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Alata"/>
      <p:regular r:id="rId7"/>
    </p:embeddedFont>
    <p:embeddedFont>
      <p:font typeface="Bebas Neue"/>
      <p:regular r:id="rId8"/>
    </p:embeddedFont>
    <p:embeddedFont>
      <p:font typeface="Amiko"/>
      <p:regular r:id="rId9"/>
      <p:bold r:id="rId10"/>
    </p:embeddedFont>
    <p:embeddedFont>
      <p:font typeface="Epilogue"/>
      <p:regular r:id="rId11"/>
      <p:bold r:id="rId12"/>
      <p:italic r:id="rId13"/>
      <p:boldItalic r:id="rId14"/>
    </p:embeddedFont>
    <p:embeddedFont>
      <p:font typeface="PT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mik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Alata-regular.fntdata"/><Relationship Id="rId8" Type="http://schemas.openxmlformats.org/officeDocument/2006/relationships/font" Target="fonts/BebasNeue-regular.fntdata"/><Relationship Id="rId11" Type="http://schemas.openxmlformats.org/officeDocument/2006/relationships/font" Target="fonts/Epilogue-regular.fntdata"/><Relationship Id="rId10" Type="http://schemas.openxmlformats.org/officeDocument/2006/relationships/font" Target="fonts/Amiko-bold.fntdata"/><Relationship Id="rId13" Type="http://schemas.openxmlformats.org/officeDocument/2006/relationships/font" Target="fonts/Epilogue-italic.fntdata"/><Relationship Id="rId12" Type="http://schemas.openxmlformats.org/officeDocument/2006/relationships/font" Target="fonts/Epilogue-bold.fntdata"/><Relationship Id="rId15" Type="http://schemas.openxmlformats.org/officeDocument/2006/relationships/font" Target="fonts/PTSans-regular.fntdata"/><Relationship Id="rId14" Type="http://schemas.openxmlformats.org/officeDocument/2006/relationships/font" Target="fonts/Epilogue-boldItalic.fntdata"/><Relationship Id="rId17" Type="http://schemas.openxmlformats.org/officeDocument/2006/relationships/font" Target="fonts/PTSans-italic.fntdata"/><Relationship Id="rId16" Type="http://schemas.openxmlformats.org/officeDocument/2006/relationships/font" Target="fonts/PTSans-bold.fntdata"/><Relationship Id="rId18" Type="http://schemas.openxmlformats.org/officeDocument/2006/relationships/font" Target="fonts/PT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c4b837f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c4b837f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2d65677a6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2d65677a6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83900" y="1305456"/>
            <a:ext cx="4437300" cy="23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83900" y="3756632"/>
            <a:ext cx="41712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704600" y="1324975"/>
            <a:ext cx="2901600" cy="290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914452" y="1948200"/>
            <a:ext cx="4788000" cy="11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914400" y="3072825"/>
            <a:ext cx="4788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11"/>
          <p:cNvSpPr/>
          <p:nvPr>
            <p:ph idx="2" type="pic"/>
          </p:nvPr>
        </p:nvSpPr>
        <p:spPr>
          <a:xfrm>
            <a:off x="5826900" y="914400"/>
            <a:ext cx="2756100" cy="42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822112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2" type="title"/>
          </p:nvPr>
        </p:nvSpPr>
        <p:spPr>
          <a:xfrm>
            <a:off x="822103" y="1513500"/>
            <a:ext cx="7821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822112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3"/>
          <p:cNvSpPr txBox="1"/>
          <p:nvPr>
            <p:ph idx="3" type="title"/>
          </p:nvPr>
        </p:nvSpPr>
        <p:spPr>
          <a:xfrm>
            <a:off x="3421387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4" type="title"/>
          </p:nvPr>
        </p:nvSpPr>
        <p:spPr>
          <a:xfrm>
            <a:off x="3421399" y="1513500"/>
            <a:ext cx="7821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5" type="subTitle"/>
          </p:nvPr>
        </p:nvSpPr>
        <p:spPr>
          <a:xfrm>
            <a:off x="3421387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3"/>
          <p:cNvSpPr txBox="1"/>
          <p:nvPr>
            <p:ph idx="6" type="title"/>
          </p:nvPr>
        </p:nvSpPr>
        <p:spPr>
          <a:xfrm>
            <a:off x="6022512" y="1908250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7" type="title"/>
          </p:nvPr>
        </p:nvSpPr>
        <p:spPr>
          <a:xfrm>
            <a:off x="6022503" y="1513500"/>
            <a:ext cx="7821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8" type="subTitle"/>
          </p:nvPr>
        </p:nvSpPr>
        <p:spPr>
          <a:xfrm>
            <a:off x="6022512" y="2283547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3"/>
          <p:cNvSpPr txBox="1"/>
          <p:nvPr>
            <p:ph idx="9" type="title"/>
          </p:nvPr>
        </p:nvSpPr>
        <p:spPr>
          <a:xfrm>
            <a:off x="822112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13" type="title"/>
          </p:nvPr>
        </p:nvSpPr>
        <p:spPr>
          <a:xfrm>
            <a:off x="822103" y="3123326"/>
            <a:ext cx="7821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14" type="subTitle"/>
          </p:nvPr>
        </p:nvSpPr>
        <p:spPr>
          <a:xfrm>
            <a:off x="822112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3"/>
          <p:cNvSpPr txBox="1"/>
          <p:nvPr>
            <p:ph idx="15" type="title"/>
          </p:nvPr>
        </p:nvSpPr>
        <p:spPr>
          <a:xfrm>
            <a:off x="3421387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16" type="title"/>
          </p:nvPr>
        </p:nvSpPr>
        <p:spPr>
          <a:xfrm>
            <a:off x="3421399" y="3123326"/>
            <a:ext cx="7821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7" type="subTitle"/>
          </p:nvPr>
        </p:nvSpPr>
        <p:spPr>
          <a:xfrm>
            <a:off x="3421387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13"/>
          <p:cNvSpPr txBox="1"/>
          <p:nvPr>
            <p:ph idx="18" type="title"/>
          </p:nvPr>
        </p:nvSpPr>
        <p:spPr>
          <a:xfrm>
            <a:off x="6022512" y="3514876"/>
            <a:ext cx="2290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19" type="title"/>
          </p:nvPr>
        </p:nvSpPr>
        <p:spPr>
          <a:xfrm>
            <a:off x="6022503" y="3123326"/>
            <a:ext cx="7821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20" type="subTitle"/>
          </p:nvPr>
        </p:nvSpPr>
        <p:spPr>
          <a:xfrm>
            <a:off x="6022512" y="3890200"/>
            <a:ext cx="22908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3"/>
          <p:cNvSpPr txBox="1"/>
          <p:nvPr>
            <p:ph idx="21" type="title"/>
          </p:nvPr>
        </p:nvSpPr>
        <p:spPr>
          <a:xfrm>
            <a:off x="720000" y="445025"/>
            <a:ext cx="47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5221425" y="1784125"/>
            <a:ext cx="29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5221425" y="2566625"/>
            <a:ext cx="29793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640025" y="1187600"/>
            <a:ext cx="47913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863875" y="1130825"/>
            <a:ext cx="2704200" cy="18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148725"/>
            <a:ext cx="38520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572000" y="2086175"/>
            <a:ext cx="3852000" cy="24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>
            <p:ph idx="2" type="pic"/>
          </p:nvPr>
        </p:nvSpPr>
        <p:spPr>
          <a:xfrm>
            <a:off x="4572000" y="445025"/>
            <a:ext cx="3858600" cy="22407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7"/>
          <p:cNvSpPr/>
          <p:nvPr>
            <p:ph idx="3" type="pic"/>
          </p:nvPr>
        </p:nvSpPr>
        <p:spPr>
          <a:xfrm>
            <a:off x="6131476" y="2753125"/>
            <a:ext cx="2299200" cy="18510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/>
          <p:nvPr>
            <p:ph idx="4" type="pic"/>
          </p:nvPr>
        </p:nvSpPr>
        <p:spPr>
          <a:xfrm>
            <a:off x="2396051" y="2753125"/>
            <a:ext cx="3634500" cy="1851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789425" y="445025"/>
            <a:ext cx="38187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789425" y="1400363"/>
            <a:ext cx="36345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7"/>
          <p:cNvSpPr/>
          <p:nvPr>
            <p:ph idx="5" type="pic"/>
          </p:nvPr>
        </p:nvSpPr>
        <p:spPr>
          <a:xfrm>
            <a:off x="869100" y="2753125"/>
            <a:ext cx="1425900" cy="185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48850" y="445025"/>
            <a:ext cx="75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937625" y="3689786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3484348" y="3689786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3" type="subTitle"/>
          </p:nvPr>
        </p:nvSpPr>
        <p:spPr>
          <a:xfrm>
            <a:off x="6031075" y="3689786"/>
            <a:ext cx="2175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4" type="subTitle"/>
          </p:nvPr>
        </p:nvSpPr>
        <p:spPr>
          <a:xfrm>
            <a:off x="937625" y="326886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5" type="subTitle"/>
          </p:nvPr>
        </p:nvSpPr>
        <p:spPr>
          <a:xfrm>
            <a:off x="3484348" y="326886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6" type="subTitle"/>
          </p:nvPr>
        </p:nvSpPr>
        <p:spPr>
          <a:xfrm>
            <a:off x="6031075" y="3268863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8"/>
          <p:cNvSpPr/>
          <p:nvPr>
            <p:ph idx="7" type="pic"/>
          </p:nvPr>
        </p:nvSpPr>
        <p:spPr>
          <a:xfrm>
            <a:off x="1363206" y="1424737"/>
            <a:ext cx="1609800" cy="1609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8"/>
          <p:cNvSpPr/>
          <p:nvPr>
            <p:ph idx="8" type="pic"/>
          </p:nvPr>
        </p:nvSpPr>
        <p:spPr>
          <a:xfrm>
            <a:off x="3941081" y="1424737"/>
            <a:ext cx="1609800" cy="1609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8"/>
          <p:cNvSpPr/>
          <p:nvPr>
            <p:ph idx="9" type="pic"/>
          </p:nvPr>
        </p:nvSpPr>
        <p:spPr>
          <a:xfrm>
            <a:off x="6487806" y="1424737"/>
            <a:ext cx="1609800" cy="1609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1565275" y="2053699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4498945" y="2053699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3" type="subTitle"/>
          </p:nvPr>
        </p:nvSpPr>
        <p:spPr>
          <a:xfrm>
            <a:off x="1565275" y="3813568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4" type="subTitle"/>
          </p:nvPr>
        </p:nvSpPr>
        <p:spPr>
          <a:xfrm>
            <a:off x="4498945" y="3823652"/>
            <a:ext cx="20274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1565287" y="1792050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1565287" y="3551997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7" type="subTitle"/>
          </p:nvPr>
        </p:nvSpPr>
        <p:spPr>
          <a:xfrm>
            <a:off x="4498925" y="1792050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8" type="subTitle"/>
          </p:nvPr>
        </p:nvSpPr>
        <p:spPr>
          <a:xfrm>
            <a:off x="4498925" y="3564872"/>
            <a:ext cx="202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9"/>
          <p:cNvSpPr/>
          <p:nvPr>
            <p:ph idx="9" type="pic"/>
          </p:nvPr>
        </p:nvSpPr>
        <p:spPr>
          <a:xfrm>
            <a:off x="6678750" y="0"/>
            <a:ext cx="2465100" cy="517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244000" y="445025"/>
            <a:ext cx="618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3198000" y="2982946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3198000" y="1843901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3" type="subTitle"/>
          </p:nvPr>
        </p:nvSpPr>
        <p:spPr>
          <a:xfrm>
            <a:off x="6438000" y="2982946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4" type="subTitle"/>
          </p:nvPr>
        </p:nvSpPr>
        <p:spPr>
          <a:xfrm>
            <a:off x="3198000" y="4129171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5" type="subTitle"/>
          </p:nvPr>
        </p:nvSpPr>
        <p:spPr>
          <a:xfrm>
            <a:off x="6437999" y="1843901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6" type="subTitle"/>
          </p:nvPr>
        </p:nvSpPr>
        <p:spPr>
          <a:xfrm>
            <a:off x="6437999" y="4129171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7" type="subTitle"/>
          </p:nvPr>
        </p:nvSpPr>
        <p:spPr>
          <a:xfrm>
            <a:off x="3201900" y="2720936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8" type="subTitle"/>
          </p:nvPr>
        </p:nvSpPr>
        <p:spPr>
          <a:xfrm>
            <a:off x="3201902" y="1585111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9" type="subTitle"/>
          </p:nvPr>
        </p:nvSpPr>
        <p:spPr>
          <a:xfrm>
            <a:off x="6441895" y="1585111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3" type="subTitle"/>
          </p:nvPr>
        </p:nvSpPr>
        <p:spPr>
          <a:xfrm>
            <a:off x="6441900" y="2720936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4" type="subTitle"/>
          </p:nvPr>
        </p:nvSpPr>
        <p:spPr>
          <a:xfrm>
            <a:off x="3201902" y="386718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15" type="subTitle"/>
          </p:nvPr>
        </p:nvSpPr>
        <p:spPr>
          <a:xfrm>
            <a:off x="6441895" y="386718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20"/>
          <p:cNvSpPr/>
          <p:nvPr>
            <p:ph idx="16" type="pic"/>
          </p:nvPr>
        </p:nvSpPr>
        <p:spPr>
          <a:xfrm>
            <a:off x="-14500" y="-29000"/>
            <a:ext cx="1636500" cy="517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80575" y="2571975"/>
            <a:ext cx="3843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762875" y="1482925"/>
            <a:ext cx="14784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290075" y="3386700"/>
            <a:ext cx="24240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985950" y="914400"/>
            <a:ext cx="3594600" cy="354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hasCustomPrompt="1" type="title"/>
          </p:nvPr>
        </p:nvSpPr>
        <p:spPr>
          <a:xfrm>
            <a:off x="845216" y="1065032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845216" y="1834184"/>
            <a:ext cx="34926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hasCustomPrompt="1" idx="2" type="title"/>
          </p:nvPr>
        </p:nvSpPr>
        <p:spPr>
          <a:xfrm>
            <a:off x="845218" y="2974325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845218" y="3740725"/>
            <a:ext cx="34926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hasCustomPrompt="1" idx="4" type="title"/>
          </p:nvPr>
        </p:nvSpPr>
        <p:spPr>
          <a:xfrm>
            <a:off x="4812781" y="1065032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1"/>
          <p:cNvSpPr txBox="1"/>
          <p:nvPr>
            <p:ph idx="5" type="subTitle"/>
          </p:nvPr>
        </p:nvSpPr>
        <p:spPr>
          <a:xfrm>
            <a:off x="4812794" y="1834184"/>
            <a:ext cx="34926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9" name="Google Shape;129;p21"/>
          <p:cNvSpPr/>
          <p:nvPr>
            <p:ph idx="6" type="pic"/>
          </p:nvPr>
        </p:nvSpPr>
        <p:spPr>
          <a:xfrm>
            <a:off x="4921653" y="2571750"/>
            <a:ext cx="4222200" cy="257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869100" y="1149600"/>
            <a:ext cx="4294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867701" y="2146250"/>
            <a:ext cx="3802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/>
        </p:nvSpPr>
        <p:spPr>
          <a:xfrm>
            <a:off x="713225" y="4435625"/>
            <a:ext cx="4146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CREDITS:</a:t>
            </a:r>
            <a:r>
              <a:rPr lang="en" sz="9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 This presentation template was created by </a:t>
            </a:r>
            <a:r>
              <a:rPr b="1" lang="en" sz="900" u="sng">
                <a:solidFill>
                  <a:schemeClr val="hlink"/>
                </a:solidFill>
                <a:latin typeface="Amiko"/>
                <a:ea typeface="Amiko"/>
                <a:cs typeface="Amiko"/>
                <a:sym typeface="Amiko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, and includes icons by </a:t>
            </a:r>
            <a:r>
              <a:rPr b="1" lang="en" sz="900" u="sng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, and infographics &amp; images by </a:t>
            </a:r>
            <a:r>
              <a:rPr b="1" lang="en" sz="900" u="sng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 u="sng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 </a:t>
            </a:r>
            <a:endParaRPr b="1" sz="900" u="sng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138" name="Google Shape;138;p24"/>
          <p:cNvSpPr/>
          <p:nvPr>
            <p:ph idx="2" type="pic"/>
          </p:nvPr>
        </p:nvSpPr>
        <p:spPr>
          <a:xfrm>
            <a:off x="5313025" y="1335163"/>
            <a:ext cx="2874000" cy="279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7794350" y="3568200"/>
            <a:ext cx="1058700" cy="1058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5"/>
          <p:cNvCxnSpPr/>
          <p:nvPr/>
        </p:nvCxnSpPr>
        <p:spPr>
          <a:xfrm>
            <a:off x="719375" y="1147800"/>
            <a:ext cx="0" cy="317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" name="Google Shape;142;p25"/>
          <p:cNvGrpSpPr/>
          <p:nvPr/>
        </p:nvGrpSpPr>
        <p:grpSpPr>
          <a:xfrm>
            <a:off x="690600" y="445025"/>
            <a:ext cx="5014000" cy="975"/>
            <a:chOff x="690600" y="445025"/>
            <a:chExt cx="5014000" cy="975"/>
          </a:xfrm>
        </p:grpSpPr>
        <p:cxnSp>
          <p:nvCxnSpPr>
            <p:cNvPr id="143" name="Google Shape;143;p25"/>
            <p:cNvCxnSpPr/>
            <p:nvPr/>
          </p:nvCxnSpPr>
          <p:spPr>
            <a:xfrm rot="10800000">
              <a:off x="1609000" y="445025"/>
              <a:ext cx="4095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25"/>
            <p:cNvCxnSpPr/>
            <p:nvPr/>
          </p:nvCxnSpPr>
          <p:spPr>
            <a:xfrm>
              <a:off x="690600" y="446000"/>
              <a:ext cx="4029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0" y="1524000"/>
            <a:ext cx="1266300" cy="126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6"/>
          <p:cNvCxnSpPr/>
          <p:nvPr/>
        </p:nvCxnSpPr>
        <p:spPr>
          <a:xfrm>
            <a:off x="719375" y="1909800"/>
            <a:ext cx="0" cy="326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6064300" y="-10325"/>
            <a:ext cx="3079800" cy="92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7"/>
          <p:cNvCxnSpPr/>
          <p:nvPr/>
        </p:nvCxnSpPr>
        <p:spPr>
          <a:xfrm>
            <a:off x="712239" y="-9587"/>
            <a:ext cx="0" cy="116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7"/>
          <p:cNvCxnSpPr/>
          <p:nvPr/>
        </p:nvCxnSpPr>
        <p:spPr>
          <a:xfrm>
            <a:off x="5416775" y="791300"/>
            <a:ext cx="372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87601"/>
            <a:ext cx="77040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0" y="-6225"/>
            <a:ext cx="3048000" cy="15318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5"/>
          <p:cNvSpPr/>
          <p:nvPr>
            <p:ph idx="3" type="pic"/>
          </p:nvPr>
        </p:nvSpPr>
        <p:spPr>
          <a:xfrm>
            <a:off x="6096000" y="-6225"/>
            <a:ext cx="3048000" cy="15318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"/>
          <p:cNvSpPr/>
          <p:nvPr>
            <p:ph idx="4" type="pic"/>
          </p:nvPr>
        </p:nvSpPr>
        <p:spPr>
          <a:xfrm>
            <a:off x="3048000" y="-6225"/>
            <a:ext cx="3048000" cy="15318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72400" y="1771900"/>
            <a:ext cx="24189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6113325" y="2206098"/>
            <a:ext cx="23133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5" type="subTitle"/>
          </p:nvPr>
        </p:nvSpPr>
        <p:spPr>
          <a:xfrm>
            <a:off x="3667475" y="2206103"/>
            <a:ext cx="23133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6" type="subTitle"/>
          </p:nvPr>
        </p:nvSpPr>
        <p:spPr>
          <a:xfrm>
            <a:off x="3667475" y="1771900"/>
            <a:ext cx="2313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7" type="subTitle"/>
          </p:nvPr>
        </p:nvSpPr>
        <p:spPr>
          <a:xfrm>
            <a:off x="6113326" y="1771900"/>
            <a:ext cx="2313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55350" y="445025"/>
            <a:ext cx="76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916938" y="1219200"/>
            <a:ext cx="37245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916937" y="2310425"/>
            <a:ext cx="3724500" cy="1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4" name="Google Shape;34;p7"/>
          <p:cNvSpPr/>
          <p:nvPr>
            <p:ph idx="2" type="pic"/>
          </p:nvPr>
        </p:nvSpPr>
        <p:spPr>
          <a:xfrm>
            <a:off x="4950725" y="914400"/>
            <a:ext cx="4193400" cy="354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805496" y="1716650"/>
            <a:ext cx="41649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3805475" y="2479785"/>
            <a:ext cx="41649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" name="Google Shape;40;p9"/>
          <p:cNvSpPr/>
          <p:nvPr>
            <p:ph idx="2" type="pic"/>
          </p:nvPr>
        </p:nvSpPr>
        <p:spPr>
          <a:xfrm>
            <a:off x="978350" y="671850"/>
            <a:ext cx="2417100" cy="3799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●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○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■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●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○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■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●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○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miko"/>
              <a:buChar char="■"/>
              <a:defRPr sz="12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7" Type="http://schemas.openxmlformats.org/officeDocument/2006/relationships/image" Target="../media/image2.jpg"/><Relationship Id="rId8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Report: Netflix Analysis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720000" y="1187601"/>
            <a:ext cx="77040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Comparison of Movies and TV Shows Download Rate between United States and India on Netflix</a:t>
            </a:r>
            <a:endParaRPr b="1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0" y="1712450"/>
            <a:ext cx="3676842" cy="18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7" y="3835022"/>
            <a:ext cx="1933749" cy="7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7924" y="1756775"/>
            <a:ext cx="3676849" cy="1840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7925" y="3835025"/>
            <a:ext cx="1925665" cy="7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9125" y="3928325"/>
            <a:ext cx="1495897" cy="5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68625" y="3901525"/>
            <a:ext cx="104399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4755050" y="-10325"/>
            <a:ext cx="4389000" cy="92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6359610" y="1193525"/>
            <a:ext cx="142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Legend：</a:t>
            </a:r>
            <a:endParaRPr b="1" sz="15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6211025" y="1721225"/>
            <a:ext cx="28536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Amiko"/>
              <a:buChar char="●"/>
            </a:pP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 The map shows the distribution of Netflix titles by country, with </a:t>
            </a:r>
            <a:r>
              <a:rPr b="1" lang="en" sz="1000">
                <a:solidFill>
                  <a:srgbClr val="F8C7DC"/>
                </a:solidFill>
                <a:latin typeface="Amiko"/>
                <a:ea typeface="Amiko"/>
                <a:cs typeface="Amiko"/>
                <a:sym typeface="Amiko"/>
              </a:rPr>
              <a:t>pink colors</a:t>
            </a: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 representing countries with more titles and </a:t>
            </a:r>
            <a:r>
              <a:rPr b="1" lang="en" sz="1000">
                <a:solidFill>
                  <a:srgbClr val="CBCDE8"/>
                </a:solidFill>
                <a:latin typeface="Amiko"/>
                <a:ea typeface="Amiko"/>
                <a:cs typeface="Amiko"/>
                <a:sym typeface="Amiko"/>
              </a:rPr>
              <a:t>blue colors</a:t>
            </a: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 representing </a:t>
            </a: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countries</a:t>
            </a: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 with less or no titles</a:t>
            </a:r>
            <a:endParaRPr sz="1000">
              <a:solidFill>
                <a:srgbClr val="191919"/>
              </a:solidFill>
              <a:latin typeface="Amiko"/>
              <a:ea typeface="Amiko"/>
              <a:cs typeface="Amiko"/>
              <a:sym typeface="Amik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1919"/>
              </a:solidFill>
              <a:latin typeface="Amiko"/>
              <a:ea typeface="Amiko"/>
              <a:cs typeface="Amiko"/>
              <a:sym typeface="Amik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Amiko"/>
              <a:buChar char="●"/>
            </a:pP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Hovering over a country displays the name of the country and the number of Netflix titles in that country.</a:t>
            </a:r>
            <a:endParaRPr sz="1000">
              <a:solidFill>
                <a:srgbClr val="191919"/>
              </a:solidFill>
              <a:latin typeface="Amiko"/>
              <a:ea typeface="Amiko"/>
              <a:cs typeface="Amiko"/>
              <a:sym typeface="Amik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1919"/>
              </a:solidFill>
              <a:latin typeface="Amiko"/>
              <a:ea typeface="Amiko"/>
              <a:cs typeface="Amiko"/>
              <a:sym typeface="Amik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00"/>
              <a:buFont typeface="Amiko"/>
              <a:buChar char="●"/>
            </a:pP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The </a:t>
            </a:r>
            <a:r>
              <a:rPr b="1" lang="en" sz="1000">
                <a:solidFill>
                  <a:srgbClr val="CCCCE6"/>
                </a:solidFill>
                <a:latin typeface="Amiko"/>
                <a:ea typeface="Amiko"/>
                <a:cs typeface="Amiko"/>
                <a:sym typeface="Amiko"/>
              </a:rPr>
              <a:t>color bar</a:t>
            </a:r>
            <a:r>
              <a:rPr lang="en" sz="1000">
                <a:solidFill>
                  <a:srgbClr val="191919"/>
                </a:solidFill>
                <a:latin typeface="Amiko"/>
                <a:ea typeface="Amiko"/>
                <a:cs typeface="Amiko"/>
                <a:sym typeface="Amiko"/>
              </a:rPr>
              <a:t> on the right side of the map shows the range of values for the number of Netflix titles in each country, with darker colors representing higher values.</a:t>
            </a:r>
            <a:endParaRPr sz="1000">
              <a:solidFill>
                <a:srgbClr val="191919"/>
              </a:solidFill>
              <a:latin typeface="Amiko"/>
              <a:ea typeface="Amiko"/>
              <a:cs typeface="Amiko"/>
              <a:sym typeface="Ami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1919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>
            <a:off x="719375" y="1147800"/>
            <a:ext cx="0" cy="317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9"/>
          <p:cNvCxnSpPr/>
          <p:nvPr/>
        </p:nvCxnSpPr>
        <p:spPr>
          <a:xfrm>
            <a:off x="713244" y="791300"/>
            <a:ext cx="427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25" y="1193525"/>
            <a:ext cx="5268526" cy="262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075" y="4110625"/>
            <a:ext cx="196682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DCA Strategy Development Project Proposal by Slidesgo">
  <a:themeElements>
    <a:clrScheme name="Simple Light">
      <a:dk1>
        <a:srgbClr val="272626"/>
      </a:dk1>
      <a:lt1>
        <a:srgbClr val="FFFFFF"/>
      </a:lt1>
      <a:dk2>
        <a:srgbClr val="F10000"/>
      </a:dk2>
      <a:lt2>
        <a:srgbClr val="D80404"/>
      </a:lt2>
      <a:accent1>
        <a:srgbClr val="AC0303"/>
      </a:accent1>
      <a:accent2>
        <a:srgbClr val="F0F0E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26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