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9" r:id="rId3"/>
  </p:sldMasterIdLst>
  <p:notesMasterIdLst>
    <p:notesMasterId r:id="rId5"/>
  </p:notesMasterIdLst>
  <p:sldIdLst>
    <p:sldId id="263" r:id="rId4"/>
    <p:sldId id="280" r:id="rId6"/>
    <p:sldId id="265" r:id="rId7"/>
    <p:sldId id="378" r:id="rId8"/>
    <p:sldId id="328" r:id="rId9"/>
    <p:sldId id="329" r:id="rId10"/>
    <p:sldId id="282" r:id="rId11"/>
    <p:sldId id="330" r:id="rId12"/>
    <p:sldId id="304" r:id="rId13"/>
    <p:sldId id="284" r:id="rId14"/>
    <p:sldId id="281" r:id="rId15"/>
    <p:sldId id="331" r:id="rId16"/>
    <p:sldId id="356" r:id="rId17"/>
    <p:sldId id="305" r:id="rId18"/>
    <p:sldId id="285" r:id="rId19"/>
    <p:sldId id="286" r:id="rId20"/>
    <p:sldId id="355" r:id="rId21"/>
    <p:sldId id="287" r:id="rId22"/>
    <p:sldId id="289" r:id="rId23"/>
    <p:sldId id="290" r:id="rId24"/>
    <p:sldId id="291" r:id="rId25"/>
    <p:sldId id="292" r:id="rId26"/>
    <p:sldId id="411" r:id="rId27"/>
    <p:sldId id="303" r:id="rId28"/>
    <p:sldId id="428" r:id="rId29"/>
    <p:sldId id="293" r:id="rId30"/>
    <p:sldId id="294" r:id="rId31"/>
    <p:sldId id="295" r:id="rId32"/>
    <p:sldId id="297" r:id="rId33"/>
    <p:sldId id="296" r:id="rId34"/>
    <p:sldId id="298" r:id="rId35"/>
    <p:sldId id="299" r:id="rId36"/>
    <p:sldId id="302" r:id="rId37"/>
    <p:sldId id="409" r:id="rId38"/>
    <p:sldId id="412" r:id="rId39"/>
    <p:sldId id="413" r:id="rId40"/>
    <p:sldId id="414" r:id="rId41"/>
    <p:sldId id="415" r:id="rId42"/>
    <p:sldId id="416" r:id="rId43"/>
    <p:sldId id="266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8EC34-BA80-4310-8368-DD5EC170E5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8EC34-BA80-4310-8368-DD5EC170E5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8EC34-BA80-4310-8368-DD5EC170E5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8EC34-BA80-4310-8368-DD5EC170E5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9FA5-F7FB-4E51-ACB3-106DA6074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8EC34-BA80-4310-8368-DD5EC170E5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8EC34-BA80-4310-8368-DD5EC170E5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8EC34-BA80-4310-8368-DD5EC170E5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8EC34-BA80-4310-8368-DD5EC170E5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8EC34-BA80-4310-8368-DD5EC170E5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8EC34-BA80-4310-8368-DD5EC170E5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8EC34-BA80-4310-8368-DD5EC170E5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/>
          <p:cNvSpPr/>
          <p:nvPr/>
        </p:nvSpPr>
        <p:spPr>
          <a:xfrm flipH="1">
            <a:off x="11286046" y="5948624"/>
            <a:ext cx="884255" cy="909376"/>
          </a:xfrm>
          <a:custGeom>
            <a:avLst/>
            <a:gdLst>
              <a:gd name="connsiteX0" fmla="*/ 346668 w 884255"/>
              <a:gd name="connsiteY0" fmla="*/ 0 h 909376"/>
              <a:gd name="connsiteX1" fmla="*/ 884255 w 884255"/>
              <a:gd name="connsiteY1" fmla="*/ 537587 h 909376"/>
              <a:gd name="connsiteX2" fmla="*/ 792444 w 884255"/>
              <a:gd name="connsiteY2" fmla="*/ 838157 h 909376"/>
              <a:gd name="connsiteX3" fmla="*/ 733683 w 884255"/>
              <a:gd name="connsiteY3" fmla="*/ 909376 h 909376"/>
              <a:gd name="connsiteX4" fmla="*/ 0 w 884255"/>
              <a:gd name="connsiteY4" fmla="*/ 909376 h 909376"/>
              <a:gd name="connsiteX5" fmla="*/ 0 w 884255"/>
              <a:gd name="connsiteY5" fmla="*/ 129846 h 909376"/>
              <a:gd name="connsiteX6" fmla="*/ 46098 w 884255"/>
              <a:gd name="connsiteY6" fmla="*/ 91812 h 909376"/>
              <a:gd name="connsiteX7" fmla="*/ 346668 w 884255"/>
              <a:gd name="connsiteY7" fmla="*/ 0 h 90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4255" h="909376">
                <a:moveTo>
                  <a:pt x="346668" y="0"/>
                </a:moveTo>
                <a:cubicBezTo>
                  <a:pt x="643569" y="0"/>
                  <a:pt x="884255" y="240686"/>
                  <a:pt x="884255" y="537587"/>
                </a:cubicBezTo>
                <a:cubicBezTo>
                  <a:pt x="884255" y="648925"/>
                  <a:pt x="850409" y="752358"/>
                  <a:pt x="792444" y="838157"/>
                </a:cubicBezTo>
                <a:lnTo>
                  <a:pt x="733683" y="909376"/>
                </a:lnTo>
                <a:lnTo>
                  <a:pt x="0" y="909376"/>
                </a:lnTo>
                <a:lnTo>
                  <a:pt x="0" y="129846"/>
                </a:lnTo>
                <a:lnTo>
                  <a:pt x="46098" y="91812"/>
                </a:lnTo>
                <a:cubicBezTo>
                  <a:pt x="131897" y="33847"/>
                  <a:pt x="235330" y="0"/>
                  <a:pt x="3466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65100" dist="38100" dir="2700000" algn="tl" rotWithShape="0">
              <a:srgbClr val="2B579A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 flipH="1">
            <a:off x="10200089" y="5551714"/>
            <a:ext cx="1306286" cy="1306286"/>
          </a:xfrm>
          <a:prstGeom prst="ellipse">
            <a:avLst/>
          </a:prstGeom>
          <a:solidFill>
            <a:schemeClr val="accent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 flipH="1">
            <a:off x="11286047" y="5084466"/>
            <a:ext cx="633047" cy="633047"/>
          </a:xfrm>
          <a:prstGeom prst="ellipse">
            <a:avLst/>
          </a:prstGeom>
          <a:solidFill>
            <a:schemeClr val="accent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 flipH="1">
            <a:off x="8941165" y="5948624"/>
            <a:ext cx="808156" cy="8081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 flipH="1">
            <a:off x="9172526" y="4877187"/>
            <a:ext cx="633047" cy="63304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 flipH="1">
            <a:off x="8887483" y="5502245"/>
            <a:ext cx="225351" cy="225351"/>
          </a:xfrm>
          <a:prstGeom prst="ellipse">
            <a:avLst/>
          </a:prstGeom>
          <a:solidFill>
            <a:schemeClr val="accent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 flipH="1">
            <a:off x="10716844" y="5326363"/>
            <a:ext cx="225351" cy="22535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 flipH="1">
            <a:off x="11682958" y="4262912"/>
            <a:ext cx="225351" cy="22535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 flipH="1">
            <a:off x="9909793" y="4488263"/>
            <a:ext cx="225351" cy="225351"/>
          </a:xfrm>
          <a:prstGeom prst="ellipse">
            <a:avLst/>
          </a:prstGeom>
          <a:solidFill>
            <a:schemeClr val="accent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 flipH="1">
            <a:off x="9899376" y="5392246"/>
            <a:ext cx="225351" cy="225351"/>
          </a:xfrm>
          <a:prstGeom prst="ellipse">
            <a:avLst/>
          </a:prstGeom>
          <a:solidFill>
            <a:schemeClr val="accent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2336060"/>
            <a:ext cx="9144000" cy="1200329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28464"/>
            <a:ext cx="9144000" cy="535531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A088-84C6-4E25-8974-50052BF70A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551D-C697-47F0-8D0F-B52E4434774B}" type="slidenum">
              <a:rPr lang="zh-CN" altLang="en-US" smtClean="0"/>
            </a:fld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flipH="1">
            <a:off x="1087573" y="1247411"/>
            <a:ext cx="665026" cy="633047"/>
          </a:xfrm>
          <a:prstGeom prst="ellipse">
            <a:avLst/>
          </a:prstGeom>
          <a:solidFill>
            <a:schemeClr val="accent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 flipH="1">
            <a:off x="205153" y="256008"/>
            <a:ext cx="633047" cy="63304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 flipH="1">
            <a:off x="215431" y="1328678"/>
            <a:ext cx="225351" cy="225351"/>
          </a:xfrm>
          <a:prstGeom prst="ellipse">
            <a:avLst/>
          </a:prstGeom>
          <a:solidFill>
            <a:schemeClr val="accent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 flipH="1">
            <a:off x="2097124" y="663704"/>
            <a:ext cx="225351" cy="22535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 flipH="1">
            <a:off x="725876" y="1804830"/>
            <a:ext cx="225351" cy="22535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 flipH="1">
            <a:off x="1237741" y="314696"/>
            <a:ext cx="225351" cy="225351"/>
          </a:xfrm>
          <a:prstGeom prst="ellipse">
            <a:avLst/>
          </a:prstGeom>
          <a:solidFill>
            <a:schemeClr val="accent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 flipH="1">
            <a:off x="725876" y="1041697"/>
            <a:ext cx="225351" cy="225351"/>
          </a:xfrm>
          <a:prstGeom prst="ellipse">
            <a:avLst/>
          </a:prstGeom>
          <a:solidFill>
            <a:schemeClr val="accent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 flipH="1">
            <a:off x="1131651" y="663704"/>
            <a:ext cx="808156" cy="8081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A088-84C6-4E25-8974-50052BF70A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551D-C697-47F0-8D0F-B52E443477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065126" y="1899138"/>
            <a:ext cx="2471896" cy="2471896"/>
          </a:xfrm>
          <a:prstGeom prst="ellipse">
            <a:avLst/>
          </a:prstGeom>
          <a:solidFill>
            <a:schemeClr val="accent1">
              <a:lumMod val="60000"/>
              <a:lumOff val="40000"/>
              <a:alpha val="79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406770" y="2240782"/>
            <a:ext cx="1788607" cy="17886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537022" y="3155182"/>
            <a:ext cx="6450480" cy="0"/>
          </a:xfrm>
          <a:prstGeom prst="line">
            <a:avLst/>
          </a:prstGeom>
          <a:ln w="15875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2570805" y="5051810"/>
            <a:ext cx="221064" cy="221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577693" y="4557766"/>
            <a:ext cx="309823" cy="30982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76200" dist="38100" dir="2700000" algn="tl" rotWithShape="0">
              <a:srgbClr val="2B579A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848999" y="6108561"/>
            <a:ext cx="221064" cy="22106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791869" y="5716676"/>
            <a:ext cx="147376" cy="14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76200" dist="38100" dir="2700000" algn="tl" rotWithShape="0">
              <a:srgbClr val="2B579A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359790" y="4068746"/>
            <a:ext cx="147376" cy="1473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611330" y="2149465"/>
            <a:ext cx="6223772" cy="97872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611330" y="3231382"/>
            <a:ext cx="6220880" cy="53553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A088-84C6-4E25-8974-50052BF70A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551D-C697-47F0-8D0F-B52E443477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A088-84C6-4E25-8974-50052BF70A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551D-C697-47F0-8D0F-B52E443477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15021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A088-84C6-4E25-8974-50052BF70A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551D-C697-47F0-8D0F-B52E443477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533823" y="0"/>
            <a:ext cx="9145467" cy="1154099"/>
            <a:chOff x="1533823" y="0"/>
            <a:chExt cx="9145467" cy="1154099"/>
          </a:xfrm>
        </p:grpSpPr>
        <p:sp>
          <p:nvSpPr>
            <p:cNvPr id="7" name="任意多边形: 形状 6"/>
            <p:cNvSpPr/>
            <p:nvPr/>
          </p:nvSpPr>
          <p:spPr>
            <a:xfrm flipV="1">
              <a:off x="3133630" y="0"/>
              <a:ext cx="1328050" cy="1049462"/>
            </a:xfrm>
            <a:custGeom>
              <a:avLst/>
              <a:gdLst>
                <a:gd name="connsiteX0" fmla="*/ 125100 w 1328050"/>
                <a:gd name="connsiteY0" fmla="*/ 1049462 h 1049462"/>
                <a:gd name="connsiteX1" fmla="*/ 1202951 w 1328050"/>
                <a:gd name="connsiteY1" fmla="*/ 1049462 h 1049462"/>
                <a:gd name="connsiteX2" fmla="*/ 1214645 w 1328050"/>
                <a:gd name="connsiteY2" fmla="*/ 1035288 h 1049462"/>
                <a:gd name="connsiteX3" fmla="*/ 1328050 w 1328050"/>
                <a:gd name="connsiteY3" fmla="*/ 664025 h 1049462"/>
                <a:gd name="connsiteX4" fmla="*/ 664025 w 1328050"/>
                <a:gd name="connsiteY4" fmla="*/ 0 h 1049462"/>
                <a:gd name="connsiteX5" fmla="*/ 0 w 1328050"/>
                <a:gd name="connsiteY5" fmla="*/ 664025 h 1049462"/>
                <a:gd name="connsiteX6" fmla="*/ 113405 w 1328050"/>
                <a:gd name="connsiteY6" fmla="*/ 1035288 h 1049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8050" h="1049462">
                  <a:moveTo>
                    <a:pt x="125100" y="1049462"/>
                  </a:moveTo>
                  <a:lnTo>
                    <a:pt x="1202951" y="1049462"/>
                  </a:lnTo>
                  <a:lnTo>
                    <a:pt x="1214645" y="1035288"/>
                  </a:lnTo>
                  <a:cubicBezTo>
                    <a:pt x="1286243" y="929309"/>
                    <a:pt x="1328050" y="801549"/>
                    <a:pt x="1328050" y="664025"/>
                  </a:cubicBezTo>
                  <a:cubicBezTo>
                    <a:pt x="1328050" y="297294"/>
                    <a:pt x="1030756" y="0"/>
                    <a:pt x="664025" y="0"/>
                  </a:cubicBezTo>
                  <a:cubicBezTo>
                    <a:pt x="297294" y="0"/>
                    <a:pt x="0" y="297294"/>
                    <a:pt x="0" y="664025"/>
                  </a:cubicBezTo>
                  <a:cubicBezTo>
                    <a:pt x="0" y="801549"/>
                    <a:pt x="41807" y="929309"/>
                    <a:pt x="113405" y="103528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: 形状 7"/>
            <p:cNvSpPr/>
            <p:nvPr/>
          </p:nvSpPr>
          <p:spPr>
            <a:xfrm flipV="1">
              <a:off x="4771823" y="0"/>
              <a:ext cx="777822" cy="459209"/>
            </a:xfrm>
            <a:custGeom>
              <a:avLst/>
              <a:gdLst>
                <a:gd name="connsiteX0" fmla="*/ 14193 w 777822"/>
                <a:gd name="connsiteY0" fmla="*/ 459209 h 459209"/>
                <a:gd name="connsiteX1" fmla="*/ 763630 w 777822"/>
                <a:gd name="connsiteY1" fmla="*/ 459209 h 459209"/>
                <a:gd name="connsiteX2" fmla="*/ 777822 w 777822"/>
                <a:gd name="connsiteY2" fmla="*/ 388911 h 459209"/>
                <a:gd name="connsiteX3" fmla="*/ 388911 w 777822"/>
                <a:gd name="connsiteY3" fmla="*/ 0 h 459209"/>
                <a:gd name="connsiteX4" fmla="*/ 0 w 777822"/>
                <a:gd name="connsiteY4" fmla="*/ 388911 h 45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7822" h="459209">
                  <a:moveTo>
                    <a:pt x="14193" y="459209"/>
                  </a:moveTo>
                  <a:lnTo>
                    <a:pt x="763630" y="459209"/>
                  </a:lnTo>
                  <a:lnTo>
                    <a:pt x="777822" y="388911"/>
                  </a:lnTo>
                  <a:cubicBezTo>
                    <a:pt x="777822" y="174121"/>
                    <a:pt x="603701" y="0"/>
                    <a:pt x="388911" y="0"/>
                  </a:cubicBezTo>
                  <a:cubicBezTo>
                    <a:pt x="174121" y="0"/>
                    <a:pt x="0" y="174121"/>
                    <a:pt x="0" y="3889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 flipV="1">
              <a:off x="5834776" y="271636"/>
              <a:ext cx="777826" cy="77782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/>
            <p:nvPr/>
          </p:nvSpPr>
          <p:spPr>
            <a:xfrm flipV="1">
              <a:off x="7112798" y="0"/>
              <a:ext cx="887872" cy="629286"/>
            </a:xfrm>
            <a:custGeom>
              <a:avLst/>
              <a:gdLst>
                <a:gd name="connsiteX0" fmla="*/ 41699 w 887872"/>
                <a:gd name="connsiteY0" fmla="*/ 629286 h 629286"/>
                <a:gd name="connsiteX1" fmla="*/ 846174 w 887872"/>
                <a:gd name="connsiteY1" fmla="*/ 629286 h 629286"/>
                <a:gd name="connsiteX2" fmla="*/ 852986 w 887872"/>
                <a:gd name="connsiteY2" fmla="*/ 616736 h 629286"/>
                <a:gd name="connsiteX3" fmla="*/ 887872 w 887872"/>
                <a:gd name="connsiteY3" fmla="*/ 443936 h 629286"/>
                <a:gd name="connsiteX4" fmla="*/ 443936 w 887872"/>
                <a:gd name="connsiteY4" fmla="*/ 0 h 629286"/>
                <a:gd name="connsiteX5" fmla="*/ 0 w 887872"/>
                <a:gd name="connsiteY5" fmla="*/ 443936 h 629286"/>
                <a:gd name="connsiteX6" fmla="*/ 34887 w 887872"/>
                <a:gd name="connsiteY6" fmla="*/ 616736 h 629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7872" h="629286">
                  <a:moveTo>
                    <a:pt x="41699" y="629286"/>
                  </a:moveTo>
                  <a:lnTo>
                    <a:pt x="846174" y="629286"/>
                  </a:lnTo>
                  <a:lnTo>
                    <a:pt x="852986" y="616736"/>
                  </a:lnTo>
                  <a:cubicBezTo>
                    <a:pt x="875450" y="563624"/>
                    <a:pt x="887872" y="505231"/>
                    <a:pt x="887872" y="443936"/>
                  </a:cubicBezTo>
                  <a:cubicBezTo>
                    <a:pt x="887872" y="198757"/>
                    <a:pt x="689115" y="0"/>
                    <a:pt x="443936" y="0"/>
                  </a:cubicBezTo>
                  <a:cubicBezTo>
                    <a:pt x="198757" y="0"/>
                    <a:pt x="0" y="198757"/>
                    <a:pt x="0" y="443936"/>
                  </a:cubicBezTo>
                  <a:cubicBezTo>
                    <a:pt x="0" y="505231"/>
                    <a:pt x="12423" y="563624"/>
                    <a:pt x="34887" y="6167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/>
          </p:nvSpPr>
          <p:spPr>
            <a:xfrm flipV="1">
              <a:off x="8333916" y="1"/>
              <a:ext cx="1450608" cy="1143677"/>
            </a:xfrm>
            <a:custGeom>
              <a:avLst/>
              <a:gdLst>
                <a:gd name="connsiteX0" fmla="*/ 134472 w 1450608"/>
                <a:gd name="connsiteY0" fmla="*/ 1143677 h 1143677"/>
                <a:gd name="connsiteX1" fmla="*/ 1316136 w 1450608"/>
                <a:gd name="connsiteY1" fmla="*/ 1143677 h 1143677"/>
                <a:gd name="connsiteX2" fmla="*/ 1326737 w 1450608"/>
                <a:gd name="connsiteY2" fmla="*/ 1130828 h 1143677"/>
                <a:gd name="connsiteX3" fmla="*/ 1450608 w 1450608"/>
                <a:gd name="connsiteY3" fmla="*/ 725304 h 1143677"/>
                <a:gd name="connsiteX4" fmla="*/ 725304 w 1450608"/>
                <a:gd name="connsiteY4" fmla="*/ 0 h 1143677"/>
                <a:gd name="connsiteX5" fmla="*/ 0 w 1450608"/>
                <a:gd name="connsiteY5" fmla="*/ 725304 h 1143677"/>
                <a:gd name="connsiteX6" fmla="*/ 123871 w 1450608"/>
                <a:gd name="connsiteY6" fmla="*/ 1130828 h 1143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0608" h="1143677">
                  <a:moveTo>
                    <a:pt x="134472" y="1143677"/>
                  </a:moveTo>
                  <a:lnTo>
                    <a:pt x="1316136" y="1143677"/>
                  </a:lnTo>
                  <a:lnTo>
                    <a:pt x="1326737" y="1130828"/>
                  </a:lnTo>
                  <a:cubicBezTo>
                    <a:pt x="1404943" y="1015069"/>
                    <a:pt x="1450608" y="875519"/>
                    <a:pt x="1450608" y="725304"/>
                  </a:cubicBezTo>
                  <a:cubicBezTo>
                    <a:pt x="1450608" y="324730"/>
                    <a:pt x="1125878" y="0"/>
                    <a:pt x="725304" y="0"/>
                  </a:cubicBezTo>
                  <a:cubicBezTo>
                    <a:pt x="324730" y="0"/>
                    <a:pt x="0" y="324730"/>
                    <a:pt x="0" y="725304"/>
                  </a:cubicBezTo>
                  <a:cubicBezTo>
                    <a:pt x="0" y="875519"/>
                    <a:pt x="45665" y="1015069"/>
                    <a:pt x="123871" y="113082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>
              <a:outerShdw blurRad="1905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 flipV="1">
              <a:off x="2286980" y="511738"/>
              <a:ext cx="561520" cy="56152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/>
          </p:nvSpPr>
          <p:spPr>
            <a:xfrm flipV="1">
              <a:off x="1533823" y="0"/>
              <a:ext cx="786976" cy="418373"/>
            </a:xfrm>
            <a:custGeom>
              <a:avLst/>
              <a:gdLst>
                <a:gd name="connsiteX0" fmla="*/ 2509 w 786976"/>
                <a:gd name="connsiteY0" fmla="*/ 418373 h 418373"/>
                <a:gd name="connsiteX1" fmla="*/ 784468 w 786976"/>
                <a:gd name="connsiteY1" fmla="*/ 418373 h 418373"/>
                <a:gd name="connsiteX2" fmla="*/ 786976 w 786976"/>
                <a:gd name="connsiteY2" fmla="*/ 393488 h 418373"/>
                <a:gd name="connsiteX3" fmla="*/ 393488 w 786976"/>
                <a:gd name="connsiteY3" fmla="*/ 0 h 418373"/>
                <a:gd name="connsiteX4" fmla="*/ 0 w 786976"/>
                <a:gd name="connsiteY4" fmla="*/ 393488 h 41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6976" h="418373">
                  <a:moveTo>
                    <a:pt x="2509" y="418373"/>
                  </a:moveTo>
                  <a:lnTo>
                    <a:pt x="784468" y="418373"/>
                  </a:lnTo>
                  <a:lnTo>
                    <a:pt x="786976" y="393488"/>
                  </a:lnTo>
                  <a:cubicBezTo>
                    <a:pt x="786976" y="176171"/>
                    <a:pt x="610805" y="0"/>
                    <a:pt x="393488" y="0"/>
                  </a:cubicBezTo>
                  <a:cubicBezTo>
                    <a:pt x="176171" y="0"/>
                    <a:pt x="0" y="176171"/>
                    <a:pt x="0" y="3934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 flipV="1">
              <a:off x="10117770" y="483400"/>
              <a:ext cx="561520" cy="5615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 flipV="1">
              <a:off x="6819661" y="779752"/>
              <a:ext cx="374347" cy="3743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 flipV="1">
            <a:off x="1533823" y="5695273"/>
            <a:ext cx="9145467" cy="1154099"/>
            <a:chOff x="1533823" y="0"/>
            <a:chExt cx="9145467" cy="1154099"/>
          </a:xfrm>
        </p:grpSpPr>
        <p:sp>
          <p:nvSpPr>
            <p:cNvPr id="17" name="任意多边形: 形状 16"/>
            <p:cNvSpPr/>
            <p:nvPr/>
          </p:nvSpPr>
          <p:spPr>
            <a:xfrm flipV="1">
              <a:off x="3133630" y="0"/>
              <a:ext cx="1328050" cy="1049462"/>
            </a:xfrm>
            <a:custGeom>
              <a:avLst/>
              <a:gdLst>
                <a:gd name="connsiteX0" fmla="*/ 125100 w 1328050"/>
                <a:gd name="connsiteY0" fmla="*/ 1049462 h 1049462"/>
                <a:gd name="connsiteX1" fmla="*/ 1202951 w 1328050"/>
                <a:gd name="connsiteY1" fmla="*/ 1049462 h 1049462"/>
                <a:gd name="connsiteX2" fmla="*/ 1214645 w 1328050"/>
                <a:gd name="connsiteY2" fmla="*/ 1035288 h 1049462"/>
                <a:gd name="connsiteX3" fmla="*/ 1328050 w 1328050"/>
                <a:gd name="connsiteY3" fmla="*/ 664025 h 1049462"/>
                <a:gd name="connsiteX4" fmla="*/ 664025 w 1328050"/>
                <a:gd name="connsiteY4" fmla="*/ 0 h 1049462"/>
                <a:gd name="connsiteX5" fmla="*/ 0 w 1328050"/>
                <a:gd name="connsiteY5" fmla="*/ 664025 h 1049462"/>
                <a:gd name="connsiteX6" fmla="*/ 113405 w 1328050"/>
                <a:gd name="connsiteY6" fmla="*/ 1035288 h 1049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8050" h="1049462">
                  <a:moveTo>
                    <a:pt x="125100" y="1049462"/>
                  </a:moveTo>
                  <a:lnTo>
                    <a:pt x="1202951" y="1049462"/>
                  </a:lnTo>
                  <a:lnTo>
                    <a:pt x="1214645" y="1035288"/>
                  </a:lnTo>
                  <a:cubicBezTo>
                    <a:pt x="1286243" y="929309"/>
                    <a:pt x="1328050" y="801549"/>
                    <a:pt x="1328050" y="664025"/>
                  </a:cubicBezTo>
                  <a:cubicBezTo>
                    <a:pt x="1328050" y="297294"/>
                    <a:pt x="1030756" y="0"/>
                    <a:pt x="664025" y="0"/>
                  </a:cubicBezTo>
                  <a:cubicBezTo>
                    <a:pt x="297294" y="0"/>
                    <a:pt x="0" y="297294"/>
                    <a:pt x="0" y="664025"/>
                  </a:cubicBezTo>
                  <a:cubicBezTo>
                    <a:pt x="0" y="801549"/>
                    <a:pt x="41807" y="929309"/>
                    <a:pt x="113405" y="103528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: 形状 17"/>
            <p:cNvSpPr/>
            <p:nvPr/>
          </p:nvSpPr>
          <p:spPr>
            <a:xfrm flipV="1">
              <a:off x="4771823" y="0"/>
              <a:ext cx="777822" cy="459209"/>
            </a:xfrm>
            <a:custGeom>
              <a:avLst/>
              <a:gdLst>
                <a:gd name="connsiteX0" fmla="*/ 14193 w 777822"/>
                <a:gd name="connsiteY0" fmla="*/ 459209 h 459209"/>
                <a:gd name="connsiteX1" fmla="*/ 763630 w 777822"/>
                <a:gd name="connsiteY1" fmla="*/ 459209 h 459209"/>
                <a:gd name="connsiteX2" fmla="*/ 777822 w 777822"/>
                <a:gd name="connsiteY2" fmla="*/ 388911 h 459209"/>
                <a:gd name="connsiteX3" fmla="*/ 388911 w 777822"/>
                <a:gd name="connsiteY3" fmla="*/ 0 h 459209"/>
                <a:gd name="connsiteX4" fmla="*/ 0 w 777822"/>
                <a:gd name="connsiteY4" fmla="*/ 388911 h 45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7822" h="459209">
                  <a:moveTo>
                    <a:pt x="14193" y="459209"/>
                  </a:moveTo>
                  <a:lnTo>
                    <a:pt x="763630" y="459209"/>
                  </a:lnTo>
                  <a:lnTo>
                    <a:pt x="777822" y="388911"/>
                  </a:lnTo>
                  <a:cubicBezTo>
                    <a:pt x="777822" y="174121"/>
                    <a:pt x="603701" y="0"/>
                    <a:pt x="388911" y="0"/>
                  </a:cubicBezTo>
                  <a:cubicBezTo>
                    <a:pt x="174121" y="0"/>
                    <a:pt x="0" y="174121"/>
                    <a:pt x="0" y="3889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 flipV="1">
              <a:off x="5834776" y="271636"/>
              <a:ext cx="777826" cy="77782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: 形状 19"/>
            <p:cNvSpPr/>
            <p:nvPr/>
          </p:nvSpPr>
          <p:spPr>
            <a:xfrm flipV="1">
              <a:off x="7112798" y="0"/>
              <a:ext cx="887872" cy="629286"/>
            </a:xfrm>
            <a:custGeom>
              <a:avLst/>
              <a:gdLst>
                <a:gd name="connsiteX0" fmla="*/ 41699 w 887872"/>
                <a:gd name="connsiteY0" fmla="*/ 629286 h 629286"/>
                <a:gd name="connsiteX1" fmla="*/ 846174 w 887872"/>
                <a:gd name="connsiteY1" fmla="*/ 629286 h 629286"/>
                <a:gd name="connsiteX2" fmla="*/ 852986 w 887872"/>
                <a:gd name="connsiteY2" fmla="*/ 616736 h 629286"/>
                <a:gd name="connsiteX3" fmla="*/ 887872 w 887872"/>
                <a:gd name="connsiteY3" fmla="*/ 443936 h 629286"/>
                <a:gd name="connsiteX4" fmla="*/ 443936 w 887872"/>
                <a:gd name="connsiteY4" fmla="*/ 0 h 629286"/>
                <a:gd name="connsiteX5" fmla="*/ 0 w 887872"/>
                <a:gd name="connsiteY5" fmla="*/ 443936 h 629286"/>
                <a:gd name="connsiteX6" fmla="*/ 34887 w 887872"/>
                <a:gd name="connsiteY6" fmla="*/ 616736 h 629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7872" h="629286">
                  <a:moveTo>
                    <a:pt x="41699" y="629286"/>
                  </a:moveTo>
                  <a:lnTo>
                    <a:pt x="846174" y="629286"/>
                  </a:lnTo>
                  <a:lnTo>
                    <a:pt x="852986" y="616736"/>
                  </a:lnTo>
                  <a:cubicBezTo>
                    <a:pt x="875450" y="563624"/>
                    <a:pt x="887872" y="505231"/>
                    <a:pt x="887872" y="443936"/>
                  </a:cubicBezTo>
                  <a:cubicBezTo>
                    <a:pt x="887872" y="198757"/>
                    <a:pt x="689115" y="0"/>
                    <a:pt x="443936" y="0"/>
                  </a:cubicBezTo>
                  <a:cubicBezTo>
                    <a:pt x="198757" y="0"/>
                    <a:pt x="0" y="198757"/>
                    <a:pt x="0" y="443936"/>
                  </a:cubicBezTo>
                  <a:cubicBezTo>
                    <a:pt x="0" y="505231"/>
                    <a:pt x="12423" y="563624"/>
                    <a:pt x="34887" y="6167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20"/>
            <p:cNvSpPr/>
            <p:nvPr/>
          </p:nvSpPr>
          <p:spPr>
            <a:xfrm flipV="1">
              <a:off x="8333916" y="1"/>
              <a:ext cx="1450608" cy="1143677"/>
            </a:xfrm>
            <a:custGeom>
              <a:avLst/>
              <a:gdLst>
                <a:gd name="connsiteX0" fmla="*/ 134472 w 1450608"/>
                <a:gd name="connsiteY0" fmla="*/ 1143677 h 1143677"/>
                <a:gd name="connsiteX1" fmla="*/ 1316136 w 1450608"/>
                <a:gd name="connsiteY1" fmla="*/ 1143677 h 1143677"/>
                <a:gd name="connsiteX2" fmla="*/ 1326737 w 1450608"/>
                <a:gd name="connsiteY2" fmla="*/ 1130828 h 1143677"/>
                <a:gd name="connsiteX3" fmla="*/ 1450608 w 1450608"/>
                <a:gd name="connsiteY3" fmla="*/ 725304 h 1143677"/>
                <a:gd name="connsiteX4" fmla="*/ 725304 w 1450608"/>
                <a:gd name="connsiteY4" fmla="*/ 0 h 1143677"/>
                <a:gd name="connsiteX5" fmla="*/ 0 w 1450608"/>
                <a:gd name="connsiteY5" fmla="*/ 725304 h 1143677"/>
                <a:gd name="connsiteX6" fmla="*/ 123871 w 1450608"/>
                <a:gd name="connsiteY6" fmla="*/ 1130828 h 1143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0608" h="1143677">
                  <a:moveTo>
                    <a:pt x="134472" y="1143677"/>
                  </a:moveTo>
                  <a:lnTo>
                    <a:pt x="1316136" y="1143677"/>
                  </a:lnTo>
                  <a:lnTo>
                    <a:pt x="1326737" y="1130828"/>
                  </a:lnTo>
                  <a:cubicBezTo>
                    <a:pt x="1404943" y="1015069"/>
                    <a:pt x="1450608" y="875519"/>
                    <a:pt x="1450608" y="725304"/>
                  </a:cubicBezTo>
                  <a:cubicBezTo>
                    <a:pt x="1450608" y="324730"/>
                    <a:pt x="1125878" y="0"/>
                    <a:pt x="725304" y="0"/>
                  </a:cubicBezTo>
                  <a:cubicBezTo>
                    <a:pt x="324730" y="0"/>
                    <a:pt x="0" y="324730"/>
                    <a:pt x="0" y="725304"/>
                  </a:cubicBezTo>
                  <a:cubicBezTo>
                    <a:pt x="0" y="875519"/>
                    <a:pt x="45665" y="1015069"/>
                    <a:pt x="123871" y="113082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>
              <a:outerShdw blurRad="1905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 flipV="1">
              <a:off x="2286980" y="511738"/>
              <a:ext cx="561520" cy="56152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/>
          </p:nvSpPr>
          <p:spPr>
            <a:xfrm flipV="1">
              <a:off x="1533823" y="0"/>
              <a:ext cx="786976" cy="418373"/>
            </a:xfrm>
            <a:custGeom>
              <a:avLst/>
              <a:gdLst>
                <a:gd name="connsiteX0" fmla="*/ 2509 w 786976"/>
                <a:gd name="connsiteY0" fmla="*/ 418373 h 418373"/>
                <a:gd name="connsiteX1" fmla="*/ 784468 w 786976"/>
                <a:gd name="connsiteY1" fmla="*/ 418373 h 418373"/>
                <a:gd name="connsiteX2" fmla="*/ 786976 w 786976"/>
                <a:gd name="connsiteY2" fmla="*/ 393488 h 418373"/>
                <a:gd name="connsiteX3" fmla="*/ 393488 w 786976"/>
                <a:gd name="connsiteY3" fmla="*/ 0 h 418373"/>
                <a:gd name="connsiteX4" fmla="*/ 0 w 786976"/>
                <a:gd name="connsiteY4" fmla="*/ 393488 h 41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6976" h="418373">
                  <a:moveTo>
                    <a:pt x="2509" y="418373"/>
                  </a:moveTo>
                  <a:lnTo>
                    <a:pt x="784468" y="418373"/>
                  </a:lnTo>
                  <a:lnTo>
                    <a:pt x="786976" y="393488"/>
                  </a:lnTo>
                  <a:cubicBezTo>
                    <a:pt x="786976" y="176171"/>
                    <a:pt x="610805" y="0"/>
                    <a:pt x="393488" y="0"/>
                  </a:cubicBezTo>
                  <a:cubicBezTo>
                    <a:pt x="176171" y="0"/>
                    <a:pt x="0" y="176171"/>
                    <a:pt x="0" y="3934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 flipV="1">
              <a:off x="10117770" y="483400"/>
              <a:ext cx="561520" cy="5615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 flipV="1">
              <a:off x="6819661" y="779752"/>
              <a:ext cx="374347" cy="3743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65889" y="2302403"/>
            <a:ext cx="10515600" cy="1569660"/>
          </a:xfrm>
        </p:spPr>
        <p:txBody>
          <a:bodyPr>
            <a:normAutofit/>
          </a:bodyPr>
          <a:lstStyle>
            <a:lvl1pPr algn="ctr">
              <a:defRPr sz="80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A088-84C6-4E25-8974-50052BF70A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551D-C697-47F0-8D0F-B52E443477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A088-84C6-4E25-8974-50052BF70A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551D-C697-47F0-8D0F-B52E443477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396602" y="365125"/>
            <a:ext cx="957197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445668" cy="581183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A088-84C6-4E25-8974-50052BF70A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551D-C697-47F0-8D0F-B52E443477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rot="10800000">
            <a:off x="46587" y="5707287"/>
            <a:ext cx="1430938" cy="1085390"/>
            <a:chOff x="46587" y="5707287"/>
            <a:chExt cx="1430938" cy="1085390"/>
          </a:xfrm>
        </p:grpSpPr>
        <p:sp>
          <p:nvSpPr>
            <p:cNvPr id="8" name="椭圆 7"/>
            <p:cNvSpPr/>
            <p:nvPr/>
          </p:nvSpPr>
          <p:spPr>
            <a:xfrm>
              <a:off x="649487" y="6446845"/>
              <a:ext cx="345832" cy="3458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66734" y="5707287"/>
              <a:ext cx="510791" cy="510791"/>
            </a:xfrm>
            <a:prstGeom prst="ellipse">
              <a:avLst/>
            </a:prstGeom>
            <a:solidFill>
              <a:schemeClr val="accent1">
                <a:lumMod val="75000"/>
                <a:alpha val="65000"/>
              </a:schemeClr>
            </a:solidFill>
            <a:ln>
              <a:noFill/>
            </a:ln>
            <a:effectLst>
              <a:outerShdw blurRad="76200" dist="38100" dir="2700000" algn="tl" rotWithShape="0">
                <a:srgbClr val="2B579A">
                  <a:alpha val="5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46587" y="6234989"/>
              <a:ext cx="221063" cy="22106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75000"/>
              </a:schemeClr>
            </a:solidFill>
            <a:ln>
              <a:noFill/>
            </a:ln>
            <a:effectLst>
              <a:outerShdw blurRad="76200" dist="38100" dir="2700000" algn="tl" rotWithShape="0">
                <a:srgbClr val="2B579A">
                  <a:alpha val="6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6D4A088-84C6-4E25-8974-50052BF70A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15F6551D-C697-47F0-8D0F-B52E4434774B}" type="slidenum">
              <a:rPr lang="zh-CN" altLang="en-US" smtClean="0"/>
            </a:fld>
            <a:endParaRPr lang="zh-CN" altLang="en-US"/>
          </a:p>
        </p:txBody>
      </p:sp>
      <p:sp>
        <p:nvSpPr>
          <p:cNvPr id="11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9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40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tags" Target="../tags/tag41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2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46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tags" Target="../tags/tag47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48.xml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17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50.xml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51.xml"/><Relationship Id="rId1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52.xml"/><Relationship Id="rId1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53.xml"/><Relationship Id="rId1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54.xml"/><Relationship Id="rId1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55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56.xml"/><Relationship Id="rId1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57.xml"/><Relationship Id="rId1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58.xml"/><Relationship Id="rId1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59.xml"/><Relationship Id="rId1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62.xml"/><Relationship Id="rId1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63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64.xml"/><Relationship Id="rId1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65.xml"/><Relationship Id="rId1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66.xml"/><Relationship Id="rId1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68.xml"/><Relationship Id="rId1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69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13.xml"/><Relationship Id="rId7" Type="http://schemas.openxmlformats.org/officeDocument/2006/relationships/tags" Target="../tags/tag2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6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23.xml"/><Relationship Id="rId3" Type="http://schemas.openxmlformats.org/officeDocument/2006/relationships/image" Target="../media/image6.png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26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29.xml"/><Relationship Id="rId3" Type="http://schemas.openxmlformats.org/officeDocument/2006/relationships/image" Target="../media/image9.png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32.xml"/><Relationship Id="rId3" Type="http://schemas.openxmlformats.org/officeDocument/2006/relationships/image" Target="../media/image10.png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设计模式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/>
    </mc:Choice>
    <mc:Fallback>
      <p:transition spd="slow" advClick="0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550370" y="473065"/>
            <a:ext cx="6223772" cy="978729"/>
          </a:xfrm>
        </p:spPr>
        <p:txBody>
          <a:bodyPr>
            <a:normAutofit/>
          </a:bodyPr>
          <a:lstStyle/>
          <a:p>
            <a:r>
              <a:rPr lang="en-US" altLang="zh-CN" sz="4000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rPr>
              <a:t>工厂模式之</a:t>
            </a:r>
            <a:r>
              <a:rPr lang="zh-CN" altLang="en-US" sz="4000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rPr>
              <a:t>工厂方法</a:t>
            </a:r>
            <a:endParaRPr lang="zh-CN" altLang="en-US" sz="4000" b="1">
              <a:solidFill>
                <a:schemeClr val="tx1"/>
              </a:solidFill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035685" y="1783715"/>
            <a:ext cx="10091420" cy="4390390"/>
          </a:xfr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/>
            <a:r>
              <a:rPr lang="zh-CN" altLang="en-US" b="1">
                <a:solidFill>
                  <a:schemeClr val="tx1"/>
                </a:solidFill>
                <a:uFillTx/>
              </a:rPr>
              <a:t>简单概念：</a:t>
            </a:r>
            <a:r>
              <a:rPr b="1">
                <a:solidFill>
                  <a:schemeClr val="tx1"/>
                </a:solidFill>
                <a:uFillTx/>
              </a:rPr>
              <a:t>　　工厂方法是针对每一种产品提供一个工厂类。通过不同的工厂实例来创建不同的产品实例。他们属于一类产品。例如 白炽灯和日光灯，分别由两个不同的工厂来加工</a:t>
            </a:r>
            <a:r>
              <a:rPr lang="zh-CN" b="1">
                <a:solidFill>
                  <a:schemeClr val="tx1"/>
                </a:solidFill>
                <a:uFillTx/>
              </a:rPr>
              <a:t>。</a:t>
            </a:r>
            <a:endParaRPr b="1">
              <a:solidFill>
                <a:schemeClr val="tx1"/>
              </a:solidFill>
              <a:uFillTx/>
            </a:endParaRPr>
          </a:p>
          <a:p>
            <a:pPr algn="l"/>
            <a:r>
              <a:rPr b="1">
                <a:solidFill>
                  <a:schemeClr val="tx1"/>
                </a:solidFill>
                <a:uFillTx/>
                <a:sym typeface="+mn-ea"/>
              </a:rPr>
              <a:t>　　</a:t>
            </a:r>
            <a:endParaRPr b="1">
              <a:solidFill>
                <a:schemeClr val="tx1"/>
              </a:solidFill>
              <a:uFillTx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43690" y="518785"/>
            <a:ext cx="6223772" cy="978729"/>
          </a:xfrm>
        </p:spPr>
        <p:txBody>
          <a:bodyPr/>
          <a:p>
            <a:r>
              <a:rPr lang="en-US" altLang="zh-CN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rPr>
              <a:t>工厂模式之</a:t>
            </a:r>
            <a:r>
              <a:rPr lang="zh-CN" altLang="en-US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rPr>
              <a:t>工厂方法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56360" y="1497330"/>
            <a:ext cx="10060940" cy="5224780"/>
          </a:xfrm>
        </p:spPr>
        <p:txBody>
          <a:bodyPr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3455" y="1348105"/>
            <a:ext cx="10244455" cy="52539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43690" y="518785"/>
            <a:ext cx="6223772" cy="978729"/>
          </a:xfrm>
        </p:spPr>
        <p:txBody>
          <a:bodyPr/>
          <a:p>
            <a:r>
              <a:rPr lang="en-US" altLang="zh-CN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rPr>
              <a:t>工厂模式之</a:t>
            </a:r>
            <a:r>
              <a:rPr lang="zh-CN" altLang="en-US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rPr>
              <a:t>工厂方法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56360" y="1497330"/>
            <a:ext cx="10060940" cy="5224780"/>
          </a:xfrm>
        </p:spPr>
        <p:txBody>
          <a:bodyPr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8550" y="1369695"/>
            <a:ext cx="5377180" cy="53524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4480" y="5457190"/>
            <a:ext cx="4086860" cy="978535"/>
          </a:xfrm>
        </p:spPr>
        <p:txBody>
          <a:bodyPr>
            <a:normAutofit/>
          </a:bodyPr>
          <a:p>
            <a:r>
              <a:rPr lang="zh-CN" altLang="en-US" sz="2400"/>
              <a:t>CopyOnWriteArrayList工厂</a:t>
            </a:r>
            <a:endParaRPr lang="zh-CN" altLang="en-US" sz="240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05255" y="1043940"/>
            <a:ext cx="10060940" cy="5224780"/>
          </a:xfrm>
        </p:spPr>
        <p:txBody>
          <a:bodyPr/>
          <a:p>
            <a:r>
              <a:rPr lang="en-US" altLang="zh-CN"/>
              <a:t>               ArrayList</a:t>
            </a:r>
            <a:r>
              <a:rPr lang="zh-CN" altLang="en-US"/>
              <a:t>工厂                                                    </a:t>
            </a:r>
            <a:r>
              <a:rPr lang="en-US" altLang="zh-CN"/>
              <a:t>LinkedList</a:t>
            </a:r>
            <a:r>
              <a:rPr lang="zh-CN" altLang="en-US"/>
              <a:t>工厂    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08115" y="1969135"/>
            <a:ext cx="5942965" cy="28663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505" y="5257165"/>
            <a:ext cx="6495415" cy="28854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" y="1969135"/>
            <a:ext cx="5466715" cy="3094990"/>
          </a:xfrm>
          <a:prstGeom prst="rect">
            <a:avLst/>
          </a:prstGeom>
        </p:spPr>
      </p:pic>
      <p:sp>
        <p:nvSpPr>
          <p:cNvPr id="10" name="标题 1"/>
          <p:cNvSpPr>
            <a:spLocks noGrp="1"/>
          </p:cNvSpPr>
          <p:nvPr/>
        </p:nvSpPr>
        <p:spPr>
          <a:xfrm>
            <a:off x="3570690" y="192395"/>
            <a:ext cx="6223772" cy="9787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rPr>
              <a:t>工厂模式之</a:t>
            </a:r>
            <a:r>
              <a:rPr lang="zh-CN" altLang="en-US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rPr>
              <a:t>工厂方法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43690" y="518785"/>
            <a:ext cx="6223772" cy="978729"/>
          </a:xfrm>
        </p:spPr>
        <p:txBody>
          <a:bodyPr/>
          <a:p>
            <a:r>
              <a:rPr lang="en-US" altLang="zh-CN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rPr>
              <a:t>工厂模式之</a:t>
            </a:r>
            <a:r>
              <a:rPr lang="zh-CN" altLang="en-US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rPr>
              <a:t>工厂方法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56360" y="1497330"/>
            <a:ext cx="10060940" cy="5224780"/>
          </a:xfrm>
        </p:spPr>
        <p:txBody>
          <a:bodyPr/>
          <a:p>
            <a:r>
              <a:rPr lang="zh-CN" altLang="en-US" b="1">
                <a:uFillTx/>
                <a:sym typeface="+mn-ea"/>
              </a:rPr>
              <a:t>好处</a:t>
            </a:r>
            <a:r>
              <a:rPr lang="en-US" altLang="zh-CN" b="1">
                <a:uFillTx/>
                <a:sym typeface="+mn-ea"/>
              </a:rPr>
              <a:t>:</a:t>
            </a:r>
            <a:endParaRPr lang="en-US" altLang="zh-CN" b="1">
              <a:solidFill>
                <a:schemeClr val="tx1"/>
              </a:solidFill>
              <a:uFillTx/>
              <a:sym typeface="+mn-ea"/>
            </a:endParaRPr>
          </a:p>
          <a:p>
            <a:r>
              <a:rPr lang="en-US" altLang="zh-CN" b="1">
                <a:uFillTx/>
                <a:sym typeface="+mn-ea"/>
              </a:rPr>
              <a:t>         (</a:t>
            </a:r>
            <a:r>
              <a:rPr lang="zh-CN" altLang="en-US" b="1">
                <a:uFillTx/>
                <a:sym typeface="+mn-ea"/>
              </a:rPr>
              <a:t>1）工厂方法模式就很好的减轻了工厂类的负担，把某一类/某一种 东西交由一个工厂生产；</a:t>
            </a:r>
            <a:endParaRPr lang="zh-CN" altLang="en-US" b="1">
              <a:solidFill>
                <a:schemeClr val="tx1"/>
              </a:solidFill>
              <a:uFillTx/>
              <a:sym typeface="+mn-ea"/>
            </a:endParaRPr>
          </a:p>
          <a:p>
            <a:r>
              <a:rPr lang="zh-CN" altLang="en-US" b="1">
                <a:uFillTx/>
                <a:sym typeface="+mn-ea"/>
              </a:rPr>
              <a:t>　　（2）同时增加某一类”东西“并不需要修改工厂类，只需要添加生产这类”东西“的工厂即可，使得工厂类符合开放-封闭原则。</a:t>
            </a:r>
            <a:endParaRPr lang="zh-CN" altLang="en-US" b="1">
              <a:solidFill>
                <a:schemeClr val="tx1"/>
              </a:solidFill>
              <a:uFillTx/>
            </a:endParaRPr>
          </a:p>
          <a:p>
            <a:r>
              <a:rPr lang="zh-CN" altLang="en-US" b="1">
                <a:uFillTx/>
                <a:sym typeface="+mn-ea"/>
              </a:rPr>
              <a:t>缺点：对于某些可以形成产品族的情况处理比较复杂，需要建立多个工厂。抽象方法正好可以解决。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550370" y="473065"/>
            <a:ext cx="6223772" cy="978729"/>
          </a:xfrm>
        </p:spPr>
        <p:txBody>
          <a:bodyPr>
            <a:normAutofit/>
          </a:bodyPr>
          <a:lstStyle/>
          <a:p>
            <a:r>
              <a:rPr lang="en-US" altLang="zh-CN" sz="4000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rPr>
              <a:t>工厂模式之</a:t>
            </a:r>
            <a:r>
              <a:rPr lang="zh-CN" altLang="en-US" sz="4000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rPr>
              <a:t>抽象工厂</a:t>
            </a:r>
            <a:endParaRPr lang="zh-CN" altLang="en-US" sz="4000" b="1">
              <a:solidFill>
                <a:schemeClr val="tx1"/>
              </a:solidFill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035685" y="1783715"/>
            <a:ext cx="10091420" cy="4390390"/>
          </a:xfr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zh-CN" altLang="en-US" b="1">
                <a:solidFill>
                  <a:schemeClr val="tx1"/>
                </a:solidFill>
                <a:uFillTx/>
              </a:rPr>
              <a:t>简单概念：</a:t>
            </a:r>
            <a:r>
              <a:rPr b="1">
                <a:solidFill>
                  <a:schemeClr val="tx1"/>
                </a:solidFill>
                <a:uFillTx/>
              </a:rPr>
              <a:t>　　抽象工厂是应对产品族概念的。</a:t>
            </a:r>
            <a:endParaRPr b="1">
              <a:solidFill>
                <a:schemeClr val="tx1"/>
              </a:solidFill>
              <a:uFillTx/>
            </a:endParaRPr>
          </a:p>
          <a:p>
            <a:r>
              <a:rPr b="1">
                <a:solidFill>
                  <a:schemeClr val="tx1"/>
                </a:solidFill>
                <a:uFillTx/>
              </a:rPr>
              <a:t>　　例如，汽车可以分为轿车、SUV、MPV等，也分为奔驰、宝马等。我们可以将奔驰的所有车看作是一个产品族，而将宝马的所有车看作是另一个产品族。分别对应两个工厂，一个是奔驰的工厂，另一个是宝马的工厂。与工厂方法不同，奔驰的工厂不只是生产具体的某一个产品，而是一族产品（奔驰轿车、奔驰SUV、奔驰MPV）。“抽象工厂”的“抽象”指的是就是这个意思。</a:t>
            </a:r>
            <a:endParaRPr b="1">
              <a:solidFill>
                <a:schemeClr val="tx1"/>
              </a:solidFill>
              <a:uFillTx/>
            </a:endParaRPr>
          </a:p>
          <a:p>
            <a:r>
              <a:rPr lang="zh-CN" altLang="en-US" b="1">
                <a:solidFill>
                  <a:schemeClr val="tx1"/>
                </a:solidFill>
                <a:uFillTx/>
                <a:sym typeface="+mn-ea"/>
              </a:rPr>
              <a:t>优缺点：</a:t>
            </a:r>
            <a:r>
              <a:rPr lang="en-US" altLang="zh-CN" b="1">
                <a:solidFill>
                  <a:schemeClr val="tx1"/>
                </a:solidFill>
                <a:uFillTx/>
                <a:sym typeface="+mn-ea"/>
              </a:rPr>
              <a:t>         </a:t>
            </a:r>
            <a:r>
              <a:rPr lang="zh-CN" altLang="en-US" b="1">
                <a:solidFill>
                  <a:schemeClr val="tx1"/>
                </a:solidFill>
                <a:uFillTx/>
                <a:sym typeface="+mn-ea"/>
              </a:rPr>
              <a:t>只能用于针对产品族　　</a:t>
            </a:r>
            <a:endParaRPr lang="zh-CN" altLang="en-US" b="1">
              <a:solidFill>
                <a:schemeClr val="tx1"/>
              </a:solidFill>
              <a:uFillTx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43690" y="518785"/>
            <a:ext cx="6223772" cy="978729"/>
          </a:xfrm>
        </p:spPr>
        <p:txBody>
          <a:bodyPr/>
          <a:p>
            <a:r>
              <a:rPr lang="en-US" altLang="zh-CN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rPr>
              <a:t>工厂模式之</a:t>
            </a:r>
            <a:r>
              <a:rPr lang="zh-CN" altLang="en-US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rPr>
              <a:t>抽象工厂</a:t>
            </a:r>
            <a:endParaRPr lang="zh-CN" altLang="en-US" b="1">
              <a:solidFill>
                <a:schemeClr val="tx1"/>
              </a:solidFill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56360" y="1497330"/>
            <a:ext cx="10060940" cy="5224780"/>
          </a:xfrm>
        </p:spPr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5535" y="1350010"/>
            <a:ext cx="10193655" cy="56711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43690" y="518785"/>
            <a:ext cx="6223772" cy="978729"/>
          </a:xfrm>
        </p:spPr>
        <p:txBody>
          <a:bodyPr/>
          <a:p>
            <a:r>
              <a:rPr lang="en-US" altLang="zh-CN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rPr>
              <a:t>工厂模式之</a:t>
            </a:r>
            <a:r>
              <a:rPr lang="zh-CN" altLang="en-US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rPr>
              <a:t>抽象工厂</a:t>
            </a:r>
            <a:endParaRPr lang="zh-CN" altLang="en-US" b="1">
              <a:solidFill>
                <a:schemeClr val="tx1"/>
              </a:solidFill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56360" y="1497330"/>
            <a:ext cx="10060940" cy="5224780"/>
          </a:xfrm>
        </p:spPr>
        <p:txBody>
          <a:bodyPr/>
          <a:p>
            <a:r>
              <a:rPr lang="zh-CN" altLang="en-US"/>
              <a:t>车的抽象工厂接口                奔驰工厂                                 宝马工厂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2011045"/>
            <a:ext cx="4351020" cy="31711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825" y="2011045"/>
            <a:ext cx="4443095" cy="34664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6280" y="2011045"/>
            <a:ext cx="3782060" cy="322834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3965" y="518795"/>
            <a:ext cx="7153275" cy="978535"/>
          </a:xfrm>
        </p:spPr>
        <p:txBody>
          <a:bodyPr>
            <a:normAutofit fontScale="90000"/>
          </a:bodyPr>
          <a:p>
            <a:r>
              <a:rPr lang="en-US" altLang="zh-CN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rPr>
              <a:t>工厂模式之</a:t>
            </a:r>
            <a:r>
              <a:rPr lang="zh-CN" altLang="en-US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rPr>
              <a:t>多方法静态工厂</a:t>
            </a:r>
            <a:endParaRPr lang="zh-CN" altLang="en-US" b="1">
              <a:solidFill>
                <a:schemeClr val="tx1"/>
              </a:solidFill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56360" y="1497330"/>
            <a:ext cx="10944225" cy="5224780"/>
          </a:xfrm>
        </p:spPr>
        <p:txBody>
          <a:bodyPr>
            <a:normAutofit fontScale="70000"/>
          </a:bodyPr>
          <a:p>
            <a:r>
              <a:rPr lang="zh-CN" altLang="en-US"/>
              <a:t>多方法的工厂模式为不同产品，提供不同的生产方法，使用时 需要哪种产品就调用该种产品的方法，使用方便、容错率高。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public static ExecutorService newWorkStealingPool(int parallelism) {</a:t>
            </a:r>
            <a:endParaRPr lang="zh-CN" altLang="en-US"/>
          </a:p>
          <a:p>
            <a:r>
              <a:rPr lang="zh-CN" altLang="en-US"/>
              <a:t>        return new ForkJoinPool</a:t>
            </a:r>
            <a:endParaRPr lang="zh-CN" altLang="en-US"/>
          </a:p>
          <a:p>
            <a:r>
              <a:rPr lang="zh-CN" altLang="en-US"/>
              <a:t>            (parallelism,</a:t>
            </a:r>
            <a:endParaRPr lang="zh-CN" altLang="en-US"/>
          </a:p>
          <a:p>
            <a:r>
              <a:rPr lang="zh-CN" altLang="en-US"/>
              <a:t>             ForkJoinPool.defaultForkJoinWorkerThreadFactory,</a:t>
            </a:r>
            <a:endParaRPr lang="zh-CN" altLang="en-US"/>
          </a:p>
          <a:p>
            <a:r>
              <a:rPr lang="zh-CN" altLang="en-US"/>
              <a:t>             null, true);</a:t>
            </a:r>
            <a:endParaRPr lang="zh-CN" altLang="en-US"/>
          </a:p>
          <a:p>
            <a:r>
              <a:rPr lang="zh-CN" altLang="en-US"/>
              <a:t>    }</a:t>
            </a:r>
            <a:r>
              <a:rPr lang="en-US" altLang="zh-CN">
                <a:solidFill>
                  <a:srgbClr val="FF0000"/>
                </a:solidFill>
              </a:rPr>
              <a:t>//</a:t>
            </a:r>
            <a:r>
              <a:rPr lang="zh-CN" altLang="en-US" b="1">
                <a:solidFill>
                  <a:srgbClr val="FF0000"/>
                </a:solidFill>
              </a:rPr>
              <a:t>想添加一个新的类型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ForkJoinPool</a:t>
            </a:r>
            <a:endParaRPr lang="zh-CN" altLang="en-US" b="1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6360" y="2157095"/>
            <a:ext cx="10060305" cy="18440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3965" y="518795"/>
            <a:ext cx="7153275" cy="978535"/>
          </a:xfrm>
        </p:spPr>
        <p:txBody>
          <a:bodyPr>
            <a:normAutofit/>
          </a:bodyPr>
          <a:p>
            <a:r>
              <a:rPr lang="en-US" altLang="zh-CN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rPr>
              <a:t>工厂模式之</a:t>
            </a:r>
            <a:r>
              <a:rPr lang="zh-CN" altLang="en-US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rPr>
              <a:t>策略模式</a:t>
            </a:r>
            <a:endParaRPr lang="zh-CN" altLang="en-US" b="1">
              <a:solidFill>
                <a:schemeClr val="tx1"/>
              </a:solidFill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56360" y="1497330"/>
            <a:ext cx="10944225" cy="5224780"/>
          </a:xfrm>
        </p:spPr>
        <p:txBody>
          <a:bodyPr>
            <a:normAutofit/>
          </a:bodyPr>
          <a:p>
            <a:r>
              <a:rPr lang="zh-CN" altLang="en-US"/>
              <a:t>策略模式：</a:t>
            </a:r>
            <a:endParaRPr lang="zh-CN" altLang="en-US"/>
          </a:p>
          <a:p>
            <a:r>
              <a:rPr lang="zh-CN" altLang="en-US"/>
              <a:t>策略模式是一种对象行为型模式。很好理解,把算法封装起来成类,让算法独立变化。然后具体使用什么样的算法,交给使用者去配置现实中的模型:比如出去某个城市旅游,可以坐大巴,坐动车,坐飞机,有多种交通方式都可以到。</a:t>
            </a:r>
            <a:endParaRPr lang="zh-CN" altLang="en-US"/>
          </a:p>
          <a:p>
            <a:endParaRPr lang="en-US" altLang="zh-CN"/>
          </a:p>
          <a:p>
            <a:r>
              <a:rPr lang="zh-CN" altLang="en-US">
                <a:sym typeface="+mn-ea"/>
              </a:rPr>
              <a:t>抽象策略角色： 策略类，通常由一个接口或者抽象类实现。</a:t>
            </a:r>
            <a:endParaRPr lang="zh-CN" altLang="en-US"/>
          </a:p>
          <a:p>
            <a:r>
              <a:rPr lang="zh-CN" altLang="en-US">
                <a:sym typeface="+mn-ea"/>
              </a:rPr>
              <a:t>具体策略角色：包装了相关的算法和行为。</a:t>
            </a:r>
            <a:endParaRPr lang="zh-CN" altLang="en-US"/>
          </a:p>
          <a:p>
            <a:r>
              <a:rPr lang="zh-CN" altLang="en-US">
                <a:sym typeface="+mn-ea"/>
              </a:rPr>
              <a:t>环境角色：持有一个策略类的引用，最终给客户端调用。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25"/>
          <p:cNvSpPr/>
          <p:nvPr>
            <p:custDataLst>
              <p:tags r:id="rId1"/>
            </p:custDataLst>
          </p:nvPr>
        </p:nvSpPr>
        <p:spPr>
          <a:xfrm>
            <a:off x="4888204" y="4057650"/>
            <a:ext cx="3611066" cy="552450"/>
          </a:xfrm>
          <a:custGeom>
            <a:avLst/>
            <a:gdLst>
              <a:gd name="connsiteX0" fmla="*/ 282756 w 3611066"/>
              <a:gd name="connsiteY0" fmla="*/ 0 h 552450"/>
              <a:gd name="connsiteX1" fmla="*/ 3611066 w 3611066"/>
              <a:gd name="connsiteY1" fmla="*/ 0 h 552450"/>
              <a:gd name="connsiteX2" fmla="*/ 3328310 w 3611066"/>
              <a:gd name="connsiteY2" fmla="*/ 552450 h 552450"/>
              <a:gd name="connsiteX3" fmla="*/ 0 w 3611066"/>
              <a:gd name="connsiteY3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1066" h="552450">
                <a:moveTo>
                  <a:pt x="282756" y="0"/>
                </a:moveTo>
                <a:lnTo>
                  <a:pt x="3611066" y="0"/>
                </a:lnTo>
                <a:lnTo>
                  <a:pt x="3328310" y="552450"/>
                </a:lnTo>
                <a:lnTo>
                  <a:pt x="0" y="55245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216000" tIns="46800" rIns="216000" bIns="46800" numCol="1" spcCol="0" rtlCol="0" fromWordArt="0" anchor="ctr" anchorCtr="1" forceAA="0" compatLnSpc="1">
            <a:normAutofit/>
          </a:bodyPr>
          <a:lstStyle/>
          <a:p>
            <a:pPr algn="ctr"/>
            <a:r>
              <a:rPr lang="zh-CN" altLang="en-US">
                <a:sym typeface="+mn-ea"/>
              </a:rPr>
              <a:t>责任链模式</a:t>
            </a:r>
            <a:endParaRPr lang="zh-CN" altLang="en-US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25" name="任意多边形 24"/>
          <p:cNvSpPr/>
          <p:nvPr>
            <p:custDataLst>
              <p:tags r:id="rId2"/>
            </p:custDataLst>
          </p:nvPr>
        </p:nvSpPr>
        <p:spPr>
          <a:xfrm>
            <a:off x="5229733" y="3390372"/>
            <a:ext cx="3611067" cy="552450"/>
          </a:xfrm>
          <a:custGeom>
            <a:avLst/>
            <a:gdLst>
              <a:gd name="connsiteX0" fmla="*/ 282757 w 3611067"/>
              <a:gd name="connsiteY0" fmla="*/ 0 h 552450"/>
              <a:gd name="connsiteX1" fmla="*/ 3611067 w 3611067"/>
              <a:gd name="connsiteY1" fmla="*/ 0 h 552450"/>
              <a:gd name="connsiteX2" fmla="*/ 3328310 w 3611067"/>
              <a:gd name="connsiteY2" fmla="*/ 552450 h 552450"/>
              <a:gd name="connsiteX3" fmla="*/ 0 w 3611067"/>
              <a:gd name="connsiteY3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1067" h="552450">
                <a:moveTo>
                  <a:pt x="282757" y="0"/>
                </a:moveTo>
                <a:lnTo>
                  <a:pt x="3611067" y="0"/>
                </a:lnTo>
                <a:lnTo>
                  <a:pt x="3328310" y="552450"/>
                </a:lnTo>
                <a:lnTo>
                  <a:pt x="0" y="55245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216000" tIns="46800" rIns="216000" bIns="46800" numCol="1" spcCol="0" rtlCol="0" fromWordArt="0" anchor="ctr" anchorCtr="1" forceAA="0" compatLnSpc="1">
            <a:normAutofit/>
          </a:bodyPr>
          <a:lstStyle/>
          <a:p>
            <a:pPr lvl="1"/>
            <a:r>
              <a:rPr lang="zh-CN" altLang="en-US">
                <a:sym typeface="+mn-ea"/>
              </a:rPr>
              <a:t>模板方法</a:t>
            </a:r>
            <a:endParaRPr lang="zh-CN" altLang="en-US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24" name="任意多边形 23"/>
          <p:cNvSpPr/>
          <p:nvPr>
            <p:custDataLst>
              <p:tags r:id="rId3"/>
            </p:custDataLst>
          </p:nvPr>
        </p:nvSpPr>
        <p:spPr>
          <a:xfrm>
            <a:off x="5571262" y="2723094"/>
            <a:ext cx="3611067" cy="552450"/>
          </a:xfrm>
          <a:custGeom>
            <a:avLst/>
            <a:gdLst>
              <a:gd name="connsiteX0" fmla="*/ 282757 w 3611067"/>
              <a:gd name="connsiteY0" fmla="*/ 0 h 552450"/>
              <a:gd name="connsiteX1" fmla="*/ 3611067 w 3611067"/>
              <a:gd name="connsiteY1" fmla="*/ 0 h 552450"/>
              <a:gd name="connsiteX2" fmla="*/ 3328310 w 3611067"/>
              <a:gd name="connsiteY2" fmla="*/ 552450 h 552450"/>
              <a:gd name="connsiteX3" fmla="*/ 0 w 3611067"/>
              <a:gd name="connsiteY3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1067" h="552450">
                <a:moveTo>
                  <a:pt x="282757" y="0"/>
                </a:moveTo>
                <a:lnTo>
                  <a:pt x="3611067" y="0"/>
                </a:lnTo>
                <a:lnTo>
                  <a:pt x="3328310" y="552450"/>
                </a:lnTo>
                <a:lnTo>
                  <a:pt x="0" y="55245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216000" tIns="46800" rIns="216000" bIns="46800" numCol="1" spcCol="0" rtlCol="0" fromWordArt="0" anchor="ctr" anchorCtr="1" forceAA="0" compatLnSpc="1">
            <a:normAutofit/>
          </a:bodyPr>
          <a:lstStyle/>
          <a:p>
            <a:pPr lvl="1"/>
            <a:r>
              <a:rPr lang="zh-CN" altLang="en-US">
                <a:sym typeface="+mn-ea"/>
              </a:rPr>
              <a:t>策略模式</a:t>
            </a:r>
            <a:endParaRPr lang="zh-CN" altLang="en-US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8" name="任意多边形 7"/>
          <p:cNvSpPr/>
          <p:nvPr>
            <p:custDataLst>
              <p:tags r:id="rId4"/>
            </p:custDataLst>
          </p:nvPr>
        </p:nvSpPr>
        <p:spPr>
          <a:xfrm rot="19973734">
            <a:off x="2471793" y="-292357"/>
            <a:ext cx="716138" cy="6095642"/>
          </a:xfrm>
          <a:custGeom>
            <a:avLst/>
            <a:gdLst>
              <a:gd name="connsiteX0" fmla="*/ 451047 w 716138"/>
              <a:gd name="connsiteY0" fmla="*/ 0 h 6095642"/>
              <a:gd name="connsiteX1" fmla="*/ 716138 w 716138"/>
              <a:gd name="connsiteY1" fmla="*/ 135680 h 6095642"/>
              <a:gd name="connsiteX2" fmla="*/ 716138 w 716138"/>
              <a:gd name="connsiteY2" fmla="*/ 6095642 h 6095642"/>
              <a:gd name="connsiteX3" fmla="*/ 0 w 716138"/>
              <a:gd name="connsiteY3" fmla="*/ 5729106 h 6095642"/>
              <a:gd name="connsiteX4" fmla="*/ 0 w 716138"/>
              <a:gd name="connsiteY4" fmla="*/ 881256 h 6095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6138" h="6095642">
                <a:moveTo>
                  <a:pt x="451047" y="0"/>
                </a:moveTo>
                <a:lnTo>
                  <a:pt x="716138" y="135680"/>
                </a:lnTo>
                <a:lnTo>
                  <a:pt x="716138" y="6095642"/>
                </a:lnTo>
                <a:lnTo>
                  <a:pt x="0" y="5729106"/>
                </a:lnTo>
                <a:lnTo>
                  <a:pt x="0" y="881256"/>
                </a:lnTo>
                <a:close/>
              </a:path>
            </a:pathLst>
          </a:custGeom>
          <a:solidFill>
            <a:schemeClr val="accent1"/>
          </a:solidFill>
        </p:spPr>
        <p:txBody>
          <a:bodyPr rot="0" spcFirstLastPara="0" vertOverflow="overflow" horzOverflow="overflow" vert="eaVert" wrap="square" lIns="90000" tIns="108000" rIns="90000" bIns="252000" numCol="1" spcCol="0" rtlCol="0" fromWordArt="0" anchor="ctr" anchorCtr="1" forceAA="0" compatLnSpc="1">
            <a:noAutofit/>
          </a:bodyPr>
          <a:lstStyle/>
          <a:p>
            <a:pPr algn="ctr"/>
            <a:r>
              <a:rPr lang="zh-CN" altLang="en-US" sz="4000">
                <a:solidFill>
                  <a:schemeClr val="bg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目录</a:t>
            </a:r>
            <a:endParaRPr lang="zh-CN" altLang="en-US" sz="4000">
              <a:solidFill>
                <a:schemeClr val="bg1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任意多边形 2"/>
          <p:cNvSpPr/>
          <p:nvPr>
            <p:custDataLst>
              <p:tags r:id="rId5"/>
            </p:custDataLst>
          </p:nvPr>
        </p:nvSpPr>
        <p:spPr>
          <a:xfrm>
            <a:off x="5932806" y="2033270"/>
            <a:ext cx="3609486" cy="552450"/>
          </a:xfrm>
          <a:custGeom>
            <a:avLst/>
            <a:gdLst>
              <a:gd name="connsiteX0" fmla="*/ 281176 w 3609486"/>
              <a:gd name="connsiteY0" fmla="*/ 0 h 552450"/>
              <a:gd name="connsiteX1" fmla="*/ 3609486 w 3609486"/>
              <a:gd name="connsiteY1" fmla="*/ 0 h 552450"/>
              <a:gd name="connsiteX2" fmla="*/ 3326729 w 3609486"/>
              <a:gd name="connsiteY2" fmla="*/ 552450 h 552450"/>
              <a:gd name="connsiteX3" fmla="*/ 0 w 3609486"/>
              <a:gd name="connsiteY3" fmla="*/ 552450 h 552450"/>
              <a:gd name="connsiteX4" fmla="*/ 0 w 3609486"/>
              <a:gd name="connsiteY4" fmla="*/ 549363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9486" h="552450">
                <a:moveTo>
                  <a:pt x="281176" y="0"/>
                </a:moveTo>
                <a:lnTo>
                  <a:pt x="3609486" y="0"/>
                </a:lnTo>
                <a:lnTo>
                  <a:pt x="3326729" y="552450"/>
                </a:lnTo>
                <a:lnTo>
                  <a:pt x="0" y="552450"/>
                </a:lnTo>
                <a:lnTo>
                  <a:pt x="0" y="549363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216000" tIns="46800" rIns="216000" bIns="46800" numCol="1" spcCol="0" rtlCol="0" fromWordArt="0" anchor="ctr" anchorCtr="1" forceAA="0" compatLnSpc="1">
            <a:normAutofit/>
          </a:bodyPr>
          <a:lstStyle/>
          <a:p>
            <a:pPr marL="0" lvl="1" algn="ctr"/>
            <a:r>
              <a:rPr lang="zh-CN" altLang="en-US">
                <a:sym typeface="+mn-ea"/>
              </a:rPr>
              <a:t>工厂（静态、动态）</a:t>
            </a:r>
            <a:endParaRPr lang="zh-CN" altLang="en-US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3965" y="518795"/>
            <a:ext cx="7153275" cy="978535"/>
          </a:xfrm>
        </p:spPr>
        <p:txBody>
          <a:bodyPr>
            <a:normAutofit/>
          </a:bodyPr>
          <a:p>
            <a:r>
              <a:rPr lang="en-US" altLang="zh-CN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rPr>
              <a:t>工厂模式之</a:t>
            </a:r>
            <a:r>
              <a:rPr lang="zh-CN" altLang="en-US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rPr>
              <a:t>策略模式</a:t>
            </a:r>
            <a:endParaRPr lang="zh-CN" altLang="en-US" b="1">
              <a:solidFill>
                <a:schemeClr val="tx1"/>
              </a:solidFill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56360" y="1497330"/>
            <a:ext cx="10944225" cy="5224780"/>
          </a:xfrm>
        </p:spPr>
        <p:txBody>
          <a:bodyPr>
            <a:normAutofit/>
          </a:bodyPr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1560" y="1449705"/>
            <a:ext cx="9847580" cy="49885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3965" y="518795"/>
            <a:ext cx="7153275" cy="978535"/>
          </a:xfrm>
        </p:spPr>
        <p:txBody>
          <a:bodyPr>
            <a:normAutofit/>
          </a:bodyPr>
          <a:p>
            <a:r>
              <a:rPr lang="en-US" altLang="zh-CN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rPr>
              <a:t>工厂模式之</a:t>
            </a:r>
            <a:r>
              <a:rPr lang="zh-CN" altLang="en-US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rPr>
              <a:t>策略模式</a:t>
            </a:r>
            <a:endParaRPr lang="zh-CN" altLang="en-US" b="1">
              <a:solidFill>
                <a:schemeClr val="tx1"/>
              </a:solidFill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56360" y="1497330"/>
            <a:ext cx="10944225" cy="5224780"/>
          </a:xfrm>
        </p:spPr>
        <p:txBody>
          <a:bodyPr>
            <a:normAutofit/>
          </a:bodyPr>
          <a:p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6360" y="1497330"/>
            <a:ext cx="9351645" cy="49352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3965" y="518795"/>
            <a:ext cx="7153275" cy="978535"/>
          </a:xfrm>
        </p:spPr>
        <p:txBody>
          <a:bodyPr>
            <a:normAutofit/>
          </a:bodyPr>
          <a:p>
            <a:r>
              <a:rPr lang="en-US" altLang="zh-CN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rPr>
              <a:t>工厂模式之</a:t>
            </a:r>
            <a:r>
              <a:rPr lang="zh-CN" altLang="en-US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rPr>
              <a:t>策略模式</a:t>
            </a:r>
            <a:endParaRPr lang="zh-CN" altLang="en-US" b="1">
              <a:solidFill>
                <a:schemeClr val="tx1"/>
              </a:solidFill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56360" y="1497330"/>
            <a:ext cx="10944225" cy="5376545"/>
          </a:xfrm>
        </p:spPr>
        <p:txBody>
          <a:bodyPr>
            <a:normAutofit/>
          </a:bodyPr>
          <a:p>
            <a:r>
              <a:rPr lang="en-US" altLang="zh-CN"/>
              <a:t>JU JUT </a:t>
            </a:r>
            <a:endParaRPr lang="en-US" altLang="zh-CN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1680845" y="5309235"/>
            <a:ext cx="7153275" cy="9785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b="1">
              <a:solidFill>
                <a:schemeClr val="tx1"/>
              </a:solidFill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5270" y="1497330"/>
            <a:ext cx="7785100" cy="41598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3965" y="518795"/>
            <a:ext cx="7153275" cy="978535"/>
          </a:xfrm>
        </p:spPr>
        <p:txBody>
          <a:bodyPr>
            <a:normAutofit/>
          </a:bodyPr>
          <a:p>
            <a:r>
              <a:rPr lang="en-US" altLang="zh-CN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rPr>
              <a:t>工厂模式之</a:t>
            </a:r>
            <a:r>
              <a:rPr lang="zh-CN" altLang="en-US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rPr>
              <a:t>策略模式</a:t>
            </a:r>
            <a:endParaRPr lang="zh-CN" altLang="en-US" b="1">
              <a:solidFill>
                <a:schemeClr val="tx1"/>
              </a:solidFill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56360" y="1497330"/>
            <a:ext cx="10944225" cy="5376545"/>
          </a:xfrm>
        </p:spPr>
        <p:txBody>
          <a:bodyPr>
            <a:normAutofit/>
          </a:bodyPr>
          <a:p>
            <a:r>
              <a:rPr lang="en-US" altLang="zh-CN"/>
              <a:t>JU JUT </a:t>
            </a:r>
            <a:endParaRPr lang="en-US" altLang="zh-CN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1680845" y="5309235"/>
            <a:ext cx="7153275" cy="97853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0000"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rPr>
              <a:t>作为一个策略的选择中转，将所有策略引入，具体使用哪种策略，我们根据订单类型来决定</a:t>
            </a:r>
            <a:endParaRPr lang="zh-CN" altLang="en-US" b="1">
              <a:solidFill>
                <a:schemeClr val="tx1"/>
              </a:solidFill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185" y="1466850"/>
            <a:ext cx="11771630" cy="39236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3965" y="518795"/>
            <a:ext cx="7153275" cy="978535"/>
          </a:xfrm>
        </p:spPr>
        <p:txBody>
          <a:bodyPr>
            <a:normAutofit/>
          </a:bodyPr>
          <a:p>
            <a:r>
              <a:rPr lang="en-US" altLang="zh-CN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rPr>
              <a:t>工厂模式之</a:t>
            </a:r>
            <a:r>
              <a:rPr lang="zh-CN" altLang="en-US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rPr>
              <a:t>策略模式</a:t>
            </a:r>
            <a:endParaRPr lang="zh-CN" altLang="en-US" b="1">
              <a:solidFill>
                <a:schemeClr val="tx1"/>
              </a:solidFill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56360" y="1497330"/>
            <a:ext cx="10944225" cy="5376545"/>
          </a:xfrm>
        </p:spPr>
        <p:txBody>
          <a:bodyPr>
            <a:normAutofit/>
          </a:bodyPr>
          <a:p>
            <a:r>
              <a:rPr lang="en-US" altLang="zh-CN"/>
              <a:t>JU JUT </a:t>
            </a:r>
            <a:endParaRPr lang="en-US" altLang="zh-CN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1680845" y="5309235"/>
            <a:ext cx="7153275" cy="9785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rPr>
              <a:t>guava</a:t>
            </a:r>
            <a:r>
              <a:rPr lang="zh-CN" altLang="en-US" sz="3600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rPr>
              <a:t>中</a:t>
            </a:r>
            <a:r>
              <a:rPr lang="en-US" altLang="zh-CN" sz="3600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rPr>
              <a:t>Splitter</a:t>
            </a:r>
            <a:r>
              <a:rPr lang="zh-CN" altLang="en-US" sz="3600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rPr>
              <a:t>的使用</a:t>
            </a:r>
            <a:endParaRPr lang="zh-CN" altLang="en-US" sz="3600" b="1">
              <a:solidFill>
                <a:schemeClr val="tx1"/>
              </a:solidFill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8400" y="1612900"/>
            <a:ext cx="8392160" cy="36322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3965" y="518795"/>
            <a:ext cx="7153275" cy="978535"/>
          </a:xfrm>
        </p:spPr>
        <p:txBody>
          <a:bodyPr>
            <a:normAutofit/>
          </a:bodyPr>
          <a:p>
            <a:r>
              <a:rPr lang="en-US" altLang="zh-CN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rPr>
              <a:t>工厂模式之</a:t>
            </a:r>
            <a:r>
              <a:rPr lang="zh-CN" altLang="en-US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rPr>
              <a:t>策略模式</a:t>
            </a:r>
            <a:endParaRPr lang="zh-CN" altLang="en-US" b="1">
              <a:solidFill>
                <a:schemeClr val="tx1"/>
              </a:solidFill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56360" y="1497330"/>
            <a:ext cx="10944225" cy="5376545"/>
          </a:xfrm>
        </p:spPr>
        <p:txBody>
          <a:bodyPr>
            <a:normAutofit/>
          </a:bodyPr>
          <a:p>
            <a:endParaRPr lang="en-US" altLang="zh-CN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1680845" y="5309235"/>
            <a:ext cx="7153275" cy="9785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b="1">
              <a:solidFill>
                <a:schemeClr val="tx1"/>
              </a:solidFill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35" y="1649730"/>
            <a:ext cx="7040880" cy="43808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725" y="1800225"/>
            <a:ext cx="9295130" cy="32569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3965" y="518795"/>
            <a:ext cx="7153275" cy="978535"/>
          </a:xfrm>
        </p:spPr>
        <p:txBody>
          <a:bodyPr>
            <a:normAutofit/>
          </a:bodyPr>
          <a:p>
            <a:r>
              <a:rPr lang="en-US" altLang="zh-CN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rPr>
              <a:t>工厂模式之</a:t>
            </a:r>
            <a:r>
              <a:rPr lang="zh-CN" altLang="en-US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rPr>
              <a:t>模板模式</a:t>
            </a:r>
            <a:endParaRPr lang="zh-CN" altLang="en-US" b="1">
              <a:solidFill>
                <a:schemeClr val="tx1"/>
              </a:solidFill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56360" y="1497330"/>
            <a:ext cx="10944225" cy="5376545"/>
          </a:xfrm>
        </p:spPr>
        <p:txBody>
          <a:bodyPr>
            <a:normAutofit/>
          </a:bodyPr>
          <a:p>
            <a:r>
              <a:rPr lang="en-US" altLang="zh-CN"/>
              <a:t>     </a:t>
            </a:r>
            <a:r>
              <a:rPr lang="zh-CN" altLang="en-US"/>
              <a:t>模板方法模式在一个方法中定义一个算法的骨架，而将一些步骤延迟到子类中。模板方法使得子类可以在不改变算法结构的情况下，重新定义算法中的某些步骤。</a:t>
            </a:r>
            <a:endParaRPr lang="zh-CN" altLang="en-US"/>
          </a:p>
          <a:p>
            <a:r>
              <a:rPr lang="zh-CN" altLang="en-US"/>
              <a:t>  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3205" y="2877185"/>
            <a:ext cx="9646920" cy="39966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3965" y="518795"/>
            <a:ext cx="7153275" cy="978535"/>
          </a:xfrm>
        </p:spPr>
        <p:txBody>
          <a:bodyPr>
            <a:normAutofit/>
          </a:bodyPr>
          <a:p>
            <a:r>
              <a:rPr lang="en-US" altLang="zh-CN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rPr>
              <a:t>工厂模式之</a:t>
            </a:r>
            <a:r>
              <a:rPr lang="zh-CN" altLang="en-US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rPr>
              <a:t>模板模式</a:t>
            </a:r>
            <a:endParaRPr lang="zh-CN" altLang="en-US" b="1">
              <a:solidFill>
                <a:schemeClr val="tx1"/>
              </a:solidFill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56360" y="1497330"/>
            <a:ext cx="10944225" cy="5376545"/>
          </a:xfrm>
        </p:spPr>
        <p:txBody>
          <a:bodyPr>
            <a:normAutofit/>
          </a:bodyPr>
          <a:p>
            <a:r>
              <a:rPr lang="en-US" altLang="zh-CN"/>
              <a:t>    </a:t>
            </a:r>
            <a:endParaRPr lang="zh-CN" altLang="en-US"/>
          </a:p>
          <a:p>
            <a:r>
              <a:rPr lang="zh-CN" altLang="en-US"/>
              <a:t>  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8885" y="1497330"/>
            <a:ext cx="6530340" cy="49974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3965" y="518795"/>
            <a:ext cx="7153275" cy="978535"/>
          </a:xfrm>
        </p:spPr>
        <p:txBody>
          <a:bodyPr>
            <a:normAutofit/>
          </a:bodyPr>
          <a:p>
            <a:r>
              <a:rPr lang="en-US" altLang="zh-CN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rPr>
              <a:t>工厂模式之</a:t>
            </a:r>
            <a:r>
              <a:rPr lang="zh-CN" altLang="en-US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rPr>
              <a:t>模板模式</a:t>
            </a:r>
            <a:endParaRPr lang="zh-CN" altLang="en-US" b="1">
              <a:solidFill>
                <a:schemeClr val="tx1"/>
              </a:solidFill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56360" y="1497330"/>
            <a:ext cx="10944225" cy="5376545"/>
          </a:xfrm>
        </p:spPr>
        <p:txBody>
          <a:bodyPr>
            <a:normAutofit/>
          </a:bodyPr>
          <a:p>
            <a:r>
              <a:rPr lang="en-US" altLang="zh-CN"/>
              <a:t>    </a:t>
            </a:r>
            <a:endParaRPr lang="zh-CN" altLang="en-US"/>
          </a:p>
          <a:p>
            <a:r>
              <a:rPr lang="zh-CN" altLang="en-US"/>
              <a:t>  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0810" y="1795145"/>
            <a:ext cx="8132445" cy="35623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3965" y="518795"/>
            <a:ext cx="7153275" cy="978535"/>
          </a:xfrm>
        </p:spPr>
        <p:txBody>
          <a:bodyPr>
            <a:normAutofit/>
          </a:bodyPr>
          <a:p>
            <a:r>
              <a:rPr lang="en-US" altLang="zh-CN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rPr>
              <a:t>工厂模式之</a:t>
            </a:r>
            <a:r>
              <a:rPr lang="zh-CN" altLang="en-US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rPr>
              <a:t>模板模式</a:t>
            </a:r>
            <a:endParaRPr lang="zh-CN" altLang="en-US" b="1">
              <a:solidFill>
                <a:schemeClr val="tx1"/>
              </a:solidFill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56360" y="1497330"/>
            <a:ext cx="10944225" cy="5376545"/>
          </a:xfrm>
        </p:spPr>
        <p:txBody>
          <a:bodyPr>
            <a:normAutofit lnSpcReduction="20000"/>
          </a:bodyPr>
          <a:p>
            <a:r>
              <a:rPr lang="en-US" altLang="zh-CN"/>
              <a:t> 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6060" y="1497330"/>
            <a:ext cx="8932545" cy="4981575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/>
        </p:nvSpPr>
        <p:spPr>
          <a:xfrm>
            <a:off x="7524115" y="1713230"/>
            <a:ext cx="4871085" cy="8331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0000"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rPr>
              <a:t>spring</a:t>
            </a:r>
            <a:r>
              <a:rPr lang="zh-CN" altLang="en-US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rPr>
              <a:t>上下文初始化</a:t>
            </a:r>
            <a:endParaRPr lang="zh-CN" altLang="en-US" b="1">
              <a:solidFill>
                <a:schemeClr val="tx1"/>
              </a:solidFill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550370" y="473065"/>
            <a:ext cx="6223772" cy="978729"/>
          </a:xfrm>
        </p:spPr>
        <p:txBody>
          <a:bodyPr>
            <a:normAutofit/>
          </a:bodyPr>
          <a:lstStyle/>
          <a:p>
            <a:r>
              <a:rPr lang="en-US" altLang="zh-CN" sz="4000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rPr>
              <a:t>工厂模式之</a:t>
            </a:r>
            <a:r>
              <a:rPr lang="en-US" altLang="zh-CN" sz="4000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rPr>
              <a:t>简单工厂</a:t>
            </a:r>
            <a:endParaRPr lang="en-US" altLang="zh-CN" sz="4000" b="1">
              <a:solidFill>
                <a:schemeClr val="tx1"/>
              </a:solidFill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035685" y="1631315"/>
            <a:ext cx="10898505" cy="5045710"/>
          </a:xfr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endParaRPr lang="zh-CN" altLang="en-US" b="1">
              <a:solidFill>
                <a:schemeClr val="tx1"/>
              </a:solidFill>
              <a:uFillTx/>
            </a:endParaRPr>
          </a:p>
          <a:p>
            <a:r>
              <a:rPr lang="zh-CN" altLang="en-US" b="1">
                <a:solidFill>
                  <a:schemeClr val="tx1"/>
                </a:solidFill>
                <a:uFillTx/>
              </a:rPr>
              <a:t>简单概念：工厂类（Simple</a:t>
            </a:r>
            <a:r>
              <a:rPr lang="en-US" altLang="zh-CN" b="1">
                <a:solidFill>
                  <a:schemeClr val="tx1"/>
                </a:solidFill>
                <a:uFillTx/>
              </a:rPr>
              <a:t>Product</a:t>
            </a:r>
            <a:r>
              <a:rPr lang="zh-CN" altLang="en-US" b="1">
                <a:solidFill>
                  <a:schemeClr val="tx1"/>
                </a:solidFill>
                <a:uFillTx/>
              </a:rPr>
              <a:t>Factory）拥有一个工厂方法（create），接受了一个参数，通过不同的参数实例化不同的产品类。</a:t>
            </a:r>
            <a:endParaRPr lang="zh-CN" altLang="en-US" b="1">
              <a:solidFill>
                <a:schemeClr val="tx1"/>
              </a:solidFill>
              <a:uFillTx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3965" y="518795"/>
            <a:ext cx="7153275" cy="978535"/>
          </a:xfrm>
        </p:spPr>
        <p:txBody>
          <a:bodyPr>
            <a:normAutofit/>
          </a:bodyPr>
          <a:p>
            <a:r>
              <a:rPr lang="en-US" altLang="zh-CN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rPr>
              <a:t>工厂模式之</a:t>
            </a:r>
            <a:r>
              <a:rPr lang="zh-CN" altLang="en-US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rPr>
              <a:t>模板模式</a:t>
            </a:r>
            <a:endParaRPr lang="zh-CN" altLang="en-US" b="1">
              <a:solidFill>
                <a:schemeClr val="tx1"/>
              </a:solidFill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56360" y="1497330"/>
            <a:ext cx="10944225" cy="5376545"/>
          </a:xfrm>
        </p:spPr>
        <p:txBody>
          <a:bodyPr>
            <a:normAutofit/>
          </a:bodyPr>
          <a:p>
            <a:r>
              <a:rPr lang="en-US" altLang="zh-CN"/>
              <a:t>    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q</a:t>
            </a:r>
            <a:r>
              <a:rPr lang="zh-CN" altLang="en-US"/>
              <a:t>：当创建一个模板方法时，什么时候使用抽象方法？什么时候使用钩子呢？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a:</a:t>
            </a:r>
            <a:r>
              <a:rPr lang="zh-CN" altLang="en-US"/>
              <a:t>当子类必须提供方法中某个方法或步骤的实现时，就使用抽象方法，如果算法的这个部分是可选的，就用钩子。如果是钩子的话，子类可以选择实现这个钩子，但并不强制这么做。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3965" y="518795"/>
            <a:ext cx="7153275" cy="978535"/>
          </a:xfrm>
        </p:spPr>
        <p:txBody>
          <a:bodyPr>
            <a:normAutofit/>
          </a:bodyPr>
          <a:p>
            <a:r>
              <a:rPr lang="en-US" altLang="zh-CN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rPr>
              <a:t>工厂模式之</a:t>
            </a:r>
            <a:r>
              <a:rPr lang="zh-CN" altLang="en-US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rPr>
              <a:t>责任链</a:t>
            </a:r>
            <a:endParaRPr lang="zh-CN" altLang="en-US" b="1">
              <a:solidFill>
                <a:schemeClr val="tx1"/>
              </a:solidFill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56360" y="1497330"/>
            <a:ext cx="10944225" cy="5376545"/>
          </a:xfrm>
        </p:spPr>
        <p:txBody>
          <a:bodyPr>
            <a:normAutofit lnSpcReduction="20000"/>
          </a:bodyPr>
          <a:p>
            <a:r>
              <a:rPr lang="en-US" altLang="zh-CN"/>
              <a:t> 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当你想要让一个以上的对象有机会能够处理某个请求的时候，就使用责任链模式。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好处：</a:t>
            </a:r>
            <a:r>
              <a:rPr lang="en-US" altLang="zh-CN"/>
              <a:t>1</a:t>
            </a:r>
            <a:r>
              <a:rPr lang="zh-CN" altLang="en-US"/>
              <a:t>、将请求的发送者和接受者解耦。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、可以改变链内成员或他们的次序，允许你动态的新增或者删除责任。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缺点：　每次都是从链头开始。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3965" y="518795"/>
            <a:ext cx="7153275" cy="978535"/>
          </a:xfrm>
        </p:spPr>
        <p:txBody>
          <a:bodyPr>
            <a:normAutofit/>
          </a:bodyPr>
          <a:p>
            <a:r>
              <a:rPr lang="en-US" altLang="zh-CN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rPr>
              <a:t>工厂模式之</a:t>
            </a:r>
            <a:r>
              <a:rPr lang="zh-CN" altLang="en-US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rPr>
              <a:t>责任链</a:t>
            </a:r>
            <a:endParaRPr lang="zh-CN" altLang="en-US" b="1">
              <a:solidFill>
                <a:schemeClr val="tx1"/>
              </a:solidFill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91235" y="1497330"/>
            <a:ext cx="11309350" cy="5376545"/>
          </a:xfrm>
        </p:spPr>
        <p:txBody>
          <a:bodyPr>
            <a:normAutofit lnSpcReduction="20000"/>
          </a:bodyPr>
          <a:p>
            <a:r>
              <a:rPr lang="en-US" altLang="zh-CN"/>
              <a:t> 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870" y="1833880"/>
            <a:ext cx="9652635" cy="38487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3965" y="518795"/>
            <a:ext cx="7153275" cy="978535"/>
          </a:xfrm>
        </p:spPr>
        <p:txBody>
          <a:bodyPr>
            <a:normAutofit/>
          </a:bodyPr>
          <a:p>
            <a:r>
              <a:rPr lang="en-US" altLang="zh-CN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rPr>
              <a:t>工厂模式之netty</a:t>
            </a:r>
            <a:r>
              <a:rPr lang="zh-CN" altLang="en-US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rPr>
              <a:t>责任链</a:t>
            </a:r>
            <a:endParaRPr lang="zh-CN" altLang="en-US" b="1">
              <a:solidFill>
                <a:schemeClr val="tx1"/>
              </a:solidFill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56360" y="1497330"/>
            <a:ext cx="10944225" cy="5376545"/>
          </a:xfrm>
        </p:spPr>
        <p:txBody>
          <a:bodyPr>
            <a:normAutofit lnSpcReduction="20000"/>
          </a:bodyPr>
          <a:p>
            <a:r>
              <a:rPr lang="en-US" altLang="zh-CN"/>
              <a:t> 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1735" y="1796415"/>
            <a:ext cx="7923530" cy="26327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370" y="4584700"/>
            <a:ext cx="7247255" cy="20472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3965" y="518795"/>
            <a:ext cx="7153275" cy="978535"/>
          </a:xfrm>
        </p:spPr>
        <p:txBody>
          <a:bodyPr>
            <a:normAutofit/>
          </a:bodyPr>
          <a:p>
            <a:r>
              <a:rPr lang="en-US" altLang="zh-CN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rPr>
              <a:t>工厂模式之netty</a:t>
            </a:r>
            <a:r>
              <a:rPr lang="zh-CN" altLang="en-US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rPr>
              <a:t>责任链</a:t>
            </a:r>
            <a:endParaRPr lang="zh-CN" altLang="en-US" b="1">
              <a:solidFill>
                <a:schemeClr val="tx1"/>
              </a:solidFill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56360" y="1497330"/>
            <a:ext cx="10944225" cy="5376545"/>
          </a:xfrm>
        </p:spPr>
        <p:txBody>
          <a:bodyPr>
            <a:normAutofit lnSpcReduction="20000"/>
          </a:bodyPr>
          <a:p>
            <a:r>
              <a:rPr lang="en-US" altLang="zh-CN"/>
              <a:t> 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1560" y="3094990"/>
            <a:ext cx="8037830" cy="3380740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/>
        </p:nvSpPr>
        <p:spPr>
          <a:xfrm>
            <a:off x="2885440" y="1497330"/>
            <a:ext cx="7213600" cy="10541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2800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rPr>
              <a:t>SimpleChannelInboundHandler</a:t>
            </a:r>
            <a:endParaRPr sz="2800" b="1">
              <a:solidFill>
                <a:schemeClr val="tx1"/>
              </a:solidFill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3965" y="518795"/>
            <a:ext cx="7153275" cy="978535"/>
          </a:xfrm>
        </p:spPr>
        <p:txBody>
          <a:bodyPr>
            <a:normAutofit/>
          </a:bodyPr>
          <a:p>
            <a:r>
              <a:rPr lang="en-US" altLang="zh-CN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rPr>
              <a:t>工厂模式之netty</a:t>
            </a:r>
            <a:r>
              <a:rPr lang="zh-CN" altLang="en-US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rPr>
              <a:t>责任链</a:t>
            </a:r>
            <a:endParaRPr lang="zh-CN" altLang="en-US" b="1">
              <a:solidFill>
                <a:schemeClr val="tx1"/>
              </a:solidFill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56360" y="1497330"/>
            <a:ext cx="10944225" cy="5376545"/>
          </a:xfrm>
        </p:spPr>
        <p:txBody>
          <a:bodyPr>
            <a:normAutofit lnSpcReduction="20000"/>
          </a:bodyPr>
          <a:p>
            <a:r>
              <a:rPr lang="en-US" altLang="zh-CN"/>
              <a:t> 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2885440" y="1497330"/>
            <a:ext cx="7213600" cy="10541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sz="2800" b="1">
              <a:solidFill>
                <a:schemeClr val="tx1"/>
              </a:solidFill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6110" y="1497330"/>
            <a:ext cx="8075930" cy="49758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3965" y="518795"/>
            <a:ext cx="7153275" cy="978535"/>
          </a:xfrm>
        </p:spPr>
        <p:txBody>
          <a:bodyPr>
            <a:normAutofit/>
          </a:bodyPr>
          <a:p>
            <a:r>
              <a:rPr lang="en-US" altLang="zh-CN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rPr>
              <a:t>工厂模式之netty</a:t>
            </a:r>
            <a:r>
              <a:rPr lang="zh-CN" altLang="en-US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rPr>
              <a:t>责任链</a:t>
            </a:r>
            <a:endParaRPr lang="zh-CN" altLang="en-US" b="1">
              <a:solidFill>
                <a:schemeClr val="tx1"/>
              </a:solidFill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56360" y="1497330"/>
            <a:ext cx="10944225" cy="5376545"/>
          </a:xfrm>
        </p:spPr>
        <p:txBody>
          <a:bodyPr>
            <a:normAutofit lnSpcReduction="20000"/>
          </a:bodyPr>
          <a:p>
            <a:r>
              <a:rPr lang="en-US" altLang="zh-CN"/>
              <a:t> 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2885440" y="1497330"/>
            <a:ext cx="7213600" cy="10541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sz="2800" b="1">
              <a:solidFill>
                <a:schemeClr val="tx1"/>
              </a:solidFill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6805" y="1672590"/>
            <a:ext cx="7133590" cy="46094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3965" y="518795"/>
            <a:ext cx="7153275" cy="978535"/>
          </a:xfrm>
        </p:spPr>
        <p:txBody>
          <a:bodyPr>
            <a:normAutofit/>
          </a:bodyPr>
          <a:p>
            <a:r>
              <a:rPr lang="en-US" altLang="zh-CN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rPr>
              <a:t>工厂模式之filter</a:t>
            </a:r>
            <a:r>
              <a:rPr lang="zh-CN" altLang="en-US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rPr>
              <a:t>责任链</a:t>
            </a:r>
            <a:endParaRPr lang="zh-CN" altLang="en-US" b="1">
              <a:solidFill>
                <a:schemeClr val="tx1"/>
              </a:solidFill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56360" y="1497330"/>
            <a:ext cx="10944225" cy="5376545"/>
          </a:xfrm>
        </p:spPr>
        <p:txBody>
          <a:bodyPr>
            <a:normAutofit lnSpcReduction="20000"/>
          </a:bodyPr>
          <a:p>
            <a:r>
              <a:rPr lang="en-US" altLang="zh-CN"/>
              <a:t> </a:t>
            </a:r>
            <a:endParaRPr lang="en-US" altLang="zh-CN"/>
          </a:p>
          <a:p>
            <a:r>
              <a:rPr lang="en-US" altLang="zh-CN">
                <a:sym typeface="+mn-ea"/>
              </a:rPr>
              <a:t>f</a:t>
            </a:r>
            <a:r>
              <a:rPr lang="zh-CN" altLang="en-US">
                <a:sym typeface="+mn-ea"/>
              </a:rPr>
              <a:t>ilter的责任链实现与责任链模式的标准代码有着一定的差距，它具有如下特点：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1、责任链的实现并不是链式结构，而是以一个FilterChain保存了所有责任链的引用，通过FilterChain的doFilter方法依次调用filter进行执行；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2、filter中同时也保存了FilterChain的引用，形成了一个双向引用；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en-US" altLang="zh-CN"/>
          </a:p>
          <a:p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2885440" y="1497330"/>
            <a:ext cx="7213600" cy="10541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sz="2800" b="1">
              <a:solidFill>
                <a:schemeClr val="tx1"/>
              </a:solidFill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3965" y="518795"/>
            <a:ext cx="7153275" cy="978535"/>
          </a:xfrm>
        </p:spPr>
        <p:txBody>
          <a:bodyPr>
            <a:normAutofit/>
          </a:bodyPr>
          <a:p>
            <a:r>
              <a:rPr lang="en-US" altLang="zh-CN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rPr>
              <a:t>工厂模式之zk</a:t>
            </a:r>
            <a:r>
              <a:rPr lang="zh-CN" altLang="en-US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rPr>
              <a:t>责任链</a:t>
            </a:r>
            <a:endParaRPr lang="zh-CN" altLang="en-US" b="1">
              <a:solidFill>
                <a:schemeClr val="tx1"/>
              </a:solidFill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56360" y="1497330"/>
            <a:ext cx="10944225" cy="5376545"/>
          </a:xfrm>
        </p:spPr>
        <p:txBody>
          <a:bodyPr>
            <a:normAutofit lnSpcReduction="20000"/>
          </a:bodyPr>
          <a:p>
            <a:r>
              <a:rPr lang="en-US" altLang="zh-CN"/>
              <a:t> 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800225"/>
            <a:ext cx="10219690" cy="38963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4805" y="309245"/>
            <a:ext cx="9759315" cy="978535"/>
          </a:xfrm>
        </p:spPr>
        <p:txBody>
          <a:bodyPr>
            <a:normAutofit/>
          </a:bodyPr>
          <a:p>
            <a:r>
              <a:rPr lang="en-US" altLang="zh-CN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rPr>
              <a:t>工厂模式之zk</a:t>
            </a:r>
            <a:r>
              <a:rPr lang="zh-CN" altLang="en-US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rPr>
              <a:t>责任链 </a:t>
            </a:r>
            <a:endParaRPr lang="zh-CN" altLang="en-US" sz="2400" b="1">
              <a:solidFill>
                <a:schemeClr val="tx1"/>
              </a:solidFill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56360" y="1497330"/>
            <a:ext cx="10944225" cy="5376545"/>
          </a:xfrm>
        </p:spPr>
        <p:txBody>
          <a:bodyPr>
            <a:normAutofit lnSpcReduction="20000"/>
          </a:bodyPr>
          <a:p>
            <a:r>
              <a:rPr lang="en-US" altLang="zh-CN"/>
              <a:t> 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5840" y="1287780"/>
            <a:ext cx="7828280" cy="26454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940" y="4283710"/>
            <a:ext cx="7828280" cy="2742565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/>
        </p:nvSpPr>
        <p:spPr>
          <a:xfrm>
            <a:off x="-269875" y="3696335"/>
            <a:ext cx="4700270" cy="9785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rPr>
              <a:t>ProposalRequestProcessor</a:t>
            </a:r>
            <a:endParaRPr lang="zh-CN" altLang="en-US" sz="2400" b="1">
              <a:solidFill>
                <a:schemeClr val="tx1"/>
              </a:solidFill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886460" y="1497330"/>
            <a:ext cx="2223770" cy="9785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rPr>
              <a:t>处理链初始化</a:t>
            </a:r>
            <a:endParaRPr lang="zh-CN" altLang="en-US" sz="2400" b="1">
              <a:solidFill>
                <a:schemeClr val="tx1"/>
              </a:solidFill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550370" y="473065"/>
            <a:ext cx="6223772" cy="978729"/>
          </a:xfrm>
        </p:spPr>
        <p:txBody>
          <a:bodyPr>
            <a:normAutofit/>
          </a:bodyPr>
          <a:lstStyle/>
          <a:p>
            <a:r>
              <a:rPr lang="en-US" altLang="zh-CN" sz="4000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rPr>
              <a:t>工厂模式之</a:t>
            </a:r>
            <a:r>
              <a:rPr lang="en-US" altLang="zh-CN" sz="4000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rPr>
              <a:t>简单工厂</a:t>
            </a:r>
            <a:endParaRPr lang="en-US" altLang="zh-CN" sz="4000" b="1">
              <a:solidFill>
                <a:schemeClr val="tx1"/>
              </a:solidFill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035685" y="1631315"/>
            <a:ext cx="10898505" cy="5045710"/>
          </a:xfr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endParaRPr lang="zh-CN" altLang="en-US" b="1">
              <a:solidFill>
                <a:schemeClr val="tx1"/>
              </a:solidFill>
              <a:uFillTx/>
            </a:endParaRPr>
          </a:p>
          <a:p>
            <a:endParaRPr lang="zh-CN" altLang="en-US" b="1">
              <a:solidFill>
                <a:schemeClr val="tx1"/>
              </a:solidFill>
              <a:uFillTx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290" y="1631315"/>
            <a:ext cx="3704590" cy="15716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4560" y="1451610"/>
            <a:ext cx="4209415" cy="23526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6545" y="3639185"/>
            <a:ext cx="3942715" cy="25901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4560" y="3639185"/>
            <a:ext cx="3809365" cy="235267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r>
              <a:rPr lang="en-US" altLang="zh-CN"/>
              <a:t>Thanks.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611330" y="610225"/>
            <a:ext cx="6223772" cy="978729"/>
          </a:xfrm>
        </p:spPr>
        <p:txBody>
          <a:bodyPr>
            <a:normAutofit/>
          </a:bodyPr>
          <a:lstStyle/>
          <a:p>
            <a:r>
              <a:rPr lang="zh-CN" altLang="en-US"/>
              <a:t>工厂模式之</a:t>
            </a:r>
            <a:r>
              <a:rPr lang="zh-CN" altLang="en-US">
                <a:sym typeface="+mn-ea"/>
              </a:rPr>
              <a:t>简单工厂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611245" y="1783715"/>
            <a:ext cx="6221095" cy="4390390"/>
          </a:xfrm>
        </p:spPr>
        <p:txBody>
          <a:bodyPr>
            <a:normAutofit lnSpcReduction="10000"/>
          </a:bodyPr>
          <a:lstStyle/>
          <a:p>
            <a:r>
              <a:rPr lang="zh-CN" altLang="en-US"/>
              <a:t>壹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330" y="1685290"/>
            <a:ext cx="5894705" cy="479996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611330" y="610225"/>
            <a:ext cx="6223772" cy="978729"/>
          </a:xfrm>
        </p:spPr>
        <p:txBody>
          <a:bodyPr>
            <a:normAutofit/>
          </a:bodyPr>
          <a:lstStyle/>
          <a:p>
            <a:r>
              <a:rPr lang="zh-CN" altLang="en-US"/>
              <a:t>工厂模式之</a:t>
            </a:r>
            <a:r>
              <a:rPr lang="zh-CN" altLang="en-US">
                <a:sym typeface="+mn-ea"/>
              </a:rPr>
              <a:t>简单工厂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611245" y="1783715"/>
            <a:ext cx="6221095" cy="4390390"/>
          </a:xfrm>
        </p:spPr>
        <p:txBody>
          <a:bodyPr>
            <a:normAutofit lnSpcReduction="10000"/>
          </a:bodyPr>
          <a:lstStyle/>
          <a:p>
            <a:r>
              <a:rPr lang="zh-CN" altLang="en-US"/>
              <a:t>壹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645" y="1373505"/>
            <a:ext cx="4390390" cy="46285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1435" y="2679700"/>
            <a:ext cx="4999990" cy="177165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611330" y="610225"/>
            <a:ext cx="6223772" cy="978729"/>
          </a:xfrm>
        </p:spPr>
        <p:txBody>
          <a:bodyPr>
            <a:normAutofit/>
          </a:bodyPr>
          <a:lstStyle/>
          <a:p>
            <a:r>
              <a:rPr lang="zh-CN" altLang="en-US"/>
              <a:t>工厂模式之</a:t>
            </a:r>
            <a:r>
              <a:rPr lang="zh-CN" altLang="en-US">
                <a:sym typeface="+mn-ea"/>
              </a:rPr>
              <a:t>简单工厂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611245" y="1783715"/>
            <a:ext cx="6221095" cy="4390390"/>
          </a:xfrm>
        </p:spPr>
        <p:txBody>
          <a:bodyPr>
            <a:normAutofit lnSpcReduction="10000"/>
          </a:bodyPr>
          <a:lstStyle/>
          <a:p>
            <a:r>
              <a:rPr lang="zh-CN" altLang="en-US"/>
              <a:t>壹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720" y="1457325"/>
            <a:ext cx="9331325" cy="471614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611330" y="610225"/>
            <a:ext cx="6223772" cy="978729"/>
          </a:xfrm>
        </p:spPr>
        <p:txBody>
          <a:bodyPr>
            <a:normAutofit/>
          </a:bodyPr>
          <a:lstStyle/>
          <a:p>
            <a:r>
              <a:rPr lang="zh-CN" altLang="en-US"/>
              <a:t>工厂模式之</a:t>
            </a:r>
            <a:r>
              <a:rPr lang="zh-CN" altLang="en-US">
                <a:sym typeface="+mn-ea"/>
              </a:rPr>
              <a:t>简单工厂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611245" y="1783715"/>
            <a:ext cx="6221095" cy="4390390"/>
          </a:xfrm>
        </p:spPr>
        <p:txBody>
          <a:bodyPr>
            <a:normAutofit lnSpcReduction="10000"/>
          </a:bodyPr>
          <a:lstStyle/>
          <a:p>
            <a:r>
              <a:rPr lang="zh-CN" altLang="en-US"/>
              <a:t>各厂商提供的具体关系型数据库（MySQL，</a:t>
            </a:r>
            <a:r>
              <a:rPr lang="en-US" altLang="zh-CN"/>
              <a:t>sqlserver</a:t>
            </a:r>
            <a:r>
              <a:rPr lang="zh-CN" altLang="en-US"/>
              <a:t>，Oracle）则是具体产品。DriverManager是工厂类。JDBC接口使用关系型数据库时，并不需要关心具体使用的是哪种数据库，而直接使用DriverManager的静态方法去得到该数据库的Connection。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600" y="5012690"/>
            <a:ext cx="7914005" cy="18002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550370" y="473065"/>
            <a:ext cx="6223772" cy="978729"/>
          </a:xfrm>
        </p:spPr>
        <p:txBody>
          <a:bodyPr>
            <a:normAutofit/>
          </a:bodyPr>
          <a:lstStyle/>
          <a:p>
            <a:r>
              <a:rPr lang="en-US" altLang="zh-CN" sz="4000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rPr>
              <a:t>工厂模式之</a:t>
            </a:r>
            <a:r>
              <a:rPr lang="en-US" altLang="zh-CN" sz="4000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rPr>
              <a:t>简单工厂</a:t>
            </a:r>
            <a:endParaRPr lang="en-US" altLang="zh-CN" sz="4000" b="1">
              <a:solidFill>
                <a:schemeClr val="tx1"/>
              </a:solidFill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035685" y="1631315"/>
            <a:ext cx="10898505" cy="5045710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zh-CN" altLang="en-US" b="1">
                <a:solidFill>
                  <a:schemeClr val="tx1"/>
                </a:solidFill>
                <a:uFillTx/>
                <a:sym typeface="+mn-ea"/>
              </a:rPr>
              <a:t>好处：客户类和工厂类分开。消费者任何时候需要某种产品，只需向工厂请求即可。消费者无须修改就可以接纳新产品。</a:t>
            </a:r>
            <a:endParaRPr lang="zh-CN" altLang="en-US" b="1">
              <a:solidFill>
                <a:schemeClr val="tx1"/>
              </a:solidFill>
              <a:uFillTx/>
              <a:sym typeface="+mn-ea"/>
            </a:endParaRPr>
          </a:p>
          <a:p>
            <a:endParaRPr lang="zh-CN" altLang="en-US" b="1">
              <a:solidFill>
                <a:schemeClr val="tx1"/>
              </a:solidFill>
              <a:uFillTx/>
              <a:sym typeface="+mn-ea"/>
            </a:endParaRPr>
          </a:p>
          <a:p>
            <a:r>
              <a:rPr lang="zh-CN" altLang="en-US" b="1">
                <a:solidFill>
                  <a:schemeClr val="tx1"/>
                </a:solidFill>
                <a:uFillTx/>
                <a:sym typeface="+mn-ea"/>
              </a:rPr>
              <a:t>缺点：</a:t>
            </a:r>
            <a:endParaRPr lang="zh-CN" altLang="en-US" b="1">
              <a:solidFill>
                <a:schemeClr val="tx1"/>
              </a:solidFill>
              <a:uFillTx/>
              <a:sym typeface="+mn-ea"/>
            </a:endParaRPr>
          </a:p>
          <a:p>
            <a:r>
              <a:rPr lang="en-US" altLang="zh-CN" b="1">
                <a:solidFill>
                  <a:schemeClr val="tx1"/>
                </a:solidFill>
                <a:uFillTx/>
                <a:sym typeface="+mn-ea"/>
              </a:rPr>
              <a:t>          1</a:t>
            </a:r>
            <a:r>
              <a:rPr lang="zh-CN" altLang="en-US" b="1">
                <a:solidFill>
                  <a:schemeClr val="tx1"/>
                </a:solidFill>
                <a:uFillTx/>
                <a:sym typeface="+mn-ea"/>
              </a:rPr>
              <a:t>、在遵循开闭原则（对拓展开放，对修改关闭）的条件下，简单工厂对于增加新的产品，无能为力。工厂方法正好可以解决简单工厂的这两个缺点。</a:t>
            </a:r>
            <a:endParaRPr lang="zh-CN" altLang="en-US" b="1">
              <a:solidFill>
                <a:schemeClr val="tx1"/>
              </a:solidFill>
              <a:uFillTx/>
              <a:sym typeface="+mn-ea"/>
            </a:endParaRPr>
          </a:p>
          <a:p>
            <a:r>
              <a:rPr lang="zh-CN" altLang="en-US" b="1">
                <a:solidFill>
                  <a:schemeClr val="tx1"/>
                </a:solidFill>
                <a:uFillTx/>
                <a:sym typeface="+mn-ea"/>
              </a:rPr>
              <a:t>          </a:t>
            </a:r>
            <a:r>
              <a:rPr lang="en-US" altLang="zh-CN" b="1">
                <a:solidFill>
                  <a:schemeClr val="tx1"/>
                </a:solidFill>
                <a:uFillTx/>
                <a:sym typeface="+mn-ea"/>
              </a:rPr>
              <a:t>2</a:t>
            </a:r>
            <a:r>
              <a:rPr lang="zh-CN" altLang="en-US" b="1">
                <a:solidFill>
                  <a:schemeClr val="tx1"/>
                </a:solidFill>
                <a:uFillTx/>
                <a:sym typeface="+mn-ea"/>
              </a:rPr>
              <a:t>、当所要生产产品种类非常多时，工厂方法的代码量可能会很庞大。</a:t>
            </a:r>
            <a:endParaRPr lang="zh-CN" altLang="en-US" b="1">
              <a:solidFill>
                <a:schemeClr val="tx1"/>
              </a:solidFill>
              <a:uFillTx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10.xml><?xml version="1.0" encoding="utf-8"?>
<p:tagLst xmlns:p="http://schemas.openxmlformats.org/presentationml/2006/main">
  <p:tag name="KSO_WM_TEMPLATE_CATEGORY" val="custom"/>
  <p:tag name="KSO_WM_TEMPLATE_INDEX" val="20182222"/>
  <p:tag name="KSO_WM_TAG_VERSION" val="1.0"/>
  <p:tag name="KSO_WM_BEAUTIFY_FLAG" val="#wm#"/>
  <p:tag name="KSO_WM_UNIT_TYPE" val="l_h_f"/>
  <p:tag name="KSO_WM_UNIT_INDEX" val="1_3_1"/>
  <p:tag name="KSO_WM_UNIT_ID" val="custom20182222_10*l_h_f*1_3_1"/>
  <p:tag name="KSO_WM_UNIT_CLEAR" val="1"/>
  <p:tag name="KSO_WM_UNIT_LAYERLEVEL" val="1_1_1"/>
  <p:tag name="KSO_WM_UNIT_VALUE" val="13"/>
  <p:tag name="KSO_WM_UNIT_HIGHLIGHT" val="0"/>
  <p:tag name="KSO_WM_UNIT_COMPATIBLE" val="0"/>
  <p:tag name="KSO_WM_DIAGRAM_GROUP_CODE" val="l1-_x0001_"/>
  <p:tag name="KSO_WM_UNIT_PRESET_TEXT_INDEX" val="0"/>
  <p:tag name="KSO_WM_UNIT_PRESET_TEXT_LEN" val="9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  <p:tag name="KSO_WM_UNIT_PRESET_TEXT" val="请在此输入您的标题"/>
</p:tagLst>
</file>

<file path=ppt/tags/tag11.xml><?xml version="1.0" encoding="utf-8"?>
<p:tagLst xmlns:p="http://schemas.openxmlformats.org/presentationml/2006/main">
  <p:tag name="KSO_WM_TEMPLATE_CATEGORY" val="custom"/>
  <p:tag name="KSO_WM_TEMPLATE_INDEX" val="20182222"/>
  <p:tag name="KSO_WM_TAG_VERSION" val="1.0"/>
  <p:tag name="KSO_WM_BEAUTIFY_FLAG" val="#wm#"/>
  <p:tag name="KSO_WM_UNIT_TYPE" val="l_h_f"/>
  <p:tag name="KSO_WM_UNIT_INDEX" val="1_2_1"/>
  <p:tag name="KSO_WM_UNIT_ID" val="custom20182222_10*l_h_f*1_2_1"/>
  <p:tag name="KSO_WM_UNIT_CLEAR" val="1"/>
  <p:tag name="KSO_WM_UNIT_LAYERLEVEL" val="1_1_1"/>
  <p:tag name="KSO_WM_UNIT_VALUE" val="13"/>
  <p:tag name="KSO_WM_UNIT_HIGHLIGHT" val="0"/>
  <p:tag name="KSO_WM_UNIT_COMPATIBLE" val="0"/>
  <p:tag name="KSO_WM_DIAGRAM_GROUP_CODE" val="l1-_x0001_"/>
  <p:tag name="KSO_WM_UNIT_PRESET_TEXT_INDEX" val="0"/>
  <p:tag name="KSO_WM_UNIT_PRESET_TEXT_LEN" val="9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  <p:tag name="KSO_WM_UNIT_PRESET_TEXT" val="请在此输入您的标题"/>
</p:tagLst>
</file>

<file path=ppt/tags/tag12.xml><?xml version="1.0" encoding="utf-8"?>
<p:tagLst xmlns:p="http://schemas.openxmlformats.org/presentationml/2006/main">
  <p:tag name="KSO_WM_TEMPLATE_CATEGORY" val="custom"/>
  <p:tag name="KSO_WM_TEMPLATE_INDEX" val="20182222"/>
  <p:tag name="KSO_WM_TAG_VERSION" val="1.0"/>
  <p:tag name="KSO_WM_BEAUTIFY_FLAG" val="#wm#"/>
  <p:tag name="KSO_WM_UNIT_TYPE" val="a"/>
  <p:tag name="KSO_WM_UNIT_INDEX" val="1"/>
  <p:tag name="KSO_WM_UNIT_ID" val="custom20182222_10*a*1"/>
  <p:tag name="KSO_WM_UNIT_CLEAR" val="1"/>
  <p:tag name="KSO_WM_UNIT_LAYERLEVEL" val="1"/>
  <p:tag name="KSO_WM_UNIT_ISCONTENTSTITLE" val="1"/>
  <p:tag name="KSO_WM_UNIT_VALUE" val="9"/>
  <p:tag name="KSO_WM_UNIT_HIGHLIGHT" val="0"/>
  <p:tag name="KSO_WM_UNIT_COMPATIBLE" val="0"/>
  <p:tag name="KSO_WM_UNIT_PRESET_TEXT" val="目录"/>
</p:tagLst>
</file>

<file path=ppt/tags/tag13.xml><?xml version="1.0" encoding="utf-8"?>
<p:tagLst xmlns:p="http://schemas.openxmlformats.org/presentationml/2006/main">
  <p:tag name="KSO_WM_TEMPLATE_CATEGORY" val="custom"/>
  <p:tag name="KSO_WM_TEMPLATE_INDEX" val="20182222"/>
  <p:tag name="KSO_WM_TAG_VERSION" val="1.0"/>
  <p:tag name="KSO_WM_BEAUTIFY_FLAG" val="#wm#"/>
  <p:tag name="KSO_WM_UNIT_TYPE" val="l_h_f"/>
  <p:tag name="KSO_WM_UNIT_INDEX" val="1_5_1"/>
  <p:tag name="KSO_WM_UNIT_ID" val="custom20182222_10*l_h_f*1_5_1"/>
  <p:tag name="KSO_WM_UNIT_CLEAR" val="1"/>
  <p:tag name="KSO_WM_UNIT_LAYERLEVEL" val="1_1_1"/>
  <p:tag name="KSO_WM_UNIT_VALUE" val="13"/>
  <p:tag name="KSO_WM_UNIT_HIGHLIGHT" val="0"/>
  <p:tag name="KSO_WM_UNIT_COMPATIBLE" val="0"/>
  <p:tag name="KSO_WM_DIAGRAM_GROUP_CODE" val="l1-_x0001_"/>
  <p:tag name="KSO_WM_UNIT_PRESET_TEXT_INDEX" val="0"/>
  <p:tag name="KSO_WM_UNIT_PRESET_TEXT_LEN" val="9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  <p:tag name="KSO_WM_UNIT_PRESET_TEXT" val="请在此输入您的标题"/>
</p:tagLst>
</file>

<file path=ppt/tags/tag14.xml><?xml version="1.0" encoding="utf-8"?>
<p:tagLst xmlns:p="http://schemas.openxmlformats.org/presentationml/2006/main">
  <p:tag name="KSO_WM_SLIDE_ID" val="custom20182222_10"/>
  <p:tag name="KSO_WM_SLIDE_INDEX" val="10"/>
  <p:tag name="KSO_WM_SLIDE_ITEM_CNT" val="5"/>
  <p:tag name="KSO_WM_SLIDE_LAYOUT" val="a_l"/>
  <p:tag name="KSO_WM_SLIDE_LAYOUT_CNT" val="1_1"/>
  <p:tag name="KSO_WM_SLIDE_TYPE" val="contents"/>
  <p:tag name="KSO_WM_BEAUTIFY_FLAG" val="#wm#"/>
  <p:tag name="KSO_WM_TEMPLATE_CATEGORY" val="custom"/>
  <p:tag name="KSO_WM_TEMPLATE_INDEX" val="20182222"/>
  <p:tag name="KSO_WM_DIAGRAM_GROUP_CODE" val="l1-_x0001_"/>
  <p:tag name="KSO_WM_TAG_VERSION" val="1.0"/>
  <p:tag name="KSO_WM_SLIDE_SUBTYPE" val="diag"/>
</p:tagLst>
</file>

<file path=ppt/tags/tag15.xml><?xml version="1.0" encoding="utf-8"?>
<p:tagLst xmlns:p="http://schemas.openxmlformats.org/presentationml/2006/main">
  <p:tag name="KSO_WM_TEMPLATE_CATEGORY" val="custom"/>
  <p:tag name="KSO_WM_TEMPLATE_INDEX" val="20189055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55_7*a*1"/>
  <p:tag name="KSO_WM_UNIT_PRESET_TEXT" val="输入节标题"/>
</p:tagLst>
</file>

<file path=ppt/tags/tag16.xml><?xml version="1.0" encoding="utf-8"?>
<p:tagLst xmlns:p="http://schemas.openxmlformats.org/presentationml/2006/main">
  <p:tag name="KSO_WM_TEMPLATE_CATEGORY" val="custom"/>
  <p:tag name="KSO_WM_TEMPLATE_INDEX" val="20189055"/>
  <p:tag name="KSO_WM_UNIT_TYPE" val="e"/>
  <p:tag name="KSO_WM_UNIT_INDEX" val="1"/>
  <p:tag name="KSO_WM_UNIT_LAYERLEVEL" val="1"/>
  <p:tag name="KSO_WM_UNIT_VALUE" val="3"/>
  <p:tag name="KSO_WM_UNIT_HIGHLIGHT" val="0"/>
  <p:tag name="KSO_WM_UNIT_COMPATIBLE" val="1"/>
  <p:tag name="KSO_WM_UNIT_CLEAR" val="0"/>
  <p:tag name="KSO_WM_BEAUTIFY_FLAG" val="#wm#"/>
  <p:tag name="KSO_WM_TAG_VERSION" val="1.0"/>
  <p:tag name="KSO_WM_UNIT_ID" val="custom20189055_7*e*1"/>
  <p:tag name="KSO_WM_UNIT_PRESET_TEXT" val="壹"/>
</p:tagLst>
</file>

<file path=ppt/tags/tag17.xml><?xml version="1.0" encoding="utf-8"?>
<p:tagLst xmlns:p="http://schemas.openxmlformats.org/presentationml/2006/main">
  <p:tag name="KSO_WM_TAG_VERSION" val="1.0"/>
  <p:tag name="KSO_WM_SLIDE_ITEM_CNT" val="1"/>
  <p:tag name="KSO_WM_SLIDE_LAYOUT" val="a_e"/>
  <p:tag name="KSO_WM_SLIDE_LAYOUT_CNT" val="1_1"/>
  <p:tag name="KSO_WM_SLIDE_TYPE" val="sectionTitle"/>
  <p:tag name="KSO_WM_SLIDE_SUBTYPE" val="pureTxt"/>
  <p:tag name="KSO_WM_BEAUTIFY_FLAG" val="#wm#"/>
  <p:tag name="KSO_WM_COMBINE_RELATE_SLIDE_ID" val="background20185116_7"/>
  <p:tag name="KSO_WM_TEMPLATE_CATEGORY" val="custom"/>
  <p:tag name="KSO_WM_TEMPLATE_INDEX" val="20180000"/>
  <p:tag name="KSO_WM_SLIDE_ID" val="custom20189055_7"/>
  <p:tag name="KSO_WM_SLIDE_INDEX" val="7"/>
  <p:tag name="KSO_WM_TEMPLATE_SUBCATEGORY" val="combine"/>
</p:tagLst>
</file>

<file path=ppt/tags/tag18.xml><?xml version="1.0" encoding="utf-8"?>
<p:tagLst xmlns:p="http://schemas.openxmlformats.org/presentationml/2006/main">
  <p:tag name="KSO_WM_TEMPLATE_CATEGORY" val="custom"/>
  <p:tag name="KSO_WM_TEMPLATE_INDEX" val="20189055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55_7*a*1"/>
  <p:tag name="KSO_WM_UNIT_PRESET_TEXT" val="输入节标题"/>
</p:tagLst>
</file>

<file path=ppt/tags/tag19.xml><?xml version="1.0" encoding="utf-8"?>
<p:tagLst xmlns:p="http://schemas.openxmlformats.org/presentationml/2006/main">
  <p:tag name="KSO_WM_TEMPLATE_CATEGORY" val="custom"/>
  <p:tag name="KSO_WM_TEMPLATE_INDEX" val="20189055"/>
  <p:tag name="KSO_WM_UNIT_TYPE" val="e"/>
  <p:tag name="KSO_WM_UNIT_INDEX" val="1"/>
  <p:tag name="KSO_WM_UNIT_LAYERLEVEL" val="1"/>
  <p:tag name="KSO_WM_UNIT_VALUE" val="3"/>
  <p:tag name="KSO_WM_UNIT_HIGHLIGHT" val="0"/>
  <p:tag name="KSO_WM_UNIT_COMPATIBLE" val="1"/>
  <p:tag name="KSO_WM_UNIT_CLEAR" val="0"/>
  <p:tag name="KSO_WM_BEAUTIFY_FLAG" val="#wm#"/>
  <p:tag name="KSO_WM_TAG_VERSION" val="1.0"/>
  <p:tag name="KSO_WM_UNIT_ID" val="custom20189055_7*e*1"/>
  <p:tag name="KSO_WM_UNIT_PRESET_TEXT" val="壹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20.xml><?xml version="1.0" encoding="utf-8"?>
<p:tagLst xmlns:p="http://schemas.openxmlformats.org/presentationml/2006/main">
  <p:tag name="KSO_WM_TAG_VERSION" val="1.0"/>
  <p:tag name="KSO_WM_SLIDE_ITEM_CNT" val="1"/>
  <p:tag name="KSO_WM_SLIDE_LAYOUT" val="a_e"/>
  <p:tag name="KSO_WM_SLIDE_LAYOUT_CNT" val="1_1"/>
  <p:tag name="KSO_WM_SLIDE_TYPE" val="sectionTitle"/>
  <p:tag name="KSO_WM_SLIDE_SUBTYPE" val="pureTxt"/>
  <p:tag name="KSO_WM_BEAUTIFY_FLAG" val="#wm#"/>
  <p:tag name="KSO_WM_COMBINE_RELATE_SLIDE_ID" val="background20185116_7"/>
  <p:tag name="KSO_WM_TEMPLATE_CATEGORY" val="custom"/>
  <p:tag name="KSO_WM_TEMPLATE_INDEX" val="20180000"/>
  <p:tag name="KSO_WM_SLIDE_ID" val="custom20189055_7"/>
  <p:tag name="KSO_WM_SLIDE_INDEX" val="7"/>
  <p:tag name="KSO_WM_TEMPLATE_SUBCATEGORY" val="combine"/>
</p:tagLst>
</file>

<file path=ppt/tags/tag21.xml><?xml version="1.0" encoding="utf-8"?>
<p:tagLst xmlns:p="http://schemas.openxmlformats.org/presentationml/2006/main">
  <p:tag name="KSO_WM_TEMPLATE_CATEGORY" val="custom"/>
  <p:tag name="KSO_WM_TEMPLATE_INDEX" val="20189055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55_7*a*1"/>
  <p:tag name="KSO_WM_UNIT_PRESET_TEXT" val="输入节标题"/>
</p:tagLst>
</file>

<file path=ppt/tags/tag22.xml><?xml version="1.0" encoding="utf-8"?>
<p:tagLst xmlns:p="http://schemas.openxmlformats.org/presentationml/2006/main">
  <p:tag name="KSO_WM_TEMPLATE_CATEGORY" val="custom"/>
  <p:tag name="KSO_WM_TEMPLATE_INDEX" val="20189055"/>
  <p:tag name="KSO_WM_UNIT_TYPE" val="e"/>
  <p:tag name="KSO_WM_UNIT_INDEX" val="1"/>
  <p:tag name="KSO_WM_UNIT_LAYERLEVEL" val="1"/>
  <p:tag name="KSO_WM_UNIT_VALUE" val="3"/>
  <p:tag name="KSO_WM_UNIT_HIGHLIGHT" val="0"/>
  <p:tag name="KSO_WM_UNIT_COMPATIBLE" val="1"/>
  <p:tag name="KSO_WM_UNIT_CLEAR" val="0"/>
  <p:tag name="KSO_WM_BEAUTIFY_FLAG" val="#wm#"/>
  <p:tag name="KSO_WM_TAG_VERSION" val="1.0"/>
  <p:tag name="KSO_WM_UNIT_ID" val="custom20189055_7*e*1"/>
  <p:tag name="KSO_WM_UNIT_PRESET_TEXT" val="壹"/>
</p:tagLst>
</file>

<file path=ppt/tags/tag23.xml><?xml version="1.0" encoding="utf-8"?>
<p:tagLst xmlns:p="http://schemas.openxmlformats.org/presentationml/2006/main">
  <p:tag name="KSO_WM_TAG_VERSION" val="1.0"/>
  <p:tag name="KSO_WM_SLIDE_ITEM_CNT" val="1"/>
  <p:tag name="KSO_WM_SLIDE_LAYOUT" val="a_e"/>
  <p:tag name="KSO_WM_SLIDE_LAYOUT_CNT" val="1_1"/>
  <p:tag name="KSO_WM_SLIDE_TYPE" val="sectionTitle"/>
  <p:tag name="KSO_WM_SLIDE_SUBTYPE" val="pureTxt"/>
  <p:tag name="KSO_WM_BEAUTIFY_FLAG" val="#wm#"/>
  <p:tag name="KSO_WM_COMBINE_RELATE_SLIDE_ID" val="background20185116_7"/>
  <p:tag name="KSO_WM_TEMPLATE_CATEGORY" val="custom"/>
  <p:tag name="KSO_WM_TEMPLATE_INDEX" val="20180000"/>
  <p:tag name="KSO_WM_SLIDE_ID" val="custom20189055_7"/>
  <p:tag name="KSO_WM_SLIDE_INDEX" val="7"/>
  <p:tag name="KSO_WM_TEMPLATE_SUBCATEGORY" val="combine"/>
</p:tagLst>
</file>

<file path=ppt/tags/tag24.xml><?xml version="1.0" encoding="utf-8"?>
<p:tagLst xmlns:p="http://schemas.openxmlformats.org/presentationml/2006/main">
  <p:tag name="KSO_WM_TEMPLATE_CATEGORY" val="custom"/>
  <p:tag name="KSO_WM_TEMPLATE_INDEX" val="20189055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55_7*a*1"/>
  <p:tag name="KSO_WM_UNIT_PRESET_TEXT" val="输入节标题"/>
</p:tagLst>
</file>

<file path=ppt/tags/tag25.xml><?xml version="1.0" encoding="utf-8"?>
<p:tagLst xmlns:p="http://schemas.openxmlformats.org/presentationml/2006/main">
  <p:tag name="KSO_WM_TEMPLATE_CATEGORY" val="custom"/>
  <p:tag name="KSO_WM_TEMPLATE_INDEX" val="20189055"/>
  <p:tag name="KSO_WM_UNIT_TYPE" val="e"/>
  <p:tag name="KSO_WM_UNIT_INDEX" val="1"/>
  <p:tag name="KSO_WM_UNIT_LAYERLEVEL" val="1"/>
  <p:tag name="KSO_WM_UNIT_VALUE" val="3"/>
  <p:tag name="KSO_WM_UNIT_HIGHLIGHT" val="0"/>
  <p:tag name="KSO_WM_UNIT_COMPATIBLE" val="1"/>
  <p:tag name="KSO_WM_UNIT_CLEAR" val="0"/>
  <p:tag name="KSO_WM_BEAUTIFY_FLAG" val="#wm#"/>
  <p:tag name="KSO_WM_TAG_VERSION" val="1.0"/>
  <p:tag name="KSO_WM_UNIT_ID" val="custom20189055_7*e*1"/>
  <p:tag name="KSO_WM_UNIT_PRESET_TEXT" val="壹"/>
</p:tagLst>
</file>

<file path=ppt/tags/tag26.xml><?xml version="1.0" encoding="utf-8"?>
<p:tagLst xmlns:p="http://schemas.openxmlformats.org/presentationml/2006/main">
  <p:tag name="KSO_WM_TAG_VERSION" val="1.0"/>
  <p:tag name="KSO_WM_SLIDE_ITEM_CNT" val="1"/>
  <p:tag name="KSO_WM_SLIDE_LAYOUT" val="a_e"/>
  <p:tag name="KSO_WM_SLIDE_LAYOUT_CNT" val="1_1"/>
  <p:tag name="KSO_WM_SLIDE_TYPE" val="sectionTitle"/>
  <p:tag name="KSO_WM_SLIDE_SUBTYPE" val="pureTxt"/>
  <p:tag name="KSO_WM_BEAUTIFY_FLAG" val="#wm#"/>
  <p:tag name="KSO_WM_COMBINE_RELATE_SLIDE_ID" val="background20185116_7"/>
  <p:tag name="KSO_WM_TEMPLATE_CATEGORY" val="custom"/>
  <p:tag name="KSO_WM_TEMPLATE_INDEX" val="20180000"/>
  <p:tag name="KSO_WM_SLIDE_ID" val="custom20189055_7"/>
  <p:tag name="KSO_WM_SLIDE_INDEX" val="7"/>
  <p:tag name="KSO_WM_TEMPLATE_SUBCATEGORY" val="combine"/>
</p:tagLst>
</file>

<file path=ppt/tags/tag27.xml><?xml version="1.0" encoding="utf-8"?>
<p:tagLst xmlns:p="http://schemas.openxmlformats.org/presentationml/2006/main">
  <p:tag name="KSO_WM_TEMPLATE_CATEGORY" val="custom"/>
  <p:tag name="KSO_WM_TEMPLATE_INDEX" val="20189055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55_7*a*1"/>
  <p:tag name="KSO_WM_UNIT_PRESET_TEXT" val="输入节标题"/>
</p:tagLst>
</file>

<file path=ppt/tags/tag28.xml><?xml version="1.0" encoding="utf-8"?>
<p:tagLst xmlns:p="http://schemas.openxmlformats.org/presentationml/2006/main">
  <p:tag name="KSO_WM_TEMPLATE_CATEGORY" val="custom"/>
  <p:tag name="KSO_WM_TEMPLATE_INDEX" val="20189055"/>
  <p:tag name="KSO_WM_UNIT_TYPE" val="e"/>
  <p:tag name="KSO_WM_UNIT_INDEX" val="1"/>
  <p:tag name="KSO_WM_UNIT_LAYERLEVEL" val="1"/>
  <p:tag name="KSO_WM_UNIT_VALUE" val="3"/>
  <p:tag name="KSO_WM_UNIT_HIGHLIGHT" val="0"/>
  <p:tag name="KSO_WM_UNIT_COMPATIBLE" val="1"/>
  <p:tag name="KSO_WM_UNIT_CLEAR" val="0"/>
  <p:tag name="KSO_WM_BEAUTIFY_FLAG" val="#wm#"/>
  <p:tag name="KSO_WM_TAG_VERSION" val="1.0"/>
  <p:tag name="KSO_WM_UNIT_ID" val="custom20189055_7*e*1"/>
  <p:tag name="KSO_WM_UNIT_PRESET_TEXT" val="壹"/>
</p:tagLst>
</file>

<file path=ppt/tags/tag29.xml><?xml version="1.0" encoding="utf-8"?>
<p:tagLst xmlns:p="http://schemas.openxmlformats.org/presentationml/2006/main">
  <p:tag name="KSO_WM_TAG_VERSION" val="1.0"/>
  <p:tag name="KSO_WM_SLIDE_ITEM_CNT" val="1"/>
  <p:tag name="KSO_WM_SLIDE_LAYOUT" val="a_e"/>
  <p:tag name="KSO_WM_SLIDE_LAYOUT_CNT" val="1_1"/>
  <p:tag name="KSO_WM_SLIDE_TYPE" val="sectionTitle"/>
  <p:tag name="KSO_WM_SLIDE_SUBTYPE" val="pureTxt"/>
  <p:tag name="KSO_WM_BEAUTIFY_FLAG" val="#wm#"/>
  <p:tag name="KSO_WM_COMBINE_RELATE_SLIDE_ID" val="background20185116_7"/>
  <p:tag name="KSO_WM_TEMPLATE_CATEGORY" val="custom"/>
  <p:tag name="KSO_WM_TEMPLATE_INDEX" val="20180000"/>
  <p:tag name="KSO_WM_SLIDE_ID" val="custom20189055_7"/>
  <p:tag name="KSO_WM_SLIDE_INDEX" val="7"/>
  <p:tag name="KSO_WM_TEMPLATE_SUBCATEGORY" val="combine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30.xml><?xml version="1.0" encoding="utf-8"?>
<p:tagLst xmlns:p="http://schemas.openxmlformats.org/presentationml/2006/main">
  <p:tag name="KSO_WM_TEMPLATE_CATEGORY" val="custom"/>
  <p:tag name="KSO_WM_TEMPLATE_INDEX" val="20189055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55_7*a*1"/>
  <p:tag name="KSO_WM_UNIT_PRESET_TEXT" val="输入节标题"/>
</p:tagLst>
</file>

<file path=ppt/tags/tag31.xml><?xml version="1.0" encoding="utf-8"?>
<p:tagLst xmlns:p="http://schemas.openxmlformats.org/presentationml/2006/main">
  <p:tag name="KSO_WM_TEMPLATE_CATEGORY" val="custom"/>
  <p:tag name="KSO_WM_TEMPLATE_INDEX" val="20189055"/>
  <p:tag name="KSO_WM_UNIT_TYPE" val="e"/>
  <p:tag name="KSO_WM_UNIT_INDEX" val="1"/>
  <p:tag name="KSO_WM_UNIT_LAYERLEVEL" val="1"/>
  <p:tag name="KSO_WM_UNIT_VALUE" val="3"/>
  <p:tag name="KSO_WM_UNIT_HIGHLIGHT" val="0"/>
  <p:tag name="KSO_WM_UNIT_COMPATIBLE" val="1"/>
  <p:tag name="KSO_WM_UNIT_CLEAR" val="0"/>
  <p:tag name="KSO_WM_BEAUTIFY_FLAG" val="#wm#"/>
  <p:tag name="KSO_WM_TAG_VERSION" val="1.0"/>
  <p:tag name="KSO_WM_UNIT_ID" val="custom20189055_7*e*1"/>
  <p:tag name="KSO_WM_UNIT_PRESET_TEXT" val="壹"/>
</p:tagLst>
</file>

<file path=ppt/tags/tag32.xml><?xml version="1.0" encoding="utf-8"?>
<p:tagLst xmlns:p="http://schemas.openxmlformats.org/presentationml/2006/main">
  <p:tag name="KSO_WM_TAG_VERSION" val="1.0"/>
  <p:tag name="KSO_WM_SLIDE_ITEM_CNT" val="1"/>
  <p:tag name="KSO_WM_SLIDE_LAYOUT" val="a_e"/>
  <p:tag name="KSO_WM_SLIDE_LAYOUT_CNT" val="1_1"/>
  <p:tag name="KSO_WM_SLIDE_TYPE" val="sectionTitle"/>
  <p:tag name="KSO_WM_SLIDE_SUBTYPE" val="pureTxt"/>
  <p:tag name="KSO_WM_BEAUTIFY_FLAG" val="#wm#"/>
  <p:tag name="KSO_WM_COMBINE_RELATE_SLIDE_ID" val="background20185116_7"/>
  <p:tag name="KSO_WM_TEMPLATE_CATEGORY" val="custom"/>
  <p:tag name="KSO_WM_TEMPLATE_INDEX" val="20180000"/>
  <p:tag name="KSO_WM_SLIDE_ID" val="custom20189055_7"/>
  <p:tag name="KSO_WM_SLIDE_INDEX" val="7"/>
  <p:tag name="KSO_WM_TEMPLATE_SUBCATEGORY" val="combine"/>
</p:tagLst>
</file>

<file path=ppt/tags/tag33.xml><?xml version="1.0" encoding="utf-8"?>
<p:tagLst xmlns:p="http://schemas.openxmlformats.org/presentationml/2006/main">
  <p:tag name="KSO_WM_TEMPLATE_CATEGORY" val="custom"/>
  <p:tag name="KSO_WM_TEMPLATE_INDEX" val="20189055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55_7*a*1"/>
  <p:tag name="KSO_WM_UNIT_PRESET_TEXT" val="输入节标题"/>
</p:tagLst>
</file>

<file path=ppt/tags/tag34.xml><?xml version="1.0" encoding="utf-8"?>
<p:tagLst xmlns:p="http://schemas.openxmlformats.org/presentationml/2006/main">
  <p:tag name="KSO_WM_TEMPLATE_CATEGORY" val="custom"/>
  <p:tag name="KSO_WM_TEMPLATE_INDEX" val="20189055"/>
  <p:tag name="KSO_WM_UNIT_TYPE" val="e"/>
  <p:tag name="KSO_WM_UNIT_INDEX" val="1"/>
  <p:tag name="KSO_WM_UNIT_LAYERLEVEL" val="1"/>
  <p:tag name="KSO_WM_UNIT_VALUE" val="3"/>
  <p:tag name="KSO_WM_UNIT_HIGHLIGHT" val="0"/>
  <p:tag name="KSO_WM_UNIT_COMPATIBLE" val="1"/>
  <p:tag name="KSO_WM_UNIT_CLEAR" val="0"/>
  <p:tag name="KSO_WM_BEAUTIFY_FLAG" val="#wm#"/>
  <p:tag name="KSO_WM_TAG_VERSION" val="1.0"/>
  <p:tag name="KSO_WM_UNIT_ID" val="custom20189055_7*e*1"/>
  <p:tag name="KSO_WM_UNIT_PRESET_TEXT" val="壹"/>
</p:tagLst>
</file>

<file path=ppt/tags/tag35.xml><?xml version="1.0" encoding="utf-8"?>
<p:tagLst xmlns:p="http://schemas.openxmlformats.org/presentationml/2006/main">
  <p:tag name="KSO_WM_TAG_VERSION" val="1.0"/>
  <p:tag name="KSO_WM_SLIDE_ITEM_CNT" val="1"/>
  <p:tag name="KSO_WM_SLIDE_LAYOUT" val="a_e"/>
  <p:tag name="KSO_WM_SLIDE_LAYOUT_CNT" val="1_1"/>
  <p:tag name="KSO_WM_SLIDE_TYPE" val="sectionTitle"/>
  <p:tag name="KSO_WM_SLIDE_SUBTYPE" val="pureTxt"/>
  <p:tag name="KSO_WM_BEAUTIFY_FLAG" val="#wm#"/>
  <p:tag name="KSO_WM_COMBINE_RELATE_SLIDE_ID" val="background20185116_7"/>
  <p:tag name="KSO_WM_TEMPLATE_CATEGORY" val="custom"/>
  <p:tag name="KSO_WM_TEMPLATE_INDEX" val="20180000"/>
  <p:tag name="KSO_WM_SLIDE_ID" val="custom20189055_7"/>
  <p:tag name="KSO_WM_SLIDE_INDEX" val="7"/>
  <p:tag name="KSO_WM_TEMPLATE_SUBCATEGORY" val="combine"/>
</p:tagLst>
</file>

<file path=ppt/tags/tag36.xml><?xml version="1.0" encoding="utf-8"?>
<p:tagLst xmlns:p="http://schemas.openxmlformats.org/presentationml/2006/main">
  <p:tag name="KSO_WM_TEMPLATE_CATEGORY" val="custom"/>
  <p:tag name="KSO_WM_TEMPLATE_INDEX" val="20189055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55_7*a*1"/>
  <p:tag name="KSO_WM_UNIT_PRESET_TEXT" val="输入节标题"/>
</p:tagLst>
</file>

<file path=ppt/tags/tag37.xml><?xml version="1.0" encoding="utf-8"?>
<p:tagLst xmlns:p="http://schemas.openxmlformats.org/presentationml/2006/main">
  <p:tag name="KSO_WM_TEMPLATE_CATEGORY" val="custom"/>
  <p:tag name="KSO_WM_TEMPLATE_INDEX" val="20189055"/>
  <p:tag name="KSO_WM_UNIT_TYPE" val="e"/>
  <p:tag name="KSO_WM_UNIT_INDEX" val="1"/>
  <p:tag name="KSO_WM_UNIT_LAYERLEVEL" val="1"/>
  <p:tag name="KSO_WM_UNIT_VALUE" val="3"/>
  <p:tag name="KSO_WM_UNIT_HIGHLIGHT" val="0"/>
  <p:tag name="KSO_WM_UNIT_COMPATIBLE" val="1"/>
  <p:tag name="KSO_WM_UNIT_CLEAR" val="0"/>
  <p:tag name="KSO_WM_BEAUTIFY_FLAG" val="#wm#"/>
  <p:tag name="KSO_WM_TAG_VERSION" val="1.0"/>
  <p:tag name="KSO_WM_UNIT_ID" val="custom20189055_7*e*1"/>
  <p:tag name="KSO_WM_UNIT_PRESET_TEXT" val="壹"/>
</p:tagLst>
</file>

<file path=ppt/tags/tag38.xml><?xml version="1.0" encoding="utf-8"?>
<p:tagLst xmlns:p="http://schemas.openxmlformats.org/presentationml/2006/main">
  <p:tag name="KSO_WM_TAG_VERSION" val="1.0"/>
  <p:tag name="KSO_WM_SLIDE_ITEM_CNT" val="1"/>
  <p:tag name="KSO_WM_SLIDE_LAYOUT" val="a_e"/>
  <p:tag name="KSO_WM_SLIDE_LAYOUT_CNT" val="1_1"/>
  <p:tag name="KSO_WM_SLIDE_TYPE" val="sectionTitle"/>
  <p:tag name="KSO_WM_SLIDE_SUBTYPE" val="pureTxt"/>
  <p:tag name="KSO_WM_BEAUTIFY_FLAG" val="#wm#"/>
  <p:tag name="KSO_WM_COMBINE_RELATE_SLIDE_ID" val="background20185116_7"/>
  <p:tag name="KSO_WM_TEMPLATE_CATEGORY" val="custom"/>
  <p:tag name="KSO_WM_TEMPLATE_INDEX" val="20180000"/>
  <p:tag name="KSO_WM_SLIDE_ID" val="custom20189055_7"/>
  <p:tag name="KSO_WM_SLIDE_INDEX" val="7"/>
  <p:tag name="KSO_WM_TEMPLATE_SUBCATEGORY" val="combine"/>
</p:tagLst>
</file>

<file path=ppt/tags/tag39.xml><?xml version="1.0" encoding="utf-8"?>
<p:tagLst xmlns:p="http://schemas.openxmlformats.org/presentationml/2006/main">
  <p:tag name="KSO_WM_BEAUTIFY_FLAG" val="#wm#"/>
  <p:tag name="KSO_WM_TEMPLATE_CATEGORY" val="custom"/>
  <p:tag name="KSO_WM_TEMPLATE_INDEX" val="20180000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20180000"/>
</p:tagLst>
</file>

<file path=ppt/tags/tag40.xml><?xml version="1.0" encoding="utf-8"?>
<p:tagLst xmlns:p="http://schemas.openxmlformats.org/presentationml/2006/main">
  <p:tag name="KSO_WM_BEAUTIFY_FLAG" val="#wm#"/>
  <p:tag name="KSO_WM_TEMPLATE_CATEGORY" val="custom"/>
  <p:tag name="KSO_WM_TEMPLATE_INDEX" val="20180000"/>
</p:tagLst>
</file>

<file path=ppt/tags/tag41.xml><?xml version="1.0" encoding="utf-8"?>
<p:tagLst xmlns:p="http://schemas.openxmlformats.org/presentationml/2006/main">
  <p:tag name="KSO_WM_BEAUTIFY_FLAG" val="#wm#"/>
  <p:tag name="KSO_WM_TEMPLATE_CATEGORY" val="custom"/>
  <p:tag name="KSO_WM_TEMPLATE_INDEX" val="20180000"/>
</p:tagLst>
</file>

<file path=ppt/tags/tag42.xml><?xml version="1.0" encoding="utf-8"?>
<p:tagLst xmlns:p="http://schemas.openxmlformats.org/presentationml/2006/main">
  <p:tag name="KSO_WM_BEAUTIFY_FLAG" val="#wm#"/>
  <p:tag name="KSO_WM_TEMPLATE_CATEGORY" val="custom"/>
  <p:tag name="KSO_WM_TEMPLATE_INDEX" val="20180000"/>
</p:tagLst>
</file>

<file path=ppt/tags/tag43.xml><?xml version="1.0" encoding="utf-8"?>
<p:tagLst xmlns:p="http://schemas.openxmlformats.org/presentationml/2006/main">
  <p:tag name="KSO_WM_TEMPLATE_CATEGORY" val="custom"/>
  <p:tag name="KSO_WM_TEMPLATE_INDEX" val="20189055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55_7*a*1"/>
  <p:tag name="KSO_WM_UNIT_PRESET_TEXT" val="输入节标题"/>
</p:tagLst>
</file>

<file path=ppt/tags/tag44.xml><?xml version="1.0" encoding="utf-8"?>
<p:tagLst xmlns:p="http://schemas.openxmlformats.org/presentationml/2006/main">
  <p:tag name="KSO_WM_TEMPLATE_CATEGORY" val="custom"/>
  <p:tag name="KSO_WM_TEMPLATE_INDEX" val="20189055"/>
  <p:tag name="KSO_WM_UNIT_TYPE" val="e"/>
  <p:tag name="KSO_WM_UNIT_INDEX" val="1"/>
  <p:tag name="KSO_WM_UNIT_LAYERLEVEL" val="1"/>
  <p:tag name="KSO_WM_UNIT_VALUE" val="3"/>
  <p:tag name="KSO_WM_UNIT_HIGHLIGHT" val="0"/>
  <p:tag name="KSO_WM_UNIT_COMPATIBLE" val="1"/>
  <p:tag name="KSO_WM_UNIT_CLEAR" val="0"/>
  <p:tag name="KSO_WM_BEAUTIFY_FLAG" val="#wm#"/>
  <p:tag name="KSO_WM_TAG_VERSION" val="1.0"/>
  <p:tag name="KSO_WM_UNIT_ID" val="custom20189055_7*e*1"/>
  <p:tag name="KSO_WM_UNIT_PRESET_TEXT" val="壹"/>
</p:tagLst>
</file>

<file path=ppt/tags/tag45.xml><?xml version="1.0" encoding="utf-8"?>
<p:tagLst xmlns:p="http://schemas.openxmlformats.org/presentationml/2006/main">
  <p:tag name="KSO_WM_TAG_VERSION" val="1.0"/>
  <p:tag name="KSO_WM_SLIDE_ITEM_CNT" val="1"/>
  <p:tag name="KSO_WM_SLIDE_LAYOUT" val="a_e"/>
  <p:tag name="KSO_WM_SLIDE_LAYOUT_CNT" val="1_1"/>
  <p:tag name="KSO_WM_SLIDE_TYPE" val="sectionTitle"/>
  <p:tag name="KSO_WM_SLIDE_SUBTYPE" val="pureTxt"/>
  <p:tag name="KSO_WM_BEAUTIFY_FLAG" val="#wm#"/>
  <p:tag name="KSO_WM_COMBINE_RELATE_SLIDE_ID" val="background20185116_7"/>
  <p:tag name="KSO_WM_TEMPLATE_CATEGORY" val="custom"/>
  <p:tag name="KSO_WM_TEMPLATE_INDEX" val="20180000"/>
  <p:tag name="KSO_WM_SLIDE_ID" val="custom20189055_7"/>
  <p:tag name="KSO_WM_SLIDE_INDEX" val="7"/>
  <p:tag name="KSO_WM_TEMPLATE_SUBCATEGORY" val="combine"/>
</p:tagLst>
</file>

<file path=ppt/tags/tag46.xml><?xml version="1.0" encoding="utf-8"?>
<p:tagLst xmlns:p="http://schemas.openxmlformats.org/presentationml/2006/main">
  <p:tag name="KSO_WM_BEAUTIFY_FLAG" val="#wm#"/>
  <p:tag name="KSO_WM_TEMPLATE_CATEGORY" val="custom"/>
  <p:tag name="KSO_WM_TEMPLATE_INDEX" val="20180000"/>
</p:tagLst>
</file>

<file path=ppt/tags/tag47.xml><?xml version="1.0" encoding="utf-8"?>
<p:tagLst xmlns:p="http://schemas.openxmlformats.org/presentationml/2006/main">
  <p:tag name="KSO_WM_BEAUTIFY_FLAG" val="#wm#"/>
  <p:tag name="KSO_WM_TEMPLATE_CATEGORY" val="custom"/>
  <p:tag name="KSO_WM_TEMPLATE_INDEX" val="20180000"/>
</p:tagLst>
</file>

<file path=ppt/tags/tag48.xml><?xml version="1.0" encoding="utf-8"?>
<p:tagLst xmlns:p="http://schemas.openxmlformats.org/presentationml/2006/main">
  <p:tag name="KSO_WM_BEAUTIFY_FLAG" val="#wm#"/>
  <p:tag name="KSO_WM_TEMPLATE_CATEGORY" val="custom"/>
  <p:tag name="KSO_WM_TEMPLATE_INDEX" val="20180000"/>
</p:tagLst>
</file>

<file path=ppt/tags/tag49.xml><?xml version="1.0" encoding="utf-8"?>
<p:tagLst xmlns:p="http://schemas.openxmlformats.org/presentationml/2006/main">
  <p:tag name="KSO_WM_BEAUTIFY_FLAG" val="#wm#"/>
  <p:tag name="KSO_WM_TEMPLATE_CATEGORY" val="custom"/>
  <p:tag name="KSO_WM_TEMPLATE_INDEX" val="20180000"/>
</p:tagLst>
</file>

<file path=ppt/tags/tag5.xml><?xml version="1.0" encoding="utf-8"?>
<p:tagLst xmlns:p="http://schemas.openxmlformats.org/presentationml/2006/main">
  <p:tag name="KSO_WM_TAG_VERSION" val="1.0"/>
  <p:tag name="KSO_WM_TEMPLATE_CATEGORY" val="custom"/>
  <p:tag name="KSO_WM_TEMPLATE_INDEX" val="20180000"/>
</p:tagLst>
</file>

<file path=ppt/tags/tag50.xml><?xml version="1.0" encoding="utf-8"?>
<p:tagLst xmlns:p="http://schemas.openxmlformats.org/presentationml/2006/main">
  <p:tag name="KSO_WM_BEAUTIFY_FLAG" val="#wm#"/>
  <p:tag name="KSO_WM_TEMPLATE_CATEGORY" val="custom"/>
  <p:tag name="KSO_WM_TEMPLATE_INDEX" val="20180000"/>
</p:tagLst>
</file>

<file path=ppt/tags/tag51.xml><?xml version="1.0" encoding="utf-8"?>
<p:tagLst xmlns:p="http://schemas.openxmlformats.org/presentationml/2006/main">
  <p:tag name="KSO_WM_BEAUTIFY_FLAG" val="#wm#"/>
  <p:tag name="KSO_WM_TEMPLATE_CATEGORY" val="custom"/>
  <p:tag name="KSO_WM_TEMPLATE_INDEX" val="20180000"/>
</p:tagLst>
</file>

<file path=ppt/tags/tag52.xml><?xml version="1.0" encoding="utf-8"?>
<p:tagLst xmlns:p="http://schemas.openxmlformats.org/presentationml/2006/main">
  <p:tag name="KSO_WM_BEAUTIFY_FLAG" val="#wm#"/>
  <p:tag name="KSO_WM_TEMPLATE_CATEGORY" val="custom"/>
  <p:tag name="KSO_WM_TEMPLATE_INDEX" val="20180000"/>
</p:tagLst>
</file>

<file path=ppt/tags/tag53.xml><?xml version="1.0" encoding="utf-8"?>
<p:tagLst xmlns:p="http://schemas.openxmlformats.org/presentationml/2006/main">
  <p:tag name="KSO_WM_BEAUTIFY_FLAG" val="#wm#"/>
  <p:tag name="KSO_WM_TEMPLATE_CATEGORY" val="custom"/>
  <p:tag name="KSO_WM_TEMPLATE_INDEX" val="20180000"/>
</p:tagLst>
</file>

<file path=ppt/tags/tag54.xml><?xml version="1.0" encoding="utf-8"?>
<p:tagLst xmlns:p="http://schemas.openxmlformats.org/presentationml/2006/main">
  <p:tag name="KSO_WM_BEAUTIFY_FLAG" val="#wm#"/>
  <p:tag name="KSO_WM_TEMPLATE_CATEGORY" val="custom"/>
  <p:tag name="KSO_WM_TEMPLATE_INDEX" val="20180000"/>
</p:tagLst>
</file>

<file path=ppt/tags/tag55.xml><?xml version="1.0" encoding="utf-8"?>
<p:tagLst xmlns:p="http://schemas.openxmlformats.org/presentationml/2006/main">
  <p:tag name="KSO_WM_BEAUTIFY_FLAG" val="#wm#"/>
  <p:tag name="KSO_WM_TEMPLATE_CATEGORY" val="custom"/>
  <p:tag name="KSO_WM_TEMPLATE_INDEX" val="20180000"/>
</p:tagLst>
</file>

<file path=ppt/tags/tag56.xml><?xml version="1.0" encoding="utf-8"?>
<p:tagLst xmlns:p="http://schemas.openxmlformats.org/presentationml/2006/main">
  <p:tag name="KSO_WM_BEAUTIFY_FLAG" val="#wm#"/>
  <p:tag name="KSO_WM_TEMPLATE_CATEGORY" val="custom"/>
  <p:tag name="KSO_WM_TEMPLATE_INDEX" val="20180000"/>
</p:tagLst>
</file>

<file path=ppt/tags/tag57.xml><?xml version="1.0" encoding="utf-8"?>
<p:tagLst xmlns:p="http://schemas.openxmlformats.org/presentationml/2006/main">
  <p:tag name="KSO_WM_BEAUTIFY_FLAG" val="#wm#"/>
  <p:tag name="KSO_WM_TEMPLATE_CATEGORY" val="custom"/>
  <p:tag name="KSO_WM_TEMPLATE_INDEX" val="20180000"/>
</p:tagLst>
</file>

<file path=ppt/tags/tag58.xml><?xml version="1.0" encoding="utf-8"?>
<p:tagLst xmlns:p="http://schemas.openxmlformats.org/presentationml/2006/main">
  <p:tag name="KSO_WM_BEAUTIFY_FLAG" val="#wm#"/>
  <p:tag name="KSO_WM_TEMPLATE_CATEGORY" val="custom"/>
  <p:tag name="KSO_WM_TEMPLATE_INDEX" val="20180000"/>
</p:tagLst>
</file>

<file path=ppt/tags/tag59.xml><?xml version="1.0" encoding="utf-8"?>
<p:tagLst xmlns:p="http://schemas.openxmlformats.org/presentationml/2006/main">
  <p:tag name="KSO_WM_BEAUTIFY_FLAG" val="#wm#"/>
  <p:tag name="KSO_WM_TEMPLATE_CATEGORY" val="custom"/>
  <p:tag name="KSO_WM_TEMPLATE_INDEX" val="20180000"/>
</p:tagLst>
</file>

<file path=ppt/tags/tag6.xml><?xml version="1.0" encoding="utf-8"?>
<p:tagLst xmlns:p="http://schemas.openxmlformats.org/presentationml/2006/main">
  <p:tag name="KSO_WM_TEMPLATE_CATEGORY" val="custom"/>
  <p:tag name="KSO_WM_TEMPLATE_INDEX" val="20182222"/>
  <p:tag name="KSO_WM_TAG_VERSION" val="1.0"/>
  <p:tag name="KSO_WM_TEMPLATE_THUMBS_INDEX" val="1、9、12、16、22、25、30、31、"/>
  <p:tag name="KSO_WM_BEAUTIFY_FLAG" val="#wm#"/>
</p:tagLst>
</file>

<file path=ppt/tags/tag60.xml><?xml version="1.0" encoding="utf-8"?>
<p:tagLst xmlns:p="http://schemas.openxmlformats.org/presentationml/2006/main">
  <p:tag name="KSO_WM_BEAUTIFY_FLAG" val="#wm#"/>
  <p:tag name="KSO_WM_TEMPLATE_CATEGORY" val="custom"/>
  <p:tag name="KSO_WM_TEMPLATE_INDEX" val="20180000"/>
</p:tagLst>
</file>

<file path=ppt/tags/tag61.xml><?xml version="1.0" encoding="utf-8"?>
<p:tagLst xmlns:p="http://schemas.openxmlformats.org/presentationml/2006/main">
  <p:tag name="KSO_WM_BEAUTIFY_FLAG" val="#wm#"/>
  <p:tag name="KSO_WM_TEMPLATE_CATEGORY" val="custom"/>
  <p:tag name="KSO_WM_TEMPLATE_INDEX" val="20180000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20180000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0000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0000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0000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0000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0000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0000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0000"/>
</p:tagLst>
</file>

<file path=ppt/tags/tag7.xml><?xml version="1.0" encoding="utf-8"?>
<p:tagLst xmlns:p="http://schemas.openxmlformats.org/presentationml/2006/main">
  <p:tag name="KSO_WM_TEMPLATE_CATEGORY" val="custom"/>
  <p:tag name="KSO_WM_TEMPLATE_INDEX" val="20182222"/>
  <p:tag name="KSO_WM_UNIT_TYPE" val="a"/>
  <p:tag name="KSO_WM_UNIT_INDEX" val="1"/>
  <p:tag name="KSO_WM_UNIT_ID" val="custom20182222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低面几何风商务通用"/>
</p:tagLst>
</file>

<file path=ppt/tags/tag70.xml><?xml version="1.0" encoding="utf-8"?>
<p:tagLst xmlns:p="http://schemas.openxmlformats.org/presentationml/2006/main">
  <p:tag name="KSO_WM_TEMPLATE_CATEGORY" val="custom"/>
  <p:tag name="KSO_WM_TEMPLATE_INDEX" val="20182222"/>
  <p:tag name="KSO_WM_UNIT_TYPE" val="a"/>
  <p:tag name="KSO_WM_UNIT_INDEX" val="1"/>
  <p:tag name="KSO_WM_UNIT_ID" val="custom20182222_31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感谢您的观看"/>
</p:tagLst>
</file>

<file path=ppt/tags/tag71.xml><?xml version="1.0" encoding="utf-8"?>
<p:tagLst xmlns:p="http://schemas.openxmlformats.org/presentationml/2006/main">
  <p:tag name="KSO_WM_TAG_VERSION" val="1.0"/>
  <p:tag name="KSO_WM_SLIDE_ITEM_CNT" val="1"/>
  <p:tag name="KSO_WM_SLIDE_LAYOUT" val="a"/>
  <p:tag name="KSO_WM_SLIDE_LAYOUT_CNT" val="1"/>
  <p:tag name="KSO_WM_SLIDE_TYPE" val="endPage"/>
  <p:tag name="KSO_WM_SLIDE_SUBTYPE" val="pureTxt"/>
  <p:tag name="KSO_WM_BEAUTIFY_FLAG" val="#wm#"/>
  <p:tag name="KSO_WM_COMBINE_RELATE_SLIDE_ID" val="background20185116_14"/>
  <p:tag name="KSO_WM_TEMPLATE_CATEGORY" val="custom"/>
  <p:tag name="KSO_WM_TEMPLATE_INDEX" val="20180000"/>
  <p:tag name="KSO_WM_SLIDE_ID" val="custom20182222_31"/>
  <p:tag name="KSO_WM_SLIDE_INDEX" val="31"/>
  <p:tag name="KSO_WM_TEMPLATE_SUBCATEGORY" val="combine"/>
</p:tagLst>
</file>

<file path=ppt/tags/tag8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TAG_VERSION" val="1.0"/>
  <p:tag name="KSO_WM_SLIDE_ITEM_CNT" val="2"/>
  <p:tag name="KSO_WM_SLIDE_LAYOUT" val="a_b"/>
  <p:tag name="KSO_WM_SLIDE_LAYOUT_CNT" val="1_1"/>
  <p:tag name="KSO_WM_SLIDE_TYPE" val="title"/>
  <p:tag name="KSO_WM_SLIDE_SUBTYPE" val="pureTxt"/>
  <p:tag name="KSO_WM_BEAUTIFY_FLAG" val="#wm#"/>
  <p:tag name="KSO_WM_COMBINE_RELATE_SLIDE_ID" val="background20185116_1"/>
  <p:tag name="KSO_WM_TEMPLATE_CATEGORY" val="custom"/>
  <p:tag name="KSO_WM_TEMPLATE_INDEX" val="20180000"/>
  <p:tag name="KSO_WM_SLIDE_ID" val="custom20182222_1"/>
  <p:tag name="KSO_WM_SLIDE_INDEX" val="1"/>
  <p:tag name="KSO_WM_TEMPLATE_SUBCATEGORY" val="combine"/>
  <p:tag name="KSO_WM_TEMPLATE_THUMBS_INDEX" val="1、9、12、16、22、25、30、31、"/>
</p:tagLst>
</file>

<file path=ppt/tags/tag9.xml><?xml version="1.0" encoding="utf-8"?>
<p:tagLst xmlns:p="http://schemas.openxmlformats.org/presentationml/2006/main">
  <p:tag name="KSO_WM_TEMPLATE_CATEGORY" val="custom"/>
  <p:tag name="KSO_WM_TEMPLATE_INDEX" val="20182222"/>
  <p:tag name="KSO_WM_TAG_VERSION" val="1.0"/>
  <p:tag name="KSO_WM_BEAUTIFY_FLAG" val="#wm#"/>
  <p:tag name="KSO_WM_UNIT_TYPE" val="l_h_f"/>
  <p:tag name="KSO_WM_UNIT_INDEX" val="1_4_1"/>
  <p:tag name="KSO_WM_UNIT_ID" val="custom20182222_10*l_h_f*1_4_1"/>
  <p:tag name="KSO_WM_UNIT_CLEAR" val="1"/>
  <p:tag name="KSO_WM_UNIT_LAYERLEVEL" val="1_1_1"/>
  <p:tag name="KSO_WM_UNIT_VALUE" val="13"/>
  <p:tag name="KSO_WM_UNIT_HIGHLIGHT" val="0"/>
  <p:tag name="KSO_WM_UNIT_COMPATIBLE" val="0"/>
  <p:tag name="KSO_WM_DIAGRAM_GROUP_CODE" val="l1-_x0001_"/>
  <p:tag name="KSO_WM_UNIT_PRESET_TEXT_INDEX" val="0"/>
  <p:tag name="KSO_WM_UNIT_PRESET_TEXT_LEN" val="9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  <p:tag name="KSO_WM_UNIT_PRESET_TEXT" val="请在此输入您的标题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自定义 11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5B9BD5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2524</Words>
  <Application>WPS 演示</Application>
  <PresentationFormat>宽屏</PresentationFormat>
  <Paragraphs>278</Paragraphs>
  <Slides>40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50" baseType="lpstr">
      <vt:lpstr>Arial</vt:lpstr>
      <vt:lpstr>宋体</vt:lpstr>
      <vt:lpstr>Wingdings</vt:lpstr>
      <vt:lpstr>黑体</vt:lpstr>
      <vt:lpstr>微软雅黑</vt:lpstr>
      <vt:lpstr>Segoe UI</vt:lpstr>
      <vt:lpstr>Arial Unicode MS</vt:lpstr>
      <vt:lpstr>Calibri</vt:lpstr>
      <vt:lpstr>Office 主题</vt:lpstr>
      <vt:lpstr>1_自定义设计方案</vt:lpstr>
      <vt:lpstr>设计模式</vt:lpstr>
      <vt:lpstr>PowerPoint 演示文稿</vt:lpstr>
      <vt:lpstr>工厂模式之简单工厂</vt:lpstr>
      <vt:lpstr>工厂模式之简单工厂</vt:lpstr>
      <vt:lpstr>工厂模式之简单工厂</vt:lpstr>
      <vt:lpstr>工厂模式之简单工厂</vt:lpstr>
      <vt:lpstr>工厂模式之简单工厂</vt:lpstr>
      <vt:lpstr>工厂模式之简单工厂</vt:lpstr>
      <vt:lpstr>工厂模式之简单工厂</vt:lpstr>
      <vt:lpstr>工厂模式之工厂方法</vt:lpstr>
      <vt:lpstr>工厂模式之工厂方法</vt:lpstr>
      <vt:lpstr>工厂模式之工厂方法</vt:lpstr>
      <vt:lpstr>CopyOnWriteArrayList工厂</vt:lpstr>
      <vt:lpstr>工厂模式之工厂方法</vt:lpstr>
      <vt:lpstr>工厂模式之抽象工厂</vt:lpstr>
      <vt:lpstr>工厂模式之抽象工厂</vt:lpstr>
      <vt:lpstr>工厂模式之抽象工厂</vt:lpstr>
      <vt:lpstr>工厂模式之多方法静态工厂</vt:lpstr>
      <vt:lpstr>工厂模式之策略模式</vt:lpstr>
      <vt:lpstr>工厂模式之策略模式</vt:lpstr>
      <vt:lpstr>工厂模式之策略模式</vt:lpstr>
      <vt:lpstr>工厂模式之策略模式</vt:lpstr>
      <vt:lpstr>工厂模式之策略模式</vt:lpstr>
      <vt:lpstr>工厂模式之策略模式</vt:lpstr>
      <vt:lpstr>工厂模式之策略模式</vt:lpstr>
      <vt:lpstr>工厂模式之模板模式</vt:lpstr>
      <vt:lpstr>工厂模式之模板模式</vt:lpstr>
      <vt:lpstr>工厂模式之模板模式</vt:lpstr>
      <vt:lpstr>工厂模式之模板模式</vt:lpstr>
      <vt:lpstr>工厂模式之模板模式</vt:lpstr>
      <vt:lpstr>工厂模式之责任链</vt:lpstr>
      <vt:lpstr>工厂模式之责任链</vt:lpstr>
      <vt:lpstr>工厂模式之netty责任链</vt:lpstr>
      <vt:lpstr>工厂模式之netty责任链</vt:lpstr>
      <vt:lpstr>工厂模式之netty责任链</vt:lpstr>
      <vt:lpstr>工厂模式之netty责任链</vt:lpstr>
      <vt:lpstr>工厂模式之filter责任链</vt:lpstr>
      <vt:lpstr>工厂模式之zk责任链</vt:lpstr>
      <vt:lpstr>工厂模式之zk责任链 </vt:lpstr>
      <vt:lpstr>Thanks.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张飞</cp:lastModifiedBy>
  <cp:revision>57</cp:revision>
  <dcterms:created xsi:type="dcterms:W3CDTF">2018-03-01T02:03:00Z</dcterms:created>
  <dcterms:modified xsi:type="dcterms:W3CDTF">2018-08-15T09:11:45Z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