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55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912C951-C17B-A24C-8BB6-F84011E99160}"/>
              </a:ext>
            </a:extLst>
          </p:cNvPr>
          <p:cNvSpPr txBox="1"/>
          <p:nvPr/>
        </p:nvSpPr>
        <p:spPr>
          <a:xfrm>
            <a:off x="5490706" y="100186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>
                <a:latin typeface="Xingkai SC" panose="02010600040101010101" pitchFamily="2" charset="-122"/>
                <a:ea typeface="Xingkai SC" panose="02010600040101010101" pitchFamily="2" charset="-122"/>
                <a:cs typeface="LingWai SC Medium" panose="03050602040302020204" pitchFamily="66" charset="-122"/>
              </a:rPr>
              <a:t>闭包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946726-3039-6246-98FE-ECEF9685FB3F}"/>
              </a:ext>
            </a:extLst>
          </p:cNvPr>
          <p:cNvSpPr txBox="1"/>
          <p:nvPr/>
        </p:nvSpPr>
        <p:spPr>
          <a:xfrm>
            <a:off x="6551875" y="2003729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 一个瞅了</a:t>
            </a:r>
            <a:r>
              <a:rPr kumimoji="1" lang="en-US" altLang="zh-CN" dirty="0"/>
              <a:t>N</a:t>
            </a:r>
            <a:r>
              <a:rPr kumimoji="1" lang="zh-CN" altLang="en-US" dirty="0"/>
              <a:t>遍还是陌生人的概念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7209F9-D932-BC41-9B21-F473B1206363}"/>
              </a:ext>
            </a:extLst>
          </p:cNvPr>
          <p:cNvSpPr txBox="1"/>
          <p:nvPr/>
        </p:nvSpPr>
        <p:spPr>
          <a:xfrm>
            <a:off x="6828232" y="2782957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作者：柯嘉诚</a:t>
            </a:r>
          </a:p>
        </p:txBody>
      </p:sp>
    </p:spTree>
    <p:extLst>
      <p:ext uri="{BB962C8B-B14F-4D97-AF65-F5344CB8AC3E}">
        <p14:creationId xmlns:p14="http://schemas.microsoft.com/office/powerpoint/2010/main" val="2938218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7453B5-2B5D-744F-ADA9-9D68DA872634}"/>
              </a:ext>
            </a:extLst>
          </p:cNvPr>
          <p:cNvSpPr txBox="1"/>
          <p:nvPr/>
        </p:nvSpPr>
        <p:spPr>
          <a:xfrm>
            <a:off x="2313830" y="63610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四、触摸闭包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A5ECFF-A382-894D-9143-21589946895F}"/>
              </a:ext>
            </a:extLst>
          </p:cNvPr>
          <p:cNvSpPr txBox="1"/>
          <p:nvPr/>
        </p:nvSpPr>
        <p:spPr>
          <a:xfrm>
            <a:off x="2313830" y="15042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4.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4AC13E-CBD8-2940-A650-2499DF3AA7B4}"/>
              </a:ext>
            </a:extLst>
          </p:cNvPr>
          <p:cNvSpPr txBox="1"/>
          <p:nvPr/>
        </p:nvSpPr>
        <p:spPr>
          <a:xfrm>
            <a:off x="2690856" y="5169049"/>
            <a:ext cx="8626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这个时候，我们不再直接返回一个函数，而是间接的返回，利用对象的</a:t>
            </a:r>
            <a:r>
              <a:rPr kumimoji="1" lang="en-US" altLang="zh-CN" dirty="0"/>
              <a:t>get</a:t>
            </a:r>
            <a:r>
              <a:rPr kumimoji="1" lang="zh-CN" altLang="en-US" dirty="0"/>
              <a:t>方法。结果很理想，产生了闭包。</a:t>
            </a:r>
          </a:p>
        </p:txBody>
      </p:sp>
      <p:pic>
        <p:nvPicPr>
          <p:cNvPr id="6" name="图片 5" descr="图片包含 文字, 屏幕截图&#10;&#10;描述已自动生成">
            <a:extLst>
              <a:ext uri="{FF2B5EF4-FFF2-40B4-BE49-F238E27FC236}">
                <a16:creationId xmlns:a16="http://schemas.microsoft.com/office/drawing/2014/main" id="{7B92F5CE-7AC9-9648-BAD3-FE85B88B6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463" y="1282435"/>
            <a:ext cx="3320537" cy="3714011"/>
          </a:xfrm>
          <a:prstGeom prst="rect">
            <a:avLst/>
          </a:prstGeom>
        </p:spPr>
      </p:pic>
      <p:pic>
        <p:nvPicPr>
          <p:cNvPr id="8" name="图片 7" descr="图片包含 屏幕截图&#10;&#10;描述已自动生成">
            <a:extLst>
              <a:ext uri="{FF2B5EF4-FFF2-40B4-BE49-F238E27FC236}">
                <a16:creationId xmlns:a16="http://schemas.microsoft.com/office/drawing/2014/main" id="{573780AC-4F87-8041-B43E-DB2946482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834" y="1234440"/>
            <a:ext cx="3276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7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7453B5-2B5D-744F-ADA9-9D68DA872634}"/>
              </a:ext>
            </a:extLst>
          </p:cNvPr>
          <p:cNvSpPr txBox="1"/>
          <p:nvPr/>
        </p:nvSpPr>
        <p:spPr>
          <a:xfrm>
            <a:off x="2313830" y="63610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四、触摸闭包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A5ECFF-A382-894D-9143-21589946895F}"/>
              </a:ext>
            </a:extLst>
          </p:cNvPr>
          <p:cNvSpPr txBox="1"/>
          <p:nvPr/>
        </p:nvSpPr>
        <p:spPr>
          <a:xfrm>
            <a:off x="2313830" y="15042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5.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4AC13E-CBD8-2940-A650-2499DF3AA7B4}"/>
              </a:ext>
            </a:extLst>
          </p:cNvPr>
          <p:cNvSpPr txBox="1"/>
          <p:nvPr/>
        </p:nvSpPr>
        <p:spPr>
          <a:xfrm>
            <a:off x="2690856" y="5169049"/>
            <a:ext cx="862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再次赋值为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，结果也很理想，没了。</a:t>
            </a:r>
          </a:p>
        </p:txBody>
      </p:sp>
      <p:pic>
        <p:nvPicPr>
          <p:cNvPr id="3" name="图片 2" descr="图片包含 文字, 监视器&#10;&#10;描述已自动生成">
            <a:extLst>
              <a:ext uri="{FF2B5EF4-FFF2-40B4-BE49-F238E27FC236}">
                <a16:creationId xmlns:a16="http://schemas.microsoft.com/office/drawing/2014/main" id="{355F9D8F-6B2E-9549-9EA8-608F07746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807" y="1337409"/>
            <a:ext cx="3339414" cy="38316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C052E7-ED6D-9442-B7C7-694CE6380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037" y="1337409"/>
            <a:ext cx="29845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0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7453B5-2B5D-744F-ADA9-9D68DA872634}"/>
              </a:ext>
            </a:extLst>
          </p:cNvPr>
          <p:cNvSpPr txBox="1"/>
          <p:nvPr/>
        </p:nvSpPr>
        <p:spPr>
          <a:xfrm>
            <a:off x="2313830" y="63610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四、触摸闭包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A5ECFF-A382-894D-9143-21589946895F}"/>
              </a:ext>
            </a:extLst>
          </p:cNvPr>
          <p:cNvSpPr txBox="1"/>
          <p:nvPr/>
        </p:nvSpPr>
        <p:spPr>
          <a:xfrm>
            <a:off x="2313830" y="15042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6.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4AC13E-CBD8-2940-A650-2499DF3AA7B4}"/>
              </a:ext>
            </a:extLst>
          </p:cNvPr>
          <p:cNvSpPr txBox="1"/>
          <p:nvPr/>
        </p:nvSpPr>
        <p:spPr>
          <a:xfrm>
            <a:off x="2502343" y="5182672"/>
            <a:ext cx="8626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再来看这个例子，我们在</a:t>
            </a:r>
            <a:r>
              <a:rPr kumimoji="1" lang="en-US" altLang="zh-CN" dirty="0" err="1"/>
              <a:t>outter</a:t>
            </a:r>
            <a:r>
              <a:rPr kumimoji="1" lang="zh-CN" altLang="en-US" dirty="0"/>
              <a:t>函数内部声明了一个函数</a:t>
            </a:r>
            <a:r>
              <a:rPr kumimoji="1" lang="en-US" altLang="zh-CN" dirty="0"/>
              <a:t>inner</a:t>
            </a:r>
            <a:r>
              <a:rPr kumimoji="1" lang="zh-CN" altLang="en-US" dirty="0"/>
              <a:t>，在</a:t>
            </a:r>
            <a:r>
              <a:rPr kumimoji="1" lang="en-US" altLang="zh-CN" dirty="0"/>
              <a:t>inner</a:t>
            </a:r>
            <a:r>
              <a:rPr kumimoji="1" lang="zh-CN" altLang="en-US" dirty="0"/>
              <a:t>函数内部打印</a:t>
            </a:r>
            <a:r>
              <a:rPr kumimoji="1" lang="en-US" altLang="zh-CN" dirty="0" err="1"/>
              <a:t>outter</a:t>
            </a:r>
            <a:r>
              <a:rPr kumimoji="1" lang="zh-CN" altLang="en-US" dirty="0"/>
              <a:t>函数变量</a:t>
            </a:r>
            <a:r>
              <a:rPr kumimoji="1" lang="en-US" altLang="zh-CN" dirty="0"/>
              <a:t>x</a:t>
            </a:r>
            <a:r>
              <a:rPr kumimoji="1" lang="zh-CN" altLang="en-US" dirty="0"/>
              <a:t>，然后在</a:t>
            </a:r>
            <a:r>
              <a:rPr kumimoji="1" lang="en-US" altLang="zh-CN" dirty="0" err="1"/>
              <a:t>outter</a:t>
            </a:r>
            <a:r>
              <a:rPr kumimoji="1" lang="zh-CN" altLang="en-US" dirty="0"/>
              <a:t>函数内直接执行。按我们所学知识，我们可以明确的说出在</a:t>
            </a:r>
            <a:r>
              <a:rPr kumimoji="1" lang="en-US" altLang="zh-CN" dirty="0" err="1"/>
              <a:t>outter</a:t>
            </a:r>
            <a:r>
              <a:rPr kumimoji="1" lang="zh-CN" altLang="en-US" dirty="0"/>
              <a:t>执行完后，这两个函数应该都会被回收，可是事与愿违，我们在控制台可以看到</a:t>
            </a:r>
            <a:r>
              <a:rPr kumimoji="1" lang="en-US" altLang="zh-CN" dirty="0" err="1"/>
              <a:t>WeakSet</a:t>
            </a:r>
            <a:r>
              <a:rPr kumimoji="1" lang="zh-CN" altLang="en-US" dirty="0"/>
              <a:t>还是保留着</a:t>
            </a:r>
            <a:r>
              <a:rPr kumimoji="1" lang="en-US" altLang="zh-CN" dirty="0"/>
              <a:t>x</a:t>
            </a:r>
            <a:r>
              <a:rPr kumimoji="1" lang="zh-CN" altLang="en-US" dirty="0"/>
              <a:t>，说明</a:t>
            </a:r>
            <a:r>
              <a:rPr kumimoji="1" lang="en-US" altLang="zh-CN" dirty="0"/>
              <a:t>x</a:t>
            </a:r>
            <a:r>
              <a:rPr kumimoji="1" lang="zh-CN" altLang="en-US" dirty="0"/>
              <a:t>还在被引用着，那么</a:t>
            </a:r>
            <a:r>
              <a:rPr kumimoji="1" lang="en-US" altLang="zh-CN" dirty="0"/>
              <a:t>inner</a:t>
            </a:r>
            <a:r>
              <a:rPr kumimoji="1" lang="zh-CN" altLang="en-US" dirty="0"/>
              <a:t>函数没有被回收，可是为什么不会被回收呢？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6284EC-FEDA-FC40-9C2E-D7CA1CAF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47" y="1282435"/>
            <a:ext cx="2667000" cy="1562100"/>
          </a:xfrm>
          <a:prstGeom prst="rect">
            <a:avLst/>
          </a:prstGeom>
        </p:spPr>
      </p:pic>
      <p:pic>
        <p:nvPicPr>
          <p:cNvPr id="12" name="图片 11" descr="图片包含 监视器, 屏幕, 文字&#10;&#10;描述已自动生成">
            <a:extLst>
              <a:ext uri="{FF2B5EF4-FFF2-40B4-BE49-F238E27FC236}">
                <a16:creationId xmlns:a16="http://schemas.microsoft.com/office/drawing/2014/main" id="{CE0A8985-FE2B-244B-BBF8-D79F6AD7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54" y="1282435"/>
            <a:ext cx="3048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3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01A0BE-C331-CC4D-B0EB-48F62FD16514}"/>
              </a:ext>
            </a:extLst>
          </p:cNvPr>
          <p:cNvSpPr txBox="1"/>
          <p:nvPr/>
        </p:nvSpPr>
        <p:spPr>
          <a:xfrm>
            <a:off x="2313830" y="636104"/>
            <a:ext cx="298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五、最终结论</a:t>
            </a:r>
          </a:p>
        </p:txBody>
      </p:sp>
      <p:pic>
        <p:nvPicPr>
          <p:cNvPr id="6" name="图片 5" descr="图片包含 人员, 墙壁, 室内, 男士&#10;&#10;描述已自动生成">
            <a:extLst>
              <a:ext uri="{FF2B5EF4-FFF2-40B4-BE49-F238E27FC236}">
                <a16:creationId xmlns:a16="http://schemas.microsoft.com/office/drawing/2014/main" id="{4341F138-C633-E040-929B-B5480F85C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830" y="1606333"/>
            <a:ext cx="4856249" cy="34752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FD0393B-30FD-2541-994B-1AA47B71D07C}"/>
              </a:ext>
            </a:extLst>
          </p:cNvPr>
          <p:cNvSpPr txBox="1"/>
          <p:nvPr/>
        </p:nvSpPr>
        <p:spPr>
          <a:xfrm>
            <a:off x="7390686" y="2990016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/>
              <a:t>啥是闭包？是自闭吧</a:t>
            </a:r>
          </a:p>
        </p:txBody>
      </p:sp>
    </p:spTree>
    <p:extLst>
      <p:ext uri="{BB962C8B-B14F-4D97-AF65-F5344CB8AC3E}">
        <p14:creationId xmlns:p14="http://schemas.microsoft.com/office/powerpoint/2010/main" val="405180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14872F-E69B-1F4B-A1C1-DFA15C6FFBE1}"/>
              </a:ext>
            </a:extLst>
          </p:cNvPr>
          <p:cNvSpPr txBox="1"/>
          <p:nvPr/>
        </p:nvSpPr>
        <p:spPr>
          <a:xfrm>
            <a:off x="2313830" y="636104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一、到底什么是闭包</a:t>
            </a:r>
          </a:p>
        </p:txBody>
      </p:sp>
      <p:pic>
        <p:nvPicPr>
          <p:cNvPr id="7" name="图片 6" descr="图片包含 文字&#10;&#10;描述已自动生成">
            <a:extLst>
              <a:ext uri="{FF2B5EF4-FFF2-40B4-BE49-F238E27FC236}">
                <a16:creationId xmlns:a16="http://schemas.microsoft.com/office/drawing/2014/main" id="{1E4C79D0-7279-EF4C-A430-411C6EE46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830" y="1954918"/>
            <a:ext cx="6106601" cy="41971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D5FECF8-E70F-F043-9EFF-3B4B005E647C}"/>
              </a:ext>
            </a:extLst>
          </p:cNvPr>
          <p:cNvSpPr txBox="1"/>
          <p:nvPr/>
        </p:nvSpPr>
        <p:spPr>
          <a:xfrm>
            <a:off x="2313830" y="137835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这是网上看了目前最靠谱的一个说法。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68F836-ABB5-9944-A060-C62992015DFB}"/>
              </a:ext>
            </a:extLst>
          </p:cNvPr>
          <p:cNvSpPr txBox="1"/>
          <p:nvPr/>
        </p:nvSpPr>
        <p:spPr>
          <a:xfrm>
            <a:off x="2313830" y="6359317"/>
            <a:ext cx="5878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注：</a:t>
            </a:r>
            <a:r>
              <a:rPr lang="zh-CN" altLang="en-US" sz="1200" dirty="0">
                <a:latin typeface="+mn-ea"/>
              </a:rPr>
              <a:t>自由变量是指在函数中使用的，但既不是函数参数也不是函数的局部变量的变量</a:t>
            </a:r>
            <a:endParaRPr kumimoji="1"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82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CDB1BD-F515-3347-9E70-BDEA7604E28E}"/>
              </a:ext>
            </a:extLst>
          </p:cNvPr>
          <p:cNvSpPr txBox="1"/>
          <p:nvPr/>
        </p:nvSpPr>
        <p:spPr>
          <a:xfrm>
            <a:off x="2313830" y="636104"/>
            <a:ext cx="4849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二、巩固作用域的知识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83D52-2C76-C94E-B47C-60ABBF61780F}"/>
              </a:ext>
            </a:extLst>
          </p:cNvPr>
          <p:cNvSpPr txBox="1"/>
          <p:nvPr/>
        </p:nvSpPr>
        <p:spPr>
          <a:xfrm>
            <a:off x="2313830" y="1502797"/>
            <a:ext cx="8269356" cy="11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/>
              <a:t>JS</a:t>
            </a:r>
            <a:r>
              <a:rPr kumimoji="1" lang="zh-CN" altLang="en-US" dirty="0"/>
              <a:t>的这些基础知识大部分都是息息相关的，接下来在讲解闭包时，需要用到作用域的知识体系，所以在这将作用域的知识巩固一下。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C0CEB5-5CE8-634E-B8E1-5131B8BC187E}"/>
              </a:ext>
            </a:extLst>
          </p:cNvPr>
          <p:cNvSpPr txBox="1"/>
          <p:nvPr/>
        </p:nvSpPr>
        <p:spPr>
          <a:xfrm>
            <a:off x="2313830" y="2716123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注：这里只是巩固，所以不会涵盖所有作用域的知识。</a:t>
            </a:r>
          </a:p>
        </p:txBody>
      </p:sp>
    </p:spTree>
    <p:extLst>
      <p:ext uri="{BB962C8B-B14F-4D97-AF65-F5344CB8AC3E}">
        <p14:creationId xmlns:p14="http://schemas.microsoft.com/office/powerpoint/2010/main" val="268200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1F9FD-D177-8D4E-A234-E1771DEEC900}"/>
              </a:ext>
            </a:extLst>
          </p:cNvPr>
          <p:cNvSpPr txBox="1"/>
          <p:nvPr/>
        </p:nvSpPr>
        <p:spPr>
          <a:xfrm>
            <a:off x="2313830" y="636104"/>
            <a:ext cx="4849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二、巩固作用域的知识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1C8980-4F18-7B42-A724-862E036AB04A}"/>
              </a:ext>
            </a:extLst>
          </p:cNvPr>
          <p:cNvSpPr txBox="1"/>
          <p:nvPr/>
        </p:nvSpPr>
        <p:spPr>
          <a:xfrm>
            <a:off x="2743200" y="17179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C6DB88-B246-D64A-8CB2-C7CB2E2B21B0}"/>
              </a:ext>
            </a:extLst>
          </p:cNvPr>
          <p:cNvSpPr txBox="1"/>
          <p:nvPr/>
        </p:nvSpPr>
        <p:spPr>
          <a:xfrm>
            <a:off x="2313830" y="1282435"/>
            <a:ext cx="598966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在执行一个</a:t>
            </a:r>
            <a:r>
              <a:rPr kumimoji="1" lang="en-US" altLang="zh-CN" sz="1400" dirty="0"/>
              <a:t>JS</a:t>
            </a:r>
            <a:r>
              <a:rPr kumimoji="1" lang="zh-CN" altLang="en-US" sz="1400" dirty="0"/>
              <a:t>文件的时候，首先会有一个全局上下文，它主要包括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个属性（如右图所示）</a:t>
            </a:r>
            <a:r>
              <a:rPr kumimoji="1" lang="zh-CN" altLang="en-US" sz="1400" dirty="0">
                <a:sym typeface="Wingdings" pitchFamily="2" charset="2"/>
              </a:rPr>
              <a:t>：（</a:t>
            </a:r>
            <a:r>
              <a:rPr kumimoji="1" lang="en-US" altLang="zh-CN" sz="1400" dirty="0">
                <a:sym typeface="Wingdings" pitchFamily="2" charset="2"/>
              </a:rPr>
              <a:t>1</a:t>
            </a:r>
            <a:r>
              <a:rPr kumimoji="1" lang="zh-CN" altLang="en-US" sz="1400" dirty="0">
                <a:sym typeface="Wingdings" pitchFamily="2" charset="2"/>
              </a:rPr>
              <a:t>）变量对象（以下简称</a:t>
            </a:r>
            <a:r>
              <a:rPr kumimoji="1" lang="en-US" altLang="zh-CN" sz="1400" dirty="0">
                <a:sym typeface="Wingdings" pitchFamily="2" charset="2"/>
              </a:rPr>
              <a:t>VO</a:t>
            </a:r>
            <a:r>
              <a:rPr kumimoji="1" lang="zh-CN" altLang="en-US" sz="1400" dirty="0">
                <a:sym typeface="Wingdings" pitchFamily="2" charset="2"/>
              </a:rPr>
              <a:t>）；（</a:t>
            </a:r>
            <a:r>
              <a:rPr kumimoji="1" lang="en-US" altLang="zh-CN" sz="1400" dirty="0">
                <a:sym typeface="Wingdings" pitchFamily="2" charset="2"/>
              </a:rPr>
              <a:t>2</a:t>
            </a:r>
            <a:r>
              <a:rPr kumimoji="1" lang="zh-CN" altLang="en-US" sz="1400" dirty="0">
                <a:sym typeface="Wingdings" pitchFamily="2" charset="2"/>
              </a:rPr>
              <a:t>）</a:t>
            </a:r>
            <a:r>
              <a:rPr kumimoji="1" lang="en-US" altLang="zh-CN" sz="1400" dirty="0">
                <a:sym typeface="Wingdings" pitchFamily="2" charset="2"/>
              </a:rPr>
              <a:t>this</a:t>
            </a:r>
            <a:r>
              <a:rPr kumimoji="1" lang="zh-CN" altLang="en-US" sz="1400" dirty="0">
                <a:sym typeface="Wingdings" pitchFamily="2" charset="2"/>
              </a:rPr>
              <a:t>；（</a:t>
            </a:r>
            <a:r>
              <a:rPr kumimoji="1" lang="en-US" altLang="zh-CN" sz="1400" dirty="0">
                <a:sym typeface="Wingdings" pitchFamily="2" charset="2"/>
              </a:rPr>
              <a:t>3</a:t>
            </a:r>
            <a:r>
              <a:rPr kumimoji="1" lang="zh-CN" altLang="en-US" sz="1400" dirty="0">
                <a:sym typeface="Wingdings" pitchFamily="2" charset="2"/>
              </a:rPr>
              <a:t>）作用域（以下简称</a:t>
            </a:r>
            <a:r>
              <a:rPr kumimoji="1" lang="en-US" altLang="zh-CN" sz="1400" dirty="0">
                <a:sym typeface="Wingdings" pitchFamily="2" charset="2"/>
              </a:rPr>
              <a:t>scope</a:t>
            </a:r>
            <a:r>
              <a:rPr kumimoji="1" lang="zh-CN" altLang="en-US" sz="1400" dirty="0">
                <a:sym typeface="Wingdings" pitchFamily="2" charset="2"/>
              </a:rPr>
              <a:t>）。</a:t>
            </a:r>
            <a:endParaRPr kumimoji="1" lang="en-US" altLang="zh-CN" sz="1400" dirty="0">
              <a:sym typeface="Wingdings" pitchFamily="2" charset="2"/>
            </a:endParaRPr>
          </a:p>
          <a:p>
            <a:endParaRPr kumimoji="1" lang="en-US" altLang="zh-CN" sz="1400" dirty="0"/>
          </a:p>
          <a:p>
            <a:r>
              <a:rPr kumimoji="1" lang="en-US" altLang="zh-CN" sz="1400" dirty="0"/>
              <a:t>VO</a:t>
            </a:r>
            <a:r>
              <a:rPr kumimoji="1" lang="zh-CN" altLang="en-US" sz="1400" dirty="0"/>
              <a:t>存量的变量来自于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个地方：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变量声明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函数声明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形参</a:t>
            </a:r>
            <a:endParaRPr kumimoji="1" lang="en-US" altLang="zh-CN" sz="1400" dirty="0"/>
          </a:p>
          <a:p>
            <a:r>
              <a:rPr kumimoji="1" lang="zh-CN" altLang="en-US" sz="1400" dirty="0"/>
              <a:t>这是全局</a:t>
            </a:r>
            <a:r>
              <a:rPr kumimoji="1" lang="en-US" altLang="zh-CN" sz="1400" dirty="0"/>
              <a:t>VO</a:t>
            </a:r>
            <a:r>
              <a:rPr kumimoji="1" lang="zh-CN" altLang="en-US" sz="1400" dirty="0"/>
              <a:t>所以只包括</a:t>
            </a:r>
            <a:r>
              <a:rPr kumimoji="1" lang="en-US" altLang="zh-CN" sz="1400" dirty="0"/>
              <a:t>1</a:t>
            </a:r>
            <a:r>
              <a:rPr kumimoji="1" lang="zh-CN" altLang="en-US" sz="1400" dirty="0"/>
              <a:t>和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。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en-US" altLang="zh-CN" sz="1400" dirty="0"/>
              <a:t>This</a:t>
            </a:r>
            <a:r>
              <a:rPr kumimoji="1" lang="zh-CN" altLang="en-US" sz="1400" dirty="0"/>
              <a:t>这里就不说了，因为我不认识它，它也不认识我。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en-US" altLang="zh-CN" sz="1400" dirty="0"/>
              <a:t>Scope</a:t>
            </a:r>
            <a:r>
              <a:rPr kumimoji="1" lang="zh-CN" altLang="en-US" sz="1400" dirty="0"/>
              <a:t>就是当前执行上下文的作用域，它主要由活动对象（以下简称</a:t>
            </a:r>
            <a:r>
              <a:rPr kumimoji="1" lang="en-US" altLang="zh-CN" sz="1400" dirty="0"/>
              <a:t>AO</a:t>
            </a:r>
            <a:r>
              <a:rPr kumimoji="1" lang="zh-CN" altLang="en-US" sz="1400" dirty="0"/>
              <a:t>，这里暂且把它 </a:t>
            </a:r>
            <a:r>
              <a:rPr kumimoji="1" lang="en-US" altLang="zh-CN" sz="1400" dirty="0"/>
              <a:t>===VO</a:t>
            </a:r>
            <a:r>
              <a:rPr kumimoji="1" lang="zh-CN" altLang="en-US" sz="1400" dirty="0"/>
              <a:t>吧）和</a:t>
            </a:r>
            <a:r>
              <a:rPr kumimoji="1" lang="en-US" altLang="zh-CN" sz="1400" dirty="0"/>
              <a:t>[[scope]]</a:t>
            </a:r>
            <a:r>
              <a:rPr kumimoji="1" lang="zh-CN" altLang="en-US" sz="1400" dirty="0"/>
              <a:t>（这个是函数的属性，在函数创建“不是执行”时就已经产生）组成。</a:t>
            </a:r>
            <a:endParaRPr kumimoji="1" lang="en-US" altLang="zh-CN" sz="1400" dirty="0"/>
          </a:p>
          <a:p>
            <a:r>
              <a:rPr kumimoji="1" lang="zh-CN" altLang="en-US" sz="1400" dirty="0"/>
              <a:t>因为这是全局</a:t>
            </a:r>
            <a:r>
              <a:rPr kumimoji="1" lang="en-US" altLang="zh-CN" sz="1400" dirty="0"/>
              <a:t>scope</a:t>
            </a:r>
            <a:r>
              <a:rPr kumimoji="1" lang="zh-CN" altLang="en-US" sz="1400" dirty="0"/>
              <a:t>，所以就把它当做全局</a:t>
            </a:r>
            <a:r>
              <a:rPr kumimoji="1" lang="en-US" altLang="zh-CN" sz="1400" dirty="0"/>
              <a:t>VO</a:t>
            </a:r>
            <a:r>
              <a:rPr kumimoji="1" lang="zh-CN" altLang="en-US" sz="1400" dirty="0"/>
              <a:t>。这里我并不保证</a:t>
            </a:r>
            <a:r>
              <a:rPr kumimoji="1" lang="zh-CN" altLang="en-US" sz="1400" dirty="0">
                <a:sym typeface="Wingdings" pitchFamily="2" charset="2"/>
              </a:rPr>
              <a:t>：）</a:t>
            </a:r>
            <a:endParaRPr kumimoji="1" lang="en-US" altLang="zh-CN" sz="1400" dirty="0">
              <a:sym typeface="Wingdings" pitchFamily="2" charset="2"/>
            </a:endParaRPr>
          </a:p>
          <a:p>
            <a:endParaRPr kumimoji="1" lang="en-US" altLang="zh-CN" sz="1400" dirty="0">
              <a:sym typeface="Wingdings" pitchFamily="2" charset="2"/>
            </a:endParaRPr>
          </a:p>
          <a:p>
            <a:r>
              <a:rPr kumimoji="1" lang="zh-CN" altLang="en-US" sz="1400" dirty="0"/>
              <a:t>函数执行的时候会创建一个临时的执行上下文，理解与上面的全局上下文等同。</a:t>
            </a:r>
            <a:endParaRPr kumimoji="1" lang="en-US" altLang="zh-CN" sz="1400" dirty="0"/>
          </a:p>
        </p:txBody>
      </p:sp>
      <p:pic>
        <p:nvPicPr>
          <p:cNvPr id="10" name="图片 9" descr="图片包含 文字&#10;&#10;描述已自动生成">
            <a:extLst>
              <a:ext uri="{FF2B5EF4-FFF2-40B4-BE49-F238E27FC236}">
                <a16:creationId xmlns:a16="http://schemas.microsoft.com/office/drawing/2014/main" id="{982ECB91-0C9B-4842-948E-95B89811C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195" y="1282435"/>
            <a:ext cx="3441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7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6C1873-9108-7E40-BD9A-F4B6C5020421}"/>
              </a:ext>
            </a:extLst>
          </p:cNvPr>
          <p:cNvSpPr txBox="1"/>
          <p:nvPr/>
        </p:nvSpPr>
        <p:spPr>
          <a:xfrm>
            <a:off x="2313830" y="636104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三、为什么需要闭包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E009B4-BFC6-C24B-A19C-154A8759FA6B}"/>
              </a:ext>
            </a:extLst>
          </p:cNvPr>
          <p:cNvSpPr txBox="1"/>
          <p:nvPr/>
        </p:nvSpPr>
        <p:spPr>
          <a:xfrm>
            <a:off x="2313830" y="1541043"/>
            <a:ext cx="820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从上节我们知道了函数的</a:t>
            </a:r>
            <a:r>
              <a:rPr kumimoji="1" lang="en-US" altLang="zh-CN" dirty="0"/>
              <a:t>[[scope]]</a:t>
            </a:r>
            <a:r>
              <a:rPr kumimoji="1" lang="zh-CN" altLang="en-US" dirty="0"/>
              <a:t>属性，并且它是在函数创建的时候就已经确定，那么我们可以肯定</a:t>
            </a:r>
            <a:r>
              <a:rPr kumimoji="1" lang="en-US" altLang="zh-CN" dirty="0"/>
              <a:t>JS</a:t>
            </a:r>
            <a:r>
              <a:rPr kumimoji="1" lang="zh-CN" altLang="en-US" dirty="0"/>
              <a:t>使用的是静态作用域。现在我们举个例子：</a:t>
            </a:r>
            <a:endParaRPr kumimoji="1"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1EDB31-8901-634D-B22A-ED13D2526891}"/>
              </a:ext>
            </a:extLst>
          </p:cNvPr>
          <p:cNvSpPr txBox="1"/>
          <p:nvPr/>
        </p:nvSpPr>
        <p:spPr>
          <a:xfrm>
            <a:off x="5486400" y="2449978"/>
            <a:ext cx="5035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从左图我们可以看到，程序首先声明了个</a:t>
            </a:r>
            <a:r>
              <a:rPr kumimoji="1" lang="en-US" altLang="zh-CN" dirty="0" err="1"/>
              <a:t>outter</a:t>
            </a:r>
            <a:r>
              <a:rPr kumimoji="1" lang="zh-CN" altLang="en-US" dirty="0"/>
              <a:t>函数，函数里面声明了一个变量</a:t>
            </a:r>
            <a:r>
              <a:rPr kumimoji="1" lang="en-US" altLang="zh-CN" dirty="0"/>
              <a:t>x</a:t>
            </a:r>
            <a:r>
              <a:rPr kumimoji="1" lang="zh-CN" altLang="en-US" dirty="0"/>
              <a:t>并赋值为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，然后返回一个匿名函数并且函数内打印出</a:t>
            </a:r>
            <a:r>
              <a:rPr kumimoji="1" lang="en-US" altLang="zh-CN" dirty="0"/>
              <a:t>x</a:t>
            </a:r>
            <a:r>
              <a:rPr kumimoji="1" lang="zh-CN" altLang="en-US" dirty="0"/>
              <a:t>，最后在外面执行。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77B5A90-3274-4440-B90D-7817765AE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830" y="2349500"/>
            <a:ext cx="2667000" cy="2159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1DE47AA-EF50-2E42-A506-DD4DC76ED65E}"/>
              </a:ext>
            </a:extLst>
          </p:cNvPr>
          <p:cNvSpPr txBox="1"/>
          <p:nvPr/>
        </p:nvSpPr>
        <p:spPr>
          <a:xfrm>
            <a:off x="5486401" y="3775934"/>
            <a:ext cx="5035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我们都知道局部作用域的变量在执行完会被垃圾回收机制给回收，假设没有闭包的存在，那么我们打印出来的</a:t>
            </a:r>
            <a:r>
              <a:rPr kumimoji="1" lang="en-US" altLang="zh-CN" dirty="0"/>
              <a:t>x</a:t>
            </a:r>
            <a:r>
              <a:rPr kumimoji="1" lang="zh-CN" altLang="en-US" dirty="0"/>
              <a:t>就会变成</a:t>
            </a:r>
            <a:r>
              <a:rPr kumimoji="1" lang="en-US" altLang="zh-CN" dirty="0"/>
              <a:t>“x is not define”</a:t>
            </a:r>
            <a:r>
              <a:rPr kumimoji="1" lang="zh-CN" altLang="en-US" dirty="0"/>
              <a:t>，可是这就跟我们的静态作用域不符合了，因为我们可以很清楚的知道，匿名函数中的</a:t>
            </a:r>
            <a:r>
              <a:rPr kumimoji="1" lang="en-US" altLang="zh-CN" dirty="0"/>
              <a:t>x</a:t>
            </a:r>
            <a:r>
              <a:rPr kumimoji="1" lang="zh-CN" altLang="en-US" dirty="0"/>
              <a:t>很明显是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，所以这个时候我们就需要闭包。</a:t>
            </a:r>
          </a:p>
        </p:txBody>
      </p:sp>
    </p:spTree>
    <p:extLst>
      <p:ext uri="{BB962C8B-B14F-4D97-AF65-F5344CB8AC3E}">
        <p14:creationId xmlns:p14="http://schemas.microsoft.com/office/powerpoint/2010/main" val="145260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06502F-5E1E-1544-AB96-437AFC97598A}"/>
              </a:ext>
            </a:extLst>
          </p:cNvPr>
          <p:cNvSpPr txBox="1"/>
          <p:nvPr/>
        </p:nvSpPr>
        <p:spPr>
          <a:xfrm>
            <a:off x="2313830" y="63610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四、触摸闭包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5711F9-54AA-A442-8590-B0436B6C84D0}"/>
              </a:ext>
            </a:extLst>
          </p:cNvPr>
          <p:cNvSpPr txBox="1"/>
          <p:nvPr/>
        </p:nvSpPr>
        <p:spPr>
          <a:xfrm>
            <a:off x="2313831" y="1354815"/>
            <a:ext cx="8841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如何触摸闭包？我们需要知道一个数据结构</a:t>
            </a:r>
            <a:r>
              <a:rPr kumimoji="1" lang="en-US" altLang="zh-CN" dirty="0" err="1"/>
              <a:t>WeakSet</a:t>
            </a:r>
            <a:r>
              <a:rPr kumimoji="1" lang="zh-CN" altLang="en-US" dirty="0"/>
              <a:t>，它基本与</a:t>
            </a:r>
            <a:r>
              <a:rPr kumimoji="1" lang="en-US" altLang="zh-CN" dirty="0"/>
              <a:t>Set</a:t>
            </a:r>
            <a:r>
              <a:rPr kumimoji="1" lang="zh-CN" altLang="en-US" dirty="0"/>
              <a:t>类似，但有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点不同：</a:t>
            </a:r>
            <a:r>
              <a:rPr kumimoji="1" lang="en-US" altLang="zh-CN" dirty="0"/>
              <a:t>1.</a:t>
            </a:r>
            <a:r>
              <a:rPr kumimoji="1" lang="zh-CN" altLang="en-US" dirty="0"/>
              <a:t>只能是对象；</a:t>
            </a:r>
            <a:r>
              <a:rPr kumimoji="1" lang="en-US" altLang="zh-CN" dirty="0"/>
              <a:t>2.</a:t>
            </a:r>
            <a:r>
              <a:rPr kumimoji="1" lang="zh-CN" altLang="en-US" dirty="0"/>
              <a:t>对象是弱引用，在其值不再被引用而被回收时，在</a:t>
            </a:r>
            <a:r>
              <a:rPr kumimoji="1" lang="en-US" altLang="zh-CN" dirty="0" err="1"/>
              <a:t>WeakSet</a:t>
            </a:r>
            <a:r>
              <a:rPr kumimoji="1" lang="zh-CN" altLang="en-US" dirty="0"/>
              <a:t>中也随之消失。</a:t>
            </a:r>
            <a:endParaRPr kumimoji="1" lang="en-US" altLang="zh-CN" dirty="0"/>
          </a:p>
          <a:p>
            <a:r>
              <a:rPr kumimoji="1" lang="zh-CN" altLang="en-US" dirty="0"/>
              <a:t>那么我们就能利用</a:t>
            </a:r>
            <a:r>
              <a:rPr kumimoji="1" lang="en-US" altLang="zh-CN" dirty="0" err="1"/>
              <a:t>WeakSet</a:t>
            </a:r>
            <a:r>
              <a:rPr kumimoji="1" lang="zh-CN" altLang="en-US" dirty="0"/>
              <a:t>的弱引用这个特性去触摸闭包了。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E28169-FA3D-BD47-A770-6C07B97290A0}"/>
              </a:ext>
            </a:extLst>
          </p:cNvPr>
          <p:cNvSpPr txBox="1"/>
          <p:nvPr/>
        </p:nvSpPr>
        <p:spPr>
          <a:xfrm>
            <a:off x="2313830" y="305966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下面我们就举例子来验证什么时候会出现闭包</a:t>
            </a:r>
          </a:p>
        </p:txBody>
      </p:sp>
    </p:spTree>
    <p:extLst>
      <p:ext uri="{BB962C8B-B14F-4D97-AF65-F5344CB8AC3E}">
        <p14:creationId xmlns:p14="http://schemas.microsoft.com/office/powerpoint/2010/main" val="157863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839E3B-A9A8-BE44-81D5-A84B765884B9}"/>
              </a:ext>
            </a:extLst>
          </p:cNvPr>
          <p:cNvSpPr txBox="1"/>
          <p:nvPr/>
        </p:nvSpPr>
        <p:spPr>
          <a:xfrm>
            <a:off x="2313830" y="63610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四、触摸闭包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495E89-9ADB-844D-BEDF-34CE726ED244}"/>
              </a:ext>
            </a:extLst>
          </p:cNvPr>
          <p:cNvSpPr txBox="1"/>
          <p:nvPr/>
        </p:nvSpPr>
        <p:spPr>
          <a:xfrm>
            <a:off x="2313830" y="15042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D632E8-30E5-5440-8060-CCB5D13B9E0D}"/>
              </a:ext>
            </a:extLst>
          </p:cNvPr>
          <p:cNvSpPr txBox="1"/>
          <p:nvPr/>
        </p:nvSpPr>
        <p:spPr>
          <a:xfrm>
            <a:off x="2690856" y="5169049"/>
            <a:ext cx="8626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我们打印了</a:t>
            </a:r>
            <a:r>
              <a:rPr kumimoji="1" lang="en-US" altLang="zh-CN" dirty="0" err="1"/>
              <a:t>WeakSet</a:t>
            </a:r>
            <a:r>
              <a:rPr kumimoji="1" lang="zh-CN" altLang="en-US" dirty="0"/>
              <a:t>的值可以看到，</a:t>
            </a:r>
            <a:r>
              <a:rPr kumimoji="1" lang="en-US" altLang="zh-CN" dirty="0" err="1"/>
              <a:t>outter</a:t>
            </a:r>
            <a:r>
              <a:rPr kumimoji="1" lang="zh-CN" altLang="en-US" dirty="0"/>
              <a:t>函数内的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的确没有被回收垃圾机制给回收。这时候我们再看第一节所说的实践角度闭包，发现这个函数也符合它所说的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个必要条件。</a:t>
            </a:r>
          </a:p>
        </p:txBody>
      </p:sp>
      <p:pic>
        <p:nvPicPr>
          <p:cNvPr id="24" name="图片 23" descr="图片包含 屏幕截图&#10;&#10;描述已自动生成">
            <a:extLst>
              <a:ext uri="{FF2B5EF4-FFF2-40B4-BE49-F238E27FC236}">
                <a16:creationId xmlns:a16="http://schemas.microsoft.com/office/drawing/2014/main" id="{728E0F5D-D552-954F-A85C-9F90A240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582" y="1504285"/>
            <a:ext cx="3200400" cy="2171700"/>
          </a:xfrm>
          <a:prstGeom prst="rect">
            <a:avLst/>
          </a:prstGeom>
        </p:spPr>
      </p:pic>
      <p:pic>
        <p:nvPicPr>
          <p:cNvPr id="26" name="图片 25" descr="图片包含 监视器, 屏幕&#10;&#10;描述已自动生成">
            <a:extLst>
              <a:ext uri="{FF2B5EF4-FFF2-40B4-BE49-F238E27FC236}">
                <a16:creationId xmlns:a16="http://schemas.microsoft.com/office/drawing/2014/main" id="{A4CA4876-A54C-E44E-A169-0AA8E6038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419" y="1504285"/>
            <a:ext cx="3149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7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7453B5-2B5D-744F-ADA9-9D68DA872634}"/>
              </a:ext>
            </a:extLst>
          </p:cNvPr>
          <p:cNvSpPr txBox="1"/>
          <p:nvPr/>
        </p:nvSpPr>
        <p:spPr>
          <a:xfrm>
            <a:off x="2313830" y="63610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四、触摸闭包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A5ECFF-A382-894D-9143-21589946895F}"/>
              </a:ext>
            </a:extLst>
          </p:cNvPr>
          <p:cNvSpPr txBox="1"/>
          <p:nvPr/>
        </p:nvSpPr>
        <p:spPr>
          <a:xfrm>
            <a:off x="2313830" y="15042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</a:t>
            </a:r>
            <a:endParaRPr kumimoji="1" lang="zh-CN" altLang="en-US" dirty="0"/>
          </a:p>
        </p:txBody>
      </p:sp>
      <p:pic>
        <p:nvPicPr>
          <p:cNvPr id="7" name="图片 6" descr="图片包含 文字&#10;&#10;描述已自动生成">
            <a:extLst>
              <a:ext uri="{FF2B5EF4-FFF2-40B4-BE49-F238E27FC236}">
                <a16:creationId xmlns:a16="http://schemas.microsoft.com/office/drawing/2014/main" id="{B172B68E-09B8-FC4A-A626-DD72A5A44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1" y="1517592"/>
            <a:ext cx="3263900" cy="3416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71B00D-7CC5-9549-9973-8921E04AA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46" y="1504285"/>
            <a:ext cx="3048000" cy="889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74AC13E-CBD8-2940-A650-2499DF3AA7B4}"/>
              </a:ext>
            </a:extLst>
          </p:cNvPr>
          <p:cNvSpPr txBox="1"/>
          <p:nvPr/>
        </p:nvSpPr>
        <p:spPr>
          <a:xfrm>
            <a:off x="2690856" y="5169049"/>
            <a:ext cx="8626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个例子与第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个例子的唯一区别，在</a:t>
            </a:r>
            <a:r>
              <a:rPr kumimoji="1" lang="en-US" altLang="zh-CN" dirty="0"/>
              <a:t>13</a:t>
            </a:r>
            <a:r>
              <a:rPr kumimoji="1" lang="zh-CN" altLang="en-US" dirty="0"/>
              <a:t>行多了个</a:t>
            </a:r>
            <a:r>
              <a:rPr kumimoji="1" lang="en-US" altLang="zh-CN" dirty="0"/>
              <a:t>a = null</a:t>
            </a:r>
            <a:r>
              <a:rPr kumimoji="1" lang="zh-CN" altLang="en-US" dirty="0"/>
              <a:t>，使匿名函数不再被引用，结果也很明显，在控制台中</a:t>
            </a:r>
            <a:r>
              <a:rPr kumimoji="1" lang="en-US" altLang="zh-CN" dirty="0" err="1"/>
              <a:t>WeakSet</a:t>
            </a:r>
            <a:r>
              <a:rPr kumimoji="1" lang="zh-CN" altLang="en-US" dirty="0"/>
              <a:t>也不再拥有</a:t>
            </a:r>
            <a:r>
              <a:rPr kumimoji="1" lang="en-US" altLang="zh-CN" dirty="0"/>
              <a:t>x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6416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7453B5-2B5D-744F-ADA9-9D68DA872634}"/>
              </a:ext>
            </a:extLst>
          </p:cNvPr>
          <p:cNvSpPr txBox="1"/>
          <p:nvPr/>
        </p:nvSpPr>
        <p:spPr>
          <a:xfrm>
            <a:off x="2313830" y="63610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四、触摸闭包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A5ECFF-A382-894D-9143-21589946895F}"/>
              </a:ext>
            </a:extLst>
          </p:cNvPr>
          <p:cNvSpPr txBox="1"/>
          <p:nvPr/>
        </p:nvSpPr>
        <p:spPr>
          <a:xfrm>
            <a:off x="2313830" y="15042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3.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4AC13E-CBD8-2940-A650-2499DF3AA7B4}"/>
              </a:ext>
            </a:extLst>
          </p:cNvPr>
          <p:cNvSpPr txBox="1"/>
          <p:nvPr/>
        </p:nvSpPr>
        <p:spPr>
          <a:xfrm>
            <a:off x="2690856" y="5169049"/>
            <a:ext cx="8626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这个例子和之前的区别在于，返回的匿名函数直接执行了，不再被赋值给全局变量，那么根据回收机制，这个返回的匿名函数不再被引用，因而不会再产生闭包，可是结果。。。这是为什么呢？难道返回的函数会自动出现在全局的作用域中吗？应该不会吧。这个我也不太懂</a:t>
            </a:r>
            <a:r>
              <a:rPr kumimoji="1" lang="zh-CN" altLang="en-US" dirty="0">
                <a:sym typeface="Wingdings" pitchFamily="2" charset="2"/>
              </a:rPr>
              <a:t>：（</a:t>
            </a:r>
            <a:endParaRPr kumimoji="1" lang="zh-CN" altLang="en-US" dirty="0"/>
          </a:p>
        </p:txBody>
      </p:sp>
      <p:pic>
        <p:nvPicPr>
          <p:cNvPr id="3" name="图片 2" descr="图片包含 文字&#10;&#10;描述已自动生成">
            <a:extLst>
              <a:ext uri="{FF2B5EF4-FFF2-40B4-BE49-F238E27FC236}">
                <a16:creationId xmlns:a16="http://schemas.microsoft.com/office/drawing/2014/main" id="{FE3B1744-AF58-ED44-B79D-9D166377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1" y="1504285"/>
            <a:ext cx="3327400" cy="3225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919D9A-7830-4949-9CE9-DE4C0B4D4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212" y="1504285"/>
            <a:ext cx="3035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3567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416</TotalTime>
  <Words>974</Words>
  <Application>Microsoft Macintosh PowerPoint</Application>
  <PresentationFormat>宽屏</PresentationFormat>
  <Paragraphs>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幼圆</vt:lpstr>
      <vt:lpstr>Xingkai SC</vt:lpstr>
      <vt:lpstr>Arial</vt:lpstr>
      <vt:lpstr>Century Gothic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A9325</dc:creator>
  <cp:lastModifiedBy>A9325</cp:lastModifiedBy>
  <cp:revision>42</cp:revision>
  <dcterms:created xsi:type="dcterms:W3CDTF">2019-03-16T07:01:35Z</dcterms:created>
  <dcterms:modified xsi:type="dcterms:W3CDTF">2019-03-17T06:37:10Z</dcterms:modified>
</cp:coreProperties>
</file>