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58" r:id="rId6"/>
    <p:sldId id="285" r:id="rId7"/>
    <p:sldId id="283" r:id="rId8"/>
    <p:sldId id="284" r:id="rId9"/>
    <p:sldId id="282" r:id="rId10"/>
    <p:sldId id="287" r:id="rId11"/>
    <p:sldId id="288" r:id="rId12"/>
    <p:sldId id="289" r:id="rId13"/>
    <p:sldId id="290" r:id="rId14"/>
    <p:sldId id="297" r:id="rId15"/>
    <p:sldId id="291" r:id="rId16"/>
    <p:sldId id="292" r:id="rId17"/>
    <p:sldId id="293" r:id="rId18"/>
    <p:sldId id="295" r:id="rId19"/>
    <p:sldId id="299" r:id="rId20"/>
    <p:sldId id="294" r:id="rId21"/>
    <p:sldId id="296" r:id="rId22"/>
    <p:sldId id="300" r:id="rId23"/>
    <p:sldId id="29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7A962-8A0B-4544-BCFA-19DCB62E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0847CE-172C-42CF-84B7-34887C4237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058018" y="288008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神经网络</a:t>
            </a:r>
            <a:endParaRPr lang="zh-CN" altLang="en-US" sz="4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6153" y="3587969"/>
            <a:ext cx="7948246" cy="2466860"/>
            <a:chOff x="0" y="233701"/>
            <a:chExt cx="12186586" cy="3025439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233701"/>
              <a:ext cx="12186586" cy="2595943"/>
              <a:chOff x="0" y="233701"/>
              <a:chExt cx="12186586" cy="2595943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720759" y="260350"/>
                <a:ext cx="4375241" cy="256929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0" y="260350"/>
                <a:ext cx="1720759" cy="13667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096000" y="233701"/>
                <a:ext cx="4425482" cy="25959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0521482" y="233701"/>
                <a:ext cx="1665104" cy="139339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0" y="360491"/>
              <a:ext cx="12186586" cy="2595944"/>
              <a:chOff x="0" y="233701"/>
              <a:chExt cx="12186586" cy="259594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720759" y="260350"/>
                <a:ext cx="4375241" cy="256929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0" y="260350"/>
                <a:ext cx="1720759" cy="13667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6096000" y="233701"/>
                <a:ext cx="4425482" cy="259594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0521482" y="233701"/>
                <a:ext cx="1665104" cy="139339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0" y="512969"/>
              <a:ext cx="12186586" cy="2595944"/>
              <a:chOff x="0" y="233701"/>
              <a:chExt cx="12186586" cy="2595944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1720759" y="260350"/>
                <a:ext cx="4375241" cy="256929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0" y="260350"/>
                <a:ext cx="1720759" cy="13667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6096000" y="233701"/>
                <a:ext cx="4425482" cy="259594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0521482" y="233701"/>
                <a:ext cx="1665104" cy="139339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0" y="663196"/>
              <a:ext cx="12186586" cy="2595944"/>
              <a:chOff x="0" y="233701"/>
              <a:chExt cx="12186586" cy="2595944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720759" y="260350"/>
                <a:ext cx="4375241" cy="256929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0" y="260350"/>
                <a:ext cx="1720759" cy="13667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6096000" y="233701"/>
                <a:ext cx="4425482" cy="259594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0521482" y="233701"/>
                <a:ext cx="1665104" cy="139339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矩形 46"/>
          <p:cNvSpPr/>
          <p:nvPr/>
        </p:nvSpPr>
        <p:spPr>
          <a:xfrm>
            <a:off x="3769931" y="45062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海神前端组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30951" y="3959896"/>
            <a:ext cx="3070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      分享者：柯剑烽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779">
            <a:off x="3017979" y="1138883"/>
            <a:ext cx="1458954" cy="14589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rot="1357920">
            <a:off x="4844040" y="1274899"/>
            <a:ext cx="1538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</a:t>
            </a:r>
            <a:endParaRPr lang="zh-CN" altLang="en-US" sz="9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0439" y="5711685"/>
            <a:ext cx="395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输出图片边长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输入图片边长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40439" y="6168958"/>
            <a:ext cx="58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此图：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 1 = 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436230"/>
            <a:ext cx="5615357" cy="35453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0439" y="5224561"/>
            <a:ext cx="79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(-1)*0 + 0*2 + 1*1 + (-1)*0 + 0*9 + 1*5+ (-1)*0 + 0*2 + 1*3 + 1 = 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5882" y="1531308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977" y="17373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全零填充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endParaRPr lang="zh-CN" altLang="en-US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754349" y="1675016"/>
                <a:ext cx="6064321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𝑆𝐴𝑀𝐸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全零</m:t>
                                </m:r>
                                <m:r>
                                  <a:rPr lang="zh-CN" alt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填充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入长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步长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 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（</m:t>
                            </m:r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向上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取</m:t>
                            </m:r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整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）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𝑉𝐴𝐿𝐼𝐷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不</m:t>
                                </m:r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填充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入</m:t>
                                </m:r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长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-</m:t>
                                </m:r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核长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步长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（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向上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取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整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49" y="1675016"/>
                <a:ext cx="6064321" cy="1340880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914060" y="5733984"/>
                <a:ext cx="2228495" cy="44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Khmer UI" panose="020B0502040204020203" pitchFamily="34" charset="0"/>
                  </a:rPr>
                  <a:t>输出长或宽：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5</m:t>
                        </m:r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-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3</m:t>
                        </m:r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3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0" y="5733984"/>
                <a:ext cx="2228495" cy="444032"/>
              </a:xfrm>
              <a:prstGeom prst="rect">
                <a:avLst/>
              </a:prstGeom>
              <a:blipFill rotWithShape="0">
                <a:blip r:embed="rId2"/>
                <a:stretch>
                  <a:fillRect l="-1639" r="-273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6" y="3583408"/>
            <a:ext cx="2728609" cy="18050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92" y="3583408"/>
            <a:ext cx="2906451" cy="18350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14060" y="6178016"/>
            <a:ext cx="2390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VALID: 5x5x1 -&gt; 3x3x1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984255" y="5733984"/>
                <a:ext cx="665567" cy="44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Khmer UI" panose="020B0502040204020203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5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55" y="5733984"/>
                <a:ext cx="665567" cy="444032"/>
              </a:xfrm>
              <a:prstGeom prst="rect">
                <a:avLst/>
              </a:prstGeom>
              <a:blipFill rotWithShape="0">
                <a:blip r:embed="rId5"/>
                <a:stretch>
                  <a:fillRect r="-3670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984255" y="6178016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SAME: 5x5x1 -&gt; 5x5x1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4849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76" y="1274621"/>
            <a:ext cx="5771429" cy="360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19730" y="524306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卷积后的深度与该层的卷积核个数一致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99688" y="2405654"/>
            <a:ext cx="1248937" cy="5464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19408" y="2952064"/>
            <a:ext cx="3334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卷积核的深度应与输入数据的深度一致，如此卷积核个数为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，深度为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4849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8920" y="1878339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卷积神经网络在编程上的实现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640" y="2689091"/>
            <a:ext cx="3538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 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做法：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0438" y="3140691"/>
            <a:ext cx="91896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定义卷积层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个卷积核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卷积核大小为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16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zh-CN" altLang="en-US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.nn.conv2d(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输入描述，如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[batch, 5, 5, 3]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卷积核描述，如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[3,3,3,16],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核滑动步长，如：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[1,1,1,1],</a:t>
            </a:r>
            <a:b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padding=“SAME”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0438" y="4872110"/>
            <a:ext cx="2553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0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convet.js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做法：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0437" y="5281064"/>
            <a:ext cx="918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layer_defs.push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({type:'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sx:5, filters:16, stride:1, pad:2, activation:'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'});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8184" y="1129864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3845" y="1249135"/>
            <a:ext cx="92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4675" y="117203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池化用于减少特征数量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53304" y="1185255"/>
            <a:ext cx="352280" cy="3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94675" y="1740544"/>
            <a:ext cx="523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最大值池化可提取图片纹理，均值池化可保留背景特征。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53304" y="1726818"/>
            <a:ext cx="352280" cy="3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58768" y="2690542"/>
          <a:ext cx="2070676" cy="1992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69"/>
                <a:gridCol w="517669"/>
                <a:gridCol w="517669"/>
                <a:gridCol w="517669"/>
              </a:tblGrid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605584" y="3423424"/>
            <a:ext cx="26076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94675" y="3052355"/>
            <a:ext cx="2533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最大值池化：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池化核，步长为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89360" y="2696512"/>
          <a:ext cx="1035338" cy="996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69"/>
                <a:gridCol w="517669"/>
              </a:tblGrid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3605584" y="4535180"/>
            <a:ext cx="26076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594675" y="4164111"/>
            <a:ext cx="237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池化核，步长为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89360" y="4036937"/>
          <a:ext cx="1035338" cy="996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69"/>
                <a:gridCol w="517669"/>
              </a:tblGrid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3.25</a:t>
                      </a:r>
                      <a:endParaRPr lang="zh-CN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5.25</a:t>
                      </a:r>
                      <a:endParaRPr lang="zh-CN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98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8184" y="1129864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1910" y="1249135"/>
            <a:ext cx="1012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舍弃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0947" y="1054283"/>
            <a:ext cx="57246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在神经网络的训练过程中，将一部分神经元按照一定的概率从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神经网络中暂时舍弃，使用时被舍弃的神经元恢复连接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78667" y="1072995"/>
            <a:ext cx="352280" cy="3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47" y="2639246"/>
            <a:ext cx="5809524" cy="19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077" y="1184268"/>
            <a:ext cx="594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(CNN)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：借助卷积核（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）提取特征后，喂入全连接网络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0077" y="2418023"/>
            <a:ext cx="594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模型的主要模块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76173" y="3168106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0946" y="3242774"/>
            <a:ext cx="155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</a:t>
            </a:r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Convolutional</a:t>
            </a:r>
            <a:endParaRPr lang="zh-CN" altLang="en-US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664940" y="3168106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50697" y="3287377"/>
            <a:ext cx="116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Activation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49493" y="3168106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55154" y="3287575"/>
            <a:ext cx="92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89962" y="3205150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59648" y="332461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68712" y="2955073"/>
            <a:ext cx="5820937" cy="12489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8889" y="4589474"/>
            <a:ext cx="48907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并非两层间的节点都有边相连，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的神经元只与前一层的神经元部分节点相连，而且同层的神经元之间的权重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与偏移量是共享的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，这样一来需要训练的参数大大减少了，计算速度也随之加快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" descr="https://img-blog.csdn.net/20170504200742990?watermark/2/text/aHR0cDovL2Jsb2cuY3Nkbi5uZXQvY3htc2Ni/font/5a6L5L2T/fontsize/400/fill/I0JBQkFCMA==/dissolve/70/gravity/SouthEast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0"/>
          <a:stretch>
            <a:fillRect/>
          </a:stretch>
        </p:blipFill>
        <p:spPr bwMode="auto">
          <a:xfrm>
            <a:off x="1222785" y="2035517"/>
            <a:ext cx="7128811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222784" y="4387305"/>
            <a:ext cx="66945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经典的卷积神经网络结构通常为：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输入层 → (卷积层+→池化层？)+→全连接层+→输出层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卷积神经网络的应用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7371" y="346181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无人驾驶、生物特征识别、目标检测等计算机视觉领域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Part4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convet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.js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18721" y="3202640"/>
            <a:ext cx="59480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convet.js: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斯坦福大学开发的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ConvNetJS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是一款接口非常好用的可在浏览器或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中运行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的卷积神经网络库，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非常适合正在入门深度学习的人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7039" y="3162567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6460" y="2620692"/>
            <a:ext cx="1718749" cy="373312"/>
            <a:chOff x="4113612" y="1236767"/>
            <a:chExt cx="3747184" cy="457776"/>
          </a:xfrm>
        </p:grpSpPr>
        <p:sp>
          <p:nvSpPr>
            <p:cNvPr id="6" name="平行四边形 5"/>
            <p:cNvSpPr/>
            <p:nvPr/>
          </p:nvSpPr>
          <p:spPr>
            <a:xfrm>
              <a:off x="4640394" y="1239096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5164647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5690164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6215682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6741199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7266716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4113612" y="1236767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656460" y="3977462"/>
            <a:ext cx="1718749" cy="373312"/>
            <a:chOff x="4113612" y="1236767"/>
            <a:chExt cx="3747184" cy="457776"/>
          </a:xfrm>
        </p:grpSpPr>
        <p:sp>
          <p:nvSpPr>
            <p:cNvPr id="14" name="平行四边形 13"/>
            <p:cNvSpPr/>
            <p:nvPr/>
          </p:nvSpPr>
          <p:spPr>
            <a:xfrm>
              <a:off x="4640394" y="1239096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164647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5690164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6215682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741199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7266716" y="1244600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4113612" y="1236767"/>
              <a:ext cx="594080" cy="449943"/>
            </a:xfrm>
            <a:prstGeom prst="parallelogram">
              <a:avLst>
                <a:gd name="adj" fmla="val 54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000035" y="2525951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、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传统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神经网络</a:t>
            </a:r>
            <a:endParaRPr lang="en-US" altLang="zh-CN" sz="2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0035" y="3420650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3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、卷积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神经网络的应用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00035" y="3853684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、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convnet.js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00035" y="2994004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、卷积神经网络</a:t>
            </a:r>
            <a:endParaRPr lang="en-US" altLang="zh-CN" sz="2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13547" y="4350774"/>
            <a:ext cx="3227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5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中的一些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 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  <a:p>
            <a:endParaRPr lang="zh-CN" altLang="en-US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794" y="3011990"/>
            <a:ext cx="673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学习了卷积神经网络的基本知识，来看一个小小的例子，看如何应用一个卷积神经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库进行图像识别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Part4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97080" y="306017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Part5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结合业务的设想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8360" y="2176728"/>
            <a:ext cx="5948012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convnetj.s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机器学习框架可以在浏览器上训练深度网络，也可以结合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在服务器上运行构建网络，可以用它做一些新颖的小游戏或小工具，比如：用户和训练出来的网络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该网络可以是预先在服务器上训练好的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数据，直接传到客户端，或者直接和服务器上训练好的网络交互游戏操作数据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进行人机大战，看谁在小游戏中胜出。或者在服务器上做一些数据分类或预测的小工具，识别图像数据、音频数据等等</a:t>
            </a:r>
            <a:endParaRPr lang="zh-CN" alt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3898" y="309159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4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129883" y="1906859"/>
            <a:ext cx="1806497" cy="180649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142742" y="2810107"/>
            <a:ext cx="1806497" cy="180649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41752" y="217750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22130" y="306017"/>
            <a:ext cx="0" cy="40011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4718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3" y="2594529"/>
            <a:ext cx="3705867" cy="2404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1" y="2577613"/>
            <a:ext cx="2921667" cy="242161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08585" y="3622431"/>
            <a:ext cx="890953" cy="304800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9948" y="208295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计算机神经网络中的神经元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9885" y="20700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神经网络基本结构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16850" y="551052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8699" y="551018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1924" y="55105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5409" y="5510187"/>
            <a:ext cx="1006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1"/>
          <a:stretch>
            <a:fillRect/>
          </a:stretch>
        </p:blipFill>
        <p:spPr>
          <a:xfrm>
            <a:off x="2025127" y="2706214"/>
            <a:ext cx="5274310" cy="23653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042093" y="551018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79087" y="2070031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全连接网络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222130" y="306017"/>
            <a:ext cx="0" cy="40011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4718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644" y="1382391"/>
            <a:ext cx="6976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r>
              <a:rPr lang="en-US" altLang="zh-CN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每个神经元与前后相邻层的每一个神经元都有连接关系，输入时特征，输出为预测的结果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84644" y="2353881"/>
                <a:ext cx="3206134" cy="33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参数个数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前</m:t>
                        </m:r>
                        <m:r>
                          <a:rPr lang="zh-CN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层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zh-CN" alt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后</m:t>
                        </m:r>
                        <m:r>
                          <a:rPr lang="zh-CN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层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zh-CN" alt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后</m:t>
                        </m:r>
                        <m:r>
                          <a:rPr lang="zh-CN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层</m:t>
                        </m:r>
                      </m:e>
                    </m:nary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4" y="2353881"/>
                <a:ext cx="3206134" cy="339837"/>
              </a:xfrm>
              <a:prstGeom prst="rect">
                <a:avLst/>
              </a:prstGeom>
              <a:blipFill rotWithShape="0">
                <a:blip r:embed="rId1"/>
                <a:stretch>
                  <a:fillRect l="-951"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2126410" y="2660265"/>
            <a:ext cx="0" cy="205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53405" y="2660265"/>
            <a:ext cx="0" cy="205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63342" y="281881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84789" y="284888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13684" r="5639" b="15104"/>
          <a:stretch>
            <a:fillRect/>
          </a:stretch>
        </p:blipFill>
        <p:spPr>
          <a:xfrm>
            <a:off x="1198037" y="3172248"/>
            <a:ext cx="3021980" cy="267629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895581" y="5786851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层参数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784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+500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31102" y="5786851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第二层参数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+10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49112" y="6002294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397510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222130" y="306017"/>
            <a:ext cx="0" cy="40011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24718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60718" y="1979651"/>
            <a:ext cx="573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在实际应用中，会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先对原始图像进行特征提取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，把提取到的特征喂给全连接 网络，再让全连接网络计算出分类评估值。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971"/>
          <a:stretch>
            <a:fillRect/>
          </a:stretch>
        </p:blipFill>
        <p:spPr>
          <a:xfrm>
            <a:off x="1860718" y="3613095"/>
            <a:ext cx="5405482" cy="22862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22130" y="306017"/>
            <a:ext cx="0" cy="40011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4718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790" y="1684161"/>
            <a:ext cx="2082620" cy="795954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085" y="18380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1092" y="2951579"/>
            <a:ext cx="608254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的结构一般包含以下几层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输入层（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r>
              <a:rPr lang="zh-CN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Convolutional</a:t>
            </a:r>
            <a:r>
              <a:rPr lang="zh-CN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：通过卷积核扫描与提取特征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激励层（</a:t>
            </a:r>
            <a:r>
              <a:rPr lang="en-US" altLang="zh-CN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：对卷积输出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进行非线性映射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</a:t>
            </a:r>
            <a:r>
              <a:rPr lang="zh-CN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(Pooling)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数据采样，降维， 减少运算量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r>
              <a:rPr lang="zh-CN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(FC)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对神经网络的尾部重新拟合，减小特征损失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  <a:r>
              <a:rPr lang="en-US" altLang="zh-CN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(output)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输出运算结果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26324" y="173651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卷积是一种有效提取图片特征的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6268" y="1684161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56267" y="2968145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22130" y="306017"/>
            <a:ext cx="0" cy="40011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47181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76173" y="1149737"/>
            <a:ext cx="1739591" cy="8233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0946" y="1224405"/>
            <a:ext cx="155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</a:t>
            </a:r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Convolutional</a:t>
            </a:r>
            <a:endParaRPr lang="zh-CN" altLang="en-US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94675" y="117203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卷积是一种有效提取图片特征的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53304" y="1185255"/>
            <a:ext cx="352280" cy="3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4675" y="1726818"/>
            <a:ext cx="447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一般用一个</a:t>
            </a:r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正方形卷积核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，遍历图片上的每个点。图片区域内相对应的每一个像素值，乘以卷积核内相</a:t>
            </a:r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对应的权重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，求和，再加上偏置。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53304" y="1726818"/>
            <a:ext cx="352280" cy="3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3" y="2854713"/>
            <a:ext cx="4599679" cy="30428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41299" y="6194476"/>
            <a:ext cx="79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(-1)*1 + 0*0 + 1*2 + (-1)*5 + 0*4 + 1*2 + (-1)*3 + 0*4 + 1*5 + 1 = 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4197" y="3942363"/>
            <a:ext cx="27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卷积核上每个数都是权重，就是待训练的参数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3" y="306017"/>
            <a:ext cx="87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2785" y="236769"/>
            <a:ext cx="0" cy="5386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97080" y="3060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卷积神经网络结构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90596" y="5087196"/>
            <a:ext cx="79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输出图片边长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（输入图片边长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卷积核长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49" y="1016470"/>
            <a:ext cx="4247570" cy="425539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090596" y="5562142"/>
            <a:ext cx="58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此图： 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– 3 + 1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1 = 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2143</Words>
  <Application>WPS 演示</Application>
  <PresentationFormat>全屏显示(4:3)</PresentationFormat>
  <Paragraphs>307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 Light</vt:lpstr>
      <vt:lpstr>黑体</vt:lpstr>
      <vt:lpstr>微软雅黑</vt:lpstr>
      <vt:lpstr>Microsoft Himalaya</vt:lpstr>
      <vt:lpstr>Aharoni</vt:lpstr>
      <vt:lpstr>Khmer UI</vt:lpstr>
      <vt:lpstr>Arial Unicode MS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kejianfeng</dc:creator>
  <cp:lastModifiedBy>柯剑烽</cp:lastModifiedBy>
  <cp:revision>97</cp:revision>
  <dcterms:created xsi:type="dcterms:W3CDTF">2019-05-25T06:16:00Z</dcterms:created>
  <dcterms:modified xsi:type="dcterms:W3CDTF">2019-05-30T06:17:02Z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