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0AFC-33F5-419C-8014-41BCA8952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20C50-34B1-426B-8E87-706CE7D5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96D7-7872-4838-A354-3BA2FD04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47744-C24A-47BF-862D-1DA8F7B9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89AC-6D86-4DC1-90DD-53835C4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F591-1B96-4CBC-B75C-62FB94C8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2EC6-8F4E-4B3E-97E7-CEBAACF19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57692-4E4D-4EA6-89E5-CB0E3428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FAC8-1297-442E-AFC2-6DDC0C04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B975-218B-4C4E-9ED4-98C89024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7A5BC-1A39-47C8-804D-B97EC3A3B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4CD90-86E3-4215-B555-ED88EFEA0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0871-7EA3-4CD7-A8AA-68E6F6D2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0940-BF4E-45C2-B6EE-C8AF52C9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4EA5-0AAA-427F-8677-A973AF12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BF68-B6D8-498E-97DB-9A24FF65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D9E4-8F40-4D24-918A-E22284BD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CB82-1698-4405-8575-C2F1498F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8132-9876-49CC-9298-15E2D152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C1B8-6AD6-48E0-856B-CEEE87B1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62C8-F20D-4857-B3BD-94840498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C1A4-E128-4236-95EE-44E4E46E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1E37-FDC8-4D07-902D-2A4B67B7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5460-2B5D-4BD3-8F14-4B6A427D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7F20-9D29-4983-8E4E-479F6472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A5C-BDDF-4892-ACB5-BCD8DC6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5D92-E02A-49DC-B55C-B615C88D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585DC-B330-45EC-AD0D-D0F3C0C5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A0D9-0F1F-488F-B51F-A250B6B6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69C4-9360-4A48-ABC6-B650ACA7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CBDFA-FFB6-40D3-986B-0C540359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9102-1776-4FC6-A075-96DFC0EB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6122-6645-4FC0-AFBD-CBAD3203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16784-6D21-407A-A772-5942B095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D847-32C2-4244-848B-BE6BC262C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62716-3246-4671-AED0-0366AFA4C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B09D3-AEF6-43B6-81A4-AB136599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76EA5-2935-4150-9043-59929204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C87EB-06F8-460C-83B2-8A3CF10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B3D9-DDE4-4081-B3D8-38328ED3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5D445-A91C-41BB-8EFA-63FE0544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02E13-634E-4649-8EAF-1BBBF98B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44A7A-19B4-4CA0-9275-61A515CC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D3FE0-876E-4EA2-8FE7-3D62E21F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B0894-0411-4F29-8137-1855D25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91C8A-52C8-4E82-BB3D-0C54F991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AB53-F1D5-4958-9B40-017C8644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33B3-B047-454D-9453-7B484AEA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9CCC1-90D0-4E89-9FAC-40FF416A8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8A4D1-5852-457C-A96F-6A80D72D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D566A-67CE-4EA8-8162-5F0F2A1C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B7D61-45A6-4BEF-967E-A162A8F6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CB2C-BD35-4B5E-BDE6-17ACDACE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F455A-1773-4289-941B-7E613647D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F729C-B5FC-4E49-859C-DB63FA423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261F-9171-4477-83A6-6EA04EB7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8119-398A-41E1-BDD6-86A4CB93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630D-86CE-4FF2-9E87-0A4E316E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AA010-A44B-4733-84E6-125EF504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CCE4-C886-4D6C-9594-39F6B4CF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9DD3-68E4-4685-AE54-5D0A14D0B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F6DA-6C58-4B3A-B0B0-05716CEC6D5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3F71-FE4C-4ADE-BCB7-9479BCE2C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C358-617F-4671-AFE8-4BFFE43D5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DF97-2067-41DF-B02E-621D3695D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268-B325-4B53-BDD2-3C36E009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9" y="1600200"/>
            <a:ext cx="9144000" cy="1031806"/>
          </a:xfrm>
        </p:spPr>
        <p:txBody>
          <a:bodyPr/>
          <a:lstStyle/>
          <a:p>
            <a:r>
              <a:rPr lang="en-US" b="1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3C3E9-53D5-4066-B642-63DB0A411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Support Vector Machine</a:t>
            </a:r>
          </a:p>
          <a:p>
            <a:endParaRPr lang="en-US" dirty="0"/>
          </a:p>
          <a:p>
            <a:r>
              <a:rPr lang="en-US" b="1" dirty="0"/>
              <a:t>Prepared by </a:t>
            </a:r>
          </a:p>
          <a:p>
            <a:r>
              <a:rPr lang="en-US" b="1" dirty="0"/>
              <a:t>KEJI, Adebayo, </a:t>
            </a:r>
            <a:r>
              <a:rPr lang="en-US" b="1" dirty="0" err="1"/>
              <a:t>Abdulganiyu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209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60E9-F612-4CB6-B83F-85E50BA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84909"/>
            <a:ext cx="8285018" cy="858982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0" i="0" u="none" strike="noStrike" baseline="0" dirty="0">
                <a:latin typeface="CMSSBX10"/>
              </a:rPr>
              <a:t>Estimation of missing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8166C-7A87-48EA-A1DA-05AEE8E49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09" y="2022763"/>
            <a:ext cx="11457709" cy="459970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For any given example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10"/>
              </a:rPr>
              <a:t>xn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, the values of some features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10"/>
              </a:rPr>
              <a:t>x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8"/>
              </a:rPr>
              <a:t>1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8"/>
              </a:rPr>
              <a:t>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MI10"/>
              </a:rPr>
              <a:t>; : : : ;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10"/>
              </a:rPr>
              <a:t>x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8"/>
              </a:rPr>
              <a:t>Dn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8"/>
              </a:rPr>
              <a:t>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may be missing. Ex: survey non response. Strategies to deal with missing values in the training set:</a:t>
            </a:r>
          </a:p>
          <a:p>
            <a:pPr algn="l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F58"/>
              </a:rPr>
              <a:t>.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Discard examples having any missing values. Easy but throws away data.</a:t>
            </a:r>
          </a:p>
          <a:p>
            <a:pPr algn="l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Fill in the missing values by estimating them (imputation):</a:t>
            </a:r>
          </a:p>
          <a:p>
            <a:pPr algn="l">
              <a:lnSpc>
                <a:spcPct val="100000"/>
              </a:lnSpc>
            </a:pPr>
            <a:r>
              <a:rPr lang="en-US" sz="1800" b="1" i="0" u="none" strike="noStrike" baseline="0" dirty="0">
                <a:solidFill>
                  <a:srgbClr val="23373B"/>
                </a:solidFill>
                <a:latin typeface="CMSSI9"/>
              </a:rPr>
              <a:t>Mean imputation</a:t>
            </a:r>
            <a:r>
              <a:rPr lang="en-US" sz="1800" b="1" i="0" u="none" strike="noStrike" baseline="0" dirty="0">
                <a:solidFill>
                  <a:srgbClr val="23373B"/>
                </a:solidFill>
                <a:latin typeface="CMSS9"/>
              </a:rPr>
              <a:t>: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impute feature d as its average value over the examples where it is present (for discrete features: mode imputation). Independent of the present features in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9"/>
              </a:rPr>
              <a:t>x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1800" b="1" i="0" u="none" strike="noStrike" baseline="0" dirty="0">
                <a:solidFill>
                  <a:srgbClr val="23373B"/>
                </a:solidFill>
                <a:latin typeface="CMSSI9"/>
              </a:rPr>
              <a:t>Imputation by regression</a:t>
            </a:r>
            <a:r>
              <a:rPr lang="en-US" sz="1800" b="1" i="0" u="none" strike="noStrike" baseline="0" dirty="0">
                <a:solidFill>
                  <a:srgbClr val="23373B"/>
                </a:solidFill>
                <a:latin typeface="CMSS9"/>
              </a:rPr>
              <a:t>: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predict the value of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9"/>
              </a:rPr>
              <a:t>x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8"/>
              </a:rPr>
              <a:t>dn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8"/>
              </a:rPr>
              <a:t>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from the values of the present features in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9"/>
              </a:rPr>
              <a:t>x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. The regression model is</a:t>
            </a:r>
          </a:p>
          <a:p>
            <a:pPr algn="l">
              <a:lnSpc>
                <a:spcPct val="1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learned using present values in the training set.</a:t>
            </a:r>
          </a:p>
          <a:p>
            <a:pPr algn="l">
              <a:lnSpc>
                <a:spcPct val="100000"/>
              </a:lnSpc>
            </a:pPr>
            <a:r>
              <a:rPr lang="en-US" sz="1800" b="1" i="0" u="none" strike="noStrike" baseline="0" dirty="0">
                <a:solidFill>
                  <a:srgbClr val="23373B"/>
                </a:solidFill>
                <a:latin typeface="CMSSI9"/>
              </a:rPr>
              <a:t>Multiple imputation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: create M complete training sets, each a sample from a model of the missing data, and combine the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M r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esulting trained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4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B649-5995-4E86-8EE6-99DC9EEC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10" y="1814946"/>
            <a:ext cx="10751126" cy="845128"/>
          </a:xfrm>
        </p:spPr>
        <p:txBody>
          <a:bodyPr>
            <a:normAutofit fontScale="90000"/>
          </a:bodyPr>
          <a:lstStyle/>
          <a:p>
            <a:r>
              <a:rPr lang="en-US" sz="6000" b="0" i="0" u="none" strike="noStrike" baseline="0" dirty="0">
                <a:latin typeface="CMSSBX10"/>
              </a:rPr>
              <a:t>Outlier (novelty, anomaly) detection</a:t>
            </a:r>
            <a:br>
              <a:rPr lang="en-US" sz="6000" b="0" i="0" u="none" strike="noStrike" baseline="0" dirty="0">
                <a:latin typeface="CMSSBX1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87B75-84D0-4789-A772-0455BA18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510" y="2064327"/>
            <a:ext cx="10335490" cy="3193473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BFBFB"/>
                </a:solidFill>
                <a:latin typeface="CMSSBX10"/>
              </a:rPr>
              <a:t>Outlier (novelty, anomaly) detection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An outlier is an instance that is very different from the other instances in the sample. Reasons:</a:t>
            </a:r>
          </a:p>
          <a:p>
            <a:pPr algn="l"/>
            <a:r>
              <a:rPr lang="en-US" sz="1800" dirty="0">
                <a:solidFill>
                  <a:srgbClr val="23373B"/>
                </a:solidFill>
                <a:latin typeface="F58"/>
              </a:rPr>
              <a:t>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F58"/>
              </a:rPr>
              <a:t>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Abnormal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10"/>
              </a:rPr>
              <a:t>behaviour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. Fraud in credit card transactions,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intruder in network trac, etc.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F58"/>
              </a:rPr>
              <a:t>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Recording error. Faulty sensors, etc.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We can also identify outliers as points that are far away from other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4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8446-3DF5-4F6C-BFD1-DB28AD548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5" y="886836"/>
            <a:ext cx="10349345" cy="1655762"/>
          </a:xfrm>
        </p:spPr>
        <p:txBody>
          <a:bodyPr>
            <a:normAutofit fontScale="90000"/>
          </a:bodyPr>
          <a:lstStyle/>
          <a:p>
            <a:r>
              <a:rPr lang="en-US" sz="6000" b="0" i="0" u="none" strike="noStrike" baseline="0" dirty="0">
                <a:latin typeface="CMSSBX10"/>
              </a:rPr>
              <a:t>Measuring classifier performance</a:t>
            </a:r>
            <a:br>
              <a:rPr lang="en-US" sz="6000" b="0" i="0" u="none" strike="noStrike" baseline="0" dirty="0">
                <a:latin typeface="CMSSBX1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A1C8-91EF-406D-82B5-6216AD407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55" y="1953491"/>
            <a:ext cx="10349345" cy="4461164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The most basic measure is the classification error (or accuracy) in %:</a:t>
            </a:r>
          </a:p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It is often of interest to distinguish the different types of errors: confusing the positive class with the negative one, or vice versa. Ex: voice authentication to log into a user account. A false positive (allowing an impostor) is much worse than a false negative (refusing a valid user).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F3112-11E3-41BD-91C0-E92F234A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38" y="4632065"/>
            <a:ext cx="591585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9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A704-E462-4DF2-B601-D828DE84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46508"/>
            <a:ext cx="2937164" cy="761855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81A95-CCA3-40F4-9CAB-7E488C41E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C72D1-E2D8-43CD-AD68-434AB676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90392"/>
            <a:ext cx="10474036" cy="51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1B9-2984-4449-A8CA-748E39CBD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87637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97429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7019-C8F4-4BC8-8389-06223B032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1" y="138690"/>
            <a:ext cx="2272145" cy="955819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23A55-4A1A-4CE0-85A9-33BED159D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" y="1094509"/>
            <a:ext cx="10571018" cy="5001491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SVMs are a new generation of learning algorithms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Discriminant-based method: it models the classification boundary, not the classes themselves.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It can produce linear classifiers (linear SVMs) or nonlinear classifiers (kernel SVMs).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Very effective in practice with certain problems: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4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It gives good generalization to test cases.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4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The optimization problem is convex and has a unique solution (no local optima).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4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It can be trained on reasonably large datasets.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4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Special kernels can be defined for many applications.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It can be extended beyond classification to solve regression,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dimensionality reduction, outlier detection and other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9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61AB-C0D0-42E3-A767-230CD7A59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4438"/>
            <a:ext cx="12192000" cy="1223962"/>
          </a:xfrm>
        </p:spPr>
        <p:txBody>
          <a:bodyPr>
            <a:normAutofit fontScale="90000"/>
          </a:bodyPr>
          <a:lstStyle/>
          <a:p>
            <a:r>
              <a:rPr lang="en-US" sz="60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6000" b="0" i="0" u="none" strike="noStrike" baseline="0" dirty="0">
                <a:solidFill>
                  <a:srgbClr val="FF0000"/>
                </a:solidFill>
                <a:latin typeface="CMSS10"/>
              </a:rPr>
              <a:t>Basic idea of support vector machines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1C5B4-887E-4D8F-9E31-316DCA401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09" y="2590800"/>
            <a:ext cx="10487891" cy="3394364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:just like 1- layer or multi-layer neural nets</a:t>
            </a:r>
          </a:p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4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Optimal hyperplane for linearly separable patterns</a:t>
            </a:r>
          </a:p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4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Extend to patterns that are not linearly separable by transformations of original data to map into new space – the Kernel function</a:t>
            </a:r>
          </a:p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SVM algorithm for pattern recognition.</a:t>
            </a:r>
          </a:p>
        </p:txBody>
      </p:sp>
    </p:spTree>
    <p:extLst>
      <p:ext uri="{BB962C8B-B14F-4D97-AF65-F5344CB8AC3E}">
        <p14:creationId xmlns:p14="http://schemas.microsoft.com/office/powerpoint/2010/main" val="360692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E31-C8B1-4855-8A89-E97330959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91091"/>
            <a:ext cx="2770909" cy="1080510"/>
          </a:xfrm>
        </p:spPr>
        <p:txBody>
          <a:bodyPr/>
          <a:lstStyle/>
          <a:p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8CFF3-A871-4C0C-B0BB-C700AFD4A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299855"/>
            <a:ext cx="10515600" cy="295794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Support vectors are the data points that lie closest to the decision surface (or hyperplane)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They are the data points most difficult to classify</a:t>
            </a:r>
          </a:p>
          <a:p>
            <a:pPr algn="just">
              <a:lnSpc>
                <a:spcPct val="20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They have direct bearing on the optimum location of the decision surface</a:t>
            </a:r>
          </a:p>
        </p:txBody>
      </p:sp>
    </p:spTree>
    <p:extLst>
      <p:ext uri="{BB962C8B-B14F-4D97-AF65-F5344CB8AC3E}">
        <p14:creationId xmlns:p14="http://schemas.microsoft.com/office/powerpoint/2010/main" val="263644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A4-7594-4098-9601-6BFC7167C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44" y="0"/>
            <a:ext cx="8340438" cy="803564"/>
          </a:xfrm>
        </p:spPr>
        <p:txBody>
          <a:bodyPr>
            <a:normAutofit fontScale="90000"/>
          </a:bodyPr>
          <a:lstStyle/>
          <a:p>
            <a:r>
              <a:rPr lang="en-US" dirty="0"/>
              <a:t>SVM hyperplane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02918-19E2-4896-B32F-B12D1C01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4807527"/>
            <a:ext cx="10252363" cy="92825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In general, lots of possible solutions for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10"/>
              </a:rPr>
              <a:t>a,b,c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 (an infinite number!)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Support Vector Machine (SVM) finds an optimal solution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EC88-17F5-429D-9314-E72A20CE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29" y="900546"/>
            <a:ext cx="646837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9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A789B5-CC15-4727-9DFD-9E9A5DD9B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3602037"/>
            <a:ext cx="10307782" cy="302043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SVMs maximize the margin (Winston terminology: the ‘street’) around the separating hyperplane.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The decision function is fully specified by a (usually very small) subset of training samples, the support vectors.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This becomes a Quadratic programming problem that is easy to solve by standard methods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B5FA3-9CBA-4D1D-9F82-DA107952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98" y="235528"/>
            <a:ext cx="327705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390-9795-42FA-BD9A-B92CC164A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283527" cy="47783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62377-BC8A-4238-ADE0-D73B4CD58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65" y="1828800"/>
            <a:ext cx="11097490" cy="34290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Data is being produced and sorted continuously ("big data")</a:t>
            </a:r>
          </a:p>
          <a:p>
            <a:pPr algn="l"/>
            <a:endParaRPr lang="en-US" sz="1800" b="0" i="0" u="none" strike="noStrike" baseline="0" dirty="0">
              <a:solidFill>
                <a:srgbClr val="23373B"/>
              </a:solidFill>
              <a:latin typeface="CMSS1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Data is not random; it contains structure that can be used to predict outcomes, or gain knowledge in some way.</a:t>
            </a:r>
          </a:p>
          <a:p>
            <a:pPr algn="l"/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Example: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patterns of Amazon purchases can be used to  recommend items.</a:t>
            </a:r>
          </a:p>
          <a:p>
            <a:pPr algn="l"/>
            <a:endParaRPr lang="en-US" sz="1800" b="0" i="0" u="none" strike="noStrike" baseline="0" dirty="0">
              <a:solidFill>
                <a:srgbClr val="23373B"/>
              </a:solidFill>
              <a:latin typeface="CMSS1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Data mining: the application of ML methods to large databases.</a:t>
            </a:r>
          </a:p>
          <a:p>
            <a:pPr algn="l"/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Example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 of ML applications: fraud detection, medical diagnosis, speech or face recognition.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solidFill>
                <a:srgbClr val="23373B"/>
              </a:solidFill>
              <a:latin typeface="CMSS1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D43B-56BF-40E1-B596-0A9A1808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1" y="221817"/>
            <a:ext cx="11028218" cy="900401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CMSSBX10"/>
              </a:rPr>
              <a:t>General input/output for SVMs just like for neural nets, but for</a:t>
            </a:r>
            <a:br>
              <a:rPr lang="en-US" sz="2400" b="0" i="0" u="none" strike="noStrike" baseline="0" dirty="0">
                <a:latin typeface="CMSSBX10"/>
              </a:rPr>
            </a:br>
            <a:r>
              <a:rPr lang="en-US" sz="2400" b="0" i="0" u="none" strike="noStrike" baseline="0" dirty="0">
                <a:latin typeface="CMSSBX10"/>
              </a:rPr>
              <a:t>one important addition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0EBA7-9354-4E4D-AD0F-7E2014B65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36" y="1371601"/>
            <a:ext cx="11734800" cy="473825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23373B"/>
                </a:solidFill>
                <a:latin typeface="CMSSBX10"/>
              </a:rPr>
              <a:t>Input</a:t>
            </a:r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: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set of (input, output) training pair samples; call the input sample features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10"/>
              </a:rPr>
              <a:t>x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8"/>
              </a:rPr>
              <a:t>1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MI10"/>
              </a:rPr>
              <a:t>,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10"/>
              </a:rPr>
              <a:t>x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8"/>
              </a:rPr>
              <a:t>2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MI10"/>
              </a:rPr>
              <a:t>, . . . ,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10"/>
              </a:rPr>
              <a:t>x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, and the output result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10"/>
              </a:rPr>
              <a:t>y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Typically, there can be lots of input features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10"/>
              </a:rPr>
              <a:t>x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8"/>
              </a:rPr>
              <a:t>i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.</a:t>
            </a:r>
          </a:p>
          <a:p>
            <a:pPr algn="l"/>
            <a:r>
              <a:rPr lang="en-US" sz="1800" b="1" i="0" u="none" strike="noStrike" baseline="0" dirty="0">
                <a:solidFill>
                  <a:srgbClr val="23373B"/>
                </a:solidFill>
                <a:latin typeface="T3Font_3"/>
              </a:rPr>
              <a:t>• </a:t>
            </a:r>
            <a:r>
              <a:rPr lang="en-US" sz="1800" b="1" i="0" u="none" strike="noStrike" baseline="0" dirty="0">
                <a:solidFill>
                  <a:srgbClr val="23373B"/>
                </a:solidFill>
                <a:latin typeface="CMSSBX10"/>
              </a:rPr>
              <a:t>Output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: set of weights w (or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10"/>
              </a:rPr>
              <a:t>w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8"/>
              </a:rPr>
              <a:t>i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8"/>
              </a:rPr>
              <a:t>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), one for each feature, whose linear combination predicts the value of y. (So far, just like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neural nets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MI10"/>
              </a:rPr>
              <a:t>. . .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)</a:t>
            </a:r>
          </a:p>
          <a:p>
            <a:pPr algn="l"/>
            <a:endParaRPr lang="en-US" sz="1800" dirty="0">
              <a:solidFill>
                <a:srgbClr val="23373B"/>
              </a:solidFill>
              <a:latin typeface="CMSS10"/>
            </a:endParaRPr>
          </a:p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23373B"/>
                </a:solidFill>
                <a:latin typeface="CMSSBX10"/>
              </a:rPr>
              <a:t>Important difference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: we use the optimization of maximizing the margin (‘street width’) to reduce the number of weights that are nonzero to just a few that correspond to the important features that ‘matter’ in deciding the separating line(hyperplane). . . these nonzero weights correspond to the support vectors (because they ‘support’ the separating hyperplane)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1EA4ED-87BA-4FF8-A4CF-7A506B4A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764" y="471055"/>
            <a:ext cx="9628909" cy="49252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3F82E-2149-49C0-BE26-52B3FF42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310516"/>
            <a:ext cx="9628909" cy="54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7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87E8-9EC7-439C-BF4F-1F7104EEB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00B09-8FE6-4611-8E37-3BF0CCA71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0A30F-754D-44F2-9DBE-F855BD73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37" y="440931"/>
            <a:ext cx="990999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0095F-523F-4A3C-8DFC-CE8F9240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25" y="346365"/>
            <a:ext cx="8948829" cy="55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6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B8EDF-F4AF-4AFE-8D7C-D560215E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6" y="457201"/>
            <a:ext cx="8062986" cy="56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9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C2A77-0E47-4E0B-9EAC-E3ED8836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34291"/>
            <a:ext cx="7800109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7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42D3B-E899-4919-AE65-FEF1C60A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7" y="1247885"/>
            <a:ext cx="9656618" cy="43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51567-92BF-4242-ACA2-4A3639A3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66" y="659034"/>
            <a:ext cx="703043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3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A1639-EC7C-4228-923D-437161D6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471055"/>
            <a:ext cx="8910723" cy="55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976F-5F3F-49BB-A382-05CF7B2E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8" y="311583"/>
            <a:ext cx="4184073" cy="8449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B8268-AD58-4300-9143-1CFB08CA4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18" y="1156565"/>
            <a:ext cx="11776364" cy="5258090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23373B"/>
                </a:solidFill>
                <a:latin typeface="CMSS10"/>
              </a:rPr>
              <a:t>ML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 is programming computers using data (past experience) to optimize a performance criterion.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ML relies on:</a:t>
            </a:r>
          </a:p>
          <a:p>
            <a:pPr algn="l"/>
            <a:r>
              <a:rPr lang="en-US" sz="2000" b="1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000" b="1" i="0" u="none" strike="noStrike" baseline="0" dirty="0">
                <a:solidFill>
                  <a:srgbClr val="23373B"/>
                </a:solidFill>
                <a:latin typeface="CMSS10"/>
              </a:rPr>
              <a:t>Statistics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: making inferences from sample data.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000" b="1" i="0" u="none" strike="noStrike" baseline="0" dirty="0">
                <a:solidFill>
                  <a:srgbClr val="23373B"/>
                </a:solidFill>
                <a:latin typeface="CMSS10"/>
              </a:rPr>
              <a:t>Numerical algorithms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(linear algebra, optimization): optimize criteria, manipulate models.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000" b="1" i="0" u="none" strike="noStrike" baseline="0" dirty="0">
                <a:solidFill>
                  <a:srgbClr val="23373B"/>
                </a:solidFill>
                <a:latin typeface="CMSS10"/>
              </a:rPr>
              <a:t>Computer science: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data structures and programs that solve a ML problem </a:t>
            </a:r>
            <a:r>
              <a:rPr lang="en-US" sz="2000" dirty="0">
                <a:solidFill>
                  <a:srgbClr val="23373B"/>
                </a:solidFill>
                <a:latin typeface="CMSS10"/>
              </a:rPr>
              <a:t>effi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ciently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.</a:t>
            </a:r>
          </a:p>
          <a:p>
            <a:pPr algn="l"/>
            <a:endParaRPr lang="en-US" sz="1800" dirty="0">
              <a:solidFill>
                <a:srgbClr val="23373B"/>
              </a:solidFill>
              <a:latin typeface="CMSS10"/>
            </a:endParaRPr>
          </a:p>
          <a:p>
            <a:pPr algn="l"/>
            <a:endParaRPr lang="en-US" sz="1800" b="0" i="0" u="none" strike="noStrike" baseline="0" dirty="0">
              <a:solidFill>
                <a:srgbClr val="23373B"/>
              </a:solidFill>
              <a:latin typeface="CMSS10"/>
            </a:endParaRPr>
          </a:p>
          <a:p>
            <a:pPr algn="l"/>
            <a:r>
              <a:rPr lang="en-US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A model: is a compressed version of a database;</a:t>
            </a:r>
          </a:p>
          <a:p>
            <a:pPr algn="l"/>
            <a:r>
              <a:rPr lang="en-US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extracts knowledge from it;</a:t>
            </a:r>
          </a:p>
          <a:p>
            <a:pPr algn="l"/>
            <a:r>
              <a:rPr lang="en-US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does not have perfect performance but is a useful approximation to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5F97-68AA-49FA-9534-B5D22B00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56165"/>
            <a:ext cx="2410691" cy="7895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0EFC-86F8-439C-8D52-58834FC3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385455"/>
            <a:ext cx="10363200" cy="3872345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Learning denotes changes in a system that enable the system to do the same task more efficiently next time. Learning is an important feature of Intelligence.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23373B"/>
              </a:solidFill>
              <a:latin typeface="CMSS1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A computer program is said to learn from experience E with respect to some class of tasks T and performance measure P, if its performance at tasks T, as measured by P, improves with experience 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2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E810-8A4D-4827-A457-51411797B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5" y="415636"/>
            <a:ext cx="9144000" cy="886546"/>
          </a:xfrm>
        </p:spPr>
        <p:txBody>
          <a:bodyPr>
            <a:normAutofit fontScale="90000"/>
          </a:bodyPr>
          <a:lstStyle/>
          <a:p>
            <a:r>
              <a:rPr lang="en-US" dirty="0"/>
              <a:t>Type of Machine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EE94-7FCB-4B64-BA80-3BF5DED7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1704110"/>
            <a:ext cx="9144000" cy="414250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Supervised learning: labels provided</a:t>
            </a:r>
          </a:p>
          <a:p>
            <a:pPr algn="just">
              <a:lnSpc>
                <a:spcPct val="12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</a:t>
            </a:r>
            <a:r>
              <a:rPr lang="en-US" sz="1800" b="1" i="0" u="none" strike="noStrike" baseline="0" dirty="0" err="1">
                <a:solidFill>
                  <a:srgbClr val="23373B"/>
                </a:solidFill>
                <a:latin typeface="CMSS10"/>
              </a:rPr>
              <a:t>Classication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  (pattern recognition):</a:t>
            </a:r>
          </a:p>
          <a:p>
            <a:pPr algn="just">
              <a:lnSpc>
                <a:spcPct val="120000"/>
              </a:lnSpc>
            </a:pPr>
            <a:r>
              <a:rPr lang="en-US" sz="1800" dirty="0">
                <a:solidFill>
                  <a:srgbClr val="23373B"/>
                </a:solidFill>
                <a:latin typeface="CMSS10"/>
              </a:rPr>
              <a:t>	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Face recognition.</a:t>
            </a:r>
            <a:endParaRPr lang="en-US" sz="1800" dirty="0">
              <a:solidFill>
                <a:srgbClr val="23373B"/>
              </a:solidFill>
              <a:latin typeface="CMSS10"/>
            </a:endParaRPr>
          </a:p>
          <a:p>
            <a:pPr algn="just">
              <a:lnSpc>
                <a:spcPct val="12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Speech recognition.</a:t>
            </a:r>
          </a:p>
          <a:p>
            <a:pPr algn="just">
              <a:lnSpc>
                <a:spcPct val="12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	</a:t>
            </a:r>
          </a:p>
          <a:p>
            <a:pPr algn="just">
              <a:lnSpc>
                <a:spcPct val="12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</a:t>
            </a:r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Regression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: the labels to be predicted are continuous: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23373B"/>
                </a:solidFill>
                <a:latin typeface="CMSS10"/>
              </a:rPr>
              <a:t>	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Predict the price of a car from its mileage.</a:t>
            </a: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rgbClr val="23373B"/>
                </a:solidFill>
                <a:latin typeface="F61"/>
              </a:rPr>
              <a:t>	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Navigating a car: angle of the steering.</a:t>
            </a:r>
          </a:p>
          <a:p>
            <a:pPr algn="l">
              <a:lnSpc>
                <a:spcPct val="120000"/>
              </a:lnSpc>
            </a:pPr>
            <a:r>
              <a:rPr lang="en-US" sz="1800" b="0" i="0" u="none" strike="noStrike" baseline="0" dirty="0">
                <a:solidFill>
                  <a:srgbClr val="23373B"/>
                </a:solidFill>
                <a:latin typeface="F61"/>
              </a:rPr>
              <a:t> 	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kinematics of a robot arm:</a:t>
            </a:r>
            <a:endParaRPr lang="en-US" sz="1800" b="0" i="0" u="none" strike="noStrike" baseline="0" dirty="0">
              <a:solidFill>
                <a:srgbClr val="23373B"/>
              </a:solidFill>
              <a:latin typeface="CMSS1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20CD-5F28-4C41-BB53-4B9F945C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221672"/>
            <a:ext cx="2355273" cy="7757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19CB-32FC-4F6F-820E-422DDB596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343892"/>
            <a:ext cx="11554691" cy="5292436"/>
          </a:xfrm>
        </p:spPr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Unsupervised learning: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no labels provided, only input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3373B"/>
                </a:solidFill>
                <a:latin typeface="F58"/>
              </a:rPr>
              <a:t>	</a:t>
            </a:r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Learning associations: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F61"/>
              </a:rPr>
              <a:t>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Basket analysis: let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p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(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Y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Y9"/>
              </a:rPr>
              <a:t>j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9"/>
              </a:rPr>
              <a:t>X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) = \probability that a customer who buys product X also buys product Y ", estimated 	from past purchases. If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p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(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Y 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Y9"/>
              </a:rPr>
              <a:t>j</a:t>
            </a:r>
            <a:r>
              <a:rPr lang="en-US" sz="1800" b="0" i="0" u="none" strike="noStrike" baseline="0" dirty="0" err="1">
                <a:solidFill>
                  <a:srgbClr val="23373B"/>
                </a:solidFill>
                <a:latin typeface="CMSSI9"/>
              </a:rPr>
              <a:t>X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) is large (say 0.7), associate "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X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Y9"/>
              </a:rPr>
              <a:t>!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Y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". When someone buys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X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9"/>
              </a:rPr>
              <a:t>, recommend them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I9"/>
              </a:rPr>
              <a:t>Y </a:t>
            </a:r>
            <a:endParaRPr lang="en-US" sz="1800" b="0" i="0" u="none" strike="noStrike" baseline="0" dirty="0">
              <a:solidFill>
                <a:srgbClr val="23373B"/>
              </a:solidFill>
              <a:latin typeface="CMSS9"/>
            </a:endParaRPr>
          </a:p>
          <a:p>
            <a:pPr algn="l"/>
            <a:r>
              <a:rPr lang="en-US" sz="1800" dirty="0">
                <a:solidFill>
                  <a:srgbClr val="23373B"/>
                </a:solidFill>
                <a:latin typeface="F58"/>
              </a:rPr>
              <a:t>	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F58"/>
              </a:rPr>
              <a:t>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Clustering: group similar data points.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Density estimation: where are data points likely to lie?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Dimensionality reduction: data lies in a low-dimensional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	Feature selection: keep only useful features.</a:t>
            </a:r>
          </a:p>
          <a:p>
            <a:pPr algn="l"/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Semi supervised learning: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labels provided for some points only.</a:t>
            </a:r>
          </a:p>
          <a:p>
            <a:pPr algn="l"/>
            <a:endParaRPr lang="en-US" sz="1800" b="0" i="0" u="none" strike="noStrike" baseline="0" dirty="0">
              <a:solidFill>
                <a:srgbClr val="23373B"/>
              </a:solidFill>
              <a:latin typeface="CMSS10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Reinforcement learning: a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nd a sequence of actions (policy) that reaches a goal. No supervised output but delayed reward.</a:t>
            </a:r>
          </a:p>
          <a:p>
            <a:pPr algn="l"/>
            <a:r>
              <a:rPr lang="en-US" sz="1800" b="1" i="0" u="none" strike="noStrike" baseline="0" dirty="0">
                <a:solidFill>
                  <a:srgbClr val="23373B"/>
                </a:solidFill>
                <a:latin typeface="CMSS10"/>
              </a:rPr>
              <a:t>Example: playing chess or a computer game, robot in a maze.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CMSS1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14B-AEBD-46CC-96AA-A496E437C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7164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CMSSBX10"/>
              </a:rPr>
              <a:t>Learning a class from examples: two-class problems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DFF8D-1721-4039-9F7D-DC7B3CC5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73" y="2133600"/>
            <a:ext cx="10293927" cy="42256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We are given a training set of labeled examples (positive and negative)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Input representation: we need to decide what attributes (features) to use to describe the input patterns (examples, instances).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23373B"/>
                </a:solidFill>
                <a:latin typeface="CMSSI10"/>
              </a:rPr>
              <a:t>Training set: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MSY10"/>
              </a:rPr>
              <a:t>X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MSS10"/>
              </a:rPr>
              <a:t>=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MSY10"/>
              </a:rPr>
              <a:t>f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MSS10"/>
              </a:rPr>
              <a:t>(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MSS10"/>
              </a:rPr>
              <a:t>x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MSSI8"/>
              </a:rPr>
              <a:t>n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MMI10"/>
              </a:rPr>
              <a:t>;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MSSI10"/>
              </a:rPr>
              <a:t>y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MSSI8"/>
              </a:rPr>
              <a:t>n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MSS10"/>
              </a:rPr>
              <a:t>)</a:t>
            </a:r>
            <a:r>
              <a:rPr lang="en-US" dirty="0">
                <a:solidFill>
                  <a:srgbClr val="23373B"/>
                </a:solidFill>
                <a:latin typeface="CMSS10"/>
              </a:rPr>
              <a:t> 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input vector and </a:t>
            </a:r>
            <a:r>
              <a:rPr lang="en-US" dirty="0" err="1">
                <a:solidFill>
                  <a:srgbClr val="23373B"/>
                </a:solidFill>
                <a:latin typeface="CMSSI10"/>
              </a:rPr>
              <a:t>Y</a:t>
            </a:r>
            <a:r>
              <a:rPr lang="en-US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CMSSI8"/>
              </a:rPr>
              <a:t> (0,1) 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CMSS10"/>
              </a:rPr>
              <a:t>its class label.</a:t>
            </a:r>
          </a:p>
          <a:p>
            <a:pPr algn="l"/>
            <a:endParaRPr lang="en-US" dirty="0"/>
          </a:p>
          <a:p>
            <a:pPr algn="l"/>
            <a:r>
              <a:rPr lang="en-US" sz="2400" b="1" i="0" u="none" strike="noStrike" baseline="0" dirty="0">
                <a:solidFill>
                  <a:srgbClr val="23373B"/>
                </a:solidFill>
                <a:latin typeface="CMSSI10"/>
              </a:rPr>
              <a:t>Noise</a:t>
            </a:r>
            <a:r>
              <a:rPr lang="en-US" sz="2400" b="0" i="0" u="none" strike="noStrike" baseline="0" dirty="0">
                <a:solidFill>
                  <a:srgbClr val="23373B"/>
                </a:solidFill>
                <a:latin typeface="CMSSI10"/>
              </a:rPr>
              <a:t> </a:t>
            </a:r>
            <a:r>
              <a:rPr lang="en-US" sz="2400" b="0" i="0" u="none" strike="noStrike" baseline="0" dirty="0">
                <a:solidFill>
                  <a:srgbClr val="23373B"/>
                </a:solidFill>
                <a:latin typeface="CMSS10"/>
              </a:rPr>
              <a:t>is any unwanted anomaly in the data. It can be due to:</a:t>
            </a:r>
          </a:p>
          <a:p>
            <a:pPr lvl="1" algn="l"/>
            <a:r>
              <a:rPr lang="en-US" sz="21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100" b="0" i="0" u="none" strike="noStrike" baseline="0" dirty="0">
                <a:solidFill>
                  <a:srgbClr val="23373B"/>
                </a:solidFill>
                <a:latin typeface="CMSS10"/>
              </a:rPr>
              <a:t>Imprecision in recording the input attributes: </a:t>
            </a:r>
            <a:r>
              <a:rPr lang="en-US" sz="2100" b="0" i="0" u="none" strike="noStrike" baseline="0" dirty="0" err="1">
                <a:solidFill>
                  <a:srgbClr val="23373B"/>
                </a:solidFill>
                <a:latin typeface="CMSS10"/>
              </a:rPr>
              <a:t>x</a:t>
            </a:r>
            <a:r>
              <a:rPr lang="en-US" sz="2100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sz="2100" b="0" i="0" u="none" strike="noStrike" baseline="0" dirty="0">
                <a:solidFill>
                  <a:srgbClr val="23373B"/>
                </a:solidFill>
                <a:latin typeface="CMSS10"/>
              </a:rPr>
              <a:t>.</a:t>
            </a:r>
          </a:p>
          <a:p>
            <a:pPr lvl="1" algn="l"/>
            <a:r>
              <a:rPr lang="en-US" sz="21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100" b="0" i="0" u="none" strike="noStrike" baseline="0" dirty="0">
                <a:solidFill>
                  <a:srgbClr val="23373B"/>
                </a:solidFill>
                <a:latin typeface="CMSS10"/>
              </a:rPr>
              <a:t>Errors in labeling the input vectors: </a:t>
            </a:r>
            <a:r>
              <a:rPr lang="en-US" sz="2100" b="0" i="0" u="none" strike="noStrike" baseline="0" dirty="0" err="1">
                <a:solidFill>
                  <a:srgbClr val="23373B"/>
                </a:solidFill>
                <a:latin typeface="CMSSI10"/>
              </a:rPr>
              <a:t>y</a:t>
            </a:r>
            <a:r>
              <a:rPr lang="en-US" sz="2100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sz="2100" b="0" i="0" u="none" strike="noStrike" baseline="0" dirty="0">
                <a:solidFill>
                  <a:srgbClr val="23373B"/>
                </a:solidFill>
                <a:latin typeface="CMSS10"/>
              </a:rPr>
              <a:t>.</a:t>
            </a:r>
          </a:p>
          <a:p>
            <a:pPr lvl="1" algn="l"/>
            <a:r>
              <a:rPr lang="en-US" sz="21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100" b="0" i="0" u="none" strike="noStrike" baseline="0" dirty="0">
                <a:solidFill>
                  <a:srgbClr val="23373B"/>
                </a:solidFill>
                <a:latin typeface="CMSS10"/>
              </a:rPr>
              <a:t>Attributes not considered </a:t>
            </a:r>
            <a:r>
              <a:rPr lang="en-US" sz="1600" b="0" i="0" u="none" strike="noStrike" baseline="0" dirty="0">
                <a:solidFill>
                  <a:srgbClr val="23373B"/>
                </a:solidFill>
                <a:latin typeface="CMSS10"/>
              </a:rPr>
              <a:t>that affect the label (hidden or latent attributes, may be unobservable).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2400" b="0" i="0" u="none" strike="noStrike" baseline="0" dirty="0">
                <a:solidFill>
                  <a:srgbClr val="23373B"/>
                </a:solidFill>
                <a:latin typeface="CMSS10"/>
              </a:rPr>
              <a:t>Noise makes learning harder.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9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91FDE-24A6-45DB-B438-A6C963FF2B58}"/>
              </a:ext>
            </a:extLst>
          </p:cNvPr>
          <p:cNvSpPr txBox="1"/>
          <p:nvPr/>
        </p:nvSpPr>
        <p:spPr>
          <a:xfrm>
            <a:off x="1136073" y="761999"/>
            <a:ext cx="93933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23373B"/>
                </a:solidFill>
                <a:latin typeface="CMSSI10"/>
              </a:rPr>
              <a:t>Noise </a:t>
            </a:r>
            <a:r>
              <a:rPr lang="en-US" sz="2400" b="0" i="0" u="none" strike="noStrike" baseline="0" dirty="0">
                <a:solidFill>
                  <a:srgbClr val="23373B"/>
                </a:solidFill>
                <a:latin typeface="CMSS10"/>
              </a:rPr>
              <a:t>is any unwanted anomaly in the data. It can be due to:</a:t>
            </a:r>
          </a:p>
          <a:p>
            <a:pPr lvl="1"/>
            <a:r>
              <a:rPr lang="en-US" sz="20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Imprecision in recording the input attributes: </a:t>
            </a:r>
            <a:r>
              <a:rPr lang="en-US" sz="2000" b="0" i="0" u="none" strike="noStrike" baseline="0" dirty="0" err="1">
                <a:solidFill>
                  <a:srgbClr val="23373B"/>
                </a:solidFill>
                <a:latin typeface="CMSS10"/>
              </a:rPr>
              <a:t>x</a:t>
            </a:r>
            <a:r>
              <a:rPr lang="en-US" sz="2000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.</a:t>
            </a:r>
          </a:p>
          <a:p>
            <a:pPr lvl="1"/>
            <a:r>
              <a:rPr lang="en-US" sz="20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Errors in labeling the input vectors: </a:t>
            </a:r>
            <a:r>
              <a:rPr lang="en-US" sz="2000" b="0" i="0" u="none" strike="noStrike" baseline="0" dirty="0" err="1">
                <a:solidFill>
                  <a:srgbClr val="23373B"/>
                </a:solidFill>
                <a:latin typeface="CMSSI10"/>
              </a:rPr>
              <a:t>y</a:t>
            </a:r>
            <a:r>
              <a:rPr lang="en-US" sz="2000" b="0" i="0" u="none" strike="noStrike" baseline="0" dirty="0" err="1">
                <a:solidFill>
                  <a:srgbClr val="23373B"/>
                </a:solidFill>
                <a:latin typeface="CMSSI8"/>
              </a:rPr>
              <a:t>n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.</a:t>
            </a:r>
          </a:p>
          <a:p>
            <a:pPr lvl="1"/>
            <a:r>
              <a:rPr lang="en-US" sz="2000" b="0" i="0" u="none" strike="noStrike" baseline="0" dirty="0">
                <a:solidFill>
                  <a:srgbClr val="23373B"/>
                </a:solidFill>
                <a:latin typeface="F58"/>
              </a:rPr>
              <a:t>.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Attributes not considered that affect the label (hidden or latent attributes, may be unobservable).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3373B"/>
                </a:solidFill>
                <a:latin typeface="F57"/>
              </a:rPr>
              <a:t>. </a:t>
            </a:r>
            <a:r>
              <a:rPr lang="en-US" sz="2400" b="0" i="0" u="none" strike="noStrike" baseline="0" dirty="0">
                <a:solidFill>
                  <a:srgbClr val="23373B"/>
                </a:solidFill>
                <a:latin typeface="CMSS10"/>
              </a:rPr>
              <a:t>Noise makes learning harder.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0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8879-94B1-4D0E-B215-81B3671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985164" cy="87269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Multi-class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F39CE-96B2-4DD8-B787-06C6F84E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91" y="1995055"/>
            <a:ext cx="10238509" cy="3262745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23373B"/>
                </a:solidFill>
                <a:latin typeface="F57"/>
              </a:rPr>
              <a:t>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With K classes, we can code the label as an integer y = k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Y10"/>
              </a:rPr>
              <a:t>2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1, . . . ,K, or as a one-of-K binary vector y = (y1, . …..</a:t>
            </a:r>
            <a:r>
              <a:rPr lang="en-US" sz="2000" b="0" i="0" u="none" strike="noStrike" baseline="0" dirty="0" err="1">
                <a:solidFill>
                  <a:srgbClr val="23373B"/>
                </a:solidFill>
                <a:latin typeface="CMSS10"/>
              </a:rPr>
              <a:t>yK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)T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Y10"/>
              </a:rPr>
              <a:t>2 </a:t>
            </a:r>
            <a:r>
              <a:rPr lang="en-US" sz="2000" b="0" i="0" u="none" strike="noStrike" baseline="0" dirty="0">
                <a:solidFill>
                  <a:srgbClr val="23373B"/>
                </a:solidFill>
                <a:latin typeface="CMSS10"/>
              </a:rPr>
              <a:t>0, 1K (containing a single 1 in position k).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D6919-ABC8-40CF-A614-1A2DD54F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290791"/>
            <a:ext cx="9351818" cy="28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7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1510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8" baseType="lpstr">
      <vt:lpstr>Arial</vt:lpstr>
      <vt:lpstr>Calibri</vt:lpstr>
      <vt:lpstr>Calibri Light</vt:lpstr>
      <vt:lpstr>CMMI10</vt:lpstr>
      <vt:lpstr>CMSS10</vt:lpstr>
      <vt:lpstr>CMSS8</vt:lpstr>
      <vt:lpstr>CMSS9</vt:lpstr>
      <vt:lpstr>CMSSBX10</vt:lpstr>
      <vt:lpstr>CMSSI10</vt:lpstr>
      <vt:lpstr>CMSSI8</vt:lpstr>
      <vt:lpstr>CMSSI9</vt:lpstr>
      <vt:lpstr>CMSY10</vt:lpstr>
      <vt:lpstr>CMSY9</vt:lpstr>
      <vt:lpstr>F57</vt:lpstr>
      <vt:lpstr>F58</vt:lpstr>
      <vt:lpstr>F61</vt:lpstr>
      <vt:lpstr>T3Font_3</vt:lpstr>
      <vt:lpstr>T3Font_4</vt:lpstr>
      <vt:lpstr>Wingdings</vt:lpstr>
      <vt:lpstr>Office Theme</vt:lpstr>
      <vt:lpstr>Machine learning </vt:lpstr>
      <vt:lpstr>DATA</vt:lpstr>
      <vt:lpstr>MODELS</vt:lpstr>
      <vt:lpstr>Con’t</vt:lpstr>
      <vt:lpstr>Type of Machine learning Model</vt:lpstr>
      <vt:lpstr>Con’t</vt:lpstr>
      <vt:lpstr>Learning a class from examples: two-class problems</vt:lpstr>
      <vt:lpstr>PowerPoint Presentation</vt:lpstr>
      <vt:lpstr>Multi-class problem</vt:lpstr>
      <vt:lpstr>Estimation of missing values</vt:lpstr>
      <vt:lpstr>Outlier (novelty, anomaly) detection </vt:lpstr>
      <vt:lpstr>Measuring classifier performance </vt:lpstr>
      <vt:lpstr>Metrics</vt:lpstr>
      <vt:lpstr>Support Vector Machine</vt:lpstr>
      <vt:lpstr>SVM</vt:lpstr>
      <vt:lpstr>• Basic idea of support vector machines</vt:lpstr>
      <vt:lpstr>Con’t</vt:lpstr>
      <vt:lpstr>SVM hyperplane</vt:lpstr>
      <vt:lpstr>PowerPoint Presentation</vt:lpstr>
      <vt:lpstr>General input/output for SVMs just like for neural nets, but for one important addition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keji adebayo</dc:creator>
  <cp:lastModifiedBy>keji adebayo</cp:lastModifiedBy>
  <cp:revision>4</cp:revision>
  <dcterms:created xsi:type="dcterms:W3CDTF">2022-02-14T15:38:18Z</dcterms:created>
  <dcterms:modified xsi:type="dcterms:W3CDTF">2022-02-14T16:54:09Z</dcterms:modified>
</cp:coreProperties>
</file>