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1" autoAdjust="0"/>
    <p:restoredTop sz="94660"/>
  </p:normalViewPr>
  <p:slideViewPr>
    <p:cSldViewPr snapToGrid="0">
      <p:cViewPr>
        <p:scale>
          <a:sx n="68" d="100"/>
          <a:sy n="68" d="100"/>
        </p:scale>
        <p:origin x="816"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4ED48-9239-4104-B675-D2262A1AF3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02EBAA-4D7F-4702-9365-90D61E6461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73A20B-7A0E-4BAD-BBF2-84BF32E46A0A}"/>
              </a:ext>
            </a:extLst>
          </p:cNvPr>
          <p:cNvSpPr>
            <a:spLocks noGrp="1"/>
          </p:cNvSpPr>
          <p:nvPr>
            <p:ph type="dt" sz="half" idx="10"/>
          </p:nvPr>
        </p:nvSpPr>
        <p:spPr/>
        <p:txBody>
          <a:bodyPr/>
          <a:lstStyle/>
          <a:p>
            <a:fld id="{F9409057-61EA-4CD0-A188-A677011C53C2}" type="datetimeFigureOut">
              <a:rPr lang="en-US" smtClean="0"/>
              <a:t>1/22/2022</a:t>
            </a:fld>
            <a:endParaRPr lang="en-US"/>
          </a:p>
        </p:txBody>
      </p:sp>
      <p:sp>
        <p:nvSpPr>
          <p:cNvPr id="5" name="Footer Placeholder 4">
            <a:extLst>
              <a:ext uri="{FF2B5EF4-FFF2-40B4-BE49-F238E27FC236}">
                <a16:creationId xmlns:a16="http://schemas.microsoft.com/office/drawing/2014/main" id="{46A8F6E2-6E2C-473E-B165-C10ACF5436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D27FBC-98CD-4B0B-8DB6-992385ED48F8}"/>
              </a:ext>
            </a:extLst>
          </p:cNvPr>
          <p:cNvSpPr>
            <a:spLocks noGrp="1"/>
          </p:cNvSpPr>
          <p:nvPr>
            <p:ph type="sldNum" sz="quarter" idx="12"/>
          </p:nvPr>
        </p:nvSpPr>
        <p:spPr/>
        <p:txBody>
          <a:bodyPr/>
          <a:lstStyle/>
          <a:p>
            <a:fld id="{3A2FC1A1-A7C3-4552-9581-2FD0579D9AB4}" type="slidenum">
              <a:rPr lang="en-US" smtClean="0"/>
              <a:t>‹#›</a:t>
            </a:fld>
            <a:endParaRPr lang="en-US"/>
          </a:p>
        </p:txBody>
      </p:sp>
    </p:spTree>
    <p:extLst>
      <p:ext uri="{BB962C8B-B14F-4D97-AF65-F5344CB8AC3E}">
        <p14:creationId xmlns:p14="http://schemas.microsoft.com/office/powerpoint/2010/main" val="4172234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A4811-BBA8-411B-B81A-3A72C231C1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99FCB3-4781-4614-8C02-2B040B131F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E0B128-4CC5-45EB-9E6D-B85A2AA6775B}"/>
              </a:ext>
            </a:extLst>
          </p:cNvPr>
          <p:cNvSpPr>
            <a:spLocks noGrp="1"/>
          </p:cNvSpPr>
          <p:nvPr>
            <p:ph type="dt" sz="half" idx="10"/>
          </p:nvPr>
        </p:nvSpPr>
        <p:spPr/>
        <p:txBody>
          <a:bodyPr/>
          <a:lstStyle/>
          <a:p>
            <a:fld id="{F9409057-61EA-4CD0-A188-A677011C53C2}" type="datetimeFigureOut">
              <a:rPr lang="en-US" smtClean="0"/>
              <a:t>1/22/2022</a:t>
            </a:fld>
            <a:endParaRPr lang="en-US"/>
          </a:p>
        </p:txBody>
      </p:sp>
      <p:sp>
        <p:nvSpPr>
          <p:cNvPr id="5" name="Footer Placeholder 4">
            <a:extLst>
              <a:ext uri="{FF2B5EF4-FFF2-40B4-BE49-F238E27FC236}">
                <a16:creationId xmlns:a16="http://schemas.microsoft.com/office/drawing/2014/main" id="{43F6E7B7-31C8-474B-B634-C9E0EF5CC7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36EC16-50EB-4DD4-981B-8BEC8E355CE0}"/>
              </a:ext>
            </a:extLst>
          </p:cNvPr>
          <p:cNvSpPr>
            <a:spLocks noGrp="1"/>
          </p:cNvSpPr>
          <p:nvPr>
            <p:ph type="sldNum" sz="quarter" idx="12"/>
          </p:nvPr>
        </p:nvSpPr>
        <p:spPr/>
        <p:txBody>
          <a:bodyPr/>
          <a:lstStyle/>
          <a:p>
            <a:fld id="{3A2FC1A1-A7C3-4552-9581-2FD0579D9AB4}" type="slidenum">
              <a:rPr lang="en-US" smtClean="0"/>
              <a:t>‹#›</a:t>
            </a:fld>
            <a:endParaRPr lang="en-US"/>
          </a:p>
        </p:txBody>
      </p:sp>
    </p:spTree>
    <p:extLst>
      <p:ext uri="{BB962C8B-B14F-4D97-AF65-F5344CB8AC3E}">
        <p14:creationId xmlns:p14="http://schemas.microsoft.com/office/powerpoint/2010/main" val="984717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124DBD-673E-4451-9BB2-50C33A4334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A82914-BA2B-4EE5-BBE8-59C62AEE73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5DCE10-2230-4D49-BCF5-B79D8C78CFEB}"/>
              </a:ext>
            </a:extLst>
          </p:cNvPr>
          <p:cNvSpPr>
            <a:spLocks noGrp="1"/>
          </p:cNvSpPr>
          <p:nvPr>
            <p:ph type="dt" sz="half" idx="10"/>
          </p:nvPr>
        </p:nvSpPr>
        <p:spPr/>
        <p:txBody>
          <a:bodyPr/>
          <a:lstStyle/>
          <a:p>
            <a:fld id="{F9409057-61EA-4CD0-A188-A677011C53C2}" type="datetimeFigureOut">
              <a:rPr lang="en-US" smtClean="0"/>
              <a:t>1/22/2022</a:t>
            </a:fld>
            <a:endParaRPr lang="en-US"/>
          </a:p>
        </p:txBody>
      </p:sp>
      <p:sp>
        <p:nvSpPr>
          <p:cNvPr id="5" name="Footer Placeholder 4">
            <a:extLst>
              <a:ext uri="{FF2B5EF4-FFF2-40B4-BE49-F238E27FC236}">
                <a16:creationId xmlns:a16="http://schemas.microsoft.com/office/drawing/2014/main" id="{5016C93E-C172-488A-A522-6095D15264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71508A-42AF-4122-BBEC-F851266112D5}"/>
              </a:ext>
            </a:extLst>
          </p:cNvPr>
          <p:cNvSpPr>
            <a:spLocks noGrp="1"/>
          </p:cNvSpPr>
          <p:nvPr>
            <p:ph type="sldNum" sz="quarter" idx="12"/>
          </p:nvPr>
        </p:nvSpPr>
        <p:spPr/>
        <p:txBody>
          <a:bodyPr/>
          <a:lstStyle/>
          <a:p>
            <a:fld id="{3A2FC1A1-A7C3-4552-9581-2FD0579D9AB4}" type="slidenum">
              <a:rPr lang="en-US" smtClean="0"/>
              <a:t>‹#›</a:t>
            </a:fld>
            <a:endParaRPr lang="en-US"/>
          </a:p>
        </p:txBody>
      </p:sp>
    </p:spTree>
    <p:extLst>
      <p:ext uri="{BB962C8B-B14F-4D97-AF65-F5344CB8AC3E}">
        <p14:creationId xmlns:p14="http://schemas.microsoft.com/office/powerpoint/2010/main" val="3107738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30881-6E7A-4207-8041-7043DFEFFD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82A50F-0094-4BA5-8A05-E2E01C8F5B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635FCF-2909-41A7-A1D7-77FA3AB114DC}"/>
              </a:ext>
            </a:extLst>
          </p:cNvPr>
          <p:cNvSpPr>
            <a:spLocks noGrp="1"/>
          </p:cNvSpPr>
          <p:nvPr>
            <p:ph type="dt" sz="half" idx="10"/>
          </p:nvPr>
        </p:nvSpPr>
        <p:spPr/>
        <p:txBody>
          <a:bodyPr/>
          <a:lstStyle/>
          <a:p>
            <a:fld id="{F9409057-61EA-4CD0-A188-A677011C53C2}" type="datetimeFigureOut">
              <a:rPr lang="en-US" smtClean="0"/>
              <a:t>1/22/2022</a:t>
            </a:fld>
            <a:endParaRPr lang="en-US"/>
          </a:p>
        </p:txBody>
      </p:sp>
      <p:sp>
        <p:nvSpPr>
          <p:cNvPr id="5" name="Footer Placeholder 4">
            <a:extLst>
              <a:ext uri="{FF2B5EF4-FFF2-40B4-BE49-F238E27FC236}">
                <a16:creationId xmlns:a16="http://schemas.microsoft.com/office/drawing/2014/main" id="{C71E9378-AF34-4A5C-BFE6-43F056E77E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0F6302-7E93-43E6-A59F-6BEA8AB1D0A6}"/>
              </a:ext>
            </a:extLst>
          </p:cNvPr>
          <p:cNvSpPr>
            <a:spLocks noGrp="1"/>
          </p:cNvSpPr>
          <p:nvPr>
            <p:ph type="sldNum" sz="quarter" idx="12"/>
          </p:nvPr>
        </p:nvSpPr>
        <p:spPr/>
        <p:txBody>
          <a:bodyPr/>
          <a:lstStyle/>
          <a:p>
            <a:fld id="{3A2FC1A1-A7C3-4552-9581-2FD0579D9AB4}" type="slidenum">
              <a:rPr lang="en-US" smtClean="0"/>
              <a:t>‹#›</a:t>
            </a:fld>
            <a:endParaRPr lang="en-US"/>
          </a:p>
        </p:txBody>
      </p:sp>
    </p:spTree>
    <p:extLst>
      <p:ext uri="{BB962C8B-B14F-4D97-AF65-F5344CB8AC3E}">
        <p14:creationId xmlns:p14="http://schemas.microsoft.com/office/powerpoint/2010/main" val="3423208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C8E7E-C54C-4320-BE2E-A470AD14F9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FCFC0F-2239-4EDC-946D-DA20198F8E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8D8D9A-69EE-4E1D-9EC4-07E8520CEFC3}"/>
              </a:ext>
            </a:extLst>
          </p:cNvPr>
          <p:cNvSpPr>
            <a:spLocks noGrp="1"/>
          </p:cNvSpPr>
          <p:nvPr>
            <p:ph type="dt" sz="half" idx="10"/>
          </p:nvPr>
        </p:nvSpPr>
        <p:spPr/>
        <p:txBody>
          <a:bodyPr/>
          <a:lstStyle/>
          <a:p>
            <a:fld id="{F9409057-61EA-4CD0-A188-A677011C53C2}" type="datetimeFigureOut">
              <a:rPr lang="en-US" smtClean="0"/>
              <a:t>1/22/2022</a:t>
            </a:fld>
            <a:endParaRPr lang="en-US"/>
          </a:p>
        </p:txBody>
      </p:sp>
      <p:sp>
        <p:nvSpPr>
          <p:cNvPr id="5" name="Footer Placeholder 4">
            <a:extLst>
              <a:ext uri="{FF2B5EF4-FFF2-40B4-BE49-F238E27FC236}">
                <a16:creationId xmlns:a16="http://schemas.microsoft.com/office/drawing/2014/main" id="{49972393-A6EF-4D32-9139-F1101C1389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33F419-B3DE-49A8-A44E-F26FCAFABBD0}"/>
              </a:ext>
            </a:extLst>
          </p:cNvPr>
          <p:cNvSpPr>
            <a:spLocks noGrp="1"/>
          </p:cNvSpPr>
          <p:nvPr>
            <p:ph type="sldNum" sz="quarter" idx="12"/>
          </p:nvPr>
        </p:nvSpPr>
        <p:spPr/>
        <p:txBody>
          <a:bodyPr/>
          <a:lstStyle/>
          <a:p>
            <a:fld id="{3A2FC1A1-A7C3-4552-9581-2FD0579D9AB4}" type="slidenum">
              <a:rPr lang="en-US" smtClean="0"/>
              <a:t>‹#›</a:t>
            </a:fld>
            <a:endParaRPr lang="en-US"/>
          </a:p>
        </p:txBody>
      </p:sp>
    </p:spTree>
    <p:extLst>
      <p:ext uri="{BB962C8B-B14F-4D97-AF65-F5344CB8AC3E}">
        <p14:creationId xmlns:p14="http://schemas.microsoft.com/office/powerpoint/2010/main" val="1199040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0A677-E66D-4D98-ACC2-39AD3CD2AB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5C507F-F1F3-4D91-9960-C54600C6C6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2F3B14-9497-423F-8849-3AD81A072E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E2378F-8A23-46DF-854A-5B2E2282ECB3}"/>
              </a:ext>
            </a:extLst>
          </p:cNvPr>
          <p:cNvSpPr>
            <a:spLocks noGrp="1"/>
          </p:cNvSpPr>
          <p:nvPr>
            <p:ph type="dt" sz="half" idx="10"/>
          </p:nvPr>
        </p:nvSpPr>
        <p:spPr/>
        <p:txBody>
          <a:bodyPr/>
          <a:lstStyle/>
          <a:p>
            <a:fld id="{F9409057-61EA-4CD0-A188-A677011C53C2}" type="datetimeFigureOut">
              <a:rPr lang="en-US" smtClean="0"/>
              <a:t>1/22/2022</a:t>
            </a:fld>
            <a:endParaRPr lang="en-US"/>
          </a:p>
        </p:txBody>
      </p:sp>
      <p:sp>
        <p:nvSpPr>
          <p:cNvPr id="6" name="Footer Placeholder 5">
            <a:extLst>
              <a:ext uri="{FF2B5EF4-FFF2-40B4-BE49-F238E27FC236}">
                <a16:creationId xmlns:a16="http://schemas.microsoft.com/office/drawing/2014/main" id="{AD1AE600-D558-41F1-A07B-DD00A338E1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FD6316-B149-4BB1-8794-D505F2E36304}"/>
              </a:ext>
            </a:extLst>
          </p:cNvPr>
          <p:cNvSpPr>
            <a:spLocks noGrp="1"/>
          </p:cNvSpPr>
          <p:nvPr>
            <p:ph type="sldNum" sz="quarter" idx="12"/>
          </p:nvPr>
        </p:nvSpPr>
        <p:spPr/>
        <p:txBody>
          <a:bodyPr/>
          <a:lstStyle/>
          <a:p>
            <a:fld id="{3A2FC1A1-A7C3-4552-9581-2FD0579D9AB4}" type="slidenum">
              <a:rPr lang="en-US" smtClean="0"/>
              <a:t>‹#›</a:t>
            </a:fld>
            <a:endParaRPr lang="en-US"/>
          </a:p>
        </p:txBody>
      </p:sp>
    </p:spTree>
    <p:extLst>
      <p:ext uri="{BB962C8B-B14F-4D97-AF65-F5344CB8AC3E}">
        <p14:creationId xmlns:p14="http://schemas.microsoft.com/office/powerpoint/2010/main" val="1784570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A5235-89AD-4424-858B-6A26E40F46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B383D6-C333-469C-A0EA-66FA156B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C50658-C8D9-476F-8BB2-4E65B3B06C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2DCD94-6A72-4828-A30D-2AA1766688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D2F1B9-E6CB-4231-8A32-83A1E8D4FA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6C76C7-3E10-4BA0-BCD0-B36C7D85C334}"/>
              </a:ext>
            </a:extLst>
          </p:cNvPr>
          <p:cNvSpPr>
            <a:spLocks noGrp="1"/>
          </p:cNvSpPr>
          <p:nvPr>
            <p:ph type="dt" sz="half" idx="10"/>
          </p:nvPr>
        </p:nvSpPr>
        <p:spPr/>
        <p:txBody>
          <a:bodyPr/>
          <a:lstStyle/>
          <a:p>
            <a:fld id="{F9409057-61EA-4CD0-A188-A677011C53C2}" type="datetimeFigureOut">
              <a:rPr lang="en-US" smtClean="0"/>
              <a:t>1/22/2022</a:t>
            </a:fld>
            <a:endParaRPr lang="en-US"/>
          </a:p>
        </p:txBody>
      </p:sp>
      <p:sp>
        <p:nvSpPr>
          <p:cNvPr id="8" name="Footer Placeholder 7">
            <a:extLst>
              <a:ext uri="{FF2B5EF4-FFF2-40B4-BE49-F238E27FC236}">
                <a16:creationId xmlns:a16="http://schemas.microsoft.com/office/drawing/2014/main" id="{1A3EFADB-92DA-4FE2-801C-8A7E0D0E1B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E1C0C8-6FDE-467D-B1BB-69F4B773BC98}"/>
              </a:ext>
            </a:extLst>
          </p:cNvPr>
          <p:cNvSpPr>
            <a:spLocks noGrp="1"/>
          </p:cNvSpPr>
          <p:nvPr>
            <p:ph type="sldNum" sz="quarter" idx="12"/>
          </p:nvPr>
        </p:nvSpPr>
        <p:spPr/>
        <p:txBody>
          <a:bodyPr/>
          <a:lstStyle/>
          <a:p>
            <a:fld id="{3A2FC1A1-A7C3-4552-9581-2FD0579D9AB4}" type="slidenum">
              <a:rPr lang="en-US" smtClean="0"/>
              <a:t>‹#›</a:t>
            </a:fld>
            <a:endParaRPr lang="en-US"/>
          </a:p>
        </p:txBody>
      </p:sp>
    </p:spTree>
    <p:extLst>
      <p:ext uri="{BB962C8B-B14F-4D97-AF65-F5344CB8AC3E}">
        <p14:creationId xmlns:p14="http://schemas.microsoft.com/office/powerpoint/2010/main" val="3748487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221BF-C83C-4C49-ABD7-92E51BED54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4D2284-607F-4CF1-A83B-0AAF15213ACA}"/>
              </a:ext>
            </a:extLst>
          </p:cNvPr>
          <p:cNvSpPr>
            <a:spLocks noGrp="1"/>
          </p:cNvSpPr>
          <p:nvPr>
            <p:ph type="dt" sz="half" idx="10"/>
          </p:nvPr>
        </p:nvSpPr>
        <p:spPr/>
        <p:txBody>
          <a:bodyPr/>
          <a:lstStyle/>
          <a:p>
            <a:fld id="{F9409057-61EA-4CD0-A188-A677011C53C2}" type="datetimeFigureOut">
              <a:rPr lang="en-US" smtClean="0"/>
              <a:t>1/22/2022</a:t>
            </a:fld>
            <a:endParaRPr lang="en-US"/>
          </a:p>
        </p:txBody>
      </p:sp>
      <p:sp>
        <p:nvSpPr>
          <p:cNvPr id="4" name="Footer Placeholder 3">
            <a:extLst>
              <a:ext uri="{FF2B5EF4-FFF2-40B4-BE49-F238E27FC236}">
                <a16:creationId xmlns:a16="http://schemas.microsoft.com/office/drawing/2014/main" id="{64DF7CC3-B14E-40B7-94E4-A99267FA63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862779-79FA-44D7-8830-C7FBB15D69EE}"/>
              </a:ext>
            </a:extLst>
          </p:cNvPr>
          <p:cNvSpPr>
            <a:spLocks noGrp="1"/>
          </p:cNvSpPr>
          <p:nvPr>
            <p:ph type="sldNum" sz="quarter" idx="12"/>
          </p:nvPr>
        </p:nvSpPr>
        <p:spPr/>
        <p:txBody>
          <a:bodyPr/>
          <a:lstStyle/>
          <a:p>
            <a:fld id="{3A2FC1A1-A7C3-4552-9581-2FD0579D9AB4}" type="slidenum">
              <a:rPr lang="en-US" smtClean="0"/>
              <a:t>‹#›</a:t>
            </a:fld>
            <a:endParaRPr lang="en-US"/>
          </a:p>
        </p:txBody>
      </p:sp>
    </p:spTree>
    <p:extLst>
      <p:ext uri="{BB962C8B-B14F-4D97-AF65-F5344CB8AC3E}">
        <p14:creationId xmlns:p14="http://schemas.microsoft.com/office/powerpoint/2010/main" val="270772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F4D794-619D-4270-8154-CF2148DB4266}"/>
              </a:ext>
            </a:extLst>
          </p:cNvPr>
          <p:cNvSpPr>
            <a:spLocks noGrp="1"/>
          </p:cNvSpPr>
          <p:nvPr>
            <p:ph type="dt" sz="half" idx="10"/>
          </p:nvPr>
        </p:nvSpPr>
        <p:spPr/>
        <p:txBody>
          <a:bodyPr/>
          <a:lstStyle/>
          <a:p>
            <a:fld id="{F9409057-61EA-4CD0-A188-A677011C53C2}" type="datetimeFigureOut">
              <a:rPr lang="en-US" smtClean="0"/>
              <a:t>1/22/2022</a:t>
            </a:fld>
            <a:endParaRPr lang="en-US"/>
          </a:p>
        </p:txBody>
      </p:sp>
      <p:sp>
        <p:nvSpPr>
          <p:cNvPr id="3" name="Footer Placeholder 2">
            <a:extLst>
              <a:ext uri="{FF2B5EF4-FFF2-40B4-BE49-F238E27FC236}">
                <a16:creationId xmlns:a16="http://schemas.microsoft.com/office/drawing/2014/main" id="{F9169D18-C504-450E-8E4A-D845DDEC12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B03C13-7EEF-40FB-B13B-CE115792A03A}"/>
              </a:ext>
            </a:extLst>
          </p:cNvPr>
          <p:cNvSpPr>
            <a:spLocks noGrp="1"/>
          </p:cNvSpPr>
          <p:nvPr>
            <p:ph type="sldNum" sz="quarter" idx="12"/>
          </p:nvPr>
        </p:nvSpPr>
        <p:spPr/>
        <p:txBody>
          <a:bodyPr/>
          <a:lstStyle/>
          <a:p>
            <a:fld id="{3A2FC1A1-A7C3-4552-9581-2FD0579D9AB4}" type="slidenum">
              <a:rPr lang="en-US" smtClean="0"/>
              <a:t>‹#›</a:t>
            </a:fld>
            <a:endParaRPr lang="en-US"/>
          </a:p>
        </p:txBody>
      </p:sp>
    </p:spTree>
    <p:extLst>
      <p:ext uri="{BB962C8B-B14F-4D97-AF65-F5344CB8AC3E}">
        <p14:creationId xmlns:p14="http://schemas.microsoft.com/office/powerpoint/2010/main" val="3724542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D4B24-2912-406A-AAEF-85DC0A1FA7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FF5068-0C55-4E6D-A25A-1EEC51672B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E290AC-B52D-4DAD-8D33-995C22DE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EF65A5-9EB5-4528-BD96-8FC68AC8574A}"/>
              </a:ext>
            </a:extLst>
          </p:cNvPr>
          <p:cNvSpPr>
            <a:spLocks noGrp="1"/>
          </p:cNvSpPr>
          <p:nvPr>
            <p:ph type="dt" sz="half" idx="10"/>
          </p:nvPr>
        </p:nvSpPr>
        <p:spPr/>
        <p:txBody>
          <a:bodyPr/>
          <a:lstStyle/>
          <a:p>
            <a:fld id="{F9409057-61EA-4CD0-A188-A677011C53C2}" type="datetimeFigureOut">
              <a:rPr lang="en-US" smtClean="0"/>
              <a:t>1/22/2022</a:t>
            </a:fld>
            <a:endParaRPr lang="en-US"/>
          </a:p>
        </p:txBody>
      </p:sp>
      <p:sp>
        <p:nvSpPr>
          <p:cNvPr id="6" name="Footer Placeholder 5">
            <a:extLst>
              <a:ext uri="{FF2B5EF4-FFF2-40B4-BE49-F238E27FC236}">
                <a16:creationId xmlns:a16="http://schemas.microsoft.com/office/drawing/2014/main" id="{999055B4-4561-425E-8EDF-2C1A27BA31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18E90-BCAB-481D-930E-D0E9967C0405}"/>
              </a:ext>
            </a:extLst>
          </p:cNvPr>
          <p:cNvSpPr>
            <a:spLocks noGrp="1"/>
          </p:cNvSpPr>
          <p:nvPr>
            <p:ph type="sldNum" sz="quarter" idx="12"/>
          </p:nvPr>
        </p:nvSpPr>
        <p:spPr/>
        <p:txBody>
          <a:bodyPr/>
          <a:lstStyle/>
          <a:p>
            <a:fld id="{3A2FC1A1-A7C3-4552-9581-2FD0579D9AB4}" type="slidenum">
              <a:rPr lang="en-US" smtClean="0"/>
              <a:t>‹#›</a:t>
            </a:fld>
            <a:endParaRPr lang="en-US"/>
          </a:p>
        </p:txBody>
      </p:sp>
    </p:spTree>
    <p:extLst>
      <p:ext uri="{BB962C8B-B14F-4D97-AF65-F5344CB8AC3E}">
        <p14:creationId xmlns:p14="http://schemas.microsoft.com/office/powerpoint/2010/main" val="1433943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D6DF3-F565-4D69-8195-FFCC91B87E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0E1FB8-5B2F-44C2-86B6-9FDD59C4A0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06814A-4713-4585-91BD-5188641CBC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A80306-A704-495B-90E7-341AD7DE99BD}"/>
              </a:ext>
            </a:extLst>
          </p:cNvPr>
          <p:cNvSpPr>
            <a:spLocks noGrp="1"/>
          </p:cNvSpPr>
          <p:nvPr>
            <p:ph type="dt" sz="half" idx="10"/>
          </p:nvPr>
        </p:nvSpPr>
        <p:spPr/>
        <p:txBody>
          <a:bodyPr/>
          <a:lstStyle/>
          <a:p>
            <a:fld id="{F9409057-61EA-4CD0-A188-A677011C53C2}" type="datetimeFigureOut">
              <a:rPr lang="en-US" smtClean="0"/>
              <a:t>1/22/2022</a:t>
            </a:fld>
            <a:endParaRPr lang="en-US"/>
          </a:p>
        </p:txBody>
      </p:sp>
      <p:sp>
        <p:nvSpPr>
          <p:cNvPr id="6" name="Footer Placeholder 5">
            <a:extLst>
              <a:ext uri="{FF2B5EF4-FFF2-40B4-BE49-F238E27FC236}">
                <a16:creationId xmlns:a16="http://schemas.microsoft.com/office/drawing/2014/main" id="{2F8848BF-4371-4DBB-BE5D-CA643396FD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98117-1217-45F3-AEF8-334F88390062}"/>
              </a:ext>
            </a:extLst>
          </p:cNvPr>
          <p:cNvSpPr>
            <a:spLocks noGrp="1"/>
          </p:cNvSpPr>
          <p:nvPr>
            <p:ph type="sldNum" sz="quarter" idx="12"/>
          </p:nvPr>
        </p:nvSpPr>
        <p:spPr/>
        <p:txBody>
          <a:bodyPr/>
          <a:lstStyle/>
          <a:p>
            <a:fld id="{3A2FC1A1-A7C3-4552-9581-2FD0579D9AB4}" type="slidenum">
              <a:rPr lang="en-US" smtClean="0"/>
              <a:t>‹#›</a:t>
            </a:fld>
            <a:endParaRPr lang="en-US"/>
          </a:p>
        </p:txBody>
      </p:sp>
    </p:spTree>
    <p:extLst>
      <p:ext uri="{BB962C8B-B14F-4D97-AF65-F5344CB8AC3E}">
        <p14:creationId xmlns:p14="http://schemas.microsoft.com/office/powerpoint/2010/main" val="3929487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993033-FABC-4FB8-B8C4-713A3180A8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2EFF69-8AA7-40B6-9445-CE86A46E1E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7094AF-90C4-4BD5-8D64-ABD3262EBA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409057-61EA-4CD0-A188-A677011C53C2}" type="datetimeFigureOut">
              <a:rPr lang="en-US" smtClean="0"/>
              <a:t>1/22/2022</a:t>
            </a:fld>
            <a:endParaRPr lang="en-US"/>
          </a:p>
        </p:txBody>
      </p:sp>
      <p:sp>
        <p:nvSpPr>
          <p:cNvPr id="5" name="Footer Placeholder 4">
            <a:extLst>
              <a:ext uri="{FF2B5EF4-FFF2-40B4-BE49-F238E27FC236}">
                <a16:creationId xmlns:a16="http://schemas.microsoft.com/office/drawing/2014/main" id="{4B58D054-DF47-4CC5-9B8B-743D318536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2FC330-3DD1-4461-86FB-DEEB2EEE12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C1A1-A7C3-4552-9581-2FD0579D9AB4}" type="slidenum">
              <a:rPr lang="en-US" smtClean="0"/>
              <a:t>‹#›</a:t>
            </a:fld>
            <a:endParaRPr lang="en-US"/>
          </a:p>
        </p:txBody>
      </p:sp>
    </p:spTree>
    <p:extLst>
      <p:ext uri="{BB962C8B-B14F-4D97-AF65-F5344CB8AC3E}">
        <p14:creationId xmlns:p14="http://schemas.microsoft.com/office/powerpoint/2010/main" val="368713259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83B33-9974-491D-AD89-975F68413333}"/>
              </a:ext>
            </a:extLst>
          </p:cNvPr>
          <p:cNvSpPr>
            <a:spLocks noGrp="1"/>
          </p:cNvSpPr>
          <p:nvPr>
            <p:ph type="ctrTitle"/>
          </p:nvPr>
        </p:nvSpPr>
        <p:spPr>
          <a:xfrm>
            <a:off x="1524000" y="1122363"/>
            <a:ext cx="8515350" cy="1477962"/>
          </a:xfrm>
        </p:spPr>
        <p:txBody>
          <a:bodyPr/>
          <a:lstStyle/>
          <a:p>
            <a:r>
              <a:rPr lang="en-US" dirty="0"/>
              <a:t>NEURAL NETWORK</a:t>
            </a:r>
          </a:p>
        </p:txBody>
      </p:sp>
      <p:sp>
        <p:nvSpPr>
          <p:cNvPr id="3" name="Subtitle 2">
            <a:extLst>
              <a:ext uri="{FF2B5EF4-FFF2-40B4-BE49-F238E27FC236}">
                <a16:creationId xmlns:a16="http://schemas.microsoft.com/office/drawing/2014/main" id="{F83901E9-DBC6-4099-895D-0A4765A42AD1}"/>
              </a:ext>
            </a:extLst>
          </p:cNvPr>
          <p:cNvSpPr>
            <a:spLocks noGrp="1"/>
          </p:cNvSpPr>
          <p:nvPr>
            <p:ph type="subTitle" idx="1"/>
          </p:nvPr>
        </p:nvSpPr>
        <p:spPr/>
        <p:txBody>
          <a:bodyPr/>
          <a:lstStyle/>
          <a:p>
            <a:r>
              <a:rPr lang="en-US" dirty="0"/>
              <a:t>Prepared by:</a:t>
            </a:r>
          </a:p>
          <a:p>
            <a:r>
              <a:rPr lang="en-US" dirty="0"/>
              <a:t>KEJI, Adebayo </a:t>
            </a:r>
            <a:r>
              <a:rPr lang="en-US" dirty="0" err="1"/>
              <a:t>Adebayo</a:t>
            </a:r>
            <a:endParaRPr lang="en-US" dirty="0"/>
          </a:p>
        </p:txBody>
      </p:sp>
    </p:spTree>
    <p:extLst>
      <p:ext uri="{BB962C8B-B14F-4D97-AF65-F5344CB8AC3E}">
        <p14:creationId xmlns:p14="http://schemas.microsoft.com/office/powerpoint/2010/main" val="2817736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13735-9029-4F67-845B-1409DA827056}"/>
              </a:ext>
            </a:extLst>
          </p:cNvPr>
          <p:cNvSpPr>
            <a:spLocks noGrp="1"/>
          </p:cNvSpPr>
          <p:nvPr>
            <p:ph type="ctrTitle"/>
          </p:nvPr>
        </p:nvSpPr>
        <p:spPr>
          <a:xfrm>
            <a:off x="0" y="140676"/>
            <a:ext cx="4867422" cy="548641"/>
          </a:xfrm>
        </p:spPr>
        <p:txBody>
          <a:bodyPr>
            <a:normAutofit fontScale="90000"/>
          </a:bodyPr>
          <a:lstStyle/>
          <a:p>
            <a:pPr algn="just"/>
            <a:r>
              <a:rPr lang="en-US" sz="4000" dirty="0">
                <a:latin typeface="+mn-lt"/>
              </a:rPr>
              <a:t>Multilayer Perceptron</a:t>
            </a:r>
          </a:p>
        </p:txBody>
      </p:sp>
      <p:sp>
        <p:nvSpPr>
          <p:cNvPr id="3" name="Subtitle 2">
            <a:extLst>
              <a:ext uri="{FF2B5EF4-FFF2-40B4-BE49-F238E27FC236}">
                <a16:creationId xmlns:a16="http://schemas.microsoft.com/office/drawing/2014/main" id="{532F3171-E1FB-4936-80F4-DE127433EF9A}"/>
              </a:ext>
            </a:extLst>
          </p:cNvPr>
          <p:cNvSpPr>
            <a:spLocks noGrp="1"/>
          </p:cNvSpPr>
          <p:nvPr>
            <p:ph type="subTitle" idx="1"/>
          </p:nvPr>
        </p:nvSpPr>
        <p:spPr>
          <a:xfrm>
            <a:off x="112542" y="942535"/>
            <a:ext cx="10958732" cy="5774789"/>
          </a:xfrm>
        </p:spPr>
        <p:txBody>
          <a:bodyPr>
            <a:normAutofit/>
          </a:bodyPr>
          <a:lstStyle/>
          <a:p>
            <a:pPr marL="285750" indent="-285750" algn="just">
              <a:buFont typeface="Arial" panose="020B0604020202020204" pitchFamily="34" charset="0"/>
              <a:buChar char="•"/>
            </a:pPr>
            <a:r>
              <a:rPr lang="en-US" sz="1800" b="0" i="0" u="none" strike="noStrike" baseline="0" dirty="0">
                <a:latin typeface="SourceSerifPro-Regular-Identity-H"/>
              </a:rPr>
              <a:t>we will introduce the first truly </a:t>
            </a:r>
            <a:r>
              <a:rPr lang="en-US" sz="1800" b="0" i="1" u="none" strike="noStrike" baseline="0" dirty="0">
                <a:latin typeface="SourceSerifPro-It-Identity-H"/>
              </a:rPr>
              <a:t>deep </a:t>
            </a:r>
            <a:r>
              <a:rPr lang="en-US" sz="1800" b="0" i="0" u="none" strike="noStrike" baseline="0" dirty="0">
                <a:latin typeface="SourceSerifPro-Regular-Identity-H"/>
              </a:rPr>
              <a:t>network.</a:t>
            </a:r>
          </a:p>
          <a:p>
            <a:pPr marL="285750" indent="-285750" algn="l">
              <a:lnSpc>
                <a:spcPct val="150000"/>
              </a:lnSpc>
              <a:buFont typeface="Arial" panose="020B0604020202020204" pitchFamily="34" charset="0"/>
              <a:buChar char="•"/>
            </a:pPr>
            <a:r>
              <a:rPr lang="en-US" sz="1800" b="0" i="0" u="none" strike="noStrike" baseline="0" dirty="0">
                <a:latin typeface="SourceSerifPro-Regular-Identity-H"/>
              </a:rPr>
              <a:t>The simplest deep networks are called multilayer </a:t>
            </a:r>
            <a:r>
              <a:rPr lang="en-US" sz="1800" b="0" i="0" u="none" strike="noStrike" baseline="0" dirty="0" err="1">
                <a:latin typeface="SourceSerifPro-Regular-Identity-H"/>
              </a:rPr>
              <a:t>perceptrons</a:t>
            </a:r>
            <a:r>
              <a:rPr lang="en-US" sz="1800" b="0" i="0" u="none" strike="noStrike" baseline="0" dirty="0">
                <a:latin typeface="SourceSerifPro-Regular-Identity-H"/>
              </a:rPr>
              <a:t>, and they consist of multiple layers of neurons each fully connected to those in the layer below (from which they receive input) and those above (which they, in </a:t>
            </a:r>
            <a:r>
              <a:rPr lang="en-US" sz="1800" b="0" i="0" u="none" strike="noStrike" baseline="0" dirty="0" err="1">
                <a:latin typeface="SourceSerifPro-Regular-Identity-H"/>
              </a:rPr>
              <a:t>turn,influence</a:t>
            </a:r>
            <a:r>
              <a:rPr lang="en-US" sz="1800" b="0" i="0" u="none" strike="noStrike" baseline="0" dirty="0">
                <a:latin typeface="SourceSerifPro-Regular-Identity-H"/>
              </a:rPr>
              <a:t>).</a:t>
            </a:r>
            <a:endParaRPr lang="en-US" sz="1800" dirty="0">
              <a:latin typeface="SourceSerifPro-Regular-Identity-H"/>
            </a:endParaRPr>
          </a:p>
          <a:p>
            <a:pPr algn="l"/>
            <a:r>
              <a:rPr lang="en-US" sz="1800" b="1" dirty="0">
                <a:latin typeface="SourceSerifPro-Regular-Identity-H"/>
              </a:rPr>
              <a:t>R</a:t>
            </a:r>
            <a:r>
              <a:rPr lang="en-US" sz="1800" b="1" i="0" u="none" strike="noStrike" baseline="0" dirty="0">
                <a:latin typeface="SourceSerifPro-Regular-Identity-H"/>
              </a:rPr>
              <a:t>egularization techniques:  </a:t>
            </a:r>
            <a:r>
              <a:rPr lang="en-US" sz="1800" i="0" u="none" strike="noStrike" baseline="0" dirty="0">
                <a:latin typeface="SourceSerifPro-Regular-Identity-H"/>
              </a:rPr>
              <a:t>used to combat </a:t>
            </a:r>
            <a:r>
              <a:rPr lang="en-US" sz="1800" b="0" i="0" u="none" strike="noStrike" baseline="0" dirty="0">
                <a:latin typeface="SourceSerifPro-Regular-Identity-H"/>
              </a:rPr>
              <a:t>overfitting, underfitting, and model selection.</a:t>
            </a:r>
            <a:endParaRPr lang="en-US" sz="1800" b="1" i="0" u="none" strike="noStrike" baseline="0" dirty="0">
              <a:latin typeface="SourceSerifPro-Regular-Identity-H"/>
            </a:endParaRPr>
          </a:p>
          <a:p>
            <a:pPr marL="285750" indent="-285750" algn="l">
              <a:lnSpc>
                <a:spcPct val="100000"/>
              </a:lnSpc>
              <a:buFont typeface="Arial" panose="020B0604020202020204" pitchFamily="34" charset="0"/>
              <a:buChar char="•"/>
            </a:pPr>
            <a:r>
              <a:rPr lang="en-US" sz="1800" b="0" i="0" u="none" strike="noStrike" baseline="0" dirty="0">
                <a:latin typeface="SourceSerifPro-Regular-Identity-H"/>
              </a:rPr>
              <a:t>weight decay </a:t>
            </a:r>
          </a:p>
          <a:p>
            <a:pPr marL="285750" indent="-285750" algn="l">
              <a:lnSpc>
                <a:spcPct val="100000"/>
              </a:lnSpc>
              <a:buFont typeface="Arial" panose="020B0604020202020204" pitchFamily="34" charset="0"/>
              <a:buChar char="•"/>
            </a:pPr>
            <a:r>
              <a:rPr lang="en-US" sz="1800" b="0" i="0" u="none" strike="noStrike" baseline="0" dirty="0">
                <a:latin typeface="SourceSerifPro-Regular-Identity-H"/>
              </a:rPr>
              <a:t>dropout.</a:t>
            </a:r>
          </a:p>
          <a:p>
            <a:pPr marL="285750" indent="-285750" algn="l">
              <a:lnSpc>
                <a:spcPct val="100000"/>
              </a:lnSpc>
              <a:buFont typeface="Arial" panose="020B0604020202020204" pitchFamily="34" charset="0"/>
              <a:buChar char="•"/>
            </a:pPr>
            <a:endParaRPr lang="en-US" sz="1800" dirty="0">
              <a:latin typeface="SourceSerifPro-Regular-Identity-H"/>
            </a:endParaRPr>
          </a:p>
          <a:p>
            <a:pPr marL="285750" indent="-285750" algn="l">
              <a:lnSpc>
                <a:spcPct val="100000"/>
              </a:lnSpc>
              <a:buFont typeface="Arial" panose="020B0604020202020204" pitchFamily="34" charset="0"/>
              <a:buChar char="•"/>
            </a:pPr>
            <a:endParaRPr lang="en-US" sz="1800" b="0" i="0" u="none" strike="noStrike" baseline="0" dirty="0">
              <a:latin typeface="SourceSerifPro-Regular-Identity-H"/>
            </a:endParaRPr>
          </a:p>
          <a:p>
            <a:pPr marL="285750" indent="-285750" algn="l">
              <a:lnSpc>
                <a:spcPct val="100000"/>
              </a:lnSpc>
              <a:buFont typeface="Arial" panose="020B0604020202020204" pitchFamily="34" charset="0"/>
              <a:buChar char="•"/>
            </a:pPr>
            <a:endParaRPr lang="en-US" sz="1800" dirty="0">
              <a:latin typeface="SourceSerifPro-Regular-Identity-H"/>
            </a:endParaRPr>
          </a:p>
          <a:p>
            <a:pPr marL="285750" indent="-285750" algn="l">
              <a:lnSpc>
                <a:spcPct val="100000"/>
              </a:lnSpc>
              <a:buFont typeface="Arial" panose="020B0604020202020204" pitchFamily="34" charset="0"/>
              <a:buChar char="•"/>
            </a:pPr>
            <a:endParaRPr lang="en-US" sz="1800" b="0" i="0" u="none" strike="noStrike" baseline="0" dirty="0">
              <a:latin typeface="SourceSerifPro-Regular-Identity-H"/>
            </a:endParaRPr>
          </a:p>
          <a:p>
            <a:pPr marL="285750" indent="-285750" algn="l">
              <a:lnSpc>
                <a:spcPct val="100000"/>
              </a:lnSpc>
              <a:buFont typeface="Arial" panose="020B0604020202020204" pitchFamily="34" charset="0"/>
              <a:buChar char="•"/>
            </a:pPr>
            <a:r>
              <a:rPr lang="en-US" sz="1800" b="0" i="0" u="none" strike="noStrike" baseline="0" dirty="0">
                <a:latin typeface="SourceSerifPro-Regular-Identity-H"/>
              </a:rPr>
              <a:t>This MLP has 4 inputs, 3 outputs, and its hidden layer contains 5 hidden units. </a:t>
            </a:r>
          </a:p>
          <a:p>
            <a:pPr marL="285750" indent="-285750" algn="l">
              <a:lnSpc>
                <a:spcPct val="100000"/>
              </a:lnSpc>
              <a:buFont typeface="Arial" panose="020B0604020202020204" pitchFamily="34" charset="0"/>
              <a:buChar char="•"/>
            </a:pPr>
            <a:r>
              <a:rPr lang="en-US" sz="1800" b="0" i="0" u="none" strike="noStrike" baseline="0" dirty="0">
                <a:latin typeface="SourceSerifPro-Regular-Identity-H"/>
              </a:rPr>
              <a:t>the number of layers in this MLP is 2.</a:t>
            </a:r>
          </a:p>
          <a:p>
            <a:pPr marL="285750" indent="-285750" algn="l">
              <a:lnSpc>
                <a:spcPct val="100000"/>
              </a:lnSpc>
              <a:buFont typeface="Arial" panose="020B0604020202020204" pitchFamily="34" charset="0"/>
              <a:buChar char="•"/>
            </a:pPr>
            <a:endParaRPr lang="en-US" sz="1800" dirty="0">
              <a:latin typeface="SourceSerifPro-Regular-Identity-H"/>
            </a:endParaRPr>
          </a:p>
          <a:p>
            <a:pPr marL="285750" indent="-285750" algn="l">
              <a:lnSpc>
                <a:spcPct val="100000"/>
              </a:lnSpc>
              <a:buFont typeface="Arial" panose="020B0604020202020204" pitchFamily="34" charset="0"/>
              <a:buChar char="•"/>
            </a:pPr>
            <a:endParaRPr lang="en-US" b="1" dirty="0"/>
          </a:p>
        </p:txBody>
      </p:sp>
      <p:pic>
        <p:nvPicPr>
          <p:cNvPr id="5" name="Picture 4">
            <a:extLst>
              <a:ext uri="{FF2B5EF4-FFF2-40B4-BE49-F238E27FC236}">
                <a16:creationId xmlns:a16="http://schemas.microsoft.com/office/drawing/2014/main" id="{9407A64E-55E8-4101-A4CB-7B8CC6A6A804}"/>
              </a:ext>
            </a:extLst>
          </p:cNvPr>
          <p:cNvPicPr>
            <a:picLocks noChangeAspect="1"/>
          </p:cNvPicPr>
          <p:nvPr/>
        </p:nvPicPr>
        <p:blipFill>
          <a:blip r:embed="rId2"/>
          <a:stretch>
            <a:fillRect/>
          </a:stretch>
        </p:blipFill>
        <p:spPr>
          <a:xfrm>
            <a:off x="3509611" y="3545058"/>
            <a:ext cx="4326094" cy="1819871"/>
          </a:xfrm>
          <a:prstGeom prst="rect">
            <a:avLst/>
          </a:prstGeom>
        </p:spPr>
      </p:pic>
    </p:spTree>
    <p:extLst>
      <p:ext uri="{BB962C8B-B14F-4D97-AF65-F5344CB8AC3E}">
        <p14:creationId xmlns:p14="http://schemas.microsoft.com/office/powerpoint/2010/main" val="1158607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A5225-985F-4DB6-94E6-AA9F2DBD80D3}"/>
              </a:ext>
            </a:extLst>
          </p:cNvPr>
          <p:cNvSpPr>
            <a:spLocks noGrp="1"/>
          </p:cNvSpPr>
          <p:nvPr>
            <p:ph type="ctrTitle"/>
          </p:nvPr>
        </p:nvSpPr>
        <p:spPr>
          <a:xfrm>
            <a:off x="0" y="0"/>
            <a:ext cx="8956431" cy="833046"/>
          </a:xfrm>
        </p:spPr>
        <p:txBody>
          <a:bodyPr>
            <a:normAutofit fontScale="90000"/>
          </a:bodyPr>
          <a:lstStyle/>
          <a:p>
            <a:pPr algn="just"/>
            <a:r>
              <a:rPr lang="en-US" dirty="0"/>
              <a:t>Activation Function</a:t>
            </a:r>
          </a:p>
        </p:txBody>
      </p:sp>
      <p:sp>
        <p:nvSpPr>
          <p:cNvPr id="3" name="Subtitle 2">
            <a:extLst>
              <a:ext uri="{FF2B5EF4-FFF2-40B4-BE49-F238E27FC236}">
                <a16:creationId xmlns:a16="http://schemas.microsoft.com/office/drawing/2014/main" id="{0990530A-2156-45FA-87B7-7234AB8BA1A3}"/>
              </a:ext>
            </a:extLst>
          </p:cNvPr>
          <p:cNvSpPr>
            <a:spLocks noGrp="1"/>
          </p:cNvSpPr>
          <p:nvPr>
            <p:ph type="subTitle" idx="1"/>
          </p:nvPr>
        </p:nvSpPr>
        <p:spPr>
          <a:xfrm>
            <a:off x="140677" y="675249"/>
            <a:ext cx="11254153" cy="6182751"/>
          </a:xfrm>
        </p:spPr>
        <p:txBody>
          <a:bodyPr>
            <a:normAutofit lnSpcReduction="10000"/>
          </a:bodyPr>
          <a:lstStyle/>
          <a:p>
            <a:pPr algn="l"/>
            <a:r>
              <a:rPr lang="en-US" sz="1800" b="0" i="0" u="none" strike="noStrike" baseline="0" dirty="0">
                <a:latin typeface="SourceSerifPro-Regular-Identity-H"/>
              </a:rPr>
              <a:t>Activation functions decide whether a neuron should be activated or not by calculating the weighted sum and further adding bias with it.</a:t>
            </a:r>
          </a:p>
          <a:p>
            <a:pPr algn="l"/>
            <a:endParaRPr lang="en-US" sz="1800" b="0" i="0" u="none" strike="noStrike" baseline="0" dirty="0">
              <a:latin typeface="SourceSerifPro-Regular-Identity-H"/>
            </a:endParaRPr>
          </a:p>
          <a:p>
            <a:pPr algn="l"/>
            <a:r>
              <a:rPr lang="en-US" sz="1800" b="1" i="0" u="none" strike="noStrike" baseline="0" dirty="0" err="1">
                <a:solidFill>
                  <a:srgbClr val="20435C"/>
                </a:solidFill>
                <a:latin typeface="SourceSansPro-Bold-Identity-H"/>
              </a:rPr>
              <a:t>ReLU</a:t>
            </a:r>
            <a:r>
              <a:rPr lang="en-US" sz="1800" b="1" i="0" u="none" strike="noStrike" baseline="0" dirty="0">
                <a:solidFill>
                  <a:srgbClr val="20435C"/>
                </a:solidFill>
                <a:latin typeface="SourceSansPro-Bold-Identity-H"/>
              </a:rPr>
              <a:t> Function</a:t>
            </a:r>
          </a:p>
          <a:p>
            <a:pPr algn="l"/>
            <a:r>
              <a:rPr lang="en-US" sz="1800" b="0" i="0" u="none" strike="noStrike" baseline="0" dirty="0">
                <a:solidFill>
                  <a:srgbClr val="000000"/>
                </a:solidFill>
                <a:latin typeface="SourceSerifPro-Regular-Identity-H"/>
              </a:rPr>
              <a:t>The most popular choice, due to both simplicity of implementation and its good performance on a variety of predictive tasks, is the </a:t>
            </a:r>
            <a:r>
              <a:rPr lang="en-US" sz="1800" b="0" i="1" u="none" strike="noStrike" baseline="0" dirty="0">
                <a:solidFill>
                  <a:srgbClr val="000000"/>
                </a:solidFill>
                <a:latin typeface="SourceSerifPro-It-Identity-H"/>
              </a:rPr>
              <a:t>rectified linear unit </a:t>
            </a:r>
            <a:r>
              <a:rPr lang="en-US" sz="1800" b="0" i="0" u="none" strike="noStrike" baseline="0" dirty="0">
                <a:solidFill>
                  <a:srgbClr val="000000"/>
                </a:solidFill>
                <a:latin typeface="SourceSerifPro-Regular-Identity-H"/>
              </a:rPr>
              <a:t>(</a:t>
            </a:r>
            <a:r>
              <a:rPr lang="en-US" sz="1800" b="0" i="1" u="none" strike="noStrike" baseline="0" dirty="0" err="1">
                <a:solidFill>
                  <a:srgbClr val="000000"/>
                </a:solidFill>
                <a:latin typeface="SourceSerifPro-It-Identity-H"/>
              </a:rPr>
              <a:t>ReLU</a:t>
            </a:r>
            <a:r>
              <a:rPr lang="en-US" sz="1800" b="0" i="0" u="none" strike="noStrike" baseline="0" dirty="0">
                <a:solidFill>
                  <a:srgbClr val="000000"/>
                </a:solidFill>
                <a:latin typeface="SourceSerifPro-Regular-Identity-H"/>
              </a:rPr>
              <a:t>). </a:t>
            </a:r>
            <a:r>
              <a:rPr lang="en-US" sz="1800" b="0" i="0" u="none" strike="noStrike" baseline="0" dirty="0" err="1">
                <a:solidFill>
                  <a:srgbClr val="000000"/>
                </a:solidFill>
                <a:latin typeface="SourceSerifPro-Regular-Identity-H"/>
              </a:rPr>
              <a:t>ReLU</a:t>
            </a:r>
            <a:r>
              <a:rPr lang="en-US" sz="1800" b="0" i="0" u="none" strike="noStrike" baseline="0" dirty="0">
                <a:solidFill>
                  <a:srgbClr val="000000"/>
                </a:solidFill>
                <a:latin typeface="SourceSerifPro-Regular-Identity-H"/>
              </a:rPr>
              <a:t> provides a very simple nonlinear transformation. Given an element </a:t>
            </a:r>
            <a:r>
              <a:rPr lang="en-US" sz="1800" b="0" i="1" u="none" strike="noStrike" baseline="0" dirty="0">
                <a:solidFill>
                  <a:srgbClr val="000000"/>
                </a:solidFill>
                <a:latin typeface="CMMI10"/>
              </a:rPr>
              <a:t>x</a:t>
            </a:r>
            <a:r>
              <a:rPr lang="en-US" sz="1800" b="0" i="0" u="none" strike="noStrike" baseline="0" dirty="0">
                <a:solidFill>
                  <a:srgbClr val="000000"/>
                </a:solidFill>
                <a:latin typeface="SourceSerifPro-Regular-Identity-H"/>
              </a:rPr>
              <a:t>, the function is defined as the maximum of that element and </a:t>
            </a:r>
            <a:r>
              <a:rPr lang="en-US" sz="1800" b="0" i="0" u="none" strike="noStrike" baseline="0" dirty="0">
                <a:solidFill>
                  <a:srgbClr val="000000"/>
                </a:solidFill>
                <a:latin typeface="CMR10"/>
              </a:rPr>
              <a:t>0</a:t>
            </a:r>
            <a:r>
              <a:rPr lang="en-US" sz="1800" b="0" i="0" u="none" strike="noStrike" baseline="0" dirty="0">
                <a:solidFill>
                  <a:srgbClr val="000000"/>
                </a:solidFill>
                <a:latin typeface="SourceSerifPro-Regular-Identity-H"/>
              </a:rPr>
              <a:t>:</a:t>
            </a:r>
          </a:p>
          <a:p>
            <a:pPr algn="l"/>
            <a:r>
              <a:rPr lang="en-US" sz="1800" b="0" i="0" u="none" strike="noStrike" baseline="0" dirty="0" err="1">
                <a:solidFill>
                  <a:srgbClr val="000000"/>
                </a:solidFill>
                <a:latin typeface="SourceSerifPro-Regular-Identity-H"/>
              </a:rPr>
              <a:t>ReLU</a:t>
            </a:r>
            <a:r>
              <a:rPr lang="en-US" sz="1800" b="0" i="0" u="none" strike="noStrike" baseline="0" dirty="0">
                <a:solidFill>
                  <a:srgbClr val="000000"/>
                </a:solidFill>
                <a:latin typeface="CMR10"/>
              </a:rPr>
              <a:t>(</a:t>
            </a:r>
            <a:r>
              <a:rPr lang="en-US" sz="1800" b="0" i="1" u="none" strike="noStrike" baseline="0" dirty="0">
                <a:solidFill>
                  <a:srgbClr val="000000"/>
                </a:solidFill>
                <a:latin typeface="CMMI10"/>
              </a:rPr>
              <a:t>x</a:t>
            </a:r>
            <a:r>
              <a:rPr lang="en-US" sz="1800" b="0" i="0" u="none" strike="noStrike" baseline="0" dirty="0">
                <a:solidFill>
                  <a:srgbClr val="000000"/>
                </a:solidFill>
                <a:latin typeface="CMR10"/>
              </a:rPr>
              <a:t>) = </a:t>
            </a:r>
            <a:r>
              <a:rPr lang="en-US" sz="1800" b="0" i="0" u="none" strike="noStrike" baseline="0" dirty="0">
                <a:solidFill>
                  <a:srgbClr val="000000"/>
                </a:solidFill>
                <a:latin typeface="SourceSerifPro-Regular-Identity-H"/>
              </a:rPr>
              <a:t>max</a:t>
            </a:r>
            <a:r>
              <a:rPr lang="en-US" sz="1800" b="0" i="0" u="none" strike="noStrike" baseline="0" dirty="0">
                <a:solidFill>
                  <a:srgbClr val="000000"/>
                </a:solidFill>
                <a:latin typeface="CMR10"/>
              </a:rPr>
              <a:t>(</a:t>
            </a:r>
            <a:r>
              <a:rPr lang="en-US" sz="1800" b="0" i="1" u="none" strike="noStrike" baseline="0" dirty="0">
                <a:solidFill>
                  <a:srgbClr val="000000"/>
                </a:solidFill>
                <a:latin typeface="CMMI10"/>
              </a:rPr>
              <a:t>x; </a:t>
            </a:r>
            <a:r>
              <a:rPr lang="en-US" sz="1800" b="0" i="0" u="none" strike="noStrike" baseline="0" dirty="0">
                <a:solidFill>
                  <a:srgbClr val="000000"/>
                </a:solidFill>
                <a:latin typeface="CMR10"/>
              </a:rPr>
              <a:t>0)</a:t>
            </a:r>
            <a:r>
              <a:rPr lang="en-US" sz="1800" b="0" i="1" u="none" strike="noStrike" baseline="0" dirty="0">
                <a:solidFill>
                  <a:srgbClr val="000000"/>
                </a:solidFill>
                <a:latin typeface="CMMI10"/>
              </a:rPr>
              <a:t>:</a:t>
            </a:r>
          </a:p>
          <a:p>
            <a:pPr algn="l"/>
            <a:endParaRPr lang="en-US" sz="1800" i="1" dirty="0">
              <a:solidFill>
                <a:srgbClr val="000000"/>
              </a:solidFill>
              <a:latin typeface="CMMI10"/>
            </a:endParaRPr>
          </a:p>
          <a:p>
            <a:pPr algn="l"/>
            <a:endParaRPr lang="en-US" sz="1800" i="1" dirty="0">
              <a:solidFill>
                <a:srgbClr val="000000"/>
              </a:solidFill>
              <a:latin typeface="CMMI10"/>
            </a:endParaRPr>
          </a:p>
          <a:p>
            <a:pPr algn="l"/>
            <a:endParaRPr lang="en-US" sz="1800" i="1" dirty="0">
              <a:solidFill>
                <a:srgbClr val="000000"/>
              </a:solidFill>
              <a:latin typeface="CMMI10"/>
            </a:endParaRPr>
          </a:p>
          <a:p>
            <a:pPr algn="l"/>
            <a:endParaRPr lang="en-US" sz="1800" i="1" dirty="0">
              <a:solidFill>
                <a:srgbClr val="000000"/>
              </a:solidFill>
              <a:latin typeface="CMMI10"/>
            </a:endParaRPr>
          </a:p>
          <a:p>
            <a:pPr algn="l"/>
            <a:endParaRPr lang="en-US" sz="1800" i="1" dirty="0">
              <a:solidFill>
                <a:srgbClr val="000000"/>
              </a:solidFill>
              <a:latin typeface="CMMI10"/>
            </a:endParaRPr>
          </a:p>
          <a:p>
            <a:pPr algn="l"/>
            <a:endParaRPr lang="en-US" sz="1800" i="1" dirty="0">
              <a:solidFill>
                <a:srgbClr val="000000"/>
              </a:solidFill>
              <a:latin typeface="CMMI10"/>
            </a:endParaRPr>
          </a:p>
          <a:p>
            <a:pPr algn="l"/>
            <a:endParaRPr lang="en-US" sz="1800" b="0" i="0" u="none" strike="noStrike" baseline="0" dirty="0">
              <a:latin typeface="SourceSerifPro-Regular-Identity-H"/>
            </a:endParaRPr>
          </a:p>
          <a:p>
            <a:pPr marL="285750" indent="-285750" algn="l">
              <a:buFont typeface="Arial" panose="020B0604020202020204" pitchFamily="34" charset="0"/>
              <a:buChar char="•"/>
            </a:pPr>
            <a:r>
              <a:rPr lang="en-US" sz="1800" b="0" i="0" u="none" strike="noStrike" baseline="0" dirty="0">
                <a:latin typeface="SourceSerifPro-Regular-Identity-H"/>
              </a:rPr>
              <a:t>When the input is negative, the derivative of the </a:t>
            </a:r>
            <a:r>
              <a:rPr lang="en-US" sz="1800" b="0" i="0" u="none" strike="noStrike" baseline="0" dirty="0" err="1">
                <a:latin typeface="SourceSerifPro-Regular-Identity-H"/>
              </a:rPr>
              <a:t>ReLU</a:t>
            </a:r>
            <a:r>
              <a:rPr lang="en-US" sz="1800" b="0" i="0" u="none" strike="noStrike" baseline="0" dirty="0">
                <a:latin typeface="SourceSerifPro-Regular-Identity-H"/>
              </a:rPr>
              <a:t> function is 0, and when the input is positive, the derivative of the </a:t>
            </a:r>
            <a:r>
              <a:rPr lang="en-US" sz="1800" b="0" i="0" u="none" strike="noStrike" baseline="0" dirty="0" err="1">
                <a:latin typeface="SourceSerifPro-Regular-Identity-H"/>
              </a:rPr>
              <a:t>ReLU</a:t>
            </a:r>
            <a:r>
              <a:rPr lang="en-US" sz="1800" b="0" i="0" u="none" strike="noStrike" baseline="0" dirty="0">
                <a:latin typeface="SourceSerifPro-Regular-Identity-H"/>
              </a:rPr>
              <a:t> function is 1.</a:t>
            </a:r>
          </a:p>
          <a:p>
            <a:pPr marL="285750" indent="-285750" algn="l">
              <a:buFont typeface="Arial" panose="020B0604020202020204" pitchFamily="34" charset="0"/>
              <a:buChar char="•"/>
            </a:pPr>
            <a:r>
              <a:rPr lang="en-US" sz="1800" b="0" i="0" u="none" strike="noStrike" baseline="0" dirty="0">
                <a:latin typeface="SourceSerifPro-Regular-Identity-H"/>
              </a:rPr>
              <a:t>This makes optimization better behaved and it mitigated the well-documented problem of vanishing gradients that plagued previous versions of neural networks</a:t>
            </a:r>
            <a:endParaRPr lang="en-US" dirty="0"/>
          </a:p>
        </p:txBody>
      </p:sp>
      <p:pic>
        <p:nvPicPr>
          <p:cNvPr id="5" name="Picture 4">
            <a:extLst>
              <a:ext uri="{FF2B5EF4-FFF2-40B4-BE49-F238E27FC236}">
                <a16:creationId xmlns:a16="http://schemas.microsoft.com/office/drawing/2014/main" id="{E3A68585-87DB-44FD-8F48-AC7936A8BDF1}"/>
              </a:ext>
            </a:extLst>
          </p:cNvPr>
          <p:cNvPicPr>
            <a:picLocks noChangeAspect="1"/>
          </p:cNvPicPr>
          <p:nvPr/>
        </p:nvPicPr>
        <p:blipFill>
          <a:blip r:embed="rId2"/>
          <a:stretch>
            <a:fillRect/>
          </a:stretch>
        </p:blipFill>
        <p:spPr>
          <a:xfrm>
            <a:off x="1793241" y="2940104"/>
            <a:ext cx="4032806" cy="2201637"/>
          </a:xfrm>
          <a:prstGeom prst="rect">
            <a:avLst/>
          </a:prstGeom>
        </p:spPr>
      </p:pic>
      <p:pic>
        <p:nvPicPr>
          <p:cNvPr id="7" name="Picture 6">
            <a:extLst>
              <a:ext uri="{FF2B5EF4-FFF2-40B4-BE49-F238E27FC236}">
                <a16:creationId xmlns:a16="http://schemas.microsoft.com/office/drawing/2014/main" id="{4E8A6F3F-30C9-4143-BD78-8AE6DFE450D6}"/>
              </a:ext>
            </a:extLst>
          </p:cNvPr>
          <p:cNvPicPr>
            <a:picLocks noChangeAspect="1"/>
          </p:cNvPicPr>
          <p:nvPr/>
        </p:nvPicPr>
        <p:blipFill>
          <a:blip r:embed="rId3"/>
          <a:stretch>
            <a:fillRect/>
          </a:stretch>
        </p:blipFill>
        <p:spPr>
          <a:xfrm>
            <a:off x="6365955" y="2940104"/>
            <a:ext cx="4044066" cy="2007129"/>
          </a:xfrm>
          <a:prstGeom prst="rect">
            <a:avLst/>
          </a:prstGeom>
        </p:spPr>
      </p:pic>
    </p:spTree>
    <p:extLst>
      <p:ext uri="{BB962C8B-B14F-4D97-AF65-F5344CB8AC3E}">
        <p14:creationId xmlns:p14="http://schemas.microsoft.com/office/powerpoint/2010/main" val="368729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15FFC-7ECE-4E6E-859C-356A1E5286A1}"/>
              </a:ext>
            </a:extLst>
          </p:cNvPr>
          <p:cNvSpPr>
            <a:spLocks noGrp="1"/>
          </p:cNvSpPr>
          <p:nvPr>
            <p:ph type="ctrTitle"/>
          </p:nvPr>
        </p:nvSpPr>
        <p:spPr>
          <a:xfrm>
            <a:off x="1" y="112542"/>
            <a:ext cx="2096086" cy="734572"/>
          </a:xfrm>
        </p:spPr>
        <p:txBody>
          <a:bodyPr>
            <a:normAutofit fontScale="90000"/>
          </a:bodyPr>
          <a:lstStyle/>
          <a:p>
            <a:r>
              <a:rPr lang="en-US" dirty="0" err="1"/>
              <a:t>Con’t</a:t>
            </a:r>
            <a:endParaRPr lang="en-US" dirty="0"/>
          </a:p>
        </p:txBody>
      </p:sp>
      <p:sp>
        <p:nvSpPr>
          <p:cNvPr id="3" name="Subtitle 2">
            <a:extLst>
              <a:ext uri="{FF2B5EF4-FFF2-40B4-BE49-F238E27FC236}">
                <a16:creationId xmlns:a16="http://schemas.microsoft.com/office/drawing/2014/main" id="{0647800E-80D3-48C4-B98A-81ABBDB27C5E}"/>
              </a:ext>
            </a:extLst>
          </p:cNvPr>
          <p:cNvSpPr>
            <a:spLocks noGrp="1"/>
          </p:cNvSpPr>
          <p:nvPr>
            <p:ph type="subTitle" idx="1"/>
          </p:nvPr>
        </p:nvSpPr>
        <p:spPr>
          <a:xfrm>
            <a:off x="126609" y="1012873"/>
            <a:ext cx="11141613" cy="5233181"/>
          </a:xfrm>
        </p:spPr>
        <p:txBody>
          <a:bodyPr/>
          <a:lstStyle/>
          <a:p>
            <a:pPr algn="l"/>
            <a:r>
              <a:rPr lang="en-US" sz="1800" b="1" i="0" u="none" strike="noStrike" baseline="0" dirty="0">
                <a:solidFill>
                  <a:srgbClr val="20435C"/>
                </a:solidFill>
                <a:latin typeface="SourceSansPro-Bold-Identity-H"/>
              </a:rPr>
              <a:t>Sigmoid Function</a:t>
            </a:r>
          </a:p>
          <a:p>
            <a:pPr algn="l"/>
            <a:r>
              <a:rPr lang="en-US" sz="1800" b="0" i="0" u="none" strike="noStrike" baseline="0" dirty="0">
                <a:solidFill>
                  <a:srgbClr val="000000"/>
                </a:solidFill>
                <a:latin typeface="SourceSerifPro-Regular-Identity-H"/>
              </a:rPr>
              <a:t>The </a:t>
            </a:r>
            <a:r>
              <a:rPr lang="en-US" sz="1800" b="0" i="1" u="none" strike="noStrike" baseline="0" dirty="0">
                <a:solidFill>
                  <a:srgbClr val="000000"/>
                </a:solidFill>
                <a:latin typeface="SourceSerifPro-It-Identity-H"/>
              </a:rPr>
              <a:t>sigmoid function </a:t>
            </a:r>
            <a:r>
              <a:rPr lang="en-US" sz="1800" b="0" i="0" u="none" strike="noStrike" baseline="0" dirty="0">
                <a:solidFill>
                  <a:srgbClr val="000000"/>
                </a:solidFill>
                <a:latin typeface="SourceSerifPro-Regular-Identity-H"/>
              </a:rPr>
              <a:t>transforms its inputs, for which values lie in the domain </a:t>
            </a:r>
            <a:r>
              <a:rPr lang="en-US" sz="1800" b="0" i="0" u="none" strike="noStrike" baseline="0" dirty="0">
                <a:solidFill>
                  <a:srgbClr val="000000"/>
                </a:solidFill>
                <a:latin typeface="MSBM10"/>
              </a:rPr>
              <a:t>R</a:t>
            </a:r>
            <a:r>
              <a:rPr lang="en-US" sz="1800" b="0" i="0" u="none" strike="noStrike" baseline="0" dirty="0">
                <a:solidFill>
                  <a:srgbClr val="000000"/>
                </a:solidFill>
                <a:latin typeface="SourceSerifPro-Regular-Identity-H"/>
              </a:rPr>
              <a:t>, to outputs that lie</a:t>
            </a:r>
          </a:p>
          <a:p>
            <a:pPr algn="l"/>
            <a:r>
              <a:rPr lang="en-US" sz="1800" b="0" i="0" u="none" strike="noStrike" baseline="0" dirty="0">
                <a:solidFill>
                  <a:srgbClr val="000000"/>
                </a:solidFill>
                <a:latin typeface="SourceSerifPro-Regular-Identity-H"/>
              </a:rPr>
              <a:t>on the interval (0, 1). For that reason, the sigmoid is often called a </a:t>
            </a:r>
            <a:r>
              <a:rPr lang="en-US" sz="1800" b="0" i="1" u="none" strike="noStrike" baseline="0" dirty="0">
                <a:solidFill>
                  <a:srgbClr val="000000"/>
                </a:solidFill>
                <a:latin typeface="SourceSerifPro-It-Identity-H"/>
              </a:rPr>
              <a:t>squashing function</a:t>
            </a:r>
            <a:r>
              <a:rPr lang="en-US" sz="1800" b="0" i="0" u="none" strike="noStrike" baseline="0" dirty="0">
                <a:solidFill>
                  <a:srgbClr val="000000"/>
                </a:solidFill>
                <a:latin typeface="SourceSerifPro-Regular-Identity-H"/>
              </a:rPr>
              <a:t>: it squashes</a:t>
            </a:r>
          </a:p>
          <a:p>
            <a:pPr algn="l"/>
            <a:r>
              <a:rPr lang="en-US" sz="1800" b="0" i="0" u="none" strike="noStrike" baseline="0" dirty="0">
                <a:solidFill>
                  <a:srgbClr val="000000"/>
                </a:solidFill>
                <a:latin typeface="SourceSerifPro-Regular-Identity-H"/>
              </a:rPr>
              <a:t>any input in the range (-inf, inf) to some value in the range (0, 1):</a:t>
            </a:r>
          </a:p>
          <a:p>
            <a:pPr algn="l"/>
            <a:endParaRPr lang="en-US" sz="1800" b="0" i="0" u="none" strike="noStrike" baseline="0" dirty="0">
              <a:solidFill>
                <a:srgbClr val="000000"/>
              </a:solidFill>
              <a:latin typeface="SourceSerifPro-Regular-Identity-H"/>
            </a:endParaRPr>
          </a:p>
          <a:p>
            <a:pPr algn="l"/>
            <a:r>
              <a:rPr lang="en-US" sz="1800" b="1" i="0" u="none" strike="noStrike" baseline="0" dirty="0">
                <a:solidFill>
                  <a:srgbClr val="000000"/>
                </a:solidFill>
                <a:latin typeface="SourceSerifPro-Regular-Identity-H"/>
              </a:rPr>
              <a:t>sigmoid</a:t>
            </a:r>
            <a:r>
              <a:rPr lang="en-US" sz="1800" b="1" i="0" u="none" strike="noStrike" baseline="0" dirty="0">
                <a:solidFill>
                  <a:srgbClr val="000000"/>
                </a:solidFill>
                <a:latin typeface="CMR10"/>
              </a:rPr>
              <a:t>(</a:t>
            </a:r>
            <a:r>
              <a:rPr lang="en-US" sz="1800" b="1" i="1" u="none" strike="noStrike" baseline="0" dirty="0">
                <a:solidFill>
                  <a:srgbClr val="000000"/>
                </a:solidFill>
                <a:latin typeface="CMMI10"/>
              </a:rPr>
              <a:t>x</a:t>
            </a:r>
            <a:r>
              <a:rPr lang="en-US" sz="1800" b="1" i="0" u="none" strike="noStrike" baseline="0" dirty="0">
                <a:solidFill>
                  <a:srgbClr val="000000"/>
                </a:solidFill>
                <a:latin typeface="CMR10"/>
              </a:rPr>
              <a:t>) =1</a:t>
            </a:r>
            <a:r>
              <a:rPr lang="en-US" sz="1800" b="1" dirty="0">
                <a:solidFill>
                  <a:srgbClr val="000000"/>
                </a:solidFill>
                <a:latin typeface="CMR10"/>
              </a:rPr>
              <a:t>/(</a:t>
            </a:r>
            <a:r>
              <a:rPr lang="en-US" sz="1800" b="1" i="0" u="none" strike="noStrike" baseline="0" dirty="0">
                <a:solidFill>
                  <a:srgbClr val="000000"/>
                </a:solidFill>
                <a:latin typeface="CMR10"/>
              </a:rPr>
              <a:t>1 + </a:t>
            </a:r>
            <a:r>
              <a:rPr lang="en-US" sz="1800" b="1" i="0" u="none" strike="noStrike" baseline="0" dirty="0">
                <a:solidFill>
                  <a:srgbClr val="000000"/>
                </a:solidFill>
                <a:latin typeface="SourceSerifPro-Regular-Identity-H"/>
              </a:rPr>
              <a:t>exp</a:t>
            </a:r>
            <a:r>
              <a:rPr lang="en-US" sz="1800" b="1" dirty="0">
                <a:solidFill>
                  <a:srgbClr val="000000"/>
                </a:solidFill>
                <a:latin typeface="CMR10"/>
              </a:rPr>
              <a:t>(-</a:t>
            </a:r>
            <a:r>
              <a:rPr lang="en-US" sz="1800" b="1" i="1" u="none" strike="noStrike" baseline="0" dirty="0">
                <a:solidFill>
                  <a:srgbClr val="000000"/>
                </a:solidFill>
                <a:latin typeface="CMMI10"/>
              </a:rPr>
              <a:t>x</a:t>
            </a:r>
            <a:r>
              <a:rPr lang="en-US" sz="1800" b="1" dirty="0">
                <a:solidFill>
                  <a:srgbClr val="000000"/>
                </a:solidFill>
                <a:latin typeface="CMR10"/>
              </a:rPr>
              <a:t>)</a:t>
            </a:r>
          </a:p>
          <a:p>
            <a:pPr algn="l"/>
            <a:endParaRPr lang="en-US" sz="1800" b="1" i="0" u="none" strike="noStrike" baseline="0" dirty="0">
              <a:solidFill>
                <a:srgbClr val="000000"/>
              </a:solidFill>
              <a:latin typeface="CMR10"/>
            </a:endParaRPr>
          </a:p>
          <a:p>
            <a:pPr algn="l"/>
            <a:endParaRPr lang="en-US" sz="1800" b="1" i="0" u="none" strike="noStrike" baseline="0" dirty="0">
              <a:solidFill>
                <a:srgbClr val="000000"/>
              </a:solidFill>
              <a:latin typeface="CMR10"/>
            </a:endParaRPr>
          </a:p>
        </p:txBody>
      </p:sp>
      <p:pic>
        <p:nvPicPr>
          <p:cNvPr id="5" name="Picture 4">
            <a:extLst>
              <a:ext uri="{FF2B5EF4-FFF2-40B4-BE49-F238E27FC236}">
                <a16:creationId xmlns:a16="http://schemas.microsoft.com/office/drawing/2014/main" id="{873CF97A-974F-46E9-803B-0900DC291236}"/>
              </a:ext>
            </a:extLst>
          </p:cNvPr>
          <p:cNvPicPr>
            <a:picLocks noChangeAspect="1"/>
          </p:cNvPicPr>
          <p:nvPr/>
        </p:nvPicPr>
        <p:blipFill>
          <a:blip r:embed="rId2"/>
          <a:stretch>
            <a:fillRect/>
          </a:stretch>
        </p:blipFill>
        <p:spPr>
          <a:xfrm>
            <a:off x="126609" y="3429000"/>
            <a:ext cx="3972479" cy="1895740"/>
          </a:xfrm>
          <a:prstGeom prst="rect">
            <a:avLst/>
          </a:prstGeom>
        </p:spPr>
      </p:pic>
      <p:pic>
        <p:nvPicPr>
          <p:cNvPr id="7" name="Picture 6">
            <a:extLst>
              <a:ext uri="{FF2B5EF4-FFF2-40B4-BE49-F238E27FC236}">
                <a16:creationId xmlns:a16="http://schemas.microsoft.com/office/drawing/2014/main" id="{3F02E199-4D8E-491E-8B3C-057B4CE5F92A}"/>
              </a:ext>
            </a:extLst>
          </p:cNvPr>
          <p:cNvPicPr>
            <a:picLocks noChangeAspect="1"/>
          </p:cNvPicPr>
          <p:nvPr/>
        </p:nvPicPr>
        <p:blipFill>
          <a:blip r:embed="rId3"/>
          <a:stretch>
            <a:fillRect/>
          </a:stretch>
        </p:blipFill>
        <p:spPr>
          <a:xfrm>
            <a:off x="4278128" y="3429000"/>
            <a:ext cx="4029637" cy="2038635"/>
          </a:xfrm>
          <a:prstGeom prst="rect">
            <a:avLst/>
          </a:prstGeom>
        </p:spPr>
      </p:pic>
    </p:spTree>
    <p:extLst>
      <p:ext uri="{BB962C8B-B14F-4D97-AF65-F5344CB8AC3E}">
        <p14:creationId xmlns:p14="http://schemas.microsoft.com/office/powerpoint/2010/main" val="2223268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15FFC-7ECE-4E6E-859C-356A1E5286A1}"/>
              </a:ext>
            </a:extLst>
          </p:cNvPr>
          <p:cNvSpPr>
            <a:spLocks noGrp="1"/>
          </p:cNvSpPr>
          <p:nvPr>
            <p:ph type="ctrTitle"/>
          </p:nvPr>
        </p:nvSpPr>
        <p:spPr>
          <a:xfrm>
            <a:off x="1" y="112542"/>
            <a:ext cx="2096086" cy="734572"/>
          </a:xfrm>
        </p:spPr>
        <p:txBody>
          <a:bodyPr>
            <a:normAutofit fontScale="90000"/>
          </a:bodyPr>
          <a:lstStyle/>
          <a:p>
            <a:r>
              <a:rPr lang="en-US" dirty="0" err="1"/>
              <a:t>Con’t</a:t>
            </a:r>
            <a:endParaRPr lang="en-US" dirty="0"/>
          </a:p>
        </p:txBody>
      </p:sp>
      <p:sp>
        <p:nvSpPr>
          <p:cNvPr id="3" name="Subtitle 2">
            <a:extLst>
              <a:ext uri="{FF2B5EF4-FFF2-40B4-BE49-F238E27FC236}">
                <a16:creationId xmlns:a16="http://schemas.microsoft.com/office/drawing/2014/main" id="{0647800E-80D3-48C4-B98A-81ABBDB27C5E}"/>
              </a:ext>
            </a:extLst>
          </p:cNvPr>
          <p:cNvSpPr>
            <a:spLocks noGrp="1"/>
          </p:cNvSpPr>
          <p:nvPr>
            <p:ph type="subTitle" idx="1"/>
          </p:nvPr>
        </p:nvSpPr>
        <p:spPr>
          <a:xfrm>
            <a:off x="126609" y="1012873"/>
            <a:ext cx="11141613" cy="5233181"/>
          </a:xfrm>
        </p:spPr>
        <p:txBody>
          <a:bodyPr/>
          <a:lstStyle/>
          <a:p>
            <a:pPr algn="l"/>
            <a:r>
              <a:rPr lang="en-US" sz="1800" b="1" i="0" u="none" strike="noStrike" baseline="0" dirty="0">
                <a:solidFill>
                  <a:srgbClr val="20435C"/>
                </a:solidFill>
                <a:latin typeface="SourceSansPro-Bold-Identity-H"/>
              </a:rPr>
              <a:t>Tanh Function</a:t>
            </a:r>
          </a:p>
          <a:p>
            <a:pPr algn="l"/>
            <a:r>
              <a:rPr lang="en-US" sz="1800" b="0" i="0" u="none" strike="noStrike" baseline="0" dirty="0">
                <a:solidFill>
                  <a:srgbClr val="000000"/>
                </a:solidFill>
                <a:latin typeface="SourceSerifPro-Regular-Identity-H"/>
              </a:rPr>
              <a:t>Like the sigmoid function, the tanh (hyperbolic tangent) function also squashes its inputs, transforming them into elements on the interval between -1 and 1:</a:t>
            </a:r>
          </a:p>
          <a:p>
            <a:pPr algn="l"/>
            <a:r>
              <a:rPr lang="en-US" sz="1800" b="0" i="0" u="none" strike="noStrike" baseline="0" dirty="0">
                <a:solidFill>
                  <a:srgbClr val="000000"/>
                </a:solidFill>
                <a:latin typeface="SourceSerifPro-Regular-Identity-H"/>
              </a:rPr>
              <a:t>tanh</a:t>
            </a:r>
            <a:r>
              <a:rPr lang="en-US" sz="1800" b="0" i="0" u="none" strike="noStrike" baseline="0" dirty="0">
                <a:solidFill>
                  <a:srgbClr val="000000"/>
                </a:solidFill>
                <a:latin typeface="CMR10"/>
              </a:rPr>
              <a:t>(</a:t>
            </a:r>
            <a:r>
              <a:rPr lang="en-US" sz="1800" b="0" i="1" u="none" strike="noStrike" baseline="0" dirty="0">
                <a:solidFill>
                  <a:srgbClr val="000000"/>
                </a:solidFill>
                <a:latin typeface="CMMI10"/>
              </a:rPr>
              <a:t>x</a:t>
            </a:r>
            <a:r>
              <a:rPr lang="en-US" sz="1800" b="0" i="0" u="none" strike="noStrike" baseline="0" dirty="0">
                <a:solidFill>
                  <a:srgbClr val="000000"/>
                </a:solidFill>
                <a:latin typeface="CMR10"/>
              </a:rPr>
              <a:t>) =1 – </a:t>
            </a:r>
            <a:r>
              <a:rPr lang="en-US" sz="1800" b="0" i="0" u="none" strike="noStrike" baseline="0" dirty="0">
                <a:solidFill>
                  <a:srgbClr val="000000"/>
                </a:solidFill>
                <a:latin typeface="SourceSerifPro-Regular-Identity-H"/>
              </a:rPr>
              <a:t>exp</a:t>
            </a:r>
            <a:r>
              <a:rPr lang="en-US" sz="1800" dirty="0">
                <a:solidFill>
                  <a:srgbClr val="000000"/>
                </a:solidFill>
                <a:latin typeface="CMR10"/>
              </a:rPr>
              <a:t>(-</a:t>
            </a:r>
            <a:r>
              <a:rPr lang="en-US" sz="1800" b="0" i="0" u="none" strike="noStrike" baseline="0" dirty="0">
                <a:solidFill>
                  <a:srgbClr val="000000"/>
                </a:solidFill>
                <a:latin typeface="CMR10"/>
              </a:rPr>
              <a:t>2</a:t>
            </a:r>
            <a:r>
              <a:rPr lang="en-US" sz="1800" b="0" i="1" u="none" strike="noStrike" baseline="0" dirty="0">
                <a:solidFill>
                  <a:srgbClr val="000000"/>
                </a:solidFill>
                <a:latin typeface="CMMI10"/>
              </a:rPr>
              <a:t>x</a:t>
            </a:r>
            <a:r>
              <a:rPr lang="en-US" sz="1800" b="0" i="0" u="none" strike="noStrike" baseline="0" dirty="0">
                <a:solidFill>
                  <a:srgbClr val="000000"/>
                </a:solidFill>
                <a:latin typeface="CMR10"/>
              </a:rPr>
              <a:t>)/(1 + </a:t>
            </a:r>
            <a:r>
              <a:rPr lang="en-US" sz="1800" b="0" i="0" u="none" strike="noStrike" baseline="0" dirty="0">
                <a:solidFill>
                  <a:srgbClr val="000000"/>
                </a:solidFill>
                <a:latin typeface="SourceSerifPro-Regular-Identity-H"/>
              </a:rPr>
              <a:t>exp</a:t>
            </a:r>
            <a:r>
              <a:rPr lang="en-US" sz="1800" dirty="0">
                <a:solidFill>
                  <a:srgbClr val="000000"/>
                </a:solidFill>
                <a:latin typeface="CMR10"/>
              </a:rPr>
              <a:t>(-</a:t>
            </a:r>
            <a:r>
              <a:rPr lang="en-US" sz="1800" b="0" i="0" u="none" strike="noStrike" baseline="0" dirty="0">
                <a:solidFill>
                  <a:srgbClr val="000000"/>
                </a:solidFill>
                <a:latin typeface="CMR10"/>
              </a:rPr>
              <a:t>2</a:t>
            </a:r>
            <a:r>
              <a:rPr lang="en-US" sz="1800" b="0" i="1" u="none" strike="noStrike" baseline="0" dirty="0">
                <a:solidFill>
                  <a:srgbClr val="000000"/>
                </a:solidFill>
                <a:latin typeface="CMMI10"/>
              </a:rPr>
              <a:t>x</a:t>
            </a:r>
            <a:r>
              <a:rPr lang="en-US" sz="1800" b="0" i="0" u="none" strike="noStrike" baseline="0" dirty="0">
                <a:solidFill>
                  <a:srgbClr val="000000"/>
                </a:solidFill>
                <a:latin typeface="CMR10"/>
              </a:rPr>
              <a:t>)</a:t>
            </a:r>
            <a:endParaRPr lang="en-US" sz="1800" b="1" i="0" u="none" strike="noStrike" baseline="0" dirty="0">
              <a:solidFill>
                <a:srgbClr val="000000"/>
              </a:solidFill>
              <a:latin typeface="CMR10"/>
            </a:endParaRPr>
          </a:p>
          <a:p>
            <a:pPr algn="l"/>
            <a:endParaRPr lang="en-US" sz="1800" b="1" i="0" u="none" strike="noStrike" baseline="0" dirty="0">
              <a:solidFill>
                <a:srgbClr val="000000"/>
              </a:solidFill>
              <a:latin typeface="CMR10"/>
            </a:endParaRPr>
          </a:p>
        </p:txBody>
      </p:sp>
      <p:pic>
        <p:nvPicPr>
          <p:cNvPr id="6" name="Picture 5">
            <a:extLst>
              <a:ext uri="{FF2B5EF4-FFF2-40B4-BE49-F238E27FC236}">
                <a16:creationId xmlns:a16="http://schemas.microsoft.com/office/drawing/2014/main" id="{C51437E7-6EE6-4F8B-A323-BF1DB5748B84}"/>
              </a:ext>
            </a:extLst>
          </p:cNvPr>
          <p:cNvPicPr>
            <a:picLocks noChangeAspect="1"/>
          </p:cNvPicPr>
          <p:nvPr/>
        </p:nvPicPr>
        <p:blipFill>
          <a:blip r:embed="rId2"/>
          <a:stretch>
            <a:fillRect/>
          </a:stretch>
        </p:blipFill>
        <p:spPr>
          <a:xfrm>
            <a:off x="215703" y="3029326"/>
            <a:ext cx="4595371" cy="2286532"/>
          </a:xfrm>
          <a:prstGeom prst="rect">
            <a:avLst/>
          </a:prstGeom>
        </p:spPr>
      </p:pic>
      <p:pic>
        <p:nvPicPr>
          <p:cNvPr id="9" name="Picture 8">
            <a:extLst>
              <a:ext uri="{FF2B5EF4-FFF2-40B4-BE49-F238E27FC236}">
                <a16:creationId xmlns:a16="http://schemas.microsoft.com/office/drawing/2014/main" id="{690F47DE-F41F-41C8-B625-33A6EE91C831}"/>
              </a:ext>
            </a:extLst>
          </p:cNvPr>
          <p:cNvPicPr>
            <a:picLocks noChangeAspect="1"/>
          </p:cNvPicPr>
          <p:nvPr/>
        </p:nvPicPr>
        <p:blipFill>
          <a:blip r:embed="rId3"/>
          <a:stretch>
            <a:fillRect/>
          </a:stretch>
        </p:blipFill>
        <p:spPr>
          <a:xfrm>
            <a:off x="4921588" y="3010274"/>
            <a:ext cx="4517834" cy="2286532"/>
          </a:xfrm>
          <a:prstGeom prst="rect">
            <a:avLst/>
          </a:prstGeom>
        </p:spPr>
      </p:pic>
    </p:spTree>
    <p:extLst>
      <p:ext uri="{BB962C8B-B14F-4D97-AF65-F5344CB8AC3E}">
        <p14:creationId xmlns:p14="http://schemas.microsoft.com/office/powerpoint/2010/main" val="4038337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C1766-917C-429D-8EC9-FEC8B25DF698}"/>
              </a:ext>
            </a:extLst>
          </p:cNvPr>
          <p:cNvSpPr>
            <a:spLocks noGrp="1"/>
          </p:cNvSpPr>
          <p:nvPr>
            <p:ph type="ctrTitle"/>
          </p:nvPr>
        </p:nvSpPr>
        <p:spPr>
          <a:xfrm>
            <a:off x="0" y="-464234"/>
            <a:ext cx="9988062" cy="1371845"/>
          </a:xfrm>
        </p:spPr>
        <p:txBody>
          <a:bodyPr>
            <a:normAutofit fontScale="90000"/>
          </a:bodyPr>
          <a:lstStyle/>
          <a:p>
            <a:r>
              <a:rPr lang="en-US" dirty="0" err="1"/>
              <a:t>Softmax</a:t>
            </a:r>
            <a:r>
              <a:rPr lang="en-US" dirty="0"/>
              <a:t> operation &amp;Loss Function </a:t>
            </a:r>
          </a:p>
        </p:txBody>
      </p:sp>
      <p:sp>
        <p:nvSpPr>
          <p:cNvPr id="3" name="Subtitle 2">
            <a:extLst>
              <a:ext uri="{FF2B5EF4-FFF2-40B4-BE49-F238E27FC236}">
                <a16:creationId xmlns:a16="http://schemas.microsoft.com/office/drawing/2014/main" id="{695AAEF7-88A6-4C81-8AB9-3D551453FC7E}"/>
              </a:ext>
            </a:extLst>
          </p:cNvPr>
          <p:cNvSpPr>
            <a:spLocks noGrp="1"/>
          </p:cNvSpPr>
          <p:nvPr>
            <p:ph type="subTitle" idx="1"/>
          </p:nvPr>
        </p:nvSpPr>
        <p:spPr>
          <a:xfrm>
            <a:off x="112542" y="1167618"/>
            <a:ext cx="11338560" cy="4600136"/>
          </a:xfrm>
        </p:spPr>
        <p:txBody>
          <a:bodyPr/>
          <a:lstStyle/>
          <a:p>
            <a:pPr algn="l"/>
            <a:r>
              <a:rPr lang="en-US" sz="1800" b="1" dirty="0" err="1">
                <a:latin typeface="SourceSerifPro-Regular-Identity-H"/>
              </a:rPr>
              <a:t>Softmax</a:t>
            </a:r>
            <a:r>
              <a:rPr lang="en-US" sz="1800" b="1" dirty="0">
                <a:latin typeface="SourceSerifPro-Regular-Identity-H"/>
              </a:rPr>
              <a:t> </a:t>
            </a:r>
            <a:r>
              <a:rPr lang="en-US" sz="1800" dirty="0">
                <a:latin typeface="SourceSerifPro-Regular-Identity-H"/>
              </a:rPr>
              <a:t>t</a:t>
            </a:r>
            <a:r>
              <a:rPr lang="en-US" sz="1800" b="0" i="0" u="none" strike="noStrike" baseline="0" dirty="0">
                <a:latin typeface="SourceSerifPro-Regular-Identity-H"/>
              </a:rPr>
              <a:t>o transform our logits such that they become nonnegative and sum to 1, while requiring that the model remains differentiable, we first exponentiate each logit (ensuring non-negativity) and then divide by their sum (ensuring that they sum to 1)</a:t>
            </a:r>
          </a:p>
          <a:p>
            <a:pPr algn="l"/>
            <a:endParaRPr lang="en-US" sz="1800" b="0" i="0" u="none" strike="noStrike" baseline="0" dirty="0">
              <a:latin typeface="SourceSerifPro-Regular-Identity-H"/>
            </a:endParaRPr>
          </a:p>
          <a:p>
            <a:pPr algn="l"/>
            <a:r>
              <a:rPr lang="en-US" sz="1800" b="1" dirty="0"/>
              <a:t>Loss function </a:t>
            </a:r>
            <a:r>
              <a:rPr lang="en-US" sz="1800" dirty="0"/>
              <a:t>is used </a:t>
            </a:r>
            <a:r>
              <a:rPr lang="en-US" sz="1800" b="0" i="0" u="none" strike="noStrike" baseline="0" dirty="0"/>
              <a:t>to measure the quality of our predicted probabilities.</a:t>
            </a:r>
          </a:p>
          <a:p>
            <a:pPr algn="l"/>
            <a:endParaRPr lang="en-US" sz="1800" b="0" i="0" u="none" strike="noStrike" baseline="0" dirty="0"/>
          </a:p>
          <a:p>
            <a:pPr marL="285750" indent="-285750" algn="just">
              <a:buFont typeface="Arial" panose="020B0604020202020204" pitchFamily="34" charset="0"/>
              <a:buChar char="•"/>
            </a:pPr>
            <a:r>
              <a:rPr lang="en-US" sz="1400" b="1" i="0" dirty="0">
                <a:effectLst/>
                <a:latin typeface="Helvetica Neue"/>
              </a:rPr>
              <a:t>Mean Squared Error (MSE</a:t>
            </a:r>
            <a:r>
              <a:rPr lang="en-US" sz="1800" b="1" i="0" dirty="0">
                <a:effectLst/>
              </a:rPr>
              <a:t>) </a:t>
            </a:r>
            <a:r>
              <a:rPr lang="en-US" sz="1800" b="0" i="0" dirty="0">
                <a:solidFill>
                  <a:srgbClr val="555555"/>
                </a:solidFill>
                <a:effectLst/>
              </a:rPr>
              <a:t>A problem where you predict a real-value quantity. (Regression problem</a:t>
            </a:r>
            <a:r>
              <a:rPr lang="en-US" sz="1400" b="0" i="0" dirty="0">
                <a:solidFill>
                  <a:srgbClr val="555555"/>
                </a:solidFill>
                <a:effectLst/>
                <a:latin typeface="Helvetica Neue"/>
              </a:rPr>
              <a:t>)</a:t>
            </a:r>
            <a:endParaRPr lang="en-US" sz="1800" b="1" i="0" u="none" strike="noStrike" baseline="0" dirty="0"/>
          </a:p>
          <a:p>
            <a:pPr marL="285750" indent="-285750" algn="l">
              <a:buFont typeface="Arial" panose="020B0604020202020204" pitchFamily="34" charset="0"/>
              <a:buChar char="•"/>
            </a:pPr>
            <a:r>
              <a:rPr lang="en-US" sz="1800" b="1" i="1" u="none" strike="noStrike" baseline="0" dirty="0">
                <a:latin typeface="SourceSerifPro-It-Identity-H"/>
              </a:rPr>
              <a:t>cross-entropy</a:t>
            </a:r>
            <a:r>
              <a:rPr lang="en-US" sz="1800" b="0" i="1" u="none" strike="noStrike" baseline="0" dirty="0">
                <a:latin typeface="SourceSerifPro-It-Identity-H"/>
              </a:rPr>
              <a:t> loss </a:t>
            </a:r>
            <a:r>
              <a:rPr lang="en-US" sz="1800" b="0" i="0" u="none" strike="noStrike" baseline="0" dirty="0">
                <a:latin typeface="SourceSerifPro-Regular-Identity-H"/>
              </a:rPr>
              <a:t>is one of the most commonly used losses for classification problems.</a:t>
            </a:r>
            <a:endParaRPr lang="en-US" dirty="0"/>
          </a:p>
        </p:txBody>
      </p:sp>
    </p:spTree>
    <p:extLst>
      <p:ext uri="{BB962C8B-B14F-4D97-AF65-F5344CB8AC3E}">
        <p14:creationId xmlns:p14="http://schemas.microsoft.com/office/powerpoint/2010/main" val="1500040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D7B13-CE9C-4BC7-86FF-4749996CE8DD}"/>
              </a:ext>
            </a:extLst>
          </p:cNvPr>
          <p:cNvSpPr>
            <a:spLocks noGrp="1"/>
          </p:cNvSpPr>
          <p:nvPr>
            <p:ph type="ctrTitle"/>
          </p:nvPr>
        </p:nvSpPr>
        <p:spPr>
          <a:xfrm>
            <a:off x="0" y="0"/>
            <a:ext cx="8942363" cy="664234"/>
          </a:xfrm>
        </p:spPr>
        <p:txBody>
          <a:bodyPr>
            <a:normAutofit/>
          </a:bodyPr>
          <a:lstStyle/>
          <a:p>
            <a:r>
              <a:rPr lang="en-US" sz="3200" b="1" i="0" u="none" strike="noStrike" baseline="0" dirty="0">
                <a:solidFill>
                  <a:srgbClr val="20435C"/>
                </a:solidFill>
                <a:latin typeface="SourceSansPro-Bold-Identity-H"/>
              </a:rPr>
              <a:t>Model Selection, Underfitting, and Overfitting</a:t>
            </a:r>
            <a:endParaRPr lang="en-US" sz="3200" dirty="0"/>
          </a:p>
        </p:txBody>
      </p:sp>
      <p:sp>
        <p:nvSpPr>
          <p:cNvPr id="3" name="Subtitle 2">
            <a:extLst>
              <a:ext uri="{FF2B5EF4-FFF2-40B4-BE49-F238E27FC236}">
                <a16:creationId xmlns:a16="http://schemas.microsoft.com/office/drawing/2014/main" id="{7057ED89-F01E-4BC6-8760-F8661B074DCB}"/>
              </a:ext>
            </a:extLst>
          </p:cNvPr>
          <p:cNvSpPr>
            <a:spLocks noGrp="1"/>
          </p:cNvSpPr>
          <p:nvPr>
            <p:ph type="subTitle" idx="1"/>
          </p:nvPr>
        </p:nvSpPr>
        <p:spPr>
          <a:xfrm>
            <a:off x="0" y="773722"/>
            <a:ext cx="11662117" cy="6084277"/>
          </a:xfrm>
        </p:spPr>
        <p:txBody>
          <a:bodyPr>
            <a:normAutofit fontScale="92500" lnSpcReduction="10000"/>
          </a:bodyPr>
          <a:lstStyle/>
          <a:p>
            <a:pPr marL="285750" indent="-285750" algn="l">
              <a:lnSpc>
                <a:spcPct val="100000"/>
              </a:lnSpc>
              <a:buFont typeface="Arial" panose="020B0604020202020204" pitchFamily="34" charset="0"/>
              <a:buChar char="•"/>
            </a:pPr>
            <a:r>
              <a:rPr lang="en-US" sz="1800" b="0" i="0" u="none" strike="noStrike" baseline="0" dirty="0">
                <a:latin typeface="SourceSerifPro-Regular-Identity-H"/>
              </a:rPr>
              <a:t>In machine learning, we usually select our final model after evaluating several candidate models. This process is called </a:t>
            </a:r>
            <a:r>
              <a:rPr lang="en-US" sz="1800" b="0" i="1" u="none" strike="noStrike" baseline="0" dirty="0">
                <a:solidFill>
                  <a:srgbClr val="FF0000"/>
                </a:solidFill>
                <a:latin typeface="SourceSerifPro-It-Identity-H"/>
              </a:rPr>
              <a:t>model selection</a:t>
            </a:r>
            <a:r>
              <a:rPr lang="en-US" sz="1800" b="0" i="0" u="none" strike="noStrike" baseline="0" dirty="0">
                <a:solidFill>
                  <a:srgbClr val="FF0000"/>
                </a:solidFill>
                <a:latin typeface="SourceSerifPro-Regular-Identity-H"/>
              </a:rPr>
              <a:t>.</a:t>
            </a:r>
          </a:p>
          <a:p>
            <a:pPr marL="285750" indent="-285750" algn="l">
              <a:lnSpc>
                <a:spcPct val="100000"/>
              </a:lnSpc>
              <a:buFont typeface="Arial" panose="020B0604020202020204" pitchFamily="34" charset="0"/>
              <a:buChar char="•"/>
            </a:pPr>
            <a:r>
              <a:rPr lang="en-US" sz="1800" b="0" i="0" u="none" strike="noStrike" baseline="0" dirty="0">
                <a:latin typeface="SourceSerifPro-Regular-Identity-H"/>
              </a:rPr>
              <a:t>First, we want to watch out for cases when our training error and validation error are both substantial but there is a little gap between them.</a:t>
            </a:r>
          </a:p>
          <a:p>
            <a:pPr marL="285750" indent="-285750" algn="l">
              <a:lnSpc>
                <a:spcPct val="100000"/>
              </a:lnSpc>
              <a:buFont typeface="Arial" panose="020B0604020202020204" pitchFamily="34" charset="0"/>
              <a:buChar char="•"/>
            </a:pPr>
            <a:endParaRPr lang="en-US" sz="1800" b="0" i="0" u="none" strike="noStrike" baseline="0" dirty="0">
              <a:latin typeface="SourceSerifPro-Regular-Identity-H"/>
            </a:endParaRPr>
          </a:p>
          <a:p>
            <a:pPr marL="285750" indent="-285750" algn="l">
              <a:lnSpc>
                <a:spcPct val="100000"/>
              </a:lnSpc>
              <a:buFont typeface="Arial" panose="020B0604020202020204" pitchFamily="34" charset="0"/>
              <a:buChar char="•"/>
            </a:pPr>
            <a:r>
              <a:rPr lang="en-US" sz="1800" b="0" i="0" u="none" strike="noStrike" baseline="0" dirty="0">
                <a:latin typeface="SourceSerifPro-Regular-Identity-H"/>
              </a:rPr>
              <a:t>If the model is unable to reduce the training error, that could mean that our model is too simple (i.e., insufficiently expressive) to capture the pattern that we are trying to model.</a:t>
            </a:r>
          </a:p>
          <a:p>
            <a:pPr marL="285750" indent="-285750" algn="l">
              <a:lnSpc>
                <a:spcPct val="100000"/>
              </a:lnSpc>
              <a:buFont typeface="Arial" panose="020B0604020202020204" pitchFamily="34" charset="0"/>
              <a:buChar char="•"/>
            </a:pPr>
            <a:endParaRPr lang="en-US" sz="1800" b="0" i="0" u="none" strike="noStrike" baseline="0" dirty="0">
              <a:latin typeface="SourceSerifPro-Regular-Identity-H"/>
            </a:endParaRPr>
          </a:p>
          <a:p>
            <a:pPr marL="285750" indent="-285750" algn="l">
              <a:lnSpc>
                <a:spcPct val="100000"/>
              </a:lnSpc>
              <a:buFont typeface="Arial" panose="020B0604020202020204" pitchFamily="34" charset="0"/>
              <a:buChar char="•"/>
            </a:pPr>
            <a:r>
              <a:rPr lang="en-US" sz="1800" b="0" i="0" u="none" strike="noStrike" baseline="0" dirty="0">
                <a:latin typeface="SourceSerifPro-Regular-Identity-H"/>
              </a:rPr>
              <a:t>Moreover, since the </a:t>
            </a:r>
            <a:r>
              <a:rPr lang="en-US" sz="1800" b="0" i="1" u="none" strike="noStrike" baseline="0" dirty="0">
                <a:latin typeface="SourceSerifPro-It-Identity-H"/>
              </a:rPr>
              <a:t>generalization gap </a:t>
            </a:r>
            <a:r>
              <a:rPr lang="en-US" sz="1800" b="0" i="0" u="none" strike="noStrike" baseline="0" dirty="0">
                <a:latin typeface="SourceSerifPro-Regular-Identity-H"/>
              </a:rPr>
              <a:t>between our training and validation errors is small, we have reason to believe that we could get away with a more complex model. This phenomenon is known as </a:t>
            </a:r>
            <a:r>
              <a:rPr lang="en-US" sz="1800" b="0" i="1" u="none" strike="noStrike" baseline="0" dirty="0">
                <a:solidFill>
                  <a:srgbClr val="FF0000"/>
                </a:solidFill>
                <a:latin typeface="SourceSerifPro-It-Identity-H"/>
              </a:rPr>
              <a:t>underfitting</a:t>
            </a:r>
            <a:r>
              <a:rPr lang="en-US" sz="1800" b="0" i="0" u="none" strike="noStrike" baseline="0" dirty="0">
                <a:latin typeface="SourceSerifPro-Regular-Identity-H"/>
              </a:rPr>
              <a:t>.</a:t>
            </a:r>
          </a:p>
          <a:p>
            <a:pPr marL="285750" indent="-285750" algn="l">
              <a:lnSpc>
                <a:spcPct val="100000"/>
              </a:lnSpc>
              <a:buFont typeface="Arial" panose="020B0604020202020204" pitchFamily="34" charset="0"/>
              <a:buChar char="•"/>
            </a:pPr>
            <a:endParaRPr lang="en-US" sz="1800" b="0" i="0" u="none" strike="noStrike" baseline="0" dirty="0">
              <a:latin typeface="SourceSerifPro-Regular-Identity-H"/>
            </a:endParaRPr>
          </a:p>
          <a:p>
            <a:pPr marL="285750" indent="-285750" algn="l">
              <a:lnSpc>
                <a:spcPct val="100000"/>
              </a:lnSpc>
              <a:buFont typeface="Arial" panose="020B0604020202020204" pitchFamily="34" charset="0"/>
              <a:buChar char="•"/>
            </a:pPr>
            <a:r>
              <a:rPr lang="en-US" sz="1800" b="0" i="0" u="none" strike="noStrike" baseline="0" dirty="0">
                <a:latin typeface="SourceSerifPro-Regular-Identity-H"/>
              </a:rPr>
              <a:t>On the other hand, as we discussed above, we want to watch out for the cases when our training error is significantly lower than our validation error, indicating severe </a:t>
            </a:r>
            <a:r>
              <a:rPr lang="en-US" sz="1800" b="0" i="1" u="none" strike="noStrike" baseline="0" dirty="0">
                <a:solidFill>
                  <a:srgbClr val="FF0000"/>
                </a:solidFill>
                <a:latin typeface="SourceSerifPro-It-Identity-H"/>
              </a:rPr>
              <a:t>overfitting</a:t>
            </a:r>
            <a:r>
              <a:rPr lang="en-US" sz="1800" b="0" i="0" u="none" strike="noStrike" baseline="0" dirty="0">
                <a:latin typeface="SourceSerifPro-Regular-Identity-H"/>
              </a:rPr>
              <a:t>.</a:t>
            </a:r>
          </a:p>
          <a:p>
            <a:pPr marL="285750" indent="-285750" algn="l">
              <a:lnSpc>
                <a:spcPct val="100000"/>
              </a:lnSpc>
              <a:buFont typeface="Arial" panose="020B0604020202020204" pitchFamily="34" charset="0"/>
              <a:buChar char="•"/>
            </a:pPr>
            <a:endParaRPr lang="en-US" sz="1800" b="0" i="0" u="none" strike="noStrike" baseline="0" dirty="0">
              <a:solidFill>
                <a:srgbClr val="FF0000"/>
              </a:solidFill>
              <a:latin typeface="SourceSerifPro-Regular-Identity-H"/>
            </a:endParaRPr>
          </a:p>
          <a:p>
            <a:pPr marL="285750" indent="-285750" algn="just">
              <a:lnSpc>
                <a:spcPct val="100000"/>
              </a:lnSpc>
              <a:buFont typeface="Arial" panose="020B0604020202020204" pitchFamily="34" charset="0"/>
              <a:buChar char="•"/>
            </a:pPr>
            <a:r>
              <a:rPr lang="en-US" sz="1800" b="0" i="0" u="none" strike="noStrike" baseline="0" dirty="0">
                <a:latin typeface="SourceSerifPro-Regular-Identity-H"/>
              </a:rPr>
              <a:t>The phenomenon of fitting our training data more closely than we fit the underlying distribution is called </a:t>
            </a:r>
            <a:r>
              <a:rPr lang="en-US" sz="1800" b="0" i="1" u="none" strike="noStrike" baseline="0" dirty="0">
                <a:solidFill>
                  <a:srgbClr val="FF0000"/>
                </a:solidFill>
                <a:latin typeface="SourceSerifPro-It-Identity-H"/>
              </a:rPr>
              <a:t>overfitting</a:t>
            </a:r>
            <a:r>
              <a:rPr lang="en-US" sz="1800" b="0" i="0" u="none" strike="noStrike" baseline="0" dirty="0">
                <a:latin typeface="SourceSerifPro-Regular-Identity-H"/>
              </a:rPr>
              <a:t>, and the techniques used to combat overfitting are called </a:t>
            </a:r>
            <a:r>
              <a:rPr lang="en-US" sz="1800" b="0" i="1" u="none" strike="noStrike" baseline="0" dirty="0">
                <a:solidFill>
                  <a:srgbClr val="FF0000"/>
                </a:solidFill>
                <a:latin typeface="SourceSerifPro-It-Identity-H"/>
              </a:rPr>
              <a:t>regularization</a:t>
            </a:r>
            <a:r>
              <a:rPr lang="en-US" sz="1800" b="0" i="0" u="none" strike="noStrike" baseline="0" dirty="0">
                <a:solidFill>
                  <a:srgbClr val="FF0000"/>
                </a:solidFill>
                <a:latin typeface="SourceSerifPro-Regular-Identity-H"/>
              </a:rPr>
              <a:t>.</a:t>
            </a:r>
          </a:p>
          <a:p>
            <a:pPr algn="just">
              <a:lnSpc>
                <a:spcPct val="100000"/>
              </a:lnSpc>
            </a:pPr>
            <a:endParaRPr lang="en-US" sz="1800" b="0" i="0" u="none" strike="noStrike" baseline="0" dirty="0">
              <a:solidFill>
                <a:srgbClr val="FF0000"/>
              </a:solidFill>
              <a:latin typeface="SourceSerifPro-Regular-Identity-H"/>
            </a:endParaRPr>
          </a:p>
          <a:p>
            <a:pPr marL="285750" indent="-285750" algn="l">
              <a:buFont typeface="Arial" panose="020B0604020202020204" pitchFamily="34" charset="0"/>
              <a:buChar char="•"/>
            </a:pPr>
            <a:r>
              <a:rPr lang="en-US" sz="1800" b="0" i="0" u="none" strike="noStrike" baseline="0" dirty="0">
                <a:latin typeface="SourceSerifPro-Regular-Identity-H"/>
              </a:rPr>
              <a:t>Ultimately, we usually care more about the </a:t>
            </a:r>
            <a:r>
              <a:rPr lang="en-US" sz="1800" b="0" i="0" u="none" strike="noStrike" baseline="0" dirty="0">
                <a:solidFill>
                  <a:srgbClr val="FF0000"/>
                </a:solidFill>
                <a:latin typeface="SourceSerifPro-Regular-Identity-H"/>
              </a:rPr>
              <a:t>validation error </a:t>
            </a:r>
            <a:r>
              <a:rPr lang="en-US" sz="1800" b="0" i="0" u="none" strike="noStrike" baseline="0" dirty="0">
                <a:latin typeface="SourceSerifPro-Regular-Identity-H"/>
              </a:rPr>
              <a:t>than about the gap between the training and validation errors.</a:t>
            </a:r>
            <a:endParaRPr lang="en-US" dirty="0">
              <a:solidFill>
                <a:srgbClr val="FF0000"/>
              </a:solidFill>
            </a:endParaRPr>
          </a:p>
        </p:txBody>
      </p:sp>
    </p:spTree>
    <p:extLst>
      <p:ext uri="{BB962C8B-B14F-4D97-AF65-F5344CB8AC3E}">
        <p14:creationId xmlns:p14="http://schemas.microsoft.com/office/powerpoint/2010/main" val="2926854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A1B56-7242-474F-A15E-870B58D2FE04}"/>
              </a:ext>
            </a:extLst>
          </p:cNvPr>
          <p:cNvSpPr>
            <a:spLocks noGrp="1"/>
          </p:cNvSpPr>
          <p:nvPr>
            <p:ph type="ctrTitle"/>
          </p:nvPr>
        </p:nvSpPr>
        <p:spPr>
          <a:xfrm>
            <a:off x="0" y="201173"/>
            <a:ext cx="9805182" cy="361535"/>
          </a:xfrm>
        </p:spPr>
        <p:txBody>
          <a:bodyPr>
            <a:noAutofit/>
          </a:bodyPr>
          <a:lstStyle/>
          <a:p>
            <a:pPr algn="just"/>
            <a:r>
              <a:rPr lang="en-US" sz="2400" b="1" i="0" u="none" strike="noStrike" baseline="0" dirty="0">
                <a:latin typeface="SourceSansPro-Bold-Identity-H"/>
              </a:rPr>
              <a:t>Forward Propagation and Backward Propagation, and Model training</a:t>
            </a:r>
            <a:endParaRPr lang="en-US" sz="2400" dirty="0"/>
          </a:p>
        </p:txBody>
      </p:sp>
      <p:sp>
        <p:nvSpPr>
          <p:cNvPr id="3" name="Subtitle 2">
            <a:extLst>
              <a:ext uri="{FF2B5EF4-FFF2-40B4-BE49-F238E27FC236}">
                <a16:creationId xmlns:a16="http://schemas.microsoft.com/office/drawing/2014/main" id="{8D0034BA-3DB6-455A-9E42-F5CF5166B8E1}"/>
              </a:ext>
            </a:extLst>
          </p:cNvPr>
          <p:cNvSpPr>
            <a:spLocks noGrp="1"/>
          </p:cNvSpPr>
          <p:nvPr>
            <p:ph type="subTitle" idx="1"/>
          </p:nvPr>
        </p:nvSpPr>
        <p:spPr>
          <a:xfrm>
            <a:off x="98473" y="1139483"/>
            <a:ext cx="11479237" cy="4853354"/>
          </a:xfrm>
        </p:spPr>
        <p:txBody>
          <a:bodyPr/>
          <a:lstStyle/>
          <a:p>
            <a:pPr algn="l">
              <a:lnSpc>
                <a:spcPct val="150000"/>
              </a:lnSpc>
            </a:pPr>
            <a:r>
              <a:rPr lang="en-US" sz="1800" b="1" i="1" u="none" strike="noStrike" baseline="0" dirty="0">
                <a:solidFill>
                  <a:srgbClr val="FF0000"/>
                </a:solidFill>
                <a:latin typeface="SourceSerifPro-It-Identity-H"/>
              </a:rPr>
              <a:t>Forward propagation </a:t>
            </a:r>
            <a:r>
              <a:rPr lang="en-US" sz="1800" b="0" i="0" u="none" strike="noStrike" baseline="0" dirty="0">
                <a:latin typeface="SourceSerifPro-Regular-Identity-H"/>
              </a:rPr>
              <a:t>(or </a:t>
            </a:r>
            <a:r>
              <a:rPr lang="en-US" sz="1800" b="0" i="1" u="none" strike="noStrike" baseline="0" dirty="0">
                <a:latin typeface="SourceSerifPro-It-Identity-H"/>
              </a:rPr>
              <a:t>forward pass</a:t>
            </a:r>
            <a:r>
              <a:rPr lang="en-US" sz="1800" b="0" i="0" u="none" strike="noStrike" baseline="0" dirty="0">
                <a:latin typeface="SourceSerifPro-Regular-Identity-H"/>
              </a:rPr>
              <a:t>) refers to the calculation and storage of intermediate variables (including outputs) for a neural network in order from the input layer to the output layer.</a:t>
            </a:r>
          </a:p>
          <a:p>
            <a:pPr algn="l">
              <a:lnSpc>
                <a:spcPct val="150000"/>
              </a:lnSpc>
            </a:pPr>
            <a:endParaRPr lang="en-US" sz="1800" dirty="0">
              <a:latin typeface="SourceSerifPro-Regular-Identity-H"/>
            </a:endParaRPr>
          </a:p>
          <a:p>
            <a:pPr algn="l">
              <a:lnSpc>
                <a:spcPct val="150000"/>
              </a:lnSpc>
            </a:pPr>
            <a:r>
              <a:rPr lang="en-US" sz="1800" b="1" i="1" u="none" strike="noStrike" baseline="0" dirty="0">
                <a:solidFill>
                  <a:srgbClr val="FF0000"/>
                </a:solidFill>
                <a:latin typeface="SourceSerifPro-It-Identity-H"/>
              </a:rPr>
              <a:t>Backpropagation</a:t>
            </a:r>
            <a:r>
              <a:rPr lang="en-US" sz="1800" b="0" i="1" u="none" strike="noStrike" baseline="0" dirty="0">
                <a:latin typeface="SourceSerifPro-It-Identity-H"/>
              </a:rPr>
              <a:t> </a:t>
            </a:r>
            <a:r>
              <a:rPr lang="en-US" sz="1800" b="0" i="0" u="none" strike="noStrike" baseline="0" dirty="0">
                <a:latin typeface="SourceSerifPro-Regular-Identity-H"/>
              </a:rPr>
              <a:t>refers to the method of calculating the gradient of neural network parameters. In short, the method traverses the network in reverse order, from the output to the input layer, according to the </a:t>
            </a:r>
            <a:r>
              <a:rPr lang="en-US" sz="1800" b="0" i="1" u="none" strike="noStrike" baseline="0" dirty="0">
                <a:latin typeface="SourceSerifPro-It-Identity-H"/>
              </a:rPr>
              <a:t>chain rule </a:t>
            </a:r>
            <a:r>
              <a:rPr lang="en-US" sz="1800" b="0" i="0" u="none" strike="noStrike" baseline="0" dirty="0">
                <a:latin typeface="SourceSerifPro-Regular-Identity-H"/>
              </a:rPr>
              <a:t>from calculus.</a:t>
            </a:r>
          </a:p>
          <a:p>
            <a:pPr algn="l">
              <a:lnSpc>
                <a:spcPct val="150000"/>
              </a:lnSpc>
            </a:pPr>
            <a:endParaRPr lang="en-US" sz="1800" b="0" i="0" u="none" strike="noStrike" baseline="0" dirty="0">
              <a:latin typeface="SourceSerifPro-Regular-Identity-H"/>
            </a:endParaRPr>
          </a:p>
          <a:p>
            <a:pPr algn="l">
              <a:lnSpc>
                <a:spcPct val="150000"/>
              </a:lnSpc>
            </a:pPr>
            <a:r>
              <a:rPr lang="en-US" sz="1800" b="1" i="0" u="none" strike="noStrike" baseline="0" dirty="0">
                <a:solidFill>
                  <a:srgbClr val="FF0000"/>
                </a:solidFill>
                <a:latin typeface="SourceSerifPro-Regular-Identity-H"/>
              </a:rPr>
              <a:t>Model training </a:t>
            </a:r>
            <a:r>
              <a:rPr lang="en-US" sz="1800" b="0" i="0" u="none" strike="noStrike" baseline="0" dirty="0">
                <a:latin typeface="SourceSerifPro-Regular-Identity-H"/>
              </a:rPr>
              <a:t>When training neural networks, forward and backward propagation depend on each other. In particular, for forward propagation, we traverse the computational graph in the direction of dependencies and compute all the variables on its path. These are then used for backpropagation where the compute order on the graph is reversed.</a:t>
            </a:r>
            <a:endParaRPr lang="en-US" dirty="0"/>
          </a:p>
        </p:txBody>
      </p:sp>
    </p:spTree>
    <p:extLst>
      <p:ext uri="{BB962C8B-B14F-4D97-AF65-F5344CB8AC3E}">
        <p14:creationId xmlns:p14="http://schemas.microsoft.com/office/powerpoint/2010/main" val="3638677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2DB1F-1ED9-46EA-BD0E-C86570ED8EE1}"/>
              </a:ext>
            </a:extLst>
          </p:cNvPr>
          <p:cNvSpPr>
            <a:spLocks noGrp="1"/>
          </p:cNvSpPr>
          <p:nvPr>
            <p:ph type="ctrTitle"/>
          </p:nvPr>
        </p:nvSpPr>
        <p:spPr>
          <a:xfrm>
            <a:off x="0" y="0"/>
            <a:ext cx="8689145" cy="776775"/>
          </a:xfrm>
        </p:spPr>
        <p:txBody>
          <a:bodyPr>
            <a:normAutofit fontScale="90000"/>
          </a:bodyPr>
          <a:lstStyle/>
          <a:p>
            <a:pPr algn="just"/>
            <a:r>
              <a:rPr lang="en-US" dirty="0"/>
              <a:t>Illustration</a:t>
            </a:r>
          </a:p>
        </p:txBody>
      </p:sp>
      <p:sp>
        <p:nvSpPr>
          <p:cNvPr id="3" name="Subtitle 2">
            <a:extLst>
              <a:ext uri="{FF2B5EF4-FFF2-40B4-BE49-F238E27FC236}">
                <a16:creationId xmlns:a16="http://schemas.microsoft.com/office/drawing/2014/main" id="{CD5A5707-F1E4-4636-BE72-1DB1B52A3CEF}"/>
              </a:ext>
            </a:extLst>
          </p:cNvPr>
          <p:cNvSpPr>
            <a:spLocks noGrp="1"/>
          </p:cNvSpPr>
          <p:nvPr>
            <p:ph type="subTitle" idx="1"/>
          </p:nvPr>
        </p:nvSpPr>
        <p:spPr>
          <a:xfrm>
            <a:off x="140677" y="928468"/>
            <a:ext cx="10527323" cy="4329332"/>
          </a:xfrm>
        </p:spPr>
        <p:txBody>
          <a:bodyPr/>
          <a:lstStyle/>
          <a:p>
            <a:r>
              <a:rPr lang="en-US" dirty="0"/>
              <a:t>Fully connected layer</a:t>
            </a:r>
          </a:p>
        </p:txBody>
      </p:sp>
      <p:pic>
        <p:nvPicPr>
          <p:cNvPr id="10" name="Picture 9">
            <a:extLst>
              <a:ext uri="{FF2B5EF4-FFF2-40B4-BE49-F238E27FC236}">
                <a16:creationId xmlns:a16="http://schemas.microsoft.com/office/drawing/2014/main" id="{29A51879-29CB-4056-BBF0-4B9204752466}"/>
              </a:ext>
            </a:extLst>
          </p:cNvPr>
          <p:cNvPicPr>
            <a:picLocks noChangeAspect="1"/>
          </p:cNvPicPr>
          <p:nvPr/>
        </p:nvPicPr>
        <p:blipFill>
          <a:blip r:embed="rId2"/>
          <a:stretch>
            <a:fillRect/>
          </a:stretch>
        </p:blipFill>
        <p:spPr>
          <a:xfrm>
            <a:off x="586435" y="1600200"/>
            <a:ext cx="8698242" cy="2169942"/>
          </a:xfrm>
          <a:prstGeom prst="rect">
            <a:avLst/>
          </a:prstGeom>
        </p:spPr>
      </p:pic>
      <p:pic>
        <p:nvPicPr>
          <p:cNvPr id="12" name="Picture 11">
            <a:extLst>
              <a:ext uri="{FF2B5EF4-FFF2-40B4-BE49-F238E27FC236}">
                <a16:creationId xmlns:a16="http://schemas.microsoft.com/office/drawing/2014/main" id="{4A590024-B3C4-4C28-9282-0DE34C16AEF0}"/>
              </a:ext>
            </a:extLst>
          </p:cNvPr>
          <p:cNvPicPr>
            <a:picLocks noChangeAspect="1"/>
          </p:cNvPicPr>
          <p:nvPr/>
        </p:nvPicPr>
        <p:blipFill>
          <a:blip r:embed="rId3"/>
          <a:stretch>
            <a:fillRect/>
          </a:stretch>
        </p:blipFill>
        <p:spPr>
          <a:xfrm>
            <a:off x="431690" y="3921835"/>
            <a:ext cx="11619633" cy="664233"/>
          </a:xfrm>
          <a:prstGeom prst="rect">
            <a:avLst/>
          </a:prstGeom>
        </p:spPr>
      </p:pic>
    </p:spTree>
    <p:extLst>
      <p:ext uri="{BB962C8B-B14F-4D97-AF65-F5344CB8AC3E}">
        <p14:creationId xmlns:p14="http://schemas.microsoft.com/office/powerpoint/2010/main" val="3921637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70E7A-AA85-4C8A-B1DC-7FE7BD06F3E5}"/>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662917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6A54F-E41B-45C6-A83D-54BF383CDDBD}"/>
              </a:ext>
            </a:extLst>
          </p:cNvPr>
          <p:cNvSpPr>
            <a:spLocks noGrp="1"/>
          </p:cNvSpPr>
          <p:nvPr>
            <p:ph type="ctrTitle"/>
          </p:nvPr>
        </p:nvSpPr>
        <p:spPr>
          <a:xfrm>
            <a:off x="1524000" y="1076325"/>
            <a:ext cx="7029450" cy="685800"/>
          </a:xfrm>
        </p:spPr>
        <p:txBody>
          <a:bodyPr>
            <a:normAutofit fontScale="90000"/>
          </a:bodyPr>
          <a:lstStyle/>
          <a:p>
            <a:r>
              <a:rPr lang="en-US" dirty="0"/>
              <a:t>CONTENTS</a:t>
            </a:r>
          </a:p>
        </p:txBody>
      </p:sp>
      <p:sp>
        <p:nvSpPr>
          <p:cNvPr id="3" name="Subtitle 2">
            <a:extLst>
              <a:ext uri="{FF2B5EF4-FFF2-40B4-BE49-F238E27FC236}">
                <a16:creationId xmlns:a16="http://schemas.microsoft.com/office/drawing/2014/main" id="{61BF1A71-8D65-4543-8C8E-55795899A9B7}"/>
              </a:ext>
            </a:extLst>
          </p:cNvPr>
          <p:cNvSpPr>
            <a:spLocks noGrp="1"/>
          </p:cNvSpPr>
          <p:nvPr>
            <p:ph type="subTitle" idx="1"/>
          </p:nvPr>
        </p:nvSpPr>
        <p:spPr>
          <a:xfrm>
            <a:off x="1524001" y="1847850"/>
            <a:ext cx="4572000" cy="3409950"/>
          </a:xfrm>
        </p:spPr>
        <p:txBody>
          <a:bodyPr>
            <a:normAutofit lnSpcReduction="10000"/>
          </a:bodyPr>
          <a:lstStyle/>
          <a:p>
            <a:pPr marL="342900" indent="-342900" algn="just">
              <a:buFont typeface="Arial" panose="020B0604020202020204" pitchFamily="34" charset="0"/>
              <a:buChar char="•"/>
            </a:pPr>
            <a:r>
              <a:rPr lang="en-US" dirty="0"/>
              <a:t>Introduction</a:t>
            </a:r>
          </a:p>
          <a:p>
            <a:pPr marL="342900" indent="-342900" algn="just">
              <a:buFont typeface="Arial" panose="020B0604020202020204" pitchFamily="34" charset="0"/>
              <a:buChar char="•"/>
            </a:pPr>
            <a:r>
              <a:rPr lang="en-US" dirty="0"/>
              <a:t>Installation</a:t>
            </a:r>
          </a:p>
          <a:p>
            <a:pPr marL="342900" indent="-342900" algn="just">
              <a:buFont typeface="Arial" panose="020B0604020202020204" pitchFamily="34" charset="0"/>
              <a:buChar char="•"/>
            </a:pPr>
            <a:r>
              <a:rPr lang="en-US" dirty="0"/>
              <a:t>Preliminaries</a:t>
            </a:r>
          </a:p>
          <a:p>
            <a:pPr marL="342900" indent="-342900" algn="just">
              <a:buFont typeface="Arial" panose="020B0604020202020204" pitchFamily="34" charset="0"/>
              <a:buChar char="•"/>
            </a:pPr>
            <a:r>
              <a:rPr lang="en-US" dirty="0"/>
              <a:t>Road to deep learning</a:t>
            </a:r>
          </a:p>
          <a:p>
            <a:pPr marL="342900" indent="-342900" algn="just">
              <a:buFont typeface="Arial" panose="020B0604020202020204" pitchFamily="34" charset="0"/>
              <a:buChar char="•"/>
            </a:pPr>
            <a:r>
              <a:rPr lang="en-US" dirty="0"/>
              <a:t>Linear Neural Networks</a:t>
            </a:r>
          </a:p>
          <a:p>
            <a:pPr marL="342900" indent="-342900" algn="just">
              <a:buFont typeface="Arial" panose="020B0604020202020204" pitchFamily="34" charset="0"/>
              <a:buChar char="•"/>
            </a:pPr>
            <a:r>
              <a:rPr lang="en-US" dirty="0"/>
              <a:t>Multilayer Neural Network</a:t>
            </a:r>
          </a:p>
          <a:p>
            <a:pPr marL="342900" indent="-342900" algn="just">
              <a:buFont typeface="Arial" panose="020B0604020202020204" pitchFamily="34" charset="0"/>
              <a:buChar char="•"/>
            </a:pPr>
            <a:r>
              <a:rPr lang="en-US" dirty="0"/>
              <a:t>Deep Learning Computation</a:t>
            </a:r>
          </a:p>
          <a:p>
            <a:pPr marL="342900" indent="-342900" algn="just">
              <a:buFont typeface="Arial" panose="020B0604020202020204" pitchFamily="34" charset="0"/>
              <a:buChar char="•"/>
            </a:pPr>
            <a:r>
              <a:rPr lang="en-US" dirty="0"/>
              <a:t>Convolutional Neural Network</a:t>
            </a:r>
          </a:p>
        </p:txBody>
      </p:sp>
    </p:spTree>
    <p:extLst>
      <p:ext uri="{BB962C8B-B14F-4D97-AF65-F5344CB8AC3E}">
        <p14:creationId xmlns:p14="http://schemas.microsoft.com/office/powerpoint/2010/main" val="2082031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5701C-70A1-4B1A-840D-8B129A1E89C7}"/>
              </a:ext>
            </a:extLst>
          </p:cNvPr>
          <p:cNvSpPr>
            <a:spLocks noGrp="1"/>
          </p:cNvSpPr>
          <p:nvPr>
            <p:ph type="ctrTitle"/>
          </p:nvPr>
        </p:nvSpPr>
        <p:spPr>
          <a:xfrm>
            <a:off x="1038225" y="600075"/>
            <a:ext cx="3667125" cy="473074"/>
          </a:xfrm>
        </p:spPr>
        <p:txBody>
          <a:bodyPr>
            <a:normAutofit fontScale="90000"/>
          </a:bodyPr>
          <a:lstStyle/>
          <a:p>
            <a:pPr algn="just"/>
            <a:r>
              <a:rPr lang="en-US" dirty="0"/>
              <a:t>Introduction</a:t>
            </a:r>
          </a:p>
        </p:txBody>
      </p:sp>
      <p:sp>
        <p:nvSpPr>
          <p:cNvPr id="3" name="Subtitle 2">
            <a:extLst>
              <a:ext uri="{FF2B5EF4-FFF2-40B4-BE49-F238E27FC236}">
                <a16:creationId xmlns:a16="http://schemas.microsoft.com/office/drawing/2014/main" id="{FB1778AF-0505-44AA-9FA7-3805088A3746}"/>
              </a:ext>
            </a:extLst>
          </p:cNvPr>
          <p:cNvSpPr>
            <a:spLocks noGrp="1"/>
          </p:cNvSpPr>
          <p:nvPr>
            <p:ph type="subTitle" idx="1"/>
          </p:nvPr>
        </p:nvSpPr>
        <p:spPr>
          <a:xfrm>
            <a:off x="990599" y="1073148"/>
            <a:ext cx="11009143" cy="5784851"/>
          </a:xfrm>
        </p:spPr>
        <p:txBody>
          <a:bodyPr>
            <a:normAutofit lnSpcReduction="10000"/>
          </a:bodyPr>
          <a:lstStyle/>
          <a:p>
            <a:pPr marL="285750" indent="-285750" algn="l">
              <a:lnSpc>
                <a:spcPct val="150000"/>
              </a:lnSpc>
              <a:buFont typeface="Arial" panose="020B0604020202020204" pitchFamily="34" charset="0"/>
              <a:buChar char="•"/>
            </a:pPr>
            <a:r>
              <a:rPr lang="en-US" sz="1800" b="0" i="0" u="none" strike="noStrike" baseline="0" dirty="0">
                <a:solidFill>
                  <a:srgbClr val="000000"/>
                </a:solidFill>
                <a:latin typeface="SourceSerifPro-Regular-Identity-H"/>
              </a:rPr>
              <a:t>Imagine just writing a program to respond to a </a:t>
            </a:r>
            <a:r>
              <a:rPr lang="en-US" sz="1800" b="0" i="1" u="none" strike="noStrike" baseline="0" dirty="0">
                <a:solidFill>
                  <a:srgbClr val="000000"/>
                </a:solidFill>
                <a:latin typeface="SourceSerifPro-It-Identity-H"/>
              </a:rPr>
              <a:t>wake word </a:t>
            </a:r>
            <a:r>
              <a:rPr lang="en-US" sz="1800" b="0" i="0" u="none" strike="noStrike" baseline="0" dirty="0">
                <a:solidFill>
                  <a:srgbClr val="000000"/>
                </a:solidFill>
                <a:latin typeface="SourceSerifPro-Regular-Identity-H"/>
              </a:rPr>
              <a:t>such as “Alexa”, “OK Google”, and “Hey Siri”. Try coding it up in a room by yourself with a computer and a code editor, as illustrated in the figure below. How would you write such a program from first principles?</a:t>
            </a:r>
          </a:p>
          <a:p>
            <a:pPr algn="l">
              <a:lnSpc>
                <a:spcPct val="150000"/>
              </a:lnSpc>
            </a:pPr>
            <a:endParaRPr lang="en-US" sz="1800" dirty="0">
              <a:solidFill>
                <a:srgbClr val="000000"/>
              </a:solidFill>
              <a:latin typeface="SourceSerifPro-Regular-Identity-H"/>
            </a:endParaRPr>
          </a:p>
          <a:p>
            <a:pPr marL="285750" indent="-285750" algn="l">
              <a:lnSpc>
                <a:spcPct val="150000"/>
              </a:lnSpc>
              <a:buFont typeface="Arial" panose="020B0604020202020204" pitchFamily="34" charset="0"/>
              <a:buChar char="•"/>
            </a:pPr>
            <a:r>
              <a:rPr lang="en-US" sz="1800" b="0" i="0" u="none" strike="noStrike" baseline="0" dirty="0">
                <a:latin typeface="SourceSerifPro-Regular-Identity-H"/>
              </a:rPr>
              <a:t>even if you do not know how to program a computer to recognize the word “Alexa”, you yourself are able to recognize it. Armed with this ability, we can collect a huge </a:t>
            </a:r>
            <a:r>
              <a:rPr lang="en-US" sz="1800" b="1" i="1" u="none" strike="noStrike" baseline="0" dirty="0">
                <a:solidFill>
                  <a:srgbClr val="FF0000"/>
                </a:solidFill>
                <a:latin typeface="SourceSerifPro-It-Identity-H"/>
              </a:rPr>
              <a:t>dataset </a:t>
            </a:r>
            <a:r>
              <a:rPr lang="en-US" sz="1800" b="0" i="0" u="none" strike="noStrike" baseline="0" dirty="0">
                <a:latin typeface="SourceSerifPro-Regular-Identity-H"/>
              </a:rPr>
              <a:t>containing examples of audio and label those that do and that do not contain the wake word.</a:t>
            </a:r>
          </a:p>
          <a:p>
            <a:pPr marL="285750" indent="-285750" algn="just">
              <a:lnSpc>
                <a:spcPct val="160000"/>
              </a:lnSpc>
              <a:buFont typeface="Arial" panose="020B0604020202020204" pitchFamily="34" charset="0"/>
              <a:buChar char="•"/>
            </a:pPr>
            <a:r>
              <a:rPr lang="en-US" sz="1800" b="0" i="0" u="none" strike="noStrike" baseline="0" dirty="0"/>
              <a:t>we define a flexible program whose behavior is determined by a number of </a:t>
            </a:r>
            <a:r>
              <a:rPr lang="en-US" sz="1800" b="1" i="1" u="none" strike="noStrike" baseline="0" dirty="0">
                <a:solidFill>
                  <a:srgbClr val="FF0000"/>
                </a:solidFill>
              </a:rPr>
              <a:t>parameters</a:t>
            </a:r>
            <a:r>
              <a:rPr lang="en-US" sz="1800" b="0" i="0" u="none" strike="noStrike" baseline="0" dirty="0"/>
              <a:t>. Then we use the dataset to determine the best possible set of parameters, those that improve the performance of our program with respect to some measure of performance on the task of interest. You can think of the parameters as knobs that we can turn, manipulating the behavior of the program. Fixing the parameters, we call the program a </a:t>
            </a:r>
            <a:r>
              <a:rPr lang="en-US" sz="1800" b="1" i="1" u="none" strike="noStrike" baseline="0" dirty="0">
                <a:solidFill>
                  <a:srgbClr val="FF0000"/>
                </a:solidFill>
              </a:rPr>
              <a:t>model</a:t>
            </a:r>
          </a:p>
          <a:p>
            <a:pPr marL="285750" indent="-285750" algn="just">
              <a:lnSpc>
                <a:spcPct val="160000"/>
              </a:lnSpc>
              <a:buFont typeface="Arial" panose="020B0604020202020204" pitchFamily="34" charset="0"/>
              <a:buChar char="•"/>
            </a:pPr>
            <a:endParaRPr lang="en-US" sz="1800" b="0" i="1" u="none" strike="noStrike" baseline="0" dirty="0"/>
          </a:p>
          <a:p>
            <a:pPr marL="285750" indent="-285750" algn="l">
              <a:buFont typeface="Arial" panose="020B0604020202020204" pitchFamily="34" charset="0"/>
              <a:buChar char="•"/>
            </a:pPr>
            <a:r>
              <a:rPr lang="en-US" sz="1800" b="0" i="0" u="none" strike="noStrike" baseline="0" dirty="0">
                <a:latin typeface="SourceSerifPro-Regular-Identity-H"/>
              </a:rPr>
              <a:t>And the meta-program that uses our dataset to choose the parameters is called a </a:t>
            </a:r>
            <a:r>
              <a:rPr lang="en-US" sz="1800" i="1" dirty="0">
                <a:latin typeface="SourceSerifPro-It-Identity-H"/>
              </a:rPr>
              <a:t> </a:t>
            </a:r>
            <a:r>
              <a:rPr lang="en-US" sz="1800" b="1" i="1" u="none" strike="noStrike" baseline="0" dirty="0">
                <a:solidFill>
                  <a:srgbClr val="FF0000"/>
                </a:solidFill>
                <a:latin typeface="SourceSerifPro-It-Identity-H"/>
              </a:rPr>
              <a:t>learning algorithm</a:t>
            </a:r>
            <a:r>
              <a:rPr lang="en-US" sz="1800" b="1" i="0" u="none" strike="noStrike" baseline="0" dirty="0">
                <a:solidFill>
                  <a:srgbClr val="FF0000"/>
                </a:solidFill>
                <a:latin typeface="SourceSerifPro-Regular-Identity-H"/>
              </a:rPr>
              <a:t>.</a:t>
            </a:r>
            <a:endParaRPr lang="en-US" b="1" dirty="0">
              <a:solidFill>
                <a:srgbClr val="FF0000"/>
              </a:solidFill>
            </a:endParaRPr>
          </a:p>
        </p:txBody>
      </p:sp>
      <p:pic>
        <p:nvPicPr>
          <p:cNvPr id="5" name="Picture 4">
            <a:extLst>
              <a:ext uri="{FF2B5EF4-FFF2-40B4-BE49-F238E27FC236}">
                <a16:creationId xmlns:a16="http://schemas.microsoft.com/office/drawing/2014/main" id="{8C9B2C9C-99BA-4B94-9ED2-E8581F9715DD}"/>
              </a:ext>
            </a:extLst>
          </p:cNvPr>
          <p:cNvPicPr>
            <a:picLocks noChangeAspect="1"/>
          </p:cNvPicPr>
          <p:nvPr/>
        </p:nvPicPr>
        <p:blipFill>
          <a:blip r:embed="rId2"/>
          <a:stretch>
            <a:fillRect/>
          </a:stretch>
        </p:blipFill>
        <p:spPr>
          <a:xfrm>
            <a:off x="1319032" y="2389152"/>
            <a:ext cx="5461595" cy="628592"/>
          </a:xfrm>
          <a:prstGeom prst="rect">
            <a:avLst/>
          </a:prstGeom>
        </p:spPr>
      </p:pic>
    </p:spTree>
    <p:extLst>
      <p:ext uri="{BB962C8B-B14F-4D97-AF65-F5344CB8AC3E}">
        <p14:creationId xmlns:p14="http://schemas.microsoft.com/office/powerpoint/2010/main" val="3134809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7783A-B22A-4831-B099-79EFA4E94B3E}"/>
              </a:ext>
            </a:extLst>
          </p:cNvPr>
          <p:cNvSpPr>
            <a:spLocks noGrp="1"/>
          </p:cNvSpPr>
          <p:nvPr>
            <p:ph type="ctrTitle"/>
          </p:nvPr>
        </p:nvSpPr>
        <p:spPr>
          <a:xfrm>
            <a:off x="623668" y="344671"/>
            <a:ext cx="6775938" cy="847114"/>
          </a:xfrm>
        </p:spPr>
        <p:txBody>
          <a:bodyPr>
            <a:normAutofit fontScale="90000"/>
          </a:bodyPr>
          <a:lstStyle/>
          <a:p>
            <a:pPr algn="just"/>
            <a:r>
              <a:rPr lang="en-US" dirty="0"/>
              <a:t>Installation</a:t>
            </a:r>
          </a:p>
        </p:txBody>
      </p:sp>
      <p:sp>
        <p:nvSpPr>
          <p:cNvPr id="3" name="Subtitle 2">
            <a:extLst>
              <a:ext uri="{FF2B5EF4-FFF2-40B4-BE49-F238E27FC236}">
                <a16:creationId xmlns:a16="http://schemas.microsoft.com/office/drawing/2014/main" id="{57E55891-E9C4-4B31-AAB4-17E3C45B2C1E}"/>
              </a:ext>
            </a:extLst>
          </p:cNvPr>
          <p:cNvSpPr>
            <a:spLocks noGrp="1"/>
          </p:cNvSpPr>
          <p:nvPr>
            <p:ph type="subTitle" idx="1"/>
          </p:nvPr>
        </p:nvSpPr>
        <p:spPr>
          <a:xfrm>
            <a:off x="365761" y="1191785"/>
            <a:ext cx="10302240" cy="5490369"/>
          </a:xfrm>
        </p:spPr>
        <p:txBody>
          <a:bodyPr>
            <a:normAutofit/>
          </a:bodyPr>
          <a:lstStyle/>
          <a:p>
            <a:pPr marL="342900" indent="-342900" algn="just">
              <a:buFont typeface="Arial" panose="020B0604020202020204" pitchFamily="34" charset="0"/>
              <a:buChar char="•"/>
            </a:pPr>
            <a:r>
              <a:rPr lang="en-US" dirty="0"/>
              <a:t>Download  and Install Anaconda</a:t>
            </a:r>
          </a:p>
          <a:p>
            <a:pPr marL="342900" indent="-342900" algn="just">
              <a:buFont typeface="Arial" panose="020B0604020202020204" pitchFamily="34" charset="0"/>
              <a:buChar char="•"/>
            </a:pPr>
            <a:r>
              <a:rPr lang="en-US" dirty="0"/>
              <a:t>Launch </a:t>
            </a:r>
            <a:r>
              <a:rPr lang="en-US" dirty="0" err="1"/>
              <a:t>Jupyter</a:t>
            </a:r>
            <a:r>
              <a:rPr lang="en-US" dirty="0"/>
              <a:t> Notebook</a:t>
            </a:r>
          </a:p>
          <a:p>
            <a:pPr marL="342900" indent="-342900" algn="just">
              <a:buFont typeface="Arial" panose="020B0604020202020204" pitchFamily="34" charset="0"/>
              <a:buChar char="•"/>
            </a:pPr>
            <a:r>
              <a:rPr lang="en-US" dirty="0"/>
              <a:t>Install packages through Anaconda prompt</a:t>
            </a:r>
          </a:p>
        </p:txBody>
      </p:sp>
      <p:pic>
        <p:nvPicPr>
          <p:cNvPr id="1028" name="Picture 4" descr="Installing on Windows — Anaconda documentation">
            <a:extLst>
              <a:ext uri="{FF2B5EF4-FFF2-40B4-BE49-F238E27FC236}">
                <a16:creationId xmlns:a16="http://schemas.microsoft.com/office/drawing/2014/main" id="{6E4929E4-621F-4914-8FE8-72C890BA9F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1" y="3094892"/>
            <a:ext cx="4587474" cy="239689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ownload Anaconda for Windows 10 (64/32 bit). PC/laptop">
            <a:extLst>
              <a:ext uri="{FF2B5EF4-FFF2-40B4-BE49-F238E27FC236}">
                <a16:creationId xmlns:a16="http://schemas.microsoft.com/office/drawing/2014/main" id="{BFE8988A-BD7B-4241-8F04-43CF70443E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496" y="3094892"/>
            <a:ext cx="4151505" cy="2396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522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4BAE5-8A25-4310-8F7C-D07CE3B2CC6A}"/>
              </a:ext>
            </a:extLst>
          </p:cNvPr>
          <p:cNvSpPr>
            <a:spLocks noGrp="1"/>
          </p:cNvSpPr>
          <p:nvPr>
            <p:ph type="ctrTitle"/>
          </p:nvPr>
        </p:nvSpPr>
        <p:spPr>
          <a:xfrm>
            <a:off x="581466" y="545588"/>
            <a:ext cx="7690338" cy="477837"/>
          </a:xfrm>
        </p:spPr>
        <p:txBody>
          <a:bodyPr>
            <a:normAutofit fontScale="90000"/>
          </a:bodyPr>
          <a:lstStyle/>
          <a:p>
            <a:pPr algn="just"/>
            <a:r>
              <a:rPr lang="en-US" dirty="0"/>
              <a:t>Preliminaries</a:t>
            </a:r>
          </a:p>
        </p:txBody>
      </p:sp>
      <p:sp>
        <p:nvSpPr>
          <p:cNvPr id="3" name="Subtitle 2">
            <a:extLst>
              <a:ext uri="{FF2B5EF4-FFF2-40B4-BE49-F238E27FC236}">
                <a16:creationId xmlns:a16="http://schemas.microsoft.com/office/drawing/2014/main" id="{DC965DE4-0703-4EC2-8575-86BEFCC2E602}"/>
              </a:ext>
            </a:extLst>
          </p:cNvPr>
          <p:cNvSpPr>
            <a:spLocks noGrp="1"/>
          </p:cNvSpPr>
          <p:nvPr>
            <p:ph type="subTitle" idx="1"/>
          </p:nvPr>
        </p:nvSpPr>
        <p:spPr>
          <a:xfrm>
            <a:off x="337625" y="1237957"/>
            <a:ext cx="10330375" cy="5233181"/>
          </a:xfrm>
        </p:spPr>
        <p:txBody>
          <a:bodyPr/>
          <a:lstStyle/>
          <a:p>
            <a:pPr marL="285750" indent="-285750" algn="just">
              <a:lnSpc>
                <a:spcPct val="150000"/>
              </a:lnSpc>
              <a:buFont typeface="Arial" panose="020B0604020202020204" pitchFamily="34" charset="0"/>
              <a:buChar char="•"/>
            </a:pPr>
            <a:r>
              <a:rPr lang="en-US" sz="1800" b="0" i="0" u="none" strike="noStrike" baseline="0" dirty="0">
                <a:latin typeface="SourceSerifPro-Regular-Identity-H"/>
              </a:rPr>
              <a:t>This sort of problem, where we try to predict a designated unknown label based on known inputs given a dataset consisting of examples for which the labels are known, is called </a:t>
            </a:r>
            <a:r>
              <a:rPr lang="en-US" sz="1800" b="1" i="1" u="none" strike="noStrike" baseline="0" dirty="0">
                <a:solidFill>
                  <a:srgbClr val="FF0000"/>
                </a:solidFill>
                <a:latin typeface="SourceSerifPro-It-Identity-H"/>
              </a:rPr>
              <a:t>supervised learning</a:t>
            </a:r>
            <a:r>
              <a:rPr lang="en-US" sz="1800" b="1" i="0" u="none" strike="noStrike" baseline="0" dirty="0">
                <a:solidFill>
                  <a:srgbClr val="FF0000"/>
                </a:solidFill>
                <a:latin typeface="SourceSerifPro-Regular-Identity-H"/>
              </a:rPr>
              <a:t>.</a:t>
            </a:r>
          </a:p>
          <a:p>
            <a:pPr marL="285750" indent="-285750" algn="l">
              <a:buFont typeface="Arial" panose="020B0604020202020204" pitchFamily="34" charset="0"/>
              <a:buChar char="•"/>
            </a:pPr>
            <a:r>
              <a:rPr lang="en-US" sz="1800" b="0" i="0" u="none" strike="noStrike" baseline="0" dirty="0">
                <a:latin typeface="SourceSerifPro-Regular-Identity-H"/>
              </a:rPr>
              <a:t>no matter what kind of machine learning problem we take on:</a:t>
            </a:r>
          </a:p>
          <a:p>
            <a:pPr marL="285750" indent="-285750" algn="l">
              <a:buFont typeface="Arial" panose="020B0604020202020204" pitchFamily="34" charset="0"/>
              <a:buChar char="•"/>
            </a:pPr>
            <a:endParaRPr lang="en-US" sz="1800" b="0" i="0" u="none" strike="noStrike" baseline="0" dirty="0">
              <a:latin typeface="SourceSerifPro-Regular-Identity-H"/>
            </a:endParaRPr>
          </a:p>
          <a:p>
            <a:pPr algn="just"/>
            <a:r>
              <a:rPr lang="en-US" sz="1800" b="0" i="0" u="none" strike="noStrike" baseline="0" dirty="0"/>
              <a:t>1</a:t>
            </a:r>
            <a:r>
              <a:rPr lang="en-US" sz="1800" b="0" u="none" strike="noStrike" baseline="0" dirty="0"/>
              <a:t>. The data that we can learn from.</a:t>
            </a:r>
          </a:p>
          <a:p>
            <a:pPr algn="just"/>
            <a:r>
              <a:rPr lang="en-US" sz="1800" b="0" u="none" strike="noStrike" baseline="0" dirty="0"/>
              <a:t>2. A model of how to transform the data.</a:t>
            </a:r>
          </a:p>
          <a:p>
            <a:pPr algn="just"/>
            <a:r>
              <a:rPr lang="en-US" sz="1800" b="0" u="none" strike="noStrike" baseline="0" dirty="0"/>
              <a:t>3. An objective function that quantifies how well (or badly) the model is doing. (Loss Function)</a:t>
            </a:r>
          </a:p>
          <a:p>
            <a:pPr algn="just">
              <a:lnSpc>
                <a:spcPct val="150000"/>
              </a:lnSpc>
            </a:pPr>
            <a:r>
              <a:rPr lang="en-US" sz="1800" b="0" u="none" strike="noStrike" baseline="0" dirty="0"/>
              <a:t>4. An algorithm to adjust the </a:t>
            </a:r>
            <a:r>
              <a:rPr lang="en-US" sz="1800" b="0" u="none" strike="noStrike" baseline="0" dirty="0" err="1"/>
              <a:t>modelʼs</a:t>
            </a:r>
            <a:r>
              <a:rPr lang="en-US" sz="1800" b="0" u="none" strike="noStrike" baseline="0" dirty="0"/>
              <a:t> parameters to optimize the objective function: </a:t>
            </a:r>
            <a:r>
              <a:rPr lang="en-US" sz="1800" dirty="0"/>
              <a:t> </a:t>
            </a:r>
            <a:r>
              <a:rPr lang="en-US" sz="1800" b="0" i="0" u="none" strike="noStrike" baseline="0" dirty="0">
                <a:latin typeface="SourceSerifPro-Regular-Identity-H"/>
              </a:rPr>
              <a:t>Popular optimization algorithms for deep learning are based on an approach called </a:t>
            </a:r>
            <a:r>
              <a:rPr lang="en-US" sz="1800" b="1" i="1" u="none" strike="noStrike" baseline="0" dirty="0">
                <a:solidFill>
                  <a:srgbClr val="FF0000"/>
                </a:solidFill>
                <a:latin typeface="SourceSerifPro-It-Identity-H"/>
              </a:rPr>
              <a:t>gradient descent</a:t>
            </a:r>
            <a:r>
              <a:rPr lang="en-US" sz="1800" b="1" i="0" u="none" strike="noStrike" baseline="0" dirty="0">
                <a:solidFill>
                  <a:srgbClr val="FF0000"/>
                </a:solidFill>
                <a:latin typeface="SourceSerifPro-Regular-Identity-H"/>
              </a:rPr>
              <a:t>.</a:t>
            </a:r>
            <a:endParaRPr lang="en-US" b="1" dirty="0">
              <a:solidFill>
                <a:srgbClr val="FF0000"/>
              </a:solidFill>
            </a:endParaRPr>
          </a:p>
        </p:txBody>
      </p:sp>
    </p:spTree>
    <p:extLst>
      <p:ext uri="{BB962C8B-B14F-4D97-AF65-F5344CB8AC3E}">
        <p14:creationId xmlns:p14="http://schemas.microsoft.com/office/powerpoint/2010/main" val="3583895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1A2CF-A71B-4DB0-A5A7-C11D3D5452E9}"/>
              </a:ext>
            </a:extLst>
          </p:cNvPr>
          <p:cNvSpPr>
            <a:spLocks noGrp="1"/>
          </p:cNvSpPr>
          <p:nvPr>
            <p:ph type="title"/>
          </p:nvPr>
        </p:nvSpPr>
        <p:spPr>
          <a:xfrm>
            <a:off x="280182" y="0"/>
            <a:ext cx="10064262" cy="661817"/>
          </a:xfrm>
        </p:spPr>
        <p:txBody>
          <a:bodyPr>
            <a:normAutofit fontScale="90000"/>
          </a:bodyPr>
          <a:lstStyle/>
          <a:p>
            <a:r>
              <a:rPr lang="en-US" dirty="0" err="1"/>
              <a:t>Con’t</a:t>
            </a:r>
            <a:endParaRPr lang="en-US" dirty="0"/>
          </a:p>
        </p:txBody>
      </p:sp>
      <p:sp>
        <p:nvSpPr>
          <p:cNvPr id="3" name="Content Placeholder 2">
            <a:extLst>
              <a:ext uri="{FF2B5EF4-FFF2-40B4-BE49-F238E27FC236}">
                <a16:creationId xmlns:a16="http://schemas.microsoft.com/office/drawing/2014/main" id="{8102401A-1D57-4686-8F21-0A25866D7532}"/>
              </a:ext>
            </a:extLst>
          </p:cNvPr>
          <p:cNvSpPr>
            <a:spLocks noGrp="1"/>
          </p:cNvSpPr>
          <p:nvPr>
            <p:ph idx="1"/>
          </p:nvPr>
        </p:nvSpPr>
        <p:spPr>
          <a:xfrm>
            <a:off x="140677" y="900332"/>
            <a:ext cx="7146388" cy="5809957"/>
          </a:xfrm>
        </p:spPr>
        <p:txBody>
          <a:bodyPr>
            <a:normAutofit fontScale="92500" lnSpcReduction="20000"/>
          </a:bodyPr>
          <a:lstStyle/>
          <a:p>
            <a:r>
              <a:rPr lang="en-US" sz="1800" b="1" i="0" u="none" strike="noStrike" baseline="0" dirty="0">
                <a:latin typeface="SourceSansPro-Bold-Identity-H"/>
              </a:rPr>
              <a:t>Kinds of Machine Learning Problems</a:t>
            </a:r>
          </a:p>
          <a:p>
            <a:pPr algn="just">
              <a:lnSpc>
                <a:spcPct val="160000"/>
              </a:lnSpc>
              <a:buFont typeface="Wingdings" panose="05000000000000000000" pitchFamily="2" charset="2"/>
              <a:buChar char="q"/>
            </a:pPr>
            <a:r>
              <a:rPr lang="en-US" sz="1800" b="1" i="0" u="none" strike="noStrike" baseline="0" dirty="0">
                <a:latin typeface="SourceSansPro-Bold-Identity-H"/>
              </a:rPr>
              <a:t>Supervised Learning: Regression, Classification, Tagging : </a:t>
            </a:r>
            <a:r>
              <a:rPr lang="en-US" sz="1800" b="0" i="0" u="none" strike="noStrike" baseline="0" dirty="0">
                <a:latin typeface="SourceSerifPro-Regular-Identity-H"/>
              </a:rPr>
              <a:t>Our goal is to produce a model that maps any input to a label prediction.</a:t>
            </a:r>
            <a:endParaRPr lang="en-US" sz="1800" b="1" dirty="0">
              <a:latin typeface="SourceSansPro-Bold-Identity-H"/>
            </a:endParaRPr>
          </a:p>
          <a:p>
            <a:pPr marL="0" indent="0">
              <a:buNone/>
            </a:pPr>
            <a:endParaRPr lang="en-US" sz="1800" b="1" dirty="0">
              <a:latin typeface="SourceSansPro-Bold-Identity-H"/>
            </a:endParaRPr>
          </a:p>
          <a:p>
            <a:pPr algn="l">
              <a:lnSpc>
                <a:spcPct val="160000"/>
              </a:lnSpc>
            </a:pPr>
            <a:r>
              <a:rPr lang="en-US" sz="1800" b="1" i="0" u="none" strike="noStrike" baseline="0" dirty="0">
                <a:latin typeface="SourceSansPro-Bold-Identity-H"/>
              </a:rPr>
              <a:t>Unsupervised and Self-Supervised Learning: </a:t>
            </a:r>
            <a:r>
              <a:rPr lang="en-US" sz="1800" b="1" i="0" u="none" strike="noStrike" baseline="0" dirty="0" err="1">
                <a:latin typeface="SourceSansPro-Bold-Identity-H"/>
              </a:rPr>
              <a:t>e.g</a:t>
            </a:r>
            <a:r>
              <a:rPr lang="en-US" sz="1800" b="1" i="0" u="none" strike="noStrike" baseline="0" dirty="0">
                <a:latin typeface="SourceSansPro-Bold-Identity-H"/>
              </a:rPr>
              <a:t> Generative </a:t>
            </a:r>
            <a:r>
              <a:rPr lang="en-US" sz="1800" b="1" dirty="0">
                <a:latin typeface="SourceSansPro-Bold-Identity-H"/>
              </a:rPr>
              <a:t>A</a:t>
            </a:r>
            <a:r>
              <a:rPr lang="en-US" sz="1800" b="1" i="0" u="none" strike="noStrike" baseline="0" dirty="0">
                <a:latin typeface="SourceSansPro-Bold-Identity-H"/>
              </a:rPr>
              <a:t>dversarial Network </a:t>
            </a:r>
            <a:r>
              <a:rPr lang="en-US" sz="1800" b="0" i="0" u="none" strike="noStrike" baseline="0" dirty="0">
                <a:latin typeface="SourceSerifPro-Regular-Identity-H"/>
              </a:rPr>
              <a:t>The boss might just hand you a giant dump of data and tell you to </a:t>
            </a:r>
            <a:r>
              <a:rPr lang="en-US" sz="1800" b="0" i="1" u="none" strike="noStrike" baseline="0" dirty="0">
                <a:latin typeface="SourceSerifPro-It-Identity-H"/>
              </a:rPr>
              <a:t>do some data science with it! </a:t>
            </a:r>
            <a:r>
              <a:rPr lang="en-US" sz="1800" b="0" i="0" u="none" strike="noStrike" baseline="0" dirty="0">
                <a:latin typeface="SourceSerifPro-Regular-Identity-H"/>
              </a:rPr>
              <a:t>This sounds vague because it is. We call this class of problems </a:t>
            </a:r>
            <a:r>
              <a:rPr lang="en-US" sz="1800" b="0" i="1" u="none" strike="noStrike" baseline="0" dirty="0">
                <a:latin typeface="SourceSerifPro-It-Identity-H"/>
              </a:rPr>
              <a:t>unsupervised learning</a:t>
            </a:r>
            <a:r>
              <a:rPr lang="en-US" sz="1800" b="0" i="0" u="none" strike="noStrike" baseline="0" dirty="0">
                <a:latin typeface="SourceSerifPro-Regular-Identity-H"/>
              </a:rPr>
              <a:t>, and the type and number of questions we could ask is limited only by our creativity</a:t>
            </a:r>
            <a:endParaRPr lang="en-US" sz="1800" b="1" i="0" u="none" strike="noStrike" baseline="0" dirty="0">
              <a:latin typeface="SourceSansPro-Bold-Identity-H"/>
            </a:endParaRPr>
          </a:p>
          <a:p>
            <a:pPr marL="0" indent="0">
              <a:buNone/>
            </a:pPr>
            <a:endParaRPr lang="en-US" sz="1800" b="1" i="0" u="none" strike="noStrike" baseline="0" dirty="0">
              <a:latin typeface="SourceSansPro-Bold-Identity-H"/>
            </a:endParaRPr>
          </a:p>
          <a:p>
            <a:pPr algn="just">
              <a:lnSpc>
                <a:spcPct val="150000"/>
              </a:lnSpc>
              <a:buFont typeface="Wingdings" panose="05000000000000000000" pitchFamily="2" charset="2"/>
              <a:buChar char="q"/>
            </a:pPr>
            <a:r>
              <a:rPr lang="en-US" sz="1800" b="1" i="0" u="none" strike="noStrike" baseline="0" dirty="0">
                <a:latin typeface="SourceSansPro-Bold-Identity-H"/>
              </a:rPr>
              <a:t>Reinforcement Learning </a:t>
            </a:r>
            <a:r>
              <a:rPr lang="en-US" sz="1800" b="0" i="0" u="none" strike="noStrike" baseline="0" dirty="0">
                <a:latin typeface="SourceSerifPro-Regular-Identity-H"/>
              </a:rPr>
              <a:t>in which an agent interacts with an environment over a series of time steps. At each time step, the agent receives some </a:t>
            </a:r>
            <a:r>
              <a:rPr lang="en-US" sz="1800" b="0" i="1" u="none" strike="noStrike" baseline="0" dirty="0">
                <a:latin typeface="SourceSerifPro-It-Identity-H"/>
              </a:rPr>
              <a:t>observation </a:t>
            </a:r>
            <a:r>
              <a:rPr lang="en-US" sz="1800" b="0" i="0" u="none" strike="noStrike" baseline="0" dirty="0">
                <a:latin typeface="SourceSerifPro-Regular-Identity-H"/>
              </a:rPr>
              <a:t>from the environment and must choose an </a:t>
            </a:r>
            <a:r>
              <a:rPr lang="en-US" sz="1800" b="0" i="1" u="none" strike="noStrike" baseline="0" dirty="0">
                <a:latin typeface="SourceSerifPro-It-Identity-H"/>
              </a:rPr>
              <a:t>action </a:t>
            </a:r>
            <a:r>
              <a:rPr lang="en-US" sz="1800" b="0" i="0" u="none" strike="noStrike" baseline="0" dirty="0">
                <a:latin typeface="SourceSerifPro-Regular-Identity-H"/>
              </a:rPr>
              <a:t>that is subsequently transmitted back to the environment via some mechanism (sometimes called an actuator).</a:t>
            </a:r>
            <a:endParaRPr lang="en-US" sz="1800" b="1" dirty="0">
              <a:latin typeface="SourceSansPro-Bold-Identity-H"/>
            </a:endParaRPr>
          </a:p>
          <a:p>
            <a:pPr marL="0" indent="0">
              <a:buNone/>
            </a:pPr>
            <a:endParaRPr lang="en-US" dirty="0"/>
          </a:p>
        </p:txBody>
      </p:sp>
      <p:pic>
        <p:nvPicPr>
          <p:cNvPr id="5" name="Picture 4">
            <a:extLst>
              <a:ext uri="{FF2B5EF4-FFF2-40B4-BE49-F238E27FC236}">
                <a16:creationId xmlns:a16="http://schemas.microsoft.com/office/drawing/2014/main" id="{6F040FA3-4AC5-450C-984F-A28B3141F294}"/>
              </a:ext>
            </a:extLst>
          </p:cNvPr>
          <p:cNvPicPr>
            <a:picLocks noChangeAspect="1"/>
          </p:cNvPicPr>
          <p:nvPr/>
        </p:nvPicPr>
        <p:blipFill>
          <a:blip r:embed="rId2"/>
          <a:stretch>
            <a:fillRect/>
          </a:stretch>
        </p:blipFill>
        <p:spPr>
          <a:xfrm>
            <a:off x="7287065" y="1107203"/>
            <a:ext cx="4571999" cy="1789904"/>
          </a:xfrm>
          <a:prstGeom prst="rect">
            <a:avLst/>
          </a:prstGeom>
        </p:spPr>
      </p:pic>
      <p:pic>
        <p:nvPicPr>
          <p:cNvPr id="7" name="Picture 6">
            <a:extLst>
              <a:ext uri="{FF2B5EF4-FFF2-40B4-BE49-F238E27FC236}">
                <a16:creationId xmlns:a16="http://schemas.microsoft.com/office/drawing/2014/main" id="{0AFFD63B-1D61-4F07-AE2F-A76004AE60F1}"/>
              </a:ext>
            </a:extLst>
          </p:cNvPr>
          <p:cNvPicPr>
            <a:picLocks noChangeAspect="1"/>
          </p:cNvPicPr>
          <p:nvPr/>
        </p:nvPicPr>
        <p:blipFill>
          <a:blip r:embed="rId3"/>
          <a:stretch>
            <a:fillRect/>
          </a:stretch>
        </p:blipFill>
        <p:spPr>
          <a:xfrm>
            <a:off x="8016118" y="3960893"/>
            <a:ext cx="3615642" cy="2053247"/>
          </a:xfrm>
          <a:prstGeom prst="rect">
            <a:avLst/>
          </a:prstGeom>
        </p:spPr>
      </p:pic>
    </p:spTree>
    <p:extLst>
      <p:ext uri="{BB962C8B-B14F-4D97-AF65-F5344CB8AC3E}">
        <p14:creationId xmlns:p14="http://schemas.microsoft.com/office/powerpoint/2010/main" val="4199561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727C1-891A-4EA8-8E89-C4342C5674F1}"/>
              </a:ext>
            </a:extLst>
          </p:cNvPr>
          <p:cNvSpPr>
            <a:spLocks noGrp="1"/>
          </p:cNvSpPr>
          <p:nvPr>
            <p:ph type="ctrTitle"/>
          </p:nvPr>
        </p:nvSpPr>
        <p:spPr>
          <a:xfrm>
            <a:off x="0" y="0"/>
            <a:ext cx="8604738" cy="987791"/>
          </a:xfrm>
        </p:spPr>
        <p:txBody>
          <a:bodyPr/>
          <a:lstStyle/>
          <a:p>
            <a:pPr algn="just"/>
            <a:r>
              <a:rPr lang="en-US" dirty="0"/>
              <a:t>Road to Deep Learning</a:t>
            </a:r>
          </a:p>
        </p:txBody>
      </p:sp>
      <p:sp>
        <p:nvSpPr>
          <p:cNvPr id="3" name="Subtitle 2">
            <a:extLst>
              <a:ext uri="{FF2B5EF4-FFF2-40B4-BE49-F238E27FC236}">
                <a16:creationId xmlns:a16="http://schemas.microsoft.com/office/drawing/2014/main" id="{9909B70A-EE16-4510-B328-C6362F2679EA}"/>
              </a:ext>
            </a:extLst>
          </p:cNvPr>
          <p:cNvSpPr>
            <a:spLocks noGrp="1"/>
          </p:cNvSpPr>
          <p:nvPr>
            <p:ph type="subTitle" idx="1"/>
          </p:nvPr>
        </p:nvSpPr>
        <p:spPr>
          <a:xfrm>
            <a:off x="112541" y="987791"/>
            <a:ext cx="11966917" cy="4034375"/>
          </a:xfrm>
        </p:spPr>
        <p:txBody>
          <a:bodyPr/>
          <a:lstStyle/>
          <a:p>
            <a:pPr marL="285750" indent="-285750" algn="just">
              <a:lnSpc>
                <a:spcPct val="150000"/>
              </a:lnSpc>
              <a:buFont typeface="Arial" panose="020B0604020202020204" pitchFamily="34" charset="0"/>
              <a:buChar char="•"/>
            </a:pPr>
            <a:r>
              <a:rPr lang="en-US" sz="1800" b="0" i="0" u="none" strike="noStrike" baseline="0" dirty="0"/>
              <a:t>machine learning can use data to learn transformations between inputs and outputs, such as transforming audio into text in speech recognition. In doing so, it is often necessary to represent data in a way suitable for algorithms to transform such representations into the output.</a:t>
            </a:r>
          </a:p>
          <a:p>
            <a:pPr algn="just">
              <a:lnSpc>
                <a:spcPct val="150000"/>
              </a:lnSpc>
            </a:pPr>
            <a:endParaRPr lang="en-US" sz="1800" b="0" i="0" u="none" strike="noStrike" baseline="0" dirty="0"/>
          </a:p>
          <a:p>
            <a:pPr marL="285750" indent="-285750" algn="just">
              <a:lnSpc>
                <a:spcPct val="150000"/>
              </a:lnSpc>
              <a:buFont typeface="Arial" panose="020B0604020202020204" pitchFamily="34" charset="0"/>
              <a:buChar char="•"/>
            </a:pPr>
            <a:r>
              <a:rPr lang="en-US" sz="1800" b="0" i="1" u="none" strike="noStrike" baseline="0" dirty="0">
                <a:latin typeface="SourceSerifPro-It-Identity-H"/>
              </a:rPr>
              <a:t>Deep learning </a:t>
            </a:r>
            <a:r>
              <a:rPr lang="en-US" sz="1800" b="0" i="0" u="none" strike="noStrike" baseline="0" dirty="0">
                <a:latin typeface="SourceSerifPro-Regular-Identity-H"/>
              </a:rPr>
              <a:t>is </a:t>
            </a:r>
            <a:r>
              <a:rPr lang="en-US" sz="1800" b="0" i="1" u="none" strike="noStrike" baseline="0" dirty="0">
                <a:latin typeface="SourceSerifPro-It-Identity-H"/>
              </a:rPr>
              <a:t>deep </a:t>
            </a:r>
            <a:r>
              <a:rPr lang="en-US" sz="1800" b="0" i="0" u="none" strike="noStrike" baseline="0" dirty="0">
                <a:latin typeface="SourceSerifPro-Regular-Identity-H"/>
              </a:rPr>
              <a:t>in precisely the sense that its models learn many </a:t>
            </a:r>
            <a:r>
              <a:rPr lang="en-US" sz="1800" b="0" i="1" u="none" strike="noStrike" baseline="0" dirty="0">
                <a:latin typeface="SourceSerifPro-It-Identity-H"/>
              </a:rPr>
              <a:t>layers </a:t>
            </a:r>
            <a:r>
              <a:rPr lang="en-US" sz="1800" b="0" i="0" u="none" strike="noStrike" baseline="0" dirty="0">
                <a:latin typeface="SourceSerifPro-Regular-Identity-H"/>
              </a:rPr>
              <a:t>of transformations, where each layer offers the representation at one level. For example, layers near the input may represent low-level details of the data, while layers closer to the classification output may represent more abstract concepts used for discrimination</a:t>
            </a:r>
            <a:endParaRPr lang="en-US" sz="1800" b="0" i="0" u="none" strike="noStrike" baseline="0" dirty="0"/>
          </a:p>
          <a:p>
            <a:pPr algn="just">
              <a:lnSpc>
                <a:spcPct val="150000"/>
              </a:lnSpc>
            </a:pPr>
            <a:endParaRPr lang="en-US" dirty="0"/>
          </a:p>
        </p:txBody>
      </p:sp>
      <p:pic>
        <p:nvPicPr>
          <p:cNvPr id="2050" name="Picture 2" descr="Types Of Activation Functions in Neural Networks and Rationale behind it">
            <a:extLst>
              <a:ext uri="{FF2B5EF4-FFF2-40B4-BE49-F238E27FC236}">
                <a16:creationId xmlns:a16="http://schemas.microsoft.com/office/drawing/2014/main" id="{F1384CF1-98C4-4320-B7B9-911A6315B9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7122" y="4248444"/>
            <a:ext cx="4091352" cy="2454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652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FCDC-AAE4-4EC4-A5F0-0DC040C5256C}"/>
              </a:ext>
            </a:extLst>
          </p:cNvPr>
          <p:cNvSpPr>
            <a:spLocks noGrp="1"/>
          </p:cNvSpPr>
          <p:nvPr>
            <p:ph type="ctrTitle"/>
          </p:nvPr>
        </p:nvSpPr>
        <p:spPr>
          <a:xfrm>
            <a:off x="103163" y="-87046"/>
            <a:ext cx="8829822" cy="1029994"/>
          </a:xfrm>
        </p:spPr>
        <p:txBody>
          <a:bodyPr/>
          <a:lstStyle/>
          <a:p>
            <a:r>
              <a:rPr lang="en-US" dirty="0"/>
              <a:t>LET GET STARTED…………….</a:t>
            </a:r>
          </a:p>
        </p:txBody>
      </p:sp>
      <p:sp>
        <p:nvSpPr>
          <p:cNvPr id="3" name="Subtitle 2">
            <a:extLst>
              <a:ext uri="{FF2B5EF4-FFF2-40B4-BE49-F238E27FC236}">
                <a16:creationId xmlns:a16="http://schemas.microsoft.com/office/drawing/2014/main" id="{75D8E0E0-FBD8-4AEB-83B5-DF77B1B4F714}"/>
              </a:ext>
            </a:extLst>
          </p:cNvPr>
          <p:cNvSpPr>
            <a:spLocks noGrp="1"/>
          </p:cNvSpPr>
          <p:nvPr>
            <p:ph type="subTitle" idx="1"/>
          </p:nvPr>
        </p:nvSpPr>
        <p:spPr>
          <a:xfrm>
            <a:off x="103163" y="1463039"/>
            <a:ext cx="10574215" cy="5064369"/>
          </a:xfrm>
        </p:spPr>
        <p:txBody>
          <a:bodyPr>
            <a:normAutofit lnSpcReduction="10000"/>
          </a:bodyPr>
          <a:lstStyle/>
          <a:p>
            <a:pPr algn="just">
              <a:lnSpc>
                <a:spcPct val="150000"/>
              </a:lnSpc>
            </a:pPr>
            <a:r>
              <a:rPr lang="en-US" sz="1800" dirty="0">
                <a:latin typeface="SourceSerifPro-Regular-Identity-H"/>
              </a:rPr>
              <a:t>T</a:t>
            </a:r>
            <a:r>
              <a:rPr lang="en-US" sz="1800" b="0" i="0" u="none" strike="noStrike" baseline="0" dirty="0">
                <a:latin typeface="SourceSerifPro-Regular-Identity-H"/>
              </a:rPr>
              <a:t>hese diagrams highlight the connectivity pattern such as how each input is connected to the output, but not the values taken by the weights or biases.</a:t>
            </a:r>
          </a:p>
          <a:p>
            <a:pPr algn="just">
              <a:lnSpc>
                <a:spcPct val="150000"/>
              </a:lnSpc>
            </a:pPr>
            <a:endParaRPr lang="en-US" sz="1800" dirty="0">
              <a:latin typeface="SourceSerifPro-Regular-Identity-H"/>
            </a:endParaRPr>
          </a:p>
          <a:p>
            <a:pPr algn="just">
              <a:lnSpc>
                <a:spcPct val="150000"/>
              </a:lnSpc>
            </a:pPr>
            <a:endParaRPr lang="en-US" sz="1800" dirty="0">
              <a:latin typeface="SourceSerifPro-Regular-Identity-H"/>
            </a:endParaRPr>
          </a:p>
          <a:p>
            <a:pPr algn="just">
              <a:lnSpc>
                <a:spcPct val="150000"/>
              </a:lnSpc>
            </a:pPr>
            <a:endParaRPr lang="en-US" sz="1800" dirty="0">
              <a:latin typeface="SourceSerifPro-Regular-Identity-H"/>
            </a:endParaRPr>
          </a:p>
          <a:p>
            <a:pPr algn="just">
              <a:lnSpc>
                <a:spcPct val="150000"/>
              </a:lnSpc>
            </a:pPr>
            <a:endParaRPr lang="en-US" sz="1800" dirty="0">
              <a:latin typeface="SourceSerifPro-Regular-Identity-H"/>
            </a:endParaRPr>
          </a:p>
          <a:p>
            <a:pPr marL="285750" indent="-285750" algn="just">
              <a:lnSpc>
                <a:spcPct val="150000"/>
              </a:lnSpc>
              <a:buFont typeface="Arial" panose="020B0604020202020204" pitchFamily="34" charset="0"/>
              <a:buChar char="•"/>
            </a:pPr>
            <a:r>
              <a:rPr lang="en-US" sz="1800" b="0" i="0" u="none" strike="noStrike" baseline="0" dirty="0">
                <a:solidFill>
                  <a:srgbClr val="000000"/>
                </a:solidFill>
                <a:latin typeface="SourceSerifPro-Regular-Identity-H"/>
              </a:rPr>
              <a:t>For the neural network shown above the inputs are </a:t>
            </a:r>
            <a:r>
              <a:rPr lang="en-US" sz="1800" b="0" i="1" u="none" strike="noStrike" baseline="0" dirty="0">
                <a:solidFill>
                  <a:srgbClr val="000000"/>
                </a:solidFill>
                <a:latin typeface="CMMI10"/>
              </a:rPr>
              <a:t>x</a:t>
            </a:r>
            <a:r>
              <a:rPr lang="en-US" sz="1800" b="0" i="0" u="none" strike="noStrike" baseline="0" dirty="0">
                <a:solidFill>
                  <a:srgbClr val="000000"/>
                </a:solidFill>
                <a:latin typeface="CMR8"/>
              </a:rPr>
              <a:t>1</a:t>
            </a:r>
            <a:r>
              <a:rPr lang="en-US" sz="1800" b="0" i="1" u="none" strike="noStrike" baseline="0" dirty="0">
                <a:solidFill>
                  <a:srgbClr val="000000"/>
                </a:solidFill>
                <a:latin typeface="CMMI10"/>
              </a:rPr>
              <a:t>; : : : ; </a:t>
            </a:r>
            <a:r>
              <a:rPr lang="en-US" sz="1800" b="0" i="1" u="none" strike="noStrike" baseline="0" dirty="0" err="1">
                <a:solidFill>
                  <a:srgbClr val="000000"/>
                </a:solidFill>
                <a:latin typeface="CMMI10"/>
              </a:rPr>
              <a:t>x</a:t>
            </a:r>
            <a:r>
              <a:rPr lang="en-US" sz="1800" b="0" i="1" u="none" strike="noStrike" baseline="0" dirty="0" err="1">
                <a:solidFill>
                  <a:srgbClr val="000000"/>
                </a:solidFill>
                <a:latin typeface="CMMI8"/>
              </a:rPr>
              <a:t>d</a:t>
            </a:r>
            <a:r>
              <a:rPr lang="en-US" sz="1800" b="0" i="0" u="none" strike="noStrike" baseline="0" dirty="0">
                <a:solidFill>
                  <a:srgbClr val="000000"/>
                </a:solidFill>
                <a:latin typeface="SourceSerifPro-Regular-Identity-H"/>
              </a:rPr>
              <a:t>, so the </a:t>
            </a:r>
            <a:r>
              <a:rPr lang="en-US" sz="1800" b="0" i="1" u="none" strike="noStrike" baseline="0" dirty="0">
                <a:solidFill>
                  <a:srgbClr val="000000"/>
                </a:solidFill>
                <a:latin typeface="SourceSerifPro-It-Identity-H"/>
              </a:rPr>
              <a:t>number of inputs </a:t>
            </a:r>
            <a:r>
              <a:rPr lang="en-US" sz="1800" b="0" i="0" u="none" strike="noStrike" baseline="0" dirty="0">
                <a:solidFill>
                  <a:srgbClr val="000000"/>
                </a:solidFill>
                <a:latin typeface="SourceSerifPro-Regular-Identity-H"/>
              </a:rPr>
              <a:t>(or </a:t>
            </a:r>
            <a:r>
              <a:rPr lang="en-US" sz="1800" b="0" i="1" u="none" strike="noStrike" baseline="0" dirty="0">
                <a:solidFill>
                  <a:srgbClr val="000000"/>
                </a:solidFill>
                <a:latin typeface="SourceSerifPro-It-Identity-H"/>
              </a:rPr>
              <a:t>feature dimensionality</a:t>
            </a:r>
            <a:r>
              <a:rPr lang="en-US" sz="1800" b="0" i="0" u="none" strike="noStrike" baseline="0" dirty="0">
                <a:solidFill>
                  <a:srgbClr val="000000"/>
                </a:solidFill>
                <a:latin typeface="SourceSerifPro-Regular-Identity-H"/>
              </a:rPr>
              <a:t>) in the input layer is </a:t>
            </a:r>
            <a:r>
              <a:rPr lang="en-US" sz="1800" b="0" i="1" u="none" strike="noStrike" baseline="0" dirty="0">
                <a:solidFill>
                  <a:srgbClr val="000000"/>
                </a:solidFill>
                <a:latin typeface="CMMI10"/>
              </a:rPr>
              <a:t>d</a:t>
            </a:r>
            <a:r>
              <a:rPr lang="en-US" sz="1800" b="0" i="0" u="none" strike="noStrike" baseline="0" dirty="0">
                <a:solidFill>
                  <a:srgbClr val="000000"/>
                </a:solidFill>
                <a:latin typeface="SourceSerifPro-Regular-Identity-H"/>
              </a:rPr>
              <a:t>. The output of the network in the figure above is </a:t>
            </a:r>
            <a:r>
              <a:rPr lang="en-US" sz="1800" b="0" i="0" u="none" strike="noStrike" baseline="0" dirty="0">
                <a:solidFill>
                  <a:srgbClr val="000000"/>
                </a:solidFill>
                <a:latin typeface="CMR8"/>
              </a:rPr>
              <a:t>1</a:t>
            </a:r>
            <a:r>
              <a:rPr lang="en-US" sz="1800" b="0" i="0" u="none" strike="noStrike" baseline="0" dirty="0">
                <a:solidFill>
                  <a:srgbClr val="000000"/>
                </a:solidFill>
                <a:latin typeface="SourceSerifPro-Regular-Identity-H"/>
              </a:rPr>
              <a:t>, so the </a:t>
            </a:r>
            <a:r>
              <a:rPr lang="en-US" sz="1800" b="0" i="1" u="none" strike="noStrike" baseline="0" dirty="0">
                <a:solidFill>
                  <a:srgbClr val="000000"/>
                </a:solidFill>
                <a:latin typeface="SourceSerifPro-It-Identity-H"/>
              </a:rPr>
              <a:t>number of outputs </a:t>
            </a:r>
            <a:r>
              <a:rPr lang="en-US" sz="1800" b="0" i="0" u="none" strike="noStrike" baseline="0" dirty="0">
                <a:solidFill>
                  <a:srgbClr val="000000"/>
                </a:solidFill>
                <a:latin typeface="SourceSerifPro-Regular-Identity-H"/>
              </a:rPr>
              <a:t>in the output layer is 1. Note that the input values are all </a:t>
            </a:r>
            <a:r>
              <a:rPr lang="en-US" sz="1800" b="0" i="1" u="none" strike="noStrike" baseline="0" dirty="0">
                <a:solidFill>
                  <a:srgbClr val="000000"/>
                </a:solidFill>
                <a:latin typeface="SourceSerifPro-It-Identity-H"/>
              </a:rPr>
              <a:t>given </a:t>
            </a:r>
            <a:r>
              <a:rPr lang="en-US" sz="1800" b="0" i="0" u="none" strike="noStrike" baseline="0" dirty="0">
                <a:solidFill>
                  <a:srgbClr val="000000"/>
                </a:solidFill>
                <a:latin typeface="SourceSerifPro-Regular-Identity-H"/>
              </a:rPr>
              <a:t>and there is just a single </a:t>
            </a:r>
            <a:r>
              <a:rPr lang="en-US" sz="1800" b="0" i="1" u="none" strike="noStrike" baseline="0" dirty="0">
                <a:solidFill>
                  <a:srgbClr val="000000"/>
                </a:solidFill>
                <a:latin typeface="SourceSerifPro-It-Identity-H"/>
              </a:rPr>
              <a:t>computed </a:t>
            </a:r>
            <a:r>
              <a:rPr lang="en-US" sz="1800" b="0" i="0" u="none" strike="noStrike" baseline="0" dirty="0">
                <a:solidFill>
                  <a:srgbClr val="000000"/>
                </a:solidFill>
                <a:latin typeface="SourceSerifPro-Regular-Identity-H"/>
              </a:rPr>
              <a:t>neuron, conventionally, we do not consider the input layer when counting layers. That is to say, the </a:t>
            </a:r>
            <a:r>
              <a:rPr lang="en-US" sz="1800" b="0" i="1" u="none" strike="noStrike" baseline="0" dirty="0">
                <a:solidFill>
                  <a:srgbClr val="000000"/>
                </a:solidFill>
                <a:latin typeface="SourceSerifPro-It-Identity-H"/>
              </a:rPr>
              <a:t>number of layers </a:t>
            </a:r>
            <a:r>
              <a:rPr lang="en-US" sz="1800" b="0" i="0" u="none" strike="noStrike" baseline="0" dirty="0">
                <a:solidFill>
                  <a:srgbClr val="000000"/>
                </a:solidFill>
                <a:latin typeface="SourceSerifPro-Regular-Identity-H"/>
              </a:rPr>
              <a:t>for the neural network above 1.</a:t>
            </a:r>
            <a:endParaRPr lang="en-US" dirty="0"/>
          </a:p>
        </p:txBody>
      </p:sp>
      <p:pic>
        <p:nvPicPr>
          <p:cNvPr id="5" name="Picture 4">
            <a:extLst>
              <a:ext uri="{FF2B5EF4-FFF2-40B4-BE49-F238E27FC236}">
                <a16:creationId xmlns:a16="http://schemas.microsoft.com/office/drawing/2014/main" id="{2FADE2ED-BA2E-44AA-8E9D-054048B67A40}"/>
              </a:ext>
            </a:extLst>
          </p:cNvPr>
          <p:cNvPicPr>
            <a:picLocks noChangeAspect="1"/>
          </p:cNvPicPr>
          <p:nvPr/>
        </p:nvPicPr>
        <p:blipFill>
          <a:blip r:embed="rId2"/>
          <a:stretch>
            <a:fillRect/>
          </a:stretch>
        </p:blipFill>
        <p:spPr>
          <a:xfrm>
            <a:off x="2882407" y="2332595"/>
            <a:ext cx="5079908" cy="1873645"/>
          </a:xfrm>
          <a:prstGeom prst="rect">
            <a:avLst/>
          </a:prstGeom>
        </p:spPr>
      </p:pic>
    </p:spTree>
    <p:extLst>
      <p:ext uri="{BB962C8B-B14F-4D97-AF65-F5344CB8AC3E}">
        <p14:creationId xmlns:p14="http://schemas.microsoft.com/office/powerpoint/2010/main" val="2869803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14497-B34B-462A-8971-DD1E20BF5A6D}"/>
              </a:ext>
            </a:extLst>
          </p:cNvPr>
          <p:cNvSpPr>
            <a:spLocks noGrp="1"/>
          </p:cNvSpPr>
          <p:nvPr>
            <p:ph type="ctrTitle"/>
          </p:nvPr>
        </p:nvSpPr>
        <p:spPr>
          <a:xfrm>
            <a:off x="0" y="140679"/>
            <a:ext cx="4164037" cy="731519"/>
          </a:xfrm>
        </p:spPr>
        <p:txBody>
          <a:bodyPr>
            <a:normAutofit fontScale="90000"/>
          </a:bodyPr>
          <a:lstStyle/>
          <a:p>
            <a:pPr algn="just"/>
            <a:r>
              <a:rPr lang="en-US" dirty="0"/>
              <a:t>Biology</a:t>
            </a:r>
          </a:p>
        </p:txBody>
      </p:sp>
      <p:sp>
        <p:nvSpPr>
          <p:cNvPr id="3" name="Subtitle 2">
            <a:extLst>
              <a:ext uri="{FF2B5EF4-FFF2-40B4-BE49-F238E27FC236}">
                <a16:creationId xmlns:a16="http://schemas.microsoft.com/office/drawing/2014/main" id="{E2F2B39E-87BC-4AF1-96FA-11A8F7EE6DFD}"/>
              </a:ext>
            </a:extLst>
          </p:cNvPr>
          <p:cNvSpPr>
            <a:spLocks noGrp="1"/>
          </p:cNvSpPr>
          <p:nvPr>
            <p:ph type="subTitle" idx="1"/>
          </p:nvPr>
        </p:nvSpPr>
        <p:spPr>
          <a:xfrm>
            <a:off x="182880" y="998805"/>
            <a:ext cx="11408898" cy="5528603"/>
          </a:xfrm>
        </p:spPr>
        <p:txBody>
          <a:bodyPr>
            <a:normAutofit/>
          </a:bodyPr>
          <a:lstStyle/>
          <a:p>
            <a:pPr algn="just">
              <a:lnSpc>
                <a:spcPct val="150000"/>
              </a:lnSpc>
            </a:pPr>
            <a:r>
              <a:rPr lang="en-US" sz="1800" b="0" i="0" u="none" strike="noStrike" baseline="0" dirty="0">
                <a:solidFill>
                  <a:srgbClr val="000000"/>
                </a:solidFill>
                <a:latin typeface="SourceSerifPro-Regular-Identity-H"/>
              </a:rPr>
              <a:t>In the picture of a biological neuron below, consisting of </a:t>
            </a:r>
            <a:r>
              <a:rPr lang="en-US" sz="1800" b="0" i="1" u="none" strike="noStrike" baseline="0" dirty="0">
                <a:solidFill>
                  <a:srgbClr val="000000"/>
                </a:solidFill>
                <a:latin typeface="SourceSerifPro-It-Identity-H"/>
              </a:rPr>
              <a:t>dendrites </a:t>
            </a:r>
            <a:r>
              <a:rPr lang="en-US" sz="1800" b="0" i="0" u="none" strike="noStrike" baseline="0" dirty="0">
                <a:solidFill>
                  <a:srgbClr val="000000"/>
                </a:solidFill>
                <a:latin typeface="SourceSerifPro-Regular-Identity-H"/>
              </a:rPr>
              <a:t>(input terminals), the </a:t>
            </a:r>
            <a:r>
              <a:rPr lang="en-US" sz="1800" b="0" i="1" u="none" strike="noStrike" baseline="0" dirty="0">
                <a:solidFill>
                  <a:srgbClr val="000000"/>
                </a:solidFill>
                <a:latin typeface="SourceSerifPro-It-Identity-H"/>
              </a:rPr>
              <a:t>nucleus </a:t>
            </a:r>
            <a:r>
              <a:rPr lang="en-US" sz="1800" b="0" i="0" u="none" strike="noStrike" baseline="0" dirty="0">
                <a:solidFill>
                  <a:srgbClr val="000000"/>
                </a:solidFill>
                <a:latin typeface="SourceSerifPro-Regular-Identity-H"/>
              </a:rPr>
              <a:t>(CPU), the </a:t>
            </a:r>
            <a:r>
              <a:rPr lang="en-US" sz="1800" b="0" i="1" u="none" strike="noStrike" baseline="0" dirty="0">
                <a:solidFill>
                  <a:srgbClr val="000000"/>
                </a:solidFill>
                <a:latin typeface="SourceSerifPro-It-Identity-H"/>
              </a:rPr>
              <a:t>axon </a:t>
            </a:r>
            <a:r>
              <a:rPr lang="en-US" sz="1800" b="0" i="0" u="none" strike="noStrike" baseline="0" dirty="0">
                <a:solidFill>
                  <a:srgbClr val="000000"/>
                </a:solidFill>
                <a:latin typeface="SourceSerifPro-Regular-Identity-H"/>
              </a:rPr>
              <a:t>(output wire), and the </a:t>
            </a:r>
            <a:r>
              <a:rPr lang="en-US" sz="1800" b="0" i="1" u="none" strike="noStrike" baseline="0" dirty="0">
                <a:solidFill>
                  <a:srgbClr val="000000"/>
                </a:solidFill>
                <a:latin typeface="SourceSerifPro-It-Identity-H"/>
              </a:rPr>
              <a:t>axon terminals </a:t>
            </a:r>
            <a:r>
              <a:rPr lang="en-US" sz="1800" b="0" i="0" u="none" strike="noStrike" baseline="0" dirty="0">
                <a:solidFill>
                  <a:srgbClr val="000000"/>
                </a:solidFill>
                <a:latin typeface="SourceSerifPro-Regular-Identity-H"/>
              </a:rPr>
              <a:t>(output terminals), enabling connections to other neurons via </a:t>
            </a:r>
            <a:r>
              <a:rPr lang="en-US" sz="1800" b="0" i="1" u="none" strike="noStrike" baseline="0" dirty="0">
                <a:solidFill>
                  <a:srgbClr val="000000"/>
                </a:solidFill>
                <a:latin typeface="SourceSerifPro-It-Identity-H"/>
              </a:rPr>
              <a:t>synapses</a:t>
            </a:r>
            <a:r>
              <a:rPr lang="en-US" sz="1800" b="0" i="0" u="none" strike="noStrike" baseline="0" dirty="0">
                <a:solidFill>
                  <a:srgbClr val="000000"/>
                </a:solidFill>
                <a:latin typeface="SourceSerifPro-Regular-Identity-H"/>
              </a:rPr>
              <a:t>.</a:t>
            </a:r>
          </a:p>
          <a:p>
            <a:pPr algn="just">
              <a:lnSpc>
                <a:spcPct val="150000"/>
              </a:lnSpc>
            </a:pPr>
            <a:endParaRPr lang="en-US" sz="1800" dirty="0">
              <a:solidFill>
                <a:srgbClr val="000000"/>
              </a:solidFill>
              <a:latin typeface="SourceSerifPro-Regular-Identity-H"/>
            </a:endParaRPr>
          </a:p>
          <a:p>
            <a:pPr algn="just">
              <a:lnSpc>
                <a:spcPct val="150000"/>
              </a:lnSpc>
            </a:pPr>
            <a:endParaRPr lang="en-US" sz="1800" dirty="0">
              <a:solidFill>
                <a:srgbClr val="000000"/>
              </a:solidFill>
              <a:latin typeface="SourceSerifPro-Regular-Identity-H"/>
            </a:endParaRPr>
          </a:p>
          <a:p>
            <a:pPr algn="just">
              <a:lnSpc>
                <a:spcPct val="150000"/>
              </a:lnSpc>
            </a:pPr>
            <a:endParaRPr lang="en-US" sz="1800" dirty="0">
              <a:solidFill>
                <a:srgbClr val="000000"/>
              </a:solidFill>
              <a:latin typeface="SourceSerifPro-Regular-Identity-H"/>
            </a:endParaRPr>
          </a:p>
          <a:p>
            <a:pPr algn="just">
              <a:lnSpc>
                <a:spcPct val="150000"/>
              </a:lnSpc>
            </a:pPr>
            <a:endParaRPr lang="en-US" sz="1800" dirty="0">
              <a:solidFill>
                <a:srgbClr val="000000"/>
              </a:solidFill>
              <a:latin typeface="SourceSerifPro-Regular-Identity-H"/>
            </a:endParaRPr>
          </a:p>
          <a:p>
            <a:pPr algn="just">
              <a:lnSpc>
                <a:spcPct val="150000"/>
              </a:lnSpc>
            </a:pPr>
            <a:endParaRPr lang="en-US" sz="1800" dirty="0">
              <a:solidFill>
                <a:srgbClr val="000000"/>
              </a:solidFill>
              <a:latin typeface="SourceSerifPro-Regular-Identity-H"/>
            </a:endParaRPr>
          </a:p>
          <a:p>
            <a:pPr marL="285750" indent="-285750" algn="just">
              <a:lnSpc>
                <a:spcPct val="150000"/>
              </a:lnSpc>
              <a:buFont typeface="Arial" panose="020B0604020202020204" pitchFamily="34" charset="0"/>
              <a:buChar char="•"/>
            </a:pPr>
            <a:r>
              <a:rPr lang="en-US" sz="1800" b="0" i="0" u="none" strike="noStrike" baseline="0" dirty="0">
                <a:latin typeface="SourceSerifPro-Regular-Identity-H"/>
              </a:rPr>
              <a:t>Information </a:t>
            </a:r>
            <a:r>
              <a:rPr lang="en-US" sz="1800" b="0" i="1" u="none" strike="noStrike" baseline="0" dirty="0">
                <a:latin typeface="CMMI10"/>
              </a:rPr>
              <a:t>x</a:t>
            </a:r>
            <a:r>
              <a:rPr lang="en-US" sz="1800" b="0" i="1" u="none" strike="noStrike" baseline="0" dirty="0">
                <a:latin typeface="CMMI8"/>
              </a:rPr>
              <a:t>i </a:t>
            </a:r>
            <a:r>
              <a:rPr lang="en-US" sz="1800" b="0" i="0" u="none" strike="noStrike" baseline="0" dirty="0">
                <a:latin typeface="SourceSerifPro-Regular-Identity-H"/>
              </a:rPr>
              <a:t>arriving from other neurons (or environmental sensors such as the retina) is received in the dendrites.</a:t>
            </a:r>
          </a:p>
          <a:p>
            <a:pPr marL="285750" indent="-285750" algn="just">
              <a:lnSpc>
                <a:spcPct val="150000"/>
              </a:lnSpc>
              <a:buFont typeface="Arial" panose="020B0604020202020204" pitchFamily="34" charset="0"/>
              <a:buChar char="•"/>
            </a:pPr>
            <a:r>
              <a:rPr lang="en-US" sz="1800" b="0" i="0" u="none" strike="noStrike" baseline="0" dirty="0">
                <a:latin typeface="SourceSerifPro-Regular-Identity-H"/>
              </a:rPr>
              <a:t>The weighted inputs arriving from multiple sources are aggregated in the nucleus as a weighted sum and this information is then sent for further processing in the axon </a:t>
            </a:r>
            <a:r>
              <a:rPr lang="en-US" sz="1800" b="0" i="1" u="none" strike="noStrike" baseline="0" dirty="0">
                <a:latin typeface="CMMI10"/>
              </a:rPr>
              <a:t>y</a:t>
            </a:r>
            <a:r>
              <a:rPr lang="en-US" sz="1800" b="0" i="0" u="none" strike="noStrike" baseline="0" dirty="0">
                <a:latin typeface="SourceSerifPro-Regular-Identity-H"/>
              </a:rPr>
              <a:t>, typically after some nonlinear processing via </a:t>
            </a:r>
            <a:r>
              <a:rPr lang="en-US" sz="1800" b="0" i="0" u="none" strike="noStrike" baseline="0" dirty="0">
                <a:latin typeface="CMR10"/>
              </a:rPr>
              <a:t>(</a:t>
            </a:r>
            <a:r>
              <a:rPr lang="en-US" sz="1800" b="0" i="1" u="none" strike="noStrike" baseline="0" dirty="0">
                <a:latin typeface="CMMI10"/>
              </a:rPr>
              <a:t>y</a:t>
            </a:r>
            <a:r>
              <a:rPr lang="en-US" sz="1800" b="0" i="0" u="none" strike="noStrike" baseline="0" dirty="0">
                <a:latin typeface="CMR10"/>
              </a:rPr>
              <a:t>)</a:t>
            </a:r>
            <a:r>
              <a:rPr lang="en-US" sz="1800" b="0" i="0" u="none" strike="noStrike" baseline="0" dirty="0">
                <a:latin typeface="SourceSerifPro-Regular-Identity-H"/>
              </a:rPr>
              <a:t>. </a:t>
            </a:r>
            <a:endParaRPr lang="en-US" dirty="0"/>
          </a:p>
        </p:txBody>
      </p:sp>
      <p:pic>
        <p:nvPicPr>
          <p:cNvPr id="5" name="Picture 4">
            <a:extLst>
              <a:ext uri="{FF2B5EF4-FFF2-40B4-BE49-F238E27FC236}">
                <a16:creationId xmlns:a16="http://schemas.microsoft.com/office/drawing/2014/main" id="{FCCBF562-6E9E-4872-BF10-F64C2546E8BD}"/>
              </a:ext>
            </a:extLst>
          </p:cNvPr>
          <p:cNvPicPr>
            <a:picLocks noChangeAspect="1"/>
          </p:cNvPicPr>
          <p:nvPr/>
        </p:nvPicPr>
        <p:blipFill>
          <a:blip r:embed="rId2"/>
          <a:stretch>
            <a:fillRect/>
          </a:stretch>
        </p:blipFill>
        <p:spPr>
          <a:xfrm>
            <a:off x="3672442" y="1949768"/>
            <a:ext cx="4429773" cy="2293429"/>
          </a:xfrm>
          <a:prstGeom prst="rect">
            <a:avLst/>
          </a:prstGeom>
        </p:spPr>
      </p:pic>
    </p:spTree>
    <p:extLst>
      <p:ext uri="{BB962C8B-B14F-4D97-AF65-F5344CB8AC3E}">
        <p14:creationId xmlns:p14="http://schemas.microsoft.com/office/powerpoint/2010/main" val="626271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574</TotalTime>
  <Words>1719</Words>
  <Application>Microsoft Office PowerPoint</Application>
  <PresentationFormat>Widescreen</PresentationFormat>
  <Paragraphs>125</Paragraphs>
  <Slides>18</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18</vt:i4>
      </vt:variant>
    </vt:vector>
  </HeadingPairs>
  <TitlesOfParts>
    <vt:vector size="32" baseType="lpstr">
      <vt:lpstr>Arial</vt:lpstr>
      <vt:lpstr>Calibri</vt:lpstr>
      <vt:lpstr>Calibri Light</vt:lpstr>
      <vt:lpstr>CMMI10</vt:lpstr>
      <vt:lpstr>CMMI8</vt:lpstr>
      <vt:lpstr>CMR10</vt:lpstr>
      <vt:lpstr>CMR8</vt:lpstr>
      <vt:lpstr>Helvetica Neue</vt:lpstr>
      <vt:lpstr>MSBM10</vt:lpstr>
      <vt:lpstr>SourceSansPro-Bold-Identity-H</vt:lpstr>
      <vt:lpstr>SourceSerifPro-It-Identity-H</vt:lpstr>
      <vt:lpstr>SourceSerifPro-Regular-Identity-H</vt:lpstr>
      <vt:lpstr>Wingdings</vt:lpstr>
      <vt:lpstr>Office Theme</vt:lpstr>
      <vt:lpstr>NEURAL NETWORK</vt:lpstr>
      <vt:lpstr>CONTENTS</vt:lpstr>
      <vt:lpstr>Introduction</vt:lpstr>
      <vt:lpstr>Installation</vt:lpstr>
      <vt:lpstr>Preliminaries</vt:lpstr>
      <vt:lpstr>Con’t</vt:lpstr>
      <vt:lpstr>Road to Deep Learning</vt:lpstr>
      <vt:lpstr>LET GET STARTED…………….</vt:lpstr>
      <vt:lpstr>Biology</vt:lpstr>
      <vt:lpstr>Multilayer Perceptron</vt:lpstr>
      <vt:lpstr>Activation Function</vt:lpstr>
      <vt:lpstr>Con’t</vt:lpstr>
      <vt:lpstr>Con’t</vt:lpstr>
      <vt:lpstr>Softmax operation &amp;Loss Function </vt:lpstr>
      <vt:lpstr>Model Selection, Underfitting, and Overfitting</vt:lpstr>
      <vt:lpstr>Forward Propagation and Backward Propagation, and Model training</vt:lpstr>
      <vt:lpstr>Illustration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dc:title>
  <dc:creator>keji adebayo</dc:creator>
  <cp:lastModifiedBy>keji adebayo</cp:lastModifiedBy>
  <cp:revision>35</cp:revision>
  <dcterms:created xsi:type="dcterms:W3CDTF">2022-01-23T00:06:27Z</dcterms:created>
  <dcterms:modified xsi:type="dcterms:W3CDTF">2022-01-23T09:41:20Z</dcterms:modified>
</cp:coreProperties>
</file>