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E14F6B-0CF7-4C94-97BD-E2DC9A72FE63}">
  <a:tblStyle styleId="{38E14F6B-0CF7-4C94-97BD-E2DC9A72FE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b13d3d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8b13d3d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8b13d3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8b13d3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a505bab93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a505bab93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a505bab93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a505bab93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8b13d3d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8b13d3d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8b13d3db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8b13d3db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a505bab9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a505bab9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8b13d3d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8b13d3d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a505bab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a505bab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8b13d3d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8b13d3d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8b13d3d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8b13d3d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b13d3db0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b13d3db0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8b13d3d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8b13d3d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b13d3d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b13d3d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b13d3d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b13d3d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b13d3db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b13d3db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Absolute value of the correlation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b13d3db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b13d3db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Size: number of jobs posted in the time frame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Color: correlation between time and salary as shown in the color scale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b13d3db0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b13d3db0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b13d3db0_1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b13d3db0_1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1 - Team Uber</a:t>
            </a:r>
            <a:endParaRPr/>
          </a:p>
        </p:txBody>
      </p:sp>
      <p:sp>
        <p:nvSpPr>
          <p:cNvPr id="55" name="Google Shape;55;p13"/>
          <p:cNvSpPr txBox="1"/>
          <p:nvPr>
            <p:ph idx="1" type="subTitle"/>
          </p:nvPr>
        </p:nvSpPr>
        <p:spPr>
          <a:xfrm>
            <a:off x="311700" y="1928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MSiA 400 - Everything Starts With Data</a:t>
            </a:r>
            <a:endParaRPr sz="3600"/>
          </a:p>
        </p:txBody>
      </p:sp>
      <p:sp>
        <p:nvSpPr>
          <p:cNvPr id="56" name="Google Shape;56;p13"/>
          <p:cNvSpPr txBox="1"/>
          <p:nvPr/>
        </p:nvSpPr>
        <p:spPr>
          <a:xfrm>
            <a:off x="339475" y="2919450"/>
            <a:ext cx="8492700" cy="20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Yiwei Zhang</a:t>
            </a:r>
            <a:endParaRPr sz="2400"/>
          </a:p>
          <a:p>
            <a:pPr indent="0" lvl="0" marL="0" rtl="0" algn="ctr">
              <a:spcBef>
                <a:spcPts val="0"/>
              </a:spcBef>
              <a:spcAft>
                <a:spcPts val="0"/>
              </a:spcAft>
              <a:buClr>
                <a:schemeClr val="dk1"/>
              </a:buClr>
              <a:buSzPts val="1100"/>
              <a:buFont typeface="Arial"/>
              <a:buNone/>
            </a:pPr>
            <a:r>
              <a:rPr lang="en" sz="2400">
                <a:solidFill>
                  <a:schemeClr val="dk1"/>
                </a:solidFill>
              </a:rPr>
              <a:t>Arpan Venugopal</a:t>
            </a:r>
            <a:endParaRPr sz="2400"/>
          </a:p>
          <a:p>
            <a:pPr indent="0" lvl="0" marL="0" rtl="0" algn="ctr">
              <a:spcBef>
                <a:spcPts val="0"/>
              </a:spcBef>
              <a:spcAft>
                <a:spcPts val="0"/>
              </a:spcAft>
              <a:buNone/>
            </a:pPr>
            <a:r>
              <a:rPr lang="en" sz="2400"/>
              <a:t>Molly Srour</a:t>
            </a:r>
            <a:endParaRPr sz="2400"/>
          </a:p>
          <a:p>
            <a:pPr indent="0" lvl="0" marL="0" rtl="0" algn="ctr">
              <a:spcBef>
                <a:spcPts val="0"/>
              </a:spcBef>
              <a:spcAft>
                <a:spcPts val="0"/>
              </a:spcAft>
              <a:buNone/>
            </a:pPr>
            <a:r>
              <a:rPr lang="en" sz="2400"/>
              <a:t>Kejin (Karen) Qian</a:t>
            </a:r>
            <a:endParaRPr sz="2400"/>
          </a:p>
          <a:p>
            <a:pPr indent="0" lvl="0" marL="0" rtl="0" algn="ctr">
              <a:spcBef>
                <a:spcPts val="0"/>
              </a:spcBef>
              <a:spcAft>
                <a:spcPts val="0"/>
              </a:spcAft>
              <a:buNone/>
            </a:pPr>
            <a:r>
              <a:rPr lang="en" sz="2400"/>
              <a:t>Elliot Gardner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Analysis</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Split the tags into groups of related tags (guesswork, by hand)</a:t>
            </a:r>
            <a:endParaRPr>
              <a:solidFill>
                <a:srgbClr val="000000"/>
              </a:solidFill>
            </a:endParaRPr>
          </a:p>
          <a:p>
            <a:pPr indent="0" lvl="0" marL="0" rtl="0" algn="l">
              <a:spcBef>
                <a:spcPts val="1600"/>
              </a:spcBef>
              <a:spcAft>
                <a:spcPts val="0"/>
              </a:spcAft>
              <a:buNone/>
            </a:pPr>
            <a:r>
              <a:rPr lang="en">
                <a:solidFill>
                  <a:srgbClr val="000000"/>
                </a:solidFill>
              </a:rPr>
              <a:t>- Examined average time to fill for tags within the same set (language skills, shift listed, education mentioned, department listed, years of experience)</a:t>
            </a:r>
            <a:endParaRPr>
              <a:solidFill>
                <a:srgbClr val="000000"/>
              </a:solidFill>
            </a:endParaRPr>
          </a:p>
          <a:p>
            <a:pPr indent="0" lvl="0" marL="0" rtl="0" algn="l">
              <a:spcBef>
                <a:spcPts val="1600"/>
              </a:spcBef>
              <a:spcAft>
                <a:spcPts val="1600"/>
              </a:spcAft>
              <a:buNone/>
            </a:pPr>
            <a:r>
              <a:rPr lang="en">
                <a:solidFill>
                  <a:srgbClr val="000000"/>
                </a:solidFill>
              </a:rPr>
              <a:t>-Differences were often, but not always, statistically significant</a:t>
            </a:r>
            <a:endParaRPr>
              <a:solidFill>
                <a:srgbClr val="000000"/>
              </a:solidFill>
            </a:endParaRPr>
          </a:p>
        </p:txBody>
      </p:sp>
      <p:pic>
        <p:nvPicPr>
          <p:cNvPr id="127" name="Google Shape;127;p22"/>
          <p:cNvPicPr preferRelativeResize="0"/>
          <p:nvPr/>
        </p:nvPicPr>
        <p:blipFill>
          <a:blip r:embed="rId3">
            <a:alphaModFix/>
          </a:blip>
          <a:stretch>
            <a:fillRect/>
          </a:stretch>
        </p:blipFill>
        <p:spPr>
          <a:xfrm>
            <a:off x="0" y="2983550"/>
            <a:ext cx="4571999" cy="2150500"/>
          </a:xfrm>
          <a:prstGeom prst="rect">
            <a:avLst/>
          </a:prstGeom>
          <a:noFill/>
          <a:ln>
            <a:noFill/>
          </a:ln>
        </p:spPr>
      </p:pic>
      <p:pic>
        <p:nvPicPr>
          <p:cNvPr id="128" name="Google Shape;128;p22"/>
          <p:cNvPicPr preferRelativeResize="0"/>
          <p:nvPr/>
        </p:nvPicPr>
        <p:blipFill>
          <a:blip r:embed="rId4">
            <a:alphaModFix/>
          </a:blip>
          <a:stretch>
            <a:fillRect/>
          </a:stretch>
        </p:blipFill>
        <p:spPr>
          <a:xfrm>
            <a:off x="4572000" y="2983550"/>
            <a:ext cx="4572000" cy="215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Urban/Rural vs Time to Fill - Nurse Manager</a:t>
            </a:r>
            <a:endParaRPr/>
          </a:p>
        </p:txBody>
      </p:sp>
      <p:sp>
        <p:nvSpPr>
          <p:cNvPr id="134" name="Google Shape;134;p23"/>
          <p:cNvSpPr txBox="1"/>
          <p:nvPr/>
        </p:nvSpPr>
        <p:spPr>
          <a:xfrm>
            <a:off x="0" y="4391500"/>
            <a:ext cx="399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these states, Nurse Manager </a:t>
            </a:r>
            <a:r>
              <a:rPr lang="en"/>
              <a:t>positions</a:t>
            </a:r>
            <a:r>
              <a:rPr lang="en"/>
              <a:t> were filled faster on average in rural counties</a:t>
            </a:r>
            <a:endParaRPr/>
          </a:p>
        </p:txBody>
      </p:sp>
      <p:cxnSp>
        <p:nvCxnSpPr>
          <p:cNvPr id="135" name="Google Shape;135;p23"/>
          <p:cNvCxnSpPr/>
          <p:nvPr/>
        </p:nvCxnSpPr>
        <p:spPr>
          <a:xfrm flipH="1" rot="10800000">
            <a:off x="292000" y="3472125"/>
            <a:ext cx="561900" cy="951000"/>
          </a:xfrm>
          <a:prstGeom prst="straightConnector1">
            <a:avLst/>
          </a:prstGeom>
          <a:noFill/>
          <a:ln cap="flat" cmpd="sng" w="28575">
            <a:solidFill>
              <a:schemeClr val="dk2"/>
            </a:solidFill>
            <a:prstDash val="solid"/>
            <a:round/>
            <a:headEnd len="med" w="med" type="none"/>
            <a:tailEnd len="med" w="med" type="stealth"/>
          </a:ln>
        </p:spPr>
      </p:cxnSp>
      <p:cxnSp>
        <p:nvCxnSpPr>
          <p:cNvPr id="136" name="Google Shape;136;p23"/>
          <p:cNvCxnSpPr/>
          <p:nvPr/>
        </p:nvCxnSpPr>
        <p:spPr>
          <a:xfrm flipH="1" rot="10800000">
            <a:off x="4766650" y="3639825"/>
            <a:ext cx="345900" cy="964500"/>
          </a:xfrm>
          <a:prstGeom prst="straightConnector1">
            <a:avLst/>
          </a:prstGeom>
          <a:noFill/>
          <a:ln cap="flat" cmpd="sng" w="28575">
            <a:solidFill>
              <a:schemeClr val="dk2"/>
            </a:solidFill>
            <a:prstDash val="solid"/>
            <a:round/>
            <a:headEnd len="med" w="med" type="none"/>
            <a:tailEnd len="med" w="med" type="stealth"/>
          </a:ln>
        </p:spPr>
      </p:cxnSp>
      <p:sp>
        <p:nvSpPr>
          <p:cNvPr id="137" name="Google Shape;137;p23"/>
          <p:cNvSpPr txBox="1"/>
          <p:nvPr/>
        </p:nvSpPr>
        <p:spPr>
          <a:xfrm>
            <a:off x="4651350" y="4391500"/>
            <a:ext cx="3867300" cy="86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In these states, Nurse Manager positions were filled faster on average in urban counties</a:t>
            </a:r>
            <a:endParaRPr/>
          </a:p>
        </p:txBody>
      </p:sp>
      <p:pic>
        <p:nvPicPr>
          <p:cNvPr id="138" name="Google Shape;138;p23"/>
          <p:cNvPicPr preferRelativeResize="0"/>
          <p:nvPr/>
        </p:nvPicPr>
        <p:blipFill>
          <a:blip r:embed="rId3">
            <a:alphaModFix/>
          </a:blip>
          <a:stretch>
            <a:fillRect/>
          </a:stretch>
        </p:blipFill>
        <p:spPr>
          <a:xfrm>
            <a:off x="843925" y="1017725"/>
            <a:ext cx="3917902" cy="3373775"/>
          </a:xfrm>
          <a:prstGeom prst="rect">
            <a:avLst/>
          </a:prstGeom>
          <a:noFill/>
          <a:ln>
            <a:noFill/>
          </a:ln>
        </p:spPr>
      </p:pic>
      <p:pic>
        <p:nvPicPr>
          <p:cNvPr id="139" name="Google Shape;139;p23"/>
          <p:cNvPicPr preferRelativeResize="0"/>
          <p:nvPr/>
        </p:nvPicPr>
        <p:blipFill>
          <a:blip r:embed="rId4">
            <a:alphaModFix/>
          </a:blip>
          <a:stretch>
            <a:fillRect/>
          </a:stretch>
        </p:blipFill>
        <p:spPr>
          <a:xfrm>
            <a:off x="5153200" y="1093925"/>
            <a:ext cx="3991801" cy="331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9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Urban/Rural vs Time to Fill - Nursing Assistant</a:t>
            </a:r>
            <a:endParaRPr/>
          </a:p>
          <a:p>
            <a:pPr indent="0" lvl="0" marL="0" rtl="0" algn="l">
              <a:spcBef>
                <a:spcPts val="0"/>
              </a:spcBef>
              <a:spcAft>
                <a:spcPts val="0"/>
              </a:spcAft>
              <a:buNone/>
            </a:pPr>
            <a:r>
              <a:t/>
            </a:r>
            <a:endParaRPr/>
          </a:p>
        </p:txBody>
      </p:sp>
      <p:cxnSp>
        <p:nvCxnSpPr>
          <p:cNvPr id="145" name="Google Shape;145;p24"/>
          <p:cNvCxnSpPr/>
          <p:nvPr/>
        </p:nvCxnSpPr>
        <p:spPr>
          <a:xfrm flipH="1" rot="10800000">
            <a:off x="269250" y="3471550"/>
            <a:ext cx="561900" cy="951000"/>
          </a:xfrm>
          <a:prstGeom prst="straightConnector1">
            <a:avLst/>
          </a:prstGeom>
          <a:noFill/>
          <a:ln cap="flat" cmpd="sng" w="28575">
            <a:solidFill>
              <a:schemeClr val="dk2"/>
            </a:solidFill>
            <a:prstDash val="solid"/>
            <a:round/>
            <a:headEnd len="med" w="med" type="none"/>
            <a:tailEnd len="med" w="med" type="stealth"/>
          </a:ln>
        </p:spPr>
      </p:cxnSp>
      <p:sp>
        <p:nvSpPr>
          <p:cNvPr id="146" name="Google Shape;146;p24"/>
          <p:cNvSpPr txBox="1"/>
          <p:nvPr/>
        </p:nvSpPr>
        <p:spPr>
          <a:xfrm>
            <a:off x="0" y="4192500"/>
            <a:ext cx="4091700" cy="9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In these states, Nursing Assistant positions were filled faster on average in rural counties</a:t>
            </a:r>
            <a:endParaRPr/>
          </a:p>
        </p:txBody>
      </p:sp>
      <p:cxnSp>
        <p:nvCxnSpPr>
          <p:cNvPr id="147" name="Google Shape;147;p24"/>
          <p:cNvCxnSpPr/>
          <p:nvPr/>
        </p:nvCxnSpPr>
        <p:spPr>
          <a:xfrm flipH="1" rot="10800000">
            <a:off x="4772750" y="3681275"/>
            <a:ext cx="419100" cy="842700"/>
          </a:xfrm>
          <a:prstGeom prst="straightConnector1">
            <a:avLst/>
          </a:prstGeom>
          <a:noFill/>
          <a:ln cap="flat" cmpd="sng" w="28575">
            <a:solidFill>
              <a:schemeClr val="dk2"/>
            </a:solidFill>
            <a:prstDash val="solid"/>
            <a:round/>
            <a:headEnd len="med" w="med" type="none"/>
            <a:tailEnd len="med" w="med" type="stealth"/>
          </a:ln>
        </p:spPr>
      </p:cxnSp>
      <p:sp>
        <p:nvSpPr>
          <p:cNvPr id="148" name="Google Shape;148;p24"/>
          <p:cNvSpPr txBox="1"/>
          <p:nvPr/>
        </p:nvSpPr>
        <p:spPr>
          <a:xfrm>
            <a:off x="4470000" y="4310700"/>
            <a:ext cx="4674000" cy="8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In these states, Nursing Assistant positions were filled faster on average in urban counties</a:t>
            </a:r>
            <a:endParaRPr/>
          </a:p>
        </p:txBody>
      </p:sp>
      <p:pic>
        <p:nvPicPr>
          <p:cNvPr id="149" name="Google Shape;149;p24"/>
          <p:cNvPicPr preferRelativeResize="0"/>
          <p:nvPr/>
        </p:nvPicPr>
        <p:blipFill>
          <a:blip r:embed="rId3">
            <a:alphaModFix/>
          </a:blip>
          <a:stretch>
            <a:fillRect/>
          </a:stretch>
        </p:blipFill>
        <p:spPr>
          <a:xfrm>
            <a:off x="834750" y="1215975"/>
            <a:ext cx="3840149" cy="2976525"/>
          </a:xfrm>
          <a:prstGeom prst="rect">
            <a:avLst/>
          </a:prstGeom>
          <a:noFill/>
          <a:ln>
            <a:noFill/>
          </a:ln>
        </p:spPr>
      </p:pic>
      <p:pic>
        <p:nvPicPr>
          <p:cNvPr id="150" name="Google Shape;150;p24"/>
          <p:cNvPicPr preferRelativeResize="0"/>
          <p:nvPr/>
        </p:nvPicPr>
        <p:blipFill>
          <a:blip r:embed="rId4">
            <a:alphaModFix/>
          </a:blip>
          <a:stretch>
            <a:fillRect/>
          </a:stretch>
        </p:blipFill>
        <p:spPr>
          <a:xfrm>
            <a:off x="5233196" y="1215975"/>
            <a:ext cx="3910804" cy="2976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Rural/Urban Analysis</a:t>
            </a:r>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rPr>
              <a:t>- </a:t>
            </a:r>
            <a:r>
              <a:rPr lang="en">
                <a:solidFill>
                  <a:srgbClr val="000000"/>
                </a:solidFill>
              </a:rPr>
              <a:t>For Nursing Assistants, the difference in mean of time-to-fill between rural and urban counties is statistically significant (0.381703, 1.234361) with p-value </a:t>
            </a:r>
            <a:r>
              <a:rPr lang="en">
                <a:solidFill>
                  <a:schemeClr val="dk1"/>
                </a:solidFill>
              </a:rPr>
              <a:t>0.0002824</a:t>
            </a:r>
            <a:r>
              <a:rPr lang="en">
                <a:solidFill>
                  <a:srgbClr val="000000"/>
                </a:solidFill>
              </a:rPr>
              <a:t>, so Nursing Assistant roles were filled faster in urban counties</a:t>
            </a:r>
            <a:endParaRPr>
              <a:solidFill>
                <a:srgbClr val="000000"/>
              </a:solidFill>
            </a:endParaRPr>
          </a:p>
          <a:p>
            <a:pPr indent="0" lvl="0" marL="0" marR="0" rtl="0" algn="l">
              <a:lnSpc>
                <a:spcPct val="115000"/>
              </a:lnSpc>
              <a:spcBef>
                <a:spcPts val="1600"/>
              </a:spcBef>
              <a:spcAft>
                <a:spcPts val="0"/>
              </a:spcAft>
              <a:buClr>
                <a:srgbClr val="000000"/>
              </a:buClr>
              <a:buNone/>
            </a:pPr>
            <a:r>
              <a:rPr lang="en">
                <a:solidFill>
                  <a:srgbClr val="000000"/>
                </a:solidFill>
              </a:rPr>
              <a:t>- </a:t>
            </a:r>
            <a:r>
              <a:rPr lang="en">
                <a:solidFill>
                  <a:srgbClr val="000000"/>
                </a:solidFill>
              </a:rPr>
              <a:t>For Nursing Manager, the difference in mean of time-to-fill between rural and urban counties is actually not significant</a:t>
            </a:r>
            <a:endParaRPr>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en">
                <a:solidFill>
                  <a:srgbClr val="000000"/>
                </a:solidFill>
              </a:rPr>
              <a:t>- The salary of Nursing Assistant in urban counties is 4.6% higher than the salary of Nursing Assistant in rural counties</a:t>
            </a:r>
            <a:endParaRPr>
              <a:solidFill>
                <a:srgbClr val="000000"/>
              </a:solidFill>
            </a:endParaRPr>
          </a:p>
          <a:p>
            <a:pPr indent="0" lvl="0" marL="0" marR="0" rtl="0" algn="l">
              <a:lnSpc>
                <a:spcPct val="115000"/>
              </a:lnSpc>
              <a:spcBef>
                <a:spcPts val="1600"/>
              </a:spcBef>
              <a:spcAft>
                <a:spcPts val="1600"/>
              </a:spcAft>
              <a:buClr>
                <a:srgbClr val="000000"/>
              </a:buClr>
              <a:buSzPts val="1100"/>
              <a:buFont typeface="Arial"/>
              <a:buNone/>
            </a:pPr>
            <a:r>
              <a:rPr lang="en">
                <a:solidFill>
                  <a:srgbClr val="000000"/>
                </a:solidFill>
              </a:rPr>
              <a:t>- The salary of Nurse Manager in urban counties is 8.1% higher compared to the salary in rural counties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Regional Analysis</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Identified classic regional definitions of the US</a:t>
            </a:r>
            <a:endParaRPr>
              <a:solidFill>
                <a:srgbClr val="000000"/>
              </a:solidFill>
            </a:endParaRPr>
          </a:p>
          <a:p>
            <a:pPr indent="0" lvl="0" marL="0" rtl="0" algn="l">
              <a:spcBef>
                <a:spcPts val="1600"/>
              </a:spcBef>
              <a:spcAft>
                <a:spcPts val="0"/>
              </a:spcAft>
              <a:buNone/>
            </a:pPr>
            <a:r>
              <a:rPr lang="en">
                <a:solidFill>
                  <a:srgbClr val="000000"/>
                </a:solidFill>
              </a:rPr>
              <a:t>- Computed Moran’s Index on the average time to fill per state when using distance between states versus being in the same region</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Moran’s Index for States by Distance: 0.07, p-value: 0.002</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Moran’s Index for States by Region: 0.262, p-value: 0.005</a:t>
            </a:r>
            <a:endParaRPr>
              <a:solidFill>
                <a:srgbClr val="000000"/>
              </a:solidFill>
            </a:endParaRPr>
          </a:p>
          <a:p>
            <a:pPr indent="0" lvl="0" marL="0" rtl="0" algn="l">
              <a:spcBef>
                <a:spcPts val="1600"/>
              </a:spcBef>
              <a:spcAft>
                <a:spcPts val="0"/>
              </a:spcAft>
              <a:buNone/>
            </a:pPr>
            <a:r>
              <a:rPr lang="en">
                <a:solidFill>
                  <a:srgbClr val="000000"/>
                </a:solidFill>
              </a:rPr>
              <a:t>- Found that regional groupings provided higher measure of spatial auto-correlation than distance between states did</a:t>
            </a:r>
            <a:endParaRPr>
              <a:solidFill>
                <a:srgbClr val="000000"/>
              </a:solidFill>
            </a:endParaRPr>
          </a:p>
          <a:p>
            <a:pPr indent="0" lvl="0" marL="0" rtl="0" algn="l">
              <a:spcBef>
                <a:spcPts val="1600"/>
              </a:spcBef>
              <a:spcAft>
                <a:spcPts val="1600"/>
              </a:spcAft>
              <a:buNone/>
            </a:pPr>
            <a:r>
              <a:rPr lang="en">
                <a:solidFill>
                  <a:srgbClr val="000000"/>
                </a:solidFill>
              </a:rPr>
              <a:t>- Looked at average time to fill per region and per role, with statistically significant differences found in the majority of cases</a:t>
            </a:r>
            <a:endParaRPr>
              <a:solidFill>
                <a:srgbClr val="000000"/>
              </a:solidFill>
            </a:endParaRPr>
          </a:p>
        </p:txBody>
      </p:sp>
      <p:pic>
        <p:nvPicPr>
          <p:cNvPr id="163" name="Google Shape;163;p26"/>
          <p:cNvPicPr preferRelativeResize="0"/>
          <p:nvPr/>
        </p:nvPicPr>
        <p:blipFill>
          <a:blip r:embed="rId3">
            <a:alphaModFix/>
          </a:blip>
          <a:stretch>
            <a:fillRect/>
          </a:stretch>
        </p:blipFill>
        <p:spPr>
          <a:xfrm>
            <a:off x="6284600" y="49400"/>
            <a:ext cx="2784323" cy="167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1602745" y="1017725"/>
            <a:ext cx="5938516" cy="4125774"/>
          </a:xfrm>
          <a:prstGeom prst="rect">
            <a:avLst/>
          </a:prstGeom>
          <a:noFill/>
          <a:ln>
            <a:noFill/>
          </a:ln>
        </p:spPr>
      </p:pic>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Regional Analysis Results</a:t>
            </a:r>
            <a:endParaRPr/>
          </a:p>
        </p:txBody>
      </p:sp>
      <p:sp>
        <p:nvSpPr>
          <p:cNvPr id="170" name="Google Shape;170;p27"/>
          <p:cNvSpPr txBox="1"/>
          <p:nvPr/>
        </p:nvSpPr>
        <p:spPr>
          <a:xfrm>
            <a:off x="188550" y="3486275"/>
            <a:ext cx="14772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Easier to Fill</a:t>
            </a:r>
            <a:endParaRPr/>
          </a:p>
        </p:txBody>
      </p:sp>
      <p:sp>
        <p:nvSpPr>
          <p:cNvPr id="171" name="Google Shape;171;p27"/>
          <p:cNvSpPr txBox="1"/>
          <p:nvPr/>
        </p:nvSpPr>
        <p:spPr>
          <a:xfrm>
            <a:off x="6888175" y="1208350"/>
            <a:ext cx="14772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Harder to Fill</a:t>
            </a:r>
            <a:endParaRPr/>
          </a:p>
        </p:txBody>
      </p:sp>
      <p:cxnSp>
        <p:nvCxnSpPr>
          <p:cNvPr id="172" name="Google Shape;172;p27"/>
          <p:cNvCxnSpPr/>
          <p:nvPr/>
        </p:nvCxnSpPr>
        <p:spPr>
          <a:xfrm>
            <a:off x="1361825" y="3716725"/>
            <a:ext cx="1257000" cy="136200"/>
          </a:xfrm>
          <a:prstGeom prst="straightConnector1">
            <a:avLst/>
          </a:prstGeom>
          <a:noFill/>
          <a:ln cap="flat" cmpd="sng" w="28575">
            <a:solidFill>
              <a:srgbClr val="000000"/>
            </a:solidFill>
            <a:prstDash val="solid"/>
            <a:round/>
            <a:headEnd len="med" w="med" type="none"/>
            <a:tailEnd len="med" w="med" type="triangle"/>
          </a:ln>
        </p:spPr>
      </p:cxnSp>
      <p:cxnSp>
        <p:nvCxnSpPr>
          <p:cNvPr id="173" name="Google Shape;173;p27"/>
          <p:cNvCxnSpPr/>
          <p:nvPr/>
        </p:nvCxnSpPr>
        <p:spPr>
          <a:xfrm flipH="1" rot="10800000">
            <a:off x="1340875" y="2218725"/>
            <a:ext cx="1529400" cy="1414200"/>
          </a:xfrm>
          <a:prstGeom prst="straightConnector1">
            <a:avLst/>
          </a:prstGeom>
          <a:noFill/>
          <a:ln cap="flat" cmpd="sng" w="28575">
            <a:solidFill>
              <a:srgbClr val="000000"/>
            </a:solidFill>
            <a:prstDash val="solid"/>
            <a:round/>
            <a:headEnd len="med" w="med" type="none"/>
            <a:tailEnd len="med" w="med" type="triangle"/>
          </a:ln>
        </p:spPr>
      </p:cxnSp>
      <p:cxnSp>
        <p:nvCxnSpPr>
          <p:cNvPr id="174" name="Google Shape;174;p27"/>
          <p:cNvCxnSpPr>
            <a:stCxn id="171" idx="1"/>
          </p:cNvCxnSpPr>
          <p:nvPr/>
        </p:nvCxnSpPr>
        <p:spPr>
          <a:xfrm flipH="1">
            <a:off x="6390175" y="1470250"/>
            <a:ext cx="498000" cy="57000"/>
          </a:xfrm>
          <a:prstGeom prst="straightConnector1">
            <a:avLst/>
          </a:prstGeom>
          <a:noFill/>
          <a:ln cap="flat" cmpd="sng" w="28575">
            <a:solidFill>
              <a:srgbClr val="000000"/>
            </a:solidFill>
            <a:prstDash val="solid"/>
            <a:round/>
            <a:headEnd len="med" w="med" type="none"/>
            <a:tailEnd len="med" w="med" type="triangle"/>
          </a:ln>
        </p:spPr>
      </p:cxnSp>
      <p:cxnSp>
        <p:nvCxnSpPr>
          <p:cNvPr id="175" name="Google Shape;175;p27"/>
          <p:cNvCxnSpPr>
            <a:stCxn id="171" idx="1"/>
          </p:cNvCxnSpPr>
          <p:nvPr/>
        </p:nvCxnSpPr>
        <p:spPr>
          <a:xfrm flipH="1">
            <a:off x="4326475" y="1470250"/>
            <a:ext cx="2561700" cy="20265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Model </a:t>
            </a:r>
            <a:endParaRPr/>
          </a:p>
        </p:txBody>
      </p:sp>
      <p:sp>
        <p:nvSpPr>
          <p:cNvPr id="181" name="Google Shape;18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solidFill>
                  <a:srgbClr val="000000"/>
                </a:solidFill>
              </a:rPr>
              <a:t>Removed outliers based on quantiles (time to fill above 90th quantile and below 10th quantile)</a:t>
            </a:r>
            <a:endParaRPr>
              <a:solidFill>
                <a:srgbClr val="000000"/>
              </a:solidFill>
            </a:endParaRPr>
          </a:p>
          <a:p>
            <a:pPr indent="0" lvl="0" marL="0" rtl="0" algn="l">
              <a:spcBef>
                <a:spcPts val="1600"/>
              </a:spcBef>
              <a:spcAft>
                <a:spcPts val="0"/>
              </a:spcAft>
              <a:buNone/>
            </a:pPr>
            <a:r>
              <a:rPr lang="en">
                <a:solidFill>
                  <a:srgbClr val="000000"/>
                </a:solidFill>
              </a:rPr>
              <a:t>- Binary flag response variable: 1 if time to fill is below the median value, 0 otherwise</a:t>
            </a:r>
            <a:endParaRPr>
              <a:solidFill>
                <a:srgbClr val="000000"/>
              </a:solidFill>
            </a:endParaRPr>
          </a:p>
          <a:p>
            <a:pPr indent="0" lvl="0" marL="0" rtl="0" algn="l">
              <a:spcBef>
                <a:spcPts val="1600"/>
              </a:spcBef>
              <a:spcAft>
                <a:spcPts val="0"/>
              </a:spcAft>
              <a:buNone/>
            </a:pPr>
            <a:r>
              <a:rPr lang="en">
                <a:solidFill>
                  <a:srgbClr val="000000"/>
                </a:solidFill>
              </a:rPr>
              <a:t>- Separated by role (two separate logistic models)</a:t>
            </a:r>
            <a:endParaRPr>
              <a:solidFill>
                <a:srgbClr val="000000"/>
              </a:solidFill>
            </a:endParaRPr>
          </a:p>
          <a:p>
            <a:pPr indent="0" lvl="0" marL="0" rtl="0" algn="l">
              <a:spcBef>
                <a:spcPts val="1600"/>
              </a:spcBef>
              <a:spcAft>
                <a:spcPts val="0"/>
              </a:spcAft>
              <a:buNone/>
            </a:pPr>
            <a:r>
              <a:rPr lang="en">
                <a:solidFill>
                  <a:srgbClr val="000000"/>
                </a:solidFill>
              </a:rPr>
              <a:t>- Divided into train and test and included all created variables from above analysis </a:t>
            </a:r>
            <a:endParaRPr>
              <a:solidFill>
                <a:srgbClr val="000000"/>
              </a:solidFill>
            </a:endParaRPr>
          </a:p>
          <a:p>
            <a:pPr indent="0" lvl="0" marL="0" rtl="0" algn="l">
              <a:spcBef>
                <a:spcPts val="1600"/>
              </a:spcBef>
              <a:spcAft>
                <a:spcPts val="1600"/>
              </a:spcAft>
              <a:buNone/>
            </a:pPr>
            <a:r>
              <a:rPr lang="en">
                <a:solidFill>
                  <a:srgbClr val="000000"/>
                </a:solidFill>
              </a:rPr>
              <a:t>- Eliminated non-significant predictors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“Successful” Job Fill Logistic Model (Nursing Assistant)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Significant Predictors : Post Month, Region, salary, #Tags, tf-idf values </a:t>
            </a:r>
            <a:r>
              <a:rPr lang="en">
                <a:solidFill>
                  <a:srgbClr val="000000"/>
                </a:solidFill>
              </a:rPr>
              <a:t>(Emergency, Veteran, Work.Weekend, Assisted.Living)</a:t>
            </a:r>
            <a:endParaRPr>
              <a:solidFill>
                <a:srgbClr val="000000"/>
              </a:solidFill>
            </a:endParaRPr>
          </a:p>
          <a:p>
            <a:pPr indent="0" lvl="0" marL="0" rtl="0" algn="l">
              <a:spcBef>
                <a:spcPts val="1600"/>
              </a:spcBef>
              <a:spcAft>
                <a:spcPts val="1600"/>
              </a:spcAft>
              <a:buNone/>
            </a:pPr>
            <a:r>
              <a:t/>
            </a:r>
            <a:endParaRPr/>
          </a:p>
        </p:txBody>
      </p:sp>
      <p:sp>
        <p:nvSpPr>
          <p:cNvPr id="188" name="Google Shape;188;p29"/>
          <p:cNvSpPr txBox="1"/>
          <p:nvPr/>
        </p:nvSpPr>
        <p:spPr>
          <a:xfrm>
            <a:off x="5784000" y="4190775"/>
            <a:ext cx="3048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Precision :  0.57</a:t>
            </a:r>
            <a:endParaRPr/>
          </a:p>
          <a:p>
            <a:pPr indent="0" lvl="0" marL="0" rtl="0" algn="l">
              <a:spcBef>
                <a:spcPts val="0"/>
              </a:spcBef>
              <a:spcAft>
                <a:spcPts val="0"/>
              </a:spcAft>
              <a:buNone/>
            </a:pPr>
            <a:r>
              <a:rPr lang="en"/>
              <a:t>Recall      :  0.62</a:t>
            </a:r>
            <a:endParaRPr/>
          </a:p>
          <a:p>
            <a:pPr indent="0" lvl="0" marL="0" rtl="0" algn="l">
              <a:spcBef>
                <a:spcPts val="0"/>
              </a:spcBef>
              <a:spcAft>
                <a:spcPts val="0"/>
              </a:spcAft>
              <a:buNone/>
            </a:pPr>
            <a:r>
              <a:rPr lang="en"/>
              <a:t>F1-Score :  0.59</a:t>
            </a:r>
            <a:endParaRPr/>
          </a:p>
        </p:txBody>
      </p:sp>
      <p:sp>
        <p:nvSpPr>
          <p:cNvPr id="189" name="Google Shape;189;p29"/>
          <p:cNvSpPr txBox="1"/>
          <p:nvPr/>
        </p:nvSpPr>
        <p:spPr>
          <a:xfrm>
            <a:off x="5346125" y="2086625"/>
            <a:ext cx="3486300" cy="21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Classified / Predicted</a:t>
            </a:r>
            <a:endParaRPr/>
          </a:p>
        </p:txBody>
      </p:sp>
      <p:pic>
        <p:nvPicPr>
          <p:cNvPr id="190" name="Google Shape;190;p29"/>
          <p:cNvPicPr preferRelativeResize="0"/>
          <p:nvPr/>
        </p:nvPicPr>
        <p:blipFill>
          <a:blip r:embed="rId3">
            <a:alphaModFix/>
          </a:blip>
          <a:stretch>
            <a:fillRect/>
          </a:stretch>
        </p:blipFill>
        <p:spPr>
          <a:xfrm>
            <a:off x="481425" y="1892000"/>
            <a:ext cx="3617775" cy="2676875"/>
          </a:xfrm>
          <a:prstGeom prst="rect">
            <a:avLst/>
          </a:prstGeom>
          <a:noFill/>
          <a:ln>
            <a:noFill/>
          </a:ln>
        </p:spPr>
      </p:pic>
      <p:sp>
        <p:nvSpPr>
          <p:cNvPr id="191" name="Google Shape;191;p29"/>
          <p:cNvSpPr txBox="1"/>
          <p:nvPr/>
        </p:nvSpPr>
        <p:spPr>
          <a:xfrm rot="-5400000">
            <a:off x="3300850" y="3138700"/>
            <a:ext cx="3486300" cy="21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Actual</a:t>
            </a:r>
            <a:endParaRPr/>
          </a:p>
        </p:txBody>
      </p:sp>
      <p:sp>
        <p:nvSpPr>
          <p:cNvPr id="192" name="Google Shape;192;p29"/>
          <p:cNvSpPr txBox="1"/>
          <p:nvPr/>
        </p:nvSpPr>
        <p:spPr>
          <a:xfrm>
            <a:off x="919575" y="4453275"/>
            <a:ext cx="34947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AUC : 0.61</a:t>
            </a:r>
            <a:endParaRPr/>
          </a:p>
        </p:txBody>
      </p:sp>
      <p:graphicFrame>
        <p:nvGraphicFramePr>
          <p:cNvPr id="193" name="Google Shape;193;p29"/>
          <p:cNvGraphicFramePr/>
          <p:nvPr/>
        </p:nvGraphicFramePr>
        <p:xfrm>
          <a:off x="5415575" y="2530175"/>
          <a:ext cx="3000000" cy="3000000"/>
        </p:xfrm>
        <a:graphic>
          <a:graphicData uri="http://schemas.openxmlformats.org/drawingml/2006/table">
            <a:tbl>
              <a:tblPr>
                <a:noFill/>
                <a:tableStyleId>{38E14F6B-0CF7-4C94-97BD-E2DC9A72FE63}</a:tableStyleId>
              </a:tblPr>
              <a:tblGrid>
                <a:gridCol w="1164875"/>
                <a:gridCol w="1164875"/>
                <a:gridCol w="1164875"/>
              </a:tblGrid>
              <a:tr h="381000">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Not Successful</a:t>
                      </a:r>
                      <a:endParaRPr/>
                    </a:p>
                  </a:txBody>
                  <a:tcPr marT="91425" marB="91425" marR="91425" marL="91425"/>
                </a:tc>
                <a:tc>
                  <a:txBody>
                    <a:bodyPr>
                      <a:noAutofit/>
                    </a:bodyPr>
                    <a:lstStyle/>
                    <a:p>
                      <a:pPr indent="0" lvl="0" marL="0" rtl="0" algn="l">
                        <a:spcBef>
                          <a:spcPts val="0"/>
                        </a:spcBef>
                        <a:spcAft>
                          <a:spcPts val="0"/>
                        </a:spcAft>
                        <a:buNone/>
                      </a:pPr>
                      <a:r>
                        <a:rPr lang="en"/>
                        <a:t>Successful</a:t>
                      </a:r>
                      <a:endParaRPr/>
                    </a:p>
                  </a:txBody>
                  <a:tcPr marT="91425" marB="91425" marR="91425" marL="91425"/>
                </a:tc>
              </a:tr>
              <a:tr h="381000">
                <a:tc>
                  <a:txBody>
                    <a:bodyPr>
                      <a:noAutofit/>
                    </a:bodyPr>
                    <a:lstStyle/>
                    <a:p>
                      <a:pPr indent="0" lvl="0" marL="0" rtl="0" algn="l">
                        <a:spcBef>
                          <a:spcPts val="0"/>
                        </a:spcBef>
                        <a:spcAft>
                          <a:spcPts val="0"/>
                        </a:spcAft>
                        <a:buNone/>
                      </a:pPr>
                      <a:r>
                        <a:rPr lang="en"/>
                        <a:t>Not Successful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10587</a:t>
                      </a:r>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9179</a:t>
                      </a:r>
                      <a:endParaRPr/>
                    </a:p>
                  </a:txBody>
                  <a:tcPr marT="91425" marB="91425" marR="91425" marL="91425"/>
                </a:tc>
              </a:tr>
              <a:tr h="381000">
                <a:tc>
                  <a:txBody>
                    <a:bodyPr>
                      <a:noAutofit/>
                    </a:bodyPr>
                    <a:lstStyle/>
                    <a:p>
                      <a:pPr indent="0" lvl="0" marL="0" rtl="0" algn="l">
                        <a:spcBef>
                          <a:spcPts val="0"/>
                        </a:spcBef>
                        <a:spcAft>
                          <a:spcPts val="0"/>
                        </a:spcAft>
                        <a:buNone/>
                      </a:pPr>
                      <a:r>
                        <a:rPr lang="en"/>
                        <a:t>Successful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7395</a:t>
                      </a:r>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12033</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“Successful” Job Fill Logistic Model (Nurse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Significant Predictors : Post Month, Region, salary, #Tags, tf-idf values</a:t>
            </a:r>
            <a:r>
              <a:rPr lang="en">
                <a:solidFill>
                  <a:srgbClr val="000000"/>
                </a:solidFill>
              </a:rPr>
              <a:t>(Critical Care, Discharge planning, Computer skills)</a:t>
            </a:r>
            <a:r>
              <a:rPr lang="en">
                <a:solidFill>
                  <a:srgbClr val="000000"/>
                </a:solidFill>
              </a:rPr>
              <a:t> </a:t>
            </a:r>
            <a:endParaRPr>
              <a:solidFill>
                <a:srgbClr val="000000"/>
              </a:solidFill>
            </a:endParaRPr>
          </a:p>
        </p:txBody>
      </p:sp>
      <p:sp>
        <p:nvSpPr>
          <p:cNvPr id="200" name="Google Shape;200;p30"/>
          <p:cNvSpPr txBox="1"/>
          <p:nvPr/>
        </p:nvSpPr>
        <p:spPr>
          <a:xfrm>
            <a:off x="5784000" y="4190775"/>
            <a:ext cx="3048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Precision  : 0.59</a:t>
            </a:r>
            <a:endParaRPr/>
          </a:p>
          <a:p>
            <a:pPr indent="0" lvl="0" marL="0" rtl="0" algn="l">
              <a:spcBef>
                <a:spcPts val="0"/>
              </a:spcBef>
              <a:spcAft>
                <a:spcPts val="0"/>
              </a:spcAft>
              <a:buNone/>
            </a:pPr>
            <a:r>
              <a:rPr lang="en"/>
              <a:t>Recall       : 0.69</a:t>
            </a:r>
            <a:endParaRPr/>
          </a:p>
          <a:p>
            <a:pPr indent="0" lvl="0" marL="0" rtl="0" algn="l">
              <a:spcBef>
                <a:spcPts val="0"/>
              </a:spcBef>
              <a:spcAft>
                <a:spcPts val="0"/>
              </a:spcAft>
              <a:buNone/>
            </a:pPr>
            <a:r>
              <a:rPr lang="en"/>
              <a:t>F1-Score  : 0.64</a:t>
            </a:r>
            <a:endParaRPr/>
          </a:p>
        </p:txBody>
      </p:sp>
      <p:sp>
        <p:nvSpPr>
          <p:cNvPr id="201" name="Google Shape;201;p30"/>
          <p:cNvSpPr txBox="1"/>
          <p:nvPr/>
        </p:nvSpPr>
        <p:spPr>
          <a:xfrm>
            <a:off x="5346125" y="2086625"/>
            <a:ext cx="3486300" cy="21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Classified / Predicted</a:t>
            </a:r>
            <a:endParaRPr/>
          </a:p>
        </p:txBody>
      </p:sp>
      <p:sp>
        <p:nvSpPr>
          <p:cNvPr id="202" name="Google Shape;202;p30"/>
          <p:cNvSpPr txBox="1"/>
          <p:nvPr/>
        </p:nvSpPr>
        <p:spPr>
          <a:xfrm rot="-5400000">
            <a:off x="3300850" y="3138700"/>
            <a:ext cx="3486300" cy="21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Actual</a:t>
            </a:r>
            <a:endParaRPr/>
          </a:p>
        </p:txBody>
      </p:sp>
      <p:sp>
        <p:nvSpPr>
          <p:cNvPr id="203" name="Google Shape;203;p30"/>
          <p:cNvSpPr txBox="1"/>
          <p:nvPr/>
        </p:nvSpPr>
        <p:spPr>
          <a:xfrm>
            <a:off x="919575" y="4453275"/>
            <a:ext cx="34947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AUC : 0.67</a:t>
            </a:r>
            <a:endParaRPr/>
          </a:p>
        </p:txBody>
      </p:sp>
      <p:pic>
        <p:nvPicPr>
          <p:cNvPr id="204" name="Google Shape;204;p30"/>
          <p:cNvPicPr preferRelativeResize="0"/>
          <p:nvPr/>
        </p:nvPicPr>
        <p:blipFill>
          <a:blip r:embed="rId3">
            <a:alphaModFix/>
          </a:blip>
          <a:stretch>
            <a:fillRect/>
          </a:stretch>
        </p:blipFill>
        <p:spPr>
          <a:xfrm>
            <a:off x="623425" y="2062025"/>
            <a:ext cx="3494700" cy="2283200"/>
          </a:xfrm>
          <a:prstGeom prst="rect">
            <a:avLst/>
          </a:prstGeom>
          <a:noFill/>
          <a:ln>
            <a:noFill/>
          </a:ln>
        </p:spPr>
      </p:pic>
      <p:graphicFrame>
        <p:nvGraphicFramePr>
          <p:cNvPr id="205" name="Google Shape;205;p30"/>
          <p:cNvGraphicFramePr/>
          <p:nvPr/>
        </p:nvGraphicFramePr>
        <p:xfrm>
          <a:off x="5337675" y="2405475"/>
          <a:ext cx="3000000" cy="3000000"/>
        </p:xfrm>
        <a:graphic>
          <a:graphicData uri="http://schemas.openxmlformats.org/drawingml/2006/table">
            <a:tbl>
              <a:tblPr>
                <a:noFill/>
                <a:tableStyleId>{38E14F6B-0CF7-4C94-97BD-E2DC9A72FE63}</a:tableStyleId>
              </a:tblPr>
              <a:tblGrid>
                <a:gridCol w="1164875"/>
                <a:gridCol w="1164875"/>
                <a:gridCol w="1164875"/>
              </a:tblGrid>
              <a:tr h="381000">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Not Successful</a:t>
                      </a:r>
                      <a:endParaRPr/>
                    </a:p>
                  </a:txBody>
                  <a:tcPr marT="91425" marB="91425" marR="91425" marL="91425"/>
                </a:tc>
                <a:tc>
                  <a:txBody>
                    <a:bodyPr>
                      <a:noAutofit/>
                    </a:bodyPr>
                    <a:lstStyle/>
                    <a:p>
                      <a:pPr indent="0" lvl="0" marL="0" rtl="0" algn="l">
                        <a:spcBef>
                          <a:spcPts val="0"/>
                        </a:spcBef>
                        <a:spcAft>
                          <a:spcPts val="0"/>
                        </a:spcAft>
                        <a:buNone/>
                      </a:pPr>
                      <a:r>
                        <a:rPr lang="en"/>
                        <a:t>Successful</a:t>
                      </a:r>
                      <a:endParaRPr/>
                    </a:p>
                  </a:txBody>
                  <a:tcPr marT="91425" marB="91425" marR="91425" marL="91425"/>
                </a:tc>
              </a:tr>
              <a:tr h="381000">
                <a:tc>
                  <a:txBody>
                    <a:bodyPr>
                      <a:noAutofit/>
                    </a:bodyPr>
                    <a:lstStyle/>
                    <a:p>
                      <a:pPr indent="0" lvl="0" marL="0" rtl="0" algn="l">
                        <a:spcBef>
                          <a:spcPts val="0"/>
                        </a:spcBef>
                        <a:spcAft>
                          <a:spcPts val="0"/>
                        </a:spcAft>
                        <a:buNone/>
                      </a:pPr>
                      <a:r>
                        <a:rPr lang="en"/>
                        <a:t>Not Successful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2395</a:t>
                      </a:r>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1997</a:t>
                      </a:r>
                      <a:endParaRPr/>
                    </a:p>
                  </a:txBody>
                  <a:tcPr marT="91425" marB="91425" marR="91425" marL="91425"/>
                </a:tc>
              </a:tr>
              <a:tr h="381000">
                <a:tc>
                  <a:txBody>
                    <a:bodyPr>
                      <a:noAutofit/>
                    </a:bodyPr>
                    <a:lstStyle/>
                    <a:p>
                      <a:pPr indent="0" lvl="0" marL="0" rtl="0" algn="l">
                        <a:spcBef>
                          <a:spcPts val="0"/>
                        </a:spcBef>
                        <a:spcAft>
                          <a:spcPts val="0"/>
                        </a:spcAft>
                        <a:buNone/>
                      </a:pPr>
                      <a:r>
                        <a:rPr lang="en"/>
                        <a:t>Successful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1291</a:t>
                      </a:r>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2869</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Summary/Conclusions</a:t>
            </a:r>
            <a:endParaRPr/>
          </a:p>
        </p:txBody>
      </p:sp>
      <p:sp>
        <p:nvSpPr>
          <p:cNvPr id="211" name="Google Shape;21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 First Goal: Identify factors that correlate with demand</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Rural vs urban postings fill differently depending on state</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For jobs in the same state and month of posting, salary sometimes correlates to time to fill (but not always)</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Larger market in a state increases the correlation of high salary jobs to time to fill</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We can identify that certain preferred languages, experience levels, education levels can make a job faster or slower to fill</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When comparing jobs based on regions, Nurse Manager jobs fill slower than Nursing Assistant, but the regions where it is easier or harder to fill a role differ per role</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Focused on Healthcare Vertical</a:t>
            </a:r>
            <a:endParaRPr>
              <a:solidFill>
                <a:srgbClr val="000000"/>
              </a:solidFill>
            </a:endParaRPr>
          </a:p>
          <a:p>
            <a:pPr indent="0" lvl="0" marL="0" rtl="0" algn="l">
              <a:spcBef>
                <a:spcPts val="1600"/>
              </a:spcBef>
              <a:spcAft>
                <a:spcPts val="0"/>
              </a:spcAft>
              <a:buNone/>
            </a:pPr>
            <a:r>
              <a:rPr lang="en">
                <a:solidFill>
                  <a:srgbClr val="000000"/>
                </a:solidFill>
              </a:rPr>
              <a:t>- Looked at Nursing Assistant and Nurse Manager roles because they offered the largest data set for nurse-related jobs</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 Conducted analysis of the dataset using a number of approaches: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Correlation of various variables with time to fill (size of state, month of posting, salary)</a:t>
            </a:r>
            <a:endParaRPr>
              <a:solidFill>
                <a:srgbClr val="000000"/>
              </a:solidFill>
            </a:endParaRPr>
          </a:p>
          <a:p>
            <a:pPr indent="-342900" lvl="0" marL="457200" rtl="0" algn="l">
              <a:spcBef>
                <a:spcPts val="0"/>
              </a:spcBef>
              <a:spcAft>
                <a:spcPts val="0"/>
              </a:spcAft>
              <a:buClr>
                <a:srgbClr val="000000"/>
              </a:buClr>
              <a:buSzPts val="1800"/>
              <a:buChar char="●"/>
            </a:pPr>
            <a:r>
              <a:rPr lang="en">
                <a:solidFill>
                  <a:schemeClr val="dk1"/>
                </a:solidFill>
              </a:rPr>
              <a:t>Inter-category tags comparisons (education, experience level, shift, etc)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Urban vs rural county comparisons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Regional comparisons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Predicting “successful job fills” based on available variables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Summary/Conclusions</a:t>
            </a:r>
            <a:endParaRPr/>
          </a:p>
        </p:txBody>
      </p:sp>
      <p:sp>
        <p:nvSpPr>
          <p:cNvPr id="217" name="Google Shape;21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 Second Goal: Help Greenwich provide valuable consulting to companies</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By examining which factors tend to increase or decrease average time to fill, Greenwich can help employers focus their energies on filling jobs that are more likely to fill slowly</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Greenwich can provide expert knowledge on historical trends for job demand broken down by a variety of factors</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Using a logistic model that predicts success or failure in filling a job (filled in 30 days or less), we can combine these important factors into an overall prediction tool that Greenwich can use to advise companies on where to focus their energies</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Assumptions/Limitations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Empty “time to fill” - Posting not filled or erroneous information</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Short “time to fill” (under 7 days) - Posting filled by other means, not relevant to analysis</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Long “time to fill” (over 90 days) - Posting not tied to specific position, not relevant to analysis</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Time to fill was the most meaningful indication of demand for a position from an employer’s standpoint</a:t>
            </a:r>
            <a:endParaRPr>
              <a:solidFill>
                <a:schemeClr val="dk1"/>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74" name="Google Shape;74;p16"/>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We had 222691 and 50728 observations of Nursing Assistant and Nurse Manager initially</a:t>
            </a:r>
            <a:endParaRPr>
              <a:solidFill>
                <a:srgbClr val="000000"/>
              </a:solidFill>
            </a:endParaRPr>
          </a:p>
          <a:p>
            <a:pPr indent="0" lvl="0" marL="0" rtl="0" algn="l">
              <a:spcBef>
                <a:spcPts val="1600"/>
              </a:spcBef>
              <a:spcAft>
                <a:spcPts val="0"/>
              </a:spcAft>
              <a:buNone/>
            </a:pPr>
            <a:r>
              <a:rPr lang="en">
                <a:solidFill>
                  <a:srgbClr val="000000"/>
                </a:solidFill>
              </a:rPr>
              <a:t>- 3.30% did not have time to fill data</a:t>
            </a:r>
            <a:endParaRPr>
              <a:solidFill>
                <a:srgbClr val="000000"/>
              </a:solidFill>
            </a:endParaRPr>
          </a:p>
          <a:p>
            <a:pPr indent="0" lvl="0" marL="0" rtl="0" algn="l">
              <a:spcBef>
                <a:spcPts val="1600"/>
              </a:spcBef>
              <a:spcAft>
                <a:spcPts val="0"/>
              </a:spcAft>
              <a:buNone/>
            </a:pPr>
            <a:r>
              <a:rPr lang="en">
                <a:solidFill>
                  <a:srgbClr val="000000"/>
                </a:solidFill>
              </a:rPr>
              <a:t>- 4.21% did not have location data</a:t>
            </a:r>
            <a:endParaRPr>
              <a:solidFill>
                <a:srgbClr val="000000"/>
              </a:solidFill>
            </a:endParaRPr>
          </a:p>
          <a:p>
            <a:pPr indent="0" lvl="0" marL="0" rtl="0" algn="l">
              <a:spcBef>
                <a:spcPts val="1600"/>
              </a:spcBef>
              <a:spcAft>
                <a:spcPts val="0"/>
              </a:spcAft>
              <a:buNone/>
            </a:pPr>
            <a:r>
              <a:rPr lang="en">
                <a:solidFill>
                  <a:srgbClr val="000000"/>
                </a:solidFill>
              </a:rPr>
              <a:t>- No immediate correlations between salary and time to fill</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 Interesting patterns in time to fills vs </a:t>
            </a:r>
            <a:endParaRPr>
              <a:solidFill>
                <a:srgbClr val="000000"/>
              </a:solidFill>
            </a:endParaRPr>
          </a:p>
          <a:p>
            <a:pPr indent="0" lvl="0" marL="0" rtl="0" algn="l">
              <a:lnSpc>
                <a:spcPct val="100000"/>
              </a:lnSpc>
              <a:spcBef>
                <a:spcPts val="0"/>
              </a:spcBef>
              <a:spcAft>
                <a:spcPts val="0"/>
              </a:spcAft>
              <a:buNone/>
            </a:pPr>
            <a:r>
              <a:rPr lang="en">
                <a:solidFill>
                  <a:srgbClr val="000000"/>
                </a:solidFill>
              </a:rPr>
              <a:t>time, but ultimately the product of data </a:t>
            </a:r>
            <a:endParaRPr>
              <a:solidFill>
                <a:srgbClr val="000000"/>
              </a:solidFill>
            </a:endParaRPr>
          </a:p>
          <a:p>
            <a:pPr indent="0" lvl="0" marL="0" rtl="0" algn="l">
              <a:lnSpc>
                <a:spcPct val="100000"/>
              </a:lnSpc>
              <a:spcBef>
                <a:spcPts val="0"/>
              </a:spcBef>
              <a:spcAft>
                <a:spcPts val="0"/>
              </a:spcAft>
              <a:buNone/>
            </a:pPr>
            <a:r>
              <a:rPr lang="en">
                <a:solidFill>
                  <a:srgbClr val="000000"/>
                </a:solidFill>
              </a:rPr>
              <a:t>gathering techniques rather than actual </a:t>
            </a:r>
            <a:endParaRPr>
              <a:solidFill>
                <a:srgbClr val="000000"/>
              </a:solidFill>
            </a:endParaRPr>
          </a:p>
          <a:p>
            <a:pPr indent="0" lvl="0" marL="0" rtl="0" algn="l">
              <a:lnSpc>
                <a:spcPct val="100000"/>
              </a:lnSpc>
              <a:spcBef>
                <a:spcPts val="0"/>
              </a:spcBef>
              <a:spcAft>
                <a:spcPts val="0"/>
              </a:spcAft>
              <a:buNone/>
            </a:pPr>
            <a:r>
              <a:rPr lang="en">
                <a:solidFill>
                  <a:srgbClr val="000000"/>
                </a:solidFill>
              </a:rPr>
              <a:t>periodicity in the job market</a:t>
            </a:r>
            <a:endParaRPr>
              <a:solidFill>
                <a:srgbClr val="000000"/>
              </a:solidFill>
            </a:endParaRPr>
          </a:p>
        </p:txBody>
      </p:sp>
      <p:pic>
        <p:nvPicPr>
          <p:cNvPr id="75" name="Google Shape;75;p16"/>
          <p:cNvPicPr preferRelativeResize="0"/>
          <p:nvPr/>
        </p:nvPicPr>
        <p:blipFill>
          <a:blip r:embed="rId3">
            <a:alphaModFix/>
          </a:blip>
          <a:stretch>
            <a:fillRect/>
          </a:stretch>
        </p:blipFill>
        <p:spPr>
          <a:xfrm>
            <a:off x="4617575" y="3231025"/>
            <a:ext cx="4400201" cy="184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Factors</a:t>
            </a:r>
            <a:r>
              <a:rPr lang="en"/>
              <a:t> vs Time to Fill</a:t>
            </a:r>
            <a:endParaRPr/>
          </a:p>
        </p:txBody>
      </p:sp>
      <p:sp>
        <p:nvSpPr>
          <p:cNvPr id="81" name="Google Shape;81;p17"/>
          <p:cNvSpPr txBox="1"/>
          <p:nvPr>
            <p:ph idx="1" type="body"/>
          </p:nvPr>
        </p:nvSpPr>
        <p:spPr>
          <a:xfrm>
            <a:off x="311700" y="1152475"/>
            <a:ext cx="8520600" cy="3027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rPr>
              <a:t>- </a:t>
            </a:r>
            <a:r>
              <a:rPr lang="en">
                <a:solidFill>
                  <a:srgbClr val="000000"/>
                </a:solidFill>
              </a:rPr>
              <a:t>Individual factors (posting month, year, state, salary) all have very low correlations with time to fill (below 0.1)</a:t>
            </a:r>
            <a:endParaRPr>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en">
                <a:solidFill>
                  <a:srgbClr val="000000"/>
                </a:solidFill>
              </a:rPr>
              <a:t>- Need to look at location and time together - if subset by posting month/year and state, salary has high correlations with time to fill (around 0.5)</a:t>
            </a:r>
            <a:endParaRPr>
              <a:solidFill>
                <a:srgbClr val="000000"/>
              </a:solidFill>
            </a:endParaRPr>
          </a:p>
          <a:p>
            <a:pPr indent="0" lvl="0" marL="0" marR="0" rtl="0" algn="l">
              <a:lnSpc>
                <a:spcPct val="115000"/>
              </a:lnSpc>
              <a:spcBef>
                <a:spcPts val="1600"/>
              </a:spcBef>
              <a:spcAft>
                <a:spcPts val="0"/>
              </a:spcAft>
              <a:buClr>
                <a:srgbClr val="000000"/>
              </a:buClr>
              <a:buNone/>
            </a:pPr>
            <a:r>
              <a:rPr lang="en">
                <a:solidFill>
                  <a:srgbClr val="000000"/>
                </a:solidFill>
              </a:rPr>
              <a:t>- Different roles should be studies separately - very different correlations</a:t>
            </a:r>
            <a:endParaRPr>
              <a:solidFill>
                <a:srgbClr val="000000"/>
              </a:solidFill>
            </a:endParaRPr>
          </a:p>
          <a:p>
            <a:pPr indent="0" lvl="0" marL="0" marR="0" rtl="0" algn="l">
              <a:lnSpc>
                <a:spcPct val="115000"/>
              </a:lnSpc>
              <a:spcBef>
                <a:spcPts val="1600"/>
              </a:spcBef>
              <a:spcAft>
                <a:spcPts val="1600"/>
              </a:spcAft>
              <a:buClr>
                <a:srgbClr val="000000"/>
              </a:buClr>
              <a:buSzPts val="1100"/>
              <a:buFont typeface="Arial"/>
              <a:buNone/>
            </a:pPr>
            <a:r>
              <a:rPr lang="en">
                <a:solidFill>
                  <a:srgbClr val="000000"/>
                </a:solidFill>
              </a:rPr>
              <a:t>- Number of job posts as potential </a:t>
            </a:r>
            <a:r>
              <a:rPr lang="en">
                <a:solidFill>
                  <a:srgbClr val="000000"/>
                </a:solidFill>
              </a:rPr>
              <a:t>mediating</a:t>
            </a:r>
            <a:r>
              <a:rPr lang="en">
                <a:solidFill>
                  <a:srgbClr val="000000"/>
                </a:solidFill>
              </a:rPr>
              <a:t> factor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vs Time to Fill - State and Time</a:t>
            </a:r>
            <a:endParaRPr/>
          </a:p>
        </p:txBody>
      </p:sp>
      <p:pic>
        <p:nvPicPr>
          <p:cNvPr id="87" name="Google Shape;87;p18"/>
          <p:cNvPicPr preferRelativeResize="0"/>
          <p:nvPr/>
        </p:nvPicPr>
        <p:blipFill>
          <a:blip r:embed="rId3">
            <a:alphaModFix/>
          </a:blip>
          <a:stretch>
            <a:fillRect/>
          </a:stretch>
        </p:blipFill>
        <p:spPr>
          <a:xfrm>
            <a:off x="1385850" y="1017725"/>
            <a:ext cx="7758149" cy="4125775"/>
          </a:xfrm>
          <a:prstGeom prst="rect">
            <a:avLst/>
          </a:prstGeom>
          <a:noFill/>
          <a:ln>
            <a:noFill/>
          </a:ln>
        </p:spPr>
      </p:pic>
      <p:sp>
        <p:nvSpPr>
          <p:cNvPr id="88" name="Google Shape;88;p18"/>
          <p:cNvSpPr/>
          <p:nvPr/>
        </p:nvSpPr>
        <p:spPr>
          <a:xfrm>
            <a:off x="1583375" y="1524375"/>
            <a:ext cx="403200" cy="1003200"/>
          </a:xfrm>
          <a:prstGeom prst="donut">
            <a:avLst>
              <a:gd fmla="val 9456" name="adj"/>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3078175" y="3201150"/>
            <a:ext cx="403200" cy="831000"/>
          </a:xfrm>
          <a:prstGeom prst="donut">
            <a:avLst>
              <a:gd fmla="val 9456" name="adj"/>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6943175" y="1956963"/>
            <a:ext cx="403200" cy="882600"/>
          </a:xfrm>
          <a:prstGeom prst="donut">
            <a:avLst>
              <a:gd fmla="val 9456" name="adj"/>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4897650" y="2864339"/>
            <a:ext cx="403200" cy="882600"/>
          </a:xfrm>
          <a:prstGeom prst="donut">
            <a:avLst>
              <a:gd fmla="val 9456" name="adj"/>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1583375" y="3864850"/>
            <a:ext cx="403200" cy="432600"/>
          </a:xfrm>
          <a:prstGeom prst="donut">
            <a:avLst>
              <a:gd fmla="val 9456" name="adj"/>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0" y="1278500"/>
            <a:ext cx="1583400" cy="28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correlation</a:t>
            </a:r>
            <a:r>
              <a:rPr lang="en"/>
              <a:t> between salary and time to fill is extremely high in some state during certain months, but not as much during other time of the year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b="0" l="0" r="0" t="-1822"/>
          <a:stretch/>
        </p:blipFill>
        <p:spPr>
          <a:xfrm>
            <a:off x="2023750" y="727750"/>
            <a:ext cx="7120250" cy="4504275"/>
          </a:xfrm>
          <a:prstGeom prst="rect">
            <a:avLst/>
          </a:prstGeom>
          <a:noFill/>
          <a:ln>
            <a:noFill/>
          </a:ln>
        </p:spPr>
      </p:pic>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vs Time to Fill - Number of Posts</a:t>
            </a:r>
            <a:endParaRPr/>
          </a:p>
        </p:txBody>
      </p:sp>
      <p:sp>
        <p:nvSpPr>
          <p:cNvPr id="100" name="Google Shape;100;p19"/>
          <p:cNvSpPr txBox="1"/>
          <p:nvPr/>
        </p:nvSpPr>
        <p:spPr>
          <a:xfrm>
            <a:off x="78700" y="1263750"/>
            <a:ext cx="2173500" cy="19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a:t>
            </a:r>
            <a:r>
              <a:rPr lang="en">
                <a:solidFill>
                  <a:schemeClr val="dk1"/>
                </a:solidFill>
              </a:rPr>
              <a:t>tates with more job postings also have higher correlation between salary and time to fill, compared to states with less job postings</a:t>
            </a:r>
            <a:endParaRPr>
              <a:solidFill>
                <a:schemeClr val="dk1"/>
              </a:solidFill>
            </a:endParaRPr>
          </a:p>
          <a:p>
            <a:pPr indent="0" lvl="0" marL="0" rtl="0" algn="l">
              <a:spcBef>
                <a:spcPts val="1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Analysis</a:t>
            </a:r>
            <a:endParaRPr/>
          </a:p>
        </p:txBody>
      </p:sp>
      <p:pic>
        <p:nvPicPr>
          <p:cNvPr id="106" name="Google Shape;106;p20"/>
          <p:cNvPicPr preferRelativeResize="0"/>
          <p:nvPr/>
        </p:nvPicPr>
        <p:blipFill>
          <a:blip r:embed="rId3">
            <a:alphaModFix/>
          </a:blip>
          <a:stretch>
            <a:fillRect/>
          </a:stretch>
        </p:blipFill>
        <p:spPr>
          <a:xfrm>
            <a:off x="233750" y="1453450"/>
            <a:ext cx="3943400" cy="2516862"/>
          </a:xfrm>
          <a:prstGeom prst="rect">
            <a:avLst/>
          </a:prstGeom>
          <a:noFill/>
          <a:ln>
            <a:noFill/>
          </a:ln>
        </p:spPr>
      </p:pic>
      <p:sp>
        <p:nvSpPr>
          <p:cNvPr id="107" name="Google Shape;107;p20"/>
          <p:cNvSpPr txBox="1"/>
          <p:nvPr/>
        </p:nvSpPr>
        <p:spPr>
          <a:xfrm>
            <a:off x="1223550" y="1139938"/>
            <a:ext cx="19638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Nurse Manager</a:t>
            </a:r>
            <a:endParaRPr/>
          </a:p>
        </p:txBody>
      </p:sp>
      <p:sp>
        <p:nvSpPr>
          <p:cNvPr id="108" name="Google Shape;108;p20"/>
          <p:cNvSpPr txBox="1"/>
          <p:nvPr/>
        </p:nvSpPr>
        <p:spPr>
          <a:xfrm>
            <a:off x="5752750" y="1139950"/>
            <a:ext cx="19638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Nursing Assistant</a:t>
            </a:r>
            <a:endParaRPr/>
          </a:p>
        </p:txBody>
      </p:sp>
      <p:sp>
        <p:nvSpPr>
          <p:cNvPr id="109" name="Google Shape;109;p20"/>
          <p:cNvSpPr txBox="1"/>
          <p:nvPr/>
        </p:nvSpPr>
        <p:spPr>
          <a:xfrm>
            <a:off x="514350" y="4448800"/>
            <a:ext cx="72009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top 5 tags each for Nurse Manager and Nursing Assistant account for 20% of the total tags associated with the job postings for each role </a:t>
            </a:r>
            <a:endParaRPr/>
          </a:p>
        </p:txBody>
      </p:sp>
      <p:pic>
        <p:nvPicPr>
          <p:cNvPr id="110" name="Google Shape;110;p20"/>
          <p:cNvPicPr preferRelativeResize="0"/>
          <p:nvPr/>
        </p:nvPicPr>
        <p:blipFill>
          <a:blip r:embed="rId4">
            <a:alphaModFix/>
          </a:blip>
          <a:stretch>
            <a:fillRect/>
          </a:stretch>
        </p:blipFill>
        <p:spPr>
          <a:xfrm>
            <a:off x="4953000" y="1498763"/>
            <a:ext cx="3563294" cy="246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Analysis</a:t>
            </a:r>
            <a:endParaRPr/>
          </a:p>
        </p:txBody>
      </p:sp>
      <p:sp>
        <p:nvSpPr>
          <p:cNvPr id="116" name="Google Shape;116;p21"/>
          <p:cNvSpPr txBox="1"/>
          <p:nvPr/>
        </p:nvSpPr>
        <p:spPr>
          <a:xfrm>
            <a:off x="1285888" y="1228988"/>
            <a:ext cx="19638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Nurse Manager</a:t>
            </a:r>
            <a:endParaRPr/>
          </a:p>
        </p:txBody>
      </p:sp>
      <p:sp>
        <p:nvSpPr>
          <p:cNvPr id="117" name="Google Shape;117;p21"/>
          <p:cNvSpPr txBox="1"/>
          <p:nvPr/>
        </p:nvSpPr>
        <p:spPr>
          <a:xfrm>
            <a:off x="6100788" y="1229000"/>
            <a:ext cx="19638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Nursing Assistant</a:t>
            </a:r>
            <a:endParaRPr/>
          </a:p>
        </p:txBody>
      </p:sp>
      <p:pic>
        <p:nvPicPr>
          <p:cNvPr id="118" name="Google Shape;118;p21"/>
          <p:cNvPicPr preferRelativeResize="0"/>
          <p:nvPr/>
        </p:nvPicPr>
        <p:blipFill>
          <a:blip r:embed="rId3">
            <a:alphaModFix/>
          </a:blip>
          <a:stretch>
            <a:fillRect/>
          </a:stretch>
        </p:blipFill>
        <p:spPr>
          <a:xfrm>
            <a:off x="233750" y="1671700"/>
            <a:ext cx="4068075" cy="2385725"/>
          </a:xfrm>
          <a:prstGeom prst="rect">
            <a:avLst/>
          </a:prstGeom>
          <a:noFill/>
          <a:ln>
            <a:noFill/>
          </a:ln>
        </p:spPr>
      </p:pic>
      <p:sp>
        <p:nvSpPr>
          <p:cNvPr id="119" name="Google Shape;119;p21"/>
          <p:cNvSpPr txBox="1"/>
          <p:nvPr/>
        </p:nvSpPr>
        <p:spPr>
          <a:xfrm>
            <a:off x="514350" y="4462675"/>
            <a:ext cx="72009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both Nurse Manager &amp; Nursing Assistant, average time to fill increases with #tags associated with the job post</a:t>
            </a:r>
            <a:endParaRPr/>
          </a:p>
        </p:txBody>
      </p:sp>
      <p:pic>
        <p:nvPicPr>
          <p:cNvPr id="120" name="Google Shape;120;p21"/>
          <p:cNvPicPr preferRelativeResize="0"/>
          <p:nvPr/>
        </p:nvPicPr>
        <p:blipFill>
          <a:blip r:embed="rId4">
            <a:alphaModFix/>
          </a:blip>
          <a:stretch>
            <a:fillRect/>
          </a:stretch>
        </p:blipFill>
        <p:spPr>
          <a:xfrm>
            <a:off x="5333075" y="1753800"/>
            <a:ext cx="3499225" cy="222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