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75" r:id="rId4"/>
    <p:sldId id="263" r:id="rId5"/>
    <p:sldId id="270" r:id="rId6"/>
    <p:sldId id="271" r:id="rId7"/>
    <p:sldId id="262" r:id="rId8"/>
    <p:sldId id="274" r:id="rId9"/>
    <p:sldId id="272" r:id="rId10"/>
    <p:sldId id="258"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76" autoAdjust="0"/>
    <p:restoredTop sz="95735"/>
  </p:normalViewPr>
  <p:slideViewPr>
    <p:cSldViewPr snapToGrid="0">
      <p:cViewPr varScale="1">
        <p:scale>
          <a:sx n="104" d="100"/>
          <a:sy n="104" d="100"/>
        </p:scale>
        <p:origin x="59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08C967-7EE8-4A41-B988-B9FD8B55EF66}" type="doc">
      <dgm:prSet loTypeId="urn:microsoft.com/office/officeart/2018/5/layout/IconCircleLabelList" loCatId="icon" qsTypeId="urn:microsoft.com/office/officeart/2005/8/quickstyle/simple1" qsCatId="simple" csTypeId="urn:microsoft.com/office/officeart/2018/5/colors/Iconchunking_neutralicon_accent4_2" csCatId="accent4" phldr="1"/>
      <dgm:spPr/>
      <dgm:t>
        <a:bodyPr/>
        <a:lstStyle/>
        <a:p>
          <a:endParaRPr lang="en-US"/>
        </a:p>
      </dgm:t>
    </dgm:pt>
    <dgm:pt modelId="{87A54C1A-5222-4F71-8705-010B0B371417}">
      <dgm:prSet/>
      <dgm:spPr/>
      <dgm:t>
        <a:bodyPr/>
        <a:lstStyle/>
        <a:p>
          <a:pPr>
            <a:lnSpc>
              <a:spcPct val="100000"/>
            </a:lnSpc>
            <a:defRPr cap="all"/>
          </a:pPr>
          <a:r>
            <a:rPr lang="en-US" dirty="0"/>
            <a:t>Global interest</a:t>
          </a:r>
        </a:p>
      </dgm:t>
    </dgm:pt>
    <dgm:pt modelId="{9E84A8E9-79A0-439A-A161-8CDE8A88CCA1}" type="parTrans" cxnId="{0A405199-51EF-4FD4-9E86-24BC80B79ADC}">
      <dgm:prSet/>
      <dgm:spPr/>
      <dgm:t>
        <a:bodyPr/>
        <a:lstStyle/>
        <a:p>
          <a:endParaRPr lang="en-US"/>
        </a:p>
      </dgm:t>
    </dgm:pt>
    <dgm:pt modelId="{471000A7-824F-4111-9CFB-1DA547C3F021}" type="sibTrans" cxnId="{0A405199-51EF-4FD4-9E86-24BC80B79ADC}">
      <dgm:prSet/>
      <dgm:spPr/>
      <dgm:t>
        <a:bodyPr/>
        <a:lstStyle/>
        <a:p>
          <a:endParaRPr lang="en-US"/>
        </a:p>
      </dgm:t>
    </dgm:pt>
    <dgm:pt modelId="{2C327240-BE3C-4BF2-97C1-BCDEDF784C8A}">
      <dgm:prSet/>
      <dgm:spPr/>
      <dgm:t>
        <a:bodyPr/>
        <a:lstStyle/>
        <a:p>
          <a:pPr>
            <a:lnSpc>
              <a:spcPct val="100000"/>
            </a:lnSpc>
            <a:defRPr cap="all"/>
          </a:pPr>
          <a:r>
            <a:rPr lang="en-US" dirty="0"/>
            <a:t>Personal interest</a:t>
          </a:r>
        </a:p>
      </dgm:t>
    </dgm:pt>
    <dgm:pt modelId="{319120D0-73A9-46E4-BF17-F9695D24ADAA}" type="parTrans" cxnId="{BF4E4F5B-F76C-4AA6-871F-BE7ED770DF39}">
      <dgm:prSet/>
      <dgm:spPr/>
      <dgm:t>
        <a:bodyPr/>
        <a:lstStyle/>
        <a:p>
          <a:endParaRPr lang="en-US"/>
        </a:p>
      </dgm:t>
    </dgm:pt>
    <dgm:pt modelId="{E4D84D62-51C5-4117-995A-2BA84F816E12}" type="sibTrans" cxnId="{BF4E4F5B-F76C-4AA6-871F-BE7ED770DF39}">
      <dgm:prSet/>
      <dgm:spPr/>
      <dgm:t>
        <a:bodyPr/>
        <a:lstStyle/>
        <a:p>
          <a:endParaRPr lang="en-US"/>
        </a:p>
      </dgm:t>
    </dgm:pt>
    <dgm:pt modelId="{96C65537-5E66-4B21-94ED-C5AD287EF137}">
      <dgm:prSet/>
      <dgm:spPr/>
      <dgm:t>
        <a:bodyPr/>
        <a:lstStyle/>
        <a:p>
          <a:pPr>
            <a:lnSpc>
              <a:spcPct val="100000"/>
            </a:lnSpc>
            <a:defRPr cap="all"/>
          </a:pPr>
          <a:r>
            <a:rPr lang="en-US" dirty="0"/>
            <a:t>Inspiration from Kaggle</a:t>
          </a:r>
        </a:p>
      </dgm:t>
    </dgm:pt>
    <dgm:pt modelId="{1B264D69-233D-41B2-98DD-6A9CA06AF383}" type="parTrans" cxnId="{C30F527F-F25B-43BA-AEDD-36762045D8AA}">
      <dgm:prSet/>
      <dgm:spPr/>
      <dgm:t>
        <a:bodyPr/>
        <a:lstStyle/>
        <a:p>
          <a:endParaRPr lang="en-US"/>
        </a:p>
      </dgm:t>
    </dgm:pt>
    <dgm:pt modelId="{4A566565-841F-4C6E-A5EB-654CACBD2206}" type="sibTrans" cxnId="{C30F527F-F25B-43BA-AEDD-36762045D8AA}">
      <dgm:prSet/>
      <dgm:spPr/>
      <dgm:t>
        <a:bodyPr/>
        <a:lstStyle/>
        <a:p>
          <a:endParaRPr lang="en-US"/>
        </a:p>
      </dgm:t>
    </dgm:pt>
    <dgm:pt modelId="{A854493B-563B-4D8D-B6B8-4382D4C3361A}" type="pres">
      <dgm:prSet presAssocID="{6F08C967-7EE8-4A41-B988-B9FD8B55EF66}" presName="root" presStyleCnt="0">
        <dgm:presLayoutVars>
          <dgm:dir/>
          <dgm:resizeHandles val="exact"/>
        </dgm:presLayoutVars>
      </dgm:prSet>
      <dgm:spPr/>
    </dgm:pt>
    <dgm:pt modelId="{D37A42DA-A579-476D-B27F-2B76F30D560A}" type="pres">
      <dgm:prSet presAssocID="{87A54C1A-5222-4F71-8705-010B0B371417}" presName="compNode" presStyleCnt="0"/>
      <dgm:spPr/>
    </dgm:pt>
    <dgm:pt modelId="{FD405258-E557-4C24-9764-2F29A7EFC90D}" type="pres">
      <dgm:prSet presAssocID="{87A54C1A-5222-4F71-8705-010B0B371417}" presName="iconBgRect" presStyleLbl="bgShp" presStyleIdx="0" presStyleCnt="3"/>
      <dgm:spPr/>
    </dgm:pt>
    <dgm:pt modelId="{ED6B798C-B3B5-4E67-9F5D-C4979B42AA41}" type="pres">
      <dgm:prSet presAssocID="{87A54C1A-5222-4F71-8705-010B0B37141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th Globe Americas"/>
        </a:ext>
      </dgm:extLst>
    </dgm:pt>
    <dgm:pt modelId="{0C87B728-05C1-4566-9104-6545DC6F8413}" type="pres">
      <dgm:prSet presAssocID="{87A54C1A-5222-4F71-8705-010B0B371417}" presName="spaceRect" presStyleCnt="0"/>
      <dgm:spPr/>
    </dgm:pt>
    <dgm:pt modelId="{10F66CCC-4193-4047-AB5B-A310026679C9}" type="pres">
      <dgm:prSet presAssocID="{87A54C1A-5222-4F71-8705-010B0B371417}" presName="textRect" presStyleLbl="revTx" presStyleIdx="0" presStyleCnt="3">
        <dgm:presLayoutVars>
          <dgm:chMax val="1"/>
          <dgm:chPref val="1"/>
        </dgm:presLayoutVars>
      </dgm:prSet>
      <dgm:spPr/>
    </dgm:pt>
    <dgm:pt modelId="{517E9289-81CB-4E2C-A238-30E3B9478ACB}" type="pres">
      <dgm:prSet presAssocID="{471000A7-824F-4111-9CFB-1DA547C3F021}" presName="sibTrans" presStyleCnt="0"/>
      <dgm:spPr/>
    </dgm:pt>
    <dgm:pt modelId="{C2FE5D2C-6A28-47E3-AA86-E0B36EE01CF2}" type="pres">
      <dgm:prSet presAssocID="{2C327240-BE3C-4BF2-97C1-BCDEDF784C8A}" presName="compNode" presStyleCnt="0"/>
      <dgm:spPr/>
    </dgm:pt>
    <dgm:pt modelId="{4C535F8C-3F49-4969-8629-85C0FD384350}" type="pres">
      <dgm:prSet presAssocID="{2C327240-BE3C-4BF2-97C1-BCDEDF784C8A}" presName="iconBgRect" presStyleLbl="bgShp" presStyleIdx="1" presStyleCnt="3"/>
      <dgm:spPr/>
    </dgm:pt>
    <dgm:pt modelId="{9CA5B4A3-9A9A-4B6A-8E0A-586D760A0B22}" type="pres">
      <dgm:prSet presAssocID="{2C327240-BE3C-4BF2-97C1-BCDEDF784C8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A2929A28-F8B9-4C0F-B721-2D1E71728BB5}" type="pres">
      <dgm:prSet presAssocID="{2C327240-BE3C-4BF2-97C1-BCDEDF784C8A}" presName="spaceRect" presStyleCnt="0"/>
      <dgm:spPr/>
    </dgm:pt>
    <dgm:pt modelId="{8C73EEFC-7734-47E0-A546-4F0BC8C4A647}" type="pres">
      <dgm:prSet presAssocID="{2C327240-BE3C-4BF2-97C1-BCDEDF784C8A}" presName="textRect" presStyleLbl="revTx" presStyleIdx="1" presStyleCnt="3" custScaleX="139274">
        <dgm:presLayoutVars>
          <dgm:chMax val="1"/>
          <dgm:chPref val="1"/>
        </dgm:presLayoutVars>
      </dgm:prSet>
      <dgm:spPr/>
    </dgm:pt>
    <dgm:pt modelId="{1EBAC9B2-B424-4553-9E77-883FB89641D4}" type="pres">
      <dgm:prSet presAssocID="{E4D84D62-51C5-4117-995A-2BA84F816E12}" presName="sibTrans" presStyleCnt="0"/>
      <dgm:spPr/>
    </dgm:pt>
    <dgm:pt modelId="{29AA7E85-03C1-4E46-820B-1EE5877B61A3}" type="pres">
      <dgm:prSet presAssocID="{96C65537-5E66-4B21-94ED-C5AD287EF137}" presName="compNode" presStyleCnt="0"/>
      <dgm:spPr/>
    </dgm:pt>
    <dgm:pt modelId="{1ABA7F12-A319-42BA-8833-FA7C02607675}" type="pres">
      <dgm:prSet presAssocID="{96C65537-5E66-4B21-94ED-C5AD287EF137}" presName="iconBgRect" presStyleLbl="bgShp" presStyleIdx="2" presStyleCnt="3"/>
      <dgm:spPr/>
    </dgm:pt>
    <dgm:pt modelId="{F3825516-AB29-404E-A31E-E0BC7AE9C6F7}" type="pres">
      <dgm:prSet presAssocID="{96C65537-5E66-4B21-94ED-C5AD287EF137}"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rain"/>
        </a:ext>
      </dgm:extLst>
    </dgm:pt>
    <dgm:pt modelId="{68F72227-0C84-4BA0-9E53-09D5E6993DA4}" type="pres">
      <dgm:prSet presAssocID="{96C65537-5E66-4B21-94ED-C5AD287EF137}" presName="spaceRect" presStyleCnt="0"/>
      <dgm:spPr/>
    </dgm:pt>
    <dgm:pt modelId="{CF0C4B2E-9705-482F-BE0B-A91E622543DA}" type="pres">
      <dgm:prSet presAssocID="{96C65537-5E66-4B21-94ED-C5AD287EF137}" presName="textRect" presStyleLbl="revTx" presStyleIdx="2" presStyleCnt="3">
        <dgm:presLayoutVars>
          <dgm:chMax val="1"/>
          <dgm:chPref val="1"/>
        </dgm:presLayoutVars>
      </dgm:prSet>
      <dgm:spPr/>
    </dgm:pt>
  </dgm:ptLst>
  <dgm:cxnLst>
    <dgm:cxn modelId="{AA1F4320-A260-46EC-92B7-1DCC58DEE1A4}" type="presOf" srcId="{87A54C1A-5222-4F71-8705-010B0B371417}" destId="{10F66CCC-4193-4047-AB5B-A310026679C9}" srcOrd="0" destOrd="0" presId="urn:microsoft.com/office/officeart/2018/5/layout/IconCircleLabelList"/>
    <dgm:cxn modelId="{4AC35B24-43DB-4902-A229-D79411981344}" type="presOf" srcId="{96C65537-5E66-4B21-94ED-C5AD287EF137}" destId="{CF0C4B2E-9705-482F-BE0B-A91E622543DA}" srcOrd="0" destOrd="0" presId="urn:microsoft.com/office/officeart/2018/5/layout/IconCircleLabelList"/>
    <dgm:cxn modelId="{E2C2282A-4124-46A5-9AC7-253220AA5BFF}" type="presOf" srcId="{6F08C967-7EE8-4A41-B988-B9FD8B55EF66}" destId="{A854493B-563B-4D8D-B6B8-4382D4C3361A}" srcOrd="0" destOrd="0" presId="urn:microsoft.com/office/officeart/2018/5/layout/IconCircleLabelList"/>
    <dgm:cxn modelId="{BF4E4F5B-F76C-4AA6-871F-BE7ED770DF39}" srcId="{6F08C967-7EE8-4A41-B988-B9FD8B55EF66}" destId="{2C327240-BE3C-4BF2-97C1-BCDEDF784C8A}" srcOrd="1" destOrd="0" parTransId="{319120D0-73A9-46E4-BF17-F9695D24ADAA}" sibTransId="{E4D84D62-51C5-4117-995A-2BA84F816E12}"/>
    <dgm:cxn modelId="{4E1EB05B-48BB-4D96-A6AC-ECA7759F5F0F}" type="presOf" srcId="{2C327240-BE3C-4BF2-97C1-BCDEDF784C8A}" destId="{8C73EEFC-7734-47E0-A546-4F0BC8C4A647}" srcOrd="0" destOrd="0" presId="urn:microsoft.com/office/officeart/2018/5/layout/IconCircleLabelList"/>
    <dgm:cxn modelId="{C30F527F-F25B-43BA-AEDD-36762045D8AA}" srcId="{6F08C967-7EE8-4A41-B988-B9FD8B55EF66}" destId="{96C65537-5E66-4B21-94ED-C5AD287EF137}" srcOrd="2" destOrd="0" parTransId="{1B264D69-233D-41B2-98DD-6A9CA06AF383}" sibTransId="{4A566565-841F-4C6E-A5EB-654CACBD2206}"/>
    <dgm:cxn modelId="{0A405199-51EF-4FD4-9E86-24BC80B79ADC}" srcId="{6F08C967-7EE8-4A41-B988-B9FD8B55EF66}" destId="{87A54C1A-5222-4F71-8705-010B0B371417}" srcOrd="0" destOrd="0" parTransId="{9E84A8E9-79A0-439A-A161-8CDE8A88CCA1}" sibTransId="{471000A7-824F-4111-9CFB-1DA547C3F021}"/>
    <dgm:cxn modelId="{08C854EB-5D9F-4D9B-B5E8-6676F96DA775}" type="presParOf" srcId="{A854493B-563B-4D8D-B6B8-4382D4C3361A}" destId="{D37A42DA-A579-476D-B27F-2B76F30D560A}" srcOrd="0" destOrd="0" presId="urn:microsoft.com/office/officeart/2018/5/layout/IconCircleLabelList"/>
    <dgm:cxn modelId="{A218D34E-C3E4-4514-BC56-7D1E85236DB9}" type="presParOf" srcId="{D37A42DA-A579-476D-B27F-2B76F30D560A}" destId="{FD405258-E557-4C24-9764-2F29A7EFC90D}" srcOrd="0" destOrd="0" presId="urn:microsoft.com/office/officeart/2018/5/layout/IconCircleLabelList"/>
    <dgm:cxn modelId="{003B16FC-C081-4DC8-9759-364549F69F1F}" type="presParOf" srcId="{D37A42DA-A579-476D-B27F-2B76F30D560A}" destId="{ED6B798C-B3B5-4E67-9F5D-C4979B42AA41}" srcOrd="1" destOrd="0" presId="urn:microsoft.com/office/officeart/2018/5/layout/IconCircleLabelList"/>
    <dgm:cxn modelId="{CB2F1CEA-15FE-4050-8B5E-C0B027F47C1A}" type="presParOf" srcId="{D37A42DA-A579-476D-B27F-2B76F30D560A}" destId="{0C87B728-05C1-4566-9104-6545DC6F8413}" srcOrd="2" destOrd="0" presId="urn:microsoft.com/office/officeart/2018/5/layout/IconCircleLabelList"/>
    <dgm:cxn modelId="{E63D954D-43D6-4973-8588-6C024DC2BD65}" type="presParOf" srcId="{D37A42DA-A579-476D-B27F-2B76F30D560A}" destId="{10F66CCC-4193-4047-AB5B-A310026679C9}" srcOrd="3" destOrd="0" presId="urn:microsoft.com/office/officeart/2018/5/layout/IconCircleLabelList"/>
    <dgm:cxn modelId="{E2A0DF1E-7FCF-4A13-BC4C-6C7C6306DA0F}" type="presParOf" srcId="{A854493B-563B-4D8D-B6B8-4382D4C3361A}" destId="{517E9289-81CB-4E2C-A238-30E3B9478ACB}" srcOrd="1" destOrd="0" presId="urn:microsoft.com/office/officeart/2018/5/layout/IconCircleLabelList"/>
    <dgm:cxn modelId="{E7FAD0A9-1FAC-4BE9-A5B5-53B7FF215892}" type="presParOf" srcId="{A854493B-563B-4D8D-B6B8-4382D4C3361A}" destId="{C2FE5D2C-6A28-47E3-AA86-E0B36EE01CF2}" srcOrd="2" destOrd="0" presId="urn:microsoft.com/office/officeart/2018/5/layout/IconCircleLabelList"/>
    <dgm:cxn modelId="{B241E395-A07E-4BF7-BC1E-F0145C0D3FA0}" type="presParOf" srcId="{C2FE5D2C-6A28-47E3-AA86-E0B36EE01CF2}" destId="{4C535F8C-3F49-4969-8629-85C0FD384350}" srcOrd="0" destOrd="0" presId="urn:microsoft.com/office/officeart/2018/5/layout/IconCircleLabelList"/>
    <dgm:cxn modelId="{6D1561A3-1C07-4590-BAA2-EE3C440A2A5C}" type="presParOf" srcId="{C2FE5D2C-6A28-47E3-AA86-E0B36EE01CF2}" destId="{9CA5B4A3-9A9A-4B6A-8E0A-586D760A0B22}" srcOrd="1" destOrd="0" presId="urn:microsoft.com/office/officeart/2018/5/layout/IconCircleLabelList"/>
    <dgm:cxn modelId="{65A14393-3FD4-4846-BD5D-0C8AD007F74B}" type="presParOf" srcId="{C2FE5D2C-6A28-47E3-AA86-E0B36EE01CF2}" destId="{A2929A28-F8B9-4C0F-B721-2D1E71728BB5}" srcOrd="2" destOrd="0" presId="urn:microsoft.com/office/officeart/2018/5/layout/IconCircleLabelList"/>
    <dgm:cxn modelId="{896ED05D-73D2-4D6E-966A-B570AF610C5F}" type="presParOf" srcId="{C2FE5D2C-6A28-47E3-AA86-E0B36EE01CF2}" destId="{8C73EEFC-7734-47E0-A546-4F0BC8C4A647}" srcOrd="3" destOrd="0" presId="urn:microsoft.com/office/officeart/2018/5/layout/IconCircleLabelList"/>
    <dgm:cxn modelId="{2D44737F-4A0A-44F0-8A35-DBEB3CEC0870}" type="presParOf" srcId="{A854493B-563B-4D8D-B6B8-4382D4C3361A}" destId="{1EBAC9B2-B424-4553-9E77-883FB89641D4}" srcOrd="3" destOrd="0" presId="urn:microsoft.com/office/officeart/2018/5/layout/IconCircleLabelList"/>
    <dgm:cxn modelId="{063C3D69-B487-4F8A-A936-1A1D8719C0A7}" type="presParOf" srcId="{A854493B-563B-4D8D-B6B8-4382D4C3361A}" destId="{29AA7E85-03C1-4E46-820B-1EE5877B61A3}" srcOrd="4" destOrd="0" presId="urn:microsoft.com/office/officeart/2018/5/layout/IconCircleLabelList"/>
    <dgm:cxn modelId="{8B8C67DD-BEBF-4346-9926-F285042458BF}" type="presParOf" srcId="{29AA7E85-03C1-4E46-820B-1EE5877B61A3}" destId="{1ABA7F12-A319-42BA-8833-FA7C02607675}" srcOrd="0" destOrd="0" presId="urn:microsoft.com/office/officeart/2018/5/layout/IconCircleLabelList"/>
    <dgm:cxn modelId="{68E1EDA2-E34B-43C6-9BF9-26D856E924B4}" type="presParOf" srcId="{29AA7E85-03C1-4E46-820B-1EE5877B61A3}" destId="{F3825516-AB29-404E-A31E-E0BC7AE9C6F7}" srcOrd="1" destOrd="0" presId="urn:microsoft.com/office/officeart/2018/5/layout/IconCircleLabelList"/>
    <dgm:cxn modelId="{C566CEB9-CCC3-4184-9C2E-F7794B0B6FB6}" type="presParOf" srcId="{29AA7E85-03C1-4E46-820B-1EE5877B61A3}" destId="{68F72227-0C84-4BA0-9E53-09D5E6993DA4}" srcOrd="2" destOrd="0" presId="urn:microsoft.com/office/officeart/2018/5/layout/IconCircleLabelList"/>
    <dgm:cxn modelId="{9675F191-BF37-449B-9A4E-E7C1331353D4}" type="presParOf" srcId="{29AA7E85-03C1-4E46-820B-1EE5877B61A3}" destId="{CF0C4B2E-9705-482F-BE0B-A91E622543DA}"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47E630-B9EB-478B-A018-B686853E456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F72EDB8-4DF7-4210-94CA-AD8BBC789965}">
      <dgm:prSet/>
      <dgm:spPr/>
      <dgm:t>
        <a:bodyPr/>
        <a:lstStyle/>
        <a:p>
          <a:r>
            <a:rPr lang="en-US" dirty="0"/>
            <a:t>Feature Updates</a:t>
          </a:r>
        </a:p>
      </dgm:t>
    </dgm:pt>
    <dgm:pt modelId="{8F7159A4-57D4-4DD8-8CCB-BF2448E3AD46}" type="parTrans" cxnId="{96F5BF85-B43E-48D5-87F4-D0B64BD454CA}">
      <dgm:prSet/>
      <dgm:spPr/>
      <dgm:t>
        <a:bodyPr/>
        <a:lstStyle/>
        <a:p>
          <a:endParaRPr lang="en-US"/>
        </a:p>
      </dgm:t>
    </dgm:pt>
    <dgm:pt modelId="{9CD6D34F-5BC9-4862-B5B0-3ECBCB0097DA}" type="sibTrans" cxnId="{96F5BF85-B43E-48D5-87F4-D0B64BD454CA}">
      <dgm:prSet/>
      <dgm:spPr/>
      <dgm:t>
        <a:bodyPr/>
        <a:lstStyle/>
        <a:p>
          <a:endParaRPr lang="en-US"/>
        </a:p>
      </dgm:t>
    </dgm:pt>
    <dgm:pt modelId="{6E5D1784-D055-49D2-B0B3-9525D2ADF17B}">
      <dgm:prSet/>
      <dgm:spPr/>
      <dgm:t>
        <a:bodyPr/>
        <a:lstStyle/>
        <a:p>
          <a:r>
            <a:rPr lang="en-US" dirty="0"/>
            <a:t>Target Revisal</a:t>
          </a:r>
        </a:p>
      </dgm:t>
    </dgm:pt>
    <dgm:pt modelId="{E10F2152-D067-49BD-AA27-21C485556E34}" type="parTrans" cxnId="{309791DC-F327-4A20-A0AA-67B8276BC59C}">
      <dgm:prSet/>
      <dgm:spPr/>
      <dgm:t>
        <a:bodyPr/>
        <a:lstStyle/>
        <a:p>
          <a:endParaRPr lang="en-US"/>
        </a:p>
      </dgm:t>
    </dgm:pt>
    <dgm:pt modelId="{051B2FC7-C882-4FEC-A9C3-796DAB8FE8DB}" type="sibTrans" cxnId="{309791DC-F327-4A20-A0AA-67B8276BC59C}">
      <dgm:prSet/>
      <dgm:spPr/>
      <dgm:t>
        <a:bodyPr/>
        <a:lstStyle/>
        <a:p>
          <a:endParaRPr lang="en-US"/>
        </a:p>
      </dgm:t>
    </dgm:pt>
    <dgm:pt modelId="{F9023390-8E40-4AD3-BB8B-84958B60E41B}">
      <dgm:prSet/>
      <dgm:spPr/>
      <dgm:t>
        <a:bodyPr/>
        <a:lstStyle/>
        <a:p>
          <a:r>
            <a:rPr lang="en-US"/>
            <a:t>New model</a:t>
          </a:r>
        </a:p>
      </dgm:t>
    </dgm:pt>
    <dgm:pt modelId="{60776711-4F32-4B05-BE1C-57202C7C5E55}" type="parTrans" cxnId="{C2D6AA76-7A7B-4C0F-9007-08BBC14877F9}">
      <dgm:prSet/>
      <dgm:spPr/>
      <dgm:t>
        <a:bodyPr/>
        <a:lstStyle/>
        <a:p>
          <a:endParaRPr lang="en-US"/>
        </a:p>
      </dgm:t>
    </dgm:pt>
    <dgm:pt modelId="{A87912A0-D1BA-4201-8202-B8EA401C4E07}" type="sibTrans" cxnId="{C2D6AA76-7A7B-4C0F-9007-08BBC14877F9}">
      <dgm:prSet/>
      <dgm:spPr/>
      <dgm:t>
        <a:bodyPr/>
        <a:lstStyle/>
        <a:p>
          <a:endParaRPr lang="en-US"/>
        </a:p>
      </dgm:t>
    </dgm:pt>
    <dgm:pt modelId="{F885FF36-43D9-4FFD-8751-43C6DC080D89}" type="pres">
      <dgm:prSet presAssocID="{6D47E630-B9EB-478B-A018-B686853E4569}" presName="root" presStyleCnt="0">
        <dgm:presLayoutVars>
          <dgm:dir/>
          <dgm:resizeHandles val="exact"/>
        </dgm:presLayoutVars>
      </dgm:prSet>
      <dgm:spPr/>
    </dgm:pt>
    <dgm:pt modelId="{571800E7-38A7-4DE7-8E83-90B214162845}" type="pres">
      <dgm:prSet presAssocID="{6F72EDB8-4DF7-4210-94CA-AD8BBC789965}" presName="compNode" presStyleCnt="0"/>
      <dgm:spPr/>
    </dgm:pt>
    <dgm:pt modelId="{6E9934A2-29CD-4910-B515-5D325133ACAE}" type="pres">
      <dgm:prSet presAssocID="{6F72EDB8-4DF7-4210-94CA-AD8BBC789965}" presName="bgRect" presStyleLbl="bgShp" presStyleIdx="0" presStyleCnt="3" custLinFactNeighborX="-26411" custLinFactNeighborY="-907"/>
      <dgm:spPr/>
    </dgm:pt>
    <dgm:pt modelId="{703C1329-B203-4F7E-9654-4D9A35F59F9F}" type="pres">
      <dgm:prSet presAssocID="{6F72EDB8-4DF7-4210-94CA-AD8BBC78996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F2B4A14C-A8D3-4A8F-9471-702FE5AE324C}" type="pres">
      <dgm:prSet presAssocID="{6F72EDB8-4DF7-4210-94CA-AD8BBC789965}" presName="spaceRect" presStyleCnt="0"/>
      <dgm:spPr/>
    </dgm:pt>
    <dgm:pt modelId="{87CE0580-07CC-4B84-A783-AABBDC12C5C7}" type="pres">
      <dgm:prSet presAssocID="{6F72EDB8-4DF7-4210-94CA-AD8BBC789965}" presName="parTx" presStyleLbl="revTx" presStyleIdx="0" presStyleCnt="3">
        <dgm:presLayoutVars>
          <dgm:chMax val="0"/>
          <dgm:chPref val="0"/>
        </dgm:presLayoutVars>
      </dgm:prSet>
      <dgm:spPr/>
    </dgm:pt>
    <dgm:pt modelId="{9FD69313-A6A1-4A69-88BC-3413EBC1588E}" type="pres">
      <dgm:prSet presAssocID="{9CD6D34F-5BC9-4862-B5B0-3ECBCB0097DA}" presName="sibTrans" presStyleCnt="0"/>
      <dgm:spPr/>
    </dgm:pt>
    <dgm:pt modelId="{4190A4A5-A125-449C-A03D-A7529BE75CE1}" type="pres">
      <dgm:prSet presAssocID="{6E5D1784-D055-49D2-B0B3-9525D2ADF17B}" presName="compNode" presStyleCnt="0"/>
      <dgm:spPr/>
    </dgm:pt>
    <dgm:pt modelId="{07851B4B-7C89-4CF8-8487-688DC4CD3294}" type="pres">
      <dgm:prSet presAssocID="{6E5D1784-D055-49D2-B0B3-9525D2ADF17B}" presName="bgRect" presStyleLbl="bgShp" presStyleIdx="1" presStyleCnt="3"/>
      <dgm:spPr/>
    </dgm:pt>
    <dgm:pt modelId="{129ABC5A-5079-4825-B0A6-91DEC9A7CF8B}" type="pres">
      <dgm:prSet presAssocID="{6E5D1784-D055-49D2-B0B3-9525D2ADF17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75195A5E-76DC-437C-AA10-524EC27BCD03}" type="pres">
      <dgm:prSet presAssocID="{6E5D1784-D055-49D2-B0B3-9525D2ADF17B}" presName="spaceRect" presStyleCnt="0"/>
      <dgm:spPr/>
    </dgm:pt>
    <dgm:pt modelId="{5E5D054F-A331-49D3-A1D0-8F198C54606A}" type="pres">
      <dgm:prSet presAssocID="{6E5D1784-D055-49D2-B0B3-9525D2ADF17B}" presName="parTx" presStyleLbl="revTx" presStyleIdx="1" presStyleCnt="3">
        <dgm:presLayoutVars>
          <dgm:chMax val="0"/>
          <dgm:chPref val="0"/>
        </dgm:presLayoutVars>
      </dgm:prSet>
      <dgm:spPr/>
    </dgm:pt>
    <dgm:pt modelId="{93B51D78-FDED-45E3-9011-DB78985E284C}" type="pres">
      <dgm:prSet presAssocID="{051B2FC7-C882-4FEC-A9C3-796DAB8FE8DB}" presName="sibTrans" presStyleCnt="0"/>
      <dgm:spPr/>
    </dgm:pt>
    <dgm:pt modelId="{4E6CFAC0-88CC-48A9-A3BF-48CB5CB454D2}" type="pres">
      <dgm:prSet presAssocID="{F9023390-8E40-4AD3-BB8B-84958B60E41B}" presName="compNode" presStyleCnt="0"/>
      <dgm:spPr/>
    </dgm:pt>
    <dgm:pt modelId="{430D5956-A6F4-4302-8171-0F3A23925E69}" type="pres">
      <dgm:prSet presAssocID="{F9023390-8E40-4AD3-BB8B-84958B60E41B}" presName="bgRect" presStyleLbl="bgShp" presStyleIdx="2" presStyleCnt="3"/>
      <dgm:spPr/>
    </dgm:pt>
    <dgm:pt modelId="{57F73CE7-6647-458B-BB2F-183CBA541755}" type="pres">
      <dgm:prSet presAssocID="{F9023390-8E40-4AD3-BB8B-84958B60E41B}"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ar chart RTL"/>
        </a:ext>
      </dgm:extLst>
    </dgm:pt>
    <dgm:pt modelId="{2ABB3029-104E-4F98-A15C-C38B56853933}" type="pres">
      <dgm:prSet presAssocID="{F9023390-8E40-4AD3-BB8B-84958B60E41B}" presName="spaceRect" presStyleCnt="0"/>
      <dgm:spPr/>
    </dgm:pt>
    <dgm:pt modelId="{8017C1A5-C79A-4957-90D4-AC1C86930834}" type="pres">
      <dgm:prSet presAssocID="{F9023390-8E40-4AD3-BB8B-84958B60E41B}" presName="parTx" presStyleLbl="revTx" presStyleIdx="2" presStyleCnt="3">
        <dgm:presLayoutVars>
          <dgm:chMax val="0"/>
          <dgm:chPref val="0"/>
        </dgm:presLayoutVars>
      </dgm:prSet>
      <dgm:spPr/>
    </dgm:pt>
  </dgm:ptLst>
  <dgm:cxnLst>
    <dgm:cxn modelId="{11D3DB22-A220-4C02-A189-1624C2F9237B}" type="presOf" srcId="{6E5D1784-D055-49D2-B0B3-9525D2ADF17B}" destId="{5E5D054F-A331-49D3-A1D0-8F198C54606A}" srcOrd="0" destOrd="0" presId="urn:microsoft.com/office/officeart/2018/2/layout/IconVerticalSolidList"/>
    <dgm:cxn modelId="{82DEC631-EDA6-4164-864D-4E56A100861A}" type="presOf" srcId="{F9023390-8E40-4AD3-BB8B-84958B60E41B}" destId="{8017C1A5-C79A-4957-90D4-AC1C86930834}" srcOrd="0" destOrd="0" presId="urn:microsoft.com/office/officeart/2018/2/layout/IconVerticalSolidList"/>
    <dgm:cxn modelId="{C2D6AA76-7A7B-4C0F-9007-08BBC14877F9}" srcId="{6D47E630-B9EB-478B-A018-B686853E4569}" destId="{F9023390-8E40-4AD3-BB8B-84958B60E41B}" srcOrd="2" destOrd="0" parTransId="{60776711-4F32-4B05-BE1C-57202C7C5E55}" sibTransId="{A87912A0-D1BA-4201-8202-B8EA401C4E07}"/>
    <dgm:cxn modelId="{96F5BF85-B43E-48D5-87F4-D0B64BD454CA}" srcId="{6D47E630-B9EB-478B-A018-B686853E4569}" destId="{6F72EDB8-4DF7-4210-94CA-AD8BBC789965}" srcOrd="0" destOrd="0" parTransId="{8F7159A4-57D4-4DD8-8CCB-BF2448E3AD46}" sibTransId="{9CD6D34F-5BC9-4862-B5B0-3ECBCB0097DA}"/>
    <dgm:cxn modelId="{AE495FB3-5701-4A0F-86D4-CDB9645673F0}" type="presOf" srcId="{6F72EDB8-4DF7-4210-94CA-AD8BBC789965}" destId="{87CE0580-07CC-4B84-A783-AABBDC12C5C7}" srcOrd="0" destOrd="0" presId="urn:microsoft.com/office/officeart/2018/2/layout/IconVerticalSolidList"/>
    <dgm:cxn modelId="{2C8F95CF-0240-4615-8696-F1B86D795AD9}" type="presOf" srcId="{6D47E630-B9EB-478B-A018-B686853E4569}" destId="{F885FF36-43D9-4FFD-8751-43C6DC080D89}" srcOrd="0" destOrd="0" presId="urn:microsoft.com/office/officeart/2018/2/layout/IconVerticalSolidList"/>
    <dgm:cxn modelId="{309791DC-F327-4A20-A0AA-67B8276BC59C}" srcId="{6D47E630-B9EB-478B-A018-B686853E4569}" destId="{6E5D1784-D055-49D2-B0B3-9525D2ADF17B}" srcOrd="1" destOrd="0" parTransId="{E10F2152-D067-49BD-AA27-21C485556E34}" sibTransId="{051B2FC7-C882-4FEC-A9C3-796DAB8FE8DB}"/>
    <dgm:cxn modelId="{A3397850-5CBE-409B-AB65-B0564312F963}" type="presParOf" srcId="{F885FF36-43D9-4FFD-8751-43C6DC080D89}" destId="{571800E7-38A7-4DE7-8E83-90B214162845}" srcOrd="0" destOrd="0" presId="urn:microsoft.com/office/officeart/2018/2/layout/IconVerticalSolidList"/>
    <dgm:cxn modelId="{1F84DD76-7C8C-45BE-852E-04B20D81C320}" type="presParOf" srcId="{571800E7-38A7-4DE7-8E83-90B214162845}" destId="{6E9934A2-29CD-4910-B515-5D325133ACAE}" srcOrd="0" destOrd="0" presId="urn:microsoft.com/office/officeart/2018/2/layout/IconVerticalSolidList"/>
    <dgm:cxn modelId="{116DBF4F-18D6-4A9B-9C1E-78E1FF9C827F}" type="presParOf" srcId="{571800E7-38A7-4DE7-8E83-90B214162845}" destId="{703C1329-B203-4F7E-9654-4D9A35F59F9F}" srcOrd="1" destOrd="0" presId="urn:microsoft.com/office/officeart/2018/2/layout/IconVerticalSolidList"/>
    <dgm:cxn modelId="{3427B015-50EF-4CC0-A02A-72639737E17C}" type="presParOf" srcId="{571800E7-38A7-4DE7-8E83-90B214162845}" destId="{F2B4A14C-A8D3-4A8F-9471-702FE5AE324C}" srcOrd="2" destOrd="0" presId="urn:microsoft.com/office/officeart/2018/2/layout/IconVerticalSolidList"/>
    <dgm:cxn modelId="{BDCC682D-224E-45E6-ABDB-EA1715FF8789}" type="presParOf" srcId="{571800E7-38A7-4DE7-8E83-90B214162845}" destId="{87CE0580-07CC-4B84-A783-AABBDC12C5C7}" srcOrd="3" destOrd="0" presId="urn:microsoft.com/office/officeart/2018/2/layout/IconVerticalSolidList"/>
    <dgm:cxn modelId="{286AA352-D0CF-4C05-9CC8-FA34BE2CACAD}" type="presParOf" srcId="{F885FF36-43D9-4FFD-8751-43C6DC080D89}" destId="{9FD69313-A6A1-4A69-88BC-3413EBC1588E}" srcOrd="1" destOrd="0" presId="urn:microsoft.com/office/officeart/2018/2/layout/IconVerticalSolidList"/>
    <dgm:cxn modelId="{BCA47D7F-381A-4EA4-B353-8A91A801DBD8}" type="presParOf" srcId="{F885FF36-43D9-4FFD-8751-43C6DC080D89}" destId="{4190A4A5-A125-449C-A03D-A7529BE75CE1}" srcOrd="2" destOrd="0" presId="urn:microsoft.com/office/officeart/2018/2/layout/IconVerticalSolidList"/>
    <dgm:cxn modelId="{3244B7F7-4C63-4042-AF6A-5C2FDE60D8C9}" type="presParOf" srcId="{4190A4A5-A125-449C-A03D-A7529BE75CE1}" destId="{07851B4B-7C89-4CF8-8487-688DC4CD3294}" srcOrd="0" destOrd="0" presId="urn:microsoft.com/office/officeart/2018/2/layout/IconVerticalSolidList"/>
    <dgm:cxn modelId="{EB19DF16-290C-4855-AD0F-423EBAAFFD58}" type="presParOf" srcId="{4190A4A5-A125-449C-A03D-A7529BE75CE1}" destId="{129ABC5A-5079-4825-B0A6-91DEC9A7CF8B}" srcOrd="1" destOrd="0" presId="urn:microsoft.com/office/officeart/2018/2/layout/IconVerticalSolidList"/>
    <dgm:cxn modelId="{7A01EF06-B35F-4131-ACF2-D6BF57FDFABB}" type="presParOf" srcId="{4190A4A5-A125-449C-A03D-A7529BE75CE1}" destId="{75195A5E-76DC-437C-AA10-524EC27BCD03}" srcOrd="2" destOrd="0" presId="urn:microsoft.com/office/officeart/2018/2/layout/IconVerticalSolidList"/>
    <dgm:cxn modelId="{375FBD69-7331-4C22-96C5-445F6E4810D9}" type="presParOf" srcId="{4190A4A5-A125-449C-A03D-A7529BE75CE1}" destId="{5E5D054F-A331-49D3-A1D0-8F198C54606A}" srcOrd="3" destOrd="0" presId="urn:microsoft.com/office/officeart/2018/2/layout/IconVerticalSolidList"/>
    <dgm:cxn modelId="{817C55BD-A89D-448F-BC1C-5B3582C69C8B}" type="presParOf" srcId="{F885FF36-43D9-4FFD-8751-43C6DC080D89}" destId="{93B51D78-FDED-45E3-9011-DB78985E284C}" srcOrd="3" destOrd="0" presId="urn:microsoft.com/office/officeart/2018/2/layout/IconVerticalSolidList"/>
    <dgm:cxn modelId="{F34CC9BE-787E-4426-A53E-2B6223BD477F}" type="presParOf" srcId="{F885FF36-43D9-4FFD-8751-43C6DC080D89}" destId="{4E6CFAC0-88CC-48A9-A3BF-48CB5CB454D2}" srcOrd="4" destOrd="0" presId="urn:microsoft.com/office/officeart/2018/2/layout/IconVerticalSolidList"/>
    <dgm:cxn modelId="{B3A8C6D9-D9D3-4A30-8F58-0F712314A8B3}" type="presParOf" srcId="{4E6CFAC0-88CC-48A9-A3BF-48CB5CB454D2}" destId="{430D5956-A6F4-4302-8171-0F3A23925E69}" srcOrd="0" destOrd="0" presId="urn:microsoft.com/office/officeart/2018/2/layout/IconVerticalSolidList"/>
    <dgm:cxn modelId="{8D8884FE-AA86-4B88-AB63-4469492F1390}" type="presParOf" srcId="{4E6CFAC0-88CC-48A9-A3BF-48CB5CB454D2}" destId="{57F73CE7-6647-458B-BB2F-183CBA541755}" srcOrd="1" destOrd="0" presId="urn:microsoft.com/office/officeart/2018/2/layout/IconVerticalSolidList"/>
    <dgm:cxn modelId="{6C027A0E-4CA6-42FD-999D-E53ED3F6F341}" type="presParOf" srcId="{4E6CFAC0-88CC-48A9-A3BF-48CB5CB454D2}" destId="{2ABB3029-104E-4F98-A15C-C38B56853933}" srcOrd="2" destOrd="0" presId="urn:microsoft.com/office/officeart/2018/2/layout/IconVerticalSolidList"/>
    <dgm:cxn modelId="{6BBE51DE-A5E0-4244-95A2-AF9E74366AB2}" type="presParOf" srcId="{4E6CFAC0-88CC-48A9-A3BF-48CB5CB454D2}" destId="{8017C1A5-C79A-4957-90D4-AC1C8693083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DD8D18C-86BE-455D-969A-D3DCF6F175A0}" type="doc">
      <dgm:prSet loTypeId="urn:microsoft.com/office/officeart/2018/5/layout/IconCircleLabelList" loCatId="icon" qsTypeId="urn:microsoft.com/office/officeart/2005/8/quickstyle/simple1" qsCatId="simple" csTypeId="urn:microsoft.com/office/officeart/2018/5/colors/Iconchunking_neutralicon_accent2_2" csCatId="accent2" phldr="1"/>
      <dgm:spPr/>
      <dgm:t>
        <a:bodyPr/>
        <a:lstStyle/>
        <a:p>
          <a:endParaRPr lang="en-US"/>
        </a:p>
      </dgm:t>
    </dgm:pt>
    <dgm:pt modelId="{49D99F93-D501-4B2D-827C-83C573AF111B}">
      <dgm:prSet/>
      <dgm:spPr/>
      <dgm:t>
        <a:bodyPr/>
        <a:lstStyle/>
        <a:p>
          <a:pPr>
            <a:lnSpc>
              <a:spcPct val="100000"/>
            </a:lnSpc>
            <a:defRPr cap="all"/>
          </a:pPr>
          <a:r>
            <a:rPr lang="en-US" dirty="0"/>
            <a:t>Initial model not predictive,</a:t>
          </a:r>
        </a:p>
        <a:p>
          <a:pPr>
            <a:lnSpc>
              <a:spcPct val="100000"/>
            </a:lnSpc>
            <a:defRPr cap="all"/>
          </a:pPr>
          <a:r>
            <a:rPr lang="en-US" dirty="0"/>
            <a:t>still informative</a:t>
          </a:r>
        </a:p>
      </dgm:t>
    </dgm:pt>
    <dgm:pt modelId="{91041ABB-B666-4AE6-869E-AEDF7B55B59B}" type="parTrans" cxnId="{F245BD56-3234-4FED-A508-2282173D1F2E}">
      <dgm:prSet/>
      <dgm:spPr/>
      <dgm:t>
        <a:bodyPr/>
        <a:lstStyle/>
        <a:p>
          <a:endParaRPr lang="en-US"/>
        </a:p>
      </dgm:t>
    </dgm:pt>
    <dgm:pt modelId="{63BBD451-85C2-4EB9-8616-053B05BD2B7C}" type="sibTrans" cxnId="{F245BD56-3234-4FED-A508-2282173D1F2E}">
      <dgm:prSet/>
      <dgm:spPr/>
      <dgm:t>
        <a:bodyPr/>
        <a:lstStyle/>
        <a:p>
          <a:endParaRPr lang="en-US"/>
        </a:p>
      </dgm:t>
    </dgm:pt>
    <dgm:pt modelId="{034C04F4-43A7-4B85-9628-E33C478CC627}">
      <dgm:prSet/>
      <dgm:spPr/>
      <dgm:t>
        <a:bodyPr/>
        <a:lstStyle/>
        <a:p>
          <a:pPr>
            <a:lnSpc>
              <a:spcPct val="100000"/>
            </a:lnSpc>
            <a:defRPr cap="all"/>
          </a:pPr>
          <a:r>
            <a:rPr lang="en-US" dirty="0"/>
            <a:t>Feature importance ranking </a:t>
          </a:r>
        </a:p>
        <a:p>
          <a:pPr>
            <a:lnSpc>
              <a:spcPct val="100000"/>
            </a:lnSpc>
            <a:defRPr cap="all"/>
          </a:pPr>
          <a:r>
            <a:rPr lang="en-US" dirty="0"/>
            <a:t>gave unanticipated insight</a:t>
          </a:r>
        </a:p>
      </dgm:t>
    </dgm:pt>
    <dgm:pt modelId="{9616A9A1-4A8D-468A-A325-700B0623C17A}" type="parTrans" cxnId="{D4250E67-AFB9-4C33-B670-D7E9388EF406}">
      <dgm:prSet/>
      <dgm:spPr/>
      <dgm:t>
        <a:bodyPr/>
        <a:lstStyle/>
        <a:p>
          <a:endParaRPr lang="en-US"/>
        </a:p>
      </dgm:t>
    </dgm:pt>
    <dgm:pt modelId="{74766B13-0EEF-49C6-8DCF-BE8E9C1E6B96}" type="sibTrans" cxnId="{D4250E67-AFB9-4C33-B670-D7E9388EF406}">
      <dgm:prSet/>
      <dgm:spPr/>
      <dgm:t>
        <a:bodyPr/>
        <a:lstStyle/>
        <a:p>
          <a:endParaRPr lang="en-US"/>
        </a:p>
      </dgm:t>
    </dgm:pt>
    <dgm:pt modelId="{4D0B9D69-AC34-4039-8C5E-561741BDB341}">
      <dgm:prSet/>
      <dgm:spPr/>
      <dgm:t>
        <a:bodyPr/>
        <a:lstStyle/>
        <a:p>
          <a:pPr>
            <a:lnSpc>
              <a:spcPct val="100000"/>
            </a:lnSpc>
            <a:defRPr cap="all"/>
          </a:pPr>
          <a:r>
            <a:rPr lang="en-US" dirty="0"/>
            <a:t>Adding case trend data </a:t>
          </a:r>
        </a:p>
        <a:p>
          <a:pPr>
            <a:lnSpc>
              <a:spcPct val="100000"/>
            </a:lnSpc>
            <a:defRPr cap="all"/>
          </a:pPr>
          <a:r>
            <a:rPr lang="en-US" dirty="0"/>
            <a:t>=/= </a:t>
          </a:r>
        </a:p>
        <a:p>
          <a:pPr>
            <a:lnSpc>
              <a:spcPct val="100000"/>
            </a:lnSpc>
            <a:defRPr cap="all"/>
          </a:pPr>
          <a:r>
            <a:rPr lang="en-US" dirty="0"/>
            <a:t>Model improvement</a:t>
          </a:r>
        </a:p>
      </dgm:t>
    </dgm:pt>
    <dgm:pt modelId="{6045DD5B-B7FF-43E3-9A33-D1A8CB31B95D}" type="parTrans" cxnId="{623F4263-560F-4917-843E-4F129C5FF20F}">
      <dgm:prSet/>
      <dgm:spPr/>
      <dgm:t>
        <a:bodyPr/>
        <a:lstStyle/>
        <a:p>
          <a:endParaRPr lang="en-US"/>
        </a:p>
      </dgm:t>
    </dgm:pt>
    <dgm:pt modelId="{9287359D-18DC-4EF0-B2BF-BCBB6110C53A}" type="sibTrans" cxnId="{623F4263-560F-4917-843E-4F129C5FF20F}">
      <dgm:prSet/>
      <dgm:spPr/>
      <dgm:t>
        <a:bodyPr/>
        <a:lstStyle/>
        <a:p>
          <a:endParaRPr lang="en-US"/>
        </a:p>
      </dgm:t>
    </dgm:pt>
    <dgm:pt modelId="{BA2AB089-4E54-4EEC-8E6F-768B929F0FFB}" type="pres">
      <dgm:prSet presAssocID="{BDD8D18C-86BE-455D-969A-D3DCF6F175A0}" presName="root" presStyleCnt="0">
        <dgm:presLayoutVars>
          <dgm:dir/>
          <dgm:resizeHandles val="exact"/>
        </dgm:presLayoutVars>
      </dgm:prSet>
      <dgm:spPr/>
    </dgm:pt>
    <dgm:pt modelId="{B4B6570F-BD1A-4166-970F-64B742564684}" type="pres">
      <dgm:prSet presAssocID="{49D99F93-D501-4B2D-827C-83C573AF111B}" presName="compNode" presStyleCnt="0"/>
      <dgm:spPr/>
    </dgm:pt>
    <dgm:pt modelId="{BD77964E-1600-43F8-A2DE-5E2187AA992E}" type="pres">
      <dgm:prSet presAssocID="{49D99F93-D501-4B2D-827C-83C573AF111B}" presName="iconBgRect" presStyleLbl="bgShp" presStyleIdx="0" presStyleCnt="3"/>
      <dgm:spPr>
        <a:solidFill>
          <a:schemeClr val="accent1"/>
        </a:solidFill>
      </dgm:spPr>
    </dgm:pt>
    <dgm:pt modelId="{F609B4BF-3636-44D3-BA57-291B2B63CCD9}" type="pres">
      <dgm:prSet presAssocID="{49D99F93-D501-4B2D-827C-83C573AF111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695908F4-24E8-4DDE-B79B-48479B11080C}" type="pres">
      <dgm:prSet presAssocID="{49D99F93-D501-4B2D-827C-83C573AF111B}" presName="spaceRect" presStyleCnt="0"/>
      <dgm:spPr/>
    </dgm:pt>
    <dgm:pt modelId="{E781EFCC-ADF2-4D2D-B849-EE477C48A213}" type="pres">
      <dgm:prSet presAssocID="{49D99F93-D501-4B2D-827C-83C573AF111B}" presName="textRect" presStyleLbl="revTx" presStyleIdx="0" presStyleCnt="3">
        <dgm:presLayoutVars>
          <dgm:chMax val="1"/>
          <dgm:chPref val="1"/>
        </dgm:presLayoutVars>
      </dgm:prSet>
      <dgm:spPr/>
    </dgm:pt>
    <dgm:pt modelId="{A6243171-D390-4C87-9355-A97138BA2721}" type="pres">
      <dgm:prSet presAssocID="{63BBD451-85C2-4EB9-8616-053B05BD2B7C}" presName="sibTrans" presStyleCnt="0"/>
      <dgm:spPr/>
    </dgm:pt>
    <dgm:pt modelId="{95852E77-5A84-4EEE-901F-11443F9E5F02}" type="pres">
      <dgm:prSet presAssocID="{4D0B9D69-AC34-4039-8C5E-561741BDB341}" presName="compNode" presStyleCnt="0"/>
      <dgm:spPr/>
    </dgm:pt>
    <dgm:pt modelId="{56C7C982-D5E9-4CE7-BF57-6281C89958F4}" type="pres">
      <dgm:prSet presAssocID="{4D0B9D69-AC34-4039-8C5E-561741BDB341}" presName="iconBgRect" presStyleLbl="bgShp" presStyleIdx="1" presStyleCnt="3"/>
      <dgm:spPr>
        <a:solidFill>
          <a:schemeClr val="accent1"/>
        </a:solidFill>
      </dgm:spPr>
    </dgm:pt>
    <dgm:pt modelId="{1FD2E742-87B2-4397-9AD1-17E537147130}" type="pres">
      <dgm:prSet presAssocID="{4D0B9D69-AC34-4039-8C5E-561741BDB34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1E24C505-1DF5-4C15-8FD5-11D01A5374C7}" type="pres">
      <dgm:prSet presAssocID="{4D0B9D69-AC34-4039-8C5E-561741BDB341}" presName="spaceRect" presStyleCnt="0"/>
      <dgm:spPr/>
    </dgm:pt>
    <dgm:pt modelId="{82D0A324-518D-433D-80DA-8887561ABEEB}" type="pres">
      <dgm:prSet presAssocID="{4D0B9D69-AC34-4039-8C5E-561741BDB341}" presName="textRect" presStyleLbl="revTx" presStyleIdx="1" presStyleCnt="3" custScaleX="108961" custScaleY="118084">
        <dgm:presLayoutVars>
          <dgm:chMax val="1"/>
          <dgm:chPref val="1"/>
        </dgm:presLayoutVars>
      </dgm:prSet>
      <dgm:spPr/>
    </dgm:pt>
    <dgm:pt modelId="{55D0FA15-D04D-CB40-8F8A-A23A70868084}" type="pres">
      <dgm:prSet presAssocID="{9287359D-18DC-4EF0-B2BF-BCBB6110C53A}" presName="sibTrans" presStyleCnt="0"/>
      <dgm:spPr/>
    </dgm:pt>
    <dgm:pt modelId="{28E579BA-3ECB-4EA7-9D7C-FFEA385C15BF}" type="pres">
      <dgm:prSet presAssocID="{034C04F4-43A7-4B85-9628-E33C478CC627}" presName="compNode" presStyleCnt="0"/>
      <dgm:spPr/>
    </dgm:pt>
    <dgm:pt modelId="{6837737B-6C69-40FA-AA5C-11CF19134A60}" type="pres">
      <dgm:prSet presAssocID="{034C04F4-43A7-4B85-9628-E33C478CC627}" presName="iconBgRect" presStyleLbl="bgShp" presStyleIdx="2" presStyleCnt="3"/>
      <dgm:spPr>
        <a:solidFill>
          <a:schemeClr val="accent1"/>
        </a:solidFill>
      </dgm:spPr>
    </dgm:pt>
    <dgm:pt modelId="{038B8ACA-A656-4E4A-83B9-93F37A18F097}" type="pres">
      <dgm:prSet presAssocID="{034C04F4-43A7-4B85-9628-E33C478CC627}" presName="iconRect" presStyleLbl="node1" presStyleIdx="2" presStyleCnt="3" custLinFactNeighborX="1288" custLinFactNeighborY="6819"/>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bulb"/>
        </a:ext>
      </dgm:extLst>
    </dgm:pt>
    <dgm:pt modelId="{06ED74C8-E786-4849-9519-EE7AE44791B1}" type="pres">
      <dgm:prSet presAssocID="{034C04F4-43A7-4B85-9628-E33C478CC627}" presName="spaceRect" presStyleCnt="0"/>
      <dgm:spPr/>
    </dgm:pt>
    <dgm:pt modelId="{D60F784D-B51D-45CC-9FA5-305C60229B43}" type="pres">
      <dgm:prSet presAssocID="{034C04F4-43A7-4B85-9628-E33C478CC627}" presName="textRect" presStyleLbl="revTx" presStyleIdx="2" presStyleCnt="3">
        <dgm:presLayoutVars>
          <dgm:chMax val="1"/>
          <dgm:chPref val="1"/>
        </dgm:presLayoutVars>
      </dgm:prSet>
      <dgm:spPr/>
    </dgm:pt>
  </dgm:ptLst>
  <dgm:cxnLst>
    <dgm:cxn modelId="{685A2838-CC5A-1940-BD3F-470E17921D5B}" type="presOf" srcId="{4D0B9D69-AC34-4039-8C5E-561741BDB341}" destId="{82D0A324-518D-433D-80DA-8887561ABEEB}" srcOrd="0" destOrd="0" presId="urn:microsoft.com/office/officeart/2018/5/layout/IconCircleLabelList"/>
    <dgm:cxn modelId="{F245BD56-3234-4FED-A508-2282173D1F2E}" srcId="{BDD8D18C-86BE-455D-969A-D3DCF6F175A0}" destId="{49D99F93-D501-4B2D-827C-83C573AF111B}" srcOrd="0" destOrd="0" parTransId="{91041ABB-B666-4AE6-869E-AEDF7B55B59B}" sibTransId="{63BBD451-85C2-4EB9-8616-053B05BD2B7C}"/>
    <dgm:cxn modelId="{623F4263-560F-4917-843E-4F129C5FF20F}" srcId="{BDD8D18C-86BE-455D-969A-D3DCF6F175A0}" destId="{4D0B9D69-AC34-4039-8C5E-561741BDB341}" srcOrd="1" destOrd="0" parTransId="{6045DD5B-B7FF-43E3-9A33-D1A8CB31B95D}" sibTransId="{9287359D-18DC-4EF0-B2BF-BCBB6110C53A}"/>
    <dgm:cxn modelId="{D4250E67-AFB9-4C33-B670-D7E9388EF406}" srcId="{BDD8D18C-86BE-455D-969A-D3DCF6F175A0}" destId="{034C04F4-43A7-4B85-9628-E33C478CC627}" srcOrd="2" destOrd="0" parTransId="{9616A9A1-4A8D-468A-A325-700B0623C17A}" sibTransId="{74766B13-0EEF-49C6-8DCF-BE8E9C1E6B96}"/>
    <dgm:cxn modelId="{C7303A99-2982-1242-9F3F-B27314E82E5B}" type="presOf" srcId="{49D99F93-D501-4B2D-827C-83C573AF111B}" destId="{E781EFCC-ADF2-4D2D-B849-EE477C48A213}" srcOrd="0" destOrd="0" presId="urn:microsoft.com/office/officeart/2018/5/layout/IconCircleLabelList"/>
    <dgm:cxn modelId="{F587CAA9-CB6C-4375-ABF9-5FFB49CF2FB7}" type="presOf" srcId="{BDD8D18C-86BE-455D-969A-D3DCF6F175A0}" destId="{BA2AB089-4E54-4EEC-8E6F-768B929F0FFB}" srcOrd="0" destOrd="0" presId="urn:microsoft.com/office/officeart/2018/5/layout/IconCircleLabelList"/>
    <dgm:cxn modelId="{56F3A8AF-9336-FF43-A4D5-38AB7A898A90}" type="presOf" srcId="{034C04F4-43A7-4B85-9628-E33C478CC627}" destId="{D60F784D-B51D-45CC-9FA5-305C60229B43}" srcOrd="0" destOrd="0" presId="urn:microsoft.com/office/officeart/2018/5/layout/IconCircleLabelList"/>
    <dgm:cxn modelId="{9C29AC38-8FEC-874D-8B49-F127B466C4F1}" type="presParOf" srcId="{BA2AB089-4E54-4EEC-8E6F-768B929F0FFB}" destId="{B4B6570F-BD1A-4166-970F-64B742564684}" srcOrd="0" destOrd="0" presId="urn:microsoft.com/office/officeart/2018/5/layout/IconCircleLabelList"/>
    <dgm:cxn modelId="{BD3184CE-8216-F243-89C5-B17782ADBDB1}" type="presParOf" srcId="{B4B6570F-BD1A-4166-970F-64B742564684}" destId="{BD77964E-1600-43F8-A2DE-5E2187AA992E}" srcOrd="0" destOrd="0" presId="urn:microsoft.com/office/officeart/2018/5/layout/IconCircleLabelList"/>
    <dgm:cxn modelId="{7D8D5466-134E-D440-998B-5C49B318AEB9}" type="presParOf" srcId="{B4B6570F-BD1A-4166-970F-64B742564684}" destId="{F609B4BF-3636-44D3-BA57-291B2B63CCD9}" srcOrd="1" destOrd="0" presId="urn:microsoft.com/office/officeart/2018/5/layout/IconCircleLabelList"/>
    <dgm:cxn modelId="{94B9D84E-3075-9B44-B054-5540A9BA11E1}" type="presParOf" srcId="{B4B6570F-BD1A-4166-970F-64B742564684}" destId="{695908F4-24E8-4DDE-B79B-48479B11080C}" srcOrd="2" destOrd="0" presId="urn:microsoft.com/office/officeart/2018/5/layout/IconCircleLabelList"/>
    <dgm:cxn modelId="{95EE30A7-FB6D-A546-90E4-B365C76D293C}" type="presParOf" srcId="{B4B6570F-BD1A-4166-970F-64B742564684}" destId="{E781EFCC-ADF2-4D2D-B849-EE477C48A213}" srcOrd="3" destOrd="0" presId="urn:microsoft.com/office/officeart/2018/5/layout/IconCircleLabelList"/>
    <dgm:cxn modelId="{11484B90-2059-9D44-B6BF-AD2C0405AA16}" type="presParOf" srcId="{BA2AB089-4E54-4EEC-8E6F-768B929F0FFB}" destId="{A6243171-D390-4C87-9355-A97138BA2721}" srcOrd="1" destOrd="0" presId="urn:microsoft.com/office/officeart/2018/5/layout/IconCircleLabelList"/>
    <dgm:cxn modelId="{FFF0068E-323C-0B48-8B26-752B336F456B}" type="presParOf" srcId="{BA2AB089-4E54-4EEC-8E6F-768B929F0FFB}" destId="{95852E77-5A84-4EEE-901F-11443F9E5F02}" srcOrd="2" destOrd="0" presId="urn:microsoft.com/office/officeart/2018/5/layout/IconCircleLabelList"/>
    <dgm:cxn modelId="{1AD1AAC0-AEEB-0F45-9B4E-C6B99C240761}" type="presParOf" srcId="{95852E77-5A84-4EEE-901F-11443F9E5F02}" destId="{56C7C982-D5E9-4CE7-BF57-6281C89958F4}" srcOrd="0" destOrd="0" presId="urn:microsoft.com/office/officeart/2018/5/layout/IconCircleLabelList"/>
    <dgm:cxn modelId="{C3A9A25C-BA8A-CF48-9796-49A464DA6D91}" type="presParOf" srcId="{95852E77-5A84-4EEE-901F-11443F9E5F02}" destId="{1FD2E742-87B2-4397-9AD1-17E537147130}" srcOrd="1" destOrd="0" presId="urn:microsoft.com/office/officeart/2018/5/layout/IconCircleLabelList"/>
    <dgm:cxn modelId="{57DA376E-8224-DA4E-A1C3-95CF2FD5D243}" type="presParOf" srcId="{95852E77-5A84-4EEE-901F-11443F9E5F02}" destId="{1E24C505-1DF5-4C15-8FD5-11D01A5374C7}" srcOrd="2" destOrd="0" presId="urn:microsoft.com/office/officeart/2018/5/layout/IconCircleLabelList"/>
    <dgm:cxn modelId="{E6624054-94EB-F042-B94D-78453E93638A}" type="presParOf" srcId="{95852E77-5A84-4EEE-901F-11443F9E5F02}" destId="{82D0A324-518D-433D-80DA-8887561ABEEB}" srcOrd="3" destOrd="0" presId="urn:microsoft.com/office/officeart/2018/5/layout/IconCircleLabelList"/>
    <dgm:cxn modelId="{0B9B8236-8F9E-7C4F-B6D0-5BF83E292E01}" type="presParOf" srcId="{BA2AB089-4E54-4EEC-8E6F-768B929F0FFB}" destId="{55D0FA15-D04D-CB40-8F8A-A23A70868084}" srcOrd="3" destOrd="0" presId="urn:microsoft.com/office/officeart/2018/5/layout/IconCircleLabelList"/>
    <dgm:cxn modelId="{3E347C00-EEB5-2C41-B8FB-8011444AAFA8}" type="presParOf" srcId="{BA2AB089-4E54-4EEC-8E6F-768B929F0FFB}" destId="{28E579BA-3ECB-4EA7-9D7C-FFEA385C15BF}" srcOrd="4" destOrd="0" presId="urn:microsoft.com/office/officeart/2018/5/layout/IconCircleLabelList"/>
    <dgm:cxn modelId="{C0266B1B-63CD-6D4A-96DD-2CAFDBD99226}" type="presParOf" srcId="{28E579BA-3ECB-4EA7-9D7C-FFEA385C15BF}" destId="{6837737B-6C69-40FA-AA5C-11CF19134A60}" srcOrd="0" destOrd="0" presId="urn:microsoft.com/office/officeart/2018/5/layout/IconCircleLabelList"/>
    <dgm:cxn modelId="{0F6D7A13-877B-CE4A-851E-F7ABC046360D}" type="presParOf" srcId="{28E579BA-3ECB-4EA7-9D7C-FFEA385C15BF}" destId="{038B8ACA-A656-4E4A-83B9-93F37A18F097}" srcOrd="1" destOrd="0" presId="urn:microsoft.com/office/officeart/2018/5/layout/IconCircleLabelList"/>
    <dgm:cxn modelId="{8AADB657-91D8-1346-9E1E-250E13ACF7D0}" type="presParOf" srcId="{28E579BA-3ECB-4EA7-9D7C-FFEA385C15BF}" destId="{06ED74C8-E786-4849-9519-EE7AE44791B1}" srcOrd="2" destOrd="0" presId="urn:microsoft.com/office/officeart/2018/5/layout/IconCircleLabelList"/>
    <dgm:cxn modelId="{0B0BB7BA-42C6-1D44-98FB-408338F261C8}" type="presParOf" srcId="{28E579BA-3ECB-4EA7-9D7C-FFEA385C15BF}" destId="{D60F784D-B51D-45CC-9FA5-305C60229B4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741AA94-37DE-4015-BF39-DE3901FC1FDB}"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6EE845D2-AC48-4B64-8C08-E15D33584C46}">
      <dgm:prSet/>
      <dgm:spPr/>
      <dgm:t>
        <a:bodyPr/>
        <a:lstStyle/>
        <a:p>
          <a:r>
            <a:rPr lang="en-US"/>
            <a:t>Re-examine the initial project idea</a:t>
          </a:r>
        </a:p>
      </dgm:t>
    </dgm:pt>
    <dgm:pt modelId="{30718DC3-268C-46D9-B59D-CFBA25859569}" type="parTrans" cxnId="{C6ABC6CC-F90F-47D8-BA42-D84D468BA75E}">
      <dgm:prSet/>
      <dgm:spPr/>
      <dgm:t>
        <a:bodyPr/>
        <a:lstStyle/>
        <a:p>
          <a:endParaRPr lang="en-US"/>
        </a:p>
      </dgm:t>
    </dgm:pt>
    <dgm:pt modelId="{AD86D06B-0440-457B-BB5D-305E6A2C4CAD}" type="sibTrans" cxnId="{C6ABC6CC-F90F-47D8-BA42-D84D468BA75E}">
      <dgm:prSet/>
      <dgm:spPr/>
      <dgm:t>
        <a:bodyPr/>
        <a:lstStyle/>
        <a:p>
          <a:endParaRPr lang="en-US"/>
        </a:p>
      </dgm:t>
    </dgm:pt>
    <dgm:pt modelId="{1C243544-3D39-4AEA-8079-96038327A7AB}">
      <dgm:prSet/>
      <dgm:spPr/>
      <dgm:t>
        <a:bodyPr/>
        <a:lstStyle/>
        <a:p>
          <a:r>
            <a:rPr lang="en-US"/>
            <a:t>Adding other features of interest </a:t>
          </a:r>
        </a:p>
      </dgm:t>
    </dgm:pt>
    <dgm:pt modelId="{9E541ED4-EB04-4475-ADC0-BF0185A9F06B}" type="parTrans" cxnId="{52E9D4DE-A35F-4ED3-A6CE-C751414D41D8}">
      <dgm:prSet/>
      <dgm:spPr/>
      <dgm:t>
        <a:bodyPr/>
        <a:lstStyle/>
        <a:p>
          <a:endParaRPr lang="en-US"/>
        </a:p>
      </dgm:t>
    </dgm:pt>
    <dgm:pt modelId="{23392F3B-9CBF-4859-9A2A-068CCCDDC2AC}" type="sibTrans" cxnId="{52E9D4DE-A35F-4ED3-A6CE-C751414D41D8}">
      <dgm:prSet/>
      <dgm:spPr/>
      <dgm:t>
        <a:bodyPr/>
        <a:lstStyle/>
        <a:p>
          <a:endParaRPr lang="en-US"/>
        </a:p>
      </dgm:t>
    </dgm:pt>
    <dgm:pt modelId="{F17B16A8-C950-4683-A9D2-A02A017D73C4}">
      <dgm:prSet/>
      <dgm:spPr/>
      <dgm:t>
        <a:bodyPr/>
        <a:lstStyle/>
        <a:p>
          <a:r>
            <a:rPr lang="en-US"/>
            <a:t>Google searches</a:t>
          </a:r>
        </a:p>
      </dgm:t>
    </dgm:pt>
    <dgm:pt modelId="{638CA719-892C-466E-BABD-7103BF03D70E}" type="parTrans" cxnId="{2AEFD0D9-BE39-4D8B-B9FE-F42C4602A78A}">
      <dgm:prSet/>
      <dgm:spPr/>
      <dgm:t>
        <a:bodyPr/>
        <a:lstStyle/>
        <a:p>
          <a:endParaRPr lang="en-US"/>
        </a:p>
      </dgm:t>
    </dgm:pt>
    <dgm:pt modelId="{99CF7B63-723C-4E42-A947-9FFA134CEAFF}" type="sibTrans" cxnId="{2AEFD0D9-BE39-4D8B-B9FE-F42C4602A78A}">
      <dgm:prSet/>
      <dgm:spPr/>
      <dgm:t>
        <a:bodyPr/>
        <a:lstStyle/>
        <a:p>
          <a:endParaRPr lang="en-US"/>
        </a:p>
      </dgm:t>
    </dgm:pt>
    <dgm:pt modelId="{42C1CC0C-7F5D-443E-891F-32F769E15719}">
      <dgm:prSet/>
      <dgm:spPr/>
      <dgm:t>
        <a:bodyPr/>
        <a:lstStyle/>
        <a:p>
          <a:r>
            <a:rPr lang="en-US"/>
            <a:t>Health technology adoption rates</a:t>
          </a:r>
        </a:p>
      </dgm:t>
    </dgm:pt>
    <dgm:pt modelId="{FFF9A601-64E5-4163-8649-0C9116EB4E5C}" type="parTrans" cxnId="{B252CA5F-5C12-4ED9-B6CE-0814BED10406}">
      <dgm:prSet/>
      <dgm:spPr/>
      <dgm:t>
        <a:bodyPr/>
        <a:lstStyle/>
        <a:p>
          <a:endParaRPr lang="en-US"/>
        </a:p>
      </dgm:t>
    </dgm:pt>
    <dgm:pt modelId="{DD59DE4C-22E0-4957-A3EF-4A996FC145E7}" type="sibTrans" cxnId="{B252CA5F-5C12-4ED9-B6CE-0814BED10406}">
      <dgm:prSet/>
      <dgm:spPr/>
      <dgm:t>
        <a:bodyPr/>
        <a:lstStyle/>
        <a:p>
          <a:endParaRPr lang="en-US"/>
        </a:p>
      </dgm:t>
    </dgm:pt>
    <dgm:pt modelId="{F6EB3C74-9911-44FC-A9F8-80E94C0C2C96}">
      <dgm:prSet/>
      <dgm:spPr/>
      <dgm:t>
        <a:bodyPr/>
        <a:lstStyle/>
        <a:p>
          <a:r>
            <a:rPr lang="en-US"/>
            <a:t>Telemedicine readiness</a:t>
          </a:r>
        </a:p>
      </dgm:t>
    </dgm:pt>
    <dgm:pt modelId="{54E6360E-B7B6-4DAF-909E-2EE5F0ECB3C7}" type="parTrans" cxnId="{60F20EF5-2883-4817-9C7F-24D0C0BB2C9F}">
      <dgm:prSet/>
      <dgm:spPr/>
      <dgm:t>
        <a:bodyPr/>
        <a:lstStyle/>
        <a:p>
          <a:endParaRPr lang="en-US"/>
        </a:p>
      </dgm:t>
    </dgm:pt>
    <dgm:pt modelId="{CA50C1D1-08DF-401D-B275-484495D996D6}" type="sibTrans" cxnId="{60F20EF5-2883-4817-9C7F-24D0C0BB2C9F}">
      <dgm:prSet/>
      <dgm:spPr/>
      <dgm:t>
        <a:bodyPr/>
        <a:lstStyle/>
        <a:p>
          <a:endParaRPr lang="en-US"/>
        </a:p>
      </dgm:t>
    </dgm:pt>
    <dgm:pt modelId="{DFD89725-863E-4695-96C2-C78CF72E6CB9}">
      <dgm:prSet/>
      <dgm:spPr/>
      <dgm:t>
        <a:bodyPr/>
        <a:lstStyle/>
        <a:p>
          <a:r>
            <a:rPr lang="en-US"/>
            <a:t>Airport proximity</a:t>
          </a:r>
        </a:p>
      </dgm:t>
    </dgm:pt>
    <dgm:pt modelId="{97680C52-D6A2-40D0-A028-17CFF3986BD1}" type="parTrans" cxnId="{F27ADF3F-639C-416D-A0D6-A5A0A740C926}">
      <dgm:prSet/>
      <dgm:spPr/>
      <dgm:t>
        <a:bodyPr/>
        <a:lstStyle/>
        <a:p>
          <a:endParaRPr lang="en-US"/>
        </a:p>
      </dgm:t>
    </dgm:pt>
    <dgm:pt modelId="{6D7B0892-3987-4D1C-8C6C-B4E512F7F59B}" type="sibTrans" cxnId="{F27ADF3F-639C-416D-A0D6-A5A0A740C926}">
      <dgm:prSet/>
      <dgm:spPr/>
      <dgm:t>
        <a:bodyPr/>
        <a:lstStyle/>
        <a:p>
          <a:endParaRPr lang="en-US"/>
        </a:p>
      </dgm:t>
    </dgm:pt>
    <dgm:pt modelId="{E064DDA2-72A1-428D-BBE0-DA9BE87F0267}">
      <dgm:prSet/>
      <dgm:spPr/>
      <dgm:t>
        <a:bodyPr/>
        <a:lstStyle/>
        <a:p>
          <a:r>
            <a:rPr lang="en-US"/>
            <a:t>Weather data</a:t>
          </a:r>
        </a:p>
      </dgm:t>
    </dgm:pt>
    <dgm:pt modelId="{C00D7FEA-3AB8-4D2D-8B56-94F88CAEFFAD}" type="parTrans" cxnId="{BF3C6193-70C8-4BBF-BD6A-CC7FB1D01BFC}">
      <dgm:prSet/>
      <dgm:spPr/>
      <dgm:t>
        <a:bodyPr/>
        <a:lstStyle/>
        <a:p>
          <a:endParaRPr lang="en-US"/>
        </a:p>
      </dgm:t>
    </dgm:pt>
    <dgm:pt modelId="{EE417FF3-803D-4AA0-923E-4DF6A69C08C1}" type="sibTrans" cxnId="{BF3C6193-70C8-4BBF-BD6A-CC7FB1D01BFC}">
      <dgm:prSet/>
      <dgm:spPr/>
      <dgm:t>
        <a:bodyPr/>
        <a:lstStyle/>
        <a:p>
          <a:endParaRPr lang="en-US"/>
        </a:p>
      </dgm:t>
    </dgm:pt>
    <dgm:pt modelId="{60D03134-DC36-471B-A4A8-AF2495CC6BD9}">
      <dgm:prSet/>
      <dgm:spPr/>
      <dgm:t>
        <a:bodyPr/>
        <a:lstStyle/>
        <a:p>
          <a:r>
            <a:rPr lang="en-US"/>
            <a:t>Modeling time series data</a:t>
          </a:r>
        </a:p>
      </dgm:t>
    </dgm:pt>
    <dgm:pt modelId="{8E39BFC4-A47E-4EC5-A45D-A70EBA008646}" type="parTrans" cxnId="{EF7857C4-4927-4F2B-8B0E-504F8C412E12}">
      <dgm:prSet/>
      <dgm:spPr/>
      <dgm:t>
        <a:bodyPr/>
        <a:lstStyle/>
        <a:p>
          <a:endParaRPr lang="en-US"/>
        </a:p>
      </dgm:t>
    </dgm:pt>
    <dgm:pt modelId="{3489FEC5-DAC8-41DA-855F-1D2CDA2A6E0D}" type="sibTrans" cxnId="{EF7857C4-4927-4F2B-8B0E-504F8C412E12}">
      <dgm:prSet/>
      <dgm:spPr/>
      <dgm:t>
        <a:bodyPr/>
        <a:lstStyle/>
        <a:p>
          <a:endParaRPr lang="en-US"/>
        </a:p>
      </dgm:t>
    </dgm:pt>
    <dgm:pt modelId="{DEA33E13-B416-7A4E-949F-A85D078CC1B9}" type="pres">
      <dgm:prSet presAssocID="{2741AA94-37DE-4015-BF39-DE3901FC1FDB}" presName="linear" presStyleCnt="0">
        <dgm:presLayoutVars>
          <dgm:dir/>
          <dgm:animLvl val="lvl"/>
          <dgm:resizeHandles val="exact"/>
        </dgm:presLayoutVars>
      </dgm:prSet>
      <dgm:spPr/>
    </dgm:pt>
    <dgm:pt modelId="{3893DB5C-E399-9A49-9F46-031227551D67}" type="pres">
      <dgm:prSet presAssocID="{6EE845D2-AC48-4B64-8C08-E15D33584C46}" presName="parentLin" presStyleCnt="0"/>
      <dgm:spPr/>
    </dgm:pt>
    <dgm:pt modelId="{98B36B75-986C-EF41-865E-C4ABFCFDE57F}" type="pres">
      <dgm:prSet presAssocID="{6EE845D2-AC48-4B64-8C08-E15D33584C46}" presName="parentLeftMargin" presStyleLbl="node1" presStyleIdx="0" presStyleCnt="3"/>
      <dgm:spPr/>
    </dgm:pt>
    <dgm:pt modelId="{734C9D37-331E-AE48-A030-10C7237E86ED}" type="pres">
      <dgm:prSet presAssocID="{6EE845D2-AC48-4B64-8C08-E15D33584C46}" presName="parentText" presStyleLbl="node1" presStyleIdx="0" presStyleCnt="3">
        <dgm:presLayoutVars>
          <dgm:chMax val="0"/>
          <dgm:bulletEnabled val="1"/>
        </dgm:presLayoutVars>
      </dgm:prSet>
      <dgm:spPr/>
    </dgm:pt>
    <dgm:pt modelId="{52CB804F-2544-4946-9845-A0BF7CF16105}" type="pres">
      <dgm:prSet presAssocID="{6EE845D2-AC48-4B64-8C08-E15D33584C46}" presName="negativeSpace" presStyleCnt="0"/>
      <dgm:spPr/>
    </dgm:pt>
    <dgm:pt modelId="{B5C7D048-82A7-E844-80E5-D308530BF699}" type="pres">
      <dgm:prSet presAssocID="{6EE845D2-AC48-4B64-8C08-E15D33584C46}" presName="childText" presStyleLbl="conFgAcc1" presStyleIdx="0" presStyleCnt="3">
        <dgm:presLayoutVars>
          <dgm:bulletEnabled val="1"/>
        </dgm:presLayoutVars>
      </dgm:prSet>
      <dgm:spPr/>
    </dgm:pt>
    <dgm:pt modelId="{B505E7FF-03D1-8142-9819-8C43D45E36CB}" type="pres">
      <dgm:prSet presAssocID="{AD86D06B-0440-457B-BB5D-305E6A2C4CAD}" presName="spaceBetweenRectangles" presStyleCnt="0"/>
      <dgm:spPr/>
    </dgm:pt>
    <dgm:pt modelId="{2FD84AFC-C64B-4B47-A069-5EE92D28B3DB}" type="pres">
      <dgm:prSet presAssocID="{1C243544-3D39-4AEA-8079-96038327A7AB}" presName="parentLin" presStyleCnt="0"/>
      <dgm:spPr/>
    </dgm:pt>
    <dgm:pt modelId="{DDE6A239-2F18-C747-87B2-7902681E013B}" type="pres">
      <dgm:prSet presAssocID="{1C243544-3D39-4AEA-8079-96038327A7AB}" presName="parentLeftMargin" presStyleLbl="node1" presStyleIdx="0" presStyleCnt="3"/>
      <dgm:spPr/>
    </dgm:pt>
    <dgm:pt modelId="{B6D398EC-73C1-4941-9E84-421710577468}" type="pres">
      <dgm:prSet presAssocID="{1C243544-3D39-4AEA-8079-96038327A7AB}" presName="parentText" presStyleLbl="node1" presStyleIdx="1" presStyleCnt="3">
        <dgm:presLayoutVars>
          <dgm:chMax val="0"/>
          <dgm:bulletEnabled val="1"/>
        </dgm:presLayoutVars>
      </dgm:prSet>
      <dgm:spPr/>
    </dgm:pt>
    <dgm:pt modelId="{833926E7-7F87-5047-8B62-69E37B8F9299}" type="pres">
      <dgm:prSet presAssocID="{1C243544-3D39-4AEA-8079-96038327A7AB}" presName="negativeSpace" presStyleCnt="0"/>
      <dgm:spPr/>
    </dgm:pt>
    <dgm:pt modelId="{958CBEDD-A1D4-7042-ADBA-741B76F78E77}" type="pres">
      <dgm:prSet presAssocID="{1C243544-3D39-4AEA-8079-96038327A7AB}" presName="childText" presStyleLbl="conFgAcc1" presStyleIdx="1" presStyleCnt="3">
        <dgm:presLayoutVars>
          <dgm:bulletEnabled val="1"/>
        </dgm:presLayoutVars>
      </dgm:prSet>
      <dgm:spPr/>
    </dgm:pt>
    <dgm:pt modelId="{0EDF1F6E-52B7-874E-AC50-30483565783F}" type="pres">
      <dgm:prSet presAssocID="{23392F3B-9CBF-4859-9A2A-068CCCDDC2AC}" presName="spaceBetweenRectangles" presStyleCnt="0"/>
      <dgm:spPr/>
    </dgm:pt>
    <dgm:pt modelId="{E870872A-0511-2D44-A2F1-4DA7D97B1F68}" type="pres">
      <dgm:prSet presAssocID="{60D03134-DC36-471B-A4A8-AF2495CC6BD9}" presName="parentLin" presStyleCnt="0"/>
      <dgm:spPr/>
    </dgm:pt>
    <dgm:pt modelId="{70D4C990-3FE6-8D41-9D65-36A2B26C3E9D}" type="pres">
      <dgm:prSet presAssocID="{60D03134-DC36-471B-A4A8-AF2495CC6BD9}" presName="parentLeftMargin" presStyleLbl="node1" presStyleIdx="1" presStyleCnt="3"/>
      <dgm:spPr/>
    </dgm:pt>
    <dgm:pt modelId="{FA9AFEFB-61C4-1C4A-AE45-7954BB5BFA6A}" type="pres">
      <dgm:prSet presAssocID="{60D03134-DC36-471B-A4A8-AF2495CC6BD9}" presName="parentText" presStyleLbl="node1" presStyleIdx="2" presStyleCnt="3">
        <dgm:presLayoutVars>
          <dgm:chMax val="0"/>
          <dgm:bulletEnabled val="1"/>
        </dgm:presLayoutVars>
      </dgm:prSet>
      <dgm:spPr/>
    </dgm:pt>
    <dgm:pt modelId="{1B4AB79C-DB7C-6847-870F-C4A02DE09E79}" type="pres">
      <dgm:prSet presAssocID="{60D03134-DC36-471B-A4A8-AF2495CC6BD9}" presName="negativeSpace" presStyleCnt="0"/>
      <dgm:spPr/>
    </dgm:pt>
    <dgm:pt modelId="{A246CE09-D811-7945-A9B4-A5FDDDCF2F91}" type="pres">
      <dgm:prSet presAssocID="{60D03134-DC36-471B-A4A8-AF2495CC6BD9}" presName="childText" presStyleLbl="conFgAcc1" presStyleIdx="2" presStyleCnt="3">
        <dgm:presLayoutVars>
          <dgm:bulletEnabled val="1"/>
        </dgm:presLayoutVars>
      </dgm:prSet>
      <dgm:spPr/>
    </dgm:pt>
  </dgm:ptLst>
  <dgm:cxnLst>
    <dgm:cxn modelId="{0A44AC09-7D0D-A14B-B730-C937F6651414}" type="presOf" srcId="{1C243544-3D39-4AEA-8079-96038327A7AB}" destId="{B6D398EC-73C1-4941-9E84-421710577468}" srcOrd="1" destOrd="0" presId="urn:microsoft.com/office/officeart/2005/8/layout/list1"/>
    <dgm:cxn modelId="{B8245B10-9640-974F-A548-1A2DB9084CA5}" type="presOf" srcId="{1C243544-3D39-4AEA-8079-96038327A7AB}" destId="{DDE6A239-2F18-C747-87B2-7902681E013B}" srcOrd="0" destOrd="0" presId="urn:microsoft.com/office/officeart/2005/8/layout/list1"/>
    <dgm:cxn modelId="{BAFFEC13-13D6-1444-8522-FCBA5DC8C229}" type="presOf" srcId="{F17B16A8-C950-4683-A9D2-A02A017D73C4}" destId="{958CBEDD-A1D4-7042-ADBA-741B76F78E77}" srcOrd="0" destOrd="0" presId="urn:microsoft.com/office/officeart/2005/8/layout/list1"/>
    <dgm:cxn modelId="{6D662016-8F04-CA40-9066-3C618FAFFBDF}" type="presOf" srcId="{42C1CC0C-7F5D-443E-891F-32F769E15719}" destId="{958CBEDD-A1D4-7042-ADBA-741B76F78E77}" srcOrd="0" destOrd="1" presId="urn:microsoft.com/office/officeart/2005/8/layout/list1"/>
    <dgm:cxn modelId="{ECF2EE34-5FE4-D642-B20E-F9DD8EB4F98F}" type="presOf" srcId="{DFD89725-863E-4695-96C2-C78CF72E6CB9}" destId="{958CBEDD-A1D4-7042-ADBA-741B76F78E77}" srcOrd="0" destOrd="3" presId="urn:microsoft.com/office/officeart/2005/8/layout/list1"/>
    <dgm:cxn modelId="{F27ADF3F-639C-416D-A0D6-A5A0A740C926}" srcId="{1C243544-3D39-4AEA-8079-96038327A7AB}" destId="{DFD89725-863E-4695-96C2-C78CF72E6CB9}" srcOrd="3" destOrd="0" parTransId="{97680C52-D6A2-40D0-A028-17CFF3986BD1}" sibTransId="{6D7B0892-3987-4D1C-8C6C-B4E512F7F59B}"/>
    <dgm:cxn modelId="{B252CA5F-5C12-4ED9-B6CE-0814BED10406}" srcId="{1C243544-3D39-4AEA-8079-96038327A7AB}" destId="{42C1CC0C-7F5D-443E-891F-32F769E15719}" srcOrd="1" destOrd="0" parTransId="{FFF9A601-64E5-4163-8649-0C9116EB4E5C}" sibTransId="{DD59DE4C-22E0-4957-A3EF-4A996FC145E7}"/>
    <dgm:cxn modelId="{82A93B72-8B35-8E40-BD54-7A1DD931CAB5}" type="presOf" srcId="{6EE845D2-AC48-4B64-8C08-E15D33584C46}" destId="{734C9D37-331E-AE48-A030-10C7237E86ED}" srcOrd="1" destOrd="0" presId="urn:microsoft.com/office/officeart/2005/8/layout/list1"/>
    <dgm:cxn modelId="{B8217872-DEF7-1041-8507-04F12D124237}" type="presOf" srcId="{6EE845D2-AC48-4B64-8C08-E15D33584C46}" destId="{98B36B75-986C-EF41-865E-C4ABFCFDE57F}" srcOrd="0" destOrd="0" presId="urn:microsoft.com/office/officeart/2005/8/layout/list1"/>
    <dgm:cxn modelId="{AFBFCA7B-10F7-C04F-AE39-EA7FDFDF3CAC}" type="presOf" srcId="{E064DDA2-72A1-428D-BBE0-DA9BE87F0267}" destId="{958CBEDD-A1D4-7042-ADBA-741B76F78E77}" srcOrd="0" destOrd="4" presId="urn:microsoft.com/office/officeart/2005/8/layout/list1"/>
    <dgm:cxn modelId="{BF3C6193-70C8-4BBF-BD6A-CC7FB1D01BFC}" srcId="{1C243544-3D39-4AEA-8079-96038327A7AB}" destId="{E064DDA2-72A1-428D-BBE0-DA9BE87F0267}" srcOrd="4" destOrd="0" parTransId="{C00D7FEA-3AB8-4D2D-8B56-94F88CAEFFAD}" sibTransId="{EE417FF3-803D-4AA0-923E-4DF6A69C08C1}"/>
    <dgm:cxn modelId="{B8119B9F-A9EC-CE4F-858C-13AF1FA6E0AD}" type="presOf" srcId="{60D03134-DC36-471B-A4A8-AF2495CC6BD9}" destId="{70D4C990-3FE6-8D41-9D65-36A2B26C3E9D}" srcOrd="0" destOrd="0" presId="urn:microsoft.com/office/officeart/2005/8/layout/list1"/>
    <dgm:cxn modelId="{C2C292C1-D9B4-5C4E-A42C-906967F8A7E7}" type="presOf" srcId="{2741AA94-37DE-4015-BF39-DE3901FC1FDB}" destId="{DEA33E13-B416-7A4E-949F-A85D078CC1B9}" srcOrd="0" destOrd="0" presId="urn:microsoft.com/office/officeart/2005/8/layout/list1"/>
    <dgm:cxn modelId="{EF7857C4-4927-4F2B-8B0E-504F8C412E12}" srcId="{2741AA94-37DE-4015-BF39-DE3901FC1FDB}" destId="{60D03134-DC36-471B-A4A8-AF2495CC6BD9}" srcOrd="2" destOrd="0" parTransId="{8E39BFC4-A47E-4EC5-A45D-A70EBA008646}" sibTransId="{3489FEC5-DAC8-41DA-855F-1D2CDA2A6E0D}"/>
    <dgm:cxn modelId="{C6ABC6CC-F90F-47D8-BA42-D84D468BA75E}" srcId="{2741AA94-37DE-4015-BF39-DE3901FC1FDB}" destId="{6EE845D2-AC48-4B64-8C08-E15D33584C46}" srcOrd="0" destOrd="0" parTransId="{30718DC3-268C-46D9-B59D-CFBA25859569}" sibTransId="{AD86D06B-0440-457B-BB5D-305E6A2C4CAD}"/>
    <dgm:cxn modelId="{2AEFD0D9-BE39-4D8B-B9FE-F42C4602A78A}" srcId="{1C243544-3D39-4AEA-8079-96038327A7AB}" destId="{F17B16A8-C950-4683-A9D2-A02A017D73C4}" srcOrd="0" destOrd="0" parTransId="{638CA719-892C-466E-BABD-7103BF03D70E}" sibTransId="{99CF7B63-723C-4E42-A947-9FFA134CEAFF}"/>
    <dgm:cxn modelId="{52E9D4DE-A35F-4ED3-A6CE-C751414D41D8}" srcId="{2741AA94-37DE-4015-BF39-DE3901FC1FDB}" destId="{1C243544-3D39-4AEA-8079-96038327A7AB}" srcOrd="1" destOrd="0" parTransId="{9E541ED4-EB04-4475-ADC0-BF0185A9F06B}" sibTransId="{23392F3B-9CBF-4859-9A2A-068CCCDDC2AC}"/>
    <dgm:cxn modelId="{01C67DE9-5DB2-D746-A0D9-BCCA6224FCA8}" type="presOf" srcId="{60D03134-DC36-471B-A4A8-AF2495CC6BD9}" destId="{FA9AFEFB-61C4-1C4A-AE45-7954BB5BFA6A}" srcOrd="1" destOrd="0" presId="urn:microsoft.com/office/officeart/2005/8/layout/list1"/>
    <dgm:cxn modelId="{50A9CBF3-F494-DB41-A405-B85D762986AF}" type="presOf" srcId="{F6EB3C74-9911-44FC-A9F8-80E94C0C2C96}" destId="{958CBEDD-A1D4-7042-ADBA-741B76F78E77}" srcOrd="0" destOrd="2" presId="urn:microsoft.com/office/officeart/2005/8/layout/list1"/>
    <dgm:cxn modelId="{60F20EF5-2883-4817-9C7F-24D0C0BB2C9F}" srcId="{1C243544-3D39-4AEA-8079-96038327A7AB}" destId="{F6EB3C74-9911-44FC-A9F8-80E94C0C2C96}" srcOrd="2" destOrd="0" parTransId="{54E6360E-B7B6-4DAF-909E-2EE5F0ECB3C7}" sibTransId="{CA50C1D1-08DF-401D-B275-484495D996D6}"/>
    <dgm:cxn modelId="{A2FCCF46-B53E-6C4D-AF6E-E6C6362D301A}" type="presParOf" srcId="{DEA33E13-B416-7A4E-949F-A85D078CC1B9}" destId="{3893DB5C-E399-9A49-9F46-031227551D67}" srcOrd="0" destOrd="0" presId="urn:microsoft.com/office/officeart/2005/8/layout/list1"/>
    <dgm:cxn modelId="{3EE61E3F-E8FB-844C-9E3F-7D8F16A3A842}" type="presParOf" srcId="{3893DB5C-E399-9A49-9F46-031227551D67}" destId="{98B36B75-986C-EF41-865E-C4ABFCFDE57F}" srcOrd="0" destOrd="0" presId="urn:microsoft.com/office/officeart/2005/8/layout/list1"/>
    <dgm:cxn modelId="{0029D5D8-9873-424D-9EB1-35DBE9AA80D2}" type="presParOf" srcId="{3893DB5C-E399-9A49-9F46-031227551D67}" destId="{734C9D37-331E-AE48-A030-10C7237E86ED}" srcOrd="1" destOrd="0" presId="urn:microsoft.com/office/officeart/2005/8/layout/list1"/>
    <dgm:cxn modelId="{ACF3F9E9-5C58-3848-864B-10EDC7B41099}" type="presParOf" srcId="{DEA33E13-B416-7A4E-949F-A85D078CC1B9}" destId="{52CB804F-2544-4946-9845-A0BF7CF16105}" srcOrd="1" destOrd="0" presId="urn:microsoft.com/office/officeart/2005/8/layout/list1"/>
    <dgm:cxn modelId="{22117BEB-5405-304B-96FA-05CA654C39D9}" type="presParOf" srcId="{DEA33E13-B416-7A4E-949F-A85D078CC1B9}" destId="{B5C7D048-82A7-E844-80E5-D308530BF699}" srcOrd="2" destOrd="0" presId="urn:microsoft.com/office/officeart/2005/8/layout/list1"/>
    <dgm:cxn modelId="{A267C2E2-A406-5946-86FD-4C4E0E16A71F}" type="presParOf" srcId="{DEA33E13-B416-7A4E-949F-A85D078CC1B9}" destId="{B505E7FF-03D1-8142-9819-8C43D45E36CB}" srcOrd="3" destOrd="0" presId="urn:microsoft.com/office/officeart/2005/8/layout/list1"/>
    <dgm:cxn modelId="{BAF36AF4-7608-5747-9812-3D25379B182B}" type="presParOf" srcId="{DEA33E13-B416-7A4E-949F-A85D078CC1B9}" destId="{2FD84AFC-C64B-4B47-A069-5EE92D28B3DB}" srcOrd="4" destOrd="0" presId="urn:microsoft.com/office/officeart/2005/8/layout/list1"/>
    <dgm:cxn modelId="{A18D5183-52F7-0748-873D-E7FBBB0B4D40}" type="presParOf" srcId="{2FD84AFC-C64B-4B47-A069-5EE92D28B3DB}" destId="{DDE6A239-2F18-C747-87B2-7902681E013B}" srcOrd="0" destOrd="0" presId="urn:microsoft.com/office/officeart/2005/8/layout/list1"/>
    <dgm:cxn modelId="{6D02C577-F980-EC44-88BE-0A1503DEE698}" type="presParOf" srcId="{2FD84AFC-C64B-4B47-A069-5EE92D28B3DB}" destId="{B6D398EC-73C1-4941-9E84-421710577468}" srcOrd="1" destOrd="0" presId="urn:microsoft.com/office/officeart/2005/8/layout/list1"/>
    <dgm:cxn modelId="{66DD71E9-C0E3-804A-A85D-FB9F66F898FC}" type="presParOf" srcId="{DEA33E13-B416-7A4E-949F-A85D078CC1B9}" destId="{833926E7-7F87-5047-8B62-69E37B8F9299}" srcOrd="5" destOrd="0" presId="urn:microsoft.com/office/officeart/2005/8/layout/list1"/>
    <dgm:cxn modelId="{3C866B55-76CE-3241-80EE-FEC67C46FAF4}" type="presParOf" srcId="{DEA33E13-B416-7A4E-949F-A85D078CC1B9}" destId="{958CBEDD-A1D4-7042-ADBA-741B76F78E77}" srcOrd="6" destOrd="0" presId="urn:microsoft.com/office/officeart/2005/8/layout/list1"/>
    <dgm:cxn modelId="{D94DFD15-8B32-BE4D-8B9A-48B70CA42D76}" type="presParOf" srcId="{DEA33E13-B416-7A4E-949F-A85D078CC1B9}" destId="{0EDF1F6E-52B7-874E-AC50-30483565783F}" srcOrd="7" destOrd="0" presId="urn:microsoft.com/office/officeart/2005/8/layout/list1"/>
    <dgm:cxn modelId="{EA314A1F-3EE6-984C-9F45-3723EAE7768F}" type="presParOf" srcId="{DEA33E13-B416-7A4E-949F-A85D078CC1B9}" destId="{E870872A-0511-2D44-A2F1-4DA7D97B1F68}" srcOrd="8" destOrd="0" presId="urn:microsoft.com/office/officeart/2005/8/layout/list1"/>
    <dgm:cxn modelId="{DFF465FD-2863-6345-ACF3-CF1234B352A6}" type="presParOf" srcId="{E870872A-0511-2D44-A2F1-4DA7D97B1F68}" destId="{70D4C990-3FE6-8D41-9D65-36A2B26C3E9D}" srcOrd="0" destOrd="0" presId="urn:microsoft.com/office/officeart/2005/8/layout/list1"/>
    <dgm:cxn modelId="{BF395DF1-8EDE-B54F-A7A8-D799BF051862}" type="presParOf" srcId="{E870872A-0511-2D44-A2F1-4DA7D97B1F68}" destId="{FA9AFEFB-61C4-1C4A-AE45-7954BB5BFA6A}" srcOrd="1" destOrd="0" presId="urn:microsoft.com/office/officeart/2005/8/layout/list1"/>
    <dgm:cxn modelId="{2915B287-D316-484B-831D-A8D90469E2A7}" type="presParOf" srcId="{DEA33E13-B416-7A4E-949F-A85D078CC1B9}" destId="{1B4AB79C-DB7C-6847-870F-C4A02DE09E79}" srcOrd="9" destOrd="0" presId="urn:microsoft.com/office/officeart/2005/8/layout/list1"/>
    <dgm:cxn modelId="{186092BD-D1AD-D84E-9922-D57972B81A7D}" type="presParOf" srcId="{DEA33E13-B416-7A4E-949F-A85D078CC1B9}" destId="{A246CE09-D811-7945-A9B4-A5FDDDCF2F9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05258-E557-4C24-9764-2F29A7EFC90D}">
      <dsp:nvSpPr>
        <dsp:cNvPr id="0" name=""/>
        <dsp:cNvSpPr/>
      </dsp:nvSpPr>
      <dsp:spPr>
        <a:xfrm>
          <a:off x="684346" y="37400"/>
          <a:ext cx="1441125" cy="14411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6B798C-B3B5-4E67-9F5D-C4979B42AA41}">
      <dsp:nvSpPr>
        <dsp:cNvPr id="0" name=""/>
        <dsp:cNvSpPr/>
      </dsp:nvSpPr>
      <dsp:spPr>
        <a:xfrm>
          <a:off x="991471" y="344525"/>
          <a:ext cx="826875" cy="826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F66CCC-4193-4047-AB5B-A310026679C9}">
      <dsp:nvSpPr>
        <dsp:cNvPr id="0" name=""/>
        <dsp:cNvSpPr/>
      </dsp:nvSpPr>
      <dsp:spPr>
        <a:xfrm>
          <a:off x="223659" y="1927400"/>
          <a:ext cx="23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Global interest</a:t>
          </a:r>
        </a:p>
      </dsp:txBody>
      <dsp:txXfrm>
        <a:off x="223659" y="1927400"/>
        <a:ext cx="2362500" cy="720000"/>
      </dsp:txXfrm>
    </dsp:sp>
    <dsp:sp modelId="{4C535F8C-3F49-4969-8629-85C0FD384350}">
      <dsp:nvSpPr>
        <dsp:cNvPr id="0" name=""/>
        <dsp:cNvSpPr/>
      </dsp:nvSpPr>
      <dsp:spPr>
        <a:xfrm>
          <a:off x="3924208" y="37400"/>
          <a:ext cx="1441125" cy="14411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A5B4A3-9A9A-4B6A-8E0A-586D760A0B22}">
      <dsp:nvSpPr>
        <dsp:cNvPr id="0" name=""/>
        <dsp:cNvSpPr/>
      </dsp:nvSpPr>
      <dsp:spPr>
        <a:xfrm>
          <a:off x="4231333" y="344525"/>
          <a:ext cx="826875" cy="826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73EEFC-7734-47E0-A546-4F0BC8C4A647}">
      <dsp:nvSpPr>
        <dsp:cNvPr id="0" name=""/>
        <dsp:cNvSpPr/>
      </dsp:nvSpPr>
      <dsp:spPr>
        <a:xfrm>
          <a:off x="2999596" y="1927400"/>
          <a:ext cx="329034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Personal interest</a:t>
          </a:r>
        </a:p>
      </dsp:txBody>
      <dsp:txXfrm>
        <a:off x="2999596" y="1927400"/>
        <a:ext cx="3290348" cy="720000"/>
      </dsp:txXfrm>
    </dsp:sp>
    <dsp:sp modelId="{1ABA7F12-A319-42BA-8833-FA7C02607675}">
      <dsp:nvSpPr>
        <dsp:cNvPr id="0" name=""/>
        <dsp:cNvSpPr/>
      </dsp:nvSpPr>
      <dsp:spPr>
        <a:xfrm>
          <a:off x="2536239" y="3238025"/>
          <a:ext cx="1441125" cy="14411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825516-AB29-404E-A31E-E0BC7AE9C6F7}">
      <dsp:nvSpPr>
        <dsp:cNvPr id="0" name=""/>
        <dsp:cNvSpPr/>
      </dsp:nvSpPr>
      <dsp:spPr>
        <a:xfrm>
          <a:off x="2843364" y="3545150"/>
          <a:ext cx="826875" cy="82687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0C4B2E-9705-482F-BE0B-A91E622543DA}">
      <dsp:nvSpPr>
        <dsp:cNvPr id="0" name=""/>
        <dsp:cNvSpPr/>
      </dsp:nvSpPr>
      <dsp:spPr>
        <a:xfrm>
          <a:off x="2075551" y="5128025"/>
          <a:ext cx="23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Inspiration from Kaggle</a:t>
          </a:r>
        </a:p>
      </dsp:txBody>
      <dsp:txXfrm>
        <a:off x="2075551" y="5128025"/>
        <a:ext cx="2362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9934A2-29CD-4910-B515-5D325133ACAE}">
      <dsp:nvSpPr>
        <dsp:cNvPr id="0" name=""/>
        <dsp:cNvSpPr/>
      </dsp:nvSpPr>
      <dsp:spPr>
        <a:xfrm>
          <a:off x="0" y="0"/>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3C1329-B203-4F7E-9654-4D9A35F59F9F}">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CE0580-07CC-4B84-A783-AABBDC12C5C7}">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dirty="0"/>
            <a:t>Feature Updates</a:t>
          </a:r>
        </a:p>
      </dsp:txBody>
      <dsp:txXfrm>
        <a:off x="1941716" y="718"/>
        <a:ext cx="4571887" cy="1681139"/>
      </dsp:txXfrm>
    </dsp:sp>
    <dsp:sp modelId="{07851B4B-7C89-4CF8-8487-688DC4CD3294}">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9ABC5A-5079-4825-B0A6-91DEC9A7CF8B}">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5D054F-A331-49D3-A1D0-8F198C54606A}">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dirty="0"/>
            <a:t>Target Revisal</a:t>
          </a:r>
        </a:p>
      </dsp:txBody>
      <dsp:txXfrm>
        <a:off x="1941716" y="2102143"/>
        <a:ext cx="4571887" cy="1681139"/>
      </dsp:txXfrm>
    </dsp:sp>
    <dsp:sp modelId="{430D5956-A6F4-4302-8171-0F3A23925E69}">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F73CE7-6647-458B-BB2F-183CBA541755}">
      <dsp:nvSpPr>
        <dsp:cNvPr id="0" name=""/>
        <dsp:cNvSpPr/>
      </dsp:nvSpPr>
      <dsp:spPr>
        <a:xfrm>
          <a:off x="508544" y="4581824"/>
          <a:ext cx="924626" cy="924626"/>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17C1A5-C79A-4957-90D4-AC1C86930834}">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New model</a:t>
          </a:r>
        </a:p>
      </dsp:txBody>
      <dsp:txXfrm>
        <a:off x="1941716" y="4203567"/>
        <a:ext cx="4571887" cy="16811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77964E-1600-43F8-A2DE-5E2187AA992E}">
      <dsp:nvSpPr>
        <dsp:cNvPr id="0" name=""/>
        <dsp:cNvSpPr/>
      </dsp:nvSpPr>
      <dsp:spPr>
        <a:xfrm>
          <a:off x="626204" y="601271"/>
          <a:ext cx="1852875" cy="1852875"/>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F609B4BF-3636-44D3-BA57-291B2B63CCD9}">
      <dsp:nvSpPr>
        <dsp:cNvPr id="0" name=""/>
        <dsp:cNvSpPr/>
      </dsp:nvSpPr>
      <dsp:spPr>
        <a:xfrm>
          <a:off x="1021079" y="996146"/>
          <a:ext cx="1063125" cy="1063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81EFCC-ADF2-4D2D-B849-EE477C48A213}">
      <dsp:nvSpPr>
        <dsp:cNvPr id="0" name=""/>
        <dsp:cNvSpPr/>
      </dsp:nvSpPr>
      <dsp:spPr>
        <a:xfrm>
          <a:off x="33892" y="3031272"/>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Initial model not predictive,</a:t>
          </a:r>
        </a:p>
        <a:p>
          <a:pPr marL="0" lvl="0" indent="0" algn="ctr" defTabSz="533400">
            <a:lnSpc>
              <a:spcPct val="100000"/>
            </a:lnSpc>
            <a:spcBef>
              <a:spcPct val="0"/>
            </a:spcBef>
            <a:spcAft>
              <a:spcPct val="35000"/>
            </a:spcAft>
            <a:buNone/>
            <a:defRPr cap="all"/>
          </a:pPr>
          <a:r>
            <a:rPr lang="en-US" sz="1200" kern="1200" dirty="0"/>
            <a:t>still informative</a:t>
          </a:r>
        </a:p>
      </dsp:txBody>
      <dsp:txXfrm>
        <a:off x="33892" y="3031272"/>
        <a:ext cx="3037500" cy="720000"/>
      </dsp:txXfrm>
    </dsp:sp>
    <dsp:sp modelId="{56C7C982-D5E9-4CE7-BF57-6281C89958F4}">
      <dsp:nvSpPr>
        <dsp:cNvPr id="0" name=""/>
        <dsp:cNvSpPr/>
      </dsp:nvSpPr>
      <dsp:spPr>
        <a:xfrm>
          <a:off x="4331362" y="568720"/>
          <a:ext cx="1852875" cy="1852875"/>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1FD2E742-87B2-4397-9AD1-17E537147130}">
      <dsp:nvSpPr>
        <dsp:cNvPr id="0" name=""/>
        <dsp:cNvSpPr/>
      </dsp:nvSpPr>
      <dsp:spPr>
        <a:xfrm>
          <a:off x="4726237" y="963595"/>
          <a:ext cx="1063125" cy="1063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D0A324-518D-433D-80DA-8887561ABEEB}">
      <dsp:nvSpPr>
        <dsp:cNvPr id="0" name=""/>
        <dsp:cNvSpPr/>
      </dsp:nvSpPr>
      <dsp:spPr>
        <a:xfrm>
          <a:off x="3602954" y="2933618"/>
          <a:ext cx="3309690" cy="850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Adding case trend data </a:t>
          </a:r>
        </a:p>
        <a:p>
          <a:pPr marL="0" lvl="0" indent="0" algn="ctr" defTabSz="533400">
            <a:lnSpc>
              <a:spcPct val="100000"/>
            </a:lnSpc>
            <a:spcBef>
              <a:spcPct val="0"/>
            </a:spcBef>
            <a:spcAft>
              <a:spcPct val="35000"/>
            </a:spcAft>
            <a:buNone/>
            <a:defRPr cap="all"/>
          </a:pPr>
          <a:r>
            <a:rPr lang="en-US" sz="1200" kern="1200" dirty="0"/>
            <a:t>=/= </a:t>
          </a:r>
        </a:p>
        <a:p>
          <a:pPr marL="0" lvl="0" indent="0" algn="ctr" defTabSz="533400">
            <a:lnSpc>
              <a:spcPct val="100000"/>
            </a:lnSpc>
            <a:spcBef>
              <a:spcPct val="0"/>
            </a:spcBef>
            <a:spcAft>
              <a:spcPct val="35000"/>
            </a:spcAft>
            <a:buNone/>
            <a:defRPr cap="all"/>
          </a:pPr>
          <a:r>
            <a:rPr lang="en-US" sz="1200" kern="1200" dirty="0"/>
            <a:t>Model improvement</a:t>
          </a:r>
        </a:p>
      </dsp:txBody>
      <dsp:txXfrm>
        <a:off x="3602954" y="2933618"/>
        <a:ext cx="3309690" cy="850204"/>
      </dsp:txXfrm>
    </dsp:sp>
    <dsp:sp modelId="{6837737B-6C69-40FA-AA5C-11CF19134A60}">
      <dsp:nvSpPr>
        <dsp:cNvPr id="0" name=""/>
        <dsp:cNvSpPr/>
      </dsp:nvSpPr>
      <dsp:spPr>
        <a:xfrm>
          <a:off x="8036520" y="601271"/>
          <a:ext cx="1852875" cy="1852875"/>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038B8ACA-A656-4E4A-83B9-93F37A18F097}">
      <dsp:nvSpPr>
        <dsp:cNvPr id="0" name=""/>
        <dsp:cNvSpPr/>
      </dsp:nvSpPr>
      <dsp:spPr>
        <a:xfrm>
          <a:off x="8445088" y="1068641"/>
          <a:ext cx="1063125" cy="10631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0F784D-B51D-45CC-9FA5-305C60229B43}">
      <dsp:nvSpPr>
        <dsp:cNvPr id="0" name=""/>
        <dsp:cNvSpPr/>
      </dsp:nvSpPr>
      <dsp:spPr>
        <a:xfrm>
          <a:off x="7444207" y="3031272"/>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Feature importance ranking </a:t>
          </a:r>
        </a:p>
        <a:p>
          <a:pPr marL="0" lvl="0" indent="0" algn="ctr" defTabSz="533400">
            <a:lnSpc>
              <a:spcPct val="100000"/>
            </a:lnSpc>
            <a:spcBef>
              <a:spcPct val="0"/>
            </a:spcBef>
            <a:spcAft>
              <a:spcPct val="35000"/>
            </a:spcAft>
            <a:buNone/>
            <a:defRPr cap="all"/>
          </a:pPr>
          <a:r>
            <a:rPr lang="en-US" sz="1200" kern="1200" dirty="0"/>
            <a:t>gave unanticipated insight</a:t>
          </a:r>
        </a:p>
      </dsp:txBody>
      <dsp:txXfrm>
        <a:off x="7444207" y="3031272"/>
        <a:ext cx="30375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C7D048-82A7-E844-80E5-D308530BF699}">
      <dsp:nvSpPr>
        <dsp:cNvPr id="0" name=""/>
        <dsp:cNvSpPr/>
      </dsp:nvSpPr>
      <dsp:spPr>
        <a:xfrm>
          <a:off x="0" y="837523"/>
          <a:ext cx="6513603" cy="579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4C9D37-331E-AE48-A030-10C7237E86ED}">
      <dsp:nvSpPr>
        <dsp:cNvPr id="0" name=""/>
        <dsp:cNvSpPr/>
      </dsp:nvSpPr>
      <dsp:spPr>
        <a:xfrm>
          <a:off x="325680" y="498043"/>
          <a:ext cx="4559522" cy="678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1022350">
            <a:lnSpc>
              <a:spcPct val="90000"/>
            </a:lnSpc>
            <a:spcBef>
              <a:spcPct val="0"/>
            </a:spcBef>
            <a:spcAft>
              <a:spcPct val="35000"/>
            </a:spcAft>
            <a:buNone/>
          </a:pPr>
          <a:r>
            <a:rPr lang="en-US" sz="2300" kern="1200"/>
            <a:t>Re-examine the initial project idea</a:t>
          </a:r>
        </a:p>
      </dsp:txBody>
      <dsp:txXfrm>
        <a:off x="358824" y="531187"/>
        <a:ext cx="4493234" cy="612672"/>
      </dsp:txXfrm>
    </dsp:sp>
    <dsp:sp modelId="{958CBEDD-A1D4-7042-ADBA-741B76F78E77}">
      <dsp:nvSpPr>
        <dsp:cNvPr id="0" name=""/>
        <dsp:cNvSpPr/>
      </dsp:nvSpPr>
      <dsp:spPr>
        <a:xfrm>
          <a:off x="0" y="1880803"/>
          <a:ext cx="6513603" cy="24633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479044" rIns="505528"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Google searches</a:t>
          </a:r>
        </a:p>
        <a:p>
          <a:pPr marL="228600" lvl="1" indent="-228600" algn="l" defTabSz="1022350">
            <a:lnSpc>
              <a:spcPct val="90000"/>
            </a:lnSpc>
            <a:spcBef>
              <a:spcPct val="0"/>
            </a:spcBef>
            <a:spcAft>
              <a:spcPct val="15000"/>
            </a:spcAft>
            <a:buChar char="•"/>
          </a:pPr>
          <a:r>
            <a:rPr lang="en-US" sz="2300" kern="1200"/>
            <a:t>Health technology adoption rates</a:t>
          </a:r>
        </a:p>
        <a:p>
          <a:pPr marL="228600" lvl="1" indent="-228600" algn="l" defTabSz="1022350">
            <a:lnSpc>
              <a:spcPct val="90000"/>
            </a:lnSpc>
            <a:spcBef>
              <a:spcPct val="0"/>
            </a:spcBef>
            <a:spcAft>
              <a:spcPct val="15000"/>
            </a:spcAft>
            <a:buChar char="•"/>
          </a:pPr>
          <a:r>
            <a:rPr lang="en-US" sz="2300" kern="1200"/>
            <a:t>Telemedicine readiness</a:t>
          </a:r>
        </a:p>
        <a:p>
          <a:pPr marL="228600" lvl="1" indent="-228600" algn="l" defTabSz="1022350">
            <a:lnSpc>
              <a:spcPct val="90000"/>
            </a:lnSpc>
            <a:spcBef>
              <a:spcPct val="0"/>
            </a:spcBef>
            <a:spcAft>
              <a:spcPct val="15000"/>
            </a:spcAft>
            <a:buChar char="•"/>
          </a:pPr>
          <a:r>
            <a:rPr lang="en-US" sz="2300" kern="1200"/>
            <a:t>Airport proximity</a:t>
          </a:r>
        </a:p>
        <a:p>
          <a:pPr marL="228600" lvl="1" indent="-228600" algn="l" defTabSz="1022350">
            <a:lnSpc>
              <a:spcPct val="90000"/>
            </a:lnSpc>
            <a:spcBef>
              <a:spcPct val="0"/>
            </a:spcBef>
            <a:spcAft>
              <a:spcPct val="15000"/>
            </a:spcAft>
            <a:buChar char="•"/>
          </a:pPr>
          <a:r>
            <a:rPr lang="en-US" sz="2300" kern="1200"/>
            <a:t>Weather data</a:t>
          </a:r>
        </a:p>
      </dsp:txBody>
      <dsp:txXfrm>
        <a:off x="0" y="1880803"/>
        <a:ext cx="6513603" cy="2463300"/>
      </dsp:txXfrm>
    </dsp:sp>
    <dsp:sp modelId="{B6D398EC-73C1-4941-9E84-421710577468}">
      <dsp:nvSpPr>
        <dsp:cNvPr id="0" name=""/>
        <dsp:cNvSpPr/>
      </dsp:nvSpPr>
      <dsp:spPr>
        <a:xfrm>
          <a:off x="325680" y="1541323"/>
          <a:ext cx="4559522" cy="67896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1022350">
            <a:lnSpc>
              <a:spcPct val="90000"/>
            </a:lnSpc>
            <a:spcBef>
              <a:spcPct val="0"/>
            </a:spcBef>
            <a:spcAft>
              <a:spcPct val="35000"/>
            </a:spcAft>
            <a:buNone/>
          </a:pPr>
          <a:r>
            <a:rPr lang="en-US" sz="2300" kern="1200"/>
            <a:t>Adding other features of interest </a:t>
          </a:r>
        </a:p>
      </dsp:txBody>
      <dsp:txXfrm>
        <a:off x="358824" y="1574467"/>
        <a:ext cx="4493234" cy="612672"/>
      </dsp:txXfrm>
    </dsp:sp>
    <dsp:sp modelId="{A246CE09-D811-7945-A9B4-A5FDDDCF2F91}">
      <dsp:nvSpPr>
        <dsp:cNvPr id="0" name=""/>
        <dsp:cNvSpPr/>
      </dsp:nvSpPr>
      <dsp:spPr>
        <a:xfrm>
          <a:off x="0" y="4807783"/>
          <a:ext cx="6513603" cy="5796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9AFEFB-61C4-1C4A-AE45-7954BB5BFA6A}">
      <dsp:nvSpPr>
        <dsp:cNvPr id="0" name=""/>
        <dsp:cNvSpPr/>
      </dsp:nvSpPr>
      <dsp:spPr>
        <a:xfrm>
          <a:off x="325680" y="4468303"/>
          <a:ext cx="4559522" cy="6789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1022350">
            <a:lnSpc>
              <a:spcPct val="90000"/>
            </a:lnSpc>
            <a:spcBef>
              <a:spcPct val="0"/>
            </a:spcBef>
            <a:spcAft>
              <a:spcPct val="35000"/>
            </a:spcAft>
            <a:buNone/>
          </a:pPr>
          <a:r>
            <a:rPr lang="en-US" sz="2300" kern="1200"/>
            <a:t>Modeling time series data</a:t>
          </a:r>
        </a:p>
      </dsp:txBody>
      <dsp:txXfrm>
        <a:off x="358824" y="4501447"/>
        <a:ext cx="4493234" cy="612672"/>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0C5FC5-89BA-5644-8AE2-1BF64C3DEB54}" type="datetimeFigureOut">
              <a:rPr lang="en-US" smtClean="0"/>
              <a:t>5/15/20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37A143-955C-6742-9169-1E2D649DB9AE}" type="slidenum">
              <a:rPr lang="en-US" smtClean="0"/>
              <a:t>‹#›</a:t>
            </a:fld>
            <a:endParaRPr lang="en-US"/>
          </a:p>
        </p:txBody>
      </p:sp>
    </p:spTree>
    <p:extLst>
      <p:ext uri="{BB962C8B-B14F-4D97-AF65-F5344CB8AC3E}">
        <p14:creationId xmlns:p14="http://schemas.microsoft.com/office/powerpoint/2010/main" val="3878539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my name is Kathryn and I’m a data scientist. Today I’m going to be showing you the </a:t>
            </a:r>
            <a:r>
              <a:rPr lang="en-US" dirty="0" err="1"/>
              <a:t>covid</a:t>
            </a:r>
            <a:r>
              <a:rPr lang="en-US" dirty="0"/>
              <a:t> model I worked on this week. </a:t>
            </a:r>
          </a:p>
        </p:txBody>
      </p:sp>
      <p:sp>
        <p:nvSpPr>
          <p:cNvPr id="4" name="Slide Number Placeholder 3"/>
          <p:cNvSpPr>
            <a:spLocks noGrp="1"/>
          </p:cNvSpPr>
          <p:nvPr>
            <p:ph type="sldNum" sz="quarter" idx="5"/>
          </p:nvPr>
        </p:nvSpPr>
        <p:spPr/>
        <p:txBody>
          <a:bodyPr/>
          <a:lstStyle/>
          <a:p>
            <a:fld id="{7A37A143-955C-6742-9169-1E2D649DB9AE}" type="slidenum">
              <a:rPr lang="en-US" smtClean="0"/>
              <a:t>1</a:t>
            </a:fld>
            <a:endParaRPr lang="en-US"/>
          </a:p>
        </p:txBody>
      </p:sp>
    </p:spTree>
    <p:extLst>
      <p:ext uri="{BB962C8B-B14F-4D97-AF65-F5344CB8AC3E}">
        <p14:creationId xmlns:p14="http://schemas.microsoft.com/office/powerpoint/2010/main" val="2944862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technologies I used, I mostly want to highlight that I found it beneficial to use both pandas and spark when I was trying to organize and clean the data. The dataset was large enough that it was nice having the speed and SQL functionality of spark. </a:t>
            </a:r>
          </a:p>
          <a:p>
            <a:endParaRPr lang="en-US" dirty="0"/>
          </a:p>
          <a:p>
            <a:r>
              <a:rPr lang="en-US" dirty="0"/>
              <a:t>Of course </a:t>
            </a:r>
            <a:r>
              <a:rPr lang="en-US" dirty="0" err="1"/>
              <a:t>jupyter</a:t>
            </a:r>
            <a:r>
              <a:rPr lang="en-US" dirty="0"/>
              <a:t> and python were used across this project</a:t>
            </a:r>
          </a:p>
          <a:p>
            <a:r>
              <a:rPr lang="en-US" dirty="0"/>
              <a:t>Add Johns Hopkins, NYT, Kaiser Family Foundation, CDC, CHR, Politico</a:t>
            </a:r>
          </a:p>
          <a:p>
            <a:r>
              <a:rPr lang="en-US" dirty="0"/>
              <a:t>Selenium </a:t>
            </a:r>
          </a:p>
          <a:p>
            <a:r>
              <a:rPr lang="en-US" b="1" dirty="0" err="1"/>
              <a:t>Pyspark</a:t>
            </a:r>
            <a:r>
              <a:rPr lang="en-US" b="1" dirty="0"/>
              <a:t>/Pandas /</a:t>
            </a:r>
            <a:r>
              <a:rPr lang="en-US" b="1" dirty="0" err="1"/>
              <a:t>numpy</a:t>
            </a:r>
            <a:r>
              <a:rPr lang="en-US" b="1" dirty="0"/>
              <a:t>– things I like about both of them, initial dataset was large enough that using spark did allow me to explore it more efficiently</a:t>
            </a:r>
          </a:p>
          <a:p>
            <a:r>
              <a:rPr lang="en-US" dirty="0" err="1"/>
              <a:t>Sklearn</a:t>
            </a:r>
            <a:r>
              <a:rPr lang="en-US" dirty="0"/>
              <a:t>/matplotlib/seaborn</a:t>
            </a:r>
          </a:p>
          <a:p>
            <a:r>
              <a:rPr lang="en-US" dirty="0"/>
              <a:t>Python and </a:t>
            </a:r>
            <a:r>
              <a:rPr lang="en-US" dirty="0" err="1"/>
              <a:t>jupyter</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A37A143-955C-6742-9169-1E2D649DB9AE}" type="slidenum">
              <a:rPr lang="en-US" smtClean="0"/>
              <a:t>10</a:t>
            </a:fld>
            <a:endParaRPr lang="en-US"/>
          </a:p>
        </p:txBody>
      </p:sp>
    </p:spTree>
    <p:extLst>
      <p:ext uri="{BB962C8B-B14F-4D97-AF65-F5344CB8AC3E}">
        <p14:creationId xmlns:p14="http://schemas.microsoft.com/office/powerpoint/2010/main" val="2720581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a:t>
            </a:r>
          </a:p>
        </p:txBody>
      </p:sp>
      <p:sp>
        <p:nvSpPr>
          <p:cNvPr id="4" name="Slide Number Placeholder 3"/>
          <p:cNvSpPr>
            <a:spLocks noGrp="1"/>
          </p:cNvSpPr>
          <p:nvPr>
            <p:ph type="sldNum" sz="quarter" idx="5"/>
          </p:nvPr>
        </p:nvSpPr>
        <p:spPr/>
        <p:txBody>
          <a:bodyPr/>
          <a:lstStyle/>
          <a:p>
            <a:fld id="{7A37A143-955C-6742-9169-1E2D649DB9AE}" type="slidenum">
              <a:rPr lang="en-US" smtClean="0"/>
              <a:t>11</a:t>
            </a:fld>
            <a:endParaRPr lang="en-US"/>
          </a:p>
        </p:txBody>
      </p:sp>
    </p:spTree>
    <p:extLst>
      <p:ext uri="{BB962C8B-B14F-4D97-AF65-F5344CB8AC3E}">
        <p14:creationId xmlns:p14="http://schemas.microsoft.com/office/powerpoint/2010/main" val="164989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did I choose </a:t>
            </a:r>
            <a:r>
              <a:rPr lang="en-US" dirty="0" err="1"/>
              <a:t>covid</a:t>
            </a:r>
            <a:r>
              <a:rPr lang="en-US" dirty="0"/>
              <a:t>? - </a:t>
            </a:r>
          </a:p>
          <a:p>
            <a:r>
              <a:rPr lang="en-US" dirty="0"/>
              <a:t>First – </a:t>
            </a:r>
            <a:r>
              <a:rPr lang="en-US" dirty="0" err="1"/>
              <a:t>theres</a:t>
            </a:r>
            <a:r>
              <a:rPr lang="en-US" dirty="0"/>
              <a:t> a lot of global interest , and lots of data to be used.  It has been explored and modeled a lot, but this is all a fairly recent situation and there remains a lot to learn</a:t>
            </a:r>
          </a:p>
          <a:p>
            <a:r>
              <a:rPr lang="en-US" dirty="0"/>
              <a:t>- On a more personal level, my background prior to this program was in biology and health IT and I have a lot of interest in disparities in health related access and how that affects outcomes. which is something that’s been mentioned in COVID related reporting. </a:t>
            </a:r>
          </a:p>
          <a:p>
            <a:r>
              <a:rPr lang="en-US" dirty="0"/>
              <a:t>- So I found the idea for this from a data set shared in the discussion for the COVID </a:t>
            </a:r>
            <a:r>
              <a:rPr lang="en-US" dirty="0" err="1"/>
              <a:t>forcasting</a:t>
            </a:r>
            <a:r>
              <a:rPr lang="en-US" dirty="0"/>
              <a:t> </a:t>
            </a:r>
            <a:r>
              <a:rPr lang="en-US" dirty="0" err="1"/>
              <a:t>competion</a:t>
            </a:r>
            <a:r>
              <a:rPr lang="en-US" dirty="0"/>
              <a:t> on Kaggle. This data set was meant to model weather data for US counties but also included </a:t>
            </a:r>
            <a:r>
              <a:rPr lang="en-US" dirty="0" err="1"/>
              <a:t>sociohealth</a:t>
            </a:r>
            <a:r>
              <a:rPr lang="en-US" dirty="0"/>
              <a:t> data, and I thought it would be interesting to focus on those that part of 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A37A143-955C-6742-9169-1E2D649DB9AE}" type="slidenum">
              <a:rPr lang="en-US" smtClean="0"/>
              <a:t>2</a:t>
            </a:fld>
            <a:endParaRPr lang="en-US"/>
          </a:p>
        </p:txBody>
      </p:sp>
    </p:spTree>
    <p:extLst>
      <p:ext uri="{BB962C8B-B14F-4D97-AF65-F5344CB8AC3E}">
        <p14:creationId xmlns:p14="http://schemas.microsoft.com/office/powerpoint/2010/main" val="3979150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Gathered data by county Using CDC, CHR, and Politico to create my own initial dataset to use.</a:t>
            </a:r>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dirty="0" err="1"/>
              <a:t>Originat</a:t>
            </a:r>
            <a:r>
              <a:rPr lang="en-US" dirty="0"/>
              <a:t> combined </a:t>
            </a:r>
            <a:r>
              <a:rPr lang="en-US" dirty="0" err="1"/>
              <a:t>sociolhealth</a:t>
            </a:r>
            <a:r>
              <a:rPr lang="en-US" dirty="0"/>
              <a:t> dataset had over 400 features, so I knew I had to pare it down and clean it up quite a bit.  </a:t>
            </a:r>
            <a:endParaRPr lang="en-US" sz="1200" dirty="0"/>
          </a:p>
          <a:p>
            <a:endParaRPr lang="en-US" sz="1200" dirty="0"/>
          </a:p>
          <a:p>
            <a:r>
              <a:rPr lang="en-US" sz="1200" dirty="0"/>
              <a:t>When I was looking through the features I could see that there seemed to be sortable into clear categories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goal was to make representative selections across those categories of interest and remove duplicative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also have some examples of EDA here but the figures are pretty dense, probably too dense for this format</a:t>
            </a:r>
          </a:p>
          <a:p>
            <a:endParaRPr lang="en-US" sz="1200" dirty="0"/>
          </a:p>
          <a:p>
            <a:endParaRPr lang="en-US" dirty="0"/>
          </a:p>
        </p:txBody>
      </p:sp>
      <p:sp>
        <p:nvSpPr>
          <p:cNvPr id="4" name="Slide Number Placeholder 3"/>
          <p:cNvSpPr>
            <a:spLocks noGrp="1"/>
          </p:cNvSpPr>
          <p:nvPr>
            <p:ph type="sldNum" sz="quarter" idx="5"/>
          </p:nvPr>
        </p:nvSpPr>
        <p:spPr/>
        <p:txBody>
          <a:bodyPr/>
          <a:lstStyle/>
          <a:p>
            <a:fld id="{7A37A143-955C-6742-9169-1E2D649DB9AE}" type="slidenum">
              <a:rPr lang="en-US" smtClean="0"/>
              <a:t>3</a:t>
            </a:fld>
            <a:endParaRPr lang="en-US"/>
          </a:p>
        </p:txBody>
      </p:sp>
    </p:spTree>
    <p:extLst>
      <p:ext uri="{BB962C8B-B14F-4D97-AF65-F5344CB8AC3E}">
        <p14:creationId xmlns:p14="http://schemas.microsoft.com/office/powerpoint/2010/main" val="3271529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Here are the features I chose </a:t>
            </a:r>
          </a:p>
          <a:p>
            <a:endParaRPr lang="en-US" dirty="0"/>
          </a:p>
          <a:p>
            <a:r>
              <a:rPr lang="en-US" dirty="0"/>
              <a:t>For my target I used data from the New York Times to calculate cumulative deaths divided by cumulative cases per county</a:t>
            </a:r>
          </a:p>
          <a:p>
            <a:endParaRPr lang="en-US" dirty="0"/>
          </a:p>
          <a:p>
            <a:r>
              <a:rPr lang="en-US" dirty="0"/>
              <a:t>I tried this model with a Random Forest Regressor a few ways but the score was always either negative or very small. A linear regression model performed slightly better but not by much. </a:t>
            </a:r>
          </a:p>
          <a:p>
            <a:r>
              <a:rPr lang="en-US" dirty="0"/>
              <a:t>- click </a:t>
            </a:r>
          </a:p>
          <a:p>
            <a:r>
              <a:rPr lang="en-US" dirty="0"/>
              <a:t>So I decided to take it as a lesson and pivot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37A143-955C-6742-9169-1E2D649DB9A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7772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made some updates</a:t>
            </a:r>
          </a:p>
          <a:p>
            <a:endParaRPr lang="en-US" dirty="0"/>
          </a:p>
          <a:p>
            <a:r>
              <a:rPr lang="en-US" dirty="0"/>
              <a:t>For features – I pulled data for stay at home orders. So the dates they were announced, effective, lifted or scheduled to be lifted, and also the dates states started to reopen businesses. Used time deltas to </a:t>
            </a:r>
            <a:r>
              <a:rPr lang="en-US" dirty="0" err="1"/>
              <a:t>featurize</a:t>
            </a:r>
            <a:r>
              <a:rPr lang="en-US" dirty="0"/>
              <a:t> this data for the model. I also created some data sets from the johns Hopkins </a:t>
            </a:r>
            <a:r>
              <a:rPr lang="en-US" dirty="0" err="1"/>
              <a:t>github</a:t>
            </a:r>
            <a:r>
              <a:rPr lang="en-US" dirty="0"/>
              <a:t> which has case and death metadata posted daily. I wrote the code to pull from the </a:t>
            </a:r>
            <a:r>
              <a:rPr lang="en-US" dirty="0" err="1"/>
              <a:t>github</a:t>
            </a:r>
            <a:r>
              <a:rPr lang="en-US" dirty="0"/>
              <a:t> so that it would always update with the latest day available.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Targets - I used some of the johns Hopkins data to create a new target, which was whether the active number of cases had increased since the day prior.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I changed my target, I was also able to also change my model from a random forest regressor to a random forest classifier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A37A143-955C-6742-9169-1E2D649DB9AE}" type="slidenum">
              <a:rPr lang="en-US" smtClean="0"/>
              <a:t>5</a:t>
            </a:fld>
            <a:endParaRPr lang="en-US"/>
          </a:p>
        </p:txBody>
      </p:sp>
    </p:spTree>
    <p:extLst>
      <p:ext uri="{BB962C8B-B14F-4D97-AF65-F5344CB8AC3E}">
        <p14:creationId xmlns:p14="http://schemas.microsoft.com/office/powerpoint/2010/main" val="301565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dirty="0"/>
              <a:t>Initially I ran the random forest classifier using just new feature data, to see a baseline for how it performed without any </a:t>
            </a:r>
            <a:r>
              <a:rPr lang="en-US" dirty="0" err="1"/>
              <a:t>sociohealth</a:t>
            </a:r>
            <a:r>
              <a:rPr lang="en-US" dirty="0"/>
              <a:t> data</a:t>
            </a:r>
          </a:p>
          <a:p>
            <a:pPr marL="285750" indent="-285750">
              <a:buFontTx/>
              <a:buChar char="-"/>
            </a:pPr>
            <a:r>
              <a:rPr lang="en-US" dirty="0"/>
              <a:t>The accuracy was running around 67%</a:t>
            </a:r>
          </a:p>
          <a:p>
            <a:pPr marL="285750" indent="-285750">
              <a:buFontTx/>
              <a:buChar char="-"/>
            </a:pPr>
            <a:r>
              <a:rPr lang="en-US" dirty="0"/>
              <a:t>When I added a few of the </a:t>
            </a:r>
            <a:r>
              <a:rPr lang="en-US" dirty="0" err="1"/>
              <a:t>sociohealth</a:t>
            </a:r>
            <a:r>
              <a:rPr lang="en-US" dirty="0"/>
              <a:t> features to the model, based of what I suspected to be most informative (both intuitively and based on feature importance in the first iteration of the model),</a:t>
            </a:r>
          </a:p>
          <a:p>
            <a:pPr marL="285750" indent="-285750">
              <a:buFontTx/>
              <a:buChar char="-"/>
            </a:pPr>
            <a:r>
              <a:rPr lang="en-US" dirty="0"/>
              <a:t> the accuracy improved by over 10%. I tested with different combinations of features, but the model accuracy mostly stayed pretty close to 78% accuracy (although precision and recall were more variable based on which feature I used). </a:t>
            </a:r>
          </a:p>
          <a:p>
            <a:pPr marL="285750" indent="-285750">
              <a:buFontTx/>
              <a:buChar char="-"/>
            </a:pPr>
            <a:r>
              <a:rPr lang="en-US" dirty="0"/>
              <a:t>I also tested how the model would perform if I  threw in all the rest of the </a:t>
            </a:r>
            <a:r>
              <a:rPr lang="en-US" dirty="0" err="1"/>
              <a:t>sociohealth</a:t>
            </a:r>
            <a:r>
              <a:rPr lang="en-US" dirty="0"/>
              <a:t> features from the initial test, and </a:t>
            </a:r>
          </a:p>
          <a:p>
            <a:pPr marL="285750" indent="-285750">
              <a:buFontTx/>
              <a:buChar char="-"/>
            </a:pPr>
            <a:r>
              <a:rPr lang="en-US" dirty="0"/>
              <a:t>it remained at about 78% accuracy. </a:t>
            </a:r>
          </a:p>
        </p:txBody>
      </p:sp>
      <p:sp>
        <p:nvSpPr>
          <p:cNvPr id="4" name="Slide Number Placeholder 3"/>
          <p:cNvSpPr>
            <a:spLocks noGrp="1"/>
          </p:cNvSpPr>
          <p:nvPr>
            <p:ph type="sldNum" sz="quarter" idx="5"/>
          </p:nvPr>
        </p:nvSpPr>
        <p:spPr/>
        <p:txBody>
          <a:bodyPr/>
          <a:lstStyle/>
          <a:p>
            <a:fld id="{7A37A143-955C-6742-9169-1E2D649DB9AE}" type="slidenum">
              <a:rPr lang="en-US" smtClean="0"/>
              <a:t>6</a:t>
            </a:fld>
            <a:endParaRPr lang="en-US"/>
          </a:p>
        </p:txBody>
      </p:sp>
    </p:spTree>
    <p:extLst>
      <p:ext uri="{BB962C8B-B14F-4D97-AF65-F5344CB8AC3E}">
        <p14:creationId xmlns:p14="http://schemas.microsoft.com/office/powerpoint/2010/main" val="4178836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confusion matrix showing some a bit more granularity</a:t>
            </a:r>
          </a:p>
          <a:p>
            <a:r>
              <a:rPr lang="en-US" dirty="0"/>
              <a:t>Precision true positive/ everything that you predicted to be positive</a:t>
            </a:r>
          </a:p>
          <a:p>
            <a:r>
              <a:rPr lang="en-US" dirty="0"/>
              <a:t>Recall true positive/everything that was actually positive</a:t>
            </a:r>
          </a:p>
        </p:txBody>
      </p:sp>
      <p:sp>
        <p:nvSpPr>
          <p:cNvPr id="4" name="Slide Number Placeholder 3"/>
          <p:cNvSpPr>
            <a:spLocks noGrp="1"/>
          </p:cNvSpPr>
          <p:nvPr>
            <p:ph type="sldNum" sz="quarter" idx="5"/>
          </p:nvPr>
        </p:nvSpPr>
        <p:spPr/>
        <p:txBody>
          <a:bodyPr/>
          <a:lstStyle/>
          <a:p>
            <a:fld id="{7A37A143-955C-6742-9169-1E2D649DB9AE}" type="slidenum">
              <a:rPr lang="en-US" smtClean="0"/>
              <a:t>7</a:t>
            </a:fld>
            <a:endParaRPr lang="en-US"/>
          </a:p>
        </p:txBody>
      </p:sp>
    </p:spTree>
    <p:extLst>
      <p:ext uri="{BB962C8B-B14F-4D97-AF65-F5344CB8AC3E}">
        <p14:creationId xmlns:p14="http://schemas.microsoft.com/office/powerpoint/2010/main" val="1339320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 model wasn’t great at predicting the death rate, but that in itself is still informative</a:t>
            </a:r>
          </a:p>
          <a:p>
            <a:endParaRPr lang="en-US" dirty="0"/>
          </a:p>
          <a:p>
            <a:r>
              <a:rPr lang="en-US" dirty="0"/>
              <a:t>I tried to see if I could improve the model beyond hyperparameter tuning, which wasn’t too consistently effective. Since I had months of time series data from johns Hopkins, I tested adding features for things like whether the previous day had seen an increase in active cases from the day prior to it, or whether there had been any new confirmed cases added for that county during the previous week. None of that data improved the model. </a:t>
            </a:r>
          </a:p>
          <a:p>
            <a:endParaRPr lang="en-US" dirty="0"/>
          </a:p>
          <a:p>
            <a:r>
              <a:rPr lang="en-US" dirty="0"/>
              <a:t>Third point here is that, I ran </a:t>
            </a:r>
            <a:r>
              <a:rPr lang="en-US" dirty="0" err="1"/>
              <a:t>gini</a:t>
            </a:r>
            <a:r>
              <a:rPr lang="en-US" dirty="0"/>
              <a:t> importance and permutation importance every time I ran my model, the rankings were mostly pretty inconsistent, which seemed to indicate a relatedness or redundancy of the features I was using. As a group they improve the model, but it’s not really necessary to use all of them. </a:t>
            </a:r>
          </a:p>
        </p:txBody>
      </p:sp>
      <p:sp>
        <p:nvSpPr>
          <p:cNvPr id="4" name="Slide Number Placeholder 3"/>
          <p:cNvSpPr>
            <a:spLocks noGrp="1"/>
          </p:cNvSpPr>
          <p:nvPr>
            <p:ph type="sldNum" sz="quarter" idx="5"/>
          </p:nvPr>
        </p:nvSpPr>
        <p:spPr/>
        <p:txBody>
          <a:bodyPr/>
          <a:lstStyle/>
          <a:p>
            <a:fld id="{7A37A143-955C-6742-9169-1E2D649DB9AE}" type="slidenum">
              <a:rPr lang="en-US" smtClean="0"/>
              <a:t>8</a:t>
            </a:fld>
            <a:endParaRPr lang="en-US"/>
          </a:p>
        </p:txBody>
      </p:sp>
    </p:spTree>
    <p:extLst>
      <p:ext uri="{BB962C8B-B14F-4D97-AF65-F5344CB8AC3E}">
        <p14:creationId xmlns:p14="http://schemas.microsoft.com/office/powerpoint/2010/main" val="2386403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For the future</a:t>
            </a:r>
          </a:p>
          <a:p>
            <a:pPr marL="171450" indent="-171450">
              <a:buFontTx/>
              <a:buChar char="-"/>
            </a:pPr>
            <a:r>
              <a:rPr lang="en-US" dirty="0"/>
              <a:t>I still think the initial idea was interesting,  or I wouldn’t have chosen it </a:t>
            </a:r>
          </a:p>
          <a:p>
            <a:pPr marL="171450" indent="-171450">
              <a:buFontTx/>
              <a:buChar char="-"/>
            </a:pPr>
            <a:r>
              <a:rPr lang="en-US" dirty="0"/>
              <a:t>I like the idea of adding more features</a:t>
            </a:r>
          </a:p>
          <a:p>
            <a:pPr marL="171450" indent="-171450">
              <a:buFontTx/>
              <a:buChar char="-"/>
            </a:pPr>
            <a:r>
              <a:rPr lang="en-US" dirty="0"/>
              <a:t>I think it would be interesting to see how certain google searches might be predictive of cases</a:t>
            </a:r>
          </a:p>
          <a:p>
            <a:pPr marL="171450" indent="-171450">
              <a:buFontTx/>
              <a:buChar char="-"/>
            </a:pPr>
            <a:r>
              <a:rPr lang="en-US" dirty="0"/>
              <a:t>Also I had some data that I had scraped but never included, like broadband access data from the </a:t>
            </a:r>
            <a:r>
              <a:rPr lang="en-US" dirty="0" err="1"/>
              <a:t>fcc</a:t>
            </a:r>
            <a:r>
              <a:rPr lang="en-US" dirty="0"/>
              <a:t> and </a:t>
            </a:r>
            <a:r>
              <a:rPr lang="en-US" dirty="0" err="1"/>
              <a:t>ehr</a:t>
            </a:r>
            <a:r>
              <a:rPr lang="en-US" dirty="0"/>
              <a:t> meaningful use data from </a:t>
            </a:r>
            <a:r>
              <a:rPr lang="en-US" dirty="0" err="1"/>
              <a:t>Healthit.gov</a:t>
            </a:r>
            <a:endParaRPr lang="en-US" dirty="0"/>
          </a:p>
          <a:p>
            <a:pPr marL="171450" indent="-171450">
              <a:buFontTx/>
              <a:buChar char="-"/>
            </a:pPr>
            <a:r>
              <a:rPr lang="en-US" dirty="0"/>
              <a:t>With telemedicine readiness, prior to </a:t>
            </a:r>
            <a:r>
              <a:rPr lang="en-US" dirty="0" err="1"/>
              <a:t>covid</a:t>
            </a:r>
            <a:r>
              <a:rPr lang="en-US" dirty="0"/>
              <a:t>, telemedicine was only covered in certain regional situations, could be </a:t>
            </a:r>
            <a:r>
              <a:rPr lang="en-US" dirty="0" err="1"/>
              <a:t>inteirestin</a:t>
            </a:r>
            <a:r>
              <a:rPr lang="en-US" dirty="0"/>
              <a:t> to </a:t>
            </a:r>
            <a:r>
              <a:rPr lang="en-US" dirty="0" err="1"/>
              <a:t>nfer</a:t>
            </a:r>
            <a:r>
              <a:rPr lang="en-US" dirty="0"/>
              <a:t> how ready they were to accommodate a switch to telehealth</a:t>
            </a:r>
          </a:p>
          <a:p>
            <a:pPr marL="171450" indent="-171450">
              <a:buFontTx/>
              <a:buChar char="-"/>
            </a:pPr>
            <a:r>
              <a:rPr lang="en-US" dirty="0"/>
              <a:t>I theoretically had enough data to determine how far each county was from the closest airport, but I didn’t have the time budget to do that during this week</a:t>
            </a:r>
          </a:p>
          <a:p>
            <a:pPr marL="171450" indent="-171450">
              <a:buFontTx/>
              <a:buChar char="-"/>
            </a:pPr>
            <a:r>
              <a:rPr lang="en-US" dirty="0"/>
              <a:t>Weather data was a big part of the initial data set </a:t>
            </a:r>
          </a:p>
          <a:p>
            <a:pPr marL="171450" indent="-171450">
              <a:buFontTx/>
              <a:buChar char="-"/>
            </a:pPr>
            <a:r>
              <a:rPr lang="en-US" dirty="0"/>
              <a:t>Lastly I think it would be cool to use the time series data to predict the cases for the next day</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A37A143-955C-6742-9169-1E2D649DB9AE}" type="slidenum">
              <a:rPr lang="en-US" smtClean="0"/>
              <a:t>9</a:t>
            </a:fld>
            <a:endParaRPr lang="en-US"/>
          </a:p>
        </p:txBody>
      </p:sp>
    </p:spTree>
    <p:extLst>
      <p:ext uri="{BB962C8B-B14F-4D97-AF65-F5344CB8AC3E}">
        <p14:creationId xmlns:p14="http://schemas.microsoft.com/office/powerpoint/2010/main" val="3570562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5/15/20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5/15/20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5/15/20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6.tiff"/><Relationship Id="rId13" Type="http://schemas.openxmlformats.org/officeDocument/2006/relationships/image" Target="../media/image31.jpeg"/><Relationship Id="rId3" Type="http://schemas.openxmlformats.org/officeDocument/2006/relationships/image" Target="../media/image21.jp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notesSlide" Target="../notesSlides/notesSlide10.xml"/><Relationship Id="rId16" Type="http://schemas.openxmlformats.org/officeDocument/2006/relationships/image" Target="../media/image34.tiff"/><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tiff"/><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image" Target="../media/image22.jpeg"/><Relationship Id="rId9" Type="http://schemas.openxmlformats.org/officeDocument/2006/relationships/image" Target="../media/image27.tiff"/><Relationship Id="rId1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36.emf"/></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24128" y="965199"/>
            <a:ext cx="6766078" cy="4927601"/>
          </a:xfrm>
        </p:spPr>
        <p:txBody>
          <a:bodyPr anchor="ctr">
            <a:normAutofit/>
          </a:bodyPr>
          <a:lstStyle/>
          <a:p>
            <a:pPr algn="r"/>
            <a:r>
              <a:rPr lang="en-US" sz="4000" b="1" dirty="0">
                <a:solidFill>
                  <a:schemeClr val="bg1"/>
                </a:solidFill>
                <a:latin typeface="+mn-lt"/>
              </a:rPr>
              <a:t>Not Another COVID-19 Model</a:t>
            </a:r>
          </a:p>
        </p:txBody>
      </p:sp>
      <p:sp>
        <p:nvSpPr>
          <p:cNvPr id="3" name="Subtitle 2"/>
          <p:cNvSpPr>
            <a:spLocks noGrp="1"/>
          </p:cNvSpPr>
          <p:nvPr>
            <p:ph type="subTitle" idx="1"/>
          </p:nvPr>
        </p:nvSpPr>
        <p:spPr>
          <a:xfrm>
            <a:off x="8438729" y="965198"/>
            <a:ext cx="2707937" cy="4927602"/>
          </a:xfrm>
        </p:spPr>
        <p:txBody>
          <a:bodyPr anchor="ctr">
            <a:normAutofit/>
          </a:bodyPr>
          <a:lstStyle/>
          <a:p>
            <a:pPr algn="l"/>
            <a:r>
              <a:rPr lang="en-US" sz="2000" dirty="0">
                <a:solidFill>
                  <a:srgbClr val="FFC000"/>
                </a:solidFill>
              </a:rPr>
              <a:t>Kathryn Johnson</a:t>
            </a:r>
          </a:p>
        </p:txBody>
      </p:sp>
      <p:cxnSp>
        <p:nvCxnSpPr>
          <p:cNvPr id="44" name="Straight Connector 43">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8160"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9FFB80-2025-384C-99A9-7534D030E29C}"/>
              </a:ext>
            </a:extLst>
          </p:cNvPr>
          <p:cNvSpPr>
            <a:spLocks noGrp="1"/>
          </p:cNvSpPr>
          <p:nvPr>
            <p:ph type="title"/>
          </p:nvPr>
        </p:nvSpPr>
        <p:spPr>
          <a:xfrm>
            <a:off x="1286932" y="1204109"/>
            <a:ext cx="10023398" cy="857894"/>
          </a:xfrm>
          <a:prstGeom prst="ellipse">
            <a:avLst/>
          </a:prstGeom>
        </p:spPr>
        <p:txBody>
          <a:bodyPr vert="horz" lIns="91440" tIns="45720" rIns="91440" bIns="45720" rtlCol="0">
            <a:normAutofit/>
          </a:bodyPr>
          <a:lstStyle/>
          <a:p>
            <a:r>
              <a:rPr lang="en-US" sz="3700" kern="1200" dirty="0">
                <a:solidFill>
                  <a:srgbClr val="FFFFFF"/>
                </a:solidFill>
                <a:latin typeface="+mj-lt"/>
                <a:ea typeface="+mj-ea"/>
                <a:cs typeface="+mj-cs"/>
              </a:rPr>
              <a:t>Technology &amp; Sources</a:t>
            </a:r>
          </a:p>
        </p:txBody>
      </p:sp>
      <p:pic>
        <p:nvPicPr>
          <p:cNvPr id="5" name="Content Placeholder 4" descr="A close up of a logo&#10;&#10;Description automatically generated">
            <a:extLst>
              <a:ext uri="{FF2B5EF4-FFF2-40B4-BE49-F238E27FC236}">
                <a16:creationId xmlns:a16="http://schemas.microsoft.com/office/drawing/2014/main" id="{16D60CA9-864B-554C-B726-27C985EF62A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52344" y="4627665"/>
            <a:ext cx="2078464" cy="926498"/>
          </a:xfrm>
          <a:prstGeom prst="rect">
            <a:avLst/>
          </a:prstGeom>
        </p:spPr>
      </p:pic>
      <p:pic>
        <p:nvPicPr>
          <p:cNvPr id="15" name="Picture 14" descr="A picture containing drawing&#10;&#10;Description automatically generated">
            <a:extLst>
              <a:ext uri="{FF2B5EF4-FFF2-40B4-BE49-F238E27FC236}">
                <a16:creationId xmlns:a16="http://schemas.microsoft.com/office/drawing/2014/main" id="{DA0F641C-2936-8848-BF6C-308427EFCD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39656" y="4995193"/>
            <a:ext cx="1117939" cy="1117939"/>
          </a:xfrm>
          <a:prstGeom prst="rect">
            <a:avLst/>
          </a:prstGeom>
        </p:spPr>
      </p:pic>
      <p:pic>
        <p:nvPicPr>
          <p:cNvPr id="39" name="Picture 38">
            <a:extLst>
              <a:ext uri="{FF2B5EF4-FFF2-40B4-BE49-F238E27FC236}">
                <a16:creationId xmlns:a16="http://schemas.microsoft.com/office/drawing/2014/main" id="{E89ACD19-65BE-BE4B-A0AF-D2A9C2CF372C}"/>
              </a:ext>
            </a:extLst>
          </p:cNvPr>
          <p:cNvPicPr>
            <a:picLocks noChangeAspect="1"/>
          </p:cNvPicPr>
          <p:nvPr/>
        </p:nvPicPr>
        <p:blipFill rotWithShape="1">
          <a:blip r:embed="rId5"/>
          <a:srcRect r="29984"/>
          <a:stretch/>
        </p:blipFill>
        <p:spPr>
          <a:xfrm>
            <a:off x="5408396" y="5646269"/>
            <a:ext cx="2707464" cy="711063"/>
          </a:xfrm>
          <a:prstGeom prst="rect">
            <a:avLst/>
          </a:prstGeom>
        </p:spPr>
      </p:pic>
      <p:pic>
        <p:nvPicPr>
          <p:cNvPr id="4" name="Picture 3">
            <a:extLst>
              <a:ext uri="{FF2B5EF4-FFF2-40B4-BE49-F238E27FC236}">
                <a16:creationId xmlns:a16="http://schemas.microsoft.com/office/drawing/2014/main" id="{3AFEF08C-05C1-5943-83BC-11B306409873}"/>
              </a:ext>
            </a:extLst>
          </p:cNvPr>
          <p:cNvPicPr>
            <a:picLocks noChangeAspect="1"/>
          </p:cNvPicPr>
          <p:nvPr/>
        </p:nvPicPr>
        <p:blipFill>
          <a:blip r:embed="rId6"/>
          <a:stretch>
            <a:fillRect/>
          </a:stretch>
        </p:blipFill>
        <p:spPr>
          <a:xfrm>
            <a:off x="5892011" y="3209078"/>
            <a:ext cx="1817230" cy="1149728"/>
          </a:xfrm>
          <a:prstGeom prst="rect">
            <a:avLst/>
          </a:prstGeom>
        </p:spPr>
      </p:pic>
      <p:pic>
        <p:nvPicPr>
          <p:cNvPr id="6" name="Picture 5">
            <a:extLst>
              <a:ext uri="{FF2B5EF4-FFF2-40B4-BE49-F238E27FC236}">
                <a16:creationId xmlns:a16="http://schemas.microsoft.com/office/drawing/2014/main" id="{FE18960B-105A-6644-9741-72D79E023BD9}"/>
              </a:ext>
            </a:extLst>
          </p:cNvPr>
          <p:cNvPicPr>
            <a:picLocks noChangeAspect="1"/>
          </p:cNvPicPr>
          <p:nvPr/>
        </p:nvPicPr>
        <p:blipFill>
          <a:blip r:embed="rId7"/>
          <a:stretch>
            <a:fillRect/>
          </a:stretch>
        </p:blipFill>
        <p:spPr>
          <a:xfrm>
            <a:off x="9574293" y="3189006"/>
            <a:ext cx="2133133" cy="926498"/>
          </a:xfrm>
          <a:prstGeom prst="rect">
            <a:avLst/>
          </a:prstGeom>
        </p:spPr>
      </p:pic>
      <p:pic>
        <p:nvPicPr>
          <p:cNvPr id="8" name="Picture 7">
            <a:extLst>
              <a:ext uri="{FF2B5EF4-FFF2-40B4-BE49-F238E27FC236}">
                <a16:creationId xmlns:a16="http://schemas.microsoft.com/office/drawing/2014/main" id="{34F7B4EB-9646-A544-9D32-03099CCE7E38}"/>
              </a:ext>
            </a:extLst>
          </p:cNvPr>
          <p:cNvPicPr>
            <a:picLocks noChangeAspect="1"/>
          </p:cNvPicPr>
          <p:nvPr/>
        </p:nvPicPr>
        <p:blipFill>
          <a:blip r:embed="rId8"/>
          <a:stretch>
            <a:fillRect/>
          </a:stretch>
        </p:blipFill>
        <p:spPr>
          <a:xfrm>
            <a:off x="10107914" y="2479737"/>
            <a:ext cx="1065889" cy="651295"/>
          </a:xfrm>
          <a:prstGeom prst="rect">
            <a:avLst/>
          </a:prstGeom>
        </p:spPr>
      </p:pic>
      <p:pic>
        <p:nvPicPr>
          <p:cNvPr id="10" name="Picture 9">
            <a:extLst>
              <a:ext uri="{FF2B5EF4-FFF2-40B4-BE49-F238E27FC236}">
                <a16:creationId xmlns:a16="http://schemas.microsoft.com/office/drawing/2014/main" id="{CB5E86EF-5670-4949-B4B9-67334C65B715}"/>
              </a:ext>
            </a:extLst>
          </p:cNvPr>
          <p:cNvPicPr>
            <a:picLocks noChangeAspect="1"/>
          </p:cNvPicPr>
          <p:nvPr/>
        </p:nvPicPr>
        <p:blipFill>
          <a:blip r:embed="rId9"/>
          <a:stretch>
            <a:fillRect/>
          </a:stretch>
        </p:blipFill>
        <p:spPr>
          <a:xfrm>
            <a:off x="6241416" y="2479737"/>
            <a:ext cx="980127" cy="714183"/>
          </a:xfrm>
          <a:prstGeom prst="rect">
            <a:avLst/>
          </a:prstGeom>
        </p:spPr>
      </p:pic>
      <p:pic>
        <p:nvPicPr>
          <p:cNvPr id="16" name="Picture 15">
            <a:extLst>
              <a:ext uri="{FF2B5EF4-FFF2-40B4-BE49-F238E27FC236}">
                <a16:creationId xmlns:a16="http://schemas.microsoft.com/office/drawing/2014/main" id="{22DD0AFB-B7B5-184D-B463-B007C6463EBE}"/>
              </a:ext>
            </a:extLst>
          </p:cNvPr>
          <p:cNvPicPr>
            <a:picLocks noChangeAspect="1"/>
          </p:cNvPicPr>
          <p:nvPr/>
        </p:nvPicPr>
        <p:blipFill>
          <a:blip r:embed="rId10"/>
          <a:stretch>
            <a:fillRect/>
          </a:stretch>
        </p:blipFill>
        <p:spPr>
          <a:xfrm>
            <a:off x="8002952" y="2507344"/>
            <a:ext cx="1487525" cy="312684"/>
          </a:xfrm>
          <a:prstGeom prst="rect">
            <a:avLst/>
          </a:prstGeom>
        </p:spPr>
      </p:pic>
      <p:pic>
        <p:nvPicPr>
          <p:cNvPr id="17" name="Picture 16">
            <a:extLst>
              <a:ext uri="{FF2B5EF4-FFF2-40B4-BE49-F238E27FC236}">
                <a16:creationId xmlns:a16="http://schemas.microsoft.com/office/drawing/2014/main" id="{D8E87D7B-B768-3342-B3C5-541D3D2CE830}"/>
              </a:ext>
            </a:extLst>
          </p:cNvPr>
          <p:cNvPicPr>
            <a:picLocks noChangeAspect="1"/>
          </p:cNvPicPr>
          <p:nvPr/>
        </p:nvPicPr>
        <p:blipFill>
          <a:blip r:embed="rId11"/>
          <a:stretch>
            <a:fillRect/>
          </a:stretch>
        </p:blipFill>
        <p:spPr>
          <a:xfrm>
            <a:off x="6431571" y="4792226"/>
            <a:ext cx="1929159" cy="761937"/>
          </a:xfrm>
          <a:prstGeom prst="rect">
            <a:avLst/>
          </a:prstGeom>
        </p:spPr>
      </p:pic>
      <p:pic>
        <p:nvPicPr>
          <p:cNvPr id="30" name="Content Placeholder 3" descr="A picture containing drawing&#10;&#10;Description automatically generated">
            <a:extLst>
              <a:ext uri="{FF2B5EF4-FFF2-40B4-BE49-F238E27FC236}">
                <a16:creationId xmlns:a16="http://schemas.microsoft.com/office/drawing/2014/main" id="{BA99278F-D53A-7547-BC88-4B518995FFA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93626" y="2627742"/>
            <a:ext cx="1053958" cy="1225226"/>
          </a:xfrm>
          <a:prstGeom prst="rect">
            <a:avLst/>
          </a:prstGeom>
        </p:spPr>
      </p:pic>
      <p:pic>
        <p:nvPicPr>
          <p:cNvPr id="31" name="Picture 30" descr="A picture containing drawing&#10;&#10;Description automatically generated">
            <a:extLst>
              <a:ext uri="{FF2B5EF4-FFF2-40B4-BE49-F238E27FC236}">
                <a16:creationId xmlns:a16="http://schemas.microsoft.com/office/drawing/2014/main" id="{005CED8C-16B7-D54A-89EA-ACCBE3B557E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61330" y="2971162"/>
            <a:ext cx="2021431" cy="611271"/>
          </a:xfrm>
          <a:prstGeom prst="rect">
            <a:avLst/>
          </a:prstGeom>
        </p:spPr>
      </p:pic>
      <p:pic>
        <p:nvPicPr>
          <p:cNvPr id="32" name="Picture 31" descr="A picture containing drawing&#10;&#10;Description automatically generated">
            <a:extLst>
              <a:ext uri="{FF2B5EF4-FFF2-40B4-BE49-F238E27FC236}">
                <a16:creationId xmlns:a16="http://schemas.microsoft.com/office/drawing/2014/main" id="{C97F193A-2ED2-5742-8C6C-5BC15800D49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93626" y="4857390"/>
            <a:ext cx="1467704" cy="854043"/>
          </a:xfrm>
          <a:prstGeom prst="rect">
            <a:avLst/>
          </a:prstGeom>
        </p:spPr>
      </p:pic>
      <p:pic>
        <p:nvPicPr>
          <p:cNvPr id="40" name="Picture 39" descr="A close up of a logo&#10;&#10;Description automatically generated">
            <a:extLst>
              <a:ext uri="{FF2B5EF4-FFF2-40B4-BE49-F238E27FC236}">
                <a16:creationId xmlns:a16="http://schemas.microsoft.com/office/drawing/2014/main" id="{9C32BC21-E6DD-1A48-A482-4851CE879E5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031663" y="4638339"/>
            <a:ext cx="1150938" cy="1150938"/>
          </a:xfrm>
          <a:prstGeom prst="rect">
            <a:avLst/>
          </a:prstGeom>
        </p:spPr>
      </p:pic>
      <p:pic>
        <p:nvPicPr>
          <p:cNvPr id="26" name="Picture 25">
            <a:extLst>
              <a:ext uri="{FF2B5EF4-FFF2-40B4-BE49-F238E27FC236}">
                <a16:creationId xmlns:a16="http://schemas.microsoft.com/office/drawing/2014/main" id="{B32C876A-3493-0942-8FF0-F4C69DD2A375}"/>
              </a:ext>
            </a:extLst>
          </p:cNvPr>
          <p:cNvPicPr>
            <a:picLocks noChangeAspect="1"/>
          </p:cNvPicPr>
          <p:nvPr/>
        </p:nvPicPr>
        <p:blipFill>
          <a:blip r:embed="rId16"/>
          <a:stretch>
            <a:fillRect/>
          </a:stretch>
        </p:blipFill>
        <p:spPr>
          <a:xfrm>
            <a:off x="8213770" y="3065503"/>
            <a:ext cx="1065890" cy="1173504"/>
          </a:xfrm>
          <a:prstGeom prst="rect">
            <a:avLst/>
          </a:prstGeom>
        </p:spPr>
      </p:pic>
      <p:sp>
        <p:nvSpPr>
          <p:cNvPr id="41" name="TextBox 40">
            <a:extLst>
              <a:ext uri="{FF2B5EF4-FFF2-40B4-BE49-F238E27FC236}">
                <a16:creationId xmlns:a16="http://schemas.microsoft.com/office/drawing/2014/main" id="{304BAE25-509E-604F-A7DF-E3390E086A56}"/>
              </a:ext>
            </a:extLst>
          </p:cNvPr>
          <p:cNvSpPr txBox="1"/>
          <p:nvPr/>
        </p:nvSpPr>
        <p:spPr>
          <a:xfrm>
            <a:off x="1942523" y="5809618"/>
            <a:ext cx="1885958" cy="461665"/>
          </a:xfrm>
          <a:prstGeom prst="rect">
            <a:avLst/>
          </a:prstGeom>
          <a:noFill/>
        </p:spPr>
        <p:txBody>
          <a:bodyPr wrap="square" rtlCol="0">
            <a:spAutoFit/>
          </a:bodyPr>
          <a:lstStyle/>
          <a:p>
            <a:r>
              <a:rPr lang="en-US" sz="2400" dirty="0" err="1"/>
              <a:t>explained.ai</a:t>
            </a:r>
            <a:endParaRPr lang="en-US" sz="2400" dirty="0"/>
          </a:p>
        </p:txBody>
      </p:sp>
    </p:spTree>
    <p:extLst>
      <p:ext uri="{BB962C8B-B14F-4D97-AF65-F5344CB8AC3E}">
        <p14:creationId xmlns:p14="http://schemas.microsoft.com/office/powerpoint/2010/main" val="3395190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E6470E-B78A-3D4E-BEBA-44B84DEDCE6B}"/>
              </a:ext>
            </a:extLst>
          </p:cNvPr>
          <p:cNvSpPr>
            <a:spLocks noGrp="1"/>
          </p:cNvSpPr>
          <p:nvPr>
            <p:ph type="title"/>
          </p:nvPr>
        </p:nvSpPr>
        <p:spPr>
          <a:xfrm>
            <a:off x="651075" y="842599"/>
            <a:ext cx="4906281" cy="1325563"/>
          </a:xfrm>
        </p:spPr>
        <p:txBody>
          <a:bodyPr vert="horz" lIns="91440" tIns="45720" rIns="91440" bIns="45720" rtlCol="0" anchor="ctr">
            <a:normAutofit/>
          </a:bodyPr>
          <a:lstStyle/>
          <a:p>
            <a:pPr algn="ctr"/>
            <a:r>
              <a:rPr lang="en-US" kern="1200" dirty="0">
                <a:solidFill>
                  <a:schemeClr val="tx1"/>
                </a:solidFill>
                <a:latin typeface="+mj-lt"/>
                <a:ea typeface="+mj-ea"/>
                <a:cs typeface="+mj-cs"/>
              </a:rPr>
              <a:t>Kathryn Johnson</a:t>
            </a:r>
          </a:p>
        </p:txBody>
      </p:sp>
      <p:sp>
        <p:nvSpPr>
          <p:cNvPr id="29" name="Freeform: Shape 28">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19218"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846"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7" descr="&#10;&#10;Description automatically generated">
            <a:extLst>
              <a:ext uri="{FF2B5EF4-FFF2-40B4-BE49-F238E27FC236}">
                <a16:creationId xmlns:a16="http://schemas.microsoft.com/office/drawing/2014/main" id="{B240D47E-B5B0-D843-BC26-5E27CD9108BA}"/>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850378" y="286808"/>
            <a:ext cx="4006469" cy="4818592"/>
          </a:xfrm>
          <a:prstGeom prst="rect">
            <a:avLst/>
          </a:prstGeom>
        </p:spPr>
      </p:pic>
      <p:pic>
        <p:nvPicPr>
          <p:cNvPr id="3" name="Picture 2">
            <a:extLst>
              <a:ext uri="{FF2B5EF4-FFF2-40B4-BE49-F238E27FC236}">
                <a16:creationId xmlns:a16="http://schemas.microsoft.com/office/drawing/2014/main" id="{88323F30-699F-F24D-951F-9C6245DBC333}"/>
              </a:ext>
            </a:extLst>
          </p:cNvPr>
          <p:cNvPicPr>
            <a:picLocks noChangeAspect="1"/>
          </p:cNvPicPr>
          <p:nvPr/>
        </p:nvPicPr>
        <p:blipFill>
          <a:blip r:embed="rId4"/>
          <a:stretch>
            <a:fillRect/>
          </a:stretch>
        </p:blipFill>
        <p:spPr>
          <a:xfrm>
            <a:off x="189212" y="2637201"/>
            <a:ext cx="6819900" cy="3378200"/>
          </a:xfrm>
          <a:prstGeom prst="rect">
            <a:avLst/>
          </a:prstGeom>
        </p:spPr>
      </p:pic>
    </p:spTree>
    <p:extLst>
      <p:ext uri="{BB962C8B-B14F-4D97-AF65-F5344CB8AC3E}">
        <p14:creationId xmlns:p14="http://schemas.microsoft.com/office/powerpoint/2010/main" val="224468200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Freeform: Shape 6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CB3682-14D3-7D43-A973-C01841385C3B}"/>
              </a:ext>
            </a:extLst>
          </p:cNvPr>
          <p:cNvSpPr>
            <a:spLocks noGrp="1"/>
          </p:cNvSpPr>
          <p:nvPr>
            <p:ph type="title"/>
          </p:nvPr>
        </p:nvSpPr>
        <p:spPr>
          <a:xfrm>
            <a:off x="863029" y="1012004"/>
            <a:ext cx="3416158" cy="4795408"/>
          </a:xfrm>
        </p:spPr>
        <p:txBody>
          <a:bodyPr vert="horz" lIns="91440" tIns="45720" rIns="91440" bIns="45720" rtlCol="0" anchor="ctr">
            <a:normAutofit/>
          </a:bodyPr>
          <a:lstStyle/>
          <a:p>
            <a:r>
              <a:rPr lang="en-US" b="1" kern="1200">
                <a:solidFill>
                  <a:srgbClr val="FFFFFF"/>
                </a:solidFill>
                <a:latin typeface="+mj-lt"/>
                <a:ea typeface="+mj-ea"/>
                <a:cs typeface="+mj-cs"/>
              </a:rPr>
              <a:t>Rationale: </a:t>
            </a:r>
          </a:p>
        </p:txBody>
      </p:sp>
      <p:graphicFrame>
        <p:nvGraphicFramePr>
          <p:cNvPr id="57" name="Content Placeholder 2">
            <a:extLst>
              <a:ext uri="{FF2B5EF4-FFF2-40B4-BE49-F238E27FC236}">
                <a16:creationId xmlns:a16="http://schemas.microsoft.com/office/drawing/2014/main" id="{7D76C6FA-6114-4187-A346-053DF1C7B5D7}"/>
              </a:ext>
            </a:extLst>
          </p:cNvPr>
          <p:cNvGraphicFramePr>
            <a:graphicFrameLocks noGrp="1"/>
          </p:cNvGraphicFramePr>
          <p:nvPr>
            <p:ph sz="half" idx="1"/>
            <p:extLst>
              <p:ext uri="{D42A27DB-BD31-4B8C-83A1-F6EECF244321}">
                <p14:modId xmlns:p14="http://schemas.microsoft.com/office/powerpoint/2010/main" val="412109063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9004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911C542-4135-9743-8671-BF599E1B1085}"/>
              </a:ext>
            </a:extLst>
          </p:cNvPr>
          <p:cNvSpPr>
            <a:spLocks noGrp="1"/>
          </p:cNvSpPr>
          <p:nvPr>
            <p:ph type="title"/>
          </p:nvPr>
        </p:nvSpPr>
        <p:spPr>
          <a:xfrm>
            <a:off x="5244699" y="1396289"/>
            <a:ext cx="6387102" cy="1325563"/>
          </a:xfrm>
        </p:spPr>
        <p:txBody>
          <a:bodyPr>
            <a:normAutofit/>
          </a:bodyPr>
          <a:lstStyle/>
          <a:p>
            <a:r>
              <a:rPr lang="en-US" dirty="0"/>
              <a:t>EDA &amp; Cleaning</a:t>
            </a:r>
          </a:p>
        </p:txBody>
      </p:sp>
      <p:sp>
        <p:nvSpPr>
          <p:cNvPr id="60" name="Freeform: Shape 59">
            <a:extLst>
              <a:ext uri="{FF2B5EF4-FFF2-40B4-BE49-F238E27FC236}">
                <a16:creationId xmlns:a16="http://schemas.microsoft.com/office/drawing/2014/main" id="{2C6A2225-94AF-4BC4-98F4-77746E7B1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4666892" cy="3612937"/>
          </a:xfrm>
          <a:custGeom>
            <a:avLst/>
            <a:gdLst>
              <a:gd name="connsiteX0" fmla="*/ 192227 w 4666892"/>
              <a:gd name="connsiteY0" fmla="*/ 0 h 3612937"/>
              <a:gd name="connsiteX1" fmla="*/ 4666892 w 4666892"/>
              <a:gd name="connsiteY1" fmla="*/ 0 h 3612937"/>
              <a:gd name="connsiteX2" fmla="*/ 4666892 w 4666892"/>
              <a:gd name="connsiteY2" fmla="*/ 2643684 h 3612937"/>
              <a:gd name="connsiteX3" fmla="*/ 4657487 w 4666892"/>
              <a:gd name="connsiteY3" fmla="*/ 2656262 h 3612937"/>
              <a:gd name="connsiteX4" fmla="*/ 2628900 w 4666892"/>
              <a:gd name="connsiteY4" fmla="*/ 3612937 h 3612937"/>
              <a:gd name="connsiteX5" fmla="*/ 0 w 4666892"/>
              <a:gd name="connsiteY5" fmla="*/ 984037 h 3612937"/>
              <a:gd name="connsiteX6" fmla="*/ 118190 w 4666892"/>
              <a:gd name="connsiteY6" fmla="*/ 202283 h 3612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6892" h="3612937">
                <a:moveTo>
                  <a:pt x="192227" y="0"/>
                </a:moveTo>
                <a:lnTo>
                  <a:pt x="4666892" y="0"/>
                </a:lnTo>
                <a:lnTo>
                  <a:pt x="4666892" y="2643684"/>
                </a:lnTo>
                <a:lnTo>
                  <a:pt x="4657487" y="2656262"/>
                </a:lnTo>
                <a:cubicBezTo>
                  <a:pt x="4175308" y="3240527"/>
                  <a:pt x="3445594" y="3612937"/>
                  <a:pt x="2628900" y="3612937"/>
                </a:cubicBezTo>
                <a:cubicBezTo>
                  <a:pt x="1176999" y="3612937"/>
                  <a:pt x="0" y="2435938"/>
                  <a:pt x="0" y="984037"/>
                </a:cubicBezTo>
                <a:cubicBezTo>
                  <a:pt x="0" y="711806"/>
                  <a:pt x="41379" y="449239"/>
                  <a:pt x="118190" y="2022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Freeform: Shape 61">
            <a:extLst>
              <a:ext uri="{FF2B5EF4-FFF2-40B4-BE49-F238E27FC236}">
                <a16:creationId xmlns:a16="http://schemas.microsoft.com/office/drawing/2014/main" id="{46EA0402-5843-4D53-BF9C-BE72058120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4502173" cy="3448219"/>
          </a:xfrm>
          <a:custGeom>
            <a:avLst/>
            <a:gdLst>
              <a:gd name="connsiteX0" fmla="*/ 205627 w 4502173"/>
              <a:gd name="connsiteY0" fmla="*/ 0 h 3448219"/>
              <a:gd name="connsiteX1" fmla="*/ 4502173 w 4502173"/>
              <a:gd name="connsiteY1" fmla="*/ 0 h 3448219"/>
              <a:gd name="connsiteX2" fmla="*/ 4502173 w 4502173"/>
              <a:gd name="connsiteY2" fmla="*/ 2368934 h 3448219"/>
              <a:gd name="connsiteX3" fmla="*/ 4365663 w 4502173"/>
              <a:gd name="connsiteY3" fmla="*/ 2551486 h 3448219"/>
              <a:gd name="connsiteX4" fmla="*/ 2464181 w 4502173"/>
              <a:gd name="connsiteY4" fmla="*/ 3448219 h 3448219"/>
              <a:gd name="connsiteX5" fmla="*/ 0 w 4502173"/>
              <a:gd name="connsiteY5" fmla="*/ 984038 h 3448219"/>
              <a:gd name="connsiteX6" fmla="*/ 193648 w 4502173"/>
              <a:gd name="connsiteY6" fmla="*/ 24867 h 3448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02173" h="3448219">
                <a:moveTo>
                  <a:pt x="205627" y="0"/>
                </a:moveTo>
                <a:lnTo>
                  <a:pt x="4502173" y="0"/>
                </a:lnTo>
                <a:lnTo>
                  <a:pt x="4502173" y="2368934"/>
                </a:lnTo>
                <a:lnTo>
                  <a:pt x="4365663" y="2551486"/>
                </a:lnTo>
                <a:cubicBezTo>
                  <a:pt x="3913696" y="3099144"/>
                  <a:pt x="3229704" y="3448219"/>
                  <a:pt x="2464181" y="3448219"/>
                </a:cubicBezTo>
                <a:cubicBezTo>
                  <a:pt x="1103251" y="3448219"/>
                  <a:pt x="0" y="2344968"/>
                  <a:pt x="0" y="984038"/>
                </a:cubicBezTo>
                <a:cubicBezTo>
                  <a:pt x="0" y="643806"/>
                  <a:pt x="68954" y="319678"/>
                  <a:pt x="193648" y="2486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E4AE0068-2C30-214A-A725-45C85DB78279}"/>
              </a:ext>
            </a:extLst>
          </p:cNvPr>
          <p:cNvPicPr>
            <a:picLocks noChangeAspect="1"/>
          </p:cNvPicPr>
          <p:nvPr/>
        </p:nvPicPr>
        <p:blipFill rotWithShape="1">
          <a:blip r:embed="rId3"/>
          <a:srcRect l="7966" r="6778" b="32055"/>
          <a:stretch/>
        </p:blipFill>
        <p:spPr>
          <a:xfrm>
            <a:off x="823670" y="85743"/>
            <a:ext cx="2599505" cy="2679192"/>
          </a:xfrm>
          <a:prstGeom prst="rect">
            <a:avLst/>
          </a:prstGeom>
        </p:spPr>
      </p:pic>
      <p:sp>
        <p:nvSpPr>
          <p:cNvPr id="64" name="Freeform: Shape 63">
            <a:extLst>
              <a:ext uri="{FF2B5EF4-FFF2-40B4-BE49-F238E27FC236}">
                <a16:creationId xmlns:a16="http://schemas.microsoft.com/office/drawing/2014/main" id="{648F5915-2CE1-4F74-88C5-D4366893D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3918051"/>
            <a:ext cx="3587263" cy="2939948"/>
          </a:xfrm>
          <a:custGeom>
            <a:avLst/>
            <a:gdLst>
              <a:gd name="connsiteX0" fmla="*/ 2070613 w 3587263"/>
              <a:gd name="connsiteY0" fmla="*/ 0 h 2939948"/>
              <a:gd name="connsiteX1" fmla="*/ 3534758 w 3587263"/>
              <a:gd name="connsiteY1" fmla="*/ 606469 h 2939948"/>
              <a:gd name="connsiteX2" fmla="*/ 3587263 w 3587263"/>
              <a:gd name="connsiteY2" fmla="*/ 664240 h 2939948"/>
              <a:gd name="connsiteX3" fmla="*/ 3587263 w 3587263"/>
              <a:gd name="connsiteY3" fmla="*/ 2939948 h 2939948"/>
              <a:gd name="connsiteX4" fmla="*/ 193241 w 3587263"/>
              <a:gd name="connsiteY4" fmla="*/ 2939948 h 2939948"/>
              <a:gd name="connsiteX5" fmla="*/ 162719 w 3587263"/>
              <a:gd name="connsiteY5" fmla="*/ 2876589 h 2939948"/>
              <a:gd name="connsiteX6" fmla="*/ 0 w 3587263"/>
              <a:gd name="connsiteY6" fmla="*/ 2070613 h 2939948"/>
              <a:gd name="connsiteX7" fmla="*/ 2070613 w 3587263"/>
              <a:gd name="connsiteY7" fmla="*/ 0 h 2939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7263" h="2939948">
                <a:moveTo>
                  <a:pt x="2070613" y="0"/>
                </a:moveTo>
                <a:cubicBezTo>
                  <a:pt x="2642397" y="0"/>
                  <a:pt x="3160050" y="231761"/>
                  <a:pt x="3534758" y="606469"/>
                </a:cubicBezTo>
                <a:lnTo>
                  <a:pt x="3587263" y="664240"/>
                </a:lnTo>
                <a:lnTo>
                  <a:pt x="3587263" y="2939948"/>
                </a:lnTo>
                <a:lnTo>
                  <a:pt x="193241" y="2939948"/>
                </a:lnTo>
                <a:lnTo>
                  <a:pt x="162719" y="2876589"/>
                </a:lnTo>
                <a:cubicBezTo>
                  <a:pt x="57940" y="2628865"/>
                  <a:pt x="0" y="2356505"/>
                  <a:pt x="0" y="2070613"/>
                </a:cubicBezTo>
                <a:cubicBezTo>
                  <a:pt x="0" y="927045"/>
                  <a:pt x="927045" y="0"/>
                  <a:pt x="2070613"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Freeform: Shape 65">
            <a:extLst>
              <a:ext uri="{FF2B5EF4-FFF2-40B4-BE49-F238E27FC236}">
                <a16:creationId xmlns:a16="http://schemas.microsoft.com/office/drawing/2014/main" id="{91B43EC4-7D6F-44CA-82DD-103883D23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82142"/>
            <a:ext cx="3423175" cy="2775859"/>
          </a:xfrm>
          <a:custGeom>
            <a:avLst/>
            <a:gdLst>
              <a:gd name="connsiteX0" fmla="*/ 1906524 w 3423175"/>
              <a:gd name="connsiteY0" fmla="*/ 0 h 2775859"/>
              <a:gd name="connsiteX1" fmla="*/ 3377691 w 3423175"/>
              <a:gd name="connsiteY1" fmla="*/ 693798 h 2775859"/>
              <a:gd name="connsiteX2" fmla="*/ 3423175 w 3423175"/>
              <a:gd name="connsiteY2" fmla="*/ 754624 h 2775859"/>
              <a:gd name="connsiteX3" fmla="*/ 3423175 w 3423175"/>
              <a:gd name="connsiteY3" fmla="*/ 2775859 h 2775859"/>
              <a:gd name="connsiteX4" fmla="*/ 211114 w 3423175"/>
              <a:gd name="connsiteY4" fmla="*/ 2775859 h 2775859"/>
              <a:gd name="connsiteX5" fmla="*/ 149824 w 3423175"/>
              <a:gd name="connsiteY5" fmla="*/ 2648629 h 2775859"/>
              <a:gd name="connsiteX6" fmla="*/ 0 w 3423175"/>
              <a:gd name="connsiteY6" fmla="*/ 1906524 h 2775859"/>
              <a:gd name="connsiteX7" fmla="*/ 1906524 w 3423175"/>
              <a:gd name="connsiteY7" fmla="*/ 0 h 2775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3175" h="2775859">
                <a:moveTo>
                  <a:pt x="1906524" y="0"/>
                </a:moveTo>
                <a:cubicBezTo>
                  <a:pt x="2498805" y="0"/>
                  <a:pt x="3028006" y="270078"/>
                  <a:pt x="3377691" y="693798"/>
                </a:cubicBezTo>
                <a:lnTo>
                  <a:pt x="3423175" y="754624"/>
                </a:lnTo>
                <a:lnTo>
                  <a:pt x="3423175" y="2775859"/>
                </a:lnTo>
                <a:lnTo>
                  <a:pt x="211114" y="2775859"/>
                </a:lnTo>
                <a:lnTo>
                  <a:pt x="149824" y="2648629"/>
                </a:lnTo>
                <a:cubicBezTo>
                  <a:pt x="53349" y="2420536"/>
                  <a:pt x="0" y="2169760"/>
                  <a:pt x="0" y="1906524"/>
                </a:cubicBezTo>
                <a:cubicBezTo>
                  <a:pt x="0" y="853580"/>
                  <a:pt x="853580" y="0"/>
                  <a:pt x="190652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27F5F807-9636-2B4B-A7A3-F03DE790AEF3}"/>
              </a:ext>
            </a:extLst>
          </p:cNvPr>
          <p:cNvPicPr>
            <a:picLocks noChangeAspect="1"/>
          </p:cNvPicPr>
          <p:nvPr/>
        </p:nvPicPr>
        <p:blipFill rotWithShape="1">
          <a:blip r:embed="rId4"/>
          <a:srcRect l="-2068" t="-943" r="484" b="-1"/>
          <a:stretch/>
        </p:blipFill>
        <p:spPr>
          <a:xfrm>
            <a:off x="0" y="4664991"/>
            <a:ext cx="3006672" cy="2193008"/>
          </a:xfrm>
          <a:prstGeom prst="rect">
            <a:avLst/>
          </a:prstGeom>
        </p:spPr>
      </p:pic>
      <p:sp>
        <p:nvSpPr>
          <p:cNvPr id="13" name="Content Placeholder 12">
            <a:extLst>
              <a:ext uri="{FF2B5EF4-FFF2-40B4-BE49-F238E27FC236}">
                <a16:creationId xmlns:a16="http://schemas.microsoft.com/office/drawing/2014/main" id="{E6D01DB0-8083-A043-928E-B46C2498E886}"/>
              </a:ext>
            </a:extLst>
          </p:cNvPr>
          <p:cNvSpPr>
            <a:spLocks noGrp="1"/>
          </p:cNvSpPr>
          <p:nvPr>
            <p:ph idx="1"/>
          </p:nvPr>
        </p:nvSpPr>
        <p:spPr>
          <a:xfrm>
            <a:off x="5249143" y="2871982"/>
            <a:ext cx="6382657" cy="3181684"/>
          </a:xfrm>
        </p:spPr>
        <p:txBody>
          <a:bodyPr anchor="t">
            <a:normAutofit/>
          </a:bodyPr>
          <a:lstStyle/>
          <a:p>
            <a:r>
              <a:rPr lang="en-US" sz="1800" dirty="0"/>
              <a:t>CDC Social Vulnerability Index, County Health Rankings, Politico</a:t>
            </a:r>
          </a:p>
          <a:p>
            <a:r>
              <a:rPr lang="en-US" sz="1800" dirty="0"/>
              <a:t>415 features -&gt; 35 features</a:t>
            </a:r>
          </a:p>
          <a:p>
            <a:r>
              <a:rPr lang="en-US" sz="1800" dirty="0"/>
              <a:t>Features across several categories of interest</a:t>
            </a:r>
          </a:p>
          <a:p>
            <a:r>
              <a:rPr lang="en-US" sz="1800" dirty="0"/>
              <a:t>Representative selections </a:t>
            </a:r>
          </a:p>
          <a:p>
            <a:r>
              <a:rPr lang="en-US" sz="1800" dirty="0"/>
              <a:t>Remove duplicative data as much as possible</a:t>
            </a:r>
            <a:br>
              <a:rPr lang="en-US" sz="1800" dirty="0"/>
            </a:br>
            <a:endParaRPr lang="en-US" sz="1800" dirty="0"/>
          </a:p>
          <a:p>
            <a:endParaRPr lang="en-US" sz="1800" dirty="0"/>
          </a:p>
          <a:p>
            <a:endParaRPr lang="en-US" sz="1800" dirty="0"/>
          </a:p>
        </p:txBody>
      </p:sp>
    </p:spTree>
    <p:extLst>
      <p:ext uri="{BB962C8B-B14F-4D97-AF65-F5344CB8AC3E}">
        <p14:creationId xmlns:p14="http://schemas.microsoft.com/office/powerpoint/2010/main" val="98434239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29">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63737C-D0D4-CF49-8E94-992F18F4354A}"/>
              </a:ext>
            </a:extLst>
          </p:cNvPr>
          <p:cNvSpPr>
            <a:spLocks noGrp="1"/>
          </p:cNvSpPr>
          <p:nvPr>
            <p:ph type="title"/>
          </p:nvPr>
        </p:nvSpPr>
        <p:spPr>
          <a:xfrm>
            <a:off x="592416" y="640263"/>
            <a:ext cx="3824136" cy="1344975"/>
          </a:xfrm>
        </p:spPr>
        <p:txBody>
          <a:bodyPr vert="horz" lIns="91440" tIns="45720" rIns="91440" bIns="45720" rtlCol="0">
            <a:normAutofit/>
          </a:bodyPr>
          <a:lstStyle/>
          <a:p>
            <a:pPr algn="ctr"/>
            <a:r>
              <a:rPr lang="en-US" sz="3600" dirty="0">
                <a:solidFill>
                  <a:schemeClr val="bg1"/>
                </a:solidFill>
              </a:rPr>
              <a:t>Model</a:t>
            </a:r>
          </a:p>
        </p:txBody>
      </p:sp>
      <p:cxnSp>
        <p:nvCxnSpPr>
          <p:cNvPr id="44" name="Straight Connector 31">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1BA0A038-2F31-E942-9C4B-E01A22DBDBCF}"/>
              </a:ext>
            </a:extLst>
          </p:cNvPr>
          <p:cNvSpPr>
            <a:spLocks noGrp="1"/>
          </p:cNvSpPr>
          <p:nvPr>
            <p:ph idx="1"/>
          </p:nvPr>
        </p:nvSpPr>
        <p:spPr>
          <a:xfrm>
            <a:off x="592416" y="2321910"/>
            <a:ext cx="3822192" cy="3773010"/>
          </a:xfrm>
        </p:spPr>
        <p:txBody>
          <a:bodyPr>
            <a:normAutofit/>
          </a:bodyPr>
          <a:lstStyle/>
          <a:p>
            <a:pPr marL="285750" indent="-285750">
              <a:spcAft>
                <a:spcPts val="1800"/>
              </a:spcAft>
              <a:buFontTx/>
              <a:buChar char="-"/>
            </a:pPr>
            <a:r>
              <a:rPr lang="en-US" sz="2000" dirty="0">
                <a:solidFill>
                  <a:schemeClr val="bg1"/>
                </a:solidFill>
              </a:rPr>
              <a:t>Can </a:t>
            </a:r>
            <a:r>
              <a:rPr lang="en-US" sz="2000" dirty="0" err="1">
                <a:solidFill>
                  <a:schemeClr val="bg1"/>
                </a:solidFill>
              </a:rPr>
              <a:t>sociohealth</a:t>
            </a:r>
            <a:r>
              <a:rPr lang="en-US" sz="2000" dirty="0">
                <a:solidFill>
                  <a:schemeClr val="bg1"/>
                </a:solidFill>
              </a:rPr>
              <a:t> data be predictive of COVID-19 death rate?</a:t>
            </a:r>
          </a:p>
          <a:p>
            <a:pPr marL="285750" indent="-285750">
              <a:spcAft>
                <a:spcPts val="1800"/>
              </a:spcAft>
              <a:buFontTx/>
              <a:buChar char="-"/>
            </a:pPr>
            <a:r>
              <a:rPr lang="en-US" sz="2000" dirty="0">
                <a:solidFill>
                  <a:schemeClr val="bg1"/>
                </a:solidFill>
              </a:rPr>
              <a:t>Features and target</a:t>
            </a:r>
          </a:p>
          <a:p>
            <a:pPr marL="285750" indent="-285750">
              <a:spcAft>
                <a:spcPts val="1800"/>
              </a:spcAft>
              <a:buFontTx/>
              <a:buChar char="-"/>
            </a:pPr>
            <a:r>
              <a:rPr lang="en-US" sz="2000" dirty="0">
                <a:solidFill>
                  <a:schemeClr val="bg1"/>
                </a:solidFill>
              </a:rPr>
              <a:t>Random Forest Regression</a:t>
            </a:r>
          </a:p>
          <a:p>
            <a:pPr marL="285750" indent="-285750">
              <a:spcAft>
                <a:spcPts val="1800"/>
              </a:spcAft>
              <a:buFontTx/>
              <a:buChar char="-"/>
            </a:pPr>
            <a:r>
              <a:rPr lang="en-US" sz="2000" dirty="0">
                <a:solidFill>
                  <a:schemeClr val="bg1"/>
                </a:solidFill>
              </a:rPr>
              <a:t>Result : </a:t>
            </a:r>
            <a:r>
              <a:rPr lang="en-US" sz="2000" dirty="0">
                <a:solidFill>
                  <a:srgbClr val="FF0000"/>
                </a:solidFill>
              </a:rPr>
              <a:t>FAIL</a:t>
            </a:r>
          </a:p>
        </p:txBody>
      </p:sp>
      <p:sp>
        <p:nvSpPr>
          <p:cNvPr id="7" name="TextBox 6">
            <a:extLst>
              <a:ext uri="{FF2B5EF4-FFF2-40B4-BE49-F238E27FC236}">
                <a16:creationId xmlns:a16="http://schemas.microsoft.com/office/drawing/2014/main" id="{487D0533-E42F-2047-B9D0-A0FB21EF6426}"/>
              </a:ext>
            </a:extLst>
          </p:cNvPr>
          <p:cNvSpPr txBox="1"/>
          <p:nvPr/>
        </p:nvSpPr>
        <p:spPr>
          <a:xfrm>
            <a:off x="7757077" y="896525"/>
            <a:ext cx="1904689" cy="2092881"/>
          </a:xfrm>
          <a:prstGeom prst="rect">
            <a:avLst/>
          </a:prstGeom>
          <a:noFill/>
        </p:spPr>
        <p:txBody>
          <a:bodyPr wrap="none" rtlCol="0">
            <a:spAutoFit/>
          </a:bodyPr>
          <a:lstStyle/>
          <a:p>
            <a:pPr algn="ctr"/>
            <a:r>
              <a:rPr lang="en-US" sz="1600" b="1" dirty="0"/>
              <a:t>Demographic</a:t>
            </a:r>
          </a:p>
          <a:p>
            <a:r>
              <a:rPr lang="en-US" sz="1600" dirty="0"/>
              <a:t>Population </a:t>
            </a:r>
          </a:p>
          <a:p>
            <a:r>
              <a:rPr lang="en-US" sz="1600" dirty="0"/>
              <a:t>Population density</a:t>
            </a:r>
          </a:p>
          <a:p>
            <a:r>
              <a:rPr lang="en-US" sz="1600" dirty="0"/>
              <a:t>% each race</a:t>
            </a:r>
          </a:p>
          <a:p>
            <a:r>
              <a:rPr lang="en-US" sz="1600" dirty="0"/>
              <a:t>% minority</a:t>
            </a:r>
          </a:p>
          <a:p>
            <a:r>
              <a:rPr lang="en-US" sz="1600" dirty="0"/>
              <a:t>% over 65</a:t>
            </a:r>
          </a:p>
          <a:p>
            <a:r>
              <a:rPr lang="en-US" sz="1600" dirty="0"/>
              <a:t>% multi-unit housing</a:t>
            </a:r>
          </a:p>
          <a:p>
            <a:r>
              <a:rPr lang="en-US" sz="1600" dirty="0"/>
              <a:t>% rural</a:t>
            </a:r>
          </a:p>
        </p:txBody>
      </p:sp>
      <p:sp>
        <p:nvSpPr>
          <p:cNvPr id="8" name="TextBox 7">
            <a:extLst>
              <a:ext uri="{FF2B5EF4-FFF2-40B4-BE49-F238E27FC236}">
                <a16:creationId xmlns:a16="http://schemas.microsoft.com/office/drawing/2014/main" id="{0CE5B1EA-BBDA-A245-983F-C277E5F30AC3}"/>
              </a:ext>
            </a:extLst>
          </p:cNvPr>
          <p:cNvSpPr txBox="1"/>
          <p:nvPr/>
        </p:nvSpPr>
        <p:spPr>
          <a:xfrm>
            <a:off x="10197632" y="892496"/>
            <a:ext cx="1589922" cy="1846659"/>
          </a:xfrm>
          <a:prstGeom prst="rect">
            <a:avLst/>
          </a:prstGeom>
          <a:noFill/>
        </p:spPr>
        <p:txBody>
          <a:bodyPr wrap="none" rtlCol="0">
            <a:spAutoFit/>
          </a:bodyPr>
          <a:lstStyle/>
          <a:p>
            <a:pPr algn="ctr"/>
            <a:r>
              <a:rPr lang="en-US" sz="1600" b="1" dirty="0"/>
              <a:t>Access</a:t>
            </a:r>
          </a:p>
          <a:p>
            <a:r>
              <a:rPr lang="en-US" sz="1600" dirty="0"/>
              <a:t>PCP rate</a:t>
            </a:r>
          </a:p>
          <a:p>
            <a:r>
              <a:rPr lang="en-US" sz="1600" dirty="0"/>
              <a:t>Health cost</a:t>
            </a:r>
          </a:p>
          <a:p>
            <a:r>
              <a:rPr lang="en-US" sz="1600" dirty="0"/>
              <a:t>% insured</a:t>
            </a:r>
          </a:p>
          <a:p>
            <a:r>
              <a:rPr lang="en-US" sz="1600" dirty="0"/>
              <a:t>% no vehicle</a:t>
            </a:r>
          </a:p>
          <a:p>
            <a:r>
              <a:rPr lang="en-US" sz="1600" dirty="0"/>
              <a:t>% limited English</a:t>
            </a:r>
          </a:p>
          <a:p>
            <a:r>
              <a:rPr lang="en-US" sz="1600" dirty="0"/>
              <a:t>% disabled</a:t>
            </a:r>
          </a:p>
        </p:txBody>
      </p:sp>
      <p:sp>
        <p:nvSpPr>
          <p:cNvPr id="9" name="TextBox 8">
            <a:extLst>
              <a:ext uri="{FF2B5EF4-FFF2-40B4-BE49-F238E27FC236}">
                <a16:creationId xmlns:a16="http://schemas.microsoft.com/office/drawing/2014/main" id="{75FA30D3-DF9A-8E40-9980-1A71C6DDD507}"/>
              </a:ext>
            </a:extLst>
          </p:cNvPr>
          <p:cNvSpPr txBox="1"/>
          <p:nvPr/>
        </p:nvSpPr>
        <p:spPr>
          <a:xfrm>
            <a:off x="5016178" y="892496"/>
            <a:ext cx="2469522" cy="1846659"/>
          </a:xfrm>
          <a:prstGeom prst="rect">
            <a:avLst/>
          </a:prstGeom>
          <a:noFill/>
        </p:spPr>
        <p:txBody>
          <a:bodyPr wrap="none" rtlCol="0">
            <a:spAutoFit/>
          </a:bodyPr>
          <a:lstStyle/>
          <a:p>
            <a:pPr algn="ctr"/>
            <a:r>
              <a:rPr lang="en-US" sz="1600" b="1" dirty="0"/>
              <a:t>Health</a:t>
            </a:r>
          </a:p>
          <a:p>
            <a:r>
              <a:rPr lang="en-US" sz="1600" dirty="0"/>
              <a:t>Prev. hospitalization rate</a:t>
            </a:r>
          </a:p>
          <a:p>
            <a:r>
              <a:rPr lang="en-US" sz="1600" dirty="0"/>
              <a:t>Age-adjusted mortality rate</a:t>
            </a:r>
          </a:p>
          <a:p>
            <a:r>
              <a:rPr lang="en-US" sz="1600" dirty="0"/>
              <a:t>% adults with diabetes</a:t>
            </a:r>
          </a:p>
          <a:p>
            <a:r>
              <a:rPr lang="en-US" sz="1600" dirty="0"/>
              <a:t>% obese</a:t>
            </a:r>
          </a:p>
          <a:p>
            <a:r>
              <a:rPr lang="en-US" sz="1600" dirty="0"/>
              <a:t>% fair/poor health</a:t>
            </a:r>
          </a:p>
          <a:p>
            <a:endParaRPr lang="en-US" dirty="0"/>
          </a:p>
        </p:txBody>
      </p:sp>
      <p:sp>
        <p:nvSpPr>
          <p:cNvPr id="10" name="TextBox 9">
            <a:extLst>
              <a:ext uri="{FF2B5EF4-FFF2-40B4-BE49-F238E27FC236}">
                <a16:creationId xmlns:a16="http://schemas.microsoft.com/office/drawing/2014/main" id="{B052B77D-1029-3248-83D9-9F4697CF899B}"/>
              </a:ext>
            </a:extLst>
          </p:cNvPr>
          <p:cNvSpPr txBox="1"/>
          <p:nvPr/>
        </p:nvSpPr>
        <p:spPr>
          <a:xfrm>
            <a:off x="7724489" y="3308243"/>
            <a:ext cx="1869614" cy="1354217"/>
          </a:xfrm>
          <a:prstGeom prst="rect">
            <a:avLst/>
          </a:prstGeom>
          <a:noFill/>
        </p:spPr>
        <p:txBody>
          <a:bodyPr wrap="none" rtlCol="0">
            <a:spAutoFit/>
          </a:bodyPr>
          <a:lstStyle/>
          <a:p>
            <a:pPr algn="ctr"/>
            <a:r>
              <a:rPr lang="en-US" sz="1600" b="1" dirty="0"/>
              <a:t>Behavioral</a:t>
            </a:r>
          </a:p>
          <a:p>
            <a:r>
              <a:rPr lang="en-US" sz="1600" dirty="0"/>
              <a:t>% smokers</a:t>
            </a:r>
          </a:p>
          <a:p>
            <a:r>
              <a:rPr lang="en-US" sz="1600" dirty="0"/>
              <a:t>% insufficient sleep</a:t>
            </a:r>
          </a:p>
          <a:p>
            <a:r>
              <a:rPr lang="en-US" sz="1600" dirty="0"/>
              <a:t>% physically inactive</a:t>
            </a:r>
          </a:p>
          <a:p>
            <a:endParaRPr lang="en-US" sz="1600" dirty="0"/>
          </a:p>
        </p:txBody>
      </p:sp>
      <p:sp>
        <p:nvSpPr>
          <p:cNvPr id="11" name="TextBox 10">
            <a:extLst>
              <a:ext uri="{FF2B5EF4-FFF2-40B4-BE49-F238E27FC236}">
                <a16:creationId xmlns:a16="http://schemas.microsoft.com/office/drawing/2014/main" id="{DB756587-211D-A24D-87A4-03EB1E8CC815}"/>
              </a:ext>
            </a:extLst>
          </p:cNvPr>
          <p:cNvSpPr txBox="1"/>
          <p:nvPr/>
        </p:nvSpPr>
        <p:spPr>
          <a:xfrm>
            <a:off x="5054014" y="3308243"/>
            <a:ext cx="2178673" cy="1354217"/>
          </a:xfrm>
          <a:prstGeom prst="rect">
            <a:avLst/>
          </a:prstGeom>
          <a:noFill/>
        </p:spPr>
        <p:txBody>
          <a:bodyPr wrap="none" rtlCol="0">
            <a:spAutoFit/>
          </a:bodyPr>
          <a:lstStyle/>
          <a:p>
            <a:pPr algn="ctr"/>
            <a:r>
              <a:rPr lang="en-US" sz="1600" b="1" dirty="0"/>
              <a:t>Economic</a:t>
            </a:r>
          </a:p>
          <a:p>
            <a:r>
              <a:rPr lang="en-US" sz="1600" dirty="0"/>
              <a:t>Med Household Income</a:t>
            </a:r>
          </a:p>
          <a:p>
            <a:r>
              <a:rPr lang="en-US" sz="1600" dirty="0"/>
              <a:t>% below poverty line</a:t>
            </a:r>
          </a:p>
          <a:p>
            <a:r>
              <a:rPr lang="en-US" sz="1600" dirty="0"/>
              <a:t>% overcrowded</a:t>
            </a:r>
          </a:p>
          <a:p>
            <a:r>
              <a:rPr lang="en-US" sz="1600" dirty="0"/>
              <a:t>% unemployed</a:t>
            </a:r>
          </a:p>
        </p:txBody>
      </p:sp>
      <p:sp>
        <p:nvSpPr>
          <p:cNvPr id="3" name="TextBox 2">
            <a:extLst>
              <a:ext uri="{FF2B5EF4-FFF2-40B4-BE49-F238E27FC236}">
                <a16:creationId xmlns:a16="http://schemas.microsoft.com/office/drawing/2014/main" id="{7B21EECA-A06F-2348-BC96-D26334243286}"/>
              </a:ext>
            </a:extLst>
          </p:cNvPr>
          <p:cNvSpPr txBox="1"/>
          <p:nvPr/>
        </p:nvSpPr>
        <p:spPr>
          <a:xfrm>
            <a:off x="10117706" y="3308243"/>
            <a:ext cx="1665584" cy="1354217"/>
          </a:xfrm>
          <a:prstGeom prst="rect">
            <a:avLst/>
          </a:prstGeom>
          <a:noFill/>
        </p:spPr>
        <p:txBody>
          <a:bodyPr wrap="none" rtlCol="0">
            <a:spAutoFit/>
          </a:bodyPr>
          <a:lstStyle/>
          <a:p>
            <a:pPr algn="ctr"/>
            <a:r>
              <a:rPr lang="en-US" sz="1600" b="1" dirty="0"/>
              <a:t>Other</a:t>
            </a:r>
          </a:p>
          <a:p>
            <a:r>
              <a:rPr lang="en-US" sz="1600" dirty="0"/>
              <a:t>Segregation index</a:t>
            </a:r>
          </a:p>
          <a:p>
            <a:r>
              <a:rPr lang="en-US" sz="1600" dirty="0"/>
              <a:t>Air pollution</a:t>
            </a:r>
          </a:p>
          <a:p>
            <a:r>
              <a:rPr lang="en-US" sz="1600" dirty="0"/>
              <a:t>% Clinton</a:t>
            </a:r>
          </a:p>
          <a:p>
            <a:r>
              <a:rPr lang="en-US" sz="1600" dirty="0"/>
              <a:t>%Trump voters</a:t>
            </a:r>
          </a:p>
        </p:txBody>
      </p:sp>
      <p:sp>
        <p:nvSpPr>
          <p:cNvPr id="5" name="TextBox 4">
            <a:extLst>
              <a:ext uri="{FF2B5EF4-FFF2-40B4-BE49-F238E27FC236}">
                <a16:creationId xmlns:a16="http://schemas.microsoft.com/office/drawing/2014/main" id="{979290A3-38B4-FF47-906B-324FAAD3B9C2}"/>
              </a:ext>
            </a:extLst>
          </p:cNvPr>
          <p:cNvSpPr txBox="1"/>
          <p:nvPr/>
        </p:nvSpPr>
        <p:spPr>
          <a:xfrm>
            <a:off x="5178314" y="269911"/>
            <a:ext cx="6421270" cy="400110"/>
          </a:xfrm>
          <a:prstGeom prst="rect">
            <a:avLst/>
          </a:prstGeom>
          <a:solidFill>
            <a:schemeClr val="accent1"/>
          </a:solidFill>
        </p:spPr>
        <p:txBody>
          <a:bodyPr wrap="square" rtlCol="0">
            <a:spAutoFit/>
          </a:bodyPr>
          <a:lstStyle/>
          <a:p>
            <a:pPr algn="ctr"/>
            <a:r>
              <a:rPr lang="en-US" sz="2000" dirty="0">
                <a:solidFill>
                  <a:schemeClr val="bg1"/>
                </a:solidFill>
              </a:rPr>
              <a:t>FEATURES</a:t>
            </a:r>
          </a:p>
        </p:txBody>
      </p:sp>
      <p:sp>
        <p:nvSpPr>
          <p:cNvPr id="16" name="TextBox 15">
            <a:extLst>
              <a:ext uri="{FF2B5EF4-FFF2-40B4-BE49-F238E27FC236}">
                <a16:creationId xmlns:a16="http://schemas.microsoft.com/office/drawing/2014/main" id="{90B544F3-E6A1-4040-BFF1-DADA7B77F65C}"/>
              </a:ext>
            </a:extLst>
          </p:cNvPr>
          <p:cNvSpPr txBox="1"/>
          <p:nvPr/>
        </p:nvSpPr>
        <p:spPr>
          <a:xfrm>
            <a:off x="5178314" y="4969938"/>
            <a:ext cx="6421270" cy="400110"/>
          </a:xfrm>
          <a:prstGeom prst="rect">
            <a:avLst/>
          </a:prstGeom>
          <a:solidFill>
            <a:schemeClr val="accent1"/>
          </a:solidFill>
        </p:spPr>
        <p:txBody>
          <a:bodyPr wrap="square" rtlCol="0">
            <a:spAutoFit/>
          </a:bodyPr>
          <a:lstStyle/>
          <a:p>
            <a:pPr algn="ctr"/>
            <a:r>
              <a:rPr lang="en-US" sz="2000" dirty="0">
                <a:solidFill>
                  <a:schemeClr val="bg1"/>
                </a:solidFill>
              </a:rPr>
              <a:t>TARGET</a:t>
            </a:r>
            <a:endParaRPr lang="en-US" dirty="0">
              <a:solidFill>
                <a:schemeClr val="bg1"/>
              </a:solidFill>
            </a:endParaRPr>
          </a:p>
        </p:txBody>
      </p:sp>
      <p:sp>
        <p:nvSpPr>
          <p:cNvPr id="13" name="TextBox 12">
            <a:extLst>
              <a:ext uri="{FF2B5EF4-FFF2-40B4-BE49-F238E27FC236}">
                <a16:creationId xmlns:a16="http://schemas.microsoft.com/office/drawing/2014/main" id="{4D7B2510-FBFC-9345-87D2-435D6A55E65A}"/>
              </a:ext>
            </a:extLst>
          </p:cNvPr>
          <p:cNvSpPr txBox="1"/>
          <p:nvPr/>
        </p:nvSpPr>
        <p:spPr>
          <a:xfrm>
            <a:off x="7294290" y="5719274"/>
            <a:ext cx="2189317" cy="369332"/>
          </a:xfrm>
          <a:prstGeom prst="rect">
            <a:avLst/>
          </a:prstGeom>
          <a:noFill/>
        </p:spPr>
        <p:txBody>
          <a:bodyPr wrap="none" rtlCol="0">
            <a:spAutoFit/>
          </a:bodyPr>
          <a:lstStyle/>
          <a:p>
            <a:r>
              <a:rPr lang="en-US" dirty="0"/>
              <a:t>Ratio of deaths/cases</a:t>
            </a:r>
          </a:p>
        </p:txBody>
      </p:sp>
    </p:spTree>
    <p:extLst>
      <p:ext uri="{BB962C8B-B14F-4D97-AF65-F5344CB8AC3E}">
        <p14:creationId xmlns:p14="http://schemas.microsoft.com/office/powerpoint/2010/main" val="97473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DA087D8-F208-E645-920F-8440BC4A1BC4}"/>
              </a:ext>
            </a:extLst>
          </p:cNvPr>
          <p:cNvSpPr>
            <a:spLocks noGrp="1"/>
          </p:cNvSpPr>
          <p:nvPr>
            <p:ph type="title"/>
          </p:nvPr>
        </p:nvSpPr>
        <p:spPr>
          <a:xfrm>
            <a:off x="863029" y="1012004"/>
            <a:ext cx="3416158" cy="4795408"/>
          </a:xfrm>
        </p:spPr>
        <p:txBody>
          <a:bodyPr>
            <a:normAutofit/>
          </a:bodyPr>
          <a:lstStyle/>
          <a:p>
            <a:pPr algn="ctr"/>
            <a:r>
              <a:rPr lang="en-US" dirty="0">
                <a:solidFill>
                  <a:srgbClr val="FFFFFF"/>
                </a:solidFill>
              </a:rPr>
              <a:t>Pivot</a:t>
            </a:r>
          </a:p>
        </p:txBody>
      </p:sp>
      <p:graphicFrame>
        <p:nvGraphicFramePr>
          <p:cNvPr id="5" name="Content Placeholder 2">
            <a:extLst>
              <a:ext uri="{FF2B5EF4-FFF2-40B4-BE49-F238E27FC236}">
                <a16:creationId xmlns:a16="http://schemas.microsoft.com/office/drawing/2014/main" id="{EBE8F0A1-9563-459B-9550-C943B48BA4F5}"/>
              </a:ext>
            </a:extLst>
          </p:cNvPr>
          <p:cNvGraphicFramePr>
            <a:graphicFrameLocks noGrp="1"/>
          </p:cNvGraphicFramePr>
          <p:nvPr>
            <p:ph idx="1"/>
            <p:extLst>
              <p:ext uri="{D42A27DB-BD31-4B8C-83A1-F6EECF244321}">
                <p14:modId xmlns:p14="http://schemas.microsoft.com/office/powerpoint/2010/main" val="199893380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2648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 name="Rectangle 9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5FA649-868C-6246-8DF4-0654902DB1F8}"/>
              </a:ext>
            </a:extLst>
          </p:cNvPr>
          <p:cNvSpPr>
            <a:spLocks noGrp="1"/>
          </p:cNvSpPr>
          <p:nvPr>
            <p:ph type="title"/>
          </p:nvPr>
        </p:nvSpPr>
        <p:spPr>
          <a:xfrm>
            <a:off x="526073" y="436110"/>
            <a:ext cx="11139854" cy="930447"/>
          </a:xfrm>
        </p:spPr>
        <p:txBody>
          <a:bodyPr vert="horz" lIns="91440" tIns="45720" rIns="91440" bIns="45720" rtlCol="0" anchor="b">
            <a:normAutofit/>
          </a:bodyPr>
          <a:lstStyle/>
          <a:p>
            <a:pPr algn="ctr"/>
            <a:r>
              <a:rPr lang="en-US" sz="5400" dirty="0">
                <a:solidFill>
                  <a:srgbClr val="FFFFFF"/>
                </a:solidFill>
              </a:rPr>
              <a:t>Model 2.0</a:t>
            </a:r>
          </a:p>
        </p:txBody>
      </p:sp>
      <p:cxnSp>
        <p:nvCxnSpPr>
          <p:cNvPr id="97" name="Straight Connector 9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42332F5-06F0-7E49-AABD-C8B567AE2F45}"/>
              </a:ext>
            </a:extLst>
          </p:cNvPr>
          <p:cNvSpPr txBox="1"/>
          <p:nvPr/>
        </p:nvSpPr>
        <p:spPr>
          <a:xfrm>
            <a:off x="526073" y="3717708"/>
            <a:ext cx="533228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Stay-home order features only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Stay-home features + select </a:t>
            </a:r>
            <a:r>
              <a:rPr lang="en-US" dirty="0" err="1"/>
              <a:t>sociohealth</a:t>
            </a:r>
            <a:r>
              <a:rPr lang="en-US" dirty="0"/>
              <a:t> features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Stay-home features + all </a:t>
            </a:r>
            <a:r>
              <a:rPr lang="en-US" dirty="0" err="1"/>
              <a:t>sociohealth</a:t>
            </a:r>
            <a:r>
              <a:rPr lang="en-US" dirty="0"/>
              <a:t> features</a:t>
            </a:r>
          </a:p>
        </p:txBody>
      </p:sp>
      <p:sp>
        <p:nvSpPr>
          <p:cNvPr id="6" name="TextBox 5">
            <a:extLst>
              <a:ext uri="{FF2B5EF4-FFF2-40B4-BE49-F238E27FC236}">
                <a16:creationId xmlns:a16="http://schemas.microsoft.com/office/drawing/2014/main" id="{602D8BF1-732D-C74D-96D1-BA22259F646E}"/>
              </a:ext>
            </a:extLst>
          </p:cNvPr>
          <p:cNvSpPr txBox="1"/>
          <p:nvPr/>
        </p:nvSpPr>
        <p:spPr>
          <a:xfrm>
            <a:off x="4640442" y="3644447"/>
            <a:ext cx="4215536" cy="923330"/>
          </a:xfrm>
          <a:prstGeom prst="rect">
            <a:avLst/>
          </a:prstGeom>
          <a:noFill/>
        </p:spPr>
        <p:txBody>
          <a:bodyPr wrap="square" rtlCol="0">
            <a:spAutoFit/>
          </a:bodyPr>
          <a:lstStyle/>
          <a:p>
            <a:endParaRPr lang="en-US" dirty="0"/>
          </a:p>
          <a:p>
            <a:endParaRPr lang="en-US" dirty="0"/>
          </a:p>
          <a:p>
            <a:endParaRPr lang="en-US" dirty="0"/>
          </a:p>
        </p:txBody>
      </p:sp>
      <p:sp>
        <p:nvSpPr>
          <p:cNvPr id="7" name="TextBox 6">
            <a:extLst>
              <a:ext uri="{FF2B5EF4-FFF2-40B4-BE49-F238E27FC236}">
                <a16:creationId xmlns:a16="http://schemas.microsoft.com/office/drawing/2014/main" id="{F4B0631E-C084-F345-A02A-FB4069F039A9}"/>
              </a:ext>
            </a:extLst>
          </p:cNvPr>
          <p:cNvSpPr txBox="1"/>
          <p:nvPr/>
        </p:nvSpPr>
        <p:spPr>
          <a:xfrm>
            <a:off x="686623" y="2915316"/>
            <a:ext cx="5011180" cy="400110"/>
          </a:xfrm>
          <a:prstGeom prst="rect">
            <a:avLst/>
          </a:prstGeom>
          <a:noFill/>
        </p:spPr>
        <p:txBody>
          <a:bodyPr wrap="none" rtlCol="0">
            <a:spAutoFit/>
          </a:bodyPr>
          <a:lstStyle/>
          <a:p>
            <a:r>
              <a:rPr lang="en-US" sz="2000" b="1" dirty="0"/>
              <a:t>I ran a Random Forest Classifier model using: </a:t>
            </a:r>
          </a:p>
        </p:txBody>
      </p:sp>
      <p:sp>
        <p:nvSpPr>
          <p:cNvPr id="12" name="TextBox 11">
            <a:extLst>
              <a:ext uri="{FF2B5EF4-FFF2-40B4-BE49-F238E27FC236}">
                <a16:creationId xmlns:a16="http://schemas.microsoft.com/office/drawing/2014/main" id="{96AF1135-D97A-F749-8185-40BC4EDF1255}"/>
              </a:ext>
            </a:extLst>
          </p:cNvPr>
          <p:cNvSpPr txBox="1"/>
          <p:nvPr/>
        </p:nvSpPr>
        <p:spPr>
          <a:xfrm>
            <a:off x="8317497" y="2915316"/>
            <a:ext cx="999633" cy="400110"/>
          </a:xfrm>
          <a:prstGeom prst="rect">
            <a:avLst/>
          </a:prstGeom>
          <a:noFill/>
        </p:spPr>
        <p:txBody>
          <a:bodyPr wrap="none" rtlCol="0">
            <a:spAutoFit/>
          </a:bodyPr>
          <a:lstStyle/>
          <a:p>
            <a:r>
              <a:rPr lang="en-US" sz="2000" b="1" dirty="0"/>
              <a:t>Scores: </a:t>
            </a:r>
          </a:p>
        </p:txBody>
      </p:sp>
      <p:sp>
        <p:nvSpPr>
          <p:cNvPr id="13" name="TextBox 12">
            <a:extLst>
              <a:ext uri="{FF2B5EF4-FFF2-40B4-BE49-F238E27FC236}">
                <a16:creationId xmlns:a16="http://schemas.microsoft.com/office/drawing/2014/main" id="{5BD561C2-F620-5E4C-8CC5-52F3528519D3}"/>
              </a:ext>
            </a:extLst>
          </p:cNvPr>
          <p:cNvSpPr txBox="1"/>
          <p:nvPr/>
        </p:nvSpPr>
        <p:spPr>
          <a:xfrm>
            <a:off x="6447763" y="3717707"/>
            <a:ext cx="533228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 67% accuracy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~78% accuracy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~78% accuracy</a:t>
            </a:r>
          </a:p>
        </p:txBody>
      </p:sp>
    </p:spTree>
    <p:extLst>
      <p:ext uri="{BB962C8B-B14F-4D97-AF65-F5344CB8AC3E}">
        <p14:creationId xmlns:p14="http://schemas.microsoft.com/office/powerpoint/2010/main" val="1801288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B18A6-752C-E045-A98C-6F7D73FAA844}"/>
              </a:ext>
            </a:extLst>
          </p:cNvPr>
          <p:cNvSpPr>
            <a:spLocks noGrp="1"/>
          </p:cNvSpPr>
          <p:nvPr>
            <p:ph type="title"/>
          </p:nvPr>
        </p:nvSpPr>
        <p:spPr>
          <a:xfrm>
            <a:off x="640080" y="2074363"/>
            <a:ext cx="2752354" cy="2709275"/>
          </a:xfrm>
          <a:prstGeom prst="ellipse">
            <a:avLst/>
          </a:prstGeom>
          <a:solidFill>
            <a:schemeClr val="tx1">
              <a:lumMod val="75000"/>
              <a:lumOff val="25000"/>
            </a:schemeClr>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Confusion </a:t>
            </a:r>
            <a:br>
              <a:rPr lang="en-US" sz="2600" kern="1200" dirty="0">
                <a:solidFill>
                  <a:srgbClr val="FFFFFF"/>
                </a:solidFill>
                <a:latin typeface="+mj-lt"/>
                <a:ea typeface="+mj-ea"/>
                <a:cs typeface="+mj-cs"/>
              </a:rPr>
            </a:br>
            <a:r>
              <a:rPr lang="en-US" sz="2600" kern="1200" dirty="0">
                <a:solidFill>
                  <a:srgbClr val="FFFFFF"/>
                </a:solidFill>
                <a:latin typeface="+mj-lt"/>
                <a:ea typeface="+mj-ea"/>
                <a:cs typeface="+mj-cs"/>
              </a:rPr>
              <a:t>Matrix</a:t>
            </a:r>
          </a:p>
        </p:txBody>
      </p:sp>
      <p:graphicFrame>
        <p:nvGraphicFramePr>
          <p:cNvPr id="7" name="Table 6">
            <a:extLst>
              <a:ext uri="{FF2B5EF4-FFF2-40B4-BE49-F238E27FC236}">
                <a16:creationId xmlns:a16="http://schemas.microsoft.com/office/drawing/2014/main" id="{C28DCFE8-84B2-144D-8AF7-4972F6DB4240}"/>
              </a:ext>
            </a:extLst>
          </p:cNvPr>
          <p:cNvGraphicFramePr>
            <a:graphicFrameLocks noGrp="1"/>
          </p:cNvGraphicFramePr>
          <p:nvPr>
            <p:extLst>
              <p:ext uri="{D42A27DB-BD31-4B8C-83A1-F6EECF244321}">
                <p14:modId xmlns:p14="http://schemas.microsoft.com/office/powerpoint/2010/main" val="849450816"/>
              </p:ext>
            </p:extLst>
          </p:nvPr>
        </p:nvGraphicFramePr>
        <p:xfrm>
          <a:off x="5511746" y="1950259"/>
          <a:ext cx="6040174" cy="2957482"/>
        </p:xfrm>
        <a:graphic>
          <a:graphicData uri="http://schemas.openxmlformats.org/drawingml/2006/table">
            <a:tbl>
              <a:tblPr bandRow="1">
                <a:tableStyleId>{5C22544A-7EE6-4342-B048-85BDC9FD1C3A}</a:tableStyleId>
              </a:tblPr>
              <a:tblGrid>
                <a:gridCol w="3020087">
                  <a:extLst>
                    <a:ext uri="{9D8B030D-6E8A-4147-A177-3AD203B41FA5}">
                      <a16:colId xmlns:a16="http://schemas.microsoft.com/office/drawing/2014/main" val="3916049652"/>
                    </a:ext>
                  </a:extLst>
                </a:gridCol>
                <a:gridCol w="3020087">
                  <a:extLst>
                    <a:ext uri="{9D8B030D-6E8A-4147-A177-3AD203B41FA5}">
                      <a16:colId xmlns:a16="http://schemas.microsoft.com/office/drawing/2014/main" val="2722109770"/>
                    </a:ext>
                  </a:extLst>
                </a:gridCol>
              </a:tblGrid>
              <a:tr h="1528768">
                <a:tc>
                  <a:txBody>
                    <a:bodyPr/>
                    <a:lstStyle/>
                    <a:p>
                      <a:pPr algn="ctr"/>
                      <a:endParaRPr lang="en-US" dirty="0"/>
                    </a:p>
                    <a:p>
                      <a:pPr algn="ctr"/>
                      <a:r>
                        <a:rPr lang="en-US" dirty="0"/>
                        <a:t>True Positives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254</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p>
                      <a:pPr algn="ctr"/>
                      <a:endParaRPr lang="en-US" dirty="0"/>
                    </a:p>
                  </a:txBody>
                  <a:tcPr/>
                </a:tc>
                <a:tc>
                  <a:txBody>
                    <a:bodyPr/>
                    <a:lstStyle/>
                    <a:p>
                      <a:pPr algn="ctr"/>
                      <a:endParaRPr lang="en-US" dirty="0"/>
                    </a:p>
                    <a:p>
                      <a:pPr algn="ctr"/>
                      <a:r>
                        <a:rPr lang="en-US" dirty="0"/>
                        <a:t>False Positives</a:t>
                      </a:r>
                    </a:p>
                    <a:p>
                      <a:pPr algn="ctr"/>
                      <a:r>
                        <a:rPr lang="en-US" dirty="0"/>
                        <a:t>76</a:t>
                      </a:r>
                    </a:p>
                  </a:txBody>
                  <a:tcPr/>
                </a:tc>
                <a:extLst>
                  <a:ext uri="{0D108BD9-81ED-4DB2-BD59-A6C34878D82A}">
                    <a16:rowId xmlns:a16="http://schemas.microsoft.com/office/drawing/2014/main" val="3668962137"/>
                  </a:ext>
                </a:extLst>
              </a:tr>
              <a:tr h="1428714">
                <a:tc>
                  <a:txBody>
                    <a:bodyPr/>
                    <a:lstStyle/>
                    <a:p>
                      <a:pPr algn="ctr"/>
                      <a:endParaRPr lang="en-US" dirty="0"/>
                    </a:p>
                    <a:p>
                      <a:pPr algn="ctr"/>
                      <a:r>
                        <a:rPr lang="en-US" dirty="0"/>
                        <a:t>False Negatives </a:t>
                      </a:r>
                    </a:p>
                    <a:p>
                      <a:pPr algn="ctr"/>
                      <a:r>
                        <a:rPr lang="en-US" dirty="0"/>
                        <a:t>95</a:t>
                      </a:r>
                    </a:p>
                  </a:txBody>
                  <a:tcPr/>
                </a:tc>
                <a:tc>
                  <a:txBody>
                    <a:bodyPr/>
                    <a:lstStyle/>
                    <a:p>
                      <a:pPr algn="ctr"/>
                      <a:endParaRPr lang="en-US" dirty="0"/>
                    </a:p>
                    <a:p>
                      <a:pPr algn="ctr"/>
                      <a:r>
                        <a:rPr lang="en-US" dirty="0"/>
                        <a:t>True Negatives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354</a:t>
                      </a:r>
                    </a:p>
                    <a:p>
                      <a:pPr algn="ctr"/>
                      <a:endParaRPr lang="en-US" dirty="0"/>
                    </a:p>
                  </a:txBody>
                  <a:tcPr/>
                </a:tc>
                <a:extLst>
                  <a:ext uri="{0D108BD9-81ED-4DB2-BD59-A6C34878D82A}">
                    <a16:rowId xmlns:a16="http://schemas.microsoft.com/office/drawing/2014/main" val="136184208"/>
                  </a:ext>
                </a:extLst>
              </a:tr>
            </a:tbl>
          </a:graphicData>
        </a:graphic>
      </p:graphicFrame>
      <p:sp>
        <p:nvSpPr>
          <p:cNvPr id="11" name="TextBox 10">
            <a:extLst>
              <a:ext uri="{FF2B5EF4-FFF2-40B4-BE49-F238E27FC236}">
                <a16:creationId xmlns:a16="http://schemas.microsoft.com/office/drawing/2014/main" id="{403BE82C-A315-0841-9FBD-D2E2E839A1B1}"/>
              </a:ext>
            </a:extLst>
          </p:cNvPr>
          <p:cNvSpPr txBox="1"/>
          <p:nvPr/>
        </p:nvSpPr>
        <p:spPr>
          <a:xfrm>
            <a:off x="7968185" y="1152908"/>
            <a:ext cx="1080039" cy="369332"/>
          </a:xfrm>
          <a:prstGeom prst="rect">
            <a:avLst/>
          </a:prstGeom>
          <a:noFill/>
        </p:spPr>
        <p:txBody>
          <a:bodyPr wrap="none" rtlCol="0">
            <a:spAutoFit/>
          </a:bodyPr>
          <a:lstStyle/>
          <a:p>
            <a:r>
              <a:rPr lang="en-US" dirty="0"/>
              <a:t>Predicted</a:t>
            </a:r>
          </a:p>
        </p:txBody>
      </p:sp>
      <p:sp>
        <p:nvSpPr>
          <p:cNvPr id="18" name="TextBox 17">
            <a:extLst>
              <a:ext uri="{FF2B5EF4-FFF2-40B4-BE49-F238E27FC236}">
                <a16:creationId xmlns:a16="http://schemas.microsoft.com/office/drawing/2014/main" id="{518F5056-DFA7-D14D-A58B-6F10F0967DBA}"/>
              </a:ext>
            </a:extLst>
          </p:cNvPr>
          <p:cNvSpPr txBox="1"/>
          <p:nvPr/>
        </p:nvSpPr>
        <p:spPr>
          <a:xfrm>
            <a:off x="3954107" y="3275431"/>
            <a:ext cx="777777" cy="369332"/>
          </a:xfrm>
          <a:prstGeom prst="rect">
            <a:avLst/>
          </a:prstGeom>
          <a:noFill/>
        </p:spPr>
        <p:txBody>
          <a:bodyPr wrap="none" rtlCol="0">
            <a:spAutoFit/>
          </a:bodyPr>
          <a:lstStyle/>
          <a:p>
            <a:r>
              <a:rPr lang="en-US" dirty="0"/>
              <a:t>Actual</a:t>
            </a:r>
          </a:p>
        </p:txBody>
      </p:sp>
      <p:sp>
        <p:nvSpPr>
          <p:cNvPr id="12" name="Rectangle 11">
            <a:extLst>
              <a:ext uri="{FF2B5EF4-FFF2-40B4-BE49-F238E27FC236}">
                <a16:creationId xmlns:a16="http://schemas.microsoft.com/office/drawing/2014/main" id="{6A3DCFB0-4283-EC40-9695-AE63AC606701}"/>
              </a:ext>
            </a:extLst>
          </p:cNvPr>
          <p:cNvSpPr/>
          <p:nvPr/>
        </p:nvSpPr>
        <p:spPr>
          <a:xfrm>
            <a:off x="5572125" y="2074363"/>
            <a:ext cx="5872163" cy="1169971"/>
          </a:xfrm>
          <a:prstGeom prst="rect">
            <a:avLst/>
          </a:pr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CD97730-4C73-C24C-B5EC-11B67535CB21}"/>
              </a:ext>
            </a:extLst>
          </p:cNvPr>
          <p:cNvSpPr/>
          <p:nvPr/>
        </p:nvSpPr>
        <p:spPr>
          <a:xfrm>
            <a:off x="5974052" y="1833844"/>
            <a:ext cx="2013558" cy="3252506"/>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13" name="TextBox 12">
            <a:extLst>
              <a:ext uri="{FF2B5EF4-FFF2-40B4-BE49-F238E27FC236}">
                <a16:creationId xmlns:a16="http://schemas.microsoft.com/office/drawing/2014/main" id="{D2235458-4A8E-CB45-B80C-69D53F60A627}"/>
              </a:ext>
            </a:extLst>
          </p:cNvPr>
          <p:cNvSpPr txBox="1"/>
          <p:nvPr/>
        </p:nvSpPr>
        <p:spPr>
          <a:xfrm>
            <a:off x="5478915" y="5530949"/>
            <a:ext cx="1537665" cy="369332"/>
          </a:xfrm>
          <a:prstGeom prst="rect">
            <a:avLst/>
          </a:prstGeom>
          <a:noFill/>
        </p:spPr>
        <p:txBody>
          <a:bodyPr wrap="none" rtlCol="0">
            <a:spAutoFit/>
          </a:bodyPr>
          <a:lstStyle/>
          <a:p>
            <a:r>
              <a:rPr lang="en-US" dirty="0"/>
              <a:t>Accuracy: 78%</a:t>
            </a:r>
          </a:p>
        </p:txBody>
      </p:sp>
      <p:sp>
        <p:nvSpPr>
          <p:cNvPr id="19" name="TextBox 18">
            <a:extLst>
              <a:ext uri="{FF2B5EF4-FFF2-40B4-BE49-F238E27FC236}">
                <a16:creationId xmlns:a16="http://schemas.microsoft.com/office/drawing/2014/main" id="{5C030CEF-DCCB-6E4E-937B-EC2708D1DC70}"/>
              </a:ext>
            </a:extLst>
          </p:cNvPr>
          <p:cNvSpPr txBox="1"/>
          <p:nvPr/>
        </p:nvSpPr>
        <p:spPr>
          <a:xfrm>
            <a:off x="7734500" y="5530949"/>
            <a:ext cx="1547411" cy="369332"/>
          </a:xfrm>
          <a:prstGeom prst="rect">
            <a:avLst/>
          </a:prstGeom>
          <a:noFill/>
        </p:spPr>
        <p:txBody>
          <a:bodyPr wrap="none" rtlCol="0">
            <a:spAutoFit/>
          </a:bodyPr>
          <a:lstStyle/>
          <a:p>
            <a:r>
              <a:rPr lang="en-US" dirty="0">
                <a:solidFill>
                  <a:srgbClr val="002060"/>
                </a:solidFill>
              </a:rPr>
              <a:t>Precision: 80%</a:t>
            </a:r>
          </a:p>
        </p:txBody>
      </p:sp>
      <p:sp>
        <p:nvSpPr>
          <p:cNvPr id="22" name="TextBox 21">
            <a:extLst>
              <a:ext uri="{FF2B5EF4-FFF2-40B4-BE49-F238E27FC236}">
                <a16:creationId xmlns:a16="http://schemas.microsoft.com/office/drawing/2014/main" id="{F02B1D2E-0A63-DB44-84B1-49025C4B2E4C}"/>
              </a:ext>
            </a:extLst>
          </p:cNvPr>
          <p:cNvSpPr txBox="1"/>
          <p:nvPr/>
        </p:nvSpPr>
        <p:spPr>
          <a:xfrm>
            <a:off x="10143483" y="5530949"/>
            <a:ext cx="1300805" cy="369332"/>
          </a:xfrm>
          <a:prstGeom prst="rect">
            <a:avLst/>
          </a:prstGeom>
          <a:noFill/>
        </p:spPr>
        <p:txBody>
          <a:bodyPr wrap="none" rtlCol="0">
            <a:spAutoFit/>
          </a:bodyPr>
          <a:lstStyle/>
          <a:p>
            <a:r>
              <a:rPr lang="en-US" dirty="0">
                <a:solidFill>
                  <a:schemeClr val="accent2">
                    <a:lumMod val="50000"/>
                  </a:schemeClr>
                </a:solidFill>
              </a:rPr>
              <a:t>Recall: 68 %</a:t>
            </a:r>
          </a:p>
        </p:txBody>
      </p:sp>
    </p:spTree>
    <p:extLst>
      <p:ext uri="{BB962C8B-B14F-4D97-AF65-F5344CB8AC3E}">
        <p14:creationId xmlns:p14="http://schemas.microsoft.com/office/powerpoint/2010/main" val="331037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0" grpId="0" animBg="1"/>
      <p:bldP spid="19"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DB26C-A57E-2F41-B09C-0BA138B3DF8C}"/>
              </a:ext>
            </a:extLst>
          </p:cNvPr>
          <p:cNvSpPr>
            <a:spLocks noGrp="1"/>
          </p:cNvSpPr>
          <p:nvPr>
            <p:ph type="title"/>
          </p:nvPr>
        </p:nvSpPr>
        <p:spPr>
          <a:xfrm>
            <a:off x="838200" y="365125"/>
            <a:ext cx="10515600" cy="1325563"/>
          </a:xfrm>
          <a:solidFill>
            <a:schemeClr val="tx1">
              <a:lumMod val="75000"/>
              <a:lumOff val="25000"/>
            </a:schemeClr>
          </a:solidFill>
        </p:spPr>
        <p:txBody>
          <a:bodyPr>
            <a:normAutofit/>
          </a:bodyPr>
          <a:lstStyle/>
          <a:p>
            <a:pPr algn="ctr"/>
            <a:r>
              <a:rPr lang="en-US" dirty="0">
                <a:solidFill>
                  <a:schemeClr val="bg1"/>
                </a:solidFill>
              </a:rPr>
              <a:t>Additional Takeaways</a:t>
            </a:r>
          </a:p>
        </p:txBody>
      </p:sp>
      <p:graphicFrame>
        <p:nvGraphicFramePr>
          <p:cNvPr id="5" name="Content Placeholder 2">
            <a:extLst>
              <a:ext uri="{FF2B5EF4-FFF2-40B4-BE49-F238E27FC236}">
                <a16:creationId xmlns:a16="http://schemas.microsoft.com/office/drawing/2014/main" id="{A1312072-34DC-49A6-85DA-21D6B926397C}"/>
              </a:ext>
            </a:extLst>
          </p:cNvPr>
          <p:cNvGraphicFramePr>
            <a:graphicFrameLocks noGrp="1"/>
          </p:cNvGraphicFramePr>
          <p:nvPr>
            <p:ph idx="1"/>
            <p:extLst>
              <p:ext uri="{D42A27DB-BD31-4B8C-83A1-F6EECF244321}">
                <p14:modId xmlns:p14="http://schemas.microsoft.com/office/powerpoint/2010/main" val="20151947"/>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191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F4505E7-6B81-8749-8FF8-A5438164EAD7}"/>
              </a:ext>
            </a:extLst>
          </p:cNvPr>
          <p:cNvSpPr>
            <a:spLocks noGrp="1"/>
          </p:cNvSpPr>
          <p:nvPr>
            <p:ph type="title"/>
          </p:nvPr>
        </p:nvSpPr>
        <p:spPr>
          <a:xfrm>
            <a:off x="863029" y="1012004"/>
            <a:ext cx="3416158" cy="4795408"/>
          </a:xfrm>
        </p:spPr>
        <p:txBody>
          <a:bodyPr>
            <a:normAutofit/>
          </a:bodyPr>
          <a:lstStyle/>
          <a:p>
            <a:r>
              <a:rPr lang="en-US">
                <a:solidFill>
                  <a:srgbClr val="FFFFFF"/>
                </a:solidFill>
              </a:rPr>
              <a:t>Future Possibilities</a:t>
            </a:r>
          </a:p>
        </p:txBody>
      </p:sp>
      <p:graphicFrame>
        <p:nvGraphicFramePr>
          <p:cNvPr id="13" name="Content Placeholder 2">
            <a:extLst>
              <a:ext uri="{FF2B5EF4-FFF2-40B4-BE49-F238E27FC236}">
                <a16:creationId xmlns:a16="http://schemas.microsoft.com/office/drawing/2014/main" id="{0D2CBFC3-3D1C-4CFD-9329-F6B9F336B0CE}"/>
              </a:ext>
            </a:extLst>
          </p:cNvPr>
          <p:cNvGraphicFramePr>
            <a:graphicFrameLocks noGrp="1"/>
          </p:cNvGraphicFramePr>
          <p:nvPr>
            <p:ph idx="1"/>
            <p:extLst>
              <p:ext uri="{D42A27DB-BD31-4B8C-83A1-F6EECF244321}">
                <p14:modId xmlns:p14="http://schemas.microsoft.com/office/powerpoint/2010/main" val="284894167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38377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1440</Words>
  <Application>Microsoft Macintosh PowerPoint</Application>
  <PresentationFormat>Widescreen</PresentationFormat>
  <Paragraphs>189</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Not Another COVID-19 Model</vt:lpstr>
      <vt:lpstr>Rationale: </vt:lpstr>
      <vt:lpstr>EDA &amp; Cleaning</vt:lpstr>
      <vt:lpstr>Model</vt:lpstr>
      <vt:lpstr>Pivot</vt:lpstr>
      <vt:lpstr>Model 2.0</vt:lpstr>
      <vt:lpstr>Confusion  Matrix</vt:lpstr>
      <vt:lpstr>Additional Takeaways</vt:lpstr>
      <vt:lpstr>Future Possibilities</vt:lpstr>
      <vt:lpstr>Technology &amp; Sources</vt:lpstr>
      <vt:lpstr>Kathryn Johnson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 Another COVID-19 Model</dc:title>
  <dc:creator>Kathryn Johnson</dc:creator>
  <cp:lastModifiedBy>Kathryn Johnson</cp:lastModifiedBy>
  <cp:revision>14</cp:revision>
  <dcterms:created xsi:type="dcterms:W3CDTF">2020-05-15T19:49:16Z</dcterms:created>
  <dcterms:modified xsi:type="dcterms:W3CDTF">2020-05-15T22:44:39Z</dcterms:modified>
</cp:coreProperties>
</file>