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5" r:id="rId5"/>
    <p:sldId id="263" r:id="rId6"/>
    <p:sldId id="267" r:id="rId7"/>
    <p:sldId id="268" r:id="rId8"/>
    <p:sldId id="269" r:id="rId9"/>
    <p:sldId id="266"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90" autoAdjust="0"/>
    <p:restoredTop sz="86478"/>
  </p:normalViewPr>
  <p:slideViewPr>
    <p:cSldViewPr snapToGrid="0">
      <p:cViewPr varScale="1">
        <p:scale>
          <a:sx n="94" d="100"/>
          <a:sy n="94" d="100"/>
        </p:scale>
        <p:origin x="9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E5F6F3-24B8-486A-A032-0CBA18E6974E}"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7681E65-1BD3-47D7-A6E3-45423FF9B0BC}">
      <dgm:prSet/>
      <dgm:spPr/>
      <dgm:t>
        <a:bodyPr/>
        <a:lstStyle/>
        <a:p>
          <a:pPr>
            <a:lnSpc>
              <a:spcPct val="100000"/>
            </a:lnSpc>
          </a:pPr>
          <a:r>
            <a:rPr lang="en-US"/>
            <a:t>Question Mark Clues</a:t>
          </a:r>
        </a:p>
      </dgm:t>
    </dgm:pt>
    <dgm:pt modelId="{56A03C72-E949-4305-93E2-13FCDA0853EB}" type="parTrans" cxnId="{62A6DAB6-AF74-4ACF-B07F-9C6B11FF7A94}">
      <dgm:prSet/>
      <dgm:spPr/>
      <dgm:t>
        <a:bodyPr/>
        <a:lstStyle/>
        <a:p>
          <a:endParaRPr lang="en-US"/>
        </a:p>
      </dgm:t>
    </dgm:pt>
    <dgm:pt modelId="{D1E658A9-6AD8-4148-A95D-F68480472C9A}" type="sibTrans" cxnId="{62A6DAB6-AF74-4ACF-B07F-9C6B11FF7A94}">
      <dgm:prSet/>
      <dgm:spPr/>
      <dgm:t>
        <a:bodyPr/>
        <a:lstStyle/>
        <a:p>
          <a:endParaRPr lang="en-US"/>
        </a:p>
      </dgm:t>
    </dgm:pt>
    <dgm:pt modelId="{BB2620CD-4DB5-4249-8C2B-7A00779FD619}">
      <dgm:prSet/>
      <dgm:spPr/>
      <dgm:t>
        <a:bodyPr/>
        <a:lstStyle/>
        <a:p>
          <a:pPr>
            <a:lnSpc>
              <a:spcPct val="100000"/>
            </a:lnSpc>
          </a:pPr>
          <a:r>
            <a:rPr lang="en-US"/>
            <a:t>Thursdays vs. Fridays</a:t>
          </a:r>
        </a:p>
      </dgm:t>
    </dgm:pt>
    <dgm:pt modelId="{3EF1E356-1FB1-4EBD-A7BC-F939E311B7F0}" type="parTrans" cxnId="{EFE12349-625D-4310-B088-2D3E9AFEC4CB}">
      <dgm:prSet/>
      <dgm:spPr/>
      <dgm:t>
        <a:bodyPr/>
        <a:lstStyle/>
        <a:p>
          <a:endParaRPr lang="en-US"/>
        </a:p>
      </dgm:t>
    </dgm:pt>
    <dgm:pt modelId="{3D0A8FEE-6CEF-447C-AEE8-194A8C817EB4}" type="sibTrans" cxnId="{EFE12349-625D-4310-B088-2D3E9AFEC4CB}">
      <dgm:prSet/>
      <dgm:spPr/>
      <dgm:t>
        <a:bodyPr/>
        <a:lstStyle/>
        <a:p>
          <a:endParaRPr lang="en-US"/>
        </a:p>
      </dgm:t>
    </dgm:pt>
    <dgm:pt modelId="{FD781507-4F89-4061-ACAC-B7F207E8D7A1}">
      <dgm:prSet/>
      <dgm:spPr/>
      <dgm:t>
        <a:bodyPr/>
        <a:lstStyle/>
        <a:p>
          <a:pPr>
            <a:lnSpc>
              <a:spcPct val="100000"/>
            </a:lnSpc>
          </a:pPr>
          <a:r>
            <a:rPr lang="en-US"/>
            <a:t>Share scraper code</a:t>
          </a:r>
        </a:p>
      </dgm:t>
    </dgm:pt>
    <dgm:pt modelId="{F60E5C1D-AF6F-4021-BB9B-8E6C63E2CE1A}" type="parTrans" cxnId="{E60367B8-DF64-4F7D-BDBB-AA1D5BCDA783}">
      <dgm:prSet/>
      <dgm:spPr/>
      <dgm:t>
        <a:bodyPr/>
        <a:lstStyle/>
        <a:p>
          <a:endParaRPr lang="en-US"/>
        </a:p>
      </dgm:t>
    </dgm:pt>
    <dgm:pt modelId="{A885235E-FB0C-454A-9960-C7E3CA07D2CF}" type="sibTrans" cxnId="{E60367B8-DF64-4F7D-BDBB-AA1D5BCDA783}">
      <dgm:prSet/>
      <dgm:spPr/>
      <dgm:t>
        <a:bodyPr/>
        <a:lstStyle/>
        <a:p>
          <a:endParaRPr lang="en-US"/>
        </a:p>
      </dgm:t>
    </dgm:pt>
    <dgm:pt modelId="{3EBD3210-F043-466F-85B2-160F18EE5047}" type="pres">
      <dgm:prSet presAssocID="{DDE5F6F3-24B8-486A-A032-0CBA18E6974E}" presName="root" presStyleCnt="0">
        <dgm:presLayoutVars>
          <dgm:dir/>
          <dgm:resizeHandles val="exact"/>
        </dgm:presLayoutVars>
      </dgm:prSet>
      <dgm:spPr/>
    </dgm:pt>
    <dgm:pt modelId="{51356ACF-99DF-47A6-B9D6-2806C4114BF1}" type="pres">
      <dgm:prSet presAssocID="{77681E65-1BD3-47D7-A6E3-45423FF9B0BC}" presName="compNode" presStyleCnt="0"/>
      <dgm:spPr/>
    </dgm:pt>
    <dgm:pt modelId="{2FD0EE4B-DD81-4992-BC41-2EA7B27D6F01}" type="pres">
      <dgm:prSet presAssocID="{77681E65-1BD3-47D7-A6E3-45423FF9B0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5F21F267-AB6E-4D0A-A6DE-D3151AB31022}" type="pres">
      <dgm:prSet presAssocID="{77681E65-1BD3-47D7-A6E3-45423FF9B0BC}" presName="spaceRect" presStyleCnt="0"/>
      <dgm:spPr/>
    </dgm:pt>
    <dgm:pt modelId="{E654D2A9-5AD9-4A49-B36F-F813012B45B0}" type="pres">
      <dgm:prSet presAssocID="{77681E65-1BD3-47D7-A6E3-45423FF9B0BC}" presName="textRect" presStyleLbl="revTx" presStyleIdx="0" presStyleCnt="3">
        <dgm:presLayoutVars>
          <dgm:chMax val="1"/>
          <dgm:chPref val="1"/>
        </dgm:presLayoutVars>
      </dgm:prSet>
      <dgm:spPr/>
    </dgm:pt>
    <dgm:pt modelId="{16294E05-D34F-46BD-9DFB-090176C3C1E9}" type="pres">
      <dgm:prSet presAssocID="{D1E658A9-6AD8-4148-A95D-F68480472C9A}" presName="sibTrans" presStyleCnt="0"/>
      <dgm:spPr/>
    </dgm:pt>
    <dgm:pt modelId="{2CC14CFE-0DA3-4C46-B8B4-D658BEA3735A}" type="pres">
      <dgm:prSet presAssocID="{BB2620CD-4DB5-4249-8C2B-7A00779FD619}" presName="compNode" presStyleCnt="0"/>
      <dgm:spPr/>
    </dgm:pt>
    <dgm:pt modelId="{9CF22D69-7D82-4242-83FA-0DC1DC99BF91}" type="pres">
      <dgm:prSet presAssocID="{BB2620CD-4DB5-4249-8C2B-7A00779FD6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A91649F-A1DD-4492-9D23-E558B997C3B2}" type="pres">
      <dgm:prSet presAssocID="{BB2620CD-4DB5-4249-8C2B-7A00779FD619}" presName="spaceRect" presStyleCnt="0"/>
      <dgm:spPr/>
    </dgm:pt>
    <dgm:pt modelId="{C80CFEBA-6D3F-4493-BD54-187C4E413331}" type="pres">
      <dgm:prSet presAssocID="{BB2620CD-4DB5-4249-8C2B-7A00779FD619}" presName="textRect" presStyleLbl="revTx" presStyleIdx="1" presStyleCnt="3">
        <dgm:presLayoutVars>
          <dgm:chMax val="1"/>
          <dgm:chPref val="1"/>
        </dgm:presLayoutVars>
      </dgm:prSet>
      <dgm:spPr/>
    </dgm:pt>
    <dgm:pt modelId="{41325726-CD1F-46ED-8087-A2E2E421FD19}" type="pres">
      <dgm:prSet presAssocID="{3D0A8FEE-6CEF-447C-AEE8-194A8C817EB4}" presName="sibTrans" presStyleCnt="0"/>
      <dgm:spPr/>
    </dgm:pt>
    <dgm:pt modelId="{F8938A87-735E-4838-A428-59EE24C59024}" type="pres">
      <dgm:prSet presAssocID="{FD781507-4F89-4061-ACAC-B7F207E8D7A1}" presName="compNode" presStyleCnt="0"/>
      <dgm:spPr/>
    </dgm:pt>
    <dgm:pt modelId="{DEA3B94E-F2AE-4566-B6B8-BF50D78DAFE2}" type="pres">
      <dgm:prSet presAssocID="{FD781507-4F89-4061-ACAC-B7F207E8D7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code"/>
        </a:ext>
      </dgm:extLst>
    </dgm:pt>
    <dgm:pt modelId="{F2963AC9-0174-4650-B6F7-9712636B78F8}" type="pres">
      <dgm:prSet presAssocID="{FD781507-4F89-4061-ACAC-B7F207E8D7A1}" presName="spaceRect" presStyleCnt="0"/>
      <dgm:spPr/>
    </dgm:pt>
    <dgm:pt modelId="{057D0403-0C77-48F5-9782-7500452CD599}" type="pres">
      <dgm:prSet presAssocID="{FD781507-4F89-4061-ACAC-B7F207E8D7A1}" presName="textRect" presStyleLbl="revTx" presStyleIdx="2" presStyleCnt="3">
        <dgm:presLayoutVars>
          <dgm:chMax val="1"/>
          <dgm:chPref val="1"/>
        </dgm:presLayoutVars>
      </dgm:prSet>
      <dgm:spPr/>
    </dgm:pt>
  </dgm:ptLst>
  <dgm:cxnLst>
    <dgm:cxn modelId="{EFE12349-625D-4310-B088-2D3E9AFEC4CB}" srcId="{DDE5F6F3-24B8-486A-A032-0CBA18E6974E}" destId="{BB2620CD-4DB5-4249-8C2B-7A00779FD619}" srcOrd="1" destOrd="0" parTransId="{3EF1E356-1FB1-4EBD-A7BC-F939E311B7F0}" sibTransId="{3D0A8FEE-6CEF-447C-AEE8-194A8C817EB4}"/>
    <dgm:cxn modelId="{07C8FA68-2169-BD4A-AD51-E9B2CE9DD309}" type="presOf" srcId="{FD781507-4F89-4061-ACAC-B7F207E8D7A1}" destId="{057D0403-0C77-48F5-9782-7500452CD599}" srcOrd="0" destOrd="0" presId="urn:microsoft.com/office/officeart/2018/2/layout/IconLabelList"/>
    <dgm:cxn modelId="{9F281B78-4342-644E-A0CD-D538DC02D81B}" type="presOf" srcId="{DDE5F6F3-24B8-486A-A032-0CBA18E6974E}" destId="{3EBD3210-F043-466F-85B2-160F18EE5047}" srcOrd="0" destOrd="0" presId="urn:microsoft.com/office/officeart/2018/2/layout/IconLabelList"/>
    <dgm:cxn modelId="{0AF7EB83-C258-CD4A-88D1-D913F61135C2}" type="presOf" srcId="{77681E65-1BD3-47D7-A6E3-45423FF9B0BC}" destId="{E654D2A9-5AD9-4A49-B36F-F813012B45B0}" srcOrd="0" destOrd="0" presId="urn:microsoft.com/office/officeart/2018/2/layout/IconLabelList"/>
    <dgm:cxn modelId="{62A6DAB6-AF74-4ACF-B07F-9C6B11FF7A94}" srcId="{DDE5F6F3-24B8-486A-A032-0CBA18E6974E}" destId="{77681E65-1BD3-47D7-A6E3-45423FF9B0BC}" srcOrd="0" destOrd="0" parTransId="{56A03C72-E949-4305-93E2-13FCDA0853EB}" sibTransId="{D1E658A9-6AD8-4148-A95D-F68480472C9A}"/>
    <dgm:cxn modelId="{E60367B8-DF64-4F7D-BDBB-AA1D5BCDA783}" srcId="{DDE5F6F3-24B8-486A-A032-0CBA18E6974E}" destId="{FD781507-4F89-4061-ACAC-B7F207E8D7A1}" srcOrd="2" destOrd="0" parTransId="{F60E5C1D-AF6F-4021-BB9B-8E6C63E2CE1A}" sibTransId="{A885235E-FB0C-454A-9960-C7E3CA07D2CF}"/>
    <dgm:cxn modelId="{C45BE6D5-FF1F-6C4D-832D-DB6051256123}" type="presOf" srcId="{BB2620CD-4DB5-4249-8C2B-7A00779FD619}" destId="{C80CFEBA-6D3F-4493-BD54-187C4E413331}" srcOrd="0" destOrd="0" presId="urn:microsoft.com/office/officeart/2018/2/layout/IconLabelList"/>
    <dgm:cxn modelId="{E2879AD6-F57C-1548-A166-3DE8C85AEFBE}" type="presParOf" srcId="{3EBD3210-F043-466F-85B2-160F18EE5047}" destId="{51356ACF-99DF-47A6-B9D6-2806C4114BF1}" srcOrd="0" destOrd="0" presId="urn:microsoft.com/office/officeart/2018/2/layout/IconLabelList"/>
    <dgm:cxn modelId="{B26BF9A0-6154-814F-8FB3-A8775D3D1118}" type="presParOf" srcId="{51356ACF-99DF-47A6-B9D6-2806C4114BF1}" destId="{2FD0EE4B-DD81-4992-BC41-2EA7B27D6F01}" srcOrd="0" destOrd="0" presId="urn:microsoft.com/office/officeart/2018/2/layout/IconLabelList"/>
    <dgm:cxn modelId="{0A8E8790-2D40-4B4B-B80C-FABDCFB43012}" type="presParOf" srcId="{51356ACF-99DF-47A6-B9D6-2806C4114BF1}" destId="{5F21F267-AB6E-4D0A-A6DE-D3151AB31022}" srcOrd="1" destOrd="0" presId="urn:microsoft.com/office/officeart/2018/2/layout/IconLabelList"/>
    <dgm:cxn modelId="{B05818AD-FED4-FD4A-98CD-3232F8B8F54E}" type="presParOf" srcId="{51356ACF-99DF-47A6-B9D6-2806C4114BF1}" destId="{E654D2A9-5AD9-4A49-B36F-F813012B45B0}" srcOrd="2" destOrd="0" presId="urn:microsoft.com/office/officeart/2018/2/layout/IconLabelList"/>
    <dgm:cxn modelId="{D84E1948-CC4F-1C49-A127-68A7FF0F9555}" type="presParOf" srcId="{3EBD3210-F043-466F-85B2-160F18EE5047}" destId="{16294E05-D34F-46BD-9DFB-090176C3C1E9}" srcOrd="1" destOrd="0" presId="urn:microsoft.com/office/officeart/2018/2/layout/IconLabelList"/>
    <dgm:cxn modelId="{D9CE35F1-4216-6C45-9888-291FC7BA7822}" type="presParOf" srcId="{3EBD3210-F043-466F-85B2-160F18EE5047}" destId="{2CC14CFE-0DA3-4C46-B8B4-D658BEA3735A}" srcOrd="2" destOrd="0" presId="urn:microsoft.com/office/officeart/2018/2/layout/IconLabelList"/>
    <dgm:cxn modelId="{F98BE93C-6947-E940-A067-064D77E69937}" type="presParOf" srcId="{2CC14CFE-0DA3-4C46-B8B4-D658BEA3735A}" destId="{9CF22D69-7D82-4242-83FA-0DC1DC99BF91}" srcOrd="0" destOrd="0" presId="urn:microsoft.com/office/officeart/2018/2/layout/IconLabelList"/>
    <dgm:cxn modelId="{A0ABCA48-DEE0-7241-BF06-2CBC06EEB72C}" type="presParOf" srcId="{2CC14CFE-0DA3-4C46-B8B4-D658BEA3735A}" destId="{8A91649F-A1DD-4492-9D23-E558B997C3B2}" srcOrd="1" destOrd="0" presId="urn:microsoft.com/office/officeart/2018/2/layout/IconLabelList"/>
    <dgm:cxn modelId="{8E3E7D72-AC50-6B4A-84B9-81E1907FD66B}" type="presParOf" srcId="{2CC14CFE-0DA3-4C46-B8B4-D658BEA3735A}" destId="{C80CFEBA-6D3F-4493-BD54-187C4E413331}" srcOrd="2" destOrd="0" presId="urn:microsoft.com/office/officeart/2018/2/layout/IconLabelList"/>
    <dgm:cxn modelId="{88966A0E-2BC2-C747-BB67-87F66C577E45}" type="presParOf" srcId="{3EBD3210-F043-466F-85B2-160F18EE5047}" destId="{41325726-CD1F-46ED-8087-A2E2E421FD19}" srcOrd="3" destOrd="0" presId="urn:microsoft.com/office/officeart/2018/2/layout/IconLabelList"/>
    <dgm:cxn modelId="{94A3DA4B-317B-944B-A26A-588B67EA5B57}" type="presParOf" srcId="{3EBD3210-F043-466F-85B2-160F18EE5047}" destId="{F8938A87-735E-4838-A428-59EE24C59024}" srcOrd="4" destOrd="0" presId="urn:microsoft.com/office/officeart/2018/2/layout/IconLabelList"/>
    <dgm:cxn modelId="{FD86F718-5A4B-C940-958C-99B658A796D3}" type="presParOf" srcId="{F8938A87-735E-4838-A428-59EE24C59024}" destId="{DEA3B94E-F2AE-4566-B6B8-BF50D78DAFE2}" srcOrd="0" destOrd="0" presId="urn:microsoft.com/office/officeart/2018/2/layout/IconLabelList"/>
    <dgm:cxn modelId="{E07912BF-CEB1-4847-8F49-62B505400F89}" type="presParOf" srcId="{F8938A87-735E-4838-A428-59EE24C59024}" destId="{F2963AC9-0174-4650-B6F7-9712636B78F8}" srcOrd="1" destOrd="0" presId="urn:microsoft.com/office/officeart/2018/2/layout/IconLabelList"/>
    <dgm:cxn modelId="{4CD4E2B8-2605-1D48-8CA1-BC09B95824DA}" type="presParOf" srcId="{F8938A87-735E-4838-A428-59EE24C59024}" destId="{057D0403-0C77-48F5-9782-7500452CD59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0EE4B-DD81-4992-BC41-2EA7B27D6F01}">
      <dsp:nvSpPr>
        <dsp:cNvPr id="0" name=""/>
        <dsp:cNvSpPr/>
      </dsp:nvSpPr>
      <dsp:spPr>
        <a:xfrm>
          <a:off x="1076213" y="326402"/>
          <a:ext cx="1207710" cy="1207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54D2A9-5AD9-4A49-B36F-F813012B45B0}">
      <dsp:nvSpPr>
        <dsp:cNvPr id="0" name=""/>
        <dsp:cNvSpPr/>
      </dsp:nvSpPr>
      <dsp:spPr>
        <a:xfrm>
          <a:off x="338168" y="1887237"/>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Question Mark Clues</a:t>
          </a:r>
        </a:p>
      </dsp:txBody>
      <dsp:txXfrm>
        <a:off x="338168" y="1887237"/>
        <a:ext cx="2683800" cy="720000"/>
      </dsp:txXfrm>
    </dsp:sp>
    <dsp:sp modelId="{9CF22D69-7D82-4242-83FA-0DC1DC99BF91}">
      <dsp:nvSpPr>
        <dsp:cNvPr id="0" name=""/>
        <dsp:cNvSpPr/>
      </dsp:nvSpPr>
      <dsp:spPr>
        <a:xfrm>
          <a:off x="4229679" y="326402"/>
          <a:ext cx="1207710" cy="1207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0CFEBA-6D3F-4493-BD54-187C4E413331}">
      <dsp:nvSpPr>
        <dsp:cNvPr id="0" name=""/>
        <dsp:cNvSpPr/>
      </dsp:nvSpPr>
      <dsp:spPr>
        <a:xfrm>
          <a:off x="3491634" y="1887237"/>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Thursdays vs. Fridays</a:t>
          </a:r>
        </a:p>
      </dsp:txBody>
      <dsp:txXfrm>
        <a:off x="3491634" y="1887237"/>
        <a:ext cx="2683800" cy="720000"/>
      </dsp:txXfrm>
    </dsp:sp>
    <dsp:sp modelId="{DEA3B94E-F2AE-4566-B6B8-BF50D78DAFE2}">
      <dsp:nvSpPr>
        <dsp:cNvPr id="0" name=""/>
        <dsp:cNvSpPr/>
      </dsp:nvSpPr>
      <dsp:spPr>
        <a:xfrm>
          <a:off x="2652946" y="3278188"/>
          <a:ext cx="1207710" cy="1207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7D0403-0C77-48F5-9782-7500452CD599}">
      <dsp:nvSpPr>
        <dsp:cNvPr id="0" name=""/>
        <dsp:cNvSpPr/>
      </dsp:nvSpPr>
      <dsp:spPr>
        <a:xfrm>
          <a:off x="1914901" y="4839023"/>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Share scraper code</a:t>
          </a:r>
        </a:p>
      </dsp:txBody>
      <dsp:txXfrm>
        <a:off x="1914901" y="4839023"/>
        <a:ext cx="26838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C5FC5-89BA-5644-8AE2-1BF64C3DEB54}" type="datetimeFigureOut">
              <a:rPr lang="en-US" smtClean="0"/>
              <a:t>4/15/20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7A143-955C-6742-9169-1E2D649DB9AE}" type="slidenum">
              <a:rPr lang="en-US" smtClean="0"/>
              <a:t>‹#›</a:t>
            </a:fld>
            <a:endParaRPr lang="en-US"/>
          </a:p>
        </p:txBody>
      </p:sp>
    </p:spTree>
    <p:extLst>
      <p:ext uri="{BB962C8B-B14F-4D97-AF65-F5344CB8AC3E}">
        <p14:creationId xmlns:p14="http://schemas.microsoft.com/office/powerpoint/2010/main" val="3878539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whole websites devoted to analyzing the crossword, but it’s really hard to get insights on your personal data. I’m a big crossword nerd. I do the NYT crossword every day and I have several years of data just waiting to be analyzed. </a:t>
            </a:r>
          </a:p>
        </p:txBody>
      </p:sp>
      <p:sp>
        <p:nvSpPr>
          <p:cNvPr id="4" name="Slide Number Placeholder 3"/>
          <p:cNvSpPr>
            <a:spLocks noGrp="1"/>
          </p:cNvSpPr>
          <p:nvPr>
            <p:ph type="sldNum" sz="quarter" idx="5"/>
          </p:nvPr>
        </p:nvSpPr>
        <p:spPr/>
        <p:txBody>
          <a:bodyPr/>
          <a:lstStyle/>
          <a:p>
            <a:fld id="{7A37A143-955C-6742-9169-1E2D649DB9AE}" type="slidenum">
              <a:rPr lang="en-US" smtClean="0"/>
              <a:t>2</a:t>
            </a:fld>
            <a:endParaRPr lang="en-US"/>
          </a:p>
        </p:txBody>
      </p:sp>
    </p:spTree>
    <p:extLst>
      <p:ext uri="{BB962C8B-B14F-4D97-AF65-F5344CB8AC3E}">
        <p14:creationId xmlns:p14="http://schemas.microsoft.com/office/powerpoint/2010/main" val="3979150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the technologies I used here, I mostly want to highlight that I used Selenium to scrape the NYT website for 5 years of my daily puzzle data. For each puzzle I scraped the date, day of the week, Solve time, constructor, and the clues</a:t>
            </a:r>
          </a:p>
        </p:txBody>
      </p:sp>
      <p:sp>
        <p:nvSpPr>
          <p:cNvPr id="4" name="Slide Number Placeholder 3"/>
          <p:cNvSpPr>
            <a:spLocks noGrp="1"/>
          </p:cNvSpPr>
          <p:nvPr>
            <p:ph type="sldNum" sz="quarter" idx="5"/>
          </p:nvPr>
        </p:nvSpPr>
        <p:spPr/>
        <p:txBody>
          <a:bodyPr/>
          <a:lstStyle/>
          <a:p>
            <a:fld id="{7A37A143-955C-6742-9169-1E2D649DB9AE}" type="slidenum">
              <a:rPr lang="en-US" smtClean="0"/>
              <a:t>3</a:t>
            </a:fld>
            <a:endParaRPr lang="en-US"/>
          </a:p>
        </p:txBody>
      </p:sp>
    </p:spTree>
    <p:extLst>
      <p:ext uri="{BB962C8B-B14F-4D97-AF65-F5344CB8AC3E}">
        <p14:creationId xmlns:p14="http://schemas.microsoft.com/office/powerpoint/2010/main" val="2720581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got my data I was so excited to start digging into it. Conventional wisdom is that Mondays are the easiest and crosswords get harder through the week, with Saturday being the hardest. Sundays are the largest puzzles and expect the longest solve times. There is an interesting discrepancy here that my Thursday times are worse than my Friday times, more on that later if I have time. I also broke out two years for comparison on the right, which I broke down further in my scientific test. </a:t>
            </a:r>
          </a:p>
        </p:txBody>
      </p:sp>
      <p:sp>
        <p:nvSpPr>
          <p:cNvPr id="4" name="Slide Number Placeholder 3"/>
          <p:cNvSpPr>
            <a:spLocks noGrp="1"/>
          </p:cNvSpPr>
          <p:nvPr>
            <p:ph type="sldNum" sz="quarter" idx="5"/>
          </p:nvPr>
        </p:nvSpPr>
        <p:spPr/>
        <p:txBody>
          <a:bodyPr/>
          <a:lstStyle/>
          <a:p>
            <a:fld id="{7A37A143-955C-6742-9169-1E2D649DB9AE}" type="slidenum">
              <a:rPr lang="en-US" smtClean="0"/>
              <a:t>4</a:t>
            </a:fld>
            <a:endParaRPr lang="en-US"/>
          </a:p>
        </p:txBody>
      </p:sp>
    </p:spTree>
    <p:extLst>
      <p:ext uri="{BB962C8B-B14F-4D97-AF65-F5344CB8AC3E}">
        <p14:creationId xmlns:p14="http://schemas.microsoft.com/office/powerpoint/2010/main" val="1905503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year to year</a:t>
            </a:r>
          </a:p>
        </p:txBody>
      </p:sp>
      <p:sp>
        <p:nvSpPr>
          <p:cNvPr id="4" name="Slide Number Placeholder 3"/>
          <p:cNvSpPr>
            <a:spLocks noGrp="1"/>
          </p:cNvSpPr>
          <p:nvPr>
            <p:ph type="sldNum" sz="quarter" idx="5"/>
          </p:nvPr>
        </p:nvSpPr>
        <p:spPr/>
        <p:txBody>
          <a:bodyPr/>
          <a:lstStyle/>
          <a:p>
            <a:fld id="{7A37A143-955C-6742-9169-1E2D649DB9AE}" type="slidenum">
              <a:rPr lang="en-US" smtClean="0"/>
              <a:t>5</a:t>
            </a:fld>
            <a:endParaRPr lang="en-US"/>
          </a:p>
        </p:txBody>
      </p:sp>
    </p:spTree>
    <p:extLst>
      <p:ext uri="{BB962C8B-B14F-4D97-AF65-F5344CB8AC3E}">
        <p14:creationId xmlns:p14="http://schemas.microsoft.com/office/powerpoint/2010/main" val="2501717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37A143-955C-6742-9169-1E2D649DB9AE}" type="slidenum">
              <a:rPr lang="en-US" smtClean="0"/>
              <a:t>6</a:t>
            </a:fld>
            <a:endParaRPr lang="en-US"/>
          </a:p>
        </p:txBody>
      </p:sp>
    </p:spTree>
    <p:extLst>
      <p:ext uri="{BB962C8B-B14F-4D97-AF65-F5344CB8AC3E}">
        <p14:creationId xmlns:p14="http://schemas.microsoft.com/office/powerpoint/2010/main" val="395679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Outliers were when I was dating someone who insisted that we solve some of the puzzles together and he really slowed me down. It didn’t last. </a:t>
            </a:r>
          </a:p>
        </p:txBody>
      </p:sp>
      <p:sp>
        <p:nvSpPr>
          <p:cNvPr id="4" name="Slide Number Placeholder 3"/>
          <p:cNvSpPr>
            <a:spLocks noGrp="1"/>
          </p:cNvSpPr>
          <p:nvPr>
            <p:ph type="sldNum" sz="quarter" idx="5"/>
          </p:nvPr>
        </p:nvSpPr>
        <p:spPr/>
        <p:txBody>
          <a:bodyPr/>
          <a:lstStyle/>
          <a:p>
            <a:fld id="{7A37A143-955C-6742-9169-1E2D649DB9AE}" type="slidenum">
              <a:rPr lang="en-US" smtClean="0"/>
              <a:t>8</a:t>
            </a:fld>
            <a:endParaRPr lang="en-US"/>
          </a:p>
        </p:txBody>
      </p:sp>
    </p:spTree>
    <p:extLst>
      <p:ext uri="{BB962C8B-B14F-4D97-AF65-F5344CB8AC3E}">
        <p14:creationId xmlns:p14="http://schemas.microsoft.com/office/powerpoint/2010/main" val="235912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nerdy bonus slide. </a:t>
            </a:r>
          </a:p>
          <a:p>
            <a:endParaRPr lang="en-US" dirty="0"/>
          </a:p>
          <a:p>
            <a:r>
              <a:rPr lang="en-US" dirty="0"/>
              <a:t>I wanted to look at prolific constructors who had hit for the cycle in the years for which I scraped </a:t>
            </a:r>
          </a:p>
          <a:p>
            <a:r>
              <a:rPr lang="en-US" dirty="0"/>
              <a:t>Hit for the Cycle – a term borrowed from baseball, it means that a constructor has had at least one puzzle published for each day of the week.  Some interesting variation here in the lack of nice smooth upward trends, probably at least partially due to small sample size, but I’ve already started looking into those puzzles on my own time. </a:t>
            </a:r>
          </a:p>
        </p:txBody>
      </p:sp>
      <p:sp>
        <p:nvSpPr>
          <p:cNvPr id="4" name="Slide Number Placeholder 3"/>
          <p:cNvSpPr>
            <a:spLocks noGrp="1"/>
          </p:cNvSpPr>
          <p:nvPr>
            <p:ph type="sldNum" sz="quarter" idx="5"/>
          </p:nvPr>
        </p:nvSpPr>
        <p:spPr/>
        <p:txBody>
          <a:bodyPr/>
          <a:lstStyle/>
          <a:p>
            <a:fld id="{7A37A143-955C-6742-9169-1E2D649DB9AE}" type="slidenum">
              <a:rPr lang="en-US" smtClean="0"/>
              <a:t>9</a:t>
            </a:fld>
            <a:endParaRPr lang="en-US"/>
          </a:p>
        </p:txBody>
      </p:sp>
    </p:spTree>
    <p:extLst>
      <p:ext uri="{BB962C8B-B14F-4D97-AF65-F5344CB8AC3E}">
        <p14:creationId xmlns:p14="http://schemas.microsoft.com/office/powerpoint/2010/main" val="3830600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37A143-955C-6742-9169-1E2D649DB9AE}" type="slidenum">
              <a:rPr lang="en-US" smtClean="0"/>
              <a:t>10</a:t>
            </a:fld>
            <a:endParaRPr lang="en-US"/>
          </a:p>
        </p:txBody>
      </p:sp>
    </p:spTree>
    <p:extLst>
      <p:ext uri="{BB962C8B-B14F-4D97-AF65-F5344CB8AC3E}">
        <p14:creationId xmlns:p14="http://schemas.microsoft.com/office/powerpoint/2010/main" val="709559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hyperlink" Target="mailto:kejohnson1231@yahoo.com" TargetMode="External"/><Relationship Id="rId2" Type="http://schemas.openxmlformats.org/officeDocument/2006/relationships/image" Target="../media/image30.jpeg"/><Relationship Id="rId1" Type="http://schemas.openxmlformats.org/officeDocument/2006/relationships/slideLayout" Target="../slideLayouts/slideLayout4.xml"/><Relationship Id="rId5" Type="http://schemas.openxmlformats.org/officeDocument/2006/relationships/hyperlink" Target="https://github.com/kejohnson1231" TargetMode="External"/><Relationship Id="rId4" Type="http://schemas.openxmlformats.org/officeDocument/2006/relationships/hyperlink" Target="https://www.linkedin.com/in/kejohnson123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4">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6">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8">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20">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22">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24">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9" name="Freeform: Shape 28">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4441986" y="4373326"/>
            <a:ext cx="3312734" cy="1141851"/>
          </a:xfrm>
          <a:noFill/>
        </p:spPr>
        <p:txBody>
          <a:bodyPr>
            <a:normAutofit/>
          </a:bodyPr>
          <a:lstStyle/>
          <a:p>
            <a:r>
              <a:rPr lang="en-US" dirty="0">
                <a:solidFill>
                  <a:srgbClr val="080808"/>
                </a:solidFill>
              </a:rPr>
              <a:t>Kathryn</a:t>
            </a:r>
            <a:r>
              <a:rPr lang="en-US" sz="2000" dirty="0">
                <a:solidFill>
                  <a:srgbClr val="080808"/>
                </a:solidFill>
              </a:rPr>
              <a:t> </a:t>
            </a:r>
            <a:r>
              <a:rPr lang="en-US" dirty="0">
                <a:solidFill>
                  <a:srgbClr val="080808"/>
                </a:solidFill>
              </a:rPr>
              <a:t>Johnson</a:t>
            </a:r>
            <a:endParaRPr lang="en-US" sz="2000" dirty="0">
              <a:solidFill>
                <a:srgbClr val="080808"/>
              </a:solidFill>
            </a:endParaRPr>
          </a:p>
        </p:txBody>
      </p:sp>
      <p:sp>
        <p:nvSpPr>
          <p:cNvPr id="2" name="Title 1"/>
          <p:cNvSpPr>
            <a:spLocks noGrp="1"/>
          </p:cNvSpPr>
          <p:nvPr>
            <p:ph type="ctrTitle"/>
          </p:nvPr>
        </p:nvSpPr>
        <p:spPr>
          <a:xfrm>
            <a:off x="3204642" y="2452159"/>
            <a:ext cx="5782716" cy="2150719"/>
          </a:xfrm>
          <a:noFill/>
        </p:spPr>
        <p:txBody>
          <a:bodyPr anchor="ctr">
            <a:normAutofit/>
          </a:bodyPr>
          <a:lstStyle/>
          <a:p>
            <a:br>
              <a:rPr lang="en-US" sz="3600" b="1" dirty="0">
                <a:solidFill>
                  <a:srgbClr val="080808"/>
                </a:solidFill>
                <a:latin typeface="+mn-lt"/>
              </a:rPr>
            </a:br>
            <a:r>
              <a:rPr lang="en-US" sz="3600" b="1" dirty="0">
                <a:solidFill>
                  <a:srgbClr val="080808"/>
                </a:solidFill>
                <a:latin typeface="+mn-lt"/>
              </a:rPr>
              <a:t>Solving for X – Word</a:t>
            </a:r>
          </a:p>
        </p:txBody>
      </p:sp>
      <p:sp>
        <p:nvSpPr>
          <p:cNvPr id="33" name="Freeform: Shape 32">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38E826-B162-7E4B-A8E2-F176664807B6}"/>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What Next?</a:t>
            </a:r>
          </a:p>
        </p:txBody>
      </p:sp>
      <p:graphicFrame>
        <p:nvGraphicFramePr>
          <p:cNvPr id="6" name="Content Placeholder 2">
            <a:extLst>
              <a:ext uri="{FF2B5EF4-FFF2-40B4-BE49-F238E27FC236}">
                <a16:creationId xmlns:a16="http://schemas.microsoft.com/office/drawing/2014/main" id="{0F18AA86-7A1D-47E3-BBC8-504FF6B4A037}"/>
              </a:ext>
            </a:extLst>
          </p:cNvPr>
          <p:cNvGraphicFramePr>
            <a:graphicFrameLocks noGrp="1"/>
          </p:cNvGraphicFramePr>
          <p:nvPr>
            <p:ph idx="1"/>
            <p:extLst>
              <p:ext uri="{D42A27DB-BD31-4B8C-83A1-F6EECF244321}">
                <p14:modId xmlns:p14="http://schemas.microsoft.com/office/powerpoint/2010/main" val="97780271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169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E6470E-B78A-3D4E-BEBA-44B84DEDCE6B}"/>
              </a:ext>
            </a:extLst>
          </p:cNvPr>
          <p:cNvSpPr>
            <a:spLocks noGrp="1"/>
          </p:cNvSpPr>
          <p:nvPr>
            <p:ph type="title"/>
          </p:nvPr>
        </p:nvSpPr>
        <p:spPr>
          <a:xfrm>
            <a:off x="1320800" y="546298"/>
            <a:ext cx="9791700" cy="1325563"/>
          </a:xfrm>
        </p:spPr>
        <p:txBody>
          <a:bodyPr>
            <a:noAutofit/>
          </a:bodyPr>
          <a:lstStyle/>
          <a:p>
            <a:r>
              <a:rPr lang="en-US" sz="3600" dirty="0">
                <a:solidFill>
                  <a:schemeClr val="accent4">
                    <a:lumMod val="75000"/>
                  </a:schemeClr>
                </a:solidFill>
              </a:rPr>
              <a:t> </a:t>
            </a:r>
            <a:r>
              <a:rPr lang="en-US" sz="3600" i="1" dirty="0">
                <a:solidFill>
                  <a:schemeClr val="accent4">
                    <a:lumMod val="75000"/>
                  </a:schemeClr>
                </a:solidFill>
              </a:rPr>
              <a:t>I didn’t realize I was so obsessed with crosswords, but looking back, I guess the </a:t>
            </a:r>
            <a:r>
              <a:rPr lang="en-US" sz="3600" b="1" i="1" dirty="0">
                <a:solidFill>
                  <a:schemeClr val="accent4">
                    <a:lumMod val="75000"/>
                  </a:schemeClr>
                </a:solidFill>
              </a:rPr>
              <a:t>clues </a:t>
            </a:r>
            <a:r>
              <a:rPr lang="en-US" sz="3600" i="1" dirty="0">
                <a:solidFill>
                  <a:schemeClr val="accent4">
                    <a:lumMod val="75000"/>
                  </a:schemeClr>
                </a:solidFill>
              </a:rPr>
              <a:t>were all there... </a:t>
            </a:r>
            <a:endParaRPr lang="en-US" sz="3600" dirty="0">
              <a:solidFill>
                <a:schemeClr val="accent4">
                  <a:lumMod val="75000"/>
                </a:schemeClr>
              </a:solidFill>
            </a:endParaRPr>
          </a:p>
        </p:txBody>
      </p:sp>
      <p:pic>
        <p:nvPicPr>
          <p:cNvPr id="8" name="Content Placeholder 7" descr="&#10;&#10;Description automatically generated">
            <a:extLst>
              <a:ext uri="{FF2B5EF4-FFF2-40B4-BE49-F238E27FC236}">
                <a16:creationId xmlns:a16="http://schemas.microsoft.com/office/drawing/2014/main" id="{B240D47E-B5B0-D843-BC26-5E27CD9108B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6800" y="2551429"/>
            <a:ext cx="2159000" cy="2596635"/>
          </a:xfrm>
        </p:spPr>
      </p:pic>
      <p:sp>
        <p:nvSpPr>
          <p:cNvPr id="14" name="Content Placeholder 13">
            <a:extLst>
              <a:ext uri="{FF2B5EF4-FFF2-40B4-BE49-F238E27FC236}">
                <a16:creationId xmlns:a16="http://schemas.microsoft.com/office/drawing/2014/main" id="{A06266DC-8AE7-8844-B419-5B2AB7890139}"/>
              </a:ext>
            </a:extLst>
          </p:cNvPr>
          <p:cNvSpPr>
            <a:spLocks noGrp="1"/>
          </p:cNvSpPr>
          <p:nvPr>
            <p:ph sz="half" idx="2"/>
          </p:nvPr>
        </p:nvSpPr>
        <p:spPr>
          <a:xfrm>
            <a:off x="3683000" y="2259329"/>
            <a:ext cx="7645400" cy="3625534"/>
          </a:xfrm>
        </p:spPr>
        <p:txBody>
          <a:bodyPr>
            <a:normAutofit/>
          </a:bodyPr>
          <a:lstStyle/>
          <a:p>
            <a:pPr marL="0" indent="0" algn="ctr">
              <a:buNone/>
            </a:pPr>
            <a:r>
              <a:rPr lang="en-US" sz="3200" dirty="0"/>
              <a:t>Kathryn Johnson</a:t>
            </a:r>
          </a:p>
          <a:p>
            <a:pPr marL="0" indent="0" algn="ctr">
              <a:buNone/>
            </a:pPr>
            <a:r>
              <a:rPr lang="en-US" sz="900" dirty="0"/>
              <a:t> </a:t>
            </a:r>
            <a:r>
              <a:rPr lang="en-US" sz="2000" dirty="0"/>
              <a:t> </a:t>
            </a:r>
            <a:endParaRPr lang="en-US" sz="900" dirty="0"/>
          </a:p>
          <a:p>
            <a:pPr marL="0" indent="0">
              <a:buNone/>
            </a:pPr>
            <a:r>
              <a:rPr lang="en-US" sz="2400" dirty="0"/>
              <a:t>    Email:           </a:t>
            </a:r>
            <a:r>
              <a:rPr lang="en-US" sz="2400" dirty="0">
                <a:hlinkClick r:id="rId3"/>
              </a:rPr>
              <a:t>kejohnson1231@gmail.com</a:t>
            </a:r>
            <a:r>
              <a:rPr lang="en-US" sz="2400" dirty="0"/>
              <a:t> </a:t>
            </a:r>
          </a:p>
          <a:p>
            <a:pPr marL="0" indent="0">
              <a:buNone/>
            </a:pPr>
            <a:endParaRPr lang="en-US" sz="2400" dirty="0"/>
          </a:p>
          <a:p>
            <a:pPr marL="0" indent="0">
              <a:buNone/>
            </a:pPr>
            <a:r>
              <a:rPr lang="en-US" sz="2400" dirty="0"/>
              <a:t>    LinkedIn:     </a:t>
            </a:r>
            <a:r>
              <a:rPr lang="en-US" sz="2400" dirty="0">
                <a:solidFill>
                  <a:srgbClr val="0563C1"/>
                </a:solidFill>
                <a:hlinkClick r:id="rId4">
                  <a:extLst>
                    <a:ext uri="{A12FA001-AC4F-418D-AE19-62706E023703}">
                      <ahyp:hlinkClr xmlns:ahyp="http://schemas.microsoft.com/office/drawing/2018/hyperlinkcolor" val="tx"/>
                    </a:ext>
                  </a:extLst>
                </a:hlinkClick>
              </a:rPr>
              <a:t>https://www.linkedin.com/in/kejohnson1231/</a:t>
            </a:r>
            <a:endParaRPr lang="en-US" sz="2400" dirty="0"/>
          </a:p>
          <a:p>
            <a:pPr marL="0" indent="0">
              <a:buNone/>
            </a:pPr>
            <a:endParaRPr lang="en-US" sz="2400" dirty="0"/>
          </a:p>
          <a:p>
            <a:pPr marL="0" indent="0">
              <a:buNone/>
            </a:pPr>
            <a:r>
              <a:rPr lang="en-US" sz="2400" dirty="0"/>
              <a:t>    GitHub:        </a:t>
            </a:r>
            <a:r>
              <a:rPr lang="en-US" sz="2400" dirty="0">
                <a:hlinkClick r:id="rId5"/>
              </a:rPr>
              <a:t>https://github.com/kejohnson1231</a:t>
            </a:r>
            <a:endParaRPr lang="en-US" sz="2400" dirty="0"/>
          </a:p>
          <a:p>
            <a:pPr marL="0" indent="0">
              <a:buNone/>
            </a:pPr>
            <a:endParaRPr lang="en-US" sz="2400" dirty="0"/>
          </a:p>
        </p:txBody>
      </p:sp>
    </p:spTree>
    <p:extLst>
      <p:ext uri="{BB962C8B-B14F-4D97-AF65-F5344CB8AC3E}">
        <p14:creationId xmlns:p14="http://schemas.microsoft.com/office/powerpoint/2010/main" val="224468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7CB3682-14D3-7D43-A973-C01841385C3B}"/>
              </a:ext>
            </a:extLst>
          </p:cNvPr>
          <p:cNvSpPr>
            <a:spLocks noGrp="1"/>
          </p:cNvSpPr>
          <p:nvPr>
            <p:ph type="title"/>
          </p:nvPr>
        </p:nvSpPr>
        <p:spPr>
          <a:xfrm>
            <a:off x="6078306" y="1739105"/>
            <a:ext cx="4977976" cy="1455996"/>
          </a:xfrm>
        </p:spPr>
        <p:txBody>
          <a:bodyPr vert="horz" lIns="91440" tIns="45720" rIns="91440" bIns="45720" rtlCol="0" anchor="ctr">
            <a:normAutofit/>
          </a:bodyPr>
          <a:lstStyle/>
          <a:p>
            <a:r>
              <a:rPr lang="en-US" sz="4000" b="1" dirty="0">
                <a:solidFill>
                  <a:srgbClr val="000000"/>
                </a:solidFill>
              </a:rPr>
              <a:t>Why Crosswords?</a:t>
            </a:r>
          </a:p>
        </p:txBody>
      </p:sp>
      <p:sp>
        <p:nvSpPr>
          <p:cNvPr id="17"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descr="A picture containing flower, bird&#10;&#10;Description automatically generated">
            <a:extLst>
              <a:ext uri="{FF2B5EF4-FFF2-40B4-BE49-F238E27FC236}">
                <a16:creationId xmlns:a16="http://schemas.microsoft.com/office/drawing/2014/main" id="{E06453C5-82EF-004A-B895-0CF97ED10496}"/>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66070" y="3875314"/>
            <a:ext cx="2670429" cy="2670429"/>
          </a:xfrm>
          <a:prstGeom prst="rect">
            <a:avLst/>
          </a:prstGeom>
        </p:spPr>
      </p:pic>
      <p:sp>
        <p:nvSpPr>
          <p:cNvPr id="3" name="Content Placeholder 2">
            <a:extLst>
              <a:ext uri="{FF2B5EF4-FFF2-40B4-BE49-F238E27FC236}">
                <a16:creationId xmlns:a16="http://schemas.microsoft.com/office/drawing/2014/main" id="{A821FC19-7058-CF4A-A607-A57027AF53C7}"/>
              </a:ext>
            </a:extLst>
          </p:cNvPr>
          <p:cNvSpPr>
            <a:spLocks noGrp="1"/>
          </p:cNvSpPr>
          <p:nvPr>
            <p:ph sz="half" idx="1"/>
          </p:nvPr>
        </p:nvSpPr>
        <p:spPr>
          <a:xfrm>
            <a:off x="6112271" y="3198826"/>
            <a:ext cx="4977578" cy="2470831"/>
          </a:xfrm>
        </p:spPr>
        <p:txBody>
          <a:bodyPr vert="horz" lIns="91440" tIns="45720" rIns="91440" bIns="45720" rtlCol="0" anchor="ctr">
            <a:normAutofit/>
          </a:bodyPr>
          <a:lstStyle/>
          <a:p>
            <a:r>
              <a:rPr lang="en-US" sz="2000" dirty="0">
                <a:solidFill>
                  <a:srgbClr val="000000"/>
                </a:solidFill>
              </a:rPr>
              <a:t>NYT crossword statistics are abundant, but general</a:t>
            </a:r>
            <a:endParaRPr lang="en-US" sz="1600" dirty="0">
              <a:solidFill>
                <a:srgbClr val="000000"/>
              </a:solidFill>
            </a:endParaRPr>
          </a:p>
          <a:p>
            <a:pPr lvl="1"/>
            <a:endParaRPr lang="en-US" sz="1600" dirty="0">
              <a:solidFill>
                <a:srgbClr val="000000"/>
              </a:solidFill>
            </a:endParaRPr>
          </a:p>
          <a:p>
            <a:r>
              <a:rPr lang="en-US" sz="2000" dirty="0">
                <a:solidFill>
                  <a:srgbClr val="000000"/>
                </a:solidFill>
              </a:rPr>
              <a:t>Personalized statistics are scarce</a:t>
            </a:r>
          </a:p>
        </p:txBody>
      </p:sp>
    </p:spTree>
    <p:extLst>
      <p:ext uri="{BB962C8B-B14F-4D97-AF65-F5344CB8AC3E}">
        <p14:creationId xmlns:p14="http://schemas.microsoft.com/office/powerpoint/2010/main" val="3899004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9FFB80-2025-384C-99A9-7534D030E29C}"/>
              </a:ext>
            </a:extLst>
          </p:cNvPr>
          <p:cNvSpPr>
            <a:spLocks noGrp="1"/>
          </p:cNvSpPr>
          <p:nvPr>
            <p:ph type="title"/>
          </p:nvPr>
        </p:nvSpPr>
        <p:spPr>
          <a:xfrm>
            <a:off x="966952" y="1204108"/>
            <a:ext cx="2669406" cy="1781175"/>
          </a:xfrm>
          <a:prstGeom prst="ellipse">
            <a:avLst/>
          </a:prstGeom>
        </p:spPr>
        <p:txBody>
          <a:bodyPr vert="horz" lIns="91440" tIns="45720" rIns="91440" bIns="45720" rtlCol="0">
            <a:normAutofit/>
          </a:bodyPr>
          <a:lstStyle/>
          <a:p>
            <a:r>
              <a:rPr lang="en-US" sz="2500" kern="1200">
                <a:solidFill>
                  <a:srgbClr val="FFFFFF"/>
                </a:solidFill>
                <a:latin typeface="+mj-lt"/>
                <a:ea typeface="+mj-ea"/>
                <a:cs typeface="+mj-cs"/>
              </a:rPr>
              <a:t>Technologies</a:t>
            </a:r>
          </a:p>
        </p:txBody>
      </p:sp>
      <p:pic>
        <p:nvPicPr>
          <p:cNvPr id="5" name="Content Placeholder 4" descr="A close up of a logo&#10;&#10;Description automatically generated">
            <a:extLst>
              <a:ext uri="{FF2B5EF4-FFF2-40B4-BE49-F238E27FC236}">
                <a16:creationId xmlns:a16="http://schemas.microsoft.com/office/drawing/2014/main" id="{16D60CA9-864B-554C-B726-27C985EF62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23042" y="2076108"/>
            <a:ext cx="2808288" cy="722313"/>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46D57EFE-DC03-444D-922E-9C01AB7BF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780" y="5101328"/>
            <a:ext cx="3418495" cy="840120"/>
          </a:xfrm>
          <a:prstGeom prst="rect">
            <a:avLst/>
          </a:prstGeom>
        </p:spPr>
      </p:pic>
      <p:pic>
        <p:nvPicPr>
          <p:cNvPr id="11" name="Picture 10" descr="A close up of a sign&#10;&#10;Description automatically generated">
            <a:extLst>
              <a:ext uri="{FF2B5EF4-FFF2-40B4-BE49-F238E27FC236}">
                <a16:creationId xmlns:a16="http://schemas.microsoft.com/office/drawing/2014/main" id="{ADB330E8-8ED1-5D44-A43B-03E32B2490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5067" y="3338152"/>
            <a:ext cx="3125788" cy="722313"/>
          </a:xfrm>
          <a:prstGeom prst="rect">
            <a:avLst/>
          </a:prstGeom>
        </p:spPr>
      </p:pic>
      <p:pic>
        <p:nvPicPr>
          <p:cNvPr id="15" name="Picture 14" descr="A picture containing drawing&#10;&#10;Description automatically generated">
            <a:extLst>
              <a:ext uri="{FF2B5EF4-FFF2-40B4-BE49-F238E27FC236}">
                <a16:creationId xmlns:a16="http://schemas.microsoft.com/office/drawing/2014/main" id="{DA0F641C-2936-8848-BF6C-308427EFCD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67229" y="681016"/>
            <a:ext cx="1948516" cy="1948516"/>
          </a:xfrm>
          <a:prstGeom prst="rect">
            <a:avLst/>
          </a:prstGeom>
        </p:spPr>
      </p:pic>
      <p:pic>
        <p:nvPicPr>
          <p:cNvPr id="19" name="Picture 18" descr="A picture containing drawing&#10;&#10;Description automatically generated">
            <a:extLst>
              <a:ext uri="{FF2B5EF4-FFF2-40B4-BE49-F238E27FC236}">
                <a16:creationId xmlns:a16="http://schemas.microsoft.com/office/drawing/2014/main" id="{A067F4AF-87A9-764E-97E9-2CC9821D04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6289" y="4917973"/>
            <a:ext cx="1290472" cy="1349375"/>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A234B94F-AFF8-8D4A-AE40-98C3799A3A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7423" y="3699307"/>
            <a:ext cx="3698080" cy="848871"/>
          </a:xfrm>
          <a:prstGeom prst="rect">
            <a:avLst/>
          </a:prstGeom>
        </p:spPr>
      </p:pic>
      <p:pic>
        <p:nvPicPr>
          <p:cNvPr id="25" name="Picture 24" descr="A close up of a logo&#10;&#10;Description automatically generated">
            <a:extLst>
              <a:ext uri="{FF2B5EF4-FFF2-40B4-BE49-F238E27FC236}">
                <a16:creationId xmlns:a16="http://schemas.microsoft.com/office/drawing/2014/main" id="{3E0F1B33-6D1D-A846-87BC-0D451B260A6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67229" y="2629532"/>
            <a:ext cx="2139551" cy="2139551"/>
          </a:xfrm>
          <a:prstGeom prst="rect">
            <a:avLst/>
          </a:prstGeom>
        </p:spPr>
      </p:pic>
      <p:pic>
        <p:nvPicPr>
          <p:cNvPr id="39" name="Picture 38">
            <a:extLst>
              <a:ext uri="{FF2B5EF4-FFF2-40B4-BE49-F238E27FC236}">
                <a16:creationId xmlns:a16="http://schemas.microsoft.com/office/drawing/2014/main" id="{E89ACD19-65BE-BE4B-A0AF-D2A9C2CF372C}"/>
              </a:ext>
            </a:extLst>
          </p:cNvPr>
          <p:cNvPicPr>
            <a:picLocks noChangeAspect="1"/>
          </p:cNvPicPr>
          <p:nvPr/>
        </p:nvPicPr>
        <p:blipFill rotWithShape="1">
          <a:blip r:embed="rId10"/>
          <a:srcRect r="29984"/>
          <a:stretch/>
        </p:blipFill>
        <p:spPr>
          <a:xfrm>
            <a:off x="7823042" y="712776"/>
            <a:ext cx="3294062" cy="982663"/>
          </a:xfrm>
          <a:prstGeom prst="rect">
            <a:avLst/>
          </a:prstGeom>
        </p:spPr>
      </p:pic>
      <p:pic>
        <p:nvPicPr>
          <p:cNvPr id="48" name="Picture 47" descr="A close up of text on a black background&#10;&#10;Description automatically generated">
            <a:extLst>
              <a:ext uri="{FF2B5EF4-FFF2-40B4-BE49-F238E27FC236}">
                <a16:creationId xmlns:a16="http://schemas.microsoft.com/office/drawing/2014/main" id="{892B29FF-6FB0-3248-BDC8-9CB0ECC27F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84316" y="5101328"/>
            <a:ext cx="2452688" cy="982663"/>
          </a:xfrm>
          <a:prstGeom prst="rect">
            <a:avLst/>
          </a:prstGeom>
        </p:spPr>
      </p:pic>
    </p:spTree>
    <p:extLst>
      <p:ext uri="{BB962C8B-B14F-4D97-AF65-F5344CB8AC3E}">
        <p14:creationId xmlns:p14="http://schemas.microsoft.com/office/powerpoint/2010/main" val="339519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5FA649-868C-6246-8DF4-0654902DB1F8}"/>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Solve Times Broken Down</a:t>
            </a:r>
          </a:p>
        </p:txBody>
      </p:sp>
      <p:cxnSp>
        <p:nvCxnSpPr>
          <p:cNvPr id="97" name="Straight Connector 9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7C74AE55-A0C4-6A41-8974-00DE5241DB45}"/>
              </a:ext>
            </a:extLst>
          </p:cNvPr>
          <p:cNvPicPr>
            <a:picLocks noChangeAspect="1"/>
          </p:cNvPicPr>
          <p:nvPr/>
        </p:nvPicPr>
        <p:blipFill>
          <a:blip r:embed="rId3"/>
          <a:stretch>
            <a:fillRect/>
          </a:stretch>
        </p:blipFill>
        <p:spPr>
          <a:xfrm>
            <a:off x="656112" y="2426818"/>
            <a:ext cx="4806826" cy="3997637"/>
          </a:xfrm>
          <a:prstGeom prst="rect">
            <a:avLst/>
          </a:prstGeom>
        </p:spPr>
      </p:pic>
      <p:cxnSp>
        <p:nvCxnSpPr>
          <p:cNvPr id="99" name="Straight Connector 9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5" name="Picture 14" descr="A screenshot of a cell phone&#10;&#10;Description automatically generated">
            <a:extLst>
              <a:ext uri="{FF2B5EF4-FFF2-40B4-BE49-F238E27FC236}">
                <a16:creationId xmlns:a16="http://schemas.microsoft.com/office/drawing/2014/main" id="{55060EB4-B7A0-0547-BA92-466733A95285}"/>
              </a:ext>
            </a:extLst>
          </p:cNvPr>
          <p:cNvPicPr>
            <a:picLocks noChangeAspect="1"/>
          </p:cNvPicPr>
          <p:nvPr/>
        </p:nvPicPr>
        <p:blipFill>
          <a:blip r:embed="rId4"/>
          <a:stretch>
            <a:fillRect/>
          </a:stretch>
        </p:blipFill>
        <p:spPr>
          <a:xfrm>
            <a:off x="6445073" y="2624155"/>
            <a:ext cx="5455917" cy="3602963"/>
          </a:xfrm>
          <a:prstGeom prst="rect">
            <a:avLst/>
          </a:prstGeom>
        </p:spPr>
      </p:pic>
    </p:spTree>
    <p:extLst>
      <p:ext uri="{BB962C8B-B14F-4D97-AF65-F5344CB8AC3E}">
        <p14:creationId xmlns:p14="http://schemas.microsoft.com/office/powerpoint/2010/main" val="231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63737C-D0D4-CF49-8E94-992F18F4354A}"/>
              </a:ext>
            </a:extLst>
          </p:cNvPr>
          <p:cNvSpPr>
            <a:spLocks noGrp="1"/>
          </p:cNvSpPr>
          <p:nvPr>
            <p:ph type="title"/>
          </p:nvPr>
        </p:nvSpPr>
        <p:spPr>
          <a:xfrm>
            <a:off x="594360" y="640263"/>
            <a:ext cx="3822192" cy="1344975"/>
          </a:xfrm>
        </p:spPr>
        <p:txBody>
          <a:bodyPr vert="horz" lIns="91440" tIns="45720" rIns="91440" bIns="45720" rtlCol="0">
            <a:normAutofit/>
          </a:bodyPr>
          <a:lstStyle/>
          <a:p>
            <a:r>
              <a:rPr lang="en-US" sz="3600">
                <a:solidFill>
                  <a:schemeClr val="bg1"/>
                </a:solidFill>
              </a:rPr>
              <a:t>Did I Really Improve?</a:t>
            </a:r>
          </a:p>
        </p:txBody>
      </p:sp>
      <p:cxnSp>
        <p:nvCxnSpPr>
          <p:cNvPr id="44" name="Straight Connector 3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1BA0A038-2F31-E942-9C4B-E01A22DBDBCF}"/>
              </a:ext>
            </a:extLst>
          </p:cNvPr>
          <p:cNvSpPr>
            <a:spLocks noGrp="1"/>
          </p:cNvSpPr>
          <p:nvPr>
            <p:ph idx="1"/>
          </p:nvPr>
        </p:nvSpPr>
        <p:spPr>
          <a:xfrm>
            <a:off x="592416" y="2321910"/>
            <a:ext cx="3822192" cy="3773010"/>
          </a:xfrm>
        </p:spPr>
        <p:txBody>
          <a:bodyPr>
            <a:normAutofit/>
          </a:bodyPr>
          <a:lstStyle/>
          <a:p>
            <a:r>
              <a:rPr lang="en-US" sz="2000" b="1" dirty="0">
                <a:solidFill>
                  <a:schemeClr val="bg1"/>
                </a:solidFill>
              </a:rPr>
              <a:t>Null Hypothesis: </a:t>
            </a:r>
            <a:r>
              <a:rPr lang="en-US" sz="2000" dirty="0">
                <a:solidFill>
                  <a:schemeClr val="bg1"/>
                </a:solidFill>
              </a:rPr>
              <a:t>There is no significant difference in average solve times between 2017 and 2018</a:t>
            </a:r>
          </a:p>
          <a:p>
            <a:r>
              <a:rPr lang="en-US" sz="2000" b="1" dirty="0">
                <a:solidFill>
                  <a:schemeClr val="bg1"/>
                </a:solidFill>
              </a:rPr>
              <a:t>Alternative Hypothesis: </a:t>
            </a:r>
            <a:r>
              <a:rPr lang="en-US" sz="2000" dirty="0">
                <a:solidFill>
                  <a:schemeClr val="bg1"/>
                </a:solidFill>
              </a:rPr>
              <a:t>There is a significant difference in average solve times between 2017 and 2018 </a:t>
            </a:r>
          </a:p>
          <a:p>
            <a:r>
              <a:rPr lang="en-US" sz="2000" b="1" dirty="0">
                <a:solidFill>
                  <a:schemeClr val="bg1"/>
                </a:solidFill>
              </a:rPr>
              <a:t>p-value</a:t>
            </a:r>
            <a:r>
              <a:rPr lang="en-US" sz="2000" dirty="0">
                <a:solidFill>
                  <a:schemeClr val="bg1"/>
                </a:solidFill>
              </a:rPr>
              <a:t>: 1.9166e-12</a:t>
            </a:r>
          </a:p>
          <a:p>
            <a:r>
              <a:rPr lang="en-US" sz="2000" b="1" dirty="0">
                <a:solidFill>
                  <a:schemeClr val="bg1"/>
                </a:solidFill>
              </a:rPr>
              <a:t>Reject the Null Hypothesis </a:t>
            </a:r>
          </a:p>
        </p:txBody>
      </p:sp>
      <p:pic>
        <p:nvPicPr>
          <p:cNvPr id="11" name="Picture 10" descr="A screenshot of a cell phone&#10;&#10;Description automatically generated">
            <a:extLst>
              <a:ext uri="{FF2B5EF4-FFF2-40B4-BE49-F238E27FC236}">
                <a16:creationId xmlns:a16="http://schemas.microsoft.com/office/drawing/2014/main" id="{BA3A157F-802E-CE42-AAEB-85FFB4173EF9}"/>
              </a:ext>
            </a:extLst>
          </p:cNvPr>
          <p:cNvPicPr>
            <a:picLocks noChangeAspect="1"/>
          </p:cNvPicPr>
          <p:nvPr/>
        </p:nvPicPr>
        <p:blipFill>
          <a:blip r:embed="rId3"/>
          <a:stretch>
            <a:fillRect/>
          </a:stretch>
        </p:blipFill>
        <p:spPr>
          <a:xfrm>
            <a:off x="5110716" y="1233631"/>
            <a:ext cx="6596652" cy="4235289"/>
          </a:xfrm>
          <a:prstGeom prst="rect">
            <a:avLst/>
          </a:prstGeom>
        </p:spPr>
      </p:pic>
    </p:spTree>
    <p:extLst>
      <p:ext uri="{BB962C8B-B14F-4D97-AF65-F5344CB8AC3E}">
        <p14:creationId xmlns:p14="http://schemas.microsoft.com/office/powerpoint/2010/main" val="338187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787BADE-6398-9C43-9F6C-A8D28EB0A1DD}"/>
              </a:ext>
            </a:extLst>
          </p:cNvPr>
          <p:cNvSpPr>
            <a:spLocks noGrp="1"/>
          </p:cNvSpPr>
          <p:nvPr>
            <p:ph type="title"/>
          </p:nvPr>
        </p:nvSpPr>
        <p:spPr>
          <a:xfrm>
            <a:off x="838200" y="365126"/>
            <a:ext cx="10515600" cy="797440"/>
          </a:xfrm>
        </p:spPr>
        <p:txBody>
          <a:bodyPr/>
          <a:lstStyle/>
          <a:p>
            <a:pPr algn="ctr"/>
            <a:r>
              <a:rPr lang="en-US" dirty="0">
                <a:solidFill>
                  <a:srgbClr val="002060"/>
                </a:solidFill>
              </a:rPr>
              <a:t>Breaking the Data Down by Day</a:t>
            </a:r>
          </a:p>
        </p:txBody>
      </p:sp>
      <p:pic>
        <p:nvPicPr>
          <p:cNvPr id="6" name="Picture 5">
            <a:extLst>
              <a:ext uri="{FF2B5EF4-FFF2-40B4-BE49-F238E27FC236}">
                <a16:creationId xmlns:a16="http://schemas.microsoft.com/office/drawing/2014/main" id="{AFF63366-A45F-B144-9B36-F6267467F7D9}"/>
              </a:ext>
            </a:extLst>
          </p:cNvPr>
          <p:cNvPicPr>
            <a:picLocks noChangeAspect="1"/>
          </p:cNvPicPr>
          <p:nvPr/>
        </p:nvPicPr>
        <p:blipFill>
          <a:blip r:embed="rId3"/>
          <a:stretch>
            <a:fillRect/>
          </a:stretch>
        </p:blipFill>
        <p:spPr>
          <a:xfrm>
            <a:off x="1770061" y="3004369"/>
            <a:ext cx="8651878" cy="1787910"/>
          </a:xfrm>
          <a:prstGeom prst="rect">
            <a:avLst/>
          </a:prstGeom>
        </p:spPr>
      </p:pic>
      <p:pic>
        <p:nvPicPr>
          <p:cNvPr id="21" name="Picture 20">
            <a:extLst>
              <a:ext uri="{FF2B5EF4-FFF2-40B4-BE49-F238E27FC236}">
                <a16:creationId xmlns:a16="http://schemas.microsoft.com/office/drawing/2014/main" id="{865501BA-EE91-2D47-9361-D85B57349D5B}"/>
              </a:ext>
            </a:extLst>
          </p:cNvPr>
          <p:cNvPicPr>
            <a:picLocks noChangeAspect="1"/>
          </p:cNvPicPr>
          <p:nvPr/>
        </p:nvPicPr>
        <p:blipFill>
          <a:blip r:embed="rId4"/>
          <a:stretch>
            <a:fillRect/>
          </a:stretch>
        </p:blipFill>
        <p:spPr>
          <a:xfrm>
            <a:off x="2701922" y="4846172"/>
            <a:ext cx="8651878" cy="1833027"/>
          </a:xfrm>
          <a:prstGeom prst="rect">
            <a:avLst/>
          </a:prstGeom>
        </p:spPr>
      </p:pic>
      <p:pic>
        <p:nvPicPr>
          <p:cNvPr id="29" name="Picture 28">
            <a:extLst>
              <a:ext uri="{FF2B5EF4-FFF2-40B4-BE49-F238E27FC236}">
                <a16:creationId xmlns:a16="http://schemas.microsoft.com/office/drawing/2014/main" id="{44D370F1-6B1B-C24B-AFDE-A58C423374B0}"/>
              </a:ext>
            </a:extLst>
          </p:cNvPr>
          <p:cNvPicPr>
            <a:picLocks noChangeAspect="1"/>
          </p:cNvPicPr>
          <p:nvPr/>
        </p:nvPicPr>
        <p:blipFill>
          <a:blip r:embed="rId5"/>
          <a:stretch>
            <a:fillRect/>
          </a:stretch>
        </p:blipFill>
        <p:spPr>
          <a:xfrm>
            <a:off x="838200" y="1162566"/>
            <a:ext cx="8651879" cy="1787910"/>
          </a:xfrm>
          <a:prstGeom prst="rect">
            <a:avLst/>
          </a:prstGeom>
        </p:spPr>
      </p:pic>
    </p:spTree>
    <p:extLst>
      <p:ext uri="{BB962C8B-B14F-4D97-AF65-F5344CB8AC3E}">
        <p14:creationId xmlns:p14="http://schemas.microsoft.com/office/powerpoint/2010/main" val="3907757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344137-6C42-E14E-967E-F3B61DE4247F}"/>
              </a:ext>
            </a:extLst>
          </p:cNvPr>
          <p:cNvPicPr>
            <a:picLocks noChangeAspect="1"/>
          </p:cNvPicPr>
          <p:nvPr/>
        </p:nvPicPr>
        <p:blipFill>
          <a:blip r:embed="rId2"/>
          <a:stretch>
            <a:fillRect/>
          </a:stretch>
        </p:blipFill>
        <p:spPr>
          <a:xfrm>
            <a:off x="838200" y="1646239"/>
            <a:ext cx="10026576" cy="2156293"/>
          </a:xfrm>
          <a:prstGeom prst="rect">
            <a:avLst/>
          </a:prstGeom>
        </p:spPr>
      </p:pic>
      <p:pic>
        <p:nvPicPr>
          <p:cNvPr id="7" name="Picture 6">
            <a:extLst>
              <a:ext uri="{FF2B5EF4-FFF2-40B4-BE49-F238E27FC236}">
                <a16:creationId xmlns:a16="http://schemas.microsoft.com/office/drawing/2014/main" id="{1E9E4B5E-5482-1E47-9E23-6B32E7BF05CE}"/>
              </a:ext>
            </a:extLst>
          </p:cNvPr>
          <p:cNvPicPr>
            <a:picLocks noChangeAspect="1"/>
          </p:cNvPicPr>
          <p:nvPr/>
        </p:nvPicPr>
        <p:blipFill>
          <a:blip r:embed="rId3"/>
          <a:stretch>
            <a:fillRect/>
          </a:stretch>
        </p:blipFill>
        <p:spPr>
          <a:xfrm>
            <a:off x="1327223" y="4235561"/>
            <a:ext cx="10026577" cy="2184979"/>
          </a:xfrm>
          <a:prstGeom prst="rect">
            <a:avLst/>
          </a:prstGeom>
        </p:spPr>
      </p:pic>
      <p:sp>
        <p:nvSpPr>
          <p:cNvPr id="8" name="Title 13">
            <a:extLst>
              <a:ext uri="{FF2B5EF4-FFF2-40B4-BE49-F238E27FC236}">
                <a16:creationId xmlns:a16="http://schemas.microsoft.com/office/drawing/2014/main" id="{F1975705-16E6-6A4F-B275-B624AA500686}"/>
              </a:ext>
            </a:extLst>
          </p:cNvPr>
          <p:cNvSpPr>
            <a:spLocks noGrp="1"/>
          </p:cNvSpPr>
          <p:nvPr>
            <p:ph type="title"/>
          </p:nvPr>
        </p:nvSpPr>
        <p:spPr/>
        <p:txBody>
          <a:bodyPr/>
          <a:lstStyle/>
          <a:p>
            <a:pPr algn="ctr"/>
            <a:r>
              <a:rPr lang="en-US" dirty="0">
                <a:solidFill>
                  <a:srgbClr val="002060"/>
                </a:solidFill>
              </a:rPr>
              <a:t>Breaking the Data Down by Day</a:t>
            </a:r>
          </a:p>
        </p:txBody>
      </p:sp>
    </p:spTree>
    <p:extLst>
      <p:ext uri="{BB962C8B-B14F-4D97-AF65-F5344CB8AC3E}">
        <p14:creationId xmlns:p14="http://schemas.microsoft.com/office/powerpoint/2010/main" val="262667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A64565D-2FF2-524C-899C-7F604E7CCECC}"/>
              </a:ext>
            </a:extLst>
          </p:cNvPr>
          <p:cNvPicPr>
            <a:picLocks noChangeAspect="1"/>
          </p:cNvPicPr>
          <p:nvPr/>
        </p:nvPicPr>
        <p:blipFill>
          <a:blip r:embed="rId3"/>
          <a:stretch>
            <a:fillRect/>
          </a:stretch>
        </p:blipFill>
        <p:spPr>
          <a:xfrm>
            <a:off x="1660768" y="4229878"/>
            <a:ext cx="9693032" cy="2161397"/>
          </a:xfrm>
          <a:prstGeom prst="rect">
            <a:avLst/>
          </a:prstGeom>
        </p:spPr>
      </p:pic>
      <p:pic>
        <p:nvPicPr>
          <p:cNvPr id="7" name="Picture 6">
            <a:extLst>
              <a:ext uri="{FF2B5EF4-FFF2-40B4-BE49-F238E27FC236}">
                <a16:creationId xmlns:a16="http://schemas.microsoft.com/office/drawing/2014/main" id="{8FBF1768-1189-8742-8D78-AEFADC02104B}"/>
              </a:ext>
            </a:extLst>
          </p:cNvPr>
          <p:cNvPicPr>
            <a:picLocks noChangeAspect="1"/>
          </p:cNvPicPr>
          <p:nvPr/>
        </p:nvPicPr>
        <p:blipFill>
          <a:blip r:embed="rId4"/>
          <a:stretch>
            <a:fillRect/>
          </a:stretch>
        </p:blipFill>
        <p:spPr>
          <a:xfrm>
            <a:off x="838200" y="1690688"/>
            <a:ext cx="10048632" cy="2164655"/>
          </a:xfrm>
          <a:prstGeom prst="rect">
            <a:avLst/>
          </a:prstGeom>
        </p:spPr>
      </p:pic>
      <p:sp>
        <p:nvSpPr>
          <p:cNvPr id="8" name="Title 13">
            <a:extLst>
              <a:ext uri="{FF2B5EF4-FFF2-40B4-BE49-F238E27FC236}">
                <a16:creationId xmlns:a16="http://schemas.microsoft.com/office/drawing/2014/main" id="{C1074B51-CA0F-AD43-ADA4-1E9D2C6AAFD2}"/>
              </a:ext>
            </a:extLst>
          </p:cNvPr>
          <p:cNvSpPr>
            <a:spLocks noGrp="1"/>
          </p:cNvSpPr>
          <p:nvPr>
            <p:ph type="title"/>
          </p:nvPr>
        </p:nvSpPr>
        <p:spPr/>
        <p:txBody>
          <a:bodyPr/>
          <a:lstStyle/>
          <a:p>
            <a:pPr algn="ctr"/>
            <a:r>
              <a:rPr lang="en-US" dirty="0">
                <a:solidFill>
                  <a:srgbClr val="002060"/>
                </a:solidFill>
              </a:rPr>
              <a:t>Breaking the Data Down by Day</a:t>
            </a:r>
          </a:p>
        </p:txBody>
      </p:sp>
    </p:spTree>
    <p:extLst>
      <p:ext uri="{BB962C8B-B14F-4D97-AF65-F5344CB8AC3E}">
        <p14:creationId xmlns:p14="http://schemas.microsoft.com/office/powerpoint/2010/main" val="290504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8BE640F-64DB-A84E-85E5-B7B4A2C78F4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Hit for the Cycle</a:t>
            </a:r>
          </a:p>
        </p:txBody>
      </p:sp>
      <p:cxnSp>
        <p:nvCxnSpPr>
          <p:cNvPr id="56" name="Straight Connector 5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C1D4016-3073-3F4B-8B95-E3953B960DE5}"/>
              </a:ext>
            </a:extLst>
          </p:cNvPr>
          <p:cNvPicPr>
            <a:picLocks noChangeAspect="1"/>
          </p:cNvPicPr>
          <p:nvPr/>
        </p:nvPicPr>
        <p:blipFill>
          <a:blip r:embed="rId3"/>
          <a:stretch>
            <a:fillRect/>
          </a:stretch>
        </p:blipFill>
        <p:spPr>
          <a:xfrm>
            <a:off x="656112" y="2426818"/>
            <a:ext cx="4806826" cy="3997637"/>
          </a:xfrm>
          <a:prstGeom prst="rect">
            <a:avLst/>
          </a:prstGeom>
        </p:spPr>
      </p:pic>
      <p:cxnSp>
        <p:nvCxnSpPr>
          <p:cNvPr id="58" name="Straight Connector 5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FFD7A2CC-C416-B840-8E63-55DF36E9CAEE}"/>
              </a:ext>
            </a:extLst>
          </p:cNvPr>
          <p:cNvPicPr>
            <a:picLocks noChangeAspect="1"/>
          </p:cNvPicPr>
          <p:nvPr/>
        </p:nvPicPr>
        <p:blipFill>
          <a:blip r:embed="rId4"/>
          <a:stretch>
            <a:fillRect/>
          </a:stretch>
        </p:blipFill>
        <p:spPr>
          <a:xfrm>
            <a:off x="6445073" y="2507222"/>
            <a:ext cx="5455917" cy="3836829"/>
          </a:xfrm>
          <a:prstGeom prst="rect">
            <a:avLst/>
          </a:prstGeom>
        </p:spPr>
      </p:pic>
    </p:spTree>
    <p:extLst>
      <p:ext uri="{BB962C8B-B14F-4D97-AF65-F5344CB8AC3E}">
        <p14:creationId xmlns:p14="http://schemas.microsoft.com/office/powerpoint/2010/main" val="35953651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10610</TotalTime>
  <Words>495</Words>
  <Application>Microsoft Macintosh PowerPoint</Application>
  <PresentationFormat>Widescreen</PresentationFormat>
  <Paragraphs>46</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 Solving for X – Word</vt:lpstr>
      <vt:lpstr>Why Crosswords?</vt:lpstr>
      <vt:lpstr>Technologies</vt:lpstr>
      <vt:lpstr>Solve Times Broken Down</vt:lpstr>
      <vt:lpstr>Did I Really Improve?</vt:lpstr>
      <vt:lpstr>Breaking the Data Down by Day</vt:lpstr>
      <vt:lpstr>Breaking the Data Down by Day</vt:lpstr>
      <vt:lpstr>Breaking the Data Down by Day</vt:lpstr>
      <vt:lpstr>Hit for the Cycle</vt:lpstr>
      <vt:lpstr>What Next?</vt:lpstr>
      <vt:lpstr> I didn’t realize I was so obsessed with crosswords, but looking back, I guess the clues were all there...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Solving for X – Word</dc:title>
  <dc:creator>Kathryn Johnson</dc:creator>
  <cp:lastModifiedBy>Kathryn Johnson</cp:lastModifiedBy>
  <cp:revision>4</cp:revision>
  <dcterms:created xsi:type="dcterms:W3CDTF">2020-04-10T22:52:40Z</dcterms:created>
  <dcterms:modified xsi:type="dcterms:W3CDTF">2020-04-21T01:25:46Z</dcterms:modified>
</cp:coreProperties>
</file>