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8" r:id="rId1"/>
  </p:sldMasterIdLst>
  <p:notesMasterIdLst>
    <p:notesMasterId r:id="rId30"/>
  </p:notesMasterIdLst>
  <p:sldIdLst>
    <p:sldId id="260" r:id="rId2"/>
    <p:sldId id="261" r:id="rId3"/>
    <p:sldId id="275" r:id="rId4"/>
    <p:sldId id="272" r:id="rId5"/>
    <p:sldId id="274" r:id="rId6"/>
    <p:sldId id="273" r:id="rId7"/>
    <p:sldId id="276" r:id="rId8"/>
    <p:sldId id="267" r:id="rId9"/>
    <p:sldId id="277" r:id="rId10"/>
    <p:sldId id="270" r:id="rId11"/>
    <p:sldId id="280" r:id="rId12"/>
    <p:sldId id="279" r:id="rId13"/>
    <p:sldId id="281" r:id="rId14"/>
    <p:sldId id="278" r:id="rId15"/>
    <p:sldId id="282" r:id="rId16"/>
    <p:sldId id="283" r:id="rId17"/>
    <p:sldId id="284" r:id="rId18"/>
    <p:sldId id="285" r:id="rId19"/>
    <p:sldId id="286" r:id="rId20"/>
    <p:sldId id="288" r:id="rId21"/>
    <p:sldId id="287" r:id="rId22"/>
    <p:sldId id="289" r:id="rId23"/>
    <p:sldId id="290" r:id="rId24"/>
    <p:sldId id="293" r:id="rId25"/>
    <p:sldId id="291" r:id="rId26"/>
    <p:sldId id="263" r:id="rId27"/>
    <p:sldId id="292"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3T07:34:13.697"/>
    </inkml:context>
    <inkml:brush xml:id="br0">
      <inkml:brushProperty name="width" value="0.05" units="cm"/>
      <inkml:brushProperty name="height" value="0.05" units="cm"/>
      <inkml:brushProperty name="color" value="#FFFFFF"/>
      <inkml:brushProperty name="ignorePressure" value="1"/>
    </inkml:brush>
  </inkml:definitions>
  <inkml:trace contextRef="#ctx0" brushRef="#br0">299 747,'-4'-62,"-2"0,-3 1,-10-36,5 29,3 0,-1-46,12 0,2 557,-3-250,1-181,-1-6,1 0,0 0,0-1,0 1,1 0,-1 0,2-1,-1 1,1 0,-1-1,1 0,1 1,0 1,-3-7,0 0,1 0,-1 0,0 0,0 0,0 1,0-1,0 0,0 0,1 0,-1 0,0 0,0 0,0 0,0 0,1 0,-1 0,0 0,0 0,0 0,0 0,1 0,-1 0,0 0,0 0,0 0,0 0,1 0,-1 0,0 0,0 0,0 0,0 0,0 0,1-1,-1 1,0 0,0 0,0 0,0 0,0 0,0 0,0 0,1-1,-1 1,0 0,0 0,0 0,0 0,0-1,0 1,0 0,0 0,0 0,6-17,0-16,2-120,-10-109,-1 75,4 147,0 23,-1-1,0 0,-1 1,-1-1,-3-12,-5 13,3 24,-3 31,6 43,5 67,1-59,-5 31,3-116,-1 1,0 0,0-1,0 1,0 0,-1-1,0 0,1 1,-2-1,-1 3,3-6,1 1,-1-1,0 0,0 0,0 0,0 0,0-1,0 1,-1 0,1 0,0-1,0 1,0 0,-1-1,1 0,0 1,-1-1,1 0,0 1,-1-1,1 0,0 0,-1 0,1 0,-1 0,1-1,0 1,-1 0,1-1,0 1,-1 0,1-1,0 0,0 1,0-1,-1 0,1 0,-5-3,-1 0,1-1,1 0,-1 0,1 0,0-1,0 0,0 0,1 0,-1-3,-34-72,32 64,0 0,-2 0,0 1,-8-12,10 26,3 12,1 17,3-26,0 7,0 0,1-1,0 1,0-1,1 1,-1-1,2 1,-1-1,1 0,0 0,0 0,1 0,0-1,0 1,1-1,0 0,0 0,0-1,1 1,0-1,0-1,0 1,0-1,1 0,0 0,-1-1,1 0,1 0,-1-1,0 1,1-2,4 2,-2-2,-2 1,1-1,0 1,0 1,-1 0,1 0,3 3,-9-4,0 0,0 0,-1 0,1 0,-1 0,1 1,-1-1,0 1,0 0,0 0,-1 0,1-1,0 2,-1-1,0 0,0 0,0 0,0 1,-1-1,1 0,2 24,-1 0,-1 0,-1 1,-3 17,3-45,0 0,0 0,0 0,0 0,0 0,0 1,1-1,-1 0,0 0,0 0,0 0,0 0,0 1,0-1,0 0,0 0,0 0,0 0,0 0,0 1,0-1,0 0,-1 0,1 0,0 0,0 0,0 0,0 1,0-1,0 0,0 0,0 0,0 0,0 0,0 0,-1 0,1 1,0-1,0 0,0 0,0 0,0 0,0 0,-1 0,1 0,0 0,0 0,0 0,0 0,0 0,-1 0,1 0,0 0,0 0,0 0,0 0,0 0,-1 0,1 0,0 0,0 0,0 0,0 0,0 0,0-1,-1 1,-7-13,-6-19,1-7,2-1,2 1,2-2,1 1,3-1,1 1,2-22,1-25,-1 87,0 0,0 0,0 1,0-1,0 0,0 0,0 0,0 0,0 0,1 0,-1 0,0 0,0 0,0 0,0 0,0 0,0 0,0 0,0 0,0 0,0 0,0 0,1 0,-1 0,0 0,0 0,0 0,0 0,0 0,0 0,0 0,0-1,0 1,0 0,0 0,0 0,1 0,-1 0,0 0,0 0,0 0,0 0,0 0,0 0,0 0,0 0,0-1,7 17,6 20,-9-18,-2-11,0 1,0 0,0-1,1 1,0-1,1 0,-1 0,1 0,1 0,-5-7,0 1,0-1,0 0,1 0,-1 0,0 0,0 0,0 0,0 1,0-1,1 0,-1 0,0 0,0 0,0 0,0 0,1 0,-1 0,0 0,0 0,0 0,0 0,1 0,-1 0,0 0,0 0,0 0,0 0,1 0,-1 0,0 0,0 0,0 0,1 0,-1 0,0 0,0 0,0 0,0 0,0-1,1 1,-1 0,0 0,0 0,0 0,0 0,0-1,5-11,-1-15,-3 21,-1 0,1 1,-1-1,-1 0,1 0,-1 1,0-1,0 0,0 1,-1-1,0 1,0-1,-2-2,4 8,0 0,0-1,0 1,0 0,-1 0,1 0,0-1,0 1,0 0,0 0,-1 0,1-1,0 1,0 0,0 0,0 0,-1 0,1 0,0 0,0 0,-1-1,1 1,0 0,0 0,-1 0,1 0,0 0,0 0,0 0,-1 0,1 0,0 0,0 0,-1 0,1 0,0 1,0-1,-1 0,1 0,0 0,0 0,0 0,-6 12,0 15,0 81,7 69,0-132,-1-440,0 872,1-534,1 32,-1 0,-2-1,0 1,-2 0,-3-10,6 34,0 0,0 0,0 0,0 0,0 0,0 0,-1 0,1 0,0 0,-1 0,1 0,-1 1,1-1,-1 0,1 0,-1 0,1 1,-1-1,0 0,0 0,1 1,-1-1,0 1,0-1,-8 18,0 34,7-23,1-32,2-47,0 25,0-15,-1 66,0-6,0-43,0-48,0-55,0 108,0 28,1 43,0-26,0 0,-2 1,-1-1,-5 24,7-49,0 0,0 0,0-1,0 1,0 0,-1 0,1 0,0-1,0 1,-1 0,1 0,0-1,-1 1,1 0,-1 0,1-1,-1 1,1-1,-1 1,1 0,-1-1,0 1,1-1,-1 1,0-1,0 0,1 1,-1-1,0 0,0 1,0-1,1 0,-1 0,0 0,0 0,0 0,0 0,1 0,-1 0,0 0,0 0,0 0,1 0,-1-1,0 1,0 0,0-1,1 1,-1 0,0-1,1 1,-1-1,0 1,1-1,-1 0,1 1,-1-1,-43-47,32 33,8 11,0-1,0 1,0 0,-1 1,1-1,-1 1,0 0,-2-1,6 3,-1 1,1-1,0 1,0 0,0-1,-1 1,1 0,0 0,0 0,0 0,-1 0,1 0,0 0,0 1,0-1,-1 0,1 1,0-1,0 1,0-1,0 1,0-1,0 1,0 0,0-1,0 1,0 0,0 0,0 0,0 0,1 0,-1 0,0 0,1 0,-1 0,1 0,-1 0,1 0,0 1,-1-1,1 0,0 1,-3 5,1 0,1 0,-1 0,1 0,1 0,-1 0,1 0,0 1,1-1,0 0,0 1,-1-6,1 0,-1 0,1 0,-1 0,1-1,-1 1,1 0,0 0,0-1,0 1,0 0,0-1,0 1,1-1,-1 0,0 1,1-1,-1 0,1 0,0 0,-1 0,1 0,0 0,-1 0,1-1,0 1,0-1,0 1,0-1,-1 1,1-1,0 0,0 0,0 0,0 0,0-1,0 1,0 0,-1-1,1 1,0-1,0 0,0 0,21-9,-19 7,0 1,1 0,-1 0,0 0,1 1,0-1,4 0,-8 2,0 0,0 1,0-1,0 0,0 0,0 0,0 1,0-1,0 0,0 1,0-1,0 1,0 0,0-1,0 1,0 0,-1-1,1 1,0 0,0 0,-1 0,1-1,-1 1,1 0,-1 0,1 0,-1 0,1 0,-1 0,0 0,1 0,-1 0,0 1,0-1,0 0,0 0,0 0,3 22,-2 0,0 0,-2 0,-2 16,3-35,-1-158,-2 36,2 80,0-42,1 76,1-1,-1 1,1 0,0-1,0 1,0 0,1-1,-1 1,1 0,0 0,0 0,1 1,-1-1,2-1,-3 4,0 0,1 0,-1 1,0-1,0 0,0 1,0-1,0 1,1 0,-1-1,0 1,0 0,1 0,-1-1,0 1,1 0,-1 0,0 1,0-1,1 0,-1 0,0 1,0-1,1 0,-1 1,0 0,0-1,0 1,0-1,0 1,0 0,0 0,0 0,0 0,0 0,0 0,0 0,-1 0,1 0,0 1,4 3,-1 1,0 0,-1 0,1 0,-1 0,0 0,0 3,4 27,-1 0,-1 0,-3 0,-1 0,-1 1,-4 19,2-15,2-31,-1-11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3T07:34:13.697"/>
    </inkml:context>
    <inkml:brush xml:id="br0">
      <inkml:brushProperty name="width" value="0.05" units="cm"/>
      <inkml:brushProperty name="height" value="0.05" units="cm"/>
      <inkml:brushProperty name="color" value="#FFFFFF"/>
      <inkml:brushProperty name="ignorePressure" value="1"/>
    </inkml:brush>
  </inkml:definitions>
  <inkml:trace contextRef="#ctx0" brushRef="#br0">299 747,'-4'-62,"-2"0,-3 1,-10-36,5 29,3 0,-1-46,12 0,2 557,-3-250,1-181,-1-6,1 0,0 0,0-1,0 1,1 0,-1 0,2-1,-1 1,1 0,-1-1,1 0,1 1,0 1,-3-7,0 0,1 0,-1 0,0 0,0 0,0 1,0-1,0 0,0 0,1 0,-1 0,0 0,0 0,0 0,0 0,1 0,-1 0,0 0,0 0,0 0,0 0,1 0,-1 0,0 0,0 0,0 0,0 0,1 0,-1 0,0 0,0 0,0 0,0 0,0 0,1-1,-1 1,0 0,0 0,0 0,0 0,0 0,0 0,0 0,1-1,-1 1,0 0,0 0,0 0,0 0,0-1,0 1,0 0,0 0,0 0,6-17,0-16,2-120,-10-109,-1 75,4 147,0 23,-1-1,0 0,-1 1,-1-1,-3-12,-5 13,3 24,-3 31,6 43,5 67,1-59,-5 31,3-116,-1 1,0 0,0-1,0 1,0 0,-1-1,0 0,1 1,-2-1,-1 3,3-6,1 1,-1-1,0 0,0 0,0 0,0 0,0-1,0 1,-1 0,1 0,0-1,0 1,0 0,-1-1,1 0,0 1,-1-1,1 0,0 1,-1-1,1 0,0 0,-1 0,1 0,-1 0,1-1,0 1,-1 0,1-1,0 1,-1 0,1-1,0 0,0 1,0-1,-1 0,1 0,-5-3,-1 0,1-1,1 0,-1 0,1 0,0-1,0 0,0 0,1 0,-1-3,-34-72,32 64,0 0,-2 0,0 1,-8-12,10 26,3 12,1 17,3-26,0 7,0 0,1-1,0 1,0-1,1 1,-1-1,2 1,-1-1,1 0,0 0,0 0,1 0,0-1,0 1,1-1,0 0,0 0,0-1,1 1,0-1,0-1,0 1,0-1,1 0,0 0,-1-1,1 0,1 0,-1-1,0 1,1-2,4 2,-2-2,-2 1,1-1,0 1,0 1,-1 0,1 0,3 3,-9-4,0 0,0 0,-1 0,1 0,-1 0,1 1,-1-1,0 1,0 0,0 0,-1 0,1-1,0 2,-1-1,0 0,0 0,0 0,0 1,-1-1,1 0,2 24,-1 0,-1 0,-1 1,-3 17,3-45,0 0,0 0,0 0,0 0,0 0,0 1,1-1,-1 0,0 0,0 0,0 0,0 0,0 1,0-1,0 0,0 0,0 0,0 0,0 0,0 1,0-1,0 0,-1 0,1 0,0 0,0 0,0 0,0 1,0-1,0 0,0 0,0 0,0 0,0 0,0 0,-1 0,1 1,0-1,0 0,0 0,0 0,0 0,0 0,-1 0,1 0,0 0,0 0,0 0,0 0,0 0,-1 0,1 0,0 0,0 0,0 0,0 0,0 0,-1 0,1 0,0 0,0 0,0 0,0 0,0 0,0-1,-1 1,-7-13,-6-19,1-7,2-1,2 1,2-2,1 1,3-1,1 1,2-22,1-25,-1 87,0 0,0 0,0 1,0-1,0 0,0 0,0 0,0 0,0 0,1 0,-1 0,0 0,0 0,0 0,0 0,0 0,0 0,0 0,0 0,0 0,0 0,0 0,1 0,-1 0,0 0,0 0,0 0,0 0,0 0,0 0,0 0,0-1,0 1,0 0,0 0,0 0,1 0,-1 0,0 0,0 0,0 0,0 0,0 0,0 0,0 0,0 0,0-1,7 17,6 20,-9-18,-2-11,0 1,0 0,0-1,1 1,0-1,1 0,-1 0,1 0,1 0,-5-7,0 1,0-1,0 0,1 0,-1 0,0 0,0 0,0 0,0 1,0-1,1 0,-1 0,0 0,0 0,0 0,0 0,1 0,-1 0,0 0,0 0,0 0,0 0,1 0,-1 0,0 0,0 0,0 0,0 0,1 0,-1 0,0 0,0 0,0 0,1 0,-1 0,0 0,0 0,0 0,0 0,0-1,1 1,-1 0,0 0,0 0,0 0,0 0,0-1,5-11,-1-15,-3 21,-1 0,1 1,-1-1,-1 0,1 0,-1 1,0-1,0 0,0 1,-1-1,0 1,0-1,-2-2,4 8,0 0,0-1,0 1,0 0,-1 0,1 0,0-1,0 1,0 0,0 0,-1 0,1-1,0 1,0 0,0 0,0 0,-1 0,1 0,0 0,0 0,-1-1,1 1,0 0,0 0,-1 0,1 0,0 0,0 0,0 0,-1 0,1 0,0 0,0 0,-1 0,1 0,0 1,0-1,-1 0,1 0,0 0,0 0,0 0,-6 12,0 15,0 81,7 69,0-132,-1-440,0 872,1-534,1 32,-1 0,-2-1,0 1,-2 0,-3-10,6 34,0 0,0 0,0 0,0 0,0 0,0 0,-1 0,1 0,0 0,-1 0,1 0,-1 1,1-1,-1 0,1 0,-1 0,1 1,-1-1,0 0,0 0,1 1,-1-1,0 1,0-1,-8 18,0 34,7-23,1-32,2-47,0 25,0-15,-1 66,0-6,0-43,0-48,0-55,0 108,0 28,1 43,0-26,0 0,-2 1,-1-1,-5 24,7-49,0 0,0 0,0-1,0 1,0 0,-1 0,1 0,0-1,0 1,-1 0,1 0,0-1,-1 1,1 0,-1 0,1-1,-1 1,1-1,-1 1,1 0,-1-1,0 1,1-1,-1 1,0-1,0 0,1 1,-1-1,0 0,0 1,0-1,1 0,-1 0,0 0,0 0,0 0,0 0,1 0,-1 0,0 0,0 0,0 0,1 0,-1-1,0 1,0 0,0-1,1 1,-1 0,0-1,1 1,-1-1,0 1,1-1,-1 0,1 1,-1-1,-43-47,32 33,8 11,0-1,0 1,0 0,-1 1,1-1,-1 1,0 0,-2-1,6 3,-1 1,1-1,0 1,0 0,0-1,-1 1,1 0,0 0,0 0,0 0,-1 0,1 0,0 0,0 1,0-1,-1 0,1 1,0-1,0 1,0-1,0 1,0-1,0 1,0 0,0-1,0 1,0 0,0 0,0 0,0 0,1 0,-1 0,0 0,1 0,-1 0,1 0,-1 0,1 0,0 1,-1-1,1 0,0 1,-3 5,1 0,1 0,-1 0,1 0,1 0,-1 0,1 0,0 1,1-1,0 0,0 1,-1-6,1 0,-1 0,1 0,-1 0,1-1,-1 1,1 0,0 0,0-1,0 1,0 0,0-1,0 1,1-1,-1 0,0 1,1-1,-1 0,1 0,0 0,-1 0,1 0,0 0,-1 0,1-1,0 1,0-1,0 1,0-1,-1 1,1-1,0 0,0 0,0 0,0 0,0-1,0 1,0 0,-1-1,1 1,0-1,0 0,0 0,21-9,-19 7,0 1,1 0,-1 0,0 0,1 1,0-1,4 0,-8 2,0 0,0 1,0-1,0 0,0 0,0 0,0 1,0-1,0 0,0 1,0-1,0 1,0 0,0-1,0 1,0 0,-1-1,1 1,0 0,0 0,-1 0,1-1,-1 1,1 0,-1 0,1 0,-1 0,1 0,-1 0,0 0,1 0,-1 0,0 1,0-1,0 0,0 0,0 0,3 22,-2 0,0 0,-2 0,-2 16,3-35,-1-158,-2 36,2 80,0-42,1 76,1-1,-1 1,1 0,0-1,0 1,0 0,1-1,-1 1,1 0,0 0,0 0,1 1,-1-1,2-1,-3 4,0 0,1 0,-1 1,0-1,0 0,0 1,0-1,0 1,1 0,-1-1,0 1,0 0,1 0,-1-1,0 1,1 0,-1 0,0 1,0-1,1 0,-1 0,0 1,0-1,1 0,-1 1,0 0,0-1,0 1,0-1,0 1,0 0,0 0,0 0,0 0,0 0,0 0,0 0,-1 0,1 0,0 1,4 3,-1 1,0 0,-1 0,1 0,-1 0,0 0,0 3,4 27,-1 0,-1 0,-3 0,-1 0,-1 1,-4 19,2-15,2-31,-1-11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3T07:34:13.697"/>
    </inkml:context>
    <inkml:brush xml:id="br0">
      <inkml:brushProperty name="width" value="0.05" units="cm"/>
      <inkml:brushProperty name="height" value="0.05" units="cm"/>
      <inkml:brushProperty name="color" value="#FFFFFF"/>
      <inkml:brushProperty name="ignorePressure" value="1"/>
    </inkml:brush>
  </inkml:definitions>
  <inkml:trace contextRef="#ctx0" brushRef="#br0">299 747,'-4'-62,"-2"0,-3 1,-10-36,5 29,3 0,-1-46,12 0,2 557,-3-250,1-181,-1-6,1 0,0 0,0-1,0 1,1 0,-1 0,2-1,-1 1,1 0,-1-1,1 0,1 1,0 1,-3-7,0 0,1 0,-1 0,0 0,0 0,0 1,0-1,0 0,0 0,1 0,-1 0,0 0,0 0,0 0,0 0,1 0,-1 0,0 0,0 0,0 0,0 0,1 0,-1 0,0 0,0 0,0 0,0 0,1 0,-1 0,0 0,0 0,0 0,0 0,0 0,1-1,-1 1,0 0,0 0,0 0,0 0,0 0,0 0,0 0,1-1,-1 1,0 0,0 0,0 0,0 0,0-1,0 1,0 0,0 0,0 0,6-17,0-16,2-120,-10-109,-1 75,4 147,0 23,-1-1,0 0,-1 1,-1-1,-3-12,-5 13,3 24,-3 31,6 43,5 67,1-59,-5 31,3-116,-1 1,0 0,0-1,0 1,0 0,-1-1,0 0,1 1,-2-1,-1 3,3-6,1 1,-1-1,0 0,0 0,0 0,0 0,0-1,0 1,-1 0,1 0,0-1,0 1,0 0,-1-1,1 0,0 1,-1-1,1 0,0 1,-1-1,1 0,0 0,-1 0,1 0,-1 0,1-1,0 1,-1 0,1-1,0 1,-1 0,1-1,0 0,0 1,0-1,-1 0,1 0,-5-3,-1 0,1-1,1 0,-1 0,1 0,0-1,0 0,0 0,1 0,-1-3,-34-72,32 64,0 0,-2 0,0 1,-8-12,10 26,3 12,1 17,3-26,0 7,0 0,1-1,0 1,0-1,1 1,-1-1,2 1,-1-1,1 0,0 0,0 0,1 0,0-1,0 1,1-1,0 0,0 0,0-1,1 1,0-1,0-1,0 1,0-1,1 0,0 0,-1-1,1 0,1 0,-1-1,0 1,1-2,4 2,-2-2,-2 1,1-1,0 1,0 1,-1 0,1 0,3 3,-9-4,0 0,0 0,-1 0,1 0,-1 0,1 1,-1-1,0 1,0 0,0 0,-1 0,1-1,0 2,-1-1,0 0,0 0,0 0,0 1,-1-1,1 0,2 24,-1 0,-1 0,-1 1,-3 17,3-45,0 0,0 0,0 0,0 0,0 0,0 1,1-1,-1 0,0 0,0 0,0 0,0 0,0 1,0-1,0 0,0 0,0 0,0 0,0 0,0 1,0-1,0 0,-1 0,1 0,0 0,0 0,0 0,0 1,0-1,0 0,0 0,0 0,0 0,0 0,0 0,-1 0,1 1,0-1,0 0,0 0,0 0,0 0,0 0,-1 0,1 0,0 0,0 0,0 0,0 0,0 0,-1 0,1 0,0 0,0 0,0 0,0 0,0 0,-1 0,1 0,0 0,0 0,0 0,0 0,0 0,0-1,-1 1,-7-13,-6-19,1-7,2-1,2 1,2-2,1 1,3-1,1 1,2-22,1-25,-1 87,0 0,0 0,0 1,0-1,0 0,0 0,0 0,0 0,0 0,1 0,-1 0,0 0,0 0,0 0,0 0,0 0,0 0,0 0,0 0,0 0,0 0,0 0,1 0,-1 0,0 0,0 0,0 0,0 0,0 0,0 0,0 0,0-1,0 1,0 0,0 0,0 0,1 0,-1 0,0 0,0 0,0 0,0 0,0 0,0 0,0 0,0 0,0-1,7 17,6 20,-9-18,-2-11,0 1,0 0,0-1,1 1,0-1,1 0,-1 0,1 0,1 0,-5-7,0 1,0-1,0 0,1 0,-1 0,0 0,0 0,0 0,0 1,0-1,1 0,-1 0,0 0,0 0,0 0,0 0,1 0,-1 0,0 0,0 0,0 0,0 0,1 0,-1 0,0 0,0 0,0 0,0 0,1 0,-1 0,0 0,0 0,0 0,1 0,-1 0,0 0,0 0,0 0,0 0,0-1,1 1,-1 0,0 0,0 0,0 0,0 0,0-1,5-11,-1-15,-3 21,-1 0,1 1,-1-1,-1 0,1 0,-1 1,0-1,0 0,0 1,-1-1,0 1,0-1,-2-2,4 8,0 0,0-1,0 1,0 0,-1 0,1 0,0-1,0 1,0 0,0 0,-1 0,1-1,0 1,0 0,0 0,0 0,-1 0,1 0,0 0,0 0,-1-1,1 1,0 0,0 0,-1 0,1 0,0 0,0 0,0 0,-1 0,1 0,0 0,0 0,-1 0,1 0,0 1,0-1,-1 0,1 0,0 0,0 0,0 0,-6 12,0 15,0 81,7 69,0-132,-1-440,0 872,1-534,1 32,-1 0,-2-1,0 1,-2 0,-3-10,6 34,0 0,0 0,0 0,0 0,0 0,0 0,-1 0,1 0,0 0,-1 0,1 0,-1 1,1-1,-1 0,1 0,-1 0,1 1,-1-1,0 0,0 0,1 1,-1-1,0 1,0-1,-8 18,0 34,7-23,1-32,2-47,0 25,0-15,-1 66,0-6,0-43,0-48,0-55,0 108,0 28,1 43,0-26,0 0,-2 1,-1-1,-5 24,7-49,0 0,0 0,0-1,0 1,0 0,-1 0,1 0,0-1,0 1,-1 0,1 0,0-1,-1 1,1 0,-1 0,1-1,-1 1,1-1,-1 1,1 0,-1-1,0 1,1-1,-1 1,0-1,0 0,1 1,-1-1,0 0,0 1,0-1,1 0,-1 0,0 0,0 0,0 0,0 0,1 0,-1 0,0 0,0 0,0 0,1 0,-1-1,0 1,0 0,0-1,1 1,-1 0,0-1,1 1,-1-1,0 1,1-1,-1 0,1 1,-1-1,-43-47,32 33,8 11,0-1,0 1,0 0,-1 1,1-1,-1 1,0 0,-2-1,6 3,-1 1,1-1,0 1,0 0,0-1,-1 1,1 0,0 0,0 0,0 0,-1 0,1 0,0 0,0 1,0-1,-1 0,1 1,0-1,0 1,0-1,0 1,0-1,0 1,0 0,0-1,0 1,0 0,0 0,0 0,0 0,1 0,-1 0,0 0,1 0,-1 0,1 0,-1 0,1 0,0 1,-1-1,1 0,0 1,-3 5,1 0,1 0,-1 0,1 0,1 0,-1 0,1 0,0 1,1-1,0 0,0 1,-1-6,1 0,-1 0,1 0,-1 0,1-1,-1 1,1 0,0 0,0-1,0 1,0 0,0-1,0 1,1-1,-1 0,0 1,1-1,-1 0,1 0,0 0,-1 0,1 0,0 0,-1 0,1-1,0 1,0-1,0 1,0-1,-1 1,1-1,0 0,0 0,0 0,0 0,0-1,0 1,0 0,-1-1,1 1,0-1,0 0,0 0,21-9,-19 7,0 1,1 0,-1 0,0 0,1 1,0-1,4 0,-8 2,0 0,0 1,0-1,0 0,0 0,0 0,0 1,0-1,0 0,0 1,0-1,0 1,0 0,0-1,0 1,0 0,-1-1,1 1,0 0,0 0,-1 0,1-1,-1 1,1 0,-1 0,1 0,-1 0,1 0,-1 0,0 0,1 0,-1 0,0 1,0-1,0 0,0 0,0 0,3 22,-2 0,0 0,-2 0,-2 16,3-35,-1-158,-2 36,2 80,0-42,1 76,1-1,-1 1,1 0,0-1,0 1,0 0,1-1,-1 1,1 0,0 0,0 0,1 1,-1-1,2-1,-3 4,0 0,1 0,-1 1,0-1,0 0,0 1,0-1,0 1,1 0,-1-1,0 1,0 0,1 0,-1-1,0 1,1 0,-1 0,0 1,0-1,1 0,-1 0,0 1,0-1,1 0,-1 1,0 0,0-1,0 1,0-1,0 1,0 0,0 0,0 0,0 0,0 0,0 0,0 0,-1 0,1 0,0 1,4 3,-1 1,0 0,-1 0,1 0,-1 0,0 0,0 3,4 27,-1 0,-1 0,-3 0,-1 0,-1 1,-4 19,2-15,2-31,-1-11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3T07:34:13.697"/>
    </inkml:context>
    <inkml:brush xml:id="br0">
      <inkml:brushProperty name="width" value="0.05" units="cm"/>
      <inkml:brushProperty name="height" value="0.05" units="cm"/>
      <inkml:brushProperty name="color" value="#FFFFFF"/>
      <inkml:brushProperty name="ignorePressure" value="1"/>
    </inkml:brush>
  </inkml:definitions>
  <inkml:trace contextRef="#ctx0" brushRef="#br0">299 747,'-4'-62,"-2"0,-3 1,-10-36,5 29,3 0,-1-46,12 0,2 557,-3-250,1-181,-1-6,1 0,0 0,0-1,0 1,1 0,-1 0,2-1,-1 1,1 0,-1-1,1 0,1 1,0 1,-3-7,0 0,1 0,-1 0,0 0,0 0,0 1,0-1,0 0,0 0,1 0,-1 0,0 0,0 0,0 0,0 0,1 0,-1 0,0 0,0 0,0 0,0 0,1 0,-1 0,0 0,0 0,0 0,0 0,1 0,-1 0,0 0,0 0,0 0,0 0,0 0,1-1,-1 1,0 0,0 0,0 0,0 0,0 0,0 0,0 0,1-1,-1 1,0 0,0 0,0 0,0 0,0-1,0 1,0 0,0 0,0 0,6-17,0-16,2-120,-10-109,-1 75,4 147,0 23,-1-1,0 0,-1 1,-1-1,-3-12,-5 13,3 24,-3 31,6 43,5 67,1-59,-5 31,3-116,-1 1,0 0,0-1,0 1,0 0,-1-1,0 0,1 1,-2-1,-1 3,3-6,1 1,-1-1,0 0,0 0,0 0,0 0,0-1,0 1,-1 0,1 0,0-1,0 1,0 0,-1-1,1 0,0 1,-1-1,1 0,0 1,-1-1,1 0,0 0,-1 0,1 0,-1 0,1-1,0 1,-1 0,1-1,0 1,-1 0,1-1,0 0,0 1,0-1,-1 0,1 0,-5-3,-1 0,1-1,1 0,-1 0,1 0,0-1,0 0,0 0,1 0,-1-3,-34-72,32 64,0 0,-2 0,0 1,-8-12,10 26,3 12,1 17,3-26,0 7,0 0,1-1,0 1,0-1,1 1,-1-1,2 1,-1-1,1 0,0 0,0 0,1 0,0-1,0 1,1-1,0 0,0 0,0-1,1 1,0-1,0-1,0 1,0-1,1 0,0 0,-1-1,1 0,1 0,-1-1,0 1,1-2,4 2,-2-2,-2 1,1-1,0 1,0 1,-1 0,1 0,3 3,-9-4,0 0,0 0,-1 0,1 0,-1 0,1 1,-1-1,0 1,0 0,0 0,-1 0,1-1,0 2,-1-1,0 0,0 0,0 0,0 1,-1-1,1 0,2 24,-1 0,-1 0,-1 1,-3 17,3-45,0 0,0 0,0 0,0 0,0 0,0 1,1-1,-1 0,0 0,0 0,0 0,0 0,0 1,0-1,0 0,0 0,0 0,0 0,0 0,0 1,0-1,0 0,-1 0,1 0,0 0,0 0,0 0,0 1,0-1,0 0,0 0,0 0,0 0,0 0,0 0,-1 0,1 1,0-1,0 0,0 0,0 0,0 0,0 0,-1 0,1 0,0 0,0 0,0 0,0 0,0 0,-1 0,1 0,0 0,0 0,0 0,0 0,0 0,-1 0,1 0,0 0,0 0,0 0,0 0,0 0,0-1,-1 1,-7-13,-6-19,1-7,2-1,2 1,2-2,1 1,3-1,1 1,2-22,1-25,-1 87,0 0,0 0,0 1,0-1,0 0,0 0,0 0,0 0,0 0,1 0,-1 0,0 0,0 0,0 0,0 0,0 0,0 0,0 0,0 0,0 0,0 0,0 0,1 0,-1 0,0 0,0 0,0 0,0 0,0 0,0 0,0 0,0-1,0 1,0 0,0 0,0 0,1 0,-1 0,0 0,0 0,0 0,0 0,0 0,0 0,0 0,0 0,0-1,7 17,6 20,-9-18,-2-11,0 1,0 0,0-1,1 1,0-1,1 0,-1 0,1 0,1 0,-5-7,0 1,0-1,0 0,1 0,-1 0,0 0,0 0,0 0,0 1,0-1,1 0,-1 0,0 0,0 0,0 0,0 0,1 0,-1 0,0 0,0 0,0 0,0 0,1 0,-1 0,0 0,0 0,0 0,0 0,1 0,-1 0,0 0,0 0,0 0,1 0,-1 0,0 0,0 0,0 0,0 0,0-1,1 1,-1 0,0 0,0 0,0 0,0 0,0-1,5-11,-1-15,-3 21,-1 0,1 1,-1-1,-1 0,1 0,-1 1,0-1,0 0,0 1,-1-1,0 1,0-1,-2-2,4 8,0 0,0-1,0 1,0 0,-1 0,1 0,0-1,0 1,0 0,0 0,-1 0,1-1,0 1,0 0,0 0,0 0,-1 0,1 0,0 0,0 0,-1-1,1 1,0 0,0 0,-1 0,1 0,0 0,0 0,0 0,-1 0,1 0,0 0,0 0,-1 0,1 0,0 1,0-1,-1 0,1 0,0 0,0 0,0 0,-6 12,0 15,0 81,7 69,0-132,-1-440,0 872,1-534,1 32,-1 0,-2-1,0 1,-2 0,-3-10,6 34,0 0,0 0,0 0,0 0,0 0,0 0,-1 0,1 0,0 0,-1 0,1 0,-1 1,1-1,-1 0,1 0,-1 0,1 1,-1-1,0 0,0 0,1 1,-1-1,0 1,0-1,-8 18,0 34,7-23,1-32,2-47,0 25,0-15,-1 66,0-6,0-43,0-48,0-55,0 108,0 28,1 43,0-26,0 0,-2 1,-1-1,-5 24,7-49,0 0,0 0,0-1,0 1,0 0,-1 0,1 0,0-1,0 1,-1 0,1 0,0-1,-1 1,1 0,-1 0,1-1,-1 1,1-1,-1 1,1 0,-1-1,0 1,1-1,-1 1,0-1,0 0,1 1,-1-1,0 0,0 1,0-1,1 0,-1 0,0 0,0 0,0 0,0 0,1 0,-1 0,0 0,0 0,0 0,1 0,-1-1,0 1,0 0,0-1,1 1,-1 0,0-1,1 1,-1-1,0 1,1-1,-1 0,1 1,-1-1,-43-47,32 33,8 11,0-1,0 1,0 0,-1 1,1-1,-1 1,0 0,-2-1,6 3,-1 1,1-1,0 1,0 0,0-1,-1 1,1 0,0 0,0 0,0 0,-1 0,1 0,0 0,0 1,0-1,-1 0,1 1,0-1,0 1,0-1,0 1,0-1,0 1,0 0,0-1,0 1,0 0,0 0,0 0,0 0,1 0,-1 0,0 0,1 0,-1 0,1 0,-1 0,1 0,0 1,-1-1,1 0,0 1,-3 5,1 0,1 0,-1 0,1 0,1 0,-1 0,1 0,0 1,1-1,0 0,0 1,-1-6,1 0,-1 0,1 0,-1 0,1-1,-1 1,1 0,0 0,0-1,0 1,0 0,0-1,0 1,1-1,-1 0,0 1,1-1,-1 0,1 0,0 0,-1 0,1 0,0 0,-1 0,1-1,0 1,0-1,0 1,0-1,-1 1,1-1,0 0,0 0,0 0,0 0,0-1,0 1,0 0,-1-1,1 1,0-1,0 0,0 0,21-9,-19 7,0 1,1 0,-1 0,0 0,1 1,0-1,4 0,-8 2,0 0,0 1,0-1,0 0,0 0,0 0,0 1,0-1,0 0,0 1,0-1,0 1,0 0,0-1,0 1,0 0,-1-1,1 1,0 0,0 0,-1 0,1-1,-1 1,1 0,-1 0,1 0,-1 0,1 0,-1 0,0 0,1 0,-1 0,0 1,0-1,0 0,0 0,0 0,3 22,-2 0,0 0,-2 0,-2 16,3-35,-1-158,-2 36,2 80,0-42,1 76,1-1,-1 1,1 0,0-1,0 1,0 0,1-1,-1 1,1 0,0 0,0 0,1 1,-1-1,2-1,-3 4,0 0,1 0,-1 1,0-1,0 0,0 1,0-1,0 1,1 0,-1-1,0 1,0 0,1 0,-1-1,0 1,1 0,-1 0,0 1,0-1,1 0,-1 0,0 1,0-1,1 0,-1 1,0 0,0-1,0 1,0-1,0 1,0 0,0 0,0 0,0 0,0 0,0 0,0 0,-1 0,1 0,0 1,4 3,-1 1,0 0,-1 0,1 0,-1 0,0 0,0 3,4 27,-1 0,-1 0,-3 0,-1 0,-1 1,-4 19,2-15,2-31,-1-11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7033-C1CC-4458-BB1A-2E2165C88DBD}" type="datetimeFigureOut">
              <a:rPr lang="en-IN" smtClean="0"/>
              <a:t>23-11-2021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E9AB8-6861-4C89-B33C-3FFC58A235C0}" type="slidenum">
              <a:rPr lang="en-IN" smtClean="0"/>
              <a:t>‹#›</a:t>
            </a:fld>
            <a:endParaRPr lang="en-IN"/>
          </a:p>
        </p:txBody>
      </p:sp>
    </p:spTree>
    <p:extLst>
      <p:ext uri="{BB962C8B-B14F-4D97-AF65-F5344CB8AC3E}">
        <p14:creationId xmlns:p14="http://schemas.microsoft.com/office/powerpoint/2010/main" val="207008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7677-CF8F-4FB3-8A1B-C21CB19BE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13709E-0262-430D-9255-89E4EEA4B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669F71-ACB5-4DF6-A5FC-7154843DDCB8}"/>
              </a:ext>
            </a:extLst>
          </p:cNvPr>
          <p:cNvSpPr>
            <a:spLocks noGrp="1"/>
          </p:cNvSpPr>
          <p:nvPr>
            <p:ph type="dt" sz="half" idx="10"/>
          </p:nvPr>
        </p:nvSpPr>
        <p:spPr/>
        <p:txBody>
          <a:bodyPr/>
          <a:lstStyle/>
          <a:p>
            <a:fld id="{72A5CFBE-D7E6-49CC-8B4D-454853169EA2}" type="datetime1">
              <a:rPr lang="en-IN" smtClean="0"/>
              <a:t>23-11-2021</a:t>
            </a:fld>
            <a:endParaRPr lang="en-IN"/>
          </a:p>
        </p:txBody>
      </p:sp>
      <p:sp>
        <p:nvSpPr>
          <p:cNvPr id="5" name="Footer Placeholder 4">
            <a:extLst>
              <a:ext uri="{FF2B5EF4-FFF2-40B4-BE49-F238E27FC236}">
                <a16:creationId xmlns:a16="http://schemas.microsoft.com/office/drawing/2014/main" id="{4F841629-F45A-4381-A685-52A220E12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C2D8B-9A28-4F86-840D-ADFAD223B647}"/>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304589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4A2E-1F6B-416B-8E1F-88BDC6515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70CD5-8D3D-49AB-A773-7607871652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77496-720F-4A15-B99D-60A0FDA10C5F}"/>
              </a:ext>
            </a:extLst>
          </p:cNvPr>
          <p:cNvSpPr>
            <a:spLocks noGrp="1"/>
          </p:cNvSpPr>
          <p:nvPr>
            <p:ph type="dt" sz="half" idx="10"/>
          </p:nvPr>
        </p:nvSpPr>
        <p:spPr/>
        <p:txBody>
          <a:bodyPr/>
          <a:lstStyle/>
          <a:p>
            <a:fld id="{B1C40973-7EA4-4A38-90EF-071057A60048}" type="datetime1">
              <a:rPr lang="en-IN" smtClean="0"/>
              <a:t>23-11-2021</a:t>
            </a:fld>
            <a:endParaRPr lang="en-IN"/>
          </a:p>
        </p:txBody>
      </p:sp>
      <p:sp>
        <p:nvSpPr>
          <p:cNvPr id="5" name="Footer Placeholder 4">
            <a:extLst>
              <a:ext uri="{FF2B5EF4-FFF2-40B4-BE49-F238E27FC236}">
                <a16:creationId xmlns:a16="http://schemas.microsoft.com/office/drawing/2014/main" id="{657D7372-7B6A-4B9E-B834-BDCC74971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D7C2A-FACB-452C-A3EB-5C26DDD1E22B}"/>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3725245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AC9B8-362B-4306-99BA-5ECFEBC34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C4F1F4-1FF8-4350-A653-AB9BEFB32A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122AC-562D-4CD1-94D8-3327EAD662F6}"/>
              </a:ext>
            </a:extLst>
          </p:cNvPr>
          <p:cNvSpPr>
            <a:spLocks noGrp="1"/>
          </p:cNvSpPr>
          <p:nvPr>
            <p:ph type="dt" sz="half" idx="10"/>
          </p:nvPr>
        </p:nvSpPr>
        <p:spPr/>
        <p:txBody>
          <a:bodyPr/>
          <a:lstStyle/>
          <a:p>
            <a:fld id="{B1C40973-7EA4-4A38-90EF-071057A60048}" type="datetime1">
              <a:rPr lang="en-IN" smtClean="0"/>
              <a:t>23-11-2021</a:t>
            </a:fld>
            <a:endParaRPr lang="en-IN"/>
          </a:p>
        </p:txBody>
      </p:sp>
      <p:sp>
        <p:nvSpPr>
          <p:cNvPr id="5" name="Footer Placeholder 4">
            <a:extLst>
              <a:ext uri="{FF2B5EF4-FFF2-40B4-BE49-F238E27FC236}">
                <a16:creationId xmlns:a16="http://schemas.microsoft.com/office/drawing/2014/main" id="{7D80B8EC-F45F-4EC8-9216-56B8AAA19D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B3E65-0F9E-45F2-A0BB-A24F42A1D775}"/>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40816538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BB21-C3C4-4314-83AD-487466465C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535EB-1232-4CCE-B6A0-9BAC91B34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51A8D-A628-45EA-8DE8-AC02588FC73E}"/>
              </a:ext>
            </a:extLst>
          </p:cNvPr>
          <p:cNvSpPr>
            <a:spLocks noGrp="1"/>
          </p:cNvSpPr>
          <p:nvPr>
            <p:ph type="dt" sz="half" idx="10"/>
          </p:nvPr>
        </p:nvSpPr>
        <p:spPr/>
        <p:txBody>
          <a:bodyPr/>
          <a:lstStyle/>
          <a:p>
            <a:fld id="{B1C40973-7EA4-4A38-90EF-071057A60048}" type="datetime1">
              <a:rPr lang="en-IN" smtClean="0"/>
              <a:t>23-11-2021</a:t>
            </a:fld>
            <a:endParaRPr lang="en-IN"/>
          </a:p>
        </p:txBody>
      </p:sp>
      <p:sp>
        <p:nvSpPr>
          <p:cNvPr id="5" name="Footer Placeholder 4">
            <a:extLst>
              <a:ext uri="{FF2B5EF4-FFF2-40B4-BE49-F238E27FC236}">
                <a16:creationId xmlns:a16="http://schemas.microsoft.com/office/drawing/2014/main" id="{4AE344A8-A136-4E6E-9AB4-A802D9357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333CA-D95C-458A-9BF8-0B547A51F0A6}"/>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1437829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2C13-2314-46BB-B608-A8D008F4C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0487CC-8359-4A0F-BB07-0F60E341C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2B300A-2250-4A54-809B-8FA3276FA87C}"/>
              </a:ext>
            </a:extLst>
          </p:cNvPr>
          <p:cNvSpPr>
            <a:spLocks noGrp="1"/>
          </p:cNvSpPr>
          <p:nvPr>
            <p:ph type="dt" sz="half" idx="10"/>
          </p:nvPr>
        </p:nvSpPr>
        <p:spPr/>
        <p:txBody>
          <a:bodyPr/>
          <a:lstStyle/>
          <a:p>
            <a:fld id="{0A42C3D9-4748-45E0-890A-26ED8FE86AAF}" type="datetime1">
              <a:rPr lang="en-IN" smtClean="0"/>
              <a:t>23-11-2021</a:t>
            </a:fld>
            <a:endParaRPr lang="en-IN"/>
          </a:p>
        </p:txBody>
      </p:sp>
      <p:sp>
        <p:nvSpPr>
          <p:cNvPr id="5" name="Footer Placeholder 4">
            <a:extLst>
              <a:ext uri="{FF2B5EF4-FFF2-40B4-BE49-F238E27FC236}">
                <a16:creationId xmlns:a16="http://schemas.microsoft.com/office/drawing/2014/main" id="{264A8613-90C0-4102-A88F-97A0C66A3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8DED2-6F04-46F3-9C38-39616E459DEF}"/>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235266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C7CE-6EF7-494F-B3A0-9191ECC01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A9451F-BFC1-405B-BF48-0F725E1209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89350A-8B6C-49E0-B7F4-875EAD7AF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D91EC9-F4D2-44EE-B4E4-238DCAF8FB34}"/>
              </a:ext>
            </a:extLst>
          </p:cNvPr>
          <p:cNvSpPr>
            <a:spLocks noGrp="1"/>
          </p:cNvSpPr>
          <p:nvPr>
            <p:ph type="dt" sz="half" idx="10"/>
          </p:nvPr>
        </p:nvSpPr>
        <p:spPr/>
        <p:txBody>
          <a:bodyPr/>
          <a:lstStyle/>
          <a:p>
            <a:fld id="{B1C40973-7EA4-4A38-90EF-071057A60048}" type="datetime1">
              <a:rPr lang="en-IN" smtClean="0"/>
              <a:t>23-11-2021</a:t>
            </a:fld>
            <a:endParaRPr lang="en-IN"/>
          </a:p>
        </p:txBody>
      </p:sp>
      <p:sp>
        <p:nvSpPr>
          <p:cNvPr id="6" name="Footer Placeholder 5">
            <a:extLst>
              <a:ext uri="{FF2B5EF4-FFF2-40B4-BE49-F238E27FC236}">
                <a16:creationId xmlns:a16="http://schemas.microsoft.com/office/drawing/2014/main" id="{BDBE97C2-870A-4582-80C0-0319E4B1AF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CDC65-6E4F-4F78-80C5-DCBB7D4ACE15}"/>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417591559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0DB0-C606-4DCC-83BE-2215F1E686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2E4EE7-49B6-45F3-AF5C-EF6E07D67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2451A-FEC4-4979-96E0-74E60B5EE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BDC4A8-92BC-4209-91FB-D2119381A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951506-F586-403A-8CC1-C6787B1F0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5F4B98-50C9-43CB-916A-F85083537222}"/>
              </a:ext>
            </a:extLst>
          </p:cNvPr>
          <p:cNvSpPr>
            <a:spLocks noGrp="1"/>
          </p:cNvSpPr>
          <p:nvPr>
            <p:ph type="dt" sz="half" idx="10"/>
          </p:nvPr>
        </p:nvSpPr>
        <p:spPr/>
        <p:txBody>
          <a:bodyPr/>
          <a:lstStyle/>
          <a:p>
            <a:fld id="{B1C40973-7EA4-4A38-90EF-071057A60048}" type="datetime1">
              <a:rPr lang="en-IN" smtClean="0"/>
              <a:t>23-11-2021</a:t>
            </a:fld>
            <a:endParaRPr lang="en-IN"/>
          </a:p>
        </p:txBody>
      </p:sp>
      <p:sp>
        <p:nvSpPr>
          <p:cNvPr id="8" name="Footer Placeholder 7">
            <a:extLst>
              <a:ext uri="{FF2B5EF4-FFF2-40B4-BE49-F238E27FC236}">
                <a16:creationId xmlns:a16="http://schemas.microsoft.com/office/drawing/2014/main" id="{33407FC4-279E-464E-A4E9-D813D0E684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6AE5A8-6BEC-4FB2-8F69-3F82AC818410}"/>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19666822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B8F6-D2C6-4A73-AF10-75DA5B5485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F31388-4287-482A-BB5B-82BAC61B5EBF}"/>
              </a:ext>
            </a:extLst>
          </p:cNvPr>
          <p:cNvSpPr>
            <a:spLocks noGrp="1"/>
          </p:cNvSpPr>
          <p:nvPr>
            <p:ph type="dt" sz="half" idx="10"/>
          </p:nvPr>
        </p:nvSpPr>
        <p:spPr/>
        <p:txBody>
          <a:bodyPr/>
          <a:lstStyle/>
          <a:p>
            <a:fld id="{F3AB6BC1-C5EA-47F8-B3FD-65DF93306904}" type="datetime1">
              <a:rPr lang="en-IN" smtClean="0"/>
              <a:t>23-11-2021</a:t>
            </a:fld>
            <a:endParaRPr lang="en-IN"/>
          </a:p>
        </p:txBody>
      </p:sp>
      <p:sp>
        <p:nvSpPr>
          <p:cNvPr id="4" name="Footer Placeholder 3">
            <a:extLst>
              <a:ext uri="{FF2B5EF4-FFF2-40B4-BE49-F238E27FC236}">
                <a16:creationId xmlns:a16="http://schemas.microsoft.com/office/drawing/2014/main" id="{72B9A834-7D92-4ECD-A879-89F1772F0F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DBBE89-CA62-4AFD-BA7B-77F0B3031CF4}"/>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53640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23901-63CE-4AC5-8C92-27EF4FE5F6B6}"/>
              </a:ext>
            </a:extLst>
          </p:cNvPr>
          <p:cNvSpPr>
            <a:spLocks noGrp="1"/>
          </p:cNvSpPr>
          <p:nvPr>
            <p:ph type="dt" sz="half" idx="10"/>
          </p:nvPr>
        </p:nvSpPr>
        <p:spPr/>
        <p:txBody>
          <a:bodyPr/>
          <a:lstStyle/>
          <a:p>
            <a:fld id="{B92E4E49-E7EC-454B-A3FA-35D81A5C90A7}" type="datetime1">
              <a:rPr lang="en-IN" smtClean="0"/>
              <a:t>23-11-2021</a:t>
            </a:fld>
            <a:endParaRPr lang="en-IN"/>
          </a:p>
        </p:txBody>
      </p:sp>
      <p:sp>
        <p:nvSpPr>
          <p:cNvPr id="3" name="Footer Placeholder 2">
            <a:extLst>
              <a:ext uri="{FF2B5EF4-FFF2-40B4-BE49-F238E27FC236}">
                <a16:creationId xmlns:a16="http://schemas.microsoft.com/office/drawing/2014/main" id="{E72F6A38-EF2C-42E5-955F-6E1CB97189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89585-1A11-475A-ABE3-29A2173DFDE4}"/>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38542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AF6B-A56F-4787-A75F-7B1CD8EAA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0DC957-2741-49E6-B8BA-7F092E847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58457B-F64F-4182-AC75-B7270AAA3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17D13-1D75-4C2F-8B01-67533387D12A}"/>
              </a:ext>
            </a:extLst>
          </p:cNvPr>
          <p:cNvSpPr>
            <a:spLocks noGrp="1"/>
          </p:cNvSpPr>
          <p:nvPr>
            <p:ph type="dt" sz="half" idx="10"/>
          </p:nvPr>
        </p:nvSpPr>
        <p:spPr/>
        <p:txBody>
          <a:bodyPr/>
          <a:lstStyle/>
          <a:p>
            <a:fld id="{B1C40973-7EA4-4A38-90EF-071057A60048}" type="datetime1">
              <a:rPr lang="en-IN" smtClean="0"/>
              <a:t>23-11-2021</a:t>
            </a:fld>
            <a:endParaRPr lang="en-IN"/>
          </a:p>
        </p:txBody>
      </p:sp>
      <p:sp>
        <p:nvSpPr>
          <p:cNvPr id="6" name="Footer Placeholder 5">
            <a:extLst>
              <a:ext uri="{FF2B5EF4-FFF2-40B4-BE49-F238E27FC236}">
                <a16:creationId xmlns:a16="http://schemas.microsoft.com/office/drawing/2014/main" id="{1150475E-4F74-4D7F-8ACD-49788CF10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716185-603E-4C83-9CD7-D9A0425FA5D3}"/>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3678037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AC53-76EA-4A83-9320-8C5B4A518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FCFBE8-CBA0-4AF0-AD64-689E27747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87C22C-EF66-44EF-9A54-90F862596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C1911-0684-4A24-8D1C-01F870852CA6}"/>
              </a:ext>
            </a:extLst>
          </p:cNvPr>
          <p:cNvSpPr>
            <a:spLocks noGrp="1"/>
          </p:cNvSpPr>
          <p:nvPr>
            <p:ph type="dt" sz="half" idx="10"/>
          </p:nvPr>
        </p:nvSpPr>
        <p:spPr/>
        <p:txBody>
          <a:bodyPr/>
          <a:lstStyle/>
          <a:p>
            <a:fld id="{7E806826-A145-47C9-9783-17CF314015C5}" type="datetime1">
              <a:rPr lang="en-IN" smtClean="0"/>
              <a:t>23-11-2021</a:t>
            </a:fld>
            <a:endParaRPr lang="en-IN"/>
          </a:p>
        </p:txBody>
      </p:sp>
      <p:sp>
        <p:nvSpPr>
          <p:cNvPr id="6" name="Footer Placeholder 5">
            <a:extLst>
              <a:ext uri="{FF2B5EF4-FFF2-40B4-BE49-F238E27FC236}">
                <a16:creationId xmlns:a16="http://schemas.microsoft.com/office/drawing/2014/main" id="{4B979A45-D4D8-4703-AE12-5A7C1FAD5E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EAB7D6-AA00-47DE-8B7A-0E3B757EB851}"/>
              </a:ext>
            </a:extLst>
          </p:cNvPr>
          <p:cNvSpPr>
            <a:spLocks noGrp="1"/>
          </p:cNvSpPr>
          <p:nvPr>
            <p:ph type="sldNum" sz="quarter" idx="12"/>
          </p:nvPr>
        </p:nvSpPr>
        <p:spPr/>
        <p:txBody>
          <a:bodyPr/>
          <a:lstStyle/>
          <a:p>
            <a:fld id="{F6B837FA-8797-4CDD-BA06-350CEFBC1948}" type="slidenum">
              <a:rPr lang="en-IN" smtClean="0"/>
              <a:t>‹#›</a:t>
            </a:fld>
            <a:endParaRPr lang="en-IN"/>
          </a:p>
        </p:txBody>
      </p:sp>
    </p:spTree>
    <p:extLst>
      <p:ext uri="{BB962C8B-B14F-4D97-AF65-F5344CB8AC3E}">
        <p14:creationId xmlns:p14="http://schemas.microsoft.com/office/powerpoint/2010/main" val="72484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F2CCC-1D9E-4DD7-86C5-9272E41D8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E2656A-A63D-4602-96C5-79E1C3478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DC8D7-9E9B-4A37-BB73-757B5767C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0973-7EA4-4A38-90EF-071057A60048}" type="datetime1">
              <a:rPr lang="en-IN" smtClean="0"/>
              <a:t>23-11-2021</a:t>
            </a:fld>
            <a:endParaRPr lang="en-IN"/>
          </a:p>
        </p:txBody>
      </p:sp>
      <p:sp>
        <p:nvSpPr>
          <p:cNvPr id="5" name="Footer Placeholder 4">
            <a:extLst>
              <a:ext uri="{FF2B5EF4-FFF2-40B4-BE49-F238E27FC236}">
                <a16:creationId xmlns:a16="http://schemas.microsoft.com/office/drawing/2014/main" id="{2A0EF7AB-D253-4557-9305-1EDADDCCA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AB9E08-2083-4619-9476-855E74BB0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837FA-8797-4CDD-BA06-350CEFBC1948}" type="slidenum">
              <a:rPr lang="en-IN" smtClean="0"/>
              <a:t>‹#›</a:t>
            </a:fld>
            <a:endParaRPr lang="en-IN"/>
          </a:p>
        </p:txBody>
      </p:sp>
    </p:spTree>
    <p:extLst>
      <p:ext uri="{BB962C8B-B14F-4D97-AF65-F5344CB8AC3E}">
        <p14:creationId xmlns:p14="http://schemas.microsoft.com/office/powerpoint/2010/main" val="3121456502"/>
      </p:ext>
    </p:extLst>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A260A-6A13-416C-B8D5-89B96E6A79C7}"/>
              </a:ext>
            </a:extLst>
          </p:cNvPr>
          <p:cNvSpPr>
            <a:spLocks noGrp="1"/>
          </p:cNvSpPr>
          <p:nvPr>
            <p:ph idx="1"/>
          </p:nvPr>
        </p:nvSpPr>
        <p:spPr>
          <a:xfrm>
            <a:off x="2097980" y="422347"/>
            <a:ext cx="7996034" cy="990170"/>
          </a:xfrm>
        </p:spPr>
        <p:txBody>
          <a:bodyPr>
            <a:normAutofit/>
          </a:bodyPr>
          <a:lstStyle/>
          <a:p>
            <a:pPr marL="0" indent="0" algn="ctr">
              <a:buNone/>
            </a:pPr>
            <a:r>
              <a:rPr lang="en-IN" b="1" dirty="0"/>
              <a:t>Predicting Visual Brain Response using Convolutional Neural Networks</a:t>
            </a:r>
            <a:endParaRPr lang="en-IN" dirty="0"/>
          </a:p>
          <a:p>
            <a:pPr marL="0" indent="0" algn="ctr">
              <a:buNone/>
            </a:pPr>
            <a:endParaRPr lang="en-IN" b="1" dirty="0"/>
          </a:p>
          <a:p>
            <a:pPr marL="0" indent="0" algn="ctr">
              <a:buNone/>
            </a:pPr>
            <a:endParaRPr lang="en-IN" dirty="0"/>
          </a:p>
          <a:p>
            <a:pPr marL="0" indent="0" algn="ctr">
              <a:buNone/>
            </a:pPr>
            <a:endParaRPr lang="en-IN" dirty="0"/>
          </a:p>
          <a:p>
            <a:pPr marL="0" indent="0" algn="ctr">
              <a:buNone/>
            </a:pPr>
            <a:endParaRPr lang="en-IN" dirty="0"/>
          </a:p>
        </p:txBody>
      </p:sp>
      <p:sp>
        <p:nvSpPr>
          <p:cNvPr id="4" name="Slide Number Placeholder 3">
            <a:extLst>
              <a:ext uri="{FF2B5EF4-FFF2-40B4-BE49-F238E27FC236}">
                <a16:creationId xmlns:a16="http://schemas.microsoft.com/office/drawing/2014/main" id="{B3546629-99BC-47F0-B007-86336F64B9C4}"/>
              </a:ext>
            </a:extLst>
          </p:cNvPr>
          <p:cNvSpPr>
            <a:spLocks noGrp="1"/>
          </p:cNvSpPr>
          <p:nvPr>
            <p:ph type="sldNum" sz="quarter" idx="12"/>
          </p:nvPr>
        </p:nvSpPr>
        <p:spPr/>
        <p:txBody>
          <a:bodyPr/>
          <a:lstStyle/>
          <a:p>
            <a:fld id="{F6B837FA-8797-4CDD-BA06-350CEFBC1948}" type="slidenum">
              <a:rPr lang="en-IN" smtClean="0"/>
              <a:t>1</a:t>
            </a:fld>
            <a:endParaRPr lang="en-IN"/>
          </a:p>
        </p:txBody>
      </p:sp>
      <p:sp>
        <p:nvSpPr>
          <p:cNvPr id="2" name="TextBox 1">
            <a:extLst>
              <a:ext uri="{FF2B5EF4-FFF2-40B4-BE49-F238E27FC236}">
                <a16:creationId xmlns:a16="http://schemas.microsoft.com/office/drawing/2014/main" id="{59F36699-3CF4-4171-9565-7F014E8F51C4}"/>
              </a:ext>
            </a:extLst>
          </p:cNvPr>
          <p:cNvSpPr txBox="1"/>
          <p:nvPr/>
        </p:nvSpPr>
        <p:spPr>
          <a:xfrm>
            <a:off x="1245700" y="3438939"/>
            <a:ext cx="9700592" cy="923330"/>
          </a:xfrm>
          <a:prstGeom prst="rect">
            <a:avLst/>
          </a:prstGeom>
          <a:noFill/>
        </p:spPr>
        <p:txBody>
          <a:bodyPr wrap="square" rtlCol="0">
            <a:spAutoFit/>
          </a:bodyPr>
          <a:lstStyle/>
          <a:p>
            <a:pPr algn="ctr"/>
            <a:r>
              <a:rPr lang="en-IN" dirty="0"/>
              <a:t>Awadh Kejriwal</a:t>
            </a:r>
          </a:p>
          <a:p>
            <a:pPr algn="ctr"/>
            <a:r>
              <a:rPr lang="en-IN" dirty="0"/>
              <a:t>Department of Electronics and Electrical Communication Engineering</a:t>
            </a:r>
          </a:p>
          <a:p>
            <a:pPr algn="ctr"/>
            <a:r>
              <a:rPr lang="en-IN" dirty="0"/>
              <a:t>IIT Kharagpur</a:t>
            </a:r>
          </a:p>
        </p:txBody>
      </p:sp>
      <p:pic>
        <p:nvPicPr>
          <p:cNvPr id="5" name="Picture 4" descr="IIT Kharagpur - Wikipedia">
            <a:extLst>
              <a:ext uri="{FF2B5EF4-FFF2-40B4-BE49-F238E27FC236}">
                <a16:creationId xmlns:a16="http://schemas.microsoft.com/office/drawing/2014/main" id="{57D83115-DAED-4EF3-974B-11AE224C5C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5125" y="1412517"/>
            <a:ext cx="1621743" cy="1751636"/>
          </a:xfrm>
          <a:prstGeom prst="rect">
            <a:avLst/>
          </a:prstGeom>
          <a:noFill/>
          <a:ln>
            <a:noFill/>
          </a:ln>
        </p:spPr>
      </p:pic>
      <p:sp>
        <p:nvSpPr>
          <p:cNvPr id="7" name="TextBox 6">
            <a:extLst>
              <a:ext uri="{FF2B5EF4-FFF2-40B4-BE49-F238E27FC236}">
                <a16:creationId xmlns:a16="http://schemas.microsoft.com/office/drawing/2014/main" id="{F377CE5D-BD69-453A-91CC-AB2579A8AEE8}"/>
              </a:ext>
            </a:extLst>
          </p:cNvPr>
          <p:cNvSpPr txBox="1"/>
          <p:nvPr/>
        </p:nvSpPr>
        <p:spPr>
          <a:xfrm>
            <a:off x="718930" y="4879021"/>
            <a:ext cx="4973709" cy="1477328"/>
          </a:xfrm>
          <a:prstGeom prst="rect">
            <a:avLst/>
          </a:prstGeom>
          <a:noFill/>
        </p:spPr>
        <p:txBody>
          <a:bodyPr wrap="square" rtlCol="0">
            <a:spAutoFit/>
          </a:bodyPr>
          <a:lstStyle/>
          <a:p>
            <a:r>
              <a:rPr lang="en-IN" i="1" dirty="0"/>
              <a:t>Project Supervisor –</a:t>
            </a:r>
          </a:p>
          <a:p>
            <a:r>
              <a:rPr lang="en-IN" dirty="0"/>
              <a:t>Dr. Debasis Samanta</a:t>
            </a:r>
          </a:p>
          <a:p>
            <a:r>
              <a:rPr lang="en-IN" dirty="0"/>
              <a:t>Associate Professor</a:t>
            </a:r>
          </a:p>
          <a:p>
            <a:r>
              <a:rPr lang="en-IN" dirty="0"/>
              <a:t>Department of Computer Science and Engineering</a:t>
            </a:r>
          </a:p>
          <a:p>
            <a:r>
              <a:rPr lang="en-IN" dirty="0"/>
              <a:t>IIT Kharagpur</a:t>
            </a:r>
          </a:p>
        </p:txBody>
      </p:sp>
      <p:sp>
        <p:nvSpPr>
          <p:cNvPr id="8" name="TextBox 7">
            <a:extLst>
              <a:ext uri="{FF2B5EF4-FFF2-40B4-BE49-F238E27FC236}">
                <a16:creationId xmlns:a16="http://schemas.microsoft.com/office/drawing/2014/main" id="{1971094E-0395-458D-95C4-76C2197D0245}"/>
              </a:ext>
            </a:extLst>
          </p:cNvPr>
          <p:cNvSpPr txBox="1"/>
          <p:nvPr/>
        </p:nvSpPr>
        <p:spPr>
          <a:xfrm>
            <a:off x="6499361" y="4879021"/>
            <a:ext cx="4973709" cy="1477328"/>
          </a:xfrm>
          <a:prstGeom prst="rect">
            <a:avLst/>
          </a:prstGeom>
          <a:noFill/>
        </p:spPr>
        <p:txBody>
          <a:bodyPr wrap="square" rtlCol="0">
            <a:spAutoFit/>
          </a:bodyPr>
          <a:lstStyle/>
          <a:p>
            <a:pPr algn="r"/>
            <a:r>
              <a:rPr lang="en-IN" i="1" dirty="0"/>
              <a:t>Project Mentor –</a:t>
            </a:r>
          </a:p>
          <a:p>
            <a:pPr algn="r"/>
            <a:r>
              <a:rPr lang="en-IN" dirty="0"/>
              <a:t>Mr. Subhrasankar Chaterjee</a:t>
            </a:r>
          </a:p>
          <a:p>
            <a:pPr algn="r"/>
            <a:r>
              <a:rPr lang="en-IN" dirty="0"/>
              <a:t>Research Scholar</a:t>
            </a:r>
          </a:p>
          <a:p>
            <a:pPr algn="r"/>
            <a:r>
              <a:rPr lang="en-IN" dirty="0"/>
              <a:t>Department of Computer Science and Engineering</a:t>
            </a:r>
          </a:p>
          <a:p>
            <a:pPr algn="r"/>
            <a:r>
              <a:rPr lang="en-IN" dirty="0"/>
              <a:t>IIT Kharagpur</a:t>
            </a:r>
          </a:p>
        </p:txBody>
      </p:sp>
    </p:spTree>
    <p:extLst>
      <p:ext uri="{BB962C8B-B14F-4D97-AF65-F5344CB8AC3E}">
        <p14:creationId xmlns:p14="http://schemas.microsoft.com/office/powerpoint/2010/main" val="139370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256794"/>
            <a:ext cx="10515600" cy="917145"/>
          </a:xfrm>
        </p:spPr>
        <p:txBody>
          <a:bodyPr>
            <a:normAutofit/>
          </a:bodyPr>
          <a:lstStyle/>
          <a:p>
            <a:r>
              <a:rPr lang="en-IN" sz="3600" b="1" u="sng" dirty="0"/>
              <a:t>Previous Works with CNNs</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10</a:t>
            </a:fld>
            <a:endParaRPr lang="en-IN"/>
          </a:p>
        </p:txBody>
      </p:sp>
      <p:sp>
        <p:nvSpPr>
          <p:cNvPr id="3" name="Rectangle 2">
            <a:extLst>
              <a:ext uri="{FF2B5EF4-FFF2-40B4-BE49-F238E27FC236}">
                <a16:creationId xmlns:a16="http://schemas.microsoft.com/office/drawing/2014/main" id="{08D153B2-FCD4-43BF-A170-6C92E4750D71}"/>
              </a:ext>
            </a:extLst>
          </p:cNvPr>
          <p:cNvSpPr/>
          <p:nvPr/>
        </p:nvSpPr>
        <p:spPr>
          <a:xfrm>
            <a:off x="344555" y="1503363"/>
            <a:ext cx="11198087" cy="4116768"/>
          </a:xfrm>
          <a:prstGeom prst="rect">
            <a:avLst/>
          </a:prstGeom>
        </p:spPr>
        <p:txBody>
          <a:bodyPr wrap="square">
            <a:spAutoFit/>
          </a:bodyPr>
          <a:lstStyle/>
          <a:p>
            <a:pPr marL="342900" lvl="0" indent="-342900" algn="just">
              <a:lnSpc>
                <a:spcPct val="150000"/>
              </a:lnSpc>
              <a:buAutoNum type="arabicPeriod"/>
            </a:pPr>
            <a:r>
              <a:rPr lang="en-IN" sz="1600" dirty="0"/>
              <a:t>Spampinato, C., Palazzo, S., </a:t>
            </a:r>
            <a:r>
              <a:rPr lang="en-IN" sz="1600" dirty="0" err="1"/>
              <a:t>Kavasidis</a:t>
            </a:r>
            <a:r>
              <a:rPr lang="en-IN" sz="1600" dirty="0"/>
              <a:t>, I., Giordano, D., </a:t>
            </a:r>
            <a:r>
              <a:rPr lang="en-IN" sz="1600" dirty="0" err="1"/>
              <a:t>Souly</a:t>
            </a:r>
            <a:r>
              <a:rPr lang="en-IN" sz="1600" dirty="0"/>
              <a:t>, N., Shah, M.: Deep learning human mind for automated visual classification. In: Proceedings of the IEEE Conference on Computer Vision and Pattern Recognition (CVPR). pp. 6809–6817 (2017) – </a:t>
            </a:r>
            <a:r>
              <a:rPr lang="en-IN" sz="1600" b="1" u="sng" dirty="0"/>
              <a:t>EEG assisted Image Classification</a:t>
            </a:r>
          </a:p>
          <a:p>
            <a:pPr marL="342900" lvl="0" indent="-342900" algn="just">
              <a:lnSpc>
                <a:spcPct val="150000"/>
              </a:lnSpc>
              <a:buAutoNum type="arabicPeriod"/>
            </a:pPr>
            <a:endParaRPr lang="en-IN" sz="1600" dirty="0"/>
          </a:p>
          <a:p>
            <a:pPr marL="342900" lvl="0" indent="-342900" algn="just">
              <a:lnSpc>
                <a:spcPct val="150000"/>
              </a:lnSpc>
              <a:buAutoNum type="arabicPeriod"/>
            </a:pPr>
            <a:r>
              <a:rPr lang="en-IN" sz="1600" dirty="0" err="1"/>
              <a:t>Cudlenco</a:t>
            </a:r>
            <a:r>
              <a:rPr lang="en-IN" sz="1600" dirty="0"/>
              <a:t> N, Popescu N, </a:t>
            </a:r>
            <a:r>
              <a:rPr lang="en-IN" sz="1600" dirty="0" err="1"/>
              <a:t>Leordeanu</a:t>
            </a:r>
            <a:r>
              <a:rPr lang="en-IN" sz="1600" dirty="0"/>
              <a:t> M (2020) Reading into the mind’s eye: boosting automatic visual recognition with EEG signals. Neurocomputing 386:281–292 – </a:t>
            </a:r>
            <a:r>
              <a:rPr lang="en-IN" sz="1600" b="1" u="sng" dirty="0"/>
              <a:t>EEG assisted Image Classification</a:t>
            </a:r>
          </a:p>
          <a:p>
            <a:pPr marL="342900" lvl="0" indent="-342900" algn="just">
              <a:lnSpc>
                <a:spcPct val="150000"/>
              </a:lnSpc>
              <a:buAutoNum type="arabicPeriod"/>
            </a:pPr>
            <a:endParaRPr lang="en-IN" sz="1600" dirty="0"/>
          </a:p>
          <a:p>
            <a:pPr marL="342900" lvl="0" indent="-342900" algn="just">
              <a:lnSpc>
                <a:spcPct val="150000"/>
              </a:lnSpc>
              <a:buAutoNum type="arabicPeriod"/>
            </a:pPr>
            <a:r>
              <a:rPr lang="en-IN" sz="1600" dirty="0"/>
              <a:t>Long Y., Kong W., Ling W., Yang C., Zhu J. (2019) Comparison of Facial Emotion Recognition Based on Image Visual Features and EEG Features. In: Sun F., Liu H., Hu D. (eds) Cognitive Systems and Signal Processing. ICCSIP 2018. Communications in Computer and Information Science, vol 1006. Springer, Singapore. https://doi.org/10.1007/978-981-13-7986-4_15 - </a:t>
            </a:r>
            <a:r>
              <a:rPr lang="en-IN" sz="1600" b="1" u="sng" dirty="0"/>
              <a:t>EEG assisted Facial Emotion Recognition</a:t>
            </a:r>
          </a:p>
        </p:txBody>
      </p:sp>
    </p:spTree>
    <p:extLst>
      <p:ext uri="{BB962C8B-B14F-4D97-AF65-F5344CB8AC3E}">
        <p14:creationId xmlns:p14="http://schemas.microsoft.com/office/powerpoint/2010/main" val="397235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3-C726-4C34-A6EF-BBBE397A6B17}"/>
              </a:ext>
            </a:extLst>
          </p:cNvPr>
          <p:cNvSpPr>
            <a:spLocks noGrp="1"/>
          </p:cNvSpPr>
          <p:nvPr>
            <p:ph type="title"/>
          </p:nvPr>
        </p:nvSpPr>
        <p:spPr>
          <a:xfrm>
            <a:off x="2738230" y="2923674"/>
            <a:ext cx="6715539" cy="1010652"/>
          </a:xfrm>
        </p:spPr>
        <p:txBody>
          <a:bodyPr/>
          <a:lstStyle/>
          <a:p>
            <a:pPr algn="ctr"/>
            <a:r>
              <a:rPr lang="en-IN" b="1" dirty="0"/>
              <a:t>PROBLEM STATEMENT</a:t>
            </a:r>
          </a:p>
        </p:txBody>
      </p:sp>
      <p:sp>
        <p:nvSpPr>
          <p:cNvPr id="4" name="Slide Number Placeholder 3">
            <a:extLst>
              <a:ext uri="{FF2B5EF4-FFF2-40B4-BE49-F238E27FC236}">
                <a16:creationId xmlns:a16="http://schemas.microsoft.com/office/drawing/2014/main" id="{9269B91D-E026-4E16-97C8-9A101157D0B6}"/>
              </a:ext>
            </a:extLst>
          </p:cNvPr>
          <p:cNvSpPr>
            <a:spLocks noGrp="1"/>
          </p:cNvSpPr>
          <p:nvPr>
            <p:ph type="sldNum" sz="quarter" idx="12"/>
          </p:nvPr>
        </p:nvSpPr>
        <p:spPr/>
        <p:txBody>
          <a:bodyPr/>
          <a:lstStyle/>
          <a:p>
            <a:fld id="{F6B837FA-8797-4CDD-BA06-350CEFBC1948}" type="slidenum">
              <a:rPr lang="en-IN" smtClean="0"/>
              <a:t>11</a:t>
            </a:fld>
            <a:endParaRPr lang="en-IN"/>
          </a:p>
        </p:txBody>
      </p:sp>
    </p:spTree>
    <p:extLst>
      <p:ext uri="{BB962C8B-B14F-4D97-AF65-F5344CB8AC3E}">
        <p14:creationId xmlns:p14="http://schemas.microsoft.com/office/powerpoint/2010/main" val="104833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256794"/>
            <a:ext cx="10515600" cy="917145"/>
          </a:xfrm>
        </p:spPr>
        <p:txBody>
          <a:bodyPr>
            <a:normAutofit/>
          </a:bodyPr>
          <a:lstStyle/>
          <a:p>
            <a:r>
              <a:rPr lang="en-IN" sz="3600" b="1" u="sng" dirty="0"/>
              <a:t>Problem Statement</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12</a:t>
            </a:fld>
            <a:endParaRPr lang="en-IN"/>
          </a:p>
        </p:txBody>
      </p:sp>
      <p:sp>
        <p:nvSpPr>
          <p:cNvPr id="3" name="Rectangle 2">
            <a:extLst>
              <a:ext uri="{FF2B5EF4-FFF2-40B4-BE49-F238E27FC236}">
                <a16:creationId xmlns:a16="http://schemas.microsoft.com/office/drawing/2014/main" id="{08D153B2-FCD4-43BF-A170-6C92E4750D71}"/>
              </a:ext>
            </a:extLst>
          </p:cNvPr>
          <p:cNvSpPr/>
          <p:nvPr/>
        </p:nvSpPr>
        <p:spPr>
          <a:xfrm>
            <a:off x="533400" y="1181687"/>
            <a:ext cx="11198087" cy="2542363"/>
          </a:xfrm>
          <a:prstGeom prst="rect">
            <a:avLst/>
          </a:prstGeom>
        </p:spPr>
        <p:txBody>
          <a:bodyPr wrap="square">
            <a:spAutoFit/>
          </a:bodyPr>
          <a:lstStyle/>
          <a:p>
            <a:pPr lvl="0" algn="just">
              <a:lnSpc>
                <a:spcPct val="150000"/>
              </a:lnSpc>
            </a:pPr>
            <a:r>
              <a:rPr lang="en-IN" b="1" dirty="0"/>
              <a:t>Given – </a:t>
            </a:r>
          </a:p>
          <a:p>
            <a:pPr marL="342900" lvl="0" indent="-342900" algn="just">
              <a:lnSpc>
                <a:spcPct val="150000"/>
              </a:lnSpc>
              <a:buAutoNum type="arabicPeriod"/>
            </a:pPr>
            <a:r>
              <a:rPr lang="en-IN" dirty="0"/>
              <a:t>a set of 92 images of different objects, scenes, etc.</a:t>
            </a:r>
          </a:p>
          <a:p>
            <a:pPr marL="342900" lvl="0" indent="-342900" algn="just">
              <a:lnSpc>
                <a:spcPct val="150000"/>
              </a:lnSpc>
              <a:buAutoNum type="arabicPeriod"/>
            </a:pPr>
            <a:r>
              <a:rPr lang="en-IN" dirty="0"/>
              <a:t>Dissimilarity matrices of fMRI signals, which were recorded in response to viewing those 92 images, by 15 different subjects.  The fMRI signal was collected from two regions of the brain, namely, early visual cortex (EVC) and inferior temporal cortex (IT) -  in total 30 dissimilarity matrices </a:t>
            </a:r>
          </a:p>
          <a:p>
            <a:pPr lvl="0" algn="just">
              <a:lnSpc>
                <a:spcPct val="150000"/>
              </a:lnSpc>
            </a:pPr>
            <a:endParaRPr lang="en-IN" dirty="0"/>
          </a:p>
        </p:txBody>
      </p:sp>
      <p:sp>
        <p:nvSpPr>
          <p:cNvPr id="5" name="Rectangle 4">
            <a:extLst>
              <a:ext uri="{FF2B5EF4-FFF2-40B4-BE49-F238E27FC236}">
                <a16:creationId xmlns:a16="http://schemas.microsoft.com/office/drawing/2014/main" id="{91E12F01-B8E0-4121-B2F7-9A75E3547248}"/>
              </a:ext>
            </a:extLst>
          </p:cNvPr>
          <p:cNvSpPr/>
          <p:nvPr/>
        </p:nvSpPr>
        <p:spPr>
          <a:xfrm>
            <a:off x="533400" y="3985513"/>
            <a:ext cx="6096000" cy="1295868"/>
          </a:xfrm>
          <a:prstGeom prst="rect">
            <a:avLst/>
          </a:prstGeom>
        </p:spPr>
        <p:txBody>
          <a:bodyPr>
            <a:spAutoFit/>
          </a:bodyPr>
          <a:lstStyle/>
          <a:p>
            <a:pPr lvl="0" algn="just">
              <a:lnSpc>
                <a:spcPct val="150000"/>
              </a:lnSpc>
            </a:pPr>
            <a:r>
              <a:rPr lang="en-IN" b="1" dirty="0"/>
              <a:t>Task -</a:t>
            </a:r>
          </a:p>
          <a:p>
            <a:pPr lvl="0" algn="just">
              <a:lnSpc>
                <a:spcPct val="150000"/>
              </a:lnSpc>
            </a:pPr>
            <a:r>
              <a:rPr lang="en-IN" dirty="0"/>
              <a:t>To generate features from the images so that the resulting dissimilarity matrix is closest to the given dissimilarity matrices</a:t>
            </a:r>
            <a:endParaRPr lang="en-IN" sz="1600" b="1" u="sng" dirty="0"/>
          </a:p>
        </p:txBody>
      </p:sp>
      <p:pic>
        <p:nvPicPr>
          <p:cNvPr id="6" name="Picture 5">
            <a:extLst>
              <a:ext uri="{FF2B5EF4-FFF2-40B4-BE49-F238E27FC236}">
                <a16:creationId xmlns:a16="http://schemas.microsoft.com/office/drawing/2014/main" id="{CC76FFBB-B89F-4B04-A9BA-DBF7D7555FF2}"/>
              </a:ext>
            </a:extLst>
          </p:cNvPr>
          <p:cNvPicPr/>
          <p:nvPr/>
        </p:nvPicPr>
        <p:blipFill>
          <a:blip r:embed="rId2"/>
          <a:stretch>
            <a:fillRect/>
          </a:stretch>
        </p:blipFill>
        <p:spPr>
          <a:xfrm>
            <a:off x="7060565" y="3117066"/>
            <a:ext cx="4164026" cy="3239283"/>
          </a:xfrm>
          <a:prstGeom prst="rect">
            <a:avLst/>
          </a:prstGeom>
        </p:spPr>
      </p:pic>
    </p:spTree>
    <p:extLst>
      <p:ext uri="{BB962C8B-B14F-4D97-AF65-F5344CB8AC3E}">
        <p14:creationId xmlns:p14="http://schemas.microsoft.com/office/powerpoint/2010/main" val="34074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3-C726-4C34-A6EF-BBBE397A6B17}"/>
              </a:ext>
            </a:extLst>
          </p:cNvPr>
          <p:cNvSpPr>
            <a:spLocks noGrp="1"/>
          </p:cNvSpPr>
          <p:nvPr>
            <p:ph type="title"/>
          </p:nvPr>
        </p:nvSpPr>
        <p:spPr>
          <a:xfrm>
            <a:off x="3761133" y="2923674"/>
            <a:ext cx="4669734" cy="1010652"/>
          </a:xfrm>
        </p:spPr>
        <p:txBody>
          <a:bodyPr/>
          <a:lstStyle/>
          <a:p>
            <a:pPr algn="ctr"/>
            <a:r>
              <a:rPr lang="en-IN" b="1" dirty="0"/>
              <a:t>WORK DONE</a:t>
            </a:r>
          </a:p>
        </p:txBody>
      </p:sp>
      <p:sp>
        <p:nvSpPr>
          <p:cNvPr id="4" name="Slide Number Placeholder 3">
            <a:extLst>
              <a:ext uri="{FF2B5EF4-FFF2-40B4-BE49-F238E27FC236}">
                <a16:creationId xmlns:a16="http://schemas.microsoft.com/office/drawing/2014/main" id="{9269B91D-E026-4E16-97C8-9A101157D0B6}"/>
              </a:ext>
            </a:extLst>
          </p:cNvPr>
          <p:cNvSpPr>
            <a:spLocks noGrp="1"/>
          </p:cNvSpPr>
          <p:nvPr>
            <p:ph type="sldNum" sz="quarter" idx="12"/>
          </p:nvPr>
        </p:nvSpPr>
        <p:spPr/>
        <p:txBody>
          <a:bodyPr/>
          <a:lstStyle/>
          <a:p>
            <a:fld id="{F6B837FA-8797-4CDD-BA06-350CEFBC1948}" type="slidenum">
              <a:rPr lang="en-IN" smtClean="0"/>
              <a:t>13</a:t>
            </a:fld>
            <a:endParaRPr lang="en-IN"/>
          </a:p>
        </p:txBody>
      </p:sp>
    </p:spTree>
    <p:extLst>
      <p:ext uri="{BB962C8B-B14F-4D97-AF65-F5344CB8AC3E}">
        <p14:creationId xmlns:p14="http://schemas.microsoft.com/office/powerpoint/2010/main" val="320358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256794"/>
            <a:ext cx="10515600" cy="917145"/>
          </a:xfrm>
        </p:spPr>
        <p:txBody>
          <a:bodyPr>
            <a:normAutofit/>
          </a:bodyPr>
          <a:lstStyle/>
          <a:p>
            <a:r>
              <a:rPr lang="en-IN" sz="3600" b="1" u="sng" dirty="0"/>
              <a:t>Workflow</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14</a:t>
            </a:fld>
            <a:endParaRPr lang="en-IN"/>
          </a:p>
        </p:txBody>
      </p:sp>
      <p:grpSp>
        <p:nvGrpSpPr>
          <p:cNvPr id="5" name="Group 4">
            <a:extLst>
              <a:ext uri="{FF2B5EF4-FFF2-40B4-BE49-F238E27FC236}">
                <a16:creationId xmlns:a16="http://schemas.microsoft.com/office/drawing/2014/main" id="{4B7BE34C-59ED-42FA-B5B0-A72FB518C8C1}"/>
              </a:ext>
            </a:extLst>
          </p:cNvPr>
          <p:cNvGrpSpPr/>
          <p:nvPr/>
        </p:nvGrpSpPr>
        <p:grpSpPr>
          <a:xfrm>
            <a:off x="200339" y="1194754"/>
            <a:ext cx="11605792" cy="5406452"/>
            <a:chOff x="293104" y="427612"/>
            <a:chExt cx="11605792" cy="5406452"/>
          </a:xfrm>
        </p:grpSpPr>
        <p:pic>
          <p:nvPicPr>
            <p:cNvPr id="6" name="Picture 5">
              <a:extLst>
                <a:ext uri="{FF2B5EF4-FFF2-40B4-BE49-F238E27FC236}">
                  <a16:creationId xmlns:a16="http://schemas.microsoft.com/office/drawing/2014/main" id="{46BB8684-D6BF-4386-A5F0-AE8F0B286D9D}"/>
                </a:ext>
              </a:extLst>
            </p:cNvPr>
            <p:cNvPicPr>
              <a:picLocks noChangeAspect="1"/>
            </p:cNvPicPr>
            <p:nvPr/>
          </p:nvPicPr>
          <p:blipFill>
            <a:blip r:embed="rId2"/>
            <a:stretch>
              <a:fillRect/>
            </a:stretch>
          </p:blipFill>
          <p:spPr>
            <a:xfrm>
              <a:off x="293104" y="1171575"/>
              <a:ext cx="6505261" cy="2257425"/>
            </a:xfrm>
            <a:prstGeom prst="rect">
              <a:avLst/>
            </a:prstGeom>
          </p:spPr>
        </p:pic>
        <p:pic>
          <p:nvPicPr>
            <p:cNvPr id="7" name="Picture 6">
              <a:extLst>
                <a:ext uri="{FF2B5EF4-FFF2-40B4-BE49-F238E27FC236}">
                  <a16:creationId xmlns:a16="http://schemas.microsoft.com/office/drawing/2014/main" id="{24214A4F-65B0-4351-9B8B-EEF7E8E6388B}"/>
                </a:ext>
              </a:extLst>
            </p:cNvPr>
            <p:cNvPicPr>
              <a:picLocks noChangeAspect="1"/>
            </p:cNvPicPr>
            <p:nvPr/>
          </p:nvPicPr>
          <p:blipFill>
            <a:blip r:embed="rId3"/>
            <a:stretch>
              <a:fillRect/>
            </a:stretch>
          </p:blipFill>
          <p:spPr>
            <a:xfrm>
              <a:off x="293104" y="3624264"/>
              <a:ext cx="6538325" cy="2209800"/>
            </a:xfrm>
            <a:prstGeom prst="rect">
              <a:avLst/>
            </a:prstGeom>
          </p:spPr>
        </p:pic>
        <p:pic>
          <p:nvPicPr>
            <p:cNvPr id="8" name="Picture 7">
              <a:extLst>
                <a:ext uri="{FF2B5EF4-FFF2-40B4-BE49-F238E27FC236}">
                  <a16:creationId xmlns:a16="http://schemas.microsoft.com/office/drawing/2014/main" id="{FA02FBB6-F27B-488E-BC3B-103811DADC32}"/>
                </a:ext>
              </a:extLst>
            </p:cNvPr>
            <p:cNvPicPr>
              <a:picLocks noChangeAspect="1"/>
            </p:cNvPicPr>
            <p:nvPr/>
          </p:nvPicPr>
          <p:blipFill>
            <a:blip r:embed="rId4"/>
            <a:stretch>
              <a:fillRect/>
            </a:stretch>
          </p:blipFill>
          <p:spPr>
            <a:xfrm>
              <a:off x="7620000" y="2071995"/>
              <a:ext cx="4278896" cy="2714005"/>
            </a:xfrm>
            <a:prstGeom prst="rect">
              <a:avLst/>
            </a:prstGeom>
          </p:spPr>
        </p:pic>
        <p:pic>
          <p:nvPicPr>
            <p:cNvPr id="9" name="Picture 8">
              <a:extLst>
                <a:ext uri="{FF2B5EF4-FFF2-40B4-BE49-F238E27FC236}">
                  <a16:creationId xmlns:a16="http://schemas.microsoft.com/office/drawing/2014/main" id="{8021B4C1-EFF0-47CD-9918-8F010964D018}"/>
                </a:ext>
              </a:extLst>
            </p:cNvPr>
            <p:cNvPicPr>
              <a:picLocks noChangeAspect="1"/>
            </p:cNvPicPr>
            <p:nvPr/>
          </p:nvPicPr>
          <p:blipFill>
            <a:blip r:embed="rId5"/>
            <a:stretch>
              <a:fillRect/>
            </a:stretch>
          </p:blipFill>
          <p:spPr>
            <a:xfrm>
              <a:off x="6930439" y="2426647"/>
              <a:ext cx="590550" cy="2004703"/>
            </a:xfrm>
            <a:prstGeom prst="rect">
              <a:avLst/>
            </a:prstGeom>
          </p:spPr>
        </p:pic>
        <p:sp>
          <p:nvSpPr>
            <p:cNvPr id="10" name="TextBox 9">
              <a:extLst>
                <a:ext uri="{FF2B5EF4-FFF2-40B4-BE49-F238E27FC236}">
                  <a16:creationId xmlns:a16="http://schemas.microsoft.com/office/drawing/2014/main" id="{06EA819D-FDF1-4C4E-9790-8D70B0C8D90A}"/>
                </a:ext>
              </a:extLst>
            </p:cNvPr>
            <p:cNvSpPr txBox="1"/>
            <p:nvPr/>
          </p:nvSpPr>
          <p:spPr>
            <a:xfrm>
              <a:off x="1781866" y="566112"/>
              <a:ext cx="1391478" cy="369332"/>
            </a:xfrm>
            <a:prstGeom prst="rect">
              <a:avLst/>
            </a:prstGeom>
            <a:noFill/>
            <a:ln>
              <a:solidFill>
                <a:schemeClr val="tx2"/>
              </a:solidFill>
            </a:ln>
          </p:spPr>
          <p:txBody>
            <a:bodyPr wrap="square" rtlCol="0">
              <a:spAutoFit/>
            </a:bodyPr>
            <a:lstStyle/>
            <a:p>
              <a:pPr algn="ctr"/>
              <a:r>
                <a:rPr lang="en-IN" b="1" dirty="0"/>
                <a:t>Signal Space</a:t>
              </a:r>
            </a:p>
          </p:txBody>
        </p:sp>
        <p:sp>
          <p:nvSpPr>
            <p:cNvPr id="11" name="TextBox 10">
              <a:extLst>
                <a:ext uri="{FF2B5EF4-FFF2-40B4-BE49-F238E27FC236}">
                  <a16:creationId xmlns:a16="http://schemas.microsoft.com/office/drawing/2014/main" id="{1CEEB28A-7822-4111-AC42-55A31C236665}"/>
                </a:ext>
              </a:extLst>
            </p:cNvPr>
            <p:cNvSpPr txBox="1"/>
            <p:nvPr/>
          </p:nvSpPr>
          <p:spPr>
            <a:xfrm>
              <a:off x="8550928" y="566112"/>
              <a:ext cx="895389" cy="369332"/>
            </a:xfrm>
            <a:prstGeom prst="rect">
              <a:avLst/>
            </a:prstGeom>
            <a:noFill/>
            <a:ln>
              <a:solidFill>
                <a:schemeClr val="tx2"/>
              </a:solidFill>
            </a:ln>
          </p:spPr>
          <p:txBody>
            <a:bodyPr wrap="square" rtlCol="0">
              <a:spAutoFit/>
            </a:bodyPr>
            <a:lstStyle/>
            <a:p>
              <a:pPr algn="ctr"/>
              <a:r>
                <a:rPr lang="en-IN" b="1" dirty="0"/>
                <a:t>Results</a:t>
              </a:r>
            </a:p>
          </p:txBody>
        </p:sp>
        <p:sp>
          <p:nvSpPr>
            <p:cNvPr id="12" name="TextBox 11">
              <a:extLst>
                <a:ext uri="{FF2B5EF4-FFF2-40B4-BE49-F238E27FC236}">
                  <a16:creationId xmlns:a16="http://schemas.microsoft.com/office/drawing/2014/main" id="{65817666-15DB-45ED-A432-899F6DA89729}"/>
                </a:ext>
              </a:extLst>
            </p:cNvPr>
            <p:cNvSpPr txBox="1"/>
            <p:nvPr/>
          </p:nvSpPr>
          <p:spPr>
            <a:xfrm>
              <a:off x="3996958" y="427612"/>
              <a:ext cx="1563753" cy="646331"/>
            </a:xfrm>
            <a:prstGeom prst="rect">
              <a:avLst/>
            </a:prstGeom>
            <a:noFill/>
            <a:ln>
              <a:solidFill>
                <a:schemeClr val="tx2"/>
              </a:solidFill>
            </a:ln>
          </p:spPr>
          <p:txBody>
            <a:bodyPr wrap="square" rtlCol="0">
              <a:spAutoFit/>
            </a:bodyPr>
            <a:lstStyle/>
            <a:p>
              <a:pPr algn="ctr"/>
              <a:r>
                <a:rPr lang="en-IN" b="1" dirty="0"/>
                <a:t>Similarity Space (RDMs)</a:t>
              </a:r>
            </a:p>
          </p:txBody>
        </p:sp>
        <p:sp>
          <p:nvSpPr>
            <p:cNvPr id="13" name="TextBox 12">
              <a:extLst>
                <a:ext uri="{FF2B5EF4-FFF2-40B4-BE49-F238E27FC236}">
                  <a16:creationId xmlns:a16="http://schemas.microsoft.com/office/drawing/2014/main" id="{77AFED7C-35CB-4D7E-B43D-B7F96127E1B4}"/>
                </a:ext>
              </a:extLst>
            </p:cNvPr>
            <p:cNvSpPr txBox="1"/>
            <p:nvPr/>
          </p:nvSpPr>
          <p:spPr>
            <a:xfrm>
              <a:off x="6255663" y="427612"/>
              <a:ext cx="1613608" cy="646331"/>
            </a:xfrm>
            <a:prstGeom prst="rect">
              <a:avLst/>
            </a:prstGeom>
            <a:noFill/>
            <a:ln>
              <a:solidFill>
                <a:schemeClr val="tx2"/>
              </a:solidFill>
            </a:ln>
          </p:spPr>
          <p:txBody>
            <a:bodyPr wrap="square" rtlCol="0">
              <a:spAutoFit/>
            </a:bodyPr>
            <a:lstStyle/>
            <a:p>
              <a:pPr algn="ctr"/>
              <a:r>
                <a:rPr lang="en-IN" b="1" dirty="0"/>
                <a:t>Compare RDM Similarity</a:t>
              </a:r>
            </a:p>
          </p:txBody>
        </p:sp>
        <p:sp>
          <p:nvSpPr>
            <p:cNvPr id="14" name="TextBox 13">
              <a:extLst>
                <a:ext uri="{FF2B5EF4-FFF2-40B4-BE49-F238E27FC236}">
                  <a16:creationId xmlns:a16="http://schemas.microsoft.com/office/drawing/2014/main" id="{FBCF5248-C115-4645-9AFD-7E1A33781FC5}"/>
                </a:ext>
              </a:extLst>
            </p:cNvPr>
            <p:cNvSpPr txBox="1"/>
            <p:nvPr/>
          </p:nvSpPr>
          <p:spPr>
            <a:xfrm>
              <a:off x="10127974" y="566112"/>
              <a:ext cx="1229137" cy="369332"/>
            </a:xfrm>
            <a:prstGeom prst="rect">
              <a:avLst/>
            </a:prstGeom>
            <a:noFill/>
            <a:ln>
              <a:solidFill>
                <a:schemeClr val="tx2"/>
              </a:solidFill>
            </a:ln>
          </p:spPr>
          <p:txBody>
            <a:bodyPr wrap="square" rtlCol="0">
              <a:spAutoFit/>
            </a:bodyPr>
            <a:lstStyle/>
            <a:p>
              <a:pPr algn="ctr"/>
              <a:r>
                <a:rPr lang="en-IN" b="1" dirty="0"/>
                <a:t>Final Score</a:t>
              </a:r>
            </a:p>
          </p:txBody>
        </p:sp>
        <p:sp>
          <p:nvSpPr>
            <p:cNvPr id="15" name="Arrow: Right 14">
              <a:extLst>
                <a:ext uri="{FF2B5EF4-FFF2-40B4-BE49-F238E27FC236}">
                  <a16:creationId xmlns:a16="http://schemas.microsoft.com/office/drawing/2014/main" id="{05AE4C35-B0CA-4964-9566-B55507AAC6D6}"/>
                </a:ext>
              </a:extLst>
            </p:cNvPr>
            <p:cNvSpPr/>
            <p:nvPr/>
          </p:nvSpPr>
          <p:spPr>
            <a:xfrm>
              <a:off x="3246580" y="664315"/>
              <a:ext cx="681657" cy="184667"/>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E2CACC8-C18D-4DA1-9E69-8A05474F77FE}"/>
                </a:ext>
              </a:extLst>
            </p:cNvPr>
            <p:cNvSpPr/>
            <p:nvPr/>
          </p:nvSpPr>
          <p:spPr>
            <a:xfrm>
              <a:off x="5605077" y="658443"/>
              <a:ext cx="637292" cy="190539"/>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DBF887D-1575-4754-AE03-2137970B7E37}"/>
                </a:ext>
              </a:extLst>
            </p:cNvPr>
            <p:cNvSpPr/>
            <p:nvPr/>
          </p:nvSpPr>
          <p:spPr>
            <a:xfrm>
              <a:off x="9528097" y="658443"/>
              <a:ext cx="537479" cy="190539"/>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DDF91BD3-48E0-485A-A458-517F1B134C90}"/>
                </a:ext>
              </a:extLst>
            </p:cNvPr>
            <p:cNvSpPr/>
            <p:nvPr/>
          </p:nvSpPr>
          <p:spPr>
            <a:xfrm>
              <a:off x="7957048" y="658443"/>
              <a:ext cx="506102" cy="190539"/>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94798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256794"/>
            <a:ext cx="10515600" cy="917145"/>
          </a:xfrm>
        </p:spPr>
        <p:txBody>
          <a:bodyPr>
            <a:normAutofit/>
          </a:bodyPr>
          <a:lstStyle/>
          <a:p>
            <a:r>
              <a:rPr lang="en-IN" sz="3600" b="1" u="sng" dirty="0"/>
              <a:t>Feature Extraction</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15</a:t>
            </a:fld>
            <a:endParaRPr lang="en-IN"/>
          </a:p>
        </p:txBody>
      </p:sp>
      <p:sp>
        <p:nvSpPr>
          <p:cNvPr id="3" name="Rectangle 2">
            <a:extLst>
              <a:ext uri="{FF2B5EF4-FFF2-40B4-BE49-F238E27FC236}">
                <a16:creationId xmlns:a16="http://schemas.microsoft.com/office/drawing/2014/main" id="{08D153B2-FCD4-43BF-A170-6C92E4750D71}"/>
              </a:ext>
            </a:extLst>
          </p:cNvPr>
          <p:cNvSpPr/>
          <p:nvPr/>
        </p:nvSpPr>
        <p:spPr>
          <a:xfrm>
            <a:off x="533400" y="1963565"/>
            <a:ext cx="5562600" cy="3373359"/>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IN" dirty="0"/>
              <a:t>Some of the widely used Convolutional Neural Networks (CNNs) like </a:t>
            </a:r>
            <a:r>
              <a:rPr lang="en-IN" b="1" dirty="0"/>
              <a:t>AlexNet, VGG </a:t>
            </a:r>
            <a:r>
              <a:rPr lang="en-IN" dirty="0"/>
              <a:t>and</a:t>
            </a:r>
            <a:r>
              <a:rPr lang="en-IN" b="1" dirty="0"/>
              <a:t> Resnet50</a:t>
            </a:r>
            <a:r>
              <a:rPr lang="en-IN" dirty="0"/>
              <a:t> were used for the purpose of feature extraction. </a:t>
            </a:r>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a:t>The images were pushed through the layers of these networks and the </a:t>
            </a:r>
            <a:r>
              <a:rPr lang="en-IN" b="1" dirty="0"/>
              <a:t>activations generated </a:t>
            </a:r>
            <a:r>
              <a:rPr lang="en-IN" dirty="0"/>
              <a:t>at some of the layers were used as </a:t>
            </a:r>
            <a:r>
              <a:rPr lang="en-IN" b="1" dirty="0"/>
              <a:t>features</a:t>
            </a:r>
            <a:r>
              <a:rPr lang="en-IN" dirty="0"/>
              <a:t> to create dissimilarity matrices.</a:t>
            </a:r>
          </a:p>
        </p:txBody>
      </p:sp>
      <p:pic>
        <p:nvPicPr>
          <p:cNvPr id="7" name="Picture 6">
            <a:extLst>
              <a:ext uri="{FF2B5EF4-FFF2-40B4-BE49-F238E27FC236}">
                <a16:creationId xmlns:a16="http://schemas.microsoft.com/office/drawing/2014/main" id="{1F967259-33B7-4FFB-B83C-83BBDBF0BAE6}"/>
              </a:ext>
            </a:extLst>
          </p:cNvPr>
          <p:cNvPicPr>
            <a:picLocks noChangeAspect="1"/>
          </p:cNvPicPr>
          <p:nvPr/>
        </p:nvPicPr>
        <p:blipFill>
          <a:blip r:embed="rId2"/>
          <a:stretch>
            <a:fillRect/>
          </a:stretch>
        </p:blipFill>
        <p:spPr>
          <a:xfrm>
            <a:off x="6686550" y="1562469"/>
            <a:ext cx="3848100" cy="4591050"/>
          </a:xfrm>
          <a:prstGeom prst="rect">
            <a:avLst/>
          </a:prstGeom>
        </p:spPr>
      </p:pic>
    </p:spTree>
    <p:extLst>
      <p:ext uri="{BB962C8B-B14F-4D97-AF65-F5344CB8AC3E}">
        <p14:creationId xmlns:p14="http://schemas.microsoft.com/office/powerpoint/2010/main" val="404377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256794"/>
            <a:ext cx="10515600" cy="917145"/>
          </a:xfrm>
        </p:spPr>
        <p:txBody>
          <a:bodyPr>
            <a:normAutofit/>
          </a:bodyPr>
          <a:lstStyle/>
          <a:p>
            <a:r>
              <a:rPr lang="en-IN" sz="3600" b="1" u="sng" dirty="0"/>
              <a:t>RDM Generation</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16</a:t>
            </a:fld>
            <a:endParaRPr lang="en-IN"/>
          </a:p>
        </p:txBody>
      </p:sp>
      <p:sp>
        <p:nvSpPr>
          <p:cNvPr id="3" name="Rectangle 2">
            <a:extLst>
              <a:ext uri="{FF2B5EF4-FFF2-40B4-BE49-F238E27FC236}">
                <a16:creationId xmlns:a16="http://schemas.microsoft.com/office/drawing/2014/main" id="{08D153B2-FCD4-43BF-A170-6C92E4750D71}"/>
              </a:ext>
            </a:extLst>
          </p:cNvPr>
          <p:cNvSpPr/>
          <p:nvPr/>
        </p:nvSpPr>
        <p:spPr>
          <a:xfrm>
            <a:off x="440635" y="1389141"/>
            <a:ext cx="11406808" cy="2126864"/>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IN" b="1" dirty="0"/>
              <a:t>Representational dissimilarity matrices (RDMs) </a:t>
            </a:r>
            <a:r>
              <a:rPr lang="en-IN" dirty="0"/>
              <a:t>were for the features obtained at various layers of the CNNs.</a:t>
            </a:r>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a:t>We used </a:t>
            </a:r>
            <a:r>
              <a:rPr lang="en-IN" b="1" dirty="0"/>
              <a:t>Pearson Correlation Coefficient (PCC) </a:t>
            </a:r>
            <a:r>
              <a:rPr lang="en-IN" dirty="0"/>
              <a:t>as a metric to compare two different activation vectors.</a:t>
            </a:r>
          </a:p>
          <a:p>
            <a:pPr lvl="0" algn="just">
              <a:lnSpc>
                <a:spcPct val="150000"/>
              </a:lnSpc>
            </a:pPr>
            <a:endParaRPr lang="en-IN" dirty="0"/>
          </a:p>
          <a:p>
            <a:pPr marL="285750" lvl="0" indent="-285750" algn="just">
              <a:lnSpc>
                <a:spcPct val="150000"/>
              </a:lnSpc>
              <a:buFont typeface="Arial" panose="020B0604020202020204" pitchFamily="34" charset="0"/>
              <a:buChar char="•"/>
            </a:pPr>
            <a:r>
              <a:rPr lang="en-IN" dirty="0"/>
              <a:t>Suppose that the value of PCC for given pair of features is ‘r’, then the value filled in the RDM was 1-r.</a:t>
            </a:r>
          </a:p>
        </p:txBody>
      </p:sp>
      <p:pic>
        <p:nvPicPr>
          <p:cNvPr id="5" name="Picture 4">
            <a:extLst>
              <a:ext uri="{FF2B5EF4-FFF2-40B4-BE49-F238E27FC236}">
                <a16:creationId xmlns:a16="http://schemas.microsoft.com/office/drawing/2014/main" id="{9CBE8857-D74C-425C-A3D0-ACDEA434DA27}"/>
              </a:ext>
            </a:extLst>
          </p:cNvPr>
          <p:cNvPicPr>
            <a:picLocks noChangeAspect="1"/>
          </p:cNvPicPr>
          <p:nvPr/>
        </p:nvPicPr>
        <p:blipFill>
          <a:blip r:embed="rId2"/>
          <a:stretch>
            <a:fillRect/>
          </a:stretch>
        </p:blipFill>
        <p:spPr>
          <a:xfrm>
            <a:off x="3129376" y="4014283"/>
            <a:ext cx="6029325" cy="238392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3F18775-F1B0-46DC-9B7C-912C0C9C1446}"/>
                  </a:ext>
                </a:extLst>
              </p14:cNvPr>
              <p14:cNvContentPartPr/>
              <p14:nvPr/>
            </p14:nvContentPartPr>
            <p14:xfrm>
              <a:off x="9049581" y="5707602"/>
              <a:ext cx="108000" cy="299520"/>
            </p14:xfrm>
          </p:contentPart>
        </mc:Choice>
        <mc:Fallback xmlns="">
          <p:pic>
            <p:nvPicPr>
              <p:cNvPr id="6" name="Ink 5">
                <a:extLst>
                  <a:ext uri="{FF2B5EF4-FFF2-40B4-BE49-F238E27FC236}">
                    <a16:creationId xmlns:a16="http://schemas.microsoft.com/office/drawing/2014/main" id="{C3F18775-F1B0-46DC-9B7C-912C0C9C1446}"/>
                  </a:ext>
                </a:extLst>
              </p:cNvPr>
              <p:cNvPicPr/>
              <p:nvPr/>
            </p:nvPicPr>
            <p:blipFill>
              <a:blip r:embed="rId4"/>
              <a:stretch>
                <a:fillRect/>
              </a:stretch>
            </p:blipFill>
            <p:spPr>
              <a:xfrm>
                <a:off x="9040581" y="5698962"/>
                <a:ext cx="125640" cy="317160"/>
              </a:xfrm>
              <a:prstGeom prst="rect">
                <a:avLst/>
              </a:prstGeom>
            </p:spPr>
          </p:pic>
        </mc:Fallback>
      </mc:AlternateContent>
    </p:spTree>
    <p:extLst>
      <p:ext uri="{BB962C8B-B14F-4D97-AF65-F5344CB8AC3E}">
        <p14:creationId xmlns:p14="http://schemas.microsoft.com/office/powerpoint/2010/main" val="140939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256794"/>
            <a:ext cx="10515600" cy="917145"/>
          </a:xfrm>
        </p:spPr>
        <p:txBody>
          <a:bodyPr>
            <a:normAutofit/>
          </a:bodyPr>
          <a:lstStyle/>
          <a:p>
            <a:r>
              <a:rPr lang="en-IN" sz="3600" b="1" u="sng" dirty="0"/>
              <a:t>Representational Similarity Analysis (RSA)</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17</a:t>
            </a:fld>
            <a:endParaRPr lang="en-IN"/>
          </a:p>
        </p:txBody>
      </p:sp>
      <p:sp>
        <p:nvSpPr>
          <p:cNvPr id="3" name="Rectangle 2">
            <a:extLst>
              <a:ext uri="{FF2B5EF4-FFF2-40B4-BE49-F238E27FC236}">
                <a16:creationId xmlns:a16="http://schemas.microsoft.com/office/drawing/2014/main" id="{08D153B2-FCD4-43BF-A170-6C92E4750D71}"/>
              </a:ext>
            </a:extLst>
          </p:cNvPr>
          <p:cNvSpPr/>
          <p:nvPr/>
        </p:nvSpPr>
        <p:spPr>
          <a:xfrm>
            <a:off x="533400" y="1387268"/>
            <a:ext cx="11115261" cy="461985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t>Why RSA – The RDMs obtained for </a:t>
            </a:r>
            <a:r>
              <a:rPr lang="en-IN" b="1" dirty="0"/>
              <a:t>different signal spaces have the same dimensions</a:t>
            </a:r>
            <a:r>
              <a:rPr lang="en-IN" dirty="0"/>
              <a:t>, and hence, are easy to compare. Also, computationally cheaper.</a:t>
            </a:r>
          </a:p>
          <a:p>
            <a:pPr algn="just">
              <a:lnSpc>
                <a:spcPct val="150000"/>
              </a:lnSpc>
            </a:pPr>
            <a:endParaRPr lang="en-IN" dirty="0"/>
          </a:p>
          <a:p>
            <a:pPr marL="285750" indent="-285750" algn="just">
              <a:lnSpc>
                <a:spcPct val="150000"/>
              </a:lnSpc>
              <a:buFont typeface="Arial" panose="020B0604020202020204" pitchFamily="34" charset="0"/>
              <a:buChar char="•"/>
            </a:pPr>
            <a:r>
              <a:rPr lang="en-IN" dirty="0"/>
              <a:t>The RDMs can be compared by calculating their similarity using </a:t>
            </a:r>
            <a:r>
              <a:rPr lang="en-IN" b="1" dirty="0"/>
              <a:t>Spearman R</a:t>
            </a:r>
            <a:r>
              <a:rPr lang="en-IN" dirty="0"/>
              <a:t>.</a:t>
            </a:r>
          </a:p>
          <a:p>
            <a:pPr algn="just">
              <a:lnSpc>
                <a:spcPct val="150000"/>
              </a:lnSpc>
            </a:pPr>
            <a:endParaRPr lang="en-IN" dirty="0"/>
          </a:p>
          <a:p>
            <a:pPr marL="285750" indent="-285750" algn="just">
              <a:lnSpc>
                <a:spcPct val="150000"/>
              </a:lnSpc>
              <a:buFont typeface="Arial" panose="020B0604020202020204" pitchFamily="34" charset="0"/>
              <a:buChar char="•"/>
            </a:pPr>
            <a:r>
              <a:rPr lang="en-IN" dirty="0"/>
              <a:t>The final score is obtained by </a:t>
            </a:r>
            <a:r>
              <a:rPr lang="en-IN" b="1" dirty="0"/>
              <a:t>squaring</a:t>
            </a:r>
            <a:r>
              <a:rPr lang="en-IN" dirty="0"/>
              <a:t> the result to R</a:t>
            </a:r>
            <a:r>
              <a:rPr lang="en-IN" baseline="30000" dirty="0"/>
              <a:t>2</a:t>
            </a:r>
            <a:r>
              <a:rPr lang="en-IN" dirty="0"/>
              <a:t>.</a:t>
            </a:r>
          </a:p>
          <a:p>
            <a:pPr algn="just">
              <a:lnSpc>
                <a:spcPct val="150000"/>
              </a:lnSpc>
            </a:pPr>
            <a:endParaRPr lang="en-IN" dirty="0"/>
          </a:p>
          <a:p>
            <a:pPr marL="285750" indent="-285750" algn="just">
              <a:lnSpc>
                <a:spcPct val="150000"/>
              </a:lnSpc>
              <a:buFont typeface="Arial" panose="020B0604020202020204" pitchFamily="34" charset="0"/>
              <a:buChar char="•"/>
            </a:pPr>
            <a:r>
              <a:rPr lang="en-IN" b="1" dirty="0"/>
              <a:t>Normalization</a:t>
            </a:r>
            <a:r>
              <a:rPr lang="en-IN" dirty="0"/>
              <a:t> - To normalize the obtained score, we assume that the </a:t>
            </a:r>
            <a:r>
              <a:rPr lang="en-IN" b="1" dirty="0"/>
              <a:t>subject-averaged RDM</a:t>
            </a:r>
            <a:r>
              <a:rPr lang="en-IN" dirty="0"/>
              <a:t> is the best model (ideal) which we can obtain. Hence, we calculate the R</a:t>
            </a:r>
            <a:r>
              <a:rPr lang="en-IN" baseline="30000" dirty="0"/>
              <a:t>2</a:t>
            </a:r>
            <a:r>
              <a:rPr lang="en-IN" dirty="0"/>
              <a:t> score value for the subject-averaged RDM, and consider it as the </a:t>
            </a:r>
            <a:r>
              <a:rPr lang="en-IN" b="1" dirty="0"/>
              <a:t>upper bound (noise ceiling) </a:t>
            </a:r>
            <a:r>
              <a:rPr lang="en-IN" dirty="0"/>
              <a:t>of the final score. Other R</a:t>
            </a:r>
            <a:r>
              <a:rPr lang="en-IN" baseline="30000" dirty="0"/>
              <a:t>2</a:t>
            </a:r>
            <a:r>
              <a:rPr lang="en-IN" dirty="0"/>
              <a:t> values are normalized with respect to this noise ceiling, and hence the final normalized score is termed as </a:t>
            </a:r>
            <a:r>
              <a:rPr lang="en-IN" b="1" dirty="0"/>
              <a:t>Noise Normalized R</a:t>
            </a:r>
            <a:r>
              <a:rPr lang="en-IN" b="1" baseline="30000" dirty="0"/>
              <a:t>2.</a:t>
            </a:r>
            <a:endParaRPr lang="en-IN" b="1"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F18775-F1B0-46DC-9B7C-912C0C9C1446}"/>
                  </a:ext>
                </a:extLst>
              </p14:cNvPr>
              <p14:cNvContentPartPr/>
              <p14:nvPr/>
            </p14:nvContentPartPr>
            <p14:xfrm>
              <a:off x="9049581" y="5707602"/>
              <a:ext cx="108000" cy="299520"/>
            </p14:xfrm>
          </p:contentPart>
        </mc:Choice>
        <mc:Fallback xmlns="">
          <p:pic>
            <p:nvPicPr>
              <p:cNvPr id="6" name="Ink 5">
                <a:extLst>
                  <a:ext uri="{FF2B5EF4-FFF2-40B4-BE49-F238E27FC236}">
                    <a16:creationId xmlns:a16="http://schemas.microsoft.com/office/drawing/2014/main" id="{C3F18775-F1B0-46DC-9B7C-912C0C9C1446}"/>
                  </a:ext>
                </a:extLst>
              </p:cNvPr>
              <p:cNvPicPr/>
              <p:nvPr/>
            </p:nvPicPr>
            <p:blipFill>
              <a:blip r:embed="rId3"/>
              <a:stretch>
                <a:fillRect/>
              </a:stretch>
            </p:blipFill>
            <p:spPr>
              <a:xfrm>
                <a:off x="9040581" y="5698591"/>
                <a:ext cx="125640" cy="317181"/>
              </a:xfrm>
              <a:prstGeom prst="rect">
                <a:avLst/>
              </a:prstGeom>
            </p:spPr>
          </p:pic>
        </mc:Fallback>
      </mc:AlternateContent>
    </p:spTree>
    <p:extLst>
      <p:ext uri="{BB962C8B-B14F-4D97-AF65-F5344CB8AC3E}">
        <p14:creationId xmlns:p14="http://schemas.microsoft.com/office/powerpoint/2010/main" val="178079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3-C726-4C34-A6EF-BBBE397A6B17}"/>
              </a:ext>
            </a:extLst>
          </p:cNvPr>
          <p:cNvSpPr>
            <a:spLocks noGrp="1"/>
          </p:cNvSpPr>
          <p:nvPr>
            <p:ph type="title"/>
          </p:nvPr>
        </p:nvSpPr>
        <p:spPr>
          <a:xfrm>
            <a:off x="3616601" y="2923674"/>
            <a:ext cx="4958797" cy="1010652"/>
          </a:xfrm>
        </p:spPr>
        <p:txBody>
          <a:bodyPr>
            <a:normAutofit fontScale="90000"/>
          </a:bodyPr>
          <a:lstStyle/>
          <a:p>
            <a:pPr algn="ctr"/>
            <a:r>
              <a:rPr lang="en-IN" b="1" dirty="0"/>
              <a:t>RESULTS AND ANALYSIS</a:t>
            </a:r>
          </a:p>
        </p:txBody>
      </p:sp>
      <p:sp>
        <p:nvSpPr>
          <p:cNvPr id="4" name="Slide Number Placeholder 3">
            <a:extLst>
              <a:ext uri="{FF2B5EF4-FFF2-40B4-BE49-F238E27FC236}">
                <a16:creationId xmlns:a16="http://schemas.microsoft.com/office/drawing/2014/main" id="{9269B91D-E026-4E16-97C8-9A101157D0B6}"/>
              </a:ext>
            </a:extLst>
          </p:cNvPr>
          <p:cNvSpPr>
            <a:spLocks noGrp="1"/>
          </p:cNvSpPr>
          <p:nvPr>
            <p:ph type="sldNum" sz="quarter" idx="12"/>
          </p:nvPr>
        </p:nvSpPr>
        <p:spPr/>
        <p:txBody>
          <a:bodyPr/>
          <a:lstStyle/>
          <a:p>
            <a:fld id="{F6B837FA-8797-4CDD-BA06-350CEFBC1948}" type="slidenum">
              <a:rPr lang="en-IN" smtClean="0"/>
              <a:t>18</a:t>
            </a:fld>
            <a:endParaRPr lang="en-IN"/>
          </a:p>
        </p:txBody>
      </p:sp>
    </p:spTree>
    <p:extLst>
      <p:ext uri="{BB962C8B-B14F-4D97-AF65-F5344CB8AC3E}">
        <p14:creationId xmlns:p14="http://schemas.microsoft.com/office/powerpoint/2010/main" val="69103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838200" y="240371"/>
            <a:ext cx="10515600" cy="917145"/>
          </a:xfrm>
        </p:spPr>
        <p:txBody>
          <a:bodyPr>
            <a:normAutofit/>
          </a:bodyPr>
          <a:lstStyle/>
          <a:p>
            <a:pPr algn="ctr"/>
            <a:r>
              <a:rPr lang="en-IN" sz="3600" b="1" u="sng" dirty="0"/>
              <a:t>Correlation scores for different models and layers</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19</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F18775-F1B0-46DC-9B7C-912C0C9C1446}"/>
                  </a:ext>
                </a:extLst>
              </p14:cNvPr>
              <p14:cNvContentPartPr/>
              <p14:nvPr/>
            </p14:nvContentPartPr>
            <p14:xfrm>
              <a:off x="9049581" y="5707602"/>
              <a:ext cx="108000" cy="299520"/>
            </p14:xfrm>
          </p:contentPart>
        </mc:Choice>
        <mc:Fallback xmlns="">
          <p:pic>
            <p:nvPicPr>
              <p:cNvPr id="6" name="Ink 5">
                <a:extLst>
                  <a:ext uri="{FF2B5EF4-FFF2-40B4-BE49-F238E27FC236}">
                    <a16:creationId xmlns:a16="http://schemas.microsoft.com/office/drawing/2014/main" id="{C3F18775-F1B0-46DC-9B7C-912C0C9C1446}"/>
                  </a:ext>
                </a:extLst>
              </p:cNvPr>
              <p:cNvPicPr/>
              <p:nvPr/>
            </p:nvPicPr>
            <p:blipFill>
              <a:blip r:embed="rId3"/>
              <a:stretch>
                <a:fillRect/>
              </a:stretch>
            </p:blipFill>
            <p:spPr>
              <a:xfrm>
                <a:off x="9040581" y="5698591"/>
                <a:ext cx="125640" cy="317181"/>
              </a:xfrm>
              <a:prstGeom prst="rect">
                <a:avLst/>
              </a:prstGeom>
            </p:spPr>
          </p:pic>
        </mc:Fallback>
      </mc:AlternateContent>
      <p:graphicFrame>
        <p:nvGraphicFramePr>
          <p:cNvPr id="7" name="Table 6">
            <a:extLst>
              <a:ext uri="{FF2B5EF4-FFF2-40B4-BE49-F238E27FC236}">
                <a16:creationId xmlns:a16="http://schemas.microsoft.com/office/drawing/2014/main" id="{69FABB3D-C413-4F3A-A6D0-F9C778B4C488}"/>
              </a:ext>
            </a:extLst>
          </p:cNvPr>
          <p:cNvGraphicFramePr>
            <a:graphicFrameLocks noGrp="1"/>
          </p:cNvGraphicFramePr>
          <p:nvPr>
            <p:extLst>
              <p:ext uri="{D42A27DB-BD31-4B8C-83A1-F6EECF244321}">
                <p14:modId xmlns:p14="http://schemas.microsoft.com/office/powerpoint/2010/main" val="3260336350"/>
              </p:ext>
            </p:extLst>
          </p:nvPr>
        </p:nvGraphicFramePr>
        <p:xfrm>
          <a:off x="1938131" y="1506744"/>
          <a:ext cx="8315738" cy="5024220"/>
        </p:xfrm>
        <a:graphic>
          <a:graphicData uri="http://schemas.openxmlformats.org/drawingml/2006/table">
            <a:tbl>
              <a:tblPr firstRow="1" firstCol="1" bandRow="1"/>
              <a:tblGrid>
                <a:gridCol w="1658000">
                  <a:extLst>
                    <a:ext uri="{9D8B030D-6E8A-4147-A177-3AD203B41FA5}">
                      <a16:colId xmlns:a16="http://schemas.microsoft.com/office/drawing/2014/main" val="1006523952"/>
                    </a:ext>
                  </a:extLst>
                </a:gridCol>
                <a:gridCol w="1843653">
                  <a:extLst>
                    <a:ext uri="{9D8B030D-6E8A-4147-A177-3AD203B41FA5}">
                      <a16:colId xmlns:a16="http://schemas.microsoft.com/office/drawing/2014/main" val="984986658"/>
                    </a:ext>
                  </a:extLst>
                </a:gridCol>
                <a:gridCol w="1604695">
                  <a:extLst>
                    <a:ext uri="{9D8B030D-6E8A-4147-A177-3AD203B41FA5}">
                      <a16:colId xmlns:a16="http://schemas.microsoft.com/office/drawing/2014/main" val="3490839420"/>
                    </a:ext>
                  </a:extLst>
                </a:gridCol>
                <a:gridCol w="1604695">
                  <a:extLst>
                    <a:ext uri="{9D8B030D-6E8A-4147-A177-3AD203B41FA5}">
                      <a16:colId xmlns:a16="http://schemas.microsoft.com/office/drawing/2014/main" val="2436099606"/>
                    </a:ext>
                  </a:extLst>
                </a:gridCol>
                <a:gridCol w="1604695">
                  <a:extLst>
                    <a:ext uri="{9D8B030D-6E8A-4147-A177-3AD203B41FA5}">
                      <a16:colId xmlns:a16="http://schemas.microsoft.com/office/drawing/2014/main" val="2680353536"/>
                    </a:ext>
                  </a:extLst>
                </a:gridCol>
              </a:tblGrid>
              <a:tr h="395891">
                <a:tc rowSpan="2">
                  <a:txBody>
                    <a:bodyPr/>
                    <a:lstStyle/>
                    <a:p>
                      <a:pPr algn="ctr">
                        <a:lnSpc>
                          <a:spcPct val="107000"/>
                        </a:lnSpc>
                        <a:spcAft>
                          <a:spcPts val="0"/>
                        </a:spcAft>
                      </a:pPr>
                      <a:r>
                        <a:rPr lang="en-IN" sz="14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Network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Layer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Noise Normalized R</a:t>
                      </a:r>
                      <a:r>
                        <a:rPr lang="en-IN" sz="1400" b="1" baseline="300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29418070"/>
                  </a:ext>
                </a:extLst>
              </a:tr>
              <a:tr h="395891">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EVC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960934"/>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AlexNet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conv1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6.844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1.253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3.157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465030"/>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AlexNet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conv2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16.793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7.106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10.406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508425"/>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AlexNet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conv3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17.853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7.136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10.787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8121498"/>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AlexNet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conv4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13.983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10.662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11.793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1113946"/>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AlexNet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conv5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8.029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4.344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5.600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824174"/>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ResNet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block1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8.588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1.533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3.937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627850"/>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ResNet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block2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10.803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1.281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4.525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6028126"/>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ResNet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block3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7.448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1.552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3.561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661149"/>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ResNet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block4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12.449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10.018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10.846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054177"/>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VGG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maxpool1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7.235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3.390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353735"/>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VGG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maxpool2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10.029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1.916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4.680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983375"/>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VGG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maxpool3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14.333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4.758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8.020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441034"/>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VGG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maxpool4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15.746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7.478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10.295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890767"/>
                  </a:ext>
                </a:extLst>
              </a:tr>
              <a:tr h="302317">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VGG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maxpool5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9.503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5.034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6.556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527957"/>
                  </a:ext>
                </a:extLst>
              </a:tr>
            </a:tbl>
          </a:graphicData>
        </a:graphic>
      </p:graphicFrame>
    </p:spTree>
    <p:extLst>
      <p:ext uri="{BB962C8B-B14F-4D97-AF65-F5344CB8AC3E}">
        <p14:creationId xmlns:p14="http://schemas.microsoft.com/office/powerpoint/2010/main" val="26157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57E2-3CA9-43A3-8E17-1ED8C43EC318}"/>
              </a:ext>
            </a:extLst>
          </p:cNvPr>
          <p:cNvSpPr>
            <a:spLocks noGrp="1"/>
          </p:cNvSpPr>
          <p:nvPr>
            <p:ph type="title"/>
          </p:nvPr>
        </p:nvSpPr>
        <p:spPr>
          <a:xfrm>
            <a:off x="506896" y="387367"/>
            <a:ext cx="10515600" cy="946080"/>
          </a:xfrm>
        </p:spPr>
        <p:txBody>
          <a:bodyPr>
            <a:normAutofit/>
          </a:bodyPr>
          <a:lstStyle/>
          <a:p>
            <a:r>
              <a:rPr lang="en-IN" sz="3600" b="1" u="sng" dirty="0"/>
              <a:t>Contents</a:t>
            </a:r>
          </a:p>
        </p:txBody>
      </p:sp>
      <p:sp>
        <p:nvSpPr>
          <p:cNvPr id="3" name="Content Placeholder 2">
            <a:extLst>
              <a:ext uri="{FF2B5EF4-FFF2-40B4-BE49-F238E27FC236}">
                <a16:creationId xmlns:a16="http://schemas.microsoft.com/office/drawing/2014/main" id="{93D6CDB3-A7B4-4F0E-A9DC-6B9DD99129F9}"/>
              </a:ext>
            </a:extLst>
          </p:cNvPr>
          <p:cNvSpPr>
            <a:spLocks noGrp="1"/>
          </p:cNvSpPr>
          <p:nvPr>
            <p:ph idx="1"/>
          </p:nvPr>
        </p:nvSpPr>
        <p:spPr>
          <a:xfrm>
            <a:off x="646043" y="1478272"/>
            <a:ext cx="10899913" cy="4588427"/>
          </a:xfrm>
        </p:spPr>
        <p:txBody>
          <a:bodyPr>
            <a:normAutofit fontScale="92500" lnSpcReduction="20000"/>
          </a:bodyPr>
          <a:lstStyle/>
          <a:p>
            <a:pPr>
              <a:lnSpc>
                <a:spcPct val="150000"/>
              </a:lnSpc>
            </a:pPr>
            <a:r>
              <a:rPr lang="en-IN" dirty="0"/>
              <a:t>Introduction</a:t>
            </a:r>
          </a:p>
          <a:p>
            <a:pPr>
              <a:lnSpc>
                <a:spcPct val="150000"/>
              </a:lnSpc>
            </a:pPr>
            <a:r>
              <a:rPr lang="en-IN" dirty="0"/>
              <a:t>Background</a:t>
            </a:r>
          </a:p>
          <a:p>
            <a:pPr>
              <a:lnSpc>
                <a:spcPct val="150000"/>
              </a:lnSpc>
            </a:pPr>
            <a:r>
              <a:rPr lang="en-IN" dirty="0"/>
              <a:t>Problem Statement</a:t>
            </a:r>
          </a:p>
          <a:p>
            <a:pPr>
              <a:lnSpc>
                <a:spcPct val="150000"/>
              </a:lnSpc>
            </a:pPr>
            <a:r>
              <a:rPr lang="en-IN" dirty="0"/>
              <a:t>Work Done</a:t>
            </a:r>
          </a:p>
          <a:p>
            <a:pPr>
              <a:lnSpc>
                <a:spcPct val="150000"/>
              </a:lnSpc>
            </a:pPr>
            <a:r>
              <a:rPr lang="en-IN" dirty="0"/>
              <a:t>Results and Analysis</a:t>
            </a:r>
          </a:p>
          <a:p>
            <a:pPr>
              <a:lnSpc>
                <a:spcPct val="150000"/>
              </a:lnSpc>
            </a:pPr>
            <a:r>
              <a:rPr lang="en-IN" dirty="0"/>
              <a:t>Conclusion</a:t>
            </a:r>
          </a:p>
          <a:p>
            <a:pPr marL="0" indent="0">
              <a:lnSpc>
                <a:spcPct val="150000"/>
              </a:lnSpc>
              <a:buNone/>
            </a:pPr>
            <a:r>
              <a:rPr lang="en-IN" dirty="0"/>
              <a:t>References</a:t>
            </a:r>
          </a:p>
        </p:txBody>
      </p:sp>
      <p:sp>
        <p:nvSpPr>
          <p:cNvPr id="4" name="Slide Number Placeholder 3">
            <a:extLst>
              <a:ext uri="{FF2B5EF4-FFF2-40B4-BE49-F238E27FC236}">
                <a16:creationId xmlns:a16="http://schemas.microsoft.com/office/drawing/2014/main" id="{3183E37A-8FB5-4A65-9E85-C3C10438F83D}"/>
              </a:ext>
            </a:extLst>
          </p:cNvPr>
          <p:cNvSpPr>
            <a:spLocks noGrp="1"/>
          </p:cNvSpPr>
          <p:nvPr>
            <p:ph type="sldNum" sz="quarter" idx="12"/>
          </p:nvPr>
        </p:nvSpPr>
        <p:spPr/>
        <p:txBody>
          <a:bodyPr/>
          <a:lstStyle/>
          <a:p>
            <a:fld id="{F6B837FA-8797-4CDD-BA06-350CEFBC1948}" type="slidenum">
              <a:rPr lang="en-IN" smtClean="0"/>
              <a:t>2</a:t>
            </a:fld>
            <a:endParaRPr lang="en-IN"/>
          </a:p>
        </p:txBody>
      </p:sp>
    </p:spTree>
    <p:extLst>
      <p:ext uri="{BB962C8B-B14F-4D97-AF65-F5344CB8AC3E}">
        <p14:creationId xmlns:p14="http://schemas.microsoft.com/office/powerpoint/2010/main" val="414823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639418" y="293001"/>
            <a:ext cx="10515600" cy="917145"/>
          </a:xfrm>
        </p:spPr>
        <p:txBody>
          <a:bodyPr>
            <a:normAutofit fontScale="90000"/>
          </a:bodyPr>
          <a:lstStyle/>
          <a:p>
            <a:pPr algn="ctr"/>
            <a:r>
              <a:rPr lang="en-IN" sz="3600" b="1" u="sng" dirty="0"/>
              <a:t>Correlation scores for different models and layers (contd.)</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20</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F18775-F1B0-46DC-9B7C-912C0C9C1446}"/>
                  </a:ext>
                </a:extLst>
              </p14:cNvPr>
              <p14:cNvContentPartPr/>
              <p14:nvPr/>
            </p14:nvContentPartPr>
            <p14:xfrm>
              <a:off x="9049581" y="5707602"/>
              <a:ext cx="108000" cy="299520"/>
            </p14:xfrm>
          </p:contentPart>
        </mc:Choice>
        <mc:Fallback xmlns="">
          <p:pic>
            <p:nvPicPr>
              <p:cNvPr id="6" name="Ink 5">
                <a:extLst>
                  <a:ext uri="{FF2B5EF4-FFF2-40B4-BE49-F238E27FC236}">
                    <a16:creationId xmlns:a16="http://schemas.microsoft.com/office/drawing/2014/main" id="{C3F18775-F1B0-46DC-9B7C-912C0C9C1446}"/>
                  </a:ext>
                </a:extLst>
              </p:cNvPr>
              <p:cNvPicPr/>
              <p:nvPr/>
            </p:nvPicPr>
            <p:blipFill>
              <a:blip r:embed="rId3"/>
              <a:stretch>
                <a:fillRect/>
              </a:stretch>
            </p:blipFill>
            <p:spPr>
              <a:xfrm>
                <a:off x="9040581" y="5698591"/>
                <a:ext cx="125640" cy="317181"/>
              </a:xfrm>
              <a:prstGeom prst="rect">
                <a:avLst/>
              </a:prstGeom>
            </p:spPr>
          </p:pic>
        </mc:Fallback>
      </mc:AlternateContent>
      <p:pic>
        <p:nvPicPr>
          <p:cNvPr id="3076" name="Picture 27">
            <a:extLst>
              <a:ext uri="{FF2B5EF4-FFF2-40B4-BE49-F238E27FC236}">
                <a16:creationId xmlns:a16="http://schemas.microsoft.com/office/drawing/2014/main" id="{3B781EB3-5C25-4B95-B1DD-689404C47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436" y="1709976"/>
            <a:ext cx="4453184" cy="405762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28">
            <a:extLst>
              <a:ext uri="{FF2B5EF4-FFF2-40B4-BE49-F238E27FC236}">
                <a16:creationId xmlns:a16="http://schemas.microsoft.com/office/drawing/2014/main" id="{5D8CC567-7C11-430B-99BE-791BB35DB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457" y="1709975"/>
            <a:ext cx="4453184" cy="40576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1C240B76-F507-49D4-BB64-0B2FEF3237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3535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97480" y="353552"/>
            <a:ext cx="10515600" cy="917145"/>
          </a:xfrm>
        </p:spPr>
        <p:txBody>
          <a:bodyPr>
            <a:normAutofit fontScale="90000"/>
          </a:bodyPr>
          <a:lstStyle/>
          <a:p>
            <a:pPr algn="ctr"/>
            <a:r>
              <a:rPr lang="en-IN" sz="3600" b="1" u="sng" dirty="0"/>
              <a:t>Correlation scores for different models and layers (contd.)</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21</a:t>
            </a:fld>
            <a:endParaRPr lang="en-IN"/>
          </a:p>
        </p:txBody>
      </p:sp>
      <p:sp>
        <p:nvSpPr>
          <p:cNvPr id="3" name="Rectangle 5">
            <a:extLst>
              <a:ext uri="{FF2B5EF4-FFF2-40B4-BE49-F238E27FC236}">
                <a16:creationId xmlns:a16="http://schemas.microsoft.com/office/drawing/2014/main" id="{1C240B76-F507-49D4-BB64-0B2FEF3237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3" name="Picture 29">
            <a:extLst>
              <a:ext uri="{FF2B5EF4-FFF2-40B4-BE49-F238E27FC236}">
                <a16:creationId xmlns:a16="http://schemas.microsoft.com/office/drawing/2014/main" id="{21B78EBD-4DD8-400A-B5AF-C8848D0EA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82" y="1690814"/>
            <a:ext cx="4606264" cy="40308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0">
            <a:extLst>
              <a:ext uri="{FF2B5EF4-FFF2-40B4-BE49-F238E27FC236}">
                <a16:creationId xmlns:a16="http://schemas.microsoft.com/office/drawing/2014/main" id="{5673AB87-C68B-4A72-8F2F-576C71FAA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209" y="1891834"/>
            <a:ext cx="4606265" cy="362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8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97480" y="353552"/>
            <a:ext cx="10515600" cy="917145"/>
          </a:xfrm>
        </p:spPr>
        <p:txBody>
          <a:bodyPr>
            <a:normAutofit/>
          </a:bodyPr>
          <a:lstStyle/>
          <a:p>
            <a:r>
              <a:rPr lang="en-IN" sz="3600" b="1" u="sng" dirty="0"/>
              <a:t>Analysis</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22</a:t>
            </a:fld>
            <a:endParaRPr lang="en-IN"/>
          </a:p>
        </p:txBody>
      </p:sp>
      <p:sp>
        <p:nvSpPr>
          <p:cNvPr id="3" name="Rectangle 5">
            <a:extLst>
              <a:ext uri="{FF2B5EF4-FFF2-40B4-BE49-F238E27FC236}">
                <a16:creationId xmlns:a16="http://schemas.microsoft.com/office/drawing/2014/main" id="{1C240B76-F507-49D4-BB64-0B2FEF3237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73EE058C-47DE-4B5C-A495-687E329F5B8F}"/>
              </a:ext>
            </a:extLst>
          </p:cNvPr>
          <p:cNvSpPr/>
          <p:nvPr/>
        </p:nvSpPr>
        <p:spPr>
          <a:xfrm>
            <a:off x="606287" y="1624249"/>
            <a:ext cx="10747513" cy="3686650"/>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en-IN" sz="2000" dirty="0">
                <a:ea typeface="Calibri" panose="020F0502020204030204" pitchFamily="34" charset="0"/>
                <a:cs typeface="Times New Roman" panose="02020603050405020304" pitchFamily="18" charset="0"/>
              </a:rPr>
              <a:t>AlexNet gave us the best results among the three CNNs.</a:t>
            </a:r>
          </a:p>
          <a:p>
            <a:pPr algn="just">
              <a:lnSpc>
                <a:spcPct val="150000"/>
              </a:lnSpc>
              <a:spcAft>
                <a:spcPts val="800"/>
              </a:spcAft>
            </a:pPr>
            <a:endParaRPr lang="en-IN" sz="2000" dirty="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2000" dirty="0">
                <a:ea typeface="Calibri" panose="020F0502020204030204" pitchFamily="34" charset="0"/>
                <a:cs typeface="Times New Roman" panose="02020603050405020304" pitchFamily="18" charset="0"/>
              </a:rPr>
              <a:t>We observe that mostly, as we move deeper into the neural networks, the predicted activities get more and more similar to the actual neural activities.</a:t>
            </a:r>
          </a:p>
          <a:p>
            <a:pPr algn="just">
              <a:lnSpc>
                <a:spcPct val="150000"/>
              </a:lnSpc>
              <a:spcAft>
                <a:spcPts val="800"/>
              </a:spcAft>
            </a:pPr>
            <a:endParaRPr lang="en-IN" sz="2000" dirty="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2000" dirty="0">
                <a:ea typeface="Calibri" panose="020F0502020204030204" pitchFamily="34" charset="0"/>
                <a:cs typeface="Times New Roman" panose="02020603050405020304" pitchFamily="18" charset="0"/>
              </a:rPr>
              <a:t>To analyse the results further, we plotted the dissimilarity matrix obtained for the 4</a:t>
            </a:r>
            <a:r>
              <a:rPr lang="en-IN" sz="2000" baseline="30000" dirty="0">
                <a:ea typeface="Calibri" panose="020F0502020204030204" pitchFamily="34" charset="0"/>
                <a:cs typeface="Times New Roman" panose="02020603050405020304" pitchFamily="18" charset="0"/>
              </a:rPr>
              <a:t>th</a:t>
            </a:r>
            <a:r>
              <a:rPr lang="en-IN" sz="2000" dirty="0">
                <a:ea typeface="Calibri" panose="020F0502020204030204" pitchFamily="34" charset="0"/>
                <a:cs typeface="Times New Roman" panose="02020603050405020304" pitchFamily="18" charset="0"/>
              </a:rPr>
              <a:t> convolutional layer of AlexNet (as it gave us the best result) – shown in the next slide</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1067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451706" y="-1373"/>
            <a:ext cx="10515600" cy="917145"/>
          </a:xfrm>
        </p:spPr>
        <p:txBody>
          <a:bodyPr>
            <a:normAutofit/>
          </a:bodyPr>
          <a:lstStyle/>
          <a:p>
            <a:r>
              <a:rPr lang="en-IN" sz="3600" b="1" u="sng" dirty="0"/>
              <a:t>Analysis (contd.)</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23</a:t>
            </a:fld>
            <a:endParaRPr lang="en-IN"/>
          </a:p>
        </p:txBody>
      </p:sp>
      <p:sp>
        <p:nvSpPr>
          <p:cNvPr id="3" name="Rectangle 5">
            <a:extLst>
              <a:ext uri="{FF2B5EF4-FFF2-40B4-BE49-F238E27FC236}">
                <a16:creationId xmlns:a16="http://schemas.microsoft.com/office/drawing/2014/main" id="{1C240B76-F507-49D4-BB64-0B2FEF3237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63BDA940-1ABD-4A99-AFD8-0E82A2AE5162}"/>
              </a:ext>
            </a:extLst>
          </p:cNvPr>
          <p:cNvPicPr/>
          <p:nvPr/>
        </p:nvPicPr>
        <p:blipFill>
          <a:blip r:embed="rId2"/>
          <a:stretch>
            <a:fillRect/>
          </a:stretch>
        </p:blipFill>
        <p:spPr>
          <a:xfrm>
            <a:off x="503583" y="825568"/>
            <a:ext cx="5790068" cy="4094555"/>
          </a:xfrm>
          <a:prstGeom prst="rect">
            <a:avLst/>
          </a:prstGeom>
        </p:spPr>
      </p:pic>
      <p:pic>
        <p:nvPicPr>
          <p:cNvPr id="7" name="Picture 6">
            <a:extLst>
              <a:ext uri="{FF2B5EF4-FFF2-40B4-BE49-F238E27FC236}">
                <a16:creationId xmlns:a16="http://schemas.microsoft.com/office/drawing/2014/main" id="{73745F06-6906-4C3F-9F51-56AEB1C283AF}"/>
              </a:ext>
            </a:extLst>
          </p:cNvPr>
          <p:cNvPicPr/>
          <p:nvPr/>
        </p:nvPicPr>
        <p:blipFill>
          <a:blip r:embed="rId3"/>
          <a:stretch>
            <a:fillRect/>
          </a:stretch>
        </p:blipFill>
        <p:spPr>
          <a:xfrm>
            <a:off x="6755737" y="1116508"/>
            <a:ext cx="4563772" cy="3530847"/>
          </a:xfrm>
          <a:prstGeom prst="rect">
            <a:avLst/>
          </a:prstGeom>
        </p:spPr>
      </p:pic>
      <p:sp>
        <p:nvSpPr>
          <p:cNvPr id="8" name="Rectangle 7">
            <a:extLst>
              <a:ext uri="{FF2B5EF4-FFF2-40B4-BE49-F238E27FC236}">
                <a16:creationId xmlns:a16="http://schemas.microsoft.com/office/drawing/2014/main" id="{D2903F25-8748-4DBC-8C4C-A99F93DAFF86}"/>
              </a:ext>
            </a:extLst>
          </p:cNvPr>
          <p:cNvSpPr/>
          <p:nvPr/>
        </p:nvSpPr>
        <p:spPr>
          <a:xfrm>
            <a:off x="451706" y="4829918"/>
            <a:ext cx="11236711" cy="1708994"/>
          </a:xfrm>
          <a:prstGeom prst="rect">
            <a:avLst/>
          </a:prstGeom>
        </p:spPr>
        <p:txBody>
          <a:bodyPr wrap="square">
            <a:spAutoFit/>
          </a:bodyPr>
          <a:lstStyle/>
          <a:p>
            <a:pPr algn="just">
              <a:lnSpc>
                <a:spcPct val="150000"/>
              </a:lnSpc>
              <a:spcAft>
                <a:spcPts val="0"/>
              </a:spcAft>
            </a:pPr>
            <a:r>
              <a:rPr lang="en-IN" dirty="0">
                <a:ea typeface="Calibri" panose="020F0502020204030204" pitchFamily="34" charset="0"/>
                <a:cs typeface="Times New Roman" panose="02020603050405020304" pitchFamily="18" charset="0"/>
              </a:rPr>
              <a:t>We observe that the matrix signifies high similarity among image numbers 12-25 (approx.). As per the dataset, theses images were those of human faces, and hence they had similar shapes. The objects belonging to other classes did not have similar shapes. </a:t>
            </a:r>
            <a:r>
              <a:rPr lang="en-IN" dirty="0">
                <a:ea typeface="Calibri" panose="020F0502020204030204" pitchFamily="34" charset="0"/>
                <a:cs typeface="NimbusSanL-Regu"/>
              </a:rPr>
              <a:t>Hence, we observe that the CNNs were not able to find as much similarity among different objects, as found by the fMRI signals.</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318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3-C726-4C34-A6EF-BBBE397A6B17}"/>
              </a:ext>
            </a:extLst>
          </p:cNvPr>
          <p:cNvSpPr>
            <a:spLocks noGrp="1"/>
          </p:cNvSpPr>
          <p:nvPr>
            <p:ph type="title"/>
          </p:nvPr>
        </p:nvSpPr>
        <p:spPr>
          <a:xfrm>
            <a:off x="3616601" y="2923674"/>
            <a:ext cx="4958797" cy="1010652"/>
          </a:xfrm>
        </p:spPr>
        <p:txBody>
          <a:bodyPr>
            <a:normAutofit/>
          </a:bodyPr>
          <a:lstStyle/>
          <a:p>
            <a:pPr algn="ctr"/>
            <a:r>
              <a:rPr lang="en-IN" b="1" dirty="0"/>
              <a:t>CONCLUSION</a:t>
            </a:r>
          </a:p>
        </p:txBody>
      </p:sp>
      <p:sp>
        <p:nvSpPr>
          <p:cNvPr id="4" name="Slide Number Placeholder 3">
            <a:extLst>
              <a:ext uri="{FF2B5EF4-FFF2-40B4-BE49-F238E27FC236}">
                <a16:creationId xmlns:a16="http://schemas.microsoft.com/office/drawing/2014/main" id="{9269B91D-E026-4E16-97C8-9A101157D0B6}"/>
              </a:ext>
            </a:extLst>
          </p:cNvPr>
          <p:cNvSpPr>
            <a:spLocks noGrp="1"/>
          </p:cNvSpPr>
          <p:nvPr>
            <p:ph type="sldNum" sz="quarter" idx="12"/>
          </p:nvPr>
        </p:nvSpPr>
        <p:spPr/>
        <p:txBody>
          <a:bodyPr/>
          <a:lstStyle/>
          <a:p>
            <a:fld id="{F6B837FA-8797-4CDD-BA06-350CEFBC1948}" type="slidenum">
              <a:rPr lang="en-IN" smtClean="0"/>
              <a:t>24</a:t>
            </a:fld>
            <a:endParaRPr lang="en-IN"/>
          </a:p>
        </p:txBody>
      </p:sp>
    </p:spTree>
    <p:extLst>
      <p:ext uri="{BB962C8B-B14F-4D97-AF65-F5344CB8AC3E}">
        <p14:creationId xmlns:p14="http://schemas.microsoft.com/office/powerpoint/2010/main" val="128735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97480" y="353552"/>
            <a:ext cx="10515600" cy="917145"/>
          </a:xfrm>
        </p:spPr>
        <p:txBody>
          <a:bodyPr>
            <a:normAutofit/>
          </a:bodyPr>
          <a:lstStyle/>
          <a:p>
            <a:r>
              <a:rPr lang="en-IN" sz="3600" b="1" u="sng" dirty="0"/>
              <a:t>Conclusion</a:t>
            </a:r>
          </a:p>
        </p:txBody>
      </p:sp>
      <p:sp>
        <p:nvSpPr>
          <p:cNvPr id="4" name="Slide Number Placeholder 3">
            <a:extLst>
              <a:ext uri="{FF2B5EF4-FFF2-40B4-BE49-F238E27FC236}">
                <a16:creationId xmlns:a16="http://schemas.microsoft.com/office/drawing/2014/main" id="{86CF998B-B3F2-49E3-BAF5-F77B430E0C89}"/>
              </a:ext>
            </a:extLst>
          </p:cNvPr>
          <p:cNvSpPr>
            <a:spLocks noGrp="1"/>
          </p:cNvSpPr>
          <p:nvPr>
            <p:ph type="sldNum" sz="quarter" idx="12"/>
          </p:nvPr>
        </p:nvSpPr>
        <p:spPr/>
        <p:txBody>
          <a:bodyPr/>
          <a:lstStyle/>
          <a:p>
            <a:fld id="{F6B837FA-8797-4CDD-BA06-350CEFBC1948}" type="slidenum">
              <a:rPr lang="en-IN" smtClean="0"/>
              <a:t>25</a:t>
            </a:fld>
            <a:endParaRPr lang="en-IN"/>
          </a:p>
        </p:txBody>
      </p:sp>
      <p:sp>
        <p:nvSpPr>
          <p:cNvPr id="3" name="Rectangle 5">
            <a:extLst>
              <a:ext uri="{FF2B5EF4-FFF2-40B4-BE49-F238E27FC236}">
                <a16:creationId xmlns:a16="http://schemas.microsoft.com/office/drawing/2014/main" id="{1C240B76-F507-49D4-BB64-0B2FEF3237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73EE058C-47DE-4B5C-A495-687E329F5B8F}"/>
              </a:ext>
            </a:extLst>
          </p:cNvPr>
          <p:cNvSpPr/>
          <p:nvPr/>
        </p:nvSpPr>
        <p:spPr>
          <a:xfrm>
            <a:off x="597480" y="1269185"/>
            <a:ext cx="10747513" cy="503535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t>We used some convolutional neural networks to model the hierarchical structure of the human brain visual system.</a:t>
            </a:r>
          </a:p>
          <a:p>
            <a:pPr algn="just">
              <a:lnSpc>
                <a:spcPct val="150000"/>
              </a:lnSpc>
            </a:pPr>
            <a:endParaRPr lang="en-IN" dirty="0"/>
          </a:p>
          <a:p>
            <a:pPr marL="285750" indent="-285750" algn="just">
              <a:lnSpc>
                <a:spcPct val="150000"/>
              </a:lnSpc>
              <a:buFont typeface="Arial" panose="020B0604020202020204" pitchFamily="34" charset="0"/>
              <a:buChar char="•"/>
            </a:pPr>
            <a:r>
              <a:rPr lang="en-IN" dirty="0"/>
              <a:t>Even though the results were not very promising, but still they were enough to signify that after some fine tuning and further developments in the network architecture, these convolutional neural networks would be able to accurately predict the neural activities of human brain in response to visual stimuli.</a:t>
            </a:r>
          </a:p>
          <a:p>
            <a:pPr algn="just">
              <a:lnSpc>
                <a:spcPct val="150000"/>
              </a:lnSpc>
            </a:pPr>
            <a:endParaRPr lang="en-IN" dirty="0"/>
          </a:p>
          <a:p>
            <a:pPr marL="285750" indent="-285750" algn="just">
              <a:lnSpc>
                <a:spcPct val="150000"/>
              </a:lnSpc>
              <a:buFont typeface="Arial" panose="020B0604020202020204" pitchFamily="34" charset="0"/>
              <a:buChar char="•"/>
            </a:pPr>
            <a:r>
              <a:rPr lang="en-IN" dirty="0"/>
              <a:t>To model the late visual cortex (or the inferior temporal cortex) we need some more advancements in the architecture of the networks.</a:t>
            </a:r>
          </a:p>
          <a:p>
            <a:pPr algn="just">
              <a:lnSpc>
                <a:spcPct val="150000"/>
              </a:lnSpc>
            </a:pPr>
            <a:endParaRPr lang="en-IN" dirty="0"/>
          </a:p>
          <a:p>
            <a:pPr marL="285750" indent="-285750" algn="just">
              <a:lnSpc>
                <a:spcPct val="150000"/>
              </a:lnSpc>
              <a:buFont typeface="Arial" panose="020B0604020202020204" pitchFamily="34" charset="0"/>
              <a:buChar char="•"/>
            </a:pPr>
            <a:r>
              <a:rPr lang="en-IN" dirty="0"/>
              <a:t>These advancements would be highly beneficial for the field of computer vision and artificial intelligence, because CNNs would then be able to analyse and classify visual data in a similar way as the human brain does.</a:t>
            </a:r>
          </a:p>
        </p:txBody>
      </p:sp>
    </p:spTree>
    <p:extLst>
      <p:ext uri="{BB962C8B-B14F-4D97-AF65-F5344CB8AC3E}">
        <p14:creationId xmlns:p14="http://schemas.microsoft.com/office/powerpoint/2010/main" val="1801398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49E290-372D-4B51-9D69-F55BE72BCD4A}"/>
              </a:ext>
            </a:extLst>
          </p:cNvPr>
          <p:cNvSpPr txBox="1">
            <a:spLocks/>
          </p:cNvSpPr>
          <p:nvPr/>
        </p:nvSpPr>
        <p:spPr>
          <a:xfrm>
            <a:off x="533400" y="336308"/>
            <a:ext cx="10515600" cy="917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References</a:t>
            </a:r>
          </a:p>
        </p:txBody>
      </p:sp>
      <p:sp>
        <p:nvSpPr>
          <p:cNvPr id="11" name="TextBox 10">
            <a:extLst>
              <a:ext uri="{FF2B5EF4-FFF2-40B4-BE49-F238E27FC236}">
                <a16:creationId xmlns:a16="http://schemas.microsoft.com/office/drawing/2014/main" id="{097D62ED-6279-4F4C-9D3F-BFB7E924712B}"/>
              </a:ext>
            </a:extLst>
          </p:cNvPr>
          <p:cNvSpPr txBox="1"/>
          <p:nvPr/>
        </p:nvSpPr>
        <p:spPr>
          <a:xfrm>
            <a:off x="533401" y="1253453"/>
            <a:ext cx="11125200" cy="5078313"/>
          </a:xfrm>
          <a:prstGeom prst="rect">
            <a:avLst/>
          </a:prstGeom>
          <a:noFill/>
        </p:spPr>
        <p:txBody>
          <a:bodyPr wrap="square" rtlCol="0">
            <a:spAutoFit/>
          </a:bodyPr>
          <a:lstStyle/>
          <a:p>
            <a:pPr marL="285750" lvl="0" indent="-285750" algn="just">
              <a:buFont typeface="Arial" panose="020B0604020202020204" pitchFamily="34" charset="0"/>
              <a:buChar char="•"/>
            </a:pPr>
            <a:r>
              <a:rPr lang="en-IN" dirty="0"/>
              <a:t>Abd </a:t>
            </a:r>
            <a:r>
              <a:rPr lang="en-IN" dirty="0" err="1"/>
              <a:t>ElGhany</a:t>
            </a:r>
            <a:r>
              <a:rPr lang="en-IN" dirty="0"/>
              <a:t>, </a:t>
            </a:r>
            <a:r>
              <a:rPr lang="en-IN" dirty="0" err="1"/>
              <a:t>Sameh</a:t>
            </a:r>
            <a:r>
              <a:rPr lang="en-IN" dirty="0"/>
              <a:t> et al. “Diagnosis of Various Skin Cancer Lesions Based on Fine-Tuned ResNet50 Deep Network.” </a:t>
            </a:r>
            <a:r>
              <a:rPr lang="en-IN" i="1" dirty="0" err="1"/>
              <a:t>Cmc</a:t>
            </a:r>
            <a:r>
              <a:rPr lang="en-IN" i="1" dirty="0"/>
              <a:t>-computers Materials &amp; Continua </a:t>
            </a:r>
            <a:r>
              <a:rPr lang="en-IN" dirty="0"/>
              <a:t>68 (2021): 117-135.</a:t>
            </a:r>
          </a:p>
          <a:p>
            <a:pPr marL="285750" lvl="0" indent="-285750" algn="just">
              <a:buFont typeface="Arial" panose="020B0604020202020204" pitchFamily="34" charset="0"/>
              <a:buChar char="•"/>
            </a:pPr>
            <a:r>
              <a:rPr lang="en-IN" dirty="0"/>
              <a:t>Agrawal, Aakash. “Dissimilarity learning via Siamese network predicts brain imaging data.” </a:t>
            </a:r>
            <a:r>
              <a:rPr lang="en-IN" i="1" dirty="0" err="1"/>
              <a:t>arXiv</a:t>
            </a:r>
            <a:r>
              <a:rPr lang="en-IN" i="1" dirty="0"/>
              <a:t>: Neurons and Cognition</a:t>
            </a:r>
            <a:r>
              <a:rPr lang="en-IN" dirty="0"/>
              <a:t> (2019): n. </a:t>
            </a:r>
            <a:r>
              <a:rPr lang="en-IN" dirty="0" err="1"/>
              <a:t>pag</a:t>
            </a:r>
            <a:r>
              <a:rPr lang="en-IN" dirty="0"/>
              <a:t>.</a:t>
            </a:r>
          </a:p>
          <a:p>
            <a:pPr marL="285750" lvl="0" indent="-285750" algn="just">
              <a:buFont typeface="Arial" panose="020B0604020202020204" pitchFamily="34" charset="0"/>
              <a:buChar char="•"/>
            </a:pPr>
            <a:r>
              <a:rPr lang="en-IN" dirty="0"/>
              <a:t>Hemmer, Martin &amp; </a:t>
            </a:r>
            <a:r>
              <a:rPr lang="en-IN" dirty="0" err="1"/>
              <a:t>Khang</a:t>
            </a:r>
            <a:r>
              <a:rPr lang="en-IN" dirty="0"/>
              <a:t>, Huynh Van &amp; </a:t>
            </a:r>
            <a:r>
              <a:rPr lang="en-IN" dirty="0" err="1"/>
              <a:t>Robbersmyr</a:t>
            </a:r>
            <a:r>
              <a:rPr lang="en-IN" dirty="0"/>
              <a:t>, </a:t>
            </a:r>
            <a:r>
              <a:rPr lang="en-IN" dirty="0" err="1"/>
              <a:t>Kjell</a:t>
            </a:r>
            <a:r>
              <a:rPr lang="en-IN" dirty="0"/>
              <a:t> &amp; </a:t>
            </a:r>
            <a:r>
              <a:rPr lang="en-IN" dirty="0" err="1"/>
              <a:t>Waag</a:t>
            </a:r>
            <a:r>
              <a:rPr lang="en-IN" dirty="0"/>
              <a:t>, Tor &amp; Meyer, Thomas. (2018). Fault Classification of Axial and Radial Roller Bearings Using Transfer Learning through a Pretrained Convolutional Neural Network. Designs. 2. 56. 10.3390/designs2040056.</a:t>
            </a:r>
          </a:p>
          <a:p>
            <a:pPr marL="285750" lvl="0" indent="-285750" algn="just">
              <a:buFont typeface="Arial" panose="020B0604020202020204" pitchFamily="34" charset="0"/>
              <a:buChar char="•"/>
            </a:pPr>
            <a:r>
              <a:rPr lang="en-IN" dirty="0" err="1"/>
              <a:t>Khaligh-Razavi</a:t>
            </a:r>
            <a:r>
              <a:rPr lang="en-IN" dirty="0"/>
              <a:t> S-M, </a:t>
            </a:r>
            <a:r>
              <a:rPr lang="en-IN" dirty="0" err="1"/>
              <a:t>Kriegeskorte</a:t>
            </a:r>
            <a:r>
              <a:rPr lang="en-IN" dirty="0"/>
              <a:t> N (2014) Deep Supervised, but Not Unsupervised, Models May Explain IT Cortical Representation. </a:t>
            </a:r>
            <a:r>
              <a:rPr lang="en-IN" dirty="0" err="1"/>
              <a:t>PLoS</a:t>
            </a:r>
            <a:r>
              <a:rPr lang="en-IN" dirty="0"/>
              <a:t> </a:t>
            </a:r>
            <a:r>
              <a:rPr lang="en-IN" dirty="0" err="1"/>
              <a:t>Comput</a:t>
            </a:r>
            <a:r>
              <a:rPr lang="en-IN" dirty="0"/>
              <a:t> </a:t>
            </a:r>
            <a:r>
              <a:rPr lang="en-IN" dirty="0" err="1"/>
              <a:t>Biol</a:t>
            </a:r>
            <a:r>
              <a:rPr lang="en-IN" dirty="0"/>
              <a:t> 10(11): e1003915.</a:t>
            </a:r>
          </a:p>
          <a:p>
            <a:pPr marL="285750" lvl="0" indent="-285750" algn="just">
              <a:buFont typeface="Arial" panose="020B0604020202020204" pitchFamily="34" charset="0"/>
              <a:buChar char="•"/>
            </a:pPr>
            <a:r>
              <a:rPr lang="en-IN" dirty="0" err="1"/>
              <a:t>Kriegeskorte</a:t>
            </a:r>
            <a:r>
              <a:rPr lang="en-IN" dirty="0"/>
              <a:t>, N. (2008). Representational similarity analysis connecting the branches of systems neuroscience. Frontiers in Systems Neuroscience, 2, 4.</a:t>
            </a:r>
          </a:p>
          <a:p>
            <a:pPr marL="285750" lvl="0" indent="-285750" algn="just">
              <a:buFont typeface="Arial" panose="020B0604020202020204" pitchFamily="34" charset="0"/>
              <a:buChar char="•"/>
            </a:pPr>
            <a:r>
              <a:rPr lang="en-IN" dirty="0" err="1"/>
              <a:t>Kriegeskorte</a:t>
            </a:r>
            <a:r>
              <a:rPr lang="en-IN" dirty="0"/>
              <a:t>, N., &amp; </a:t>
            </a:r>
            <a:r>
              <a:rPr lang="en-IN" dirty="0" err="1"/>
              <a:t>Kievit</a:t>
            </a:r>
            <a:r>
              <a:rPr lang="en-IN" dirty="0"/>
              <a:t>, R. A. (2013). Representational geometry: integrating cognition, computation, and the brain. Trends in Cognitive Sciences, 17, 401-412.</a:t>
            </a:r>
          </a:p>
          <a:p>
            <a:pPr marL="285750" lvl="0" indent="-285750" algn="just">
              <a:buFont typeface="Arial" panose="020B0604020202020204" pitchFamily="34" charset="0"/>
              <a:buChar char="•"/>
            </a:pPr>
            <a:r>
              <a:rPr lang="en-IN" dirty="0" err="1"/>
              <a:t>Krizhevsky</a:t>
            </a:r>
            <a:r>
              <a:rPr lang="en-IN" dirty="0"/>
              <a:t>, A., </a:t>
            </a:r>
            <a:r>
              <a:rPr lang="en-IN" dirty="0" err="1"/>
              <a:t>Sutskever</a:t>
            </a:r>
            <a:r>
              <a:rPr lang="en-IN" dirty="0"/>
              <a:t>, I., &amp; Hinton, G. E. (2012). </a:t>
            </a:r>
            <a:r>
              <a:rPr lang="en-IN" dirty="0" err="1"/>
              <a:t>Imagenet</a:t>
            </a:r>
            <a:r>
              <a:rPr lang="en-IN" dirty="0"/>
              <a:t> classification with deep convolutional neural networks. In F. Pereira, C. J. C. Burges, L. </a:t>
            </a:r>
            <a:r>
              <a:rPr lang="en-IN" dirty="0" err="1"/>
              <a:t>Bottou</a:t>
            </a:r>
            <a:r>
              <a:rPr lang="en-IN" dirty="0"/>
              <a:t>, &amp; K. Q. Weinberger (Eds.), Advances in neural information processing systems 25 (p. 1097-1105).</a:t>
            </a:r>
          </a:p>
          <a:p>
            <a:pPr marL="285750" lvl="0" indent="-285750" algn="just">
              <a:buFont typeface="Arial" panose="020B0604020202020204" pitchFamily="34" charset="0"/>
              <a:buChar char="•"/>
            </a:pPr>
            <a:r>
              <a:rPr lang="en-IN" dirty="0" err="1"/>
              <a:t>Loukadakis</a:t>
            </a:r>
            <a:r>
              <a:rPr lang="en-IN" dirty="0"/>
              <a:t>, </a:t>
            </a:r>
            <a:r>
              <a:rPr lang="en-IN" dirty="0" err="1"/>
              <a:t>Manolis</a:t>
            </a:r>
            <a:r>
              <a:rPr lang="en-IN" dirty="0"/>
              <a:t> &amp; Cano, José &amp; O'Boyle, Michael. (2018). Accelerating Deep Neural Networks on Low Power Heterogeneous Architectures.</a:t>
            </a:r>
          </a:p>
        </p:txBody>
      </p:sp>
      <p:sp>
        <p:nvSpPr>
          <p:cNvPr id="12" name="Slide Number Placeholder 11">
            <a:extLst>
              <a:ext uri="{FF2B5EF4-FFF2-40B4-BE49-F238E27FC236}">
                <a16:creationId xmlns:a16="http://schemas.microsoft.com/office/drawing/2014/main" id="{198ACAD4-71F2-472C-AC6B-2A9DE04F2811}"/>
              </a:ext>
            </a:extLst>
          </p:cNvPr>
          <p:cNvSpPr>
            <a:spLocks noGrp="1"/>
          </p:cNvSpPr>
          <p:nvPr>
            <p:ph type="sldNum" sz="quarter" idx="12"/>
          </p:nvPr>
        </p:nvSpPr>
        <p:spPr/>
        <p:txBody>
          <a:bodyPr/>
          <a:lstStyle/>
          <a:p>
            <a:fld id="{F6B837FA-8797-4CDD-BA06-350CEFBC1948}" type="slidenum">
              <a:rPr lang="en-IN" smtClean="0"/>
              <a:t>26</a:t>
            </a:fld>
            <a:endParaRPr lang="en-IN"/>
          </a:p>
        </p:txBody>
      </p:sp>
    </p:spTree>
    <p:extLst>
      <p:ext uri="{BB962C8B-B14F-4D97-AF65-F5344CB8AC3E}">
        <p14:creationId xmlns:p14="http://schemas.microsoft.com/office/powerpoint/2010/main" val="404895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49E290-372D-4B51-9D69-F55BE72BCD4A}"/>
              </a:ext>
            </a:extLst>
          </p:cNvPr>
          <p:cNvSpPr txBox="1">
            <a:spLocks/>
          </p:cNvSpPr>
          <p:nvPr/>
        </p:nvSpPr>
        <p:spPr>
          <a:xfrm>
            <a:off x="533400" y="336308"/>
            <a:ext cx="10515600" cy="917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References (contd.)</a:t>
            </a:r>
          </a:p>
        </p:txBody>
      </p:sp>
      <p:sp>
        <p:nvSpPr>
          <p:cNvPr id="11" name="TextBox 10">
            <a:extLst>
              <a:ext uri="{FF2B5EF4-FFF2-40B4-BE49-F238E27FC236}">
                <a16:creationId xmlns:a16="http://schemas.microsoft.com/office/drawing/2014/main" id="{097D62ED-6279-4F4C-9D3F-BFB7E924712B}"/>
              </a:ext>
            </a:extLst>
          </p:cNvPr>
          <p:cNvSpPr txBox="1"/>
          <p:nvPr/>
        </p:nvSpPr>
        <p:spPr>
          <a:xfrm>
            <a:off x="533400" y="1443841"/>
            <a:ext cx="11102009" cy="3970318"/>
          </a:xfrm>
          <a:prstGeom prst="rect">
            <a:avLst/>
          </a:prstGeom>
          <a:noFill/>
        </p:spPr>
        <p:txBody>
          <a:bodyPr wrap="square" rtlCol="0">
            <a:spAutoFit/>
          </a:bodyPr>
          <a:lstStyle/>
          <a:p>
            <a:pPr marL="285750" lvl="0" indent="-285750" algn="just">
              <a:buFont typeface="Arial" panose="020B0604020202020204" pitchFamily="34" charset="0"/>
              <a:buChar char="•"/>
            </a:pPr>
            <a:r>
              <a:rPr lang="en-IN" dirty="0"/>
              <a:t>Radoslaw Martin </a:t>
            </a:r>
            <a:r>
              <a:rPr lang="en-IN" dirty="0" err="1"/>
              <a:t>Cichy</a:t>
            </a:r>
            <a:r>
              <a:rPr lang="en-IN" dirty="0"/>
              <a:t>, Gemma </a:t>
            </a:r>
            <a:r>
              <a:rPr lang="en-IN" dirty="0" err="1"/>
              <a:t>Roig</a:t>
            </a:r>
            <a:r>
              <a:rPr lang="en-IN" dirty="0"/>
              <a:t>, Alex </a:t>
            </a:r>
            <a:r>
              <a:rPr lang="en-IN" dirty="0" err="1"/>
              <a:t>Andonian</a:t>
            </a:r>
            <a:r>
              <a:rPr lang="en-IN" dirty="0"/>
              <a:t>, </a:t>
            </a:r>
            <a:r>
              <a:rPr lang="en-IN" dirty="0" err="1"/>
              <a:t>Kshitij</a:t>
            </a:r>
            <a:r>
              <a:rPr lang="en-IN" dirty="0"/>
              <a:t> Dwivedi, Benjamin </a:t>
            </a:r>
            <a:r>
              <a:rPr lang="en-IN" dirty="0" err="1"/>
              <a:t>Lahner</a:t>
            </a:r>
            <a:r>
              <a:rPr lang="en-IN" dirty="0"/>
              <a:t>, Alex Lascelles, </a:t>
            </a:r>
            <a:r>
              <a:rPr lang="en-IN" dirty="0" err="1"/>
              <a:t>Yalda</a:t>
            </a:r>
            <a:r>
              <a:rPr lang="en-IN" dirty="0"/>
              <a:t> </a:t>
            </a:r>
            <a:r>
              <a:rPr lang="en-IN" dirty="0" err="1"/>
              <a:t>Mohsenzadeh</a:t>
            </a:r>
            <a:r>
              <a:rPr lang="en-IN" dirty="0"/>
              <a:t>, Kandan Ramakrishnan, and Aude Oliva. (2019). The </a:t>
            </a:r>
            <a:r>
              <a:rPr lang="en-IN" dirty="0" err="1"/>
              <a:t>Algonauts</a:t>
            </a:r>
            <a:r>
              <a:rPr lang="en-IN" dirty="0"/>
              <a:t> Project: A Platform for Communication between the Sciences of Biological and Artificial Intelligence. </a:t>
            </a:r>
            <a:r>
              <a:rPr lang="en-IN" dirty="0" err="1"/>
              <a:t>arXiv</a:t>
            </a:r>
            <a:r>
              <a:rPr lang="en-IN" dirty="0"/>
              <a:t>, arXiv:1905.05675.</a:t>
            </a:r>
          </a:p>
          <a:p>
            <a:pPr marL="285750" lvl="0" indent="-285750" algn="just">
              <a:buFont typeface="Arial" panose="020B0604020202020204" pitchFamily="34" charset="0"/>
              <a:buChar char="•"/>
            </a:pPr>
            <a:r>
              <a:rPr lang="en-IN" dirty="0"/>
              <a:t>Radoslaw M. </a:t>
            </a:r>
            <a:r>
              <a:rPr lang="en-IN" dirty="0" err="1"/>
              <a:t>Cichy</a:t>
            </a:r>
            <a:r>
              <a:rPr lang="en-IN" dirty="0"/>
              <a:t>, </a:t>
            </a:r>
            <a:r>
              <a:rPr lang="en-IN" dirty="0" err="1"/>
              <a:t>Dimitrios</a:t>
            </a:r>
            <a:r>
              <a:rPr lang="en-IN" dirty="0"/>
              <a:t> </a:t>
            </a:r>
            <a:r>
              <a:rPr lang="en-IN" dirty="0" err="1"/>
              <a:t>Pantazis</a:t>
            </a:r>
            <a:r>
              <a:rPr lang="en-IN" dirty="0"/>
              <a:t> and Aude Oliva. (2016). Similarity-Based Fusion of MEG and fMRI Reveals </a:t>
            </a:r>
            <a:r>
              <a:rPr lang="en-IN" dirty="0" err="1"/>
              <a:t>Spatio</a:t>
            </a:r>
            <a:r>
              <a:rPr lang="en-IN" dirty="0"/>
              <a:t>-Temporal Dynamics in Human Cortex During Visual Object Recognition. Cerebral Cortex, 26 (8): 3563-3579.</a:t>
            </a:r>
          </a:p>
          <a:p>
            <a:pPr marL="285750" lvl="0" indent="-285750" algn="just">
              <a:buFont typeface="Arial" panose="020B0604020202020204" pitchFamily="34" charset="0"/>
              <a:buChar char="•"/>
            </a:pPr>
            <a:r>
              <a:rPr lang="en-IN" dirty="0" err="1"/>
              <a:t>Yalda</a:t>
            </a:r>
            <a:r>
              <a:rPr lang="en-IN" dirty="0"/>
              <a:t> </a:t>
            </a:r>
            <a:r>
              <a:rPr lang="en-IN" dirty="0" err="1"/>
              <a:t>Mohsenzadeh</a:t>
            </a:r>
            <a:r>
              <a:rPr lang="en-IN" dirty="0"/>
              <a:t>, Caitlin Mullin, Benjamin </a:t>
            </a:r>
            <a:r>
              <a:rPr lang="en-IN" dirty="0" err="1"/>
              <a:t>Lahner</a:t>
            </a:r>
            <a:r>
              <a:rPr lang="en-IN" dirty="0"/>
              <a:t>, Radoslaw Martin </a:t>
            </a:r>
            <a:r>
              <a:rPr lang="en-IN" dirty="0" err="1"/>
              <a:t>Cichy</a:t>
            </a:r>
            <a:r>
              <a:rPr lang="en-IN" dirty="0"/>
              <a:t>, and Aude Oliva. (2019). Reliability and Generalizability of Similarity-Based Fusion of MEG and fMRI Data in Human Ventral and Dorsal Visual Streams. Vision, 3(1), 8.</a:t>
            </a:r>
          </a:p>
          <a:p>
            <a:pPr marL="285750" lvl="0" indent="-285750" algn="just">
              <a:buFont typeface="Arial" panose="020B0604020202020204" pitchFamily="34" charset="0"/>
              <a:buChar char="•"/>
            </a:pPr>
            <a:r>
              <a:rPr lang="en-IN" dirty="0" err="1"/>
              <a:t>Yamins</a:t>
            </a:r>
            <a:r>
              <a:rPr lang="en-IN" dirty="0"/>
              <a:t> DLK, Hong H, </a:t>
            </a:r>
            <a:r>
              <a:rPr lang="en-IN" dirty="0" err="1"/>
              <a:t>Cadieu</a:t>
            </a:r>
            <a:r>
              <a:rPr lang="en-IN" dirty="0"/>
              <a:t> CF, Solomon EA, Seibert D, et al. (2014) Performance-optimized hierarchical models predict neural responses in higher visual cortex. Proceedings of the National Academy of Sciences 111: 8619–8624.</a:t>
            </a:r>
          </a:p>
          <a:p>
            <a:pPr marL="285750" lvl="0" indent="-285750" algn="just">
              <a:buFont typeface="Arial" panose="020B0604020202020204" pitchFamily="34" charset="0"/>
              <a:buChar char="•"/>
            </a:pPr>
            <a:r>
              <a:rPr lang="en-IN" dirty="0"/>
              <a:t>http://algonauts.csail.mit.edu/2019/workshop.html</a:t>
            </a:r>
          </a:p>
          <a:p>
            <a:pPr marL="285750" lvl="0" indent="-285750" algn="just">
              <a:buFont typeface="Arial" panose="020B0604020202020204" pitchFamily="34" charset="0"/>
              <a:buChar char="•"/>
            </a:pPr>
            <a:r>
              <a:rPr lang="en-IN" dirty="0"/>
              <a:t>https://towardsdatascience.com/a-comprehensive-guide-to-convolutional-neural-networks-the-eli5-way-3bd2b1164a53</a:t>
            </a:r>
          </a:p>
        </p:txBody>
      </p:sp>
      <p:sp>
        <p:nvSpPr>
          <p:cNvPr id="12" name="Slide Number Placeholder 11">
            <a:extLst>
              <a:ext uri="{FF2B5EF4-FFF2-40B4-BE49-F238E27FC236}">
                <a16:creationId xmlns:a16="http://schemas.microsoft.com/office/drawing/2014/main" id="{198ACAD4-71F2-472C-AC6B-2A9DE04F2811}"/>
              </a:ext>
            </a:extLst>
          </p:cNvPr>
          <p:cNvSpPr>
            <a:spLocks noGrp="1"/>
          </p:cNvSpPr>
          <p:nvPr>
            <p:ph type="sldNum" sz="quarter" idx="12"/>
          </p:nvPr>
        </p:nvSpPr>
        <p:spPr/>
        <p:txBody>
          <a:bodyPr/>
          <a:lstStyle/>
          <a:p>
            <a:fld id="{F6B837FA-8797-4CDD-BA06-350CEFBC1948}" type="slidenum">
              <a:rPr lang="en-IN" smtClean="0"/>
              <a:t>27</a:t>
            </a:fld>
            <a:endParaRPr lang="en-IN"/>
          </a:p>
        </p:txBody>
      </p:sp>
    </p:spTree>
    <p:extLst>
      <p:ext uri="{BB962C8B-B14F-4D97-AF65-F5344CB8AC3E}">
        <p14:creationId xmlns:p14="http://schemas.microsoft.com/office/powerpoint/2010/main" val="170610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4E95-58AD-45B7-BB62-1E00AE6F8626}"/>
              </a:ext>
            </a:extLst>
          </p:cNvPr>
          <p:cNvSpPr>
            <a:spLocks noGrp="1"/>
          </p:cNvSpPr>
          <p:nvPr>
            <p:ph type="title"/>
          </p:nvPr>
        </p:nvSpPr>
        <p:spPr>
          <a:xfrm>
            <a:off x="838200" y="2766218"/>
            <a:ext cx="10515600" cy="1325563"/>
          </a:xfrm>
        </p:spPr>
        <p:txBody>
          <a:bodyPr>
            <a:normAutofit/>
          </a:bodyPr>
          <a:lstStyle/>
          <a:p>
            <a:pPr algn="ctr"/>
            <a:r>
              <a:rPr lang="en-IN" sz="7200" b="1" dirty="0"/>
              <a:t>THANK YOU</a:t>
            </a:r>
          </a:p>
        </p:txBody>
      </p:sp>
      <p:sp>
        <p:nvSpPr>
          <p:cNvPr id="4" name="Slide Number Placeholder 3">
            <a:extLst>
              <a:ext uri="{FF2B5EF4-FFF2-40B4-BE49-F238E27FC236}">
                <a16:creationId xmlns:a16="http://schemas.microsoft.com/office/drawing/2014/main" id="{BE226B2A-32A2-4D8F-8F61-00F8E00C92CE}"/>
              </a:ext>
            </a:extLst>
          </p:cNvPr>
          <p:cNvSpPr>
            <a:spLocks noGrp="1"/>
          </p:cNvSpPr>
          <p:nvPr>
            <p:ph type="sldNum" sz="quarter" idx="12"/>
          </p:nvPr>
        </p:nvSpPr>
        <p:spPr/>
        <p:txBody>
          <a:bodyPr/>
          <a:lstStyle/>
          <a:p>
            <a:fld id="{F6B837FA-8797-4CDD-BA06-350CEFBC1948}" type="slidenum">
              <a:rPr lang="en-IN" smtClean="0"/>
              <a:t>28</a:t>
            </a:fld>
            <a:endParaRPr lang="en-IN"/>
          </a:p>
        </p:txBody>
      </p:sp>
    </p:spTree>
    <p:extLst>
      <p:ext uri="{BB962C8B-B14F-4D97-AF65-F5344CB8AC3E}">
        <p14:creationId xmlns:p14="http://schemas.microsoft.com/office/powerpoint/2010/main" val="32776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3-C726-4C34-A6EF-BBBE397A6B17}"/>
              </a:ext>
            </a:extLst>
          </p:cNvPr>
          <p:cNvSpPr>
            <a:spLocks noGrp="1"/>
          </p:cNvSpPr>
          <p:nvPr>
            <p:ph type="title"/>
          </p:nvPr>
        </p:nvSpPr>
        <p:spPr>
          <a:xfrm>
            <a:off x="2738230" y="2923674"/>
            <a:ext cx="6715539" cy="1010652"/>
          </a:xfrm>
        </p:spPr>
        <p:txBody>
          <a:bodyPr/>
          <a:lstStyle/>
          <a:p>
            <a:pPr algn="ctr"/>
            <a:r>
              <a:rPr lang="en-IN" b="1" dirty="0"/>
              <a:t>INTRODUCTION</a:t>
            </a:r>
          </a:p>
        </p:txBody>
      </p:sp>
      <p:sp>
        <p:nvSpPr>
          <p:cNvPr id="4" name="Slide Number Placeholder 3">
            <a:extLst>
              <a:ext uri="{FF2B5EF4-FFF2-40B4-BE49-F238E27FC236}">
                <a16:creationId xmlns:a16="http://schemas.microsoft.com/office/drawing/2014/main" id="{9269B91D-E026-4E16-97C8-9A101157D0B6}"/>
              </a:ext>
            </a:extLst>
          </p:cNvPr>
          <p:cNvSpPr>
            <a:spLocks noGrp="1"/>
          </p:cNvSpPr>
          <p:nvPr>
            <p:ph type="sldNum" sz="quarter" idx="12"/>
          </p:nvPr>
        </p:nvSpPr>
        <p:spPr/>
        <p:txBody>
          <a:bodyPr/>
          <a:lstStyle/>
          <a:p>
            <a:fld id="{F6B837FA-8797-4CDD-BA06-350CEFBC1948}" type="slidenum">
              <a:rPr lang="en-IN" smtClean="0"/>
              <a:t>3</a:t>
            </a:fld>
            <a:endParaRPr lang="en-IN"/>
          </a:p>
        </p:txBody>
      </p:sp>
    </p:spTree>
    <p:extLst>
      <p:ext uri="{BB962C8B-B14F-4D97-AF65-F5344CB8AC3E}">
        <p14:creationId xmlns:p14="http://schemas.microsoft.com/office/powerpoint/2010/main" val="428545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57E2-3CA9-43A3-8E17-1ED8C43EC318}"/>
              </a:ext>
            </a:extLst>
          </p:cNvPr>
          <p:cNvSpPr>
            <a:spLocks noGrp="1"/>
          </p:cNvSpPr>
          <p:nvPr>
            <p:ph type="title"/>
          </p:nvPr>
        </p:nvSpPr>
        <p:spPr>
          <a:xfrm>
            <a:off x="453887" y="242542"/>
            <a:ext cx="10515600" cy="946080"/>
          </a:xfrm>
        </p:spPr>
        <p:txBody>
          <a:bodyPr>
            <a:normAutofit/>
          </a:bodyPr>
          <a:lstStyle/>
          <a:p>
            <a:r>
              <a:rPr lang="en-IN" sz="3600" b="1" u="sng" dirty="0"/>
              <a:t>Introduction</a:t>
            </a:r>
          </a:p>
        </p:txBody>
      </p:sp>
      <p:sp>
        <p:nvSpPr>
          <p:cNvPr id="3" name="Content Placeholder 2">
            <a:extLst>
              <a:ext uri="{FF2B5EF4-FFF2-40B4-BE49-F238E27FC236}">
                <a16:creationId xmlns:a16="http://schemas.microsoft.com/office/drawing/2014/main" id="{93D6CDB3-A7B4-4F0E-A9DC-6B9DD99129F9}"/>
              </a:ext>
            </a:extLst>
          </p:cNvPr>
          <p:cNvSpPr>
            <a:spLocks noGrp="1"/>
          </p:cNvSpPr>
          <p:nvPr>
            <p:ph idx="1"/>
          </p:nvPr>
        </p:nvSpPr>
        <p:spPr>
          <a:xfrm>
            <a:off x="453887" y="1335295"/>
            <a:ext cx="10899913" cy="4588427"/>
          </a:xfrm>
        </p:spPr>
        <p:txBody>
          <a:bodyPr>
            <a:normAutofit fontScale="92500"/>
          </a:bodyPr>
          <a:lstStyle/>
          <a:p>
            <a:pPr algn="just">
              <a:lnSpc>
                <a:spcPct val="150000"/>
              </a:lnSpc>
            </a:pPr>
            <a:r>
              <a:rPr lang="en-US" b="1" dirty="0"/>
              <a:t>Artificial Intelligence</a:t>
            </a:r>
            <a:r>
              <a:rPr lang="en-US" dirty="0"/>
              <a:t> - Theory and development of computer systems that can perform tasks that normally require </a:t>
            </a:r>
            <a:r>
              <a:rPr lang="en-US" b="1" dirty="0"/>
              <a:t>human intelligence.</a:t>
            </a:r>
          </a:p>
          <a:p>
            <a:pPr algn="just">
              <a:lnSpc>
                <a:spcPct val="150000"/>
              </a:lnSpc>
            </a:pPr>
            <a:r>
              <a:rPr lang="en-IN" dirty="0"/>
              <a:t>Examples – Speech Recognition, Natural Language Processing, Decision Making, </a:t>
            </a:r>
            <a:r>
              <a:rPr lang="en-IN" b="1" dirty="0"/>
              <a:t>Visual Perception.</a:t>
            </a:r>
          </a:p>
          <a:p>
            <a:pPr algn="just">
              <a:lnSpc>
                <a:spcPct val="150000"/>
              </a:lnSpc>
            </a:pPr>
            <a:r>
              <a:rPr lang="en-IN" b="1" dirty="0"/>
              <a:t>Human brain</a:t>
            </a:r>
            <a:r>
              <a:rPr lang="en-IN" dirty="0"/>
              <a:t> performs all these tasks very </a:t>
            </a:r>
            <a:r>
              <a:rPr lang="en-IN" b="1" dirty="0"/>
              <a:t>easily and efficiently</a:t>
            </a:r>
            <a:r>
              <a:rPr lang="en-IN" dirty="0"/>
              <a:t>.</a:t>
            </a:r>
          </a:p>
          <a:p>
            <a:pPr algn="just">
              <a:lnSpc>
                <a:spcPct val="150000"/>
              </a:lnSpc>
            </a:pPr>
            <a:r>
              <a:rPr lang="en-IN" dirty="0"/>
              <a:t>Hence, we need to know about the working of the human brain and </a:t>
            </a:r>
            <a:r>
              <a:rPr lang="en-IN" b="1" dirty="0"/>
              <a:t>replicate</a:t>
            </a:r>
            <a:r>
              <a:rPr lang="en-IN" dirty="0"/>
              <a:t> the same to create artificial models.</a:t>
            </a:r>
          </a:p>
        </p:txBody>
      </p:sp>
      <p:sp>
        <p:nvSpPr>
          <p:cNvPr id="4" name="Slide Number Placeholder 3">
            <a:extLst>
              <a:ext uri="{FF2B5EF4-FFF2-40B4-BE49-F238E27FC236}">
                <a16:creationId xmlns:a16="http://schemas.microsoft.com/office/drawing/2014/main" id="{3183E37A-8FB5-4A65-9E85-C3C10438F83D}"/>
              </a:ext>
            </a:extLst>
          </p:cNvPr>
          <p:cNvSpPr>
            <a:spLocks noGrp="1"/>
          </p:cNvSpPr>
          <p:nvPr>
            <p:ph type="sldNum" sz="quarter" idx="12"/>
          </p:nvPr>
        </p:nvSpPr>
        <p:spPr/>
        <p:txBody>
          <a:bodyPr/>
          <a:lstStyle/>
          <a:p>
            <a:fld id="{F6B837FA-8797-4CDD-BA06-350CEFBC1948}" type="slidenum">
              <a:rPr lang="en-IN" smtClean="0"/>
              <a:t>4</a:t>
            </a:fld>
            <a:endParaRPr lang="en-IN"/>
          </a:p>
        </p:txBody>
      </p:sp>
    </p:spTree>
    <p:extLst>
      <p:ext uri="{BB962C8B-B14F-4D97-AF65-F5344CB8AC3E}">
        <p14:creationId xmlns:p14="http://schemas.microsoft.com/office/powerpoint/2010/main" val="153448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57E2-3CA9-43A3-8E17-1ED8C43EC318}"/>
              </a:ext>
            </a:extLst>
          </p:cNvPr>
          <p:cNvSpPr>
            <a:spLocks noGrp="1"/>
          </p:cNvSpPr>
          <p:nvPr>
            <p:ph type="title"/>
          </p:nvPr>
        </p:nvSpPr>
        <p:spPr>
          <a:xfrm>
            <a:off x="453887" y="242542"/>
            <a:ext cx="10515600" cy="946080"/>
          </a:xfrm>
        </p:spPr>
        <p:txBody>
          <a:bodyPr>
            <a:normAutofit/>
          </a:bodyPr>
          <a:lstStyle/>
          <a:p>
            <a:r>
              <a:rPr lang="en-IN" sz="3600" b="1" u="sng" dirty="0"/>
              <a:t>Introduction (contd.) – Visual Perception</a:t>
            </a:r>
          </a:p>
        </p:txBody>
      </p:sp>
      <p:sp>
        <p:nvSpPr>
          <p:cNvPr id="3" name="Content Placeholder 2">
            <a:extLst>
              <a:ext uri="{FF2B5EF4-FFF2-40B4-BE49-F238E27FC236}">
                <a16:creationId xmlns:a16="http://schemas.microsoft.com/office/drawing/2014/main" id="{93D6CDB3-A7B4-4F0E-A9DC-6B9DD99129F9}"/>
              </a:ext>
            </a:extLst>
          </p:cNvPr>
          <p:cNvSpPr>
            <a:spLocks noGrp="1"/>
          </p:cNvSpPr>
          <p:nvPr>
            <p:ph idx="1"/>
          </p:nvPr>
        </p:nvSpPr>
        <p:spPr>
          <a:xfrm>
            <a:off x="453887" y="1335295"/>
            <a:ext cx="10899913" cy="4641435"/>
          </a:xfrm>
        </p:spPr>
        <p:txBody>
          <a:bodyPr>
            <a:normAutofit lnSpcReduction="10000"/>
          </a:bodyPr>
          <a:lstStyle/>
          <a:p>
            <a:pPr algn="just">
              <a:lnSpc>
                <a:spcPct val="150000"/>
              </a:lnSpc>
            </a:pPr>
            <a:r>
              <a:rPr lang="en-IN" b="1" dirty="0"/>
              <a:t>Computer Vision</a:t>
            </a:r>
            <a:r>
              <a:rPr lang="en-IN" dirty="0"/>
              <a:t> - </a:t>
            </a:r>
            <a:r>
              <a:rPr lang="en-US" dirty="0"/>
              <a:t>field of artificial intelligence (AI) that enables computers and systems to</a:t>
            </a:r>
            <a:r>
              <a:rPr lang="en-US" b="1" dirty="0"/>
              <a:t> derive meaningful information from digital images, videos</a:t>
            </a:r>
            <a:r>
              <a:rPr lang="en-US" dirty="0"/>
              <a:t> and other visual inputs — and </a:t>
            </a:r>
            <a:r>
              <a:rPr lang="en-US" b="1" dirty="0"/>
              <a:t>take actions or make recommendations</a:t>
            </a:r>
            <a:r>
              <a:rPr lang="en-US" dirty="0"/>
              <a:t> based on that information.</a:t>
            </a:r>
          </a:p>
          <a:p>
            <a:pPr algn="just">
              <a:lnSpc>
                <a:spcPct val="150000"/>
              </a:lnSpc>
            </a:pPr>
            <a:r>
              <a:rPr lang="en-IN" dirty="0"/>
              <a:t>Applications – Facial recognition, Self-driving cars, Text Recognition</a:t>
            </a:r>
          </a:p>
          <a:p>
            <a:pPr algn="just">
              <a:lnSpc>
                <a:spcPct val="150000"/>
              </a:lnSpc>
            </a:pPr>
            <a:r>
              <a:rPr lang="en-IN" dirty="0"/>
              <a:t>Routine job for the Human Brain – Need to study the human brain’s visual perception technique. </a:t>
            </a:r>
          </a:p>
        </p:txBody>
      </p:sp>
      <p:sp>
        <p:nvSpPr>
          <p:cNvPr id="4" name="Slide Number Placeholder 3">
            <a:extLst>
              <a:ext uri="{FF2B5EF4-FFF2-40B4-BE49-F238E27FC236}">
                <a16:creationId xmlns:a16="http://schemas.microsoft.com/office/drawing/2014/main" id="{3183E37A-8FB5-4A65-9E85-C3C10438F83D}"/>
              </a:ext>
            </a:extLst>
          </p:cNvPr>
          <p:cNvSpPr>
            <a:spLocks noGrp="1"/>
          </p:cNvSpPr>
          <p:nvPr>
            <p:ph type="sldNum" sz="quarter" idx="12"/>
          </p:nvPr>
        </p:nvSpPr>
        <p:spPr/>
        <p:txBody>
          <a:bodyPr/>
          <a:lstStyle/>
          <a:p>
            <a:fld id="{F6B837FA-8797-4CDD-BA06-350CEFBC1948}" type="slidenum">
              <a:rPr lang="en-IN" smtClean="0"/>
              <a:t>5</a:t>
            </a:fld>
            <a:endParaRPr lang="en-IN"/>
          </a:p>
        </p:txBody>
      </p:sp>
    </p:spTree>
    <p:extLst>
      <p:ext uri="{BB962C8B-B14F-4D97-AF65-F5344CB8AC3E}">
        <p14:creationId xmlns:p14="http://schemas.microsoft.com/office/powerpoint/2010/main" val="182550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57E2-3CA9-43A3-8E17-1ED8C43EC318}"/>
              </a:ext>
            </a:extLst>
          </p:cNvPr>
          <p:cNvSpPr>
            <a:spLocks noGrp="1"/>
          </p:cNvSpPr>
          <p:nvPr>
            <p:ph type="title"/>
          </p:nvPr>
        </p:nvSpPr>
        <p:spPr>
          <a:xfrm>
            <a:off x="453887" y="242542"/>
            <a:ext cx="10515600" cy="946080"/>
          </a:xfrm>
        </p:spPr>
        <p:txBody>
          <a:bodyPr>
            <a:normAutofit/>
          </a:bodyPr>
          <a:lstStyle/>
          <a:p>
            <a:r>
              <a:rPr lang="en-IN" sz="3600" b="1" u="sng" dirty="0"/>
              <a:t>Scope and Motivation</a:t>
            </a:r>
          </a:p>
        </p:txBody>
      </p:sp>
      <p:sp>
        <p:nvSpPr>
          <p:cNvPr id="3" name="Content Placeholder 2">
            <a:extLst>
              <a:ext uri="{FF2B5EF4-FFF2-40B4-BE49-F238E27FC236}">
                <a16:creationId xmlns:a16="http://schemas.microsoft.com/office/drawing/2014/main" id="{93D6CDB3-A7B4-4F0E-A9DC-6B9DD99129F9}"/>
              </a:ext>
            </a:extLst>
          </p:cNvPr>
          <p:cNvSpPr>
            <a:spLocks noGrp="1"/>
          </p:cNvSpPr>
          <p:nvPr>
            <p:ph idx="1"/>
          </p:nvPr>
        </p:nvSpPr>
        <p:spPr>
          <a:xfrm>
            <a:off x="453887" y="1359003"/>
            <a:ext cx="10899913" cy="4588427"/>
          </a:xfrm>
        </p:spPr>
        <p:txBody>
          <a:bodyPr>
            <a:normAutofit fontScale="92500" lnSpcReduction="10000"/>
          </a:bodyPr>
          <a:lstStyle/>
          <a:p>
            <a:pPr>
              <a:lnSpc>
                <a:spcPct val="150000"/>
              </a:lnSpc>
            </a:pPr>
            <a:r>
              <a:rPr lang="en-IN" dirty="0"/>
              <a:t>How does human brain process visual information?</a:t>
            </a:r>
          </a:p>
          <a:p>
            <a:pPr marL="0" indent="0">
              <a:lnSpc>
                <a:spcPct val="150000"/>
              </a:lnSpc>
              <a:buNone/>
            </a:pPr>
            <a:endParaRPr lang="en-IN" dirty="0"/>
          </a:p>
          <a:p>
            <a:pPr>
              <a:lnSpc>
                <a:spcPct val="150000"/>
              </a:lnSpc>
            </a:pPr>
            <a:r>
              <a:rPr lang="en-IN" dirty="0"/>
              <a:t>Can we build an artificial model which replicates the human brain’s visual perception technique?</a:t>
            </a:r>
          </a:p>
          <a:p>
            <a:pPr marL="0" indent="0">
              <a:lnSpc>
                <a:spcPct val="150000"/>
              </a:lnSpc>
              <a:buNone/>
            </a:pPr>
            <a:endParaRPr lang="en-IN" dirty="0"/>
          </a:p>
          <a:p>
            <a:pPr>
              <a:lnSpc>
                <a:spcPct val="150000"/>
              </a:lnSpc>
            </a:pPr>
            <a:r>
              <a:rPr lang="en-IN" dirty="0"/>
              <a:t>Can we use the model in high precision applications like self-driving cars, or facial recognition for security purposes?</a:t>
            </a:r>
          </a:p>
        </p:txBody>
      </p:sp>
      <p:sp>
        <p:nvSpPr>
          <p:cNvPr id="4" name="Slide Number Placeholder 3">
            <a:extLst>
              <a:ext uri="{FF2B5EF4-FFF2-40B4-BE49-F238E27FC236}">
                <a16:creationId xmlns:a16="http://schemas.microsoft.com/office/drawing/2014/main" id="{3183E37A-8FB5-4A65-9E85-C3C10438F83D}"/>
              </a:ext>
            </a:extLst>
          </p:cNvPr>
          <p:cNvSpPr>
            <a:spLocks noGrp="1"/>
          </p:cNvSpPr>
          <p:nvPr>
            <p:ph type="sldNum" sz="quarter" idx="12"/>
          </p:nvPr>
        </p:nvSpPr>
        <p:spPr/>
        <p:txBody>
          <a:bodyPr/>
          <a:lstStyle/>
          <a:p>
            <a:fld id="{F6B837FA-8797-4CDD-BA06-350CEFBC1948}" type="slidenum">
              <a:rPr lang="en-IN" smtClean="0"/>
              <a:t>6</a:t>
            </a:fld>
            <a:endParaRPr lang="en-IN"/>
          </a:p>
        </p:txBody>
      </p:sp>
    </p:spTree>
    <p:extLst>
      <p:ext uri="{BB962C8B-B14F-4D97-AF65-F5344CB8AC3E}">
        <p14:creationId xmlns:p14="http://schemas.microsoft.com/office/powerpoint/2010/main" val="164033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3-C726-4C34-A6EF-BBBE397A6B17}"/>
              </a:ext>
            </a:extLst>
          </p:cNvPr>
          <p:cNvSpPr>
            <a:spLocks noGrp="1"/>
          </p:cNvSpPr>
          <p:nvPr>
            <p:ph type="title"/>
          </p:nvPr>
        </p:nvSpPr>
        <p:spPr>
          <a:xfrm>
            <a:off x="2738230" y="2923674"/>
            <a:ext cx="6715539" cy="1010652"/>
          </a:xfrm>
        </p:spPr>
        <p:txBody>
          <a:bodyPr/>
          <a:lstStyle/>
          <a:p>
            <a:pPr algn="ctr"/>
            <a:r>
              <a:rPr lang="en-IN" b="1" dirty="0"/>
              <a:t>BACKGROUND</a:t>
            </a:r>
          </a:p>
        </p:txBody>
      </p:sp>
      <p:sp>
        <p:nvSpPr>
          <p:cNvPr id="4" name="Slide Number Placeholder 3">
            <a:extLst>
              <a:ext uri="{FF2B5EF4-FFF2-40B4-BE49-F238E27FC236}">
                <a16:creationId xmlns:a16="http://schemas.microsoft.com/office/drawing/2014/main" id="{9269B91D-E026-4E16-97C8-9A101157D0B6}"/>
              </a:ext>
            </a:extLst>
          </p:cNvPr>
          <p:cNvSpPr>
            <a:spLocks noGrp="1"/>
          </p:cNvSpPr>
          <p:nvPr>
            <p:ph type="sldNum" sz="quarter" idx="12"/>
          </p:nvPr>
        </p:nvSpPr>
        <p:spPr/>
        <p:txBody>
          <a:bodyPr/>
          <a:lstStyle/>
          <a:p>
            <a:fld id="{F6B837FA-8797-4CDD-BA06-350CEFBC1948}" type="slidenum">
              <a:rPr lang="en-IN" smtClean="0"/>
              <a:t>7</a:t>
            </a:fld>
            <a:endParaRPr lang="en-IN"/>
          </a:p>
        </p:txBody>
      </p:sp>
    </p:spTree>
    <p:extLst>
      <p:ext uri="{BB962C8B-B14F-4D97-AF65-F5344CB8AC3E}">
        <p14:creationId xmlns:p14="http://schemas.microsoft.com/office/powerpoint/2010/main" val="216103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136525"/>
            <a:ext cx="10515600" cy="917145"/>
          </a:xfrm>
        </p:spPr>
        <p:txBody>
          <a:bodyPr>
            <a:normAutofit/>
          </a:bodyPr>
          <a:lstStyle/>
          <a:p>
            <a:r>
              <a:rPr lang="en-IN" sz="3600" b="1" u="sng" dirty="0"/>
              <a:t>Visual Ventral Stream</a:t>
            </a:r>
          </a:p>
        </p:txBody>
      </p:sp>
      <p:sp>
        <p:nvSpPr>
          <p:cNvPr id="38" name="Slide Number Placeholder 37">
            <a:extLst>
              <a:ext uri="{FF2B5EF4-FFF2-40B4-BE49-F238E27FC236}">
                <a16:creationId xmlns:a16="http://schemas.microsoft.com/office/drawing/2014/main" id="{2F3E15E4-DE93-44EF-B9E3-9C518105DD83}"/>
              </a:ext>
            </a:extLst>
          </p:cNvPr>
          <p:cNvSpPr>
            <a:spLocks noGrp="1"/>
          </p:cNvSpPr>
          <p:nvPr>
            <p:ph type="sldNum" sz="quarter" idx="12"/>
          </p:nvPr>
        </p:nvSpPr>
        <p:spPr/>
        <p:txBody>
          <a:bodyPr/>
          <a:lstStyle/>
          <a:p>
            <a:fld id="{F6B837FA-8797-4CDD-BA06-350CEFBC1948}" type="slidenum">
              <a:rPr lang="en-IN" smtClean="0"/>
              <a:t>8</a:t>
            </a:fld>
            <a:endParaRPr lang="en-IN"/>
          </a:p>
        </p:txBody>
      </p:sp>
      <p:pic>
        <p:nvPicPr>
          <p:cNvPr id="5" name="Picture 4">
            <a:extLst>
              <a:ext uri="{FF2B5EF4-FFF2-40B4-BE49-F238E27FC236}">
                <a16:creationId xmlns:a16="http://schemas.microsoft.com/office/drawing/2014/main" id="{EB584927-32DD-41F1-960D-F72E95F415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9574" y="2129234"/>
            <a:ext cx="7169426" cy="3151552"/>
          </a:xfrm>
          <a:prstGeom prst="rect">
            <a:avLst/>
          </a:prstGeom>
          <a:noFill/>
          <a:ln>
            <a:noFill/>
          </a:ln>
        </p:spPr>
      </p:pic>
      <p:sp>
        <p:nvSpPr>
          <p:cNvPr id="4" name="Rectangle 3">
            <a:extLst>
              <a:ext uri="{FF2B5EF4-FFF2-40B4-BE49-F238E27FC236}">
                <a16:creationId xmlns:a16="http://schemas.microsoft.com/office/drawing/2014/main" id="{B5EDF0BC-EC92-47D4-932C-FEF3BA963D02}"/>
              </a:ext>
            </a:extLst>
          </p:cNvPr>
          <p:cNvSpPr/>
          <p:nvPr/>
        </p:nvSpPr>
        <p:spPr>
          <a:xfrm>
            <a:off x="414131" y="2553303"/>
            <a:ext cx="2435087" cy="2308324"/>
          </a:xfrm>
          <a:prstGeom prst="rect">
            <a:avLst/>
          </a:prstGeom>
        </p:spPr>
        <p:txBody>
          <a:bodyPr wrap="square">
            <a:spAutoFit/>
          </a:bodyPr>
          <a:lstStyle/>
          <a:p>
            <a:pPr marL="285750" indent="-285750">
              <a:buFont typeface="Arial" panose="020B0604020202020204" pitchFamily="34" charset="0"/>
              <a:buChar char="•"/>
            </a:pPr>
            <a:r>
              <a:rPr lang="en-IN" dirty="0">
                <a:latin typeface="Century" panose="02040604050505020304" pitchFamily="18" charset="0"/>
                <a:ea typeface="Calibri" panose="020F0502020204030204" pitchFamily="34" charset="0"/>
                <a:cs typeface="Arial" panose="020B0604020202020204" pitchFamily="34" charset="0"/>
              </a:rPr>
              <a:t>Simple features are extracted earlier in the pathway</a:t>
            </a:r>
          </a:p>
          <a:p>
            <a:endParaRPr lang="en-IN" dirty="0">
              <a:latin typeface="Century" panose="020406040505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dirty="0">
                <a:latin typeface="Century" panose="02040604050505020304" pitchFamily="18" charset="0"/>
                <a:ea typeface="Calibri" panose="020F0502020204030204" pitchFamily="34" charset="0"/>
                <a:cs typeface="Arial" panose="020B0604020202020204" pitchFamily="34" charset="0"/>
              </a:rPr>
              <a:t>Complex features are extracted at a later stage</a:t>
            </a:r>
            <a:endParaRPr lang="en-IN" dirty="0"/>
          </a:p>
        </p:txBody>
      </p:sp>
    </p:spTree>
    <p:extLst>
      <p:ext uri="{BB962C8B-B14F-4D97-AF65-F5344CB8AC3E}">
        <p14:creationId xmlns:p14="http://schemas.microsoft.com/office/powerpoint/2010/main" val="428379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48D-6DEA-4A1D-A517-C148F4D78A7C}"/>
              </a:ext>
            </a:extLst>
          </p:cNvPr>
          <p:cNvSpPr>
            <a:spLocks noGrp="1"/>
          </p:cNvSpPr>
          <p:nvPr>
            <p:ph type="title"/>
          </p:nvPr>
        </p:nvSpPr>
        <p:spPr>
          <a:xfrm>
            <a:off x="533400" y="136525"/>
            <a:ext cx="10515600" cy="917145"/>
          </a:xfrm>
        </p:spPr>
        <p:txBody>
          <a:bodyPr>
            <a:normAutofit/>
          </a:bodyPr>
          <a:lstStyle/>
          <a:p>
            <a:r>
              <a:rPr lang="en-IN" sz="3600" b="1" u="sng" dirty="0"/>
              <a:t>Convolutional Neural Networks</a:t>
            </a:r>
          </a:p>
        </p:txBody>
      </p:sp>
      <p:sp>
        <p:nvSpPr>
          <p:cNvPr id="38" name="Slide Number Placeholder 37">
            <a:extLst>
              <a:ext uri="{FF2B5EF4-FFF2-40B4-BE49-F238E27FC236}">
                <a16:creationId xmlns:a16="http://schemas.microsoft.com/office/drawing/2014/main" id="{2F3E15E4-DE93-44EF-B9E3-9C518105DD83}"/>
              </a:ext>
            </a:extLst>
          </p:cNvPr>
          <p:cNvSpPr>
            <a:spLocks noGrp="1"/>
          </p:cNvSpPr>
          <p:nvPr>
            <p:ph type="sldNum" sz="quarter" idx="12"/>
          </p:nvPr>
        </p:nvSpPr>
        <p:spPr/>
        <p:txBody>
          <a:bodyPr/>
          <a:lstStyle/>
          <a:p>
            <a:fld id="{F6B837FA-8797-4CDD-BA06-350CEFBC1948}" type="slidenum">
              <a:rPr lang="en-IN" smtClean="0"/>
              <a:t>9</a:t>
            </a:fld>
            <a:endParaRPr lang="en-IN"/>
          </a:p>
        </p:txBody>
      </p:sp>
      <p:sp>
        <p:nvSpPr>
          <p:cNvPr id="4" name="Rectangle 3">
            <a:extLst>
              <a:ext uri="{FF2B5EF4-FFF2-40B4-BE49-F238E27FC236}">
                <a16:creationId xmlns:a16="http://schemas.microsoft.com/office/drawing/2014/main" id="{B5EDF0BC-EC92-47D4-932C-FEF3BA963D02}"/>
              </a:ext>
            </a:extLst>
          </p:cNvPr>
          <p:cNvSpPr/>
          <p:nvPr/>
        </p:nvSpPr>
        <p:spPr>
          <a:xfrm>
            <a:off x="675861" y="5110073"/>
            <a:ext cx="10373139" cy="923330"/>
          </a:xfrm>
          <a:prstGeom prst="rect">
            <a:avLst/>
          </a:prstGeom>
        </p:spPr>
        <p:txBody>
          <a:bodyPr wrap="square">
            <a:spAutoFit/>
          </a:bodyPr>
          <a:lstStyle/>
          <a:p>
            <a:pPr marL="285750" indent="-285750">
              <a:buFont typeface="Arial" panose="020B0604020202020204" pitchFamily="34" charset="0"/>
              <a:buChar char="•"/>
            </a:pPr>
            <a:r>
              <a:rPr lang="en-US" dirty="0"/>
              <a:t>CNN - Deep Learning algorithm which can take in an input image, assign importance (learnable weights and biases) to various aspects/objects in the image and be able to differentiate one from the other.</a:t>
            </a:r>
          </a:p>
          <a:p>
            <a:pPr marL="285750" indent="-285750">
              <a:buFont typeface="Arial" panose="020B0604020202020204" pitchFamily="34" charset="0"/>
              <a:buChar char="•"/>
            </a:pPr>
            <a:r>
              <a:rPr lang="en-US" dirty="0"/>
              <a:t>Layered Structure resembles the brain’s hierarchical visual perception unit.</a:t>
            </a:r>
            <a:endParaRPr lang="en-IN" dirty="0"/>
          </a:p>
        </p:txBody>
      </p:sp>
      <p:pic>
        <p:nvPicPr>
          <p:cNvPr id="1026" name="Picture 2">
            <a:extLst>
              <a:ext uri="{FF2B5EF4-FFF2-40B4-BE49-F238E27FC236}">
                <a16:creationId xmlns:a16="http://schemas.microsoft.com/office/drawing/2014/main" id="{1221514E-D7D7-4080-B21B-99670C8F3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951" y="1111573"/>
            <a:ext cx="8252097" cy="363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0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1795</Words>
  <Application>Microsoft Office PowerPoint</Application>
  <PresentationFormat>Widescreen</PresentationFormat>
  <Paragraphs>228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Century</vt:lpstr>
      <vt:lpstr>Office Theme</vt:lpstr>
      <vt:lpstr>PowerPoint Presentation</vt:lpstr>
      <vt:lpstr>Contents</vt:lpstr>
      <vt:lpstr>INTRODUCTION</vt:lpstr>
      <vt:lpstr>Introduction</vt:lpstr>
      <vt:lpstr>Introduction (contd.) – Visual Perception</vt:lpstr>
      <vt:lpstr>Scope and Motivation</vt:lpstr>
      <vt:lpstr>BACKGROUND</vt:lpstr>
      <vt:lpstr>Visual Ventral Stream</vt:lpstr>
      <vt:lpstr>Convolutional Neural Networks</vt:lpstr>
      <vt:lpstr>Previous Works with CNNs</vt:lpstr>
      <vt:lpstr>PROBLEM STATEMENT</vt:lpstr>
      <vt:lpstr>Problem Statement</vt:lpstr>
      <vt:lpstr>WORK DONE</vt:lpstr>
      <vt:lpstr>Workflow</vt:lpstr>
      <vt:lpstr>Feature Extraction</vt:lpstr>
      <vt:lpstr>RDM Generation</vt:lpstr>
      <vt:lpstr>Representational Similarity Analysis (RSA)</vt:lpstr>
      <vt:lpstr>RESULTS AND ANALYSIS</vt:lpstr>
      <vt:lpstr>Correlation scores for different models and layers</vt:lpstr>
      <vt:lpstr>Correlation scores for different models and layers (contd.)</vt:lpstr>
      <vt:lpstr>Correlation scores for different models and layers (contd.)</vt:lpstr>
      <vt:lpstr>Analysis</vt:lpstr>
      <vt:lpstr>Analysis (contd.)</vt:lpstr>
      <vt:lpstr>CONCLUSION</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Awadh Kejriwal</dc:creator>
  <cp:lastModifiedBy>Awadh Kejriwal</cp:lastModifiedBy>
  <cp:revision>11</cp:revision>
  <dcterms:created xsi:type="dcterms:W3CDTF">2021-11-06T21:34:01Z</dcterms:created>
  <dcterms:modified xsi:type="dcterms:W3CDTF">2021-11-23T09:09:49Z</dcterms:modified>
</cp:coreProperties>
</file>