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558193-F000-405A-9928-8FFE8E1816B6}">
  <a:tblStyle styleId="{83558193-F000-405A-9928-8FFE8E1816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85050" y="3102800"/>
            <a:ext cx="7740900" cy="126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Side Channel Attack on Encrypted Traffic 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85050" y="4370300"/>
            <a:ext cx="5307300" cy="38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Rahul Kejriwal, CS14B023</a:t>
            </a:r>
            <a:br>
              <a:rPr lang="en"/>
            </a:br>
            <a:r>
              <a:rPr lang="en" sz="1300"/>
              <a:t>Code at:</a:t>
            </a:r>
            <a:r>
              <a:rPr i="1" lang="en" sz="1300"/>
              <a:t> https://github.com/kejriwalrahul/TrafficLeak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1303800" y="1228050"/>
            <a:ext cx="7030500" cy="368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Xiang et al. [2] unfortunately do not give us the complete cost schemes used for computing DL distance. 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Avg. accuracy (after 4-fold cross-validation) was </a:t>
            </a:r>
            <a:r>
              <a:rPr b="1" lang="en" sz="1400"/>
              <a:t>75.26%</a:t>
            </a:r>
            <a:r>
              <a:rPr lang="en" sz="1400"/>
              <a:t>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Easily outperforms the ad-hoc models considered earlier.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Xiang et al. trained the model using </a:t>
            </a:r>
            <a:r>
              <a:rPr b="1" lang="en" sz="1400"/>
              <a:t>20-40 cold traces</a:t>
            </a:r>
            <a:r>
              <a:rPr lang="en" sz="1400"/>
              <a:t> and got </a:t>
            </a:r>
            <a:r>
              <a:rPr b="1" lang="en" sz="1400"/>
              <a:t>80-85%</a:t>
            </a:r>
            <a:r>
              <a:rPr lang="en" sz="1400"/>
              <a:t> accuracy.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We used only </a:t>
            </a:r>
            <a:r>
              <a:rPr b="1" lang="en" sz="1400"/>
              <a:t>4 hot traces/webpage</a:t>
            </a:r>
            <a:r>
              <a:rPr lang="en" sz="1400"/>
              <a:t>.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Possible to improve our accuracy by increasing # of traces.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Advantages: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Unlike ad-hoc models, this one scales well with increasing # of websites.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</a:pPr>
            <a:r>
              <a:rPr lang="en" sz="1400"/>
              <a:t>Robust against many proposed traffic obfuscation based security measures.</a:t>
            </a: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&amp; Discussion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24000" y="1613825"/>
            <a:ext cx="77409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Model 3: DLSVM Model </a:t>
            </a:r>
            <a:br>
              <a:rPr lang="en" sz="3400"/>
            </a:br>
            <a:r>
              <a:rPr lang="en" sz="3400"/>
              <a:t>(No packet size information)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38925" y="4623200"/>
            <a:ext cx="1992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Src: Xiang et al. [2]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Strategy &amp; Results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303800" y="1532850"/>
            <a:ext cx="7030500" cy="33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Almost s</a:t>
            </a:r>
            <a:r>
              <a:rPr lang="en" sz="1400"/>
              <a:t>ame model as previous one.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Only 1 level of packet size, sign gives direction.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This model uses </a:t>
            </a:r>
            <a:r>
              <a:rPr b="1" lang="en" sz="1400"/>
              <a:t>only</a:t>
            </a:r>
            <a:r>
              <a:rPr lang="en" sz="1400"/>
              <a:t> ordering information and ignores timing and size distribution present in the trace.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Avg. accuracy (after 4-fold cross-validation) was </a:t>
            </a:r>
            <a:r>
              <a:rPr b="1" lang="en" sz="1400"/>
              <a:t>53.96%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On-par with most ad-hoc models considered earlier.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Still performs quite well (as good as many ad-hoc models)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Order of requests contains lot of information ignored by previous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81000"/>
            <a:ext cx="6994799" cy="43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24000" y="1613825"/>
            <a:ext cx="62553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wrt Xiang et 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Procedural Differences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303800" y="1532850"/>
            <a:ext cx="7030500" cy="33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Worked on </a:t>
            </a:r>
            <a:r>
              <a:rPr b="1" lang="en" sz="1400"/>
              <a:t>hot traces </a:t>
            </a:r>
            <a:r>
              <a:rPr lang="en" sz="1400"/>
              <a:t>rather than </a:t>
            </a:r>
            <a:r>
              <a:rPr b="1" lang="en" sz="1400"/>
              <a:t>cold traces </a:t>
            </a:r>
            <a:r>
              <a:rPr lang="en" sz="1400"/>
              <a:t>which is more difficult to distinguish.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Used only SSH packets for experiments. Xiang et al. also use TCP level packets.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Used much lesser training instances (4 per website as compared to 20-40 per website). 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Used different cost schemes for DL distance and different hyperparameter configurations.</a:t>
            </a:r>
            <a:br>
              <a:rPr lang="en" sz="1400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Possible Further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Relook at some </a:t>
            </a:r>
            <a:r>
              <a:rPr lang="en"/>
              <a:t>Assumptions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Closed World Assumption: </a:t>
            </a:r>
            <a:br>
              <a:rPr lang="en" sz="1700"/>
            </a:br>
            <a:r>
              <a:rPr lang="en" sz="1400"/>
              <a:t>Larger # of negative instances needed for training the model.</a:t>
            </a:r>
            <a:br>
              <a:rPr lang="en" sz="1700"/>
            </a:b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Webpage-level fingerprinting: </a:t>
            </a:r>
            <a:br>
              <a:rPr lang="en" sz="1700"/>
            </a:br>
            <a:r>
              <a:rPr lang="en" sz="1400"/>
              <a:t>Xiang et al.[2] have given a strategy to extend this webpage fingerprinting to create fingerprints for websites using HMM models </a:t>
            </a:r>
            <a:br>
              <a:rPr lang="en" sz="1700"/>
            </a:b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700"/>
              <a:t>Caching Effects (assumed hot pages):</a:t>
            </a:r>
            <a:br>
              <a:rPr lang="en" sz="1700"/>
            </a:br>
            <a:r>
              <a:rPr lang="en" sz="1400"/>
              <a:t>Cold pages are actually easier to distinguish due to the larger # of differing requests</a:t>
            </a:r>
            <a:r>
              <a:rPr lang="en" sz="1700"/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824000" y="1613825"/>
            <a:ext cx="7054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 Counter-Measures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Counter-Measures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303800" y="1456650"/>
            <a:ext cx="7030500" cy="34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Obfuscation based techniques to prevent side-channel attacks: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Reorder, merge, split requests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Make dummy requests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" sz="1500"/>
              <a:t>Add dummy data in headers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Proposed &amp; Used Techniques: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Randomized </a:t>
            </a:r>
            <a:r>
              <a:rPr lang="en" sz="1300"/>
              <a:t>Pipelining</a:t>
            </a:r>
            <a:r>
              <a:rPr lang="en" sz="1300"/>
              <a:t> over Tor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HTTPOS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Cover Traffic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Traffic morphing</a:t>
            </a:r>
            <a:br>
              <a:rPr lang="en" sz="1300"/>
            </a:br>
          </a:p>
          <a:p>
            <a:pPr indent="-311150" lvl="0" marL="457200" rtl="0">
              <a:spcBef>
                <a:spcPts val="0"/>
              </a:spcBef>
              <a:buSzPct val="86666"/>
            </a:pPr>
            <a:r>
              <a:rPr lang="en" sz="1500"/>
              <a:t>Xiang et al. showed that such schemes are not very secure against DLSVM based attacks.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Assumptions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Closed World Assumption</a:t>
            </a:r>
            <a:br>
              <a:rPr lang="en" sz="1700"/>
            </a:b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No interleaved browsing</a:t>
            </a:r>
            <a:br>
              <a:rPr lang="en" sz="1700"/>
            </a:b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Well demarcated request boundaries</a:t>
            </a:r>
            <a:br>
              <a:rPr lang="en" sz="1700"/>
            </a:b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Webpage-level fingerprinting</a:t>
            </a:r>
            <a:br>
              <a:rPr lang="en" sz="1700"/>
            </a:b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" sz="1700"/>
              <a:t>Caching Effects (assume hot pages)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Cai, Xiang, et al. "Touching from a distance: Website fingerprinting attacks and defenses." Proceedings of the 2012 ACM conference on Computer and communications security. ACM, 2012.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Herrmann, Dominik, Rolf Wendolsky, and Hannes Federrath. "Website fingerprinting: attacking popular privacy enhancing technologies with the multinomial naïve-bayes classifier." Proceedings of the 2009 ACM workshop on Cloud computing security. ACM, 2009.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Perry, Mike. “A Critique of Website Traffic Fingerprinting Attacks.” Tor Blog, Tor Blog, 7 Nov. 2013, blog.torproject.org/critique-website-traffic-fingerprinting-attacks.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 Methodology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Chose top ~79 popular webpages (Source: Wikipedia)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No highly similar webpages (Ex: google.com and google.co.in)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Caching effects (Collected hot traces)</a:t>
            </a:r>
          </a:p>
        </p:txBody>
      </p:sp>
      <p:cxnSp>
        <p:nvCxnSpPr>
          <p:cNvPr id="291" name="Shape 291"/>
          <p:cNvCxnSpPr>
            <a:stCxn id="292" idx="3"/>
            <a:endCxn id="293" idx="1"/>
          </p:cNvCxnSpPr>
          <p:nvPr/>
        </p:nvCxnSpPr>
        <p:spPr>
          <a:xfrm>
            <a:off x="1383800" y="4438814"/>
            <a:ext cx="11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4" name="Shape 294"/>
          <p:cNvCxnSpPr>
            <a:stCxn id="293" idx="3"/>
            <a:endCxn id="295" idx="1"/>
          </p:cNvCxnSpPr>
          <p:nvPr/>
        </p:nvCxnSpPr>
        <p:spPr>
          <a:xfrm flipH="1" rot="10800000">
            <a:off x="3881101" y="4407012"/>
            <a:ext cx="18981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triangle"/>
            <a:tailEnd len="lg" w="lg" type="triangle"/>
          </a:ln>
        </p:spPr>
      </p:cxnSp>
      <p:cxnSp>
        <p:nvCxnSpPr>
          <p:cNvPr id="296" name="Shape 296"/>
          <p:cNvCxnSpPr>
            <a:stCxn id="295" idx="3"/>
            <a:endCxn id="297" idx="1"/>
          </p:cNvCxnSpPr>
          <p:nvPr/>
        </p:nvCxnSpPr>
        <p:spPr>
          <a:xfrm>
            <a:off x="6308175" y="4406925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grpSp>
        <p:nvGrpSpPr>
          <p:cNvPr id="298" name="Shape 298"/>
          <p:cNvGrpSpPr/>
          <p:nvPr/>
        </p:nvGrpSpPr>
        <p:grpSpPr>
          <a:xfrm>
            <a:off x="605925" y="3794375"/>
            <a:ext cx="7944475" cy="1225100"/>
            <a:chOff x="529725" y="3718175"/>
            <a:chExt cx="7944475" cy="1225100"/>
          </a:xfrm>
        </p:grpSpPr>
        <p:pic>
          <p:nvPicPr>
            <p:cNvPr descr="01-512.png"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36036" l="0" r="0" t="0"/>
            <a:stretch/>
          </p:blipFill>
          <p:spPr>
            <a:xfrm>
              <a:off x="2443700" y="3927288"/>
              <a:ext cx="1361201" cy="87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-icon-24.png" id="292" name="Shape 2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725" y="3973677"/>
              <a:ext cx="777875" cy="77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51608-200.png" id="297" name="Shape 29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49100" y="3718175"/>
              <a:ext cx="1225100" cy="122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ternet-world_318-30029.jpg" id="295" name="Shape 29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03000" y="4066238"/>
              <a:ext cx="528975" cy="52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 txBox="1"/>
            <p:nvPr/>
          </p:nvSpPr>
          <p:spPr>
            <a:xfrm>
              <a:off x="1367150" y="3873625"/>
              <a:ext cx="1017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/>
                <a:t>SSH (Encrypted)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4151250" y="3949825"/>
              <a:ext cx="11361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Unencrypted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172425" y="3873625"/>
              <a:ext cx="11361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Unencrypted</a:t>
              </a:r>
            </a:p>
          </p:txBody>
        </p:sp>
      </p:grpSp>
      <p:cxnSp>
        <p:nvCxnSpPr>
          <p:cNvPr id="302" name="Shape 302"/>
          <p:cNvCxnSpPr>
            <a:stCxn id="303" idx="2"/>
            <a:endCxn id="299" idx="0"/>
          </p:cNvCxnSpPr>
          <p:nvPr/>
        </p:nvCxnSpPr>
        <p:spPr>
          <a:xfrm flipH="1">
            <a:off x="1951950" y="3711925"/>
            <a:ext cx="87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wireshark.jpg" id="303" name="Shape 3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7200" y="3065025"/>
            <a:ext cx="646900" cy="6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43675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Sample Trace</a:t>
            </a:r>
          </a:p>
        </p:txBody>
      </p:sp>
      <p:pic>
        <p:nvPicPr>
          <p:cNvPr descr="trace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50" y="177500"/>
            <a:ext cx="7665901" cy="41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1: Ad-Hoc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Extraction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456650"/>
            <a:ext cx="7030500" cy="346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Three major sources of information:</a:t>
            </a:r>
          </a:p>
          <a:p>
            <a:pPr indent="-311150" lvl="1" marL="914400" rtl="0">
              <a:spcBef>
                <a:spcPts val="0"/>
              </a:spcBef>
              <a:buSzPct val="100000"/>
              <a:buAutoNum type="alphaLcPeriod"/>
            </a:pPr>
            <a:r>
              <a:rPr i="1" lang="en" sz="1300"/>
              <a:t>Packet size distribution</a:t>
            </a:r>
            <a:r>
              <a:rPr lang="en" sz="1300"/>
              <a:t> (and direction)</a:t>
            </a:r>
          </a:p>
          <a:p>
            <a:pPr indent="-311150" lvl="1" marL="914400" rtl="0">
              <a:spcBef>
                <a:spcPts val="0"/>
              </a:spcBef>
              <a:buSzPct val="100000"/>
              <a:buAutoNum type="alphaLcPeriod"/>
            </a:pPr>
            <a:r>
              <a:rPr i="1" lang="en" sz="1300"/>
              <a:t>Timing distribution</a:t>
            </a:r>
            <a:r>
              <a:rPr lang="en" sz="1300"/>
              <a:t> (rate of transmission)</a:t>
            </a:r>
          </a:p>
          <a:p>
            <a:pPr indent="-311150" lvl="1" marL="914400" rtl="0">
              <a:spcBef>
                <a:spcPts val="0"/>
              </a:spcBef>
              <a:buSzPct val="100000"/>
              <a:buAutoNum type="alphaLcPeriod"/>
            </a:pPr>
            <a:r>
              <a:rPr i="1" lang="en" sz="1300"/>
              <a:t>Ordering of packets</a:t>
            </a:r>
            <a:br>
              <a:rPr lang="en" sz="1300"/>
            </a:b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500"/>
              <a:t>Features used: 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i="1" lang="en" sz="1400"/>
              <a:t>Packet size distribution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200"/>
              <a:t># of packets (from client and server)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romanLcPeriod"/>
            </a:pPr>
            <a:r>
              <a:rPr lang="en" sz="1200"/>
              <a:t>Avg Pkt Length (from client and server)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romanLcPeriod"/>
            </a:pPr>
            <a:r>
              <a:rPr lang="en" sz="1200"/>
              <a:t>Std. Dev. of Pkt Lengths (from client and server)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romanLcPeriod"/>
            </a:pPr>
            <a:r>
              <a:rPr lang="en" sz="1200"/>
              <a:t># of full pkts (from client and server)</a:t>
            </a: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92857"/>
              <a:buAutoNum type="alphaLcPeriod"/>
            </a:pPr>
            <a:r>
              <a:rPr i="1" lang="en" sz="1400"/>
              <a:t>Timing distribution</a:t>
            </a:r>
            <a:r>
              <a:rPr lang="en" sz="1300"/>
              <a:t> 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romanLcPeriod"/>
            </a:pPr>
            <a:r>
              <a:rPr lang="en" sz="1200"/>
              <a:t>Total Time </a:t>
            </a: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romanLcPeriod"/>
            </a:pPr>
            <a:r>
              <a:rPr lang="en" sz="1200"/>
              <a:t># of lag periods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graphicFrame>
        <p:nvGraphicFramePr>
          <p:cNvPr id="326" name="Shape 326"/>
          <p:cNvGraphicFramePr/>
          <p:nvPr/>
        </p:nvGraphicFramePr>
        <p:xfrm>
          <a:off x="4616175" y="3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{83558193-F000-405A-9928-8FFE8E1816B6}</a:tableStyleId>
              </a:tblPr>
              <a:tblGrid>
                <a:gridCol w="471675"/>
                <a:gridCol w="2010925"/>
                <a:gridCol w="1589525"/>
              </a:tblGrid>
              <a:tr h="760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Sr. N</a:t>
                      </a:r>
                      <a:r>
                        <a:rPr b="1" lang="en" sz="1300"/>
                        <a:t>o</a:t>
                      </a:r>
                      <a:r>
                        <a:rPr b="1" lang="en" sz="1300"/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Model </a:t>
                      </a:r>
                      <a:br>
                        <a:rPr b="1" lang="en" sz="1300"/>
                      </a:br>
                      <a:r>
                        <a:rPr b="1" lang="en" sz="1300"/>
                        <a:t>(sklearn models)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Avg. </a:t>
                      </a:r>
                      <a:r>
                        <a:rPr b="1" lang="en" sz="1300"/>
                        <a:t>Accuracy </a:t>
                      </a:r>
                      <a:br>
                        <a:rPr b="1" lang="en" sz="1300"/>
                      </a:br>
                      <a:r>
                        <a:rPr b="1" lang="en" sz="1300"/>
                        <a:t>(after 4-fold cross validation)</a:t>
                      </a:r>
                    </a:p>
                  </a:txBody>
                  <a:tcPr marT="91425" marB="91425" marR="91425" marL="91425"/>
                </a:tc>
              </a:tr>
              <a:tr h="367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k-NN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55.24%</a:t>
                      </a:r>
                    </a:p>
                  </a:txBody>
                  <a:tcPr marT="91425" marB="91425" marR="91425" marL="91425"/>
                </a:tc>
              </a:tr>
              <a:tr h="367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LDA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60.02%</a:t>
                      </a:r>
                    </a:p>
                  </a:txBody>
                  <a:tcPr marT="91425" marB="91425" marR="91425" marL="91425"/>
                </a:tc>
              </a:tr>
              <a:tr h="367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52.68%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SVM (Linear Kernel)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58.40%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SVM (Poly Kernel)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59.36%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SVM (RBF Kernel)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56.52%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Decision Trees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51.11%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Random Forests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66.05%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ExtraTrees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66.99%</a:t>
                      </a:r>
                    </a:p>
                  </a:txBody>
                  <a:tcPr marT="91425" marB="91425" marR="91425" marL="91425"/>
                </a:tc>
              </a:tr>
              <a:tr h="3714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MLP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40.01%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" name="Shape 327"/>
          <p:cNvSpPr txBox="1"/>
          <p:nvPr/>
        </p:nvSpPr>
        <p:spPr>
          <a:xfrm>
            <a:off x="720325" y="2363525"/>
            <a:ext cx="28251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4-fold cross-validation on dataset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79 websites with 4 traces each = 316 training instances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Best accuracy of ~67% using ExtraTrees Classifier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824000" y="1613825"/>
            <a:ext cx="77409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Model 2: SVMs using Damerau-Levenshtein distance Model (Discretized Packet Size)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38925" y="4623200"/>
            <a:ext cx="1992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Src: Xiang et al. [2]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303800" y="1304250"/>
            <a:ext cx="72612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Request packets are likely to get reordered, broken up and/or merged at different times. </a:t>
            </a:r>
          </a:p>
          <a:p>
            <a:pPr indent="-317500" lvl="1" marL="914400" rtl="0">
              <a:spcBef>
                <a:spcPts val="0"/>
              </a:spcBef>
              <a:buSzPct val="107692"/>
              <a:buAutoNum type="alphaLcPeriod"/>
            </a:pPr>
            <a:r>
              <a:rPr lang="en" sz="1300"/>
              <a:t>Use </a:t>
            </a:r>
            <a:r>
              <a:rPr i="1" lang="en" sz="1300"/>
              <a:t>Damerau-Levenshtein distance</a:t>
            </a:r>
            <a:r>
              <a:rPr lang="en" sz="1300"/>
              <a:t> to measure edit-distance (similarity) between multiple traces. This captures insertion, deletion, substitution and transposition of requests. (Cost schemes are hyperparameters.)</a:t>
            </a:r>
          </a:p>
          <a:p>
            <a:pPr indent="-31115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300"/>
              <a:t>Discretized packet size into 24 levels (hyperparameter)  for computing DL distance.</a:t>
            </a:r>
            <a:br>
              <a:rPr lang="en" sz="1300"/>
            </a:br>
          </a:p>
          <a:p>
            <a:pPr indent="-3111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Normalize DL distance: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AutoNum type="arabicPeriod"/>
            </a:pPr>
            <a:r>
              <a:rPr lang="en"/>
              <a:t>Build kernel using DL distance for SVMs (𝛾 is hyperparameter):</a:t>
            </a:r>
          </a:p>
        </p:txBody>
      </p:sp>
      <p:pic>
        <p:nvPicPr>
          <p:cNvPr descr="Screenshot from 2017-11-02 23-03-11.pn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00" y="3284025"/>
            <a:ext cx="2506411" cy="76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11-02 23-03-28.png"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425" y="4530575"/>
            <a:ext cx="3221500" cy="5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