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6"/>
  </p:notesMasterIdLst>
  <p:handoutMasterIdLst>
    <p:handoutMasterId r:id="rId17"/>
  </p:handoutMasterIdLst>
  <p:sldIdLst>
    <p:sldId id="256" r:id="rId4"/>
    <p:sldId id="286" r:id="rId5"/>
    <p:sldId id="284" r:id="rId6"/>
    <p:sldId id="272" r:id="rId7"/>
    <p:sldId id="261" r:id="rId8"/>
    <p:sldId id="266" r:id="rId9"/>
    <p:sldId id="294" r:id="rId10"/>
    <p:sldId id="307" r:id="rId11"/>
    <p:sldId id="308" r:id="rId12"/>
    <p:sldId id="311" r:id="rId13"/>
    <p:sldId id="263" r:id="rId14"/>
    <p:sldId id="313" r:id="rId15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9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555A89-C271-4797-9903-CB0C1258BEA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0FE924-57A2-420F-B930-8F2DB1DBFE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25C4-30D0-42C7-82E7-11A43BAC3A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57EE8-958D-493D-9E4D-AAF192AE91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C485-0939-4DAA-9C65-2CC0C4E05E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BB58-B3C6-4371-B2F9-F79EB20529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6414B-61F3-4CAF-88F9-7EBC40FCFC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1C6E-BDAA-49E3-BA4E-AEB9942C08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1E8A-F5BA-4B0D-9CA1-4A22E16F79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4795-8677-48C1-AE9C-C77A3E591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D437-5F73-4FEF-BADA-E246ABAD22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74A59-AF96-4B63-B174-0ED8D99815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F1DC0-0C55-4338-B46D-8F2DC4E150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87DEA-A46B-4F5C-AFFE-D766E77737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34BD-CBE6-4EAB-BC8C-7C2E2BF95DF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1CCF-F7A0-4189-9810-707CB2FB8A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0384-8D68-4374-B280-D8E4CA5F10F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8C3F-EA2F-42FC-A108-EB4B30A5BF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C52A-3D34-4E19-A17A-2E63BC26250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68829-689A-494B-8B19-B04FBB4DAB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221D-B0B1-4F2A-9FCC-8197A5E575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BFEAC-0A0E-4657-83A9-D1CB25C1D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BEA29-57F1-4E55-812F-8E42888369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BA7F2-7044-4BE7-910D-0D3DDFE241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4DF8E-8F24-47D5-BB66-9DF2AD9623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84A0F7-DE51-43D4-AA4D-CC6E07DB20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6.jpeg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../media/image7.jpeg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hyperlink" Target="https://nodejs.org/en/" TargetMode="Externa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5.png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03935" y="224473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</a:rPr>
              <a:t>Node.js</a:t>
            </a:r>
            <a:r>
              <a:rPr lang="zh-CN" altLang="en-US" b="1" dirty="0" smtClean="0">
                <a:latin typeface="微软雅黑" panose="020B0503020204020204" pitchFamily="34" charset="-122"/>
              </a:rPr>
              <a:t>基础培训</a:t>
            </a:r>
            <a:endParaRPr lang="zh-CN" altLang="en-US" b="1" dirty="0" smtClean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323850" y="33338"/>
            <a:ext cx="6072188" cy="571500"/>
          </a:xfrm>
        </p:spPr>
        <p:txBody>
          <a:bodyPr/>
          <a:lstStyle/>
          <a:p>
            <a:r>
              <a:rPr lang="zh-CN" altLang="en-US" sz="3200" b="1" dirty="0"/>
              <a:t>网络爬虫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23290" y="1859915"/>
            <a:ext cx="6629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网络爬虫（又被称为网页蜘蛛，网络机器人，在FOAF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891110" y="1143000"/>
            <a:ext cx="3103373" cy="45720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箭头: V 形 6"/>
          <p:cNvSpPr/>
          <p:nvPr>
            <p:custDataLst>
              <p:tags r:id="rId4"/>
            </p:custDataLst>
          </p:nvPr>
        </p:nvSpPr>
        <p:spPr>
          <a:xfrm>
            <a:off x="1468120" y="5329555"/>
            <a:ext cx="204470" cy="205105"/>
          </a:xfrm>
          <a:prstGeom prst="chevron">
            <a:avLst/>
          </a:prstGeom>
          <a:solidFill>
            <a:srgbClr val="1E6BC5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箭头: V 形 7"/>
          <p:cNvSpPr/>
          <p:nvPr>
            <p:custDataLst>
              <p:tags r:id="rId5"/>
            </p:custDataLst>
          </p:nvPr>
        </p:nvSpPr>
        <p:spPr>
          <a:xfrm>
            <a:off x="1654175" y="5329555"/>
            <a:ext cx="204470" cy="205105"/>
          </a:xfrm>
          <a:prstGeom prst="chevron">
            <a:avLst/>
          </a:prstGeom>
          <a:solidFill>
            <a:srgbClr val="1E6BC5">
              <a:alpha val="7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080733" y="1323975"/>
            <a:ext cx="272415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网络爬虫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080770" y="1994535"/>
            <a:ext cx="2430780" cy="2981960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12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爬虫（又被称为网页蜘蛛，网络机器人，在FOAF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zh-CN" altLang="en-US" sz="120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pattFill prst="ltUpDiag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05263" y="1057276"/>
            <a:ext cx="8734424" cy="49434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algn="ctr" rotWithShape="0">
              <a:srgbClr val="FFFFFF">
                <a:lumMod val="65000"/>
                <a:alpha val="30000"/>
              </a:srgb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1" name="任意多边形: 形状 190"/>
          <p:cNvSpPr/>
          <p:nvPr>
            <p:custDataLst>
              <p:tags r:id="rId3"/>
            </p:custDataLst>
          </p:nvPr>
        </p:nvSpPr>
        <p:spPr>
          <a:xfrm rot="7318264">
            <a:off x="2937883" y="2799752"/>
            <a:ext cx="798411" cy="4317312"/>
          </a:xfrm>
          <a:custGeom>
            <a:avLst/>
            <a:gdLst>
              <a:gd name="connsiteX0" fmla="*/ 0 w 1064548"/>
              <a:gd name="connsiteY0" fmla="*/ 5017886 h 5756416"/>
              <a:gd name="connsiteX1" fmla="*/ 374082 w 1064548"/>
              <a:gd name="connsiteY1" fmla="*/ 5017886 h 5756416"/>
              <a:gd name="connsiteX2" fmla="*/ 374082 w 1064548"/>
              <a:gd name="connsiteY2" fmla="*/ 0 h 5756416"/>
              <a:gd name="connsiteX3" fmla="*/ 690466 w 1064548"/>
              <a:gd name="connsiteY3" fmla="*/ 506889 h 5756416"/>
              <a:gd name="connsiteX4" fmla="*/ 690466 w 1064548"/>
              <a:gd name="connsiteY4" fmla="*/ 5017886 h 5756416"/>
              <a:gd name="connsiteX5" fmla="*/ 1064548 w 1064548"/>
              <a:gd name="connsiteY5" fmla="*/ 5017886 h 5756416"/>
              <a:gd name="connsiteX6" fmla="*/ 532274 w 1064548"/>
              <a:gd name="connsiteY6" fmla="*/ 5756416 h 575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4548" h="5756416">
                <a:moveTo>
                  <a:pt x="0" y="5017886"/>
                </a:moveTo>
                <a:lnTo>
                  <a:pt x="374082" y="5017886"/>
                </a:lnTo>
                <a:lnTo>
                  <a:pt x="374082" y="0"/>
                </a:lnTo>
                <a:lnTo>
                  <a:pt x="690466" y="506889"/>
                </a:lnTo>
                <a:lnTo>
                  <a:pt x="690466" y="5017886"/>
                </a:lnTo>
                <a:lnTo>
                  <a:pt x="1064548" y="5017886"/>
                </a:lnTo>
                <a:lnTo>
                  <a:pt x="532274" y="5756416"/>
                </a:lnTo>
                <a:close/>
              </a:path>
            </a:pathLst>
          </a:custGeom>
          <a:solidFill>
            <a:srgbClr val="E34D4D">
              <a:lumMod val="60000"/>
              <a:lumOff val="40000"/>
              <a:alpha val="1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9" name="任意多边形: 形状 188"/>
          <p:cNvSpPr/>
          <p:nvPr>
            <p:custDataLst>
              <p:tags r:id="rId4"/>
            </p:custDataLst>
          </p:nvPr>
        </p:nvSpPr>
        <p:spPr bwMode="auto">
          <a:xfrm flipH="1">
            <a:off x="1397657" y="1522293"/>
            <a:ext cx="7746344" cy="3150788"/>
          </a:xfrm>
          <a:custGeom>
            <a:avLst/>
            <a:gdLst>
              <a:gd name="connsiteX0" fmla="*/ 8999154 w 10328458"/>
              <a:gd name="connsiteY0" fmla="*/ 0 h 4201050"/>
              <a:gd name="connsiteX1" fmla="*/ 9374949 w 10328458"/>
              <a:gd name="connsiteY1" fmla="*/ 510408 h 4201050"/>
              <a:gd name="connsiteX2" fmla="*/ 4584969 w 10328458"/>
              <a:gd name="connsiteY2" fmla="*/ 3561638 h 4201050"/>
              <a:gd name="connsiteX3" fmla="*/ 3351016 w 10328458"/>
              <a:gd name="connsiteY3" fmla="*/ 1620966 h 4201050"/>
              <a:gd name="connsiteX4" fmla="*/ 0 w 10328458"/>
              <a:gd name="connsiteY4" fmla="*/ 3601990 h 4201050"/>
              <a:gd name="connsiteX5" fmla="*/ 0 w 10328458"/>
              <a:gd name="connsiteY5" fmla="*/ 4134517 h 4201050"/>
              <a:gd name="connsiteX6" fmla="*/ 3154706 w 10328458"/>
              <a:gd name="connsiteY6" fmla="*/ 2254769 h 4201050"/>
              <a:gd name="connsiteX7" fmla="*/ 4394267 w 10328458"/>
              <a:gd name="connsiteY7" fmla="*/ 4201050 h 4201050"/>
              <a:gd name="connsiteX8" fmla="*/ 9638566 w 10328458"/>
              <a:gd name="connsiteY8" fmla="*/ 880594 h 4201050"/>
              <a:gd name="connsiteX9" fmla="*/ 10003143 w 10328458"/>
              <a:gd name="connsiteY9" fmla="*/ 1385393 h 4201050"/>
              <a:gd name="connsiteX10" fmla="*/ 10328458 w 10328458"/>
              <a:gd name="connsiteY10" fmla="*/ 84133 h 42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28458" h="4201050">
                <a:moveTo>
                  <a:pt x="8999154" y="0"/>
                </a:moveTo>
                <a:lnTo>
                  <a:pt x="9374949" y="510408"/>
                </a:lnTo>
                <a:lnTo>
                  <a:pt x="4584969" y="3561638"/>
                </a:lnTo>
                <a:lnTo>
                  <a:pt x="3351016" y="1620966"/>
                </a:lnTo>
                <a:lnTo>
                  <a:pt x="0" y="3601990"/>
                </a:lnTo>
                <a:lnTo>
                  <a:pt x="0" y="4134517"/>
                </a:lnTo>
                <a:lnTo>
                  <a:pt x="3154706" y="2254769"/>
                </a:lnTo>
                <a:lnTo>
                  <a:pt x="4394267" y="4201050"/>
                </a:lnTo>
                <a:lnTo>
                  <a:pt x="9638566" y="880594"/>
                </a:lnTo>
                <a:lnTo>
                  <a:pt x="10003143" y="1385393"/>
                </a:lnTo>
                <a:lnTo>
                  <a:pt x="10328458" y="84133"/>
                </a:lnTo>
                <a:close/>
              </a:path>
            </a:pathLst>
          </a:custGeom>
          <a:solidFill>
            <a:srgbClr val="1E6BC5">
              <a:lumMod val="20000"/>
              <a:lumOff val="80000"/>
              <a:alpha val="25000"/>
            </a:srgbClr>
          </a:solidFill>
          <a:ln>
            <a:noFill/>
          </a:ln>
        </p:spPr>
        <p:txBody>
          <a:bodyPr wrap="square" anchor="ctr">
            <a:noAutofit/>
          </a:bodyPr>
          <a:p>
            <a:pPr algn="ctr"/>
            <a:endParaRPr sz="1350"/>
          </a:p>
        </p:txBody>
      </p:sp>
      <p:sp>
        <p:nvSpPr>
          <p:cNvPr id="187" name="文本框 186"/>
          <p:cNvSpPr txBox="1"/>
          <p:nvPr>
            <p:custDataLst>
              <p:tags r:id="rId5"/>
            </p:custDataLst>
          </p:nvPr>
        </p:nvSpPr>
        <p:spPr>
          <a:xfrm>
            <a:off x="502920" y="3575304"/>
            <a:ext cx="8139113" cy="2425446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Puppeteer是一个node库，他提供了一组用来操纵Chrome的API（默认headless也就是无UI的chrome，也可以配置为有UI）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有点类似于PhantomJS，但Puppeteer是Chrome官方团队进行维护的，前景更好。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使用Puppeteer，相当于同时具有Linux和Chrome的能力，应用场景会非常多。就爬虫领域来说，远比一般的爬虫工具功能更丰富，性能分析、自动化测试也不在话下，今天先探讨爬虫相关 </a:t>
            </a:r>
            <a:endParaRPr lang="en-US" altLang="zh-CN" sz="1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04825" y="2090420"/>
            <a:ext cx="3863975" cy="843915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自动化</a:t>
            </a:r>
            <a:r>
              <a:rPr lang="en-US" altLang="zh-CN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70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puppeteer.js</a:t>
            </a:r>
            <a:endParaRPr lang="en-US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7"/>
            </p:custDataLst>
          </p:nvPr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5501005" y="1305560"/>
            <a:ext cx="2993390" cy="19862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705" y="85725"/>
            <a:ext cx="8229600" cy="4540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</a:rPr>
              <a:t>纲要</a:t>
            </a:r>
            <a:endParaRPr lang="zh-CN" altLang="en-US" sz="3200" b="1" smtClean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890270"/>
            <a:ext cx="8601075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>
            <p:custDataLst>
              <p:tags r:id="rId1"/>
            </p:custDataLst>
          </p:nvPr>
        </p:nvSpPr>
        <p:spPr>
          <a:xfrm>
            <a:off x="3364174" y="3239555"/>
            <a:ext cx="5522390" cy="5522390"/>
          </a:xfrm>
          <a:prstGeom prst="blockArc">
            <a:avLst/>
          </a:prstGeom>
          <a:solidFill>
            <a:srgbClr val="B92400">
              <a:alpha val="4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000" cy="1790205"/>
          </a:xfrm>
          <a:prstGeom prst="rect">
            <a:avLst/>
          </a:prstGeom>
          <a:solidFill>
            <a:srgbClr val="B92400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kumimoji="1" lang="zh-CN" altLang="en-US" sz="1350">
              <a:sym typeface="微软雅黑" panose="020B0503020204020204" pitchFamily="34" charset="-122"/>
            </a:endParaRPr>
          </a:p>
        </p:txBody>
      </p:sp>
      <p:sp>
        <p:nvSpPr>
          <p:cNvPr id="16" name="空心弧 15"/>
          <p:cNvSpPr/>
          <p:nvPr>
            <p:custDataLst>
              <p:tags r:id="rId3"/>
            </p:custDataLst>
          </p:nvPr>
        </p:nvSpPr>
        <p:spPr>
          <a:xfrm>
            <a:off x="3986137" y="727702"/>
            <a:ext cx="3839506" cy="3839506"/>
          </a:xfrm>
          <a:prstGeom prst="blockArc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2647455"/>
            <a:ext cx="9143999" cy="3353294"/>
          </a:xfrm>
          <a:prstGeom prst="rect">
            <a:avLst/>
          </a:prstGeom>
          <a:solidFill>
            <a:srgbClr val="FFFFFF">
              <a:lumMod val="95000"/>
              <a:alpha val="60000"/>
            </a:srgbClr>
          </a:solidFill>
          <a:ln w="6350">
            <a:solidFill>
              <a:srgbClr val="DFE5E5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空心弧 11"/>
          <p:cNvSpPr/>
          <p:nvPr>
            <p:custDataLst>
              <p:tags r:id="rId5"/>
            </p:custDataLst>
          </p:nvPr>
        </p:nvSpPr>
        <p:spPr>
          <a:xfrm rot="5400000">
            <a:off x="-473067" y="1216125"/>
            <a:ext cx="934259" cy="934259"/>
          </a:xfrm>
          <a:prstGeom prst="blockArc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50081" y="2440305"/>
            <a:ext cx="7843838" cy="3142774"/>
          </a:xfrm>
          <a:prstGeom prst="rect">
            <a:avLst/>
          </a:prstGeom>
          <a:solidFill>
            <a:srgbClr val="FFFFFF"/>
          </a:solidFill>
          <a:ln w="25400">
            <a:solidFill>
              <a:srgbClr val="1E6BC5">
                <a:shade val="50000"/>
                <a:alpha val="13000"/>
              </a:srgbClr>
            </a:solidFill>
          </a:ln>
          <a:effectLst>
            <a:outerShdw blurRad="50800" dist="76200" dir="5400000" sx="101000" sy="101000" algn="t" rotWithShape="0">
              <a:prstClr val="black">
                <a:alpha val="6000"/>
              </a:prst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971550" y="2718435"/>
            <a:ext cx="7200900" cy="2586514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话说有个叫Ryan Dahl的歪果仁，他的工作是用C/C++写高性能Web服务。对于高性能，异步IO、事件驱动是基本原则，但是用C/C++写就太痛苦了。于是这位仁兄开始设想用高级语言开发Web服务。他评估了很多种高级语言，发现很多语言虽然同时提供了同步IO和异步IO，但是开发人员一旦用了同步IO，他们就再也懒得写异步IO了，所以，最终，Ryan瞄向了JavaScript。因为JavaScript是单线程执行，根本不能进行同步IO操作，所以，JavaScript的这一“缺陷”导致了它只能使用异步IO。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1" indent="0" algn="l" eaLnBrk="1" hangingPunct="1">
              <a:lnSpc>
                <a:spcPct val="125000"/>
              </a:lnSpc>
              <a:buNone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转载自：廖雪峰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2287485" y="1445078"/>
            <a:ext cx="4569031" cy="605642"/>
          </a:xfrm>
          <a:prstGeom prst="rect">
            <a:avLst/>
          </a:prstGeom>
          <a:solidFill>
            <a:srgbClr val="E7957D"/>
          </a:solidFill>
          <a:ln w="25400">
            <a:noFill/>
          </a:ln>
          <a:effectLst>
            <a:outerShdw blurRad="50800" dist="76200" dir="5400000" sx="101000" sy="101000" algn="t" rotWithShape="0">
              <a:prstClr val="black">
                <a:alpha val="6000"/>
              </a:prstClr>
            </a:outerShdw>
          </a:effectLst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kumimoji="1" lang="zh-CN" altLang="en-US" sz="1350">
              <a:solidFill>
                <a:srgbClr val="E7957D"/>
              </a:solidFill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445306" y="1516380"/>
            <a:ext cx="4253389" cy="472440"/>
          </a:xfrm>
          <a:prstGeom prst="rect">
            <a:avLst/>
          </a:prstGeom>
          <a:noFill/>
        </p:spPr>
        <p:txBody>
          <a:bodyPr wrap="square" lIns="76200" tIns="28575" rIns="57150" bIns="28575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TW" sz="2700" b="1" spc="300">
                <a:solidFill>
                  <a:srgbClr val="FFFFFF"/>
                </a:solidFill>
                <a:latin typeface="Arial" panose="020B0604020202020204" pitchFamily="34" charset="0"/>
              </a:rPr>
              <a:t>Node来源</a:t>
            </a:r>
            <a:endParaRPr lang="en-US" altLang="zh-TW" sz="2700" b="1" spc="3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任意多边形: 形状 144"/>
          <p:cNvSpPr/>
          <p:nvPr>
            <p:custDataLst>
              <p:tags r:id="rId1"/>
            </p:custDataLst>
          </p:nvPr>
        </p:nvSpPr>
        <p:spPr>
          <a:xfrm flipH="1">
            <a:off x="7254240" y="1428750"/>
            <a:ext cx="1894046" cy="909638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ysClr val="window" lastClr="FFFFFF">
              <a:lumMod val="95000"/>
              <a:alpha val="4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22" name="任意多边形: 形状 145"/>
          <p:cNvSpPr/>
          <p:nvPr>
            <p:custDataLst>
              <p:tags r:id="rId2"/>
            </p:custDataLst>
          </p:nvPr>
        </p:nvSpPr>
        <p:spPr>
          <a:xfrm flipH="1">
            <a:off x="7471410" y="857250"/>
            <a:ext cx="1682115" cy="2086451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624" name="直接连接符 623"/>
          <p:cNvCxnSpPr/>
          <p:nvPr>
            <p:custDataLst>
              <p:tags r:id="rId3"/>
            </p:custDataLst>
          </p:nvPr>
        </p:nvCxnSpPr>
        <p:spPr>
          <a:xfrm>
            <a:off x="233680" y="2897505"/>
            <a:ext cx="0" cy="1348740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3" name="直接连接符 632"/>
          <p:cNvCxnSpPr/>
          <p:nvPr>
            <p:custDataLst>
              <p:tags r:id="rId4"/>
            </p:custDataLst>
          </p:nvPr>
        </p:nvCxnSpPr>
        <p:spPr>
          <a:xfrm flipV="1">
            <a:off x="234315" y="481584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4" name="直接连接符 633"/>
          <p:cNvCxnSpPr/>
          <p:nvPr>
            <p:custDataLst>
              <p:tags r:id="rId5"/>
            </p:custDataLst>
          </p:nvPr>
        </p:nvCxnSpPr>
        <p:spPr>
          <a:xfrm rot="16200000" flipV="1">
            <a:off x="234315" y="481584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1" name="直接连接符 630"/>
          <p:cNvCxnSpPr/>
          <p:nvPr>
            <p:custDataLst>
              <p:tags r:id="rId6"/>
            </p:custDataLst>
          </p:nvPr>
        </p:nvCxnSpPr>
        <p:spPr>
          <a:xfrm flipV="1">
            <a:off x="234315" y="4660265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2" name="直接连接符 631"/>
          <p:cNvCxnSpPr/>
          <p:nvPr>
            <p:custDataLst>
              <p:tags r:id="rId7"/>
            </p:custDataLst>
          </p:nvPr>
        </p:nvCxnSpPr>
        <p:spPr>
          <a:xfrm rot="16200000" flipV="1">
            <a:off x="234315" y="4660265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29" name="直接连接符 628"/>
          <p:cNvCxnSpPr/>
          <p:nvPr>
            <p:custDataLst>
              <p:tags r:id="rId8"/>
            </p:custDataLst>
          </p:nvPr>
        </p:nvCxnSpPr>
        <p:spPr>
          <a:xfrm flipV="1">
            <a:off x="234315" y="450215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630" name="直接连接符 629"/>
          <p:cNvCxnSpPr/>
          <p:nvPr>
            <p:custDataLst>
              <p:tags r:id="rId9"/>
            </p:custDataLst>
          </p:nvPr>
        </p:nvCxnSpPr>
        <p:spPr>
          <a:xfrm rot="16200000" flipV="1">
            <a:off x="234315" y="4502150"/>
            <a:ext cx="0" cy="42545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253" name="矩形: 圆角 1128"/>
          <p:cNvSpPr/>
          <p:nvPr>
            <p:custDataLst>
              <p:tags r:id="rId10"/>
            </p:custDataLst>
          </p:nvPr>
        </p:nvSpPr>
        <p:spPr>
          <a:xfrm>
            <a:off x="479268" y="2050957"/>
            <a:ext cx="8191766" cy="3654187"/>
          </a:xfrm>
          <a:prstGeom prst="roundRect">
            <a:avLst>
              <a:gd name="adj" fmla="val 4386"/>
            </a:avLst>
          </a:prstGeom>
          <a:solidFill>
            <a:sysClr val="window" lastClr="FFFFFF"/>
          </a:solidFill>
          <a:ln w="12700">
            <a:solidFill>
              <a:srgbClr val="44546A">
                <a:lumMod val="75000"/>
              </a:srgbClr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5" name="同心圆 262"/>
          <p:cNvSpPr/>
          <p:nvPr>
            <p:custDataLst>
              <p:tags r:id="rId11"/>
            </p:custDataLst>
          </p:nvPr>
        </p:nvSpPr>
        <p:spPr>
          <a:xfrm>
            <a:off x="8332230" y="5369932"/>
            <a:ext cx="225533" cy="225533"/>
          </a:xfrm>
          <a:prstGeom prst="donut">
            <a:avLst/>
          </a:prstGeom>
          <a:ln w="25400">
            <a:solidFill>
              <a:sysClr val="window" lastClr="FFFFFF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5" name="同心圆 262"/>
          <p:cNvSpPr/>
          <p:nvPr>
            <p:custDataLst>
              <p:tags r:id="rId12"/>
            </p:custDataLst>
          </p:nvPr>
        </p:nvSpPr>
        <p:spPr>
          <a:xfrm>
            <a:off x="599835" y="2171913"/>
            <a:ext cx="225533" cy="225533"/>
          </a:xfrm>
          <a:prstGeom prst="donut">
            <a:avLst/>
          </a:prstGeom>
          <a:ln w="25400">
            <a:solidFill>
              <a:sysClr val="window" lastClr="FFFFFF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403622" y="1227173"/>
            <a:ext cx="8058215" cy="426244"/>
          </a:xfrm>
          <a:prstGeom prst="rect">
            <a:avLst/>
          </a:prstGeom>
          <a:noFill/>
        </p:spPr>
        <p:txBody>
          <a:bodyPr wrap="square" lIns="76200" tIns="28575" rIns="57150" bIns="28575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spc="30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</a:rPr>
              <a:t>什么是NPM？</a:t>
            </a:r>
            <a:endParaRPr lang="zh-CN" altLang="en-US" b="1" spc="3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</a:endParaRPr>
          </a:p>
        </p:txBody>
      </p:sp>
      <p:sp>
        <p:nvSpPr>
          <p:cNvPr id="513" name="斜纹 512"/>
          <p:cNvSpPr/>
          <p:nvPr>
            <p:custDataLst>
              <p:tags r:id="rId14"/>
            </p:custDataLst>
          </p:nvPr>
        </p:nvSpPr>
        <p:spPr>
          <a:xfrm rot="8100000">
            <a:off x="-183048" y="1264907"/>
            <a:ext cx="366095" cy="366095"/>
          </a:xfrm>
          <a:prstGeom prst="diagStripe">
            <a:avLst/>
          </a:prstGeom>
          <a:solidFill>
            <a:srgbClr val="44546A">
              <a:lumMod val="20000"/>
              <a:lumOff val="80000"/>
            </a:srgbClr>
          </a:solidFill>
          <a:ln>
            <a:noFill/>
          </a:ln>
          <a:effectLst/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974672" y="2365956"/>
            <a:ext cx="7200958" cy="302418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eaLnBrk="1" hangingPunct="1">
              <a:lnSpc>
                <a:spcPct val="125000"/>
              </a:lnSpc>
              <a:buFontTx/>
              <a:buNone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在正式开始Node.js学习之前，我们先认识一下npm。npm是什么东东？npm其实是Node.js的包管理工具（package manager）。为啥我们需要一个包管理工具呢？因为我们在Node.js上开发时，会用到很多别人写的JavaScript代码。如果我们要使用别人写的某个包，每次都根据名称搜索一下官方网站，下载代码，解压，再使用，非常繁琐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于是一个集中管理的工具应运而生：大家都把自己开发的模块打包后放到npm官网上，如果要使用，直接通过npm安装就可以直接用，不用管代码存在哪，应该从哪下载。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更重要的是，如果我们要使用模块A，而模块A又依赖于模块B，模块B又依赖于模块X和模块Y，npm可以根据依赖关系，把所有依赖的包都下载下来并管理起来。否则，靠我们自己手动管理，肯定既麻烦又容易出错。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858113" y="1225539"/>
            <a:ext cx="5447223" cy="6812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b="1">
                <a:latin typeface="Calibri Light" panose="020F0302020204030204" pitchFamily="34" charset="0"/>
                <a:ea typeface="+mn-ea"/>
                <a:cs typeface="+mn-ea"/>
              </a:rPr>
              <a:t>Node和NPM的安装和更新</a:t>
            </a:r>
            <a:endParaRPr lang="en-US" sz="2800" b="1">
              <a:latin typeface="Calibri Light" panose="020F0302020204030204" pitchFamily="34" charset="0"/>
              <a:ea typeface="+mn-ea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2"/>
            </p:custDataLst>
          </p:nvPr>
        </p:nvSpPr>
        <p:spPr>
          <a:xfrm>
            <a:off x="1534160" y="2599055"/>
            <a:ext cx="454660" cy="454660"/>
          </a:xfrm>
          <a:prstGeom prst="ellipse">
            <a:avLst/>
          </a:prstGeom>
          <a:noFill/>
          <a:ln w="15875">
            <a:gradFill>
              <a:gsLst>
                <a:gs pos="0">
                  <a:srgbClr val="EF8B6B"/>
                </a:gs>
                <a:gs pos="100000">
                  <a:srgbClr val="3F3F3F"/>
                </a:gs>
              </a:gsLst>
              <a:lin ang="5400000" scaled="1"/>
            </a:gradFill>
          </a:ln>
        </p:spPr>
        <p:style>
          <a:lnRef idx="2">
            <a:srgbClr val="EF8B6B">
              <a:shade val="50000"/>
            </a:srgbClr>
          </a:lnRef>
          <a:fillRef idx="1">
            <a:srgbClr val="EF8B6B"/>
          </a:fillRef>
          <a:effectRef idx="0">
            <a:srgbClr val="EF8B6B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</a:rPr>
              <a:t>1</a:t>
            </a:r>
            <a:endParaRPr lang="zh-CN" altLang="en-US" sz="200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</a:endParaRPr>
          </a:p>
        </p:txBody>
      </p:sp>
      <p:sp>
        <p:nvSpPr>
          <p:cNvPr id="47" name="文本框 46"/>
          <p:cNvSpPr txBox="1"/>
          <p:nvPr>
            <p:custDataLst>
              <p:tags r:id="rId3"/>
            </p:custDataLst>
          </p:nvPr>
        </p:nvSpPr>
        <p:spPr>
          <a:xfrm>
            <a:off x="2235200" y="2599055"/>
            <a:ext cx="1906270" cy="454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  <a:latin typeface="Calibri Light" panose="020F0302020204030204" pitchFamily="34" charset="0"/>
                <a:ea typeface="+mn-ea"/>
                <a:cs typeface="+mn-ea"/>
              </a:rPr>
              <a:t>安装：</a:t>
            </a:r>
            <a:endParaRPr lang="zh-CN" altLang="en-US" sz="2000" b="1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  <a:latin typeface="Calibri Light" panose="020F0302020204030204" pitchFamily="34" charset="0"/>
              <a:ea typeface="+mn-ea"/>
              <a:cs typeface="+mn-ea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4"/>
            </p:custDataLst>
          </p:nvPr>
        </p:nvCxnSpPr>
        <p:spPr>
          <a:xfrm>
            <a:off x="1562735" y="3120390"/>
            <a:ext cx="2663825" cy="0"/>
          </a:xfrm>
          <a:prstGeom prst="line">
            <a:avLst/>
          </a:prstGeom>
          <a:ln w="12700">
            <a:solidFill>
              <a:srgbClr val="EF8B6B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cxnSp>
        <p:nvCxnSpPr>
          <p:cNvPr id="51" name="直接连接符 50"/>
          <p:cNvCxnSpPr/>
          <p:nvPr>
            <p:custDataLst>
              <p:tags r:id="rId5"/>
            </p:custDataLst>
          </p:nvPr>
        </p:nvCxnSpPr>
        <p:spPr>
          <a:xfrm>
            <a:off x="1562735" y="3155315"/>
            <a:ext cx="2663825" cy="0"/>
          </a:xfrm>
          <a:prstGeom prst="line">
            <a:avLst/>
          </a:prstGeom>
          <a:ln w="12700">
            <a:solidFill>
              <a:srgbClr val="3F3F3F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1562735" y="3347085"/>
            <a:ext cx="2663825" cy="20231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  <a:hlinkClick r:id="rId7" action="ppaction://hlinkfile"/>
              </a:rPr>
              <a:t>https://nodejs.org/en/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  <a:hlinkClick r:id="rId7" action="ppaction://hlinkfile"/>
            </a:endParaRPr>
          </a:p>
          <a:p>
            <a:pPr marL="285750" lvl="1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在Windows上安装时务必选择全部组件，包括勾选Add to Path。</a:t>
            </a:r>
            <a:endParaRPr lang="zh-CN" altLang="en-US" sz="16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63" name="椭圆 62"/>
          <p:cNvSpPr/>
          <p:nvPr>
            <p:custDataLst>
              <p:tags r:id="rId8"/>
            </p:custDataLst>
          </p:nvPr>
        </p:nvSpPr>
        <p:spPr>
          <a:xfrm>
            <a:off x="4959350" y="2599055"/>
            <a:ext cx="454660" cy="454660"/>
          </a:xfrm>
          <a:prstGeom prst="ellipse">
            <a:avLst/>
          </a:prstGeom>
          <a:noFill/>
          <a:ln w="15875">
            <a:gradFill>
              <a:gsLst>
                <a:gs pos="0">
                  <a:srgbClr val="EF8B6B"/>
                </a:gs>
                <a:gs pos="100000">
                  <a:srgbClr val="3F3F3F"/>
                </a:gs>
              </a:gsLst>
              <a:lin ang="5400000" scaled="1"/>
            </a:gradFill>
          </a:ln>
        </p:spPr>
        <p:style>
          <a:lnRef idx="2">
            <a:srgbClr val="EF8B6B">
              <a:shade val="50000"/>
            </a:srgbClr>
          </a:lnRef>
          <a:fillRef idx="1">
            <a:srgbClr val="EF8B6B"/>
          </a:fillRef>
          <a:effectRef idx="0">
            <a:srgbClr val="EF8B6B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</a:rPr>
              <a:t>2</a:t>
            </a:r>
            <a:endParaRPr lang="zh-CN" altLang="en-US" sz="2000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</a:endParaRPr>
          </a:p>
        </p:txBody>
      </p:sp>
      <p:sp>
        <p:nvSpPr>
          <p:cNvPr id="64" name="文本框 63"/>
          <p:cNvSpPr txBox="1"/>
          <p:nvPr>
            <p:custDataLst>
              <p:tags r:id="rId9"/>
            </p:custDataLst>
          </p:nvPr>
        </p:nvSpPr>
        <p:spPr>
          <a:xfrm>
            <a:off x="5660390" y="2599055"/>
            <a:ext cx="1906270" cy="4546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gradFill>
                  <a:gsLst>
                    <a:gs pos="0">
                      <a:srgbClr val="EF8B6B"/>
                    </a:gs>
                    <a:gs pos="100000">
                      <a:srgbClr val="3F3F3F"/>
                    </a:gs>
                  </a:gsLst>
                  <a:lin ang="5400000" scaled="1"/>
                </a:gradFill>
                <a:latin typeface="Calibri Light" panose="020F0302020204030204" pitchFamily="34" charset="0"/>
                <a:ea typeface="+mn-ea"/>
                <a:cs typeface="+mn-ea"/>
              </a:rPr>
              <a:t>更新：</a:t>
            </a:r>
            <a:endParaRPr lang="zh-CN" altLang="en-US" sz="2000" b="1" dirty="0">
              <a:gradFill>
                <a:gsLst>
                  <a:gs pos="0">
                    <a:srgbClr val="EF8B6B"/>
                  </a:gs>
                  <a:gs pos="100000">
                    <a:srgbClr val="3F3F3F"/>
                  </a:gs>
                </a:gsLst>
                <a:lin ang="5400000" scaled="1"/>
              </a:gradFill>
              <a:latin typeface="Calibri Light" panose="020F0302020204030204" pitchFamily="34" charset="0"/>
              <a:ea typeface="+mn-ea"/>
              <a:cs typeface="+mn-ea"/>
            </a:endParaRPr>
          </a:p>
        </p:txBody>
      </p:sp>
      <p:cxnSp>
        <p:nvCxnSpPr>
          <p:cNvPr id="65" name="直接连接符 64"/>
          <p:cNvCxnSpPr/>
          <p:nvPr>
            <p:custDataLst>
              <p:tags r:id="rId10"/>
            </p:custDataLst>
          </p:nvPr>
        </p:nvCxnSpPr>
        <p:spPr>
          <a:xfrm>
            <a:off x="4987925" y="3120390"/>
            <a:ext cx="2663825" cy="0"/>
          </a:xfrm>
          <a:prstGeom prst="line">
            <a:avLst/>
          </a:prstGeom>
          <a:ln w="12700">
            <a:solidFill>
              <a:srgbClr val="EF8B6B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cxnSp>
        <p:nvCxnSpPr>
          <p:cNvPr id="66" name="直接连接符 65"/>
          <p:cNvCxnSpPr/>
          <p:nvPr>
            <p:custDataLst>
              <p:tags r:id="rId11"/>
            </p:custDataLst>
          </p:nvPr>
        </p:nvCxnSpPr>
        <p:spPr>
          <a:xfrm>
            <a:off x="4987925" y="3155315"/>
            <a:ext cx="2663825" cy="0"/>
          </a:xfrm>
          <a:prstGeom prst="line">
            <a:avLst/>
          </a:prstGeom>
          <a:ln w="12700">
            <a:solidFill>
              <a:srgbClr val="3F3F3F">
                <a:lumMod val="60000"/>
                <a:lumOff val="40000"/>
              </a:srgbClr>
            </a:solidFill>
          </a:ln>
        </p:spPr>
        <p:style>
          <a:lnRef idx="1">
            <a:srgbClr val="EF8B6B"/>
          </a:lnRef>
          <a:fillRef idx="0">
            <a:srgbClr val="EF8B6B"/>
          </a:fillRef>
          <a:effectRef idx="0">
            <a:srgbClr val="EF8B6B"/>
          </a:effectRef>
          <a:fontRef idx="minor">
            <a:sysClr val="windowText" lastClr="000000"/>
          </a:fontRef>
        </p:style>
      </p:cxnSp>
      <p:sp>
        <p:nvSpPr>
          <p:cNvPr id="67" name="文本框 66"/>
          <p:cNvSpPr txBox="1"/>
          <p:nvPr>
            <p:custDataLst>
              <p:tags r:id="rId12"/>
            </p:custDataLst>
          </p:nvPr>
        </p:nvSpPr>
        <p:spPr>
          <a:xfrm>
            <a:off x="4987925" y="3347085"/>
            <a:ext cx="2663825" cy="20231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去官网下载重新安装即可。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其实如果是非windows环境有专门的工具可以自动更新。有兴趣的自己去了解。</a:t>
            </a:r>
            <a:endParaRPr lang="zh-CN" altLang="en-US" sz="18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在计算机程序的开发过程中，随着程序代码越写越多，在一个文件里代码就会越来越长，越来越不容易维护。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编写可维护的代码，我们把很多函数分组，分别放到不同的文件里，这样，每个文件包含的代码就相对较少，很多编程语言都采用这种组织代码的方式。在Node环境中，一个.js文件就称之为一个模块（module）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使用模块有什么好处？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好处是大大提高了代码的可维护性。其次，编写代码不必从零开始。当一个模块编写完毕，就可以被其他地方引用。我们在编写程序的时候，也经常引用其他模块，包括Node内置的模块和来自第三方的模块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使用模块还可以避免函数名和变量名冲突。相同名字的函数和变量完全可以分别存在不同的模块中，因此，我们自己在编写模块时，不必考虑名字会与其他模块冲突。</a:t>
            </a:r>
            <a:endParaRPr lang="zh-CN" altLang="en-US" sz="12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模块-模块介绍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这种模块加载机制被称为CommonJS规范。在这个规范下，每个.js文件都是一个模块，它们内部各自使用的变量名和函数名都互不冲突，例如，hello.js和main.js都申明了全局变量var s = 'xxx'，但互不影响。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一个模块想要对外暴露变量（函数也是变量），可以用module.exports = variable;，一个模块要引用其他模块暴露的变量，用var ref = require('module_name');就拿到了引用模块的变量。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</a:t>
            </a: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CommonJS规范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2630170" y="1510665"/>
            <a:ext cx="5974080" cy="2541270"/>
          </a:xfrm>
          <a:prstGeom prst="rect">
            <a:avLst/>
          </a:prstGeom>
          <a:blipFill rotWithShape="1">
            <a:blip r:embed="rId2"/>
            <a:srcRect/>
            <a:stretch>
              <a:fillRect t="-4829" b="-386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>
            <p:custDataLst>
              <p:tags r:id="rId3"/>
            </p:custDataLst>
          </p:nvPr>
        </p:nvSpPr>
        <p:spPr>
          <a:xfrm>
            <a:off x="501650" y="1130935"/>
            <a:ext cx="2991485" cy="3077845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1" name="平行四边形 10"/>
          <p:cNvSpPr/>
          <p:nvPr>
            <p:custDataLst>
              <p:tags r:id="rId4"/>
            </p:custDataLst>
          </p:nvPr>
        </p:nvSpPr>
        <p:spPr>
          <a:xfrm>
            <a:off x="403225" y="1148080"/>
            <a:ext cx="3089275" cy="3044825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81693" y="4440478"/>
            <a:ext cx="4836966" cy="1973379"/>
          </a:xfrm>
          <a:prstGeom prst="rect">
            <a:avLst/>
          </a:prstGeom>
          <a:blipFill rotWithShape="1">
            <a:blip r:embed="rId6"/>
            <a:srcRect/>
            <a:stretch>
              <a:fillRect t="-26597" b="-265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>
            <p:custDataLst>
              <p:tags r:id="rId7"/>
            </p:custDataLst>
          </p:nvPr>
        </p:nvSpPr>
        <p:spPr>
          <a:xfrm>
            <a:off x="4379595" y="4051300"/>
            <a:ext cx="2334260" cy="2752090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5" name="平行四边形 4"/>
          <p:cNvSpPr/>
          <p:nvPr>
            <p:custDataLst>
              <p:tags r:id="rId8"/>
            </p:custDataLst>
          </p:nvPr>
        </p:nvSpPr>
        <p:spPr>
          <a:xfrm>
            <a:off x="4788535" y="3968750"/>
            <a:ext cx="2073275" cy="2917190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54484" y="1859135"/>
            <a:ext cx="31977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dirty="0" smtClean="0">
                <a:latin typeface="Calibri Light" panose="020F0302020204030204" pitchFamily="34" charset="0"/>
                <a:ea typeface="+mn-ea"/>
                <a:cs typeface="+mn-ea"/>
              </a:rPr>
              <a:t>LOREM IPSUM </a:t>
            </a:r>
            <a:endParaRPr lang="zh-CN" altLang="en-US" dirty="0">
              <a:latin typeface="Calibri Light" panose="020F03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0"/>
            </p:custDataLst>
          </p:nvPr>
        </p:nvCxnSpPr>
        <p:spPr>
          <a:xfrm>
            <a:off x="539750" y="2272819"/>
            <a:ext cx="3054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454660" y="2319655"/>
            <a:ext cx="2015490" cy="12001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 smtClean="0">
                <a:uFillTx/>
                <a:sym typeface="+mn-ea"/>
              </a:rPr>
              <a:t>对module.exports赋值：</a:t>
            </a:r>
            <a:endParaRPr lang="zh-CN" altLang="en-US" sz="1800" dirty="0" smtClean="0">
              <a:uFillTx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5406452" y="4753298"/>
            <a:ext cx="319779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dirty="0" smtClean="0">
                <a:latin typeface="Calibri Light" panose="020F0302020204030204" pitchFamily="34" charset="0"/>
                <a:ea typeface="+mn-ea"/>
                <a:cs typeface="+mn-ea"/>
              </a:rPr>
              <a:t>LOREM IPSUM </a:t>
            </a:r>
            <a:endParaRPr lang="zh-CN" altLang="en-US" dirty="0">
              <a:latin typeface="Calibri Light" panose="020F03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>
          <a:xfrm>
            <a:off x="5514975" y="5166982"/>
            <a:ext cx="309298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5406452" y="5213528"/>
            <a:ext cx="3197798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 smtClean="0">
                <a:uFillTx/>
                <a:sym typeface="+mn-ea"/>
              </a:rPr>
              <a:t>直接使用exports：</a:t>
            </a:r>
            <a:endParaRPr lang="zh-CN" altLang="en-US" sz="1800" dirty="0" smtClean="0">
              <a:uFillTx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49895" y="32601"/>
            <a:ext cx="5268686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dirty="0" smtClean="0">
                <a:latin typeface="Calibri Light" panose="020F0302020204030204" pitchFamily="34" charset="0"/>
                <a:ea typeface="+mn-ea"/>
                <a:cs typeface="+mn-ea"/>
              </a:rPr>
              <a:t>模块-模块导出</a:t>
            </a:r>
            <a:endParaRPr lang="zh-CN" altLang="en-US" sz="4400" dirty="0" smtClean="0">
              <a:latin typeface="Calibri Light" panose="020F0302020204030204" pitchFamily="34" charset="0"/>
              <a:ea typeface="+mn-ea"/>
              <a:cs typeface="+mn-ea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数据 12"/>
          <p:cNvSpPr/>
          <p:nvPr>
            <p:custDataLst>
              <p:tags r:id="rId1"/>
            </p:custDataLst>
          </p:nvPr>
        </p:nvSpPr>
        <p:spPr>
          <a:xfrm flipH="1">
            <a:off x="0" y="857250"/>
            <a:ext cx="9144000" cy="5143691"/>
          </a:xfrm>
          <a:prstGeom prst="flowChartInputOutpu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784648"/>
            <a:ext cx="9144000" cy="3685226"/>
          </a:xfrm>
          <a:prstGeom prst="rect">
            <a:avLst/>
          </a:prstGeom>
          <a:pattFill prst="ltHorz">
            <a:fgClr>
              <a:srgbClr val="FFFFFF">
                <a:lumMod val="9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5904000" y="1560887"/>
            <a:ext cx="324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-1" y="5657093"/>
            <a:ext cx="4860000" cy="13500"/>
          </a:xfrm>
          <a:prstGeom prst="rect">
            <a:avLst/>
          </a:prstGeom>
          <a:solidFill>
            <a:srgbClr val="1E6BC5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02412" y="1933913"/>
            <a:ext cx="8139178" cy="3371513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endParaRPr lang="zh-CN" altLang="en-US" sz="1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fs 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文件操作</a:t>
            </a:r>
            <a:endParaRPr lang="zh-CN" altLang="en-US" sz="24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  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流操作</a:t>
            </a:r>
            <a:endParaRPr lang="en-US" altLang="zh-CN" sz="24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8775" indent="-358775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"/>
            </a:pPr>
            <a:r>
              <a:rPr lang="en-US" altLang="zh-CN" sz="24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  </a:t>
            </a:r>
            <a:endParaRPr lang="zh-CN" altLang="en-US" sz="12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ctr"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None/>
            </a:pPr>
            <a:endParaRPr lang="zh-CN" altLang="en-US" sz="12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02412" y="1272540"/>
            <a:ext cx="5324475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模块-</a:t>
            </a:r>
            <a:r>
              <a:rPr lang="zh-CN" altLang="en-US" sz="2700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  <a:sym typeface="+mn-ea"/>
              </a:rPr>
              <a:t>基本模块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30177722"/>
</p:tagLst>
</file>

<file path=ppt/tags/tag1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若还有更多内容，请酌情缩小字号，但我们不建议您的文本字号小于14磅，请您务必注意。"/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6_1*f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6_1*i*5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6_1*a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ID" val="diagram20198666_1"/>
  <p:tag name="KSO_WM_TEMPLATE_SUBCATEGORY" val="8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8666"/>
  <p:tag name="KSO_WM_SLIDE_LAYOUT" val="a_f_y"/>
  <p:tag name="KSO_WM_SLIDE_LAYOUT_CNT" val="1_1_1"/>
  <p:tag name="KSO_WM_SLIDE_TYPE" val="text"/>
  <p:tag name="KSO_WM_SLIDE_SUBTYPE" val="pureTxt"/>
  <p:tag name="KSO_WM_SLIDE_SIZE" val="1009*842"/>
  <p:tag name="KSO_WM_SLIDE_POSITION" val="-49*-1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8660_1*i*13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0_1*i*2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0_1*i*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60_1*i*6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660_1*i*7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8660_1*i*8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3017772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8660_1*i*9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8660_1*i*10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8660_1*i*1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60_1*y*1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0_1*i*3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0_1*i*4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TEXT_PART_ID_V2" val="b-3-1"/>
  <p:tag name="KSO_WM_UNIT_ISCONTENTS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0_1*a*1"/>
  <p:tag name="KSO_WM_TEMPLATE_CATEGORY" val="diagram"/>
  <p:tag name="KSO_WM_TEMPLATE_INDEX" val="20198660"/>
  <p:tag name="KSO_WM_UNIT_LAYERLEVEL" val="1"/>
  <p:tag name="KSO_WM_TAG_VERSION" val="1.0"/>
  <p:tag name="KSO_WM_BEAUTIFY_FLAG" val="#wm#"/>
  <p:tag name="KSO_WM_UNIT_PRESET_TEXT" val="单击此处添加您的大标题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0_1*i*5"/>
  <p:tag name="KSO_WM_TEMPLATE_CATEGORY" val="diagram"/>
  <p:tag name="KSO_WM_TEMPLATE_INDEX" val="20198660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NOCLEAR" val="0"/>
  <p:tag name="KSO_WM_UNIT_VALUE" val="55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0_1*f*1"/>
  <p:tag name="KSO_WM_TEMPLATE_CATEGORY" val="diagram"/>
  <p:tag name="KSO_WM_TEMPLATE_INDEX" val="20198660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若还有更多内容，请酌情缩小字号，但我们不建议您的文本字号小于14磅，请您务必注意。"/>
</p:tagLst>
</file>

<file path=ppt/tags/tag29.xml><?xml version="1.0" encoding="utf-8"?>
<p:tagLst xmlns:p="http://schemas.openxmlformats.org/presentationml/2006/main">
  <p:tag name="KSO_WM_SLIDE_ID" val="diagram20198660_1"/>
  <p:tag name="KSO_WM_TEMPLATE_SUBCATEGORY" val="8"/>
  <p:tag name="KSO_WM_SLIDE_TYPE" val="text"/>
  <p:tag name="KSO_WM_SLIDE_SUBTYPE" val="pureTxt"/>
  <p:tag name="KSO_WM_SLIDE_ITEM_CNT" val="0"/>
  <p:tag name="KSO_WM_SLIDE_INDEX" val="1"/>
  <p:tag name="KSO_WM_SLIDE_SIZE" val="979*508"/>
  <p:tag name="KSO_WM_SLIDE_POSITION" val="-19*0"/>
  <p:tag name="KSO_WM_TAG_VERSION" val="1.0"/>
  <p:tag name="KSO_WM_BEAUTIFY_FLAG" val="#wm#"/>
  <p:tag name="KSO_WM_TEMPLATE_CATEGORY" val="diagram"/>
  <p:tag name="KSO_WM_TEMPLATE_INDEX" val="20198660"/>
  <p:tag name="KSO_WM_SLIDE_LAYOUT" val="a_f_y"/>
  <p:tag name="KSO_WM_SLIDE_LAYOUT_CNT" val="1_1_1"/>
</p:tagLst>
</file>

<file path=ppt/tags/tag3.xml><?xml version="1.0" encoding="utf-8"?>
<p:tagLst xmlns:p="http://schemas.openxmlformats.org/presentationml/2006/main">
  <p:tag name="KSO_WM_TEMPLATE_CATEGORY" val="diagram"/>
  <p:tag name="KSO_WM_TEMPLATE_INDEX" val="3017772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a"/>
  <p:tag name="KSO_WM_UNIT_INDEX" val="1"/>
  <p:tag name="KSO_WM_UNIT_ID" val="diagram333_2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</p:tagLst>
</file>

<file path=ppt/tags/tag31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1"/>
  <p:tag name="KSO_WM_UNIT_ID" val="diagram333_2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1_1"/>
  <p:tag name="KSO_WM_UNIT_ID" val="diagram333_2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2"/>
  <p:tag name="KSO_WM_UNIT_ID" val="diagram333_2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3"/>
  <p:tag name="KSO_WM_UNIT_ID" val="diagram333_2*l_i*1_3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1_1"/>
  <p:tag name="KSO_WM_UNIT_ID" val="diagram333_2*l_h_f*1_1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4"/>
  <p:tag name="KSO_WM_UNIT_ID" val="diagram333_2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2_1"/>
  <p:tag name="KSO_WM_UNIT_ID" val="diagram333_2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5"/>
  <p:tag name="KSO_WM_UNIT_ID" val="diagram333_2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6"/>
  <p:tag name="KSO_WM_UNIT_ID" val="diagram333_2*l_i*1_6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6_1*i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2_1"/>
  <p:tag name="KSO_WM_UNIT_ID" val="diagram333_2*l_h_f*1_2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SLIDE_ID" val="diagram333_2"/>
  <p:tag name="KSO_WM_SLIDE_INDEX" val="2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0*204"/>
  <p:tag name="KSO_WM_SLIDE_SIZE" val="481*218"/>
  <p:tag name="KSO_WM_TEMPLATE_CATEGORY" val="diagram"/>
  <p:tag name="KSO_WM_TEMPLATE_INDEX" val="333"/>
  <p:tag name="KSO_WM_DIAGRAM_GROUP_CODE" val="l1-1"/>
  <p:tag name="KSO_WM_TAG_VERSION" val="1.0"/>
  <p:tag name="KSO_WM_SLIDE_SUBTYPE" val="diag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6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48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6_1*i*2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3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55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56.xml><?xml version="1.0" encoding="utf-8"?>
<p:tagLst xmlns:p="http://schemas.openxmlformats.org/presentationml/2006/main">
  <p:tag name="KSO_WM_TEMPLATE_CATEGORY" val="diagram"/>
  <p:tag name="KSO_WM_TEMPLATE_INDEX" val="9091"/>
  <p:tag name="KSO_WM_UNIT_TYPE" val="d"/>
  <p:tag name="KSO_WM_UNIT_INDEX" val="1"/>
  <p:tag name="KSO_WM_UNIT_ID" val="256*d*1"/>
  <p:tag name="KSO_WM_UNIT_CLEAR" val="0"/>
  <p:tag name="KSO_WM_UNIT_LAYERLEVEL" val="1"/>
  <p:tag name="KSO_WM_UNIT_VALUE" val="636*1461"/>
  <p:tag name="KSO_WM_UNIT_HIGHLIGHT" val="0"/>
  <p:tag name="KSO_WM_UNIT_COMPATIBLE" val="0"/>
  <p:tag name="KSO_WM_BEAUTIFY_FLAG" val="#wm#"/>
  <p:tag name="KSO_WM_TAG_VERSION" val="1.0"/>
</p:tagLst>
</file>

<file path=ppt/tags/tag57.xml><?xml version="1.0" encoding="utf-8"?>
<p:tagLst xmlns:p="http://schemas.openxmlformats.org/presentationml/2006/main">
  <p:tag name="KSO_WM_BEAUTIFY_FLAG" val="#wm#"/>
  <p:tag name="KSO_WM_UNIT_TYPE" val="i"/>
  <p:tag name="KSO_WM_UNIT_ID" val="diagram9091_1*i*4"/>
  <p:tag name="KSO_WM_TEMPLATE_CATEGORY" val="diagram"/>
  <p:tag name="KSO_WM_TEMPLATE_INDEX" val="9091"/>
  <p:tag name="KSO_WM_TAG_VERSION" val="1.0"/>
</p:tagLst>
</file>

<file path=ppt/tags/tag58.xml><?xml version="1.0" encoding="utf-8"?>
<p:tagLst xmlns:p="http://schemas.openxmlformats.org/presentationml/2006/main">
  <p:tag name="KSO_WM_BEAUTIFY_FLAG" val="#wm#"/>
  <p:tag name="KSO_WM_UNIT_TYPE" val="i"/>
  <p:tag name="KSO_WM_UNIT_ID" val="diagram9091_1*i*5"/>
  <p:tag name="KSO_WM_TEMPLATE_CATEGORY" val="diagram"/>
  <p:tag name="KSO_WM_TEMPLATE_INDEX" val="9091"/>
  <p:tag name="KSO_WM_TAG_VERSION" val="1.0"/>
</p:tagLst>
</file>

<file path=ppt/tags/tag59.xml><?xml version="1.0" encoding="utf-8"?>
<p:tagLst xmlns:p="http://schemas.openxmlformats.org/presentationml/2006/main">
  <p:tag name="KSO_WM_TEMPLATE_CATEGORY" val="diagram"/>
  <p:tag name="KSO_WM_TEMPLATE_INDEX" val="9091"/>
  <p:tag name="KSO_WM_UNIT_TYPE" val="d"/>
  <p:tag name="KSO_WM_UNIT_INDEX" val="2"/>
  <p:tag name="KSO_WM_UNIT_ID" val="256*d*2"/>
  <p:tag name="KSO_WM_UNIT_CLEAR" val="0"/>
  <p:tag name="KSO_WM_UNIT_LAYERLEVEL" val="1"/>
  <p:tag name="KSO_WM_UNIT_VALUE" val="548*1343"/>
  <p:tag name="KSO_WM_UNIT_HIGHLIGHT" val="0"/>
  <p:tag name="KSO_WM_UNIT_COMPATIBLE" val="0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6_1*i*3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NDEX" val="1_1"/>
  <p:tag name="KSO_WM_UNIT_CLEAR" val="1"/>
  <p:tag name="KSO_WM_UNIT_LAYERLEVEL" val="1_1"/>
  <p:tag name="KSO_WM_BEAUTIFY_FLAG" val="#wm#"/>
  <p:tag name="KSO_WM_UNIT_TYPE" val="i"/>
  <p:tag name="KSO_WM_UNIT_ID" val="diagram9091_1*i*10"/>
  <p:tag name="KSO_WM_TEMPLATE_CATEGORY" val="diagram"/>
  <p:tag name="KSO_WM_TEMPLATE_INDEX" val="9091"/>
  <p:tag name="KSO_WM_TAG_VERSION" val="1.0"/>
</p:tagLst>
</file>

<file path=ppt/tags/tag61.xml><?xml version="1.0" encoding="utf-8"?>
<p:tagLst xmlns:p="http://schemas.openxmlformats.org/presentationml/2006/main">
  <p:tag name="KSO_WM_UNIT_INDEX" val="1_2"/>
  <p:tag name="KSO_WM_UNIT_CLEAR" val="1"/>
  <p:tag name="KSO_WM_UNIT_LAYERLEVEL" val="1_1"/>
  <p:tag name="KSO_WM_BEAUTIFY_FLAG" val="#wm#"/>
  <p:tag name="KSO_WM_UNIT_TYPE" val="i"/>
  <p:tag name="KSO_WM_UNIT_ID" val="diagram9091_1*i*11"/>
  <p:tag name="KSO_WM_TEMPLATE_CATEGORY" val="diagram"/>
  <p:tag name="KSO_WM_TEMPLATE_INDEX" val="9091"/>
  <p:tag name="KSO_WM_TAG_VERSION" val="1.0"/>
</p:tagLst>
</file>

<file path=ppt/tags/tag62.xml><?xml version="1.0" encoding="utf-8"?>
<p:tagLst xmlns:p="http://schemas.openxmlformats.org/presentationml/2006/main">
  <p:tag name="KSO_WM_TEMPLATE_CATEGORY" val="diagram"/>
  <p:tag name="KSO_WM_TEMPLATE_INDEX" val="9091"/>
  <p:tag name="KSO_WM_UNIT_TYPE" val="h_a"/>
  <p:tag name="KSO_WM_UNIT_INDEX" val="1_1"/>
  <p:tag name="KSO_WM_UNIT_ID" val="256*h_a*1_1"/>
  <p:tag name="KSO_WM_UNIT_CLEAR" val="1"/>
  <p:tag name="KSO_WM_UNIT_LAYERLEVEL" val="1_1"/>
  <p:tag name="KSO_WM_UNIT_VALUE" val="13"/>
  <p:tag name="KSO_WM_UNIT_HIGHLIGHT" val="0"/>
  <p:tag name="KSO_WM_UNIT_COMPATIBLE" val="0"/>
  <p:tag name="KSO_WM_UNIT_PRESET_TEXT_INDEX" val="3"/>
  <p:tag name="KSO_WM_UNIT_PRESET_TEXT_LEN" val="12"/>
  <p:tag name="KSO_WM_BEAUTIFY_FLAG" val="#wm#"/>
  <p:tag name="KSO_WM_TAG_VERSION" val="1.0"/>
</p:tagLst>
</file>

<file path=ppt/tags/tag63.xml><?xml version="1.0" encoding="utf-8"?>
<p:tagLst xmlns:p="http://schemas.openxmlformats.org/presentationml/2006/main">
  <p:tag name="KSO_WM_UNIT_INDEX" val="1_3"/>
  <p:tag name="KSO_WM_UNIT_CLEAR" val="1"/>
  <p:tag name="KSO_WM_UNIT_LAYERLEVEL" val="1_1"/>
  <p:tag name="KSO_WM_BEAUTIFY_FLAG" val="#wm#"/>
  <p:tag name="KSO_WM_UNIT_TYPE" val="i"/>
  <p:tag name="KSO_WM_UNIT_ID" val="diagram9091_1*i*13"/>
  <p:tag name="KSO_WM_TEMPLATE_CATEGORY" val="diagram"/>
  <p:tag name="KSO_WM_TEMPLATE_INDEX" val="9091"/>
  <p:tag name="KSO_WM_TAG_VERSION" val="1.0"/>
</p:tagLst>
</file>

<file path=ppt/tags/tag64.xml><?xml version="1.0" encoding="utf-8"?>
<p:tagLst xmlns:p="http://schemas.openxmlformats.org/presentationml/2006/main">
  <p:tag name="KSO_WM_TEMPLATE_CATEGORY" val="diagram"/>
  <p:tag name="KSO_WM_TEMPLATE_INDEX" val="9091"/>
  <p:tag name="KSO_WM_UNIT_TYPE" val="h_f"/>
  <p:tag name="KSO_WM_UNIT_INDEX" val="1_1"/>
  <p:tag name="KSO_WM_UNIT_ID" val="256*h_f*1_1"/>
  <p:tag name="KSO_WM_UNIT_CLEAR" val="1"/>
  <p:tag name="KSO_WM_UNIT_LAYERLEVEL" val="1_1"/>
  <p:tag name="KSO_WM_UNIT_VALUE" val="52"/>
  <p:tag name="KSO_WM_UNIT_HIGHLIGHT" val="0"/>
  <p:tag name="KSO_WM_UNIT_COMPATIBLE" val="0"/>
  <p:tag name="KSO_WM_UNIT_PRESET_TEXT_INDEX" val="3"/>
  <p:tag name="KSO_WM_UNIT_PRESET_TEXT_LEN" val="72"/>
  <p:tag name="KSO_WM_BEAUTIFY_FLAG" val="#wm#"/>
  <p:tag name="KSO_WM_TAG_VERSION" val="1.0"/>
</p:tagLst>
</file>

<file path=ppt/tags/tag65.xml><?xml version="1.0" encoding="utf-8"?>
<p:tagLst xmlns:p="http://schemas.openxmlformats.org/presentationml/2006/main">
  <p:tag name="KSO_WM_TEMPLATE_CATEGORY" val="diagram"/>
  <p:tag name="KSO_WM_TEMPLATE_INDEX" val="9091"/>
  <p:tag name="KSO_WM_UNIT_TYPE" val="h_a"/>
  <p:tag name="KSO_WM_UNIT_INDEX" val="2_1"/>
  <p:tag name="KSO_WM_UNIT_ID" val="256*h_a*2_1"/>
  <p:tag name="KSO_WM_UNIT_CLEAR" val="1"/>
  <p:tag name="KSO_WM_UNIT_LAYERLEVEL" val="1_1"/>
  <p:tag name="KSO_WM_UNIT_VALUE" val="13"/>
  <p:tag name="KSO_WM_UNIT_HIGHLIGHT" val="0"/>
  <p:tag name="KSO_WM_UNIT_COMPATIBLE" val="0"/>
  <p:tag name="KSO_WM_UNIT_PRESET_TEXT_INDEX" val="3"/>
  <p:tag name="KSO_WM_UNIT_PRESET_TEXT_LEN" val="12"/>
  <p:tag name="KSO_WM_BEAUTIFY_FLAG" val="#wm#"/>
  <p:tag name="KSO_WM_TAG_VERSION" val="1.0"/>
</p:tagLst>
</file>

<file path=ppt/tags/tag66.xml><?xml version="1.0" encoding="utf-8"?>
<p:tagLst xmlns:p="http://schemas.openxmlformats.org/presentationml/2006/main">
  <p:tag name="KSO_WM_UNIT_INDEX" val="1_4"/>
  <p:tag name="KSO_WM_UNIT_CLEAR" val="1"/>
  <p:tag name="KSO_WM_UNIT_LAYERLEVEL" val="1_1"/>
  <p:tag name="KSO_WM_BEAUTIFY_FLAG" val="#wm#"/>
  <p:tag name="KSO_WM_UNIT_TYPE" val="i"/>
  <p:tag name="KSO_WM_UNIT_ID" val="diagram9091_1*i*16"/>
  <p:tag name="KSO_WM_TEMPLATE_CATEGORY" val="diagram"/>
  <p:tag name="KSO_WM_TEMPLATE_INDEX" val="9091"/>
  <p:tag name="KSO_WM_TAG_VERSION" val="1.0"/>
</p:tagLst>
</file>

<file path=ppt/tags/tag67.xml><?xml version="1.0" encoding="utf-8"?>
<p:tagLst xmlns:p="http://schemas.openxmlformats.org/presentationml/2006/main">
  <p:tag name="KSO_WM_TEMPLATE_CATEGORY" val="diagram"/>
  <p:tag name="KSO_WM_TEMPLATE_INDEX" val="9091"/>
  <p:tag name="KSO_WM_UNIT_TYPE" val="h_f"/>
  <p:tag name="KSO_WM_UNIT_INDEX" val="2_1"/>
  <p:tag name="KSO_WM_UNIT_ID" val="256*h_f*2_1"/>
  <p:tag name="KSO_WM_UNIT_CLEAR" val="1"/>
  <p:tag name="KSO_WM_UNIT_LAYERLEVEL" val="1_1"/>
  <p:tag name="KSO_WM_UNIT_VALUE" val="52"/>
  <p:tag name="KSO_WM_UNIT_HIGHLIGHT" val="0"/>
  <p:tag name="KSO_WM_UNIT_COMPATIBLE" val="0"/>
  <p:tag name="KSO_WM_UNIT_PRESET_TEXT_INDEX" val="3"/>
  <p:tag name="KSO_WM_UNIT_PRESET_TEXT_LEN" val="72"/>
  <p:tag name="KSO_WM_BEAUTIFY_FLAG" val="#wm#"/>
  <p:tag name="KSO_WM_TAG_VERSION" val="1.0"/>
</p:tagLst>
</file>

<file path=ppt/tags/tag68.xml><?xml version="1.0" encoding="utf-8"?>
<p:tagLst xmlns:p="http://schemas.openxmlformats.org/presentationml/2006/main">
  <p:tag name="KSO_WM_TEMPLATE_CATEGORY" val="diagram"/>
  <p:tag name="KSO_WM_TEMPLATE_INDEX" val="9091"/>
  <p:tag name="KSO_WM_UNIT_TYPE" val="a"/>
  <p:tag name="KSO_WM_UNIT_INDEX" val="1"/>
  <p:tag name="KSO_WM_UNIT_ID" val="256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</p:tagLst>
</file>

<file path=ppt/tags/tag69.xml><?xml version="1.0" encoding="utf-8"?>
<p:tagLst xmlns:p="http://schemas.openxmlformats.org/presentationml/2006/main">
  <p:tag name="KSO_WM_SLIDE_ID" val="diagram9091_1"/>
  <p:tag name="KSO_WM_TEMPLATE_SUBCATEGORY" val="0"/>
  <p:tag name="KSO_WM_SLIDE_TYPE" val="text"/>
  <p:tag name="KSO_WM_SLIDE_SUBTYPE" val="pureTxt"/>
  <p:tag name="KSO_WM_SLIDE_ITEM_CNT" val="2"/>
  <p:tag name="KSO_WM_SLIDE_INDEX" val="1"/>
  <p:tag name="KSO_WM_SLIDE_SIZE" val="642*387"/>
  <p:tag name="KSO_WM_SLIDE_POSITION" val="36*119"/>
  <p:tag name="KSO_WM_TAG_VERSION" val="1.0"/>
  <p:tag name="KSO_WM_BEAUTIFY_FLAG" val="#wm#"/>
  <p:tag name="KSO_WM_TEMPLATE_CATEGORY" val="diagram"/>
  <p:tag name="KSO_WM_TEMPLATE_INDEX" val="9091"/>
  <p:tag name="KSO_WM_SLIDE_LAYOUT" val="a_d_h"/>
  <p:tag name="KSO_WM_SLIDE_LAYOUT_CNT" val="1_2_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66_1*y*1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2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3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764_1*i*4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4.xml><?xml version="1.0" encoding="utf-8"?>
<p:tagLst xmlns:p="http://schemas.openxmlformats.org/presentationml/2006/main">
  <p:tag name="KSO_WM_UNIT_TEXT_PART_ID_V2" val="d-4-1"/>
  <p:tag name="KSO_WM_UNIT_PRESET_TEXT" val="此处添加小标题：&#13;点击此处添加正文，文字是您思想的提炼，为了最终演示发布的良好效果，请尽量言简意赅的阐述观点。&#13;此处添加小标题：&#13;点击此处添加正文，文字是您思想的提炼，为了最终演示发布的良好效果，请尽量言简意赅的阐述观点；根据需要可酌情增减文字，以便观者可以准确理解您所传达的信息。&#13;此处添加小标题：&#13;您的正文已经简明扼要，字字珠玑，但信息却千丝万缕、错综复杂，需要用更多的文字来表述；但请您尽可能提炼思想的精髓，恰如其分的表达观点，往往可以事半功倍。&#13;为了能让您有更直观的字数感受，并进一步方便使用，我们为您标注了最适合的位置。您输入的文字到这里时，就是最佳视觉效果。&#13;此处添加小标题：&#13;点击此处添加正文，文字是您思想的提炼，为了最终演示发布的良好效果，请尽量言简意赅的阐述观点；根据需要可酌情增减文字，以便观者可以准确理解您所传达的信息。"/>
  <p:tag name="KSO_WM_UNIT_NOCLEAR" val="1"/>
  <p:tag name="KSO_WM_UNIT_VALUE" val="7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4_1*f*1"/>
  <p:tag name="KSO_WM_TEMPLATE_CATEGORY" val="diagram"/>
  <p:tag name="KSO_WM_TEMPLATE_INDEX" val="20194764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PRESET_TEXT" val="此处可添加您的大标题内容"/>
  <p:tag name="KSO_WM_UNIT_TEXT_PART_ID" val="2-X"/>
  <p:tag name="KSO_WM_UNIT_TEXT_PART_SIZE" val="49.2*559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4_1*a*1"/>
  <p:tag name="KSO_WM_TEMPLATE_CATEGORY" val="diagram"/>
  <p:tag name="KSO_WM_TEMPLATE_INDEX" val="20194764"/>
  <p:tag name="KSO_WM_UNIT_LAYERLEVEL" val="1"/>
  <p:tag name="KSO_WM_TAG_VERSION" val="1.0"/>
  <p:tag name="KSO_WM_BEAUTIFY_FLAG" val="#wm#"/>
  <p:tag name="KSO_WM_UNIT_NOCLEAR" val="0"/>
  <p:tag name="KSO_WM_UNIT_TEXT_PART_ID_V2" val="a-3-1"/>
</p:tagLst>
</file>

<file path=ppt/tags/tag76.xml><?xml version="1.0" encoding="utf-8"?>
<p:tagLst xmlns:p="http://schemas.openxmlformats.org/presentationml/2006/main">
  <p:tag name="KSO_WM_SLIDE_ID" val="diagram2019476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4"/>
  <p:tag name="KSO_WM_SLIDE_LAYOUT" val="a_f"/>
  <p:tag name="KSO_WM_SLIDE_LAYOUT_CNT" val="1_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450_1*i*1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450_1*i*2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3"/>
  <p:tag name="KSO_WM_UNIT_COLOR_SCHEME_SHAPE_ID" val="3"/>
  <p:tag name="KSO_WM_UNIT_COLOR_SCHEME_PARENT_PAGE" val="0_1"/>
  <p:tag name="KSO_WM_UNIT_FOIL_COLOR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450_1*i*4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7"/>
  <p:tag name="KSO_WM_UNIT_COLOR_SCHEME_SHAPE_ID" val="7"/>
  <p:tag name="KSO_WM_UNIT_COLOR_SCHEME_PARENT_PAGE" val="0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6_1*i*4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450_1*i*5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8"/>
  <p:tag name="KSO_WM_UNIT_COLOR_SCHEME_SHAPE_ID" val="8"/>
  <p:tag name="KSO_WM_UNIT_COLOR_SCHEME_PARENT_PAGE" val="0_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450_1*a*1"/>
  <p:tag name="KSO_WM_TEMPLATE_CATEGORY" val="diagram"/>
  <p:tag name="KSO_WM_TEMPLATE_INDEX" val="20191450"/>
  <p:tag name="KSO_WM_UNIT_LAYERLEVEL" val="1"/>
  <p:tag name="KSO_WM_TAG_VERSION" val="1.0"/>
  <p:tag name="KSO_WM_BEAUTIFY_FLAG" val="#wm#"/>
  <p:tag name="KSO_WM_UNIT_ADJUSTLAYOUT_ID" val="13"/>
  <p:tag name="KSO_WM_UNIT_COLOR_SCHEME_SHAPE_ID" val="13"/>
  <p:tag name="KSO_WM_UNIT_COLOR_SCHEME_PARENT_PAGE" val="0_1"/>
</p:tagLst>
</file>

<file path=ppt/tags/tag82.xml><?xml version="1.0" encoding="utf-8"?>
<p:tagLst xmlns:p="http://schemas.openxmlformats.org/presentationml/2006/main">
  <p:tag name="KSO_WM_UNIT_PRESET_TEXT" val="点击此处添加正文，文字是您思想的提炼，请言简意赅的阐述观点。&#13;您的正文已经字字珠玑，但信息却错综复杂，需要用更多的文字来表述。&#13;恰如其分的表达观点，往往可以事半功倍。"/>
  <p:tag name="KSO_WM_UNIT_TEXT_PART_ID" val="1-d"/>
  <p:tag name="KSO_WM_UNIT_TEXT_PART_SIZE" val="254.64*224.5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191450_1*h_f*1_1"/>
  <p:tag name="KSO_WM_TEMPLATE_CATEGORY" val="diagram"/>
  <p:tag name="KSO_WM_TEMPLATE_INDEX" val="20191450"/>
  <p:tag name="KSO_WM_UNIT_LAYERLEVEL" val="1_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TEXT_PART_ID_V2" val="d-1-1"/>
</p:tagLst>
</file>

<file path=ppt/tags/tag83.xml><?xml version="1.0" encoding="utf-8"?>
<p:tagLst xmlns:p="http://schemas.openxmlformats.org/presentationml/2006/main">
  <p:tag name="KSO_WM_SLIDE_MODEL_TYPE" val="cover"/>
  <p:tag name="KSO_WM_SLIDE_ID" val="diagram20191450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450"/>
  <p:tag name="KSO_WM_SLIDE_LAYOUT" val="a_h"/>
  <p:tag name="KSO_WM_SLIDE_LAYOUT_CNT" val="1_1"/>
  <p:tag name="KSO_WM_SLIDE_TYPE" val="text"/>
  <p:tag name="KSO_WM_SLIDE_SUBTYPE" val="pureTxt"/>
  <p:tag name="KSO_WM_SLIDE_SIZE" val="224.5*254.64"/>
  <p:tag name="KSO_WM_SLIDE_POSITION" val="147.447*192.399"/>
  <p:tag name="KSO_WM_SLIDE_CONSTRAINT" val="%7b%22slideConstraint%22%3a%7b%22seriesAreas%22%3a%5b%5d%2c%22singleAreas%22%3a%5b%7b%22shapes%22%3a%5b2%5d%2c%22serialConstraintIndex%22%3a-1%2c%22areatextmark%22%3a0%2c%22pictureprocessmark%22%3a0%7d%5d%7d%7d"/>
  <p:tag name="KSO_WM_SLIDE_COLORSCHEME_VERSION" val="3.2"/>
</p:tagLst>
</file>

<file path=ppt/tags/tag8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89_1*i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5"/>
  <p:tag name="KSO_WM_UNIT_COLOR_SCHEME_SHAPE_ID" val="185"/>
  <p:tag name="KSO_WM_UNIT_COLOR_SCHEME_PARENT_PAGE" val="0_1"/>
</p:tagLst>
</file>

<file path=ppt/tags/tag8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89_1*i*2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25"/>
  <p:tag name="KSO_WM_UNIT_COLOR_SCHEME_SHAPE_ID" val="25"/>
  <p:tag name="KSO_WM_UNIT_COLOR_SCHEME_PARENT_PAGE" val="0_1"/>
  <p:tag name="KSO_WM_UNIT_FOIL_COLOR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89_1*i*3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91"/>
  <p:tag name="KSO_WM_UNIT_COLOR_SCHEME_SHAPE_ID" val="191"/>
  <p:tag name="KSO_WM_UNIT_COLOR_SCHEME_PARENT_PAGE" val="0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89_1*i*4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9"/>
  <p:tag name="KSO_WM_UNIT_COLOR_SCHEME_SHAPE_ID" val="189"/>
  <p:tag name="KSO_WM_UNIT_COLOR_SCHEME_PARENT_PAGE" val="0_1"/>
</p:tagLst>
</file>

<file path=ppt/tags/tag8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TEXT_PART_ID" val="4-d"/>
  <p:tag name="KSO_WM_UNIT_TEXT_PART_SIZE" val="254.64*854.5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89_1*f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87"/>
  <p:tag name="KSO_WM_UNIT_COLOR_SCHEME_SHAPE_ID" val="187"/>
  <p:tag name="KSO_WM_UNIT_COLOR_SCHEME_PARENT_PAGE" val="0_1"/>
  <p:tag name="KSO_WM_UNIT_TEXT_PART_ID_V2" val="d-4-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89_1*a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9"/>
  <p:tag name="KSO_WM_UNIT_COLOR_SCHEME_SHAPE_ID" val="9"/>
  <p:tag name="KSO_WM_UNIT_COLOR_SCHEME_PARENT_PAGE" val="0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666_1*i*6"/>
  <p:tag name="KSO_WM_TEMPLATE_CATEGORY" val="diagram"/>
  <p:tag name="KSO_WM_TEMPLATE_INDEX" val="20198666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VALUE" val="735*110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89_1*d*1"/>
  <p:tag name="KSO_WM_TEMPLATE_CATEGORY" val="diagram"/>
  <p:tag name="KSO_WM_TEMPLATE_INDEX" val="20191389"/>
  <p:tag name="KSO_WM_UNIT_LAYERLEVEL" val="1"/>
  <p:tag name="KSO_WM_TAG_VERSION" val="1.0"/>
  <p:tag name="KSO_WM_BEAUTIFY_FLAG" val="#wm#"/>
  <p:tag name="KSO_WM_UNIT_ADJUSTLAYOUT_ID" val="10"/>
  <p:tag name="KSO_WM_UNIT_PICTURE_CLIP_FLAG" val="1"/>
  <p:tag name="KSO_WM_UNIT_COLOR_SCHEME_SHAPE_ID" val="10"/>
  <p:tag name="KSO_WM_UNIT_COLOR_SCHEME_PARENT_PAGE" val="0_1"/>
</p:tagLst>
</file>

<file path=ppt/tags/tag91.xml><?xml version="1.0" encoding="utf-8"?>
<p:tagLst xmlns:p="http://schemas.openxmlformats.org/presentationml/2006/main">
  <p:tag name="KSO_WM_SLIDE_ID" val="diagram2019138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89"/>
  <p:tag name="KSO_WM_SLIDE_LAYOUT" val="a_d_f"/>
  <p:tag name="KSO_WM_SLIDE_LAYOUT_CNT" val="1_1_1"/>
  <p:tag name="KSO_WM_SLIDE_TYPE" val="text"/>
  <p:tag name="KSO_WM_SLIDE_SUBTYPE" val="picTxt"/>
  <p:tag name="KSO_WM_SLIDE_SIZE" val="960*656"/>
  <p:tag name="KSO_WM_SLIDE_POSITION" val="0*0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COLORSCHEME_VERSION" val="3.2"/>
  <p:tag name="KSO_WM_SLIDE_MODEL_TYPE" val="cover"/>
</p:tagLst>
</file>

<file path=ppt/tags/tag92.xml><?xml version="1.0" encoding="utf-8"?>
<p:tagLst xmlns:p="http://schemas.openxmlformats.org/presentationml/2006/main">
  <p:tag name="KSO_WM_DOC_GUID" val="{25a867f2-b5a3-4823-89ef-34f26e48c336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演示</Application>
  <PresentationFormat>全屏显示(4:3)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微软雅黑</vt:lpstr>
      <vt:lpstr>Calibri</vt:lpstr>
      <vt:lpstr>Courier New</vt:lpstr>
      <vt:lpstr>Verdana</vt:lpstr>
      <vt:lpstr>Arial Unicode MS</vt:lpstr>
      <vt:lpstr>PMingLiU</vt:lpstr>
      <vt:lpstr>Segoe Print</vt:lpstr>
      <vt:lpstr>黑体</vt:lpstr>
      <vt:lpstr>WPS-Bullets</vt:lpstr>
      <vt:lpstr>Wingdings</vt:lpstr>
      <vt:lpstr>自定义设计方案</vt:lpstr>
      <vt:lpstr>Office 主题​​</vt:lpstr>
      <vt:lpstr>WEB开发- DOM操作</vt:lpstr>
      <vt:lpstr>纲要</vt:lpstr>
      <vt:lpstr>Node来源</vt:lpstr>
      <vt:lpstr>什么是DOM？</vt:lpstr>
      <vt:lpstr>DOM的分类</vt:lpstr>
      <vt:lpstr>HTML的DOM</vt:lpstr>
      <vt:lpstr>PowerPoint 演示文稿</vt:lpstr>
      <vt:lpstr>PowerPoint 演示文稿</vt:lpstr>
      <vt:lpstr>PowerPoint 演示文稿</vt:lpstr>
      <vt:lpstr>网络爬虫</vt:lpstr>
      <vt:lpstr>查找 HTML 元素</vt:lpstr>
      <vt:lpstr>PowerPoint 演示文稿</vt:lpstr>
    </vt:vector>
  </TitlesOfParts>
  <Company>CECW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Versa</dc:creator>
  <cp:lastModifiedBy>科幻世界新家</cp:lastModifiedBy>
  <cp:revision>379</cp:revision>
  <dcterms:created xsi:type="dcterms:W3CDTF">2009-11-19T02:19:00Z</dcterms:created>
  <dcterms:modified xsi:type="dcterms:W3CDTF">2019-03-26T08:17:37Z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