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e5752bc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e5752bc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e5752bc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e5752bc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e5752bc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e5752b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e5752bc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e5752b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e5752bc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e5752bc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e5752bc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1e5752bc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8904af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08904af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08904a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08904a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08904af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08904af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08904af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08904af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e5752b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e5752b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08904af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08904af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08904af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08904af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08904af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08904af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08904afc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08904afc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08904afc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08904afc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08904afc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08904afc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08904afc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08904afc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08904afc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08904afc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08904afc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08904afc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209ff0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209ff0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e5752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e5752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209ff0c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209ff0c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209ff0c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209ff0c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e5752b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e5752b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e5752b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e5752b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e5752b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e5752b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e5752b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e5752b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e5752b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e5752b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e5752bc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e5752bc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channel/UCw8aBxRvQ2ksWNFuO5eHdm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ASP.net REST API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1725" y="3982575"/>
            <a:ext cx="5102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/>
              <a:t>demo code from: 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 u="sng">
                <a:solidFill>
                  <a:schemeClr val="hlink"/>
                </a:solidFill>
                <a:hlinkClick r:id="rId3"/>
              </a:rPr>
              <a:t>Julio Casal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Example controller class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348375" y="992675"/>
            <a:ext cx="70389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following class binds with the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and the </a:t>
            </a:r>
            <a:r>
              <a:rPr lang="el">
                <a:solidFill>
                  <a:schemeClr val="accent2"/>
                </a:solidFill>
              </a:rPr>
              <a:t>ItemEntity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12100" y="1407575"/>
            <a:ext cx="3859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Microsoft.AspNetCore.Mvc;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Catalog.Controllers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[Route("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ControllerBase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908700" y="1821450"/>
            <a:ext cx="40284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// GET /items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.GetItems();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GET /items/{id}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[HttpGet("{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Google Shape;196;p22"/>
          <p:cNvCxnSpPr>
            <a:endCxn id="195" idx="0"/>
          </p:cNvCxnSpPr>
          <p:nvPr/>
        </p:nvCxnSpPr>
        <p:spPr>
          <a:xfrm flipH="1" rot="10800000">
            <a:off x="2370100" y="1821450"/>
            <a:ext cx="4552800" cy="2060100"/>
          </a:xfrm>
          <a:prstGeom prst="curvedConnector4">
            <a:avLst>
              <a:gd fmla="val 42060" name="adj1"/>
              <a:gd fmla="val 1115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Dependency Injection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Up untill now our code generates a new list of Items every time the Repository class is being called. To avoid that we will inject the repository class in the controller class constructor.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4100" y="3111050"/>
            <a:ext cx="43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ItemsRepository();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004100" y="3045025"/>
            <a:ext cx="377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ItemsController(repository)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3"/>
          <p:cNvCxnSpPr>
            <a:endCxn id="204" idx="0"/>
          </p:cNvCxnSpPr>
          <p:nvPr/>
        </p:nvCxnSpPr>
        <p:spPr>
          <a:xfrm flipH="1" rot="10800000">
            <a:off x="2237800" y="3045025"/>
            <a:ext cx="4655700" cy="58800"/>
          </a:xfrm>
          <a:prstGeom prst="curvedConnector4">
            <a:avLst>
              <a:gd fmla="val 29709" name="adj1"/>
              <a:gd fmla="val 5049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Implementation of injection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be using the </a:t>
            </a:r>
            <a:r>
              <a:rPr lang="el">
                <a:solidFill>
                  <a:schemeClr val="accent2"/>
                </a:solidFill>
              </a:rPr>
              <a:t>IServiceProvider </a:t>
            </a:r>
            <a:r>
              <a:rPr lang="el"/>
              <a:t>for this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Extract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for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Create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class and paste the extracted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Make sure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implements the </a:t>
            </a:r>
            <a:r>
              <a:rPr lang="el">
                <a:solidFill>
                  <a:srgbClr val="00FF00"/>
                </a:solidFill>
              </a:rPr>
              <a:t>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Change repository variable (</a:t>
            </a:r>
            <a:r>
              <a:rPr lang="el" sz="1100"/>
              <a:t>in </a:t>
            </a:r>
            <a:r>
              <a:rPr lang="el" sz="1100">
                <a:solidFill>
                  <a:schemeClr val="accent2"/>
                </a:solidFill>
              </a:rPr>
              <a:t>controller</a:t>
            </a:r>
            <a:r>
              <a:rPr lang="el"/>
              <a:t>) from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type to the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Receive repository in </a:t>
            </a:r>
            <a:r>
              <a:rPr lang="el">
                <a:solidFill>
                  <a:schemeClr val="accent2"/>
                </a:solidFill>
              </a:rPr>
              <a:t>Controller </a:t>
            </a:r>
            <a:r>
              <a:rPr lang="el"/>
              <a:t>constructor paremeters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Startup.cs -&gt; ConfigureServices -&gt; services.</a:t>
            </a:r>
            <a:r>
              <a:rPr lang="el">
                <a:solidFill>
                  <a:srgbClr val="00CDCD"/>
                </a:solidFill>
              </a:rPr>
              <a:t>addSingleton</a:t>
            </a:r>
            <a:r>
              <a:rPr lang="el"/>
              <a:t>&lt;ItemsInterface, ItemsRepository&gt;();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data transfer object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help to further decouple presentation from the service layer and the domain model. When </a:t>
            </a: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are used, the presentation layer and the service layer share data contracts rather than </a:t>
            </a:r>
            <a:r>
              <a:rPr lang="el">
                <a:solidFill>
                  <a:srgbClr val="00FF00"/>
                </a:solidFill>
              </a:rPr>
              <a:t>classes</a:t>
            </a:r>
            <a:r>
              <a:rPr lang="el"/>
              <a:t>. Eventually hiding our models from the outside world.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297900" y="2700150"/>
            <a:ext cx="854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Extensions.cs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10530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create a new root file </a:t>
            </a:r>
            <a:r>
              <a:rPr lang="el">
                <a:solidFill>
                  <a:schemeClr val="accent2"/>
                </a:solidFill>
              </a:rPr>
              <a:t>Extensions.cs </a:t>
            </a:r>
            <a:r>
              <a:rPr lang="el"/>
              <a:t>which will extend the definitions of our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FF0000"/>
                </a:solidFill>
              </a:rPr>
              <a:t>MUST </a:t>
            </a:r>
            <a:r>
              <a:rPr lang="el"/>
              <a:t>be </a:t>
            </a:r>
            <a:r>
              <a:rPr lang="el">
                <a:solidFill>
                  <a:srgbClr val="00CD00"/>
                </a:solidFill>
              </a:rPr>
              <a:t>static</a:t>
            </a:r>
            <a:r>
              <a:rPr lang="el"/>
              <a:t>!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14450" y="1834325"/>
            <a:ext cx="7748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Extensions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ItemDto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AsDto(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item.Price,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item.CreatedDate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final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No we can actually do the following in the </a:t>
            </a:r>
            <a:r>
              <a:rPr lang="el">
                <a:solidFill>
                  <a:srgbClr val="00CD00"/>
                </a:solidFill>
              </a:rPr>
              <a:t>controller </a:t>
            </a:r>
            <a:r>
              <a:rPr lang="el">
                <a:solidFill>
                  <a:srgbClr val="00CDCD"/>
                </a:solidFill>
              </a:rPr>
              <a:t>getItem </a:t>
            </a:r>
            <a:r>
              <a:rPr lang="el"/>
              <a:t>method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234800" y="2311250"/>
            <a:ext cx="717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repository.GetItems().Select(item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1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297500" y="298630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 the </a:t>
            </a:r>
            <a:r>
              <a:rPr lang="el">
                <a:solidFill>
                  <a:srgbClr val="00CDCD"/>
                </a:solidFill>
                <a:latin typeface="Lato"/>
                <a:ea typeface="Lato"/>
                <a:cs typeface="Lato"/>
                <a:sym typeface="Lato"/>
              </a:rPr>
              <a:t>getItem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l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method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98125" y="3461250"/>
            <a:ext cx="787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NotFound();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27"/>
          <p:cNvCxnSpPr/>
          <p:nvPr/>
        </p:nvCxnSpPr>
        <p:spPr>
          <a:xfrm>
            <a:off x="44025" y="2920275"/>
            <a:ext cx="89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requests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97500" y="1567550"/>
            <a:ext cx="703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First we will update our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for the </a:t>
            </a:r>
            <a:r>
              <a:rPr lang="el">
                <a:solidFill>
                  <a:schemeClr val="accent2"/>
                </a:solidFill>
              </a:rPr>
              <a:t>Repository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2176925" y="2132650"/>
            <a:ext cx="57339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void CreateItem(Item item);</a:t>
            </a:r>
            <a:endParaRPr sz="950">
              <a:solidFill>
                <a:srgbClr val="00FF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67550"/>
            <a:ext cx="703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next step is to implement the </a:t>
            </a:r>
            <a:r>
              <a:rPr lang="el">
                <a:solidFill>
                  <a:srgbClr val="00FF00"/>
                </a:solidFill>
              </a:rPr>
              <a:t>create </a:t>
            </a:r>
            <a:r>
              <a:rPr lang="el"/>
              <a:t>function in the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class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1297500" y="2176950"/>
            <a:ext cx="588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CreateItem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.Add(item);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 - DTO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Lets create a </a:t>
            </a:r>
            <a:r>
              <a:rPr lang="el">
                <a:solidFill>
                  <a:srgbClr val="00FFFF"/>
                </a:solidFill>
              </a:rPr>
              <a:t>CreateItemDTO </a:t>
            </a:r>
            <a:r>
              <a:rPr lang="el"/>
              <a:t>class that will contain only the  variables for the </a:t>
            </a:r>
            <a:r>
              <a:rPr lang="el">
                <a:solidFill>
                  <a:schemeClr val="accent2"/>
                </a:solidFill>
              </a:rPr>
              <a:t>Item </a:t>
            </a:r>
            <a:r>
              <a:rPr lang="el"/>
              <a:t>model that we need the user to </a:t>
            </a:r>
            <a:r>
              <a:rPr lang="el">
                <a:solidFill>
                  <a:srgbClr val="00FF00"/>
                </a:solidFill>
              </a:rPr>
              <a:t>POST</a:t>
            </a:r>
            <a:r>
              <a:rPr lang="el"/>
              <a:t>. </a:t>
            </a:r>
            <a:r>
              <a:rPr lang="el">
                <a:solidFill>
                  <a:schemeClr val="accent2"/>
                </a:solidFill>
              </a:rPr>
              <a:t>GUID </a:t>
            </a:r>
            <a:r>
              <a:rPr lang="el"/>
              <a:t>and </a:t>
            </a:r>
            <a:r>
              <a:rPr lang="el">
                <a:solidFill>
                  <a:schemeClr val="accent2"/>
                </a:solidFill>
              </a:rPr>
              <a:t>DATE </a:t>
            </a:r>
            <a:r>
              <a:rPr lang="el"/>
              <a:t>will be generated from the </a:t>
            </a:r>
            <a:r>
              <a:rPr lang="el">
                <a:solidFill>
                  <a:srgbClr val="00FF00"/>
                </a:solidFill>
              </a:rPr>
              <a:t>service</a:t>
            </a:r>
            <a:r>
              <a:rPr lang="el"/>
              <a:t>.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457525" y="2339300"/>
            <a:ext cx="7984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System.ComponentModel.DataAnnotations;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CreateItemDto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(1, 1000)]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03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last step is to update our </a:t>
            </a:r>
            <a:r>
              <a:rPr lang="el">
                <a:solidFill>
                  <a:srgbClr val="00FF00"/>
                </a:solidFill>
              </a:rPr>
              <a:t>Controller </a:t>
            </a:r>
            <a:r>
              <a:rPr lang="el"/>
              <a:t>, note that we will return a </a:t>
            </a:r>
            <a:r>
              <a:rPr lang="el">
                <a:solidFill>
                  <a:srgbClr val="00FFFF"/>
                </a:solidFill>
              </a:rPr>
              <a:t>location </a:t>
            </a:r>
            <a:r>
              <a:rPr lang="el"/>
              <a:t>header.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361600" y="2073650"/>
            <a:ext cx="83364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POST /items</a:t>
            </a:r>
            <a:endParaRPr i="1" sz="10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HttpPost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ActionResult&lt;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CreateItemDto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item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NewGuid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.Price,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UtcNow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CreatedAtAction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(nameof(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.AsDto());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Target Framework: </a:t>
            </a:r>
            <a:r>
              <a:rPr lang="el">
                <a:solidFill>
                  <a:schemeClr val="accent2"/>
                </a:solidFill>
              </a:rPr>
              <a:t>net5.0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Entry Point: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 sz="1100"/>
              <a:t> (as in all .net apps)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request - updating items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142525" y="1307850"/>
            <a:ext cx="703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Add the method in the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and implement it in the </a:t>
            </a:r>
            <a:r>
              <a:rPr lang="el">
                <a:solidFill>
                  <a:srgbClr val="00FF00"/>
                </a:solidFill>
              </a:rPr>
              <a:t>repository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25450" y="2132675"/>
            <a:ext cx="2959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UpdateItem(Item item);</a:t>
            </a:r>
            <a:endParaRPr sz="9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Google Shape;271;p32"/>
          <p:cNvCxnSpPr/>
          <p:nvPr/>
        </p:nvCxnSpPr>
        <p:spPr>
          <a:xfrm>
            <a:off x="3446225" y="1992450"/>
            <a:ext cx="0" cy="3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/>
          <p:nvPr/>
        </p:nvCxnSpPr>
        <p:spPr>
          <a:xfrm flipH="1">
            <a:off x="22150" y="1911275"/>
            <a:ext cx="91284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2"/>
          <p:cNvSpPr txBox="1"/>
          <p:nvPr/>
        </p:nvSpPr>
        <p:spPr>
          <a:xfrm>
            <a:off x="3446225" y="2315500"/>
            <a:ext cx="55788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l" sz="7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ind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items.FindIndex(existingItem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 existingItem.Id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item.Id);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items[index]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- DTO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297500" y="1567550"/>
            <a:ext cx="7038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Let's</a:t>
            </a:r>
            <a:r>
              <a:rPr lang="el"/>
              <a:t> create the </a:t>
            </a:r>
            <a:r>
              <a:rPr lang="el">
                <a:solidFill>
                  <a:schemeClr val="accent2"/>
                </a:solidFill>
              </a:rPr>
              <a:t>DTO </a:t>
            </a:r>
            <a:r>
              <a:rPr lang="el"/>
              <a:t>for the </a:t>
            </a:r>
            <a:r>
              <a:rPr lang="el">
                <a:solidFill>
                  <a:srgbClr val="00FF00"/>
                </a:solidFill>
              </a:rPr>
              <a:t>UPDATE </a:t>
            </a:r>
            <a:r>
              <a:rPr lang="el"/>
              <a:t>method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428400" y="2162200"/>
            <a:ext cx="8287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System.ComponentModel.DataAnnotations;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UpdateItemDto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(1, 1000)]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2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- update controller class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969800"/>
            <a:ext cx="70389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Finally we will update the </a:t>
            </a:r>
            <a:r>
              <a:rPr lang="el">
                <a:solidFill>
                  <a:srgbClr val="00FF00"/>
                </a:solidFill>
              </a:rPr>
              <a:t>CONTROLLER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7350" y="1439000"/>
            <a:ext cx="9069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PUT /items/{id}</a:t>
            </a:r>
            <a:endParaRPr i="1" sz="8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HttpPut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("{id}")]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UpdateItemDto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updatedItem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.Price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(updatedItem);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DELETE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124800"/>
            <a:ext cx="7038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Let’s implement the </a:t>
            </a:r>
            <a:r>
              <a:rPr lang="el">
                <a:solidFill>
                  <a:srgbClr val="00FF00"/>
                </a:solidFill>
              </a:rPr>
              <a:t>DELETE </a:t>
            </a:r>
            <a:r>
              <a:rPr lang="el"/>
              <a:t>request. Update the interface and the </a:t>
            </a:r>
            <a:r>
              <a:rPr lang="el">
                <a:solidFill>
                  <a:schemeClr val="accent2"/>
                </a:solidFill>
              </a:rPr>
              <a:t>repository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295175" y="2176950"/>
            <a:ext cx="3402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DeleteItem(Guid id);</a:t>
            </a:r>
            <a:endParaRPr sz="9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Google Shape;295;p35"/>
          <p:cNvCxnSpPr/>
          <p:nvPr/>
        </p:nvCxnSpPr>
        <p:spPr>
          <a:xfrm flipH="1" rot="10800000">
            <a:off x="0" y="2169625"/>
            <a:ext cx="9135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5"/>
          <p:cNvCxnSpPr/>
          <p:nvPr/>
        </p:nvCxnSpPr>
        <p:spPr>
          <a:xfrm rot="10800000">
            <a:off x="3652950" y="2198950"/>
            <a:ext cx="29400" cy="29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5"/>
          <p:cNvSpPr txBox="1"/>
          <p:nvPr/>
        </p:nvSpPr>
        <p:spPr>
          <a:xfrm>
            <a:off x="3697175" y="2869650"/>
            <a:ext cx="5313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DeleteItem(Guid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7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 index = items.FindIndex(existingItem =&gt; existingItem.Id == id);</a:t>
            </a:r>
            <a:endParaRPr sz="7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items.RemoveAt(index);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DELETE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1297500" y="1567550"/>
            <a:ext cx="7038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We will not need a new </a:t>
            </a:r>
            <a:r>
              <a:rPr lang="el">
                <a:solidFill>
                  <a:schemeClr val="accent2"/>
                </a:solidFill>
              </a:rPr>
              <a:t>DTO </a:t>
            </a:r>
            <a:r>
              <a:rPr lang="el"/>
              <a:t>for this request so </a:t>
            </a:r>
            <a:r>
              <a:rPr lang="el"/>
              <a:t>let's</a:t>
            </a:r>
            <a:r>
              <a:rPr lang="el"/>
              <a:t> just update the </a:t>
            </a:r>
            <a:r>
              <a:rPr lang="el">
                <a:solidFill>
                  <a:srgbClr val="00FF00"/>
                </a:solidFill>
              </a:rPr>
              <a:t>controller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06600" y="2184325"/>
            <a:ext cx="85308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DELETE /items/{id}</a:t>
            </a:r>
            <a:endParaRPr i="1" sz="8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HttpDelete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("{id}")]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DeleteItem(Guid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.DeleteItem(id);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</a:t>
            </a:r>
            <a:r>
              <a:rPr lang="el"/>
              <a:t>Persistence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be using the following tools to migrate our current </a:t>
            </a:r>
            <a:r>
              <a:rPr lang="el">
                <a:solidFill>
                  <a:schemeClr val="accent2"/>
                </a:solidFill>
              </a:rPr>
              <a:t>inMemoryRepository </a:t>
            </a:r>
            <a:r>
              <a:rPr lang="el"/>
              <a:t>to a </a:t>
            </a:r>
            <a:r>
              <a:rPr lang="el">
                <a:solidFill>
                  <a:srgbClr val="00FFFF"/>
                </a:solidFill>
              </a:rPr>
              <a:t>persistence</a:t>
            </a:r>
            <a:r>
              <a:rPr lang="el">
                <a:solidFill>
                  <a:srgbClr val="00FFFF"/>
                </a:solidFill>
              </a:rPr>
              <a:t> </a:t>
            </a:r>
            <a:r>
              <a:rPr lang="el"/>
              <a:t>repository.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Postman (for testing)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MongoDB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Initializing</a:t>
            </a:r>
            <a:r>
              <a:rPr lang="el"/>
              <a:t> the new Repository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1297500" y="1058350"/>
            <a:ext cx="70389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Let's</a:t>
            </a:r>
            <a:r>
              <a:rPr lang="el"/>
              <a:t> create the new </a:t>
            </a:r>
            <a:r>
              <a:rPr lang="el">
                <a:solidFill>
                  <a:schemeClr val="accent2"/>
                </a:solidFill>
              </a:rPr>
              <a:t>repository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51650" y="1604450"/>
            <a:ext cx="8685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MongoDB.Bson;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MongoDB.Driver;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MongoDbItemsRepository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"catalog"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collectionName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IMongoCollection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FilterDefinitionBuilder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filterBuilder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Builders&lt;Item&gt;.Filter;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MongoDbItemsRepository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IMongoClient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mongoClient)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IMongoDatabase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mongoClient.</a:t>
            </a:r>
            <a:r>
              <a:rPr lang="el" sz="9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GetDatabase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(databaseName);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database.</a:t>
            </a:r>
            <a:r>
              <a:rPr lang="el" sz="9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GetCollection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&gt;(collectionName);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Installing mongodb library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rgbClr val="00CD00"/>
                </a:solidFill>
              </a:rPr>
              <a:t>dotnet </a:t>
            </a:r>
            <a:r>
              <a:rPr lang="el"/>
              <a:t>add package </a:t>
            </a:r>
            <a:r>
              <a:rPr lang="el">
                <a:solidFill>
                  <a:schemeClr val="accent2"/>
                </a:solidFill>
              </a:rPr>
              <a:t>MongoDB.Driver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you can see that it has been added in the </a:t>
            </a:r>
            <a:r>
              <a:rPr lang="el">
                <a:solidFill>
                  <a:schemeClr val="accent2"/>
                </a:solidFill>
              </a:rPr>
              <a:t>Catalog </a:t>
            </a:r>
            <a:r>
              <a:rPr lang="el"/>
              <a:t>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Repository functions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1297500" y="920100"/>
            <a:ext cx="703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Let's</a:t>
            </a:r>
            <a:r>
              <a:rPr lang="el"/>
              <a:t> implement the functions that our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defines</a:t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122250" y="1426200"/>
            <a:ext cx="88995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DeleteItem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filterBuilder.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item.Id,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DeleteOne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(filter);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filterBuilder.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item.Id,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.Find(filter).SingleOrDefault();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</a:t>
            </a:r>
            <a:r>
              <a:rPr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GetItems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.Find(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BsonDocument()).ToList();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filterBuilder.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(existingItem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existingItem.Id,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itemsCollection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8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ReplaceOne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(filter,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Configure AppSettings.json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900300" y="1571825"/>
            <a:ext cx="7261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"Logging":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"LogLevel":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"Default":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"Information"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"Microsoft":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"Warning"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"Microsoft.Hosting.Lifetime":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"Information"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"AllowedHosts":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"MongoDbSettings":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"Host":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"Port":</a:t>
            </a: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"27017"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Startup.cs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Startup.cs</a:t>
            </a:r>
            <a:r>
              <a:rPr lang="el"/>
              <a:t> will be the class invoked by the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/>
              <a:t> Host initiator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Configuration property </a:t>
            </a:r>
            <a:r>
              <a:rPr lang="el"/>
              <a:t>gets passed in the constructor </a:t>
            </a:r>
            <a:r>
              <a:rPr lang="el" sz="1100"/>
              <a:t>(used for env files and more)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Services</a:t>
            </a:r>
            <a:r>
              <a:rPr lang="el"/>
              <a:t> method is used to register </a:t>
            </a:r>
            <a:r>
              <a:rPr lang="el">
                <a:solidFill>
                  <a:srgbClr val="00FF00"/>
                </a:solidFill>
              </a:rPr>
              <a:t>SERVICES </a:t>
            </a:r>
            <a:r>
              <a:rPr lang="el"/>
              <a:t>used throughout the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</a:t>
            </a:r>
            <a:r>
              <a:rPr lang="el"/>
              <a:t>method is used to manage the request handling pipeline configuration(</a:t>
            </a:r>
            <a:r>
              <a:rPr lang="el">
                <a:solidFill>
                  <a:srgbClr val="00FF00"/>
                </a:solidFill>
              </a:rPr>
              <a:t>MIDDLEWARE</a:t>
            </a:r>
            <a:r>
              <a:rPr lang="el"/>
              <a:t>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Creating /Settings/ directory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1297500" y="1567550"/>
            <a:ext cx="70389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Create a folder called /settings/ and inside we will create the file </a:t>
            </a:r>
            <a:r>
              <a:rPr lang="el">
                <a:solidFill>
                  <a:schemeClr val="accent2"/>
                </a:solidFill>
              </a:rPr>
              <a:t>MongoDbSettings.cs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686300" y="2154825"/>
            <a:ext cx="7578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Catalog.Settings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MongoDbSettings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ConnectionString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l" sz="10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"mongodb://{Host}:{Port}"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Register mongo service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1297500" y="1307850"/>
            <a:ext cx="70389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Open up </a:t>
            </a:r>
            <a:r>
              <a:rPr lang="el">
                <a:solidFill>
                  <a:schemeClr val="accent2"/>
                </a:solidFill>
              </a:rPr>
              <a:t>Startup.cs </a:t>
            </a:r>
            <a:r>
              <a:rPr lang="el"/>
              <a:t>and inside </a:t>
            </a:r>
            <a:r>
              <a:rPr lang="el">
                <a:solidFill>
                  <a:srgbClr val="00FFFF"/>
                </a:solidFill>
              </a:rPr>
              <a:t>ConfigureServices </a:t>
            </a:r>
            <a:r>
              <a:rPr lang="el"/>
              <a:t>method add the new service and edit the old </a:t>
            </a:r>
            <a:r>
              <a:rPr lang="el">
                <a:solidFill>
                  <a:schemeClr val="accent2"/>
                </a:solidFill>
              </a:rPr>
              <a:t>ItemsRepository </a:t>
            </a:r>
            <a:r>
              <a:rPr lang="el"/>
              <a:t>Service, also configure GUID and DATE </a:t>
            </a:r>
            <a:r>
              <a:rPr lang="el"/>
              <a:t>serialization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250900" y="1867025"/>
            <a:ext cx="84126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ConfigureServices(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IServiceCollection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services)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BsonSerializer.RegisterSerializer(</a:t>
            </a:r>
            <a:r>
              <a:rPr b="1"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GuidSerializer(BsonType.String));</a:t>
            </a:r>
            <a:endParaRPr b="1"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95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BsonSerializer.RegisterSerializer(</a:t>
            </a:r>
            <a:r>
              <a:rPr b="1"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DateTimeOffsetSerializer(BsonType.String));</a:t>
            </a:r>
            <a:endParaRPr b="1"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services.</a:t>
            </a:r>
            <a:r>
              <a:rPr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AddSingleton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&lt;IMongoClient&gt;(serviceProvider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9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Configuration.GetSection(nameof(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MongoDbSettings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)).Get&lt;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MongoDbSettings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MongoClient(settings.ConnectionString);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services.</a:t>
            </a:r>
            <a:r>
              <a:rPr b="1"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AddSingleton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MongoDbItemsRepository</a:t>
            </a:r>
            <a:r>
              <a:rPr b="1"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services.</a:t>
            </a:r>
            <a:r>
              <a:rPr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AddControllers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services.</a:t>
            </a:r>
            <a:r>
              <a:rPr lang="el" sz="9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AddSwaggerGen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c.SwaggerDoc(</a:t>
            </a:r>
            <a:r>
              <a:rPr lang="el" sz="9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"v1"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OpenApiInfo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"Catalog"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"v1"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/Controllers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/</a:t>
            </a:r>
            <a:r>
              <a:rPr lang="el">
                <a:solidFill>
                  <a:schemeClr val="accent2"/>
                </a:solidFill>
              </a:rPr>
              <a:t>Controllers</a:t>
            </a:r>
            <a:r>
              <a:rPr lang="el"/>
              <a:t>/ folder is for classes that handles the </a:t>
            </a:r>
            <a:r>
              <a:rPr lang="el">
                <a:solidFill>
                  <a:srgbClr val="00FF00"/>
                </a:solidFill>
              </a:rPr>
              <a:t>ROUTES </a:t>
            </a:r>
            <a:r>
              <a:rPr lang="el"/>
              <a:t>that the API exposes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appsettings.json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 the folder /</a:t>
            </a:r>
            <a:r>
              <a:rPr lang="el">
                <a:solidFill>
                  <a:schemeClr val="accent2"/>
                </a:solidFill>
              </a:rPr>
              <a:t>Properties</a:t>
            </a:r>
            <a:r>
              <a:rPr lang="el"/>
              <a:t>/ you can create multiple </a:t>
            </a:r>
            <a:r>
              <a:rPr lang="el">
                <a:solidFill>
                  <a:schemeClr val="accent2"/>
                </a:solidFill>
              </a:rPr>
              <a:t>appsettings </a:t>
            </a:r>
            <a:r>
              <a:rPr lang="el"/>
              <a:t>files for settings such as the log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DEVELOPMENT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PRODUCTION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TESTING</a:t>
            </a:r>
            <a:r>
              <a:rPr lang="el"/>
              <a:t>.json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launchSettings.json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Server configuration such as </a:t>
            </a:r>
            <a:r>
              <a:rPr lang="el">
                <a:solidFill>
                  <a:schemeClr val="accent2"/>
                </a:solidFill>
              </a:rPr>
              <a:t>application URL</a:t>
            </a:r>
            <a:r>
              <a:rPr lang="el"/>
              <a:t> , port numbers , IIS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Swagger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Swagger </a:t>
            </a:r>
            <a:r>
              <a:rPr lang="el"/>
              <a:t>is an open API specification application that makes your life a lot easier in testing the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41747"/>
            <a:ext cx="6451024" cy="1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Entities - Models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Lets see an example of a </a:t>
            </a:r>
            <a:r>
              <a:rPr lang="el">
                <a:solidFill>
                  <a:schemeClr val="accent2"/>
                </a:solidFill>
              </a:rPr>
              <a:t>Model </a:t>
            </a:r>
            <a:r>
              <a:rPr lang="el"/>
              <a:t>class inside a /</a:t>
            </a:r>
            <a:r>
              <a:rPr lang="el">
                <a:solidFill>
                  <a:schemeClr val="accent2"/>
                </a:solidFill>
              </a:rPr>
              <a:t>Model</a:t>
            </a:r>
            <a:r>
              <a:rPr lang="el"/>
              <a:t>/ Folder with usage of </a:t>
            </a:r>
            <a:r>
              <a:rPr lang="el">
                <a:solidFill>
                  <a:srgbClr val="00FFFF"/>
                </a:solidFill>
              </a:rPr>
              <a:t>RecordTypes</a:t>
            </a:r>
            <a:r>
              <a:rPr lang="el"/>
              <a:t> , and </a:t>
            </a:r>
            <a:r>
              <a:rPr lang="el">
                <a:solidFill>
                  <a:srgbClr val="00FFFF"/>
                </a:solidFill>
              </a:rPr>
              <a:t>init </a:t>
            </a:r>
            <a:r>
              <a:rPr lang="el"/>
              <a:t>accessor </a:t>
            </a:r>
            <a:r>
              <a:rPr lang="el"/>
              <a:t>instead of set (c# 9 , net5.0)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463375" y="2199350"/>
            <a:ext cx="612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402100" y="2390950"/>
            <a:ext cx="48927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Repositories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69825"/>
            <a:ext cx="70389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layer isolates Business layer from the Data Access Layer. The Repository contains Data Mapper entity. This entity can be used as a model entity for providing schema of the data for performing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operations, by using the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 defined in the repository.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986450" y="2122575"/>
            <a:ext cx="8717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System.Linq;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List&lt;Item&gt;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"Potion"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"Iron Sword"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"Bronze Shield"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items.Where(item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id).SingleOrDefault();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