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e1e5752bcf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e1e5752bcf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e1e5752bcf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e1e5752bcf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e1e5752bcf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e1e5752bcf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e1e5752bcf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e1e5752bcf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e1e5752bcf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e1e5752bcf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e1e5752bcf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e1e5752bcf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1e5752bcf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1e5752bc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1e5752bcf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1e5752bcf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1e5752bcf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1e5752bcf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e5752bcf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e5752bcf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1e5752bcf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e1e5752bcf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e1e5752bcf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e1e5752bcf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e1e5752bcf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e1e5752bcf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1e5752bcf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e1e5752bcf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youtube.com/channel/UCw8aBxRvQ2ksWNFuO5eHdmA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ASP.net REST API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681725" y="3982575"/>
            <a:ext cx="5102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l" sz="1412"/>
              <a:t>demo code from: </a:t>
            </a:r>
            <a:endParaRPr sz="1412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l" sz="1412" u="sng">
                <a:solidFill>
                  <a:schemeClr val="hlink"/>
                </a:solidFill>
                <a:hlinkClick r:id="rId3"/>
              </a:rPr>
              <a:t>Julio Casal</a:t>
            </a:r>
            <a:endParaRPr sz="1412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412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Example controller class</a:t>
            </a:r>
            <a:endParaRPr/>
          </a:p>
        </p:txBody>
      </p:sp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1348375" y="992675"/>
            <a:ext cx="7038900" cy="4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The following class binds with the </a:t>
            </a:r>
            <a:r>
              <a:rPr lang="el">
                <a:solidFill>
                  <a:schemeClr val="accent2"/>
                </a:solidFill>
              </a:rPr>
              <a:t>ItemRepository </a:t>
            </a:r>
            <a:r>
              <a:rPr lang="el"/>
              <a:t>and the </a:t>
            </a:r>
            <a:r>
              <a:rPr lang="el">
                <a:solidFill>
                  <a:schemeClr val="accent2"/>
                </a:solidFill>
              </a:rPr>
              <a:t>ItemEntity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94" name="Google Shape;194;p22"/>
          <p:cNvSpPr txBox="1"/>
          <p:nvPr/>
        </p:nvSpPr>
        <p:spPr>
          <a:xfrm>
            <a:off x="412100" y="1407575"/>
            <a:ext cx="3859800" cy="24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7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l" sz="7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7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System;</a:t>
            </a:r>
            <a:endParaRPr sz="7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7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l" sz="7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7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System.Collections.Generic;</a:t>
            </a:r>
            <a:endParaRPr sz="7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7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l" sz="7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7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Catalog.Entities;</a:t>
            </a:r>
            <a:endParaRPr sz="7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7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l" sz="7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7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Catalog.Repositories;</a:t>
            </a:r>
            <a:endParaRPr sz="7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7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l" sz="7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7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Microsoft.AspNetCore.Mvc;</a:t>
            </a:r>
            <a:endParaRPr sz="7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7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l" sz="7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7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Catalog.Controllers</a:t>
            </a:r>
            <a:endParaRPr sz="7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7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7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7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[</a:t>
            </a:r>
            <a:r>
              <a:rPr lang="el" sz="750">
                <a:solidFill>
                  <a:srgbClr val="CD00CD"/>
                </a:solidFill>
                <a:latin typeface="Courier New"/>
                <a:ea typeface="Courier New"/>
                <a:cs typeface="Courier New"/>
                <a:sym typeface="Courier New"/>
              </a:rPr>
              <a:t>ApiController</a:t>
            </a:r>
            <a:r>
              <a:rPr lang="el" sz="7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7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7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[Route("</a:t>
            </a:r>
            <a:r>
              <a:rPr lang="el" sz="750">
                <a:solidFill>
                  <a:srgbClr val="CD00CD"/>
                </a:solidFill>
                <a:latin typeface="Courier New"/>
                <a:ea typeface="Courier New"/>
                <a:cs typeface="Courier New"/>
                <a:sym typeface="Courier New"/>
              </a:rPr>
              <a:t>items</a:t>
            </a:r>
            <a:r>
              <a:rPr lang="el" sz="7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")]</a:t>
            </a:r>
            <a:endParaRPr sz="7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75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l" sz="7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l" sz="7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7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l" sz="7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750">
                <a:solidFill>
                  <a:srgbClr val="00CDCD"/>
                </a:solidFill>
                <a:latin typeface="Courier New"/>
                <a:ea typeface="Courier New"/>
                <a:cs typeface="Courier New"/>
                <a:sym typeface="Courier New"/>
              </a:rPr>
              <a:t>ItemsController</a:t>
            </a:r>
            <a:r>
              <a:rPr lang="el" sz="7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7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l" sz="7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7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ControllerBase</a:t>
            </a:r>
            <a:endParaRPr sz="7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75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l" sz="7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7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7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7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l" sz="7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7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readonly</a:t>
            </a:r>
            <a:r>
              <a:rPr lang="el" sz="7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750">
                <a:solidFill>
                  <a:srgbClr val="00CDCD"/>
                </a:solidFill>
                <a:latin typeface="Courier New"/>
                <a:ea typeface="Courier New"/>
                <a:cs typeface="Courier New"/>
                <a:sym typeface="Courier New"/>
              </a:rPr>
              <a:t>InMemItemsRepository </a:t>
            </a:r>
            <a:r>
              <a:rPr lang="el" sz="75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repository</a:t>
            </a:r>
            <a:r>
              <a:rPr lang="el" sz="7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7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7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7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l" sz="7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750">
                <a:solidFill>
                  <a:srgbClr val="00CDCD"/>
                </a:solidFill>
                <a:latin typeface="Courier New"/>
                <a:ea typeface="Courier New"/>
                <a:cs typeface="Courier New"/>
                <a:sym typeface="Courier New"/>
              </a:rPr>
              <a:t>ItemsController</a:t>
            </a:r>
            <a:r>
              <a:rPr lang="el" sz="7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7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7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7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7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75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l" sz="75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repository </a:t>
            </a:r>
            <a:r>
              <a:rPr lang="el" sz="7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l" sz="7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7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l" sz="7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750">
                <a:solidFill>
                  <a:srgbClr val="00CDCD"/>
                </a:solidFill>
                <a:latin typeface="Courier New"/>
                <a:ea typeface="Courier New"/>
                <a:cs typeface="Courier New"/>
                <a:sym typeface="Courier New"/>
              </a:rPr>
              <a:t>InMemItemsRepository</a:t>
            </a:r>
            <a:r>
              <a:rPr lang="el" sz="7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7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7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7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7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5" name="Google Shape;195;p22"/>
          <p:cNvSpPr txBox="1"/>
          <p:nvPr/>
        </p:nvSpPr>
        <p:spPr>
          <a:xfrm>
            <a:off x="4908700" y="1821450"/>
            <a:ext cx="4028400" cy="31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l" sz="85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    // GET /items</a:t>
            </a:r>
            <a:endParaRPr i="1" sz="85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8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[</a:t>
            </a:r>
            <a:r>
              <a:rPr lang="el" sz="850">
                <a:solidFill>
                  <a:srgbClr val="CD00CD"/>
                </a:solidFill>
                <a:latin typeface="Courier New"/>
                <a:ea typeface="Courier New"/>
                <a:cs typeface="Courier New"/>
                <a:sym typeface="Courier New"/>
              </a:rPr>
              <a:t>HttpGet</a:t>
            </a:r>
            <a:r>
              <a:rPr lang="el" sz="8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8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8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l" sz="8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850">
                <a:solidFill>
                  <a:srgbClr val="00CDCD"/>
                </a:solidFill>
                <a:latin typeface="Courier New"/>
                <a:ea typeface="Courier New"/>
                <a:cs typeface="Courier New"/>
                <a:sym typeface="Courier New"/>
              </a:rPr>
              <a:t>IEnumerable</a:t>
            </a:r>
            <a:r>
              <a:rPr lang="el" sz="8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l" sz="850">
                <a:solidFill>
                  <a:srgbClr val="00CDCD"/>
                </a:solidFill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el" sz="8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l" sz="8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8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GetItems()</a:t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8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8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85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l" sz="850">
                <a:solidFill>
                  <a:srgbClr val="00CD00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l" sz="8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85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items </a:t>
            </a:r>
            <a:r>
              <a:rPr lang="el" sz="8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l" sz="8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85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repository</a:t>
            </a:r>
            <a:r>
              <a:rPr lang="el" sz="8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.GetItems();</a:t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85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l" sz="8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l" sz="8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85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items</a:t>
            </a:r>
            <a:r>
              <a:rPr lang="el" sz="8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8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8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l" sz="85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     // GET /items/{id}</a:t>
            </a:r>
            <a:endParaRPr i="1" sz="85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8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[HttpGet("{</a:t>
            </a:r>
            <a:r>
              <a:rPr lang="el" sz="850">
                <a:solidFill>
                  <a:srgbClr val="CD00CD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l" sz="8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}")]</a:t>
            </a:r>
            <a:endParaRPr sz="7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8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8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l" sz="8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850">
                <a:solidFill>
                  <a:srgbClr val="00CDCD"/>
                </a:solidFill>
                <a:latin typeface="Courier New"/>
                <a:ea typeface="Courier New"/>
                <a:cs typeface="Courier New"/>
                <a:sym typeface="Courier New"/>
              </a:rPr>
              <a:t>ActionResult</a:t>
            </a:r>
            <a:r>
              <a:rPr lang="el" sz="8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l" sz="850">
                <a:solidFill>
                  <a:srgbClr val="00CDCD"/>
                </a:solidFill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el" sz="8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l" sz="8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8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GetItem(</a:t>
            </a:r>
            <a:r>
              <a:rPr lang="el" sz="850">
                <a:solidFill>
                  <a:srgbClr val="00CDCD"/>
                </a:solidFill>
                <a:latin typeface="Courier New"/>
                <a:ea typeface="Courier New"/>
                <a:cs typeface="Courier New"/>
                <a:sym typeface="Courier New"/>
              </a:rPr>
              <a:t>Guid</a:t>
            </a:r>
            <a:r>
              <a:rPr lang="el" sz="8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85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l" sz="8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8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8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85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l" sz="850">
                <a:solidFill>
                  <a:srgbClr val="00CD00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l" sz="8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85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item </a:t>
            </a:r>
            <a:r>
              <a:rPr lang="el" sz="8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l" sz="8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85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repository</a:t>
            </a:r>
            <a:r>
              <a:rPr lang="el" sz="8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.GetItem(</a:t>
            </a:r>
            <a:r>
              <a:rPr lang="el" sz="85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l" sz="8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85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l" sz="8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l" sz="8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8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l" sz="85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el" sz="8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8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l" sz="8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8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l" sz="8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85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l" sz="8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850"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l" sz="8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l" sz="8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8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NotFound</a:t>
            </a:r>
            <a:r>
              <a:rPr lang="el" sz="8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85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l" sz="8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85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l" sz="8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l" sz="8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8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item;</a:t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8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8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85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l" sz="8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8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96" name="Google Shape;196;p22"/>
          <p:cNvCxnSpPr>
            <a:endCxn id="195" idx="0"/>
          </p:cNvCxnSpPr>
          <p:nvPr/>
        </p:nvCxnSpPr>
        <p:spPr>
          <a:xfrm flipH="1" rot="10800000">
            <a:off x="2370100" y="1821450"/>
            <a:ext cx="4552800" cy="2060100"/>
          </a:xfrm>
          <a:prstGeom prst="curvedConnector4">
            <a:avLst>
              <a:gd fmla="val 42060" name="adj1"/>
              <a:gd fmla="val 111559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Dependency Injection</a:t>
            </a:r>
            <a:endParaRPr/>
          </a:p>
        </p:txBody>
      </p:sp>
      <p:sp>
        <p:nvSpPr>
          <p:cNvPr id="202" name="Google Shape;202;p23"/>
          <p:cNvSpPr txBox="1"/>
          <p:nvPr>
            <p:ph idx="1" type="body"/>
          </p:nvPr>
        </p:nvSpPr>
        <p:spPr>
          <a:xfrm>
            <a:off x="1297500" y="15675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Up untill now our code generates a new list of Items every time the Repository class is being called. To avoid that we will inject the repository class in the controller class constructor.</a:t>
            </a:r>
            <a:endParaRPr/>
          </a:p>
        </p:txBody>
      </p:sp>
      <p:sp>
        <p:nvSpPr>
          <p:cNvPr id="203" name="Google Shape;203;p23"/>
          <p:cNvSpPr txBox="1"/>
          <p:nvPr/>
        </p:nvSpPr>
        <p:spPr>
          <a:xfrm>
            <a:off x="64100" y="3111050"/>
            <a:ext cx="4338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ItemsController()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repository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ItemsRepository();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4" name="Google Shape;204;p23"/>
          <p:cNvSpPr txBox="1"/>
          <p:nvPr/>
        </p:nvSpPr>
        <p:spPr>
          <a:xfrm>
            <a:off x="5004100" y="3045025"/>
            <a:ext cx="3778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ItemsController(repository)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.repository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repository;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05" name="Google Shape;205;p23"/>
          <p:cNvCxnSpPr>
            <a:endCxn id="204" idx="0"/>
          </p:cNvCxnSpPr>
          <p:nvPr/>
        </p:nvCxnSpPr>
        <p:spPr>
          <a:xfrm flipH="1" rot="10800000">
            <a:off x="2237800" y="3045025"/>
            <a:ext cx="4655700" cy="58800"/>
          </a:xfrm>
          <a:prstGeom prst="curvedConnector4">
            <a:avLst>
              <a:gd fmla="val 29709" name="adj1"/>
              <a:gd fmla="val 504974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Implementation of injection</a:t>
            </a:r>
            <a:endParaRPr/>
          </a:p>
        </p:txBody>
      </p:sp>
      <p:sp>
        <p:nvSpPr>
          <p:cNvPr id="211" name="Google Shape;211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We will be using the </a:t>
            </a:r>
            <a:r>
              <a:rPr lang="el">
                <a:solidFill>
                  <a:schemeClr val="accent2"/>
                </a:solidFill>
              </a:rPr>
              <a:t>IServiceProvider </a:t>
            </a:r>
            <a:r>
              <a:rPr lang="el"/>
              <a:t>for this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l"/>
              <a:t>Extract </a:t>
            </a:r>
            <a:r>
              <a:rPr lang="el">
                <a:solidFill>
                  <a:srgbClr val="00FF00"/>
                </a:solidFill>
              </a:rPr>
              <a:t>interface </a:t>
            </a:r>
            <a:r>
              <a:rPr lang="el"/>
              <a:t>for </a:t>
            </a:r>
            <a:r>
              <a:rPr lang="el">
                <a:solidFill>
                  <a:schemeClr val="accent2"/>
                </a:solidFill>
              </a:rPr>
              <a:t>ItemRepository </a:t>
            </a:r>
            <a:r>
              <a:rPr lang="el"/>
              <a:t>class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l"/>
              <a:t>Create </a:t>
            </a:r>
            <a:r>
              <a:rPr lang="el">
                <a:solidFill>
                  <a:srgbClr val="00FF00"/>
                </a:solidFill>
              </a:rPr>
              <a:t>interface </a:t>
            </a:r>
            <a:r>
              <a:rPr lang="el"/>
              <a:t>class and paste the extracted interface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l"/>
              <a:t>Make sure </a:t>
            </a:r>
            <a:r>
              <a:rPr lang="el">
                <a:solidFill>
                  <a:schemeClr val="accent2"/>
                </a:solidFill>
              </a:rPr>
              <a:t>repository </a:t>
            </a:r>
            <a:r>
              <a:rPr lang="el"/>
              <a:t>implements the </a:t>
            </a:r>
            <a:r>
              <a:rPr lang="el">
                <a:solidFill>
                  <a:srgbClr val="00FF00"/>
                </a:solidFill>
              </a:rPr>
              <a:t>interface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l"/>
              <a:t>Change repository variable (</a:t>
            </a:r>
            <a:r>
              <a:rPr lang="el" sz="1100"/>
              <a:t>in </a:t>
            </a:r>
            <a:r>
              <a:rPr lang="el" sz="1100">
                <a:solidFill>
                  <a:schemeClr val="accent2"/>
                </a:solidFill>
              </a:rPr>
              <a:t>controller</a:t>
            </a:r>
            <a:r>
              <a:rPr lang="el"/>
              <a:t>) from </a:t>
            </a:r>
            <a:r>
              <a:rPr lang="el">
                <a:solidFill>
                  <a:schemeClr val="accent2"/>
                </a:solidFill>
              </a:rPr>
              <a:t>ItemRepository </a:t>
            </a:r>
            <a:r>
              <a:rPr lang="el"/>
              <a:t>type to the </a:t>
            </a:r>
            <a:r>
              <a:rPr lang="el">
                <a:solidFill>
                  <a:srgbClr val="00FF00"/>
                </a:solidFill>
              </a:rPr>
              <a:t>interface </a:t>
            </a:r>
            <a:r>
              <a:rPr lang="el"/>
              <a:t>type.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l"/>
              <a:t>Receive repository in </a:t>
            </a:r>
            <a:r>
              <a:rPr lang="el">
                <a:solidFill>
                  <a:schemeClr val="accent2"/>
                </a:solidFill>
              </a:rPr>
              <a:t>Controller </a:t>
            </a:r>
            <a:r>
              <a:rPr lang="el"/>
              <a:t>constructor paremeters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l"/>
              <a:t>Startup.cs -&gt; ConfigureServices -&gt; services.</a:t>
            </a:r>
            <a:r>
              <a:rPr lang="el">
                <a:solidFill>
                  <a:srgbClr val="00CDCD"/>
                </a:solidFill>
              </a:rPr>
              <a:t>addSingleton</a:t>
            </a:r>
            <a:r>
              <a:rPr lang="el"/>
              <a:t>(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DTO - data transfer object</a:t>
            </a:r>
            <a:endParaRPr/>
          </a:p>
        </p:txBody>
      </p:sp>
      <p:sp>
        <p:nvSpPr>
          <p:cNvPr id="217" name="Google Shape;217;p25"/>
          <p:cNvSpPr txBox="1"/>
          <p:nvPr>
            <p:ph idx="1" type="body"/>
          </p:nvPr>
        </p:nvSpPr>
        <p:spPr>
          <a:xfrm>
            <a:off x="1297500" y="15675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>
                <a:solidFill>
                  <a:schemeClr val="accent2"/>
                </a:solidFill>
              </a:rPr>
              <a:t>DTOs </a:t>
            </a:r>
            <a:r>
              <a:rPr lang="el"/>
              <a:t>help to further decouple presentation from the service layer and the domain model. When </a:t>
            </a:r>
            <a:r>
              <a:rPr lang="el">
                <a:solidFill>
                  <a:schemeClr val="accent2"/>
                </a:solidFill>
              </a:rPr>
              <a:t>DTOs </a:t>
            </a:r>
            <a:r>
              <a:rPr lang="el"/>
              <a:t>are used, the presentation layer and the service layer share data contracts rather than </a:t>
            </a:r>
            <a:r>
              <a:rPr lang="el">
                <a:solidFill>
                  <a:srgbClr val="00FF00"/>
                </a:solidFill>
              </a:rPr>
              <a:t>classes</a:t>
            </a:r>
            <a:r>
              <a:rPr lang="el"/>
              <a:t>. Eventually hiding our models from the outside world.</a:t>
            </a:r>
            <a:endParaRPr/>
          </a:p>
        </p:txBody>
      </p:sp>
      <p:sp>
        <p:nvSpPr>
          <p:cNvPr id="218" name="Google Shape;218;p25"/>
          <p:cNvSpPr txBox="1"/>
          <p:nvPr/>
        </p:nvSpPr>
        <p:spPr>
          <a:xfrm>
            <a:off x="297900" y="2700150"/>
            <a:ext cx="85482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System;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Catalog.Dtos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00CDCD"/>
                </a:solidFill>
                <a:latin typeface="Courier New"/>
                <a:ea typeface="Courier New"/>
                <a:cs typeface="Courier New"/>
                <a:sym typeface="Courier New"/>
              </a:rPr>
              <a:t>record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ItemDto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00CD00"/>
                </a:solidFill>
                <a:latin typeface="Courier New"/>
                <a:ea typeface="Courier New"/>
                <a:cs typeface="Courier New"/>
                <a:sym typeface="Courier New"/>
              </a:rPr>
              <a:t>Guid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init;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00CD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init;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00CD00"/>
                </a:solidFill>
                <a:latin typeface="Courier New"/>
                <a:ea typeface="Courier New"/>
                <a:cs typeface="Courier New"/>
                <a:sym typeface="Courier New"/>
              </a:rPr>
              <a:t>decimal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Price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init;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00CD00"/>
                </a:solidFill>
                <a:latin typeface="Courier New"/>
                <a:ea typeface="Courier New"/>
                <a:cs typeface="Courier New"/>
                <a:sym typeface="Courier New"/>
              </a:rPr>
              <a:t>DateTimeOffset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CreatedDate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init;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DTO - Extensions.cs</a:t>
            </a:r>
            <a:endParaRPr/>
          </a:p>
        </p:txBody>
      </p:sp>
      <p:sp>
        <p:nvSpPr>
          <p:cNvPr id="224" name="Google Shape;224;p26"/>
          <p:cNvSpPr txBox="1"/>
          <p:nvPr>
            <p:ph idx="1" type="body"/>
          </p:nvPr>
        </p:nvSpPr>
        <p:spPr>
          <a:xfrm>
            <a:off x="1297500" y="1105300"/>
            <a:ext cx="70389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We will create a new root file </a:t>
            </a:r>
            <a:r>
              <a:rPr lang="el">
                <a:solidFill>
                  <a:schemeClr val="accent2"/>
                </a:solidFill>
              </a:rPr>
              <a:t>Extensions.cs </a:t>
            </a:r>
            <a:r>
              <a:rPr lang="el"/>
              <a:t>which will extend the definitions of our types.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l">
                <a:solidFill>
                  <a:srgbClr val="FF0000"/>
                </a:solidFill>
              </a:rPr>
              <a:t>MUST </a:t>
            </a:r>
            <a:r>
              <a:rPr lang="el"/>
              <a:t>be </a:t>
            </a:r>
            <a:r>
              <a:rPr lang="el">
                <a:solidFill>
                  <a:srgbClr val="00CD00"/>
                </a:solidFill>
              </a:rPr>
              <a:t>static</a:t>
            </a:r>
            <a:r>
              <a:rPr lang="el"/>
              <a:t>!</a:t>
            </a:r>
            <a:endParaRPr/>
          </a:p>
        </p:txBody>
      </p:sp>
      <p:sp>
        <p:nvSpPr>
          <p:cNvPr id="225" name="Google Shape;225;p26"/>
          <p:cNvSpPr txBox="1"/>
          <p:nvPr/>
        </p:nvSpPr>
        <p:spPr>
          <a:xfrm>
            <a:off x="814450" y="1834325"/>
            <a:ext cx="7748400" cy="32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Catalog.Dtos;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Catalog.Entities;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Catalog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00CDCD"/>
                </a:solidFill>
                <a:latin typeface="Courier New"/>
                <a:ea typeface="Courier New"/>
                <a:cs typeface="Courier New"/>
                <a:sym typeface="Courier New"/>
              </a:rPr>
              <a:t>Extensions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00CDCD"/>
                </a:solidFill>
                <a:latin typeface="Courier New"/>
                <a:ea typeface="Courier New"/>
                <a:cs typeface="Courier New"/>
                <a:sym typeface="Courier New"/>
              </a:rPr>
              <a:t>ItemDto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AsDto(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item)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ItemDto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item.Id,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item.Name,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Price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item.Price,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CreatedDate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item.CreatedDate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DTO - final</a:t>
            </a:r>
            <a:endParaRPr/>
          </a:p>
        </p:txBody>
      </p:sp>
      <p:sp>
        <p:nvSpPr>
          <p:cNvPr id="231" name="Google Shape;231;p27"/>
          <p:cNvSpPr txBox="1"/>
          <p:nvPr>
            <p:ph idx="1" type="body"/>
          </p:nvPr>
        </p:nvSpPr>
        <p:spPr>
          <a:xfrm>
            <a:off x="1297500" y="1567550"/>
            <a:ext cx="7038900" cy="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No we can actually do the following in the </a:t>
            </a:r>
            <a:r>
              <a:rPr lang="el">
                <a:solidFill>
                  <a:srgbClr val="00CD00"/>
                </a:solidFill>
              </a:rPr>
              <a:t>controller </a:t>
            </a:r>
            <a:r>
              <a:rPr lang="el">
                <a:solidFill>
                  <a:srgbClr val="00CDCD"/>
                </a:solidFill>
              </a:rPr>
              <a:t>getItem </a:t>
            </a:r>
            <a:r>
              <a:rPr lang="el"/>
              <a:t>method</a:t>
            </a:r>
            <a:endParaRPr/>
          </a:p>
        </p:txBody>
      </p:sp>
      <p:sp>
        <p:nvSpPr>
          <p:cNvPr id="232" name="Google Shape;232;p27"/>
          <p:cNvSpPr txBox="1"/>
          <p:nvPr/>
        </p:nvSpPr>
        <p:spPr>
          <a:xfrm>
            <a:off x="234800" y="2311250"/>
            <a:ext cx="7176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150">
                <a:solidFill>
                  <a:srgbClr val="00CD00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l" sz="11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1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items</a:t>
            </a:r>
            <a:r>
              <a:rPr lang="el" sz="11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1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l" sz="11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1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repository.GetItems().Select(item</a:t>
            </a:r>
            <a:r>
              <a:rPr lang="el" sz="11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1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l" sz="11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1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item.</a:t>
            </a:r>
            <a:r>
              <a:rPr lang="el" sz="115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AsDto</a:t>
            </a:r>
            <a:r>
              <a:rPr lang="el" sz="11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1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l" sz="11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1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items;</a:t>
            </a:r>
            <a:endParaRPr sz="11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3" name="Google Shape;233;p27"/>
          <p:cNvSpPr txBox="1"/>
          <p:nvPr/>
        </p:nvSpPr>
        <p:spPr>
          <a:xfrm>
            <a:off x="1297500" y="2986300"/>
            <a:ext cx="422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And in the </a:t>
            </a:r>
            <a:r>
              <a:rPr lang="el">
                <a:solidFill>
                  <a:srgbClr val="00CDCD"/>
                </a:solidFill>
                <a:latin typeface="Lato"/>
                <a:ea typeface="Lato"/>
                <a:cs typeface="Lato"/>
                <a:sym typeface="Lato"/>
              </a:rPr>
              <a:t>getItem</a:t>
            </a:r>
            <a:r>
              <a:rPr lang="el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el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id</a:t>
            </a:r>
            <a:r>
              <a:rPr lang="el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) method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4" name="Google Shape;234;p27"/>
          <p:cNvSpPr txBox="1"/>
          <p:nvPr/>
        </p:nvSpPr>
        <p:spPr>
          <a:xfrm>
            <a:off x="198125" y="3461250"/>
            <a:ext cx="7872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solidFill>
                  <a:srgbClr val="00CD00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repository.GetItem(id);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(item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NotFound();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item.</a:t>
            </a:r>
            <a:r>
              <a:rPr lang="el" sz="1050">
                <a:solidFill>
                  <a:srgbClr val="00CDCD"/>
                </a:solidFill>
                <a:latin typeface="Courier New"/>
                <a:ea typeface="Courier New"/>
                <a:cs typeface="Courier New"/>
                <a:sym typeface="Courier New"/>
              </a:rPr>
              <a:t>AsDto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35" name="Google Shape;235;p27"/>
          <p:cNvCxnSpPr/>
          <p:nvPr/>
        </p:nvCxnSpPr>
        <p:spPr>
          <a:xfrm>
            <a:off x="44025" y="2920275"/>
            <a:ext cx="8951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Introduction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Target Framework: </a:t>
            </a:r>
            <a:r>
              <a:rPr lang="el">
                <a:solidFill>
                  <a:schemeClr val="accent2"/>
                </a:solidFill>
              </a:rPr>
              <a:t>net5.0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l"/>
              <a:t>Entry Point: </a:t>
            </a:r>
            <a:r>
              <a:rPr lang="el">
                <a:solidFill>
                  <a:schemeClr val="accent2"/>
                </a:solidFill>
              </a:rPr>
              <a:t>Program.cs</a:t>
            </a:r>
            <a:r>
              <a:rPr lang="el" sz="1100"/>
              <a:t> (as in all .net apps)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Startup.cs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chemeClr val="accent2"/>
                </a:solidFill>
              </a:rPr>
              <a:t>Startup.cs</a:t>
            </a:r>
            <a:r>
              <a:rPr lang="el"/>
              <a:t> will be the class invoked by the </a:t>
            </a:r>
            <a:r>
              <a:rPr lang="el">
                <a:solidFill>
                  <a:schemeClr val="accent2"/>
                </a:solidFill>
              </a:rPr>
              <a:t>Program.cs</a:t>
            </a:r>
            <a:r>
              <a:rPr lang="el"/>
              <a:t> Host initiator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l">
                <a:solidFill>
                  <a:schemeClr val="accent2"/>
                </a:solidFill>
              </a:rPr>
              <a:t>Configuration property </a:t>
            </a:r>
            <a:r>
              <a:rPr lang="el"/>
              <a:t>gets passed in the constructor </a:t>
            </a:r>
            <a:r>
              <a:rPr lang="el" sz="1100"/>
              <a:t>(used for env files and more)</a:t>
            </a:r>
            <a:endParaRPr sz="11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l">
                <a:solidFill>
                  <a:schemeClr val="accent2"/>
                </a:solidFill>
              </a:rPr>
              <a:t>Configure Services</a:t>
            </a:r>
            <a:r>
              <a:rPr lang="el"/>
              <a:t> method is used to register </a:t>
            </a:r>
            <a:r>
              <a:rPr lang="el">
                <a:solidFill>
                  <a:srgbClr val="00FF00"/>
                </a:solidFill>
              </a:rPr>
              <a:t>SERVICES </a:t>
            </a:r>
            <a:r>
              <a:rPr lang="el"/>
              <a:t>used throughout the API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l">
                <a:solidFill>
                  <a:schemeClr val="accent2"/>
                </a:solidFill>
              </a:rPr>
              <a:t>Configure </a:t>
            </a:r>
            <a:r>
              <a:rPr lang="el"/>
              <a:t>method is used to manage the request handling pipeline configuration(</a:t>
            </a:r>
            <a:r>
              <a:rPr lang="el">
                <a:solidFill>
                  <a:srgbClr val="00FF00"/>
                </a:solidFill>
              </a:rPr>
              <a:t>MIDDLEWARE</a:t>
            </a:r>
            <a:r>
              <a:rPr lang="el"/>
              <a:t>).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/Controllers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/</a:t>
            </a:r>
            <a:r>
              <a:rPr lang="el">
                <a:solidFill>
                  <a:schemeClr val="accent2"/>
                </a:solidFill>
              </a:rPr>
              <a:t>Controllers</a:t>
            </a:r>
            <a:r>
              <a:rPr lang="el"/>
              <a:t>/ folder is for classes that handles the </a:t>
            </a:r>
            <a:r>
              <a:rPr lang="el">
                <a:solidFill>
                  <a:srgbClr val="00FF00"/>
                </a:solidFill>
              </a:rPr>
              <a:t>ROUTES </a:t>
            </a:r>
            <a:r>
              <a:rPr lang="el"/>
              <a:t>that the API exposes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appsettings.json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In the folder /</a:t>
            </a:r>
            <a:r>
              <a:rPr lang="el">
                <a:solidFill>
                  <a:schemeClr val="accent2"/>
                </a:solidFill>
              </a:rPr>
              <a:t>Properties</a:t>
            </a:r>
            <a:r>
              <a:rPr lang="el"/>
              <a:t>/ you can create multiple </a:t>
            </a:r>
            <a:r>
              <a:rPr lang="el">
                <a:solidFill>
                  <a:schemeClr val="accent2"/>
                </a:solidFill>
              </a:rPr>
              <a:t>appsettings </a:t>
            </a:r>
            <a:r>
              <a:rPr lang="el"/>
              <a:t>files for settings such as the log level.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l"/>
              <a:t>Example: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l">
                <a:solidFill>
                  <a:schemeClr val="accent2"/>
                </a:solidFill>
              </a:rPr>
              <a:t>appsettings</a:t>
            </a:r>
            <a:r>
              <a:rPr lang="el"/>
              <a:t>.</a:t>
            </a:r>
            <a:r>
              <a:rPr lang="el">
                <a:solidFill>
                  <a:srgbClr val="00FF00"/>
                </a:solidFill>
              </a:rPr>
              <a:t>DEVELOPMENT</a:t>
            </a:r>
            <a:r>
              <a:rPr lang="el"/>
              <a:t>.json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l">
                <a:solidFill>
                  <a:schemeClr val="accent2"/>
                </a:solidFill>
              </a:rPr>
              <a:t>appsettings</a:t>
            </a:r>
            <a:r>
              <a:rPr lang="el"/>
              <a:t>.</a:t>
            </a:r>
            <a:r>
              <a:rPr lang="el">
                <a:solidFill>
                  <a:srgbClr val="00FF00"/>
                </a:solidFill>
              </a:rPr>
              <a:t>PRODUCTION</a:t>
            </a:r>
            <a:r>
              <a:rPr lang="el"/>
              <a:t>.json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l">
                <a:solidFill>
                  <a:schemeClr val="accent2"/>
                </a:solidFill>
              </a:rPr>
              <a:t>appsettings</a:t>
            </a:r>
            <a:r>
              <a:rPr lang="el"/>
              <a:t>.</a:t>
            </a:r>
            <a:r>
              <a:rPr lang="el">
                <a:solidFill>
                  <a:srgbClr val="00FF00"/>
                </a:solidFill>
              </a:rPr>
              <a:t>TESTING</a:t>
            </a:r>
            <a:r>
              <a:rPr lang="el"/>
              <a:t>.json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launchSettings.json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Server configuration such as </a:t>
            </a:r>
            <a:r>
              <a:rPr lang="el">
                <a:solidFill>
                  <a:schemeClr val="accent2"/>
                </a:solidFill>
              </a:rPr>
              <a:t>application URL</a:t>
            </a:r>
            <a:r>
              <a:rPr lang="el"/>
              <a:t> , port numbers , IIS configuration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Swagger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chemeClr val="accent2"/>
                </a:solidFill>
              </a:rPr>
              <a:t>Swagger </a:t>
            </a:r>
            <a:r>
              <a:rPr lang="el"/>
              <a:t>is an open API specification application that makes your life a lot easier in testing the API.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2441747"/>
            <a:ext cx="6451024" cy="174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Entities - Models</a:t>
            </a:r>
            <a:endParaRPr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1297500" y="1567550"/>
            <a:ext cx="7038900" cy="6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Lets see an example of a </a:t>
            </a:r>
            <a:r>
              <a:rPr lang="el">
                <a:solidFill>
                  <a:schemeClr val="accent2"/>
                </a:solidFill>
              </a:rPr>
              <a:t>Model </a:t>
            </a:r>
            <a:r>
              <a:rPr lang="el"/>
              <a:t>class inside a /</a:t>
            </a:r>
            <a:r>
              <a:rPr lang="el">
                <a:solidFill>
                  <a:schemeClr val="accent2"/>
                </a:solidFill>
              </a:rPr>
              <a:t>Model</a:t>
            </a:r>
            <a:r>
              <a:rPr lang="el"/>
              <a:t>/ Folder with usage of </a:t>
            </a:r>
            <a:r>
              <a:rPr lang="el">
                <a:solidFill>
                  <a:srgbClr val="00FFFF"/>
                </a:solidFill>
              </a:rPr>
              <a:t>RecordTypes</a:t>
            </a:r>
            <a:r>
              <a:rPr lang="el"/>
              <a:t> , and </a:t>
            </a:r>
            <a:r>
              <a:rPr lang="el">
                <a:solidFill>
                  <a:srgbClr val="00FFFF"/>
                </a:solidFill>
              </a:rPr>
              <a:t>init </a:t>
            </a:r>
            <a:r>
              <a:rPr lang="el"/>
              <a:t>accessor </a:t>
            </a:r>
            <a:r>
              <a:rPr lang="el"/>
              <a:t>instead of set (c# 9 , net5.0)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0"/>
          <p:cNvSpPr txBox="1"/>
          <p:nvPr/>
        </p:nvSpPr>
        <p:spPr>
          <a:xfrm>
            <a:off x="1463375" y="2199350"/>
            <a:ext cx="6122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" name="Google Shape;180;p20"/>
          <p:cNvSpPr txBox="1"/>
          <p:nvPr/>
        </p:nvSpPr>
        <p:spPr>
          <a:xfrm>
            <a:off x="1402100" y="2390950"/>
            <a:ext cx="4892700" cy="22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System;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Catalog.Entities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record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Guid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00CD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00CD00"/>
                </a:solidFill>
                <a:latin typeface="Courier New"/>
                <a:ea typeface="Courier New"/>
                <a:cs typeface="Courier New"/>
                <a:sym typeface="Courier New"/>
              </a:rPr>
              <a:t>decimal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Price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DateTimeOffset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CreatedDate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l" sz="105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80008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Repositories</a:t>
            </a:r>
            <a:endParaRPr/>
          </a:p>
        </p:txBody>
      </p:sp>
      <p:sp>
        <p:nvSpPr>
          <p:cNvPr id="186" name="Google Shape;186;p21"/>
          <p:cNvSpPr txBox="1"/>
          <p:nvPr>
            <p:ph idx="1" type="body"/>
          </p:nvPr>
        </p:nvSpPr>
        <p:spPr>
          <a:xfrm>
            <a:off x="1297500" y="969825"/>
            <a:ext cx="7038900" cy="12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The </a:t>
            </a:r>
            <a:r>
              <a:rPr lang="el">
                <a:solidFill>
                  <a:schemeClr val="accent2"/>
                </a:solidFill>
              </a:rPr>
              <a:t>repository </a:t>
            </a:r>
            <a:r>
              <a:rPr lang="el"/>
              <a:t>layer isolates Business layer from the Data Access Layer. The Repository contains Data Mapper entity. This entity can be used as a model entity for providing schema of the data for performing </a:t>
            </a:r>
            <a:r>
              <a:rPr lang="el">
                <a:solidFill>
                  <a:srgbClr val="00FF00"/>
                </a:solidFill>
              </a:rPr>
              <a:t>CRUD </a:t>
            </a:r>
            <a:r>
              <a:rPr lang="el"/>
              <a:t>operations, by using the </a:t>
            </a:r>
            <a:r>
              <a:rPr lang="el">
                <a:solidFill>
                  <a:srgbClr val="00FF00"/>
                </a:solidFill>
              </a:rPr>
              <a:t>CRUD </a:t>
            </a:r>
            <a:r>
              <a:rPr lang="el"/>
              <a:t>operations defined in the repository.</a:t>
            </a:r>
            <a:endParaRPr/>
          </a:p>
        </p:txBody>
      </p:sp>
      <p:sp>
        <p:nvSpPr>
          <p:cNvPr id="187" name="Google Shape;187;p21"/>
          <p:cNvSpPr txBox="1"/>
          <p:nvPr/>
        </p:nvSpPr>
        <p:spPr>
          <a:xfrm>
            <a:off x="986450" y="2122575"/>
            <a:ext cx="8717100" cy="28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6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System;</a:t>
            </a:r>
            <a:endParaRPr sz="6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6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System.Collections.Generic;</a:t>
            </a:r>
            <a:endParaRPr sz="6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6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System.Linq;</a:t>
            </a:r>
            <a:endParaRPr sz="6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6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Catalog.Entities;</a:t>
            </a:r>
            <a:endParaRPr sz="6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6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Catalog.Repositories</a:t>
            </a:r>
            <a:endParaRPr sz="6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6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l" sz="6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00CDCD"/>
                </a:solidFill>
                <a:latin typeface="Courier New"/>
                <a:ea typeface="Courier New"/>
                <a:cs typeface="Courier New"/>
                <a:sym typeface="Courier New"/>
              </a:rPr>
              <a:t>InMemItemsRepository</a:t>
            </a:r>
            <a:endParaRPr sz="6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6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6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readonly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List&lt;Item&gt;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items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6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6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l" sz="6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Item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Guid.NewGuid(),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D0000"/>
                </a:solidFill>
                <a:latin typeface="Courier New"/>
                <a:ea typeface="Courier New"/>
                <a:cs typeface="Courier New"/>
                <a:sym typeface="Courier New"/>
              </a:rPr>
              <a:t>"Potion"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Price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D00CD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CreatedDate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DateTimeOffset.UtcNow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6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l" sz="6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Item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Guid.NewGuid(),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D0000"/>
                </a:solidFill>
                <a:latin typeface="Courier New"/>
                <a:ea typeface="Courier New"/>
                <a:cs typeface="Courier New"/>
                <a:sym typeface="Courier New"/>
              </a:rPr>
              <a:t>"Iron Sword"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Price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D00CD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CreatedDate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DateTimeOffset.UtcNow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6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l" sz="6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Item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Guid.NewGuid(),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D0000"/>
                </a:solidFill>
                <a:latin typeface="Courier New"/>
                <a:ea typeface="Courier New"/>
                <a:cs typeface="Courier New"/>
                <a:sym typeface="Courier New"/>
              </a:rPr>
              <a:t>"Bronze Shield"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Price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D00CD"/>
                </a:solidFill>
                <a:latin typeface="Courier New"/>
                <a:ea typeface="Courier New"/>
                <a:cs typeface="Courier New"/>
                <a:sym typeface="Courier New"/>
              </a:rPr>
              <a:t>18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CreatedDate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DateTimeOffset.UtcNow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6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6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6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IEnumerable&lt;Item&gt;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GetItems()</a:t>
            </a:r>
            <a:endParaRPr sz="6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6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l" sz="6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items;</a:t>
            </a:r>
            <a:endParaRPr sz="6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6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6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GetItem(Guid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id)</a:t>
            </a:r>
            <a:endParaRPr sz="6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6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l" sz="6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items.Where(item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item.Id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id).SingleOrDefault();</a:t>
            </a:r>
            <a:endParaRPr sz="6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6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6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6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