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10/1/13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10/1/13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Accounting Prelim 1 Review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96774"/>
            <a:ext cx="6461760" cy="1066800"/>
          </a:xfrm>
        </p:spPr>
        <p:txBody>
          <a:bodyPr/>
          <a:lstStyle/>
          <a:p>
            <a:r>
              <a:rPr lang="en-US" dirty="0" smtClean="0"/>
              <a:t>By Vishnu Gogineni &amp; Kevin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Basic Financial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Balance Sheet</a:t>
            </a:r>
          </a:p>
          <a:p>
            <a:pPr lvl="1"/>
            <a:r>
              <a:rPr lang="en-US" dirty="0" smtClean="0"/>
              <a:t>Reports A, L &amp; SE of an accounting </a:t>
            </a:r>
            <a:r>
              <a:rPr lang="en-US" i="1" dirty="0" smtClean="0"/>
              <a:t>entity at any given point in time</a:t>
            </a:r>
          </a:p>
          <a:p>
            <a:pPr lvl="1"/>
            <a:endParaRPr lang="en-US" dirty="0"/>
          </a:p>
          <a:p>
            <a:r>
              <a:rPr lang="en-US" b="1" dirty="0" smtClean="0"/>
              <a:t>Income Statement</a:t>
            </a:r>
          </a:p>
          <a:p>
            <a:pPr lvl="1"/>
            <a:r>
              <a:rPr lang="en-US" dirty="0" smtClean="0"/>
              <a:t>Reports Revenues less Expenses </a:t>
            </a:r>
            <a:r>
              <a:rPr lang="en-US" i="1" dirty="0" smtClean="0"/>
              <a:t>over the accounting period</a:t>
            </a:r>
          </a:p>
          <a:p>
            <a:pPr lvl="1"/>
            <a:endParaRPr lang="en-US" i="1" dirty="0"/>
          </a:p>
          <a:p>
            <a:r>
              <a:rPr lang="en-US" b="1" dirty="0" smtClean="0"/>
              <a:t>Statement of Retained Earnings</a:t>
            </a:r>
          </a:p>
          <a:p>
            <a:pPr lvl="1"/>
            <a:r>
              <a:rPr lang="en-US" dirty="0" smtClean="0"/>
              <a:t>Reports the way NI and distribution of dividends affected the financial position of the company </a:t>
            </a:r>
            <a:r>
              <a:rPr lang="en-US" i="1" dirty="0" smtClean="0"/>
              <a:t>over the </a:t>
            </a:r>
            <a:r>
              <a:rPr lang="en-US" i="1" dirty="0" err="1" smtClean="0"/>
              <a:t>accting</a:t>
            </a:r>
            <a:r>
              <a:rPr lang="en-US" i="1" dirty="0" smtClean="0"/>
              <a:t>. per.</a:t>
            </a:r>
          </a:p>
          <a:p>
            <a:endParaRPr lang="en-US" i="1" dirty="0"/>
          </a:p>
          <a:p>
            <a:r>
              <a:rPr lang="en-US" b="1" dirty="0" smtClean="0"/>
              <a:t>Statement of Cash Flows</a:t>
            </a:r>
          </a:p>
          <a:p>
            <a:pPr lvl="1"/>
            <a:r>
              <a:rPr lang="en-US" dirty="0" smtClean="0"/>
              <a:t>Inflows/Outflows of cash </a:t>
            </a:r>
            <a:r>
              <a:rPr lang="en-US" i="1" dirty="0" smtClean="0"/>
              <a:t>over the </a:t>
            </a:r>
            <a:r>
              <a:rPr lang="en-US" i="1" dirty="0" err="1" smtClean="0"/>
              <a:t>accting</a:t>
            </a:r>
            <a:r>
              <a:rPr lang="en-US" i="1" dirty="0" smtClean="0"/>
              <a:t>. per.</a:t>
            </a:r>
            <a:endParaRPr lang="en-US" dirty="0" smtClean="0"/>
          </a:p>
          <a:p>
            <a:pPr lvl="1"/>
            <a:r>
              <a:rPr lang="en-US" dirty="0" smtClean="0"/>
              <a:t>Organized into 1. Operating 2. Investing 3. Financing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5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Accounting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 smtClean="0"/>
              <a:t>A = L + SE</a:t>
            </a:r>
          </a:p>
          <a:p>
            <a:pPr algn="ctr"/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OR</a:t>
            </a:r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 smtClean="0"/>
              <a:t>A + Expenses + Dividends = L + SE + Revenue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65862" y="1567346"/>
            <a:ext cx="2210229" cy="593700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6034" y="3600162"/>
            <a:ext cx="5888448" cy="593700"/>
          </a:xfrm>
          <a:prstGeom prst="rect">
            <a:avLst/>
          </a:prstGeom>
          <a:solidFill>
            <a:schemeClr val="accent1">
              <a:alpha val="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/>
          <p:cNvSpPr/>
          <p:nvPr/>
        </p:nvSpPr>
        <p:spPr>
          <a:xfrm rot="5400000">
            <a:off x="2824812" y="3060029"/>
            <a:ext cx="304800" cy="3051436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ight Bracket 8"/>
          <p:cNvSpPr/>
          <p:nvPr/>
        </p:nvSpPr>
        <p:spPr>
          <a:xfrm rot="5400000">
            <a:off x="5902966" y="3416630"/>
            <a:ext cx="304800" cy="2338233"/>
          </a:xfrm>
          <a:prstGeom prst="rightBracket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391666" y="4738147"/>
            <a:ext cx="585546" cy="853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2"/>
          </p:cNvCxnSpPr>
          <p:nvPr/>
        </p:nvCxnSpPr>
        <p:spPr>
          <a:xfrm flipH="1" flipV="1">
            <a:off x="6055366" y="4738147"/>
            <a:ext cx="583571" cy="8538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64885" y="5740431"/>
            <a:ext cx="1459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Debit balance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8941" y="5708165"/>
            <a:ext cx="152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6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892"/>
            <a:ext cx="7620000" cy="6004908"/>
          </a:xfrm>
        </p:spPr>
        <p:txBody>
          <a:bodyPr/>
          <a:lstStyle/>
          <a:p>
            <a:r>
              <a:rPr lang="en-US" dirty="0" smtClean="0"/>
              <a:t>The Generally Accepted Accounting Principles (</a:t>
            </a:r>
            <a:r>
              <a:rPr lang="en-US" b="1" dirty="0" smtClean="0"/>
              <a:t>GAAP</a:t>
            </a:r>
            <a:r>
              <a:rPr lang="en-US" dirty="0" smtClean="0"/>
              <a:t>) is formulated by the Financial Accounting Standards Board (</a:t>
            </a:r>
            <a:r>
              <a:rPr lang="en-US" b="1" dirty="0" smtClean="0"/>
              <a:t>FASB)</a:t>
            </a:r>
          </a:p>
          <a:p>
            <a:endParaRPr lang="en-US" dirty="0" smtClean="0"/>
          </a:p>
          <a:p>
            <a:r>
              <a:rPr lang="en-US" dirty="0" smtClean="0"/>
              <a:t>Purpose of an auditor is to assess the fairness of financial statements. Must be independent</a:t>
            </a:r>
          </a:p>
          <a:p>
            <a:endParaRPr lang="en-US" dirty="0" smtClean="0"/>
          </a:p>
          <a:p>
            <a:r>
              <a:rPr lang="en-US" dirty="0" smtClean="0"/>
              <a:t>3 accounting assumptions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 smtClean="0"/>
              <a:t>Separate Entity</a:t>
            </a:r>
            <a:r>
              <a:rPr lang="en-US" dirty="0" smtClean="0"/>
              <a:t> – business is a separate entity. Its transactions are separate from that of owners/others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 smtClean="0"/>
              <a:t>Unit-of-measure</a:t>
            </a:r>
            <a:r>
              <a:rPr lang="en-US" dirty="0" smtClean="0"/>
              <a:t> – use </a:t>
            </a:r>
            <a:r>
              <a:rPr lang="en-US" dirty="0" err="1" smtClean="0"/>
              <a:t>nat’l</a:t>
            </a:r>
            <a:r>
              <a:rPr lang="en-US" dirty="0" smtClean="0"/>
              <a:t> monetary unit ($)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b="1" dirty="0" smtClean="0"/>
              <a:t>Continuity </a:t>
            </a:r>
            <a:r>
              <a:rPr lang="en-US" dirty="0" smtClean="0"/>
              <a:t>– all contractual obligations for the foreseeable future will be met (ex. will pay A/P or receive A/R eventually. A disaster that destroys the business cannot be foreseen)</a:t>
            </a:r>
          </a:p>
          <a:p>
            <a:pPr marL="868680" lvl="1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r>
              <a:rPr lang="en-US" u="sng" dirty="0" smtClean="0"/>
              <a:t>Duality of Effects</a:t>
            </a:r>
            <a:r>
              <a:rPr lang="en-US" dirty="0" smtClean="0"/>
              <a:t> – every transaction affects at least two accts.</a:t>
            </a:r>
            <a:endParaRPr lang="en-US" u="sng" dirty="0" smtClean="0"/>
          </a:p>
          <a:p>
            <a:pPr marL="411480" lvl="1" indent="0">
              <a:buNone/>
            </a:pPr>
            <a:endParaRPr lang="en-US" b="1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72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441"/>
            <a:ext cx="7620000" cy="6186359"/>
          </a:xfrm>
        </p:spPr>
        <p:txBody>
          <a:bodyPr/>
          <a:lstStyle/>
          <a:p>
            <a:r>
              <a:rPr lang="en-US" b="1" dirty="0" smtClean="0"/>
              <a:t>Cash-basis Accounting</a:t>
            </a:r>
            <a:r>
              <a:rPr lang="en-US" dirty="0"/>
              <a:t> </a:t>
            </a:r>
            <a:r>
              <a:rPr lang="en-US" dirty="0" smtClean="0"/>
              <a:t>– Revenue and expenses recorded when cash is transferred. </a:t>
            </a:r>
            <a:endParaRPr lang="en-US" dirty="0"/>
          </a:p>
          <a:p>
            <a:pPr marL="114300" indent="0">
              <a:buNone/>
            </a:pPr>
            <a:endParaRPr lang="en-US" b="1" u="sng" dirty="0"/>
          </a:p>
          <a:p>
            <a:r>
              <a:rPr lang="en-US" b="1" dirty="0" smtClean="0"/>
              <a:t>Accrual Accounting</a:t>
            </a:r>
            <a:r>
              <a:rPr lang="en-US" dirty="0" smtClean="0"/>
              <a:t> – A/L/SE/Rev/</a:t>
            </a:r>
            <a:r>
              <a:rPr lang="en-US" dirty="0" err="1" smtClean="0"/>
              <a:t>Exp</a:t>
            </a:r>
            <a:r>
              <a:rPr lang="en-US" dirty="0" smtClean="0"/>
              <a:t> recognized when transaction occurs, not when cash moves (</a:t>
            </a:r>
            <a:r>
              <a:rPr lang="en-US" u="sng" dirty="0" smtClean="0"/>
              <a:t>REQUIRED BY GAAP)</a:t>
            </a:r>
          </a:p>
          <a:p>
            <a:endParaRPr lang="en-US" b="1" u="sng" dirty="0"/>
          </a:p>
          <a:p>
            <a:pPr marL="114300" indent="0">
              <a:buNone/>
            </a:pPr>
            <a:endParaRPr lang="en-US" b="1" u="sng" dirty="0" smtClean="0"/>
          </a:p>
          <a:p>
            <a:pPr marL="114300" indent="0">
              <a:buNone/>
            </a:pPr>
            <a:r>
              <a:rPr lang="en-US" dirty="0" smtClean="0"/>
              <a:t>Accrual accounting involves 2 principles….</a:t>
            </a:r>
          </a:p>
          <a:p>
            <a:r>
              <a:rPr lang="en-US" b="1" dirty="0" smtClean="0"/>
              <a:t>Revenue Principle</a:t>
            </a:r>
            <a:r>
              <a:rPr lang="en-US" dirty="0" smtClean="0"/>
              <a:t> – revenues are recorded on I.S. in the period in which the are earned, not when cash is received</a:t>
            </a:r>
          </a:p>
          <a:p>
            <a:pPr marL="777240" lvl="2" indent="0">
              <a:buNone/>
            </a:pPr>
            <a:r>
              <a:rPr lang="en-US" b="1" dirty="0" smtClean="0"/>
              <a:t>	ex</a:t>
            </a:r>
            <a:r>
              <a:rPr lang="en-US" dirty="0" smtClean="0"/>
              <a:t>. selling a good on account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Matching Principle</a:t>
            </a:r>
            <a:r>
              <a:rPr lang="en-US" dirty="0" smtClean="0"/>
              <a:t> – resources consumed to earn revenues in a period should be recorded in that period.</a:t>
            </a:r>
          </a:p>
          <a:p>
            <a:pPr marL="411480" lvl="1" indent="0">
              <a:buNone/>
            </a:pPr>
            <a:r>
              <a:rPr lang="en-US" b="1" dirty="0" smtClean="0"/>
              <a:t>	</a:t>
            </a:r>
            <a:r>
              <a:rPr lang="en-US" sz="1800" b="1" dirty="0" smtClean="0"/>
              <a:t>ex</a:t>
            </a:r>
            <a:r>
              <a:rPr lang="en-US" dirty="0" smtClean="0"/>
              <a:t>. </a:t>
            </a:r>
            <a:r>
              <a:rPr lang="en-US" sz="1800" dirty="0" smtClean="0"/>
              <a:t>depreciation of a truck</a:t>
            </a: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7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74"/>
            <a:ext cx="7620000" cy="5938926"/>
          </a:xfrm>
        </p:spPr>
        <p:txBody>
          <a:bodyPr/>
          <a:lstStyle/>
          <a:p>
            <a:r>
              <a:rPr lang="en-US" b="1" dirty="0" smtClean="0"/>
              <a:t>Accumulated Depreciation</a:t>
            </a:r>
            <a:endParaRPr lang="en-US" dirty="0" smtClean="0"/>
          </a:p>
          <a:p>
            <a:pPr lvl="1"/>
            <a:r>
              <a:rPr lang="en-US" dirty="0" smtClean="0"/>
              <a:t>contra-asset account</a:t>
            </a:r>
          </a:p>
          <a:p>
            <a:pPr lvl="1"/>
            <a:r>
              <a:rPr lang="en-US" dirty="0" smtClean="0"/>
              <a:t>Placed in asset section of B.S.</a:t>
            </a:r>
          </a:p>
          <a:p>
            <a:pPr lvl="1"/>
            <a:r>
              <a:rPr lang="en-US" dirty="0" smtClean="0"/>
              <a:t>Has a credit balance</a:t>
            </a:r>
          </a:p>
          <a:p>
            <a:pPr lvl="1"/>
            <a:r>
              <a:rPr lang="en-US" dirty="0" smtClean="0"/>
              <a:t>During period, record all depreciation into dep. Exp. Account</a:t>
            </a:r>
          </a:p>
          <a:p>
            <a:pPr lvl="1"/>
            <a:r>
              <a:rPr lang="en-US" dirty="0" smtClean="0"/>
              <a:t>@ end of period, debit dep. exp. And credit accumulated dep.</a:t>
            </a:r>
          </a:p>
          <a:p>
            <a:pPr lvl="1"/>
            <a:endParaRPr lang="en-US" dirty="0"/>
          </a:p>
          <a:p>
            <a:r>
              <a:rPr lang="en-US" b="1" dirty="0" smtClean="0"/>
              <a:t>Accruals</a:t>
            </a:r>
            <a:r>
              <a:rPr lang="en-US" dirty="0" smtClean="0"/>
              <a:t> – revenues earned or expenses incurred, but </a:t>
            </a:r>
            <a:r>
              <a:rPr lang="en-US" u="sng" dirty="0" smtClean="0"/>
              <a:t>no cash moved</a:t>
            </a:r>
            <a:endParaRPr lang="en-US" dirty="0" smtClean="0"/>
          </a:p>
          <a:p>
            <a:pPr lvl="4"/>
            <a:r>
              <a:rPr lang="en-US" sz="1600" dirty="0" smtClean="0"/>
              <a:t>Accrued Revenue = Asset (ex. Sales revenue not yet received)</a:t>
            </a:r>
          </a:p>
          <a:p>
            <a:pPr lvl="4"/>
            <a:r>
              <a:rPr lang="en-US" sz="1600" dirty="0" smtClean="0"/>
              <a:t>Accrued Expense = Liability (ex. wages to be paid in future)</a:t>
            </a:r>
            <a:endParaRPr lang="en-US" sz="1600" dirty="0"/>
          </a:p>
          <a:p>
            <a:pPr lvl="4"/>
            <a:endParaRPr lang="en-US" b="1" u="sng" dirty="0"/>
          </a:p>
          <a:p>
            <a:r>
              <a:rPr lang="en-US" b="1" dirty="0" smtClean="0"/>
              <a:t>Deferrals</a:t>
            </a:r>
            <a:r>
              <a:rPr lang="en-US" dirty="0" smtClean="0"/>
              <a:t> – revenues not yet earned/expenses not yet incurred, but </a:t>
            </a:r>
            <a:r>
              <a:rPr lang="en-US" u="sng" dirty="0" smtClean="0"/>
              <a:t>cash HAS moved</a:t>
            </a:r>
            <a:r>
              <a:rPr lang="en-US" dirty="0" smtClean="0"/>
              <a:t>.</a:t>
            </a:r>
          </a:p>
          <a:p>
            <a:pPr lvl="4"/>
            <a:r>
              <a:rPr lang="en-US" sz="1600" dirty="0" smtClean="0"/>
              <a:t>Deferred Revenue </a:t>
            </a:r>
            <a:r>
              <a:rPr lang="en-US" sz="1600" dirty="0"/>
              <a:t>= </a:t>
            </a:r>
            <a:r>
              <a:rPr lang="en-US" sz="1600" dirty="0" smtClean="0"/>
              <a:t>Liability (ex. subscription payment received in advance)</a:t>
            </a:r>
            <a:endParaRPr lang="en-US" sz="1600" dirty="0"/>
          </a:p>
          <a:p>
            <a:pPr lvl="4"/>
            <a:r>
              <a:rPr lang="en-US" sz="1600" dirty="0" smtClean="0"/>
              <a:t>Deferred Expense </a:t>
            </a:r>
            <a:r>
              <a:rPr lang="en-US" sz="1600" dirty="0"/>
              <a:t>= </a:t>
            </a:r>
            <a:r>
              <a:rPr lang="en-US" sz="1600" dirty="0" smtClean="0"/>
              <a:t>Asset (ex. prepaid insurance)</a:t>
            </a:r>
            <a:endParaRPr lang="en-US" sz="1600" dirty="0"/>
          </a:p>
          <a:p>
            <a:endParaRPr lang="en-US" dirty="0" smtClean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6619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119</TotalTime>
  <Words>431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Financial Accounting Prelim 1 Review Session</vt:lpstr>
      <vt:lpstr>4 Basic Financial Statements</vt:lpstr>
      <vt:lpstr>The Accounting equation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Accounting Prelim 1 Review Session</dc:title>
  <dc:creator>Vishnu Gogineni</dc:creator>
  <cp:lastModifiedBy>Vishnu Gogineni</cp:lastModifiedBy>
  <cp:revision>9</cp:revision>
  <dcterms:created xsi:type="dcterms:W3CDTF">2013-10-01T19:30:08Z</dcterms:created>
  <dcterms:modified xsi:type="dcterms:W3CDTF">2013-10-01T21:29:24Z</dcterms:modified>
</cp:coreProperties>
</file>