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56" r:id="rId2"/>
    <p:sldId id="257" r:id="rId3"/>
    <p:sldId id="357" r:id="rId4"/>
    <p:sldId id="358" r:id="rId5"/>
    <p:sldId id="304" r:id="rId6"/>
    <p:sldId id="359" r:id="rId7"/>
    <p:sldId id="360" r:id="rId8"/>
    <p:sldId id="356" r:id="rId9"/>
    <p:sldId id="361" r:id="rId10"/>
    <p:sldId id="332" r:id="rId11"/>
    <p:sldId id="343" r:id="rId12"/>
    <p:sldId id="33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02" r:id="rId26"/>
    <p:sldId id="362" r:id="rId27"/>
    <p:sldId id="368" r:id="rId28"/>
    <p:sldId id="369" r:id="rId29"/>
    <p:sldId id="300" r:id="rId30"/>
    <p:sldId id="367" r:id="rId31"/>
    <p:sldId id="277" r:id="rId32"/>
  </p:sldIdLst>
  <p:sldSz cx="9144000" cy="6858000" type="screen4x3"/>
  <p:notesSz cx="7023100" cy="93091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99"/>
    <a:srgbClr val="0000FF"/>
    <a:srgbClr val="FF2121"/>
    <a:srgbClr val="A51A17"/>
    <a:srgbClr val="D1211D"/>
    <a:srgbClr val="E33935"/>
    <a:srgbClr val="FF584B"/>
    <a:srgbClr val="FEAEAC"/>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4875" autoAdjust="0"/>
  </p:normalViewPr>
  <p:slideViewPr>
    <p:cSldViewPr>
      <p:cViewPr varScale="1">
        <p:scale>
          <a:sx n="115" d="100"/>
          <a:sy n="115" d="100"/>
        </p:scale>
        <p:origin x="135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6414" y="4421823"/>
            <a:ext cx="5150273" cy="418909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11</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14</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18</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21</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24</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28</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8</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google.com/url?sa=i&amp;rct=j&amp;q=&amp;esrc=s&amp;source=images&amp;cd=&amp;cad=rja&amp;uact=8&amp;ved=0ahUKEwjMsJTlitjVAhVB4IMKHes6CzwQjRwIBw&amp;url=https://www.festisite.com/logo/dominos_pizza/&amp;psig=AFQjCNFxMGdgjTOdUuay6tKpEoc7CHCw5w&amp;ust=1502846810790394" TargetMode="Externa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Chapter 02: Investing and Financing Decisions and the Accounting System</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Example Transactions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a:pPr>
            <a:r>
              <a:rPr lang="en-US" sz="1400" dirty="0" smtClean="0"/>
              <a:t>Issued (sold) 10,000 additional shares </a:t>
            </a:r>
            <a:r>
              <a:rPr lang="en-US" sz="1400" dirty="0"/>
              <a:t>of common stock with a par value of $0.01 per share at a market value of $0.37 per share, receiving $3,700 in cash from investors</a:t>
            </a:r>
            <a:r>
              <a:rPr lang="en-US" sz="1400" dirty="0" smtClean="0"/>
              <a:t>.</a:t>
            </a:r>
          </a:p>
          <a:p>
            <a:pPr marL="342900" indent="-342900">
              <a:spcAft>
                <a:spcPts val="600"/>
              </a:spcAft>
              <a:buFont typeface="+mj-lt"/>
              <a:buAutoNum type="arabicParenR"/>
            </a:pPr>
            <a:r>
              <a:rPr lang="en-US" sz="1400" dirty="0" smtClean="0"/>
              <a:t>Borrowed </a:t>
            </a:r>
            <a:r>
              <a:rPr lang="en-US" sz="1400" dirty="0"/>
              <a:t>$2,000 from its local bank, signing a note to be paid in three years. </a:t>
            </a:r>
          </a:p>
          <a:p>
            <a:pPr marL="342900" indent="-342900">
              <a:spcAft>
                <a:spcPts val="600"/>
              </a:spcAft>
              <a:buFont typeface="+mj-lt"/>
              <a:buAutoNum type="arabicParenR"/>
            </a:pPr>
            <a:r>
              <a:rPr lang="en-US" sz="1400" dirty="0" smtClean="0"/>
              <a:t>Purchased </a:t>
            </a:r>
            <a:r>
              <a:rPr lang="en-US" sz="1400" dirty="0"/>
              <a:t>$10,000 in additional land, $8,200 in new buildings, $33,800 in new equipment, and $3,700 in additional intangible assets; paid $53,400 in cash and signed a short-term note payable for the remainder owed ($2,300). </a:t>
            </a:r>
            <a:endParaRPr lang="en-US" sz="1400" dirty="0" smtClean="0"/>
          </a:p>
          <a:p>
            <a:pPr marL="342900" indent="-342900">
              <a:spcAft>
                <a:spcPts val="600"/>
              </a:spcAft>
              <a:buFont typeface="+mj-lt"/>
              <a:buAutoNum type="arabicParenR"/>
            </a:pPr>
            <a:r>
              <a:rPr lang="en-US" sz="1400" dirty="0" smtClean="0"/>
              <a:t>Paid </a:t>
            </a:r>
            <a:r>
              <a:rPr lang="en-US" sz="1400" dirty="0"/>
              <a:t>$2,300 on the short-term note payable in (</a:t>
            </a:r>
            <a:r>
              <a:rPr lang="en-US" sz="1400" i="1" dirty="0"/>
              <a:t>c</a:t>
            </a:r>
            <a:r>
              <a:rPr lang="en-US" sz="1400" dirty="0"/>
              <a:t>) above and $2,300 on other noncurrent liabilities (ignore interest). </a:t>
            </a:r>
          </a:p>
          <a:p>
            <a:pPr marL="342900" indent="-342900">
              <a:spcAft>
                <a:spcPts val="600"/>
              </a:spcAft>
              <a:buFont typeface="+mj-lt"/>
              <a:buAutoNum type="arabicParenR"/>
            </a:pPr>
            <a:r>
              <a:rPr lang="en-US" sz="1400" dirty="0" smtClean="0"/>
              <a:t>Purchased </a:t>
            </a:r>
            <a:r>
              <a:rPr lang="en-US" sz="1400" dirty="0"/>
              <a:t>the stock of other companies as investments, paying $44,000 cash; of this, $9,000 was in short-term investments and $35,000 was in long-term investments. </a:t>
            </a:r>
          </a:p>
          <a:p>
            <a:pPr marL="342900" indent="-342900">
              <a:spcAft>
                <a:spcPts val="600"/>
              </a:spcAft>
              <a:buFont typeface="+mj-lt"/>
              <a:buAutoNum type="arabicParenR"/>
            </a:pPr>
            <a:r>
              <a:rPr lang="en-US" sz="1400" dirty="0" smtClean="0"/>
              <a:t>Does </a:t>
            </a:r>
            <a:r>
              <a:rPr lang="en-US" sz="1400" dirty="0"/>
              <a:t>not pay dividends but instead reinvests profits into growing the business. However, for illustration purposes, assume </a:t>
            </a:r>
            <a:r>
              <a:rPr lang="en-US" sz="1400" dirty="0" smtClean="0"/>
              <a:t>the firm’s </a:t>
            </a:r>
            <a:r>
              <a:rPr lang="en-US" sz="1400" dirty="0"/>
              <a:t>board of directors declared that the Company will pay $3,000 in cash as dividends to shareholders next quarter. </a:t>
            </a:r>
          </a:p>
          <a:p>
            <a:pPr marL="342900" indent="-342900">
              <a:buFont typeface="+mj-lt"/>
              <a:buAutoNum type="arabicParenR"/>
            </a:pPr>
            <a:endParaRPr lang="en-US" sz="1600" b="1" dirty="0"/>
          </a:p>
          <a:p>
            <a:pPr marL="342900" indent="-342900">
              <a:buFont typeface="+mj-lt"/>
              <a:buAutoNum type="arabicParenR"/>
            </a:pPr>
            <a:endParaRPr lang="en-US" sz="16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Tree>
    <p:extLst>
      <p:ext uri="{BB962C8B-B14F-4D97-AF65-F5344CB8AC3E}">
        <p14:creationId xmlns:p14="http://schemas.microsoft.com/office/powerpoint/2010/main" val="2797929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11</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Tx/>
              <a:buAutoNum type="arabicParenBoth"/>
            </a:pPr>
            <a:r>
              <a:rPr lang="en-US" sz="1400" dirty="0"/>
              <a:t>issued 10,000 additional shares of common stock with a par value of $0.01 per share at a market value of $0.37 per share, receiving $3,700 in cash from </a:t>
            </a:r>
            <a:r>
              <a:rPr lang="en-US" sz="1400" dirty="0" smtClean="0"/>
              <a:t>investors</a:t>
            </a:r>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001760976"/>
              </p:ext>
            </p:extLst>
          </p:nvPr>
        </p:nvGraphicFramePr>
        <p:xfrm>
          <a:off x="914400" y="2895599"/>
          <a:ext cx="7772400" cy="134112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600" dirty="0"/>
                    </a:p>
                  </a:txBody>
                  <a:tcPr/>
                </a:tc>
                <a:tc>
                  <a:txBody>
                    <a:bodyPr/>
                    <a:lstStyle/>
                    <a:p>
                      <a:endParaRPr lang="en-US" sz="1600" dirty="0"/>
                    </a:p>
                  </a:txBody>
                  <a:tcPr/>
                </a:tc>
                <a:tc>
                  <a:txBody>
                    <a:bodyPr/>
                    <a:lstStyle/>
                    <a:p>
                      <a:pPr algn="r"/>
                      <a:r>
                        <a:rPr lang="en-US" sz="1600" u="sng" dirty="0" smtClean="0">
                          <a:solidFill>
                            <a:srgbClr val="C00000"/>
                          </a:solidFill>
                        </a:rPr>
                        <a:t>Debit</a:t>
                      </a:r>
                      <a:endParaRPr lang="en-US" sz="1600" u="sng" dirty="0">
                        <a:solidFill>
                          <a:srgbClr val="C00000"/>
                        </a:solidFill>
                      </a:endParaRPr>
                    </a:p>
                  </a:txBody>
                  <a:tcPr/>
                </a:tc>
                <a:tc>
                  <a:txBody>
                    <a:bodyPr/>
                    <a:lstStyle/>
                    <a:p>
                      <a:pPr algn="r"/>
                      <a:r>
                        <a:rPr lang="en-US" sz="1600" u="sng" dirty="0" smtClean="0">
                          <a:solidFill>
                            <a:srgbClr val="C00000"/>
                          </a:solidFill>
                        </a:rPr>
                        <a:t>Credit</a:t>
                      </a:r>
                      <a:endParaRPr lang="en-US" sz="16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600" i="1" dirty="0" smtClean="0"/>
                        <a:t>(1)</a:t>
                      </a:r>
                      <a:endParaRPr lang="en-US" sz="1600" i="1" dirty="0"/>
                    </a:p>
                  </a:txBody>
                  <a:tcPr/>
                </a:tc>
                <a:tc>
                  <a:txBody>
                    <a:bodyPr/>
                    <a:lstStyle/>
                    <a:p>
                      <a:r>
                        <a:rPr lang="en-US" sz="1600" dirty="0" smtClean="0"/>
                        <a:t>Cash (+A)</a:t>
                      </a:r>
                      <a:endParaRPr lang="en-US" sz="1600" dirty="0"/>
                    </a:p>
                  </a:txBody>
                  <a:tcPr/>
                </a:tc>
                <a:tc>
                  <a:txBody>
                    <a:bodyPr/>
                    <a:lstStyle/>
                    <a:p>
                      <a:pPr algn="r"/>
                      <a:r>
                        <a:rPr lang="en-US" sz="1600" dirty="0" smtClean="0"/>
                        <a:t>3,700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1"/>
                  </a:ext>
                </a:extLst>
              </a:tr>
              <a:tr h="0">
                <a:tc>
                  <a:txBody>
                    <a:bodyPr/>
                    <a:lstStyle/>
                    <a:p>
                      <a:endParaRPr lang="en-US" sz="1600"/>
                    </a:p>
                  </a:txBody>
                  <a:tcPr/>
                </a:tc>
                <a:tc>
                  <a:txBody>
                    <a:bodyPr/>
                    <a:lstStyle/>
                    <a:p>
                      <a:r>
                        <a:rPr lang="en-US" sz="1600" dirty="0" smtClean="0"/>
                        <a:t>     Common Stock (+SE)</a:t>
                      </a:r>
                      <a:endParaRPr lang="en-US" sz="1600" dirty="0"/>
                    </a:p>
                  </a:txBody>
                  <a:tcPr/>
                </a:tc>
                <a:tc>
                  <a:txBody>
                    <a:bodyPr/>
                    <a:lstStyle/>
                    <a:p>
                      <a:pPr algn="r"/>
                      <a:endParaRPr lang="en-US" sz="1600" dirty="0"/>
                    </a:p>
                  </a:txBody>
                  <a:tcPr/>
                </a:tc>
                <a:tc>
                  <a:txBody>
                    <a:bodyPr/>
                    <a:lstStyle/>
                    <a:p>
                      <a:pPr algn="r"/>
                      <a:r>
                        <a:rPr lang="en-US" sz="1600" dirty="0" smtClean="0"/>
                        <a:t>100</a:t>
                      </a:r>
                      <a:endParaRPr lang="en-US" sz="1600" dirty="0"/>
                    </a:p>
                  </a:txBody>
                  <a:tcPr/>
                </a:tc>
                <a:extLst>
                  <a:ext uri="{0D108BD9-81ED-4DB2-BD59-A6C34878D82A}">
                    <a16:rowId xmlns:a16="http://schemas.microsoft.com/office/drawing/2014/main" val="10002"/>
                  </a:ext>
                </a:extLst>
              </a:tr>
              <a:tr h="0">
                <a:tc>
                  <a:txBody>
                    <a:bodyPr/>
                    <a:lstStyle/>
                    <a:p>
                      <a:endParaRPr lang="en-US" sz="1600"/>
                    </a:p>
                  </a:txBody>
                  <a:tcPr/>
                </a:tc>
                <a:tc>
                  <a:txBody>
                    <a:bodyPr/>
                    <a:lstStyle/>
                    <a:p>
                      <a:r>
                        <a:rPr lang="en-US" sz="1600" dirty="0" smtClean="0"/>
                        <a:t>     Additional Paid-in-Capital (+SE)</a:t>
                      </a:r>
                      <a:endParaRPr lang="en-US" sz="1600" dirty="0"/>
                    </a:p>
                  </a:txBody>
                  <a:tcPr/>
                </a:tc>
                <a:tc>
                  <a:txBody>
                    <a:bodyPr/>
                    <a:lstStyle/>
                    <a:p>
                      <a:pPr algn="r"/>
                      <a:endParaRPr lang="en-US" sz="1600" dirty="0"/>
                    </a:p>
                  </a:txBody>
                  <a:tcPr/>
                </a:tc>
                <a:tc>
                  <a:txBody>
                    <a:bodyPr/>
                    <a:lstStyle/>
                    <a:p>
                      <a:pPr algn="r"/>
                      <a:r>
                        <a:rPr lang="en-US" sz="1600" dirty="0" smtClean="0"/>
                        <a:t>3,600</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05394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Tx/>
              <a:buAutoNum type="arabicParenBoth"/>
            </a:pPr>
            <a:r>
              <a:rPr lang="en-US" sz="1400" dirty="0"/>
              <a:t>issued 10,000 additional shares of common stock with a par value of $0.01 per share at a market value of $0.37 per share, receiving $3,700 in cash from investors</a:t>
            </a:r>
            <a:endParaRPr lang="en-US" altLang="zh-CN" sz="14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4037628277"/>
              </p:ext>
            </p:extLst>
          </p:nvPr>
        </p:nvGraphicFramePr>
        <p:xfrm>
          <a:off x="1219200" y="2590800"/>
          <a:ext cx="3124200" cy="1940860"/>
        </p:xfrm>
        <a:graphic>
          <a:graphicData uri="http://schemas.openxmlformats.org/drawingml/2006/table">
            <a:tbl>
              <a:tblPr firstRow="1" bandRow="1">
                <a:tableStyleId>{3B4B98B0-60AC-42C2-AFA5-B58CD77FA1E5}</a:tableStyleId>
              </a:tblPr>
              <a:tblGrid>
                <a:gridCol w="508591">
                  <a:extLst>
                    <a:ext uri="{9D8B030D-6E8A-4147-A177-3AD203B41FA5}">
                      <a16:colId xmlns:a16="http://schemas.microsoft.com/office/drawing/2014/main" val="20000"/>
                    </a:ext>
                  </a:extLst>
                </a:gridCol>
                <a:gridCol w="1053509">
                  <a:extLst>
                    <a:ext uri="{9D8B030D-6E8A-4147-A177-3AD203B41FA5}">
                      <a16:colId xmlns:a16="http://schemas.microsoft.com/office/drawing/2014/main" val="20001"/>
                    </a:ext>
                  </a:extLst>
                </a:gridCol>
                <a:gridCol w="1053509">
                  <a:extLst>
                    <a:ext uri="{9D8B030D-6E8A-4147-A177-3AD203B41FA5}">
                      <a16:colId xmlns:a16="http://schemas.microsoft.com/office/drawing/2014/main" val="20002"/>
                    </a:ext>
                  </a:extLst>
                </a:gridCol>
                <a:gridCol w="508591">
                  <a:extLst>
                    <a:ext uri="{9D8B030D-6E8A-4147-A177-3AD203B41FA5}">
                      <a16:colId xmlns:a16="http://schemas.microsoft.com/office/drawing/2014/main" val="20003"/>
                    </a:ext>
                  </a:extLst>
                </a:gridCol>
              </a:tblGrid>
              <a:tr h="268941">
                <a:tc gridSpan="4">
                  <a:txBody>
                    <a:bodyPr/>
                    <a:lstStyle/>
                    <a:p>
                      <a:pPr algn="ctr"/>
                      <a:r>
                        <a:rPr lang="en-US" sz="1400" dirty="0" smtClean="0"/>
                        <a:t>Cash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327212">
                <a:tc>
                  <a:txBody>
                    <a:bodyPr/>
                    <a:lstStyle/>
                    <a:p>
                      <a:pPr algn="r"/>
                      <a:r>
                        <a:rPr lang="en-US" sz="1400" dirty="0" smtClean="0"/>
                        <a:t>BB</a:t>
                      </a:r>
                      <a:endParaRPr lang="en-US" sz="1400" dirty="0">
                        <a:solidFill>
                          <a:srgbClr val="002060"/>
                        </a:solidFill>
                      </a:endParaRPr>
                    </a:p>
                  </a:txBody>
                  <a:tcPr/>
                </a:tc>
                <a:tc>
                  <a:txBody>
                    <a:bodyPr/>
                    <a:lstStyle/>
                    <a:p>
                      <a:pPr algn="r"/>
                      <a:r>
                        <a:rPr lang="en-US" sz="1400" dirty="0" smtClean="0"/>
                        <a:t>$</a:t>
                      </a:r>
                      <a:r>
                        <a:rPr lang="en-US" sz="1400" baseline="0" dirty="0" smtClean="0"/>
                        <a:t> </a:t>
                      </a:r>
                      <a:r>
                        <a:rPr lang="en-US" sz="1400" dirty="0" smtClean="0"/>
                        <a:t> 103,000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a:solidFill>
                          <a:srgbClr val="002060"/>
                        </a:solidFill>
                      </a:endParaRPr>
                    </a:p>
                  </a:txBody>
                  <a:tcPr/>
                </a:tc>
                <a:extLst>
                  <a:ext uri="{0D108BD9-81ED-4DB2-BD59-A6C34878D82A}">
                    <a16:rowId xmlns:a16="http://schemas.microsoft.com/office/drawing/2014/main" val="10001"/>
                  </a:ext>
                </a:extLst>
              </a:tr>
              <a:tr h="327212">
                <a:tc>
                  <a:txBody>
                    <a:bodyPr/>
                    <a:lstStyle/>
                    <a:p>
                      <a:pPr algn="r"/>
                      <a:r>
                        <a:rPr lang="en-US" sz="1400" dirty="0" smtClean="0">
                          <a:solidFill>
                            <a:srgbClr val="C00000"/>
                          </a:solidFill>
                        </a:rPr>
                        <a:t>(1)</a:t>
                      </a:r>
                      <a:endParaRPr lang="en-US" sz="1400" dirty="0">
                        <a:solidFill>
                          <a:srgbClr val="C00000"/>
                        </a:solidFill>
                      </a:endParaRPr>
                    </a:p>
                  </a:txBody>
                  <a:tcPr/>
                </a:tc>
                <a:tc>
                  <a:txBody>
                    <a:bodyPr/>
                    <a:lstStyle/>
                    <a:p>
                      <a:pPr algn="r"/>
                      <a:r>
                        <a:rPr lang="en-US" sz="1400" dirty="0" smtClean="0">
                          <a:solidFill>
                            <a:srgbClr val="C00000"/>
                          </a:solidFill>
                        </a:rPr>
                        <a:t>3,700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2"/>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540113701"/>
              </p:ext>
            </p:extLst>
          </p:nvPr>
        </p:nvGraphicFramePr>
        <p:xfrm>
          <a:off x="5105400" y="2590800"/>
          <a:ext cx="3200400" cy="1940860"/>
        </p:xfrm>
        <a:graphic>
          <a:graphicData uri="http://schemas.openxmlformats.org/drawingml/2006/table">
            <a:tbl>
              <a:tblPr firstRow="1" bandRow="1">
                <a:tableStyleId>{3B4B98B0-60AC-42C2-AFA5-B58CD77FA1E5}</a:tableStyleId>
              </a:tblPr>
              <a:tblGrid>
                <a:gridCol w="520995">
                  <a:extLst>
                    <a:ext uri="{9D8B030D-6E8A-4147-A177-3AD203B41FA5}">
                      <a16:colId xmlns:a16="http://schemas.microsoft.com/office/drawing/2014/main" val="20000"/>
                    </a:ext>
                  </a:extLst>
                </a:gridCol>
                <a:gridCol w="1079205">
                  <a:extLst>
                    <a:ext uri="{9D8B030D-6E8A-4147-A177-3AD203B41FA5}">
                      <a16:colId xmlns:a16="http://schemas.microsoft.com/office/drawing/2014/main" val="20001"/>
                    </a:ext>
                  </a:extLst>
                </a:gridCol>
                <a:gridCol w="1079205">
                  <a:extLst>
                    <a:ext uri="{9D8B030D-6E8A-4147-A177-3AD203B41FA5}">
                      <a16:colId xmlns:a16="http://schemas.microsoft.com/office/drawing/2014/main" val="20002"/>
                    </a:ext>
                  </a:extLst>
                </a:gridCol>
                <a:gridCol w="520995">
                  <a:extLst>
                    <a:ext uri="{9D8B030D-6E8A-4147-A177-3AD203B41FA5}">
                      <a16:colId xmlns:a16="http://schemas.microsoft.com/office/drawing/2014/main" val="20003"/>
                    </a:ext>
                  </a:extLst>
                </a:gridCol>
              </a:tblGrid>
              <a:tr h="268941">
                <a:tc gridSpan="4">
                  <a:txBody>
                    <a:bodyPr/>
                    <a:lstStyle/>
                    <a:p>
                      <a:pPr algn="ctr"/>
                      <a:r>
                        <a:rPr lang="en-US" sz="1400" dirty="0" smtClean="0"/>
                        <a:t>Common Stock (SE)</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327212">
                <a:tc>
                  <a:txBody>
                    <a:bodyPr/>
                    <a:lstStyle/>
                    <a:p>
                      <a:pPr algn="r"/>
                      <a:endParaRPr lang="en-US" sz="1400" dirty="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t>$       5,000   </a:t>
                      </a: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t>BB</a:t>
                      </a:r>
                      <a:endParaRPr lang="en-US" sz="1400" dirty="0">
                        <a:solidFill>
                          <a:srgbClr val="002060"/>
                        </a:solidFill>
                      </a:endParaRPr>
                    </a:p>
                  </a:txBody>
                  <a:tcPr/>
                </a:tc>
                <a:extLst>
                  <a:ext uri="{0D108BD9-81ED-4DB2-BD59-A6C34878D82A}">
                    <a16:rowId xmlns:a16="http://schemas.microsoft.com/office/drawing/2014/main" val="10001"/>
                  </a:ext>
                </a:extLst>
              </a:tr>
              <a:tr h="327212">
                <a:tc>
                  <a:txBody>
                    <a:bodyPr/>
                    <a:lstStyle/>
                    <a:p>
                      <a:pPr algn="r"/>
                      <a:endParaRPr lang="en-US" sz="1400" dirty="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rgbClr val="C00000"/>
                          </a:solidFill>
                        </a:rPr>
                        <a:t>100</a:t>
                      </a: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rgbClr val="C00000"/>
                          </a:solidFill>
                        </a:rPr>
                        <a:t>(1)</a:t>
                      </a:r>
                      <a:endParaRPr lang="en-US" sz="1400" dirty="0">
                        <a:solidFill>
                          <a:srgbClr val="C00000"/>
                        </a:solidFill>
                      </a:endParaRPr>
                    </a:p>
                  </a:txBody>
                  <a:tcPr/>
                </a:tc>
                <a:extLst>
                  <a:ext uri="{0D108BD9-81ED-4DB2-BD59-A6C34878D82A}">
                    <a16:rowId xmlns:a16="http://schemas.microsoft.com/office/drawing/2014/main" val="10002"/>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56074819"/>
              </p:ext>
            </p:extLst>
          </p:nvPr>
        </p:nvGraphicFramePr>
        <p:xfrm>
          <a:off x="5105400" y="4724400"/>
          <a:ext cx="3200400" cy="1940860"/>
        </p:xfrm>
        <a:graphic>
          <a:graphicData uri="http://schemas.openxmlformats.org/drawingml/2006/table">
            <a:tbl>
              <a:tblPr firstRow="1" bandRow="1">
                <a:tableStyleId>{3B4B98B0-60AC-42C2-AFA5-B58CD77FA1E5}</a:tableStyleId>
              </a:tblPr>
              <a:tblGrid>
                <a:gridCol w="520995">
                  <a:extLst>
                    <a:ext uri="{9D8B030D-6E8A-4147-A177-3AD203B41FA5}">
                      <a16:colId xmlns:a16="http://schemas.microsoft.com/office/drawing/2014/main" val="20000"/>
                    </a:ext>
                  </a:extLst>
                </a:gridCol>
                <a:gridCol w="1079205">
                  <a:extLst>
                    <a:ext uri="{9D8B030D-6E8A-4147-A177-3AD203B41FA5}">
                      <a16:colId xmlns:a16="http://schemas.microsoft.com/office/drawing/2014/main" val="20001"/>
                    </a:ext>
                  </a:extLst>
                </a:gridCol>
                <a:gridCol w="1079205">
                  <a:extLst>
                    <a:ext uri="{9D8B030D-6E8A-4147-A177-3AD203B41FA5}">
                      <a16:colId xmlns:a16="http://schemas.microsoft.com/office/drawing/2014/main" val="20002"/>
                    </a:ext>
                  </a:extLst>
                </a:gridCol>
                <a:gridCol w="520995">
                  <a:extLst>
                    <a:ext uri="{9D8B030D-6E8A-4147-A177-3AD203B41FA5}">
                      <a16:colId xmlns:a16="http://schemas.microsoft.com/office/drawing/2014/main" val="20003"/>
                    </a:ext>
                  </a:extLst>
                </a:gridCol>
              </a:tblGrid>
              <a:tr h="268941">
                <a:tc gridSpan="4">
                  <a:txBody>
                    <a:bodyPr/>
                    <a:lstStyle/>
                    <a:p>
                      <a:pPr algn="ctr"/>
                      <a:r>
                        <a:rPr lang="en-US" sz="1400" dirty="0" smtClean="0"/>
                        <a:t>Additional Paid-in-Capital (SE)</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327212">
                <a:tc>
                  <a:txBody>
                    <a:bodyPr/>
                    <a:lstStyle/>
                    <a:p>
                      <a:pPr algn="r"/>
                      <a:endParaRPr lang="en-US" sz="1400" dirty="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t>$     95,000</a:t>
                      </a: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t>BB</a:t>
                      </a:r>
                      <a:endParaRPr lang="en-US" sz="1400" dirty="0">
                        <a:solidFill>
                          <a:srgbClr val="002060"/>
                        </a:solidFill>
                      </a:endParaRPr>
                    </a:p>
                  </a:txBody>
                  <a:tcPr/>
                </a:tc>
                <a:extLst>
                  <a:ext uri="{0D108BD9-81ED-4DB2-BD59-A6C34878D82A}">
                    <a16:rowId xmlns:a16="http://schemas.microsoft.com/office/drawing/2014/main" val="10001"/>
                  </a:ext>
                </a:extLst>
              </a:tr>
              <a:tr h="327212">
                <a:tc>
                  <a:txBody>
                    <a:bodyPr/>
                    <a:lstStyle/>
                    <a:p>
                      <a:pPr algn="r"/>
                      <a:endParaRPr lang="en-US" sz="1400" dirty="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rgbClr val="C00000"/>
                          </a:solidFill>
                        </a:rPr>
                        <a:t>3,600</a:t>
                      </a: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rgbClr val="C00000"/>
                          </a:solidFill>
                        </a:rPr>
                        <a:t>(1)</a:t>
                      </a:r>
                      <a:endParaRPr lang="en-US" sz="1400" dirty="0">
                        <a:solidFill>
                          <a:srgbClr val="C00000"/>
                        </a:solidFill>
                      </a:endParaRPr>
                    </a:p>
                  </a:txBody>
                  <a:tcPr/>
                </a:tc>
                <a:extLst>
                  <a:ext uri="{0D108BD9-81ED-4DB2-BD59-A6C34878D82A}">
                    <a16:rowId xmlns:a16="http://schemas.microsoft.com/office/drawing/2014/main" val="10002"/>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94408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2"/>
            </a:pPr>
            <a:r>
              <a:rPr lang="en-US" sz="1400" dirty="0"/>
              <a:t>borrowed $2,000 from its local bank, signing a note to be paid in three </a:t>
            </a:r>
            <a:r>
              <a:rPr lang="en-US" sz="1400" dirty="0" smtClean="0"/>
              <a:t>years</a:t>
            </a:r>
          </a:p>
          <a:p>
            <a:pPr marL="0" indent="0">
              <a:spcAft>
                <a:spcPts val="600"/>
              </a:spcAft>
              <a:buNone/>
            </a:pPr>
            <a:endParaRPr lang="en-US" altLang="zh-CN" sz="1400" dirty="0">
              <a:solidFill>
                <a:srgbClr val="00206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2589884560"/>
              </p:ext>
            </p:extLst>
          </p:nvPr>
        </p:nvGraphicFramePr>
        <p:xfrm>
          <a:off x="914400" y="2895600"/>
          <a:ext cx="7772400" cy="100584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600" dirty="0"/>
                    </a:p>
                  </a:txBody>
                  <a:tcPr/>
                </a:tc>
                <a:tc>
                  <a:txBody>
                    <a:bodyPr/>
                    <a:lstStyle/>
                    <a:p>
                      <a:endParaRPr lang="en-US" sz="1600" dirty="0"/>
                    </a:p>
                  </a:txBody>
                  <a:tcPr/>
                </a:tc>
                <a:tc>
                  <a:txBody>
                    <a:bodyPr/>
                    <a:lstStyle/>
                    <a:p>
                      <a:pPr algn="r"/>
                      <a:r>
                        <a:rPr lang="en-US" sz="1600" u="sng" dirty="0" smtClean="0">
                          <a:solidFill>
                            <a:srgbClr val="C00000"/>
                          </a:solidFill>
                        </a:rPr>
                        <a:t>Debit</a:t>
                      </a:r>
                      <a:endParaRPr lang="en-US" sz="1600" u="sng" dirty="0">
                        <a:solidFill>
                          <a:srgbClr val="C00000"/>
                        </a:solidFill>
                      </a:endParaRPr>
                    </a:p>
                  </a:txBody>
                  <a:tcPr/>
                </a:tc>
                <a:tc>
                  <a:txBody>
                    <a:bodyPr/>
                    <a:lstStyle/>
                    <a:p>
                      <a:pPr algn="r"/>
                      <a:r>
                        <a:rPr lang="en-US" sz="1600" u="sng" dirty="0" smtClean="0">
                          <a:solidFill>
                            <a:srgbClr val="C00000"/>
                          </a:solidFill>
                        </a:rPr>
                        <a:t>Credit</a:t>
                      </a:r>
                      <a:endParaRPr lang="en-US" sz="16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600" i="1" dirty="0" smtClean="0"/>
                        <a:t>(2)</a:t>
                      </a:r>
                      <a:endParaRPr lang="en-US" sz="1600" i="1" dirty="0"/>
                    </a:p>
                  </a:txBody>
                  <a:tcPr/>
                </a:tc>
                <a:tc>
                  <a:txBody>
                    <a:bodyPr/>
                    <a:lstStyle/>
                    <a:p>
                      <a:r>
                        <a:rPr lang="en-US" sz="1600" dirty="0" smtClean="0"/>
                        <a:t>Cash (+A)</a:t>
                      </a:r>
                      <a:endParaRPr lang="en-US" sz="1600" dirty="0"/>
                    </a:p>
                  </a:txBody>
                  <a:tcPr/>
                </a:tc>
                <a:tc>
                  <a:txBody>
                    <a:bodyPr/>
                    <a:lstStyle/>
                    <a:p>
                      <a:pPr algn="r"/>
                      <a:r>
                        <a:rPr lang="en-US" sz="1600" dirty="0" smtClean="0"/>
                        <a:t>2,000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1"/>
                  </a:ext>
                </a:extLst>
              </a:tr>
              <a:tr h="0">
                <a:tc>
                  <a:txBody>
                    <a:bodyPr/>
                    <a:lstStyle/>
                    <a:p>
                      <a:endParaRPr lang="en-US" sz="1600"/>
                    </a:p>
                  </a:txBody>
                  <a:tcPr/>
                </a:tc>
                <a:tc>
                  <a:txBody>
                    <a:bodyPr/>
                    <a:lstStyle/>
                    <a:p>
                      <a:r>
                        <a:rPr lang="en-US" sz="1600" dirty="0" smtClean="0"/>
                        <a:t>     Notes Payable (+L)</a:t>
                      </a:r>
                      <a:endParaRPr lang="en-US" sz="1600" dirty="0"/>
                    </a:p>
                  </a:txBody>
                  <a:tcPr/>
                </a:tc>
                <a:tc>
                  <a:txBody>
                    <a:bodyPr/>
                    <a:lstStyle/>
                    <a:p>
                      <a:pPr algn="r"/>
                      <a:endParaRPr lang="en-US" sz="1600" dirty="0"/>
                    </a:p>
                  </a:txBody>
                  <a:tcPr/>
                </a:tc>
                <a:tc>
                  <a:txBody>
                    <a:bodyPr/>
                    <a:lstStyle/>
                    <a:p>
                      <a:pPr algn="r"/>
                      <a:r>
                        <a:rPr lang="en-US" sz="1600" dirty="0" smtClean="0"/>
                        <a:t>2,000</a:t>
                      </a:r>
                      <a:endParaRPr lang="en-US" sz="16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1891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2"/>
            </a:pPr>
            <a:r>
              <a:rPr lang="en-US" sz="1400" dirty="0"/>
              <a:t>borrowed $2,000 from its local bank, signing a note to be paid in three years</a:t>
            </a:r>
          </a:p>
          <a:p>
            <a:pPr marL="0" indent="0">
              <a:spcAft>
                <a:spcPts val="600"/>
              </a:spcAft>
              <a:buNone/>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4020524334"/>
              </p:ext>
            </p:extLst>
          </p:nvPr>
        </p:nvGraphicFramePr>
        <p:xfrm>
          <a:off x="1219200" y="2590800"/>
          <a:ext cx="3124200" cy="1940860"/>
        </p:xfrm>
        <a:graphic>
          <a:graphicData uri="http://schemas.openxmlformats.org/drawingml/2006/table">
            <a:tbl>
              <a:tblPr firstRow="1" bandRow="1">
                <a:tableStyleId>{3B4B98B0-60AC-42C2-AFA5-B58CD77FA1E5}</a:tableStyleId>
              </a:tblPr>
              <a:tblGrid>
                <a:gridCol w="508591">
                  <a:extLst>
                    <a:ext uri="{9D8B030D-6E8A-4147-A177-3AD203B41FA5}">
                      <a16:colId xmlns:a16="http://schemas.microsoft.com/office/drawing/2014/main" val="20000"/>
                    </a:ext>
                  </a:extLst>
                </a:gridCol>
                <a:gridCol w="1053509">
                  <a:extLst>
                    <a:ext uri="{9D8B030D-6E8A-4147-A177-3AD203B41FA5}">
                      <a16:colId xmlns:a16="http://schemas.microsoft.com/office/drawing/2014/main" val="20001"/>
                    </a:ext>
                  </a:extLst>
                </a:gridCol>
                <a:gridCol w="1053509">
                  <a:extLst>
                    <a:ext uri="{9D8B030D-6E8A-4147-A177-3AD203B41FA5}">
                      <a16:colId xmlns:a16="http://schemas.microsoft.com/office/drawing/2014/main" val="20002"/>
                    </a:ext>
                  </a:extLst>
                </a:gridCol>
                <a:gridCol w="508591">
                  <a:extLst>
                    <a:ext uri="{9D8B030D-6E8A-4147-A177-3AD203B41FA5}">
                      <a16:colId xmlns:a16="http://schemas.microsoft.com/office/drawing/2014/main" val="20003"/>
                    </a:ext>
                  </a:extLst>
                </a:gridCol>
              </a:tblGrid>
              <a:tr h="268941">
                <a:tc gridSpan="4">
                  <a:txBody>
                    <a:bodyPr/>
                    <a:lstStyle/>
                    <a:p>
                      <a:pPr algn="ctr"/>
                      <a:r>
                        <a:rPr lang="en-US" sz="1400" dirty="0" smtClean="0"/>
                        <a:t>Cash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327212">
                <a:tc>
                  <a:txBody>
                    <a:bodyPr/>
                    <a:lstStyle/>
                    <a:p>
                      <a:pPr algn="r"/>
                      <a:r>
                        <a:rPr lang="en-US" sz="1400" dirty="0" smtClean="0"/>
                        <a:t>BB</a:t>
                      </a:r>
                      <a:endParaRPr lang="en-US" sz="1400" dirty="0">
                        <a:solidFill>
                          <a:srgbClr val="002060"/>
                        </a:solidFill>
                      </a:endParaRPr>
                    </a:p>
                  </a:txBody>
                  <a:tcPr/>
                </a:tc>
                <a:tc>
                  <a:txBody>
                    <a:bodyPr/>
                    <a:lstStyle/>
                    <a:p>
                      <a:pPr algn="r"/>
                      <a:r>
                        <a:rPr lang="en-US" sz="1400" dirty="0" smtClean="0"/>
                        <a:t>$</a:t>
                      </a:r>
                      <a:r>
                        <a:rPr lang="en-US" sz="1400" baseline="0" dirty="0" smtClean="0"/>
                        <a:t> </a:t>
                      </a:r>
                      <a:r>
                        <a:rPr lang="en-US" sz="1400" dirty="0" smtClean="0"/>
                        <a:t> 103,000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a:solidFill>
                          <a:srgbClr val="002060"/>
                        </a:solidFill>
                      </a:endParaRPr>
                    </a:p>
                  </a:txBody>
                  <a:tcPr/>
                </a:tc>
                <a:extLst>
                  <a:ext uri="{0D108BD9-81ED-4DB2-BD59-A6C34878D82A}">
                    <a16:rowId xmlns:a16="http://schemas.microsoft.com/office/drawing/2014/main" val="10001"/>
                  </a:ext>
                </a:extLst>
              </a:tr>
              <a:tr h="327212">
                <a:tc>
                  <a:txBody>
                    <a:bodyPr/>
                    <a:lstStyle/>
                    <a:p>
                      <a:pPr algn="r"/>
                      <a:r>
                        <a:rPr lang="en-US" sz="1400" dirty="0" smtClean="0"/>
                        <a:t>(1)</a:t>
                      </a:r>
                      <a:endParaRPr lang="en-US" sz="1400" dirty="0">
                        <a:solidFill>
                          <a:srgbClr val="002060"/>
                        </a:solidFill>
                      </a:endParaRPr>
                    </a:p>
                  </a:txBody>
                  <a:tcPr/>
                </a:tc>
                <a:tc>
                  <a:txBody>
                    <a:bodyPr/>
                    <a:lstStyle/>
                    <a:p>
                      <a:pPr algn="r"/>
                      <a:r>
                        <a:rPr lang="en-US" sz="1400" dirty="0" smtClean="0"/>
                        <a:t>3,700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2"/>
                  </a:ext>
                </a:extLst>
              </a:tr>
              <a:tr h="327212">
                <a:tc>
                  <a:txBody>
                    <a:bodyPr/>
                    <a:lstStyle/>
                    <a:p>
                      <a:pPr algn="r"/>
                      <a:r>
                        <a:rPr lang="en-US" sz="1400" dirty="0" smtClean="0">
                          <a:solidFill>
                            <a:srgbClr val="C00000"/>
                          </a:solidFill>
                        </a:rPr>
                        <a:t>(2)</a:t>
                      </a:r>
                      <a:endParaRPr lang="en-US" sz="1400" dirty="0">
                        <a:solidFill>
                          <a:srgbClr val="C00000"/>
                        </a:solidFill>
                      </a:endParaRPr>
                    </a:p>
                  </a:txBody>
                  <a:tcPr/>
                </a:tc>
                <a:tc>
                  <a:txBody>
                    <a:bodyPr/>
                    <a:lstStyle/>
                    <a:p>
                      <a:pPr algn="r"/>
                      <a:r>
                        <a:rPr lang="en-US" sz="1400" dirty="0" smtClean="0">
                          <a:solidFill>
                            <a:srgbClr val="C00000"/>
                          </a:solidFill>
                        </a:rPr>
                        <a:t>2,000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062962778"/>
              </p:ext>
            </p:extLst>
          </p:nvPr>
        </p:nvGraphicFramePr>
        <p:xfrm>
          <a:off x="5105400" y="2590800"/>
          <a:ext cx="3200400" cy="1940860"/>
        </p:xfrm>
        <a:graphic>
          <a:graphicData uri="http://schemas.openxmlformats.org/drawingml/2006/table">
            <a:tbl>
              <a:tblPr firstRow="1" bandRow="1">
                <a:tableStyleId>{3B4B98B0-60AC-42C2-AFA5-B58CD77FA1E5}</a:tableStyleId>
              </a:tblPr>
              <a:tblGrid>
                <a:gridCol w="520995">
                  <a:extLst>
                    <a:ext uri="{9D8B030D-6E8A-4147-A177-3AD203B41FA5}">
                      <a16:colId xmlns:a16="http://schemas.microsoft.com/office/drawing/2014/main" val="20000"/>
                    </a:ext>
                  </a:extLst>
                </a:gridCol>
                <a:gridCol w="1079205">
                  <a:extLst>
                    <a:ext uri="{9D8B030D-6E8A-4147-A177-3AD203B41FA5}">
                      <a16:colId xmlns:a16="http://schemas.microsoft.com/office/drawing/2014/main" val="20001"/>
                    </a:ext>
                  </a:extLst>
                </a:gridCol>
                <a:gridCol w="1079205">
                  <a:extLst>
                    <a:ext uri="{9D8B030D-6E8A-4147-A177-3AD203B41FA5}">
                      <a16:colId xmlns:a16="http://schemas.microsoft.com/office/drawing/2014/main" val="20002"/>
                    </a:ext>
                  </a:extLst>
                </a:gridCol>
                <a:gridCol w="520995">
                  <a:extLst>
                    <a:ext uri="{9D8B030D-6E8A-4147-A177-3AD203B41FA5}">
                      <a16:colId xmlns:a16="http://schemas.microsoft.com/office/drawing/2014/main" val="20003"/>
                    </a:ext>
                  </a:extLst>
                </a:gridCol>
              </a:tblGrid>
              <a:tr h="268941">
                <a:tc gridSpan="4">
                  <a:txBody>
                    <a:bodyPr/>
                    <a:lstStyle/>
                    <a:p>
                      <a:pPr algn="ctr"/>
                      <a:r>
                        <a:rPr lang="en-US" sz="1400" dirty="0" smtClean="0"/>
                        <a:t>Notes Payable (L)</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327212">
                <a:tc>
                  <a:txBody>
                    <a:bodyPr/>
                    <a:lstStyle/>
                    <a:p>
                      <a:pPr algn="r"/>
                      <a:endParaRPr lang="en-US" sz="1400" dirty="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t>$           0</a:t>
                      </a: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t>BB</a:t>
                      </a:r>
                      <a:endParaRPr lang="en-US" sz="1400" dirty="0">
                        <a:solidFill>
                          <a:srgbClr val="002060"/>
                        </a:solidFill>
                      </a:endParaRPr>
                    </a:p>
                  </a:txBody>
                  <a:tcPr/>
                </a:tc>
                <a:extLst>
                  <a:ext uri="{0D108BD9-81ED-4DB2-BD59-A6C34878D82A}">
                    <a16:rowId xmlns:a16="http://schemas.microsoft.com/office/drawing/2014/main" val="10001"/>
                  </a:ext>
                </a:extLst>
              </a:tr>
              <a:tr h="327212">
                <a:tc>
                  <a:txBody>
                    <a:bodyPr/>
                    <a:lstStyle/>
                    <a:p>
                      <a:pPr algn="r"/>
                      <a:endParaRPr lang="en-US" sz="1400" dirty="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rgbClr val="C00000"/>
                          </a:solidFill>
                        </a:rPr>
                        <a:t>2,000</a:t>
                      </a: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rgbClr val="C00000"/>
                          </a:solidFill>
                        </a:rPr>
                        <a:t>(2)</a:t>
                      </a:r>
                      <a:endParaRPr lang="en-US" sz="1400" dirty="0">
                        <a:solidFill>
                          <a:srgbClr val="C00000"/>
                        </a:solidFill>
                      </a:endParaRPr>
                    </a:p>
                  </a:txBody>
                  <a:tcPr/>
                </a:tc>
                <a:extLst>
                  <a:ext uri="{0D108BD9-81ED-4DB2-BD59-A6C34878D82A}">
                    <a16:rowId xmlns:a16="http://schemas.microsoft.com/office/drawing/2014/main" val="10002"/>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327212">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55170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3"/>
            </a:pPr>
            <a:r>
              <a:rPr lang="en-US" sz="1400" dirty="0"/>
              <a:t>purchased $10,000 in additional land, $8,200 in new buildings, $33,800 in new equipment, and $3,700 in additional intangible assets; paid $53,400 in cash and signed a short-term note payable for the remainder owed ($2,300</a:t>
            </a:r>
            <a:r>
              <a:rPr lang="en-US" sz="1400" dirty="0" smtClean="0"/>
              <a:t>)</a:t>
            </a:r>
            <a:r>
              <a:rPr lang="en-US" sz="1600" dirty="0" smtClean="0"/>
              <a:t>            </a:t>
            </a:r>
            <a:endParaRPr lang="en-US" altLang="zh-CN" sz="1600" dirty="0">
              <a:solidFill>
                <a:srgbClr val="002060"/>
              </a:solidFill>
              <a:ea typeface="宋体" pitchFamily="2"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3281571857"/>
              </p:ext>
            </p:extLst>
          </p:nvPr>
        </p:nvGraphicFramePr>
        <p:xfrm>
          <a:off x="914400" y="2971800"/>
          <a:ext cx="7772400" cy="234696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600" dirty="0"/>
                    </a:p>
                  </a:txBody>
                  <a:tcPr/>
                </a:tc>
                <a:tc>
                  <a:txBody>
                    <a:bodyPr/>
                    <a:lstStyle/>
                    <a:p>
                      <a:endParaRPr lang="en-US" sz="1600" dirty="0"/>
                    </a:p>
                  </a:txBody>
                  <a:tcPr/>
                </a:tc>
                <a:tc>
                  <a:txBody>
                    <a:bodyPr/>
                    <a:lstStyle/>
                    <a:p>
                      <a:pPr algn="r"/>
                      <a:r>
                        <a:rPr lang="en-US" sz="1600" u="sng" dirty="0" smtClean="0">
                          <a:solidFill>
                            <a:srgbClr val="C00000"/>
                          </a:solidFill>
                        </a:rPr>
                        <a:t>Debit</a:t>
                      </a:r>
                      <a:endParaRPr lang="en-US" sz="1600" u="sng" dirty="0">
                        <a:solidFill>
                          <a:srgbClr val="C00000"/>
                        </a:solidFill>
                      </a:endParaRPr>
                    </a:p>
                  </a:txBody>
                  <a:tcPr/>
                </a:tc>
                <a:tc>
                  <a:txBody>
                    <a:bodyPr/>
                    <a:lstStyle/>
                    <a:p>
                      <a:pPr algn="r"/>
                      <a:r>
                        <a:rPr lang="en-US" sz="1600" u="sng" dirty="0" smtClean="0">
                          <a:solidFill>
                            <a:srgbClr val="C00000"/>
                          </a:solidFill>
                        </a:rPr>
                        <a:t>Credit</a:t>
                      </a:r>
                      <a:endParaRPr lang="en-US" sz="16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600" i="1" dirty="0" smtClean="0"/>
                        <a:t>(3)</a:t>
                      </a:r>
                      <a:endParaRPr lang="en-US" sz="1600" i="1" dirty="0"/>
                    </a:p>
                  </a:txBody>
                  <a:tcPr/>
                </a:tc>
                <a:tc>
                  <a:txBody>
                    <a:bodyPr/>
                    <a:lstStyle/>
                    <a:p>
                      <a:r>
                        <a:rPr lang="en-US" sz="1600" dirty="0" smtClean="0"/>
                        <a:t>Land (+A)</a:t>
                      </a:r>
                      <a:endParaRPr lang="en-US" sz="1600" dirty="0"/>
                    </a:p>
                  </a:txBody>
                  <a:tcPr/>
                </a:tc>
                <a:tc>
                  <a:txBody>
                    <a:bodyPr/>
                    <a:lstStyle/>
                    <a:p>
                      <a:pPr algn="r"/>
                      <a:r>
                        <a:rPr lang="en-US" sz="1600" dirty="0" smtClean="0"/>
                        <a:t>10,000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1"/>
                  </a:ext>
                </a:extLst>
              </a:tr>
              <a:tr h="0">
                <a:tc>
                  <a:txBody>
                    <a:bodyPr/>
                    <a:lstStyle/>
                    <a:p>
                      <a:endParaRPr lang="en-US" sz="1600" dirty="0"/>
                    </a:p>
                  </a:txBody>
                  <a:tcPr/>
                </a:tc>
                <a:tc>
                  <a:txBody>
                    <a:bodyPr/>
                    <a:lstStyle/>
                    <a:p>
                      <a:r>
                        <a:rPr lang="en-US" sz="1600" dirty="0" smtClean="0"/>
                        <a:t>Buildings (+A)</a:t>
                      </a:r>
                      <a:endParaRPr lang="en-US" sz="1600" dirty="0"/>
                    </a:p>
                  </a:txBody>
                  <a:tcPr/>
                </a:tc>
                <a:tc>
                  <a:txBody>
                    <a:bodyPr/>
                    <a:lstStyle/>
                    <a:p>
                      <a:pPr algn="r"/>
                      <a:r>
                        <a:rPr lang="en-US" sz="1600" dirty="0" smtClean="0"/>
                        <a:t>8,200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2"/>
                  </a:ext>
                </a:extLst>
              </a:tr>
              <a:tr h="0">
                <a:tc>
                  <a:txBody>
                    <a:bodyPr/>
                    <a:lstStyle/>
                    <a:p>
                      <a:endParaRPr lang="en-US" sz="1600"/>
                    </a:p>
                  </a:txBody>
                  <a:tcPr/>
                </a:tc>
                <a:tc>
                  <a:txBody>
                    <a:bodyPr/>
                    <a:lstStyle/>
                    <a:p>
                      <a:r>
                        <a:rPr lang="en-US" sz="1600" dirty="0" smtClean="0"/>
                        <a:t>Equipment (+A)</a:t>
                      </a:r>
                      <a:endParaRPr lang="en-US" sz="1600" dirty="0"/>
                    </a:p>
                  </a:txBody>
                  <a:tcPr/>
                </a:tc>
                <a:tc>
                  <a:txBody>
                    <a:bodyPr/>
                    <a:lstStyle/>
                    <a:p>
                      <a:pPr algn="r"/>
                      <a:r>
                        <a:rPr lang="en-US" sz="1600" dirty="0" smtClean="0"/>
                        <a:t>33,800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3"/>
                  </a:ext>
                </a:extLst>
              </a:tr>
              <a:tr h="0">
                <a:tc>
                  <a:txBody>
                    <a:bodyPr/>
                    <a:lstStyle/>
                    <a:p>
                      <a:endParaRPr lang="en-US" sz="1600"/>
                    </a:p>
                  </a:txBody>
                  <a:tcPr/>
                </a:tc>
                <a:tc>
                  <a:txBody>
                    <a:bodyPr/>
                    <a:lstStyle/>
                    <a:p>
                      <a:r>
                        <a:rPr lang="en-US" sz="1600" dirty="0" smtClean="0"/>
                        <a:t>Intangible Assets</a:t>
                      </a:r>
                      <a:r>
                        <a:rPr lang="en-US" sz="1600" baseline="0" dirty="0" smtClean="0"/>
                        <a:t> (+A)</a:t>
                      </a:r>
                      <a:endParaRPr lang="en-US" sz="1600" dirty="0"/>
                    </a:p>
                  </a:txBody>
                  <a:tcPr/>
                </a:tc>
                <a:tc>
                  <a:txBody>
                    <a:bodyPr/>
                    <a:lstStyle/>
                    <a:p>
                      <a:pPr algn="r"/>
                      <a:r>
                        <a:rPr lang="en-US" sz="1600" dirty="0" smtClean="0"/>
                        <a:t>3,700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4"/>
                  </a:ext>
                </a:extLst>
              </a:tr>
              <a:tr h="0">
                <a:tc>
                  <a:txBody>
                    <a:bodyPr/>
                    <a:lstStyle/>
                    <a:p>
                      <a:endParaRPr lang="en-US" sz="1600"/>
                    </a:p>
                  </a:txBody>
                  <a:tcPr/>
                </a:tc>
                <a:tc>
                  <a:txBody>
                    <a:bodyPr/>
                    <a:lstStyle/>
                    <a:p>
                      <a:r>
                        <a:rPr lang="en-US" sz="1600" dirty="0" smtClean="0"/>
                        <a:t>     Cash (-A)</a:t>
                      </a:r>
                      <a:endParaRPr lang="en-US" sz="1600" dirty="0"/>
                    </a:p>
                  </a:txBody>
                  <a:tcPr/>
                </a:tc>
                <a:tc>
                  <a:txBody>
                    <a:bodyPr/>
                    <a:lstStyle/>
                    <a:p>
                      <a:pPr algn="r"/>
                      <a:endParaRPr lang="en-US" sz="1600" dirty="0"/>
                    </a:p>
                  </a:txBody>
                  <a:tcPr/>
                </a:tc>
                <a:tc>
                  <a:txBody>
                    <a:bodyPr/>
                    <a:lstStyle/>
                    <a:p>
                      <a:pPr algn="r"/>
                      <a:r>
                        <a:rPr lang="en-US" sz="1600" dirty="0" smtClean="0"/>
                        <a:t>53,400</a:t>
                      </a:r>
                      <a:endParaRPr lang="en-US" sz="1600" dirty="0"/>
                    </a:p>
                  </a:txBody>
                  <a:tcPr/>
                </a:tc>
                <a:extLst>
                  <a:ext uri="{0D108BD9-81ED-4DB2-BD59-A6C34878D82A}">
                    <a16:rowId xmlns:a16="http://schemas.microsoft.com/office/drawing/2014/main" val="10005"/>
                  </a:ext>
                </a:extLst>
              </a:tr>
              <a:tr h="0">
                <a:tc>
                  <a:txBody>
                    <a:bodyPr/>
                    <a:lstStyle/>
                    <a:p>
                      <a:endParaRPr lang="en-US" sz="1600"/>
                    </a:p>
                  </a:txBody>
                  <a:tcPr/>
                </a:tc>
                <a:tc>
                  <a:txBody>
                    <a:bodyPr/>
                    <a:lstStyle/>
                    <a:p>
                      <a:r>
                        <a:rPr lang="en-US" sz="1600" dirty="0" smtClean="0"/>
                        <a:t>     Short-term</a:t>
                      </a:r>
                      <a:r>
                        <a:rPr lang="en-US" sz="1600" baseline="0" dirty="0" smtClean="0"/>
                        <a:t> Notes Payable (+L)</a:t>
                      </a:r>
                      <a:endParaRPr lang="en-US" sz="1600" dirty="0"/>
                    </a:p>
                  </a:txBody>
                  <a:tcPr/>
                </a:tc>
                <a:tc>
                  <a:txBody>
                    <a:bodyPr/>
                    <a:lstStyle/>
                    <a:p>
                      <a:pPr algn="r"/>
                      <a:endParaRPr lang="en-US" sz="1600" dirty="0"/>
                    </a:p>
                  </a:txBody>
                  <a:tcPr/>
                </a:tc>
                <a:tc>
                  <a:txBody>
                    <a:bodyPr/>
                    <a:lstStyle/>
                    <a:p>
                      <a:pPr algn="r"/>
                      <a:r>
                        <a:rPr lang="en-US" sz="1600" dirty="0" smtClean="0"/>
                        <a:t>2,300</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96680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3"/>
            </a:pPr>
            <a:r>
              <a:rPr lang="en-US" sz="1400" dirty="0"/>
              <a:t>purchased $10,000 in additional land, $8,200 in new buildings, $33,800 in new equipment, and $3,700 in additional intangible assets; paid $53,400 in cash and signed a short-term note payable for the remainder owed ($2,300)</a:t>
            </a:r>
            <a:endParaRPr lang="en-US" altLang="zh-CN" sz="1400" dirty="0">
              <a:solidFill>
                <a:srgbClr val="00206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173617676"/>
              </p:ext>
            </p:extLst>
          </p:nvPr>
        </p:nvGraphicFramePr>
        <p:xfrm>
          <a:off x="762000" y="2590800"/>
          <a:ext cx="2743200" cy="1828800"/>
        </p:xfrm>
        <a:graphic>
          <a:graphicData uri="http://schemas.openxmlformats.org/drawingml/2006/table">
            <a:tbl>
              <a:tblPr firstRow="1" bandRow="1">
                <a:tableStyleId>{3B4B98B0-60AC-42C2-AFA5-B58CD77FA1E5}</a:tableStyleId>
              </a:tblPr>
              <a:tblGrid>
                <a:gridCol w="446568">
                  <a:extLst>
                    <a:ext uri="{9D8B030D-6E8A-4147-A177-3AD203B41FA5}">
                      <a16:colId xmlns:a16="http://schemas.microsoft.com/office/drawing/2014/main" val="20000"/>
                    </a:ext>
                  </a:extLst>
                </a:gridCol>
                <a:gridCol w="925032">
                  <a:extLst>
                    <a:ext uri="{9D8B030D-6E8A-4147-A177-3AD203B41FA5}">
                      <a16:colId xmlns:a16="http://schemas.microsoft.com/office/drawing/2014/main" val="20001"/>
                    </a:ext>
                  </a:extLst>
                </a:gridCol>
                <a:gridCol w="925032">
                  <a:extLst>
                    <a:ext uri="{9D8B030D-6E8A-4147-A177-3AD203B41FA5}">
                      <a16:colId xmlns:a16="http://schemas.microsoft.com/office/drawing/2014/main" val="20002"/>
                    </a:ext>
                  </a:extLst>
                </a:gridCol>
                <a:gridCol w="446568">
                  <a:extLst>
                    <a:ext uri="{9D8B030D-6E8A-4147-A177-3AD203B41FA5}">
                      <a16:colId xmlns:a16="http://schemas.microsoft.com/office/drawing/2014/main" val="20003"/>
                    </a:ext>
                  </a:extLst>
                </a:gridCol>
              </a:tblGrid>
              <a:tr h="279400">
                <a:tc gridSpan="4">
                  <a:txBody>
                    <a:bodyPr/>
                    <a:lstStyle/>
                    <a:p>
                      <a:pPr algn="ctr"/>
                      <a:r>
                        <a:rPr lang="en-US" sz="1400" dirty="0" smtClean="0"/>
                        <a:t>Cash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t>BB</a:t>
                      </a:r>
                      <a:endParaRPr lang="en-US" sz="1400" dirty="0">
                        <a:solidFill>
                          <a:srgbClr val="002060"/>
                        </a:solidFill>
                      </a:endParaRPr>
                    </a:p>
                  </a:txBody>
                  <a:tcPr/>
                </a:tc>
                <a:tc>
                  <a:txBody>
                    <a:bodyPr/>
                    <a:lstStyle/>
                    <a:p>
                      <a:pPr algn="r"/>
                      <a:r>
                        <a:rPr lang="en-US" sz="1400" dirty="0" smtClean="0"/>
                        <a:t>$103,000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a:solidFill>
                          <a:srgbClr val="002060"/>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t>(1)</a:t>
                      </a:r>
                      <a:endParaRPr lang="en-US" sz="1400" dirty="0">
                        <a:solidFill>
                          <a:srgbClr val="002060"/>
                        </a:solidFill>
                      </a:endParaRPr>
                    </a:p>
                  </a:txBody>
                  <a:tcPr/>
                </a:tc>
                <a:tc>
                  <a:txBody>
                    <a:bodyPr/>
                    <a:lstStyle/>
                    <a:p>
                      <a:pPr algn="r"/>
                      <a:r>
                        <a:rPr lang="en-US" sz="1400" dirty="0" smtClean="0"/>
                        <a:t>3,700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rgbClr val="C00000"/>
                          </a:solidFill>
                        </a:rPr>
                        <a:t>$53,400</a:t>
                      </a: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rgbClr val="C00000"/>
                          </a:solidFill>
                        </a:rPr>
                        <a:t>(3)</a:t>
                      </a:r>
                      <a:endParaRPr lang="en-US" sz="1400" dirty="0">
                        <a:solidFill>
                          <a:srgbClr val="C00000"/>
                        </a:solidFill>
                      </a:endParaRPr>
                    </a:p>
                  </a:txBody>
                  <a:tcPr/>
                </a:tc>
                <a:extLst>
                  <a:ext uri="{0D108BD9-81ED-4DB2-BD59-A6C34878D82A}">
                    <a16:rowId xmlns:a16="http://schemas.microsoft.com/office/drawing/2014/main" val="10002"/>
                  </a:ext>
                </a:extLst>
              </a:tr>
              <a:tr h="279400">
                <a:tc>
                  <a:txBody>
                    <a:bodyPr/>
                    <a:lstStyle/>
                    <a:p>
                      <a:pPr algn="r"/>
                      <a:r>
                        <a:rPr lang="en-US" sz="1400" dirty="0" smtClean="0">
                          <a:solidFill>
                            <a:schemeClr val="tx1"/>
                          </a:solidFill>
                        </a:rPr>
                        <a:t>(2)</a:t>
                      </a:r>
                      <a:endParaRPr lang="en-US" sz="1400" dirty="0">
                        <a:solidFill>
                          <a:schemeClr val="tx1"/>
                        </a:solidFill>
                      </a:endParaRPr>
                    </a:p>
                  </a:txBody>
                  <a:tcPr/>
                </a:tc>
                <a:tc>
                  <a:txBody>
                    <a:bodyPr/>
                    <a:lstStyle/>
                    <a:p>
                      <a:pPr algn="r"/>
                      <a:r>
                        <a:rPr lang="en-US" sz="1400" dirty="0" smtClean="0">
                          <a:solidFill>
                            <a:schemeClr val="tx1"/>
                          </a:solidFill>
                        </a:rPr>
                        <a:t>2,000</a:t>
                      </a: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11914092"/>
              </p:ext>
            </p:extLst>
          </p:nvPr>
        </p:nvGraphicFramePr>
        <p:xfrm>
          <a:off x="3657600" y="25908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Land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t>BB</a:t>
                      </a:r>
                      <a:endParaRPr lang="en-US" sz="1400" dirty="0">
                        <a:solidFill>
                          <a:srgbClr val="002060"/>
                        </a:solidFill>
                      </a:endParaRPr>
                    </a:p>
                  </a:txBody>
                  <a:tcPr/>
                </a:tc>
                <a:tc>
                  <a:txBody>
                    <a:bodyPr/>
                    <a:lstStyle/>
                    <a:p>
                      <a:pPr algn="r"/>
                      <a:r>
                        <a:rPr lang="en-US" sz="1400" dirty="0" smtClean="0"/>
                        <a:t>$</a:t>
                      </a:r>
                      <a:r>
                        <a:rPr lang="en-US" sz="1400" baseline="0" dirty="0" smtClean="0"/>
                        <a:t>         </a:t>
                      </a:r>
                      <a:r>
                        <a:rPr lang="en-US" sz="1400" dirty="0" smtClean="0"/>
                        <a:t> 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a:solidFill>
                          <a:srgbClr val="002060"/>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solidFill>
                            <a:srgbClr val="C00000"/>
                          </a:solidFill>
                        </a:rPr>
                        <a:t>(3)</a:t>
                      </a:r>
                      <a:endParaRPr lang="en-US" sz="1400" dirty="0">
                        <a:solidFill>
                          <a:srgbClr val="C00000"/>
                        </a:solidFill>
                      </a:endParaRPr>
                    </a:p>
                  </a:txBody>
                  <a:tcPr/>
                </a:tc>
                <a:tc>
                  <a:txBody>
                    <a:bodyPr/>
                    <a:lstStyle/>
                    <a:p>
                      <a:pPr algn="r"/>
                      <a:r>
                        <a:rPr lang="en-US" sz="1400" dirty="0" smtClean="0">
                          <a:solidFill>
                            <a:srgbClr val="C00000"/>
                          </a:solidFill>
                        </a:rPr>
                        <a:t>10,000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C00000"/>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chemeClr val="tx1"/>
                        </a:solidFill>
                      </a:endParaRPr>
                    </a:p>
                  </a:txBody>
                  <a:tcPr/>
                </a:tc>
                <a:tc>
                  <a:txBody>
                    <a:bodyPr/>
                    <a:lstStyle/>
                    <a:p>
                      <a:pPr algn="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5943941"/>
              </p:ext>
            </p:extLst>
          </p:nvPr>
        </p:nvGraphicFramePr>
        <p:xfrm>
          <a:off x="6477000" y="25908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Buildings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t>BB</a:t>
                      </a:r>
                      <a:endParaRPr lang="en-US" sz="1400" dirty="0">
                        <a:solidFill>
                          <a:srgbClr val="002060"/>
                        </a:solidFill>
                      </a:endParaRPr>
                    </a:p>
                  </a:txBody>
                  <a:tcPr/>
                </a:tc>
                <a:tc>
                  <a:txBody>
                    <a:bodyPr/>
                    <a:lstStyle/>
                    <a:p>
                      <a:pPr algn="r"/>
                      <a:r>
                        <a:rPr lang="en-US" sz="1400" dirty="0" smtClean="0"/>
                        <a:t>$</a:t>
                      </a:r>
                      <a:r>
                        <a:rPr lang="en-US" sz="1400" baseline="0" dirty="0" smtClean="0"/>
                        <a:t>  </a:t>
                      </a:r>
                      <a:r>
                        <a:rPr lang="en-US" sz="1400" dirty="0" smtClean="0"/>
                        <a:t> 2,300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a:solidFill>
                          <a:srgbClr val="002060"/>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solidFill>
                            <a:srgbClr val="C00000"/>
                          </a:solidFill>
                        </a:rPr>
                        <a:t>(3)</a:t>
                      </a:r>
                      <a:endParaRPr lang="en-US" sz="1400" dirty="0">
                        <a:solidFill>
                          <a:srgbClr val="C00000"/>
                        </a:solidFill>
                      </a:endParaRPr>
                    </a:p>
                  </a:txBody>
                  <a:tcPr/>
                </a:tc>
                <a:tc>
                  <a:txBody>
                    <a:bodyPr/>
                    <a:lstStyle/>
                    <a:p>
                      <a:pPr algn="r"/>
                      <a:r>
                        <a:rPr lang="en-US" sz="1400" dirty="0" smtClean="0">
                          <a:solidFill>
                            <a:srgbClr val="C00000"/>
                          </a:solidFill>
                        </a:rPr>
                        <a:t>8,200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C00000"/>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chemeClr val="tx1"/>
                        </a:solidFill>
                      </a:endParaRPr>
                    </a:p>
                  </a:txBody>
                  <a:tcPr/>
                </a:tc>
                <a:tc>
                  <a:txBody>
                    <a:bodyPr/>
                    <a:lstStyle/>
                    <a:p>
                      <a:pPr algn="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42897125"/>
              </p:ext>
            </p:extLst>
          </p:nvPr>
        </p:nvGraphicFramePr>
        <p:xfrm>
          <a:off x="3657600" y="47244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Intangible Assets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t>BB</a:t>
                      </a:r>
                      <a:endParaRPr lang="en-US" sz="1400" dirty="0">
                        <a:solidFill>
                          <a:srgbClr val="002060"/>
                        </a:solidFill>
                      </a:endParaRPr>
                    </a:p>
                  </a:txBody>
                  <a:tcPr/>
                </a:tc>
                <a:tc>
                  <a:txBody>
                    <a:bodyPr/>
                    <a:lstStyle/>
                    <a:p>
                      <a:pPr algn="r"/>
                      <a:r>
                        <a:rPr lang="en-US" sz="1400" dirty="0" smtClean="0"/>
                        <a:t>$</a:t>
                      </a:r>
                      <a:r>
                        <a:rPr lang="en-US" sz="1400" baseline="0" dirty="0" smtClean="0"/>
                        <a:t>         </a:t>
                      </a:r>
                      <a:r>
                        <a:rPr lang="en-US" sz="1400" dirty="0" smtClean="0"/>
                        <a:t> 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a:solidFill>
                          <a:srgbClr val="002060"/>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solidFill>
                            <a:srgbClr val="C00000"/>
                          </a:solidFill>
                        </a:rPr>
                        <a:t>(3)</a:t>
                      </a:r>
                      <a:endParaRPr lang="en-US" sz="1400" dirty="0">
                        <a:solidFill>
                          <a:srgbClr val="C00000"/>
                        </a:solidFill>
                      </a:endParaRPr>
                    </a:p>
                  </a:txBody>
                  <a:tcPr/>
                </a:tc>
                <a:tc>
                  <a:txBody>
                    <a:bodyPr/>
                    <a:lstStyle/>
                    <a:p>
                      <a:pPr algn="r"/>
                      <a:r>
                        <a:rPr lang="en-US" sz="1400" dirty="0" smtClean="0">
                          <a:solidFill>
                            <a:srgbClr val="C00000"/>
                          </a:solidFill>
                        </a:rPr>
                        <a:t>3,700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C00000"/>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chemeClr val="tx1"/>
                        </a:solidFill>
                      </a:endParaRPr>
                    </a:p>
                  </a:txBody>
                  <a:tcPr/>
                </a:tc>
                <a:tc>
                  <a:txBody>
                    <a:bodyPr/>
                    <a:lstStyle/>
                    <a:p>
                      <a:pPr algn="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21139055"/>
              </p:ext>
            </p:extLst>
          </p:nvPr>
        </p:nvGraphicFramePr>
        <p:xfrm>
          <a:off x="6477000" y="47244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Short-term</a:t>
                      </a:r>
                      <a:r>
                        <a:rPr lang="en-US" sz="1400" baseline="0" dirty="0" smtClean="0"/>
                        <a:t> Note Payable</a:t>
                      </a:r>
                      <a:r>
                        <a:rPr lang="en-US" sz="1400" dirty="0" smtClean="0"/>
                        <a:t> (L)</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endParaRPr lang="en-US" sz="1400" dirty="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a:t>
                      </a:r>
                      <a:r>
                        <a:rPr lang="en-US" sz="1400" baseline="0" dirty="0" smtClean="0">
                          <a:solidFill>
                            <a:schemeClr val="tx1"/>
                          </a:solidFill>
                        </a:rPr>
                        <a:t>          </a:t>
                      </a:r>
                      <a:r>
                        <a:rPr lang="en-US" sz="1400" dirty="0" smtClean="0">
                          <a:solidFill>
                            <a:schemeClr val="tx1"/>
                          </a:solidFill>
                        </a:rPr>
                        <a:t>0</a:t>
                      </a: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chemeClr val="tx1"/>
                          </a:solidFill>
                        </a:rPr>
                        <a:t>BB</a:t>
                      </a:r>
                      <a:endParaRPr lang="en-US" sz="1400" dirty="0">
                        <a:solidFill>
                          <a:schemeClr val="tx1"/>
                        </a:solidFill>
                      </a:endParaRPr>
                    </a:p>
                  </a:txBody>
                  <a:tcPr/>
                </a:tc>
                <a:extLst>
                  <a:ext uri="{0D108BD9-81ED-4DB2-BD59-A6C34878D82A}">
                    <a16:rowId xmlns:a16="http://schemas.microsoft.com/office/drawing/2014/main" val="10001"/>
                  </a:ext>
                </a:extLst>
              </a:tr>
              <a:tr h="279400">
                <a:tc>
                  <a:txBody>
                    <a:bodyPr/>
                    <a:lstStyle/>
                    <a:p>
                      <a:pPr algn="r"/>
                      <a:endParaRPr lang="en-US" sz="1400" dirty="0">
                        <a:solidFill>
                          <a:srgbClr val="C00000"/>
                        </a:solidFill>
                      </a:endParaRPr>
                    </a:p>
                  </a:txBody>
                  <a:tcPr/>
                </a:tc>
                <a:tc>
                  <a:txBody>
                    <a:bodyPr/>
                    <a:lstStyle/>
                    <a:p>
                      <a:pPr algn="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rgbClr val="C00000"/>
                          </a:solidFill>
                        </a:rPr>
                        <a:t>2,300</a:t>
                      </a: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rgbClr val="C00000"/>
                          </a:solidFill>
                        </a:rPr>
                        <a:t>(3)</a:t>
                      </a:r>
                      <a:endParaRPr lang="en-US" sz="1400" dirty="0">
                        <a:solidFill>
                          <a:srgbClr val="C00000"/>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chemeClr val="tx1"/>
                        </a:solidFill>
                      </a:endParaRPr>
                    </a:p>
                  </a:txBody>
                  <a:tcPr/>
                </a:tc>
                <a:tc>
                  <a:txBody>
                    <a:bodyPr/>
                    <a:lstStyle/>
                    <a:p>
                      <a:pPr algn="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08870887"/>
              </p:ext>
            </p:extLst>
          </p:nvPr>
        </p:nvGraphicFramePr>
        <p:xfrm>
          <a:off x="838200" y="47244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Equipment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t>BB</a:t>
                      </a:r>
                      <a:endParaRPr lang="en-US" sz="1400" dirty="0">
                        <a:solidFill>
                          <a:srgbClr val="002060"/>
                        </a:solidFill>
                      </a:endParaRPr>
                    </a:p>
                  </a:txBody>
                  <a:tcPr/>
                </a:tc>
                <a:tc>
                  <a:txBody>
                    <a:bodyPr/>
                    <a:lstStyle/>
                    <a:p>
                      <a:pPr algn="r"/>
                      <a:r>
                        <a:rPr lang="en-US" sz="1400" dirty="0" smtClean="0"/>
                        <a:t>$</a:t>
                      </a:r>
                      <a:r>
                        <a:rPr lang="en-US" sz="1400" baseline="0" dirty="0" smtClean="0"/>
                        <a:t>         </a:t>
                      </a:r>
                      <a:r>
                        <a:rPr lang="en-US" sz="1400" dirty="0" smtClean="0"/>
                        <a:t> 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a:solidFill>
                          <a:srgbClr val="002060"/>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solidFill>
                            <a:srgbClr val="C00000"/>
                          </a:solidFill>
                        </a:rPr>
                        <a:t>(3)</a:t>
                      </a:r>
                      <a:endParaRPr lang="en-US" sz="1400" dirty="0">
                        <a:solidFill>
                          <a:srgbClr val="C00000"/>
                        </a:solidFill>
                      </a:endParaRPr>
                    </a:p>
                  </a:txBody>
                  <a:tcPr/>
                </a:tc>
                <a:tc>
                  <a:txBody>
                    <a:bodyPr/>
                    <a:lstStyle/>
                    <a:p>
                      <a:pPr algn="r"/>
                      <a:r>
                        <a:rPr lang="en-US" sz="1400" dirty="0" smtClean="0">
                          <a:solidFill>
                            <a:srgbClr val="C00000"/>
                          </a:solidFill>
                        </a:rPr>
                        <a:t>33,800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C00000"/>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chemeClr val="tx1"/>
                        </a:solidFill>
                      </a:endParaRPr>
                    </a:p>
                  </a:txBody>
                  <a:tcPr/>
                </a:tc>
                <a:tc>
                  <a:txBody>
                    <a:bodyPr/>
                    <a:lstStyle/>
                    <a:p>
                      <a:pPr algn="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dirty="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64577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17</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4"/>
            </a:pPr>
            <a:r>
              <a:rPr lang="en-US" sz="1400" dirty="0" smtClean="0"/>
              <a:t>paid </a:t>
            </a:r>
            <a:r>
              <a:rPr lang="en-US" sz="1400" dirty="0"/>
              <a:t>$2,300 on the short-term note payable in </a:t>
            </a:r>
            <a:r>
              <a:rPr lang="en-US" sz="1400" dirty="0" smtClean="0"/>
              <a:t>(3) </a:t>
            </a:r>
            <a:r>
              <a:rPr lang="en-US" sz="1400" dirty="0"/>
              <a:t>above and $2,300 on other noncurrent liabilities (ignore interest)</a:t>
            </a:r>
            <a:endParaRPr lang="en-US" altLang="zh-CN" sz="1400" dirty="0">
              <a:solidFill>
                <a:srgbClr val="002060"/>
              </a:solidFill>
              <a:ea typeface="宋体" pitchFamily="2"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1886787140"/>
              </p:ext>
            </p:extLst>
          </p:nvPr>
        </p:nvGraphicFramePr>
        <p:xfrm>
          <a:off x="914400" y="2895600"/>
          <a:ext cx="7772400" cy="134112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600" dirty="0"/>
                    </a:p>
                  </a:txBody>
                  <a:tcPr/>
                </a:tc>
                <a:tc>
                  <a:txBody>
                    <a:bodyPr/>
                    <a:lstStyle/>
                    <a:p>
                      <a:endParaRPr lang="en-US" sz="1600" dirty="0"/>
                    </a:p>
                  </a:txBody>
                  <a:tcPr/>
                </a:tc>
                <a:tc>
                  <a:txBody>
                    <a:bodyPr/>
                    <a:lstStyle/>
                    <a:p>
                      <a:pPr algn="r"/>
                      <a:r>
                        <a:rPr lang="en-US" sz="1600" u="sng" dirty="0" smtClean="0">
                          <a:solidFill>
                            <a:srgbClr val="C00000"/>
                          </a:solidFill>
                        </a:rPr>
                        <a:t>Debit</a:t>
                      </a:r>
                      <a:endParaRPr lang="en-US" sz="1600" u="sng" dirty="0">
                        <a:solidFill>
                          <a:srgbClr val="C00000"/>
                        </a:solidFill>
                      </a:endParaRPr>
                    </a:p>
                  </a:txBody>
                  <a:tcPr/>
                </a:tc>
                <a:tc>
                  <a:txBody>
                    <a:bodyPr/>
                    <a:lstStyle/>
                    <a:p>
                      <a:pPr algn="r"/>
                      <a:r>
                        <a:rPr lang="en-US" sz="1600" u="sng" dirty="0" smtClean="0">
                          <a:solidFill>
                            <a:srgbClr val="C00000"/>
                          </a:solidFill>
                        </a:rPr>
                        <a:t>Credit</a:t>
                      </a:r>
                      <a:endParaRPr lang="en-US" sz="16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600" i="1" dirty="0" smtClean="0"/>
                        <a:t>(4)</a:t>
                      </a:r>
                      <a:endParaRPr lang="en-US" sz="1600" i="1" dirty="0"/>
                    </a:p>
                  </a:txBody>
                  <a:tcPr/>
                </a:tc>
                <a:tc>
                  <a:txBody>
                    <a:bodyPr/>
                    <a:lstStyle/>
                    <a:p>
                      <a:r>
                        <a:rPr lang="en-US" sz="1600" dirty="0" smtClean="0"/>
                        <a:t>Short-term</a:t>
                      </a:r>
                      <a:r>
                        <a:rPr lang="en-US" sz="1600" baseline="0" dirty="0" smtClean="0"/>
                        <a:t> Notes Payable</a:t>
                      </a:r>
                      <a:r>
                        <a:rPr lang="en-US" sz="1600" dirty="0" smtClean="0"/>
                        <a:t> (-L)</a:t>
                      </a:r>
                      <a:endParaRPr lang="en-US" sz="1600" dirty="0"/>
                    </a:p>
                  </a:txBody>
                  <a:tcPr/>
                </a:tc>
                <a:tc>
                  <a:txBody>
                    <a:bodyPr/>
                    <a:lstStyle/>
                    <a:p>
                      <a:pPr algn="r"/>
                      <a:r>
                        <a:rPr lang="en-US" sz="1600" dirty="0" smtClean="0"/>
                        <a:t>2,300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1"/>
                  </a:ext>
                </a:extLst>
              </a:tr>
              <a:tr h="0">
                <a:tc>
                  <a:txBody>
                    <a:bodyPr/>
                    <a:lstStyle/>
                    <a:p>
                      <a:endParaRPr lang="en-US" sz="1600"/>
                    </a:p>
                  </a:txBody>
                  <a:tcPr/>
                </a:tc>
                <a:tc>
                  <a:txBody>
                    <a:bodyPr/>
                    <a:lstStyle/>
                    <a:p>
                      <a:r>
                        <a:rPr lang="en-US" sz="1600" dirty="0" smtClean="0"/>
                        <a:t>Other</a:t>
                      </a:r>
                      <a:r>
                        <a:rPr lang="en-US" sz="1600" baseline="0" dirty="0" smtClean="0"/>
                        <a:t> Liabilities (-L)</a:t>
                      </a:r>
                      <a:endParaRPr lang="en-US" sz="1600" dirty="0"/>
                    </a:p>
                  </a:txBody>
                  <a:tcPr/>
                </a:tc>
                <a:tc>
                  <a:txBody>
                    <a:bodyPr/>
                    <a:lstStyle/>
                    <a:p>
                      <a:pPr algn="r"/>
                      <a:r>
                        <a:rPr lang="en-US" sz="1600" dirty="0" smtClean="0"/>
                        <a:t>2,300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2"/>
                  </a:ext>
                </a:extLst>
              </a:tr>
              <a:tr h="0">
                <a:tc>
                  <a:txBody>
                    <a:bodyPr/>
                    <a:lstStyle/>
                    <a:p>
                      <a:endParaRPr lang="en-US" sz="1600"/>
                    </a:p>
                  </a:txBody>
                  <a:tcPr/>
                </a:tc>
                <a:tc>
                  <a:txBody>
                    <a:bodyPr/>
                    <a:lstStyle/>
                    <a:p>
                      <a:r>
                        <a:rPr lang="en-US" sz="1600" dirty="0" smtClean="0"/>
                        <a:t>     Cash (-A)</a:t>
                      </a:r>
                      <a:endParaRPr lang="en-US" sz="1600" dirty="0"/>
                    </a:p>
                  </a:txBody>
                  <a:tcPr/>
                </a:tc>
                <a:tc>
                  <a:txBody>
                    <a:bodyPr/>
                    <a:lstStyle/>
                    <a:p>
                      <a:pPr algn="r"/>
                      <a:endParaRPr lang="en-US" sz="1600" dirty="0"/>
                    </a:p>
                  </a:txBody>
                  <a:tcPr/>
                </a:tc>
                <a:tc>
                  <a:txBody>
                    <a:bodyPr/>
                    <a:lstStyle/>
                    <a:p>
                      <a:pPr algn="r"/>
                      <a:r>
                        <a:rPr lang="en-US" sz="1600" dirty="0" smtClean="0"/>
                        <a:t>4,600</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313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18</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4"/>
            </a:pPr>
            <a:r>
              <a:rPr lang="en-US" sz="1400" dirty="0"/>
              <a:t>paid $2,300 on the short-term note payable in (3) above and $2,300 on other noncurrent liabilities (ignore interest)</a:t>
            </a:r>
            <a:endParaRPr lang="en-US" altLang="zh-CN" sz="1400" dirty="0">
              <a:solidFill>
                <a:srgbClr val="00206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4250120060"/>
              </p:ext>
            </p:extLst>
          </p:nvPr>
        </p:nvGraphicFramePr>
        <p:xfrm>
          <a:off x="762000" y="2590800"/>
          <a:ext cx="2743200" cy="1828800"/>
        </p:xfrm>
        <a:graphic>
          <a:graphicData uri="http://schemas.openxmlformats.org/drawingml/2006/table">
            <a:tbl>
              <a:tblPr firstRow="1" bandRow="1">
                <a:tableStyleId>{3B4B98B0-60AC-42C2-AFA5-B58CD77FA1E5}</a:tableStyleId>
              </a:tblPr>
              <a:tblGrid>
                <a:gridCol w="446568">
                  <a:extLst>
                    <a:ext uri="{9D8B030D-6E8A-4147-A177-3AD203B41FA5}">
                      <a16:colId xmlns:a16="http://schemas.microsoft.com/office/drawing/2014/main" val="20000"/>
                    </a:ext>
                  </a:extLst>
                </a:gridCol>
                <a:gridCol w="925032">
                  <a:extLst>
                    <a:ext uri="{9D8B030D-6E8A-4147-A177-3AD203B41FA5}">
                      <a16:colId xmlns:a16="http://schemas.microsoft.com/office/drawing/2014/main" val="20001"/>
                    </a:ext>
                  </a:extLst>
                </a:gridCol>
                <a:gridCol w="925032">
                  <a:extLst>
                    <a:ext uri="{9D8B030D-6E8A-4147-A177-3AD203B41FA5}">
                      <a16:colId xmlns:a16="http://schemas.microsoft.com/office/drawing/2014/main" val="20002"/>
                    </a:ext>
                  </a:extLst>
                </a:gridCol>
                <a:gridCol w="446568">
                  <a:extLst>
                    <a:ext uri="{9D8B030D-6E8A-4147-A177-3AD203B41FA5}">
                      <a16:colId xmlns:a16="http://schemas.microsoft.com/office/drawing/2014/main" val="20003"/>
                    </a:ext>
                  </a:extLst>
                </a:gridCol>
              </a:tblGrid>
              <a:tr h="279400">
                <a:tc gridSpan="4">
                  <a:txBody>
                    <a:bodyPr/>
                    <a:lstStyle/>
                    <a:p>
                      <a:pPr algn="ctr"/>
                      <a:r>
                        <a:rPr lang="en-US" sz="1400" dirty="0" smtClean="0"/>
                        <a:t>Cash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t>BB</a:t>
                      </a:r>
                      <a:endParaRPr lang="en-US" sz="1400" dirty="0">
                        <a:solidFill>
                          <a:srgbClr val="002060"/>
                        </a:solidFill>
                      </a:endParaRPr>
                    </a:p>
                  </a:txBody>
                  <a:tcPr/>
                </a:tc>
                <a:tc>
                  <a:txBody>
                    <a:bodyPr/>
                    <a:lstStyle/>
                    <a:p>
                      <a:pPr algn="r"/>
                      <a:r>
                        <a:rPr lang="en-US" sz="1400" dirty="0" smtClean="0"/>
                        <a:t>$103,000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400" dirty="0" smtClean="0">
                          <a:solidFill>
                            <a:schemeClr val="tx1"/>
                          </a:solidFill>
                        </a:rPr>
                        <a:t>$</a:t>
                      </a: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a:solidFill>
                          <a:srgbClr val="002060"/>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t>(1)</a:t>
                      </a:r>
                      <a:endParaRPr lang="en-US" sz="1400" dirty="0">
                        <a:solidFill>
                          <a:srgbClr val="002060"/>
                        </a:solidFill>
                      </a:endParaRPr>
                    </a:p>
                  </a:txBody>
                  <a:tcPr/>
                </a:tc>
                <a:tc>
                  <a:txBody>
                    <a:bodyPr/>
                    <a:lstStyle/>
                    <a:p>
                      <a:pPr algn="r"/>
                      <a:r>
                        <a:rPr lang="en-US" sz="1400" dirty="0" smtClean="0"/>
                        <a:t>3,700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chemeClr val="tx1"/>
                          </a:solidFill>
                        </a:rPr>
                        <a:t>53,400</a:t>
                      </a: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chemeClr val="tx1"/>
                          </a:solidFill>
                        </a:rPr>
                        <a:t>(3)</a:t>
                      </a:r>
                      <a:endParaRPr lang="en-US" sz="1400" dirty="0">
                        <a:solidFill>
                          <a:schemeClr val="tx1"/>
                        </a:solidFill>
                      </a:endParaRPr>
                    </a:p>
                  </a:txBody>
                  <a:tcPr/>
                </a:tc>
                <a:extLst>
                  <a:ext uri="{0D108BD9-81ED-4DB2-BD59-A6C34878D82A}">
                    <a16:rowId xmlns:a16="http://schemas.microsoft.com/office/drawing/2014/main" val="10002"/>
                  </a:ext>
                </a:extLst>
              </a:tr>
              <a:tr h="279400">
                <a:tc>
                  <a:txBody>
                    <a:bodyPr/>
                    <a:lstStyle/>
                    <a:p>
                      <a:pPr algn="r"/>
                      <a:r>
                        <a:rPr lang="en-US" sz="1400" dirty="0" smtClean="0">
                          <a:solidFill>
                            <a:schemeClr val="tx1"/>
                          </a:solidFill>
                        </a:rPr>
                        <a:t>(2)</a:t>
                      </a:r>
                      <a:endParaRPr lang="en-US" sz="1400" dirty="0">
                        <a:solidFill>
                          <a:schemeClr val="tx1"/>
                        </a:solidFill>
                      </a:endParaRPr>
                    </a:p>
                  </a:txBody>
                  <a:tcPr/>
                </a:tc>
                <a:tc>
                  <a:txBody>
                    <a:bodyPr/>
                    <a:lstStyle/>
                    <a:p>
                      <a:pPr algn="r"/>
                      <a:r>
                        <a:rPr lang="en-US" sz="1400" dirty="0" smtClean="0">
                          <a:solidFill>
                            <a:schemeClr val="tx1"/>
                          </a:solidFill>
                        </a:rPr>
                        <a:t>2,000</a:t>
                      </a: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rgbClr val="C00000"/>
                          </a:solidFill>
                        </a:rPr>
                        <a:t>4,600</a:t>
                      </a: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rgbClr val="C00000"/>
                          </a:solidFill>
                        </a:rPr>
                        <a:t>(4)</a:t>
                      </a:r>
                      <a:endParaRPr lang="en-US" sz="1400" dirty="0">
                        <a:solidFill>
                          <a:srgbClr val="C0000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04533984"/>
              </p:ext>
            </p:extLst>
          </p:nvPr>
        </p:nvGraphicFramePr>
        <p:xfrm>
          <a:off x="6477000" y="25908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Other Liabilities (L)</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endParaRPr lang="en-US" sz="1400" dirty="0">
                        <a:solidFill>
                          <a:schemeClr val="tx1"/>
                        </a:solidFill>
                      </a:endParaRPr>
                    </a:p>
                  </a:txBody>
                  <a:tcPr/>
                </a:tc>
                <a:tc>
                  <a:txBody>
                    <a:bodyPr/>
                    <a:lstStyle/>
                    <a:p>
                      <a:pPr algn="l"/>
                      <a:r>
                        <a:rPr lang="en-US" sz="1400" dirty="0" smtClean="0">
                          <a:solidFill>
                            <a:schemeClr val="tx1"/>
                          </a:solidFill>
                        </a:rPr>
                        <a:t>$</a:t>
                      </a: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a:t>
                      </a:r>
                      <a:r>
                        <a:rPr lang="en-US" sz="1400" baseline="0" dirty="0" smtClean="0">
                          <a:solidFill>
                            <a:schemeClr val="tx1"/>
                          </a:solidFill>
                        </a:rPr>
                        <a:t>  </a:t>
                      </a:r>
                      <a:r>
                        <a:rPr lang="en-US" sz="1400" dirty="0" smtClean="0">
                          <a:solidFill>
                            <a:schemeClr val="tx1"/>
                          </a:solidFill>
                        </a:rPr>
                        <a:t> 2,300</a:t>
                      </a: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chemeClr val="tx1"/>
                          </a:solidFill>
                        </a:rPr>
                        <a:t>BB</a:t>
                      </a:r>
                      <a:endParaRPr lang="en-US" sz="1400" dirty="0">
                        <a:solidFill>
                          <a:schemeClr val="tx1"/>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solidFill>
                            <a:srgbClr val="C00000"/>
                          </a:solidFill>
                        </a:rPr>
                        <a:t>(4)</a:t>
                      </a:r>
                      <a:endParaRPr lang="en-US" sz="1400" dirty="0">
                        <a:solidFill>
                          <a:srgbClr val="C00000"/>
                        </a:solidFill>
                      </a:endParaRPr>
                    </a:p>
                  </a:txBody>
                  <a:tcPr/>
                </a:tc>
                <a:tc>
                  <a:txBody>
                    <a:bodyPr/>
                    <a:lstStyle/>
                    <a:p>
                      <a:pPr algn="r"/>
                      <a:r>
                        <a:rPr lang="en-US" sz="1400" dirty="0" smtClean="0">
                          <a:solidFill>
                            <a:srgbClr val="C00000"/>
                          </a:solidFill>
                        </a:rPr>
                        <a:t>2,300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chemeClr val="tx1"/>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chemeClr val="tx1"/>
                        </a:solidFill>
                      </a:endParaRPr>
                    </a:p>
                  </a:txBody>
                  <a:tcPr/>
                </a:tc>
                <a:tc>
                  <a:txBody>
                    <a:bodyPr/>
                    <a:lstStyle/>
                    <a:p>
                      <a:pPr algn="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33880773"/>
              </p:ext>
            </p:extLst>
          </p:nvPr>
        </p:nvGraphicFramePr>
        <p:xfrm>
          <a:off x="3657600" y="25908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Short-term</a:t>
                      </a:r>
                      <a:r>
                        <a:rPr lang="en-US" sz="1400" baseline="0" dirty="0" smtClean="0"/>
                        <a:t> Note Payable</a:t>
                      </a:r>
                      <a:r>
                        <a:rPr lang="en-US" sz="1400" dirty="0" smtClean="0"/>
                        <a:t> (L)</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endParaRPr lang="en-US" sz="1400" dirty="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a:t>
                      </a:r>
                      <a:r>
                        <a:rPr lang="en-US" sz="1400" baseline="0" dirty="0" smtClean="0">
                          <a:solidFill>
                            <a:schemeClr val="tx1"/>
                          </a:solidFill>
                        </a:rPr>
                        <a:t>          </a:t>
                      </a:r>
                      <a:r>
                        <a:rPr lang="en-US" sz="1400" dirty="0" smtClean="0">
                          <a:solidFill>
                            <a:schemeClr val="tx1"/>
                          </a:solidFill>
                        </a:rPr>
                        <a:t>0</a:t>
                      </a: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chemeClr val="tx1"/>
                          </a:solidFill>
                        </a:rPr>
                        <a:t>BB</a:t>
                      </a:r>
                      <a:endParaRPr lang="en-US" sz="1400" dirty="0">
                        <a:solidFill>
                          <a:schemeClr val="tx1"/>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solidFill>
                            <a:srgbClr val="C00000"/>
                          </a:solidFill>
                        </a:rPr>
                        <a:t>(4)</a:t>
                      </a:r>
                      <a:endParaRPr lang="en-US" sz="1400" dirty="0">
                        <a:solidFill>
                          <a:srgbClr val="C00000"/>
                        </a:solidFill>
                      </a:endParaRPr>
                    </a:p>
                  </a:txBody>
                  <a:tcPr/>
                </a:tc>
                <a:tc>
                  <a:txBody>
                    <a:bodyPr/>
                    <a:lstStyle/>
                    <a:p>
                      <a:pPr algn="r"/>
                      <a:r>
                        <a:rPr lang="en-US" sz="1400" dirty="0" smtClean="0">
                          <a:solidFill>
                            <a:srgbClr val="C00000"/>
                          </a:solidFill>
                        </a:rPr>
                        <a:t>$   2,300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chemeClr val="tx1"/>
                          </a:solidFill>
                        </a:rPr>
                        <a:t>2,300</a:t>
                      </a: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chemeClr val="tx1"/>
                          </a:solidFill>
                        </a:rPr>
                        <a:t>(3)</a:t>
                      </a:r>
                      <a:endParaRPr lang="en-US" sz="1400" dirty="0">
                        <a:solidFill>
                          <a:schemeClr val="tx1"/>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chemeClr val="tx1"/>
                        </a:solidFill>
                      </a:endParaRPr>
                    </a:p>
                  </a:txBody>
                  <a:tcPr/>
                </a:tc>
                <a:tc>
                  <a:txBody>
                    <a:bodyPr/>
                    <a:lstStyle/>
                    <a:p>
                      <a:pPr algn="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6472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5"/>
            </a:pPr>
            <a:r>
              <a:rPr lang="en-US" sz="1400" dirty="0"/>
              <a:t>purchased the stock of other companies as investments, paying $44,000 cash; of this, $9,000 was in short-term investments and $35,000 was in long-term investments</a:t>
            </a:r>
            <a:endParaRPr lang="en-US" altLang="zh-CN" sz="1400" dirty="0">
              <a:solidFill>
                <a:srgbClr val="002060"/>
              </a:solidFill>
              <a:ea typeface="宋体" pitchFamily="2"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4169787213"/>
              </p:ext>
            </p:extLst>
          </p:nvPr>
        </p:nvGraphicFramePr>
        <p:xfrm>
          <a:off x="914400" y="2895600"/>
          <a:ext cx="7772400" cy="134112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600" dirty="0"/>
                    </a:p>
                  </a:txBody>
                  <a:tcPr/>
                </a:tc>
                <a:tc>
                  <a:txBody>
                    <a:bodyPr/>
                    <a:lstStyle/>
                    <a:p>
                      <a:endParaRPr lang="en-US" sz="1600" dirty="0"/>
                    </a:p>
                  </a:txBody>
                  <a:tcPr/>
                </a:tc>
                <a:tc>
                  <a:txBody>
                    <a:bodyPr/>
                    <a:lstStyle/>
                    <a:p>
                      <a:pPr algn="r"/>
                      <a:r>
                        <a:rPr lang="en-US" sz="1600" u="sng" dirty="0" smtClean="0">
                          <a:solidFill>
                            <a:srgbClr val="C00000"/>
                          </a:solidFill>
                        </a:rPr>
                        <a:t>Debit</a:t>
                      </a:r>
                      <a:endParaRPr lang="en-US" sz="1600" u="sng" dirty="0">
                        <a:solidFill>
                          <a:srgbClr val="C00000"/>
                        </a:solidFill>
                      </a:endParaRPr>
                    </a:p>
                  </a:txBody>
                  <a:tcPr/>
                </a:tc>
                <a:tc>
                  <a:txBody>
                    <a:bodyPr/>
                    <a:lstStyle/>
                    <a:p>
                      <a:pPr algn="r"/>
                      <a:r>
                        <a:rPr lang="en-US" sz="1600" u="sng" dirty="0" smtClean="0">
                          <a:solidFill>
                            <a:srgbClr val="C00000"/>
                          </a:solidFill>
                        </a:rPr>
                        <a:t>Credit</a:t>
                      </a:r>
                      <a:endParaRPr lang="en-US" sz="16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600" i="1" dirty="0" smtClean="0"/>
                        <a:t>(5)</a:t>
                      </a:r>
                      <a:endParaRPr lang="en-US" sz="1600" i="1" dirty="0"/>
                    </a:p>
                  </a:txBody>
                  <a:tcPr/>
                </a:tc>
                <a:tc>
                  <a:txBody>
                    <a:bodyPr/>
                    <a:lstStyle/>
                    <a:p>
                      <a:r>
                        <a:rPr lang="en-US" sz="1600" dirty="0" smtClean="0"/>
                        <a:t>Short-term</a:t>
                      </a:r>
                      <a:r>
                        <a:rPr lang="en-US" sz="1600" baseline="0" dirty="0" smtClean="0"/>
                        <a:t> Investments</a:t>
                      </a:r>
                      <a:r>
                        <a:rPr lang="en-US" sz="1600" dirty="0" smtClean="0"/>
                        <a:t> (+A)</a:t>
                      </a:r>
                      <a:endParaRPr lang="en-US" sz="1600" dirty="0"/>
                    </a:p>
                  </a:txBody>
                  <a:tcPr/>
                </a:tc>
                <a:tc>
                  <a:txBody>
                    <a:bodyPr/>
                    <a:lstStyle/>
                    <a:p>
                      <a:pPr algn="r"/>
                      <a:r>
                        <a:rPr lang="en-US" sz="1600" dirty="0" smtClean="0"/>
                        <a:t>9,000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1"/>
                  </a:ext>
                </a:extLst>
              </a:tr>
              <a:tr h="0">
                <a:tc>
                  <a:txBody>
                    <a:bodyPr/>
                    <a:lstStyle/>
                    <a:p>
                      <a:endParaRPr lang="en-US" sz="1600"/>
                    </a:p>
                  </a:txBody>
                  <a:tcPr/>
                </a:tc>
                <a:tc>
                  <a:txBody>
                    <a:bodyPr/>
                    <a:lstStyle/>
                    <a:p>
                      <a:r>
                        <a:rPr lang="en-US" sz="1600" baseline="0" dirty="0" smtClean="0"/>
                        <a:t>Long-term Investments (+A)</a:t>
                      </a:r>
                      <a:endParaRPr lang="en-US" sz="1600" dirty="0"/>
                    </a:p>
                  </a:txBody>
                  <a:tcPr/>
                </a:tc>
                <a:tc>
                  <a:txBody>
                    <a:bodyPr/>
                    <a:lstStyle/>
                    <a:p>
                      <a:pPr algn="r"/>
                      <a:r>
                        <a:rPr lang="en-US" sz="1600" dirty="0" smtClean="0"/>
                        <a:t>35,000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2"/>
                  </a:ext>
                </a:extLst>
              </a:tr>
              <a:tr h="0">
                <a:tc>
                  <a:txBody>
                    <a:bodyPr/>
                    <a:lstStyle/>
                    <a:p>
                      <a:endParaRPr lang="en-US" sz="1600"/>
                    </a:p>
                  </a:txBody>
                  <a:tcPr/>
                </a:tc>
                <a:tc>
                  <a:txBody>
                    <a:bodyPr/>
                    <a:lstStyle/>
                    <a:p>
                      <a:r>
                        <a:rPr lang="en-US" sz="1600" dirty="0" smtClean="0"/>
                        <a:t>     Cash (-A)</a:t>
                      </a:r>
                      <a:endParaRPr lang="en-US" sz="1600" dirty="0"/>
                    </a:p>
                  </a:txBody>
                  <a:tcPr/>
                </a:tc>
                <a:tc>
                  <a:txBody>
                    <a:bodyPr/>
                    <a:lstStyle/>
                    <a:p>
                      <a:pPr algn="r"/>
                      <a:endParaRPr lang="en-US" sz="1600" dirty="0"/>
                    </a:p>
                  </a:txBody>
                  <a:tcPr/>
                </a:tc>
                <a:tc>
                  <a:txBody>
                    <a:bodyPr/>
                    <a:lstStyle/>
                    <a:p>
                      <a:pPr algn="r"/>
                      <a:r>
                        <a:rPr lang="en-US" sz="1600" dirty="0" smtClean="0"/>
                        <a:t>44,000</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7274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Chapter 02 Learning Objectives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4648200"/>
          </a:xfrm>
          <a:noFill/>
        </p:spPr>
        <p:txBody>
          <a:bodyPr lIns="0" tIns="0" rIns="0" bIns="0"/>
          <a:lstStyle/>
          <a:p>
            <a:pPr marL="457200" indent="-457200">
              <a:buFont typeface="+mj-lt"/>
              <a:buAutoNum type="arabicParenR"/>
            </a:pPr>
            <a:r>
              <a:rPr lang="en-US" sz="1400" dirty="0"/>
              <a:t>Define the objective of financial reporting, the elements of the balance sheet, and the related key accounting assumptions and principles. </a:t>
            </a:r>
          </a:p>
          <a:p>
            <a:pPr marL="457200" indent="-457200">
              <a:buFont typeface="+mj-lt"/>
              <a:buAutoNum type="arabicParenR"/>
            </a:pPr>
            <a:endParaRPr lang="en-US" sz="1400" dirty="0"/>
          </a:p>
          <a:p>
            <a:pPr marL="457200" indent="-457200">
              <a:buFont typeface="+mj-lt"/>
              <a:buAutoNum type="arabicParenR"/>
            </a:pPr>
            <a:r>
              <a:rPr lang="en-US" sz="1400" dirty="0" smtClean="0"/>
              <a:t>Identify </a:t>
            </a:r>
            <a:r>
              <a:rPr lang="en-US" sz="1400" dirty="0"/>
              <a:t>what constitutes a business transaction and recognize common balance sheet account titles used in business.</a:t>
            </a:r>
          </a:p>
          <a:p>
            <a:pPr marL="457200" indent="-457200">
              <a:buFont typeface="+mj-lt"/>
              <a:buAutoNum type="arabicParenR"/>
            </a:pPr>
            <a:endParaRPr lang="en-US" sz="1400" dirty="0"/>
          </a:p>
          <a:p>
            <a:pPr marL="457200" indent="-457200">
              <a:buFont typeface="+mj-lt"/>
              <a:buAutoNum type="arabicParenR"/>
            </a:pPr>
            <a:r>
              <a:rPr lang="en-US" sz="1400" dirty="0" smtClean="0"/>
              <a:t>Apply </a:t>
            </a:r>
            <a:r>
              <a:rPr lang="en-US" sz="1400" dirty="0"/>
              <a:t>transaction analysis to simple business transactions in terms of the accounting model: Assets = Liabilities + Stockholders' Equity.</a:t>
            </a:r>
          </a:p>
          <a:p>
            <a:pPr marL="457200" indent="-457200">
              <a:buFont typeface="+mj-lt"/>
              <a:buAutoNum type="arabicParenR"/>
            </a:pPr>
            <a:endParaRPr lang="en-US" sz="1400" b="1" dirty="0"/>
          </a:p>
          <a:p>
            <a:pPr marL="457200" indent="-457200">
              <a:buFont typeface="+mj-lt"/>
              <a:buAutoNum type="arabicParenR"/>
            </a:pPr>
            <a:r>
              <a:rPr lang="en-US" sz="1400" dirty="0" smtClean="0"/>
              <a:t>Determine </a:t>
            </a:r>
            <a:r>
              <a:rPr lang="en-US" sz="1400" dirty="0"/>
              <a:t>the impact of business transactions on the balance sheet using two basic tools: Journal entries and T-accounts.</a:t>
            </a:r>
          </a:p>
          <a:p>
            <a:pPr marL="457200" indent="-457200">
              <a:buFont typeface="+mj-lt"/>
              <a:buAutoNum type="arabicParenR"/>
            </a:pPr>
            <a:endParaRPr lang="en-US" sz="1400" b="1" dirty="0"/>
          </a:p>
          <a:p>
            <a:pPr marL="457200" indent="-457200">
              <a:buFont typeface="+mj-lt"/>
              <a:buAutoNum type="arabicParenR"/>
            </a:pPr>
            <a:r>
              <a:rPr lang="en-US" sz="1400" dirty="0" smtClean="0"/>
              <a:t>Prepare </a:t>
            </a:r>
            <a:r>
              <a:rPr lang="en-US" sz="1400" dirty="0"/>
              <a:t>a trial balance and simple classified balance sheet, and analyze the company using the current ratio.</a:t>
            </a:r>
          </a:p>
          <a:p>
            <a:pPr marL="457200" indent="-457200">
              <a:buFont typeface="+mj-lt"/>
              <a:buAutoNum type="arabicParenR"/>
            </a:pPr>
            <a:endParaRPr lang="en-US" sz="1400" b="1" dirty="0"/>
          </a:p>
          <a:p>
            <a:pPr marL="457200" indent="-457200">
              <a:buFont typeface="+mj-lt"/>
              <a:buAutoNum type="arabicParenR"/>
            </a:pPr>
            <a:r>
              <a:rPr lang="en-US" sz="1400" dirty="0" smtClean="0"/>
              <a:t>Identify </a:t>
            </a:r>
            <a:r>
              <a:rPr lang="en-US" sz="1400" dirty="0"/>
              <a:t>investing and financing transactions and demonstrate how they impact cash flows.</a:t>
            </a:r>
            <a:endParaRPr lang="en-US" sz="1400" b="1" dirty="0"/>
          </a:p>
          <a:p>
            <a:pPr marL="0" indent="0" eaLnBrk="1" hangingPunct="1">
              <a:buNone/>
            </a:pPr>
            <a:endParaRPr lang="en-US" altLang="en-US"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5"/>
            </a:pPr>
            <a:r>
              <a:rPr lang="en-US" sz="1400" dirty="0"/>
              <a:t>purchased the stock of other companies as investments, paying $44,000 cash; of this, $9,000 was in short-term investments and $35,000 was in long-term investments</a:t>
            </a:r>
            <a:endParaRPr lang="en-US" altLang="zh-CN" sz="1400" dirty="0">
              <a:solidFill>
                <a:srgbClr val="00206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1780640281"/>
              </p:ext>
            </p:extLst>
          </p:nvPr>
        </p:nvGraphicFramePr>
        <p:xfrm>
          <a:off x="762000" y="2590800"/>
          <a:ext cx="2743200" cy="1828800"/>
        </p:xfrm>
        <a:graphic>
          <a:graphicData uri="http://schemas.openxmlformats.org/drawingml/2006/table">
            <a:tbl>
              <a:tblPr firstRow="1" bandRow="1">
                <a:tableStyleId>{3B4B98B0-60AC-42C2-AFA5-B58CD77FA1E5}</a:tableStyleId>
              </a:tblPr>
              <a:tblGrid>
                <a:gridCol w="446568">
                  <a:extLst>
                    <a:ext uri="{9D8B030D-6E8A-4147-A177-3AD203B41FA5}">
                      <a16:colId xmlns:a16="http://schemas.microsoft.com/office/drawing/2014/main" val="20000"/>
                    </a:ext>
                  </a:extLst>
                </a:gridCol>
                <a:gridCol w="925032">
                  <a:extLst>
                    <a:ext uri="{9D8B030D-6E8A-4147-A177-3AD203B41FA5}">
                      <a16:colId xmlns:a16="http://schemas.microsoft.com/office/drawing/2014/main" val="20001"/>
                    </a:ext>
                  </a:extLst>
                </a:gridCol>
                <a:gridCol w="925032">
                  <a:extLst>
                    <a:ext uri="{9D8B030D-6E8A-4147-A177-3AD203B41FA5}">
                      <a16:colId xmlns:a16="http://schemas.microsoft.com/office/drawing/2014/main" val="20002"/>
                    </a:ext>
                  </a:extLst>
                </a:gridCol>
                <a:gridCol w="446568">
                  <a:extLst>
                    <a:ext uri="{9D8B030D-6E8A-4147-A177-3AD203B41FA5}">
                      <a16:colId xmlns:a16="http://schemas.microsoft.com/office/drawing/2014/main" val="20003"/>
                    </a:ext>
                  </a:extLst>
                </a:gridCol>
              </a:tblGrid>
              <a:tr h="279400">
                <a:tc gridSpan="4">
                  <a:txBody>
                    <a:bodyPr/>
                    <a:lstStyle/>
                    <a:p>
                      <a:pPr algn="ctr"/>
                      <a:r>
                        <a:rPr lang="en-US" sz="1400" dirty="0" smtClean="0"/>
                        <a:t>Cash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t>BB</a:t>
                      </a:r>
                      <a:endParaRPr lang="en-US" sz="1400" dirty="0">
                        <a:solidFill>
                          <a:srgbClr val="002060"/>
                        </a:solidFill>
                      </a:endParaRPr>
                    </a:p>
                  </a:txBody>
                  <a:tcPr/>
                </a:tc>
                <a:tc>
                  <a:txBody>
                    <a:bodyPr/>
                    <a:lstStyle/>
                    <a:p>
                      <a:pPr algn="r"/>
                      <a:r>
                        <a:rPr lang="en-US" sz="1400" dirty="0" smtClean="0"/>
                        <a:t>$103,000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400" dirty="0" smtClean="0">
                          <a:solidFill>
                            <a:schemeClr val="tx1"/>
                          </a:solidFill>
                        </a:rPr>
                        <a:t>$</a:t>
                      </a: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a:solidFill>
                          <a:srgbClr val="002060"/>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t>(1)</a:t>
                      </a:r>
                      <a:endParaRPr lang="en-US" sz="1400" dirty="0">
                        <a:solidFill>
                          <a:srgbClr val="002060"/>
                        </a:solidFill>
                      </a:endParaRPr>
                    </a:p>
                  </a:txBody>
                  <a:tcPr/>
                </a:tc>
                <a:tc>
                  <a:txBody>
                    <a:bodyPr/>
                    <a:lstStyle/>
                    <a:p>
                      <a:pPr algn="r"/>
                      <a:r>
                        <a:rPr lang="en-US" sz="1400" dirty="0" smtClean="0"/>
                        <a:t>3,700</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chemeClr val="tx1"/>
                          </a:solidFill>
                        </a:rPr>
                        <a:t>53,400</a:t>
                      </a: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chemeClr val="tx1"/>
                          </a:solidFill>
                        </a:rPr>
                        <a:t>(3)</a:t>
                      </a:r>
                      <a:endParaRPr lang="en-US" sz="1400" dirty="0">
                        <a:solidFill>
                          <a:schemeClr val="tx1"/>
                        </a:solidFill>
                      </a:endParaRPr>
                    </a:p>
                  </a:txBody>
                  <a:tcPr/>
                </a:tc>
                <a:extLst>
                  <a:ext uri="{0D108BD9-81ED-4DB2-BD59-A6C34878D82A}">
                    <a16:rowId xmlns:a16="http://schemas.microsoft.com/office/drawing/2014/main" val="10002"/>
                  </a:ext>
                </a:extLst>
              </a:tr>
              <a:tr h="279400">
                <a:tc>
                  <a:txBody>
                    <a:bodyPr/>
                    <a:lstStyle/>
                    <a:p>
                      <a:pPr algn="r"/>
                      <a:r>
                        <a:rPr lang="en-US" sz="1400" dirty="0" smtClean="0">
                          <a:solidFill>
                            <a:schemeClr val="tx1"/>
                          </a:solidFill>
                        </a:rPr>
                        <a:t>(2)</a:t>
                      </a:r>
                      <a:endParaRPr lang="en-US" sz="1400" dirty="0">
                        <a:solidFill>
                          <a:schemeClr val="tx1"/>
                        </a:solidFill>
                      </a:endParaRPr>
                    </a:p>
                  </a:txBody>
                  <a:tcPr/>
                </a:tc>
                <a:tc>
                  <a:txBody>
                    <a:bodyPr/>
                    <a:lstStyle/>
                    <a:p>
                      <a:pPr algn="r"/>
                      <a:r>
                        <a:rPr lang="en-US" sz="1400" dirty="0" smtClean="0">
                          <a:solidFill>
                            <a:schemeClr val="tx1"/>
                          </a:solidFill>
                        </a:rPr>
                        <a:t>2,000</a:t>
                      </a: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chemeClr val="tx1"/>
                          </a:solidFill>
                        </a:rPr>
                        <a:t>4,600</a:t>
                      </a: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chemeClr val="tx1"/>
                          </a:solidFill>
                        </a:rPr>
                        <a:t>(4)</a:t>
                      </a:r>
                      <a:endParaRPr lang="en-US" sz="1400" dirty="0">
                        <a:solidFill>
                          <a:schemeClr val="tx1"/>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rgbClr val="C00000"/>
                          </a:solidFill>
                        </a:rPr>
                        <a:t>44,000</a:t>
                      </a: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rgbClr val="C00000"/>
                          </a:solidFill>
                        </a:rPr>
                        <a:t>(5)</a:t>
                      </a:r>
                      <a:endParaRPr lang="en-US" sz="1400" dirty="0">
                        <a:solidFill>
                          <a:srgbClr val="C0000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06302810"/>
              </p:ext>
            </p:extLst>
          </p:nvPr>
        </p:nvGraphicFramePr>
        <p:xfrm>
          <a:off x="6477000" y="25908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Long-term Investments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solidFill>
                            <a:schemeClr val="tx1"/>
                          </a:solidFill>
                        </a:rPr>
                        <a:t>BB</a:t>
                      </a:r>
                      <a:endParaRPr lang="en-US" sz="1400" dirty="0">
                        <a:solidFill>
                          <a:schemeClr val="tx1"/>
                        </a:solidFill>
                      </a:endParaRPr>
                    </a:p>
                  </a:txBody>
                  <a:tcPr/>
                </a:tc>
                <a:tc>
                  <a:txBody>
                    <a:bodyPr/>
                    <a:lstStyle/>
                    <a:p>
                      <a:pPr algn="l"/>
                      <a:r>
                        <a:rPr lang="en-US" sz="1400" dirty="0" smtClean="0">
                          <a:solidFill>
                            <a:schemeClr val="tx1"/>
                          </a:solidFill>
                        </a:rPr>
                        <a:t>$          0</a:t>
                      </a: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chemeClr val="tx1"/>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solidFill>
                            <a:srgbClr val="C00000"/>
                          </a:solidFill>
                        </a:rPr>
                        <a:t>(5)</a:t>
                      </a:r>
                      <a:endParaRPr lang="en-US" sz="1400" dirty="0">
                        <a:solidFill>
                          <a:srgbClr val="C00000"/>
                        </a:solidFill>
                      </a:endParaRPr>
                    </a:p>
                  </a:txBody>
                  <a:tcPr/>
                </a:tc>
                <a:tc>
                  <a:txBody>
                    <a:bodyPr/>
                    <a:lstStyle/>
                    <a:p>
                      <a:pPr algn="r"/>
                      <a:r>
                        <a:rPr lang="en-US" sz="1400" dirty="0" smtClean="0">
                          <a:solidFill>
                            <a:srgbClr val="C00000"/>
                          </a:solidFill>
                        </a:rPr>
                        <a:t>35,000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chemeClr val="tx1"/>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rgbClr val="C00000"/>
                        </a:solidFill>
                      </a:endParaRPr>
                    </a:p>
                  </a:txBody>
                  <a:tcPr/>
                </a:tc>
                <a:tc>
                  <a:txBody>
                    <a:bodyPr/>
                    <a:lstStyle/>
                    <a:p>
                      <a:pPr algn="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60652069"/>
              </p:ext>
            </p:extLst>
          </p:nvPr>
        </p:nvGraphicFramePr>
        <p:xfrm>
          <a:off x="3657600" y="25908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Short-term</a:t>
                      </a:r>
                      <a:r>
                        <a:rPr lang="en-US" sz="1400" baseline="0" dirty="0" smtClean="0"/>
                        <a:t> Investments</a:t>
                      </a:r>
                      <a:r>
                        <a:rPr lang="en-US" sz="1400" dirty="0" smtClean="0"/>
                        <a:t> (A)</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solidFill>
                            <a:schemeClr val="tx1"/>
                          </a:solidFill>
                        </a:rPr>
                        <a:t>BB</a:t>
                      </a:r>
                      <a:endParaRPr lang="en-US" sz="1400" dirty="0">
                        <a:solidFill>
                          <a:schemeClr val="tx1"/>
                        </a:solidFill>
                      </a:endParaRPr>
                    </a:p>
                  </a:txBody>
                  <a:tcPr/>
                </a:tc>
                <a:tc>
                  <a:txBody>
                    <a:bodyPr/>
                    <a:lstStyle/>
                    <a:p>
                      <a:pPr algn="r"/>
                      <a:r>
                        <a:rPr lang="en-US" sz="1400" dirty="0" smtClean="0">
                          <a:solidFill>
                            <a:schemeClr val="tx1"/>
                          </a:solidFill>
                        </a:rPr>
                        <a:t>$      </a:t>
                      </a:r>
                      <a:r>
                        <a:rPr lang="en-US" sz="1400" baseline="0" dirty="0" smtClean="0">
                          <a:solidFill>
                            <a:schemeClr val="tx1"/>
                          </a:solidFill>
                        </a:rPr>
                        <a:t>    </a:t>
                      </a:r>
                      <a:r>
                        <a:rPr lang="en-US" sz="1400" dirty="0" smtClean="0">
                          <a:solidFill>
                            <a:schemeClr val="tx1"/>
                          </a:solidFill>
                        </a:rPr>
                        <a:t>0</a:t>
                      </a: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chemeClr val="tx1"/>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solidFill>
                            <a:srgbClr val="C00000"/>
                          </a:solidFill>
                        </a:rPr>
                        <a:t>(5)</a:t>
                      </a:r>
                      <a:endParaRPr lang="en-US" sz="1400" dirty="0">
                        <a:solidFill>
                          <a:srgbClr val="C00000"/>
                        </a:solidFill>
                      </a:endParaRPr>
                    </a:p>
                  </a:txBody>
                  <a:tcPr/>
                </a:tc>
                <a:tc>
                  <a:txBody>
                    <a:bodyPr/>
                    <a:lstStyle/>
                    <a:p>
                      <a:pPr algn="r"/>
                      <a:r>
                        <a:rPr lang="en-US" sz="1400" dirty="0" smtClean="0">
                          <a:solidFill>
                            <a:srgbClr val="C00000"/>
                          </a:solidFill>
                        </a:rPr>
                        <a:t>$   9,000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chemeClr val="tx1"/>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chemeClr val="tx1"/>
                        </a:solidFill>
                      </a:endParaRPr>
                    </a:p>
                  </a:txBody>
                  <a:tcPr/>
                </a:tc>
                <a:tc>
                  <a:txBody>
                    <a:bodyPr/>
                    <a:lstStyle/>
                    <a:p>
                      <a:pPr algn="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2713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21</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6"/>
            </a:pPr>
            <a:r>
              <a:rPr lang="en-US" sz="1400" dirty="0"/>
              <a:t>declared that the Company will pay $3,000 in cash as dividends to shareholders next quarter</a:t>
            </a:r>
            <a:endParaRPr lang="en-US" altLang="zh-CN" sz="1400" dirty="0">
              <a:solidFill>
                <a:srgbClr val="002060"/>
              </a:solidFill>
              <a:ea typeface="宋体" pitchFamily="2"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568106426"/>
              </p:ext>
            </p:extLst>
          </p:nvPr>
        </p:nvGraphicFramePr>
        <p:xfrm>
          <a:off x="914400" y="2895600"/>
          <a:ext cx="7772400" cy="100584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600" dirty="0"/>
                    </a:p>
                  </a:txBody>
                  <a:tcPr/>
                </a:tc>
                <a:tc>
                  <a:txBody>
                    <a:bodyPr/>
                    <a:lstStyle/>
                    <a:p>
                      <a:endParaRPr lang="en-US" sz="1600" dirty="0"/>
                    </a:p>
                  </a:txBody>
                  <a:tcPr/>
                </a:tc>
                <a:tc>
                  <a:txBody>
                    <a:bodyPr/>
                    <a:lstStyle/>
                    <a:p>
                      <a:pPr algn="r"/>
                      <a:r>
                        <a:rPr lang="en-US" sz="1600" u="sng" dirty="0" smtClean="0">
                          <a:solidFill>
                            <a:srgbClr val="C00000"/>
                          </a:solidFill>
                        </a:rPr>
                        <a:t>Debit</a:t>
                      </a:r>
                      <a:endParaRPr lang="en-US" sz="1600" u="sng" dirty="0">
                        <a:solidFill>
                          <a:srgbClr val="C00000"/>
                        </a:solidFill>
                      </a:endParaRPr>
                    </a:p>
                  </a:txBody>
                  <a:tcPr/>
                </a:tc>
                <a:tc>
                  <a:txBody>
                    <a:bodyPr/>
                    <a:lstStyle/>
                    <a:p>
                      <a:pPr algn="r"/>
                      <a:r>
                        <a:rPr lang="en-US" sz="1600" u="sng" dirty="0" smtClean="0">
                          <a:solidFill>
                            <a:srgbClr val="C00000"/>
                          </a:solidFill>
                        </a:rPr>
                        <a:t>Credit</a:t>
                      </a:r>
                      <a:endParaRPr lang="en-US" sz="16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600" i="1" dirty="0" smtClean="0"/>
                        <a:t>(6)</a:t>
                      </a:r>
                      <a:endParaRPr lang="en-US" sz="1600" i="1" dirty="0"/>
                    </a:p>
                  </a:txBody>
                  <a:tcPr/>
                </a:tc>
                <a:tc>
                  <a:txBody>
                    <a:bodyPr/>
                    <a:lstStyle/>
                    <a:p>
                      <a:r>
                        <a:rPr lang="en-US" sz="1600" dirty="0" smtClean="0"/>
                        <a:t>Retained Earnings (-SE)</a:t>
                      </a:r>
                      <a:endParaRPr lang="en-US" sz="1600" dirty="0"/>
                    </a:p>
                  </a:txBody>
                  <a:tcPr/>
                </a:tc>
                <a:tc>
                  <a:txBody>
                    <a:bodyPr/>
                    <a:lstStyle/>
                    <a:p>
                      <a:pPr algn="r"/>
                      <a:r>
                        <a:rPr lang="en-US" sz="1600" dirty="0" smtClean="0"/>
                        <a:t>3,000</a:t>
                      </a:r>
                      <a:endParaRPr lang="en-US" sz="1600" dirty="0"/>
                    </a:p>
                  </a:txBody>
                  <a:tcPr/>
                </a:tc>
                <a:tc>
                  <a:txBody>
                    <a:bodyPr/>
                    <a:lstStyle/>
                    <a:p>
                      <a:pPr algn="r"/>
                      <a:endParaRPr lang="en-US" sz="1600" dirty="0"/>
                    </a:p>
                  </a:txBody>
                  <a:tcPr/>
                </a:tc>
                <a:extLst>
                  <a:ext uri="{0D108BD9-81ED-4DB2-BD59-A6C34878D82A}">
                    <a16:rowId xmlns:a16="http://schemas.microsoft.com/office/drawing/2014/main" val="10001"/>
                  </a:ext>
                </a:extLst>
              </a:tr>
              <a:tr h="0">
                <a:tc>
                  <a:txBody>
                    <a:bodyPr/>
                    <a:lstStyle/>
                    <a:p>
                      <a:endParaRPr lang="en-US" sz="1600" dirty="0"/>
                    </a:p>
                  </a:txBody>
                  <a:tcPr/>
                </a:tc>
                <a:tc>
                  <a:txBody>
                    <a:bodyPr/>
                    <a:lstStyle/>
                    <a:p>
                      <a:r>
                        <a:rPr lang="en-US" sz="1600" dirty="0" smtClean="0"/>
                        <a:t>     Dividends Payable (+L)</a:t>
                      </a:r>
                      <a:endParaRPr lang="en-US" sz="1600" dirty="0"/>
                    </a:p>
                  </a:txBody>
                  <a:tcPr/>
                </a:tc>
                <a:tc>
                  <a:txBody>
                    <a:bodyPr/>
                    <a:lstStyle/>
                    <a:p>
                      <a:pPr algn="r"/>
                      <a:endParaRPr lang="en-US" sz="1600" dirty="0"/>
                    </a:p>
                  </a:txBody>
                  <a:tcPr/>
                </a:tc>
                <a:tc>
                  <a:txBody>
                    <a:bodyPr/>
                    <a:lstStyle/>
                    <a:p>
                      <a:pPr algn="r"/>
                      <a:r>
                        <a:rPr lang="en-US" sz="1600" dirty="0" smtClean="0"/>
                        <a:t>3,000</a:t>
                      </a:r>
                      <a:endParaRPr lang="en-US" sz="16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30452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Wingdings" panose="05000000000000000000" pitchFamily="2" charset="2"/>
              <a:buAutoNum type="arabicParenBoth" startAt="6"/>
            </a:pPr>
            <a:r>
              <a:rPr lang="en-US" sz="1400" dirty="0"/>
              <a:t>declared that the Company will pay $3,000 in cash as dividends to shareholders next quarter</a:t>
            </a:r>
            <a:endParaRPr lang="en-US" altLang="zh-CN" sz="1400" dirty="0">
              <a:solidFill>
                <a:srgbClr val="00206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3272262671"/>
              </p:ext>
            </p:extLst>
          </p:nvPr>
        </p:nvGraphicFramePr>
        <p:xfrm>
          <a:off x="838200" y="25908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Retained Earnings (SE)</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endParaRPr lang="en-US" sz="1400" dirty="0">
                        <a:solidFill>
                          <a:srgbClr val="002060"/>
                        </a:solidFill>
                      </a:endParaRPr>
                    </a:p>
                  </a:txBody>
                  <a:tcPr/>
                </a:tc>
                <a:tc>
                  <a:txBody>
                    <a:bodyPr/>
                    <a:lstStyle/>
                    <a:p>
                      <a:pPr algn="l"/>
                      <a:r>
                        <a:rPr lang="en-US" sz="1400" dirty="0" smtClean="0"/>
                        <a:t>$</a:t>
                      </a:r>
                      <a:r>
                        <a:rPr lang="en-US" sz="1400" baseline="0" dirty="0" smtClean="0"/>
                        <a:t>         </a:t>
                      </a:r>
                      <a:r>
                        <a:rPr lang="en-US" sz="1400" dirty="0" smtClean="0"/>
                        <a:t> </a:t>
                      </a: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400" dirty="0" smtClean="0">
                          <a:solidFill>
                            <a:schemeClr val="tx1"/>
                          </a:solidFill>
                        </a:rPr>
                        <a:t>$   3,000</a:t>
                      </a: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chemeClr val="tx1"/>
                          </a:solidFill>
                        </a:rPr>
                        <a:t>BB</a:t>
                      </a:r>
                      <a:endParaRPr lang="en-US" sz="1400" dirty="0">
                        <a:solidFill>
                          <a:schemeClr val="tx1"/>
                        </a:solidFill>
                      </a:endParaRPr>
                    </a:p>
                  </a:txBody>
                  <a:tcPr/>
                </a:tc>
                <a:extLst>
                  <a:ext uri="{0D108BD9-81ED-4DB2-BD59-A6C34878D82A}">
                    <a16:rowId xmlns:a16="http://schemas.microsoft.com/office/drawing/2014/main" val="10001"/>
                  </a:ext>
                </a:extLst>
              </a:tr>
              <a:tr h="279400">
                <a:tc>
                  <a:txBody>
                    <a:bodyPr/>
                    <a:lstStyle/>
                    <a:p>
                      <a:pPr algn="r"/>
                      <a:r>
                        <a:rPr lang="en-US" sz="1400" dirty="0" smtClean="0">
                          <a:solidFill>
                            <a:srgbClr val="C00000"/>
                          </a:solidFill>
                        </a:rPr>
                        <a:t>(6)</a:t>
                      </a:r>
                      <a:endParaRPr lang="en-US" sz="1400" dirty="0">
                        <a:solidFill>
                          <a:srgbClr val="C00000"/>
                        </a:solidFill>
                      </a:endParaRPr>
                    </a:p>
                  </a:txBody>
                  <a:tcPr/>
                </a:tc>
                <a:tc>
                  <a:txBody>
                    <a:bodyPr/>
                    <a:lstStyle/>
                    <a:p>
                      <a:pPr algn="r"/>
                      <a:r>
                        <a:rPr lang="en-US" sz="1400" dirty="0" smtClean="0">
                          <a:solidFill>
                            <a:srgbClr val="C00000"/>
                          </a:solidFill>
                        </a:rPr>
                        <a:t>3,000</a:t>
                      </a: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chemeClr val="tx1"/>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rgbClr val="C00000"/>
                        </a:solidFill>
                      </a:endParaRPr>
                    </a:p>
                  </a:txBody>
                  <a:tcPr/>
                </a:tc>
                <a:tc>
                  <a:txBody>
                    <a:bodyPr/>
                    <a:lstStyle/>
                    <a:p>
                      <a:pPr algn="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chemeClr val="tx1"/>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C0000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56439136"/>
              </p:ext>
            </p:extLst>
          </p:nvPr>
        </p:nvGraphicFramePr>
        <p:xfrm>
          <a:off x="3657600" y="2590800"/>
          <a:ext cx="2667000" cy="1828800"/>
        </p:xfrm>
        <a:graphic>
          <a:graphicData uri="http://schemas.openxmlformats.org/drawingml/2006/table">
            <a:tbl>
              <a:tblPr firstRow="1" bandRow="1">
                <a:tableStyleId>{3B4B98B0-60AC-42C2-AFA5-B58CD77FA1E5}</a:tableStyleId>
              </a:tblPr>
              <a:tblGrid>
                <a:gridCol w="434163">
                  <a:extLst>
                    <a:ext uri="{9D8B030D-6E8A-4147-A177-3AD203B41FA5}">
                      <a16:colId xmlns:a16="http://schemas.microsoft.com/office/drawing/2014/main" val="20000"/>
                    </a:ext>
                  </a:extLst>
                </a:gridCol>
                <a:gridCol w="899337">
                  <a:extLst>
                    <a:ext uri="{9D8B030D-6E8A-4147-A177-3AD203B41FA5}">
                      <a16:colId xmlns:a16="http://schemas.microsoft.com/office/drawing/2014/main" val="20001"/>
                    </a:ext>
                  </a:extLst>
                </a:gridCol>
                <a:gridCol w="899337">
                  <a:extLst>
                    <a:ext uri="{9D8B030D-6E8A-4147-A177-3AD203B41FA5}">
                      <a16:colId xmlns:a16="http://schemas.microsoft.com/office/drawing/2014/main" val="20002"/>
                    </a:ext>
                  </a:extLst>
                </a:gridCol>
                <a:gridCol w="434163">
                  <a:extLst>
                    <a:ext uri="{9D8B030D-6E8A-4147-A177-3AD203B41FA5}">
                      <a16:colId xmlns:a16="http://schemas.microsoft.com/office/drawing/2014/main" val="20003"/>
                    </a:ext>
                  </a:extLst>
                </a:gridCol>
              </a:tblGrid>
              <a:tr h="279400">
                <a:tc gridSpan="4">
                  <a:txBody>
                    <a:bodyPr/>
                    <a:lstStyle/>
                    <a:p>
                      <a:pPr algn="ctr"/>
                      <a:r>
                        <a:rPr lang="en-US" sz="1400" dirty="0" smtClean="0"/>
                        <a:t>Dividends Payable (L)</a:t>
                      </a:r>
                      <a:endParaRPr lang="en-US" sz="14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279400">
                <a:tc>
                  <a:txBody>
                    <a:bodyPr/>
                    <a:lstStyle/>
                    <a:p>
                      <a:pPr algn="r"/>
                      <a:r>
                        <a:rPr lang="en-US" sz="1400" dirty="0" smtClean="0">
                          <a:solidFill>
                            <a:schemeClr val="tx1"/>
                          </a:solidFill>
                        </a:rPr>
                        <a:t>BB</a:t>
                      </a:r>
                      <a:endParaRPr lang="en-US" sz="1400" dirty="0">
                        <a:solidFill>
                          <a:schemeClr val="tx1"/>
                        </a:solidFill>
                      </a:endParaRPr>
                    </a:p>
                  </a:txBody>
                  <a:tcPr/>
                </a:tc>
                <a:tc>
                  <a:txBody>
                    <a:bodyPr/>
                    <a:lstStyle/>
                    <a:p>
                      <a:pPr algn="l"/>
                      <a:r>
                        <a:rPr lang="en-US" sz="1400" dirty="0" smtClean="0">
                          <a:solidFill>
                            <a:schemeClr val="tx1"/>
                          </a:solidFill>
                        </a:rPr>
                        <a:t>$      </a:t>
                      </a:r>
                      <a:r>
                        <a:rPr lang="en-US" sz="1400" baseline="0" dirty="0" smtClean="0">
                          <a:solidFill>
                            <a:schemeClr val="tx1"/>
                          </a:solidFill>
                        </a:rPr>
                        <a:t>    </a:t>
                      </a: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         </a:t>
                      </a:r>
                      <a:r>
                        <a:rPr lang="en-US" sz="1400" baseline="0" dirty="0" smtClean="0">
                          <a:solidFill>
                            <a:schemeClr val="tx1"/>
                          </a:solidFill>
                        </a:rPr>
                        <a:t> </a:t>
                      </a:r>
                      <a:r>
                        <a:rPr lang="en-US" sz="1400" dirty="0" smtClean="0">
                          <a:solidFill>
                            <a:schemeClr val="tx1"/>
                          </a:solidFill>
                        </a:rPr>
                        <a:t>0</a:t>
                      </a: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chemeClr val="tx1"/>
                          </a:solidFill>
                        </a:rPr>
                        <a:t>BB</a:t>
                      </a:r>
                      <a:endParaRPr lang="en-US" sz="1400" dirty="0">
                        <a:solidFill>
                          <a:schemeClr val="tx1"/>
                        </a:solidFill>
                      </a:endParaRPr>
                    </a:p>
                  </a:txBody>
                  <a:tcPr/>
                </a:tc>
                <a:extLst>
                  <a:ext uri="{0D108BD9-81ED-4DB2-BD59-A6C34878D82A}">
                    <a16:rowId xmlns:a16="http://schemas.microsoft.com/office/drawing/2014/main" val="10001"/>
                  </a:ext>
                </a:extLst>
              </a:tr>
              <a:tr h="279400">
                <a:tc>
                  <a:txBody>
                    <a:bodyPr/>
                    <a:lstStyle/>
                    <a:p>
                      <a:pPr algn="r"/>
                      <a:endParaRPr lang="en-US" sz="1400" dirty="0">
                        <a:solidFill>
                          <a:srgbClr val="C00000"/>
                        </a:solidFill>
                      </a:endParaRPr>
                    </a:p>
                  </a:txBody>
                  <a:tcPr/>
                </a:tc>
                <a:tc>
                  <a:txBody>
                    <a:bodyPr/>
                    <a:lstStyle/>
                    <a:p>
                      <a:pPr algn="r"/>
                      <a:endParaRPr lang="en-US" sz="14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400" dirty="0" smtClean="0">
                          <a:solidFill>
                            <a:srgbClr val="C00000"/>
                          </a:solidFill>
                        </a:rPr>
                        <a:t>3,000</a:t>
                      </a:r>
                      <a:endParaRPr lang="en-US" sz="14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400" dirty="0" smtClean="0">
                          <a:solidFill>
                            <a:srgbClr val="C00000"/>
                          </a:solidFill>
                        </a:rPr>
                        <a:t>(6)</a:t>
                      </a:r>
                      <a:endParaRPr lang="en-US" sz="1400" dirty="0">
                        <a:solidFill>
                          <a:srgbClr val="C00000"/>
                        </a:solidFill>
                      </a:endParaRPr>
                    </a:p>
                  </a:txBody>
                  <a:tcPr/>
                </a:tc>
                <a:extLst>
                  <a:ext uri="{0D108BD9-81ED-4DB2-BD59-A6C34878D82A}">
                    <a16:rowId xmlns:a16="http://schemas.microsoft.com/office/drawing/2014/main" val="10002"/>
                  </a:ext>
                </a:extLst>
              </a:tr>
              <a:tr h="279400">
                <a:tc>
                  <a:txBody>
                    <a:bodyPr/>
                    <a:lstStyle/>
                    <a:p>
                      <a:pPr algn="r"/>
                      <a:endParaRPr lang="en-US" sz="1400" dirty="0">
                        <a:solidFill>
                          <a:schemeClr val="tx1"/>
                        </a:solidFill>
                      </a:endParaRPr>
                    </a:p>
                  </a:txBody>
                  <a:tcPr/>
                </a:tc>
                <a:tc>
                  <a:txBody>
                    <a:bodyPr/>
                    <a:lstStyle/>
                    <a:p>
                      <a:pPr algn="r"/>
                      <a:endParaRPr lang="en-US" sz="14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3"/>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4"/>
                  </a:ext>
                </a:extLst>
              </a:tr>
              <a:tr h="279400">
                <a:tc>
                  <a:txBody>
                    <a:bodyPr/>
                    <a:lstStyle/>
                    <a:p>
                      <a:pPr algn="r"/>
                      <a:endParaRPr lang="en-US" sz="1400">
                        <a:solidFill>
                          <a:srgbClr val="002060"/>
                        </a:solidFill>
                      </a:endParaRPr>
                    </a:p>
                  </a:txBody>
                  <a:tcPr/>
                </a:tc>
                <a:tc>
                  <a:txBody>
                    <a:bodyPr/>
                    <a:lstStyle/>
                    <a:p>
                      <a:pPr algn="r"/>
                      <a:endParaRPr lang="en-US" sz="1400" dirty="0">
                        <a:solidFill>
                          <a:srgbClr val="00206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400" dirty="0">
                        <a:solidFill>
                          <a:srgbClr val="002060"/>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400" dirty="0">
                        <a:solidFill>
                          <a:srgbClr val="00206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94462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600" b="1" dirty="0" smtClean="0">
                <a:solidFill>
                  <a:srgbClr val="C00000"/>
                </a:solidFill>
                <a:ea typeface="宋体" pitchFamily="2" charset="-122"/>
              </a:rPr>
              <a:t>Ending Asset Balances:</a:t>
            </a:r>
            <a:endParaRPr lang="en-US" altLang="zh-CN" sz="1600" b="1" dirty="0">
              <a:solidFill>
                <a:srgbClr val="C0000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2967520806"/>
              </p:ext>
            </p:extLst>
          </p:nvPr>
        </p:nvGraphicFramePr>
        <p:xfrm>
          <a:off x="838200" y="1524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t>BB</a:t>
                      </a:r>
                      <a:endParaRPr lang="en-US" sz="1200" dirty="0">
                        <a:solidFill>
                          <a:srgbClr val="002060"/>
                        </a:solidFill>
                      </a:endParaRPr>
                    </a:p>
                  </a:txBody>
                  <a:tcPr/>
                </a:tc>
                <a:tc>
                  <a:txBody>
                    <a:bodyPr/>
                    <a:lstStyle/>
                    <a:p>
                      <a:pPr algn="r"/>
                      <a:r>
                        <a:rPr lang="en-US" sz="1200" dirty="0" smtClean="0">
                          <a:solidFill>
                            <a:schemeClr val="tx1"/>
                          </a:solidFill>
                        </a:rPr>
                        <a:t>$103,000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t>(1)</a:t>
                      </a:r>
                      <a:endParaRPr lang="en-US" sz="1200" dirty="0">
                        <a:solidFill>
                          <a:srgbClr val="002060"/>
                        </a:solidFill>
                      </a:endParaRPr>
                    </a:p>
                  </a:txBody>
                  <a:tcPr/>
                </a:tc>
                <a:tc>
                  <a:txBody>
                    <a:bodyPr/>
                    <a:lstStyle/>
                    <a:p>
                      <a:pPr algn="r"/>
                      <a:r>
                        <a:rPr lang="en-US" sz="1200" dirty="0" smtClean="0">
                          <a:solidFill>
                            <a:schemeClr val="tx1"/>
                          </a:solidFill>
                        </a:rPr>
                        <a:t>3,700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$53,400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(3)</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r>
                        <a:rPr lang="en-US" sz="1200" dirty="0" smtClean="0">
                          <a:solidFill>
                            <a:schemeClr val="tx1"/>
                          </a:solidFill>
                        </a:rPr>
                        <a:t>(2)</a:t>
                      </a:r>
                      <a:endParaRPr lang="en-US" sz="1200" dirty="0">
                        <a:solidFill>
                          <a:schemeClr val="tx1"/>
                        </a:solidFill>
                      </a:endParaRPr>
                    </a:p>
                  </a:txBody>
                  <a:tcPr/>
                </a:tc>
                <a:tc>
                  <a:txBody>
                    <a:bodyPr/>
                    <a:lstStyle/>
                    <a:p>
                      <a:pPr algn="r"/>
                      <a:r>
                        <a:rPr lang="en-US" sz="1200" dirty="0" smtClean="0">
                          <a:solidFill>
                            <a:schemeClr val="tx1"/>
                          </a:solidFill>
                        </a:rPr>
                        <a:t>2,000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4,600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(4)</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rgbClr val="002060"/>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44,000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(5)</a:t>
                      </a: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6,700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19069304"/>
              </p:ext>
            </p:extLst>
          </p:nvPr>
        </p:nvGraphicFramePr>
        <p:xfrm>
          <a:off x="3581400" y="1524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Land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C00000"/>
                          </a:solidFill>
                        </a:rPr>
                        <a:t>EB</a:t>
                      </a: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10,000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88070090"/>
              </p:ext>
            </p:extLst>
          </p:nvPr>
        </p:nvGraphicFramePr>
        <p:xfrm>
          <a:off x="6248400" y="1524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Buildings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2,300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8,200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10,500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86487683"/>
              </p:ext>
            </p:extLst>
          </p:nvPr>
        </p:nvGraphicFramePr>
        <p:xfrm>
          <a:off x="838200" y="3276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Equipment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33,800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33,800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60206477"/>
              </p:ext>
            </p:extLst>
          </p:nvPr>
        </p:nvGraphicFramePr>
        <p:xfrm>
          <a:off x="838200" y="50292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Long-term Investments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(5)</a:t>
                      </a:r>
                      <a:endParaRPr lang="en-US" sz="1200" dirty="0">
                        <a:solidFill>
                          <a:schemeClr val="tx1"/>
                        </a:solidFill>
                      </a:endParaRPr>
                    </a:p>
                  </a:txBody>
                  <a:tcPr/>
                </a:tc>
                <a:tc>
                  <a:txBody>
                    <a:bodyPr/>
                    <a:lstStyle/>
                    <a:p>
                      <a:pPr algn="r"/>
                      <a:r>
                        <a:rPr lang="en-US" sz="1200" dirty="0" smtClean="0">
                          <a:solidFill>
                            <a:schemeClr val="tx1"/>
                          </a:solidFill>
                        </a:rPr>
                        <a:t>35,000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35,000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75759712"/>
              </p:ext>
            </p:extLst>
          </p:nvPr>
        </p:nvGraphicFramePr>
        <p:xfrm>
          <a:off x="3581400" y="3276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Intangible Assets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3,700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3,700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180766747"/>
              </p:ext>
            </p:extLst>
          </p:nvPr>
        </p:nvGraphicFramePr>
        <p:xfrm>
          <a:off x="6248400" y="3276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Short-term Investments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(5)</a:t>
                      </a:r>
                      <a:endParaRPr lang="en-US" sz="1200" dirty="0">
                        <a:solidFill>
                          <a:schemeClr val="tx1"/>
                        </a:solidFill>
                      </a:endParaRPr>
                    </a:p>
                  </a:txBody>
                  <a:tcPr/>
                </a:tc>
                <a:tc>
                  <a:txBody>
                    <a:bodyPr/>
                    <a:lstStyle/>
                    <a:p>
                      <a:pPr algn="r"/>
                      <a:r>
                        <a:rPr lang="en-US" sz="1200" dirty="0" smtClean="0">
                          <a:solidFill>
                            <a:schemeClr val="tx1"/>
                          </a:solidFill>
                        </a:rPr>
                        <a:t>9,000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9,000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3" name="TextBox 2"/>
          <p:cNvSpPr txBox="1"/>
          <p:nvPr/>
        </p:nvSpPr>
        <p:spPr>
          <a:xfrm>
            <a:off x="4114800" y="5410200"/>
            <a:ext cx="2912079" cy="400110"/>
          </a:xfrm>
          <a:prstGeom prst="rect">
            <a:avLst/>
          </a:prstGeom>
          <a:noFill/>
        </p:spPr>
        <p:txBody>
          <a:bodyPr wrap="none" rtlCol="0">
            <a:spAutoFit/>
          </a:bodyPr>
          <a:lstStyle/>
          <a:p>
            <a:r>
              <a:rPr lang="en-US" sz="2000" dirty="0" smtClean="0">
                <a:solidFill>
                  <a:srgbClr val="C00000"/>
                </a:solidFill>
              </a:rPr>
              <a:t>Total Assets = $108,700</a:t>
            </a:r>
            <a:endParaRPr lang="en-US" sz="2000" dirty="0">
              <a:solidFill>
                <a:srgbClr val="C00000"/>
              </a:solidFill>
            </a:endParaRPr>
          </a:p>
        </p:txBody>
      </p:sp>
    </p:spTree>
    <p:extLst>
      <p:ext uri="{BB962C8B-B14F-4D97-AF65-F5344CB8AC3E}">
        <p14:creationId xmlns:p14="http://schemas.microsoft.com/office/powerpoint/2010/main" val="3034048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600" b="1" dirty="0" smtClean="0">
                <a:solidFill>
                  <a:srgbClr val="C00000"/>
                </a:solidFill>
                <a:ea typeface="宋体" pitchFamily="2" charset="-122"/>
              </a:rPr>
              <a:t>Ending Liability and Stockholders’ Equity Balances:</a:t>
            </a:r>
            <a:endParaRPr lang="en-US" altLang="zh-CN" sz="1600" b="1" dirty="0">
              <a:solidFill>
                <a:srgbClr val="C0000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1577134233"/>
              </p:ext>
            </p:extLst>
          </p:nvPr>
        </p:nvGraphicFramePr>
        <p:xfrm>
          <a:off x="838200" y="1524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Notes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rgbClr val="002060"/>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           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rgbClr val="002060"/>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rgbClr val="002060"/>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2,000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16695069"/>
              </p:ext>
            </p:extLst>
          </p:nvPr>
        </p:nvGraphicFramePr>
        <p:xfrm>
          <a:off x="3581400" y="1524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Short-term Note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0</a:t>
                      </a: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(4)</a:t>
                      </a:r>
                      <a:endParaRPr lang="en-US" sz="1200" dirty="0">
                        <a:solidFill>
                          <a:schemeClr val="tx1"/>
                        </a:solidFill>
                      </a:endParaRPr>
                    </a:p>
                  </a:txBody>
                  <a:tcPr/>
                </a:tc>
                <a:tc>
                  <a:txBody>
                    <a:bodyPr/>
                    <a:lstStyle/>
                    <a:p>
                      <a:pPr algn="r"/>
                      <a:r>
                        <a:rPr lang="en-US" sz="1200" dirty="0" smtClean="0">
                          <a:solidFill>
                            <a:schemeClr val="tx1"/>
                          </a:solidFill>
                        </a:rPr>
                        <a:t>2,300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2,300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(3)</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96183510"/>
              </p:ext>
            </p:extLst>
          </p:nvPr>
        </p:nvGraphicFramePr>
        <p:xfrm>
          <a:off x="6248400" y="1524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Other Liabilities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2,300</a:t>
                      </a: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(4)</a:t>
                      </a:r>
                      <a:endParaRPr lang="en-US" sz="1200" dirty="0">
                        <a:solidFill>
                          <a:schemeClr val="tx1"/>
                        </a:solidFill>
                      </a:endParaRPr>
                    </a:p>
                  </a:txBody>
                  <a:tcPr/>
                </a:tc>
                <a:tc>
                  <a:txBody>
                    <a:bodyPr/>
                    <a:lstStyle/>
                    <a:p>
                      <a:pPr algn="r"/>
                      <a:r>
                        <a:rPr lang="en-US" sz="1200" dirty="0" smtClean="0">
                          <a:solidFill>
                            <a:schemeClr val="tx1"/>
                          </a:solidFill>
                        </a:rPr>
                        <a:t>2,300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1969813"/>
              </p:ext>
            </p:extLst>
          </p:nvPr>
        </p:nvGraphicFramePr>
        <p:xfrm>
          <a:off x="838200" y="3276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Dividends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0</a:t>
                      </a: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3,000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(6)</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3,000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819795773"/>
              </p:ext>
            </p:extLst>
          </p:nvPr>
        </p:nvGraphicFramePr>
        <p:xfrm>
          <a:off x="838200" y="50292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Retained Earnings (SE)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3,000</a:t>
                      </a: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(6)</a:t>
                      </a:r>
                      <a:endParaRPr lang="en-US" sz="1200" dirty="0">
                        <a:solidFill>
                          <a:schemeClr val="tx1"/>
                        </a:solidFill>
                      </a:endParaRPr>
                    </a:p>
                  </a:txBody>
                  <a:tcPr/>
                </a:tc>
                <a:tc>
                  <a:txBody>
                    <a:bodyPr/>
                    <a:lstStyle/>
                    <a:p>
                      <a:pPr algn="r"/>
                      <a:r>
                        <a:rPr lang="en-US" sz="1200" dirty="0" smtClean="0">
                          <a:solidFill>
                            <a:schemeClr val="tx1"/>
                          </a:solidFill>
                        </a:rPr>
                        <a:t>3,000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280442887"/>
              </p:ext>
            </p:extLst>
          </p:nvPr>
        </p:nvGraphicFramePr>
        <p:xfrm>
          <a:off x="3581400" y="3276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Common Stock (SE)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5,000</a:t>
                      </a: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100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5,100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989181634"/>
              </p:ext>
            </p:extLst>
          </p:nvPr>
        </p:nvGraphicFramePr>
        <p:xfrm>
          <a:off x="6248400" y="3276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Additional</a:t>
                      </a:r>
                      <a:r>
                        <a:rPr lang="en-US" sz="1200" baseline="0" dirty="0" smtClean="0"/>
                        <a:t> Paid-in-Capital</a:t>
                      </a:r>
                      <a:r>
                        <a:rPr lang="en-US" sz="1200" dirty="0" smtClean="0"/>
                        <a:t> (SE)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r>
                        <a:rPr lang="en-US" sz="1200" baseline="0" dirty="0" smtClean="0">
                          <a:solidFill>
                            <a:schemeClr val="tx1"/>
                          </a:solidFill>
                        </a:rPr>
                        <a:t>         </a:t>
                      </a:r>
                      <a:r>
                        <a:rPr lang="en-US" sz="120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95,000</a:t>
                      </a: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3,600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98,600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EB</a:t>
                      </a: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3" name="TextBox 2"/>
          <p:cNvSpPr txBox="1"/>
          <p:nvPr/>
        </p:nvSpPr>
        <p:spPr>
          <a:xfrm>
            <a:off x="4114800" y="5410200"/>
            <a:ext cx="3858877" cy="707886"/>
          </a:xfrm>
          <a:prstGeom prst="rect">
            <a:avLst/>
          </a:prstGeom>
          <a:noFill/>
        </p:spPr>
        <p:txBody>
          <a:bodyPr wrap="none" rtlCol="0">
            <a:spAutoFit/>
          </a:bodyPr>
          <a:lstStyle/>
          <a:p>
            <a:r>
              <a:rPr lang="en-US" sz="2000" dirty="0" smtClean="0">
                <a:solidFill>
                  <a:srgbClr val="C00000"/>
                </a:solidFill>
              </a:rPr>
              <a:t>Total Liabilities and </a:t>
            </a:r>
            <a:br>
              <a:rPr lang="en-US" sz="2000" dirty="0" smtClean="0">
                <a:solidFill>
                  <a:srgbClr val="C00000"/>
                </a:solidFill>
              </a:rPr>
            </a:br>
            <a:r>
              <a:rPr lang="en-US" sz="2000" dirty="0" smtClean="0">
                <a:solidFill>
                  <a:srgbClr val="C00000"/>
                </a:solidFill>
              </a:rPr>
              <a:t>Stockholders’ Equity = $108,700</a:t>
            </a:r>
            <a:endParaRPr lang="en-US" sz="2000" dirty="0">
              <a:solidFill>
                <a:srgbClr val="C00000"/>
              </a:solidFill>
            </a:endParaRPr>
          </a:p>
        </p:txBody>
      </p:sp>
    </p:spTree>
    <p:extLst>
      <p:ext uri="{BB962C8B-B14F-4D97-AF65-F5344CB8AC3E}">
        <p14:creationId xmlns:p14="http://schemas.microsoft.com/office/powerpoint/2010/main" val="824035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25</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Trial Balance</a:t>
            </a:r>
            <a:endParaRPr lang="en-US" sz="2800" dirty="0"/>
          </a:p>
        </p:txBody>
      </p:sp>
    </p:spTree>
    <p:extLst>
      <p:ext uri="{BB962C8B-B14F-4D97-AF65-F5344CB8AC3E}">
        <p14:creationId xmlns:p14="http://schemas.microsoft.com/office/powerpoint/2010/main" val="2013139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Trial Balance</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467600" cy="5334000"/>
          </a:xfrm>
          <a:noFill/>
        </p:spPr>
        <p:txBody>
          <a:bodyPr lIns="0" tIns="0" rIns="0" bIns="0"/>
          <a:lstStyle/>
          <a:p>
            <a:pPr marL="342900" indent="-342900" fontAlgn="auto">
              <a:spcBef>
                <a:spcPts val="0"/>
              </a:spcBef>
              <a:spcAft>
                <a:spcPts val="0"/>
              </a:spcAft>
              <a:buFont typeface="Arial" panose="020B0604020202020204" pitchFamily="34" charset="0"/>
              <a:buChar char="•"/>
              <a:defRPr/>
            </a:pPr>
            <a:r>
              <a:rPr lang="en-US" sz="1400" dirty="0"/>
              <a:t>The trial balance is a listing of the ending balances in each account in the general ledger. </a:t>
            </a:r>
          </a:p>
          <a:p>
            <a:pPr marL="342900" indent="-342900" fontAlgn="auto">
              <a:spcBef>
                <a:spcPts val="0"/>
              </a:spcBef>
              <a:spcAft>
                <a:spcPts val="0"/>
              </a:spcAft>
              <a:buFont typeface="Arial" panose="020B0604020202020204" pitchFamily="34" charset="0"/>
              <a:buChar char="•"/>
              <a:defRPr/>
            </a:pPr>
            <a:endParaRPr lang="en-US" sz="1400" dirty="0"/>
          </a:p>
          <a:p>
            <a:pPr marL="342900" indent="-342900" fontAlgn="auto">
              <a:spcBef>
                <a:spcPts val="0"/>
              </a:spcBef>
              <a:spcAft>
                <a:spcPts val="0"/>
              </a:spcAft>
              <a:buFont typeface="Arial" panose="020B0604020202020204" pitchFamily="34" charset="0"/>
              <a:buChar char="•"/>
              <a:defRPr/>
            </a:pPr>
            <a:r>
              <a:rPr lang="en-US" sz="1400" dirty="0"/>
              <a:t>The purpose of the trial balance is to make sure the debits and credits are equal before we prepare the balance sheet.</a:t>
            </a:r>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1885247787"/>
              </p:ext>
            </p:extLst>
          </p:nvPr>
        </p:nvGraphicFramePr>
        <p:xfrm>
          <a:off x="2743200" y="2286000"/>
          <a:ext cx="3810000" cy="4114800"/>
        </p:xfrm>
        <a:graphic>
          <a:graphicData uri="http://schemas.openxmlformats.org/drawingml/2006/table">
            <a:tbl>
              <a:tblPr firstRow="1" bandRow="1">
                <a:tableStyleId>{2D5ABB26-0587-4C30-8999-92F81FD0307C}</a:tableStyleId>
              </a:tblPr>
              <a:tblGrid>
                <a:gridCol w="2040596">
                  <a:extLst>
                    <a:ext uri="{9D8B030D-6E8A-4147-A177-3AD203B41FA5}">
                      <a16:colId xmlns:a16="http://schemas.microsoft.com/office/drawing/2014/main" val="20000"/>
                    </a:ext>
                  </a:extLst>
                </a:gridCol>
                <a:gridCol w="943257">
                  <a:extLst>
                    <a:ext uri="{9D8B030D-6E8A-4147-A177-3AD203B41FA5}">
                      <a16:colId xmlns:a16="http://schemas.microsoft.com/office/drawing/2014/main" val="20001"/>
                    </a:ext>
                  </a:extLst>
                </a:gridCol>
                <a:gridCol w="826147">
                  <a:extLst>
                    <a:ext uri="{9D8B030D-6E8A-4147-A177-3AD203B41FA5}">
                      <a16:colId xmlns:a16="http://schemas.microsoft.com/office/drawing/2014/main" val="20002"/>
                    </a:ext>
                  </a:extLst>
                </a:gridCol>
              </a:tblGrid>
              <a:tr h="150779">
                <a:tc>
                  <a:txBody>
                    <a:bodyPr/>
                    <a:lstStyle/>
                    <a:p>
                      <a:endParaRPr lang="en-US" sz="1200" b="1" dirty="0"/>
                    </a:p>
                  </a:txBody>
                  <a:tcPr>
                    <a:solidFill>
                      <a:schemeClr val="tx2">
                        <a:lumMod val="20000"/>
                        <a:lumOff val="80000"/>
                      </a:schemeClr>
                    </a:solidFill>
                  </a:tcPr>
                </a:tc>
                <a:tc>
                  <a:txBody>
                    <a:bodyPr/>
                    <a:lstStyle/>
                    <a:p>
                      <a:pPr algn="r"/>
                      <a:r>
                        <a:rPr lang="en-US" sz="1200" b="1" dirty="0" smtClean="0"/>
                        <a:t>Debit</a:t>
                      </a:r>
                      <a:endParaRPr lang="en-US" sz="1200" b="1" dirty="0"/>
                    </a:p>
                  </a:txBody>
                  <a:tcPr>
                    <a:solidFill>
                      <a:schemeClr val="tx2">
                        <a:lumMod val="20000"/>
                        <a:lumOff val="80000"/>
                      </a:schemeClr>
                    </a:solidFill>
                  </a:tcPr>
                </a:tc>
                <a:tc>
                  <a:txBody>
                    <a:bodyPr/>
                    <a:lstStyle/>
                    <a:p>
                      <a:pPr algn="r"/>
                      <a:r>
                        <a:rPr lang="en-US" sz="1200" b="1" dirty="0" smtClean="0"/>
                        <a:t>Credit</a:t>
                      </a:r>
                      <a:endParaRPr lang="en-US" sz="1200" b="1" dirty="0"/>
                    </a:p>
                  </a:txBody>
                  <a:tcPr>
                    <a:solidFill>
                      <a:schemeClr val="tx2">
                        <a:lumMod val="20000"/>
                        <a:lumOff val="80000"/>
                      </a:schemeClr>
                    </a:solidFill>
                  </a:tcPr>
                </a:tc>
                <a:extLst>
                  <a:ext uri="{0D108BD9-81ED-4DB2-BD59-A6C34878D82A}">
                    <a16:rowId xmlns:a16="http://schemas.microsoft.com/office/drawing/2014/main" val="10000"/>
                  </a:ext>
                </a:extLst>
              </a:tr>
              <a:tr h="150779">
                <a:tc>
                  <a:txBody>
                    <a:bodyPr/>
                    <a:lstStyle/>
                    <a:p>
                      <a:r>
                        <a:rPr lang="en-US" sz="1200" dirty="0" smtClean="0"/>
                        <a:t>Cash</a:t>
                      </a:r>
                      <a:endParaRPr lang="en-US" sz="1200" dirty="0"/>
                    </a:p>
                  </a:txBody>
                  <a:tcPr>
                    <a:solidFill>
                      <a:schemeClr val="tx2">
                        <a:lumMod val="20000"/>
                        <a:lumOff val="80000"/>
                      </a:schemeClr>
                    </a:solidFill>
                  </a:tcPr>
                </a:tc>
                <a:tc>
                  <a:txBody>
                    <a:bodyPr/>
                    <a:lstStyle/>
                    <a:p>
                      <a:pPr algn="r"/>
                      <a:r>
                        <a:rPr lang="en-US" sz="1200" dirty="0" smtClean="0"/>
                        <a:t>6,700</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extLst>
                  <a:ext uri="{0D108BD9-81ED-4DB2-BD59-A6C34878D82A}">
                    <a16:rowId xmlns:a16="http://schemas.microsoft.com/office/drawing/2014/main" val="10001"/>
                  </a:ext>
                </a:extLst>
              </a:tr>
              <a:tr h="150779">
                <a:tc>
                  <a:txBody>
                    <a:bodyPr/>
                    <a:lstStyle/>
                    <a:p>
                      <a:r>
                        <a:rPr lang="en-US" sz="1200" dirty="0" smtClean="0"/>
                        <a:t>Short-term Investments</a:t>
                      </a:r>
                      <a:endParaRPr lang="en-US" sz="1200" dirty="0"/>
                    </a:p>
                  </a:txBody>
                  <a:tcPr>
                    <a:solidFill>
                      <a:schemeClr val="tx2">
                        <a:lumMod val="20000"/>
                        <a:lumOff val="80000"/>
                      </a:schemeClr>
                    </a:solidFill>
                  </a:tcPr>
                </a:tc>
                <a:tc>
                  <a:txBody>
                    <a:bodyPr/>
                    <a:lstStyle/>
                    <a:p>
                      <a:pPr algn="r"/>
                      <a:r>
                        <a:rPr lang="en-US" sz="1200" dirty="0" smtClean="0"/>
                        <a:t>9,000</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extLst>
                  <a:ext uri="{0D108BD9-81ED-4DB2-BD59-A6C34878D82A}">
                    <a16:rowId xmlns:a16="http://schemas.microsoft.com/office/drawing/2014/main" val="10002"/>
                  </a:ext>
                </a:extLst>
              </a:tr>
              <a:tr h="150779">
                <a:tc>
                  <a:txBody>
                    <a:bodyPr/>
                    <a:lstStyle/>
                    <a:p>
                      <a:r>
                        <a:rPr lang="en-US" sz="1200" dirty="0" smtClean="0"/>
                        <a:t>Land</a:t>
                      </a:r>
                      <a:endParaRPr lang="en-US" sz="1200" dirty="0"/>
                    </a:p>
                  </a:txBody>
                  <a:tcPr>
                    <a:solidFill>
                      <a:schemeClr val="tx2">
                        <a:lumMod val="20000"/>
                        <a:lumOff val="80000"/>
                      </a:schemeClr>
                    </a:solidFill>
                  </a:tcPr>
                </a:tc>
                <a:tc>
                  <a:txBody>
                    <a:bodyPr/>
                    <a:lstStyle/>
                    <a:p>
                      <a:pPr algn="r"/>
                      <a:r>
                        <a:rPr lang="en-US" sz="1200" dirty="0" smtClean="0"/>
                        <a:t>10,000</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extLst>
                  <a:ext uri="{0D108BD9-81ED-4DB2-BD59-A6C34878D82A}">
                    <a16:rowId xmlns:a16="http://schemas.microsoft.com/office/drawing/2014/main" val="10003"/>
                  </a:ext>
                </a:extLst>
              </a:tr>
              <a:tr h="150779">
                <a:tc>
                  <a:txBody>
                    <a:bodyPr/>
                    <a:lstStyle/>
                    <a:p>
                      <a:r>
                        <a:rPr lang="en-US" sz="1200" dirty="0" smtClean="0"/>
                        <a:t>Buildings</a:t>
                      </a:r>
                      <a:endParaRPr lang="en-US" sz="1200" dirty="0"/>
                    </a:p>
                  </a:txBody>
                  <a:tcPr>
                    <a:solidFill>
                      <a:schemeClr val="tx2">
                        <a:lumMod val="20000"/>
                        <a:lumOff val="80000"/>
                      </a:schemeClr>
                    </a:solidFill>
                  </a:tcPr>
                </a:tc>
                <a:tc>
                  <a:txBody>
                    <a:bodyPr/>
                    <a:lstStyle/>
                    <a:p>
                      <a:pPr algn="r"/>
                      <a:r>
                        <a:rPr lang="en-US" sz="1200" dirty="0" smtClean="0"/>
                        <a:t>10,500</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extLst>
                  <a:ext uri="{0D108BD9-81ED-4DB2-BD59-A6C34878D82A}">
                    <a16:rowId xmlns:a16="http://schemas.microsoft.com/office/drawing/2014/main" val="10004"/>
                  </a:ext>
                </a:extLst>
              </a:tr>
              <a:tr h="150779">
                <a:tc>
                  <a:txBody>
                    <a:bodyPr/>
                    <a:lstStyle/>
                    <a:p>
                      <a:r>
                        <a:rPr lang="en-US" sz="1200" dirty="0" smtClean="0"/>
                        <a:t>Equipment</a:t>
                      </a:r>
                      <a:endParaRPr lang="en-US" sz="1200" dirty="0"/>
                    </a:p>
                  </a:txBody>
                  <a:tcPr>
                    <a:solidFill>
                      <a:schemeClr val="tx2">
                        <a:lumMod val="20000"/>
                        <a:lumOff val="80000"/>
                      </a:schemeClr>
                    </a:solidFill>
                  </a:tcPr>
                </a:tc>
                <a:tc>
                  <a:txBody>
                    <a:bodyPr/>
                    <a:lstStyle/>
                    <a:p>
                      <a:pPr algn="r"/>
                      <a:r>
                        <a:rPr lang="en-US" sz="1200" dirty="0" smtClean="0"/>
                        <a:t>33,800</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extLst>
                  <a:ext uri="{0D108BD9-81ED-4DB2-BD59-A6C34878D82A}">
                    <a16:rowId xmlns:a16="http://schemas.microsoft.com/office/drawing/2014/main" val="10005"/>
                  </a:ext>
                </a:extLst>
              </a:tr>
              <a:tr h="150779">
                <a:tc>
                  <a:txBody>
                    <a:bodyPr/>
                    <a:lstStyle/>
                    <a:p>
                      <a:r>
                        <a:rPr lang="en-US" sz="1200" dirty="0" smtClean="0"/>
                        <a:t>Long-term Investments</a:t>
                      </a:r>
                      <a:endParaRPr lang="en-US" sz="1200" dirty="0"/>
                    </a:p>
                  </a:txBody>
                  <a:tcPr>
                    <a:solidFill>
                      <a:schemeClr val="tx2">
                        <a:lumMod val="20000"/>
                        <a:lumOff val="80000"/>
                      </a:schemeClr>
                    </a:solidFill>
                  </a:tcPr>
                </a:tc>
                <a:tc>
                  <a:txBody>
                    <a:bodyPr/>
                    <a:lstStyle/>
                    <a:p>
                      <a:pPr algn="r"/>
                      <a:r>
                        <a:rPr lang="en-US" sz="1200" dirty="0" smtClean="0"/>
                        <a:t>35,000</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extLst>
                  <a:ext uri="{0D108BD9-81ED-4DB2-BD59-A6C34878D82A}">
                    <a16:rowId xmlns:a16="http://schemas.microsoft.com/office/drawing/2014/main" val="10006"/>
                  </a:ext>
                </a:extLst>
              </a:tr>
              <a:tr h="150779">
                <a:tc>
                  <a:txBody>
                    <a:bodyPr/>
                    <a:lstStyle/>
                    <a:p>
                      <a:r>
                        <a:rPr lang="en-US" sz="1200" dirty="0" smtClean="0"/>
                        <a:t>Intangible Assets</a:t>
                      </a:r>
                      <a:endParaRPr lang="en-US" sz="1200" dirty="0"/>
                    </a:p>
                  </a:txBody>
                  <a:tcPr>
                    <a:solidFill>
                      <a:schemeClr val="tx2">
                        <a:lumMod val="20000"/>
                        <a:lumOff val="80000"/>
                      </a:schemeClr>
                    </a:solidFill>
                  </a:tcPr>
                </a:tc>
                <a:tc>
                  <a:txBody>
                    <a:bodyPr/>
                    <a:lstStyle/>
                    <a:p>
                      <a:pPr algn="r"/>
                      <a:r>
                        <a:rPr lang="en-US" sz="1200" dirty="0" smtClean="0"/>
                        <a:t>3,700</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extLst>
                  <a:ext uri="{0D108BD9-81ED-4DB2-BD59-A6C34878D82A}">
                    <a16:rowId xmlns:a16="http://schemas.microsoft.com/office/drawing/2014/main" val="10007"/>
                  </a:ext>
                </a:extLst>
              </a:tr>
              <a:tr h="150779">
                <a:tc>
                  <a:txBody>
                    <a:bodyPr/>
                    <a:lstStyle/>
                    <a:p>
                      <a:r>
                        <a:rPr lang="en-US" sz="1200" dirty="0" smtClean="0"/>
                        <a:t>Dividends Payable</a:t>
                      </a:r>
                      <a:endParaRPr lang="en-US" sz="1200" dirty="0"/>
                    </a:p>
                  </a:txBody>
                  <a:tcPr>
                    <a:solidFill>
                      <a:schemeClr val="tx2">
                        <a:lumMod val="20000"/>
                        <a:lumOff val="80000"/>
                      </a:schemeClr>
                    </a:solidFill>
                  </a:tcPr>
                </a:tc>
                <a:tc>
                  <a:txBody>
                    <a:bodyPr/>
                    <a:lstStyle/>
                    <a:p>
                      <a:pPr algn="r"/>
                      <a:endParaRPr lang="en-US" sz="1200"/>
                    </a:p>
                  </a:txBody>
                  <a:tcPr>
                    <a:solidFill>
                      <a:schemeClr val="tx2">
                        <a:lumMod val="20000"/>
                        <a:lumOff val="80000"/>
                      </a:schemeClr>
                    </a:solidFill>
                  </a:tcPr>
                </a:tc>
                <a:tc>
                  <a:txBody>
                    <a:bodyPr/>
                    <a:lstStyle/>
                    <a:p>
                      <a:pPr algn="r"/>
                      <a:r>
                        <a:rPr lang="en-US" sz="1200" dirty="0" smtClean="0"/>
                        <a:t>3,000</a:t>
                      </a:r>
                      <a:endParaRPr lang="en-US" sz="1200" dirty="0"/>
                    </a:p>
                  </a:txBody>
                  <a:tcPr>
                    <a:solidFill>
                      <a:schemeClr val="tx2">
                        <a:lumMod val="20000"/>
                        <a:lumOff val="80000"/>
                      </a:schemeClr>
                    </a:solidFill>
                  </a:tcPr>
                </a:tc>
                <a:extLst>
                  <a:ext uri="{0D108BD9-81ED-4DB2-BD59-A6C34878D82A}">
                    <a16:rowId xmlns:a16="http://schemas.microsoft.com/office/drawing/2014/main" val="10008"/>
                  </a:ext>
                </a:extLst>
              </a:tr>
              <a:tr h="251298">
                <a:tc>
                  <a:txBody>
                    <a:bodyPr/>
                    <a:lstStyle/>
                    <a:p>
                      <a:r>
                        <a:rPr lang="en-US" sz="1200" dirty="0" smtClean="0"/>
                        <a:t>Notes Payable</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tc>
                  <a:txBody>
                    <a:bodyPr/>
                    <a:lstStyle/>
                    <a:p>
                      <a:pPr algn="r"/>
                      <a:r>
                        <a:rPr lang="en-US" sz="1200" dirty="0" smtClean="0"/>
                        <a:t>2,000</a:t>
                      </a:r>
                      <a:endParaRPr lang="en-US" sz="1200" dirty="0"/>
                    </a:p>
                  </a:txBody>
                  <a:tcPr>
                    <a:solidFill>
                      <a:schemeClr val="tx2">
                        <a:lumMod val="20000"/>
                        <a:lumOff val="80000"/>
                      </a:schemeClr>
                    </a:solidFill>
                  </a:tcPr>
                </a:tc>
                <a:extLst>
                  <a:ext uri="{0D108BD9-81ED-4DB2-BD59-A6C34878D82A}">
                    <a16:rowId xmlns:a16="http://schemas.microsoft.com/office/drawing/2014/main" val="10009"/>
                  </a:ext>
                </a:extLst>
              </a:tr>
              <a:tr h="150779">
                <a:tc>
                  <a:txBody>
                    <a:bodyPr/>
                    <a:lstStyle/>
                    <a:p>
                      <a:r>
                        <a:rPr lang="en-US" sz="1200" dirty="0" smtClean="0"/>
                        <a:t>Other Liabilities</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tc>
                  <a:txBody>
                    <a:bodyPr/>
                    <a:lstStyle/>
                    <a:p>
                      <a:pPr algn="r"/>
                      <a:r>
                        <a:rPr lang="en-US" sz="1200" dirty="0" smtClean="0"/>
                        <a:t>0</a:t>
                      </a:r>
                      <a:endParaRPr lang="en-US" sz="1200" dirty="0"/>
                    </a:p>
                  </a:txBody>
                  <a:tcPr>
                    <a:solidFill>
                      <a:schemeClr val="tx2">
                        <a:lumMod val="20000"/>
                        <a:lumOff val="80000"/>
                      </a:schemeClr>
                    </a:solidFill>
                  </a:tcPr>
                </a:tc>
                <a:extLst>
                  <a:ext uri="{0D108BD9-81ED-4DB2-BD59-A6C34878D82A}">
                    <a16:rowId xmlns:a16="http://schemas.microsoft.com/office/drawing/2014/main" val="10010"/>
                  </a:ext>
                </a:extLst>
              </a:tr>
              <a:tr h="150779">
                <a:tc>
                  <a:txBody>
                    <a:bodyPr/>
                    <a:lstStyle/>
                    <a:p>
                      <a:r>
                        <a:rPr lang="en-US" sz="1200" dirty="0" smtClean="0"/>
                        <a:t>Common Stock</a:t>
                      </a:r>
                      <a:endParaRPr lang="en-US" sz="1200" dirty="0"/>
                    </a:p>
                  </a:txBody>
                  <a:tcPr>
                    <a:solidFill>
                      <a:schemeClr val="tx2">
                        <a:lumMod val="20000"/>
                        <a:lumOff val="80000"/>
                      </a:schemeClr>
                    </a:solidFill>
                  </a:tcPr>
                </a:tc>
                <a:tc>
                  <a:txBody>
                    <a:bodyPr/>
                    <a:lstStyle/>
                    <a:p>
                      <a:pPr algn="r"/>
                      <a:endParaRPr lang="en-US" sz="1200"/>
                    </a:p>
                  </a:txBody>
                  <a:tcPr>
                    <a:solidFill>
                      <a:schemeClr val="tx2">
                        <a:lumMod val="20000"/>
                        <a:lumOff val="80000"/>
                      </a:schemeClr>
                    </a:solidFill>
                  </a:tcPr>
                </a:tc>
                <a:tc>
                  <a:txBody>
                    <a:bodyPr/>
                    <a:lstStyle/>
                    <a:p>
                      <a:pPr algn="r"/>
                      <a:r>
                        <a:rPr lang="en-US" sz="1200" dirty="0" smtClean="0"/>
                        <a:t>5,100</a:t>
                      </a:r>
                      <a:endParaRPr lang="en-US" sz="1200" dirty="0"/>
                    </a:p>
                  </a:txBody>
                  <a:tcPr>
                    <a:solidFill>
                      <a:schemeClr val="tx2">
                        <a:lumMod val="20000"/>
                        <a:lumOff val="80000"/>
                      </a:schemeClr>
                    </a:solidFill>
                  </a:tcPr>
                </a:tc>
                <a:extLst>
                  <a:ext uri="{0D108BD9-81ED-4DB2-BD59-A6C34878D82A}">
                    <a16:rowId xmlns:a16="http://schemas.microsoft.com/office/drawing/2014/main" val="10011"/>
                  </a:ext>
                </a:extLst>
              </a:tr>
              <a:tr h="150779">
                <a:tc>
                  <a:txBody>
                    <a:bodyPr/>
                    <a:lstStyle/>
                    <a:p>
                      <a:r>
                        <a:rPr lang="en-US" sz="1200" dirty="0" smtClean="0"/>
                        <a:t>Additional Paid-in-Capital</a:t>
                      </a:r>
                      <a:endParaRPr lang="en-US" sz="1200" dirty="0"/>
                    </a:p>
                  </a:txBody>
                  <a:tcPr>
                    <a:solidFill>
                      <a:schemeClr val="tx2">
                        <a:lumMod val="20000"/>
                        <a:lumOff val="80000"/>
                      </a:schemeClr>
                    </a:solidFill>
                  </a:tcPr>
                </a:tc>
                <a:tc>
                  <a:txBody>
                    <a:bodyPr/>
                    <a:lstStyle/>
                    <a:p>
                      <a:pPr algn="r"/>
                      <a:endParaRPr lang="en-US" sz="1200" dirty="0"/>
                    </a:p>
                  </a:txBody>
                  <a:tcPr>
                    <a:solidFill>
                      <a:schemeClr val="tx2">
                        <a:lumMod val="20000"/>
                        <a:lumOff val="80000"/>
                      </a:schemeClr>
                    </a:solidFill>
                  </a:tcPr>
                </a:tc>
                <a:tc>
                  <a:txBody>
                    <a:bodyPr/>
                    <a:lstStyle/>
                    <a:p>
                      <a:pPr algn="r"/>
                      <a:r>
                        <a:rPr lang="en-US" sz="1200" dirty="0" smtClean="0"/>
                        <a:t>98,600</a:t>
                      </a:r>
                      <a:endParaRPr lang="en-US" sz="1200" dirty="0"/>
                    </a:p>
                  </a:txBody>
                  <a:tcPr>
                    <a:solidFill>
                      <a:schemeClr val="tx2">
                        <a:lumMod val="20000"/>
                        <a:lumOff val="80000"/>
                      </a:schemeClr>
                    </a:solidFill>
                  </a:tcPr>
                </a:tc>
                <a:extLst>
                  <a:ext uri="{0D108BD9-81ED-4DB2-BD59-A6C34878D82A}">
                    <a16:rowId xmlns:a16="http://schemas.microsoft.com/office/drawing/2014/main" val="10012"/>
                  </a:ext>
                </a:extLst>
              </a:tr>
              <a:tr h="150779">
                <a:tc>
                  <a:txBody>
                    <a:bodyPr/>
                    <a:lstStyle/>
                    <a:p>
                      <a:r>
                        <a:rPr lang="en-US" sz="1200" dirty="0" smtClean="0"/>
                        <a:t>Retained Earnings</a:t>
                      </a:r>
                      <a:endParaRPr lang="en-US" sz="1200" dirty="0"/>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1200" dirty="0"/>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r>
                        <a:rPr lang="en-US" sz="1200" dirty="0" smtClean="0"/>
                        <a:t>0</a:t>
                      </a:r>
                      <a:endParaRPr lang="en-US" sz="1200" dirty="0"/>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3"/>
                  </a:ext>
                </a:extLst>
              </a:tr>
              <a:tr h="150779">
                <a:tc>
                  <a:txBody>
                    <a:bodyPr/>
                    <a:lstStyle/>
                    <a:p>
                      <a:r>
                        <a:rPr lang="en-US" sz="1200" b="1" dirty="0" smtClean="0"/>
                        <a:t>Total</a:t>
                      </a:r>
                      <a:endParaRPr lang="en-US" sz="1200" b="1" dirty="0"/>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1200" b="1" dirty="0" smtClean="0"/>
                        <a:t>108,700</a:t>
                      </a:r>
                      <a:endParaRPr lang="en-US" sz="1200" b="1" dirty="0"/>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1200" b="1" dirty="0" smtClean="0"/>
                        <a:t>108,700</a:t>
                      </a:r>
                      <a:endParaRPr lang="en-US" sz="1200" b="1" dirty="0"/>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503171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Current Assets</a:t>
            </a:r>
          </a:p>
          <a:p>
            <a:pPr algn="ctr">
              <a:lnSpc>
                <a:spcPct val="80000"/>
              </a:lnSpc>
              <a:spcBef>
                <a:spcPts val="600"/>
              </a:spcBef>
            </a:pPr>
            <a:r>
              <a:rPr lang="en-US" sz="1400" b="1" dirty="0" smtClean="0">
                <a:solidFill>
                  <a:srgbClr val="C00000"/>
                </a:solidFill>
              </a:rPr>
              <a:t>Current Liabilities</a:t>
            </a:r>
            <a:endParaRPr lang="en-US" sz="1400" b="1" dirty="0">
              <a:solidFill>
                <a:srgbClr val="C00000"/>
              </a:solidFill>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27</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Current Ratio</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467600" cy="5334000"/>
          </a:xfrm>
          <a:noFill/>
        </p:spPr>
        <p:txBody>
          <a:bodyPr lIns="0" tIns="0" rIns="0" bIns="0"/>
          <a:lstStyle/>
          <a:p>
            <a:pPr marL="0" lvl="0" indent="0">
              <a:spcBef>
                <a:spcPct val="0"/>
              </a:spcBef>
              <a:buNone/>
            </a:pPr>
            <a:r>
              <a:rPr lang="en-US" sz="1400" b="1" dirty="0"/>
              <a:t>Does a company have the short-term resources to pay its short-term debt?</a:t>
            </a:r>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smtClean="0"/>
          </a:p>
          <a:p>
            <a:pPr>
              <a:spcBef>
                <a:spcPct val="0"/>
              </a:spcBef>
            </a:pPr>
            <a:r>
              <a:rPr lang="en-US" sz="1400" dirty="0" smtClean="0"/>
              <a:t>Users </a:t>
            </a:r>
            <a:r>
              <a:rPr lang="en-US" sz="1400" dirty="0"/>
              <a:t>of financial information compute a number of ratios when analyzing a company’s past performance and financial condition as input in predicting its future potential. How ratios change over time and how they compare to the ratios of the company’s competitors or industry averages provide valuable information about a company’s strategies for its operating, investing, and financing activities. </a:t>
            </a:r>
          </a:p>
          <a:p>
            <a:pPr>
              <a:spcBef>
                <a:spcPct val="0"/>
              </a:spcBef>
            </a:pPr>
            <a:endParaRPr lang="en-US" sz="1400" dirty="0"/>
          </a:p>
          <a:p>
            <a:pPr>
              <a:spcBef>
                <a:spcPct val="0"/>
              </a:spcBef>
            </a:pPr>
            <a:r>
              <a:rPr lang="en-US" sz="1400" dirty="0"/>
              <a:t>Creditors and security analysts use the </a:t>
            </a:r>
            <a:r>
              <a:rPr lang="en-US" sz="1400" b="1" dirty="0">
                <a:solidFill>
                  <a:srgbClr val="C00000"/>
                </a:solidFill>
              </a:rPr>
              <a:t>current ratio </a:t>
            </a:r>
            <a:r>
              <a:rPr lang="en-US" sz="1400" dirty="0"/>
              <a:t>to measure the ability of the company to pay its short-term obligations with short-term assets. Generally, the higher the ratio, the more cushion a company has to pay its current obligations if future economic conditions take a downturn. However, a company with a high current ratio might still have liquidity problems if the majority of its current assets consist of slow-moving inventory.</a:t>
            </a:r>
          </a:p>
          <a:p>
            <a:pPr>
              <a:spcBef>
                <a:spcPct val="0"/>
              </a:spcBef>
            </a:pPr>
            <a:endParaRPr lang="en-US" sz="14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
        <p:nvSpPr>
          <p:cNvPr id="7" name="TextBox 13"/>
          <p:cNvSpPr txBox="1"/>
          <p:nvPr/>
        </p:nvSpPr>
        <p:spPr>
          <a:xfrm>
            <a:off x="1905000" y="2048809"/>
            <a:ext cx="1678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Current Ratio</a:t>
            </a:r>
            <a:endParaRPr lang="en-US" sz="1400" b="1" dirty="0">
              <a:solidFill>
                <a:srgbClr val="C00000"/>
              </a:solidFill>
            </a:endParaRPr>
          </a:p>
        </p:txBody>
      </p:sp>
      <p:sp>
        <p:nvSpPr>
          <p:cNvPr id="8" name="TextBox 7"/>
          <p:cNvSpPr txBox="1"/>
          <p:nvPr/>
        </p:nvSpPr>
        <p:spPr>
          <a:xfrm>
            <a:off x="3741414" y="2027264"/>
            <a:ext cx="288862" cy="307777"/>
          </a:xfrm>
          <a:prstGeom prst="rect">
            <a:avLst/>
          </a:prstGeom>
          <a:noFill/>
        </p:spPr>
        <p:txBody>
          <a:bodyPr wrap="none" rtlCol="0">
            <a:spAutoFit/>
          </a:bodyPr>
          <a:lstStyle/>
          <a:p>
            <a:r>
              <a:rPr lang="en-US" sz="1400" b="1" dirty="0" smtClean="0">
                <a:solidFill>
                  <a:srgbClr val="C00000"/>
                </a:solidFill>
              </a:rPr>
              <a:t>=</a:t>
            </a:r>
            <a:endParaRPr lang="en-US" sz="1400" b="1" dirty="0">
              <a:solidFill>
                <a:srgbClr val="C00000"/>
              </a:solidFill>
            </a:endParaRPr>
          </a:p>
        </p:txBody>
      </p:sp>
      <p:cxnSp>
        <p:nvCxnSpPr>
          <p:cNvPr id="10" name="Straight Connector 9"/>
          <p:cNvCxnSpPr/>
          <p:nvPr/>
        </p:nvCxnSpPr>
        <p:spPr bwMode="auto">
          <a:xfrm>
            <a:off x="4366541" y="2164145"/>
            <a:ext cx="25146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25830350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990600" y="1219200"/>
            <a:ext cx="7467600" cy="5334000"/>
          </a:xfrm>
          <a:noFill/>
        </p:spPr>
        <p:txBody>
          <a:bodyPr lIns="0" tIns="0" rIns="0" bIns="0"/>
          <a:lstStyle/>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b="1" dirty="0" smtClean="0"/>
          </a:p>
          <a:p>
            <a:pPr marL="0" lvl="0" indent="0">
              <a:spcBef>
                <a:spcPct val="0"/>
              </a:spcBef>
              <a:buNone/>
            </a:pPr>
            <a:endParaRPr lang="en-US" sz="1400" b="1" dirty="0" smtClean="0"/>
          </a:p>
          <a:p>
            <a:pPr marL="0" lvl="0" indent="0">
              <a:spcBef>
                <a:spcPct val="0"/>
              </a:spcBef>
              <a:buNone/>
            </a:pPr>
            <a:endParaRPr lang="en-US" sz="1400" b="1" dirty="0" smtClean="0"/>
          </a:p>
          <a:p>
            <a:pPr marL="0" lvl="0" indent="0">
              <a:spcBef>
                <a:spcPct val="0"/>
              </a:spcBef>
              <a:buNone/>
            </a:pPr>
            <a:endParaRPr lang="en-US" sz="1400" b="1" dirty="0"/>
          </a:p>
          <a:p>
            <a:pPr marL="0" lvl="0" indent="0">
              <a:spcBef>
                <a:spcPct val="0"/>
              </a:spcBef>
              <a:buNone/>
            </a:pPr>
            <a:endParaRPr lang="en-US" sz="1400" dirty="0"/>
          </a:p>
          <a:p>
            <a:pPr>
              <a:spcBef>
                <a:spcPct val="0"/>
              </a:spcBef>
            </a:pPr>
            <a:endParaRPr lang="en-US" sz="14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28</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Current Ratio</a:t>
            </a:r>
            <a:endParaRPr lang="en-US" altLang="en-US" dirty="0" smtClean="0">
              <a:solidFill>
                <a:schemeClr val="bg1"/>
              </a:solidFill>
            </a:endParaRP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099" t="37823" r="33400" b="45833"/>
          <a:stretch/>
        </p:blipFill>
        <p:spPr bwMode="auto">
          <a:xfrm>
            <a:off x="1051560" y="3886200"/>
            <a:ext cx="7800370" cy="181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021" t="45905" r="33478" b="36250"/>
          <a:stretch/>
        </p:blipFill>
        <p:spPr bwMode="auto">
          <a:xfrm>
            <a:off x="1051560" y="1831782"/>
            <a:ext cx="780037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descr="Image result for domino's pizza logo">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81148" y="993582"/>
            <a:ext cx="912373"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l="35256" t="53374" r="41218" b="36207"/>
          <a:stretch/>
        </p:blipFill>
        <p:spPr bwMode="auto">
          <a:xfrm>
            <a:off x="2743200" y="993582"/>
            <a:ext cx="4343400" cy="1081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380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29</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Statement of Cash Flows</a:t>
            </a:r>
            <a:endParaRPr lang="en-US" sz="2800" dirty="0"/>
          </a:p>
        </p:txBody>
      </p:sp>
    </p:spTree>
    <p:extLst>
      <p:ext uri="{BB962C8B-B14F-4D97-AF65-F5344CB8AC3E}">
        <p14:creationId xmlns:p14="http://schemas.microsoft.com/office/powerpoint/2010/main" val="475027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000" b="1" dirty="0" smtClean="0">
                <a:solidFill>
                  <a:schemeClr val="bg1"/>
                </a:solidFill>
              </a:rPr>
              <a:t>Financial Accounting and Reporting Conceptual Framework</a:t>
            </a:r>
            <a:endParaRPr lang="en-US" altLang="en-US" sz="2800"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b="1" dirty="0">
                <a:solidFill>
                  <a:srgbClr val="000099"/>
                </a:solidFill>
              </a:rPr>
              <a:t>Objective of Financial Reporting to External Users: </a:t>
            </a:r>
            <a:r>
              <a:rPr lang="en-US" sz="1400" dirty="0"/>
              <a:t>(Ch. 2)</a:t>
            </a:r>
          </a:p>
          <a:p>
            <a:pPr lvl="1"/>
            <a:r>
              <a:rPr lang="en-US" sz="1400" dirty="0"/>
              <a:t>To provide financial information about the reporting entity that is useful to </a:t>
            </a:r>
            <a:r>
              <a:rPr lang="en-US" sz="1400" dirty="0" smtClean="0"/>
              <a:t>current shareholders, potential </a:t>
            </a:r>
            <a:r>
              <a:rPr lang="en-US" sz="1400" dirty="0"/>
              <a:t>investors, </a:t>
            </a:r>
            <a:r>
              <a:rPr lang="en-US" sz="1400" dirty="0" smtClean="0"/>
              <a:t>creditors, and other market participants </a:t>
            </a:r>
            <a:r>
              <a:rPr lang="en-US" sz="1400" dirty="0"/>
              <a:t>in making decisions about providing resources to the entity</a:t>
            </a:r>
          </a:p>
          <a:p>
            <a:pPr marL="742950" lvl="1" indent="-166688">
              <a:buClr>
                <a:srgbClr val="000090"/>
              </a:buClr>
              <a:buFont typeface="Wingdings" charset="2"/>
              <a:buChar char="Ø"/>
            </a:pPr>
            <a:r>
              <a:rPr lang="en-US" sz="1400" b="1" dirty="0">
                <a:solidFill>
                  <a:srgbClr val="CC0000"/>
                </a:solidFill>
              </a:rPr>
              <a:t>Pervasive Cost-Benefit Constraint:</a:t>
            </a:r>
            <a:r>
              <a:rPr lang="en-US" sz="1400" dirty="0">
                <a:solidFill>
                  <a:srgbClr val="CC0000"/>
                </a:solidFill>
              </a:rPr>
              <a:t> </a:t>
            </a:r>
            <a:r>
              <a:rPr lang="en-US" sz="1400" dirty="0"/>
              <a:t>Benefits of providing information should outweigh its costs</a:t>
            </a:r>
          </a:p>
          <a:p>
            <a:pPr marL="0" indent="0">
              <a:spcBef>
                <a:spcPct val="0"/>
              </a:spcBef>
              <a:spcAft>
                <a:spcPts val="600"/>
              </a:spcAft>
              <a:buNone/>
            </a:pPr>
            <a:endParaRPr lang="en-US" sz="1400" b="1" dirty="0" smtClean="0"/>
          </a:p>
          <a:p>
            <a:pPr marL="0" indent="0">
              <a:spcBef>
                <a:spcPct val="0"/>
              </a:spcBef>
              <a:spcAft>
                <a:spcPts val="600"/>
              </a:spcAft>
              <a:buNone/>
            </a:pPr>
            <a:r>
              <a:rPr lang="en-US" sz="1400" b="1" dirty="0" smtClean="0">
                <a:solidFill>
                  <a:srgbClr val="000099"/>
                </a:solidFill>
              </a:rPr>
              <a:t>Qualitative </a:t>
            </a:r>
            <a:r>
              <a:rPr lang="en-US" sz="1400" b="1" dirty="0">
                <a:solidFill>
                  <a:srgbClr val="000099"/>
                </a:solidFill>
              </a:rPr>
              <a:t>Characteristics of Useful Information</a:t>
            </a:r>
          </a:p>
          <a:p>
            <a:pPr>
              <a:spcBef>
                <a:spcPct val="0"/>
              </a:spcBef>
            </a:pPr>
            <a:r>
              <a:rPr lang="en-US" sz="1400" dirty="0"/>
              <a:t>For accounting information to be useful, it must be </a:t>
            </a:r>
            <a:r>
              <a:rPr lang="en-US" sz="1400" b="1" u="sng" dirty="0"/>
              <a:t>relevant</a:t>
            </a:r>
            <a:r>
              <a:rPr lang="en-US" sz="1400" dirty="0"/>
              <a:t> and be a </a:t>
            </a:r>
            <a:r>
              <a:rPr lang="en-US" sz="1400" b="1" u="sng" dirty="0"/>
              <a:t>faithful representation</a:t>
            </a:r>
            <a:r>
              <a:rPr lang="en-US" sz="1400" dirty="0"/>
              <a:t>. Relevant information is capable of influencing decisions by allowing users to assess past activities and/or predict future activities. To be reported, the information should also be material in amount, depending on the nature of the item and company. Faithful representation requires that the information be complete, neutral, and free from error. </a:t>
            </a:r>
          </a:p>
          <a:p>
            <a:pPr>
              <a:spcBef>
                <a:spcPct val="0"/>
              </a:spcBef>
            </a:pPr>
            <a:endParaRPr lang="en-US" sz="1400" dirty="0"/>
          </a:p>
          <a:p>
            <a:pPr defTabSz="457200" eaLnBrk="1" fontAlgn="auto" hangingPunct="1">
              <a:spcBef>
                <a:spcPct val="0"/>
              </a:spcBef>
              <a:spcAft>
                <a:spcPts val="0"/>
              </a:spcAft>
              <a:defRPr/>
            </a:pPr>
            <a:r>
              <a:rPr lang="en-US" sz="1400" i="1" dirty="0"/>
              <a:t>Comparability</a:t>
            </a:r>
            <a:r>
              <a:rPr lang="en-US" sz="1400" dirty="0"/>
              <a:t>, </a:t>
            </a:r>
            <a:r>
              <a:rPr lang="en-US" sz="1400" i="1" dirty="0"/>
              <a:t>verifiability</a:t>
            </a:r>
            <a:r>
              <a:rPr lang="en-US" sz="1400" dirty="0"/>
              <a:t>, </a:t>
            </a:r>
            <a:r>
              <a:rPr lang="en-US" sz="1400" i="1" dirty="0"/>
              <a:t>timeliness</a:t>
            </a:r>
            <a:r>
              <a:rPr lang="en-US" sz="1400" dirty="0"/>
              <a:t>, and </a:t>
            </a:r>
            <a:r>
              <a:rPr lang="en-US" sz="1400" i="1" dirty="0"/>
              <a:t>understandability</a:t>
            </a:r>
            <a:r>
              <a:rPr lang="en-US" sz="1400" dirty="0"/>
              <a:t> are qualitative characteristics that enhance the usefulness of information that is relevant and faithfully represented. For example, our discussions of ratio analysis will emphasize the importance of comparing ratios for the same company over time, as well as with those of competitors. Such comparisons are valid only if the information is prepared on a consistent and comparable basis. These characteristics of useful information guide the FASB in deciding what financial information should be reported.</a:t>
            </a:r>
          </a:p>
        </p:txBody>
      </p:sp>
    </p:spTree>
    <p:extLst>
      <p:ext uri="{BB962C8B-B14F-4D97-AF65-F5344CB8AC3E}">
        <p14:creationId xmlns:p14="http://schemas.microsoft.com/office/powerpoint/2010/main" val="925029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Statement of Cash Flows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467600" cy="5334000"/>
          </a:xfrm>
          <a:noFill/>
        </p:spPr>
        <p:txBody>
          <a:bodyPr lIns="0" tIns="0" rIns="0" bIns="0"/>
          <a:lstStyle/>
          <a:p>
            <a:pPr marL="0" indent="0" fontAlgn="auto">
              <a:spcBef>
                <a:spcPts val="0"/>
              </a:spcBef>
              <a:spcAft>
                <a:spcPts val="0"/>
              </a:spcAft>
              <a:buNone/>
              <a:defRPr/>
            </a:pPr>
            <a:r>
              <a:rPr lang="en-US" sz="1400" dirty="0" smtClean="0"/>
              <a:t>Companies report cash inflows and outflows over a period in their statement of cash flows. This statement categorizes all transactions that affect cash into three (3) categories:  </a:t>
            </a:r>
          </a:p>
          <a:p>
            <a:pPr marL="0" indent="0" fontAlgn="auto">
              <a:spcBef>
                <a:spcPts val="0"/>
              </a:spcBef>
              <a:spcAft>
                <a:spcPts val="0"/>
              </a:spcAft>
              <a:buNone/>
              <a:defRPr/>
            </a:pPr>
            <a:endParaRPr lang="en-US" sz="1400" dirty="0"/>
          </a:p>
          <a:p>
            <a:pPr marL="749300" lvl="1" indent="-342900" fontAlgn="auto">
              <a:spcBef>
                <a:spcPts val="0"/>
              </a:spcBef>
              <a:spcAft>
                <a:spcPts val="600"/>
              </a:spcAft>
              <a:buFont typeface="+mj-lt"/>
              <a:buAutoNum type="arabicPeriod"/>
              <a:defRPr/>
            </a:pPr>
            <a:r>
              <a:rPr lang="en-US" sz="1400" b="1" dirty="0"/>
              <a:t>Operating activities </a:t>
            </a:r>
            <a:r>
              <a:rPr lang="en-US" sz="1400" dirty="0" smtClean="0"/>
              <a:t>(covered </a:t>
            </a:r>
            <a:r>
              <a:rPr lang="en-US" sz="1400" dirty="0"/>
              <a:t>in Chapter </a:t>
            </a:r>
            <a:r>
              <a:rPr lang="en-US" sz="1400" dirty="0" smtClean="0"/>
              <a:t>3) </a:t>
            </a:r>
            <a:endParaRPr lang="en-US" sz="1400" dirty="0"/>
          </a:p>
          <a:p>
            <a:pPr marL="749300" lvl="1" indent="-342900" fontAlgn="auto">
              <a:spcBef>
                <a:spcPts val="0"/>
              </a:spcBef>
              <a:spcAft>
                <a:spcPts val="600"/>
              </a:spcAft>
              <a:buFont typeface="+mj-lt"/>
              <a:buAutoNum type="arabicPeriod"/>
              <a:defRPr/>
            </a:pPr>
            <a:r>
              <a:rPr lang="en-US" sz="1400" b="1" dirty="0"/>
              <a:t>Investing activities </a:t>
            </a:r>
            <a:r>
              <a:rPr lang="en-US" sz="1400" dirty="0" smtClean="0"/>
              <a:t>(i.e., buying </a:t>
            </a:r>
            <a:r>
              <a:rPr lang="en-US" sz="1400" dirty="0"/>
              <a:t>and selling noncurrent assets and </a:t>
            </a:r>
            <a:r>
              <a:rPr lang="en-US" sz="1400" dirty="0" smtClean="0"/>
              <a:t>investments)</a:t>
            </a:r>
            <a:endParaRPr lang="en-US" sz="1400" dirty="0"/>
          </a:p>
          <a:p>
            <a:pPr marL="749300" lvl="1" indent="-342900" fontAlgn="auto">
              <a:spcBef>
                <a:spcPts val="0"/>
              </a:spcBef>
              <a:spcAft>
                <a:spcPts val="0"/>
              </a:spcAft>
              <a:buFont typeface="+mj-lt"/>
              <a:buAutoNum type="arabicPeriod"/>
              <a:defRPr/>
            </a:pPr>
            <a:r>
              <a:rPr lang="en-US" sz="1400" b="1" dirty="0"/>
              <a:t>Financing activities </a:t>
            </a:r>
            <a:r>
              <a:rPr lang="en-US" sz="1400" dirty="0" smtClean="0"/>
              <a:t>(i.e., borrowing </a:t>
            </a:r>
            <a:r>
              <a:rPr lang="en-US" sz="1400" dirty="0"/>
              <a:t>and repaying </a:t>
            </a:r>
            <a:r>
              <a:rPr lang="en-US" sz="1400" dirty="0" smtClean="0"/>
              <a:t>debt; </a:t>
            </a:r>
            <a:r>
              <a:rPr lang="en-US" sz="1400" dirty="0"/>
              <a:t>issuing and repurchasing </a:t>
            </a:r>
            <a:r>
              <a:rPr lang="en-US" sz="1400" dirty="0" smtClean="0"/>
              <a:t>stock</a:t>
            </a:r>
            <a:r>
              <a:rPr lang="en-US" sz="1400" dirty="0"/>
              <a:t>; </a:t>
            </a:r>
            <a:r>
              <a:rPr lang="en-US" sz="1400" dirty="0" smtClean="0"/>
              <a:t>paying dividends) </a:t>
            </a:r>
            <a:endParaRPr lang="en-US" sz="1400" dirty="0"/>
          </a:p>
          <a:p>
            <a:pPr fontAlgn="auto">
              <a:spcBef>
                <a:spcPts val="0"/>
              </a:spcBef>
              <a:spcAft>
                <a:spcPts val="0"/>
              </a:spcAft>
              <a:defRPr/>
            </a:pPr>
            <a:endParaRPr lang="en-US" sz="1400" dirty="0" smtClean="0"/>
          </a:p>
          <a:p>
            <a:pPr fontAlgn="auto">
              <a:spcBef>
                <a:spcPts val="0"/>
              </a:spcBef>
              <a:spcAft>
                <a:spcPts val="0"/>
              </a:spcAft>
              <a:buFont typeface="Wingdings" panose="05000000000000000000" pitchFamily="2" charset="2"/>
              <a:buChar char="ü"/>
              <a:defRPr/>
            </a:pPr>
            <a:r>
              <a:rPr lang="en-US" sz="1400" dirty="0" smtClean="0"/>
              <a:t>When </a:t>
            </a:r>
            <a:r>
              <a:rPr lang="en-US" sz="1400" dirty="0"/>
              <a:t>cash is involved, these activities are reported on the statement of cash flows. (When cash is not included in the transaction, such as when a building is acquired with a long-term mortgage note payable, there is no cash effect to include on the statement of cash flows. You must see cash in the transaction for it to affect the statement of cash flows</a:t>
            </a:r>
            <a:r>
              <a:rPr lang="en-US" sz="1400" dirty="0" smtClean="0"/>
              <a:t>.)</a:t>
            </a:r>
            <a:endParaRPr lang="en-US" sz="1400" dirty="0"/>
          </a:p>
          <a:p>
            <a:pPr marL="0" indent="0">
              <a:spcAft>
                <a:spcPts val="600"/>
              </a:spcAft>
              <a:buNone/>
            </a:pPr>
            <a:endParaRPr lang="en-US" altLang="zh-CN" sz="1600" dirty="0">
              <a:solidFill>
                <a:srgbClr val="002060"/>
              </a:solidFill>
              <a:ea typeface="宋体" pitchFamily="2" charset="-122"/>
            </a:endParaRPr>
          </a:p>
        </p:txBody>
      </p:sp>
    </p:spTree>
    <p:extLst>
      <p:ext uri="{BB962C8B-B14F-4D97-AF65-F5344CB8AC3E}">
        <p14:creationId xmlns:p14="http://schemas.microsoft.com/office/powerpoint/2010/main" val="3224346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31</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solidFill>
                  <a:srgbClr val="C00000"/>
                </a:solidFill>
              </a:rPr>
              <a:t>End of Chapter 02</a:t>
            </a:r>
            <a:endParaRPr lang="en-US" sz="2800" dirty="0">
              <a:solidFill>
                <a:srgbClr val="C00000"/>
              </a:solidFill>
            </a:endParaRPr>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000" b="1" dirty="0" smtClean="0">
                <a:solidFill>
                  <a:schemeClr val="bg1"/>
                </a:solidFill>
              </a:rPr>
              <a:t>Financial Accounting and Reporting Conceptual Framework</a:t>
            </a:r>
            <a:endParaRPr lang="en-US" altLang="en-US" sz="2800" dirty="0" smtClean="0">
              <a:solidFill>
                <a:schemeClr val="bg1"/>
              </a:solidFill>
            </a:endParaRPr>
          </a:p>
        </p:txBody>
      </p:sp>
      <p:sp>
        <p:nvSpPr>
          <p:cNvPr id="4100" name="Rectangle 3"/>
          <p:cNvSpPr>
            <a:spLocks noGrp="1" noChangeArrowheads="1"/>
          </p:cNvSpPr>
          <p:nvPr>
            <p:ph type="body" idx="1"/>
          </p:nvPr>
        </p:nvSpPr>
        <p:spPr>
          <a:xfrm>
            <a:off x="1143000" y="1219200"/>
            <a:ext cx="7391400" cy="5257800"/>
          </a:xfrm>
          <a:noFill/>
        </p:spPr>
        <p:txBody>
          <a:bodyPr lIns="0" tIns="0" rIns="0" bIns="0"/>
          <a:lstStyle/>
          <a:p>
            <a:pPr marL="0" indent="0">
              <a:lnSpc>
                <a:spcPct val="120000"/>
              </a:lnSpc>
              <a:spcBef>
                <a:spcPts val="600"/>
              </a:spcBef>
              <a:buNone/>
            </a:pPr>
            <a:r>
              <a:rPr lang="en-US" sz="1400" b="1" dirty="0">
                <a:solidFill>
                  <a:srgbClr val="000099"/>
                </a:solidFill>
              </a:rPr>
              <a:t>Elements to Be Measured and </a:t>
            </a:r>
            <a:r>
              <a:rPr lang="en-US" sz="1400" b="1" dirty="0" smtClean="0">
                <a:solidFill>
                  <a:srgbClr val="000099"/>
                </a:solidFill>
              </a:rPr>
              <a:t>Reported:</a:t>
            </a:r>
          </a:p>
          <a:p>
            <a:pPr lvl="1">
              <a:lnSpc>
                <a:spcPct val="120000"/>
              </a:lnSpc>
              <a:spcBef>
                <a:spcPts val="600"/>
              </a:spcBef>
              <a:buFont typeface="Wingdings" panose="05000000000000000000" pitchFamily="2" charset="2"/>
              <a:buChar char="ü"/>
            </a:pPr>
            <a:r>
              <a:rPr lang="en-US" sz="1400" dirty="0" smtClean="0"/>
              <a:t>Assets</a:t>
            </a:r>
            <a:r>
              <a:rPr lang="en-US" sz="1400" dirty="0"/>
              <a:t>, Liabilities, Stockholders’ Equity, </a:t>
            </a:r>
            <a:r>
              <a:rPr lang="en-US" sz="1400" dirty="0" smtClean="0"/>
              <a:t>Investments by &amp; Distributions to Owners </a:t>
            </a:r>
          </a:p>
          <a:p>
            <a:pPr lvl="1">
              <a:lnSpc>
                <a:spcPct val="120000"/>
              </a:lnSpc>
              <a:spcBef>
                <a:spcPts val="600"/>
              </a:spcBef>
              <a:buFont typeface="Wingdings" panose="05000000000000000000" pitchFamily="2" charset="2"/>
              <a:buChar char="ü"/>
            </a:pPr>
            <a:r>
              <a:rPr lang="en-US" sz="1400" dirty="0" smtClean="0"/>
              <a:t>Revenues</a:t>
            </a:r>
            <a:r>
              <a:rPr lang="en-US" sz="1400" dirty="0"/>
              <a:t>, Expenses, Gains, and </a:t>
            </a:r>
            <a:r>
              <a:rPr lang="en-US" sz="1400" dirty="0" smtClean="0"/>
              <a:t>Losses</a:t>
            </a:r>
          </a:p>
          <a:p>
            <a:pPr lvl="1">
              <a:lnSpc>
                <a:spcPct val="120000"/>
              </a:lnSpc>
              <a:spcBef>
                <a:spcPts val="600"/>
              </a:spcBef>
              <a:buFont typeface="Wingdings" panose="05000000000000000000" pitchFamily="2" charset="2"/>
              <a:buChar char="ü"/>
            </a:pPr>
            <a:r>
              <a:rPr lang="en-US" sz="1400" dirty="0" smtClean="0"/>
              <a:t>Comprehensive Income</a:t>
            </a:r>
            <a:endParaRPr lang="en-US" sz="1400" dirty="0"/>
          </a:p>
          <a:p>
            <a:pPr marL="0" indent="0">
              <a:lnSpc>
                <a:spcPct val="120000"/>
              </a:lnSpc>
              <a:spcBef>
                <a:spcPts val="600"/>
              </a:spcBef>
              <a:buNone/>
            </a:pPr>
            <a:endParaRPr lang="en-US" sz="1400" b="1" dirty="0" smtClean="0">
              <a:solidFill>
                <a:srgbClr val="000099"/>
              </a:solidFill>
            </a:endParaRPr>
          </a:p>
          <a:p>
            <a:pPr marL="0" indent="0">
              <a:lnSpc>
                <a:spcPct val="120000"/>
              </a:lnSpc>
              <a:spcBef>
                <a:spcPts val="0"/>
              </a:spcBef>
              <a:spcAft>
                <a:spcPts val="600"/>
              </a:spcAft>
              <a:buNone/>
            </a:pPr>
            <a:r>
              <a:rPr lang="en-US" sz="1400" b="1" dirty="0" smtClean="0">
                <a:solidFill>
                  <a:srgbClr val="000099"/>
                </a:solidFill>
              </a:rPr>
              <a:t>Recognition</a:t>
            </a:r>
            <a:r>
              <a:rPr lang="en-US" sz="1400" b="1" dirty="0">
                <a:solidFill>
                  <a:srgbClr val="000099"/>
                </a:solidFill>
              </a:rPr>
              <a:t>, Measurement, and Disclosure Concepts:</a:t>
            </a:r>
          </a:p>
          <a:p>
            <a:pPr marL="457200" indent="0">
              <a:spcBef>
                <a:spcPts val="0"/>
              </a:spcBef>
              <a:spcAft>
                <a:spcPts val="600"/>
              </a:spcAft>
              <a:buNone/>
            </a:pPr>
            <a:r>
              <a:rPr lang="en-US" sz="1400" b="1" dirty="0" smtClean="0">
                <a:solidFill>
                  <a:srgbClr val="CC0000"/>
                </a:solidFill>
              </a:rPr>
              <a:t>Assumptions</a:t>
            </a:r>
          </a:p>
          <a:p>
            <a:pPr marL="742950" indent="-285750">
              <a:buFont typeface="Wingdings" panose="05000000000000000000" pitchFamily="2" charset="2"/>
              <a:buChar char="Ø"/>
            </a:pPr>
            <a:r>
              <a:rPr lang="en-US" sz="1400" i="1" dirty="0" smtClean="0"/>
              <a:t>Separate Entity</a:t>
            </a:r>
          </a:p>
          <a:p>
            <a:pPr marL="1149350" lvl="1" indent="-285750">
              <a:spcBef>
                <a:spcPts val="0"/>
              </a:spcBef>
              <a:spcAft>
                <a:spcPts val="600"/>
              </a:spcAft>
              <a:buFont typeface="Wingdings" panose="05000000000000000000" pitchFamily="2" charset="2"/>
              <a:buChar char="v"/>
            </a:pPr>
            <a:r>
              <a:rPr lang="en-US" sz="1400" dirty="0"/>
              <a:t>each business’s activities must be accounted for separately from the activities of its owners, all other persons, and other entities</a:t>
            </a:r>
            <a:endParaRPr lang="en-US" sz="1400" dirty="0" smtClean="0"/>
          </a:p>
          <a:p>
            <a:pPr marL="742950" indent="-285750">
              <a:buFont typeface="Wingdings" panose="05000000000000000000" pitchFamily="2" charset="2"/>
              <a:buChar char="Ø"/>
            </a:pPr>
            <a:r>
              <a:rPr lang="en-US" sz="1400" dirty="0" smtClean="0"/>
              <a:t>Going Concern (continuity)</a:t>
            </a:r>
          </a:p>
          <a:p>
            <a:pPr lvl="2">
              <a:spcBef>
                <a:spcPts val="0"/>
              </a:spcBef>
              <a:spcAft>
                <a:spcPts val="600"/>
              </a:spcAft>
              <a:buFont typeface="Wingdings" panose="05000000000000000000" pitchFamily="2" charset="2"/>
              <a:buChar char="v"/>
            </a:pPr>
            <a:r>
              <a:rPr lang="en-US" sz="1400" dirty="0"/>
              <a:t>unless there is evidence to the contrary, we assume that the business will continue operating into the foreseeable future, long enough to meet its contractual commitments and plans </a:t>
            </a:r>
            <a:endParaRPr lang="en-US" sz="1400" dirty="0" smtClean="0"/>
          </a:p>
          <a:p>
            <a:pPr marL="742950" indent="-285750">
              <a:buFont typeface="Wingdings" panose="05000000000000000000" pitchFamily="2" charset="2"/>
              <a:buChar char="Ø"/>
            </a:pPr>
            <a:r>
              <a:rPr lang="en-US" sz="1400" dirty="0" smtClean="0"/>
              <a:t>Monetary Unit</a:t>
            </a:r>
          </a:p>
          <a:p>
            <a:pPr lvl="2">
              <a:buFont typeface="Wingdings" panose="05000000000000000000" pitchFamily="2" charset="2"/>
              <a:buChar char="v"/>
            </a:pPr>
            <a:r>
              <a:rPr lang="en-US" sz="1400" dirty="0"/>
              <a:t>each business entity accounts for and reports its financial results primarily in terms of the national monetary unit (e.g., dollars in the United States, yen in Japan, and euros in Germany), without any adjustment for changes in purchasing power (e.g., </a:t>
            </a:r>
            <a:r>
              <a:rPr lang="en-US" sz="1400" dirty="0" smtClean="0"/>
              <a:t>inflation)</a:t>
            </a:r>
            <a:endParaRPr lang="en-US" sz="1000" dirty="0" smtClean="0"/>
          </a:p>
        </p:txBody>
      </p:sp>
    </p:spTree>
    <p:extLst>
      <p:ext uri="{BB962C8B-B14F-4D97-AF65-F5344CB8AC3E}">
        <p14:creationId xmlns:p14="http://schemas.microsoft.com/office/powerpoint/2010/main" val="180287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5</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Transaction Analysis</a:t>
            </a:r>
            <a:endParaRPr lang="en-US" sz="2800" dirty="0"/>
          </a:p>
        </p:txBody>
      </p:sp>
    </p:spTree>
    <p:extLst>
      <p:ext uri="{BB962C8B-B14F-4D97-AF65-F5344CB8AC3E}">
        <p14:creationId xmlns:p14="http://schemas.microsoft.com/office/powerpoint/2010/main" val="2988195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Principles of 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Bef>
                <a:spcPct val="0"/>
              </a:spcBef>
              <a:buNone/>
            </a:pPr>
            <a:r>
              <a:rPr lang="en-US" sz="1400" b="1" dirty="0">
                <a:solidFill>
                  <a:srgbClr val="C00000"/>
                </a:solidFill>
              </a:rPr>
              <a:t>What Business Activities Cause Changes in the Financial Statement Amounts</a:t>
            </a:r>
            <a:r>
              <a:rPr lang="en-US" sz="1400" b="1" dirty="0" smtClean="0">
                <a:solidFill>
                  <a:srgbClr val="C00000"/>
                </a:solidFill>
              </a:rPr>
              <a:t>?</a:t>
            </a:r>
          </a:p>
          <a:p>
            <a:pPr marL="0" indent="0">
              <a:spcBef>
                <a:spcPct val="0"/>
              </a:spcBef>
              <a:buNone/>
            </a:pPr>
            <a:endParaRPr lang="en-US" sz="1400" dirty="0" smtClean="0"/>
          </a:p>
          <a:p>
            <a:pPr marL="0" indent="0">
              <a:spcBef>
                <a:spcPct val="0"/>
              </a:spcBef>
              <a:buNone/>
            </a:pPr>
            <a:r>
              <a:rPr lang="en-US" sz="1400" dirty="0"/>
              <a:t>Accounting focuses on certain events that have an economic impact on the entity. Those events that are recorded as part of the accounting process are called </a:t>
            </a:r>
            <a:r>
              <a:rPr lang="en-US" sz="1400" dirty="0" smtClean="0"/>
              <a:t>transactions.</a:t>
            </a:r>
          </a:p>
          <a:p>
            <a:pPr marL="0" indent="0">
              <a:spcBef>
                <a:spcPct val="0"/>
              </a:spcBef>
              <a:buNone/>
            </a:pPr>
            <a:endParaRPr lang="en-US" sz="1600" dirty="0" smtClean="0"/>
          </a:p>
          <a:p>
            <a:pPr marL="0" indent="0">
              <a:spcBef>
                <a:spcPct val="0"/>
              </a:spcBef>
              <a:buNone/>
            </a:pPr>
            <a:endParaRPr lang="en-US" sz="1600" dirty="0"/>
          </a:p>
          <a:p>
            <a:pPr>
              <a:spcAft>
                <a:spcPts val="600"/>
              </a:spcAft>
              <a:buNone/>
              <a:defRPr/>
            </a:pPr>
            <a:r>
              <a:rPr lang="en-US" sz="1400" b="1" dirty="0"/>
              <a:t>External Events: </a:t>
            </a:r>
            <a:r>
              <a:rPr lang="en-US" sz="1400" b="1" dirty="0" smtClean="0"/>
              <a:t/>
            </a:r>
            <a:br>
              <a:rPr lang="en-US" sz="1400" b="1" dirty="0" smtClean="0"/>
            </a:br>
            <a:r>
              <a:rPr lang="en-US" sz="1400" dirty="0" smtClean="0"/>
              <a:t>Exchanges</a:t>
            </a:r>
            <a:r>
              <a:rPr lang="en-US" sz="1400" dirty="0" smtClean="0">
                <a:solidFill>
                  <a:srgbClr val="FF0000"/>
                </a:solidFill>
                <a:effectLst>
                  <a:outerShdw blurRad="38100" dist="38100" dir="2700000" algn="tl">
                    <a:srgbClr val="C0C0C0"/>
                  </a:outerShdw>
                </a:effectLst>
              </a:rPr>
              <a:t> </a:t>
            </a:r>
            <a:r>
              <a:rPr lang="en-US" sz="1400" dirty="0"/>
              <a:t>between the entity and one or more </a:t>
            </a:r>
            <a:r>
              <a:rPr lang="en-US" sz="1400" dirty="0" smtClean="0"/>
              <a:t>external parties. </a:t>
            </a:r>
            <a:r>
              <a:rPr lang="en-US" sz="1400" dirty="0"/>
              <a:t>Most transactions with external parties involve exchanges where the business entity gives up something and receives something in return</a:t>
            </a:r>
            <a:r>
              <a:rPr lang="en-US" sz="1400" dirty="0" smtClean="0"/>
              <a:t>.</a:t>
            </a:r>
          </a:p>
          <a:p>
            <a:pPr lvl="1" indent="-182880">
              <a:buFont typeface="Wingdings" pitchFamily="2" charset="2"/>
              <a:buNone/>
              <a:defRPr/>
            </a:pPr>
            <a:r>
              <a:rPr lang="en-US" sz="1400" i="1" dirty="0" smtClean="0"/>
              <a:t>Examples</a:t>
            </a:r>
            <a:r>
              <a:rPr lang="en-US" sz="1400" dirty="0" smtClean="0"/>
              <a:t>: Purchase of a machine from a supplier; sale of merchandise to customers; borrowing cash from a bank; investment of cash in the business by the owners.</a:t>
            </a:r>
          </a:p>
          <a:p>
            <a:pPr lvl="1" indent="-182880">
              <a:buFont typeface="Wingdings" pitchFamily="2" charset="2"/>
              <a:buNone/>
              <a:defRPr/>
            </a:pPr>
            <a:endParaRPr lang="en-US" sz="1400" dirty="0"/>
          </a:p>
          <a:p>
            <a:pPr lvl="1" indent="-182880">
              <a:buFont typeface="Wingdings" pitchFamily="2" charset="2"/>
              <a:buNone/>
              <a:defRPr/>
            </a:pPr>
            <a:endParaRPr lang="en-US" sz="1400" dirty="0"/>
          </a:p>
          <a:p>
            <a:pPr>
              <a:spcBef>
                <a:spcPts val="0"/>
              </a:spcBef>
              <a:spcAft>
                <a:spcPts val="600"/>
              </a:spcAft>
              <a:buFont typeface="Wingdings" pitchFamily="2" charset="2"/>
              <a:buNone/>
              <a:defRPr/>
            </a:pPr>
            <a:r>
              <a:rPr lang="en-US" sz="1400" b="1" dirty="0"/>
              <a:t>Internal Events: </a:t>
            </a:r>
            <a:r>
              <a:rPr lang="en-US" sz="1400" b="1" dirty="0" smtClean="0"/>
              <a:t/>
            </a:r>
            <a:br>
              <a:rPr lang="en-US" sz="1400" b="1" dirty="0" smtClean="0"/>
            </a:br>
            <a:r>
              <a:rPr lang="en-US" sz="1400" dirty="0" smtClean="0"/>
              <a:t>Events </a:t>
            </a:r>
            <a:r>
              <a:rPr lang="en-US" sz="1400" dirty="0"/>
              <a:t>that are not exchanges between parties but that have a direct and </a:t>
            </a:r>
            <a:r>
              <a:rPr lang="en-US" sz="1400" dirty="0" smtClean="0"/>
              <a:t>measurable </a:t>
            </a:r>
            <a:r>
              <a:rPr lang="en-US" sz="1400" dirty="0"/>
              <a:t>effect on the </a:t>
            </a:r>
            <a:r>
              <a:rPr lang="en-US" sz="1400" dirty="0" smtClean="0"/>
              <a:t>entity</a:t>
            </a:r>
            <a:endParaRPr lang="en-US" sz="1400" dirty="0"/>
          </a:p>
          <a:p>
            <a:pPr lvl="1" indent="-182880">
              <a:buFont typeface="Wingdings" pitchFamily="2" charset="2"/>
              <a:buNone/>
              <a:defRPr/>
            </a:pPr>
            <a:r>
              <a:rPr lang="en-US" sz="1400" i="1" dirty="0" smtClean="0"/>
              <a:t>Examples</a:t>
            </a:r>
            <a:r>
              <a:rPr lang="en-US" sz="1400" dirty="0" smtClean="0"/>
              <a:t>: </a:t>
            </a:r>
            <a:r>
              <a:rPr lang="en-US" sz="1400" dirty="0"/>
              <a:t>Using up insurance paid in </a:t>
            </a:r>
            <a:r>
              <a:rPr lang="en-US" sz="1400" dirty="0" smtClean="0"/>
              <a:t>advance; using buildings and equipment over several years</a:t>
            </a:r>
            <a:endParaRPr lang="en-US" sz="1400" dirty="0"/>
          </a:p>
          <a:p>
            <a:pPr lvl="1" indent="-182880">
              <a:buFont typeface="Wingdings" pitchFamily="2" charset="2"/>
              <a:buNone/>
              <a:defRPr/>
            </a:pPr>
            <a:endParaRPr lang="en-US" sz="1400" b="1" dirty="0" smtClean="0"/>
          </a:p>
          <a:p>
            <a:pPr marL="342900" indent="-342900">
              <a:buFont typeface="+mj-lt"/>
              <a:buAutoNum type="alphaLcParenR"/>
            </a:pPr>
            <a:endParaRPr lang="en-US" sz="16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Tree>
    <p:extLst>
      <p:ext uri="{BB962C8B-B14F-4D97-AF65-F5344CB8AC3E}">
        <p14:creationId xmlns:p14="http://schemas.microsoft.com/office/powerpoint/2010/main" val="3970119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7</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Principles of 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Bef>
                <a:spcPct val="0"/>
              </a:spcBef>
              <a:buNone/>
            </a:pPr>
            <a:r>
              <a:rPr lang="en-US" sz="1400" b="1" dirty="0" smtClean="0">
                <a:solidFill>
                  <a:srgbClr val="C00000"/>
                </a:solidFill>
              </a:rPr>
              <a:t>Some Common Account Titles</a:t>
            </a:r>
          </a:p>
          <a:p>
            <a:pPr marL="0" indent="0">
              <a:spcBef>
                <a:spcPct val="0"/>
              </a:spcBef>
              <a:buNone/>
            </a:pPr>
            <a:endParaRPr lang="en-US" sz="1400" dirty="0" smtClean="0"/>
          </a:p>
        </p:txBody>
      </p:sp>
      <p:graphicFrame>
        <p:nvGraphicFramePr>
          <p:cNvPr id="2" name="Table 1"/>
          <p:cNvGraphicFramePr>
            <a:graphicFrameLocks noGrp="1"/>
          </p:cNvGraphicFramePr>
          <p:nvPr>
            <p:extLst>
              <p:ext uri="{D42A27DB-BD31-4B8C-83A1-F6EECF244321}">
                <p14:modId xmlns:p14="http://schemas.microsoft.com/office/powerpoint/2010/main" val="3154371482"/>
              </p:ext>
            </p:extLst>
          </p:nvPr>
        </p:nvGraphicFramePr>
        <p:xfrm>
          <a:off x="990600" y="1524000"/>
          <a:ext cx="7924800" cy="4724400"/>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372900">
                <a:tc>
                  <a:txBody>
                    <a:bodyPr/>
                    <a:lstStyle/>
                    <a:p>
                      <a:r>
                        <a:rPr lang="en-US" sz="1400" dirty="0" smtClean="0"/>
                        <a:t>Assets</a:t>
                      </a:r>
                      <a:endParaRPr lang="en-US" sz="1400" dirty="0"/>
                    </a:p>
                  </a:txBody>
                  <a:tcPr/>
                </a:tc>
                <a:tc>
                  <a:txBody>
                    <a:bodyPr/>
                    <a:lstStyle/>
                    <a:p>
                      <a:r>
                        <a:rPr lang="en-US" sz="1400" dirty="0" smtClean="0"/>
                        <a:t>Liabilities</a:t>
                      </a:r>
                      <a:endParaRPr lang="en-US" sz="1400" dirty="0"/>
                    </a:p>
                  </a:txBody>
                  <a:tcPr/>
                </a:tc>
                <a:tc>
                  <a:txBody>
                    <a:bodyPr/>
                    <a:lstStyle/>
                    <a:p>
                      <a:r>
                        <a:rPr lang="en-US" sz="1400" dirty="0" smtClean="0"/>
                        <a:t>Stockholders’ Equity</a:t>
                      </a:r>
                      <a:endParaRPr lang="en-US" sz="1400" dirty="0"/>
                    </a:p>
                  </a:txBody>
                  <a:tcPr/>
                </a:tc>
                <a:tc>
                  <a:txBody>
                    <a:bodyPr/>
                    <a:lstStyle/>
                    <a:p>
                      <a:r>
                        <a:rPr lang="en-US" sz="1400" dirty="0" smtClean="0"/>
                        <a:t>Revenues</a:t>
                      </a:r>
                      <a:endParaRPr lang="en-US" sz="1400" dirty="0"/>
                    </a:p>
                  </a:txBody>
                  <a:tcPr/>
                </a:tc>
                <a:tc>
                  <a:txBody>
                    <a:bodyPr/>
                    <a:lstStyle/>
                    <a:p>
                      <a:r>
                        <a:rPr lang="en-US" sz="1400" dirty="0" smtClean="0"/>
                        <a:t>Expenses</a:t>
                      </a:r>
                      <a:endParaRPr lang="en-US" sz="1400" dirty="0"/>
                    </a:p>
                  </a:txBody>
                  <a:tcPr/>
                </a:tc>
                <a:extLst>
                  <a:ext uri="{0D108BD9-81ED-4DB2-BD59-A6C34878D82A}">
                    <a16:rowId xmlns:a16="http://schemas.microsoft.com/office/drawing/2014/main" val="10000"/>
                  </a:ext>
                </a:extLst>
              </a:tr>
              <a:tr h="266879">
                <a:tc>
                  <a:txBody>
                    <a:bodyPr/>
                    <a:lstStyle/>
                    <a:p>
                      <a:r>
                        <a:rPr lang="en-US" sz="1200" dirty="0" smtClean="0"/>
                        <a:t>Cash</a:t>
                      </a:r>
                      <a:endParaRPr lang="en-US" sz="1200" dirty="0"/>
                    </a:p>
                  </a:txBody>
                  <a:tcPr/>
                </a:tc>
                <a:tc>
                  <a:txBody>
                    <a:bodyPr/>
                    <a:lstStyle/>
                    <a:p>
                      <a:r>
                        <a:rPr lang="en-US" sz="1200" dirty="0" smtClean="0"/>
                        <a:t>Accounts Payable</a:t>
                      </a:r>
                      <a:endParaRPr lang="en-US" sz="1200" dirty="0"/>
                    </a:p>
                  </a:txBody>
                  <a:tcPr/>
                </a:tc>
                <a:tc>
                  <a:txBody>
                    <a:bodyPr/>
                    <a:lstStyle/>
                    <a:p>
                      <a:r>
                        <a:rPr lang="en-US" sz="1200" dirty="0" smtClean="0"/>
                        <a:t>Common Stock</a:t>
                      </a:r>
                      <a:endParaRPr lang="en-US" sz="1200" dirty="0"/>
                    </a:p>
                  </a:txBody>
                  <a:tcPr/>
                </a:tc>
                <a:tc>
                  <a:txBody>
                    <a:bodyPr/>
                    <a:lstStyle/>
                    <a:p>
                      <a:r>
                        <a:rPr lang="en-US" sz="1200" dirty="0" smtClean="0"/>
                        <a:t>Sales Revenue</a:t>
                      </a:r>
                      <a:endParaRPr lang="en-US" sz="1200" dirty="0"/>
                    </a:p>
                  </a:txBody>
                  <a:tcPr/>
                </a:tc>
                <a:tc>
                  <a:txBody>
                    <a:bodyPr/>
                    <a:lstStyle/>
                    <a:p>
                      <a:r>
                        <a:rPr lang="en-US" sz="1200" dirty="0" smtClean="0"/>
                        <a:t>Cost of Goods Sold</a:t>
                      </a:r>
                      <a:endParaRPr lang="en-US" sz="1200" dirty="0"/>
                    </a:p>
                  </a:txBody>
                  <a:tcPr/>
                </a:tc>
                <a:extLst>
                  <a:ext uri="{0D108BD9-81ED-4DB2-BD59-A6C34878D82A}">
                    <a16:rowId xmlns:a16="http://schemas.microsoft.com/office/drawing/2014/main" val="10001"/>
                  </a:ext>
                </a:extLst>
              </a:tr>
              <a:tr h="329029">
                <a:tc>
                  <a:txBody>
                    <a:bodyPr/>
                    <a:lstStyle/>
                    <a:p>
                      <a:r>
                        <a:rPr lang="en-US" sz="1200" dirty="0" smtClean="0"/>
                        <a:t>Accounts</a:t>
                      </a:r>
                      <a:r>
                        <a:rPr lang="en-US" sz="1200" baseline="0" dirty="0" smtClean="0"/>
                        <a:t> Receivable (A/R)</a:t>
                      </a:r>
                      <a:endParaRPr lang="en-US" sz="1200" dirty="0"/>
                    </a:p>
                  </a:txBody>
                  <a:tcPr/>
                </a:tc>
                <a:tc>
                  <a:txBody>
                    <a:bodyPr/>
                    <a:lstStyle/>
                    <a:p>
                      <a:r>
                        <a:rPr lang="en-US" sz="1200" dirty="0" smtClean="0"/>
                        <a:t>Accrued Expenses Payable</a:t>
                      </a:r>
                      <a:endParaRPr lang="en-US" sz="1200" dirty="0"/>
                    </a:p>
                  </a:txBody>
                  <a:tcPr/>
                </a:tc>
                <a:tc>
                  <a:txBody>
                    <a:bodyPr/>
                    <a:lstStyle/>
                    <a:p>
                      <a:r>
                        <a:rPr lang="en-US" sz="1200" dirty="0" smtClean="0"/>
                        <a:t>Additional Paid-in-Capital</a:t>
                      </a:r>
                      <a:endParaRPr lang="en-US" sz="1200" dirty="0"/>
                    </a:p>
                  </a:txBody>
                  <a:tcPr/>
                </a:tc>
                <a:tc>
                  <a:txBody>
                    <a:bodyPr/>
                    <a:lstStyle/>
                    <a:p>
                      <a:r>
                        <a:rPr lang="en-US" sz="1200" dirty="0" smtClean="0"/>
                        <a:t>Fee Revenue</a:t>
                      </a:r>
                      <a:endParaRPr lang="en-US" sz="1200" dirty="0"/>
                    </a:p>
                  </a:txBody>
                  <a:tcPr/>
                </a:tc>
                <a:tc>
                  <a:txBody>
                    <a:bodyPr/>
                    <a:lstStyle/>
                    <a:p>
                      <a:r>
                        <a:rPr lang="en-US" sz="1200" dirty="0" smtClean="0"/>
                        <a:t>Wages Expense</a:t>
                      </a:r>
                      <a:endParaRPr lang="en-US" sz="1200" dirty="0"/>
                    </a:p>
                  </a:txBody>
                  <a:tcPr/>
                </a:tc>
                <a:extLst>
                  <a:ext uri="{0D108BD9-81ED-4DB2-BD59-A6C34878D82A}">
                    <a16:rowId xmlns:a16="http://schemas.microsoft.com/office/drawing/2014/main" val="10002"/>
                  </a:ext>
                </a:extLst>
              </a:tr>
              <a:tr h="329029">
                <a:tc>
                  <a:txBody>
                    <a:bodyPr/>
                    <a:lstStyle/>
                    <a:p>
                      <a:r>
                        <a:rPr lang="en-US" sz="1200" dirty="0" smtClean="0"/>
                        <a:t>Short-term Investments</a:t>
                      </a:r>
                      <a:endParaRPr lang="en-US" sz="1200" dirty="0"/>
                    </a:p>
                  </a:txBody>
                  <a:tcPr/>
                </a:tc>
                <a:tc>
                  <a:txBody>
                    <a:bodyPr/>
                    <a:lstStyle/>
                    <a:p>
                      <a:r>
                        <a:rPr lang="en-US" sz="1200" dirty="0" smtClean="0"/>
                        <a:t>Notes Payable</a:t>
                      </a:r>
                      <a:endParaRPr lang="en-US" sz="1200" dirty="0"/>
                    </a:p>
                  </a:txBody>
                  <a:tcPr/>
                </a:tc>
                <a:tc>
                  <a:txBody>
                    <a:bodyPr/>
                    <a:lstStyle/>
                    <a:p>
                      <a:r>
                        <a:rPr lang="en-US" sz="1200" dirty="0" smtClean="0"/>
                        <a:t>Retained Earnings</a:t>
                      </a:r>
                      <a:endParaRPr lang="en-US" sz="1200" dirty="0"/>
                    </a:p>
                  </a:txBody>
                  <a:tcPr/>
                </a:tc>
                <a:tc>
                  <a:txBody>
                    <a:bodyPr/>
                    <a:lstStyle/>
                    <a:p>
                      <a:r>
                        <a:rPr lang="en-US" sz="1200" dirty="0" smtClean="0"/>
                        <a:t>Interest Revenue</a:t>
                      </a:r>
                      <a:endParaRPr lang="en-US" sz="1200" dirty="0"/>
                    </a:p>
                  </a:txBody>
                  <a:tcPr/>
                </a:tc>
                <a:tc>
                  <a:txBody>
                    <a:bodyPr/>
                    <a:lstStyle/>
                    <a:p>
                      <a:r>
                        <a:rPr lang="en-US" sz="1200" dirty="0" smtClean="0"/>
                        <a:t>Rent Expense</a:t>
                      </a:r>
                      <a:endParaRPr lang="en-US" sz="1200" dirty="0"/>
                    </a:p>
                  </a:txBody>
                  <a:tcPr/>
                </a:tc>
                <a:extLst>
                  <a:ext uri="{0D108BD9-81ED-4DB2-BD59-A6C34878D82A}">
                    <a16:rowId xmlns:a16="http://schemas.microsoft.com/office/drawing/2014/main" val="10003"/>
                  </a:ext>
                </a:extLst>
              </a:tr>
              <a:tr h="266879">
                <a:tc>
                  <a:txBody>
                    <a:bodyPr/>
                    <a:lstStyle/>
                    <a:p>
                      <a:r>
                        <a:rPr lang="en-US" sz="1200" dirty="0" smtClean="0"/>
                        <a:t>Notes Receivable</a:t>
                      </a:r>
                      <a:endParaRPr lang="en-US" sz="1200" dirty="0"/>
                    </a:p>
                  </a:txBody>
                  <a:tcPr/>
                </a:tc>
                <a:tc>
                  <a:txBody>
                    <a:bodyPr/>
                    <a:lstStyle/>
                    <a:p>
                      <a:r>
                        <a:rPr lang="en-US" sz="1200" dirty="0" smtClean="0"/>
                        <a:t>Taxes Payable</a:t>
                      </a:r>
                      <a:endParaRPr lang="en-US" sz="1200" dirty="0"/>
                    </a:p>
                  </a:txBody>
                  <a:tcPr/>
                </a:tc>
                <a:tc>
                  <a:txBody>
                    <a:bodyPr/>
                    <a:lstStyle/>
                    <a:p>
                      <a:endParaRPr lang="en-US" sz="1200" dirty="0"/>
                    </a:p>
                  </a:txBody>
                  <a:tcPr/>
                </a:tc>
                <a:tc>
                  <a:txBody>
                    <a:bodyPr/>
                    <a:lstStyle/>
                    <a:p>
                      <a:r>
                        <a:rPr lang="en-US" sz="1200" dirty="0" smtClean="0"/>
                        <a:t>Rent Revenue</a:t>
                      </a:r>
                      <a:endParaRPr lang="en-US" sz="1200" dirty="0"/>
                    </a:p>
                  </a:txBody>
                  <a:tcPr/>
                </a:tc>
                <a:tc>
                  <a:txBody>
                    <a:bodyPr/>
                    <a:lstStyle/>
                    <a:p>
                      <a:r>
                        <a:rPr lang="en-US" sz="1200" dirty="0" smtClean="0"/>
                        <a:t>Interest Expense</a:t>
                      </a:r>
                      <a:endParaRPr lang="en-US" sz="1200" dirty="0"/>
                    </a:p>
                  </a:txBody>
                  <a:tcPr/>
                </a:tc>
                <a:extLst>
                  <a:ext uri="{0D108BD9-81ED-4DB2-BD59-A6C34878D82A}">
                    <a16:rowId xmlns:a16="http://schemas.microsoft.com/office/drawing/2014/main" val="10004"/>
                  </a:ext>
                </a:extLst>
              </a:tr>
              <a:tr h="329029">
                <a:tc>
                  <a:txBody>
                    <a:bodyPr/>
                    <a:lstStyle/>
                    <a:p>
                      <a:r>
                        <a:rPr lang="en-US" sz="1200" dirty="0" smtClean="0"/>
                        <a:t>Inventory</a:t>
                      </a:r>
                      <a:endParaRPr lang="en-US" sz="1200" dirty="0"/>
                    </a:p>
                  </a:txBody>
                  <a:tcPr/>
                </a:tc>
                <a:tc>
                  <a:txBody>
                    <a:bodyPr/>
                    <a:lstStyle/>
                    <a:p>
                      <a:r>
                        <a:rPr lang="en-US" sz="1200" dirty="0" smtClean="0"/>
                        <a:t>Unearned</a:t>
                      </a:r>
                      <a:r>
                        <a:rPr lang="en-US" sz="1200" baseline="0" dirty="0" smtClean="0"/>
                        <a:t> Revenue</a:t>
                      </a:r>
                      <a:endParaRPr lang="en-US" sz="1200" dirty="0"/>
                    </a:p>
                  </a:txBody>
                  <a:tcPr/>
                </a:tc>
                <a:tc>
                  <a:txBody>
                    <a:bodyPr/>
                    <a:lstStyle/>
                    <a:p>
                      <a:endParaRPr lang="en-US" sz="1200" dirty="0"/>
                    </a:p>
                  </a:txBody>
                  <a:tcPr/>
                </a:tc>
                <a:tc>
                  <a:txBody>
                    <a:bodyPr/>
                    <a:lstStyle/>
                    <a:p>
                      <a:r>
                        <a:rPr lang="en-US" sz="1200" dirty="0" smtClean="0"/>
                        <a:t>Service Revenue</a:t>
                      </a:r>
                      <a:endParaRPr lang="en-US" sz="1200" dirty="0"/>
                    </a:p>
                  </a:txBody>
                  <a:tcPr/>
                </a:tc>
                <a:tc>
                  <a:txBody>
                    <a:bodyPr/>
                    <a:lstStyle/>
                    <a:p>
                      <a:r>
                        <a:rPr lang="en-US" sz="1200" dirty="0" smtClean="0"/>
                        <a:t>Depreciation Expense</a:t>
                      </a:r>
                      <a:endParaRPr lang="en-US" sz="1200" dirty="0"/>
                    </a:p>
                  </a:txBody>
                  <a:tcPr/>
                </a:tc>
                <a:extLst>
                  <a:ext uri="{0D108BD9-81ED-4DB2-BD59-A6C34878D82A}">
                    <a16:rowId xmlns:a16="http://schemas.microsoft.com/office/drawing/2014/main" val="10005"/>
                  </a:ext>
                </a:extLst>
              </a:tr>
              <a:tr h="266879">
                <a:tc>
                  <a:txBody>
                    <a:bodyPr/>
                    <a:lstStyle/>
                    <a:p>
                      <a:r>
                        <a:rPr lang="en-US" sz="1200" dirty="0" smtClean="0"/>
                        <a:t>Supplies</a:t>
                      </a:r>
                      <a:endParaRPr lang="en-US" sz="1200" dirty="0"/>
                    </a:p>
                  </a:txBody>
                  <a:tcPr/>
                </a:tc>
                <a:tc>
                  <a:txBody>
                    <a:bodyPr/>
                    <a:lstStyle/>
                    <a:p>
                      <a:r>
                        <a:rPr lang="en-US" sz="1200" dirty="0" smtClean="0"/>
                        <a:t>Bonds Payable</a:t>
                      </a: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Advertising Expense</a:t>
                      </a:r>
                      <a:endParaRPr lang="en-US" sz="1200" dirty="0"/>
                    </a:p>
                  </a:txBody>
                  <a:tcPr/>
                </a:tc>
                <a:extLst>
                  <a:ext uri="{0D108BD9-81ED-4DB2-BD59-A6C34878D82A}">
                    <a16:rowId xmlns:a16="http://schemas.microsoft.com/office/drawing/2014/main" val="10006"/>
                  </a:ext>
                </a:extLst>
              </a:tr>
              <a:tr h="266879">
                <a:tc>
                  <a:txBody>
                    <a:bodyPr/>
                    <a:lstStyle/>
                    <a:p>
                      <a:r>
                        <a:rPr lang="en-US" sz="1200" dirty="0" smtClean="0"/>
                        <a:t>Prepaid Expenses</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smtClean="0"/>
                        <a:t>Insurance</a:t>
                      </a:r>
                      <a:r>
                        <a:rPr lang="en-US" sz="1200" baseline="0" dirty="0" smtClean="0"/>
                        <a:t> Expense</a:t>
                      </a:r>
                      <a:endParaRPr lang="en-US" sz="1200" dirty="0"/>
                    </a:p>
                  </a:txBody>
                  <a:tcPr/>
                </a:tc>
                <a:extLst>
                  <a:ext uri="{0D108BD9-81ED-4DB2-BD59-A6C34878D82A}">
                    <a16:rowId xmlns:a16="http://schemas.microsoft.com/office/drawing/2014/main" val="10007"/>
                  </a:ext>
                </a:extLst>
              </a:tr>
              <a:tr h="329029">
                <a:tc>
                  <a:txBody>
                    <a:bodyPr/>
                    <a:lstStyle/>
                    <a:p>
                      <a:r>
                        <a:rPr lang="en-US" sz="1200" dirty="0" smtClean="0"/>
                        <a:t>Long-term Investments</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smtClean="0"/>
                        <a:t>Repair</a:t>
                      </a:r>
                      <a:r>
                        <a:rPr lang="en-US" sz="1200" baseline="0" dirty="0" smtClean="0"/>
                        <a:t> Expense</a:t>
                      </a:r>
                      <a:endParaRPr lang="en-US" sz="1200" dirty="0"/>
                    </a:p>
                  </a:txBody>
                  <a:tcPr/>
                </a:tc>
                <a:extLst>
                  <a:ext uri="{0D108BD9-81ED-4DB2-BD59-A6C34878D82A}">
                    <a16:rowId xmlns:a16="http://schemas.microsoft.com/office/drawing/2014/main" val="10008"/>
                  </a:ext>
                </a:extLst>
              </a:tr>
              <a:tr h="329029">
                <a:tc>
                  <a:txBody>
                    <a:bodyPr/>
                    <a:lstStyle/>
                    <a:p>
                      <a:r>
                        <a:rPr lang="en-US" sz="1200" dirty="0" smtClean="0"/>
                        <a:t>Equipment</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smtClean="0"/>
                        <a:t>Income Tax Expense</a:t>
                      </a:r>
                      <a:endParaRPr lang="en-US" sz="1200" dirty="0"/>
                    </a:p>
                  </a:txBody>
                  <a:tcPr/>
                </a:tc>
                <a:extLst>
                  <a:ext uri="{0D108BD9-81ED-4DB2-BD59-A6C34878D82A}">
                    <a16:rowId xmlns:a16="http://schemas.microsoft.com/office/drawing/2014/main" val="10009"/>
                  </a:ext>
                </a:extLst>
              </a:tr>
              <a:tr h="266879">
                <a:tc>
                  <a:txBody>
                    <a:bodyPr/>
                    <a:lstStyle/>
                    <a:p>
                      <a:r>
                        <a:rPr lang="en-US" sz="1200" dirty="0" smtClean="0"/>
                        <a:t>Buildings</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10"/>
                  </a:ext>
                </a:extLst>
              </a:tr>
              <a:tr h="266879">
                <a:tc>
                  <a:txBody>
                    <a:bodyPr/>
                    <a:lstStyle/>
                    <a:p>
                      <a:r>
                        <a:rPr lang="en-US" sz="1200" dirty="0" smtClean="0"/>
                        <a:t>Land</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11"/>
                  </a:ext>
                </a:extLst>
              </a:tr>
              <a:tr h="266879">
                <a:tc>
                  <a:txBody>
                    <a:bodyPr/>
                    <a:lstStyle/>
                    <a:p>
                      <a:r>
                        <a:rPr lang="en-US" sz="1200" dirty="0" smtClean="0"/>
                        <a:t>Intangibles</a:t>
                      </a:r>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60845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8</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Principles of 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a:spcBef>
                <a:spcPct val="0"/>
              </a:spcBef>
            </a:pPr>
            <a:r>
              <a:rPr lang="en-US" sz="1400" dirty="0"/>
              <a:t>Transaction analysis is the process of studying a transaction to determine its economic effect on the entity in terms of the accounting equation (also known as the fundamental accounting model). As accountants, </a:t>
            </a:r>
            <a:r>
              <a:rPr lang="en-US" sz="1400" b="1" dirty="0"/>
              <a:t>every transaction we deal with affects at least two </a:t>
            </a:r>
            <a:r>
              <a:rPr lang="en-US" sz="1400" b="1" dirty="0" smtClean="0"/>
              <a:t>accounts</a:t>
            </a:r>
            <a:r>
              <a:rPr lang="en-US" sz="1400" dirty="0" smtClean="0"/>
              <a:t> (dual effects concept). </a:t>
            </a:r>
            <a:r>
              <a:rPr lang="en-US" sz="1400" dirty="0"/>
              <a:t>As we record the transactions, we must </a:t>
            </a:r>
            <a:r>
              <a:rPr lang="en-US" sz="1400" u="sng" dirty="0"/>
              <a:t>make sure that the accounting equation remains in balance</a:t>
            </a:r>
            <a:r>
              <a:rPr lang="en-US" sz="1400" dirty="0"/>
              <a:t>.</a:t>
            </a:r>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smtClean="0"/>
          </a:p>
          <a:p>
            <a:pPr>
              <a:spcBef>
                <a:spcPct val="0"/>
              </a:spcBef>
            </a:pPr>
            <a:r>
              <a:rPr lang="en-US" sz="1400" dirty="0" smtClean="0"/>
              <a:t>Transactions are </a:t>
            </a:r>
            <a:r>
              <a:rPr lang="en-US" sz="1400" dirty="0"/>
              <a:t>analyzed and recorded in the </a:t>
            </a:r>
            <a:r>
              <a:rPr lang="en-US" sz="1400" b="1" dirty="0"/>
              <a:t>general journal</a:t>
            </a:r>
            <a:r>
              <a:rPr lang="en-US" sz="1400" dirty="0"/>
              <a:t> in chronological order, and the related accounts are updated in the </a:t>
            </a:r>
            <a:r>
              <a:rPr lang="en-US" sz="1400" b="1" dirty="0"/>
              <a:t>general ledger</a:t>
            </a:r>
            <a:r>
              <a:rPr lang="en-US" sz="1400" dirty="0"/>
              <a:t>. These formal records are based on two very important tools used by accountants</a:t>
            </a:r>
            <a:r>
              <a:rPr lang="en-US" sz="1400" dirty="0" smtClean="0"/>
              <a:t>:</a:t>
            </a:r>
            <a:br>
              <a:rPr lang="en-US" sz="1400" dirty="0" smtClean="0"/>
            </a:br>
            <a:r>
              <a:rPr lang="en-US" sz="1400" dirty="0" smtClean="0">
                <a:solidFill>
                  <a:srgbClr val="C00000"/>
                </a:solidFill>
              </a:rPr>
              <a:t>journal </a:t>
            </a:r>
            <a:r>
              <a:rPr lang="en-US" sz="1400" dirty="0">
                <a:solidFill>
                  <a:srgbClr val="C00000"/>
                </a:solidFill>
              </a:rPr>
              <a:t>entries </a:t>
            </a:r>
            <a:r>
              <a:rPr lang="en-US" sz="1400" dirty="0"/>
              <a:t>and </a:t>
            </a:r>
            <a:r>
              <a:rPr lang="en-US" sz="1400" dirty="0">
                <a:solidFill>
                  <a:srgbClr val="7030A0"/>
                </a:solidFill>
              </a:rPr>
              <a:t>T-accounts</a:t>
            </a:r>
            <a:r>
              <a:rPr lang="en-US" sz="1400" dirty="0"/>
              <a:t>. </a:t>
            </a:r>
            <a:endParaRPr lang="en-US" sz="1400" dirty="0" smtClean="0"/>
          </a:p>
          <a:p>
            <a:pPr>
              <a:spcBef>
                <a:spcPct val="0"/>
              </a:spcBef>
            </a:pPr>
            <a:endParaRPr lang="en-US" sz="1600" dirty="0"/>
          </a:p>
          <a:p>
            <a:pPr marL="0" indent="0">
              <a:spcAft>
                <a:spcPts val="600"/>
              </a:spcAft>
              <a:buFontTx/>
              <a:buNone/>
            </a:pPr>
            <a:endParaRPr lang="en-US" sz="1600" dirty="0"/>
          </a:p>
          <a:p>
            <a:pPr marL="0" indent="0">
              <a:buNone/>
            </a:pPr>
            <a:endParaRPr lang="en-US" sz="1600" b="1" dirty="0"/>
          </a:p>
          <a:p>
            <a:pPr marL="342900" indent="-342900">
              <a:buFont typeface="+mj-lt"/>
              <a:buAutoNum type="alphaLcParenR"/>
            </a:pPr>
            <a:endParaRPr lang="en-US" sz="16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
        <p:nvSpPr>
          <p:cNvPr id="5" name="TextBox 4"/>
          <p:cNvSpPr txBox="1"/>
          <p:nvPr/>
        </p:nvSpPr>
        <p:spPr>
          <a:xfrm>
            <a:off x="1856510" y="2849570"/>
            <a:ext cx="5855898" cy="461665"/>
          </a:xfrm>
          <a:prstGeom prst="rect">
            <a:avLst/>
          </a:prstGeom>
          <a:noFill/>
        </p:spPr>
        <p:txBody>
          <a:bodyPr wrap="none" rtlCol="0">
            <a:spAutoFit/>
          </a:bodyPr>
          <a:lstStyle/>
          <a:p>
            <a:r>
              <a:rPr lang="en-US" dirty="0" smtClean="0">
                <a:solidFill>
                  <a:srgbClr val="002060"/>
                </a:solidFill>
              </a:rPr>
              <a:t>Assets = Liabilities </a:t>
            </a:r>
            <a:r>
              <a:rPr lang="en-US" dirty="0">
                <a:solidFill>
                  <a:srgbClr val="002060"/>
                </a:solidFill>
              </a:rPr>
              <a:t>+</a:t>
            </a:r>
            <a:r>
              <a:rPr lang="en-US" dirty="0" smtClean="0">
                <a:solidFill>
                  <a:srgbClr val="002060"/>
                </a:solidFill>
              </a:rPr>
              <a:t> Stockholders’ Equity</a:t>
            </a:r>
            <a:endParaRPr lang="en-US" dirty="0">
              <a:solidFill>
                <a:srgbClr val="002060"/>
              </a:solidFill>
            </a:endParaRPr>
          </a:p>
        </p:txBody>
      </p:sp>
    </p:spTree>
    <p:extLst>
      <p:ext uri="{BB962C8B-B14F-4D97-AF65-F5344CB8AC3E}">
        <p14:creationId xmlns:p14="http://schemas.microsoft.com/office/powerpoint/2010/main" val="144585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Principles of 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6172200" cy="5334000"/>
          </a:xfrm>
          <a:noFill/>
        </p:spPr>
        <p:txBody>
          <a:bodyPr lIns="0" tIns="0" rIns="0" bIns="0"/>
          <a:lstStyle/>
          <a:p>
            <a:pPr marL="0" indent="0">
              <a:spcAft>
                <a:spcPts val="600"/>
              </a:spcAft>
              <a:buFontTx/>
              <a:buNone/>
            </a:pPr>
            <a:r>
              <a:rPr lang="en-US" sz="1400" b="1" dirty="0" smtClean="0">
                <a:solidFill>
                  <a:srgbClr val="C00000"/>
                </a:solidFill>
              </a:rPr>
              <a:t>The Accounting Cycle</a:t>
            </a:r>
          </a:p>
          <a:p>
            <a:pPr marL="342900" indent="-342900">
              <a:spcAft>
                <a:spcPts val="600"/>
              </a:spcAft>
              <a:buFont typeface="+mj-lt"/>
              <a:buAutoNum type="arabicParenR"/>
            </a:pPr>
            <a:r>
              <a:rPr lang="en-US" sz="1400" dirty="0" smtClean="0"/>
              <a:t>Analyze transactions</a:t>
            </a:r>
          </a:p>
          <a:p>
            <a:pPr marL="342900" indent="-342900">
              <a:spcAft>
                <a:spcPts val="600"/>
              </a:spcAft>
              <a:buFont typeface="+mj-lt"/>
              <a:buAutoNum type="arabicParenR"/>
            </a:pPr>
            <a:r>
              <a:rPr lang="en-US" sz="1400" dirty="0" smtClean="0"/>
              <a:t>Record journal entries in the general journal</a:t>
            </a:r>
          </a:p>
          <a:p>
            <a:pPr marL="342900" indent="-342900">
              <a:spcAft>
                <a:spcPts val="600"/>
              </a:spcAft>
              <a:buFont typeface="+mj-lt"/>
              <a:buAutoNum type="arabicParenR"/>
            </a:pPr>
            <a:r>
              <a:rPr lang="en-US" sz="1400" dirty="0" smtClean="0"/>
              <a:t>Post entries to the general ledger (T-accounts)</a:t>
            </a:r>
          </a:p>
          <a:p>
            <a:pPr marL="0" indent="0">
              <a:spcAft>
                <a:spcPts val="600"/>
              </a:spcAft>
              <a:buNone/>
            </a:pPr>
            <a:r>
              <a:rPr lang="en-US" sz="1400" dirty="0" smtClean="0"/>
              <a:t>-------------------------------------------------------------------------</a:t>
            </a:r>
          </a:p>
          <a:p>
            <a:pPr marL="342900" indent="-342900">
              <a:spcAft>
                <a:spcPts val="600"/>
              </a:spcAft>
              <a:buFont typeface="+mj-lt"/>
              <a:buAutoNum type="arabicParenR" startAt="4"/>
            </a:pPr>
            <a:r>
              <a:rPr lang="en-US" sz="1400" dirty="0" smtClean="0"/>
              <a:t>Prepare </a:t>
            </a:r>
            <a:r>
              <a:rPr lang="en-US" sz="1400" dirty="0"/>
              <a:t>a trial balance (check if debits = credits) </a:t>
            </a:r>
          </a:p>
          <a:p>
            <a:pPr marL="342900" indent="-342900">
              <a:spcAft>
                <a:spcPts val="600"/>
              </a:spcAft>
              <a:buFont typeface="+mj-lt"/>
              <a:buAutoNum type="arabicParenR" startAt="4"/>
            </a:pPr>
            <a:r>
              <a:rPr lang="en-US" sz="1400" dirty="0" smtClean="0"/>
              <a:t>Adjust </a:t>
            </a:r>
            <a:r>
              <a:rPr lang="en-US" sz="1400" dirty="0"/>
              <a:t>revenues and expenses and related balance </a:t>
            </a:r>
            <a:r>
              <a:rPr lang="en-US" sz="1400" dirty="0" smtClean="0"/>
              <a:t>sheet accounts </a:t>
            </a:r>
            <a:r>
              <a:rPr lang="en-US" sz="1400" dirty="0"/>
              <a:t>(record in journal and post to ledger) </a:t>
            </a:r>
          </a:p>
          <a:p>
            <a:pPr marL="342900" indent="-342900">
              <a:spcAft>
                <a:spcPts val="600"/>
              </a:spcAft>
              <a:buFont typeface="+mj-lt"/>
              <a:buAutoNum type="arabicParenR" startAt="4"/>
            </a:pPr>
            <a:r>
              <a:rPr lang="en-US" sz="1400" dirty="0" smtClean="0"/>
              <a:t>Prepare </a:t>
            </a:r>
            <a:r>
              <a:rPr lang="en-US" sz="1400" dirty="0"/>
              <a:t>financial statements and disseminate them to users </a:t>
            </a:r>
          </a:p>
          <a:p>
            <a:pPr marL="342900" indent="-342900">
              <a:spcAft>
                <a:spcPts val="600"/>
              </a:spcAft>
              <a:buFont typeface="+mj-lt"/>
              <a:buAutoNum type="arabicParenR" startAt="4"/>
            </a:pPr>
            <a:r>
              <a:rPr lang="en-US" sz="1400" dirty="0" smtClean="0"/>
              <a:t>Close </a:t>
            </a:r>
            <a:r>
              <a:rPr lang="en-US" sz="1400" dirty="0"/>
              <a:t>revenues, expenses, gains, and losses to </a:t>
            </a:r>
            <a:r>
              <a:rPr lang="en-US" sz="1400" dirty="0" smtClean="0"/>
              <a:t>Retained Earnings </a:t>
            </a:r>
            <a:r>
              <a:rPr lang="en-US" sz="1400" dirty="0"/>
              <a:t>(record in journal and post to ledger</a:t>
            </a:r>
            <a:r>
              <a:rPr lang="en-US" sz="1400" dirty="0" smtClean="0"/>
              <a:t>)</a:t>
            </a:r>
            <a:endParaRPr lang="en-US" altLang="zh-CN" sz="1400" dirty="0">
              <a:solidFill>
                <a:srgbClr val="002060"/>
              </a:solidFill>
              <a:ea typeface="宋体" pitchFamily="2" charset="-122"/>
            </a:endParaRPr>
          </a:p>
        </p:txBody>
      </p:sp>
      <p:sp>
        <p:nvSpPr>
          <p:cNvPr id="2" name="TextBox 1"/>
          <p:cNvSpPr txBox="1"/>
          <p:nvPr/>
        </p:nvSpPr>
        <p:spPr>
          <a:xfrm>
            <a:off x="6705600" y="1700856"/>
            <a:ext cx="1752600" cy="523220"/>
          </a:xfrm>
          <a:prstGeom prst="rect">
            <a:avLst/>
          </a:prstGeom>
          <a:noFill/>
        </p:spPr>
        <p:txBody>
          <a:bodyPr wrap="square" rtlCol="0">
            <a:spAutoFit/>
          </a:bodyPr>
          <a:lstStyle/>
          <a:p>
            <a:pPr algn="ctr"/>
            <a:r>
              <a:rPr lang="en-US" sz="1400" b="1" dirty="0" smtClean="0">
                <a:solidFill>
                  <a:srgbClr val="FF0000"/>
                </a:solidFill>
              </a:rPr>
              <a:t>During the reporting period</a:t>
            </a:r>
            <a:endParaRPr lang="en-US" sz="1400" b="1" dirty="0">
              <a:solidFill>
                <a:srgbClr val="FF0000"/>
              </a:solidFill>
            </a:endParaRPr>
          </a:p>
        </p:txBody>
      </p:sp>
      <p:sp>
        <p:nvSpPr>
          <p:cNvPr id="7" name="TextBox 6"/>
          <p:cNvSpPr txBox="1"/>
          <p:nvPr/>
        </p:nvSpPr>
        <p:spPr>
          <a:xfrm>
            <a:off x="6629400" y="3446523"/>
            <a:ext cx="1905000" cy="523220"/>
          </a:xfrm>
          <a:prstGeom prst="rect">
            <a:avLst/>
          </a:prstGeom>
          <a:noFill/>
        </p:spPr>
        <p:txBody>
          <a:bodyPr wrap="square" rtlCol="0">
            <a:spAutoFit/>
          </a:bodyPr>
          <a:lstStyle/>
          <a:p>
            <a:pPr algn="ctr"/>
            <a:r>
              <a:rPr lang="en-US" sz="1400" b="1" dirty="0" smtClean="0">
                <a:solidFill>
                  <a:srgbClr val="FF0000"/>
                </a:solidFill>
              </a:rPr>
              <a:t>At the end of the reporting period</a:t>
            </a:r>
            <a:endParaRPr lang="en-US" sz="1400" b="1" dirty="0">
              <a:solidFill>
                <a:srgbClr val="FF0000"/>
              </a:solidFill>
            </a:endParaRPr>
          </a:p>
        </p:txBody>
      </p:sp>
      <p:sp>
        <p:nvSpPr>
          <p:cNvPr id="3" name="TextBox 2"/>
          <p:cNvSpPr txBox="1"/>
          <p:nvPr/>
        </p:nvSpPr>
        <p:spPr>
          <a:xfrm>
            <a:off x="990600" y="5029200"/>
            <a:ext cx="7467600" cy="1246495"/>
          </a:xfrm>
          <a:prstGeom prst="rect">
            <a:avLst/>
          </a:prstGeom>
          <a:noFill/>
        </p:spPr>
        <p:txBody>
          <a:bodyPr wrap="square" rtlCol="0">
            <a:spAutoFit/>
          </a:bodyPr>
          <a:lstStyle/>
          <a:p>
            <a:pPr marL="285750" indent="-285750" fontAlgn="auto">
              <a:spcBef>
                <a:spcPts val="0"/>
              </a:spcBef>
              <a:spcAft>
                <a:spcPts val="600"/>
              </a:spcAft>
              <a:buFont typeface="Wingdings" panose="05000000000000000000" pitchFamily="2" charset="2"/>
              <a:buChar char="v"/>
              <a:defRPr/>
            </a:pPr>
            <a:r>
              <a:rPr lang="en-US" sz="1400" b="1" dirty="0">
                <a:solidFill>
                  <a:srgbClr val="C00000"/>
                </a:solidFill>
              </a:rPr>
              <a:t>Asset accounts </a:t>
            </a:r>
            <a:r>
              <a:rPr lang="en-US" sz="1400" i="1" dirty="0"/>
              <a:t>increase on the left (debit) side; they </a:t>
            </a:r>
            <a:r>
              <a:rPr lang="en-US" sz="1400" i="1" dirty="0" smtClean="0"/>
              <a:t>normally have </a:t>
            </a:r>
            <a:r>
              <a:rPr lang="en-US" sz="1400" i="1" dirty="0"/>
              <a:t>debit balances. It would be highly unusual for an asset account, such as Inventory, to have a negative (credit) balance.</a:t>
            </a:r>
          </a:p>
          <a:p>
            <a:pPr marL="285750" indent="-285750" fontAlgn="auto">
              <a:spcBef>
                <a:spcPts val="0"/>
              </a:spcBef>
              <a:spcAft>
                <a:spcPts val="0"/>
              </a:spcAft>
              <a:buFont typeface="Wingdings" panose="05000000000000000000" pitchFamily="2" charset="2"/>
              <a:buChar char="v"/>
              <a:defRPr/>
            </a:pPr>
            <a:r>
              <a:rPr lang="en-US" sz="1400" b="1" dirty="0">
                <a:solidFill>
                  <a:srgbClr val="C00000"/>
                </a:solidFill>
              </a:rPr>
              <a:t>Liability and stockholders’ equity accounts </a:t>
            </a:r>
            <a:r>
              <a:rPr lang="en-US" sz="1400" i="1" dirty="0"/>
              <a:t>increase on the right (credit) side, creating credit balances</a:t>
            </a:r>
            <a:r>
              <a:rPr lang="en-US" sz="1400" dirty="0"/>
              <a:t>. </a:t>
            </a:r>
            <a:endParaRPr lang="en-US" sz="2000" dirty="0"/>
          </a:p>
        </p:txBody>
      </p:sp>
    </p:spTree>
    <p:extLst>
      <p:ext uri="{BB962C8B-B14F-4D97-AF65-F5344CB8AC3E}">
        <p14:creationId xmlns:p14="http://schemas.microsoft.com/office/powerpoint/2010/main" val="4054465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15551</TotalTime>
  <Words>2689</Words>
  <Application>Microsoft Office PowerPoint</Application>
  <PresentationFormat>On-screen Show (4:3)</PresentationFormat>
  <Paragraphs>629</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宋体</vt:lpstr>
      <vt:lpstr>Arial</vt:lpstr>
      <vt:lpstr>Wingdings</vt:lpstr>
      <vt:lpstr>ヒラギノ角ゴ Pro W3</vt:lpstr>
      <vt:lpstr>GT_ppt_rnd2_light_gray</vt:lpstr>
      <vt:lpstr>PowerPoint Presentation</vt:lpstr>
      <vt:lpstr>Chapter 02 Learning Objectives</vt:lpstr>
      <vt:lpstr>Financial Accounting and Reporting Conceptual Framework</vt:lpstr>
      <vt:lpstr>Financial Accounting and Reporting Conceptual Framework</vt:lpstr>
      <vt:lpstr>PowerPoint Presentation</vt:lpstr>
      <vt:lpstr>Principles of Transaction Analysis</vt:lpstr>
      <vt:lpstr>Principles of Transaction Analysis</vt:lpstr>
      <vt:lpstr>Principles of Transaction Analysis</vt:lpstr>
      <vt:lpstr>Principles of Transaction Analysis</vt:lpstr>
      <vt:lpstr>Example Transactions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PowerPoint Presentation</vt:lpstr>
      <vt:lpstr>Trial Balance</vt:lpstr>
      <vt:lpstr>Current Ratio</vt:lpstr>
      <vt:lpstr>Current Ratio</vt:lpstr>
      <vt:lpstr>PowerPoint Presentation</vt:lpstr>
      <vt:lpstr>Statement of Cash Flows</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146</cp:revision>
  <cp:lastPrinted>2017-01-10T18:35:39Z</cp:lastPrinted>
  <dcterms:created xsi:type="dcterms:W3CDTF">2009-05-13T18:31:56Z</dcterms:created>
  <dcterms:modified xsi:type="dcterms:W3CDTF">2018-01-19T19:40:41Z</dcterms:modified>
</cp:coreProperties>
</file>