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1"/>
  </p:notesMasterIdLst>
  <p:handoutMasterIdLst>
    <p:handoutMasterId r:id="rId72"/>
  </p:handoutMasterIdLst>
  <p:sldIdLst>
    <p:sldId id="256" r:id="rId2"/>
    <p:sldId id="257" r:id="rId3"/>
    <p:sldId id="357" r:id="rId4"/>
    <p:sldId id="369" r:id="rId5"/>
    <p:sldId id="370" r:id="rId6"/>
    <p:sldId id="446" r:id="rId7"/>
    <p:sldId id="372" r:id="rId8"/>
    <p:sldId id="447" r:id="rId9"/>
    <p:sldId id="367" r:id="rId10"/>
    <p:sldId id="374" r:id="rId11"/>
    <p:sldId id="375" r:id="rId12"/>
    <p:sldId id="376" r:id="rId13"/>
    <p:sldId id="377" r:id="rId14"/>
    <p:sldId id="378" r:id="rId15"/>
    <p:sldId id="379" r:id="rId16"/>
    <p:sldId id="380" r:id="rId17"/>
    <p:sldId id="381" r:id="rId18"/>
    <p:sldId id="382" r:id="rId19"/>
    <p:sldId id="383" r:id="rId20"/>
    <p:sldId id="385" r:id="rId21"/>
    <p:sldId id="388" r:id="rId22"/>
    <p:sldId id="390" r:id="rId23"/>
    <p:sldId id="393" r:id="rId24"/>
    <p:sldId id="384" r:id="rId25"/>
    <p:sldId id="391" r:id="rId26"/>
    <p:sldId id="392" r:id="rId27"/>
    <p:sldId id="416" r:id="rId28"/>
    <p:sldId id="417" r:id="rId29"/>
    <p:sldId id="418" r:id="rId30"/>
    <p:sldId id="419" r:id="rId31"/>
    <p:sldId id="420" r:id="rId32"/>
    <p:sldId id="426" r:id="rId33"/>
    <p:sldId id="427" r:id="rId34"/>
    <p:sldId id="429" r:id="rId35"/>
    <p:sldId id="425" r:id="rId36"/>
    <p:sldId id="421" r:id="rId37"/>
    <p:sldId id="457" r:id="rId38"/>
    <p:sldId id="458" r:id="rId39"/>
    <p:sldId id="459" r:id="rId40"/>
    <p:sldId id="460" r:id="rId41"/>
    <p:sldId id="461" r:id="rId42"/>
    <p:sldId id="304" r:id="rId43"/>
    <p:sldId id="430" r:id="rId44"/>
    <p:sldId id="332" r:id="rId45"/>
    <p:sldId id="343" r:id="rId46"/>
    <p:sldId id="431" r:id="rId47"/>
    <p:sldId id="432" r:id="rId48"/>
    <p:sldId id="433" r:id="rId49"/>
    <p:sldId id="434" r:id="rId50"/>
    <p:sldId id="435" r:id="rId51"/>
    <p:sldId id="436" r:id="rId52"/>
    <p:sldId id="437" r:id="rId53"/>
    <p:sldId id="438" r:id="rId54"/>
    <p:sldId id="439" r:id="rId55"/>
    <p:sldId id="440" r:id="rId56"/>
    <p:sldId id="354" r:id="rId57"/>
    <p:sldId id="441" r:id="rId58"/>
    <p:sldId id="302" r:id="rId59"/>
    <p:sldId id="448" r:id="rId60"/>
    <p:sldId id="449" r:id="rId61"/>
    <p:sldId id="462" r:id="rId62"/>
    <p:sldId id="450" r:id="rId63"/>
    <p:sldId id="451" r:id="rId64"/>
    <p:sldId id="452" r:id="rId65"/>
    <p:sldId id="455" r:id="rId66"/>
    <p:sldId id="453" r:id="rId67"/>
    <p:sldId id="300" r:id="rId68"/>
    <p:sldId id="456" r:id="rId69"/>
    <p:sldId id="277" r:id="rId70"/>
  </p:sldIdLst>
  <p:sldSz cx="9144000" cy="6858000" type="screen4x3"/>
  <p:notesSz cx="7023100" cy="93091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5C1B"/>
    <a:srgbClr val="D1211D"/>
    <a:srgbClr val="FF2121"/>
    <a:srgbClr val="00CC00"/>
    <a:srgbClr val="000099"/>
    <a:srgbClr val="0000FF"/>
    <a:srgbClr val="A51A17"/>
    <a:srgbClr val="E33935"/>
    <a:srgbClr val="FF584B"/>
    <a:srgbClr val="FEAE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306" autoAdjust="0"/>
  </p:normalViewPr>
  <p:slideViewPr>
    <p:cSldViewPr>
      <p:cViewPr varScale="1">
        <p:scale>
          <a:sx n="115" d="100"/>
          <a:sy n="115" d="100"/>
        </p:scale>
        <p:origin x="135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20" y="-8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43343" cy="4654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sz="quarter" idx="1"/>
          </p:nvPr>
        </p:nvSpPr>
        <p:spPr bwMode="auto">
          <a:xfrm>
            <a:off x="3979757" y="0"/>
            <a:ext cx="3043343" cy="4654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ChangeArrowheads="1"/>
          </p:cNvSpPr>
          <p:nvPr>
            <p:ph type="ftr" sz="quarter" idx="2"/>
          </p:nvPr>
        </p:nvSpPr>
        <p:spPr bwMode="auto">
          <a:xfrm>
            <a:off x="0" y="8843645"/>
            <a:ext cx="3043343" cy="4654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defRPr sz="1200"/>
            </a:lvl1pPr>
          </a:lstStyle>
          <a:p>
            <a:pPr>
              <a:defRPr/>
            </a:pPr>
            <a:endParaRPr lang="en-US"/>
          </a:p>
        </p:txBody>
      </p:sp>
      <p:sp>
        <p:nvSpPr>
          <p:cNvPr id="9221" name="Rectangle 5"/>
          <p:cNvSpPr>
            <a:spLocks noGrp="1" noChangeArrowheads="1"/>
          </p:cNvSpPr>
          <p:nvPr>
            <p:ph type="sldNum" sz="quarter" idx="3"/>
          </p:nvPr>
        </p:nvSpPr>
        <p:spPr bwMode="auto">
          <a:xfrm>
            <a:off x="3979757" y="8843645"/>
            <a:ext cx="3043343" cy="4654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lgn="r">
              <a:defRPr sz="1200"/>
            </a:lvl1pPr>
          </a:lstStyle>
          <a:p>
            <a:pPr>
              <a:defRPr/>
            </a:pPr>
            <a:fld id="{C927583C-850F-490C-A064-9130DE2D6513}" type="slidenum">
              <a:rPr lang="en-US"/>
              <a:pPr>
                <a:defRPr/>
              </a:pPr>
              <a:t>‹#›</a:t>
            </a:fld>
            <a:endParaRPr lang="en-US"/>
          </a:p>
        </p:txBody>
      </p:sp>
    </p:spTree>
    <p:extLst>
      <p:ext uri="{BB962C8B-B14F-4D97-AF65-F5344CB8AC3E}">
        <p14:creationId xmlns:p14="http://schemas.microsoft.com/office/powerpoint/2010/main" val="1754310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43343" cy="4654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979757" y="0"/>
            <a:ext cx="3043343" cy="4654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6414" y="4421823"/>
            <a:ext cx="5150273" cy="418909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43645"/>
            <a:ext cx="3043343" cy="4654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979757" y="8843645"/>
            <a:ext cx="3043343" cy="4654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lgn="r">
              <a:defRPr sz="1200"/>
            </a:lvl1pPr>
          </a:lstStyle>
          <a:p>
            <a:pPr>
              <a:defRPr/>
            </a:pPr>
            <a:fld id="{428F8F29-BAFE-423C-8FE4-DE63B7EE9A8F}" type="slidenum">
              <a:rPr lang="en-US"/>
              <a:pPr>
                <a:defRPr/>
              </a:pPr>
              <a:t>‹#›</a:t>
            </a:fld>
            <a:endParaRPr lang="en-US"/>
          </a:p>
        </p:txBody>
      </p:sp>
    </p:spTree>
    <p:extLst>
      <p:ext uri="{BB962C8B-B14F-4D97-AF65-F5344CB8AC3E}">
        <p14:creationId xmlns:p14="http://schemas.microsoft.com/office/powerpoint/2010/main" val="39639165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6A342815-06A7-4EE5-829A-5A07DED874EF}" type="slidenum">
              <a:rPr lang="en-US" altLang="en-US" sz="1200"/>
              <a:pPr/>
              <a:t>1</a:t>
            </a:fld>
            <a:endParaRPr lang="en-US" altLang="en-US"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10</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11</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12</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13</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17</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20</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21</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22</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23</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27</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30</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31</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3713143-B84C-4FF7-98CB-60EA4371E5D8}" type="slidenum">
              <a:rPr lang="en-US" altLang="en-US" sz="1200"/>
              <a:pPr/>
              <a:t>32</a:t>
            </a:fld>
            <a:endParaRPr lang="en-US" alt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3713143-B84C-4FF7-98CB-60EA4371E5D8}" type="slidenum">
              <a:rPr lang="en-US" altLang="en-US" sz="1200"/>
              <a:pPr/>
              <a:t>33</a:t>
            </a:fld>
            <a:endParaRPr lang="en-US" alt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3713143-B84C-4FF7-98CB-60EA4371E5D8}" type="slidenum">
              <a:rPr lang="en-US" altLang="en-US" sz="1200"/>
              <a:pPr/>
              <a:t>34</a:t>
            </a:fld>
            <a:endParaRPr lang="en-US" alt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a:pPr/>
              <a:t>35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37</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197071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a:pPr/>
              <a:t>38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107839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a:pPr/>
              <a:t>39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8481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a:pPr/>
              <a:t>40</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935193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a:pPr/>
              <a:t>41</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536272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42</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43</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44</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45</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46</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47</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48</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49</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50</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51</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52</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53</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54</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55</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56</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57</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58</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59</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60</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612634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61</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406835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62</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922875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63</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328943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64</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277115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65</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384529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66</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612094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67</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68</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746326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69</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7</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8"/>
          <p:cNvSpPr>
            <a:spLocks noChangeArrowheads="1"/>
          </p:cNvSpPr>
          <p:nvPr userDrawn="1"/>
        </p:nvSpPr>
        <p:spPr bwMode="auto">
          <a:xfrm flipV="1">
            <a:off x="0" y="1606550"/>
            <a:ext cx="9144000" cy="2965450"/>
          </a:xfrm>
          <a:prstGeom prst="rect">
            <a:avLst/>
          </a:prstGeom>
          <a:solidFill>
            <a:srgbClr val="FFBAB3">
              <a:alpha val="24706"/>
            </a:srgb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3" name="Group 30"/>
          <p:cNvGrpSpPr>
            <a:grpSpLocks/>
          </p:cNvGrpSpPr>
          <p:nvPr/>
        </p:nvGrpSpPr>
        <p:grpSpPr bwMode="auto">
          <a:xfrm>
            <a:off x="0" y="669925"/>
            <a:ext cx="9144000" cy="952500"/>
            <a:chOff x="248" y="648"/>
            <a:chExt cx="5304" cy="600"/>
          </a:xfrm>
        </p:grpSpPr>
        <p:sp>
          <p:nvSpPr>
            <p:cNvPr id="4" name="Rectangle 13"/>
            <p:cNvSpPr>
              <a:spLocks noChangeArrowheads="1"/>
            </p:cNvSpPr>
            <p:nvPr userDrawn="1"/>
          </p:nvSpPr>
          <p:spPr bwMode="auto">
            <a:xfrm>
              <a:off x="248" y="648"/>
              <a:ext cx="5304" cy="300"/>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5" name="Rectangle 14"/>
            <p:cNvSpPr>
              <a:spLocks noChangeArrowheads="1"/>
            </p:cNvSpPr>
            <p:nvPr userDrawn="1"/>
          </p:nvSpPr>
          <p:spPr bwMode="auto">
            <a:xfrm>
              <a:off x="248" y="948"/>
              <a:ext cx="5304" cy="30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grpSp>
        <p:nvGrpSpPr>
          <p:cNvPr id="6" name="Group 54"/>
          <p:cNvGrpSpPr>
            <a:grpSpLocks/>
          </p:cNvGrpSpPr>
          <p:nvPr userDrawn="1"/>
        </p:nvGrpSpPr>
        <p:grpSpPr bwMode="auto">
          <a:xfrm>
            <a:off x="1066800" y="0"/>
            <a:ext cx="901700" cy="6858000"/>
            <a:chOff x="672" y="238"/>
            <a:chExt cx="568" cy="3811"/>
          </a:xfrm>
        </p:grpSpPr>
        <p:sp>
          <p:nvSpPr>
            <p:cNvPr id="7" name="Rectangle 15"/>
            <p:cNvSpPr>
              <a:spLocks noChangeArrowheads="1"/>
            </p:cNvSpPr>
            <p:nvPr/>
          </p:nvSpPr>
          <p:spPr bwMode="auto">
            <a:xfrm rot="5400000">
              <a:off x="-808" y="2002"/>
              <a:ext cx="3811" cy="284"/>
            </a:xfrm>
            <a:prstGeom prst="rect">
              <a:avLst/>
            </a:prstGeom>
            <a:solidFill>
              <a:srgbClr val="9D8D85">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solidFill>
                  <a:srgbClr val="9D8D85"/>
                </a:solidFill>
                <a:ea typeface="ヒラギノ角ゴ Pro W3" pitchFamily="1" charset="-128"/>
              </a:endParaRPr>
            </a:p>
          </p:txBody>
        </p:sp>
        <p:sp>
          <p:nvSpPr>
            <p:cNvPr id="8" name="Rectangle 16"/>
            <p:cNvSpPr>
              <a:spLocks noChangeArrowheads="1"/>
            </p:cNvSpPr>
            <p:nvPr/>
          </p:nvSpPr>
          <p:spPr bwMode="auto">
            <a:xfrm rot="5400000">
              <a:off x="-1089" y="1999"/>
              <a:ext cx="3805" cy="283"/>
            </a:xfrm>
            <a:prstGeom prst="rect">
              <a:avLst/>
            </a:prstGeom>
            <a:solidFill>
              <a:srgbClr val="938F8F">
                <a:alpha val="1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9" name="Rectangle 17"/>
          <p:cNvSpPr>
            <a:spLocks noChangeArrowheads="1"/>
          </p:cNvSpPr>
          <p:nvPr/>
        </p:nvSpPr>
        <p:spPr bwMode="auto">
          <a:xfrm rot="5400000">
            <a:off x="1504950" y="6810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 name="Rectangle 19"/>
          <p:cNvSpPr>
            <a:spLocks noChangeArrowheads="1"/>
          </p:cNvSpPr>
          <p:nvPr/>
        </p:nvSpPr>
        <p:spPr bwMode="auto">
          <a:xfrm rot="5400000">
            <a:off x="1054100" y="6810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1" name="Rectangle 22"/>
          <p:cNvSpPr>
            <a:spLocks noChangeArrowheads="1"/>
          </p:cNvSpPr>
          <p:nvPr/>
        </p:nvSpPr>
        <p:spPr bwMode="auto">
          <a:xfrm rot="5400000">
            <a:off x="1504950" y="1158875"/>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2" name="Rectangle 23"/>
          <p:cNvSpPr>
            <a:spLocks noChangeArrowheads="1"/>
          </p:cNvSpPr>
          <p:nvPr/>
        </p:nvSpPr>
        <p:spPr bwMode="auto">
          <a:xfrm rot="5400000">
            <a:off x="1054100" y="1158875"/>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91200" y="5638991"/>
            <a:ext cx="3048000" cy="652272"/>
          </a:xfrm>
          <a:prstGeom prst="rect">
            <a:avLst/>
          </a:prstGeom>
        </p:spPr>
      </p:pic>
    </p:spTree>
    <p:extLst>
      <p:ext uri="{BB962C8B-B14F-4D97-AF65-F5344CB8AC3E}">
        <p14:creationId xmlns:p14="http://schemas.microsoft.com/office/powerpoint/2010/main" val="5688919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F16EB26A-6972-41D6-9AD4-AD340A2CBBB9}" type="slidenum">
              <a:rPr lang="en-US"/>
              <a:pPr>
                <a:defRPr/>
              </a:pPr>
              <a:t>‹#›</a:t>
            </a:fld>
            <a:endParaRPr lang="en-US" sz="1400"/>
          </a:p>
        </p:txBody>
      </p:sp>
    </p:spTree>
    <p:extLst>
      <p:ext uri="{BB962C8B-B14F-4D97-AF65-F5344CB8AC3E}">
        <p14:creationId xmlns:p14="http://schemas.microsoft.com/office/powerpoint/2010/main" val="99953397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0"/>
            <a:ext cx="2076450" cy="4495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0"/>
            <a:ext cx="6076950" cy="4495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14ADBA6A-05C6-4E96-8E1E-3BDE57DF0C94}" type="slidenum">
              <a:rPr lang="en-US"/>
              <a:pPr>
                <a:defRPr/>
              </a:pPr>
              <a:t>‹#›</a:t>
            </a:fld>
            <a:endParaRPr lang="en-US" sz="1400"/>
          </a:p>
        </p:txBody>
      </p:sp>
    </p:spTree>
    <p:extLst>
      <p:ext uri="{BB962C8B-B14F-4D97-AF65-F5344CB8AC3E}">
        <p14:creationId xmlns:p14="http://schemas.microsoft.com/office/powerpoint/2010/main" val="1570120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baseline="0">
                <a:solidFill>
                  <a:srgbClr val="A51A17"/>
                </a:solidFill>
              </a:defRPr>
            </a:lvl1pPr>
          </a:lstStyle>
          <a:p>
            <a:pPr>
              <a:defRPr/>
            </a:pPr>
            <a:fld id="{36109281-D1F2-4DBC-AFD8-E434C5B97191}" type="slidenum">
              <a:rPr lang="en-US" smtClean="0"/>
              <a:pPr>
                <a:defRPr/>
              </a:pPr>
              <a:t>‹#›</a:t>
            </a:fld>
            <a:endParaRPr lang="en-US" sz="1400" dirty="0"/>
          </a:p>
        </p:txBody>
      </p:sp>
    </p:spTree>
    <p:extLst>
      <p:ext uri="{BB962C8B-B14F-4D97-AF65-F5344CB8AC3E}">
        <p14:creationId xmlns:p14="http://schemas.microsoft.com/office/powerpoint/2010/main" val="22119373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7"/>
          <p:cNvSpPr>
            <a:spLocks noGrp="1" noChangeArrowheads="1"/>
          </p:cNvSpPr>
          <p:nvPr>
            <p:ph type="sldNum" sz="quarter" idx="10"/>
          </p:nvPr>
        </p:nvSpPr>
        <p:spPr>
          <a:ln/>
        </p:spPr>
        <p:txBody>
          <a:bodyPr/>
          <a:lstStyle>
            <a:lvl1pPr>
              <a:defRPr/>
            </a:lvl1pPr>
          </a:lstStyle>
          <a:p>
            <a:pPr>
              <a:defRPr/>
            </a:pPr>
            <a:fld id="{01D1A30C-9D37-4C7B-ACB8-0F89742B396D}" type="slidenum">
              <a:rPr lang="en-US"/>
              <a:pPr>
                <a:defRPr/>
              </a:pPr>
              <a:t>‹#›</a:t>
            </a:fld>
            <a:endParaRPr lang="en-US" sz="1400"/>
          </a:p>
        </p:txBody>
      </p:sp>
    </p:spTree>
    <p:extLst>
      <p:ext uri="{BB962C8B-B14F-4D97-AF65-F5344CB8AC3E}">
        <p14:creationId xmlns:p14="http://schemas.microsoft.com/office/powerpoint/2010/main" val="19034877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7"/>
          <p:cNvSpPr>
            <a:spLocks noGrp="1" noChangeArrowheads="1"/>
          </p:cNvSpPr>
          <p:nvPr>
            <p:ph type="sldNum" sz="quarter" idx="10"/>
          </p:nvPr>
        </p:nvSpPr>
        <p:spPr>
          <a:ln/>
        </p:spPr>
        <p:txBody>
          <a:bodyPr/>
          <a:lstStyle>
            <a:lvl1pPr>
              <a:defRPr/>
            </a:lvl1pPr>
          </a:lstStyle>
          <a:p>
            <a:pPr>
              <a:defRPr/>
            </a:pPr>
            <a:fld id="{DE226CA3-BE71-4C38-BE50-AE24046D66AE}" type="slidenum">
              <a:rPr lang="en-US"/>
              <a:pPr>
                <a:defRPr/>
              </a:pPr>
              <a:t>‹#›</a:t>
            </a:fld>
            <a:endParaRPr lang="en-US" sz="1400"/>
          </a:p>
        </p:txBody>
      </p:sp>
    </p:spTree>
    <p:extLst>
      <p:ext uri="{BB962C8B-B14F-4D97-AF65-F5344CB8AC3E}">
        <p14:creationId xmlns:p14="http://schemas.microsoft.com/office/powerpoint/2010/main" val="20119892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7"/>
          <p:cNvSpPr>
            <a:spLocks noGrp="1" noChangeArrowheads="1"/>
          </p:cNvSpPr>
          <p:nvPr>
            <p:ph type="sldNum" sz="quarter" idx="10"/>
          </p:nvPr>
        </p:nvSpPr>
        <p:spPr>
          <a:ln/>
        </p:spPr>
        <p:txBody>
          <a:bodyPr/>
          <a:lstStyle>
            <a:lvl1pPr>
              <a:defRPr/>
            </a:lvl1pPr>
          </a:lstStyle>
          <a:p>
            <a:pPr>
              <a:defRPr/>
            </a:pPr>
            <a:fld id="{FBF8B41C-9440-4D6E-99B7-4E7AF97A85D3}" type="slidenum">
              <a:rPr lang="en-US"/>
              <a:pPr>
                <a:defRPr/>
              </a:pPr>
              <a:t>‹#›</a:t>
            </a:fld>
            <a:endParaRPr lang="en-US" sz="1400"/>
          </a:p>
        </p:txBody>
      </p:sp>
    </p:spTree>
    <p:extLst>
      <p:ext uri="{BB962C8B-B14F-4D97-AF65-F5344CB8AC3E}">
        <p14:creationId xmlns:p14="http://schemas.microsoft.com/office/powerpoint/2010/main" val="17647332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7"/>
          <p:cNvSpPr>
            <a:spLocks noGrp="1" noChangeArrowheads="1"/>
          </p:cNvSpPr>
          <p:nvPr>
            <p:ph type="sldNum" sz="quarter" idx="10"/>
          </p:nvPr>
        </p:nvSpPr>
        <p:spPr>
          <a:ln/>
        </p:spPr>
        <p:txBody>
          <a:bodyPr/>
          <a:lstStyle>
            <a:lvl1pPr>
              <a:defRPr/>
            </a:lvl1pPr>
          </a:lstStyle>
          <a:p>
            <a:pPr>
              <a:defRPr/>
            </a:pPr>
            <a:fld id="{4331D694-BAD3-455C-8F0E-91E77E050509}" type="slidenum">
              <a:rPr lang="en-US"/>
              <a:pPr>
                <a:defRPr/>
              </a:pPr>
              <a:t>‹#›</a:t>
            </a:fld>
            <a:endParaRPr lang="en-US" sz="1400"/>
          </a:p>
        </p:txBody>
      </p:sp>
    </p:spTree>
    <p:extLst>
      <p:ext uri="{BB962C8B-B14F-4D97-AF65-F5344CB8AC3E}">
        <p14:creationId xmlns:p14="http://schemas.microsoft.com/office/powerpoint/2010/main" val="28915697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7"/>
          <p:cNvSpPr>
            <a:spLocks noGrp="1" noChangeArrowheads="1"/>
          </p:cNvSpPr>
          <p:nvPr>
            <p:ph type="sldNum" sz="quarter" idx="10"/>
          </p:nvPr>
        </p:nvSpPr>
        <p:spPr>
          <a:ln/>
        </p:spPr>
        <p:txBody>
          <a:bodyPr/>
          <a:lstStyle>
            <a:lvl1pPr>
              <a:defRPr/>
            </a:lvl1pPr>
          </a:lstStyle>
          <a:p>
            <a:pPr>
              <a:defRPr/>
            </a:pPr>
            <a:fld id="{9EA3D249-BA46-4EA5-AB6F-5D67C9417617}" type="slidenum">
              <a:rPr lang="en-US"/>
              <a:pPr>
                <a:defRPr/>
              </a:pPr>
              <a:t>‹#›</a:t>
            </a:fld>
            <a:endParaRPr lang="en-US" sz="1400"/>
          </a:p>
        </p:txBody>
      </p:sp>
    </p:spTree>
    <p:extLst>
      <p:ext uri="{BB962C8B-B14F-4D97-AF65-F5344CB8AC3E}">
        <p14:creationId xmlns:p14="http://schemas.microsoft.com/office/powerpoint/2010/main" val="227732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DC6EE52B-91C9-4EE6-9D63-383479F5BF86}" type="slidenum">
              <a:rPr lang="en-US"/>
              <a:pPr>
                <a:defRPr/>
              </a:pPr>
              <a:t>‹#›</a:t>
            </a:fld>
            <a:endParaRPr lang="en-US" sz="1400"/>
          </a:p>
        </p:txBody>
      </p:sp>
    </p:spTree>
    <p:extLst>
      <p:ext uri="{BB962C8B-B14F-4D97-AF65-F5344CB8AC3E}">
        <p14:creationId xmlns:p14="http://schemas.microsoft.com/office/powerpoint/2010/main" val="38206093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088A144B-B30F-4C2F-B71E-09FBEF06C584}" type="slidenum">
              <a:rPr lang="en-US"/>
              <a:pPr>
                <a:defRPr/>
              </a:pPr>
              <a:t>‹#›</a:t>
            </a:fld>
            <a:endParaRPr lang="en-US" sz="1400"/>
          </a:p>
        </p:txBody>
      </p:sp>
    </p:spTree>
    <p:extLst>
      <p:ext uri="{BB962C8B-B14F-4D97-AF65-F5344CB8AC3E}">
        <p14:creationId xmlns:p14="http://schemas.microsoft.com/office/powerpoint/2010/main" val="40013188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876300" y="838200"/>
            <a:ext cx="739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8"/>
          <p:cNvSpPr>
            <a:spLocks noGrp="1" noChangeArrowheads="1"/>
          </p:cNvSpPr>
          <p:nvPr>
            <p:ph type="body" idx="1"/>
          </p:nvPr>
        </p:nvSpPr>
        <p:spPr bwMode="auto">
          <a:xfrm>
            <a:off x="838200" y="1447800"/>
            <a:ext cx="8305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61" name="Rectangle 37"/>
          <p:cNvSpPr>
            <a:spLocks noGrp="1" noChangeArrowheads="1"/>
          </p:cNvSpPr>
          <p:nvPr>
            <p:ph type="sldNum" sz="quarter" idx="4"/>
          </p:nvPr>
        </p:nvSpPr>
        <p:spPr bwMode="auto">
          <a:xfrm>
            <a:off x="533400" y="6534150"/>
            <a:ext cx="3683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900">
                <a:solidFill>
                  <a:srgbClr val="A51A17"/>
                </a:solidFill>
              </a:defRPr>
            </a:lvl1pPr>
          </a:lstStyle>
          <a:p>
            <a:pPr>
              <a:defRPr/>
            </a:pPr>
            <a:fld id="{FA302AA0-3854-497D-9F40-D80CC7B722CF}" type="slidenum">
              <a:rPr lang="en-US" smtClean="0"/>
              <a:pPr>
                <a:defRPr/>
              </a:pPr>
              <a:t>‹#›</a:t>
            </a:fld>
            <a:endParaRPr lang="en-US" sz="1400" dirty="0"/>
          </a:p>
        </p:txBody>
      </p:sp>
      <p:sp>
        <p:nvSpPr>
          <p:cNvPr id="1029" name="Rectangle 47"/>
          <p:cNvSpPr>
            <a:spLocks noChangeArrowheads="1"/>
          </p:cNvSpPr>
          <p:nvPr userDrawn="1"/>
        </p:nvSpPr>
        <p:spPr bwMode="auto">
          <a:xfrm>
            <a:off x="0" y="0"/>
            <a:ext cx="9144000" cy="476250"/>
          </a:xfrm>
          <a:prstGeom prst="rect">
            <a:avLst/>
          </a:prstGeom>
          <a:solidFill>
            <a:schemeClr val="bg1">
              <a:lumMod val="65000"/>
            </a:scheme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0" name="Rectangle 48"/>
          <p:cNvSpPr>
            <a:spLocks noChangeArrowheads="1"/>
          </p:cNvSpPr>
          <p:nvPr userDrawn="1"/>
        </p:nvSpPr>
        <p:spPr bwMode="auto">
          <a:xfrm>
            <a:off x="0" y="476250"/>
            <a:ext cx="9144000" cy="476250"/>
          </a:xfrm>
          <a:prstGeom prst="rect">
            <a:avLst/>
          </a:prstGeom>
          <a:solidFill>
            <a:srgbClr val="A51A17"/>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1031" name="Group 49"/>
          <p:cNvGrpSpPr>
            <a:grpSpLocks/>
          </p:cNvGrpSpPr>
          <p:nvPr userDrawn="1"/>
        </p:nvGrpSpPr>
        <p:grpSpPr bwMode="auto">
          <a:xfrm>
            <a:off x="0" y="0"/>
            <a:ext cx="901700" cy="6858000"/>
            <a:chOff x="672" y="238"/>
            <a:chExt cx="568" cy="3811"/>
          </a:xfrm>
        </p:grpSpPr>
        <p:sp>
          <p:nvSpPr>
            <p:cNvPr id="1037" name="Rectangle 50"/>
            <p:cNvSpPr>
              <a:spLocks noChangeArrowheads="1"/>
            </p:cNvSpPr>
            <p:nvPr/>
          </p:nvSpPr>
          <p:spPr bwMode="auto">
            <a:xfrm rot="5400000">
              <a:off x="-808" y="2002"/>
              <a:ext cx="3811" cy="284"/>
            </a:xfrm>
            <a:prstGeom prst="rect">
              <a:avLst/>
            </a:prstGeom>
            <a:solidFill>
              <a:srgbClr val="A08284">
                <a:alpha val="2470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8" name="Rectangle 51"/>
            <p:cNvSpPr>
              <a:spLocks noChangeArrowheads="1"/>
            </p:cNvSpPr>
            <p:nvPr/>
          </p:nvSpPr>
          <p:spPr bwMode="auto">
            <a:xfrm rot="5400000">
              <a:off x="-1089" y="1999"/>
              <a:ext cx="3805" cy="283"/>
            </a:xfrm>
            <a:prstGeom prst="rect">
              <a:avLst/>
            </a:prstGeom>
            <a:solidFill>
              <a:srgbClr val="938F8F">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1032" name="Rectangle 52"/>
          <p:cNvSpPr>
            <a:spLocks noChangeArrowheads="1"/>
          </p:cNvSpPr>
          <p:nvPr userDrawn="1"/>
        </p:nvSpPr>
        <p:spPr bwMode="auto">
          <a:xfrm rot="5400000">
            <a:off x="438150" y="12700"/>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3" name="Rectangle 53"/>
          <p:cNvSpPr>
            <a:spLocks noChangeArrowheads="1"/>
          </p:cNvSpPr>
          <p:nvPr userDrawn="1"/>
        </p:nvSpPr>
        <p:spPr bwMode="auto">
          <a:xfrm rot="5400000">
            <a:off x="-12700" y="12700"/>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4" name="Rectangle 54"/>
          <p:cNvSpPr>
            <a:spLocks noChangeArrowheads="1"/>
          </p:cNvSpPr>
          <p:nvPr userDrawn="1"/>
        </p:nvSpPr>
        <p:spPr bwMode="auto">
          <a:xfrm rot="5400000">
            <a:off x="438150" y="4905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5" name="Rectangle 55"/>
          <p:cNvSpPr>
            <a:spLocks noChangeArrowheads="1"/>
          </p:cNvSpPr>
          <p:nvPr userDrawn="1"/>
        </p:nvSpPr>
        <p:spPr bwMode="auto">
          <a:xfrm rot="5400000">
            <a:off x="-12700" y="4905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743700" y="6214516"/>
            <a:ext cx="2057400" cy="440284"/>
          </a:xfrm>
          <a:prstGeom prst="rect">
            <a:avLst/>
          </a:prstGeom>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200">
          <a:solidFill>
            <a:srgbClr val="9D8D85"/>
          </a:solidFill>
          <a:latin typeface="+mj-lt"/>
          <a:ea typeface="+mj-ea"/>
          <a:cs typeface="+mj-cs"/>
        </a:defRPr>
      </a:lvl1pPr>
      <a:lvl2pPr algn="l" rtl="0" eaLnBrk="0" fontAlgn="base" hangingPunct="0">
        <a:spcBef>
          <a:spcPct val="0"/>
        </a:spcBef>
        <a:spcAft>
          <a:spcPct val="0"/>
        </a:spcAft>
        <a:defRPr sz="3200">
          <a:solidFill>
            <a:srgbClr val="9D8D85"/>
          </a:solidFill>
          <a:latin typeface="Arial" charset="0"/>
          <a:ea typeface="ＭＳ Ｐゴシック" pitchFamily="1" charset="-128"/>
        </a:defRPr>
      </a:lvl2pPr>
      <a:lvl3pPr algn="l" rtl="0" eaLnBrk="0" fontAlgn="base" hangingPunct="0">
        <a:spcBef>
          <a:spcPct val="0"/>
        </a:spcBef>
        <a:spcAft>
          <a:spcPct val="0"/>
        </a:spcAft>
        <a:defRPr sz="3200">
          <a:solidFill>
            <a:srgbClr val="9D8D85"/>
          </a:solidFill>
          <a:latin typeface="Arial" charset="0"/>
          <a:ea typeface="ＭＳ Ｐゴシック" pitchFamily="1" charset="-128"/>
        </a:defRPr>
      </a:lvl3pPr>
      <a:lvl4pPr algn="l" rtl="0" eaLnBrk="0" fontAlgn="base" hangingPunct="0">
        <a:spcBef>
          <a:spcPct val="0"/>
        </a:spcBef>
        <a:spcAft>
          <a:spcPct val="0"/>
        </a:spcAft>
        <a:defRPr sz="3200">
          <a:solidFill>
            <a:srgbClr val="9D8D85"/>
          </a:solidFill>
          <a:latin typeface="Arial" charset="0"/>
          <a:ea typeface="ＭＳ Ｐゴシック" pitchFamily="1" charset="-128"/>
        </a:defRPr>
      </a:lvl4pPr>
      <a:lvl5pPr algn="l" rtl="0" eaLnBrk="0" fontAlgn="base" hangingPunct="0">
        <a:spcBef>
          <a:spcPct val="0"/>
        </a:spcBef>
        <a:spcAft>
          <a:spcPct val="0"/>
        </a:spcAft>
        <a:defRPr sz="3200">
          <a:solidFill>
            <a:srgbClr val="9D8D85"/>
          </a:solidFill>
          <a:latin typeface="Arial" charset="0"/>
          <a:ea typeface="ＭＳ Ｐゴシック" pitchFamily="1" charset="-128"/>
        </a:defRPr>
      </a:lvl5pPr>
      <a:lvl6pPr marL="457200" algn="l" rtl="0" fontAlgn="base">
        <a:spcBef>
          <a:spcPct val="0"/>
        </a:spcBef>
        <a:spcAft>
          <a:spcPct val="0"/>
        </a:spcAft>
        <a:defRPr sz="3200">
          <a:solidFill>
            <a:srgbClr val="9D8D85"/>
          </a:solidFill>
          <a:latin typeface="Arial" charset="0"/>
          <a:ea typeface="ＭＳ Ｐゴシック" pitchFamily="1" charset="-128"/>
        </a:defRPr>
      </a:lvl6pPr>
      <a:lvl7pPr marL="914400" algn="l" rtl="0" fontAlgn="base">
        <a:spcBef>
          <a:spcPct val="0"/>
        </a:spcBef>
        <a:spcAft>
          <a:spcPct val="0"/>
        </a:spcAft>
        <a:defRPr sz="3200">
          <a:solidFill>
            <a:srgbClr val="9D8D85"/>
          </a:solidFill>
          <a:latin typeface="Arial" charset="0"/>
          <a:ea typeface="ＭＳ Ｐゴシック" pitchFamily="1" charset="-128"/>
        </a:defRPr>
      </a:lvl7pPr>
      <a:lvl8pPr marL="1371600" algn="l" rtl="0" fontAlgn="base">
        <a:spcBef>
          <a:spcPct val="0"/>
        </a:spcBef>
        <a:spcAft>
          <a:spcPct val="0"/>
        </a:spcAft>
        <a:defRPr sz="3200">
          <a:solidFill>
            <a:srgbClr val="9D8D85"/>
          </a:solidFill>
          <a:latin typeface="Arial" charset="0"/>
          <a:ea typeface="ＭＳ Ｐゴシック" pitchFamily="1" charset="-128"/>
        </a:defRPr>
      </a:lvl8pPr>
      <a:lvl9pPr marL="1828800" algn="l" rtl="0" fontAlgn="base">
        <a:spcBef>
          <a:spcPct val="0"/>
        </a:spcBef>
        <a:spcAft>
          <a:spcPct val="0"/>
        </a:spcAft>
        <a:defRPr sz="3200">
          <a:solidFill>
            <a:srgbClr val="9D8D85"/>
          </a:solidFill>
          <a:latin typeface="Arial" charset="0"/>
          <a:ea typeface="ＭＳ Ｐゴシック" pitchFamily="1" charset="-128"/>
        </a:defRPr>
      </a:lvl9pPr>
    </p:titleStyle>
    <p:body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iv2-bpv5DVAhUF2GMKHckmDoEQjRwIBw&amp;url=https://www.seeklogo.net/tag/amazon/&amp;psig=AFQjCNGUZvrXRfDGEWp9x-LHTnPVyxsdzA&amp;ust=1500387143585266"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google.com/url?sa=i&amp;rct=j&amp;q=&amp;esrc=s&amp;source=images&amp;cd=&amp;cad=rja&amp;uact=8&amp;ved=0ahUKEwjJou2AwJDVAhVB2mMKHRvQCVUQjRwIBw&amp;url=https://commons.wikimedia.org/wiki/File:Macys.svg&amp;psig=AFQjCNG2UfKqGTKuW3FktGqhNQ6JOApIVg&amp;ust=1500387195954542"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ved=0ahUKEwi6p9KInpnVAhXBwFQKHYsoB-YQjRwIBw&amp;url=http://www.iwuspectrum.com/delta-air-president-to-speak-at-iwu-commencement/&amp;psig=AFQjCNExLP4v4czEXOuDuLaBqs49IWTeng&amp;ust=1500687321122233"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ChangeArrowheads="1"/>
          </p:cNvSpPr>
          <p:nvPr/>
        </p:nvSpPr>
        <p:spPr bwMode="auto">
          <a:xfrm>
            <a:off x="2286000" y="1828800"/>
            <a:ext cx="6172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spcBef>
                <a:spcPct val="20000"/>
              </a:spcBef>
              <a:defRPr/>
            </a:pPr>
            <a:r>
              <a:rPr lang="en-US" altLang="en-US" sz="2800" dirty="0" smtClean="0">
                <a:solidFill>
                  <a:srgbClr val="C00000"/>
                </a:solidFill>
              </a:rPr>
              <a:t>AEM 2210</a:t>
            </a:r>
          </a:p>
          <a:p>
            <a:pPr eaLnBrk="1" hangingPunct="1">
              <a:spcBef>
                <a:spcPct val="20000"/>
              </a:spcBef>
              <a:defRPr/>
            </a:pPr>
            <a:r>
              <a:rPr lang="en-US" altLang="en-US" sz="1800" i="1" cap="small" dirty="0" smtClean="0">
                <a:solidFill>
                  <a:srgbClr val="C00000"/>
                </a:solidFill>
              </a:rPr>
              <a:t>Financial Accounting</a:t>
            </a:r>
          </a:p>
          <a:p>
            <a:pPr eaLnBrk="1" hangingPunct="1">
              <a:spcBef>
                <a:spcPct val="20000"/>
              </a:spcBef>
              <a:defRPr/>
            </a:pPr>
            <a:endParaRPr lang="en-US" altLang="en-US" sz="1800" i="1" dirty="0" smtClean="0">
              <a:solidFill>
                <a:srgbClr val="C00000"/>
              </a:solidFill>
            </a:endParaRPr>
          </a:p>
          <a:p>
            <a:pPr marL="1254125" indent="-2168525" eaLnBrk="1" hangingPunct="1">
              <a:spcBef>
                <a:spcPct val="20000"/>
              </a:spcBef>
              <a:defRPr/>
            </a:pPr>
            <a:r>
              <a:rPr lang="en-US" altLang="en-US" sz="1800" dirty="0" smtClean="0">
                <a:solidFill>
                  <a:srgbClr val="C00000"/>
                </a:solidFill>
              </a:rPr>
              <a:t>Chapter 03: Operating Decisions and the Accounting System</a:t>
            </a:r>
            <a:endParaRPr lang="en-US" altLang="en-US" sz="2000" dirty="0" smtClean="0">
              <a:solidFill>
                <a:srgbClr val="C00000"/>
              </a:solidFill>
            </a:endParaRPr>
          </a:p>
          <a:p>
            <a:pPr algn="ctr" eaLnBrk="1" hangingPunct="1">
              <a:spcBef>
                <a:spcPct val="20000"/>
              </a:spcBef>
              <a:defRPr/>
            </a:pPr>
            <a:endParaRPr lang="en-US" altLang="en-US" sz="3200" dirty="0" smtClean="0">
              <a:solidFill>
                <a:schemeClr val="folHlink"/>
              </a:solidFill>
            </a:endParaRPr>
          </a:p>
          <a:p>
            <a:pPr algn="ctr" eaLnBrk="1" hangingPunct="1">
              <a:spcBef>
                <a:spcPct val="20000"/>
              </a:spcBef>
              <a:defRPr/>
            </a:pPr>
            <a:endParaRPr lang="en-US" altLang="en-US" sz="3200" dirty="0" smtClean="0">
              <a:solidFill>
                <a:srgbClr val="002E62"/>
              </a:solidFill>
            </a:endParaRPr>
          </a:p>
        </p:txBody>
      </p:sp>
      <p:sp>
        <p:nvSpPr>
          <p:cNvPr id="3075" name="Text Box 12"/>
          <p:cNvSpPr txBox="1">
            <a:spLocks noChangeArrowheads="1"/>
          </p:cNvSpPr>
          <p:nvPr/>
        </p:nvSpPr>
        <p:spPr bwMode="auto">
          <a:xfrm>
            <a:off x="2286000" y="4068763"/>
            <a:ext cx="1600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200" dirty="0" smtClean="0">
                <a:solidFill>
                  <a:srgbClr val="9D8D85"/>
                </a:solidFill>
              </a:rPr>
              <a:t>Spring 2018</a:t>
            </a:r>
            <a:endParaRPr lang="en-US" altLang="en-US" sz="1200" dirty="0">
              <a:solidFill>
                <a:srgbClr val="9D8D85"/>
              </a:solidFill>
            </a:endParaRPr>
          </a:p>
        </p:txBody>
      </p:sp>
      <p:sp>
        <p:nvSpPr>
          <p:cNvPr id="3076" name="Text Box 13"/>
          <p:cNvSpPr txBox="1">
            <a:spLocks noChangeArrowheads="1"/>
          </p:cNvSpPr>
          <p:nvPr/>
        </p:nvSpPr>
        <p:spPr bwMode="auto">
          <a:xfrm>
            <a:off x="2286000" y="3733800"/>
            <a:ext cx="434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600">
                <a:solidFill>
                  <a:srgbClr val="9D8D85"/>
                </a:solidFill>
              </a:rPr>
              <a:t>Professor Sinclair</a:t>
            </a:r>
            <a:endParaRPr lang="en-US" altLang="en-US" sz="1800">
              <a:solidFill>
                <a:srgbClr val="9D8D85"/>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10</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The Operating Cycle and Cash Conversion Cycle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543800" cy="5334000"/>
          </a:xfrm>
          <a:noFill/>
        </p:spPr>
        <p:txBody>
          <a:bodyPr lIns="0" tIns="0" rIns="0" bIns="0"/>
          <a:lstStyle/>
          <a:p>
            <a:pPr>
              <a:buFont typeface="Wingdings" panose="05000000000000000000" pitchFamily="2" charset="2"/>
              <a:buChar char="v"/>
            </a:pPr>
            <a:endParaRPr lang="en-US" sz="1400" dirty="0" smtClean="0"/>
          </a:p>
          <a:p>
            <a:pPr>
              <a:buFont typeface="Wingdings" panose="05000000000000000000" pitchFamily="2" charset="2"/>
              <a:buChar char="v"/>
            </a:pPr>
            <a:endParaRPr lang="en-US" sz="1400" dirty="0"/>
          </a:p>
          <a:p>
            <a:pPr>
              <a:buFont typeface="Wingdings" panose="05000000000000000000" pitchFamily="2" charset="2"/>
              <a:buChar char="v"/>
            </a:pPr>
            <a:endParaRPr lang="en-US" sz="1400" dirty="0" smtClean="0"/>
          </a:p>
          <a:p>
            <a:pPr>
              <a:buFont typeface="Wingdings" panose="05000000000000000000" pitchFamily="2" charset="2"/>
              <a:buChar char="v"/>
            </a:pPr>
            <a:endParaRPr lang="en-US" sz="1400" dirty="0"/>
          </a:p>
          <a:p>
            <a:pPr>
              <a:buFont typeface="Wingdings" panose="05000000000000000000" pitchFamily="2" charset="2"/>
              <a:buChar char="v"/>
            </a:pPr>
            <a:endParaRPr lang="en-US" sz="1400" dirty="0" smtClean="0"/>
          </a:p>
          <a:p>
            <a:pPr>
              <a:buFont typeface="Wingdings" panose="05000000000000000000" pitchFamily="2" charset="2"/>
              <a:buChar char="v"/>
            </a:pPr>
            <a:endParaRPr lang="en-US" sz="1400" dirty="0"/>
          </a:p>
          <a:p>
            <a:pPr>
              <a:buFont typeface="Wingdings" panose="05000000000000000000" pitchFamily="2" charset="2"/>
              <a:buChar char="v"/>
            </a:pPr>
            <a:endParaRPr lang="en-US" sz="1400" dirty="0" smtClean="0"/>
          </a:p>
          <a:p>
            <a:pPr>
              <a:buFont typeface="Wingdings" panose="05000000000000000000" pitchFamily="2" charset="2"/>
              <a:buChar char="v"/>
            </a:pPr>
            <a:endParaRPr lang="en-US" sz="1400" dirty="0"/>
          </a:p>
          <a:p>
            <a:pPr>
              <a:buFont typeface="Wingdings" panose="05000000000000000000" pitchFamily="2" charset="2"/>
              <a:buChar char="v"/>
            </a:pPr>
            <a:endParaRPr lang="en-US" sz="1400" dirty="0" smtClean="0"/>
          </a:p>
          <a:p>
            <a:pPr>
              <a:buFont typeface="Wingdings" panose="05000000000000000000" pitchFamily="2" charset="2"/>
              <a:buChar char="v"/>
            </a:pPr>
            <a:endParaRPr lang="en-US" sz="1400" dirty="0"/>
          </a:p>
          <a:p>
            <a:pPr>
              <a:buFont typeface="Wingdings" panose="05000000000000000000" pitchFamily="2" charset="2"/>
              <a:buChar char="v"/>
            </a:pPr>
            <a:endParaRPr lang="en-US" sz="1400" dirty="0" smtClean="0"/>
          </a:p>
          <a:p>
            <a:pPr>
              <a:buFont typeface="Wingdings" panose="05000000000000000000" pitchFamily="2" charset="2"/>
              <a:buChar char="v"/>
            </a:pPr>
            <a:endParaRPr lang="en-US" sz="1400" dirty="0" smtClean="0"/>
          </a:p>
          <a:p>
            <a:pPr>
              <a:buFont typeface="Wingdings" panose="05000000000000000000" pitchFamily="2" charset="2"/>
              <a:buChar char="v"/>
            </a:pPr>
            <a:endParaRPr lang="en-US" sz="1400" dirty="0"/>
          </a:p>
          <a:p>
            <a:pPr>
              <a:buFont typeface="Wingdings" panose="05000000000000000000" pitchFamily="2" charset="2"/>
              <a:buChar char="v"/>
            </a:pPr>
            <a:endParaRPr lang="en-US" sz="1400" dirty="0" smtClean="0"/>
          </a:p>
          <a:p>
            <a:pPr>
              <a:buFont typeface="Wingdings" panose="05000000000000000000" pitchFamily="2" charset="2"/>
              <a:buChar char="v"/>
            </a:pPr>
            <a:endParaRPr lang="en-US" sz="1400" dirty="0"/>
          </a:p>
          <a:p>
            <a:pPr>
              <a:buFont typeface="Wingdings" panose="05000000000000000000" pitchFamily="2" charset="2"/>
              <a:buChar char="v"/>
            </a:pPr>
            <a:r>
              <a:rPr lang="en-US" sz="1200" dirty="0" smtClean="0"/>
              <a:t>This is </a:t>
            </a:r>
            <a:r>
              <a:rPr lang="en-US" sz="1200" dirty="0"/>
              <a:t>incredible! </a:t>
            </a:r>
            <a:r>
              <a:rPr lang="en-US" sz="1200" dirty="0" smtClean="0"/>
              <a:t>Amazon </a:t>
            </a:r>
            <a:r>
              <a:rPr lang="en-US" sz="1200" dirty="0"/>
              <a:t>has a </a:t>
            </a:r>
            <a:r>
              <a:rPr lang="en-US" sz="1200" b="1" dirty="0" smtClean="0"/>
              <a:t>NEGATIVE</a:t>
            </a:r>
            <a:r>
              <a:rPr lang="en-US" sz="1200" dirty="0"/>
              <a:t> </a:t>
            </a:r>
            <a:r>
              <a:rPr lang="en-US" sz="1200" dirty="0" smtClean="0"/>
              <a:t>cash </a:t>
            </a:r>
            <a:r>
              <a:rPr lang="en-US" sz="1200" dirty="0"/>
              <a:t>conversion cycle. That basically means they are getting paid by their customers long before they pay their suppliers. Essentially this is an interest free way to finance their operations by borrowing from their suppliers.</a:t>
            </a:r>
          </a:p>
          <a:p>
            <a:pPr>
              <a:buFont typeface="Wingdings" panose="05000000000000000000" pitchFamily="2" charset="2"/>
              <a:buChar char="v"/>
            </a:pPr>
            <a:r>
              <a:rPr lang="en-US" sz="1200" dirty="0"/>
              <a:t>They both take </a:t>
            </a:r>
            <a:r>
              <a:rPr lang="en-US" sz="1200" dirty="0" smtClean="0"/>
              <a:t>over one month to </a:t>
            </a:r>
            <a:r>
              <a:rPr lang="en-US" sz="1200" dirty="0"/>
              <a:t>pay </a:t>
            </a:r>
            <a:r>
              <a:rPr lang="en-US" sz="1200" dirty="0" smtClean="0"/>
              <a:t>Accounts Payable </a:t>
            </a:r>
            <a:r>
              <a:rPr lang="en-US" sz="1200" dirty="0"/>
              <a:t>and Macy’s gets paid by customers very quickly, mainly because people pay cash or use </a:t>
            </a:r>
            <a:r>
              <a:rPr lang="en-US" sz="1200" dirty="0" smtClean="0"/>
              <a:t>credit cards. </a:t>
            </a:r>
            <a:r>
              <a:rPr lang="en-US" sz="1200" dirty="0"/>
              <a:t>The big difference is inventory management. Not surprisingly things sit on Macy’s shelves longer than </a:t>
            </a:r>
            <a:r>
              <a:rPr lang="en-US" sz="1200" dirty="0" smtClean="0"/>
              <a:t>Amazon’s. They </a:t>
            </a:r>
            <a:r>
              <a:rPr lang="en-US" sz="1200" dirty="0"/>
              <a:t>hold inventory for on average about </a:t>
            </a:r>
            <a:r>
              <a:rPr lang="en-US" sz="1200" dirty="0" smtClean="0"/>
              <a:t>45 </a:t>
            </a:r>
            <a:r>
              <a:rPr lang="en-US" sz="1200" dirty="0"/>
              <a:t>days. </a:t>
            </a:r>
            <a:r>
              <a:rPr lang="en-US" sz="1200" dirty="0" smtClean="0"/>
              <a:t>Granted</a:t>
            </a:r>
            <a:r>
              <a:rPr lang="en-US" sz="1200" dirty="0"/>
              <a:t>, </a:t>
            </a:r>
            <a:r>
              <a:rPr lang="en-US" sz="1200" dirty="0" smtClean="0"/>
              <a:t>Macy’s </a:t>
            </a:r>
            <a:r>
              <a:rPr lang="en-US" sz="1200" dirty="0"/>
              <a:t>business </a:t>
            </a:r>
            <a:r>
              <a:rPr lang="en-US" sz="1200" dirty="0" smtClean="0"/>
              <a:t>model is </a:t>
            </a:r>
            <a:r>
              <a:rPr lang="en-US" sz="1200" dirty="0"/>
              <a:t>very different from </a:t>
            </a:r>
            <a:r>
              <a:rPr lang="en-US" sz="1200" dirty="0" smtClean="0"/>
              <a:t>Amazon’s, but </a:t>
            </a:r>
            <a:r>
              <a:rPr lang="en-US" sz="1200" dirty="0"/>
              <a:t>still, a negative cash conversion cycle is </a:t>
            </a:r>
            <a:r>
              <a:rPr lang="en-US" sz="1200" dirty="0" smtClean="0"/>
              <a:t>quite impressive!</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2784852939"/>
              </p:ext>
            </p:extLst>
          </p:nvPr>
        </p:nvGraphicFramePr>
        <p:xfrm>
          <a:off x="2133600" y="1192537"/>
          <a:ext cx="5257801" cy="3810000"/>
        </p:xfrm>
        <a:graphic>
          <a:graphicData uri="http://schemas.openxmlformats.org/drawingml/2006/table">
            <a:tbl>
              <a:tblPr firstRow="1" bandRow="1">
                <a:tableStyleId>{2D5ABB26-0587-4C30-8999-92F81FD0307C}</a:tableStyleId>
              </a:tblPr>
              <a:tblGrid>
                <a:gridCol w="2300288">
                  <a:extLst>
                    <a:ext uri="{9D8B030D-6E8A-4147-A177-3AD203B41FA5}">
                      <a16:colId xmlns:a16="http://schemas.microsoft.com/office/drawing/2014/main" val="20000"/>
                    </a:ext>
                  </a:extLst>
                </a:gridCol>
                <a:gridCol w="1511618">
                  <a:extLst>
                    <a:ext uri="{9D8B030D-6E8A-4147-A177-3AD203B41FA5}">
                      <a16:colId xmlns:a16="http://schemas.microsoft.com/office/drawing/2014/main" val="20001"/>
                    </a:ext>
                  </a:extLst>
                </a:gridCol>
                <a:gridCol w="1445895">
                  <a:extLst>
                    <a:ext uri="{9D8B030D-6E8A-4147-A177-3AD203B41FA5}">
                      <a16:colId xmlns:a16="http://schemas.microsoft.com/office/drawing/2014/main" val="20002"/>
                    </a:ext>
                  </a:extLst>
                </a:gridCol>
              </a:tblGrid>
              <a:tr h="0">
                <a:tc>
                  <a:txBody>
                    <a:bodyPr/>
                    <a:lstStyle/>
                    <a:p>
                      <a:pPr algn="r"/>
                      <a:r>
                        <a:rPr lang="en-US" sz="1100" b="1" dirty="0" smtClean="0"/>
                        <a:t>(2016 figures;</a:t>
                      </a:r>
                      <a:r>
                        <a:rPr lang="en-US" sz="1100" b="1" baseline="0" dirty="0" smtClean="0"/>
                        <a:t> </a:t>
                      </a:r>
                      <a:r>
                        <a:rPr lang="en-US" sz="1100" b="1" dirty="0" smtClean="0"/>
                        <a:t>in millions USD)</a:t>
                      </a:r>
                      <a:endParaRPr lang="en-US" sz="1100" b="1" dirty="0"/>
                    </a:p>
                  </a:txBody>
                  <a:tcPr/>
                </a:tc>
                <a:tc>
                  <a:txBody>
                    <a:bodyPr/>
                    <a:lstStyle/>
                    <a:p>
                      <a:pPr algn="r"/>
                      <a:endParaRPr lang="en-US" sz="1400" b="1" dirty="0"/>
                    </a:p>
                  </a:txBody>
                  <a:tcPr/>
                </a:tc>
                <a:tc>
                  <a:txBody>
                    <a:bodyPr/>
                    <a:lstStyle/>
                    <a:p>
                      <a:pPr algn="r"/>
                      <a:endParaRPr lang="en-US" sz="1400" b="1" dirty="0"/>
                    </a:p>
                  </a:txBody>
                  <a:tcPr/>
                </a:tc>
                <a:extLst>
                  <a:ext uri="{0D108BD9-81ED-4DB2-BD59-A6C34878D82A}">
                    <a16:rowId xmlns:a16="http://schemas.microsoft.com/office/drawing/2014/main" val="10000"/>
                  </a:ext>
                </a:extLst>
              </a:tr>
              <a:tr h="0">
                <a:tc>
                  <a:txBody>
                    <a:bodyPr/>
                    <a:lstStyle/>
                    <a:p>
                      <a:r>
                        <a:rPr lang="en-US" sz="1400" dirty="0" smtClean="0"/>
                        <a:t>Revenue</a:t>
                      </a:r>
                      <a:endParaRPr lang="en-US" sz="1400" dirty="0"/>
                    </a:p>
                  </a:txBody>
                  <a:tcPr/>
                </a:tc>
                <a:tc>
                  <a:txBody>
                    <a:bodyPr/>
                    <a:lstStyle/>
                    <a:p>
                      <a:pPr algn="r"/>
                      <a:r>
                        <a:rPr lang="en-US" sz="1400" dirty="0" smtClean="0"/>
                        <a:t>135,987</a:t>
                      </a:r>
                      <a:endParaRPr lang="en-US" sz="1400" dirty="0"/>
                    </a:p>
                  </a:txBody>
                  <a:tcPr/>
                </a:tc>
                <a:tc>
                  <a:txBody>
                    <a:bodyPr/>
                    <a:lstStyle/>
                    <a:p>
                      <a:pPr algn="r"/>
                      <a:r>
                        <a:rPr lang="en-US" sz="1400" dirty="0" smtClean="0"/>
                        <a:t>25,778</a:t>
                      </a:r>
                      <a:endParaRPr lang="en-US" sz="1400" dirty="0"/>
                    </a:p>
                  </a:txBody>
                  <a:tcPr/>
                </a:tc>
                <a:extLst>
                  <a:ext uri="{0D108BD9-81ED-4DB2-BD59-A6C34878D82A}">
                    <a16:rowId xmlns:a16="http://schemas.microsoft.com/office/drawing/2014/main" val="10001"/>
                  </a:ext>
                </a:extLst>
              </a:tr>
              <a:tr h="457200">
                <a:tc>
                  <a:txBody>
                    <a:bodyPr/>
                    <a:lstStyle/>
                    <a:p>
                      <a:r>
                        <a:rPr lang="en-US" sz="1400" dirty="0" smtClean="0"/>
                        <a:t>COGS</a:t>
                      </a:r>
                      <a:endParaRPr lang="en-US" sz="1400" dirty="0"/>
                    </a:p>
                  </a:txBody>
                  <a:tcPr/>
                </a:tc>
                <a:tc>
                  <a:txBody>
                    <a:bodyPr/>
                    <a:lstStyle/>
                    <a:p>
                      <a:pPr algn="r"/>
                      <a:r>
                        <a:rPr lang="en-US" sz="1400" dirty="0" smtClean="0"/>
                        <a:t>88,265</a:t>
                      </a:r>
                      <a:endParaRPr lang="en-US" sz="1400" dirty="0"/>
                    </a:p>
                  </a:txBody>
                  <a:tcPr/>
                </a:tc>
                <a:tc>
                  <a:txBody>
                    <a:bodyPr/>
                    <a:lstStyle/>
                    <a:p>
                      <a:pPr algn="r"/>
                      <a:r>
                        <a:rPr lang="en-US" sz="1400" dirty="0" smtClean="0"/>
                        <a:t>15,621</a:t>
                      </a:r>
                      <a:endParaRPr lang="en-US" sz="1400" dirty="0"/>
                    </a:p>
                  </a:txBody>
                  <a:tcPr/>
                </a:tc>
                <a:extLst>
                  <a:ext uri="{0D108BD9-81ED-4DB2-BD59-A6C34878D82A}">
                    <a16:rowId xmlns:a16="http://schemas.microsoft.com/office/drawing/2014/main" val="10002"/>
                  </a:ext>
                </a:extLst>
              </a:tr>
              <a:tr h="0">
                <a:tc>
                  <a:txBody>
                    <a:bodyPr/>
                    <a:lstStyle/>
                    <a:p>
                      <a:r>
                        <a:rPr lang="en-US" sz="1400" dirty="0" smtClean="0"/>
                        <a:t>Average A/R</a:t>
                      </a:r>
                      <a:endParaRPr lang="en-US" sz="1400" dirty="0"/>
                    </a:p>
                  </a:txBody>
                  <a:tcPr/>
                </a:tc>
                <a:tc>
                  <a:txBody>
                    <a:bodyPr/>
                    <a:lstStyle/>
                    <a:p>
                      <a:pPr algn="r"/>
                      <a:r>
                        <a:rPr lang="en-US" sz="1400" dirty="0" smtClean="0"/>
                        <a:t>6,997</a:t>
                      </a:r>
                      <a:endParaRPr lang="en-US" sz="1400" dirty="0"/>
                    </a:p>
                  </a:txBody>
                  <a:tcPr/>
                </a:tc>
                <a:tc>
                  <a:txBody>
                    <a:bodyPr/>
                    <a:lstStyle/>
                    <a:p>
                      <a:pPr algn="r"/>
                      <a:r>
                        <a:rPr lang="en-US" sz="1400" dirty="0" smtClean="0"/>
                        <a:t>540</a:t>
                      </a:r>
                      <a:endParaRPr lang="en-US" sz="1400" dirty="0"/>
                    </a:p>
                  </a:txBody>
                  <a:tcPr/>
                </a:tc>
                <a:extLst>
                  <a:ext uri="{0D108BD9-81ED-4DB2-BD59-A6C34878D82A}">
                    <a16:rowId xmlns:a16="http://schemas.microsoft.com/office/drawing/2014/main" val="10003"/>
                  </a:ext>
                </a:extLst>
              </a:tr>
              <a:tr h="0">
                <a:tc>
                  <a:txBody>
                    <a:bodyPr/>
                    <a:lstStyle/>
                    <a:p>
                      <a:r>
                        <a:rPr lang="en-US" sz="1400" dirty="0" smtClean="0"/>
                        <a:t>Average Inventory</a:t>
                      </a:r>
                      <a:endParaRPr lang="en-US" sz="1400" dirty="0"/>
                    </a:p>
                  </a:txBody>
                  <a:tcPr/>
                </a:tc>
                <a:tc>
                  <a:txBody>
                    <a:bodyPr/>
                    <a:lstStyle/>
                    <a:p>
                      <a:pPr algn="r"/>
                      <a:r>
                        <a:rPr lang="en-US" sz="1400" dirty="0" smtClean="0"/>
                        <a:t>10,852</a:t>
                      </a:r>
                      <a:endParaRPr lang="en-US" sz="1400" dirty="0"/>
                    </a:p>
                  </a:txBody>
                  <a:tcPr/>
                </a:tc>
                <a:tc>
                  <a:txBody>
                    <a:bodyPr/>
                    <a:lstStyle/>
                    <a:p>
                      <a:pPr algn="r"/>
                      <a:r>
                        <a:rPr lang="en-US" sz="1400" dirty="0" smtClean="0"/>
                        <a:t>5,453</a:t>
                      </a:r>
                      <a:endParaRPr lang="en-US" sz="1400" dirty="0"/>
                    </a:p>
                  </a:txBody>
                  <a:tcPr/>
                </a:tc>
                <a:extLst>
                  <a:ext uri="{0D108BD9-81ED-4DB2-BD59-A6C34878D82A}">
                    <a16:rowId xmlns:a16="http://schemas.microsoft.com/office/drawing/2014/main" val="10004"/>
                  </a:ext>
                </a:extLst>
              </a:tr>
              <a:tr h="457200">
                <a:tc>
                  <a:txBody>
                    <a:bodyPr/>
                    <a:lstStyle/>
                    <a:p>
                      <a:r>
                        <a:rPr lang="en-US" sz="1400" dirty="0" smtClean="0"/>
                        <a:t>Average A/P</a:t>
                      </a:r>
                      <a:endParaRPr lang="en-US" sz="1400" dirty="0"/>
                    </a:p>
                  </a:txBody>
                  <a:tcPr/>
                </a:tc>
                <a:tc>
                  <a:txBody>
                    <a:bodyPr/>
                    <a:lstStyle/>
                    <a:p>
                      <a:pPr algn="r"/>
                      <a:r>
                        <a:rPr lang="en-US" sz="1400" dirty="0" smtClean="0"/>
                        <a:t>22,853</a:t>
                      </a:r>
                      <a:endParaRPr lang="en-US" sz="1400" dirty="0"/>
                    </a:p>
                  </a:txBody>
                  <a:tcPr/>
                </a:tc>
                <a:tc>
                  <a:txBody>
                    <a:bodyPr/>
                    <a:lstStyle/>
                    <a:p>
                      <a:pPr algn="r"/>
                      <a:r>
                        <a:rPr lang="en-US" sz="1400" dirty="0" smtClean="0"/>
                        <a:t>1,475</a:t>
                      </a:r>
                      <a:endParaRPr lang="en-US" sz="1400" dirty="0"/>
                    </a:p>
                  </a:txBody>
                  <a:tcPr/>
                </a:tc>
                <a:extLst>
                  <a:ext uri="{0D108BD9-81ED-4DB2-BD59-A6C34878D82A}">
                    <a16:rowId xmlns:a16="http://schemas.microsoft.com/office/drawing/2014/main" val="10005"/>
                  </a:ext>
                </a:extLst>
              </a:tr>
              <a:tr h="0">
                <a:tc>
                  <a:txBody>
                    <a:bodyPr/>
                    <a:lstStyle/>
                    <a:p>
                      <a:r>
                        <a:rPr lang="en-US" sz="1400" dirty="0" smtClean="0"/>
                        <a:t>DSO</a:t>
                      </a:r>
                      <a:endParaRPr lang="en-US" sz="1400" dirty="0"/>
                    </a:p>
                  </a:txBody>
                  <a:tcPr/>
                </a:tc>
                <a:tc>
                  <a:txBody>
                    <a:bodyPr/>
                    <a:lstStyle/>
                    <a:p>
                      <a:pPr algn="r"/>
                      <a:r>
                        <a:rPr lang="en-US" sz="1400" dirty="0" smtClean="0"/>
                        <a:t>18.77</a:t>
                      </a:r>
                      <a:endParaRPr lang="en-US" sz="1400" dirty="0"/>
                    </a:p>
                  </a:txBody>
                  <a:tcPr/>
                </a:tc>
                <a:tc>
                  <a:txBody>
                    <a:bodyPr/>
                    <a:lstStyle/>
                    <a:p>
                      <a:pPr algn="r"/>
                      <a:r>
                        <a:rPr lang="en-US" sz="1400" dirty="0" smtClean="0"/>
                        <a:t>7.64</a:t>
                      </a:r>
                      <a:endParaRPr lang="en-US" sz="1400" dirty="0"/>
                    </a:p>
                  </a:txBody>
                  <a:tcPr/>
                </a:tc>
                <a:extLst>
                  <a:ext uri="{0D108BD9-81ED-4DB2-BD59-A6C34878D82A}">
                    <a16:rowId xmlns:a16="http://schemas.microsoft.com/office/drawing/2014/main" val="10006"/>
                  </a:ext>
                </a:extLst>
              </a:tr>
              <a:tr h="0">
                <a:tc>
                  <a:txBody>
                    <a:bodyPr/>
                    <a:lstStyle/>
                    <a:p>
                      <a:r>
                        <a:rPr lang="en-US" sz="1400" dirty="0" smtClean="0"/>
                        <a:t>DIO</a:t>
                      </a:r>
                      <a:endParaRPr lang="en-US" sz="1400" dirty="0"/>
                    </a:p>
                  </a:txBody>
                  <a:tcPr/>
                </a:tc>
                <a:tc>
                  <a:txBody>
                    <a:bodyPr/>
                    <a:lstStyle/>
                    <a:p>
                      <a:pPr algn="r"/>
                      <a:r>
                        <a:rPr lang="en-US" sz="1400" dirty="0" smtClean="0"/>
                        <a:t>44.88</a:t>
                      </a:r>
                      <a:endParaRPr lang="en-US" sz="1400" dirty="0"/>
                    </a:p>
                  </a:txBody>
                  <a:tcPr/>
                </a:tc>
                <a:tc>
                  <a:txBody>
                    <a:bodyPr/>
                    <a:lstStyle/>
                    <a:p>
                      <a:pPr algn="r"/>
                      <a:r>
                        <a:rPr lang="en-US" sz="1400" dirty="0" smtClean="0"/>
                        <a:t>127.40</a:t>
                      </a:r>
                      <a:endParaRPr lang="en-US" sz="1400" dirty="0"/>
                    </a:p>
                  </a:txBody>
                  <a:tcPr/>
                </a:tc>
                <a:extLst>
                  <a:ext uri="{0D108BD9-81ED-4DB2-BD59-A6C34878D82A}">
                    <a16:rowId xmlns:a16="http://schemas.microsoft.com/office/drawing/2014/main" val="10007"/>
                  </a:ext>
                </a:extLst>
              </a:tr>
              <a:tr h="457200">
                <a:tc>
                  <a:txBody>
                    <a:bodyPr/>
                    <a:lstStyle/>
                    <a:p>
                      <a:r>
                        <a:rPr lang="en-US" sz="1400" dirty="0" smtClean="0"/>
                        <a:t>DPO</a:t>
                      </a:r>
                      <a:endParaRPr lang="en-US" sz="1400" dirty="0"/>
                    </a:p>
                  </a:txBody>
                  <a:tcPr/>
                </a:tc>
                <a:tc>
                  <a:txBody>
                    <a:bodyPr/>
                    <a:lstStyle/>
                    <a:p>
                      <a:pPr algn="r"/>
                      <a:r>
                        <a:rPr lang="en-US" sz="1400" dirty="0" smtClean="0"/>
                        <a:t>94.50</a:t>
                      </a:r>
                      <a:endParaRPr lang="en-US" sz="1400" dirty="0"/>
                    </a:p>
                  </a:txBody>
                  <a:tcPr/>
                </a:tc>
                <a:tc>
                  <a:txBody>
                    <a:bodyPr/>
                    <a:lstStyle/>
                    <a:p>
                      <a:pPr algn="r"/>
                      <a:r>
                        <a:rPr lang="en-US" sz="1400" dirty="0" smtClean="0"/>
                        <a:t>34.45</a:t>
                      </a:r>
                      <a:endParaRPr lang="en-US" sz="1400" dirty="0"/>
                    </a:p>
                  </a:txBody>
                  <a:tcPr/>
                </a:tc>
                <a:extLst>
                  <a:ext uri="{0D108BD9-81ED-4DB2-BD59-A6C34878D82A}">
                    <a16:rowId xmlns:a16="http://schemas.microsoft.com/office/drawing/2014/main" val="10008"/>
                  </a:ext>
                </a:extLst>
              </a:tr>
              <a:tr h="0">
                <a:tc>
                  <a:txBody>
                    <a:bodyPr/>
                    <a:lstStyle/>
                    <a:p>
                      <a:r>
                        <a:rPr lang="en-US" sz="1400" dirty="0" smtClean="0"/>
                        <a:t>Operating Cycle</a:t>
                      </a:r>
                      <a:endParaRPr lang="en-US" sz="1400" dirty="0"/>
                    </a:p>
                  </a:txBody>
                  <a:tcPr/>
                </a:tc>
                <a:tc>
                  <a:txBody>
                    <a:bodyPr/>
                    <a:lstStyle/>
                    <a:p>
                      <a:pPr algn="r"/>
                      <a:r>
                        <a:rPr lang="en-US" sz="1400" dirty="0" smtClean="0"/>
                        <a:t>63.66</a:t>
                      </a:r>
                      <a:endParaRPr lang="en-US" sz="1400" dirty="0"/>
                    </a:p>
                  </a:txBody>
                  <a:tcPr/>
                </a:tc>
                <a:tc>
                  <a:txBody>
                    <a:bodyPr/>
                    <a:lstStyle/>
                    <a:p>
                      <a:pPr algn="r"/>
                      <a:r>
                        <a:rPr lang="en-US" sz="1400" dirty="0" smtClean="0"/>
                        <a:t>135.05</a:t>
                      </a:r>
                      <a:endParaRPr lang="en-US" sz="1400" dirty="0"/>
                    </a:p>
                  </a:txBody>
                  <a:tcPr/>
                </a:tc>
                <a:extLst>
                  <a:ext uri="{0D108BD9-81ED-4DB2-BD59-A6C34878D82A}">
                    <a16:rowId xmlns:a16="http://schemas.microsoft.com/office/drawing/2014/main" val="10009"/>
                  </a:ext>
                </a:extLst>
              </a:tr>
              <a:tr h="0">
                <a:tc>
                  <a:txBody>
                    <a:bodyPr/>
                    <a:lstStyle/>
                    <a:p>
                      <a:r>
                        <a:rPr lang="en-US" sz="1400" b="1" dirty="0" smtClean="0">
                          <a:solidFill>
                            <a:srgbClr val="C00000"/>
                          </a:solidFill>
                        </a:rPr>
                        <a:t>Cash Conversion Cycle</a:t>
                      </a:r>
                      <a:endParaRPr lang="en-US" sz="1400" b="1" dirty="0">
                        <a:solidFill>
                          <a:srgbClr val="C00000"/>
                        </a:solidFill>
                      </a:endParaRPr>
                    </a:p>
                  </a:txBody>
                  <a:tcPr/>
                </a:tc>
                <a:tc>
                  <a:txBody>
                    <a:bodyPr/>
                    <a:lstStyle/>
                    <a:p>
                      <a:pPr algn="r"/>
                      <a:r>
                        <a:rPr lang="en-US" sz="1400" b="1" dirty="0" smtClean="0">
                          <a:solidFill>
                            <a:srgbClr val="C00000"/>
                          </a:solidFill>
                        </a:rPr>
                        <a:t>-30.85</a:t>
                      </a:r>
                      <a:endParaRPr lang="en-US" sz="1400" b="1" dirty="0">
                        <a:solidFill>
                          <a:srgbClr val="C00000"/>
                        </a:solidFill>
                      </a:endParaRPr>
                    </a:p>
                  </a:txBody>
                  <a:tcPr/>
                </a:tc>
                <a:tc>
                  <a:txBody>
                    <a:bodyPr/>
                    <a:lstStyle/>
                    <a:p>
                      <a:pPr algn="r"/>
                      <a:r>
                        <a:rPr lang="en-US" sz="1400" b="1" dirty="0" smtClean="0">
                          <a:solidFill>
                            <a:srgbClr val="C00000"/>
                          </a:solidFill>
                        </a:rPr>
                        <a:t>100.59</a:t>
                      </a:r>
                      <a:endParaRPr lang="en-US" sz="1400" b="1" dirty="0">
                        <a:solidFill>
                          <a:srgbClr val="C00000"/>
                        </a:solidFill>
                      </a:endParaRPr>
                    </a:p>
                  </a:txBody>
                  <a:tcPr/>
                </a:tc>
                <a:extLst>
                  <a:ext uri="{0D108BD9-81ED-4DB2-BD59-A6C34878D82A}">
                    <a16:rowId xmlns:a16="http://schemas.microsoft.com/office/drawing/2014/main" val="10010"/>
                  </a:ext>
                </a:extLst>
              </a:tr>
            </a:tbl>
          </a:graphicData>
        </a:graphic>
      </p:graphicFrame>
      <p:pic>
        <p:nvPicPr>
          <p:cNvPr id="7170" name="Picture 2" descr="Image result for amazon logo">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218" y="685800"/>
            <a:ext cx="1281257" cy="116122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macy's logo">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24600" y="1020727"/>
            <a:ext cx="1390753" cy="371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74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11</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The Operating Cycle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Bef>
                <a:spcPct val="0"/>
              </a:spcBef>
              <a:buNone/>
            </a:pPr>
            <a:r>
              <a:rPr lang="en-US" sz="1400" b="1" dirty="0">
                <a:cs typeface="Arial" pitchFamily="34" charset="0"/>
              </a:rPr>
              <a:t>Time period assumption: </a:t>
            </a:r>
            <a:r>
              <a:rPr lang="en-US" sz="1400" dirty="0">
                <a:cs typeface="Arial" pitchFamily="34" charset="0"/>
              </a:rPr>
              <a:t>The long life of a company can be reported over a series of shorter time periods.</a:t>
            </a:r>
          </a:p>
          <a:p>
            <a:pPr>
              <a:spcBef>
                <a:spcPct val="0"/>
              </a:spcBef>
            </a:pPr>
            <a:endParaRPr lang="en-US" sz="1400" dirty="0" smtClean="0"/>
          </a:p>
          <a:p>
            <a:pPr>
              <a:spcBef>
                <a:spcPct val="0"/>
              </a:spcBef>
            </a:pPr>
            <a:r>
              <a:rPr lang="en-US" sz="1400" dirty="0" smtClean="0"/>
              <a:t>We </a:t>
            </a:r>
            <a:r>
              <a:rPr lang="en-US" sz="1400" dirty="0"/>
              <a:t>know that most successful companies operate for a very long period of time, and managers and investors need financial information on a timely basis. For accountants to provide this information, we have to divide the life of the business into relatively short, arbitrary time periods. We usually divide the life of a business into months, quarters, and annual time periods. When we establish these relatively short time periods, we create many measurement issues—for example, problems of revenue and expense recognition</a:t>
            </a:r>
            <a:r>
              <a:rPr lang="en-US" sz="1400" dirty="0" smtClean="0"/>
              <a:t>.</a:t>
            </a:r>
          </a:p>
          <a:p>
            <a:pPr>
              <a:spcBef>
                <a:spcPct val="0"/>
              </a:spcBef>
            </a:pPr>
            <a:endParaRPr lang="en-US" sz="1400" dirty="0"/>
          </a:p>
          <a:p>
            <a:pPr marL="0" indent="0" fontAlgn="auto">
              <a:spcBef>
                <a:spcPct val="50000"/>
              </a:spcBef>
              <a:spcAft>
                <a:spcPts val="0"/>
              </a:spcAft>
              <a:buNone/>
              <a:defRPr/>
            </a:pPr>
            <a:r>
              <a:rPr lang="en-US" sz="1400" b="1" dirty="0">
                <a:solidFill>
                  <a:srgbClr val="C00000"/>
                </a:solidFill>
                <a:cs typeface="Arial" pitchFamily="34" charset="0"/>
              </a:rPr>
              <a:t>Two issues arise when reporting periodic income:</a:t>
            </a:r>
          </a:p>
          <a:p>
            <a:pPr marL="749300" lvl="1" indent="-342900" fontAlgn="auto">
              <a:spcBef>
                <a:spcPct val="50000"/>
              </a:spcBef>
              <a:spcAft>
                <a:spcPts val="0"/>
              </a:spcAft>
              <a:buFont typeface="+mj-lt"/>
              <a:buAutoNum type="arabicParenR"/>
              <a:defRPr/>
            </a:pPr>
            <a:r>
              <a:rPr lang="en-US" sz="1400" i="1" u="sng" dirty="0">
                <a:cs typeface="Arial" pitchFamily="34" charset="0"/>
              </a:rPr>
              <a:t>Recognition issues</a:t>
            </a:r>
            <a:r>
              <a:rPr lang="en-US" sz="1400" b="1" dirty="0">
                <a:cs typeface="Arial" pitchFamily="34" charset="0"/>
              </a:rPr>
              <a:t>: </a:t>
            </a:r>
            <a:r>
              <a:rPr lang="en-US" sz="1400" dirty="0">
                <a:cs typeface="Arial" pitchFamily="34" charset="0"/>
              </a:rPr>
              <a:t>When should the effects of operating activities be recognized (recorded)?</a:t>
            </a:r>
          </a:p>
          <a:p>
            <a:pPr marL="749300" lvl="1" indent="-342900">
              <a:spcBef>
                <a:spcPct val="50000"/>
              </a:spcBef>
              <a:buFont typeface="+mj-lt"/>
              <a:buAutoNum type="arabicParenR"/>
              <a:defRPr/>
            </a:pPr>
            <a:r>
              <a:rPr lang="en-US" sz="1400" i="1" u="sng" dirty="0" smtClean="0">
                <a:cs typeface="Arial" pitchFamily="34" charset="0"/>
              </a:rPr>
              <a:t>Measurement </a:t>
            </a:r>
            <a:r>
              <a:rPr lang="en-US" sz="1400" i="1" u="sng" dirty="0">
                <a:cs typeface="Arial" pitchFamily="34" charset="0"/>
              </a:rPr>
              <a:t>issues</a:t>
            </a:r>
            <a:r>
              <a:rPr lang="en-US" sz="1400" b="1" dirty="0">
                <a:cs typeface="Arial" pitchFamily="34" charset="0"/>
              </a:rPr>
              <a:t>: </a:t>
            </a:r>
            <a:r>
              <a:rPr lang="en-US" sz="1400" dirty="0">
                <a:cs typeface="Arial" pitchFamily="34" charset="0"/>
              </a:rPr>
              <a:t>What amounts should be recognized?</a:t>
            </a:r>
          </a:p>
          <a:p>
            <a:pPr>
              <a:spcBef>
                <a:spcPct val="0"/>
              </a:spcBef>
            </a:pPr>
            <a:endParaRPr lang="en-US" sz="1400" dirty="0"/>
          </a:p>
        </p:txBody>
      </p:sp>
    </p:spTree>
    <p:extLst>
      <p:ext uri="{BB962C8B-B14F-4D97-AF65-F5344CB8AC3E}">
        <p14:creationId xmlns:p14="http://schemas.microsoft.com/office/powerpoint/2010/main" val="2351746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12</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Income Statement</a:t>
            </a:r>
            <a:endParaRPr lang="en-US" sz="2800" dirty="0"/>
          </a:p>
        </p:txBody>
      </p:sp>
    </p:spTree>
    <p:extLst>
      <p:ext uri="{BB962C8B-B14F-4D97-AF65-F5344CB8AC3E}">
        <p14:creationId xmlns:p14="http://schemas.microsoft.com/office/powerpoint/2010/main" val="819157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13</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Income Statement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Bef>
                <a:spcPct val="0"/>
              </a:spcBef>
              <a:buNone/>
            </a:pPr>
            <a:r>
              <a:rPr lang="en-US" sz="1400" dirty="0"/>
              <a:t>The income statement contains </a:t>
            </a:r>
            <a:r>
              <a:rPr lang="en-US" sz="1400" b="1" dirty="0">
                <a:solidFill>
                  <a:srgbClr val="C00000"/>
                </a:solidFill>
              </a:rPr>
              <a:t>revenues</a:t>
            </a:r>
            <a:r>
              <a:rPr lang="en-US" sz="1400" dirty="0"/>
              <a:t>, </a:t>
            </a:r>
            <a:r>
              <a:rPr lang="en-US" sz="1400" b="1" dirty="0">
                <a:solidFill>
                  <a:srgbClr val="7030A0"/>
                </a:solidFill>
              </a:rPr>
              <a:t>expenses</a:t>
            </a:r>
            <a:r>
              <a:rPr lang="en-US" sz="1400" dirty="0"/>
              <a:t>, </a:t>
            </a:r>
            <a:r>
              <a:rPr lang="en-US" sz="1400" b="1" dirty="0">
                <a:solidFill>
                  <a:srgbClr val="0C5C1B"/>
                </a:solidFill>
              </a:rPr>
              <a:t>gains</a:t>
            </a:r>
            <a:r>
              <a:rPr lang="en-US" sz="1400" dirty="0"/>
              <a:t>, and </a:t>
            </a:r>
            <a:r>
              <a:rPr lang="en-US" sz="1400" b="1" dirty="0">
                <a:solidFill>
                  <a:srgbClr val="FF2121"/>
                </a:solidFill>
              </a:rPr>
              <a:t>losses</a:t>
            </a:r>
            <a:r>
              <a:rPr lang="en-US" sz="1400" dirty="0"/>
              <a:t>. </a:t>
            </a:r>
          </a:p>
          <a:p>
            <a:pPr>
              <a:spcBef>
                <a:spcPct val="0"/>
              </a:spcBef>
            </a:pPr>
            <a:endParaRPr lang="en-US" sz="1400" dirty="0"/>
          </a:p>
          <a:p>
            <a:pPr>
              <a:spcBef>
                <a:spcPct val="0"/>
              </a:spcBef>
            </a:pPr>
            <a:r>
              <a:rPr lang="en-US" sz="1400" dirty="0"/>
              <a:t>Operating </a:t>
            </a:r>
            <a:r>
              <a:rPr lang="en-US" sz="1400" b="1" dirty="0" smtClean="0">
                <a:solidFill>
                  <a:srgbClr val="C00000"/>
                </a:solidFill>
              </a:rPr>
              <a:t>Revenues</a:t>
            </a:r>
            <a:r>
              <a:rPr lang="en-US" sz="1400" dirty="0" smtClean="0"/>
              <a:t> </a:t>
            </a:r>
            <a:r>
              <a:rPr lang="en-US" sz="1400" dirty="0"/>
              <a:t>result from the sale of goods or services. </a:t>
            </a:r>
            <a:r>
              <a:rPr lang="en-US" sz="1400" dirty="0" smtClean="0"/>
              <a:t>When </a:t>
            </a:r>
            <a:r>
              <a:rPr lang="en-US" sz="1400" dirty="0"/>
              <a:t>revenue is earned, assets, usually Cash or Accounts Receivables, often increase. Sometimes if a customer pays for goods or services in advance, a liability account, usually Unearned (or Deferred) Revenue, is created. </a:t>
            </a:r>
          </a:p>
          <a:p>
            <a:pPr>
              <a:spcBef>
                <a:spcPct val="0"/>
              </a:spcBef>
            </a:pPr>
            <a:endParaRPr lang="en-US" sz="1400" dirty="0"/>
          </a:p>
          <a:p>
            <a:pPr>
              <a:spcBef>
                <a:spcPct val="0"/>
              </a:spcBef>
            </a:pPr>
            <a:r>
              <a:rPr lang="en-US" sz="1400" b="1" dirty="0">
                <a:solidFill>
                  <a:srgbClr val="7030A0"/>
                </a:solidFill>
              </a:rPr>
              <a:t>Expenses</a:t>
            </a:r>
            <a:r>
              <a:rPr lang="en-US" sz="1400" dirty="0"/>
              <a:t> are decreases in assets or increases in liabilities from ongoing operations incurred to generate revenues during the period. </a:t>
            </a:r>
            <a:endParaRPr lang="en-US" sz="1400" dirty="0" smtClean="0"/>
          </a:p>
          <a:p>
            <a:pPr>
              <a:spcBef>
                <a:spcPct val="0"/>
              </a:spcBef>
            </a:pPr>
            <a:endParaRPr lang="en-US" sz="1400" dirty="0"/>
          </a:p>
          <a:p>
            <a:pPr>
              <a:spcBef>
                <a:spcPct val="0"/>
              </a:spcBef>
            </a:pPr>
            <a:r>
              <a:rPr lang="en-US" sz="1400" b="1" dirty="0" smtClean="0">
                <a:solidFill>
                  <a:srgbClr val="0C5C1B"/>
                </a:solidFill>
              </a:rPr>
              <a:t>Gains</a:t>
            </a:r>
            <a:r>
              <a:rPr lang="en-US" sz="1400" dirty="0" smtClean="0"/>
              <a:t> </a:t>
            </a:r>
            <a:r>
              <a:rPr lang="en-US" sz="1400" dirty="0"/>
              <a:t>result in an increase in assets or decrease in liabilities from a peripheral transaction. </a:t>
            </a:r>
            <a:endParaRPr lang="en-US" sz="1400" dirty="0" smtClean="0"/>
          </a:p>
          <a:p>
            <a:pPr>
              <a:spcBef>
                <a:spcPct val="0"/>
              </a:spcBef>
            </a:pPr>
            <a:endParaRPr lang="en-US" sz="1400" dirty="0"/>
          </a:p>
          <a:p>
            <a:pPr>
              <a:spcBef>
                <a:spcPct val="0"/>
              </a:spcBef>
            </a:pPr>
            <a:r>
              <a:rPr lang="en-US" sz="1400" b="1" dirty="0" smtClean="0">
                <a:solidFill>
                  <a:srgbClr val="FF2121"/>
                </a:solidFill>
              </a:rPr>
              <a:t>Losses</a:t>
            </a:r>
            <a:r>
              <a:rPr lang="en-US" sz="1400" dirty="0" smtClean="0"/>
              <a:t> </a:t>
            </a:r>
            <a:r>
              <a:rPr lang="en-US" sz="1400" dirty="0"/>
              <a:t>are decreases in assets or increases in liabilities from peripheral transactions. </a:t>
            </a:r>
          </a:p>
        </p:txBody>
      </p:sp>
    </p:spTree>
    <p:extLst>
      <p:ext uri="{BB962C8B-B14F-4D97-AF65-F5344CB8AC3E}">
        <p14:creationId xmlns:p14="http://schemas.microsoft.com/office/powerpoint/2010/main" val="1185732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14</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Operating Revenues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a:t>Operations of the business: the sale of goods or rendering of services as the </a:t>
            </a:r>
            <a:r>
              <a:rPr lang="en-US" sz="1400" i="1" u="sng" dirty="0"/>
              <a:t>central focus</a:t>
            </a:r>
            <a:r>
              <a:rPr lang="en-US" sz="1400" dirty="0"/>
              <a:t> of the business</a:t>
            </a:r>
          </a:p>
          <a:p>
            <a:pPr marL="457200" lvl="1" indent="0">
              <a:buNone/>
            </a:pPr>
            <a:r>
              <a:rPr lang="en-US" sz="1400" dirty="0"/>
              <a:t>e.g., When </a:t>
            </a:r>
            <a:r>
              <a:rPr lang="en-US" sz="1400" dirty="0" smtClean="0"/>
              <a:t>Barnes &amp; Noble </a:t>
            </a:r>
            <a:r>
              <a:rPr lang="en-US" sz="1400" dirty="0"/>
              <a:t>sells </a:t>
            </a:r>
            <a:r>
              <a:rPr lang="en-US" sz="1400" dirty="0" smtClean="0"/>
              <a:t>books, </a:t>
            </a:r>
            <a:r>
              <a:rPr lang="en-US" sz="1400" dirty="0"/>
              <a:t>it has </a:t>
            </a:r>
            <a:r>
              <a:rPr lang="en-US" sz="1400" i="1" u="sng" dirty="0"/>
              <a:t>earned</a:t>
            </a:r>
            <a:r>
              <a:rPr lang="en-US" sz="1400" b="1" dirty="0"/>
              <a:t> </a:t>
            </a:r>
            <a:r>
              <a:rPr lang="en-US" sz="1400" dirty="0"/>
              <a:t>revenue.</a:t>
            </a:r>
          </a:p>
          <a:p>
            <a:pPr marL="742950" lvl="1" indent="-285750">
              <a:buFont typeface="Arial" panose="020B0604020202020204" pitchFamily="34" charset="0"/>
              <a:buChar char="•"/>
            </a:pPr>
            <a:endParaRPr lang="en-US" sz="1400" dirty="0"/>
          </a:p>
          <a:p>
            <a:pPr marL="0" indent="0">
              <a:buNone/>
            </a:pPr>
            <a:r>
              <a:rPr lang="en-US" sz="1400" b="1" dirty="0"/>
              <a:t>Revenues</a:t>
            </a:r>
          </a:p>
          <a:p>
            <a:pPr marL="457200" lvl="1" indent="0">
              <a:buNone/>
            </a:pPr>
            <a:r>
              <a:rPr lang="en-US" sz="1400" dirty="0"/>
              <a:t>Any increases in assets or settlements of liabilities from ongoing operations of the business</a:t>
            </a:r>
          </a:p>
          <a:p>
            <a:pPr fontAlgn="auto">
              <a:spcBef>
                <a:spcPts val="0"/>
              </a:spcBef>
              <a:spcAft>
                <a:spcPts val="0"/>
              </a:spcAft>
              <a:defRPr/>
            </a:pPr>
            <a:endParaRPr lang="en-US" sz="1400" dirty="0" smtClean="0"/>
          </a:p>
          <a:p>
            <a:pPr fontAlgn="auto">
              <a:spcBef>
                <a:spcPts val="0"/>
              </a:spcBef>
              <a:spcAft>
                <a:spcPts val="0"/>
              </a:spcAft>
              <a:defRPr/>
            </a:pPr>
            <a:endParaRPr lang="en-US" sz="1400" dirty="0"/>
          </a:p>
          <a:p>
            <a:pPr fontAlgn="auto">
              <a:spcBef>
                <a:spcPts val="0"/>
              </a:spcBef>
              <a:spcAft>
                <a:spcPts val="0"/>
              </a:spcAft>
              <a:defRPr/>
            </a:pPr>
            <a:endParaRPr lang="en-US" sz="1400" dirty="0" smtClean="0"/>
          </a:p>
          <a:p>
            <a:pPr fontAlgn="auto">
              <a:spcBef>
                <a:spcPts val="0"/>
              </a:spcBef>
              <a:spcAft>
                <a:spcPts val="0"/>
              </a:spcAft>
              <a:buFont typeface="Wingdings" panose="05000000000000000000" pitchFamily="2" charset="2"/>
              <a:buChar char="v"/>
              <a:defRPr/>
            </a:pPr>
            <a:r>
              <a:rPr lang="en-US" sz="1400" i="1" dirty="0" smtClean="0"/>
              <a:t>NOTE</a:t>
            </a:r>
            <a:r>
              <a:rPr lang="en-US" sz="1400" dirty="0" smtClean="0"/>
              <a:t>: Sometimes</a:t>
            </a:r>
            <a:r>
              <a:rPr lang="en-US" sz="1400" dirty="0"/>
              <a:t>, a customer can pay for goods or services in advance. This results in a cash transaction but no services being rendered or goods being sold. We would define this transaction as </a:t>
            </a:r>
            <a:r>
              <a:rPr lang="en-US" sz="1400" b="1" dirty="0"/>
              <a:t>unearned revenue</a:t>
            </a:r>
            <a:r>
              <a:rPr lang="en-US" sz="1400" dirty="0"/>
              <a:t>, which is a </a:t>
            </a:r>
            <a:r>
              <a:rPr lang="en-US" sz="1400" u="sng" dirty="0"/>
              <a:t>liability</a:t>
            </a:r>
            <a:r>
              <a:rPr lang="en-US" sz="1400" dirty="0"/>
              <a:t> account, because the cash was received, but we have not earned the revenue yet by performing the service or selling the goods.</a:t>
            </a:r>
          </a:p>
        </p:txBody>
      </p:sp>
    </p:spTree>
    <p:extLst>
      <p:ext uri="{BB962C8B-B14F-4D97-AF65-F5344CB8AC3E}">
        <p14:creationId xmlns:p14="http://schemas.microsoft.com/office/powerpoint/2010/main" val="3259827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Operating Expenses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fontAlgn="auto">
              <a:spcBef>
                <a:spcPts val="0"/>
              </a:spcBef>
              <a:spcAft>
                <a:spcPts val="0"/>
              </a:spcAft>
              <a:buNone/>
              <a:defRPr/>
            </a:pPr>
            <a:r>
              <a:rPr lang="en-US" sz="1400" dirty="0"/>
              <a:t>An expenditure is any outflow of cash for any purpose, whether to buy equipment, pay off a bank loan, or pay employees their wages.</a:t>
            </a:r>
          </a:p>
          <a:p>
            <a:pPr fontAlgn="auto">
              <a:spcBef>
                <a:spcPts val="0"/>
              </a:spcBef>
              <a:spcAft>
                <a:spcPts val="0"/>
              </a:spcAft>
              <a:defRPr/>
            </a:pPr>
            <a:endParaRPr lang="en-US" sz="1400" dirty="0"/>
          </a:p>
          <a:p>
            <a:pPr marL="0" indent="0" fontAlgn="auto">
              <a:spcBef>
                <a:spcPts val="0"/>
              </a:spcBef>
              <a:spcAft>
                <a:spcPts val="0"/>
              </a:spcAft>
              <a:buNone/>
              <a:defRPr/>
            </a:pPr>
            <a:r>
              <a:rPr lang="en-US" sz="1400" b="1" dirty="0"/>
              <a:t>Operating expenses </a:t>
            </a:r>
            <a:r>
              <a:rPr lang="en-US" sz="1400" dirty="0"/>
              <a:t>are outflows, or the using up of assets, or increases in liabilities from ongoing operations incurred to generate revenues during the period. Therefore, not all cash expenditures are expenses, but expenses are necessary to generate revenues.</a:t>
            </a:r>
          </a:p>
          <a:p>
            <a:pPr marL="0" indent="0" fontAlgn="auto">
              <a:spcBef>
                <a:spcPts val="0"/>
              </a:spcBef>
              <a:spcAft>
                <a:spcPts val="0"/>
              </a:spcAft>
              <a:buNone/>
              <a:defRPr/>
            </a:pPr>
            <a:endParaRPr lang="en-US" sz="1400" dirty="0" smtClean="0"/>
          </a:p>
          <a:p>
            <a:pPr marL="0" indent="0" defTabSz="928688">
              <a:spcBef>
                <a:spcPct val="0"/>
              </a:spcBef>
              <a:buNone/>
            </a:pPr>
            <a:r>
              <a:rPr lang="en-US" sz="1400" dirty="0" smtClean="0"/>
              <a:t>Examples </a:t>
            </a:r>
            <a:r>
              <a:rPr lang="en-US" sz="1400" dirty="0"/>
              <a:t>of expenses incurred by a restaurant include:</a:t>
            </a:r>
          </a:p>
          <a:p>
            <a:pPr lvl="1" fontAlgn="auto">
              <a:spcBef>
                <a:spcPts val="0"/>
              </a:spcBef>
              <a:spcAft>
                <a:spcPts val="0"/>
              </a:spcAft>
              <a:buFont typeface="Wingdings" panose="05000000000000000000" pitchFamily="2" charset="2"/>
              <a:buChar char="ü"/>
              <a:defRPr/>
            </a:pPr>
            <a:r>
              <a:rPr lang="en-US" sz="1400" dirty="0"/>
              <a:t>Food, Beverage, and Packaging Expense</a:t>
            </a:r>
          </a:p>
          <a:p>
            <a:pPr lvl="1" fontAlgn="auto">
              <a:spcBef>
                <a:spcPts val="0"/>
              </a:spcBef>
              <a:spcAft>
                <a:spcPts val="0"/>
              </a:spcAft>
              <a:buFont typeface="Wingdings" panose="05000000000000000000" pitchFamily="2" charset="2"/>
              <a:buChar char="ü"/>
              <a:defRPr/>
            </a:pPr>
            <a:r>
              <a:rPr lang="en-US" sz="1400" dirty="0"/>
              <a:t>Salaries and Wages Expense</a:t>
            </a:r>
          </a:p>
          <a:p>
            <a:pPr lvl="1" fontAlgn="auto">
              <a:spcBef>
                <a:spcPts val="0"/>
              </a:spcBef>
              <a:spcAft>
                <a:spcPts val="0"/>
              </a:spcAft>
              <a:buFont typeface="Wingdings" panose="05000000000000000000" pitchFamily="2" charset="2"/>
              <a:buChar char="ü"/>
              <a:defRPr/>
            </a:pPr>
            <a:r>
              <a:rPr lang="en-US" sz="1400" dirty="0"/>
              <a:t>Occupancy Expense</a:t>
            </a:r>
          </a:p>
          <a:p>
            <a:pPr lvl="1" fontAlgn="auto">
              <a:spcBef>
                <a:spcPts val="0"/>
              </a:spcBef>
              <a:spcAft>
                <a:spcPts val="0"/>
              </a:spcAft>
              <a:buFont typeface="Wingdings" panose="05000000000000000000" pitchFamily="2" charset="2"/>
              <a:buChar char="ü"/>
              <a:defRPr/>
            </a:pPr>
            <a:r>
              <a:rPr lang="en-US" sz="1400" dirty="0"/>
              <a:t>Other Operating Expenses</a:t>
            </a:r>
          </a:p>
          <a:p>
            <a:pPr lvl="1" fontAlgn="auto">
              <a:spcBef>
                <a:spcPts val="0"/>
              </a:spcBef>
              <a:spcAft>
                <a:spcPts val="0"/>
              </a:spcAft>
              <a:buFont typeface="Wingdings" panose="05000000000000000000" pitchFamily="2" charset="2"/>
              <a:buChar char="ü"/>
              <a:defRPr/>
            </a:pPr>
            <a:r>
              <a:rPr lang="en-US" sz="1400" dirty="0"/>
              <a:t>General and Administrative </a:t>
            </a:r>
            <a:r>
              <a:rPr lang="en-US" sz="1400" dirty="0" smtClean="0"/>
              <a:t>Expenses</a:t>
            </a:r>
          </a:p>
          <a:p>
            <a:pPr lvl="1" fontAlgn="auto">
              <a:spcBef>
                <a:spcPts val="0"/>
              </a:spcBef>
              <a:spcAft>
                <a:spcPts val="0"/>
              </a:spcAft>
              <a:buFont typeface="Wingdings" panose="05000000000000000000" pitchFamily="2" charset="2"/>
              <a:buChar char="ü"/>
              <a:defRPr/>
            </a:pPr>
            <a:r>
              <a:rPr lang="en-US" sz="1400" dirty="0" smtClean="0"/>
              <a:t>Utilities and Supplies Expense</a:t>
            </a:r>
          </a:p>
          <a:p>
            <a:pPr lvl="1" fontAlgn="auto">
              <a:spcBef>
                <a:spcPts val="0"/>
              </a:spcBef>
              <a:spcAft>
                <a:spcPts val="0"/>
              </a:spcAft>
              <a:buFont typeface="Wingdings" panose="05000000000000000000" pitchFamily="2" charset="2"/>
              <a:buChar char="ü"/>
              <a:defRPr/>
            </a:pPr>
            <a:r>
              <a:rPr lang="en-US" sz="1400" dirty="0" smtClean="0"/>
              <a:t>Advertising Expense</a:t>
            </a:r>
          </a:p>
          <a:p>
            <a:pPr lvl="1" fontAlgn="auto">
              <a:spcBef>
                <a:spcPts val="0"/>
              </a:spcBef>
              <a:spcAft>
                <a:spcPts val="0"/>
              </a:spcAft>
              <a:buFont typeface="Wingdings" panose="05000000000000000000" pitchFamily="2" charset="2"/>
              <a:buChar char="ü"/>
              <a:defRPr/>
            </a:pPr>
            <a:r>
              <a:rPr lang="en-US" sz="1400" dirty="0" smtClean="0"/>
              <a:t>Insurance Expense</a:t>
            </a:r>
            <a:endParaRPr lang="en-US" sz="1400" dirty="0"/>
          </a:p>
          <a:p>
            <a:pPr lvl="1" fontAlgn="auto">
              <a:spcBef>
                <a:spcPts val="0"/>
              </a:spcBef>
              <a:spcAft>
                <a:spcPts val="0"/>
              </a:spcAft>
              <a:buFont typeface="Wingdings" panose="05000000000000000000" pitchFamily="2" charset="2"/>
              <a:buChar char="ü"/>
              <a:defRPr/>
            </a:pPr>
            <a:r>
              <a:rPr lang="en-US" sz="1400" dirty="0"/>
              <a:t>Depreciation Expense</a:t>
            </a:r>
          </a:p>
          <a:p>
            <a:pPr lvl="1" fontAlgn="auto">
              <a:spcBef>
                <a:spcPts val="0"/>
              </a:spcBef>
              <a:spcAft>
                <a:spcPts val="0"/>
              </a:spcAft>
              <a:buFont typeface="Wingdings" panose="05000000000000000000" pitchFamily="2" charset="2"/>
              <a:buChar char="ü"/>
              <a:defRPr/>
            </a:pPr>
            <a:r>
              <a:rPr lang="en-US" sz="1400" dirty="0"/>
              <a:t>Income Tax </a:t>
            </a:r>
            <a:r>
              <a:rPr lang="en-US" sz="1400" dirty="0" smtClean="0"/>
              <a:t>Expense</a:t>
            </a:r>
          </a:p>
          <a:p>
            <a:pPr lvl="1" fontAlgn="auto">
              <a:spcBef>
                <a:spcPts val="0"/>
              </a:spcBef>
              <a:spcAft>
                <a:spcPts val="0"/>
              </a:spcAft>
              <a:buFont typeface="Wingdings" panose="05000000000000000000" pitchFamily="2" charset="2"/>
              <a:buChar char="ü"/>
              <a:defRPr/>
            </a:pPr>
            <a:endParaRPr lang="en-US" sz="1400" dirty="0"/>
          </a:p>
          <a:p>
            <a:pPr marL="50800" indent="0" fontAlgn="auto">
              <a:spcBef>
                <a:spcPts val="0"/>
              </a:spcBef>
              <a:spcAft>
                <a:spcPts val="0"/>
              </a:spcAft>
              <a:buNone/>
              <a:defRPr/>
            </a:pPr>
            <a:r>
              <a:rPr lang="en-US" sz="1400" dirty="0">
                <a:solidFill>
                  <a:srgbClr val="C00000"/>
                </a:solidFill>
              </a:rPr>
              <a:t>Operating revenues less operating expenses equals operating </a:t>
            </a:r>
            <a:r>
              <a:rPr lang="en-US" sz="1400" dirty="0" smtClean="0">
                <a:solidFill>
                  <a:srgbClr val="C00000"/>
                </a:solidFill>
              </a:rPr>
              <a:t>income. </a:t>
            </a:r>
            <a:r>
              <a:rPr lang="en-US" sz="1400" dirty="0">
                <a:solidFill>
                  <a:srgbClr val="C00000"/>
                </a:solidFill>
              </a:rPr>
              <a:t>This is a measure of profit from the ongoing activities of the organization.</a:t>
            </a:r>
          </a:p>
          <a:p>
            <a:pPr marL="457200" lvl="1" indent="0" fontAlgn="auto">
              <a:spcBef>
                <a:spcPts val="0"/>
              </a:spcBef>
              <a:spcAft>
                <a:spcPts val="0"/>
              </a:spcAft>
              <a:buNone/>
              <a:defRPr/>
            </a:pPr>
            <a:endParaRPr lang="en-US" sz="1000" dirty="0"/>
          </a:p>
        </p:txBody>
      </p:sp>
    </p:spTree>
    <p:extLst>
      <p:ext uri="{BB962C8B-B14F-4D97-AF65-F5344CB8AC3E}">
        <p14:creationId xmlns:p14="http://schemas.microsoft.com/office/powerpoint/2010/main" val="885784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Other Income Statement Items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fontAlgn="auto">
              <a:spcBef>
                <a:spcPts val="0"/>
              </a:spcBef>
              <a:spcAft>
                <a:spcPts val="0"/>
              </a:spcAft>
              <a:buNone/>
              <a:defRPr/>
            </a:pPr>
            <a:r>
              <a:rPr lang="en-US" sz="1400" dirty="0"/>
              <a:t>Not all activities affecting an income statement are central to ongoing operations. These are examples of other income statement items, which are not included with operating </a:t>
            </a:r>
            <a:r>
              <a:rPr lang="en-US" sz="1400" dirty="0" smtClean="0"/>
              <a:t>income:</a:t>
            </a:r>
            <a:endParaRPr lang="en-US" sz="1400" dirty="0"/>
          </a:p>
          <a:p>
            <a:pPr fontAlgn="auto">
              <a:spcBef>
                <a:spcPts val="0"/>
              </a:spcBef>
              <a:spcAft>
                <a:spcPts val="0"/>
              </a:spcAft>
              <a:defRPr/>
            </a:pPr>
            <a:endParaRPr lang="en-US" sz="1400" dirty="0"/>
          </a:p>
          <a:p>
            <a:pPr lvl="1">
              <a:buFont typeface="Wingdings" panose="05000000000000000000" pitchFamily="2" charset="2"/>
              <a:buChar char="ü"/>
            </a:pPr>
            <a:r>
              <a:rPr lang="en-US" sz="1400" dirty="0"/>
              <a:t>Interest revenue</a:t>
            </a:r>
          </a:p>
          <a:p>
            <a:pPr lvl="1">
              <a:buFont typeface="Wingdings" panose="05000000000000000000" pitchFamily="2" charset="2"/>
              <a:buChar char="ü"/>
            </a:pPr>
            <a:r>
              <a:rPr lang="en-US" sz="1400" dirty="0"/>
              <a:t>Interest expense</a:t>
            </a:r>
          </a:p>
          <a:p>
            <a:pPr lvl="1">
              <a:buFont typeface="Wingdings" panose="05000000000000000000" pitchFamily="2" charset="2"/>
              <a:buChar char="ü"/>
            </a:pPr>
            <a:r>
              <a:rPr lang="en-US" sz="1400" dirty="0"/>
              <a:t>Gain or loss on sale of investments</a:t>
            </a:r>
          </a:p>
          <a:p>
            <a:pPr lvl="1">
              <a:buFont typeface="Wingdings" panose="05000000000000000000" pitchFamily="2" charset="2"/>
              <a:buChar char="ü"/>
            </a:pPr>
            <a:r>
              <a:rPr lang="en-US" sz="1400" dirty="0"/>
              <a:t>Income tax expense</a:t>
            </a:r>
          </a:p>
          <a:p>
            <a:pPr marL="0" indent="0" fontAlgn="auto">
              <a:spcBef>
                <a:spcPts val="0"/>
              </a:spcBef>
              <a:spcAft>
                <a:spcPts val="0"/>
              </a:spcAft>
              <a:buNone/>
              <a:defRPr/>
            </a:pPr>
            <a:endParaRPr lang="en-US" sz="1400" dirty="0" smtClean="0"/>
          </a:p>
          <a:p>
            <a:pPr marL="0" indent="0" fontAlgn="auto">
              <a:spcBef>
                <a:spcPts val="0"/>
              </a:spcBef>
              <a:spcAft>
                <a:spcPts val="0"/>
              </a:spcAft>
              <a:buNone/>
              <a:defRPr/>
            </a:pPr>
            <a:endParaRPr lang="en-US" sz="1400" dirty="0"/>
          </a:p>
          <a:p>
            <a:pPr marL="0" indent="0" fontAlgn="auto">
              <a:spcBef>
                <a:spcPts val="0"/>
              </a:spcBef>
              <a:spcAft>
                <a:spcPts val="0"/>
              </a:spcAft>
              <a:buNone/>
              <a:defRPr/>
            </a:pPr>
            <a:r>
              <a:rPr lang="en-US" sz="1400" dirty="0" smtClean="0"/>
              <a:t>Corporations </a:t>
            </a:r>
            <a:r>
              <a:rPr lang="en-US" sz="1400" dirty="0"/>
              <a:t>are required to disclose earnings per share (EPS). This is typically presented at the bottom of the income statement.</a:t>
            </a:r>
          </a:p>
          <a:p>
            <a:pPr marL="457200" lvl="1" indent="0" fontAlgn="auto">
              <a:spcBef>
                <a:spcPts val="0"/>
              </a:spcBef>
              <a:spcAft>
                <a:spcPts val="0"/>
              </a:spcAft>
              <a:buNone/>
              <a:defRPr/>
            </a:pPr>
            <a:endParaRPr lang="en-US" sz="1000" dirty="0"/>
          </a:p>
        </p:txBody>
      </p:sp>
    </p:spTree>
    <p:extLst>
      <p:ext uri="{BB962C8B-B14F-4D97-AF65-F5344CB8AC3E}">
        <p14:creationId xmlns:p14="http://schemas.microsoft.com/office/powerpoint/2010/main" val="3820750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17</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Cash Basis</a:t>
            </a:r>
          </a:p>
          <a:p>
            <a:pPr marL="0" indent="0" algn="ctr">
              <a:buNone/>
            </a:pPr>
            <a:r>
              <a:rPr lang="en-US" sz="2800" dirty="0" smtClean="0"/>
              <a:t>v.</a:t>
            </a:r>
          </a:p>
          <a:p>
            <a:pPr marL="0" indent="0" algn="ctr">
              <a:buNone/>
            </a:pPr>
            <a:r>
              <a:rPr lang="en-US" sz="2800" dirty="0" smtClean="0"/>
              <a:t>Accrual Basis</a:t>
            </a:r>
          </a:p>
        </p:txBody>
      </p:sp>
    </p:spTree>
    <p:extLst>
      <p:ext uri="{BB962C8B-B14F-4D97-AF65-F5344CB8AC3E}">
        <p14:creationId xmlns:p14="http://schemas.microsoft.com/office/powerpoint/2010/main" val="2154555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18</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Cash Basis v. Accrual Basis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Bef>
                <a:spcPct val="0"/>
              </a:spcBef>
              <a:buNone/>
            </a:pPr>
            <a:r>
              <a:rPr lang="en-US" sz="1400" dirty="0"/>
              <a:t>Companies that use </a:t>
            </a:r>
            <a:r>
              <a:rPr lang="en-US" sz="1400" b="1" dirty="0"/>
              <a:t>cash basis accounting </a:t>
            </a:r>
            <a:r>
              <a:rPr lang="en-US" sz="1400" dirty="0"/>
              <a:t>recognize revenue at the time cash is received and recognize expenses at the time cash is paid. </a:t>
            </a:r>
            <a:r>
              <a:rPr lang="en-US" sz="1400" dirty="0" smtClean="0"/>
              <a:t>Financial </a:t>
            </a:r>
            <a:r>
              <a:rPr lang="en-US" sz="1400" dirty="0"/>
              <a:t>performance is measured as the difference between </a:t>
            </a:r>
            <a:r>
              <a:rPr lang="en-US" sz="1400" dirty="0" smtClean="0"/>
              <a:t>the</a:t>
            </a:r>
            <a:r>
              <a:rPr lang="en-US" sz="1400" dirty="0"/>
              <a:t> cash balance at the beginning of the period and the cash balance at the end of the </a:t>
            </a:r>
            <a:r>
              <a:rPr lang="en-US" sz="1400" dirty="0" smtClean="0"/>
              <a:t>period. </a:t>
            </a:r>
            <a:r>
              <a:rPr lang="en-US" sz="1400" dirty="0"/>
              <a:t>Many local retailers, medical offices, and other small businesses use cash basis accounting. </a:t>
            </a:r>
            <a:endParaRPr lang="en-US" sz="1400" dirty="0" smtClean="0"/>
          </a:p>
          <a:p>
            <a:pPr marL="0" indent="0">
              <a:spcBef>
                <a:spcPct val="0"/>
              </a:spcBef>
              <a:buNone/>
            </a:pPr>
            <a:endParaRPr lang="en-US" sz="1400" dirty="0"/>
          </a:p>
          <a:p>
            <a:pPr lvl="2">
              <a:spcBef>
                <a:spcPct val="0"/>
              </a:spcBef>
              <a:buFont typeface="Wingdings" panose="05000000000000000000" pitchFamily="2" charset="2"/>
              <a:buChar char="Ø"/>
            </a:pPr>
            <a:r>
              <a:rPr lang="en-US" sz="1400" dirty="0" smtClean="0"/>
              <a:t>Cash </a:t>
            </a:r>
            <a:r>
              <a:rPr lang="en-US" sz="1400" dirty="0"/>
              <a:t>basis is </a:t>
            </a:r>
            <a:r>
              <a:rPr lang="en-US" sz="1400" b="1" u="sng" dirty="0" smtClean="0"/>
              <a:t>NOT ALLOWED</a:t>
            </a:r>
            <a:r>
              <a:rPr lang="en-US" sz="1400" dirty="0" smtClean="0"/>
              <a:t> under GAAP</a:t>
            </a:r>
            <a:endParaRPr lang="en-US" sz="1400" dirty="0"/>
          </a:p>
        </p:txBody>
      </p:sp>
      <p:graphicFrame>
        <p:nvGraphicFramePr>
          <p:cNvPr id="2" name="Table 1"/>
          <p:cNvGraphicFramePr>
            <a:graphicFrameLocks noGrp="1"/>
          </p:cNvGraphicFramePr>
          <p:nvPr>
            <p:extLst>
              <p:ext uri="{D42A27DB-BD31-4B8C-83A1-F6EECF244321}">
                <p14:modId xmlns:p14="http://schemas.microsoft.com/office/powerpoint/2010/main" val="1635772469"/>
              </p:ext>
            </p:extLst>
          </p:nvPr>
        </p:nvGraphicFramePr>
        <p:xfrm>
          <a:off x="1219199" y="2971800"/>
          <a:ext cx="7467602" cy="2819400"/>
        </p:xfrm>
        <a:graphic>
          <a:graphicData uri="http://schemas.openxmlformats.org/drawingml/2006/table">
            <a:tbl>
              <a:tblPr firstRow="1" bandRow="1">
                <a:tableStyleId>{2D5ABB26-0587-4C30-8999-92F81FD0307C}</a:tableStyleId>
              </a:tblPr>
              <a:tblGrid>
                <a:gridCol w="2613660">
                  <a:extLst>
                    <a:ext uri="{9D8B030D-6E8A-4147-A177-3AD203B41FA5}">
                      <a16:colId xmlns:a16="http://schemas.microsoft.com/office/drawing/2014/main" val="20000"/>
                    </a:ext>
                  </a:extLst>
                </a:gridCol>
                <a:gridCol w="1306830">
                  <a:extLst>
                    <a:ext uri="{9D8B030D-6E8A-4147-A177-3AD203B41FA5}">
                      <a16:colId xmlns:a16="http://schemas.microsoft.com/office/drawing/2014/main" val="20001"/>
                    </a:ext>
                  </a:extLst>
                </a:gridCol>
                <a:gridCol w="1306830">
                  <a:extLst>
                    <a:ext uri="{9D8B030D-6E8A-4147-A177-3AD203B41FA5}">
                      <a16:colId xmlns:a16="http://schemas.microsoft.com/office/drawing/2014/main" val="20002"/>
                    </a:ext>
                  </a:extLst>
                </a:gridCol>
                <a:gridCol w="1213486">
                  <a:extLst>
                    <a:ext uri="{9D8B030D-6E8A-4147-A177-3AD203B41FA5}">
                      <a16:colId xmlns:a16="http://schemas.microsoft.com/office/drawing/2014/main" val="20003"/>
                    </a:ext>
                  </a:extLst>
                </a:gridCol>
                <a:gridCol w="1026796">
                  <a:extLst>
                    <a:ext uri="{9D8B030D-6E8A-4147-A177-3AD203B41FA5}">
                      <a16:colId xmlns:a16="http://schemas.microsoft.com/office/drawing/2014/main" val="20004"/>
                    </a:ext>
                  </a:extLst>
                </a:gridCol>
              </a:tblGrid>
              <a:tr h="152400">
                <a:tc>
                  <a:txBody>
                    <a:bodyPr/>
                    <a:lstStyle/>
                    <a:p>
                      <a:endParaRPr lang="en-US" sz="1400" b="1" u="sng" dirty="0"/>
                    </a:p>
                  </a:txBody>
                  <a:tcPr/>
                </a:tc>
                <a:tc>
                  <a:txBody>
                    <a:bodyPr/>
                    <a:lstStyle/>
                    <a:p>
                      <a:pPr algn="ctr"/>
                      <a:r>
                        <a:rPr lang="en-US" sz="1400" b="1" u="sng" dirty="0" smtClean="0">
                          <a:solidFill>
                            <a:srgbClr val="D1211D"/>
                          </a:solidFill>
                        </a:rPr>
                        <a:t>20X5</a:t>
                      </a:r>
                      <a:endParaRPr lang="en-US" sz="1400" b="1" u="sng" dirty="0">
                        <a:solidFill>
                          <a:srgbClr val="D1211D"/>
                        </a:solidFill>
                      </a:endParaRPr>
                    </a:p>
                  </a:txBody>
                  <a:tcPr/>
                </a:tc>
                <a:tc>
                  <a:txBody>
                    <a:bodyPr/>
                    <a:lstStyle/>
                    <a:p>
                      <a:pPr algn="ctr"/>
                      <a:r>
                        <a:rPr lang="en-US" sz="1400" b="1" u="sng" dirty="0" smtClean="0">
                          <a:solidFill>
                            <a:srgbClr val="D1211D"/>
                          </a:solidFill>
                        </a:rPr>
                        <a:t>20X6</a:t>
                      </a:r>
                      <a:endParaRPr lang="en-US" sz="1400" b="1" u="sng" dirty="0">
                        <a:solidFill>
                          <a:srgbClr val="D1211D"/>
                        </a:solidFill>
                      </a:endParaRPr>
                    </a:p>
                  </a:txBody>
                  <a:tcPr/>
                </a:tc>
                <a:tc>
                  <a:txBody>
                    <a:bodyPr/>
                    <a:lstStyle/>
                    <a:p>
                      <a:pPr algn="ctr"/>
                      <a:r>
                        <a:rPr lang="en-US" sz="1400" b="1" u="sng" dirty="0" smtClean="0">
                          <a:solidFill>
                            <a:srgbClr val="D1211D"/>
                          </a:solidFill>
                        </a:rPr>
                        <a:t>20X7</a:t>
                      </a:r>
                      <a:endParaRPr lang="en-US" sz="1400" b="1" u="sng" dirty="0">
                        <a:solidFill>
                          <a:srgbClr val="D1211D"/>
                        </a:solidFill>
                      </a:endParaRPr>
                    </a:p>
                  </a:txBody>
                  <a:tcPr/>
                </a:tc>
                <a:tc>
                  <a:txBody>
                    <a:bodyPr/>
                    <a:lstStyle/>
                    <a:p>
                      <a:pPr algn="ctr"/>
                      <a:r>
                        <a:rPr lang="en-US" sz="1400" b="1" u="sng" dirty="0" smtClean="0">
                          <a:solidFill>
                            <a:srgbClr val="D1211D"/>
                          </a:solidFill>
                        </a:rPr>
                        <a:t>Total</a:t>
                      </a:r>
                      <a:endParaRPr lang="en-US" sz="1400" b="1" u="sng" dirty="0">
                        <a:solidFill>
                          <a:srgbClr val="D1211D"/>
                        </a:solidFill>
                      </a:endParaRPr>
                    </a:p>
                  </a:txBody>
                  <a:tcPr/>
                </a:tc>
                <a:extLst>
                  <a:ext uri="{0D108BD9-81ED-4DB2-BD59-A6C34878D82A}">
                    <a16:rowId xmlns:a16="http://schemas.microsoft.com/office/drawing/2014/main" val="10000"/>
                  </a:ext>
                </a:extLst>
              </a:tr>
              <a:tr h="533400">
                <a:tc>
                  <a:txBody>
                    <a:bodyPr/>
                    <a:lstStyle/>
                    <a:p>
                      <a:r>
                        <a:rPr lang="en-US" sz="1400" dirty="0" smtClean="0"/>
                        <a:t>Sales of credit</a:t>
                      </a:r>
                      <a:endParaRPr lang="en-US" sz="1400" dirty="0"/>
                    </a:p>
                  </a:txBody>
                  <a:tcPr/>
                </a:tc>
                <a:tc>
                  <a:txBody>
                    <a:bodyPr/>
                    <a:lstStyle/>
                    <a:p>
                      <a:pPr algn="ctr"/>
                      <a:r>
                        <a:rPr lang="en-US" sz="1400" u="dbl" baseline="0" dirty="0" smtClean="0"/>
                        <a:t>$60,000</a:t>
                      </a:r>
                      <a:endParaRPr lang="en-US" sz="1400" u="dbl" baseline="0" dirty="0"/>
                    </a:p>
                  </a:txBody>
                  <a:tcPr/>
                </a:tc>
                <a:tc>
                  <a:txBody>
                    <a:bodyPr/>
                    <a:lstStyle/>
                    <a:p>
                      <a:pPr algn="ctr"/>
                      <a:r>
                        <a:rPr lang="en-US" sz="1400" u="dbl" baseline="0" dirty="0" smtClean="0"/>
                        <a:t>$60,000</a:t>
                      </a:r>
                      <a:endParaRPr lang="en-US" sz="1400" u="dbl" baseline="0" dirty="0"/>
                    </a:p>
                  </a:txBody>
                  <a:tcPr/>
                </a:tc>
                <a:tc>
                  <a:txBody>
                    <a:bodyPr/>
                    <a:lstStyle/>
                    <a:p>
                      <a:pPr algn="ctr"/>
                      <a:r>
                        <a:rPr lang="en-US" sz="1400" u="dbl" baseline="0" dirty="0" smtClean="0"/>
                        <a:t>$60,000</a:t>
                      </a:r>
                      <a:endParaRPr lang="en-US" sz="1400" u="dbl" baseline="0" dirty="0"/>
                    </a:p>
                  </a:txBody>
                  <a:tcPr/>
                </a:tc>
                <a:tc>
                  <a:txBody>
                    <a:bodyPr/>
                    <a:lstStyle/>
                    <a:p>
                      <a:pPr algn="ctr"/>
                      <a:r>
                        <a:rPr lang="en-US" sz="1400" u="dbl" baseline="0" dirty="0" smtClean="0"/>
                        <a:t>$180,000</a:t>
                      </a:r>
                      <a:endParaRPr lang="en-US" sz="1400" u="dbl" baseline="0" dirty="0"/>
                    </a:p>
                  </a:txBody>
                  <a:tcPr/>
                </a:tc>
                <a:extLst>
                  <a:ext uri="{0D108BD9-81ED-4DB2-BD59-A6C34878D82A}">
                    <a16:rowId xmlns:a16="http://schemas.microsoft.com/office/drawing/2014/main" val="10001"/>
                  </a:ext>
                </a:extLst>
              </a:tr>
              <a:tr h="152400">
                <a:tc>
                  <a:txBody>
                    <a:bodyPr/>
                    <a:lstStyle/>
                    <a:p>
                      <a:r>
                        <a:rPr lang="en-US" sz="1400" dirty="0" smtClean="0"/>
                        <a:t>Cash receipts from customers</a:t>
                      </a:r>
                      <a:endParaRPr lang="en-US" sz="1400" dirty="0"/>
                    </a:p>
                  </a:txBody>
                  <a:tcPr/>
                </a:tc>
                <a:tc>
                  <a:txBody>
                    <a:bodyPr/>
                    <a:lstStyle/>
                    <a:p>
                      <a:pPr algn="ctr"/>
                      <a:r>
                        <a:rPr lang="en-US" sz="1400" dirty="0" smtClean="0"/>
                        <a:t>$20,000</a:t>
                      </a:r>
                      <a:endParaRPr lang="en-US" sz="1400" dirty="0"/>
                    </a:p>
                  </a:txBody>
                  <a:tcPr/>
                </a:tc>
                <a:tc>
                  <a:txBody>
                    <a:bodyPr/>
                    <a:lstStyle/>
                    <a:p>
                      <a:pPr algn="ctr"/>
                      <a:r>
                        <a:rPr lang="en-US" sz="1400" dirty="0" smtClean="0"/>
                        <a:t>$70,000</a:t>
                      </a:r>
                      <a:endParaRPr lang="en-US" sz="1400" dirty="0"/>
                    </a:p>
                  </a:txBody>
                  <a:tcPr/>
                </a:tc>
                <a:tc>
                  <a:txBody>
                    <a:bodyPr/>
                    <a:lstStyle/>
                    <a:p>
                      <a:pPr algn="ctr"/>
                      <a:r>
                        <a:rPr lang="en-US" sz="1400" dirty="0" smtClean="0"/>
                        <a:t>$90,000</a:t>
                      </a:r>
                      <a:endParaRPr lang="en-US" sz="1400" dirty="0"/>
                    </a:p>
                  </a:txBody>
                  <a:tcPr/>
                </a:tc>
                <a:tc>
                  <a:txBody>
                    <a:bodyPr/>
                    <a:lstStyle/>
                    <a:p>
                      <a:pPr algn="ctr"/>
                      <a:r>
                        <a:rPr lang="en-US" sz="1400" dirty="0" smtClean="0"/>
                        <a:t>$180,000</a:t>
                      </a:r>
                      <a:endParaRPr lang="en-US" sz="1400" dirty="0"/>
                    </a:p>
                  </a:txBody>
                  <a:tcPr/>
                </a:tc>
                <a:extLst>
                  <a:ext uri="{0D108BD9-81ED-4DB2-BD59-A6C34878D82A}">
                    <a16:rowId xmlns:a16="http://schemas.microsoft.com/office/drawing/2014/main" val="10002"/>
                  </a:ext>
                </a:extLst>
              </a:tr>
              <a:tr h="457200">
                <a:tc>
                  <a:txBody>
                    <a:bodyPr/>
                    <a:lstStyle/>
                    <a:p>
                      <a:r>
                        <a:rPr lang="en-US" sz="1400" dirty="0" smtClean="0"/>
                        <a:t>Cash disbursements for:</a:t>
                      </a:r>
                      <a:endParaRPr lang="en-US" sz="1400" dirty="0"/>
                    </a:p>
                  </a:txBody>
                  <a:tcPr anchor="b"/>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3"/>
                  </a:ext>
                </a:extLst>
              </a:tr>
              <a:tr h="152400">
                <a:tc>
                  <a:txBody>
                    <a:bodyPr/>
                    <a:lstStyle/>
                    <a:p>
                      <a:r>
                        <a:rPr lang="en-US" sz="1400" dirty="0" smtClean="0"/>
                        <a:t>     Salaries</a:t>
                      </a:r>
                      <a:endParaRPr lang="en-US" sz="1400" dirty="0"/>
                    </a:p>
                  </a:txBody>
                  <a:tcPr/>
                </a:tc>
                <a:tc>
                  <a:txBody>
                    <a:bodyPr/>
                    <a:lstStyle/>
                    <a:p>
                      <a:pPr algn="ctr"/>
                      <a:r>
                        <a:rPr lang="en-US" sz="1400" dirty="0" smtClean="0"/>
                        <a:t>(30,000)</a:t>
                      </a:r>
                      <a:endParaRPr lang="en-US" sz="1400" dirty="0"/>
                    </a:p>
                  </a:txBody>
                  <a:tcPr/>
                </a:tc>
                <a:tc>
                  <a:txBody>
                    <a:bodyPr/>
                    <a:lstStyle/>
                    <a:p>
                      <a:pPr algn="ctr"/>
                      <a:r>
                        <a:rPr lang="en-US" sz="1400" dirty="0" smtClean="0"/>
                        <a:t>(30,000)</a:t>
                      </a:r>
                      <a:endParaRPr lang="en-US" sz="1400" dirty="0"/>
                    </a:p>
                  </a:txBody>
                  <a:tcPr/>
                </a:tc>
                <a:tc>
                  <a:txBody>
                    <a:bodyPr/>
                    <a:lstStyle/>
                    <a:p>
                      <a:pPr algn="ctr"/>
                      <a:r>
                        <a:rPr lang="en-US" sz="1400" dirty="0" smtClean="0"/>
                        <a:t>(30,000)</a:t>
                      </a:r>
                      <a:endParaRPr lang="en-US" sz="1400" dirty="0"/>
                    </a:p>
                  </a:txBody>
                  <a:tcPr/>
                </a:tc>
                <a:tc>
                  <a:txBody>
                    <a:bodyPr/>
                    <a:lstStyle/>
                    <a:p>
                      <a:pPr algn="ctr"/>
                      <a:r>
                        <a:rPr lang="en-US" sz="1400" dirty="0" smtClean="0"/>
                        <a:t>(90,000)</a:t>
                      </a:r>
                      <a:endParaRPr lang="en-US" sz="1400" dirty="0"/>
                    </a:p>
                  </a:txBody>
                  <a:tcPr/>
                </a:tc>
                <a:extLst>
                  <a:ext uri="{0D108BD9-81ED-4DB2-BD59-A6C34878D82A}">
                    <a16:rowId xmlns:a16="http://schemas.microsoft.com/office/drawing/2014/main" val="10004"/>
                  </a:ext>
                </a:extLst>
              </a:tr>
              <a:tr h="152400">
                <a:tc>
                  <a:txBody>
                    <a:bodyPr/>
                    <a:lstStyle/>
                    <a:p>
                      <a:r>
                        <a:rPr lang="en-US" sz="1400" dirty="0" smtClean="0"/>
                        <a:t>     Insurance (prepaid)</a:t>
                      </a:r>
                      <a:endParaRPr lang="en-US" sz="1400" dirty="0"/>
                    </a:p>
                  </a:txBody>
                  <a:tcPr/>
                </a:tc>
                <a:tc>
                  <a:txBody>
                    <a:bodyPr/>
                    <a:lstStyle/>
                    <a:p>
                      <a:pPr algn="ctr"/>
                      <a:r>
                        <a:rPr lang="en-US" sz="1400" dirty="0" smtClean="0"/>
                        <a:t>(12,000)</a:t>
                      </a:r>
                      <a:endParaRPr lang="en-US" sz="1400" dirty="0"/>
                    </a:p>
                  </a:txBody>
                  <a:tcPr/>
                </a:tc>
                <a:tc>
                  <a:txBody>
                    <a:bodyPr/>
                    <a:lstStyle/>
                    <a:p>
                      <a:pPr algn="ctr"/>
                      <a:r>
                        <a:rPr lang="en-US" sz="1400" dirty="0" smtClean="0"/>
                        <a:t>(</a:t>
                      </a:r>
                      <a:r>
                        <a:rPr lang="en-US" sz="1400" baseline="0" dirty="0" smtClean="0"/>
                        <a:t>         0)</a:t>
                      </a:r>
                      <a:endParaRPr lang="en-US" sz="1400" dirty="0"/>
                    </a:p>
                  </a:txBody>
                  <a:tcPr/>
                </a:tc>
                <a:tc>
                  <a:txBody>
                    <a:bodyPr/>
                    <a:lstStyle/>
                    <a:p>
                      <a:pPr algn="ctr"/>
                      <a:r>
                        <a:rPr lang="en-US" sz="1400" dirty="0" smtClean="0"/>
                        <a:t>(         0)</a:t>
                      </a:r>
                      <a:endParaRPr lang="en-US" sz="1400" dirty="0"/>
                    </a:p>
                  </a:txBody>
                  <a:tcPr/>
                </a:tc>
                <a:tc>
                  <a:txBody>
                    <a:bodyPr/>
                    <a:lstStyle/>
                    <a:p>
                      <a:pPr algn="ctr"/>
                      <a:r>
                        <a:rPr lang="en-US" sz="1400" dirty="0" smtClean="0"/>
                        <a:t>(12,000)</a:t>
                      </a:r>
                      <a:endParaRPr lang="en-US" sz="1400" dirty="0"/>
                    </a:p>
                  </a:txBody>
                  <a:tcPr/>
                </a:tc>
                <a:extLst>
                  <a:ext uri="{0D108BD9-81ED-4DB2-BD59-A6C34878D82A}">
                    <a16:rowId xmlns:a16="http://schemas.microsoft.com/office/drawing/2014/main" val="10005"/>
                  </a:ext>
                </a:extLst>
              </a:tr>
              <a:tr h="152400">
                <a:tc>
                  <a:txBody>
                    <a:bodyPr/>
                    <a:lstStyle/>
                    <a:p>
                      <a:r>
                        <a:rPr lang="en-US" sz="1400" dirty="0" smtClean="0"/>
                        <a:t>     Supplies (paid</a:t>
                      </a:r>
                      <a:r>
                        <a:rPr lang="en-US" sz="1400" baseline="0" dirty="0" smtClean="0"/>
                        <a:t> on credit)</a:t>
                      </a:r>
                      <a:endParaRPr lang="en-US" sz="1400" dirty="0"/>
                    </a:p>
                  </a:txBody>
                  <a:tcPr/>
                </a:tc>
                <a:tc>
                  <a:txBody>
                    <a:bodyPr/>
                    <a:lstStyle/>
                    <a:p>
                      <a:pPr algn="ctr"/>
                      <a:r>
                        <a:rPr lang="en-US" sz="1400" u="sng" dirty="0" smtClean="0"/>
                        <a:t>(  3,000)</a:t>
                      </a:r>
                      <a:endParaRPr lang="en-US" sz="1400" u="sng" dirty="0"/>
                    </a:p>
                  </a:txBody>
                  <a:tcPr/>
                </a:tc>
                <a:tc>
                  <a:txBody>
                    <a:bodyPr/>
                    <a:lstStyle/>
                    <a:p>
                      <a:pPr algn="ctr"/>
                      <a:r>
                        <a:rPr lang="en-US" sz="1400" u="sng" dirty="0" smtClean="0"/>
                        <a:t>(</a:t>
                      </a:r>
                      <a:r>
                        <a:rPr lang="en-US" sz="1400" u="sng" baseline="0" dirty="0" smtClean="0"/>
                        <a:t>  7,000)</a:t>
                      </a:r>
                      <a:endParaRPr lang="en-US" sz="1400" u="sng" dirty="0"/>
                    </a:p>
                  </a:txBody>
                  <a:tcPr/>
                </a:tc>
                <a:tc>
                  <a:txBody>
                    <a:bodyPr/>
                    <a:lstStyle/>
                    <a:p>
                      <a:pPr algn="ctr"/>
                      <a:r>
                        <a:rPr lang="en-US" sz="1400" u="sng" dirty="0" smtClean="0"/>
                        <a:t>(</a:t>
                      </a:r>
                      <a:r>
                        <a:rPr lang="en-US" sz="1400" u="sng" baseline="0" dirty="0" smtClean="0"/>
                        <a:t>  5,000)</a:t>
                      </a:r>
                      <a:endParaRPr lang="en-US" sz="1400" u="sng" dirty="0"/>
                    </a:p>
                  </a:txBody>
                  <a:tcPr/>
                </a:tc>
                <a:tc>
                  <a:txBody>
                    <a:bodyPr/>
                    <a:lstStyle/>
                    <a:p>
                      <a:pPr algn="ctr"/>
                      <a:r>
                        <a:rPr lang="en-US" sz="1400" u="sng" dirty="0" smtClean="0"/>
                        <a:t>(15,000)</a:t>
                      </a:r>
                      <a:endParaRPr lang="en-US" sz="1400" u="sng" dirty="0"/>
                    </a:p>
                  </a:txBody>
                  <a:tcPr/>
                </a:tc>
                <a:extLst>
                  <a:ext uri="{0D108BD9-81ED-4DB2-BD59-A6C34878D82A}">
                    <a16:rowId xmlns:a16="http://schemas.microsoft.com/office/drawing/2014/main" val="10006"/>
                  </a:ext>
                </a:extLst>
              </a:tr>
              <a:tr h="152400">
                <a:tc>
                  <a:txBody>
                    <a:bodyPr/>
                    <a:lstStyle/>
                    <a:p>
                      <a:r>
                        <a:rPr lang="en-US" sz="1400" b="1" dirty="0" smtClean="0"/>
                        <a:t>Net Operating Cash Flows</a:t>
                      </a:r>
                      <a:endParaRPr lang="en-US" sz="1400" b="1" dirty="0"/>
                    </a:p>
                  </a:txBody>
                  <a:tcPr/>
                </a:tc>
                <a:tc>
                  <a:txBody>
                    <a:bodyPr/>
                    <a:lstStyle/>
                    <a:p>
                      <a:pPr algn="ctr"/>
                      <a:r>
                        <a:rPr lang="en-US" sz="1400" b="1" u="dbl" baseline="0" dirty="0" smtClean="0">
                          <a:solidFill>
                            <a:srgbClr val="D1211D"/>
                          </a:solidFill>
                        </a:rPr>
                        <a:t>(25,000)</a:t>
                      </a:r>
                      <a:endParaRPr lang="en-US" sz="1400" b="1" u="dbl" baseline="0" dirty="0">
                        <a:solidFill>
                          <a:srgbClr val="D1211D"/>
                        </a:solidFill>
                      </a:endParaRPr>
                    </a:p>
                  </a:txBody>
                  <a:tcPr/>
                </a:tc>
                <a:tc>
                  <a:txBody>
                    <a:bodyPr/>
                    <a:lstStyle/>
                    <a:p>
                      <a:pPr algn="ctr"/>
                      <a:r>
                        <a:rPr lang="en-US" sz="1400" b="1" u="dbl" baseline="0" dirty="0" smtClean="0"/>
                        <a:t>33,000</a:t>
                      </a:r>
                      <a:endParaRPr lang="en-US" sz="1400" b="1" u="dbl" baseline="0" dirty="0"/>
                    </a:p>
                  </a:txBody>
                  <a:tcPr/>
                </a:tc>
                <a:tc>
                  <a:txBody>
                    <a:bodyPr/>
                    <a:lstStyle/>
                    <a:p>
                      <a:pPr algn="ctr"/>
                      <a:r>
                        <a:rPr lang="en-US" sz="1400" b="1" u="dbl" baseline="0" dirty="0" smtClean="0"/>
                        <a:t>55,000</a:t>
                      </a:r>
                      <a:endParaRPr lang="en-US" sz="1400" b="1" u="dbl" baseline="0" dirty="0"/>
                    </a:p>
                  </a:txBody>
                  <a:tcPr/>
                </a:tc>
                <a:tc>
                  <a:txBody>
                    <a:bodyPr/>
                    <a:lstStyle/>
                    <a:p>
                      <a:pPr algn="ctr"/>
                      <a:r>
                        <a:rPr lang="en-US" sz="1400" b="1" u="dbl" baseline="0" dirty="0" smtClean="0"/>
                        <a:t>63,000</a:t>
                      </a:r>
                      <a:endParaRPr lang="en-US" sz="1400" b="1" u="dbl" baseline="0" dirty="0"/>
                    </a:p>
                  </a:txBody>
                  <a:tcPr/>
                </a:tc>
                <a:extLst>
                  <a:ext uri="{0D108BD9-81ED-4DB2-BD59-A6C34878D82A}">
                    <a16:rowId xmlns:a16="http://schemas.microsoft.com/office/drawing/2014/main" val="10007"/>
                  </a:ext>
                </a:extLst>
              </a:tr>
            </a:tbl>
          </a:graphicData>
        </a:graphic>
      </p:graphicFrame>
      <p:sp>
        <p:nvSpPr>
          <p:cNvPr id="3" name="TextBox 2"/>
          <p:cNvSpPr txBox="1"/>
          <p:nvPr/>
        </p:nvSpPr>
        <p:spPr>
          <a:xfrm>
            <a:off x="2279073" y="6172200"/>
            <a:ext cx="4506362" cy="369332"/>
          </a:xfrm>
          <a:prstGeom prst="rect">
            <a:avLst/>
          </a:prstGeom>
          <a:noFill/>
        </p:spPr>
        <p:txBody>
          <a:bodyPr wrap="none" rtlCol="0">
            <a:spAutoFit/>
          </a:bodyPr>
          <a:lstStyle/>
          <a:p>
            <a:r>
              <a:rPr lang="en-US" sz="1800" b="1" dirty="0">
                <a:solidFill>
                  <a:srgbClr val="D1211D"/>
                </a:solidFill>
              </a:rPr>
              <a:t>Performance over time appears uneven</a:t>
            </a:r>
          </a:p>
        </p:txBody>
      </p:sp>
      <p:sp>
        <p:nvSpPr>
          <p:cNvPr id="6" name="Left Brace 5"/>
          <p:cNvSpPr/>
          <p:nvPr/>
        </p:nvSpPr>
        <p:spPr bwMode="auto">
          <a:xfrm rot="16200000">
            <a:off x="5486401" y="4190999"/>
            <a:ext cx="380999" cy="3581402"/>
          </a:xfrm>
          <a:prstGeom prst="leftBrace">
            <a:avLst>
              <a:gd name="adj1" fmla="val 8333"/>
              <a:gd name="adj2" fmla="val 34922"/>
            </a:avLst>
          </a:prstGeom>
          <a:noFill/>
          <a:ln w="222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 name="Oval 6"/>
          <p:cNvSpPr/>
          <p:nvPr/>
        </p:nvSpPr>
        <p:spPr bwMode="auto">
          <a:xfrm>
            <a:off x="1828800" y="2209800"/>
            <a:ext cx="4343400" cy="685800"/>
          </a:xfrm>
          <a:prstGeom prst="ellipse">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8775575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Cash Basis v. Accrual Basis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Bef>
                <a:spcPct val="0"/>
              </a:spcBef>
              <a:buNone/>
            </a:pPr>
            <a:r>
              <a:rPr lang="en-US" sz="1400" dirty="0" smtClean="0"/>
              <a:t>GAAP require </a:t>
            </a:r>
            <a:r>
              <a:rPr lang="en-US" sz="1400" dirty="0"/>
              <a:t>that assets, liabilities, revenues, and expenses be recognized when the transaction that causes them occurs. </a:t>
            </a:r>
            <a:r>
              <a:rPr lang="en-US" sz="1400" dirty="0" smtClean="0"/>
              <a:t>In </a:t>
            </a:r>
            <a:r>
              <a:rPr lang="en-US" sz="1400" dirty="0"/>
              <a:t>accrual basis accounting, revenues and expenses are recognized when the transaction that causes them occurs, not necessarily when cash is received or paid. That is, revenues are recognized when they are earned and expenses when they are incurred. </a:t>
            </a:r>
            <a:endParaRPr lang="en-US" sz="1400" dirty="0" smtClean="0"/>
          </a:p>
          <a:p>
            <a:pPr marL="0" indent="0">
              <a:spcBef>
                <a:spcPct val="0"/>
              </a:spcBef>
              <a:buNone/>
            </a:pPr>
            <a:endParaRPr lang="en-US" sz="1400" dirty="0" smtClean="0"/>
          </a:p>
          <a:p>
            <a:pPr lvl="2">
              <a:spcBef>
                <a:spcPct val="0"/>
              </a:spcBef>
              <a:buFont typeface="Wingdings" panose="05000000000000000000" pitchFamily="2" charset="2"/>
              <a:buChar char="Ø"/>
            </a:pPr>
            <a:r>
              <a:rPr lang="en-US" sz="1400" dirty="0" smtClean="0"/>
              <a:t>Accrual basis is </a:t>
            </a:r>
            <a:r>
              <a:rPr lang="en-US" sz="1400" b="1" u="sng" dirty="0" smtClean="0"/>
              <a:t>REQUIRED</a:t>
            </a:r>
            <a:r>
              <a:rPr lang="en-US" sz="1400" dirty="0" smtClean="0"/>
              <a:t> under GAAP</a:t>
            </a:r>
          </a:p>
          <a:p>
            <a:pPr marL="0" indent="0">
              <a:spcBef>
                <a:spcPct val="0"/>
              </a:spcBef>
              <a:buNone/>
            </a:pPr>
            <a:endParaRPr lang="en-US" sz="1400" dirty="0"/>
          </a:p>
          <a:p>
            <a:pPr>
              <a:spcBef>
                <a:spcPct val="0"/>
              </a:spcBef>
            </a:pPr>
            <a:endParaRPr lang="en-US" sz="1400" dirty="0"/>
          </a:p>
        </p:txBody>
      </p:sp>
    </p:spTree>
    <p:extLst>
      <p:ext uri="{BB962C8B-B14F-4D97-AF65-F5344CB8AC3E}">
        <p14:creationId xmlns:p14="http://schemas.microsoft.com/office/powerpoint/2010/main" val="4065625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Chapter 03 Learning Objectives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086600" cy="4648200"/>
          </a:xfrm>
          <a:noFill/>
        </p:spPr>
        <p:txBody>
          <a:bodyPr lIns="0" tIns="0" rIns="0" bIns="0"/>
          <a:lstStyle/>
          <a:p>
            <a:pPr marL="457200" indent="-457200">
              <a:buFont typeface="+mj-lt"/>
              <a:buAutoNum type="arabicParenR"/>
            </a:pPr>
            <a:r>
              <a:rPr lang="en-US" sz="1400" dirty="0" smtClean="0"/>
              <a:t>Describe </a:t>
            </a:r>
            <a:r>
              <a:rPr lang="en-US" sz="1400" dirty="0"/>
              <a:t>a typical business operating cycle and explain </a:t>
            </a:r>
            <a:r>
              <a:rPr lang="en-US" sz="1400" dirty="0" smtClean="0"/>
              <a:t>the necessity </a:t>
            </a:r>
            <a:r>
              <a:rPr lang="en-US" sz="1400" dirty="0"/>
              <a:t>for the time period </a:t>
            </a:r>
            <a:r>
              <a:rPr lang="en-US" sz="1400" dirty="0" smtClean="0"/>
              <a:t>assumption</a:t>
            </a:r>
            <a:endParaRPr lang="en-US" sz="1400" dirty="0"/>
          </a:p>
          <a:p>
            <a:pPr marL="457200" indent="-457200">
              <a:buFont typeface="+mj-lt"/>
              <a:buAutoNum type="arabicParenR"/>
            </a:pPr>
            <a:endParaRPr lang="en-US" sz="1400" dirty="0"/>
          </a:p>
          <a:p>
            <a:pPr marL="457200" indent="-457200">
              <a:buFont typeface="+mj-lt"/>
              <a:buAutoNum type="arabicParenR"/>
            </a:pPr>
            <a:r>
              <a:rPr lang="en-US" sz="1400" dirty="0" smtClean="0"/>
              <a:t>Explain </a:t>
            </a:r>
            <a:r>
              <a:rPr lang="en-US" sz="1400" dirty="0"/>
              <a:t>how business activities affect the elements of the </a:t>
            </a:r>
            <a:r>
              <a:rPr lang="en-US" sz="1400" dirty="0" smtClean="0"/>
              <a:t>income statement</a:t>
            </a:r>
          </a:p>
          <a:p>
            <a:pPr marL="457200" indent="-457200">
              <a:buFont typeface="+mj-lt"/>
              <a:buAutoNum type="arabicParenR"/>
            </a:pPr>
            <a:endParaRPr lang="en-US" sz="1400" dirty="0" smtClean="0"/>
          </a:p>
          <a:p>
            <a:pPr marL="457200" indent="-457200">
              <a:buFont typeface="+mj-lt"/>
              <a:buAutoNum type="arabicParenR"/>
            </a:pPr>
            <a:r>
              <a:rPr lang="en-US" sz="1400" dirty="0" smtClean="0"/>
              <a:t>Explain </a:t>
            </a:r>
            <a:r>
              <a:rPr lang="en-US" sz="1400" dirty="0"/>
              <a:t>the accrual basis of accounting and apply the revenue </a:t>
            </a:r>
            <a:r>
              <a:rPr lang="en-US" sz="1400" dirty="0" smtClean="0"/>
              <a:t>and </a:t>
            </a:r>
            <a:r>
              <a:rPr lang="en-US" sz="1400" dirty="0"/>
              <a:t>expense recognition principles to measure </a:t>
            </a:r>
            <a:r>
              <a:rPr lang="en-US" sz="1400" dirty="0" smtClean="0"/>
              <a:t>income</a:t>
            </a:r>
            <a:endParaRPr lang="en-US" sz="1400" dirty="0"/>
          </a:p>
          <a:p>
            <a:pPr marL="457200" indent="-457200">
              <a:buFont typeface="+mj-lt"/>
              <a:buAutoNum type="arabicParenR"/>
            </a:pPr>
            <a:endParaRPr lang="en-US" sz="1400" dirty="0"/>
          </a:p>
          <a:p>
            <a:pPr marL="457200" indent="-457200">
              <a:buFont typeface="+mj-lt"/>
              <a:buAutoNum type="arabicParenR"/>
            </a:pPr>
            <a:r>
              <a:rPr lang="en-US" sz="1400" dirty="0" smtClean="0"/>
              <a:t>Apply </a:t>
            </a:r>
            <a:r>
              <a:rPr lang="en-US" sz="1400" dirty="0"/>
              <a:t>transaction analysis to examine and record the effects </a:t>
            </a:r>
            <a:r>
              <a:rPr lang="en-US" sz="1400" dirty="0" smtClean="0"/>
              <a:t>of operating </a:t>
            </a:r>
            <a:r>
              <a:rPr lang="en-US" sz="1400" dirty="0"/>
              <a:t>activities on the financial </a:t>
            </a:r>
            <a:r>
              <a:rPr lang="en-US" sz="1400" dirty="0" smtClean="0"/>
              <a:t>statements</a:t>
            </a:r>
            <a:endParaRPr lang="en-US" sz="1400" dirty="0"/>
          </a:p>
          <a:p>
            <a:pPr marL="457200" indent="-457200">
              <a:buFont typeface="+mj-lt"/>
              <a:buAutoNum type="arabicParenR"/>
            </a:pPr>
            <a:endParaRPr lang="en-US" sz="1400" dirty="0"/>
          </a:p>
          <a:p>
            <a:pPr marL="457200" indent="-457200">
              <a:buFont typeface="+mj-lt"/>
              <a:buAutoNum type="arabicParenR"/>
            </a:pPr>
            <a:r>
              <a:rPr lang="en-US" sz="1400" dirty="0" smtClean="0"/>
              <a:t>Prepare </a:t>
            </a:r>
            <a:r>
              <a:rPr lang="en-US" sz="1400" dirty="0"/>
              <a:t>a classified income </a:t>
            </a:r>
            <a:r>
              <a:rPr lang="en-US" sz="1400" dirty="0" smtClean="0"/>
              <a:t>statement</a:t>
            </a:r>
            <a:endParaRPr lang="en-US" sz="1400" dirty="0"/>
          </a:p>
          <a:p>
            <a:pPr marL="457200" indent="-457200">
              <a:buFont typeface="+mj-lt"/>
              <a:buAutoNum type="arabicParenR"/>
            </a:pPr>
            <a:endParaRPr lang="en-US" sz="1400" dirty="0"/>
          </a:p>
          <a:p>
            <a:pPr marL="457200" indent="-457200">
              <a:buFont typeface="+mj-lt"/>
              <a:buAutoNum type="arabicParenR"/>
            </a:pPr>
            <a:r>
              <a:rPr lang="en-US" sz="1400" dirty="0" smtClean="0"/>
              <a:t>Compute </a:t>
            </a:r>
            <a:r>
              <a:rPr lang="en-US" sz="1400" dirty="0"/>
              <a:t>and interpret the net profit margin </a:t>
            </a:r>
            <a:r>
              <a:rPr lang="en-US" sz="1400" dirty="0" smtClean="0"/>
              <a:t>ratio</a:t>
            </a:r>
            <a:endParaRPr lang="en-US" altLang="en-US" sz="1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20</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Revenue Recognition</a:t>
            </a:r>
            <a:endParaRPr lang="en-US" sz="2800" dirty="0"/>
          </a:p>
        </p:txBody>
      </p:sp>
    </p:spTree>
    <p:extLst>
      <p:ext uri="{BB962C8B-B14F-4D97-AF65-F5344CB8AC3E}">
        <p14:creationId xmlns:p14="http://schemas.microsoft.com/office/powerpoint/2010/main" val="35177341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21</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Revenue</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00150"/>
            <a:ext cx="7239000" cy="5581650"/>
          </a:xfrm>
          <a:noFill/>
        </p:spPr>
        <p:txBody>
          <a:bodyPr lIns="0" tIns="0" rIns="0" bIns="0"/>
          <a:lstStyle/>
          <a:p>
            <a:pPr>
              <a:spcBef>
                <a:spcPts val="0"/>
              </a:spcBef>
            </a:pPr>
            <a:r>
              <a:rPr lang="en-US" sz="1400" dirty="0"/>
              <a:t>Revenue is one of the most important financial statement measures to both </a:t>
            </a:r>
            <a:r>
              <a:rPr lang="en-US" sz="1400" dirty="0" smtClean="0"/>
              <a:t>preparers and </a:t>
            </a:r>
            <a:r>
              <a:rPr lang="en-US" sz="1400" dirty="0"/>
              <a:t>users of financial statements</a:t>
            </a:r>
            <a:r>
              <a:rPr lang="en-US" sz="1400" dirty="0" smtClean="0"/>
              <a:t>.</a:t>
            </a:r>
          </a:p>
          <a:p>
            <a:pPr lvl="1">
              <a:spcBef>
                <a:spcPts val="0"/>
              </a:spcBef>
              <a:buFont typeface="Wingdings" panose="05000000000000000000" pitchFamily="2" charset="2"/>
              <a:buChar char="ü"/>
            </a:pPr>
            <a:r>
              <a:rPr lang="en-US" sz="1200" dirty="0" smtClean="0">
                <a:solidFill>
                  <a:srgbClr val="0070C0"/>
                </a:solidFill>
              </a:rPr>
              <a:t>In DIS’ 2016 10-K, the word “revenue” was mentioned over 250 times!</a:t>
            </a:r>
          </a:p>
          <a:p>
            <a:pPr>
              <a:spcBef>
                <a:spcPts val="0"/>
              </a:spcBef>
            </a:pPr>
            <a:endParaRPr lang="en-US" sz="1400" dirty="0" smtClean="0"/>
          </a:p>
          <a:p>
            <a:pPr>
              <a:spcBef>
                <a:spcPts val="0"/>
              </a:spcBef>
            </a:pPr>
            <a:r>
              <a:rPr lang="en-US" sz="1400" dirty="0" smtClean="0"/>
              <a:t>Revenue </a:t>
            </a:r>
            <a:r>
              <a:rPr lang="en-US" sz="1400" dirty="0"/>
              <a:t>is used to measure and assess aspects of </a:t>
            </a:r>
            <a:r>
              <a:rPr lang="en-US" sz="1400" dirty="0" smtClean="0"/>
              <a:t>an entity’s </a:t>
            </a:r>
            <a:r>
              <a:rPr lang="en-US" sz="1400" dirty="0"/>
              <a:t>past financial performance, future prospects, and financial health. </a:t>
            </a:r>
            <a:endParaRPr lang="en-US" sz="1400" dirty="0" smtClean="0"/>
          </a:p>
          <a:p>
            <a:pPr>
              <a:spcBef>
                <a:spcPts val="0"/>
              </a:spcBef>
            </a:pPr>
            <a:endParaRPr lang="en-US" sz="1400" dirty="0" smtClean="0"/>
          </a:p>
          <a:p>
            <a:pPr>
              <a:spcBef>
                <a:spcPts val="0"/>
              </a:spcBef>
            </a:pPr>
            <a:r>
              <a:rPr lang="en-US" sz="1400" dirty="0" smtClean="0"/>
              <a:t>Revenue recognition </a:t>
            </a:r>
            <a:r>
              <a:rPr lang="en-US" sz="1400" dirty="0"/>
              <a:t>is </a:t>
            </a:r>
            <a:r>
              <a:rPr lang="en-US" sz="1400" dirty="0" smtClean="0"/>
              <a:t>one </a:t>
            </a:r>
            <a:r>
              <a:rPr lang="en-US" sz="1400" dirty="0"/>
              <a:t>of the accounting topics most scrutinized by investors </a:t>
            </a:r>
            <a:r>
              <a:rPr lang="en-US" sz="1400" dirty="0" smtClean="0"/>
              <a:t>and regulators</a:t>
            </a:r>
            <a:r>
              <a:rPr lang="en-US" sz="1400" dirty="0"/>
              <a:t>. </a:t>
            </a:r>
            <a:endParaRPr lang="en-US" sz="1400" dirty="0" smtClean="0"/>
          </a:p>
          <a:p>
            <a:pPr lvl="1">
              <a:spcBef>
                <a:spcPts val="0"/>
              </a:spcBef>
              <a:buFont typeface="Wingdings" panose="05000000000000000000" pitchFamily="2" charset="2"/>
              <a:buChar char="ü"/>
            </a:pPr>
            <a:r>
              <a:rPr lang="en-US" sz="1200" dirty="0">
                <a:solidFill>
                  <a:srgbClr val="0070C0"/>
                </a:solidFill>
              </a:rPr>
              <a:t>More than half of accounting scandals that trigger SEC involvement involve incorrect revenue recognition</a:t>
            </a:r>
            <a:r>
              <a:rPr lang="en-US" sz="1200" baseline="30000" dirty="0">
                <a:solidFill>
                  <a:srgbClr val="0070C0"/>
                </a:solidFill>
              </a:rPr>
              <a:t>1</a:t>
            </a:r>
          </a:p>
          <a:p>
            <a:pPr lvl="1">
              <a:spcBef>
                <a:spcPts val="0"/>
              </a:spcBef>
            </a:pPr>
            <a:endParaRPr lang="en-US" sz="1000" dirty="0" smtClean="0"/>
          </a:p>
          <a:p>
            <a:pPr>
              <a:spcBef>
                <a:spcPts val="0"/>
              </a:spcBef>
            </a:pPr>
            <a:endParaRPr lang="en-US" sz="1400" dirty="0" smtClean="0"/>
          </a:p>
          <a:p>
            <a:pPr>
              <a:spcBef>
                <a:spcPts val="0"/>
              </a:spcBef>
            </a:pPr>
            <a:r>
              <a:rPr lang="en-US" sz="1400" dirty="0" smtClean="0"/>
              <a:t>Despite </a:t>
            </a:r>
            <a:r>
              <a:rPr lang="en-US" sz="1400" dirty="0"/>
              <a:t>its significance and the increasing globalization of the </a:t>
            </a:r>
            <a:r>
              <a:rPr lang="en-US" sz="1400" dirty="0" smtClean="0"/>
              <a:t>world’s financial </a:t>
            </a:r>
            <a:r>
              <a:rPr lang="en-US" sz="1400" dirty="0"/>
              <a:t>markets, revenue recognition requirements prior to issuance of </a:t>
            </a:r>
            <a:r>
              <a:rPr lang="en-US" sz="1400" dirty="0" smtClean="0"/>
              <a:t>new guidance </a:t>
            </a:r>
            <a:r>
              <a:rPr lang="en-US" sz="1400" dirty="0"/>
              <a:t>in 2014 differed in US </a:t>
            </a:r>
            <a:r>
              <a:rPr lang="en-US" sz="1400" dirty="0" smtClean="0"/>
              <a:t>Generally </a:t>
            </a:r>
            <a:r>
              <a:rPr lang="en-US" sz="1400" dirty="0"/>
              <a:t>A</a:t>
            </a:r>
            <a:r>
              <a:rPr lang="en-US" sz="1400" dirty="0" smtClean="0"/>
              <a:t>ccepted </a:t>
            </a:r>
            <a:r>
              <a:rPr lang="en-US" sz="1400" dirty="0"/>
              <a:t>A</a:t>
            </a:r>
            <a:r>
              <a:rPr lang="en-US" sz="1400" dirty="0" smtClean="0"/>
              <a:t>ccounting </a:t>
            </a:r>
            <a:r>
              <a:rPr lang="en-US" sz="1400" dirty="0"/>
              <a:t>P</a:t>
            </a:r>
            <a:r>
              <a:rPr lang="en-US" sz="1400" dirty="0" smtClean="0"/>
              <a:t>rinciples (US GAAP) from </a:t>
            </a:r>
            <a:r>
              <a:rPr lang="en-US" sz="1400" dirty="0"/>
              <a:t>those in International Financial Reporting Standards </a:t>
            </a:r>
            <a:r>
              <a:rPr lang="en-US" sz="1400" dirty="0" smtClean="0"/>
              <a:t>(IFRS), </a:t>
            </a:r>
            <a:r>
              <a:rPr lang="en-US" sz="1400" dirty="0"/>
              <a:t>at times </a:t>
            </a:r>
            <a:r>
              <a:rPr lang="en-US" sz="1400" dirty="0" smtClean="0"/>
              <a:t>resulting in </a:t>
            </a:r>
            <a:r>
              <a:rPr lang="en-US" sz="1400" dirty="0"/>
              <a:t>different accounting for similar transactions.</a:t>
            </a:r>
            <a:endParaRPr lang="en-US" sz="1400" dirty="0" smtClean="0"/>
          </a:p>
          <a:p>
            <a:pPr marL="0" indent="0">
              <a:buNone/>
            </a:pPr>
            <a:endParaRPr lang="en-US" sz="1400" dirty="0" smtClean="0"/>
          </a:p>
          <a:p>
            <a:pPr marL="0" indent="0">
              <a:buNone/>
            </a:pPr>
            <a:r>
              <a:rPr lang="en-US" sz="1400" dirty="0" smtClean="0"/>
              <a:t>In </a:t>
            </a:r>
            <a:r>
              <a:rPr lang="en-US" sz="1400" dirty="0"/>
              <a:t>May 2014, the </a:t>
            </a:r>
            <a:r>
              <a:rPr lang="en-US" sz="1400" dirty="0" smtClean="0"/>
              <a:t>FASB (Financial Accounting Standards Board) and IASB (International Accounting Standards Board) issued </a:t>
            </a:r>
            <a:r>
              <a:rPr lang="en-US" sz="1400" dirty="0"/>
              <a:t>their converged standard on revenue recognition</a:t>
            </a:r>
            <a:r>
              <a:rPr lang="en-US" sz="1400" dirty="0" smtClean="0"/>
              <a:t>, which </a:t>
            </a:r>
            <a:r>
              <a:rPr lang="en-US" sz="1400" dirty="0"/>
              <a:t>replaces much of the prescriptive and often industry-specific or </a:t>
            </a:r>
            <a:r>
              <a:rPr lang="en-US" sz="1400" dirty="0" smtClean="0"/>
              <a:t>transaction-specific guidance </a:t>
            </a:r>
            <a:r>
              <a:rPr lang="en-US" sz="1400" dirty="0"/>
              <a:t>included in today’s accounting literature</a:t>
            </a:r>
            <a:r>
              <a:rPr lang="en-US" sz="1400" dirty="0" smtClean="0"/>
              <a:t>.</a:t>
            </a:r>
          </a:p>
          <a:p>
            <a:pPr marL="0" indent="0">
              <a:buNone/>
            </a:pPr>
            <a:endParaRPr lang="en-US" sz="1400" i="1" dirty="0">
              <a:cs typeface="Times New Roman" pitchFamily="18" charset="0"/>
            </a:endParaRPr>
          </a:p>
          <a:p>
            <a:pPr marL="0" indent="0">
              <a:buNone/>
            </a:pPr>
            <a:endParaRPr lang="en-US" sz="900" i="1" baseline="30000" dirty="0" smtClean="0"/>
          </a:p>
          <a:p>
            <a:pPr marL="0" indent="0">
              <a:buNone/>
            </a:pPr>
            <a:endParaRPr lang="en-US" sz="900" i="1" baseline="30000" dirty="0"/>
          </a:p>
          <a:p>
            <a:pPr marL="0" indent="0">
              <a:buNone/>
            </a:pPr>
            <a:r>
              <a:rPr lang="en-US" sz="900" i="1" baseline="30000" dirty="0" smtClean="0"/>
              <a:t>1</a:t>
            </a:r>
            <a:r>
              <a:rPr lang="en-US" sz="900" i="1" dirty="0" smtClean="0"/>
              <a:t> </a:t>
            </a:r>
            <a:r>
              <a:rPr lang="en-US" sz="900" dirty="0" err="1"/>
              <a:t>Dechow</a:t>
            </a:r>
            <a:r>
              <a:rPr lang="en-US" sz="900" dirty="0"/>
              <a:t>, Ge, Larson, and Sloan, 2011. Predicting material accounting misstatements. </a:t>
            </a:r>
            <a:r>
              <a:rPr lang="en-US" sz="900" i="1" dirty="0"/>
              <a:t>Contemporary Accounting Research </a:t>
            </a:r>
            <a:r>
              <a:rPr lang="en-US" sz="900" dirty="0"/>
              <a:t>28(1). </a:t>
            </a:r>
            <a:endParaRPr lang="en-US" sz="900" i="1" dirty="0"/>
          </a:p>
          <a:p>
            <a:pPr marL="0" indent="0">
              <a:buNone/>
            </a:pPr>
            <a:endParaRPr lang="en-US" sz="900" i="1" dirty="0">
              <a:cs typeface="Times New Roman" pitchFamily="18" charset="0"/>
            </a:endParaRPr>
          </a:p>
        </p:txBody>
      </p:sp>
    </p:spTree>
    <p:extLst>
      <p:ext uri="{BB962C8B-B14F-4D97-AF65-F5344CB8AC3E}">
        <p14:creationId xmlns:p14="http://schemas.microsoft.com/office/powerpoint/2010/main" val="3095987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22</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Revenue Defined</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4648200"/>
          </a:xfrm>
          <a:noFill/>
        </p:spPr>
        <p:txBody>
          <a:bodyPr lIns="0" tIns="0" rIns="0" bIns="0"/>
          <a:lstStyle/>
          <a:p>
            <a:pPr marL="0" indent="0">
              <a:buNone/>
            </a:pPr>
            <a:r>
              <a:rPr lang="en-US" sz="1400" b="1" dirty="0"/>
              <a:t>Definition from ASC 606-10-20</a:t>
            </a:r>
          </a:p>
          <a:p>
            <a:pPr marL="0" indent="0">
              <a:buNone/>
            </a:pPr>
            <a:r>
              <a:rPr lang="en-US" sz="1400" i="1" dirty="0"/>
              <a:t>Revenue</a:t>
            </a:r>
            <a:r>
              <a:rPr lang="en-US" sz="1400" dirty="0"/>
              <a:t>: Inflows or other enhancements of assets of an entity or settlements of </a:t>
            </a:r>
            <a:r>
              <a:rPr lang="en-US" sz="1400" dirty="0" smtClean="0"/>
              <a:t>its liabilities </a:t>
            </a:r>
            <a:r>
              <a:rPr lang="en-US" sz="1400" dirty="0"/>
              <a:t>(or a combination of both) from delivering or producing goods, </a:t>
            </a:r>
            <a:r>
              <a:rPr lang="en-US" sz="1400" dirty="0" smtClean="0"/>
              <a:t>rendering services</a:t>
            </a:r>
            <a:r>
              <a:rPr lang="en-US" sz="1400" dirty="0"/>
              <a:t>, or other activities that constitute the entity’s ongoing major or </a:t>
            </a:r>
            <a:r>
              <a:rPr lang="en-US" sz="1400" dirty="0" smtClean="0"/>
              <a:t>central operations</a:t>
            </a:r>
            <a:r>
              <a:rPr lang="en-US" sz="1400" dirty="0"/>
              <a:t>.</a:t>
            </a:r>
          </a:p>
          <a:p>
            <a:pPr marL="0" indent="0">
              <a:buNone/>
            </a:pPr>
            <a:endParaRPr lang="en-US" sz="1400" b="1" dirty="0" smtClean="0"/>
          </a:p>
          <a:p>
            <a:pPr marL="0" indent="0">
              <a:buNone/>
            </a:pPr>
            <a:r>
              <a:rPr lang="en-US" sz="1400" b="1" dirty="0" smtClean="0"/>
              <a:t>Definition </a:t>
            </a:r>
            <a:r>
              <a:rPr lang="en-US" sz="1400" b="1" dirty="0"/>
              <a:t>from IFRS 15, Appendix A</a:t>
            </a:r>
          </a:p>
          <a:p>
            <a:pPr marL="0" indent="0">
              <a:buNone/>
            </a:pPr>
            <a:r>
              <a:rPr lang="en-US" sz="1400" i="1" dirty="0"/>
              <a:t>Revenue</a:t>
            </a:r>
            <a:r>
              <a:rPr lang="en-US" sz="1400" dirty="0"/>
              <a:t>: Income arising in the course of an entity’s ordinary </a:t>
            </a:r>
            <a:r>
              <a:rPr lang="en-US" sz="1400" dirty="0" smtClean="0"/>
              <a:t>activities.</a:t>
            </a:r>
            <a:br>
              <a:rPr lang="en-US" sz="1400" dirty="0" smtClean="0"/>
            </a:br>
            <a:endParaRPr lang="en-US" sz="1400" dirty="0" smtClean="0"/>
          </a:p>
          <a:p>
            <a:pPr marL="0" indent="0">
              <a:buNone/>
            </a:pPr>
            <a:r>
              <a:rPr lang="en-US" sz="1400" i="1" dirty="0" smtClean="0"/>
              <a:t>Income</a:t>
            </a:r>
            <a:r>
              <a:rPr lang="en-US" sz="1400" dirty="0"/>
              <a:t>: Increases in economic benefits during the accounting period in the form </a:t>
            </a:r>
            <a:r>
              <a:rPr lang="en-US" sz="1400" dirty="0" smtClean="0"/>
              <a:t>of inflows </a:t>
            </a:r>
            <a:r>
              <a:rPr lang="en-US" sz="1400" dirty="0"/>
              <a:t>or enhancements of assets or decreases of liabilities that result in an </a:t>
            </a:r>
            <a:r>
              <a:rPr lang="en-US" sz="1400" dirty="0" smtClean="0"/>
              <a:t>increase in </a:t>
            </a:r>
            <a:r>
              <a:rPr lang="en-US" sz="1400" dirty="0"/>
              <a:t>equity, other than those relating to contributions from equity participants.</a:t>
            </a:r>
          </a:p>
          <a:p>
            <a:pPr marL="0" indent="0">
              <a:buNone/>
            </a:pPr>
            <a:endParaRPr lang="en-US" sz="1400" dirty="0" smtClean="0"/>
          </a:p>
          <a:p>
            <a:pPr marL="0" indent="0">
              <a:buNone/>
            </a:pPr>
            <a:endParaRPr lang="en-US" sz="1400" dirty="0" smtClean="0"/>
          </a:p>
          <a:p>
            <a:pPr marL="0" indent="0">
              <a:buNone/>
            </a:pPr>
            <a:r>
              <a:rPr lang="en-US" sz="1600" b="1" dirty="0" smtClean="0"/>
              <a:t>The </a:t>
            </a:r>
            <a:r>
              <a:rPr lang="en-US" sz="1600" b="1" dirty="0"/>
              <a:t>words may be slightly different, but the underlying principle is the same in </a:t>
            </a:r>
            <a:r>
              <a:rPr lang="en-US" sz="1600" b="1" dirty="0" smtClean="0"/>
              <a:t>the two </a:t>
            </a:r>
            <a:r>
              <a:rPr lang="en-US" sz="1600" b="1" dirty="0"/>
              <a:t>frameworks. </a:t>
            </a:r>
            <a:r>
              <a:rPr lang="en-US" sz="1600" b="1" i="1" u="sng" dirty="0"/>
              <a:t>Revenue is recognized as a result of an entity satisfying its </a:t>
            </a:r>
            <a:r>
              <a:rPr lang="en-US" sz="1600" b="1" i="1" u="sng" dirty="0" smtClean="0"/>
              <a:t>promise to </a:t>
            </a:r>
            <a:r>
              <a:rPr lang="en-US" sz="1600" b="1" i="1" u="sng" dirty="0"/>
              <a:t>transfer goods or services in a contract with a customer.</a:t>
            </a:r>
            <a:endParaRPr lang="en-US" sz="1600" b="1" i="1" u="sng" dirty="0">
              <a:cs typeface="Times New Roman" pitchFamily="18" charset="0"/>
            </a:endParaRPr>
          </a:p>
        </p:txBody>
      </p:sp>
    </p:spTree>
    <p:extLst>
      <p:ext uri="{BB962C8B-B14F-4D97-AF65-F5344CB8AC3E}">
        <p14:creationId xmlns:p14="http://schemas.microsoft.com/office/powerpoint/2010/main" val="3943849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23</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New Revenue Recognition: 5-Step Model</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467600" cy="4648200"/>
          </a:xfrm>
          <a:noFill/>
        </p:spPr>
        <p:txBody>
          <a:bodyPr lIns="0" tIns="0" rIns="0" bIns="0"/>
          <a:lstStyle/>
          <a:p>
            <a:pPr marL="0" indent="0">
              <a:buNone/>
            </a:pPr>
            <a:r>
              <a:rPr lang="en-US" sz="1400" dirty="0" smtClean="0"/>
              <a:t>Entities will apply a five-step model to determine when to recognize revenue, and at what amount. The model specifies that revenue is recognized when or as an entity transfers control of goods or services to a customer at the amount to which the entity expects to be entitled. Depending on whether certain criteria are met, revenue is recognized:</a:t>
            </a:r>
          </a:p>
          <a:p>
            <a:pPr marL="0" indent="0">
              <a:buNone/>
            </a:pPr>
            <a:endParaRPr lang="en-US" sz="1400" dirty="0"/>
          </a:p>
          <a:p>
            <a:pPr marL="749300" lvl="1" indent="-342900">
              <a:buFont typeface="+mj-lt"/>
              <a:buAutoNum type="arabicParenR"/>
            </a:pPr>
            <a:r>
              <a:rPr lang="en-US" sz="1400" dirty="0" smtClean="0"/>
              <a:t>Over time, in a manner that best reflects the entity’s performance; or</a:t>
            </a:r>
          </a:p>
          <a:p>
            <a:pPr marL="749300" lvl="1" indent="-342900">
              <a:buFont typeface="+mj-lt"/>
              <a:buAutoNum type="arabicParenR"/>
            </a:pPr>
            <a:r>
              <a:rPr lang="en-US" sz="1400" dirty="0" smtClean="0"/>
              <a:t>At a point in time, when control of the goods or services is transferred to the customer</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450" t="63122" r="20608" b="16045"/>
          <a:stretch/>
        </p:blipFill>
        <p:spPr bwMode="auto">
          <a:xfrm>
            <a:off x="1205343" y="3048000"/>
            <a:ext cx="7641471"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56939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24</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Revenue Recognition</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fontAlgn="auto">
              <a:spcBef>
                <a:spcPts val="0"/>
              </a:spcBef>
              <a:spcAft>
                <a:spcPts val="0"/>
              </a:spcAft>
              <a:buNone/>
              <a:defRPr/>
            </a:pPr>
            <a:r>
              <a:rPr lang="en-US" sz="1400" dirty="0"/>
              <a:t>Under the </a:t>
            </a:r>
            <a:r>
              <a:rPr lang="en-US" sz="1400" b="1" dirty="0">
                <a:solidFill>
                  <a:srgbClr val="D1211D"/>
                </a:solidFill>
              </a:rPr>
              <a:t>revenue recognition</a:t>
            </a:r>
            <a:r>
              <a:rPr lang="en-US" sz="1400" dirty="0"/>
              <a:t> principle, two criteria </a:t>
            </a:r>
            <a:r>
              <a:rPr lang="en-US" sz="1400" dirty="0" smtClean="0"/>
              <a:t>must </a:t>
            </a:r>
            <a:r>
              <a:rPr lang="en-US" sz="1400" dirty="0"/>
              <a:t>normally be met for revenue to be recognized. </a:t>
            </a:r>
            <a:r>
              <a:rPr lang="en-US" sz="1400" dirty="0" smtClean="0"/>
              <a:t>A </a:t>
            </a:r>
            <a:r>
              <a:rPr lang="en-US" sz="1400" dirty="0"/>
              <a:t>company must recognize </a:t>
            </a:r>
            <a:r>
              <a:rPr lang="en-US" sz="1400" dirty="0" smtClean="0"/>
              <a:t>revenue when it has been both:</a:t>
            </a:r>
          </a:p>
          <a:p>
            <a:pPr marL="0" indent="0" fontAlgn="auto">
              <a:spcBef>
                <a:spcPts val="0"/>
              </a:spcBef>
              <a:spcAft>
                <a:spcPts val="0"/>
              </a:spcAft>
              <a:buNone/>
              <a:defRPr/>
            </a:pPr>
            <a:endParaRPr lang="en-US" sz="1400" dirty="0"/>
          </a:p>
          <a:p>
            <a:pPr marL="749300" lvl="1" indent="-342900" fontAlgn="auto">
              <a:spcBef>
                <a:spcPts val="0"/>
              </a:spcBef>
              <a:spcAft>
                <a:spcPts val="0"/>
              </a:spcAft>
              <a:buFontTx/>
              <a:buAutoNum type="arabicPeriod"/>
              <a:defRPr/>
            </a:pPr>
            <a:r>
              <a:rPr lang="en-US" sz="1400" b="1" dirty="0" smtClean="0"/>
              <a:t>Earned</a:t>
            </a:r>
            <a:r>
              <a:rPr lang="en-US" sz="1400" dirty="0" smtClean="0"/>
              <a:t> </a:t>
            </a:r>
            <a:endParaRPr lang="en-US" sz="1400" dirty="0"/>
          </a:p>
          <a:p>
            <a:pPr marL="1206500" lvl="2" indent="-342900" fontAlgn="auto">
              <a:spcBef>
                <a:spcPts val="0"/>
              </a:spcBef>
              <a:spcAft>
                <a:spcPts val="0"/>
              </a:spcAft>
              <a:buFont typeface="Wingdings" panose="05000000000000000000" pitchFamily="2" charset="2"/>
              <a:buChar char="ü"/>
              <a:defRPr/>
            </a:pPr>
            <a:r>
              <a:rPr lang="en-US" sz="1400" dirty="0"/>
              <a:t>Firm has fulfilled its obligation to the customer (service performed or product delivered)</a:t>
            </a:r>
          </a:p>
          <a:p>
            <a:pPr marL="749300" lvl="1" indent="-342900" fontAlgn="auto">
              <a:spcBef>
                <a:spcPts val="0"/>
              </a:spcBef>
              <a:spcAft>
                <a:spcPts val="0"/>
              </a:spcAft>
              <a:buFontTx/>
              <a:buAutoNum type="arabicPeriod"/>
              <a:defRPr/>
            </a:pPr>
            <a:endParaRPr lang="en-US" sz="1400" dirty="0"/>
          </a:p>
          <a:p>
            <a:pPr marL="749300" lvl="1" indent="-342900" fontAlgn="auto">
              <a:spcBef>
                <a:spcPts val="0"/>
              </a:spcBef>
              <a:spcAft>
                <a:spcPts val="0"/>
              </a:spcAft>
              <a:buFontTx/>
              <a:buAutoNum type="arabicPeriod"/>
              <a:defRPr/>
            </a:pPr>
            <a:r>
              <a:rPr lang="en-US" sz="1400" b="1" dirty="0" smtClean="0"/>
              <a:t>Realized </a:t>
            </a:r>
            <a:r>
              <a:rPr lang="en-US" sz="1400" b="1" dirty="0"/>
              <a:t>or Realizable</a:t>
            </a:r>
          </a:p>
          <a:p>
            <a:pPr marL="1206500" lvl="2" indent="-342900" fontAlgn="auto">
              <a:spcBef>
                <a:spcPts val="0"/>
              </a:spcBef>
              <a:spcAft>
                <a:spcPts val="0"/>
              </a:spcAft>
              <a:buFont typeface="Wingdings" panose="05000000000000000000" pitchFamily="2" charset="2"/>
              <a:buChar char="ü"/>
              <a:defRPr/>
            </a:pPr>
            <a:r>
              <a:rPr lang="en-US" sz="1400" dirty="0"/>
              <a:t>Firm receives something from customer (cash or a promise to pay)</a:t>
            </a:r>
          </a:p>
          <a:p>
            <a:pPr marL="0" indent="0">
              <a:spcBef>
                <a:spcPct val="0"/>
              </a:spcBef>
              <a:buNone/>
            </a:pPr>
            <a:endParaRPr lang="en-US" sz="1400" dirty="0"/>
          </a:p>
          <a:p>
            <a:pPr marL="0" indent="0">
              <a:spcBef>
                <a:spcPct val="0"/>
              </a:spcBef>
              <a:buNone/>
            </a:pPr>
            <a:endParaRPr lang="en-US" sz="1400" dirty="0" smtClean="0">
              <a:cs typeface="Arial" pitchFamily="34" charset="0"/>
            </a:endParaRPr>
          </a:p>
          <a:p>
            <a:pPr marL="0" indent="0">
              <a:spcBef>
                <a:spcPct val="0"/>
              </a:spcBef>
              <a:buNone/>
            </a:pPr>
            <a:r>
              <a:rPr lang="en-US" sz="1400" dirty="0" smtClean="0">
                <a:cs typeface="Arial" pitchFamily="34" charset="0"/>
              </a:rPr>
              <a:t>If </a:t>
            </a:r>
            <a:r>
              <a:rPr lang="en-US" sz="1400" dirty="0">
                <a:cs typeface="Arial" pitchFamily="34" charset="0"/>
              </a:rPr>
              <a:t>cash is received </a:t>
            </a:r>
            <a:r>
              <a:rPr lang="en-US" sz="1400" u="sng" dirty="0">
                <a:cs typeface="Arial" pitchFamily="34" charset="0"/>
              </a:rPr>
              <a:t>before</a:t>
            </a:r>
            <a:r>
              <a:rPr lang="en-US" sz="1400" dirty="0">
                <a:cs typeface="Arial" pitchFamily="34" charset="0"/>
              </a:rPr>
              <a:t> the company delivers goods or </a:t>
            </a:r>
            <a:r>
              <a:rPr lang="en-US" sz="1400" dirty="0" smtClean="0">
                <a:cs typeface="Arial" pitchFamily="34" charset="0"/>
              </a:rPr>
              <a:t>services:</a:t>
            </a:r>
          </a:p>
          <a:p>
            <a:pPr marL="0" indent="0">
              <a:spcBef>
                <a:spcPct val="0"/>
              </a:spcBef>
              <a:buNone/>
            </a:pPr>
            <a:endParaRPr lang="en-US" sz="1400" dirty="0">
              <a:cs typeface="Arial" pitchFamily="34" charset="0"/>
            </a:endParaRPr>
          </a:p>
          <a:p>
            <a:pPr marL="0" indent="0">
              <a:spcBef>
                <a:spcPct val="0"/>
              </a:spcBef>
              <a:buNone/>
            </a:pPr>
            <a:endParaRPr lang="en-US" sz="1400" dirty="0" smtClean="0">
              <a:cs typeface="Arial" pitchFamily="34" charset="0"/>
            </a:endParaRPr>
          </a:p>
          <a:p>
            <a:pPr marL="0" indent="0">
              <a:spcBef>
                <a:spcPct val="0"/>
              </a:spcBef>
              <a:buNone/>
            </a:pPr>
            <a:endParaRPr lang="en-US" sz="1400" dirty="0">
              <a:cs typeface="Arial" pitchFamily="34" charset="0"/>
            </a:endParaRPr>
          </a:p>
          <a:p>
            <a:pPr marL="0" indent="0">
              <a:spcBef>
                <a:spcPct val="0"/>
              </a:spcBef>
              <a:buNone/>
            </a:pPr>
            <a:endParaRPr lang="en-US" sz="1400" dirty="0" smtClean="0">
              <a:cs typeface="Arial" pitchFamily="34" charset="0"/>
            </a:endParaRPr>
          </a:p>
          <a:p>
            <a:pPr marL="0" indent="0">
              <a:spcBef>
                <a:spcPct val="0"/>
              </a:spcBef>
              <a:buNone/>
            </a:pPr>
            <a:endParaRPr lang="en-US" sz="1400" dirty="0">
              <a:cs typeface="Arial" pitchFamily="34" charset="0"/>
            </a:endParaRPr>
          </a:p>
          <a:p>
            <a:pPr marL="0" indent="0">
              <a:spcBef>
                <a:spcPct val="0"/>
              </a:spcBef>
              <a:buNone/>
            </a:pPr>
            <a:endParaRPr lang="en-US" sz="1400" dirty="0" smtClean="0">
              <a:cs typeface="Arial" pitchFamily="34" charset="0"/>
            </a:endParaRPr>
          </a:p>
          <a:p>
            <a:pPr marL="0" indent="0">
              <a:spcBef>
                <a:spcPct val="0"/>
              </a:spcBef>
              <a:buNone/>
            </a:pPr>
            <a:endParaRPr lang="en-US" sz="1400" dirty="0">
              <a:cs typeface="Arial" pitchFamily="34" charset="0"/>
            </a:endParaRPr>
          </a:p>
          <a:p>
            <a:pPr marL="0" indent="0">
              <a:spcBef>
                <a:spcPct val="0"/>
              </a:spcBef>
              <a:buNone/>
            </a:pPr>
            <a:r>
              <a:rPr lang="en-US" sz="1400" dirty="0" smtClean="0">
                <a:cs typeface="Arial" pitchFamily="34" charset="0"/>
              </a:rPr>
              <a:t>Upon delivery of good or service:</a:t>
            </a:r>
          </a:p>
          <a:p>
            <a:pPr marL="0" indent="0">
              <a:spcBef>
                <a:spcPct val="0"/>
              </a:spcBef>
              <a:buNone/>
            </a:pPr>
            <a:endParaRPr lang="en-US" sz="1400" dirty="0">
              <a:cs typeface="Arial" pitchFamily="34" charset="0"/>
            </a:endParaRPr>
          </a:p>
          <a:p>
            <a:pPr marL="0" indent="0">
              <a:spcBef>
                <a:spcPct val="0"/>
              </a:spcBef>
              <a:buNone/>
            </a:pPr>
            <a:r>
              <a:rPr lang="en-US" sz="1400" dirty="0" smtClean="0">
                <a:cs typeface="Arial" pitchFamily="34" charset="0"/>
              </a:rPr>
              <a:t>	</a:t>
            </a:r>
          </a:p>
          <a:p>
            <a:pPr marL="0" indent="0">
              <a:spcBef>
                <a:spcPct val="0"/>
              </a:spcBef>
              <a:buNone/>
            </a:pPr>
            <a:endParaRPr lang="en-US" sz="1400" dirty="0"/>
          </a:p>
        </p:txBody>
      </p:sp>
      <p:graphicFrame>
        <p:nvGraphicFramePr>
          <p:cNvPr id="2" name="Table 1"/>
          <p:cNvGraphicFramePr>
            <a:graphicFrameLocks noGrp="1"/>
          </p:cNvGraphicFramePr>
          <p:nvPr>
            <p:extLst>
              <p:ext uri="{D42A27DB-BD31-4B8C-83A1-F6EECF244321}">
                <p14:modId xmlns:p14="http://schemas.microsoft.com/office/powerpoint/2010/main" val="3221739055"/>
              </p:ext>
            </p:extLst>
          </p:nvPr>
        </p:nvGraphicFramePr>
        <p:xfrm>
          <a:off x="2209800" y="3886200"/>
          <a:ext cx="4589145" cy="914400"/>
        </p:xfrm>
        <a:graphic>
          <a:graphicData uri="http://schemas.openxmlformats.org/drawingml/2006/table">
            <a:tbl>
              <a:tblPr firstRow="1" bandRow="1">
                <a:tableStyleId>{2D5ABB26-0587-4C30-8999-92F81FD0307C}</a:tableStyleId>
              </a:tblPr>
              <a:tblGrid>
                <a:gridCol w="2962051">
                  <a:extLst>
                    <a:ext uri="{9D8B030D-6E8A-4147-A177-3AD203B41FA5}">
                      <a16:colId xmlns:a16="http://schemas.microsoft.com/office/drawing/2014/main" val="20000"/>
                    </a:ext>
                  </a:extLst>
                </a:gridCol>
                <a:gridCol w="739588">
                  <a:extLst>
                    <a:ext uri="{9D8B030D-6E8A-4147-A177-3AD203B41FA5}">
                      <a16:colId xmlns:a16="http://schemas.microsoft.com/office/drawing/2014/main" val="20001"/>
                    </a:ext>
                  </a:extLst>
                </a:gridCol>
                <a:gridCol w="887506">
                  <a:extLst>
                    <a:ext uri="{9D8B030D-6E8A-4147-A177-3AD203B41FA5}">
                      <a16:colId xmlns:a16="http://schemas.microsoft.com/office/drawing/2014/main" val="20002"/>
                    </a:ext>
                  </a:extLst>
                </a:gridCol>
              </a:tblGrid>
              <a:tr h="127000">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Cash (+A)</a:t>
                      </a:r>
                      <a:endParaRPr lang="en-US" sz="1400" dirty="0"/>
                    </a:p>
                  </a:txBody>
                  <a:tcPr/>
                </a:tc>
                <a:tc>
                  <a:txBody>
                    <a:bodyPr/>
                    <a:lstStyle/>
                    <a:p>
                      <a:pPr algn="r"/>
                      <a:r>
                        <a:rPr lang="en-US" sz="1400" dirty="0" smtClean="0"/>
                        <a:t>100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Unearned Revenue (+L)</a:t>
                      </a:r>
                      <a:endParaRPr lang="en-US" sz="1400" dirty="0"/>
                    </a:p>
                  </a:txBody>
                  <a:tcPr/>
                </a:tc>
                <a:tc>
                  <a:txBody>
                    <a:bodyPr/>
                    <a:lstStyle/>
                    <a:p>
                      <a:pPr algn="r"/>
                      <a:endParaRPr lang="en-US" sz="1400" dirty="0"/>
                    </a:p>
                  </a:txBody>
                  <a:tcPr/>
                </a:tc>
                <a:tc>
                  <a:txBody>
                    <a:bodyPr/>
                    <a:lstStyle/>
                    <a:p>
                      <a:pPr algn="r"/>
                      <a:r>
                        <a:rPr lang="en-US" sz="1400" dirty="0" smtClean="0"/>
                        <a:t>100</a:t>
                      </a:r>
                      <a:endParaRPr lang="en-US" sz="1400" dirty="0"/>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22720031"/>
              </p:ext>
            </p:extLst>
          </p:nvPr>
        </p:nvGraphicFramePr>
        <p:xfrm>
          <a:off x="2209800" y="5486400"/>
          <a:ext cx="4589145" cy="914400"/>
        </p:xfrm>
        <a:graphic>
          <a:graphicData uri="http://schemas.openxmlformats.org/drawingml/2006/table">
            <a:tbl>
              <a:tblPr firstRow="1" bandRow="1">
                <a:tableStyleId>{2D5ABB26-0587-4C30-8999-92F81FD0307C}</a:tableStyleId>
              </a:tblPr>
              <a:tblGrid>
                <a:gridCol w="2962051">
                  <a:extLst>
                    <a:ext uri="{9D8B030D-6E8A-4147-A177-3AD203B41FA5}">
                      <a16:colId xmlns:a16="http://schemas.microsoft.com/office/drawing/2014/main" val="20000"/>
                    </a:ext>
                  </a:extLst>
                </a:gridCol>
                <a:gridCol w="739588">
                  <a:extLst>
                    <a:ext uri="{9D8B030D-6E8A-4147-A177-3AD203B41FA5}">
                      <a16:colId xmlns:a16="http://schemas.microsoft.com/office/drawing/2014/main" val="20001"/>
                    </a:ext>
                  </a:extLst>
                </a:gridCol>
                <a:gridCol w="887506">
                  <a:extLst>
                    <a:ext uri="{9D8B030D-6E8A-4147-A177-3AD203B41FA5}">
                      <a16:colId xmlns:a16="http://schemas.microsoft.com/office/drawing/2014/main" val="20002"/>
                    </a:ext>
                  </a:extLst>
                </a:gridCol>
              </a:tblGrid>
              <a:tr h="127000">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Unearned Revenue (-L)</a:t>
                      </a:r>
                      <a:endParaRPr lang="en-US" sz="1400" dirty="0"/>
                    </a:p>
                  </a:txBody>
                  <a:tcPr/>
                </a:tc>
                <a:tc>
                  <a:txBody>
                    <a:bodyPr/>
                    <a:lstStyle/>
                    <a:p>
                      <a:pPr algn="r"/>
                      <a:r>
                        <a:rPr lang="en-US" sz="1400" dirty="0" smtClean="0"/>
                        <a:t>100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Revenue (+R; +SE)</a:t>
                      </a:r>
                      <a:endParaRPr lang="en-US" sz="1400" dirty="0"/>
                    </a:p>
                  </a:txBody>
                  <a:tcPr/>
                </a:tc>
                <a:tc>
                  <a:txBody>
                    <a:bodyPr/>
                    <a:lstStyle/>
                    <a:p>
                      <a:pPr algn="r"/>
                      <a:endParaRPr lang="en-US" sz="1400" dirty="0"/>
                    </a:p>
                  </a:txBody>
                  <a:tcPr/>
                </a:tc>
                <a:tc>
                  <a:txBody>
                    <a:bodyPr/>
                    <a:lstStyle/>
                    <a:p>
                      <a:pPr algn="r"/>
                      <a:r>
                        <a:rPr lang="en-US" sz="1400" dirty="0" smtClean="0"/>
                        <a:t>100</a:t>
                      </a:r>
                      <a:endParaRPr lang="en-US"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697523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Revenue Recognition</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fontAlgn="auto">
              <a:spcBef>
                <a:spcPts val="0"/>
              </a:spcBef>
              <a:spcAft>
                <a:spcPts val="0"/>
              </a:spcAft>
              <a:buNone/>
              <a:defRPr/>
            </a:pPr>
            <a:r>
              <a:rPr lang="en-US" sz="1400" dirty="0"/>
              <a:t>Under the </a:t>
            </a:r>
            <a:r>
              <a:rPr lang="en-US" sz="1400" b="1" dirty="0">
                <a:solidFill>
                  <a:srgbClr val="D1211D"/>
                </a:solidFill>
              </a:rPr>
              <a:t>revenue recognition</a:t>
            </a:r>
            <a:r>
              <a:rPr lang="en-US" sz="1400" dirty="0"/>
              <a:t> principle, two criteria </a:t>
            </a:r>
            <a:r>
              <a:rPr lang="en-US" sz="1400" dirty="0" smtClean="0"/>
              <a:t>must </a:t>
            </a:r>
            <a:r>
              <a:rPr lang="en-US" sz="1400" dirty="0"/>
              <a:t>normally be met for revenue to be recognized. </a:t>
            </a:r>
            <a:r>
              <a:rPr lang="en-US" sz="1400" dirty="0" smtClean="0"/>
              <a:t>A </a:t>
            </a:r>
            <a:r>
              <a:rPr lang="en-US" sz="1400" dirty="0"/>
              <a:t>company must recognize </a:t>
            </a:r>
            <a:r>
              <a:rPr lang="en-US" sz="1400" dirty="0" smtClean="0"/>
              <a:t>revenue when it has been both:</a:t>
            </a:r>
          </a:p>
          <a:p>
            <a:pPr marL="0" indent="0" fontAlgn="auto">
              <a:spcBef>
                <a:spcPts val="0"/>
              </a:spcBef>
              <a:spcAft>
                <a:spcPts val="0"/>
              </a:spcAft>
              <a:buNone/>
              <a:defRPr/>
            </a:pPr>
            <a:endParaRPr lang="en-US" sz="1400" dirty="0"/>
          </a:p>
          <a:p>
            <a:pPr marL="749300" lvl="1" indent="-342900" fontAlgn="auto">
              <a:spcBef>
                <a:spcPts val="0"/>
              </a:spcBef>
              <a:spcAft>
                <a:spcPts val="0"/>
              </a:spcAft>
              <a:buFontTx/>
              <a:buAutoNum type="arabicPeriod"/>
              <a:defRPr/>
            </a:pPr>
            <a:r>
              <a:rPr lang="en-US" sz="1400" b="1" dirty="0" smtClean="0"/>
              <a:t>Earned</a:t>
            </a:r>
            <a:r>
              <a:rPr lang="en-US" sz="1400" dirty="0" smtClean="0"/>
              <a:t> </a:t>
            </a:r>
            <a:endParaRPr lang="en-US" sz="1400" dirty="0"/>
          </a:p>
          <a:p>
            <a:pPr marL="1206500" lvl="2" indent="-342900" fontAlgn="auto">
              <a:spcBef>
                <a:spcPts val="0"/>
              </a:spcBef>
              <a:spcAft>
                <a:spcPts val="0"/>
              </a:spcAft>
              <a:buFont typeface="Wingdings" panose="05000000000000000000" pitchFamily="2" charset="2"/>
              <a:buChar char="ü"/>
              <a:defRPr/>
            </a:pPr>
            <a:r>
              <a:rPr lang="en-US" sz="1400" dirty="0"/>
              <a:t>Firm has fulfilled its obligation to the customer (service performed or product delivered)</a:t>
            </a:r>
          </a:p>
          <a:p>
            <a:pPr marL="749300" lvl="1" indent="-342900" fontAlgn="auto">
              <a:spcBef>
                <a:spcPts val="0"/>
              </a:spcBef>
              <a:spcAft>
                <a:spcPts val="0"/>
              </a:spcAft>
              <a:buFontTx/>
              <a:buAutoNum type="arabicPeriod"/>
              <a:defRPr/>
            </a:pPr>
            <a:endParaRPr lang="en-US" sz="1400" dirty="0"/>
          </a:p>
          <a:p>
            <a:pPr marL="749300" lvl="1" indent="-342900" fontAlgn="auto">
              <a:spcBef>
                <a:spcPts val="0"/>
              </a:spcBef>
              <a:spcAft>
                <a:spcPts val="0"/>
              </a:spcAft>
              <a:buFontTx/>
              <a:buAutoNum type="arabicPeriod"/>
              <a:defRPr/>
            </a:pPr>
            <a:r>
              <a:rPr lang="en-US" sz="1400" b="1" dirty="0" smtClean="0"/>
              <a:t>Realized </a:t>
            </a:r>
            <a:r>
              <a:rPr lang="en-US" sz="1400" b="1" dirty="0"/>
              <a:t>or Realizable</a:t>
            </a:r>
          </a:p>
          <a:p>
            <a:pPr marL="1206500" lvl="2" indent="-342900" fontAlgn="auto">
              <a:spcBef>
                <a:spcPts val="0"/>
              </a:spcBef>
              <a:spcAft>
                <a:spcPts val="0"/>
              </a:spcAft>
              <a:buFont typeface="Wingdings" panose="05000000000000000000" pitchFamily="2" charset="2"/>
              <a:buChar char="ü"/>
              <a:defRPr/>
            </a:pPr>
            <a:r>
              <a:rPr lang="en-US" sz="1400" dirty="0"/>
              <a:t>Firm receives something from customer (cash or a promise to pay)</a:t>
            </a:r>
          </a:p>
          <a:p>
            <a:pPr marL="0" indent="0">
              <a:spcBef>
                <a:spcPct val="0"/>
              </a:spcBef>
              <a:buNone/>
            </a:pPr>
            <a:endParaRPr lang="en-US" sz="1400" dirty="0"/>
          </a:p>
          <a:p>
            <a:pPr marL="0" indent="0">
              <a:spcBef>
                <a:spcPct val="0"/>
              </a:spcBef>
              <a:buNone/>
            </a:pPr>
            <a:endParaRPr lang="en-US" sz="1400" dirty="0" smtClean="0">
              <a:cs typeface="Arial" pitchFamily="34" charset="0"/>
            </a:endParaRPr>
          </a:p>
          <a:p>
            <a:pPr marL="0" indent="0">
              <a:spcBef>
                <a:spcPct val="0"/>
              </a:spcBef>
              <a:buNone/>
            </a:pPr>
            <a:r>
              <a:rPr lang="en-US" sz="1400" dirty="0">
                <a:cs typeface="Arial" pitchFamily="34" charset="0"/>
              </a:rPr>
              <a:t>If cash is received </a:t>
            </a:r>
            <a:r>
              <a:rPr lang="en-US" sz="1400" u="sng" dirty="0">
                <a:cs typeface="Arial" pitchFamily="34" charset="0"/>
              </a:rPr>
              <a:t>on the date</a:t>
            </a:r>
            <a:r>
              <a:rPr lang="en-US" sz="1400" dirty="0">
                <a:cs typeface="Arial" pitchFamily="34" charset="0"/>
              </a:rPr>
              <a:t> the company delivers goods or services:</a:t>
            </a:r>
          </a:p>
        </p:txBody>
      </p:sp>
      <p:graphicFrame>
        <p:nvGraphicFramePr>
          <p:cNvPr id="8" name="Table 7"/>
          <p:cNvGraphicFramePr>
            <a:graphicFrameLocks noGrp="1"/>
          </p:cNvGraphicFramePr>
          <p:nvPr>
            <p:extLst>
              <p:ext uri="{D42A27DB-BD31-4B8C-83A1-F6EECF244321}">
                <p14:modId xmlns:p14="http://schemas.microsoft.com/office/powerpoint/2010/main" val="640398638"/>
              </p:ext>
            </p:extLst>
          </p:nvPr>
        </p:nvGraphicFramePr>
        <p:xfrm>
          <a:off x="2209800" y="3886200"/>
          <a:ext cx="4589145" cy="914400"/>
        </p:xfrm>
        <a:graphic>
          <a:graphicData uri="http://schemas.openxmlformats.org/drawingml/2006/table">
            <a:tbl>
              <a:tblPr firstRow="1" bandRow="1">
                <a:tableStyleId>{2D5ABB26-0587-4C30-8999-92F81FD0307C}</a:tableStyleId>
              </a:tblPr>
              <a:tblGrid>
                <a:gridCol w="2962051">
                  <a:extLst>
                    <a:ext uri="{9D8B030D-6E8A-4147-A177-3AD203B41FA5}">
                      <a16:colId xmlns:a16="http://schemas.microsoft.com/office/drawing/2014/main" val="20000"/>
                    </a:ext>
                  </a:extLst>
                </a:gridCol>
                <a:gridCol w="739588">
                  <a:extLst>
                    <a:ext uri="{9D8B030D-6E8A-4147-A177-3AD203B41FA5}">
                      <a16:colId xmlns:a16="http://schemas.microsoft.com/office/drawing/2014/main" val="20001"/>
                    </a:ext>
                  </a:extLst>
                </a:gridCol>
                <a:gridCol w="887506">
                  <a:extLst>
                    <a:ext uri="{9D8B030D-6E8A-4147-A177-3AD203B41FA5}">
                      <a16:colId xmlns:a16="http://schemas.microsoft.com/office/drawing/2014/main" val="20002"/>
                    </a:ext>
                  </a:extLst>
                </a:gridCol>
              </a:tblGrid>
              <a:tr h="127000">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Cash (+A)</a:t>
                      </a:r>
                      <a:endParaRPr lang="en-US" sz="1400" dirty="0"/>
                    </a:p>
                  </a:txBody>
                  <a:tcPr/>
                </a:tc>
                <a:tc>
                  <a:txBody>
                    <a:bodyPr/>
                    <a:lstStyle/>
                    <a:p>
                      <a:pPr algn="r"/>
                      <a:r>
                        <a:rPr lang="en-US" sz="1400" dirty="0" smtClean="0"/>
                        <a:t>100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Revenue (+R; +SE)</a:t>
                      </a:r>
                      <a:endParaRPr lang="en-US" sz="1400" dirty="0"/>
                    </a:p>
                  </a:txBody>
                  <a:tcPr/>
                </a:tc>
                <a:tc>
                  <a:txBody>
                    <a:bodyPr/>
                    <a:lstStyle/>
                    <a:p>
                      <a:pPr algn="r"/>
                      <a:endParaRPr lang="en-US" sz="1400" dirty="0"/>
                    </a:p>
                  </a:txBody>
                  <a:tcPr/>
                </a:tc>
                <a:tc>
                  <a:txBody>
                    <a:bodyPr/>
                    <a:lstStyle/>
                    <a:p>
                      <a:pPr algn="r"/>
                      <a:r>
                        <a:rPr lang="en-US" sz="1400" dirty="0" smtClean="0"/>
                        <a:t>100</a:t>
                      </a:r>
                      <a:endParaRPr lang="en-US"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37636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Revenue Recognition</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fontAlgn="auto">
              <a:spcBef>
                <a:spcPts val="0"/>
              </a:spcBef>
              <a:spcAft>
                <a:spcPts val="0"/>
              </a:spcAft>
              <a:buNone/>
              <a:defRPr/>
            </a:pPr>
            <a:r>
              <a:rPr lang="en-US" sz="1400" dirty="0"/>
              <a:t>Under the </a:t>
            </a:r>
            <a:r>
              <a:rPr lang="en-US" sz="1400" b="1" dirty="0">
                <a:solidFill>
                  <a:srgbClr val="D1211D"/>
                </a:solidFill>
              </a:rPr>
              <a:t>revenue recognition</a:t>
            </a:r>
            <a:r>
              <a:rPr lang="en-US" sz="1400" dirty="0"/>
              <a:t> principle, two criteria </a:t>
            </a:r>
            <a:r>
              <a:rPr lang="en-US" sz="1400" dirty="0" smtClean="0"/>
              <a:t>must </a:t>
            </a:r>
            <a:r>
              <a:rPr lang="en-US" sz="1400" dirty="0"/>
              <a:t>normally be met for revenue to be recognized. </a:t>
            </a:r>
            <a:r>
              <a:rPr lang="en-US" sz="1400" dirty="0" smtClean="0"/>
              <a:t>A </a:t>
            </a:r>
            <a:r>
              <a:rPr lang="en-US" sz="1400" dirty="0"/>
              <a:t>company must recognize </a:t>
            </a:r>
            <a:r>
              <a:rPr lang="en-US" sz="1400" dirty="0" smtClean="0"/>
              <a:t>revenue when it has been both:</a:t>
            </a:r>
          </a:p>
          <a:p>
            <a:pPr marL="0" indent="0" fontAlgn="auto">
              <a:spcBef>
                <a:spcPts val="0"/>
              </a:spcBef>
              <a:spcAft>
                <a:spcPts val="0"/>
              </a:spcAft>
              <a:buNone/>
              <a:defRPr/>
            </a:pPr>
            <a:endParaRPr lang="en-US" sz="1400" dirty="0"/>
          </a:p>
          <a:p>
            <a:pPr marL="749300" lvl="1" indent="-342900" fontAlgn="auto">
              <a:spcBef>
                <a:spcPts val="0"/>
              </a:spcBef>
              <a:spcAft>
                <a:spcPts val="0"/>
              </a:spcAft>
              <a:buFontTx/>
              <a:buAutoNum type="arabicPeriod"/>
              <a:defRPr/>
            </a:pPr>
            <a:r>
              <a:rPr lang="en-US" sz="1400" b="1" dirty="0" smtClean="0"/>
              <a:t>Earned</a:t>
            </a:r>
            <a:r>
              <a:rPr lang="en-US" sz="1400" dirty="0" smtClean="0"/>
              <a:t> </a:t>
            </a:r>
            <a:endParaRPr lang="en-US" sz="1400" dirty="0"/>
          </a:p>
          <a:p>
            <a:pPr marL="1206500" lvl="2" indent="-342900" fontAlgn="auto">
              <a:spcBef>
                <a:spcPts val="0"/>
              </a:spcBef>
              <a:spcAft>
                <a:spcPts val="0"/>
              </a:spcAft>
              <a:buFont typeface="Wingdings" panose="05000000000000000000" pitchFamily="2" charset="2"/>
              <a:buChar char="ü"/>
              <a:defRPr/>
            </a:pPr>
            <a:r>
              <a:rPr lang="en-US" sz="1400" dirty="0"/>
              <a:t>Firm has fulfilled its obligation to the customer (service performed or product delivered)</a:t>
            </a:r>
          </a:p>
          <a:p>
            <a:pPr marL="749300" lvl="1" indent="-342900" fontAlgn="auto">
              <a:spcBef>
                <a:spcPts val="0"/>
              </a:spcBef>
              <a:spcAft>
                <a:spcPts val="0"/>
              </a:spcAft>
              <a:buFontTx/>
              <a:buAutoNum type="arabicPeriod"/>
              <a:defRPr/>
            </a:pPr>
            <a:endParaRPr lang="en-US" sz="1400" dirty="0"/>
          </a:p>
          <a:p>
            <a:pPr marL="749300" lvl="1" indent="-342900" fontAlgn="auto">
              <a:spcBef>
                <a:spcPts val="0"/>
              </a:spcBef>
              <a:spcAft>
                <a:spcPts val="0"/>
              </a:spcAft>
              <a:buFontTx/>
              <a:buAutoNum type="arabicPeriod"/>
              <a:defRPr/>
            </a:pPr>
            <a:r>
              <a:rPr lang="en-US" sz="1400" b="1" dirty="0" smtClean="0"/>
              <a:t>Realized </a:t>
            </a:r>
            <a:r>
              <a:rPr lang="en-US" sz="1400" b="1" dirty="0"/>
              <a:t>or Realizable</a:t>
            </a:r>
          </a:p>
          <a:p>
            <a:pPr marL="1206500" lvl="2" indent="-342900" fontAlgn="auto">
              <a:spcBef>
                <a:spcPts val="0"/>
              </a:spcBef>
              <a:spcAft>
                <a:spcPts val="0"/>
              </a:spcAft>
              <a:buFont typeface="Wingdings" panose="05000000000000000000" pitchFamily="2" charset="2"/>
              <a:buChar char="ü"/>
              <a:defRPr/>
            </a:pPr>
            <a:r>
              <a:rPr lang="en-US" sz="1400" dirty="0"/>
              <a:t>Firm receives something from customer (cash or a promise to pay)</a:t>
            </a:r>
          </a:p>
          <a:p>
            <a:pPr marL="0" indent="0">
              <a:spcBef>
                <a:spcPct val="0"/>
              </a:spcBef>
              <a:buNone/>
            </a:pPr>
            <a:endParaRPr lang="en-US" sz="1400" dirty="0"/>
          </a:p>
          <a:p>
            <a:pPr marL="0" indent="0">
              <a:spcBef>
                <a:spcPct val="0"/>
              </a:spcBef>
              <a:buNone/>
            </a:pPr>
            <a:endParaRPr lang="en-US" sz="1400" dirty="0" smtClean="0">
              <a:cs typeface="Arial" pitchFamily="34" charset="0"/>
            </a:endParaRPr>
          </a:p>
          <a:p>
            <a:pPr marL="0" indent="0">
              <a:spcBef>
                <a:spcPct val="0"/>
              </a:spcBef>
              <a:buNone/>
            </a:pPr>
            <a:r>
              <a:rPr lang="en-US" sz="1400" dirty="0">
                <a:cs typeface="Arial" pitchFamily="34" charset="0"/>
              </a:rPr>
              <a:t>If cash is received </a:t>
            </a:r>
            <a:r>
              <a:rPr lang="en-US" sz="1400" u="sng" dirty="0">
                <a:cs typeface="Arial" pitchFamily="34" charset="0"/>
              </a:rPr>
              <a:t>after</a:t>
            </a:r>
            <a:r>
              <a:rPr lang="en-US" sz="1400" dirty="0">
                <a:cs typeface="Arial" pitchFamily="34" charset="0"/>
              </a:rPr>
              <a:t> the company delivers goods or services:</a:t>
            </a:r>
          </a:p>
          <a:p>
            <a:pPr marL="0" indent="0">
              <a:spcBef>
                <a:spcPct val="0"/>
              </a:spcBef>
              <a:buNone/>
            </a:pPr>
            <a:endParaRPr lang="en-US" sz="1400" dirty="0">
              <a:cs typeface="Arial" pitchFamily="34" charset="0"/>
            </a:endParaRPr>
          </a:p>
          <a:p>
            <a:pPr marL="0" indent="0">
              <a:spcBef>
                <a:spcPct val="0"/>
              </a:spcBef>
              <a:buNone/>
            </a:pPr>
            <a:endParaRPr lang="en-US" sz="1400" dirty="0">
              <a:cs typeface="Arial" pitchFamily="34" charset="0"/>
            </a:endParaRPr>
          </a:p>
          <a:p>
            <a:pPr marL="0" indent="0">
              <a:spcBef>
                <a:spcPct val="0"/>
              </a:spcBef>
              <a:buNone/>
            </a:pPr>
            <a:endParaRPr lang="en-US" sz="1400" dirty="0">
              <a:cs typeface="Arial" pitchFamily="34" charset="0"/>
            </a:endParaRPr>
          </a:p>
          <a:p>
            <a:pPr marL="0" indent="0">
              <a:spcBef>
                <a:spcPct val="0"/>
              </a:spcBef>
              <a:buNone/>
            </a:pPr>
            <a:endParaRPr lang="en-US" sz="1400" dirty="0">
              <a:cs typeface="Arial" pitchFamily="34" charset="0"/>
            </a:endParaRPr>
          </a:p>
          <a:p>
            <a:pPr marL="0" indent="0">
              <a:spcBef>
                <a:spcPct val="0"/>
              </a:spcBef>
              <a:buNone/>
            </a:pPr>
            <a:endParaRPr lang="en-US" sz="1400" dirty="0">
              <a:cs typeface="Arial" pitchFamily="34" charset="0"/>
            </a:endParaRPr>
          </a:p>
          <a:p>
            <a:pPr marL="0" indent="0">
              <a:spcBef>
                <a:spcPct val="0"/>
              </a:spcBef>
              <a:buNone/>
            </a:pPr>
            <a:endParaRPr lang="en-US" sz="1400" dirty="0">
              <a:cs typeface="Arial" pitchFamily="34" charset="0"/>
            </a:endParaRPr>
          </a:p>
          <a:p>
            <a:pPr marL="0" indent="0">
              <a:spcBef>
                <a:spcPct val="0"/>
              </a:spcBef>
              <a:buNone/>
            </a:pPr>
            <a:endParaRPr lang="en-US" sz="1400" dirty="0">
              <a:cs typeface="Arial" pitchFamily="34" charset="0"/>
            </a:endParaRPr>
          </a:p>
          <a:p>
            <a:pPr marL="0" indent="0">
              <a:spcBef>
                <a:spcPct val="0"/>
              </a:spcBef>
              <a:buNone/>
            </a:pPr>
            <a:r>
              <a:rPr lang="en-US" sz="1400" dirty="0">
                <a:cs typeface="Arial" pitchFamily="34" charset="0"/>
              </a:rPr>
              <a:t>Upon receipt of cash:</a:t>
            </a:r>
          </a:p>
        </p:txBody>
      </p:sp>
      <p:graphicFrame>
        <p:nvGraphicFramePr>
          <p:cNvPr id="8" name="Table 7"/>
          <p:cNvGraphicFramePr>
            <a:graphicFrameLocks noGrp="1"/>
          </p:cNvGraphicFramePr>
          <p:nvPr>
            <p:extLst>
              <p:ext uri="{D42A27DB-BD31-4B8C-83A1-F6EECF244321}">
                <p14:modId xmlns:p14="http://schemas.microsoft.com/office/powerpoint/2010/main" val="3811618170"/>
              </p:ext>
            </p:extLst>
          </p:nvPr>
        </p:nvGraphicFramePr>
        <p:xfrm>
          <a:off x="2209800" y="3886200"/>
          <a:ext cx="4589145" cy="914400"/>
        </p:xfrm>
        <a:graphic>
          <a:graphicData uri="http://schemas.openxmlformats.org/drawingml/2006/table">
            <a:tbl>
              <a:tblPr firstRow="1" bandRow="1">
                <a:tableStyleId>{2D5ABB26-0587-4C30-8999-92F81FD0307C}</a:tableStyleId>
              </a:tblPr>
              <a:tblGrid>
                <a:gridCol w="2962051">
                  <a:extLst>
                    <a:ext uri="{9D8B030D-6E8A-4147-A177-3AD203B41FA5}">
                      <a16:colId xmlns:a16="http://schemas.microsoft.com/office/drawing/2014/main" val="20000"/>
                    </a:ext>
                  </a:extLst>
                </a:gridCol>
                <a:gridCol w="739588">
                  <a:extLst>
                    <a:ext uri="{9D8B030D-6E8A-4147-A177-3AD203B41FA5}">
                      <a16:colId xmlns:a16="http://schemas.microsoft.com/office/drawing/2014/main" val="20001"/>
                    </a:ext>
                  </a:extLst>
                </a:gridCol>
                <a:gridCol w="887506">
                  <a:extLst>
                    <a:ext uri="{9D8B030D-6E8A-4147-A177-3AD203B41FA5}">
                      <a16:colId xmlns:a16="http://schemas.microsoft.com/office/drawing/2014/main" val="20002"/>
                    </a:ext>
                  </a:extLst>
                </a:gridCol>
              </a:tblGrid>
              <a:tr h="127000">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Accounts</a:t>
                      </a:r>
                      <a:r>
                        <a:rPr lang="en-US" sz="1400" baseline="0" dirty="0" smtClean="0"/>
                        <a:t> Receivable</a:t>
                      </a:r>
                      <a:r>
                        <a:rPr lang="en-US" sz="1400" dirty="0" smtClean="0"/>
                        <a:t> (+A)</a:t>
                      </a:r>
                      <a:endParaRPr lang="en-US" sz="1400" dirty="0"/>
                    </a:p>
                  </a:txBody>
                  <a:tcPr/>
                </a:tc>
                <a:tc>
                  <a:txBody>
                    <a:bodyPr/>
                    <a:lstStyle/>
                    <a:p>
                      <a:pPr algn="r"/>
                      <a:r>
                        <a:rPr lang="en-US" sz="1400" dirty="0" smtClean="0"/>
                        <a:t>100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Revenue (+R; +SE)</a:t>
                      </a:r>
                      <a:endParaRPr lang="en-US" sz="1400" dirty="0"/>
                    </a:p>
                  </a:txBody>
                  <a:tcPr/>
                </a:tc>
                <a:tc>
                  <a:txBody>
                    <a:bodyPr/>
                    <a:lstStyle/>
                    <a:p>
                      <a:pPr algn="r"/>
                      <a:endParaRPr lang="en-US" sz="1400" dirty="0"/>
                    </a:p>
                  </a:txBody>
                  <a:tcPr/>
                </a:tc>
                <a:tc>
                  <a:txBody>
                    <a:bodyPr/>
                    <a:lstStyle/>
                    <a:p>
                      <a:pPr algn="r"/>
                      <a:r>
                        <a:rPr lang="en-US" sz="1400" dirty="0" smtClean="0"/>
                        <a:t>100</a:t>
                      </a:r>
                      <a:endParaRPr lang="en-US" sz="1400" dirty="0"/>
                    </a:p>
                  </a:txBody>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0208247"/>
              </p:ext>
            </p:extLst>
          </p:nvPr>
        </p:nvGraphicFramePr>
        <p:xfrm>
          <a:off x="2209800" y="5486400"/>
          <a:ext cx="4589145" cy="914400"/>
        </p:xfrm>
        <a:graphic>
          <a:graphicData uri="http://schemas.openxmlformats.org/drawingml/2006/table">
            <a:tbl>
              <a:tblPr firstRow="1" bandRow="1">
                <a:tableStyleId>{2D5ABB26-0587-4C30-8999-92F81FD0307C}</a:tableStyleId>
              </a:tblPr>
              <a:tblGrid>
                <a:gridCol w="2962051">
                  <a:extLst>
                    <a:ext uri="{9D8B030D-6E8A-4147-A177-3AD203B41FA5}">
                      <a16:colId xmlns:a16="http://schemas.microsoft.com/office/drawing/2014/main" val="20000"/>
                    </a:ext>
                  </a:extLst>
                </a:gridCol>
                <a:gridCol w="739588">
                  <a:extLst>
                    <a:ext uri="{9D8B030D-6E8A-4147-A177-3AD203B41FA5}">
                      <a16:colId xmlns:a16="http://schemas.microsoft.com/office/drawing/2014/main" val="20001"/>
                    </a:ext>
                  </a:extLst>
                </a:gridCol>
                <a:gridCol w="887506">
                  <a:extLst>
                    <a:ext uri="{9D8B030D-6E8A-4147-A177-3AD203B41FA5}">
                      <a16:colId xmlns:a16="http://schemas.microsoft.com/office/drawing/2014/main" val="20002"/>
                    </a:ext>
                  </a:extLst>
                </a:gridCol>
              </a:tblGrid>
              <a:tr h="127000">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Cash (+A)</a:t>
                      </a:r>
                      <a:endParaRPr lang="en-US" sz="1400" dirty="0"/>
                    </a:p>
                  </a:txBody>
                  <a:tcPr/>
                </a:tc>
                <a:tc>
                  <a:txBody>
                    <a:bodyPr/>
                    <a:lstStyle/>
                    <a:p>
                      <a:pPr algn="r"/>
                      <a:r>
                        <a:rPr lang="en-US" sz="1400" dirty="0" smtClean="0"/>
                        <a:t>100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Accounts Receivable (-A)</a:t>
                      </a:r>
                      <a:endParaRPr lang="en-US" sz="1400" dirty="0"/>
                    </a:p>
                  </a:txBody>
                  <a:tcPr/>
                </a:tc>
                <a:tc>
                  <a:txBody>
                    <a:bodyPr/>
                    <a:lstStyle/>
                    <a:p>
                      <a:pPr algn="r"/>
                      <a:endParaRPr lang="en-US" sz="1400" dirty="0"/>
                    </a:p>
                  </a:txBody>
                  <a:tcPr/>
                </a:tc>
                <a:tc>
                  <a:txBody>
                    <a:bodyPr/>
                    <a:lstStyle/>
                    <a:p>
                      <a:pPr algn="r"/>
                      <a:r>
                        <a:rPr lang="en-US" sz="1400" dirty="0" smtClean="0"/>
                        <a:t>100</a:t>
                      </a:r>
                      <a:endParaRPr lang="en-US"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37636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27</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Expense Recognition</a:t>
            </a:r>
          </a:p>
          <a:p>
            <a:pPr marL="0" indent="0" algn="ctr">
              <a:buNone/>
            </a:pPr>
            <a:r>
              <a:rPr lang="en-US" sz="2800" dirty="0" smtClean="0"/>
              <a:t>(Matching Principle)</a:t>
            </a:r>
            <a:endParaRPr lang="en-US" sz="2800" dirty="0"/>
          </a:p>
        </p:txBody>
      </p:sp>
    </p:spTree>
    <p:extLst>
      <p:ext uri="{BB962C8B-B14F-4D97-AF65-F5344CB8AC3E}">
        <p14:creationId xmlns:p14="http://schemas.microsoft.com/office/powerpoint/2010/main" val="19000474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28</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Expense Recognition</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a:t>The expense </a:t>
            </a:r>
            <a:r>
              <a:rPr lang="en-US" sz="1400" b="1" dirty="0">
                <a:solidFill>
                  <a:srgbClr val="0C5C1B"/>
                </a:solidFill>
              </a:rPr>
              <a:t>matching principle </a:t>
            </a:r>
            <a:r>
              <a:rPr lang="en-US" sz="1400" dirty="0"/>
              <a:t>requires that costs incurred to generate revenues be recognized in the same </a:t>
            </a:r>
            <a:r>
              <a:rPr lang="en-US" sz="1400" dirty="0" smtClean="0"/>
              <a:t>period; a </a:t>
            </a:r>
            <a:r>
              <a:rPr lang="en-US" sz="1400" dirty="0"/>
              <a:t>matching of costs with benefits. For example, when </a:t>
            </a:r>
            <a:r>
              <a:rPr lang="en-US" sz="1400" dirty="0" smtClean="0"/>
              <a:t>a restaurant provides </a:t>
            </a:r>
            <a:r>
              <a:rPr lang="en-US" sz="1400" dirty="0"/>
              <a:t>food service to customers, revenue is earned. The costs of generating the revenue include expenses that are recognized in the same period</a:t>
            </a:r>
            <a:r>
              <a:rPr lang="en-US" sz="1400" dirty="0" smtClean="0"/>
              <a:t>.</a:t>
            </a:r>
          </a:p>
          <a:p>
            <a:pPr marL="0" indent="0">
              <a:buNone/>
            </a:pPr>
            <a:endParaRPr lang="en-US" sz="1400" dirty="0" smtClean="0"/>
          </a:p>
          <a:p>
            <a:pPr marL="0" indent="0">
              <a:buNone/>
            </a:pPr>
            <a:endParaRPr lang="en-US" sz="1400" dirty="0"/>
          </a:p>
          <a:p>
            <a:pPr marL="0" indent="0">
              <a:buNone/>
            </a:pPr>
            <a:endParaRPr lang="en-US" sz="1400" dirty="0"/>
          </a:p>
          <a:p>
            <a:pPr marL="0" indent="0">
              <a:buNone/>
            </a:pPr>
            <a:r>
              <a:rPr lang="en-US" sz="1400" dirty="0" smtClean="0"/>
              <a:t>If cash is paid </a:t>
            </a:r>
            <a:r>
              <a:rPr lang="en-US" sz="1400" u="sng" dirty="0" smtClean="0"/>
              <a:t>before</a:t>
            </a:r>
            <a:r>
              <a:rPr lang="en-US" sz="1400" dirty="0" smtClean="0"/>
              <a:t> the expense is incurred to generate revenue:</a:t>
            </a:r>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r>
              <a:rPr lang="en-US" sz="1400" dirty="0" smtClean="0"/>
              <a:t>Upon use of half the prepaid expense (i.e., supplies):</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2219718309"/>
              </p:ext>
            </p:extLst>
          </p:nvPr>
        </p:nvGraphicFramePr>
        <p:xfrm>
          <a:off x="2209800" y="3276600"/>
          <a:ext cx="4589145" cy="914400"/>
        </p:xfrm>
        <a:graphic>
          <a:graphicData uri="http://schemas.openxmlformats.org/drawingml/2006/table">
            <a:tbl>
              <a:tblPr firstRow="1" bandRow="1">
                <a:tableStyleId>{2D5ABB26-0587-4C30-8999-92F81FD0307C}</a:tableStyleId>
              </a:tblPr>
              <a:tblGrid>
                <a:gridCol w="2962051">
                  <a:extLst>
                    <a:ext uri="{9D8B030D-6E8A-4147-A177-3AD203B41FA5}">
                      <a16:colId xmlns:a16="http://schemas.microsoft.com/office/drawing/2014/main" val="20000"/>
                    </a:ext>
                  </a:extLst>
                </a:gridCol>
                <a:gridCol w="739588">
                  <a:extLst>
                    <a:ext uri="{9D8B030D-6E8A-4147-A177-3AD203B41FA5}">
                      <a16:colId xmlns:a16="http://schemas.microsoft.com/office/drawing/2014/main" val="20001"/>
                    </a:ext>
                  </a:extLst>
                </a:gridCol>
                <a:gridCol w="887506">
                  <a:extLst>
                    <a:ext uri="{9D8B030D-6E8A-4147-A177-3AD203B41FA5}">
                      <a16:colId xmlns:a16="http://schemas.microsoft.com/office/drawing/2014/main" val="20002"/>
                    </a:ext>
                  </a:extLst>
                </a:gridCol>
              </a:tblGrid>
              <a:tr h="127000">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Prepaid expense (+A)</a:t>
                      </a:r>
                      <a:endParaRPr lang="en-US" sz="1400" dirty="0"/>
                    </a:p>
                  </a:txBody>
                  <a:tcPr/>
                </a:tc>
                <a:tc>
                  <a:txBody>
                    <a:bodyPr/>
                    <a:lstStyle/>
                    <a:p>
                      <a:pPr algn="r"/>
                      <a:r>
                        <a:rPr lang="en-US" sz="1400" dirty="0" smtClean="0"/>
                        <a:t>100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Cash (-A)</a:t>
                      </a:r>
                      <a:endParaRPr lang="en-US" sz="1400" dirty="0"/>
                    </a:p>
                  </a:txBody>
                  <a:tcPr/>
                </a:tc>
                <a:tc>
                  <a:txBody>
                    <a:bodyPr/>
                    <a:lstStyle/>
                    <a:p>
                      <a:pPr algn="r"/>
                      <a:endParaRPr lang="en-US" sz="1400" dirty="0"/>
                    </a:p>
                  </a:txBody>
                  <a:tcPr/>
                </a:tc>
                <a:tc>
                  <a:txBody>
                    <a:bodyPr/>
                    <a:lstStyle/>
                    <a:p>
                      <a:pPr algn="r"/>
                      <a:r>
                        <a:rPr lang="en-US" sz="1400" dirty="0" smtClean="0"/>
                        <a:t>100</a:t>
                      </a:r>
                      <a:endParaRPr lang="en-US" sz="1400" dirty="0"/>
                    </a:p>
                  </a:txBody>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780783095"/>
              </p:ext>
            </p:extLst>
          </p:nvPr>
        </p:nvGraphicFramePr>
        <p:xfrm>
          <a:off x="2209800" y="4953000"/>
          <a:ext cx="4589145" cy="914400"/>
        </p:xfrm>
        <a:graphic>
          <a:graphicData uri="http://schemas.openxmlformats.org/drawingml/2006/table">
            <a:tbl>
              <a:tblPr firstRow="1" bandRow="1">
                <a:tableStyleId>{2D5ABB26-0587-4C30-8999-92F81FD0307C}</a:tableStyleId>
              </a:tblPr>
              <a:tblGrid>
                <a:gridCol w="2962051">
                  <a:extLst>
                    <a:ext uri="{9D8B030D-6E8A-4147-A177-3AD203B41FA5}">
                      <a16:colId xmlns:a16="http://schemas.microsoft.com/office/drawing/2014/main" val="20000"/>
                    </a:ext>
                  </a:extLst>
                </a:gridCol>
                <a:gridCol w="739588">
                  <a:extLst>
                    <a:ext uri="{9D8B030D-6E8A-4147-A177-3AD203B41FA5}">
                      <a16:colId xmlns:a16="http://schemas.microsoft.com/office/drawing/2014/main" val="20001"/>
                    </a:ext>
                  </a:extLst>
                </a:gridCol>
                <a:gridCol w="887506">
                  <a:extLst>
                    <a:ext uri="{9D8B030D-6E8A-4147-A177-3AD203B41FA5}">
                      <a16:colId xmlns:a16="http://schemas.microsoft.com/office/drawing/2014/main" val="20002"/>
                    </a:ext>
                  </a:extLst>
                </a:gridCol>
              </a:tblGrid>
              <a:tr h="127000">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Expense (+E; -SE)</a:t>
                      </a:r>
                      <a:endParaRPr lang="en-US" sz="1400" dirty="0"/>
                    </a:p>
                  </a:txBody>
                  <a:tcPr/>
                </a:tc>
                <a:tc>
                  <a:txBody>
                    <a:bodyPr/>
                    <a:lstStyle/>
                    <a:p>
                      <a:pPr algn="r"/>
                      <a:r>
                        <a:rPr lang="en-US" sz="1400" dirty="0" smtClean="0"/>
                        <a:t>50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Prepaid expense (-A)</a:t>
                      </a:r>
                      <a:endParaRPr lang="en-US" sz="1400" dirty="0"/>
                    </a:p>
                  </a:txBody>
                  <a:tcPr/>
                </a:tc>
                <a:tc>
                  <a:txBody>
                    <a:bodyPr/>
                    <a:lstStyle/>
                    <a:p>
                      <a:pPr algn="r"/>
                      <a:endParaRPr lang="en-US" sz="1400" dirty="0"/>
                    </a:p>
                  </a:txBody>
                  <a:tcPr/>
                </a:tc>
                <a:tc>
                  <a:txBody>
                    <a:bodyPr/>
                    <a:lstStyle/>
                    <a:p>
                      <a:pPr algn="r"/>
                      <a:r>
                        <a:rPr lang="en-US" sz="1400" dirty="0" smtClean="0"/>
                        <a:t>50</a:t>
                      </a:r>
                      <a:endParaRPr lang="en-US"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511902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Expense Recognition</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a:t>The expense </a:t>
            </a:r>
            <a:r>
              <a:rPr lang="en-US" sz="1400" b="1" dirty="0">
                <a:solidFill>
                  <a:srgbClr val="0C5C1B"/>
                </a:solidFill>
              </a:rPr>
              <a:t>matching principle </a:t>
            </a:r>
            <a:r>
              <a:rPr lang="en-US" sz="1400" dirty="0"/>
              <a:t>requires that costs incurred to generate revenues be recognized in the same </a:t>
            </a:r>
            <a:r>
              <a:rPr lang="en-US" sz="1400" dirty="0" smtClean="0"/>
              <a:t>period; a </a:t>
            </a:r>
            <a:r>
              <a:rPr lang="en-US" sz="1400" dirty="0"/>
              <a:t>matching of costs with benefits. For example, when </a:t>
            </a:r>
            <a:r>
              <a:rPr lang="en-US" sz="1400" dirty="0" smtClean="0"/>
              <a:t>a restaurant provides </a:t>
            </a:r>
            <a:r>
              <a:rPr lang="en-US" sz="1400" dirty="0"/>
              <a:t>food service to customers, revenue is earned. The costs of generating the revenue include expenses that are recognized in the same period</a:t>
            </a:r>
            <a:r>
              <a:rPr lang="en-US" sz="1400" dirty="0" smtClean="0"/>
              <a:t>.</a:t>
            </a:r>
          </a:p>
          <a:p>
            <a:pPr marL="0" indent="0">
              <a:buNone/>
            </a:pPr>
            <a:endParaRPr lang="en-US" sz="1400" dirty="0" smtClean="0"/>
          </a:p>
          <a:p>
            <a:pPr marL="0" indent="0">
              <a:buNone/>
            </a:pPr>
            <a:endParaRPr lang="en-US" sz="1400" dirty="0"/>
          </a:p>
          <a:p>
            <a:pPr marL="0" indent="0">
              <a:buNone/>
            </a:pPr>
            <a:endParaRPr lang="en-US" sz="1400" dirty="0"/>
          </a:p>
          <a:p>
            <a:pPr marL="0" indent="0">
              <a:buNone/>
            </a:pPr>
            <a:r>
              <a:rPr lang="en-US" sz="1400" dirty="0" smtClean="0"/>
              <a:t>If cash is paid </a:t>
            </a:r>
            <a:r>
              <a:rPr lang="en-US" sz="1400" u="sng" dirty="0" smtClean="0"/>
              <a:t>in the same period</a:t>
            </a:r>
            <a:r>
              <a:rPr lang="en-US" sz="1400" dirty="0" smtClean="0"/>
              <a:t> the expense is incurred to generate revenue:</a:t>
            </a:r>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p:txBody>
      </p:sp>
      <p:graphicFrame>
        <p:nvGraphicFramePr>
          <p:cNvPr id="7" name="Table 6"/>
          <p:cNvGraphicFramePr>
            <a:graphicFrameLocks noGrp="1"/>
          </p:cNvGraphicFramePr>
          <p:nvPr>
            <p:extLst>
              <p:ext uri="{D42A27DB-BD31-4B8C-83A1-F6EECF244321}">
                <p14:modId xmlns:p14="http://schemas.microsoft.com/office/powerpoint/2010/main" val="3911984600"/>
              </p:ext>
            </p:extLst>
          </p:nvPr>
        </p:nvGraphicFramePr>
        <p:xfrm>
          <a:off x="2209800" y="3276600"/>
          <a:ext cx="4589145" cy="914400"/>
        </p:xfrm>
        <a:graphic>
          <a:graphicData uri="http://schemas.openxmlformats.org/drawingml/2006/table">
            <a:tbl>
              <a:tblPr firstRow="1" bandRow="1">
                <a:tableStyleId>{2D5ABB26-0587-4C30-8999-92F81FD0307C}</a:tableStyleId>
              </a:tblPr>
              <a:tblGrid>
                <a:gridCol w="2962051">
                  <a:extLst>
                    <a:ext uri="{9D8B030D-6E8A-4147-A177-3AD203B41FA5}">
                      <a16:colId xmlns:a16="http://schemas.microsoft.com/office/drawing/2014/main" val="20000"/>
                    </a:ext>
                  </a:extLst>
                </a:gridCol>
                <a:gridCol w="739588">
                  <a:extLst>
                    <a:ext uri="{9D8B030D-6E8A-4147-A177-3AD203B41FA5}">
                      <a16:colId xmlns:a16="http://schemas.microsoft.com/office/drawing/2014/main" val="20001"/>
                    </a:ext>
                  </a:extLst>
                </a:gridCol>
                <a:gridCol w="887506">
                  <a:extLst>
                    <a:ext uri="{9D8B030D-6E8A-4147-A177-3AD203B41FA5}">
                      <a16:colId xmlns:a16="http://schemas.microsoft.com/office/drawing/2014/main" val="20002"/>
                    </a:ext>
                  </a:extLst>
                </a:gridCol>
              </a:tblGrid>
              <a:tr h="127000">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Expense (+E; -SE)</a:t>
                      </a:r>
                      <a:endParaRPr lang="en-US" sz="1400" dirty="0"/>
                    </a:p>
                  </a:txBody>
                  <a:tcPr/>
                </a:tc>
                <a:tc>
                  <a:txBody>
                    <a:bodyPr/>
                    <a:lstStyle/>
                    <a:p>
                      <a:pPr algn="r"/>
                      <a:r>
                        <a:rPr lang="en-US" sz="1400" dirty="0" smtClean="0"/>
                        <a:t>100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Cash (-A)</a:t>
                      </a:r>
                      <a:endParaRPr lang="en-US" sz="1400" dirty="0"/>
                    </a:p>
                  </a:txBody>
                  <a:tcPr/>
                </a:tc>
                <a:tc>
                  <a:txBody>
                    <a:bodyPr/>
                    <a:lstStyle/>
                    <a:p>
                      <a:pPr algn="r"/>
                      <a:endParaRPr lang="en-US" sz="1400" dirty="0"/>
                    </a:p>
                  </a:txBody>
                  <a:tcPr/>
                </a:tc>
                <a:tc>
                  <a:txBody>
                    <a:bodyPr/>
                    <a:lstStyle/>
                    <a:p>
                      <a:pPr algn="r"/>
                      <a:r>
                        <a:rPr lang="en-US" sz="1400" dirty="0" smtClean="0"/>
                        <a:t>100</a:t>
                      </a:r>
                      <a:endParaRPr lang="en-US"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42710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The Operating Cycle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a:spcBef>
                <a:spcPct val="0"/>
              </a:spcBef>
            </a:pPr>
            <a:r>
              <a:rPr lang="en-US" sz="1400" dirty="0"/>
              <a:t>The </a:t>
            </a:r>
            <a:r>
              <a:rPr lang="en-US" sz="1400" b="1" dirty="0">
                <a:solidFill>
                  <a:srgbClr val="C00000"/>
                </a:solidFill>
              </a:rPr>
              <a:t>operating cycle </a:t>
            </a:r>
            <a:r>
              <a:rPr lang="en-US" sz="1400" dirty="0"/>
              <a:t>begins with the purchase or manufacture of a product for sale. When products are purchased from suppliers, those suppliers must be paid. After a sale has been made, the company must deliver the product or service to the customer. Many business sales are made on credit. If credit is extended, payment must be received from customers. Once the cash has been collected from customers, the business cycle begins all over again.</a:t>
            </a:r>
          </a:p>
          <a:p>
            <a:pPr>
              <a:spcBef>
                <a:spcPct val="0"/>
              </a:spcBef>
            </a:pPr>
            <a:endParaRPr lang="en-US" sz="1400" dirty="0"/>
          </a:p>
          <a:p>
            <a:pPr>
              <a:spcBef>
                <a:spcPct val="0"/>
              </a:spcBef>
            </a:pPr>
            <a:r>
              <a:rPr lang="en-US" sz="1400" dirty="0"/>
              <a:t>We never want to confuse the business operating cycle with the accounting cycle.</a:t>
            </a:r>
          </a:p>
          <a:p>
            <a:pPr>
              <a:spcBef>
                <a:spcPct val="0"/>
              </a:spcBef>
            </a:pPr>
            <a:endParaRPr lang="en-US" sz="1400" dirty="0"/>
          </a:p>
          <a:p>
            <a:pPr>
              <a:spcBef>
                <a:spcPct val="0"/>
              </a:spcBef>
            </a:pPr>
            <a:r>
              <a:rPr lang="en-US" sz="1400" dirty="0"/>
              <a:t>Companies (1) acquire inventory and the services of employees and (2) sell inventory or services to customers. The operating (or cash-to-cash) cycle begins when a company receives goods to sell (or, in the case of a service company, has employees work) and ends when customers pay cash to the company. The length of time for completion of the operating cycle depends on the nature of the business.</a:t>
            </a:r>
          </a:p>
        </p:txBody>
      </p:sp>
    </p:spTree>
    <p:extLst>
      <p:ext uri="{BB962C8B-B14F-4D97-AF65-F5344CB8AC3E}">
        <p14:creationId xmlns:p14="http://schemas.microsoft.com/office/powerpoint/2010/main" val="9250292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30</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Expense Recognition</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a:t>The expense </a:t>
            </a:r>
            <a:r>
              <a:rPr lang="en-US" sz="1400" b="1" dirty="0">
                <a:solidFill>
                  <a:srgbClr val="0C5C1B"/>
                </a:solidFill>
              </a:rPr>
              <a:t>matching principle </a:t>
            </a:r>
            <a:r>
              <a:rPr lang="en-US" sz="1400" dirty="0"/>
              <a:t>requires that costs incurred to generate revenues be recognized in the same </a:t>
            </a:r>
            <a:r>
              <a:rPr lang="en-US" sz="1400" dirty="0" smtClean="0"/>
              <a:t>period; a </a:t>
            </a:r>
            <a:r>
              <a:rPr lang="en-US" sz="1400" dirty="0"/>
              <a:t>matching of costs with benefits. For example, when </a:t>
            </a:r>
            <a:r>
              <a:rPr lang="en-US" sz="1400" dirty="0" smtClean="0"/>
              <a:t>a restaurant provides </a:t>
            </a:r>
            <a:r>
              <a:rPr lang="en-US" sz="1400" dirty="0"/>
              <a:t>food service to customers, revenue is earned. The costs of generating the revenue include expenses that are recognized in the same period</a:t>
            </a:r>
            <a:r>
              <a:rPr lang="en-US" sz="1400" dirty="0" smtClean="0"/>
              <a:t>.</a:t>
            </a:r>
          </a:p>
          <a:p>
            <a:pPr marL="0" indent="0">
              <a:buNone/>
            </a:pPr>
            <a:endParaRPr lang="en-US" sz="1400" dirty="0" smtClean="0"/>
          </a:p>
          <a:p>
            <a:pPr marL="0" indent="0">
              <a:buNone/>
            </a:pPr>
            <a:endParaRPr lang="en-US" sz="1400" dirty="0"/>
          </a:p>
          <a:p>
            <a:pPr marL="0" indent="0">
              <a:buNone/>
            </a:pPr>
            <a:endParaRPr lang="en-US" sz="1400" dirty="0"/>
          </a:p>
          <a:p>
            <a:pPr marL="0" indent="0">
              <a:buNone/>
            </a:pPr>
            <a:r>
              <a:rPr lang="en-US" sz="1400" dirty="0" smtClean="0"/>
              <a:t>If cash is paid </a:t>
            </a:r>
            <a:r>
              <a:rPr lang="en-US" sz="1400" u="sng" dirty="0" smtClean="0"/>
              <a:t>after</a:t>
            </a:r>
            <a:r>
              <a:rPr lang="en-US" sz="1400" dirty="0" smtClean="0"/>
              <a:t> the expense is incurred to generate revenue:</a:t>
            </a:r>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r>
              <a:rPr lang="en-US" sz="1400" dirty="0" smtClean="0"/>
              <a:t>Upon payment of cash after using expense (i.e., wages):</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1791053372"/>
              </p:ext>
            </p:extLst>
          </p:nvPr>
        </p:nvGraphicFramePr>
        <p:xfrm>
          <a:off x="2209800" y="3276600"/>
          <a:ext cx="4589145" cy="914400"/>
        </p:xfrm>
        <a:graphic>
          <a:graphicData uri="http://schemas.openxmlformats.org/drawingml/2006/table">
            <a:tbl>
              <a:tblPr firstRow="1" bandRow="1">
                <a:tableStyleId>{2D5ABB26-0587-4C30-8999-92F81FD0307C}</a:tableStyleId>
              </a:tblPr>
              <a:tblGrid>
                <a:gridCol w="2962051">
                  <a:extLst>
                    <a:ext uri="{9D8B030D-6E8A-4147-A177-3AD203B41FA5}">
                      <a16:colId xmlns:a16="http://schemas.microsoft.com/office/drawing/2014/main" val="20000"/>
                    </a:ext>
                  </a:extLst>
                </a:gridCol>
                <a:gridCol w="739588">
                  <a:extLst>
                    <a:ext uri="{9D8B030D-6E8A-4147-A177-3AD203B41FA5}">
                      <a16:colId xmlns:a16="http://schemas.microsoft.com/office/drawing/2014/main" val="20001"/>
                    </a:ext>
                  </a:extLst>
                </a:gridCol>
                <a:gridCol w="887506">
                  <a:extLst>
                    <a:ext uri="{9D8B030D-6E8A-4147-A177-3AD203B41FA5}">
                      <a16:colId xmlns:a16="http://schemas.microsoft.com/office/drawing/2014/main" val="20002"/>
                    </a:ext>
                  </a:extLst>
                </a:gridCol>
              </a:tblGrid>
              <a:tr h="127000">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Expense (+E; -SE)</a:t>
                      </a:r>
                      <a:endParaRPr lang="en-US" sz="1400" dirty="0"/>
                    </a:p>
                  </a:txBody>
                  <a:tcPr/>
                </a:tc>
                <a:tc>
                  <a:txBody>
                    <a:bodyPr/>
                    <a:lstStyle/>
                    <a:p>
                      <a:pPr algn="r"/>
                      <a:r>
                        <a:rPr lang="en-US" sz="1400" dirty="0" smtClean="0"/>
                        <a:t>100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Payable (+L)</a:t>
                      </a:r>
                      <a:endParaRPr lang="en-US" sz="1400" dirty="0"/>
                    </a:p>
                  </a:txBody>
                  <a:tcPr/>
                </a:tc>
                <a:tc>
                  <a:txBody>
                    <a:bodyPr/>
                    <a:lstStyle/>
                    <a:p>
                      <a:pPr algn="r"/>
                      <a:endParaRPr lang="en-US" sz="1400" dirty="0"/>
                    </a:p>
                  </a:txBody>
                  <a:tcPr/>
                </a:tc>
                <a:tc>
                  <a:txBody>
                    <a:bodyPr/>
                    <a:lstStyle/>
                    <a:p>
                      <a:pPr algn="r"/>
                      <a:r>
                        <a:rPr lang="en-US" sz="1400" dirty="0" smtClean="0"/>
                        <a:t>100</a:t>
                      </a:r>
                      <a:endParaRPr lang="en-US" sz="1400" dirty="0"/>
                    </a:p>
                  </a:txBody>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615255"/>
              </p:ext>
            </p:extLst>
          </p:nvPr>
        </p:nvGraphicFramePr>
        <p:xfrm>
          <a:off x="2209800" y="4953000"/>
          <a:ext cx="4589145" cy="914400"/>
        </p:xfrm>
        <a:graphic>
          <a:graphicData uri="http://schemas.openxmlformats.org/drawingml/2006/table">
            <a:tbl>
              <a:tblPr firstRow="1" bandRow="1">
                <a:tableStyleId>{2D5ABB26-0587-4C30-8999-92F81FD0307C}</a:tableStyleId>
              </a:tblPr>
              <a:tblGrid>
                <a:gridCol w="2962051">
                  <a:extLst>
                    <a:ext uri="{9D8B030D-6E8A-4147-A177-3AD203B41FA5}">
                      <a16:colId xmlns:a16="http://schemas.microsoft.com/office/drawing/2014/main" val="20000"/>
                    </a:ext>
                  </a:extLst>
                </a:gridCol>
                <a:gridCol w="739588">
                  <a:extLst>
                    <a:ext uri="{9D8B030D-6E8A-4147-A177-3AD203B41FA5}">
                      <a16:colId xmlns:a16="http://schemas.microsoft.com/office/drawing/2014/main" val="20001"/>
                    </a:ext>
                  </a:extLst>
                </a:gridCol>
                <a:gridCol w="887506">
                  <a:extLst>
                    <a:ext uri="{9D8B030D-6E8A-4147-A177-3AD203B41FA5}">
                      <a16:colId xmlns:a16="http://schemas.microsoft.com/office/drawing/2014/main" val="20002"/>
                    </a:ext>
                  </a:extLst>
                </a:gridCol>
              </a:tblGrid>
              <a:tr h="127000">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Payable (-L)</a:t>
                      </a:r>
                      <a:endParaRPr lang="en-US" sz="1400" dirty="0"/>
                    </a:p>
                  </a:txBody>
                  <a:tcPr/>
                </a:tc>
                <a:tc>
                  <a:txBody>
                    <a:bodyPr/>
                    <a:lstStyle/>
                    <a:p>
                      <a:pPr algn="r"/>
                      <a:r>
                        <a:rPr lang="en-US" sz="1400" dirty="0" smtClean="0"/>
                        <a:t>100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Cash (-A)</a:t>
                      </a:r>
                      <a:endParaRPr lang="en-US" sz="1400" dirty="0"/>
                    </a:p>
                  </a:txBody>
                  <a:tcPr/>
                </a:tc>
                <a:tc>
                  <a:txBody>
                    <a:bodyPr/>
                    <a:lstStyle/>
                    <a:p>
                      <a:pPr algn="r"/>
                      <a:endParaRPr lang="en-US" sz="1400" dirty="0"/>
                    </a:p>
                  </a:txBody>
                  <a:tcPr/>
                </a:tc>
                <a:tc>
                  <a:txBody>
                    <a:bodyPr/>
                    <a:lstStyle/>
                    <a:p>
                      <a:pPr algn="r"/>
                      <a:r>
                        <a:rPr lang="en-US" sz="1400" dirty="0" smtClean="0"/>
                        <a:t>100</a:t>
                      </a:r>
                      <a:endParaRPr lang="en-US"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953005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31</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Managerial Incentives</a:t>
            </a:r>
            <a:endParaRPr lang="en-US" sz="2800" dirty="0"/>
          </a:p>
        </p:txBody>
      </p:sp>
    </p:spTree>
    <p:extLst>
      <p:ext uri="{BB962C8B-B14F-4D97-AF65-F5344CB8AC3E}">
        <p14:creationId xmlns:p14="http://schemas.microsoft.com/office/powerpoint/2010/main" val="10953009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36949BF2-427D-4824-86FC-5C348C2B5F46}" type="slidenum">
              <a:rPr lang="en-US" altLang="en-US" sz="900" b="1" smtClean="0">
                <a:solidFill>
                  <a:srgbClr val="002E62"/>
                </a:solidFill>
              </a:rPr>
              <a:pPr/>
              <a:t>32</a:t>
            </a:fld>
            <a:endParaRPr lang="en-US" altLang="en-US" sz="1400" b="1" smtClean="0">
              <a:solidFill>
                <a:srgbClr val="002E62"/>
              </a:solidFill>
            </a:endParaRPr>
          </a:p>
        </p:txBody>
      </p:sp>
      <p:sp>
        <p:nvSpPr>
          <p:cNvPr id="11267" name="Rectangle 2"/>
          <p:cNvSpPr>
            <a:spLocks noGrp="1" noChangeArrowheads="1"/>
          </p:cNvSpPr>
          <p:nvPr>
            <p:ph type="title"/>
          </p:nvPr>
        </p:nvSpPr>
        <p:spPr>
          <a:xfrm>
            <a:off x="1143000" y="280988"/>
            <a:ext cx="6324600" cy="609600"/>
          </a:xfrm>
          <a:noFill/>
        </p:spPr>
        <p:txBody>
          <a:bodyPr lIns="0" tIns="0" rIns="0" bIns="0"/>
          <a:lstStyle/>
          <a:p>
            <a:pPr eaLnBrk="1" hangingPunct="1"/>
            <a:r>
              <a:rPr lang="en-US" altLang="en-US" sz="2400" b="1" dirty="0" smtClean="0">
                <a:solidFill>
                  <a:schemeClr val="bg1"/>
                </a:solidFill>
              </a:rPr>
              <a:t>Managerial Incentives: Revenue</a:t>
            </a:r>
            <a:endParaRPr lang="en-US" altLang="en-US" dirty="0" smtClean="0">
              <a:solidFill>
                <a:schemeClr val="bg1"/>
              </a:solidFill>
            </a:endParaRPr>
          </a:p>
        </p:txBody>
      </p:sp>
      <p:sp>
        <p:nvSpPr>
          <p:cNvPr id="11268" name="Rectangle 3"/>
          <p:cNvSpPr>
            <a:spLocks noGrp="1" noChangeArrowheads="1"/>
          </p:cNvSpPr>
          <p:nvPr>
            <p:ph type="body" idx="1"/>
          </p:nvPr>
        </p:nvSpPr>
        <p:spPr>
          <a:xfrm>
            <a:off x="1143000" y="1219200"/>
            <a:ext cx="6477000" cy="4648200"/>
          </a:xfrm>
          <a:noFill/>
        </p:spPr>
        <p:txBody>
          <a:bodyPr lIns="0" tIns="0" rIns="0" bIns="0"/>
          <a:lstStyle/>
          <a:p>
            <a:pPr marL="0" indent="0">
              <a:buNone/>
            </a:pPr>
            <a:r>
              <a:rPr lang="en-US" altLang="en-US" sz="1600" dirty="0" smtClean="0">
                <a:solidFill>
                  <a:srgbClr val="002060"/>
                </a:solidFill>
              </a:rPr>
              <a:t>Pfizer CEO – Ian Read</a:t>
            </a:r>
          </a:p>
          <a:p>
            <a:pPr marL="0" indent="0">
              <a:buNone/>
            </a:pPr>
            <a:endParaRPr lang="en-US" altLang="en-US" sz="1600" dirty="0">
              <a:solidFill>
                <a:srgbClr val="002060"/>
              </a:solidFill>
            </a:endParaRPr>
          </a:p>
          <a:p>
            <a:pPr marL="0" indent="0">
              <a:buNone/>
            </a:pPr>
            <a:r>
              <a:rPr lang="en-US" altLang="en-US" sz="1600" u="sng" dirty="0" smtClean="0">
                <a:solidFill>
                  <a:srgbClr val="002060"/>
                </a:solidFill>
              </a:rPr>
              <a:t>2016 Compensation</a:t>
            </a:r>
          </a:p>
          <a:p>
            <a:pPr marL="0" indent="0">
              <a:buNone/>
            </a:pPr>
            <a:r>
              <a:rPr lang="en-US" altLang="en-US" sz="1600" dirty="0" smtClean="0">
                <a:solidFill>
                  <a:srgbClr val="002060"/>
                </a:solidFill>
              </a:rPr>
              <a:t>Salary	$  1,905,250</a:t>
            </a:r>
          </a:p>
          <a:p>
            <a:pPr marL="0" indent="0">
              <a:buNone/>
            </a:pPr>
            <a:r>
              <a:rPr lang="en-US" altLang="en-US" sz="1600" dirty="0" smtClean="0">
                <a:solidFill>
                  <a:srgbClr val="002060"/>
                </a:solidFill>
              </a:rPr>
              <a:t>Incentive	$  4,000,000</a:t>
            </a:r>
          </a:p>
          <a:p>
            <a:pPr marL="0" indent="0">
              <a:buNone/>
            </a:pPr>
            <a:r>
              <a:rPr lang="en-US" altLang="en-US" sz="1600" dirty="0" smtClean="0">
                <a:solidFill>
                  <a:srgbClr val="002060"/>
                </a:solidFill>
              </a:rPr>
              <a:t>Equity	$10,316,004</a:t>
            </a:r>
          </a:p>
          <a:p>
            <a:pPr marL="0" indent="0">
              <a:buNone/>
            </a:pPr>
            <a:endParaRPr lang="en-US" altLang="en-US" sz="1600" dirty="0" smtClean="0">
              <a:solidFill>
                <a:srgbClr val="002060"/>
              </a:solidFill>
            </a:endParaRPr>
          </a:p>
          <a:p>
            <a:pPr marL="0" indent="0">
              <a:buNone/>
            </a:pPr>
            <a:endParaRPr lang="en-US" altLang="en-US" sz="1600" dirty="0">
              <a:solidFill>
                <a:srgbClr val="002060"/>
              </a:solidFill>
            </a:endParaRPr>
          </a:p>
          <a:p>
            <a:pPr marL="0" indent="0">
              <a:buNone/>
            </a:pPr>
            <a:r>
              <a:rPr lang="en-US" altLang="en-US" sz="1600" u="sng" dirty="0" smtClean="0">
                <a:solidFill>
                  <a:srgbClr val="002060"/>
                </a:solidFill>
              </a:rPr>
              <a:t>Metrics used to determine incentive compensation</a:t>
            </a:r>
            <a:r>
              <a:rPr lang="en-US" altLang="en-US" sz="1600" dirty="0" smtClean="0">
                <a:solidFill>
                  <a:srgbClr val="002060"/>
                </a:solidFill>
              </a:rPr>
              <a:t>:</a:t>
            </a:r>
          </a:p>
          <a:p>
            <a:pPr marL="0" indent="0">
              <a:buNone/>
            </a:pPr>
            <a:r>
              <a:rPr lang="en-US" altLang="en-US" sz="1600" dirty="0" smtClean="0">
                <a:solidFill>
                  <a:srgbClr val="002060"/>
                </a:solidFill>
              </a:rPr>
              <a:t>40% Total Revenue</a:t>
            </a:r>
          </a:p>
          <a:p>
            <a:pPr marL="0" indent="0">
              <a:buNone/>
            </a:pPr>
            <a:r>
              <a:rPr lang="en-US" altLang="en-US" sz="1600" dirty="0" smtClean="0">
                <a:solidFill>
                  <a:srgbClr val="002060"/>
                </a:solidFill>
              </a:rPr>
              <a:t>40% Adjusted diluted earnings per share (EPS)</a:t>
            </a:r>
          </a:p>
          <a:p>
            <a:pPr marL="0" indent="0">
              <a:buNone/>
            </a:pPr>
            <a:r>
              <a:rPr lang="en-US" altLang="en-US" sz="1600" dirty="0" smtClean="0">
                <a:solidFill>
                  <a:srgbClr val="002060"/>
                </a:solidFill>
              </a:rPr>
              <a:t>20% Cash flow from operations</a:t>
            </a:r>
          </a:p>
          <a:p>
            <a:endParaRPr lang="en-US" altLang="en-US" sz="1400" dirty="0" smtClean="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1600200"/>
            <a:ext cx="1333500" cy="1524000"/>
          </a:xfrm>
          <a:prstGeom prst="rect">
            <a:avLst/>
          </a:prstGeom>
        </p:spPr>
      </p:pic>
    </p:spTree>
    <p:extLst>
      <p:ext uri="{BB962C8B-B14F-4D97-AF65-F5344CB8AC3E}">
        <p14:creationId xmlns:p14="http://schemas.microsoft.com/office/powerpoint/2010/main" val="29630047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36949BF2-427D-4824-86FC-5C348C2B5F46}" type="slidenum">
              <a:rPr lang="en-US" altLang="en-US" sz="900" b="1" smtClean="0">
                <a:solidFill>
                  <a:srgbClr val="002E62"/>
                </a:solidFill>
              </a:rPr>
              <a:pPr/>
              <a:t>33</a:t>
            </a:fld>
            <a:endParaRPr lang="en-US" altLang="en-US" sz="1400" b="1" smtClean="0">
              <a:solidFill>
                <a:srgbClr val="002E62"/>
              </a:solidFill>
            </a:endParaRPr>
          </a:p>
        </p:txBody>
      </p:sp>
      <p:sp>
        <p:nvSpPr>
          <p:cNvPr id="11267" name="Rectangle 2"/>
          <p:cNvSpPr>
            <a:spLocks noGrp="1" noChangeArrowheads="1"/>
          </p:cNvSpPr>
          <p:nvPr>
            <p:ph type="title"/>
          </p:nvPr>
        </p:nvSpPr>
        <p:spPr>
          <a:xfrm>
            <a:off x="1143000" y="280988"/>
            <a:ext cx="6324600" cy="609600"/>
          </a:xfrm>
          <a:noFill/>
        </p:spPr>
        <p:txBody>
          <a:bodyPr lIns="0" tIns="0" rIns="0" bIns="0"/>
          <a:lstStyle/>
          <a:p>
            <a:pPr eaLnBrk="1" hangingPunct="1"/>
            <a:r>
              <a:rPr lang="en-US" altLang="en-US" sz="2400" b="1" dirty="0">
                <a:solidFill>
                  <a:schemeClr val="bg1"/>
                </a:solidFill>
              </a:rPr>
              <a:t>Managerial Incentives: Revenue</a:t>
            </a:r>
            <a:endParaRPr lang="en-US" altLang="en-US" dirty="0" smtClean="0">
              <a:solidFill>
                <a:schemeClr val="bg1"/>
              </a:solidFill>
            </a:endParaRPr>
          </a:p>
        </p:txBody>
      </p:sp>
      <p:sp>
        <p:nvSpPr>
          <p:cNvPr id="11268" name="Rectangle 3"/>
          <p:cNvSpPr>
            <a:spLocks noGrp="1" noChangeArrowheads="1"/>
          </p:cNvSpPr>
          <p:nvPr>
            <p:ph type="body" idx="1"/>
          </p:nvPr>
        </p:nvSpPr>
        <p:spPr>
          <a:xfrm>
            <a:off x="1143000" y="1219200"/>
            <a:ext cx="7924800" cy="4648200"/>
          </a:xfrm>
          <a:noFill/>
        </p:spPr>
        <p:txBody>
          <a:bodyPr lIns="0" tIns="0" rIns="0" bIns="0"/>
          <a:lstStyle/>
          <a:p>
            <a:pPr marL="0" indent="0">
              <a:buNone/>
            </a:pPr>
            <a:r>
              <a:rPr lang="en-US" altLang="en-US" sz="1600" dirty="0" smtClean="0">
                <a:solidFill>
                  <a:srgbClr val="002060"/>
                </a:solidFill>
              </a:rPr>
              <a:t>BlackRock, Inc. CEO – Laurence Fink</a:t>
            </a:r>
          </a:p>
          <a:p>
            <a:pPr marL="0" indent="0">
              <a:buNone/>
            </a:pPr>
            <a:endParaRPr lang="en-US" altLang="en-US" sz="1600" dirty="0">
              <a:solidFill>
                <a:srgbClr val="002060"/>
              </a:solidFill>
            </a:endParaRPr>
          </a:p>
          <a:p>
            <a:pPr marL="0" indent="0">
              <a:buNone/>
            </a:pPr>
            <a:r>
              <a:rPr lang="en-US" altLang="en-US" sz="1600" u="sng" dirty="0" smtClean="0">
                <a:solidFill>
                  <a:srgbClr val="002060"/>
                </a:solidFill>
              </a:rPr>
              <a:t>2016 Compensation</a:t>
            </a:r>
          </a:p>
          <a:p>
            <a:pPr marL="0" indent="0">
              <a:buNone/>
            </a:pPr>
            <a:r>
              <a:rPr lang="en-US" altLang="en-US" sz="1600" dirty="0" smtClean="0">
                <a:solidFill>
                  <a:srgbClr val="002060"/>
                </a:solidFill>
              </a:rPr>
              <a:t>Salary	$     900,000</a:t>
            </a:r>
          </a:p>
          <a:p>
            <a:pPr marL="0" indent="0">
              <a:buNone/>
            </a:pPr>
            <a:r>
              <a:rPr lang="en-US" altLang="en-US" sz="1600" dirty="0" smtClean="0">
                <a:solidFill>
                  <a:srgbClr val="002060"/>
                </a:solidFill>
              </a:rPr>
              <a:t>Incentive	$  8,000,000</a:t>
            </a:r>
          </a:p>
          <a:p>
            <a:pPr marL="0" indent="0">
              <a:buNone/>
            </a:pPr>
            <a:r>
              <a:rPr lang="en-US" altLang="en-US" sz="1600" dirty="0" smtClean="0">
                <a:solidFill>
                  <a:srgbClr val="002060"/>
                </a:solidFill>
              </a:rPr>
              <a:t>Equity	$16,379,581</a:t>
            </a:r>
          </a:p>
          <a:p>
            <a:pPr marL="0" indent="0">
              <a:buNone/>
            </a:pPr>
            <a:endParaRPr lang="en-US" altLang="en-US" sz="1600" dirty="0" smtClean="0">
              <a:solidFill>
                <a:srgbClr val="002060"/>
              </a:solidFill>
            </a:endParaRPr>
          </a:p>
          <a:p>
            <a:pPr marL="0" indent="0">
              <a:buNone/>
            </a:pPr>
            <a:endParaRPr lang="en-US" altLang="en-US" sz="1600" dirty="0">
              <a:solidFill>
                <a:srgbClr val="002060"/>
              </a:solidFill>
            </a:endParaRPr>
          </a:p>
          <a:p>
            <a:pPr marL="0" indent="0">
              <a:buNone/>
            </a:pPr>
            <a:r>
              <a:rPr lang="en-US" altLang="en-US" sz="1600" u="sng" dirty="0" smtClean="0">
                <a:solidFill>
                  <a:srgbClr val="002060"/>
                </a:solidFill>
              </a:rPr>
              <a:t>Metrics used to determine incentive compensation</a:t>
            </a:r>
            <a:r>
              <a:rPr lang="en-US" altLang="en-US" sz="1600" dirty="0" smtClean="0">
                <a:solidFill>
                  <a:srgbClr val="002060"/>
                </a:solidFill>
              </a:rPr>
              <a:t>:</a:t>
            </a:r>
          </a:p>
          <a:p>
            <a:pPr marL="0" indent="0">
              <a:buNone/>
            </a:pPr>
            <a:r>
              <a:rPr lang="en-US" altLang="en-US" sz="1600" dirty="0" smtClean="0">
                <a:solidFill>
                  <a:srgbClr val="002060"/>
                </a:solidFill>
              </a:rPr>
              <a:t>50% Financial Performance </a:t>
            </a:r>
            <a:r>
              <a:rPr lang="en-US" altLang="en-US" sz="1200" dirty="0" smtClean="0">
                <a:solidFill>
                  <a:srgbClr val="002060"/>
                </a:solidFill>
              </a:rPr>
              <a:t>(i.e., Net Income, EPS, Total Revenue, Operating Income, Organic Revenue)</a:t>
            </a:r>
            <a:endParaRPr lang="en-US" altLang="en-US" sz="1600" dirty="0" smtClean="0">
              <a:solidFill>
                <a:srgbClr val="002060"/>
              </a:solidFill>
            </a:endParaRPr>
          </a:p>
          <a:p>
            <a:pPr marL="0" indent="0">
              <a:buNone/>
            </a:pPr>
            <a:r>
              <a:rPr lang="en-US" altLang="en-US" sz="1600" dirty="0" smtClean="0">
                <a:solidFill>
                  <a:srgbClr val="002060"/>
                </a:solidFill>
              </a:rPr>
              <a:t>30% Business Strength</a:t>
            </a:r>
          </a:p>
          <a:p>
            <a:pPr marL="0" indent="0">
              <a:buNone/>
            </a:pPr>
            <a:r>
              <a:rPr lang="en-US" altLang="en-US" sz="1600" dirty="0" smtClean="0">
                <a:solidFill>
                  <a:srgbClr val="002060"/>
                </a:solidFill>
              </a:rPr>
              <a:t>20% Organizational Strength</a:t>
            </a:r>
          </a:p>
          <a:p>
            <a:endParaRPr lang="en-US" altLang="en-US" sz="1400" dirty="0" smtClean="0">
              <a:solidFill>
                <a:schemeClr val="tx1"/>
              </a:solidFill>
            </a:endParaRPr>
          </a:p>
        </p:txBody>
      </p:sp>
      <p:pic>
        <p:nvPicPr>
          <p:cNvPr id="10242" name="Picture 2" descr="LOGO"/>
          <p:cNvPicPr>
            <a:picLocks noChangeAspect="1" noChangeArrowheads="1"/>
          </p:cNvPicPr>
          <p:nvPr/>
        </p:nvPicPr>
        <p:blipFill rotWithShape="1">
          <a:blip r:embed="rId3">
            <a:extLst>
              <a:ext uri="{28A0092B-C50C-407E-A947-70E740481C1C}">
                <a14:useLocalDpi xmlns:a14="http://schemas.microsoft.com/office/drawing/2010/main" val="0"/>
              </a:ext>
            </a:extLst>
          </a:blip>
          <a:srcRect r="28779" b="50000"/>
          <a:stretch/>
        </p:blipFill>
        <p:spPr bwMode="auto">
          <a:xfrm>
            <a:off x="3886200" y="1676400"/>
            <a:ext cx="1420092" cy="1434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6698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36949BF2-427D-4824-86FC-5C348C2B5F46}" type="slidenum">
              <a:rPr lang="en-US" altLang="en-US" sz="900" b="1" smtClean="0">
                <a:solidFill>
                  <a:srgbClr val="002E62"/>
                </a:solidFill>
              </a:rPr>
              <a:pPr/>
              <a:t>34</a:t>
            </a:fld>
            <a:endParaRPr lang="en-US" altLang="en-US" sz="1400" b="1" smtClean="0">
              <a:solidFill>
                <a:srgbClr val="002E62"/>
              </a:solidFill>
            </a:endParaRPr>
          </a:p>
        </p:txBody>
      </p:sp>
      <p:sp>
        <p:nvSpPr>
          <p:cNvPr id="11267" name="Rectangle 2"/>
          <p:cNvSpPr>
            <a:spLocks noGrp="1" noChangeArrowheads="1"/>
          </p:cNvSpPr>
          <p:nvPr>
            <p:ph type="title"/>
          </p:nvPr>
        </p:nvSpPr>
        <p:spPr>
          <a:xfrm>
            <a:off x="1143000" y="280988"/>
            <a:ext cx="6324600" cy="609600"/>
          </a:xfrm>
          <a:noFill/>
        </p:spPr>
        <p:txBody>
          <a:bodyPr lIns="0" tIns="0" rIns="0" bIns="0"/>
          <a:lstStyle/>
          <a:p>
            <a:pPr eaLnBrk="1" hangingPunct="1"/>
            <a:r>
              <a:rPr lang="en-US" altLang="en-US" sz="2400" b="1" dirty="0">
                <a:solidFill>
                  <a:schemeClr val="bg1"/>
                </a:solidFill>
              </a:rPr>
              <a:t>Managerial Incentives: Revenue</a:t>
            </a:r>
            <a:endParaRPr lang="en-US" altLang="en-US" dirty="0" smtClean="0">
              <a:solidFill>
                <a:schemeClr val="bg1"/>
              </a:solidFill>
            </a:endParaRPr>
          </a:p>
        </p:txBody>
      </p:sp>
      <p:sp>
        <p:nvSpPr>
          <p:cNvPr id="11268" name="Rectangle 3"/>
          <p:cNvSpPr>
            <a:spLocks noGrp="1" noChangeArrowheads="1"/>
          </p:cNvSpPr>
          <p:nvPr>
            <p:ph type="body" idx="1"/>
          </p:nvPr>
        </p:nvSpPr>
        <p:spPr>
          <a:xfrm>
            <a:off x="1143000" y="1219200"/>
            <a:ext cx="6477000" cy="4648200"/>
          </a:xfrm>
          <a:noFill/>
        </p:spPr>
        <p:txBody>
          <a:bodyPr lIns="0" tIns="0" rIns="0" bIns="0"/>
          <a:lstStyle/>
          <a:p>
            <a:pPr marL="0" indent="0">
              <a:buNone/>
            </a:pPr>
            <a:r>
              <a:rPr lang="en-US" altLang="en-US" sz="1600" dirty="0" smtClean="0">
                <a:solidFill>
                  <a:srgbClr val="002060"/>
                </a:solidFill>
              </a:rPr>
              <a:t>Delta Air Lines CEO – Edward H. Bastian</a:t>
            </a:r>
          </a:p>
          <a:p>
            <a:pPr marL="0" indent="0">
              <a:buNone/>
            </a:pPr>
            <a:endParaRPr lang="en-US" altLang="en-US" sz="1600" dirty="0">
              <a:solidFill>
                <a:srgbClr val="002060"/>
              </a:solidFill>
            </a:endParaRPr>
          </a:p>
          <a:p>
            <a:pPr marL="0" indent="0">
              <a:buNone/>
            </a:pPr>
            <a:r>
              <a:rPr lang="en-US" altLang="en-US" sz="1600" u="sng" dirty="0" smtClean="0">
                <a:solidFill>
                  <a:srgbClr val="002060"/>
                </a:solidFill>
              </a:rPr>
              <a:t>2016 Compensation</a:t>
            </a:r>
          </a:p>
          <a:p>
            <a:pPr marL="0" indent="0">
              <a:buNone/>
            </a:pPr>
            <a:r>
              <a:rPr lang="en-US" altLang="en-US" sz="1600" dirty="0" smtClean="0">
                <a:solidFill>
                  <a:srgbClr val="002060"/>
                </a:solidFill>
              </a:rPr>
              <a:t>Salary	$     741,669</a:t>
            </a:r>
          </a:p>
          <a:p>
            <a:pPr marL="0" indent="0">
              <a:buNone/>
            </a:pPr>
            <a:r>
              <a:rPr lang="en-US" altLang="en-US" sz="1600" dirty="0" smtClean="0">
                <a:solidFill>
                  <a:srgbClr val="002060"/>
                </a:solidFill>
              </a:rPr>
              <a:t>Incentive	$  1,512,980</a:t>
            </a:r>
          </a:p>
          <a:p>
            <a:pPr marL="0" indent="0">
              <a:buNone/>
            </a:pPr>
            <a:r>
              <a:rPr lang="en-US" altLang="en-US" sz="1600" dirty="0" smtClean="0">
                <a:solidFill>
                  <a:srgbClr val="002060"/>
                </a:solidFill>
              </a:rPr>
              <a:t>Equity	$10,000,437</a:t>
            </a:r>
          </a:p>
          <a:p>
            <a:pPr marL="0" indent="0">
              <a:buNone/>
            </a:pPr>
            <a:endParaRPr lang="en-US" altLang="en-US" sz="1600" dirty="0" smtClean="0">
              <a:solidFill>
                <a:srgbClr val="002060"/>
              </a:solidFill>
            </a:endParaRPr>
          </a:p>
          <a:p>
            <a:pPr marL="0" indent="0">
              <a:buNone/>
            </a:pPr>
            <a:endParaRPr lang="en-US" altLang="en-US" sz="1600" dirty="0">
              <a:solidFill>
                <a:srgbClr val="002060"/>
              </a:solidFill>
            </a:endParaRPr>
          </a:p>
          <a:p>
            <a:pPr marL="0" indent="0">
              <a:buNone/>
            </a:pPr>
            <a:r>
              <a:rPr lang="en-US" altLang="en-US" sz="1600" u="sng" dirty="0" smtClean="0">
                <a:solidFill>
                  <a:srgbClr val="002060"/>
                </a:solidFill>
              </a:rPr>
              <a:t>Metrics used to determine incentive compensation</a:t>
            </a:r>
            <a:r>
              <a:rPr lang="en-US" altLang="en-US" sz="1600" dirty="0" smtClean="0">
                <a:solidFill>
                  <a:srgbClr val="002060"/>
                </a:solidFill>
              </a:rPr>
              <a:t>:</a:t>
            </a:r>
          </a:p>
          <a:p>
            <a:pPr marL="0" indent="0">
              <a:buNone/>
            </a:pPr>
            <a:r>
              <a:rPr lang="en-US" altLang="en-US" sz="1600" dirty="0" smtClean="0">
                <a:solidFill>
                  <a:srgbClr val="002060"/>
                </a:solidFill>
              </a:rPr>
              <a:t>50% Financial (pre-tax income)</a:t>
            </a:r>
          </a:p>
          <a:p>
            <a:pPr marL="0" indent="0">
              <a:buNone/>
            </a:pPr>
            <a:r>
              <a:rPr lang="en-US" altLang="en-US" sz="1600" dirty="0" smtClean="0">
                <a:solidFill>
                  <a:srgbClr val="002060"/>
                </a:solidFill>
              </a:rPr>
              <a:t>25% Operational (monthly goals)</a:t>
            </a:r>
          </a:p>
          <a:p>
            <a:pPr marL="0" indent="0">
              <a:buNone/>
            </a:pPr>
            <a:r>
              <a:rPr lang="en-US" altLang="en-US" sz="1600" dirty="0" smtClean="0">
                <a:solidFill>
                  <a:srgbClr val="002060"/>
                </a:solidFill>
              </a:rPr>
              <a:t>25% Revenue</a:t>
            </a:r>
          </a:p>
          <a:p>
            <a:endParaRPr lang="en-US" altLang="en-US" sz="1400" dirty="0" smtClean="0">
              <a:solidFill>
                <a:schemeClr val="tx1"/>
              </a:solidFill>
            </a:endParaRPr>
          </a:p>
        </p:txBody>
      </p:sp>
      <p:pic>
        <p:nvPicPr>
          <p:cNvPr id="4098" name="Picture 2" descr="Image result for edward bastian delta">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0" y="1614055"/>
            <a:ext cx="1118622" cy="1676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4429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35</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The Importance of Revenue to Managers</a:t>
            </a:r>
            <a:endParaRPr lang="en-US" altLang="en-US" dirty="0" smtClean="0">
              <a:solidFill>
                <a:schemeClr val="bg1"/>
              </a:solidFill>
            </a:endParaRPr>
          </a:p>
        </p:txBody>
      </p:sp>
      <p:sp>
        <p:nvSpPr>
          <p:cNvPr id="4100" name="Rectangle 3"/>
          <p:cNvSpPr>
            <a:spLocks noGrp="1" noChangeArrowheads="1"/>
          </p:cNvSpPr>
          <p:nvPr>
            <p:ph type="body" idx="1"/>
          </p:nvPr>
        </p:nvSpPr>
        <p:spPr>
          <a:xfrm>
            <a:off x="1142999" y="1219200"/>
            <a:ext cx="7551603" cy="5334000"/>
          </a:xfrm>
          <a:noFill/>
        </p:spPr>
        <p:txBody>
          <a:bodyPr lIns="0" tIns="0" rIns="0" bIns="0"/>
          <a:lstStyle/>
          <a:p>
            <a:pPr marL="0" indent="0">
              <a:buNone/>
            </a:pPr>
            <a:r>
              <a:rPr lang="en-US" sz="1600" dirty="0" smtClean="0"/>
              <a:t>Performance measures used </a:t>
            </a:r>
            <a:r>
              <a:rPr lang="en-US" sz="1600" smtClean="0"/>
              <a:t>in Executives’ </a:t>
            </a:r>
            <a:r>
              <a:rPr lang="en-US" sz="1600" dirty="0" smtClean="0"/>
              <a:t>annual incentive compensation contracts:</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050" dirty="0" smtClean="0"/>
          </a:p>
          <a:p>
            <a:pPr marL="0" indent="0">
              <a:buNone/>
            </a:pPr>
            <a:r>
              <a:rPr lang="en-US" sz="1050" dirty="0" smtClean="0"/>
              <a:t>Sample: Executive bonus plan data from S&amp;P 500 firms’ proxy statements (1993-2007)</a:t>
            </a:r>
          </a:p>
          <a:p>
            <a:pPr marL="0" indent="0">
              <a:buNone/>
            </a:pPr>
            <a:r>
              <a:rPr lang="en-US" sz="1050" dirty="0" smtClean="0"/>
              <a:t>Source: Huang, Marquardt, and Zhang, 2015. ‘Using sales revenue as a performance metric’ (Table 1 Panel A)</a:t>
            </a:r>
          </a:p>
          <a:p>
            <a:pPr marL="0" indent="0">
              <a:buNone/>
            </a:pPr>
            <a:endParaRPr lang="en-US" sz="1600" dirty="0" smtClean="0"/>
          </a:p>
          <a:p>
            <a:pPr marL="0" indent="0">
              <a:buNone/>
            </a:pPr>
            <a:endParaRPr lang="en-US" sz="1600" dirty="0"/>
          </a:p>
          <a:p>
            <a:pPr marL="0" indent="0">
              <a:buNone/>
            </a:pPr>
            <a:endParaRPr lang="en-US" sz="1600" dirty="0"/>
          </a:p>
        </p:txBody>
      </p:sp>
      <p:pic>
        <p:nvPicPr>
          <p:cNvPr id="8" name="Picture 7"/>
          <p:cNvPicPr>
            <a:picLocks noChangeAspect="1"/>
          </p:cNvPicPr>
          <p:nvPr/>
        </p:nvPicPr>
        <p:blipFill>
          <a:blip r:embed="rId3"/>
          <a:stretch>
            <a:fillRect/>
          </a:stretch>
        </p:blipFill>
        <p:spPr>
          <a:xfrm>
            <a:off x="990600" y="1752600"/>
            <a:ext cx="7704003" cy="3657600"/>
          </a:xfrm>
          <a:prstGeom prst="rect">
            <a:avLst/>
          </a:prstGeom>
        </p:spPr>
      </p:pic>
    </p:spTree>
    <p:extLst>
      <p:ext uri="{BB962C8B-B14F-4D97-AF65-F5344CB8AC3E}">
        <p14:creationId xmlns:p14="http://schemas.microsoft.com/office/powerpoint/2010/main" val="35637424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Managerial Incentives to Violate Accounting Rules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smtClean="0"/>
              <a:t>Greed </a:t>
            </a:r>
            <a:r>
              <a:rPr lang="en-US" sz="1400" dirty="0"/>
              <a:t>may lead some managers to make unethical accounting and reporting decisions, often involving falsifying revenues and expenses. While this sometimes fools people for a short time, it rarely works in the long run and often leads to very bad consequences. </a:t>
            </a:r>
          </a:p>
          <a:p>
            <a:endParaRPr lang="en-US" sz="1400" dirty="0"/>
          </a:p>
          <a:p>
            <a:pPr lvl="1">
              <a:buFont typeface="Wingdings" panose="05000000000000000000" pitchFamily="2" charset="2"/>
              <a:buChar char="ü"/>
            </a:pPr>
            <a:r>
              <a:rPr lang="en-US" sz="1400" dirty="0"/>
              <a:t>Fraud is a criminal offense for which managers may be sentenced to jail</a:t>
            </a:r>
            <a:r>
              <a:rPr lang="en-US" sz="1400" dirty="0" smtClean="0"/>
              <a:t>. </a:t>
            </a:r>
          </a:p>
          <a:p>
            <a:endParaRPr lang="en-US" sz="1400" dirty="0"/>
          </a:p>
          <a:p>
            <a:pPr marL="0" indent="0" defTabSz="457200" eaLnBrk="1" fontAlgn="auto" hangingPunct="1">
              <a:spcBef>
                <a:spcPts val="0"/>
              </a:spcBef>
              <a:spcAft>
                <a:spcPts val="0"/>
              </a:spcAft>
              <a:buNone/>
              <a:defRPr/>
            </a:pPr>
            <a:endParaRPr lang="en-US" sz="1400" dirty="0" smtClean="0"/>
          </a:p>
          <a:p>
            <a:pPr marL="0" indent="0" defTabSz="457200" eaLnBrk="1" fontAlgn="auto" hangingPunct="1">
              <a:spcBef>
                <a:spcPts val="0"/>
              </a:spcBef>
              <a:spcAft>
                <a:spcPts val="0"/>
              </a:spcAft>
              <a:buNone/>
              <a:defRPr/>
            </a:pPr>
            <a:r>
              <a:rPr lang="en-US" sz="1400" dirty="0" smtClean="0"/>
              <a:t>Many </a:t>
            </a:r>
            <a:r>
              <a:rPr lang="en-US" sz="1400" dirty="0"/>
              <a:t>others are affected by accounting fraud. Shareholders lose stock value, employees may lose their jobs (and pension </a:t>
            </a:r>
            <a:r>
              <a:rPr lang="en-US" sz="1400" dirty="0" smtClean="0"/>
              <a:t>funds), </a:t>
            </a:r>
            <a:r>
              <a:rPr lang="en-US" sz="1400" dirty="0"/>
              <a:t>and customers and suppliers may become wary of dealing with a company operating under the cloud of fraud. As a manager, you may face an ethical dilemma in the workplace. The ethical decision is the one you will be proud of 20 years later. </a:t>
            </a:r>
          </a:p>
        </p:txBody>
      </p:sp>
    </p:spTree>
    <p:extLst>
      <p:ext uri="{BB962C8B-B14F-4D97-AF65-F5344CB8AC3E}">
        <p14:creationId xmlns:p14="http://schemas.microsoft.com/office/powerpoint/2010/main" val="20727829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37</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Form 13F</a:t>
            </a:r>
            <a:endParaRPr lang="en-US" sz="2000" dirty="0"/>
          </a:p>
        </p:txBody>
      </p:sp>
    </p:spTree>
    <p:extLst>
      <p:ext uri="{BB962C8B-B14F-4D97-AF65-F5344CB8AC3E}">
        <p14:creationId xmlns:p14="http://schemas.microsoft.com/office/powerpoint/2010/main" val="13992574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38</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13F Disclosure</a:t>
            </a:r>
            <a:endParaRPr lang="en-US" altLang="en-US" dirty="0" smtClean="0">
              <a:solidFill>
                <a:schemeClr val="bg1"/>
              </a:solidFill>
            </a:endParaRPr>
          </a:p>
        </p:txBody>
      </p:sp>
      <p:sp>
        <p:nvSpPr>
          <p:cNvPr id="7" name="Rectangle 3"/>
          <p:cNvSpPr txBox="1">
            <a:spLocks noChangeArrowheads="1"/>
          </p:cNvSpPr>
          <p:nvPr/>
        </p:nvSpPr>
        <p:spPr bwMode="auto">
          <a:xfrm>
            <a:off x="1143000" y="1219200"/>
            <a:ext cx="7696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20000"/>
              </a:spcBef>
              <a:spcAft>
                <a:spcPct val="0"/>
              </a:spcAft>
              <a:buChar char="•"/>
              <a:defRPr sz="3200">
                <a:solidFill>
                  <a:srgbClr val="002E62"/>
                </a:solidFill>
                <a:latin typeface="+mn-lt"/>
                <a:ea typeface="+mn-ea"/>
                <a:cs typeface="+mn-cs"/>
              </a:defRPr>
            </a:lvl1pPr>
            <a:lvl2pPr marL="635000" indent="-177800" algn="l" rtl="0" eaLnBrk="0" fontAlgn="base" hangingPunct="0">
              <a:spcBef>
                <a:spcPct val="20000"/>
              </a:spcBef>
              <a:spcAft>
                <a:spcPct val="0"/>
              </a:spcAft>
              <a:buChar char="•"/>
              <a:defRPr sz="2800">
                <a:solidFill>
                  <a:srgbClr val="002E62"/>
                </a:solidFill>
                <a:latin typeface="+mn-lt"/>
                <a:ea typeface="+mn-ea"/>
              </a:defRPr>
            </a:lvl2pPr>
            <a:lvl3pPr marL="1092200" indent="-177800" algn="l" rtl="0" eaLnBrk="0" fontAlgn="base" hangingPunct="0">
              <a:spcBef>
                <a:spcPct val="20000"/>
              </a:spcBef>
              <a:spcAft>
                <a:spcPct val="0"/>
              </a:spcAft>
              <a:buChar char="•"/>
              <a:defRPr sz="2400">
                <a:solidFill>
                  <a:srgbClr val="002E62"/>
                </a:solidFill>
                <a:latin typeface="+mn-lt"/>
                <a:ea typeface="+mn-ea"/>
              </a:defRPr>
            </a:lvl3pPr>
            <a:lvl4pPr marL="1549400" indent="-177800" algn="l" rtl="0" eaLnBrk="0" fontAlgn="base" hangingPunct="0">
              <a:spcBef>
                <a:spcPct val="20000"/>
              </a:spcBef>
              <a:spcAft>
                <a:spcPct val="0"/>
              </a:spcAft>
              <a:buChar char="•"/>
              <a:defRPr sz="2000">
                <a:solidFill>
                  <a:srgbClr val="002E62"/>
                </a:solidFill>
                <a:latin typeface="+mn-lt"/>
                <a:ea typeface="+mn-ea"/>
              </a:defRPr>
            </a:lvl4pPr>
            <a:lvl5pPr marL="2006600" indent="-177800" algn="l" rtl="0" eaLnBrk="0" fontAlgn="base" hangingPunct="0">
              <a:spcBef>
                <a:spcPct val="20000"/>
              </a:spcBef>
              <a:spcAft>
                <a:spcPct val="0"/>
              </a:spcAft>
              <a:buChar char="•"/>
              <a:defRPr sz="2000">
                <a:solidFill>
                  <a:srgbClr val="002E62"/>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a:lstStyle>
          <a:p>
            <a:pPr>
              <a:spcAft>
                <a:spcPts val="600"/>
              </a:spcAft>
            </a:pPr>
            <a:r>
              <a:rPr lang="en-US" sz="1400" dirty="0"/>
              <a:t>The Securities and Exchange Commission (SEC) mandates that institutional investors, managing over $100 million and using the U.S. mail in the course of business, must report their holdings on Form 13F. </a:t>
            </a:r>
            <a:endParaRPr lang="en-US" sz="1400" dirty="0" smtClean="0"/>
          </a:p>
          <a:p>
            <a:pPr>
              <a:spcAft>
                <a:spcPts val="600"/>
              </a:spcAft>
            </a:pPr>
            <a:r>
              <a:rPr lang="en-US" sz="1400" dirty="0" smtClean="0"/>
              <a:t>Institutional </a:t>
            </a:r>
            <a:r>
              <a:rPr lang="en-US" sz="1400" dirty="0"/>
              <a:t>investors include investment advisers, banks, insurance companies, broker-dealers, pension funds, corporations, and others. </a:t>
            </a:r>
            <a:endParaRPr lang="en-US" sz="1400" dirty="0" smtClean="0"/>
          </a:p>
          <a:p>
            <a:pPr>
              <a:spcAft>
                <a:spcPts val="600"/>
              </a:spcAft>
            </a:pPr>
            <a:r>
              <a:rPr lang="en-US" sz="1400" dirty="0" smtClean="0"/>
              <a:t>Form </a:t>
            </a:r>
            <a:r>
              <a:rPr lang="en-US" sz="1400" dirty="0"/>
              <a:t>13F is required to be filed within 45 days of the end of a calendar quarter. </a:t>
            </a:r>
            <a:endParaRPr lang="en-US" sz="1400" dirty="0" smtClean="0"/>
          </a:p>
          <a:p>
            <a:pPr>
              <a:spcAft>
                <a:spcPts val="600"/>
              </a:spcAft>
            </a:pPr>
            <a:r>
              <a:rPr lang="en-US" sz="1400" dirty="0" smtClean="0"/>
              <a:t>The </a:t>
            </a:r>
            <a:r>
              <a:rPr lang="en-US" sz="1400" dirty="0"/>
              <a:t>Form 13F report requires the following data elements: the name of the institutional investor, security name and class, CUSIP number, number of shares as of the end of the calendar quarter, and the total market value.</a:t>
            </a:r>
            <a:endParaRPr lang="en-US" sz="1400" kern="0" dirty="0"/>
          </a:p>
        </p:txBody>
      </p:sp>
    </p:spTree>
    <p:extLst>
      <p:ext uri="{BB962C8B-B14F-4D97-AF65-F5344CB8AC3E}">
        <p14:creationId xmlns:p14="http://schemas.microsoft.com/office/powerpoint/2010/main" val="18526847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39</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13F Disclosure</a:t>
            </a:r>
            <a:endParaRPr lang="en-US" altLang="en-US" dirty="0" smtClean="0">
              <a:solidFill>
                <a:schemeClr val="bg1"/>
              </a:solidFill>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074" t="18333" r="26091" b="8541"/>
          <a:stretch/>
        </p:blipFill>
        <p:spPr bwMode="auto">
          <a:xfrm>
            <a:off x="685800" y="1012734"/>
            <a:ext cx="8305800" cy="5349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4456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4</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The Cash Conversion Cycle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b="1" dirty="0">
                <a:solidFill>
                  <a:srgbClr val="C00000"/>
                </a:solidFill>
              </a:rPr>
              <a:t>How many days does it take a company to pay for and generate cash from the sales of its inventory</a:t>
            </a:r>
            <a:r>
              <a:rPr lang="en-US" sz="1400" b="1" dirty="0" smtClean="0">
                <a:solidFill>
                  <a:srgbClr val="C00000"/>
                </a:solidFill>
              </a:rPr>
              <a:t>?</a:t>
            </a:r>
          </a:p>
          <a:p>
            <a:pPr marL="0" indent="0">
              <a:buNone/>
            </a:pPr>
            <a:endParaRPr lang="en-US" sz="1400" dirty="0"/>
          </a:p>
          <a:p>
            <a:r>
              <a:rPr lang="en-US" sz="1400" dirty="0" smtClean="0"/>
              <a:t>Often </a:t>
            </a:r>
            <a:r>
              <a:rPr lang="en-US" sz="1400" dirty="0"/>
              <a:t>a company will finance its inventory instead of paying for it with cash up front. This means they owe someone money which generates “Accounts Payable”. Many times they will turn around and sell that inventory on credit without getting all the cash at the time of the sale. This means people owe them money and generates “Accounts Receivable”. </a:t>
            </a:r>
            <a:endParaRPr lang="en-US" sz="1400" dirty="0" smtClean="0"/>
          </a:p>
          <a:p>
            <a:endParaRPr lang="en-US" sz="1400" dirty="0"/>
          </a:p>
          <a:p>
            <a:pPr marL="0" indent="0">
              <a:buNone/>
            </a:pPr>
            <a:r>
              <a:rPr lang="en-US" sz="1400" dirty="0" smtClean="0"/>
              <a:t>The </a:t>
            </a:r>
            <a:r>
              <a:rPr lang="en-US" sz="1400" dirty="0"/>
              <a:t>formula for the </a:t>
            </a:r>
            <a:r>
              <a:rPr lang="en-US" sz="1400" u="sng" dirty="0">
                <a:solidFill>
                  <a:srgbClr val="002060"/>
                </a:solidFill>
              </a:rPr>
              <a:t>Cash Conversion Cycle </a:t>
            </a:r>
            <a:r>
              <a:rPr lang="en-US" sz="1400" dirty="0"/>
              <a:t>is</a:t>
            </a:r>
            <a:r>
              <a:rPr lang="en-US" sz="1400" dirty="0" smtClean="0"/>
              <a:t>:</a:t>
            </a:r>
          </a:p>
          <a:p>
            <a:pPr marL="0" indent="0">
              <a:buNone/>
            </a:pPr>
            <a:endParaRPr lang="en-US" sz="1400" dirty="0"/>
          </a:p>
          <a:p>
            <a:pPr marL="406400" lvl="1" indent="0">
              <a:buNone/>
            </a:pPr>
            <a:r>
              <a:rPr lang="en-US" sz="1400" b="1" dirty="0" smtClean="0"/>
              <a:t>	       	   Days </a:t>
            </a:r>
            <a:r>
              <a:rPr lang="en-US" sz="1400" b="1" dirty="0"/>
              <a:t>of Sales Outstanding </a:t>
            </a:r>
            <a:r>
              <a:rPr lang="en-US" sz="1400" b="1" dirty="0" smtClean="0"/>
              <a:t>(DSO)</a:t>
            </a:r>
            <a:br>
              <a:rPr lang="en-US" sz="1400" b="1" dirty="0" smtClean="0"/>
            </a:br>
            <a:r>
              <a:rPr lang="en-US" sz="1400" b="1" dirty="0" smtClean="0"/>
              <a:t>		+ Days </a:t>
            </a:r>
            <a:r>
              <a:rPr lang="en-US" sz="1400" b="1" dirty="0"/>
              <a:t>of Inventory Outstanding </a:t>
            </a:r>
            <a:r>
              <a:rPr lang="en-US" sz="1400" b="1" dirty="0" smtClean="0"/>
              <a:t>(DIO)</a:t>
            </a:r>
            <a:br>
              <a:rPr lang="en-US" sz="1400" b="1" dirty="0" smtClean="0"/>
            </a:br>
            <a:r>
              <a:rPr lang="en-US" sz="1400" b="1" dirty="0" smtClean="0"/>
              <a:t>		</a:t>
            </a:r>
            <a:r>
              <a:rPr lang="en-US" sz="1400" b="1" u="sng" dirty="0" smtClean="0"/>
              <a:t>-  Days </a:t>
            </a:r>
            <a:r>
              <a:rPr lang="en-US" sz="1400" b="1" u="sng" dirty="0"/>
              <a:t>of Payables </a:t>
            </a:r>
            <a:r>
              <a:rPr lang="en-US" sz="1400" b="1" u="sng" dirty="0" smtClean="0"/>
              <a:t>Outstanding (DPO)</a:t>
            </a:r>
          </a:p>
          <a:p>
            <a:pPr marL="406400" lvl="1" indent="0">
              <a:buNone/>
            </a:pPr>
            <a:r>
              <a:rPr lang="en-US" sz="1400" b="1" dirty="0"/>
              <a:t>	</a:t>
            </a:r>
            <a:r>
              <a:rPr lang="en-US" sz="1400" b="1" dirty="0" smtClean="0"/>
              <a:t>	   Cash Conversion Cycle (CCC)</a:t>
            </a:r>
            <a:endParaRPr lang="en-US" sz="1400" dirty="0"/>
          </a:p>
          <a:p>
            <a:pPr marL="0" indent="0">
              <a:buNone/>
            </a:pPr>
            <a:endParaRPr lang="en-US" sz="1400" b="1" dirty="0" smtClean="0"/>
          </a:p>
          <a:p>
            <a:r>
              <a:rPr lang="en-US" sz="1400" dirty="0" smtClean="0"/>
              <a:t>The </a:t>
            </a:r>
            <a:r>
              <a:rPr lang="en-US" sz="1400" dirty="0"/>
              <a:t>entire CCC is often referred to as the Net Operating Cycle. It is “net” because it subtracts the number of days of Payables the company has outstanding from the Operating Cycle. The logic behind this is that Payables are really viewed as a source of operating cash or working capital for the company. By contrast, Receivables, or cash the company has not received yet, decreases working capital available to the company to finance operations.</a:t>
            </a:r>
          </a:p>
        </p:txBody>
      </p:sp>
    </p:spTree>
    <p:extLst>
      <p:ext uri="{BB962C8B-B14F-4D97-AF65-F5344CB8AC3E}">
        <p14:creationId xmlns:p14="http://schemas.microsoft.com/office/powerpoint/2010/main" val="13102096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40</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13F Disclosure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81600"/>
          </a:xfrm>
          <a:noFill/>
        </p:spPr>
        <p:txBody>
          <a:bodyPr lIns="0" tIns="0" rIns="0" bIns="0"/>
          <a:lstStyle/>
          <a:p>
            <a:pPr>
              <a:spcAft>
                <a:spcPts val="600"/>
              </a:spcAft>
            </a:pPr>
            <a:r>
              <a:rPr lang="en-US" sz="1400" dirty="0"/>
              <a:t>Notice that the disclosure includes the number of shares and market value of each security as of the period end date. </a:t>
            </a:r>
            <a:endParaRPr lang="en-US" sz="1400" dirty="0" smtClean="0"/>
          </a:p>
          <a:p>
            <a:pPr>
              <a:spcAft>
                <a:spcPts val="600"/>
              </a:spcAft>
            </a:pPr>
            <a:r>
              <a:rPr lang="en-US" sz="1400" dirty="0" smtClean="0"/>
              <a:t>By </a:t>
            </a:r>
            <a:r>
              <a:rPr lang="en-US" sz="1400" dirty="0"/>
              <a:t>comparing this period’s disclosure with </a:t>
            </a:r>
            <a:r>
              <a:rPr lang="en-US" sz="1400" dirty="0" smtClean="0"/>
              <a:t>the same fund manager’s disclosure </a:t>
            </a:r>
            <a:r>
              <a:rPr lang="en-US" sz="1400" dirty="0"/>
              <a:t>last quarter, we can identify the net change in position for each listed security. </a:t>
            </a:r>
            <a:endParaRPr lang="en-US" sz="1400" dirty="0" smtClean="0"/>
          </a:p>
          <a:p>
            <a:endParaRPr lang="en-US" sz="1400" dirty="0" smtClean="0"/>
          </a:p>
        </p:txBody>
      </p:sp>
    </p:spTree>
    <p:extLst>
      <p:ext uri="{BB962C8B-B14F-4D97-AF65-F5344CB8AC3E}">
        <p14:creationId xmlns:p14="http://schemas.microsoft.com/office/powerpoint/2010/main" val="37495511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41</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13F Disclosure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143000"/>
            <a:ext cx="7543800" cy="5638800"/>
          </a:xfrm>
          <a:noFill/>
        </p:spPr>
        <p:txBody>
          <a:bodyPr lIns="0" tIns="0" rIns="0" bIns="0"/>
          <a:lstStyle/>
          <a:p>
            <a:pPr marL="0" indent="0">
              <a:buNone/>
            </a:pPr>
            <a:r>
              <a:rPr lang="en-US" sz="1400" b="1" dirty="0" smtClean="0"/>
              <a:t>Limitations</a:t>
            </a:r>
          </a:p>
          <a:p>
            <a:pPr>
              <a:spcAft>
                <a:spcPts val="600"/>
              </a:spcAft>
            </a:pPr>
            <a:r>
              <a:rPr lang="en-US" sz="1400" dirty="0" smtClean="0"/>
              <a:t>By </a:t>
            </a:r>
            <a:r>
              <a:rPr lang="en-US" sz="1400" dirty="0"/>
              <a:t>the time the disclosures are released, the </a:t>
            </a:r>
            <a:r>
              <a:rPr lang="en-US" sz="1400" b="1" u="sng" dirty="0"/>
              <a:t>portfolio holdings are stale</a:t>
            </a:r>
            <a:r>
              <a:rPr lang="en-US" sz="1400" dirty="0" smtClean="0"/>
              <a:t>.</a:t>
            </a:r>
          </a:p>
          <a:p>
            <a:pPr lvl="1">
              <a:spcBef>
                <a:spcPts val="0"/>
              </a:spcBef>
              <a:spcAft>
                <a:spcPts val="1200"/>
              </a:spcAft>
              <a:buFont typeface="Wingdings" panose="05000000000000000000" pitchFamily="2" charset="2"/>
              <a:buChar char="ü"/>
            </a:pPr>
            <a:r>
              <a:rPr lang="en-US" sz="1200" dirty="0" smtClean="0"/>
              <a:t>Remember</a:t>
            </a:r>
            <a:r>
              <a:rPr lang="en-US" sz="1200" dirty="0"/>
              <a:t>, institutional investors have up to 45 days after the quarter end to file their 13F. So, it is entirely possible that the fund completely turned over their portfolio during that time, leaving the 13F behind as an artifact of the distant past. On the other hand, for those investors that are known as having a long-term buy-and-hold investment philosophy, the 13F filing is likely to be a close approximation of the fund’s current portfolio holdings.</a:t>
            </a:r>
          </a:p>
          <a:p>
            <a:pPr>
              <a:spcAft>
                <a:spcPts val="600"/>
              </a:spcAft>
            </a:pPr>
            <a:r>
              <a:rPr lang="en-US" sz="1400" dirty="0" smtClean="0"/>
              <a:t>13F </a:t>
            </a:r>
            <a:r>
              <a:rPr lang="en-US" sz="1400" dirty="0"/>
              <a:t>filings </a:t>
            </a:r>
            <a:r>
              <a:rPr lang="en-US" sz="1400" b="1" u="sng" dirty="0" smtClean="0"/>
              <a:t>lack data </a:t>
            </a:r>
            <a:r>
              <a:rPr lang="en-US" sz="1400" b="1" u="sng" dirty="0"/>
              <a:t>pertaining to intra-period movements</a:t>
            </a:r>
            <a:r>
              <a:rPr lang="en-US" sz="1400" dirty="0"/>
              <a:t>. </a:t>
            </a:r>
            <a:endParaRPr lang="en-US" sz="1400" dirty="0" smtClean="0"/>
          </a:p>
          <a:p>
            <a:pPr lvl="1">
              <a:spcBef>
                <a:spcPts val="0"/>
              </a:spcBef>
              <a:spcAft>
                <a:spcPts val="1200"/>
              </a:spcAft>
              <a:buFont typeface="Wingdings" panose="05000000000000000000" pitchFamily="2" charset="2"/>
              <a:buChar char="ü"/>
            </a:pPr>
            <a:r>
              <a:rPr lang="en-US" sz="1200" dirty="0" smtClean="0"/>
              <a:t>As </a:t>
            </a:r>
            <a:r>
              <a:rPr lang="en-US" sz="1200" dirty="0"/>
              <a:t>noted above, by comparing quarter-over-quarter 13F filings, we can determine net position changes, but we cannot determine when trades actually occurred; whether the fund held a particular security throughout the quarter or simply purchased shares on the disclosure date (window-dressing); or if other securities were purchased and sold during the quarter. The lack of transactional data severely limits interested users’ ability to reverse engineer a fund’s trading strategy.</a:t>
            </a:r>
          </a:p>
          <a:p>
            <a:pPr>
              <a:spcAft>
                <a:spcPts val="600"/>
              </a:spcAft>
            </a:pPr>
            <a:r>
              <a:rPr lang="en-US" sz="1400" dirty="0" smtClean="0"/>
              <a:t>Institutional </a:t>
            </a:r>
            <a:r>
              <a:rPr lang="en-US" sz="1400" dirty="0"/>
              <a:t>investors are </a:t>
            </a:r>
            <a:r>
              <a:rPr lang="en-US" sz="1400" b="1" u="sng" dirty="0"/>
              <a:t>only required to list long positions in certain securities</a:t>
            </a:r>
            <a:r>
              <a:rPr lang="en-US" sz="1400" dirty="0"/>
              <a:t>. </a:t>
            </a:r>
            <a:endParaRPr lang="en-US" sz="1400" dirty="0" smtClean="0"/>
          </a:p>
          <a:p>
            <a:pPr lvl="1">
              <a:spcAft>
                <a:spcPts val="600"/>
              </a:spcAft>
              <a:buFont typeface="Wingdings" panose="05000000000000000000" pitchFamily="2" charset="2"/>
              <a:buChar char="ü"/>
            </a:pPr>
            <a:r>
              <a:rPr lang="en-US" sz="1200" dirty="0" smtClean="0"/>
              <a:t>While </a:t>
            </a:r>
            <a:r>
              <a:rPr lang="en-US" sz="1200" dirty="0"/>
              <a:t>the security list is rather long, the omission of short positions and option positions makes it virtually impossible to accurately reconstruct an investors’ entire portfolio. Worse yet, the visually available long position listed in a 13F filing may actually be a hedge against another short position, leaving the user to wonder whether the investment manager is really bullish on a particular stock.  </a:t>
            </a:r>
          </a:p>
        </p:txBody>
      </p:sp>
    </p:spTree>
    <p:extLst>
      <p:ext uri="{BB962C8B-B14F-4D97-AF65-F5344CB8AC3E}">
        <p14:creationId xmlns:p14="http://schemas.microsoft.com/office/powerpoint/2010/main" val="180225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42</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Transaction Analysis</a:t>
            </a:r>
            <a:endParaRPr lang="en-US" sz="2800" dirty="0"/>
          </a:p>
        </p:txBody>
      </p:sp>
    </p:spTree>
    <p:extLst>
      <p:ext uri="{BB962C8B-B14F-4D97-AF65-F5344CB8AC3E}">
        <p14:creationId xmlns:p14="http://schemas.microsoft.com/office/powerpoint/2010/main" val="29881959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43</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Example Transactions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mj-lt"/>
              <a:buAutoNum type="arabicParenR"/>
            </a:pPr>
            <a:r>
              <a:rPr lang="en-US" sz="1400" dirty="0" smtClean="0">
                <a:solidFill>
                  <a:prstClr val="black"/>
                </a:solidFill>
                <a:cs typeface="Arial" pitchFamily="34" charset="0"/>
              </a:rPr>
              <a:t>Purchased </a:t>
            </a:r>
            <a:r>
              <a:rPr lang="en-US" sz="1400" dirty="0">
                <a:solidFill>
                  <a:prstClr val="black"/>
                </a:solidFill>
                <a:cs typeface="Arial" pitchFamily="34" charset="0"/>
              </a:rPr>
              <a:t>food, beverage, and packaging supplies costing $369,800, paying $289,800 in cash and owing the rest on </a:t>
            </a:r>
            <a:r>
              <a:rPr lang="en-US" sz="1400" dirty="0" smtClean="0">
                <a:solidFill>
                  <a:prstClr val="black"/>
                </a:solidFill>
                <a:cs typeface="Arial" pitchFamily="34" charset="0"/>
              </a:rPr>
              <a:t>account</a:t>
            </a:r>
            <a:endParaRPr lang="en-US" sz="1400" dirty="0" smtClean="0"/>
          </a:p>
          <a:p>
            <a:pPr marL="342900" indent="-342900">
              <a:spcAft>
                <a:spcPts val="600"/>
              </a:spcAft>
              <a:buFont typeface="+mj-lt"/>
              <a:buAutoNum type="arabicParenR"/>
            </a:pPr>
            <a:r>
              <a:rPr lang="en-US" sz="1400" dirty="0">
                <a:solidFill>
                  <a:prstClr val="black"/>
                </a:solidFill>
                <a:cs typeface="Arial" pitchFamily="34" charset="0"/>
              </a:rPr>
              <a:t>At the beginning of January, </a:t>
            </a:r>
            <a:r>
              <a:rPr lang="en-US" sz="1400" dirty="0" smtClean="0">
                <a:solidFill>
                  <a:prstClr val="black"/>
                </a:solidFill>
                <a:cs typeface="Arial" pitchFamily="34" charset="0"/>
              </a:rPr>
              <a:t>paid </a:t>
            </a:r>
            <a:r>
              <a:rPr lang="en-US" sz="1400" dirty="0">
                <a:solidFill>
                  <a:prstClr val="black"/>
                </a:solidFill>
                <a:cs typeface="Arial" pitchFamily="34" charset="0"/>
              </a:rPr>
              <a:t>$79,700 cash in advance for prepaid expenses for rent, insurance, and </a:t>
            </a:r>
            <a:r>
              <a:rPr lang="en-US" sz="1400" dirty="0" smtClean="0">
                <a:solidFill>
                  <a:prstClr val="black"/>
                </a:solidFill>
                <a:cs typeface="Arial" pitchFamily="34" charset="0"/>
              </a:rPr>
              <a:t>advertising</a:t>
            </a:r>
            <a:r>
              <a:rPr lang="en-US" sz="1400" dirty="0" smtClean="0"/>
              <a:t> </a:t>
            </a:r>
            <a:endParaRPr lang="en-US" sz="1400" dirty="0"/>
          </a:p>
          <a:p>
            <a:pPr marL="342900" indent="-342900">
              <a:spcAft>
                <a:spcPts val="600"/>
              </a:spcAft>
              <a:buFont typeface="+mj-lt"/>
              <a:buAutoNum type="arabicParenR"/>
            </a:pPr>
            <a:r>
              <a:rPr lang="en-US" sz="1400" dirty="0">
                <a:solidFill>
                  <a:prstClr val="black"/>
                </a:solidFill>
                <a:cs typeface="Arial" pitchFamily="34" charset="0"/>
              </a:rPr>
              <a:t>During the first quarter, </a:t>
            </a:r>
            <a:r>
              <a:rPr lang="en-US" sz="1400" dirty="0" smtClean="0">
                <a:solidFill>
                  <a:prstClr val="black"/>
                </a:solidFill>
                <a:cs typeface="Arial" pitchFamily="34" charset="0"/>
              </a:rPr>
              <a:t>sold </a:t>
            </a:r>
            <a:r>
              <a:rPr lang="en-US" sz="1400" dirty="0">
                <a:solidFill>
                  <a:prstClr val="black"/>
                </a:solidFill>
                <a:cs typeface="Arial" pitchFamily="34" charset="0"/>
              </a:rPr>
              <a:t>food to customers for $1,071,700; $25,700 was sold to universities on account (to be paid by the universities next quarter), and the rest was received in cash in the stores. </a:t>
            </a:r>
            <a:r>
              <a:rPr lang="en-US" sz="1400" dirty="0" smtClean="0">
                <a:solidFill>
                  <a:prstClr val="black"/>
                </a:solidFill>
                <a:cs typeface="Arial" pitchFamily="34" charset="0"/>
              </a:rPr>
              <a:t/>
            </a:r>
            <a:br>
              <a:rPr lang="en-US" sz="1400" dirty="0" smtClean="0">
                <a:solidFill>
                  <a:prstClr val="black"/>
                </a:solidFill>
                <a:cs typeface="Arial" pitchFamily="34" charset="0"/>
              </a:rPr>
            </a:br>
            <a:r>
              <a:rPr lang="en-US" sz="1400" dirty="0" smtClean="0">
                <a:solidFill>
                  <a:prstClr val="black"/>
                </a:solidFill>
                <a:cs typeface="Arial" pitchFamily="34" charset="0"/>
              </a:rPr>
              <a:t>	</a:t>
            </a:r>
            <a:r>
              <a:rPr lang="en-US" sz="1400" dirty="0">
                <a:solidFill>
                  <a:srgbClr val="FF0000"/>
                </a:solidFill>
                <a:cs typeface="Arial" pitchFamily="34" charset="0"/>
              </a:rPr>
              <a:t>NOTE:</a:t>
            </a:r>
            <a:r>
              <a:rPr lang="en-US" sz="1400" dirty="0">
                <a:solidFill>
                  <a:prstClr val="black"/>
                </a:solidFill>
                <a:cs typeface="Arial" pitchFamily="34" charset="0"/>
              </a:rPr>
              <a:t> To measure revenues and expenses in a period, begin with a $0 </a:t>
            </a:r>
            <a:r>
              <a:rPr lang="en-US" sz="1400" dirty="0" smtClean="0">
                <a:solidFill>
                  <a:prstClr val="black"/>
                </a:solidFill>
                <a:cs typeface="Arial" pitchFamily="34" charset="0"/>
              </a:rPr>
              <a:t>balance</a:t>
            </a:r>
            <a:r>
              <a:rPr lang="en-US" sz="1400" dirty="0" smtClean="0"/>
              <a:t> </a:t>
            </a:r>
          </a:p>
          <a:p>
            <a:pPr marL="342900" indent="-342900">
              <a:spcAft>
                <a:spcPts val="600"/>
              </a:spcAft>
              <a:buFont typeface="+mj-lt"/>
              <a:buAutoNum type="arabicParenR"/>
            </a:pPr>
            <a:r>
              <a:rPr lang="en-US" sz="1400" dirty="0" smtClean="0">
                <a:solidFill>
                  <a:prstClr val="black"/>
                </a:solidFill>
                <a:cs typeface="Arial" pitchFamily="34" charset="0"/>
              </a:rPr>
              <a:t>Paid $40,800 for management training expenses</a:t>
            </a:r>
            <a:r>
              <a:rPr lang="en-US" sz="1400" dirty="0" smtClean="0"/>
              <a:t> </a:t>
            </a:r>
          </a:p>
          <a:p>
            <a:pPr marL="342900" indent="-342900">
              <a:spcAft>
                <a:spcPts val="600"/>
              </a:spcAft>
              <a:buFont typeface="+mj-lt"/>
              <a:buAutoNum type="arabicParenR"/>
            </a:pPr>
            <a:r>
              <a:rPr lang="en-US" sz="1400" dirty="0" smtClean="0">
                <a:solidFill>
                  <a:prstClr val="black"/>
                </a:solidFill>
                <a:cs typeface="Arial" pitchFamily="34" charset="0"/>
              </a:rPr>
              <a:t>Paid </a:t>
            </a:r>
            <a:r>
              <a:rPr lang="en-US" sz="1400" dirty="0">
                <a:solidFill>
                  <a:prstClr val="black"/>
                </a:solidFill>
                <a:cs typeface="Arial" pitchFamily="34" charset="0"/>
              </a:rPr>
              <a:t>employees $177,000 for work this quarter and $73,900 for work last quarter (recorded last quarter as Wages Expense and Wages Payable</a:t>
            </a:r>
            <a:r>
              <a:rPr lang="en-US" sz="1400" dirty="0" smtClean="0">
                <a:solidFill>
                  <a:prstClr val="black"/>
                </a:solidFill>
                <a:cs typeface="Arial" pitchFamily="34" charset="0"/>
              </a:rPr>
              <a:t>)</a:t>
            </a:r>
            <a:r>
              <a:rPr lang="en-US" sz="1400" dirty="0" smtClean="0"/>
              <a:t> </a:t>
            </a:r>
            <a:endParaRPr lang="en-US" sz="1400" dirty="0"/>
          </a:p>
          <a:p>
            <a:pPr marL="342900" indent="-342900">
              <a:spcAft>
                <a:spcPts val="600"/>
              </a:spcAft>
              <a:buFont typeface="+mj-lt"/>
              <a:buAutoNum type="arabicParenR"/>
            </a:pPr>
            <a:r>
              <a:rPr lang="en-US" sz="1400" dirty="0" smtClean="0">
                <a:solidFill>
                  <a:prstClr val="black"/>
                </a:solidFill>
                <a:cs typeface="Arial" pitchFamily="34" charset="0"/>
              </a:rPr>
              <a:t>Sold </a:t>
            </a:r>
            <a:r>
              <a:rPr lang="en-US" sz="1400" dirty="0">
                <a:solidFill>
                  <a:prstClr val="black"/>
                </a:solidFill>
                <a:cs typeface="Arial" pitchFamily="34" charset="0"/>
              </a:rPr>
              <a:t>for cash land costing $9,000 at a loss of $</a:t>
            </a:r>
            <a:r>
              <a:rPr lang="en-US" sz="1400" dirty="0" smtClean="0">
                <a:solidFill>
                  <a:prstClr val="black"/>
                </a:solidFill>
                <a:cs typeface="Arial" pitchFamily="34" charset="0"/>
              </a:rPr>
              <a:t>4,200</a:t>
            </a:r>
            <a:r>
              <a:rPr lang="en-US" sz="1400" dirty="0" smtClean="0"/>
              <a:t> </a:t>
            </a:r>
          </a:p>
          <a:p>
            <a:pPr marL="342900" indent="-342900">
              <a:spcAft>
                <a:spcPts val="600"/>
              </a:spcAft>
              <a:buFont typeface="+mj-lt"/>
              <a:buAutoNum type="arabicParenR"/>
            </a:pPr>
            <a:r>
              <a:rPr lang="en-US" sz="1400" dirty="0" smtClean="0">
                <a:solidFill>
                  <a:prstClr val="black"/>
                </a:solidFill>
                <a:cs typeface="Arial" pitchFamily="34" charset="0"/>
              </a:rPr>
              <a:t>Received </a:t>
            </a:r>
            <a:r>
              <a:rPr lang="en-US" sz="1400" dirty="0">
                <a:solidFill>
                  <a:prstClr val="black"/>
                </a:solidFill>
                <a:cs typeface="Arial" pitchFamily="34" charset="0"/>
              </a:rPr>
              <a:t>$39,000 cash from customers paying on their </a:t>
            </a:r>
            <a:r>
              <a:rPr lang="en-US" sz="1400" dirty="0" smtClean="0">
                <a:solidFill>
                  <a:prstClr val="black"/>
                </a:solidFill>
                <a:cs typeface="Arial" pitchFamily="34" charset="0"/>
              </a:rPr>
              <a:t>accounts</a:t>
            </a:r>
          </a:p>
          <a:p>
            <a:pPr marL="342900" indent="-342900">
              <a:spcAft>
                <a:spcPts val="600"/>
              </a:spcAft>
              <a:buFont typeface="+mj-lt"/>
              <a:buAutoNum type="arabicParenR"/>
            </a:pPr>
            <a:endParaRPr lang="en-US" sz="1400" dirty="0" smtClean="0">
              <a:solidFill>
                <a:prstClr val="black"/>
              </a:solidFill>
              <a:cs typeface="Arial" pitchFamily="34" charset="0"/>
            </a:endParaRPr>
          </a:p>
          <a:p>
            <a:pPr marL="0" indent="0">
              <a:buNone/>
            </a:pPr>
            <a:endParaRPr lang="en-US" sz="1600" b="1" dirty="0"/>
          </a:p>
          <a:p>
            <a:pPr marL="342900" indent="-342900">
              <a:buFont typeface="+mj-lt"/>
              <a:buAutoNum type="arabicParenR"/>
            </a:pPr>
            <a:endParaRPr lang="en-US" sz="1600" dirty="0"/>
          </a:p>
          <a:p>
            <a:pPr marL="342900" indent="-342900">
              <a:spcAft>
                <a:spcPts val="600"/>
              </a:spcAft>
              <a:buFontTx/>
              <a:buAutoNum type="arabicParenBoth"/>
            </a:pPr>
            <a:endParaRPr lang="en-US" altLang="zh-CN" sz="1600" dirty="0" smtClean="0">
              <a:solidFill>
                <a:srgbClr val="002060"/>
              </a:solidFill>
              <a:ea typeface="宋体" pitchFamily="2" charset="-122"/>
            </a:endParaRPr>
          </a:p>
          <a:p>
            <a:pPr marL="0" indent="0">
              <a:spcAft>
                <a:spcPts val="600"/>
              </a:spcAft>
              <a:buNone/>
            </a:pPr>
            <a:endParaRPr lang="en-US" altLang="zh-CN" sz="1600" dirty="0" smtClean="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spTree>
    <p:extLst>
      <p:ext uri="{BB962C8B-B14F-4D97-AF65-F5344CB8AC3E}">
        <p14:creationId xmlns:p14="http://schemas.microsoft.com/office/powerpoint/2010/main" val="34507337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44</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Example Transactions (cont.)</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mj-lt"/>
              <a:buAutoNum type="arabicParenR" startAt="8"/>
            </a:pPr>
            <a:r>
              <a:rPr lang="en-US" sz="1400" dirty="0" smtClean="0">
                <a:solidFill>
                  <a:prstClr val="black"/>
                </a:solidFill>
                <a:cs typeface="Arial" pitchFamily="34" charset="0"/>
              </a:rPr>
              <a:t>During the quarter, paid suppliers $73,500 on accounts payable. Also paid $35,900 on utilities payable and $28,400 in income taxes incurred for part of the first quarter of 2015</a:t>
            </a:r>
            <a:endParaRPr lang="en-US" sz="1400" dirty="0" smtClean="0"/>
          </a:p>
          <a:p>
            <a:pPr marL="342900" indent="-342900">
              <a:spcAft>
                <a:spcPts val="600"/>
              </a:spcAft>
              <a:buFont typeface="+mj-lt"/>
              <a:buAutoNum type="arabicParenR" startAt="8"/>
            </a:pPr>
            <a:r>
              <a:rPr lang="en-US" sz="1400" dirty="0" smtClean="0">
                <a:solidFill>
                  <a:prstClr val="black"/>
                </a:solidFill>
                <a:cs typeface="Arial" pitchFamily="34" charset="0"/>
              </a:rPr>
              <a:t>Paid $75,400 for utilities used during the quarter and paid $18,700 for repairs and maintenance of its facilities and equipment during the quarter</a:t>
            </a:r>
          </a:p>
          <a:p>
            <a:pPr marL="342900" indent="-342900">
              <a:spcAft>
                <a:spcPts val="600"/>
              </a:spcAft>
              <a:buFont typeface="+mj-lt"/>
              <a:buAutoNum type="arabicParenR" startAt="8"/>
            </a:pPr>
            <a:r>
              <a:rPr lang="en-US" sz="1400" dirty="0" smtClean="0">
                <a:solidFill>
                  <a:prstClr val="black"/>
                </a:solidFill>
                <a:cs typeface="Arial" pitchFamily="34" charset="0"/>
              </a:rPr>
              <a:t>Received $1,200 cash as interest revenue earned during the quarter</a:t>
            </a:r>
            <a:endParaRPr lang="en-US" sz="1400" dirty="0" smtClean="0"/>
          </a:p>
          <a:p>
            <a:pPr marL="342900" indent="-342900">
              <a:buFont typeface="+mj-lt"/>
              <a:buAutoNum type="arabicParenR" startAt="8"/>
            </a:pPr>
            <a:r>
              <a:rPr lang="en-US" sz="1400" dirty="0" smtClean="0">
                <a:solidFill>
                  <a:prstClr val="black"/>
                </a:solidFill>
                <a:cs typeface="Arial" pitchFamily="34" charset="0"/>
              </a:rPr>
              <a:t>During the quarter, sold gift cards to customers for $21,900 in cash (expected to be redeemed for food next quarter)</a:t>
            </a:r>
            <a:endParaRPr lang="en-US" sz="1400" dirty="0" smtClean="0"/>
          </a:p>
          <a:p>
            <a:pPr marL="342900" indent="-342900">
              <a:spcAft>
                <a:spcPts val="600"/>
              </a:spcAft>
              <a:buFontTx/>
              <a:buAutoNum type="arabicParenBoth"/>
            </a:pPr>
            <a:endParaRPr lang="en-US" altLang="zh-CN" sz="1600" dirty="0" smtClean="0">
              <a:solidFill>
                <a:srgbClr val="002060"/>
              </a:solidFill>
              <a:ea typeface="宋体" pitchFamily="2" charset="-122"/>
            </a:endParaRPr>
          </a:p>
          <a:p>
            <a:pPr marL="0" indent="0">
              <a:spcAft>
                <a:spcPts val="600"/>
              </a:spcAft>
              <a:buNone/>
            </a:pPr>
            <a:endParaRPr lang="en-US" altLang="zh-CN" sz="1600" dirty="0" smtClean="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spTree>
    <p:extLst>
      <p:ext uri="{BB962C8B-B14F-4D97-AF65-F5344CB8AC3E}">
        <p14:creationId xmlns:p14="http://schemas.microsoft.com/office/powerpoint/2010/main" val="27979298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45</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mj-lt"/>
              <a:buAutoNum type="arabicParenR"/>
            </a:pPr>
            <a:r>
              <a:rPr lang="en-US" sz="1400" dirty="0">
                <a:solidFill>
                  <a:prstClr val="black"/>
                </a:solidFill>
                <a:cs typeface="Arial" pitchFamily="34" charset="0"/>
              </a:rPr>
              <a:t>Purchased food, beverage, and packaging supplies costing $369,800, paying $289,800 in cash and owing the rest on account</a:t>
            </a:r>
            <a:endParaRPr lang="en-US" sz="1400" dirty="0"/>
          </a:p>
          <a:p>
            <a:pPr marL="342900" indent="-342900">
              <a:spcAft>
                <a:spcPts val="600"/>
              </a:spcAft>
              <a:buFontTx/>
              <a:buAutoNum type="arabicParenBoth"/>
            </a:pPr>
            <a:endParaRPr lang="en-US" altLang="zh-CN" sz="1600" dirty="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3311540392"/>
              </p:ext>
            </p:extLst>
          </p:nvPr>
        </p:nvGraphicFramePr>
        <p:xfrm>
          <a:off x="914400" y="2590800"/>
          <a:ext cx="7772400" cy="1219200"/>
        </p:xfrm>
        <a:graphic>
          <a:graphicData uri="http://schemas.openxmlformats.org/drawingml/2006/table">
            <a:tbl>
              <a:tblPr firstRow="1" bandRow="1">
                <a:tableStyleId>{2D5ABB26-0587-4C30-8999-92F81FD0307C}</a:tableStyleId>
              </a:tblPr>
              <a:tblGrid>
                <a:gridCol w="680085">
                  <a:extLst>
                    <a:ext uri="{9D8B030D-6E8A-4147-A177-3AD203B41FA5}">
                      <a16:colId xmlns:a16="http://schemas.microsoft.com/office/drawing/2014/main" val="20000"/>
                    </a:ext>
                  </a:extLst>
                </a:gridCol>
                <a:gridCol w="457771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0">
                <a:tc>
                  <a:txBody>
                    <a:bodyPr/>
                    <a:lstStyle/>
                    <a:p>
                      <a:endParaRPr lang="en-US" sz="1400" dirty="0"/>
                    </a:p>
                  </a:txBody>
                  <a:tcPr/>
                </a:tc>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400" i="1" dirty="0" smtClean="0"/>
                        <a:t>(1)</a:t>
                      </a:r>
                      <a:endParaRPr lang="en-US" sz="1400" i="1" dirty="0"/>
                    </a:p>
                  </a:txBody>
                  <a:tcPr/>
                </a:tc>
                <a:tc>
                  <a:txBody>
                    <a:bodyPr/>
                    <a:lstStyle/>
                    <a:p>
                      <a:r>
                        <a:rPr lang="en-US" sz="1400" dirty="0" smtClean="0"/>
                        <a:t>Supplies (+A)</a:t>
                      </a:r>
                      <a:endParaRPr lang="en-US" sz="1400" dirty="0"/>
                    </a:p>
                  </a:txBody>
                  <a:tcPr/>
                </a:tc>
                <a:tc>
                  <a:txBody>
                    <a:bodyPr/>
                    <a:lstStyle/>
                    <a:p>
                      <a:pPr algn="r"/>
                      <a:r>
                        <a:rPr lang="en-US" sz="1400" dirty="0" smtClean="0"/>
                        <a:t>369,800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0">
                <a:tc>
                  <a:txBody>
                    <a:bodyPr/>
                    <a:lstStyle/>
                    <a:p>
                      <a:endParaRPr lang="en-US" sz="1400"/>
                    </a:p>
                  </a:txBody>
                  <a:tcPr/>
                </a:tc>
                <a:tc>
                  <a:txBody>
                    <a:bodyPr/>
                    <a:lstStyle/>
                    <a:p>
                      <a:r>
                        <a:rPr lang="en-US" sz="1400" dirty="0" smtClean="0"/>
                        <a:t>     Cash (-A)</a:t>
                      </a:r>
                      <a:endParaRPr lang="en-US" sz="1400" dirty="0"/>
                    </a:p>
                  </a:txBody>
                  <a:tcPr/>
                </a:tc>
                <a:tc>
                  <a:txBody>
                    <a:bodyPr/>
                    <a:lstStyle/>
                    <a:p>
                      <a:pPr algn="r"/>
                      <a:endParaRPr lang="en-US" sz="1400" dirty="0"/>
                    </a:p>
                  </a:txBody>
                  <a:tcPr/>
                </a:tc>
                <a:tc>
                  <a:txBody>
                    <a:bodyPr/>
                    <a:lstStyle/>
                    <a:p>
                      <a:pPr algn="r"/>
                      <a:r>
                        <a:rPr lang="en-US" sz="1400" dirty="0" smtClean="0"/>
                        <a:t>289,800</a:t>
                      </a:r>
                      <a:endParaRPr lang="en-US" sz="1400" dirty="0"/>
                    </a:p>
                  </a:txBody>
                  <a:tcPr/>
                </a:tc>
                <a:extLst>
                  <a:ext uri="{0D108BD9-81ED-4DB2-BD59-A6C34878D82A}">
                    <a16:rowId xmlns:a16="http://schemas.microsoft.com/office/drawing/2014/main" val="10002"/>
                  </a:ext>
                </a:extLst>
              </a:tr>
              <a:tr h="0">
                <a:tc>
                  <a:txBody>
                    <a:bodyPr/>
                    <a:lstStyle/>
                    <a:p>
                      <a:endParaRPr lang="en-US" sz="1400"/>
                    </a:p>
                  </a:txBody>
                  <a:tcPr/>
                </a:tc>
                <a:tc>
                  <a:txBody>
                    <a:bodyPr/>
                    <a:lstStyle/>
                    <a:p>
                      <a:r>
                        <a:rPr lang="en-US" sz="1400" dirty="0" smtClean="0"/>
                        <a:t>     Accounts Payable (+L)</a:t>
                      </a:r>
                      <a:endParaRPr lang="en-US" sz="1400" dirty="0"/>
                    </a:p>
                  </a:txBody>
                  <a:tcPr/>
                </a:tc>
                <a:tc>
                  <a:txBody>
                    <a:bodyPr/>
                    <a:lstStyle/>
                    <a:p>
                      <a:pPr algn="r"/>
                      <a:endParaRPr lang="en-US" sz="1400" dirty="0"/>
                    </a:p>
                  </a:txBody>
                  <a:tcPr/>
                </a:tc>
                <a:tc>
                  <a:txBody>
                    <a:bodyPr/>
                    <a:lstStyle/>
                    <a:p>
                      <a:pPr algn="r"/>
                      <a:r>
                        <a:rPr lang="en-US" sz="1400" dirty="0" smtClean="0"/>
                        <a:t>80,000</a:t>
                      </a:r>
                      <a:endParaRPr lang="en-US" sz="1400" dirty="0"/>
                    </a:p>
                  </a:txBody>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47332545"/>
              </p:ext>
            </p:extLst>
          </p:nvPr>
        </p:nvGraphicFramePr>
        <p:xfrm>
          <a:off x="914400" y="4191000"/>
          <a:ext cx="2590800" cy="1645920"/>
        </p:xfrm>
        <a:graphic>
          <a:graphicData uri="http://schemas.openxmlformats.org/drawingml/2006/table">
            <a:tbl>
              <a:tblPr firstRow="1" bandRow="1">
                <a:tableStyleId>{3B4B98B0-60AC-42C2-AFA5-B58CD77FA1E5}</a:tableStyleId>
              </a:tblPr>
              <a:tblGrid>
                <a:gridCol w="421759">
                  <a:extLst>
                    <a:ext uri="{9D8B030D-6E8A-4147-A177-3AD203B41FA5}">
                      <a16:colId xmlns:a16="http://schemas.microsoft.com/office/drawing/2014/main" val="20000"/>
                    </a:ext>
                  </a:extLst>
                </a:gridCol>
                <a:gridCol w="873641">
                  <a:extLst>
                    <a:ext uri="{9D8B030D-6E8A-4147-A177-3AD203B41FA5}">
                      <a16:colId xmlns:a16="http://schemas.microsoft.com/office/drawing/2014/main" val="20001"/>
                    </a:ext>
                  </a:extLst>
                </a:gridCol>
                <a:gridCol w="873641">
                  <a:extLst>
                    <a:ext uri="{9D8B030D-6E8A-4147-A177-3AD203B41FA5}">
                      <a16:colId xmlns:a16="http://schemas.microsoft.com/office/drawing/2014/main" val="20002"/>
                    </a:ext>
                  </a:extLst>
                </a:gridCol>
                <a:gridCol w="421759">
                  <a:extLst>
                    <a:ext uri="{9D8B030D-6E8A-4147-A177-3AD203B41FA5}">
                      <a16:colId xmlns:a16="http://schemas.microsoft.com/office/drawing/2014/main" val="20003"/>
                    </a:ext>
                  </a:extLst>
                </a:gridCol>
              </a:tblGrid>
              <a:tr h="139700">
                <a:tc gridSpan="4">
                  <a:txBody>
                    <a:bodyPr/>
                    <a:lstStyle/>
                    <a:p>
                      <a:pPr algn="ctr"/>
                      <a:r>
                        <a:rPr lang="en-US" sz="1200" dirty="0" smtClean="0"/>
                        <a:t>Cash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$ 323,200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rgbClr val="C00000"/>
                          </a:solidFill>
                        </a:rPr>
                        <a:t>289,800</a:t>
                      </a:r>
                      <a:endParaRPr lang="en-US" sz="1200" dirty="0">
                        <a:solidFill>
                          <a:srgbClr val="C00000"/>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rgbClr val="C00000"/>
                          </a:solidFill>
                        </a:rPr>
                        <a:t>(1)</a:t>
                      </a:r>
                      <a:endParaRPr lang="en-US" sz="1200" dirty="0">
                        <a:solidFill>
                          <a:srgbClr val="C00000"/>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234237513"/>
              </p:ext>
            </p:extLst>
          </p:nvPr>
        </p:nvGraphicFramePr>
        <p:xfrm>
          <a:off x="3657600" y="41910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Supplies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15,300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smtClean="0">
                          <a:solidFill>
                            <a:srgbClr val="C00000"/>
                          </a:solidFill>
                        </a:rPr>
                        <a:t>(1)</a:t>
                      </a:r>
                      <a:endParaRPr lang="en-US" sz="1200" dirty="0">
                        <a:solidFill>
                          <a:srgbClr val="C00000"/>
                        </a:solidFill>
                      </a:endParaRPr>
                    </a:p>
                  </a:txBody>
                  <a:tcPr/>
                </a:tc>
                <a:tc>
                  <a:txBody>
                    <a:bodyPr/>
                    <a:lstStyle/>
                    <a:p>
                      <a:pPr algn="r"/>
                      <a:r>
                        <a:rPr lang="en-US" sz="1200" dirty="0" smtClean="0">
                          <a:solidFill>
                            <a:srgbClr val="C00000"/>
                          </a:solidFill>
                        </a:rPr>
                        <a:t>369,800</a:t>
                      </a:r>
                      <a:endParaRPr lang="en-US" sz="12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34726658"/>
              </p:ext>
            </p:extLst>
          </p:nvPr>
        </p:nvGraphicFramePr>
        <p:xfrm>
          <a:off x="6324600" y="41910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Accounts Payable (L)</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69</a:t>
                      </a:r>
                      <a:r>
                        <a:rPr lang="en-US" sz="1200" baseline="0" dirty="0" smtClean="0">
                          <a:solidFill>
                            <a:schemeClr val="tx1"/>
                          </a:solidFill>
                        </a:rPr>
                        <a:t>,600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rgbClr val="C00000"/>
                          </a:solidFill>
                        </a:rPr>
                        <a:t>80,000</a:t>
                      </a:r>
                      <a:endParaRPr lang="en-US" sz="1200" dirty="0">
                        <a:solidFill>
                          <a:srgbClr val="C00000"/>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rgbClr val="C00000"/>
                          </a:solidFill>
                        </a:rPr>
                        <a:t>(1)</a:t>
                      </a:r>
                      <a:endParaRPr lang="en-US" sz="1200" dirty="0">
                        <a:solidFill>
                          <a:srgbClr val="C00000"/>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053945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46</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mj-lt"/>
              <a:buAutoNum type="arabicParenR" startAt="2"/>
            </a:pPr>
            <a:r>
              <a:rPr lang="en-US" sz="1400" dirty="0">
                <a:solidFill>
                  <a:prstClr val="black"/>
                </a:solidFill>
                <a:cs typeface="Arial" pitchFamily="34" charset="0"/>
              </a:rPr>
              <a:t>At the beginning of January, paid $79,700 cash in advance for prepaid expenses for rent, insurance, and advertising</a:t>
            </a:r>
            <a:r>
              <a:rPr lang="en-US" sz="1400" dirty="0"/>
              <a:t> </a:t>
            </a:r>
          </a:p>
          <a:p>
            <a:pPr marL="342900" indent="-342900">
              <a:spcAft>
                <a:spcPts val="600"/>
              </a:spcAft>
              <a:buFontTx/>
              <a:buAutoNum type="arabicParenBoth"/>
            </a:pPr>
            <a:endParaRPr lang="en-US" altLang="zh-CN" sz="1600" dirty="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640818332"/>
              </p:ext>
            </p:extLst>
          </p:nvPr>
        </p:nvGraphicFramePr>
        <p:xfrm>
          <a:off x="914400" y="2590800"/>
          <a:ext cx="7772400" cy="914400"/>
        </p:xfrm>
        <a:graphic>
          <a:graphicData uri="http://schemas.openxmlformats.org/drawingml/2006/table">
            <a:tbl>
              <a:tblPr firstRow="1" bandRow="1">
                <a:tableStyleId>{2D5ABB26-0587-4C30-8999-92F81FD0307C}</a:tableStyleId>
              </a:tblPr>
              <a:tblGrid>
                <a:gridCol w="680085">
                  <a:extLst>
                    <a:ext uri="{9D8B030D-6E8A-4147-A177-3AD203B41FA5}">
                      <a16:colId xmlns:a16="http://schemas.microsoft.com/office/drawing/2014/main" val="20000"/>
                    </a:ext>
                  </a:extLst>
                </a:gridCol>
                <a:gridCol w="457771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0">
                <a:tc>
                  <a:txBody>
                    <a:bodyPr/>
                    <a:lstStyle/>
                    <a:p>
                      <a:endParaRPr lang="en-US" sz="1400" dirty="0"/>
                    </a:p>
                  </a:txBody>
                  <a:tcPr/>
                </a:tc>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400" i="1" dirty="0" smtClean="0"/>
                        <a:t>(2)</a:t>
                      </a:r>
                      <a:endParaRPr lang="en-US" sz="1400" i="1" dirty="0"/>
                    </a:p>
                  </a:txBody>
                  <a:tcPr/>
                </a:tc>
                <a:tc>
                  <a:txBody>
                    <a:bodyPr/>
                    <a:lstStyle/>
                    <a:p>
                      <a:r>
                        <a:rPr lang="en-US" sz="1400" dirty="0" smtClean="0"/>
                        <a:t>Prepaid Expenses (+A)</a:t>
                      </a:r>
                      <a:endParaRPr lang="en-US" sz="1400" dirty="0"/>
                    </a:p>
                  </a:txBody>
                  <a:tcPr/>
                </a:tc>
                <a:tc>
                  <a:txBody>
                    <a:bodyPr/>
                    <a:lstStyle/>
                    <a:p>
                      <a:pPr algn="r"/>
                      <a:r>
                        <a:rPr lang="en-US" sz="1400" dirty="0" smtClean="0"/>
                        <a:t>79,700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0">
                <a:tc>
                  <a:txBody>
                    <a:bodyPr/>
                    <a:lstStyle/>
                    <a:p>
                      <a:endParaRPr lang="en-US" sz="1400"/>
                    </a:p>
                  </a:txBody>
                  <a:tcPr/>
                </a:tc>
                <a:tc>
                  <a:txBody>
                    <a:bodyPr/>
                    <a:lstStyle/>
                    <a:p>
                      <a:r>
                        <a:rPr lang="en-US" sz="1400" dirty="0" smtClean="0"/>
                        <a:t>     Cash (-A)</a:t>
                      </a:r>
                      <a:endParaRPr lang="en-US" sz="1400" dirty="0"/>
                    </a:p>
                  </a:txBody>
                  <a:tcPr/>
                </a:tc>
                <a:tc>
                  <a:txBody>
                    <a:bodyPr/>
                    <a:lstStyle/>
                    <a:p>
                      <a:pPr algn="r"/>
                      <a:endParaRPr lang="en-US" sz="1400" dirty="0"/>
                    </a:p>
                  </a:txBody>
                  <a:tcPr/>
                </a:tc>
                <a:tc>
                  <a:txBody>
                    <a:bodyPr/>
                    <a:lstStyle/>
                    <a:p>
                      <a:pPr algn="r"/>
                      <a:r>
                        <a:rPr lang="en-US" sz="1400" dirty="0" smtClean="0"/>
                        <a:t>79,700</a:t>
                      </a:r>
                      <a:endParaRPr lang="en-US" sz="1400" dirty="0"/>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6445218"/>
              </p:ext>
            </p:extLst>
          </p:nvPr>
        </p:nvGraphicFramePr>
        <p:xfrm>
          <a:off x="914400" y="4191000"/>
          <a:ext cx="2590800" cy="1645920"/>
        </p:xfrm>
        <a:graphic>
          <a:graphicData uri="http://schemas.openxmlformats.org/drawingml/2006/table">
            <a:tbl>
              <a:tblPr firstRow="1" bandRow="1">
                <a:tableStyleId>{3B4B98B0-60AC-42C2-AFA5-B58CD77FA1E5}</a:tableStyleId>
              </a:tblPr>
              <a:tblGrid>
                <a:gridCol w="421759">
                  <a:extLst>
                    <a:ext uri="{9D8B030D-6E8A-4147-A177-3AD203B41FA5}">
                      <a16:colId xmlns:a16="http://schemas.microsoft.com/office/drawing/2014/main" val="20000"/>
                    </a:ext>
                  </a:extLst>
                </a:gridCol>
                <a:gridCol w="873641">
                  <a:extLst>
                    <a:ext uri="{9D8B030D-6E8A-4147-A177-3AD203B41FA5}">
                      <a16:colId xmlns:a16="http://schemas.microsoft.com/office/drawing/2014/main" val="20001"/>
                    </a:ext>
                  </a:extLst>
                </a:gridCol>
                <a:gridCol w="873641">
                  <a:extLst>
                    <a:ext uri="{9D8B030D-6E8A-4147-A177-3AD203B41FA5}">
                      <a16:colId xmlns:a16="http://schemas.microsoft.com/office/drawing/2014/main" val="20002"/>
                    </a:ext>
                  </a:extLst>
                </a:gridCol>
                <a:gridCol w="421759">
                  <a:extLst>
                    <a:ext uri="{9D8B030D-6E8A-4147-A177-3AD203B41FA5}">
                      <a16:colId xmlns:a16="http://schemas.microsoft.com/office/drawing/2014/main" val="20003"/>
                    </a:ext>
                  </a:extLst>
                </a:gridCol>
              </a:tblGrid>
              <a:tr h="139700">
                <a:tc gridSpan="4">
                  <a:txBody>
                    <a:bodyPr/>
                    <a:lstStyle/>
                    <a:p>
                      <a:pPr algn="ctr"/>
                      <a:r>
                        <a:rPr lang="en-US" sz="1200" dirty="0" smtClean="0"/>
                        <a:t>Cash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$ 323,200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289,800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(1)</a:t>
                      </a: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rgbClr val="C00000"/>
                          </a:solidFill>
                        </a:rPr>
                        <a:t>79,700</a:t>
                      </a:r>
                      <a:endParaRPr lang="en-US" sz="1200" dirty="0">
                        <a:solidFill>
                          <a:srgbClr val="C00000"/>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rgbClr val="C00000"/>
                          </a:solidFill>
                        </a:rPr>
                        <a:t>(2)</a:t>
                      </a:r>
                      <a:endParaRPr lang="en-US" sz="1200" dirty="0">
                        <a:solidFill>
                          <a:srgbClr val="C00000"/>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46756374"/>
              </p:ext>
            </p:extLst>
          </p:nvPr>
        </p:nvGraphicFramePr>
        <p:xfrm>
          <a:off x="3657600" y="41910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Prepaid Expenses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70,300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rgbClr val="C00000"/>
                          </a:solidFill>
                        </a:rPr>
                        <a:t>(2)</a:t>
                      </a:r>
                      <a:endParaRPr lang="en-US" sz="1200" dirty="0">
                        <a:solidFill>
                          <a:srgbClr val="C00000"/>
                        </a:solidFill>
                      </a:endParaRPr>
                    </a:p>
                  </a:txBody>
                  <a:tcPr/>
                </a:tc>
                <a:tc>
                  <a:txBody>
                    <a:bodyPr/>
                    <a:lstStyle/>
                    <a:p>
                      <a:pPr algn="r"/>
                      <a:r>
                        <a:rPr lang="en-US" sz="1200" dirty="0" smtClean="0">
                          <a:solidFill>
                            <a:srgbClr val="C00000"/>
                          </a:solidFill>
                        </a:rPr>
                        <a:t>79,700</a:t>
                      </a:r>
                      <a:endParaRPr lang="en-US" sz="12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61756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47</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mj-lt"/>
              <a:buAutoNum type="arabicParenR" startAt="3"/>
            </a:pPr>
            <a:r>
              <a:rPr lang="en-US" sz="1400" dirty="0">
                <a:solidFill>
                  <a:prstClr val="black"/>
                </a:solidFill>
                <a:cs typeface="Arial" pitchFamily="34" charset="0"/>
              </a:rPr>
              <a:t>During the first quarter, sold food to customers for $1,071,700; $25,700 was sold to universities on account (to be paid by the universities next quarter), and the rest was received in cash in the stores. </a:t>
            </a:r>
            <a:br>
              <a:rPr lang="en-US" sz="1400" dirty="0">
                <a:solidFill>
                  <a:prstClr val="black"/>
                </a:solidFill>
                <a:cs typeface="Arial" pitchFamily="34" charset="0"/>
              </a:rPr>
            </a:br>
            <a:r>
              <a:rPr lang="en-US" sz="1400" dirty="0">
                <a:solidFill>
                  <a:prstClr val="black"/>
                </a:solidFill>
                <a:cs typeface="Arial" pitchFamily="34" charset="0"/>
              </a:rPr>
              <a:t>	</a:t>
            </a:r>
            <a:r>
              <a:rPr lang="en-US" sz="1400" dirty="0">
                <a:solidFill>
                  <a:srgbClr val="FF0000"/>
                </a:solidFill>
                <a:cs typeface="Arial" pitchFamily="34" charset="0"/>
              </a:rPr>
              <a:t>NOTE:</a:t>
            </a:r>
            <a:r>
              <a:rPr lang="en-US" sz="1400" dirty="0">
                <a:solidFill>
                  <a:prstClr val="black"/>
                </a:solidFill>
                <a:cs typeface="Arial" pitchFamily="34" charset="0"/>
              </a:rPr>
              <a:t> To measure revenues and expenses in a period, begin with a $0 balance</a:t>
            </a:r>
            <a:r>
              <a:rPr lang="en-US" sz="1400" dirty="0"/>
              <a:t> </a:t>
            </a:r>
          </a:p>
          <a:p>
            <a:pPr marL="342900" indent="-342900">
              <a:spcAft>
                <a:spcPts val="600"/>
              </a:spcAft>
              <a:buFontTx/>
              <a:buAutoNum type="arabicParenBoth"/>
            </a:pPr>
            <a:endParaRPr lang="en-US" altLang="zh-CN" sz="1600" dirty="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3161972268"/>
              </p:ext>
            </p:extLst>
          </p:nvPr>
        </p:nvGraphicFramePr>
        <p:xfrm>
          <a:off x="914400" y="2590800"/>
          <a:ext cx="7772400" cy="1219200"/>
        </p:xfrm>
        <a:graphic>
          <a:graphicData uri="http://schemas.openxmlformats.org/drawingml/2006/table">
            <a:tbl>
              <a:tblPr firstRow="1" bandRow="1">
                <a:tableStyleId>{2D5ABB26-0587-4C30-8999-92F81FD0307C}</a:tableStyleId>
              </a:tblPr>
              <a:tblGrid>
                <a:gridCol w="680085">
                  <a:extLst>
                    <a:ext uri="{9D8B030D-6E8A-4147-A177-3AD203B41FA5}">
                      <a16:colId xmlns:a16="http://schemas.microsoft.com/office/drawing/2014/main" val="20000"/>
                    </a:ext>
                  </a:extLst>
                </a:gridCol>
                <a:gridCol w="457771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0">
                <a:tc>
                  <a:txBody>
                    <a:bodyPr/>
                    <a:lstStyle/>
                    <a:p>
                      <a:endParaRPr lang="en-US" sz="1400" dirty="0"/>
                    </a:p>
                  </a:txBody>
                  <a:tcPr/>
                </a:tc>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400" i="1" dirty="0" smtClean="0"/>
                        <a:t>(3)</a:t>
                      </a:r>
                      <a:endParaRPr lang="en-US" sz="1400" i="1" dirty="0"/>
                    </a:p>
                  </a:txBody>
                  <a:tcPr/>
                </a:tc>
                <a:tc>
                  <a:txBody>
                    <a:bodyPr/>
                    <a:lstStyle/>
                    <a:p>
                      <a:r>
                        <a:rPr lang="en-US" sz="1400" dirty="0" smtClean="0"/>
                        <a:t>Cash (+A)</a:t>
                      </a:r>
                      <a:endParaRPr lang="en-US" sz="1400" dirty="0"/>
                    </a:p>
                  </a:txBody>
                  <a:tcPr/>
                </a:tc>
                <a:tc>
                  <a:txBody>
                    <a:bodyPr/>
                    <a:lstStyle/>
                    <a:p>
                      <a:pPr algn="r"/>
                      <a:r>
                        <a:rPr lang="en-US" sz="1400" dirty="0" smtClean="0"/>
                        <a:t>1,046,000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0">
                <a:tc>
                  <a:txBody>
                    <a:bodyPr/>
                    <a:lstStyle/>
                    <a:p>
                      <a:endParaRPr lang="en-US" sz="1400"/>
                    </a:p>
                  </a:txBody>
                  <a:tcPr/>
                </a:tc>
                <a:tc>
                  <a:txBody>
                    <a:bodyPr/>
                    <a:lstStyle/>
                    <a:p>
                      <a:r>
                        <a:rPr lang="en-US" sz="1400" dirty="0" smtClean="0"/>
                        <a:t>Accounts Receivable (+A)</a:t>
                      </a:r>
                      <a:endParaRPr lang="en-US" sz="1400" dirty="0"/>
                    </a:p>
                  </a:txBody>
                  <a:tcPr/>
                </a:tc>
                <a:tc>
                  <a:txBody>
                    <a:bodyPr/>
                    <a:lstStyle/>
                    <a:p>
                      <a:pPr algn="r"/>
                      <a:r>
                        <a:rPr lang="en-US" sz="1400" dirty="0" smtClean="0"/>
                        <a:t>25,700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2"/>
                  </a:ext>
                </a:extLst>
              </a:tr>
              <a:tr h="0">
                <a:tc>
                  <a:txBody>
                    <a:bodyPr/>
                    <a:lstStyle/>
                    <a:p>
                      <a:endParaRPr lang="en-US" sz="1400"/>
                    </a:p>
                  </a:txBody>
                  <a:tcPr/>
                </a:tc>
                <a:tc>
                  <a:txBody>
                    <a:bodyPr/>
                    <a:lstStyle/>
                    <a:p>
                      <a:r>
                        <a:rPr lang="en-US" sz="1400" dirty="0" smtClean="0"/>
                        <a:t>     Sales Revenue (+R; +SE)</a:t>
                      </a:r>
                      <a:endParaRPr lang="en-US" sz="1400" dirty="0"/>
                    </a:p>
                  </a:txBody>
                  <a:tcPr/>
                </a:tc>
                <a:tc>
                  <a:txBody>
                    <a:bodyPr/>
                    <a:lstStyle/>
                    <a:p>
                      <a:pPr algn="r"/>
                      <a:endParaRPr lang="en-US" sz="1400" dirty="0"/>
                    </a:p>
                  </a:txBody>
                  <a:tcPr/>
                </a:tc>
                <a:tc>
                  <a:txBody>
                    <a:bodyPr/>
                    <a:lstStyle/>
                    <a:p>
                      <a:pPr algn="r"/>
                      <a:r>
                        <a:rPr lang="en-US" sz="1400" dirty="0" smtClean="0"/>
                        <a:t>1,071,700</a:t>
                      </a:r>
                      <a:endParaRPr lang="en-US" sz="1400" dirty="0"/>
                    </a:p>
                  </a:txBody>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21011865"/>
              </p:ext>
            </p:extLst>
          </p:nvPr>
        </p:nvGraphicFramePr>
        <p:xfrm>
          <a:off x="914400" y="4191000"/>
          <a:ext cx="2590800" cy="1645920"/>
        </p:xfrm>
        <a:graphic>
          <a:graphicData uri="http://schemas.openxmlformats.org/drawingml/2006/table">
            <a:tbl>
              <a:tblPr firstRow="1" bandRow="1">
                <a:tableStyleId>{3B4B98B0-60AC-42C2-AFA5-B58CD77FA1E5}</a:tableStyleId>
              </a:tblPr>
              <a:tblGrid>
                <a:gridCol w="421758">
                  <a:extLst>
                    <a:ext uri="{9D8B030D-6E8A-4147-A177-3AD203B41FA5}">
                      <a16:colId xmlns:a16="http://schemas.microsoft.com/office/drawing/2014/main" val="20000"/>
                    </a:ext>
                  </a:extLst>
                </a:gridCol>
                <a:gridCol w="873642">
                  <a:extLst>
                    <a:ext uri="{9D8B030D-6E8A-4147-A177-3AD203B41FA5}">
                      <a16:colId xmlns:a16="http://schemas.microsoft.com/office/drawing/2014/main" val="20001"/>
                    </a:ext>
                  </a:extLst>
                </a:gridCol>
                <a:gridCol w="873642">
                  <a:extLst>
                    <a:ext uri="{9D8B030D-6E8A-4147-A177-3AD203B41FA5}">
                      <a16:colId xmlns:a16="http://schemas.microsoft.com/office/drawing/2014/main" val="20002"/>
                    </a:ext>
                  </a:extLst>
                </a:gridCol>
                <a:gridCol w="421758">
                  <a:extLst>
                    <a:ext uri="{9D8B030D-6E8A-4147-A177-3AD203B41FA5}">
                      <a16:colId xmlns:a16="http://schemas.microsoft.com/office/drawing/2014/main" val="20003"/>
                    </a:ext>
                  </a:extLst>
                </a:gridCol>
              </a:tblGrid>
              <a:tr h="139700">
                <a:tc gridSpan="4">
                  <a:txBody>
                    <a:bodyPr/>
                    <a:lstStyle/>
                    <a:p>
                      <a:pPr algn="ctr"/>
                      <a:r>
                        <a:rPr lang="en-US" sz="1200" dirty="0" smtClean="0"/>
                        <a:t>Cash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$ 323,200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rgbClr val="C00000"/>
                          </a:solidFill>
                        </a:rPr>
                        <a:t>(3)</a:t>
                      </a:r>
                      <a:endParaRPr lang="en-US" sz="1200" dirty="0">
                        <a:solidFill>
                          <a:srgbClr val="C00000"/>
                        </a:solidFill>
                      </a:endParaRPr>
                    </a:p>
                  </a:txBody>
                  <a:tcPr/>
                </a:tc>
                <a:tc>
                  <a:txBody>
                    <a:bodyPr/>
                    <a:lstStyle/>
                    <a:p>
                      <a:pPr algn="r"/>
                      <a:r>
                        <a:rPr lang="en-US" sz="1200" dirty="0" smtClean="0">
                          <a:solidFill>
                            <a:srgbClr val="C00000"/>
                          </a:solidFill>
                        </a:rPr>
                        <a:t>1,046,000</a:t>
                      </a:r>
                      <a:endParaRPr lang="en-US" sz="12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289,800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(1)</a:t>
                      </a: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79,700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(2)</a:t>
                      </a: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94150794"/>
              </p:ext>
            </p:extLst>
          </p:nvPr>
        </p:nvGraphicFramePr>
        <p:xfrm>
          <a:off x="3657600" y="41910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Accounts Receivable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34,800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rgbClr val="C00000"/>
                          </a:solidFill>
                        </a:rPr>
                        <a:t>(3)</a:t>
                      </a:r>
                      <a:endParaRPr lang="en-US" sz="1200" dirty="0">
                        <a:solidFill>
                          <a:srgbClr val="C00000"/>
                        </a:solidFill>
                      </a:endParaRPr>
                    </a:p>
                  </a:txBody>
                  <a:tcPr/>
                </a:tc>
                <a:tc>
                  <a:txBody>
                    <a:bodyPr/>
                    <a:lstStyle/>
                    <a:p>
                      <a:pPr algn="r"/>
                      <a:r>
                        <a:rPr lang="en-US" sz="1200" dirty="0" smtClean="0">
                          <a:solidFill>
                            <a:srgbClr val="C00000"/>
                          </a:solidFill>
                        </a:rPr>
                        <a:t>25,700</a:t>
                      </a:r>
                      <a:endParaRPr lang="en-US" sz="12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74245535"/>
              </p:ext>
            </p:extLst>
          </p:nvPr>
        </p:nvGraphicFramePr>
        <p:xfrm>
          <a:off x="6324600" y="4191000"/>
          <a:ext cx="2590800" cy="1645920"/>
        </p:xfrm>
        <a:graphic>
          <a:graphicData uri="http://schemas.openxmlformats.org/drawingml/2006/table">
            <a:tbl>
              <a:tblPr firstRow="1" bandRow="1">
                <a:tableStyleId>{3B4B98B0-60AC-42C2-AFA5-B58CD77FA1E5}</a:tableStyleId>
              </a:tblPr>
              <a:tblGrid>
                <a:gridCol w="421759">
                  <a:extLst>
                    <a:ext uri="{9D8B030D-6E8A-4147-A177-3AD203B41FA5}">
                      <a16:colId xmlns:a16="http://schemas.microsoft.com/office/drawing/2014/main" val="20000"/>
                    </a:ext>
                  </a:extLst>
                </a:gridCol>
                <a:gridCol w="873641">
                  <a:extLst>
                    <a:ext uri="{9D8B030D-6E8A-4147-A177-3AD203B41FA5}">
                      <a16:colId xmlns:a16="http://schemas.microsoft.com/office/drawing/2014/main" val="20001"/>
                    </a:ext>
                  </a:extLst>
                </a:gridCol>
                <a:gridCol w="873641">
                  <a:extLst>
                    <a:ext uri="{9D8B030D-6E8A-4147-A177-3AD203B41FA5}">
                      <a16:colId xmlns:a16="http://schemas.microsoft.com/office/drawing/2014/main" val="20002"/>
                    </a:ext>
                  </a:extLst>
                </a:gridCol>
                <a:gridCol w="421759">
                  <a:extLst>
                    <a:ext uri="{9D8B030D-6E8A-4147-A177-3AD203B41FA5}">
                      <a16:colId xmlns:a16="http://schemas.microsoft.com/office/drawing/2014/main" val="20003"/>
                    </a:ext>
                  </a:extLst>
                </a:gridCol>
              </a:tblGrid>
              <a:tr h="139700">
                <a:tc gridSpan="4">
                  <a:txBody>
                    <a:bodyPr/>
                    <a:lstStyle/>
                    <a:p>
                      <a:pPr algn="ctr"/>
                      <a:r>
                        <a:rPr lang="en-US" sz="1200" dirty="0" smtClean="0"/>
                        <a:t>Sales Revenue (R)</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rgbClr val="C00000"/>
                          </a:solidFill>
                        </a:rPr>
                        <a:t>1,071,700</a:t>
                      </a:r>
                      <a:endParaRPr lang="en-US" sz="1200" dirty="0">
                        <a:solidFill>
                          <a:srgbClr val="C00000"/>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rgbClr val="C00000"/>
                          </a:solidFill>
                        </a:rPr>
                        <a:t>(3)</a:t>
                      </a:r>
                      <a:endParaRPr lang="en-US" sz="1200" dirty="0">
                        <a:solidFill>
                          <a:srgbClr val="C00000"/>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61756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48</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mj-lt"/>
              <a:buAutoNum type="arabicParenR" startAt="4"/>
            </a:pPr>
            <a:r>
              <a:rPr lang="en-US" sz="1400" dirty="0">
                <a:solidFill>
                  <a:prstClr val="black"/>
                </a:solidFill>
                <a:cs typeface="Arial" pitchFamily="34" charset="0"/>
              </a:rPr>
              <a:t>Paid $40,800 for management training expenses</a:t>
            </a:r>
            <a:r>
              <a:rPr lang="en-US" sz="1400" dirty="0"/>
              <a:t> </a:t>
            </a:r>
          </a:p>
          <a:p>
            <a:pPr marL="342900" indent="-342900">
              <a:spcAft>
                <a:spcPts val="600"/>
              </a:spcAft>
              <a:buFontTx/>
              <a:buAutoNum type="arabicParenBoth"/>
            </a:pPr>
            <a:endParaRPr lang="en-US" altLang="zh-CN" sz="1600" dirty="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2062537468"/>
              </p:ext>
            </p:extLst>
          </p:nvPr>
        </p:nvGraphicFramePr>
        <p:xfrm>
          <a:off x="914400" y="2590800"/>
          <a:ext cx="7772400" cy="914400"/>
        </p:xfrm>
        <a:graphic>
          <a:graphicData uri="http://schemas.openxmlformats.org/drawingml/2006/table">
            <a:tbl>
              <a:tblPr firstRow="1" bandRow="1">
                <a:tableStyleId>{2D5ABB26-0587-4C30-8999-92F81FD0307C}</a:tableStyleId>
              </a:tblPr>
              <a:tblGrid>
                <a:gridCol w="680085">
                  <a:extLst>
                    <a:ext uri="{9D8B030D-6E8A-4147-A177-3AD203B41FA5}">
                      <a16:colId xmlns:a16="http://schemas.microsoft.com/office/drawing/2014/main" val="20000"/>
                    </a:ext>
                  </a:extLst>
                </a:gridCol>
                <a:gridCol w="457771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0">
                <a:tc>
                  <a:txBody>
                    <a:bodyPr/>
                    <a:lstStyle/>
                    <a:p>
                      <a:endParaRPr lang="en-US" sz="1400" dirty="0"/>
                    </a:p>
                  </a:txBody>
                  <a:tcPr/>
                </a:tc>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400" i="1" dirty="0" smtClean="0"/>
                        <a:t>(4)</a:t>
                      </a:r>
                      <a:endParaRPr lang="en-US" sz="1400" i="1" dirty="0"/>
                    </a:p>
                  </a:txBody>
                  <a:tcPr/>
                </a:tc>
                <a:tc>
                  <a:txBody>
                    <a:bodyPr/>
                    <a:lstStyle/>
                    <a:p>
                      <a:r>
                        <a:rPr lang="en-US" sz="1400" dirty="0" smtClean="0"/>
                        <a:t>Training Expense (+E;</a:t>
                      </a:r>
                      <a:r>
                        <a:rPr lang="en-US" sz="1400" baseline="0" dirty="0" smtClean="0"/>
                        <a:t> -SE</a:t>
                      </a:r>
                      <a:r>
                        <a:rPr lang="en-US" sz="1400" dirty="0" smtClean="0"/>
                        <a:t>)</a:t>
                      </a:r>
                      <a:endParaRPr lang="en-US" sz="1400" dirty="0"/>
                    </a:p>
                  </a:txBody>
                  <a:tcPr/>
                </a:tc>
                <a:tc>
                  <a:txBody>
                    <a:bodyPr/>
                    <a:lstStyle/>
                    <a:p>
                      <a:pPr algn="r"/>
                      <a:r>
                        <a:rPr lang="en-US" sz="1400" dirty="0" smtClean="0"/>
                        <a:t>40,800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0">
                <a:tc>
                  <a:txBody>
                    <a:bodyPr/>
                    <a:lstStyle/>
                    <a:p>
                      <a:endParaRPr lang="en-US" sz="1400"/>
                    </a:p>
                  </a:txBody>
                  <a:tcPr/>
                </a:tc>
                <a:tc>
                  <a:txBody>
                    <a:bodyPr/>
                    <a:lstStyle/>
                    <a:p>
                      <a:r>
                        <a:rPr lang="en-US" sz="1400" dirty="0" smtClean="0"/>
                        <a:t>     Cash (-A)</a:t>
                      </a:r>
                      <a:endParaRPr lang="en-US" sz="1400" dirty="0"/>
                    </a:p>
                  </a:txBody>
                  <a:tcPr/>
                </a:tc>
                <a:tc>
                  <a:txBody>
                    <a:bodyPr/>
                    <a:lstStyle/>
                    <a:p>
                      <a:pPr algn="r"/>
                      <a:endParaRPr lang="en-US" sz="1400" dirty="0"/>
                    </a:p>
                  </a:txBody>
                  <a:tcPr/>
                </a:tc>
                <a:tc>
                  <a:txBody>
                    <a:bodyPr/>
                    <a:lstStyle/>
                    <a:p>
                      <a:pPr algn="r"/>
                      <a:r>
                        <a:rPr lang="en-US" sz="1400" dirty="0" smtClean="0"/>
                        <a:t>40,800</a:t>
                      </a:r>
                      <a:endParaRPr lang="en-US" sz="1400" dirty="0"/>
                    </a:p>
                  </a:txBody>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98909238"/>
              </p:ext>
            </p:extLst>
          </p:nvPr>
        </p:nvGraphicFramePr>
        <p:xfrm>
          <a:off x="3657600" y="41910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Training Expense (E)</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a:t>
                      </a:r>
                      <a:r>
                        <a:rPr lang="en-US" sz="1200" baseline="0" dirty="0" smtClean="0">
                          <a:solidFill>
                            <a:schemeClr val="tx1"/>
                          </a:solidFill>
                        </a:rPr>
                        <a:t>         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rgbClr val="C00000"/>
                          </a:solidFill>
                        </a:rPr>
                        <a:t>(4)</a:t>
                      </a:r>
                      <a:endParaRPr lang="en-US" sz="1200" dirty="0">
                        <a:solidFill>
                          <a:srgbClr val="C00000"/>
                        </a:solidFill>
                      </a:endParaRPr>
                    </a:p>
                  </a:txBody>
                  <a:tcPr/>
                </a:tc>
                <a:tc>
                  <a:txBody>
                    <a:bodyPr/>
                    <a:lstStyle/>
                    <a:p>
                      <a:pPr algn="r"/>
                      <a:r>
                        <a:rPr lang="en-US" sz="1200" dirty="0" smtClean="0">
                          <a:solidFill>
                            <a:srgbClr val="C00000"/>
                          </a:solidFill>
                        </a:rPr>
                        <a:t>40,800</a:t>
                      </a:r>
                      <a:endParaRPr lang="en-US" sz="12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025685583"/>
              </p:ext>
            </p:extLst>
          </p:nvPr>
        </p:nvGraphicFramePr>
        <p:xfrm>
          <a:off x="914400" y="4191000"/>
          <a:ext cx="2590800" cy="1645920"/>
        </p:xfrm>
        <a:graphic>
          <a:graphicData uri="http://schemas.openxmlformats.org/drawingml/2006/table">
            <a:tbl>
              <a:tblPr firstRow="1" bandRow="1">
                <a:tableStyleId>{3B4B98B0-60AC-42C2-AFA5-B58CD77FA1E5}</a:tableStyleId>
              </a:tblPr>
              <a:tblGrid>
                <a:gridCol w="421758">
                  <a:extLst>
                    <a:ext uri="{9D8B030D-6E8A-4147-A177-3AD203B41FA5}">
                      <a16:colId xmlns:a16="http://schemas.microsoft.com/office/drawing/2014/main" val="20000"/>
                    </a:ext>
                  </a:extLst>
                </a:gridCol>
                <a:gridCol w="873642">
                  <a:extLst>
                    <a:ext uri="{9D8B030D-6E8A-4147-A177-3AD203B41FA5}">
                      <a16:colId xmlns:a16="http://schemas.microsoft.com/office/drawing/2014/main" val="20001"/>
                    </a:ext>
                  </a:extLst>
                </a:gridCol>
                <a:gridCol w="873642">
                  <a:extLst>
                    <a:ext uri="{9D8B030D-6E8A-4147-A177-3AD203B41FA5}">
                      <a16:colId xmlns:a16="http://schemas.microsoft.com/office/drawing/2014/main" val="20002"/>
                    </a:ext>
                  </a:extLst>
                </a:gridCol>
                <a:gridCol w="421758">
                  <a:extLst>
                    <a:ext uri="{9D8B030D-6E8A-4147-A177-3AD203B41FA5}">
                      <a16:colId xmlns:a16="http://schemas.microsoft.com/office/drawing/2014/main" val="20003"/>
                    </a:ext>
                  </a:extLst>
                </a:gridCol>
              </a:tblGrid>
              <a:tr h="139700">
                <a:tc gridSpan="4">
                  <a:txBody>
                    <a:bodyPr/>
                    <a:lstStyle/>
                    <a:p>
                      <a:pPr algn="ctr"/>
                      <a:r>
                        <a:rPr lang="en-US" sz="1200" dirty="0" smtClean="0"/>
                        <a:t>Cash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$ 323,200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(3)</a:t>
                      </a:r>
                      <a:endParaRPr lang="en-US" sz="1200" dirty="0">
                        <a:solidFill>
                          <a:schemeClr val="tx1"/>
                        </a:solidFill>
                      </a:endParaRPr>
                    </a:p>
                  </a:txBody>
                  <a:tcPr/>
                </a:tc>
                <a:tc>
                  <a:txBody>
                    <a:bodyPr/>
                    <a:lstStyle/>
                    <a:p>
                      <a:pPr algn="r"/>
                      <a:r>
                        <a:rPr lang="en-US" sz="1200" dirty="0" smtClean="0">
                          <a:solidFill>
                            <a:schemeClr val="tx1"/>
                          </a:solidFill>
                        </a:rPr>
                        <a:t>1,046,000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289,800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(1)</a:t>
                      </a: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79,700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(2)</a:t>
                      </a: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r>
                        <a:rPr lang="en-US" sz="1200" dirty="0" smtClean="0">
                          <a:solidFill>
                            <a:srgbClr val="C00000"/>
                          </a:solidFill>
                        </a:rPr>
                        <a:t>40,800</a:t>
                      </a:r>
                      <a:endParaRPr lang="en-US" sz="1200" dirty="0">
                        <a:solidFill>
                          <a:srgbClr val="C00000"/>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r>
                        <a:rPr lang="en-US" sz="1200" dirty="0" smtClean="0">
                          <a:solidFill>
                            <a:srgbClr val="C00000"/>
                          </a:solidFill>
                        </a:rPr>
                        <a:t>(4)</a:t>
                      </a:r>
                      <a:endParaRPr lang="en-US" sz="1200" dirty="0">
                        <a:solidFill>
                          <a:srgbClr val="C00000"/>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61756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49</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mj-lt"/>
              <a:buAutoNum type="arabicParenR" startAt="5"/>
            </a:pPr>
            <a:r>
              <a:rPr lang="en-US" sz="1400" dirty="0">
                <a:solidFill>
                  <a:prstClr val="black"/>
                </a:solidFill>
                <a:cs typeface="Arial" pitchFamily="34" charset="0"/>
              </a:rPr>
              <a:t>Paid employees $177,000 for work this quarter and $73,900 for work last quarter (recorded last quarter as Wages Expense and Wages Payable)</a:t>
            </a:r>
            <a:r>
              <a:rPr lang="en-US" sz="1400" dirty="0"/>
              <a:t> </a:t>
            </a:r>
          </a:p>
          <a:p>
            <a:pPr marL="342900" indent="-342900">
              <a:spcAft>
                <a:spcPts val="600"/>
              </a:spcAft>
              <a:buFontTx/>
              <a:buAutoNum type="arabicParenBoth"/>
            </a:pPr>
            <a:endParaRPr lang="en-US" altLang="zh-CN" sz="1600" dirty="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3592279688"/>
              </p:ext>
            </p:extLst>
          </p:nvPr>
        </p:nvGraphicFramePr>
        <p:xfrm>
          <a:off x="914400" y="2590800"/>
          <a:ext cx="7772400" cy="1219200"/>
        </p:xfrm>
        <a:graphic>
          <a:graphicData uri="http://schemas.openxmlformats.org/drawingml/2006/table">
            <a:tbl>
              <a:tblPr firstRow="1" bandRow="1">
                <a:tableStyleId>{2D5ABB26-0587-4C30-8999-92F81FD0307C}</a:tableStyleId>
              </a:tblPr>
              <a:tblGrid>
                <a:gridCol w="680085">
                  <a:extLst>
                    <a:ext uri="{9D8B030D-6E8A-4147-A177-3AD203B41FA5}">
                      <a16:colId xmlns:a16="http://schemas.microsoft.com/office/drawing/2014/main" val="20000"/>
                    </a:ext>
                  </a:extLst>
                </a:gridCol>
                <a:gridCol w="457771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0">
                <a:tc>
                  <a:txBody>
                    <a:bodyPr/>
                    <a:lstStyle/>
                    <a:p>
                      <a:endParaRPr lang="en-US" sz="1400" dirty="0"/>
                    </a:p>
                  </a:txBody>
                  <a:tcPr/>
                </a:tc>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400" i="1" dirty="0" smtClean="0"/>
                        <a:t>(5)</a:t>
                      </a:r>
                      <a:endParaRPr lang="en-US" sz="1400" i="1" dirty="0"/>
                    </a:p>
                  </a:txBody>
                  <a:tcPr/>
                </a:tc>
                <a:tc>
                  <a:txBody>
                    <a:bodyPr/>
                    <a:lstStyle/>
                    <a:p>
                      <a:r>
                        <a:rPr lang="en-US" sz="1400" dirty="0" smtClean="0"/>
                        <a:t>Wages Expense (+E; -SE)</a:t>
                      </a:r>
                      <a:endParaRPr lang="en-US" sz="1400" dirty="0"/>
                    </a:p>
                  </a:txBody>
                  <a:tcPr/>
                </a:tc>
                <a:tc>
                  <a:txBody>
                    <a:bodyPr/>
                    <a:lstStyle/>
                    <a:p>
                      <a:pPr algn="r"/>
                      <a:r>
                        <a:rPr lang="en-US" sz="1400" dirty="0" smtClean="0"/>
                        <a:t>177,000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0">
                <a:tc>
                  <a:txBody>
                    <a:bodyPr/>
                    <a:lstStyle/>
                    <a:p>
                      <a:endParaRPr lang="en-US" sz="1400" dirty="0"/>
                    </a:p>
                  </a:txBody>
                  <a:tcPr/>
                </a:tc>
                <a:tc>
                  <a:txBody>
                    <a:bodyPr/>
                    <a:lstStyle/>
                    <a:p>
                      <a:r>
                        <a:rPr lang="en-US" sz="1400" dirty="0" smtClean="0"/>
                        <a:t>Wages Payable (-L)</a:t>
                      </a:r>
                      <a:endParaRPr lang="en-US" sz="1400" dirty="0"/>
                    </a:p>
                  </a:txBody>
                  <a:tcPr/>
                </a:tc>
                <a:tc>
                  <a:txBody>
                    <a:bodyPr/>
                    <a:lstStyle/>
                    <a:p>
                      <a:pPr algn="r"/>
                      <a:r>
                        <a:rPr lang="en-US" sz="1400" dirty="0" smtClean="0"/>
                        <a:t>73,900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2"/>
                  </a:ext>
                </a:extLst>
              </a:tr>
              <a:tr h="0">
                <a:tc>
                  <a:txBody>
                    <a:bodyPr/>
                    <a:lstStyle/>
                    <a:p>
                      <a:endParaRPr lang="en-US" sz="1400"/>
                    </a:p>
                  </a:txBody>
                  <a:tcPr/>
                </a:tc>
                <a:tc>
                  <a:txBody>
                    <a:bodyPr/>
                    <a:lstStyle/>
                    <a:p>
                      <a:r>
                        <a:rPr lang="en-US" sz="1400" dirty="0" smtClean="0"/>
                        <a:t>     Cash (-A)</a:t>
                      </a:r>
                      <a:endParaRPr lang="en-US" sz="1400" dirty="0"/>
                    </a:p>
                  </a:txBody>
                  <a:tcPr/>
                </a:tc>
                <a:tc>
                  <a:txBody>
                    <a:bodyPr/>
                    <a:lstStyle/>
                    <a:p>
                      <a:pPr algn="r"/>
                      <a:endParaRPr lang="en-US" sz="1400" dirty="0"/>
                    </a:p>
                  </a:txBody>
                  <a:tcPr/>
                </a:tc>
                <a:tc>
                  <a:txBody>
                    <a:bodyPr/>
                    <a:lstStyle/>
                    <a:p>
                      <a:pPr algn="r"/>
                      <a:r>
                        <a:rPr lang="en-US" sz="1400" dirty="0" smtClean="0"/>
                        <a:t>250,900</a:t>
                      </a:r>
                      <a:endParaRPr lang="en-US" sz="1400" dirty="0"/>
                    </a:p>
                  </a:txBody>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72148219"/>
              </p:ext>
            </p:extLst>
          </p:nvPr>
        </p:nvGraphicFramePr>
        <p:xfrm>
          <a:off x="3657600" y="41910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Wages Payable (L)</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7</a:t>
                      </a:r>
                      <a:r>
                        <a:rPr lang="en-US" sz="1200" baseline="0" dirty="0" smtClean="0">
                          <a:solidFill>
                            <a:schemeClr val="tx1"/>
                          </a:solidFill>
                        </a:rPr>
                        <a:t>3,900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rgbClr val="C00000"/>
                          </a:solidFill>
                        </a:rPr>
                        <a:t>(5)</a:t>
                      </a:r>
                      <a:endParaRPr lang="en-US" sz="1200" dirty="0">
                        <a:solidFill>
                          <a:srgbClr val="C00000"/>
                        </a:solidFill>
                      </a:endParaRPr>
                    </a:p>
                  </a:txBody>
                  <a:tcPr/>
                </a:tc>
                <a:tc>
                  <a:txBody>
                    <a:bodyPr/>
                    <a:lstStyle/>
                    <a:p>
                      <a:pPr algn="r"/>
                      <a:r>
                        <a:rPr lang="en-US" sz="1200" dirty="0" smtClean="0">
                          <a:solidFill>
                            <a:srgbClr val="C00000"/>
                          </a:solidFill>
                        </a:rPr>
                        <a:t>73,900</a:t>
                      </a:r>
                      <a:endParaRPr lang="en-US" sz="12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52072446"/>
              </p:ext>
            </p:extLst>
          </p:nvPr>
        </p:nvGraphicFramePr>
        <p:xfrm>
          <a:off x="6324600" y="41910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Wages Expense (E)</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l"/>
                      <a:r>
                        <a:rPr lang="en-US" sz="1200" dirty="0" smtClean="0">
                          <a:solidFill>
                            <a:schemeClr val="tx1"/>
                          </a:solidFill>
                        </a:rPr>
                        <a:t>$           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rgbClr val="C00000"/>
                          </a:solidFill>
                        </a:rPr>
                        <a:t>(5)</a:t>
                      </a:r>
                      <a:endParaRPr lang="en-US" sz="1200" dirty="0">
                        <a:solidFill>
                          <a:srgbClr val="C00000"/>
                        </a:solidFill>
                      </a:endParaRPr>
                    </a:p>
                  </a:txBody>
                  <a:tcPr/>
                </a:tc>
                <a:tc>
                  <a:txBody>
                    <a:bodyPr/>
                    <a:lstStyle/>
                    <a:p>
                      <a:pPr algn="r"/>
                      <a:r>
                        <a:rPr lang="en-US" sz="1200" dirty="0" smtClean="0">
                          <a:solidFill>
                            <a:srgbClr val="C00000"/>
                          </a:solidFill>
                        </a:rPr>
                        <a:t>177,000</a:t>
                      </a:r>
                      <a:endParaRPr lang="en-US" sz="12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272928867"/>
              </p:ext>
            </p:extLst>
          </p:nvPr>
        </p:nvGraphicFramePr>
        <p:xfrm>
          <a:off x="914400" y="4191000"/>
          <a:ext cx="2590800" cy="2194560"/>
        </p:xfrm>
        <a:graphic>
          <a:graphicData uri="http://schemas.openxmlformats.org/drawingml/2006/table">
            <a:tbl>
              <a:tblPr firstRow="1" bandRow="1">
                <a:tableStyleId>{3B4B98B0-60AC-42C2-AFA5-B58CD77FA1E5}</a:tableStyleId>
              </a:tblPr>
              <a:tblGrid>
                <a:gridCol w="421758">
                  <a:extLst>
                    <a:ext uri="{9D8B030D-6E8A-4147-A177-3AD203B41FA5}">
                      <a16:colId xmlns:a16="http://schemas.microsoft.com/office/drawing/2014/main" val="20000"/>
                    </a:ext>
                  </a:extLst>
                </a:gridCol>
                <a:gridCol w="873642">
                  <a:extLst>
                    <a:ext uri="{9D8B030D-6E8A-4147-A177-3AD203B41FA5}">
                      <a16:colId xmlns:a16="http://schemas.microsoft.com/office/drawing/2014/main" val="20001"/>
                    </a:ext>
                  </a:extLst>
                </a:gridCol>
                <a:gridCol w="873642">
                  <a:extLst>
                    <a:ext uri="{9D8B030D-6E8A-4147-A177-3AD203B41FA5}">
                      <a16:colId xmlns:a16="http://schemas.microsoft.com/office/drawing/2014/main" val="20002"/>
                    </a:ext>
                  </a:extLst>
                </a:gridCol>
                <a:gridCol w="421758">
                  <a:extLst>
                    <a:ext uri="{9D8B030D-6E8A-4147-A177-3AD203B41FA5}">
                      <a16:colId xmlns:a16="http://schemas.microsoft.com/office/drawing/2014/main" val="20003"/>
                    </a:ext>
                  </a:extLst>
                </a:gridCol>
              </a:tblGrid>
              <a:tr h="139700">
                <a:tc gridSpan="4">
                  <a:txBody>
                    <a:bodyPr/>
                    <a:lstStyle/>
                    <a:p>
                      <a:pPr algn="ctr"/>
                      <a:r>
                        <a:rPr lang="en-US" sz="1200" dirty="0" smtClean="0"/>
                        <a:t>Cash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$ 323,200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(3)</a:t>
                      </a:r>
                      <a:endParaRPr lang="en-US" sz="1200" dirty="0">
                        <a:solidFill>
                          <a:schemeClr val="tx1"/>
                        </a:solidFill>
                      </a:endParaRPr>
                    </a:p>
                  </a:txBody>
                  <a:tcPr/>
                </a:tc>
                <a:tc>
                  <a:txBody>
                    <a:bodyPr/>
                    <a:lstStyle/>
                    <a:p>
                      <a:pPr algn="r"/>
                      <a:r>
                        <a:rPr lang="en-US" sz="1200" dirty="0" smtClean="0">
                          <a:solidFill>
                            <a:schemeClr val="tx1"/>
                          </a:solidFill>
                        </a:rPr>
                        <a:t>1,046,000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289,800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(1)</a:t>
                      </a: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79,700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(2)</a:t>
                      </a: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no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r"/>
                      <a:r>
                        <a:rPr lang="en-US" sz="1200" dirty="0" smtClean="0">
                          <a:solidFill>
                            <a:schemeClr val="tx1"/>
                          </a:solidFill>
                        </a:rPr>
                        <a:t>40,800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r"/>
                      <a:r>
                        <a:rPr lang="en-US" sz="1200" dirty="0" smtClean="0">
                          <a:solidFill>
                            <a:schemeClr val="tx1"/>
                          </a:solidFill>
                        </a:rPr>
                        <a:t>(4)</a:t>
                      </a:r>
                      <a:endParaRPr lang="en-US" sz="1200" dirty="0">
                        <a:solidFill>
                          <a:schemeClr val="tx1"/>
                        </a:solidFill>
                      </a:endParaRPr>
                    </a:p>
                  </a:txBody>
                  <a:tcPr>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dirty="0">
                        <a:solidFill>
                          <a:schemeClr val="tx1"/>
                        </a:solidFill>
                      </a:endParaRPr>
                    </a:p>
                  </a:txBody>
                  <a:tcPr>
                    <a:lnT>
                      <a:noFill/>
                    </a:lnT>
                    <a:lnB w="12700" cap="flat" cmpd="sng" algn="ctr">
                      <a:no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a:r>
                        <a:rPr lang="en-US" sz="1200" dirty="0" smtClean="0">
                          <a:solidFill>
                            <a:srgbClr val="C00000"/>
                          </a:solidFill>
                        </a:rPr>
                        <a:t>250,900</a:t>
                      </a:r>
                      <a:endParaRPr lang="en-US" sz="1200" dirty="0">
                        <a:solidFill>
                          <a:srgbClr val="C00000"/>
                        </a:solidFill>
                      </a:endParaRPr>
                    </a:p>
                  </a:txBody>
                  <a:tcPr>
                    <a:lnL w="12700" cap="flat" cmpd="sng" algn="ctr">
                      <a:solidFill>
                        <a:srgbClr val="C00000"/>
                      </a:solidFill>
                      <a:prstDash val="solid"/>
                      <a:round/>
                      <a:headEnd type="none" w="med" len="med"/>
                      <a:tailEnd type="none" w="med" len="med"/>
                    </a:lnL>
                    <a:lnT>
                      <a:noFill/>
                    </a:lnT>
                    <a:lnB w="12700" cap="flat" cmpd="sng" algn="ctr">
                      <a:noFill/>
                      <a:prstDash val="solid"/>
                      <a:round/>
                      <a:headEnd type="none" w="med" len="med"/>
                      <a:tailEnd type="none" w="med" len="med"/>
                    </a:lnB>
                  </a:tcPr>
                </a:tc>
                <a:tc>
                  <a:txBody>
                    <a:bodyPr/>
                    <a:lstStyle/>
                    <a:p>
                      <a:pPr algn="r"/>
                      <a:r>
                        <a:rPr lang="en-US" sz="1200" dirty="0" smtClean="0">
                          <a:solidFill>
                            <a:srgbClr val="C00000"/>
                          </a:solidFill>
                        </a:rPr>
                        <a:t>(5)</a:t>
                      </a:r>
                      <a:endParaRPr lang="en-US" sz="1200" dirty="0">
                        <a:solidFill>
                          <a:srgbClr val="C00000"/>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139700">
                <a:tc>
                  <a:txBody>
                    <a:bodyPr/>
                    <a:lstStyle/>
                    <a:p>
                      <a:pPr algn="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6"/>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6175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Aft>
                <a:spcPts val="600"/>
              </a:spcAft>
              <a:buNone/>
            </a:pPr>
            <a:r>
              <a:rPr lang="en-US" sz="1400" b="1" u="sng" dirty="0"/>
              <a:t>Days of Sales Outstanding</a:t>
            </a:r>
            <a:endParaRPr lang="en-US" sz="1400" dirty="0"/>
          </a:p>
          <a:p>
            <a:pPr>
              <a:spcAft>
                <a:spcPts val="600"/>
              </a:spcAft>
            </a:pPr>
            <a:r>
              <a:rPr lang="en-US" sz="1400" dirty="0"/>
              <a:t>DSO tells you how many days after the sale it takes people to pay you on average. You want to get paid by your customers quickly, so a lower number is better but as always this needs to be taken in context. You don’t want to make your customers pay so quickly that they buy from someone else with less aggressive collection policies.</a:t>
            </a:r>
          </a:p>
          <a:p>
            <a:pPr>
              <a:spcAft>
                <a:spcPts val="600"/>
              </a:spcAft>
            </a:pPr>
            <a:endParaRPr lang="en-US" sz="1400" dirty="0" smtClean="0"/>
          </a:p>
          <a:p>
            <a:pPr>
              <a:spcAft>
                <a:spcPts val="600"/>
              </a:spcAft>
            </a:pPr>
            <a:endParaRPr lang="en-US" sz="1400" dirty="0"/>
          </a:p>
          <a:p>
            <a:pPr>
              <a:spcAft>
                <a:spcPts val="600"/>
              </a:spcAft>
            </a:pPr>
            <a:endParaRPr lang="en-US" sz="1400" dirty="0" smtClean="0"/>
          </a:p>
          <a:p>
            <a:pPr>
              <a:spcAft>
                <a:spcPts val="600"/>
              </a:spcAft>
            </a:pPr>
            <a:endParaRPr lang="en-US" sz="1400" dirty="0"/>
          </a:p>
          <a:p>
            <a:pPr>
              <a:spcAft>
                <a:spcPts val="600"/>
              </a:spcAft>
              <a:buFont typeface="Wingdings" panose="05000000000000000000" pitchFamily="2" charset="2"/>
              <a:buChar char="ü"/>
            </a:pPr>
            <a:r>
              <a:rPr lang="en-US" sz="1400" dirty="0" smtClean="0"/>
              <a:t>Whenever </a:t>
            </a:r>
            <a:r>
              <a:rPr lang="en-US" sz="1400" dirty="0"/>
              <a:t>we use ratios that mix Balance Sheet numbers (Accounts Receivable) with Income Statement numbers (Revenue) we should average the Balance Sheet numbers from the beginning and end of the period. This is because the Income Statement measures activity that takes place over the entire period, whereas a Balance Sheet is the valuation of the various accounts on a particular day (usually the end of the period).</a:t>
            </a:r>
          </a:p>
          <a:p>
            <a:pPr>
              <a:spcAft>
                <a:spcPts val="600"/>
              </a:spcAft>
            </a:pPr>
            <a:endParaRPr lang="en-US" sz="1400" dirty="0"/>
          </a:p>
          <a:p>
            <a:pPr>
              <a:spcAft>
                <a:spcPts val="600"/>
              </a:spcAft>
            </a:pPr>
            <a:endParaRPr lang="en-US" sz="1400" dirty="0" smtClean="0"/>
          </a:p>
          <a:p>
            <a:pPr>
              <a:spcAft>
                <a:spcPts val="600"/>
              </a:spcAft>
            </a:pPr>
            <a:endParaRPr lang="en-US" sz="1400" dirty="0" smtClean="0"/>
          </a:p>
        </p:txBody>
      </p:sp>
      <p:sp>
        <p:nvSpPr>
          <p:cNvPr id="7" name="TextBox 8"/>
          <p:cNvSpPr txBox="1"/>
          <p:nvPr/>
        </p:nvSpPr>
        <p:spPr>
          <a:xfrm>
            <a:off x="3068782" y="2770950"/>
            <a:ext cx="5151682"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b="1" dirty="0" smtClean="0">
                <a:solidFill>
                  <a:srgbClr val="C00000"/>
                </a:solidFill>
              </a:rPr>
              <a:t>Average A/R</a:t>
            </a:r>
          </a:p>
          <a:p>
            <a:pPr algn="ctr">
              <a:lnSpc>
                <a:spcPct val="80000"/>
              </a:lnSpc>
              <a:spcBef>
                <a:spcPts val="600"/>
              </a:spcBef>
            </a:pPr>
            <a:r>
              <a:rPr lang="en-US" sz="1400" b="1" dirty="0" smtClean="0">
                <a:solidFill>
                  <a:srgbClr val="C00000"/>
                </a:solidFill>
              </a:rPr>
              <a:t>Revenue per Day</a:t>
            </a:r>
            <a:endParaRPr lang="en-US" sz="1400" b="1" dirty="0">
              <a:solidFill>
                <a:srgbClr val="C00000"/>
              </a:solidFill>
            </a:endParaRPr>
          </a:p>
        </p:txBody>
      </p:sp>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The Cash Conversion Cycle</a:t>
            </a:r>
            <a:endParaRPr lang="en-US" altLang="en-US" dirty="0" smtClean="0">
              <a:solidFill>
                <a:schemeClr val="bg1"/>
              </a:solidFill>
            </a:endParaRPr>
          </a:p>
        </p:txBody>
      </p:sp>
      <p:sp>
        <p:nvSpPr>
          <p:cNvPr id="5" name="TextBox 13"/>
          <p:cNvSpPr txBox="1"/>
          <p:nvPr/>
        </p:nvSpPr>
        <p:spPr>
          <a:xfrm>
            <a:off x="1924740" y="2895600"/>
            <a:ext cx="16784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b="1" dirty="0" smtClean="0">
                <a:solidFill>
                  <a:srgbClr val="C00000"/>
                </a:solidFill>
              </a:rPr>
              <a:t>DSO</a:t>
            </a:r>
            <a:endParaRPr lang="en-US" sz="1400" b="1" dirty="0">
              <a:solidFill>
                <a:srgbClr val="C00000"/>
              </a:solidFill>
            </a:endParaRPr>
          </a:p>
        </p:txBody>
      </p:sp>
      <p:sp>
        <p:nvSpPr>
          <p:cNvPr id="6" name="TextBox 5"/>
          <p:cNvSpPr txBox="1"/>
          <p:nvPr/>
        </p:nvSpPr>
        <p:spPr>
          <a:xfrm>
            <a:off x="3589345" y="2874055"/>
            <a:ext cx="288862" cy="307777"/>
          </a:xfrm>
          <a:prstGeom prst="rect">
            <a:avLst/>
          </a:prstGeom>
          <a:noFill/>
        </p:spPr>
        <p:txBody>
          <a:bodyPr wrap="none" rtlCol="0">
            <a:spAutoFit/>
          </a:bodyPr>
          <a:lstStyle/>
          <a:p>
            <a:r>
              <a:rPr lang="en-US" sz="1400" b="1" dirty="0" smtClean="0">
                <a:solidFill>
                  <a:srgbClr val="C00000"/>
                </a:solidFill>
              </a:rPr>
              <a:t>=</a:t>
            </a:r>
            <a:endParaRPr lang="en-US" sz="1400" b="1" dirty="0">
              <a:solidFill>
                <a:srgbClr val="C00000"/>
              </a:solidFill>
            </a:endParaRPr>
          </a:p>
        </p:txBody>
      </p:sp>
      <p:cxnSp>
        <p:nvCxnSpPr>
          <p:cNvPr id="8" name="Straight Connector 7"/>
          <p:cNvCxnSpPr/>
          <p:nvPr/>
        </p:nvCxnSpPr>
        <p:spPr bwMode="auto">
          <a:xfrm>
            <a:off x="4648200" y="3003793"/>
            <a:ext cx="1981200" cy="0"/>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9893479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50</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mj-lt"/>
              <a:buAutoNum type="arabicParenR" startAt="6"/>
            </a:pPr>
            <a:r>
              <a:rPr lang="en-US" sz="1400" dirty="0">
                <a:solidFill>
                  <a:prstClr val="black"/>
                </a:solidFill>
                <a:cs typeface="Arial" pitchFamily="34" charset="0"/>
              </a:rPr>
              <a:t>Sold for cash land costing $9,000 at a loss of $4,200</a:t>
            </a:r>
            <a:r>
              <a:rPr lang="en-US" sz="1400" dirty="0"/>
              <a:t> </a:t>
            </a:r>
          </a:p>
          <a:p>
            <a:pPr marL="342900" indent="-342900">
              <a:spcAft>
                <a:spcPts val="600"/>
              </a:spcAft>
              <a:buFontTx/>
              <a:buAutoNum type="arabicParenBoth"/>
            </a:pPr>
            <a:endParaRPr lang="en-US" altLang="zh-CN" sz="1600" dirty="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1955380865"/>
              </p:ext>
            </p:extLst>
          </p:nvPr>
        </p:nvGraphicFramePr>
        <p:xfrm>
          <a:off x="914400" y="2590800"/>
          <a:ext cx="7772400" cy="1219200"/>
        </p:xfrm>
        <a:graphic>
          <a:graphicData uri="http://schemas.openxmlformats.org/drawingml/2006/table">
            <a:tbl>
              <a:tblPr firstRow="1" bandRow="1">
                <a:tableStyleId>{2D5ABB26-0587-4C30-8999-92F81FD0307C}</a:tableStyleId>
              </a:tblPr>
              <a:tblGrid>
                <a:gridCol w="680085">
                  <a:extLst>
                    <a:ext uri="{9D8B030D-6E8A-4147-A177-3AD203B41FA5}">
                      <a16:colId xmlns:a16="http://schemas.microsoft.com/office/drawing/2014/main" val="20000"/>
                    </a:ext>
                  </a:extLst>
                </a:gridCol>
                <a:gridCol w="457771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0">
                <a:tc>
                  <a:txBody>
                    <a:bodyPr/>
                    <a:lstStyle/>
                    <a:p>
                      <a:endParaRPr lang="en-US" sz="1400" dirty="0"/>
                    </a:p>
                  </a:txBody>
                  <a:tcPr/>
                </a:tc>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400" i="1" dirty="0" smtClean="0"/>
                        <a:t>(6)</a:t>
                      </a:r>
                      <a:endParaRPr lang="en-US" sz="1400" i="1" dirty="0"/>
                    </a:p>
                  </a:txBody>
                  <a:tcPr/>
                </a:tc>
                <a:tc>
                  <a:txBody>
                    <a:bodyPr/>
                    <a:lstStyle/>
                    <a:p>
                      <a:r>
                        <a:rPr lang="en-US" sz="1400" dirty="0" smtClean="0"/>
                        <a:t>Cash (+A)</a:t>
                      </a:r>
                      <a:endParaRPr lang="en-US" sz="1400" dirty="0"/>
                    </a:p>
                  </a:txBody>
                  <a:tcPr/>
                </a:tc>
                <a:tc>
                  <a:txBody>
                    <a:bodyPr/>
                    <a:lstStyle/>
                    <a:p>
                      <a:pPr algn="r"/>
                      <a:r>
                        <a:rPr lang="en-US" sz="1400" dirty="0" smtClean="0"/>
                        <a:t>4,800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0">
                <a:tc>
                  <a:txBody>
                    <a:bodyPr/>
                    <a:lstStyle/>
                    <a:p>
                      <a:endParaRPr lang="en-US" sz="1400" dirty="0"/>
                    </a:p>
                  </a:txBody>
                  <a:tcPr/>
                </a:tc>
                <a:tc>
                  <a:txBody>
                    <a:bodyPr/>
                    <a:lstStyle/>
                    <a:p>
                      <a:r>
                        <a:rPr lang="en-US" sz="1400" dirty="0" smtClean="0"/>
                        <a:t>Loss on Asset Disposal (+E; -SE)</a:t>
                      </a:r>
                      <a:endParaRPr lang="en-US" sz="1400" dirty="0"/>
                    </a:p>
                  </a:txBody>
                  <a:tcPr/>
                </a:tc>
                <a:tc>
                  <a:txBody>
                    <a:bodyPr/>
                    <a:lstStyle/>
                    <a:p>
                      <a:pPr algn="r"/>
                      <a:r>
                        <a:rPr lang="en-US" sz="1400" dirty="0" smtClean="0"/>
                        <a:t>4,200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2"/>
                  </a:ext>
                </a:extLst>
              </a:tr>
              <a:tr h="0">
                <a:tc>
                  <a:txBody>
                    <a:bodyPr/>
                    <a:lstStyle/>
                    <a:p>
                      <a:endParaRPr lang="en-US" sz="1400"/>
                    </a:p>
                  </a:txBody>
                  <a:tcPr/>
                </a:tc>
                <a:tc>
                  <a:txBody>
                    <a:bodyPr/>
                    <a:lstStyle/>
                    <a:p>
                      <a:r>
                        <a:rPr lang="en-US" sz="1400" dirty="0" smtClean="0"/>
                        <a:t>     Land (-A)</a:t>
                      </a:r>
                      <a:endParaRPr lang="en-US" sz="1400" dirty="0"/>
                    </a:p>
                  </a:txBody>
                  <a:tcPr/>
                </a:tc>
                <a:tc>
                  <a:txBody>
                    <a:bodyPr/>
                    <a:lstStyle/>
                    <a:p>
                      <a:pPr algn="r"/>
                      <a:endParaRPr lang="en-US" sz="1400" dirty="0"/>
                    </a:p>
                  </a:txBody>
                  <a:tcPr/>
                </a:tc>
                <a:tc>
                  <a:txBody>
                    <a:bodyPr/>
                    <a:lstStyle/>
                    <a:p>
                      <a:pPr algn="r"/>
                      <a:r>
                        <a:rPr lang="en-US" sz="1400" dirty="0" smtClean="0"/>
                        <a:t>9,000</a:t>
                      </a:r>
                      <a:endParaRPr lang="en-US" sz="1400" dirty="0"/>
                    </a:p>
                  </a:txBody>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19537327"/>
              </p:ext>
            </p:extLst>
          </p:nvPr>
        </p:nvGraphicFramePr>
        <p:xfrm>
          <a:off x="3657600" y="41910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Land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21,100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rgbClr val="C00000"/>
                          </a:solidFill>
                        </a:rPr>
                        <a:t>9,000</a:t>
                      </a:r>
                      <a:endParaRPr lang="en-US" sz="1200" dirty="0">
                        <a:solidFill>
                          <a:srgbClr val="C00000"/>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rgbClr val="C00000"/>
                          </a:solidFill>
                        </a:rPr>
                        <a:t>(6)</a:t>
                      </a:r>
                      <a:endParaRPr lang="en-US" sz="1200" dirty="0">
                        <a:solidFill>
                          <a:srgbClr val="C00000"/>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72529618"/>
              </p:ext>
            </p:extLst>
          </p:nvPr>
        </p:nvGraphicFramePr>
        <p:xfrm>
          <a:off x="6324600" y="41910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Loss on Asset Disposal (E)</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l"/>
                      <a:r>
                        <a:rPr lang="en-US" sz="1200" dirty="0" smtClean="0">
                          <a:solidFill>
                            <a:schemeClr val="tx1"/>
                          </a:solidFill>
                        </a:rPr>
                        <a:t>$           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rgbClr val="C00000"/>
                          </a:solidFill>
                        </a:rPr>
                        <a:t>(6)</a:t>
                      </a:r>
                      <a:endParaRPr lang="en-US" sz="1200" dirty="0">
                        <a:solidFill>
                          <a:srgbClr val="C00000"/>
                        </a:solidFill>
                      </a:endParaRPr>
                    </a:p>
                  </a:txBody>
                  <a:tcPr/>
                </a:tc>
                <a:tc>
                  <a:txBody>
                    <a:bodyPr/>
                    <a:lstStyle/>
                    <a:p>
                      <a:pPr algn="r"/>
                      <a:r>
                        <a:rPr lang="en-US" sz="1200" dirty="0" smtClean="0">
                          <a:solidFill>
                            <a:srgbClr val="C00000"/>
                          </a:solidFill>
                        </a:rPr>
                        <a:t>4,200</a:t>
                      </a:r>
                      <a:endParaRPr lang="en-US" sz="12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145034236"/>
              </p:ext>
            </p:extLst>
          </p:nvPr>
        </p:nvGraphicFramePr>
        <p:xfrm>
          <a:off x="914400" y="4191000"/>
          <a:ext cx="2590800" cy="2194560"/>
        </p:xfrm>
        <a:graphic>
          <a:graphicData uri="http://schemas.openxmlformats.org/drawingml/2006/table">
            <a:tbl>
              <a:tblPr firstRow="1" bandRow="1">
                <a:tableStyleId>{3B4B98B0-60AC-42C2-AFA5-B58CD77FA1E5}</a:tableStyleId>
              </a:tblPr>
              <a:tblGrid>
                <a:gridCol w="421758">
                  <a:extLst>
                    <a:ext uri="{9D8B030D-6E8A-4147-A177-3AD203B41FA5}">
                      <a16:colId xmlns:a16="http://schemas.microsoft.com/office/drawing/2014/main" val="20000"/>
                    </a:ext>
                  </a:extLst>
                </a:gridCol>
                <a:gridCol w="873642">
                  <a:extLst>
                    <a:ext uri="{9D8B030D-6E8A-4147-A177-3AD203B41FA5}">
                      <a16:colId xmlns:a16="http://schemas.microsoft.com/office/drawing/2014/main" val="20001"/>
                    </a:ext>
                  </a:extLst>
                </a:gridCol>
                <a:gridCol w="873642">
                  <a:extLst>
                    <a:ext uri="{9D8B030D-6E8A-4147-A177-3AD203B41FA5}">
                      <a16:colId xmlns:a16="http://schemas.microsoft.com/office/drawing/2014/main" val="20002"/>
                    </a:ext>
                  </a:extLst>
                </a:gridCol>
                <a:gridCol w="421758">
                  <a:extLst>
                    <a:ext uri="{9D8B030D-6E8A-4147-A177-3AD203B41FA5}">
                      <a16:colId xmlns:a16="http://schemas.microsoft.com/office/drawing/2014/main" val="20003"/>
                    </a:ext>
                  </a:extLst>
                </a:gridCol>
              </a:tblGrid>
              <a:tr h="139700">
                <a:tc gridSpan="4">
                  <a:txBody>
                    <a:bodyPr/>
                    <a:lstStyle/>
                    <a:p>
                      <a:pPr algn="ctr"/>
                      <a:r>
                        <a:rPr lang="en-US" sz="1200" dirty="0" smtClean="0"/>
                        <a:t>Cash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$ 323,200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(3)</a:t>
                      </a:r>
                      <a:endParaRPr lang="en-US" sz="1200" dirty="0">
                        <a:solidFill>
                          <a:schemeClr val="tx1"/>
                        </a:solidFill>
                      </a:endParaRPr>
                    </a:p>
                  </a:txBody>
                  <a:tcPr/>
                </a:tc>
                <a:tc>
                  <a:txBody>
                    <a:bodyPr/>
                    <a:lstStyle/>
                    <a:p>
                      <a:pPr algn="r"/>
                      <a:r>
                        <a:rPr lang="en-US" sz="1200" dirty="0" smtClean="0">
                          <a:solidFill>
                            <a:schemeClr val="tx1"/>
                          </a:solidFill>
                        </a:rPr>
                        <a:t>1,046,000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289,800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(1)</a:t>
                      </a: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r>
                        <a:rPr lang="en-US" sz="1200" dirty="0" smtClean="0">
                          <a:solidFill>
                            <a:srgbClr val="C00000"/>
                          </a:solidFill>
                        </a:rPr>
                        <a:t>(6)</a:t>
                      </a:r>
                      <a:endParaRPr lang="en-US" sz="1200" dirty="0">
                        <a:solidFill>
                          <a:srgbClr val="C00000"/>
                        </a:solidFill>
                      </a:endParaRPr>
                    </a:p>
                  </a:txBody>
                  <a:tcPr/>
                </a:tc>
                <a:tc>
                  <a:txBody>
                    <a:bodyPr/>
                    <a:lstStyle/>
                    <a:p>
                      <a:pPr algn="r"/>
                      <a:r>
                        <a:rPr lang="en-US" sz="1200" dirty="0" smtClean="0">
                          <a:solidFill>
                            <a:srgbClr val="C00000"/>
                          </a:solidFill>
                        </a:rPr>
                        <a:t>4,800</a:t>
                      </a:r>
                      <a:endParaRPr lang="en-US" sz="12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79,700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(2)</a:t>
                      </a: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no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r"/>
                      <a:r>
                        <a:rPr lang="en-US" sz="1200" dirty="0" smtClean="0">
                          <a:solidFill>
                            <a:schemeClr val="tx1"/>
                          </a:solidFill>
                        </a:rPr>
                        <a:t>40,800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r"/>
                      <a:r>
                        <a:rPr lang="en-US" sz="1200" dirty="0" smtClean="0">
                          <a:solidFill>
                            <a:schemeClr val="tx1"/>
                          </a:solidFill>
                        </a:rPr>
                        <a:t>(4)</a:t>
                      </a:r>
                      <a:endParaRPr lang="en-US" sz="1200" dirty="0">
                        <a:solidFill>
                          <a:schemeClr val="tx1"/>
                        </a:solidFill>
                      </a:endParaRPr>
                    </a:p>
                  </a:txBody>
                  <a:tcPr>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dirty="0">
                        <a:solidFill>
                          <a:schemeClr val="tx1"/>
                        </a:solidFill>
                      </a:endParaRPr>
                    </a:p>
                  </a:txBody>
                  <a:tcPr>
                    <a:lnT>
                      <a:noFill/>
                    </a:lnT>
                    <a:lnB w="12700" cap="flat" cmpd="sng" algn="ctr">
                      <a:no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250,900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(5)</a:t>
                      </a:r>
                      <a:endParaRPr lang="en-US" sz="120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139700">
                <a:tc>
                  <a:txBody>
                    <a:bodyPr/>
                    <a:lstStyle/>
                    <a:p>
                      <a:pPr algn="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6"/>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61756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51</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mj-lt"/>
              <a:buAutoNum type="arabicParenR" startAt="7"/>
            </a:pPr>
            <a:r>
              <a:rPr lang="en-US" sz="1400" dirty="0">
                <a:solidFill>
                  <a:prstClr val="black"/>
                </a:solidFill>
                <a:cs typeface="Arial" pitchFamily="34" charset="0"/>
              </a:rPr>
              <a:t>Received $39,000 cash from customers paying on their accounts</a:t>
            </a:r>
          </a:p>
          <a:p>
            <a:pPr marL="342900" indent="-342900">
              <a:spcAft>
                <a:spcPts val="600"/>
              </a:spcAft>
              <a:buFontTx/>
              <a:buAutoNum type="arabicParenBoth"/>
            </a:pPr>
            <a:endParaRPr lang="en-US" altLang="zh-CN" sz="1600" dirty="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1116803605"/>
              </p:ext>
            </p:extLst>
          </p:nvPr>
        </p:nvGraphicFramePr>
        <p:xfrm>
          <a:off x="914400" y="2590800"/>
          <a:ext cx="7772400" cy="914400"/>
        </p:xfrm>
        <a:graphic>
          <a:graphicData uri="http://schemas.openxmlformats.org/drawingml/2006/table">
            <a:tbl>
              <a:tblPr firstRow="1" bandRow="1">
                <a:tableStyleId>{2D5ABB26-0587-4C30-8999-92F81FD0307C}</a:tableStyleId>
              </a:tblPr>
              <a:tblGrid>
                <a:gridCol w="680085">
                  <a:extLst>
                    <a:ext uri="{9D8B030D-6E8A-4147-A177-3AD203B41FA5}">
                      <a16:colId xmlns:a16="http://schemas.microsoft.com/office/drawing/2014/main" val="20000"/>
                    </a:ext>
                  </a:extLst>
                </a:gridCol>
                <a:gridCol w="457771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0">
                <a:tc>
                  <a:txBody>
                    <a:bodyPr/>
                    <a:lstStyle/>
                    <a:p>
                      <a:endParaRPr lang="en-US" sz="1400" dirty="0"/>
                    </a:p>
                  </a:txBody>
                  <a:tcPr/>
                </a:tc>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400" i="1" dirty="0" smtClean="0"/>
                        <a:t>(7)</a:t>
                      </a:r>
                      <a:endParaRPr lang="en-US" sz="1400" i="1" dirty="0"/>
                    </a:p>
                  </a:txBody>
                  <a:tcPr/>
                </a:tc>
                <a:tc>
                  <a:txBody>
                    <a:bodyPr/>
                    <a:lstStyle/>
                    <a:p>
                      <a:r>
                        <a:rPr lang="en-US" sz="1400" dirty="0" smtClean="0"/>
                        <a:t>Cash (+A)</a:t>
                      </a:r>
                      <a:endParaRPr lang="en-US" sz="1400" dirty="0"/>
                    </a:p>
                  </a:txBody>
                  <a:tcPr/>
                </a:tc>
                <a:tc>
                  <a:txBody>
                    <a:bodyPr/>
                    <a:lstStyle/>
                    <a:p>
                      <a:pPr algn="r"/>
                      <a:r>
                        <a:rPr lang="en-US" sz="1400" dirty="0" smtClean="0"/>
                        <a:t>39,000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0">
                <a:tc>
                  <a:txBody>
                    <a:bodyPr/>
                    <a:lstStyle/>
                    <a:p>
                      <a:endParaRPr lang="en-US" sz="1400"/>
                    </a:p>
                  </a:txBody>
                  <a:tcPr/>
                </a:tc>
                <a:tc>
                  <a:txBody>
                    <a:bodyPr/>
                    <a:lstStyle/>
                    <a:p>
                      <a:r>
                        <a:rPr lang="en-US" sz="1400" dirty="0" smtClean="0"/>
                        <a:t>     Accounts Receivable (-A)</a:t>
                      </a:r>
                      <a:endParaRPr lang="en-US" sz="1400" dirty="0"/>
                    </a:p>
                  </a:txBody>
                  <a:tcPr/>
                </a:tc>
                <a:tc>
                  <a:txBody>
                    <a:bodyPr/>
                    <a:lstStyle/>
                    <a:p>
                      <a:pPr algn="r"/>
                      <a:endParaRPr lang="en-US" sz="1400" dirty="0"/>
                    </a:p>
                  </a:txBody>
                  <a:tcPr/>
                </a:tc>
                <a:tc>
                  <a:txBody>
                    <a:bodyPr/>
                    <a:lstStyle/>
                    <a:p>
                      <a:pPr algn="r"/>
                      <a:r>
                        <a:rPr lang="en-US" sz="1400" dirty="0" smtClean="0"/>
                        <a:t>39,000</a:t>
                      </a:r>
                      <a:endParaRPr lang="en-US" sz="1400" dirty="0"/>
                    </a:p>
                  </a:txBody>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36404890"/>
              </p:ext>
            </p:extLst>
          </p:nvPr>
        </p:nvGraphicFramePr>
        <p:xfrm>
          <a:off x="914400" y="4191000"/>
          <a:ext cx="2590800" cy="2194560"/>
        </p:xfrm>
        <a:graphic>
          <a:graphicData uri="http://schemas.openxmlformats.org/drawingml/2006/table">
            <a:tbl>
              <a:tblPr firstRow="1" bandRow="1">
                <a:tableStyleId>{3B4B98B0-60AC-42C2-AFA5-B58CD77FA1E5}</a:tableStyleId>
              </a:tblPr>
              <a:tblGrid>
                <a:gridCol w="421758">
                  <a:extLst>
                    <a:ext uri="{9D8B030D-6E8A-4147-A177-3AD203B41FA5}">
                      <a16:colId xmlns:a16="http://schemas.microsoft.com/office/drawing/2014/main" val="20000"/>
                    </a:ext>
                  </a:extLst>
                </a:gridCol>
                <a:gridCol w="873642">
                  <a:extLst>
                    <a:ext uri="{9D8B030D-6E8A-4147-A177-3AD203B41FA5}">
                      <a16:colId xmlns:a16="http://schemas.microsoft.com/office/drawing/2014/main" val="20001"/>
                    </a:ext>
                  </a:extLst>
                </a:gridCol>
                <a:gridCol w="873642">
                  <a:extLst>
                    <a:ext uri="{9D8B030D-6E8A-4147-A177-3AD203B41FA5}">
                      <a16:colId xmlns:a16="http://schemas.microsoft.com/office/drawing/2014/main" val="20002"/>
                    </a:ext>
                  </a:extLst>
                </a:gridCol>
                <a:gridCol w="421758">
                  <a:extLst>
                    <a:ext uri="{9D8B030D-6E8A-4147-A177-3AD203B41FA5}">
                      <a16:colId xmlns:a16="http://schemas.microsoft.com/office/drawing/2014/main" val="20003"/>
                    </a:ext>
                  </a:extLst>
                </a:gridCol>
              </a:tblGrid>
              <a:tr h="139700">
                <a:tc gridSpan="4">
                  <a:txBody>
                    <a:bodyPr/>
                    <a:lstStyle/>
                    <a:p>
                      <a:pPr algn="ctr"/>
                      <a:r>
                        <a:rPr lang="en-US" sz="1200" dirty="0" smtClean="0"/>
                        <a:t>Cash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$ 323,200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(3)</a:t>
                      </a:r>
                      <a:endParaRPr lang="en-US" sz="1200" dirty="0">
                        <a:solidFill>
                          <a:schemeClr val="tx1"/>
                        </a:solidFill>
                      </a:endParaRPr>
                    </a:p>
                  </a:txBody>
                  <a:tcPr/>
                </a:tc>
                <a:tc>
                  <a:txBody>
                    <a:bodyPr/>
                    <a:lstStyle/>
                    <a:p>
                      <a:pPr algn="r"/>
                      <a:r>
                        <a:rPr lang="en-US" sz="1200" dirty="0" smtClean="0">
                          <a:solidFill>
                            <a:schemeClr val="tx1"/>
                          </a:solidFill>
                        </a:rPr>
                        <a:t>1,046,000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289,800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(1)</a:t>
                      </a: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r>
                        <a:rPr lang="en-US" sz="1200" dirty="0" smtClean="0">
                          <a:solidFill>
                            <a:schemeClr val="tx1"/>
                          </a:solidFill>
                        </a:rPr>
                        <a:t>(6)</a:t>
                      </a:r>
                      <a:endParaRPr lang="en-US" sz="1200" dirty="0">
                        <a:solidFill>
                          <a:schemeClr val="tx1"/>
                        </a:solidFill>
                      </a:endParaRPr>
                    </a:p>
                  </a:txBody>
                  <a:tcPr/>
                </a:tc>
                <a:tc>
                  <a:txBody>
                    <a:bodyPr/>
                    <a:lstStyle/>
                    <a:p>
                      <a:pPr algn="r"/>
                      <a:r>
                        <a:rPr lang="en-US" sz="1200" dirty="0" smtClean="0">
                          <a:solidFill>
                            <a:schemeClr val="tx1"/>
                          </a:solidFill>
                        </a:rPr>
                        <a:t>4,800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79,700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(2)</a:t>
                      </a: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r>
                        <a:rPr lang="en-US" sz="1200" dirty="0" smtClean="0">
                          <a:solidFill>
                            <a:srgbClr val="C00000"/>
                          </a:solidFill>
                        </a:rPr>
                        <a:t>(7)</a:t>
                      </a:r>
                      <a:endParaRPr lang="en-US" sz="1200" dirty="0">
                        <a:solidFill>
                          <a:srgbClr val="C00000"/>
                        </a:solidFill>
                      </a:endParaRPr>
                    </a:p>
                  </a:txBody>
                  <a:tcPr>
                    <a:lnB w="12700" cap="flat" cmpd="sng" algn="ctr">
                      <a:noFill/>
                      <a:prstDash val="solid"/>
                      <a:round/>
                      <a:headEnd type="none" w="med" len="med"/>
                      <a:tailEnd type="none" w="med" len="med"/>
                    </a:lnB>
                  </a:tcPr>
                </a:tc>
                <a:tc>
                  <a:txBody>
                    <a:bodyPr/>
                    <a:lstStyle/>
                    <a:p>
                      <a:pPr algn="r"/>
                      <a:r>
                        <a:rPr lang="en-US" sz="1200" dirty="0" smtClean="0">
                          <a:solidFill>
                            <a:srgbClr val="C00000"/>
                          </a:solidFill>
                        </a:rPr>
                        <a:t>39,000</a:t>
                      </a:r>
                      <a:endParaRPr lang="en-US" sz="1200" dirty="0">
                        <a:solidFill>
                          <a:srgbClr val="C00000"/>
                        </a:solidFill>
                      </a:endParaRPr>
                    </a:p>
                  </a:txBody>
                  <a:tcPr>
                    <a:lnR w="12700" cap="flat" cmpd="sng" algn="ctr">
                      <a:solidFill>
                        <a:srgbClr val="C0000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r"/>
                      <a:r>
                        <a:rPr lang="en-US" sz="1200" dirty="0" smtClean="0">
                          <a:solidFill>
                            <a:schemeClr val="tx1"/>
                          </a:solidFill>
                        </a:rPr>
                        <a:t>40,800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r"/>
                      <a:r>
                        <a:rPr lang="en-US" sz="1200" dirty="0" smtClean="0">
                          <a:solidFill>
                            <a:schemeClr val="tx1"/>
                          </a:solidFill>
                        </a:rPr>
                        <a:t>(4)</a:t>
                      </a:r>
                      <a:endParaRPr lang="en-US" sz="1200" dirty="0">
                        <a:solidFill>
                          <a:schemeClr val="tx1"/>
                        </a:solidFill>
                      </a:endParaRPr>
                    </a:p>
                  </a:txBody>
                  <a:tcPr>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dirty="0">
                        <a:solidFill>
                          <a:schemeClr val="tx1"/>
                        </a:solidFill>
                      </a:endParaRPr>
                    </a:p>
                  </a:txBody>
                  <a:tcPr>
                    <a:lnT>
                      <a:noFill/>
                    </a:lnT>
                    <a:lnB w="12700" cap="flat" cmpd="sng" algn="ctr">
                      <a:no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250,900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(5)</a:t>
                      </a:r>
                      <a:endParaRPr lang="en-US" sz="120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139700">
                <a:tc>
                  <a:txBody>
                    <a:bodyPr/>
                    <a:lstStyle/>
                    <a:p>
                      <a:pPr algn="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6"/>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7"/>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61034358"/>
              </p:ext>
            </p:extLst>
          </p:nvPr>
        </p:nvGraphicFramePr>
        <p:xfrm>
          <a:off x="3657600" y="41910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Accounts Receivable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34,800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(3)</a:t>
                      </a:r>
                      <a:endParaRPr lang="en-US" sz="1200" dirty="0">
                        <a:solidFill>
                          <a:schemeClr val="tx1"/>
                        </a:solidFill>
                      </a:endParaRPr>
                    </a:p>
                  </a:txBody>
                  <a:tcPr/>
                </a:tc>
                <a:tc>
                  <a:txBody>
                    <a:bodyPr/>
                    <a:lstStyle/>
                    <a:p>
                      <a:pPr algn="r"/>
                      <a:r>
                        <a:rPr lang="en-US" sz="1200" dirty="0" smtClean="0">
                          <a:solidFill>
                            <a:schemeClr val="tx1"/>
                          </a:solidFill>
                        </a:rPr>
                        <a:t>25,700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rgbClr val="C00000"/>
                          </a:solidFill>
                        </a:rPr>
                        <a:t>39,000</a:t>
                      </a:r>
                      <a:endParaRPr lang="en-US" sz="1200" dirty="0">
                        <a:solidFill>
                          <a:srgbClr val="C00000"/>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rgbClr val="C00000"/>
                          </a:solidFill>
                        </a:rPr>
                        <a:t>(7)</a:t>
                      </a:r>
                      <a:endParaRPr lang="en-US" sz="1200" dirty="0">
                        <a:solidFill>
                          <a:srgbClr val="C00000"/>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61756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52</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mj-lt"/>
              <a:buAutoNum type="arabicParenR" startAt="8"/>
            </a:pPr>
            <a:r>
              <a:rPr lang="en-US" sz="1400" dirty="0">
                <a:solidFill>
                  <a:prstClr val="black"/>
                </a:solidFill>
                <a:cs typeface="Arial" pitchFamily="34" charset="0"/>
              </a:rPr>
              <a:t>During the quarter, paid suppliers $73,500 on accounts payable. Also paid $35,900 on utilities payable and $28,400 in income taxes incurred for part of the first quarter of 2015</a:t>
            </a:r>
            <a:endParaRPr lang="en-US" sz="1400" dirty="0"/>
          </a:p>
          <a:p>
            <a:pPr marL="342900" indent="-342900">
              <a:spcAft>
                <a:spcPts val="600"/>
              </a:spcAft>
              <a:buFontTx/>
              <a:buAutoNum type="arabicParenBoth"/>
            </a:pPr>
            <a:endParaRPr lang="en-US" altLang="zh-CN" sz="1600" dirty="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3408444509"/>
              </p:ext>
            </p:extLst>
          </p:nvPr>
        </p:nvGraphicFramePr>
        <p:xfrm>
          <a:off x="914400" y="2590800"/>
          <a:ext cx="7772400" cy="1524000"/>
        </p:xfrm>
        <a:graphic>
          <a:graphicData uri="http://schemas.openxmlformats.org/drawingml/2006/table">
            <a:tbl>
              <a:tblPr firstRow="1" bandRow="1">
                <a:tableStyleId>{2D5ABB26-0587-4C30-8999-92F81FD0307C}</a:tableStyleId>
              </a:tblPr>
              <a:tblGrid>
                <a:gridCol w="680085">
                  <a:extLst>
                    <a:ext uri="{9D8B030D-6E8A-4147-A177-3AD203B41FA5}">
                      <a16:colId xmlns:a16="http://schemas.microsoft.com/office/drawing/2014/main" val="20000"/>
                    </a:ext>
                  </a:extLst>
                </a:gridCol>
                <a:gridCol w="457771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0">
                <a:tc>
                  <a:txBody>
                    <a:bodyPr/>
                    <a:lstStyle/>
                    <a:p>
                      <a:endParaRPr lang="en-US" sz="1400" dirty="0"/>
                    </a:p>
                  </a:txBody>
                  <a:tcPr/>
                </a:tc>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400" i="1" dirty="0" smtClean="0"/>
                        <a:t>(8)</a:t>
                      </a:r>
                      <a:endParaRPr lang="en-US" sz="1400" i="1" dirty="0"/>
                    </a:p>
                  </a:txBody>
                  <a:tcPr/>
                </a:tc>
                <a:tc>
                  <a:txBody>
                    <a:bodyPr/>
                    <a:lstStyle/>
                    <a:p>
                      <a:r>
                        <a:rPr lang="en-US" sz="1400" dirty="0" smtClean="0"/>
                        <a:t>Accounts Payable (-L)</a:t>
                      </a:r>
                      <a:endParaRPr lang="en-US" sz="1400" dirty="0"/>
                    </a:p>
                  </a:txBody>
                  <a:tcPr/>
                </a:tc>
                <a:tc>
                  <a:txBody>
                    <a:bodyPr/>
                    <a:lstStyle/>
                    <a:p>
                      <a:pPr algn="r"/>
                      <a:r>
                        <a:rPr lang="en-US" sz="1400" dirty="0" smtClean="0"/>
                        <a:t>73,500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0">
                <a:tc>
                  <a:txBody>
                    <a:bodyPr/>
                    <a:lstStyle/>
                    <a:p>
                      <a:endParaRPr lang="en-US" sz="1400" dirty="0"/>
                    </a:p>
                  </a:txBody>
                  <a:tcPr/>
                </a:tc>
                <a:tc>
                  <a:txBody>
                    <a:bodyPr/>
                    <a:lstStyle/>
                    <a:p>
                      <a:r>
                        <a:rPr lang="en-US" sz="1400" dirty="0" smtClean="0"/>
                        <a:t>Utilities Payable (-L)</a:t>
                      </a:r>
                      <a:endParaRPr lang="en-US" sz="1400" dirty="0"/>
                    </a:p>
                  </a:txBody>
                  <a:tcPr/>
                </a:tc>
                <a:tc>
                  <a:txBody>
                    <a:bodyPr/>
                    <a:lstStyle/>
                    <a:p>
                      <a:pPr algn="r"/>
                      <a:r>
                        <a:rPr lang="en-US" sz="1400" dirty="0" smtClean="0"/>
                        <a:t>35,900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2"/>
                  </a:ext>
                </a:extLst>
              </a:tr>
              <a:tr h="0">
                <a:tc>
                  <a:txBody>
                    <a:bodyPr/>
                    <a:lstStyle/>
                    <a:p>
                      <a:endParaRPr lang="en-US" sz="1400" dirty="0"/>
                    </a:p>
                  </a:txBody>
                  <a:tcPr/>
                </a:tc>
                <a:tc>
                  <a:txBody>
                    <a:bodyPr/>
                    <a:lstStyle/>
                    <a:p>
                      <a:r>
                        <a:rPr lang="en-US" sz="1400" dirty="0" smtClean="0"/>
                        <a:t>Income Tax</a:t>
                      </a:r>
                      <a:r>
                        <a:rPr lang="en-US" sz="1400" baseline="0" dirty="0" smtClean="0"/>
                        <a:t> Expense</a:t>
                      </a:r>
                      <a:r>
                        <a:rPr lang="en-US" sz="1400" dirty="0" smtClean="0"/>
                        <a:t> (+E; -SE)</a:t>
                      </a:r>
                      <a:endParaRPr lang="en-US" sz="1400" dirty="0"/>
                    </a:p>
                  </a:txBody>
                  <a:tcPr/>
                </a:tc>
                <a:tc>
                  <a:txBody>
                    <a:bodyPr/>
                    <a:lstStyle/>
                    <a:p>
                      <a:pPr algn="r"/>
                      <a:r>
                        <a:rPr lang="en-US" sz="1400" dirty="0" smtClean="0"/>
                        <a:t>28,400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3"/>
                  </a:ext>
                </a:extLst>
              </a:tr>
              <a:tr h="0">
                <a:tc>
                  <a:txBody>
                    <a:bodyPr/>
                    <a:lstStyle/>
                    <a:p>
                      <a:endParaRPr lang="en-US" sz="1400" dirty="0"/>
                    </a:p>
                  </a:txBody>
                  <a:tcPr/>
                </a:tc>
                <a:tc>
                  <a:txBody>
                    <a:bodyPr/>
                    <a:lstStyle/>
                    <a:p>
                      <a:r>
                        <a:rPr lang="en-US" sz="1400" dirty="0" smtClean="0"/>
                        <a:t>     Cash (-A)</a:t>
                      </a:r>
                      <a:endParaRPr lang="en-US" sz="1400" dirty="0"/>
                    </a:p>
                  </a:txBody>
                  <a:tcPr/>
                </a:tc>
                <a:tc>
                  <a:txBody>
                    <a:bodyPr/>
                    <a:lstStyle/>
                    <a:p>
                      <a:pPr algn="r"/>
                      <a:endParaRPr lang="en-US" sz="1400" dirty="0"/>
                    </a:p>
                  </a:txBody>
                  <a:tcPr/>
                </a:tc>
                <a:tc>
                  <a:txBody>
                    <a:bodyPr/>
                    <a:lstStyle/>
                    <a:p>
                      <a:pPr algn="r"/>
                      <a:r>
                        <a:rPr lang="en-US" sz="1400" dirty="0" smtClean="0"/>
                        <a:t>137,800</a:t>
                      </a:r>
                      <a:endParaRPr lang="en-US" sz="1400" dirty="0"/>
                    </a:p>
                  </a:txBody>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41038904"/>
              </p:ext>
            </p:extLst>
          </p:nvPr>
        </p:nvGraphicFramePr>
        <p:xfrm>
          <a:off x="3657600" y="5562600"/>
          <a:ext cx="2514600" cy="109728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Utilities Payable (L)</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85,400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rgbClr val="C00000"/>
                          </a:solidFill>
                        </a:rPr>
                        <a:t>(8)</a:t>
                      </a:r>
                      <a:endParaRPr lang="en-US" sz="1200" dirty="0">
                        <a:solidFill>
                          <a:srgbClr val="C00000"/>
                        </a:solidFill>
                      </a:endParaRPr>
                    </a:p>
                  </a:txBody>
                  <a:tcPr>
                    <a:lnB w="12700" cap="flat" cmpd="sng" algn="ctr">
                      <a:solidFill>
                        <a:srgbClr val="C00000"/>
                      </a:solidFill>
                      <a:prstDash val="solid"/>
                      <a:round/>
                      <a:headEnd type="none" w="med" len="med"/>
                      <a:tailEnd type="none" w="med" len="med"/>
                    </a:lnB>
                  </a:tcPr>
                </a:tc>
                <a:tc>
                  <a:txBody>
                    <a:bodyPr/>
                    <a:lstStyle/>
                    <a:p>
                      <a:pPr algn="r"/>
                      <a:r>
                        <a:rPr lang="en-US" sz="1200" dirty="0" smtClean="0">
                          <a:solidFill>
                            <a:srgbClr val="C00000"/>
                          </a:solidFill>
                        </a:rPr>
                        <a:t>35,900</a:t>
                      </a:r>
                      <a:endParaRPr lang="en-US" sz="1200" dirty="0">
                        <a:solidFill>
                          <a:srgbClr val="C00000"/>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92662773"/>
              </p:ext>
            </p:extLst>
          </p:nvPr>
        </p:nvGraphicFramePr>
        <p:xfrm>
          <a:off x="6324600" y="41910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Income Tax</a:t>
                      </a:r>
                      <a:r>
                        <a:rPr lang="en-US" sz="1200" baseline="0" dirty="0" smtClean="0"/>
                        <a:t> Expense </a:t>
                      </a:r>
                      <a:r>
                        <a:rPr lang="en-US" sz="1200" dirty="0" smtClean="0"/>
                        <a:t>(E)</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l"/>
                      <a:r>
                        <a:rPr lang="en-US" sz="1200" dirty="0" smtClean="0">
                          <a:solidFill>
                            <a:schemeClr val="tx1"/>
                          </a:solidFill>
                        </a:rPr>
                        <a:t>$           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rgbClr val="C00000"/>
                          </a:solidFill>
                        </a:rPr>
                        <a:t>(8)</a:t>
                      </a:r>
                      <a:endParaRPr lang="en-US" sz="1200" dirty="0">
                        <a:solidFill>
                          <a:srgbClr val="C00000"/>
                        </a:solidFill>
                      </a:endParaRPr>
                    </a:p>
                  </a:txBody>
                  <a:tcPr/>
                </a:tc>
                <a:tc>
                  <a:txBody>
                    <a:bodyPr/>
                    <a:lstStyle/>
                    <a:p>
                      <a:pPr algn="r"/>
                      <a:r>
                        <a:rPr lang="en-US" sz="1200" dirty="0" smtClean="0">
                          <a:solidFill>
                            <a:srgbClr val="C00000"/>
                          </a:solidFill>
                        </a:rPr>
                        <a:t>28,400</a:t>
                      </a:r>
                      <a:endParaRPr lang="en-US" sz="12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53830257"/>
              </p:ext>
            </p:extLst>
          </p:nvPr>
        </p:nvGraphicFramePr>
        <p:xfrm>
          <a:off x="914400" y="4191000"/>
          <a:ext cx="2590800" cy="2194560"/>
        </p:xfrm>
        <a:graphic>
          <a:graphicData uri="http://schemas.openxmlformats.org/drawingml/2006/table">
            <a:tbl>
              <a:tblPr firstRow="1" bandRow="1">
                <a:tableStyleId>{3B4B98B0-60AC-42C2-AFA5-B58CD77FA1E5}</a:tableStyleId>
              </a:tblPr>
              <a:tblGrid>
                <a:gridCol w="421758">
                  <a:extLst>
                    <a:ext uri="{9D8B030D-6E8A-4147-A177-3AD203B41FA5}">
                      <a16:colId xmlns:a16="http://schemas.microsoft.com/office/drawing/2014/main" val="20000"/>
                    </a:ext>
                  </a:extLst>
                </a:gridCol>
                <a:gridCol w="873642">
                  <a:extLst>
                    <a:ext uri="{9D8B030D-6E8A-4147-A177-3AD203B41FA5}">
                      <a16:colId xmlns:a16="http://schemas.microsoft.com/office/drawing/2014/main" val="20001"/>
                    </a:ext>
                  </a:extLst>
                </a:gridCol>
                <a:gridCol w="873642">
                  <a:extLst>
                    <a:ext uri="{9D8B030D-6E8A-4147-A177-3AD203B41FA5}">
                      <a16:colId xmlns:a16="http://schemas.microsoft.com/office/drawing/2014/main" val="20002"/>
                    </a:ext>
                  </a:extLst>
                </a:gridCol>
                <a:gridCol w="421758">
                  <a:extLst>
                    <a:ext uri="{9D8B030D-6E8A-4147-A177-3AD203B41FA5}">
                      <a16:colId xmlns:a16="http://schemas.microsoft.com/office/drawing/2014/main" val="20003"/>
                    </a:ext>
                  </a:extLst>
                </a:gridCol>
              </a:tblGrid>
              <a:tr h="139700">
                <a:tc gridSpan="4">
                  <a:txBody>
                    <a:bodyPr/>
                    <a:lstStyle/>
                    <a:p>
                      <a:pPr algn="ctr"/>
                      <a:r>
                        <a:rPr lang="en-US" sz="1200" dirty="0" smtClean="0"/>
                        <a:t>Cash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$ 323,200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(3)</a:t>
                      </a:r>
                      <a:endParaRPr lang="en-US" sz="1200" dirty="0">
                        <a:solidFill>
                          <a:schemeClr val="tx1"/>
                        </a:solidFill>
                      </a:endParaRPr>
                    </a:p>
                  </a:txBody>
                  <a:tcPr/>
                </a:tc>
                <a:tc>
                  <a:txBody>
                    <a:bodyPr/>
                    <a:lstStyle/>
                    <a:p>
                      <a:pPr algn="r"/>
                      <a:r>
                        <a:rPr lang="en-US" sz="1200" dirty="0" smtClean="0">
                          <a:solidFill>
                            <a:schemeClr val="tx1"/>
                          </a:solidFill>
                        </a:rPr>
                        <a:t>1,046,000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289,800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(1)</a:t>
                      </a: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r>
                        <a:rPr lang="en-US" sz="1200" dirty="0" smtClean="0">
                          <a:solidFill>
                            <a:schemeClr val="tx1"/>
                          </a:solidFill>
                        </a:rPr>
                        <a:t>(6)</a:t>
                      </a:r>
                      <a:endParaRPr lang="en-US" sz="1200" dirty="0">
                        <a:solidFill>
                          <a:schemeClr val="tx1"/>
                        </a:solidFill>
                      </a:endParaRPr>
                    </a:p>
                  </a:txBody>
                  <a:tcPr/>
                </a:tc>
                <a:tc>
                  <a:txBody>
                    <a:bodyPr/>
                    <a:lstStyle/>
                    <a:p>
                      <a:pPr algn="r"/>
                      <a:r>
                        <a:rPr lang="en-US" sz="1200" dirty="0" smtClean="0">
                          <a:solidFill>
                            <a:schemeClr val="tx1"/>
                          </a:solidFill>
                        </a:rPr>
                        <a:t>4,800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79,700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(2)</a:t>
                      </a: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r>
                        <a:rPr lang="en-US" sz="1200" dirty="0" smtClean="0">
                          <a:solidFill>
                            <a:schemeClr val="tx1"/>
                          </a:solidFill>
                        </a:rPr>
                        <a:t>(7)</a:t>
                      </a:r>
                      <a:endParaRPr lang="en-US" sz="1200" dirty="0">
                        <a:solidFill>
                          <a:schemeClr val="tx1"/>
                        </a:solidFill>
                      </a:endParaRPr>
                    </a:p>
                  </a:txBody>
                  <a:tcPr>
                    <a:lnB w="12700" cap="flat" cmpd="sng" algn="ctr">
                      <a:noFill/>
                      <a:prstDash val="solid"/>
                      <a:round/>
                      <a:headEnd type="none" w="med" len="med"/>
                      <a:tailEnd type="none" w="med" len="med"/>
                    </a:lnB>
                  </a:tcPr>
                </a:tc>
                <a:tc>
                  <a:txBody>
                    <a:bodyPr/>
                    <a:lstStyle/>
                    <a:p>
                      <a:pPr algn="r"/>
                      <a:r>
                        <a:rPr lang="en-US" sz="1200" dirty="0" smtClean="0">
                          <a:solidFill>
                            <a:schemeClr val="tx1"/>
                          </a:solidFill>
                        </a:rPr>
                        <a:t>39,000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r"/>
                      <a:r>
                        <a:rPr lang="en-US" sz="1200" dirty="0" smtClean="0">
                          <a:solidFill>
                            <a:schemeClr val="tx1"/>
                          </a:solidFill>
                        </a:rPr>
                        <a:t>40,800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r"/>
                      <a:r>
                        <a:rPr lang="en-US" sz="1200" dirty="0" smtClean="0">
                          <a:solidFill>
                            <a:schemeClr val="tx1"/>
                          </a:solidFill>
                        </a:rPr>
                        <a:t>(4)</a:t>
                      </a:r>
                      <a:endParaRPr lang="en-US" sz="1200" dirty="0">
                        <a:solidFill>
                          <a:schemeClr val="tx1"/>
                        </a:solidFill>
                      </a:endParaRPr>
                    </a:p>
                  </a:txBody>
                  <a:tcPr>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dirty="0">
                        <a:solidFill>
                          <a:schemeClr val="tx1"/>
                        </a:solidFill>
                      </a:endParaRPr>
                    </a:p>
                  </a:txBody>
                  <a:tcPr>
                    <a:lnT>
                      <a:noFill/>
                    </a:lnT>
                    <a:lnB w="12700" cap="flat" cmpd="sng" algn="ctr">
                      <a:no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250,900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(5)</a:t>
                      </a:r>
                      <a:endParaRPr lang="en-US" sz="120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139700">
                <a:tc>
                  <a:txBody>
                    <a:bodyPr/>
                    <a:lstStyle/>
                    <a:p>
                      <a:pPr algn="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r>
                        <a:rPr lang="en-US" sz="1200" dirty="0" smtClean="0">
                          <a:solidFill>
                            <a:srgbClr val="C00000"/>
                          </a:solidFill>
                        </a:rPr>
                        <a:t>137,800</a:t>
                      </a:r>
                      <a:endParaRPr lang="en-US" sz="1200"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r>
                        <a:rPr lang="en-US" sz="1200" dirty="0" smtClean="0">
                          <a:solidFill>
                            <a:srgbClr val="C00000"/>
                          </a:solidFill>
                        </a:rPr>
                        <a:t>(8)</a:t>
                      </a:r>
                      <a:endParaRPr lang="en-US" sz="1200" dirty="0">
                        <a:solidFill>
                          <a:srgbClr val="C00000"/>
                        </a:solidFill>
                      </a:endParaRPr>
                    </a:p>
                  </a:txBody>
                  <a:tcP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6"/>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7"/>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79961336"/>
              </p:ext>
            </p:extLst>
          </p:nvPr>
        </p:nvGraphicFramePr>
        <p:xfrm>
          <a:off x="3657600" y="4191000"/>
          <a:ext cx="2514600" cy="109728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Accounts Payable (L)</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69</a:t>
                      </a:r>
                      <a:r>
                        <a:rPr lang="en-US" sz="1200" baseline="0" dirty="0" smtClean="0">
                          <a:solidFill>
                            <a:schemeClr val="tx1"/>
                          </a:solidFill>
                        </a:rPr>
                        <a:t>,600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rgbClr val="C00000"/>
                          </a:solidFill>
                        </a:rPr>
                        <a:t>(8)</a:t>
                      </a:r>
                      <a:endParaRPr lang="en-US" sz="1200" dirty="0">
                        <a:solidFill>
                          <a:srgbClr val="C00000"/>
                        </a:solidFill>
                      </a:endParaRPr>
                    </a:p>
                  </a:txBody>
                  <a:tcPr>
                    <a:lnB w="12700" cap="flat" cmpd="sng" algn="ctr">
                      <a:solidFill>
                        <a:srgbClr val="C00000"/>
                      </a:solidFill>
                      <a:prstDash val="solid"/>
                      <a:round/>
                      <a:headEnd type="none" w="med" len="med"/>
                      <a:tailEnd type="none" w="med" len="med"/>
                    </a:lnB>
                  </a:tcPr>
                </a:tc>
                <a:tc>
                  <a:txBody>
                    <a:bodyPr/>
                    <a:lstStyle/>
                    <a:p>
                      <a:pPr algn="r"/>
                      <a:r>
                        <a:rPr lang="en-US" sz="1200" dirty="0" smtClean="0">
                          <a:solidFill>
                            <a:srgbClr val="C00000"/>
                          </a:solidFill>
                        </a:rPr>
                        <a:t>73,500</a:t>
                      </a:r>
                      <a:endParaRPr lang="en-US" sz="1200" dirty="0">
                        <a:solidFill>
                          <a:srgbClr val="C00000"/>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r>
                        <a:rPr lang="en-US" sz="1200" dirty="0" smtClean="0">
                          <a:solidFill>
                            <a:schemeClr val="tx1"/>
                          </a:solidFill>
                        </a:rPr>
                        <a:t>80,000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r>
                        <a:rPr lang="en-US" sz="1200" dirty="0" smtClean="0">
                          <a:solidFill>
                            <a:schemeClr val="tx1"/>
                          </a:solidFill>
                        </a:rPr>
                        <a:t>(1)</a:t>
                      </a: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61756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53</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mj-lt"/>
              <a:buAutoNum type="arabicParenR" startAt="9"/>
            </a:pPr>
            <a:r>
              <a:rPr lang="en-US" sz="1400" dirty="0">
                <a:solidFill>
                  <a:prstClr val="black"/>
                </a:solidFill>
                <a:cs typeface="Arial" pitchFamily="34" charset="0"/>
              </a:rPr>
              <a:t>Paid $75,400 for utilities used during the quarter and paid $18,700 for repairs and maintenance of its facilities and equipment during the quarter</a:t>
            </a:r>
          </a:p>
          <a:p>
            <a:pPr marL="342900" indent="-342900">
              <a:spcAft>
                <a:spcPts val="600"/>
              </a:spcAft>
              <a:buFontTx/>
              <a:buAutoNum type="arabicParenBoth"/>
            </a:pPr>
            <a:endParaRPr lang="en-US" altLang="zh-CN" sz="1600" dirty="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3307180780"/>
              </p:ext>
            </p:extLst>
          </p:nvPr>
        </p:nvGraphicFramePr>
        <p:xfrm>
          <a:off x="914400" y="2590800"/>
          <a:ext cx="7772400" cy="1219200"/>
        </p:xfrm>
        <a:graphic>
          <a:graphicData uri="http://schemas.openxmlformats.org/drawingml/2006/table">
            <a:tbl>
              <a:tblPr firstRow="1" bandRow="1">
                <a:tableStyleId>{2D5ABB26-0587-4C30-8999-92F81FD0307C}</a:tableStyleId>
              </a:tblPr>
              <a:tblGrid>
                <a:gridCol w="680085">
                  <a:extLst>
                    <a:ext uri="{9D8B030D-6E8A-4147-A177-3AD203B41FA5}">
                      <a16:colId xmlns:a16="http://schemas.microsoft.com/office/drawing/2014/main" val="20000"/>
                    </a:ext>
                  </a:extLst>
                </a:gridCol>
                <a:gridCol w="457771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0">
                <a:tc>
                  <a:txBody>
                    <a:bodyPr/>
                    <a:lstStyle/>
                    <a:p>
                      <a:endParaRPr lang="en-US" sz="1400" dirty="0"/>
                    </a:p>
                  </a:txBody>
                  <a:tcPr/>
                </a:tc>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400" i="1" dirty="0" smtClean="0"/>
                        <a:t>(9)</a:t>
                      </a:r>
                      <a:endParaRPr lang="en-US" sz="1400" i="1" dirty="0"/>
                    </a:p>
                  </a:txBody>
                  <a:tcPr/>
                </a:tc>
                <a:tc>
                  <a:txBody>
                    <a:bodyPr/>
                    <a:lstStyle/>
                    <a:p>
                      <a:r>
                        <a:rPr lang="en-US" sz="1400" dirty="0" smtClean="0"/>
                        <a:t>Utilities Expense (+E; -SE)</a:t>
                      </a:r>
                      <a:endParaRPr lang="en-US" sz="1400" dirty="0"/>
                    </a:p>
                  </a:txBody>
                  <a:tcPr/>
                </a:tc>
                <a:tc>
                  <a:txBody>
                    <a:bodyPr/>
                    <a:lstStyle/>
                    <a:p>
                      <a:pPr algn="r"/>
                      <a:r>
                        <a:rPr lang="en-US" sz="1400" dirty="0" smtClean="0"/>
                        <a:t>75,400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0">
                <a:tc>
                  <a:txBody>
                    <a:bodyPr/>
                    <a:lstStyle/>
                    <a:p>
                      <a:endParaRPr lang="en-US" sz="1400" dirty="0"/>
                    </a:p>
                  </a:txBody>
                  <a:tcPr/>
                </a:tc>
                <a:tc>
                  <a:txBody>
                    <a:bodyPr/>
                    <a:lstStyle/>
                    <a:p>
                      <a:r>
                        <a:rPr lang="en-US" sz="1400" dirty="0" smtClean="0"/>
                        <a:t>Maintenance Expense (+E;</a:t>
                      </a:r>
                      <a:r>
                        <a:rPr lang="en-US" sz="1400" baseline="0" dirty="0" smtClean="0"/>
                        <a:t> -SE</a:t>
                      </a:r>
                      <a:r>
                        <a:rPr lang="en-US" sz="1400" dirty="0" smtClean="0"/>
                        <a:t>)</a:t>
                      </a:r>
                      <a:endParaRPr lang="en-US" sz="1400" dirty="0"/>
                    </a:p>
                  </a:txBody>
                  <a:tcPr/>
                </a:tc>
                <a:tc>
                  <a:txBody>
                    <a:bodyPr/>
                    <a:lstStyle/>
                    <a:p>
                      <a:pPr algn="r"/>
                      <a:r>
                        <a:rPr lang="en-US" sz="1400" dirty="0" smtClean="0"/>
                        <a:t>18,700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2"/>
                  </a:ext>
                </a:extLst>
              </a:tr>
              <a:tr h="0">
                <a:tc>
                  <a:txBody>
                    <a:bodyPr/>
                    <a:lstStyle/>
                    <a:p>
                      <a:endParaRPr lang="en-US" sz="1400"/>
                    </a:p>
                  </a:txBody>
                  <a:tcPr/>
                </a:tc>
                <a:tc>
                  <a:txBody>
                    <a:bodyPr/>
                    <a:lstStyle/>
                    <a:p>
                      <a:r>
                        <a:rPr lang="en-US" sz="1400" dirty="0" smtClean="0"/>
                        <a:t>     Cash (-A)</a:t>
                      </a:r>
                      <a:endParaRPr lang="en-US" sz="1400" dirty="0"/>
                    </a:p>
                  </a:txBody>
                  <a:tcPr/>
                </a:tc>
                <a:tc>
                  <a:txBody>
                    <a:bodyPr/>
                    <a:lstStyle/>
                    <a:p>
                      <a:pPr algn="r"/>
                      <a:endParaRPr lang="en-US" sz="1400" dirty="0"/>
                    </a:p>
                  </a:txBody>
                  <a:tcPr/>
                </a:tc>
                <a:tc>
                  <a:txBody>
                    <a:bodyPr/>
                    <a:lstStyle/>
                    <a:p>
                      <a:pPr algn="r"/>
                      <a:r>
                        <a:rPr lang="en-US" sz="1400" dirty="0" smtClean="0"/>
                        <a:t>94,100</a:t>
                      </a:r>
                      <a:endParaRPr lang="en-US" sz="1400" dirty="0"/>
                    </a:p>
                  </a:txBody>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62548777"/>
              </p:ext>
            </p:extLst>
          </p:nvPr>
        </p:nvGraphicFramePr>
        <p:xfrm>
          <a:off x="3657600" y="40386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Utilities Expense (E)</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a:t>
                      </a:r>
                      <a:r>
                        <a:rPr lang="en-US" sz="1200" baseline="0" dirty="0" smtClean="0">
                          <a:solidFill>
                            <a:schemeClr val="tx1"/>
                          </a:solidFill>
                        </a:rPr>
                        <a:t>         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rgbClr val="C00000"/>
                          </a:solidFill>
                        </a:rPr>
                        <a:t>(9)</a:t>
                      </a:r>
                      <a:endParaRPr lang="en-US" sz="1200" dirty="0">
                        <a:solidFill>
                          <a:srgbClr val="C00000"/>
                        </a:solidFill>
                      </a:endParaRPr>
                    </a:p>
                  </a:txBody>
                  <a:tcPr/>
                </a:tc>
                <a:tc>
                  <a:txBody>
                    <a:bodyPr/>
                    <a:lstStyle/>
                    <a:p>
                      <a:pPr algn="r"/>
                      <a:r>
                        <a:rPr lang="en-US" sz="1200" dirty="0" smtClean="0">
                          <a:solidFill>
                            <a:srgbClr val="C00000"/>
                          </a:solidFill>
                        </a:rPr>
                        <a:t>75,400</a:t>
                      </a:r>
                      <a:endParaRPr lang="en-US" sz="12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710366427"/>
              </p:ext>
            </p:extLst>
          </p:nvPr>
        </p:nvGraphicFramePr>
        <p:xfrm>
          <a:off x="6324600" y="40386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Maintenance Expense (E)</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l"/>
                      <a:r>
                        <a:rPr lang="en-US" sz="1200" dirty="0" smtClean="0">
                          <a:solidFill>
                            <a:schemeClr val="tx1"/>
                          </a:solidFill>
                        </a:rPr>
                        <a:t>$           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rgbClr val="C00000"/>
                          </a:solidFill>
                        </a:rPr>
                        <a:t>(9)</a:t>
                      </a:r>
                      <a:endParaRPr lang="en-US" sz="1200" dirty="0">
                        <a:solidFill>
                          <a:srgbClr val="C00000"/>
                        </a:solidFill>
                      </a:endParaRPr>
                    </a:p>
                  </a:txBody>
                  <a:tcPr/>
                </a:tc>
                <a:tc>
                  <a:txBody>
                    <a:bodyPr/>
                    <a:lstStyle/>
                    <a:p>
                      <a:pPr algn="r"/>
                      <a:r>
                        <a:rPr lang="en-US" sz="1200" dirty="0" smtClean="0">
                          <a:solidFill>
                            <a:srgbClr val="C00000"/>
                          </a:solidFill>
                        </a:rPr>
                        <a:t>18,700</a:t>
                      </a:r>
                      <a:endParaRPr lang="en-US" sz="1200" dirty="0">
                        <a:solidFill>
                          <a:srgbClr val="C00000"/>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86527972"/>
              </p:ext>
            </p:extLst>
          </p:nvPr>
        </p:nvGraphicFramePr>
        <p:xfrm>
          <a:off x="914400" y="4038600"/>
          <a:ext cx="2590800" cy="2743200"/>
        </p:xfrm>
        <a:graphic>
          <a:graphicData uri="http://schemas.openxmlformats.org/drawingml/2006/table">
            <a:tbl>
              <a:tblPr firstRow="1" bandRow="1">
                <a:tableStyleId>{3B4B98B0-60AC-42C2-AFA5-B58CD77FA1E5}</a:tableStyleId>
              </a:tblPr>
              <a:tblGrid>
                <a:gridCol w="421758">
                  <a:extLst>
                    <a:ext uri="{9D8B030D-6E8A-4147-A177-3AD203B41FA5}">
                      <a16:colId xmlns:a16="http://schemas.microsoft.com/office/drawing/2014/main" val="20000"/>
                    </a:ext>
                  </a:extLst>
                </a:gridCol>
                <a:gridCol w="873642">
                  <a:extLst>
                    <a:ext uri="{9D8B030D-6E8A-4147-A177-3AD203B41FA5}">
                      <a16:colId xmlns:a16="http://schemas.microsoft.com/office/drawing/2014/main" val="20001"/>
                    </a:ext>
                  </a:extLst>
                </a:gridCol>
                <a:gridCol w="873642">
                  <a:extLst>
                    <a:ext uri="{9D8B030D-6E8A-4147-A177-3AD203B41FA5}">
                      <a16:colId xmlns:a16="http://schemas.microsoft.com/office/drawing/2014/main" val="20002"/>
                    </a:ext>
                  </a:extLst>
                </a:gridCol>
                <a:gridCol w="421758">
                  <a:extLst>
                    <a:ext uri="{9D8B030D-6E8A-4147-A177-3AD203B41FA5}">
                      <a16:colId xmlns:a16="http://schemas.microsoft.com/office/drawing/2014/main" val="20003"/>
                    </a:ext>
                  </a:extLst>
                </a:gridCol>
              </a:tblGrid>
              <a:tr h="139700">
                <a:tc gridSpan="4">
                  <a:txBody>
                    <a:bodyPr/>
                    <a:lstStyle/>
                    <a:p>
                      <a:pPr algn="ctr"/>
                      <a:r>
                        <a:rPr lang="en-US" sz="1200" dirty="0" smtClean="0"/>
                        <a:t>Cash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$ 323,200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(3)</a:t>
                      </a:r>
                      <a:endParaRPr lang="en-US" sz="1200" dirty="0">
                        <a:solidFill>
                          <a:schemeClr val="tx1"/>
                        </a:solidFill>
                      </a:endParaRPr>
                    </a:p>
                  </a:txBody>
                  <a:tcPr/>
                </a:tc>
                <a:tc>
                  <a:txBody>
                    <a:bodyPr/>
                    <a:lstStyle/>
                    <a:p>
                      <a:pPr algn="r"/>
                      <a:r>
                        <a:rPr lang="en-US" sz="1200" dirty="0" smtClean="0">
                          <a:solidFill>
                            <a:schemeClr val="tx1"/>
                          </a:solidFill>
                        </a:rPr>
                        <a:t>1,046,000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289,800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(1)</a:t>
                      </a: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r>
                        <a:rPr lang="en-US" sz="1200" dirty="0" smtClean="0">
                          <a:solidFill>
                            <a:schemeClr val="tx1"/>
                          </a:solidFill>
                        </a:rPr>
                        <a:t>(6)</a:t>
                      </a:r>
                      <a:endParaRPr lang="en-US" sz="1200" dirty="0">
                        <a:solidFill>
                          <a:schemeClr val="tx1"/>
                        </a:solidFill>
                      </a:endParaRPr>
                    </a:p>
                  </a:txBody>
                  <a:tcPr/>
                </a:tc>
                <a:tc>
                  <a:txBody>
                    <a:bodyPr/>
                    <a:lstStyle/>
                    <a:p>
                      <a:pPr algn="r"/>
                      <a:r>
                        <a:rPr lang="en-US" sz="1200" dirty="0" smtClean="0">
                          <a:solidFill>
                            <a:schemeClr val="tx1"/>
                          </a:solidFill>
                        </a:rPr>
                        <a:t>4,800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79,700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(2)</a:t>
                      </a: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r>
                        <a:rPr lang="en-US" sz="1200" dirty="0" smtClean="0">
                          <a:solidFill>
                            <a:schemeClr val="tx1"/>
                          </a:solidFill>
                        </a:rPr>
                        <a:t>(7)</a:t>
                      </a:r>
                      <a:endParaRPr lang="en-US" sz="1200" dirty="0">
                        <a:solidFill>
                          <a:schemeClr val="tx1"/>
                        </a:solidFill>
                      </a:endParaRPr>
                    </a:p>
                  </a:txBody>
                  <a:tcPr>
                    <a:lnB w="12700" cap="flat" cmpd="sng" algn="ctr">
                      <a:noFill/>
                      <a:prstDash val="solid"/>
                      <a:round/>
                      <a:headEnd type="none" w="med" len="med"/>
                      <a:tailEnd type="none" w="med" len="med"/>
                    </a:lnB>
                  </a:tcPr>
                </a:tc>
                <a:tc>
                  <a:txBody>
                    <a:bodyPr/>
                    <a:lstStyle/>
                    <a:p>
                      <a:pPr algn="r"/>
                      <a:r>
                        <a:rPr lang="en-US" sz="1200" dirty="0" smtClean="0">
                          <a:solidFill>
                            <a:schemeClr val="tx1"/>
                          </a:solidFill>
                        </a:rPr>
                        <a:t>39,000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r"/>
                      <a:r>
                        <a:rPr lang="en-US" sz="1200" dirty="0" smtClean="0">
                          <a:solidFill>
                            <a:schemeClr val="tx1"/>
                          </a:solidFill>
                        </a:rPr>
                        <a:t>40,800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r"/>
                      <a:r>
                        <a:rPr lang="en-US" sz="1200" dirty="0" smtClean="0">
                          <a:solidFill>
                            <a:schemeClr val="tx1"/>
                          </a:solidFill>
                        </a:rPr>
                        <a:t>(4)</a:t>
                      </a:r>
                      <a:endParaRPr lang="en-US" sz="1200" dirty="0">
                        <a:solidFill>
                          <a:schemeClr val="tx1"/>
                        </a:solidFill>
                      </a:endParaRPr>
                    </a:p>
                  </a:txBody>
                  <a:tcPr>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dirty="0">
                        <a:solidFill>
                          <a:schemeClr val="tx1"/>
                        </a:solidFill>
                      </a:endParaRPr>
                    </a:p>
                  </a:txBody>
                  <a:tcPr>
                    <a:lnT>
                      <a:noFill/>
                    </a:lnT>
                    <a:lnB w="12700" cap="flat" cmpd="sng" algn="ctr">
                      <a:no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250,900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(5)</a:t>
                      </a:r>
                      <a:endParaRPr lang="en-US" sz="120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139700">
                <a:tc>
                  <a:txBody>
                    <a:bodyPr/>
                    <a:lstStyle/>
                    <a:p>
                      <a:pPr algn="r"/>
                      <a:endParaRPr lang="en-US" sz="1200" dirty="0">
                        <a:solidFill>
                          <a:schemeClr val="tx1"/>
                        </a:solidFill>
                      </a:endParaRPr>
                    </a:p>
                  </a:txBody>
                  <a:tcPr>
                    <a:lnT>
                      <a:noFill/>
                    </a:lnT>
                    <a:lnB w="12700" cap="flat" cmpd="sng" algn="ctr">
                      <a:no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137,800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(8)</a:t>
                      </a:r>
                      <a:endParaRPr lang="en-US" sz="120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139700">
                <a:tc>
                  <a:txBody>
                    <a:bodyPr/>
                    <a:lstStyle/>
                    <a:p>
                      <a:pPr algn="r"/>
                      <a:endParaRPr lang="en-US" sz="1200" dirty="0">
                        <a:solidFill>
                          <a:schemeClr val="tx1"/>
                        </a:solidFill>
                      </a:endParaRPr>
                    </a:p>
                  </a:txBody>
                  <a:tcPr>
                    <a:lnT>
                      <a:noFill/>
                    </a:lnT>
                    <a:lnB w="12700" cap="flat" cmpd="sng" algn="ctr">
                      <a:no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a:r>
                        <a:rPr lang="en-US" sz="1200" dirty="0" smtClean="0">
                          <a:solidFill>
                            <a:srgbClr val="C00000"/>
                          </a:solidFill>
                        </a:rPr>
                        <a:t>94,100</a:t>
                      </a:r>
                      <a:endParaRPr lang="en-US" sz="1200" dirty="0">
                        <a:solidFill>
                          <a:srgbClr val="C00000"/>
                        </a:solidFill>
                      </a:endParaRPr>
                    </a:p>
                  </a:txBody>
                  <a:tcPr>
                    <a:lnL w="12700" cap="flat" cmpd="sng" algn="ctr">
                      <a:solidFill>
                        <a:srgbClr val="C00000"/>
                      </a:solidFill>
                      <a:prstDash val="solid"/>
                      <a:round/>
                      <a:headEnd type="none" w="med" len="med"/>
                      <a:tailEnd type="none" w="med" len="med"/>
                    </a:lnL>
                    <a:lnT>
                      <a:noFill/>
                    </a:lnT>
                    <a:lnB w="12700" cap="flat" cmpd="sng" algn="ctr">
                      <a:noFill/>
                      <a:prstDash val="solid"/>
                      <a:round/>
                      <a:headEnd type="none" w="med" len="med"/>
                      <a:tailEnd type="none" w="med" len="med"/>
                    </a:lnB>
                  </a:tcPr>
                </a:tc>
                <a:tc>
                  <a:txBody>
                    <a:bodyPr/>
                    <a:lstStyle/>
                    <a:p>
                      <a:pPr algn="r"/>
                      <a:r>
                        <a:rPr lang="en-US" sz="1200" dirty="0" smtClean="0">
                          <a:solidFill>
                            <a:srgbClr val="C00000"/>
                          </a:solidFill>
                        </a:rPr>
                        <a:t>(9)</a:t>
                      </a:r>
                      <a:endParaRPr lang="en-US" sz="1200" dirty="0">
                        <a:solidFill>
                          <a:srgbClr val="C00000"/>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139700">
                <a:tc>
                  <a:txBody>
                    <a:bodyPr/>
                    <a:lstStyle/>
                    <a:p>
                      <a:pPr algn="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8"/>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61756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54</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spcAft>
                <a:spcPts val="600"/>
              </a:spcAft>
              <a:buFont typeface="+mj-lt"/>
              <a:buAutoNum type="arabicParenR" startAt="10"/>
            </a:pPr>
            <a:r>
              <a:rPr lang="en-US" sz="1400" dirty="0">
                <a:solidFill>
                  <a:prstClr val="black"/>
                </a:solidFill>
                <a:cs typeface="Arial" pitchFamily="34" charset="0"/>
              </a:rPr>
              <a:t>Received $1,200 cash as interest revenue earned during the quarter</a:t>
            </a:r>
            <a:endParaRPr lang="en-US" sz="1400" dirty="0"/>
          </a:p>
          <a:p>
            <a:pPr marL="342900" indent="-342900">
              <a:spcAft>
                <a:spcPts val="600"/>
              </a:spcAft>
              <a:buFontTx/>
              <a:buAutoNum type="arabicParenBoth"/>
            </a:pPr>
            <a:endParaRPr lang="en-US" altLang="zh-CN" sz="1600" dirty="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2716984023"/>
              </p:ext>
            </p:extLst>
          </p:nvPr>
        </p:nvGraphicFramePr>
        <p:xfrm>
          <a:off x="914400" y="2590800"/>
          <a:ext cx="7772400" cy="914400"/>
        </p:xfrm>
        <a:graphic>
          <a:graphicData uri="http://schemas.openxmlformats.org/drawingml/2006/table">
            <a:tbl>
              <a:tblPr firstRow="1" bandRow="1">
                <a:tableStyleId>{2D5ABB26-0587-4C30-8999-92F81FD0307C}</a:tableStyleId>
              </a:tblPr>
              <a:tblGrid>
                <a:gridCol w="680085">
                  <a:extLst>
                    <a:ext uri="{9D8B030D-6E8A-4147-A177-3AD203B41FA5}">
                      <a16:colId xmlns:a16="http://schemas.microsoft.com/office/drawing/2014/main" val="20000"/>
                    </a:ext>
                  </a:extLst>
                </a:gridCol>
                <a:gridCol w="457771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0">
                <a:tc>
                  <a:txBody>
                    <a:bodyPr/>
                    <a:lstStyle/>
                    <a:p>
                      <a:endParaRPr lang="en-US" sz="1400" dirty="0"/>
                    </a:p>
                  </a:txBody>
                  <a:tcPr/>
                </a:tc>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400" i="1" dirty="0" smtClean="0"/>
                        <a:t>(10)</a:t>
                      </a:r>
                      <a:endParaRPr lang="en-US" sz="1400" i="1" dirty="0"/>
                    </a:p>
                  </a:txBody>
                  <a:tcPr/>
                </a:tc>
                <a:tc>
                  <a:txBody>
                    <a:bodyPr/>
                    <a:lstStyle/>
                    <a:p>
                      <a:r>
                        <a:rPr lang="en-US" sz="1400" dirty="0" smtClean="0"/>
                        <a:t>Cash (+A)</a:t>
                      </a:r>
                      <a:endParaRPr lang="en-US" sz="1400" dirty="0"/>
                    </a:p>
                  </a:txBody>
                  <a:tcPr/>
                </a:tc>
                <a:tc>
                  <a:txBody>
                    <a:bodyPr/>
                    <a:lstStyle/>
                    <a:p>
                      <a:pPr algn="r"/>
                      <a:r>
                        <a:rPr lang="en-US" sz="1400" dirty="0" smtClean="0"/>
                        <a:t>1,200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0">
                <a:tc>
                  <a:txBody>
                    <a:bodyPr/>
                    <a:lstStyle/>
                    <a:p>
                      <a:endParaRPr lang="en-US" sz="1400"/>
                    </a:p>
                  </a:txBody>
                  <a:tcPr/>
                </a:tc>
                <a:tc>
                  <a:txBody>
                    <a:bodyPr/>
                    <a:lstStyle/>
                    <a:p>
                      <a:r>
                        <a:rPr lang="en-US" sz="1400" dirty="0" smtClean="0"/>
                        <a:t>     Interest Revenue (+R; +SE)</a:t>
                      </a:r>
                      <a:endParaRPr lang="en-US" sz="1400" dirty="0"/>
                    </a:p>
                  </a:txBody>
                  <a:tcPr/>
                </a:tc>
                <a:tc>
                  <a:txBody>
                    <a:bodyPr/>
                    <a:lstStyle/>
                    <a:p>
                      <a:pPr algn="r"/>
                      <a:endParaRPr lang="en-US" sz="1400" dirty="0"/>
                    </a:p>
                  </a:txBody>
                  <a:tcPr/>
                </a:tc>
                <a:tc>
                  <a:txBody>
                    <a:bodyPr/>
                    <a:lstStyle/>
                    <a:p>
                      <a:pPr algn="r"/>
                      <a:r>
                        <a:rPr lang="en-US" sz="1400" dirty="0" smtClean="0"/>
                        <a:t>1,200</a:t>
                      </a:r>
                      <a:endParaRPr lang="en-US" sz="1400" dirty="0"/>
                    </a:p>
                  </a:txBody>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646387727"/>
              </p:ext>
            </p:extLst>
          </p:nvPr>
        </p:nvGraphicFramePr>
        <p:xfrm>
          <a:off x="914400" y="4038600"/>
          <a:ext cx="2590800" cy="2743200"/>
        </p:xfrm>
        <a:graphic>
          <a:graphicData uri="http://schemas.openxmlformats.org/drawingml/2006/table">
            <a:tbl>
              <a:tblPr firstRow="1" bandRow="1">
                <a:tableStyleId>{3B4B98B0-60AC-42C2-AFA5-B58CD77FA1E5}</a:tableStyleId>
              </a:tblPr>
              <a:tblGrid>
                <a:gridCol w="421758">
                  <a:extLst>
                    <a:ext uri="{9D8B030D-6E8A-4147-A177-3AD203B41FA5}">
                      <a16:colId xmlns:a16="http://schemas.microsoft.com/office/drawing/2014/main" val="20000"/>
                    </a:ext>
                  </a:extLst>
                </a:gridCol>
                <a:gridCol w="873642">
                  <a:extLst>
                    <a:ext uri="{9D8B030D-6E8A-4147-A177-3AD203B41FA5}">
                      <a16:colId xmlns:a16="http://schemas.microsoft.com/office/drawing/2014/main" val="20001"/>
                    </a:ext>
                  </a:extLst>
                </a:gridCol>
                <a:gridCol w="873642">
                  <a:extLst>
                    <a:ext uri="{9D8B030D-6E8A-4147-A177-3AD203B41FA5}">
                      <a16:colId xmlns:a16="http://schemas.microsoft.com/office/drawing/2014/main" val="20002"/>
                    </a:ext>
                  </a:extLst>
                </a:gridCol>
                <a:gridCol w="421758">
                  <a:extLst>
                    <a:ext uri="{9D8B030D-6E8A-4147-A177-3AD203B41FA5}">
                      <a16:colId xmlns:a16="http://schemas.microsoft.com/office/drawing/2014/main" val="20003"/>
                    </a:ext>
                  </a:extLst>
                </a:gridCol>
              </a:tblGrid>
              <a:tr h="139700">
                <a:tc gridSpan="4">
                  <a:txBody>
                    <a:bodyPr/>
                    <a:lstStyle/>
                    <a:p>
                      <a:pPr algn="ctr"/>
                      <a:r>
                        <a:rPr lang="en-US" sz="1200" dirty="0" smtClean="0"/>
                        <a:t>Cash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$ 323,200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(3)</a:t>
                      </a:r>
                      <a:endParaRPr lang="en-US" sz="1200" dirty="0">
                        <a:solidFill>
                          <a:schemeClr val="tx1"/>
                        </a:solidFill>
                      </a:endParaRPr>
                    </a:p>
                  </a:txBody>
                  <a:tcPr/>
                </a:tc>
                <a:tc>
                  <a:txBody>
                    <a:bodyPr/>
                    <a:lstStyle/>
                    <a:p>
                      <a:pPr algn="r"/>
                      <a:r>
                        <a:rPr lang="en-US" sz="1200" dirty="0" smtClean="0">
                          <a:solidFill>
                            <a:schemeClr val="tx1"/>
                          </a:solidFill>
                        </a:rPr>
                        <a:t>1,046,000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289,800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(1)</a:t>
                      </a: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r>
                        <a:rPr lang="en-US" sz="1200" dirty="0" smtClean="0">
                          <a:solidFill>
                            <a:schemeClr val="tx1"/>
                          </a:solidFill>
                        </a:rPr>
                        <a:t>(6)</a:t>
                      </a:r>
                      <a:endParaRPr lang="en-US" sz="1200" dirty="0">
                        <a:solidFill>
                          <a:schemeClr val="tx1"/>
                        </a:solidFill>
                      </a:endParaRPr>
                    </a:p>
                  </a:txBody>
                  <a:tcPr/>
                </a:tc>
                <a:tc>
                  <a:txBody>
                    <a:bodyPr/>
                    <a:lstStyle/>
                    <a:p>
                      <a:pPr algn="r"/>
                      <a:r>
                        <a:rPr lang="en-US" sz="1200" dirty="0" smtClean="0">
                          <a:solidFill>
                            <a:schemeClr val="tx1"/>
                          </a:solidFill>
                        </a:rPr>
                        <a:t>4,800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79,700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(2)</a:t>
                      </a: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r>
                        <a:rPr lang="en-US" sz="1200" dirty="0" smtClean="0">
                          <a:solidFill>
                            <a:schemeClr val="tx1"/>
                          </a:solidFill>
                        </a:rPr>
                        <a:t>(7)</a:t>
                      </a:r>
                      <a:endParaRPr lang="en-US" sz="1200" dirty="0">
                        <a:solidFill>
                          <a:schemeClr val="tx1"/>
                        </a:solidFill>
                      </a:endParaRPr>
                    </a:p>
                  </a:txBody>
                  <a:tcPr>
                    <a:lnB w="12700" cap="flat" cmpd="sng" algn="ctr">
                      <a:noFill/>
                      <a:prstDash val="solid"/>
                      <a:round/>
                      <a:headEnd type="none" w="med" len="med"/>
                      <a:tailEnd type="none" w="med" len="med"/>
                    </a:lnB>
                  </a:tcPr>
                </a:tc>
                <a:tc>
                  <a:txBody>
                    <a:bodyPr/>
                    <a:lstStyle/>
                    <a:p>
                      <a:pPr algn="r"/>
                      <a:r>
                        <a:rPr lang="en-US" sz="1200" dirty="0" smtClean="0">
                          <a:solidFill>
                            <a:schemeClr val="tx1"/>
                          </a:solidFill>
                        </a:rPr>
                        <a:t>39,000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r"/>
                      <a:r>
                        <a:rPr lang="en-US" sz="1200" dirty="0" smtClean="0">
                          <a:solidFill>
                            <a:schemeClr val="tx1"/>
                          </a:solidFill>
                        </a:rPr>
                        <a:t>40,800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r"/>
                      <a:r>
                        <a:rPr lang="en-US" sz="1200" dirty="0" smtClean="0">
                          <a:solidFill>
                            <a:schemeClr val="tx1"/>
                          </a:solidFill>
                        </a:rPr>
                        <a:t>(4)</a:t>
                      </a:r>
                      <a:endParaRPr lang="en-US" sz="1200" dirty="0">
                        <a:solidFill>
                          <a:schemeClr val="tx1"/>
                        </a:solidFill>
                      </a:endParaRPr>
                    </a:p>
                  </a:txBody>
                  <a:tcPr>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r>
                        <a:rPr lang="en-US" sz="1050" dirty="0" smtClean="0">
                          <a:solidFill>
                            <a:srgbClr val="C00000"/>
                          </a:solidFill>
                        </a:rPr>
                        <a:t>(10)</a:t>
                      </a:r>
                      <a:endParaRPr lang="en-US" sz="1050" dirty="0">
                        <a:solidFill>
                          <a:srgbClr val="C00000"/>
                        </a:solidFill>
                      </a:endParaRPr>
                    </a:p>
                  </a:txBody>
                  <a:tcPr>
                    <a:lnT>
                      <a:noFill/>
                    </a:lnT>
                    <a:lnB w="12700" cap="flat" cmpd="sng" algn="ctr">
                      <a:noFill/>
                      <a:prstDash val="solid"/>
                      <a:round/>
                      <a:headEnd type="none" w="med" len="med"/>
                      <a:tailEnd type="none" w="med" len="med"/>
                    </a:lnB>
                  </a:tcPr>
                </a:tc>
                <a:tc>
                  <a:txBody>
                    <a:bodyPr/>
                    <a:lstStyle/>
                    <a:p>
                      <a:pPr algn="r"/>
                      <a:r>
                        <a:rPr lang="en-US" sz="1200" dirty="0" smtClean="0">
                          <a:solidFill>
                            <a:srgbClr val="C00000"/>
                          </a:solidFill>
                        </a:rPr>
                        <a:t>1,200</a:t>
                      </a:r>
                      <a:endParaRPr lang="en-US" sz="1200" dirty="0">
                        <a:solidFill>
                          <a:srgbClr val="C00000"/>
                        </a:solidFill>
                      </a:endParaRPr>
                    </a:p>
                  </a:txBody>
                  <a:tcPr>
                    <a:lnR w="12700" cap="flat" cmpd="sng" algn="ctr">
                      <a:solidFill>
                        <a:srgbClr val="C00000"/>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250,900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(5)</a:t>
                      </a:r>
                      <a:endParaRPr lang="en-US" sz="120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139700">
                <a:tc>
                  <a:txBody>
                    <a:bodyPr/>
                    <a:lstStyle/>
                    <a:p>
                      <a:pPr algn="r"/>
                      <a:endParaRPr lang="en-US" sz="1200" dirty="0">
                        <a:solidFill>
                          <a:schemeClr val="tx1"/>
                        </a:solidFill>
                      </a:endParaRPr>
                    </a:p>
                  </a:txBody>
                  <a:tcPr>
                    <a:lnT>
                      <a:noFill/>
                    </a:lnT>
                    <a:lnB w="12700" cap="flat" cmpd="sng" algn="ctr">
                      <a:no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137,800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(8)</a:t>
                      </a:r>
                      <a:endParaRPr lang="en-US" sz="120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139700">
                <a:tc>
                  <a:txBody>
                    <a:bodyPr/>
                    <a:lstStyle/>
                    <a:p>
                      <a:pPr algn="r"/>
                      <a:endParaRPr lang="en-US" sz="1200" dirty="0">
                        <a:solidFill>
                          <a:schemeClr val="tx1"/>
                        </a:solidFill>
                      </a:endParaRPr>
                    </a:p>
                  </a:txBody>
                  <a:tcPr>
                    <a:lnT>
                      <a:noFill/>
                    </a:lnT>
                    <a:lnB w="12700" cap="flat" cmpd="sng" algn="ctr">
                      <a:no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94,100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(9)</a:t>
                      </a:r>
                      <a:endParaRPr lang="en-US" sz="120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139700">
                <a:tc>
                  <a:txBody>
                    <a:bodyPr/>
                    <a:lstStyle/>
                    <a:p>
                      <a:pPr algn="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8"/>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9"/>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905009070"/>
              </p:ext>
            </p:extLst>
          </p:nvPr>
        </p:nvGraphicFramePr>
        <p:xfrm>
          <a:off x="3657600" y="40386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Interest Revenue (R)</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rgbClr val="C00000"/>
                          </a:solidFill>
                        </a:rPr>
                        <a:t>1,200</a:t>
                      </a:r>
                      <a:endParaRPr lang="en-US" sz="1200" dirty="0">
                        <a:solidFill>
                          <a:srgbClr val="C00000"/>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000" dirty="0" smtClean="0">
                          <a:solidFill>
                            <a:srgbClr val="C00000"/>
                          </a:solidFill>
                        </a:rPr>
                        <a:t>(10)</a:t>
                      </a:r>
                      <a:endParaRPr lang="en-US" sz="1000" dirty="0">
                        <a:solidFill>
                          <a:srgbClr val="C00000"/>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61756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55</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400" b="1" dirty="0">
                <a:solidFill>
                  <a:srgbClr val="002060"/>
                </a:solidFill>
                <a:ea typeface="宋体" pitchFamily="2" charset="-122"/>
              </a:rPr>
              <a:t>EDLC incurred the following transactions.</a:t>
            </a:r>
          </a:p>
          <a:p>
            <a:pPr marL="342900" indent="-342900">
              <a:buFont typeface="+mj-lt"/>
              <a:buAutoNum type="arabicParenR" startAt="11"/>
            </a:pPr>
            <a:r>
              <a:rPr lang="en-US" sz="1400" dirty="0">
                <a:solidFill>
                  <a:prstClr val="black"/>
                </a:solidFill>
                <a:cs typeface="Arial" pitchFamily="34" charset="0"/>
              </a:rPr>
              <a:t>During the quarter, sold gift cards to customers for $21,900 in cash (expected to be redeemed for food next quarter)</a:t>
            </a:r>
            <a:endParaRPr lang="en-US" sz="1400" dirty="0"/>
          </a:p>
          <a:p>
            <a:pPr marL="342900" indent="-342900">
              <a:spcAft>
                <a:spcPts val="600"/>
              </a:spcAft>
              <a:buFontTx/>
              <a:buAutoNum type="arabicParenBoth"/>
            </a:pPr>
            <a:endParaRPr lang="en-US" altLang="zh-CN" sz="1600" dirty="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3280817666"/>
              </p:ext>
            </p:extLst>
          </p:nvPr>
        </p:nvGraphicFramePr>
        <p:xfrm>
          <a:off x="914400" y="2590800"/>
          <a:ext cx="7772400" cy="914400"/>
        </p:xfrm>
        <a:graphic>
          <a:graphicData uri="http://schemas.openxmlformats.org/drawingml/2006/table">
            <a:tbl>
              <a:tblPr firstRow="1" bandRow="1">
                <a:tableStyleId>{2D5ABB26-0587-4C30-8999-92F81FD0307C}</a:tableStyleId>
              </a:tblPr>
              <a:tblGrid>
                <a:gridCol w="680085">
                  <a:extLst>
                    <a:ext uri="{9D8B030D-6E8A-4147-A177-3AD203B41FA5}">
                      <a16:colId xmlns:a16="http://schemas.microsoft.com/office/drawing/2014/main" val="20000"/>
                    </a:ext>
                  </a:extLst>
                </a:gridCol>
                <a:gridCol w="457771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0">
                <a:tc>
                  <a:txBody>
                    <a:bodyPr/>
                    <a:lstStyle/>
                    <a:p>
                      <a:endParaRPr lang="en-US" sz="1400" dirty="0"/>
                    </a:p>
                  </a:txBody>
                  <a:tcPr/>
                </a:tc>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400" i="1" dirty="0" smtClean="0"/>
                        <a:t>(11)</a:t>
                      </a:r>
                      <a:endParaRPr lang="en-US" sz="1400" i="1" dirty="0"/>
                    </a:p>
                  </a:txBody>
                  <a:tcPr/>
                </a:tc>
                <a:tc>
                  <a:txBody>
                    <a:bodyPr/>
                    <a:lstStyle/>
                    <a:p>
                      <a:r>
                        <a:rPr lang="en-US" sz="1400" dirty="0" smtClean="0"/>
                        <a:t>Cash (+A)</a:t>
                      </a:r>
                      <a:endParaRPr lang="en-US" sz="1400" dirty="0"/>
                    </a:p>
                  </a:txBody>
                  <a:tcPr/>
                </a:tc>
                <a:tc>
                  <a:txBody>
                    <a:bodyPr/>
                    <a:lstStyle/>
                    <a:p>
                      <a:pPr algn="r"/>
                      <a:r>
                        <a:rPr lang="en-US" sz="1400" dirty="0" smtClean="0"/>
                        <a:t>21,900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0">
                <a:tc>
                  <a:txBody>
                    <a:bodyPr/>
                    <a:lstStyle/>
                    <a:p>
                      <a:endParaRPr lang="en-US" sz="1400"/>
                    </a:p>
                  </a:txBody>
                  <a:tcPr/>
                </a:tc>
                <a:tc>
                  <a:txBody>
                    <a:bodyPr/>
                    <a:lstStyle/>
                    <a:p>
                      <a:r>
                        <a:rPr lang="en-US" sz="1400" dirty="0" smtClean="0"/>
                        <a:t>     Unearned</a:t>
                      </a:r>
                      <a:r>
                        <a:rPr lang="en-US" sz="1400" baseline="0" dirty="0" smtClean="0"/>
                        <a:t> Revenue</a:t>
                      </a:r>
                      <a:r>
                        <a:rPr lang="en-US" sz="1400" dirty="0" smtClean="0"/>
                        <a:t> (+R)</a:t>
                      </a:r>
                      <a:endParaRPr lang="en-US" sz="1400" dirty="0"/>
                    </a:p>
                  </a:txBody>
                  <a:tcPr/>
                </a:tc>
                <a:tc>
                  <a:txBody>
                    <a:bodyPr/>
                    <a:lstStyle/>
                    <a:p>
                      <a:pPr algn="r"/>
                      <a:endParaRPr lang="en-US" sz="1400" dirty="0"/>
                    </a:p>
                  </a:txBody>
                  <a:tcPr/>
                </a:tc>
                <a:tc>
                  <a:txBody>
                    <a:bodyPr/>
                    <a:lstStyle/>
                    <a:p>
                      <a:pPr algn="r"/>
                      <a:r>
                        <a:rPr lang="en-US" sz="1400" dirty="0" smtClean="0"/>
                        <a:t>21,900</a:t>
                      </a:r>
                      <a:endParaRPr lang="en-US" sz="1400" dirty="0"/>
                    </a:p>
                  </a:txBody>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88954915"/>
              </p:ext>
            </p:extLst>
          </p:nvPr>
        </p:nvGraphicFramePr>
        <p:xfrm>
          <a:off x="3657600" y="40386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Unearned Revenue (L)</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16,800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rgbClr val="C00000"/>
                          </a:solidFill>
                        </a:rPr>
                        <a:t>21,900</a:t>
                      </a:r>
                      <a:endParaRPr lang="en-US" sz="1200" dirty="0">
                        <a:solidFill>
                          <a:srgbClr val="C00000"/>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000" dirty="0" smtClean="0">
                          <a:solidFill>
                            <a:srgbClr val="C00000"/>
                          </a:solidFill>
                        </a:rPr>
                        <a:t>(11)</a:t>
                      </a:r>
                      <a:endParaRPr lang="en-US" sz="1000" dirty="0">
                        <a:solidFill>
                          <a:srgbClr val="C00000"/>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024216830"/>
              </p:ext>
            </p:extLst>
          </p:nvPr>
        </p:nvGraphicFramePr>
        <p:xfrm>
          <a:off x="914400" y="4038600"/>
          <a:ext cx="2590800" cy="2743200"/>
        </p:xfrm>
        <a:graphic>
          <a:graphicData uri="http://schemas.openxmlformats.org/drawingml/2006/table">
            <a:tbl>
              <a:tblPr firstRow="1" bandRow="1">
                <a:tableStyleId>{3B4B98B0-60AC-42C2-AFA5-B58CD77FA1E5}</a:tableStyleId>
              </a:tblPr>
              <a:tblGrid>
                <a:gridCol w="421758">
                  <a:extLst>
                    <a:ext uri="{9D8B030D-6E8A-4147-A177-3AD203B41FA5}">
                      <a16:colId xmlns:a16="http://schemas.microsoft.com/office/drawing/2014/main" val="20000"/>
                    </a:ext>
                  </a:extLst>
                </a:gridCol>
                <a:gridCol w="873642">
                  <a:extLst>
                    <a:ext uri="{9D8B030D-6E8A-4147-A177-3AD203B41FA5}">
                      <a16:colId xmlns:a16="http://schemas.microsoft.com/office/drawing/2014/main" val="20001"/>
                    </a:ext>
                  </a:extLst>
                </a:gridCol>
                <a:gridCol w="873642">
                  <a:extLst>
                    <a:ext uri="{9D8B030D-6E8A-4147-A177-3AD203B41FA5}">
                      <a16:colId xmlns:a16="http://schemas.microsoft.com/office/drawing/2014/main" val="20002"/>
                    </a:ext>
                  </a:extLst>
                </a:gridCol>
                <a:gridCol w="421758">
                  <a:extLst>
                    <a:ext uri="{9D8B030D-6E8A-4147-A177-3AD203B41FA5}">
                      <a16:colId xmlns:a16="http://schemas.microsoft.com/office/drawing/2014/main" val="20003"/>
                    </a:ext>
                  </a:extLst>
                </a:gridCol>
              </a:tblGrid>
              <a:tr h="139700">
                <a:tc gridSpan="4">
                  <a:txBody>
                    <a:bodyPr/>
                    <a:lstStyle/>
                    <a:p>
                      <a:pPr algn="ctr"/>
                      <a:r>
                        <a:rPr lang="en-US" sz="1200" dirty="0" smtClean="0"/>
                        <a:t>Cash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$ 323,200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(3)</a:t>
                      </a:r>
                      <a:endParaRPr lang="en-US" sz="1200" dirty="0">
                        <a:solidFill>
                          <a:schemeClr val="tx1"/>
                        </a:solidFill>
                      </a:endParaRPr>
                    </a:p>
                  </a:txBody>
                  <a:tcPr/>
                </a:tc>
                <a:tc>
                  <a:txBody>
                    <a:bodyPr/>
                    <a:lstStyle/>
                    <a:p>
                      <a:pPr algn="r"/>
                      <a:r>
                        <a:rPr lang="en-US" sz="1200" dirty="0" smtClean="0">
                          <a:solidFill>
                            <a:schemeClr val="tx1"/>
                          </a:solidFill>
                        </a:rPr>
                        <a:t>1,046,000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289,800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(1)</a:t>
                      </a: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r>
                        <a:rPr lang="en-US" sz="1200" dirty="0" smtClean="0">
                          <a:solidFill>
                            <a:schemeClr val="tx1"/>
                          </a:solidFill>
                        </a:rPr>
                        <a:t>(6)</a:t>
                      </a:r>
                      <a:endParaRPr lang="en-US" sz="1200" dirty="0">
                        <a:solidFill>
                          <a:schemeClr val="tx1"/>
                        </a:solidFill>
                      </a:endParaRPr>
                    </a:p>
                  </a:txBody>
                  <a:tcPr/>
                </a:tc>
                <a:tc>
                  <a:txBody>
                    <a:bodyPr/>
                    <a:lstStyle/>
                    <a:p>
                      <a:pPr algn="r"/>
                      <a:r>
                        <a:rPr lang="en-US" sz="1200" dirty="0" smtClean="0">
                          <a:solidFill>
                            <a:schemeClr val="tx1"/>
                          </a:solidFill>
                        </a:rPr>
                        <a:t>4,800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79,700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(2)</a:t>
                      </a: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r>
                        <a:rPr lang="en-US" sz="1200" dirty="0" smtClean="0">
                          <a:solidFill>
                            <a:schemeClr val="tx1"/>
                          </a:solidFill>
                        </a:rPr>
                        <a:t>(7)</a:t>
                      </a:r>
                      <a:endParaRPr lang="en-US" sz="1200" dirty="0">
                        <a:solidFill>
                          <a:schemeClr val="tx1"/>
                        </a:solidFill>
                      </a:endParaRPr>
                    </a:p>
                  </a:txBody>
                  <a:tcPr>
                    <a:lnB w="12700" cap="flat" cmpd="sng" algn="ctr">
                      <a:noFill/>
                      <a:prstDash val="solid"/>
                      <a:round/>
                      <a:headEnd type="none" w="med" len="med"/>
                      <a:tailEnd type="none" w="med" len="med"/>
                    </a:lnB>
                  </a:tcPr>
                </a:tc>
                <a:tc>
                  <a:txBody>
                    <a:bodyPr/>
                    <a:lstStyle/>
                    <a:p>
                      <a:pPr algn="r"/>
                      <a:r>
                        <a:rPr lang="en-US" sz="1200" dirty="0" smtClean="0">
                          <a:solidFill>
                            <a:schemeClr val="tx1"/>
                          </a:solidFill>
                        </a:rPr>
                        <a:t>39,000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r"/>
                      <a:r>
                        <a:rPr lang="en-US" sz="1200" dirty="0" smtClean="0">
                          <a:solidFill>
                            <a:schemeClr val="tx1"/>
                          </a:solidFill>
                        </a:rPr>
                        <a:t>40,800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r"/>
                      <a:r>
                        <a:rPr lang="en-US" sz="1200" dirty="0" smtClean="0">
                          <a:solidFill>
                            <a:schemeClr val="tx1"/>
                          </a:solidFill>
                        </a:rPr>
                        <a:t>(4)</a:t>
                      </a:r>
                      <a:endParaRPr lang="en-US" sz="1200" dirty="0">
                        <a:solidFill>
                          <a:schemeClr val="tx1"/>
                        </a:solidFill>
                      </a:endParaRPr>
                    </a:p>
                  </a:txBody>
                  <a:tcPr>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r>
                        <a:rPr lang="en-US" sz="1050" dirty="0" smtClean="0">
                          <a:solidFill>
                            <a:schemeClr val="tx1"/>
                          </a:solidFill>
                        </a:rPr>
                        <a:t>(10)</a:t>
                      </a:r>
                      <a:endParaRPr lang="en-US" sz="1050" dirty="0">
                        <a:solidFill>
                          <a:schemeClr val="tx1"/>
                        </a:solidFill>
                      </a:endParaRPr>
                    </a:p>
                  </a:txBody>
                  <a:tcPr>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1,200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250,900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(5)</a:t>
                      </a:r>
                      <a:endParaRPr lang="en-US" sz="120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139700">
                <a:tc>
                  <a:txBody>
                    <a:bodyPr/>
                    <a:lstStyle/>
                    <a:p>
                      <a:pPr algn="r"/>
                      <a:r>
                        <a:rPr lang="en-US" sz="1050" dirty="0" smtClean="0">
                          <a:solidFill>
                            <a:srgbClr val="C00000"/>
                          </a:solidFill>
                        </a:rPr>
                        <a:t>(11)</a:t>
                      </a:r>
                      <a:endParaRPr lang="en-US" sz="1050" dirty="0">
                        <a:solidFill>
                          <a:srgbClr val="C00000"/>
                        </a:solidFill>
                      </a:endParaRPr>
                    </a:p>
                  </a:txBody>
                  <a:tcPr>
                    <a:lnT>
                      <a:noFill/>
                    </a:lnT>
                    <a:lnB w="12700" cap="flat" cmpd="sng" algn="ctr">
                      <a:noFill/>
                      <a:prstDash val="solid"/>
                      <a:round/>
                      <a:headEnd type="none" w="med" len="med"/>
                      <a:tailEnd type="none" w="med" len="med"/>
                    </a:lnB>
                  </a:tcPr>
                </a:tc>
                <a:tc>
                  <a:txBody>
                    <a:bodyPr/>
                    <a:lstStyle/>
                    <a:p>
                      <a:pPr algn="r"/>
                      <a:r>
                        <a:rPr lang="en-US" sz="1200" dirty="0" smtClean="0">
                          <a:solidFill>
                            <a:srgbClr val="C00000"/>
                          </a:solidFill>
                        </a:rPr>
                        <a:t>21,900</a:t>
                      </a:r>
                      <a:endParaRPr lang="en-US" sz="1200" dirty="0">
                        <a:solidFill>
                          <a:srgbClr val="C00000"/>
                        </a:solidFill>
                      </a:endParaRPr>
                    </a:p>
                  </a:txBody>
                  <a:tcPr>
                    <a:lnR w="12700" cap="flat" cmpd="sng" algn="ctr">
                      <a:solidFill>
                        <a:srgbClr val="C00000"/>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137,800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(8)</a:t>
                      </a:r>
                      <a:endParaRPr lang="en-US" sz="120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139700">
                <a:tc>
                  <a:txBody>
                    <a:bodyPr/>
                    <a:lstStyle/>
                    <a:p>
                      <a:pPr algn="r"/>
                      <a:endParaRPr lang="en-US" sz="1200" dirty="0">
                        <a:solidFill>
                          <a:schemeClr val="tx1"/>
                        </a:solidFill>
                      </a:endParaRPr>
                    </a:p>
                  </a:txBody>
                  <a:tcPr>
                    <a:lnT>
                      <a:noFill/>
                    </a:lnT>
                    <a:lnB w="12700" cap="flat" cmpd="sng" algn="ctr">
                      <a:no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94,100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(9)</a:t>
                      </a:r>
                      <a:endParaRPr lang="en-US" sz="120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139700">
                <a:tc>
                  <a:txBody>
                    <a:bodyPr/>
                    <a:lstStyle/>
                    <a:p>
                      <a:pPr algn="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8"/>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61756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56</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600" b="1" dirty="0" smtClean="0">
                <a:solidFill>
                  <a:srgbClr val="C00000"/>
                </a:solidFill>
                <a:ea typeface="宋体" pitchFamily="2" charset="-122"/>
              </a:rPr>
              <a:t>Ending Balance Sheet Accounts:</a:t>
            </a:r>
            <a:endParaRPr lang="en-US" altLang="zh-CN" sz="1600" b="1" dirty="0">
              <a:solidFill>
                <a:srgbClr val="C00000"/>
              </a:solidFill>
              <a:ea typeface="宋体" pitchFamily="2" charset="-122"/>
            </a:endParaRPr>
          </a:p>
          <a:p>
            <a:pPr marL="0" indent="0">
              <a:spcAft>
                <a:spcPts val="600"/>
              </a:spcAft>
              <a:buNone/>
            </a:pPr>
            <a:endParaRPr lang="en-US" altLang="zh-CN" sz="1600" dirty="0">
              <a:solidFill>
                <a:srgbClr val="002060"/>
              </a:solidFill>
              <a:ea typeface="宋体" pitchFamily="2" charset="-122"/>
            </a:endParaRPr>
          </a:p>
        </p:txBody>
      </p:sp>
      <p:graphicFrame>
        <p:nvGraphicFramePr>
          <p:cNvPr id="18" name="Table 17"/>
          <p:cNvGraphicFramePr>
            <a:graphicFrameLocks noGrp="1"/>
          </p:cNvGraphicFramePr>
          <p:nvPr>
            <p:extLst>
              <p:ext uri="{D42A27DB-BD31-4B8C-83A1-F6EECF244321}">
                <p14:modId xmlns:p14="http://schemas.microsoft.com/office/powerpoint/2010/main" val="3769359397"/>
              </p:ext>
            </p:extLst>
          </p:nvPr>
        </p:nvGraphicFramePr>
        <p:xfrm>
          <a:off x="914400" y="1600200"/>
          <a:ext cx="2590800" cy="2743200"/>
        </p:xfrm>
        <a:graphic>
          <a:graphicData uri="http://schemas.openxmlformats.org/drawingml/2006/table">
            <a:tbl>
              <a:tblPr firstRow="1" bandRow="1">
                <a:tableStyleId>{3B4B98B0-60AC-42C2-AFA5-B58CD77FA1E5}</a:tableStyleId>
              </a:tblPr>
              <a:tblGrid>
                <a:gridCol w="421758">
                  <a:extLst>
                    <a:ext uri="{9D8B030D-6E8A-4147-A177-3AD203B41FA5}">
                      <a16:colId xmlns:a16="http://schemas.microsoft.com/office/drawing/2014/main" val="20000"/>
                    </a:ext>
                  </a:extLst>
                </a:gridCol>
                <a:gridCol w="873642">
                  <a:extLst>
                    <a:ext uri="{9D8B030D-6E8A-4147-A177-3AD203B41FA5}">
                      <a16:colId xmlns:a16="http://schemas.microsoft.com/office/drawing/2014/main" val="20001"/>
                    </a:ext>
                  </a:extLst>
                </a:gridCol>
                <a:gridCol w="873642">
                  <a:extLst>
                    <a:ext uri="{9D8B030D-6E8A-4147-A177-3AD203B41FA5}">
                      <a16:colId xmlns:a16="http://schemas.microsoft.com/office/drawing/2014/main" val="20002"/>
                    </a:ext>
                  </a:extLst>
                </a:gridCol>
                <a:gridCol w="421758">
                  <a:extLst>
                    <a:ext uri="{9D8B030D-6E8A-4147-A177-3AD203B41FA5}">
                      <a16:colId xmlns:a16="http://schemas.microsoft.com/office/drawing/2014/main" val="20003"/>
                    </a:ext>
                  </a:extLst>
                </a:gridCol>
              </a:tblGrid>
              <a:tr h="139700">
                <a:tc gridSpan="4">
                  <a:txBody>
                    <a:bodyPr/>
                    <a:lstStyle/>
                    <a:p>
                      <a:pPr algn="ctr"/>
                      <a:r>
                        <a:rPr lang="en-US" sz="1200" dirty="0" smtClean="0"/>
                        <a:t>Cash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$ 323,200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(3)</a:t>
                      </a:r>
                      <a:endParaRPr lang="en-US" sz="1200" dirty="0">
                        <a:solidFill>
                          <a:schemeClr val="tx1"/>
                        </a:solidFill>
                      </a:endParaRPr>
                    </a:p>
                  </a:txBody>
                  <a:tcPr/>
                </a:tc>
                <a:tc>
                  <a:txBody>
                    <a:bodyPr/>
                    <a:lstStyle/>
                    <a:p>
                      <a:pPr algn="r"/>
                      <a:r>
                        <a:rPr lang="en-US" sz="1200" dirty="0" smtClean="0">
                          <a:solidFill>
                            <a:schemeClr val="tx1"/>
                          </a:solidFill>
                        </a:rPr>
                        <a:t>1,046,000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289,800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(1)</a:t>
                      </a: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r>
                        <a:rPr lang="en-US" sz="1200" dirty="0" smtClean="0">
                          <a:solidFill>
                            <a:schemeClr val="tx1"/>
                          </a:solidFill>
                        </a:rPr>
                        <a:t>(6)</a:t>
                      </a:r>
                      <a:endParaRPr lang="en-US" sz="1200" dirty="0">
                        <a:solidFill>
                          <a:schemeClr val="tx1"/>
                        </a:solidFill>
                      </a:endParaRPr>
                    </a:p>
                  </a:txBody>
                  <a:tcPr/>
                </a:tc>
                <a:tc>
                  <a:txBody>
                    <a:bodyPr/>
                    <a:lstStyle/>
                    <a:p>
                      <a:pPr algn="r"/>
                      <a:r>
                        <a:rPr lang="en-US" sz="1200" dirty="0" smtClean="0">
                          <a:solidFill>
                            <a:schemeClr val="tx1"/>
                          </a:solidFill>
                        </a:rPr>
                        <a:t>4,800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79,700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(2)</a:t>
                      </a: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r>
                        <a:rPr lang="en-US" sz="1200" dirty="0" smtClean="0">
                          <a:solidFill>
                            <a:schemeClr val="tx1"/>
                          </a:solidFill>
                        </a:rPr>
                        <a:t>(7)</a:t>
                      </a:r>
                      <a:endParaRPr lang="en-US" sz="1200" dirty="0">
                        <a:solidFill>
                          <a:schemeClr val="tx1"/>
                        </a:solidFill>
                      </a:endParaRPr>
                    </a:p>
                  </a:txBody>
                  <a:tcPr>
                    <a:lnB w="12700" cap="flat" cmpd="sng" algn="ctr">
                      <a:noFill/>
                      <a:prstDash val="solid"/>
                      <a:round/>
                      <a:headEnd type="none" w="med" len="med"/>
                      <a:tailEnd type="none" w="med" len="med"/>
                    </a:lnB>
                  </a:tcPr>
                </a:tc>
                <a:tc>
                  <a:txBody>
                    <a:bodyPr/>
                    <a:lstStyle/>
                    <a:p>
                      <a:pPr algn="r"/>
                      <a:r>
                        <a:rPr lang="en-US" sz="1200" dirty="0" smtClean="0">
                          <a:solidFill>
                            <a:schemeClr val="tx1"/>
                          </a:solidFill>
                        </a:rPr>
                        <a:t>39,000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r"/>
                      <a:r>
                        <a:rPr lang="en-US" sz="1200" dirty="0" smtClean="0">
                          <a:solidFill>
                            <a:schemeClr val="tx1"/>
                          </a:solidFill>
                        </a:rPr>
                        <a:t>40,800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r"/>
                      <a:r>
                        <a:rPr lang="en-US" sz="1200" dirty="0" smtClean="0">
                          <a:solidFill>
                            <a:schemeClr val="tx1"/>
                          </a:solidFill>
                        </a:rPr>
                        <a:t>(4)</a:t>
                      </a:r>
                      <a:endParaRPr lang="en-US" sz="1200" dirty="0">
                        <a:solidFill>
                          <a:schemeClr val="tx1"/>
                        </a:solidFill>
                      </a:endParaRPr>
                    </a:p>
                  </a:txBody>
                  <a:tcPr>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r>
                        <a:rPr lang="en-US" sz="1050" dirty="0" smtClean="0">
                          <a:solidFill>
                            <a:schemeClr val="tx1"/>
                          </a:solidFill>
                        </a:rPr>
                        <a:t>(10)</a:t>
                      </a:r>
                      <a:endParaRPr lang="en-US" sz="1050" dirty="0">
                        <a:solidFill>
                          <a:schemeClr val="tx1"/>
                        </a:solidFill>
                      </a:endParaRPr>
                    </a:p>
                  </a:txBody>
                  <a:tcPr>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1,200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250,900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(5)</a:t>
                      </a:r>
                      <a:endParaRPr lang="en-US" sz="120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139700">
                <a:tc>
                  <a:txBody>
                    <a:bodyPr/>
                    <a:lstStyle/>
                    <a:p>
                      <a:pPr algn="r"/>
                      <a:r>
                        <a:rPr lang="en-US" sz="1050" dirty="0" smtClean="0">
                          <a:solidFill>
                            <a:schemeClr val="tx1"/>
                          </a:solidFill>
                        </a:rPr>
                        <a:t>(11)</a:t>
                      </a:r>
                      <a:endParaRPr lang="en-US" sz="1050" dirty="0">
                        <a:solidFill>
                          <a:schemeClr val="tx1"/>
                        </a:solidFill>
                      </a:endParaRPr>
                    </a:p>
                  </a:txBody>
                  <a:tcPr>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21,900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137,800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(8)</a:t>
                      </a:r>
                      <a:endParaRPr lang="en-US" sz="120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139700">
                <a:tc>
                  <a:txBody>
                    <a:bodyPr/>
                    <a:lstStyle/>
                    <a:p>
                      <a:pPr algn="r"/>
                      <a:endParaRPr lang="en-US" sz="1200" dirty="0">
                        <a:solidFill>
                          <a:schemeClr val="tx1"/>
                        </a:solidFill>
                      </a:endParaRPr>
                    </a:p>
                  </a:txBody>
                  <a:tcPr>
                    <a:lnT>
                      <a:noFill/>
                    </a:lnT>
                    <a:lnB w="12700" cap="flat" cmpd="sng" algn="ctr">
                      <a:no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94,100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T>
                      <a:noFill/>
                    </a:lnT>
                    <a:lnB w="12700" cap="flat" cmpd="sng" algn="ctr">
                      <a:noFill/>
                      <a:prstDash val="solid"/>
                      <a:round/>
                      <a:headEnd type="none" w="med" len="med"/>
                      <a:tailEnd type="none" w="med" len="med"/>
                    </a:lnB>
                  </a:tcPr>
                </a:tc>
                <a:tc>
                  <a:txBody>
                    <a:bodyPr/>
                    <a:lstStyle/>
                    <a:p>
                      <a:pPr algn="r"/>
                      <a:r>
                        <a:rPr lang="en-US" sz="1200" dirty="0" smtClean="0">
                          <a:solidFill>
                            <a:schemeClr val="tx1"/>
                          </a:solidFill>
                        </a:rPr>
                        <a:t>(9)</a:t>
                      </a:r>
                      <a:endParaRPr lang="en-US" sz="120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139700">
                <a:tc>
                  <a:txBody>
                    <a:bodyPr/>
                    <a:lstStyle/>
                    <a:p>
                      <a:pPr algn="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8"/>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543,000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9"/>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063437413"/>
              </p:ext>
            </p:extLst>
          </p:nvPr>
        </p:nvGraphicFramePr>
        <p:xfrm>
          <a:off x="3657600" y="33528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Supplies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15,300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(1)</a:t>
                      </a:r>
                      <a:endParaRPr lang="en-US" sz="1200" dirty="0">
                        <a:solidFill>
                          <a:schemeClr val="tx1"/>
                        </a:solidFill>
                      </a:endParaRPr>
                    </a:p>
                  </a:txBody>
                  <a:tcPr/>
                </a:tc>
                <a:tc>
                  <a:txBody>
                    <a:bodyPr/>
                    <a:lstStyle/>
                    <a:p>
                      <a:pPr algn="r"/>
                      <a:r>
                        <a:rPr lang="en-US" sz="1200" dirty="0" smtClean="0">
                          <a:solidFill>
                            <a:schemeClr val="tx1"/>
                          </a:solidFill>
                        </a:rPr>
                        <a:t>369,800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385,100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884350270"/>
              </p:ext>
            </p:extLst>
          </p:nvPr>
        </p:nvGraphicFramePr>
        <p:xfrm>
          <a:off x="914400" y="4419600"/>
          <a:ext cx="2590800" cy="1097280"/>
        </p:xfrm>
        <a:graphic>
          <a:graphicData uri="http://schemas.openxmlformats.org/drawingml/2006/table">
            <a:tbl>
              <a:tblPr firstRow="1" bandRow="1">
                <a:tableStyleId>{3B4B98B0-60AC-42C2-AFA5-B58CD77FA1E5}</a:tableStyleId>
              </a:tblPr>
              <a:tblGrid>
                <a:gridCol w="421759">
                  <a:extLst>
                    <a:ext uri="{9D8B030D-6E8A-4147-A177-3AD203B41FA5}">
                      <a16:colId xmlns:a16="http://schemas.microsoft.com/office/drawing/2014/main" val="20000"/>
                    </a:ext>
                  </a:extLst>
                </a:gridCol>
                <a:gridCol w="873641">
                  <a:extLst>
                    <a:ext uri="{9D8B030D-6E8A-4147-A177-3AD203B41FA5}">
                      <a16:colId xmlns:a16="http://schemas.microsoft.com/office/drawing/2014/main" val="20001"/>
                    </a:ext>
                  </a:extLst>
                </a:gridCol>
                <a:gridCol w="873641">
                  <a:extLst>
                    <a:ext uri="{9D8B030D-6E8A-4147-A177-3AD203B41FA5}">
                      <a16:colId xmlns:a16="http://schemas.microsoft.com/office/drawing/2014/main" val="20002"/>
                    </a:ext>
                  </a:extLst>
                </a:gridCol>
                <a:gridCol w="421759">
                  <a:extLst>
                    <a:ext uri="{9D8B030D-6E8A-4147-A177-3AD203B41FA5}">
                      <a16:colId xmlns:a16="http://schemas.microsoft.com/office/drawing/2014/main" val="20003"/>
                    </a:ext>
                  </a:extLst>
                </a:gridCol>
              </a:tblGrid>
              <a:tr h="139700">
                <a:tc gridSpan="4">
                  <a:txBody>
                    <a:bodyPr/>
                    <a:lstStyle/>
                    <a:p>
                      <a:pPr algn="ctr"/>
                      <a:r>
                        <a:rPr lang="en-US" sz="1200" dirty="0" smtClean="0"/>
                        <a:t>Accounts Payable (L)</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69</a:t>
                      </a:r>
                      <a:r>
                        <a:rPr lang="en-US" sz="1200" baseline="0" dirty="0" smtClean="0">
                          <a:solidFill>
                            <a:schemeClr val="tx1"/>
                          </a:solidFill>
                        </a:rPr>
                        <a:t>,600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(8)</a:t>
                      </a: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r>
                        <a:rPr lang="en-US" sz="1200" dirty="0" smtClean="0">
                          <a:solidFill>
                            <a:schemeClr val="tx1"/>
                          </a:solidFill>
                        </a:rPr>
                        <a:t>73,500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r>
                        <a:rPr lang="en-US" sz="1200" dirty="0" smtClean="0">
                          <a:solidFill>
                            <a:schemeClr val="tx1"/>
                          </a:solidFill>
                        </a:rPr>
                        <a:t>80,000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r>
                        <a:rPr lang="en-US" sz="1200" dirty="0" smtClean="0">
                          <a:solidFill>
                            <a:schemeClr val="tx1"/>
                          </a:solidFill>
                        </a:rPr>
                        <a:t>(1)</a:t>
                      </a: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76,100</a:t>
                      </a: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369647300"/>
              </p:ext>
            </p:extLst>
          </p:nvPr>
        </p:nvGraphicFramePr>
        <p:xfrm>
          <a:off x="914400" y="5638800"/>
          <a:ext cx="2590800" cy="1097280"/>
        </p:xfrm>
        <a:graphic>
          <a:graphicData uri="http://schemas.openxmlformats.org/drawingml/2006/table">
            <a:tbl>
              <a:tblPr firstRow="1" bandRow="1">
                <a:tableStyleId>{3B4B98B0-60AC-42C2-AFA5-B58CD77FA1E5}</a:tableStyleId>
              </a:tblPr>
              <a:tblGrid>
                <a:gridCol w="421759">
                  <a:extLst>
                    <a:ext uri="{9D8B030D-6E8A-4147-A177-3AD203B41FA5}">
                      <a16:colId xmlns:a16="http://schemas.microsoft.com/office/drawing/2014/main" val="20000"/>
                    </a:ext>
                  </a:extLst>
                </a:gridCol>
                <a:gridCol w="873641">
                  <a:extLst>
                    <a:ext uri="{9D8B030D-6E8A-4147-A177-3AD203B41FA5}">
                      <a16:colId xmlns:a16="http://schemas.microsoft.com/office/drawing/2014/main" val="20001"/>
                    </a:ext>
                  </a:extLst>
                </a:gridCol>
                <a:gridCol w="873641">
                  <a:extLst>
                    <a:ext uri="{9D8B030D-6E8A-4147-A177-3AD203B41FA5}">
                      <a16:colId xmlns:a16="http://schemas.microsoft.com/office/drawing/2014/main" val="20002"/>
                    </a:ext>
                  </a:extLst>
                </a:gridCol>
                <a:gridCol w="421759">
                  <a:extLst>
                    <a:ext uri="{9D8B030D-6E8A-4147-A177-3AD203B41FA5}">
                      <a16:colId xmlns:a16="http://schemas.microsoft.com/office/drawing/2014/main" val="20003"/>
                    </a:ext>
                  </a:extLst>
                </a:gridCol>
              </a:tblGrid>
              <a:tr h="139700">
                <a:tc gridSpan="4">
                  <a:txBody>
                    <a:bodyPr/>
                    <a:lstStyle/>
                    <a:p>
                      <a:pPr algn="ctr"/>
                      <a:r>
                        <a:rPr lang="en-US" sz="1200" dirty="0" smtClean="0"/>
                        <a:t>Utilities Payable (L)</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85,400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(8)</a:t>
                      </a: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r>
                        <a:rPr lang="en-US" sz="1200" dirty="0" smtClean="0">
                          <a:solidFill>
                            <a:schemeClr val="tx1"/>
                          </a:solidFill>
                        </a:rPr>
                        <a:t>35,900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49,500</a:t>
                      </a: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706130227"/>
              </p:ext>
            </p:extLst>
          </p:nvPr>
        </p:nvGraphicFramePr>
        <p:xfrm>
          <a:off x="6324600" y="16002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Prepaid Expenses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70,300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(2)</a:t>
                      </a:r>
                      <a:endParaRPr lang="en-US" sz="1200" dirty="0">
                        <a:solidFill>
                          <a:schemeClr val="tx1"/>
                        </a:solidFill>
                      </a:endParaRPr>
                    </a:p>
                  </a:txBody>
                  <a:tcPr/>
                </a:tc>
                <a:tc>
                  <a:txBody>
                    <a:bodyPr/>
                    <a:lstStyle/>
                    <a:p>
                      <a:pPr algn="r"/>
                      <a:r>
                        <a:rPr lang="en-US" sz="1200" dirty="0" smtClean="0">
                          <a:solidFill>
                            <a:schemeClr val="tx1"/>
                          </a:solidFill>
                        </a:rPr>
                        <a:t>79,700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150,000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328598653"/>
              </p:ext>
            </p:extLst>
          </p:nvPr>
        </p:nvGraphicFramePr>
        <p:xfrm>
          <a:off x="3657600" y="16002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Accounts Receivable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34,800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(3)</a:t>
                      </a:r>
                      <a:endParaRPr lang="en-US" sz="1200" dirty="0">
                        <a:solidFill>
                          <a:schemeClr val="tx1"/>
                        </a:solidFill>
                      </a:endParaRPr>
                    </a:p>
                  </a:txBody>
                  <a:tcPr/>
                </a:tc>
                <a:tc>
                  <a:txBody>
                    <a:bodyPr/>
                    <a:lstStyle/>
                    <a:p>
                      <a:pPr algn="r"/>
                      <a:r>
                        <a:rPr lang="en-US" sz="1200" dirty="0" smtClean="0">
                          <a:solidFill>
                            <a:schemeClr val="tx1"/>
                          </a:solidFill>
                        </a:rPr>
                        <a:t>25,700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39,000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(7)</a:t>
                      </a: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21,500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900814820"/>
              </p:ext>
            </p:extLst>
          </p:nvPr>
        </p:nvGraphicFramePr>
        <p:xfrm>
          <a:off x="3657600" y="51054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Wages Payable (L)</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7</a:t>
                      </a:r>
                      <a:r>
                        <a:rPr lang="en-US" sz="1200" baseline="0" dirty="0" smtClean="0">
                          <a:solidFill>
                            <a:schemeClr val="tx1"/>
                          </a:solidFill>
                        </a:rPr>
                        <a:t>3,900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(5)</a:t>
                      </a:r>
                      <a:endParaRPr lang="en-US" sz="1200" dirty="0">
                        <a:solidFill>
                          <a:schemeClr val="tx1"/>
                        </a:solidFill>
                      </a:endParaRPr>
                    </a:p>
                  </a:txBody>
                  <a:tcPr/>
                </a:tc>
                <a:tc>
                  <a:txBody>
                    <a:bodyPr/>
                    <a:lstStyle/>
                    <a:p>
                      <a:pPr algn="r"/>
                      <a:r>
                        <a:rPr lang="en-US" sz="1200" dirty="0" smtClean="0">
                          <a:solidFill>
                            <a:schemeClr val="tx1"/>
                          </a:solidFill>
                        </a:rPr>
                        <a:t>73,900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0</a:t>
                      </a: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1546176088"/>
              </p:ext>
            </p:extLst>
          </p:nvPr>
        </p:nvGraphicFramePr>
        <p:xfrm>
          <a:off x="6324600" y="33528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Land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21,100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9,000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(6)</a:t>
                      </a: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12,100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2781331331"/>
              </p:ext>
            </p:extLst>
          </p:nvPr>
        </p:nvGraphicFramePr>
        <p:xfrm>
          <a:off x="6324600" y="51054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Unearned Revenue (L)</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16,800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21,900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000" dirty="0" smtClean="0">
                          <a:solidFill>
                            <a:schemeClr val="tx1"/>
                          </a:solidFill>
                        </a:rPr>
                        <a:t>(11)</a:t>
                      </a:r>
                      <a:endParaRPr lang="en-US" sz="10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38,700</a:t>
                      </a: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340481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57</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Transaction Analysis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696200" cy="5334000"/>
          </a:xfrm>
          <a:noFill/>
        </p:spPr>
        <p:txBody>
          <a:bodyPr lIns="0" tIns="0" rIns="0" bIns="0"/>
          <a:lstStyle/>
          <a:p>
            <a:pPr marL="0" indent="0">
              <a:spcAft>
                <a:spcPts val="600"/>
              </a:spcAft>
              <a:buFontTx/>
              <a:buNone/>
            </a:pPr>
            <a:r>
              <a:rPr lang="en-US" altLang="zh-CN" sz="1600" b="1" dirty="0" smtClean="0">
                <a:solidFill>
                  <a:srgbClr val="C00000"/>
                </a:solidFill>
                <a:ea typeface="宋体" pitchFamily="2" charset="-122"/>
              </a:rPr>
              <a:t>Ending Income Statement Accounts:</a:t>
            </a:r>
            <a:endParaRPr lang="en-US" altLang="zh-CN" sz="1600" b="1" dirty="0">
              <a:solidFill>
                <a:srgbClr val="C00000"/>
              </a:solidFill>
              <a:ea typeface="宋体" pitchFamily="2" charset="-122"/>
            </a:endParaRPr>
          </a:p>
          <a:p>
            <a:pPr marL="0" indent="0">
              <a:spcAft>
                <a:spcPts val="600"/>
              </a:spcAft>
              <a:buNone/>
            </a:pPr>
            <a:endParaRPr lang="en-US" altLang="zh-CN" sz="1600" dirty="0">
              <a:solidFill>
                <a:srgbClr val="002060"/>
              </a:solidFill>
              <a:ea typeface="宋体" pitchFamily="2" charset="-122"/>
            </a:endParaRPr>
          </a:p>
        </p:txBody>
      </p:sp>
      <p:graphicFrame>
        <p:nvGraphicFramePr>
          <p:cNvPr id="16" name="Table 15"/>
          <p:cNvGraphicFramePr>
            <a:graphicFrameLocks noGrp="1"/>
          </p:cNvGraphicFramePr>
          <p:nvPr>
            <p:extLst>
              <p:ext uri="{D42A27DB-BD31-4B8C-83A1-F6EECF244321}">
                <p14:modId xmlns:p14="http://schemas.microsoft.com/office/powerpoint/2010/main" val="4263587126"/>
              </p:ext>
            </p:extLst>
          </p:nvPr>
        </p:nvGraphicFramePr>
        <p:xfrm>
          <a:off x="990600" y="1600200"/>
          <a:ext cx="2590800" cy="1645920"/>
        </p:xfrm>
        <a:graphic>
          <a:graphicData uri="http://schemas.openxmlformats.org/drawingml/2006/table">
            <a:tbl>
              <a:tblPr firstRow="1" bandRow="1">
                <a:tableStyleId>{3B4B98B0-60AC-42C2-AFA5-B58CD77FA1E5}</a:tableStyleId>
              </a:tblPr>
              <a:tblGrid>
                <a:gridCol w="421759">
                  <a:extLst>
                    <a:ext uri="{9D8B030D-6E8A-4147-A177-3AD203B41FA5}">
                      <a16:colId xmlns:a16="http://schemas.microsoft.com/office/drawing/2014/main" val="20000"/>
                    </a:ext>
                  </a:extLst>
                </a:gridCol>
                <a:gridCol w="873641">
                  <a:extLst>
                    <a:ext uri="{9D8B030D-6E8A-4147-A177-3AD203B41FA5}">
                      <a16:colId xmlns:a16="http://schemas.microsoft.com/office/drawing/2014/main" val="20001"/>
                    </a:ext>
                  </a:extLst>
                </a:gridCol>
                <a:gridCol w="873641">
                  <a:extLst>
                    <a:ext uri="{9D8B030D-6E8A-4147-A177-3AD203B41FA5}">
                      <a16:colId xmlns:a16="http://schemas.microsoft.com/office/drawing/2014/main" val="20002"/>
                    </a:ext>
                  </a:extLst>
                </a:gridCol>
                <a:gridCol w="421759">
                  <a:extLst>
                    <a:ext uri="{9D8B030D-6E8A-4147-A177-3AD203B41FA5}">
                      <a16:colId xmlns:a16="http://schemas.microsoft.com/office/drawing/2014/main" val="20003"/>
                    </a:ext>
                  </a:extLst>
                </a:gridCol>
              </a:tblGrid>
              <a:tr h="139700">
                <a:tc gridSpan="4">
                  <a:txBody>
                    <a:bodyPr/>
                    <a:lstStyle/>
                    <a:p>
                      <a:pPr algn="ctr"/>
                      <a:r>
                        <a:rPr lang="en-US" sz="1200" dirty="0" smtClean="0"/>
                        <a:t>Sales Revenue (R)</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1,071,700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(3)</a:t>
                      </a: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1,071,700</a:t>
                      </a: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427248586"/>
              </p:ext>
            </p:extLst>
          </p:nvPr>
        </p:nvGraphicFramePr>
        <p:xfrm>
          <a:off x="6324600" y="16002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Training Expense (E)</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a:t>
                      </a:r>
                      <a:r>
                        <a:rPr lang="en-US" sz="1200" baseline="0" dirty="0" smtClean="0">
                          <a:solidFill>
                            <a:schemeClr val="tx1"/>
                          </a:solidFill>
                        </a:rPr>
                        <a:t>         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(4)</a:t>
                      </a:r>
                      <a:endParaRPr lang="en-US" sz="1200" dirty="0">
                        <a:solidFill>
                          <a:schemeClr val="tx1"/>
                        </a:solidFill>
                      </a:endParaRPr>
                    </a:p>
                  </a:txBody>
                  <a:tcPr/>
                </a:tc>
                <a:tc>
                  <a:txBody>
                    <a:bodyPr/>
                    <a:lstStyle/>
                    <a:p>
                      <a:pPr algn="r"/>
                      <a:r>
                        <a:rPr lang="en-US" sz="1200" dirty="0" smtClean="0">
                          <a:solidFill>
                            <a:schemeClr val="tx1"/>
                          </a:solidFill>
                        </a:rPr>
                        <a:t>40,800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40,800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7321398"/>
              </p:ext>
            </p:extLst>
          </p:nvPr>
        </p:nvGraphicFramePr>
        <p:xfrm>
          <a:off x="990600" y="51054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Wages Expense (E)</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l"/>
                      <a:r>
                        <a:rPr lang="en-US" sz="1200" dirty="0" smtClean="0">
                          <a:solidFill>
                            <a:schemeClr val="tx1"/>
                          </a:solidFill>
                        </a:rPr>
                        <a:t>$           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(5)</a:t>
                      </a:r>
                      <a:endParaRPr lang="en-US" sz="1200" dirty="0">
                        <a:solidFill>
                          <a:schemeClr val="tx1"/>
                        </a:solidFill>
                      </a:endParaRPr>
                    </a:p>
                  </a:txBody>
                  <a:tcPr/>
                </a:tc>
                <a:tc>
                  <a:txBody>
                    <a:bodyPr/>
                    <a:lstStyle/>
                    <a:p>
                      <a:pPr algn="r"/>
                      <a:r>
                        <a:rPr lang="en-US" sz="1200" dirty="0" smtClean="0">
                          <a:solidFill>
                            <a:schemeClr val="tx1"/>
                          </a:solidFill>
                        </a:rPr>
                        <a:t>177,000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177,000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918276524"/>
              </p:ext>
            </p:extLst>
          </p:nvPr>
        </p:nvGraphicFramePr>
        <p:xfrm>
          <a:off x="6324600" y="33528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Loss on Asset Disposal (E)</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l"/>
                      <a:r>
                        <a:rPr lang="en-US" sz="1200" dirty="0" smtClean="0">
                          <a:solidFill>
                            <a:schemeClr val="tx1"/>
                          </a:solidFill>
                        </a:rPr>
                        <a:t>$           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(6)</a:t>
                      </a:r>
                      <a:endParaRPr lang="en-US" sz="1200" dirty="0">
                        <a:solidFill>
                          <a:schemeClr val="tx1"/>
                        </a:solidFill>
                      </a:endParaRPr>
                    </a:p>
                  </a:txBody>
                  <a:tcPr/>
                </a:tc>
                <a:tc>
                  <a:txBody>
                    <a:bodyPr/>
                    <a:lstStyle/>
                    <a:p>
                      <a:pPr algn="r"/>
                      <a:r>
                        <a:rPr lang="en-US" sz="1200" dirty="0" smtClean="0">
                          <a:solidFill>
                            <a:schemeClr val="tx1"/>
                          </a:solidFill>
                        </a:rPr>
                        <a:t>4,200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4,200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4021552950"/>
              </p:ext>
            </p:extLst>
          </p:nvPr>
        </p:nvGraphicFramePr>
        <p:xfrm>
          <a:off x="3657600" y="51054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Income Tax</a:t>
                      </a:r>
                      <a:r>
                        <a:rPr lang="en-US" sz="1200" baseline="0" dirty="0" smtClean="0"/>
                        <a:t> Expense </a:t>
                      </a:r>
                      <a:r>
                        <a:rPr lang="en-US" sz="1200" dirty="0" smtClean="0"/>
                        <a:t>(E)</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l"/>
                      <a:r>
                        <a:rPr lang="en-US" sz="1200" dirty="0" smtClean="0">
                          <a:solidFill>
                            <a:schemeClr val="tx1"/>
                          </a:solidFill>
                        </a:rPr>
                        <a:t>$           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(8)</a:t>
                      </a:r>
                      <a:endParaRPr lang="en-US" sz="1200" dirty="0">
                        <a:solidFill>
                          <a:schemeClr val="tx1"/>
                        </a:solidFill>
                      </a:endParaRPr>
                    </a:p>
                  </a:txBody>
                  <a:tcPr/>
                </a:tc>
                <a:tc>
                  <a:txBody>
                    <a:bodyPr/>
                    <a:lstStyle/>
                    <a:p>
                      <a:pPr algn="r"/>
                      <a:r>
                        <a:rPr lang="en-US" sz="1200" dirty="0" smtClean="0">
                          <a:solidFill>
                            <a:schemeClr val="tx1"/>
                          </a:solidFill>
                        </a:rPr>
                        <a:t>28,400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28,400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3448043078"/>
              </p:ext>
            </p:extLst>
          </p:nvPr>
        </p:nvGraphicFramePr>
        <p:xfrm>
          <a:off x="3657600" y="33528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Utilities Expense (E)</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r"/>
                      <a:r>
                        <a:rPr lang="en-US" sz="1200" dirty="0" smtClean="0">
                          <a:solidFill>
                            <a:schemeClr val="tx1"/>
                          </a:solidFill>
                        </a:rPr>
                        <a:t>$  </a:t>
                      </a:r>
                      <a:r>
                        <a:rPr lang="en-US" sz="1200" baseline="0" dirty="0" smtClean="0">
                          <a:solidFill>
                            <a:schemeClr val="tx1"/>
                          </a:solidFill>
                        </a:rPr>
                        <a:t>         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(9)</a:t>
                      </a:r>
                      <a:endParaRPr lang="en-US" sz="1200" dirty="0">
                        <a:solidFill>
                          <a:schemeClr val="tx1"/>
                        </a:solidFill>
                      </a:endParaRPr>
                    </a:p>
                  </a:txBody>
                  <a:tcPr/>
                </a:tc>
                <a:tc>
                  <a:txBody>
                    <a:bodyPr/>
                    <a:lstStyle/>
                    <a:p>
                      <a:pPr algn="r"/>
                      <a:r>
                        <a:rPr lang="en-US" sz="1200" dirty="0" smtClean="0">
                          <a:solidFill>
                            <a:schemeClr val="tx1"/>
                          </a:solidFill>
                        </a:rPr>
                        <a:t>75,400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75,400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2892601313"/>
              </p:ext>
            </p:extLst>
          </p:nvPr>
        </p:nvGraphicFramePr>
        <p:xfrm>
          <a:off x="3657600" y="16002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Maintenance Expense (E)</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l"/>
                      <a:r>
                        <a:rPr lang="en-US" sz="1200" dirty="0" smtClean="0">
                          <a:solidFill>
                            <a:schemeClr val="tx1"/>
                          </a:solidFill>
                        </a:rPr>
                        <a:t>$           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200" dirty="0" smtClean="0">
                          <a:solidFill>
                            <a:schemeClr val="tx1"/>
                          </a:solidFill>
                        </a:rPr>
                        <a:t>(9)</a:t>
                      </a:r>
                      <a:endParaRPr lang="en-US" sz="1200" dirty="0">
                        <a:solidFill>
                          <a:schemeClr val="tx1"/>
                        </a:solidFill>
                      </a:endParaRPr>
                    </a:p>
                  </a:txBody>
                  <a:tcPr/>
                </a:tc>
                <a:tc>
                  <a:txBody>
                    <a:bodyPr/>
                    <a:lstStyle/>
                    <a:p>
                      <a:pPr algn="r"/>
                      <a:r>
                        <a:rPr lang="en-US" sz="1200" dirty="0" smtClean="0">
                          <a:solidFill>
                            <a:schemeClr val="tx1"/>
                          </a:solidFill>
                        </a:rPr>
                        <a:t>18,700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18,700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1050575369"/>
              </p:ext>
            </p:extLst>
          </p:nvPr>
        </p:nvGraphicFramePr>
        <p:xfrm>
          <a:off x="990600" y="3352800"/>
          <a:ext cx="2514600" cy="1645920"/>
        </p:xfrm>
        <a:graphic>
          <a:graphicData uri="http://schemas.openxmlformats.org/drawingml/2006/table">
            <a:tbl>
              <a:tblPr firstRow="1" bandRow="1">
                <a:tableStyleId>{3B4B98B0-60AC-42C2-AFA5-B58CD77FA1E5}</a:tableStyleId>
              </a:tblPr>
              <a:tblGrid>
                <a:gridCol w="409354">
                  <a:extLst>
                    <a:ext uri="{9D8B030D-6E8A-4147-A177-3AD203B41FA5}">
                      <a16:colId xmlns:a16="http://schemas.microsoft.com/office/drawing/2014/main" val="20000"/>
                    </a:ext>
                  </a:extLst>
                </a:gridCol>
                <a:gridCol w="847946">
                  <a:extLst>
                    <a:ext uri="{9D8B030D-6E8A-4147-A177-3AD203B41FA5}">
                      <a16:colId xmlns:a16="http://schemas.microsoft.com/office/drawing/2014/main" val="20001"/>
                    </a:ext>
                  </a:extLst>
                </a:gridCol>
                <a:gridCol w="847946">
                  <a:extLst>
                    <a:ext uri="{9D8B030D-6E8A-4147-A177-3AD203B41FA5}">
                      <a16:colId xmlns:a16="http://schemas.microsoft.com/office/drawing/2014/main" val="20002"/>
                    </a:ext>
                  </a:extLst>
                </a:gridCol>
                <a:gridCol w="409354">
                  <a:extLst>
                    <a:ext uri="{9D8B030D-6E8A-4147-A177-3AD203B41FA5}">
                      <a16:colId xmlns:a16="http://schemas.microsoft.com/office/drawing/2014/main" val="20003"/>
                    </a:ext>
                  </a:extLst>
                </a:gridCol>
              </a:tblGrid>
              <a:tr h="139700">
                <a:tc gridSpan="4">
                  <a:txBody>
                    <a:bodyPr/>
                    <a:lstStyle/>
                    <a:p>
                      <a:pPr algn="ctr"/>
                      <a:r>
                        <a:rPr lang="en-US" sz="1200" dirty="0" smtClean="0"/>
                        <a:t>Interest Revenue (R)</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r>
                        <a:rPr lang="en-US" sz="1200" dirty="0" smtClean="0">
                          <a:solidFill>
                            <a:schemeClr val="tx1"/>
                          </a:solidFill>
                        </a:rPr>
                        <a:t>1,200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000" dirty="0" smtClean="0">
                          <a:solidFill>
                            <a:schemeClr val="tx1"/>
                          </a:solidFill>
                        </a:rPr>
                        <a:t>(10)</a:t>
                      </a:r>
                      <a:endParaRPr lang="en-US" sz="1000" dirty="0">
                        <a:solidFill>
                          <a:schemeClr val="tx1"/>
                        </a:solidFill>
                      </a:endParaRPr>
                    </a:p>
                  </a:txBody>
                  <a:tcPr/>
                </a:tc>
                <a:extLst>
                  <a:ext uri="{0D108BD9-81ED-4DB2-BD59-A6C34878D82A}">
                    <a16:rowId xmlns:a16="http://schemas.microsoft.com/office/drawing/2014/main" val="10002"/>
                  </a:ext>
                </a:extLst>
              </a:tr>
              <a:tr h="139700">
                <a:tc>
                  <a:txBody>
                    <a:bodyPr/>
                    <a:lstStyle/>
                    <a:p>
                      <a:pPr algn="r"/>
                      <a:endParaRPr lang="en-US" sz="1200" dirty="0">
                        <a:solidFill>
                          <a:schemeClr val="tx1"/>
                        </a:solidFill>
                      </a:endParaRPr>
                    </a:p>
                  </a:txBody>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3"/>
                  </a:ext>
                </a:extLst>
              </a:tr>
              <a:tr h="139700">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1270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tcPr>
                </a:tc>
                <a:tc>
                  <a:txBody>
                    <a:bodyPr/>
                    <a:lstStyle/>
                    <a:p>
                      <a:pPr algn="r"/>
                      <a:r>
                        <a:rPr lang="en-US" sz="1200" b="1" dirty="0" smtClean="0">
                          <a:solidFill>
                            <a:srgbClr val="C00000"/>
                          </a:solidFill>
                        </a:rPr>
                        <a:t>1,200</a:t>
                      </a: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1270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T w="1270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929237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58</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Trial Balance</a:t>
            </a:r>
            <a:endParaRPr lang="en-US" sz="2800" dirty="0"/>
          </a:p>
        </p:txBody>
      </p:sp>
    </p:spTree>
    <p:extLst>
      <p:ext uri="{BB962C8B-B14F-4D97-AF65-F5344CB8AC3E}">
        <p14:creationId xmlns:p14="http://schemas.microsoft.com/office/powerpoint/2010/main" val="20131392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59</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Unadjusted Trial </a:t>
            </a:r>
            <a:r>
              <a:rPr lang="en-US" altLang="en-US" sz="2400" b="1" dirty="0" err="1" smtClean="0">
                <a:solidFill>
                  <a:schemeClr val="bg1"/>
                </a:solidFill>
              </a:rPr>
              <a:t>Trial</a:t>
            </a:r>
            <a:r>
              <a:rPr lang="en-US" altLang="en-US" sz="2400" b="1" dirty="0" smtClean="0">
                <a:solidFill>
                  <a:schemeClr val="bg1"/>
                </a:solidFill>
              </a:rPr>
              <a:t> Balance</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467600" cy="5334000"/>
          </a:xfrm>
          <a:noFill/>
        </p:spPr>
        <p:txBody>
          <a:bodyPr lIns="0" tIns="0" rIns="0" bIns="0"/>
          <a:lstStyle/>
          <a:p>
            <a:pPr>
              <a:spcBef>
                <a:spcPct val="0"/>
              </a:spcBef>
            </a:pPr>
            <a:r>
              <a:rPr lang="en-US" sz="1400" dirty="0"/>
              <a:t>Before creating any statements, we must first create an unadjusted trial balance for the </a:t>
            </a:r>
            <a:r>
              <a:rPr lang="en-US" sz="1400" dirty="0" smtClean="0"/>
              <a:t>company’s </a:t>
            </a:r>
            <a:r>
              <a:rPr lang="en-US" sz="1400" dirty="0"/>
              <a:t>accounts. Although debits and credits match, this is an </a:t>
            </a:r>
            <a:r>
              <a:rPr lang="en-US" sz="1400" b="1" dirty="0"/>
              <a:t>unadjusted trial balance </a:t>
            </a:r>
            <a:r>
              <a:rPr lang="en-US" sz="1400" dirty="0"/>
              <a:t>because we have not completed the end-of-period adjusting entries </a:t>
            </a:r>
            <a:r>
              <a:rPr lang="en-US" sz="1400" dirty="0" smtClean="0"/>
              <a:t>yet</a:t>
            </a:r>
            <a:r>
              <a:rPr lang="en-US" sz="1400" dirty="0"/>
              <a:t>. </a:t>
            </a:r>
          </a:p>
          <a:p>
            <a:pPr marL="342900" indent="-342900">
              <a:spcAft>
                <a:spcPts val="600"/>
              </a:spcAft>
              <a:buFontTx/>
              <a:buAutoNum type="arabicParenBoth"/>
            </a:pPr>
            <a:endParaRPr lang="en-US" altLang="zh-CN" sz="1600" dirty="0" smtClean="0">
              <a:solidFill>
                <a:srgbClr val="002060"/>
              </a:solidFill>
              <a:ea typeface="宋体" pitchFamily="2" charset="-122"/>
            </a:endParaRPr>
          </a:p>
          <a:p>
            <a:pPr marL="0" indent="0">
              <a:spcAft>
                <a:spcPts val="600"/>
              </a:spcAft>
              <a:buNone/>
            </a:pPr>
            <a:endParaRPr lang="en-US" altLang="zh-CN" sz="1600" dirty="0" smtClean="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graphicFrame>
        <p:nvGraphicFramePr>
          <p:cNvPr id="2" name="Table 1"/>
          <p:cNvGraphicFramePr>
            <a:graphicFrameLocks noGrp="1"/>
          </p:cNvGraphicFramePr>
          <p:nvPr>
            <p:extLst>
              <p:ext uri="{D42A27DB-BD31-4B8C-83A1-F6EECF244321}">
                <p14:modId xmlns:p14="http://schemas.microsoft.com/office/powerpoint/2010/main" val="2227548221"/>
              </p:ext>
            </p:extLst>
          </p:nvPr>
        </p:nvGraphicFramePr>
        <p:xfrm>
          <a:off x="2743200" y="1979378"/>
          <a:ext cx="3810000" cy="4754880"/>
        </p:xfrm>
        <a:graphic>
          <a:graphicData uri="http://schemas.openxmlformats.org/drawingml/2006/table">
            <a:tbl>
              <a:tblPr firstRow="1" bandRow="1">
                <a:tableStyleId>{2D5ABB26-0587-4C30-8999-92F81FD0307C}</a:tableStyleId>
              </a:tblPr>
              <a:tblGrid>
                <a:gridCol w="2040596">
                  <a:extLst>
                    <a:ext uri="{9D8B030D-6E8A-4147-A177-3AD203B41FA5}">
                      <a16:colId xmlns:a16="http://schemas.microsoft.com/office/drawing/2014/main" val="20000"/>
                    </a:ext>
                  </a:extLst>
                </a:gridCol>
                <a:gridCol w="943257">
                  <a:extLst>
                    <a:ext uri="{9D8B030D-6E8A-4147-A177-3AD203B41FA5}">
                      <a16:colId xmlns:a16="http://schemas.microsoft.com/office/drawing/2014/main" val="20001"/>
                    </a:ext>
                  </a:extLst>
                </a:gridCol>
                <a:gridCol w="826147">
                  <a:extLst>
                    <a:ext uri="{9D8B030D-6E8A-4147-A177-3AD203B41FA5}">
                      <a16:colId xmlns:a16="http://schemas.microsoft.com/office/drawing/2014/main" val="20002"/>
                    </a:ext>
                  </a:extLst>
                </a:gridCol>
              </a:tblGrid>
              <a:tr h="0">
                <a:tc>
                  <a:txBody>
                    <a:bodyPr/>
                    <a:lstStyle/>
                    <a:p>
                      <a:endParaRPr lang="en-US" sz="800" b="1" dirty="0"/>
                    </a:p>
                  </a:txBody>
                  <a:tcPr marT="18288" marB="18288">
                    <a:solidFill>
                      <a:schemeClr val="tx2">
                        <a:lumMod val="20000"/>
                        <a:lumOff val="80000"/>
                      </a:schemeClr>
                    </a:solidFill>
                  </a:tcPr>
                </a:tc>
                <a:tc>
                  <a:txBody>
                    <a:bodyPr/>
                    <a:lstStyle/>
                    <a:p>
                      <a:pPr algn="r"/>
                      <a:r>
                        <a:rPr lang="en-US" sz="800" b="1" dirty="0" smtClean="0"/>
                        <a:t>Debit</a:t>
                      </a:r>
                      <a:endParaRPr lang="en-US" sz="800" b="1" dirty="0"/>
                    </a:p>
                  </a:txBody>
                  <a:tcPr marT="18288" marB="18288">
                    <a:solidFill>
                      <a:schemeClr val="tx2">
                        <a:lumMod val="20000"/>
                        <a:lumOff val="80000"/>
                      </a:schemeClr>
                    </a:solidFill>
                  </a:tcPr>
                </a:tc>
                <a:tc>
                  <a:txBody>
                    <a:bodyPr/>
                    <a:lstStyle/>
                    <a:p>
                      <a:pPr algn="r"/>
                      <a:r>
                        <a:rPr lang="en-US" sz="800" b="1" dirty="0" smtClean="0"/>
                        <a:t>Credit</a:t>
                      </a:r>
                      <a:endParaRPr lang="en-US" sz="800" b="1" dirty="0"/>
                    </a:p>
                  </a:txBody>
                  <a:tcPr marT="18288" marB="18288">
                    <a:solidFill>
                      <a:schemeClr val="tx2">
                        <a:lumMod val="20000"/>
                        <a:lumOff val="80000"/>
                      </a:schemeClr>
                    </a:solidFill>
                  </a:tcPr>
                </a:tc>
                <a:extLst>
                  <a:ext uri="{0D108BD9-81ED-4DB2-BD59-A6C34878D82A}">
                    <a16:rowId xmlns:a16="http://schemas.microsoft.com/office/drawing/2014/main" val="10000"/>
                  </a:ext>
                </a:extLst>
              </a:tr>
              <a:tr h="0">
                <a:tc>
                  <a:txBody>
                    <a:bodyPr/>
                    <a:lstStyle/>
                    <a:p>
                      <a:r>
                        <a:rPr lang="en-US" sz="800" dirty="0" smtClean="0"/>
                        <a:t>Cash</a:t>
                      </a:r>
                      <a:endParaRPr lang="en-US" sz="800" dirty="0"/>
                    </a:p>
                  </a:txBody>
                  <a:tcPr marT="18288" marB="18288">
                    <a:solidFill>
                      <a:schemeClr val="tx2">
                        <a:lumMod val="20000"/>
                        <a:lumOff val="80000"/>
                      </a:schemeClr>
                    </a:solidFill>
                  </a:tcPr>
                </a:tc>
                <a:tc>
                  <a:txBody>
                    <a:bodyPr/>
                    <a:lstStyle/>
                    <a:p>
                      <a:pPr algn="r"/>
                      <a:r>
                        <a:rPr lang="en-US" sz="800" dirty="0" smtClean="0"/>
                        <a:t>543,000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1"/>
                  </a:ext>
                </a:extLst>
              </a:tr>
              <a:tr h="0">
                <a:tc>
                  <a:txBody>
                    <a:bodyPr/>
                    <a:lstStyle/>
                    <a:p>
                      <a:r>
                        <a:rPr lang="en-US" sz="800" dirty="0" smtClean="0"/>
                        <a:t>Short-term Investments</a:t>
                      </a:r>
                      <a:endParaRPr lang="en-US" sz="800" dirty="0"/>
                    </a:p>
                  </a:txBody>
                  <a:tcPr marT="18288" marB="18288">
                    <a:solidFill>
                      <a:schemeClr val="tx2">
                        <a:lumMod val="20000"/>
                        <a:lumOff val="80000"/>
                      </a:schemeClr>
                    </a:solidFill>
                  </a:tcPr>
                </a:tc>
                <a:tc>
                  <a:txBody>
                    <a:bodyPr/>
                    <a:lstStyle/>
                    <a:p>
                      <a:pPr algn="r"/>
                      <a:r>
                        <a:rPr lang="en-US" sz="800" dirty="0" smtClean="0"/>
                        <a:t>347,600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2"/>
                  </a:ext>
                </a:extLst>
              </a:tr>
              <a:tr h="0">
                <a:tc>
                  <a:txBody>
                    <a:bodyPr/>
                    <a:lstStyle/>
                    <a:p>
                      <a:r>
                        <a:rPr lang="en-US" sz="800" dirty="0" smtClean="0"/>
                        <a:t>Accounts Receivable</a:t>
                      </a:r>
                      <a:endParaRPr lang="en-US" sz="800" dirty="0"/>
                    </a:p>
                  </a:txBody>
                  <a:tcPr marT="18288" marB="18288">
                    <a:solidFill>
                      <a:schemeClr val="tx2">
                        <a:lumMod val="20000"/>
                        <a:lumOff val="80000"/>
                      </a:schemeClr>
                    </a:solidFill>
                  </a:tcPr>
                </a:tc>
                <a:tc>
                  <a:txBody>
                    <a:bodyPr/>
                    <a:lstStyle/>
                    <a:p>
                      <a:pPr algn="r"/>
                      <a:r>
                        <a:rPr lang="en-US" sz="800" dirty="0" smtClean="0"/>
                        <a:t>21,500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3085150726"/>
                  </a:ext>
                </a:extLst>
              </a:tr>
              <a:tr h="0">
                <a:tc>
                  <a:txBody>
                    <a:bodyPr/>
                    <a:lstStyle/>
                    <a:p>
                      <a:r>
                        <a:rPr lang="en-US" sz="800" dirty="0" smtClean="0"/>
                        <a:t>Supplies</a:t>
                      </a:r>
                      <a:endParaRPr lang="en-US" sz="800" dirty="0"/>
                    </a:p>
                  </a:txBody>
                  <a:tcPr marT="18288" marB="18288">
                    <a:solidFill>
                      <a:schemeClr val="tx2">
                        <a:lumMod val="20000"/>
                        <a:lumOff val="80000"/>
                      </a:schemeClr>
                    </a:solidFill>
                  </a:tcPr>
                </a:tc>
                <a:tc>
                  <a:txBody>
                    <a:bodyPr/>
                    <a:lstStyle/>
                    <a:p>
                      <a:pPr algn="r"/>
                      <a:r>
                        <a:rPr lang="en-US" sz="800" dirty="0" smtClean="0"/>
                        <a:t>385,100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417561444"/>
                  </a:ext>
                </a:extLst>
              </a:tr>
              <a:tr h="0">
                <a:tc>
                  <a:txBody>
                    <a:bodyPr/>
                    <a:lstStyle/>
                    <a:p>
                      <a:r>
                        <a:rPr lang="en-US" sz="800" dirty="0" smtClean="0"/>
                        <a:t>Prepaid Expenses</a:t>
                      </a:r>
                      <a:endParaRPr lang="en-US" sz="800" dirty="0"/>
                    </a:p>
                  </a:txBody>
                  <a:tcPr marT="18288" marB="18288">
                    <a:solidFill>
                      <a:schemeClr val="tx2">
                        <a:lumMod val="20000"/>
                        <a:lumOff val="80000"/>
                      </a:schemeClr>
                    </a:solidFill>
                  </a:tcPr>
                </a:tc>
                <a:tc>
                  <a:txBody>
                    <a:bodyPr/>
                    <a:lstStyle/>
                    <a:p>
                      <a:pPr algn="r"/>
                      <a:r>
                        <a:rPr lang="en-US" sz="800" dirty="0" smtClean="0"/>
                        <a:t>150,000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2309466526"/>
                  </a:ext>
                </a:extLst>
              </a:tr>
              <a:tr h="0">
                <a:tc>
                  <a:txBody>
                    <a:bodyPr/>
                    <a:lstStyle/>
                    <a:p>
                      <a:r>
                        <a:rPr lang="en-US" sz="800" dirty="0" smtClean="0"/>
                        <a:t>Land</a:t>
                      </a:r>
                      <a:endParaRPr lang="en-US" sz="800" dirty="0"/>
                    </a:p>
                  </a:txBody>
                  <a:tcPr marT="18288" marB="18288">
                    <a:solidFill>
                      <a:schemeClr val="tx2">
                        <a:lumMod val="20000"/>
                        <a:lumOff val="80000"/>
                      </a:schemeClr>
                    </a:solidFill>
                  </a:tcPr>
                </a:tc>
                <a:tc>
                  <a:txBody>
                    <a:bodyPr/>
                    <a:lstStyle/>
                    <a:p>
                      <a:pPr algn="r"/>
                      <a:r>
                        <a:rPr lang="en-US" sz="800" dirty="0" smtClean="0"/>
                        <a:t>12,100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3"/>
                  </a:ext>
                </a:extLst>
              </a:tr>
              <a:tr h="0">
                <a:tc>
                  <a:txBody>
                    <a:bodyPr/>
                    <a:lstStyle/>
                    <a:p>
                      <a:r>
                        <a:rPr lang="en-US" sz="800" dirty="0" smtClean="0"/>
                        <a:t>Buildings</a:t>
                      </a:r>
                      <a:endParaRPr lang="en-US" sz="800" dirty="0"/>
                    </a:p>
                  </a:txBody>
                  <a:tcPr marT="18288" marB="18288">
                    <a:solidFill>
                      <a:schemeClr val="tx2">
                        <a:lumMod val="20000"/>
                        <a:lumOff val="80000"/>
                      </a:schemeClr>
                    </a:solidFill>
                  </a:tcPr>
                </a:tc>
                <a:tc>
                  <a:txBody>
                    <a:bodyPr/>
                    <a:lstStyle/>
                    <a:p>
                      <a:pPr algn="r"/>
                      <a:r>
                        <a:rPr lang="en-US" sz="800" dirty="0" smtClean="0"/>
                        <a:t>1,275,300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4"/>
                  </a:ext>
                </a:extLst>
              </a:tr>
              <a:tr h="0">
                <a:tc>
                  <a:txBody>
                    <a:bodyPr/>
                    <a:lstStyle/>
                    <a:p>
                      <a:r>
                        <a:rPr lang="en-US" sz="800" dirty="0" smtClean="0"/>
                        <a:t>Equipment</a:t>
                      </a:r>
                      <a:endParaRPr lang="en-US" sz="800" dirty="0"/>
                    </a:p>
                  </a:txBody>
                  <a:tcPr marT="18288" marB="18288">
                    <a:solidFill>
                      <a:schemeClr val="tx2">
                        <a:lumMod val="20000"/>
                        <a:lumOff val="80000"/>
                      </a:schemeClr>
                    </a:solidFill>
                  </a:tcPr>
                </a:tc>
                <a:tc>
                  <a:txBody>
                    <a:bodyPr/>
                    <a:lstStyle/>
                    <a:p>
                      <a:pPr algn="r"/>
                      <a:r>
                        <a:rPr lang="en-US" sz="800" dirty="0" smtClean="0"/>
                        <a:t>476,300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5"/>
                  </a:ext>
                </a:extLst>
              </a:tr>
              <a:tr h="0">
                <a:tc>
                  <a:txBody>
                    <a:bodyPr/>
                    <a:lstStyle/>
                    <a:p>
                      <a:r>
                        <a:rPr lang="en-US" sz="800" dirty="0" smtClean="0"/>
                        <a:t>Accumulated Depreciation</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r>
                        <a:rPr lang="en-US" sz="800" dirty="0" smtClean="0"/>
                        <a:t>613,700</a:t>
                      </a: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505020922"/>
                  </a:ext>
                </a:extLst>
              </a:tr>
              <a:tr h="0">
                <a:tc>
                  <a:txBody>
                    <a:bodyPr/>
                    <a:lstStyle/>
                    <a:p>
                      <a:r>
                        <a:rPr lang="en-US" sz="800" dirty="0" smtClean="0"/>
                        <a:t>Long-term Investments</a:t>
                      </a:r>
                      <a:endParaRPr lang="en-US" sz="800" dirty="0"/>
                    </a:p>
                  </a:txBody>
                  <a:tcPr marT="18288" marB="18288">
                    <a:solidFill>
                      <a:schemeClr val="tx2">
                        <a:lumMod val="20000"/>
                        <a:lumOff val="80000"/>
                      </a:schemeClr>
                    </a:solidFill>
                  </a:tcPr>
                </a:tc>
                <a:tc>
                  <a:txBody>
                    <a:bodyPr/>
                    <a:lstStyle/>
                    <a:p>
                      <a:pPr algn="r"/>
                      <a:r>
                        <a:rPr lang="en-US" sz="800" dirty="0" smtClean="0"/>
                        <a:t>531,100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6"/>
                  </a:ext>
                </a:extLst>
              </a:tr>
              <a:tr h="0">
                <a:tc>
                  <a:txBody>
                    <a:bodyPr/>
                    <a:lstStyle/>
                    <a:p>
                      <a:r>
                        <a:rPr lang="en-US" sz="800" dirty="0" smtClean="0"/>
                        <a:t>Intangible Assets</a:t>
                      </a:r>
                      <a:endParaRPr lang="en-US" sz="800" dirty="0"/>
                    </a:p>
                  </a:txBody>
                  <a:tcPr marT="18288" marB="18288">
                    <a:solidFill>
                      <a:schemeClr val="tx2">
                        <a:lumMod val="20000"/>
                        <a:lumOff val="80000"/>
                      </a:schemeClr>
                    </a:solidFill>
                  </a:tcPr>
                </a:tc>
                <a:tc>
                  <a:txBody>
                    <a:bodyPr/>
                    <a:lstStyle/>
                    <a:p>
                      <a:pPr algn="r"/>
                      <a:r>
                        <a:rPr lang="en-US" sz="800" dirty="0" smtClean="0"/>
                        <a:t>68,400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7"/>
                  </a:ext>
                </a:extLst>
              </a:tr>
              <a:tr h="0">
                <a:tc>
                  <a:txBody>
                    <a:bodyPr/>
                    <a:lstStyle/>
                    <a:p>
                      <a:r>
                        <a:rPr lang="en-US" sz="800" dirty="0" smtClean="0"/>
                        <a:t>Accounts Payable</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r>
                        <a:rPr lang="en-US" sz="800" dirty="0" smtClean="0"/>
                        <a:t>76,100</a:t>
                      </a: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772220640"/>
                  </a:ext>
                </a:extLst>
              </a:tr>
              <a:tr h="0">
                <a:tc>
                  <a:txBody>
                    <a:bodyPr/>
                    <a:lstStyle/>
                    <a:p>
                      <a:r>
                        <a:rPr lang="en-US" sz="800" dirty="0" smtClean="0"/>
                        <a:t>Unearned Revenue</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r>
                        <a:rPr lang="en-US" sz="800" dirty="0" smtClean="0"/>
                        <a:t>38,700</a:t>
                      </a: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3025521975"/>
                  </a:ext>
                </a:extLst>
              </a:tr>
              <a:tr h="0">
                <a:tc>
                  <a:txBody>
                    <a:bodyPr/>
                    <a:lstStyle/>
                    <a:p>
                      <a:r>
                        <a:rPr lang="en-US" sz="800" dirty="0" smtClean="0"/>
                        <a:t>Dividends Payable</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r>
                        <a:rPr lang="en-US" sz="800" dirty="0" smtClean="0"/>
                        <a:t>3,000</a:t>
                      </a: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8"/>
                  </a:ext>
                </a:extLst>
              </a:tr>
              <a:tr h="0">
                <a:tc>
                  <a:txBody>
                    <a:bodyPr/>
                    <a:lstStyle/>
                    <a:p>
                      <a:r>
                        <a:rPr lang="en-US" sz="800" dirty="0" smtClean="0"/>
                        <a:t>Utilities Payable</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r>
                        <a:rPr lang="en-US" sz="800" dirty="0" smtClean="0"/>
                        <a:t>49,500</a:t>
                      </a: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9"/>
                  </a:ext>
                </a:extLst>
              </a:tr>
              <a:tr h="0">
                <a:tc>
                  <a:txBody>
                    <a:bodyPr/>
                    <a:lstStyle/>
                    <a:p>
                      <a:r>
                        <a:rPr lang="en-US" sz="800" dirty="0" smtClean="0"/>
                        <a:t>Notes Payable</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r>
                        <a:rPr lang="en-US" sz="800" dirty="0" smtClean="0"/>
                        <a:t>2,000</a:t>
                      </a: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4122464714"/>
                  </a:ext>
                </a:extLst>
              </a:tr>
              <a:tr h="0">
                <a:tc>
                  <a:txBody>
                    <a:bodyPr/>
                    <a:lstStyle/>
                    <a:p>
                      <a:r>
                        <a:rPr lang="en-US" sz="800" dirty="0" smtClean="0"/>
                        <a:t>Other Liabilities</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r>
                        <a:rPr lang="en-US" sz="800" dirty="0" smtClean="0"/>
                        <a:t>285,900</a:t>
                      </a: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10"/>
                  </a:ext>
                </a:extLst>
              </a:tr>
              <a:tr h="0">
                <a:tc>
                  <a:txBody>
                    <a:bodyPr/>
                    <a:lstStyle/>
                    <a:p>
                      <a:r>
                        <a:rPr lang="en-US" sz="800" dirty="0" smtClean="0"/>
                        <a:t>Common Stock</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r>
                        <a:rPr lang="en-US" sz="800" dirty="0" smtClean="0"/>
                        <a:t>500</a:t>
                      </a: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11"/>
                  </a:ext>
                </a:extLst>
              </a:tr>
              <a:tr h="0">
                <a:tc>
                  <a:txBody>
                    <a:bodyPr/>
                    <a:lstStyle/>
                    <a:p>
                      <a:r>
                        <a:rPr lang="en-US" sz="800" dirty="0" smtClean="0"/>
                        <a:t>Additional Paid-in-Capital</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r>
                        <a:rPr lang="en-US" sz="800" dirty="0" smtClean="0"/>
                        <a:t>293,800</a:t>
                      </a: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12"/>
                  </a:ext>
                </a:extLst>
              </a:tr>
              <a:tr h="0">
                <a:tc>
                  <a:txBody>
                    <a:bodyPr/>
                    <a:lstStyle/>
                    <a:p>
                      <a:r>
                        <a:rPr lang="en-US" sz="800" dirty="0" smtClean="0"/>
                        <a:t>Retained Earnings</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r>
                        <a:rPr lang="en-US" sz="800" dirty="0" smtClean="0"/>
                        <a:t>1,718,800</a:t>
                      </a: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411860568"/>
                  </a:ext>
                </a:extLst>
              </a:tr>
              <a:tr h="0">
                <a:tc>
                  <a:txBody>
                    <a:bodyPr/>
                    <a:lstStyle/>
                    <a:p>
                      <a:r>
                        <a:rPr lang="en-US" sz="800" dirty="0" smtClean="0"/>
                        <a:t>Sales Revenue</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r>
                        <a:rPr lang="en-US" sz="800" dirty="0" smtClean="0"/>
                        <a:t>1,071,700</a:t>
                      </a: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2199919462"/>
                  </a:ext>
                </a:extLst>
              </a:tr>
              <a:tr h="0">
                <a:tc>
                  <a:txBody>
                    <a:bodyPr/>
                    <a:lstStyle/>
                    <a:p>
                      <a:r>
                        <a:rPr lang="en-US" sz="800" dirty="0" smtClean="0"/>
                        <a:t>Interest Revenue</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r>
                        <a:rPr lang="en-US" sz="800" dirty="0" smtClean="0"/>
                        <a:t>1,200</a:t>
                      </a: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758237123"/>
                  </a:ext>
                </a:extLst>
              </a:tr>
              <a:tr h="0">
                <a:tc>
                  <a:txBody>
                    <a:bodyPr/>
                    <a:lstStyle/>
                    <a:p>
                      <a:r>
                        <a:rPr lang="en-US" sz="800" dirty="0" smtClean="0"/>
                        <a:t>Wages Expense</a:t>
                      </a:r>
                      <a:endParaRPr lang="en-US" sz="800" dirty="0"/>
                    </a:p>
                  </a:txBody>
                  <a:tcPr marT="18288" marB="18288">
                    <a:solidFill>
                      <a:schemeClr val="tx2">
                        <a:lumMod val="20000"/>
                        <a:lumOff val="80000"/>
                      </a:schemeClr>
                    </a:solidFill>
                  </a:tcPr>
                </a:tc>
                <a:tc>
                  <a:txBody>
                    <a:bodyPr/>
                    <a:lstStyle/>
                    <a:p>
                      <a:pPr algn="r"/>
                      <a:r>
                        <a:rPr lang="en-US" sz="800" dirty="0" smtClean="0"/>
                        <a:t>177,000</a:t>
                      </a:r>
                      <a:endParaRPr lang="en-US" sz="800" dirty="0"/>
                    </a:p>
                  </a:txBody>
                  <a:tcPr marT="18288" marB="18288">
                    <a:solidFill>
                      <a:schemeClr val="tx2">
                        <a:lumMod val="20000"/>
                        <a:lumOff val="80000"/>
                      </a:schemeClr>
                    </a:solidFill>
                  </a:tcPr>
                </a:tc>
                <a:tc>
                  <a:txBody>
                    <a:bodyPr/>
                    <a:lstStyle/>
                    <a:p>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2573779874"/>
                  </a:ext>
                </a:extLst>
              </a:tr>
              <a:tr h="0">
                <a:tc>
                  <a:txBody>
                    <a:bodyPr/>
                    <a:lstStyle/>
                    <a:p>
                      <a:r>
                        <a:rPr lang="en-US" sz="800" dirty="0" smtClean="0"/>
                        <a:t>Utilities Expense</a:t>
                      </a:r>
                      <a:endParaRPr lang="en-US" sz="800" dirty="0"/>
                    </a:p>
                  </a:txBody>
                  <a:tcPr marT="18288" marB="18288">
                    <a:solidFill>
                      <a:schemeClr val="tx2">
                        <a:lumMod val="20000"/>
                        <a:lumOff val="80000"/>
                      </a:schemeClr>
                    </a:solidFill>
                  </a:tcPr>
                </a:tc>
                <a:tc>
                  <a:txBody>
                    <a:bodyPr/>
                    <a:lstStyle/>
                    <a:p>
                      <a:pPr algn="r"/>
                      <a:r>
                        <a:rPr lang="en-US" sz="800" dirty="0" smtClean="0"/>
                        <a:t>75,400</a:t>
                      </a:r>
                      <a:endParaRPr lang="en-US" sz="800" dirty="0"/>
                    </a:p>
                  </a:txBody>
                  <a:tcPr marT="18288" marB="18288">
                    <a:solidFill>
                      <a:schemeClr val="tx2">
                        <a:lumMod val="20000"/>
                        <a:lumOff val="80000"/>
                      </a:schemeClr>
                    </a:solidFill>
                  </a:tcPr>
                </a:tc>
                <a:tc>
                  <a:txBody>
                    <a:bodyPr/>
                    <a:lstStyle/>
                    <a:p>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3427948343"/>
                  </a:ext>
                </a:extLst>
              </a:tr>
              <a:tr h="0">
                <a:tc>
                  <a:txBody>
                    <a:bodyPr/>
                    <a:lstStyle/>
                    <a:p>
                      <a:r>
                        <a:rPr lang="en-US" sz="800" dirty="0" smtClean="0"/>
                        <a:t>Repairs</a:t>
                      </a:r>
                      <a:r>
                        <a:rPr lang="en-US" sz="800" baseline="0" dirty="0" smtClean="0"/>
                        <a:t> Expense</a:t>
                      </a:r>
                      <a:endParaRPr lang="en-US" sz="800" dirty="0"/>
                    </a:p>
                  </a:txBody>
                  <a:tcPr marT="18288" marB="18288">
                    <a:solidFill>
                      <a:schemeClr val="tx2">
                        <a:lumMod val="20000"/>
                        <a:lumOff val="80000"/>
                      </a:schemeClr>
                    </a:solidFill>
                  </a:tcPr>
                </a:tc>
                <a:tc>
                  <a:txBody>
                    <a:bodyPr/>
                    <a:lstStyle/>
                    <a:p>
                      <a:pPr algn="r"/>
                      <a:r>
                        <a:rPr lang="en-US" sz="800" dirty="0" smtClean="0"/>
                        <a:t>18,700</a:t>
                      </a:r>
                      <a:endParaRPr lang="en-US" sz="800" dirty="0"/>
                    </a:p>
                  </a:txBody>
                  <a:tcPr marT="18288" marB="18288">
                    <a:solidFill>
                      <a:schemeClr val="tx2">
                        <a:lumMod val="20000"/>
                        <a:lumOff val="80000"/>
                      </a:schemeClr>
                    </a:solidFill>
                  </a:tcPr>
                </a:tc>
                <a:tc>
                  <a:txBody>
                    <a:bodyPr/>
                    <a:lstStyle/>
                    <a:p>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833540375"/>
                  </a:ext>
                </a:extLst>
              </a:tr>
              <a:tr h="0">
                <a:tc>
                  <a:txBody>
                    <a:bodyPr/>
                    <a:lstStyle/>
                    <a:p>
                      <a:r>
                        <a:rPr lang="en-US" sz="800" dirty="0" smtClean="0"/>
                        <a:t>Training Expense</a:t>
                      </a:r>
                      <a:endParaRPr lang="en-US" sz="800" dirty="0"/>
                    </a:p>
                  </a:txBody>
                  <a:tcPr marT="18288" marB="18288">
                    <a:solidFill>
                      <a:schemeClr val="tx2">
                        <a:lumMod val="20000"/>
                        <a:lumOff val="80000"/>
                      </a:schemeClr>
                    </a:solidFill>
                  </a:tcPr>
                </a:tc>
                <a:tc>
                  <a:txBody>
                    <a:bodyPr/>
                    <a:lstStyle/>
                    <a:p>
                      <a:pPr algn="r"/>
                      <a:r>
                        <a:rPr lang="en-US" sz="800" dirty="0" smtClean="0"/>
                        <a:t>40,800</a:t>
                      </a:r>
                      <a:endParaRPr lang="en-US" sz="800" dirty="0"/>
                    </a:p>
                  </a:txBody>
                  <a:tcPr marT="18288" marB="18288">
                    <a:solidFill>
                      <a:schemeClr val="tx2">
                        <a:lumMod val="20000"/>
                        <a:lumOff val="80000"/>
                      </a:schemeClr>
                    </a:solidFill>
                  </a:tcPr>
                </a:tc>
                <a:tc>
                  <a:txBody>
                    <a:bodyPr/>
                    <a:lstStyle/>
                    <a:p>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34328000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smtClean="0"/>
                        <a:t>Loss</a:t>
                      </a:r>
                      <a:r>
                        <a:rPr lang="en-US" sz="800" baseline="0" dirty="0" smtClean="0"/>
                        <a:t> on Disposal of Assets</a:t>
                      </a:r>
                      <a:endParaRPr lang="en-US" sz="800" dirty="0" smtClean="0"/>
                    </a:p>
                  </a:txBody>
                  <a:tcPr marT="18288" marB="18288">
                    <a:solidFill>
                      <a:schemeClr val="tx2">
                        <a:lumMod val="20000"/>
                        <a:lumOff val="80000"/>
                      </a:schemeClr>
                    </a:solidFill>
                  </a:tcPr>
                </a:tc>
                <a:tc>
                  <a:txBody>
                    <a:bodyPr/>
                    <a:lstStyle/>
                    <a:p>
                      <a:pPr algn="r"/>
                      <a:r>
                        <a:rPr lang="en-US" sz="800" dirty="0" smtClean="0"/>
                        <a:t>4,200</a:t>
                      </a:r>
                      <a:endParaRPr lang="en-US" sz="800" dirty="0"/>
                    </a:p>
                  </a:txBody>
                  <a:tcPr marT="18288" marB="18288">
                    <a:solidFill>
                      <a:schemeClr val="tx2">
                        <a:lumMod val="20000"/>
                        <a:lumOff val="80000"/>
                      </a:schemeClr>
                    </a:solidFill>
                  </a:tcPr>
                </a:tc>
                <a:tc>
                  <a:txBody>
                    <a:bodyPr/>
                    <a:lstStyle/>
                    <a:p>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3553078339"/>
                  </a:ext>
                </a:extLst>
              </a:tr>
              <a:tr h="0">
                <a:tc>
                  <a:txBody>
                    <a:bodyPr/>
                    <a:lstStyle/>
                    <a:p>
                      <a:r>
                        <a:rPr lang="en-US" sz="800" dirty="0" smtClean="0"/>
                        <a:t>Income Tax Expense</a:t>
                      </a:r>
                      <a:endParaRPr lang="en-US" sz="800" dirty="0"/>
                    </a:p>
                  </a:txBody>
                  <a:tcPr marT="18288" marB="18288">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r>
                        <a:rPr lang="en-US" sz="800" dirty="0" smtClean="0"/>
                        <a:t>28,400</a:t>
                      </a:r>
                      <a:endParaRPr lang="en-US" sz="800" dirty="0"/>
                    </a:p>
                  </a:txBody>
                  <a:tcPr marT="18288" marB="18288">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sz="800" dirty="0"/>
                    </a:p>
                  </a:txBody>
                  <a:tcPr marT="18288" marB="18288">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3"/>
                  </a:ext>
                </a:extLst>
              </a:tr>
              <a:tr h="0">
                <a:tc>
                  <a:txBody>
                    <a:bodyPr/>
                    <a:lstStyle/>
                    <a:p>
                      <a:r>
                        <a:rPr lang="en-US" sz="800" b="1" dirty="0" smtClean="0"/>
                        <a:t>Total</a:t>
                      </a:r>
                      <a:endParaRPr lang="en-US" sz="800" b="1" dirty="0"/>
                    </a:p>
                  </a:txBody>
                  <a:tcPr marT="18288" marB="18288">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r>
                        <a:rPr lang="en-US" sz="800" b="1" dirty="0" smtClean="0"/>
                        <a:t>4,154,900</a:t>
                      </a:r>
                      <a:endParaRPr lang="en-US" sz="800" b="1" dirty="0"/>
                    </a:p>
                  </a:txBody>
                  <a:tcPr marT="18288" marB="18288">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r>
                        <a:rPr lang="en-US" sz="800" b="1" dirty="0" smtClean="0"/>
                        <a:t>4,154,900</a:t>
                      </a:r>
                      <a:endParaRPr lang="en-US" sz="800" b="1" dirty="0"/>
                    </a:p>
                  </a:txBody>
                  <a:tcPr marT="18288" marB="18288">
                    <a:lnT w="12700" cap="flat" cmpd="sng" algn="ctr">
                      <a:solidFill>
                        <a:schemeClr val="tx1"/>
                      </a:solidFill>
                      <a:prstDash val="solid"/>
                      <a:round/>
                      <a:headEnd type="none" w="med" len="med"/>
                      <a:tailEnd type="none" w="med" len="med"/>
                    </a:lnT>
                    <a:solidFill>
                      <a:schemeClr val="tx2">
                        <a:lumMod val="20000"/>
                        <a:lumOff val="80000"/>
                      </a:schemeClr>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380643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Aft>
                <a:spcPts val="600"/>
              </a:spcAft>
              <a:buNone/>
            </a:pPr>
            <a:r>
              <a:rPr lang="en-US" sz="1400" b="1" u="sng" dirty="0"/>
              <a:t>Days </a:t>
            </a:r>
            <a:r>
              <a:rPr lang="en-US" sz="1400" b="1" u="sng" dirty="0" smtClean="0"/>
              <a:t>Inventory Outstanding</a:t>
            </a:r>
            <a:endParaRPr lang="en-US" sz="1400" dirty="0"/>
          </a:p>
          <a:p>
            <a:pPr>
              <a:spcAft>
                <a:spcPts val="600"/>
              </a:spcAft>
            </a:pPr>
            <a:r>
              <a:rPr lang="en-US" sz="1400" dirty="0"/>
              <a:t>DIO, sometimes referred to Days of Inventory on Hand and abbreviated DOH (think Homer Simpson), tells you how many days inventory sits on the shelf on average. For the most part, you want to see your inventory flying off the shelves, so again a lower number is better, but not so low that you don’t have sufficient inventory and are missing potential sales.</a:t>
            </a:r>
          </a:p>
          <a:p>
            <a:pPr>
              <a:spcAft>
                <a:spcPts val="600"/>
              </a:spcAft>
            </a:pPr>
            <a:endParaRPr lang="en-US" sz="1400" dirty="0"/>
          </a:p>
          <a:p>
            <a:pPr>
              <a:spcAft>
                <a:spcPts val="600"/>
              </a:spcAft>
            </a:pPr>
            <a:endParaRPr lang="en-US" sz="1400" dirty="0" smtClean="0"/>
          </a:p>
          <a:p>
            <a:pPr>
              <a:spcAft>
                <a:spcPts val="600"/>
              </a:spcAft>
            </a:pPr>
            <a:endParaRPr lang="en-US" sz="1400" dirty="0"/>
          </a:p>
          <a:p>
            <a:pPr>
              <a:spcAft>
                <a:spcPts val="600"/>
              </a:spcAft>
              <a:buFont typeface="Wingdings" panose="05000000000000000000" pitchFamily="2" charset="2"/>
              <a:buChar char="ü"/>
            </a:pPr>
            <a:r>
              <a:rPr lang="en-US" sz="1400" dirty="0"/>
              <a:t>Days </a:t>
            </a:r>
            <a:r>
              <a:rPr lang="en-US" sz="1400" dirty="0" smtClean="0"/>
              <a:t>Inventory </a:t>
            </a:r>
            <a:r>
              <a:rPr lang="en-US" sz="1400" dirty="0"/>
              <a:t>Outstanding, or DIO, is similar to DSO but instead of comparing Sales per day relative to average Receivables, it looks at Cost of Goods Sold per day relative to average Inventory levels.</a:t>
            </a:r>
          </a:p>
          <a:p>
            <a:pPr>
              <a:spcAft>
                <a:spcPts val="600"/>
              </a:spcAft>
            </a:pPr>
            <a:endParaRPr lang="en-US" sz="1400" dirty="0" smtClean="0"/>
          </a:p>
          <a:p>
            <a:pPr>
              <a:spcAft>
                <a:spcPts val="600"/>
              </a:spcAft>
            </a:pPr>
            <a:endParaRPr lang="en-US" sz="1400" dirty="0" smtClean="0"/>
          </a:p>
        </p:txBody>
      </p:sp>
      <p:sp>
        <p:nvSpPr>
          <p:cNvPr id="7" name="TextBox 8"/>
          <p:cNvSpPr txBox="1"/>
          <p:nvPr/>
        </p:nvSpPr>
        <p:spPr>
          <a:xfrm>
            <a:off x="3068782" y="2770950"/>
            <a:ext cx="5151682"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b="1" dirty="0" smtClean="0">
                <a:solidFill>
                  <a:srgbClr val="C00000"/>
                </a:solidFill>
              </a:rPr>
              <a:t>Average Inventory</a:t>
            </a:r>
          </a:p>
          <a:p>
            <a:pPr algn="ctr">
              <a:lnSpc>
                <a:spcPct val="80000"/>
              </a:lnSpc>
              <a:spcBef>
                <a:spcPts val="600"/>
              </a:spcBef>
            </a:pPr>
            <a:r>
              <a:rPr lang="en-US" sz="1400" b="1" dirty="0" smtClean="0">
                <a:solidFill>
                  <a:srgbClr val="C00000"/>
                </a:solidFill>
              </a:rPr>
              <a:t>COGS per Day</a:t>
            </a:r>
            <a:endParaRPr lang="en-US" sz="1400" b="1" dirty="0">
              <a:solidFill>
                <a:srgbClr val="C00000"/>
              </a:solidFill>
            </a:endParaRPr>
          </a:p>
        </p:txBody>
      </p:sp>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The Cash Conversion Cycle</a:t>
            </a:r>
            <a:endParaRPr lang="en-US" altLang="en-US" dirty="0" smtClean="0">
              <a:solidFill>
                <a:schemeClr val="bg1"/>
              </a:solidFill>
            </a:endParaRPr>
          </a:p>
        </p:txBody>
      </p:sp>
      <p:sp>
        <p:nvSpPr>
          <p:cNvPr id="5" name="TextBox 13"/>
          <p:cNvSpPr txBox="1"/>
          <p:nvPr/>
        </p:nvSpPr>
        <p:spPr>
          <a:xfrm>
            <a:off x="1924740" y="2895600"/>
            <a:ext cx="16784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b="1" dirty="0" smtClean="0">
                <a:solidFill>
                  <a:srgbClr val="C00000"/>
                </a:solidFill>
              </a:rPr>
              <a:t>DIO</a:t>
            </a:r>
            <a:endParaRPr lang="en-US" sz="1400" b="1" dirty="0">
              <a:solidFill>
                <a:srgbClr val="C00000"/>
              </a:solidFill>
            </a:endParaRPr>
          </a:p>
        </p:txBody>
      </p:sp>
      <p:sp>
        <p:nvSpPr>
          <p:cNvPr id="6" name="TextBox 5"/>
          <p:cNvSpPr txBox="1"/>
          <p:nvPr/>
        </p:nvSpPr>
        <p:spPr>
          <a:xfrm>
            <a:off x="3589345" y="2874055"/>
            <a:ext cx="288862" cy="307777"/>
          </a:xfrm>
          <a:prstGeom prst="rect">
            <a:avLst/>
          </a:prstGeom>
          <a:noFill/>
        </p:spPr>
        <p:txBody>
          <a:bodyPr wrap="none" rtlCol="0">
            <a:spAutoFit/>
          </a:bodyPr>
          <a:lstStyle/>
          <a:p>
            <a:r>
              <a:rPr lang="en-US" sz="1400" b="1" dirty="0" smtClean="0">
                <a:solidFill>
                  <a:srgbClr val="C00000"/>
                </a:solidFill>
              </a:rPr>
              <a:t>=</a:t>
            </a:r>
            <a:endParaRPr lang="en-US" sz="1400" b="1" dirty="0">
              <a:solidFill>
                <a:srgbClr val="C00000"/>
              </a:solidFill>
            </a:endParaRPr>
          </a:p>
        </p:txBody>
      </p:sp>
      <p:cxnSp>
        <p:nvCxnSpPr>
          <p:cNvPr id="8" name="Straight Connector 7"/>
          <p:cNvCxnSpPr/>
          <p:nvPr/>
        </p:nvCxnSpPr>
        <p:spPr bwMode="auto">
          <a:xfrm>
            <a:off x="4648200" y="3003793"/>
            <a:ext cx="1981200" cy="0"/>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17114956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60</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Classified Income Statement</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467600" cy="5334000"/>
          </a:xfrm>
          <a:noFill/>
        </p:spPr>
        <p:txBody>
          <a:bodyPr lIns="0" tIns="0" rIns="0" bIns="0"/>
          <a:lstStyle/>
          <a:p>
            <a:pPr>
              <a:spcBef>
                <a:spcPct val="0"/>
              </a:spcBef>
            </a:pPr>
            <a:r>
              <a:rPr lang="en-US" sz="1400" dirty="0"/>
              <a:t>This classified income statement is organized into operating activities and peripheral activities. However, note that the numbers are unadjusted and would not be presented to external users. </a:t>
            </a:r>
          </a:p>
          <a:p>
            <a:pPr marL="0" indent="0">
              <a:spcAft>
                <a:spcPts val="600"/>
              </a:spcAft>
              <a:buNone/>
            </a:pPr>
            <a:endParaRPr lang="en-US" altLang="zh-CN" sz="1600" dirty="0" smtClean="0">
              <a:solidFill>
                <a:srgbClr val="002060"/>
              </a:solidFill>
              <a:ea typeface="宋体" pitchFamily="2" charset="-122"/>
            </a:endParaRPr>
          </a:p>
          <a:p>
            <a:pPr marL="0" indent="0">
              <a:spcAft>
                <a:spcPts val="600"/>
              </a:spcAft>
              <a:buNone/>
            </a:pPr>
            <a:endParaRPr lang="en-US" altLang="zh-CN" sz="1600" dirty="0" smtClean="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graphicFrame>
        <p:nvGraphicFramePr>
          <p:cNvPr id="2" name="Table 1"/>
          <p:cNvGraphicFramePr>
            <a:graphicFrameLocks noGrp="1"/>
          </p:cNvGraphicFramePr>
          <p:nvPr>
            <p:extLst>
              <p:ext uri="{D42A27DB-BD31-4B8C-83A1-F6EECF244321}">
                <p14:modId xmlns:p14="http://schemas.microsoft.com/office/powerpoint/2010/main" val="1372176000"/>
              </p:ext>
            </p:extLst>
          </p:nvPr>
        </p:nvGraphicFramePr>
        <p:xfrm>
          <a:off x="3143250" y="2204874"/>
          <a:ext cx="3238500" cy="3205326"/>
        </p:xfrm>
        <a:graphic>
          <a:graphicData uri="http://schemas.openxmlformats.org/drawingml/2006/table">
            <a:tbl>
              <a:tblPr firstRow="1" bandRow="1">
                <a:tableStyleId>{2D5ABB26-0587-4C30-8999-92F81FD0307C}</a:tableStyleId>
              </a:tblPr>
              <a:tblGrid>
                <a:gridCol w="219075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209550">
                  <a:extLst>
                    <a:ext uri="{9D8B030D-6E8A-4147-A177-3AD203B41FA5}">
                      <a16:colId xmlns:a16="http://schemas.microsoft.com/office/drawing/2014/main" val="20002"/>
                    </a:ext>
                  </a:extLst>
                </a:gridCol>
              </a:tblGrid>
              <a:tr h="153989">
                <a:tc gridSpan="3">
                  <a:txBody>
                    <a:bodyPr/>
                    <a:lstStyle/>
                    <a:p>
                      <a:pPr algn="ctr"/>
                      <a:r>
                        <a:rPr lang="en-US" sz="800" b="1" dirty="0" smtClean="0"/>
                        <a:t>Consolidated Statement of Income</a:t>
                      </a:r>
                      <a:endParaRPr lang="en-US" sz="800" b="1" dirty="0"/>
                    </a:p>
                  </a:txBody>
                  <a:tcPr marT="18288" marB="18288">
                    <a:solidFill>
                      <a:schemeClr val="tx2">
                        <a:lumMod val="20000"/>
                        <a:lumOff val="80000"/>
                      </a:schemeClr>
                    </a:solidFill>
                  </a:tcPr>
                </a:tc>
                <a:tc hMerge="1">
                  <a:txBody>
                    <a:bodyPr/>
                    <a:lstStyle/>
                    <a:p>
                      <a:pPr algn="r"/>
                      <a:endParaRPr lang="en-US" sz="800" b="1" dirty="0"/>
                    </a:p>
                  </a:txBody>
                  <a:tcPr marT="18288" marB="18288">
                    <a:solidFill>
                      <a:schemeClr val="tx2">
                        <a:lumMod val="20000"/>
                        <a:lumOff val="80000"/>
                      </a:schemeClr>
                    </a:solidFill>
                  </a:tcPr>
                </a:tc>
                <a:tc hMerge="1">
                  <a:txBody>
                    <a:bodyPr/>
                    <a:lstStyle/>
                    <a:p>
                      <a:pPr algn="r"/>
                      <a:endParaRPr lang="en-US" sz="800" b="1" dirty="0"/>
                    </a:p>
                  </a:txBody>
                  <a:tcPr marT="18288" marB="18288">
                    <a:solidFill>
                      <a:schemeClr val="tx2">
                        <a:lumMod val="20000"/>
                        <a:lumOff val="80000"/>
                      </a:schemeClr>
                    </a:solidFill>
                  </a:tcPr>
                </a:tc>
                <a:extLst>
                  <a:ext uri="{0D108BD9-81ED-4DB2-BD59-A6C34878D82A}">
                    <a16:rowId xmlns:a16="http://schemas.microsoft.com/office/drawing/2014/main" val="10000"/>
                  </a:ext>
                </a:extLst>
              </a:tr>
              <a:tr h="153989">
                <a:tc gridSpan="3">
                  <a:txBody>
                    <a:bodyPr/>
                    <a:lstStyle/>
                    <a:p>
                      <a:pPr algn="ctr"/>
                      <a:r>
                        <a:rPr lang="en-US" sz="800" b="1" dirty="0" smtClean="0">
                          <a:solidFill>
                            <a:srgbClr val="FF0000"/>
                          </a:solidFill>
                        </a:rPr>
                        <a:t>Unadjusted</a:t>
                      </a:r>
                      <a:endParaRPr lang="en-US" sz="800" b="1" dirty="0">
                        <a:solidFill>
                          <a:srgbClr val="FF0000"/>
                        </a:solidFill>
                      </a:endParaRPr>
                    </a:p>
                  </a:txBody>
                  <a:tcPr marT="18288" marB="18288">
                    <a:solidFill>
                      <a:schemeClr val="tx2">
                        <a:lumMod val="20000"/>
                        <a:lumOff val="80000"/>
                      </a:schemeClr>
                    </a:solidFill>
                  </a:tcPr>
                </a:tc>
                <a:tc hMerge="1">
                  <a:txBody>
                    <a:bodyPr/>
                    <a:lstStyle/>
                    <a:p>
                      <a:pPr algn="r"/>
                      <a:endParaRPr lang="en-US" sz="800" dirty="0"/>
                    </a:p>
                  </a:txBody>
                  <a:tcPr marT="18288" marB="18288">
                    <a:solidFill>
                      <a:schemeClr val="tx2">
                        <a:lumMod val="20000"/>
                        <a:lumOff val="80000"/>
                      </a:schemeClr>
                    </a:solidFill>
                  </a:tcPr>
                </a:tc>
                <a:tc hMerge="1">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1"/>
                  </a:ext>
                </a:extLst>
              </a:tr>
              <a:tr h="153989">
                <a:tc gridSpan="3">
                  <a:txBody>
                    <a:bodyPr/>
                    <a:lstStyle/>
                    <a:p>
                      <a:pPr algn="ctr"/>
                      <a:r>
                        <a:rPr lang="en-US" sz="800" dirty="0" smtClean="0"/>
                        <a:t>For the Quarter Ended June 30, 2017</a:t>
                      </a:r>
                      <a:endParaRPr lang="en-US" sz="800" dirty="0"/>
                    </a:p>
                  </a:txBody>
                  <a:tcPr marT="18288" marB="18288">
                    <a:lnB>
                      <a:noFill/>
                    </a:lnB>
                    <a:solidFill>
                      <a:schemeClr val="tx2">
                        <a:lumMod val="20000"/>
                        <a:lumOff val="80000"/>
                      </a:schemeClr>
                    </a:solidFill>
                  </a:tcPr>
                </a:tc>
                <a:tc hMerge="1">
                  <a:txBody>
                    <a:bodyPr/>
                    <a:lstStyle/>
                    <a:p>
                      <a:pPr algn="r"/>
                      <a:endParaRPr lang="en-US" sz="800" dirty="0"/>
                    </a:p>
                  </a:txBody>
                  <a:tcPr marT="18288" marB="18288">
                    <a:solidFill>
                      <a:schemeClr val="tx2">
                        <a:lumMod val="20000"/>
                        <a:lumOff val="80000"/>
                      </a:schemeClr>
                    </a:solidFill>
                  </a:tcPr>
                </a:tc>
                <a:tc hMerge="1">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2"/>
                  </a:ext>
                </a:extLst>
              </a:tr>
              <a:tr h="153989">
                <a:tc gridSpan="3">
                  <a:txBody>
                    <a:bodyPr/>
                    <a:lstStyle/>
                    <a:p>
                      <a:pPr algn="ctr"/>
                      <a:r>
                        <a:rPr lang="en-US" sz="800" dirty="0" smtClean="0"/>
                        <a:t>(in</a:t>
                      </a:r>
                      <a:r>
                        <a:rPr lang="en-US" sz="800" baseline="0" dirty="0" smtClean="0"/>
                        <a:t> thousands of dollars)</a:t>
                      </a:r>
                      <a:endParaRPr lang="en-US" sz="800" dirty="0"/>
                    </a:p>
                  </a:txBody>
                  <a:tcPr marT="18288" marB="18288">
                    <a:lnL>
                      <a:noFill/>
                    </a:lnL>
                    <a:lnR>
                      <a:noFill/>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hMerge="1">
                  <a:txBody>
                    <a:bodyPr/>
                    <a:lstStyle/>
                    <a:p>
                      <a:pPr algn="r"/>
                      <a:endParaRPr lang="en-US" sz="800" dirty="0"/>
                    </a:p>
                  </a:txBody>
                  <a:tcPr marT="18288" marB="18288">
                    <a:solidFill>
                      <a:schemeClr val="tx2">
                        <a:lumMod val="20000"/>
                        <a:lumOff val="80000"/>
                      </a:schemeClr>
                    </a:solidFill>
                  </a:tcPr>
                </a:tc>
                <a:tc hMerge="1">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3085150726"/>
                  </a:ext>
                </a:extLst>
              </a:tr>
              <a:tr h="198409">
                <a:tc>
                  <a:txBody>
                    <a:bodyPr/>
                    <a:lstStyle/>
                    <a:p>
                      <a:r>
                        <a:rPr lang="en-US" sz="800" dirty="0" smtClean="0"/>
                        <a:t>Sales Revenue</a:t>
                      </a:r>
                      <a:endParaRPr lang="en-US" sz="800" dirty="0"/>
                    </a:p>
                  </a:txBody>
                  <a:tcPr marT="18288" marB="18288">
                    <a:lnT w="1905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r>
                        <a:rPr lang="en-US" sz="800" dirty="0" smtClean="0"/>
                        <a:t>$1,071,700</a:t>
                      </a:r>
                      <a:endParaRPr lang="en-US" sz="800" dirty="0"/>
                    </a:p>
                  </a:txBody>
                  <a:tcPr marT="18288" marB="18288">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lnT w="19050" cap="flat" cmpd="sng" algn="ctr">
                      <a:solidFill>
                        <a:schemeClr val="tx1"/>
                      </a:solidFill>
                      <a:prstDash val="solid"/>
                      <a:round/>
                      <a:headEnd type="none" w="med" len="med"/>
                      <a:tailEnd type="none" w="med" len="med"/>
                    </a:lnT>
                    <a:solidFill>
                      <a:schemeClr val="tx2">
                        <a:lumMod val="20000"/>
                        <a:lumOff val="80000"/>
                      </a:schemeClr>
                    </a:solidFill>
                  </a:tcPr>
                </a:tc>
                <a:extLst>
                  <a:ext uri="{0D108BD9-81ED-4DB2-BD59-A6C34878D82A}">
                    <a16:rowId xmlns:a16="http://schemas.microsoft.com/office/drawing/2014/main" val="1417561444"/>
                  </a:ext>
                </a:extLst>
              </a:tr>
              <a:tr h="153989">
                <a:tc>
                  <a:txBody>
                    <a:bodyPr/>
                    <a:lstStyle/>
                    <a:p>
                      <a:r>
                        <a:rPr lang="en-US" sz="800" dirty="0" smtClean="0"/>
                        <a:t>Operating Expenses:</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lnT w="9525"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2309466526"/>
                  </a:ext>
                </a:extLst>
              </a:tr>
              <a:tr h="153989">
                <a:tc>
                  <a:txBody>
                    <a:bodyPr/>
                    <a:lstStyle/>
                    <a:p>
                      <a:r>
                        <a:rPr lang="en-US" sz="800" dirty="0" smtClean="0"/>
                        <a:t>   Wages Expense</a:t>
                      </a:r>
                      <a:endParaRPr lang="en-US" sz="800" dirty="0"/>
                    </a:p>
                  </a:txBody>
                  <a:tcPr marT="18288" marB="18288">
                    <a:solidFill>
                      <a:schemeClr val="tx2">
                        <a:lumMod val="20000"/>
                        <a:lumOff val="80000"/>
                      </a:schemeClr>
                    </a:solidFill>
                  </a:tcPr>
                </a:tc>
                <a:tc>
                  <a:txBody>
                    <a:bodyPr/>
                    <a:lstStyle/>
                    <a:p>
                      <a:pPr algn="r"/>
                      <a:r>
                        <a:rPr lang="en-US" sz="800" dirty="0" smtClean="0"/>
                        <a:t>177,000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3"/>
                  </a:ext>
                </a:extLst>
              </a:tr>
              <a:tr h="153989">
                <a:tc>
                  <a:txBody>
                    <a:bodyPr/>
                    <a:lstStyle/>
                    <a:p>
                      <a:r>
                        <a:rPr lang="en-US" sz="800" dirty="0" smtClean="0"/>
                        <a:t>   Utilities Expense</a:t>
                      </a:r>
                      <a:endParaRPr lang="en-US" sz="800" dirty="0"/>
                    </a:p>
                  </a:txBody>
                  <a:tcPr marT="18288" marB="18288">
                    <a:solidFill>
                      <a:schemeClr val="tx2">
                        <a:lumMod val="20000"/>
                        <a:lumOff val="80000"/>
                      </a:schemeClr>
                    </a:solidFill>
                  </a:tcPr>
                </a:tc>
                <a:tc>
                  <a:txBody>
                    <a:bodyPr/>
                    <a:lstStyle/>
                    <a:p>
                      <a:pPr algn="r"/>
                      <a:r>
                        <a:rPr lang="en-US" sz="800" dirty="0" smtClean="0"/>
                        <a:t>75,400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4"/>
                  </a:ext>
                </a:extLst>
              </a:tr>
              <a:tr h="153989">
                <a:tc>
                  <a:txBody>
                    <a:bodyPr/>
                    <a:lstStyle/>
                    <a:p>
                      <a:r>
                        <a:rPr lang="en-US" sz="800" dirty="0" smtClean="0"/>
                        <a:t>   Repairs Expense</a:t>
                      </a:r>
                      <a:endParaRPr lang="en-US" sz="800" dirty="0"/>
                    </a:p>
                  </a:txBody>
                  <a:tcPr marT="18288" marB="18288">
                    <a:solidFill>
                      <a:schemeClr val="tx2">
                        <a:lumMod val="20000"/>
                        <a:lumOff val="80000"/>
                      </a:schemeClr>
                    </a:solidFill>
                  </a:tcPr>
                </a:tc>
                <a:tc>
                  <a:txBody>
                    <a:bodyPr/>
                    <a:lstStyle/>
                    <a:p>
                      <a:pPr algn="r"/>
                      <a:r>
                        <a:rPr lang="en-US" sz="800" dirty="0" smtClean="0"/>
                        <a:t>18,700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5"/>
                  </a:ext>
                </a:extLst>
              </a:tr>
              <a:tr h="153989">
                <a:tc>
                  <a:txBody>
                    <a:bodyPr/>
                    <a:lstStyle/>
                    <a:p>
                      <a:r>
                        <a:rPr lang="en-US" sz="800" dirty="0" smtClean="0"/>
                        <a:t>General and Administrative</a:t>
                      </a:r>
                      <a:r>
                        <a:rPr lang="en-US" sz="800" baseline="0" dirty="0" smtClean="0"/>
                        <a:t> Expenses:</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505020922"/>
                  </a:ext>
                </a:extLst>
              </a:tr>
              <a:tr h="153989">
                <a:tc>
                  <a:txBody>
                    <a:bodyPr/>
                    <a:lstStyle/>
                    <a:p>
                      <a:r>
                        <a:rPr lang="en-US" sz="800" dirty="0" smtClean="0"/>
                        <a:t>   Training</a:t>
                      </a:r>
                      <a:r>
                        <a:rPr lang="en-US" sz="800" baseline="0" dirty="0" smtClean="0"/>
                        <a:t> Expense</a:t>
                      </a:r>
                      <a:endParaRPr lang="en-US" sz="800" dirty="0"/>
                    </a:p>
                  </a:txBody>
                  <a:tcPr marT="18288" marB="18288">
                    <a:solidFill>
                      <a:schemeClr val="tx2">
                        <a:lumMod val="20000"/>
                        <a:lumOff val="80000"/>
                      </a:schemeClr>
                    </a:solidFill>
                  </a:tcPr>
                </a:tc>
                <a:tc>
                  <a:txBody>
                    <a:bodyPr/>
                    <a:lstStyle/>
                    <a:p>
                      <a:pPr algn="r"/>
                      <a:r>
                        <a:rPr lang="en-US" sz="800" dirty="0" smtClean="0"/>
                        <a:t>40,800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6"/>
                  </a:ext>
                </a:extLst>
              </a:tr>
              <a:tr h="153989">
                <a:tc>
                  <a:txBody>
                    <a:bodyPr/>
                    <a:lstStyle/>
                    <a:p>
                      <a:r>
                        <a:rPr lang="en-US" sz="800" dirty="0" smtClean="0"/>
                        <a:t>Loss on Disposal of Asset</a:t>
                      </a:r>
                      <a:endParaRPr lang="en-US" sz="800" dirty="0"/>
                    </a:p>
                  </a:txBody>
                  <a:tcPr marT="18288" marB="18288">
                    <a:solidFill>
                      <a:schemeClr val="tx2">
                        <a:lumMod val="20000"/>
                        <a:lumOff val="80000"/>
                      </a:schemeClr>
                    </a:solidFill>
                  </a:tcPr>
                </a:tc>
                <a:tc>
                  <a:txBody>
                    <a:bodyPr/>
                    <a:lstStyle/>
                    <a:p>
                      <a:pPr algn="r"/>
                      <a:r>
                        <a:rPr lang="en-US" sz="800" dirty="0" smtClean="0"/>
                        <a:t>4,200</a:t>
                      </a:r>
                      <a:endParaRPr lang="en-US" sz="800" dirty="0"/>
                    </a:p>
                  </a:txBody>
                  <a:tcPr marT="18288" marB="18288">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7"/>
                  </a:ext>
                </a:extLst>
              </a:tr>
              <a:tr h="153989">
                <a:tc>
                  <a:txBody>
                    <a:bodyPr/>
                    <a:lstStyle/>
                    <a:p>
                      <a:r>
                        <a:rPr lang="en-US" sz="800" dirty="0" smtClean="0"/>
                        <a:t>   Total Operating Expenses</a:t>
                      </a:r>
                      <a:endParaRPr lang="en-US" sz="800" dirty="0"/>
                    </a:p>
                  </a:txBody>
                  <a:tcPr marT="18288" marB="18288">
                    <a:solidFill>
                      <a:schemeClr val="tx2">
                        <a:lumMod val="20000"/>
                        <a:lumOff val="80000"/>
                      </a:schemeClr>
                    </a:solidFill>
                  </a:tcPr>
                </a:tc>
                <a:tc>
                  <a:txBody>
                    <a:bodyPr/>
                    <a:lstStyle/>
                    <a:p>
                      <a:pPr algn="r"/>
                      <a:r>
                        <a:rPr lang="en-US" sz="800" dirty="0" smtClean="0"/>
                        <a:t>316,100</a:t>
                      </a:r>
                      <a:endParaRPr lang="en-US" sz="800" dirty="0"/>
                    </a:p>
                  </a:txBody>
                  <a:tcPr marT="18288" marB="18288">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772220640"/>
                  </a:ext>
                </a:extLst>
              </a:tr>
              <a:tr h="153989">
                <a:tc>
                  <a:txBody>
                    <a:bodyPr/>
                    <a:lstStyle/>
                    <a:p>
                      <a:r>
                        <a:rPr lang="en-US" sz="800" b="1" dirty="0" smtClean="0"/>
                        <a:t>Income from</a:t>
                      </a:r>
                      <a:r>
                        <a:rPr lang="en-US" sz="800" b="1" baseline="0" dirty="0" smtClean="0"/>
                        <a:t> Operations</a:t>
                      </a:r>
                      <a:endParaRPr lang="en-US" sz="800" b="1" dirty="0"/>
                    </a:p>
                  </a:txBody>
                  <a:tcPr marT="18288" marB="18288">
                    <a:solidFill>
                      <a:schemeClr val="tx2">
                        <a:lumMod val="20000"/>
                        <a:lumOff val="80000"/>
                      </a:schemeClr>
                    </a:solidFill>
                  </a:tcPr>
                </a:tc>
                <a:tc>
                  <a:txBody>
                    <a:bodyPr/>
                    <a:lstStyle/>
                    <a:p>
                      <a:pPr algn="r"/>
                      <a:r>
                        <a:rPr lang="en-US" sz="800" b="1" dirty="0" smtClean="0"/>
                        <a:t>755,600</a:t>
                      </a:r>
                      <a:endParaRPr lang="en-US" sz="800" b="1" dirty="0"/>
                    </a:p>
                  </a:txBody>
                  <a:tcPr marT="18288" marB="18288">
                    <a:lnT w="9525"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3025521975"/>
                  </a:ext>
                </a:extLst>
              </a:tr>
              <a:tr h="153989">
                <a:tc>
                  <a:txBody>
                    <a:bodyPr/>
                    <a:lstStyle/>
                    <a:p>
                      <a:r>
                        <a:rPr lang="en-US" sz="800" dirty="0" smtClean="0"/>
                        <a:t>Other Items:</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8"/>
                  </a:ext>
                </a:extLst>
              </a:tr>
              <a:tr h="153989">
                <a:tc>
                  <a:txBody>
                    <a:bodyPr/>
                    <a:lstStyle/>
                    <a:p>
                      <a:r>
                        <a:rPr lang="en-US" sz="800" dirty="0" smtClean="0"/>
                        <a:t>   Interest</a:t>
                      </a:r>
                      <a:r>
                        <a:rPr lang="en-US" sz="800" baseline="0" dirty="0" smtClean="0"/>
                        <a:t> Revenue</a:t>
                      </a:r>
                      <a:endParaRPr lang="en-US" sz="800" dirty="0"/>
                    </a:p>
                  </a:txBody>
                  <a:tcPr marT="18288" marB="18288">
                    <a:solidFill>
                      <a:schemeClr val="tx2">
                        <a:lumMod val="20000"/>
                        <a:lumOff val="80000"/>
                      </a:schemeClr>
                    </a:solidFill>
                  </a:tcPr>
                </a:tc>
                <a:tc>
                  <a:txBody>
                    <a:bodyPr/>
                    <a:lstStyle/>
                    <a:p>
                      <a:pPr algn="r"/>
                      <a:r>
                        <a:rPr lang="en-US" sz="800" dirty="0" smtClean="0"/>
                        <a:t>1,200</a:t>
                      </a:r>
                      <a:endParaRPr lang="en-US" sz="800" dirty="0"/>
                    </a:p>
                  </a:txBody>
                  <a:tcPr marT="18288" marB="18288">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9"/>
                  </a:ext>
                </a:extLst>
              </a:tr>
              <a:tr h="153989">
                <a:tc>
                  <a:txBody>
                    <a:bodyPr/>
                    <a:lstStyle/>
                    <a:p>
                      <a:r>
                        <a:rPr lang="en-US" sz="800" b="1" dirty="0" smtClean="0"/>
                        <a:t>Income Before Income Taxes</a:t>
                      </a:r>
                      <a:endParaRPr lang="en-US" sz="800" b="1" dirty="0"/>
                    </a:p>
                  </a:txBody>
                  <a:tcPr marT="18288" marB="18288">
                    <a:solidFill>
                      <a:schemeClr val="tx2">
                        <a:lumMod val="20000"/>
                        <a:lumOff val="80000"/>
                      </a:schemeClr>
                    </a:solidFill>
                  </a:tcPr>
                </a:tc>
                <a:tc>
                  <a:txBody>
                    <a:bodyPr/>
                    <a:lstStyle/>
                    <a:p>
                      <a:pPr algn="r"/>
                      <a:r>
                        <a:rPr lang="en-US" sz="800" b="1" dirty="0" smtClean="0"/>
                        <a:t>756,800</a:t>
                      </a:r>
                      <a:endParaRPr lang="en-US" sz="800" b="1" dirty="0"/>
                    </a:p>
                  </a:txBody>
                  <a:tcPr marT="18288" marB="18288">
                    <a:lnT w="9525"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4122464714"/>
                  </a:ext>
                </a:extLst>
              </a:tr>
              <a:tr h="153989">
                <a:tc>
                  <a:txBody>
                    <a:bodyPr/>
                    <a:lstStyle/>
                    <a:p>
                      <a:r>
                        <a:rPr lang="en-US" sz="800" dirty="0" smtClean="0"/>
                        <a:t>Income Tax Expense</a:t>
                      </a:r>
                      <a:endParaRPr lang="en-US" sz="800" dirty="0"/>
                    </a:p>
                  </a:txBody>
                  <a:tcPr marT="18288" marB="18288">
                    <a:solidFill>
                      <a:schemeClr val="tx2">
                        <a:lumMod val="20000"/>
                        <a:lumOff val="80000"/>
                      </a:schemeClr>
                    </a:solidFill>
                  </a:tcPr>
                </a:tc>
                <a:tc>
                  <a:txBody>
                    <a:bodyPr/>
                    <a:lstStyle/>
                    <a:p>
                      <a:pPr algn="r"/>
                      <a:r>
                        <a:rPr lang="en-US" sz="800" dirty="0" smtClean="0"/>
                        <a:t>28,400</a:t>
                      </a:r>
                      <a:endParaRPr lang="en-US" sz="800" dirty="0"/>
                    </a:p>
                  </a:txBody>
                  <a:tcPr marT="18288" marB="18288">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10"/>
                  </a:ext>
                </a:extLst>
              </a:tr>
              <a:tr h="153989">
                <a:tc>
                  <a:txBody>
                    <a:bodyPr/>
                    <a:lstStyle/>
                    <a:p>
                      <a:r>
                        <a:rPr lang="en-US" sz="800" b="1" dirty="0" smtClean="0">
                          <a:solidFill>
                            <a:srgbClr val="C00000"/>
                          </a:solidFill>
                        </a:rPr>
                        <a:t>Net Income</a:t>
                      </a:r>
                      <a:endParaRPr lang="en-US" sz="800" b="1" dirty="0">
                        <a:solidFill>
                          <a:srgbClr val="C00000"/>
                        </a:solidFill>
                      </a:endParaRPr>
                    </a:p>
                  </a:txBody>
                  <a:tcPr marT="18288" marB="18288">
                    <a:solidFill>
                      <a:schemeClr val="tx2">
                        <a:lumMod val="20000"/>
                        <a:lumOff val="80000"/>
                      </a:schemeClr>
                    </a:solidFill>
                  </a:tcPr>
                </a:tc>
                <a:tc>
                  <a:txBody>
                    <a:bodyPr/>
                    <a:lstStyle/>
                    <a:p>
                      <a:pPr algn="r"/>
                      <a:r>
                        <a:rPr lang="en-US" sz="800" b="1" dirty="0" smtClean="0">
                          <a:solidFill>
                            <a:srgbClr val="C00000"/>
                          </a:solidFill>
                        </a:rPr>
                        <a:t>$  728,400</a:t>
                      </a:r>
                      <a:endParaRPr lang="en-US" sz="800" b="1" dirty="0">
                        <a:solidFill>
                          <a:srgbClr val="C00000"/>
                        </a:solidFill>
                      </a:endParaRPr>
                    </a:p>
                  </a:txBody>
                  <a:tcPr marT="18288" marB="18288">
                    <a:lnT w="9525" cap="flat" cmpd="sng" algn="ctr">
                      <a:solidFill>
                        <a:schemeClr val="tx1"/>
                      </a:solidFill>
                      <a:prstDash val="solid"/>
                      <a:round/>
                      <a:headEnd type="none" w="med" len="med"/>
                      <a:tailEnd type="none" w="med" len="med"/>
                    </a:lnT>
                    <a:lnB w="19050" cap="flat" cmpd="sng" algn="ctr">
                      <a:solidFill>
                        <a:srgbClr val="C00000"/>
                      </a:solidFill>
                      <a:prstDash val="sysDash"/>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11"/>
                  </a:ext>
                </a:extLst>
              </a:tr>
              <a:tr h="153989">
                <a:tc>
                  <a:txBody>
                    <a:bodyPr/>
                    <a:lstStyle/>
                    <a:p>
                      <a:endParaRPr lang="en-US" sz="300" dirty="0"/>
                    </a:p>
                  </a:txBody>
                  <a:tcPr marT="18288" marB="18288">
                    <a:solidFill>
                      <a:schemeClr val="tx2">
                        <a:lumMod val="20000"/>
                        <a:lumOff val="80000"/>
                      </a:schemeClr>
                    </a:solidFill>
                  </a:tcPr>
                </a:tc>
                <a:tc>
                  <a:txBody>
                    <a:bodyPr/>
                    <a:lstStyle/>
                    <a:p>
                      <a:pPr algn="r"/>
                      <a:endParaRPr lang="en-US" sz="300" dirty="0"/>
                    </a:p>
                  </a:txBody>
                  <a:tcPr marT="18288" marB="18288">
                    <a:lnT w="19050" cap="flat" cmpd="sng" algn="ctr">
                      <a:solidFill>
                        <a:srgbClr val="C00000"/>
                      </a:solidFill>
                      <a:prstDash val="sysDash"/>
                      <a:round/>
                      <a:headEnd type="none" w="med" len="med"/>
                      <a:tailEnd type="none" w="med" len="med"/>
                    </a:lnT>
                    <a:solidFill>
                      <a:schemeClr val="tx2">
                        <a:lumMod val="20000"/>
                        <a:lumOff val="80000"/>
                      </a:schemeClr>
                    </a:solidFill>
                  </a:tcPr>
                </a:tc>
                <a:tc>
                  <a:txBody>
                    <a:bodyPr/>
                    <a:lstStyle/>
                    <a:p>
                      <a:pPr algn="r"/>
                      <a:endParaRPr lang="en-US" sz="300" dirty="0"/>
                    </a:p>
                  </a:txBody>
                  <a:tcPr marT="18288" marB="18288">
                    <a:solidFill>
                      <a:schemeClr val="tx2">
                        <a:lumMod val="20000"/>
                        <a:lumOff val="80000"/>
                      </a:schemeClr>
                    </a:solidFill>
                  </a:tcPr>
                </a:tc>
                <a:extLst>
                  <a:ext uri="{0D108BD9-81ED-4DB2-BD59-A6C34878D82A}">
                    <a16:rowId xmlns:a16="http://schemas.microsoft.com/office/drawing/2014/main" val="1670285325"/>
                  </a:ext>
                </a:extLst>
              </a:tr>
            </a:tbl>
          </a:graphicData>
        </a:graphic>
      </p:graphicFrame>
    </p:spTree>
    <p:extLst>
      <p:ext uri="{BB962C8B-B14F-4D97-AF65-F5344CB8AC3E}">
        <p14:creationId xmlns:p14="http://schemas.microsoft.com/office/powerpoint/2010/main" val="8352379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61</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Net Profit Margin</a:t>
            </a:r>
            <a:endParaRPr lang="en-US" sz="2800" dirty="0"/>
          </a:p>
        </p:txBody>
      </p:sp>
    </p:spTree>
    <p:extLst>
      <p:ext uri="{BB962C8B-B14F-4D97-AF65-F5344CB8AC3E}">
        <p14:creationId xmlns:p14="http://schemas.microsoft.com/office/powerpoint/2010/main" val="34551868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type="body" idx="1"/>
          </p:nvPr>
        </p:nvSpPr>
        <p:spPr>
          <a:xfrm>
            <a:off x="990600" y="1219200"/>
            <a:ext cx="7467600" cy="5334000"/>
          </a:xfrm>
          <a:noFill/>
        </p:spPr>
        <p:txBody>
          <a:bodyPr lIns="0" tIns="0" rIns="0" bIns="0"/>
          <a:lstStyle/>
          <a:p>
            <a:pPr marL="0" lvl="0" indent="0">
              <a:spcBef>
                <a:spcPct val="0"/>
              </a:spcBef>
              <a:buNone/>
            </a:pPr>
            <a:r>
              <a:rPr lang="en-US" sz="1400" b="1" dirty="0"/>
              <a:t>How effective is management in generating </a:t>
            </a:r>
            <a:r>
              <a:rPr lang="en-US" sz="1400" b="1" dirty="0" smtClean="0"/>
              <a:t>profit </a:t>
            </a:r>
            <a:r>
              <a:rPr lang="en-US" sz="1400" b="1" dirty="0"/>
              <a:t>on every dollar of sales</a:t>
            </a:r>
            <a:r>
              <a:rPr lang="en-US" sz="1400" b="1" dirty="0" smtClean="0"/>
              <a:t>?</a:t>
            </a:r>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smtClean="0"/>
          </a:p>
          <a:p>
            <a:pPr>
              <a:spcBef>
                <a:spcPct val="0"/>
              </a:spcBef>
              <a:buFont typeface="Wingdings" panose="05000000000000000000" pitchFamily="2" charset="2"/>
              <a:buChar char="ü"/>
            </a:pPr>
            <a:r>
              <a:rPr lang="en-US" sz="1400" dirty="0"/>
              <a:t>Net profit margin measures how much every sales dollar generated during the period affects profit. A rising net profit margin signals more efficient management of sales and expenses. </a:t>
            </a:r>
          </a:p>
          <a:p>
            <a:pPr>
              <a:spcBef>
                <a:spcPct val="0"/>
              </a:spcBef>
            </a:pPr>
            <a:endParaRPr lang="en-US" sz="1400" dirty="0"/>
          </a:p>
          <a:p>
            <a:pPr marL="342900" indent="-342900">
              <a:spcAft>
                <a:spcPts val="600"/>
              </a:spcAft>
              <a:buFontTx/>
              <a:buAutoNum type="arabicParenBoth"/>
            </a:pPr>
            <a:endParaRPr lang="en-US" altLang="zh-CN" sz="1600" dirty="0" smtClean="0">
              <a:solidFill>
                <a:srgbClr val="002060"/>
              </a:solidFill>
              <a:ea typeface="宋体" pitchFamily="2" charset="-122"/>
            </a:endParaRPr>
          </a:p>
          <a:p>
            <a:pPr marL="0" indent="0">
              <a:spcAft>
                <a:spcPts val="600"/>
              </a:spcAft>
              <a:buNone/>
            </a:pPr>
            <a:endParaRPr lang="en-US" altLang="zh-CN" sz="1600" dirty="0" smtClean="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sp>
        <p:nvSpPr>
          <p:cNvPr id="9" name="TextBox 8"/>
          <p:cNvSpPr txBox="1"/>
          <p:nvPr/>
        </p:nvSpPr>
        <p:spPr>
          <a:xfrm>
            <a:off x="3048000" y="1924159"/>
            <a:ext cx="5151682"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b="1" dirty="0" smtClean="0">
                <a:solidFill>
                  <a:srgbClr val="C00000"/>
                </a:solidFill>
              </a:rPr>
              <a:t>Net Income</a:t>
            </a:r>
          </a:p>
          <a:p>
            <a:pPr algn="ctr">
              <a:lnSpc>
                <a:spcPct val="80000"/>
              </a:lnSpc>
              <a:spcBef>
                <a:spcPts val="600"/>
              </a:spcBef>
            </a:pPr>
            <a:r>
              <a:rPr lang="en-US" sz="1400" b="1" dirty="0" smtClean="0">
                <a:solidFill>
                  <a:srgbClr val="C00000"/>
                </a:solidFill>
              </a:rPr>
              <a:t>Net Sales (or Operating Revenues)</a:t>
            </a:r>
            <a:endParaRPr lang="en-US" sz="1400" b="1" dirty="0">
              <a:solidFill>
                <a:srgbClr val="C00000"/>
              </a:solidFill>
            </a:endParaRPr>
          </a:p>
        </p:txBody>
      </p:sp>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62</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Net Profit Margin</a:t>
            </a:r>
            <a:endParaRPr lang="en-US" altLang="en-US" dirty="0" smtClean="0">
              <a:solidFill>
                <a:schemeClr val="bg1"/>
              </a:solidFill>
            </a:endParaRPr>
          </a:p>
        </p:txBody>
      </p:sp>
      <p:sp>
        <p:nvSpPr>
          <p:cNvPr id="7" name="TextBox 13"/>
          <p:cNvSpPr txBox="1"/>
          <p:nvPr/>
        </p:nvSpPr>
        <p:spPr>
          <a:xfrm>
            <a:off x="1752599" y="2048808"/>
            <a:ext cx="1855205"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b="1" dirty="0" smtClean="0">
                <a:solidFill>
                  <a:srgbClr val="C00000"/>
                </a:solidFill>
              </a:rPr>
              <a:t>Net Profit Margin</a:t>
            </a:r>
            <a:endParaRPr lang="en-US" sz="1400" b="1" dirty="0">
              <a:solidFill>
                <a:srgbClr val="C00000"/>
              </a:solidFill>
            </a:endParaRPr>
          </a:p>
        </p:txBody>
      </p:sp>
      <p:sp>
        <p:nvSpPr>
          <p:cNvPr id="8" name="TextBox 7"/>
          <p:cNvSpPr txBox="1"/>
          <p:nvPr/>
        </p:nvSpPr>
        <p:spPr>
          <a:xfrm>
            <a:off x="3741414" y="2027264"/>
            <a:ext cx="288862" cy="307777"/>
          </a:xfrm>
          <a:prstGeom prst="rect">
            <a:avLst/>
          </a:prstGeom>
          <a:noFill/>
        </p:spPr>
        <p:txBody>
          <a:bodyPr wrap="none" rtlCol="0">
            <a:spAutoFit/>
          </a:bodyPr>
          <a:lstStyle/>
          <a:p>
            <a:r>
              <a:rPr lang="en-US" sz="1400" b="1" dirty="0" smtClean="0">
                <a:solidFill>
                  <a:srgbClr val="C00000"/>
                </a:solidFill>
              </a:rPr>
              <a:t>=</a:t>
            </a:r>
            <a:endParaRPr lang="en-US" sz="1400" b="1" dirty="0">
              <a:solidFill>
                <a:srgbClr val="C00000"/>
              </a:solidFill>
            </a:endParaRPr>
          </a:p>
        </p:txBody>
      </p:sp>
      <p:cxnSp>
        <p:nvCxnSpPr>
          <p:cNvPr id="10" name="Straight Connector 9"/>
          <p:cNvCxnSpPr/>
          <p:nvPr/>
        </p:nvCxnSpPr>
        <p:spPr bwMode="auto">
          <a:xfrm>
            <a:off x="4366541" y="2164145"/>
            <a:ext cx="2514600"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32831019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type="body" idx="1"/>
          </p:nvPr>
        </p:nvSpPr>
        <p:spPr>
          <a:xfrm>
            <a:off x="990600" y="1219200"/>
            <a:ext cx="7467600" cy="5334000"/>
          </a:xfrm>
          <a:noFill/>
        </p:spPr>
        <p:txBody>
          <a:bodyPr lIns="0" tIns="0" rIns="0" bIns="0"/>
          <a:lstStyle/>
          <a:p>
            <a:pPr>
              <a:spcBef>
                <a:spcPct val="0"/>
              </a:spcBef>
            </a:pPr>
            <a:endParaRPr lang="en-US" sz="1400" dirty="0"/>
          </a:p>
          <a:p>
            <a:pPr marL="342900" indent="-342900">
              <a:spcAft>
                <a:spcPts val="600"/>
              </a:spcAft>
              <a:buFontTx/>
              <a:buAutoNum type="arabicParenBoth"/>
            </a:pPr>
            <a:endParaRPr lang="en-US" altLang="zh-CN" sz="1600" dirty="0" smtClean="0">
              <a:solidFill>
                <a:srgbClr val="002060"/>
              </a:solidFill>
              <a:ea typeface="宋体" pitchFamily="2" charset="-122"/>
            </a:endParaRPr>
          </a:p>
          <a:p>
            <a:pPr marL="0" indent="0">
              <a:spcAft>
                <a:spcPts val="600"/>
              </a:spcAft>
              <a:buNone/>
            </a:pPr>
            <a:endParaRPr lang="en-US" altLang="zh-CN" sz="1600" dirty="0" smtClean="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63</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Net Profit Margin</a:t>
            </a:r>
            <a:endParaRPr lang="en-US" altLang="en-US" dirty="0" smtClean="0">
              <a:solidFill>
                <a:schemeClr val="bg1"/>
              </a:solidFill>
            </a:endParaRP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696277" y="1272871"/>
            <a:ext cx="6629400" cy="447040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0611" y="965200"/>
            <a:ext cx="692419" cy="863600"/>
          </a:xfrm>
          <a:prstGeom prst="rect">
            <a:avLst/>
          </a:prstGeom>
        </p:spPr>
      </p:pic>
      <p:sp>
        <p:nvSpPr>
          <p:cNvPr id="11" name="Rectangle 3"/>
          <p:cNvSpPr txBox="1">
            <a:spLocks noChangeArrowheads="1"/>
          </p:cNvSpPr>
          <p:nvPr/>
        </p:nvSpPr>
        <p:spPr bwMode="auto">
          <a:xfrm>
            <a:off x="1143000" y="1371600"/>
            <a:ext cx="7467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a:lstStyle>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marL="0" indent="0">
              <a:spcBef>
                <a:spcPct val="0"/>
              </a:spcBef>
              <a:buNone/>
            </a:pPr>
            <a:endParaRPr lang="en-US" sz="1400" kern="0" dirty="0" smtClean="0"/>
          </a:p>
          <a:p>
            <a:pPr marL="0" indent="0">
              <a:spcAft>
                <a:spcPts val="600"/>
              </a:spcAft>
              <a:buFontTx/>
              <a:buNone/>
            </a:pPr>
            <a:endParaRPr lang="en-US" altLang="zh-CN" sz="1600" kern="0" dirty="0" smtClean="0">
              <a:solidFill>
                <a:srgbClr val="002060"/>
              </a:solidFill>
              <a:ea typeface="宋体" pitchFamily="2" charset="-122"/>
            </a:endParaRPr>
          </a:p>
          <a:p>
            <a:pPr marL="0" indent="0">
              <a:spcAft>
                <a:spcPts val="600"/>
              </a:spcAft>
              <a:buFontTx/>
              <a:buNone/>
            </a:pPr>
            <a:endParaRPr lang="en-US" altLang="zh-CN" sz="1600" kern="0" dirty="0" smtClean="0">
              <a:solidFill>
                <a:srgbClr val="002060"/>
              </a:solidFill>
              <a:ea typeface="宋体" pitchFamily="2" charset="-122"/>
            </a:endParaRPr>
          </a:p>
          <a:p>
            <a:pPr marL="342900" indent="-342900">
              <a:spcAft>
                <a:spcPts val="600"/>
              </a:spcAft>
              <a:buFontTx/>
              <a:buAutoNum type="arabicParenBoth"/>
            </a:pPr>
            <a:endParaRPr lang="en-US" altLang="zh-CN" sz="1600" kern="0" dirty="0">
              <a:solidFill>
                <a:srgbClr val="002060"/>
              </a:solidFill>
              <a:ea typeface="宋体" pitchFamily="2" charset="-122"/>
            </a:endParaRPr>
          </a:p>
        </p:txBody>
      </p:sp>
    </p:spTree>
    <p:extLst>
      <p:ext uri="{BB962C8B-B14F-4D97-AF65-F5344CB8AC3E}">
        <p14:creationId xmlns:p14="http://schemas.microsoft.com/office/powerpoint/2010/main" val="4889138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type="body" idx="1"/>
          </p:nvPr>
        </p:nvSpPr>
        <p:spPr>
          <a:xfrm>
            <a:off x="990600" y="1219200"/>
            <a:ext cx="7467600" cy="5334000"/>
          </a:xfrm>
          <a:noFill/>
        </p:spPr>
        <p:txBody>
          <a:bodyPr lIns="0" tIns="0" rIns="0" bIns="0"/>
          <a:lstStyle/>
          <a:p>
            <a:pPr>
              <a:spcBef>
                <a:spcPct val="0"/>
              </a:spcBef>
            </a:pPr>
            <a:endParaRPr lang="en-US" sz="1400" dirty="0"/>
          </a:p>
          <a:p>
            <a:pPr marL="342900" indent="-342900">
              <a:spcAft>
                <a:spcPts val="600"/>
              </a:spcAft>
              <a:buFontTx/>
              <a:buAutoNum type="arabicParenBoth"/>
            </a:pPr>
            <a:endParaRPr lang="en-US" altLang="zh-CN" sz="1600" dirty="0" smtClean="0">
              <a:solidFill>
                <a:srgbClr val="002060"/>
              </a:solidFill>
              <a:ea typeface="宋体" pitchFamily="2" charset="-122"/>
            </a:endParaRPr>
          </a:p>
          <a:p>
            <a:pPr marL="0" indent="0">
              <a:spcAft>
                <a:spcPts val="600"/>
              </a:spcAft>
              <a:buNone/>
            </a:pPr>
            <a:endParaRPr lang="en-US" altLang="zh-CN" sz="1600" dirty="0" smtClean="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64</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Net Profit Margin</a:t>
            </a:r>
            <a:endParaRPr lang="en-US" altLang="en-US" dirty="0" smtClean="0">
              <a:solidFill>
                <a:schemeClr val="bg1"/>
              </a:solidFill>
            </a:endParaRPr>
          </a:p>
        </p:txBody>
      </p:sp>
      <p:sp>
        <p:nvSpPr>
          <p:cNvPr id="11" name="Rectangle 3"/>
          <p:cNvSpPr txBox="1">
            <a:spLocks noChangeArrowheads="1"/>
          </p:cNvSpPr>
          <p:nvPr/>
        </p:nvSpPr>
        <p:spPr bwMode="auto">
          <a:xfrm>
            <a:off x="1143000" y="1371600"/>
            <a:ext cx="7467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a:lstStyle>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marL="0" indent="0">
              <a:spcBef>
                <a:spcPct val="0"/>
              </a:spcBef>
              <a:buNone/>
            </a:pPr>
            <a:endParaRPr lang="en-US" sz="1400" kern="0" dirty="0" smtClean="0"/>
          </a:p>
          <a:p>
            <a:pPr marL="0" indent="0">
              <a:spcAft>
                <a:spcPts val="600"/>
              </a:spcAft>
              <a:buFontTx/>
              <a:buNone/>
            </a:pPr>
            <a:endParaRPr lang="en-US" altLang="zh-CN" sz="1600" kern="0" dirty="0" smtClean="0">
              <a:solidFill>
                <a:srgbClr val="002060"/>
              </a:solidFill>
              <a:ea typeface="宋体" pitchFamily="2" charset="-122"/>
            </a:endParaRPr>
          </a:p>
          <a:p>
            <a:pPr marL="0" indent="0">
              <a:spcAft>
                <a:spcPts val="600"/>
              </a:spcAft>
              <a:buFontTx/>
              <a:buNone/>
            </a:pPr>
            <a:endParaRPr lang="en-US" altLang="zh-CN" sz="1600" kern="0" dirty="0" smtClean="0">
              <a:solidFill>
                <a:srgbClr val="002060"/>
              </a:solidFill>
              <a:ea typeface="宋体" pitchFamily="2" charset="-122"/>
            </a:endParaRPr>
          </a:p>
          <a:p>
            <a:pPr marL="342900" indent="-342900">
              <a:spcAft>
                <a:spcPts val="600"/>
              </a:spcAft>
              <a:buFontTx/>
              <a:buAutoNum type="arabicParenBoth"/>
            </a:pPr>
            <a:endParaRPr lang="en-US" altLang="zh-CN" sz="1600" kern="0" dirty="0">
              <a:solidFill>
                <a:srgbClr val="002060"/>
              </a:solidFill>
              <a:ea typeface="宋体" pitchFamily="2" charset="-122"/>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700" y="1371600"/>
            <a:ext cx="5410200" cy="3930848"/>
          </a:xfrm>
          <a:prstGeom prst="rect">
            <a:avLst/>
          </a:prstGeom>
        </p:spPr>
      </p:pic>
    </p:spTree>
    <p:extLst>
      <p:ext uri="{BB962C8B-B14F-4D97-AF65-F5344CB8AC3E}">
        <p14:creationId xmlns:p14="http://schemas.microsoft.com/office/powerpoint/2010/main" val="1433784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1143000" y="1371600"/>
            <a:ext cx="7467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a:lstStyle>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marL="0" indent="0">
              <a:spcBef>
                <a:spcPct val="0"/>
              </a:spcBef>
              <a:buNone/>
            </a:pPr>
            <a:endParaRPr lang="en-US" sz="1400" kern="0" dirty="0" smtClean="0"/>
          </a:p>
          <a:p>
            <a:pPr marL="0" indent="0">
              <a:spcAft>
                <a:spcPts val="600"/>
              </a:spcAft>
              <a:buFontTx/>
              <a:buNone/>
            </a:pPr>
            <a:endParaRPr lang="en-US" altLang="zh-CN" sz="1600" kern="0" dirty="0" smtClean="0">
              <a:solidFill>
                <a:srgbClr val="002060"/>
              </a:solidFill>
              <a:ea typeface="宋体" pitchFamily="2" charset="-122"/>
            </a:endParaRPr>
          </a:p>
          <a:p>
            <a:pPr marL="0" indent="0">
              <a:spcAft>
                <a:spcPts val="600"/>
              </a:spcAft>
              <a:buFontTx/>
              <a:buNone/>
            </a:pPr>
            <a:endParaRPr lang="en-US" altLang="zh-CN" sz="1600" kern="0" dirty="0" smtClean="0">
              <a:solidFill>
                <a:srgbClr val="002060"/>
              </a:solidFill>
              <a:ea typeface="宋体" pitchFamily="2" charset="-122"/>
            </a:endParaRPr>
          </a:p>
          <a:p>
            <a:pPr marL="342900" indent="-342900">
              <a:spcAft>
                <a:spcPts val="600"/>
              </a:spcAft>
              <a:buFontTx/>
              <a:buAutoNum type="arabicParenBoth"/>
            </a:pPr>
            <a:endParaRPr lang="en-US" altLang="zh-CN" sz="1600" kern="0" dirty="0">
              <a:solidFill>
                <a:srgbClr val="002060"/>
              </a:solidFill>
              <a:ea typeface="宋体" pitchFamily="2" charset="-122"/>
            </a:endParaRPr>
          </a:p>
        </p:txBody>
      </p:sp>
      <p:pic>
        <p:nvPicPr>
          <p:cNvPr id="2" name="Picture 1"/>
          <p:cNvPicPr>
            <a:picLocks noChangeAspect="1"/>
          </p:cNvPicPr>
          <p:nvPr/>
        </p:nvPicPr>
        <p:blipFill>
          <a:blip r:embed="rId3"/>
          <a:stretch>
            <a:fillRect/>
          </a:stretch>
        </p:blipFill>
        <p:spPr>
          <a:xfrm>
            <a:off x="1885598" y="1371600"/>
            <a:ext cx="5677604" cy="4144146"/>
          </a:xfrm>
          <a:prstGeom prst="rect">
            <a:avLst/>
          </a:prstGeom>
        </p:spPr>
      </p:pic>
      <p:sp>
        <p:nvSpPr>
          <p:cNvPr id="6148" name="Rectangle 3"/>
          <p:cNvSpPr>
            <a:spLocks noGrp="1" noChangeArrowheads="1"/>
          </p:cNvSpPr>
          <p:nvPr>
            <p:ph type="body" idx="1"/>
          </p:nvPr>
        </p:nvSpPr>
        <p:spPr>
          <a:xfrm>
            <a:off x="990600" y="1219200"/>
            <a:ext cx="7467600" cy="5334000"/>
          </a:xfrm>
          <a:noFill/>
        </p:spPr>
        <p:txBody>
          <a:bodyPr lIns="0" tIns="0" rIns="0" bIns="0"/>
          <a:lstStyle/>
          <a:p>
            <a:pPr>
              <a:spcBef>
                <a:spcPct val="0"/>
              </a:spcBef>
            </a:pPr>
            <a:endParaRPr lang="en-US" sz="1400" dirty="0"/>
          </a:p>
          <a:p>
            <a:pPr marL="342900" indent="-342900">
              <a:spcAft>
                <a:spcPts val="600"/>
              </a:spcAft>
              <a:buFontTx/>
              <a:buAutoNum type="arabicParenBoth"/>
            </a:pPr>
            <a:endParaRPr lang="en-US" altLang="zh-CN" sz="1600" dirty="0" smtClean="0">
              <a:solidFill>
                <a:srgbClr val="002060"/>
              </a:solidFill>
              <a:ea typeface="宋体" pitchFamily="2" charset="-122"/>
            </a:endParaRPr>
          </a:p>
          <a:p>
            <a:pPr marL="0" indent="0">
              <a:spcAft>
                <a:spcPts val="600"/>
              </a:spcAft>
              <a:buNone/>
            </a:pPr>
            <a:endParaRPr lang="en-US" altLang="zh-CN" sz="1600" dirty="0" smtClean="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65</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Net Profit Margin</a:t>
            </a:r>
            <a:endParaRPr lang="en-US" altLang="en-US" dirty="0" smtClean="0">
              <a:solidFill>
                <a:schemeClr val="bg1"/>
              </a:solidFill>
            </a:endParaRPr>
          </a:p>
        </p:txBody>
      </p:sp>
    </p:spTree>
    <p:extLst>
      <p:ext uri="{BB962C8B-B14F-4D97-AF65-F5344CB8AC3E}">
        <p14:creationId xmlns:p14="http://schemas.microsoft.com/office/powerpoint/2010/main" val="9721670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1143000" y="1371600"/>
            <a:ext cx="7467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a:lstStyle>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marL="0" indent="0">
              <a:spcBef>
                <a:spcPct val="0"/>
              </a:spcBef>
              <a:buNone/>
            </a:pPr>
            <a:endParaRPr lang="en-US" sz="1400" kern="0" dirty="0" smtClean="0"/>
          </a:p>
          <a:p>
            <a:pPr marL="0" indent="0">
              <a:spcAft>
                <a:spcPts val="600"/>
              </a:spcAft>
              <a:buFontTx/>
              <a:buNone/>
            </a:pPr>
            <a:endParaRPr lang="en-US" altLang="zh-CN" sz="1600" kern="0" dirty="0" smtClean="0">
              <a:solidFill>
                <a:srgbClr val="002060"/>
              </a:solidFill>
              <a:ea typeface="宋体" pitchFamily="2" charset="-122"/>
            </a:endParaRPr>
          </a:p>
          <a:p>
            <a:pPr marL="0" indent="0">
              <a:spcAft>
                <a:spcPts val="600"/>
              </a:spcAft>
              <a:buFontTx/>
              <a:buNone/>
            </a:pPr>
            <a:endParaRPr lang="en-US" altLang="zh-CN" sz="1600" kern="0" dirty="0" smtClean="0">
              <a:solidFill>
                <a:srgbClr val="002060"/>
              </a:solidFill>
              <a:ea typeface="宋体" pitchFamily="2" charset="-122"/>
            </a:endParaRPr>
          </a:p>
          <a:p>
            <a:pPr marL="342900" indent="-342900">
              <a:spcAft>
                <a:spcPts val="600"/>
              </a:spcAft>
              <a:buFontTx/>
              <a:buAutoNum type="arabicParenBoth"/>
            </a:pPr>
            <a:endParaRPr lang="en-US" altLang="zh-CN" sz="1600" kern="0" dirty="0">
              <a:solidFill>
                <a:srgbClr val="002060"/>
              </a:solidFill>
              <a:ea typeface="宋体" pitchFamily="2" charset="-122"/>
            </a:endParaRPr>
          </a:p>
        </p:txBody>
      </p:sp>
      <p:sp>
        <p:nvSpPr>
          <p:cNvPr id="6148" name="Rectangle 3"/>
          <p:cNvSpPr>
            <a:spLocks noGrp="1" noChangeArrowheads="1"/>
          </p:cNvSpPr>
          <p:nvPr>
            <p:ph type="body" idx="1"/>
          </p:nvPr>
        </p:nvSpPr>
        <p:spPr>
          <a:xfrm>
            <a:off x="990600" y="1219200"/>
            <a:ext cx="7467600" cy="5334000"/>
          </a:xfrm>
          <a:noFill/>
        </p:spPr>
        <p:txBody>
          <a:bodyPr lIns="0" tIns="0" rIns="0" bIns="0"/>
          <a:lstStyle/>
          <a:p>
            <a:pPr>
              <a:spcBef>
                <a:spcPct val="0"/>
              </a:spcBef>
            </a:pPr>
            <a:endParaRPr lang="en-US" sz="1400" dirty="0"/>
          </a:p>
          <a:p>
            <a:pPr marL="342900" indent="-342900">
              <a:spcAft>
                <a:spcPts val="600"/>
              </a:spcAft>
              <a:buFontTx/>
              <a:buAutoNum type="arabicParenBoth"/>
            </a:pPr>
            <a:endParaRPr lang="en-US" altLang="zh-CN" sz="1600" dirty="0" smtClean="0">
              <a:solidFill>
                <a:srgbClr val="002060"/>
              </a:solidFill>
              <a:ea typeface="宋体" pitchFamily="2" charset="-122"/>
            </a:endParaRPr>
          </a:p>
          <a:p>
            <a:pPr marL="0" indent="0">
              <a:spcAft>
                <a:spcPts val="600"/>
              </a:spcAft>
              <a:buNone/>
            </a:pPr>
            <a:endParaRPr lang="en-US" altLang="zh-CN" sz="1600" dirty="0" smtClean="0">
              <a:solidFill>
                <a:srgbClr val="002060"/>
              </a:solidFill>
              <a:ea typeface="宋体" pitchFamily="2" charset="-122"/>
            </a:endParaRPr>
          </a:p>
          <a:p>
            <a:pPr marL="342900" indent="-342900">
              <a:spcAft>
                <a:spcPts val="600"/>
              </a:spcAft>
              <a:buFontTx/>
              <a:buAutoNum type="arabicParenBoth"/>
            </a:pPr>
            <a:endParaRPr lang="en-US" altLang="zh-CN" sz="1600" dirty="0">
              <a:solidFill>
                <a:srgbClr val="002060"/>
              </a:solidFill>
              <a:ea typeface="宋体" pitchFamily="2" charset="-122"/>
            </a:endParaRPr>
          </a:p>
        </p:txBody>
      </p:sp>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66</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Net Profit Margin</a:t>
            </a:r>
            <a:endParaRPr lang="en-US" altLang="en-US" dirty="0" smtClean="0">
              <a:solidFill>
                <a:schemeClr val="bg1"/>
              </a:solidFill>
            </a:endParaRPr>
          </a:p>
        </p:txBody>
      </p:sp>
      <p:pic>
        <p:nvPicPr>
          <p:cNvPr id="3" name="Picture 2"/>
          <p:cNvPicPr>
            <a:picLocks noChangeAspect="1"/>
          </p:cNvPicPr>
          <p:nvPr/>
        </p:nvPicPr>
        <p:blipFill>
          <a:blip r:embed="rId3"/>
          <a:stretch>
            <a:fillRect/>
          </a:stretch>
        </p:blipFill>
        <p:spPr>
          <a:xfrm>
            <a:off x="1885598" y="1372925"/>
            <a:ext cx="5677604" cy="4144146"/>
          </a:xfrm>
          <a:prstGeom prst="rect">
            <a:avLst/>
          </a:prstGeom>
        </p:spPr>
      </p:pic>
    </p:spTree>
    <p:extLst>
      <p:ext uri="{BB962C8B-B14F-4D97-AF65-F5344CB8AC3E}">
        <p14:creationId xmlns:p14="http://schemas.microsoft.com/office/powerpoint/2010/main" val="31864103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67</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Statement of Cash Flows</a:t>
            </a:r>
            <a:endParaRPr lang="en-US" sz="2800" dirty="0"/>
          </a:p>
        </p:txBody>
      </p:sp>
    </p:spTree>
    <p:extLst>
      <p:ext uri="{BB962C8B-B14F-4D97-AF65-F5344CB8AC3E}">
        <p14:creationId xmlns:p14="http://schemas.microsoft.com/office/powerpoint/2010/main" val="4750272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68</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Statement of Cash Flows</a:t>
            </a:r>
            <a:endParaRPr lang="en-US" altLang="en-US" dirty="0" smtClean="0">
              <a:solidFill>
                <a:schemeClr val="bg1"/>
              </a:solidFill>
            </a:endParaRPr>
          </a:p>
        </p:txBody>
      </p:sp>
      <p:sp>
        <p:nvSpPr>
          <p:cNvPr id="6148" name="Rectangle 3"/>
          <p:cNvSpPr>
            <a:spLocks noGrp="1" noChangeArrowheads="1"/>
          </p:cNvSpPr>
          <p:nvPr>
            <p:ph type="body" idx="1"/>
          </p:nvPr>
        </p:nvSpPr>
        <p:spPr>
          <a:xfrm>
            <a:off x="990600" y="1219200"/>
            <a:ext cx="7467600" cy="5334000"/>
          </a:xfrm>
          <a:noFill/>
        </p:spPr>
        <p:txBody>
          <a:bodyPr lIns="0" tIns="0" rIns="0" bIns="0"/>
          <a:lstStyle/>
          <a:p>
            <a:pPr marL="0" indent="0">
              <a:buNone/>
            </a:pPr>
            <a:r>
              <a:rPr lang="en-US" sz="1400" dirty="0">
                <a:cs typeface="Arial" charset="0"/>
              </a:rPr>
              <a:t>Companies report cash inflows and outflows in their statement of cash </a:t>
            </a:r>
            <a:r>
              <a:rPr lang="en-US" sz="1400" dirty="0" smtClean="0">
                <a:cs typeface="Arial" charset="0"/>
              </a:rPr>
              <a:t>flows</a:t>
            </a:r>
            <a:r>
              <a:rPr lang="en-US" sz="1400" dirty="0">
                <a:cs typeface="Arial" charset="0"/>
              </a:rPr>
              <a:t>:</a:t>
            </a:r>
            <a:endParaRPr lang="en-US" sz="1400" dirty="0" smtClean="0">
              <a:cs typeface="Arial" charset="0"/>
            </a:endParaRPr>
          </a:p>
          <a:p>
            <a:pPr marL="0" indent="0">
              <a:buNone/>
            </a:pPr>
            <a:endParaRPr lang="en-US" sz="1400" dirty="0">
              <a:cs typeface="Arial" charset="0"/>
            </a:endParaRPr>
          </a:p>
          <a:p>
            <a:pPr marL="406400" lvl="1" indent="0" fontAlgn="auto">
              <a:spcBef>
                <a:spcPts val="0"/>
              </a:spcBef>
              <a:spcAft>
                <a:spcPts val="600"/>
              </a:spcAft>
              <a:buNone/>
              <a:defRPr/>
            </a:pPr>
            <a:r>
              <a:rPr lang="en-US" sz="1400" b="1" dirty="0"/>
              <a:t>Operating </a:t>
            </a:r>
            <a:r>
              <a:rPr lang="en-US" sz="1400" b="1" dirty="0" smtClean="0"/>
              <a:t>activities</a:t>
            </a:r>
            <a:endParaRPr lang="en-US" sz="1400" dirty="0"/>
          </a:p>
          <a:p>
            <a:pPr marL="406400" lvl="1" indent="0" fontAlgn="auto">
              <a:spcBef>
                <a:spcPts val="0"/>
              </a:spcBef>
              <a:spcAft>
                <a:spcPts val="600"/>
              </a:spcAft>
              <a:buNone/>
              <a:defRPr/>
            </a:pPr>
            <a:r>
              <a:rPr lang="en-US" sz="1400" b="1" dirty="0" smtClean="0"/>
              <a:t>	</a:t>
            </a:r>
            <a:r>
              <a:rPr lang="en-US" sz="1400" i="1" dirty="0" smtClean="0"/>
              <a:t>Change in Accounts Receivable</a:t>
            </a:r>
            <a:endParaRPr lang="en-US" sz="1400" b="1" i="1" dirty="0" smtClean="0"/>
          </a:p>
          <a:p>
            <a:pPr marL="406400" lvl="1" indent="0" fontAlgn="auto">
              <a:spcBef>
                <a:spcPts val="0"/>
              </a:spcBef>
              <a:spcAft>
                <a:spcPts val="600"/>
              </a:spcAft>
              <a:buNone/>
              <a:defRPr/>
            </a:pPr>
            <a:r>
              <a:rPr lang="en-US" sz="1400" b="1" i="1" dirty="0" smtClean="0"/>
              <a:t>	</a:t>
            </a:r>
            <a:r>
              <a:rPr lang="en-US" sz="1400" i="1" dirty="0" smtClean="0"/>
              <a:t>Change in Inventory</a:t>
            </a:r>
          </a:p>
          <a:p>
            <a:pPr marL="406400" lvl="1" indent="0" fontAlgn="auto">
              <a:spcBef>
                <a:spcPts val="0"/>
              </a:spcBef>
              <a:spcAft>
                <a:spcPts val="600"/>
              </a:spcAft>
              <a:buNone/>
              <a:defRPr/>
            </a:pPr>
            <a:r>
              <a:rPr lang="en-US" sz="1400" i="1" dirty="0"/>
              <a:t>	</a:t>
            </a:r>
            <a:r>
              <a:rPr lang="en-US" sz="1400" i="1" dirty="0" smtClean="0"/>
              <a:t>Change in Prepaid Expenses</a:t>
            </a:r>
          </a:p>
          <a:p>
            <a:pPr marL="406400" lvl="1" indent="0" fontAlgn="auto">
              <a:spcBef>
                <a:spcPts val="0"/>
              </a:spcBef>
              <a:spcAft>
                <a:spcPts val="600"/>
              </a:spcAft>
              <a:buNone/>
              <a:defRPr/>
            </a:pPr>
            <a:r>
              <a:rPr lang="en-US" sz="1400" i="1" dirty="0"/>
              <a:t>	</a:t>
            </a:r>
            <a:r>
              <a:rPr lang="en-US" sz="1400" i="1" dirty="0" smtClean="0"/>
              <a:t>Change in Current Liabilities</a:t>
            </a:r>
          </a:p>
          <a:p>
            <a:pPr marL="406400" lvl="1" indent="0" fontAlgn="auto">
              <a:spcBef>
                <a:spcPts val="0"/>
              </a:spcBef>
              <a:spcAft>
                <a:spcPts val="600"/>
              </a:spcAft>
              <a:buNone/>
              <a:defRPr/>
            </a:pPr>
            <a:r>
              <a:rPr lang="en-US" sz="1400" i="1" dirty="0"/>
              <a:t>	</a:t>
            </a:r>
            <a:r>
              <a:rPr lang="en-US" sz="1400" i="1" dirty="0" smtClean="0"/>
              <a:t>Change in Accounts Payable</a:t>
            </a:r>
          </a:p>
          <a:p>
            <a:pPr marL="406400" lvl="1" indent="0" fontAlgn="auto">
              <a:spcBef>
                <a:spcPts val="0"/>
              </a:spcBef>
              <a:spcAft>
                <a:spcPts val="600"/>
              </a:spcAft>
              <a:buNone/>
              <a:defRPr/>
            </a:pPr>
            <a:r>
              <a:rPr lang="en-US" sz="1400" i="1" dirty="0"/>
              <a:t>	</a:t>
            </a:r>
            <a:r>
              <a:rPr lang="en-US" sz="1400" i="1" dirty="0" smtClean="0"/>
              <a:t>Change in Wages Payable</a:t>
            </a:r>
          </a:p>
          <a:p>
            <a:pPr marL="406400" lvl="1" indent="0" fontAlgn="auto">
              <a:spcBef>
                <a:spcPts val="0"/>
              </a:spcBef>
              <a:spcAft>
                <a:spcPts val="600"/>
              </a:spcAft>
              <a:buNone/>
              <a:defRPr/>
            </a:pPr>
            <a:r>
              <a:rPr lang="en-US" sz="1400" i="1" dirty="0"/>
              <a:t>	</a:t>
            </a:r>
            <a:r>
              <a:rPr lang="en-US" sz="1400" i="1" dirty="0" smtClean="0"/>
              <a:t>Change in Unearned Revenue</a:t>
            </a:r>
            <a:endParaRPr lang="en-US" sz="1400" i="1" dirty="0"/>
          </a:p>
          <a:p>
            <a:pPr marL="406400" lvl="1" indent="0" fontAlgn="auto">
              <a:spcBef>
                <a:spcPts val="0"/>
              </a:spcBef>
              <a:spcAft>
                <a:spcPts val="600"/>
              </a:spcAft>
              <a:buNone/>
              <a:defRPr/>
            </a:pPr>
            <a:endParaRPr lang="en-US" sz="1400" b="1" dirty="0" smtClean="0"/>
          </a:p>
          <a:p>
            <a:pPr marL="406400" lvl="1" indent="0" fontAlgn="auto">
              <a:spcBef>
                <a:spcPts val="0"/>
              </a:spcBef>
              <a:spcAft>
                <a:spcPts val="600"/>
              </a:spcAft>
              <a:buNone/>
              <a:defRPr/>
            </a:pPr>
            <a:r>
              <a:rPr lang="en-US" sz="1400" b="1" dirty="0" smtClean="0"/>
              <a:t>Investing </a:t>
            </a:r>
            <a:r>
              <a:rPr lang="en-US" sz="1400" b="1" dirty="0"/>
              <a:t>activities </a:t>
            </a:r>
            <a:r>
              <a:rPr lang="en-US" sz="1400" dirty="0" smtClean="0"/>
              <a:t>(covered in Chapter 2)</a:t>
            </a:r>
            <a:endParaRPr lang="en-US" sz="1400" dirty="0"/>
          </a:p>
          <a:p>
            <a:pPr marL="406400" lvl="1" indent="0" fontAlgn="auto">
              <a:spcBef>
                <a:spcPts val="0"/>
              </a:spcBef>
              <a:spcAft>
                <a:spcPts val="0"/>
              </a:spcAft>
              <a:buNone/>
              <a:defRPr/>
            </a:pPr>
            <a:endParaRPr lang="en-US" sz="1400" b="1" dirty="0" smtClean="0"/>
          </a:p>
          <a:p>
            <a:pPr marL="406400" lvl="1" indent="0" fontAlgn="auto">
              <a:spcBef>
                <a:spcPts val="0"/>
              </a:spcBef>
              <a:spcAft>
                <a:spcPts val="0"/>
              </a:spcAft>
              <a:buNone/>
              <a:defRPr/>
            </a:pPr>
            <a:endParaRPr lang="en-US" sz="1400" b="1" dirty="0" smtClean="0"/>
          </a:p>
          <a:p>
            <a:pPr marL="406400" lvl="1" indent="0" fontAlgn="auto">
              <a:spcBef>
                <a:spcPts val="0"/>
              </a:spcBef>
              <a:spcAft>
                <a:spcPts val="0"/>
              </a:spcAft>
              <a:buNone/>
              <a:defRPr/>
            </a:pPr>
            <a:r>
              <a:rPr lang="en-US" sz="1400" b="1" dirty="0" smtClean="0"/>
              <a:t>Financing </a:t>
            </a:r>
            <a:r>
              <a:rPr lang="en-US" sz="1400" b="1" dirty="0"/>
              <a:t>activities </a:t>
            </a:r>
            <a:r>
              <a:rPr lang="en-US" sz="1400" dirty="0" smtClean="0"/>
              <a:t>(covered in Chapter 2) </a:t>
            </a:r>
            <a:endParaRPr lang="en-US" sz="1400" dirty="0"/>
          </a:p>
          <a:p>
            <a:pPr marL="0" indent="0">
              <a:buNone/>
            </a:pPr>
            <a:endParaRPr lang="en-US" sz="1400" dirty="0" smtClean="0">
              <a:cs typeface="Arial" charset="0"/>
            </a:endParaRPr>
          </a:p>
          <a:p>
            <a:pPr marL="0" indent="0">
              <a:buNone/>
            </a:pPr>
            <a:endParaRPr lang="en-US" sz="1400" dirty="0">
              <a:cs typeface="Arial" charset="0"/>
            </a:endParaRPr>
          </a:p>
        </p:txBody>
      </p:sp>
    </p:spTree>
    <p:extLst>
      <p:ext uri="{BB962C8B-B14F-4D97-AF65-F5344CB8AC3E}">
        <p14:creationId xmlns:p14="http://schemas.microsoft.com/office/powerpoint/2010/main" val="8456853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69</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solidFill>
                  <a:srgbClr val="C00000"/>
                </a:solidFill>
              </a:rPr>
              <a:t>End of Chapter 03</a:t>
            </a:r>
            <a:endParaRPr lang="en-US" sz="2800" dirty="0">
              <a:solidFill>
                <a:srgbClr val="C00000"/>
              </a:solidFill>
            </a:endParaRPr>
          </a:p>
        </p:txBody>
      </p:sp>
    </p:spTree>
    <p:extLst>
      <p:ext uri="{BB962C8B-B14F-4D97-AF65-F5344CB8AC3E}">
        <p14:creationId xmlns:p14="http://schemas.microsoft.com/office/powerpoint/2010/main" val="4283737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7</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The Cash Conversion Cycle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Aft>
                <a:spcPts val="600"/>
              </a:spcAft>
              <a:buNone/>
            </a:pPr>
            <a:r>
              <a:rPr lang="en-US" sz="1400" b="1" u="sng" dirty="0"/>
              <a:t>Operating Cycle</a:t>
            </a:r>
            <a:endParaRPr lang="en-US" sz="1400" dirty="0"/>
          </a:p>
          <a:p>
            <a:pPr>
              <a:spcAft>
                <a:spcPts val="600"/>
              </a:spcAft>
            </a:pPr>
            <a:r>
              <a:rPr lang="en-US" sz="1400" dirty="0"/>
              <a:t>The first two components of the CCC, DSO </a:t>
            </a:r>
            <a:r>
              <a:rPr lang="en-US" sz="1400" dirty="0" smtClean="0"/>
              <a:t>plus </a:t>
            </a:r>
            <a:r>
              <a:rPr lang="en-US" sz="1400" dirty="0"/>
              <a:t>DIO are what is called the Operating Cycle. This is how many days it takes for a company to process raw material and/or inventory and collect cash from the sale.</a:t>
            </a:r>
          </a:p>
          <a:p>
            <a:pPr marL="0" indent="0">
              <a:spcAft>
                <a:spcPts val="600"/>
              </a:spcAft>
              <a:buNone/>
            </a:pPr>
            <a:endParaRPr lang="en-US" sz="1400" b="1" dirty="0" smtClean="0"/>
          </a:p>
          <a:p>
            <a:pPr marL="0" indent="0">
              <a:spcAft>
                <a:spcPts val="600"/>
              </a:spcAft>
              <a:buNone/>
            </a:pPr>
            <a:r>
              <a:rPr lang="en-US" sz="1400" b="1" dirty="0" smtClean="0"/>
              <a:t>	</a:t>
            </a:r>
            <a:r>
              <a:rPr lang="en-US" sz="1400" b="1" dirty="0" smtClean="0">
                <a:solidFill>
                  <a:srgbClr val="C00000"/>
                </a:solidFill>
              </a:rPr>
              <a:t>Operating </a:t>
            </a:r>
            <a:r>
              <a:rPr lang="en-US" sz="1400" b="1" dirty="0">
                <a:solidFill>
                  <a:srgbClr val="C00000"/>
                </a:solidFill>
              </a:rPr>
              <a:t>Cycle </a:t>
            </a:r>
            <a:r>
              <a:rPr lang="en-US" sz="1400" b="1" dirty="0" smtClean="0">
                <a:solidFill>
                  <a:srgbClr val="C00000"/>
                </a:solidFill>
              </a:rPr>
              <a:t>	= 	DSO </a:t>
            </a:r>
            <a:r>
              <a:rPr lang="en-US" sz="1400" b="1" dirty="0">
                <a:solidFill>
                  <a:srgbClr val="C00000"/>
                </a:solidFill>
              </a:rPr>
              <a:t>+ DIO</a:t>
            </a:r>
            <a:endParaRPr lang="en-US" sz="1400" dirty="0">
              <a:solidFill>
                <a:srgbClr val="C00000"/>
              </a:solidFill>
            </a:endParaRPr>
          </a:p>
          <a:p>
            <a:pPr>
              <a:spcAft>
                <a:spcPts val="600"/>
              </a:spcAft>
            </a:pPr>
            <a:endParaRPr lang="en-US" sz="1400" dirty="0" smtClean="0"/>
          </a:p>
          <a:p>
            <a:pPr>
              <a:spcAft>
                <a:spcPts val="600"/>
              </a:spcAft>
              <a:buFont typeface="Wingdings" panose="05000000000000000000" pitchFamily="2" charset="2"/>
              <a:buChar char="ü"/>
            </a:pPr>
            <a:r>
              <a:rPr lang="en-US" sz="1400" dirty="0" smtClean="0"/>
              <a:t>Basically </a:t>
            </a:r>
            <a:r>
              <a:rPr lang="en-US" sz="1400" dirty="0"/>
              <a:t>the Operating Cycle tells you how many days it takes for something to go from first being in inventory to receiving the cash after the sale. You want this number to be low meaning that merchandise isn’t sitting on shelves too long and customers are paying relatively quickly.</a:t>
            </a:r>
          </a:p>
        </p:txBody>
      </p:sp>
    </p:spTree>
    <p:extLst>
      <p:ext uri="{BB962C8B-B14F-4D97-AF65-F5344CB8AC3E}">
        <p14:creationId xmlns:p14="http://schemas.microsoft.com/office/powerpoint/2010/main" val="989347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Aft>
                <a:spcPts val="600"/>
              </a:spcAft>
              <a:buNone/>
            </a:pPr>
            <a:r>
              <a:rPr lang="en-US" sz="1400" b="1" u="sng" dirty="0"/>
              <a:t>Days </a:t>
            </a:r>
            <a:r>
              <a:rPr lang="en-US" sz="1400" b="1" u="sng" dirty="0" smtClean="0"/>
              <a:t>of Payables Outstanding</a:t>
            </a:r>
            <a:endParaRPr lang="en-US" sz="1400" dirty="0"/>
          </a:p>
          <a:p>
            <a:pPr>
              <a:spcAft>
                <a:spcPts val="600"/>
              </a:spcAft>
            </a:pPr>
            <a:r>
              <a:rPr lang="en-US" sz="1400" dirty="0"/>
              <a:t>Days of Payables Outstanding tells you how many days the company takes to pay its suppliers. Unlike the other two numbers that make up the Operating Cycle, the company wants to stretch out how long it takes to pay for its inventory. In </a:t>
            </a:r>
            <a:r>
              <a:rPr lang="en-US" sz="1400" dirty="0" smtClean="0"/>
              <a:t>reality, </a:t>
            </a:r>
            <a:r>
              <a:rPr lang="en-US" sz="1400" dirty="0"/>
              <a:t>it is a form of free vendor </a:t>
            </a:r>
            <a:r>
              <a:rPr lang="en-US" sz="1400" dirty="0" smtClean="0"/>
              <a:t>financing. However, </a:t>
            </a:r>
            <a:r>
              <a:rPr lang="en-US" sz="1400" dirty="0"/>
              <a:t>t</a:t>
            </a:r>
            <a:r>
              <a:rPr lang="en-US" sz="1400" dirty="0" smtClean="0"/>
              <a:t>he company wouldn’t </a:t>
            </a:r>
            <a:r>
              <a:rPr lang="en-US" sz="1400" dirty="0"/>
              <a:t>want to take so long to pay that it </a:t>
            </a:r>
            <a:r>
              <a:rPr lang="en-US" sz="1400" dirty="0" smtClean="0"/>
              <a:t>misses </a:t>
            </a:r>
            <a:r>
              <a:rPr lang="en-US" sz="1400" dirty="0"/>
              <a:t>out on big discounts for paying early or incentives offered if there are any.</a:t>
            </a:r>
          </a:p>
          <a:p>
            <a:pPr>
              <a:spcAft>
                <a:spcPts val="600"/>
              </a:spcAft>
            </a:pPr>
            <a:endParaRPr lang="en-US" sz="1400" dirty="0"/>
          </a:p>
          <a:p>
            <a:pPr>
              <a:spcAft>
                <a:spcPts val="600"/>
              </a:spcAft>
            </a:pPr>
            <a:endParaRPr lang="en-US" sz="1400" dirty="0" smtClean="0"/>
          </a:p>
          <a:p>
            <a:pPr>
              <a:spcAft>
                <a:spcPts val="600"/>
              </a:spcAft>
            </a:pPr>
            <a:endParaRPr lang="en-US" sz="1400" dirty="0"/>
          </a:p>
          <a:p>
            <a:pPr>
              <a:spcAft>
                <a:spcPts val="600"/>
              </a:spcAft>
              <a:buFont typeface="Wingdings" panose="05000000000000000000" pitchFamily="2" charset="2"/>
              <a:buChar char="ü"/>
            </a:pPr>
            <a:r>
              <a:rPr lang="en-US" sz="1400" dirty="0"/>
              <a:t>Days of Payables Outstanding </a:t>
            </a:r>
            <a:r>
              <a:rPr lang="en-US" sz="1400" dirty="0" smtClean="0"/>
              <a:t>,or DPO, </a:t>
            </a:r>
            <a:r>
              <a:rPr lang="en-US" sz="1400" dirty="0"/>
              <a:t>is the final component of the Net Operating Cycle and it gets subtracted from the Operating Cycle (hence the “net”). It measures the number of days of Accounts Payable the company has outstanding relative to their purchases of inventory or COGS.</a:t>
            </a:r>
            <a:endParaRPr lang="en-US" sz="1400" dirty="0" smtClean="0"/>
          </a:p>
          <a:p>
            <a:pPr>
              <a:spcAft>
                <a:spcPts val="600"/>
              </a:spcAft>
            </a:pPr>
            <a:endParaRPr lang="en-US" sz="1400" dirty="0" smtClean="0"/>
          </a:p>
        </p:txBody>
      </p:sp>
      <p:sp>
        <p:nvSpPr>
          <p:cNvPr id="7" name="TextBox 8"/>
          <p:cNvSpPr txBox="1"/>
          <p:nvPr/>
        </p:nvSpPr>
        <p:spPr>
          <a:xfrm>
            <a:off x="3075709" y="2890889"/>
            <a:ext cx="5151682"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b="1" dirty="0" smtClean="0">
                <a:solidFill>
                  <a:srgbClr val="C00000"/>
                </a:solidFill>
              </a:rPr>
              <a:t>Average A/P</a:t>
            </a:r>
          </a:p>
          <a:p>
            <a:pPr algn="ctr">
              <a:lnSpc>
                <a:spcPct val="80000"/>
              </a:lnSpc>
              <a:spcBef>
                <a:spcPts val="600"/>
              </a:spcBef>
            </a:pPr>
            <a:r>
              <a:rPr lang="en-US" sz="1400" b="1" dirty="0" smtClean="0">
                <a:solidFill>
                  <a:srgbClr val="C00000"/>
                </a:solidFill>
              </a:rPr>
              <a:t>COGS per Day</a:t>
            </a:r>
            <a:endParaRPr lang="en-US" sz="1400" b="1" dirty="0">
              <a:solidFill>
                <a:srgbClr val="C00000"/>
              </a:solidFill>
            </a:endParaRPr>
          </a:p>
        </p:txBody>
      </p:sp>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8</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The Cash Conversion Cycle</a:t>
            </a:r>
            <a:endParaRPr lang="en-US" altLang="en-US" dirty="0" smtClean="0">
              <a:solidFill>
                <a:schemeClr val="bg1"/>
              </a:solidFill>
            </a:endParaRPr>
          </a:p>
        </p:txBody>
      </p:sp>
      <p:sp>
        <p:nvSpPr>
          <p:cNvPr id="5" name="TextBox 13"/>
          <p:cNvSpPr txBox="1"/>
          <p:nvPr/>
        </p:nvSpPr>
        <p:spPr>
          <a:xfrm>
            <a:off x="1924740" y="3033822"/>
            <a:ext cx="16784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b="1" dirty="0" smtClean="0">
                <a:solidFill>
                  <a:srgbClr val="C00000"/>
                </a:solidFill>
              </a:rPr>
              <a:t>DPO</a:t>
            </a:r>
            <a:endParaRPr lang="en-US" sz="1400" b="1" dirty="0">
              <a:solidFill>
                <a:srgbClr val="C00000"/>
              </a:solidFill>
            </a:endParaRPr>
          </a:p>
        </p:txBody>
      </p:sp>
      <p:sp>
        <p:nvSpPr>
          <p:cNvPr id="6" name="TextBox 5"/>
          <p:cNvSpPr txBox="1"/>
          <p:nvPr/>
        </p:nvSpPr>
        <p:spPr>
          <a:xfrm>
            <a:off x="3589345" y="2993995"/>
            <a:ext cx="288862" cy="307777"/>
          </a:xfrm>
          <a:prstGeom prst="rect">
            <a:avLst/>
          </a:prstGeom>
          <a:noFill/>
        </p:spPr>
        <p:txBody>
          <a:bodyPr wrap="none" rtlCol="0">
            <a:spAutoFit/>
          </a:bodyPr>
          <a:lstStyle/>
          <a:p>
            <a:r>
              <a:rPr lang="en-US" sz="1400" b="1" dirty="0" smtClean="0">
                <a:solidFill>
                  <a:srgbClr val="C00000"/>
                </a:solidFill>
              </a:rPr>
              <a:t>=</a:t>
            </a:r>
            <a:endParaRPr lang="en-US" sz="1400" b="1" dirty="0">
              <a:solidFill>
                <a:srgbClr val="C00000"/>
              </a:solidFill>
            </a:endParaRPr>
          </a:p>
        </p:txBody>
      </p:sp>
      <p:cxnSp>
        <p:nvCxnSpPr>
          <p:cNvPr id="8" name="Straight Connector 7"/>
          <p:cNvCxnSpPr/>
          <p:nvPr/>
        </p:nvCxnSpPr>
        <p:spPr bwMode="auto">
          <a:xfrm>
            <a:off x="4648200" y="3147882"/>
            <a:ext cx="1981200" cy="0"/>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2188123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2999" y="280988"/>
            <a:ext cx="7746849" cy="609600"/>
          </a:xfrm>
          <a:noFill/>
        </p:spPr>
        <p:txBody>
          <a:bodyPr lIns="0" tIns="0" rIns="0" bIns="0"/>
          <a:lstStyle/>
          <a:p>
            <a:pPr eaLnBrk="1" hangingPunct="1"/>
            <a:r>
              <a:rPr lang="en-US" altLang="en-US" sz="2400" b="1" dirty="0" smtClean="0">
                <a:solidFill>
                  <a:schemeClr val="bg1"/>
                </a:solidFill>
              </a:rPr>
              <a:t>The Operating Cycle and Cash Conversion Cycle</a:t>
            </a:r>
            <a:endParaRPr lang="en-US" altLang="en-US" dirty="0" smtClean="0">
              <a:solidFill>
                <a:schemeClr val="bg1"/>
              </a:solidFill>
            </a:endParaRPr>
          </a:p>
        </p:txBody>
      </p:sp>
      <p:cxnSp>
        <p:nvCxnSpPr>
          <p:cNvPr id="4" name="Straight Arrow Connector 3"/>
          <p:cNvCxnSpPr/>
          <p:nvPr/>
        </p:nvCxnSpPr>
        <p:spPr bwMode="auto">
          <a:xfrm>
            <a:off x="1295400" y="3352800"/>
            <a:ext cx="7644352"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5" name="TextBox 4"/>
          <p:cNvSpPr txBox="1"/>
          <p:nvPr/>
        </p:nvSpPr>
        <p:spPr>
          <a:xfrm>
            <a:off x="8629650" y="3409174"/>
            <a:ext cx="520399" cy="276999"/>
          </a:xfrm>
          <a:prstGeom prst="rect">
            <a:avLst/>
          </a:prstGeom>
          <a:noFill/>
        </p:spPr>
        <p:txBody>
          <a:bodyPr wrap="none" rtlCol="0">
            <a:spAutoFit/>
          </a:bodyPr>
          <a:lstStyle/>
          <a:p>
            <a:r>
              <a:rPr lang="en-US" sz="1200" dirty="0" smtClean="0"/>
              <a:t>Time</a:t>
            </a:r>
            <a:endParaRPr lang="en-US" sz="1200" dirty="0"/>
          </a:p>
        </p:txBody>
      </p:sp>
      <p:cxnSp>
        <p:nvCxnSpPr>
          <p:cNvPr id="7" name="Straight Connector 6"/>
          <p:cNvCxnSpPr/>
          <p:nvPr/>
        </p:nvCxnSpPr>
        <p:spPr bwMode="auto">
          <a:xfrm flipV="1">
            <a:off x="1600200" y="2438400"/>
            <a:ext cx="0" cy="9144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V="1">
            <a:off x="2209800" y="2438400"/>
            <a:ext cx="0" cy="9144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flipV="1">
            <a:off x="4419600" y="3352800"/>
            <a:ext cx="0" cy="9144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flipV="1">
            <a:off x="2529618" y="3352800"/>
            <a:ext cx="0" cy="9144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flipV="1">
            <a:off x="5486400" y="1620800"/>
            <a:ext cx="0" cy="26370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flipV="1">
            <a:off x="8686800" y="1620800"/>
            <a:ext cx="0" cy="263701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 name="TextBox 19"/>
          <p:cNvSpPr txBox="1"/>
          <p:nvPr/>
        </p:nvSpPr>
        <p:spPr>
          <a:xfrm>
            <a:off x="1238037" y="1905001"/>
            <a:ext cx="724326" cy="461665"/>
          </a:xfrm>
          <a:prstGeom prst="rect">
            <a:avLst/>
          </a:prstGeom>
          <a:noFill/>
        </p:spPr>
        <p:txBody>
          <a:bodyPr wrap="square" rtlCol="0">
            <a:spAutoFit/>
          </a:bodyPr>
          <a:lstStyle/>
          <a:p>
            <a:pPr algn="ctr"/>
            <a:r>
              <a:rPr lang="en-US" sz="1200" dirty="0" smtClean="0"/>
              <a:t>Order placed</a:t>
            </a:r>
            <a:endParaRPr lang="en-US" sz="1200" dirty="0"/>
          </a:p>
        </p:txBody>
      </p:sp>
      <p:sp>
        <p:nvSpPr>
          <p:cNvPr id="21" name="TextBox 20"/>
          <p:cNvSpPr txBox="1"/>
          <p:nvPr/>
        </p:nvSpPr>
        <p:spPr>
          <a:xfrm>
            <a:off x="1847637" y="1905000"/>
            <a:ext cx="724326" cy="461665"/>
          </a:xfrm>
          <a:prstGeom prst="rect">
            <a:avLst/>
          </a:prstGeom>
          <a:noFill/>
        </p:spPr>
        <p:txBody>
          <a:bodyPr wrap="square" rtlCol="0">
            <a:spAutoFit/>
          </a:bodyPr>
          <a:lstStyle/>
          <a:p>
            <a:pPr algn="ctr"/>
            <a:r>
              <a:rPr lang="en-US" sz="1200" dirty="0" smtClean="0"/>
              <a:t>Stock Arrives</a:t>
            </a:r>
            <a:endParaRPr lang="en-US" sz="1200" dirty="0"/>
          </a:p>
        </p:txBody>
      </p:sp>
      <p:sp>
        <p:nvSpPr>
          <p:cNvPr id="22" name="TextBox 21"/>
          <p:cNvSpPr txBox="1"/>
          <p:nvPr/>
        </p:nvSpPr>
        <p:spPr>
          <a:xfrm>
            <a:off x="1191970" y="1066799"/>
            <a:ext cx="1267904" cy="461665"/>
          </a:xfrm>
          <a:prstGeom prst="rect">
            <a:avLst/>
          </a:prstGeom>
          <a:noFill/>
        </p:spPr>
        <p:txBody>
          <a:bodyPr wrap="square" rtlCol="0">
            <a:spAutoFit/>
          </a:bodyPr>
          <a:lstStyle/>
          <a:p>
            <a:pPr algn="ctr"/>
            <a:r>
              <a:rPr lang="en-US" sz="1200" dirty="0" smtClean="0"/>
              <a:t>Raw materials purchased</a:t>
            </a:r>
            <a:endParaRPr lang="en-US" sz="1200" dirty="0"/>
          </a:p>
        </p:txBody>
      </p:sp>
      <p:sp>
        <p:nvSpPr>
          <p:cNvPr id="8" name="Left Brace 7"/>
          <p:cNvSpPr/>
          <p:nvPr/>
        </p:nvSpPr>
        <p:spPr bwMode="auto">
          <a:xfrm rot="5400000" flipV="1">
            <a:off x="1637653" y="1332858"/>
            <a:ext cx="376539" cy="767758"/>
          </a:xfrm>
          <a:prstGeom prst="leftBrace">
            <a:avLst/>
          </a:prstGeom>
          <a:noFill/>
          <a:ln w="1905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4" name="TextBox 23"/>
          <p:cNvSpPr txBox="1"/>
          <p:nvPr/>
        </p:nvSpPr>
        <p:spPr>
          <a:xfrm>
            <a:off x="4852448" y="1159134"/>
            <a:ext cx="1267904" cy="276999"/>
          </a:xfrm>
          <a:prstGeom prst="rect">
            <a:avLst/>
          </a:prstGeom>
          <a:noFill/>
        </p:spPr>
        <p:txBody>
          <a:bodyPr wrap="square" rtlCol="0">
            <a:spAutoFit/>
          </a:bodyPr>
          <a:lstStyle/>
          <a:p>
            <a:pPr algn="ctr"/>
            <a:r>
              <a:rPr lang="en-US" sz="1200" dirty="0" smtClean="0"/>
              <a:t>Inventory Sold</a:t>
            </a:r>
            <a:endParaRPr lang="en-US" sz="1200" dirty="0"/>
          </a:p>
        </p:txBody>
      </p:sp>
      <p:sp>
        <p:nvSpPr>
          <p:cNvPr id="26" name="TextBox 25"/>
          <p:cNvSpPr txBox="1"/>
          <p:nvPr/>
        </p:nvSpPr>
        <p:spPr>
          <a:xfrm>
            <a:off x="7671848" y="1159133"/>
            <a:ext cx="1267904" cy="276999"/>
          </a:xfrm>
          <a:prstGeom prst="rect">
            <a:avLst/>
          </a:prstGeom>
          <a:noFill/>
        </p:spPr>
        <p:txBody>
          <a:bodyPr wrap="square" rtlCol="0">
            <a:spAutoFit/>
          </a:bodyPr>
          <a:lstStyle/>
          <a:p>
            <a:pPr algn="ctr"/>
            <a:r>
              <a:rPr lang="en-US" sz="1200" dirty="0" smtClean="0"/>
              <a:t>Cash received</a:t>
            </a:r>
            <a:endParaRPr lang="en-US" sz="1200" dirty="0"/>
          </a:p>
        </p:txBody>
      </p:sp>
      <p:sp>
        <p:nvSpPr>
          <p:cNvPr id="28" name="TextBox 27"/>
          <p:cNvSpPr txBox="1"/>
          <p:nvPr/>
        </p:nvSpPr>
        <p:spPr>
          <a:xfrm>
            <a:off x="3124200" y="2819400"/>
            <a:ext cx="1648402" cy="461665"/>
          </a:xfrm>
          <a:prstGeom prst="rect">
            <a:avLst/>
          </a:prstGeom>
          <a:noFill/>
        </p:spPr>
        <p:txBody>
          <a:bodyPr wrap="square" rtlCol="0">
            <a:spAutoFit/>
          </a:bodyPr>
          <a:lstStyle/>
          <a:p>
            <a:pPr algn="ctr"/>
            <a:r>
              <a:rPr lang="en-US" sz="1200" dirty="0" smtClean="0"/>
              <a:t>Days in Inventory (including production)</a:t>
            </a:r>
            <a:endParaRPr lang="en-US" sz="1200" dirty="0"/>
          </a:p>
        </p:txBody>
      </p:sp>
      <p:cxnSp>
        <p:nvCxnSpPr>
          <p:cNvPr id="12" name="Straight Arrow Connector 11"/>
          <p:cNvCxnSpPr>
            <a:stCxn id="28" idx="1"/>
          </p:cNvCxnSpPr>
          <p:nvPr/>
        </p:nvCxnSpPr>
        <p:spPr bwMode="auto">
          <a:xfrm flipH="1" flipV="1">
            <a:off x="2209800" y="3050232"/>
            <a:ext cx="914400"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Straight Arrow Connector 22"/>
          <p:cNvCxnSpPr>
            <a:stCxn id="28" idx="3"/>
          </p:cNvCxnSpPr>
          <p:nvPr/>
        </p:nvCxnSpPr>
        <p:spPr bwMode="auto">
          <a:xfrm>
            <a:off x="4772602" y="3050233"/>
            <a:ext cx="71379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3" name="TextBox 32"/>
          <p:cNvSpPr txBox="1"/>
          <p:nvPr/>
        </p:nvSpPr>
        <p:spPr>
          <a:xfrm>
            <a:off x="6324600" y="2819399"/>
            <a:ext cx="1219200" cy="461665"/>
          </a:xfrm>
          <a:prstGeom prst="rect">
            <a:avLst/>
          </a:prstGeom>
          <a:noFill/>
        </p:spPr>
        <p:txBody>
          <a:bodyPr wrap="square" rtlCol="0">
            <a:spAutoFit/>
          </a:bodyPr>
          <a:lstStyle/>
          <a:p>
            <a:pPr algn="ctr"/>
            <a:r>
              <a:rPr lang="en-US" sz="1200" dirty="0" smtClean="0"/>
              <a:t>Days Sales Outstanding</a:t>
            </a:r>
            <a:endParaRPr lang="en-US" sz="1200" dirty="0"/>
          </a:p>
        </p:txBody>
      </p:sp>
      <p:cxnSp>
        <p:nvCxnSpPr>
          <p:cNvPr id="27" name="Straight Arrow Connector 26"/>
          <p:cNvCxnSpPr>
            <a:stCxn id="33" idx="1"/>
          </p:cNvCxnSpPr>
          <p:nvPr/>
        </p:nvCxnSpPr>
        <p:spPr bwMode="auto">
          <a:xfrm flipH="1">
            <a:off x="5486400" y="3050232"/>
            <a:ext cx="838200"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0" name="Straight Arrow Connector 29"/>
          <p:cNvCxnSpPr>
            <a:stCxn id="33" idx="3"/>
          </p:cNvCxnSpPr>
          <p:nvPr/>
        </p:nvCxnSpPr>
        <p:spPr bwMode="auto">
          <a:xfrm flipV="1">
            <a:off x="7543800" y="3050231"/>
            <a:ext cx="1036486"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2" name="TextBox 41"/>
          <p:cNvSpPr txBox="1"/>
          <p:nvPr/>
        </p:nvSpPr>
        <p:spPr>
          <a:xfrm>
            <a:off x="1847636" y="4257810"/>
            <a:ext cx="1124163" cy="461665"/>
          </a:xfrm>
          <a:prstGeom prst="rect">
            <a:avLst/>
          </a:prstGeom>
          <a:noFill/>
        </p:spPr>
        <p:txBody>
          <a:bodyPr wrap="square" rtlCol="0">
            <a:spAutoFit/>
          </a:bodyPr>
          <a:lstStyle/>
          <a:p>
            <a:pPr algn="ctr"/>
            <a:r>
              <a:rPr lang="en-US" sz="1200" dirty="0" smtClean="0"/>
              <a:t>Firm receives invoice</a:t>
            </a:r>
            <a:endParaRPr lang="en-US" sz="1200" dirty="0"/>
          </a:p>
        </p:txBody>
      </p:sp>
      <p:sp>
        <p:nvSpPr>
          <p:cNvPr id="43" name="TextBox 42"/>
          <p:cNvSpPr txBox="1"/>
          <p:nvPr/>
        </p:nvSpPr>
        <p:spPr>
          <a:xfrm>
            <a:off x="3857518" y="4267200"/>
            <a:ext cx="1124163" cy="461665"/>
          </a:xfrm>
          <a:prstGeom prst="rect">
            <a:avLst/>
          </a:prstGeom>
          <a:noFill/>
        </p:spPr>
        <p:txBody>
          <a:bodyPr wrap="square" rtlCol="0">
            <a:spAutoFit/>
          </a:bodyPr>
          <a:lstStyle/>
          <a:p>
            <a:pPr algn="ctr"/>
            <a:r>
              <a:rPr lang="en-US" sz="1200" dirty="0" smtClean="0"/>
              <a:t>Cash paid for raw materials</a:t>
            </a:r>
            <a:endParaRPr lang="en-US" sz="1200" dirty="0"/>
          </a:p>
        </p:txBody>
      </p:sp>
      <p:sp>
        <p:nvSpPr>
          <p:cNvPr id="45" name="TextBox 44"/>
          <p:cNvSpPr txBox="1"/>
          <p:nvPr/>
        </p:nvSpPr>
        <p:spPr>
          <a:xfrm>
            <a:off x="2760906" y="3519099"/>
            <a:ext cx="1485899" cy="461665"/>
          </a:xfrm>
          <a:prstGeom prst="rect">
            <a:avLst/>
          </a:prstGeom>
          <a:noFill/>
        </p:spPr>
        <p:txBody>
          <a:bodyPr wrap="square" rtlCol="0">
            <a:spAutoFit/>
          </a:bodyPr>
          <a:lstStyle/>
          <a:p>
            <a:pPr algn="ctr"/>
            <a:r>
              <a:rPr lang="en-US" sz="1200" dirty="0" smtClean="0"/>
              <a:t>Average Days in Accounts Payable</a:t>
            </a:r>
            <a:endParaRPr lang="en-US" sz="1200" dirty="0"/>
          </a:p>
        </p:txBody>
      </p:sp>
      <p:cxnSp>
        <p:nvCxnSpPr>
          <p:cNvPr id="2055" name="Straight Arrow Connector 2054"/>
          <p:cNvCxnSpPr>
            <a:stCxn id="45" idx="1"/>
          </p:cNvCxnSpPr>
          <p:nvPr/>
        </p:nvCxnSpPr>
        <p:spPr bwMode="auto">
          <a:xfrm flipH="1" flipV="1">
            <a:off x="2510568" y="3749931"/>
            <a:ext cx="250338"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57" name="Straight Arrow Connector 2056"/>
          <p:cNvCxnSpPr>
            <a:stCxn id="45" idx="3"/>
          </p:cNvCxnSpPr>
          <p:nvPr/>
        </p:nvCxnSpPr>
        <p:spPr bwMode="auto">
          <a:xfrm flipV="1">
            <a:off x="4246805" y="3749931"/>
            <a:ext cx="172794"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Straight Connector 53"/>
          <p:cNvCxnSpPr/>
          <p:nvPr/>
        </p:nvCxnSpPr>
        <p:spPr bwMode="auto">
          <a:xfrm flipV="1">
            <a:off x="7507271" y="3343410"/>
            <a:ext cx="0" cy="9144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6" name="TextBox 55"/>
          <p:cNvSpPr txBox="1"/>
          <p:nvPr/>
        </p:nvSpPr>
        <p:spPr>
          <a:xfrm>
            <a:off x="6934200" y="4257810"/>
            <a:ext cx="1124163" cy="461665"/>
          </a:xfrm>
          <a:prstGeom prst="rect">
            <a:avLst/>
          </a:prstGeom>
          <a:noFill/>
        </p:spPr>
        <p:txBody>
          <a:bodyPr wrap="square" rtlCol="0">
            <a:spAutoFit/>
          </a:bodyPr>
          <a:lstStyle/>
          <a:p>
            <a:pPr algn="ctr"/>
            <a:r>
              <a:rPr lang="en-US" sz="1200" dirty="0" smtClean="0"/>
              <a:t>Expected payment date</a:t>
            </a:r>
            <a:endParaRPr lang="en-US" sz="1200" dirty="0"/>
          </a:p>
        </p:txBody>
      </p:sp>
      <p:sp>
        <p:nvSpPr>
          <p:cNvPr id="58" name="TextBox 57"/>
          <p:cNvSpPr txBox="1"/>
          <p:nvPr/>
        </p:nvSpPr>
        <p:spPr>
          <a:xfrm>
            <a:off x="5639376" y="3579167"/>
            <a:ext cx="1675824" cy="461665"/>
          </a:xfrm>
          <a:prstGeom prst="rect">
            <a:avLst/>
          </a:prstGeom>
          <a:noFill/>
        </p:spPr>
        <p:txBody>
          <a:bodyPr wrap="square" rtlCol="0">
            <a:spAutoFit/>
          </a:bodyPr>
          <a:lstStyle/>
          <a:p>
            <a:pPr algn="ctr"/>
            <a:r>
              <a:rPr lang="en-US" sz="1200" dirty="0" smtClean="0"/>
              <a:t>Average Days in Accounts Receivable</a:t>
            </a:r>
            <a:endParaRPr lang="en-US" sz="1200" dirty="0"/>
          </a:p>
        </p:txBody>
      </p:sp>
      <p:cxnSp>
        <p:nvCxnSpPr>
          <p:cNvPr id="2063" name="Straight Arrow Connector 2062"/>
          <p:cNvCxnSpPr>
            <a:stCxn id="58" idx="1"/>
          </p:cNvCxnSpPr>
          <p:nvPr/>
        </p:nvCxnSpPr>
        <p:spPr bwMode="auto">
          <a:xfrm flipH="1" flipV="1">
            <a:off x="5486400" y="3800610"/>
            <a:ext cx="152976" cy="9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65" name="Straight Arrow Connector 2064"/>
          <p:cNvCxnSpPr>
            <a:stCxn id="58" idx="3"/>
          </p:cNvCxnSpPr>
          <p:nvPr/>
        </p:nvCxnSpPr>
        <p:spPr bwMode="auto">
          <a:xfrm>
            <a:off x="7315200" y="3810000"/>
            <a:ext cx="19207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2" name="TextBox 71"/>
          <p:cNvSpPr txBox="1"/>
          <p:nvPr/>
        </p:nvSpPr>
        <p:spPr>
          <a:xfrm>
            <a:off x="7671848" y="3588005"/>
            <a:ext cx="819363" cy="461665"/>
          </a:xfrm>
          <a:prstGeom prst="rect">
            <a:avLst/>
          </a:prstGeom>
          <a:noFill/>
        </p:spPr>
        <p:txBody>
          <a:bodyPr wrap="square" rtlCol="0">
            <a:spAutoFit/>
          </a:bodyPr>
          <a:lstStyle/>
          <a:p>
            <a:pPr algn="ctr"/>
            <a:r>
              <a:rPr lang="en-US" sz="1200" dirty="0" smtClean="0"/>
              <a:t>Payment Delay</a:t>
            </a:r>
            <a:endParaRPr lang="en-US" sz="1200" dirty="0"/>
          </a:p>
        </p:txBody>
      </p:sp>
      <p:cxnSp>
        <p:nvCxnSpPr>
          <p:cNvPr id="2078" name="Straight Arrow Connector 2077"/>
          <p:cNvCxnSpPr>
            <a:stCxn id="72" idx="1"/>
          </p:cNvCxnSpPr>
          <p:nvPr/>
        </p:nvCxnSpPr>
        <p:spPr bwMode="auto">
          <a:xfrm flipH="1" flipV="1">
            <a:off x="7507271" y="3818837"/>
            <a:ext cx="164577"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Straight Arrow Connector 31"/>
          <p:cNvCxnSpPr>
            <a:stCxn id="72" idx="3"/>
          </p:cNvCxnSpPr>
          <p:nvPr/>
        </p:nvCxnSpPr>
        <p:spPr bwMode="auto">
          <a:xfrm flipV="1">
            <a:off x="8491211" y="3800610"/>
            <a:ext cx="195589" cy="182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0" name="Left Brace 79"/>
          <p:cNvSpPr/>
          <p:nvPr/>
        </p:nvSpPr>
        <p:spPr bwMode="auto">
          <a:xfrm rot="16200000" flipV="1">
            <a:off x="6326834" y="3016892"/>
            <a:ext cx="452735" cy="4267202"/>
          </a:xfrm>
          <a:prstGeom prst="leftBrace">
            <a:avLst/>
          </a:prstGeom>
          <a:noFill/>
          <a:ln w="25400" cap="flat" cmpd="sng" algn="ctr">
            <a:solidFill>
              <a:srgbClr val="0C5C1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C5C1B"/>
              </a:solidFill>
              <a:effectLst/>
              <a:latin typeface="Arial" charset="0"/>
              <a:ea typeface="ＭＳ Ｐゴシック" pitchFamily="1" charset="-128"/>
            </a:endParaRPr>
          </a:p>
        </p:txBody>
      </p:sp>
      <p:sp>
        <p:nvSpPr>
          <p:cNvPr id="81" name="TextBox 80"/>
          <p:cNvSpPr txBox="1"/>
          <p:nvPr/>
        </p:nvSpPr>
        <p:spPr>
          <a:xfrm>
            <a:off x="5117576" y="5381236"/>
            <a:ext cx="2869675" cy="338554"/>
          </a:xfrm>
          <a:prstGeom prst="rect">
            <a:avLst/>
          </a:prstGeom>
          <a:noFill/>
        </p:spPr>
        <p:txBody>
          <a:bodyPr wrap="square" rtlCol="0">
            <a:spAutoFit/>
          </a:bodyPr>
          <a:lstStyle/>
          <a:p>
            <a:pPr algn="ctr"/>
            <a:r>
              <a:rPr lang="en-US" sz="1600" b="1" dirty="0" smtClean="0">
                <a:solidFill>
                  <a:srgbClr val="0C5C1B"/>
                </a:solidFill>
              </a:rPr>
              <a:t>Cash Conversion Cycle</a:t>
            </a:r>
            <a:endParaRPr lang="en-US" sz="1600" b="1" dirty="0">
              <a:solidFill>
                <a:srgbClr val="0C5C1B"/>
              </a:solidFill>
            </a:endParaRPr>
          </a:p>
        </p:txBody>
      </p:sp>
      <p:sp>
        <p:nvSpPr>
          <p:cNvPr id="82" name="Left Brace 81"/>
          <p:cNvSpPr/>
          <p:nvPr/>
        </p:nvSpPr>
        <p:spPr bwMode="auto">
          <a:xfrm rot="16200000" flipV="1">
            <a:off x="5221934" y="2602853"/>
            <a:ext cx="452735" cy="6477004"/>
          </a:xfrm>
          <a:prstGeom prst="leftBrace">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C5C1B"/>
              </a:solidFill>
              <a:effectLst/>
              <a:latin typeface="Arial" charset="0"/>
              <a:ea typeface="ＭＳ Ｐゴシック" pitchFamily="1" charset="-128"/>
            </a:endParaRPr>
          </a:p>
        </p:txBody>
      </p:sp>
      <p:sp>
        <p:nvSpPr>
          <p:cNvPr id="84" name="TextBox 83"/>
          <p:cNvSpPr txBox="1"/>
          <p:nvPr/>
        </p:nvSpPr>
        <p:spPr>
          <a:xfrm>
            <a:off x="4013462" y="6065490"/>
            <a:ext cx="2869675" cy="338554"/>
          </a:xfrm>
          <a:prstGeom prst="rect">
            <a:avLst/>
          </a:prstGeom>
          <a:noFill/>
        </p:spPr>
        <p:txBody>
          <a:bodyPr wrap="square" rtlCol="0">
            <a:spAutoFit/>
          </a:bodyPr>
          <a:lstStyle/>
          <a:p>
            <a:pPr algn="ctr"/>
            <a:r>
              <a:rPr lang="en-US" sz="1600" b="1" dirty="0" smtClean="0">
                <a:solidFill>
                  <a:srgbClr val="C00000"/>
                </a:solidFill>
              </a:rPr>
              <a:t>Operating Cycle</a:t>
            </a:r>
            <a:endParaRPr lang="en-US" sz="1600" b="1" dirty="0">
              <a:solidFill>
                <a:srgbClr val="C00000"/>
              </a:solidFill>
            </a:endParaRPr>
          </a:p>
        </p:txBody>
      </p:sp>
    </p:spTree>
    <p:extLst>
      <p:ext uri="{BB962C8B-B14F-4D97-AF65-F5344CB8AC3E}">
        <p14:creationId xmlns:p14="http://schemas.microsoft.com/office/powerpoint/2010/main" val="237015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GT_ppt_rnd2_light_gray">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GT_ppt_rnd2_light_gray">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GT_ppt_rnd2_light_gra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T_ppt_rnd2_light_gra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T_ppt_rnd2_light_gra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T_ppt_rnd2_light_gra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T_ppt_rnd2_light_gra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T_ppt_rnd2_light_gra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T_ppt_rnd2_light_gray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T_ppt_rnd2_light_gra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T_ppt_rnd2_light_gra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T_ppt_rnd2_light_gra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T_ppt_rnd2_light_gra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T_ppt_rnd2_light_gra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24594</TotalTime>
  <Words>5728</Words>
  <Application>Microsoft Office PowerPoint</Application>
  <PresentationFormat>On-screen Show (4:3)</PresentationFormat>
  <Paragraphs>1468</Paragraphs>
  <Slides>69</Slides>
  <Notes>69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ＭＳ Ｐゴシック</vt:lpstr>
      <vt:lpstr>宋体</vt:lpstr>
      <vt:lpstr>Arial</vt:lpstr>
      <vt:lpstr>Times New Roman</vt:lpstr>
      <vt:lpstr>Wingdings</vt:lpstr>
      <vt:lpstr>ヒラギノ角ゴ Pro W3</vt:lpstr>
      <vt:lpstr>GT_ppt_rnd2_light_gray</vt:lpstr>
      <vt:lpstr>PowerPoint Presentation</vt:lpstr>
      <vt:lpstr>Chapter 03 Learning Objectives</vt:lpstr>
      <vt:lpstr>The Operating Cycle</vt:lpstr>
      <vt:lpstr>The Cash Conversion Cycle</vt:lpstr>
      <vt:lpstr>The Cash Conversion Cycle</vt:lpstr>
      <vt:lpstr>The Cash Conversion Cycle</vt:lpstr>
      <vt:lpstr>The Cash Conversion Cycle</vt:lpstr>
      <vt:lpstr>The Cash Conversion Cycle</vt:lpstr>
      <vt:lpstr>The Operating Cycle and Cash Conversion Cycle</vt:lpstr>
      <vt:lpstr>The Operating Cycle and Cash Conversion Cycle</vt:lpstr>
      <vt:lpstr>The Operating Cycle</vt:lpstr>
      <vt:lpstr>PowerPoint Presentation</vt:lpstr>
      <vt:lpstr>Income Statement</vt:lpstr>
      <vt:lpstr>Operating Revenues</vt:lpstr>
      <vt:lpstr>Operating Expenses</vt:lpstr>
      <vt:lpstr>Other Income Statement Items</vt:lpstr>
      <vt:lpstr>PowerPoint Presentation</vt:lpstr>
      <vt:lpstr>Cash Basis v. Accrual Basis</vt:lpstr>
      <vt:lpstr>Cash Basis v. Accrual Basis</vt:lpstr>
      <vt:lpstr>PowerPoint Presentation</vt:lpstr>
      <vt:lpstr>Revenue</vt:lpstr>
      <vt:lpstr>Revenue Defined</vt:lpstr>
      <vt:lpstr>New Revenue Recognition: 5-Step Model</vt:lpstr>
      <vt:lpstr>Revenue Recognition</vt:lpstr>
      <vt:lpstr>Revenue Recognition</vt:lpstr>
      <vt:lpstr>Revenue Recognition</vt:lpstr>
      <vt:lpstr>PowerPoint Presentation</vt:lpstr>
      <vt:lpstr>Expense Recognition</vt:lpstr>
      <vt:lpstr>Expense Recognition</vt:lpstr>
      <vt:lpstr>Expense Recognition</vt:lpstr>
      <vt:lpstr>PowerPoint Presentation</vt:lpstr>
      <vt:lpstr>Managerial Incentives: Revenue</vt:lpstr>
      <vt:lpstr>Managerial Incentives: Revenue</vt:lpstr>
      <vt:lpstr>Managerial Incentives: Revenue</vt:lpstr>
      <vt:lpstr>The Importance of Revenue to Managers</vt:lpstr>
      <vt:lpstr>Managerial Incentives to Violate Accounting Rules</vt:lpstr>
      <vt:lpstr>PowerPoint Presentation</vt:lpstr>
      <vt:lpstr>13F Disclosure</vt:lpstr>
      <vt:lpstr>13F Disclosure</vt:lpstr>
      <vt:lpstr>13F Disclosure</vt:lpstr>
      <vt:lpstr>13F Disclosure</vt:lpstr>
      <vt:lpstr>PowerPoint Presentation</vt:lpstr>
      <vt:lpstr>Example Transactions</vt:lpstr>
      <vt:lpstr>Example Transactions (cont.)</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PowerPoint Presentation</vt:lpstr>
      <vt:lpstr>Unadjusted Trial Trial Balance</vt:lpstr>
      <vt:lpstr>Classified Income Statement</vt:lpstr>
      <vt:lpstr>PowerPoint Presentation</vt:lpstr>
      <vt:lpstr>Net Profit Margin</vt:lpstr>
      <vt:lpstr>Net Profit Margin</vt:lpstr>
      <vt:lpstr>Net Profit Margin</vt:lpstr>
      <vt:lpstr>Net Profit Margin</vt:lpstr>
      <vt:lpstr>Net Profit Margin</vt:lpstr>
      <vt:lpstr>PowerPoint Presentation</vt:lpstr>
      <vt:lpstr>Statement of Cash Flows</vt:lpstr>
      <vt:lpstr>PowerPoint Presentation</vt:lpstr>
    </vt:vector>
  </TitlesOfParts>
  <Company>Brian Rush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Rush</dc:creator>
  <cp:lastModifiedBy>James Sinclair</cp:lastModifiedBy>
  <cp:revision>211</cp:revision>
  <cp:lastPrinted>2017-01-10T18:35:39Z</cp:lastPrinted>
  <dcterms:created xsi:type="dcterms:W3CDTF">2009-05-13T18:31:56Z</dcterms:created>
  <dcterms:modified xsi:type="dcterms:W3CDTF">2018-01-19T19:41:32Z</dcterms:modified>
</cp:coreProperties>
</file>