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257" r:id="rId3"/>
    <p:sldId id="357" r:id="rId4"/>
    <p:sldId id="444" r:id="rId5"/>
    <p:sldId id="369" r:id="rId6"/>
    <p:sldId id="442" r:id="rId7"/>
    <p:sldId id="443" r:id="rId8"/>
    <p:sldId id="445" r:id="rId9"/>
    <p:sldId id="370" r:id="rId10"/>
    <p:sldId id="446" r:id="rId11"/>
    <p:sldId id="447" r:id="rId12"/>
    <p:sldId id="448" r:id="rId13"/>
    <p:sldId id="376" r:id="rId14"/>
    <p:sldId id="377" r:id="rId15"/>
    <p:sldId id="378" r:id="rId16"/>
    <p:sldId id="379" r:id="rId17"/>
    <p:sldId id="380" r:id="rId18"/>
    <p:sldId id="381" r:id="rId19"/>
    <p:sldId id="383" r:id="rId20"/>
    <p:sldId id="450" r:id="rId21"/>
    <p:sldId id="385" r:id="rId22"/>
    <p:sldId id="388" r:id="rId23"/>
    <p:sldId id="449" r:id="rId24"/>
    <p:sldId id="390" r:id="rId25"/>
    <p:sldId id="451" r:id="rId26"/>
    <p:sldId id="453" r:id="rId27"/>
    <p:sldId id="454" r:id="rId28"/>
    <p:sldId id="455" r:id="rId29"/>
    <p:sldId id="456" r:id="rId30"/>
    <p:sldId id="457" r:id="rId31"/>
    <p:sldId id="277" r:id="rId32"/>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C1B"/>
    <a:srgbClr val="D1211D"/>
    <a:srgbClr val="FF2121"/>
    <a:srgbClr val="00CC00"/>
    <a:srgbClr val="000099"/>
    <a:srgbClr val="0000FF"/>
    <a:srgbClr val="A51A17"/>
    <a:srgbClr val="E33935"/>
    <a:srgbClr val="FF584B"/>
    <a:srgbClr val="FEAE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306" autoAdjust="0"/>
  </p:normalViewPr>
  <p:slideViewPr>
    <p:cSldViewPr>
      <p:cViewPr varScale="1">
        <p:scale>
          <a:sx n="115" d="100"/>
          <a:sy n="115" d="100"/>
        </p:scale>
        <p:origin x="13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5496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36729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9375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49991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81019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6604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09028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04: Adjustments, Financial Statements, and Earnings Quality</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Accrued Revenues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b="1" dirty="0" smtClean="0"/>
              <a:t>Adjustment 2 (</a:t>
            </a:r>
            <a:r>
              <a:rPr lang="en-US" sz="1400" b="1" i="1" dirty="0" smtClean="0"/>
              <a:t>AJE 2</a:t>
            </a:r>
            <a:r>
              <a:rPr lang="en-US" sz="1400" b="1" dirty="0" smtClean="0"/>
              <a:t>):</a:t>
            </a:r>
          </a:p>
          <a:p>
            <a:pPr marL="0" indent="0">
              <a:spcBef>
                <a:spcPct val="0"/>
              </a:spcBef>
              <a:buNone/>
            </a:pPr>
            <a:r>
              <a:rPr lang="en-US" sz="1400" dirty="0" smtClean="0"/>
              <a:t>Investments </a:t>
            </a:r>
            <a:r>
              <a:rPr lang="en-US" sz="1400" dirty="0"/>
              <a:t>owned by </a:t>
            </a:r>
            <a:r>
              <a:rPr lang="en-US" sz="1400" dirty="0" smtClean="0"/>
              <a:t>Firm A </a:t>
            </a:r>
            <a:r>
              <a:rPr lang="en-US" sz="1400" dirty="0"/>
              <a:t>earned $200 in additional interest revenue for the quarter, but the cash will be received in the next quarter</a:t>
            </a:r>
            <a:r>
              <a:rPr lang="en-US" sz="1400" dirty="0" smtClean="0"/>
              <a:t>. </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724885693"/>
              </p:ext>
            </p:extLst>
          </p:nvPr>
        </p:nvGraphicFramePr>
        <p:xfrm>
          <a:off x="1447800" y="2590800"/>
          <a:ext cx="6248400" cy="9144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3312459">
                  <a:extLst>
                    <a:ext uri="{9D8B030D-6E8A-4147-A177-3AD203B41FA5}">
                      <a16:colId xmlns:a16="http://schemas.microsoft.com/office/drawing/2014/main" val="20001"/>
                    </a:ext>
                  </a:extLst>
                </a:gridCol>
                <a:gridCol w="918882">
                  <a:extLst>
                    <a:ext uri="{9D8B030D-6E8A-4147-A177-3AD203B41FA5}">
                      <a16:colId xmlns:a16="http://schemas.microsoft.com/office/drawing/2014/main" val="20002"/>
                    </a:ext>
                  </a:extLst>
                </a:gridCol>
                <a:gridCol w="1102659">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(AJE 2)</a:t>
                      </a:r>
                      <a:endParaRPr lang="en-US" sz="1400" i="1" dirty="0"/>
                    </a:p>
                  </a:txBody>
                  <a:tcPr/>
                </a:tc>
                <a:tc>
                  <a:txBody>
                    <a:bodyPr/>
                    <a:lstStyle/>
                    <a:p>
                      <a:r>
                        <a:rPr lang="en-US" sz="1400" dirty="0" smtClean="0"/>
                        <a:t>Interest Receivable (+A)</a:t>
                      </a:r>
                      <a:endParaRPr lang="en-US" sz="1400" dirty="0"/>
                    </a:p>
                  </a:txBody>
                  <a:tcPr/>
                </a:tc>
                <a:tc>
                  <a:txBody>
                    <a:bodyPr/>
                    <a:lstStyle/>
                    <a:p>
                      <a:pPr algn="r"/>
                      <a:r>
                        <a:rPr lang="en-US" sz="1400" dirty="0" smtClean="0"/>
                        <a:t>200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Interest Revenue (+R;</a:t>
                      </a:r>
                      <a:r>
                        <a:rPr lang="en-US" sz="1400" baseline="0" dirty="0" smtClean="0"/>
                        <a:t> +SE</a:t>
                      </a:r>
                      <a:r>
                        <a:rPr lang="en-US" sz="1400" dirty="0" smtClean="0"/>
                        <a:t>)</a:t>
                      </a:r>
                      <a:endParaRPr lang="en-US" sz="1400" dirty="0"/>
                    </a:p>
                  </a:txBody>
                  <a:tcPr/>
                </a:tc>
                <a:tc>
                  <a:txBody>
                    <a:bodyPr/>
                    <a:lstStyle/>
                    <a:p>
                      <a:pPr algn="r"/>
                      <a:endParaRPr lang="en-US" sz="1400" dirty="0"/>
                    </a:p>
                  </a:txBody>
                  <a:tcPr/>
                </a:tc>
                <a:tc>
                  <a:txBody>
                    <a:bodyPr/>
                    <a:lstStyle/>
                    <a:p>
                      <a:pPr algn="r"/>
                      <a:r>
                        <a:rPr lang="en-US" sz="1400" dirty="0" smtClean="0"/>
                        <a:t>200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57213218"/>
              </p:ext>
            </p:extLst>
          </p:nvPr>
        </p:nvGraphicFramePr>
        <p:xfrm>
          <a:off x="1600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Interest Revenue (R)</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chemeClr val="tx1"/>
                          </a:solidFill>
                        </a:rPr>
                        <a:t>BB</a:t>
                      </a:r>
                      <a:endParaRPr lang="en-US" sz="10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1,200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r>
                        <a:rPr lang="en-US" sz="1000" dirty="0" smtClean="0">
                          <a:solidFill>
                            <a:schemeClr val="tx1"/>
                          </a:solidFill>
                        </a:rPr>
                        <a:t>(10)</a:t>
                      </a:r>
                      <a:endParaRPr lang="en-US" sz="10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1,200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chemeClr val="tx1"/>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lnB>
                      <a:noFill/>
                    </a:lnB>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200</a:t>
                      </a: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r>
                        <a:rPr lang="en-US" sz="1000" b="0" i="1" dirty="0" smtClean="0">
                          <a:solidFill>
                            <a:srgbClr val="C00000"/>
                          </a:solidFill>
                        </a:rPr>
                        <a:t>(AJE</a:t>
                      </a:r>
                      <a:r>
                        <a:rPr lang="en-US" sz="1000" b="0" i="1" baseline="0" dirty="0" smtClean="0">
                          <a:solidFill>
                            <a:srgbClr val="C00000"/>
                          </a:solidFill>
                        </a:rPr>
                        <a:t> 2)</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1,400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08180596"/>
              </p:ext>
            </p:extLst>
          </p:nvPr>
        </p:nvGraphicFramePr>
        <p:xfrm>
          <a:off x="5029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Interest Receivable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000" dirty="0" smtClean="0">
                          <a:solidFill>
                            <a:schemeClr val="tx1"/>
                          </a:solidFill>
                        </a:rPr>
                        <a:t>BB</a:t>
                      </a:r>
                      <a:endParaRPr lang="en-US" sz="10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0</a:t>
                      </a: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r>
                        <a:rPr lang="en-US" sz="1000" b="0" i="1" dirty="0" smtClean="0">
                          <a:solidFill>
                            <a:srgbClr val="C00000"/>
                          </a:solidFill>
                        </a:rPr>
                        <a:t>(AJE</a:t>
                      </a:r>
                      <a:r>
                        <a:rPr lang="en-US" sz="1000" b="0" i="1" baseline="0" dirty="0" smtClean="0">
                          <a:solidFill>
                            <a:srgbClr val="C00000"/>
                          </a:solidFill>
                        </a:rPr>
                        <a:t> 2)</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200</a:t>
                      </a:r>
                      <a:endParaRPr lang="en-US" sz="1200" b="0"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200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90859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Deferred Expenses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b="1" dirty="0" smtClean="0"/>
              <a:t>Adjustment 3 (</a:t>
            </a:r>
            <a:r>
              <a:rPr lang="en-US" sz="1400" b="1" i="1" dirty="0" smtClean="0"/>
              <a:t>AJE 3</a:t>
            </a:r>
            <a:r>
              <a:rPr lang="en-US" sz="1400" b="1" dirty="0" smtClean="0"/>
              <a:t>):</a:t>
            </a:r>
          </a:p>
          <a:p>
            <a:pPr marL="0" indent="0">
              <a:buNone/>
            </a:pPr>
            <a:r>
              <a:rPr lang="en-US" sz="1400" dirty="0" smtClean="0"/>
              <a:t>At </a:t>
            </a:r>
            <a:r>
              <a:rPr lang="en-US" sz="1400" dirty="0"/>
              <a:t>the end of the quarter, </a:t>
            </a:r>
            <a:r>
              <a:rPr lang="en-US" sz="1400" dirty="0" smtClean="0"/>
              <a:t>Firm A </a:t>
            </a:r>
            <a:r>
              <a:rPr lang="en-US" sz="1400" dirty="0"/>
              <a:t>counted $16,100 in supplies on hand, but the Supplies account indicated a balance of $</a:t>
            </a:r>
            <a:r>
              <a:rPr lang="en-US" sz="1400" dirty="0" smtClean="0"/>
              <a:t>385,100. </a:t>
            </a:r>
            <a:r>
              <a:rPr lang="en-US" sz="1400" dirty="0"/>
              <a:t>We need to adjust the Supplies account to its proper balance of $16,100.</a:t>
            </a:r>
          </a:p>
        </p:txBody>
      </p:sp>
      <p:graphicFrame>
        <p:nvGraphicFramePr>
          <p:cNvPr id="2" name="Table 1"/>
          <p:cNvGraphicFramePr>
            <a:graphicFrameLocks noGrp="1"/>
          </p:cNvGraphicFramePr>
          <p:nvPr>
            <p:extLst>
              <p:ext uri="{D42A27DB-BD31-4B8C-83A1-F6EECF244321}">
                <p14:modId xmlns:p14="http://schemas.microsoft.com/office/powerpoint/2010/main" val="566371438"/>
              </p:ext>
            </p:extLst>
          </p:nvPr>
        </p:nvGraphicFramePr>
        <p:xfrm>
          <a:off x="1447800" y="2590800"/>
          <a:ext cx="6248400" cy="9144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3312459">
                  <a:extLst>
                    <a:ext uri="{9D8B030D-6E8A-4147-A177-3AD203B41FA5}">
                      <a16:colId xmlns:a16="http://schemas.microsoft.com/office/drawing/2014/main" val="20001"/>
                    </a:ext>
                  </a:extLst>
                </a:gridCol>
                <a:gridCol w="918882">
                  <a:extLst>
                    <a:ext uri="{9D8B030D-6E8A-4147-A177-3AD203B41FA5}">
                      <a16:colId xmlns:a16="http://schemas.microsoft.com/office/drawing/2014/main" val="20002"/>
                    </a:ext>
                  </a:extLst>
                </a:gridCol>
                <a:gridCol w="1102659">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(AJE 3)</a:t>
                      </a:r>
                      <a:endParaRPr lang="en-US" sz="1400" i="1" dirty="0"/>
                    </a:p>
                  </a:txBody>
                  <a:tcPr/>
                </a:tc>
                <a:tc>
                  <a:txBody>
                    <a:bodyPr/>
                    <a:lstStyle/>
                    <a:p>
                      <a:r>
                        <a:rPr lang="en-US" sz="1400" dirty="0" smtClean="0"/>
                        <a:t>Supplies</a:t>
                      </a:r>
                      <a:r>
                        <a:rPr lang="en-US" sz="1400" baseline="0" dirty="0" smtClean="0"/>
                        <a:t> Expense</a:t>
                      </a:r>
                      <a:r>
                        <a:rPr lang="en-US" sz="1400" dirty="0" smtClean="0"/>
                        <a:t> (+E;</a:t>
                      </a:r>
                      <a:r>
                        <a:rPr lang="en-US" sz="1400" baseline="0" dirty="0" smtClean="0"/>
                        <a:t> -SE</a:t>
                      </a:r>
                      <a:r>
                        <a:rPr lang="en-US" sz="1400" dirty="0" smtClean="0"/>
                        <a:t>)</a:t>
                      </a:r>
                      <a:endParaRPr lang="en-US" sz="1400" dirty="0"/>
                    </a:p>
                  </a:txBody>
                  <a:tcPr/>
                </a:tc>
                <a:tc>
                  <a:txBody>
                    <a:bodyPr/>
                    <a:lstStyle/>
                    <a:p>
                      <a:pPr algn="r"/>
                      <a:r>
                        <a:rPr lang="en-US" sz="1400" dirty="0" smtClean="0"/>
                        <a:t>369,000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dirty="0"/>
                    </a:p>
                  </a:txBody>
                  <a:tcPr/>
                </a:tc>
                <a:tc>
                  <a:txBody>
                    <a:bodyPr/>
                    <a:lstStyle/>
                    <a:p>
                      <a:r>
                        <a:rPr lang="en-US" sz="1400" dirty="0" smtClean="0"/>
                        <a:t>     Supplies (-A)</a:t>
                      </a:r>
                      <a:endParaRPr lang="en-US" sz="1400" dirty="0"/>
                    </a:p>
                  </a:txBody>
                  <a:tcPr/>
                </a:tc>
                <a:tc>
                  <a:txBody>
                    <a:bodyPr/>
                    <a:lstStyle/>
                    <a:p>
                      <a:pPr algn="r"/>
                      <a:endParaRPr lang="en-US" sz="1400" dirty="0"/>
                    </a:p>
                  </a:txBody>
                  <a:tcPr/>
                </a:tc>
                <a:tc>
                  <a:txBody>
                    <a:bodyPr/>
                    <a:lstStyle/>
                    <a:p>
                      <a:pPr algn="r"/>
                      <a:r>
                        <a:rPr lang="en-US" sz="1400" dirty="0" smtClean="0"/>
                        <a:t>369,000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49176974"/>
              </p:ext>
            </p:extLst>
          </p:nvPr>
        </p:nvGraphicFramePr>
        <p:xfrm>
          <a:off x="1600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Supplies (A)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000" dirty="0" smtClean="0">
                          <a:solidFill>
                            <a:schemeClr val="tx1"/>
                          </a:solidFill>
                        </a:rPr>
                        <a:t>BB</a:t>
                      </a:r>
                      <a:endParaRPr lang="en-US" sz="1000" dirty="0">
                        <a:solidFill>
                          <a:schemeClr val="tx1"/>
                        </a:solidFill>
                      </a:endParaRPr>
                    </a:p>
                  </a:txBody>
                  <a:tcPr/>
                </a:tc>
                <a:tc>
                  <a:txBody>
                    <a:bodyPr/>
                    <a:lstStyle/>
                    <a:p>
                      <a:pPr algn="r"/>
                      <a:r>
                        <a:rPr lang="en-US" sz="1200" dirty="0" smtClean="0">
                          <a:solidFill>
                            <a:schemeClr val="tx1"/>
                          </a:solidFill>
                        </a:rPr>
                        <a:t>$  15,300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000" dirty="0" smtClean="0">
                          <a:solidFill>
                            <a:schemeClr val="tx1"/>
                          </a:solidFill>
                        </a:rPr>
                        <a:t>(1)</a:t>
                      </a:r>
                      <a:endParaRPr lang="en-US" sz="10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369,800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385,100</a:t>
                      </a: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chemeClr val="tx1"/>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lnB>
                      <a:noFill/>
                    </a:lnB>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369,000</a:t>
                      </a: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r>
                        <a:rPr lang="en-US" sz="1000" b="0" i="1" dirty="0" smtClean="0">
                          <a:solidFill>
                            <a:srgbClr val="C00000"/>
                          </a:solidFill>
                        </a:rPr>
                        <a:t>(AJE</a:t>
                      </a:r>
                      <a:r>
                        <a:rPr lang="en-US" sz="1000" b="0" i="1" baseline="0" dirty="0" smtClean="0">
                          <a:solidFill>
                            <a:srgbClr val="C00000"/>
                          </a:solidFill>
                        </a:rPr>
                        <a:t> 3)</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16,100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82188353"/>
              </p:ext>
            </p:extLst>
          </p:nvPr>
        </p:nvGraphicFramePr>
        <p:xfrm>
          <a:off x="5029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Supplies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000" dirty="0" smtClean="0">
                          <a:solidFill>
                            <a:schemeClr val="tx1"/>
                          </a:solidFill>
                        </a:rPr>
                        <a:t>BB</a:t>
                      </a:r>
                      <a:endParaRPr lang="en-US" sz="10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0</a:t>
                      </a: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r>
                        <a:rPr lang="en-US" sz="1000" b="0" i="1" dirty="0" smtClean="0">
                          <a:solidFill>
                            <a:srgbClr val="C00000"/>
                          </a:solidFill>
                        </a:rPr>
                        <a:t>(AJE</a:t>
                      </a:r>
                      <a:r>
                        <a:rPr lang="en-US" sz="1000" b="0" i="1" baseline="0" dirty="0" smtClean="0">
                          <a:solidFill>
                            <a:srgbClr val="C00000"/>
                          </a:solidFill>
                        </a:rPr>
                        <a:t> 3)</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369,000</a:t>
                      </a:r>
                      <a:endParaRPr lang="en-US" sz="1200" b="0"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369,000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4722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Accrued Expenses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b="1" dirty="0" smtClean="0"/>
              <a:t>Adjustment 4 (</a:t>
            </a:r>
            <a:r>
              <a:rPr lang="en-US" sz="1400" b="1" i="1" dirty="0" smtClean="0"/>
              <a:t>AJE 4</a:t>
            </a:r>
            <a:r>
              <a:rPr lang="en-US" sz="1400" b="1" dirty="0" smtClean="0"/>
              <a:t>):</a:t>
            </a:r>
          </a:p>
          <a:p>
            <a:pPr marL="0" indent="0" fontAlgn="auto">
              <a:spcBef>
                <a:spcPts val="0"/>
              </a:spcBef>
              <a:spcAft>
                <a:spcPts val="0"/>
              </a:spcAft>
              <a:buNone/>
              <a:defRPr/>
            </a:pPr>
            <a:r>
              <a:rPr lang="en-US" sz="1400" dirty="0" smtClean="0"/>
              <a:t>Firm A’s </a:t>
            </a:r>
            <a:r>
              <a:rPr lang="en-US" sz="1400" dirty="0"/>
              <a:t>employees earned $67,200 in wages for working two days at the end of the quarter. They will be paid in the next quarter.</a:t>
            </a:r>
          </a:p>
        </p:txBody>
      </p:sp>
      <p:graphicFrame>
        <p:nvGraphicFramePr>
          <p:cNvPr id="2" name="Table 1"/>
          <p:cNvGraphicFramePr>
            <a:graphicFrameLocks noGrp="1"/>
          </p:cNvGraphicFramePr>
          <p:nvPr>
            <p:extLst>
              <p:ext uri="{D42A27DB-BD31-4B8C-83A1-F6EECF244321}">
                <p14:modId xmlns:p14="http://schemas.microsoft.com/office/powerpoint/2010/main" val="442595910"/>
              </p:ext>
            </p:extLst>
          </p:nvPr>
        </p:nvGraphicFramePr>
        <p:xfrm>
          <a:off x="1447800" y="2590800"/>
          <a:ext cx="6248400" cy="9144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3312459">
                  <a:extLst>
                    <a:ext uri="{9D8B030D-6E8A-4147-A177-3AD203B41FA5}">
                      <a16:colId xmlns:a16="http://schemas.microsoft.com/office/drawing/2014/main" val="20001"/>
                    </a:ext>
                  </a:extLst>
                </a:gridCol>
                <a:gridCol w="918882">
                  <a:extLst>
                    <a:ext uri="{9D8B030D-6E8A-4147-A177-3AD203B41FA5}">
                      <a16:colId xmlns:a16="http://schemas.microsoft.com/office/drawing/2014/main" val="20002"/>
                    </a:ext>
                  </a:extLst>
                </a:gridCol>
                <a:gridCol w="1102659">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(AJE 4)</a:t>
                      </a:r>
                      <a:endParaRPr lang="en-US" sz="1400" i="1" dirty="0"/>
                    </a:p>
                  </a:txBody>
                  <a:tcPr/>
                </a:tc>
                <a:tc>
                  <a:txBody>
                    <a:bodyPr/>
                    <a:lstStyle/>
                    <a:p>
                      <a:r>
                        <a:rPr lang="en-US" sz="1400" dirty="0" smtClean="0"/>
                        <a:t>Wages</a:t>
                      </a:r>
                      <a:r>
                        <a:rPr lang="en-US" sz="1400" baseline="0" dirty="0" smtClean="0"/>
                        <a:t> Expense</a:t>
                      </a:r>
                      <a:r>
                        <a:rPr lang="en-US" sz="1400" dirty="0" smtClean="0"/>
                        <a:t> (+E; -SE)</a:t>
                      </a:r>
                      <a:endParaRPr lang="en-US" sz="1400" dirty="0"/>
                    </a:p>
                  </a:txBody>
                  <a:tcPr/>
                </a:tc>
                <a:tc>
                  <a:txBody>
                    <a:bodyPr/>
                    <a:lstStyle/>
                    <a:p>
                      <a:pPr algn="r"/>
                      <a:r>
                        <a:rPr lang="en-US" sz="1400" dirty="0" smtClean="0"/>
                        <a:t>67,200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Wages Payable (+L)</a:t>
                      </a:r>
                      <a:endParaRPr lang="en-US" sz="1400" dirty="0"/>
                    </a:p>
                  </a:txBody>
                  <a:tcPr/>
                </a:tc>
                <a:tc>
                  <a:txBody>
                    <a:bodyPr/>
                    <a:lstStyle/>
                    <a:p>
                      <a:pPr algn="r"/>
                      <a:endParaRPr lang="en-US" sz="1400" dirty="0"/>
                    </a:p>
                  </a:txBody>
                  <a:tcPr/>
                </a:tc>
                <a:tc>
                  <a:txBody>
                    <a:bodyPr/>
                    <a:lstStyle/>
                    <a:p>
                      <a:pPr algn="r"/>
                      <a:r>
                        <a:rPr lang="en-US" sz="1400" dirty="0" smtClean="0"/>
                        <a:t>67,200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48164947"/>
              </p:ext>
            </p:extLst>
          </p:nvPr>
        </p:nvGraphicFramePr>
        <p:xfrm>
          <a:off x="1600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Wages Payable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73,900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chemeClr val="tx1"/>
                          </a:solidFill>
                        </a:rPr>
                        <a:t>BB</a:t>
                      </a:r>
                      <a:endParaRPr lang="en-US" sz="1000" dirty="0">
                        <a:solidFill>
                          <a:schemeClr val="tx1"/>
                        </a:solidFill>
                      </a:endParaRPr>
                    </a:p>
                  </a:txBody>
                  <a:tcPr/>
                </a:tc>
                <a:extLst>
                  <a:ext uri="{0D108BD9-81ED-4DB2-BD59-A6C34878D82A}">
                    <a16:rowId xmlns:a16="http://schemas.microsoft.com/office/drawing/2014/main" val="10001"/>
                  </a:ext>
                </a:extLst>
              </a:tr>
              <a:tr h="139700">
                <a:tc>
                  <a:txBody>
                    <a:bodyPr/>
                    <a:lstStyle/>
                    <a:p>
                      <a:pPr algn="r"/>
                      <a:r>
                        <a:rPr lang="en-US" sz="1000" dirty="0" smtClean="0">
                          <a:solidFill>
                            <a:schemeClr val="tx1"/>
                          </a:solidFill>
                        </a:rPr>
                        <a:t>(5)</a:t>
                      </a:r>
                      <a:endParaRPr lang="en-US" sz="10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73,900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0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chemeClr val="tx1"/>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lnB>
                      <a:noFill/>
                    </a:lnB>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67,200</a:t>
                      </a: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r>
                        <a:rPr lang="en-US" sz="1000" b="0" i="1" dirty="0" smtClean="0">
                          <a:solidFill>
                            <a:srgbClr val="C00000"/>
                          </a:solidFill>
                        </a:rPr>
                        <a:t>(AJE</a:t>
                      </a:r>
                      <a:r>
                        <a:rPr lang="en-US" sz="1000" b="0" i="1" baseline="0" dirty="0" smtClean="0">
                          <a:solidFill>
                            <a:srgbClr val="C00000"/>
                          </a:solidFill>
                        </a:rPr>
                        <a:t> 4)</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67,200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54792829"/>
              </p:ext>
            </p:extLst>
          </p:nvPr>
        </p:nvGraphicFramePr>
        <p:xfrm>
          <a:off x="5029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Wages Expense (E)</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000" dirty="0" smtClean="0">
                          <a:solidFill>
                            <a:schemeClr val="tx1"/>
                          </a:solidFill>
                        </a:rPr>
                        <a:t>BB</a:t>
                      </a:r>
                      <a:endParaRPr lang="en-US" sz="1000" dirty="0">
                        <a:solidFill>
                          <a:schemeClr val="tx1"/>
                        </a:solidFill>
                      </a:endParaRPr>
                    </a:p>
                  </a:txBody>
                  <a:tcPr/>
                </a:tc>
                <a:tc>
                  <a:txBody>
                    <a:bodyPr/>
                    <a:lstStyle/>
                    <a:p>
                      <a:pPr algn="l"/>
                      <a:r>
                        <a:rPr lang="en-US" sz="1200" dirty="0" smtClean="0">
                          <a:solidFill>
                            <a:schemeClr val="tx1"/>
                          </a:solidFill>
                        </a:rPr>
                        <a:t>$              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177,000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177,000</a:t>
                      </a: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r>
                        <a:rPr lang="en-US" sz="1000" b="0" i="1" dirty="0" smtClean="0">
                          <a:solidFill>
                            <a:srgbClr val="C00000"/>
                          </a:solidFill>
                        </a:rPr>
                        <a:t>(AJE</a:t>
                      </a:r>
                      <a:r>
                        <a:rPr lang="en-US" sz="1000" b="0" i="1" baseline="0" dirty="0" smtClean="0">
                          <a:solidFill>
                            <a:srgbClr val="C00000"/>
                          </a:solidFill>
                        </a:rPr>
                        <a:t> 4)</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67,200</a:t>
                      </a:r>
                      <a:endParaRPr lang="en-US" sz="1200" b="0"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244,200</a:t>
                      </a: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23522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13</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Preparing Financial Statements</a:t>
            </a:r>
            <a:endParaRPr lang="en-US" sz="2800" dirty="0"/>
          </a:p>
        </p:txBody>
      </p:sp>
    </p:spTree>
    <p:extLst>
      <p:ext uri="{BB962C8B-B14F-4D97-AF65-F5344CB8AC3E}">
        <p14:creationId xmlns:p14="http://schemas.microsoft.com/office/powerpoint/2010/main" val="81915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Income Statement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a:spcBef>
                <a:spcPct val="0"/>
              </a:spcBef>
              <a:buFont typeface="Wingdings" panose="05000000000000000000" pitchFamily="2" charset="2"/>
              <a:buChar char="ü"/>
            </a:pPr>
            <a:r>
              <a:rPr lang="en-US" sz="1400" dirty="0" smtClean="0"/>
              <a:t>The </a:t>
            </a:r>
            <a:r>
              <a:rPr lang="en-US" sz="1400" dirty="0"/>
              <a:t>income statement is prepared first because net income is a component of Retained Earnings. </a:t>
            </a:r>
          </a:p>
          <a:p>
            <a:pPr>
              <a:spcBef>
                <a:spcPct val="0"/>
              </a:spcBef>
            </a:pPr>
            <a:endParaRPr lang="en-US" sz="1400" dirty="0"/>
          </a:p>
          <a:p>
            <a:pPr marL="0" indent="0" defTabSz="457200" eaLnBrk="1" fontAlgn="auto" hangingPunct="1">
              <a:spcBef>
                <a:spcPct val="0"/>
              </a:spcBef>
              <a:spcAft>
                <a:spcPts val="0"/>
              </a:spcAft>
              <a:buNone/>
              <a:defRPr/>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2249325282"/>
              </p:ext>
            </p:extLst>
          </p:nvPr>
        </p:nvGraphicFramePr>
        <p:xfrm>
          <a:off x="3295650" y="1828800"/>
          <a:ext cx="3238500" cy="4002313"/>
        </p:xfrm>
        <a:graphic>
          <a:graphicData uri="http://schemas.openxmlformats.org/drawingml/2006/table">
            <a:tbl>
              <a:tblPr firstRow="1" bandRow="1">
                <a:tableStyleId>{2D5ABB26-0587-4C30-8999-92F81FD0307C}</a:tableStyleId>
              </a:tblPr>
              <a:tblGrid>
                <a:gridCol w="219075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209550">
                  <a:extLst>
                    <a:ext uri="{9D8B030D-6E8A-4147-A177-3AD203B41FA5}">
                      <a16:colId xmlns:a16="http://schemas.microsoft.com/office/drawing/2014/main" val="20002"/>
                    </a:ext>
                  </a:extLst>
                </a:gridCol>
              </a:tblGrid>
              <a:tr h="153989">
                <a:tc gridSpan="3">
                  <a:txBody>
                    <a:bodyPr/>
                    <a:lstStyle/>
                    <a:p>
                      <a:pPr algn="ctr"/>
                      <a:r>
                        <a:rPr lang="en-US" sz="800" b="1" dirty="0" smtClean="0"/>
                        <a:t>Consolidated Statement of Income</a:t>
                      </a:r>
                      <a:endParaRPr lang="en-US" sz="800" b="1" dirty="0"/>
                    </a:p>
                  </a:txBody>
                  <a:tcPr marT="18288" marB="18288">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extLst>
                  <a:ext uri="{0D108BD9-81ED-4DB2-BD59-A6C34878D82A}">
                    <a16:rowId xmlns:a16="http://schemas.microsoft.com/office/drawing/2014/main" val="10000"/>
                  </a:ext>
                </a:extLst>
              </a:tr>
              <a:tr h="153989">
                <a:tc gridSpan="3">
                  <a:txBody>
                    <a:bodyPr/>
                    <a:lstStyle/>
                    <a:p>
                      <a:pPr algn="ctr"/>
                      <a:r>
                        <a:rPr lang="en-US" sz="800" dirty="0" smtClean="0"/>
                        <a:t>For the Quarter Ended June 30, 2017</a:t>
                      </a:r>
                      <a:endParaRPr lang="en-US" sz="800" dirty="0"/>
                    </a:p>
                  </a:txBody>
                  <a:tcPr marT="18288" marB="18288">
                    <a:lnB>
                      <a:noFill/>
                    </a:lnB>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2"/>
                  </a:ext>
                </a:extLst>
              </a:tr>
              <a:tr h="153989">
                <a:tc gridSpan="3">
                  <a:txBody>
                    <a:bodyPr/>
                    <a:lstStyle/>
                    <a:p>
                      <a:pPr algn="ctr"/>
                      <a:r>
                        <a:rPr lang="en-US" sz="800" dirty="0" smtClean="0"/>
                        <a:t>(in</a:t>
                      </a:r>
                      <a:r>
                        <a:rPr lang="en-US" sz="800" baseline="0" dirty="0" smtClean="0"/>
                        <a:t> thousands of dollars, except per share data)</a:t>
                      </a:r>
                      <a:endParaRPr lang="en-US" sz="800" dirty="0"/>
                    </a:p>
                  </a:txBody>
                  <a:tcPr marT="18288" marB="18288">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85150726"/>
                  </a:ext>
                </a:extLst>
              </a:tr>
              <a:tr h="198409">
                <a:tc>
                  <a:txBody>
                    <a:bodyPr/>
                    <a:lstStyle/>
                    <a:p>
                      <a:r>
                        <a:rPr lang="en-US" sz="800" dirty="0" smtClean="0"/>
                        <a:t>Sales Revenue</a:t>
                      </a:r>
                      <a:endParaRPr lang="en-US" sz="800"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dirty="0" smtClean="0"/>
                        <a:t>$1,089,000</a:t>
                      </a:r>
                      <a:endParaRPr lang="en-US" sz="800" dirty="0"/>
                    </a:p>
                  </a:txBody>
                  <a:tcPr marT="18288" marB="18288">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417561444"/>
                  </a:ext>
                </a:extLst>
              </a:tr>
              <a:tr h="153989">
                <a:tc>
                  <a:txBody>
                    <a:bodyPr/>
                    <a:lstStyle/>
                    <a:p>
                      <a:r>
                        <a:rPr lang="en-US" sz="800" dirty="0" smtClean="0"/>
                        <a:t>Operating Expenses: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T w="952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309466526"/>
                  </a:ext>
                </a:extLst>
              </a:tr>
              <a:tr h="153989">
                <a:tc>
                  <a:txBody>
                    <a:bodyPr/>
                    <a:lstStyle/>
                    <a:p>
                      <a:r>
                        <a:rPr lang="en-US" sz="800" dirty="0" smtClean="0"/>
                        <a:t>   Supplies Expense</a:t>
                      </a:r>
                      <a:endParaRPr lang="en-US" sz="800" dirty="0"/>
                    </a:p>
                  </a:txBody>
                  <a:tcPr marT="18288" marB="18288">
                    <a:solidFill>
                      <a:schemeClr val="tx2">
                        <a:lumMod val="20000"/>
                        <a:lumOff val="80000"/>
                      </a:schemeClr>
                    </a:solidFill>
                  </a:tcPr>
                </a:tc>
                <a:tc>
                  <a:txBody>
                    <a:bodyPr/>
                    <a:lstStyle/>
                    <a:p>
                      <a:pPr algn="r"/>
                      <a:r>
                        <a:rPr lang="en-US" sz="800" dirty="0" smtClean="0"/>
                        <a:t>369,000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4163812164"/>
                  </a:ext>
                </a:extLst>
              </a:tr>
              <a:tr h="153989">
                <a:tc>
                  <a:txBody>
                    <a:bodyPr/>
                    <a:lstStyle/>
                    <a:p>
                      <a:r>
                        <a:rPr lang="en-US" sz="800" dirty="0" smtClean="0"/>
                        <a:t>   Wages Expense</a:t>
                      </a:r>
                      <a:endParaRPr lang="en-US" sz="800" dirty="0"/>
                    </a:p>
                  </a:txBody>
                  <a:tcPr marT="18288" marB="18288">
                    <a:solidFill>
                      <a:schemeClr val="tx2">
                        <a:lumMod val="20000"/>
                        <a:lumOff val="80000"/>
                      </a:schemeClr>
                    </a:solidFill>
                  </a:tcPr>
                </a:tc>
                <a:tc>
                  <a:txBody>
                    <a:bodyPr/>
                    <a:lstStyle/>
                    <a:p>
                      <a:pPr algn="r"/>
                      <a:r>
                        <a:rPr lang="en-US" sz="800" dirty="0" smtClean="0"/>
                        <a:t>244,200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3"/>
                  </a:ext>
                </a:extLst>
              </a:tr>
              <a:tr h="153989">
                <a:tc>
                  <a:txBody>
                    <a:bodyPr/>
                    <a:lstStyle/>
                    <a:p>
                      <a:r>
                        <a:rPr lang="en-US" sz="800" dirty="0" smtClean="0"/>
                        <a:t>   Rent Expense</a:t>
                      </a:r>
                      <a:endParaRPr lang="en-US" sz="800" dirty="0"/>
                    </a:p>
                  </a:txBody>
                  <a:tcPr marT="18288" marB="18288">
                    <a:solidFill>
                      <a:schemeClr val="tx2">
                        <a:lumMod val="20000"/>
                        <a:lumOff val="80000"/>
                      </a:schemeClr>
                    </a:solidFill>
                  </a:tcPr>
                </a:tc>
                <a:tc>
                  <a:txBody>
                    <a:bodyPr/>
                    <a:lstStyle/>
                    <a:p>
                      <a:pPr algn="r"/>
                      <a:r>
                        <a:rPr lang="en-US" sz="800" dirty="0" smtClean="0"/>
                        <a:t>66,000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995257828"/>
                  </a:ext>
                </a:extLst>
              </a:tr>
              <a:tr h="153989">
                <a:tc>
                  <a:txBody>
                    <a:bodyPr/>
                    <a:lstStyle/>
                    <a:p>
                      <a:r>
                        <a:rPr lang="en-US" sz="800" dirty="0" smtClean="0"/>
                        <a:t>   Insurance Expense</a:t>
                      </a:r>
                      <a:endParaRPr lang="en-US" sz="800" dirty="0"/>
                    </a:p>
                  </a:txBody>
                  <a:tcPr marT="18288" marB="18288">
                    <a:solidFill>
                      <a:schemeClr val="tx2">
                        <a:lumMod val="20000"/>
                        <a:lumOff val="80000"/>
                      </a:schemeClr>
                    </a:solidFill>
                  </a:tcPr>
                </a:tc>
                <a:tc>
                  <a:txBody>
                    <a:bodyPr/>
                    <a:lstStyle/>
                    <a:p>
                      <a:pPr algn="r"/>
                      <a:r>
                        <a:rPr lang="en-US" sz="800" dirty="0" smtClean="0"/>
                        <a:t>24,000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583888173"/>
                  </a:ext>
                </a:extLst>
              </a:tr>
              <a:tr h="153989">
                <a:tc>
                  <a:txBody>
                    <a:bodyPr/>
                    <a:lstStyle/>
                    <a:p>
                      <a:r>
                        <a:rPr lang="en-US" sz="800" dirty="0" smtClean="0"/>
                        <a:t>   Utilities Expense</a:t>
                      </a:r>
                      <a:endParaRPr lang="en-US" sz="800" dirty="0"/>
                    </a:p>
                  </a:txBody>
                  <a:tcPr marT="18288" marB="18288">
                    <a:solidFill>
                      <a:schemeClr val="tx2">
                        <a:lumMod val="20000"/>
                        <a:lumOff val="80000"/>
                      </a:schemeClr>
                    </a:solidFill>
                  </a:tcPr>
                </a:tc>
                <a:tc>
                  <a:txBody>
                    <a:bodyPr/>
                    <a:lstStyle/>
                    <a:p>
                      <a:pPr algn="r"/>
                      <a:r>
                        <a:rPr lang="en-US" sz="800" dirty="0" smtClean="0"/>
                        <a:t>90,300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4"/>
                  </a:ext>
                </a:extLst>
              </a:tr>
              <a:tr h="153989">
                <a:tc>
                  <a:txBody>
                    <a:bodyPr/>
                    <a:lstStyle/>
                    <a:p>
                      <a:r>
                        <a:rPr lang="en-US" sz="800" dirty="0" smtClean="0"/>
                        <a:t>   Repairs Expense</a:t>
                      </a:r>
                      <a:endParaRPr lang="en-US" sz="800" dirty="0"/>
                    </a:p>
                  </a:txBody>
                  <a:tcPr marT="18288" marB="18288">
                    <a:solidFill>
                      <a:schemeClr val="tx2">
                        <a:lumMod val="20000"/>
                        <a:lumOff val="80000"/>
                      </a:schemeClr>
                    </a:solidFill>
                  </a:tcPr>
                </a:tc>
                <a:tc>
                  <a:txBody>
                    <a:bodyPr/>
                    <a:lstStyle/>
                    <a:p>
                      <a:pPr algn="r"/>
                      <a:r>
                        <a:rPr lang="en-US" sz="800" dirty="0" smtClean="0"/>
                        <a:t>18,700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5"/>
                  </a:ext>
                </a:extLst>
              </a:tr>
              <a:tr h="153989">
                <a:tc>
                  <a:txBody>
                    <a:bodyPr/>
                    <a:lstStyle/>
                    <a:p>
                      <a:r>
                        <a:rPr lang="en-US" sz="800" dirty="0" smtClean="0"/>
                        <a:t>General and Administrative</a:t>
                      </a:r>
                      <a:r>
                        <a:rPr lang="en-US" sz="800" baseline="0" dirty="0" smtClean="0"/>
                        <a:t> Expenses: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505020922"/>
                  </a:ext>
                </a:extLst>
              </a:tr>
              <a:tr h="153989">
                <a:tc>
                  <a:txBody>
                    <a:bodyPr/>
                    <a:lstStyle/>
                    <a:p>
                      <a:r>
                        <a:rPr lang="en-US" sz="800" dirty="0" smtClean="0"/>
                        <a:t>   Training</a:t>
                      </a:r>
                      <a:r>
                        <a:rPr lang="en-US" sz="800" baseline="0" dirty="0" smtClean="0"/>
                        <a:t> Expense</a:t>
                      </a:r>
                      <a:endParaRPr lang="en-US" sz="800" dirty="0"/>
                    </a:p>
                  </a:txBody>
                  <a:tcPr marT="18288" marB="18288">
                    <a:solidFill>
                      <a:schemeClr val="tx2">
                        <a:lumMod val="20000"/>
                        <a:lumOff val="80000"/>
                      </a:schemeClr>
                    </a:solidFill>
                  </a:tcPr>
                </a:tc>
                <a:tc>
                  <a:txBody>
                    <a:bodyPr/>
                    <a:lstStyle/>
                    <a:p>
                      <a:pPr algn="r"/>
                      <a:r>
                        <a:rPr lang="en-US" sz="800" dirty="0" smtClean="0"/>
                        <a:t>40,800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6"/>
                  </a:ext>
                </a:extLst>
              </a:tr>
              <a:tr h="153989">
                <a:tc>
                  <a:txBody>
                    <a:bodyPr/>
                    <a:lstStyle/>
                    <a:p>
                      <a:r>
                        <a:rPr lang="en-US" sz="800" dirty="0" smtClean="0"/>
                        <a:t>   Advertising Expense</a:t>
                      </a:r>
                      <a:endParaRPr lang="en-US" sz="800" dirty="0"/>
                    </a:p>
                  </a:txBody>
                  <a:tcPr marT="18288" marB="18288">
                    <a:solidFill>
                      <a:schemeClr val="tx2">
                        <a:lumMod val="20000"/>
                        <a:lumOff val="80000"/>
                      </a:schemeClr>
                    </a:solidFill>
                  </a:tcPr>
                </a:tc>
                <a:tc>
                  <a:txBody>
                    <a:bodyPr/>
                    <a:lstStyle/>
                    <a:p>
                      <a:pPr algn="r"/>
                      <a:r>
                        <a:rPr lang="en-US" sz="800" dirty="0" smtClean="0"/>
                        <a:t>3,400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05019815"/>
                  </a:ext>
                </a:extLst>
              </a:tr>
              <a:tr h="153989">
                <a:tc>
                  <a:txBody>
                    <a:bodyPr/>
                    <a:lstStyle/>
                    <a:p>
                      <a:r>
                        <a:rPr lang="en-US" sz="800" dirty="0" smtClean="0"/>
                        <a:t>Depreciation Expense</a:t>
                      </a:r>
                      <a:endParaRPr lang="en-US" sz="800" dirty="0"/>
                    </a:p>
                  </a:txBody>
                  <a:tcPr marT="18288" marB="18288">
                    <a:solidFill>
                      <a:schemeClr val="tx2">
                        <a:lumMod val="20000"/>
                        <a:lumOff val="80000"/>
                      </a:schemeClr>
                    </a:solidFill>
                  </a:tcPr>
                </a:tc>
                <a:tc>
                  <a:txBody>
                    <a:bodyPr/>
                    <a:lstStyle/>
                    <a:p>
                      <a:pPr algn="r"/>
                      <a:r>
                        <a:rPr lang="en-US" sz="800" dirty="0" smtClean="0"/>
                        <a:t>30,600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767345333"/>
                  </a:ext>
                </a:extLst>
              </a:tr>
              <a:tr h="153989">
                <a:tc>
                  <a:txBody>
                    <a:bodyPr/>
                    <a:lstStyle/>
                    <a:p>
                      <a:r>
                        <a:rPr lang="en-US" sz="800" dirty="0" smtClean="0"/>
                        <a:t>Loss on Disposal of Asset</a:t>
                      </a:r>
                      <a:endParaRPr lang="en-US" sz="800" dirty="0"/>
                    </a:p>
                  </a:txBody>
                  <a:tcPr marT="18288" marB="18288">
                    <a:solidFill>
                      <a:schemeClr val="tx2">
                        <a:lumMod val="20000"/>
                        <a:lumOff val="80000"/>
                      </a:schemeClr>
                    </a:solidFill>
                  </a:tcPr>
                </a:tc>
                <a:tc>
                  <a:txBody>
                    <a:bodyPr/>
                    <a:lstStyle/>
                    <a:p>
                      <a:pPr algn="r"/>
                      <a:r>
                        <a:rPr lang="en-US" sz="800" dirty="0" smtClean="0"/>
                        <a:t>4,200</a:t>
                      </a:r>
                      <a:endParaRPr lang="en-US" sz="800" dirty="0"/>
                    </a:p>
                  </a:txBody>
                  <a:tcPr marT="18288" marB="18288">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7"/>
                  </a:ext>
                </a:extLst>
              </a:tr>
              <a:tr h="153989">
                <a:tc>
                  <a:txBody>
                    <a:bodyPr/>
                    <a:lstStyle/>
                    <a:p>
                      <a:r>
                        <a:rPr lang="en-US" sz="800" dirty="0" smtClean="0"/>
                        <a:t>   Total Operating Expenses</a:t>
                      </a:r>
                      <a:endParaRPr lang="en-US" sz="800" dirty="0"/>
                    </a:p>
                  </a:txBody>
                  <a:tcPr marT="18288" marB="18288">
                    <a:solidFill>
                      <a:schemeClr val="tx2">
                        <a:lumMod val="20000"/>
                        <a:lumOff val="80000"/>
                      </a:schemeClr>
                    </a:solidFill>
                  </a:tcPr>
                </a:tc>
                <a:tc>
                  <a:txBody>
                    <a:bodyPr/>
                    <a:lstStyle/>
                    <a:p>
                      <a:pPr algn="r"/>
                      <a:r>
                        <a:rPr lang="en-US" sz="800" dirty="0" smtClean="0"/>
                        <a:t>891,200</a:t>
                      </a:r>
                      <a:endParaRPr lang="en-US" sz="800" dirty="0"/>
                    </a:p>
                  </a:txBody>
                  <a:tcPr marT="18288" marB="18288">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772220640"/>
                  </a:ext>
                </a:extLst>
              </a:tr>
              <a:tr h="153989">
                <a:tc>
                  <a:txBody>
                    <a:bodyPr/>
                    <a:lstStyle/>
                    <a:p>
                      <a:r>
                        <a:rPr lang="en-US" sz="800" b="1" dirty="0" smtClean="0"/>
                        <a:t>Income from</a:t>
                      </a:r>
                      <a:r>
                        <a:rPr lang="en-US" sz="800" b="1" baseline="0" dirty="0" smtClean="0"/>
                        <a:t> Operations</a:t>
                      </a:r>
                      <a:endParaRPr lang="en-US" sz="800" b="1" dirty="0"/>
                    </a:p>
                  </a:txBody>
                  <a:tcPr marT="18288" marB="18288">
                    <a:solidFill>
                      <a:schemeClr val="tx2">
                        <a:lumMod val="20000"/>
                        <a:lumOff val="80000"/>
                      </a:schemeClr>
                    </a:solidFill>
                  </a:tcPr>
                </a:tc>
                <a:tc>
                  <a:txBody>
                    <a:bodyPr/>
                    <a:lstStyle/>
                    <a:p>
                      <a:pPr algn="r"/>
                      <a:r>
                        <a:rPr lang="en-US" sz="800" b="1" dirty="0" smtClean="0"/>
                        <a:t>197,800</a:t>
                      </a:r>
                      <a:endParaRPr lang="en-US" sz="800" b="1" dirty="0"/>
                    </a:p>
                  </a:txBody>
                  <a:tcPr marT="18288" marB="18288">
                    <a:lnT w="952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25521975"/>
                  </a:ext>
                </a:extLst>
              </a:tr>
              <a:tr h="153989">
                <a:tc>
                  <a:txBody>
                    <a:bodyPr/>
                    <a:lstStyle/>
                    <a:p>
                      <a:r>
                        <a:rPr lang="en-US" sz="800" dirty="0" smtClean="0"/>
                        <a:t>Other Items: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B>
                      <a:noFill/>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8"/>
                  </a:ext>
                </a:extLst>
              </a:tr>
              <a:tr h="153989">
                <a:tc>
                  <a:txBody>
                    <a:bodyPr/>
                    <a:lstStyle/>
                    <a:p>
                      <a:r>
                        <a:rPr lang="en-US" sz="800" dirty="0" smtClean="0"/>
                        <a:t>   Interest</a:t>
                      </a:r>
                      <a:r>
                        <a:rPr lang="en-US" sz="800" baseline="0" dirty="0" smtClean="0"/>
                        <a:t> Revenue</a:t>
                      </a:r>
                      <a:endParaRPr lang="en-US" sz="800" dirty="0"/>
                    </a:p>
                  </a:txBody>
                  <a:tcPr marT="18288" marB="18288">
                    <a:lnR>
                      <a:noFill/>
                    </a:lnR>
                    <a:solidFill>
                      <a:schemeClr val="tx2">
                        <a:lumMod val="20000"/>
                        <a:lumOff val="80000"/>
                      </a:schemeClr>
                    </a:solidFill>
                  </a:tcPr>
                </a:tc>
                <a:tc>
                  <a:txBody>
                    <a:bodyPr/>
                    <a:lstStyle/>
                    <a:p>
                      <a:pPr algn="r"/>
                      <a:r>
                        <a:rPr lang="en-US" sz="800" dirty="0" smtClean="0"/>
                        <a:t>1,400</a:t>
                      </a:r>
                      <a:endParaRPr lang="en-US" sz="800" dirty="0"/>
                    </a:p>
                  </a:txBody>
                  <a:tcPr marT="18288" marB="18288">
                    <a:lnL>
                      <a:noFill/>
                    </a:lnL>
                    <a:lnR>
                      <a:noFill/>
                    </a:lnR>
                    <a:lnT>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0009"/>
                  </a:ext>
                </a:extLst>
              </a:tr>
              <a:tr h="153989">
                <a:tc>
                  <a:txBody>
                    <a:bodyPr/>
                    <a:lstStyle/>
                    <a:p>
                      <a:r>
                        <a:rPr lang="en-US" sz="800" dirty="0" smtClean="0"/>
                        <a:t>   Interest Expense</a:t>
                      </a:r>
                      <a:endParaRPr lang="en-US" sz="800" dirty="0"/>
                    </a:p>
                  </a:txBody>
                  <a:tcPr marT="18288" marB="18288">
                    <a:solidFill>
                      <a:schemeClr val="tx2">
                        <a:lumMod val="20000"/>
                        <a:lumOff val="80000"/>
                      </a:schemeClr>
                    </a:solidFill>
                  </a:tcPr>
                </a:tc>
                <a:tc>
                  <a:txBody>
                    <a:bodyPr/>
                    <a:lstStyle/>
                    <a:p>
                      <a:pPr algn="r"/>
                      <a:r>
                        <a:rPr lang="en-US" sz="800" dirty="0" smtClean="0"/>
                        <a:t>(200)</a:t>
                      </a:r>
                      <a:endParaRPr lang="en-US" sz="800" dirty="0"/>
                    </a:p>
                  </a:txBody>
                  <a:tcPr marT="18288" marB="18288">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593181426"/>
                  </a:ext>
                </a:extLst>
              </a:tr>
              <a:tr h="153989">
                <a:tc>
                  <a:txBody>
                    <a:bodyPr/>
                    <a:lstStyle/>
                    <a:p>
                      <a:r>
                        <a:rPr lang="en-US" sz="800" b="1" dirty="0" smtClean="0"/>
                        <a:t>Income Before Income Taxes</a:t>
                      </a:r>
                      <a:endParaRPr lang="en-US" sz="800" b="1" dirty="0"/>
                    </a:p>
                  </a:txBody>
                  <a:tcPr marT="18288" marB="18288">
                    <a:solidFill>
                      <a:schemeClr val="tx2">
                        <a:lumMod val="20000"/>
                        <a:lumOff val="80000"/>
                      </a:schemeClr>
                    </a:solidFill>
                  </a:tcPr>
                </a:tc>
                <a:tc>
                  <a:txBody>
                    <a:bodyPr/>
                    <a:lstStyle/>
                    <a:p>
                      <a:pPr algn="r"/>
                      <a:r>
                        <a:rPr lang="en-US" sz="800" b="1" dirty="0" smtClean="0"/>
                        <a:t>199,000</a:t>
                      </a:r>
                      <a:endParaRPr lang="en-US" sz="800" b="1" dirty="0"/>
                    </a:p>
                  </a:txBody>
                  <a:tcPr marT="18288" marB="18288">
                    <a:lnT w="952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4122464714"/>
                  </a:ext>
                </a:extLst>
              </a:tr>
              <a:tr h="153989">
                <a:tc>
                  <a:txBody>
                    <a:bodyPr/>
                    <a:lstStyle/>
                    <a:p>
                      <a:r>
                        <a:rPr lang="en-US" sz="800" dirty="0" smtClean="0"/>
                        <a:t>Income Tax Expense</a:t>
                      </a:r>
                      <a:endParaRPr lang="en-US" sz="800" dirty="0"/>
                    </a:p>
                  </a:txBody>
                  <a:tcPr marT="18288" marB="18288">
                    <a:solidFill>
                      <a:schemeClr val="tx2">
                        <a:lumMod val="20000"/>
                        <a:lumOff val="80000"/>
                      </a:schemeClr>
                    </a:solidFill>
                  </a:tcPr>
                </a:tc>
                <a:tc>
                  <a:txBody>
                    <a:bodyPr/>
                    <a:lstStyle/>
                    <a:p>
                      <a:pPr algn="r"/>
                      <a:r>
                        <a:rPr lang="en-US" sz="800" dirty="0" smtClean="0"/>
                        <a:t>76,400</a:t>
                      </a:r>
                      <a:endParaRPr lang="en-US" sz="800" dirty="0"/>
                    </a:p>
                  </a:txBody>
                  <a:tcPr marT="18288" marB="18288">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0"/>
                  </a:ext>
                </a:extLst>
              </a:tr>
              <a:tr h="153989">
                <a:tc>
                  <a:txBody>
                    <a:bodyPr/>
                    <a:lstStyle/>
                    <a:p>
                      <a:r>
                        <a:rPr lang="en-US" sz="800" b="1" dirty="0" smtClean="0">
                          <a:solidFill>
                            <a:srgbClr val="C00000"/>
                          </a:solidFill>
                        </a:rPr>
                        <a:t>Net Income</a:t>
                      </a:r>
                      <a:endParaRPr lang="en-US" sz="800" b="1" dirty="0">
                        <a:solidFill>
                          <a:srgbClr val="C00000"/>
                        </a:solidFill>
                      </a:endParaRPr>
                    </a:p>
                  </a:txBody>
                  <a:tcPr marT="18288" marB="18288">
                    <a:solidFill>
                      <a:schemeClr val="tx2">
                        <a:lumMod val="20000"/>
                        <a:lumOff val="80000"/>
                      </a:schemeClr>
                    </a:solidFill>
                  </a:tcPr>
                </a:tc>
                <a:tc>
                  <a:txBody>
                    <a:bodyPr/>
                    <a:lstStyle/>
                    <a:p>
                      <a:pPr algn="r"/>
                      <a:r>
                        <a:rPr lang="en-US" sz="800" b="1" dirty="0" smtClean="0">
                          <a:solidFill>
                            <a:srgbClr val="C00000"/>
                          </a:solidFill>
                        </a:rPr>
                        <a:t>$  122,600</a:t>
                      </a:r>
                      <a:endParaRPr lang="en-US" sz="800" b="1" dirty="0">
                        <a:solidFill>
                          <a:srgbClr val="C00000"/>
                        </a:solidFill>
                      </a:endParaRPr>
                    </a:p>
                  </a:txBody>
                  <a:tcPr marT="18288" marB="18288">
                    <a:lnT w="9525" cap="flat" cmpd="sng" algn="ctr">
                      <a:solidFill>
                        <a:schemeClr val="tx1"/>
                      </a:solidFill>
                      <a:prstDash val="solid"/>
                      <a:round/>
                      <a:headEnd type="none" w="med" len="med"/>
                      <a:tailEnd type="none" w="med" len="med"/>
                    </a:lnT>
                    <a:lnB w="19050" cap="flat" cmpd="sng" algn="ctr">
                      <a:solidFill>
                        <a:srgbClr val="C00000"/>
                      </a:solidFill>
                      <a:prstDash val="sysDash"/>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11"/>
                  </a:ext>
                </a:extLst>
              </a:tr>
              <a:tr h="153989">
                <a:tc>
                  <a:txBody>
                    <a:bodyPr/>
                    <a:lstStyle/>
                    <a:p>
                      <a:r>
                        <a:rPr lang="en-US" sz="800" b="1" dirty="0" smtClean="0"/>
                        <a:t>Earnings Per Share (for the quarter)</a:t>
                      </a:r>
                      <a:endParaRPr lang="en-US" sz="800" b="1" dirty="0"/>
                    </a:p>
                  </a:txBody>
                  <a:tcPr marT="18288" marB="18288">
                    <a:solidFill>
                      <a:schemeClr val="tx2">
                        <a:lumMod val="20000"/>
                        <a:lumOff val="80000"/>
                      </a:schemeClr>
                    </a:solidFill>
                  </a:tcPr>
                </a:tc>
                <a:tc>
                  <a:txBody>
                    <a:bodyPr/>
                    <a:lstStyle/>
                    <a:p>
                      <a:pPr algn="r"/>
                      <a:r>
                        <a:rPr lang="en-US" sz="800" b="1" dirty="0" smtClean="0"/>
                        <a:t>$2.45</a:t>
                      </a:r>
                      <a:endParaRPr lang="en-US" sz="800" b="1" dirty="0"/>
                    </a:p>
                  </a:txBody>
                  <a:tcPr marT="18288" marB="18288">
                    <a:lnT w="19050" cap="flat" cmpd="sng" algn="ctr">
                      <a:solidFill>
                        <a:srgbClr val="C00000"/>
                      </a:solidFill>
                      <a:prstDash val="sysDash"/>
                      <a:round/>
                      <a:headEnd type="none" w="med" len="med"/>
                      <a:tailEnd type="none" w="med" len="med"/>
                    </a:lnT>
                    <a:solidFill>
                      <a:schemeClr val="tx2">
                        <a:lumMod val="20000"/>
                        <a:lumOff val="80000"/>
                      </a:schemeClr>
                    </a:solidFill>
                  </a:tcPr>
                </a:tc>
                <a:tc>
                  <a:txBody>
                    <a:bodyPr/>
                    <a:lstStyle/>
                    <a:p>
                      <a:pPr algn="r"/>
                      <a:endParaRPr lang="en-US" sz="300" dirty="0"/>
                    </a:p>
                  </a:txBody>
                  <a:tcPr marT="18288" marB="18288">
                    <a:solidFill>
                      <a:schemeClr val="tx2">
                        <a:lumMod val="20000"/>
                        <a:lumOff val="80000"/>
                      </a:schemeClr>
                    </a:solidFill>
                  </a:tcPr>
                </a:tc>
                <a:extLst>
                  <a:ext uri="{0D108BD9-81ED-4DB2-BD59-A6C34878D82A}">
                    <a16:rowId xmlns:a16="http://schemas.microsoft.com/office/drawing/2014/main" val="1670285325"/>
                  </a:ext>
                </a:extLst>
              </a:tr>
            </a:tbl>
          </a:graphicData>
        </a:graphic>
      </p:graphicFrame>
    </p:spTree>
    <p:extLst>
      <p:ext uri="{BB962C8B-B14F-4D97-AF65-F5344CB8AC3E}">
        <p14:creationId xmlns:p14="http://schemas.microsoft.com/office/powerpoint/2010/main" val="1185732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Earnings per Share (EPS)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dirty="0">
                <a:solidFill>
                  <a:srgbClr val="C00000"/>
                </a:solidFill>
              </a:rPr>
              <a:t>EPS</a:t>
            </a:r>
            <a:r>
              <a:rPr lang="en-US" sz="1400" dirty="0"/>
              <a:t> is the only ratio required to be disclosed on the statement or in the notes to the statements. </a:t>
            </a:r>
            <a:r>
              <a:rPr lang="en-US" sz="1400" dirty="0">
                <a:cs typeface="Arial" charset="0"/>
              </a:rPr>
              <a:t>It is widely used in evaluating the operating performance and profitability of a </a:t>
            </a:r>
            <a:r>
              <a:rPr lang="en-US" sz="1400" dirty="0" smtClean="0">
                <a:cs typeface="Arial" charset="0"/>
              </a:rPr>
              <a:t>company. </a:t>
            </a:r>
            <a:r>
              <a:rPr lang="en-US" sz="1400" dirty="0" smtClean="0"/>
              <a:t>The </a:t>
            </a:r>
            <a:r>
              <a:rPr lang="en-US" sz="1400" dirty="0"/>
              <a:t>actual computation of the ratio is quite complex and appropriate for more advanced accounting courses. For this course, the denominator is the average number of shares outstanding (the number at the beginning of the period plus the number at the end of the period, divided by two</a:t>
            </a:r>
            <a:r>
              <a:rPr lang="en-US" sz="1400" dirty="0" smtClean="0"/>
              <a:t>).</a:t>
            </a:r>
          </a:p>
          <a:p>
            <a:pPr marL="0" indent="0">
              <a:spcBef>
                <a:spcPct val="0"/>
              </a:spcBef>
              <a:buNone/>
            </a:pPr>
            <a:endParaRPr lang="en-US" sz="1400" dirty="0"/>
          </a:p>
          <a:p>
            <a:pPr marL="0" indent="0">
              <a:spcBef>
                <a:spcPct val="0"/>
              </a:spcBef>
              <a:buNone/>
            </a:pPr>
            <a:r>
              <a:rPr lang="en-US" sz="1400" dirty="0"/>
              <a:t>Earnings per share is calculated by dividing net income available to common shareholders by the weighted average number of shares outstanding during the reporting period. Net income available to common shareholders is equal to net income less dividends on preferred stock, if any.</a:t>
            </a:r>
          </a:p>
          <a:p>
            <a:pPr marL="0" indent="0">
              <a:spcBef>
                <a:spcPct val="0"/>
              </a:spcBef>
              <a:buNone/>
            </a:pPr>
            <a:endParaRPr lang="en-US" sz="1400" dirty="0" smtClean="0"/>
          </a:p>
          <a:p>
            <a:pPr marL="0" indent="0">
              <a:spcBef>
                <a:spcPct val="0"/>
              </a:spcBef>
              <a:buNone/>
            </a:pPr>
            <a:endParaRPr lang="en-US" sz="1400" dirty="0" smtClean="0"/>
          </a:p>
          <a:p>
            <a:pPr marL="0" indent="0">
              <a:spcBef>
                <a:spcPct val="0"/>
              </a:spcBef>
              <a:buNone/>
            </a:pPr>
            <a:endParaRPr lang="en-US" sz="1400" dirty="0"/>
          </a:p>
          <a:p>
            <a:pPr marL="0" indent="0">
              <a:spcBef>
                <a:spcPct val="0"/>
              </a:spcBef>
              <a:buNone/>
            </a:pPr>
            <a:endParaRPr lang="en-US" sz="1400" dirty="0" smtClean="0"/>
          </a:p>
          <a:p>
            <a:pPr marL="0" indent="0">
              <a:spcBef>
                <a:spcPct val="0"/>
              </a:spcBef>
              <a:spcAft>
                <a:spcPts val="1200"/>
              </a:spcAft>
              <a:buNone/>
            </a:pPr>
            <a:r>
              <a:rPr lang="en-US" sz="1400" dirty="0" smtClean="0"/>
              <a:t>				</a:t>
            </a:r>
            <a:r>
              <a:rPr lang="en-US" sz="1400" dirty="0" smtClean="0">
                <a:solidFill>
                  <a:srgbClr val="C00000"/>
                </a:solidFill>
              </a:rPr>
              <a:t>Net Income* </a:t>
            </a:r>
          </a:p>
          <a:p>
            <a:pPr marL="0" indent="0">
              <a:spcBef>
                <a:spcPct val="0"/>
              </a:spcBef>
              <a:spcAft>
                <a:spcPts val="1200"/>
              </a:spcAft>
              <a:buNone/>
            </a:pPr>
            <a:r>
              <a:rPr lang="en-US" sz="1400" dirty="0">
                <a:solidFill>
                  <a:srgbClr val="C00000"/>
                </a:solidFill>
              </a:rPr>
              <a:t>	</a:t>
            </a:r>
            <a:r>
              <a:rPr lang="en-US" sz="1400" dirty="0" smtClean="0">
                <a:solidFill>
                  <a:srgbClr val="C00000"/>
                </a:solidFill>
              </a:rPr>
              <a:t>		Avg. Common Shares Outstanding</a:t>
            </a:r>
          </a:p>
          <a:p>
            <a:pPr marL="0" indent="0">
              <a:spcBef>
                <a:spcPct val="0"/>
              </a:spcBef>
              <a:spcAft>
                <a:spcPts val="1200"/>
              </a:spcAft>
              <a:buNone/>
            </a:pPr>
            <a:endParaRPr lang="en-US" sz="1400" dirty="0"/>
          </a:p>
          <a:p>
            <a:pPr marL="0" indent="0">
              <a:spcBef>
                <a:spcPct val="0"/>
              </a:spcBef>
              <a:spcAft>
                <a:spcPts val="1200"/>
              </a:spcAft>
              <a:buNone/>
            </a:pPr>
            <a:endParaRPr lang="en-US" sz="1400" dirty="0" smtClean="0"/>
          </a:p>
          <a:p>
            <a:pPr marL="0" indent="0">
              <a:spcBef>
                <a:spcPct val="0"/>
              </a:spcBef>
              <a:spcAft>
                <a:spcPts val="1200"/>
              </a:spcAft>
              <a:buNone/>
            </a:pPr>
            <a:r>
              <a:rPr lang="en-US" sz="1200" dirty="0"/>
              <a:t>*If there are preferred dividends, the amount is subtracted from net income in the numerator</a:t>
            </a:r>
          </a:p>
        </p:txBody>
      </p:sp>
      <p:cxnSp>
        <p:nvCxnSpPr>
          <p:cNvPr id="4" name="Straight Connector 3"/>
          <p:cNvCxnSpPr/>
          <p:nvPr/>
        </p:nvCxnSpPr>
        <p:spPr bwMode="auto">
          <a:xfrm>
            <a:off x="3962400" y="4712033"/>
            <a:ext cx="25146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 name="TextBox 4"/>
          <p:cNvSpPr txBox="1"/>
          <p:nvPr/>
        </p:nvSpPr>
        <p:spPr>
          <a:xfrm>
            <a:off x="2743200" y="4572000"/>
            <a:ext cx="1066800" cy="307777"/>
          </a:xfrm>
          <a:prstGeom prst="rect">
            <a:avLst/>
          </a:prstGeom>
          <a:noFill/>
        </p:spPr>
        <p:txBody>
          <a:bodyPr wrap="square" rtlCol="0">
            <a:spAutoFit/>
          </a:bodyPr>
          <a:lstStyle/>
          <a:p>
            <a:pPr algn="ctr"/>
            <a:r>
              <a:rPr lang="en-US" sz="1400" dirty="0" smtClean="0">
                <a:solidFill>
                  <a:srgbClr val="C00000"/>
                </a:solidFill>
                <a:latin typeface="+mn-lt"/>
              </a:rPr>
              <a:t>EPS = </a:t>
            </a:r>
            <a:endParaRPr lang="en-US" sz="1400" dirty="0">
              <a:solidFill>
                <a:srgbClr val="C00000"/>
              </a:solidFill>
              <a:latin typeface="+mn-lt"/>
            </a:endParaRPr>
          </a:p>
        </p:txBody>
      </p:sp>
    </p:spTree>
    <p:extLst>
      <p:ext uri="{BB962C8B-B14F-4D97-AF65-F5344CB8AC3E}">
        <p14:creationId xmlns:p14="http://schemas.microsoft.com/office/powerpoint/2010/main" val="3259827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Statement of Stockholders’ Equity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a:spcBef>
                <a:spcPct val="0"/>
              </a:spcBef>
              <a:buFont typeface="Wingdings" panose="05000000000000000000" pitchFamily="2" charset="2"/>
              <a:buChar char="ü"/>
            </a:pPr>
            <a:r>
              <a:rPr lang="en-US" sz="1400" dirty="0"/>
              <a:t>The final total from the income statement, net income, is carried forward to the Retained Earnings column of the statement of stockholders’ equity</a:t>
            </a:r>
            <a:r>
              <a:rPr lang="en-US" sz="1400" dirty="0" smtClean="0"/>
              <a:t>. </a:t>
            </a:r>
            <a:r>
              <a:rPr lang="en-US" sz="1400" dirty="0"/>
              <a:t>Dividends declared and an additional stock issuance are also included in the statement.</a:t>
            </a:r>
          </a:p>
          <a:p>
            <a:pPr marL="457200" lvl="1" indent="0" fontAlgn="auto">
              <a:spcBef>
                <a:spcPts val="0"/>
              </a:spcBef>
              <a:spcAft>
                <a:spcPts val="0"/>
              </a:spcAft>
              <a:buNone/>
              <a:defRPr/>
            </a:pPr>
            <a:endParaRPr lang="en-US" sz="1000" dirty="0"/>
          </a:p>
        </p:txBody>
      </p:sp>
      <p:graphicFrame>
        <p:nvGraphicFramePr>
          <p:cNvPr id="6" name="Table 5"/>
          <p:cNvGraphicFramePr>
            <a:graphicFrameLocks noGrp="1"/>
          </p:cNvGraphicFramePr>
          <p:nvPr>
            <p:extLst>
              <p:ext uri="{D42A27DB-BD31-4B8C-83A1-F6EECF244321}">
                <p14:modId xmlns:p14="http://schemas.microsoft.com/office/powerpoint/2010/main" val="2307535963"/>
              </p:ext>
            </p:extLst>
          </p:nvPr>
        </p:nvGraphicFramePr>
        <p:xfrm>
          <a:off x="2057400" y="1998465"/>
          <a:ext cx="5486401" cy="1828800"/>
        </p:xfrm>
        <a:graphic>
          <a:graphicData uri="http://schemas.openxmlformats.org/drawingml/2006/table">
            <a:tbl>
              <a:tblPr firstRow="1" bandRow="1">
                <a:tableStyleId>{2D5ABB26-0587-4C30-8999-92F81FD0307C}</a:tableStyleId>
              </a:tblPr>
              <a:tblGrid>
                <a:gridCol w="1447801">
                  <a:extLst>
                    <a:ext uri="{9D8B030D-6E8A-4147-A177-3AD203B41FA5}">
                      <a16:colId xmlns:a16="http://schemas.microsoft.com/office/drawing/2014/main" val="20000"/>
                    </a:ext>
                  </a:extLst>
                </a:gridCol>
                <a:gridCol w="750092">
                  <a:extLst>
                    <a:ext uri="{9D8B030D-6E8A-4147-A177-3AD203B41FA5}">
                      <a16:colId xmlns:a16="http://schemas.microsoft.com/office/drawing/2014/main" val="20001"/>
                    </a:ext>
                  </a:extLst>
                </a:gridCol>
                <a:gridCol w="253603">
                  <a:extLst>
                    <a:ext uri="{9D8B030D-6E8A-4147-A177-3AD203B41FA5}">
                      <a16:colId xmlns:a16="http://schemas.microsoft.com/office/drawing/2014/main" val="1766999113"/>
                    </a:ext>
                  </a:extLst>
                </a:gridCol>
                <a:gridCol w="897430">
                  <a:extLst>
                    <a:ext uri="{9D8B030D-6E8A-4147-A177-3AD203B41FA5}">
                      <a16:colId xmlns:a16="http://schemas.microsoft.com/office/drawing/2014/main" val="2363856325"/>
                    </a:ext>
                  </a:extLst>
                </a:gridCol>
                <a:gridCol w="231061">
                  <a:extLst>
                    <a:ext uri="{9D8B030D-6E8A-4147-A177-3AD203B41FA5}">
                      <a16:colId xmlns:a16="http://schemas.microsoft.com/office/drawing/2014/main" val="1550996059"/>
                    </a:ext>
                  </a:extLst>
                </a:gridCol>
                <a:gridCol w="815800">
                  <a:extLst>
                    <a:ext uri="{9D8B030D-6E8A-4147-A177-3AD203B41FA5}">
                      <a16:colId xmlns:a16="http://schemas.microsoft.com/office/drawing/2014/main" val="2406021107"/>
                    </a:ext>
                  </a:extLst>
                </a:gridCol>
                <a:gridCol w="208280">
                  <a:extLst>
                    <a:ext uri="{9D8B030D-6E8A-4147-A177-3AD203B41FA5}">
                      <a16:colId xmlns:a16="http://schemas.microsoft.com/office/drawing/2014/main" val="614546569"/>
                    </a:ext>
                  </a:extLst>
                </a:gridCol>
                <a:gridCol w="882334">
                  <a:extLst>
                    <a:ext uri="{9D8B030D-6E8A-4147-A177-3AD203B41FA5}">
                      <a16:colId xmlns:a16="http://schemas.microsoft.com/office/drawing/2014/main" val="20002"/>
                    </a:ext>
                  </a:extLst>
                </a:gridCol>
              </a:tblGrid>
              <a:tr h="153989">
                <a:tc gridSpan="8">
                  <a:txBody>
                    <a:bodyPr/>
                    <a:lstStyle/>
                    <a:p>
                      <a:pPr algn="ctr"/>
                      <a:r>
                        <a:rPr lang="en-US" sz="800" b="1" dirty="0" smtClean="0"/>
                        <a:t>Consolidated Statement of Stockholders’ Equity</a:t>
                      </a:r>
                      <a:endParaRPr lang="en-US" sz="800" b="1" dirty="0"/>
                    </a:p>
                  </a:txBody>
                  <a:tcPr marT="18288" marB="18288">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a:endParaRPr lang="en-US" sz="800" b="1" dirty="0"/>
                    </a:p>
                  </a:txBody>
                  <a:tcPr marT="18288" marB="18288">
                    <a:solidFill>
                      <a:schemeClr val="tx2">
                        <a:lumMod val="20000"/>
                        <a:lumOff val="80000"/>
                      </a:schemeClr>
                    </a:solidFill>
                  </a:tcPr>
                </a:tc>
                <a:extLst>
                  <a:ext uri="{0D108BD9-81ED-4DB2-BD59-A6C34878D82A}">
                    <a16:rowId xmlns:a16="http://schemas.microsoft.com/office/drawing/2014/main" val="10000"/>
                  </a:ext>
                </a:extLst>
              </a:tr>
              <a:tr h="153989">
                <a:tc gridSpan="8">
                  <a:txBody>
                    <a:bodyPr/>
                    <a:lstStyle/>
                    <a:p>
                      <a:pPr algn="ctr"/>
                      <a:r>
                        <a:rPr lang="en-US" sz="800" dirty="0" smtClean="0"/>
                        <a:t>For the Quarter Ended June 30, 2017</a:t>
                      </a:r>
                      <a:endParaRPr lang="en-US" sz="800" dirty="0"/>
                    </a:p>
                  </a:txBody>
                  <a:tcPr marT="18288" marB="18288">
                    <a:lnB>
                      <a:noFill/>
                    </a:lnB>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2"/>
                  </a:ext>
                </a:extLst>
              </a:tr>
              <a:tr h="153989">
                <a:tc gridSpan="8">
                  <a:txBody>
                    <a:bodyPr/>
                    <a:lstStyle/>
                    <a:p>
                      <a:pPr algn="ctr"/>
                      <a:r>
                        <a:rPr lang="en-US" sz="800" dirty="0" smtClean="0"/>
                        <a:t>(in</a:t>
                      </a:r>
                      <a:r>
                        <a:rPr lang="en-US" sz="800" baseline="0" dirty="0" smtClean="0"/>
                        <a:t> thousands of dollars)</a:t>
                      </a:r>
                      <a:endParaRPr lang="en-US" sz="800" dirty="0"/>
                    </a:p>
                  </a:txBody>
                  <a:tcPr marT="18288" marB="18288">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pPr algn="r"/>
                      <a:endParaRPr lang="en-US" sz="800" dirty="0"/>
                    </a:p>
                  </a:txBody>
                  <a:tcPr marT="18288" marB="18288">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85150726"/>
                  </a:ext>
                </a:extLst>
              </a:tr>
              <a:tr h="198409">
                <a:tc>
                  <a:txBody>
                    <a:bodyPr/>
                    <a:lstStyle/>
                    <a:p>
                      <a:endParaRPr lang="en-US" sz="800"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Common</a:t>
                      </a:r>
                      <a:r>
                        <a:rPr lang="en-US" sz="800" b="1" baseline="0" dirty="0" smtClean="0"/>
                        <a:t> Stock</a:t>
                      </a:r>
                      <a:endParaRPr lang="en-US" sz="800" b="1" dirty="0"/>
                    </a:p>
                  </a:txBody>
                  <a:tcPr marT="18288" marB="18288">
                    <a:lnT w="190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solidFill>
                      <a:schemeClr val="tx2">
                        <a:lumMod val="20000"/>
                        <a:lumOff val="80000"/>
                      </a:schemeClr>
                    </a:solidFill>
                  </a:tcPr>
                </a:tc>
                <a:tc>
                  <a:txBody>
                    <a:bodyPr/>
                    <a:lstStyle/>
                    <a:p>
                      <a:pPr algn="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Additional Paid-in-Capital</a:t>
                      </a: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Retained Earnings</a:t>
                      </a: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Total Stockholders’ Equity</a:t>
                      </a: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417561444"/>
                  </a:ext>
                </a:extLst>
              </a:tr>
              <a:tr h="153989">
                <a:tc>
                  <a:txBody>
                    <a:bodyPr/>
                    <a:lstStyle/>
                    <a:p>
                      <a:r>
                        <a:rPr lang="en-US" sz="800" dirty="0" smtClean="0"/>
                        <a:t>Balance at March</a:t>
                      </a:r>
                      <a:r>
                        <a:rPr lang="en-US" sz="800" baseline="0" dirty="0" smtClean="0"/>
                        <a:t> 31, 2017</a:t>
                      </a:r>
                      <a:endParaRPr lang="en-US" sz="800" dirty="0"/>
                    </a:p>
                  </a:txBody>
                  <a:tcPr marT="18288" marB="18288">
                    <a:lnR>
                      <a:noFill/>
                    </a:lnR>
                    <a:solidFill>
                      <a:schemeClr val="tx2">
                        <a:lumMod val="20000"/>
                        <a:lumOff val="80000"/>
                      </a:schemeClr>
                    </a:solidFill>
                  </a:tcPr>
                </a:tc>
                <a:tc>
                  <a:txBody>
                    <a:bodyPr/>
                    <a:lstStyle/>
                    <a:p>
                      <a:pPr algn="r"/>
                      <a:r>
                        <a:rPr lang="en-US" sz="800" dirty="0" smtClean="0"/>
                        <a:t>$400</a:t>
                      </a:r>
                      <a:endParaRPr lang="en-US" sz="800" dirty="0"/>
                    </a:p>
                  </a:txBody>
                  <a:tcPr marT="18288" marB="18288">
                    <a:lnL>
                      <a:noFill/>
                    </a:lnL>
                    <a:lnR>
                      <a:noFill/>
                    </a:lnR>
                    <a:lnT w="952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R>
                      <a:noFill/>
                    </a:lnR>
                    <a:solidFill>
                      <a:schemeClr val="tx2">
                        <a:lumMod val="20000"/>
                        <a:lumOff val="80000"/>
                      </a:schemeClr>
                    </a:solidFill>
                  </a:tcPr>
                </a:tc>
                <a:tc>
                  <a:txBody>
                    <a:bodyPr/>
                    <a:lstStyle/>
                    <a:p>
                      <a:pPr algn="r"/>
                      <a:r>
                        <a:rPr lang="en-US" sz="800" dirty="0" smtClean="0"/>
                        <a:t>$290,200</a:t>
                      </a:r>
                      <a:endParaRPr lang="en-US" sz="800" dirty="0"/>
                    </a:p>
                  </a:txBody>
                  <a:tcPr marT="18288" marB="18288">
                    <a:lnL>
                      <a:noFill/>
                    </a:lnL>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$1,721,800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$2,012,400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2309466526"/>
                  </a:ext>
                </a:extLst>
              </a:tr>
              <a:tr h="153989">
                <a:tc>
                  <a:txBody>
                    <a:bodyPr/>
                    <a:lstStyle/>
                    <a:p>
                      <a:r>
                        <a:rPr lang="en-US" sz="800" dirty="0" smtClean="0"/>
                        <a:t>   Additional stock issuance</a:t>
                      </a:r>
                      <a:endParaRPr lang="en-US" sz="800" dirty="0"/>
                    </a:p>
                  </a:txBody>
                  <a:tcPr marT="18288" marB="18288">
                    <a:lnR>
                      <a:noFill/>
                    </a:lnR>
                    <a:solidFill>
                      <a:schemeClr val="tx2">
                        <a:lumMod val="20000"/>
                        <a:lumOff val="80000"/>
                      </a:schemeClr>
                    </a:solidFill>
                  </a:tcPr>
                </a:tc>
                <a:tc>
                  <a:txBody>
                    <a:bodyPr/>
                    <a:lstStyle/>
                    <a:p>
                      <a:pPr algn="r"/>
                      <a:r>
                        <a:rPr lang="en-US" sz="800" dirty="0" smtClean="0"/>
                        <a:t>100</a:t>
                      </a: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R>
                      <a:noFill/>
                    </a:lnR>
                    <a:solidFill>
                      <a:schemeClr val="tx2">
                        <a:lumMod val="20000"/>
                        <a:lumOff val="80000"/>
                      </a:schemeClr>
                    </a:solidFill>
                  </a:tcPr>
                </a:tc>
                <a:tc>
                  <a:txBody>
                    <a:bodyPr/>
                    <a:lstStyle/>
                    <a:p>
                      <a:pPr algn="r"/>
                      <a:r>
                        <a:rPr lang="en-US" sz="800" dirty="0" smtClean="0"/>
                        <a:t>3,600</a:t>
                      </a:r>
                      <a:endParaRPr lang="en-US" sz="800" dirty="0"/>
                    </a:p>
                  </a:txBody>
                  <a:tcPr marT="18288" marB="18288">
                    <a:lnL>
                      <a:noFill/>
                    </a:lnL>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3,700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4163812164"/>
                  </a:ext>
                </a:extLst>
              </a:tr>
              <a:tr h="153989">
                <a:tc>
                  <a:txBody>
                    <a:bodyPr/>
                    <a:lstStyle/>
                    <a:p>
                      <a:r>
                        <a:rPr lang="en-US" sz="800" dirty="0" smtClean="0"/>
                        <a:t>   Net Income</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R>
                      <a:noFill/>
                    </a:lnR>
                    <a:lnB>
                      <a:noFill/>
                    </a:lnB>
                    <a:solidFill>
                      <a:schemeClr val="tx2">
                        <a:lumMod val="20000"/>
                        <a:lumOff val="80000"/>
                      </a:schemeClr>
                    </a:solidFill>
                  </a:tcPr>
                </a:tc>
                <a:tc>
                  <a:txBody>
                    <a:bodyPr/>
                    <a:lstStyle/>
                    <a:p>
                      <a:pPr algn="r"/>
                      <a:endParaRPr lang="en-US" sz="800" dirty="0"/>
                    </a:p>
                  </a:txBody>
                  <a:tcPr marT="18288" marB="18288">
                    <a:lnL>
                      <a:noFill/>
                    </a:lnL>
                    <a:solidFill>
                      <a:schemeClr val="tx2">
                        <a:lumMod val="20000"/>
                        <a:lumOff val="80000"/>
                      </a:schemeClr>
                    </a:solidFill>
                  </a:tcPr>
                </a:tc>
                <a:tc>
                  <a:txBody>
                    <a:bodyPr/>
                    <a:lstStyle/>
                    <a:p>
                      <a:pPr algn="r"/>
                      <a:endParaRPr lang="en-US" sz="800" dirty="0"/>
                    </a:p>
                  </a:txBody>
                  <a:tcPr marT="18288" marB="18288">
                    <a:lnB>
                      <a:noFill/>
                    </a:lnB>
                    <a:solidFill>
                      <a:schemeClr val="tx2">
                        <a:lumMod val="20000"/>
                        <a:lumOff val="80000"/>
                      </a:schemeClr>
                    </a:solidFill>
                  </a:tcPr>
                </a:tc>
                <a:tc>
                  <a:txBody>
                    <a:bodyPr/>
                    <a:lstStyle/>
                    <a:p>
                      <a:pPr algn="r"/>
                      <a:r>
                        <a:rPr lang="en-US" sz="800" dirty="0" smtClean="0"/>
                        <a:t>122,600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B>
                      <a:noFill/>
                    </a:lnB>
                    <a:solidFill>
                      <a:schemeClr val="tx2">
                        <a:lumMod val="20000"/>
                        <a:lumOff val="80000"/>
                      </a:schemeClr>
                    </a:solidFill>
                  </a:tcPr>
                </a:tc>
                <a:tc>
                  <a:txBody>
                    <a:bodyPr/>
                    <a:lstStyle/>
                    <a:p>
                      <a:pPr algn="r"/>
                      <a:r>
                        <a:rPr lang="en-US" sz="800" dirty="0" smtClean="0"/>
                        <a:t>122,600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3"/>
                  </a:ext>
                </a:extLst>
              </a:tr>
              <a:tr h="153989">
                <a:tc>
                  <a:txBody>
                    <a:bodyPr/>
                    <a:lstStyle/>
                    <a:p>
                      <a:r>
                        <a:rPr lang="en-US" sz="800" dirty="0" smtClean="0"/>
                        <a:t>   Dividends declared</a:t>
                      </a:r>
                      <a:endParaRPr lang="en-US" sz="800" dirty="0"/>
                    </a:p>
                  </a:txBody>
                  <a:tcPr marT="18288" marB="18288">
                    <a:lnR>
                      <a:noFill/>
                    </a:lnR>
                    <a:solidFill>
                      <a:schemeClr val="tx2">
                        <a:lumMod val="20000"/>
                        <a:lumOff val="80000"/>
                      </a:schemeClr>
                    </a:solidFill>
                  </a:tcPr>
                </a:tc>
                <a:tc>
                  <a:txBody>
                    <a:bodyPr/>
                    <a:lstStyle/>
                    <a:p>
                      <a:pPr algn="r"/>
                      <a:endParaRPr lang="en-US" sz="800" u="none" dirty="0"/>
                    </a:p>
                  </a:txBody>
                  <a:tcPr marT="18288" marB="18288">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u="none"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u="none" dirty="0"/>
                    </a:p>
                  </a:txBody>
                  <a:tcPr marT="18288" marB="18288">
                    <a:lnL>
                      <a:noFill/>
                    </a:lnL>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u="none"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u="none" dirty="0" smtClean="0"/>
                        <a:t>(3,000)</a:t>
                      </a:r>
                      <a:endParaRPr lang="en-US" sz="800" u="none" dirty="0"/>
                    </a:p>
                  </a:txBody>
                  <a:tcPr marT="18288" marB="18288">
                    <a:lnL>
                      <a:noFill/>
                    </a:lnL>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u="none"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u="none" dirty="0" smtClean="0"/>
                        <a:t>(3,000)</a:t>
                      </a:r>
                      <a:endParaRPr lang="en-US" sz="800" u="none"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95257828"/>
                  </a:ext>
                </a:extLst>
              </a:tr>
              <a:tr h="153989">
                <a:tc>
                  <a:txBody>
                    <a:bodyPr/>
                    <a:lstStyle/>
                    <a:p>
                      <a:r>
                        <a:rPr lang="en-US" sz="800" b="1" dirty="0" smtClean="0"/>
                        <a:t>Balance at June</a:t>
                      </a:r>
                      <a:r>
                        <a:rPr lang="en-US" sz="800" b="1" baseline="0" dirty="0" smtClean="0"/>
                        <a:t> 30, 2017</a:t>
                      </a:r>
                      <a:endParaRPr lang="en-US" sz="800" b="1" dirty="0"/>
                    </a:p>
                  </a:txBody>
                  <a:tcPr marT="18288" marB="18288">
                    <a:lnR>
                      <a:noFill/>
                    </a:lnR>
                    <a:solidFill>
                      <a:schemeClr val="tx2">
                        <a:lumMod val="20000"/>
                        <a:lumOff val="80000"/>
                      </a:schemeClr>
                    </a:solidFill>
                  </a:tcPr>
                </a:tc>
                <a:tc>
                  <a:txBody>
                    <a:bodyPr/>
                    <a:lstStyle/>
                    <a:p>
                      <a:pPr algn="r"/>
                      <a:r>
                        <a:rPr lang="en-US" sz="800" b="1" dirty="0" smtClean="0"/>
                        <a:t>$500</a:t>
                      </a:r>
                      <a:endParaRPr lang="en-US" sz="800" b="1" dirty="0"/>
                    </a:p>
                  </a:txBody>
                  <a:tcPr marT="18288" marB="18288">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b="1" dirty="0"/>
                    </a:p>
                  </a:txBody>
                  <a:tcPr marT="18288" marB="18288">
                    <a:lnL>
                      <a:noFill/>
                    </a:lnL>
                    <a:lnR>
                      <a:noFill/>
                    </a:lnR>
                    <a:lnT w="12700" cap="flat" cmpd="sng" algn="ctr">
                      <a:noFill/>
                      <a:prstDash val="solid"/>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b="1" dirty="0" smtClean="0"/>
                        <a:t>$293,800</a:t>
                      </a:r>
                      <a:endParaRPr lang="en-US" sz="800" b="1" dirty="0"/>
                    </a:p>
                  </a:txBody>
                  <a:tcPr marT="18288" marB="18288">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solidFill>
                      <a:schemeClr val="tx2">
                        <a:lumMod val="20000"/>
                        <a:lumOff val="80000"/>
                      </a:schemeClr>
                    </a:solidFill>
                  </a:tcPr>
                </a:tc>
                <a:tc>
                  <a:txBody>
                    <a:bodyPr/>
                    <a:lstStyle/>
                    <a:p>
                      <a:pPr algn="r"/>
                      <a:endParaRPr lang="en-US" sz="800" b="1" dirty="0"/>
                    </a:p>
                  </a:txBody>
                  <a:tcPr marT="18288" marB="18288">
                    <a:lnL>
                      <a:noFill/>
                    </a:lnL>
                    <a:lnR>
                      <a:noFill/>
                    </a:lnR>
                    <a:lnT w="12700" cap="flat" cmpd="sng" algn="ctr">
                      <a:noFill/>
                      <a:prstDash val="solid"/>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b="1" dirty="0" smtClean="0"/>
                        <a:t>$1,841,400</a:t>
                      </a:r>
                      <a:endParaRPr lang="en-US" sz="800" b="1" dirty="0"/>
                    </a:p>
                  </a:txBody>
                  <a:tcPr marT="18288" marB="18288">
                    <a:lnL>
                      <a:noFill/>
                    </a:lnL>
                    <a:lnR>
                      <a:noFill/>
                    </a:lnR>
                    <a:lnT w="1270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solidFill>
                      <a:schemeClr val="tx2">
                        <a:lumMod val="20000"/>
                        <a:lumOff val="80000"/>
                      </a:schemeClr>
                    </a:solidFill>
                  </a:tcPr>
                </a:tc>
                <a:tc>
                  <a:txBody>
                    <a:bodyPr/>
                    <a:lstStyle/>
                    <a:p>
                      <a:pPr algn="r"/>
                      <a:endParaRPr lang="en-US" sz="800" b="1" dirty="0"/>
                    </a:p>
                  </a:txBody>
                  <a:tcPr marT="18288" marB="18288">
                    <a:lnL>
                      <a:noFill/>
                    </a:lnL>
                    <a:lnR>
                      <a:noFill/>
                    </a:lnR>
                    <a:lnT w="12700" cap="flat" cmpd="sng" algn="ctr">
                      <a:noFill/>
                      <a:prstDash val="solid"/>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b="1" dirty="0" smtClean="0"/>
                        <a:t>$2,135,700</a:t>
                      </a:r>
                      <a:endParaRPr lang="en-US" sz="800" b="1" dirty="0"/>
                    </a:p>
                  </a:txBody>
                  <a:tcPr marT="18288" marB="18288">
                    <a:lnL>
                      <a:noFill/>
                    </a:lnL>
                    <a:lnT w="12700" cap="flat" cmpd="sng" algn="ctr">
                      <a:solidFill>
                        <a:schemeClr val="tx1"/>
                      </a:solidFill>
                      <a:prstDash val="solid"/>
                      <a:round/>
                      <a:headEnd type="none" w="med" len="med"/>
                      <a:tailEnd type="none" w="med" len="med"/>
                    </a:lnT>
                    <a:lnB w="19050" cap="flat" cmpd="sng" algn="ctr">
                      <a:solidFill>
                        <a:schemeClr val="tx1"/>
                      </a:solidFill>
                      <a:prstDash val="dot"/>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83888173"/>
                  </a:ext>
                </a:extLst>
              </a:tr>
              <a:tr h="153989">
                <a:tc>
                  <a:txBody>
                    <a:bodyPr/>
                    <a:lstStyle/>
                    <a:p>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w="19050"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R>
                      <a:noFill/>
                    </a:lnR>
                    <a:lnT w="19050" cap="flat" cmpd="sng" algn="ctr">
                      <a:noFill/>
                      <a:prstDash val="dot"/>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T w="19050" cap="flat" cmpd="sng" algn="ctr">
                      <a:solidFill>
                        <a:schemeClr val="tx1"/>
                      </a:solidFill>
                      <a:prstDash val="dot"/>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T w="19050" cap="flat" cmpd="sng" algn="ctr">
                      <a:noFill/>
                      <a:prstDash val="dot"/>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T w="19050" cap="flat" cmpd="sng" algn="ctr">
                      <a:solidFill>
                        <a:schemeClr val="tx1"/>
                      </a:solidFill>
                      <a:prstDash val="dot"/>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T w="19050" cap="flat" cmpd="sng" algn="ctr">
                      <a:noFill/>
                      <a:prstDash val="dot"/>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T w="19050" cap="flat" cmpd="sng" algn="ctr">
                      <a:solidFill>
                        <a:schemeClr val="tx1"/>
                      </a:solidFill>
                      <a:prstDash val="dot"/>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7" name="Rectangle 6"/>
          <p:cNvSpPr/>
          <p:nvPr/>
        </p:nvSpPr>
        <p:spPr bwMode="auto">
          <a:xfrm>
            <a:off x="609600" y="3064601"/>
            <a:ext cx="1363550" cy="170328"/>
          </a:xfrm>
          <a:prstGeom prst="rect">
            <a:avLst/>
          </a:prstGeom>
          <a:solidFill>
            <a:srgbClr val="FAF8A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en-US" sz="800" b="1" i="0" u="none" strike="noStrike" cap="none" normalizeH="0" baseline="0" dirty="0" smtClean="0">
                <a:ln>
                  <a:noFill/>
                </a:ln>
                <a:solidFill>
                  <a:schemeClr val="tx1"/>
                </a:solidFill>
                <a:effectLst/>
                <a:latin typeface="Arial" charset="0"/>
                <a:ea typeface="ＭＳ Ｐゴシック" pitchFamily="1" charset="-128"/>
              </a:rPr>
              <a:t>From Ch. 2</a:t>
            </a:r>
            <a:endParaRPr kumimoji="0" lang="en-US" sz="8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609600" y="3234929"/>
            <a:ext cx="1363550" cy="186928"/>
          </a:xfrm>
          <a:prstGeom prst="rect">
            <a:avLst/>
          </a:prstGeom>
          <a:solidFill>
            <a:srgbClr val="FAF8A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en-US" sz="800" b="1" i="0" u="none" strike="noStrike" cap="none" normalizeH="0" baseline="0" dirty="0" smtClean="0">
                <a:ln>
                  <a:noFill/>
                </a:ln>
                <a:solidFill>
                  <a:schemeClr val="tx1"/>
                </a:solidFill>
                <a:effectLst/>
                <a:latin typeface="Arial" charset="0"/>
                <a:ea typeface="ＭＳ Ｐゴシック" pitchFamily="1" charset="-128"/>
              </a:rPr>
              <a:t>From Income Statement</a:t>
            </a:r>
            <a:endParaRPr kumimoji="0" lang="en-US" sz="8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609600" y="3421857"/>
            <a:ext cx="1363550" cy="141684"/>
          </a:xfrm>
          <a:prstGeom prst="rect">
            <a:avLst/>
          </a:prstGeom>
          <a:solidFill>
            <a:srgbClr val="FAF8A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kumimoji="0" lang="en-US" sz="800" b="1" i="0" u="none" strike="noStrike" cap="none" normalizeH="0" baseline="0" dirty="0" smtClean="0">
                <a:ln>
                  <a:noFill/>
                </a:ln>
                <a:solidFill>
                  <a:schemeClr val="tx1"/>
                </a:solidFill>
                <a:effectLst/>
                <a:latin typeface="Arial" charset="0"/>
                <a:ea typeface="ＭＳ Ｐゴシック" pitchFamily="1" charset="-128"/>
              </a:rPr>
              <a:t>From Ch. 2</a:t>
            </a:r>
            <a:endParaRPr kumimoji="0" lang="en-US" sz="8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3" name="Straight Arrow Connector 12"/>
          <p:cNvCxnSpPr>
            <a:endCxn id="7" idx="3"/>
          </p:cNvCxnSpPr>
          <p:nvPr/>
        </p:nvCxnSpPr>
        <p:spPr bwMode="auto">
          <a:xfrm flipH="1">
            <a:off x="1973150" y="3124448"/>
            <a:ext cx="236650" cy="25317"/>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9" name="Straight Arrow Connector 18"/>
          <p:cNvCxnSpPr/>
          <p:nvPr/>
        </p:nvCxnSpPr>
        <p:spPr bwMode="auto">
          <a:xfrm flipH="1">
            <a:off x="1973150" y="3298892"/>
            <a:ext cx="236650" cy="25317"/>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20" name="Straight Arrow Connector 19"/>
          <p:cNvCxnSpPr/>
          <p:nvPr/>
        </p:nvCxnSpPr>
        <p:spPr bwMode="auto">
          <a:xfrm flipH="1">
            <a:off x="1973150" y="3475856"/>
            <a:ext cx="236650" cy="25317"/>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885784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Balance Sheet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3657600" cy="5105400"/>
          </a:xfrm>
          <a:noFill/>
        </p:spPr>
        <p:txBody>
          <a:bodyPr lIns="0" tIns="0" rIns="0" bIns="0"/>
          <a:lstStyle/>
          <a:p>
            <a:pPr>
              <a:spcBef>
                <a:spcPct val="0"/>
              </a:spcBef>
              <a:buFont typeface="Wingdings" panose="05000000000000000000" pitchFamily="2" charset="2"/>
              <a:buChar char="ü"/>
            </a:pPr>
            <a:r>
              <a:rPr lang="en-US" sz="1400" dirty="0"/>
              <a:t>The balance sheet shows the assets, liabilities, and equity accounts. Also, notice that the contra-asset account, Accumulated Depreciation, has been subtracted from the property and equipment account to reflect net book value (or carrying value). It is called net property and equipment on the balance sheet.</a:t>
            </a:r>
          </a:p>
          <a:p>
            <a:pPr>
              <a:spcBef>
                <a:spcPct val="0"/>
              </a:spcBef>
            </a:pPr>
            <a:endParaRPr lang="en-US" sz="1400" dirty="0"/>
          </a:p>
          <a:p>
            <a:pPr>
              <a:spcBef>
                <a:spcPct val="0"/>
              </a:spcBef>
              <a:buFont typeface="Wingdings" panose="05000000000000000000" pitchFamily="2" charset="2"/>
              <a:buChar char="ü"/>
            </a:pPr>
            <a:r>
              <a:rPr lang="en-US" sz="1400" dirty="0"/>
              <a:t>Also recall that assets are listed in order of liquidity, and liabilities are listed in order of due dates. Current assets are those used or turned into cash within one year (as well as inventory). Current liabilities are obligations to be paid with current assets within one year. </a:t>
            </a:r>
            <a:endParaRPr lang="en-US" sz="1400" dirty="0" smtClean="0"/>
          </a:p>
          <a:p>
            <a:pPr marL="0" indent="0">
              <a:spcBef>
                <a:spcPct val="0"/>
              </a:spcBef>
              <a:buNone/>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4276974413"/>
              </p:ext>
            </p:extLst>
          </p:nvPr>
        </p:nvGraphicFramePr>
        <p:xfrm>
          <a:off x="4901762" y="235839"/>
          <a:ext cx="4114801" cy="6498336"/>
        </p:xfrm>
        <a:graphic>
          <a:graphicData uri="http://schemas.openxmlformats.org/drawingml/2006/table">
            <a:tbl>
              <a:tblPr firstRow="1" bandRow="1">
                <a:tableStyleId>{2D5ABB26-0587-4C30-8999-92F81FD0307C}</a:tableStyleId>
              </a:tblPr>
              <a:tblGrid>
                <a:gridCol w="2057401">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28600">
                  <a:extLst>
                    <a:ext uri="{9D8B030D-6E8A-4147-A177-3AD203B41FA5}">
                      <a16:colId xmlns:a16="http://schemas.microsoft.com/office/drawing/2014/main" val="208679484"/>
                    </a:ext>
                  </a:extLst>
                </a:gridCol>
                <a:gridCol w="914400">
                  <a:extLst>
                    <a:ext uri="{9D8B030D-6E8A-4147-A177-3AD203B41FA5}">
                      <a16:colId xmlns:a16="http://schemas.microsoft.com/office/drawing/2014/main" val="20002"/>
                    </a:ext>
                  </a:extLst>
                </a:gridCol>
              </a:tblGrid>
              <a:tr h="0">
                <a:tc gridSpan="4">
                  <a:txBody>
                    <a:bodyPr/>
                    <a:lstStyle/>
                    <a:p>
                      <a:pPr algn="ctr"/>
                      <a:r>
                        <a:rPr lang="en-US" sz="800" b="1" dirty="0" smtClean="0"/>
                        <a:t>Consolidated</a:t>
                      </a:r>
                      <a:r>
                        <a:rPr lang="en-US" sz="800" b="1" baseline="0" dirty="0" smtClean="0"/>
                        <a:t> Balance Sheet</a:t>
                      </a:r>
                      <a:endParaRPr lang="en-US" sz="800" b="1" dirty="0"/>
                    </a:p>
                  </a:txBody>
                  <a:tcPr marT="18288" marB="18288">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tc hMerge="1">
                  <a:txBody>
                    <a:bodyPr/>
                    <a:lstStyle/>
                    <a:p>
                      <a:endParaRPr lang="en-US"/>
                    </a:p>
                  </a:txBody>
                  <a:tcPr/>
                </a:tc>
                <a:tc hMerge="1">
                  <a:txBody>
                    <a:bodyPr/>
                    <a:lstStyle/>
                    <a:p>
                      <a:pPr algn="r"/>
                      <a:endParaRPr lang="en-US" sz="800" b="1" dirty="0"/>
                    </a:p>
                  </a:txBody>
                  <a:tcPr marT="18288" marB="18288">
                    <a:solidFill>
                      <a:schemeClr val="tx2">
                        <a:lumMod val="20000"/>
                        <a:lumOff val="80000"/>
                      </a:schemeClr>
                    </a:solidFill>
                  </a:tcPr>
                </a:tc>
                <a:extLst>
                  <a:ext uri="{0D108BD9-81ED-4DB2-BD59-A6C34878D82A}">
                    <a16:rowId xmlns:a16="http://schemas.microsoft.com/office/drawing/2014/main" val="950267295"/>
                  </a:ext>
                </a:extLst>
              </a:tr>
              <a:tr h="103040">
                <a:tc gridSpan="4">
                  <a:txBody>
                    <a:bodyPr/>
                    <a:lstStyle/>
                    <a:p>
                      <a:pPr algn="ctr"/>
                      <a:r>
                        <a:rPr lang="en-US" sz="800" b="1" dirty="0" smtClean="0"/>
                        <a:t>(in thousands of dollars, except</a:t>
                      </a:r>
                      <a:r>
                        <a:rPr lang="en-US" sz="800" b="1" baseline="0" dirty="0" smtClean="0"/>
                        <a:t> per share data)</a:t>
                      </a:r>
                      <a:endParaRPr lang="en-US" sz="800" b="1" dirty="0"/>
                    </a:p>
                  </a:txBody>
                  <a:tcPr marT="18288" marB="18288">
                    <a:lnB w="1905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pPr algn="r"/>
                      <a:endParaRPr lang="en-US" sz="800" b="1" dirty="0"/>
                    </a:p>
                  </a:txBody>
                  <a:tcPr marT="18288" marB="18288">
                    <a:solidFill>
                      <a:schemeClr val="tx2">
                        <a:lumMod val="20000"/>
                        <a:lumOff val="80000"/>
                      </a:schemeClr>
                    </a:solidFill>
                  </a:tcPr>
                </a:tc>
                <a:tc hMerge="1">
                  <a:txBody>
                    <a:bodyPr/>
                    <a:lstStyle/>
                    <a:p>
                      <a:endParaRPr lang="en-US"/>
                    </a:p>
                  </a:txBody>
                  <a:tcPr/>
                </a:tc>
                <a:tc hMerge="1">
                  <a:txBody>
                    <a:bodyPr/>
                    <a:lstStyle/>
                    <a:p>
                      <a:pPr algn="r"/>
                      <a:endParaRPr lang="en-US" sz="800" b="1" dirty="0"/>
                    </a:p>
                  </a:txBody>
                  <a:tcPr marT="18288" marB="18288">
                    <a:solidFill>
                      <a:schemeClr val="tx2">
                        <a:lumMod val="20000"/>
                        <a:lumOff val="80000"/>
                      </a:schemeClr>
                    </a:solidFill>
                  </a:tcPr>
                </a:tc>
                <a:extLst>
                  <a:ext uri="{0D108BD9-81ED-4DB2-BD59-A6C34878D82A}">
                    <a16:rowId xmlns:a16="http://schemas.microsoft.com/office/drawing/2014/main" val="3446984914"/>
                  </a:ext>
                </a:extLst>
              </a:tr>
              <a:tr h="103040">
                <a:tc>
                  <a:txBody>
                    <a:bodyPr/>
                    <a:lstStyle/>
                    <a:p>
                      <a:r>
                        <a:rPr lang="en-US" sz="800" b="1" dirty="0" smtClean="0"/>
                        <a:t>Assets</a:t>
                      </a:r>
                      <a:endParaRPr lang="en-US" sz="800" b="1" dirty="0"/>
                    </a:p>
                  </a:txBody>
                  <a:tcPr marT="18288" marB="18288">
                    <a:lnT w="1905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r>
                        <a:rPr lang="en-US" sz="800" b="1" dirty="0" smtClean="0"/>
                        <a:t>June 30, 2017</a:t>
                      </a:r>
                      <a:endParaRPr lang="en-US" sz="800" b="1" dirty="0"/>
                    </a:p>
                  </a:txBody>
                  <a:tcPr marT="18288" marB="18288">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b="1" dirty="0"/>
                    </a:p>
                  </a:txBody>
                  <a:tcPr marT="18288" marB="18288">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r>
                        <a:rPr lang="en-US" sz="800" b="1" dirty="0" smtClean="0"/>
                        <a:t>March</a:t>
                      </a:r>
                      <a:r>
                        <a:rPr lang="en-US" sz="800" b="1" baseline="0" dirty="0" smtClean="0"/>
                        <a:t> 31, 2017</a:t>
                      </a:r>
                      <a:endParaRPr lang="en-US" sz="800" b="1" dirty="0"/>
                    </a:p>
                  </a:txBody>
                  <a:tcPr marT="18288" marB="18288">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3040">
                <a:tc>
                  <a:txBody>
                    <a:bodyPr/>
                    <a:lstStyle/>
                    <a:p>
                      <a:r>
                        <a:rPr lang="en-US" sz="800" dirty="0" smtClean="0"/>
                        <a:t>Current</a:t>
                      </a:r>
                      <a:r>
                        <a:rPr lang="en-US" sz="800" baseline="0" dirty="0" smtClean="0"/>
                        <a:t> Assets: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0001"/>
                  </a:ext>
                </a:extLst>
              </a:tr>
              <a:tr h="103040">
                <a:tc>
                  <a:txBody>
                    <a:bodyPr/>
                    <a:lstStyle/>
                    <a:p>
                      <a:r>
                        <a:rPr lang="en-US" sz="800" dirty="0" smtClean="0"/>
                        <a:t>   Cash</a:t>
                      </a:r>
                      <a:endParaRPr lang="en-US" sz="800" dirty="0"/>
                    </a:p>
                  </a:txBody>
                  <a:tcPr marT="18288" marB="18288">
                    <a:solidFill>
                      <a:schemeClr val="tx2">
                        <a:lumMod val="20000"/>
                        <a:lumOff val="80000"/>
                      </a:schemeClr>
                    </a:solidFill>
                  </a:tcPr>
                </a:tc>
                <a:tc>
                  <a:txBody>
                    <a:bodyPr/>
                    <a:lstStyle/>
                    <a:p>
                      <a:pPr algn="r"/>
                      <a:r>
                        <a:rPr lang="en-US" sz="800" dirty="0" smtClean="0"/>
                        <a:t>$        543,000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       419,500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437432403"/>
                  </a:ext>
                </a:extLst>
              </a:tr>
              <a:tr h="103040">
                <a:tc>
                  <a:txBody>
                    <a:bodyPr/>
                    <a:lstStyle/>
                    <a:p>
                      <a:r>
                        <a:rPr lang="en-US" sz="800" dirty="0" smtClean="0"/>
                        <a:t>   Short-term Investments</a:t>
                      </a:r>
                      <a:endParaRPr lang="en-US" sz="800" dirty="0"/>
                    </a:p>
                  </a:txBody>
                  <a:tcPr marT="18288" marB="18288">
                    <a:solidFill>
                      <a:schemeClr val="tx2">
                        <a:lumMod val="20000"/>
                        <a:lumOff val="80000"/>
                      </a:schemeClr>
                    </a:solidFill>
                  </a:tcPr>
                </a:tc>
                <a:tc>
                  <a:txBody>
                    <a:bodyPr/>
                    <a:lstStyle/>
                    <a:p>
                      <a:pPr algn="r"/>
                      <a:r>
                        <a:rPr lang="en-US" sz="800" dirty="0" smtClean="0"/>
                        <a:t>347,600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solidFill>
                      <a:schemeClr val="tx2">
                        <a:lumMod val="20000"/>
                        <a:lumOff val="80000"/>
                      </a:schemeClr>
                    </a:solidFill>
                  </a:tcPr>
                </a:tc>
                <a:tc>
                  <a:txBody>
                    <a:bodyPr/>
                    <a:lstStyle/>
                    <a:p>
                      <a:pPr algn="r"/>
                      <a:r>
                        <a:rPr lang="en-US" sz="800" dirty="0" smtClean="0"/>
                        <a:t>338,600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10002"/>
                  </a:ext>
                </a:extLst>
              </a:tr>
              <a:tr h="103040">
                <a:tc>
                  <a:txBody>
                    <a:bodyPr/>
                    <a:lstStyle/>
                    <a:p>
                      <a:r>
                        <a:rPr lang="en-US" sz="800" dirty="0" smtClean="0"/>
                        <a:t>   Accounts Receivable</a:t>
                      </a:r>
                      <a:endParaRPr lang="en-US" sz="800" dirty="0"/>
                    </a:p>
                  </a:txBody>
                  <a:tcPr marT="18288" marB="18288">
                    <a:solidFill>
                      <a:schemeClr val="tx2">
                        <a:lumMod val="20000"/>
                        <a:lumOff val="80000"/>
                      </a:schemeClr>
                    </a:solidFill>
                  </a:tcPr>
                </a:tc>
                <a:tc>
                  <a:txBody>
                    <a:bodyPr/>
                    <a:lstStyle/>
                    <a:p>
                      <a:pPr algn="r"/>
                      <a:r>
                        <a:rPr lang="en-US" sz="800" dirty="0" smtClean="0"/>
                        <a:t>21,500</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B>
                      <a:noFill/>
                    </a:lnB>
                    <a:solidFill>
                      <a:schemeClr val="tx2">
                        <a:lumMod val="20000"/>
                        <a:lumOff val="80000"/>
                      </a:schemeClr>
                    </a:solidFill>
                  </a:tcPr>
                </a:tc>
                <a:tc>
                  <a:txBody>
                    <a:bodyPr/>
                    <a:lstStyle/>
                    <a:p>
                      <a:pPr algn="r"/>
                      <a:r>
                        <a:rPr lang="en-US" sz="800" dirty="0" smtClean="0"/>
                        <a:t>34,800</a:t>
                      </a:r>
                      <a:endParaRPr lang="en-US" sz="800" dirty="0"/>
                    </a:p>
                  </a:txBody>
                  <a:tcPr marT="18288" marB="18288">
                    <a:solidFill>
                      <a:schemeClr val="tx2">
                        <a:lumMod val="20000"/>
                        <a:lumOff val="80000"/>
                      </a:schemeClr>
                    </a:solidFill>
                  </a:tcPr>
                </a:tc>
                <a:extLst>
                  <a:ext uri="{0D108BD9-81ED-4DB2-BD59-A6C34878D82A}">
                    <a16:rowId xmlns:a16="http://schemas.microsoft.com/office/drawing/2014/main" val="3085150726"/>
                  </a:ext>
                </a:extLst>
              </a:tr>
              <a:tr h="103040">
                <a:tc>
                  <a:txBody>
                    <a:bodyPr/>
                    <a:lstStyle/>
                    <a:p>
                      <a:r>
                        <a:rPr lang="en-US" sz="800" dirty="0" smtClean="0"/>
                        <a:t>   Interest Receivable</a:t>
                      </a:r>
                      <a:endParaRPr lang="en-US" sz="800" dirty="0"/>
                    </a:p>
                  </a:txBody>
                  <a:tcPr marT="18288" marB="18288">
                    <a:solidFill>
                      <a:schemeClr val="tx2">
                        <a:lumMod val="20000"/>
                        <a:lumOff val="80000"/>
                      </a:schemeClr>
                    </a:solidFill>
                  </a:tcPr>
                </a:tc>
                <a:tc>
                  <a:txBody>
                    <a:bodyPr/>
                    <a:lstStyle/>
                    <a:p>
                      <a:pPr algn="r"/>
                      <a:r>
                        <a:rPr lang="en-US" sz="800" dirty="0" smtClean="0"/>
                        <a:t>200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3951608842"/>
                  </a:ext>
                </a:extLst>
              </a:tr>
              <a:tr h="103040">
                <a:tc>
                  <a:txBody>
                    <a:bodyPr/>
                    <a:lstStyle/>
                    <a:p>
                      <a:r>
                        <a:rPr lang="en-US" sz="800" dirty="0" smtClean="0"/>
                        <a:t>   Supplies</a:t>
                      </a:r>
                      <a:endParaRPr lang="en-US" sz="800" dirty="0"/>
                    </a:p>
                  </a:txBody>
                  <a:tcPr marT="18288" marB="18288">
                    <a:solidFill>
                      <a:schemeClr val="tx2">
                        <a:lumMod val="20000"/>
                        <a:lumOff val="80000"/>
                      </a:schemeClr>
                    </a:solidFill>
                  </a:tcPr>
                </a:tc>
                <a:tc>
                  <a:txBody>
                    <a:bodyPr/>
                    <a:lstStyle/>
                    <a:p>
                      <a:pPr algn="r"/>
                      <a:r>
                        <a:rPr lang="en-US" sz="800" dirty="0" smtClean="0"/>
                        <a:t>16,100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15,300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417561444"/>
                  </a:ext>
                </a:extLst>
              </a:tr>
              <a:tr h="103040">
                <a:tc>
                  <a:txBody>
                    <a:bodyPr/>
                    <a:lstStyle/>
                    <a:p>
                      <a:r>
                        <a:rPr lang="en-US" sz="800" dirty="0" smtClean="0"/>
                        <a:t>   Prepaid Expenses</a:t>
                      </a:r>
                      <a:endParaRPr lang="en-US" sz="800" dirty="0"/>
                    </a:p>
                  </a:txBody>
                  <a:tcPr marT="18288" marB="18288">
                    <a:solidFill>
                      <a:schemeClr val="tx2">
                        <a:lumMod val="20000"/>
                        <a:lumOff val="80000"/>
                      </a:schemeClr>
                    </a:solidFill>
                  </a:tcPr>
                </a:tc>
                <a:tc>
                  <a:txBody>
                    <a:bodyPr/>
                    <a:lstStyle/>
                    <a:p>
                      <a:pPr algn="r"/>
                      <a:r>
                        <a:rPr lang="en-US" sz="800" dirty="0" smtClean="0"/>
                        <a:t>56,600</a:t>
                      </a:r>
                      <a:endParaRPr lang="en-US" sz="800" dirty="0"/>
                    </a:p>
                  </a:txBody>
                  <a:tcPr marT="18288" marB="18288">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70,300</a:t>
                      </a:r>
                      <a:endParaRPr lang="en-US" sz="800"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09466526"/>
                  </a:ext>
                </a:extLst>
              </a:tr>
              <a:tr h="103040">
                <a:tc>
                  <a:txBody>
                    <a:bodyPr/>
                    <a:lstStyle/>
                    <a:p>
                      <a:r>
                        <a:rPr lang="en-US" sz="800" dirty="0" smtClean="0"/>
                        <a:t>      Total Current Assets</a:t>
                      </a:r>
                      <a:endParaRPr lang="en-US" sz="800" dirty="0"/>
                    </a:p>
                  </a:txBody>
                  <a:tcPr marT="18288" marB="18288">
                    <a:solidFill>
                      <a:schemeClr val="tx2">
                        <a:lumMod val="20000"/>
                        <a:lumOff val="80000"/>
                      </a:schemeClr>
                    </a:solidFill>
                  </a:tcPr>
                </a:tc>
                <a:tc>
                  <a:txBody>
                    <a:bodyPr/>
                    <a:lstStyle/>
                    <a:p>
                      <a:pPr algn="r"/>
                      <a:r>
                        <a:rPr lang="en-US" sz="800" dirty="0" smtClean="0"/>
                        <a:t>985,000</a:t>
                      </a:r>
                      <a:endParaRPr lang="en-US" sz="800" dirty="0"/>
                    </a:p>
                  </a:txBody>
                  <a:tcPr marT="18288" marB="18288">
                    <a:lnR>
                      <a:noFill/>
                    </a:ln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878,500</a:t>
                      </a:r>
                      <a:endParaRPr lang="en-US" sz="800" dirty="0"/>
                    </a:p>
                  </a:txBody>
                  <a:tcPr marT="18288" marB="18288">
                    <a:lnL>
                      <a:noFill/>
                    </a:lnL>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2259330372"/>
                  </a:ext>
                </a:extLst>
              </a:tr>
              <a:tr h="103040">
                <a:tc>
                  <a:txBody>
                    <a:bodyPr/>
                    <a:lstStyle/>
                    <a:p>
                      <a:r>
                        <a:rPr lang="en-US" sz="800" dirty="0" smtClean="0"/>
                        <a:t>Property</a:t>
                      </a:r>
                      <a:r>
                        <a:rPr lang="en-US" sz="800" baseline="0" dirty="0" smtClean="0"/>
                        <a:t> and Equipment:</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2032076828"/>
                  </a:ext>
                </a:extLst>
              </a:tr>
              <a:tr h="103040">
                <a:tc>
                  <a:txBody>
                    <a:bodyPr/>
                    <a:lstStyle/>
                    <a:p>
                      <a:r>
                        <a:rPr lang="en-US" sz="800" dirty="0" smtClean="0"/>
                        <a:t>   Land</a:t>
                      </a:r>
                      <a:endParaRPr lang="en-US" sz="800" dirty="0"/>
                    </a:p>
                  </a:txBody>
                  <a:tcPr marT="18288" marB="18288">
                    <a:solidFill>
                      <a:schemeClr val="tx2">
                        <a:lumMod val="20000"/>
                        <a:lumOff val="80000"/>
                      </a:schemeClr>
                    </a:solidFill>
                  </a:tcPr>
                </a:tc>
                <a:tc>
                  <a:txBody>
                    <a:bodyPr/>
                    <a:lstStyle/>
                    <a:p>
                      <a:pPr algn="r"/>
                      <a:r>
                        <a:rPr lang="en-US" sz="800" dirty="0" smtClean="0"/>
                        <a:t>12,100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11,100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0003"/>
                  </a:ext>
                </a:extLst>
              </a:tr>
              <a:tr h="103040">
                <a:tc>
                  <a:txBody>
                    <a:bodyPr/>
                    <a:lstStyle/>
                    <a:p>
                      <a:r>
                        <a:rPr lang="en-US" sz="800" dirty="0" smtClean="0"/>
                        <a:t>   Buildings</a:t>
                      </a:r>
                      <a:endParaRPr lang="en-US" sz="800" dirty="0"/>
                    </a:p>
                  </a:txBody>
                  <a:tcPr marT="18288" marB="18288">
                    <a:solidFill>
                      <a:schemeClr val="tx2">
                        <a:lumMod val="20000"/>
                        <a:lumOff val="80000"/>
                      </a:schemeClr>
                    </a:solidFill>
                  </a:tcPr>
                </a:tc>
                <a:tc>
                  <a:txBody>
                    <a:bodyPr/>
                    <a:lstStyle/>
                    <a:p>
                      <a:pPr algn="r"/>
                      <a:r>
                        <a:rPr lang="en-US" sz="800" dirty="0" smtClean="0"/>
                        <a:t>1,275,300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1,267,100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0004"/>
                  </a:ext>
                </a:extLst>
              </a:tr>
              <a:tr h="103040">
                <a:tc>
                  <a:txBody>
                    <a:bodyPr/>
                    <a:lstStyle/>
                    <a:p>
                      <a:r>
                        <a:rPr lang="en-US" sz="800" dirty="0" smtClean="0"/>
                        <a:t>   Equipment</a:t>
                      </a:r>
                      <a:endParaRPr lang="en-US" sz="800" dirty="0"/>
                    </a:p>
                  </a:txBody>
                  <a:tcPr marT="18288" marB="18288">
                    <a:solidFill>
                      <a:schemeClr val="tx2">
                        <a:lumMod val="20000"/>
                        <a:lumOff val="80000"/>
                      </a:schemeClr>
                    </a:solidFill>
                  </a:tcPr>
                </a:tc>
                <a:tc>
                  <a:txBody>
                    <a:bodyPr/>
                    <a:lstStyle/>
                    <a:p>
                      <a:pPr algn="r"/>
                      <a:r>
                        <a:rPr lang="en-US" sz="800" dirty="0" smtClean="0"/>
                        <a:t>476,300</a:t>
                      </a:r>
                      <a:endParaRPr lang="en-US" sz="800" dirty="0"/>
                    </a:p>
                  </a:txBody>
                  <a:tcPr marT="18288" marB="18288">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442,500</a:t>
                      </a:r>
                      <a:endParaRPr lang="en-US" sz="800"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103040">
                <a:tc>
                  <a:txBody>
                    <a:bodyPr/>
                    <a:lstStyle/>
                    <a:p>
                      <a:r>
                        <a:rPr lang="en-US" sz="800" dirty="0" smtClean="0"/>
                        <a:t>      Total Cost</a:t>
                      </a:r>
                      <a:endParaRPr lang="en-US" sz="800" dirty="0"/>
                    </a:p>
                  </a:txBody>
                  <a:tcPr marT="18288" marB="18288">
                    <a:solidFill>
                      <a:schemeClr val="tx2">
                        <a:lumMod val="20000"/>
                        <a:lumOff val="80000"/>
                      </a:schemeClr>
                    </a:solidFill>
                  </a:tcPr>
                </a:tc>
                <a:tc>
                  <a:txBody>
                    <a:bodyPr/>
                    <a:lstStyle/>
                    <a:p>
                      <a:pPr algn="r"/>
                      <a:r>
                        <a:rPr lang="en-US" sz="800" dirty="0" smtClean="0"/>
                        <a:t>1,763,700</a:t>
                      </a:r>
                      <a:endParaRPr lang="en-US" sz="800" dirty="0"/>
                    </a:p>
                  </a:txBody>
                  <a:tcPr marT="18288" marB="18288">
                    <a:lnR>
                      <a:noFill/>
                    </a:ln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1,720,700</a:t>
                      </a:r>
                      <a:endParaRPr lang="en-US" sz="800" dirty="0"/>
                    </a:p>
                  </a:txBody>
                  <a:tcPr marT="18288" marB="18288">
                    <a:lnL>
                      <a:noFill/>
                    </a:lnL>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2981540"/>
                  </a:ext>
                </a:extLst>
              </a:tr>
              <a:tr h="103040">
                <a:tc>
                  <a:txBody>
                    <a:bodyPr/>
                    <a:lstStyle/>
                    <a:p>
                      <a:r>
                        <a:rPr lang="en-US" sz="800" dirty="0" smtClean="0"/>
                        <a:t>   Accumulated Depreciation</a:t>
                      </a:r>
                      <a:endParaRPr lang="en-US" sz="800" dirty="0"/>
                    </a:p>
                  </a:txBody>
                  <a:tcPr marT="18288" marB="18288">
                    <a:solidFill>
                      <a:schemeClr val="tx2">
                        <a:lumMod val="20000"/>
                        <a:lumOff val="80000"/>
                      </a:schemeClr>
                    </a:solidFill>
                  </a:tcPr>
                </a:tc>
                <a:tc>
                  <a:txBody>
                    <a:bodyPr/>
                    <a:lstStyle/>
                    <a:p>
                      <a:pPr algn="r"/>
                      <a:r>
                        <a:rPr lang="en-US" sz="800" dirty="0" smtClean="0"/>
                        <a:t>(644,300)</a:t>
                      </a:r>
                      <a:endParaRPr lang="en-US" sz="800" dirty="0"/>
                    </a:p>
                  </a:txBody>
                  <a:tcPr marT="18288" marB="18288">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(613,700)</a:t>
                      </a:r>
                      <a:endParaRPr lang="en-US" sz="800"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05020922"/>
                  </a:ext>
                </a:extLst>
              </a:tr>
              <a:tr h="103040">
                <a:tc>
                  <a:txBody>
                    <a:bodyPr/>
                    <a:lstStyle/>
                    <a:p>
                      <a:r>
                        <a:rPr lang="en-US" sz="800" dirty="0" smtClean="0"/>
                        <a:t>   Net</a:t>
                      </a:r>
                      <a:r>
                        <a:rPr lang="en-US" sz="800" baseline="0" dirty="0" smtClean="0"/>
                        <a:t> Property and Equipment</a:t>
                      </a:r>
                      <a:endParaRPr lang="en-US" sz="800" dirty="0"/>
                    </a:p>
                  </a:txBody>
                  <a:tcPr marT="18288" marB="18288">
                    <a:solidFill>
                      <a:schemeClr val="tx2">
                        <a:lumMod val="20000"/>
                        <a:lumOff val="80000"/>
                      </a:schemeClr>
                    </a:solidFill>
                  </a:tcPr>
                </a:tc>
                <a:tc>
                  <a:txBody>
                    <a:bodyPr/>
                    <a:lstStyle/>
                    <a:p>
                      <a:pPr algn="r"/>
                      <a:r>
                        <a:rPr lang="en-US" sz="800" dirty="0" smtClean="0"/>
                        <a:t>1,119,400</a:t>
                      </a:r>
                      <a:endParaRPr lang="en-US" sz="800" dirty="0"/>
                    </a:p>
                  </a:txBody>
                  <a:tcPr marT="18288" marB="18288">
                    <a:lnR>
                      <a:noFill/>
                    </a:ln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1,107,000</a:t>
                      </a:r>
                      <a:endParaRPr lang="en-US" sz="800" dirty="0"/>
                    </a:p>
                  </a:txBody>
                  <a:tcPr marT="18288" marB="18288">
                    <a:lnL>
                      <a:noFill/>
                    </a:lnL>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3975380661"/>
                  </a:ext>
                </a:extLst>
              </a:tr>
              <a:tr h="103040">
                <a:tc>
                  <a:txBody>
                    <a:bodyPr/>
                    <a:lstStyle/>
                    <a:p>
                      <a:r>
                        <a:rPr lang="en-US" sz="800" dirty="0" smtClean="0"/>
                        <a:t>Long-term Investments</a:t>
                      </a:r>
                      <a:endParaRPr lang="en-US" sz="800" dirty="0"/>
                    </a:p>
                  </a:txBody>
                  <a:tcPr marT="18288" marB="18288">
                    <a:solidFill>
                      <a:schemeClr val="tx2">
                        <a:lumMod val="20000"/>
                        <a:lumOff val="80000"/>
                      </a:schemeClr>
                    </a:solidFill>
                  </a:tcPr>
                </a:tc>
                <a:tc>
                  <a:txBody>
                    <a:bodyPr/>
                    <a:lstStyle/>
                    <a:p>
                      <a:pPr algn="r"/>
                      <a:r>
                        <a:rPr lang="en-US" sz="800" dirty="0" smtClean="0"/>
                        <a:t>531,100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496,100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0006"/>
                  </a:ext>
                </a:extLst>
              </a:tr>
              <a:tr h="103040">
                <a:tc>
                  <a:txBody>
                    <a:bodyPr/>
                    <a:lstStyle/>
                    <a:p>
                      <a:r>
                        <a:rPr lang="en-US" sz="800" dirty="0" smtClean="0"/>
                        <a:t>Intangible Assets</a:t>
                      </a:r>
                      <a:endParaRPr lang="en-US" sz="800" dirty="0"/>
                    </a:p>
                  </a:txBody>
                  <a:tcPr marT="18288" marB="18288">
                    <a:solidFill>
                      <a:schemeClr val="tx2">
                        <a:lumMod val="20000"/>
                        <a:lumOff val="80000"/>
                      </a:schemeClr>
                    </a:solidFill>
                  </a:tcPr>
                </a:tc>
                <a:tc>
                  <a:txBody>
                    <a:bodyPr/>
                    <a:lstStyle/>
                    <a:p>
                      <a:pPr algn="r"/>
                      <a:r>
                        <a:rPr lang="en-US" sz="800" dirty="0" smtClean="0"/>
                        <a:t>68,400</a:t>
                      </a:r>
                      <a:endParaRPr lang="en-US" sz="800" dirty="0"/>
                    </a:p>
                  </a:txBody>
                  <a:tcPr marT="18288" marB="18288">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64,700</a:t>
                      </a:r>
                      <a:endParaRPr lang="en-US" sz="800"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103040">
                <a:tc>
                  <a:txBody>
                    <a:bodyPr/>
                    <a:lstStyle/>
                    <a:p>
                      <a:r>
                        <a:rPr lang="en-US" sz="800" dirty="0" smtClean="0"/>
                        <a:t>Total Assets</a:t>
                      </a:r>
                      <a:endParaRPr lang="en-US" sz="800" dirty="0"/>
                    </a:p>
                  </a:txBody>
                  <a:tcPr marT="18288" marB="18288">
                    <a:solidFill>
                      <a:schemeClr val="tx2">
                        <a:lumMod val="20000"/>
                        <a:lumOff val="80000"/>
                      </a:schemeClr>
                    </a:solidFill>
                  </a:tcPr>
                </a:tc>
                <a:tc>
                  <a:txBody>
                    <a:bodyPr/>
                    <a:lstStyle/>
                    <a:p>
                      <a:pPr algn="r"/>
                      <a:r>
                        <a:rPr lang="en-US" sz="800" dirty="0" smtClean="0"/>
                        <a:t>$    2,703,900</a:t>
                      </a:r>
                      <a:endParaRPr lang="en-US" sz="800" dirty="0"/>
                    </a:p>
                  </a:txBody>
                  <a:tcPr marT="18288" marB="18288">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    2,546,300</a:t>
                      </a:r>
                      <a:endParaRPr lang="en-US" sz="800" dirty="0"/>
                    </a:p>
                  </a:txBody>
                  <a:tcPr marT="18288" marB="18288">
                    <a:lnL>
                      <a:noFill/>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166383729"/>
                  </a:ext>
                </a:extLst>
              </a:tr>
              <a:tr h="103040">
                <a:tc>
                  <a:txBody>
                    <a:bodyPr/>
                    <a:lstStyle/>
                    <a:p>
                      <a:r>
                        <a:rPr lang="en-US" sz="800" b="1" dirty="0" smtClean="0"/>
                        <a:t>Liabilities and Stockholders’ Equity</a:t>
                      </a:r>
                      <a:endParaRPr lang="en-US" sz="800" b="1" dirty="0"/>
                    </a:p>
                  </a:txBody>
                  <a:tcPr marT="18288" marB="18288" anchor="b">
                    <a:solidFill>
                      <a:schemeClr val="tx2">
                        <a:lumMod val="20000"/>
                        <a:lumOff val="80000"/>
                      </a:schemeClr>
                    </a:solidFill>
                  </a:tcPr>
                </a:tc>
                <a:tc>
                  <a:txBody>
                    <a:bodyPr/>
                    <a:lstStyle/>
                    <a:p>
                      <a:pPr algn="r"/>
                      <a:endParaRPr lang="en-US" sz="800" dirty="0"/>
                    </a:p>
                  </a:txBody>
                  <a:tcPr marT="18288" marB="18288">
                    <a:lnR>
                      <a:noFill/>
                    </a:lnR>
                    <a:lnT w="2857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T w="28575"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3668991056"/>
                  </a:ext>
                </a:extLst>
              </a:tr>
              <a:tr h="103040">
                <a:tc>
                  <a:txBody>
                    <a:bodyPr/>
                    <a:lstStyle/>
                    <a:p>
                      <a:r>
                        <a:rPr lang="en-US" sz="800" dirty="0" smtClean="0"/>
                        <a:t>Current</a:t>
                      </a:r>
                      <a:r>
                        <a:rPr lang="en-US" sz="800" baseline="0" dirty="0" smtClean="0"/>
                        <a:t> Liabilities:</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274725856"/>
                  </a:ext>
                </a:extLst>
              </a:tr>
              <a:tr h="103040">
                <a:tc>
                  <a:txBody>
                    <a:bodyPr/>
                    <a:lstStyle/>
                    <a:p>
                      <a:r>
                        <a:rPr lang="en-US" sz="800" dirty="0" smtClean="0"/>
                        <a:t>   Accounts Payable</a:t>
                      </a:r>
                      <a:endParaRPr lang="en-US" sz="800" dirty="0"/>
                    </a:p>
                  </a:txBody>
                  <a:tcPr marT="18288" marB="18288">
                    <a:solidFill>
                      <a:schemeClr val="tx2">
                        <a:lumMod val="20000"/>
                        <a:lumOff val="80000"/>
                      </a:schemeClr>
                    </a:solidFill>
                  </a:tcPr>
                </a:tc>
                <a:tc>
                  <a:txBody>
                    <a:bodyPr/>
                    <a:lstStyle/>
                    <a:p>
                      <a:pPr algn="r"/>
                      <a:r>
                        <a:rPr lang="en-US" sz="800" dirty="0" smtClean="0"/>
                        <a:t>$         76,100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         69,600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772220640"/>
                  </a:ext>
                </a:extLst>
              </a:tr>
              <a:tr h="103040">
                <a:tc>
                  <a:txBody>
                    <a:bodyPr/>
                    <a:lstStyle/>
                    <a:p>
                      <a:r>
                        <a:rPr lang="en-US" sz="800" dirty="0" smtClean="0"/>
                        <a:t>   Unearned Revenue</a:t>
                      </a:r>
                      <a:endParaRPr lang="en-US" sz="800" dirty="0"/>
                    </a:p>
                  </a:txBody>
                  <a:tcPr marT="18288" marB="18288">
                    <a:solidFill>
                      <a:schemeClr val="tx2">
                        <a:lumMod val="20000"/>
                        <a:lumOff val="80000"/>
                      </a:schemeClr>
                    </a:solidFill>
                  </a:tcPr>
                </a:tc>
                <a:tc>
                  <a:txBody>
                    <a:bodyPr/>
                    <a:lstStyle/>
                    <a:p>
                      <a:pPr algn="r"/>
                      <a:r>
                        <a:rPr lang="en-US" sz="800" dirty="0" smtClean="0"/>
                        <a:t>21,400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16,800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3025521975"/>
                  </a:ext>
                </a:extLst>
              </a:tr>
              <a:tr h="103040">
                <a:tc>
                  <a:txBody>
                    <a:bodyPr/>
                    <a:lstStyle/>
                    <a:p>
                      <a:r>
                        <a:rPr lang="en-US" sz="800" dirty="0" smtClean="0"/>
                        <a:t>   Dividends Payable</a:t>
                      </a:r>
                      <a:endParaRPr lang="en-US" sz="800" dirty="0"/>
                    </a:p>
                  </a:txBody>
                  <a:tcPr marT="18288" marB="18288">
                    <a:solidFill>
                      <a:schemeClr val="tx2">
                        <a:lumMod val="20000"/>
                        <a:lumOff val="80000"/>
                      </a:schemeClr>
                    </a:solidFill>
                  </a:tcPr>
                </a:tc>
                <a:tc>
                  <a:txBody>
                    <a:bodyPr/>
                    <a:lstStyle/>
                    <a:p>
                      <a:pPr algn="r"/>
                      <a:r>
                        <a:rPr lang="en-US" sz="800" dirty="0" smtClean="0"/>
                        <a:t>3,000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0008"/>
                  </a:ext>
                </a:extLst>
              </a:tr>
              <a:tr h="103040">
                <a:tc>
                  <a:txBody>
                    <a:bodyPr/>
                    <a:lstStyle/>
                    <a:p>
                      <a:r>
                        <a:rPr lang="en-US" sz="800" dirty="0" smtClean="0"/>
                        <a:t>Accrued Expenses Payable:</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275527293"/>
                  </a:ext>
                </a:extLst>
              </a:tr>
              <a:tr h="103040">
                <a:tc>
                  <a:txBody>
                    <a:bodyPr/>
                    <a:lstStyle/>
                    <a:p>
                      <a:r>
                        <a:rPr lang="en-US" sz="800" dirty="0" smtClean="0"/>
                        <a:t>   Wages Payable</a:t>
                      </a:r>
                      <a:endParaRPr lang="en-US" sz="800" dirty="0"/>
                    </a:p>
                  </a:txBody>
                  <a:tcPr marT="18288" marB="18288">
                    <a:solidFill>
                      <a:schemeClr val="tx2">
                        <a:lumMod val="20000"/>
                        <a:lumOff val="80000"/>
                      </a:schemeClr>
                    </a:solidFill>
                  </a:tcPr>
                </a:tc>
                <a:tc>
                  <a:txBody>
                    <a:bodyPr/>
                    <a:lstStyle/>
                    <a:p>
                      <a:pPr algn="r"/>
                      <a:r>
                        <a:rPr lang="en-US" sz="800" dirty="0" smtClean="0"/>
                        <a:t>67,200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73,900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3516878952"/>
                  </a:ext>
                </a:extLst>
              </a:tr>
              <a:tr h="103040">
                <a:tc>
                  <a:txBody>
                    <a:bodyPr/>
                    <a:lstStyle/>
                    <a:p>
                      <a:r>
                        <a:rPr lang="en-US" sz="800" dirty="0" smtClean="0"/>
                        <a:t>   Utilities Payable</a:t>
                      </a:r>
                      <a:endParaRPr lang="en-US" sz="800" dirty="0"/>
                    </a:p>
                  </a:txBody>
                  <a:tcPr marT="18288" marB="18288">
                    <a:solidFill>
                      <a:schemeClr val="tx2">
                        <a:lumMod val="20000"/>
                        <a:lumOff val="80000"/>
                      </a:schemeClr>
                    </a:solidFill>
                  </a:tcPr>
                </a:tc>
                <a:tc>
                  <a:txBody>
                    <a:bodyPr/>
                    <a:lstStyle/>
                    <a:p>
                      <a:pPr algn="r"/>
                      <a:r>
                        <a:rPr lang="en-US" sz="800" dirty="0" smtClean="0"/>
                        <a:t>64,400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85,400</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10009"/>
                  </a:ext>
                </a:extLst>
              </a:tr>
              <a:tr h="103040">
                <a:tc>
                  <a:txBody>
                    <a:bodyPr/>
                    <a:lstStyle/>
                    <a:p>
                      <a:r>
                        <a:rPr lang="en-US" sz="800" dirty="0" smtClean="0"/>
                        <a:t>   Interest Payable</a:t>
                      </a:r>
                      <a:endParaRPr lang="en-US" sz="800" dirty="0"/>
                    </a:p>
                  </a:txBody>
                  <a:tcPr marT="18288" marB="18288">
                    <a:solidFill>
                      <a:schemeClr val="tx2">
                        <a:lumMod val="20000"/>
                        <a:lumOff val="80000"/>
                      </a:schemeClr>
                    </a:solidFill>
                  </a:tcPr>
                </a:tc>
                <a:tc>
                  <a:txBody>
                    <a:bodyPr/>
                    <a:lstStyle/>
                    <a:p>
                      <a:pPr algn="r"/>
                      <a:r>
                        <a:rPr lang="en-US" sz="800" dirty="0" smtClean="0"/>
                        <a:t>200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676361104"/>
                  </a:ext>
                </a:extLst>
              </a:tr>
              <a:tr h="103040">
                <a:tc>
                  <a:txBody>
                    <a:bodyPr/>
                    <a:lstStyle/>
                    <a:p>
                      <a:r>
                        <a:rPr lang="en-US" sz="800" dirty="0" smtClean="0"/>
                        <a:t>   Income Taxes Payable</a:t>
                      </a:r>
                      <a:endParaRPr lang="en-US" sz="800" dirty="0"/>
                    </a:p>
                  </a:txBody>
                  <a:tcPr marT="18288" marB="18288">
                    <a:solidFill>
                      <a:schemeClr val="tx2">
                        <a:lumMod val="20000"/>
                        <a:lumOff val="80000"/>
                      </a:schemeClr>
                    </a:solidFill>
                  </a:tcPr>
                </a:tc>
                <a:tc>
                  <a:txBody>
                    <a:bodyPr/>
                    <a:lstStyle/>
                    <a:p>
                      <a:pPr algn="r"/>
                      <a:r>
                        <a:rPr lang="en-US" sz="800" dirty="0" smtClean="0"/>
                        <a:t>48,000</a:t>
                      </a:r>
                      <a:endParaRPr lang="en-US" sz="800" dirty="0"/>
                    </a:p>
                  </a:txBody>
                  <a:tcPr marT="18288" marB="18288">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a:t>
                      </a:r>
                      <a:endParaRPr lang="en-US" sz="800"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67500592"/>
                  </a:ext>
                </a:extLst>
              </a:tr>
              <a:tr h="103040">
                <a:tc>
                  <a:txBody>
                    <a:bodyPr/>
                    <a:lstStyle/>
                    <a:p>
                      <a:r>
                        <a:rPr lang="en-US" sz="800" dirty="0" smtClean="0"/>
                        <a:t>      Total Current Liabilities</a:t>
                      </a:r>
                      <a:endParaRPr lang="en-US" sz="800" dirty="0"/>
                    </a:p>
                  </a:txBody>
                  <a:tcPr marT="18288" marB="18288">
                    <a:solidFill>
                      <a:schemeClr val="tx2">
                        <a:lumMod val="20000"/>
                        <a:lumOff val="80000"/>
                      </a:schemeClr>
                    </a:solidFill>
                  </a:tcPr>
                </a:tc>
                <a:tc>
                  <a:txBody>
                    <a:bodyPr/>
                    <a:lstStyle/>
                    <a:p>
                      <a:pPr algn="r"/>
                      <a:r>
                        <a:rPr lang="en-US" sz="800" dirty="0" smtClean="0"/>
                        <a:t>280,300</a:t>
                      </a:r>
                      <a:endParaRPr lang="en-US" sz="800" dirty="0"/>
                    </a:p>
                  </a:txBody>
                  <a:tcPr marT="18288" marB="18288">
                    <a:lnR>
                      <a:noFill/>
                    </a:ln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245,700</a:t>
                      </a:r>
                      <a:endParaRPr lang="en-US" sz="800" dirty="0"/>
                    </a:p>
                  </a:txBody>
                  <a:tcPr marT="18288" marB="18288">
                    <a:lnL>
                      <a:noFill/>
                    </a:lnL>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582599775"/>
                  </a:ext>
                </a:extLst>
              </a:tr>
              <a:tr h="103040">
                <a:tc>
                  <a:txBody>
                    <a:bodyPr/>
                    <a:lstStyle/>
                    <a:p>
                      <a:r>
                        <a:rPr lang="en-US" sz="800" dirty="0" smtClean="0"/>
                        <a:t>Notes Payable</a:t>
                      </a:r>
                      <a:endParaRPr lang="en-US" sz="800" dirty="0"/>
                    </a:p>
                  </a:txBody>
                  <a:tcPr marT="18288" marB="18288">
                    <a:solidFill>
                      <a:schemeClr val="tx2">
                        <a:lumMod val="20000"/>
                        <a:lumOff val="80000"/>
                      </a:schemeClr>
                    </a:solidFill>
                  </a:tcPr>
                </a:tc>
                <a:tc>
                  <a:txBody>
                    <a:bodyPr/>
                    <a:lstStyle/>
                    <a:p>
                      <a:pPr algn="r"/>
                      <a:r>
                        <a:rPr lang="en-US" sz="800" dirty="0" smtClean="0"/>
                        <a:t>2,000</a:t>
                      </a:r>
                      <a:endParaRPr lang="en-US" sz="800" dirty="0"/>
                    </a:p>
                  </a:txBody>
                  <a:tcPr marT="18288" marB="18288">
                    <a:lnR>
                      <a:noFill/>
                    </a:lnR>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a:t>
                      </a:r>
                      <a:endParaRPr lang="en-US" sz="800" dirty="0"/>
                    </a:p>
                  </a:txBody>
                  <a:tcPr marT="18288" marB="18288">
                    <a:lnL>
                      <a:noFill/>
                    </a:lnL>
                    <a:solidFill>
                      <a:schemeClr val="tx2">
                        <a:lumMod val="20000"/>
                        <a:lumOff val="80000"/>
                      </a:schemeClr>
                    </a:solidFill>
                  </a:tcPr>
                </a:tc>
                <a:extLst>
                  <a:ext uri="{0D108BD9-81ED-4DB2-BD59-A6C34878D82A}">
                    <a16:rowId xmlns:a16="http://schemas.microsoft.com/office/drawing/2014/main" val="4122464714"/>
                  </a:ext>
                </a:extLst>
              </a:tr>
              <a:tr h="103040">
                <a:tc>
                  <a:txBody>
                    <a:bodyPr/>
                    <a:lstStyle/>
                    <a:p>
                      <a:r>
                        <a:rPr lang="en-US" sz="800" dirty="0" smtClean="0"/>
                        <a:t>Other Liabilities</a:t>
                      </a:r>
                      <a:endParaRPr lang="en-US" sz="800" dirty="0"/>
                    </a:p>
                  </a:txBody>
                  <a:tcPr marT="18288" marB="18288">
                    <a:solidFill>
                      <a:schemeClr val="tx2">
                        <a:lumMod val="20000"/>
                        <a:lumOff val="80000"/>
                      </a:schemeClr>
                    </a:solidFill>
                  </a:tcPr>
                </a:tc>
                <a:tc>
                  <a:txBody>
                    <a:bodyPr/>
                    <a:lstStyle/>
                    <a:p>
                      <a:pPr algn="r"/>
                      <a:r>
                        <a:rPr lang="en-US" sz="800" dirty="0" smtClean="0"/>
                        <a:t>285,900</a:t>
                      </a:r>
                      <a:endParaRPr lang="en-US" sz="800" dirty="0"/>
                    </a:p>
                  </a:txBody>
                  <a:tcPr marT="18288" marB="18288">
                    <a:lnR>
                      <a:noFill/>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288,200</a:t>
                      </a:r>
                      <a:endParaRPr lang="en-US" sz="800" dirty="0"/>
                    </a:p>
                  </a:txBody>
                  <a:tcPr marT="18288" marB="18288">
                    <a:lnL>
                      <a:noFill/>
                    </a:lnL>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103040">
                <a:tc>
                  <a:txBody>
                    <a:bodyPr/>
                    <a:lstStyle/>
                    <a:p>
                      <a:r>
                        <a:rPr lang="en-US" sz="800" dirty="0" smtClean="0"/>
                        <a:t>      Total Liabilities</a:t>
                      </a:r>
                      <a:endParaRPr lang="en-US" sz="800" dirty="0"/>
                    </a:p>
                  </a:txBody>
                  <a:tcPr marT="18288" marB="18288">
                    <a:solidFill>
                      <a:schemeClr val="tx2">
                        <a:lumMod val="20000"/>
                        <a:lumOff val="80000"/>
                      </a:schemeClr>
                    </a:solidFill>
                  </a:tcPr>
                </a:tc>
                <a:tc>
                  <a:txBody>
                    <a:bodyPr/>
                    <a:lstStyle/>
                    <a:p>
                      <a:pPr algn="r"/>
                      <a:r>
                        <a:rPr lang="en-US" sz="800" dirty="0" smtClean="0"/>
                        <a:t>568,200</a:t>
                      </a:r>
                      <a:endParaRPr lang="en-US" sz="800" dirty="0"/>
                    </a:p>
                  </a:txBody>
                  <a:tcPr marT="18288" marB="18288">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533,900</a:t>
                      </a:r>
                      <a:endParaRPr lang="en-US" sz="800" dirty="0"/>
                    </a:p>
                  </a:txBody>
                  <a:tcPr marT="18288" marB="18288">
                    <a:lnL>
                      <a:noFill/>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1231707"/>
                  </a:ext>
                </a:extLst>
              </a:tr>
              <a:tr h="103040">
                <a:tc>
                  <a:txBody>
                    <a:bodyPr/>
                    <a:lstStyle/>
                    <a:p>
                      <a:r>
                        <a:rPr lang="en-US" sz="800" dirty="0" smtClean="0"/>
                        <a:t>Stockholders’ Equity:</a:t>
                      </a:r>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R>
                      <a:noFill/>
                    </a:lnR>
                    <a:lnT w="2857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T w="28575"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2305665374"/>
                  </a:ext>
                </a:extLst>
              </a:tr>
              <a:tr h="103040">
                <a:tc>
                  <a:txBody>
                    <a:bodyPr/>
                    <a:lstStyle/>
                    <a:p>
                      <a:r>
                        <a:rPr lang="en-US" sz="800" dirty="0" smtClean="0"/>
                        <a:t>   Common Stock ($0.10 par per share)</a:t>
                      </a:r>
                      <a:endParaRPr lang="en-US" sz="800" dirty="0"/>
                    </a:p>
                  </a:txBody>
                  <a:tcPr marT="18288" marB="18288">
                    <a:solidFill>
                      <a:schemeClr val="tx2">
                        <a:lumMod val="20000"/>
                        <a:lumOff val="80000"/>
                      </a:schemeClr>
                    </a:solidFill>
                  </a:tcPr>
                </a:tc>
                <a:tc>
                  <a:txBody>
                    <a:bodyPr/>
                    <a:lstStyle/>
                    <a:p>
                      <a:pPr algn="r"/>
                      <a:r>
                        <a:rPr lang="en-US" sz="800" dirty="0" smtClean="0"/>
                        <a:t>500</a:t>
                      </a:r>
                      <a:endParaRPr lang="en-US" sz="800" dirty="0"/>
                    </a:p>
                  </a:txBody>
                  <a:tcPr marT="18288" marB="18288">
                    <a:lnR>
                      <a:noFill/>
                    </a:lnR>
                    <a:lnB>
                      <a:noFill/>
                    </a:lnB>
                    <a:solidFill>
                      <a:schemeClr val="tx2">
                        <a:lumMod val="20000"/>
                        <a:lumOff val="80000"/>
                      </a:schemeClr>
                    </a:solidFill>
                  </a:tcPr>
                </a:tc>
                <a:tc>
                  <a:txBody>
                    <a:bodyPr/>
                    <a:lstStyle/>
                    <a:p>
                      <a:pPr algn="r"/>
                      <a:endParaRPr lang="en-US" sz="800" dirty="0"/>
                    </a:p>
                  </a:txBody>
                  <a:tcPr marT="18288" marB="18288">
                    <a:lnL>
                      <a:noFill/>
                    </a:lnL>
                    <a:lnR>
                      <a:noFill/>
                    </a:lnR>
                    <a:lnT>
                      <a:noFill/>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400</a:t>
                      </a:r>
                      <a:endParaRPr lang="en-US" sz="800" dirty="0"/>
                    </a:p>
                  </a:txBody>
                  <a:tcPr marT="18288" marB="18288">
                    <a:lnL>
                      <a:noFill/>
                    </a:lnL>
                    <a:lnB>
                      <a:noFill/>
                    </a:lnB>
                    <a:solidFill>
                      <a:schemeClr val="tx2">
                        <a:lumMod val="20000"/>
                        <a:lumOff val="80000"/>
                      </a:schemeClr>
                    </a:solidFill>
                  </a:tcPr>
                </a:tc>
                <a:extLst>
                  <a:ext uri="{0D108BD9-81ED-4DB2-BD59-A6C34878D82A}">
                    <a16:rowId xmlns:a16="http://schemas.microsoft.com/office/drawing/2014/main" val="10011"/>
                  </a:ext>
                </a:extLst>
              </a:tr>
              <a:tr h="103040">
                <a:tc>
                  <a:txBody>
                    <a:bodyPr/>
                    <a:lstStyle/>
                    <a:p>
                      <a:r>
                        <a:rPr lang="en-US" sz="800" dirty="0" smtClean="0"/>
                        <a:t>   Additional Paid-in-Capital</a:t>
                      </a:r>
                      <a:endParaRPr lang="en-US" sz="800" dirty="0"/>
                    </a:p>
                  </a:txBody>
                  <a:tcPr marT="18288" marB="18288">
                    <a:lnR>
                      <a:noFill/>
                    </a:lnR>
                    <a:solidFill>
                      <a:schemeClr val="tx2">
                        <a:lumMod val="20000"/>
                        <a:lumOff val="80000"/>
                      </a:schemeClr>
                    </a:solidFill>
                  </a:tcPr>
                </a:tc>
                <a:tc>
                  <a:txBody>
                    <a:bodyPr/>
                    <a:lstStyle/>
                    <a:p>
                      <a:pPr algn="r"/>
                      <a:r>
                        <a:rPr lang="en-US" sz="800" dirty="0" smtClean="0"/>
                        <a:t>293,800</a:t>
                      </a: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290,200</a:t>
                      </a:r>
                      <a:endParaRPr lang="en-US" sz="800" dirty="0"/>
                    </a:p>
                  </a:txBody>
                  <a:tcPr marT="18288" marB="18288">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12"/>
                  </a:ext>
                </a:extLst>
              </a:tr>
              <a:tr h="103040">
                <a:tc>
                  <a:txBody>
                    <a:bodyPr/>
                    <a:lstStyle/>
                    <a:p>
                      <a:r>
                        <a:rPr lang="en-US" sz="800" dirty="0" smtClean="0"/>
                        <a:t>   Retained Earnings</a:t>
                      </a:r>
                      <a:endParaRPr lang="en-US" sz="800" dirty="0"/>
                    </a:p>
                  </a:txBody>
                  <a:tcPr marT="18288" marB="18288">
                    <a:solidFill>
                      <a:schemeClr val="tx2">
                        <a:lumMod val="20000"/>
                        <a:lumOff val="80000"/>
                      </a:schemeClr>
                    </a:solidFill>
                  </a:tcPr>
                </a:tc>
                <a:tc>
                  <a:txBody>
                    <a:bodyPr/>
                    <a:lstStyle/>
                    <a:p>
                      <a:pPr algn="r"/>
                      <a:r>
                        <a:rPr lang="en-US" sz="800" dirty="0" smtClean="0"/>
                        <a:t>1,841,400</a:t>
                      </a:r>
                      <a:endParaRPr lang="en-US" sz="800" dirty="0"/>
                    </a:p>
                  </a:txBody>
                  <a:tcPr marT="18288" marB="18288">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1,721,800</a:t>
                      </a:r>
                      <a:endParaRPr lang="en-US" sz="800" dirty="0"/>
                    </a:p>
                  </a:txBody>
                  <a:tcPr marT="18288" marB="18288">
                    <a:lnL>
                      <a:noFill/>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11860568"/>
                  </a:ext>
                </a:extLst>
              </a:tr>
              <a:tr h="103040">
                <a:tc>
                  <a:txBody>
                    <a:bodyPr/>
                    <a:lstStyle/>
                    <a:p>
                      <a:r>
                        <a:rPr lang="en-US" sz="800" dirty="0" smtClean="0"/>
                        <a:t>      Total Stockholders’ Equity</a:t>
                      </a:r>
                      <a:endParaRPr lang="en-US" sz="800" dirty="0"/>
                    </a:p>
                  </a:txBody>
                  <a:tcPr marT="18288" marB="18288">
                    <a:solidFill>
                      <a:schemeClr val="tx2">
                        <a:lumMod val="20000"/>
                        <a:lumOff val="80000"/>
                      </a:schemeClr>
                    </a:solidFill>
                  </a:tcPr>
                </a:tc>
                <a:tc>
                  <a:txBody>
                    <a:bodyPr/>
                    <a:lstStyle/>
                    <a:p>
                      <a:pPr algn="r"/>
                      <a:r>
                        <a:rPr lang="en-US" sz="800" dirty="0" smtClean="0"/>
                        <a:t>$   2,135,700</a:t>
                      </a:r>
                      <a:endParaRPr lang="en-US" sz="800" dirty="0"/>
                    </a:p>
                  </a:txBody>
                  <a:tcPr marT="18288" marB="18288">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a:endParaRPr lang="en-US" sz="800" dirty="0"/>
                    </a:p>
                  </a:txBody>
                  <a:tcPr marT="18288" marB="18288">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a:r>
                        <a:rPr lang="en-US" sz="800" dirty="0" smtClean="0"/>
                        <a:t>$   2,012,400</a:t>
                      </a:r>
                      <a:endParaRPr lang="en-US" sz="800" dirty="0"/>
                    </a:p>
                  </a:txBody>
                  <a:tcPr marT="18288" marB="18288">
                    <a:lnL>
                      <a:noFill/>
                    </a:lnL>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58017477"/>
                  </a:ext>
                </a:extLst>
              </a:tr>
              <a:tr h="103040">
                <a:tc>
                  <a:txBody>
                    <a:bodyPr/>
                    <a:lstStyle/>
                    <a:p>
                      <a:endParaRPr lang="en-US" sz="800" dirty="0"/>
                    </a:p>
                  </a:txBody>
                  <a:tcPr marT="18288" marB="18288">
                    <a:solidFill>
                      <a:schemeClr val="tx2">
                        <a:lumMod val="20000"/>
                        <a:lumOff val="80000"/>
                      </a:schemeClr>
                    </a:solidFill>
                  </a:tcPr>
                </a:tc>
                <a:tc>
                  <a:txBody>
                    <a:bodyPr/>
                    <a:lstStyle/>
                    <a:p>
                      <a:pPr algn="r"/>
                      <a:endParaRPr lang="en-US" sz="800" dirty="0"/>
                    </a:p>
                  </a:txBody>
                  <a:tcPr marT="18288" marB="18288">
                    <a:lnR>
                      <a:noFill/>
                    </a:lnR>
                    <a:lnT w="2857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r"/>
                      <a:endParaRPr lang="en-US" sz="800" dirty="0"/>
                    </a:p>
                  </a:txBody>
                  <a:tcPr marT="18288" marB="18288">
                    <a:lnL>
                      <a:noFill/>
                    </a:lnL>
                    <a:lnR>
                      <a:noFill/>
                    </a:lnR>
                    <a:lnT w="285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tx2">
                        <a:lumMod val="20000"/>
                        <a:lumOff val="80000"/>
                      </a:schemeClr>
                    </a:solidFill>
                  </a:tcPr>
                </a:tc>
                <a:tc>
                  <a:txBody>
                    <a:bodyPr/>
                    <a:lstStyle/>
                    <a:p>
                      <a:pPr algn="r"/>
                      <a:endParaRPr lang="en-US" sz="800" dirty="0"/>
                    </a:p>
                  </a:txBody>
                  <a:tcPr marT="18288" marB="18288">
                    <a:lnL>
                      <a:noFill/>
                    </a:lnL>
                    <a:lnT w="28575"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056953914"/>
                  </a:ext>
                </a:extLst>
              </a:tr>
            </a:tbl>
          </a:graphicData>
        </a:graphic>
      </p:graphicFrame>
    </p:spTree>
    <p:extLst>
      <p:ext uri="{BB962C8B-B14F-4D97-AF65-F5344CB8AC3E}">
        <p14:creationId xmlns:p14="http://schemas.microsoft.com/office/powerpoint/2010/main" val="3820750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18</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p>
        </p:txBody>
      </p:sp>
    </p:spTree>
    <p:extLst>
      <p:ext uri="{BB962C8B-B14F-4D97-AF65-F5344CB8AC3E}">
        <p14:creationId xmlns:p14="http://schemas.microsoft.com/office/powerpoint/2010/main" val="2154555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Total Asset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lvl="0" indent="0">
              <a:spcBef>
                <a:spcPct val="0"/>
              </a:spcBef>
              <a:buNone/>
            </a:pPr>
            <a:r>
              <a:rPr lang="en-US" sz="1400" b="1" dirty="0"/>
              <a:t>How efficient is management in using its resources to generate sales?</a:t>
            </a: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buFont typeface="Wingdings" panose="05000000000000000000" pitchFamily="2" charset="2"/>
              <a:buChar char="ü"/>
            </a:pPr>
            <a:r>
              <a:rPr lang="en-US" sz="1400" dirty="0" smtClean="0"/>
              <a:t>The </a:t>
            </a:r>
            <a:r>
              <a:rPr lang="en-US" sz="1400" dirty="0"/>
              <a:t>total asset turnover ratio measures the sales generated per dollar of assets. A high asset turnover ratio signifies efficient management of assets; a low asset turnover ratio signifies less efficient management. </a:t>
            </a:r>
            <a:endParaRPr lang="en-US" sz="1400" dirty="0" smtClean="0"/>
          </a:p>
          <a:p>
            <a:pPr>
              <a:spcBef>
                <a:spcPct val="0"/>
              </a:spcBef>
              <a:buFont typeface="Wingdings" panose="05000000000000000000" pitchFamily="2" charset="2"/>
              <a:buChar char="ü"/>
            </a:pPr>
            <a:endParaRPr lang="en-US" sz="1400" dirty="0"/>
          </a:p>
          <a:p>
            <a:pPr>
              <a:spcBef>
                <a:spcPct val="0"/>
              </a:spcBef>
              <a:buFont typeface="Wingdings" panose="05000000000000000000" pitchFamily="2" charset="2"/>
              <a:buChar char="ü"/>
            </a:pPr>
            <a:r>
              <a:rPr lang="en-US" sz="1400" dirty="0" smtClean="0"/>
              <a:t>A </a:t>
            </a:r>
            <a:r>
              <a:rPr lang="en-US" sz="1400" dirty="0"/>
              <a:t>company’s products or services and business strategy contribute significantly to its asset turnover ratio. However, when competitors are similar, management’s ability to control the firm’s assets is vital in determining its success. Stronger financial performance improves the asset turnover ratio.</a:t>
            </a:r>
          </a:p>
          <a:p>
            <a:pPr>
              <a:spcBef>
                <a:spcPct val="0"/>
              </a:spcBef>
              <a:buFont typeface="Wingdings" panose="05000000000000000000" pitchFamily="2" charset="2"/>
              <a:buChar char="ü"/>
            </a:pPr>
            <a:endParaRPr lang="en-US" sz="1400" dirty="0"/>
          </a:p>
          <a:p>
            <a:pPr>
              <a:spcBef>
                <a:spcPct val="0"/>
              </a:spcBef>
              <a:buFont typeface="Wingdings" panose="05000000000000000000" pitchFamily="2" charset="2"/>
              <a:buChar char="ü"/>
            </a:pPr>
            <a:r>
              <a:rPr lang="en-US" sz="1400" dirty="0"/>
              <a:t>Creditors and security analysts use this ratio to assess a company’s effectiveness at controlling both current and noncurrent assets. In a well-run business, creditors expect the ratio on a quarterly basis to fluctuate due to seasonal upswings and downturns. For example, as inventory is built up prior to a heavy sales season, companies need to borrow funds. The asset turnover ratio declines with this increase in assets. Eventually, the season’s high sales provide the cash needed to repay the loans. The asset turnover ratio then rises with the increased sales.</a:t>
            </a:r>
          </a:p>
        </p:txBody>
      </p:sp>
      <p:sp>
        <p:nvSpPr>
          <p:cNvPr id="9" name="TextBox 13"/>
          <p:cNvSpPr txBox="1"/>
          <p:nvPr/>
        </p:nvSpPr>
        <p:spPr>
          <a:xfrm>
            <a:off x="1589279" y="1913309"/>
            <a:ext cx="19832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Total Asset Turnover</a:t>
            </a:r>
            <a:endParaRPr lang="en-US" sz="1400" b="1" dirty="0">
              <a:solidFill>
                <a:srgbClr val="C00000"/>
              </a:solidFill>
            </a:endParaRPr>
          </a:p>
        </p:txBody>
      </p:sp>
      <p:sp>
        <p:nvSpPr>
          <p:cNvPr id="10" name="TextBox 8"/>
          <p:cNvSpPr txBox="1"/>
          <p:nvPr/>
        </p:nvSpPr>
        <p:spPr>
          <a:xfrm>
            <a:off x="3048000" y="1791813"/>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b="1" dirty="0" smtClean="0">
                <a:solidFill>
                  <a:srgbClr val="C00000"/>
                </a:solidFill>
              </a:rPr>
              <a:t>Net Sales (or Operating Revenues)</a:t>
            </a:r>
          </a:p>
          <a:p>
            <a:pPr algn="ctr">
              <a:lnSpc>
                <a:spcPct val="80000"/>
              </a:lnSpc>
              <a:spcBef>
                <a:spcPts val="600"/>
              </a:spcBef>
            </a:pPr>
            <a:r>
              <a:rPr lang="en-US" sz="1400" b="1" dirty="0" smtClean="0">
                <a:solidFill>
                  <a:srgbClr val="C00000"/>
                </a:solidFill>
              </a:rPr>
              <a:t>Average Total Assets</a:t>
            </a:r>
            <a:endParaRPr lang="en-US" sz="1400" b="1" dirty="0">
              <a:solidFill>
                <a:srgbClr val="C00000"/>
              </a:solidFill>
            </a:endParaRPr>
          </a:p>
        </p:txBody>
      </p:sp>
      <p:cxnSp>
        <p:nvCxnSpPr>
          <p:cNvPr id="11" name="Straight Connector 10"/>
          <p:cNvCxnSpPr/>
          <p:nvPr/>
        </p:nvCxnSpPr>
        <p:spPr bwMode="auto">
          <a:xfrm>
            <a:off x="4366541" y="2045653"/>
            <a:ext cx="25146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4" name="TextBox 3"/>
          <p:cNvSpPr txBox="1"/>
          <p:nvPr/>
        </p:nvSpPr>
        <p:spPr>
          <a:xfrm>
            <a:off x="3616036" y="1894919"/>
            <a:ext cx="288862" cy="307777"/>
          </a:xfrm>
          <a:prstGeom prst="rect">
            <a:avLst/>
          </a:prstGeom>
          <a:noFill/>
        </p:spPr>
        <p:txBody>
          <a:bodyPr wrap="none" rtlCol="0">
            <a:spAutoFit/>
          </a:bodyPr>
          <a:lstStyle/>
          <a:p>
            <a:r>
              <a:rPr lang="en-US" sz="1400" b="1" dirty="0" smtClean="0">
                <a:solidFill>
                  <a:srgbClr val="C00000"/>
                </a:solidFill>
              </a:rPr>
              <a:t>=</a:t>
            </a:r>
            <a:endParaRPr lang="en-US" sz="1400" b="1" dirty="0">
              <a:solidFill>
                <a:srgbClr val="C00000"/>
              </a:solidFill>
            </a:endParaRPr>
          </a:p>
        </p:txBody>
      </p:sp>
    </p:spTree>
    <p:extLst>
      <p:ext uri="{BB962C8B-B14F-4D97-AF65-F5344CB8AC3E}">
        <p14:creationId xmlns:p14="http://schemas.microsoft.com/office/powerpoint/2010/main" val="4065625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04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buFont typeface="+mj-lt"/>
              <a:buAutoNum type="arabicParenR"/>
            </a:pPr>
            <a:r>
              <a:rPr lang="en-US" sz="1400" dirty="0" smtClean="0"/>
              <a:t>Explain </a:t>
            </a:r>
            <a:r>
              <a:rPr lang="en-US" sz="1400" dirty="0"/>
              <a:t>the purpose of adjustments and analyze the adjustments necessary at the end of the period to update balance sheet and income statement </a:t>
            </a:r>
            <a:r>
              <a:rPr lang="en-US" sz="1400" dirty="0" smtClean="0"/>
              <a:t>accounts</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Present </a:t>
            </a:r>
            <a:r>
              <a:rPr lang="en-US" sz="1400" dirty="0"/>
              <a:t>an income statement with earnings per share, a statement of stockholders' equity, and a balance </a:t>
            </a:r>
            <a:r>
              <a:rPr lang="en-US" sz="1400" dirty="0" smtClean="0"/>
              <a:t>sheet</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Compute </a:t>
            </a:r>
            <a:r>
              <a:rPr lang="en-US" sz="1400" dirty="0"/>
              <a:t>and interpret the total asset turnover </a:t>
            </a:r>
            <a:r>
              <a:rPr lang="en-US" sz="1400" dirty="0" smtClean="0"/>
              <a:t>ratio</a:t>
            </a:r>
            <a:endParaRPr lang="en-US" sz="1400" dirty="0"/>
          </a:p>
          <a:p>
            <a:pPr marL="457200" indent="-457200">
              <a:buFont typeface="+mj-lt"/>
              <a:buAutoNum type="arabicParenR"/>
            </a:pPr>
            <a:endParaRPr lang="en-US" sz="1400" dirty="0"/>
          </a:p>
          <a:p>
            <a:pPr marL="457200" indent="-457200">
              <a:buFont typeface="+mj-lt"/>
              <a:buAutoNum type="arabicParenR"/>
            </a:pPr>
            <a:r>
              <a:rPr lang="en-US" sz="1400" dirty="0" smtClean="0"/>
              <a:t>Explain </a:t>
            </a:r>
            <a:r>
              <a:rPr lang="en-US" sz="1400" dirty="0"/>
              <a:t>the closing </a:t>
            </a:r>
            <a:r>
              <a:rPr lang="en-US" sz="1400" dirty="0" smtClean="0"/>
              <a:t>process</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a:xfrm>
            <a:off x="990600" y="1219200"/>
            <a:ext cx="7467600" cy="5334000"/>
          </a:xfrm>
          <a:noFill/>
        </p:spPr>
        <p:txBody>
          <a:bodyPr lIns="0" tIns="0" rIns="0" bIns="0"/>
          <a:lstStyle/>
          <a:p>
            <a:pPr>
              <a:spcBef>
                <a:spcPct val="0"/>
              </a:spcBef>
            </a:pPr>
            <a:endParaRPr lang="en-US" sz="1400" dirty="0"/>
          </a:p>
          <a:p>
            <a:pPr marL="342900" indent="-342900">
              <a:spcAft>
                <a:spcPts val="600"/>
              </a:spcAft>
              <a:buFontTx/>
              <a:buAutoNum type="arabicParenBoth"/>
            </a:pPr>
            <a:endParaRPr lang="en-US" altLang="zh-CN" sz="1600" dirty="0" smtClean="0">
              <a:solidFill>
                <a:srgbClr val="002060"/>
              </a:solidFill>
              <a:ea typeface="宋体" pitchFamily="2" charset="-122"/>
            </a:endParaRPr>
          </a:p>
          <a:p>
            <a:pPr marL="0" indent="0">
              <a:spcAft>
                <a:spcPts val="600"/>
              </a:spcAft>
              <a:buNone/>
            </a:pPr>
            <a:endParaRPr lang="en-US" altLang="zh-CN" sz="1600" dirty="0" smtClean="0">
              <a:solidFill>
                <a:srgbClr val="002060"/>
              </a:solidFill>
              <a:ea typeface="宋体" pitchFamily="2" charset="-122"/>
            </a:endParaRPr>
          </a:p>
          <a:p>
            <a:pPr marL="0" indent="0">
              <a:spcAft>
                <a:spcPts val="600"/>
              </a:spcAft>
              <a:buNone/>
            </a:pPr>
            <a:endParaRPr lang="en-US" altLang="zh-CN" sz="1600" dirty="0">
              <a:solidFill>
                <a:srgbClr val="002060"/>
              </a:solidFill>
              <a:ea typeface="宋体" pitchFamily="2" charset="-122"/>
            </a:endParaRPr>
          </a:p>
        </p:txBody>
      </p:sp>
      <p:sp>
        <p:nvSpPr>
          <p:cNvPr id="11" name="Rectangle 3"/>
          <p:cNvSpPr txBox="1">
            <a:spLocks noChangeArrowheads="1"/>
          </p:cNvSpPr>
          <p:nvPr/>
        </p:nvSpPr>
        <p:spPr bwMode="auto">
          <a:xfrm>
            <a:off x="1143000" y="1371600"/>
            <a:ext cx="7010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a:spcBef>
                <a:spcPct val="0"/>
              </a:spcBef>
            </a:pPr>
            <a:endParaRPr lang="en-US" sz="1400" kern="0" dirty="0"/>
          </a:p>
          <a:p>
            <a:pPr>
              <a:spcBef>
                <a:spcPct val="0"/>
              </a:spcBef>
            </a:pPr>
            <a:endParaRPr lang="en-US" sz="1400" kern="0" dirty="0" smtClean="0"/>
          </a:p>
          <a:p>
            <a:pPr marL="0" indent="0">
              <a:spcBef>
                <a:spcPct val="0"/>
              </a:spcBef>
              <a:buNone/>
            </a:pPr>
            <a:endParaRPr lang="en-US" sz="1400" kern="0" dirty="0" smtClean="0"/>
          </a:p>
          <a:p>
            <a:pPr marL="0" indent="0">
              <a:spcAft>
                <a:spcPts val="600"/>
              </a:spcAft>
              <a:buFontTx/>
              <a:buNone/>
            </a:pPr>
            <a:endParaRPr lang="en-US" altLang="zh-CN" sz="1600" kern="0" dirty="0" smtClean="0">
              <a:solidFill>
                <a:srgbClr val="002060"/>
              </a:solidFill>
              <a:ea typeface="宋体" pitchFamily="2" charset="-122"/>
            </a:endParaRPr>
          </a:p>
          <a:p>
            <a:pPr marL="0" indent="0">
              <a:spcAft>
                <a:spcPts val="600"/>
              </a:spcAft>
              <a:buFontTx/>
              <a:buNone/>
            </a:pPr>
            <a:endParaRPr lang="en-US" altLang="zh-CN" sz="1600" kern="0" dirty="0" smtClean="0">
              <a:solidFill>
                <a:srgbClr val="002060"/>
              </a:solidFill>
              <a:ea typeface="宋体" pitchFamily="2" charset="-122"/>
            </a:endParaRPr>
          </a:p>
          <a:p>
            <a:pPr marL="342900" indent="-342900">
              <a:spcAft>
                <a:spcPts val="600"/>
              </a:spcAft>
              <a:buFontTx/>
              <a:buAutoNum type="arabicParenBoth"/>
            </a:pPr>
            <a:endParaRPr lang="en-US" altLang="zh-CN" sz="1600" kern="0" dirty="0">
              <a:solidFill>
                <a:srgbClr val="002060"/>
              </a:solidFill>
              <a:ea typeface="宋体" pitchFamily="2" charset="-122"/>
            </a:endParaRPr>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t="22939"/>
          <a:stretch/>
        </p:blipFill>
        <p:spPr>
          <a:xfrm>
            <a:off x="1290804" y="3529186"/>
            <a:ext cx="6874894" cy="2215455"/>
          </a:xfrm>
          <a:prstGeom prst="rect">
            <a:avLst/>
          </a:prstGeom>
        </p:spPr>
      </p:pic>
      <p:pic>
        <p:nvPicPr>
          <p:cNvPr id="4" name="Picture 3"/>
          <p:cNvPicPr>
            <a:picLocks noChangeAspect="1"/>
          </p:cNvPicPr>
          <p:nvPr/>
        </p:nvPicPr>
        <p:blipFill rotWithShape="1">
          <a:blip r:embed="rId4" cstate="screen">
            <a:extLst>
              <a:ext uri="{28A0092B-C50C-407E-A947-70E740481C1C}">
                <a14:useLocalDpi xmlns:a14="http://schemas.microsoft.com/office/drawing/2010/main"/>
              </a:ext>
            </a:extLst>
          </a:blip>
          <a:srcRect t="21750" b="710"/>
          <a:stretch/>
        </p:blipFill>
        <p:spPr>
          <a:xfrm>
            <a:off x="1257300" y="1386863"/>
            <a:ext cx="6858000" cy="2127060"/>
          </a:xfrm>
          <a:prstGeom prst="rect">
            <a:avLst/>
          </a:prstGeom>
        </p:spPr>
      </p:pic>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Total Asset Turnover</a:t>
            </a:r>
            <a:endParaRPr lang="en-US" altLang="en-US" dirty="0" smtClean="0">
              <a:solidFill>
                <a:schemeClr val="bg1"/>
              </a:solidFill>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400" y="1038907"/>
            <a:ext cx="849365" cy="497728"/>
          </a:xfrm>
          <a:prstGeom prst="rect">
            <a:avLst/>
          </a:prstGeom>
        </p:spPr>
      </p:pic>
    </p:spTree>
    <p:extLst>
      <p:ext uri="{BB962C8B-B14F-4D97-AF65-F5344CB8AC3E}">
        <p14:creationId xmlns:p14="http://schemas.microsoft.com/office/powerpoint/2010/main" val="2807573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21</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Closing the Books</a:t>
            </a:r>
            <a:endParaRPr lang="en-US" sz="2800" dirty="0"/>
          </a:p>
        </p:txBody>
      </p:sp>
    </p:spTree>
    <p:extLst>
      <p:ext uri="{BB962C8B-B14F-4D97-AF65-F5344CB8AC3E}">
        <p14:creationId xmlns:p14="http://schemas.microsoft.com/office/powerpoint/2010/main" val="3517734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Closing Entries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334000"/>
          </a:xfrm>
          <a:noFill/>
        </p:spPr>
        <p:txBody>
          <a:bodyPr lIns="0" tIns="0" rIns="0" bIns="0"/>
          <a:lstStyle/>
          <a:p>
            <a:pPr marL="0" indent="0" fontAlgn="auto">
              <a:spcBef>
                <a:spcPts val="0"/>
              </a:spcBef>
              <a:spcAft>
                <a:spcPts val="0"/>
              </a:spcAft>
              <a:buNone/>
              <a:defRPr/>
            </a:pPr>
            <a:r>
              <a:rPr lang="en-US" sz="1600" dirty="0"/>
              <a:t>All balance sheet accounts (referred to as </a:t>
            </a:r>
            <a:r>
              <a:rPr lang="en-US" sz="1600" i="1" dirty="0"/>
              <a:t>permanent</a:t>
            </a:r>
            <a:r>
              <a:rPr lang="en-US" sz="1600" dirty="0"/>
              <a:t>, or real, accounts) are carried forward from one period to the next. For example, the ending Cash balance of the prior accounting period is the beginning Cash balance of the next accounting period.</a:t>
            </a:r>
          </a:p>
          <a:p>
            <a:pPr fontAlgn="auto">
              <a:spcBef>
                <a:spcPts val="0"/>
              </a:spcBef>
              <a:spcAft>
                <a:spcPts val="0"/>
              </a:spcAft>
              <a:defRPr/>
            </a:pPr>
            <a:endParaRPr lang="en-US" sz="1600" dirty="0"/>
          </a:p>
          <a:p>
            <a:pPr marL="0" indent="0" fontAlgn="auto">
              <a:spcBef>
                <a:spcPts val="0"/>
              </a:spcBef>
              <a:spcAft>
                <a:spcPts val="0"/>
              </a:spcAft>
              <a:buNone/>
              <a:defRPr/>
            </a:pPr>
            <a:r>
              <a:rPr lang="en-US" sz="1600" dirty="0" smtClean="0"/>
              <a:t>Income Statement accounts (i.e., revenues, expenses, gains, losses) </a:t>
            </a:r>
            <a:r>
              <a:rPr lang="en-US" sz="1600" dirty="0"/>
              <a:t>are </a:t>
            </a:r>
            <a:r>
              <a:rPr lang="en-US" sz="1600" dirty="0" smtClean="0"/>
              <a:t>used </a:t>
            </a:r>
            <a:r>
              <a:rPr lang="en-US" sz="1600" dirty="0"/>
              <a:t>to accumulate data for the current accounting period only; they are called </a:t>
            </a:r>
            <a:r>
              <a:rPr lang="en-US" sz="1600" i="1" dirty="0"/>
              <a:t>temporary</a:t>
            </a:r>
            <a:r>
              <a:rPr lang="en-US" sz="1600" dirty="0"/>
              <a:t> or nominal accounts.</a:t>
            </a:r>
          </a:p>
          <a:p>
            <a:pPr fontAlgn="auto">
              <a:spcBef>
                <a:spcPts val="0"/>
              </a:spcBef>
              <a:spcAft>
                <a:spcPts val="0"/>
              </a:spcAft>
              <a:defRPr/>
            </a:pPr>
            <a:endParaRPr lang="en-US" sz="1600" dirty="0"/>
          </a:p>
          <a:p>
            <a:pPr fontAlgn="auto">
              <a:spcBef>
                <a:spcPts val="0"/>
              </a:spcBef>
              <a:spcAft>
                <a:spcPts val="0"/>
              </a:spcAft>
              <a:defRPr/>
            </a:pPr>
            <a:endParaRPr lang="en-US" sz="1600" dirty="0" smtClean="0"/>
          </a:p>
          <a:p>
            <a:pPr fontAlgn="auto">
              <a:spcBef>
                <a:spcPts val="0"/>
              </a:spcBef>
              <a:spcAft>
                <a:spcPts val="0"/>
              </a:spcAft>
              <a:buFont typeface="Wingdings" panose="05000000000000000000" pitchFamily="2" charset="2"/>
              <a:buChar char="ü"/>
              <a:defRPr/>
            </a:pPr>
            <a:r>
              <a:rPr lang="en-US" sz="1600" dirty="0" smtClean="0"/>
              <a:t>At </a:t>
            </a:r>
            <a:r>
              <a:rPr lang="en-US" sz="1600" dirty="0"/>
              <a:t>the end of each period, the balances in the temporary accounts are transferred, or closed, to </a:t>
            </a:r>
            <a:r>
              <a:rPr lang="en-US" sz="1600" dirty="0" smtClean="0"/>
              <a:t>Retained </a:t>
            </a:r>
            <a:r>
              <a:rPr lang="en-US" sz="1600" dirty="0"/>
              <a:t>Earnings </a:t>
            </a:r>
            <a:r>
              <a:rPr lang="en-US" sz="1600" dirty="0" smtClean="0"/>
              <a:t>by </a:t>
            </a:r>
            <a:r>
              <a:rPr lang="en-US" sz="1600" dirty="0"/>
              <a:t>recording a closing entry</a:t>
            </a:r>
            <a:r>
              <a:rPr lang="en-US" sz="1600" dirty="0" smtClean="0"/>
              <a:t>.</a:t>
            </a:r>
            <a:endParaRPr lang="en-US" sz="1600" dirty="0"/>
          </a:p>
        </p:txBody>
      </p:sp>
    </p:spTree>
    <p:extLst>
      <p:ext uri="{BB962C8B-B14F-4D97-AF65-F5344CB8AC3E}">
        <p14:creationId xmlns:p14="http://schemas.microsoft.com/office/powerpoint/2010/main" val="309598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43000" y="1219200"/>
            <a:ext cx="7239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buFont typeface="Wingdings" panose="05000000000000000000" pitchFamily="2" charset="2"/>
              <a:buChar char="ü"/>
            </a:pPr>
            <a:r>
              <a:rPr lang="en-US" sz="1400" dirty="0" smtClean="0"/>
              <a:t>Notice </a:t>
            </a:r>
            <a:r>
              <a:rPr lang="en-US" sz="1400" dirty="0"/>
              <a:t>that revenue accounts are closed with a </a:t>
            </a:r>
            <a:r>
              <a:rPr lang="en-US" sz="1400" dirty="0" smtClean="0"/>
              <a:t>debit </a:t>
            </a:r>
            <a:r>
              <a:rPr lang="en-US" sz="1400" dirty="0"/>
              <a:t>and expense accounts are closed with a </a:t>
            </a:r>
            <a:r>
              <a:rPr lang="en-US" sz="1400" dirty="0" smtClean="0"/>
              <a:t>credit. </a:t>
            </a:r>
            <a:r>
              <a:rPr lang="en-US" sz="1400" dirty="0"/>
              <a:t>The difference between revenues and expenses is net income, and it is closed to Retained Earnings. In addition, all temporary accounts have a zero balance</a:t>
            </a:r>
            <a:r>
              <a:rPr lang="en-US" sz="1400" dirty="0" smtClean="0"/>
              <a:t>.</a:t>
            </a:r>
            <a:endParaRPr lang="en-US" sz="1400" dirty="0"/>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Closing Entries </a:t>
            </a:r>
            <a:r>
              <a:rPr lang="en-US" altLang="en-US" sz="2400" b="1" i="1" dirty="0" smtClean="0">
                <a:solidFill>
                  <a:schemeClr val="bg1"/>
                </a:solidFill>
              </a:rPr>
              <a:t>(CE)</a:t>
            </a:r>
            <a:endParaRPr lang="en-US" altLang="en-US" i="1" dirty="0" smtClean="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21772033"/>
              </p:ext>
            </p:extLst>
          </p:nvPr>
        </p:nvGraphicFramePr>
        <p:xfrm>
          <a:off x="2514600" y="1143000"/>
          <a:ext cx="4495800" cy="414528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0">
                <a:tc>
                  <a:txBody>
                    <a:bodyPr/>
                    <a:lstStyle/>
                    <a:p>
                      <a:endParaRPr lang="en-US" sz="1100" dirty="0"/>
                    </a:p>
                  </a:txBody>
                  <a:tcPr/>
                </a:tc>
                <a:tc>
                  <a:txBody>
                    <a:bodyPr/>
                    <a:lstStyle/>
                    <a:p>
                      <a:endParaRPr lang="en-US" sz="1100" dirty="0"/>
                    </a:p>
                  </a:txBody>
                  <a:tcPr/>
                </a:tc>
                <a:tc>
                  <a:txBody>
                    <a:bodyPr/>
                    <a:lstStyle/>
                    <a:p>
                      <a:pPr algn="r"/>
                      <a:r>
                        <a:rPr lang="en-US" sz="1100" u="sng" dirty="0" smtClean="0">
                          <a:solidFill>
                            <a:srgbClr val="C00000"/>
                          </a:solidFill>
                        </a:rPr>
                        <a:t>Debit</a:t>
                      </a:r>
                      <a:endParaRPr lang="en-US" sz="1100" u="sng" dirty="0">
                        <a:solidFill>
                          <a:srgbClr val="C00000"/>
                        </a:solidFill>
                      </a:endParaRPr>
                    </a:p>
                  </a:txBody>
                  <a:tcPr/>
                </a:tc>
                <a:tc>
                  <a:txBody>
                    <a:bodyPr/>
                    <a:lstStyle/>
                    <a:p>
                      <a:pPr algn="r"/>
                      <a:r>
                        <a:rPr lang="en-US" sz="1100" u="sng" dirty="0" smtClean="0">
                          <a:solidFill>
                            <a:srgbClr val="C00000"/>
                          </a:solidFill>
                        </a:rPr>
                        <a:t>Credit</a:t>
                      </a:r>
                      <a:endParaRPr lang="en-US" sz="11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100" i="1" dirty="0" smtClean="0">
                          <a:solidFill>
                            <a:srgbClr val="C00000"/>
                          </a:solidFill>
                        </a:rPr>
                        <a:t>(CE)</a:t>
                      </a:r>
                      <a:endParaRPr lang="en-US" sz="1100" i="1" dirty="0">
                        <a:solidFill>
                          <a:srgbClr val="C00000"/>
                        </a:solidFill>
                      </a:endParaRPr>
                    </a:p>
                  </a:txBody>
                  <a:tcPr/>
                </a:tc>
                <a:tc>
                  <a:txBody>
                    <a:bodyPr/>
                    <a:lstStyle/>
                    <a:p>
                      <a:r>
                        <a:rPr lang="en-US" sz="1100" dirty="0" smtClean="0"/>
                        <a:t>Sales Revenue (-R)</a:t>
                      </a:r>
                      <a:endParaRPr lang="en-US" sz="1100" dirty="0"/>
                    </a:p>
                  </a:txBody>
                  <a:tcPr/>
                </a:tc>
                <a:tc>
                  <a:txBody>
                    <a:bodyPr/>
                    <a:lstStyle/>
                    <a:p>
                      <a:pPr algn="r"/>
                      <a:r>
                        <a:rPr lang="en-US" sz="1100" dirty="0" smtClean="0"/>
                        <a:t>1,089,000</a:t>
                      </a:r>
                      <a:endParaRPr lang="en-US" sz="1100" dirty="0"/>
                    </a:p>
                  </a:txBody>
                  <a:tcPr/>
                </a:tc>
                <a:tc>
                  <a:txBody>
                    <a:bodyPr/>
                    <a:lstStyle/>
                    <a:p>
                      <a:pPr algn="r"/>
                      <a:endParaRPr lang="en-US" sz="1100" dirty="0"/>
                    </a:p>
                  </a:txBody>
                  <a:tcPr/>
                </a:tc>
                <a:extLst>
                  <a:ext uri="{0D108BD9-81ED-4DB2-BD59-A6C34878D82A}">
                    <a16:rowId xmlns:a16="http://schemas.microsoft.com/office/drawing/2014/main" val="10001"/>
                  </a:ext>
                </a:extLst>
              </a:tr>
              <a:tr h="0">
                <a:tc>
                  <a:txBody>
                    <a:bodyPr/>
                    <a:lstStyle/>
                    <a:p>
                      <a:endParaRPr lang="en-US" sz="1100" dirty="0"/>
                    </a:p>
                  </a:txBody>
                  <a:tcPr/>
                </a:tc>
                <a:tc>
                  <a:txBody>
                    <a:bodyPr/>
                    <a:lstStyle/>
                    <a:p>
                      <a:r>
                        <a:rPr lang="en-US" sz="1100" dirty="0" smtClean="0"/>
                        <a:t>Interest</a:t>
                      </a:r>
                      <a:r>
                        <a:rPr lang="en-US" sz="1100" baseline="0" dirty="0" smtClean="0"/>
                        <a:t> Revenue (-R)</a:t>
                      </a:r>
                      <a:endParaRPr lang="en-US" sz="1100" dirty="0"/>
                    </a:p>
                  </a:txBody>
                  <a:tcPr/>
                </a:tc>
                <a:tc>
                  <a:txBody>
                    <a:bodyPr/>
                    <a:lstStyle/>
                    <a:p>
                      <a:pPr algn="r"/>
                      <a:r>
                        <a:rPr lang="en-US" sz="1100" dirty="0" smtClean="0"/>
                        <a:t>1,400</a:t>
                      </a:r>
                      <a:endParaRPr lang="en-US" sz="1100" dirty="0"/>
                    </a:p>
                  </a:txBody>
                  <a:tcPr/>
                </a:tc>
                <a:tc>
                  <a:txBody>
                    <a:bodyPr/>
                    <a:lstStyle/>
                    <a:p>
                      <a:pPr algn="r"/>
                      <a:endParaRPr lang="en-US" sz="1100" dirty="0"/>
                    </a:p>
                  </a:txBody>
                  <a:tcPr/>
                </a:tc>
                <a:extLst>
                  <a:ext uri="{0D108BD9-81ED-4DB2-BD59-A6C34878D82A}">
                    <a16:rowId xmlns:a16="http://schemas.microsoft.com/office/drawing/2014/main" val="10002"/>
                  </a:ext>
                </a:extLst>
              </a:tr>
              <a:tr h="0">
                <a:tc>
                  <a:txBody>
                    <a:bodyPr/>
                    <a:lstStyle/>
                    <a:p>
                      <a:endParaRPr lang="en-US" sz="1100"/>
                    </a:p>
                  </a:txBody>
                  <a:tcPr/>
                </a:tc>
                <a:tc>
                  <a:txBody>
                    <a:bodyPr/>
                    <a:lstStyle/>
                    <a:p>
                      <a:r>
                        <a:rPr lang="en-US" sz="1100" baseline="0" dirty="0" smtClean="0"/>
                        <a:t>     Supplies Expense (-E)</a:t>
                      </a:r>
                      <a:endParaRPr lang="en-US" sz="1100" dirty="0"/>
                    </a:p>
                  </a:txBody>
                  <a:tcPr/>
                </a:tc>
                <a:tc>
                  <a:txBody>
                    <a:bodyPr/>
                    <a:lstStyle/>
                    <a:p>
                      <a:pPr algn="r"/>
                      <a:endParaRPr lang="en-US" sz="1100" dirty="0"/>
                    </a:p>
                  </a:txBody>
                  <a:tcPr/>
                </a:tc>
                <a:tc>
                  <a:txBody>
                    <a:bodyPr/>
                    <a:lstStyle/>
                    <a:p>
                      <a:pPr algn="r"/>
                      <a:r>
                        <a:rPr lang="en-US" sz="1100" dirty="0" smtClean="0"/>
                        <a:t>369,000</a:t>
                      </a:r>
                      <a:endParaRPr lang="en-US" sz="1100" dirty="0"/>
                    </a:p>
                  </a:txBody>
                  <a:tcPr/>
                </a:tc>
                <a:extLst>
                  <a:ext uri="{0D108BD9-81ED-4DB2-BD59-A6C34878D82A}">
                    <a16:rowId xmlns:a16="http://schemas.microsoft.com/office/drawing/2014/main" val="10003"/>
                  </a:ext>
                </a:extLst>
              </a:tr>
              <a:tr h="0">
                <a:tc>
                  <a:txBody>
                    <a:bodyPr/>
                    <a:lstStyle/>
                    <a:p>
                      <a:endParaRPr lang="en-US" sz="1100" dirty="0"/>
                    </a:p>
                  </a:txBody>
                  <a:tcPr/>
                </a:tc>
                <a:tc>
                  <a:txBody>
                    <a:bodyPr/>
                    <a:lstStyle/>
                    <a:p>
                      <a:r>
                        <a:rPr lang="en-US" sz="1100" baseline="0" dirty="0" smtClean="0"/>
                        <a:t>     Wages Expense (-E)</a:t>
                      </a:r>
                      <a:endParaRPr lang="en-US" sz="1100" dirty="0"/>
                    </a:p>
                  </a:txBody>
                  <a:tcPr/>
                </a:tc>
                <a:tc>
                  <a:txBody>
                    <a:bodyPr/>
                    <a:lstStyle/>
                    <a:p>
                      <a:pPr algn="r"/>
                      <a:endParaRPr lang="en-US" sz="1100" dirty="0"/>
                    </a:p>
                  </a:txBody>
                  <a:tcPr/>
                </a:tc>
                <a:tc>
                  <a:txBody>
                    <a:bodyPr/>
                    <a:lstStyle/>
                    <a:p>
                      <a:pPr algn="r"/>
                      <a:r>
                        <a:rPr lang="en-US" sz="1100" dirty="0" smtClean="0"/>
                        <a:t>244,200</a:t>
                      </a:r>
                      <a:endParaRPr lang="en-US" sz="1100" dirty="0"/>
                    </a:p>
                  </a:txBody>
                  <a:tcPr/>
                </a:tc>
                <a:extLst>
                  <a:ext uri="{0D108BD9-81ED-4DB2-BD59-A6C34878D82A}">
                    <a16:rowId xmlns:a16="http://schemas.microsoft.com/office/drawing/2014/main" val="10004"/>
                  </a:ext>
                </a:extLst>
              </a:tr>
              <a:tr h="0">
                <a:tc>
                  <a:txBody>
                    <a:bodyPr/>
                    <a:lstStyle/>
                    <a:p>
                      <a:endParaRPr lang="en-US" sz="1100"/>
                    </a:p>
                  </a:txBody>
                  <a:tcPr/>
                </a:tc>
                <a:tc>
                  <a:txBody>
                    <a:bodyPr/>
                    <a:lstStyle/>
                    <a:p>
                      <a:r>
                        <a:rPr lang="en-US" sz="1100" baseline="0" dirty="0" smtClean="0"/>
                        <a:t>     Rent Expense (-E)</a:t>
                      </a:r>
                      <a:endParaRPr lang="en-US" sz="1100" dirty="0"/>
                    </a:p>
                  </a:txBody>
                  <a:tcPr/>
                </a:tc>
                <a:tc>
                  <a:txBody>
                    <a:bodyPr/>
                    <a:lstStyle/>
                    <a:p>
                      <a:pPr algn="r"/>
                      <a:endParaRPr lang="en-US" sz="1100" dirty="0"/>
                    </a:p>
                  </a:txBody>
                  <a:tcPr/>
                </a:tc>
                <a:tc>
                  <a:txBody>
                    <a:bodyPr/>
                    <a:lstStyle/>
                    <a:p>
                      <a:pPr algn="r"/>
                      <a:r>
                        <a:rPr lang="en-US" sz="1100" dirty="0" smtClean="0"/>
                        <a:t>66,000</a:t>
                      </a:r>
                      <a:endParaRPr lang="en-US" sz="1100" dirty="0"/>
                    </a:p>
                  </a:txBody>
                  <a:tcPr/>
                </a:tc>
                <a:extLst>
                  <a:ext uri="{0D108BD9-81ED-4DB2-BD59-A6C34878D82A}">
                    <a16:rowId xmlns:a16="http://schemas.microsoft.com/office/drawing/2014/main" val="10005"/>
                  </a:ext>
                </a:extLst>
              </a:tr>
              <a:tr h="0">
                <a:tc>
                  <a:txBody>
                    <a:bodyPr/>
                    <a:lstStyle/>
                    <a:p>
                      <a:endParaRPr lang="en-US" sz="1100"/>
                    </a:p>
                  </a:txBody>
                  <a:tcPr/>
                </a:tc>
                <a:tc>
                  <a:txBody>
                    <a:bodyPr/>
                    <a:lstStyle/>
                    <a:p>
                      <a:r>
                        <a:rPr lang="en-US" sz="1100" baseline="0" dirty="0" smtClean="0"/>
                        <a:t>     Insurance Expense (-E)</a:t>
                      </a:r>
                      <a:endParaRPr lang="en-US" sz="1100" dirty="0"/>
                    </a:p>
                  </a:txBody>
                  <a:tcPr/>
                </a:tc>
                <a:tc>
                  <a:txBody>
                    <a:bodyPr/>
                    <a:lstStyle/>
                    <a:p>
                      <a:pPr algn="r"/>
                      <a:endParaRPr lang="en-US" sz="1100" dirty="0"/>
                    </a:p>
                  </a:txBody>
                  <a:tcPr/>
                </a:tc>
                <a:tc>
                  <a:txBody>
                    <a:bodyPr/>
                    <a:lstStyle/>
                    <a:p>
                      <a:pPr algn="r"/>
                      <a:r>
                        <a:rPr lang="en-US" sz="1100" dirty="0" smtClean="0"/>
                        <a:t>24,000</a:t>
                      </a:r>
                      <a:endParaRPr lang="en-US" sz="1100" dirty="0"/>
                    </a:p>
                  </a:txBody>
                  <a:tcPr/>
                </a:tc>
                <a:extLst>
                  <a:ext uri="{0D108BD9-81ED-4DB2-BD59-A6C34878D82A}">
                    <a16:rowId xmlns:a16="http://schemas.microsoft.com/office/drawing/2014/main" val="10006"/>
                  </a:ext>
                </a:extLst>
              </a:tr>
              <a:tr h="0">
                <a:tc>
                  <a:txBody>
                    <a:bodyPr/>
                    <a:lstStyle/>
                    <a:p>
                      <a:endParaRPr lang="en-US" sz="1100"/>
                    </a:p>
                  </a:txBody>
                  <a:tcPr/>
                </a:tc>
                <a:tc>
                  <a:txBody>
                    <a:bodyPr/>
                    <a:lstStyle/>
                    <a:p>
                      <a:r>
                        <a:rPr lang="en-US" sz="1100" baseline="0" dirty="0" smtClean="0"/>
                        <a:t>     Utilities Expense (-E)</a:t>
                      </a:r>
                      <a:endParaRPr lang="en-US" sz="1100" dirty="0"/>
                    </a:p>
                  </a:txBody>
                  <a:tcPr/>
                </a:tc>
                <a:tc>
                  <a:txBody>
                    <a:bodyPr/>
                    <a:lstStyle/>
                    <a:p>
                      <a:pPr algn="r"/>
                      <a:endParaRPr lang="en-US" sz="1100" dirty="0"/>
                    </a:p>
                  </a:txBody>
                  <a:tcPr/>
                </a:tc>
                <a:tc>
                  <a:txBody>
                    <a:bodyPr/>
                    <a:lstStyle/>
                    <a:p>
                      <a:pPr algn="r"/>
                      <a:r>
                        <a:rPr lang="en-US" sz="1100" dirty="0" smtClean="0"/>
                        <a:t>90,300</a:t>
                      </a:r>
                      <a:endParaRPr lang="en-US" sz="1100" dirty="0"/>
                    </a:p>
                  </a:txBody>
                  <a:tcPr/>
                </a:tc>
                <a:extLst>
                  <a:ext uri="{0D108BD9-81ED-4DB2-BD59-A6C34878D82A}">
                    <a16:rowId xmlns:a16="http://schemas.microsoft.com/office/drawing/2014/main" val="10007"/>
                  </a:ext>
                </a:extLst>
              </a:tr>
              <a:tr h="0">
                <a:tc>
                  <a:txBody>
                    <a:bodyPr/>
                    <a:lstStyle/>
                    <a:p>
                      <a:endParaRPr lang="en-US" sz="1100"/>
                    </a:p>
                  </a:txBody>
                  <a:tcPr/>
                </a:tc>
                <a:tc>
                  <a:txBody>
                    <a:bodyPr/>
                    <a:lstStyle/>
                    <a:p>
                      <a:r>
                        <a:rPr lang="en-US" sz="1100" baseline="0" dirty="0" smtClean="0"/>
                        <a:t>     Maintenance Expense (-E)</a:t>
                      </a:r>
                      <a:endParaRPr lang="en-US" sz="1100" dirty="0"/>
                    </a:p>
                  </a:txBody>
                  <a:tcPr/>
                </a:tc>
                <a:tc>
                  <a:txBody>
                    <a:bodyPr/>
                    <a:lstStyle/>
                    <a:p>
                      <a:pPr algn="r"/>
                      <a:endParaRPr lang="en-US" sz="1100" dirty="0"/>
                    </a:p>
                  </a:txBody>
                  <a:tcPr/>
                </a:tc>
                <a:tc>
                  <a:txBody>
                    <a:bodyPr/>
                    <a:lstStyle/>
                    <a:p>
                      <a:pPr algn="r"/>
                      <a:r>
                        <a:rPr lang="en-US" sz="1100" dirty="0" smtClean="0"/>
                        <a:t>18,700</a:t>
                      </a:r>
                      <a:endParaRPr lang="en-US" sz="1100" dirty="0"/>
                    </a:p>
                  </a:txBody>
                  <a:tcPr/>
                </a:tc>
                <a:extLst>
                  <a:ext uri="{0D108BD9-81ED-4DB2-BD59-A6C34878D82A}">
                    <a16:rowId xmlns:a16="http://schemas.microsoft.com/office/drawing/2014/main" val="10008"/>
                  </a:ext>
                </a:extLst>
              </a:tr>
              <a:tr h="0">
                <a:tc>
                  <a:txBody>
                    <a:bodyPr/>
                    <a:lstStyle/>
                    <a:p>
                      <a:endParaRPr lang="en-US" sz="1100"/>
                    </a:p>
                  </a:txBody>
                  <a:tcPr/>
                </a:tc>
                <a:tc>
                  <a:txBody>
                    <a:bodyPr/>
                    <a:lstStyle/>
                    <a:p>
                      <a:r>
                        <a:rPr lang="en-US" sz="1100" baseline="0" dirty="0" smtClean="0"/>
                        <a:t>     Training Expense (-E)</a:t>
                      </a:r>
                      <a:endParaRPr lang="en-US" sz="1100" dirty="0"/>
                    </a:p>
                  </a:txBody>
                  <a:tcPr/>
                </a:tc>
                <a:tc>
                  <a:txBody>
                    <a:bodyPr/>
                    <a:lstStyle/>
                    <a:p>
                      <a:pPr algn="r"/>
                      <a:endParaRPr lang="en-US" sz="1100" dirty="0"/>
                    </a:p>
                  </a:txBody>
                  <a:tcPr/>
                </a:tc>
                <a:tc>
                  <a:txBody>
                    <a:bodyPr/>
                    <a:lstStyle/>
                    <a:p>
                      <a:pPr algn="r"/>
                      <a:r>
                        <a:rPr lang="en-US" sz="1100" dirty="0" smtClean="0"/>
                        <a:t>40,800</a:t>
                      </a:r>
                      <a:endParaRPr lang="en-US" sz="1100" dirty="0"/>
                    </a:p>
                  </a:txBody>
                  <a:tcPr/>
                </a:tc>
                <a:extLst>
                  <a:ext uri="{0D108BD9-81ED-4DB2-BD59-A6C34878D82A}">
                    <a16:rowId xmlns:a16="http://schemas.microsoft.com/office/drawing/2014/main" val="10009"/>
                  </a:ext>
                </a:extLst>
              </a:tr>
              <a:tr h="0">
                <a:tc>
                  <a:txBody>
                    <a:bodyPr/>
                    <a:lstStyle/>
                    <a:p>
                      <a:endParaRPr lang="en-US" sz="1100"/>
                    </a:p>
                  </a:txBody>
                  <a:tcPr/>
                </a:tc>
                <a:tc>
                  <a:txBody>
                    <a:bodyPr/>
                    <a:lstStyle/>
                    <a:p>
                      <a:r>
                        <a:rPr lang="en-US" sz="1100" baseline="0" dirty="0" smtClean="0"/>
                        <a:t>     Advertising Expense (-E)</a:t>
                      </a:r>
                      <a:endParaRPr lang="en-US" sz="1100" dirty="0"/>
                    </a:p>
                  </a:txBody>
                  <a:tcPr/>
                </a:tc>
                <a:tc>
                  <a:txBody>
                    <a:bodyPr/>
                    <a:lstStyle/>
                    <a:p>
                      <a:pPr algn="r"/>
                      <a:endParaRPr lang="en-US" sz="1100" dirty="0"/>
                    </a:p>
                  </a:txBody>
                  <a:tcPr/>
                </a:tc>
                <a:tc>
                  <a:txBody>
                    <a:bodyPr/>
                    <a:lstStyle/>
                    <a:p>
                      <a:pPr algn="r"/>
                      <a:r>
                        <a:rPr lang="en-US" sz="1100" dirty="0" smtClean="0"/>
                        <a:t>3,400</a:t>
                      </a:r>
                      <a:endParaRPr lang="en-US" sz="1100" dirty="0"/>
                    </a:p>
                  </a:txBody>
                  <a:tcPr/>
                </a:tc>
                <a:extLst>
                  <a:ext uri="{0D108BD9-81ED-4DB2-BD59-A6C34878D82A}">
                    <a16:rowId xmlns:a16="http://schemas.microsoft.com/office/drawing/2014/main" val="10010"/>
                  </a:ext>
                </a:extLst>
              </a:tr>
              <a:tr h="0">
                <a:tc>
                  <a:txBody>
                    <a:bodyPr/>
                    <a:lstStyle/>
                    <a:p>
                      <a:endParaRPr lang="en-US" sz="1100"/>
                    </a:p>
                  </a:txBody>
                  <a:tcPr/>
                </a:tc>
                <a:tc>
                  <a:txBody>
                    <a:bodyPr/>
                    <a:lstStyle/>
                    <a:p>
                      <a:r>
                        <a:rPr lang="en-US" sz="1100" baseline="0" dirty="0" smtClean="0"/>
                        <a:t>     Depreciation Expense (-E)</a:t>
                      </a:r>
                      <a:endParaRPr lang="en-US" sz="1100" dirty="0"/>
                    </a:p>
                  </a:txBody>
                  <a:tcPr/>
                </a:tc>
                <a:tc>
                  <a:txBody>
                    <a:bodyPr/>
                    <a:lstStyle/>
                    <a:p>
                      <a:pPr algn="r"/>
                      <a:endParaRPr lang="en-US" sz="1100" dirty="0"/>
                    </a:p>
                  </a:txBody>
                  <a:tcPr/>
                </a:tc>
                <a:tc>
                  <a:txBody>
                    <a:bodyPr/>
                    <a:lstStyle/>
                    <a:p>
                      <a:pPr algn="r"/>
                      <a:r>
                        <a:rPr lang="en-US" sz="1100" dirty="0" smtClean="0"/>
                        <a:t>30,600</a:t>
                      </a:r>
                      <a:endParaRPr lang="en-US" sz="1100" dirty="0"/>
                    </a:p>
                  </a:txBody>
                  <a:tcPr/>
                </a:tc>
                <a:extLst>
                  <a:ext uri="{0D108BD9-81ED-4DB2-BD59-A6C34878D82A}">
                    <a16:rowId xmlns:a16="http://schemas.microsoft.com/office/drawing/2014/main" val="10011"/>
                  </a:ext>
                </a:extLst>
              </a:tr>
              <a:tr h="0">
                <a:tc>
                  <a:txBody>
                    <a:bodyPr/>
                    <a:lstStyle/>
                    <a:p>
                      <a:endParaRPr lang="en-US" sz="1100"/>
                    </a:p>
                  </a:txBody>
                  <a:tcPr/>
                </a:tc>
                <a:tc>
                  <a:txBody>
                    <a:bodyPr/>
                    <a:lstStyle/>
                    <a:p>
                      <a:r>
                        <a:rPr lang="en-US" sz="1100" baseline="0" dirty="0" smtClean="0"/>
                        <a:t>     Loss on Asset Disposal (-E)</a:t>
                      </a:r>
                      <a:endParaRPr lang="en-US" sz="1100" dirty="0"/>
                    </a:p>
                  </a:txBody>
                  <a:tcPr/>
                </a:tc>
                <a:tc>
                  <a:txBody>
                    <a:bodyPr/>
                    <a:lstStyle/>
                    <a:p>
                      <a:pPr algn="r"/>
                      <a:endParaRPr lang="en-US" sz="1100" dirty="0"/>
                    </a:p>
                  </a:txBody>
                  <a:tcPr/>
                </a:tc>
                <a:tc>
                  <a:txBody>
                    <a:bodyPr/>
                    <a:lstStyle/>
                    <a:p>
                      <a:pPr algn="r"/>
                      <a:r>
                        <a:rPr lang="en-US" sz="1100" dirty="0" smtClean="0"/>
                        <a:t>4,200</a:t>
                      </a:r>
                      <a:endParaRPr lang="en-US" sz="1100" dirty="0"/>
                    </a:p>
                  </a:txBody>
                  <a:tcPr/>
                </a:tc>
                <a:extLst>
                  <a:ext uri="{0D108BD9-81ED-4DB2-BD59-A6C34878D82A}">
                    <a16:rowId xmlns:a16="http://schemas.microsoft.com/office/drawing/2014/main" val="10012"/>
                  </a:ext>
                </a:extLst>
              </a:tr>
              <a:tr h="0">
                <a:tc>
                  <a:txBody>
                    <a:bodyPr/>
                    <a:lstStyle/>
                    <a:p>
                      <a:endParaRPr lang="en-US" sz="1100"/>
                    </a:p>
                  </a:txBody>
                  <a:tcPr/>
                </a:tc>
                <a:tc>
                  <a:txBody>
                    <a:bodyPr/>
                    <a:lstStyle/>
                    <a:p>
                      <a:r>
                        <a:rPr lang="en-US" sz="1100" baseline="0" dirty="0" smtClean="0"/>
                        <a:t>     Interest Expense (-E)</a:t>
                      </a:r>
                      <a:endParaRPr lang="en-US" sz="1100" dirty="0"/>
                    </a:p>
                  </a:txBody>
                  <a:tcPr/>
                </a:tc>
                <a:tc>
                  <a:txBody>
                    <a:bodyPr/>
                    <a:lstStyle/>
                    <a:p>
                      <a:pPr algn="r"/>
                      <a:endParaRPr lang="en-US" sz="1100" dirty="0"/>
                    </a:p>
                  </a:txBody>
                  <a:tcPr/>
                </a:tc>
                <a:tc>
                  <a:txBody>
                    <a:bodyPr/>
                    <a:lstStyle/>
                    <a:p>
                      <a:pPr algn="r"/>
                      <a:r>
                        <a:rPr lang="en-US" sz="1100" dirty="0" smtClean="0"/>
                        <a:t>200</a:t>
                      </a:r>
                      <a:endParaRPr lang="en-US" sz="1100" dirty="0"/>
                    </a:p>
                  </a:txBody>
                  <a:tcPr/>
                </a:tc>
                <a:extLst>
                  <a:ext uri="{0D108BD9-81ED-4DB2-BD59-A6C34878D82A}">
                    <a16:rowId xmlns:a16="http://schemas.microsoft.com/office/drawing/2014/main" val="10013"/>
                  </a:ext>
                </a:extLst>
              </a:tr>
              <a:tr h="0">
                <a:tc>
                  <a:txBody>
                    <a:bodyPr/>
                    <a:lstStyle/>
                    <a:p>
                      <a:endParaRPr lang="en-US" sz="1100"/>
                    </a:p>
                  </a:txBody>
                  <a:tcPr/>
                </a:tc>
                <a:tc>
                  <a:txBody>
                    <a:bodyPr/>
                    <a:lstStyle/>
                    <a:p>
                      <a:r>
                        <a:rPr lang="en-US" sz="1100" baseline="0" dirty="0" smtClean="0"/>
                        <a:t>     Income Tax Expense (-E)</a:t>
                      </a:r>
                      <a:endParaRPr lang="en-US" sz="1100" dirty="0"/>
                    </a:p>
                  </a:txBody>
                  <a:tcPr/>
                </a:tc>
                <a:tc>
                  <a:txBody>
                    <a:bodyPr/>
                    <a:lstStyle/>
                    <a:p>
                      <a:pPr algn="r"/>
                      <a:endParaRPr lang="en-US" sz="1100" dirty="0"/>
                    </a:p>
                  </a:txBody>
                  <a:tcPr/>
                </a:tc>
                <a:tc>
                  <a:txBody>
                    <a:bodyPr/>
                    <a:lstStyle/>
                    <a:p>
                      <a:pPr algn="r"/>
                      <a:r>
                        <a:rPr lang="en-US" sz="1100" dirty="0" smtClean="0"/>
                        <a:t>76,400</a:t>
                      </a:r>
                      <a:endParaRPr lang="en-US" sz="1100" dirty="0"/>
                    </a:p>
                  </a:txBody>
                  <a:tcPr/>
                </a:tc>
                <a:extLst>
                  <a:ext uri="{0D108BD9-81ED-4DB2-BD59-A6C34878D82A}">
                    <a16:rowId xmlns:a16="http://schemas.microsoft.com/office/drawing/2014/main" val="10014"/>
                  </a:ext>
                </a:extLst>
              </a:tr>
              <a:tr h="0">
                <a:tc>
                  <a:txBody>
                    <a:bodyPr/>
                    <a:lstStyle/>
                    <a:p>
                      <a:endParaRPr lang="en-US" sz="1100"/>
                    </a:p>
                  </a:txBody>
                  <a:tcPr/>
                </a:tc>
                <a:tc>
                  <a:txBody>
                    <a:bodyPr/>
                    <a:lstStyle/>
                    <a:p>
                      <a:r>
                        <a:rPr lang="en-US" sz="1100" b="1" dirty="0" smtClean="0">
                          <a:solidFill>
                            <a:srgbClr val="C00000"/>
                          </a:solidFill>
                        </a:rPr>
                        <a:t>     Retained Earnings (+SE)</a:t>
                      </a:r>
                      <a:endParaRPr lang="en-US" sz="1100" b="1" dirty="0">
                        <a:solidFill>
                          <a:srgbClr val="C00000"/>
                        </a:solidFill>
                      </a:endParaRPr>
                    </a:p>
                  </a:txBody>
                  <a:tcPr/>
                </a:tc>
                <a:tc>
                  <a:txBody>
                    <a:bodyPr/>
                    <a:lstStyle/>
                    <a:p>
                      <a:pPr algn="r"/>
                      <a:endParaRPr lang="en-US" sz="1100" b="1" dirty="0">
                        <a:solidFill>
                          <a:srgbClr val="C00000"/>
                        </a:solidFill>
                      </a:endParaRPr>
                    </a:p>
                  </a:txBody>
                  <a:tcPr/>
                </a:tc>
                <a:tc>
                  <a:txBody>
                    <a:bodyPr/>
                    <a:lstStyle/>
                    <a:p>
                      <a:pPr algn="r"/>
                      <a:r>
                        <a:rPr lang="en-US" sz="1100" b="1" dirty="0" smtClean="0">
                          <a:solidFill>
                            <a:srgbClr val="C00000"/>
                          </a:solidFill>
                        </a:rPr>
                        <a:t>122,600</a:t>
                      </a:r>
                      <a:endParaRPr lang="en-US" sz="1100" b="1" dirty="0">
                        <a:solidFill>
                          <a:srgbClr val="C00000"/>
                        </a:solidFill>
                      </a:endParaRP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133647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Post-Closing Trial Balance</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pPr>
              <a:spcBef>
                <a:spcPct val="0"/>
              </a:spcBef>
              <a:buFont typeface="Wingdings" panose="05000000000000000000" pitchFamily="2" charset="2"/>
              <a:buChar char="ü"/>
            </a:pPr>
            <a:r>
              <a:rPr lang="en-US" sz="1400" dirty="0"/>
              <a:t>After the closing process is complete, </a:t>
            </a:r>
            <a:r>
              <a:rPr lang="en-US" sz="1400" u="sng" dirty="0"/>
              <a:t>all income statement accounts have a zero balance</a:t>
            </a:r>
            <a:r>
              <a:rPr lang="en-US" sz="1400" dirty="0"/>
              <a:t>. These accounts are then ready for recording revenues and expenses in the new accounting period. </a:t>
            </a:r>
            <a:endParaRPr lang="en-US" sz="1400" dirty="0" smtClean="0"/>
          </a:p>
          <a:p>
            <a:pPr>
              <a:spcBef>
                <a:spcPct val="0"/>
              </a:spcBef>
              <a:buFont typeface="Wingdings" panose="05000000000000000000" pitchFamily="2" charset="2"/>
              <a:buChar char="ü"/>
            </a:pPr>
            <a:endParaRPr lang="en-US" sz="1400" dirty="0"/>
          </a:p>
          <a:p>
            <a:pPr>
              <a:spcBef>
                <a:spcPct val="0"/>
              </a:spcBef>
              <a:buFont typeface="Wingdings" panose="05000000000000000000" pitchFamily="2" charset="2"/>
              <a:buChar char="ü"/>
            </a:pPr>
            <a:r>
              <a:rPr lang="en-US" sz="1400" dirty="0" smtClean="0"/>
              <a:t>The </a:t>
            </a:r>
            <a:r>
              <a:rPr lang="en-US" sz="1400" dirty="0"/>
              <a:t>ending balance in Retained Earnings now is up-to-date (matches the amount on the balance sheet) and is carried forward as the beginning balance for the next period. </a:t>
            </a:r>
            <a:endParaRPr lang="en-US" sz="1400" dirty="0" smtClean="0"/>
          </a:p>
          <a:p>
            <a:pPr>
              <a:spcBef>
                <a:spcPct val="0"/>
              </a:spcBef>
              <a:buFont typeface="Wingdings" panose="05000000000000000000" pitchFamily="2" charset="2"/>
              <a:buChar char="ü"/>
            </a:pPr>
            <a:endParaRPr lang="en-US" sz="1400" dirty="0"/>
          </a:p>
          <a:p>
            <a:pPr>
              <a:spcBef>
                <a:spcPct val="0"/>
              </a:spcBef>
              <a:buFont typeface="Wingdings" panose="05000000000000000000" pitchFamily="2" charset="2"/>
              <a:buChar char="ü"/>
            </a:pPr>
            <a:r>
              <a:rPr lang="en-US" sz="1400" dirty="0" smtClean="0"/>
              <a:t>As </a:t>
            </a:r>
            <a:r>
              <a:rPr lang="en-US" sz="1400" dirty="0"/>
              <a:t>an additional step of the accounting information processing cycle, a post-closing trial balance</a:t>
            </a:r>
            <a:r>
              <a:rPr lang="en-US" sz="1400" b="1" dirty="0"/>
              <a:t> </a:t>
            </a:r>
            <a:r>
              <a:rPr lang="en-US" sz="1400" dirty="0"/>
              <a:t>should be prepared as a check that debits still equal credits and that all temporary accounts have been closed. The accounting cycle for the period is now complete</a:t>
            </a:r>
            <a:r>
              <a:rPr lang="en-US" sz="1400" dirty="0" smtClean="0"/>
              <a:t>.</a:t>
            </a:r>
          </a:p>
          <a:p>
            <a:pPr>
              <a:spcBef>
                <a:spcPct val="0"/>
              </a:spcBef>
              <a:buFont typeface="Wingdings" panose="05000000000000000000" pitchFamily="2" charset="2"/>
              <a:buChar char="ü"/>
            </a:pPr>
            <a:endParaRPr lang="en-US" sz="1400" dirty="0"/>
          </a:p>
          <a:p>
            <a:pPr>
              <a:spcBef>
                <a:spcPct val="0"/>
              </a:spcBef>
              <a:buFont typeface="Wingdings" panose="05000000000000000000" pitchFamily="2" charset="2"/>
              <a:buChar char="ü"/>
            </a:pPr>
            <a:endParaRPr lang="en-US" sz="1400" dirty="0" smtClean="0"/>
          </a:p>
          <a:p>
            <a:pPr>
              <a:spcBef>
                <a:spcPct val="0"/>
              </a:spcBef>
              <a:buFont typeface="Wingdings" panose="05000000000000000000" pitchFamily="2" charset="2"/>
              <a:buChar char="ü"/>
            </a:pPr>
            <a:endParaRPr lang="en-US" sz="1400" dirty="0"/>
          </a:p>
          <a:p>
            <a:pPr marL="0" indent="0" algn="ctr">
              <a:spcBef>
                <a:spcPct val="0"/>
              </a:spcBef>
              <a:buNone/>
            </a:pPr>
            <a:r>
              <a:rPr lang="en-US" sz="1400" b="1" dirty="0">
                <a:solidFill>
                  <a:srgbClr val="C00000"/>
                </a:solidFill>
              </a:rPr>
              <a:t>The accounting cycle for the period is now </a:t>
            </a:r>
            <a:r>
              <a:rPr lang="en-US" sz="1400" b="1" dirty="0" smtClean="0">
                <a:solidFill>
                  <a:srgbClr val="C00000"/>
                </a:solidFill>
              </a:rPr>
              <a:t>complete!</a:t>
            </a:r>
            <a:endParaRPr lang="en-US" sz="1400" b="1" dirty="0">
              <a:solidFill>
                <a:srgbClr val="C00000"/>
              </a:solidFill>
            </a:endParaRPr>
          </a:p>
          <a:p>
            <a:pPr marL="0" indent="0">
              <a:spcBef>
                <a:spcPct val="0"/>
              </a:spcBef>
              <a:buNone/>
            </a:pPr>
            <a:endParaRPr lang="en-US" sz="1400" dirty="0"/>
          </a:p>
        </p:txBody>
      </p:sp>
    </p:spTree>
    <p:extLst>
      <p:ext uri="{BB962C8B-B14F-4D97-AF65-F5344CB8AC3E}">
        <p14:creationId xmlns:p14="http://schemas.microsoft.com/office/powerpoint/2010/main" val="3943849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25</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Early Exam Prep</a:t>
            </a:r>
            <a:endParaRPr lang="en-US" sz="2800" dirty="0"/>
          </a:p>
        </p:txBody>
      </p:sp>
    </p:spTree>
    <p:extLst>
      <p:ext uri="{BB962C8B-B14F-4D97-AF65-F5344CB8AC3E}">
        <p14:creationId xmlns:p14="http://schemas.microsoft.com/office/powerpoint/2010/main" val="2415930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Sample Exam Problem #1</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pPr marL="0" lvl="0" indent="0" eaLnBrk="1" hangingPunct="1">
              <a:spcBef>
                <a:spcPct val="0"/>
              </a:spcBef>
              <a:buNone/>
            </a:pPr>
            <a:r>
              <a:rPr lang="en-US" altLang="en-US" sz="1400" dirty="0">
                <a:ea typeface="Calibri" pitchFamily="34" charset="0"/>
                <a:cs typeface="Times New Roman" pitchFamily="18" charset="0"/>
              </a:rPr>
              <a:t>Complete the following chart.  List </a:t>
            </a:r>
            <a:r>
              <a:rPr lang="en-US" altLang="en-US" sz="1400" b="1" u="sng" dirty="0">
                <a:ea typeface="Calibri" pitchFamily="34" charset="0"/>
                <a:cs typeface="Times New Roman" pitchFamily="18" charset="0"/>
              </a:rPr>
              <a:t>all</a:t>
            </a:r>
            <a:r>
              <a:rPr lang="en-US" altLang="en-US" sz="1400" dirty="0">
                <a:ea typeface="Calibri" pitchFamily="34" charset="0"/>
                <a:cs typeface="Times New Roman" pitchFamily="18" charset="0"/>
              </a:rPr>
              <a:t> that apply (i.e., there may be more than one).</a:t>
            </a:r>
            <a:endParaRPr lang="en-US" altLang="en-US" sz="900" dirty="0">
              <a:cs typeface="Arial" pitchFamily="34" charset="0"/>
            </a:endParaRPr>
          </a:p>
        </p:txBody>
      </p:sp>
      <p:graphicFrame>
        <p:nvGraphicFramePr>
          <p:cNvPr id="2" name="Table 1"/>
          <p:cNvGraphicFramePr>
            <a:graphicFrameLocks noGrp="1"/>
          </p:cNvGraphicFramePr>
          <p:nvPr>
            <p:extLst/>
          </p:nvPr>
        </p:nvGraphicFramePr>
        <p:xfrm>
          <a:off x="1066800" y="1752600"/>
          <a:ext cx="7620000" cy="2752154"/>
        </p:xfrm>
        <a:graphic>
          <a:graphicData uri="http://schemas.openxmlformats.org/drawingml/2006/table">
            <a:tbl>
              <a:tblPr firstRow="1" firstCol="1" bandRow="1">
                <a:tableStyleId>{BDBED569-4797-4DF1-A0F4-6AAB3CD982D8}</a:tableStyleId>
              </a:tblPr>
              <a:tblGrid>
                <a:gridCol w="44958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704408">
                <a:tc>
                  <a:txBody>
                    <a:bodyPr/>
                    <a:lstStyle/>
                    <a:p>
                      <a:pPr marL="0" marR="0">
                        <a:lnSpc>
                          <a:spcPct val="115000"/>
                        </a:lnSpc>
                        <a:spcBef>
                          <a:spcPts val="0"/>
                        </a:spcBef>
                        <a:spcAft>
                          <a:spcPts val="0"/>
                        </a:spcAft>
                      </a:pPr>
                      <a:r>
                        <a:rPr lang="en-US" sz="1400" dirty="0" smtClean="0">
                          <a:effectLst/>
                        </a:rPr>
                        <a:t>What </a:t>
                      </a:r>
                      <a:r>
                        <a:rPr lang="en-US" sz="1400" dirty="0">
                          <a:effectLst/>
                        </a:rPr>
                        <a:t>financial Statement would you look at to determine the following:</a:t>
                      </a:r>
                      <a:endParaRPr lang="en-US" sz="14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effectLst/>
                        </a:rPr>
                        <a:t>BS (Balance Sheet)</a:t>
                      </a:r>
                    </a:p>
                    <a:p>
                      <a:pPr marL="0" marR="0">
                        <a:lnSpc>
                          <a:spcPct val="115000"/>
                        </a:lnSpc>
                        <a:spcBef>
                          <a:spcPts val="0"/>
                        </a:spcBef>
                        <a:spcAft>
                          <a:spcPts val="0"/>
                        </a:spcAft>
                      </a:pPr>
                      <a:r>
                        <a:rPr lang="en-US" sz="1200" dirty="0">
                          <a:effectLst/>
                        </a:rPr>
                        <a:t>IS (Income Statement)</a:t>
                      </a:r>
                    </a:p>
                    <a:p>
                      <a:pPr marL="0" marR="0">
                        <a:lnSpc>
                          <a:spcPct val="115000"/>
                        </a:lnSpc>
                        <a:spcBef>
                          <a:spcPts val="0"/>
                        </a:spcBef>
                        <a:spcAft>
                          <a:spcPts val="0"/>
                        </a:spcAft>
                      </a:pPr>
                      <a:r>
                        <a:rPr lang="en-US" sz="1200" dirty="0" smtClean="0">
                          <a:effectLst/>
                        </a:rPr>
                        <a:t>SCF </a:t>
                      </a:r>
                      <a:r>
                        <a:rPr lang="en-US" sz="1200" dirty="0">
                          <a:effectLst/>
                        </a:rPr>
                        <a:t>(Statement of Cash Flows)</a:t>
                      </a:r>
                    </a:p>
                    <a:p>
                      <a:pPr marL="0" marR="0">
                        <a:lnSpc>
                          <a:spcPct val="115000"/>
                        </a:lnSpc>
                        <a:spcBef>
                          <a:spcPts val="0"/>
                        </a:spcBef>
                        <a:spcAft>
                          <a:spcPts val="0"/>
                        </a:spcAft>
                      </a:pPr>
                      <a:r>
                        <a:rPr lang="en-US" sz="1200" dirty="0" smtClean="0">
                          <a:effectLst/>
                        </a:rPr>
                        <a:t>SSE </a:t>
                      </a:r>
                      <a:r>
                        <a:rPr lang="en-US" sz="1200" dirty="0">
                          <a:effectLst/>
                        </a:rPr>
                        <a:t>(Statement of </a:t>
                      </a:r>
                      <a:r>
                        <a:rPr lang="en-US" sz="1200" dirty="0" smtClean="0">
                          <a:effectLst/>
                        </a:rPr>
                        <a:t>Stockholders’ Equity)</a:t>
                      </a:r>
                      <a:endParaRPr lang="en-US"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67676">
                <a:tc>
                  <a:txBody>
                    <a:bodyPr/>
                    <a:lstStyle/>
                    <a:p>
                      <a:pPr marL="457200" marR="0" indent="-457200">
                        <a:lnSpc>
                          <a:spcPct val="115000"/>
                        </a:lnSpc>
                        <a:spcBef>
                          <a:spcPts val="0"/>
                        </a:spcBef>
                        <a:spcAft>
                          <a:spcPts val="0"/>
                        </a:spcAft>
                      </a:pPr>
                      <a:r>
                        <a:rPr lang="en-US" sz="1400" b="0" dirty="0" smtClean="0">
                          <a:effectLst/>
                        </a:rPr>
                        <a:t>What </a:t>
                      </a:r>
                      <a:r>
                        <a:rPr lang="en-US" sz="1400" b="0" dirty="0">
                          <a:effectLst/>
                        </a:rPr>
                        <a:t>is the ending cash balance?</a:t>
                      </a:r>
                      <a:endParaRPr lang="en-US" sz="1400" b="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solidFill>
                            <a:srgbClr val="C00000"/>
                          </a:solidFill>
                          <a:effectLst/>
                        </a:rPr>
                        <a:t>SCF, BS</a:t>
                      </a:r>
                      <a:endParaRPr lang="en-US" sz="1400" dirty="0">
                        <a:solidFill>
                          <a:srgbClr val="C00000"/>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454915">
                <a:tc>
                  <a:txBody>
                    <a:bodyPr/>
                    <a:lstStyle/>
                    <a:p>
                      <a:pPr marL="0" marR="0">
                        <a:lnSpc>
                          <a:spcPct val="115000"/>
                        </a:lnSpc>
                        <a:spcBef>
                          <a:spcPts val="0"/>
                        </a:spcBef>
                        <a:spcAft>
                          <a:spcPts val="0"/>
                        </a:spcAft>
                      </a:pPr>
                      <a:r>
                        <a:rPr lang="en-US" sz="1400" b="0" dirty="0" smtClean="0">
                          <a:effectLst/>
                        </a:rPr>
                        <a:t>What </a:t>
                      </a:r>
                      <a:r>
                        <a:rPr lang="en-US" sz="1400" b="0" dirty="0">
                          <a:effectLst/>
                        </a:rPr>
                        <a:t>is the net income for the year?</a:t>
                      </a:r>
                      <a:endParaRPr lang="en-US" sz="1400" b="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solidFill>
                            <a:srgbClr val="C00000"/>
                          </a:solidFill>
                          <a:effectLst/>
                        </a:rPr>
                        <a:t>IS, </a:t>
                      </a:r>
                      <a:r>
                        <a:rPr lang="en-US" sz="1400" dirty="0" smtClean="0">
                          <a:solidFill>
                            <a:srgbClr val="C00000"/>
                          </a:solidFill>
                          <a:effectLst/>
                        </a:rPr>
                        <a:t>SSE </a:t>
                      </a:r>
                      <a:endParaRPr lang="en-US" sz="1400" dirty="0">
                        <a:solidFill>
                          <a:srgbClr val="C00000"/>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533400">
                <a:tc>
                  <a:txBody>
                    <a:bodyPr/>
                    <a:lstStyle/>
                    <a:p>
                      <a:pPr marL="0" marR="0">
                        <a:lnSpc>
                          <a:spcPct val="115000"/>
                        </a:lnSpc>
                        <a:spcBef>
                          <a:spcPts val="0"/>
                        </a:spcBef>
                        <a:spcAft>
                          <a:spcPts val="0"/>
                        </a:spcAft>
                      </a:pPr>
                      <a:r>
                        <a:rPr lang="en-US" sz="1400" b="0" dirty="0" smtClean="0">
                          <a:effectLst/>
                        </a:rPr>
                        <a:t>How </a:t>
                      </a:r>
                      <a:r>
                        <a:rPr lang="en-US" sz="1400" b="0" dirty="0">
                          <a:effectLst/>
                        </a:rPr>
                        <a:t>much do customers owe the company?</a:t>
                      </a:r>
                      <a:endParaRPr lang="en-US" sz="1400" b="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solidFill>
                            <a:srgbClr val="C00000"/>
                          </a:solidFill>
                          <a:effectLst/>
                        </a:rPr>
                        <a:t>BS             </a:t>
                      </a:r>
                      <a:endParaRPr lang="en-US" sz="1400" dirty="0">
                        <a:solidFill>
                          <a:srgbClr val="C00000"/>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454915">
                <a:tc>
                  <a:txBody>
                    <a:bodyPr/>
                    <a:lstStyle/>
                    <a:p>
                      <a:pPr marL="457200" marR="0" indent="-457200">
                        <a:lnSpc>
                          <a:spcPct val="115000"/>
                        </a:lnSpc>
                        <a:spcBef>
                          <a:spcPts val="0"/>
                        </a:spcBef>
                        <a:spcAft>
                          <a:spcPts val="0"/>
                        </a:spcAft>
                      </a:pPr>
                      <a:r>
                        <a:rPr lang="en-US" sz="1400" b="0" dirty="0" smtClean="0">
                          <a:effectLst/>
                        </a:rPr>
                        <a:t>How </a:t>
                      </a:r>
                      <a:r>
                        <a:rPr lang="en-US" sz="1400" b="0" dirty="0">
                          <a:effectLst/>
                        </a:rPr>
                        <a:t>much does the firm owe that is due within a year?</a:t>
                      </a:r>
                      <a:endParaRPr lang="en-US" sz="1400" b="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solidFill>
                            <a:srgbClr val="C00000"/>
                          </a:solidFill>
                          <a:effectLst/>
                        </a:rPr>
                        <a:t>BS                </a:t>
                      </a:r>
                      <a:endParaRPr lang="en-US" sz="1400" dirty="0">
                        <a:solidFill>
                          <a:srgbClr val="C00000"/>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3350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Sample Exam Problem #2</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pPr marL="0" lvl="0" indent="0" eaLnBrk="1" hangingPunct="1">
              <a:spcBef>
                <a:spcPct val="0"/>
              </a:spcBef>
              <a:buNone/>
            </a:pPr>
            <a:r>
              <a:rPr lang="en-US" sz="1400" dirty="0"/>
              <a:t>Complete the following chart, list </a:t>
            </a:r>
            <a:r>
              <a:rPr lang="en-US" sz="1400" b="1" u="sng" dirty="0"/>
              <a:t>all</a:t>
            </a:r>
            <a:r>
              <a:rPr lang="en-US" sz="1400" b="1" dirty="0"/>
              <a:t> </a:t>
            </a:r>
            <a:r>
              <a:rPr lang="en-US" sz="1400" dirty="0"/>
              <a:t>that apply (i.e. there may be more than one).</a:t>
            </a:r>
            <a:endParaRPr lang="en-US" altLang="en-US" sz="900" dirty="0">
              <a:cs typeface="Arial" pitchFamily="34" charset="0"/>
            </a:endParaRPr>
          </a:p>
        </p:txBody>
      </p:sp>
      <p:graphicFrame>
        <p:nvGraphicFramePr>
          <p:cNvPr id="7" name="Table 6"/>
          <p:cNvGraphicFramePr>
            <a:graphicFrameLocks noGrp="1"/>
          </p:cNvGraphicFramePr>
          <p:nvPr>
            <p:extLst/>
          </p:nvPr>
        </p:nvGraphicFramePr>
        <p:xfrm>
          <a:off x="990601" y="1752600"/>
          <a:ext cx="7924800" cy="4009751"/>
        </p:xfrm>
        <a:graphic>
          <a:graphicData uri="http://schemas.openxmlformats.org/drawingml/2006/table">
            <a:tbl>
              <a:tblPr firstRow="1" firstCol="1" bandRow="1">
                <a:tableStyleId>{BDBED569-4797-4DF1-A0F4-6AAB3CD982D8}</a:tableStyleId>
              </a:tblPr>
              <a:tblGrid>
                <a:gridCol w="380999">
                  <a:extLst>
                    <a:ext uri="{9D8B030D-6E8A-4147-A177-3AD203B41FA5}">
                      <a16:colId xmlns:a16="http://schemas.microsoft.com/office/drawing/2014/main" val="20000"/>
                    </a:ext>
                  </a:extLst>
                </a:gridCol>
                <a:gridCol w="2057401">
                  <a:extLst>
                    <a:ext uri="{9D8B030D-6E8A-4147-A177-3AD203B41FA5}">
                      <a16:colId xmlns:a16="http://schemas.microsoft.com/office/drawing/2014/main" val="20001"/>
                    </a:ext>
                  </a:extLst>
                </a:gridCol>
                <a:gridCol w="1447799">
                  <a:extLst>
                    <a:ext uri="{9D8B030D-6E8A-4147-A177-3AD203B41FA5}">
                      <a16:colId xmlns:a16="http://schemas.microsoft.com/office/drawing/2014/main" val="20002"/>
                    </a:ext>
                  </a:extLst>
                </a:gridCol>
                <a:gridCol w="1143001">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949301">
                <a:tc gridSpan="2">
                  <a:txBody>
                    <a:bodyPr/>
                    <a:lstStyle/>
                    <a:p>
                      <a:pPr marL="0" marR="0" indent="0" algn="ctr" defTabSz="914400" rtl="0" eaLnBrk="1" fontAlgn="auto" latinLnBrk="0" hangingPunct="1">
                        <a:lnSpc>
                          <a:spcPct val="115000"/>
                        </a:lnSpc>
                        <a:spcBef>
                          <a:spcPts val="0"/>
                        </a:spcBef>
                        <a:spcAft>
                          <a:spcPts val="0"/>
                        </a:spcAft>
                        <a:buClrTx/>
                        <a:buSzTx/>
                        <a:buFontTx/>
                        <a:buNone/>
                        <a:tabLst>
                          <a:tab pos="342900" algn="l"/>
                        </a:tabLst>
                        <a:defRPr/>
                      </a:pPr>
                      <a:r>
                        <a:rPr lang="en-US" sz="1100" b="1" dirty="0" smtClean="0">
                          <a:effectLst/>
                          <a:latin typeface="Times New Roman"/>
                          <a:ea typeface="Calibri"/>
                          <a:cs typeface="Times New Roman"/>
                        </a:rPr>
                        <a:t>Account Titles</a:t>
                      </a:r>
                      <a:endParaRPr lang="en-US" sz="1050" dirty="0" smtClean="0">
                        <a:effectLst/>
                        <a:latin typeface="Calibri"/>
                        <a:ea typeface="Calibri"/>
                        <a:cs typeface="Times New Roman"/>
                      </a:endParaRPr>
                    </a:p>
                    <a:p>
                      <a:pPr marL="0" marR="0" algn="ctr">
                        <a:lnSpc>
                          <a:spcPct val="115000"/>
                        </a:lnSpc>
                        <a:spcBef>
                          <a:spcPts val="0"/>
                        </a:spcBef>
                        <a:spcAft>
                          <a:spcPts val="0"/>
                        </a:spcAft>
                        <a:tabLst>
                          <a:tab pos="342900" algn="l"/>
                        </a:tabLst>
                      </a:pPr>
                      <a:endParaRPr lang="en-US" sz="1100" dirty="0">
                        <a:effectLst/>
                        <a:latin typeface="Calibri"/>
                        <a:ea typeface="Calibri"/>
                        <a:cs typeface="Times New Roman"/>
                      </a:endParaRPr>
                    </a:p>
                  </a:txBody>
                  <a:tcPr marL="68580" marR="68580" marT="0" marB="0" anchor="ctr"/>
                </a:tc>
                <a:tc hMerge="1">
                  <a:txBody>
                    <a:bodyPr/>
                    <a:lstStyle/>
                    <a:p>
                      <a:pPr marL="0" marR="0" algn="ctr">
                        <a:lnSpc>
                          <a:spcPct val="115000"/>
                        </a:lnSpc>
                        <a:spcBef>
                          <a:spcPts val="0"/>
                        </a:spcBef>
                        <a:spcAft>
                          <a:spcPts val="0"/>
                        </a:spcAft>
                        <a:tabLst>
                          <a:tab pos="342900" algn="l"/>
                        </a:tabLs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200" b="1" dirty="0" smtClean="0">
                          <a:effectLst/>
                          <a:latin typeface="Times New Roman"/>
                          <a:ea typeface="Calibri"/>
                          <a:cs typeface="Times New Roman"/>
                        </a:rPr>
                        <a:t>Type </a:t>
                      </a:r>
                      <a:r>
                        <a:rPr lang="en-US" sz="1200" b="1" dirty="0">
                          <a:effectLst/>
                          <a:latin typeface="Times New Roman"/>
                          <a:ea typeface="Calibri"/>
                          <a:cs typeface="Times New Roman"/>
                        </a:rPr>
                        <a:t>of Account</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A = Asset</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L = Liability</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SE = Stockholders’ equity</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CA = Contra Asset</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R= Revenue</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E = Expense</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tabLst>
                          <a:tab pos="342900" algn="l"/>
                        </a:tabLst>
                      </a:pPr>
                      <a:r>
                        <a:rPr lang="en-US" sz="1200" b="1" dirty="0" smtClean="0">
                          <a:effectLst/>
                          <a:latin typeface="Times New Roman"/>
                          <a:ea typeface="Calibri"/>
                          <a:cs typeface="Times New Roman"/>
                        </a:rPr>
                        <a:t>Closing </a:t>
                      </a:r>
                      <a:r>
                        <a:rPr lang="en-US" sz="1200" b="1" dirty="0">
                          <a:effectLst/>
                          <a:latin typeface="Times New Roman"/>
                          <a:ea typeface="Calibri"/>
                          <a:cs typeface="Times New Roman"/>
                        </a:rPr>
                        <a:t>Status</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C=closed</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N =not closed</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tabLst>
                          <a:tab pos="342900" algn="l"/>
                        </a:tabLst>
                      </a:pPr>
                      <a:r>
                        <a:rPr lang="en-US" sz="1200" b="1" dirty="0" smtClean="0">
                          <a:effectLst/>
                          <a:latin typeface="Times New Roman"/>
                          <a:ea typeface="Calibri"/>
                          <a:cs typeface="Times New Roman"/>
                        </a:rPr>
                        <a:t>Typical </a:t>
                      </a:r>
                      <a:r>
                        <a:rPr lang="en-US" sz="1200" b="1" dirty="0">
                          <a:effectLst/>
                          <a:latin typeface="Times New Roman"/>
                          <a:ea typeface="Calibri"/>
                          <a:cs typeface="Times New Roman"/>
                        </a:rPr>
                        <a:t>Balance (to increase it)</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 </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D = debit</a:t>
                      </a:r>
                      <a:endParaRPr lang="en-US" sz="1100" dirty="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a:effectLst/>
                          <a:latin typeface="Times New Roman"/>
                          <a:ea typeface="Calibri"/>
                          <a:cs typeface="Times New Roman"/>
                        </a:rPr>
                        <a:t>C = credit</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tabLst>
                          <a:tab pos="342900" algn="l"/>
                        </a:tabLst>
                      </a:pPr>
                      <a:r>
                        <a:rPr lang="en-US" sz="1200" b="1" dirty="0" smtClean="0">
                          <a:effectLst/>
                          <a:latin typeface="Times New Roman"/>
                          <a:ea typeface="Calibri"/>
                          <a:cs typeface="Times New Roman"/>
                        </a:rPr>
                        <a:t>Financial Statement on which reported:</a:t>
                      </a:r>
                      <a:endParaRPr lang="en-US" sz="1100" dirty="0" smtClean="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smtClean="0">
                          <a:effectLst/>
                          <a:latin typeface="Times New Roman"/>
                          <a:ea typeface="Calibri"/>
                          <a:cs typeface="Times New Roman"/>
                        </a:rPr>
                        <a:t>IS = Income Statement</a:t>
                      </a:r>
                      <a:endParaRPr lang="en-US" sz="1100" dirty="0" smtClean="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smtClean="0">
                          <a:effectLst/>
                          <a:latin typeface="Times New Roman"/>
                          <a:ea typeface="Calibri"/>
                          <a:cs typeface="Times New Roman"/>
                        </a:rPr>
                        <a:t>BS = Balance Sheet</a:t>
                      </a:r>
                      <a:endParaRPr lang="en-US" sz="1100" dirty="0" smtClean="0">
                        <a:effectLst/>
                        <a:latin typeface="Calibri"/>
                        <a:ea typeface="Calibri"/>
                        <a:cs typeface="Times New Roman"/>
                      </a:endParaRPr>
                    </a:p>
                    <a:p>
                      <a:pPr marL="0" marR="0">
                        <a:lnSpc>
                          <a:spcPct val="115000"/>
                        </a:lnSpc>
                        <a:spcBef>
                          <a:spcPts val="0"/>
                        </a:spcBef>
                        <a:spcAft>
                          <a:spcPts val="0"/>
                        </a:spcAft>
                        <a:tabLst>
                          <a:tab pos="342900" algn="l"/>
                        </a:tabLst>
                      </a:pPr>
                      <a:r>
                        <a:rPr lang="en-US" sz="1200" dirty="0" smtClean="0">
                          <a:effectLst/>
                          <a:latin typeface="Times New Roman"/>
                          <a:ea typeface="Calibri"/>
                          <a:cs typeface="Times New Roman"/>
                        </a:rPr>
                        <a:t>SSE = Statement of Stockholders’ Equity</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34554">
                <a:tc>
                  <a:txBody>
                    <a:bodyPr/>
                    <a:lstStyle/>
                    <a:p>
                      <a:pPr marL="0" marR="0">
                        <a:lnSpc>
                          <a:spcPct val="115000"/>
                        </a:lnSpc>
                        <a:spcBef>
                          <a:spcPts val="0"/>
                        </a:spcBef>
                        <a:spcAft>
                          <a:spcPts val="0"/>
                        </a:spcAft>
                        <a:tabLst>
                          <a:tab pos="342900" algn="l"/>
                        </a:tabLst>
                      </a:pPr>
                      <a:r>
                        <a:rPr lang="en-US" sz="1400" b="0" dirty="0" smtClean="0">
                          <a:solidFill>
                            <a:srgbClr val="C00000"/>
                          </a:solidFill>
                          <a:effectLst/>
                          <a:latin typeface="Times New Roman"/>
                          <a:ea typeface="Calibri"/>
                          <a:cs typeface="Times New Roman"/>
                        </a:rPr>
                        <a:t>Ex</a:t>
                      </a:r>
                      <a:endParaRPr lang="en-US" sz="1200" b="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b="0" dirty="0">
                          <a:solidFill>
                            <a:srgbClr val="C00000"/>
                          </a:solidFill>
                          <a:effectLst/>
                          <a:latin typeface="Times New Roman"/>
                          <a:ea typeface="Calibri"/>
                          <a:cs typeface="Times New Roman"/>
                        </a:rPr>
                        <a:t>Cash</a:t>
                      </a:r>
                      <a:endParaRPr lang="en-US" sz="1200" b="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0" dirty="0">
                          <a:solidFill>
                            <a:srgbClr val="C00000"/>
                          </a:solidFill>
                          <a:effectLst/>
                          <a:latin typeface="Times New Roman"/>
                          <a:ea typeface="Calibri"/>
                          <a:cs typeface="Times New Roman"/>
                        </a:rPr>
                        <a:t>A</a:t>
                      </a:r>
                      <a:endParaRPr lang="en-US" sz="1200" b="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0" dirty="0">
                          <a:solidFill>
                            <a:srgbClr val="C00000"/>
                          </a:solidFill>
                          <a:effectLst/>
                          <a:latin typeface="Times New Roman"/>
                          <a:ea typeface="Calibri"/>
                          <a:cs typeface="Times New Roman"/>
                        </a:rPr>
                        <a:t>N</a:t>
                      </a:r>
                      <a:endParaRPr lang="en-US" sz="1200" b="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0" dirty="0" smtClean="0">
                          <a:solidFill>
                            <a:srgbClr val="C00000"/>
                          </a:solidFill>
                          <a:effectLst/>
                          <a:latin typeface="Times New Roman"/>
                          <a:ea typeface="Calibri"/>
                          <a:cs typeface="Times New Roman"/>
                        </a:rPr>
                        <a:t>D</a:t>
                      </a:r>
                      <a:endParaRPr lang="en-US" sz="1200" b="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0" dirty="0">
                          <a:solidFill>
                            <a:srgbClr val="C00000"/>
                          </a:solidFill>
                          <a:effectLst/>
                          <a:latin typeface="Times New Roman"/>
                          <a:ea typeface="Calibri"/>
                          <a:cs typeface="Times New Roman"/>
                        </a:rPr>
                        <a:t>BS</a:t>
                      </a:r>
                      <a:endParaRPr lang="en-US" sz="1200" b="0"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1.</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Contributed Capital</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SE</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N</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C</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67516">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2.</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Prepaid Expenses</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A</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N</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D</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3.</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Taxes Payable</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L</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N</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C</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4.</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Retained Earnings</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SE</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N</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C</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 </a:t>
                      </a:r>
                      <a:r>
                        <a:rPr lang="en-US" sz="1400" b="1" dirty="0" smtClean="0">
                          <a:solidFill>
                            <a:srgbClr val="C00000"/>
                          </a:solidFill>
                          <a:effectLst/>
                          <a:latin typeface="Times New Roman"/>
                          <a:ea typeface="Calibri"/>
                          <a:cs typeface="Times New Roman"/>
                        </a:rPr>
                        <a:t>SSE</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5.</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Rent Revenue</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R</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C</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C</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IS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6.</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Cost of Goods Sold</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E</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C</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D</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IS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7.</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Accumulated Depreciation</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 pos="552450" algn="l"/>
                          <a:tab pos="617220" algn="ctr"/>
                        </a:tabLst>
                      </a:pPr>
                      <a:r>
                        <a:rPr lang="en-US" sz="1400" b="1">
                          <a:solidFill>
                            <a:srgbClr val="C00000"/>
                          </a:solidFill>
                          <a:effectLst/>
                          <a:latin typeface="Times New Roman"/>
                          <a:ea typeface="Calibri"/>
                          <a:cs typeface="Times New Roman"/>
                        </a:rPr>
                        <a:t>CA</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N</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C</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8.</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Short-term Investment</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A</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N</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D</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228154">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9.</a:t>
                      </a:r>
                      <a:endParaRPr lang="en-US" sz="1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tabLst>
                          <a:tab pos="342900" algn="l"/>
                        </a:tabLst>
                      </a:pPr>
                      <a:r>
                        <a:rPr lang="en-US" sz="1400">
                          <a:effectLst/>
                          <a:latin typeface="Times New Roman"/>
                          <a:ea typeface="Calibri"/>
                          <a:cs typeface="Times New Roman"/>
                        </a:rPr>
                        <a:t>Unearned Revenue</a:t>
                      </a:r>
                      <a:endParaRPr lang="en-US" sz="12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L</a:t>
                      </a:r>
                      <a:endParaRPr lang="en-US" sz="1200" b="1"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N</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a:solidFill>
                            <a:srgbClr val="C00000"/>
                          </a:solidFill>
                          <a:effectLst/>
                          <a:latin typeface="Times New Roman"/>
                          <a:ea typeface="Calibri"/>
                          <a:cs typeface="Times New Roman"/>
                        </a:rPr>
                        <a:t>C</a:t>
                      </a:r>
                      <a:endParaRPr lang="en-US" sz="1200" b="1">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tabLst>
                          <a:tab pos="342900" algn="l"/>
                        </a:tabLst>
                      </a:pPr>
                      <a:r>
                        <a:rPr lang="en-US" sz="1400" b="1" dirty="0">
                          <a:solidFill>
                            <a:srgbClr val="C00000"/>
                          </a:solidFill>
                          <a:effectLst/>
                          <a:latin typeface="Times New Roman"/>
                          <a:ea typeface="Calibri"/>
                          <a:cs typeface="Times New Roman"/>
                        </a:rPr>
                        <a:t>BS</a:t>
                      </a:r>
                      <a:endParaRPr lang="en-US" sz="1200" b="1"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35433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Sample Exam Problem #3</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4648200"/>
          </a:xfrm>
          <a:noFill/>
        </p:spPr>
        <p:txBody>
          <a:bodyPr lIns="0" tIns="0" rIns="0" bIns="0"/>
          <a:lstStyle/>
          <a:p>
            <a:pPr marL="0" lvl="0" indent="0" eaLnBrk="1" hangingPunct="1">
              <a:spcBef>
                <a:spcPts val="0"/>
              </a:spcBef>
              <a:spcAft>
                <a:spcPts val="600"/>
              </a:spcAft>
              <a:buNone/>
            </a:pPr>
            <a:r>
              <a:rPr lang="en-US" sz="1400" dirty="0" smtClean="0"/>
              <a:t>Meyer </a:t>
            </a:r>
            <a:r>
              <a:rPr lang="en-US" sz="1400" dirty="0"/>
              <a:t>Corporation plans to prepare its annual financial statements for its shareholders for fiscal year ending June 30, </a:t>
            </a:r>
            <a:r>
              <a:rPr lang="en-US" sz="1400" dirty="0" smtClean="0"/>
              <a:t>2016. Record </a:t>
            </a:r>
            <a:r>
              <a:rPr lang="en-US" sz="1400" dirty="0"/>
              <a:t>in the chart below whether each transaction for </a:t>
            </a:r>
            <a:r>
              <a:rPr lang="en-US" sz="1400" dirty="0" smtClean="0"/>
              <a:t>Meyer </a:t>
            </a:r>
            <a:r>
              <a:rPr lang="en-US" sz="1400" dirty="0"/>
              <a:t>Corporation </a:t>
            </a:r>
            <a:r>
              <a:rPr lang="en-US" sz="1400" dirty="0">
                <a:solidFill>
                  <a:srgbClr val="0000FF"/>
                </a:solidFill>
              </a:rPr>
              <a:t>overstated (O)</a:t>
            </a:r>
            <a:r>
              <a:rPr lang="en-US" sz="1400" dirty="0"/>
              <a:t>, </a:t>
            </a:r>
            <a:r>
              <a:rPr lang="en-US" sz="1400" dirty="0">
                <a:solidFill>
                  <a:srgbClr val="00CC00"/>
                </a:solidFill>
              </a:rPr>
              <a:t>understated (U)</a:t>
            </a:r>
            <a:r>
              <a:rPr lang="en-US" sz="1400" dirty="0"/>
              <a:t> or </a:t>
            </a:r>
            <a:r>
              <a:rPr lang="en-US" sz="1400" dirty="0">
                <a:solidFill>
                  <a:srgbClr val="FF584B"/>
                </a:solidFill>
              </a:rPr>
              <a:t>correctly stated (C) </a:t>
            </a:r>
            <a:r>
              <a:rPr lang="en-US" sz="1400" dirty="0"/>
              <a:t>net income, total assets, total liabilities, or stockholder’s equity</a:t>
            </a:r>
            <a:r>
              <a:rPr lang="en-US" sz="1400" dirty="0" smtClean="0"/>
              <a:t>.</a:t>
            </a:r>
            <a:endParaRPr lang="en-US" altLang="en-US" sz="1400" dirty="0">
              <a:cs typeface="Arial" pitchFamily="34" charset="0"/>
            </a:endParaRPr>
          </a:p>
          <a:p>
            <a:pPr marL="342900" indent="-342900">
              <a:spcBef>
                <a:spcPts val="0"/>
              </a:spcBef>
              <a:spcAft>
                <a:spcPts val="600"/>
              </a:spcAft>
              <a:buFont typeface="+mj-lt"/>
              <a:buAutoNum type="alphaLcParenR"/>
            </a:pPr>
            <a:r>
              <a:rPr lang="en-US" sz="1200" dirty="0" smtClean="0"/>
              <a:t>Meyer </a:t>
            </a:r>
            <a:r>
              <a:rPr lang="en-US" sz="1200" dirty="0"/>
              <a:t>purchases a 3 month insurance policy that begins </a:t>
            </a:r>
            <a:r>
              <a:rPr lang="en-US" sz="1200" dirty="0" smtClean="0"/>
              <a:t>on </a:t>
            </a:r>
            <a:r>
              <a:rPr lang="en-US" sz="1200" dirty="0"/>
              <a:t>May </a:t>
            </a:r>
            <a:r>
              <a:rPr lang="en-US" sz="1200" dirty="0" smtClean="0"/>
              <a:t>1, 2016 </a:t>
            </a:r>
            <a:r>
              <a:rPr lang="en-US" sz="1200" dirty="0"/>
              <a:t>for $600 and records this payment as prepaid insurance. </a:t>
            </a:r>
            <a:r>
              <a:rPr lang="en-US" sz="1200" dirty="0" smtClean="0"/>
              <a:t>Meyer </a:t>
            </a:r>
            <a:r>
              <a:rPr lang="en-US" sz="1200" dirty="0"/>
              <a:t>records nothing further as of June 30, </a:t>
            </a:r>
            <a:r>
              <a:rPr lang="en-US" sz="1200" dirty="0" smtClean="0"/>
              <a:t>2016 </a:t>
            </a:r>
            <a:r>
              <a:rPr lang="en-US" sz="1200" dirty="0"/>
              <a:t>relating to this insurance policy</a:t>
            </a:r>
            <a:r>
              <a:rPr lang="en-US" sz="1200" dirty="0" smtClean="0"/>
              <a:t>.</a:t>
            </a:r>
            <a:endParaRPr lang="en-US" sz="1200" dirty="0"/>
          </a:p>
          <a:p>
            <a:pPr marL="342900" indent="-342900">
              <a:spcBef>
                <a:spcPts val="0"/>
              </a:spcBef>
              <a:spcAft>
                <a:spcPts val="600"/>
              </a:spcAft>
              <a:buFont typeface="+mj-lt"/>
              <a:buAutoNum type="alphaLcParenR"/>
            </a:pPr>
            <a:r>
              <a:rPr lang="en-US" sz="1200" dirty="0" smtClean="0"/>
              <a:t>Meyer </a:t>
            </a:r>
            <a:r>
              <a:rPr lang="en-US" sz="1200" dirty="0"/>
              <a:t>Corporation pays salaries to its employees on the 15</a:t>
            </a:r>
            <a:r>
              <a:rPr lang="en-US" sz="1200" baseline="30000" dirty="0"/>
              <a:t>th</a:t>
            </a:r>
            <a:r>
              <a:rPr lang="en-US" sz="1200" dirty="0"/>
              <a:t> of every month. </a:t>
            </a:r>
            <a:r>
              <a:rPr lang="en-US" sz="1200" dirty="0" smtClean="0"/>
              <a:t>Meyer </a:t>
            </a:r>
            <a:r>
              <a:rPr lang="en-US" sz="1200" dirty="0"/>
              <a:t>did not record salaries for the last 15 days of June </a:t>
            </a:r>
            <a:r>
              <a:rPr lang="en-US" sz="1200" dirty="0" smtClean="0"/>
              <a:t>2016.</a:t>
            </a:r>
            <a:r>
              <a:rPr lang="en-US" sz="1200" dirty="0"/>
              <a:t> </a:t>
            </a:r>
          </a:p>
          <a:p>
            <a:pPr marL="342900" indent="-342900">
              <a:spcBef>
                <a:spcPts val="0"/>
              </a:spcBef>
              <a:spcAft>
                <a:spcPts val="600"/>
              </a:spcAft>
              <a:buFont typeface="+mj-lt"/>
              <a:buAutoNum type="alphaLcParenR"/>
            </a:pPr>
            <a:r>
              <a:rPr lang="en-US" sz="1200" dirty="0" smtClean="0"/>
              <a:t>Meyer </a:t>
            </a:r>
            <a:r>
              <a:rPr lang="en-US" sz="1200" dirty="0"/>
              <a:t>Corporation borrowed $10,000 with 10% interest on July 1</a:t>
            </a:r>
            <a:r>
              <a:rPr lang="en-US" sz="1200" baseline="30000" dirty="0"/>
              <a:t>st</a:t>
            </a:r>
            <a:r>
              <a:rPr lang="en-US" sz="1200" dirty="0"/>
              <a:t> </a:t>
            </a:r>
            <a:r>
              <a:rPr lang="en-US" sz="1200" dirty="0" smtClean="0"/>
              <a:t>2015. </a:t>
            </a:r>
            <a:r>
              <a:rPr lang="en-US" sz="1200" dirty="0"/>
              <a:t>On June 30, </a:t>
            </a:r>
            <a:r>
              <a:rPr lang="en-US" sz="1200" dirty="0" smtClean="0"/>
              <a:t>2016, Meyer </a:t>
            </a:r>
            <a:r>
              <a:rPr lang="en-US" sz="1200" dirty="0"/>
              <a:t>debited interest expense and credited interest payable for $1,000 as </a:t>
            </a:r>
            <a:r>
              <a:rPr lang="en-US" sz="1200" dirty="0" smtClean="0"/>
              <a:t>it plans </a:t>
            </a:r>
            <a:r>
              <a:rPr lang="en-US" sz="1200" dirty="0"/>
              <a:t>to pay the interest on July 3</a:t>
            </a:r>
            <a:r>
              <a:rPr lang="en-US" sz="1200" baseline="30000" dirty="0"/>
              <a:t>rd</a:t>
            </a:r>
            <a:r>
              <a:rPr lang="en-US" sz="1200" dirty="0"/>
              <a:t> </a:t>
            </a:r>
            <a:r>
              <a:rPr lang="en-US" sz="1200" dirty="0" smtClean="0"/>
              <a:t>2016.</a:t>
            </a:r>
            <a:r>
              <a:rPr lang="en-US" sz="1200" dirty="0"/>
              <a:t> </a:t>
            </a:r>
          </a:p>
          <a:p>
            <a:pPr marL="342900" indent="-342900">
              <a:spcBef>
                <a:spcPts val="0"/>
              </a:spcBef>
              <a:spcAft>
                <a:spcPts val="600"/>
              </a:spcAft>
              <a:buFont typeface="+mj-lt"/>
              <a:buAutoNum type="alphaLcParenR"/>
            </a:pPr>
            <a:r>
              <a:rPr lang="en-US" sz="1200" dirty="0" smtClean="0"/>
              <a:t>Meyer </a:t>
            </a:r>
            <a:r>
              <a:rPr lang="en-US" sz="1200" dirty="0"/>
              <a:t>records $15,000 collected from customers on June 3, </a:t>
            </a:r>
            <a:r>
              <a:rPr lang="en-US" sz="1200" dirty="0" smtClean="0"/>
              <a:t>2016 </a:t>
            </a:r>
            <a:r>
              <a:rPr lang="en-US" sz="1200" dirty="0"/>
              <a:t>as unearned revenue. </a:t>
            </a:r>
            <a:r>
              <a:rPr lang="en-US" sz="1200" dirty="0" smtClean="0"/>
              <a:t>The </a:t>
            </a:r>
            <a:r>
              <a:rPr lang="en-US" sz="1200" dirty="0"/>
              <a:t>cash collected was for services that </a:t>
            </a:r>
            <a:r>
              <a:rPr lang="en-US" sz="1200" dirty="0" smtClean="0"/>
              <a:t>Meyer </a:t>
            </a:r>
            <a:r>
              <a:rPr lang="en-US" sz="1200" dirty="0"/>
              <a:t>performs during June </a:t>
            </a:r>
            <a:r>
              <a:rPr lang="en-US" sz="1200" dirty="0" smtClean="0"/>
              <a:t>2016 for </a:t>
            </a:r>
            <a:r>
              <a:rPr lang="en-US" sz="1200" dirty="0"/>
              <a:t>the customer. </a:t>
            </a:r>
            <a:r>
              <a:rPr lang="en-US" sz="1200" dirty="0" smtClean="0"/>
              <a:t>No </a:t>
            </a:r>
            <a:r>
              <a:rPr lang="en-US" sz="1200" dirty="0"/>
              <a:t>further entry was made prior to June 30, </a:t>
            </a:r>
            <a:r>
              <a:rPr lang="en-US" sz="1200" dirty="0" smtClean="0"/>
              <a:t>2016 </a:t>
            </a:r>
            <a:r>
              <a:rPr lang="en-US" sz="1200" dirty="0"/>
              <a:t>relating to this cash payment</a:t>
            </a:r>
            <a:r>
              <a:rPr lang="en-US" sz="1200" dirty="0" smtClean="0"/>
              <a:t>.</a:t>
            </a:r>
            <a:r>
              <a:rPr lang="en-US" sz="1200" dirty="0"/>
              <a:t> </a:t>
            </a:r>
          </a:p>
          <a:p>
            <a:pPr marL="342900" indent="-342900">
              <a:buFont typeface="+mj-lt"/>
              <a:buAutoNum type="alphaLcParenR"/>
            </a:pPr>
            <a:r>
              <a:rPr lang="en-US" sz="1200" dirty="0" smtClean="0"/>
              <a:t>Meyer </a:t>
            </a:r>
            <a:r>
              <a:rPr lang="en-US" sz="1200" dirty="0"/>
              <a:t>fails to record depreciation on its equipment for the year ended June 30, </a:t>
            </a:r>
            <a:r>
              <a:rPr lang="en-US" sz="1200" dirty="0" smtClean="0"/>
              <a:t>2016.</a:t>
            </a:r>
            <a:endParaRPr lang="en-US" altLang="en-US" sz="1200" dirty="0">
              <a:cs typeface="Arial" pitchFamily="34" charset="0"/>
            </a:endParaRPr>
          </a:p>
        </p:txBody>
      </p:sp>
      <p:graphicFrame>
        <p:nvGraphicFramePr>
          <p:cNvPr id="7" name="Table 6"/>
          <p:cNvGraphicFramePr>
            <a:graphicFrameLocks noGrp="1"/>
          </p:cNvGraphicFramePr>
          <p:nvPr>
            <p:extLst/>
          </p:nvPr>
        </p:nvGraphicFramePr>
        <p:xfrm>
          <a:off x="1981200" y="4419600"/>
          <a:ext cx="5638800" cy="1799843"/>
        </p:xfrm>
        <a:graphic>
          <a:graphicData uri="http://schemas.openxmlformats.org/drawingml/2006/table">
            <a:tbl>
              <a:tblPr firstRow="1" firstCol="1" bandRow="1">
                <a:tableStyleId>{BDBED569-4797-4DF1-A0F4-6AAB3CD982D8}</a:tableStyleId>
              </a:tblPr>
              <a:tblGrid>
                <a:gridCol w="1537855">
                  <a:extLst>
                    <a:ext uri="{9D8B030D-6E8A-4147-A177-3AD203B41FA5}">
                      <a16:colId xmlns:a16="http://schemas.microsoft.com/office/drawing/2014/main" val="20000"/>
                    </a:ext>
                  </a:extLst>
                </a:gridCol>
                <a:gridCol w="1082193">
                  <a:extLst>
                    <a:ext uri="{9D8B030D-6E8A-4147-A177-3AD203B41FA5}">
                      <a16:colId xmlns:a16="http://schemas.microsoft.com/office/drawing/2014/main" val="20001"/>
                    </a:ext>
                  </a:extLst>
                </a:gridCol>
                <a:gridCol w="854364">
                  <a:extLst>
                    <a:ext uri="{9D8B030D-6E8A-4147-A177-3AD203B41FA5}">
                      <a16:colId xmlns:a16="http://schemas.microsoft.com/office/drawing/2014/main" val="20002"/>
                    </a:ext>
                  </a:extLst>
                </a:gridCol>
                <a:gridCol w="911321">
                  <a:extLst>
                    <a:ext uri="{9D8B030D-6E8A-4147-A177-3AD203B41FA5}">
                      <a16:colId xmlns:a16="http://schemas.microsoft.com/office/drawing/2014/main" val="20003"/>
                    </a:ext>
                  </a:extLst>
                </a:gridCol>
                <a:gridCol w="1253067">
                  <a:extLst>
                    <a:ext uri="{9D8B030D-6E8A-4147-A177-3AD203B41FA5}">
                      <a16:colId xmlns:a16="http://schemas.microsoft.com/office/drawing/2014/main" val="20004"/>
                    </a:ext>
                  </a:extLst>
                </a:gridCol>
              </a:tblGrid>
              <a:tr h="573023">
                <a:tc>
                  <a:txBody>
                    <a:bodyPr/>
                    <a:lstStyle/>
                    <a:p>
                      <a:pPr marL="0" marR="0" algn="ctr">
                        <a:lnSpc>
                          <a:spcPct val="115000"/>
                        </a:lnSpc>
                        <a:spcBef>
                          <a:spcPts val="0"/>
                        </a:spcBef>
                        <a:spcAft>
                          <a:spcPts val="0"/>
                        </a:spcAft>
                      </a:pPr>
                      <a:r>
                        <a:rPr lang="en-US" sz="1200" dirty="0" smtClean="0">
                          <a:effectLst/>
                          <a:latin typeface="Times New Roman"/>
                          <a:ea typeface="Times New Roman"/>
                          <a:cs typeface="Times New Roman"/>
                        </a:rPr>
                        <a:t>Transaction</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r>
                        <a:rPr lang="en-US" sz="1200" dirty="0" smtClean="0">
                          <a:effectLst/>
                          <a:latin typeface="Times New Roman"/>
                          <a:ea typeface="Times New Roman"/>
                          <a:cs typeface="Times New Roman"/>
                        </a:rPr>
                        <a:t>Net </a:t>
                      </a:r>
                      <a:r>
                        <a:rPr lang="en-US" sz="1200" dirty="0">
                          <a:effectLst/>
                          <a:latin typeface="Times New Roman"/>
                          <a:ea typeface="Times New Roman"/>
                          <a:cs typeface="Times New Roman"/>
                        </a:rPr>
                        <a:t>Income</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 </a:t>
                      </a:r>
                      <a:r>
                        <a:rPr lang="en-US" sz="1200" dirty="0" smtClean="0">
                          <a:effectLst/>
                          <a:latin typeface="Times New Roman"/>
                          <a:ea typeface="Times New Roman"/>
                          <a:cs typeface="Times New Roman"/>
                        </a:rPr>
                        <a:t>Total </a:t>
                      </a:r>
                      <a:r>
                        <a:rPr lang="en-US" sz="1200" dirty="0">
                          <a:effectLst/>
                          <a:latin typeface="Times New Roman"/>
                          <a:ea typeface="Times New Roman"/>
                          <a:cs typeface="Times New Roman"/>
                        </a:rPr>
                        <a:t>Assets</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Total Liabilities</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Stockholder’s equity</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09902">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a.</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solidFill>
                            <a:srgbClr val="C00000"/>
                          </a:solidFill>
                          <a:effectLst/>
                          <a:latin typeface="Times New Roman"/>
                          <a:ea typeface="Times New Roman"/>
                          <a:cs typeface="Times New Roman"/>
                        </a:rPr>
                        <a:t>O</a:t>
                      </a:r>
                      <a:endParaRPr lang="en-US" sz="120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O</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C</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O</a:t>
                      </a:r>
                      <a:endParaRPr lang="en-US" sz="120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4175">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b.</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solidFill>
                            <a:srgbClr val="C00000"/>
                          </a:solidFill>
                          <a:effectLst/>
                          <a:latin typeface="Times New Roman"/>
                          <a:ea typeface="Times New Roman"/>
                          <a:cs typeface="Times New Roman"/>
                        </a:rPr>
                        <a:t>O</a:t>
                      </a:r>
                      <a:endParaRPr lang="en-US" sz="120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C</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U</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O</a:t>
                      </a:r>
                      <a:endParaRPr lang="en-US" sz="120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39400">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c.</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C</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solidFill>
                            <a:srgbClr val="C00000"/>
                          </a:solidFill>
                          <a:effectLst/>
                          <a:latin typeface="Times New Roman"/>
                          <a:ea typeface="Times New Roman"/>
                          <a:cs typeface="Times New Roman"/>
                        </a:rPr>
                        <a:t>C</a:t>
                      </a:r>
                      <a:endParaRPr lang="en-US" sz="120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C</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C</a:t>
                      </a:r>
                      <a:endParaRPr lang="en-US" sz="120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4175">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d.</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U</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C</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solidFill>
                            <a:srgbClr val="C00000"/>
                          </a:solidFill>
                          <a:effectLst/>
                          <a:latin typeface="Times New Roman"/>
                          <a:ea typeface="Times New Roman"/>
                          <a:cs typeface="Times New Roman"/>
                        </a:rPr>
                        <a:t>O</a:t>
                      </a:r>
                      <a:endParaRPr lang="en-US" sz="120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U</a:t>
                      </a:r>
                      <a:endParaRPr lang="en-US" sz="120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04175">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O</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solidFill>
                            <a:srgbClr val="C00000"/>
                          </a:solidFill>
                          <a:effectLst/>
                          <a:latin typeface="Times New Roman"/>
                          <a:ea typeface="Times New Roman"/>
                          <a:cs typeface="Times New Roman"/>
                        </a:rPr>
                        <a:t>O</a:t>
                      </a:r>
                      <a:endParaRPr lang="en-US" sz="120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solidFill>
                            <a:srgbClr val="C00000"/>
                          </a:solidFill>
                          <a:effectLst/>
                          <a:latin typeface="Times New Roman"/>
                          <a:ea typeface="Times New Roman"/>
                          <a:cs typeface="Times New Roman"/>
                        </a:rPr>
                        <a:t>C</a:t>
                      </a:r>
                      <a:endParaRPr lang="en-US" sz="1200" dirty="0">
                        <a:solidFill>
                          <a:srgbClr val="C00000"/>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solidFill>
                            <a:srgbClr val="C00000"/>
                          </a:solidFill>
                          <a:effectLst/>
                          <a:latin typeface="Times New Roman"/>
                          <a:ea typeface="Times New Roman"/>
                          <a:cs typeface="Times New Roman"/>
                        </a:rPr>
                        <a:t>O</a:t>
                      </a:r>
                      <a:endParaRPr lang="en-US" sz="1200" dirty="0">
                        <a:solidFill>
                          <a:srgbClr val="C0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41546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Sample Exam Problem #4</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4876800"/>
          </a:xfrm>
          <a:noFill/>
        </p:spPr>
        <p:txBody>
          <a:bodyPr lIns="0" tIns="0" rIns="0" bIns="0"/>
          <a:lstStyle/>
          <a:p>
            <a:pPr marL="0" lvl="0" indent="0" eaLnBrk="1" hangingPunct="1">
              <a:spcBef>
                <a:spcPts val="0"/>
              </a:spcBef>
              <a:spcAft>
                <a:spcPts val="600"/>
              </a:spcAft>
              <a:buNone/>
            </a:pPr>
            <a:r>
              <a:rPr lang="en-US" sz="1400" dirty="0"/>
              <a:t>Anderson Inc. is a service firm that formed in December of </a:t>
            </a:r>
            <a:r>
              <a:rPr lang="en-US" sz="1400" dirty="0" smtClean="0"/>
              <a:t>2015. In </a:t>
            </a:r>
            <a:r>
              <a:rPr lang="en-US" sz="1400" dirty="0"/>
              <a:t>December </a:t>
            </a:r>
            <a:r>
              <a:rPr lang="en-US" sz="1400" dirty="0" smtClean="0"/>
              <a:t>2015, </a:t>
            </a:r>
            <a:r>
              <a:rPr lang="en-US" sz="1400" dirty="0"/>
              <a:t>Anderson provided services and billed the clients $10,000 for these services. </a:t>
            </a:r>
            <a:r>
              <a:rPr lang="en-US" sz="1400" dirty="0" smtClean="0"/>
              <a:t>These </a:t>
            </a:r>
            <a:r>
              <a:rPr lang="en-US" sz="1400" dirty="0"/>
              <a:t>clients paid $6,000 in December </a:t>
            </a:r>
            <a:r>
              <a:rPr lang="en-US" sz="1400" dirty="0" smtClean="0"/>
              <a:t>2015 and </a:t>
            </a:r>
            <a:r>
              <a:rPr lang="en-US" sz="1400" dirty="0"/>
              <a:t>$4,000 in January </a:t>
            </a:r>
            <a:r>
              <a:rPr lang="en-US" sz="1400" dirty="0" smtClean="0"/>
              <a:t>2016. In </a:t>
            </a:r>
            <a:r>
              <a:rPr lang="en-US" sz="1400" dirty="0"/>
              <a:t>addition, Anderson collected $15,000 in December </a:t>
            </a:r>
            <a:r>
              <a:rPr lang="en-US" sz="1400" dirty="0" smtClean="0"/>
              <a:t>2015 </a:t>
            </a:r>
            <a:r>
              <a:rPr lang="en-US" sz="1400" dirty="0"/>
              <a:t>for services to be provided to clients in January </a:t>
            </a:r>
            <a:r>
              <a:rPr lang="en-US" sz="1400" dirty="0" smtClean="0"/>
              <a:t>2016. During </a:t>
            </a:r>
            <a:r>
              <a:rPr lang="en-US" sz="1400" dirty="0"/>
              <a:t>December </a:t>
            </a:r>
            <a:r>
              <a:rPr lang="en-US" sz="1400" dirty="0" smtClean="0"/>
              <a:t>2015, </a:t>
            </a:r>
            <a:r>
              <a:rPr lang="en-US" sz="1400" dirty="0"/>
              <a:t>Anderson’s employees earned $2,500 in salaries which were paid in January </a:t>
            </a:r>
            <a:r>
              <a:rPr lang="en-US" sz="1400" dirty="0" smtClean="0"/>
              <a:t>2016. During </a:t>
            </a:r>
            <a:r>
              <a:rPr lang="en-US" sz="1400" dirty="0"/>
              <a:t>January </a:t>
            </a:r>
            <a:r>
              <a:rPr lang="en-US" sz="1400" dirty="0" smtClean="0"/>
              <a:t>2016, </a:t>
            </a:r>
            <a:r>
              <a:rPr lang="en-US" sz="1400" dirty="0"/>
              <a:t>Anderson’s employees earned $2,700 in salaries which were paid in February </a:t>
            </a:r>
            <a:r>
              <a:rPr lang="en-US" sz="1400" dirty="0" smtClean="0"/>
              <a:t>2016</a:t>
            </a:r>
          </a:p>
          <a:p>
            <a:pPr marL="0" lvl="0" indent="0" eaLnBrk="1" hangingPunct="1">
              <a:spcBef>
                <a:spcPts val="0"/>
              </a:spcBef>
              <a:spcAft>
                <a:spcPts val="600"/>
              </a:spcAft>
              <a:buNone/>
            </a:pPr>
            <a:endParaRPr lang="en-US" sz="1400" dirty="0"/>
          </a:p>
          <a:p>
            <a:pPr marL="0" lvl="0" indent="0" eaLnBrk="1" hangingPunct="1">
              <a:spcBef>
                <a:spcPts val="0"/>
              </a:spcBef>
              <a:spcAft>
                <a:spcPts val="600"/>
              </a:spcAft>
              <a:buNone/>
            </a:pPr>
            <a:r>
              <a:rPr lang="en-US" sz="1400" b="1" dirty="0"/>
              <a:t>What is Anderson’s net income using cash basis accounting in December </a:t>
            </a:r>
            <a:r>
              <a:rPr lang="en-US" sz="1400" b="1" dirty="0" smtClean="0"/>
              <a:t>2015 </a:t>
            </a:r>
            <a:r>
              <a:rPr lang="en-US" sz="1400" b="1" dirty="0"/>
              <a:t>and January </a:t>
            </a:r>
            <a:r>
              <a:rPr lang="en-US" sz="1400" b="1" dirty="0" smtClean="0"/>
              <a:t>2016?</a:t>
            </a:r>
          </a:p>
          <a:p>
            <a:pPr marL="0" indent="0">
              <a:buNone/>
            </a:pPr>
            <a:r>
              <a:rPr lang="en-US" sz="1400" dirty="0" smtClean="0"/>
              <a:t>	</a:t>
            </a:r>
            <a:r>
              <a:rPr lang="en-US" sz="1400" dirty="0" smtClean="0">
                <a:solidFill>
                  <a:srgbClr val="C00000"/>
                </a:solidFill>
              </a:rPr>
              <a:t>December 2015 </a:t>
            </a:r>
            <a:r>
              <a:rPr lang="en-US" sz="1400" dirty="0">
                <a:solidFill>
                  <a:srgbClr val="C00000"/>
                </a:solidFill>
              </a:rPr>
              <a:t>Cash Basis Net Income:  </a:t>
            </a:r>
            <a:r>
              <a:rPr lang="en-US" sz="1400" b="1" dirty="0">
                <a:solidFill>
                  <a:srgbClr val="C00000"/>
                </a:solidFill>
              </a:rPr>
              <a:t>$</a:t>
            </a:r>
            <a:r>
              <a:rPr lang="en-US" sz="1400" b="1" dirty="0" smtClean="0">
                <a:solidFill>
                  <a:srgbClr val="C00000"/>
                </a:solidFill>
              </a:rPr>
              <a:t>21,000	{$</a:t>
            </a:r>
            <a:r>
              <a:rPr lang="en-US" sz="1400" b="1" dirty="0">
                <a:solidFill>
                  <a:srgbClr val="C00000"/>
                </a:solidFill>
              </a:rPr>
              <a:t>6,000 + $15,000}</a:t>
            </a:r>
            <a:r>
              <a:rPr lang="en-US" sz="1400" dirty="0">
                <a:solidFill>
                  <a:srgbClr val="C00000"/>
                </a:solidFill>
              </a:rPr>
              <a:t>	</a:t>
            </a:r>
          </a:p>
          <a:p>
            <a:pPr marL="0" indent="0">
              <a:buNone/>
            </a:pPr>
            <a:r>
              <a:rPr lang="en-US" sz="1400" dirty="0">
                <a:solidFill>
                  <a:srgbClr val="C00000"/>
                </a:solidFill>
              </a:rPr>
              <a:t> </a:t>
            </a:r>
          </a:p>
          <a:p>
            <a:pPr marL="0" indent="0">
              <a:buNone/>
            </a:pPr>
            <a:r>
              <a:rPr lang="en-US" sz="1400" dirty="0">
                <a:solidFill>
                  <a:srgbClr val="C00000"/>
                </a:solidFill>
              </a:rPr>
              <a:t> 	January </a:t>
            </a:r>
            <a:r>
              <a:rPr lang="en-US" sz="1400" dirty="0" smtClean="0">
                <a:solidFill>
                  <a:srgbClr val="C00000"/>
                </a:solidFill>
              </a:rPr>
              <a:t>2016 </a:t>
            </a:r>
            <a:r>
              <a:rPr lang="en-US" sz="1400" dirty="0">
                <a:solidFill>
                  <a:srgbClr val="C00000"/>
                </a:solidFill>
              </a:rPr>
              <a:t>Cash Basis Net Income:  </a:t>
            </a:r>
            <a:r>
              <a:rPr lang="en-US" sz="1400" b="1" dirty="0">
                <a:solidFill>
                  <a:srgbClr val="C00000"/>
                </a:solidFill>
              </a:rPr>
              <a:t>$</a:t>
            </a:r>
            <a:r>
              <a:rPr lang="en-US" sz="1400" b="1" dirty="0" smtClean="0">
                <a:solidFill>
                  <a:srgbClr val="C00000"/>
                </a:solidFill>
              </a:rPr>
              <a:t>1,500	{$</a:t>
            </a:r>
            <a:r>
              <a:rPr lang="en-US" sz="1400" b="1" dirty="0">
                <a:solidFill>
                  <a:srgbClr val="C00000"/>
                </a:solidFill>
              </a:rPr>
              <a:t>4,000 - $2,500}</a:t>
            </a:r>
            <a:endParaRPr lang="en-US" sz="1400" dirty="0">
              <a:solidFill>
                <a:srgbClr val="C00000"/>
              </a:solidFill>
            </a:endParaRPr>
          </a:p>
          <a:p>
            <a:pPr marL="0" lvl="0" indent="0" eaLnBrk="1" hangingPunct="1">
              <a:spcBef>
                <a:spcPts val="0"/>
              </a:spcBef>
              <a:spcAft>
                <a:spcPts val="600"/>
              </a:spcAft>
              <a:buNone/>
            </a:pPr>
            <a:endParaRPr lang="en-US" sz="1400" b="1" dirty="0" smtClean="0"/>
          </a:p>
          <a:p>
            <a:pPr marL="0" lvl="0" indent="0" eaLnBrk="1" hangingPunct="1">
              <a:spcBef>
                <a:spcPts val="0"/>
              </a:spcBef>
              <a:spcAft>
                <a:spcPts val="600"/>
              </a:spcAft>
              <a:buNone/>
            </a:pPr>
            <a:r>
              <a:rPr lang="en-US" sz="1400" b="1" dirty="0" smtClean="0"/>
              <a:t>What </a:t>
            </a:r>
            <a:r>
              <a:rPr lang="en-US" sz="1400" b="1" dirty="0"/>
              <a:t>is Anderson’s net income using accrual basis accounting in December </a:t>
            </a:r>
            <a:r>
              <a:rPr lang="en-US" sz="1400" b="1" dirty="0" smtClean="0"/>
              <a:t>2015 </a:t>
            </a:r>
            <a:r>
              <a:rPr lang="en-US" sz="1400" b="1" dirty="0"/>
              <a:t>and January </a:t>
            </a:r>
            <a:r>
              <a:rPr lang="en-US" sz="1400" b="1" dirty="0" smtClean="0"/>
              <a:t>2016?</a:t>
            </a:r>
          </a:p>
          <a:p>
            <a:pPr marL="0" indent="0">
              <a:buNone/>
            </a:pPr>
            <a:r>
              <a:rPr lang="en-US" sz="1400" dirty="0" smtClean="0"/>
              <a:t>	</a:t>
            </a:r>
            <a:r>
              <a:rPr lang="en-US" sz="1400" dirty="0" smtClean="0">
                <a:solidFill>
                  <a:srgbClr val="C00000"/>
                </a:solidFill>
              </a:rPr>
              <a:t>December 2015 </a:t>
            </a:r>
            <a:r>
              <a:rPr lang="en-US" sz="1400" dirty="0">
                <a:solidFill>
                  <a:srgbClr val="C00000"/>
                </a:solidFill>
              </a:rPr>
              <a:t>Accrual Basis Net Income:  </a:t>
            </a:r>
            <a:r>
              <a:rPr lang="en-US" sz="1400" b="1" dirty="0">
                <a:solidFill>
                  <a:srgbClr val="C00000"/>
                </a:solidFill>
              </a:rPr>
              <a:t>$</a:t>
            </a:r>
            <a:r>
              <a:rPr lang="en-US" sz="1400" b="1" dirty="0" smtClean="0">
                <a:solidFill>
                  <a:srgbClr val="C00000"/>
                </a:solidFill>
              </a:rPr>
              <a:t>7,500	{$</a:t>
            </a:r>
            <a:r>
              <a:rPr lang="en-US" sz="1400" b="1" dirty="0">
                <a:solidFill>
                  <a:srgbClr val="C00000"/>
                </a:solidFill>
              </a:rPr>
              <a:t>10,000 - $2,500}</a:t>
            </a:r>
            <a:endParaRPr lang="en-US" sz="1400" dirty="0">
              <a:solidFill>
                <a:srgbClr val="C00000"/>
              </a:solidFill>
            </a:endParaRPr>
          </a:p>
          <a:p>
            <a:pPr marL="0" indent="0">
              <a:buNone/>
            </a:pPr>
            <a:r>
              <a:rPr lang="en-US" sz="1400" dirty="0">
                <a:solidFill>
                  <a:srgbClr val="C00000"/>
                </a:solidFill>
              </a:rPr>
              <a:t> </a:t>
            </a:r>
          </a:p>
          <a:p>
            <a:pPr marL="0" indent="0">
              <a:buNone/>
            </a:pPr>
            <a:r>
              <a:rPr lang="en-US" sz="1400" dirty="0">
                <a:solidFill>
                  <a:srgbClr val="C00000"/>
                </a:solidFill>
              </a:rPr>
              <a:t>	January </a:t>
            </a:r>
            <a:r>
              <a:rPr lang="en-US" sz="1400" dirty="0" smtClean="0">
                <a:solidFill>
                  <a:srgbClr val="C00000"/>
                </a:solidFill>
              </a:rPr>
              <a:t>2016 </a:t>
            </a:r>
            <a:r>
              <a:rPr lang="en-US" sz="1400" dirty="0">
                <a:solidFill>
                  <a:srgbClr val="C00000"/>
                </a:solidFill>
              </a:rPr>
              <a:t>Accrual Basis Net Income:  </a:t>
            </a:r>
            <a:r>
              <a:rPr lang="en-US" sz="1400" b="1" dirty="0">
                <a:solidFill>
                  <a:srgbClr val="C00000"/>
                </a:solidFill>
              </a:rPr>
              <a:t>$</a:t>
            </a:r>
            <a:r>
              <a:rPr lang="en-US" sz="1400" b="1" dirty="0" smtClean="0">
                <a:solidFill>
                  <a:srgbClr val="C00000"/>
                </a:solidFill>
              </a:rPr>
              <a:t>12,300	{$</a:t>
            </a:r>
            <a:r>
              <a:rPr lang="en-US" sz="1400" b="1" dirty="0">
                <a:solidFill>
                  <a:srgbClr val="C00000"/>
                </a:solidFill>
              </a:rPr>
              <a:t>15,000 - $</a:t>
            </a:r>
            <a:r>
              <a:rPr lang="en-US" sz="1400" b="1" dirty="0" smtClean="0">
                <a:solidFill>
                  <a:srgbClr val="C00000"/>
                </a:solidFill>
              </a:rPr>
              <a:t>2,700}</a:t>
            </a:r>
            <a:endParaRPr lang="en-US" altLang="en-US" sz="1400" dirty="0">
              <a:solidFill>
                <a:srgbClr val="C00000"/>
              </a:solidFill>
              <a:cs typeface="Arial" pitchFamily="34" charset="0"/>
            </a:endParaRPr>
          </a:p>
        </p:txBody>
      </p:sp>
    </p:spTree>
    <p:extLst>
      <p:ext uri="{BB962C8B-B14F-4D97-AF65-F5344CB8AC3E}">
        <p14:creationId xmlns:p14="http://schemas.microsoft.com/office/powerpoint/2010/main" val="3658996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The Accounting Cycle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dirty="0"/>
              <a:t>Management bears the ultimate responsibility for the preparation of financial statements. High-quality financial statements are those that are considered </a:t>
            </a:r>
            <a:r>
              <a:rPr lang="en-US" sz="1400" b="1" u="sng" dirty="0"/>
              <a:t>relevant</a:t>
            </a:r>
            <a:r>
              <a:rPr lang="en-US" sz="1400" dirty="0"/>
              <a:t> and that show a </a:t>
            </a:r>
            <a:r>
              <a:rPr lang="en-US" sz="1400" b="1" u="sng" dirty="0"/>
              <a:t>faithful representation</a:t>
            </a:r>
            <a:r>
              <a:rPr lang="en-US" sz="1400" dirty="0"/>
              <a:t> to the user. </a:t>
            </a:r>
            <a:endParaRPr lang="en-US" sz="1400" dirty="0" smtClean="0"/>
          </a:p>
          <a:p>
            <a:pPr marL="0" indent="0">
              <a:spcBef>
                <a:spcPct val="0"/>
              </a:spcBef>
              <a:buNone/>
            </a:pPr>
            <a:endParaRPr lang="en-US" sz="1400" dirty="0" smtClean="0"/>
          </a:p>
          <a:p>
            <a:pPr marL="0" indent="0">
              <a:spcBef>
                <a:spcPct val="0"/>
              </a:spcBef>
              <a:buNone/>
            </a:pPr>
            <a:endParaRPr lang="en-US" sz="1400" dirty="0"/>
          </a:p>
          <a:p>
            <a:pPr marL="0" indent="0">
              <a:spcBef>
                <a:spcPct val="0"/>
              </a:spcBef>
              <a:buNone/>
            </a:pPr>
            <a:r>
              <a:rPr lang="en-US" sz="1400" dirty="0" smtClean="0">
                <a:solidFill>
                  <a:srgbClr val="C00000"/>
                </a:solidFill>
              </a:rPr>
              <a:t>Recall the Accounting Cycle...</a:t>
            </a:r>
          </a:p>
          <a:p>
            <a:pPr marL="0" indent="0">
              <a:spcBef>
                <a:spcPct val="0"/>
              </a:spcBef>
              <a:buNone/>
            </a:pPr>
            <a:endParaRPr lang="en-US" sz="1400" dirty="0"/>
          </a:p>
          <a:p>
            <a:pPr marL="342900" indent="-342900">
              <a:spcAft>
                <a:spcPts val="600"/>
              </a:spcAft>
              <a:buFont typeface="+mj-lt"/>
              <a:buAutoNum type="arabicParenR"/>
            </a:pPr>
            <a:r>
              <a:rPr lang="en-US" sz="1400" b="1" dirty="0"/>
              <a:t>Analyze</a:t>
            </a:r>
            <a:r>
              <a:rPr lang="en-US" sz="1400" dirty="0"/>
              <a:t> transactions</a:t>
            </a:r>
          </a:p>
          <a:p>
            <a:pPr marL="342900" indent="-342900">
              <a:spcAft>
                <a:spcPts val="600"/>
              </a:spcAft>
              <a:buFont typeface="+mj-lt"/>
              <a:buAutoNum type="arabicParenR"/>
            </a:pPr>
            <a:r>
              <a:rPr lang="en-US" sz="1400" b="1" dirty="0"/>
              <a:t>Record</a:t>
            </a:r>
            <a:r>
              <a:rPr lang="en-US" sz="1400" dirty="0"/>
              <a:t> journal entries in the general journal</a:t>
            </a:r>
          </a:p>
          <a:p>
            <a:pPr marL="342900" indent="-342900">
              <a:spcAft>
                <a:spcPts val="600"/>
              </a:spcAft>
              <a:buFont typeface="+mj-lt"/>
              <a:buAutoNum type="arabicParenR"/>
            </a:pPr>
            <a:r>
              <a:rPr lang="en-US" sz="1400" b="1" dirty="0"/>
              <a:t>Post</a:t>
            </a:r>
            <a:r>
              <a:rPr lang="en-US" sz="1400" dirty="0"/>
              <a:t> entries to the general ledger (T-accounts)</a:t>
            </a:r>
          </a:p>
          <a:p>
            <a:pPr marL="0" indent="0">
              <a:spcAft>
                <a:spcPts val="600"/>
              </a:spcAft>
              <a:buNone/>
            </a:pPr>
            <a:r>
              <a:rPr lang="en-US" sz="1400" dirty="0"/>
              <a:t>-------------------------------------------------------------------------</a:t>
            </a:r>
          </a:p>
          <a:p>
            <a:pPr marL="342900" indent="-342900">
              <a:spcAft>
                <a:spcPts val="600"/>
              </a:spcAft>
              <a:buFont typeface="+mj-lt"/>
              <a:buAutoNum type="arabicParenR" startAt="4"/>
            </a:pPr>
            <a:r>
              <a:rPr lang="en-US" sz="1400" b="1" dirty="0"/>
              <a:t>Prepare</a:t>
            </a:r>
            <a:r>
              <a:rPr lang="en-US" sz="1400" dirty="0"/>
              <a:t> a trial balance (check if debits = credits) </a:t>
            </a:r>
          </a:p>
          <a:p>
            <a:pPr marL="342900" indent="-342900">
              <a:spcAft>
                <a:spcPts val="600"/>
              </a:spcAft>
              <a:buFont typeface="+mj-lt"/>
              <a:buAutoNum type="arabicParenR" startAt="4"/>
            </a:pPr>
            <a:r>
              <a:rPr lang="en-US" sz="1400" b="1" dirty="0"/>
              <a:t>Adjust</a:t>
            </a:r>
            <a:r>
              <a:rPr lang="en-US" sz="1400" dirty="0"/>
              <a:t> revenues and expenses and related balance sheet accounts (record in journal and post to ledger) </a:t>
            </a:r>
          </a:p>
          <a:p>
            <a:pPr marL="342900" indent="-342900">
              <a:spcAft>
                <a:spcPts val="600"/>
              </a:spcAft>
              <a:buFont typeface="+mj-lt"/>
              <a:buAutoNum type="arabicParenR" startAt="4"/>
            </a:pPr>
            <a:r>
              <a:rPr lang="en-US" sz="1400" b="1" dirty="0"/>
              <a:t>Prepare</a:t>
            </a:r>
            <a:r>
              <a:rPr lang="en-US" sz="1400" dirty="0"/>
              <a:t> financial statements and disseminate them to users </a:t>
            </a:r>
          </a:p>
          <a:p>
            <a:pPr marL="342900" indent="-342900">
              <a:spcAft>
                <a:spcPts val="600"/>
              </a:spcAft>
              <a:buFont typeface="+mj-lt"/>
              <a:buAutoNum type="arabicParenR" startAt="4"/>
            </a:pPr>
            <a:r>
              <a:rPr lang="en-US" sz="1400" b="1" dirty="0"/>
              <a:t>Close</a:t>
            </a:r>
            <a:r>
              <a:rPr lang="en-US" sz="1400" dirty="0"/>
              <a:t> revenues, expenses, gains, and losses to Retained Earnings (record in journal and post to ledger)</a:t>
            </a:r>
          </a:p>
          <a:p>
            <a:pPr marL="0" indent="0">
              <a:spcBef>
                <a:spcPct val="0"/>
              </a:spcBef>
              <a:buNone/>
            </a:pPr>
            <a:endParaRPr lang="en-US" sz="1400" dirty="0"/>
          </a:p>
        </p:txBody>
      </p:sp>
      <p:cxnSp>
        <p:nvCxnSpPr>
          <p:cNvPr id="3" name="Straight Arrow Connector 2"/>
          <p:cNvCxnSpPr/>
          <p:nvPr/>
        </p:nvCxnSpPr>
        <p:spPr bwMode="auto">
          <a:xfrm>
            <a:off x="457200" y="4495800"/>
            <a:ext cx="609600" cy="0"/>
          </a:xfrm>
          <a:prstGeom prst="straightConnector1">
            <a:avLst/>
          </a:prstGeom>
          <a:solidFill>
            <a:schemeClr val="accent1"/>
          </a:solidFill>
          <a:ln w="317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925029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Sample Exam Problem #5</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86400"/>
          </a:xfrm>
          <a:noFill/>
        </p:spPr>
        <p:txBody>
          <a:bodyPr lIns="0" tIns="0" rIns="0" bIns="0"/>
          <a:lstStyle/>
          <a:p>
            <a:pPr marL="0" lvl="0" indent="0" eaLnBrk="1" hangingPunct="1">
              <a:spcBef>
                <a:spcPts val="0"/>
              </a:spcBef>
              <a:spcAft>
                <a:spcPts val="600"/>
              </a:spcAft>
              <a:buNone/>
            </a:pPr>
            <a:r>
              <a:rPr lang="en-US" sz="1400" dirty="0" smtClean="0"/>
              <a:t>Big Red Co. </a:t>
            </a:r>
            <a:r>
              <a:rPr lang="en-US" sz="1400" dirty="0"/>
              <a:t>began operations on January 1, </a:t>
            </a:r>
            <a:r>
              <a:rPr lang="en-US" sz="1400" dirty="0" smtClean="0"/>
              <a:t>2014. </a:t>
            </a:r>
            <a:r>
              <a:rPr lang="en-US" sz="1400" dirty="0"/>
              <a:t>Fill in each of the missing numbers in </a:t>
            </a:r>
            <a:r>
              <a:rPr lang="en-US" sz="1400" dirty="0" smtClean="0"/>
              <a:t>Big Red’s </a:t>
            </a:r>
            <a:r>
              <a:rPr lang="en-US" sz="1400" dirty="0"/>
              <a:t>financial statements for </a:t>
            </a:r>
            <a:r>
              <a:rPr lang="en-US" sz="1400" dirty="0" smtClean="0"/>
              <a:t>2014 </a:t>
            </a:r>
            <a:r>
              <a:rPr lang="en-US" sz="1400" dirty="0"/>
              <a:t>and </a:t>
            </a:r>
            <a:r>
              <a:rPr lang="en-US" sz="1400" dirty="0" smtClean="0"/>
              <a:t>2015.  </a:t>
            </a:r>
          </a:p>
          <a:p>
            <a:pPr marL="0" lvl="0" indent="0" eaLnBrk="1" hangingPunct="1">
              <a:spcBef>
                <a:spcPts val="0"/>
              </a:spcBef>
              <a:spcAft>
                <a:spcPts val="600"/>
              </a:spcAft>
              <a:buNone/>
            </a:pPr>
            <a:endParaRPr lang="en-US" altLang="en-US" sz="1400" dirty="0">
              <a:cs typeface="Arial" pitchFamily="34" charset="0"/>
            </a:endParaRPr>
          </a:p>
          <a:p>
            <a:pPr marL="0" lvl="0" indent="0" eaLnBrk="1" hangingPunct="1">
              <a:spcBef>
                <a:spcPts val="0"/>
              </a:spcBef>
              <a:spcAft>
                <a:spcPts val="600"/>
              </a:spcAft>
              <a:buNone/>
            </a:pPr>
            <a:endParaRPr lang="en-US" altLang="en-US" sz="1400" dirty="0" smtClean="0">
              <a:cs typeface="Arial" pitchFamily="34" charset="0"/>
            </a:endParaRPr>
          </a:p>
          <a:p>
            <a:pPr marL="0" lvl="0" indent="0" eaLnBrk="1" hangingPunct="1">
              <a:spcBef>
                <a:spcPts val="0"/>
              </a:spcBef>
              <a:spcAft>
                <a:spcPts val="600"/>
              </a:spcAft>
              <a:buNone/>
            </a:pPr>
            <a:endParaRPr lang="en-US" altLang="en-US" sz="1400" dirty="0">
              <a:cs typeface="Arial" pitchFamily="34" charset="0"/>
            </a:endParaRPr>
          </a:p>
          <a:p>
            <a:pPr marL="0" lvl="0" indent="0" eaLnBrk="1" hangingPunct="1">
              <a:spcBef>
                <a:spcPts val="0"/>
              </a:spcBef>
              <a:spcAft>
                <a:spcPts val="600"/>
              </a:spcAft>
              <a:buNone/>
            </a:pPr>
            <a:endParaRPr lang="en-US" altLang="en-US" sz="1400" dirty="0" smtClean="0">
              <a:cs typeface="Arial" pitchFamily="34" charset="0"/>
            </a:endParaRPr>
          </a:p>
          <a:p>
            <a:pPr marL="0" lvl="0" indent="0" eaLnBrk="1" hangingPunct="1">
              <a:spcBef>
                <a:spcPts val="0"/>
              </a:spcBef>
              <a:spcAft>
                <a:spcPts val="600"/>
              </a:spcAft>
              <a:buNone/>
            </a:pPr>
            <a:endParaRPr lang="en-US" altLang="en-US" sz="1400" dirty="0">
              <a:cs typeface="Arial" pitchFamily="34" charset="0"/>
            </a:endParaRPr>
          </a:p>
          <a:p>
            <a:pPr marL="0" lvl="0" indent="0" eaLnBrk="1" hangingPunct="1">
              <a:spcBef>
                <a:spcPts val="0"/>
              </a:spcBef>
              <a:spcAft>
                <a:spcPts val="600"/>
              </a:spcAft>
              <a:buNone/>
            </a:pPr>
            <a:endParaRPr lang="en-US" altLang="en-US" sz="1400" dirty="0" smtClean="0">
              <a:cs typeface="Arial" pitchFamily="34" charset="0"/>
            </a:endParaRPr>
          </a:p>
          <a:p>
            <a:pPr marL="0" lvl="0" indent="0" eaLnBrk="1" hangingPunct="1">
              <a:spcBef>
                <a:spcPts val="0"/>
              </a:spcBef>
              <a:spcAft>
                <a:spcPts val="0"/>
              </a:spcAft>
              <a:buNone/>
            </a:pPr>
            <a:endParaRPr lang="en-US" altLang="en-US" sz="1400" dirty="0">
              <a:cs typeface="Arial" pitchFamily="34" charset="0"/>
            </a:endParaRPr>
          </a:p>
          <a:p>
            <a:pPr marL="0" lvl="0" indent="0" eaLnBrk="1" hangingPunct="1">
              <a:spcBef>
                <a:spcPts val="0"/>
              </a:spcBef>
              <a:spcAft>
                <a:spcPts val="600"/>
              </a:spcAft>
              <a:buNone/>
            </a:pPr>
            <a:endParaRPr lang="en-US" altLang="en-US" sz="1400" dirty="0" smtClean="0">
              <a:cs typeface="Arial" pitchFamily="34" charset="0"/>
            </a:endParaRPr>
          </a:p>
          <a:p>
            <a:pPr>
              <a:spcBef>
                <a:spcPts val="0"/>
              </a:spcBef>
              <a:spcAft>
                <a:spcPts val="600"/>
              </a:spcAft>
              <a:buFont typeface="+mj-lt"/>
              <a:buAutoNum type="alphaLcParenR"/>
            </a:pPr>
            <a:r>
              <a:rPr lang="en-US" sz="1200" dirty="0" smtClean="0">
                <a:solidFill>
                  <a:srgbClr val="C00000"/>
                </a:solidFill>
              </a:rPr>
              <a:t>Assets </a:t>
            </a:r>
            <a:r>
              <a:rPr lang="en-US" sz="1200" dirty="0">
                <a:solidFill>
                  <a:srgbClr val="C00000"/>
                </a:solidFill>
              </a:rPr>
              <a:t>= Liabilities + </a:t>
            </a:r>
            <a:r>
              <a:rPr lang="en-US" sz="1200" dirty="0" smtClean="0">
                <a:solidFill>
                  <a:srgbClr val="C00000"/>
                </a:solidFill>
              </a:rPr>
              <a:t>Equity</a:t>
            </a:r>
            <a:br>
              <a:rPr lang="en-US" sz="1200" dirty="0" smtClean="0">
                <a:solidFill>
                  <a:srgbClr val="C00000"/>
                </a:solidFill>
              </a:rPr>
            </a:br>
            <a:r>
              <a:rPr lang="en-US" sz="1200" dirty="0" smtClean="0">
                <a:solidFill>
                  <a:srgbClr val="C00000"/>
                </a:solidFill>
              </a:rPr>
              <a:t>Assets </a:t>
            </a:r>
            <a:r>
              <a:rPr lang="en-US" sz="1200" dirty="0">
                <a:solidFill>
                  <a:srgbClr val="C00000"/>
                </a:solidFill>
              </a:rPr>
              <a:t>= Liabilities + Contributed Capital + Retained </a:t>
            </a:r>
            <a:r>
              <a:rPr lang="en-US" sz="1200" dirty="0" smtClean="0">
                <a:solidFill>
                  <a:srgbClr val="C00000"/>
                </a:solidFill>
              </a:rPr>
              <a:t>Earnings</a:t>
            </a:r>
            <a:br>
              <a:rPr lang="en-US" sz="1200" dirty="0" smtClean="0">
                <a:solidFill>
                  <a:srgbClr val="C00000"/>
                </a:solidFill>
              </a:rPr>
            </a:br>
            <a:r>
              <a:rPr lang="en-US" sz="1200" dirty="0" smtClean="0">
                <a:solidFill>
                  <a:srgbClr val="C00000"/>
                </a:solidFill>
              </a:rPr>
              <a:t>$150,000 </a:t>
            </a:r>
            <a:r>
              <a:rPr lang="en-US" sz="1200" dirty="0">
                <a:solidFill>
                  <a:srgbClr val="C00000"/>
                </a:solidFill>
              </a:rPr>
              <a:t>= $60,000 + $20,000 + Retained </a:t>
            </a:r>
            <a:r>
              <a:rPr lang="en-US" sz="1200" dirty="0" smtClean="0">
                <a:solidFill>
                  <a:srgbClr val="C00000"/>
                </a:solidFill>
              </a:rPr>
              <a:t>Earnings</a:t>
            </a:r>
            <a:br>
              <a:rPr lang="en-US" sz="1200" dirty="0" smtClean="0">
                <a:solidFill>
                  <a:srgbClr val="C00000"/>
                </a:solidFill>
              </a:rPr>
            </a:br>
            <a:r>
              <a:rPr lang="en-US" sz="1200" b="1" dirty="0" smtClean="0">
                <a:solidFill>
                  <a:srgbClr val="7030A0"/>
                </a:solidFill>
                <a:sym typeface="Wingdings"/>
              </a:rPr>
              <a:t></a:t>
            </a:r>
            <a:r>
              <a:rPr lang="en-US" sz="1200" b="1" dirty="0" smtClean="0">
                <a:solidFill>
                  <a:srgbClr val="7030A0"/>
                </a:solidFill>
              </a:rPr>
              <a:t> </a:t>
            </a:r>
            <a:r>
              <a:rPr lang="en-US" sz="1200" b="1" dirty="0">
                <a:solidFill>
                  <a:srgbClr val="7030A0"/>
                </a:solidFill>
              </a:rPr>
              <a:t>Retained Earnings = $70,000</a:t>
            </a:r>
          </a:p>
          <a:p>
            <a:pPr>
              <a:spcBef>
                <a:spcPts val="0"/>
              </a:spcBef>
              <a:spcAft>
                <a:spcPts val="600"/>
              </a:spcAft>
              <a:buFont typeface="+mj-lt"/>
              <a:buAutoNum type="alphaLcParenR"/>
            </a:pPr>
            <a:r>
              <a:rPr lang="en-US" sz="1200" dirty="0">
                <a:solidFill>
                  <a:srgbClr val="C00000"/>
                </a:solidFill>
              </a:rPr>
              <a:t> </a:t>
            </a:r>
            <a:r>
              <a:rPr lang="en-US" sz="1200" dirty="0" smtClean="0">
                <a:solidFill>
                  <a:srgbClr val="C00000"/>
                </a:solidFill>
              </a:rPr>
              <a:t>Beginning </a:t>
            </a:r>
            <a:r>
              <a:rPr lang="en-US" sz="1200" dirty="0">
                <a:solidFill>
                  <a:srgbClr val="C00000"/>
                </a:solidFill>
              </a:rPr>
              <a:t>R/E + Revenue – Expenses – Dividends Declared = Ending </a:t>
            </a:r>
            <a:r>
              <a:rPr lang="en-US" sz="1200" dirty="0" smtClean="0">
                <a:solidFill>
                  <a:srgbClr val="C00000"/>
                </a:solidFill>
              </a:rPr>
              <a:t>R/E</a:t>
            </a:r>
            <a:br>
              <a:rPr lang="en-US" sz="1200" dirty="0" smtClean="0">
                <a:solidFill>
                  <a:srgbClr val="C00000"/>
                </a:solidFill>
              </a:rPr>
            </a:br>
            <a:r>
              <a:rPr lang="en-US" sz="1200" dirty="0" smtClean="0">
                <a:solidFill>
                  <a:srgbClr val="C00000"/>
                </a:solidFill>
              </a:rPr>
              <a:t>$0 </a:t>
            </a:r>
            <a:r>
              <a:rPr lang="en-US" sz="1200" dirty="0">
                <a:solidFill>
                  <a:srgbClr val="C00000"/>
                </a:solidFill>
              </a:rPr>
              <a:t>+ $185,000 – Expenses - $15,000 = $</a:t>
            </a:r>
            <a:r>
              <a:rPr lang="en-US" sz="1200" dirty="0" smtClean="0">
                <a:solidFill>
                  <a:srgbClr val="C00000"/>
                </a:solidFill>
              </a:rPr>
              <a:t>70,000</a:t>
            </a:r>
            <a:br>
              <a:rPr lang="en-US" sz="1200" dirty="0" smtClean="0">
                <a:solidFill>
                  <a:srgbClr val="C00000"/>
                </a:solidFill>
              </a:rPr>
            </a:br>
            <a:r>
              <a:rPr lang="en-US" sz="1200" b="1" dirty="0" smtClean="0">
                <a:solidFill>
                  <a:srgbClr val="7030A0"/>
                </a:solidFill>
                <a:sym typeface="Wingdings"/>
              </a:rPr>
              <a:t></a:t>
            </a:r>
            <a:r>
              <a:rPr lang="en-US" sz="1200" b="1" dirty="0" smtClean="0">
                <a:solidFill>
                  <a:srgbClr val="7030A0"/>
                </a:solidFill>
              </a:rPr>
              <a:t> </a:t>
            </a:r>
            <a:r>
              <a:rPr lang="en-US" sz="1200" b="1" dirty="0">
                <a:solidFill>
                  <a:srgbClr val="7030A0"/>
                </a:solidFill>
              </a:rPr>
              <a:t>Expenses = $100,000</a:t>
            </a:r>
          </a:p>
          <a:p>
            <a:pPr>
              <a:spcBef>
                <a:spcPts val="0"/>
              </a:spcBef>
              <a:spcAft>
                <a:spcPts val="600"/>
              </a:spcAft>
              <a:buFont typeface="+mj-lt"/>
              <a:buAutoNum type="alphaLcParenR"/>
            </a:pPr>
            <a:r>
              <a:rPr lang="en-US" sz="1200" dirty="0" smtClean="0">
                <a:solidFill>
                  <a:srgbClr val="C00000"/>
                </a:solidFill>
              </a:rPr>
              <a:t>Beginning </a:t>
            </a:r>
            <a:r>
              <a:rPr lang="en-US" sz="1200" dirty="0">
                <a:solidFill>
                  <a:srgbClr val="C00000"/>
                </a:solidFill>
              </a:rPr>
              <a:t>R/E + Revenue – Expenses – Dividends Declared = Ending R/E </a:t>
            </a:r>
            <a:r>
              <a:rPr lang="en-US" sz="1200" dirty="0" smtClean="0">
                <a:solidFill>
                  <a:srgbClr val="C00000"/>
                </a:solidFill>
              </a:rPr>
              <a:t/>
            </a:r>
            <a:br>
              <a:rPr lang="en-US" sz="1200" dirty="0" smtClean="0">
                <a:solidFill>
                  <a:srgbClr val="C00000"/>
                </a:solidFill>
              </a:rPr>
            </a:br>
            <a:r>
              <a:rPr lang="en-US" sz="1200" dirty="0" smtClean="0">
                <a:solidFill>
                  <a:srgbClr val="C00000"/>
                </a:solidFill>
              </a:rPr>
              <a:t>$</a:t>
            </a:r>
            <a:r>
              <a:rPr lang="en-US" sz="1200" dirty="0">
                <a:solidFill>
                  <a:srgbClr val="C00000"/>
                </a:solidFill>
              </a:rPr>
              <a:t>70,000 + $225,000 - $250,000 - $12,000 = Ending </a:t>
            </a:r>
            <a:r>
              <a:rPr lang="en-US" sz="1200" dirty="0" smtClean="0">
                <a:solidFill>
                  <a:srgbClr val="C00000"/>
                </a:solidFill>
              </a:rPr>
              <a:t>R/E</a:t>
            </a:r>
            <a:br>
              <a:rPr lang="en-US" sz="1200" dirty="0" smtClean="0">
                <a:solidFill>
                  <a:srgbClr val="C00000"/>
                </a:solidFill>
              </a:rPr>
            </a:br>
            <a:r>
              <a:rPr lang="en-US" sz="1200" b="1" dirty="0" smtClean="0">
                <a:solidFill>
                  <a:srgbClr val="7030A0"/>
                </a:solidFill>
                <a:sym typeface="Wingdings"/>
              </a:rPr>
              <a:t></a:t>
            </a:r>
            <a:r>
              <a:rPr lang="en-US" sz="1200" b="1" dirty="0" smtClean="0">
                <a:solidFill>
                  <a:srgbClr val="7030A0"/>
                </a:solidFill>
              </a:rPr>
              <a:t> </a:t>
            </a:r>
            <a:r>
              <a:rPr lang="en-US" sz="1200" b="1" dirty="0">
                <a:solidFill>
                  <a:srgbClr val="7030A0"/>
                </a:solidFill>
              </a:rPr>
              <a:t>Ending R/E = $33,000</a:t>
            </a:r>
          </a:p>
          <a:p>
            <a:pPr>
              <a:spcBef>
                <a:spcPts val="0"/>
              </a:spcBef>
              <a:spcAft>
                <a:spcPts val="600"/>
              </a:spcAft>
              <a:buFont typeface="+mj-lt"/>
              <a:buAutoNum type="alphaLcParenR"/>
            </a:pPr>
            <a:r>
              <a:rPr lang="en-US" sz="1200" dirty="0" smtClean="0">
                <a:solidFill>
                  <a:srgbClr val="C00000"/>
                </a:solidFill>
              </a:rPr>
              <a:t>Assets </a:t>
            </a:r>
            <a:r>
              <a:rPr lang="en-US" sz="1200" dirty="0">
                <a:solidFill>
                  <a:srgbClr val="C00000"/>
                </a:solidFill>
              </a:rPr>
              <a:t>= Liabilities + </a:t>
            </a:r>
            <a:r>
              <a:rPr lang="en-US" sz="1200" dirty="0" smtClean="0">
                <a:solidFill>
                  <a:srgbClr val="C00000"/>
                </a:solidFill>
              </a:rPr>
              <a:t>Equity</a:t>
            </a:r>
            <a:br>
              <a:rPr lang="en-US" sz="1200" dirty="0" smtClean="0">
                <a:solidFill>
                  <a:srgbClr val="C00000"/>
                </a:solidFill>
              </a:rPr>
            </a:br>
            <a:r>
              <a:rPr lang="en-US" sz="1200" dirty="0" smtClean="0">
                <a:solidFill>
                  <a:srgbClr val="C00000"/>
                </a:solidFill>
              </a:rPr>
              <a:t>$240,000 </a:t>
            </a:r>
            <a:r>
              <a:rPr lang="en-US" sz="1200" dirty="0">
                <a:solidFill>
                  <a:srgbClr val="C00000"/>
                </a:solidFill>
              </a:rPr>
              <a:t>= Liabilities + $32,000 + $</a:t>
            </a:r>
            <a:r>
              <a:rPr lang="en-US" sz="1200" dirty="0" smtClean="0">
                <a:solidFill>
                  <a:srgbClr val="C00000"/>
                </a:solidFill>
              </a:rPr>
              <a:t>33,000</a:t>
            </a:r>
            <a:br>
              <a:rPr lang="en-US" sz="1200" dirty="0" smtClean="0">
                <a:solidFill>
                  <a:srgbClr val="C00000"/>
                </a:solidFill>
              </a:rPr>
            </a:br>
            <a:r>
              <a:rPr lang="en-US" sz="1200" b="1" dirty="0" smtClean="0">
                <a:solidFill>
                  <a:srgbClr val="7030A0"/>
                </a:solidFill>
                <a:sym typeface="Wingdings"/>
              </a:rPr>
              <a:t></a:t>
            </a:r>
            <a:r>
              <a:rPr lang="en-US" sz="1200" b="1" dirty="0" smtClean="0">
                <a:solidFill>
                  <a:srgbClr val="7030A0"/>
                </a:solidFill>
              </a:rPr>
              <a:t> </a:t>
            </a:r>
            <a:r>
              <a:rPr lang="en-US" sz="1200" b="1" dirty="0">
                <a:solidFill>
                  <a:srgbClr val="7030A0"/>
                </a:solidFill>
              </a:rPr>
              <a:t>Liabilities = $</a:t>
            </a:r>
            <a:r>
              <a:rPr lang="en-US" sz="1200" b="1" dirty="0" smtClean="0">
                <a:solidFill>
                  <a:srgbClr val="7030A0"/>
                </a:solidFill>
              </a:rPr>
              <a:t>175,000</a:t>
            </a:r>
            <a:endParaRPr lang="en-US" sz="1200" b="1" dirty="0">
              <a:solidFill>
                <a:srgbClr val="7030A0"/>
              </a:solidFill>
            </a:endParaRPr>
          </a:p>
        </p:txBody>
      </p:sp>
      <p:graphicFrame>
        <p:nvGraphicFramePr>
          <p:cNvPr id="7" name="Table 6"/>
          <p:cNvGraphicFramePr>
            <a:graphicFrameLocks noGrp="1"/>
          </p:cNvGraphicFramePr>
          <p:nvPr>
            <p:extLst/>
          </p:nvPr>
        </p:nvGraphicFramePr>
        <p:xfrm>
          <a:off x="2590800" y="1752600"/>
          <a:ext cx="4343400" cy="2075611"/>
        </p:xfrm>
        <a:graphic>
          <a:graphicData uri="http://schemas.openxmlformats.org/drawingml/2006/table">
            <a:tbl>
              <a:tblPr firstRow="1" firstCol="1" bandRow="1">
                <a:tableStyleId>{BDBED569-4797-4DF1-A0F4-6AAB3CD982D8}</a:tableStyleId>
              </a:tblPr>
              <a:tblGrid>
                <a:gridCol w="1922489">
                  <a:extLst>
                    <a:ext uri="{9D8B030D-6E8A-4147-A177-3AD203B41FA5}">
                      <a16:colId xmlns:a16="http://schemas.microsoft.com/office/drawing/2014/main" val="20000"/>
                    </a:ext>
                  </a:extLst>
                </a:gridCol>
                <a:gridCol w="1352861">
                  <a:extLst>
                    <a:ext uri="{9D8B030D-6E8A-4147-A177-3AD203B41FA5}">
                      <a16:colId xmlns:a16="http://schemas.microsoft.com/office/drawing/2014/main" val="20001"/>
                    </a:ext>
                  </a:extLst>
                </a:gridCol>
                <a:gridCol w="106805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1200" dirty="0">
                          <a:effectLst/>
                          <a:latin typeface="Times New Roman"/>
                          <a:ea typeface="Times New Roman"/>
                          <a:cs typeface="Times New Roman"/>
                        </a:rPr>
                        <a:t> </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smtClean="0">
                          <a:effectLst/>
                          <a:latin typeface="Times New Roman"/>
                          <a:ea typeface="Times New Roman"/>
                          <a:cs typeface="Times New Roman"/>
                        </a:rPr>
                        <a:t>2014</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smtClean="0">
                          <a:effectLst/>
                          <a:latin typeface="Times New Roman"/>
                          <a:ea typeface="Times New Roman"/>
                          <a:cs typeface="Times New Roman"/>
                        </a:rPr>
                        <a:t>2015</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52973">
                <a:tc>
                  <a:txBody>
                    <a:bodyPr/>
                    <a:lstStyle/>
                    <a:p>
                      <a:pPr marL="0" marR="0">
                        <a:lnSpc>
                          <a:spcPct val="115000"/>
                        </a:lnSpc>
                        <a:spcBef>
                          <a:spcPts val="0"/>
                        </a:spcBef>
                        <a:spcAft>
                          <a:spcPts val="0"/>
                        </a:spcAft>
                      </a:pPr>
                      <a:r>
                        <a:rPr lang="en-US" sz="1200" dirty="0">
                          <a:effectLst/>
                          <a:latin typeface="Times New Roman"/>
                          <a:ea typeface="Times New Roman"/>
                          <a:cs typeface="Times New Roman"/>
                        </a:rPr>
                        <a:t>Total Assets</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$150,000</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$240,000</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52973">
                <a:tc>
                  <a:txBody>
                    <a:bodyPr/>
                    <a:lstStyle/>
                    <a:p>
                      <a:pPr marL="0" marR="0">
                        <a:lnSpc>
                          <a:spcPct val="115000"/>
                        </a:lnSpc>
                        <a:spcBef>
                          <a:spcPts val="0"/>
                        </a:spcBef>
                        <a:spcAft>
                          <a:spcPts val="0"/>
                        </a:spcAft>
                      </a:pPr>
                      <a:r>
                        <a:rPr lang="en-US" sz="1200">
                          <a:effectLst/>
                          <a:latin typeface="Times New Roman"/>
                          <a:ea typeface="Times New Roman"/>
                          <a:cs typeface="Times New Roman"/>
                        </a:rPr>
                        <a:t>Total Liabilities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60,000</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smtClean="0">
                          <a:effectLst/>
                          <a:latin typeface="Times New Roman"/>
                          <a:ea typeface="Times New Roman"/>
                          <a:cs typeface="Times New Roman"/>
                        </a:rPr>
                        <a:t>(d)</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252973">
                <a:tc>
                  <a:txBody>
                    <a:bodyPr/>
                    <a:lstStyle/>
                    <a:p>
                      <a:pPr marL="0" marR="0">
                        <a:lnSpc>
                          <a:spcPct val="115000"/>
                        </a:lnSpc>
                        <a:spcBef>
                          <a:spcPts val="0"/>
                        </a:spcBef>
                        <a:spcAft>
                          <a:spcPts val="0"/>
                        </a:spcAft>
                      </a:pPr>
                      <a:r>
                        <a:rPr lang="en-US" sz="1200">
                          <a:effectLst/>
                          <a:latin typeface="Times New Roman"/>
                          <a:ea typeface="Times New Roman"/>
                          <a:cs typeface="Times New Roman"/>
                        </a:rPr>
                        <a:t>Contributed Capital</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20,000</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32,000</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252973">
                <a:tc>
                  <a:txBody>
                    <a:bodyPr/>
                    <a:lstStyle/>
                    <a:p>
                      <a:pPr marL="0" marR="0">
                        <a:lnSpc>
                          <a:spcPct val="115000"/>
                        </a:lnSpc>
                        <a:spcBef>
                          <a:spcPts val="0"/>
                        </a:spcBef>
                        <a:spcAft>
                          <a:spcPts val="0"/>
                        </a:spcAft>
                      </a:pPr>
                      <a:r>
                        <a:rPr lang="en-US" sz="1200">
                          <a:effectLst/>
                          <a:latin typeface="Times New Roman"/>
                          <a:ea typeface="Times New Roman"/>
                          <a:cs typeface="Times New Roman"/>
                        </a:rPr>
                        <a:t>Retained Earnings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(a)</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smtClean="0">
                          <a:effectLst/>
                          <a:latin typeface="Times New Roman"/>
                          <a:ea typeface="Times New Roman"/>
                          <a:cs typeface="Times New Roman"/>
                        </a:rPr>
                        <a:t>(c)</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252973">
                <a:tc>
                  <a:txBody>
                    <a:bodyPr/>
                    <a:lstStyle/>
                    <a:p>
                      <a:pPr marL="0" marR="0">
                        <a:lnSpc>
                          <a:spcPct val="115000"/>
                        </a:lnSpc>
                        <a:spcBef>
                          <a:spcPts val="0"/>
                        </a:spcBef>
                        <a:spcAft>
                          <a:spcPts val="0"/>
                        </a:spcAft>
                      </a:pPr>
                      <a:r>
                        <a:rPr lang="en-US" sz="1200">
                          <a:effectLst/>
                          <a:latin typeface="Times New Roman"/>
                          <a:ea typeface="Times New Roman"/>
                          <a:cs typeface="Times New Roman"/>
                        </a:rPr>
                        <a:t>Revenue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185,000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225,000</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252973">
                <a:tc>
                  <a:txBody>
                    <a:bodyPr/>
                    <a:lstStyle/>
                    <a:p>
                      <a:pPr marL="0" marR="0">
                        <a:lnSpc>
                          <a:spcPct val="115000"/>
                        </a:lnSpc>
                        <a:spcBef>
                          <a:spcPts val="0"/>
                        </a:spcBef>
                        <a:spcAft>
                          <a:spcPts val="0"/>
                        </a:spcAft>
                      </a:pPr>
                      <a:r>
                        <a:rPr lang="en-US" sz="1200">
                          <a:effectLst/>
                          <a:latin typeface="Times New Roman"/>
                          <a:ea typeface="Times New Roman"/>
                          <a:cs typeface="Times New Roman"/>
                        </a:rPr>
                        <a:t>Expenses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(b)</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250,000</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252973">
                <a:tc>
                  <a:txBody>
                    <a:bodyPr/>
                    <a:lstStyle/>
                    <a:p>
                      <a:pPr marL="0" marR="0">
                        <a:lnSpc>
                          <a:spcPct val="115000"/>
                        </a:lnSpc>
                        <a:spcBef>
                          <a:spcPts val="0"/>
                        </a:spcBef>
                        <a:spcAft>
                          <a:spcPts val="0"/>
                        </a:spcAft>
                      </a:pPr>
                      <a:r>
                        <a:rPr lang="en-US" sz="1200">
                          <a:effectLst/>
                          <a:latin typeface="Times New Roman"/>
                          <a:ea typeface="Times New Roman"/>
                          <a:cs typeface="Times New Roman"/>
                        </a:rPr>
                        <a:t>Dividends Declared</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latin typeface="Times New Roman"/>
                          <a:ea typeface="Times New Roman"/>
                          <a:cs typeface="Times New Roman"/>
                        </a:rPr>
                        <a:t>15,000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latin typeface="Times New Roman"/>
                          <a:ea typeface="Times New Roman"/>
                          <a:cs typeface="Times New Roman"/>
                        </a:rPr>
                        <a:t>12,000</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83196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31</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solidFill>
                  <a:srgbClr val="C00000"/>
                </a:solidFill>
              </a:rPr>
              <a:t>End of Chapter 04</a:t>
            </a:r>
            <a:endParaRPr lang="en-US" sz="2800" dirty="0">
              <a:solidFill>
                <a:srgbClr val="C00000"/>
              </a:solidFill>
            </a:endParaRPr>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Adjustments</a:t>
            </a:r>
            <a:endParaRPr lang="en-US" sz="2800" dirty="0"/>
          </a:p>
        </p:txBody>
      </p:sp>
    </p:spTree>
    <p:extLst>
      <p:ext uri="{BB962C8B-B14F-4D97-AF65-F5344CB8AC3E}">
        <p14:creationId xmlns:p14="http://schemas.microsoft.com/office/powerpoint/2010/main" val="1686270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Adjustments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b="1" dirty="0"/>
              <a:t>How does the accounting system record revenues and expenses when one transaction is needed to record a cash receipt or payment and another transaction is needed to record revenue when it is earned or an expense when it is incurred? </a:t>
            </a:r>
            <a:endParaRPr lang="en-US" sz="1400" b="1" dirty="0" smtClean="0"/>
          </a:p>
          <a:p>
            <a:pPr marL="0" indent="0">
              <a:spcBef>
                <a:spcPct val="0"/>
              </a:spcBef>
              <a:buNone/>
            </a:pPr>
            <a:endParaRPr lang="en-US" sz="1400" b="1" dirty="0"/>
          </a:p>
          <a:p>
            <a:pPr marL="0" indent="0">
              <a:spcBef>
                <a:spcPct val="0"/>
              </a:spcBef>
              <a:buNone/>
            </a:pPr>
            <a:r>
              <a:rPr lang="en-US" sz="1400" dirty="0" smtClean="0"/>
              <a:t>The </a:t>
            </a:r>
            <a:r>
              <a:rPr lang="en-US" sz="1400" dirty="0"/>
              <a:t>solution to the problem created by such differences in timing is to record </a:t>
            </a:r>
            <a:r>
              <a:rPr lang="en-US" sz="1400" dirty="0">
                <a:solidFill>
                  <a:srgbClr val="C00000"/>
                </a:solidFill>
              </a:rPr>
              <a:t>adjusting entries </a:t>
            </a:r>
            <a:r>
              <a:rPr lang="en-US" sz="1400" dirty="0"/>
              <a:t>at the end of every accounting period</a:t>
            </a:r>
            <a:r>
              <a:rPr lang="en-US" sz="1400" dirty="0" smtClean="0"/>
              <a:t>.</a:t>
            </a:r>
          </a:p>
          <a:p>
            <a:pPr marL="0" indent="0">
              <a:spcBef>
                <a:spcPct val="0"/>
              </a:spcBef>
              <a:buNone/>
            </a:pPr>
            <a:endParaRPr lang="en-US" sz="1400" dirty="0"/>
          </a:p>
          <a:p>
            <a:pPr marL="0" indent="0">
              <a:spcBef>
                <a:spcPct val="0"/>
              </a:spcBef>
              <a:buNone/>
            </a:pPr>
            <a:endParaRPr lang="en-US" sz="1400" b="1" dirty="0" smtClean="0">
              <a:solidFill>
                <a:srgbClr val="C00000"/>
              </a:solidFill>
            </a:endParaRPr>
          </a:p>
          <a:p>
            <a:pPr marL="0" indent="0">
              <a:spcBef>
                <a:spcPct val="0"/>
              </a:spcBef>
              <a:buNone/>
            </a:pPr>
            <a:r>
              <a:rPr lang="en-US" sz="1400" b="1" dirty="0" smtClean="0">
                <a:solidFill>
                  <a:srgbClr val="C00000"/>
                </a:solidFill>
              </a:rPr>
              <a:t>ADJUSTING </a:t>
            </a:r>
            <a:r>
              <a:rPr lang="en-US" sz="1400" b="1" dirty="0">
                <a:solidFill>
                  <a:srgbClr val="C00000"/>
                </a:solidFill>
              </a:rPr>
              <a:t>ENTRIES </a:t>
            </a:r>
            <a:r>
              <a:rPr lang="en-US" sz="1400" dirty="0"/>
              <a:t>are entries necessary at the end of the accounting period to properly measure all revenues and expenses of that period.</a:t>
            </a:r>
          </a:p>
          <a:p>
            <a:pPr marL="0" indent="0">
              <a:spcBef>
                <a:spcPct val="0"/>
              </a:spcBef>
              <a:buNone/>
            </a:pPr>
            <a:endParaRPr lang="en-US" sz="1400" dirty="0" smtClean="0"/>
          </a:p>
          <a:p>
            <a:pPr marL="0" indent="0">
              <a:spcBef>
                <a:spcPct val="0"/>
              </a:spcBef>
              <a:buNone/>
            </a:pPr>
            <a:endParaRPr lang="en-US" sz="1400" dirty="0"/>
          </a:p>
          <a:p>
            <a:pPr>
              <a:spcBef>
                <a:spcPct val="0"/>
              </a:spcBef>
            </a:pPr>
            <a:r>
              <a:rPr lang="en-US" sz="1400" dirty="0" smtClean="0"/>
              <a:t>Companies </a:t>
            </a:r>
            <a:r>
              <a:rPr lang="en-US" sz="1400" dirty="0"/>
              <a:t>wait until the end of the accounting period to adjust their accounts because doing so daily or weekly would be very costly and time-consuming. </a:t>
            </a:r>
          </a:p>
          <a:p>
            <a:pPr>
              <a:spcBef>
                <a:spcPct val="0"/>
              </a:spcBef>
            </a:pPr>
            <a:endParaRPr lang="en-US" sz="1400" dirty="0"/>
          </a:p>
          <a:p>
            <a:pPr fontAlgn="auto">
              <a:spcBef>
                <a:spcPts val="0"/>
              </a:spcBef>
              <a:spcAft>
                <a:spcPts val="0"/>
              </a:spcAft>
              <a:defRPr/>
            </a:pPr>
            <a:endParaRPr lang="en-US" sz="1400" dirty="0"/>
          </a:p>
          <a:p>
            <a:pPr>
              <a:spcBef>
                <a:spcPct val="0"/>
              </a:spcBef>
              <a:spcAft>
                <a:spcPts val="600"/>
              </a:spcAft>
            </a:pPr>
            <a:r>
              <a:rPr lang="en-US" sz="1400" dirty="0"/>
              <a:t>There are </a:t>
            </a:r>
            <a:r>
              <a:rPr lang="en-US" sz="1400" u="sng" dirty="0"/>
              <a:t>four types </a:t>
            </a:r>
            <a:r>
              <a:rPr lang="en-US" sz="1400" dirty="0"/>
              <a:t>of adjustments (two in which cash was already received or paid and two in which cash will be received or paid). Because of the timing of the cash receipts or payments, each of these types of adjustments involves two entries:</a:t>
            </a:r>
          </a:p>
          <a:p>
            <a:pPr lvl="1">
              <a:spcBef>
                <a:spcPct val="0"/>
              </a:spcBef>
              <a:buFont typeface="Wingdings" panose="05000000000000000000" pitchFamily="2" charset="2"/>
              <a:buChar char="ü"/>
            </a:pPr>
            <a:r>
              <a:rPr lang="en-US" sz="1400" dirty="0" smtClean="0"/>
              <a:t>One </a:t>
            </a:r>
            <a:r>
              <a:rPr lang="en-US" sz="1400" dirty="0"/>
              <a:t>for the cash receipt or payment either before or after the end of the period.</a:t>
            </a:r>
          </a:p>
          <a:p>
            <a:pPr lvl="1">
              <a:spcBef>
                <a:spcPct val="0"/>
              </a:spcBef>
              <a:buFont typeface="Wingdings" panose="05000000000000000000" pitchFamily="2" charset="2"/>
              <a:buChar char="ü"/>
            </a:pPr>
            <a:r>
              <a:rPr lang="en-US" sz="1400" dirty="0" smtClean="0"/>
              <a:t>One </a:t>
            </a:r>
            <a:r>
              <a:rPr lang="en-US" sz="1400" dirty="0"/>
              <a:t>for the adjustment to record the revenue or expense in the proper period (the adjusting entry).</a:t>
            </a:r>
          </a:p>
          <a:p>
            <a:pPr>
              <a:spcBef>
                <a:spcPct val="0"/>
              </a:spcBef>
            </a:pPr>
            <a:endParaRPr lang="en-US" sz="1400" dirty="0" smtClean="0"/>
          </a:p>
          <a:p>
            <a:pPr>
              <a:spcBef>
                <a:spcPct val="0"/>
              </a:spcBef>
            </a:pPr>
            <a:endParaRPr lang="en-US" sz="1400" dirty="0"/>
          </a:p>
          <a:p>
            <a:pPr fontAlgn="auto">
              <a:spcBef>
                <a:spcPts val="0"/>
              </a:spcBef>
              <a:spcAft>
                <a:spcPts val="0"/>
              </a:spcAft>
              <a:defRPr/>
            </a:pPr>
            <a:endParaRPr lang="en-US" sz="1400" dirty="0"/>
          </a:p>
        </p:txBody>
      </p:sp>
    </p:spTree>
    <p:extLst>
      <p:ext uri="{BB962C8B-B14F-4D97-AF65-F5344CB8AC3E}">
        <p14:creationId xmlns:p14="http://schemas.microsoft.com/office/powerpoint/2010/main" val="131020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Adjustments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dirty="0" smtClean="0"/>
              <a:t>Adjusting entries that </a:t>
            </a:r>
            <a:r>
              <a:rPr lang="en-US" sz="1400" i="1" u="sng" dirty="0" smtClean="0"/>
              <a:t>increase revenue</a:t>
            </a:r>
            <a:r>
              <a:rPr lang="en-US" sz="1400" dirty="0" smtClean="0"/>
              <a:t>:</a:t>
            </a:r>
          </a:p>
          <a:p>
            <a:pPr marL="0" indent="0">
              <a:spcBef>
                <a:spcPct val="0"/>
              </a:spcBef>
              <a:buNone/>
            </a:pPr>
            <a:endParaRPr lang="en-US" sz="1400" dirty="0"/>
          </a:p>
          <a:p>
            <a:pPr marL="0" indent="0">
              <a:spcBef>
                <a:spcPct val="0"/>
              </a:spcBef>
              <a:buNone/>
            </a:pPr>
            <a:r>
              <a:rPr lang="en-US" sz="1400" b="1" dirty="0" smtClean="0">
                <a:solidFill>
                  <a:srgbClr val="C00000"/>
                </a:solidFill>
              </a:rPr>
              <a:t>Deferred Revenues</a:t>
            </a:r>
            <a:r>
              <a:rPr lang="en-US" sz="1400" dirty="0" smtClean="0"/>
              <a:t>: </a:t>
            </a:r>
            <a:r>
              <a:rPr lang="en-US" sz="1400" dirty="0"/>
              <a:t>Previously recorded liabilities that were created when </a:t>
            </a:r>
            <a:r>
              <a:rPr lang="en-US" sz="1400" i="1" dirty="0"/>
              <a:t>cash was received in advance</a:t>
            </a:r>
            <a:r>
              <a:rPr lang="en-US" sz="1400" dirty="0"/>
              <a:t> and that must be reduced for the amount of revenue actually earned during the period.</a:t>
            </a:r>
          </a:p>
          <a:p>
            <a:pPr marL="0" indent="0">
              <a:spcBef>
                <a:spcPct val="0"/>
              </a:spcBef>
              <a:buNone/>
            </a:pPr>
            <a:endParaRPr lang="en-US" sz="1400" dirty="0"/>
          </a:p>
          <a:p>
            <a:pPr>
              <a:spcBef>
                <a:spcPct val="0"/>
              </a:spcBef>
            </a:pPr>
            <a:endParaRPr lang="en-US" sz="1400" dirty="0" smtClean="0"/>
          </a:p>
          <a:p>
            <a:pPr marL="0" indent="0">
              <a:spcBef>
                <a:spcPct val="0"/>
              </a:spcBef>
              <a:buNone/>
            </a:pPr>
            <a:endParaRPr lang="en-US" sz="1400" b="1" dirty="0" smtClean="0">
              <a:solidFill>
                <a:srgbClr val="C00000"/>
              </a:solidFill>
            </a:endParaRPr>
          </a:p>
          <a:p>
            <a:pPr marL="0" indent="0">
              <a:spcBef>
                <a:spcPct val="0"/>
              </a:spcBef>
              <a:buNone/>
            </a:pPr>
            <a:endParaRPr lang="en-US" sz="1400" b="1" dirty="0">
              <a:solidFill>
                <a:srgbClr val="C00000"/>
              </a:solidFill>
            </a:endParaRPr>
          </a:p>
          <a:p>
            <a:pPr marL="0" indent="0">
              <a:spcBef>
                <a:spcPct val="0"/>
              </a:spcBef>
              <a:buNone/>
            </a:pPr>
            <a:endParaRPr lang="en-US" sz="1400" b="1" dirty="0" smtClean="0">
              <a:solidFill>
                <a:srgbClr val="C00000"/>
              </a:solidFill>
            </a:endParaRPr>
          </a:p>
          <a:p>
            <a:pPr marL="0" indent="0">
              <a:spcBef>
                <a:spcPct val="0"/>
              </a:spcBef>
              <a:buNone/>
            </a:pPr>
            <a:endParaRPr lang="en-US" sz="1400" b="1" dirty="0" smtClean="0">
              <a:solidFill>
                <a:srgbClr val="C00000"/>
              </a:solidFill>
            </a:endParaRPr>
          </a:p>
          <a:p>
            <a:pPr marL="0" indent="0">
              <a:spcBef>
                <a:spcPct val="0"/>
              </a:spcBef>
              <a:buNone/>
            </a:pPr>
            <a:endParaRPr lang="en-US" sz="1400" b="1" dirty="0">
              <a:solidFill>
                <a:srgbClr val="C00000"/>
              </a:solidFill>
            </a:endParaRPr>
          </a:p>
          <a:p>
            <a:pPr marL="0" indent="0">
              <a:spcBef>
                <a:spcPct val="0"/>
              </a:spcBef>
              <a:buNone/>
            </a:pPr>
            <a:r>
              <a:rPr lang="en-US" sz="1400" b="1" dirty="0" smtClean="0">
                <a:solidFill>
                  <a:srgbClr val="C00000"/>
                </a:solidFill>
              </a:rPr>
              <a:t>Accrued Revenues</a:t>
            </a:r>
            <a:r>
              <a:rPr lang="en-US" sz="1400" dirty="0" smtClean="0"/>
              <a:t>: </a:t>
            </a:r>
            <a:r>
              <a:rPr lang="en-US" sz="1400" dirty="0"/>
              <a:t>Revenues that have been earned but not yet recorded because </a:t>
            </a:r>
            <a:r>
              <a:rPr lang="en-US" sz="1400" i="1" dirty="0"/>
              <a:t>cash will be received</a:t>
            </a:r>
            <a:r>
              <a:rPr lang="en-US" sz="1400" dirty="0"/>
              <a:t> after the services are performed or goods are delivered</a:t>
            </a:r>
            <a:r>
              <a:rPr lang="en-US" sz="1400" dirty="0" smtClean="0"/>
              <a:t>.</a:t>
            </a:r>
            <a:endParaRPr lang="en-US" sz="1400" dirty="0"/>
          </a:p>
          <a:p>
            <a:pPr marL="0" indent="0" fontAlgn="auto">
              <a:spcBef>
                <a:spcPts val="0"/>
              </a:spcBef>
              <a:spcAft>
                <a:spcPts val="0"/>
              </a:spcAft>
              <a:buNone/>
              <a:defRPr/>
            </a:pPr>
            <a:endParaRPr lang="en-US" sz="1400" dirty="0" smtClean="0"/>
          </a:p>
          <a:p>
            <a:pPr marL="0" indent="0" fontAlgn="auto">
              <a:spcBef>
                <a:spcPts val="0"/>
              </a:spcBef>
              <a:spcAft>
                <a:spcPts val="0"/>
              </a:spcAft>
              <a:buNone/>
              <a:defRPr/>
            </a:pPr>
            <a:endParaRPr lang="en-US" sz="1400" dirty="0"/>
          </a:p>
          <a:p>
            <a:pPr marL="0" indent="0" fontAlgn="auto">
              <a:spcBef>
                <a:spcPts val="0"/>
              </a:spcBef>
              <a:spcAft>
                <a:spcPts val="0"/>
              </a:spcAft>
              <a:buNone/>
              <a:defRPr/>
            </a:pPr>
            <a:endParaRPr lang="en-US" sz="1400" dirty="0" smtClean="0"/>
          </a:p>
          <a:p>
            <a:pPr marL="0" indent="0" fontAlgn="auto">
              <a:spcBef>
                <a:spcPts val="0"/>
              </a:spcBef>
              <a:spcAft>
                <a:spcPts val="0"/>
              </a:spcAft>
              <a:buNone/>
              <a:defRPr/>
            </a:pP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1599675463"/>
              </p:ext>
            </p:extLst>
          </p:nvPr>
        </p:nvGraphicFramePr>
        <p:xfrm>
          <a:off x="2438400" y="23622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Unearned Revenue (-L)</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Revenue (+R;</a:t>
                      </a:r>
                      <a:r>
                        <a:rPr lang="en-US" sz="1400" baseline="0" dirty="0" smtClean="0"/>
                        <a:t> +SE</a:t>
                      </a:r>
                      <a:r>
                        <a:rPr lang="en-US" sz="1400" dirty="0" smtClean="0"/>
                        <a:t>)</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9422923"/>
              </p:ext>
            </p:extLst>
          </p:nvPr>
        </p:nvGraphicFramePr>
        <p:xfrm>
          <a:off x="2438400" y="44196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Accounts Receivable (+A)</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Revenue (+R;</a:t>
                      </a:r>
                      <a:r>
                        <a:rPr lang="en-US" sz="1400" baseline="0" dirty="0" smtClean="0"/>
                        <a:t> +SE</a:t>
                      </a:r>
                      <a:r>
                        <a:rPr lang="en-US" sz="1400" dirty="0" smtClean="0"/>
                        <a:t>)</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5222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Adjustments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fontAlgn="auto">
              <a:spcBef>
                <a:spcPts val="0"/>
              </a:spcBef>
              <a:spcAft>
                <a:spcPts val="0"/>
              </a:spcAft>
              <a:buNone/>
              <a:defRPr/>
            </a:pPr>
            <a:r>
              <a:rPr lang="en-US" sz="1400" dirty="0" smtClean="0"/>
              <a:t>Adjusting entries that </a:t>
            </a:r>
            <a:r>
              <a:rPr lang="en-US" sz="1400" i="1" u="sng" dirty="0" smtClean="0"/>
              <a:t>increase expenses</a:t>
            </a:r>
            <a:r>
              <a:rPr lang="en-US" sz="1400" dirty="0" smtClean="0"/>
              <a:t>:</a:t>
            </a:r>
          </a:p>
          <a:p>
            <a:pPr marL="0" indent="0" fontAlgn="auto">
              <a:spcBef>
                <a:spcPts val="0"/>
              </a:spcBef>
              <a:spcAft>
                <a:spcPts val="0"/>
              </a:spcAft>
              <a:buNone/>
              <a:defRPr/>
            </a:pPr>
            <a:endParaRPr lang="en-US" sz="1400" dirty="0"/>
          </a:p>
          <a:p>
            <a:pPr marL="0" indent="0" fontAlgn="auto">
              <a:spcBef>
                <a:spcPts val="0"/>
              </a:spcBef>
              <a:spcAft>
                <a:spcPts val="0"/>
              </a:spcAft>
              <a:buNone/>
              <a:defRPr/>
            </a:pPr>
            <a:r>
              <a:rPr lang="en-US" sz="1400" b="1" dirty="0">
                <a:solidFill>
                  <a:srgbClr val="C00000"/>
                </a:solidFill>
              </a:rPr>
              <a:t>Deferred Expenses</a:t>
            </a:r>
            <a:r>
              <a:rPr lang="en-US" sz="1400" dirty="0"/>
              <a:t>: Previously recorded assets, such as Prepaid Rent, Supplies, and Equipment, that were created when </a:t>
            </a:r>
            <a:r>
              <a:rPr lang="en-US" sz="1400" i="1" dirty="0"/>
              <a:t>cash was paid in advance </a:t>
            </a:r>
            <a:r>
              <a:rPr lang="en-US" sz="1400" dirty="0"/>
              <a:t>and that must be reduced for the amount of expense actually incurred during the period through use of the asset.</a:t>
            </a:r>
          </a:p>
          <a:p>
            <a:pPr marL="0" indent="0" fontAlgn="auto">
              <a:spcBef>
                <a:spcPts val="0"/>
              </a:spcBef>
              <a:spcAft>
                <a:spcPts val="0"/>
              </a:spcAft>
              <a:buNone/>
              <a:defRPr/>
            </a:pPr>
            <a:endParaRPr lang="en-US" sz="1400" dirty="0" smtClean="0"/>
          </a:p>
          <a:p>
            <a:pPr marL="0" indent="0" fontAlgn="auto">
              <a:spcBef>
                <a:spcPts val="0"/>
              </a:spcBef>
              <a:spcAft>
                <a:spcPts val="0"/>
              </a:spcAft>
              <a:buNone/>
              <a:defRPr/>
            </a:pPr>
            <a:endParaRPr lang="en-US" sz="1400" b="1" dirty="0" smtClean="0">
              <a:solidFill>
                <a:srgbClr val="C00000"/>
              </a:solidFill>
            </a:endParaRPr>
          </a:p>
          <a:p>
            <a:pPr marL="0" indent="0" fontAlgn="auto">
              <a:spcBef>
                <a:spcPts val="0"/>
              </a:spcBef>
              <a:spcAft>
                <a:spcPts val="0"/>
              </a:spcAft>
              <a:buNone/>
              <a:defRPr/>
            </a:pPr>
            <a:endParaRPr lang="en-US" sz="1400" b="1" dirty="0">
              <a:solidFill>
                <a:srgbClr val="C00000"/>
              </a:solidFill>
            </a:endParaRPr>
          </a:p>
          <a:p>
            <a:pPr marL="0" indent="0" fontAlgn="auto">
              <a:spcBef>
                <a:spcPts val="0"/>
              </a:spcBef>
              <a:spcAft>
                <a:spcPts val="0"/>
              </a:spcAft>
              <a:buNone/>
              <a:defRPr/>
            </a:pPr>
            <a:endParaRPr lang="en-US" sz="1400" b="1" dirty="0" smtClean="0">
              <a:solidFill>
                <a:srgbClr val="C00000"/>
              </a:solidFill>
            </a:endParaRPr>
          </a:p>
          <a:p>
            <a:pPr marL="0" indent="0" fontAlgn="auto">
              <a:spcBef>
                <a:spcPts val="0"/>
              </a:spcBef>
              <a:spcAft>
                <a:spcPts val="0"/>
              </a:spcAft>
              <a:buNone/>
              <a:defRPr/>
            </a:pPr>
            <a:endParaRPr lang="en-US" sz="1400" b="1" dirty="0">
              <a:solidFill>
                <a:srgbClr val="C00000"/>
              </a:solidFill>
            </a:endParaRPr>
          </a:p>
          <a:p>
            <a:pPr marL="0" indent="0" fontAlgn="auto">
              <a:spcBef>
                <a:spcPts val="0"/>
              </a:spcBef>
              <a:spcAft>
                <a:spcPts val="0"/>
              </a:spcAft>
              <a:buNone/>
              <a:defRPr/>
            </a:pPr>
            <a:endParaRPr lang="en-US" sz="1400" b="1" dirty="0" smtClean="0">
              <a:solidFill>
                <a:srgbClr val="C00000"/>
              </a:solidFill>
            </a:endParaRPr>
          </a:p>
          <a:p>
            <a:pPr marL="0" indent="0" fontAlgn="auto">
              <a:spcBef>
                <a:spcPts val="0"/>
              </a:spcBef>
              <a:spcAft>
                <a:spcPts val="0"/>
              </a:spcAft>
              <a:buNone/>
              <a:defRPr/>
            </a:pPr>
            <a:endParaRPr lang="en-US" sz="1400" b="1" dirty="0">
              <a:solidFill>
                <a:srgbClr val="C00000"/>
              </a:solidFill>
            </a:endParaRPr>
          </a:p>
          <a:p>
            <a:pPr marL="0" indent="0" fontAlgn="auto">
              <a:spcBef>
                <a:spcPts val="0"/>
              </a:spcBef>
              <a:spcAft>
                <a:spcPts val="0"/>
              </a:spcAft>
              <a:buNone/>
              <a:defRPr/>
            </a:pPr>
            <a:r>
              <a:rPr lang="en-US" sz="1400" b="1" dirty="0" smtClean="0">
                <a:solidFill>
                  <a:srgbClr val="C00000"/>
                </a:solidFill>
              </a:rPr>
              <a:t>Accrued Expenses</a:t>
            </a:r>
            <a:r>
              <a:rPr lang="en-US" sz="1400" dirty="0" smtClean="0"/>
              <a:t>: </a:t>
            </a:r>
            <a:r>
              <a:rPr lang="en-US" sz="1400" dirty="0"/>
              <a:t>Expenses that have been incurred but not yet recorded because </a:t>
            </a:r>
            <a:r>
              <a:rPr lang="en-US" sz="1400" i="1" dirty="0"/>
              <a:t>cash will be paid</a:t>
            </a:r>
            <a:r>
              <a:rPr lang="en-US" sz="1400" dirty="0"/>
              <a:t> after the goods or services are </a:t>
            </a:r>
            <a:r>
              <a:rPr lang="en-US" sz="1400" dirty="0" smtClean="0"/>
              <a:t>used</a:t>
            </a:r>
            <a:r>
              <a:rPr lang="en-US" sz="1400" dirty="0"/>
              <a:t> </a:t>
            </a:r>
            <a:r>
              <a:rPr lang="en-US" sz="1400" dirty="0" smtClean="0"/>
              <a:t>(i.e., wages, utilities, interest on debt)</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3630484633"/>
              </p:ext>
            </p:extLst>
          </p:nvPr>
        </p:nvGraphicFramePr>
        <p:xfrm>
          <a:off x="2438400" y="23622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Expense (+E; -SE)</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Prepaid expenses (-A)</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41986531"/>
              </p:ext>
            </p:extLst>
          </p:nvPr>
        </p:nvGraphicFramePr>
        <p:xfrm>
          <a:off x="2438400" y="4419600"/>
          <a:ext cx="4589145" cy="914400"/>
        </p:xfrm>
        <a:graphic>
          <a:graphicData uri="http://schemas.openxmlformats.org/drawingml/2006/table">
            <a:tbl>
              <a:tblPr firstRow="1" bandRow="1">
                <a:tableStyleId>{2D5ABB26-0587-4C30-8999-92F81FD0307C}</a:tableStyleId>
              </a:tblPr>
              <a:tblGrid>
                <a:gridCol w="2962051">
                  <a:extLst>
                    <a:ext uri="{9D8B030D-6E8A-4147-A177-3AD203B41FA5}">
                      <a16:colId xmlns:a16="http://schemas.microsoft.com/office/drawing/2014/main" val="20000"/>
                    </a:ext>
                  </a:extLst>
                </a:gridCol>
                <a:gridCol w="739588">
                  <a:extLst>
                    <a:ext uri="{9D8B030D-6E8A-4147-A177-3AD203B41FA5}">
                      <a16:colId xmlns:a16="http://schemas.microsoft.com/office/drawing/2014/main" val="20001"/>
                    </a:ext>
                  </a:extLst>
                </a:gridCol>
                <a:gridCol w="887506">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Expense (+E; -SE)</a:t>
                      </a:r>
                      <a:endParaRPr lang="en-US" sz="1400" dirty="0"/>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Accounts Payable (+L)</a:t>
                      </a:r>
                      <a:endParaRPr lang="en-US" sz="1400" dirty="0"/>
                    </a:p>
                  </a:txBody>
                  <a:tcPr/>
                </a:tc>
                <a:tc>
                  <a:txBody>
                    <a:bodyPr/>
                    <a:lstStyle/>
                    <a:p>
                      <a:pPr algn="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7238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8</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Adjusting Entries</a:t>
            </a:r>
            <a:endParaRPr lang="en-US" sz="2800" dirty="0"/>
          </a:p>
        </p:txBody>
      </p:sp>
    </p:spTree>
    <p:extLst>
      <p:ext uri="{BB962C8B-B14F-4D97-AF65-F5344CB8AC3E}">
        <p14:creationId xmlns:p14="http://schemas.microsoft.com/office/powerpoint/2010/main" val="1686270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Deferred Revenues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buNone/>
            </a:pPr>
            <a:r>
              <a:rPr lang="en-US" sz="1400" b="1" dirty="0" smtClean="0"/>
              <a:t>Adjustment 1 (</a:t>
            </a:r>
            <a:r>
              <a:rPr lang="en-US" sz="1400" b="1" i="1" dirty="0" smtClean="0"/>
              <a:t>AJE 1</a:t>
            </a:r>
            <a:r>
              <a:rPr lang="en-US" sz="1400" b="1" dirty="0" smtClean="0"/>
              <a:t>):</a:t>
            </a:r>
          </a:p>
          <a:p>
            <a:pPr marL="0" indent="0">
              <a:spcBef>
                <a:spcPct val="0"/>
              </a:spcBef>
              <a:buNone/>
            </a:pPr>
            <a:r>
              <a:rPr lang="en-US" sz="1400" dirty="0" smtClean="0"/>
              <a:t>Firm A received </a:t>
            </a:r>
            <a:r>
              <a:rPr lang="en-US" sz="1400" dirty="0"/>
              <a:t>cash last period from customers purchasing gift cards and recorded an increase in Cash </a:t>
            </a:r>
            <a:r>
              <a:rPr lang="en-US" sz="1400" dirty="0" smtClean="0"/>
              <a:t>(A) and </a:t>
            </a:r>
            <a:r>
              <a:rPr lang="en-US" sz="1400" dirty="0"/>
              <a:t>an increase in Unearned </a:t>
            </a:r>
            <a:r>
              <a:rPr lang="en-US" sz="1400" dirty="0" smtClean="0"/>
              <a:t>Revenue (L), </a:t>
            </a:r>
            <a:r>
              <a:rPr lang="en-US" sz="1400" dirty="0"/>
              <a:t>to recognize the </a:t>
            </a:r>
            <a:r>
              <a:rPr lang="en-US" sz="1400" dirty="0" smtClean="0"/>
              <a:t>firm’s </a:t>
            </a:r>
            <a:r>
              <a:rPr lang="en-US" sz="1400" dirty="0"/>
              <a:t>obligation to provide future services to customers. During the first quarter of 2015, customers redeemed a portion of the gift cards for $17,300 in food service.</a:t>
            </a:r>
          </a:p>
        </p:txBody>
      </p:sp>
      <p:graphicFrame>
        <p:nvGraphicFramePr>
          <p:cNvPr id="2" name="Table 1"/>
          <p:cNvGraphicFramePr>
            <a:graphicFrameLocks noGrp="1"/>
          </p:cNvGraphicFramePr>
          <p:nvPr>
            <p:extLst>
              <p:ext uri="{D42A27DB-BD31-4B8C-83A1-F6EECF244321}">
                <p14:modId xmlns:p14="http://schemas.microsoft.com/office/powerpoint/2010/main" val="516477758"/>
              </p:ext>
            </p:extLst>
          </p:nvPr>
        </p:nvGraphicFramePr>
        <p:xfrm>
          <a:off x="1447800" y="2590800"/>
          <a:ext cx="6248400" cy="9144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3312459">
                  <a:extLst>
                    <a:ext uri="{9D8B030D-6E8A-4147-A177-3AD203B41FA5}">
                      <a16:colId xmlns:a16="http://schemas.microsoft.com/office/drawing/2014/main" val="20001"/>
                    </a:ext>
                  </a:extLst>
                </a:gridCol>
                <a:gridCol w="918882">
                  <a:extLst>
                    <a:ext uri="{9D8B030D-6E8A-4147-A177-3AD203B41FA5}">
                      <a16:colId xmlns:a16="http://schemas.microsoft.com/office/drawing/2014/main" val="20002"/>
                    </a:ext>
                  </a:extLst>
                </a:gridCol>
                <a:gridCol w="1102659">
                  <a:extLst>
                    <a:ext uri="{9D8B030D-6E8A-4147-A177-3AD203B41FA5}">
                      <a16:colId xmlns:a16="http://schemas.microsoft.com/office/drawing/2014/main" val="20003"/>
                    </a:ext>
                  </a:extLst>
                </a:gridCol>
              </a:tblGrid>
              <a:tr h="0">
                <a:tc>
                  <a:txBody>
                    <a:bodyPr/>
                    <a:lstStyle/>
                    <a:p>
                      <a:endParaRPr lang="en-US" sz="1400" dirty="0"/>
                    </a:p>
                  </a:txBody>
                  <a:tcPr/>
                </a:tc>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0">
                <a:tc>
                  <a:txBody>
                    <a:bodyPr/>
                    <a:lstStyle/>
                    <a:p>
                      <a:r>
                        <a:rPr lang="en-US" sz="1400" i="1" dirty="0" smtClean="0"/>
                        <a:t>(AJE 1)</a:t>
                      </a:r>
                      <a:endParaRPr lang="en-US" sz="1400" i="1" dirty="0"/>
                    </a:p>
                  </a:txBody>
                  <a:tcPr/>
                </a:tc>
                <a:tc>
                  <a:txBody>
                    <a:bodyPr/>
                    <a:lstStyle/>
                    <a:p>
                      <a:r>
                        <a:rPr lang="en-US" sz="1400" dirty="0" smtClean="0"/>
                        <a:t>Unearned Revenue (-L)</a:t>
                      </a:r>
                      <a:endParaRPr lang="en-US" sz="1400" dirty="0"/>
                    </a:p>
                  </a:txBody>
                  <a:tcPr/>
                </a:tc>
                <a:tc>
                  <a:txBody>
                    <a:bodyPr/>
                    <a:lstStyle/>
                    <a:p>
                      <a:pPr algn="r"/>
                      <a:r>
                        <a:rPr lang="en-US" sz="1400" dirty="0" smtClean="0"/>
                        <a:t>17,300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0">
                <a:tc>
                  <a:txBody>
                    <a:bodyPr/>
                    <a:lstStyle/>
                    <a:p>
                      <a:endParaRPr lang="en-US" sz="1400"/>
                    </a:p>
                  </a:txBody>
                  <a:tcPr/>
                </a:tc>
                <a:tc>
                  <a:txBody>
                    <a:bodyPr/>
                    <a:lstStyle/>
                    <a:p>
                      <a:r>
                        <a:rPr lang="en-US" sz="1400" dirty="0" smtClean="0"/>
                        <a:t>     Sales Revenue (+R;</a:t>
                      </a:r>
                      <a:r>
                        <a:rPr lang="en-US" sz="1400" baseline="0" dirty="0" smtClean="0"/>
                        <a:t> +SE</a:t>
                      </a:r>
                      <a:r>
                        <a:rPr lang="en-US" sz="1400" dirty="0" smtClean="0"/>
                        <a:t>)</a:t>
                      </a:r>
                      <a:endParaRPr lang="en-US" sz="1400" dirty="0"/>
                    </a:p>
                  </a:txBody>
                  <a:tcPr/>
                </a:tc>
                <a:tc>
                  <a:txBody>
                    <a:bodyPr/>
                    <a:lstStyle/>
                    <a:p>
                      <a:pPr algn="r"/>
                      <a:endParaRPr lang="en-US" sz="1400" dirty="0"/>
                    </a:p>
                  </a:txBody>
                  <a:tcPr/>
                </a:tc>
                <a:tc>
                  <a:txBody>
                    <a:bodyPr/>
                    <a:lstStyle/>
                    <a:p>
                      <a:pPr algn="r"/>
                      <a:r>
                        <a:rPr lang="en-US" sz="1400" dirty="0" smtClean="0"/>
                        <a:t>17,300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38272920"/>
              </p:ext>
            </p:extLst>
          </p:nvPr>
        </p:nvGraphicFramePr>
        <p:xfrm>
          <a:off x="1600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Sales Revenue (R)</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r>
                        <a:rPr lang="en-US" sz="1200" baseline="0" dirty="0" smtClean="0">
                          <a:solidFill>
                            <a:schemeClr val="tx1"/>
                          </a:solidFill>
                        </a:rPr>
                        <a:t>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chemeClr val="tx1"/>
                          </a:solidFill>
                        </a:rPr>
                        <a:t>BB</a:t>
                      </a:r>
                      <a:endParaRPr lang="en-US" sz="10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1,071,700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r>
                        <a:rPr lang="en-US" sz="1000" dirty="0" smtClean="0">
                          <a:solidFill>
                            <a:schemeClr val="tx1"/>
                          </a:solidFill>
                        </a:rPr>
                        <a:t>(3)</a:t>
                      </a:r>
                      <a:endParaRPr lang="en-US" sz="10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1,071,700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000" b="1" dirty="0">
                        <a:solidFill>
                          <a:schemeClr val="tx1"/>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lnB>
                      <a:noFill/>
                    </a:lnB>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17,300</a:t>
                      </a: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r>
                        <a:rPr lang="en-US" sz="1000" b="0" i="1" dirty="0" smtClean="0">
                          <a:solidFill>
                            <a:srgbClr val="C00000"/>
                          </a:solidFill>
                        </a:rPr>
                        <a:t>(AJE</a:t>
                      </a:r>
                      <a:r>
                        <a:rPr lang="en-US" sz="1000" b="0" i="1" baseline="0" dirty="0" smtClean="0">
                          <a:solidFill>
                            <a:srgbClr val="C00000"/>
                          </a:solidFill>
                        </a:rPr>
                        <a:t> 1)</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1,089,000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19114915"/>
              </p:ext>
            </p:extLst>
          </p:nvPr>
        </p:nvGraphicFramePr>
        <p:xfrm>
          <a:off x="5029200" y="39624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Unearned Revenue (L)</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16,800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000" dirty="0" smtClean="0">
                          <a:solidFill>
                            <a:schemeClr val="tx1"/>
                          </a:solidFill>
                        </a:rPr>
                        <a:t>BB</a:t>
                      </a:r>
                      <a:endParaRPr lang="en-US" sz="10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21,900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r>
                        <a:rPr lang="en-US" sz="1000" dirty="0" smtClean="0">
                          <a:solidFill>
                            <a:schemeClr val="tx1"/>
                          </a:solidFill>
                        </a:rPr>
                        <a:t>(11)</a:t>
                      </a:r>
                      <a:endParaRPr lang="en-US" sz="10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38,700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rgbClr val="C00000"/>
                        </a:solidFill>
                      </a:endParaRPr>
                    </a:p>
                  </a:txBody>
                  <a:tcPr>
                    <a:lnT w="635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r>
                        <a:rPr lang="en-US" sz="1000" b="0" i="1" dirty="0" smtClean="0">
                          <a:solidFill>
                            <a:srgbClr val="C00000"/>
                          </a:solidFill>
                        </a:rPr>
                        <a:t>(AJE</a:t>
                      </a:r>
                      <a:r>
                        <a:rPr lang="en-US" sz="1000" b="0" i="1" baseline="0" dirty="0" smtClean="0">
                          <a:solidFill>
                            <a:srgbClr val="C00000"/>
                          </a:solidFill>
                        </a:rPr>
                        <a:t> 1)</a:t>
                      </a:r>
                      <a:endParaRPr lang="en-US" sz="1000" b="0" i="1" dirty="0">
                        <a:solidFill>
                          <a:srgbClr val="C00000"/>
                        </a:solidFill>
                      </a:endParaRPr>
                    </a:p>
                  </a:txBody>
                  <a:tcPr>
                    <a:lnT w="6350" cap="flat" cmpd="sng" algn="ctr">
                      <a:noFill/>
                      <a:prstDash val="solid"/>
                      <a:round/>
                      <a:headEnd type="none" w="med" len="med"/>
                      <a:tailEnd type="none" w="med" len="med"/>
                    </a:lnT>
                    <a:lnB>
                      <a:noFill/>
                    </a:lnB>
                  </a:tcPr>
                </a:tc>
                <a:tc>
                  <a:txBody>
                    <a:bodyPr/>
                    <a:lstStyle/>
                    <a:p>
                      <a:pPr algn="r"/>
                      <a:r>
                        <a:rPr lang="en-US" sz="1200" b="0" dirty="0" smtClean="0">
                          <a:solidFill>
                            <a:srgbClr val="C00000"/>
                          </a:solidFill>
                        </a:rPr>
                        <a:t>17,300</a:t>
                      </a:r>
                      <a:endParaRPr lang="en-US" sz="1200" b="0"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a:noFill/>
                    </a:lnB>
                  </a:tcPr>
                </a:tc>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a:noFill/>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r"/>
                      <a:r>
                        <a:rPr lang="en-US" sz="1200" b="1" dirty="0" smtClean="0">
                          <a:solidFill>
                            <a:srgbClr val="C00000"/>
                          </a:solidFill>
                        </a:rPr>
                        <a:t>21,400</a:t>
                      </a: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tcPr>
                </a:tc>
                <a:tc>
                  <a:txBody>
                    <a:bodyPr/>
                    <a:lstStyle/>
                    <a:p>
                      <a:pPr algn="r"/>
                      <a:endParaRPr lang="en-US" sz="1200" b="1" dirty="0">
                        <a:solidFill>
                          <a:srgbClr val="C00000"/>
                        </a:solidFill>
                      </a:endParaRPr>
                    </a:p>
                  </a:txBody>
                  <a:tcPr>
                    <a:lnT w="6350" cap="flat" cmpd="sng" algn="ctr">
                      <a:no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89347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23616</TotalTime>
  <Words>3111</Words>
  <Application>Microsoft Office PowerPoint</Application>
  <PresentationFormat>On-screen Show (4:3)</PresentationFormat>
  <Paragraphs>776</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宋体</vt:lpstr>
      <vt:lpstr>Arial</vt:lpstr>
      <vt:lpstr>Calibri</vt:lpstr>
      <vt:lpstr>Times New Roman</vt:lpstr>
      <vt:lpstr>Wingdings</vt:lpstr>
      <vt:lpstr>ヒラギノ角ゴ Pro W3</vt:lpstr>
      <vt:lpstr>GT_ppt_rnd2_light_gray</vt:lpstr>
      <vt:lpstr>PowerPoint Presentation</vt:lpstr>
      <vt:lpstr>Chapter 04 Learning Objectives</vt:lpstr>
      <vt:lpstr>The Accounting Cycle</vt:lpstr>
      <vt:lpstr>PowerPoint Presentation</vt:lpstr>
      <vt:lpstr>Adjustments</vt:lpstr>
      <vt:lpstr>Adjustments</vt:lpstr>
      <vt:lpstr>Adjustments</vt:lpstr>
      <vt:lpstr>PowerPoint Presentation</vt:lpstr>
      <vt:lpstr>Deferred Revenues</vt:lpstr>
      <vt:lpstr>Accrued Revenues</vt:lpstr>
      <vt:lpstr>Deferred Expenses</vt:lpstr>
      <vt:lpstr>Accrued Expenses</vt:lpstr>
      <vt:lpstr>PowerPoint Presentation</vt:lpstr>
      <vt:lpstr>Income Statement</vt:lpstr>
      <vt:lpstr>Earnings per Share (EPS)</vt:lpstr>
      <vt:lpstr>Statement of Stockholders’ Equity</vt:lpstr>
      <vt:lpstr>Balance Sheet</vt:lpstr>
      <vt:lpstr>PowerPoint Presentation</vt:lpstr>
      <vt:lpstr>Total Asset Turnover</vt:lpstr>
      <vt:lpstr>Total Asset Turnover</vt:lpstr>
      <vt:lpstr>PowerPoint Presentation</vt:lpstr>
      <vt:lpstr>Closing Entries</vt:lpstr>
      <vt:lpstr>Closing Entries (CE)</vt:lpstr>
      <vt:lpstr>Post-Closing Trial Balance</vt:lpstr>
      <vt:lpstr>PowerPoint Presentation</vt:lpstr>
      <vt:lpstr>Sample Exam Problem #1</vt:lpstr>
      <vt:lpstr>Sample Exam Problem #2</vt:lpstr>
      <vt:lpstr>Sample Exam Problem #3</vt:lpstr>
      <vt:lpstr>Sample Exam Problem #4</vt:lpstr>
      <vt:lpstr>Sample Exam Problem #5</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224</cp:revision>
  <cp:lastPrinted>2017-01-10T18:35:39Z</cp:lastPrinted>
  <dcterms:created xsi:type="dcterms:W3CDTF">2009-05-13T18:31:56Z</dcterms:created>
  <dcterms:modified xsi:type="dcterms:W3CDTF">2018-01-19T19:42:21Z</dcterms:modified>
</cp:coreProperties>
</file>