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2"/>
  </p:notesMasterIdLst>
  <p:handoutMasterIdLst>
    <p:handoutMasterId r:id="rId53"/>
  </p:handoutMasterIdLst>
  <p:sldIdLst>
    <p:sldId id="256" r:id="rId2"/>
    <p:sldId id="257" r:id="rId3"/>
    <p:sldId id="508" r:id="rId4"/>
    <p:sldId id="509" r:id="rId5"/>
    <p:sldId id="471" r:id="rId6"/>
    <p:sldId id="450" r:id="rId7"/>
    <p:sldId id="472" r:id="rId8"/>
    <p:sldId id="473" r:id="rId9"/>
    <p:sldId id="507" r:id="rId10"/>
    <p:sldId id="452" r:id="rId11"/>
    <p:sldId id="453" r:id="rId12"/>
    <p:sldId id="510" r:id="rId13"/>
    <p:sldId id="454" r:id="rId14"/>
    <p:sldId id="369" r:id="rId15"/>
    <p:sldId id="442" r:id="rId16"/>
    <p:sldId id="459" r:id="rId17"/>
    <p:sldId id="474" r:id="rId18"/>
    <p:sldId id="475" r:id="rId19"/>
    <p:sldId id="476" r:id="rId20"/>
    <p:sldId id="519" r:id="rId21"/>
    <p:sldId id="520" r:id="rId22"/>
    <p:sldId id="489" r:id="rId23"/>
    <p:sldId id="490" r:id="rId24"/>
    <p:sldId id="491" r:id="rId25"/>
    <p:sldId id="492" r:id="rId26"/>
    <p:sldId id="487" r:id="rId27"/>
    <p:sldId id="511" r:id="rId28"/>
    <p:sldId id="493" r:id="rId29"/>
    <p:sldId id="512" r:id="rId30"/>
    <p:sldId id="513" r:id="rId31"/>
    <p:sldId id="514" r:id="rId32"/>
    <p:sldId id="515" r:id="rId33"/>
    <p:sldId id="516" r:id="rId34"/>
    <p:sldId id="517" r:id="rId35"/>
    <p:sldId id="518" r:id="rId36"/>
    <p:sldId id="488" r:id="rId37"/>
    <p:sldId id="496" r:id="rId38"/>
    <p:sldId id="497" r:id="rId39"/>
    <p:sldId id="498" r:id="rId40"/>
    <p:sldId id="381" r:id="rId41"/>
    <p:sldId id="383" r:id="rId42"/>
    <p:sldId id="501" r:id="rId43"/>
    <p:sldId id="494" r:id="rId44"/>
    <p:sldId id="495" r:id="rId45"/>
    <p:sldId id="502" r:id="rId46"/>
    <p:sldId id="503" r:id="rId47"/>
    <p:sldId id="504" r:id="rId48"/>
    <p:sldId id="505" r:id="rId49"/>
    <p:sldId id="506" r:id="rId50"/>
    <p:sldId id="277" r:id="rId51"/>
  </p:sldIdLst>
  <p:sldSz cx="9144000" cy="6858000" type="screen4x3"/>
  <p:notesSz cx="7023100" cy="93091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5pPr>
    <a:lvl6pPr marL="2286000" algn="l" defTabSz="914400" rtl="0" eaLnBrk="1" latinLnBrk="0" hangingPunct="1">
      <a:defRPr sz="2400" kern="1200">
        <a:solidFill>
          <a:schemeClr val="tx1"/>
        </a:solidFill>
        <a:latin typeface="Arial" charset="0"/>
        <a:ea typeface="ＭＳ Ｐゴシック" pitchFamily="1" charset="-128"/>
        <a:cs typeface="+mn-cs"/>
      </a:defRPr>
    </a:lvl6pPr>
    <a:lvl7pPr marL="2743200" algn="l" defTabSz="914400" rtl="0" eaLnBrk="1" latinLnBrk="0" hangingPunct="1">
      <a:defRPr sz="2400" kern="1200">
        <a:solidFill>
          <a:schemeClr val="tx1"/>
        </a:solidFill>
        <a:latin typeface="Arial" charset="0"/>
        <a:ea typeface="ＭＳ Ｐゴシック" pitchFamily="1" charset="-128"/>
        <a:cs typeface="+mn-cs"/>
      </a:defRPr>
    </a:lvl7pPr>
    <a:lvl8pPr marL="3200400" algn="l" defTabSz="914400" rtl="0" eaLnBrk="1" latinLnBrk="0" hangingPunct="1">
      <a:defRPr sz="2400" kern="1200">
        <a:solidFill>
          <a:schemeClr val="tx1"/>
        </a:solidFill>
        <a:latin typeface="Arial" charset="0"/>
        <a:ea typeface="ＭＳ Ｐゴシック" pitchFamily="1" charset="-128"/>
        <a:cs typeface="+mn-cs"/>
      </a:defRPr>
    </a:lvl8pPr>
    <a:lvl9pPr marL="3657600" algn="l" defTabSz="914400" rtl="0" eaLnBrk="1" latinLnBrk="0" hangingPunct="1">
      <a:defRPr sz="2400" kern="1200">
        <a:solidFill>
          <a:schemeClr val="tx1"/>
        </a:solidFill>
        <a:latin typeface="Arial" charset="0"/>
        <a:ea typeface="ＭＳ Ｐゴシック" pitchFamily="1"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EAFF"/>
    <a:srgbClr val="000099"/>
    <a:srgbClr val="0C5C1B"/>
    <a:srgbClr val="D1211D"/>
    <a:srgbClr val="FF2121"/>
    <a:srgbClr val="00CC00"/>
    <a:srgbClr val="0000FF"/>
    <a:srgbClr val="A51A17"/>
    <a:srgbClr val="E33935"/>
    <a:srgbClr val="FF58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2787"/>
    <p:restoredTop sz="94306" autoAdjust="0"/>
  </p:normalViewPr>
  <p:slideViewPr>
    <p:cSldViewPr>
      <p:cViewPr varScale="1">
        <p:scale>
          <a:sx n="109" d="100"/>
          <a:sy n="109" d="100"/>
        </p:scale>
        <p:origin x="129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20" y="-84"/>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43343" cy="465455"/>
          </a:xfrm>
          <a:prstGeom prst="rect">
            <a:avLst/>
          </a:prstGeom>
          <a:noFill/>
          <a:ln w="9525">
            <a:noFill/>
            <a:miter lim="800000"/>
            <a:headEnd/>
            <a:tailEnd/>
          </a:ln>
        </p:spPr>
        <p:txBody>
          <a:bodyPr vert="horz" wrap="square" lIns="93324" tIns="46662" rIns="93324" bIns="46662" numCol="1" anchor="t" anchorCtr="0" compatLnSpc="1">
            <a:prstTxWarp prst="textNoShape">
              <a:avLst/>
            </a:prstTxWarp>
          </a:bodyPr>
          <a:lstStyle>
            <a:lvl1pPr>
              <a:defRPr sz="1200"/>
            </a:lvl1pPr>
          </a:lstStyle>
          <a:p>
            <a:pPr>
              <a:defRPr/>
            </a:pPr>
            <a:endParaRPr lang="en-US"/>
          </a:p>
        </p:txBody>
      </p:sp>
      <p:sp>
        <p:nvSpPr>
          <p:cNvPr id="9219" name="Rectangle 3"/>
          <p:cNvSpPr>
            <a:spLocks noGrp="1" noChangeArrowheads="1"/>
          </p:cNvSpPr>
          <p:nvPr>
            <p:ph type="dt" sz="quarter" idx="1"/>
          </p:nvPr>
        </p:nvSpPr>
        <p:spPr bwMode="auto">
          <a:xfrm>
            <a:off x="3979757" y="0"/>
            <a:ext cx="3043343" cy="465455"/>
          </a:xfrm>
          <a:prstGeom prst="rect">
            <a:avLst/>
          </a:prstGeom>
          <a:noFill/>
          <a:ln w="9525">
            <a:noFill/>
            <a:miter lim="800000"/>
            <a:headEnd/>
            <a:tailEnd/>
          </a:ln>
        </p:spPr>
        <p:txBody>
          <a:bodyPr vert="horz" wrap="square" lIns="93324" tIns="46662" rIns="93324" bIns="46662" numCol="1" anchor="t" anchorCtr="0" compatLnSpc="1">
            <a:prstTxWarp prst="textNoShape">
              <a:avLst/>
            </a:prstTxWarp>
          </a:bodyPr>
          <a:lstStyle>
            <a:lvl1pPr algn="r">
              <a:defRPr sz="1200"/>
            </a:lvl1pPr>
          </a:lstStyle>
          <a:p>
            <a:pPr>
              <a:defRPr/>
            </a:pPr>
            <a:endParaRPr lang="en-US"/>
          </a:p>
        </p:txBody>
      </p:sp>
      <p:sp>
        <p:nvSpPr>
          <p:cNvPr id="9220" name="Rectangle 4"/>
          <p:cNvSpPr>
            <a:spLocks noGrp="1" noChangeArrowheads="1"/>
          </p:cNvSpPr>
          <p:nvPr>
            <p:ph type="ftr" sz="quarter" idx="2"/>
          </p:nvPr>
        </p:nvSpPr>
        <p:spPr bwMode="auto">
          <a:xfrm>
            <a:off x="0" y="8843645"/>
            <a:ext cx="3043343" cy="465455"/>
          </a:xfrm>
          <a:prstGeom prst="rect">
            <a:avLst/>
          </a:prstGeom>
          <a:noFill/>
          <a:ln w="9525">
            <a:noFill/>
            <a:miter lim="800000"/>
            <a:headEnd/>
            <a:tailEnd/>
          </a:ln>
        </p:spPr>
        <p:txBody>
          <a:bodyPr vert="horz" wrap="square" lIns="93324" tIns="46662" rIns="93324" bIns="46662" numCol="1" anchor="b" anchorCtr="0" compatLnSpc="1">
            <a:prstTxWarp prst="textNoShape">
              <a:avLst/>
            </a:prstTxWarp>
          </a:bodyPr>
          <a:lstStyle>
            <a:lvl1pPr>
              <a:defRPr sz="1200"/>
            </a:lvl1pPr>
          </a:lstStyle>
          <a:p>
            <a:pPr>
              <a:defRPr/>
            </a:pPr>
            <a:endParaRPr lang="en-US"/>
          </a:p>
        </p:txBody>
      </p:sp>
      <p:sp>
        <p:nvSpPr>
          <p:cNvPr id="9221" name="Rectangle 5"/>
          <p:cNvSpPr>
            <a:spLocks noGrp="1" noChangeArrowheads="1"/>
          </p:cNvSpPr>
          <p:nvPr>
            <p:ph type="sldNum" sz="quarter" idx="3"/>
          </p:nvPr>
        </p:nvSpPr>
        <p:spPr bwMode="auto">
          <a:xfrm>
            <a:off x="3979757" y="8843645"/>
            <a:ext cx="3043343" cy="465455"/>
          </a:xfrm>
          <a:prstGeom prst="rect">
            <a:avLst/>
          </a:prstGeom>
          <a:noFill/>
          <a:ln w="9525">
            <a:noFill/>
            <a:miter lim="800000"/>
            <a:headEnd/>
            <a:tailEnd/>
          </a:ln>
        </p:spPr>
        <p:txBody>
          <a:bodyPr vert="horz" wrap="square" lIns="93324" tIns="46662" rIns="93324" bIns="46662" numCol="1" anchor="b" anchorCtr="0" compatLnSpc="1">
            <a:prstTxWarp prst="textNoShape">
              <a:avLst/>
            </a:prstTxWarp>
          </a:bodyPr>
          <a:lstStyle>
            <a:lvl1pPr algn="r">
              <a:defRPr sz="1200"/>
            </a:lvl1pPr>
          </a:lstStyle>
          <a:p>
            <a:pPr>
              <a:defRPr/>
            </a:pPr>
            <a:fld id="{C927583C-850F-490C-A064-9130DE2D6513}" type="slidenum">
              <a:rPr lang="en-US"/>
              <a:pPr>
                <a:defRPr/>
              </a:pPr>
              <a:t>‹#›</a:t>
            </a:fld>
            <a:endParaRPr lang="en-US"/>
          </a:p>
        </p:txBody>
      </p:sp>
    </p:spTree>
    <p:extLst>
      <p:ext uri="{BB962C8B-B14F-4D97-AF65-F5344CB8AC3E}">
        <p14:creationId xmlns:p14="http://schemas.microsoft.com/office/powerpoint/2010/main" val="17543104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43343" cy="465455"/>
          </a:xfrm>
          <a:prstGeom prst="rect">
            <a:avLst/>
          </a:prstGeom>
          <a:noFill/>
          <a:ln w="9525">
            <a:noFill/>
            <a:miter lim="800000"/>
            <a:headEnd/>
            <a:tailEnd/>
          </a:ln>
        </p:spPr>
        <p:txBody>
          <a:bodyPr vert="horz" wrap="square" lIns="93324" tIns="46662" rIns="93324" bIns="46662"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idx="1"/>
          </p:nvPr>
        </p:nvSpPr>
        <p:spPr bwMode="auto">
          <a:xfrm>
            <a:off x="3979757" y="0"/>
            <a:ext cx="3043343" cy="465455"/>
          </a:xfrm>
          <a:prstGeom prst="rect">
            <a:avLst/>
          </a:prstGeom>
          <a:noFill/>
          <a:ln w="9525">
            <a:noFill/>
            <a:miter lim="800000"/>
            <a:headEnd/>
            <a:tailEnd/>
          </a:ln>
        </p:spPr>
        <p:txBody>
          <a:bodyPr vert="horz" wrap="square" lIns="93324" tIns="46662" rIns="93324" bIns="46662" numCol="1" anchor="t" anchorCtr="0" compatLnSpc="1">
            <a:prstTxWarp prst="textNoShape">
              <a:avLst/>
            </a:prstTxWarp>
          </a:bodyPr>
          <a:lstStyle>
            <a:lvl1pPr algn="r">
              <a:defRPr sz="1200"/>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84275" y="698500"/>
            <a:ext cx="4654550" cy="34909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36414" y="4421823"/>
            <a:ext cx="5150273" cy="4189095"/>
          </a:xfrm>
          <a:prstGeom prst="rect">
            <a:avLst/>
          </a:prstGeom>
          <a:noFill/>
          <a:ln w="9525">
            <a:noFill/>
            <a:miter lim="800000"/>
            <a:headEnd/>
            <a:tailEnd/>
          </a:ln>
        </p:spPr>
        <p:txBody>
          <a:bodyPr vert="horz" wrap="square" lIns="93324" tIns="46662" rIns="93324" bIns="4666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843645"/>
            <a:ext cx="3043343" cy="465455"/>
          </a:xfrm>
          <a:prstGeom prst="rect">
            <a:avLst/>
          </a:prstGeom>
          <a:noFill/>
          <a:ln w="9525">
            <a:noFill/>
            <a:miter lim="800000"/>
            <a:headEnd/>
            <a:tailEnd/>
          </a:ln>
        </p:spPr>
        <p:txBody>
          <a:bodyPr vert="horz" wrap="square" lIns="93324" tIns="46662" rIns="93324" bIns="46662" numCol="1" anchor="b" anchorCtr="0" compatLnSpc="1">
            <a:prstTxWarp prst="textNoShape">
              <a:avLst/>
            </a:prstTxWarp>
          </a:bodyPr>
          <a:lstStyle>
            <a:lvl1pPr>
              <a:defRPr sz="1200"/>
            </a:lvl1pPr>
          </a:lstStyle>
          <a:p>
            <a:pPr>
              <a:defRPr/>
            </a:pPr>
            <a:endParaRPr lang="en-US"/>
          </a:p>
        </p:txBody>
      </p:sp>
      <p:sp>
        <p:nvSpPr>
          <p:cNvPr id="5127" name="Rectangle 7"/>
          <p:cNvSpPr>
            <a:spLocks noGrp="1" noChangeArrowheads="1"/>
          </p:cNvSpPr>
          <p:nvPr>
            <p:ph type="sldNum" sz="quarter" idx="5"/>
          </p:nvPr>
        </p:nvSpPr>
        <p:spPr bwMode="auto">
          <a:xfrm>
            <a:off x="3979757" y="8843645"/>
            <a:ext cx="3043343" cy="465455"/>
          </a:xfrm>
          <a:prstGeom prst="rect">
            <a:avLst/>
          </a:prstGeom>
          <a:noFill/>
          <a:ln w="9525">
            <a:noFill/>
            <a:miter lim="800000"/>
            <a:headEnd/>
            <a:tailEnd/>
          </a:ln>
        </p:spPr>
        <p:txBody>
          <a:bodyPr vert="horz" wrap="square" lIns="93324" tIns="46662" rIns="93324" bIns="46662" numCol="1" anchor="b" anchorCtr="0" compatLnSpc="1">
            <a:prstTxWarp prst="textNoShape">
              <a:avLst/>
            </a:prstTxWarp>
          </a:bodyPr>
          <a:lstStyle>
            <a:lvl1pPr algn="r">
              <a:defRPr sz="1200"/>
            </a:lvl1pPr>
          </a:lstStyle>
          <a:p>
            <a:pPr>
              <a:defRPr/>
            </a:pPr>
            <a:fld id="{428F8F29-BAFE-423C-8FE4-DE63B7EE9A8F}" type="slidenum">
              <a:rPr lang="en-US"/>
              <a:pPr>
                <a:defRPr/>
              </a:pPr>
              <a:t>‹#›</a:t>
            </a:fld>
            <a:endParaRPr lang="en-US"/>
          </a:p>
        </p:txBody>
      </p:sp>
    </p:spTree>
    <p:extLst>
      <p:ext uri="{BB962C8B-B14F-4D97-AF65-F5344CB8AC3E}">
        <p14:creationId xmlns:p14="http://schemas.microsoft.com/office/powerpoint/2010/main" val="39639165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6A342815-06A7-4EE5-829A-5A07DED874EF}" type="slidenum">
              <a:rPr lang="en-US" altLang="en-US" sz="1200"/>
              <a:pPr/>
              <a:t>1</a:t>
            </a:fld>
            <a:endParaRPr lang="en-US" altLang="en-US" sz="12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10</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11</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12</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8300480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13</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14</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15</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16</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17</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18</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19</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2</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862" indent="-291485">
              <a:defRPr sz="2400">
                <a:solidFill>
                  <a:schemeClr val="tx1"/>
                </a:solidFill>
                <a:latin typeface="Arial" charset="0"/>
                <a:ea typeface="ＭＳ Ｐゴシック" pitchFamily="1" charset="-128"/>
              </a:defRPr>
            </a:lvl2pPr>
            <a:lvl3pPr marL="1165941" indent="-233189">
              <a:defRPr sz="2400">
                <a:solidFill>
                  <a:schemeClr val="tx1"/>
                </a:solidFill>
                <a:latin typeface="Arial" charset="0"/>
                <a:ea typeface="ＭＳ Ｐゴシック" pitchFamily="1" charset="-128"/>
              </a:defRPr>
            </a:lvl3pPr>
            <a:lvl4pPr marL="1632318" indent="-233189">
              <a:defRPr sz="2400">
                <a:solidFill>
                  <a:schemeClr val="tx1"/>
                </a:solidFill>
                <a:latin typeface="Arial" charset="0"/>
                <a:ea typeface="ＭＳ Ｐゴシック" pitchFamily="1" charset="-128"/>
              </a:defRPr>
            </a:lvl4pPr>
            <a:lvl5pPr marL="2098693" indent="-233189">
              <a:defRPr sz="2400">
                <a:solidFill>
                  <a:schemeClr val="tx1"/>
                </a:solidFill>
                <a:latin typeface="Arial" charset="0"/>
                <a:ea typeface="ＭＳ Ｐゴシック" pitchFamily="1" charset="-128"/>
              </a:defRPr>
            </a:lvl5pPr>
            <a:lvl6pPr marL="2565072" indent="-233189" eaLnBrk="0" fontAlgn="base" hangingPunct="0">
              <a:spcBef>
                <a:spcPct val="0"/>
              </a:spcBef>
              <a:spcAft>
                <a:spcPct val="0"/>
              </a:spcAft>
              <a:defRPr sz="2400">
                <a:solidFill>
                  <a:schemeClr val="tx1"/>
                </a:solidFill>
                <a:latin typeface="Arial" charset="0"/>
                <a:ea typeface="ＭＳ Ｐゴシック" pitchFamily="1" charset="-128"/>
              </a:defRPr>
            </a:lvl6pPr>
            <a:lvl7pPr marL="3031448" indent="-233189" eaLnBrk="0" fontAlgn="base" hangingPunct="0">
              <a:spcBef>
                <a:spcPct val="0"/>
              </a:spcBef>
              <a:spcAft>
                <a:spcPct val="0"/>
              </a:spcAft>
              <a:defRPr sz="2400">
                <a:solidFill>
                  <a:schemeClr val="tx1"/>
                </a:solidFill>
                <a:latin typeface="Arial" charset="0"/>
                <a:ea typeface="ＭＳ Ｐゴシック" pitchFamily="1" charset="-128"/>
              </a:defRPr>
            </a:lvl7pPr>
            <a:lvl8pPr marL="3497823" indent="-233189" eaLnBrk="0" fontAlgn="base" hangingPunct="0">
              <a:spcBef>
                <a:spcPct val="0"/>
              </a:spcBef>
              <a:spcAft>
                <a:spcPct val="0"/>
              </a:spcAft>
              <a:defRPr sz="2400">
                <a:solidFill>
                  <a:schemeClr val="tx1"/>
                </a:solidFill>
                <a:latin typeface="Arial" charset="0"/>
                <a:ea typeface="ＭＳ Ｐゴシック" pitchFamily="1" charset="-128"/>
              </a:defRPr>
            </a:lvl8pPr>
            <a:lvl9pPr marL="3964201" indent="-233189" eaLnBrk="0" fontAlgn="base" hangingPunct="0">
              <a:spcBef>
                <a:spcPct val="0"/>
              </a:spcBef>
              <a:spcAft>
                <a:spcPct val="0"/>
              </a:spcAft>
              <a:defRPr sz="2400">
                <a:solidFill>
                  <a:schemeClr val="tx1"/>
                </a:solidFill>
                <a:latin typeface="Arial" charset="0"/>
                <a:ea typeface="ＭＳ Ｐゴシック" pitchFamily="1" charset="-128"/>
              </a:defRPr>
            </a:lvl9pPr>
          </a:lstStyle>
          <a:p>
            <a:fld id="{44EBFB7F-E331-48A7-805E-0F35A38CF13D}" type="slidenum">
              <a:rPr lang="en-US" altLang="en-US" sz="1200"/>
              <a:pPr/>
              <a:t>20</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895978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862" indent="-291485">
              <a:defRPr sz="2400">
                <a:solidFill>
                  <a:schemeClr val="tx1"/>
                </a:solidFill>
                <a:latin typeface="Arial" charset="0"/>
                <a:ea typeface="ＭＳ Ｐゴシック" pitchFamily="1" charset="-128"/>
              </a:defRPr>
            </a:lvl2pPr>
            <a:lvl3pPr marL="1165941" indent="-233189">
              <a:defRPr sz="2400">
                <a:solidFill>
                  <a:schemeClr val="tx1"/>
                </a:solidFill>
                <a:latin typeface="Arial" charset="0"/>
                <a:ea typeface="ＭＳ Ｐゴシック" pitchFamily="1" charset="-128"/>
              </a:defRPr>
            </a:lvl3pPr>
            <a:lvl4pPr marL="1632318" indent="-233189">
              <a:defRPr sz="2400">
                <a:solidFill>
                  <a:schemeClr val="tx1"/>
                </a:solidFill>
                <a:latin typeface="Arial" charset="0"/>
                <a:ea typeface="ＭＳ Ｐゴシック" pitchFamily="1" charset="-128"/>
              </a:defRPr>
            </a:lvl4pPr>
            <a:lvl5pPr marL="2098693" indent="-233189">
              <a:defRPr sz="2400">
                <a:solidFill>
                  <a:schemeClr val="tx1"/>
                </a:solidFill>
                <a:latin typeface="Arial" charset="0"/>
                <a:ea typeface="ＭＳ Ｐゴシック" pitchFamily="1" charset="-128"/>
              </a:defRPr>
            </a:lvl5pPr>
            <a:lvl6pPr marL="2565072" indent="-233189" eaLnBrk="0" fontAlgn="base" hangingPunct="0">
              <a:spcBef>
                <a:spcPct val="0"/>
              </a:spcBef>
              <a:spcAft>
                <a:spcPct val="0"/>
              </a:spcAft>
              <a:defRPr sz="2400">
                <a:solidFill>
                  <a:schemeClr val="tx1"/>
                </a:solidFill>
                <a:latin typeface="Arial" charset="0"/>
                <a:ea typeface="ＭＳ Ｐゴシック" pitchFamily="1" charset="-128"/>
              </a:defRPr>
            </a:lvl6pPr>
            <a:lvl7pPr marL="3031448" indent="-233189" eaLnBrk="0" fontAlgn="base" hangingPunct="0">
              <a:spcBef>
                <a:spcPct val="0"/>
              </a:spcBef>
              <a:spcAft>
                <a:spcPct val="0"/>
              </a:spcAft>
              <a:defRPr sz="2400">
                <a:solidFill>
                  <a:schemeClr val="tx1"/>
                </a:solidFill>
                <a:latin typeface="Arial" charset="0"/>
                <a:ea typeface="ＭＳ Ｐゴシック" pitchFamily="1" charset="-128"/>
              </a:defRPr>
            </a:lvl7pPr>
            <a:lvl8pPr marL="3497823" indent="-233189" eaLnBrk="0" fontAlgn="base" hangingPunct="0">
              <a:spcBef>
                <a:spcPct val="0"/>
              </a:spcBef>
              <a:spcAft>
                <a:spcPct val="0"/>
              </a:spcAft>
              <a:defRPr sz="2400">
                <a:solidFill>
                  <a:schemeClr val="tx1"/>
                </a:solidFill>
                <a:latin typeface="Arial" charset="0"/>
                <a:ea typeface="ＭＳ Ｐゴシック" pitchFamily="1" charset="-128"/>
              </a:defRPr>
            </a:lvl8pPr>
            <a:lvl9pPr marL="3964201" indent="-233189" eaLnBrk="0" fontAlgn="base" hangingPunct="0">
              <a:spcBef>
                <a:spcPct val="0"/>
              </a:spcBef>
              <a:spcAft>
                <a:spcPct val="0"/>
              </a:spcAft>
              <a:defRPr sz="2400">
                <a:solidFill>
                  <a:schemeClr val="tx1"/>
                </a:solidFill>
                <a:latin typeface="Arial" charset="0"/>
                <a:ea typeface="ＭＳ Ｐゴシック" pitchFamily="1" charset="-128"/>
              </a:defRPr>
            </a:lvl9pPr>
          </a:lstStyle>
          <a:p>
            <a:fld id="{44EBFB7F-E331-48A7-805E-0F35A38CF13D}" type="slidenum">
              <a:rPr lang="en-US" altLang="en-US" sz="1200"/>
              <a:pPr/>
              <a:t>21</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693025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22</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23</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24</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25</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26</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27</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9936396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28</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smtClean="0"/>
              <a:pPr/>
              <a:t>29</a:t>
            </a:fld>
            <a:endParaRPr lang="en-US" altLang="en-US" sz="1200"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330488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smtClean="0"/>
              <a:pPr/>
              <a:t>3</a:t>
            </a:fld>
            <a:endParaRPr lang="en-US" altLang="en-US" sz="1200"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3341198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smtClean="0"/>
              <a:pPr/>
              <a:t>30</a:t>
            </a:fld>
            <a:endParaRPr lang="en-US" altLang="en-US" sz="1200"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665970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smtClean="0"/>
              <a:pPr/>
              <a:t>31</a:t>
            </a:fld>
            <a:endParaRPr lang="en-US" altLang="en-US" sz="1200"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351974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smtClean="0"/>
              <a:pPr/>
              <a:t>32</a:t>
            </a:fld>
            <a:endParaRPr lang="en-US" altLang="en-US" sz="1200"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2328523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smtClean="0"/>
              <a:pPr/>
              <a:t>33</a:t>
            </a:fld>
            <a:endParaRPr lang="en-US" altLang="en-US" sz="1200"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5144829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smtClean="0"/>
              <a:pPr/>
              <a:t>34</a:t>
            </a:fld>
            <a:endParaRPr lang="en-US" altLang="en-US" sz="1200"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0094595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smtClean="0"/>
              <a:pPr/>
              <a:t>35</a:t>
            </a:fld>
            <a:endParaRPr lang="en-US" altLang="en-US" sz="1200"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6698339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36</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37</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38</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39</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4</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5094011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40</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41</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42</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43</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44</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45</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46</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47</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48</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49</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5</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50</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6</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7</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8</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9</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8"/>
          <p:cNvSpPr>
            <a:spLocks noChangeArrowheads="1"/>
          </p:cNvSpPr>
          <p:nvPr userDrawn="1"/>
        </p:nvSpPr>
        <p:spPr bwMode="auto">
          <a:xfrm flipV="1">
            <a:off x="0" y="1606550"/>
            <a:ext cx="9144000" cy="2965450"/>
          </a:xfrm>
          <a:prstGeom prst="rect">
            <a:avLst/>
          </a:prstGeom>
          <a:solidFill>
            <a:srgbClr val="FFBAB3">
              <a:alpha val="24706"/>
            </a:srgbClr>
          </a:solidFill>
          <a:ln>
            <a:noFill/>
          </a:ln>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endParaRPr lang="en-US" altLang="en-US"/>
          </a:p>
        </p:txBody>
      </p:sp>
      <p:grpSp>
        <p:nvGrpSpPr>
          <p:cNvPr id="3" name="Group 30"/>
          <p:cNvGrpSpPr>
            <a:grpSpLocks/>
          </p:cNvGrpSpPr>
          <p:nvPr/>
        </p:nvGrpSpPr>
        <p:grpSpPr bwMode="auto">
          <a:xfrm>
            <a:off x="0" y="669925"/>
            <a:ext cx="9144000" cy="952500"/>
            <a:chOff x="248" y="648"/>
            <a:chExt cx="5304" cy="600"/>
          </a:xfrm>
        </p:grpSpPr>
        <p:sp>
          <p:nvSpPr>
            <p:cNvPr id="4" name="Rectangle 13"/>
            <p:cNvSpPr>
              <a:spLocks noChangeArrowheads="1"/>
            </p:cNvSpPr>
            <p:nvPr userDrawn="1"/>
          </p:nvSpPr>
          <p:spPr bwMode="auto">
            <a:xfrm>
              <a:off x="248" y="648"/>
              <a:ext cx="5304" cy="300"/>
            </a:xfrm>
            <a:prstGeom prst="rect">
              <a:avLst/>
            </a:prstGeom>
            <a:solidFill>
              <a:srgbClr val="A5A5A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5" name="Rectangle 14"/>
            <p:cNvSpPr>
              <a:spLocks noChangeArrowheads="1"/>
            </p:cNvSpPr>
            <p:nvPr userDrawn="1"/>
          </p:nvSpPr>
          <p:spPr bwMode="auto">
            <a:xfrm>
              <a:off x="248" y="948"/>
              <a:ext cx="5304" cy="300"/>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endParaRPr lang="en-US" altLang="en-US"/>
            </a:p>
          </p:txBody>
        </p:sp>
      </p:grpSp>
      <p:grpSp>
        <p:nvGrpSpPr>
          <p:cNvPr id="6" name="Group 54"/>
          <p:cNvGrpSpPr>
            <a:grpSpLocks/>
          </p:cNvGrpSpPr>
          <p:nvPr userDrawn="1"/>
        </p:nvGrpSpPr>
        <p:grpSpPr bwMode="auto">
          <a:xfrm>
            <a:off x="1066800" y="0"/>
            <a:ext cx="901700" cy="6858000"/>
            <a:chOff x="672" y="238"/>
            <a:chExt cx="568" cy="3811"/>
          </a:xfrm>
        </p:grpSpPr>
        <p:sp>
          <p:nvSpPr>
            <p:cNvPr id="7" name="Rectangle 15"/>
            <p:cNvSpPr>
              <a:spLocks noChangeArrowheads="1"/>
            </p:cNvSpPr>
            <p:nvPr/>
          </p:nvSpPr>
          <p:spPr bwMode="auto">
            <a:xfrm rot="5400000">
              <a:off x="-808" y="2002"/>
              <a:ext cx="3811" cy="284"/>
            </a:xfrm>
            <a:prstGeom prst="rect">
              <a:avLst/>
            </a:prstGeom>
            <a:solidFill>
              <a:srgbClr val="9D8D85">
                <a:alpha val="2509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solidFill>
                  <a:srgbClr val="9D8D85"/>
                </a:solidFill>
                <a:ea typeface="ヒラギノ角ゴ Pro W3" pitchFamily="1" charset="-128"/>
              </a:endParaRPr>
            </a:p>
          </p:txBody>
        </p:sp>
        <p:sp>
          <p:nvSpPr>
            <p:cNvPr id="8" name="Rectangle 16"/>
            <p:cNvSpPr>
              <a:spLocks noChangeArrowheads="1"/>
            </p:cNvSpPr>
            <p:nvPr/>
          </p:nvSpPr>
          <p:spPr bwMode="auto">
            <a:xfrm rot="5400000">
              <a:off x="-1089" y="1999"/>
              <a:ext cx="3805" cy="283"/>
            </a:xfrm>
            <a:prstGeom prst="rect">
              <a:avLst/>
            </a:prstGeom>
            <a:solidFill>
              <a:srgbClr val="938F8F">
                <a:alpha val="1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p>
          </p:txBody>
        </p:sp>
      </p:grpSp>
      <p:sp>
        <p:nvSpPr>
          <p:cNvPr id="9" name="Rectangle 17"/>
          <p:cNvSpPr>
            <a:spLocks noChangeArrowheads="1"/>
          </p:cNvSpPr>
          <p:nvPr/>
        </p:nvSpPr>
        <p:spPr bwMode="auto">
          <a:xfrm rot="5400000">
            <a:off x="1504950" y="681038"/>
            <a:ext cx="476250" cy="450850"/>
          </a:xfrm>
          <a:prstGeom prst="rect">
            <a:avLst/>
          </a:prstGeom>
          <a:solidFill>
            <a:schemeClr val="bg1">
              <a:alpha val="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 name="Rectangle 19"/>
          <p:cNvSpPr>
            <a:spLocks noChangeArrowheads="1"/>
          </p:cNvSpPr>
          <p:nvPr/>
        </p:nvSpPr>
        <p:spPr bwMode="auto">
          <a:xfrm rot="5400000">
            <a:off x="1054100" y="681038"/>
            <a:ext cx="476250" cy="450850"/>
          </a:xfrm>
          <a:prstGeom prst="rect">
            <a:avLst/>
          </a:prstGeom>
          <a:solidFill>
            <a:schemeClr val="bg1">
              <a:alpha val="1490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1" name="Rectangle 22"/>
          <p:cNvSpPr>
            <a:spLocks noChangeArrowheads="1"/>
          </p:cNvSpPr>
          <p:nvPr/>
        </p:nvSpPr>
        <p:spPr bwMode="auto">
          <a:xfrm rot="5400000">
            <a:off x="1504950" y="1158875"/>
            <a:ext cx="476250" cy="450850"/>
          </a:xfrm>
          <a:prstGeom prst="rect">
            <a:avLst/>
          </a:prstGeom>
          <a:solidFill>
            <a:schemeClr val="bg1">
              <a:alpha val="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2" name="Rectangle 23"/>
          <p:cNvSpPr>
            <a:spLocks noChangeArrowheads="1"/>
          </p:cNvSpPr>
          <p:nvPr/>
        </p:nvSpPr>
        <p:spPr bwMode="auto">
          <a:xfrm rot="5400000">
            <a:off x="1054100" y="1158875"/>
            <a:ext cx="476250" cy="450850"/>
          </a:xfrm>
          <a:prstGeom prst="rect">
            <a:avLst/>
          </a:prstGeom>
          <a:solidFill>
            <a:schemeClr val="bg1">
              <a:alpha val="1490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91200" y="5638991"/>
            <a:ext cx="3048000" cy="652272"/>
          </a:xfrm>
          <a:prstGeom prst="rect">
            <a:avLst/>
          </a:prstGeom>
        </p:spPr>
      </p:pic>
    </p:spTree>
    <p:extLst>
      <p:ext uri="{BB962C8B-B14F-4D97-AF65-F5344CB8AC3E}">
        <p14:creationId xmlns:p14="http://schemas.microsoft.com/office/powerpoint/2010/main" val="5688919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7"/>
          <p:cNvSpPr>
            <a:spLocks noGrp="1" noChangeArrowheads="1"/>
          </p:cNvSpPr>
          <p:nvPr>
            <p:ph type="sldNum" sz="quarter" idx="10"/>
          </p:nvPr>
        </p:nvSpPr>
        <p:spPr>
          <a:ln/>
        </p:spPr>
        <p:txBody>
          <a:bodyPr/>
          <a:lstStyle>
            <a:lvl1pPr>
              <a:defRPr/>
            </a:lvl1pPr>
          </a:lstStyle>
          <a:p>
            <a:pPr>
              <a:defRPr/>
            </a:pPr>
            <a:fld id="{F16EB26A-6972-41D6-9AD4-AD340A2CBBB9}" type="slidenum">
              <a:rPr lang="en-US"/>
              <a:pPr>
                <a:defRPr/>
              </a:pPr>
              <a:t>‹#›</a:t>
            </a:fld>
            <a:endParaRPr lang="en-US" sz="1400"/>
          </a:p>
        </p:txBody>
      </p:sp>
    </p:spTree>
    <p:extLst>
      <p:ext uri="{BB962C8B-B14F-4D97-AF65-F5344CB8AC3E}">
        <p14:creationId xmlns:p14="http://schemas.microsoft.com/office/powerpoint/2010/main" val="99953397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550" y="0"/>
            <a:ext cx="2076450" cy="4495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0"/>
            <a:ext cx="6076950" cy="4495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7"/>
          <p:cNvSpPr>
            <a:spLocks noGrp="1" noChangeArrowheads="1"/>
          </p:cNvSpPr>
          <p:nvPr>
            <p:ph type="sldNum" sz="quarter" idx="10"/>
          </p:nvPr>
        </p:nvSpPr>
        <p:spPr>
          <a:ln/>
        </p:spPr>
        <p:txBody>
          <a:bodyPr/>
          <a:lstStyle>
            <a:lvl1pPr>
              <a:defRPr/>
            </a:lvl1pPr>
          </a:lstStyle>
          <a:p>
            <a:pPr>
              <a:defRPr/>
            </a:pPr>
            <a:fld id="{14ADBA6A-05C6-4E96-8E1E-3BDE57DF0C94}" type="slidenum">
              <a:rPr lang="en-US"/>
              <a:pPr>
                <a:defRPr/>
              </a:pPr>
              <a:t>‹#›</a:t>
            </a:fld>
            <a:endParaRPr lang="en-US" sz="1400"/>
          </a:p>
        </p:txBody>
      </p:sp>
    </p:spTree>
    <p:extLst>
      <p:ext uri="{BB962C8B-B14F-4D97-AF65-F5344CB8AC3E}">
        <p14:creationId xmlns:p14="http://schemas.microsoft.com/office/powerpoint/2010/main" val="15701206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7"/>
          <p:cNvSpPr>
            <a:spLocks noGrp="1" noChangeArrowheads="1"/>
          </p:cNvSpPr>
          <p:nvPr>
            <p:ph type="sldNum" sz="quarter" idx="10"/>
          </p:nvPr>
        </p:nvSpPr>
        <p:spPr>
          <a:ln/>
        </p:spPr>
        <p:txBody>
          <a:bodyPr/>
          <a:lstStyle>
            <a:lvl1pPr>
              <a:defRPr baseline="0">
                <a:solidFill>
                  <a:srgbClr val="A51A17"/>
                </a:solidFill>
              </a:defRPr>
            </a:lvl1pPr>
          </a:lstStyle>
          <a:p>
            <a:pPr>
              <a:defRPr/>
            </a:pPr>
            <a:fld id="{36109281-D1F2-4DBC-AFD8-E434C5B97191}" type="slidenum">
              <a:rPr lang="en-US" smtClean="0"/>
              <a:pPr>
                <a:defRPr/>
              </a:pPr>
              <a:t>‹#›</a:t>
            </a:fld>
            <a:endParaRPr lang="en-US" sz="1400" dirty="0"/>
          </a:p>
        </p:txBody>
      </p:sp>
    </p:spTree>
    <p:extLst>
      <p:ext uri="{BB962C8B-B14F-4D97-AF65-F5344CB8AC3E}">
        <p14:creationId xmlns:p14="http://schemas.microsoft.com/office/powerpoint/2010/main" val="22119373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7"/>
          <p:cNvSpPr>
            <a:spLocks noGrp="1" noChangeArrowheads="1"/>
          </p:cNvSpPr>
          <p:nvPr>
            <p:ph type="sldNum" sz="quarter" idx="10"/>
          </p:nvPr>
        </p:nvSpPr>
        <p:spPr>
          <a:ln/>
        </p:spPr>
        <p:txBody>
          <a:bodyPr/>
          <a:lstStyle>
            <a:lvl1pPr>
              <a:defRPr/>
            </a:lvl1pPr>
          </a:lstStyle>
          <a:p>
            <a:pPr>
              <a:defRPr/>
            </a:pPr>
            <a:fld id="{01D1A30C-9D37-4C7B-ACB8-0F89742B396D}" type="slidenum">
              <a:rPr lang="en-US"/>
              <a:pPr>
                <a:defRPr/>
              </a:pPr>
              <a:t>‹#›</a:t>
            </a:fld>
            <a:endParaRPr lang="en-US" sz="1400"/>
          </a:p>
        </p:txBody>
      </p:sp>
    </p:spTree>
    <p:extLst>
      <p:ext uri="{BB962C8B-B14F-4D97-AF65-F5344CB8AC3E}">
        <p14:creationId xmlns:p14="http://schemas.microsoft.com/office/powerpoint/2010/main" val="190348772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143000"/>
            <a:ext cx="407670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67300" y="1143000"/>
            <a:ext cx="407670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7"/>
          <p:cNvSpPr>
            <a:spLocks noGrp="1" noChangeArrowheads="1"/>
          </p:cNvSpPr>
          <p:nvPr>
            <p:ph type="sldNum" sz="quarter" idx="10"/>
          </p:nvPr>
        </p:nvSpPr>
        <p:spPr>
          <a:ln/>
        </p:spPr>
        <p:txBody>
          <a:bodyPr/>
          <a:lstStyle>
            <a:lvl1pPr>
              <a:defRPr/>
            </a:lvl1pPr>
          </a:lstStyle>
          <a:p>
            <a:pPr>
              <a:defRPr/>
            </a:pPr>
            <a:fld id="{DE226CA3-BE71-4C38-BE50-AE24046D66AE}" type="slidenum">
              <a:rPr lang="en-US"/>
              <a:pPr>
                <a:defRPr/>
              </a:pPr>
              <a:t>‹#›</a:t>
            </a:fld>
            <a:endParaRPr lang="en-US" sz="1400"/>
          </a:p>
        </p:txBody>
      </p:sp>
    </p:spTree>
    <p:extLst>
      <p:ext uri="{BB962C8B-B14F-4D97-AF65-F5344CB8AC3E}">
        <p14:creationId xmlns:p14="http://schemas.microsoft.com/office/powerpoint/2010/main" val="201198920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7"/>
          <p:cNvSpPr>
            <a:spLocks noGrp="1" noChangeArrowheads="1"/>
          </p:cNvSpPr>
          <p:nvPr>
            <p:ph type="sldNum" sz="quarter" idx="10"/>
          </p:nvPr>
        </p:nvSpPr>
        <p:spPr>
          <a:ln/>
        </p:spPr>
        <p:txBody>
          <a:bodyPr/>
          <a:lstStyle>
            <a:lvl1pPr>
              <a:defRPr/>
            </a:lvl1pPr>
          </a:lstStyle>
          <a:p>
            <a:pPr>
              <a:defRPr/>
            </a:pPr>
            <a:fld id="{FBF8B41C-9440-4D6E-99B7-4E7AF97A85D3}" type="slidenum">
              <a:rPr lang="en-US"/>
              <a:pPr>
                <a:defRPr/>
              </a:pPr>
              <a:t>‹#›</a:t>
            </a:fld>
            <a:endParaRPr lang="en-US" sz="1400"/>
          </a:p>
        </p:txBody>
      </p:sp>
    </p:spTree>
    <p:extLst>
      <p:ext uri="{BB962C8B-B14F-4D97-AF65-F5344CB8AC3E}">
        <p14:creationId xmlns:p14="http://schemas.microsoft.com/office/powerpoint/2010/main" val="176473322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7"/>
          <p:cNvSpPr>
            <a:spLocks noGrp="1" noChangeArrowheads="1"/>
          </p:cNvSpPr>
          <p:nvPr>
            <p:ph type="sldNum" sz="quarter" idx="10"/>
          </p:nvPr>
        </p:nvSpPr>
        <p:spPr>
          <a:ln/>
        </p:spPr>
        <p:txBody>
          <a:bodyPr/>
          <a:lstStyle>
            <a:lvl1pPr>
              <a:defRPr/>
            </a:lvl1pPr>
          </a:lstStyle>
          <a:p>
            <a:pPr>
              <a:defRPr/>
            </a:pPr>
            <a:fld id="{4331D694-BAD3-455C-8F0E-91E77E050509}" type="slidenum">
              <a:rPr lang="en-US"/>
              <a:pPr>
                <a:defRPr/>
              </a:pPr>
              <a:t>‹#›</a:t>
            </a:fld>
            <a:endParaRPr lang="en-US" sz="1400"/>
          </a:p>
        </p:txBody>
      </p:sp>
    </p:spTree>
    <p:extLst>
      <p:ext uri="{BB962C8B-B14F-4D97-AF65-F5344CB8AC3E}">
        <p14:creationId xmlns:p14="http://schemas.microsoft.com/office/powerpoint/2010/main" val="28915697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7"/>
          <p:cNvSpPr>
            <a:spLocks noGrp="1" noChangeArrowheads="1"/>
          </p:cNvSpPr>
          <p:nvPr>
            <p:ph type="sldNum" sz="quarter" idx="10"/>
          </p:nvPr>
        </p:nvSpPr>
        <p:spPr>
          <a:ln/>
        </p:spPr>
        <p:txBody>
          <a:bodyPr/>
          <a:lstStyle>
            <a:lvl1pPr>
              <a:defRPr/>
            </a:lvl1pPr>
          </a:lstStyle>
          <a:p>
            <a:pPr>
              <a:defRPr/>
            </a:pPr>
            <a:fld id="{9EA3D249-BA46-4EA5-AB6F-5D67C9417617}" type="slidenum">
              <a:rPr lang="en-US"/>
              <a:pPr>
                <a:defRPr/>
              </a:pPr>
              <a:t>‹#›</a:t>
            </a:fld>
            <a:endParaRPr lang="en-US" sz="1400"/>
          </a:p>
        </p:txBody>
      </p:sp>
    </p:spTree>
    <p:extLst>
      <p:ext uri="{BB962C8B-B14F-4D97-AF65-F5344CB8AC3E}">
        <p14:creationId xmlns:p14="http://schemas.microsoft.com/office/powerpoint/2010/main" val="22773264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7"/>
          <p:cNvSpPr>
            <a:spLocks noGrp="1" noChangeArrowheads="1"/>
          </p:cNvSpPr>
          <p:nvPr>
            <p:ph type="sldNum" sz="quarter" idx="10"/>
          </p:nvPr>
        </p:nvSpPr>
        <p:spPr>
          <a:ln/>
        </p:spPr>
        <p:txBody>
          <a:bodyPr/>
          <a:lstStyle>
            <a:lvl1pPr>
              <a:defRPr/>
            </a:lvl1pPr>
          </a:lstStyle>
          <a:p>
            <a:pPr>
              <a:defRPr/>
            </a:pPr>
            <a:fld id="{DC6EE52B-91C9-4EE6-9D63-383479F5BF86}" type="slidenum">
              <a:rPr lang="en-US"/>
              <a:pPr>
                <a:defRPr/>
              </a:pPr>
              <a:t>‹#›</a:t>
            </a:fld>
            <a:endParaRPr lang="en-US" sz="1400"/>
          </a:p>
        </p:txBody>
      </p:sp>
    </p:spTree>
    <p:extLst>
      <p:ext uri="{BB962C8B-B14F-4D97-AF65-F5344CB8AC3E}">
        <p14:creationId xmlns:p14="http://schemas.microsoft.com/office/powerpoint/2010/main" val="382060931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7"/>
          <p:cNvSpPr>
            <a:spLocks noGrp="1" noChangeArrowheads="1"/>
          </p:cNvSpPr>
          <p:nvPr>
            <p:ph type="sldNum" sz="quarter" idx="10"/>
          </p:nvPr>
        </p:nvSpPr>
        <p:spPr>
          <a:ln/>
        </p:spPr>
        <p:txBody>
          <a:bodyPr/>
          <a:lstStyle>
            <a:lvl1pPr>
              <a:defRPr/>
            </a:lvl1pPr>
          </a:lstStyle>
          <a:p>
            <a:pPr>
              <a:defRPr/>
            </a:pPr>
            <a:fld id="{088A144B-B30F-4C2F-B71E-09FBEF06C584}" type="slidenum">
              <a:rPr lang="en-US"/>
              <a:pPr>
                <a:defRPr/>
              </a:pPr>
              <a:t>‹#›</a:t>
            </a:fld>
            <a:endParaRPr lang="en-US" sz="1400"/>
          </a:p>
        </p:txBody>
      </p:sp>
    </p:spTree>
    <p:extLst>
      <p:ext uri="{BB962C8B-B14F-4D97-AF65-F5344CB8AC3E}">
        <p14:creationId xmlns:p14="http://schemas.microsoft.com/office/powerpoint/2010/main" val="400131881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Grp="1" noChangeArrowheads="1"/>
          </p:cNvSpPr>
          <p:nvPr>
            <p:ph type="title"/>
          </p:nvPr>
        </p:nvSpPr>
        <p:spPr bwMode="auto">
          <a:xfrm>
            <a:off x="876300" y="838200"/>
            <a:ext cx="7391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8"/>
          <p:cNvSpPr>
            <a:spLocks noGrp="1" noChangeArrowheads="1"/>
          </p:cNvSpPr>
          <p:nvPr>
            <p:ph type="body" idx="1"/>
          </p:nvPr>
        </p:nvSpPr>
        <p:spPr bwMode="auto">
          <a:xfrm>
            <a:off x="838200" y="1447800"/>
            <a:ext cx="8305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1061" name="Rectangle 37"/>
          <p:cNvSpPr>
            <a:spLocks noGrp="1" noChangeArrowheads="1"/>
          </p:cNvSpPr>
          <p:nvPr>
            <p:ph type="sldNum" sz="quarter" idx="4"/>
          </p:nvPr>
        </p:nvSpPr>
        <p:spPr bwMode="auto">
          <a:xfrm>
            <a:off x="533400" y="6534150"/>
            <a:ext cx="3683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900">
                <a:solidFill>
                  <a:srgbClr val="A51A17"/>
                </a:solidFill>
              </a:defRPr>
            </a:lvl1pPr>
          </a:lstStyle>
          <a:p>
            <a:pPr>
              <a:defRPr/>
            </a:pPr>
            <a:fld id="{FA302AA0-3854-497D-9F40-D80CC7B722CF}" type="slidenum">
              <a:rPr lang="en-US" smtClean="0"/>
              <a:pPr>
                <a:defRPr/>
              </a:pPr>
              <a:t>‹#›</a:t>
            </a:fld>
            <a:endParaRPr lang="en-US" sz="1400" dirty="0"/>
          </a:p>
        </p:txBody>
      </p:sp>
      <p:sp>
        <p:nvSpPr>
          <p:cNvPr id="1029" name="Rectangle 47"/>
          <p:cNvSpPr>
            <a:spLocks noChangeArrowheads="1"/>
          </p:cNvSpPr>
          <p:nvPr userDrawn="1"/>
        </p:nvSpPr>
        <p:spPr bwMode="auto">
          <a:xfrm>
            <a:off x="0" y="0"/>
            <a:ext cx="9144000" cy="476250"/>
          </a:xfrm>
          <a:prstGeom prst="rect">
            <a:avLst/>
          </a:prstGeom>
          <a:solidFill>
            <a:schemeClr val="bg1">
              <a:lumMod val="65000"/>
            </a:schemeClr>
          </a:solidFill>
          <a:ln>
            <a:noFill/>
          </a:ln>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30" name="Rectangle 48"/>
          <p:cNvSpPr>
            <a:spLocks noChangeArrowheads="1"/>
          </p:cNvSpPr>
          <p:nvPr userDrawn="1"/>
        </p:nvSpPr>
        <p:spPr bwMode="auto">
          <a:xfrm>
            <a:off x="0" y="476250"/>
            <a:ext cx="9144000" cy="476250"/>
          </a:xfrm>
          <a:prstGeom prst="rect">
            <a:avLst/>
          </a:prstGeom>
          <a:solidFill>
            <a:srgbClr val="A51A17"/>
          </a:solidFill>
          <a:ln>
            <a:noFill/>
          </a:ln>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endParaRPr lang="en-US" altLang="en-US"/>
          </a:p>
        </p:txBody>
      </p:sp>
      <p:grpSp>
        <p:nvGrpSpPr>
          <p:cNvPr id="1031" name="Group 49"/>
          <p:cNvGrpSpPr>
            <a:grpSpLocks/>
          </p:cNvGrpSpPr>
          <p:nvPr userDrawn="1"/>
        </p:nvGrpSpPr>
        <p:grpSpPr bwMode="auto">
          <a:xfrm>
            <a:off x="0" y="0"/>
            <a:ext cx="901700" cy="6858000"/>
            <a:chOff x="672" y="238"/>
            <a:chExt cx="568" cy="3811"/>
          </a:xfrm>
        </p:grpSpPr>
        <p:sp>
          <p:nvSpPr>
            <p:cNvPr id="1037" name="Rectangle 50"/>
            <p:cNvSpPr>
              <a:spLocks noChangeArrowheads="1"/>
            </p:cNvSpPr>
            <p:nvPr/>
          </p:nvSpPr>
          <p:spPr bwMode="auto">
            <a:xfrm rot="5400000">
              <a:off x="-808" y="2002"/>
              <a:ext cx="3811" cy="284"/>
            </a:xfrm>
            <a:prstGeom prst="rect">
              <a:avLst/>
            </a:prstGeom>
            <a:solidFill>
              <a:srgbClr val="A08284">
                <a:alpha val="2470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38" name="Rectangle 51"/>
            <p:cNvSpPr>
              <a:spLocks noChangeArrowheads="1"/>
            </p:cNvSpPr>
            <p:nvPr/>
          </p:nvSpPr>
          <p:spPr bwMode="auto">
            <a:xfrm rot="5400000">
              <a:off x="-1089" y="1999"/>
              <a:ext cx="3805" cy="283"/>
            </a:xfrm>
            <a:prstGeom prst="rect">
              <a:avLst/>
            </a:prstGeom>
            <a:solidFill>
              <a:srgbClr val="938F8F">
                <a:alpha val="1490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p>
          </p:txBody>
        </p:sp>
      </p:grpSp>
      <p:sp>
        <p:nvSpPr>
          <p:cNvPr id="1032" name="Rectangle 52"/>
          <p:cNvSpPr>
            <a:spLocks noChangeArrowheads="1"/>
          </p:cNvSpPr>
          <p:nvPr userDrawn="1"/>
        </p:nvSpPr>
        <p:spPr bwMode="auto">
          <a:xfrm rot="5400000">
            <a:off x="438150" y="12700"/>
            <a:ext cx="476250" cy="450850"/>
          </a:xfrm>
          <a:prstGeom prst="rect">
            <a:avLst/>
          </a:prstGeom>
          <a:solidFill>
            <a:schemeClr val="bg1">
              <a:alpha val="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33" name="Rectangle 53"/>
          <p:cNvSpPr>
            <a:spLocks noChangeArrowheads="1"/>
          </p:cNvSpPr>
          <p:nvPr userDrawn="1"/>
        </p:nvSpPr>
        <p:spPr bwMode="auto">
          <a:xfrm rot="5400000">
            <a:off x="-12700" y="12700"/>
            <a:ext cx="476250" cy="450850"/>
          </a:xfrm>
          <a:prstGeom prst="rect">
            <a:avLst/>
          </a:prstGeom>
          <a:solidFill>
            <a:schemeClr val="bg1">
              <a:alpha val="1490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34" name="Rectangle 54"/>
          <p:cNvSpPr>
            <a:spLocks noChangeArrowheads="1"/>
          </p:cNvSpPr>
          <p:nvPr userDrawn="1"/>
        </p:nvSpPr>
        <p:spPr bwMode="auto">
          <a:xfrm rot="5400000">
            <a:off x="438150" y="490538"/>
            <a:ext cx="476250" cy="450850"/>
          </a:xfrm>
          <a:prstGeom prst="rect">
            <a:avLst/>
          </a:prstGeom>
          <a:solidFill>
            <a:schemeClr val="bg1">
              <a:alpha val="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35" name="Rectangle 55"/>
          <p:cNvSpPr>
            <a:spLocks noChangeArrowheads="1"/>
          </p:cNvSpPr>
          <p:nvPr userDrawn="1"/>
        </p:nvSpPr>
        <p:spPr bwMode="auto">
          <a:xfrm rot="5400000">
            <a:off x="-12700" y="490538"/>
            <a:ext cx="476250" cy="450850"/>
          </a:xfrm>
          <a:prstGeom prst="rect">
            <a:avLst/>
          </a:prstGeom>
          <a:solidFill>
            <a:schemeClr val="bg1">
              <a:alpha val="1490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pic>
        <p:nvPicPr>
          <p:cNvPr id="2" name="Picture 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6743700" y="6214516"/>
            <a:ext cx="2057400" cy="440284"/>
          </a:xfrm>
          <a:prstGeom prst="rect">
            <a:avLst/>
          </a:prstGeom>
        </p:spPr>
      </p:pic>
    </p:spTree>
  </p:cSld>
  <p:clrMap bg1="lt1" tx1="dk1" bg2="lt2" tx2="dk2" accent1="accent1" accent2="accent2" accent3="accent3" accent4="accent4" accent5="accent5" accent6="accent6" hlink="hlink" folHlink="folHlink"/>
  <p:sldLayoutIdLst>
    <p:sldLayoutId id="2147483731"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200">
          <a:solidFill>
            <a:srgbClr val="9D8D85"/>
          </a:solidFill>
          <a:latin typeface="+mj-lt"/>
          <a:ea typeface="+mj-ea"/>
          <a:cs typeface="+mj-cs"/>
        </a:defRPr>
      </a:lvl1pPr>
      <a:lvl2pPr algn="l" rtl="0" eaLnBrk="0" fontAlgn="base" hangingPunct="0">
        <a:spcBef>
          <a:spcPct val="0"/>
        </a:spcBef>
        <a:spcAft>
          <a:spcPct val="0"/>
        </a:spcAft>
        <a:defRPr sz="3200">
          <a:solidFill>
            <a:srgbClr val="9D8D85"/>
          </a:solidFill>
          <a:latin typeface="Arial" charset="0"/>
          <a:ea typeface="ＭＳ Ｐゴシック" pitchFamily="1" charset="-128"/>
        </a:defRPr>
      </a:lvl2pPr>
      <a:lvl3pPr algn="l" rtl="0" eaLnBrk="0" fontAlgn="base" hangingPunct="0">
        <a:spcBef>
          <a:spcPct val="0"/>
        </a:spcBef>
        <a:spcAft>
          <a:spcPct val="0"/>
        </a:spcAft>
        <a:defRPr sz="3200">
          <a:solidFill>
            <a:srgbClr val="9D8D85"/>
          </a:solidFill>
          <a:latin typeface="Arial" charset="0"/>
          <a:ea typeface="ＭＳ Ｐゴシック" pitchFamily="1" charset="-128"/>
        </a:defRPr>
      </a:lvl3pPr>
      <a:lvl4pPr algn="l" rtl="0" eaLnBrk="0" fontAlgn="base" hangingPunct="0">
        <a:spcBef>
          <a:spcPct val="0"/>
        </a:spcBef>
        <a:spcAft>
          <a:spcPct val="0"/>
        </a:spcAft>
        <a:defRPr sz="3200">
          <a:solidFill>
            <a:srgbClr val="9D8D85"/>
          </a:solidFill>
          <a:latin typeface="Arial" charset="0"/>
          <a:ea typeface="ＭＳ Ｐゴシック" pitchFamily="1" charset="-128"/>
        </a:defRPr>
      </a:lvl4pPr>
      <a:lvl5pPr algn="l" rtl="0" eaLnBrk="0" fontAlgn="base" hangingPunct="0">
        <a:spcBef>
          <a:spcPct val="0"/>
        </a:spcBef>
        <a:spcAft>
          <a:spcPct val="0"/>
        </a:spcAft>
        <a:defRPr sz="3200">
          <a:solidFill>
            <a:srgbClr val="9D8D85"/>
          </a:solidFill>
          <a:latin typeface="Arial" charset="0"/>
          <a:ea typeface="ＭＳ Ｐゴシック" pitchFamily="1" charset="-128"/>
        </a:defRPr>
      </a:lvl5pPr>
      <a:lvl6pPr marL="457200" algn="l" rtl="0" fontAlgn="base">
        <a:spcBef>
          <a:spcPct val="0"/>
        </a:spcBef>
        <a:spcAft>
          <a:spcPct val="0"/>
        </a:spcAft>
        <a:defRPr sz="3200">
          <a:solidFill>
            <a:srgbClr val="9D8D85"/>
          </a:solidFill>
          <a:latin typeface="Arial" charset="0"/>
          <a:ea typeface="ＭＳ Ｐゴシック" pitchFamily="1" charset="-128"/>
        </a:defRPr>
      </a:lvl6pPr>
      <a:lvl7pPr marL="914400" algn="l" rtl="0" fontAlgn="base">
        <a:spcBef>
          <a:spcPct val="0"/>
        </a:spcBef>
        <a:spcAft>
          <a:spcPct val="0"/>
        </a:spcAft>
        <a:defRPr sz="3200">
          <a:solidFill>
            <a:srgbClr val="9D8D85"/>
          </a:solidFill>
          <a:latin typeface="Arial" charset="0"/>
          <a:ea typeface="ＭＳ Ｐゴシック" pitchFamily="1" charset="-128"/>
        </a:defRPr>
      </a:lvl7pPr>
      <a:lvl8pPr marL="1371600" algn="l" rtl="0" fontAlgn="base">
        <a:spcBef>
          <a:spcPct val="0"/>
        </a:spcBef>
        <a:spcAft>
          <a:spcPct val="0"/>
        </a:spcAft>
        <a:defRPr sz="3200">
          <a:solidFill>
            <a:srgbClr val="9D8D85"/>
          </a:solidFill>
          <a:latin typeface="Arial" charset="0"/>
          <a:ea typeface="ＭＳ Ｐゴシック" pitchFamily="1" charset="-128"/>
        </a:defRPr>
      </a:lvl8pPr>
      <a:lvl9pPr marL="1828800" algn="l" rtl="0" fontAlgn="base">
        <a:spcBef>
          <a:spcPct val="0"/>
        </a:spcBef>
        <a:spcAft>
          <a:spcPct val="0"/>
        </a:spcAft>
        <a:defRPr sz="3200">
          <a:solidFill>
            <a:srgbClr val="9D8D85"/>
          </a:solidFill>
          <a:latin typeface="Arial" charset="0"/>
          <a:ea typeface="ＭＳ Ｐゴシック" pitchFamily="1" charset="-128"/>
        </a:defRPr>
      </a:lvl9pPr>
    </p:titleStyle>
    <p:bodyStyle>
      <a:lvl1pPr marL="228600" indent="-228600" algn="l" rtl="0" eaLnBrk="0" fontAlgn="base" hangingPunct="0">
        <a:spcBef>
          <a:spcPct val="20000"/>
        </a:spcBef>
        <a:spcAft>
          <a:spcPct val="0"/>
        </a:spcAft>
        <a:buChar char="•"/>
        <a:defRPr sz="3200" baseline="0">
          <a:solidFill>
            <a:schemeClr val="tx1"/>
          </a:solidFill>
          <a:latin typeface="+mn-lt"/>
          <a:ea typeface="+mn-ea"/>
          <a:cs typeface="+mn-cs"/>
        </a:defRPr>
      </a:lvl1pPr>
      <a:lvl2pPr marL="635000" indent="-177800" algn="l" rtl="0" eaLnBrk="0" fontAlgn="base" hangingPunct="0">
        <a:spcBef>
          <a:spcPct val="20000"/>
        </a:spcBef>
        <a:spcAft>
          <a:spcPct val="0"/>
        </a:spcAft>
        <a:buChar char="•"/>
        <a:defRPr sz="2800" baseline="0">
          <a:solidFill>
            <a:schemeClr val="tx1"/>
          </a:solidFill>
          <a:latin typeface="+mn-lt"/>
          <a:ea typeface="+mn-ea"/>
        </a:defRPr>
      </a:lvl2pPr>
      <a:lvl3pPr marL="1092200" indent="-177800" algn="l" rtl="0" eaLnBrk="0" fontAlgn="base" hangingPunct="0">
        <a:spcBef>
          <a:spcPct val="20000"/>
        </a:spcBef>
        <a:spcAft>
          <a:spcPct val="0"/>
        </a:spcAft>
        <a:buChar char="•"/>
        <a:defRPr sz="2400" baseline="0">
          <a:solidFill>
            <a:schemeClr val="tx1"/>
          </a:solidFill>
          <a:latin typeface="+mn-lt"/>
          <a:ea typeface="+mn-ea"/>
        </a:defRPr>
      </a:lvl3pPr>
      <a:lvl4pPr marL="1549400" indent="-177800" algn="l" rtl="0" eaLnBrk="0" fontAlgn="base" hangingPunct="0">
        <a:spcBef>
          <a:spcPct val="20000"/>
        </a:spcBef>
        <a:spcAft>
          <a:spcPct val="0"/>
        </a:spcAft>
        <a:buChar char="•"/>
        <a:defRPr sz="2000" baseline="0">
          <a:solidFill>
            <a:schemeClr val="tx1"/>
          </a:solidFill>
          <a:latin typeface="+mn-lt"/>
          <a:ea typeface="+mn-ea"/>
        </a:defRPr>
      </a:lvl4pPr>
      <a:lvl5pPr marL="2006600" indent="-177800" algn="l" rtl="0" eaLnBrk="0" fontAlgn="base" hangingPunct="0">
        <a:spcBef>
          <a:spcPct val="20000"/>
        </a:spcBef>
        <a:spcAft>
          <a:spcPct val="0"/>
        </a:spcAft>
        <a:buChar char="•"/>
        <a:defRPr sz="2000" baseline="0">
          <a:solidFill>
            <a:schemeClr val="tx1"/>
          </a:solidFill>
          <a:latin typeface="+mn-lt"/>
          <a:ea typeface="+mn-ea"/>
        </a:defRPr>
      </a:lvl5pPr>
      <a:lvl6pPr marL="2463800" indent="-177800" algn="l" rtl="0" fontAlgn="base">
        <a:spcBef>
          <a:spcPct val="20000"/>
        </a:spcBef>
        <a:spcAft>
          <a:spcPct val="0"/>
        </a:spcAft>
        <a:buChar char="•"/>
        <a:defRPr sz="2000">
          <a:solidFill>
            <a:srgbClr val="002E62"/>
          </a:solidFill>
          <a:latin typeface="+mn-lt"/>
          <a:ea typeface="+mn-ea"/>
        </a:defRPr>
      </a:lvl6pPr>
      <a:lvl7pPr marL="2921000" indent="-177800" algn="l" rtl="0" fontAlgn="base">
        <a:spcBef>
          <a:spcPct val="20000"/>
        </a:spcBef>
        <a:spcAft>
          <a:spcPct val="0"/>
        </a:spcAft>
        <a:buChar char="•"/>
        <a:defRPr sz="2000">
          <a:solidFill>
            <a:srgbClr val="002E62"/>
          </a:solidFill>
          <a:latin typeface="+mn-lt"/>
          <a:ea typeface="+mn-ea"/>
        </a:defRPr>
      </a:lvl7pPr>
      <a:lvl8pPr marL="3378200" indent="-177800" algn="l" rtl="0" fontAlgn="base">
        <a:spcBef>
          <a:spcPct val="20000"/>
        </a:spcBef>
        <a:spcAft>
          <a:spcPct val="0"/>
        </a:spcAft>
        <a:buChar char="•"/>
        <a:defRPr sz="2000">
          <a:solidFill>
            <a:srgbClr val="002E62"/>
          </a:solidFill>
          <a:latin typeface="+mn-lt"/>
          <a:ea typeface="+mn-ea"/>
        </a:defRPr>
      </a:lvl8pPr>
      <a:lvl9pPr marL="3835400" indent="-177800" algn="l" rtl="0" fontAlgn="base">
        <a:spcBef>
          <a:spcPct val="20000"/>
        </a:spcBef>
        <a:spcAft>
          <a:spcPct val="0"/>
        </a:spcAft>
        <a:buChar char="•"/>
        <a:defRPr sz="2000">
          <a:solidFill>
            <a:srgbClr val="002E62"/>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google.com/url?sa=i&amp;rct=j&amp;q=&amp;esrc=s&amp;source=images&amp;cd=&amp;cad=rja&amp;uact=8&amp;ved=0ahUKEwis7ZfahvDUAhXoy1QKHVIYBBkQjRwIBw&amp;url=http://logok.org/disney-logo/&amp;psig=AFQjCNEVWv_AUOey5N1_TpNSep09Ux0f4A&amp;ust=1499272293831437"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google.com/url?sa=i&amp;rct=j&amp;q=&amp;esrc=s&amp;source=images&amp;cd=&amp;cad=rja&amp;uact=8&amp;ved=0ahUKEwjn47X69avRAhUqxVQKHY_EAfkQjRwIBw&amp;url=http://brandingsource.blogspot.com/2012/06/new-logo-kelloggs.html&amp;psig=AFQjCNGICe4uDG7TShX4DujGWtN75sO0NQ&amp;ust=1483737204855917"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google.com/url?sa=i&amp;rct=j&amp;q=&amp;esrc=s&amp;source=images&amp;cd=&amp;cad=rja&amp;uact=8&amp;ved=0ahUKEwj6iYuszavRAhULjFQKHdC3B3cQjRwIBw&amp;url=https://secure.ethicspoint.com/domain/en/report_custom.asp?clientid%3D7336&amp;psig=AFQjCNHxRYqy6qHs35jd-wE7uzP9M2IcOg&amp;ust=1483726299261987"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3.xml.rels><?xml version="1.0" encoding="UTF-8" standalone="yes"?>
<Relationships xmlns="http://schemas.openxmlformats.org/package/2006/relationships"><Relationship Id="rId3" Type="http://schemas.openxmlformats.org/officeDocument/2006/relationships/hyperlink" Target="https://www.google.com/url?sa=i&amp;rct=j&amp;q=&amp;esrc=s&amp;source=images&amp;cd=&amp;cad=rja&amp;uact=8&amp;ved=0ahUKEwj6iYuszavRAhULjFQKHdC3B3cQjRwIBw&amp;url=https://secure.ethicspoint.com/domain/en/report_custom.asp?clientid%3D7336&amp;psig=AFQjCNHxRYqy6qHs35jd-wE7uzP9M2IcOg&amp;ust=1483726299261987"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4.xml.rels><?xml version="1.0" encoding="UTF-8" standalone="yes"?>
<Relationships xmlns="http://schemas.openxmlformats.org/package/2006/relationships"><Relationship Id="rId3" Type="http://schemas.openxmlformats.org/officeDocument/2006/relationships/hyperlink" Target="https://www.google.com/url?sa=i&amp;rct=j&amp;q=&amp;esrc=s&amp;source=images&amp;cd=&amp;cad=rja&amp;uact=8&amp;ved=0ahUKEwj6iYuszavRAhULjFQKHdC3B3cQjRwIBw&amp;url=https://secure.ethicspoint.com/domain/en/report_custom.asp?clientid%3D7336&amp;psig=AFQjCNHxRYqy6qHs35jd-wE7uzP9M2IcOg&amp;ust=1483726299261987"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5.xml.rels><?xml version="1.0" encoding="UTF-8" standalone="yes"?>
<Relationships xmlns="http://schemas.openxmlformats.org/package/2006/relationships"><Relationship Id="rId3" Type="http://schemas.openxmlformats.org/officeDocument/2006/relationships/hyperlink" Target="https://www.google.com/url?sa=i&amp;rct=j&amp;q=&amp;esrc=s&amp;source=images&amp;cd=&amp;cad=rja&amp;uact=8&amp;ved=0ahUKEwj6iYuszavRAhULjFQKHdC3B3cQjRwIBw&amp;url=https://secure.ethicspoint.com/domain/en/report_custom.asp?clientid%3D7336&amp;psig=AFQjCNHxRYqy6qHs35jd-wE7uzP9M2IcOg&amp;ust=1483726299261987"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www.google.com/url?sa=i&amp;rct=j&amp;q=&amp;esrc=s&amp;source=images&amp;cd=&amp;cad=rja&amp;uact=8&amp;ved=0ahUKEwi6r9fDhqzRAhUW7mMKHfxlCZcQjRwIBw&amp;url=http://oracledispatch.com/2016/07/26/alphabet-inc-goog-continued-to-be-innovative-google-introduced-new-phone-app/&amp;psig=AFQjCNGxXfc73J6liMxo380g3m_mDYr-ag&amp;ust=1483741641803798"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8.xml.rels><?xml version="1.0" encoding="UTF-8" standalone="yes"?>
<Relationships xmlns="http://schemas.openxmlformats.org/package/2006/relationships"><Relationship Id="rId3" Type="http://schemas.openxmlformats.org/officeDocument/2006/relationships/hyperlink" Target="https://www.google.com/url?sa=i&amp;rct=j&amp;q=&amp;esrc=s&amp;source=images&amp;cd=&amp;cad=rja&amp;uact=8&amp;ved=0ahUKEwiwwamFiKzRAhVI3GMKHVwyBxcQjRwIBw&amp;url=https://mran.revolutionanalytics.com/download/mro-for-mrs/&amp;psig=AFQjCNEJeExHS8-iNrVVXSqQcttteKwaBw&amp;ust=1483742059204406"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3" Type="http://schemas.openxmlformats.org/officeDocument/2006/relationships/hyperlink" Target="http://www.google.com/url?sa=i&amp;rct=j&amp;q=&amp;esrc=s&amp;source=images&amp;cd=&amp;cad=rja&amp;uact=8&amp;ved=0ahUKEwiCq-q9jazRAhVnrFQKHbdEB5sQjRwIBw&amp;url=http://www.underconsideration.com/brandnew/archives/new_logo_for_facebook_done_in-house_with_eric_olson.php&amp;psig=AFQjCNE5DWSrCNvKcHG-iijTTdJ0QPA0VA&amp;ust=1483743519271776"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9"/>
          <p:cNvSpPr>
            <a:spLocks noChangeArrowheads="1"/>
          </p:cNvSpPr>
          <p:nvPr/>
        </p:nvSpPr>
        <p:spPr bwMode="auto">
          <a:xfrm>
            <a:off x="2286000" y="1828800"/>
            <a:ext cx="6172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spcBef>
                <a:spcPct val="20000"/>
              </a:spcBef>
              <a:defRPr/>
            </a:pPr>
            <a:r>
              <a:rPr lang="en-US" altLang="en-US" sz="2800" dirty="0" smtClean="0">
                <a:solidFill>
                  <a:srgbClr val="C00000"/>
                </a:solidFill>
              </a:rPr>
              <a:t>AEM 2210</a:t>
            </a:r>
          </a:p>
          <a:p>
            <a:pPr eaLnBrk="1" hangingPunct="1">
              <a:spcBef>
                <a:spcPct val="20000"/>
              </a:spcBef>
              <a:defRPr/>
            </a:pPr>
            <a:r>
              <a:rPr lang="en-US" altLang="en-US" sz="1800" i="1" cap="small" dirty="0" smtClean="0">
                <a:solidFill>
                  <a:srgbClr val="C00000"/>
                </a:solidFill>
              </a:rPr>
              <a:t>Financial Accounting</a:t>
            </a:r>
          </a:p>
          <a:p>
            <a:pPr eaLnBrk="1" hangingPunct="1">
              <a:spcBef>
                <a:spcPct val="20000"/>
              </a:spcBef>
              <a:defRPr/>
            </a:pPr>
            <a:endParaRPr lang="en-US" altLang="en-US" sz="1800" i="1" dirty="0" smtClean="0">
              <a:solidFill>
                <a:srgbClr val="C00000"/>
              </a:solidFill>
            </a:endParaRPr>
          </a:p>
          <a:p>
            <a:pPr marL="1254125" indent="-2168525" eaLnBrk="1" hangingPunct="1">
              <a:spcBef>
                <a:spcPct val="20000"/>
              </a:spcBef>
              <a:defRPr/>
            </a:pPr>
            <a:r>
              <a:rPr lang="en-US" altLang="en-US" sz="1800" dirty="0" smtClean="0">
                <a:solidFill>
                  <a:srgbClr val="C00000"/>
                </a:solidFill>
              </a:rPr>
              <a:t>Chapter 06: Reporting and Interpreting Sales Revenue, Receivables, and Cash</a:t>
            </a:r>
            <a:endParaRPr lang="en-US" altLang="en-US" sz="2000" dirty="0" smtClean="0">
              <a:solidFill>
                <a:srgbClr val="C00000"/>
              </a:solidFill>
            </a:endParaRPr>
          </a:p>
          <a:p>
            <a:pPr algn="ctr" eaLnBrk="1" hangingPunct="1">
              <a:spcBef>
                <a:spcPct val="20000"/>
              </a:spcBef>
              <a:defRPr/>
            </a:pPr>
            <a:endParaRPr lang="en-US" altLang="en-US" sz="3200" dirty="0" smtClean="0">
              <a:solidFill>
                <a:schemeClr val="folHlink"/>
              </a:solidFill>
            </a:endParaRPr>
          </a:p>
          <a:p>
            <a:pPr algn="ctr" eaLnBrk="1" hangingPunct="1">
              <a:spcBef>
                <a:spcPct val="20000"/>
              </a:spcBef>
              <a:defRPr/>
            </a:pPr>
            <a:endParaRPr lang="en-US" altLang="en-US" sz="3200" dirty="0" smtClean="0">
              <a:solidFill>
                <a:srgbClr val="002E62"/>
              </a:solidFill>
            </a:endParaRPr>
          </a:p>
        </p:txBody>
      </p:sp>
      <p:sp>
        <p:nvSpPr>
          <p:cNvPr id="3075" name="Text Box 12"/>
          <p:cNvSpPr txBox="1">
            <a:spLocks noChangeArrowheads="1"/>
          </p:cNvSpPr>
          <p:nvPr/>
        </p:nvSpPr>
        <p:spPr bwMode="auto">
          <a:xfrm>
            <a:off x="2286000" y="4068763"/>
            <a:ext cx="1600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spcBef>
                <a:spcPct val="50000"/>
              </a:spcBef>
            </a:pPr>
            <a:r>
              <a:rPr lang="en-US" altLang="en-US" sz="1200" dirty="0" smtClean="0">
                <a:solidFill>
                  <a:srgbClr val="9D8D85"/>
                </a:solidFill>
              </a:rPr>
              <a:t>Spring 2018</a:t>
            </a:r>
            <a:endParaRPr lang="en-US" altLang="en-US" sz="1200" dirty="0">
              <a:solidFill>
                <a:srgbClr val="9D8D85"/>
              </a:solidFill>
            </a:endParaRPr>
          </a:p>
        </p:txBody>
      </p:sp>
      <p:sp>
        <p:nvSpPr>
          <p:cNvPr id="3076" name="Text Box 13"/>
          <p:cNvSpPr txBox="1">
            <a:spLocks noChangeArrowheads="1"/>
          </p:cNvSpPr>
          <p:nvPr/>
        </p:nvSpPr>
        <p:spPr bwMode="auto">
          <a:xfrm>
            <a:off x="2286000" y="3733800"/>
            <a:ext cx="434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spcBef>
                <a:spcPct val="50000"/>
              </a:spcBef>
            </a:pPr>
            <a:r>
              <a:rPr lang="en-US" altLang="en-US" sz="1600">
                <a:solidFill>
                  <a:srgbClr val="9D8D85"/>
                </a:solidFill>
              </a:rPr>
              <a:t>Professor Sinclair</a:t>
            </a:r>
            <a:endParaRPr lang="en-US" altLang="en-US" sz="1800">
              <a:solidFill>
                <a:srgbClr val="9D8D85"/>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10</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Sales Returns and Allowances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buNone/>
            </a:pPr>
            <a:r>
              <a:rPr lang="en-US" sz="1400" dirty="0" smtClean="0"/>
              <a:t>Customers often have </a:t>
            </a:r>
            <a:r>
              <a:rPr lang="en-US" sz="1400" dirty="0"/>
              <a:t>a right to return unsatisfactory or damaged merchandise and receive a refund or an adjustment to their bill. Such returns are often accumulated in a separate account called </a:t>
            </a:r>
            <a:r>
              <a:rPr lang="en-US" sz="1400" dirty="0">
                <a:solidFill>
                  <a:srgbClr val="C00000"/>
                </a:solidFill>
              </a:rPr>
              <a:t>Sales Returns and </a:t>
            </a:r>
            <a:r>
              <a:rPr lang="en-US" sz="1400" dirty="0" smtClean="0">
                <a:solidFill>
                  <a:srgbClr val="C00000"/>
                </a:solidFill>
              </a:rPr>
              <a:t>Allowances </a:t>
            </a:r>
            <a:r>
              <a:rPr lang="en-US" sz="1400" dirty="0" smtClean="0"/>
              <a:t>(a contra-revenue account). Sales </a:t>
            </a:r>
            <a:r>
              <a:rPr lang="en-US" sz="1400" dirty="0"/>
              <a:t>Returns and Allowances must be deducted from gross sales revenue when calculating net sales.</a:t>
            </a:r>
          </a:p>
          <a:p>
            <a:endParaRPr lang="en-US" sz="1400" dirty="0"/>
          </a:p>
          <a:p>
            <a:pPr marL="0" indent="0">
              <a:buNone/>
            </a:pPr>
            <a:r>
              <a:rPr lang="en-US" sz="1400" b="1" dirty="0" smtClean="0"/>
              <a:t>Example:</a:t>
            </a:r>
          </a:p>
          <a:p>
            <a:pPr marL="0" indent="0">
              <a:buNone/>
            </a:pPr>
            <a:r>
              <a:rPr lang="en-US" sz="1400" dirty="0" smtClean="0"/>
              <a:t>Assume </a:t>
            </a:r>
            <a:r>
              <a:rPr lang="en-US" sz="1400" dirty="0"/>
              <a:t>that </a:t>
            </a:r>
            <a:r>
              <a:rPr lang="en-US" sz="1400" dirty="0" smtClean="0"/>
              <a:t>Company B </a:t>
            </a:r>
            <a:r>
              <a:rPr lang="en-US" sz="1400" dirty="0"/>
              <a:t>buys 40 pairs of </a:t>
            </a:r>
            <a:r>
              <a:rPr lang="en-US" sz="1400" dirty="0" smtClean="0"/>
              <a:t>headphones from Company S for </a:t>
            </a:r>
            <a:r>
              <a:rPr lang="en-US" sz="1400" dirty="0"/>
              <a:t>$2,000 on account. Before paying for the </a:t>
            </a:r>
            <a:r>
              <a:rPr lang="en-US" sz="1400" dirty="0" smtClean="0"/>
              <a:t>headphones, Company B returns 10 </a:t>
            </a:r>
            <a:r>
              <a:rPr lang="en-US" sz="1400" dirty="0"/>
              <a:t>pairs of </a:t>
            </a:r>
            <a:r>
              <a:rPr lang="en-US" sz="1400" dirty="0" smtClean="0"/>
              <a:t>headphones to Company S.</a:t>
            </a:r>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a:buFont typeface="Wingdings" panose="05000000000000000000" pitchFamily="2" charset="2"/>
              <a:buChar char="v"/>
            </a:pPr>
            <a:r>
              <a:rPr lang="en-US" sz="1400" dirty="0" smtClean="0">
                <a:solidFill>
                  <a:srgbClr val="C00000"/>
                </a:solidFill>
              </a:rPr>
              <a:t>NOTE: </a:t>
            </a:r>
            <a:r>
              <a:rPr lang="en-US" sz="1400" dirty="0">
                <a:solidFill>
                  <a:srgbClr val="C00000"/>
                </a:solidFill>
              </a:rPr>
              <a:t>Cost of Goods Sold </a:t>
            </a:r>
            <a:r>
              <a:rPr lang="en-US" sz="1400" dirty="0" smtClean="0">
                <a:solidFill>
                  <a:srgbClr val="C00000"/>
                </a:solidFill>
              </a:rPr>
              <a:t>(COGS) is </a:t>
            </a:r>
            <a:r>
              <a:rPr lang="en-US" sz="1400" dirty="0">
                <a:solidFill>
                  <a:srgbClr val="C00000"/>
                </a:solidFill>
              </a:rPr>
              <a:t>also reduced when sales are returned</a:t>
            </a:r>
            <a:r>
              <a:rPr lang="en-US" sz="1400" dirty="0" smtClean="0">
                <a:solidFill>
                  <a:srgbClr val="C00000"/>
                </a:solidFill>
              </a:rPr>
              <a:t>. We will address COGS in the next chapter.</a:t>
            </a:r>
            <a:endParaRPr lang="en-US" sz="1400" dirty="0">
              <a:solidFill>
                <a:srgbClr val="C00000"/>
              </a:solidFill>
            </a:endParaRPr>
          </a:p>
          <a:p>
            <a:endParaRPr lang="en-US" sz="1400" dirty="0"/>
          </a:p>
        </p:txBody>
      </p:sp>
      <p:graphicFrame>
        <p:nvGraphicFramePr>
          <p:cNvPr id="7" name="Table 6"/>
          <p:cNvGraphicFramePr>
            <a:graphicFrameLocks noGrp="1"/>
          </p:cNvGraphicFramePr>
          <p:nvPr>
            <p:extLst>
              <p:ext uri="{D42A27DB-BD31-4B8C-83A1-F6EECF244321}">
                <p14:modId xmlns:p14="http://schemas.microsoft.com/office/powerpoint/2010/main" val="2695485955"/>
              </p:ext>
            </p:extLst>
          </p:nvPr>
        </p:nvGraphicFramePr>
        <p:xfrm>
          <a:off x="1371600" y="3429000"/>
          <a:ext cx="5867400" cy="914400"/>
        </p:xfrm>
        <a:graphic>
          <a:graphicData uri="http://schemas.openxmlformats.org/drawingml/2006/table">
            <a:tbl>
              <a:tblPr firstRow="1" bandRow="1">
                <a:tableStyleId>{2D5ABB26-0587-4C30-8999-92F81FD0307C}</a:tableStyleId>
              </a:tblPr>
              <a:tblGrid>
                <a:gridCol w="3787096">
                  <a:extLst>
                    <a:ext uri="{9D8B030D-6E8A-4147-A177-3AD203B41FA5}">
                      <a16:colId xmlns:a16="http://schemas.microsoft.com/office/drawing/2014/main" val="20000"/>
                    </a:ext>
                  </a:extLst>
                </a:gridCol>
                <a:gridCol w="945592">
                  <a:extLst>
                    <a:ext uri="{9D8B030D-6E8A-4147-A177-3AD203B41FA5}">
                      <a16:colId xmlns:a16="http://schemas.microsoft.com/office/drawing/2014/main" val="20001"/>
                    </a:ext>
                  </a:extLst>
                </a:gridCol>
                <a:gridCol w="1134712">
                  <a:extLst>
                    <a:ext uri="{9D8B030D-6E8A-4147-A177-3AD203B41FA5}">
                      <a16:colId xmlns:a16="http://schemas.microsoft.com/office/drawing/2014/main" val="20002"/>
                    </a:ext>
                  </a:extLst>
                </a:gridCol>
              </a:tblGrid>
              <a:tr h="127000">
                <a:tc>
                  <a:txBody>
                    <a:bodyPr/>
                    <a:lstStyle/>
                    <a:p>
                      <a:pPr algn="ctr"/>
                      <a:r>
                        <a:rPr lang="en-US" sz="1400" i="1" dirty="0" smtClean="0"/>
                        <a:t>To record initial credit sales:</a:t>
                      </a:r>
                      <a:endParaRPr lang="en-US" sz="1400" i="1" dirty="0"/>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127000">
                <a:tc>
                  <a:txBody>
                    <a:bodyPr/>
                    <a:lstStyle/>
                    <a:p>
                      <a:r>
                        <a:rPr lang="en-US" sz="1400" dirty="0" smtClean="0"/>
                        <a:t>Accounts Receivable</a:t>
                      </a:r>
                      <a:r>
                        <a:rPr lang="en-US" sz="1400" baseline="0" dirty="0" smtClean="0"/>
                        <a:t> </a:t>
                      </a:r>
                      <a:r>
                        <a:rPr lang="en-US" sz="1400" dirty="0" smtClean="0"/>
                        <a:t>(+A)</a:t>
                      </a:r>
                      <a:endParaRPr lang="en-US" sz="1400" dirty="0"/>
                    </a:p>
                  </a:txBody>
                  <a:tcPr/>
                </a:tc>
                <a:tc>
                  <a:txBody>
                    <a:bodyPr/>
                    <a:lstStyle/>
                    <a:p>
                      <a:pPr algn="r"/>
                      <a:r>
                        <a:rPr lang="en-US" sz="1400" dirty="0" smtClean="0"/>
                        <a:t>2,000</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127000">
                <a:tc>
                  <a:txBody>
                    <a:bodyPr/>
                    <a:lstStyle/>
                    <a:p>
                      <a:r>
                        <a:rPr lang="en-US" sz="1400" dirty="0" smtClean="0"/>
                        <a:t>     Sales Revenue (+R, +SE)</a:t>
                      </a:r>
                      <a:endParaRPr lang="en-US" sz="1400" dirty="0"/>
                    </a:p>
                  </a:txBody>
                  <a:tcPr/>
                </a:tc>
                <a:tc>
                  <a:txBody>
                    <a:bodyPr/>
                    <a:lstStyle/>
                    <a:p>
                      <a:pPr algn="r"/>
                      <a:endParaRPr lang="en-US" sz="1400" dirty="0"/>
                    </a:p>
                  </a:txBody>
                  <a:tcPr/>
                </a:tc>
                <a:tc>
                  <a:txBody>
                    <a:bodyPr/>
                    <a:lstStyle/>
                    <a:p>
                      <a:pPr algn="r"/>
                      <a:r>
                        <a:rPr lang="en-US" sz="1400" dirty="0" smtClean="0"/>
                        <a:t>2,000</a:t>
                      </a:r>
                      <a:endParaRPr lang="en-US" sz="1400" dirty="0"/>
                    </a:p>
                  </a:txBody>
                  <a:tcPr/>
                </a:tc>
                <a:extLst>
                  <a:ext uri="{0D108BD9-81ED-4DB2-BD59-A6C34878D82A}">
                    <a16:rowId xmlns:a16="http://schemas.microsoft.com/office/drawing/2014/main" val="10002"/>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029005284"/>
              </p:ext>
            </p:extLst>
          </p:nvPr>
        </p:nvGraphicFramePr>
        <p:xfrm>
          <a:off x="1371600" y="4495800"/>
          <a:ext cx="5867400" cy="914400"/>
        </p:xfrm>
        <a:graphic>
          <a:graphicData uri="http://schemas.openxmlformats.org/drawingml/2006/table">
            <a:tbl>
              <a:tblPr firstRow="1" bandRow="1">
                <a:tableStyleId>{2D5ABB26-0587-4C30-8999-92F81FD0307C}</a:tableStyleId>
              </a:tblPr>
              <a:tblGrid>
                <a:gridCol w="3787096">
                  <a:extLst>
                    <a:ext uri="{9D8B030D-6E8A-4147-A177-3AD203B41FA5}">
                      <a16:colId xmlns:a16="http://schemas.microsoft.com/office/drawing/2014/main" val="20000"/>
                    </a:ext>
                  </a:extLst>
                </a:gridCol>
                <a:gridCol w="945592">
                  <a:extLst>
                    <a:ext uri="{9D8B030D-6E8A-4147-A177-3AD203B41FA5}">
                      <a16:colId xmlns:a16="http://schemas.microsoft.com/office/drawing/2014/main" val="20001"/>
                    </a:ext>
                  </a:extLst>
                </a:gridCol>
                <a:gridCol w="1134712">
                  <a:extLst>
                    <a:ext uri="{9D8B030D-6E8A-4147-A177-3AD203B41FA5}">
                      <a16:colId xmlns:a16="http://schemas.microsoft.com/office/drawing/2014/main" val="20002"/>
                    </a:ext>
                  </a:extLst>
                </a:gridCol>
              </a:tblGrid>
              <a:tr h="127000">
                <a:tc>
                  <a:txBody>
                    <a:bodyPr/>
                    <a:lstStyle/>
                    <a:p>
                      <a:pPr algn="ctr"/>
                      <a:r>
                        <a:rPr lang="en-US" sz="1400" i="1" dirty="0" smtClean="0"/>
                        <a:t>To record sales returns</a:t>
                      </a:r>
                      <a:r>
                        <a:rPr lang="en-US" sz="1400" i="1" baseline="0" dirty="0" smtClean="0"/>
                        <a:t>:</a:t>
                      </a:r>
                      <a:endParaRPr lang="en-US" sz="1400" i="1" dirty="0"/>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127000">
                <a:tc>
                  <a:txBody>
                    <a:bodyPr/>
                    <a:lstStyle/>
                    <a:p>
                      <a:r>
                        <a:rPr lang="en-US" sz="1400" baseline="0" dirty="0" smtClean="0"/>
                        <a:t>Sales Returns and Allowances (+XR, -R, -SE)</a:t>
                      </a:r>
                      <a:endParaRPr lang="en-US" sz="1400" dirty="0"/>
                    </a:p>
                  </a:txBody>
                  <a:tcPr/>
                </a:tc>
                <a:tc>
                  <a:txBody>
                    <a:bodyPr/>
                    <a:lstStyle/>
                    <a:p>
                      <a:pPr algn="r"/>
                      <a:r>
                        <a:rPr lang="en-US" sz="1400" dirty="0" smtClean="0"/>
                        <a:t>500</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127000">
                <a:tc>
                  <a:txBody>
                    <a:bodyPr/>
                    <a:lstStyle/>
                    <a:p>
                      <a:r>
                        <a:rPr lang="en-US" sz="1400" dirty="0" smtClean="0"/>
                        <a:t>     Accounts</a:t>
                      </a:r>
                      <a:r>
                        <a:rPr lang="en-US" sz="1400" baseline="0" dirty="0" smtClean="0"/>
                        <a:t> Receivable</a:t>
                      </a:r>
                      <a:r>
                        <a:rPr lang="en-US" sz="1400" dirty="0" smtClean="0"/>
                        <a:t> (-A)</a:t>
                      </a:r>
                      <a:endParaRPr lang="en-US" sz="1400" dirty="0"/>
                    </a:p>
                  </a:txBody>
                  <a:tcPr/>
                </a:tc>
                <a:tc>
                  <a:txBody>
                    <a:bodyPr/>
                    <a:lstStyle/>
                    <a:p>
                      <a:pPr algn="r"/>
                      <a:endParaRPr lang="en-US" sz="1400" dirty="0"/>
                    </a:p>
                  </a:txBody>
                  <a:tcPr/>
                </a:tc>
                <a:tc>
                  <a:txBody>
                    <a:bodyPr/>
                    <a:lstStyle/>
                    <a:p>
                      <a:pPr algn="r"/>
                      <a:r>
                        <a:rPr lang="en-US" sz="1400" dirty="0" smtClean="0"/>
                        <a:t>500</a:t>
                      </a:r>
                      <a:endParaRPr lang="en-US" sz="14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0264927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11</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Reporting Net Sales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buNone/>
            </a:pPr>
            <a:r>
              <a:rPr lang="en-US" sz="1400" dirty="0" smtClean="0"/>
              <a:t>Credit </a:t>
            </a:r>
            <a:r>
              <a:rPr lang="en-US" sz="1400" dirty="0"/>
              <a:t>card discounts, sales discounts, and sales returns and allowances </a:t>
            </a:r>
            <a:r>
              <a:rPr lang="en-US" sz="1400" dirty="0" smtClean="0"/>
              <a:t>(contra-revenue accounts) are </a:t>
            </a:r>
            <a:r>
              <a:rPr lang="en-US" sz="1400" dirty="0"/>
              <a:t>deducted from sales revenue in the income statement to arrive at net </a:t>
            </a:r>
            <a:r>
              <a:rPr lang="en-US" sz="1400" dirty="0" smtClean="0"/>
              <a:t>sales</a:t>
            </a:r>
            <a:r>
              <a:rPr lang="en-US" sz="1400" dirty="0"/>
              <a:t>:</a:t>
            </a: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p:txBody>
      </p:sp>
      <p:graphicFrame>
        <p:nvGraphicFramePr>
          <p:cNvPr id="2" name="Table 1"/>
          <p:cNvGraphicFramePr>
            <a:graphicFrameLocks noGrp="1"/>
          </p:cNvGraphicFramePr>
          <p:nvPr>
            <p:extLst>
              <p:ext uri="{D42A27DB-BD31-4B8C-83A1-F6EECF244321}">
                <p14:modId xmlns:p14="http://schemas.microsoft.com/office/powerpoint/2010/main" val="1979157315"/>
              </p:ext>
            </p:extLst>
          </p:nvPr>
        </p:nvGraphicFramePr>
        <p:xfrm>
          <a:off x="2590800" y="1981200"/>
          <a:ext cx="4114800" cy="1524000"/>
        </p:xfrm>
        <a:graphic>
          <a:graphicData uri="http://schemas.openxmlformats.org/drawingml/2006/table">
            <a:tbl>
              <a:tblPr firstRow="1" bandRow="1">
                <a:tableStyleId>{2D5ABB26-0587-4C30-8999-92F81FD0307C}</a:tableStyleId>
              </a:tblPr>
              <a:tblGrid>
                <a:gridCol w="3214687">
                  <a:extLst>
                    <a:ext uri="{9D8B030D-6E8A-4147-A177-3AD203B41FA5}">
                      <a16:colId xmlns:a16="http://schemas.microsoft.com/office/drawing/2014/main" val="20000"/>
                    </a:ext>
                  </a:extLst>
                </a:gridCol>
                <a:gridCol w="900113">
                  <a:extLst>
                    <a:ext uri="{9D8B030D-6E8A-4147-A177-3AD203B41FA5}">
                      <a16:colId xmlns:a16="http://schemas.microsoft.com/office/drawing/2014/main" val="20001"/>
                    </a:ext>
                  </a:extLst>
                </a:gridCol>
              </a:tblGrid>
              <a:tr h="177800">
                <a:tc>
                  <a:txBody>
                    <a:bodyPr/>
                    <a:lstStyle/>
                    <a:p>
                      <a:r>
                        <a:rPr lang="en-US" sz="1400" dirty="0" smtClean="0"/>
                        <a:t>Sales revenue</a:t>
                      </a:r>
                      <a:endParaRPr lang="en-US" sz="1400" dirty="0"/>
                    </a:p>
                  </a:txBody>
                  <a:tcPr/>
                </a:tc>
                <a:tc>
                  <a:txBody>
                    <a:bodyPr/>
                    <a:lstStyle/>
                    <a:p>
                      <a:pPr algn="r"/>
                      <a:r>
                        <a:rPr lang="en-US" sz="1400" dirty="0" smtClean="0"/>
                        <a:t>$6,000</a:t>
                      </a:r>
                      <a:endParaRPr lang="en-US" sz="1400" dirty="0"/>
                    </a:p>
                  </a:txBody>
                  <a:tcPr/>
                </a:tc>
                <a:extLst>
                  <a:ext uri="{0D108BD9-81ED-4DB2-BD59-A6C34878D82A}">
                    <a16:rowId xmlns:a16="http://schemas.microsoft.com/office/drawing/2014/main" val="10000"/>
                  </a:ext>
                </a:extLst>
              </a:tr>
              <a:tr h="177800">
                <a:tc>
                  <a:txBody>
                    <a:bodyPr/>
                    <a:lstStyle/>
                    <a:p>
                      <a:r>
                        <a:rPr lang="en-US" sz="1400" dirty="0" smtClean="0"/>
                        <a:t>Less:</a:t>
                      </a:r>
                      <a:r>
                        <a:rPr lang="en-US" sz="1400" baseline="0" dirty="0" smtClean="0"/>
                        <a:t> Credit card discounts</a:t>
                      </a:r>
                      <a:endParaRPr lang="en-US" sz="1400" dirty="0"/>
                    </a:p>
                  </a:txBody>
                  <a:tcPr/>
                </a:tc>
                <a:tc>
                  <a:txBody>
                    <a:bodyPr/>
                    <a:lstStyle/>
                    <a:p>
                      <a:pPr algn="r"/>
                      <a:r>
                        <a:rPr lang="en-US" sz="1400" dirty="0" smtClean="0"/>
                        <a:t>90</a:t>
                      </a:r>
                      <a:endParaRPr lang="en-US" sz="1400" dirty="0"/>
                    </a:p>
                  </a:txBody>
                  <a:tcPr/>
                </a:tc>
                <a:extLst>
                  <a:ext uri="{0D108BD9-81ED-4DB2-BD59-A6C34878D82A}">
                    <a16:rowId xmlns:a16="http://schemas.microsoft.com/office/drawing/2014/main" val="10001"/>
                  </a:ext>
                </a:extLst>
              </a:tr>
              <a:tr h="177800">
                <a:tc>
                  <a:txBody>
                    <a:bodyPr/>
                    <a:lstStyle/>
                    <a:p>
                      <a:r>
                        <a:rPr lang="en-US" sz="1400" dirty="0" smtClean="0"/>
                        <a:t>          Sales discounts</a:t>
                      </a:r>
                      <a:endParaRPr lang="en-US" sz="1400" dirty="0"/>
                    </a:p>
                  </a:txBody>
                  <a:tcPr/>
                </a:tc>
                <a:tc>
                  <a:txBody>
                    <a:bodyPr/>
                    <a:lstStyle/>
                    <a:p>
                      <a:pPr algn="r"/>
                      <a:r>
                        <a:rPr lang="en-US" sz="1400" dirty="0" smtClean="0"/>
                        <a:t>20</a:t>
                      </a:r>
                      <a:endParaRPr lang="en-US" sz="1400" dirty="0"/>
                    </a:p>
                  </a:txBody>
                  <a:tcPr/>
                </a:tc>
                <a:extLst>
                  <a:ext uri="{0D108BD9-81ED-4DB2-BD59-A6C34878D82A}">
                    <a16:rowId xmlns:a16="http://schemas.microsoft.com/office/drawing/2014/main" val="10002"/>
                  </a:ext>
                </a:extLst>
              </a:tr>
              <a:tr h="177800">
                <a:tc>
                  <a:txBody>
                    <a:bodyPr/>
                    <a:lstStyle/>
                    <a:p>
                      <a:r>
                        <a:rPr lang="en-US" sz="1400" dirty="0" smtClean="0"/>
                        <a:t>          Sales returns &amp; allowances</a:t>
                      </a:r>
                      <a:endParaRPr lang="en-US" sz="1400" dirty="0"/>
                    </a:p>
                  </a:txBody>
                  <a:tcPr/>
                </a:tc>
                <a:tc>
                  <a:txBody>
                    <a:bodyPr/>
                    <a:lstStyle/>
                    <a:p>
                      <a:pPr algn="r"/>
                      <a:r>
                        <a:rPr lang="en-US" sz="1400" dirty="0" smtClean="0"/>
                        <a:t>500</a:t>
                      </a:r>
                      <a:endParaRPr lang="en-US" sz="1400" dirty="0"/>
                    </a:p>
                  </a:txBody>
                  <a:tcPr>
                    <a:lnB w="635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3"/>
                  </a:ext>
                </a:extLst>
              </a:tr>
              <a:tr h="177800">
                <a:tc>
                  <a:txBody>
                    <a:bodyPr/>
                    <a:lstStyle/>
                    <a:p>
                      <a:r>
                        <a:rPr lang="en-US" sz="1400" dirty="0" smtClean="0"/>
                        <a:t>Net sales</a:t>
                      </a:r>
                      <a:endParaRPr lang="en-US" sz="1400" dirty="0"/>
                    </a:p>
                  </a:txBody>
                  <a:tcPr/>
                </a:tc>
                <a:tc>
                  <a:txBody>
                    <a:bodyPr/>
                    <a:lstStyle/>
                    <a:p>
                      <a:pPr algn="r"/>
                      <a:r>
                        <a:rPr lang="en-US" sz="1400" dirty="0" smtClean="0"/>
                        <a:t>$5,390</a:t>
                      </a:r>
                      <a:endParaRPr lang="en-US" sz="1400" dirty="0"/>
                    </a:p>
                  </a:txBody>
                  <a:tcPr>
                    <a:lnT w="6350"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593505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12</a:t>
            </a:fld>
            <a:endParaRPr lang="en-US" altLang="en-US" sz="1400" b="1" smtClean="0">
              <a:solidFill>
                <a:srgbClr val="002E62"/>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Measuring and Reporting Receivables</a:t>
            </a:r>
            <a:endParaRPr lang="en-US" sz="2800" dirty="0"/>
          </a:p>
        </p:txBody>
      </p:sp>
    </p:spTree>
    <p:extLst>
      <p:ext uri="{BB962C8B-B14F-4D97-AF65-F5344CB8AC3E}">
        <p14:creationId xmlns:p14="http://schemas.microsoft.com/office/powerpoint/2010/main" val="35993624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13</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Measuring and Reporting Receivables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buNone/>
            </a:pPr>
            <a:r>
              <a:rPr lang="en-US" sz="1400" dirty="0" smtClean="0"/>
              <a:t>Receivables </a:t>
            </a:r>
            <a:r>
              <a:rPr lang="en-US" sz="1400" dirty="0"/>
              <a:t>may be classified in three ways. </a:t>
            </a:r>
          </a:p>
          <a:p>
            <a:endParaRPr lang="en-US" sz="1400" dirty="0"/>
          </a:p>
          <a:p>
            <a:pPr marL="749300" lvl="1" indent="-342900">
              <a:buFont typeface="+mj-lt"/>
              <a:buAutoNum type="arabicParenR"/>
            </a:pPr>
            <a:r>
              <a:rPr lang="en-US" sz="1400" dirty="0" smtClean="0">
                <a:solidFill>
                  <a:srgbClr val="C00000"/>
                </a:solidFill>
              </a:rPr>
              <a:t>Account Receivable (A/R) or Note Receivable:</a:t>
            </a:r>
            <a:r>
              <a:rPr lang="en-US" sz="1400" dirty="0" smtClean="0"/>
              <a:t> </a:t>
            </a:r>
            <a:r>
              <a:rPr lang="en-US" sz="1400" dirty="0"/>
              <a:t>An account receivable is created when companies allow customers to purchase merchandise on an open account and the customer promises to pay the company for the purchase. A note receivable is a promise, in writing, that requires another party to pay the company a specified amount, at a specified date, with a stated amount of interest.</a:t>
            </a:r>
          </a:p>
          <a:p>
            <a:pPr marL="749300" lvl="1" indent="-342900">
              <a:buFont typeface="+mj-lt"/>
              <a:buAutoNum type="arabicParenR"/>
            </a:pPr>
            <a:endParaRPr lang="en-US" sz="1400" dirty="0"/>
          </a:p>
          <a:p>
            <a:pPr marL="749300" lvl="1" indent="-342900">
              <a:buFont typeface="+mj-lt"/>
              <a:buAutoNum type="arabicParenR"/>
            </a:pPr>
            <a:r>
              <a:rPr lang="en-US" sz="1400" dirty="0" smtClean="0">
                <a:solidFill>
                  <a:srgbClr val="C00000"/>
                </a:solidFill>
              </a:rPr>
              <a:t>Trade Receivable </a:t>
            </a:r>
            <a:r>
              <a:rPr lang="en-US" sz="1400" dirty="0">
                <a:solidFill>
                  <a:srgbClr val="C00000"/>
                </a:solidFill>
              </a:rPr>
              <a:t>or </a:t>
            </a:r>
            <a:r>
              <a:rPr lang="en-US" sz="1400" dirty="0" smtClean="0">
                <a:solidFill>
                  <a:srgbClr val="C00000"/>
                </a:solidFill>
              </a:rPr>
              <a:t>Nontrade Receivable: </a:t>
            </a:r>
            <a:r>
              <a:rPr lang="en-US" sz="1400" dirty="0"/>
              <a:t>Trade receivables are amounts owed to the business for credit sales of goods or services.</a:t>
            </a:r>
            <a:r>
              <a:rPr lang="en-US" sz="1400" dirty="0">
                <a:sym typeface="Wingdings" pitchFamily="2" charset="2"/>
              </a:rPr>
              <a:t> </a:t>
            </a:r>
            <a:r>
              <a:rPr lang="en-US" sz="1400" dirty="0"/>
              <a:t>Nontrade receivables are amounts owed to the business for other </a:t>
            </a:r>
            <a:r>
              <a:rPr lang="en-US" sz="1400" dirty="0" smtClean="0"/>
              <a:t>reasons (i.e., </a:t>
            </a:r>
            <a:r>
              <a:rPr lang="en-US" sz="1400" dirty="0"/>
              <a:t>personal loans to </a:t>
            </a:r>
            <a:r>
              <a:rPr lang="en-US" sz="1400" dirty="0" smtClean="0"/>
              <a:t>employees)</a:t>
            </a:r>
            <a:endParaRPr lang="en-US" sz="1400" dirty="0"/>
          </a:p>
          <a:p>
            <a:pPr marL="749300" lvl="1" indent="-342900">
              <a:buFont typeface="+mj-lt"/>
              <a:buAutoNum type="arabicParenR"/>
            </a:pPr>
            <a:endParaRPr lang="en-US" sz="1400" dirty="0"/>
          </a:p>
          <a:p>
            <a:pPr marL="749300" lvl="1" indent="-342900">
              <a:buFont typeface="+mj-lt"/>
              <a:buAutoNum type="arabicParenR"/>
            </a:pPr>
            <a:r>
              <a:rPr lang="en-US" sz="1400" dirty="0" smtClean="0">
                <a:solidFill>
                  <a:srgbClr val="C00000"/>
                </a:solidFill>
              </a:rPr>
              <a:t>Current </a:t>
            </a:r>
            <a:r>
              <a:rPr lang="en-US" sz="1400" dirty="0">
                <a:solidFill>
                  <a:srgbClr val="C00000"/>
                </a:solidFill>
              </a:rPr>
              <a:t>(short-term) or </a:t>
            </a:r>
            <a:r>
              <a:rPr lang="en-US" sz="1400" dirty="0" smtClean="0">
                <a:solidFill>
                  <a:srgbClr val="C00000"/>
                </a:solidFill>
              </a:rPr>
              <a:t>Noncurrent </a:t>
            </a:r>
            <a:r>
              <a:rPr lang="en-US" sz="1400" dirty="0">
                <a:solidFill>
                  <a:srgbClr val="C00000"/>
                </a:solidFill>
              </a:rPr>
              <a:t>(long-term</a:t>
            </a:r>
            <a:r>
              <a:rPr lang="en-US" sz="1400" dirty="0" smtClean="0">
                <a:solidFill>
                  <a:srgbClr val="C00000"/>
                </a:solidFill>
              </a:rPr>
              <a:t>): </a:t>
            </a:r>
            <a:r>
              <a:rPr lang="en-US" sz="1400" dirty="0"/>
              <a:t>based on when the cash is expected to be collected. </a:t>
            </a:r>
          </a:p>
        </p:txBody>
      </p:sp>
    </p:spTree>
    <p:extLst>
      <p:ext uri="{BB962C8B-B14F-4D97-AF65-F5344CB8AC3E}">
        <p14:creationId xmlns:p14="http://schemas.microsoft.com/office/powerpoint/2010/main" val="18022969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14</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Accounting for Bad Debts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buNone/>
            </a:pPr>
            <a:r>
              <a:rPr lang="en-US" sz="1400" b="1" dirty="0"/>
              <a:t>In Q1 2017, total receivables for non-financial corporate businesses in the United States stood at </a:t>
            </a:r>
            <a:r>
              <a:rPr lang="en-US" sz="1400" b="1" u="sng" dirty="0"/>
              <a:t>$2.864 trillion </a:t>
            </a:r>
          </a:p>
          <a:p>
            <a:pPr lvl="1">
              <a:buFont typeface="Wingdings" panose="05000000000000000000" pitchFamily="2" charset="2"/>
              <a:buChar char="v"/>
            </a:pPr>
            <a:r>
              <a:rPr lang="en-US" sz="1050" dirty="0"/>
              <a:t>Source Federal Reserve (2017:Q1). </a:t>
            </a:r>
            <a:r>
              <a:rPr lang="en-US" sz="1050" i="1" dirty="0"/>
              <a:t>Statistical Release: Flow of Funds Accounts of the United States</a:t>
            </a:r>
            <a:r>
              <a:rPr lang="en-US" sz="1050" dirty="0"/>
              <a:t>. Z.1 L.103, line 16. </a:t>
            </a:r>
          </a:p>
          <a:p>
            <a:pPr>
              <a:defRPr/>
            </a:pPr>
            <a:endParaRPr lang="en-US" sz="1400" dirty="0"/>
          </a:p>
          <a:p>
            <a:pPr marL="0" indent="0">
              <a:buNone/>
              <a:defRPr/>
            </a:pPr>
            <a:r>
              <a:rPr lang="en-US" sz="1400" dirty="0" smtClean="0"/>
              <a:t>But, some customers do NOT pay </a:t>
            </a:r>
            <a:r>
              <a:rPr lang="en-US" sz="1400" dirty="0"/>
              <a:t>their bills</a:t>
            </a:r>
          </a:p>
          <a:p>
            <a:endParaRPr lang="en-US" sz="1400" dirty="0" smtClean="0"/>
          </a:p>
          <a:p>
            <a:r>
              <a:rPr lang="en-US" sz="1400" dirty="0"/>
              <a:t>Bad debts result from credit customers who will not pay the amount they owe, regardless of collection efforts.</a:t>
            </a:r>
          </a:p>
          <a:p>
            <a:endParaRPr lang="en-US" sz="1400" dirty="0"/>
          </a:p>
          <a:p>
            <a:r>
              <a:rPr lang="en-US" sz="1400" dirty="0" smtClean="0"/>
              <a:t>GAAP </a:t>
            </a:r>
            <a:r>
              <a:rPr lang="en-US" sz="1400" dirty="0"/>
              <a:t>requires recording of bad debt expense in the same accounting period in which the related sales are </a:t>
            </a:r>
            <a:r>
              <a:rPr lang="en-US" sz="1400" dirty="0" smtClean="0"/>
              <a:t>made (Expense Principle). </a:t>
            </a:r>
          </a:p>
          <a:p>
            <a:pPr lvl="1">
              <a:buFont typeface="Wingdings" panose="05000000000000000000" pitchFamily="2" charset="2"/>
              <a:buChar char="v"/>
            </a:pPr>
            <a:r>
              <a:rPr lang="en-US" sz="1400" dirty="0" smtClean="0">
                <a:solidFill>
                  <a:srgbClr val="C00000"/>
                </a:solidFill>
              </a:rPr>
              <a:t>NOTE: A </a:t>
            </a:r>
            <a:r>
              <a:rPr lang="en-US" sz="1400" dirty="0">
                <a:solidFill>
                  <a:srgbClr val="C00000"/>
                </a:solidFill>
              </a:rPr>
              <a:t>company may not learn which particular customers will not pay until the next accounting period. </a:t>
            </a:r>
            <a:endParaRPr lang="en-US" sz="1400" dirty="0" smtClean="0">
              <a:solidFill>
                <a:srgbClr val="C00000"/>
              </a:solidFill>
            </a:endParaRPr>
          </a:p>
          <a:p>
            <a:endParaRPr lang="en-US" sz="1400" dirty="0" smtClean="0"/>
          </a:p>
          <a:p>
            <a:pPr defTabSz="914250">
              <a:defRPr/>
            </a:pPr>
            <a:r>
              <a:rPr lang="en-US" sz="1400" dirty="0" smtClean="0"/>
              <a:t>This </a:t>
            </a:r>
            <a:r>
              <a:rPr lang="en-US" sz="1400" dirty="0"/>
              <a:t>problem is resolved by using the allowance method to measure bad debt expense. The allowance method is based on </a:t>
            </a:r>
            <a:r>
              <a:rPr lang="en-US" sz="1400" b="1" u="sng" dirty="0">
                <a:solidFill>
                  <a:srgbClr val="C00000"/>
                </a:solidFill>
              </a:rPr>
              <a:t>estimates</a:t>
            </a:r>
            <a:r>
              <a:rPr lang="en-US" sz="1400" dirty="0"/>
              <a:t> of the expected amount of bad debts. </a:t>
            </a:r>
            <a:r>
              <a:rPr lang="en-US" sz="1400" dirty="0">
                <a:cs typeface="Arial" pitchFamily="34" charset="0"/>
              </a:rPr>
              <a:t>Most businesses record an estimate of the bad debt expense using an adjusting entry at the end of the accounting period.</a:t>
            </a:r>
            <a:endParaRPr lang="en-US" sz="1400" dirty="0"/>
          </a:p>
        </p:txBody>
      </p:sp>
    </p:spTree>
    <p:extLst>
      <p:ext uri="{BB962C8B-B14F-4D97-AF65-F5344CB8AC3E}">
        <p14:creationId xmlns:p14="http://schemas.microsoft.com/office/powerpoint/2010/main" val="13102096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15</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Recording Bad Debt Expense Estimates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r>
              <a:rPr lang="en-US" sz="1400" dirty="0"/>
              <a:t>Bad debt expense is the expense associated with estimated uncollectible </a:t>
            </a:r>
            <a:r>
              <a:rPr lang="en-US" sz="1400" dirty="0" smtClean="0"/>
              <a:t>A/R. </a:t>
            </a:r>
            <a:r>
              <a:rPr lang="en-US" sz="1400" dirty="0"/>
              <a:t>An adjusting journal entry at the end of the accounting period records the bad debt estimate. </a:t>
            </a:r>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smtClean="0"/>
          </a:p>
          <a:p>
            <a:r>
              <a:rPr lang="en-US" sz="1400" dirty="0" smtClean="0"/>
              <a:t>Bad </a:t>
            </a:r>
            <a:r>
              <a:rPr lang="en-US" sz="1400" dirty="0"/>
              <a:t>debt expense is included in the category “Selling” expenses on the income </a:t>
            </a:r>
            <a:r>
              <a:rPr lang="en-US" sz="1400" dirty="0" smtClean="0"/>
              <a:t>statement, and is closed at year-end. Bad </a:t>
            </a:r>
            <a:r>
              <a:rPr lang="en-US" sz="1400" dirty="0"/>
              <a:t>debt expense decreases net income, as well as stockholders’ equity. </a:t>
            </a:r>
            <a:r>
              <a:rPr lang="en-US" sz="1400" dirty="0" smtClean="0"/>
              <a:t>The </a:t>
            </a:r>
            <a:r>
              <a:rPr lang="en-US" sz="1400" dirty="0"/>
              <a:t>Allowance for Doubtful </a:t>
            </a:r>
            <a:r>
              <a:rPr lang="en-US" sz="1400" dirty="0" smtClean="0"/>
              <a:t>Accounts (ADA), </a:t>
            </a:r>
            <a:r>
              <a:rPr lang="en-US" sz="1400" dirty="0"/>
              <a:t>a contra-asset, reduces the </a:t>
            </a:r>
            <a:r>
              <a:rPr lang="en-US" sz="1400" dirty="0" smtClean="0"/>
              <a:t>Accounts Receivable </a:t>
            </a:r>
            <a:r>
              <a:rPr lang="en-US" sz="1400" dirty="0"/>
              <a:t>amount on the balance sheet. </a:t>
            </a:r>
            <a:endParaRPr lang="en-US" sz="1400" kern="1200" dirty="0"/>
          </a:p>
        </p:txBody>
      </p:sp>
      <p:graphicFrame>
        <p:nvGraphicFramePr>
          <p:cNvPr id="3" name="Table 2"/>
          <p:cNvGraphicFramePr>
            <a:graphicFrameLocks noGrp="1"/>
          </p:cNvGraphicFramePr>
          <p:nvPr>
            <p:extLst>
              <p:ext uri="{D42A27DB-BD31-4B8C-83A1-F6EECF244321}">
                <p14:modId xmlns:p14="http://schemas.microsoft.com/office/powerpoint/2010/main" val="3155295382"/>
              </p:ext>
            </p:extLst>
          </p:nvPr>
        </p:nvGraphicFramePr>
        <p:xfrm>
          <a:off x="1828800" y="2057400"/>
          <a:ext cx="5867400" cy="914400"/>
        </p:xfrm>
        <a:graphic>
          <a:graphicData uri="http://schemas.openxmlformats.org/drawingml/2006/table">
            <a:tbl>
              <a:tblPr firstRow="1" bandRow="1">
                <a:tableStyleId>{2D5ABB26-0587-4C30-8999-92F81FD0307C}</a:tableStyleId>
              </a:tblPr>
              <a:tblGrid>
                <a:gridCol w="3787096">
                  <a:extLst>
                    <a:ext uri="{9D8B030D-6E8A-4147-A177-3AD203B41FA5}">
                      <a16:colId xmlns:a16="http://schemas.microsoft.com/office/drawing/2014/main" val="20000"/>
                    </a:ext>
                  </a:extLst>
                </a:gridCol>
                <a:gridCol w="945592">
                  <a:extLst>
                    <a:ext uri="{9D8B030D-6E8A-4147-A177-3AD203B41FA5}">
                      <a16:colId xmlns:a16="http://schemas.microsoft.com/office/drawing/2014/main" val="20001"/>
                    </a:ext>
                  </a:extLst>
                </a:gridCol>
                <a:gridCol w="1134712">
                  <a:extLst>
                    <a:ext uri="{9D8B030D-6E8A-4147-A177-3AD203B41FA5}">
                      <a16:colId xmlns:a16="http://schemas.microsoft.com/office/drawing/2014/main" val="20002"/>
                    </a:ext>
                  </a:extLst>
                </a:gridCol>
              </a:tblGrid>
              <a:tr h="127000">
                <a:tc>
                  <a:txBody>
                    <a:bodyPr/>
                    <a:lstStyle/>
                    <a:p>
                      <a:endParaRPr lang="en-US" sz="1400" dirty="0"/>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127000">
                <a:tc>
                  <a:txBody>
                    <a:bodyPr/>
                    <a:lstStyle/>
                    <a:p>
                      <a:r>
                        <a:rPr lang="en-US" sz="1400" dirty="0" smtClean="0"/>
                        <a:t>Bad Debt Expense (+E; -SE)</a:t>
                      </a:r>
                      <a:endParaRPr lang="en-US" sz="1400" dirty="0"/>
                    </a:p>
                  </a:txBody>
                  <a:tcPr/>
                </a:tc>
                <a:tc>
                  <a:txBody>
                    <a:bodyPr/>
                    <a:lstStyle/>
                    <a:p>
                      <a:pPr algn="r"/>
                      <a:r>
                        <a:rPr lang="en-US" sz="1400" dirty="0" smtClean="0"/>
                        <a:t>1,000</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127000">
                <a:tc>
                  <a:txBody>
                    <a:bodyPr/>
                    <a:lstStyle/>
                    <a:p>
                      <a:r>
                        <a:rPr lang="en-US" sz="1400" dirty="0" smtClean="0"/>
                        <a:t>     Allowance for</a:t>
                      </a:r>
                      <a:r>
                        <a:rPr lang="en-US" sz="1400" baseline="0" dirty="0" smtClean="0"/>
                        <a:t> Doubtful Accounts</a:t>
                      </a:r>
                      <a:r>
                        <a:rPr lang="en-US" sz="1400" dirty="0" smtClean="0"/>
                        <a:t> (+XA, -A)</a:t>
                      </a:r>
                      <a:endParaRPr lang="en-US" sz="1400" dirty="0"/>
                    </a:p>
                  </a:txBody>
                  <a:tcPr/>
                </a:tc>
                <a:tc>
                  <a:txBody>
                    <a:bodyPr/>
                    <a:lstStyle/>
                    <a:p>
                      <a:pPr algn="r"/>
                      <a:endParaRPr lang="en-US" sz="1400" dirty="0"/>
                    </a:p>
                  </a:txBody>
                  <a:tcPr/>
                </a:tc>
                <a:tc>
                  <a:txBody>
                    <a:bodyPr/>
                    <a:lstStyle/>
                    <a:p>
                      <a:pPr algn="r"/>
                      <a:r>
                        <a:rPr lang="en-US" sz="1400" dirty="0" smtClean="0"/>
                        <a:t>1,000</a:t>
                      </a:r>
                      <a:endParaRPr lang="en-US" sz="14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552225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16</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Writing Off Specific Uncollectible Accounts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r>
              <a:rPr lang="en-US" sz="1400" dirty="0"/>
              <a:t>Throughout the year, when it is determined that a </a:t>
            </a:r>
            <a:r>
              <a:rPr lang="en-US" sz="1400" dirty="0" smtClean="0"/>
              <a:t>specific customer (or account) </a:t>
            </a:r>
            <a:r>
              <a:rPr lang="en-US" sz="1400" dirty="0"/>
              <a:t>will not pay its debts </a:t>
            </a:r>
            <a:r>
              <a:rPr lang="en-US" sz="1400" dirty="0" smtClean="0"/>
              <a:t>(i.e., </a:t>
            </a:r>
            <a:r>
              <a:rPr lang="en-US" sz="1400" dirty="0"/>
              <a:t>due to bankruptcy), the write-off of that individual bad debt is recorded through a journal entry. </a:t>
            </a:r>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r>
              <a:rPr lang="en-US" sz="1400" dirty="0" smtClean="0"/>
              <a:t>When </a:t>
            </a:r>
            <a:r>
              <a:rPr lang="en-US" sz="1400" dirty="0"/>
              <a:t>using the allowance method, we write off the specific uncollectible accounts to Allowance for Doubtful Accounts by debiting Allowance for Doubtful Accounts and crediting Accounts </a:t>
            </a:r>
            <a:r>
              <a:rPr lang="en-US" sz="1400" dirty="0" smtClean="0"/>
              <a:t>Receivable. </a:t>
            </a:r>
          </a:p>
          <a:p>
            <a:endParaRPr lang="en-US" sz="1400" dirty="0"/>
          </a:p>
          <a:p>
            <a:pPr lvl="1">
              <a:buFont typeface="Wingdings" panose="05000000000000000000" pitchFamily="2" charset="2"/>
              <a:buChar char="v"/>
            </a:pPr>
            <a:r>
              <a:rPr lang="en-US" sz="1400" b="1" dirty="0" smtClean="0">
                <a:solidFill>
                  <a:srgbClr val="C00000"/>
                </a:solidFill>
              </a:rPr>
              <a:t>The </a:t>
            </a:r>
            <a:r>
              <a:rPr lang="en-US" sz="1400" b="1" dirty="0">
                <a:solidFill>
                  <a:srgbClr val="C00000"/>
                </a:solidFill>
              </a:rPr>
              <a:t>net impact on the balance sheet is </a:t>
            </a:r>
            <a:r>
              <a:rPr lang="en-US" sz="1400" b="1" dirty="0" smtClean="0">
                <a:solidFill>
                  <a:srgbClr val="C00000"/>
                </a:solidFill>
              </a:rPr>
              <a:t>zero </a:t>
            </a:r>
          </a:p>
          <a:p>
            <a:pPr lvl="1">
              <a:buFont typeface="Wingdings" panose="05000000000000000000" pitchFamily="2" charset="2"/>
              <a:buChar char="v"/>
            </a:pPr>
            <a:r>
              <a:rPr lang="en-US" sz="1400" b="1" dirty="0" smtClean="0">
                <a:solidFill>
                  <a:srgbClr val="C00000"/>
                </a:solidFill>
              </a:rPr>
              <a:t>There </a:t>
            </a:r>
            <a:r>
              <a:rPr lang="en-US" sz="1400" b="1" dirty="0">
                <a:solidFill>
                  <a:srgbClr val="C00000"/>
                </a:solidFill>
              </a:rPr>
              <a:t>is no impact to the income </a:t>
            </a:r>
            <a:r>
              <a:rPr lang="en-US" sz="1400" b="1" dirty="0" smtClean="0">
                <a:solidFill>
                  <a:srgbClr val="C00000"/>
                </a:solidFill>
              </a:rPr>
              <a:t>statement</a:t>
            </a:r>
            <a:endParaRPr lang="en-US" sz="1400" b="1" dirty="0">
              <a:solidFill>
                <a:srgbClr val="C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4094950665"/>
              </p:ext>
            </p:extLst>
          </p:nvPr>
        </p:nvGraphicFramePr>
        <p:xfrm>
          <a:off x="1828800" y="2057400"/>
          <a:ext cx="5867400" cy="914400"/>
        </p:xfrm>
        <a:graphic>
          <a:graphicData uri="http://schemas.openxmlformats.org/drawingml/2006/table">
            <a:tbl>
              <a:tblPr firstRow="1" bandRow="1">
                <a:tableStyleId>{2D5ABB26-0587-4C30-8999-92F81FD0307C}</a:tableStyleId>
              </a:tblPr>
              <a:tblGrid>
                <a:gridCol w="3787096">
                  <a:extLst>
                    <a:ext uri="{9D8B030D-6E8A-4147-A177-3AD203B41FA5}">
                      <a16:colId xmlns:a16="http://schemas.microsoft.com/office/drawing/2014/main" val="20000"/>
                    </a:ext>
                  </a:extLst>
                </a:gridCol>
                <a:gridCol w="945592">
                  <a:extLst>
                    <a:ext uri="{9D8B030D-6E8A-4147-A177-3AD203B41FA5}">
                      <a16:colId xmlns:a16="http://schemas.microsoft.com/office/drawing/2014/main" val="20001"/>
                    </a:ext>
                  </a:extLst>
                </a:gridCol>
                <a:gridCol w="1134712">
                  <a:extLst>
                    <a:ext uri="{9D8B030D-6E8A-4147-A177-3AD203B41FA5}">
                      <a16:colId xmlns:a16="http://schemas.microsoft.com/office/drawing/2014/main" val="20002"/>
                    </a:ext>
                  </a:extLst>
                </a:gridCol>
              </a:tblGrid>
              <a:tr h="127000">
                <a:tc>
                  <a:txBody>
                    <a:bodyPr/>
                    <a:lstStyle/>
                    <a:p>
                      <a:r>
                        <a:rPr lang="en-US" sz="1400" dirty="0" smtClean="0"/>
                        <a:t>     </a:t>
                      </a:r>
                      <a:endParaRPr lang="en-US" sz="1400" dirty="0"/>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127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Allowance for</a:t>
                      </a:r>
                      <a:r>
                        <a:rPr lang="en-US" sz="1400" baseline="0" dirty="0" smtClean="0"/>
                        <a:t> Doubtful Accounts</a:t>
                      </a:r>
                      <a:r>
                        <a:rPr lang="en-US" sz="1400" dirty="0" smtClean="0"/>
                        <a:t> (-XA, +A)</a:t>
                      </a:r>
                    </a:p>
                  </a:txBody>
                  <a:tcPr/>
                </a:tc>
                <a:tc>
                  <a:txBody>
                    <a:bodyPr/>
                    <a:lstStyle/>
                    <a:p>
                      <a:pPr algn="r"/>
                      <a:r>
                        <a:rPr lang="en-US" sz="1400" dirty="0" smtClean="0"/>
                        <a:t>100</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127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Accounts Receivable</a:t>
                      </a:r>
                      <a:r>
                        <a:rPr lang="en-US" sz="1400" baseline="0" dirty="0" smtClean="0"/>
                        <a:t> </a:t>
                      </a:r>
                      <a:r>
                        <a:rPr lang="en-US" sz="1400" dirty="0" smtClean="0"/>
                        <a:t>(-A)</a:t>
                      </a:r>
                    </a:p>
                  </a:txBody>
                  <a:tcPr/>
                </a:tc>
                <a:tc>
                  <a:txBody>
                    <a:bodyPr/>
                    <a:lstStyle/>
                    <a:p>
                      <a:endParaRPr lang="en-US" sz="1400" dirty="0"/>
                    </a:p>
                  </a:txBody>
                  <a:tcPr/>
                </a:tc>
                <a:tc>
                  <a:txBody>
                    <a:bodyPr/>
                    <a:lstStyle/>
                    <a:p>
                      <a:pPr algn="r"/>
                      <a:r>
                        <a:rPr lang="en-US" sz="1400" dirty="0" smtClean="0"/>
                        <a:t>100</a:t>
                      </a:r>
                      <a:endParaRPr lang="en-US" sz="14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1813942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17</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Bad Debt Recoveries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lvl="0">
              <a:defRPr/>
            </a:pPr>
            <a:r>
              <a:rPr lang="en-US" sz="1400" dirty="0"/>
              <a:t>When a company receives a payment on </a:t>
            </a:r>
            <a:r>
              <a:rPr lang="en-US" sz="1400" dirty="0" smtClean="0"/>
              <a:t>an account </a:t>
            </a:r>
            <a:r>
              <a:rPr lang="en-US" sz="1400" dirty="0"/>
              <a:t>that has already been written off, the journal entry to write off the account is reversed to put the receivable back on the books. Simultaneously, the collection of cash is recorded. </a:t>
            </a:r>
          </a:p>
          <a:p>
            <a:pPr lvl="0">
              <a:defRPr/>
            </a:pPr>
            <a:endParaRPr lang="en-US" sz="1400" dirty="0" smtClean="0"/>
          </a:p>
          <a:p>
            <a:pPr lvl="0">
              <a:defRPr/>
            </a:pPr>
            <a:endParaRPr lang="en-US" sz="1400" dirty="0"/>
          </a:p>
          <a:p>
            <a:pPr lvl="0">
              <a:defRPr/>
            </a:pPr>
            <a:endParaRPr lang="en-US" sz="1400" dirty="0" smtClean="0"/>
          </a:p>
          <a:p>
            <a:pPr lvl="0">
              <a:defRPr/>
            </a:pPr>
            <a:endParaRPr lang="en-US" sz="1400" dirty="0"/>
          </a:p>
          <a:p>
            <a:pPr lvl="0">
              <a:defRPr/>
            </a:pPr>
            <a:endParaRPr lang="en-US" sz="1400" dirty="0" smtClean="0"/>
          </a:p>
          <a:p>
            <a:pPr lvl="0">
              <a:defRPr/>
            </a:pPr>
            <a:endParaRPr lang="en-US" sz="1400" dirty="0"/>
          </a:p>
          <a:p>
            <a:pPr lvl="0">
              <a:defRPr/>
            </a:pPr>
            <a:endParaRPr lang="en-US" sz="1400" dirty="0" smtClean="0"/>
          </a:p>
          <a:p>
            <a:pPr lvl="0">
              <a:defRPr/>
            </a:pPr>
            <a:endParaRPr lang="en-US" sz="1400" dirty="0"/>
          </a:p>
          <a:p>
            <a:pPr lvl="0">
              <a:defRPr/>
            </a:pPr>
            <a:endParaRPr lang="en-US" sz="1400" dirty="0" smtClean="0"/>
          </a:p>
          <a:p>
            <a:pPr lvl="0">
              <a:defRPr/>
            </a:pPr>
            <a:endParaRPr lang="en-US" sz="1400" dirty="0"/>
          </a:p>
          <a:p>
            <a:pPr lvl="0">
              <a:defRPr/>
            </a:pPr>
            <a:endParaRPr lang="en-US" sz="1400" dirty="0" smtClean="0"/>
          </a:p>
          <a:p>
            <a:pPr lvl="0">
              <a:defRPr/>
            </a:pPr>
            <a:endParaRPr lang="en-US" sz="1400" dirty="0"/>
          </a:p>
          <a:p>
            <a:pPr lvl="1">
              <a:buFont typeface="Wingdings" panose="05000000000000000000" pitchFamily="2" charset="2"/>
              <a:buChar char="v"/>
              <a:defRPr/>
            </a:pPr>
            <a:r>
              <a:rPr lang="en-US" sz="1400" dirty="0" smtClean="0">
                <a:solidFill>
                  <a:srgbClr val="C00000"/>
                </a:solidFill>
              </a:rPr>
              <a:t>Note: </a:t>
            </a:r>
            <a:r>
              <a:rPr lang="en-US" sz="1400" dirty="0">
                <a:solidFill>
                  <a:srgbClr val="C00000"/>
                </a:solidFill>
              </a:rPr>
              <a:t>The </a:t>
            </a:r>
            <a:r>
              <a:rPr lang="en-US" sz="1400" dirty="0" smtClean="0">
                <a:solidFill>
                  <a:srgbClr val="C00000"/>
                </a:solidFill>
              </a:rPr>
              <a:t>net effect </a:t>
            </a:r>
            <a:r>
              <a:rPr lang="en-US" sz="1400" dirty="0">
                <a:solidFill>
                  <a:srgbClr val="C00000"/>
                </a:solidFill>
              </a:rPr>
              <a:t>of these two entries is </a:t>
            </a:r>
            <a:r>
              <a:rPr lang="en-US" sz="1400" dirty="0" smtClean="0">
                <a:solidFill>
                  <a:srgbClr val="C00000"/>
                </a:solidFill>
              </a:rPr>
              <a:t>an </a:t>
            </a:r>
            <a:r>
              <a:rPr lang="en-US" sz="1400" dirty="0">
                <a:solidFill>
                  <a:srgbClr val="C00000"/>
                </a:solidFill>
              </a:rPr>
              <a:t>increase </a:t>
            </a:r>
            <a:r>
              <a:rPr lang="en-US" sz="1400" dirty="0" smtClean="0">
                <a:solidFill>
                  <a:srgbClr val="C00000"/>
                </a:solidFill>
              </a:rPr>
              <a:t>to Cash </a:t>
            </a:r>
            <a:r>
              <a:rPr lang="en-US" sz="1400" dirty="0">
                <a:solidFill>
                  <a:srgbClr val="C00000"/>
                </a:solidFill>
              </a:rPr>
              <a:t>and </a:t>
            </a:r>
            <a:r>
              <a:rPr lang="en-US" sz="1400" dirty="0" smtClean="0">
                <a:solidFill>
                  <a:srgbClr val="C00000"/>
                </a:solidFill>
              </a:rPr>
              <a:t>decrease to net A/R (through an increase to Allowance </a:t>
            </a:r>
            <a:r>
              <a:rPr lang="en-US" sz="1400" dirty="0">
                <a:solidFill>
                  <a:srgbClr val="C00000"/>
                </a:solidFill>
              </a:rPr>
              <a:t>for </a:t>
            </a:r>
            <a:r>
              <a:rPr lang="en-US" sz="1400" dirty="0" smtClean="0">
                <a:solidFill>
                  <a:srgbClr val="C00000"/>
                </a:solidFill>
              </a:rPr>
              <a:t>Doubtful Accounts)</a:t>
            </a:r>
            <a:endParaRPr lang="en-US" sz="1400" dirty="0">
              <a:solidFill>
                <a:srgbClr val="C00000"/>
              </a:solidFill>
            </a:endParaRPr>
          </a:p>
          <a:p>
            <a:pPr marL="0" lvl="0" indent="0">
              <a:buNone/>
              <a:defRPr/>
            </a:pPr>
            <a:endParaRPr lang="en-US" sz="1400" dirty="0"/>
          </a:p>
        </p:txBody>
      </p:sp>
      <p:graphicFrame>
        <p:nvGraphicFramePr>
          <p:cNvPr id="5" name="Table 4"/>
          <p:cNvGraphicFramePr>
            <a:graphicFrameLocks noGrp="1"/>
          </p:cNvGraphicFramePr>
          <p:nvPr>
            <p:extLst>
              <p:ext uri="{D42A27DB-BD31-4B8C-83A1-F6EECF244321}">
                <p14:modId xmlns:p14="http://schemas.microsoft.com/office/powerpoint/2010/main" val="3944624105"/>
              </p:ext>
            </p:extLst>
          </p:nvPr>
        </p:nvGraphicFramePr>
        <p:xfrm>
          <a:off x="1828800" y="3581400"/>
          <a:ext cx="5867400" cy="914400"/>
        </p:xfrm>
        <a:graphic>
          <a:graphicData uri="http://schemas.openxmlformats.org/drawingml/2006/table">
            <a:tbl>
              <a:tblPr firstRow="1" bandRow="1">
                <a:tableStyleId>{2D5ABB26-0587-4C30-8999-92F81FD0307C}</a:tableStyleId>
              </a:tblPr>
              <a:tblGrid>
                <a:gridCol w="3787096">
                  <a:extLst>
                    <a:ext uri="{9D8B030D-6E8A-4147-A177-3AD203B41FA5}">
                      <a16:colId xmlns:a16="http://schemas.microsoft.com/office/drawing/2014/main" val="20000"/>
                    </a:ext>
                  </a:extLst>
                </a:gridCol>
                <a:gridCol w="945592">
                  <a:extLst>
                    <a:ext uri="{9D8B030D-6E8A-4147-A177-3AD203B41FA5}">
                      <a16:colId xmlns:a16="http://schemas.microsoft.com/office/drawing/2014/main" val="20001"/>
                    </a:ext>
                  </a:extLst>
                </a:gridCol>
                <a:gridCol w="1134712">
                  <a:extLst>
                    <a:ext uri="{9D8B030D-6E8A-4147-A177-3AD203B41FA5}">
                      <a16:colId xmlns:a16="http://schemas.microsoft.com/office/drawing/2014/main" val="20002"/>
                    </a:ext>
                  </a:extLst>
                </a:gridCol>
              </a:tblGrid>
              <a:tr h="127000">
                <a:tc>
                  <a:txBody>
                    <a:bodyPr/>
                    <a:lstStyle/>
                    <a:p>
                      <a:r>
                        <a:rPr lang="en-US" sz="1400" dirty="0" smtClean="0"/>
                        <a:t>     </a:t>
                      </a:r>
                      <a:r>
                        <a:rPr lang="en-US" sz="1400" i="1" dirty="0" smtClean="0"/>
                        <a:t>To record collection</a:t>
                      </a:r>
                      <a:r>
                        <a:rPr lang="en-US" sz="1400" i="1" baseline="0" dirty="0" smtClean="0"/>
                        <a:t> of A/R:</a:t>
                      </a:r>
                      <a:endParaRPr lang="en-US" sz="1400" i="1" dirty="0"/>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127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Cash (+A)</a:t>
                      </a:r>
                    </a:p>
                  </a:txBody>
                  <a:tcPr/>
                </a:tc>
                <a:tc>
                  <a:txBody>
                    <a:bodyPr/>
                    <a:lstStyle/>
                    <a:p>
                      <a:pPr algn="r"/>
                      <a:r>
                        <a:rPr lang="en-US" sz="1400" dirty="0" smtClean="0"/>
                        <a:t>100</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127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Accounts Receivable</a:t>
                      </a:r>
                      <a:r>
                        <a:rPr lang="en-US" sz="1400" baseline="0" dirty="0" smtClean="0"/>
                        <a:t> </a:t>
                      </a:r>
                      <a:r>
                        <a:rPr lang="en-US" sz="1400" dirty="0" smtClean="0"/>
                        <a:t>(-A)</a:t>
                      </a:r>
                    </a:p>
                  </a:txBody>
                  <a:tcPr/>
                </a:tc>
                <a:tc>
                  <a:txBody>
                    <a:bodyPr/>
                    <a:lstStyle/>
                    <a:p>
                      <a:endParaRPr lang="en-US" sz="1400" dirty="0"/>
                    </a:p>
                  </a:txBody>
                  <a:tcPr/>
                </a:tc>
                <a:tc>
                  <a:txBody>
                    <a:bodyPr/>
                    <a:lstStyle/>
                    <a:p>
                      <a:pPr algn="r"/>
                      <a:r>
                        <a:rPr lang="en-US" sz="1400" dirty="0" smtClean="0"/>
                        <a:t>100</a:t>
                      </a:r>
                      <a:endParaRPr lang="en-US" sz="1400" dirty="0"/>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787252739"/>
              </p:ext>
            </p:extLst>
          </p:nvPr>
        </p:nvGraphicFramePr>
        <p:xfrm>
          <a:off x="1828800" y="2362200"/>
          <a:ext cx="5867400" cy="914400"/>
        </p:xfrm>
        <a:graphic>
          <a:graphicData uri="http://schemas.openxmlformats.org/drawingml/2006/table">
            <a:tbl>
              <a:tblPr firstRow="1" bandRow="1">
                <a:tableStyleId>{2D5ABB26-0587-4C30-8999-92F81FD0307C}</a:tableStyleId>
              </a:tblPr>
              <a:tblGrid>
                <a:gridCol w="3787096">
                  <a:extLst>
                    <a:ext uri="{9D8B030D-6E8A-4147-A177-3AD203B41FA5}">
                      <a16:colId xmlns:a16="http://schemas.microsoft.com/office/drawing/2014/main" val="20000"/>
                    </a:ext>
                  </a:extLst>
                </a:gridCol>
                <a:gridCol w="945592">
                  <a:extLst>
                    <a:ext uri="{9D8B030D-6E8A-4147-A177-3AD203B41FA5}">
                      <a16:colId xmlns:a16="http://schemas.microsoft.com/office/drawing/2014/main" val="20001"/>
                    </a:ext>
                  </a:extLst>
                </a:gridCol>
                <a:gridCol w="1134712">
                  <a:extLst>
                    <a:ext uri="{9D8B030D-6E8A-4147-A177-3AD203B41FA5}">
                      <a16:colId xmlns:a16="http://schemas.microsoft.com/office/drawing/2014/main" val="20002"/>
                    </a:ext>
                  </a:extLst>
                </a:gridCol>
              </a:tblGrid>
              <a:tr h="127000">
                <a:tc>
                  <a:txBody>
                    <a:bodyPr/>
                    <a:lstStyle/>
                    <a:p>
                      <a:r>
                        <a:rPr lang="en-US" sz="1400" dirty="0" smtClean="0"/>
                        <a:t>     </a:t>
                      </a:r>
                      <a:r>
                        <a:rPr lang="en-US" sz="1400" i="1" dirty="0" smtClean="0"/>
                        <a:t>To reverse the write-off:</a:t>
                      </a:r>
                      <a:endParaRPr lang="en-US" sz="1400" i="1" dirty="0"/>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127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Accounts Receivable</a:t>
                      </a:r>
                      <a:r>
                        <a:rPr lang="en-US" sz="1400" baseline="0" dirty="0" smtClean="0"/>
                        <a:t> </a:t>
                      </a:r>
                      <a:r>
                        <a:rPr lang="en-US" sz="1400" dirty="0" smtClean="0"/>
                        <a:t>(+A)</a:t>
                      </a:r>
                    </a:p>
                  </a:txBody>
                  <a:tcPr/>
                </a:tc>
                <a:tc>
                  <a:txBody>
                    <a:bodyPr/>
                    <a:lstStyle/>
                    <a:p>
                      <a:pPr algn="r"/>
                      <a:r>
                        <a:rPr lang="en-US" sz="1400" dirty="0" smtClean="0"/>
                        <a:t>100</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127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Allowance for</a:t>
                      </a:r>
                      <a:r>
                        <a:rPr lang="en-US" sz="1400" baseline="0" dirty="0" smtClean="0"/>
                        <a:t> Doubtful Accounts</a:t>
                      </a:r>
                      <a:r>
                        <a:rPr lang="en-US" sz="1400" dirty="0" smtClean="0"/>
                        <a:t> (+XA, -A)</a:t>
                      </a:r>
                    </a:p>
                  </a:txBody>
                  <a:tcPr/>
                </a:tc>
                <a:tc>
                  <a:txBody>
                    <a:bodyPr/>
                    <a:lstStyle/>
                    <a:p>
                      <a:endParaRPr lang="en-US" sz="1400" dirty="0"/>
                    </a:p>
                  </a:txBody>
                  <a:tcPr/>
                </a:tc>
                <a:tc>
                  <a:txBody>
                    <a:bodyPr/>
                    <a:lstStyle/>
                    <a:p>
                      <a:pPr algn="r"/>
                      <a:r>
                        <a:rPr lang="en-US" sz="1400" dirty="0" smtClean="0"/>
                        <a:t>100</a:t>
                      </a:r>
                      <a:endParaRPr lang="en-US" sz="14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2122420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18</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Summary of Accounting Process</a:t>
            </a:r>
            <a:endParaRPr lang="en-US" altLang="en-US" dirty="0" smtClean="0">
              <a:solidFill>
                <a:schemeClr val="bg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975649638"/>
              </p:ext>
            </p:extLst>
          </p:nvPr>
        </p:nvGraphicFramePr>
        <p:xfrm>
          <a:off x="3124200" y="1820797"/>
          <a:ext cx="3200400" cy="1645920"/>
        </p:xfrm>
        <a:graphic>
          <a:graphicData uri="http://schemas.openxmlformats.org/drawingml/2006/table">
            <a:tbl>
              <a:tblPr firstRow="1" bandRow="1">
                <a:tableStyleId>{3B4B98B0-60AC-42C2-AFA5-B58CD77FA1E5}</a:tableStyleId>
              </a:tblPr>
              <a:tblGrid>
                <a:gridCol w="609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139700">
                <a:tc gridSpan="4">
                  <a:txBody>
                    <a:bodyPr/>
                    <a:lstStyle/>
                    <a:p>
                      <a:pPr algn="ctr"/>
                      <a:r>
                        <a:rPr lang="en-US" sz="1200" dirty="0" smtClean="0"/>
                        <a:t>Accounts Receivable</a:t>
                      </a:r>
                      <a:r>
                        <a:rPr lang="en-US" sz="1200" baseline="0" dirty="0" smtClean="0"/>
                        <a:t> </a:t>
                      </a:r>
                      <a:r>
                        <a:rPr lang="en-US" sz="1200" dirty="0" smtClean="0"/>
                        <a:t>(A)</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r>
                        <a:rPr lang="en-US" sz="1200" dirty="0" smtClean="0">
                          <a:solidFill>
                            <a:schemeClr val="tx1"/>
                          </a:solidFill>
                        </a:rPr>
                        <a:t>BB</a:t>
                      </a:r>
                      <a:endParaRPr lang="en-US" sz="1200" dirty="0">
                        <a:solidFill>
                          <a:schemeClr val="tx1"/>
                        </a:solidFill>
                      </a:endParaRPr>
                    </a:p>
                  </a:txBody>
                  <a:tcPr/>
                </a:tc>
                <a:tc>
                  <a:txBody>
                    <a:bodyPr/>
                    <a:lstStyle/>
                    <a:p>
                      <a:pPr algn="l"/>
                      <a:r>
                        <a:rPr lang="en-US" sz="1200" dirty="0" smtClean="0">
                          <a:solidFill>
                            <a:schemeClr val="tx1"/>
                          </a:solidFill>
                        </a:rPr>
                        <a:t>$      24,400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l"/>
                      <a:r>
                        <a:rPr lang="en-US" sz="1200" dirty="0" smtClean="0">
                          <a:solidFill>
                            <a:schemeClr val="tx1"/>
                          </a:solidFill>
                        </a:rPr>
                        <a:t>$            </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endParaRPr lang="en-US" sz="1200" dirty="0">
                        <a:solidFill>
                          <a:schemeClr val="tx1"/>
                        </a:solidFill>
                      </a:endParaRPr>
                    </a:p>
                  </a:txBody>
                  <a:tcPr/>
                </a:tc>
                <a:extLst>
                  <a:ext uri="{0D108BD9-81ED-4DB2-BD59-A6C34878D82A}">
                    <a16:rowId xmlns:a16="http://schemas.microsoft.com/office/drawing/2014/main" val="10001"/>
                  </a:ext>
                </a:extLst>
              </a:tr>
              <a:tr h="139700">
                <a:tc>
                  <a:txBody>
                    <a:bodyPr/>
                    <a:lstStyle/>
                    <a:p>
                      <a:pPr algn="r"/>
                      <a:endParaRPr lang="en-US" sz="1200" dirty="0">
                        <a:solidFill>
                          <a:schemeClr val="tx1"/>
                        </a:solidFill>
                      </a:endParaRPr>
                    </a:p>
                  </a:txBody>
                  <a:tcPr>
                    <a:lnB w="6350" cap="flat" cmpd="sng" algn="ctr">
                      <a:noFill/>
                      <a:prstDash val="solid"/>
                      <a:round/>
                      <a:headEnd type="none" w="med" len="med"/>
                      <a:tailEnd type="none" w="med" len="med"/>
                    </a:lnB>
                  </a:tcPr>
                </a:tc>
                <a:tc>
                  <a:txBody>
                    <a:bodyPr/>
                    <a:lstStyle/>
                    <a:p>
                      <a:pPr algn="r"/>
                      <a:r>
                        <a:rPr lang="en-US" sz="1200" dirty="0" smtClean="0">
                          <a:solidFill>
                            <a:schemeClr val="tx1"/>
                          </a:solidFill>
                        </a:rPr>
                        <a:t>2,000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6350" cap="flat" cmpd="sng" algn="ctr">
                      <a:noFill/>
                      <a:prstDash val="solid"/>
                      <a:round/>
                      <a:headEnd type="none" w="med" len="med"/>
                      <a:tailEnd type="none" w="med" len="med"/>
                    </a:lnB>
                  </a:tcPr>
                </a:tc>
                <a:tc>
                  <a:txBody>
                    <a:bodyPr/>
                    <a:lstStyle/>
                    <a:p>
                      <a:pPr algn="r"/>
                      <a:r>
                        <a:rPr lang="en-US" sz="1200" dirty="0" smtClean="0">
                          <a:solidFill>
                            <a:schemeClr val="tx1"/>
                          </a:solidFill>
                        </a:rPr>
                        <a:t>1,600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6350" cap="flat" cmpd="sng" algn="ctr">
                      <a:noFill/>
                      <a:prstDash val="solid"/>
                      <a:round/>
                      <a:headEnd type="none" w="med" len="med"/>
                      <a:tailEnd type="none" w="med" len="med"/>
                    </a:lnB>
                  </a:tcPr>
                </a:tc>
                <a:tc>
                  <a:txBody>
                    <a:bodyPr/>
                    <a:lstStyle/>
                    <a:p>
                      <a:pPr algn="r"/>
                      <a:endParaRPr lang="en-US" sz="1200" dirty="0">
                        <a:solidFill>
                          <a:schemeClr val="tx1"/>
                        </a:solidFill>
                      </a:endParaRPr>
                    </a:p>
                  </a:txBody>
                  <a:tcPr>
                    <a:lnB w="6350" cap="flat" cmpd="sng" algn="ctr">
                      <a:noFill/>
                      <a:prstDash val="solid"/>
                      <a:round/>
                      <a:headEnd type="none" w="med" len="med"/>
                      <a:tailEnd type="none" w="med" len="med"/>
                    </a:lnB>
                  </a:tcPr>
                </a:tc>
                <a:extLst>
                  <a:ext uri="{0D108BD9-81ED-4DB2-BD59-A6C34878D82A}">
                    <a16:rowId xmlns:a16="http://schemas.microsoft.com/office/drawing/2014/main" val="10002"/>
                  </a:ext>
                </a:extLst>
              </a:tr>
              <a:tr h="139700">
                <a:tc>
                  <a:txBody>
                    <a:bodyPr/>
                    <a:lstStyle/>
                    <a:p>
                      <a:pPr algn="r"/>
                      <a:endParaRPr lang="en-US" sz="1200" b="1" dirty="0">
                        <a:solidFill>
                          <a:srgbClr val="C00000"/>
                        </a:solidFill>
                      </a:endParaRPr>
                    </a:p>
                  </a:txBody>
                  <a:tcP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r"/>
                      <a:r>
                        <a:rPr lang="en-US" sz="1200" b="0" dirty="0" smtClean="0">
                          <a:solidFill>
                            <a:schemeClr val="tx1"/>
                          </a:solidFill>
                        </a:rPr>
                        <a:t>100</a:t>
                      </a:r>
                      <a:endParaRPr lang="en-US" sz="1200" b="0" dirty="0">
                        <a:solidFill>
                          <a:schemeClr val="tx1"/>
                        </a:solidFill>
                      </a:endParaRPr>
                    </a:p>
                  </a:txBody>
                  <a:tcPr>
                    <a:lnL w="12700" cap="flat" cmpd="sng" algn="ctr">
                      <a:solidFill>
                        <a:srgbClr val="C00000"/>
                      </a:solidFill>
                      <a:prstDash val="solid"/>
                      <a:round/>
                      <a:headEnd type="none" w="med" len="med"/>
                      <a:tailEnd type="none" w="med" len="med"/>
                    </a:lnL>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r"/>
                      <a:endParaRPr lang="en-US" sz="1200" b="1" dirty="0">
                        <a:solidFill>
                          <a:schemeClr val="tx1"/>
                        </a:solidFill>
                      </a:endParaRPr>
                    </a:p>
                  </a:txBody>
                  <a:tcP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extLst>
                  <a:ext uri="{0D108BD9-81ED-4DB2-BD59-A6C34878D82A}">
                    <a16:rowId xmlns:a16="http://schemas.microsoft.com/office/drawing/2014/main" val="10003"/>
                  </a:ext>
                </a:extLst>
              </a:tr>
              <a:tr h="139700">
                <a:tc>
                  <a:txBody>
                    <a:bodyPr/>
                    <a:lstStyle/>
                    <a:p>
                      <a:pPr algn="r"/>
                      <a:endParaRPr lang="en-US" sz="1200" b="0" dirty="0">
                        <a:solidFill>
                          <a:schemeClr val="tx1"/>
                        </a:solidFill>
                      </a:endParaRPr>
                    </a:p>
                  </a:txBody>
                  <a:tcPr>
                    <a:lnT w="6350" cap="flat" cmpd="sng" algn="ctr">
                      <a:noFill/>
                      <a:prstDash val="solid"/>
                      <a:round/>
                      <a:headEnd type="none" w="med" len="med"/>
                      <a:tailEnd type="none" w="med" len="med"/>
                    </a:lnT>
                    <a:lnB w="6350" cap="flat" cmpd="sng" algn="ctr">
                      <a:solidFill>
                        <a:srgbClr val="C00000"/>
                      </a:solidFill>
                      <a:prstDash val="solid"/>
                      <a:round/>
                      <a:headEnd type="none" w="med" len="med"/>
                      <a:tailEnd type="none" w="med" len="med"/>
                    </a:lnB>
                  </a:tcPr>
                </a:tc>
                <a:tc>
                  <a:txBody>
                    <a:bodyPr/>
                    <a:lstStyle/>
                    <a:p>
                      <a:pPr algn="r"/>
                      <a:endParaRPr lang="en-US" sz="1200" b="0" dirty="0">
                        <a:solidFill>
                          <a:schemeClr val="tx1"/>
                        </a:solidFill>
                      </a:endParaRPr>
                    </a:p>
                  </a:txBody>
                  <a:tcPr>
                    <a:lnR w="127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C00000"/>
                      </a:solidFill>
                      <a:prstDash val="solid"/>
                      <a:round/>
                      <a:headEnd type="none" w="med" len="med"/>
                      <a:tailEnd type="none" w="med" len="med"/>
                    </a:lnB>
                  </a:tcPr>
                </a:tc>
                <a:tc>
                  <a:txBody>
                    <a:bodyPr/>
                    <a:lstStyle/>
                    <a:p>
                      <a:pPr algn="r"/>
                      <a:endParaRPr lang="en-US" sz="1200" b="0" dirty="0">
                        <a:solidFill>
                          <a:srgbClr val="C00000"/>
                        </a:solidFill>
                      </a:endParaRPr>
                    </a:p>
                  </a:txBody>
                  <a:tcPr>
                    <a:lnL w="12700" cap="flat" cmpd="sng" algn="ctr">
                      <a:solidFill>
                        <a:srgbClr val="C00000"/>
                      </a:solidFill>
                      <a:prstDash val="solid"/>
                      <a:round/>
                      <a:headEnd type="none" w="med" len="med"/>
                      <a:tailEnd type="none" w="med" len="med"/>
                    </a:lnL>
                    <a:lnT w="6350" cap="flat" cmpd="sng" algn="ctr">
                      <a:noFill/>
                      <a:prstDash val="solid"/>
                      <a:round/>
                      <a:headEnd type="none" w="med" len="med"/>
                      <a:tailEnd type="none" w="med" len="med"/>
                    </a:lnT>
                    <a:lnB w="6350" cap="flat" cmpd="sng" algn="ctr">
                      <a:solidFill>
                        <a:srgbClr val="C00000"/>
                      </a:solidFill>
                      <a:prstDash val="solid"/>
                      <a:round/>
                      <a:headEnd type="none" w="med" len="med"/>
                      <a:tailEnd type="none" w="med" len="med"/>
                    </a:lnB>
                  </a:tcPr>
                </a:tc>
                <a:tc>
                  <a:txBody>
                    <a:bodyPr/>
                    <a:lstStyle/>
                    <a:p>
                      <a:pPr algn="r"/>
                      <a:endParaRPr lang="en-US" sz="1000" b="0" i="1" dirty="0">
                        <a:solidFill>
                          <a:srgbClr val="C00000"/>
                        </a:solidFill>
                      </a:endParaRPr>
                    </a:p>
                  </a:txBody>
                  <a:tcPr>
                    <a:lnT w="6350" cap="flat" cmpd="sng" algn="ctr">
                      <a:noFill/>
                      <a:prstDash val="solid"/>
                      <a:round/>
                      <a:headEnd type="none" w="med" len="med"/>
                      <a:tailEnd type="none" w="med" len="med"/>
                    </a:lnT>
                    <a:lnB w="635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4"/>
                  </a:ext>
                </a:extLst>
              </a:tr>
              <a:tr h="139700">
                <a:tc>
                  <a:txBody>
                    <a:bodyPr/>
                    <a:lstStyle/>
                    <a:p>
                      <a:pPr algn="r"/>
                      <a:r>
                        <a:rPr lang="en-US" sz="1200" b="0" dirty="0" smtClean="0">
                          <a:solidFill>
                            <a:schemeClr val="tx1"/>
                          </a:solidFill>
                        </a:rPr>
                        <a:t>EB</a:t>
                      </a:r>
                      <a:endParaRPr lang="en-US" sz="1200" b="0" dirty="0">
                        <a:solidFill>
                          <a:schemeClr val="tx1"/>
                        </a:solidFill>
                      </a:endParaRPr>
                    </a:p>
                  </a:txBody>
                  <a:tcPr>
                    <a:lnT w="6350" cap="flat" cmpd="sng" algn="ctr">
                      <a:solidFill>
                        <a:srgbClr val="C00000"/>
                      </a:solidFill>
                      <a:prstDash val="solid"/>
                      <a:round/>
                      <a:headEnd type="none" w="med" len="med"/>
                      <a:tailEnd type="none" w="med" len="med"/>
                    </a:lnT>
                  </a:tcPr>
                </a:tc>
                <a:tc>
                  <a:txBody>
                    <a:bodyPr/>
                    <a:lstStyle/>
                    <a:p>
                      <a:pPr algn="r"/>
                      <a:r>
                        <a:rPr lang="en-US" sz="1200" b="0" dirty="0" smtClean="0">
                          <a:solidFill>
                            <a:schemeClr val="tx1"/>
                          </a:solidFill>
                        </a:rPr>
                        <a:t>24,700</a:t>
                      </a:r>
                      <a:endParaRPr lang="en-US" sz="1200" b="0" dirty="0">
                        <a:solidFill>
                          <a:schemeClr val="tx1"/>
                        </a:solidFill>
                      </a:endParaRPr>
                    </a:p>
                  </a:txBody>
                  <a:tcPr>
                    <a:lnR w="1270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tcPr>
                </a:tc>
                <a:tc>
                  <a:txBody>
                    <a:bodyPr/>
                    <a:lstStyle/>
                    <a:p>
                      <a:pPr algn="r"/>
                      <a:endParaRPr lang="en-US" sz="1200" b="1" dirty="0">
                        <a:solidFill>
                          <a:srgbClr val="C00000"/>
                        </a:solidFill>
                      </a:endParaRPr>
                    </a:p>
                  </a:txBody>
                  <a:tcPr>
                    <a:lnL w="12700" cap="flat" cmpd="sng" algn="ctr">
                      <a:solidFill>
                        <a:srgbClr val="C00000"/>
                      </a:solidFill>
                      <a:prstDash val="solid"/>
                      <a:round/>
                      <a:headEnd type="none" w="med" len="med"/>
                      <a:tailEnd type="none" w="med" len="med"/>
                    </a:lnL>
                    <a:lnT w="6350" cap="flat" cmpd="sng" algn="ctr">
                      <a:solidFill>
                        <a:srgbClr val="C00000"/>
                      </a:solidFill>
                      <a:prstDash val="solid"/>
                      <a:round/>
                      <a:headEnd type="none" w="med" len="med"/>
                      <a:tailEnd type="none" w="med" len="med"/>
                    </a:lnT>
                  </a:tcPr>
                </a:tc>
                <a:tc>
                  <a:txBody>
                    <a:bodyPr/>
                    <a:lstStyle/>
                    <a:p>
                      <a:pPr algn="r"/>
                      <a:endParaRPr lang="en-US" sz="1200" b="0" dirty="0">
                        <a:solidFill>
                          <a:schemeClr val="tx1"/>
                        </a:solidFill>
                      </a:endParaRPr>
                    </a:p>
                  </a:txBody>
                  <a:tcPr>
                    <a:lnT w="6350"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170851714"/>
              </p:ext>
            </p:extLst>
          </p:nvPr>
        </p:nvGraphicFramePr>
        <p:xfrm>
          <a:off x="3124200" y="4191000"/>
          <a:ext cx="3200400" cy="1645920"/>
        </p:xfrm>
        <a:graphic>
          <a:graphicData uri="http://schemas.openxmlformats.org/drawingml/2006/table">
            <a:tbl>
              <a:tblPr firstRow="1" bandRow="1">
                <a:tableStyleId>{3B4B98B0-60AC-42C2-AFA5-B58CD77FA1E5}</a:tableStyleId>
              </a:tblPr>
              <a:tblGrid>
                <a:gridCol w="609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139700">
                <a:tc gridSpan="4">
                  <a:txBody>
                    <a:bodyPr/>
                    <a:lstStyle/>
                    <a:p>
                      <a:pPr algn="ctr"/>
                      <a:r>
                        <a:rPr lang="en-US" sz="1200" dirty="0" smtClean="0"/>
                        <a:t>Allowance</a:t>
                      </a:r>
                      <a:r>
                        <a:rPr lang="en-US" sz="1200" baseline="0" dirty="0" smtClean="0"/>
                        <a:t> for Doubtful Accounts</a:t>
                      </a:r>
                      <a:r>
                        <a:rPr lang="en-US" sz="1200" dirty="0" smtClean="0"/>
                        <a:t> (XA)</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endParaRPr lang="en-US" sz="1200" dirty="0">
                        <a:solidFill>
                          <a:schemeClr val="tx1"/>
                        </a:solidFill>
                      </a:endParaRPr>
                    </a:p>
                  </a:txBody>
                  <a:tcPr/>
                </a:tc>
                <a:tc>
                  <a:txBody>
                    <a:bodyPr/>
                    <a:lstStyle/>
                    <a:p>
                      <a:pPr algn="l"/>
                      <a:r>
                        <a:rPr lang="en-US" sz="1200" dirty="0" smtClean="0">
                          <a:solidFill>
                            <a:schemeClr val="tx1"/>
                          </a:solidFill>
                        </a:rPr>
                        <a:t>$</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l"/>
                      <a:r>
                        <a:rPr lang="en-US" sz="1200" dirty="0" smtClean="0">
                          <a:solidFill>
                            <a:schemeClr val="tx1"/>
                          </a:solidFill>
                        </a:rPr>
                        <a:t>$        4,000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200" dirty="0" smtClean="0">
                          <a:solidFill>
                            <a:schemeClr val="tx1"/>
                          </a:solidFill>
                        </a:rPr>
                        <a:t>BB</a:t>
                      </a:r>
                      <a:endParaRPr lang="en-US" sz="1200" dirty="0">
                        <a:solidFill>
                          <a:schemeClr val="tx1"/>
                        </a:solidFill>
                      </a:endParaRPr>
                    </a:p>
                  </a:txBody>
                  <a:tcPr/>
                </a:tc>
                <a:extLst>
                  <a:ext uri="{0D108BD9-81ED-4DB2-BD59-A6C34878D82A}">
                    <a16:rowId xmlns:a16="http://schemas.microsoft.com/office/drawing/2014/main" val="10001"/>
                  </a:ext>
                </a:extLst>
              </a:tr>
              <a:tr h="139700">
                <a:tc>
                  <a:txBody>
                    <a:bodyPr/>
                    <a:lstStyle/>
                    <a:p>
                      <a:pPr algn="r"/>
                      <a:endParaRPr lang="en-US" sz="1200" dirty="0">
                        <a:solidFill>
                          <a:schemeClr val="tx1"/>
                        </a:solidFill>
                      </a:endParaRPr>
                    </a:p>
                  </a:txBody>
                  <a:tcPr>
                    <a:lnB w="6350" cap="flat" cmpd="sng" algn="ctr">
                      <a:noFill/>
                      <a:prstDash val="solid"/>
                      <a:round/>
                      <a:headEnd type="none" w="med" len="med"/>
                      <a:tailEnd type="none" w="med" len="med"/>
                    </a:lnB>
                  </a:tcPr>
                </a:tc>
                <a:tc>
                  <a:txBody>
                    <a:bodyPr/>
                    <a:lstStyle/>
                    <a:p>
                      <a:pPr algn="r"/>
                      <a:r>
                        <a:rPr lang="en-US" sz="1200" dirty="0" smtClean="0">
                          <a:solidFill>
                            <a:schemeClr val="tx1"/>
                          </a:solidFill>
                        </a:rPr>
                        <a:t>100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6350" cap="flat" cmpd="sng" algn="ctr">
                      <a:noFill/>
                      <a:prstDash val="solid"/>
                      <a:round/>
                      <a:headEnd type="none" w="med" len="med"/>
                      <a:tailEnd type="none" w="med" len="med"/>
                    </a:lnB>
                  </a:tcPr>
                </a:tc>
                <a:tc>
                  <a:txBody>
                    <a:bodyPr/>
                    <a:lstStyle/>
                    <a:p>
                      <a:pPr algn="r"/>
                      <a:r>
                        <a:rPr lang="en-US" sz="1200" dirty="0" smtClean="0">
                          <a:solidFill>
                            <a:schemeClr val="tx1"/>
                          </a:solidFill>
                        </a:rPr>
                        <a:t>1,000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lnB w="6350" cap="flat" cmpd="sng" algn="ctr">
                      <a:noFill/>
                      <a:prstDash val="solid"/>
                      <a:round/>
                      <a:headEnd type="none" w="med" len="med"/>
                      <a:tailEnd type="none" w="med" len="med"/>
                    </a:lnB>
                  </a:tcPr>
                </a:tc>
                <a:tc>
                  <a:txBody>
                    <a:bodyPr/>
                    <a:lstStyle/>
                    <a:p>
                      <a:pPr algn="r"/>
                      <a:endParaRPr lang="en-US" sz="1200" dirty="0">
                        <a:solidFill>
                          <a:schemeClr val="tx1"/>
                        </a:solidFill>
                      </a:endParaRPr>
                    </a:p>
                  </a:txBody>
                  <a:tcPr>
                    <a:lnB w="6350" cap="flat" cmpd="sng" algn="ctr">
                      <a:noFill/>
                      <a:prstDash val="solid"/>
                      <a:round/>
                      <a:headEnd type="none" w="med" len="med"/>
                      <a:tailEnd type="none" w="med" len="med"/>
                    </a:lnB>
                  </a:tcPr>
                </a:tc>
                <a:extLst>
                  <a:ext uri="{0D108BD9-81ED-4DB2-BD59-A6C34878D82A}">
                    <a16:rowId xmlns:a16="http://schemas.microsoft.com/office/drawing/2014/main" val="10002"/>
                  </a:ext>
                </a:extLst>
              </a:tr>
              <a:tr h="139700">
                <a:tc>
                  <a:txBody>
                    <a:bodyPr/>
                    <a:lstStyle/>
                    <a:p>
                      <a:pPr algn="r"/>
                      <a:endParaRPr lang="en-US" sz="1200" b="1" dirty="0">
                        <a:solidFill>
                          <a:srgbClr val="C00000"/>
                        </a:solidFill>
                      </a:endParaRPr>
                    </a:p>
                  </a:txBody>
                  <a:tcP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r"/>
                      <a:endParaRPr lang="en-US" sz="1200" b="1" dirty="0">
                        <a:solidFill>
                          <a:srgbClr val="C00000"/>
                        </a:solidFill>
                      </a:endParaRPr>
                    </a:p>
                  </a:txBody>
                  <a:tcPr>
                    <a:lnR w="127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r"/>
                      <a:endParaRPr lang="en-US" sz="1200" b="0" dirty="0">
                        <a:solidFill>
                          <a:schemeClr val="tx1"/>
                        </a:solidFill>
                      </a:endParaRPr>
                    </a:p>
                  </a:txBody>
                  <a:tcPr>
                    <a:lnL w="12700" cap="flat" cmpd="sng" algn="ctr">
                      <a:solidFill>
                        <a:srgbClr val="C00000"/>
                      </a:solidFill>
                      <a:prstDash val="solid"/>
                      <a:round/>
                      <a:headEnd type="none" w="med" len="med"/>
                      <a:tailEnd type="none" w="med" len="med"/>
                    </a:lnL>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algn="r"/>
                      <a:endParaRPr lang="en-US" sz="1200" b="0" dirty="0">
                        <a:solidFill>
                          <a:srgbClr val="C00000"/>
                        </a:solidFill>
                      </a:endParaRPr>
                    </a:p>
                  </a:txBody>
                  <a:tcP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extLst>
                  <a:ext uri="{0D108BD9-81ED-4DB2-BD59-A6C34878D82A}">
                    <a16:rowId xmlns:a16="http://schemas.microsoft.com/office/drawing/2014/main" val="10003"/>
                  </a:ext>
                </a:extLst>
              </a:tr>
              <a:tr h="139700">
                <a:tc>
                  <a:txBody>
                    <a:bodyPr/>
                    <a:lstStyle/>
                    <a:p>
                      <a:pPr algn="r"/>
                      <a:endParaRPr lang="en-US" sz="1000" b="0" i="1" dirty="0">
                        <a:solidFill>
                          <a:srgbClr val="C00000"/>
                        </a:solidFill>
                      </a:endParaRPr>
                    </a:p>
                  </a:txBody>
                  <a:tcPr>
                    <a:lnT w="6350" cap="flat" cmpd="sng" algn="ctr">
                      <a:noFill/>
                      <a:prstDash val="solid"/>
                      <a:round/>
                      <a:headEnd type="none" w="med" len="med"/>
                      <a:tailEnd type="none" w="med" len="med"/>
                    </a:lnT>
                    <a:lnB w="6350" cap="flat" cmpd="sng" algn="ctr">
                      <a:solidFill>
                        <a:srgbClr val="C00000"/>
                      </a:solidFill>
                      <a:prstDash val="solid"/>
                      <a:round/>
                      <a:headEnd type="none" w="med" len="med"/>
                      <a:tailEnd type="none" w="med" len="med"/>
                    </a:lnB>
                  </a:tcPr>
                </a:tc>
                <a:tc>
                  <a:txBody>
                    <a:bodyPr/>
                    <a:lstStyle/>
                    <a:p>
                      <a:pPr algn="r"/>
                      <a:endParaRPr lang="en-US" sz="1200" b="0" dirty="0">
                        <a:solidFill>
                          <a:srgbClr val="C00000"/>
                        </a:solidFill>
                      </a:endParaRPr>
                    </a:p>
                  </a:txBody>
                  <a:tcPr>
                    <a:lnR w="127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C00000"/>
                      </a:solidFill>
                      <a:prstDash val="solid"/>
                      <a:round/>
                      <a:headEnd type="none" w="med" len="med"/>
                      <a:tailEnd type="none" w="med" len="med"/>
                    </a:lnB>
                  </a:tcPr>
                </a:tc>
                <a:tc>
                  <a:txBody>
                    <a:bodyPr/>
                    <a:lstStyle/>
                    <a:p>
                      <a:pPr algn="r"/>
                      <a:endParaRPr lang="en-US" sz="1200" b="0" dirty="0">
                        <a:solidFill>
                          <a:srgbClr val="C00000"/>
                        </a:solidFill>
                      </a:endParaRPr>
                    </a:p>
                  </a:txBody>
                  <a:tcPr>
                    <a:lnL w="12700" cap="flat" cmpd="sng" algn="ctr">
                      <a:solidFill>
                        <a:srgbClr val="C00000"/>
                      </a:solidFill>
                      <a:prstDash val="solid"/>
                      <a:round/>
                      <a:headEnd type="none" w="med" len="med"/>
                      <a:tailEnd type="none" w="med" len="med"/>
                    </a:lnL>
                    <a:lnT w="6350" cap="flat" cmpd="sng" algn="ctr">
                      <a:noFill/>
                      <a:prstDash val="solid"/>
                      <a:round/>
                      <a:headEnd type="none" w="med" len="med"/>
                      <a:tailEnd type="none" w="med" len="med"/>
                    </a:lnT>
                    <a:lnB w="6350" cap="flat" cmpd="sng" algn="ctr">
                      <a:solidFill>
                        <a:srgbClr val="C00000"/>
                      </a:solidFill>
                      <a:prstDash val="solid"/>
                      <a:round/>
                      <a:headEnd type="none" w="med" len="med"/>
                      <a:tailEnd type="none" w="med" len="med"/>
                    </a:lnB>
                  </a:tcPr>
                </a:tc>
                <a:tc>
                  <a:txBody>
                    <a:bodyPr/>
                    <a:lstStyle/>
                    <a:p>
                      <a:pPr algn="r"/>
                      <a:endParaRPr lang="en-US" sz="1000" b="0" i="1" dirty="0">
                        <a:solidFill>
                          <a:srgbClr val="C00000"/>
                        </a:solidFill>
                      </a:endParaRPr>
                    </a:p>
                  </a:txBody>
                  <a:tcPr>
                    <a:lnT w="6350" cap="flat" cmpd="sng" algn="ctr">
                      <a:noFill/>
                      <a:prstDash val="solid"/>
                      <a:round/>
                      <a:headEnd type="none" w="med" len="med"/>
                      <a:tailEnd type="none" w="med" len="med"/>
                    </a:lnT>
                    <a:lnB w="635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4"/>
                  </a:ext>
                </a:extLst>
              </a:tr>
              <a:tr h="139700">
                <a:tc>
                  <a:txBody>
                    <a:bodyPr/>
                    <a:lstStyle/>
                    <a:p>
                      <a:pPr algn="r"/>
                      <a:endParaRPr lang="en-US" sz="1200" b="0" dirty="0">
                        <a:solidFill>
                          <a:schemeClr val="tx1"/>
                        </a:solidFill>
                      </a:endParaRPr>
                    </a:p>
                  </a:txBody>
                  <a:tcPr>
                    <a:lnT w="6350" cap="flat" cmpd="sng" algn="ctr">
                      <a:solidFill>
                        <a:srgbClr val="C00000"/>
                      </a:solidFill>
                      <a:prstDash val="solid"/>
                      <a:round/>
                      <a:headEnd type="none" w="med" len="med"/>
                      <a:tailEnd type="none" w="med" len="med"/>
                    </a:lnT>
                  </a:tcPr>
                </a:tc>
                <a:tc>
                  <a:txBody>
                    <a:bodyPr/>
                    <a:lstStyle/>
                    <a:p>
                      <a:pPr algn="r"/>
                      <a:endParaRPr lang="en-US" sz="1200" b="0" dirty="0">
                        <a:solidFill>
                          <a:schemeClr val="tx1"/>
                        </a:solidFill>
                      </a:endParaRPr>
                    </a:p>
                  </a:txBody>
                  <a:tcPr>
                    <a:lnR w="1270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tcPr>
                </a:tc>
                <a:tc>
                  <a:txBody>
                    <a:bodyPr/>
                    <a:lstStyle/>
                    <a:p>
                      <a:pPr algn="r"/>
                      <a:r>
                        <a:rPr lang="en-US" sz="1200" b="0" dirty="0" smtClean="0">
                          <a:solidFill>
                            <a:schemeClr val="tx1"/>
                          </a:solidFill>
                        </a:rPr>
                        <a:t>4,900</a:t>
                      </a:r>
                      <a:endParaRPr lang="en-US" sz="1200" b="0" dirty="0">
                        <a:solidFill>
                          <a:schemeClr val="tx1"/>
                        </a:solidFill>
                      </a:endParaRPr>
                    </a:p>
                  </a:txBody>
                  <a:tcPr>
                    <a:lnL w="12700" cap="flat" cmpd="sng" algn="ctr">
                      <a:solidFill>
                        <a:srgbClr val="C00000"/>
                      </a:solidFill>
                      <a:prstDash val="solid"/>
                      <a:round/>
                      <a:headEnd type="none" w="med" len="med"/>
                      <a:tailEnd type="none" w="med" len="med"/>
                    </a:lnL>
                    <a:lnT w="6350" cap="flat" cmpd="sng" algn="ctr">
                      <a:solidFill>
                        <a:srgbClr val="C00000"/>
                      </a:solidFill>
                      <a:prstDash val="solid"/>
                      <a:round/>
                      <a:headEnd type="none" w="med" len="med"/>
                      <a:tailEnd type="none" w="med" len="med"/>
                    </a:lnT>
                  </a:tcPr>
                </a:tc>
                <a:tc>
                  <a:txBody>
                    <a:bodyPr/>
                    <a:lstStyle/>
                    <a:p>
                      <a:pPr algn="r"/>
                      <a:r>
                        <a:rPr lang="en-US" sz="1200" b="0" dirty="0" smtClean="0">
                          <a:solidFill>
                            <a:schemeClr val="tx1"/>
                          </a:solidFill>
                        </a:rPr>
                        <a:t>EB</a:t>
                      </a:r>
                      <a:endParaRPr lang="en-US" sz="1200" b="0" dirty="0">
                        <a:solidFill>
                          <a:schemeClr val="tx1"/>
                        </a:solidFill>
                      </a:endParaRPr>
                    </a:p>
                  </a:txBody>
                  <a:tcPr>
                    <a:lnT w="6350"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4" name="TextBox 3"/>
          <p:cNvSpPr txBox="1"/>
          <p:nvPr/>
        </p:nvSpPr>
        <p:spPr>
          <a:xfrm>
            <a:off x="1295400" y="2335980"/>
            <a:ext cx="1558440" cy="307777"/>
          </a:xfrm>
          <a:prstGeom prst="rect">
            <a:avLst/>
          </a:prstGeom>
          <a:noFill/>
        </p:spPr>
        <p:txBody>
          <a:bodyPr wrap="none" rtlCol="0">
            <a:spAutoFit/>
          </a:bodyPr>
          <a:lstStyle/>
          <a:p>
            <a:r>
              <a:rPr lang="en-US" sz="1400" dirty="0" smtClean="0"/>
              <a:t>Sales on account</a:t>
            </a:r>
            <a:endParaRPr lang="en-US" sz="1400" dirty="0"/>
          </a:p>
        </p:txBody>
      </p:sp>
      <p:sp>
        <p:nvSpPr>
          <p:cNvPr id="10" name="TextBox 9"/>
          <p:cNvSpPr txBox="1"/>
          <p:nvPr/>
        </p:nvSpPr>
        <p:spPr>
          <a:xfrm>
            <a:off x="6400800" y="2632879"/>
            <a:ext cx="944361" cy="307777"/>
          </a:xfrm>
          <a:prstGeom prst="rect">
            <a:avLst/>
          </a:prstGeom>
          <a:noFill/>
        </p:spPr>
        <p:txBody>
          <a:bodyPr wrap="none" rtlCol="0">
            <a:spAutoFit/>
          </a:bodyPr>
          <a:lstStyle/>
          <a:p>
            <a:r>
              <a:rPr lang="en-US" sz="1400" dirty="0" smtClean="0"/>
              <a:t>Write-offs</a:t>
            </a:r>
            <a:endParaRPr lang="en-US" sz="1400" dirty="0"/>
          </a:p>
        </p:txBody>
      </p:sp>
      <p:sp>
        <p:nvSpPr>
          <p:cNvPr id="11" name="TextBox 10"/>
          <p:cNvSpPr txBox="1"/>
          <p:nvPr/>
        </p:nvSpPr>
        <p:spPr>
          <a:xfrm>
            <a:off x="6400800" y="2325102"/>
            <a:ext cx="1061509" cy="307777"/>
          </a:xfrm>
          <a:prstGeom prst="rect">
            <a:avLst/>
          </a:prstGeom>
          <a:noFill/>
        </p:spPr>
        <p:txBody>
          <a:bodyPr wrap="none" rtlCol="0">
            <a:spAutoFit/>
          </a:bodyPr>
          <a:lstStyle/>
          <a:p>
            <a:r>
              <a:rPr lang="en-US" sz="1400" dirty="0" smtClean="0"/>
              <a:t>Collections</a:t>
            </a:r>
            <a:endParaRPr lang="en-US" sz="1400" dirty="0"/>
          </a:p>
        </p:txBody>
      </p:sp>
      <p:cxnSp>
        <p:nvCxnSpPr>
          <p:cNvPr id="6" name="Straight Arrow Connector 5"/>
          <p:cNvCxnSpPr>
            <a:stCxn id="4" idx="3"/>
          </p:cNvCxnSpPr>
          <p:nvPr/>
        </p:nvCxnSpPr>
        <p:spPr bwMode="auto">
          <a:xfrm flipV="1">
            <a:off x="2853840" y="2489868"/>
            <a:ext cx="727560" cy="1"/>
          </a:xfrm>
          <a:prstGeom prst="straightConnector1">
            <a:avLst/>
          </a:prstGeom>
          <a:solidFill>
            <a:schemeClr val="accent1"/>
          </a:solidFill>
          <a:ln w="25400" cap="flat" cmpd="sng" algn="ctr">
            <a:solidFill>
              <a:srgbClr val="C00000"/>
            </a:solidFill>
            <a:prstDash val="solid"/>
            <a:round/>
            <a:headEnd type="none" w="med" len="med"/>
            <a:tailEnd type="arrow"/>
          </a:ln>
          <a:effectLst/>
        </p:spPr>
      </p:cxnSp>
      <p:cxnSp>
        <p:nvCxnSpPr>
          <p:cNvPr id="16" name="Straight Arrow Connector 15"/>
          <p:cNvCxnSpPr>
            <a:stCxn id="11" idx="1"/>
          </p:cNvCxnSpPr>
          <p:nvPr/>
        </p:nvCxnSpPr>
        <p:spPr bwMode="auto">
          <a:xfrm flipH="1">
            <a:off x="5867400" y="2478991"/>
            <a:ext cx="533400" cy="0"/>
          </a:xfrm>
          <a:prstGeom prst="straightConnector1">
            <a:avLst/>
          </a:prstGeom>
          <a:solidFill>
            <a:schemeClr val="accent1"/>
          </a:solidFill>
          <a:ln w="25400" cap="flat" cmpd="sng" algn="ctr">
            <a:solidFill>
              <a:srgbClr val="C00000"/>
            </a:solidFill>
            <a:prstDash val="solid"/>
            <a:round/>
            <a:headEnd type="none" w="med" len="med"/>
            <a:tailEnd type="arrow"/>
          </a:ln>
          <a:effectLst/>
        </p:spPr>
      </p:cxnSp>
      <p:cxnSp>
        <p:nvCxnSpPr>
          <p:cNvPr id="19" name="Straight Arrow Connector 18"/>
          <p:cNvCxnSpPr>
            <a:stCxn id="10" idx="1"/>
          </p:cNvCxnSpPr>
          <p:nvPr/>
        </p:nvCxnSpPr>
        <p:spPr bwMode="auto">
          <a:xfrm flipH="1">
            <a:off x="5867400" y="2786768"/>
            <a:ext cx="533400" cy="0"/>
          </a:xfrm>
          <a:prstGeom prst="straightConnector1">
            <a:avLst/>
          </a:prstGeom>
          <a:solidFill>
            <a:schemeClr val="accent1"/>
          </a:solidFill>
          <a:ln w="25400" cap="flat" cmpd="sng" algn="ctr">
            <a:solidFill>
              <a:srgbClr val="C00000"/>
            </a:solidFill>
            <a:prstDash val="solid"/>
            <a:round/>
            <a:headEnd type="none" w="med" len="med"/>
            <a:tailEnd type="arrow"/>
          </a:ln>
          <a:effectLst/>
        </p:spPr>
      </p:cxnSp>
      <p:sp>
        <p:nvSpPr>
          <p:cNvPr id="23" name="TextBox 22"/>
          <p:cNvSpPr txBox="1"/>
          <p:nvPr/>
        </p:nvSpPr>
        <p:spPr>
          <a:xfrm>
            <a:off x="1602439" y="4724400"/>
            <a:ext cx="1251401" cy="307777"/>
          </a:xfrm>
          <a:prstGeom prst="rect">
            <a:avLst/>
          </a:prstGeom>
          <a:noFill/>
        </p:spPr>
        <p:txBody>
          <a:bodyPr wrap="square" rtlCol="0">
            <a:spAutoFit/>
          </a:bodyPr>
          <a:lstStyle/>
          <a:p>
            <a:r>
              <a:rPr lang="en-US" sz="1400" dirty="0" smtClean="0"/>
              <a:t>Write-offs</a:t>
            </a:r>
            <a:endParaRPr lang="en-US" sz="1400" dirty="0"/>
          </a:p>
        </p:txBody>
      </p:sp>
      <p:cxnSp>
        <p:nvCxnSpPr>
          <p:cNvPr id="24" name="Straight Arrow Connector 23"/>
          <p:cNvCxnSpPr/>
          <p:nvPr/>
        </p:nvCxnSpPr>
        <p:spPr bwMode="auto">
          <a:xfrm flipV="1">
            <a:off x="2853840" y="4875826"/>
            <a:ext cx="727560" cy="1"/>
          </a:xfrm>
          <a:prstGeom prst="straightConnector1">
            <a:avLst/>
          </a:prstGeom>
          <a:solidFill>
            <a:schemeClr val="accent1"/>
          </a:solidFill>
          <a:ln w="25400" cap="flat" cmpd="sng" algn="ctr">
            <a:solidFill>
              <a:srgbClr val="C00000"/>
            </a:solidFill>
            <a:prstDash val="solid"/>
            <a:round/>
            <a:headEnd type="none" w="med" len="med"/>
            <a:tailEnd type="arrow"/>
          </a:ln>
          <a:effectLst/>
        </p:spPr>
      </p:cxnSp>
      <p:sp>
        <p:nvSpPr>
          <p:cNvPr id="25" name="TextBox 24"/>
          <p:cNvSpPr txBox="1"/>
          <p:nvPr/>
        </p:nvSpPr>
        <p:spPr>
          <a:xfrm>
            <a:off x="6400800" y="4721937"/>
            <a:ext cx="1678665" cy="307777"/>
          </a:xfrm>
          <a:prstGeom prst="rect">
            <a:avLst/>
          </a:prstGeom>
          <a:noFill/>
        </p:spPr>
        <p:txBody>
          <a:bodyPr wrap="none" rtlCol="0">
            <a:spAutoFit/>
          </a:bodyPr>
          <a:lstStyle/>
          <a:p>
            <a:r>
              <a:rPr lang="en-US" sz="1400" dirty="0" smtClean="0"/>
              <a:t>Bad Debt Expense</a:t>
            </a:r>
            <a:endParaRPr lang="en-US" sz="1400" dirty="0"/>
          </a:p>
        </p:txBody>
      </p:sp>
      <p:cxnSp>
        <p:nvCxnSpPr>
          <p:cNvPr id="26" name="Straight Arrow Connector 25"/>
          <p:cNvCxnSpPr/>
          <p:nvPr/>
        </p:nvCxnSpPr>
        <p:spPr bwMode="auto">
          <a:xfrm flipH="1">
            <a:off x="5867400" y="4880292"/>
            <a:ext cx="533400" cy="0"/>
          </a:xfrm>
          <a:prstGeom prst="straightConnector1">
            <a:avLst/>
          </a:prstGeom>
          <a:solidFill>
            <a:schemeClr val="accent1"/>
          </a:solidFill>
          <a:ln w="25400" cap="flat" cmpd="sng" algn="ctr">
            <a:solidFill>
              <a:srgbClr val="C00000"/>
            </a:solidFill>
            <a:prstDash val="solid"/>
            <a:round/>
            <a:headEnd type="none" w="med" len="med"/>
            <a:tailEnd type="arrow"/>
          </a:ln>
          <a:effectLst/>
        </p:spPr>
      </p:cxnSp>
    </p:spTree>
    <p:extLst>
      <p:ext uri="{BB962C8B-B14F-4D97-AF65-F5344CB8AC3E}">
        <p14:creationId xmlns:p14="http://schemas.microsoft.com/office/powerpoint/2010/main" val="30452882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19</a:t>
            </a:fld>
            <a:endParaRPr lang="en-US" altLang="en-US" sz="1400" b="1" smtClean="0">
              <a:solidFill>
                <a:srgbClr val="002E62"/>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Estimating Bad Debt Expense</a:t>
            </a:r>
            <a:endParaRPr lang="en-US" sz="2800" dirty="0"/>
          </a:p>
        </p:txBody>
      </p:sp>
    </p:spTree>
    <p:extLst>
      <p:ext uri="{BB962C8B-B14F-4D97-AF65-F5344CB8AC3E}">
        <p14:creationId xmlns:p14="http://schemas.microsoft.com/office/powerpoint/2010/main" val="17038573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2</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5980113" cy="609600"/>
          </a:xfrm>
          <a:noFill/>
        </p:spPr>
        <p:txBody>
          <a:bodyPr lIns="0" tIns="0" rIns="0" bIns="0"/>
          <a:lstStyle/>
          <a:p>
            <a:pPr eaLnBrk="1" hangingPunct="1"/>
            <a:r>
              <a:rPr lang="en-US" altLang="en-US" sz="2400" b="1" dirty="0" smtClean="0">
                <a:solidFill>
                  <a:schemeClr val="bg1"/>
                </a:solidFill>
              </a:rPr>
              <a:t>Chapter 06 Learning Objectives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086600" cy="4648200"/>
          </a:xfrm>
          <a:noFill/>
        </p:spPr>
        <p:txBody>
          <a:bodyPr lIns="0" tIns="0" rIns="0" bIns="0"/>
          <a:lstStyle/>
          <a:p>
            <a:pPr marL="457200" indent="-457200">
              <a:buFont typeface="+mj-lt"/>
              <a:buAutoNum type="arabicParenR"/>
            </a:pPr>
            <a:r>
              <a:rPr lang="en-US" sz="1600" dirty="0"/>
              <a:t>Analyze the impact of credit card sales, sales discounts, and </a:t>
            </a:r>
            <a:r>
              <a:rPr lang="en-US" sz="1600" dirty="0" smtClean="0"/>
              <a:t>sales returns </a:t>
            </a:r>
            <a:r>
              <a:rPr lang="en-US" sz="1600" dirty="0"/>
              <a:t>on the amounts reported as net sales. </a:t>
            </a:r>
          </a:p>
          <a:p>
            <a:pPr marL="457200" indent="-457200">
              <a:buFont typeface="+mj-lt"/>
              <a:buAutoNum type="arabicParenR"/>
            </a:pPr>
            <a:endParaRPr lang="en-US" sz="1600" dirty="0"/>
          </a:p>
          <a:p>
            <a:pPr marL="457200" indent="-457200">
              <a:buFont typeface="+mj-lt"/>
              <a:buAutoNum type="arabicParenR"/>
            </a:pPr>
            <a:r>
              <a:rPr lang="en-US" sz="1600" dirty="0" smtClean="0"/>
              <a:t>Estimate</a:t>
            </a:r>
            <a:r>
              <a:rPr lang="en-US" sz="1600" dirty="0"/>
              <a:t>, report, and evaluate the effects of uncollectible </a:t>
            </a:r>
            <a:r>
              <a:rPr lang="en-US" sz="1600" dirty="0" smtClean="0"/>
              <a:t>accounts receivable </a:t>
            </a:r>
            <a:r>
              <a:rPr lang="en-US" sz="1600" dirty="0"/>
              <a:t>(bad debts) on financial statements.</a:t>
            </a:r>
          </a:p>
          <a:p>
            <a:pPr marL="457200" indent="-457200">
              <a:buFont typeface="+mj-lt"/>
              <a:buAutoNum type="arabicParenR"/>
            </a:pPr>
            <a:endParaRPr lang="en-US" sz="1600" dirty="0"/>
          </a:p>
          <a:p>
            <a:pPr marL="457200" indent="-457200">
              <a:buFont typeface="+mj-lt"/>
              <a:buAutoNum type="arabicParenR"/>
            </a:pPr>
            <a:r>
              <a:rPr lang="en-US" sz="1600" dirty="0" smtClean="0"/>
              <a:t>Analyze </a:t>
            </a:r>
            <a:r>
              <a:rPr lang="en-US" sz="1600" dirty="0"/>
              <a:t>and interpret the receivables turnover ratio and the effects </a:t>
            </a:r>
            <a:r>
              <a:rPr lang="en-US" sz="1600" dirty="0" smtClean="0"/>
              <a:t>of accounts </a:t>
            </a:r>
            <a:r>
              <a:rPr lang="en-US" sz="1600" dirty="0"/>
              <a:t>receivable on cash flows. </a:t>
            </a:r>
          </a:p>
          <a:p>
            <a:pPr marL="457200" indent="-457200">
              <a:buFont typeface="+mj-lt"/>
              <a:buAutoNum type="arabicParenR"/>
            </a:pPr>
            <a:endParaRPr lang="en-US" sz="1600" dirty="0"/>
          </a:p>
          <a:p>
            <a:pPr marL="457200" indent="-457200">
              <a:buFont typeface="+mj-lt"/>
              <a:buAutoNum type="arabicParenR"/>
            </a:pPr>
            <a:r>
              <a:rPr lang="en-US" sz="1600" dirty="0" smtClean="0"/>
              <a:t>Report</a:t>
            </a:r>
            <a:r>
              <a:rPr lang="en-US" sz="1600" dirty="0"/>
              <a:t>, control, and safeguard cash.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B0C2DC77-D482-405D-B6E6-B1177FBE9BE2}" type="slidenum">
              <a:rPr lang="en-US" altLang="en-US" sz="900" b="1" smtClean="0">
                <a:solidFill>
                  <a:srgbClr val="A51A17"/>
                </a:solidFill>
              </a:rPr>
              <a:pPr/>
              <a:t>20</a:t>
            </a:fld>
            <a:endParaRPr lang="en-US" altLang="en-US" sz="1400" b="1" dirty="0">
              <a:solidFill>
                <a:srgbClr val="A51A17"/>
              </a:solidFill>
            </a:endParaRPr>
          </a:p>
        </p:txBody>
      </p:sp>
      <p:sp>
        <p:nvSpPr>
          <p:cNvPr id="6147" name="Rectangle 2"/>
          <p:cNvSpPr>
            <a:spLocks noGrp="1" noChangeArrowheads="1"/>
          </p:cNvSpPr>
          <p:nvPr>
            <p:ph type="title"/>
          </p:nvPr>
        </p:nvSpPr>
        <p:spPr>
          <a:xfrm>
            <a:off x="1143000" y="280988"/>
            <a:ext cx="5980113" cy="609600"/>
          </a:xfrm>
          <a:noFill/>
        </p:spPr>
        <p:txBody>
          <a:bodyPr lIns="0" tIns="0" rIns="0" bIns="0"/>
          <a:lstStyle/>
          <a:p>
            <a:pPr eaLnBrk="1" hangingPunct="1"/>
            <a:r>
              <a:rPr lang="en-US" altLang="en-US" sz="2400" b="1" dirty="0" smtClean="0">
                <a:solidFill>
                  <a:schemeClr val="bg1"/>
                </a:solidFill>
              </a:rPr>
              <a:t>Allowance for Doubtful Accounts</a:t>
            </a:r>
            <a:endParaRPr lang="en-US" altLang="en-US" dirty="0">
              <a:solidFill>
                <a:schemeClr val="bg1"/>
              </a:solidFill>
            </a:endParaRPr>
          </a:p>
        </p:txBody>
      </p:sp>
      <p:pic>
        <p:nvPicPr>
          <p:cNvPr id="11" name="Picture 8" descr="Image result for disney logo">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03388" y="730285"/>
            <a:ext cx="1431010" cy="101722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txBox="1">
            <a:spLocks noChangeArrowheads="1"/>
          </p:cNvSpPr>
          <p:nvPr/>
        </p:nvSpPr>
        <p:spPr bwMode="auto">
          <a:xfrm>
            <a:off x="1143000" y="1219200"/>
            <a:ext cx="73152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28600" indent="-228600" algn="l" rtl="0" eaLnBrk="0" fontAlgn="base" hangingPunct="0">
              <a:spcBef>
                <a:spcPct val="20000"/>
              </a:spcBef>
              <a:spcAft>
                <a:spcPct val="0"/>
              </a:spcAft>
              <a:buChar char="•"/>
              <a:defRPr sz="3200" baseline="0">
                <a:solidFill>
                  <a:schemeClr val="tx1"/>
                </a:solidFill>
                <a:latin typeface="+mn-lt"/>
                <a:ea typeface="+mn-ea"/>
                <a:cs typeface="+mn-cs"/>
              </a:defRPr>
            </a:lvl1pPr>
            <a:lvl2pPr marL="635000" indent="-177800" algn="l" rtl="0" eaLnBrk="0" fontAlgn="base" hangingPunct="0">
              <a:spcBef>
                <a:spcPct val="20000"/>
              </a:spcBef>
              <a:spcAft>
                <a:spcPct val="0"/>
              </a:spcAft>
              <a:buChar char="•"/>
              <a:defRPr sz="2800" baseline="0">
                <a:solidFill>
                  <a:schemeClr val="tx1"/>
                </a:solidFill>
                <a:latin typeface="+mn-lt"/>
                <a:ea typeface="+mn-ea"/>
              </a:defRPr>
            </a:lvl2pPr>
            <a:lvl3pPr marL="1092200" indent="-177800" algn="l" rtl="0" eaLnBrk="0" fontAlgn="base" hangingPunct="0">
              <a:spcBef>
                <a:spcPct val="20000"/>
              </a:spcBef>
              <a:spcAft>
                <a:spcPct val="0"/>
              </a:spcAft>
              <a:buChar char="•"/>
              <a:defRPr sz="2400" baseline="0">
                <a:solidFill>
                  <a:schemeClr val="tx1"/>
                </a:solidFill>
                <a:latin typeface="+mn-lt"/>
                <a:ea typeface="+mn-ea"/>
              </a:defRPr>
            </a:lvl3pPr>
            <a:lvl4pPr marL="1549400" indent="-177800" algn="l" rtl="0" eaLnBrk="0" fontAlgn="base" hangingPunct="0">
              <a:spcBef>
                <a:spcPct val="20000"/>
              </a:spcBef>
              <a:spcAft>
                <a:spcPct val="0"/>
              </a:spcAft>
              <a:buChar char="•"/>
              <a:defRPr sz="2000" baseline="0">
                <a:solidFill>
                  <a:schemeClr val="tx1"/>
                </a:solidFill>
                <a:latin typeface="+mn-lt"/>
                <a:ea typeface="+mn-ea"/>
              </a:defRPr>
            </a:lvl4pPr>
            <a:lvl5pPr marL="2006600" indent="-177800" algn="l" rtl="0" eaLnBrk="0" fontAlgn="base" hangingPunct="0">
              <a:spcBef>
                <a:spcPct val="20000"/>
              </a:spcBef>
              <a:spcAft>
                <a:spcPct val="0"/>
              </a:spcAft>
              <a:buChar char="•"/>
              <a:defRPr sz="2000" baseline="0">
                <a:solidFill>
                  <a:schemeClr val="tx1"/>
                </a:solidFill>
                <a:latin typeface="+mn-lt"/>
                <a:ea typeface="+mn-ea"/>
              </a:defRPr>
            </a:lvl5pPr>
            <a:lvl6pPr marL="2463800" indent="-177800" algn="l" rtl="0" fontAlgn="base">
              <a:spcBef>
                <a:spcPct val="20000"/>
              </a:spcBef>
              <a:spcAft>
                <a:spcPct val="0"/>
              </a:spcAft>
              <a:buChar char="•"/>
              <a:defRPr sz="2000">
                <a:solidFill>
                  <a:srgbClr val="002E62"/>
                </a:solidFill>
                <a:latin typeface="+mn-lt"/>
                <a:ea typeface="+mn-ea"/>
              </a:defRPr>
            </a:lvl6pPr>
            <a:lvl7pPr marL="2921000" indent="-177800" algn="l" rtl="0" fontAlgn="base">
              <a:spcBef>
                <a:spcPct val="20000"/>
              </a:spcBef>
              <a:spcAft>
                <a:spcPct val="0"/>
              </a:spcAft>
              <a:buChar char="•"/>
              <a:defRPr sz="2000">
                <a:solidFill>
                  <a:srgbClr val="002E62"/>
                </a:solidFill>
                <a:latin typeface="+mn-lt"/>
                <a:ea typeface="+mn-ea"/>
              </a:defRPr>
            </a:lvl7pPr>
            <a:lvl8pPr marL="3378200" indent="-177800" algn="l" rtl="0" fontAlgn="base">
              <a:spcBef>
                <a:spcPct val="20000"/>
              </a:spcBef>
              <a:spcAft>
                <a:spcPct val="0"/>
              </a:spcAft>
              <a:buChar char="•"/>
              <a:defRPr sz="2000">
                <a:solidFill>
                  <a:srgbClr val="002E62"/>
                </a:solidFill>
                <a:latin typeface="+mn-lt"/>
                <a:ea typeface="+mn-ea"/>
              </a:defRPr>
            </a:lvl8pPr>
            <a:lvl9pPr marL="3835400" indent="-177800" algn="l" rtl="0" fontAlgn="base">
              <a:spcBef>
                <a:spcPct val="20000"/>
              </a:spcBef>
              <a:spcAft>
                <a:spcPct val="0"/>
              </a:spcAft>
              <a:buChar char="•"/>
              <a:defRPr sz="2000">
                <a:solidFill>
                  <a:srgbClr val="002E62"/>
                </a:solidFill>
                <a:latin typeface="+mn-lt"/>
                <a:ea typeface="+mn-ea"/>
              </a:defRPr>
            </a:lvl9pPr>
          </a:lstStyle>
          <a:p>
            <a:pPr marL="0" indent="0">
              <a:buFontTx/>
              <a:buNone/>
            </a:pPr>
            <a:endParaRPr lang="en-US" sz="1400" i="1" kern="0" dirty="0" smtClean="0"/>
          </a:p>
          <a:p>
            <a:pPr marL="0" indent="0">
              <a:buFontTx/>
              <a:buNone/>
            </a:pPr>
            <a:endParaRPr lang="en-US" sz="1400" i="1" kern="0" dirty="0"/>
          </a:p>
          <a:p>
            <a:pPr marL="0" indent="0">
              <a:buFontTx/>
              <a:buNone/>
            </a:pPr>
            <a:r>
              <a:rPr lang="en-US" sz="1400" i="1" kern="0" dirty="0" smtClean="0"/>
              <a:t>Allowance </a:t>
            </a:r>
            <a:r>
              <a:rPr lang="en-US" sz="1400" i="1" kern="0" dirty="0"/>
              <a:t>for Doubtful Accounts</a:t>
            </a:r>
          </a:p>
          <a:p>
            <a:pPr marL="0" indent="0">
              <a:buFontTx/>
              <a:buNone/>
            </a:pPr>
            <a:r>
              <a:rPr lang="en-US" sz="1400" kern="0" dirty="0" smtClean="0"/>
              <a:t>We </a:t>
            </a:r>
            <a:r>
              <a:rPr lang="en-US" sz="1400" kern="0" dirty="0"/>
              <a:t>evaluate our allowance for doubtful accounts and estimate collectability of accounts receivable based on our analysis of historical bad debt experience in conjunction with our assessment of the financial condition of individual companies with which we do business. In times of domestic or global economic turmoil, our estimates and judgments with respect to the collectability of our receivables are subject to greater uncertainty than in more stable periods. If our estimate of uncollectible accounts is too low, costs and expenses may increase in future periods, and if it is too high, costs and expenses may decrease in future periods.</a:t>
            </a:r>
          </a:p>
        </p:txBody>
      </p:sp>
    </p:spTree>
    <p:extLst>
      <p:ext uri="{BB962C8B-B14F-4D97-AF65-F5344CB8AC3E}">
        <p14:creationId xmlns:p14="http://schemas.microsoft.com/office/powerpoint/2010/main" val="41610065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B0C2DC77-D482-405D-B6E6-B1177FBE9BE2}" type="slidenum">
              <a:rPr lang="en-US" altLang="en-US" sz="900" b="1" smtClean="0">
                <a:solidFill>
                  <a:srgbClr val="A51A17"/>
                </a:solidFill>
              </a:rPr>
              <a:pPr/>
              <a:t>21</a:t>
            </a:fld>
            <a:endParaRPr lang="en-US" altLang="en-US" sz="1400" b="1" dirty="0">
              <a:solidFill>
                <a:srgbClr val="A51A17"/>
              </a:solidFill>
            </a:endParaRPr>
          </a:p>
        </p:txBody>
      </p:sp>
      <p:sp>
        <p:nvSpPr>
          <p:cNvPr id="6147" name="Rectangle 2"/>
          <p:cNvSpPr>
            <a:spLocks noGrp="1" noChangeArrowheads="1"/>
          </p:cNvSpPr>
          <p:nvPr>
            <p:ph type="title"/>
          </p:nvPr>
        </p:nvSpPr>
        <p:spPr>
          <a:xfrm>
            <a:off x="1143000" y="280988"/>
            <a:ext cx="5980113" cy="609600"/>
          </a:xfrm>
          <a:noFill/>
        </p:spPr>
        <p:txBody>
          <a:bodyPr lIns="0" tIns="0" rIns="0" bIns="0"/>
          <a:lstStyle/>
          <a:p>
            <a:pPr eaLnBrk="1" hangingPunct="1"/>
            <a:r>
              <a:rPr lang="en-US" altLang="en-US" sz="2400" b="1" dirty="0" smtClean="0">
                <a:solidFill>
                  <a:schemeClr val="bg1"/>
                </a:solidFill>
              </a:rPr>
              <a:t>Allowance for Doubtful Accounts</a:t>
            </a:r>
            <a:endParaRPr lang="en-US" altLang="en-US" dirty="0">
              <a:solidFill>
                <a:schemeClr val="bg1"/>
              </a:solidFill>
            </a:endParaRPr>
          </a:p>
        </p:txBody>
      </p:sp>
      <p:sp>
        <p:nvSpPr>
          <p:cNvPr id="6" name="Rectangle 3"/>
          <p:cNvSpPr txBox="1">
            <a:spLocks noChangeArrowheads="1"/>
          </p:cNvSpPr>
          <p:nvPr/>
        </p:nvSpPr>
        <p:spPr bwMode="auto">
          <a:xfrm>
            <a:off x="1143000" y="1219200"/>
            <a:ext cx="73152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28600" indent="-228600" algn="l" rtl="0" eaLnBrk="0" fontAlgn="base" hangingPunct="0">
              <a:spcBef>
                <a:spcPct val="20000"/>
              </a:spcBef>
              <a:spcAft>
                <a:spcPct val="0"/>
              </a:spcAft>
              <a:buChar char="•"/>
              <a:defRPr sz="3200" baseline="0">
                <a:solidFill>
                  <a:schemeClr val="tx1"/>
                </a:solidFill>
                <a:latin typeface="+mn-lt"/>
                <a:ea typeface="+mn-ea"/>
                <a:cs typeface="+mn-cs"/>
              </a:defRPr>
            </a:lvl1pPr>
            <a:lvl2pPr marL="635000" indent="-177800" algn="l" rtl="0" eaLnBrk="0" fontAlgn="base" hangingPunct="0">
              <a:spcBef>
                <a:spcPct val="20000"/>
              </a:spcBef>
              <a:spcAft>
                <a:spcPct val="0"/>
              </a:spcAft>
              <a:buChar char="•"/>
              <a:defRPr sz="2800" baseline="0">
                <a:solidFill>
                  <a:schemeClr val="tx1"/>
                </a:solidFill>
                <a:latin typeface="+mn-lt"/>
                <a:ea typeface="+mn-ea"/>
              </a:defRPr>
            </a:lvl2pPr>
            <a:lvl3pPr marL="1092200" indent="-177800" algn="l" rtl="0" eaLnBrk="0" fontAlgn="base" hangingPunct="0">
              <a:spcBef>
                <a:spcPct val="20000"/>
              </a:spcBef>
              <a:spcAft>
                <a:spcPct val="0"/>
              </a:spcAft>
              <a:buChar char="•"/>
              <a:defRPr sz="2400" baseline="0">
                <a:solidFill>
                  <a:schemeClr val="tx1"/>
                </a:solidFill>
                <a:latin typeface="+mn-lt"/>
                <a:ea typeface="+mn-ea"/>
              </a:defRPr>
            </a:lvl3pPr>
            <a:lvl4pPr marL="1549400" indent="-177800" algn="l" rtl="0" eaLnBrk="0" fontAlgn="base" hangingPunct="0">
              <a:spcBef>
                <a:spcPct val="20000"/>
              </a:spcBef>
              <a:spcAft>
                <a:spcPct val="0"/>
              </a:spcAft>
              <a:buChar char="•"/>
              <a:defRPr sz="2000" baseline="0">
                <a:solidFill>
                  <a:schemeClr val="tx1"/>
                </a:solidFill>
                <a:latin typeface="+mn-lt"/>
                <a:ea typeface="+mn-ea"/>
              </a:defRPr>
            </a:lvl4pPr>
            <a:lvl5pPr marL="2006600" indent="-177800" algn="l" rtl="0" eaLnBrk="0" fontAlgn="base" hangingPunct="0">
              <a:spcBef>
                <a:spcPct val="20000"/>
              </a:spcBef>
              <a:spcAft>
                <a:spcPct val="0"/>
              </a:spcAft>
              <a:buChar char="•"/>
              <a:defRPr sz="2000" baseline="0">
                <a:solidFill>
                  <a:schemeClr val="tx1"/>
                </a:solidFill>
                <a:latin typeface="+mn-lt"/>
                <a:ea typeface="+mn-ea"/>
              </a:defRPr>
            </a:lvl5pPr>
            <a:lvl6pPr marL="2463800" indent="-177800" algn="l" rtl="0" fontAlgn="base">
              <a:spcBef>
                <a:spcPct val="20000"/>
              </a:spcBef>
              <a:spcAft>
                <a:spcPct val="0"/>
              </a:spcAft>
              <a:buChar char="•"/>
              <a:defRPr sz="2000">
                <a:solidFill>
                  <a:srgbClr val="002E62"/>
                </a:solidFill>
                <a:latin typeface="+mn-lt"/>
                <a:ea typeface="+mn-ea"/>
              </a:defRPr>
            </a:lvl6pPr>
            <a:lvl7pPr marL="2921000" indent="-177800" algn="l" rtl="0" fontAlgn="base">
              <a:spcBef>
                <a:spcPct val="20000"/>
              </a:spcBef>
              <a:spcAft>
                <a:spcPct val="0"/>
              </a:spcAft>
              <a:buChar char="•"/>
              <a:defRPr sz="2000">
                <a:solidFill>
                  <a:srgbClr val="002E62"/>
                </a:solidFill>
                <a:latin typeface="+mn-lt"/>
                <a:ea typeface="+mn-ea"/>
              </a:defRPr>
            </a:lvl7pPr>
            <a:lvl8pPr marL="3378200" indent="-177800" algn="l" rtl="0" fontAlgn="base">
              <a:spcBef>
                <a:spcPct val="20000"/>
              </a:spcBef>
              <a:spcAft>
                <a:spcPct val="0"/>
              </a:spcAft>
              <a:buChar char="•"/>
              <a:defRPr sz="2000">
                <a:solidFill>
                  <a:srgbClr val="002E62"/>
                </a:solidFill>
                <a:latin typeface="+mn-lt"/>
                <a:ea typeface="+mn-ea"/>
              </a:defRPr>
            </a:lvl8pPr>
            <a:lvl9pPr marL="3835400" indent="-177800" algn="l" rtl="0" fontAlgn="base">
              <a:spcBef>
                <a:spcPct val="20000"/>
              </a:spcBef>
              <a:spcAft>
                <a:spcPct val="0"/>
              </a:spcAft>
              <a:buChar char="•"/>
              <a:defRPr sz="2000">
                <a:solidFill>
                  <a:srgbClr val="002E62"/>
                </a:solidFill>
                <a:latin typeface="+mn-lt"/>
                <a:ea typeface="+mn-ea"/>
              </a:defRPr>
            </a:lvl9pPr>
          </a:lstStyle>
          <a:p>
            <a:pPr marL="0" indent="0">
              <a:buFontTx/>
              <a:buNone/>
            </a:pPr>
            <a:endParaRPr lang="en-US" sz="1400" i="1" kern="0" dirty="0" smtClean="0"/>
          </a:p>
          <a:p>
            <a:pPr marL="0" indent="0">
              <a:buFontTx/>
              <a:buNone/>
            </a:pPr>
            <a:endParaRPr lang="en-US" sz="1400" i="1" kern="0" dirty="0"/>
          </a:p>
          <a:p>
            <a:pPr marL="0" indent="0">
              <a:buFontTx/>
              <a:buNone/>
            </a:pPr>
            <a:r>
              <a:rPr lang="en-US" sz="1400" i="1" kern="0" dirty="0"/>
              <a:t>Returns – </a:t>
            </a:r>
            <a:r>
              <a:rPr lang="en-US" sz="1400" kern="0" dirty="0"/>
              <a:t>We recognize revenue, net of estimated returns and sales incentives or allowances, at the time the customer takes possession of merchandise or receives services. We estimate the liability for sales returns with a corresponding reduction to revenue and cost of sales based on historical return data. We believe that our estimate for sales returns, which represents the estimated gross margin impact of returns, is a reasonable reflection of future returns and financial impacts. However, if our estimates are significantly below or above the actual return amounts, our reported revenue and cost of sales could be impacted. A 10% difference in our returns reserve at January 28, 2017, would have affected net earnings by approximately $2 million in fiscal 2017.</a:t>
            </a: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46133" y="1066800"/>
            <a:ext cx="990186" cy="681990"/>
          </a:xfrm>
          <a:prstGeom prst="rect">
            <a:avLst/>
          </a:prstGeom>
        </p:spPr>
      </p:pic>
    </p:spTree>
    <p:extLst>
      <p:ext uri="{BB962C8B-B14F-4D97-AF65-F5344CB8AC3E}">
        <p14:creationId xmlns:p14="http://schemas.microsoft.com/office/powerpoint/2010/main" val="1233634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22</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Two Methods of Estimating Bad Debt Expense</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spcBef>
                <a:spcPct val="50000"/>
              </a:spcBef>
              <a:buNone/>
              <a:defRPr/>
            </a:pPr>
            <a:r>
              <a:rPr lang="en-US" sz="1400" dirty="0"/>
              <a:t>The bad debt expense amount recorded in the end-of-period adjusting entry often is estimated based on </a:t>
            </a:r>
            <a:r>
              <a:rPr lang="en-US" sz="1400" dirty="0" smtClean="0"/>
              <a:t>either:</a:t>
            </a:r>
          </a:p>
          <a:p>
            <a:pPr marL="749300" lvl="1" indent="-342900">
              <a:spcBef>
                <a:spcPct val="50000"/>
              </a:spcBef>
              <a:buAutoNum type="arabicParenBoth"/>
              <a:defRPr/>
            </a:pPr>
            <a:r>
              <a:rPr lang="en-US" sz="1400" dirty="0"/>
              <a:t>A percentage of total credit sales for the period or </a:t>
            </a:r>
          </a:p>
          <a:p>
            <a:pPr marL="749300" lvl="1" indent="-342900">
              <a:spcBef>
                <a:spcPct val="50000"/>
              </a:spcBef>
              <a:buAutoNum type="arabicParenBoth"/>
              <a:defRPr/>
            </a:pPr>
            <a:r>
              <a:rPr lang="en-US" sz="1400" dirty="0" smtClean="0"/>
              <a:t>An </a:t>
            </a:r>
            <a:r>
              <a:rPr lang="en-US" sz="1400" dirty="0"/>
              <a:t>aging of accounts </a:t>
            </a:r>
            <a:r>
              <a:rPr lang="en-US" sz="1400" dirty="0" smtClean="0"/>
              <a:t>receivable</a:t>
            </a:r>
            <a:endParaRPr lang="en-US" sz="1400" dirty="0"/>
          </a:p>
          <a:p>
            <a:pPr marL="342900" indent="-342900">
              <a:spcBef>
                <a:spcPct val="50000"/>
              </a:spcBef>
              <a:buAutoNum type="arabicParenBoth"/>
              <a:defRPr/>
            </a:pPr>
            <a:endParaRPr lang="en-US" sz="1400" dirty="0"/>
          </a:p>
          <a:p>
            <a:pPr lvl="1">
              <a:spcBef>
                <a:spcPct val="50000"/>
              </a:spcBef>
              <a:buFont typeface="Wingdings" panose="05000000000000000000" pitchFamily="2" charset="2"/>
              <a:buChar char="ü"/>
              <a:defRPr/>
            </a:pPr>
            <a:r>
              <a:rPr lang="en-US" sz="1400" dirty="0"/>
              <a:t>Both methods are acceptable under GAAP and are widely </a:t>
            </a:r>
            <a:r>
              <a:rPr lang="en-US" sz="1400" dirty="0" smtClean="0"/>
              <a:t>used</a:t>
            </a:r>
            <a:endParaRPr lang="en-US" sz="1400" dirty="0"/>
          </a:p>
          <a:p>
            <a:endParaRPr lang="en-US" sz="1400" dirty="0"/>
          </a:p>
          <a:p>
            <a:pPr marL="0" indent="0" defTabSz="457200" eaLnBrk="1" fontAlgn="auto" hangingPunct="1">
              <a:spcBef>
                <a:spcPts val="0"/>
              </a:spcBef>
              <a:spcAft>
                <a:spcPts val="0"/>
              </a:spcAft>
              <a:buNone/>
              <a:defRPr/>
            </a:pPr>
            <a:r>
              <a:rPr lang="en-US" sz="1400" dirty="0" smtClean="0">
                <a:solidFill>
                  <a:srgbClr val="C00000"/>
                </a:solidFill>
              </a:rPr>
              <a:t>NOTE: The </a:t>
            </a:r>
            <a:r>
              <a:rPr lang="en-US" sz="1400" dirty="0">
                <a:solidFill>
                  <a:srgbClr val="C00000"/>
                </a:solidFill>
              </a:rPr>
              <a:t>bad debt expense adjustment calculated using the aging of accounts receivable method </a:t>
            </a:r>
            <a:r>
              <a:rPr lang="en-US" sz="1400" b="1" dirty="0">
                <a:solidFill>
                  <a:srgbClr val="C00000"/>
                </a:solidFill>
              </a:rPr>
              <a:t>does not always result in the same amount </a:t>
            </a:r>
            <a:r>
              <a:rPr lang="en-US" sz="1400" dirty="0">
                <a:solidFill>
                  <a:srgbClr val="C00000"/>
                </a:solidFill>
              </a:rPr>
              <a:t>as when using the percentage of credit sales method because both of these methods are estimates.</a:t>
            </a:r>
          </a:p>
          <a:p>
            <a:endParaRPr lang="en-US" sz="1400" dirty="0"/>
          </a:p>
          <a:p>
            <a:endParaRPr lang="en-US" sz="1400" dirty="0"/>
          </a:p>
        </p:txBody>
      </p:sp>
    </p:spTree>
    <p:extLst>
      <p:ext uri="{BB962C8B-B14F-4D97-AF65-F5344CB8AC3E}">
        <p14:creationId xmlns:p14="http://schemas.microsoft.com/office/powerpoint/2010/main" val="37404973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23</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Percentage of Credit Sales Method</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buNone/>
            </a:pPr>
            <a:r>
              <a:rPr lang="en-US" sz="1400" dirty="0"/>
              <a:t>The </a:t>
            </a:r>
            <a:r>
              <a:rPr lang="en-US" sz="1400" dirty="0">
                <a:solidFill>
                  <a:srgbClr val="C00000"/>
                </a:solidFill>
              </a:rPr>
              <a:t>percentage of credit sales method </a:t>
            </a:r>
            <a:r>
              <a:rPr lang="en-US" sz="1400" dirty="0"/>
              <a:t>bases bad debt expense on the historical percentage of credit sales that result in bad debts. The average percentage of credit sales that result in bad debts can be computed by dividing total bad debt losses by total credit sales. A company that has been operating for some years has sufficient experience to project probable future bad debt losses.</a:t>
            </a:r>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r>
              <a:rPr lang="en-US" sz="1400" dirty="0"/>
              <a:t>The focus of the percentage of credit sales method is on determining the amount to record on the income statement as Bad Debt Expense. The calculated amount of </a:t>
            </a:r>
            <a:r>
              <a:rPr lang="en-US" sz="1400" dirty="0" smtClean="0"/>
              <a:t>$15,000 </a:t>
            </a:r>
            <a:r>
              <a:rPr lang="en-US" sz="1400" dirty="0"/>
              <a:t>would be directly recorded as a debit to Bad Debt Expense and a credit to Allowance for Doubtful Accounts in the current year. </a:t>
            </a:r>
          </a:p>
          <a:p>
            <a:endParaRPr lang="en-US" sz="1400" dirty="0"/>
          </a:p>
        </p:txBody>
      </p:sp>
      <p:sp>
        <p:nvSpPr>
          <p:cNvPr id="5" name="TextBox 2"/>
          <p:cNvSpPr txBox="1"/>
          <p:nvPr/>
        </p:nvSpPr>
        <p:spPr>
          <a:xfrm>
            <a:off x="2286000" y="2661058"/>
            <a:ext cx="2824305" cy="86793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20000"/>
              </a:lnSpc>
            </a:pPr>
            <a:r>
              <a:rPr lang="en-US" sz="1400" dirty="0" smtClean="0"/>
              <a:t>   Credit sales</a:t>
            </a:r>
          </a:p>
          <a:p>
            <a:pPr>
              <a:lnSpc>
                <a:spcPct val="120000"/>
              </a:lnSpc>
            </a:pPr>
            <a:r>
              <a:rPr lang="en-US" sz="1400" u="sng" dirty="0" smtClean="0"/>
              <a:t>× Bad debt loss rate (1.0%)</a:t>
            </a:r>
          </a:p>
          <a:p>
            <a:pPr>
              <a:lnSpc>
                <a:spcPct val="120000"/>
              </a:lnSpc>
            </a:pPr>
            <a:r>
              <a:rPr lang="en-US" sz="1400" dirty="0" smtClean="0"/>
              <a:t>   </a:t>
            </a:r>
            <a:r>
              <a:rPr lang="en-US" sz="1400" b="1" dirty="0" smtClean="0"/>
              <a:t>Bad debt expense</a:t>
            </a:r>
            <a:endParaRPr lang="en-US" sz="1400" b="1" dirty="0"/>
          </a:p>
        </p:txBody>
      </p:sp>
      <p:sp>
        <p:nvSpPr>
          <p:cNvPr id="6" name="TextBox 7"/>
          <p:cNvSpPr txBox="1"/>
          <p:nvPr/>
        </p:nvSpPr>
        <p:spPr>
          <a:xfrm>
            <a:off x="4178504" y="2661058"/>
            <a:ext cx="1919020" cy="86793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lnSpc>
                <a:spcPct val="120000"/>
              </a:lnSpc>
            </a:pPr>
            <a:r>
              <a:rPr lang="en-US" sz="1400" dirty="0" smtClean="0"/>
              <a:t>   $1,500,000</a:t>
            </a:r>
          </a:p>
          <a:p>
            <a:pPr algn="r">
              <a:lnSpc>
                <a:spcPct val="120000"/>
              </a:lnSpc>
            </a:pPr>
            <a:r>
              <a:rPr lang="en-US" sz="1400" u="sng" dirty="0" smtClean="0"/>
              <a:t>× 0.01</a:t>
            </a:r>
          </a:p>
          <a:p>
            <a:pPr algn="r">
              <a:lnSpc>
                <a:spcPct val="120000"/>
              </a:lnSpc>
            </a:pPr>
            <a:r>
              <a:rPr lang="en-US" sz="1400" b="1" dirty="0" smtClean="0"/>
              <a:t>$     15,000</a:t>
            </a:r>
            <a:endParaRPr lang="en-US" sz="1400" b="1" dirty="0"/>
          </a:p>
        </p:txBody>
      </p:sp>
      <p:sp>
        <p:nvSpPr>
          <p:cNvPr id="2" name="TextBox 1"/>
          <p:cNvSpPr txBox="1"/>
          <p:nvPr/>
        </p:nvSpPr>
        <p:spPr>
          <a:xfrm>
            <a:off x="762000" y="2941134"/>
            <a:ext cx="931665" cy="307777"/>
          </a:xfrm>
          <a:prstGeom prst="rect">
            <a:avLst/>
          </a:prstGeom>
          <a:noFill/>
        </p:spPr>
        <p:txBody>
          <a:bodyPr wrap="none" rtlCol="0">
            <a:spAutoFit/>
          </a:bodyPr>
          <a:lstStyle/>
          <a:p>
            <a:r>
              <a:rPr lang="en-US" sz="1400" b="1" dirty="0" smtClean="0">
                <a:solidFill>
                  <a:srgbClr val="C00000"/>
                </a:solidFill>
              </a:rPr>
              <a:t>Estimate</a:t>
            </a:r>
            <a:endParaRPr lang="en-US" sz="1400" b="1" dirty="0">
              <a:solidFill>
                <a:srgbClr val="C00000"/>
              </a:solidFill>
            </a:endParaRPr>
          </a:p>
        </p:txBody>
      </p:sp>
      <p:cxnSp>
        <p:nvCxnSpPr>
          <p:cNvPr id="8" name="Straight Arrow Connector 7"/>
          <p:cNvCxnSpPr>
            <a:endCxn id="5" idx="1"/>
          </p:cNvCxnSpPr>
          <p:nvPr/>
        </p:nvCxnSpPr>
        <p:spPr bwMode="auto">
          <a:xfrm>
            <a:off x="1710885" y="3091074"/>
            <a:ext cx="575115" cy="3949"/>
          </a:xfrm>
          <a:prstGeom prst="straightConnector1">
            <a:avLst/>
          </a:prstGeom>
          <a:solidFill>
            <a:schemeClr val="accent1"/>
          </a:solidFill>
          <a:ln w="25400" cap="flat" cmpd="sng" algn="ctr">
            <a:solidFill>
              <a:srgbClr val="C00000"/>
            </a:solidFill>
            <a:prstDash val="solid"/>
            <a:round/>
            <a:headEnd type="none" w="med" len="med"/>
            <a:tailEnd type="arrow"/>
          </a:ln>
          <a:effectLst/>
        </p:spPr>
      </p:cxnSp>
      <p:graphicFrame>
        <p:nvGraphicFramePr>
          <p:cNvPr id="11" name="Table 10"/>
          <p:cNvGraphicFramePr>
            <a:graphicFrameLocks noGrp="1"/>
          </p:cNvGraphicFramePr>
          <p:nvPr>
            <p:extLst>
              <p:ext uri="{D42A27DB-BD31-4B8C-83A1-F6EECF244321}">
                <p14:modId xmlns:p14="http://schemas.microsoft.com/office/powerpoint/2010/main" val="1575831708"/>
              </p:ext>
            </p:extLst>
          </p:nvPr>
        </p:nvGraphicFramePr>
        <p:xfrm>
          <a:off x="2971800" y="5029200"/>
          <a:ext cx="3200400" cy="1097280"/>
        </p:xfrm>
        <a:graphic>
          <a:graphicData uri="http://schemas.openxmlformats.org/drawingml/2006/table">
            <a:tbl>
              <a:tblPr firstRow="1" bandRow="1">
                <a:tableStyleId>{3B4B98B0-60AC-42C2-AFA5-B58CD77FA1E5}</a:tableStyleId>
              </a:tblPr>
              <a:tblGrid>
                <a:gridCol w="609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139700">
                <a:tc gridSpan="4">
                  <a:txBody>
                    <a:bodyPr/>
                    <a:lstStyle/>
                    <a:p>
                      <a:pPr algn="ctr"/>
                      <a:r>
                        <a:rPr lang="en-US" sz="1200" dirty="0" smtClean="0"/>
                        <a:t>Allowance</a:t>
                      </a:r>
                      <a:r>
                        <a:rPr lang="en-US" sz="1200" baseline="0" dirty="0" smtClean="0"/>
                        <a:t> for Doubtful Accounts</a:t>
                      </a:r>
                      <a:r>
                        <a:rPr lang="en-US" sz="1200" dirty="0" smtClean="0"/>
                        <a:t> (XA)</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endParaRPr lang="en-US" sz="1200" dirty="0">
                        <a:solidFill>
                          <a:schemeClr val="tx1"/>
                        </a:solidFill>
                      </a:endParaRPr>
                    </a:p>
                  </a:txBody>
                  <a:tcPr/>
                </a:tc>
                <a:tc>
                  <a:txBody>
                    <a:bodyPr/>
                    <a:lstStyle/>
                    <a:p>
                      <a:pPr algn="l"/>
                      <a:r>
                        <a:rPr lang="en-US" sz="1200" dirty="0" smtClean="0">
                          <a:solidFill>
                            <a:schemeClr val="tx1"/>
                          </a:solidFill>
                        </a:rPr>
                        <a:t>$</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l"/>
                      <a:r>
                        <a:rPr lang="en-US" sz="1200" dirty="0" smtClean="0">
                          <a:solidFill>
                            <a:schemeClr val="tx1"/>
                          </a:solidFill>
                        </a:rPr>
                        <a:t>$        4,000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200" dirty="0" smtClean="0">
                          <a:solidFill>
                            <a:schemeClr val="tx1"/>
                          </a:solidFill>
                        </a:rPr>
                        <a:t>BB</a:t>
                      </a:r>
                      <a:endParaRPr lang="en-US" sz="1200" dirty="0">
                        <a:solidFill>
                          <a:schemeClr val="tx1"/>
                        </a:solidFill>
                      </a:endParaRPr>
                    </a:p>
                  </a:txBody>
                  <a:tcPr/>
                </a:tc>
                <a:extLst>
                  <a:ext uri="{0D108BD9-81ED-4DB2-BD59-A6C34878D82A}">
                    <a16:rowId xmlns:a16="http://schemas.microsoft.com/office/drawing/2014/main" val="10001"/>
                  </a:ext>
                </a:extLst>
              </a:tr>
              <a:tr h="139700">
                <a:tc>
                  <a:txBody>
                    <a:bodyPr/>
                    <a:lstStyle/>
                    <a:p>
                      <a:pPr algn="r"/>
                      <a:endParaRPr lang="en-US" sz="1200" dirty="0">
                        <a:solidFill>
                          <a:schemeClr val="tx1"/>
                        </a:solidFill>
                      </a:endParaRPr>
                    </a:p>
                  </a:txBody>
                  <a:tcPr>
                    <a:lnB w="6350" cap="flat" cmpd="sng" algn="ctr">
                      <a:solidFill>
                        <a:srgbClr val="C00000"/>
                      </a:solidFill>
                      <a:prstDash val="solid"/>
                      <a:round/>
                      <a:headEnd type="none" w="med" len="med"/>
                      <a:tailEnd type="none" w="med" len="med"/>
                    </a:lnB>
                  </a:tcPr>
                </a:tc>
                <a:tc>
                  <a:txBody>
                    <a:bodyPr/>
                    <a:lstStyle/>
                    <a:p>
                      <a:pPr algn="r"/>
                      <a:r>
                        <a:rPr lang="en-US" sz="1200" dirty="0" smtClean="0">
                          <a:solidFill>
                            <a:schemeClr val="tx1"/>
                          </a:solidFill>
                        </a:rPr>
                        <a:t>100</a:t>
                      </a:r>
                      <a:endParaRPr lang="en-US" sz="1200" dirty="0">
                        <a:solidFill>
                          <a:schemeClr val="tx1"/>
                        </a:solidFill>
                      </a:endParaRPr>
                    </a:p>
                  </a:txBody>
                  <a:tcPr>
                    <a:lnR w="12700" cap="flat" cmpd="sng" algn="ctr">
                      <a:solidFill>
                        <a:srgbClr val="C00000"/>
                      </a:solidFill>
                      <a:prstDash val="solid"/>
                      <a:round/>
                      <a:headEnd type="none" w="med" len="med"/>
                      <a:tailEnd type="none" w="med" len="med"/>
                    </a:lnR>
                    <a:lnB w="6350" cap="flat" cmpd="sng" algn="ctr">
                      <a:solidFill>
                        <a:srgbClr val="C00000"/>
                      </a:solidFill>
                      <a:prstDash val="solid"/>
                      <a:round/>
                      <a:headEnd type="none" w="med" len="med"/>
                      <a:tailEnd type="none" w="med" len="med"/>
                    </a:lnB>
                  </a:tcPr>
                </a:tc>
                <a:tc>
                  <a:txBody>
                    <a:bodyPr/>
                    <a:lstStyle/>
                    <a:p>
                      <a:pPr algn="r"/>
                      <a:r>
                        <a:rPr lang="en-US" sz="1200" dirty="0" smtClean="0">
                          <a:solidFill>
                            <a:srgbClr val="C00000"/>
                          </a:solidFill>
                        </a:rPr>
                        <a:t>15,000</a:t>
                      </a:r>
                      <a:endParaRPr lang="en-US" sz="1200" dirty="0">
                        <a:solidFill>
                          <a:srgbClr val="C00000"/>
                        </a:solidFill>
                      </a:endParaRPr>
                    </a:p>
                  </a:txBody>
                  <a:tcPr>
                    <a:lnL w="12700" cap="flat" cmpd="sng" algn="ctr">
                      <a:solidFill>
                        <a:srgbClr val="C00000"/>
                      </a:solidFill>
                      <a:prstDash val="solid"/>
                      <a:round/>
                      <a:headEnd type="none" w="med" len="med"/>
                      <a:tailEnd type="none" w="med" len="med"/>
                    </a:lnL>
                    <a:lnB w="6350" cap="flat" cmpd="sng" algn="ctr">
                      <a:solidFill>
                        <a:srgbClr val="C00000"/>
                      </a:solidFill>
                      <a:prstDash val="solid"/>
                      <a:round/>
                      <a:headEnd type="none" w="med" len="med"/>
                      <a:tailEnd type="none" w="med" len="med"/>
                    </a:lnB>
                  </a:tcPr>
                </a:tc>
                <a:tc>
                  <a:txBody>
                    <a:bodyPr/>
                    <a:lstStyle/>
                    <a:p>
                      <a:pPr algn="r"/>
                      <a:endParaRPr lang="en-US" sz="1200" dirty="0">
                        <a:solidFill>
                          <a:schemeClr val="tx1"/>
                        </a:solidFill>
                      </a:endParaRPr>
                    </a:p>
                  </a:txBody>
                  <a:tcPr>
                    <a:lnB w="635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2"/>
                  </a:ext>
                </a:extLst>
              </a:tr>
              <a:tr h="139700">
                <a:tc>
                  <a:txBody>
                    <a:bodyPr/>
                    <a:lstStyle/>
                    <a:p>
                      <a:pPr algn="r"/>
                      <a:endParaRPr lang="en-US" sz="1200" b="0" dirty="0">
                        <a:solidFill>
                          <a:schemeClr val="tx1"/>
                        </a:solidFill>
                      </a:endParaRPr>
                    </a:p>
                  </a:txBody>
                  <a:tcPr>
                    <a:lnT w="6350" cap="flat" cmpd="sng" algn="ctr">
                      <a:solidFill>
                        <a:srgbClr val="C00000"/>
                      </a:solidFill>
                      <a:prstDash val="solid"/>
                      <a:round/>
                      <a:headEnd type="none" w="med" len="med"/>
                      <a:tailEnd type="none" w="med" len="med"/>
                    </a:lnT>
                  </a:tcPr>
                </a:tc>
                <a:tc>
                  <a:txBody>
                    <a:bodyPr/>
                    <a:lstStyle/>
                    <a:p>
                      <a:pPr algn="r"/>
                      <a:endParaRPr lang="en-US" sz="1200" b="0" dirty="0">
                        <a:solidFill>
                          <a:schemeClr val="tx1"/>
                        </a:solidFill>
                      </a:endParaRPr>
                    </a:p>
                  </a:txBody>
                  <a:tcPr>
                    <a:lnR w="1270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tcPr>
                </a:tc>
                <a:tc>
                  <a:txBody>
                    <a:bodyPr/>
                    <a:lstStyle/>
                    <a:p>
                      <a:pPr algn="r"/>
                      <a:r>
                        <a:rPr lang="en-US" sz="1200" b="0" dirty="0" smtClean="0">
                          <a:solidFill>
                            <a:schemeClr val="tx1"/>
                          </a:solidFill>
                        </a:rPr>
                        <a:t>18,900</a:t>
                      </a:r>
                      <a:endParaRPr lang="en-US" sz="1200" b="0" dirty="0">
                        <a:solidFill>
                          <a:schemeClr val="tx1"/>
                        </a:solidFill>
                      </a:endParaRPr>
                    </a:p>
                  </a:txBody>
                  <a:tcPr>
                    <a:lnL w="12700" cap="flat" cmpd="sng" algn="ctr">
                      <a:solidFill>
                        <a:srgbClr val="C00000"/>
                      </a:solidFill>
                      <a:prstDash val="solid"/>
                      <a:round/>
                      <a:headEnd type="none" w="med" len="med"/>
                      <a:tailEnd type="none" w="med" len="med"/>
                    </a:lnL>
                    <a:lnT w="6350" cap="flat" cmpd="sng" algn="ctr">
                      <a:solidFill>
                        <a:srgbClr val="C00000"/>
                      </a:solidFill>
                      <a:prstDash val="solid"/>
                      <a:round/>
                      <a:headEnd type="none" w="med" len="med"/>
                      <a:tailEnd type="none" w="med" len="med"/>
                    </a:lnT>
                  </a:tcPr>
                </a:tc>
                <a:tc>
                  <a:txBody>
                    <a:bodyPr/>
                    <a:lstStyle/>
                    <a:p>
                      <a:pPr algn="r"/>
                      <a:r>
                        <a:rPr lang="en-US" sz="1200" b="0" dirty="0" smtClean="0">
                          <a:solidFill>
                            <a:schemeClr val="tx1"/>
                          </a:solidFill>
                        </a:rPr>
                        <a:t>EB</a:t>
                      </a:r>
                      <a:endParaRPr lang="en-US" sz="1200" b="0" dirty="0">
                        <a:solidFill>
                          <a:schemeClr val="tx1"/>
                        </a:solidFill>
                      </a:endParaRPr>
                    </a:p>
                  </a:txBody>
                  <a:tcPr>
                    <a:lnT w="6350"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40171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24</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Aging of Accounts Receivable Method</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410200"/>
          </a:xfrm>
          <a:noFill/>
        </p:spPr>
        <p:txBody>
          <a:bodyPr lIns="0" tIns="0" rIns="0" bIns="0"/>
          <a:lstStyle/>
          <a:p>
            <a:pPr marL="0" indent="0" defTabSz="914250">
              <a:spcAft>
                <a:spcPts val="600"/>
              </a:spcAft>
              <a:buNone/>
              <a:defRPr/>
            </a:pPr>
            <a:r>
              <a:rPr lang="en-US" sz="1400" dirty="0"/>
              <a:t>The </a:t>
            </a:r>
            <a:r>
              <a:rPr lang="en-US" sz="1400" dirty="0">
                <a:solidFill>
                  <a:srgbClr val="C00000"/>
                </a:solidFill>
              </a:rPr>
              <a:t>aging of accounts receivable method </a:t>
            </a:r>
            <a:r>
              <a:rPr lang="en-US" sz="1400" dirty="0"/>
              <a:t>relies on the </a:t>
            </a:r>
            <a:r>
              <a:rPr lang="en-US" sz="1400" dirty="0" smtClean="0"/>
              <a:t>evidence </a:t>
            </a:r>
            <a:r>
              <a:rPr lang="en-US" sz="1400" dirty="0"/>
              <a:t>that, as accounts receivable become older and more overdue, it is less likely that they will be collected. For example, a receivable that was due in 30 days but has not been paid after 120 days is less likely to be collected, on average, than a similar receivable that remains unpaid after 45 days. </a:t>
            </a:r>
            <a:r>
              <a:rPr lang="en-US" sz="1400" dirty="0">
                <a:solidFill>
                  <a:srgbClr val="000000"/>
                </a:solidFill>
              </a:rPr>
              <a:t>The focus of the aging of accounts receivable method is on determining </a:t>
            </a:r>
            <a:r>
              <a:rPr lang="en-US" sz="1400" dirty="0"/>
              <a:t>the desired balance in the Allowance for Doubtful Accounts on the balance sheet</a:t>
            </a:r>
            <a:r>
              <a:rPr lang="en-US" sz="1400" dirty="0" smtClean="0"/>
              <a:t>.</a:t>
            </a:r>
            <a:endParaRPr lang="en-US" sz="1400" dirty="0"/>
          </a:p>
          <a:p>
            <a:endParaRPr lang="en-US" sz="1400" dirty="0"/>
          </a:p>
        </p:txBody>
      </p:sp>
    </p:spTree>
    <p:extLst>
      <p:ext uri="{BB962C8B-B14F-4D97-AF65-F5344CB8AC3E}">
        <p14:creationId xmlns:p14="http://schemas.microsoft.com/office/powerpoint/2010/main" val="15458430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25</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Aging of Accounts Receivable Method</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410200"/>
          </a:xfrm>
          <a:noFill/>
        </p:spPr>
        <p:txBody>
          <a:bodyPr lIns="0" tIns="0" rIns="0" bIns="0"/>
          <a:lstStyle/>
          <a:p>
            <a:pPr marL="0" indent="0">
              <a:buNone/>
            </a:pPr>
            <a:r>
              <a:rPr lang="en-US" sz="1400" b="1" dirty="0" smtClean="0"/>
              <a:t>Example:</a:t>
            </a:r>
          </a:p>
          <a:p>
            <a:pPr marL="0" indent="0">
              <a:spcAft>
                <a:spcPts val="600"/>
              </a:spcAft>
              <a:buNone/>
            </a:pPr>
            <a:r>
              <a:rPr lang="en-US" sz="1400" dirty="0" smtClean="0"/>
              <a:t>Firm A </a:t>
            </a:r>
            <a:r>
              <a:rPr lang="en-US" sz="1400" dirty="0"/>
              <a:t>split its assumed </a:t>
            </a:r>
            <a:r>
              <a:rPr lang="en-US" sz="1400" dirty="0" smtClean="0"/>
              <a:t>2016 </a:t>
            </a:r>
            <a:r>
              <a:rPr lang="en-US" sz="1400" dirty="0"/>
              <a:t>ending balance in accounts receivable into </a:t>
            </a:r>
            <a:r>
              <a:rPr lang="en-US" sz="1400" dirty="0" smtClean="0"/>
              <a:t>four </a:t>
            </a:r>
            <a:r>
              <a:rPr lang="en-US" sz="1400" dirty="0"/>
              <a:t>aging categories. Based on prior experience, management would estimate the probable bad debt loss rates for each aging category.</a:t>
            </a:r>
          </a:p>
          <a:p>
            <a:pPr>
              <a:spcBef>
                <a:spcPts val="50"/>
              </a:spcBef>
              <a:buFont typeface="Wingdings" pitchFamily="2" charset="2"/>
              <a:buNone/>
            </a:pPr>
            <a:r>
              <a:rPr lang="en-US" sz="1400" dirty="0"/>
              <a:t>				              	       % estimated </a:t>
            </a:r>
            <a:r>
              <a:rPr lang="en-US" sz="1400" dirty="0" smtClean="0"/>
              <a:t>to	estimated amount</a:t>
            </a:r>
            <a:endParaRPr lang="en-US" sz="1400" dirty="0"/>
          </a:p>
          <a:p>
            <a:pPr>
              <a:spcBef>
                <a:spcPts val="50"/>
              </a:spcBef>
              <a:buFont typeface="Wingdings" pitchFamily="2" charset="2"/>
              <a:buNone/>
            </a:pPr>
            <a:r>
              <a:rPr lang="en-US" sz="1400" u="sng" dirty="0"/>
              <a:t>Age of Receivable 	        A/R Amount	       be </a:t>
            </a:r>
            <a:r>
              <a:rPr lang="en-US" sz="1400" u="sng" dirty="0" smtClean="0"/>
              <a:t>uncollectible	    uncollectible            </a:t>
            </a:r>
            <a:endParaRPr lang="en-US" sz="1400" u="sng" dirty="0"/>
          </a:p>
          <a:p>
            <a:pPr>
              <a:buFont typeface="Wingdings" pitchFamily="2" charset="2"/>
              <a:buNone/>
            </a:pPr>
            <a:r>
              <a:rPr lang="en-US" sz="1400" dirty="0"/>
              <a:t>     &lt; 30 days		$ 80K	</a:t>
            </a:r>
            <a:r>
              <a:rPr lang="en-US" sz="1400" dirty="0" smtClean="0"/>
              <a:t>x</a:t>
            </a:r>
            <a:r>
              <a:rPr lang="en-US" sz="1400" dirty="0"/>
              <a:t>	   2</a:t>
            </a:r>
            <a:r>
              <a:rPr lang="en-US" sz="1400" dirty="0" smtClean="0"/>
              <a:t>%	=       $1,600</a:t>
            </a:r>
            <a:endParaRPr lang="en-US" sz="1400" dirty="0"/>
          </a:p>
          <a:p>
            <a:pPr>
              <a:buFont typeface="Wingdings" pitchFamily="2" charset="2"/>
              <a:buNone/>
            </a:pPr>
            <a:r>
              <a:rPr lang="en-US" sz="1400" dirty="0"/>
              <a:t>   30-60 days		$ 60K	</a:t>
            </a:r>
            <a:r>
              <a:rPr lang="en-US" sz="1400" dirty="0" smtClean="0"/>
              <a:t>x</a:t>
            </a:r>
            <a:r>
              <a:rPr lang="en-US" sz="1400" dirty="0"/>
              <a:t>	   4</a:t>
            </a:r>
            <a:r>
              <a:rPr lang="en-US" sz="1400" dirty="0" smtClean="0"/>
              <a:t>%	=         2,400</a:t>
            </a:r>
            <a:endParaRPr lang="en-US" sz="1400" dirty="0"/>
          </a:p>
          <a:p>
            <a:pPr>
              <a:buFont typeface="Wingdings" pitchFamily="2" charset="2"/>
              <a:buNone/>
            </a:pPr>
            <a:r>
              <a:rPr lang="en-US" sz="1400" dirty="0"/>
              <a:t>   60-90 days		$ 30K   	</a:t>
            </a:r>
            <a:r>
              <a:rPr lang="en-US" sz="1400" dirty="0" smtClean="0"/>
              <a:t>x</a:t>
            </a:r>
            <a:r>
              <a:rPr lang="en-US" sz="1400" dirty="0"/>
              <a:t>	 10</a:t>
            </a:r>
            <a:r>
              <a:rPr lang="en-US" sz="1400" dirty="0" smtClean="0"/>
              <a:t>%	=         3,000</a:t>
            </a:r>
            <a:endParaRPr lang="en-US" sz="1400" dirty="0"/>
          </a:p>
          <a:p>
            <a:pPr>
              <a:buFont typeface="Wingdings" pitchFamily="2" charset="2"/>
              <a:buNone/>
            </a:pPr>
            <a:r>
              <a:rPr lang="en-US" sz="1400" dirty="0"/>
              <a:t>      90+ days 		</a:t>
            </a:r>
            <a:r>
              <a:rPr lang="en-US" sz="1400" u="sng" dirty="0"/>
              <a:t>$ 10K</a:t>
            </a:r>
            <a:r>
              <a:rPr lang="en-US" sz="1400" dirty="0"/>
              <a:t>   	</a:t>
            </a:r>
            <a:r>
              <a:rPr lang="en-US" sz="1400" dirty="0" smtClean="0"/>
              <a:t>x</a:t>
            </a:r>
            <a:r>
              <a:rPr lang="en-US" sz="1400" dirty="0"/>
              <a:t>	 20</a:t>
            </a:r>
            <a:r>
              <a:rPr lang="en-US" sz="1400" dirty="0" smtClean="0"/>
              <a:t>%	=         </a:t>
            </a:r>
            <a:r>
              <a:rPr lang="en-US" sz="1400" u="sng" dirty="0" smtClean="0"/>
              <a:t>2,000</a:t>
            </a:r>
            <a:endParaRPr lang="en-US" sz="1400" u="sng" dirty="0"/>
          </a:p>
          <a:p>
            <a:pPr>
              <a:buFont typeface="Wingdings" pitchFamily="2" charset="2"/>
              <a:buNone/>
            </a:pPr>
            <a:r>
              <a:rPr lang="en-US" sz="1400" dirty="0"/>
              <a:t>				</a:t>
            </a:r>
            <a:r>
              <a:rPr lang="en-US" sz="1400" b="1" dirty="0"/>
              <a:t>$</a:t>
            </a:r>
            <a:r>
              <a:rPr lang="en-US" sz="1400" b="1" dirty="0" smtClean="0"/>
              <a:t>180K			         $9,000</a:t>
            </a:r>
            <a:endParaRPr lang="en-US" sz="1400" b="1" dirty="0"/>
          </a:p>
          <a:p>
            <a:endParaRPr lang="en-US" sz="1400" dirty="0" smtClean="0">
              <a:solidFill>
                <a:srgbClr val="C00000"/>
              </a:solidFill>
            </a:endParaRPr>
          </a:p>
          <a:p>
            <a:endParaRPr lang="en-US" sz="1400" dirty="0" smtClean="0">
              <a:solidFill>
                <a:srgbClr val="C00000"/>
              </a:solidFill>
            </a:endParaRPr>
          </a:p>
          <a:p>
            <a:endParaRPr lang="en-US" sz="1400" dirty="0">
              <a:solidFill>
                <a:srgbClr val="C00000"/>
              </a:solidFill>
            </a:endParaRPr>
          </a:p>
          <a:p>
            <a:endParaRPr lang="en-US" sz="1400" dirty="0" smtClean="0">
              <a:solidFill>
                <a:srgbClr val="C00000"/>
              </a:solidFill>
            </a:endParaRPr>
          </a:p>
          <a:p>
            <a:endParaRPr lang="en-US" sz="1400" dirty="0">
              <a:solidFill>
                <a:srgbClr val="C00000"/>
              </a:solidFill>
            </a:endParaRPr>
          </a:p>
          <a:p>
            <a:endParaRPr lang="en-US" sz="1400" dirty="0" smtClean="0">
              <a:solidFill>
                <a:srgbClr val="C00000"/>
              </a:solidFill>
            </a:endParaRPr>
          </a:p>
          <a:p>
            <a:r>
              <a:rPr lang="en-US" sz="1400" dirty="0" smtClean="0">
                <a:solidFill>
                  <a:srgbClr val="C00000"/>
                </a:solidFill>
              </a:rPr>
              <a:t>Using </a:t>
            </a:r>
            <a:r>
              <a:rPr lang="en-US" sz="1400" dirty="0">
                <a:solidFill>
                  <a:srgbClr val="C00000"/>
                </a:solidFill>
              </a:rPr>
              <a:t>the </a:t>
            </a:r>
            <a:r>
              <a:rPr lang="en-US" sz="1400" dirty="0" smtClean="0">
                <a:solidFill>
                  <a:srgbClr val="C00000"/>
                </a:solidFill>
              </a:rPr>
              <a:t>aging </a:t>
            </a:r>
            <a:r>
              <a:rPr lang="en-US" sz="1400" dirty="0">
                <a:solidFill>
                  <a:srgbClr val="C00000"/>
                </a:solidFill>
              </a:rPr>
              <a:t>of </a:t>
            </a:r>
            <a:r>
              <a:rPr lang="en-US" sz="1400" dirty="0" smtClean="0">
                <a:solidFill>
                  <a:srgbClr val="C00000"/>
                </a:solidFill>
              </a:rPr>
              <a:t>accounts receivable </a:t>
            </a:r>
            <a:r>
              <a:rPr lang="en-US" sz="1400" dirty="0">
                <a:solidFill>
                  <a:srgbClr val="C00000"/>
                </a:solidFill>
              </a:rPr>
              <a:t>method results in a total estimate of uncollectible accounts of </a:t>
            </a:r>
            <a:r>
              <a:rPr lang="en-US" sz="1400" dirty="0" smtClean="0">
                <a:solidFill>
                  <a:srgbClr val="C00000"/>
                </a:solidFill>
              </a:rPr>
              <a:t>$9,000</a:t>
            </a:r>
            <a:r>
              <a:rPr lang="en-US" sz="1400" dirty="0">
                <a:solidFill>
                  <a:srgbClr val="C00000"/>
                </a:solidFill>
              </a:rPr>
              <a:t>. This amount should be the new balance in the Allowance for Doubtful Accounts. From this, the adjustment to record Bad Debt Expense </a:t>
            </a:r>
            <a:r>
              <a:rPr lang="en-US" sz="1400" dirty="0" smtClean="0">
                <a:solidFill>
                  <a:srgbClr val="C00000"/>
                </a:solidFill>
              </a:rPr>
              <a:t>for 2016 </a:t>
            </a:r>
            <a:r>
              <a:rPr lang="en-US" sz="1400" dirty="0">
                <a:solidFill>
                  <a:srgbClr val="C00000"/>
                </a:solidFill>
              </a:rPr>
              <a:t>would be computed as </a:t>
            </a:r>
            <a:r>
              <a:rPr lang="en-US" sz="1400" b="1" dirty="0" smtClean="0">
                <a:solidFill>
                  <a:srgbClr val="C00000"/>
                </a:solidFill>
              </a:rPr>
              <a:t>$5,100</a:t>
            </a:r>
            <a:r>
              <a:rPr lang="en-US" sz="1400" dirty="0">
                <a:solidFill>
                  <a:srgbClr val="C00000"/>
                </a:solidFill>
              </a:rPr>
              <a:t>.</a:t>
            </a:r>
          </a:p>
          <a:p>
            <a:endParaRPr lang="en-US" sz="1400" dirty="0"/>
          </a:p>
          <a:p>
            <a:endParaRPr lang="en-US" sz="1400" dirty="0"/>
          </a:p>
        </p:txBody>
      </p:sp>
      <p:graphicFrame>
        <p:nvGraphicFramePr>
          <p:cNvPr id="6" name="Table 5"/>
          <p:cNvGraphicFramePr>
            <a:graphicFrameLocks noGrp="1"/>
          </p:cNvGraphicFramePr>
          <p:nvPr>
            <p:extLst>
              <p:ext uri="{D42A27DB-BD31-4B8C-83A1-F6EECF244321}">
                <p14:modId xmlns:p14="http://schemas.microsoft.com/office/powerpoint/2010/main" val="320804946"/>
              </p:ext>
            </p:extLst>
          </p:nvPr>
        </p:nvGraphicFramePr>
        <p:xfrm>
          <a:off x="3124200" y="4128654"/>
          <a:ext cx="3200400" cy="1097280"/>
        </p:xfrm>
        <a:graphic>
          <a:graphicData uri="http://schemas.openxmlformats.org/drawingml/2006/table">
            <a:tbl>
              <a:tblPr firstRow="1" bandRow="1">
                <a:tableStyleId>{3B4B98B0-60AC-42C2-AFA5-B58CD77FA1E5}</a:tableStyleId>
              </a:tblPr>
              <a:tblGrid>
                <a:gridCol w="609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139700">
                <a:tc gridSpan="4">
                  <a:txBody>
                    <a:bodyPr/>
                    <a:lstStyle/>
                    <a:p>
                      <a:pPr algn="ctr"/>
                      <a:r>
                        <a:rPr lang="en-US" sz="1200" dirty="0" smtClean="0"/>
                        <a:t>Allowance</a:t>
                      </a:r>
                      <a:r>
                        <a:rPr lang="en-US" sz="1200" baseline="0" dirty="0" smtClean="0"/>
                        <a:t> for Doubtful Accounts</a:t>
                      </a:r>
                      <a:r>
                        <a:rPr lang="en-US" sz="1200" dirty="0" smtClean="0"/>
                        <a:t> (XA)</a:t>
                      </a:r>
                      <a:endParaRPr lang="en-US" sz="12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tc hMerge="1">
                  <a:txBody>
                    <a:bodyPr/>
                    <a:lstStyle/>
                    <a:p>
                      <a:endParaRPr lang="en-US" sz="1600" dirty="0">
                        <a:solidFill>
                          <a:srgbClr val="002060"/>
                        </a:solidFill>
                      </a:endParaRPr>
                    </a:p>
                  </a:txBody>
                  <a:tcPr/>
                </a:tc>
                <a:extLst>
                  <a:ext uri="{0D108BD9-81ED-4DB2-BD59-A6C34878D82A}">
                    <a16:rowId xmlns:a16="http://schemas.microsoft.com/office/drawing/2014/main" val="10000"/>
                  </a:ext>
                </a:extLst>
              </a:tr>
              <a:tr h="139700">
                <a:tc>
                  <a:txBody>
                    <a:bodyPr/>
                    <a:lstStyle/>
                    <a:p>
                      <a:pPr algn="r"/>
                      <a:endParaRPr lang="en-US" sz="1200" dirty="0">
                        <a:solidFill>
                          <a:schemeClr val="tx1"/>
                        </a:solidFill>
                      </a:endParaRPr>
                    </a:p>
                  </a:txBody>
                  <a:tcPr/>
                </a:tc>
                <a:tc>
                  <a:txBody>
                    <a:bodyPr/>
                    <a:lstStyle/>
                    <a:p>
                      <a:pPr algn="l"/>
                      <a:r>
                        <a:rPr lang="en-US" sz="1200" dirty="0" smtClean="0">
                          <a:solidFill>
                            <a:schemeClr val="tx1"/>
                          </a:solidFill>
                        </a:rPr>
                        <a:t>$</a:t>
                      </a:r>
                      <a:endParaRPr lang="en-US" sz="1200" dirty="0">
                        <a:solidFill>
                          <a:schemeClr val="tx1"/>
                        </a:solidFill>
                      </a:endParaRPr>
                    </a:p>
                  </a:txBody>
                  <a:tcPr>
                    <a:lnR w="12700" cap="flat" cmpd="sng" algn="ctr">
                      <a:solidFill>
                        <a:srgbClr val="C00000"/>
                      </a:solidFill>
                      <a:prstDash val="solid"/>
                      <a:round/>
                      <a:headEnd type="none" w="med" len="med"/>
                      <a:tailEnd type="none" w="med" len="med"/>
                    </a:lnR>
                  </a:tcPr>
                </a:tc>
                <a:tc>
                  <a:txBody>
                    <a:bodyPr/>
                    <a:lstStyle/>
                    <a:p>
                      <a:pPr algn="l"/>
                      <a:r>
                        <a:rPr lang="en-US" sz="1200" dirty="0" smtClean="0">
                          <a:solidFill>
                            <a:schemeClr val="tx1"/>
                          </a:solidFill>
                        </a:rPr>
                        <a:t>$        4,000</a:t>
                      </a:r>
                      <a:endParaRPr lang="en-US" sz="1200" dirty="0">
                        <a:solidFill>
                          <a:schemeClr val="tx1"/>
                        </a:solidFill>
                      </a:endParaRPr>
                    </a:p>
                  </a:txBody>
                  <a:tcPr>
                    <a:lnL w="12700" cap="flat" cmpd="sng" algn="ctr">
                      <a:solidFill>
                        <a:srgbClr val="C00000"/>
                      </a:solidFill>
                      <a:prstDash val="solid"/>
                      <a:round/>
                      <a:headEnd type="none" w="med" len="med"/>
                      <a:tailEnd type="none" w="med" len="med"/>
                    </a:lnL>
                  </a:tcPr>
                </a:tc>
                <a:tc>
                  <a:txBody>
                    <a:bodyPr/>
                    <a:lstStyle/>
                    <a:p>
                      <a:pPr algn="r"/>
                      <a:r>
                        <a:rPr lang="en-US" sz="1200" dirty="0" smtClean="0">
                          <a:solidFill>
                            <a:schemeClr val="tx1"/>
                          </a:solidFill>
                        </a:rPr>
                        <a:t>BB</a:t>
                      </a:r>
                      <a:endParaRPr lang="en-US" sz="1200" dirty="0">
                        <a:solidFill>
                          <a:schemeClr val="tx1"/>
                        </a:solidFill>
                      </a:endParaRPr>
                    </a:p>
                  </a:txBody>
                  <a:tcPr/>
                </a:tc>
                <a:extLst>
                  <a:ext uri="{0D108BD9-81ED-4DB2-BD59-A6C34878D82A}">
                    <a16:rowId xmlns:a16="http://schemas.microsoft.com/office/drawing/2014/main" val="10001"/>
                  </a:ext>
                </a:extLst>
              </a:tr>
              <a:tr h="139700">
                <a:tc>
                  <a:txBody>
                    <a:bodyPr/>
                    <a:lstStyle/>
                    <a:p>
                      <a:pPr algn="r"/>
                      <a:endParaRPr lang="en-US" sz="1000" b="0" i="1" dirty="0">
                        <a:solidFill>
                          <a:srgbClr val="C00000"/>
                        </a:solidFill>
                      </a:endParaRPr>
                    </a:p>
                  </a:txBody>
                  <a:tcPr>
                    <a:lnB w="6350" cap="flat" cmpd="sng" algn="ctr">
                      <a:solidFill>
                        <a:srgbClr val="C00000"/>
                      </a:solidFill>
                      <a:prstDash val="solid"/>
                      <a:round/>
                      <a:headEnd type="none" w="med" len="med"/>
                      <a:tailEnd type="none" w="med" len="med"/>
                    </a:lnB>
                  </a:tcPr>
                </a:tc>
                <a:tc>
                  <a:txBody>
                    <a:bodyPr/>
                    <a:lstStyle/>
                    <a:p>
                      <a:pPr algn="r"/>
                      <a:r>
                        <a:rPr lang="en-US" sz="1200" b="0" dirty="0" smtClean="0">
                          <a:solidFill>
                            <a:schemeClr val="tx1"/>
                          </a:solidFill>
                        </a:rPr>
                        <a:t>100</a:t>
                      </a:r>
                      <a:endParaRPr lang="en-US" sz="1200" b="0" dirty="0">
                        <a:solidFill>
                          <a:schemeClr val="tx1"/>
                        </a:solidFill>
                      </a:endParaRPr>
                    </a:p>
                  </a:txBody>
                  <a:tcPr>
                    <a:lnR w="12700" cap="flat" cmpd="sng" algn="ctr">
                      <a:solidFill>
                        <a:srgbClr val="C00000"/>
                      </a:solidFill>
                      <a:prstDash val="solid"/>
                      <a:round/>
                      <a:headEnd type="none" w="med" len="med"/>
                      <a:tailEnd type="none" w="med" len="med"/>
                    </a:lnR>
                    <a:lnB w="6350" cap="flat" cmpd="sng" algn="ctr">
                      <a:solidFill>
                        <a:srgbClr val="C00000"/>
                      </a:solidFill>
                      <a:prstDash val="solid"/>
                      <a:round/>
                      <a:headEnd type="none" w="med" len="med"/>
                      <a:tailEnd type="none" w="med" len="med"/>
                    </a:lnB>
                  </a:tcPr>
                </a:tc>
                <a:tc>
                  <a:txBody>
                    <a:bodyPr/>
                    <a:lstStyle/>
                    <a:p>
                      <a:pPr algn="r"/>
                      <a:r>
                        <a:rPr lang="en-US" sz="1200" b="0" dirty="0" smtClean="0">
                          <a:solidFill>
                            <a:schemeClr val="tx1"/>
                          </a:solidFill>
                        </a:rPr>
                        <a:t>???</a:t>
                      </a:r>
                      <a:endParaRPr lang="en-US" sz="1200" b="0" dirty="0">
                        <a:solidFill>
                          <a:schemeClr val="tx1"/>
                        </a:solidFill>
                      </a:endParaRPr>
                    </a:p>
                  </a:txBody>
                  <a:tcPr>
                    <a:lnL w="12700" cap="flat" cmpd="sng" algn="ctr">
                      <a:solidFill>
                        <a:srgbClr val="C00000"/>
                      </a:solidFill>
                      <a:prstDash val="solid"/>
                      <a:round/>
                      <a:headEnd type="none" w="med" len="med"/>
                      <a:tailEnd type="none" w="med" len="med"/>
                    </a:lnL>
                    <a:lnB w="6350" cap="flat" cmpd="sng" algn="ctr">
                      <a:solidFill>
                        <a:srgbClr val="C00000"/>
                      </a:solidFill>
                      <a:prstDash val="solid"/>
                      <a:round/>
                      <a:headEnd type="none" w="med" len="med"/>
                      <a:tailEnd type="none" w="med" len="med"/>
                    </a:lnB>
                  </a:tcPr>
                </a:tc>
                <a:tc>
                  <a:txBody>
                    <a:bodyPr/>
                    <a:lstStyle/>
                    <a:p>
                      <a:pPr algn="r"/>
                      <a:endParaRPr lang="en-US" sz="1000" b="0" i="1" dirty="0">
                        <a:solidFill>
                          <a:srgbClr val="C00000"/>
                        </a:solidFill>
                      </a:endParaRPr>
                    </a:p>
                  </a:txBody>
                  <a:tcPr>
                    <a:lnB w="635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2"/>
                  </a:ext>
                </a:extLst>
              </a:tr>
              <a:tr h="139700">
                <a:tc>
                  <a:txBody>
                    <a:bodyPr/>
                    <a:lstStyle/>
                    <a:p>
                      <a:pPr algn="r"/>
                      <a:endParaRPr lang="en-US" sz="1200" b="0" dirty="0">
                        <a:solidFill>
                          <a:schemeClr val="tx1"/>
                        </a:solidFill>
                      </a:endParaRPr>
                    </a:p>
                  </a:txBody>
                  <a:tcPr>
                    <a:lnT w="6350" cap="flat" cmpd="sng" algn="ctr">
                      <a:solidFill>
                        <a:srgbClr val="C00000"/>
                      </a:solidFill>
                      <a:prstDash val="solid"/>
                      <a:round/>
                      <a:headEnd type="none" w="med" len="med"/>
                      <a:tailEnd type="none" w="med" len="med"/>
                    </a:lnT>
                  </a:tcPr>
                </a:tc>
                <a:tc>
                  <a:txBody>
                    <a:bodyPr/>
                    <a:lstStyle/>
                    <a:p>
                      <a:pPr algn="r"/>
                      <a:endParaRPr lang="en-US" sz="1200" b="0" dirty="0">
                        <a:solidFill>
                          <a:schemeClr val="tx1"/>
                        </a:solidFill>
                      </a:endParaRPr>
                    </a:p>
                  </a:txBody>
                  <a:tcPr>
                    <a:lnR w="12700" cap="flat" cmpd="sng" algn="ctr">
                      <a:solidFill>
                        <a:srgbClr val="C00000"/>
                      </a:solidFill>
                      <a:prstDash val="solid"/>
                      <a:round/>
                      <a:headEnd type="none" w="med" len="med"/>
                      <a:tailEnd type="none" w="med" len="med"/>
                    </a:lnR>
                    <a:lnT w="6350" cap="flat" cmpd="sng" algn="ctr">
                      <a:solidFill>
                        <a:srgbClr val="C00000"/>
                      </a:solidFill>
                      <a:prstDash val="solid"/>
                      <a:round/>
                      <a:headEnd type="none" w="med" len="med"/>
                      <a:tailEnd type="none" w="med" len="med"/>
                    </a:lnT>
                  </a:tcPr>
                </a:tc>
                <a:tc>
                  <a:txBody>
                    <a:bodyPr/>
                    <a:lstStyle/>
                    <a:p>
                      <a:pPr algn="r"/>
                      <a:r>
                        <a:rPr lang="en-US" sz="1200" b="0" dirty="0" smtClean="0">
                          <a:solidFill>
                            <a:srgbClr val="C00000"/>
                          </a:solidFill>
                        </a:rPr>
                        <a:t>9,000</a:t>
                      </a:r>
                      <a:endParaRPr lang="en-US" sz="1200" b="0" dirty="0">
                        <a:solidFill>
                          <a:srgbClr val="C00000"/>
                        </a:solidFill>
                      </a:endParaRPr>
                    </a:p>
                  </a:txBody>
                  <a:tcPr>
                    <a:lnL w="12700" cap="flat" cmpd="sng" algn="ctr">
                      <a:solidFill>
                        <a:srgbClr val="C00000"/>
                      </a:solidFill>
                      <a:prstDash val="solid"/>
                      <a:round/>
                      <a:headEnd type="none" w="med" len="med"/>
                      <a:tailEnd type="none" w="med" len="med"/>
                    </a:lnL>
                    <a:lnT w="6350" cap="flat" cmpd="sng" algn="ctr">
                      <a:solidFill>
                        <a:srgbClr val="C00000"/>
                      </a:solidFill>
                      <a:prstDash val="solid"/>
                      <a:round/>
                      <a:headEnd type="none" w="med" len="med"/>
                      <a:tailEnd type="none" w="med" len="med"/>
                    </a:lnT>
                  </a:tcPr>
                </a:tc>
                <a:tc>
                  <a:txBody>
                    <a:bodyPr/>
                    <a:lstStyle/>
                    <a:p>
                      <a:pPr algn="r"/>
                      <a:r>
                        <a:rPr lang="en-US" sz="1200" b="0" dirty="0" smtClean="0">
                          <a:solidFill>
                            <a:schemeClr val="tx1"/>
                          </a:solidFill>
                        </a:rPr>
                        <a:t>EB</a:t>
                      </a:r>
                      <a:endParaRPr lang="en-US" sz="1200" b="0" dirty="0">
                        <a:solidFill>
                          <a:schemeClr val="tx1"/>
                        </a:solidFill>
                      </a:endParaRPr>
                    </a:p>
                  </a:txBody>
                  <a:tcPr>
                    <a:lnT w="6350" cap="flat" cmpd="sng" algn="ctr">
                      <a:solidFill>
                        <a:srgbClr val="C00000"/>
                      </a:solidFill>
                      <a:prstDash val="solid"/>
                      <a:round/>
                      <a:headEnd type="none" w="med" len="med"/>
                      <a:tailEnd type="none" w="med" len="med"/>
                    </a:lnT>
                  </a:tcPr>
                </a:tc>
                <a:extLst>
                  <a:ext uri="{0D108BD9-81ED-4DB2-BD59-A6C34878D82A}">
                    <a16:rowId xmlns:a16="http://schemas.microsoft.com/office/drawing/2014/main" val="10003"/>
                  </a:ext>
                </a:extLst>
              </a:tr>
            </a:tbl>
          </a:graphicData>
        </a:graphic>
      </p:graphicFrame>
      <p:cxnSp>
        <p:nvCxnSpPr>
          <p:cNvPr id="15" name="Straight Connector 14"/>
          <p:cNvCxnSpPr/>
          <p:nvPr/>
        </p:nvCxnSpPr>
        <p:spPr bwMode="auto">
          <a:xfrm>
            <a:off x="7391400" y="4094018"/>
            <a:ext cx="0" cy="1011382"/>
          </a:xfrm>
          <a:prstGeom prst="line">
            <a:avLst/>
          </a:prstGeom>
          <a:solidFill>
            <a:schemeClr val="accent1"/>
          </a:solidFill>
          <a:ln w="9525" cap="flat" cmpd="sng" algn="ctr">
            <a:solidFill>
              <a:srgbClr val="C00000"/>
            </a:solidFill>
            <a:prstDash val="solid"/>
            <a:round/>
            <a:headEnd type="none" w="med" len="med"/>
            <a:tailEnd type="none" w="med" len="med"/>
          </a:ln>
          <a:effectLst/>
        </p:spPr>
      </p:cxnSp>
      <p:cxnSp>
        <p:nvCxnSpPr>
          <p:cNvPr id="17" name="Straight Arrow Connector 16"/>
          <p:cNvCxnSpPr/>
          <p:nvPr/>
        </p:nvCxnSpPr>
        <p:spPr bwMode="auto">
          <a:xfrm flipH="1">
            <a:off x="6296891" y="5105400"/>
            <a:ext cx="1066800" cy="0"/>
          </a:xfrm>
          <a:prstGeom prst="straightConnector1">
            <a:avLst/>
          </a:prstGeom>
          <a:solidFill>
            <a:schemeClr val="accent1"/>
          </a:solidFill>
          <a:ln w="9525" cap="flat" cmpd="sng" algn="ctr">
            <a:solidFill>
              <a:srgbClr val="C00000"/>
            </a:solidFill>
            <a:prstDash val="solid"/>
            <a:round/>
            <a:headEnd type="none" w="med" len="med"/>
            <a:tailEnd type="arrow"/>
          </a:ln>
          <a:effectLst/>
        </p:spPr>
      </p:cxnSp>
    </p:spTree>
    <p:extLst>
      <p:ext uri="{BB962C8B-B14F-4D97-AF65-F5344CB8AC3E}">
        <p14:creationId xmlns:p14="http://schemas.microsoft.com/office/powerpoint/2010/main" val="9252298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26</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rgbClr val="FFFFFF"/>
                </a:solidFill>
              </a:rPr>
              <a:t>Kellogg’s A/R Policy </a:t>
            </a:r>
            <a:r>
              <a:rPr lang="en-US" altLang="en-US" sz="1800" b="1" dirty="0" smtClean="0">
                <a:solidFill>
                  <a:srgbClr val="FFFFFF"/>
                </a:solidFill>
              </a:rPr>
              <a:t>[2015 10-k p. 55]</a:t>
            </a:r>
            <a:endParaRPr lang="en-US" altLang="en-US" sz="2000" dirty="0" smtClean="0">
              <a:solidFill>
                <a:schemeClr val="bg1"/>
              </a:solidFill>
            </a:endParaRPr>
          </a:p>
        </p:txBody>
      </p:sp>
      <p:sp>
        <p:nvSpPr>
          <p:cNvPr id="9220" name="Rectangle 3"/>
          <p:cNvSpPr>
            <a:spLocks noGrp="1" noChangeArrowheads="1"/>
          </p:cNvSpPr>
          <p:nvPr>
            <p:ph type="body" idx="1"/>
          </p:nvPr>
        </p:nvSpPr>
        <p:spPr>
          <a:xfrm>
            <a:off x="1143000" y="1219200"/>
            <a:ext cx="6560127" cy="4648200"/>
          </a:xfrm>
          <a:noFill/>
        </p:spPr>
        <p:txBody>
          <a:bodyPr lIns="0" tIns="0" rIns="0" bIns="0"/>
          <a:lstStyle/>
          <a:p>
            <a:pPr marL="0" indent="0">
              <a:buNone/>
            </a:pPr>
            <a:r>
              <a:rPr lang="en-US" sz="1400" dirty="0" smtClean="0"/>
              <a:t>Which estimation method does Kellogg use?</a:t>
            </a:r>
          </a:p>
          <a:p>
            <a:pPr marL="0" indent="0">
              <a:buNone/>
            </a:pPr>
            <a:endParaRPr lang="en-US" sz="1400" dirty="0"/>
          </a:p>
          <a:p>
            <a:pPr marL="0" indent="0">
              <a:buNone/>
            </a:pPr>
            <a:r>
              <a:rPr lang="en-US" sz="1400" b="1" dirty="0" smtClean="0"/>
              <a:t>Accounts Receivable</a:t>
            </a:r>
          </a:p>
          <a:p>
            <a:pPr marL="0" indent="0">
              <a:buNone/>
            </a:pPr>
            <a:r>
              <a:rPr lang="en-US" sz="1400" dirty="0" smtClean="0"/>
              <a:t>Accounts </a:t>
            </a:r>
            <a:r>
              <a:rPr lang="en-US" sz="1400" dirty="0"/>
              <a:t>receivable consists principally of trade receivables, which are recorded at the invoiced amount, net of allowances for doubtful accounts and prompt payment discounts. Trade receivables do not bear interest. The allowance for doubtful accounts represents management’s estimate of the amount of probable credit losses in existing accounts receivable, as determined from a review of past due balances and other specific account data. Account balances are written off against the allowance when management determines the receivable is uncollectible. The Company does not have off-balance sheet credit exposure related to its customers.</a:t>
            </a:r>
            <a:endParaRPr lang="en-US" sz="1400" dirty="0" smtClean="0"/>
          </a:p>
          <a:p>
            <a:pPr marL="0" indent="0">
              <a:buNone/>
            </a:pPr>
            <a:endParaRPr lang="en-US" sz="1800" dirty="0" smtClean="0"/>
          </a:p>
        </p:txBody>
      </p:sp>
      <p:pic>
        <p:nvPicPr>
          <p:cNvPr id="3074" name="Picture 2" descr="Image result for kelloggs">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43799" y="1110094"/>
            <a:ext cx="1143001" cy="406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0056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27</a:t>
            </a:fld>
            <a:endParaRPr lang="en-US" altLang="en-US" sz="1400" b="1" smtClean="0">
              <a:solidFill>
                <a:srgbClr val="002E62"/>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Receivables and Earnings Quality</a:t>
            </a:r>
            <a:endParaRPr lang="en-US" sz="2800" dirty="0"/>
          </a:p>
        </p:txBody>
      </p:sp>
    </p:spTree>
    <p:extLst>
      <p:ext uri="{BB962C8B-B14F-4D97-AF65-F5344CB8AC3E}">
        <p14:creationId xmlns:p14="http://schemas.microsoft.com/office/powerpoint/2010/main" val="5793886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28</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Control over Accounts Receivable</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410200"/>
          </a:xfrm>
          <a:noFill/>
        </p:spPr>
        <p:txBody>
          <a:bodyPr lIns="0" tIns="0" rIns="0" bIns="0"/>
          <a:lstStyle/>
          <a:p>
            <a:pPr marL="0" indent="0">
              <a:spcAft>
                <a:spcPts val="600"/>
              </a:spcAft>
              <a:buNone/>
            </a:pPr>
            <a:r>
              <a:rPr lang="en-US" sz="1400" dirty="0" smtClean="0"/>
              <a:t>The </a:t>
            </a:r>
            <a:r>
              <a:rPr lang="en-US" sz="1400" dirty="0"/>
              <a:t>following practices can help minimize bad debts:</a:t>
            </a:r>
          </a:p>
          <a:p>
            <a:pPr lvl="1">
              <a:spcAft>
                <a:spcPts val="600"/>
              </a:spcAft>
              <a:buFont typeface="Wingdings" panose="05000000000000000000" pitchFamily="2" charset="2"/>
              <a:buChar char="ü"/>
            </a:pPr>
            <a:r>
              <a:rPr lang="en-US" sz="1400" dirty="0" smtClean="0"/>
              <a:t>Require </a:t>
            </a:r>
            <a:r>
              <a:rPr lang="en-US" sz="1400" dirty="0"/>
              <a:t>approval of customers’ credit history by a person independent of the sales and collections </a:t>
            </a:r>
            <a:r>
              <a:rPr lang="en-US" sz="1400" dirty="0" smtClean="0"/>
              <a:t>functions</a:t>
            </a:r>
            <a:endParaRPr lang="en-US" sz="1400" dirty="0"/>
          </a:p>
          <a:p>
            <a:pPr lvl="1">
              <a:spcAft>
                <a:spcPts val="600"/>
              </a:spcAft>
              <a:buFont typeface="Wingdings" panose="05000000000000000000" pitchFamily="2" charset="2"/>
              <a:buChar char="ü"/>
            </a:pPr>
            <a:r>
              <a:rPr lang="en-US" sz="1400" dirty="0" smtClean="0"/>
              <a:t>Age </a:t>
            </a:r>
            <a:r>
              <a:rPr lang="en-US" sz="1400" dirty="0"/>
              <a:t>accounts receivable periodically and contact customers with overdue </a:t>
            </a:r>
            <a:r>
              <a:rPr lang="en-US" sz="1400" dirty="0" smtClean="0"/>
              <a:t>payments</a:t>
            </a:r>
            <a:endParaRPr lang="en-US" sz="1400" dirty="0"/>
          </a:p>
          <a:p>
            <a:pPr lvl="1">
              <a:buFont typeface="Wingdings" panose="05000000000000000000" pitchFamily="2" charset="2"/>
              <a:buChar char="ü"/>
            </a:pPr>
            <a:r>
              <a:rPr lang="en-US" sz="1400" dirty="0" smtClean="0"/>
              <a:t>Reward </a:t>
            </a:r>
            <a:r>
              <a:rPr lang="en-US" sz="1400" dirty="0"/>
              <a:t>both sales and collections personnel for speedy collections so that they work as a </a:t>
            </a:r>
            <a:r>
              <a:rPr lang="en-US" sz="1400" dirty="0" smtClean="0"/>
              <a:t>team</a:t>
            </a:r>
            <a:endParaRPr lang="en-US" sz="1400" dirty="0"/>
          </a:p>
        </p:txBody>
      </p:sp>
    </p:spTree>
    <p:extLst>
      <p:ext uri="{BB962C8B-B14F-4D97-AF65-F5344CB8AC3E}">
        <p14:creationId xmlns:p14="http://schemas.microsoft.com/office/powerpoint/2010/main" val="13852208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29</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620000" cy="609600"/>
          </a:xfrm>
          <a:noFill/>
        </p:spPr>
        <p:txBody>
          <a:bodyPr lIns="0" tIns="0" rIns="0" bIns="0"/>
          <a:lstStyle/>
          <a:p>
            <a:pPr eaLnBrk="1" hangingPunct="1"/>
            <a:r>
              <a:rPr lang="en-US" altLang="en-US" sz="2400" b="1" dirty="0" smtClean="0">
                <a:solidFill>
                  <a:schemeClr val="bg1"/>
                </a:solidFill>
              </a:rPr>
              <a:t>Impact of Accounts Receivable on Earnings Quality </a:t>
            </a:r>
            <a:endParaRPr lang="en-US" altLang="en-US" dirty="0" smtClean="0">
              <a:solidFill>
                <a:schemeClr val="bg1"/>
              </a:solidFill>
            </a:endParaRPr>
          </a:p>
        </p:txBody>
      </p:sp>
      <p:sp>
        <p:nvSpPr>
          <p:cNvPr id="6148" name="Rectangle 3"/>
          <p:cNvSpPr>
            <a:spLocks noGrp="1" noChangeArrowheads="1"/>
          </p:cNvSpPr>
          <p:nvPr>
            <p:ph type="body" idx="1"/>
          </p:nvPr>
        </p:nvSpPr>
        <p:spPr>
          <a:xfrm>
            <a:off x="1143000" y="1219200"/>
            <a:ext cx="7620000" cy="5029200"/>
          </a:xfrm>
          <a:noFill/>
        </p:spPr>
        <p:txBody>
          <a:bodyPr lIns="0" tIns="0" rIns="0" bIns="0"/>
          <a:lstStyle/>
          <a:p>
            <a:r>
              <a:rPr lang="en-US" sz="1400" dirty="0"/>
              <a:t>The Securities and Exchange Commission (SEC) Report Pursuant to Section 704 of the Sarbanes-Oxley Act of 2002 (2003) identifies receivables as an area of financial reporting that is susceptible to fraud </a:t>
            </a:r>
          </a:p>
          <a:p>
            <a:endParaRPr lang="en-US" sz="1400" dirty="0" smtClean="0"/>
          </a:p>
          <a:p>
            <a:r>
              <a:rPr lang="en-US" sz="1400" dirty="0" smtClean="0"/>
              <a:t>Receivables </a:t>
            </a:r>
            <a:r>
              <a:rPr lang="en-US" sz="1400" dirty="0"/>
              <a:t>and inventory are the most misstated asset accounts on the balance sheet </a:t>
            </a:r>
            <a:endParaRPr lang="en-US" sz="1400" dirty="0" smtClean="0"/>
          </a:p>
          <a:p>
            <a:endParaRPr lang="en-US" sz="1400" dirty="0">
              <a:solidFill>
                <a:srgbClr val="FF0000"/>
              </a:solidFill>
            </a:endParaRPr>
          </a:p>
          <a:p>
            <a:r>
              <a:rPr lang="en-US" sz="1400" dirty="0" smtClean="0"/>
              <a:t>Accounts </a:t>
            </a:r>
            <a:r>
              <a:rPr lang="en-US" sz="1400" dirty="0"/>
              <a:t>receivable to total assets </a:t>
            </a:r>
            <a:r>
              <a:rPr lang="en-US" sz="1400" i="1" dirty="0"/>
              <a:t>and</a:t>
            </a:r>
            <a:r>
              <a:rPr lang="en-US" sz="1400" dirty="0"/>
              <a:t> sales to accounts </a:t>
            </a:r>
            <a:r>
              <a:rPr lang="en-US" sz="1400" dirty="0" smtClean="0"/>
              <a:t>receivable </a:t>
            </a:r>
            <a:r>
              <a:rPr lang="en-US" sz="1400" dirty="0"/>
              <a:t>are useful in exposing earnings manipulation </a:t>
            </a:r>
            <a:endParaRPr lang="en-US" sz="1400" dirty="0" smtClean="0"/>
          </a:p>
          <a:p>
            <a:endParaRPr lang="en-US" sz="1400" dirty="0">
              <a:solidFill>
                <a:srgbClr val="FF0000"/>
              </a:solidFill>
            </a:endParaRPr>
          </a:p>
          <a:p>
            <a:r>
              <a:rPr lang="en-US" sz="1400" dirty="0"/>
              <a:t>Days Sales in Receivables Index (</a:t>
            </a:r>
            <a:r>
              <a:rPr lang="en-US" sz="1400" dirty="0" err="1" smtClean="0"/>
              <a:t>Receivables</a:t>
            </a:r>
            <a:r>
              <a:rPr lang="en-US" sz="1400" baseline="-25000" dirty="0" err="1" smtClean="0"/>
              <a:t>t</a:t>
            </a:r>
            <a:r>
              <a:rPr lang="en-US" sz="1400" dirty="0" smtClean="0"/>
              <a:t>/</a:t>
            </a:r>
            <a:r>
              <a:rPr lang="en-US" sz="1400" dirty="0" err="1" smtClean="0"/>
              <a:t>Sales</a:t>
            </a:r>
            <a:r>
              <a:rPr lang="en-US" sz="1400" baseline="-25000" dirty="0" err="1" smtClean="0"/>
              <a:t>t</a:t>
            </a:r>
            <a:r>
              <a:rPr lang="en-US" sz="1400" dirty="0" smtClean="0"/>
              <a:t> </a:t>
            </a:r>
            <a:r>
              <a:rPr lang="en-US" sz="1400" dirty="0"/>
              <a:t>÷ </a:t>
            </a:r>
            <a:r>
              <a:rPr lang="en-US" sz="1400" dirty="0" smtClean="0"/>
              <a:t>Receivables</a:t>
            </a:r>
            <a:r>
              <a:rPr lang="en-US" sz="1400" baseline="-25000" dirty="0" smtClean="0"/>
              <a:t>t-1</a:t>
            </a:r>
            <a:r>
              <a:rPr lang="en-US" sz="1400" dirty="0" smtClean="0"/>
              <a:t>/Sales</a:t>
            </a:r>
            <a:r>
              <a:rPr lang="en-US" sz="1400" baseline="-25000" dirty="0" smtClean="0"/>
              <a:t>t-1</a:t>
            </a:r>
            <a:r>
              <a:rPr lang="en-US" sz="1400" dirty="0" smtClean="0"/>
              <a:t>) is useful </a:t>
            </a:r>
            <a:r>
              <a:rPr lang="en-US" sz="1400" dirty="0"/>
              <a:t>in detecting earnings management </a:t>
            </a:r>
            <a:endParaRPr lang="en-US" sz="1400" dirty="0" smtClean="0"/>
          </a:p>
          <a:p>
            <a:endParaRPr lang="en-US" sz="1400" dirty="0">
              <a:solidFill>
                <a:srgbClr val="FF0000"/>
              </a:solidFill>
            </a:endParaRPr>
          </a:p>
          <a:p>
            <a:r>
              <a:rPr lang="en-US" sz="1400" dirty="0" smtClean="0"/>
              <a:t>Companies </a:t>
            </a:r>
            <a:r>
              <a:rPr lang="en-US" sz="1400" dirty="0"/>
              <a:t>that have committed fraud </a:t>
            </a:r>
            <a:r>
              <a:rPr lang="en-US" sz="1400" dirty="0" smtClean="0"/>
              <a:t>have </a:t>
            </a:r>
            <a:r>
              <a:rPr lang="en-US" sz="1400" dirty="0"/>
              <a:t>higher receivables as a percentage of total assets than the non-fraud firms do </a:t>
            </a:r>
            <a:endParaRPr lang="en-US" sz="1400" dirty="0" smtClean="0"/>
          </a:p>
          <a:p>
            <a:endParaRPr lang="en-US" sz="1400" dirty="0">
              <a:solidFill>
                <a:srgbClr val="FF0000"/>
              </a:solidFill>
            </a:endParaRPr>
          </a:p>
          <a:p>
            <a:r>
              <a:rPr lang="en-US" sz="1400" dirty="0" smtClean="0"/>
              <a:t>Just </a:t>
            </a:r>
            <a:r>
              <a:rPr lang="en-US" sz="1400" dirty="0"/>
              <a:t>over 42% of firms censured by the SEC between 2000 and 2004 had manipulated accounts receivable </a:t>
            </a:r>
            <a:endParaRPr lang="en-US" sz="1400" dirty="0">
              <a:solidFill>
                <a:srgbClr val="FF0000"/>
              </a:solidFill>
            </a:endParaRPr>
          </a:p>
        </p:txBody>
      </p:sp>
    </p:spTree>
    <p:extLst>
      <p:ext uri="{BB962C8B-B14F-4D97-AF65-F5344CB8AC3E}">
        <p14:creationId xmlns:p14="http://schemas.microsoft.com/office/powerpoint/2010/main" val="13700845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3</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6629400" cy="609600"/>
          </a:xfrm>
          <a:noFill/>
        </p:spPr>
        <p:txBody>
          <a:bodyPr lIns="0" tIns="0" rIns="0" bIns="0"/>
          <a:lstStyle/>
          <a:p>
            <a:pPr eaLnBrk="1" hangingPunct="1"/>
            <a:r>
              <a:rPr lang="en-US" altLang="en-US" sz="2400" b="1" dirty="0" smtClean="0">
                <a:solidFill>
                  <a:schemeClr val="bg1"/>
                </a:solidFill>
              </a:rPr>
              <a:t>Accounts Receivable (A)</a:t>
            </a:r>
            <a:endParaRPr lang="en-US" altLang="en-US" dirty="0" smtClean="0">
              <a:solidFill>
                <a:schemeClr val="bg1"/>
              </a:solidFill>
            </a:endParaRPr>
          </a:p>
        </p:txBody>
      </p:sp>
      <p:sp>
        <p:nvSpPr>
          <p:cNvPr id="6148" name="Rectangle 3"/>
          <p:cNvSpPr>
            <a:spLocks noGrp="1" noChangeArrowheads="1"/>
          </p:cNvSpPr>
          <p:nvPr>
            <p:ph type="body" idx="1"/>
          </p:nvPr>
        </p:nvSpPr>
        <p:spPr>
          <a:xfrm>
            <a:off x="1143000" y="1219200"/>
            <a:ext cx="7239000" cy="4648200"/>
          </a:xfrm>
          <a:noFill/>
        </p:spPr>
        <p:txBody>
          <a:bodyPr lIns="0" tIns="0" rIns="0" bIns="0"/>
          <a:lstStyle/>
          <a:p>
            <a:pPr marL="0" indent="0">
              <a:buNone/>
              <a:defRPr/>
            </a:pPr>
            <a:r>
              <a:rPr lang="en-US" sz="1400" dirty="0"/>
              <a:t>When a firm recognizes revenue and expense for a sale on credit:</a:t>
            </a:r>
            <a:endParaRPr lang="en-US" sz="1400" i="1" dirty="0">
              <a:solidFill>
                <a:srgbClr val="FF0000"/>
              </a:solidFill>
            </a:endParaRPr>
          </a:p>
          <a:p>
            <a:pPr eaLnBrk="1" hangingPunct="1">
              <a:buFontTx/>
              <a:buNone/>
              <a:defRPr/>
            </a:pPr>
            <a:r>
              <a:rPr lang="en-US" sz="1400" i="1" dirty="0">
                <a:solidFill>
                  <a:srgbClr val="0070C0"/>
                </a:solidFill>
              </a:rPr>
              <a:t>		</a:t>
            </a:r>
            <a:endParaRPr lang="en-US" sz="1400" i="1" dirty="0" smtClean="0">
              <a:solidFill>
                <a:srgbClr val="0070C0"/>
              </a:solidFill>
            </a:endParaRPr>
          </a:p>
          <a:p>
            <a:pPr eaLnBrk="1" hangingPunct="1">
              <a:buFontTx/>
              <a:buNone/>
              <a:defRPr/>
            </a:pPr>
            <a:r>
              <a:rPr lang="en-US" sz="1400" i="1" dirty="0">
                <a:solidFill>
                  <a:srgbClr val="0070C0"/>
                </a:solidFill>
              </a:rPr>
              <a:t>	</a:t>
            </a:r>
            <a:r>
              <a:rPr lang="en-US" sz="1400" i="1" dirty="0" smtClean="0">
                <a:solidFill>
                  <a:srgbClr val="0070C0"/>
                </a:solidFill>
              </a:rPr>
              <a:t>	</a:t>
            </a:r>
            <a:r>
              <a:rPr lang="en-US" sz="1400" i="1" dirty="0" smtClean="0">
                <a:solidFill>
                  <a:srgbClr val="C00000"/>
                </a:solidFill>
              </a:rPr>
              <a:t>DR </a:t>
            </a:r>
            <a:r>
              <a:rPr lang="en-US" sz="1400" i="1" dirty="0">
                <a:solidFill>
                  <a:srgbClr val="C00000"/>
                </a:solidFill>
              </a:rPr>
              <a:t>Accounts Receivable (A)	</a:t>
            </a:r>
            <a:r>
              <a:rPr lang="en-US" sz="1400" i="1" dirty="0" smtClean="0">
                <a:solidFill>
                  <a:srgbClr val="C00000"/>
                </a:solidFill>
              </a:rPr>
              <a:t>100</a:t>
            </a:r>
            <a:endParaRPr lang="en-US" sz="1400" i="1" dirty="0">
              <a:solidFill>
                <a:srgbClr val="C00000"/>
              </a:solidFill>
            </a:endParaRPr>
          </a:p>
          <a:p>
            <a:pPr eaLnBrk="1" hangingPunct="1">
              <a:spcAft>
                <a:spcPts val="1200"/>
              </a:spcAft>
              <a:buFontTx/>
              <a:buNone/>
              <a:defRPr/>
            </a:pPr>
            <a:r>
              <a:rPr lang="en-US" sz="1400" i="1" dirty="0">
                <a:solidFill>
                  <a:srgbClr val="C00000"/>
                </a:solidFill>
              </a:rPr>
              <a:t>		     CR Revenue (R)		</a:t>
            </a:r>
            <a:r>
              <a:rPr lang="en-US" sz="1400" i="1" dirty="0" smtClean="0">
                <a:solidFill>
                  <a:srgbClr val="C00000"/>
                </a:solidFill>
              </a:rPr>
              <a:t>	100</a:t>
            </a:r>
            <a:endParaRPr lang="en-US" sz="1400" dirty="0">
              <a:solidFill>
                <a:srgbClr val="C00000"/>
              </a:solidFill>
            </a:endParaRPr>
          </a:p>
          <a:p>
            <a:pPr>
              <a:buNone/>
              <a:defRPr/>
            </a:pPr>
            <a:r>
              <a:rPr lang="en-US" sz="1400" i="1" dirty="0">
                <a:solidFill>
                  <a:srgbClr val="C00000"/>
                </a:solidFill>
              </a:rPr>
              <a:t>		DR COGS (E)	 	</a:t>
            </a:r>
            <a:r>
              <a:rPr lang="en-US" sz="1400" i="1" dirty="0" smtClean="0">
                <a:solidFill>
                  <a:srgbClr val="C00000"/>
                </a:solidFill>
              </a:rPr>
              <a:t>  </a:t>
            </a:r>
            <a:r>
              <a:rPr lang="en-US" sz="1400" i="1" dirty="0">
                <a:solidFill>
                  <a:srgbClr val="C00000"/>
                </a:solidFill>
              </a:rPr>
              <a:t>75</a:t>
            </a:r>
          </a:p>
          <a:p>
            <a:pPr>
              <a:buNone/>
              <a:defRPr/>
            </a:pPr>
            <a:r>
              <a:rPr lang="en-US" sz="1400" i="1" dirty="0">
                <a:solidFill>
                  <a:srgbClr val="C00000"/>
                </a:solidFill>
              </a:rPr>
              <a:t>		     CR Inventory (A)		</a:t>
            </a:r>
            <a:r>
              <a:rPr lang="en-US" sz="1400" i="1" dirty="0" smtClean="0">
                <a:solidFill>
                  <a:srgbClr val="C00000"/>
                </a:solidFill>
              </a:rPr>
              <a:t>	  </a:t>
            </a:r>
            <a:r>
              <a:rPr lang="en-US" sz="1400" i="1" dirty="0">
                <a:solidFill>
                  <a:srgbClr val="C00000"/>
                </a:solidFill>
              </a:rPr>
              <a:t>75</a:t>
            </a:r>
            <a:endParaRPr lang="en-US" sz="1400" dirty="0">
              <a:solidFill>
                <a:srgbClr val="C00000"/>
              </a:solidFill>
            </a:endParaRPr>
          </a:p>
          <a:p>
            <a:pPr>
              <a:buNone/>
              <a:defRPr/>
            </a:pPr>
            <a:endParaRPr lang="en-US" sz="1400" dirty="0"/>
          </a:p>
          <a:p>
            <a:pPr>
              <a:buNone/>
              <a:defRPr/>
            </a:pPr>
            <a:endParaRPr lang="en-US" sz="1400" dirty="0"/>
          </a:p>
          <a:p>
            <a:pPr marL="0" indent="0">
              <a:buNone/>
              <a:defRPr/>
            </a:pPr>
            <a:endParaRPr lang="en-US" sz="1400" dirty="0" smtClean="0"/>
          </a:p>
          <a:p>
            <a:pPr marL="0" indent="0">
              <a:buNone/>
              <a:defRPr/>
            </a:pPr>
            <a:r>
              <a:rPr lang="en-US" sz="1400" dirty="0" smtClean="0"/>
              <a:t>When </a:t>
            </a:r>
            <a:r>
              <a:rPr lang="en-US" sz="1400" dirty="0"/>
              <a:t>a firm collects the cash associated with the credit sale:</a:t>
            </a:r>
          </a:p>
          <a:p>
            <a:pPr>
              <a:buNone/>
              <a:defRPr/>
            </a:pPr>
            <a:r>
              <a:rPr lang="en-US" sz="1400" i="1" dirty="0">
                <a:solidFill>
                  <a:srgbClr val="0070C0"/>
                </a:solidFill>
              </a:rPr>
              <a:t>		</a:t>
            </a:r>
            <a:endParaRPr lang="en-US" sz="1400" i="1" dirty="0" smtClean="0">
              <a:solidFill>
                <a:srgbClr val="0070C0"/>
              </a:solidFill>
            </a:endParaRPr>
          </a:p>
          <a:p>
            <a:pPr>
              <a:buNone/>
              <a:defRPr/>
            </a:pPr>
            <a:r>
              <a:rPr lang="en-US" sz="1400" i="1" dirty="0">
                <a:solidFill>
                  <a:srgbClr val="0070C0"/>
                </a:solidFill>
              </a:rPr>
              <a:t>	</a:t>
            </a:r>
            <a:r>
              <a:rPr lang="en-US" sz="1400" i="1" dirty="0" smtClean="0">
                <a:solidFill>
                  <a:srgbClr val="0070C0"/>
                </a:solidFill>
              </a:rPr>
              <a:t>	</a:t>
            </a:r>
            <a:r>
              <a:rPr lang="en-US" sz="1400" i="1" dirty="0" smtClean="0">
                <a:solidFill>
                  <a:srgbClr val="C00000"/>
                </a:solidFill>
              </a:rPr>
              <a:t>DR </a:t>
            </a:r>
            <a:r>
              <a:rPr lang="en-US" sz="1400" i="1" dirty="0">
                <a:solidFill>
                  <a:srgbClr val="C00000"/>
                </a:solidFill>
              </a:rPr>
              <a:t>Cash (A)		</a:t>
            </a:r>
            <a:r>
              <a:rPr lang="en-US" sz="1400" i="1" dirty="0" smtClean="0">
                <a:solidFill>
                  <a:srgbClr val="C00000"/>
                </a:solidFill>
              </a:rPr>
              <a:t>100</a:t>
            </a:r>
            <a:endParaRPr lang="en-US" sz="1400" i="1" dirty="0">
              <a:solidFill>
                <a:srgbClr val="C00000"/>
              </a:solidFill>
            </a:endParaRPr>
          </a:p>
          <a:p>
            <a:pPr>
              <a:buNone/>
              <a:defRPr/>
            </a:pPr>
            <a:r>
              <a:rPr lang="en-US" sz="1400" i="1" dirty="0">
                <a:solidFill>
                  <a:srgbClr val="C00000"/>
                </a:solidFill>
              </a:rPr>
              <a:t>	 	      CR Accounts Receivable (A)	</a:t>
            </a:r>
            <a:r>
              <a:rPr lang="en-US" sz="1400" i="1" dirty="0" smtClean="0">
                <a:solidFill>
                  <a:srgbClr val="C00000"/>
                </a:solidFill>
              </a:rPr>
              <a:t>	100</a:t>
            </a:r>
            <a:endParaRPr lang="en-US" sz="1400" i="1" dirty="0">
              <a:solidFill>
                <a:srgbClr val="C00000"/>
              </a:solidFill>
            </a:endParaRPr>
          </a:p>
        </p:txBody>
      </p:sp>
    </p:spTree>
    <p:extLst>
      <p:ext uri="{BB962C8B-B14F-4D97-AF65-F5344CB8AC3E}">
        <p14:creationId xmlns:p14="http://schemas.microsoft.com/office/powerpoint/2010/main" val="23548847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30</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620000" cy="609600"/>
          </a:xfrm>
          <a:noFill/>
        </p:spPr>
        <p:txBody>
          <a:bodyPr lIns="0" tIns="0" rIns="0" bIns="0"/>
          <a:lstStyle/>
          <a:p>
            <a:pPr eaLnBrk="1" hangingPunct="1"/>
            <a:r>
              <a:rPr lang="en-US" altLang="en-US" sz="2400" b="1" dirty="0" smtClean="0">
                <a:solidFill>
                  <a:schemeClr val="bg1"/>
                </a:solidFill>
              </a:rPr>
              <a:t>Why Manipulate Accounts Receivable? </a:t>
            </a:r>
            <a:endParaRPr lang="en-US" altLang="en-US" dirty="0" smtClean="0">
              <a:solidFill>
                <a:schemeClr val="bg1"/>
              </a:solidFill>
            </a:endParaRPr>
          </a:p>
        </p:txBody>
      </p:sp>
      <p:sp>
        <p:nvSpPr>
          <p:cNvPr id="6148" name="Rectangle 3"/>
          <p:cNvSpPr>
            <a:spLocks noGrp="1" noChangeArrowheads="1"/>
          </p:cNvSpPr>
          <p:nvPr>
            <p:ph type="body" idx="1"/>
          </p:nvPr>
        </p:nvSpPr>
        <p:spPr>
          <a:xfrm>
            <a:off x="1143000" y="1219200"/>
            <a:ext cx="7239000" cy="4648200"/>
          </a:xfrm>
          <a:noFill/>
        </p:spPr>
        <p:txBody>
          <a:bodyPr lIns="0" tIns="0" rIns="0" bIns="0"/>
          <a:lstStyle/>
          <a:p>
            <a:r>
              <a:rPr lang="en-US" sz="1400" b="1" dirty="0" smtClean="0"/>
              <a:t>To increase earnings or to justify increase in sales</a:t>
            </a:r>
          </a:p>
          <a:p>
            <a:pPr lvl="1">
              <a:buFont typeface="Wingdings" panose="05000000000000000000" pitchFamily="2" charset="2"/>
              <a:buChar char="ü"/>
            </a:pPr>
            <a:r>
              <a:rPr lang="en-US" sz="1400" dirty="0"/>
              <a:t>American Italian </a:t>
            </a:r>
            <a:r>
              <a:rPr lang="en-US" sz="1400" dirty="0" smtClean="0"/>
              <a:t>Pasta </a:t>
            </a:r>
            <a:r>
              <a:rPr lang="en-US" sz="1400" dirty="0"/>
              <a:t>inflated its receivables to support overstated </a:t>
            </a:r>
            <a:r>
              <a:rPr lang="en-US" sz="1400" dirty="0" smtClean="0"/>
              <a:t>sales</a:t>
            </a:r>
          </a:p>
          <a:p>
            <a:pPr lvl="1">
              <a:buFont typeface="Wingdings" panose="05000000000000000000" pitchFamily="2" charset="2"/>
              <a:buChar char="ü"/>
            </a:pPr>
            <a:r>
              <a:rPr lang="en-US" sz="1400" dirty="0"/>
              <a:t>Gateway </a:t>
            </a:r>
            <a:r>
              <a:rPr lang="en-US" sz="1400" dirty="0" smtClean="0"/>
              <a:t>understated </a:t>
            </a:r>
            <a:r>
              <a:rPr lang="en-US" sz="1400" dirty="0"/>
              <a:t>the allowance for doubtful accounts to decrease expenses and increase </a:t>
            </a:r>
            <a:r>
              <a:rPr lang="en-US" sz="1400" dirty="0" smtClean="0"/>
              <a:t>earnings</a:t>
            </a:r>
          </a:p>
          <a:p>
            <a:pPr lvl="1"/>
            <a:endParaRPr lang="en-US" sz="1400" dirty="0">
              <a:solidFill>
                <a:srgbClr val="FF0000"/>
              </a:solidFill>
            </a:endParaRPr>
          </a:p>
          <a:p>
            <a:r>
              <a:rPr lang="en-US" sz="1400" b="1" dirty="0"/>
              <a:t>T</a:t>
            </a:r>
            <a:r>
              <a:rPr lang="en-US" sz="1400" b="1" dirty="0" smtClean="0"/>
              <a:t>o </a:t>
            </a:r>
            <a:r>
              <a:rPr lang="en-US" sz="1400" b="1" dirty="0"/>
              <a:t>obtain external financing at a low cost </a:t>
            </a:r>
            <a:endParaRPr lang="en-US" sz="1400" b="1" dirty="0" smtClean="0"/>
          </a:p>
          <a:p>
            <a:pPr lvl="1">
              <a:buFont typeface="Wingdings" panose="05000000000000000000" pitchFamily="2" charset="2"/>
              <a:buChar char="ü"/>
            </a:pPr>
            <a:r>
              <a:rPr lang="en-US" sz="1400" dirty="0" err="1"/>
              <a:t>Allou</a:t>
            </a:r>
            <a:r>
              <a:rPr lang="en-US" sz="1400" dirty="0"/>
              <a:t> Healthcare </a:t>
            </a:r>
            <a:r>
              <a:rPr lang="en-US" sz="1400" dirty="0" smtClean="0"/>
              <a:t>regularly </a:t>
            </a:r>
            <a:r>
              <a:rPr lang="en-US" sz="1400" dirty="0"/>
              <a:t>overstated </a:t>
            </a:r>
            <a:r>
              <a:rPr lang="en-US" sz="1400" dirty="0" smtClean="0"/>
              <a:t>accounts </a:t>
            </a:r>
            <a:r>
              <a:rPr lang="en-US" sz="1400" dirty="0"/>
              <a:t>receivable and inventory to borrow more </a:t>
            </a:r>
            <a:r>
              <a:rPr lang="en-US" sz="1400" dirty="0" smtClean="0"/>
              <a:t>funds</a:t>
            </a:r>
          </a:p>
          <a:p>
            <a:pPr lvl="1"/>
            <a:endParaRPr lang="en-US" sz="1400" dirty="0">
              <a:solidFill>
                <a:srgbClr val="FF0000"/>
              </a:solidFill>
            </a:endParaRPr>
          </a:p>
          <a:p>
            <a:r>
              <a:rPr lang="en-US" sz="1400" b="1" dirty="0"/>
              <a:t>To </a:t>
            </a:r>
            <a:r>
              <a:rPr lang="en-US" sz="1400" b="1" dirty="0" smtClean="0"/>
              <a:t>avoid </a:t>
            </a:r>
            <a:r>
              <a:rPr lang="en-US" sz="1400" b="1" dirty="0"/>
              <a:t>bad debt </a:t>
            </a:r>
            <a:r>
              <a:rPr lang="en-US" sz="1400" b="1" dirty="0" smtClean="0"/>
              <a:t>write-offs </a:t>
            </a:r>
          </a:p>
          <a:p>
            <a:pPr lvl="1">
              <a:buFont typeface="Wingdings" panose="05000000000000000000" pitchFamily="2" charset="2"/>
              <a:buChar char="ü"/>
            </a:pPr>
            <a:r>
              <a:rPr lang="en-US" sz="1400" dirty="0"/>
              <a:t>Xerox changed invoice dates to make overdue receivables appear current </a:t>
            </a:r>
            <a:endParaRPr lang="en-US" sz="1400" dirty="0" smtClean="0"/>
          </a:p>
          <a:p>
            <a:pPr lvl="1"/>
            <a:endParaRPr lang="en-US" sz="1400" dirty="0">
              <a:solidFill>
                <a:srgbClr val="FF0000"/>
              </a:solidFill>
            </a:endParaRPr>
          </a:p>
          <a:p>
            <a:r>
              <a:rPr lang="en-US" sz="1400" b="1" dirty="0"/>
              <a:t>To increase cash flow </a:t>
            </a:r>
          </a:p>
          <a:p>
            <a:pPr lvl="1">
              <a:buFont typeface="Wingdings" panose="05000000000000000000" pitchFamily="2" charset="2"/>
              <a:buChar char="ü"/>
            </a:pPr>
            <a:r>
              <a:rPr lang="en-US" sz="1400" dirty="0" smtClean="0"/>
              <a:t>Delphi sold </a:t>
            </a:r>
            <a:r>
              <a:rPr lang="en-US" sz="1400" dirty="0"/>
              <a:t>$325 million of </a:t>
            </a:r>
            <a:r>
              <a:rPr lang="en-US" sz="1400" dirty="0" smtClean="0"/>
              <a:t>its </a:t>
            </a:r>
            <a:r>
              <a:rPr lang="en-US" sz="1400" dirty="0"/>
              <a:t>receivables to boost cash and then hid the sale </a:t>
            </a:r>
          </a:p>
          <a:p>
            <a:pPr lvl="1">
              <a:buFont typeface="Wingdings" panose="05000000000000000000" pitchFamily="2" charset="2"/>
              <a:buChar char="ü"/>
            </a:pPr>
            <a:endParaRPr lang="en-US" sz="1400" dirty="0">
              <a:solidFill>
                <a:srgbClr val="FF0000"/>
              </a:solidFill>
            </a:endParaRPr>
          </a:p>
          <a:p>
            <a:r>
              <a:rPr lang="en-US" sz="1400" b="1" dirty="0"/>
              <a:t>To lower Days Sales Outstanding (DSO) </a:t>
            </a:r>
          </a:p>
          <a:p>
            <a:pPr lvl="1">
              <a:buFont typeface="Wingdings" panose="05000000000000000000" pitchFamily="2" charset="2"/>
              <a:buChar char="ü"/>
            </a:pPr>
            <a:r>
              <a:rPr lang="en-US" sz="1400" dirty="0"/>
              <a:t>Symbol Technologies transformed some of its accounts receivables into notes receivable because notes receivable are not included in the DSO calculation </a:t>
            </a:r>
          </a:p>
          <a:p>
            <a:pPr lvl="1">
              <a:buFont typeface="Wingdings" panose="05000000000000000000" pitchFamily="2" charset="2"/>
              <a:buChar char="ü"/>
            </a:pPr>
            <a:endParaRPr lang="en-US" sz="1400" dirty="0">
              <a:solidFill>
                <a:srgbClr val="FF0000"/>
              </a:solidFill>
            </a:endParaRPr>
          </a:p>
        </p:txBody>
      </p:sp>
    </p:spTree>
    <p:extLst>
      <p:ext uri="{BB962C8B-B14F-4D97-AF65-F5344CB8AC3E}">
        <p14:creationId xmlns:p14="http://schemas.microsoft.com/office/powerpoint/2010/main" val="31785478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31</a:t>
            </a:fld>
            <a:endParaRPr lang="en-US" altLang="en-US" sz="1400" b="1" smtClean="0">
              <a:solidFill>
                <a:srgbClr val="002E62"/>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SEC v. Friedman’s</a:t>
            </a:r>
            <a:endParaRPr lang="en-US" sz="2800" dirty="0"/>
          </a:p>
        </p:txBody>
      </p:sp>
    </p:spTree>
    <p:extLst>
      <p:ext uri="{BB962C8B-B14F-4D97-AF65-F5344CB8AC3E}">
        <p14:creationId xmlns:p14="http://schemas.microsoft.com/office/powerpoint/2010/main" val="17214525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32</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5980113" cy="609600"/>
          </a:xfrm>
          <a:noFill/>
        </p:spPr>
        <p:txBody>
          <a:bodyPr lIns="0" tIns="0" rIns="0" bIns="0"/>
          <a:lstStyle/>
          <a:p>
            <a:pPr eaLnBrk="1" hangingPunct="1"/>
            <a:r>
              <a:rPr lang="en-US" altLang="en-US" sz="2400" b="1" dirty="0" smtClean="0">
                <a:solidFill>
                  <a:schemeClr val="bg1"/>
                </a:solidFill>
              </a:rPr>
              <a:t>SEC v. Friedman’s Inc.</a:t>
            </a:r>
            <a:endParaRPr lang="en-US" altLang="en-US" dirty="0" smtClean="0">
              <a:solidFill>
                <a:schemeClr val="bg1"/>
              </a:solidFill>
            </a:endParaRPr>
          </a:p>
        </p:txBody>
      </p:sp>
      <p:sp>
        <p:nvSpPr>
          <p:cNvPr id="6148" name="Rectangle 3"/>
          <p:cNvSpPr>
            <a:spLocks noGrp="1" noChangeArrowheads="1"/>
          </p:cNvSpPr>
          <p:nvPr>
            <p:ph type="body" idx="1"/>
          </p:nvPr>
        </p:nvSpPr>
        <p:spPr>
          <a:xfrm>
            <a:off x="1143000" y="1219200"/>
            <a:ext cx="7467600" cy="5105400"/>
          </a:xfrm>
          <a:noFill/>
        </p:spPr>
        <p:txBody>
          <a:bodyPr lIns="0" tIns="0" rIns="0" bIns="0"/>
          <a:lstStyle/>
          <a:p>
            <a:r>
              <a:rPr lang="en-US" sz="1400" dirty="0" smtClean="0"/>
              <a:t>Friedman’s was the 3</a:t>
            </a:r>
            <a:r>
              <a:rPr lang="en-US" sz="1400" baseline="30000" dirty="0" smtClean="0"/>
              <a:t>rd</a:t>
            </a:r>
            <a:r>
              <a:rPr lang="en-US" sz="1400" dirty="0" smtClean="0"/>
              <a:t> largest </a:t>
            </a:r>
            <a:r>
              <a:rPr lang="en-US" sz="1400" dirty="0"/>
              <a:t>specialty </a:t>
            </a:r>
            <a:r>
              <a:rPr lang="en-US" sz="1400" dirty="0" smtClean="0"/>
              <a:t>retailer of </a:t>
            </a:r>
            <a:r>
              <a:rPr lang="en-US" sz="1400" dirty="0"/>
              <a:t>fine jewelry </a:t>
            </a:r>
            <a:r>
              <a:rPr lang="en-US" sz="1400" dirty="0" smtClean="0"/>
              <a:t/>
            </a:r>
            <a:br>
              <a:rPr lang="en-US" sz="1400" dirty="0" smtClean="0"/>
            </a:br>
            <a:r>
              <a:rPr lang="en-US" sz="1400" dirty="0" smtClean="0"/>
              <a:t>in </a:t>
            </a:r>
            <a:r>
              <a:rPr lang="en-US" sz="1400" dirty="0"/>
              <a:t>the United States, operating 686 stores in 20 states</a:t>
            </a:r>
            <a:r>
              <a:rPr lang="en-US" sz="1400" dirty="0" smtClean="0"/>
              <a:t>.</a:t>
            </a:r>
          </a:p>
          <a:p>
            <a:endParaRPr lang="en-US" sz="1400" dirty="0" smtClean="0"/>
          </a:p>
          <a:p>
            <a:r>
              <a:rPr lang="en-US" sz="1400" dirty="0" smtClean="0"/>
              <a:t>From </a:t>
            </a:r>
            <a:r>
              <a:rPr lang="en-US" sz="1400" dirty="0"/>
              <a:t>2001 to 2003, Friedman's employed various methods of accounting </a:t>
            </a:r>
            <a:r>
              <a:rPr lang="en-US" sz="1400" dirty="0" smtClean="0"/>
              <a:t>fraud to </a:t>
            </a:r>
            <a:r>
              <a:rPr lang="en-US" sz="1400" dirty="0"/>
              <a:t>misrepresent to the public its financial performance</a:t>
            </a:r>
            <a:r>
              <a:rPr lang="en-US" sz="1400" dirty="0" smtClean="0"/>
              <a:t>.</a:t>
            </a:r>
          </a:p>
          <a:p>
            <a:endParaRPr lang="en-US" sz="1400" dirty="0" smtClean="0"/>
          </a:p>
          <a:p>
            <a:r>
              <a:rPr lang="en-US" sz="1400" dirty="0" smtClean="0"/>
              <a:t>Friedman's targeted </a:t>
            </a:r>
            <a:r>
              <a:rPr lang="en-US" sz="1400" dirty="0"/>
              <a:t>low and middle income consumers and relied heavily on a proprietary installment </a:t>
            </a:r>
            <a:r>
              <a:rPr lang="en-US" sz="1400" dirty="0" smtClean="0"/>
              <a:t>credit program </a:t>
            </a:r>
            <a:r>
              <a:rPr lang="en-US" sz="1400" dirty="0"/>
              <a:t>to permit consumers to finance their purchases. </a:t>
            </a:r>
            <a:r>
              <a:rPr lang="en-US" sz="1400" dirty="0" smtClean="0"/>
              <a:t>Sales </a:t>
            </a:r>
            <a:r>
              <a:rPr lang="en-US" sz="1400" dirty="0"/>
              <a:t>on credit accounted for approximately 53% of its net </a:t>
            </a:r>
            <a:r>
              <a:rPr lang="en-US" sz="1400" dirty="0" smtClean="0"/>
              <a:t>merchandise sales</a:t>
            </a:r>
            <a:r>
              <a:rPr lang="en-US" sz="1400" dirty="0"/>
              <a:t> </a:t>
            </a:r>
            <a:r>
              <a:rPr lang="en-US" sz="1400" dirty="0" smtClean="0"/>
              <a:t>in </a:t>
            </a:r>
            <a:r>
              <a:rPr lang="en-US" sz="1400" dirty="0"/>
              <a:t>FY </a:t>
            </a:r>
            <a:r>
              <a:rPr lang="en-US" sz="1400" dirty="0" smtClean="0"/>
              <a:t>2002</a:t>
            </a:r>
            <a:r>
              <a:rPr lang="en-US" sz="1400" dirty="0"/>
              <a:t>.</a:t>
            </a:r>
            <a:endParaRPr lang="en-US" sz="1400" dirty="0" smtClean="0"/>
          </a:p>
          <a:p>
            <a:endParaRPr lang="en-US" sz="1400" dirty="0"/>
          </a:p>
          <a:p>
            <a:r>
              <a:rPr lang="en-US" sz="1400" dirty="0" smtClean="0"/>
              <a:t>Wall </a:t>
            </a:r>
            <a:r>
              <a:rPr lang="en-US" sz="1400" dirty="0"/>
              <a:t>Street </a:t>
            </a:r>
            <a:r>
              <a:rPr lang="en-US" sz="1400" dirty="0" smtClean="0"/>
              <a:t>analysts closely </a:t>
            </a:r>
            <a:r>
              <a:rPr lang="en-US" sz="1400" dirty="0"/>
              <a:t>followed the Company's write-offs of bad debt and allowances for doubtful accounts </a:t>
            </a:r>
            <a:r>
              <a:rPr lang="en-US" sz="1400" dirty="0" smtClean="0"/>
              <a:t>as </a:t>
            </a:r>
            <a:r>
              <a:rPr lang="en-US" sz="1400" dirty="0"/>
              <a:t>important measures of the integrity of the company's credit program and its ability to </a:t>
            </a:r>
            <a:r>
              <a:rPr lang="en-US" sz="1400" dirty="0" smtClean="0"/>
              <a:t>collect receivables</a:t>
            </a:r>
            <a:r>
              <a:rPr lang="en-US" sz="1400" dirty="0"/>
              <a:t>. </a:t>
            </a:r>
            <a:endParaRPr lang="en-US" sz="1400" dirty="0" smtClean="0"/>
          </a:p>
          <a:p>
            <a:endParaRPr lang="en-US" sz="1400" dirty="0"/>
          </a:p>
          <a:p>
            <a:r>
              <a:rPr lang="en-US" sz="1400" dirty="0" smtClean="0"/>
              <a:t>Freidman's </a:t>
            </a:r>
            <a:r>
              <a:rPr lang="en-US" sz="1400" dirty="0"/>
              <a:t>represented to the public that its credit program adhered to strict </a:t>
            </a:r>
            <a:r>
              <a:rPr lang="en-US" sz="1400" dirty="0" smtClean="0"/>
              <a:t>and conservative </a:t>
            </a:r>
            <a:r>
              <a:rPr lang="en-US" sz="1400" dirty="0"/>
              <a:t>procedures in granting credit and non-discretionary standards in writing off </a:t>
            </a:r>
            <a:r>
              <a:rPr lang="en-US" sz="1400" dirty="0" smtClean="0"/>
              <a:t>bad debt</a:t>
            </a:r>
            <a:r>
              <a:rPr lang="en-US" sz="1400" dirty="0"/>
              <a:t>. During the relevant period, the Company maintained its allowance for doubtful accounts </a:t>
            </a:r>
            <a:r>
              <a:rPr lang="en-US" sz="1400" dirty="0" smtClean="0"/>
              <a:t>at 10</a:t>
            </a:r>
            <a:r>
              <a:rPr lang="en-US" sz="1400" dirty="0"/>
              <a:t>% of accounts receivable at fiscal year end.</a:t>
            </a:r>
          </a:p>
        </p:txBody>
      </p:sp>
      <p:pic>
        <p:nvPicPr>
          <p:cNvPr id="1026" name="Picture 2" descr="Image result for friedman's inc">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5927" y="990600"/>
            <a:ext cx="1704975" cy="506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20735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33</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5980113" cy="609600"/>
          </a:xfrm>
          <a:noFill/>
        </p:spPr>
        <p:txBody>
          <a:bodyPr lIns="0" tIns="0" rIns="0" bIns="0"/>
          <a:lstStyle/>
          <a:p>
            <a:pPr eaLnBrk="1" hangingPunct="1"/>
            <a:r>
              <a:rPr lang="en-US" altLang="en-US" sz="2400" b="1" dirty="0" smtClean="0">
                <a:solidFill>
                  <a:schemeClr val="bg1"/>
                </a:solidFill>
              </a:rPr>
              <a:t>SEC v. Friedman’s Inc.</a:t>
            </a:r>
            <a:endParaRPr lang="en-US" altLang="en-US" dirty="0" smtClean="0">
              <a:solidFill>
                <a:schemeClr val="bg1"/>
              </a:solidFill>
            </a:endParaRPr>
          </a:p>
        </p:txBody>
      </p:sp>
      <p:sp>
        <p:nvSpPr>
          <p:cNvPr id="6148" name="Rectangle 3"/>
          <p:cNvSpPr>
            <a:spLocks noGrp="1" noChangeArrowheads="1"/>
          </p:cNvSpPr>
          <p:nvPr>
            <p:ph type="body" idx="1"/>
          </p:nvPr>
        </p:nvSpPr>
        <p:spPr>
          <a:xfrm>
            <a:off x="1143000" y="1219200"/>
            <a:ext cx="7467600" cy="4876800"/>
          </a:xfrm>
          <a:noFill/>
        </p:spPr>
        <p:txBody>
          <a:bodyPr lIns="0" tIns="0" rIns="0" bIns="0"/>
          <a:lstStyle/>
          <a:p>
            <a:r>
              <a:rPr lang="en-US" sz="1400" dirty="0" smtClean="0"/>
              <a:t>The </a:t>
            </a:r>
            <a:r>
              <a:rPr lang="en-US" sz="1400" dirty="0"/>
              <a:t>Company's representations were false. In fact, Friedman's </a:t>
            </a:r>
            <a:r>
              <a:rPr lang="en-US" sz="1400" dirty="0" smtClean="0"/>
              <a:t/>
            </a:r>
            <a:br>
              <a:rPr lang="en-US" sz="1400" dirty="0" smtClean="0"/>
            </a:br>
            <a:r>
              <a:rPr lang="en-US" sz="1400" dirty="0" smtClean="0"/>
              <a:t>delegated </a:t>
            </a:r>
            <a:r>
              <a:rPr lang="en-US" sz="1400" dirty="0"/>
              <a:t>to </a:t>
            </a:r>
            <a:r>
              <a:rPr lang="en-US" sz="1400" dirty="0" smtClean="0"/>
              <a:t>store level </a:t>
            </a:r>
            <a:r>
              <a:rPr lang="en-US" sz="1400" dirty="0"/>
              <a:t>employees wide discretion in granting credit. Moreover, as the level of bad debt rose, </a:t>
            </a:r>
            <a:r>
              <a:rPr lang="en-US" sz="1400" dirty="0" smtClean="0"/>
              <a:t>the Company </a:t>
            </a:r>
            <a:r>
              <a:rPr lang="en-US" sz="1400" dirty="0"/>
              <a:t>arbitrarily disregarded its write-off procedures in order to avoid taking </a:t>
            </a:r>
            <a:r>
              <a:rPr lang="en-US" sz="1400" dirty="0" smtClean="0"/>
              <a:t>write-offs, thus enabling </a:t>
            </a:r>
            <a:r>
              <a:rPr lang="en-US" sz="1400" dirty="0"/>
              <a:t>the </a:t>
            </a:r>
            <a:r>
              <a:rPr lang="en-US" sz="1400" dirty="0" smtClean="0"/>
              <a:t>company to  </a:t>
            </a:r>
            <a:r>
              <a:rPr lang="en-US" sz="1400" dirty="0"/>
              <a:t>improperly </a:t>
            </a:r>
            <a:r>
              <a:rPr lang="en-US" sz="1400" dirty="0" smtClean="0"/>
              <a:t>understate </a:t>
            </a:r>
            <a:r>
              <a:rPr lang="en-US" sz="1400" dirty="0"/>
              <a:t>its bad debt expense and thereby </a:t>
            </a:r>
            <a:r>
              <a:rPr lang="en-US" sz="1400" dirty="0" smtClean="0"/>
              <a:t>falsely inflate </a:t>
            </a:r>
            <a:r>
              <a:rPr lang="en-US" sz="1400" dirty="0"/>
              <a:t>earnings. It also enabled the company to avoid increasing its allowance for </a:t>
            </a:r>
            <a:r>
              <a:rPr lang="en-US" sz="1400" dirty="0" smtClean="0"/>
              <a:t>doubtful accounts </a:t>
            </a:r>
            <a:r>
              <a:rPr lang="en-US" sz="1400" dirty="0"/>
              <a:t>above 10% at fiscal year end, as it should have, and thereby conceal the rising level </a:t>
            </a:r>
            <a:r>
              <a:rPr lang="en-US" sz="1400" dirty="0" smtClean="0"/>
              <a:t>of its </a:t>
            </a:r>
            <a:r>
              <a:rPr lang="en-US" sz="1400" dirty="0"/>
              <a:t>uncollectible receivables</a:t>
            </a:r>
            <a:r>
              <a:rPr lang="en-US" sz="1400" dirty="0" smtClean="0"/>
              <a:t>.</a:t>
            </a:r>
          </a:p>
          <a:p>
            <a:endParaRPr lang="en-US" sz="1400" dirty="0" smtClean="0"/>
          </a:p>
          <a:p>
            <a:r>
              <a:rPr lang="en-US" sz="1400" dirty="0" smtClean="0"/>
              <a:t>In </a:t>
            </a:r>
            <a:r>
              <a:rPr lang="en-US" sz="1400" dirty="0"/>
              <a:t>addition to manipulating its write-off of bad debts, the Company also </a:t>
            </a:r>
            <a:r>
              <a:rPr lang="en-US" sz="1400" dirty="0" smtClean="0"/>
              <a:t>used various </a:t>
            </a:r>
            <a:r>
              <a:rPr lang="en-US" sz="1400" dirty="0"/>
              <a:t>"one-off' accounting devices to inflate earnings artificially and improve its </a:t>
            </a:r>
            <a:r>
              <a:rPr lang="en-US" sz="1400" dirty="0" smtClean="0"/>
              <a:t>balance sheet</a:t>
            </a:r>
            <a:r>
              <a:rPr lang="en-US" sz="1400" dirty="0"/>
              <a:t>, including</a:t>
            </a:r>
            <a:r>
              <a:rPr lang="en-US" sz="1400" dirty="0" smtClean="0"/>
              <a:t>:</a:t>
            </a:r>
          </a:p>
          <a:p>
            <a:pPr marL="749300" lvl="1" indent="-342900">
              <a:buFont typeface="+mj-lt"/>
              <a:buAutoNum type="arabicPeriod"/>
            </a:pPr>
            <a:r>
              <a:rPr lang="en-US" sz="1200" dirty="0" smtClean="0"/>
              <a:t>prematurely </a:t>
            </a:r>
            <a:r>
              <a:rPr lang="en-US" sz="1200" dirty="0"/>
              <a:t>recognizing merchandise discounts from suppliers in order to </a:t>
            </a:r>
            <a:r>
              <a:rPr lang="en-US" sz="1200" dirty="0" smtClean="0"/>
              <a:t>reduce improperly </a:t>
            </a:r>
            <a:r>
              <a:rPr lang="en-US" sz="1200" dirty="0"/>
              <a:t>its cost of sales</a:t>
            </a:r>
            <a:r>
              <a:rPr lang="en-US" sz="1200" dirty="0" smtClean="0"/>
              <a:t>;</a:t>
            </a:r>
          </a:p>
          <a:p>
            <a:pPr marL="749300" lvl="1" indent="-342900">
              <a:buFont typeface="+mj-lt"/>
              <a:buAutoNum type="arabicPeriod"/>
            </a:pPr>
            <a:r>
              <a:rPr lang="en-US" sz="1200" dirty="0" smtClean="0"/>
              <a:t>improperly </a:t>
            </a:r>
            <a:r>
              <a:rPr lang="en-US" sz="1200" dirty="0"/>
              <a:t>accounting for the sale of receivables that it had already written off </a:t>
            </a:r>
            <a:r>
              <a:rPr lang="en-US" sz="1200" dirty="0" smtClean="0"/>
              <a:t>in order </a:t>
            </a:r>
            <a:r>
              <a:rPr lang="en-US" sz="1200" dirty="0"/>
              <a:t>to reduce bad debt expenses; </a:t>
            </a:r>
            <a:r>
              <a:rPr lang="en-US" sz="1200" dirty="0" smtClean="0"/>
              <a:t>and</a:t>
            </a:r>
          </a:p>
          <a:p>
            <a:pPr marL="749300" lvl="1" indent="-342900">
              <a:buFont typeface="+mj-lt"/>
              <a:buAutoNum type="arabicPeriod"/>
            </a:pPr>
            <a:r>
              <a:rPr lang="en-US" sz="1200" dirty="0" smtClean="0"/>
              <a:t>using </a:t>
            </a:r>
            <a:r>
              <a:rPr lang="en-US" sz="1200" dirty="0"/>
              <a:t>related party transactions to capitalize expenses that should have </a:t>
            </a:r>
            <a:r>
              <a:rPr lang="en-US" sz="1200" dirty="0" smtClean="0"/>
              <a:t>been recognized </a:t>
            </a:r>
            <a:r>
              <a:rPr lang="en-US" sz="1200" dirty="0"/>
              <a:t>immediately.</a:t>
            </a:r>
          </a:p>
        </p:txBody>
      </p:sp>
      <p:pic>
        <p:nvPicPr>
          <p:cNvPr id="1026" name="Picture 2" descr="Image result for friedman's inc">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990600"/>
            <a:ext cx="1704975" cy="506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9840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34</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5980113" cy="609600"/>
          </a:xfrm>
          <a:noFill/>
        </p:spPr>
        <p:txBody>
          <a:bodyPr lIns="0" tIns="0" rIns="0" bIns="0"/>
          <a:lstStyle/>
          <a:p>
            <a:pPr eaLnBrk="1" hangingPunct="1"/>
            <a:r>
              <a:rPr lang="en-US" altLang="en-US" sz="2400" b="1" dirty="0" smtClean="0">
                <a:solidFill>
                  <a:schemeClr val="bg1"/>
                </a:solidFill>
              </a:rPr>
              <a:t>SEC v. Friedman’s Inc.</a:t>
            </a:r>
            <a:endParaRPr lang="en-US" altLang="en-US" dirty="0" smtClean="0">
              <a:solidFill>
                <a:schemeClr val="bg1"/>
              </a:solidFill>
            </a:endParaRPr>
          </a:p>
        </p:txBody>
      </p:sp>
      <p:sp>
        <p:nvSpPr>
          <p:cNvPr id="6148" name="Rectangle 3"/>
          <p:cNvSpPr>
            <a:spLocks noGrp="1" noChangeArrowheads="1"/>
          </p:cNvSpPr>
          <p:nvPr>
            <p:ph type="body" idx="1"/>
          </p:nvPr>
        </p:nvSpPr>
        <p:spPr>
          <a:xfrm>
            <a:off x="1143000" y="1219200"/>
            <a:ext cx="7467600" cy="5486400"/>
          </a:xfrm>
          <a:noFill/>
        </p:spPr>
        <p:txBody>
          <a:bodyPr lIns="0" tIns="0" rIns="0" bIns="0"/>
          <a:lstStyle/>
          <a:p>
            <a:r>
              <a:rPr lang="en-US" sz="1400" dirty="0"/>
              <a:t>In order to meet Wall Street's quarterly </a:t>
            </a:r>
            <a:r>
              <a:rPr lang="en-US" sz="1400" dirty="0" smtClean="0"/>
              <a:t>and </a:t>
            </a:r>
            <a:r>
              <a:rPr lang="en-US" sz="1400" dirty="0"/>
              <a:t>annual earnings </a:t>
            </a:r>
            <a:r>
              <a:rPr lang="en-US" sz="1400" dirty="0" smtClean="0"/>
              <a:t/>
            </a:r>
            <a:br>
              <a:rPr lang="en-US" sz="1400" dirty="0" smtClean="0"/>
            </a:br>
            <a:r>
              <a:rPr lang="en-US" sz="1400" dirty="0" smtClean="0"/>
              <a:t>forecasts, Friedman's</a:t>
            </a:r>
            <a:r>
              <a:rPr lang="en-US" sz="1400" dirty="0"/>
              <a:t>' senior executives, from fiscal years 2001 through 2003, arbitrarily violated </a:t>
            </a:r>
            <a:r>
              <a:rPr lang="en-US" sz="1400" dirty="0" smtClean="0"/>
              <a:t>the Company's </a:t>
            </a:r>
            <a:r>
              <a:rPr lang="en-US" sz="1400" dirty="0"/>
              <a:t>write-off policies and avoided writing off receivables that were uncollectible. </a:t>
            </a:r>
            <a:r>
              <a:rPr lang="en-US" sz="1400" dirty="0" smtClean="0"/>
              <a:t>By avoiding </a:t>
            </a:r>
            <a:r>
              <a:rPr lang="en-US" sz="1400" dirty="0"/>
              <a:t>writing off these accounts, Friedman's concealed the true level of its uncollectible debt</a:t>
            </a:r>
            <a:r>
              <a:rPr lang="en-US" sz="1400" dirty="0" smtClean="0"/>
              <a:t>.</a:t>
            </a:r>
          </a:p>
          <a:p>
            <a:endParaRPr lang="en-US" sz="1400" dirty="0" smtClean="0"/>
          </a:p>
          <a:p>
            <a:r>
              <a:rPr lang="en-US" sz="1400" dirty="0" smtClean="0"/>
              <a:t>At </a:t>
            </a:r>
            <a:r>
              <a:rPr lang="en-US" sz="1400" dirty="0"/>
              <a:t>the direction of Friedman's' senior executives, Friedman's employed the following </a:t>
            </a:r>
            <a:r>
              <a:rPr lang="en-US" sz="1400" dirty="0" smtClean="0"/>
              <a:t>improper accounting </a:t>
            </a:r>
            <a:r>
              <a:rPr lang="en-US" sz="1400" dirty="0"/>
              <a:t>practices to avoid writing off accounts and to meet earnings targets</a:t>
            </a:r>
            <a:r>
              <a:rPr lang="en-US" sz="1400" dirty="0" smtClean="0"/>
              <a:t>:</a:t>
            </a:r>
          </a:p>
          <a:p>
            <a:pPr marL="749300" lvl="1" indent="-342900">
              <a:buFont typeface="+mj-lt"/>
              <a:buAutoNum type="arabicPeriod"/>
            </a:pPr>
            <a:r>
              <a:rPr lang="en-US" sz="1400" dirty="0" smtClean="0"/>
              <a:t>Beginning </a:t>
            </a:r>
            <a:r>
              <a:rPr lang="en-US" sz="1400" dirty="0"/>
              <a:t>in February 2000, Friedman's began from time to time to </a:t>
            </a:r>
            <a:r>
              <a:rPr lang="en-US" sz="1400" dirty="0" smtClean="0"/>
              <a:t>extend haphazardly </a:t>
            </a:r>
            <a:r>
              <a:rPr lang="en-US" sz="1400" dirty="0"/>
              <a:t>its credit write-off periods, a practice referred to at the Company </a:t>
            </a:r>
            <a:r>
              <a:rPr lang="en-US" sz="1400" dirty="0" smtClean="0"/>
              <a:t>as “scooping</a:t>
            </a:r>
            <a:r>
              <a:rPr lang="en-US" sz="1400" dirty="0"/>
              <a:t>." Scooping allowed Friedman's to meet earnings targets for </a:t>
            </a:r>
            <a:r>
              <a:rPr lang="en-US" sz="1400" dirty="0" smtClean="0"/>
              <a:t>a particular </a:t>
            </a:r>
            <a:r>
              <a:rPr lang="en-US" sz="1400" dirty="0"/>
              <a:t>reporting period by extending the period to pick up additional full </a:t>
            </a:r>
            <a:r>
              <a:rPr lang="en-US" sz="1400" dirty="0" smtClean="0"/>
              <a:t>and partial </a:t>
            </a:r>
            <a:r>
              <a:rPr lang="en-US" sz="1400" dirty="0"/>
              <a:t>payments</a:t>
            </a:r>
            <a:r>
              <a:rPr lang="en-US" sz="1400" dirty="0" smtClean="0"/>
              <a:t>; </a:t>
            </a:r>
          </a:p>
          <a:p>
            <a:pPr marL="749300" lvl="1" indent="-342900">
              <a:buFont typeface="+mj-lt"/>
              <a:buAutoNum type="arabicPeriod"/>
            </a:pPr>
            <a:r>
              <a:rPr lang="en-US" sz="1400" dirty="0" smtClean="0"/>
              <a:t>During </a:t>
            </a:r>
            <a:r>
              <a:rPr lang="en-US" sz="1400" dirty="0"/>
              <a:t>certain write-off periods, Friedman's lowered the "two-thirds'' </a:t>
            </a:r>
            <a:r>
              <a:rPr lang="en-US" sz="1400" dirty="0" smtClean="0"/>
              <a:t>threshold for </a:t>
            </a:r>
            <a:r>
              <a:rPr lang="en-US" sz="1400" dirty="0"/>
              <a:t>what constituted a curing payment capable of preventing an account </a:t>
            </a:r>
            <a:r>
              <a:rPr lang="en-US" sz="1400" dirty="0" smtClean="0"/>
              <a:t>from being </a:t>
            </a:r>
            <a:r>
              <a:rPr lang="en-US" sz="1400" dirty="0"/>
              <a:t>written off; </a:t>
            </a:r>
            <a:r>
              <a:rPr lang="en-US" sz="1400" dirty="0" smtClean="0"/>
              <a:t>and </a:t>
            </a:r>
          </a:p>
          <a:p>
            <a:pPr marL="749300" lvl="1" indent="-342900">
              <a:buFont typeface="+mj-lt"/>
              <a:buAutoNum type="arabicPeriod"/>
            </a:pPr>
            <a:r>
              <a:rPr lang="en-US" sz="1400" dirty="0" smtClean="0"/>
              <a:t>Friedman's</a:t>
            </a:r>
            <a:r>
              <a:rPr lang="en-US" sz="1400" dirty="0"/>
              <a:t>, on certain occasions, simply re-aged accounts in order to </a:t>
            </a:r>
            <a:r>
              <a:rPr lang="en-US" sz="1400" dirty="0" smtClean="0"/>
              <a:t>avoid writing </a:t>
            </a:r>
            <a:r>
              <a:rPr lang="en-US" sz="1400" dirty="0"/>
              <a:t>them off.</a:t>
            </a:r>
          </a:p>
          <a:p>
            <a:endParaRPr lang="en-US" sz="1400" dirty="0" smtClean="0"/>
          </a:p>
          <a:p>
            <a:pPr marL="0" indent="0">
              <a:buNone/>
            </a:pPr>
            <a:r>
              <a:rPr lang="en-US" sz="1400" b="1" dirty="0" smtClean="0">
                <a:solidFill>
                  <a:srgbClr val="FF0000"/>
                </a:solidFill>
              </a:rPr>
              <a:t>These </a:t>
            </a:r>
            <a:r>
              <a:rPr lang="en-US" sz="1400" b="1" dirty="0">
                <a:solidFill>
                  <a:srgbClr val="FF0000"/>
                </a:solidFill>
              </a:rPr>
              <a:t>actions materially affected Friedman's' financial statements.</a:t>
            </a:r>
          </a:p>
        </p:txBody>
      </p:sp>
      <p:pic>
        <p:nvPicPr>
          <p:cNvPr id="1026" name="Picture 2" descr="Image result for friedman's inc">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990600"/>
            <a:ext cx="1704975" cy="506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02035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35</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5980113" cy="609600"/>
          </a:xfrm>
          <a:noFill/>
        </p:spPr>
        <p:txBody>
          <a:bodyPr lIns="0" tIns="0" rIns="0" bIns="0"/>
          <a:lstStyle/>
          <a:p>
            <a:pPr eaLnBrk="1" hangingPunct="1"/>
            <a:r>
              <a:rPr lang="en-US" altLang="en-US" sz="2400" b="1" dirty="0" smtClean="0">
                <a:solidFill>
                  <a:schemeClr val="bg1"/>
                </a:solidFill>
              </a:rPr>
              <a:t>SEC v. Friedman’s Inc.</a:t>
            </a:r>
            <a:endParaRPr lang="en-US" altLang="en-US" dirty="0" smtClean="0">
              <a:solidFill>
                <a:schemeClr val="bg1"/>
              </a:solidFill>
            </a:endParaRPr>
          </a:p>
        </p:txBody>
      </p:sp>
      <p:sp>
        <p:nvSpPr>
          <p:cNvPr id="6148" name="Rectangle 3"/>
          <p:cNvSpPr>
            <a:spLocks noGrp="1" noChangeArrowheads="1"/>
          </p:cNvSpPr>
          <p:nvPr>
            <p:ph type="body" idx="1"/>
          </p:nvPr>
        </p:nvSpPr>
        <p:spPr>
          <a:xfrm>
            <a:off x="1143000" y="1219200"/>
            <a:ext cx="7467600" cy="5486400"/>
          </a:xfrm>
          <a:noFill/>
        </p:spPr>
        <p:txBody>
          <a:bodyPr lIns="0" tIns="0" rIns="0" bIns="0"/>
          <a:lstStyle/>
          <a:p>
            <a:pPr marL="0" indent="0">
              <a:buNone/>
            </a:pPr>
            <a:r>
              <a:rPr lang="en-US" sz="1400" b="1" dirty="0" smtClean="0"/>
              <a:t>Where were the auditors?</a:t>
            </a:r>
          </a:p>
          <a:p>
            <a:endParaRPr lang="en-US" sz="1400" dirty="0"/>
          </a:p>
          <a:p>
            <a:r>
              <a:rPr lang="en-US" sz="1400" dirty="0" smtClean="0"/>
              <a:t>At </a:t>
            </a:r>
            <a:r>
              <a:rPr lang="en-US" sz="1400" dirty="0"/>
              <a:t>the suggestion of Friedman's' independent </a:t>
            </a:r>
            <a:r>
              <a:rPr lang="en-US" sz="1400" dirty="0" smtClean="0"/>
              <a:t>auditor</a:t>
            </a:r>
            <a:r>
              <a:rPr lang="en-US" sz="1400" dirty="0"/>
              <a:t>, in fiscal </a:t>
            </a:r>
            <a:r>
              <a:rPr lang="en-US" sz="1400" dirty="0" smtClean="0"/>
              <a:t>year </a:t>
            </a:r>
            <a:r>
              <a:rPr lang="en-US" sz="1400" dirty="0"/>
              <a:t>2000</a:t>
            </a:r>
            <a:r>
              <a:rPr lang="en-US" sz="1400" dirty="0" smtClean="0"/>
              <a:t>, Friedman's </a:t>
            </a:r>
            <a:r>
              <a:rPr lang="en-US" sz="1400" dirty="0"/>
              <a:t>began using a "migration analysis'' -- an historical record and analysis </a:t>
            </a:r>
            <a:r>
              <a:rPr lang="en-US" sz="1400" dirty="0" smtClean="0"/>
              <a:t>of Friedman's</a:t>
            </a:r>
            <a:r>
              <a:rPr lang="en-US" sz="1400" dirty="0"/>
              <a:t>' payments and collections experience -- in determining the Company's allowance </a:t>
            </a:r>
            <a:r>
              <a:rPr lang="en-US" sz="1400" dirty="0" smtClean="0"/>
              <a:t>for doubtful </a:t>
            </a:r>
            <a:r>
              <a:rPr lang="en-US" sz="1400" dirty="0"/>
              <a:t>accounts. The migration analysis estimated the amounts of write-offs inherent </a:t>
            </a:r>
            <a:r>
              <a:rPr lang="en-US" sz="1400" dirty="0" smtClean="0"/>
              <a:t>in Friedman's</a:t>
            </a:r>
            <a:r>
              <a:rPr lang="en-US" sz="1400" dirty="0"/>
              <a:t>' portfolio at quarter-end using, among other things, historical collection rates </a:t>
            </a:r>
            <a:r>
              <a:rPr lang="en-US" sz="1400" dirty="0" smtClean="0"/>
              <a:t>and write-off </a:t>
            </a:r>
            <a:r>
              <a:rPr lang="en-US" sz="1400" dirty="0"/>
              <a:t>data. </a:t>
            </a:r>
            <a:endParaRPr lang="en-US" sz="1400" dirty="0" smtClean="0"/>
          </a:p>
          <a:p>
            <a:endParaRPr lang="en-US" sz="1400" dirty="0"/>
          </a:p>
          <a:p>
            <a:r>
              <a:rPr lang="en-US" sz="1400" dirty="0" smtClean="0"/>
              <a:t>In </a:t>
            </a:r>
            <a:r>
              <a:rPr lang="en-US" sz="1400" dirty="0"/>
              <a:t>late 2000, however, the new migration analysis methodology dictated that </a:t>
            </a:r>
            <a:r>
              <a:rPr lang="en-US" sz="1400" dirty="0" smtClean="0"/>
              <a:t>the allowance </a:t>
            </a:r>
            <a:r>
              <a:rPr lang="en-US" sz="1400" dirty="0"/>
              <a:t>be set significantly higher than Friedman's' historical allowance rate of 10% at </a:t>
            </a:r>
            <a:r>
              <a:rPr lang="en-US" sz="1400" dirty="0" smtClean="0"/>
              <a:t>the end </a:t>
            </a:r>
            <a:r>
              <a:rPr lang="en-US" sz="1400" dirty="0"/>
              <a:t>of each fiscal year. To manipulate the allowance back to 10% at fiscal year end</a:t>
            </a:r>
            <a:r>
              <a:rPr lang="en-US" sz="1400" dirty="0" smtClean="0"/>
              <a:t>, </a:t>
            </a:r>
            <a:r>
              <a:rPr lang="en-US" sz="1400" dirty="0"/>
              <a:t>Friedman's' senior executives knowingly corrupted the migration analysis by manipulating </a:t>
            </a:r>
            <a:r>
              <a:rPr lang="en-US" sz="1400" dirty="0" smtClean="0"/>
              <a:t>the historical </a:t>
            </a:r>
            <a:r>
              <a:rPr lang="en-US" sz="1400" dirty="0"/>
              <a:t>collection rates and write-off data. Using a fraudulent migration analysis, in each </a:t>
            </a:r>
            <a:r>
              <a:rPr lang="en-US" sz="1400" dirty="0" smtClean="0"/>
              <a:t>of fiscal </a:t>
            </a:r>
            <a:r>
              <a:rPr lang="en-US" sz="1400" dirty="0"/>
              <a:t>years 2001 through 2002, Friedman's was able to maintain a year-end allowance </a:t>
            </a:r>
            <a:r>
              <a:rPr lang="en-US" sz="1400" dirty="0" smtClean="0"/>
              <a:t>for doubtful </a:t>
            </a:r>
            <a:r>
              <a:rPr lang="en-US" sz="1400" dirty="0"/>
              <a:t>accounts as a percentage of accounts receivable at 10</a:t>
            </a:r>
            <a:r>
              <a:rPr lang="en-US" sz="1400" dirty="0" smtClean="0"/>
              <a:t>%.</a:t>
            </a:r>
          </a:p>
          <a:p>
            <a:endParaRPr lang="en-US" sz="1400" dirty="0"/>
          </a:p>
          <a:p>
            <a:pPr marL="0" indent="0" algn="ctr">
              <a:buNone/>
            </a:pPr>
            <a:r>
              <a:rPr lang="en-US" sz="1400" b="1" dirty="0">
                <a:solidFill>
                  <a:srgbClr val="FF0000"/>
                </a:solidFill>
              </a:rPr>
              <a:t>The company </a:t>
            </a:r>
            <a:r>
              <a:rPr lang="en-US" sz="1400" b="1" dirty="0" smtClean="0">
                <a:solidFill>
                  <a:srgbClr val="FF0000"/>
                </a:solidFill>
              </a:rPr>
              <a:t>filed for </a:t>
            </a:r>
            <a:r>
              <a:rPr lang="en-US" sz="1400" b="1" dirty="0">
                <a:solidFill>
                  <a:srgbClr val="FF0000"/>
                </a:solidFill>
              </a:rPr>
              <a:t>bankruptcy in </a:t>
            </a:r>
            <a:r>
              <a:rPr lang="en-US" sz="1400" b="1" dirty="0" smtClean="0">
                <a:solidFill>
                  <a:srgbClr val="FF0000"/>
                </a:solidFill>
              </a:rPr>
              <a:t>2005</a:t>
            </a:r>
          </a:p>
        </p:txBody>
      </p:sp>
      <p:pic>
        <p:nvPicPr>
          <p:cNvPr id="1026" name="Picture 2" descr="Image result for friedman's inc">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990600"/>
            <a:ext cx="1704975" cy="506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85078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36</a:t>
            </a:fld>
            <a:endParaRPr lang="en-US" altLang="en-US" sz="1400" b="1" smtClean="0">
              <a:solidFill>
                <a:srgbClr val="002E62"/>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Analysis of Bad Debts</a:t>
            </a:r>
            <a:endParaRPr lang="en-US" sz="2800" dirty="0"/>
          </a:p>
        </p:txBody>
      </p:sp>
    </p:spTree>
    <p:extLst>
      <p:ext uri="{BB962C8B-B14F-4D97-AF65-F5344CB8AC3E}">
        <p14:creationId xmlns:p14="http://schemas.microsoft.com/office/powerpoint/2010/main" val="37191906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37</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rgbClr val="FFFFFF"/>
                </a:solidFill>
              </a:rPr>
              <a:t>Analysis of Bad Debts: </a:t>
            </a:r>
            <a:r>
              <a:rPr lang="en-US" altLang="en-US" sz="2400" b="1" dirty="0">
                <a:solidFill>
                  <a:srgbClr val="FFFFFF"/>
                </a:solidFill>
              </a:rPr>
              <a:t>ADA ÷ </a:t>
            </a:r>
            <a:r>
              <a:rPr lang="en-US" altLang="en-US" sz="2400" b="1" dirty="0" smtClean="0">
                <a:solidFill>
                  <a:srgbClr val="FFFFFF"/>
                </a:solidFill>
              </a:rPr>
              <a:t>A/R, gross</a:t>
            </a:r>
            <a:endParaRPr lang="en-US" altLang="en-US" sz="2800" dirty="0" smtClean="0">
              <a:solidFill>
                <a:schemeClr val="bg1"/>
              </a:solidFill>
            </a:endParaRPr>
          </a:p>
        </p:txBody>
      </p:sp>
      <p:sp>
        <p:nvSpPr>
          <p:cNvPr id="9220" name="Rectangle 3"/>
          <p:cNvSpPr>
            <a:spLocks noGrp="1" noChangeArrowheads="1"/>
          </p:cNvSpPr>
          <p:nvPr>
            <p:ph type="body" idx="1"/>
          </p:nvPr>
        </p:nvSpPr>
        <p:spPr>
          <a:xfrm>
            <a:off x="1143000" y="1219200"/>
            <a:ext cx="7543800" cy="4648200"/>
          </a:xfrm>
          <a:noFill/>
        </p:spPr>
        <p:txBody>
          <a:bodyPr lIns="0" tIns="0" rIns="0" bIns="0"/>
          <a:lstStyle/>
          <a:p>
            <a:pPr marL="0" indent="0">
              <a:buNone/>
            </a:pPr>
            <a:endParaRPr lang="en-US" sz="1600" b="1" dirty="0" smtClean="0"/>
          </a:p>
          <a:p>
            <a:pPr marL="0" indent="0">
              <a:buNone/>
            </a:pPr>
            <a:r>
              <a:rPr lang="en-US" sz="1600" b="1" dirty="0" smtClean="0"/>
              <a:t>Accounts </a:t>
            </a:r>
            <a:r>
              <a:rPr lang="en-US" sz="1600" b="1" dirty="0"/>
              <a:t>Receivable</a:t>
            </a:r>
          </a:p>
          <a:p>
            <a:pPr marL="0" indent="0">
              <a:buNone/>
            </a:pPr>
            <a:r>
              <a:rPr lang="en-US" sz="1400" dirty="0"/>
              <a:t>We record accounts receivable at the invoiced amount and we normally do not charge interest. We maintain an allowance for doubtful accounts to reserve for potentially uncollectible receivables. We review the accounts receivable by amounts due by customers which are past due to identify specific customers with known disputes or collectability issues. In determining the amount of the reserve, we make judgments about the creditworthiness of significant customers based on ongoing credit evaluations. We also maintain a sales allowance to reserve for potential credits issued to customers. We determine the amount of the reserve based on historical credits issued.</a:t>
            </a:r>
          </a:p>
        </p:txBody>
      </p:sp>
      <p:graphicFrame>
        <p:nvGraphicFramePr>
          <p:cNvPr id="2" name="Table 1"/>
          <p:cNvGraphicFramePr>
            <a:graphicFrameLocks noGrp="1"/>
          </p:cNvGraphicFramePr>
          <p:nvPr>
            <p:extLst>
              <p:ext uri="{D42A27DB-BD31-4B8C-83A1-F6EECF244321}">
                <p14:modId xmlns:p14="http://schemas.microsoft.com/office/powerpoint/2010/main" val="1197216320"/>
              </p:ext>
            </p:extLst>
          </p:nvPr>
        </p:nvGraphicFramePr>
        <p:xfrm>
          <a:off x="1143000" y="3733800"/>
          <a:ext cx="7467600" cy="1483360"/>
        </p:xfrm>
        <a:graphic>
          <a:graphicData uri="http://schemas.openxmlformats.org/drawingml/2006/table">
            <a:tbl>
              <a:tblPr firstRow="1" bandRow="1">
                <a:tableStyleId>{2D5ABB26-0587-4C30-8999-92F81FD0307C}</a:tableStyleId>
              </a:tblPr>
              <a:tblGrid>
                <a:gridCol w="1284748">
                  <a:extLst>
                    <a:ext uri="{9D8B030D-6E8A-4147-A177-3AD203B41FA5}">
                      <a16:colId xmlns:a16="http://schemas.microsoft.com/office/drawing/2014/main" val="20000"/>
                    </a:ext>
                  </a:extLst>
                </a:gridCol>
                <a:gridCol w="1204452">
                  <a:extLst>
                    <a:ext uri="{9D8B030D-6E8A-4147-A177-3AD203B41FA5}">
                      <a16:colId xmlns:a16="http://schemas.microsoft.com/office/drawing/2014/main" val="20001"/>
                    </a:ext>
                  </a:extLst>
                </a:gridCol>
                <a:gridCol w="1244600">
                  <a:extLst>
                    <a:ext uri="{9D8B030D-6E8A-4147-A177-3AD203B41FA5}">
                      <a16:colId xmlns:a16="http://schemas.microsoft.com/office/drawing/2014/main" val="20002"/>
                    </a:ext>
                  </a:extLst>
                </a:gridCol>
                <a:gridCol w="1244600">
                  <a:extLst>
                    <a:ext uri="{9D8B030D-6E8A-4147-A177-3AD203B41FA5}">
                      <a16:colId xmlns:a16="http://schemas.microsoft.com/office/drawing/2014/main" val="20003"/>
                    </a:ext>
                  </a:extLst>
                </a:gridCol>
                <a:gridCol w="1244600">
                  <a:extLst>
                    <a:ext uri="{9D8B030D-6E8A-4147-A177-3AD203B41FA5}">
                      <a16:colId xmlns:a16="http://schemas.microsoft.com/office/drawing/2014/main" val="20004"/>
                    </a:ext>
                  </a:extLst>
                </a:gridCol>
                <a:gridCol w="1244600">
                  <a:extLst>
                    <a:ext uri="{9D8B030D-6E8A-4147-A177-3AD203B41FA5}">
                      <a16:colId xmlns:a16="http://schemas.microsoft.com/office/drawing/2014/main" val="20005"/>
                    </a:ext>
                  </a:extLst>
                </a:gridCol>
              </a:tblGrid>
              <a:tr h="370840">
                <a:tc>
                  <a:txBody>
                    <a:bodyPr/>
                    <a:lstStyle/>
                    <a:p>
                      <a:endParaRPr lang="en-US" sz="1200" dirty="0">
                        <a:solidFill>
                          <a:srgbClr val="002060"/>
                        </a:solidFill>
                      </a:endParaRPr>
                    </a:p>
                  </a:txBody>
                  <a:tcPr anchor="ctr"/>
                </a:tc>
                <a:tc>
                  <a:txBody>
                    <a:bodyPr/>
                    <a:lstStyle/>
                    <a:p>
                      <a:pPr algn="r"/>
                      <a:r>
                        <a:rPr lang="en-US" sz="1200" b="1" dirty="0" smtClean="0">
                          <a:solidFill>
                            <a:srgbClr val="C00000"/>
                          </a:solidFill>
                        </a:rPr>
                        <a:t>Dec 31, 2015</a:t>
                      </a:r>
                      <a:endParaRPr lang="en-US" sz="1200" b="1" dirty="0">
                        <a:solidFill>
                          <a:srgbClr val="C00000"/>
                        </a:solidFill>
                      </a:endParaRPr>
                    </a:p>
                  </a:txBody>
                  <a:tcPr anchor="ctr"/>
                </a:tc>
                <a:tc>
                  <a:txBody>
                    <a:bodyPr/>
                    <a:lstStyle/>
                    <a:p>
                      <a:pPr algn="r"/>
                      <a:r>
                        <a:rPr lang="en-US" sz="1200" b="1" dirty="0" smtClean="0">
                          <a:solidFill>
                            <a:srgbClr val="C00000"/>
                          </a:solidFill>
                        </a:rPr>
                        <a:t>Dec 31, 2014</a:t>
                      </a:r>
                      <a:endParaRPr lang="en-US" sz="1200" b="1" dirty="0">
                        <a:solidFill>
                          <a:srgbClr val="C00000"/>
                        </a:solidFill>
                      </a:endParaRPr>
                    </a:p>
                  </a:txBody>
                  <a:tcPr anchor="ctr"/>
                </a:tc>
                <a:tc>
                  <a:txBody>
                    <a:bodyPr/>
                    <a:lstStyle/>
                    <a:p>
                      <a:pPr algn="r"/>
                      <a:r>
                        <a:rPr lang="en-US" sz="1200" b="1" dirty="0" smtClean="0">
                          <a:solidFill>
                            <a:srgbClr val="C00000"/>
                          </a:solidFill>
                        </a:rPr>
                        <a:t>Dec 31, 2013</a:t>
                      </a:r>
                      <a:endParaRPr lang="en-US" sz="1200" b="1" dirty="0">
                        <a:solidFill>
                          <a:srgbClr val="C00000"/>
                        </a:solidFill>
                      </a:endParaRPr>
                    </a:p>
                  </a:txBody>
                  <a:tcPr anchor="ctr"/>
                </a:tc>
                <a:tc>
                  <a:txBody>
                    <a:bodyPr/>
                    <a:lstStyle/>
                    <a:p>
                      <a:pPr algn="r"/>
                      <a:r>
                        <a:rPr lang="en-US" sz="1200" b="1" dirty="0" smtClean="0">
                          <a:solidFill>
                            <a:srgbClr val="C00000"/>
                          </a:solidFill>
                        </a:rPr>
                        <a:t>Dec 31, 2012</a:t>
                      </a:r>
                      <a:endParaRPr lang="en-US" sz="1200" b="1" dirty="0">
                        <a:solidFill>
                          <a:srgbClr val="C00000"/>
                        </a:solidFill>
                      </a:endParaRPr>
                    </a:p>
                  </a:txBody>
                  <a:tcPr anchor="ctr"/>
                </a:tc>
                <a:tc>
                  <a:txBody>
                    <a:bodyPr/>
                    <a:lstStyle/>
                    <a:p>
                      <a:pPr algn="r"/>
                      <a:r>
                        <a:rPr lang="en-US" sz="1200" b="1" dirty="0" smtClean="0">
                          <a:solidFill>
                            <a:srgbClr val="C00000"/>
                          </a:solidFill>
                        </a:rPr>
                        <a:t>Dec 31, 2011</a:t>
                      </a:r>
                      <a:endParaRPr lang="en-US" sz="1200" b="1" dirty="0">
                        <a:solidFill>
                          <a:srgbClr val="C00000"/>
                        </a:solidFill>
                      </a:endParaRPr>
                    </a:p>
                  </a:txBody>
                  <a:tcPr anchor="ctr"/>
                </a:tc>
                <a:extLst>
                  <a:ext uri="{0D108BD9-81ED-4DB2-BD59-A6C34878D82A}">
                    <a16:rowId xmlns:a16="http://schemas.microsoft.com/office/drawing/2014/main" val="10000"/>
                  </a:ext>
                </a:extLst>
              </a:tr>
              <a:tr h="370840">
                <a:tc>
                  <a:txBody>
                    <a:bodyPr/>
                    <a:lstStyle/>
                    <a:p>
                      <a:r>
                        <a:rPr lang="en-US" sz="1200" dirty="0" smtClean="0"/>
                        <a:t>ADA</a:t>
                      </a:r>
                      <a:endParaRPr lang="en-US" sz="1200" dirty="0">
                        <a:solidFill>
                          <a:srgbClr val="002060"/>
                        </a:solidFill>
                      </a:endParaRPr>
                    </a:p>
                  </a:txBody>
                  <a:tcPr/>
                </a:tc>
                <a:tc>
                  <a:txBody>
                    <a:bodyPr/>
                    <a:lstStyle/>
                    <a:p>
                      <a:pPr algn="r"/>
                      <a:r>
                        <a:rPr lang="en-US" sz="1200" dirty="0"/>
                        <a:t>296 </a:t>
                      </a:r>
                      <a:endParaRPr lang="en-US" sz="1200" dirty="0">
                        <a:solidFill>
                          <a:srgbClr val="002060"/>
                        </a:solidFill>
                      </a:endParaRPr>
                    </a:p>
                  </a:txBody>
                  <a:tcPr anchor="ctr"/>
                </a:tc>
                <a:tc>
                  <a:txBody>
                    <a:bodyPr/>
                    <a:lstStyle/>
                    <a:p>
                      <a:pPr algn="r"/>
                      <a:r>
                        <a:rPr lang="en-US" sz="1200" dirty="0"/>
                        <a:t>225 </a:t>
                      </a:r>
                      <a:endParaRPr lang="en-US" sz="1200" dirty="0">
                        <a:solidFill>
                          <a:srgbClr val="002060"/>
                        </a:solidFill>
                      </a:endParaRPr>
                    </a:p>
                  </a:txBody>
                  <a:tcPr anchor="ctr"/>
                </a:tc>
                <a:tc>
                  <a:txBody>
                    <a:bodyPr/>
                    <a:lstStyle/>
                    <a:p>
                      <a:pPr algn="r"/>
                      <a:r>
                        <a:rPr lang="en-US" sz="1200"/>
                        <a:t>631 </a:t>
                      </a:r>
                      <a:endParaRPr lang="en-US" sz="1200">
                        <a:solidFill>
                          <a:srgbClr val="002060"/>
                        </a:solidFill>
                      </a:endParaRPr>
                    </a:p>
                  </a:txBody>
                  <a:tcPr anchor="ctr"/>
                </a:tc>
                <a:tc>
                  <a:txBody>
                    <a:bodyPr/>
                    <a:lstStyle/>
                    <a:p>
                      <a:pPr algn="r"/>
                      <a:r>
                        <a:rPr lang="en-US" sz="1200"/>
                        <a:t>581 </a:t>
                      </a:r>
                      <a:endParaRPr lang="en-US" sz="1200">
                        <a:solidFill>
                          <a:srgbClr val="002060"/>
                        </a:solidFill>
                      </a:endParaRPr>
                    </a:p>
                  </a:txBody>
                  <a:tcPr anchor="ctr"/>
                </a:tc>
                <a:tc>
                  <a:txBody>
                    <a:bodyPr/>
                    <a:lstStyle/>
                    <a:p>
                      <a:pPr algn="r"/>
                      <a:r>
                        <a:rPr lang="en-US" sz="1200" dirty="0"/>
                        <a:t>133 </a:t>
                      </a:r>
                      <a:endParaRPr lang="en-US" sz="1200" dirty="0">
                        <a:solidFill>
                          <a:srgbClr val="002060"/>
                        </a:solidFill>
                      </a:endParaRPr>
                    </a:p>
                  </a:txBody>
                  <a:tcPr anchor="ctr"/>
                </a:tc>
                <a:extLst>
                  <a:ext uri="{0D108BD9-81ED-4DB2-BD59-A6C34878D82A}">
                    <a16:rowId xmlns:a16="http://schemas.microsoft.com/office/drawing/2014/main" val="10001"/>
                  </a:ext>
                </a:extLst>
              </a:tr>
              <a:tr h="370840">
                <a:tc>
                  <a:txBody>
                    <a:bodyPr/>
                    <a:lstStyle/>
                    <a:p>
                      <a:r>
                        <a:rPr lang="en-US" sz="1200" dirty="0" smtClean="0"/>
                        <a:t>A/R, gross</a:t>
                      </a:r>
                      <a:endParaRPr lang="en-US" sz="1200" dirty="0">
                        <a:solidFill>
                          <a:srgbClr val="002060"/>
                        </a:solidFill>
                      </a:endParaRPr>
                    </a:p>
                  </a:txBody>
                  <a:tcPr/>
                </a:tc>
                <a:tc>
                  <a:txBody>
                    <a:bodyPr/>
                    <a:lstStyle/>
                    <a:p>
                      <a:pPr algn="r"/>
                      <a:r>
                        <a:rPr lang="en-US" sz="1200" dirty="0"/>
                        <a:t>11,852 </a:t>
                      </a:r>
                      <a:endParaRPr lang="en-US" sz="1200" dirty="0">
                        <a:solidFill>
                          <a:srgbClr val="002060"/>
                        </a:solidFill>
                      </a:endParaRPr>
                    </a:p>
                  </a:txBody>
                  <a:tcPr anchor="ctr"/>
                </a:tc>
                <a:tc>
                  <a:txBody>
                    <a:bodyPr/>
                    <a:lstStyle/>
                    <a:p>
                      <a:pPr algn="r"/>
                      <a:r>
                        <a:rPr lang="en-US" sz="1200" dirty="0"/>
                        <a:t>9,608 </a:t>
                      </a:r>
                      <a:endParaRPr lang="en-US" sz="1200" dirty="0">
                        <a:solidFill>
                          <a:srgbClr val="002060"/>
                        </a:solidFill>
                      </a:endParaRPr>
                    </a:p>
                  </a:txBody>
                  <a:tcPr anchor="ctr"/>
                </a:tc>
                <a:tc>
                  <a:txBody>
                    <a:bodyPr/>
                    <a:lstStyle/>
                    <a:p>
                      <a:pPr algn="r"/>
                      <a:r>
                        <a:rPr lang="en-US" sz="1200" dirty="0"/>
                        <a:t>9,513 </a:t>
                      </a:r>
                      <a:endParaRPr lang="en-US" sz="1200" dirty="0">
                        <a:solidFill>
                          <a:srgbClr val="002060"/>
                        </a:solidFill>
                      </a:endParaRPr>
                    </a:p>
                  </a:txBody>
                  <a:tcPr anchor="ctr"/>
                </a:tc>
                <a:tc>
                  <a:txBody>
                    <a:bodyPr/>
                    <a:lstStyle/>
                    <a:p>
                      <a:pPr algn="r"/>
                      <a:r>
                        <a:rPr lang="en-US" sz="1200" dirty="0"/>
                        <a:t>8,466 </a:t>
                      </a:r>
                      <a:endParaRPr lang="en-US" sz="1200" dirty="0">
                        <a:solidFill>
                          <a:srgbClr val="002060"/>
                        </a:solidFill>
                      </a:endParaRPr>
                    </a:p>
                  </a:txBody>
                  <a:tcPr anchor="ctr"/>
                </a:tc>
                <a:tc>
                  <a:txBody>
                    <a:bodyPr/>
                    <a:lstStyle/>
                    <a:p>
                      <a:pPr algn="r"/>
                      <a:r>
                        <a:rPr lang="en-US" sz="1200" dirty="0"/>
                        <a:t>5,560 </a:t>
                      </a:r>
                      <a:endParaRPr lang="en-US" sz="1200" dirty="0">
                        <a:solidFill>
                          <a:srgbClr val="002060"/>
                        </a:solidFill>
                      </a:endParaRPr>
                    </a:p>
                  </a:txBody>
                  <a:tcPr anchor="ctr"/>
                </a:tc>
                <a:extLst>
                  <a:ext uri="{0D108BD9-81ED-4DB2-BD59-A6C34878D82A}">
                    <a16:rowId xmlns:a16="http://schemas.microsoft.com/office/drawing/2014/main" val="10002"/>
                  </a:ext>
                </a:extLst>
              </a:tr>
              <a:tr h="370840">
                <a:tc>
                  <a:txBody>
                    <a:bodyPr/>
                    <a:lstStyle/>
                    <a:p>
                      <a:r>
                        <a:rPr lang="en-US" sz="1200" dirty="0" smtClean="0"/>
                        <a:t>Ratio</a:t>
                      </a:r>
                      <a:endParaRPr lang="en-US" sz="1200" b="1" dirty="0">
                        <a:solidFill>
                          <a:srgbClr val="002060"/>
                        </a:solidFill>
                      </a:endParaRPr>
                    </a:p>
                  </a:txBody>
                  <a:tcPr/>
                </a:tc>
                <a:tc>
                  <a:txBody>
                    <a:bodyPr/>
                    <a:lstStyle/>
                    <a:p>
                      <a:pPr algn="r"/>
                      <a:r>
                        <a:rPr lang="en-US" sz="1200" dirty="0"/>
                        <a:t>2.50%</a:t>
                      </a:r>
                      <a:endParaRPr lang="en-US" sz="1200" b="1" dirty="0">
                        <a:solidFill>
                          <a:srgbClr val="002060"/>
                        </a:solidFill>
                      </a:endParaRPr>
                    </a:p>
                  </a:txBody>
                  <a:tcPr anchor="ctr"/>
                </a:tc>
                <a:tc>
                  <a:txBody>
                    <a:bodyPr/>
                    <a:lstStyle/>
                    <a:p>
                      <a:pPr algn="r"/>
                      <a:r>
                        <a:rPr lang="en-US" sz="1200" dirty="0"/>
                        <a:t>2.34%</a:t>
                      </a:r>
                      <a:endParaRPr lang="en-US" sz="1200" b="1" dirty="0">
                        <a:solidFill>
                          <a:srgbClr val="002060"/>
                        </a:solidFill>
                      </a:endParaRPr>
                    </a:p>
                  </a:txBody>
                  <a:tcPr anchor="ctr"/>
                </a:tc>
                <a:tc>
                  <a:txBody>
                    <a:bodyPr/>
                    <a:lstStyle/>
                    <a:p>
                      <a:pPr algn="r"/>
                      <a:r>
                        <a:rPr lang="en-US" sz="1200" dirty="0"/>
                        <a:t>6.63%</a:t>
                      </a:r>
                      <a:endParaRPr lang="en-US" sz="1200" b="1" dirty="0">
                        <a:solidFill>
                          <a:srgbClr val="002060"/>
                        </a:solidFill>
                      </a:endParaRPr>
                    </a:p>
                  </a:txBody>
                  <a:tcPr anchor="ctr"/>
                </a:tc>
                <a:tc>
                  <a:txBody>
                    <a:bodyPr/>
                    <a:lstStyle/>
                    <a:p>
                      <a:pPr algn="r"/>
                      <a:r>
                        <a:rPr lang="en-US" sz="1200" dirty="0"/>
                        <a:t>6.86%</a:t>
                      </a:r>
                      <a:endParaRPr lang="en-US" sz="1200" b="1" dirty="0">
                        <a:solidFill>
                          <a:srgbClr val="002060"/>
                        </a:solidFill>
                      </a:endParaRPr>
                    </a:p>
                  </a:txBody>
                  <a:tcPr anchor="ctr"/>
                </a:tc>
                <a:tc>
                  <a:txBody>
                    <a:bodyPr/>
                    <a:lstStyle/>
                    <a:p>
                      <a:pPr algn="r"/>
                      <a:r>
                        <a:rPr lang="en-US" sz="1200" dirty="0"/>
                        <a:t>2.39%</a:t>
                      </a:r>
                      <a:endParaRPr lang="en-US" sz="1200" b="1" dirty="0">
                        <a:solidFill>
                          <a:srgbClr val="002060"/>
                        </a:solidFill>
                      </a:endParaRPr>
                    </a:p>
                  </a:txBody>
                  <a:tcPr anchor="ctr"/>
                </a:tc>
                <a:extLst>
                  <a:ext uri="{0D108BD9-81ED-4DB2-BD59-A6C34878D82A}">
                    <a16:rowId xmlns:a16="http://schemas.microsoft.com/office/drawing/2014/main" val="10003"/>
                  </a:ext>
                </a:extLst>
              </a:tr>
            </a:tbl>
          </a:graphicData>
        </a:graphic>
      </p:graphicFrame>
      <p:pic>
        <p:nvPicPr>
          <p:cNvPr id="1026" name="Picture 2" descr="Image result for alphabet inc">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43800" y="1066800"/>
            <a:ext cx="1276350" cy="717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3921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38</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rgbClr val="FFFFFF"/>
                </a:solidFill>
              </a:rPr>
              <a:t>Analysis of Bad Debts: </a:t>
            </a:r>
            <a:r>
              <a:rPr lang="en-US" altLang="en-US" sz="2400" b="1" dirty="0">
                <a:solidFill>
                  <a:srgbClr val="FFFFFF"/>
                </a:solidFill>
              </a:rPr>
              <a:t>ADA ÷ </a:t>
            </a:r>
            <a:r>
              <a:rPr lang="en-US" altLang="en-US" sz="2400" b="1" dirty="0" smtClean="0">
                <a:solidFill>
                  <a:srgbClr val="FFFFFF"/>
                </a:solidFill>
              </a:rPr>
              <a:t>A/R, gross</a:t>
            </a:r>
            <a:endParaRPr lang="en-US" altLang="en-US" sz="2800" dirty="0" smtClean="0">
              <a:solidFill>
                <a:schemeClr val="bg1"/>
              </a:solidFill>
            </a:endParaRPr>
          </a:p>
        </p:txBody>
      </p:sp>
      <p:sp>
        <p:nvSpPr>
          <p:cNvPr id="9220" name="Rectangle 3"/>
          <p:cNvSpPr>
            <a:spLocks noGrp="1" noChangeArrowheads="1"/>
          </p:cNvSpPr>
          <p:nvPr>
            <p:ph type="body" idx="1"/>
          </p:nvPr>
        </p:nvSpPr>
        <p:spPr>
          <a:xfrm>
            <a:off x="1143000" y="1219200"/>
            <a:ext cx="7543800" cy="4648200"/>
          </a:xfrm>
          <a:noFill/>
        </p:spPr>
        <p:txBody>
          <a:bodyPr lIns="0" tIns="0" rIns="0" bIns="0"/>
          <a:lstStyle/>
          <a:p>
            <a:pPr marL="0" indent="0">
              <a:buNone/>
            </a:pPr>
            <a:endParaRPr lang="en-US" sz="1600" b="1" dirty="0" smtClean="0"/>
          </a:p>
          <a:p>
            <a:pPr marL="0" indent="0">
              <a:buNone/>
            </a:pPr>
            <a:r>
              <a:rPr lang="en-US" sz="1600" b="1" dirty="0" smtClean="0"/>
              <a:t>Allowance for Doubtful Accounts</a:t>
            </a:r>
            <a:endParaRPr lang="en-US" sz="1600" b="1" dirty="0"/>
          </a:p>
          <a:p>
            <a:pPr marL="0" indent="0">
              <a:buNone/>
            </a:pPr>
            <a:r>
              <a:rPr lang="en-US" sz="1400" dirty="0"/>
              <a:t>The allowance for doubtful accounts reflects our best estimate of probable losses inherent in the accounts receivable balance. We determine the allowance based on known troubled accounts, historical experience, and other currently available evidence.</a:t>
            </a:r>
          </a:p>
        </p:txBody>
      </p:sp>
      <p:graphicFrame>
        <p:nvGraphicFramePr>
          <p:cNvPr id="2" name="Table 1"/>
          <p:cNvGraphicFramePr>
            <a:graphicFrameLocks noGrp="1"/>
          </p:cNvGraphicFramePr>
          <p:nvPr>
            <p:extLst>
              <p:ext uri="{D42A27DB-BD31-4B8C-83A1-F6EECF244321}">
                <p14:modId xmlns:p14="http://schemas.microsoft.com/office/powerpoint/2010/main" val="86216024"/>
              </p:ext>
            </p:extLst>
          </p:nvPr>
        </p:nvGraphicFramePr>
        <p:xfrm>
          <a:off x="1143000" y="3733800"/>
          <a:ext cx="7467600" cy="1483360"/>
        </p:xfrm>
        <a:graphic>
          <a:graphicData uri="http://schemas.openxmlformats.org/drawingml/2006/table">
            <a:tbl>
              <a:tblPr firstRow="1" bandRow="1">
                <a:tableStyleId>{2D5ABB26-0587-4C30-8999-92F81FD0307C}</a:tableStyleId>
              </a:tblPr>
              <a:tblGrid>
                <a:gridCol w="1284748">
                  <a:extLst>
                    <a:ext uri="{9D8B030D-6E8A-4147-A177-3AD203B41FA5}">
                      <a16:colId xmlns:a16="http://schemas.microsoft.com/office/drawing/2014/main" val="20000"/>
                    </a:ext>
                  </a:extLst>
                </a:gridCol>
                <a:gridCol w="1204452">
                  <a:extLst>
                    <a:ext uri="{9D8B030D-6E8A-4147-A177-3AD203B41FA5}">
                      <a16:colId xmlns:a16="http://schemas.microsoft.com/office/drawing/2014/main" val="20001"/>
                    </a:ext>
                  </a:extLst>
                </a:gridCol>
                <a:gridCol w="1244600">
                  <a:extLst>
                    <a:ext uri="{9D8B030D-6E8A-4147-A177-3AD203B41FA5}">
                      <a16:colId xmlns:a16="http://schemas.microsoft.com/office/drawing/2014/main" val="20002"/>
                    </a:ext>
                  </a:extLst>
                </a:gridCol>
                <a:gridCol w="1244600">
                  <a:extLst>
                    <a:ext uri="{9D8B030D-6E8A-4147-A177-3AD203B41FA5}">
                      <a16:colId xmlns:a16="http://schemas.microsoft.com/office/drawing/2014/main" val="20003"/>
                    </a:ext>
                  </a:extLst>
                </a:gridCol>
                <a:gridCol w="1244600">
                  <a:extLst>
                    <a:ext uri="{9D8B030D-6E8A-4147-A177-3AD203B41FA5}">
                      <a16:colId xmlns:a16="http://schemas.microsoft.com/office/drawing/2014/main" val="20004"/>
                    </a:ext>
                  </a:extLst>
                </a:gridCol>
                <a:gridCol w="1244600">
                  <a:extLst>
                    <a:ext uri="{9D8B030D-6E8A-4147-A177-3AD203B41FA5}">
                      <a16:colId xmlns:a16="http://schemas.microsoft.com/office/drawing/2014/main" val="20005"/>
                    </a:ext>
                  </a:extLst>
                </a:gridCol>
              </a:tblGrid>
              <a:tr h="370840">
                <a:tc>
                  <a:txBody>
                    <a:bodyPr/>
                    <a:lstStyle/>
                    <a:p>
                      <a:endParaRPr lang="en-US" sz="1200" dirty="0">
                        <a:solidFill>
                          <a:srgbClr val="002060"/>
                        </a:solidFill>
                      </a:endParaRPr>
                    </a:p>
                  </a:txBody>
                  <a:tcPr anchor="ctr"/>
                </a:tc>
                <a:tc>
                  <a:txBody>
                    <a:bodyPr/>
                    <a:lstStyle/>
                    <a:p>
                      <a:pPr algn="r"/>
                      <a:r>
                        <a:rPr lang="en-US" sz="1200" b="1" dirty="0" smtClean="0">
                          <a:solidFill>
                            <a:srgbClr val="C00000"/>
                          </a:solidFill>
                        </a:rPr>
                        <a:t>June 30, 2016</a:t>
                      </a:r>
                      <a:endParaRPr lang="en-US" sz="1200" b="1" dirty="0">
                        <a:solidFill>
                          <a:srgbClr val="C00000"/>
                        </a:solidFill>
                      </a:endParaRPr>
                    </a:p>
                  </a:txBody>
                  <a:tcPr anchor="ctr"/>
                </a:tc>
                <a:tc>
                  <a:txBody>
                    <a:bodyPr/>
                    <a:lstStyle/>
                    <a:p>
                      <a:pPr algn="r"/>
                      <a:r>
                        <a:rPr lang="en-US" sz="1200" b="1" dirty="0" smtClean="0">
                          <a:solidFill>
                            <a:srgbClr val="C00000"/>
                          </a:solidFill>
                        </a:rPr>
                        <a:t>June 30, 2015</a:t>
                      </a:r>
                      <a:endParaRPr lang="en-US" sz="1200" b="1" dirty="0">
                        <a:solidFill>
                          <a:srgbClr val="C00000"/>
                        </a:solidFill>
                      </a:endParaRPr>
                    </a:p>
                  </a:txBody>
                  <a:tcPr anchor="ctr"/>
                </a:tc>
                <a:tc>
                  <a:txBody>
                    <a:bodyPr/>
                    <a:lstStyle/>
                    <a:p>
                      <a:pPr algn="r"/>
                      <a:r>
                        <a:rPr lang="en-US" sz="1200" b="1" dirty="0" smtClean="0">
                          <a:solidFill>
                            <a:srgbClr val="C00000"/>
                          </a:solidFill>
                        </a:rPr>
                        <a:t>June 30, 2014</a:t>
                      </a:r>
                      <a:endParaRPr lang="en-US" sz="1200" b="1" dirty="0">
                        <a:solidFill>
                          <a:srgbClr val="C00000"/>
                        </a:solidFill>
                      </a:endParaRPr>
                    </a:p>
                  </a:txBody>
                  <a:tcPr anchor="ctr"/>
                </a:tc>
                <a:tc>
                  <a:txBody>
                    <a:bodyPr/>
                    <a:lstStyle/>
                    <a:p>
                      <a:pPr algn="r"/>
                      <a:r>
                        <a:rPr lang="en-US" sz="1200" b="1" dirty="0" smtClean="0">
                          <a:solidFill>
                            <a:srgbClr val="C00000"/>
                          </a:solidFill>
                        </a:rPr>
                        <a:t>June 30, 2013</a:t>
                      </a:r>
                      <a:endParaRPr lang="en-US" sz="1200" b="1" dirty="0">
                        <a:solidFill>
                          <a:srgbClr val="C00000"/>
                        </a:solidFill>
                      </a:endParaRPr>
                    </a:p>
                  </a:txBody>
                  <a:tcPr anchor="ctr"/>
                </a:tc>
                <a:tc>
                  <a:txBody>
                    <a:bodyPr/>
                    <a:lstStyle/>
                    <a:p>
                      <a:pPr algn="r"/>
                      <a:r>
                        <a:rPr lang="en-US" sz="1200" b="1" dirty="0" smtClean="0">
                          <a:solidFill>
                            <a:srgbClr val="C00000"/>
                          </a:solidFill>
                        </a:rPr>
                        <a:t>June 30, 2012</a:t>
                      </a:r>
                      <a:endParaRPr lang="en-US" sz="1200" b="1" dirty="0">
                        <a:solidFill>
                          <a:srgbClr val="C00000"/>
                        </a:solidFill>
                      </a:endParaRPr>
                    </a:p>
                  </a:txBody>
                  <a:tcPr anchor="ctr"/>
                </a:tc>
                <a:extLst>
                  <a:ext uri="{0D108BD9-81ED-4DB2-BD59-A6C34878D82A}">
                    <a16:rowId xmlns:a16="http://schemas.microsoft.com/office/drawing/2014/main" val="10000"/>
                  </a:ext>
                </a:extLst>
              </a:tr>
              <a:tr h="370840">
                <a:tc>
                  <a:txBody>
                    <a:bodyPr/>
                    <a:lstStyle/>
                    <a:p>
                      <a:r>
                        <a:rPr lang="en-US" sz="1200" dirty="0" smtClean="0"/>
                        <a:t>ADA</a:t>
                      </a:r>
                      <a:endParaRPr lang="en-US" sz="1200" dirty="0">
                        <a:solidFill>
                          <a:srgbClr val="002060"/>
                        </a:solidFill>
                      </a:endParaRPr>
                    </a:p>
                  </a:txBody>
                  <a:tcPr/>
                </a:tc>
                <a:tc>
                  <a:txBody>
                    <a:bodyPr/>
                    <a:lstStyle/>
                    <a:p>
                      <a:pPr algn="r"/>
                      <a:r>
                        <a:rPr lang="en-US" sz="1200" dirty="0"/>
                        <a:t>426 </a:t>
                      </a:r>
                      <a:endParaRPr lang="en-US" sz="1200" dirty="0">
                        <a:solidFill>
                          <a:srgbClr val="002060"/>
                        </a:solidFill>
                      </a:endParaRPr>
                    </a:p>
                  </a:txBody>
                  <a:tcPr anchor="ctr"/>
                </a:tc>
                <a:tc>
                  <a:txBody>
                    <a:bodyPr/>
                    <a:lstStyle/>
                    <a:p>
                      <a:pPr algn="r"/>
                      <a:r>
                        <a:rPr lang="en-US" sz="1200" dirty="0"/>
                        <a:t>335 </a:t>
                      </a:r>
                      <a:endParaRPr lang="en-US" sz="1200" dirty="0">
                        <a:solidFill>
                          <a:srgbClr val="002060"/>
                        </a:solidFill>
                      </a:endParaRPr>
                    </a:p>
                  </a:txBody>
                  <a:tcPr anchor="ctr"/>
                </a:tc>
                <a:tc>
                  <a:txBody>
                    <a:bodyPr/>
                    <a:lstStyle/>
                    <a:p>
                      <a:pPr algn="r"/>
                      <a:r>
                        <a:rPr lang="en-US" sz="1200" dirty="0"/>
                        <a:t>301 </a:t>
                      </a:r>
                      <a:endParaRPr lang="en-US" sz="1200" dirty="0">
                        <a:solidFill>
                          <a:srgbClr val="002060"/>
                        </a:solidFill>
                      </a:endParaRPr>
                    </a:p>
                  </a:txBody>
                  <a:tcPr anchor="ctr"/>
                </a:tc>
                <a:tc>
                  <a:txBody>
                    <a:bodyPr/>
                    <a:lstStyle/>
                    <a:p>
                      <a:pPr algn="r"/>
                      <a:r>
                        <a:rPr lang="en-US" sz="1200"/>
                        <a:t>336 </a:t>
                      </a:r>
                      <a:endParaRPr lang="en-US" sz="1200">
                        <a:solidFill>
                          <a:srgbClr val="002060"/>
                        </a:solidFill>
                      </a:endParaRPr>
                    </a:p>
                  </a:txBody>
                  <a:tcPr anchor="ctr"/>
                </a:tc>
                <a:tc>
                  <a:txBody>
                    <a:bodyPr/>
                    <a:lstStyle/>
                    <a:p>
                      <a:pPr algn="r"/>
                      <a:r>
                        <a:rPr lang="en-US" sz="1200" dirty="0"/>
                        <a:t>389 </a:t>
                      </a:r>
                      <a:endParaRPr lang="en-US" sz="1200" dirty="0">
                        <a:solidFill>
                          <a:srgbClr val="002060"/>
                        </a:solidFill>
                      </a:endParaRPr>
                    </a:p>
                  </a:txBody>
                  <a:tcPr anchor="ctr"/>
                </a:tc>
                <a:extLst>
                  <a:ext uri="{0D108BD9-81ED-4DB2-BD59-A6C34878D82A}">
                    <a16:rowId xmlns:a16="http://schemas.microsoft.com/office/drawing/2014/main" val="10001"/>
                  </a:ext>
                </a:extLst>
              </a:tr>
              <a:tr h="370840">
                <a:tc>
                  <a:txBody>
                    <a:bodyPr/>
                    <a:lstStyle/>
                    <a:p>
                      <a:r>
                        <a:rPr lang="en-US" sz="1200" dirty="0" smtClean="0"/>
                        <a:t>A/R, gross</a:t>
                      </a:r>
                      <a:endParaRPr lang="en-US" sz="1200" dirty="0">
                        <a:solidFill>
                          <a:srgbClr val="002060"/>
                        </a:solidFill>
                      </a:endParaRPr>
                    </a:p>
                  </a:txBody>
                  <a:tcPr/>
                </a:tc>
                <a:tc>
                  <a:txBody>
                    <a:bodyPr/>
                    <a:lstStyle/>
                    <a:p>
                      <a:pPr algn="r"/>
                      <a:r>
                        <a:rPr lang="en-US" sz="1200"/>
                        <a:t>18,703 </a:t>
                      </a:r>
                      <a:endParaRPr lang="en-US" sz="1200">
                        <a:solidFill>
                          <a:srgbClr val="002060"/>
                        </a:solidFill>
                      </a:endParaRPr>
                    </a:p>
                  </a:txBody>
                  <a:tcPr anchor="ctr"/>
                </a:tc>
                <a:tc>
                  <a:txBody>
                    <a:bodyPr/>
                    <a:lstStyle/>
                    <a:p>
                      <a:pPr algn="r"/>
                      <a:r>
                        <a:rPr lang="en-US" sz="1200"/>
                        <a:t>18,243 </a:t>
                      </a:r>
                      <a:endParaRPr lang="en-US" sz="1200">
                        <a:solidFill>
                          <a:srgbClr val="002060"/>
                        </a:solidFill>
                      </a:endParaRPr>
                    </a:p>
                  </a:txBody>
                  <a:tcPr anchor="ctr"/>
                </a:tc>
                <a:tc>
                  <a:txBody>
                    <a:bodyPr/>
                    <a:lstStyle/>
                    <a:p>
                      <a:pPr algn="r"/>
                      <a:r>
                        <a:rPr lang="en-US" sz="1200" dirty="0"/>
                        <a:t>19,845 </a:t>
                      </a:r>
                      <a:endParaRPr lang="en-US" sz="1200" dirty="0">
                        <a:solidFill>
                          <a:srgbClr val="002060"/>
                        </a:solidFill>
                      </a:endParaRPr>
                    </a:p>
                  </a:txBody>
                  <a:tcPr anchor="ctr"/>
                </a:tc>
                <a:tc>
                  <a:txBody>
                    <a:bodyPr/>
                    <a:lstStyle/>
                    <a:p>
                      <a:pPr algn="r"/>
                      <a:r>
                        <a:rPr lang="en-US" sz="1200" dirty="0"/>
                        <a:t>17,822 </a:t>
                      </a:r>
                      <a:endParaRPr lang="en-US" sz="1200" dirty="0">
                        <a:solidFill>
                          <a:srgbClr val="002060"/>
                        </a:solidFill>
                      </a:endParaRPr>
                    </a:p>
                  </a:txBody>
                  <a:tcPr anchor="ctr"/>
                </a:tc>
                <a:tc>
                  <a:txBody>
                    <a:bodyPr/>
                    <a:lstStyle/>
                    <a:p>
                      <a:pPr algn="r"/>
                      <a:r>
                        <a:rPr lang="en-US" sz="1200" dirty="0"/>
                        <a:t>16,169 </a:t>
                      </a:r>
                      <a:endParaRPr lang="en-US" sz="1200" dirty="0">
                        <a:solidFill>
                          <a:srgbClr val="002060"/>
                        </a:solidFill>
                      </a:endParaRPr>
                    </a:p>
                  </a:txBody>
                  <a:tcPr anchor="ctr"/>
                </a:tc>
                <a:extLst>
                  <a:ext uri="{0D108BD9-81ED-4DB2-BD59-A6C34878D82A}">
                    <a16:rowId xmlns:a16="http://schemas.microsoft.com/office/drawing/2014/main" val="10002"/>
                  </a:ext>
                </a:extLst>
              </a:tr>
              <a:tr h="370840">
                <a:tc>
                  <a:txBody>
                    <a:bodyPr/>
                    <a:lstStyle/>
                    <a:p>
                      <a:r>
                        <a:rPr lang="en-US" sz="1200" dirty="0" smtClean="0"/>
                        <a:t>Ratio</a:t>
                      </a:r>
                      <a:endParaRPr lang="en-US" sz="1200" b="1" dirty="0">
                        <a:solidFill>
                          <a:srgbClr val="002060"/>
                        </a:solidFill>
                      </a:endParaRPr>
                    </a:p>
                  </a:txBody>
                  <a:tcPr/>
                </a:tc>
                <a:tc>
                  <a:txBody>
                    <a:bodyPr/>
                    <a:lstStyle/>
                    <a:p>
                      <a:pPr algn="r"/>
                      <a:r>
                        <a:rPr lang="en-US" sz="1200" dirty="0"/>
                        <a:t>2.28%</a:t>
                      </a:r>
                      <a:endParaRPr lang="en-US" sz="1200" b="1" dirty="0">
                        <a:solidFill>
                          <a:srgbClr val="002060"/>
                        </a:solidFill>
                      </a:endParaRPr>
                    </a:p>
                  </a:txBody>
                  <a:tcPr anchor="ctr"/>
                </a:tc>
                <a:tc>
                  <a:txBody>
                    <a:bodyPr/>
                    <a:lstStyle/>
                    <a:p>
                      <a:pPr algn="r"/>
                      <a:r>
                        <a:rPr lang="en-US" sz="1200" dirty="0"/>
                        <a:t>1.84%</a:t>
                      </a:r>
                      <a:endParaRPr lang="en-US" sz="1200" b="1" dirty="0">
                        <a:solidFill>
                          <a:srgbClr val="002060"/>
                        </a:solidFill>
                      </a:endParaRPr>
                    </a:p>
                  </a:txBody>
                  <a:tcPr anchor="ctr"/>
                </a:tc>
                <a:tc>
                  <a:txBody>
                    <a:bodyPr/>
                    <a:lstStyle/>
                    <a:p>
                      <a:pPr algn="r"/>
                      <a:r>
                        <a:rPr lang="en-US" sz="1200" dirty="0"/>
                        <a:t>1.52%</a:t>
                      </a:r>
                      <a:endParaRPr lang="en-US" sz="1200" b="1" dirty="0">
                        <a:solidFill>
                          <a:srgbClr val="002060"/>
                        </a:solidFill>
                      </a:endParaRPr>
                    </a:p>
                  </a:txBody>
                  <a:tcPr anchor="ctr"/>
                </a:tc>
                <a:tc>
                  <a:txBody>
                    <a:bodyPr/>
                    <a:lstStyle/>
                    <a:p>
                      <a:pPr algn="r"/>
                      <a:r>
                        <a:rPr lang="en-US" sz="1200" dirty="0"/>
                        <a:t>1.89%</a:t>
                      </a:r>
                      <a:endParaRPr lang="en-US" sz="1200" b="1" dirty="0">
                        <a:solidFill>
                          <a:srgbClr val="002060"/>
                        </a:solidFill>
                      </a:endParaRPr>
                    </a:p>
                  </a:txBody>
                  <a:tcPr anchor="ctr"/>
                </a:tc>
                <a:tc>
                  <a:txBody>
                    <a:bodyPr/>
                    <a:lstStyle/>
                    <a:p>
                      <a:pPr algn="r"/>
                      <a:r>
                        <a:rPr lang="en-US" sz="1200" dirty="0"/>
                        <a:t>2.41%</a:t>
                      </a:r>
                      <a:endParaRPr lang="en-US" sz="1200" b="1" dirty="0">
                        <a:solidFill>
                          <a:srgbClr val="002060"/>
                        </a:solidFill>
                      </a:endParaRPr>
                    </a:p>
                  </a:txBody>
                  <a:tcPr anchor="ctr"/>
                </a:tc>
                <a:extLst>
                  <a:ext uri="{0D108BD9-81ED-4DB2-BD59-A6C34878D82A}">
                    <a16:rowId xmlns:a16="http://schemas.microsoft.com/office/drawing/2014/main" val="10003"/>
                  </a:ext>
                </a:extLst>
              </a:tr>
            </a:tbl>
          </a:graphicData>
        </a:graphic>
      </p:graphicFrame>
      <p:pic>
        <p:nvPicPr>
          <p:cNvPr id="2050" name="Picture 2" descr="Image result for microsoft">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21887" y="990601"/>
            <a:ext cx="1860188"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62835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39</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rgbClr val="FFFFFF"/>
                </a:solidFill>
              </a:rPr>
              <a:t>Analysis of Bad Debts: </a:t>
            </a:r>
            <a:r>
              <a:rPr lang="en-US" altLang="en-US" sz="2400" b="1" dirty="0">
                <a:solidFill>
                  <a:srgbClr val="FFFFFF"/>
                </a:solidFill>
              </a:rPr>
              <a:t>ADA ÷ </a:t>
            </a:r>
            <a:r>
              <a:rPr lang="en-US" altLang="en-US" sz="2400" b="1" dirty="0" smtClean="0">
                <a:solidFill>
                  <a:srgbClr val="FFFFFF"/>
                </a:solidFill>
              </a:rPr>
              <a:t>A/R, gross</a:t>
            </a:r>
            <a:endParaRPr lang="en-US" altLang="en-US" sz="2800" dirty="0" smtClean="0">
              <a:solidFill>
                <a:schemeClr val="bg1"/>
              </a:solidFill>
            </a:endParaRPr>
          </a:p>
        </p:txBody>
      </p:sp>
      <p:sp>
        <p:nvSpPr>
          <p:cNvPr id="9220" name="Rectangle 3"/>
          <p:cNvSpPr>
            <a:spLocks noGrp="1" noChangeArrowheads="1"/>
          </p:cNvSpPr>
          <p:nvPr>
            <p:ph type="body" idx="1"/>
          </p:nvPr>
        </p:nvSpPr>
        <p:spPr>
          <a:xfrm>
            <a:off x="1143000" y="1219200"/>
            <a:ext cx="7543800" cy="4648200"/>
          </a:xfrm>
          <a:noFill/>
        </p:spPr>
        <p:txBody>
          <a:bodyPr lIns="0" tIns="0" rIns="0" bIns="0"/>
          <a:lstStyle/>
          <a:p>
            <a:pPr marL="0" indent="0">
              <a:buNone/>
            </a:pPr>
            <a:endParaRPr lang="en-US" sz="1600" b="1" dirty="0" smtClean="0"/>
          </a:p>
          <a:p>
            <a:pPr marL="0" indent="0">
              <a:buNone/>
            </a:pPr>
            <a:r>
              <a:rPr lang="en-US" sz="1600" b="1" dirty="0" smtClean="0"/>
              <a:t>Accounts Receivable and Allowance for Doubtful Accounts</a:t>
            </a:r>
            <a:endParaRPr lang="en-US" sz="1600" b="1" dirty="0"/>
          </a:p>
          <a:p>
            <a:pPr marL="0" indent="0">
              <a:buNone/>
            </a:pPr>
            <a:r>
              <a:rPr lang="en-US" sz="1400" dirty="0"/>
              <a:t>Accounts receivable are recorded and carried at the original invoiced amount less an allowance for any potential uncollectible amounts. We make estimates for the allowance for doubtful accounts based upon our assessment of various factors, including historical </a:t>
            </a:r>
            <a:r>
              <a:rPr lang="en-US" sz="1400" dirty="0" smtClean="0"/>
              <a:t>experience</a:t>
            </a:r>
            <a:r>
              <a:rPr lang="en-US" sz="1400" dirty="0"/>
              <a:t>, the age of the accounts receivable balances, credit quality of our customers, current economic conditions, and other factors that may affect customers' ability to pay</a:t>
            </a:r>
            <a:r>
              <a:rPr lang="en-US" sz="1400" dirty="0" smtClean="0"/>
              <a:t>.</a:t>
            </a:r>
            <a:endParaRPr lang="en-US" sz="1400" dirty="0"/>
          </a:p>
        </p:txBody>
      </p:sp>
      <p:graphicFrame>
        <p:nvGraphicFramePr>
          <p:cNvPr id="2" name="Table 1"/>
          <p:cNvGraphicFramePr>
            <a:graphicFrameLocks noGrp="1"/>
          </p:cNvGraphicFramePr>
          <p:nvPr>
            <p:extLst>
              <p:ext uri="{D42A27DB-BD31-4B8C-83A1-F6EECF244321}">
                <p14:modId xmlns:p14="http://schemas.microsoft.com/office/powerpoint/2010/main" val="1685744469"/>
              </p:ext>
            </p:extLst>
          </p:nvPr>
        </p:nvGraphicFramePr>
        <p:xfrm>
          <a:off x="1143000" y="3733800"/>
          <a:ext cx="7467600" cy="1483360"/>
        </p:xfrm>
        <a:graphic>
          <a:graphicData uri="http://schemas.openxmlformats.org/drawingml/2006/table">
            <a:tbl>
              <a:tblPr firstRow="1" bandRow="1">
                <a:tableStyleId>{2D5ABB26-0587-4C30-8999-92F81FD0307C}</a:tableStyleId>
              </a:tblPr>
              <a:tblGrid>
                <a:gridCol w="1284748">
                  <a:extLst>
                    <a:ext uri="{9D8B030D-6E8A-4147-A177-3AD203B41FA5}">
                      <a16:colId xmlns:a16="http://schemas.microsoft.com/office/drawing/2014/main" val="20000"/>
                    </a:ext>
                  </a:extLst>
                </a:gridCol>
                <a:gridCol w="1204452">
                  <a:extLst>
                    <a:ext uri="{9D8B030D-6E8A-4147-A177-3AD203B41FA5}">
                      <a16:colId xmlns:a16="http://schemas.microsoft.com/office/drawing/2014/main" val="20001"/>
                    </a:ext>
                  </a:extLst>
                </a:gridCol>
                <a:gridCol w="1244600">
                  <a:extLst>
                    <a:ext uri="{9D8B030D-6E8A-4147-A177-3AD203B41FA5}">
                      <a16:colId xmlns:a16="http://schemas.microsoft.com/office/drawing/2014/main" val="20002"/>
                    </a:ext>
                  </a:extLst>
                </a:gridCol>
                <a:gridCol w="1244600">
                  <a:extLst>
                    <a:ext uri="{9D8B030D-6E8A-4147-A177-3AD203B41FA5}">
                      <a16:colId xmlns:a16="http://schemas.microsoft.com/office/drawing/2014/main" val="20003"/>
                    </a:ext>
                  </a:extLst>
                </a:gridCol>
                <a:gridCol w="1244600">
                  <a:extLst>
                    <a:ext uri="{9D8B030D-6E8A-4147-A177-3AD203B41FA5}">
                      <a16:colId xmlns:a16="http://schemas.microsoft.com/office/drawing/2014/main" val="20004"/>
                    </a:ext>
                  </a:extLst>
                </a:gridCol>
                <a:gridCol w="1244600">
                  <a:extLst>
                    <a:ext uri="{9D8B030D-6E8A-4147-A177-3AD203B41FA5}">
                      <a16:colId xmlns:a16="http://schemas.microsoft.com/office/drawing/2014/main" val="20005"/>
                    </a:ext>
                  </a:extLst>
                </a:gridCol>
              </a:tblGrid>
              <a:tr h="370840">
                <a:tc>
                  <a:txBody>
                    <a:bodyPr/>
                    <a:lstStyle/>
                    <a:p>
                      <a:endParaRPr lang="en-US" sz="1200" dirty="0">
                        <a:solidFill>
                          <a:srgbClr val="002060"/>
                        </a:solidFill>
                      </a:endParaRPr>
                    </a:p>
                  </a:txBody>
                  <a:tcPr anchor="ctr"/>
                </a:tc>
                <a:tc>
                  <a:txBody>
                    <a:bodyPr/>
                    <a:lstStyle/>
                    <a:p>
                      <a:pPr algn="r"/>
                      <a:r>
                        <a:rPr lang="en-US" sz="1200" b="1" dirty="0" smtClean="0">
                          <a:solidFill>
                            <a:srgbClr val="C00000"/>
                          </a:solidFill>
                        </a:rPr>
                        <a:t>Dec 31, 2015</a:t>
                      </a:r>
                      <a:endParaRPr lang="en-US" sz="1200" b="1" dirty="0">
                        <a:solidFill>
                          <a:srgbClr val="C00000"/>
                        </a:solidFill>
                      </a:endParaRPr>
                    </a:p>
                  </a:txBody>
                  <a:tcPr anchor="ctr"/>
                </a:tc>
                <a:tc>
                  <a:txBody>
                    <a:bodyPr/>
                    <a:lstStyle/>
                    <a:p>
                      <a:pPr algn="r"/>
                      <a:r>
                        <a:rPr lang="en-US" sz="1200" b="1" dirty="0" smtClean="0">
                          <a:solidFill>
                            <a:srgbClr val="C00000"/>
                          </a:solidFill>
                        </a:rPr>
                        <a:t>Dec 31, 2014</a:t>
                      </a:r>
                      <a:endParaRPr lang="en-US" sz="1200" b="1" dirty="0">
                        <a:solidFill>
                          <a:srgbClr val="C00000"/>
                        </a:solidFill>
                      </a:endParaRPr>
                    </a:p>
                  </a:txBody>
                  <a:tcPr anchor="ctr"/>
                </a:tc>
                <a:tc>
                  <a:txBody>
                    <a:bodyPr/>
                    <a:lstStyle/>
                    <a:p>
                      <a:pPr algn="r"/>
                      <a:r>
                        <a:rPr lang="en-US" sz="1200" b="1" dirty="0" smtClean="0">
                          <a:solidFill>
                            <a:srgbClr val="C00000"/>
                          </a:solidFill>
                        </a:rPr>
                        <a:t>Dec 31, 2013</a:t>
                      </a:r>
                      <a:endParaRPr lang="en-US" sz="1200" b="1" dirty="0">
                        <a:solidFill>
                          <a:srgbClr val="C00000"/>
                        </a:solidFill>
                      </a:endParaRPr>
                    </a:p>
                  </a:txBody>
                  <a:tcPr anchor="ctr"/>
                </a:tc>
                <a:tc>
                  <a:txBody>
                    <a:bodyPr/>
                    <a:lstStyle/>
                    <a:p>
                      <a:pPr algn="r"/>
                      <a:r>
                        <a:rPr lang="en-US" sz="1200" b="1" dirty="0" smtClean="0">
                          <a:solidFill>
                            <a:srgbClr val="C00000"/>
                          </a:solidFill>
                        </a:rPr>
                        <a:t>Dec 31, 2012</a:t>
                      </a:r>
                      <a:endParaRPr lang="en-US" sz="1200" b="1" dirty="0">
                        <a:solidFill>
                          <a:srgbClr val="C00000"/>
                        </a:solidFill>
                      </a:endParaRPr>
                    </a:p>
                  </a:txBody>
                  <a:tcPr anchor="ctr"/>
                </a:tc>
                <a:tc>
                  <a:txBody>
                    <a:bodyPr/>
                    <a:lstStyle/>
                    <a:p>
                      <a:pPr algn="r"/>
                      <a:r>
                        <a:rPr lang="en-US" sz="1200" b="1" dirty="0" smtClean="0">
                          <a:solidFill>
                            <a:srgbClr val="C00000"/>
                          </a:solidFill>
                        </a:rPr>
                        <a:t>Dec 31, 2011</a:t>
                      </a:r>
                      <a:endParaRPr lang="en-US" sz="1200" b="1" dirty="0">
                        <a:solidFill>
                          <a:srgbClr val="C00000"/>
                        </a:solidFill>
                      </a:endParaRPr>
                    </a:p>
                  </a:txBody>
                  <a:tcPr anchor="ctr"/>
                </a:tc>
                <a:extLst>
                  <a:ext uri="{0D108BD9-81ED-4DB2-BD59-A6C34878D82A}">
                    <a16:rowId xmlns:a16="http://schemas.microsoft.com/office/drawing/2014/main" val="10000"/>
                  </a:ext>
                </a:extLst>
              </a:tr>
              <a:tr h="370840">
                <a:tc>
                  <a:txBody>
                    <a:bodyPr/>
                    <a:lstStyle/>
                    <a:p>
                      <a:r>
                        <a:rPr lang="en-US" sz="1200" dirty="0" smtClean="0"/>
                        <a:t>ADA</a:t>
                      </a:r>
                      <a:endParaRPr lang="en-US" sz="1200" dirty="0">
                        <a:solidFill>
                          <a:srgbClr val="002060"/>
                        </a:solidFill>
                      </a:endParaRPr>
                    </a:p>
                  </a:txBody>
                  <a:tcPr/>
                </a:tc>
                <a:tc>
                  <a:txBody>
                    <a:bodyPr/>
                    <a:lstStyle/>
                    <a:p>
                      <a:pPr algn="r"/>
                      <a:r>
                        <a:rPr lang="en-US" sz="1200" dirty="0" smtClean="0"/>
                        <a:t>68</a:t>
                      </a:r>
                      <a:endParaRPr lang="en-US" sz="1200" dirty="0">
                        <a:solidFill>
                          <a:srgbClr val="002060"/>
                        </a:solidFill>
                      </a:endParaRPr>
                    </a:p>
                  </a:txBody>
                  <a:tcPr anchor="ctr"/>
                </a:tc>
                <a:tc>
                  <a:txBody>
                    <a:bodyPr/>
                    <a:lstStyle/>
                    <a:p>
                      <a:pPr algn="r"/>
                      <a:r>
                        <a:rPr lang="en-US" sz="1200" dirty="0" smtClean="0"/>
                        <a:t>39</a:t>
                      </a:r>
                      <a:endParaRPr lang="en-US" sz="1200" dirty="0">
                        <a:solidFill>
                          <a:srgbClr val="002060"/>
                        </a:solidFill>
                      </a:endParaRPr>
                    </a:p>
                  </a:txBody>
                  <a:tcPr anchor="ctr"/>
                </a:tc>
                <a:tc>
                  <a:txBody>
                    <a:bodyPr/>
                    <a:lstStyle/>
                    <a:p>
                      <a:pPr algn="r"/>
                      <a:r>
                        <a:rPr lang="en-US" sz="1200" dirty="0" smtClean="0"/>
                        <a:t>38</a:t>
                      </a:r>
                      <a:endParaRPr lang="en-US" sz="1200" dirty="0">
                        <a:solidFill>
                          <a:srgbClr val="002060"/>
                        </a:solidFill>
                      </a:endParaRPr>
                    </a:p>
                  </a:txBody>
                  <a:tcPr anchor="ctr"/>
                </a:tc>
                <a:tc>
                  <a:txBody>
                    <a:bodyPr/>
                    <a:lstStyle/>
                    <a:p>
                      <a:pPr algn="r"/>
                      <a:r>
                        <a:rPr lang="en-US" sz="1200" dirty="0" smtClean="0"/>
                        <a:t>22</a:t>
                      </a:r>
                      <a:endParaRPr lang="en-US" sz="1200" dirty="0">
                        <a:solidFill>
                          <a:srgbClr val="002060"/>
                        </a:solidFill>
                      </a:endParaRPr>
                    </a:p>
                  </a:txBody>
                  <a:tcPr anchor="ctr"/>
                </a:tc>
                <a:tc>
                  <a:txBody>
                    <a:bodyPr/>
                    <a:lstStyle/>
                    <a:p>
                      <a:pPr algn="r"/>
                      <a:r>
                        <a:rPr lang="en-US" sz="1200" dirty="0" smtClean="0"/>
                        <a:t>17</a:t>
                      </a:r>
                      <a:endParaRPr lang="en-US" sz="1200" dirty="0">
                        <a:solidFill>
                          <a:srgbClr val="002060"/>
                        </a:solidFill>
                      </a:endParaRPr>
                    </a:p>
                  </a:txBody>
                  <a:tcPr anchor="ctr"/>
                </a:tc>
                <a:extLst>
                  <a:ext uri="{0D108BD9-81ED-4DB2-BD59-A6C34878D82A}">
                    <a16:rowId xmlns:a16="http://schemas.microsoft.com/office/drawing/2014/main" val="10001"/>
                  </a:ext>
                </a:extLst>
              </a:tr>
              <a:tr h="370840">
                <a:tc>
                  <a:txBody>
                    <a:bodyPr/>
                    <a:lstStyle/>
                    <a:p>
                      <a:r>
                        <a:rPr lang="en-US" sz="1200" dirty="0" smtClean="0"/>
                        <a:t>A/R, gross</a:t>
                      </a:r>
                      <a:endParaRPr lang="en-US" sz="1200" dirty="0">
                        <a:solidFill>
                          <a:srgbClr val="002060"/>
                        </a:solidFill>
                      </a:endParaRPr>
                    </a:p>
                  </a:txBody>
                  <a:tcPr/>
                </a:tc>
                <a:tc>
                  <a:txBody>
                    <a:bodyPr/>
                    <a:lstStyle/>
                    <a:p>
                      <a:pPr algn="r"/>
                      <a:r>
                        <a:rPr lang="en-US" sz="1200" dirty="0" smtClean="0"/>
                        <a:t>2,627</a:t>
                      </a:r>
                      <a:endParaRPr lang="en-US" sz="1200" dirty="0">
                        <a:solidFill>
                          <a:srgbClr val="002060"/>
                        </a:solidFill>
                      </a:endParaRPr>
                    </a:p>
                  </a:txBody>
                  <a:tcPr anchor="ctr"/>
                </a:tc>
                <a:tc>
                  <a:txBody>
                    <a:bodyPr/>
                    <a:lstStyle/>
                    <a:p>
                      <a:pPr algn="r"/>
                      <a:r>
                        <a:rPr lang="en-US" sz="1200" dirty="0" smtClean="0"/>
                        <a:t>1,717</a:t>
                      </a:r>
                      <a:endParaRPr lang="en-US" sz="1200" dirty="0">
                        <a:solidFill>
                          <a:srgbClr val="002060"/>
                        </a:solidFill>
                      </a:endParaRPr>
                    </a:p>
                  </a:txBody>
                  <a:tcPr anchor="ctr"/>
                </a:tc>
                <a:tc>
                  <a:txBody>
                    <a:bodyPr/>
                    <a:lstStyle/>
                    <a:p>
                      <a:pPr algn="r"/>
                      <a:r>
                        <a:rPr lang="en-US" sz="1200" dirty="0" smtClean="0"/>
                        <a:t>1,147</a:t>
                      </a:r>
                      <a:endParaRPr lang="en-US" sz="1200" dirty="0">
                        <a:solidFill>
                          <a:srgbClr val="002060"/>
                        </a:solidFill>
                      </a:endParaRPr>
                    </a:p>
                  </a:txBody>
                  <a:tcPr anchor="ctr"/>
                </a:tc>
                <a:tc>
                  <a:txBody>
                    <a:bodyPr/>
                    <a:lstStyle/>
                    <a:p>
                      <a:pPr algn="r"/>
                      <a:r>
                        <a:rPr lang="en-US" sz="1200" dirty="0" smtClean="0"/>
                        <a:t>742</a:t>
                      </a:r>
                      <a:endParaRPr lang="en-US" sz="1200" dirty="0">
                        <a:solidFill>
                          <a:srgbClr val="002060"/>
                        </a:solidFill>
                      </a:endParaRPr>
                    </a:p>
                  </a:txBody>
                  <a:tcPr anchor="ctr"/>
                </a:tc>
                <a:tc>
                  <a:txBody>
                    <a:bodyPr/>
                    <a:lstStyle/>
                    <a:p>
                      <a:pPr algn="r"/>
                      <a:r>
                        <a:rPr lang="en-US" sz="1200" dirty="0" smtClean="0"/>
                        <a:t>564</a:t>
                      </a:r>
                      <a:endParaRPr lang="en-US" sz="1200" dirty="0">
                        <a:solidFill>
                          <a:srgbClr val="002060"/>
                        </a:solidFill>
                      </a:endParaRPr>
                    </a:p>
                  </a:txBody>
                  <a:tcPr anchor="ctr"/>
                </a:tc>
                <a:extLst>
                  <a:ext uri="{0D108BD9-81ED-4DB2-BD59-A6C34878D82A}">
                    <a16:rowId xmlns:a16="http://schemas.microsoft.com/office/drawing/2014/main" val="10002"/>
                  </a:ext>
                </a:extLst>
              </a:tr>
              <a:tr h="370840">
                <a:tc>
                  <a:txBody>
                    <a:bodyPr/>
                    <a:lstStyle/>
                    <a:p>
                      <a:r>
                        <a:rPr lang="en-US" sz="1200" dirty="0" smtClean="0"/>
                        <a:t>Ratio</a:t>
                      </a:r>
                      <a:endParaRPr lang="en-US" sz="1200" b="1" dirty="0">
                        <a:solidFill>
                          <a:srgbClr val="002060"/>
                        </a:solidFill>
                      </a:endParaRPr>
                    </a:p>
                  </a:txBody>
                  <a:tcPr/>
                </a:tc>
                <a:tc>
                  <a:txBody>
                    <a:bodyPr/>
                    <a:lstStyle/>
                    <a:p>
                      <a:pPr algn="r"/>
                      <a:r>
                        <a:rPr lang="en-US" sz="1200" dirty="0" smtClean="0"/>
                        <a:t>2.59%</a:t>
                      </a:r>
                      <a:endParaRPr lang="en-US" sz="1200" b="1" dirty="0">
                        <a:solidFill>
                          <a:srgbClr val="002060"/>
                        </a:solidFill>
                      </a:endParaRPr>
                    </a:p>
                  </a:txBody>
                  <a:tcPr anchor="ctr"/>
                </a:tc>
                <a:tc>
                  <a:txBody>
                    <a:bodyPr/>
                    <a:lstStyle/>
                    <a:p>
                      <a:pPr algn="r"/>
                      <a:r>
                        <a:rPr lang="en-US" sz="1200" dirty="0" smtClean="0"/>
                        <a:t>2.27%</a:t>
                      </a:r>
                      <a:endParaRPr lang="en-US" sz="1200" b="1" dirty="0">
                        <a:solidFill>
                          <a:srgbClr val="002060"/>
                        </a:solidFill>
                      </a:endParaRPr>
                    </a:p>
                  </a:txBody>
                  <a:tcPr anchor="ctr"/>
                </a:tc>
                <a:tc>
                  <a:txBody>
                    <a:bodyPr/>
                    <a:lstStyle/>
                    <a:p>
                      <a:pPr algn="r"/>
                      <a:r>
                        <a:rPr lang="en-US" sz="1200" dirty="0" smtClean="0"/>
                        <a:t>3.31%</a:t>
                      </a:r>
                      <a:endParaRPr lang="en-US" sz="1200" b="1" dirty="0">
                        <a:solidFill>
                          <a:srgbClr val="002060"/>
                        </a:solidFill>
                      </a:endParaRPr>
                    </a:p>
                  </a:txBody>
                  <a:tcPr anchor="ctr"/>
                </a:tc>
                <a:tc>
                  <a:txBody>
                    <a:bodyPr/>
                    <a:lstStyle/>
                    <a:p>
                      <a:pPr algn="r"/>
                      <a:r>
                        <a:rPr lang="en-US" sz="1200" dirty="0" smtClean="0"/>
                        <a:t>2.96%</a:t>
                      </a:r>
                      <a:endParaRPr lang="en-US" sz="1200" b="1" dirty="0">
                        <a:solidFill>
                          <a:srgbClr val="002060"/>
                        </a:solidFill>
                      </a:endParaRPr>
                    </a:p>
                  </a:txBody>
                  <a:tcPr anchor="ctr"/>
                </a:tc>
                <a:tc>
                  <a:txBody>
                    <a:bodyPr/>
                    <a:lstStyle/>
                    <a:p>
                      <a:pPr algn="r"/>
                      <a:r>
                        <a:rPr lang="en-US" sz="1200" dirty="0" smtClean="0"/>
                        <a:t>3.01%</a:t>
                      </a:r>
                      <a:endParaRPr lang="en-US" sz="1200" b="1" dirty="0">
                        <a:solidFill>
                          <a:srgbClr val="002060"/>
                        </a:solidFill>
                      </a:endParaRPr>
                    </a:p>
                  </a:txBody>
                  <a:tcPr anchor="ctr"/>
                </a:tc>
                <a:extLst>
                  <a:ext uri="{0D108BD9-81ED-4DB2-BD59-A6C34878D82A}">
                    <a16:rowId xmlns:a16="http://schemas.microsoft.com/office/drawing/2014/main" val="10003"/>
                  </a:ext>
                </a:extLst>
              </a:tr>
            </a:tbl>
          </a:graphicData>
        </a:graphic>
      </p:graphicFrame>
      <p:pic>
        <p:nvPicPr>
          <p:cNvPr id="3074" name="Picture 2" descr="Image result for facebook">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91400" y="1066800"/>
            <a:ext cx="1537175"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59017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4</a:t>
            </a:fld>
            <a:endParaRPr lang="en-US" altLang="en-US" sz="1400" b="1" smtClean="0">
              <a:solidFill>
                <a:srgbClr val="002E62"/>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Accounting for Net Sales Revenue</a:t>
            </a:r>
            <a:endParaRPr lang="en-US" sz="2800" dirty="0"/>
          </a:p>
        </p:txBody>
      </p:sp>
    </p:spTree>
    <p:extLst>
      <p:ext uri="{BB962C8B-B14F-4D97-AF65-F5344CB8AC3E}">
        <p14:creationId xmlns:p14="http://schemas.microsoft.com/office/powerpoint/2010/main" val="21307072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A51A17"/>
                </a:solidFill>
              </a:rPr>
              <a:pPr/>
              <a:t>40</a:t>
            </a:fld>
            <a:endParaRPr lang="en-US" altLang="en-US" sz="1400" b="1" dirty="0" smtClean="0">
              <a:solidFill>
                <a:srgbClr val="A51A17"/>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Ratio Analysis</a:t>
            </a:r>
          </a:p>
        </p:txBody>
      </p:sp>
    </p:spTree>
    <p:extLst>
      <p:ext uri="{BB962C8B-B14F-4D97-AF65-F5344CB8AC3E}">
        <p14:creationId xmlns:p14="http://schemas.microsoft.com/office/powerpoint/2010/main" val="215455547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41</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Receivables Turnover Ratio</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334000"/>
          </a:xfrm>
          <a:noFill/>
        </p:spPr>
        <p:txBody>
          <a:bodyPr lIns="0" tIns="0" rIns="0" bIns="0"/>
          <a:lstStyle/>
          <a:p>
            <a:pPr marL="0" lvl="0" indent="0">
              <a:spcBef>
                <a:spcPct val="0"/>
              </a:spcBef>
              <a:buNone/>
            </a:pPr>
            <a:r>
              <a:rPr lang="en-US" sz="1600" dirty="0">
                <a:solidFill>
                  <a:srgbClr val="C00000"/>
                </a:solidFill>
              </a:rPr>
              <a:t>How </a:t>
            </a:r>
            <a:r>
              <a:rPr lang="en-US" sz="1600" dirty="0" smtClean="0">
                <a:solidFill>
                  <a:srgbClr val="C00000"/>
                </a:solidFill>
              </a:rPr>
              <a:t>effective is the firm’s overall credit-granting and collection activities?</a:t>
            </a:r>
            <a:endParaRPr lang="en-US" sz="1600" dirty="0">
              <a:solidFill>
                <a:srgbClr val="C00000"/>
              </a:solidFill>
            </a:endParaRPr>
          </a:p>
          <a:p>
            <a:pPr marL="0" indent="0">
              <a:spcBef>
                <a:spcPct val="0"/>
              </a:spcBef>
              <a:buNone/>
            </a:pPr>
            <a:endParaRPr lang="en-US" sz="1400" dirty="0" smtClean="0"/>
          </a:p>
          <a:p>
            <a:pPr>
              <a:spcBef>
                <a:spcPct val="0"/>
              </a:spcBef>
            </a:pPr>
            <a:endParaRPr lang="en-US" sz="1400" dirty="0"/>
          </a:p>
          <a:p>
            <a:pPr>
              <a:spcBef>
                <a:spcPct val="0"/>
              </a:spcBef>
            </a:pPr>
            <a:endParaRPr lang="en-US" sz="1400" dirty="0" smtClean="0"/>
          </a:p>
          <a:p>
            <a:pPr>
              <a:spcBef>
                <a:spcPct val="0"/>
              </a:spcBef>
            </a:pPr>
            <a:endParaRPr lang="en-US" sz="1400" dirty="0"/>
          </a:p>
          <a:p>
            <a:pPr>
              <a:spcBef>
                <a:spcPct val="0"/>
              </a:spcBef>
            </a:pPr>
            <a:endParaRPr lang="en-US" sz="1400" dirty="0" smtClean="0"/>
          </a:p>
          <a:p>
            <a:pPr>
              <a:spcBef>
                <a:spcPct val="0"/>
              </a:spcBef>
            </a:pPr>
            <a:endParaRPr lang="en-US" sz="1400" dirty="0"/>
          </a:p>
          <a:p>
            <a:r>
              <a:rPr lang="en-US" sz="1400" dirty="0" smtClean="0"/>
              <a:t>The </a:t>
            </a:r>
            <a:r>
              <a:rPr lang="en-US" sz="1400" dirty="0"/>
              <a:t>receivables turnover ratio reflects how many times average trade receivables are recorded and collected during the period. The higher the ratio, the faster the collection of receivables. A higher ratio benefits the company because it can invest the money collected to earn interest income or reduce borrowings to reduce interest expense. Overly generous payment schedules and ineffective collection methods keep the receivables turnover ratio low. Analysts and creditors watch this ratio because a sudden decline may mean that a company is extending payment deadlines in an attempt to prop up lagging sales or is even recording sales that will later be returned by customers. </a:t>
            </a:r>
          </a:p>
          <a:p>
            <a:endParaRPr lang="en-US" sz="1400" dirty="0"/>
          </a:p>
          <a:p>
            <a:r>
              <a:rPr lang="en-US" sz="1400" dirty="0"/>
              <a:t>Many managers and analysts compute the related number, average collection period or average days sales in receivables, which is equal to </a:t>
            </a:r>
            <a:r>
              <a:rPr lang="en-US" sz="1400" dirty="0" smtClean="0"/>
              <a:t>365** </a:t>
            </a:r>
            <a:r>
              <a:rPr lang="en-US" sz="1400" dirty="0"/>
              <a:t>divided by the Receivables Turnover Ratio.  The average collection period indicates the average time it takes a customer to pay its accounts. </a:t>
            </a:r>
            <a:endParaRPr lang="en-US" sz="1400" dirty="0" smtClean="0"/>
          </a:p>
          <a:p>
            <a:endParaRPr lang="en-US" sz="1400" dirty="0"/>
          </a:p>
          <a:p>
            <a:pPr marL="0" indent="0">
              <a:buNone/>
            </a:pPr>
            <a:r>
              <a:rPr lang="en-US" sz="1100" dirty="0" smtClean="0"/>
              <a:t>*</a:t>
            </a:r>
            <a:r>
              <a:rPr lang="en-US" sz="1100" i="1" dirty="0" smtClean="0"/>
              <a:t>Most </a:t>
            </a:r>
            <a:r>
              <a:rPr lang="en-US" sz="1100" i="1" dirty="0"/>
              <a:t>firms do not disclose credit sales vs. cash sales, so we are forced to use </a:t>
            </a:r>
            <a:r>
              <a:rPr lang="en-US" sz="1100" i="1" dirty="0" smtClean="0"/>
              <a:t>net sales </a:t>
            </a:r>
            <a:r>
              <a:rPr lang="en-US" sz="1100" i="1" dirty="0"/>
              <a:t>and our best </a:t>
            </a:r>
            <a:br>
              <a:rPr lang="en-US" sz="1100" i="1" dirty="0"/>
            </a:br>
            <a:r>
              <a:rPr lang="en-US" sz="1100" i="1" dirty="0"/>
              <a:t>judgment in deciding by how much this larger numerator overstates a firm’s “</a:t>
            </a:r>
            <a:r>
              <a:rPr lang="en-US" sz="1100" i="1" dirty="0" smtClean="0"/>
              <a:t>true” credit sales.</a:t>
            </a:r>
          </a:p>
          <a:p>
            <a:pPr marL="0" indent="0">
              <a:buNone/>
            </a:pPr>
            <a:r>
              <a:rPr lang="en-US" sz="1100" i="1" dirty="0" smtClean="0"/>
              <a:t>** some resources use 360 days for simplicity</a:t>
            </a:r>
            <a:endParaRPr lang="en-US" sz="1100" i="1" dirty="0"/>
          </a:p>
        </p:txBody>
      </p:sp>
      <p:sp>
        <p:nvSpPr>
          <p:cNvPr id="9" name="TextBox 13"/>
          <p:cNvSpPr txBox="1"/>
          <p:nvPr/>
        </p:nvSpPr>
        <p:spPr>
          <a:xfrm>
            <a:off x="1371600" y="2048809"/>
            <a:ext cx="2211860" cy="26468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80000"/>
              </a:lnSpc>
            </a:pPr>
            <a:r>
              <a:rPr lang="en-US" sz="1400" dirty="0" smtClean="0"/>
              <a:t>Receivables Turnover</a:t>
            </a:r>
            <a:endParaRPr lang="en-US" sz="1400" dirty="0"/>
          </a:p>
        </p:txBody>
      </p:sp>
      <p:sp>
        <p:nvSpPr>
          <p:cNvPr id="10" name="TextBox 8"/>
          <p:cNvSpPr txBox="1"/>
          <p:nvPr/>
        </p:nvSpPr>
        <p:spPr>
          <a:xfrm>
            <a:off x="3048000" y="1924159"/>
            <a:ext cx="5151682" cy="51398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80000"/>
              </a:lnSpc>
            </a:pPr>
            <a:r>
              <a:rPr lang="en-US" sz="1400" dirty="0" smtClean="0"/>
              <a:t>Net Sales*</a:t>
            </a:r>
          </a:p>
          <a:p>
            <a:pPr algn="ctr">
              <a:lnSpc>
                <a:spcPct val="80000"/>
              </a:lnSpc>
              <a:spcBef>
                <a:spcPts val="600"/>
              </a:spcBef>
            </a:pPr>
            <a:r>
              <a:rPr lang="en-US" sz="1400" dirty="0" smtClean="0"/>
              <a:t>Average Net Trade A/R</a:t>
            </a:r>
            <a:endParaRPr lang="en-US" sz="1400" dirty="0"/>
          </a:p>
        </p:txBody>
      </p:sp>
      <p:cxnSp>
        <p:nvCxnSpPr>
          <p:cNvPr id="11" name="Straight Connector 10"/>
          <p:cNvCxnSpPr/>
          <p:nvPr/>
        </p:nvCxnSpPr>
        <p:spPr bwMode="auto">
          <a:xfrm>
            <a:off x="4366541" y="2164145"/>
            <a:ext cx="2514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 name="TextBox 3"/>
          <p:cNvSpPr txBox="1"/>
          <p:nvPr/>
        </p:nvSpPr>
        <p:spPr>
          <a:xfrm>
            <a:off x="3616036" y="2027264"/>
            <a:ext cx="288862" cy="307777"/>
          </a:xfrm>
          <a:prstGeom prst="rect">
            <a:avLst/>
          </a:prstGeom>
          <a:noFill/>
        </p:spPr>
        <p:txBody>
          <a:bodyPr wrap="none" rtlCol="0">
            <a:spAutoFit/>
          </a:bodyPr>
          <a:lstStyle/>
          <a:p>
            <a:r>
              <a:rPr lang="en-US" sz="1400" dirty="0" smtClean="0"/>
              <a:t>=</a:t>
            </a:r>
            <a:endParaRPr lang="en-US" sz="1400" dirty="0"/>
          </a:p>
        </p:txBody>
      </p:sp>
    </p:spTree>
    <p:extLst>
      <p:ext uri="{BB962C8B-B14F-4D97-AF65-F5344CB8AC3E}">
        <p14:creationId xmlns:p14="http://schemas.microsoft.com/office/powerpoint/2010/main" val="40656256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42</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Days Sales Outstanding (DSO)</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lvl="0" indent="0">
              <a:spcBef>
                <a:spcPct val="0"/>
              </a:spcBef>
              <a:buNone/>
            </a:pPr>
            <a:r>
              <a:rPr lang="en-US" sz="1600" dirty="0">
                <a:solidFill>
                  <a:srgbClr val="C00000"/>
                </a:solidFill>
              </a:rPr>
              <a:t>How </a:t>
            </a:r>
            <a:r>
              <a:rPr lang="en-US" sz="1600" dirty="0" smtClean="0">
                <a:solidFill>
                  <a:srgbClr val="C00000"/>
                </a:solidFill>
              </a:rPr>
              <a:t>effective is the firm’s overall credit-granting and collection activities?</a:t>
            </a:r>
            <a:endParaRPr lang="en-US" sz="1600" dirty="0">
              <a:solidFill>
                <a:srgbClr val="C00000"/>
              </a:solidFill>
            </a:endParaRPr>
          </a:p>
          <a:p>
            <a:pPr marL="0" indent="0">
              <a:spcBef>
                <a:spcPct val="0"/>
              </a:spcBef>
              <a:buNone/>
            </a:pPr>
            <a:endParaRPr lang="en-US" sz="1400" dirty="0" smtClean="0"/>
          </a:p>
          <a:p>
            <a:pPr>
              <a:spcBef>
                <a:spcPct val="0"/>
              </a:spcBef>
            </a:pPr>
            <a:endParaRPr lang="en-US" sz="1400" dirty="0"/>
          </a:p>
          <a:p>
            <a:pPr>
              <a:spcBef>
                <a:spcPct val="0"/>
              </a:spcBef>
            </a:pPr>
            <a:endParaRPr lang="en-US" sz="1400" dirty="0" smtClean="0"/>
          </a:p>
          <a:p>
            <a:pPr>
              <a:spcBef>
                <a:spcPct val="0"/>
              </a:spcBef>
            </a:pPr>
            <a:endParaRPr lang="en-US" sz="1400" dirty="0"/>
          </a:p>
          <a:p>
            <a:pPr>
              <a:spcBef>
                <a:spcPct val="0"/>
              </a:spcBef>
            </a:pPr>
            <a:endParaRPr lang="en-US" sz="1400" dirty="0" smtClean="0"/>
          </a:p>
          <a:p>
            <a:pPr>
              <a:spcBef>
                <a:spcPct val="0"/>
              </a:spcBef>
            </a:pPr>
            <a:endParaRPr lang="en-US" sz="1400" dirty="0"/>
          </a:p>
          <a:p>
            <a:r>
              <a:rPr lang="en-US" sz="1400" dirty="0"/>
              <a:t>Days Sales Outstanding (DSO) is a measure of the average number of days a company takes to collect revenue after a sale has been made (i.e., the average collection period). </a:t>
            </a:r>
          </a:p>
          <a:p>
            <a:pPr lvl="1">
              <a:buFont typeface="Wingdings" panose="05000000000000000000" pitchFamily="2" charset="2"/>
              <a:buChar char="ü"/>
            </a:pPr>
            <a:r>
              <a:rPr lang="en-US" sz="1200" dirty="0"/>
              <a:t>A low DSO means that it takes a company fewer days to collect its accounts receivable. </a:t>
            </a:r>
          </a:p>
          <a:p>
            <a:pPr lvl="1">
              <a:buFont typeface="Wingdings" panose="05000000000000000000" pitchFamily="2" charset="2"/>
              <a:buChar char="ü"/>
            </a:pPr>
            <a:r>
              <a:rPr lang="en-US" sz="1200" dirty="0"/>
              <a:t>A high DSO shows that a company is selling its product/service to customers/clients on credit and taking longer to collect related revenues.</a:t>
            </a:r>
          </a:p>
          <a:p>
            <a:endParaRPr lang="en-US" sz="1400" dirty="0"/>
          </a:p>
          <a:p>
            <a:r>
              <a:rPr lang="en-US" sz="1400" dirty="0"/>
              <a:t>As cash drives so much of a business’ operations and opportunities, best practices dictate that a company collect outstanding receivables as rapidly as possible. By quickly converting sales into cash, the business can put the cash to use again- ideally, to reinvest and generate sales.</a:t>
            </a:r>
          </a:p>
          <a:p>
            <a:endParaRPr lang="en-US" sz="1400" b="1" dirty="0"/>
          </a:p>
          <a:p>
            <a:r>
              <a:rPr lang="en-US" sz="1400" dirty="0"/>
              <a:t>DSO provides a good basic overview of the effectiveness of the account receivable collection policies and staff in charge of executing on these policies. It is also a way for a company to benchmark its own A/R trends, and to compare itself against similar companies and industry-wide DSO results.</a:t>
            </a:r>
          </a:p>
          <a:p>
            <a:endParaRPr lang="en-US" altLang="en-US" sz="1400" b="1" i="1" dirty="0">
              <a:solidFill>
                <a:srgbClr val="002060"/>
              </a:solidFill>
            </a:endParaRPr>
          </a:p>
        </p:txBody>
      </p:sp>
      <p:sp>
        <p:nvSpPr>
          <p:cNvPr id="9" name="TextBox 13"/>
          <p:cNvSpPr txBox="1"/>
          <p:nvPr/>
        </p:nvSpPr>
        <p:spPr>
          <a:xfrm>
            <a:off x="1056771" y="2070353"/>
            <a:ext cx="2669060" cy="26468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80000"/>
              </a:lnSpc>
            </a:pPr>
            <a:r>
              <a:rPr lang="en-US" sz="1400" dirty="0" smtClean="0"/>
              <a:t>Days Sales Outstanding (DSO)</a:t>
            </a:r>
            <a:endParaRPr lang="en-US" sz="1400" dirty="0"/>
          </a:p>
        </p:txBody>
      </p:sp>
      <p:sp>
        <p:nvSpPr>
          <p:cNvPr id="10" name="TextBox 8"/>
          <p:cNvSpPr txBox="1"/>
          <p:nvPr/>
        </p:nvSpPr>
        <p:spPr>
          <a:xfrm>
            <a:off x="2819400" y="1924159"/>
            <a:ext cx="5151682" cy="51398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80000"/>
              </a:lnSpc>
              <a:spcBef>
                <a:spcPts val="600"/>
              </a:spcBef>
            </a:pPr>
            <a:r>
              <a:rPr lang="en-US" sz="1400" dirty="0"/>
              <a:t>Average Net Trade A/R</a:t>
            </a:r>
          </a:p>
          <a:p>
            <a:pPr algn="ctr">
              <a:lnSpc>
                <a:spcPct val="80000"/>
              </a:lnSpc>
              <a:spcBef>
                <a:spcPts val="600"/>
              </a:spcBef>
            </a:pPr>
            <a:r>
              <a:rPr lang="en-US" sz="1400" dirty="0" smtClean="0"/>
              <a:t>Net Sales</a:t>
            </a:r>
            <a:endParaRPr lang="en-US" sz="1400" dirty="0"/>
          </a:p>
        </p:txBody>
      </p:sp>
      <p:cxnSp>
        <p:nvCxnSpPr>
          <p:cNvPr id="11" name="Straight Connector 10"/>
          <p:cNvCxnSpPr/>
          <p:nvPr/>
        </p:nvCxnSpPr>
        <p:spPr bwMode="auto">
          <a:xfrm>
            <a:off x="4164546" y="2164145"/>
            <a:ext cx="2514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 name="TextBox 3"/>
          <p:cNvSpPr txBox="1"/>
          <p:nvPr/>
        </p:nvSpPr>
        <p:spPr>
          <a:xfrm>
            <a:off x="3725831" y="2027264"/>
            <a:ext cx="288862" cy="307777"/>
          </a:xfrm>
          <a:prstGeom prst="rect">
            <a:avLst/>
          </a:prstGeom>
          <a:noFill/>
        </p:spPr>
        <p:txBody>
          <a:bodyPr wrap="none" rtlCol="0">
            <a:spAutoFit/>
          </a:bodyPr>
          <a:lstStyle/>
          <a:p>
            <a:r>
              <a:rPr lang="en-US" sz="1400" dirty="0" smtClean="0"/>
              <a:t>=</a:t>
            </a:r>
            <a:endParaRPr lang="en-US" sz="1400" dirty="0"/>
          </a:p>
        </p:txBody>
      </p:sp>
      <p:sp>
        <p:nvSpPr>
          <p:cNvPr id="12" name="TextBox 13"/>
          <p:cNvSpPr txBox="1"/>
          <p:nvPr/>
        </p:nvSpPr>
        <p:spPr>
          <a:xfrm>
            <a:off x="6679146" y="2048808"/>
            <a:ext cx="1318541" cy="26468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80000"/>
              </a:lnSpc>
            </a:pPr>
            <a:r>
              <a:rPr lang="en-US" sz="1400" dirty="0" smtClean="0"/>
              <a:t>*     365</a:t>
            </a:r>
            <a:endParaRPr lang="en-US" sz="1400" dirty="0"/>
          </a:p>
        </p:txBody>
      </p:sp>
    </p:spTree>
    <p:extLst>
      <p:ext uri="{BB962C8B-B14F-4D97-AF65-F5344CB8AC3E}">
        <p14:creationId xmlns:p14="http://schemas.microsoft.com/office/powerpoint/2010/main" val="9377672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828800" y="3200400"/>
            <a:ext cx="5867400" cy="1828800"/>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43</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Accounts Receivable - Cash Flow from Operations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410200"/>
          </a:xfrm>
          <a:noFill/>
        </p:spPr>
        <p:txBody>
          <a:bodyPr lIns="0" tIns="0" rIns="0" bIns="0"/>
          <a:lstStyle/>
          <a:p>
            <a:r>
              <a:rPr lang="en-US" sz="1400" dirty="0"/>
              <a:t>When there is a net decrease in accounts receivable for the year, cash collections from customers are more than sales revenue. When there is a net increase in accounts receivable for the year, cash collections from customers are less than sales revenue.</a:t>
            </a:r>
          </a:p>
          <a:p>
            <a:endParaRPr lang="en-US" sz="1400" dirty="0"/>
          </a:p>
          <a:p>
            <a:r>
              <a:rPr lang="en-US" sz="1400" dirty="0"/>
              <a:t>Using the indirect method of preparing the Operating Activities portion of the statement of cash flows, we add a decrease in accounts receivable to reported net income. Likewise, we subtract an increase in accounts receivable from reported net income</a:t>
            </a:r>
            <a:r>
              <a:rPr lang="en-US" sz="1400" dirty="0" smtClean="0"/>
              <a:t>.</a:t>
            </a:r>
          </a:p>
          <a:p>
            <a:endParaRPr lang="en-US" sz="1400" dirty="0"/>
          </a:p>
          <a:p>
            <a:endParaRPr lang="en-US" sz="1400" dirty="0" smtClean="0"/>
          </a:p>
          <a:p>
            <a:pPr marL="0" indent="0">
              <a:buNone/>
            </a:pPr>
            <a:r>
              <a:rPr lang="en-US" sz="1400" b="1" dirty="0" smtClean="0"/>
              <a:t>	Operating </a:t>
            </a:r>
            <a:r>
              <a:rPr lang="en-US" sz="1400" b="1" dirty="0"/>
              <a:t>activities </a:t>
            </a:r>
            <a:r>
              <a:rPr lang="en-US" sz="1400" dirty="0"/>
              <a:t>(indirect method)</a:t>
            </a:r>
          </a:p>
          <a:p>
            <a:pPr marL="0" indent="0">
              <a:buNone/>
            </a:pPr>
            <a:r>
              <a:rPr lang="en-US" sz="1400" dirty="0" smtClean="0"/>
              <a:t>	   </a:t>
            </a:r>
            <a:r>
              <a:rPr lang="en-US" sz="1400" dirty="0"/>
              <a:t>Net income				$ xxx</a:t>
            </a:r>
          </a:p>
          <a:p>
            <a:pPr marL="0" indent="0">
              <a:buNone/>
            </a:pPr>
            <a:r>
              <a:rPr lang="en-US" sz="1400" dirty="0" smtClean="0"/>
              <a:t>	      </a:t>
            </a:r>
            <a:r>
              <a:rPr lang="en-US" sz="1400" dirty="0"/>
              <a:t>Adjusted for</a:t>
            </a:r>
          </a:p>
          <a:p>
            <a:pPr marL="0" indent="0">
              <a:buNone/>
            </a:pPr>
            <a:r>
              <a:rPr lang="en-US" sz="1400" dirty="0" smtClean="0"/>
              <a:t>	         </a:t>
            </a:r>
            <a:r>
              <a:rPr lang="en-US" sz="1400" dirty="0"/>
              <a:t>Add accounts receivable decrease		   +</a:t>
            </a:r>
          </a:p>
          <a:p>
            <a:pPr marL="0" indent="0">
              <a:buNone/>
            </a:pPr>
            <a:r>
              <a:rPr lang="en-US" sz="1400" dirty="0" smtClean="0"/>
              <a:t>	                                   </a:t>
            </a:r>
            <a:r>
              <a:rPr lang="en-US" sz="1400" dirty="0"/>
              <a:t>or</a:t>
            </a:r>
          </a:p>
          <a:p>
            <a:pPr marL="0" indent="0">
              <a:buNone/>
            </a:pPr>
            <a:r>
              <a:rPr lang="en-US" sz="1400" dirty="0" smtClean="0"/>
              <a:t>	         </a:t>
            </a:r>
            <a:r>
              <a:rPr lang="en-US" sz="1400" dirty="0"/>
              <a:t>Subtract accounts receivable increase	</a:t>
            </a:r>
            <a:r>
              <a:rPr lang="en-US" sz="1400" dirty="0" smtClean="0"/>
              <a:t>	   </a:t>
            </a:r>
            <a:r>
              <a:rPr lang="en-US" sz="1400" dirty="0"/>
              <a:t>−</a:t>
            </a:r>
          </a:p>
          <a:p>
            <a:pPr marL="0" indent="0">
              <a:buNone/>
            </a:pPr>
            <a:endParaRPr lang="en-US" sz="1400" dirty="0"/>
          </a:p>
        </p:txBody>
      </p:sp>
    </p:spTree>
    <p:extLst>
      <p:ext uri="{BB962C8B-B14F-4D97-AF65-F5344CB8AC3E}">
        <p14:creationId xmlns:p14="http://schemas.microsoft.com/office/powerpoint/2010/main" val="12619784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A51A17"/>
                </a:solidFill>
              </a:rPr>
              <a:pPr/>
              <a:t>44</a:t>
            </a:fld>
            <a:endParaRPr lang="en-US" altLang="en-US" sz="1400" b="1" dirty="0" smtClean="0">
              <a:solidFill>
                <a:srgbClr val="A51A17"/>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Cash and Cash Equivalents</a:t>
            </a:r>
            <a:endParaRPr lang="en-US" sz="2800" dirty="0"/>
          </a:p>
        </p:txBody>
      </p:sp>
    </p:spTree>
    <p:extLst>
      <p:ext uri="{BB962C8B-B14F-4D97-AF65-F5344CB8AC3E}">
        <p14:creationId xmlns:p14="http://schemas.microsoft.com/office/powerpoint/2010/main" val="26042814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45</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Cash and Cash Equivalents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410200"/>
          </a:xfrm>
          <a:noFill/>
        </p:spPr>
        <p:txBody>
          <a:bodyPr lIns="0" tIns="0" rIns="0" bIns="0"/>
          <a:lstStyle/>
          <a:p>
            <a:pPr>
              <a:spcAft>
                <a:spcPts val="1200"/>
              </a:spcAft>
              <a:buFont typeface="Wingdings" panose="05000000000000000000" pitchFamily="2" charset="2"/>
              <a:buChar char="ü"/>
            </a:pPr>
            <a:r>
              <a:rPr lang="en-US" sz="1400" dirty="0">
                <a:solidFill>
                  <a:srgbClr val="C00000"/>
                </a:solidFill>
              </a:rPr>
              <a:t>Cash</a:t>
            </a:r>
            <a:r>
              <a:rPr lang="en-US" sz="1400" dirty="0"/>
              <a:t> is defined as money or any instrument that banks will accept for deposit and immediate credit to a company’s account, such as a check, money order, or bank draft. </a:t>
            </a:r>
            <a:endParaRPr lang="en-US" sz="1400" dirty="0" smtClean="0"/>
          </a:p>
          <a:p>
            <a:pPr>
              <a:buFont typeface="Wingdings" panose="05000000000000000000" pitchFamily="2" charset="2"/>
              <a:buChar char="ü"/>
            </a:pPr>
            <a:r>
              <a:rPr lang="en-US" sz="1400" dirty="0" smtClean="0">
                <a:solidFill>
                  <a:srgbClr val="C00000"/>
                </a:solidFill>
              </a:rPr>
              <a:t>Cash </a:t>
            </a:r>
            <a:r>
              <a:rPr lang="en-US" sz="1400" dirty="0">
                <a:solidFill>
                  <a:srgbClr val="C00000"/>
                </a:solidFill>
              </a:rPr>
              <a:t>equivalents </a:t>
            </a:r>
            <a:r>
              <a:rPr lang="en-US" sz="1400" dirty="0"/>
              <a:t>are investments with original maturities of three months or less that are readily convertible to cash and whose value is unlikely to change (that is, they are not sensitive to interest rate changes). Typical instruments included as cash equivalents are bank certificates of deposit and Treasury bills that the U.S. government issues to finance its activities.</a:t>
            </a:r>
          </a:p>
        </p:txBody>
      </p:sp>
    </p:spTree>
    <p:extLst>
      <p:ext uri="{BB962C8B-B14F-4D97-AF65-F5344CB8AC3E}">
        <p14:creationId xmlns:p14="http://schemas.microsoft.com/office/powerpoint/2010/main" val="36796447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46</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Cash Management</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410200"/>
          </a:xfrm>
          <a:noFill/>
        </p:spPr>
        <p:txBody>
          <a:bodyPr lIns="0" tIns="0" rIns="0" bIns="0"/>
          <a:lstStyle/>
          <a:p>
            <a:pPr marL="0" indent="0">
              <a:buNone/>
            </a:pPr>
            <a:r>
              <a:rPr lang="en-US" sz="1400" dirty="0"/>
              <a:t>Many businesses receive a large amount of cash, checks, and credit card receipts from their customers each day. Anyone can spend cash, so management must develop procedures to safeguard the cash it uses in the business. Effective cash management involves more than protecting cash from theft, fraud, or loss through carelessness. Other cash management responsibilities include:</a:t>
            </a:r>
          </a:p>
          <a:p>
            <a:endParaRPr lang="en-US" sz="1400" dirty="0"/>
          </a:p>
          <a:p>
            <a:pPr lvl="1">
              <a:spcAft>
                <a:spcPts val="600"/>
              </a:spcAft>
              <a:buFont typeface="Wingdings" panose="05000000000000000000" pitchFamily="2" charset="2"/>
              <a:buChar char="ü"/>
            </a:pPr>
            <a:r>
              <a:rPr lang="en-US" sz="1400" dirty="0" smtClean="0"/>
              <a:t>Accurate </a:t>
            </a:r>
            <a:r>
              <a:rPr lang="en-US" sz="1400" dirty="0"/>
              <a:t>accounting so that reports of cash flows and balances may be </a:t>
            </a:r>
            <a:r>
              <a:rPr lang="en-US" sz="1400" dirty="0" smtClean="0"/>
              <a:t>prepared</a:t>
            </a:r>
            <a:endParaRPr lang="en-US" sz="1400" dirty="0"/>
          </a:p>
          <a:p>
            <a:pPr lvl="1">
              <a:spcAft>
                <a:spcPts val="600"/>
              </a:spcAft>
              <a:buFont typeface="Wingdings" panose="05000000000000000000" pitchFamily="2" charset="2"/>
              <a:buChar char="ü"/>
            </a:pPr>
            <a:r>
              <a:rPr lang="en-US" sz="1400" dirty="0" smtClean="0"/>
              <a:t>Controls </a:t>
            </a:r>
            <a:r>
              <a:rPr lang="en-US" sz="1400" dirty="0"/>
              <a:t>to ensure that enough cash is available to meet current operating needs, </a:t>
            </a:r>
            <a:r>
              <a:rPr lang="en-US" sz="1400" dirty="0" smtClean="0"/>
              <a:t>maturing </a:t>
            </a:r>
            <a:r>
              <a:rPr lang="en-US" sz="1400" dirty="0"/>
              <a:t>liabilities, and unexpected </a:t>
            </a:r>
            <a:r>
              <a:rPr lang="en-US" sz="1400" dirty="0" smtClean="0"/>
              <a:t>emergencies</a:t>
            </a:r>
            <a:endParaRPr lang="en-US" sz="1400" dirty="0"/>
          </a:p>
          <a:p>
            <a:pPr lvl="1">
              <a:buFont typeface="Wingdings" panose="05000000000000000000" pitchFamily="2" charset="2"/>
              <a:buChar char="ü"/>
            </a:pPr>
            <a:r>
              <a:rPr lang="en-US" sz="1400" dirty="0" smtClean="0"/>
              <a:t>Prevention </a:t>
            </a:r>
            <a:r>
              <a:rPr lang="en-US" sz="1400" dirty="0"/>
              <a:t>of the accumulation of excess amounts of idle cash. Idle cash earns no revenue. Therefore, it is often invested in securities to earn a return until it is needed for </a:t>
            </a:r>
            <a:r>
              <a:rPr lang="en-US" sz="1400" dirty="0" smtClean="0"/>
              <a:t>operations</a:t>
            </a:r>
            <a:endParaRPr lang="en-US" sz="1400" dirty="0"/>
          </a:p>
        </p:txBody>
      </p:sp>
    </p:spTree>
    <p:extLst>
      <p:ext uri="{BB962C8B-B14F-4D97-AF65-F5344CB8AC3E}">
        <p14:creationId xmlns:p14="http://schemas.microsoft.com/office/powerpoint/2010/main" val="39182581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47</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Internal Control of Cash</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410200"/>
          </a:xfrm>
          <a:noFill/>
        </p:spPr>
        <p:txBody>
          <a:bodyPr lIns="0" tIns="0" rIns="0" bIns="0"/>
          <a:lstStyle/>
          <a:p>
            <a:pPr marL="0" indent="0">
              <a:spcAft>
                <a:spcPts val="1200"/>
              </a:spcAft>
              <a:buNone/>
            </a:pPr>
            <a:r>
              <a:rPr lang="en-US" sz="1400" dirty="0"/>
              <a:t>The term </a:t>
            </a:r>
            <a:r>
              <a:rPr lang="en-US" sz="1400" dirty="0">
                <a:solidFill>
                  <a:srgbClr val="C00000"/>
                </a:solidFill>
              </a:rPr>
              <a:t>internal controls </a:t>
            </a:r>
            <a:r>
              <a:rPr lang="en-US" sz="1400" dirty="0"/>
              <a:t>refers to the process by which a company safeguards its assets and provides reasonable assurance </a:t>
            </a:r>
            <a:r>
              <a:rPr lang="en-US" sz="1400" dirty="0" smtClean="0"/>
              <a:t>regarding:</a:t>
            </a:r>
          </a:p>
          <a:p>
            <a:pPr lvl="1">
              <a:spcAft>
                <a:spcPts val="600"/>
              </a:spcAft>
              <a:buFont typeface="Wingdings" panose="05000000000000000000" pitchFamily="2" charset="2"/>
              <a:buChar char="Ø"/>
            </a:pPr>
            <a:r>
              <a:rPr lang="en-US" sz="1400" dirty="0" smtClean="0"/>
              <a:t>the </a:t>
            </a:r>
            <a:r>
              <a:rPr lang="en-US" sz="1400" dirty="0"/>
              <a:t>reliability of the company’s financial </a:t>
            </a:r>
            <a:r>
              <a:rPr lang="en-US" sz="1400" dirty="0" smtClean="0"/>
              <a:t>reporting</a:t>
            </a:r>
          </a:p>
          <a:p>
            <a:pPr lvl="1">
              <a:spcAft>
                <a:spcPts val="600"/>
              </a:spcAft>
              <a:buFont typeface="Wingdings" panose="05000000000000000000" pitchFamily="2" charset="2"/>
              <a:buChar char="Ø"/>
            </a:pPr>
            <a:r>
              <a:rPr lang="en-US" sz="1400" dirty="0" smtClean="0"/>
              <a:t>the </a:t>
            </a:r>
            <a:r>
              <a:rPr lang="en-US" sz="1400" dirty="0"/>
              <a:t>effectiveness and efficiency of its </a:t>
            </a:r>
            <a:r>
              <a:rPr lang="en-US" sz="1400" dirty="0" smtClean="0"/>
              <a:t>operations</a:t>
            </a:r>
          </a:p>
          <a:p>
            <a:pPr lvl="1">
              <a:spcAft>
                <a:spcPts val="600"/>
              </a:spcAft>
              <a:buFont typeface="Wingdings" panose="05000000000000000000" pitchFamily="2" charset="2"/>
              <a:buChar char="Ø"/>
            </a:pPr>
            <a:r>
              <a:rPr lang="en-US" sz="1400" dirty="0" smtClean="0"/>
              <a:t>its </a:t>
            </a:r>
            <a:r>
              <a:rPr lang="en-US" sz="1400" dirty="0"/>
              <a:t>compliance with applicable laws and </a:t>
            </a:r>
            <a:r>
              <a:rPr lang="en-US" sz="1400" dirty="0" smtClean="0"/>
              <a:t>regulations</a:t>
            </a:r>
          </a:p>
          <a:p>
            <a:pPr marL="0" indent="0">
              <a:buNone/>
            </a:pPr>
            <a:endParaRPr lang="en-US" sz="1400" dirty="0"/>
          </a:p>
          <a:p>
            <a:pPr marL="0" indent="0">
              <a:buNone/>
            </a:pPr>
            <a:r>
              <a:rPr lang="en-US" sz="1400" dirty="0" smtClean="0"/>
              <a:t>Controls </a:t>
            </a:r>
            <a:r>
              <a:rPr lang="en-US" sz="1400" dirty="0"/>
              <a:t>that ensure the accuracy of the financial records are designed to prevent inadvertent errors and outright fraud. Because internal control increases the reliability of the financial statements, it is reviewed by the outside independent auditor. </a:t>
            </a:r>
          </a:p>
          <a:p>
            <a:endParaRPr lang="en-US" sz="1400" dirty="0"/>
          </a:p>
          <a:p>
            <a:pPr lvl="1">
              <a:buFont typeface="Wingdings" panose="05000000000000000000" pitchFamily="2" charset="2"/>
              <a:buChar char="ü"/>
            </a:pPr>
            <a:r>
              <a:rPr lang="en-US" sz="1400" dirty="0">
                <a:solidFill>
                  <a:srgbClr val="C00000"/>
                </a:solidFill>
              </a:rPr>
              <a:t>Because cash is the asset most vulnerable to theft and fraud, a significant number of internal control procedures should focus on cash. </a:t>
            </a:r>
            <a:r>
              <a:rPr lang="en-US" sz="1400" dirty="0" smtClean="0">
                <a:solidFill>
                  <a:srgbClr val="C00000"/>
                </a:solidFill>
              </a:rPr>
              <a:t>At </a:t>
            </a:r>
            <a:r>
              <a:rPr lang="en-US" sz="1400" dirty="0">
                <a:solidFill>
                  <a:srgbClr val="C00000"/>
                </a:solidFill>
              </a:rPr>
              <a:t>most movie theaters, one employee sells tickets and another employee collects them. Having one employee do both jobs would be less expensive, but that single employee could easily steal cash and admit a patron without issuing a ticket. If different employees perform the tasks, a successful theft requires the participation of both.</a:t>
            </a:r>
          </a:p>
        </p:txBody>
      </p:sp>
    </p:spTree>
    <p:extLst>
      <p:ext uri="{BB962C8B-B14F-4D97-AF65-F5344CB8AC3E}">
        <p14:creationId xmlns:p14="http://schemas.microsoft.com/office/powerpoint/2010/main" val="401442435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48</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Internal Control of Cash</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410200"/>
          </a:xfrm>
          <a:noFill/>
        </p:spPr>
        <p:txBody>
          <a:bodyPr lIns="0" tIns="0" rIns="0" bIns="0"/>
          <a:lstStyle/>
          <a:p>
            <a:pPr marL="0" indent="0">
              <a:buNone/>
            </a:pPr>
            <a:r>
              <a:rPr lang="en-US" sz="1400" dirty="0" smtClean="0"/>
              <a:t>Effective </a:t>
            </a:r>
            <a:r>
              <a:rPr lang="en-US" sz="1400" dirty="0">
                <a:solidFill>
                  <a:srgbClr val="C00000"/>
                </a:solidFill>
              </a:rPr>
              <a:t>internal control of cash </a:t>
            </a:r>
            <a:r>
              <a:rPr lang="en-US" sz="1400" dirty="0"/>
              <a:t>should include the following</a:t>
            </a:r>
            <a:r>
              <a:rPr lang="en-US" sz="1400" dirty="0" smtClean="0"/>
              <a:t>:</a:t>
            </a:r>
          </a:p>
          <a:p>
            <a:pPr marL="0" indent="0">
              <a:buNone/>
            </a:pPr>
            <a:endParaRPr lang="en-US" sz="1400" dirty="0"/>
          </a:p>
          <a:p>
            <a:pPr>
              <a:spcAft>
                <a:spcPts val="600"/>
              </a:spcAft>
              <a:buAutoNum type="arabicPeriod"/>
            </a:pPr>
            <a:r>
              <a:rPr lang="en-US" sz="1400" b="1" dirty="0"/>
              <a:t>Separation of </a:t>
            </a:r>
            <a:r>
              <a:rPr lang="en-US" sz="1400" b="1" dirty="0" smtClean="0"/>
              <a:t>duties</a:t>
            </a:r>
          </a:p>
          <a:p>
            <a:pPr lvl="1">
              <a:buFont typeface="Wingdings" panose="05000000000000000000" pitchFamily="2" charset="2"/>
              <a:buChar char="ü"/>
            </a:pPr>
            <a:r>
              <a:rPr lang="en-US" sz="1400" dirty="0"/>
              <a:t>Separate jobs of receiving cash and disbursing </a:t>
            </a:r>
            <a:r>
              <a:rPr lang="en-US" sz="1400" dirty="0" smtClean="0"/>
              <a:t>cash</a:t>
            </a:r>
          </a:p>
          <a:p>
            <a:pPr lvl="1">
              <a:buFont typeface="Wingdings" panose="05000000000000000000" pitchFamily="2" charset="2"/>
              <a:buChar char="ü"/>
            </a:pPr>
            <a:r>
              <a:rPr lang="en-US" sz="1400" dirty="0"/>
              <a:t>Separate procedures of accounting for cash receipts and cash </a:t>
            </a:r>
            <a:r>
              <a:rPr lang="en-US" sz="1400" dirty="0" smtClean="0"/>
              <a:t>disbursements</a:t>
            </a:r>
          </a:p>
          <a:p>
            <a:pPr lvl="1">
              <a:buFont typeface="Wingdings" panose="05000000000000000000" pitchFamily="2" charset="2"/>
              <a:buChar char="ü"/>
            </a:pPr>
            <a:r>
              <a:rPr lang="en-US" sz="1400" dirty="0"/>
              <a:t>Separate the physical handling of cash and all phases of the accounting function</a:t>
            </a:r>
          </a:p>
          <a:p>
            <a:pPr lvl="1">
              <a:buFont typeface="Wingdings" panose="05000000000000000000" pitchFamily="2" charset="2"/>
              <a:buChar char="ü"/>
            </a:pPr>
            <a:endParaRPr lang="en-US" sz="1400" dirty="0" smtClean="0"/>
          </a:p>
          <a:p>
            <a:pPr lvl="1">
              <a:buFont typeface="Wingdings" panose="05000000000000000000" pitchFamily="2" charset="2"/>
              <a:buChar char="ü"/>
            </a:pPr>
            <a:endParaRPr lang="en-US" sz="1400" dirty="0" smtClean="0"/>
          </a:p>
          <a:p>
            <a:pPr>
              <a:spcAft>
                <a:spcPts val="600"/>
              </a:spcAft>
              <a:buAutoNum type="arabicPeriod"/>
            </a:pPr>
            <a:r>
              <a:rPr lang="en-US" sz="1400" b="1" dirty="0" smtClean="0"/>
              <a:t>Prescribed </a:t>
            </a:r>
            <a:r>
              <a:rPr lang="en-US" sz="1400" b="1" dirty="0"/>
              <a:t>policies and </a:t>
            </a:r>
            <a:r>
              <a:rPr lang="en-US" sz="1400" b="1" dirty="0" smtClean="0"/>
              <a:t>procedures</a:t>
            </a:r>
          </a:p>
          <a:p>
            <a:pPr lvl="1">
              <a:buFont typeface="Wingdings" panose="05000000000000000000" pitchFamily="2" charset="2"/>
              <a:buChar char="ü"/>
            </a:pPr>
            <a:r>
              <a:rPr lang="en-US" sz="1400" dirty="0"/>
              <a:t>Require that all cash receipts be deposited in a bank </a:t>
            </a:r>
            <a:r>
              <a:rPr lang="en-US" sz="1400" dirty="0" smtClean="0"/>
              <a:t>daily</a:t>
            </a:r>
          </a:p>
          <a:p>
            <a:pPr lvl="1">
              <a:buFont typeface="Wingdings" panose="05000000000000000000" pitchFamily="2" charset="2"/>
              <a:buChar char="ü"/>
            </a:pPr>
            <a:r>
              <a:rPr lang="en-US" sz="1400" dirty="0"/>
              <a:t>Require separate approval of the purchases and the actual cash </a:t>
            </a:r>
            <a:r>
              <a:rPr lang="en-US" sz="1400" dirty="0" smtClean="0"/>
              <a:t>payments</a:t>
            </a:r>
          </a:p>
          <a:p>
            <a:pPr lvl="1">
              <a:buFont typeface="Wingdings" panose="05000000000000000000" pitchFamily="2" charset="2"/>
              <a:buChar char="ü"/>
            </a:pPr>
            <a:r>
              <a:rPr lang="en-US" sz="1400" dirty="0"/>
              <a:t>Assign responsibilities for cash payment approval and check-signing to different </a:t>
            </a:r>
            <a:r>
              <a:rPr lang="en-US" sz="1400" dirty="0" smtClean="0"/>
              <a:t>individuals</a:t>
            </a:r>
          </a:p>
          <a:p>
            <a:pPr lvl="1">
              <a:buFont typeface="Wingdings" panose="05000000000000000000" pitchFamily="2" charset="2"/>
              <a:buChar char="ü"/>
            </a:pPr>
            <a:r>
              <a:rPr lang="en-US" sz="1400" dirty="0"/>
              <a:t>Require monthly reconciliation of bank accounts with the cash accounts on the company’s books</a:t>
            </a:r>
          </a:p>
        </p:txBody>
      </p:sp>
    </p:spTree>
    <p:extLst>
      <p:ext uri="{BB962C8B-B14F-4D97-AF65-F5344CB8AC3E}">
        <p14:creationId xmlns:p14="http://schemas.microsoft.com/office/powerpoint/2010/main" val="156814082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49</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Internal Control of Cash</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410200"/>
          </a:xfrm>
          <a:noFill/>
        </p:spPr>
        <p:txBody>
          <a:bodyPr lIns="0" tIns="0" rIns="0" bIns="0"/>
          <a:lstStyle/>
          <a:p>
            <a:pPr marL="0" indent="0">
              <a:buNone/>
            </a:pPr>
            <a:r>
              <a:rPr lang="en-US" sz="1400" dirty="0"/>
              <a:t>A </a:t>
            </a:r>
            <a:r>
              <a:rPr lang="en-US" sz="1400" dirty="0" smtClean="0">
                <a:solidFill>
                  <a:srgbClr val="C00000"/>
                </a:solidFill>
              </a:rPr>
              <a:t>cash (bank) </a:t>
            </a:r>
            <a:r>
              <a:rPr lang="en-US" sz="1400" dirty="0">
                <a:solidFill>
                  <a:srgbClr val="C00000"/>
                </a:solidFill>
              </a:rPr>
              <a:t>reconciliation </a:t>
            </a:r>
            <a:r>
              <a:rPr lang="en-US" sz="1400" dirty="0"/>
              <a:t>is the process of comparing the ending cash balance in the company’s records with the ending cash balance reported by the bank on the monthly bank statement. </a:t>
            </a:r>
            <a:r>
              <a:rPr lang="en-US" sz="1400" dirty="0" smtClean="0"/>
              <a:t>Often, </a:t>
            </a:r>
            <a:r>
              <a:rPr lang="en-US" sz="1400" dirty="0"/>
              <a:t>the ending cash balance as shown on the bank statement does not agree with the ending cash balance the company has in its Cash ledger.</a:t>
            </a:r>
          </a:p>
          <a:p>
            <a:endParaRPr lang="en-US" sz="1400" dirty="0"/>
          </a:p>
          <a:p>
            <a:pPr marL="0" indent="0">
              <a:buNone/>
            </a:pPr>
            <a:r>
              <a:rPr lang="en-US" sz="1400" b="1" dirty="0"/>
              <a:t>Why are the balances different on the bank statement and on the Cash ledger? </a:t>
            </a:r>
            <a:endParaRPr lang="en-US" sz="1400" b="1" dirty="0" smtClean="0"/>
          </a:p>
          <a:p>
            <a:pPr marL="0" indent="0">
              <a:buNone/>
            </a:pPr>
            <a:endParaRPr lang="en-US" sz="1400" dirty="0"/>
          </a:p>
          <a:p>
            <a:pPr marL="342900" indent="-342900">
              <a:spcAft>
                <a:spcPts val="600"/>
              </a:spcAft>
              <a:buFont typeface="+mj-lt"/>
              <a:buAutoNum type="arabicPeriod"/>
            </a:pPr>
            <a:r>
              <a:rPr lang="en-US" sz="1400" dirty="0" smtClean="0">
                <a:solidFill>
                  <a:srgbClr val="C00000"/>
                </a:solidFill>
              </a:rPr>
              <a:t>Timing </a:t>
            </a:r>
            <a:r>
              <a:rPr lang="en-US" sz="1400" dirty="0">
                <a:solidFill>
                  <a:srgbClr val="C00000"/>
                </a:solidFill>
              </a:rPr>
              <a:t>differences </a:t>
            </a:r>
            <a:r>
              <a:rPr lang="en-US" sz="1400" dirty="0"/>
              <a:t>in the recording of </a:t>
            </a:r>
            <a:r>
              <a:rPr lang="en-US" sz="1400" dirty="0" smtClean="0"/>
              <a:t>transactions</a:t>
            </a:r>
            <a:endParaRPr lang="en-US" sz="1400" dirty="0"/>
          </a:p>
          <a:p>
            <a:pPr lvl="1">
              <a:buFont typeface="Wingdings" panose="05000000000000000000" pitchFamily="2" charset="2"/>
              <a:buChar char="ü"/>
            </a:pPr>
            <a:r>
              <a:rPr lang="en-US" sz="1400" dirty="0" smtClean="0"/>
              <a:t>Transactions </a:t>
            </a:r>
            <a:r>
              <a:rPr lang="en-US" sz="1400" dirty="0"/>
              <a:t>affecting cash were recorded in the books of the company but were not shown on the bank </a:t>
            </a:r>
            <a:r>
              <a:rPr lang="en-US" sz="1400" dirty="0" smtClean="0"/>
              <a:t>statement</a:t>
            </a:r>
            <a:endParaRPr lang="en-US" sz="1400" dirty="0"/>
          </a:p>
          <a:p>
            <a:pPr lvl="1">
              <a:spcAft>
                <a:spcPts val="600"/>
              </a:spcAft>
              <a:buFont typeface="Wingdings" panose="05000000000000000000" pitchFamily="2" charset="2"/>
              <a:buChar char="ü"/>
            </a:pPr>
            <a:r>
              <a:rPr lang="en-US" sz="1400" dirty="0" smtClean="0"/>
              <a:t>Transactions </a:t>
            </a:r>
            <a:r>
              <a:rPr lang="en-US" sz="1400" dirty="0"/>
              <a:t>were shown on the bank statement but had not been recorded in the books of the </a:t>
            </a:r>
            <a:r>
              <a:rPr lang="en-US" sz="1400" dirty="0" smtClean="0"/>
              <a:t>company</a:t>
            </a:r>
          </a:p>
          <a:p>
            <a:pPr lvl="1">
              <a:buFont typeface="Wingdings" panose="05000000000000000000" pitchFamily="2" charset="2"/>
              <a:buChar char="v"/>
            </a:pPr>
            <a:r>
              <a:rPr lang="en-US" sz="1400" dirty="0" smtClean="0"/>
              <a:t>Examples include: outstanding checks; deposits in transit; service charges; interest</a:t>
            </a:r>
          </a:p>
          <a:p>
            <a:pPr marL="228562" indent="-228562">
              <a:buNone/>
            </a:pPr>
            <a:endParaRPr lang="en-US" sz="1400" dirty="0"/>
          </a:p>
          <a:p>
            <a:pPr marL="342900" indent="-342900">
              <a:buFont typeface="+mj-lt"/>
              <a:buAutoNum type="arabicPeriod" startAt="2"/>
            </a:pPr>
            <a:endParaRPr lang="en-US" sz="1400" dirty="0" smtClean="0">
              <a:solidFill>
                <a:srgbClr val="C00000"/>
              </a:solidFill>
            </a:endParaRPr>
          </a:p>
          <a:p>
            <a:pPr marL="342900" indent="-342900">
              <a:buFont typeface="+mj-lt"/>
              <a:buAutoNum type="arabicPeriod" startAt="2"/>
            </a:pPr>
            <a:r>
              <a:rPr lang="en-US" sz="1400" dirty="0" smtClean="0">
                <a:solidFill>
                  <a:srgbClr val="C00000"/>
                </a:solidFill>
              </a:rPr>
              <a:t>Errors</a:t>
            </a:r>
            <a:r>
              <a:rPr lang="en-US" sz="1400" dirty="0" smtClean="0"/>
              <a:t> </a:t>
            </a:r>
            <a:r>
              <a:rPr lang="en-US" sz="1400" dirty="0"/>
              <a:t>in recording </a:t>
            </a:r>
            <a:r>
              <a:rPr lang="en-US" sz="1400" dirty="0" smtClean="0"/>
              <a:t>transactions</a:t>
            </a:r>
          </a:p>
          <a:p>
            <a:pPr marL="0" indent="0">
              <a:buNone/>
            </a:pPr>
            <a:endParaRPr lang="en-US" sz="1400" dirty="0"/>
          </a:p>
          <a:p>
            <a:pPr marL="0" indent="0">
              <a:buNone/>
            </a:pPr>
            <a:endParaRPr lang="en-US" sz="1400" dirty="0" smtClean="0"/>
          </a:p>
          <a:p>
            <a:pPr>
              <a:buFont typeface="Wingdings" panose="05000000000000000000" pitchFamily="2" charset="2"/>
              <a:buChar char="Ø"/>
            </a:pPr>
            <a:r>
              <a:rPr lang="en-US" sz="1400" b="1" dirty="0" smtClean="0">
                <a:solidFill>
                  <a:srgbClr val="C00000"/>
                </a:solidFill>
              </a:rPr>
              <a:t>NOTE: Any </a:t>
            </a:r>
            <a:r>
              <a:rPr lang="en-US" sz="1400" b="1" dirty="0">
                <a:solidFill>
                  <a:srgbClr val="C00000"/>
                </a:solidFill>
              </a:rPr>
              <a:t>transactions or changes </a:t>
            </a:r>
            <a:r>
              <a:rPr lang="en-US" sz="1400" b="1" dirty="0" smtClean="0">
                <a:solidFill>
                  <a:srgbClr val="C00000"/>
                </a:solidFill>
              </a:rPr>
              <a:t>to </a:t>
            </a:r>
            <a:r>
              <a:rPr lang="en-US" sz="1400" b="1" dirty="0">
                <a:solidFill>
                  <a:srgbClr val="C00000"/>
                </a:solidFill>
              </a:rPr>
              <a:t>the company’s books </a:t>
            </a:r>
            <a:r>
              <a:rPr lang="en-US" sz="1400" b="1" dirty="0" smtClean="0">
                <a:solidFill>
                  <a:srgbClr val="C00000"/>
                </a:solidFill>
              </a:rPr>
              <a:t>require </a:t>
            </a:r>
            <a:r>
              <a:rPr lang="en-US" sz="1400" b="1" dirty="0">
                <a:solidFill>
                  <a:srgbClr val="C00000"/>
                </a:solidFill>
              </a:rPr>
              <a:t>journal entries</a:t>
            </a:r>
            <a:endParaRPr lang="en-US" sz="1400" dirty="0">
              <a:solidFill>
                <a:srgbClr val="C00000"/>
              </a:solidFill>
            </a:endParaRPr>
          </a:p>
          <a:p>
            <a:endParaRPr lang="en-US" sz="1400" dirty="0"/>
          </a:p>
          <a:p>
            <a:pPr marL="0" indent="0">
              <a:buNone/>
            </a:pPr>
            <a:endParaRPr lang="en-US" sz="1400" dirty="0"/>
          </a:p>
        </p:txBody>
      </p:sp>
    </p:spTree>
    <p:extLst>
      <p:ext uri="{BB962C8B-B14F-4D97-AF65-F5344CB8AC3E}">
        <p14:creationId xmlns:p14="http://schemas.microsoft.com/office/powerpoint/2010/main" val="21819063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5</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Accounting for Net Sales Revenue</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334000"/>
          </a:xfrm>
          <a:noFill/>
        </p:spPr>
        <p:txBody>
          <a:bodyPr lIns="0" tIns="0" rIns="0" bIns="0"/>
          <a:lstStyle/>
          <a:p>
            <a:pPr marL="0" indent="0" fontAlgn="auto">
              <a:spcBef>
                <a:spcPts val="0"/>
              </a:spcBef>
              <a:spcAft>
                <a:spcPts val="0"/>
              </a:spcAft>
              <a:buNone/>
              <a:defRPr/>
            </a:pPr>
            <a:r>
              <a:rPr lang="en-US" sz="1400" dirty="0"/>
              <a:t>Under the </a:t>
            </a:r>
            <a:r>
              <a:rPr lang="en-US" sz="1400" b="1" dirty="0">
                <a:solidFill>
                  <a:srgbClr val="D1211D"/>
                </a:solidFill>
              </a:rPr>
              <a:t>revenue recognition</a:t>
            </a:r>
            <a:r>
              <a:rPr lang="en-US" sz="1400" dirty="0"/>
              <a:t> principle, two criteria </a:t>
            </a:r>
            <a:r>
              <a:rPr lang="en-US" sz="1400" dirty="0" smtClean="0"/>
              <a:t>must </a:t>
            </a:r>
            <a:r>
              <a:rPr lang="en-US" sz="1400" dirty="0"/>
              <a:t>normally be met for revenue to be recognized. </a:t>
            </a:r>
            <a:r>
              <a:rPr lang="en-US" sz="1400" dirty="0" smtClean="0"/>
              <a:t>A </a:t>
            </a:r>
            <a:r>
              <a:rPr lang="en-US" sz="1400" dirty="0"/>
              <a:t>company must recognize </a:t>
            </a:r>
            <a:r>
              <a:rPr lang="en-US" sz="1400" dirty="0" smtClean="0"/>
              <a:t>revenue when it has been both:</a:t>
            </a:r>
          </a:p>
          <a:p>
            <a:pPr marL="0" indent="0" fontAlgn="auto">
              <a:spcBef>
                <a:spcPts val="0"/>
              </a:spcBef>
              <a:spcAft>
                <a:spcPts val="0"/>
              </a:spcAft>
              <a:buNone/>
              <a:defRPr/>
            </a:pPr>
            <a:endParaRPr lang="en-US" sz="1400" dirty="0"/>
          </a:p>
          <a:p>
            <a:pPr marL="749300" lvl="1" indent="-342900" fontAlgn="auto">
              <a:spcBef>
                <a:spcPts val="0"/>
              </a:spcBef>
              <a:spcAft>
                <a:spcPts val="0"/>
              </a:spcAft>
              <a:buFontTx/>
              <a:buAutoNum type="arabicPeriod"/>
              <a:defRPr/>
            </a:pPr>
            <a:r>
              <a:rPr lang="en-US" sz="1400" b="1" dirty="0" smtClean="0"/>
              <a:t>Earned</a:t>
            </a:r>
            <a:r>
              <a:rPr lang="en-US" sz="1400" dirty="0" smtClean="0"/>
              <a:t> </a:t>
            </a:r>
            <a:endParaRPr lang="en-US" sz="1400" dirty="0"/>
          </a:p>
          <a:p>
            <a:pPr marL="1206500" lvl="2" indent="-342900" fontAlgn="auto">
              <a:spcBef>
                <a:spcPts val="0"/>
              </a:spcBef>
              <a:spcAft>
                <a:spcPts val="0"/>
              </a:spcAft>
              <a:buFont typeface="Wingdings" panose="05000000000000000000" pitchFamily="2" charset="2"/>
              <a:buChar char="ü"/>
              <a:defRPr/>
            </a:pPr>
            <a:r>
              <a:rPr lang="en-US" sz="1400" dirty="0"/>
              <a:t>Firm has fulfilled its obligation to the customer (service performed or product delivered)</a:t>
            </a:r>
          </a:p>
          <a:p>
            <a:pPr marL="749300" lvl="1" indent="-342900" fontAlgn="auto">
              <a:spcBef>
                <a:spcPts val="0"/>
              </a:spcBef>
              <a:spcAft>
                <a:spcPts val="0"/>
              </a:spcAft>
              <a:buFontTx/>
              <a:buAutoNum type="arabicPeriod"/>
              <a:defRPr/>
            </a:pPr>
            <a:endParaRPr lang="en-US" sz="1400" dirty="0"/>
          </a:p>
          <a:p>
            <a:pPr marL="749300" lvl="1" indent="-342900" fontAlgn="auto">
              <a:spcBef>
                <a:spcPts val="0"/>
              </a:spcBef>
              <a:spcAft>
                <a:spcPts val="0"/>
              </a:spcAft>
              <a:buFontTx/>
              <a:buAutoNum type="arabicPeriod"/>
              <a:defRPr/>
            </a:pPr>
            <a:r>
              <a:rPr lang="en-US" sz="1400" b="1" dirty="0" smtClean="0"/>
              <a:t>Realized </a:t>
            </a:r>
            <a:r>
              <a:rPr lang="en-US" sz="1400" b="1" dirty="0"/>
              <a:t>or Realizable</a:t>
            </a:r>
          </a:p>
          <a:p>
            <a:pPr marL="1206500" lvl="2" indent="-342900" fontAlgn="auto">
              <a:spcBef>
                <a:spcPts val="0"/>
              </a:spcBef>
              <a:spcAft>
                <a:spcPts val="0"/>
              </a:spcAft>
              <a:buFont typeface="Wingdings" panose="05000000000000000000" pitchFamily="2" charset="2"/>
              <a:buChar char="ü"/>
              <a:defRPr/>
            </a:pPr>
            <a:r>
              <a:rPr lang="en-US" sz="1400" dirty="0"/>
              <a:t>Firm receives something from customer (cash or a promise to pay)</a:t>
            </a:r>
          </a:p>
          <a:p>
            <a:pPr marL="0" indent="0">
              <a:spcBef>
                <a:spcPct val="0"/>
              </a:spcBef>
              <a:buNone/>
            </a:pPr>
            <a:endParaRPr lang="en-US" sz="1400" dirty="0"/>
          </a:p>
          <a:p>
            <a:pPr marL="0" indent="0">
              <a:spcBef>
                <a:spcPct val="0"/>
              </a:spcBef>
              <a:buNone/>
            </a:pPr>
            <a:endParaRPr lang="en-US" sz="1400" dirty="0" smtClean="0">
              <a:cs typeface="Arial" pitchFamily="34" charset="0"/>
            </a:endParaRPr>
          </a:p>
          <a:p>
            <a:pPr marL="0" indent="0">
              <a:spcBef>
                <a:spcPct val="0"/>
              </a:spcBef>
              <a:buNone/>
            </a:pPr>
            <a:r>
              <a:rPr lang="en-US" sz="1400" dirty="0"/>
              <a:t>Companies most often record sales revenue when they have provided services to the buyer. Companies disclose the revenue recognition rule they follow in the footnote to the financial statements titled </a:t>
            </a:r>
            <a:r>
              <a:rPr lang="en-US" sz="1400" i="1" dirty="0"/>
              <a:t>Summary of Significant Accounting Policies</a:t>
            </a:r>
            <a:r>
              <a:rPr lang="en-US" sz="1400" dirty="0"/>
              <a:t>. </a:t>
            </a:r>
          </a:p>
          <a:p>
            <a:pPr marL="0" indent="0">
              <a:spcBef>
                <a:spcPct val="0"/>
              </a:spcBef>
              <a:buNone/>
            </a:pPr>
            <a:endParaRPr lang="en-US" sz="1400" dirty="0" smtClean="0">
              <a:cs typeface="Arial" pitchFamily="34" charset="0"/>
            </a:endParaRPr>
          </a:p>
          <a:p>
            <a:pPr marL="0" indent="0">
              <a:spcBef>
                <a:spcPct val="0"/>
              </a:spcBef>
              <a:buNone/>
            </a:pPr>
            <a:endParaRPr lang="en-US" sz="1400" dirty="0" smtClean="0">
              <a:cs typeface="Arial" pitchFamily="34" charset="0"/>
            </a:endParaRPr>
          </a:p>
          <a:p>
            <a:pPr marL="0" indent="0">
              <a:spcBef>
                <a:spcPts val="0"/>
              </a:spcBef>
              <a:spcAft>
                <a:spcPts val="600"/>
              </a:spcAft>
              <a:buNone/>
              <a:defRPr/>
            </a:pPr>
            <a:r>
              <a:rPr lang="en-US" sz="1400" dirty="0">
                <a:cs typeface="Arial" pitchFamily="34" charset="0"/>
              </a:rPr>
              <a:t>Shipping terms for goods are </a:t>
            </a:r>
            <a:r>
              <a:rPr lang="en-US" sz="1400" dirty="0" smtClean="0">
                <a:cs typeface="Arial" pitchFamily="34" charset="0"/>
              </a:rPr>
              <a:t>either </a:t>
            </a:r>
          </a:p>
          <a:p>
            <a:pPr lvl="1">
              <a:spcBef>
                <a:spcPts val="0"/>
              </a:spcBef>
              <a:spcAft>
                <a:spcPts val="600"/>
              </a:spcAft>
              <a:buFont typeface="Wingdings" panose="05000000000000000000" pitchFamily="2" charset="2"/>
              <a:buChar char="ü"/>
              <a:defRPr/>
            </a:pPr>
            <a:r>
              <a:rPr lang="en-US" sz="1400" dirty="0" smtClean="0">
                <a:solidFill>
                  <a:srgbClr val="C00000"/>
                </a:solidFill>
                <a:cs typeface="Arial" pitchFamily="34" charset="0"/>
              </a:rPr>
              <a:t>FOB Destination</a:t>
            </a:r>
            <a:r>
              <a:rPr lang="en-US" sz="1400" dirty="0" smtClean="0">
                <a:cs typeface="Arial" pitchFamily="34" charset="0"/>
              </a:rPr>
              <a:t>: the </a:t>
            </a:r>
            <a:r>
              <a:rPr lang="en-US" sz="1400" dirty="0">
                <a:cs typeface="Arial" pitchFamily="34" charset="0"/>
              </a:rPr>
              <a:t>title of the goods changes hands on delivery. </a:t>
            </a:r>
            <a:endParaRPr lang="en-US" sz="1400" dirty="0" smtClean="0">
              <a:cs typeface="Arial" pitchFamily="34" charset="0"/>
            </a:endParaRPr>
          </a:p>
          <a:p>
            <a:pPr lvl="1">
              <a:spcBef>
                <a:spcPts val="0"/>
              </a:spcBef>
              <a:buFont typeface="Wingdings" panose="05000000000000000000" pitchFamily="2" charset="2"/>
              <a:buChar char="ü"/>
              <a:defRPr/>
            </a:pPr>
            <a:r>
              <a:rPr lang="en-US" sz="1400" dirty="0" smtClean="0">
                <a:solidFill>
                  <a:srgbClr val="C00000"/>
                </a:solidFill>
                <a:cs typeface="Arial" pitchFamily="34" charset="0"/>
              </a:rPr>
              <a:t>FOB Shipping</a:t>
            </a:r>
            <a:r>
              <a:rPr lang="en-US" sz="1400" dirty="0" smtClean="0">
                <a:cs typeface="Arial" pitchFamily="34" charset="0"/>
              </a:rPr>
              <a:t>: </a:t>
            </a:r>
            <a:r>
              <a:rPr lang="en-US" sz="1400" dirty="0">
                <a:cs typeface="Arial" pitchFamily="34" charset="0"/>
              </a:rPr>
              <a:t>the title of the goods changes hands at the shipping date</a:t>
            </a:r>
            <a:r>
              <a:rPr lang="en-US" sz="1400" dirty="0" smtClean="0">
                <a:cs typeface="Arial" pitchFamily="34" charset="0"/>
              </a:rPr>
              <a:t>.</a:t>
            </a:r>
          </a:p>
          <a:p>
            <a:pPr marL="0" indent="0">
              <a:spcBef>
                <a:spcPct val="100000"/>
              </a:spcBef>
              <a:buNone/>
              <a:defRPr/>
            </a:pPr>
            <a:endParaRPr lang="en-US" sz="1100" dirty="0" smtClean="0">
              <a:cs typeface="Arial" pitchFamily="34" charset="0"/>
            </a:endParaRPr>
          </a:p>
          <a:p>
            <a:pPr marL="0" indent="0">
              <a:spcBef>
                <a:spcPct val="100000"/>
              </a:spcBef>
              <a:buNone/>
              <a:defRPr/>
            </a:pPr>
            <a:r>
              <a:rPr lang="en-US" sz="1100" dirty="0" smtClean="0">
                <a:cs typeface="Arial" pitchFamily="34" charset="0"/>
              </a:rPr>
              <a:t>*FOB: Free on Board</a:t>
            </a:r>
            <a:endParaRPr lang="en-US" sz="1100" dirty="0">
              <a:cs typeface="Arial" pitchFamily="34" charset="0"/>
            </a:endParaRPr>
          </a:p>
        </p:txBody>
      </p:sp>
    </p:spTree>
    <p:extLst>
      <p:ext uri="{BB962C8B-B14F-4D97-AF65-F5344CB8AC3E}">
        <p14:creationId xmlns:p14="http://schemas.microsoft.com/office/powerpoint/2010/main" val="180827385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A51A17"/>
                </a:solidFill>
              </a:rPr>
              <a:pPr/>
              <a:t>50</a:t>
            </a:fld>
            <a:endParaRPr lang="en-US" altLang="en-US" sz="1400" b="1" dirty="0" smtClean="0">
              <a:solidFill>
                <a:srgbClr val="A51A17"/>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End of Chapter 06</a:t>
            </a:r>
            <a:endParaRPr lang="en-US" sz="2800" dirty="0"/>
          </a:p>
        </p:txBody>
      </p:sp>
    </p:spTree>
    <p:extLst>
      <p:ext uri="{BB962C8B-B14F-4D97-AF65-F5344CB8AC3E}">
        <p14:creationId xmlns:p14="http://schemas.microsoft.com/office/powerpoint/2010/main" val="42837375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6</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Credit Card Sales to Customers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495300" indent="-495300">
              <a:buFont typeface="Wingdings" pitchFamily="2" charset="2"/>
              <a:buNone/>
              <a:defRPr/>
            </a:pPr>
            <a:r>
              <a:rPr lang="en-US" sz="1400" dirty="0">
                <a:cs typeface="Arial" pitchFamily="34" charset="0"/>
              </a:rPr>
              <a:t>Companies accept credit cards for several reasons:</a:t>
            </a:r>
          </a:p>
          <a:p>
            <a:pPr marL="749300" lvl="1" indent="-342900">
              <a:buClr>
                <a:schemeClr val="tx1"/>
              </a:buClr>
              <a:buFont typeface="Wingdings" panose="05000000000000000000" pitchFamily="2" charset="2"/>
              <a:buChar char="ü"/>
              <a:defRPr/>
            </a:pPr>
            <a:r>
              <a:rPr lang="en-US" sz="1400" dirty="0">
                <a:cs typeface="Arial" pitchFamily="34" charset="0"/>
              </a:rPr>
              <a:t>To increase </a:t>
            </a:r>
            <a:r>
              <a:rPr lang="en-US" sz="1400" dirty="0" smtClean="0">
                <a:cs typeface="Arial" pitchFamily="34" charset="0"/>
              </a:rPr>
              <a:t>sales</a:t>
            </a:r>
            <a:endParaRPr lang="en-US" sz="1400" dirty="0">
              <a:cs typeface="Arial" pitchFamily="34" charset="0"/>
            </a:endParaRPr>
          </a:p>
          <a:p>
            <a:pPr marL="749300" lvl="1" indent="-342900">
              <a:buClr>
                <a:schemeClr val="tx1"/>
              </a:buClr>
              <a:buFont typeface="Wingdings" panose="05000000000000000000" pitchFamily="2" charset="2"/>
              <a:buChar char="ü"/>
              <a:defRPr/>
            </a:pPr>
            <a:r>
              <a:rPr lang="en-US" sz="1400" dirty="0">
                <a:cs typeface="Arial" pitchFamily="34" charset="0"/>
              </a:rPr>
              <a:t>To avoid the costs of providing credit directly to </a:t>
            </a:r>
            <a:r>
              <a:rPr lang="en-US" sz="1400" dirty="0" smtClean="0">
                <a:cs typeface="Arial" pitchFamily="34" charset="0"/>
              </a:rPr>
              <a:t>customers</a:t>
            </a:r>
            <a:endParaRPr lang="en-US" sz="1400" dirty="0">
              <a:cs typeface="Arial" pitchFamily="34" charset="0"/>
            </a:endParaRPr>
          </a:p>
          <a:p>
            <a:pPr marL="749300" lvl="1" indent="-342900">
              <a:buClr>
                <a:schemeClr val="tx1"/>
              </a:buClr>
              <a:buFont typeface="Wingdings" panose="05000000000000000000" pitchFamily="2" charset="2"/>
              <a:buChar char="ü"/>
              <a:defRPr/>
            </a:pPr>
            <a:r>
              <a:rPr lang="en-US" sz="1400" dirty="0">
                <a:cs typeface="Arial" pitchFamily="34" charset="0"/>
              </a:rPr>
              <a:t>To avoid losses due to bad </a:t>
            </a:r>
            <a:r>
              <a:rPr lang="en-US" sz="1400" dirty="0" smtClean="0">
                <a:cs typeface="Arial" pitchFamily="34" charset="0"/>
              </a:rPr>
              <a:t>checks</a:t>
            </a:r>
            <a:endParaRPr lang="en-US" sz="1400" dirty="0">
              <a:cs typeface="Arial" pitchFamily="34" charset="0"/>
            </a:endParaRPr>
          </a:p>
          <a:p>
            <a:pPr marL="749300" lvl="1" indent="-342900">
              <a:buClr>
                <a:schemeClr val="tx1"/>
              </a:buClr>
              <a:buFont typeface="Wingdings" panose="05000000000000000000" pitchFamily="2" charset="2"/>
              <a:buChar char="ü"/>
              <a:defRPr/>
            </a:pPr>
            <a:r>
              <a:rPr lang="en-US" sz="1400" dirty="0" smtClean="0">
                <a:cs typeface="Arial" pitchFamily="34" charset="0"/>
              </a:rPr>
              <a:t>To </a:t>
            </a:r>
            <a:r>
              <a:rPr lang="en-US" sz="1400" dirty="0">
                <a:cs typeface="Arial" pitchFamily="34" charset="0"/>
              </a:rPr>
              <a:t>receive payment </a:t>
            </a:r>
            <a:r>
              <a:rPr lang="en-US" sz="1400" dirty="0" smtClean="0">
                <a:cs typeface="Arial" pitchFamily="34" charset="0"/>
              </a:rPr>
              <a:t>quicker</a:t>
            </a:r>
          </a:p>
          <a:p>
            <a:pPr marL="749300" lvl="1" indent="-342900">
              <a:buClr>
                <a:schemeClr val="tx1"/>
              </a:buClr>
              <a:buFont typeface="Wingdings" panose="05000000000000000000" pitchFamily="2" charset="2"/>
              <a:buChar char="ü"/>
              <a:defRPr/>
            </a:pPr>
            <a:endParaRPr lang="en-US" sz="1400" dirty="0">
              <a:cs typeface="Arial" pitchFamily="34" charset="0"/>
            </a:endParaRPr>
          </a:p>
          <a:p>
            <a:pPr marL="0" indent="0">
              <a:buClr>
                <a:schemeClr val="tx1"/>
              </a:buClr>
              <a:buNone/>
              <a:defRPr/>
            </a:pPr>
            <a:r>
              <a:rPr lang="en-US" sz="1400" dirty="0"/>
              <a:t>When credit card sales are made, an organization must pay the credit card company a fee for services provided by the credit card company. In </a:t>
            </a:r>
            <a:r>
              <a:rPr lang="en-US" sz="1400" dirty="0" smtClean="0"/>
              <a:t>the following </a:t>
            </a:r>
            <a:r>
              <a:rPr lang="en-US" sz="1400" dirty="0"/>
              <a:t>example, the credit card company charges </a:t>
            </a:r>
            <a:r>
              <a:rPr lang="en-US" sz="1400" dirty="0" smtClean="0"/>
              <a:t>a </a:t>
            </a:r>
            <a:r>
              <a:rPr lang="en-US" sz="1400" dirty="0"/>
              <a:t>fee of </a:t>
            </a:r>
            <a:r>
              <a:rPr lang="en-US" sz="1400" dirty="0" smtClean="0"/>
              <a:t>3% </a:t>
            </a:r>
            <a:r>
              <a:rPr lang="en-US" sz="1400" dirty="0"/>
              <a:t>of credit card sales revenue. </a:t>
            </a:r>
            <a:r>
              <a:rPr lang="en-US" sz="1400" dirty="0" smtClean="0"/>
              <a:t>The firm will </a:t>
            </a:r>
            <a:r>
              <a:rPr lang="en-US" sz="1400" dirty="0"/>
              <a:t>use a credit card discount account, which is a </a:t>
            </a:r>
            <a:r>
              <a:rPr lang="en-US" sz="1400" dirty="0">
                <a:solidFill>
                  <a:srgbClr val="C00000"/>
                </a:solidFill>
              </a:rPr>
              <a:t>contra-revenue account</a:t>
            </a:r>
            <a:r>
              <a:rPr lang="en-US" sz="1400" dirty="0" smtClean="0"/>
              <a:t>.</a:t>
            </a:r>
          </a:p>
          <a:p>
            <a:pPr marL="0" indent="0">
              <a:buClr>
                <a:schemeClr val="tx1"/>
              </a:buClr>
              <a:buNone/>
              <a:defRPr/>
            </a:pPr>
            <a:endParaRPr lang="en-US" sz="1400" dirty="0"/>
          </a:p>
          <a:p>
            <a:pPr marL="0" indent="0">
              <a:buClr>
                <a:schemeClr val="tx1"/>
              </a:buClr>
              <a:buNone/>
              <a:defRPr/>
            </a:pPr>
            <a:r>
              <a:rPr lang="en-US" sz="1400" dirty="0" smtClean="0"/>
              <a:t>	Sales </a:t>
            </a:r>
            <a:r>
              <a:rPr lang="en-US" sz="1400" dirty="0"/>
              <a:t>R</a:t>
            </a:r>
            <a:r>
              <a:rPr lang="en-US" sz="1400" dirty="0" smtClean="0"/>
              <a:t>evenue </a:t>
            </a:r>
            <a:r>
              <a:rPr lang="en-US" sz="1400" dirty="0"/>
              <a:t>				 $3,000 </a:t>
            </a:r>
            <a:br>
              <a:rPr lang="en-US" sz="1400" dirty="0"/>
            </a:br>
            <a:r>
              <a:rPr lang="en-US" sz="1400" dirty="0" smtClean="0"/>
              <a:t>	Less</a:t>
            </a:r>
            <a:r>
              <a:rPr lang="en-US" sz="1400" dirty="0"/>
              <a:t>: Credit card discounts (0.03 × 3,000</a:t>
            </a:r>
            <a:r>
              <a:rPr lang="en-US" sz="1400" dirty="0" smtClean="0"/>
              <a:t>) </a:t>
            </a:r>
            <a:r>
              <a:rPr lang="en-US" sz="1400" dirty="0"/>
              <a:t>		</a:t>
            </a:r>
            <a:r>
              <a:rPr lang="en-US" sz="1400" u="sng" dirty="0" smtClean="0"/>
              <a:t>        90</a:t>
            </a:r>
            <a:r>
              <a:rPr lang="en-US" sz="1400" dirty="0" smtClean="0"/>
              <a:t> </a:t>
            </a:r>
            <a:r>
              <a:rPr lang="en-US" sz="1400" dirty="0"/>
              <a:t/>
            </a:r>
            <a:br>
              <a:rPr lang="en-US" sz="1400" dirty="0"/>
            </a:br>
            <a:r>
              <a:rPr lang="en-US" sz="1400" dirty="0" smtClean="0"/>
              <a:t>	Net </a:t>
            </a:r>
            <a:r>
              <a:rPr lang="en-US" sz="1400" dirty="0"/>
              <a:t>sales (reported on the income statement)       	 $2,910 </a:t>
            </a:r>
            <a:endParaRPr lang="en-US" sz="1400" dirty="0" smtClean="0"/>
          </a:p>
          <a:p>
            <a:pPr marL="0" indent="0">
              <a:buClr>
                <a:schemeClr val="tx1"/>
              </a:buClr>
              <a:buNone/>
              <a:defRPr/>
            </a:pPr>
            <a:endParaRPr lang="en-US" sz="1400" dirty="0">
              <a:cs typeface="Arial" pitchFamily="34" charset="0"/>
            </a:endParaRPr>
          </a:p>
          <a:p>
            <a:endParaRPr lang="en-US" sz="1400" dirty="0"/>
          </a:p>
          <a:p>
            <a:pPr marL="0" indent="0">
              <a:buClr>
                <a:schemeClr val="tx1"/>
              </a:buClr>
              <a:buNone/>
              <a:defRPr/>
            </a:pPr>
            <a:endParaRPr lang="en-US" sz="1400" dirty="0">
              <a:cs typeface="Arial" pitchFamily="34" charset="0"/>
            </a:endParaRPr>
          </a:p>
          <a:p>
            <a:pPr marL="0" indent="0">
              <a:buClr>
                <a:schemeClr val="tx1"/>
              </a:buClr>
              <a:buNone/>
              <a:defRPr/>
            </a:pPr>
            <a:endParaRPr lang="en-US" sz="1400" dirty="0"/>
          </a:p>
          <a:p>
            <a:pPr marL="406400" lvl="1" indent="0">
              <a:buClr>
                <a:schemeClr val="tx1"/>
              </a:buClr>
              <a:buNone/>
              <a:defRPr/>
            </a:pPr>
            <a:endParaRPr lang="en-US" sz="1400" dirty="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709591464"/>
              </p:ext>
            </p:extLst>
          </p:nvPr>
        </p:nvGraphicFramePr>
        <p:xfrm>
          <a:off x="1371600" y="4876800"/>
          <a:ext cx="5867400" cy="1219200"/>
        </p:xfrm>
        <a:graphic>
          <a:graphicData uri="http://schemas.openxmlformats.org/drawingml/2006/table">
            <a:tbl>
              <a:tblPr firstRow="1" bandRow="1">
                <a:tableStyleId>{2D5ABB26-0587-4C30-8999-92F81FD0307C}</a:tableStyleId>
              </a:tblPr>
              <a:tblGrid>
                <a:gridCol w="3787096">
                  <a:extLst>
                    <a:ext uri="{9D8B030D-6E8A-4147-A177-3AD203B41FA5}">
                      <a16:colId xmlns:a16="http://schemas.microsoft.com/office/drawing/2014/main" val="20000"/>
                    </a:ext>
                  </a:extLst>
                </a:gridCol>
                <a:gridCol w="945592">
                  <a:extLst>
                    <a:ext uri="{9D8B030D-6E8A-4147-A177-3AD203B41FA5}">
                      <a16:colId xmlns:a16="http://schemas.microsoft.com/office/drawing/2014/main" val="20001"/>
                    </a:ext>
                  </a:extLst>
                </a:gridCol>
                <a:gridCol w="1134712">
                  <a:extLst>
                    <a:ext uri="{9D8B030D-6E8A-4147-A177-3AD203B41FA5}">
                      <a16:colId xmlns:a16="http://schemas.microsoft.com/office/drawing/2014/main" val="20002"/>
                    </a:ext>
                  </a:extLst>
                </a:gridCol>
              </a:tblGrid>
              <a:tr h="127000">
                <a:tc>
                  <a:txBody>
                    <a:bodyPr/>
                    <a:lstStyle/>
                    <a:p>
                      <a:endParaRPr lang="en-US" sz="1400" dirty="0"/>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127000">
                <a:tc>
                  <a:txBody>
                    <a:bodyPr/>
                    <a:lstStyle/>
                    <a:p>
                      <a:r>
                        <a:rPr lang="en-US" sz="1400" dirty="0" smtClean="0"/>
                        <a:t>Cash (+A)</a:t>
                      </a:r>
                      <a:endParaRPr lang="en-US" sz="1400" dirty="0"/>
                    </a:p>
                  </a:txBody>
                  <a:tcPr/>
                </a:tc>
                <a:tc>
                  <a:txBody>
                    <a:bodyPr/>
                    <a:lstStyle/>
                    <a:p>
                      <a:pPr algn="r"/>
                      <a:r>
                        <a:rPr lang="en-US" sz="1400" dirty="0" smtClean="0"/>
                        <a:t>2,910</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127000">
                <a:tc>
                  <a:txBody>
                    <a:bodyPr/>
                    <a:lstStyle/>
                    <a:p>
                      <a:r>
                        <a:rPr lang="en-US" sz="1400" dirty="0" smtClean="0"/>
                        <a:t>Credit</a:t>
                      </a:r>
                      <a:r>
                        <a:rPr lang="en-US" sz="1400" baseline="0" dirty="0" smtClean="0"/>
                        <a:t> card discount (+XR, -R, -SE)</a:t>
                      </a:r>
                      <a:endParaRPr lang="en-US" sz="1400" dirty="0"/>
                    </a:p>
                  </a:txBody>
                  <a:tcPr/>
                </a:tc>
                <a:tc>
                  <a:txBody>
                    <a:bodyPr/>
                    <a:lstStyle/>
                    <a:p>
                      <a:pPr algn="r"/>
                      <a:r>
                        <a:rPr lang="en-US" sz="1400" dirty="0" smtClean="0"/>
                        <a:t>90</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2"/>
                  </a:ext>
                </a:extLst>
              </a:tr>
              <a:tr h="127000">
                <a:tc>
                  <a:txBody>
                    <a:bodyPr/>
                    <a:lstStyle/>
                    <a:p>
                      <a:r>
                        <a:rPr lang="en-US" sz="1400" dirty="0" smtClean="0"/>
                        <a:t>     Sales Revenue (+R, +SE)</a:t>
                      </a:r>
                      <a:endParaRPr lang="en-US" sz="1400" dirty="0"/>
                    </a:p>
                  </a:txBody>
                  <a:tcPr/>
                </a:tc>
                <a:tc>
                  <a:txBody>
                    <a:bodyPr/>
                    <a:lstStyle/>
                    <a:p>
                      <a:pPr algn="r"/>
                      <a:endParaRPr lang="en-US" sz="1400" dirty="0"/>
                    </a:p>
                  </a:txBody>
                  <a:tcPr/>
                </a:tc>
                <a:tc>
                  <a:txBody>
                    <a:bodyPr/>
                    <a:lstStyle/>
                    <a:p>
                      <a:pPr algn="r"/>
                      <a:r>
                        <a:rPr lang="en-US" sz="1400" dirty="0" smtClean="0"/>
                        <a:t>3,000</a:t>
                      </a:r>
                      <a:endParaRPr lang="en-US" sz="14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042546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7</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Sales Discounts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buNone/>
            </a:pPr>
            <a:r>
              <a:rPr lang="en-US" sz="1400" dirty="0" smtClean="0"/>
              <a:t>Customers purchasing on account are sometimes offered a </a:t>
            </a:r>
            <a:r>
              <a:rPr lang="en-US" sz="1400" dirty="0" smtClean="0">
                <a:solidFill>
                  <a:srgbClr val="C00000"/>
                </a:solidFill>
              </a:rPr>
              <a:t>sales discount</a:t>
            </a:r>
            <a:r>
              <a:rPr lang="en-US" sz="1400" dirty="0" smtClean="0"/>
              <a:t> to encourage early payment:</a:t>
            </a:r>
          </a:p>
          <a:p>
            <a:endParaRPr lang="en-US" sz="1400" dirty="0" smtClean="0"/>
          </a:p>
          <a:p>
            <a:pPr marL="0" indent="0">
              <a:buNone/>
            </a:pPr>
            <a:r>
              <a:rPr lang="en-US" sz="1400" dirty="0" smtClean="0"/>
              <a:t>Early payment incentive:	</a:t>
            </a:r>
            <a:r>
              <a:rPr lang="en-US" sz="1800" b="1" dirty="0" smtClean="0">
                <a:solidFill>
                  <a:srgbClr val="C00000"/>
                </a:solidFill>
              </a:rPr>
              <a:t>2/10, n/30</a:t>
            </a:r>
            <a:r>
              <a:rPr lang="en-US" sz="1400" dirty="0" smtClean="0"/>
              <a:t> (read </a:t>
            </a:r>
            <a:r>
              <a:rPr lang="en-US" sz="1400" dirty="0"/>
              <a:t>as “two ten, net </a:t>
            </a:r>
            <a:r>
              <a:rPr lang="en-US" sz="1400" dirty="0" smtClean="0"/>
              <a:t>thirty”) </a:t>
            </a:r>
            <a:endParaRPr lang="en-US" sz="1400" dirty="0"/>
          </a:p>
          <a:p>
            <a:pPr marL="0" indent="0">
              <a:buNone/>
            </a:pPr>
            <a:endParaRPr lang="en-US" sz="1800" b="1" dirty="0">
              <a:solidFill>
                <a:srgbClr val="C00000"/>
              </a:solidFill>
            </a:endParaRPr>
          </a:p>
          <a:p>
            <a:pPr lvl="1">
              <a:buFont typeface="Wingdings" panose="05000000000000000000" pitchFamily="2" charset="2"/>
              <a:buChar char="ü"/>
            </a:pPr>
            <a:r>
              <a:rPr lang="en-US" sz="1400" dirty="0" smtClean="0"/>
              <a:t>The </a:t>
            </a:r>
            <a:r>
              <a:rPr lang="en-US" sz="1400" dirty="0"/>
              <a:t>first number represents the discount percentage, </a:t>
            </a:r>
            <a:r>
              <a:rPr lang="en-US" sz="1400" dirty="0" smtClean="0"/>
              <a:t>2% </a:t>
            </a:r>
            <a:endParaRPr lang="en-US" sz="1400" dirty="0"/>
          </a:p>
          <a:p>
            <a:pPr lvl="1">
              <a:buFont typeface="Wingdings" panose="05000000000000000000" pitchFamily="2" charset="2"/>
              <a:buChar char="ü"/>
            </a:pPr>
            <a:r>
              <a:rPr lang="en-US" sz="1400" dirty="0"/>
              <a:t>The second number represents the discount period, 10 </a:t>
            </a:r>
            <a:r>
              <a:rPr lang="en-US" sz="1400" dirty="0" smtClean="0"/>
              <a:t>days </a:t>
            </a:r>
            <a:endParaRPr lang="en-US" sz="1400" dirty="0"/>
          </a:p>
          <a:p>
            <a:pPr lvl="1">
              <a:buFont typeface="Wingdings" panose="05000000000000000000" pitchFamily="2" charset="2"/>
              <a:buChar char="ü"/>
            </a:pPr>
            <a:r>
              <a:rPr lang="en-US" sz="1400" dirty="0"/>
              <a:t>The letter “n” stands for the word “net,” the total sales less any </a:t>
            </a:r>
            <a:r>
              <a:rPr lang="en-US" sz="1400" dirty="0" smtClean="0"/>
              <a:t>returns</a:t>
            </a:r>
            <a:endParaRPr lang="en-US" sz="1400" dirty="0"/>
          </a:p>
          <a:p>
            <a:pPr lvl="1">
              <a:buFont typeface="Wingdings" panose="05000000000000000000" pitchFamily="2" charset="2"/>
              <a:buChar char="ü"/>
            </a:pPr>
            <a:r>
              <a:rPr lang="en-US" sz="1400" dirty="0"/>
              <a:t>The last number represents the maximum days in the credit </a:t>
            </a:r>
            <a:r>
              <a:rPr lang="en-US" sz="1400" dirty="0" smtClean="0"/>
              <a:t>period, 30 days</a:t>
            </a:r>
            <a:endParaRPr lang="en-US" sz="1000" dirty="0"/>
          </a:p>
          <a:p>
            <a:pPr marL="0" indent="0">
              <a:buNone/>
            </a:pPr>
            <a:endParaRPr lang="en-US" sz="1400" dirty="0" smtClean="0"/>
          </a:p>
          <a:p>
            <a:pPr marL="0" indent="0">
              <a:buNone/>
            </a:pPr>
            <a:r>
              <a:rPr lang="en-US" sz="1400" dirty="0" smtClean="0"/>
              <a:t>In </a:t>
            </a:r>
            <a:r>
              <a:rPr lang="en-US" sz="1400" dirty="0"/>
              <a:t>this case, if the customer pays within 10 days, then a 2 percent discount may be deducted from the invoice amount. </a:t>
            </a:r>
            <a:r>
              <a:rPr lang="en-US" sz="1400" dirty="0" smtClean="0"/>
              <a:t>Otherwise, the </a:t>
            </a:r>
            <a:r>
              <a:rPr lang="en-US" sz="1400" dirty="0"/>
              <a:t>net amount is due within 30 days. </a:t>
            </a:r>
            <a:endParaRPr lang="en-US" sz="1400" dirty="0" smtClean="0"/>
          </a:p>
          <a:p>
            <a:pPr marL="0" indent="0">
              <a:buNone/>
            </a:pPr>
            <a:endParaRPr lang="en-US" sz="1400" dirty="0"/>
          </a:p>
          <a:p>
            <a:pPr marL="0" indent="0">
              <a:buNone/>
            </a:pPr>
            <a:r>
              <a:rPr lang="en-US" sz="1400" dirty="0" smtClean="0">
                <a:solidFill>
                  <a:srgbClr val="C00000"/>
                </a:solidFill>
              </a:rPr>
              <a:t>Is this sales discount (2/10, n/30) a good deal?</a:t>
            </a:r>
          </a:p>
          <a:p>
            <a:pPr marL="0" indent="0">
              <a:buNone/>
            </a:pPr>
            <a:endParaRPr lang="en-US" sz="1400" dirty="0">
              <a:solidFill>
                <a:srgbClr val="C00000"/>
              </a:solidFill>
            </a:endParaRPr>
          </a:p>
        </p:txBody>
      </p:sp>
    </p:spTree>
    <p:extLst>
      <p:ext uri="{BB962C8B-B14F-4D97-AF65-F5344CB8AC3E}">
        <p14:creationId xmlns:p14="http://schemas.microsoft.com/office/powerpoint/2010/main" val="2996962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1752600" y="3890620"/>
            <a:ext cx="5029200" cy="681380"/>
          </a:xfrm>
          <a:prstGeom prst="rect">
            <a:avLst/>
          </a:prstGeom>
          <a:solidFill>
            <a:srgbClr val="AFEA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8</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Sales Discounts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buNone/>
            </a:pPr>
            <a:r>
              <a:rPr lang="en-US" sz="1400" dirty="0" smtClean="0">
                <a:solidFill>
                  <a:srgbClr val="C00000"/>
                </a:solidFill>
              </a:rPr>
              <a:t>Is this sales discount (2/10, n/30) a good deal?</a:t>
            </a:r>
          </a:p>
          <a:p>
            <a:pPr marL="0" lvl="0" indent="0" defTabSz="457200" eaLnBrk="1" fontAlgn="auto" hangingPunct="1">
              <a:spcBef>
                <a:spcPts val="0"/>
              </a:spcBef>
              <a:spcAft>
                <a:spcPts val="0"/>
              </a:spcAft>
              <a:buNone/>
              <a:defRPr/>
            </a:pPr>
            <a:endParaRPr lang="en-US" sz="1400" dirty="0" smtClean="0"/>
          </a:p>
          <a:p>
            <a:pPr marL="0" indent="0" defTabSz="457200" eaLnBrk="1" fontAlgn="auto" hangingPunct="1">
              <a:spcBef>
                <a:spcPts val="0"/>
              </a:spcBef>
              <a:spcAft>
                <a:spcPts val="0"/>
              </a:spcAft>
              <a:buNone/>
              <a:defRPr/>
            </a:pPr>
            <a:r>
              <a:rPr lang="en-US" sz="1400" dirty="0">
                <a:cs typeface="Arial" pitchFamily="34" charset="0"/>
              </a:rPr>
              <a:t>With discount terms of 2/10, n/30, a </a:t>
            </a:r>
            <a:r>
              <a:rPr lang="en-US" sz="1400" dirty="0" smtClean="0">
                <a:cs typeface="Arial" pitchFamily="34" charset="0"/>
              </a:rPr>
              <a:t>customer saves </a:t>
            </a:r>
            <a:r>
              <a:rPr lang="en-US" sz="1400" dirty="0">
                <a:cs typeface="Arial" pitchFamily="34" charset="0"/>
              </a:rPr>
              <a:t>$2 on a $100 purchase by paying</a:t>
            </a:r>
            <a:br>
              <a:rPr lang="en-US" sz="1400" dirty="0">
                <a:cs typeface="Arial" pitchFamily="34" charset="0"/>
              </a:rPr>
            </a:br>
            <a:r>
              <a:rPr lang="en-US" sz="1400" dirty="0">
                <a:cs typeface="Arial" pitchFamily="34" charset="0"/>
              </a:rPr>
              <a:t>on the 10th day instead of the 30th </a:t>
            </a:r>
            <a:r>
              <a:rPr lang="en-US" sz="1400" dirty="0" smtClean="0">
                <a:cs typeface="Arial" pitchFamily="34" charset="0"/>
              </a:rPr>
              <a:t>day</a:t>
            </a:r>
            <a:endParaRPr lang="en-US" sz="1400" dirty="0" smtClean="0"/>
          </a:p>
          <a:p>
            <a:pPr marL="0" lvl="0" indent="0" defTabSz="457200" eaLnBrk="1" fontAlgn="auto" hangingPunct="1">
              <a:spcBef>
                <a:spcPts val="0"/>
              </a:spcBef>
              <a:spcAft>
                <a:spcPts val="0"/>
              </a:spcAft>
              <a:buNone/>
              <a:defRPr/>
            </a:pPr>
            <a:endParaRPr lang="en-US" sz="1400" dirty="0"/>
          </a:p>
          <a:p>
            <a:pPr marL="0" lvl="0" indent="0" defTabSz="457200" eaLnBrk="1" fontAlgn="auto" hangingPunct="1">
              <a:spcBef>
                <a:spcPts val="0"/>
              </a:spcBef>
              <a:spcAft>
                <a:spcPts val="0"/>
              </a:spcAft>
              <a:buNone/>
              <a:defRPr/>
            </a:pPr>
            <a:endParaRPr lang="en-US" sz="1400" dirty="0" smtClean="0"/>
          </a:p>
          <a:p>
            <a:pPr marL="0" lvl="0" indent="0" defTabSz="457200" eaLnBrk="1" fontAlgn="auto" hangingPunct="1">
              <a:spcBef>
                <a:spcPts val="0"/>
              </a:spcBef>
              <a:spcAft>
                <a:spcPts val="0"/>
              </a:spcAft>
              <a:buNone/>
              <a:defRPr/>
            </a:pPr>
            <a:endParaRPr lang="en-US" sz="1400" dirty="0"/>
          </a:p>
          <a:p>
            <a:pPr marL="0" lvl="0" indent="0" defTabSz="457200" eaLnBrk="1" fontAlgn="auto" hangingPunct="1">
              <a:spcBef>
                <a:spcPts val="0"/>
              </a:spcBef>
              <a:spcAft>
                <a:spcPts val="0"/>
              </a:spcAft>
              <a:buNone/>
              <a:defRPr/>
            </a:pPr>
            <a:endParaRPr lang="en-US" sz="1400" dirty="0" smtClean="0"/>
          </a:p>
          <a:p>
            <a:pPr marL="0" lvl="0" indent="0" defTabSz="457200" eaLnBrk="1" fontAlgn="auto" hangingPunct="1">
              <a:spcBef>
                <a:spcPts val="0"/>
              </a:spcBef>
              <a:spcAft>
                <a:spcPts val="0"/>
              </a:spcAft>
              <a:buNone/>
              <a:defRPr/>
            </a:pPr>
            <a:endParaRPr lang="en-US" sz="1400" dirty="0"/>
          </a:p>
          <a:p>
            <a:pPr marL="0" lvl="0" indent="0" defTabSz="457200" eaLnBrk="1" fontAlgn="auto" hangingPunct="1">
              <a:spcBef>
                <a:spcPts val="0"/>
              </a:spcBef>
              <a:spcAft>
                <a:spcPts val="0"/>
              </a:spcAft>
              <a:buNone/>
              <a:defRPr/>
            </a:pPr>
            <a:endParaRPr lang="en-US" sz="1400" dirty="0" smtClean="0"/>
          </a:p>
          <a:p>
            <a:pPr marL="0" lvl="0" indent="0" defTabSz="457200" eaLnBrk="1" fontAlgn="auto" hangingPunct="1">
              <a:spcBef>
                <a:spcPts val="0"/>
              </a:spcBef>
              <a:spcAft>
                <a:spcPts val="0"/>
              </a:spcAft>
              <a:buNone/>
              <a:defRPr/>
            </a:pPr>
            <a:endParaRPr lang="en-US" sz="1400" dirty="0"/>
          </a:p>
          <a:p>
            <a:pPr marL="0" lvl="0" indent="0" defTabSz="457200" eaLnBrk="1" fontAlgn="auto" hangingPunct="1">
              <a:spcBef>
                <a:spcPts val="0"/>
              </a:spcBef>
              <a:spcAft>
                <a:spcPts val="0"/>
              </a:spcAft>
              <a:buNone/>
              <a:defRPr/>
            </a:pPr>
            <a:endParaRPr lang="en-US" sz="1400" dirty="0" smtClean="0"/>
          </a:p>
          <a:p>
            <a:pPr marL="0" lvl="0" indent="0" defTabSz="457200" eaLnBrk="1" fontAlgn="auto" hangingPunct="1">
              <a:spcBef>
                <a:spcPts val="0"/>
              </a:spcBef>
              <a:spcAft>
                <a:spcPts val="0"/>
              </a:spcAft>
              <a:buNone/>
              <a:defRPr/>
            </a:pPr>
            <a:endParaRPr lang="en-US" sz="1400" dirty="0"/>
          </a:p>
          <a:p>
            <a:pPr marL="0" lvl="0" indent="0" defTabSz="457200" eaLnBrk="1" fontAlgn="auto" hangingPunct="1">
              <a:spcBef>
                <a:spcPts val="0"/>
              </a:spcBef>
              <a:spcAft>
                <a:spcPts val="0"/>
              </a:spcAft>
              <a:buNone/>
              <a:defRPr/>
            </a:pPr>
            <a:endParaRPr lang="en-US" sz="1400" dirty="0" smtClean="0"/>
          </a:p>
          <a:p>
            <a:pPr marL="0" lvl="0" indent="0" defTabSz="457200" eaLnBrk="1" fontAlgn="auto" hangingPunct="1">
              <a:spcBef>
                <a:spcPts val="0"/>
              </a:spcBef>
              <a:spcAft>
                <a:spcPts val="0"/>
              </a:spcAft>
              <a:buNone/>
              <a:defRPr/>
            </a:pPr>
            <a:endParaRPr lang="en-US" sz="1400" dirty="0"/>
          </a:p>
          <a:p>
            <a:pPr marL="0" lvl="0" indent="0" defTabSz="457200" eaLnBrk="1" fontAlgn="auto" hangingPunct="1">
              <a:spcBef>
                <a:spcPts val="0"/>
              </a:spcBef>
              <a:spcAft>
                <a:spcPts val="0"/>
              </a:spcAft>
              <a:buNone/>
              <a:defRPr/>
            </a:pPr>
            <a:endParaRPr lang="en-US" sz="1400" dirty="0" smtClean="0"/>
          </a:p>
          <a:p>
            <a:pPr marL="0" lvl="0" indent="0" defTabSz="457200" eaLnBrk="1" fontAlgn="auto" hangingPunct="1">
              <a:spcBef>
                <a:spcPts val="0"/>
              </a:spcBef>
              <a:spcAft>
                <a:spcPts val="0"/>
              </a:spcAft>
              <a:buNone/>
              <a:defRPr/>
            </a:pPr>
            <a:endParaRPr lang="en-US" sz="1400" dirty="0" smtClean="0"/>
          </a:p>
          <a:p>
            <a:pPr lvl="0" defTabSz="457200" eaLnBrk="1" fontAlgn="auto" hangingPunct="1">
              <a:spcBef>
                <a:spcPts val="0"/>
              </a:spcBef>
              <a:spcAft>
                <a:spcPts val="0"/>
              </a:spcAft>
              <a:buFont typeface="Wingdings" panose="05000000000000000000" pitchFamily="2" charset="2"/>
              <a:buChar char="ü"/>
              <a:defRPr/>
            </a:pPr>
            <a:r>
              <a:rPr lang="en-US" sz="1400" dirty="0" smtClean="0"/>
              <a:t>As </a:t>
            </a:r>
            <a:r>
              <a:rPr lang="en-US" sz="1400" dirty="0"/>
              <a:t>long as the bank’s interest rate is less than the interest rate associated with failing to take the cash discount, the customer will save by taking the discount. </a:t>
            </a:r>
          </a:p>
          <a:p>
            <a:pPr>
              <a:buFont typeface="Wingdings" panose="05000000000000000000" pitchFamily="2" charset="2"/>
              <a:buChar char="ü"/>
            </a:pPr>
            <a:endParaRPr lang="en-US" sz="1400" dirty="0" smtClean="0"/>
          </a:p>
          <a:p>
            <a:pPr>
              <a:buFont typeface="Wingdings" panose="05000000000000000000" pitchFamily="2" charset="2"/>
              <a:buChar char="ü"/>
            </a:pPr>
            <a:r>
              <a:rPr lang="en-US" sz="1400" dirty="0" smtClean="0"/>
              <a:t>For </a:t>
            </a:r>
            <a:r>
              <a:rPr lang="en-US" sz="1400" dirty="0"/>
              <a:t>example, even if credit customers had to borrow from the bank at a rate as high as </a:t>
            </a:r>
            <a:r>
              <a:rPr lang="en-US" sz="1400" dirty="0" smtClean="0"/>
              <a:t>15%, </a:t>
            </a:r>
            <a:r>
              <a:rPr lang="en-US" sz="1400" dirty="0"/>
              <a:t>they would still have a great deal. </a:t>
            </a:r>
          </a:p>
          <a:p>
            <a:pPr marL="0" indent="0">
              <a:buNone/>
            </a:pPr>
            <a:endParaRPr lang="en-US" sz="1400" dirty="0">
              <a:solidFill>
                <a:srgbClr val="C00000"/>
              </a:solidFill>
            </a:endParaRPr>
          </a:p>
        </p:txBody>
      </p:sp>
      <p:sp>
        <p:nvSpPr>
          <p:cNvPr id="5" name="Text Box 19"/>
          <p:cNvSpPr txBox="1">
            <a:spLocks noChangeArrowheads="1"/>
          </p:cNvSpPr>
          <p:nvPr/>
        </p:nvSpPr>
        <p:spPr bwMode="auto">
          <a:xfrm>
            <a:off x="2139592" y="2582570"/>
            <a:ext cx="1630842" cy="523220"/>
          </a:xfrm>
          <a:prstGeom prst="rect">
            <a:avLst/>
          </a:prstGeom>
          <a:noFill/>
          <a:ln w="9525">
            <a:noFill/>
            <a:miter lim="800000"/>
            <a:headEnd/>
            <a:tailEnd/>
          </a:ln>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eaLnBrk="0" hangingPunct="0"/>
            <a:r>
              <a:rPr lang="en-US" sz="1400" dirty="0"/>
              <a:t>Amount Saved</a:t>
            </a:r>
            <a:br>
              <a:rPr lang="en-US" sz="1400" dirty="0"/>
            </a:br>
            <a:r>
              <a:rPr lang="en-US" sz="1400" dirty="0"/>
              <a:t>Amount Paid</a:t>
            </a:r>
          </a:p>
        </p:txBody>
      </p:sp>
      <p:sp>
        <p:nvSpPr>
          <p:cNvPr id="6" name="Text Box 18"/>
          <p:cNvSpPr txBox="1">
            <a:spLocks noChangeArrowheads="1"/>
          </p:cNvSpPr>
          <p:nvPr/>
        </p:nvSpPr>
        <p:spPr bwMode="auto">
          <a:xfrm>
            <a:off x="2955013" y="2690291"/>
            <a:ext cx="3634482" cy="307777"/>
          </a:xfrm>
          <a:prstGeom prst="rect">
            <a:avLst/>
          </a:prstGeom>
          <a:noFill/>
          <a:ln w="9525">
            <a:noFill/>
            <a:miter lim="800000"/>
            <a:headEnd/>
            <a:tailEnd/>
          </a:ln>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eaLnBrk="0" hangingPunct="0"/>
            <a:r>
              <a:rPr lang="en-US" sz="1400" dirty="0" smtClean="0"/>
              <a:t>   =  Interest </a:t>
            </a:r>
            <a:r>
              <a:rPr lang="en-US" sz="1400" dirty="0"/>
              <a:t>Rate for 20 </a:t>
            </a:r>
            <a:r>
              <a:rPr lang="en-US" sz="1400" dirty="0" smtClean="0"/>
              <a:t>Days</a:t>
            </a:r>
            <a:endParaRPr lang="en-US" sz="1400" dirty="0"/>
          </a:p>
        </p:txBody>
      </p:sp>
      <p:cxnSp>
        <p:nvCxnSpPr>
          <p:cNvPr id="7" name="Straight Connector 6"/>
          <p:cNvCxnSpPr/>
          <p:nvPr/>
        </p:nvCxnSpPr>
        <p:spPr bwMode="auto">
          <a:xfrm>
            <a:off x="2345413" y="2844180"/>
            <a:ext cx="1219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2" name="Text Box 13"/>
          <p:cNvSpPr txBox="1">
            <a:spLocks noChangeArrowheads="1"/>
          </p:cNvSpPr>
          <p:nvPr/>
        </p:nvSpPr>
        <p:spPr bwMode="auto">
          <a:xfrm>
            <a:off x="2713601" y="3367400"/>
            <a:ext cx="482824" cy="523220"/>
          </a:xfrm>
          <a:prstGeom prst="rect">
            <a:avLst/>
          </a:prstGeom>
          <a:noFill/>
          <a:ln w="9525">
            <a:noFill/>
            <a:miter lim="800000"/>
            <a:headEnd/>
            <a:tailEnd/>
          </a:ln>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eaLnBrk="0" hangingPunct="0"/>
            <a:r>
              <a:rPr lang="en-US" sz="1400" dirty="0"/>
              <a:t>$2</a:t>
            </a:r>
            <a:br>
              <a:rPr lang="en-US" sz="1400" dirty="0"/>
            </a:br>
            <a:r>
              <a:rPr lang="en-US" sz="1400" dirty="0"/>
              <a:t>$98</a:t>
            </a:r>
          </a:p>
        </p:txBody>
      </p:sp>
      <p:cxnSp>
        <p:nvCxnSpPr>
          <p:cNvPr id="13" name="Straight Connector 12"/>
          <p:cNvCxnSpPr/>
          <p:nvPr/>
        </p:nvCxnSpPr>
        <p:spPr bwMode="auto">
          <a:xfrm>
            <a:off x="2673947" y="3629010"/>
            <a:ext cx="52247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6" name="Text Box 15"/>
          <p:cNvSpPr txBox="1">
            <a:spLocks noChangeArrowheads="1"/>
          </p:cNvSpPr>
          <p:nvPr/>
        </p:nvSpPr>
        <p:spPr bwMode="auto">
          <a:xfrm>
            <a:off x="2935186" y="3475121"/>
            <a:ext cx="2371111" cy="307777"/>
          </a:xfrm>
          <a:prstGeom prst="rect">
            <a:avLst/>
          </a:prstGeom>
          <a:noFill/>
          <a:ln w="9525">
            <a:noFill/>
            <a:miter lim="800000"/>
            <a:headEnd/>
            <a:tailEnd/>
          </a:ln>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eaLnBrk="0" hangingPunct="0"/>
            <a:r>
              <a:rPr lang="en-US" sz="1400" dirty="0" smtClean="0"/>
              <a:t>     =  2.04% for 20 Days</a:t>
            </a:r>
            <a:endParaRPr lang="en-US" sz="1400" dirty="0"/>
          </a:p>
        </p:txBody>
      </p:sp>
      <p:sp>
        <p:nvSpPr>
          <p:cNvPr id="18" name="Text Box 13"/>
          <p:cNvSpPr txBox="1">
            <a:spLocks noChangeArrowheads="1"/>
          </p:cNvSpPr>
          <p:nvPr/>
        </p:nvSpPr>
        <p:spPr bwMode="auto">
          <a:xfrm>
            <a:off x="1969807" y="4054367"/>
            <a:ext cx="1970412" cy="307777"/>
          </a:xfrm>
          <a:prstGeom prst="rect">
            <a:avLst/>
          </a:prstGeom>
          <a:noFill/>
          <a:ln w="9525">
            <a:noFill/>
            <a:miter lim="800000"/>
            <a:headEnd/>
            <a:tailEnd/>
          </a:ln>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eaLnBrk="0" hangingPunct="0"/>
            <a:r>
              <a:rPr lang="en-US" sz="1400" dirty="0" smtClean="0"/>
              <a:t>Annual Interest Rate =</a:t>
            </a:r>
            <a:endParaRPr lang="en-US" sz="1400" dirty="0"/>
          </a:p>
        </p:txBody>
      </p:sp>
      <p:sp>
        <p:nvSpPr>
          <p:cNvPr id="20" name="Text Box 13"/>
          <p:cNvSpPr txBox="1">
            <a:spLocks noChangeArrowheads="1"/>
          </p:cNvSpPr>
          <p:nvPr/>
        </p:nvSpPr>
        <p:spPr bwMode="auto">
          <a:xfrm>
            <a:off x="3891307" y="3946645"/>
            <a:ext cx="910827" cy="523220"/>
          </a:xfrm>
          <a:prstGeom prst="rect">
            <a:avLst/>
          </a:prstGeom>
          <a:noFill/>
          <a:ln w="9525">
            <a:noFill/>
            <a:miter lim="800000"/>
            <a:headEnd/>
            <a:tailEnd/>
          </a:ln>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eaLnBrk="0" hangingPunct="0"/>
            <a:r>
              <a:rPr lang="en-US" sz="1400" dirty="0" smtClean="0"/>
              <a:t>365 days</a:t>
            </a:r>
            <a:br>
              <a:rPr lang="en-US" sz="1400" dirty="0" smtClean="0"/>
            </a:br>
            <a:r>
              <a:rPr lang="en-US" sz="1400" dirty="0" smtClean="0"/>
              <a:t>20 days</a:t>
            </a:r>
            <a:endParaRPr lang="en-US" sz="1400" dirty="0"/>
          </a:p>
        </p:txBody>
      </p:sp>
      <p:cxnSp>
        <p:nvCxnSpPr>
          <p:cNvPr id="21" name="Straight Connector 20"/>
          <p:cNvCxnSpPr>
            <a:endCxn id="20" idx="3"/>
          </p:cNvCxnSpPr>
          <p:nvPr/>
        </p:nvCxnSpPr>
        <p:spPr bwMode="auto">
          <a:xfrm>
            <a:off x="3974326" y="4207374"/>
            <a:ext cx="827808" cy="88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5" name="Text Box 15"/>
          <p:cNvSpPr txBox="1">
            <a:spLocks noChangeArrowheads="1"/>
          </p:cNvSpPr>
          <p:nvPr/>
        </p:nvSpPr>
        <p:spPr bwMode="auto">
          <a:xfrm>
            <a:off x="4120742" y="4053484"/>
            <a:ext cx="2898570" cy="307777"/>
          </a:xfrm>
          <a:prstGeom prst="rect">
            <a:avLst/>
          </a:prstGeom>
          <a:noFill/>
          <a:ln w="9525">
            <a:noFill/>
            <a:miter lim="800000"/>
            <a:headEnd/>
            <a:tailEnd/>
          </a:ln>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eaLnBrk="0" hangingPunct="0"/>
            <a:r>
              <a:rPr lang="en-US" sz="1400" dirty="0" smtClean="0"/>
              <a:t>   *  2.04% = </a:t>
            </a:r>
            <a:r>
              <a:rPr lang="en-US" sz="1400" b="1" dirty="0" smtClean="0"/>
              <a:t>37.23%</a:t>
            </a:r>
            <a:endParaRPr lang="en-US" sz="1400" b="1" dirty="0"/>
          </a:p>
        </p:txBody>
      </p:sp>
    </p:spTree>
    <p:extLst>
      <p:ext uri="{BB962C8B-B14F-4D97-AF65-F5344CB8AC3E}">
        <p14:creationId xmlns:p14="http://schemas.microsoft.com/office/powerpoint/2010/main" val="36302414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9</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Sales Discounts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buNone/>
            </a:pPr>
            <a:r>
              <a:rPr lang="en-US" sz="1400" b="1" dirty="0"/>
              <a:t>Example:</a:t>
            </a:r>
          </a:p>
          <a:p>
            <a:pPr marL="0" indent="0">
              <a:buNone/>
            </a:pPr>
            <a:r>
              <a:rPr lang="en-US" sz="1400" dirty="0"/>
              <a:t>Assume that credit sales of $1,000 are recorded with terms 2/10, n/30, and payment is made within the discount period. </a:t>
            </a:r>
          </a:p>
        </p:txBody>
      </p:sp>
      <p:graphicFrame>
        <p:nvGraphicFramePr>
          <p:cNvPr id="5" name="Table 4"/>
          <p:cNvGraphicFramePr>
            <a:graphicFrameLocks noGrp="1"/>
          </p:cNvGraphicFramePr>
          <p:nvPr>
            <p:extLst>
              <p:ext uri="{D42A27DB-BD31-4B8C-83A1-F6EECF244321}">
                <p14:modId xmlns:p14="http://schemas.microsoft.com/office/powerpoint/2010/main" val="2504554959"/>
              </p:ext>
            </p:extLst>
          </p:nvPr>
        </p:nvGraphicFramePr>
        <p:xfrm>
          <a:off x="1371600" y="2590800"/>
          <a:ext cx="5867400" cy="914400"/>
        </p:xfrm>
        <a:graphic>
          <a:graphicData uri="http://schemas.openxmlformats.org/drawingml/2006/table">
            <a:tbl>
              <a:tblPr firstRow="1" bandRow="1">
                <a:tableStyleId>{2D5ABB26-0587-4C30-8999-92F81FD0307C}</a:tableStyleId>
              </a:tblPr>
              <a:tblGrid>
                <a:gridCol w="3787096">
                  <a:extLst>
                    <a:ext uri="{9D8B030D-6E8A-4147-A177-3AD203B41FA5}">
                      <a16:colId xmlns:a16="http://schemas.microsoft.com/office/drawing/2014/main" val="20000"/>
                    </a:ext>
                  </a:extLst>
                </a:gridCol>
                <a:gridCol w="945592">
                  <a:extLst>
                    <a:ext uri="{9D8B030D-6E8A-4147-A177-3AD203B41FA5}">
                      <a16:colId xmlns:a16="http://schemas.microsoft.com/office/drawing/2014/main" val="20001"/>
                    </a:ext>
                  </a:extLst>
                </a:gridCol>
                <a:gridCol w="1134712">
                  <a:extLst>
                    <a:ext uri="{9D8B030D-6E8A-4147-A177-3AD203B41FA5}">
                      <a16:colId xmlns:a16="http://schemas.microsoft.com/office/drawing/2014/main" val="20002"/>
                    </a:ext>
                  </a:extLst>
                </a:gridCol>
              </a:tblGrid>
              <a:tr h="127000">
                <a:tc>
                  <a:txBody>
                    <a:bodyPr/>
                    <a:lstStyle/>
                    <a:p>
                      <a:pPr algn="ctr"/>
                      <a:r>
                        <a:rPr lang="en-US" sz="1400" i="1" dirty="0" smtClean="0"/>
                        <a:t>To record initial credit sales:</a:t>
                      </a:r>
                      <a:endParaRPr lang="en-US" sz="1400" i="1" dirty="0"/>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127000">
                <a:tc>
                  <a:txBody>
                    <a:bodyPr/>
                    <a:lstStyle/>
                    <a:p>
                      <a:r>
                        <a:rPr lang="en-US" sz="1400" dirty="0" smtClean="0"/>
                        <a:t>Accounts Receivable</a:t>
                      </a:r>
                      <a:r>
                        <a:rPr lang="en-US" sz="1400" baseline="0" dirty="0" smtClean="0"/>
                        <a:t> </a:t>
                      </a:r>
                      <a:r>
                        <a:rPr lang="en-US" sz="1400" dirty="0" smtClean="0"/>
                        <a:t>(+A)</a:t>
                      </a:r>
                      <a:endParaRPr lang="en-US" sz="1400" dirty="0"/>
                    </a:p>
                  </a:txBody>
                  <a:tcPr/>
                </a:tc>
                <a:tc>
                  <a:txBody>
                    <a:bodyPr/>
                    <a:lstStyle/>
                    <a:p>
                      <a:pPr algn="r"/>
                      <a:r>
                        <a:rPr lang="en-US" sz="1400" dirty="0" smtClean="0"/>
                        <a:t>1,000</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127000">
                <a:tc>
                  <a:txBody>
                    <a:bodyPr/>
                    <a:lstStyle/>
                    <a:p>
                      <a:r>
                        <a:rPr lang="en-US" sz="1400" dirty="0" smtClean="0"/>
                        <a:t>     Sales Revenue (+R, +SE)</a:t>
                      </a:r>
                      <a:endParaRPr lang="en-US" sz="1400" dirty="0"/>
                    </a:p>
                  </a:txBody>
                  <a:tcPr/>
                </a:tc>
                <a:tc>
                  <a:txBody>
                    <a:bodyPr/>
                    <a:lstStyle/>
                    <a:p>
                      <a:pPr algn="r"/>
                      <a:endParaRPr lang="en-US" sz="1400" dirty="0"/>
                    </a:p>
                  </a:txBody>
                  <a:tcPr/>
                </a:tc>
                <a:tc>
                  <a:txBody>
                    <a:bodyPr/>
                    <a:lstStyle/>
                    <a:p>
                      <a:pPr algn="r"/>
                      <a:r>
                        <a:rPr lang="en-US" sz="1400" dirty="0" smtClean="0"/>
                        <a:t>1,000</a:t>
                      </a:r>
                      <a:endParaRPr lang="en-US" sz="1400" dirty="0"/>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686278495"/>
              </p:ext>
            </p:extLst>
          </p:nvPr>
        </p:nvGraphicFramePr>
        <p:xfrm>
          <a:off x="1371600" y="4114800"/>
          <a:ext cx="5867400" cy="1219200"/>
        </p:xfrm>
        <a:graphic>
          <a:graphicData uri="http://schemas.openxmlformats.org/drawingml/2006/table">
            <a:tbl>
              <a:tblPr firstRow="1" bandRow="1">
                <a:tableStyleId>{2D5ABB26-0587-4C30-8999-92F81FD0307C}</a:tableStyleId>
              </a:tblPr>
              <a:tblGrid>
                <a:gridCol w="3787096">
                  <a:extLst>
                    <a:ext uri="{9D8B030D-6E8A-4147-A177-3AD203B41FA5}">
                      <a16:colId xmlns:a16="http://schemas.microsoft.com/office/drawing/2014/main" val="20000"/>
                    </a:ext>
                  </a:extLst>
                </a:gridCol>
                <a:gridCol w="945592">
                  <a:extLst>
                    <a:ext uri="{9D8B030D-6E8A-4147-A177-3AD203B41FA5}">
                      <a16:colId xmlns:a16="http://schemas.microsoft.com/office/drawing/2014/main" val="20001"/>
                    </a:ext>
                  </a:extLst>
                </a:gridCol>
                <a:gridCol w="1134712">
                  <a:extLst>
                    <a:ext uri="{9D8B030D-6E8A-4147-A177-3AD203B41FA5}">
                      <a16:colId xmlns:a16="http://schemas.microsoft.com/office/drawing/2014/main" val="20002"/>
                    </a:ext>
                  </a:extLst>
                </a:gridCol>
              </a:tblGrid>
              <a:tr h="127000">
                <a:tc>
                  <a:txBody>
                    <a:bodyPr/>
                    <a:lstStyle/>
                    <a:p>
                      <a:pPr algn="ctr"/>
                      <a:r>
                        <a:rPr lang="en-US" sz="1400" i="1" dirty="0" smtClean="0"/>
                        <a:t>To record receipt of cash in discount</a:t>
                      </a:r>
                      <a:r>
                        <a:rPr lang="en-US" sz="1400" i="1" baseline="0" dirty="0" smtClean="0"/>
                        <a:t> period:</a:t>
                      </a:r>
                      <a:endParaRPr lang="en-US" sz="1400" i="1" dirty="0"/>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127000">
                <a:tc>
                  <a:txBody>
                    <a:bodyPr/>
                    <a:lstStyle/>
                    <a:p>
                      <a:r>
                        <a:rPr lang="en-US" sz="1400" dirty="0" smtClean="0"/>
                        <a:t>Cash (+A)</a:t>
                      </a:r>
                      <a:endParaRPr lang="en-US" sz="1400" dirty="0"/>
                    </a:p>
                  </a:txBody>
                  <a:tcPr/>
                </a:tc>
                <a:tc>
                  <a:txBody>
                    <a:bodyPr/>
                    <a:lstStyle/>
                    <a:p>
                      <a:pPr algn="r"/>
                      <a:r>
                        <a:rPr lang="en-US" sz="1400" dirty="0" smtClean="0"/>
                        <a:t>980</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127000">
                <a:tc>
                  <a:txBody>
                    <a:bodyPr/>
                    <a:lstStyle/>
                    <a:p>
                      <a:r>
                        <a:rPr lang="en-US" sz="1400" baseline="0" dirty="0" smtClean="0"/>
                        <a:t>Sales Discount (+XR, -R, -SE)</a:t>
                      </a:r>
                      <a:endParaRPr lang="en-US" sz="1400" dirty="0"/>
                    </a:p>
                  </a:txBody>
                  <a:tcPr/>
                </a:tc>
                <a:tc>
                  <a:txBody>
                    <a:bodyPr/>
                    <a:lstStyle/>
                    <a:p>
                      <a:pPr algn="r"/>
                      <a:r>
                        <a:rPr lang="en-US" sz="1400" dirty="0" smtClean="0"/>
                        <a:t>20</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2"/>
                  </a:ext>
                </a:extLst>
              </a:tr>
              <a:tr h="127000">
                <a:tc>
                  <a:txBody>
                    <a:bodyPr/>
                    <a:lstStyle/>
                    <a:p>
                      <a:r>
                        <a:rPr lang="en-US" sz="1400" dirty="0" smtClean="0"/>
                        <a:t>     Accounts</a:t>
                      </a:r>
                      <a:r>
                        <a:rPr lang="en-US" sz="1400" baseline="0" dirty="0" smtClean="0"/>
                        <a:t> Receivable</a:t>
                      </a:r>
                      <a:r>
                        <a:rPr lang="en-US" sz="1400" dirty="0" smtClean="0"/>
                        <a:t> (-A)</a:t>
                      </a:r>
                      <a:endParaRPr lang="en-US" sz="1400" dirty="0"/>
                    </a:p>
                  </a:txBody>
                  <a:tcPr/>
                </a:tc>
                <a:tc>
                  <a:txBody>
                    <a:bodyPr/>
                    <a:lstStyle/>
                    <a:p>
                      <a:pPr algn="r"/>
                      <a:endParaRPr lang="en-US" sz="1400" dirty="0"/>
                    </a:p>
                  </a:txBody>
                  <a:tcPr/>
                </a:tc>
                <a:tc>
                  <a:txBody>
                    <a:bodyPr/>
                    <a:lstStyle/>
                    <a:p>
                      <a:pPr algn="r"/>
                      <a:r>
                        <a:rPr lang="en-US" sz="1400" dirty="0" smtClean="0"/>
                        <a:t>1,000</a:t>
                      </a:r>
                      <a:endParaRPr lang="en-US" sz="14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61526215"/>
      </p:ext>
    </p:extLst>
  </p:cSld>
  <p:clrMapOvr>
    <a:masterClrMapping/>
  </p:clrMapOvr>
  <p:timing>
    <p:tnLst>
      <p:par>
        <p:cTn id="1" dur="indefinite" restart="never" nodeType="tmRoot"/>
      </p:par>
    </p:tnLst>
  </p:timing>
</p:sld>
</file>

<file path=ppt/theme/theme1.xml><?xml version="1.0" encoding="utf-8"?>
<a:theme xmlns:a="http://schemas.openxmlformats.org/drawingml/2006/main" name="GT_ppt_rnd2_light_gray">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GT_ppt_rnd2_light_gray">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GT_ppt_rnd2_light_gra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T_ppt_rnd2_light_gray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T_ppt_rnd2_light_gray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T_ppt_rnd2_light_gray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T_ppt_rnd2_light_gray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T_ppt_rnd2_light_gray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T_ppt_rnd2_light_gray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T_ppt_rnd2_light_gray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T_ppt_rnd2_light_gray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T_ppt_rnd2_light_gray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T_ppt_rnd2_light_gray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T_ppt_rnd2_light_gray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29144</TotalTime>
  <Words>4531</Words>
  <Application>Microsoft Office PowerPoint</Application>
  <PresentationFormat>On-screen Show (4:3)</PresentationFormat>
  <Paragraphs>709</Paragraphs>
  <Slides>50</Slides>
  <Notes>50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ＭＳ Ｐゴシック</vt:lpstr>
      <vt:lpstr>Arial</vt:lpstr>
      <vt:lpstr>Wingdings</vt:lpstr>
      <vt:lpstr>ヒラギノ角ゴ Pro W3</vt:lpstr>
      <vt:lpstr>GT_ppt_rnd2_light_gray</vt:lpstr>
      <vt:lpstr>PowerPoint Presentation</vt:lpstr>
      <vt:lpstr>Chapter 06 Learning Objectives</vt:lpstr>
      <vt:lpstr>Accounts Receivable (A)</vt:lpstr>
      <vt:lpstr>PowerPoint Presentation</vt:lpstr>
      <vt:lpstr>Accounting for Net Sales Revenue</vt:lpstr>
      <vt:lpstr>Credit Card Sales to Customers</vt:lpstr>
      <vt:lpstr>Sales Discounts</vt:lpstr>
      <vt:lpstr>Sales Discounts</vt:lpstr>
      <vt:lpstr>Sales Discounts</vt:lpstr>
      <vt:lpstr>Sales Returns and Allowances</vt:lpstr>
      <vt:lpstr>Reporting Net Sales</vt:lpstr>
      <vt:lpstr>PowerPoint Presentation</vt:lpstr>
      <vt:lpstr>Measuring and Reporting Receivables</vt:lpstr>
      <vt:lpstr>Accounting for Bad Debts</vt:lpstr>
      <vt:lpstr>Recording Bad Debt Expense Estimates</vt:lpstr>
      <vt:lpstr>Writing Off Specific Uncollectible Accounts</vt:lpstr>
      <vt:lpstr>Bad Debt Recoveries</vt:lpstr>
      <vt:lpstr>Summary of Accounting Process</vt:lpstr>
      <vt:lpstr>PowerPoint Presentation</vt:lpstr>
      <vt:lpstr>Allowance for Doubtful Accounts</vt:lpstr>
      <vt:lpstr>Allowance for Doubtful Accounts</vt:lpstr>
      <vt:lpstr>Two Methods of Estimating Bad Debt Expense</vt:lpstr>
      <vt:lpstr>Percentage of Credit Sales Method</vt:lpstr>
      <vt:lpstr>Aging of Accounts Receivable Method</vt:lpstr>
      <vt:lpstr>Aging of Accounts Receivable Method</vt:lpstr>
      <vt:lpstr>Kellogg’s A/R Policy [2015 10-k p. 55]</vt:lpstr>
      <vt:lpstr>PowerPoint Presentation</vt:lpstr>
      <vt:lpstr>Control over Accounts Receivable</vt:lpstr>
      <vt:lpstr>Impact of Accounts Receivable on Earnings Quality </vt:lpstr>
      <vt:lpstr>Why Manipulate Accounts Receivable? </vt:lpstr>
      <vt:lpstr>PowerPoint Presentation</vt:lpstr>
      <vt:lpstr>SEC v. Friedman’s Inc.</vt:lpstr>
      <vt:lpstr>SEC v. Friedman’s Inc.</vt:lpstr>
      <vt:lpstr>SEC v. Friedman’s Inc.</vt:lpstr>
      <vt:lpstr>SEC v. Friedman’s Inc.</vt:lpstr>
      <vt:lpstr>PowerPoint Presentation</vt:lpstr>
      <vt:lpstr>Analysis of Bad Debts: ADA ÷ A/R, gross</vt:lpstr>
      <vt:lpstr>Analysis of Bad Debts: ADA ÷ A/R, gross</vt:lpstr>
      <vt:lpstr>Analysis of Bad Debts: ADA ÷ A/R, gross</vt:lpstr>
      <vt:lpstr>PowerPoint Presentation</vt:lpstr>
      <vt:lpstr>Receivables Turnover Ratio</vt:lpstr>
      <vt:lpstr>Days Sales Outstanding (DSO)</vt:lpstr>
      <vt:lpstr>Accounts Receivable - Cash Flow from Operations</vt:lpstr>
      <vt:lpstr>PowerPoint Presentation</vt:lpstr>
      <vt:lpstr>Cash and Cash Equivalents</vt:lpstr>
      <vt:lpstr>Cash Management</vt:lpstr>
      <vt:lpstr>Internal Control of Cash</vt:lpstr>
      <vt:lpstr>Internal Control of Cash</vt:lpstr>
      <vt:lpstr>Internal Control of Cash</vt:lpstr>
      <vt:lpstr>PowerPoint Presentation</vt:lpstr>
    </vt:vector>
  </TitlesOfParts>
  <Company>Brian Rush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Rush</dc:creator>
  <cp:lastModifiedBy>James Sinclair</cp:lastModifiedBy>
  <cp:revision>273</cp:revision>
  <cp:lastPrinted>2017-01-10T18:35:39Z</cp:lastPrinted>
  <dcterms:created xsi:type="dcterms:W3CDTF">2009-05-13T18:31:56Z</dcterms:created>
  <dcterms:modified xsi:type="dcterms:W3CDTF">2018-01-19T19:44:20Z</dcterms:modified>
</cp:coreProperties>
</file>