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4"/>
  </p:notesMasterIdLst>
  <p:handoutMasterIdLst>
    <p:handoutMasterId r:id="rId95"/>
  </p:handoutMasterIdLst>
  <p:sldIdLst>
    <p:sldId id="256" r:id="rId2"/>
    <p:sldId id="257" r:id="rId3"/>
    <p:sldId id="508" r:id="rId4"/>
    <p:sldId id="509" r:id="rId5"/>
    <p:sldId id="542" r:id="rId6"/>
    <p:sldId id="471" r:id="rId7"/>
    <p:sldId id="450" r:id="rId8"/>
    <p:sldId id="519" r:id="rId9"/>
    <p:sldId id="510" r:id="rId10"/>
    <p:sldId id="543" r:id="rId11"/>
    <p:sldId id="507" r:id="rId12"/>
    <p:sldId id="544" r:id="rId13"/>
    <p:sldId id="545" r:id="rId14"/>
    <p:sldId id="369" r:id="rId15"/>
    <p:sldId id="546" r:id="rId16"/>
    <p:sldId id="547" r:id="rId17"/>
    <p:sldId id="548" r:id="rId18"/>
    <p:sldId id="549" r:id="rId19"/>
    <p:sldId id="550" r:id="rId20"/>
    <p:sldId id="551" r:id="rId21"/>
    <p:sldId id="553" r:id="rId22"/>
    <p:sldId id="452" r:id="rId23"/>
    <p:sldId id="554" r:id="rId24"/>
    <p:sldId id="555" r:id="rId25"/>
    <p:sldId id="556" r:id="rId26"/>
    <p:sldId id="557" r:id="rId27"/>
    <p:sldId id="558" r:id="rId28"/>
    <p:sldId id="559" r:id="rId29"/>
    <p:sldId id="560" r:id="rId30"/>
    <p:sldId id="561" r:id="rId31"/>
    <p:sldId id="563" r:id="rId32"/>
    <p:sldId id="564" r:id="rId33"/>
    <p:sldId id="565" r:id="rId34"/>
    <p:sldId id="566" r:id="rId35"/>
    <p:sldId id="567" r:id="rId36"/>
    <p:sldId id="527" r:id="rId37"/>
    <p:sldId id="538" r:id="rId38"/>
    <p:sldId id="539" r:id="rId39"/>
    <p:sldId id="540" r:id="rId40"/>
    <p:sldId id="541" r:id="rId41"/>
    <p:sldId id="610" r:id="rId42"/>
    <p:sldId id="528" r:id="rId43"/>
    <p:sldId id="568" r:id="rId44"/>
    <p:sldId id="529" r:id="rId45"/>
    <p:sldId id="569" r:id="rId46"/>
    <p:sldId id="570" r:id="rId47"/>
    <p:sldId id="571" r:id="rId48"/>
    <p:sldId id="572" r:id="rId49"/>
    <p:sldId id="573" r:id="rId50"/>
    <p:sldId id="574" r:id="rId51"/>
    <p:sldId id="575" r:id="rId52"/>
    <p:sldId id="531" r:id="rId53"/>
    <p:sldId id="576" r:id="rId54"/>
    <p:sldId id="577" r:id="rId55"/>
    <p:sldId id="578" r:id="rId56"/>
    <p:sldId id="579" r:id="rId57"/>
    <p:sldId id="580" r:id="rId58"/>
    <p:sldId id="581" r:id="rId59"/>
    <p:sldId id="582" r:id="rId60"/>
    <p:sldId id="583" r:id="rId61"/>
    <p:sldId id="584" r:id="rId62"/>
    <p:sldId id="585" r:id="rId63"/>
    <p:sldId id="586" r:id="rId64"/>
    <p:sldId id="587" r:id="rId65"/>
    <p:sldId id="607" r:id="rId66"/>
    <p:sldId id="608" r:id="rId67"/>
    <p:sldId id="609" r:id="rId68"/>
    <p:sldId id="588" r:id="rId69"/>
    <p:sldId id="589" r:id="rId70"/>
    <p:sldId id="590" r:id="rId71"/>
    <p:sldId id="591" r:id="rId72"/>
    <p:sldId id="592" r:id="rId73"/>
    <p:sldId id="532" r:id="rId74"/>
    <p:sldId id="534" r:id="rId75"/>
    <p:sldId id="535" r:id="rId76"/>
    <p:sldId id="536" r:id="rId77"/>
    <p:sldId id="537" r:id="rId78"/>
    <p:sldId id="606" r:id="rId79"/>
    <p:sldId id="593" r:id="rId80"/>
    <p:sldId id="594" r:id="rId81"/>
    <p:sldId id="595" r:id="rId82"/>
    <p:sldId id="596" r:id="rId83"/>
    <p:sldId id="597" r:id="rId84"/>
    <p:sldId id="598" r:id="rId85"/>
    <p:sldId id="599" r:id="rId86"/>
    <p:sldId id="600" r:id="rId87"/>
    <p:sldId id="601" r:id="rId88"/>
    <p:sldId id="602" r:id="rId89"/>
    <p:sldId id="603" r:id="rId90"/>
    <p:sldId id="604" r:id="rId91"/>
    <p:sldId id="605" r:id="rId92"/>
    <p:sldId id="277" r:id="rId93"/>
  </p:sldIdLst>
  <p:sldSz cx="9144000" cy="6858000" type="screen4x3"/>
  <p:notesSz cx="7023100" cy="93091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 charset="-128"/>
        <a:cs typeface="+mn-cs"/>
      </a:defRPr>
    </a:lvl5pPr>
    <a:lvl6pPr marL="2286000" algn="l" defTabSz="914400" rtl="0" eaLnBrk="1" latinLnBrk="0" hangingPunct="1">
      <a:defRPr sz="2400" kern="1200">
        <a:solidFill>
          <a:schemeClr val="tx1"/>
        </a:solidFill>
        <a:latin typeface="Arial" charset="0"/>
        <a:ea typeface="ＭＳ Ｐゴシック" pitchFamily="1" charset="-128"/>
        <a:cs typeface="+mn-cs"/>
      </a:defRPr>
    </a:lvl6pPr>
    <a:lvl7pPr marL="2743200" algn="l" defTabSz="914400" rtl="0" eaLnBrk="1" latinLnBrk="0" hangingPunct="1">
      <a:defRPr sz="2400" kern="1200">
        <a:solidFill>
          <a:schemeClr val="tx1"/>
        </a:solidFill>
        <a:latin typeface="Arial" charset="0"/>
        <a:ea typeface="ＭＳ Ｐゴシック" pitchFamily="1" charset="-128"/>
        <a:cs typeface="+mn-cs"/>
      </a:defRPr>
    </a:lvl7pPr>
    <a:lvl8pPr marL="3200400" algn="l" defTabSz="914400" rtl="0" eaLnBrk="1" latinLnBrk="0" hangingPunct="1">
      <a:defRPr sz="2400" kern="1200">
        <a:solidFill>
          <a:schemeClr val="tx1"/>
        </a:solidFill>
        <a:latin typeface="Arial" charset="0"/>
        <a:ea typeface="ＭＳ Ｐゴシック" pitchFamily="1" charset="-128"/>
        <a:cs typeface="+mn-cs"/>
      </a:defRPr>
    </a:lvl8pPr>
    <a:lvl9pPr marL="3657600" algn="l" defTabSz="914400" rtl="0" eaLnBrk="1" latinLnBrk="0" hangingPunct="1">
      <a:defRPr sz="2400" kern="1200">
        <a:solidFill>
          <a:schemeClr val="tx1"/>
        </a:solidFill>
        <a:latin typeface="Arial" charset="0"/>
        <a:ea typeface="ＭＳ Ｐゴシック" pitchFamily="1"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1A17"/>
    <a:srgbClr val="00CC00"/>
    <a:srgbClr val="AFEAFF"/>
    <a:srgbClr val="000099"/>
    <a:srgbClr val="0C5C1B"/>
    <a:srgbClr val="D1211D"/>
    <a:srgbClr val="FF2121"/>
    <a:srgbClr val="0000FF"/>
    <a:srgbClr val="E33935"/>
    <a:srgbClr val="FF58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2787"/>
    <p:restoredTop sz="94306" autoAdjust="0"/>
  </p:normalViewPr>
  <p:slideViewPr>
    <p:cSldViewPr>
      <p:cViewPr varScale="1">
        <p:scale>
          <a:sx n="109" d="100"/>
          <a:sy n="109" d="100"/>
        </p:scale>
        <p:origin x="129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20" y="-84"/>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3043343" cy="465455"/>
          </a:xfrm>
          <a:prstGeom prst="rect">
            <a:avLst/>
          </a:prstGeom>
          <a:noFill/>
          <a:ln w="9525">
            <a:noFill/>
            <a:miter lim="800000"/>
            <a:headEnd/>
            <a:tailEnd/>
          </a:ln>
        </p:spPr>
        <p:txBody>
          <a:bodyPr vert="horz" wrap="square" lIns="93324" tIns="46662" rIns="93324" bIns="46662" numCol="1" anchor="t" anchorCtr="0" compatLnSpc="1">
            <a:prstTxWarp prst="textNoShape">
              <a:avLst/>
            </a:prstTxWarp>
          </a:bodyPr>
          <a:lstStyle>
            <a:lvl1pPr>
              <a:defRPr sz="1200"/>
            </a:lvl1pPr>
          </a:lstStyle>
          <a:p>
            <a:pPr>
              <a:defRPr/>
            </a:pPr>
            <a:endParaRPr lang="en-US"/>
          </a:p>
        </p:txBody>
      </p:sp>
      <p:sp>
        <p:nvSpPr>
          <p:cNvPr id="9219" name="Rectangle 3"/>
          <p:cNvSpPr>
            <a:spLocks noGrp="1" noChangeArrowheads="1"/>
          </p:cNvSpPr>
          <p:nvPr>
            <p:ph type="dt" sz="quarter" idx="1"/>
          </p:nvPr>
        </p:nvSpPr>
        <p:spPr bwMode="auto">
          <a:xfrm>
            <a:off x="3979757" y="0"/>
            <a:ext cx="3043343" cy="465455"/>
          </a:xfrm>
          <a:prstGeom prst="rect">
            <a:avLst/>
          </a:prstGeom>
          <a:noFill/>
          <a:ln w="9525">
            <a:noFill/>
            <a:miter lim="800000"/>
            <a:headEnd/>
            <a:tailEnd/>
          </a:ln>
        </p:spPr>
        <p:txBody>
          <a:bodyPr vert="horz" wrap="square" lIns="93324" tIns="46662" rIns="93324" bIns="46662" numCol="1" anchor="t" anchorCtr="0" compatLnSpc="1">
            <a:prstTxWarp prst="textNoShape">
              <a:avLst/>
            </a:prstTxWarp>
          </a:bodyPr>
          <a:lstStyle>
            <a:lvl1pPr algn="r">
              <a:defRPr sz="1200"/>
            </a:lvl1pPr>
          </a:lstStyle>
          <a:p>
            <a:pPr>
              <a:defRPr/>
            </a:pPr>
            <a:endParaRPr lang="en-US"/>
          </a:p>
        </p:txBody>
      </p:sp>
      <p:sp>
        <p:nvSpPr>
          <p:cNvPr id="9220" name="Rectangle 4"/>
          <p:cNvSpPr>
            <a:spLocks noGrp="1" noChangeArrowheads="1"/>
          </p:cNvSpPr>
          <p:nvPr>
            <p:ph type="ftr" sz="quarter" idx="2"/>
          </p:nvPr>
        </p:nvSpPr>
        <p:spPr bwMode="auto">
          <a:xfrm>
            <a:off x="0" y="8843645"/>
            <a:ext cx="3043343" cy="465455"/>
          </a:xfrm>
          <a:prstGeom prst="rect">
            <a:avLst/>
          </a:prstGeom>
          <a:noFill/>
          <a:ln w="9525">
            <a:noFill/>
            <a:miter lim="800000"/>
            <a:headEnd/>
            <a:tailEnd/>
          </a:ln>
        </p:spPr>
        <p:txBody>
          <a:bodyPr vert="horz" wrap="square" lIns="93324" tIns="46662" rIns="93324" bIns="46662" numCol="1" anchor="b" anchorCtr="0" compatLnSpc="1">
            <a:prstTxWarp prst="textNoShape">
              <a:avLst/>
            </a:prstTxWarp>
          </a:bodyPr>
          <a:lstStyle>
            <a:lvl1pPr>
              <a:defRPr sz="1200"/>
            </a:lvl1pPr>
          </a:lstStyle>
          <a:p>
            <a:pPr>
              <a:defRPr/>
            </a:pPr>
            <a:endParaRPr lang="en-US"/>
          </a:p>
        </p:txBody>
      </p:sp>
      <p:sp>
        <p:nvSpPr>
          <p:cNvPr id="9221" name="Rectangle 5"/>
          <p:cNvSpPr>
            <a:spLocks noGrp="1" noChangeArrowheads="1"/>
          </p:cNvSpPr>
          <p:nvPr>
            <p:ph type="sldNum" sz="quarter" idx="3"/>
          </p:nvPr>
        </p:nvSpPr>
        <p:spPr bwMode="auto">
          <a:xfrm>
            <a:off x="3979757" y="8843645"/>
            <a:ext cx="3043343" cy="465455"/>
          </a:xfrm>
          <a:prstGeom prst="rect">
            <a:avLst/>
          </a:prstGeom>
          <a:noFill/>
          <a:ln w="9525">
            <a:noFill/>
            <a:miter lim="800000"/>
            <a:headEnd/>
            <a:tailEnd/>
          </a:ln>
        </p:spPr>
        <p:txBody>
          <a:bodyPr vert="horz" wrap="square" lIns="93324" tIns="46662" rIns="93324" bIns="46662" numCol="1" anchor="b" anchorCtr="0" compatLnSpc="1">
            <a:prstTxWarp prst="textNoShape">
              <a:avLst/>
            </a:prstTxWarp>
          </a:bodyPr>
          <a:lstStyle>
            <a:lvl1pPr algn="r">
              <a:defRPr sz="1200"/>
            </a:lvl1pPr>
          </a:lstStyle>
          <a:p>
            <a:pPr>
              <a:defRPr/>
            </a:pPr>
            <a:fld id="{C927583C-850F-490C-A064-9130DE2D6513}" type="slidenum">
              <a:rPr lang="en-US"/>
              <a:pPr>
                <a:defRPr/>
              </a:pPr>
              <a:t>‹#›</a:t>
            </a:fld>
            <a:endParaRPr lang="en-US"/>
          </a:p>
        </p:txBody>
      </p:sp>
    </p:spTree>
    <p:extLst>
      <p:ext uri="{BB962C8B-B14F-4D97-AF65-F5344CB8AC3E}">
        <p14:creationId xmlns:p14="http://schemas.microsoft.com/office/powerpoint/2010/main" val="17543104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43343" cy="465455"/>
          </a:xfrm>
          <a:prstGeom prst="rect">
            <a:avLst/>
          </a:prstGeom>
          <a:noFill/>
          <a:ln w="9525">
            <a:noFill/>
            <a:miter lim="800000"/>
            <a:headEnd/>
            <a:tailEnd/>
          </a:ln>
        </p:spPr>
        <p:txBody>
          <a:bodyPr vert="horz" wrap="square" lIns="93324" tIns="46662" rIns="93324" bIns="46662" numCol="1" anchor="t" anchorCtr="0" compatLnSpc="1">
            <a:prstTxWarp prst="textNoShape">
              <a:avLst/>
            </a:prstTxWarp>
          </a:bodyPr>
          <a:lstStyle>
            <a:lvl1pPr>
              <a:defRPr sz="1200"/>
            </a:lvl1pPr>
          </a:lstStyle>
          <a:p>
            <a:pPr>
              <a:defRPr/>
            </a:pPr>
            <a:endParaRPr lang="en-US"/>
          </a:p>
        </p:txBody>
      </p:sp>
      <p:sp>
        <p:nvSpPr>
          <p:cNvPr id="5123" name="Rectangle 3"/>
          <p:cNvSpPr>
            <a:spLocks noGrp="1" noChangeArrowheads="1"/>
          </p:cNvSpPr>
          <p:nvPr>
            <p:ph type="dt" idx="1"/>
          </p:nvPr>
        </p:nvSpPr>
        <p:spPr bwMode="auto">
          <a:xfrm>
            <a:off x="3979757" y="0"/>
            <a:ext cx="3043343" cy="465455"/>
          </a:xfrm>
          <a:prstGeom prst="rect">
            <a:avLst/>
          </a:prstGeom>
          <a:noFill/>
          <a:ln w="9525">
            <a:noFill/>
            <a:miter lim="800000"/>
            <a:headEnd/>
            <a:tailEnd/>
          </a:ln>
        </p:spPr>
        <p:txBody>
          <a:bodyPr vert="horz" wrap="square" lIns="93324" tIns="46662" rIns="93324" bIns="46662"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84275" y="698500"/>
            <a:ext cx="4654550" cy="34909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36414" y="4421823"/>
            <a:ext cx="5150273" cy="4189095"/>
          </a:xfrm>
          <a:prstGeom prst="rect">
            <a:avLst/>
          </a:prstGeom>
          <a:noFill/>
          <a:ln w="9525">
            <a:noFill/>
            <a:miter lim="800000"/>
            <a:headEnd/>
            <a:tailEnd/>
          </a:ln>
        </p:spPr>
        <p:txBody>
          <a:bodyPr vert="horz" wrap="square" lIns="93324" tIns="46662" rIns="93324" bIns="4666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5126" name="Rectangle 6"/>
          <p:cNvSpPr>
            <a:spLocks noGrp="1" noChangeArrowheads="1"/>
          </p:cNvSpPr>
          <p:nvPr>
            <p:ph type="ftr" sz="quarter" idx="4"/>
          </p:nvPr>
        </p:nvSpPr>
        <p:spPr bwMode="auto">
          <a:xfrm>
            <a:off x="0" y="8843645"/>
            <a:ext cx="3043343" cy="465455"/>
          </a:xfrm>
          <a:prstGeom prst="rect">
            <a:avLst/>
          </a:prstGeom>
          <a:noFill/>
          <a:ln w="9525">
            <a:noFill/>
            <a:miter lim="800000"/>
            <a:headEnd/>
            <a:tailEnd/>
          </a:ln>
        </p:spPr>
        <p:txBody>
          <a:bodyPr vert="horz" wrap="square" lIns="93324" tIns="46662" rIns="93324" bIns="46662" numCol="1" anchor="b" anchorCtr="0" compatLnSpc="1">
            <a:prstTxWarp prst="textNoShape">
              <a:avLst/>
            </a:prstTxWarp>
          </a:bodyPr>
          <a:lstStyle>
            <a:lvl1pPr>
              <a:defRPr sz="1200"/>
            </a:lvl1pPr>
          </a:lstStyle>
          <a:p>
            <a:pPr>
              <a:defRPr/>
            </a:pPr>
            <a:endParaRPr lang="en-US"/>
          </a:p>
        </p:txBody>
      </p:sp>
      <p:sp>
        <p:nvSpPr>
          <p:cNvPr id="5127" name="Rectangle 7"/>
          <p:cNvSpPr>
            <a:spLocks noGrp="1" noChangeArrowheads="1"/>
          </p:cNvSpPr>
          <p:nvPr>
            <p:ph type="sldNum" sz="quarter" idx="5"/>
          </p:nvPr>
        </p:nvSpPr>
        <p:spPr bwMode="auto">
          <a:xfrm>
            <a:off x="3979757" y="8843645"/>
            <a:ext cx="3043343" cy="465455"/>
          </a:xfrm>
          <a:prstGeom prst="rect">
            <a:avLst/>
          </a:prstGeom>
          <a:noFill/>
          <a:ln w="9525">
            <a:noFill/>
            <a:miter lim="800000"/>
            <a:headEnd/>
            <a:tailEnd/>
          </a:ln>
        </p:spPr>
        <p:txBody>
          <a:bodyPr vert="horz" wrap="square" lIns="93324" tIns="46662" rIns="93324" bIns="46662" numCol="1" anchor="b" anchorCtr="0" compatLnSpc="1">
            <a:prstTxWarp prst="textNoShape">
              <a:avLst/>
            </a:prstTxWarp>
          </a:bodyPr>
          <a:lstStyle>
            <a:lvl1pPr algn="r">
              <a:defRPr sz="1200"/>
            </a:lvl1pPr>
          </a:lstStyle>
          <a:p>
            <a:pPr>
              <a:defRPr/>
            </a:pPr>
            <a:fld id="{428F8F29-BAFE-423C-8FE4-DE63B7EE9A8F}" type="slidenum">
              <a:rPr lang="en-US"/>
              <a:pPr>
                <a:defRPr/>
              </a:pPr>
              <a:t>‹#›</a:t>
            </a:fld>
            <a:endParaRPr lang="en-US"/>
          </a:p>
        </p:txBody>
      </p:sp>
    </p:spTree>
    <p:extLst>
      <p:ext uri="{BB962C8B-B14F-4D97-AF65-F5344CB8AC3E}">
        <p14:creationId xmlns:p14="http://schemas.microsoft.com/office/powerpoint/2010/main" val="39639165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6A342815-06A7-4EE5-829A-5A07DED874EF}" type="slidenum">
              <a:rPr lang="en-US" altLang="en-US" sz="1200"/>
              <a:pPr/>
              <a:t>1</a:t>
            </a:fld>
            <a:endParaRPr lang="en-US" altLang="en-US" sz="1200"/>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smtClean="0"/>
              <a:pPr/>
              <a:t>10</a:t>
            </a:fld>
            <a:endParaRPr lang="en-US" altLang="en-US" sz="1200"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668727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11</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smtClean="0"/>
              <a:pPr/>
              <a:t>12</a:t>
            </a:fld>
            <a:endParaRPr lang="en-US" altLang="en-US" sz="120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609509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F2569D0-C1A4-4C56-B981-C30240891425}" type="slidenum">
              <a:rPr lang="en-US" altLang="en-US" sz="1200" smtClean="0"/>
              <a:pPr/>
              <a:t>13</a:t>
            </a:fld>
            <a:endParaRPr lang="en-US" altLang="en-US" sz="1200"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31307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14</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smtClean="0"/>
              <a:pPr/>
              <a:t>15</a:t>
            </a:fld>
            <a:endParaRPr lang="en-US" altLang="en-US" sz="120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smtClean="0"/>
          </a:p>
        </p:txBody>
      </p:sp>
    </p:spTree>
    <p:extLst>
      <p:ext uri="{BB962C8B-B14F-4D97-AF65-F5344CB8AC3E}">
        <p14:creationId xmlns:p14="http://schemas.microsoft.com/office/powerpoint/2010/main" val="3208690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smtClean="0"/>
              <a:pPr/>
              <a:t>16</a:t>
            </a:fld>
            <a:endParaRPr lang="en-US" altLang="en-US" sz="120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385457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smtClean="0"/>
              <a:pPr/>
              <a:t>17</a:t>
            </a:fld>
            <a:endParaRPr lang="en-US" altLang="en-US" sz="120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1081970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smtClean="0"/>
              <a:pPr/>
              <a:t>18</a:t>
            </a:fld>
            <a:endParaRPr lang="en-US" altLang="en-US" sz="120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816547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smtClean="0"/>
              <a:pPr/>
              <a:t>19</a:t>
            </a:fld>
            <a:endParaRPr lang="en-US" altLang="en-US" sz="120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589008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smtClean="0"/>
              <a:pPr/>
              <a:t>20</a:t>
            </a:fld>
            <a:endParaRPr lang="en-US" altLang="en-US" sz="120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3450376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smtClean="0"/>
              <a:pPr/>
              <a:t>21</a:t>
            </a:fld>
            <a:endParaRPr lang="en-US" altLang="en-US" sz="120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0546341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22</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smtClean="0"/>
              <a:pPr/>
              <a:t>23</a:t>
            </a:fld>
            <a:endParaRPr lang="en-US" altLang="en-US" sz="120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9056911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smtClean="0"/>
              <a:pPr/>
              <a:t>24</a:t>
            </a:fld>
            <a:endParaRPr lang="en-US" altLang="en-US" sz="120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048926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smtClean="0"/>
              <a:pPr/>
              <a:t>25</a:t>
            </a:fld>
            <a:endParaRPr lang="en-US" altLang="en-US" sz="120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6251293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smtClean="0"/>
              <a:pPr/>
              <a:t>26</a:t>
            </a:fld>
            <a:endParaRPr lang="en-US" altLang="en-US" sz="120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822604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smtClean="0"/>
              <a:pPr/>
              <a:t>27</a:t>
            </a:fld>
            <a:endParaRPr lang="en-US" altLang="en-US" sz="120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675966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smtClean="0"/>
              <a:pPr/>
              <a:t>28</a:t>
            </a:fld>
            <a:endParaRPr lang="en-US" altLang="en-US" sz="120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212885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smtClean="0"/>
              <a:pPr/>
              <a:t>29</a:t>
            </a:fld>
            <a:endParaRPr lang="en-US" altLang="en-US" sz="120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134644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4CFE135-2163-4C5D-83BC-76A3AA2800A1}" type="slidenum">
              <a:rPr lang="en-US" altLang="en-US" sz="1200"/>
              <a:pPr/>
              <a:t>3</a:t>
            </a:fld>
            <a:endParaRPr lang="en-US" altLang="en-US" sz="120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smtClean="0"/>
              <a:pPr/>
              <a:t>30</a:t>
            </a:fld>
            <a:endParaRPr lang="en-US" altLang="en-US" sz="120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678005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smtClean="0"/>
              <a:pPr/>
              <a:t>31</a:t>
            </a:fld>
            <a:endParaRPr lang="en-US" altLang="en-US" sz="120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5440276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smtClean="0"/>
              <a:pPr/>
              <a:t>32</a:t>
            </a:fld>
            <a:endParaRPr lang="en-US" altLang="en-US" sz="120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895050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smtClean="0"/>
              <a:pPr/>
              <a:t>33</a:t>
            </a:fld>
            <a:endParaRPr lang="en-US" altLang="en-US" sz="120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171143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smtClean="0"/>
              <a:pPr/>
              <a:t>34</a:t>
            </a:fld>
            <a:endParaRPr lang="en-US" altLang="en-US" sz="120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6664739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smtClean="0"/>
              <a:pPr/>
              <a:t>35</a:t>
            </a:fld>
            <a:endParaRPr lang="en-US" altLang="en-US" sz="120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9954334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36</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smtClean="0"/>
              <a:pPr/>
              <a:t>37</a:t>
            </a:fld>
            <a:endParaRPr lang="en-US" altLang="en-US" sz="120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6369204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smtClean="0"/>
              <a:pPr/>
              <a:t>38</a:t>
            </a:fld>
            <a:endParaRPr lang="en-US" altLang="en-US" sz="120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553880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smtClean="0"/>
              <a:pPr/>
              <a:t>39</a:t>
            </a:fld>
            <a:endParaRPr lang="en-US" altLang="en-US" sz="120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785885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4CFE135-2163-4C5D-83BC-76A3AA2800A1}" type="slidenum">
              <a:rPr lang="en-US" altLang="en-US" sz="1200"/>
              <a:pPr/>
              <a:t>4</a:t>
            </a:fld>
            <a:endParaRPr lang="en-US" altLang="en-US" sz="120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smtClean="0"/>
              <a:pPr/>
              <a:t>40</a:t>
            </a:fld>
            <a:endParaRPr lang="en-US" altLang="en-US" sz="120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45954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smtClean="0"/>
              <a:pPr/>
              <a:t>41</a:t>
            </a:fld>
            <a:endParaRPr lang="en-US" altLang="en-US" sz="120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9460073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smtClean="0"/>
              <a:pPr/>
              <a:t>42</a:t>
            </a:fld>
            <a:endParaRPr lang="en-US" altLang="en-US" sz="120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2303636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smtClean="0"/>
              <a:pPr/>
              <a:t>43</a:t>
            </a:fld>
            <a:endParaRPr lang="en-US" altLang="en-US" sz="120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5161235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44</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5018787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smtClean="0"/>
              <a:pPr/>
              <a:t>45</a:t>
            </a:fld>
            <a:endParaRPr lang="en-US" altLang="en-US" sz="120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3316458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smtClean="0"/>
              <a:pPr/>
              <a:t>46</a:t>
            </a:fld>
            <a:endParaRPr lang="en-US" altLang="en-US" sz="120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9724419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smtClean="0"/>
              <a:pPr/>
              <a:t>47</a:t>
            </a:fld>
            <a:endParaRPr lang="en-US" altLang="en-US" sz="120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9664241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smtClean="0"/>
              <a:pPr/>
              <a:t>48</a:t>
            </a:fld>
            <a:endParaRPr lang="en-US" altLang="en-US" sz="120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8126207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smtClean="0"/>
              <a:pPr/>
              <a:t>49</a:t>
            </a:fld>
            <a:endParaRPr lang="en-US" altLang="en-US" sz="120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998793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C397E86-3EF1-4DB2-943F-EBEBE9F072C2}" type="slidenum">
              <a:rPr lang="en-US" altLang="en-US" sz="1200" smtClean="0"/>
              <a:pPr/>
              <a:t>5</a:t>
            </a:fld>
            <a:endParaRPr lang="en-US" altLang="en-US" sz="1200"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89384225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50</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6955715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smtClean="0"/>
              <a:pPr/>
              <a:t>51</a:t>
            </a:fld>
            <a:endParaRPr lang="en-US" altLang="en-US" sz="120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8166595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52</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2640596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smtClean="0"/>
              <a:pPr/>
              <a:t>53</a:t>
            </a:fld>
            <a:endParaRPr lang="en-US" altLang="en-US" sz="120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4434685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smtClean="0"/>
              <a:pPr/>
              <a:t>54</a:t>
            </a:fld>
            <a:endParaRPr lang="en-US" altLang="en-US" sz="120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5058879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smtClean="0"/>
              <a:pPr/>
              <a:t>55</a:t>
            </a:fld>
            <a:endParaRPr lang="en-US" altLang="en-US" sz="120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8081542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smtClean="0"/>
              <a:pPr/>
              <a:t>56</a:t>
            </a:fld>
            <a:endParaRPr lang="en-US" altLang="en-US" sz="120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81036349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smtClean="0"/>
              <a:pPr/>
              <a:t>57</a:t>
            </a:fld>
            <a:endParaRPr lang="en-US" altLang="en-US" sz="120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716239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smtClean="0"/>
              <a:pPr/>
              <a:t>58</a:t>
            </a:fld>
            <a:endParaRPr lang="en-US" altLang="en-US" sz="120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32074451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smtClean="0"/>
              <a:pPr/>
              <a:t>59</a:t>
            </a:fld>
            <a:endParaRPr lang="en-US" altLang="en-US" sz="120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132403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6</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smtClean="0"/>
              <a:pPr/>
              <a:t>60</a:t>
            </a:fld>
            <a:endParaRPr lang="en-US" altLang="en-US" sz="120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892227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smtClean="0"/>
              <a:pPr/>
              <a:t>61</a:t>
            </a:fld>
            <a:endParaRPr lang="en-US" altLang="en-US" sz="120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907605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smtClean="0"/>
              <a:pPr/>
              <a:t>62</a:t>
            </a:fld>
            <a:endParaRPr lang="en-US" altLang="en-US" sz="120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12696549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smtClean="0"/>
              <a:pPr/>
              <a:t>63</a:t>
            </a:fld>
            <a:endParaRPr lang="en-US" altLang="en-US" sz="120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84719190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smtClean="0"/>
              <a:pPr/>
              <a:t>64</a:t>
            </a:fld>
            <a:endParaRPr lang="en-US" altLang="en-US" sz="120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58445190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smtClean="0"/>
              <a:pPr/>
              <a:t>65</a:t>
            </a:fld>
            <a:endParaRPr lang="en-US" altLang="en-US" sz="120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2371908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862" indent="-285716">
              <a:defRPr sz="2400">
                <a:solidFill>
                  <a:schemeClr val="tx1"/>
                </a:solidFill>
                <a:latin typeface="Arial" charset="0"/>
                <a:ea typeface="ＭＳ Ｐゴシック" pitchFamily="1" charset="-128"/>
              </a:defRPr>
            </a:lvl2pPr>
            <a:lvl3pPr marL="1142865" indent="-228573">
              <a:defRPr sz="2400">
                <a:solidFill>
                  <a:schemeClr val="tx1"/>
                </a:solidFill>
                <a:latin typeface="Arial" charset="0"/>
                <a:ea typeface="ＭＳ Ｐゴシック" pitchFamily="1" charset="-128"/>
              </a:defRPr>
            </a:lvl3pPr>
            <a:lvl4pPr marL="1600011" indent="-228573">
              <a:defRPr sz="2400">
                <a:solidFill>
                  <a:schemeClr val="tx1"/>
                </a:solidFill>
                <a:latin typeface="Arial" charset="0"/>
                <a:ea typeface="ＭＳ Ｐゴシック" pitchFamily="1" charset="-128"/>
              </a:defRPr>
            </a:lvl4pPr>
            <a:lvl5pPr marL="2057156" indent="-228573">
              <a:defRPr sz="2400">
                <a:solidFill>
                  <a:schemeClr val="tx1"/>
                </a:solidFill>
                <a:latin typeface="Arial" charset="0"/>
                <a:ea typeface="ＭＳ Ｐゴシック" pitchFamily="1" charset="-128"/>
              </a:defRPr>
            </a:lvl5pPr>
            <a:lvl6pPr marL="2514303" indent="-228573" eaLnBrk="0" fontAlgn="base" hangingPunct="0">
              <a:spcBef>
                <a:spcPct val="0"/>
              </a:spcBef>
              <a:spcAft>
                <a:spcPct val="0"/>
              </a:spcAft>
              <a:defRPr sz="2400">
                <a:solidFill>
                  <a:schemeClr val="tx1"/>
                </a:solidFill>
                <a:latin typeface="Arial" charset="0"/>
                <a:ea typeface="ＭＳ Ｐゴシック" pitchFamily="1" charset="-128"/>
              </a:defRPr>
            </a:lvl6pPr>
            <a:lvl7pPr marL="2971449" indent="-228573" eaLnBrk="0" fontAlgn="base" hangingPunct="0">
              <a:spcBef>
                <a:spcPct val="0"/>
              </a:spcBef>
              <a:spcAft>
                <a:spcPct val="0"/>
              </a:spcAft>
              <a:defRPr sz="2400">
                <a:solidFill>
                  <a:schemeClr val="tx1"/>
                </a:solidFill>
                <a:latin typeface="Arial" charset="0"/>
                <a:ea typeface="ＭＳ Ｐゴシック" pitchFamily="1" charset="-128"/>
              </a:defRPr>
            </a:lvl7pPr>
            <a:lvl8pPr marL="3428594" indent="-228573" eaLnBrk="0" fontAlgn="base" hangingPunct="0">
              <a:spcBef>
                <a:spcPct val="0"/>
              </a:spcBef>
              <a:spcAft>
                <a:spcPct val="0"/>
              </a:spcAft>
              <a:defRPr sz="2400">
                <a:solidFill>
                  <a:schemeClr val="tx1"/>
                </a:solidFill>
                <a:latin typeface="Arial" charset="0"/>
                <a:ea typeface="ＭＳ Ｐゴシック" pitchFamily="1" charset="-128"/>
              </a:defRPr>
            </a:lvl8pPr>
            <a:lvl9pPr marL="3885741" indent="-228573"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a:pPr/>
              <a:t>66</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6485327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774" indent="-285682">
              <a:defRPr sz="2400">
                <a:solidFill>
                  <a:schemeClr val="tx1"/>
                </a:solidFill>
                <a:latin typeface="Arial" charset="0"/>
                <a:ea typeface="ＭＳ Ｐゴシック" pitchFamily="1" charset="-128"/>
              </a:defRPr>
            </a:lvl2pPr>
            <a:lvl3pPr marL="1142730" indent="-228546">
              <a:defRPr sz="2400">
                <a:solidFill>
                  <a:schemeClr val="tx1"/>
                </a:solidFill>
                <a:latin typeface="Arial" charset="0"/>
                <a:ea typeface="ＭＳ Ｐゴシック" pitchFamily="1" charset="-128"/>
              </a:defRPr>
            </a:lvl3pPr>
            <a:lvl4pPr marL="1599822" indent="-228546">
              <a:defRPr sz="2400">
                <a:solidFill>
                  <a:schemeClr val="tx1"/>
                </a:solidFill>
                <a:latin typeface="Arial" charset="0"/>
                <a:ea typeface="ＭＳ Ｐゴシック" pitchFamily="1" charset="-128"/>
              </a:defRPr>
            </a:lvl4pPr>
            <a:lvl5pPr marL="2056912" indent="-228546">
              <a:defRPr sz="2400">
                <a:solidFill>
                  <a:schemeClr val="tx1"/>
                </a:solidFill>
                <a:latin typeface="Arial" charset="0"/>
                <a:ea typeface="ＭＳ Ｐゴシック" pitchFamily="1" charset="-128"/>
              </a:defRPr>
            </a:lvl5pPr>
            <a:lvl6pPr marL="2514006" indent="-228546" eaLnBrk="0" fontAlgn="base" hangingPunct="0">
              <a:spcBef>
                <a:spcPct val="0"/>
              </a:spcBef>
              <a:spcAft>
                <a:spcPct val="0"/>
              </a:spcAft>
              <a:defRPr sz="2400">
                <a:solidFill>
                  <a:schemeClr val="tx1"/>
                </a:solidFill>
                <a:latin typeface="Arial" charset="0"/>
                <a:ea typeface="ＭＳ Ｐゴシック" pitchFamily="1" charset="-128"/>
              </a:defRPr>
            </a:lvl6pPr>
            <a:lvl7pPr marL="2971098" indent="-228546" eaLnBrk="0" fontAlgn="base" hangingPunct="0">
              <a:spcBef>
                <a:spcPct val="0"/>
              </a:spcBef>
              <a:spcAft>
                <a:spcPct val="0"/>
              </a:spcAft>
              <a:defRPr sz="2400">
                <a:solidFill>
                  <a:schemeClr val="tx1"/>
                </a:solidFill>
                <a:latin typeface="Arial" charset="0"/>
                <a:ea typeface="ＭＳ Ｐゴシック" pitchFamily="1" charset="-128"/>
              </a:defRPr>
            </a:lvl7pPr>
            <a:lvl8pPr marL="3428189" indent="-228546" eaLnBrk="0" fontAlgn="base" hangingPunct="0">
              <a:spcBef>
                <a:spcPct val="0"/>
              </a:spcBef>
              <a:spcAft>
                <a:spcPct val="0"/>
              </a:spcAft>
              <a:defRPr sz="2400">
                <a:solidFill>
                  <a:schemeClr val="tx1"/>
                </a:solidFill>
                <a:latin typeface="Arial" charset="0"/>
                <a:ea typeface="ＭＳ Ｐゴシック" pitchFamily="1" charset="-128"/>
              </a:defRPr>
            </a:lvl8pPr>
            <a:lvl9pPr marL="3885282" indent="-228546" eaLnBrk="0" fontAlgn="base" hangingPunct="0">
              <a:spcBef>
                <a:spcPct val="0"/>
              </a:spcBef>
              <a:spcAft>
                <a:spcPct val="0"/>
              </a:spcAft>
              <a:defRPr sz="2400">
                <a:solidFill>
                  <a:schemeClr val="tx1"/>
                </a:solidFill>
                <a:latin typeface="Arial" charset="0"/>
                <a:ea typeface="ＭＳ Ｐゴシック" pitchFamily="1" charset="-128"/>
              </a:defRPr>
            </a:lvl9pPr>
          </a:lstStyle>
          <a:p>
            <a:fld id="{0D76813A-2409-405B-8DF5-230C3BC950D3}" type="slidenum">
              <a:rPr lang="en-US" altLang="en-US" sz="1200"/>
              <a:pPr/>
              <a:t>67</a:t>
            </a:fld>
            <a:endParaRPr lang="en-US" altLang="en-US" sz="120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51279722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smtClean="0"/>
              <a:pPr/>
              <a:t>68</a:t>
            </a:fld>
            <a:endParaRPr lang="en-US" altLang="en-US" sz="1200"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85557882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smtClean="0"/>
              <a:pPr/>
              <a:t>69</a:t>
            </a:fld>
            <a:endParaRPr lang="en-US" altLang="en-US" sz="120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813977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7</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smtClean="0"/>
              <a:pPr/>
              <a:t>70</a:t>
            </a:fld>
            <a:endParaRPr lang="en-US" altLang="en-US" sz="120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57195407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smtClean="0"/>
              <a:pPr/>
              <a:t>71</a:t>
            </a:fld>
            <a:endParaRPr lang="en-US" altLang="en-US" sz="120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05852407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smtClean="0"/>
              <a:pPr/>
              <a:t>72</a:t>
            </a:fld>
            <a:endParaRPr lang="en-US" altLang="en-US" sz="120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90780151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73</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47373046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74</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38876275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7952" indent="-291519">
              <a:defRPr sz="2400">
                <a:solidFill>
                  <a:schemeClr val="tx1"/>
                </a:solidFill>
                <a:latin typeface="Arial" charset="0"/>
                <a:ea typeface="ＭＳ Ｐゴシック" pitchFamily="1" charset="-128"/>
              </a:defRPr>
            </a:lvl2pPr>
            <a:lvl3pPr marL="1166079" indent="-233216">
              <a:defRPr sz="2400">
                <a:solidFill>
                  <a:schemeClr val="tx1"/>
                </a:solidFill>
                <a:latin typeface="Arial" charset="0"/>
                <a:ea typeface="ＭＳ Ｐゴシック" pitchFamily="1" charset="-128"/>
              </a:defRPr>
            </a:lvl3pPr>
            <a:lvl4pPr marL="1632511" indent="-233216">
              <a:defRPr sz="2400">
                <a:solidFill>
                  <a:schemeClr val="tx1"/>
                </a:solidFill>
                <a:latin typeface="Arial" charset="0"/>
                <a:ea typeface="ＭＳ Ｐゴシック" pitchFamily="1" charset="-128"/>
              </a:defRPr>
            </a:lvl4pPr>
            <a:lvl5pPr marL="2098942" indent="-233216">
              <a:defRPr sz="2400">
                <a:solidFill>
                  <a:schemeClr val="tx1"/>
                </a:solidFill>
                <a:latin typeface="Arial" charset="0"/>
                <a:ea typeface="ＭＳ Ｐゴシック" pitchFamily="1" charset="-128"/>
              </a:defRPr>
            </a:lvl5pPr>
            <a:lvl6pPr marL="2565374" indent="-233216" eaLnBrk="0" fontAlgn="base" hangingPunct="0">
              <a:spcBef>
                <a:spcPct val="0"/>
              </a:spcBef>
              <a:spcAft>
                <a:spcPct val="0"/>
              </a:spcAft>
              <a:defRPr sz="2400">
                <a:solidFill>
                  <a:schemeClr val="tx1"/>
                </a:solidFill>
                <a:latin typeface="Arial" charset="0"/>
                <a:ea typeface="ＭＳ Ｐゴシック" pitchFamily="1" charset="-128"/>
              </a:defRPr>
            </a:lvl6pPr>
            <a:lvl7pPr marL="3031806" indent="-233216" eaLnBrk="0" fontAlgn="base" hangingPunct="0">
              <a:spcBef>
                <a:spcPct val="0"/>
              </a:spcBef>
              <a:spcAft>
                <a:spcPct val="0"/>
              </a:spcAft>
              <a:defRPr sz="2400">
                <a:solidFill>
                  <a:schemeClr val="tx1"/>
                </a:solidFill>
                <a:latin typeface="Arial" charset="0"/>
                <a:ea typeface="ＭＳ Ｐゴシック" pitchFamily="1" charset="-128"/>
              </a:defRPr>
            </a:lvl7pPr>
            <a:lvl8pPr marL="3498237" indent="-233216" eaLnBrk="0" fontAlgn="base" hangingPunct="0">
              <a:spcBef>
                <a:spcPct val="0"/>
              </a:spcBef>
              <a:spcAft>
                <a:spcPct val="0"/>
              </a:spcAft>
              <a:defRPr sz="2400">
                <a:solidFill>
                  <a:schemeClr val="tx1"/>
                </a:solidFill>
                <a:latin typeface="Arial" charset="0"/>
                <a:ea typeface="ＭＳ Ｐゴシック" pitchFamily="1" charset="-128"/>
              </a:defRPr>
            </a:lvl8pPr>
            <a:lvl9pPr marL="3964669" indent="-233216"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75</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9587788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76</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80264409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77</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80751105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78</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12177011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smtClean="0"/>
              <a:pPr/>
              <a:t>79</a:t>
            </a:fld>
            <a:endParaRPr lang="en-US" altLang="en-US" sz="120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930232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8</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smtClean="0"/>
              <a:pPr/>
              <a:t>80</a:t>
            </a:fld>
            <a:endParaRPr lang="en-US" altLang="en-US" sz="120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90438425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smtClean="0"/>
              <a:pPr/>
              <a:t>81</a:t>
            </a:fld>
            <a:endParaRPr lang="en-US" altLang="en-US" sz="120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13948041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smtClean="0"/>
              <a:pPr/>
              <a:t>82</a:t>
            </a:fld>
            <a:endParaRPr lang="en-US" altLang="en-US" sz="120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94555195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smtClean="0"/>
              <a:pPr/>
              <a:t>83</a:t>
            </a:fld>
            <a:endParaRPr lang="en-US" altLang="en-US" sz="120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2428827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smtClean="0"/>
              <a:pPr/>
              <a:t>84</a:t>
            </a:fld>
            <a:endParaRPr lang="en-US" altLang="en-US" sz="120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14122435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smtClean="0"/>
              <a:pPr/>
              <a:t>85</a:t>
            </a:fld>
            <a:endParaRPr lang="en-US" altLang="en-US" sz="120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91060482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smtClean="0"/>
              <a:pPr/>
              <a:t>86</a:t>
            </a:fld>
            <a:endParaRPr lang="en-US" altLang="en-US" sz="120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60823452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smtClean="0"/>
              <a:pPr/>
              <a:t>87</a:t>
            </a:fld>
            <a:endParaRPr lang="en-US" altLang="en-US" sz="120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00298313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smtClean="0"/>
              <a:pPr/>
              <a:t>88</a:t>
            </a:fld>
            <a:endParaRPr lang="en-US" altLang="en-US" sz="120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66222894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smtClean="0"/>
              <a:pPr/>
              <a:t>89</a:t>
            </a:fld>
            <a:endParaRPr lang="en-US" altLang="en-US" sz="120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270794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3CFA930E-42C7-4E81-A454-D66449200936}" type="slidenum">
              <a:rPr lang="en-US" altLang="en-US" sz="1200"/>
              <a:pPr/>
              <a:t>9</a:t>
            </a:fld>
            <a:endParaRPr lang="en-US" altLang="en-US" sz="120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smtClean="0"/>
              <a:pPr/>
              <a:t>90</a:t>
            </a:fld>
            <a:endParaRPr lang="en-US" altLang="en-US" sz="120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77229376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238E9F08-26E2-4C29-9508-30CDF064DF43}" type="slidenum">
              <a:rPr lang="en-US" altLang="en-US" sz="1200" smtClean="0"/>
              <a:pPr/>
              <a:t>91</a:t>
            </a:fld>
            <a:endParaRPr lang="en-US" altLang="en-US" sz="120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82074015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58255" indent="-291636">
              <a:defRPr sz="2400">
                <a:solidFill>
                  <a:schemeClr val="tx1"/>
                </a:solidFill>
                <a:latin typeface="Arial" charset="0"/>
                <a:ea typeface="ＭＳ Ｐゴシック" pitchFamily="1" charset="-128"/>
              </a:defRPr>
            </a:lvl2pPr>
            <a:lvl3pPr marL="1166546" indent="-233309">
              <a:defRPr sz="2400">
                <a:solidFill>
                  <a:schemeClr val="tx1"/>
                </a:solidFill>
                <a:latin typeface="Arial" charset="0"/>
                <a:ea typeface="ＭＳ Ｐゴシック" pitchFamily="1" charset="-128"/>
              </a:defRPr>
            </a:lvl3pPr>
            <a:lvl4pPr marL="1633164" indent="-233309">
              <a:defRPr sz="2400">
                <a:solidFill>
                  <a:schemeClr val="tx1"/>
                </a:solidFill>
                <a:latin typeface="Arial" charset="0"/>
                <a:ea typeface="ＭＳ Ｐゴシック" pitchFamily="1" charset="-128"/>
              </a:defRPr>
            </a:lvl4pPr>
            <a:lvl5pPr marL="2099782" indent="-233309">
              <a:defRPr sz="2400">
                <a:solidFill>
                  <a:schemeClr val="tx1"/>
                </a:solidFill>
                <a:latin typeface="Arial" charset="0"/>
                <a:ea typeface="ＭＳ Ｐゴシック" pitchFamily="1" charset="-128"/>
              </a:defRPr>
            </a:lvl5pPr>
            <a:lvl6pPr marL="2566401" indent="-233309" eaLnBrk="0" fontAlgn="base" hangingPunct="0">
              <a:spcBef>
                <a:spcPct val="0"/>
              </a:spcBef>
              <a:spcAft>
                <a:spcPct val="0"/>
              </a:spcAft>
              <a:defRPr sz="2400">
                <a:solidFill>
                  <a:schemeClr val="tx1"/>
                </a:solidFill>
                <a:latin typeface="Arial" charset="0"/>
                <a:ea typeface="ＭＳ Ｐゴシック" pitchFamily="1" charset="-128"/>
              </a:defRPr>
            </a:lvl6pPr>
            <a:lvl7pPr marL="3033019" indent="-233309" eaLnBrk="0" fontAlgn="base" hangingPunct="0">
              <a:spcBef>
                <a:spcPct val="0"/>
              </a:spcBef>
              <a:spcAft>
                <a:spcPct val="0"/>
              </a:spcAft>
              <a:defRPr sz="2400">
                <a:solidFill>
                  <a:schemeClr val="tx1"/>
                </a:solidFill>
                <a:latin typeface="Arial" charset="0"/>
                <a:ea typeface="ＭＳ Ｐゴシック" pitchFamily="1" charset="-128"/>
              </a:defRPr>
            </a:lvl7pPr>
            <a:lvl8pPr marL="3499637" indent="-233309" eaLnBrk="0" fontAlgn="base" hangingPunct="0">
              <a:spcBef>
                <a:spcPct val="0"/>
              </a:spcBef>
              <a:spcAft>
                <a:spcPct val="0"/>
              </a:spcAft>
              <a:defRPr sz="2400">
                <a:solidFill>
                  <a:schemeClr val="tx1"/>
                </a:solidFill>
                <a:latin typeface="Arial" charset="0"/>
                <a:ea typeface="ＭＳ Ｐゴシック" pitchFamily="1" charset="-128"/>
              </a:defRPr>
            </a:lvl8pPr>
            <a:lvl9pPr marL="3966256" indent="-233309" eaLnBrk="0" fontAlgn="base" hangingPunct="0">
              <a:spcBef>
                <a:spcPct val="0"/>
              </a:spcBef>
              <a:spcAft>
                <a:spcPct val="0"/>
              </a:spcAft>
              <a:defRPr sz="2400">
                <a:solidFill>
                  <a:schemeClr val="tx1"/>
                </a:solidFill>
                <a:latin typeface="Arial" charset="0"/>
                <a:ea typeface="ＭＳ Ｐゴシック" pitchFamily="1" charset="-128"/>
              </a:defRPr>
            </a:lvl9pPr>
          </a:lstStyle>
          <a:p>
            <a:fld id="{D089E3CF-67A8-4E68-BFF4-FD429B8063D1}" type="slidenum">
              <a:rPr lang="en-US" altLang="en-US" sz="1200"/>
              <a:pPr/>
              <a:t>92</a:t>
            </a:fld>
            <a:endParaRPr lang="en-US" altLang="en-US" sz="120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28"/>
          <p:cNvSpPr>
            <a:spLocks noChangeArrowheads="1"/>
          </p:cNvSpPr>
          <p:nvPr userDrawn="1"/>
        </p:nvSpPr>
        <p:spPr bwMode="auto">
          <a:xfrm flipV="1">
            <a:off x="0" y="1606550"/>
            <a:ext cx="9144000" cy="2965450"/>
          </a:xfrm>
          <a:prstGeom prst="rect">
            <a:avLst/>
          </a:prstGeom>
          <a:solidFill>
            <a:srgbClr val="FFBAB3">
              <a:alpha val="24706"/>
            </a:srgbClr>
          </a:solidFill>
          <a:ln>
            <a:noFill/>
          </a:ln>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endParaRPr lang="en-US" altLang="en-US"/>
          </a:p>
        </p:txBody>
      </p:sp>
      <p:grpSp>
        <p:nvGrpSpPr>
          <p:cNvPr id="3" name="Group 30"/>
          <p:cNvGrpSpPr>
            <a:grpSpLocks/>
          </p:cNvGrpSpPr>
          <p:nvPr/>
        </p:nvGrpSpPr>
        <p:grpSpPr bwMode="auto">
          <a:xfrm>
            <a:off x="0" y="669925"/>
            <a:ext cx="9144000" cy="952500"/>
            <a:chOff x="248" y="648"/>
            <a:chExt cx="5304" cy="600"/>
          </a:xfrm>
        </p:grpSpPr>
        <p:sp>
          <p:nvSpPr>
            <p:cNvPr id="4" name="Rectangle 13"/>
            <p:cNvSpPr>
              <a:spLocks noChangeArrowheads="1"/>
            </p:cNvSpPr>
            <p:nvPr userDrawn="1"/>
          </p:nvSpPr>
          <p:spPr bwMode="auto">
            <a:xfrm>
              <a:off x="248" y="648"/>
              <a:ext cx="5304" cy="300"/>
            </a:xfrm>
            <a:prstGeom prst="rect">
              <a:avLst/>
            </a:prstGeom>
            <a:solidFill>
              <a:srgbClr val="A5A5A5"/>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5" name="Rectangle 14"/>
            <p:cNvSpPr>
              <a:spLocks noChangeArrowheads="1"/>
            </p:cNvSpPr>
            <p:nvPr userDrawn="1"/>
          </p:nvSpPr>
          <p:spPr bwMode="auto">
            <a:xfrm>
              <a:off x="248" y="948"/>
              <a:ext cx="5304" cy="30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endParaRPr lang="en-US" altLang="en-US"/>
            </a:p>
          </p:txBody>
        </p:sp>
      </p:grpSp>
      <p:grpSp>
        <p:nvGrpSpPr>
          <p:cNvPr id="6" name="Group 54"/>
          <p:cNvGrpSpPr>
            <a:grpSpLocks/>
          </p:cNvGrpSpPr>
          <p:nvPr userDrawn="1"/>
        </p:nvGrpSpPr>
        <p:grpSpPr bwMode="auto">
          <a:xfrm>
            <a:off x="1066800" y="0"/>
            <a:ext cx="901700" cy="6858000"/>
            <a:chOff x="672" y="238"/>
            <a:chExt cx="568" cy="3811"/>
          </a:xfrm>
        </p:grpSpPr>
        <p:sp>
          <p:nvSpPr>
            <p:cNvPr id="7" name="Rectangle 15"/>
            <p:cNvSpPr>
              <a:spLocks noChangeArrowheads="1"/>
            </p:cNvSpPr>
            <p:nvPr/>
          </p:nvSpPr>
          <p:spPr bwMode="auto">
            <a:xfrm rot="5400000">
              <a:off x="-808" y="2002"/>
              <a:ext cx="3811" cy="284"/>
            </a:xfrm>
            <a:prstGeom prst="rect">
              <a:avLst/>
            </a:prstGeom>
            <a:solidFill>
              <a:srgbClr val="9D8D85">
                <a:alpha val="2509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solidFill>
                  <a:srgbClr val="9D8D85"/>
                </a:solidFill>
                <a:ea typeface="ヒラギノ角ゴ Pro W3" pitchFamily="1" charset="-128"/>
              </a:endParaRPr>
            </a:p>
          </p:txBody>
        </p:sp>
        <p:sp>
          <p:nvSpPr>
            <p:cNvPr id="8" name="Rectangle 16"/>
            <p:cNvSpPr>
              <a:spLocks noChangeArrowheads="1"/>
            </p:cNvSpPr>
            <p:nvPr/>
          </p:nvSpPr>
          <p:spPr bwMode="auto">
            <a:xfrm rot="5400000">
              <a:off x="-1089" y="1999"/>
              <a:ext cx="3805" cy="283"/>
            </a:xfrm>
            <a:prstGeom prst="rect">
              <a:avLst/>
            </a:prstGeom>
            <a:solidFill>
              <a:srgbClr val="938F8F">
                <a:alpha val="15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p>
          </p:txBody>
        </p:sp>
      </p:grpSp>
      <p:sp>
        <p:nvSpPr>
          <p:cNvPr id="9" name="Rectangle 17"/>
          <p:cNvSpPr>
            <a:spLocks noChangeArrowheads="1"/>
          </p:cNvSpPr>
          <p:nvPr/>
        </p:nvSpPr>
        <p:spPr bwMode="auto">
          <a:xfrm rot="5400000">
            <a:off x="1504950" y="681038"/>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 name="Rectangle 19"/>
          <p:cNvSpPr>
            <a:spLocks noChangeArrowheads="1"/>
          </p:cNvSpPr>
          <p:nvPr/>
        </p:nvSpPr>
        <p:spPr bwMode="auto">
          <a:xfrm rot="5400000">
            <a:off x="1054100" y="681038"/>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1" name="Rectangle 22"/>
          <p:cNvSpPr>
            <a:spLocks noChangeArrowheads="1"/>
          </p:cNvSpPr>
          <p:nvPr/>
        </p:nvSpPr>
        <p:spPr bwMode="auto">
          <a:xfrm rot="5400000">
            <a:off x="1504950" y="1158875"/>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2" name="Rectangle 23"/>
          <p:cNvSpPr>
            <a:spLocks noChangeArrowheads="1"/>
          </p:cNvSpPr>
          <p:nvPr/>
        </p:nvSpPr>
        <p:spPr bwMode="auto">
          <a:xfrm rot="5400000">
            <a:off x="1054100" y="1158875"/>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vert="eaVert"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91200" y="5638991"/>
            <a:ext cx="3048000" cy="652272"/>
          </a:xfrm>
          <a:prstGeom prst="rect">
            <a:avLst/>
          </a:prstGeom>
        </p:spPr>
      </p:pic>
    </p:spTree>
    <p:extLst>
      <p:ext uri="{BB962C8B-B14F-4D97-AF65-F5344CB8AC3E}">
        <p14:creationId xmlns:p14="http://schemas.microsoft.com/office/powerpoint/2010/main" val="56889193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7"/>
          <p:cNvSpPr>
            <a:spLocks noGrp="1" noChangeArrowheads="1"/>
          </p:cNvSpPr>
          <p:nvPr>
            <p:ph type="sldNum" sz="quarter" idx="10"/>
          </p:nvPr>
        </p:nvSpPr>
        <p:spPr>
          <a:ln/>
        </p:spPr>
        <p:txBody>
          <a:bodyPr/>
          <a:lstStyle>
            <a:lvl1pPr>
              <a:defRPr/>
            </a:lvl1pPr>
          </a:lstStyle>
          <a:p>
            <a:pPr>
              <a:defRPr/>
            </a:pPr>
            <a:fld id="{F16EB26A-6972-41D6-9AD4-AD340A2CBBB9}" type="slidenum">
              <a:rPr lang="en-US"/>
              <a:pPr>
                <a:defRPr/>
              </a:pPr>
              <a:t>‹#›</a:t>
            </a:fld>
            <a:endParaRPr lang="en-US" sz="1400"/>
          </a:p>
        </p:txBody>
      </p:sp>
    </p:spTree>
    <p:extLst>
      <p:ext uri="{BB962C8B-B14F-4D97-AF65-F5344CB8AC3E}">
        <p14:creationId xmlns:p14="http://schemas.microsoft.com/office/powerpoint/2010/main" val="99953397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67550" y="0"/>
            <a:ext cx="2076450" cy="4495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0"/>
            <a:ext cx="6076950" cy="4495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7"/>
          <p:cNvSpPr>
            <a:spLocks noGrp="1" noChangeArrowheads="1"/>
          </p:cNvSpPr>
          <p:nvPr>
            <p:ph type="sldNum" sz="quarter" idx="10"/>
          </p:nvPr>
        </p:nvSpPr>
        <p:spPr>
          <a:ln/>
        </p:spPr>
        <p:txBody>
          <a:bodyPr/>
          <a:lstStyle>
            <a:lvl1pPr>
              <a:defRPr/>
            </a:lvl1pPr>
          </a:lstStyle>
          <a:p>
            <a:pPr>
              <a:defRPr/>
            </a:pPr>
            <a:fld id="{14ADBA6A-05C6-4E96-8E1E-3BDE57DF0C94}" type="slidenum">
              <a:rPr lang="en-US"/>
              <a:pPr>
                <a:defRPr/>
              </a:pPr>
              <a:t>‹#›</a:t>
            </a:fld>
            <a:endParaRPr lang="en-US" sz="1400"/>
          </a:p>
        </p:txBody>
      </p:sp>
    </p:spTree>
    <p:extLst>
      <p:ext uri="{BB962C8B-B14F-4D97-AF65-F5344CB8AC3E}">
        <p14:creationId xmlns:p14="http://schemas.microsoft.com/office/powerpoint/2010/main" val="15701206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7"/>
          <p:cNvSpPr>
            <a:spLocks noGrp="1" noChangeArrowheads="1"/>
          </p:cNvSpPr>
          <p:nvPr>
            <p:ph type="sldNum" sz="quarter" idx="10"/>
          </p:nvPr>
        </p:nvSpPr>
        <p:spPr>
          <a:ln/>
        </p:spPr>
        <p:txBody>
          <a:bodyPr/>
          <a:lstStyle>
            <a:lvl1pPr>
              <a:defRPr baseline="0">
                <a:solidFill>
                  <a:srgbClr val="A51A17"/>
                </a:solidFill>
              </a:defRPr>
            </a:lvl1pPr>
          </a:lstStyle>
          <a:p>
            <a:pPr>
              <a:defRPr/>
            </a:pPr>
            <a:fld id="{36109281-D1F2-4DBC-AFD8-E434C5B97191}" type="slidenum">
              <a:rPr lang="en-US" smtClean="0"/>
              <a:pPr>
                <a:defRPr/>
              </a:pPr>
              <a:t>‹#›</a:t>
            </a:fld>
            <a:endParaRPr lang="en-US" sz="1400" dirty="0"/>
          </a:p>
        </p:txBody>
      </p:sp>
    </p:spTree>
    <p:extLst>
      <p:ext uri="{BB962C8B-B14F-4D97-AF65-F5344CB8AC3E}">
        <p14:creationId xmlns:p14="http://schemas.microsoft.com/office/powerpoint/2010/main" val="22119373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7"/>
          <p:cNvSpPr>
            <a:spLocks noGrp="1" noChangeArrowheads="1"/>
          </p:cNvSpPr>
          <p:nvPr>
            <p:ph type="sldNum" sz="quarter" idx="10"/>
          </p:nvPr>
        </p:nvSpPr>
        <p:spPr>
          <a:ln/>
        </p:spPr>
        <p:txBody>
          <a:bodyPr/>
          <a:lstStyle>
            <a:lvl1pPr>
              <a:defRPr/>
            </a:lvl1pPr>
          </a:lstStyle>
          <a:p>
            <a:pPr>
              <a:defRPr/>
            </a:pPr>
            <a:fld id="{01D1A30C-9D37-4C7B-ACB8-0F89742B396D}" type="slidenum">
              <a:rPr lang="en-US"/>
              <a:pPr>
                <a:defRPr/>
              </a:pPr>
              <a:t>‹#›</a:t>
            </a:fld>
            <a:endParaRPr lang="en-US" sz="1400"/>
          </a:p>
        </p:txBody>
      </p:sp>
    </p:spTree>
    <p:extLst>
      <p:ext uri="{BB962C8B-B14F-4D97-AF65-F5344CB8AC3E}">
        <p14:creationId xmlns:p14="http://schemas.microsoft.com/office/powerpoint/2010/main" val="19034877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143000"/>
            <a:ext cx="40767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67300" y="1143000"/>
            <a:ext cx="4076700" cy="3352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7"/>
          <p:cNvSpPr>
            <a:spLocks noGrp="1" noChangeArrowheads="1"/>
          </p:cNvSpPr>
          <p:nvPr>
            <p:ph type="sldNum" sz="quarter" idx="10"/>
          </p:nvPr>
        </p:nvSpPr>
        <p:spPr>
          <a:ln/>
        </p:spPr>
        <p:txBody>
          <a:bodyPr/>
          <a:lstStyle>
            <a:lvl1pPr>
              <a:defRPr/>
            </a:lvl1pPr>
          </a:lstStyle>
          <a:p>
            <a:pPr>
              <a:defRPr/>
            </a:pPr>
            <a:fld id="{DE226CA3-BE71-4C38-BE50-AE24046D66AE}" type="slidenum">
              <a:rPr lang="en-US"/>
              <a:pPr>
                <a:defRPr/>
              </a:pPr>
              <a:t>‹#›</a:t>
            </a:fld>
            <a:endParaRPr lang="en-US" sz="1400"/>
          </a:p>
        </p:txBody>
      </p:sp>
    </p:spTree>
    <p:extLst>
      <p:ext uri="{BB962C8B-B14F-4D97-AF65-F5344CB8AC3E}">
        <p14:creationId xmlns:p14="http://schemas.microsoft.com/office/powerpoint/2010/main" val="20119892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7"/>
          <p:cNvSpPr>
            <a:spLocks noGrp="1" noChangeArrowheads="1"/>
          </p:cNvSpPr>
          <p:nvPr>
            <p:ph type="sldNum" sz="quarter" idx="10"/>
          </p:nvPr>
        </p:nvSpPr>
        <p:spPr>
          <a:ln/>
        </p:spPr>
        <p:txBody>
          <a:bodyPr/>
          <a:lstStyle>
            <a:lvl1pPr>
              <a:defRPr/>
            </a:lvl1pPr>
          </a:lstStyle>
          <a:p>
            <a:pPr>
              <a:defRPr/>
            </a:pPr>
            <a:fld id="{FBF8B41C-9440-4D6E-99B7-4E7AF97A85D3}" type="slidenum">
              <a:rPr lang="en-US"/>
              <a:pPr>
                <a:defRPr/>
              </a:pPr>
              <a:t>‹#›</a:t>
            </a:fld>
            <a:endParaRPr lang="en-US" sz="1400"/>
          </a:p>
        </p:txBody>
      </p:sp>
    </p:spTree>
    <p:extLst>
      <p:ext uri="{BB962C8B-B14F-4D97-AF65-F5344CB8AC3E}">
        <p14:creationId xmlns:p14="http://schemas.microsoft.com/office/powerpoint/2010/main" val="17647332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7"/>
          <p:cNvSpPr>
            <a:spLocks noGrp="1" noChangeArrowheads="1"/>
          </p:cNvSpPr>
          <p:nvPr>
            <p:ph type="sldNum" sz="quarter" idx="10"/>
          </p:nvPr>
        </p:nvSpPr>
        <p:spPr>
          <a:ln/>
        </p:spPr>
        <p:txBody>
          <a:bodyPr/>
          <a:lstStyle>
            <a:lvl1pPr>
              <a:defRPr/>
            </a:lvl1pPr>
          </a:lstStyle>
          <a:p>
            <a:pPr>
              <a:defRPr/>
            </a:pPr>
            <a:fld id="{4331D694-BAD3-455C-8F0E-91E77E050509}" type="slidenum">
              <a:rPr lang="en-US"/>
              <a:pPr>
                <a:defRPr/>
              </a:pPr>
              <a:t>‹#›</a:t>
            </a:fld>
            <a:endParaRPr lang="en-US" sz="1400"/>
          </a:p>
        </p:txBody>
      </p:sp>
    </p:spTree>
    <p:extLst>
      <p:ext uri="{BB962C8B-B14F-4D97-AF65-F5344CB8AC3E}">
        <p14:creationId xmlns:p14="http://schemas.microsoft.com/office/powerpoint/2010/main" val="289156977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7"/>
          <p:cNvSpPr>
            <a:spLocks noGrp="1" noChangeArrowheads="1"/>
          </p:cNvSpPr>
          <p:nvPr>
            <p:ph type="sldNum" sz="quarter" idx="10"/>
          </p:nvPr>
        </p:nvSpPr>
        <p:spPr>
          <a:ln/>
        </p:spPr>
        <p:txBody>
          <a:bodyPr/>
          <a:lstStyle>
            <a:lvl1pPr>
              <a:defRPr/>
            </a:lvl1pPr>
          </a:lstStyle>
          <a:p>
            <a:pPr>
              <a:defRPr/>
            </a:pPr>
            <a:fld id="{9EA3D249-BA46-4EA5-AB6F-5D67C9417617}" type="slidenum">
              <a:rPr lang="en-US"/>
              <a:pPr>
                <a:defRPr/>
              </a:pPr>
              <a:t>‹#›</a:t>
            </a:fld>
            <a:endParaRPr lang="en-US" sz="1400"/>
          </a:p>
        </p:txBody>
      </p:sp>
    </p:spTree>
    <p:extLst>
      <p:ext uri="{BB962C8B-B14F-4D97-AF65-F5344CB8AC3E}">
        <p14:creationId xmlns:p14="http://schemas.microsoft.com/office/powerpoint/2010/main" val="2277326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7"/>
          <p:cNvSpPr>
            <a:spLocks noGrp="1" noChangeArrowheads="1"/>
          </p:cNvSpPr>
          <p:nvPr>
            <p:ph type="sldNum" sz="quarter" idx="10"/>
          </p:nvPr>
        </p:nvSpPr>
        <p:spPr>
          <a:ln/>
        </p:spPr>
        <p:txBody>
          <a:bodyPr/>
          <a:lstStyle>
            <a:lvl1pPr>
              <a:defRPr/>
            </a:lvl1pPr>
          </a:lstStyle>
          <a:p>
            <a:pPr>
              <a:defRPr/>
            </a:pPr>
            <a:fld id="{DC6EE52B-91C9-4EE6-9D63-383479F5BF86}" type="slidenum">
              <a:rPr lang="en-US"/>
              <a:pPr>
                <a:defRPr/>
              </a:pPr>
              <a:t>‹#›</a:t>
            </a:fld>
            <a:endParaRPr lang="en-US" sz="1400"/>
          </a:p>
        </p:txBody>
      </p:sp>
    </p:spTree>
    <p:extLst>
      <p:ext uri="{BB962C8B-B14F-4D97-AF65-F5344CB8AC3E}">
        <p14:creationId xmlns:p14="http://schemas.microsoft.com/office/powerpoint/2010/main" val="382060931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7"/>
          <p:cNvSpPr>
            <a:spLocks noGrp="1" noChangeArrowheads="1"/>
          </p:cNvSpPr>
          <p:nvPr>
            <p:ph type="sldNum" sz="quarter" idx="10"/>
          </p:nvPr>
        </p:nvSpPr>
        <p:spPr>
          <a:ln/>
        </p:spPr>
        <p:txBody>
          <a:bodyPr/>
          <a:lstStyle>
            <a:lvl1pPr>
              <a:defRPr/>
            </a:lvl1pPr>
          </a:lstStyle>
          <a:p>
            <a:pPr>
              <a:defRPr/>
            </a:pPr>
            <a:fld id="{088A144B-B30F-4C2F-B71E-09FBEF06C584}" type="slidenum">
              <a:rPr lang="en-US"/>
              <a:pPr>
                <a:defRPr/>
              </a:pPr>
              <a:t>‹#›</a:t>
            </a:fld>
            <a:endParaRPr lang="en-US" sz="1400"/>
          </a:p>
        </p:txBody>
      </p:sp>
    </p:spTree>
    <p:extLst>
      <p:ext uri="{BB962C8B-B14F-4D97-AF65-F5344CB8AC3E}">
        <p14:creationId xmlns:p14="http://schemas.microsoft.com/office/powerpoint/2010/main" val="400131881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Grp="1" noChangeArrowheads="1"/>
          </p:cNvSpPr>
          <p:nvPr>
            <p:ph type="title"/>
          </p:nvPr>
        </p:nvSpPr>
        <p:spPr bwMode="auto">
          <a:xfrm>
            <a:off x="876300" y="838200"/>
            <a:ext cx="7391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7" name="Rectangle 8"/>
          <p:cNvSpPr>
            <a:spLocks noGrp="1" noChangeArrowheads="1"/>
          </p:cNvSpPr>
          <p:nvPr>
            <p:ph type="body" idx="1"/>
          </p:nvPr>
        </p:nvSpPr>
        <p:spPr bwMode="auto">
          <a:xfrm>
            <a:off x="838200" y="1447800"/>
            <a:ext cx="8305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smtClean="0"/>
              <a:t>Click to edit Master text styles</a:t>
            </a:r>
          </a:p>
          <a:p>
            <a:pPr lvl="1"/>
            <a:r>
              <a:rPr lang="en-US" altLang="en-US" dirty="0" smtClean="0"/>
              <a:t>Second level</a:t>
            </a:r>
          </a:p>
          <a:p>
            <a:pPr lvl="2"/>
            <a:r>
              <a:rPr lang="en-US" altLang="en-US" dirty="0" smtClean="0"/>
              <a:t>Third level</a:t>
            </a:r>
          </a:p>
          <a:p>
            <a:pPr lvl="3"/>
            <a:r>
              <a:rPr lang="en-US" altLang="en-US" dirty="0" smtClean="0"/>
              <a:t>Fourth level</a:t>
            </a:r>
          </a:p>
          <a:p>
            <a:pPr lvl="4"/>
            <a:r>
              <a:rPr lang="en-US" altLang="en-US" dirty="0" smtClean="0"/>
              <a:t>Fifth level</a:t>
            </a:r>
          </a:p>
        </p:txBody>
      </p:sp>
      <p:sp>
        <p:nvSpPr>
          <p:cNvPr id="1061" name="Rectangle 37"/>
          <p:cNvSpPr>
            <a:spLocks noGrp="1" noChangeArrowheads="1"/>
          </p:cNvSpPr>
          <p:nvPr>
            <p:ph type="sldNum" sz="quarter" idx="4"/>
          </p:nvPr>
        </p:nvSpPr>
        <p:spPr bwMode="auto">
          <a:xfrm>
            <a:off x="533400" y="6534150"/>
            <a:ext cx="3683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900">
                <a:solidFill>
                  <a:srgbClr val="A51A17"/>
                </a:solidFill>
              </a:defRPr>
            </a:lvl1pPr>
          </a:lstStyle>
          <a:p>
            <a:pPr>
              <a:defRPr/>
            </a:pPr>
            <a:fld id="{FA302AA0-3854-497D-9F40-D80CC7B722CF}" type="slidenum">
              <a:rPr lang="en-US" smtClean="0"/>
              <a:pPr>
                <a:defRPr/>
              </a:pPr>
              <a:t>‹#›</a:t>
            </a:fld>
            <a:endParaRPr lang="en-US" sz="1400" dirty="0"/>
          </a:p>
        </p:txBody>
      </p:sp>
      <p:sp>
        <p:nvSpPr>
          <p:cNvPr id="1029" name="Rectangle 47"/>
          <p:cNvSpPr>
            <a:spLocks noChangeArrowheads="1"/>
          </p:cNvSpPr>
          <p:nvPr userDrawn="1"/>
        </p:nvSpPr>
        <p:spPr bwMode="auto">
          <a:xfrm>
            <a:off x="0" y="0"/>
            <a:ext cx="9144000" cy="476250"/>
          </a:xfrm>
          <a:prstGeom prst="rect">
            <a:avLst/>
          </a:prstGeom>
          <a:solidFill>
            <a:schemeClr val="bg1">
              <a:lumMod val="65000"/>
            </a:schemeClr>
          </a:solidFill>
          <a:ln>
            <a:noFill/>
          </a:ln>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0" name="Rectangle 48"/>
          <p:cNvSpPr>
            <a:spLocks noChangeArrowheads="1"/>
          </p:cNvSpPr>
          <p:nvPr userDrawn="1"/>
        </p:nvSpPr>
        <p:spPr bwMode="auto">
          <a:xfrm>
            <a:off x="0" y="476250"/>
            <a:ext cx="9144000" cy="476250"/>
          </a:xfrm>
          <a:prstGeom prst="rect">
            <a:avLst/>
          </a:prstGeom>
          <a:solidFill>
            <a:srgbClr val="A51A17"/>
          </a:solidFill>
          <a:ln>
            <a:noFill/>
          </a:ln>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endParaRPr lang="en-US" altLang="en-US"/>
          </a:p>
        </p:txBody>
      </p:sp>
      <p:grpSp>
        <p:nvGrpSpPr>
          <p:cNvPr id="1031" name="Group 49"/>
          <p:cNvGrpSpPr>
            <a:grpSpLocks/>
          </p:cNvGrpSpPr>
          <p:nvPr userDrawn="1"/>
        </p:nvGrpSpPr>
        <p:grpSpPr bwMode="auto">
          <a:xfrm>
            <a:off x="0" y="0"/>
            <a:ext cx="901700" cy="6858000"/>
            <a:chOff x="672" y="238"/>
            <a:chExt cx="568" cy="3811"/>
          </a:xfrm>
        </p:grpSpPr>
        <p:sp>
          <p:nvSpPr>
            <p:cNvPr id="1037" name="Rectangle 50"/>
            <p:cNvSpPr>
              <a:spLocks noChangeArrowheads="1"/>
            </p:cNvSpPr>
            <p:nvPr/>
          </p:nvSpPr>
          <p:spPr bwMode="auto">
            <a:xfrm rot="5400000">
              <a:off x="-808" y="2002"/>
              <a:ext cx="3811" cy="284"/>
            </a:xfrm>
            <a:prstGeom prst="rect">
              <a:avLst/>
            </a:prstGeom>
            <a:solidFill>
              <a:srgbClr val="A08284">
                <a:alpha val="2470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8" name="Rectangle 51"/>
            <p:cNvSpPr>
              <a:spLocks noChangeArrowheads="1"/>
            </p:cNvSpPr>
            <p:nvPr/>
          </p:nvSpPr>
          <p:spPr bwMode="auto">
            <a:xfrm rot="5400000">
              <a:off x="-1089" y="1999"/>
              <a:ext cx="3805" cy="283"/>
            </a:xfrm>
            <a:prstGeom prst="rect">
              <a:avLst/>
            </a:prstGeom>
            <a:solidFill>
              <a:srgbClr val="938F8F">
                <a:alpha val="14902"/>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p>
          </p:txBody>
        </p:sp>
      </p:grpSp>
      <p:sp>
        <p:nvSpPr>
          <p:cNvPr id="1032" name="Rectangle 52"/>
          <p:cNvSpPr>
            <a:spLocks noChangeArrowheads="1"/>
          </p:cNvSpPr>
          <p:nvPr userDrawn="1"/>
        </p:nvSpPr>
        <p:spPr bwMode="auto">
          <a:xfrm rot="5400000">
            <a:off x="438150" y="12700"/>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3" name="Rectangle 53"/>
          <p:cNvSpPr>
            <a:spLocks noChangeArrowheads="1"/>
          </p:cNvSpPr>
          <p:nvPr userDrawn="1"/>
        </p:nvSpPr>
        <p:spPr bwMode="auto">
          <a:xfrm rot="5400000">
            <a:off x="-12700" y="12700"/>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4" name="Rectangle 54"/>
          <p:cNvSpPr>
            <a:spLocks noChangeArrowheads="1"/>
          </p:cNvSpPr>
          <p:nvPr userDrawn="1"/>
        </p:nvSpPr>
        <p:spPr bwMode="auto">
          <a:xfrm rot="5400000">
            <a:off x="438150" y="490538"/>
            <a:ext cx="476250" cy="450850"/>
          </a:xfrm>
          <a:prstGeom prst="rect">
            <a:avLst/>
          </a:prstGeom>
          <a:solidFill>
            <a:schemeClr val="bg1">
              <a:alpha val="5098"/>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sp>
        <p:nvSpPr>
          <p:cNvPr id="1035" name="Rectangle 55"/>
          <p:cNvSpPr>
            <a:spLocks noChangeArrowheads="1"/>
          </p:cNvSpPr>
          <p:nvPr userDrawn="1"/>
        </p:nvSpPr>
        <p:spPr bwMode="auto">
          <a:xfrm rot="5400000">
            <a:off x="-12700" y="490538"/>
            <a:ext cx="476250" cy="450850"/>
          </a:xfrm>
          <a:prstGeom prst="rect">
            <a:avLst/>
          </a:prstGeom>
          <a:solidFill>
            <a:schemeClr val="bg1">
              <a:alpha val="14902"/>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lgn="ctr"/>
            <a:endParaRPr lang="en-US" altLang="en-US">
              <a:ea typeface="ヒラギノ角ゴ Pro W3" pitchFamily="1" charset="-128"/>
            </a:endParaRPr>
          </a:p>
        </p:txBody>
      </p:sp>
      <p:pic>
        <p:nvPicPr>
          <p:cNvPr id="2" name="Picture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6743700" y="6214516"/>
            <a:ext cx="2057400" cy="440284"/>
          </a:xfrm>
          <a:prstGeom prst="rect">
            <a:avLst/>
          </a:prstGeom>
        </p:spPr>
      </p:pic>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200">
          <a:solidFill>
            <a:srgbClr val="9D8D85"/>
          </a:solidFill>
          <a:latin typeface="+mj-lt"/>
          <a:ea typeface="+mj-ea"/>
          <a:cs typeface="+mj-cs"/>
        </a:defRPr>
      </a:lvl1pPr>
      <a:lvl2pPr algn="l" rtl="0" eaLnBrk="0" fontAlgn="base" hangingPunct="0">
        <a:spcBef>
          <a:spcPct val="0"/>
        </a:spcBef>
        <a:spcAft>
          <a:spcPct val="0"/>
        </a:spcAft>
        <a:defRPr sz="3200">
          <a:solidFill>
            <a:srgbClr val="9D8D85"/>
          </a:solidFill>
          <a:latin typeface="Arial" charset="0"/>
          <a:ea typeface="ＭＳ Ｐゴシック" pitchFamily="1" charset="-128"/>
        </a:defRPr>
      </a:lvl2pPr>
      <a:lvl3pPr algn="l" rtl="0" eaLnBrk="0" fontAlgn="base" hangingPunct="0">
        <a:spcBef>
          <a:spcPct val="0"/>
        </a:spcBef>
        <a:spcAft>
          <a:spcPct val="0"/>
        </a:spcAft>
        <a:defRPr sz="3200">
          <a:solidFill>
            <a:srgbClr val="9D8D85"/>
          </a:solidFill>
          <a:latin typeface="Arial" charset="0"/>
          <a:ea typeface="ＭＳ Ｐゴシック" pitchFamily="1" charset="-128"/>
        </a:defRPr>
      </a:lvl3pPr>
      <a:lvl4pPr algn="l" rtl="0" eaLnBrk="0" fontAlgn="base" hangingPunct="0">
        <a:spcBef>
          <a:spcPct val="0"/>
        </a:spcBef>
        <a:spcAft>
          <a:spcPct val="0"/>
        </a:spcAft>
        <a:defRPr sz="3200">
          <a:solidFill>
            <a:srgbClr val="9D8D85"/>
          </a:solidFill>
          <a:latin typeface="Arial" charset="0"/>
          <a:ea typeface="ＭＳ Ｐゴシック" pitchFamily="1" charset="-128"/>
        </a:defRPr>
      </a:lvl4pPr>
      <a:lvl5pPr algn="l" rtl="0" eaLnBrk="0" fontAlgn="base" hangingPunct="0">
        <a:spcBef>
          <a:spcPct val="0"/>
        </a:spcBef>
        <a:spcAft>
          <a:spcPct val="0"/>
        </a:spcAft>
        <a:defRPr sz="3200">
          <a:solidFill>
            <a:srgbClr val="9D8D85"/>
          </a:solidFill>
          <a:latin typeface="Arial" charset="0"/>
          <a:ea typeface="ＭＳ Ｐゴシック" pitchFamily="1" charset="-128"/>
        </a:defRPr>
      </a:lvl5pPr>
      <a:lvl6pPr marL="457200" algn="l" rtl="0" fontAlgn="base">
        <a:spcBef>
          <a:spcPct val="0"/>
        </a:spcBef>
        <a:spcAft>
          <a:spcPct val="0"/>
        </a:spcAft>
        <a:defRPr sz="3200">
          <a:solidFill>
            <a:srgbClr val="9D8D85"/>
          </a:solidFill>
          <a:latin typeface="Arial" charset="0"/>
          <a:ea typeface="ＭＳ Ｐゴシック" pitchFamily="1" charset="-128"/>
        </a:defRPr>
      </a:lvl6pPr>
      <a:lvl7pPr marL="914400" algn="l" rtl="0" fontAlgn="base">
        <a:spcBef>
          <a:spcPct val="0"/>
        </a:spcBef>
        <a:spcAft>
          <a:spcPct val="0"/>
        </a:spcAft>
        <a:defRPr sz="3200">
          <a:solidFill>
            <a:srgbClr val="9D8D85"/>
          </a:solidFill>
          <a:latin typeface="Arial" charset="0"/>
          <a:ea typeface="ＭＳ Ｐゴシック" pitchFamily="1" charset="-128"/>
        </a:defRPr>
      </a:lvl7pPr>
      <a:lvl8pPr marL="1371600" algn="l" rtl="0" fontAlgn="base">
        <a:spcBef>
          <a:spcPct val="0"/>
        </a:spcBef>
        <a:spcAft>
          <a:spcPct val="0"/>
        </a:spcAft>
        <a:defRPr sz="3200">
          <a:solidFill>
            <a:srgbClr val="9D8D85"/>
          </a:solidFill>
          <a:latin typeface="Arial" charset="0"/>
          <a:ea typeface="ＭＳ Ｐゴシック" pitchFamily="1" charset="-128"/>
        </a:defRPr>
      </a:lvl8pPr>
      <a:lvl9pPr marL="1828800" algn="l" rtl="0" fontAlgn="base">
        <a:spcBef>
          <a:spcPct val="0"/>
        </a:spcBef>
        <a:spcAft>
          <a:spcPct val="0"/>
        </a:spcAft>
        <a:defRPr sz="3200">
          <a:solidFill>
            <a:srgbClr val="9D8D85"/>
          </a:solidFill>
          <a:latin typeface="Arial" charset="0"/>
          <a:ea typeface="ＭＳ Ｐゴシック" pitchFamily="1" charset="-128"/>
        </a:defRPr>
      </a:lvl9pPr>
    </p:titleStyle>
    <p:bodyStyle>
      <a:lvl1pPr marL="228600" indent="-228600" algn="l" rtl="0" eaLnBrk="0" fontAlgn="base" hangingPunct="0">
        <a:spcBef>
          <a:spcPct val="20000"/>
        </a:spcBef>
        <a:spcAft>
          <a:spcPct val="0"/>
        </a:spcAft>
        <a:buChar char="•"/>
        <a:defRPr sz="3200" baseline="0">
          <a:solidFill>
            <a:schemeClr val="tx1"/>
          </a:solidFill>
          <a:latin typeface="+mn-lt"/>
          <a:ea typeface="+mn-ea"/>
          <a:cs typeface="+mn-cs"/>
        </a:defRPr>
      </a:lvl1pPr>
      <a:lvl2pPr marL="635000" indent="-177800" algn="l" rtl="0" eaLnBrk="0" fontAlgn="base" hangingPunct="0">
        <a:spcBef>
          <a:spcPct val="20000"/>
        </a:spcBef>
        <a:spcAft>
          <a:spcPct val="0"/>
        </a:spcAft>
        <a:buChar char="•"/>
        <a:defRPr sz="2800" baseline="0">
          <a:solidFill>
            <a:schemeClr val="tx1"/>
          </a:solidFill>
          <a:latin typeface="+mn-lt"/>
          <a:ea typeface="+mn-ea"/>
        </a:defRPr>
      </a:lvl2pPr>
      <a:lvl3pPr marL="1092200" indent="-177800" algn="l" rtl="0" eaLnBrk="0" fontAlgn="base" hangingPunct="0">
        <a:spcBef>
          <a:spcPct val="20000"/>
        </a:spcBef>
        <a:spcAft>
          <a:spcPct val="0"/>
        </a:spcAft>
        <a:buChar char="•"/>
        <a:defRPr sz="2400" baseline="0">
          <a:solidFill>
            <a:schemeClr val="tx1"/>
          </a:solidFill>
          <a:latin typeface="+mn-lt"/>
          <a:ea typeface="+mn-ea"/>
        </a:defRPr>
      </a:lvl3pPr>
      <a:lvl4pPr marL="1549400" indent="-177800" algn="l" rtl="0" eaLnBrk="0" fontAlgn="base" hangingPunct="0">
        <a:spcBef>
          <a:spcPct val="20000"/>
        </a:spcBef>
        <a:spcAft>
          <a:spcPct val="0"/>
        </a:spcAft>
        <a:buChar char="•"/>
        <a:defRPr sz="2000" baseline="0">
          <a:solidFill>
            <a:schemeClr val="tx1"/>
          </a:solidFill>
          <a:latin typeface="+mn-lt"/>
          <a:ea typeface="+mn-ea"/>
        </a:defRPr>
      </a:lvl4pPr>
      <a:lvl5pPr marL="2006600" indent="-177800" algn="l" rtl="0" eaLnBrk="0" fontAlgn="base" hangingPunct="0">
        <a:spcBef>
          <a:spcPct val="20000"/>
        </a:spcBef>
        <a:spcAft>
          <a:spcPct val="0"/>
        </a:spcAft>
        <a:buChar char="•"/>
        <a:defRPr sz="2000" baseline="0">
          <a:solidFill>
            <a:schemeClr val="tx1"/>
          </a:solidFill>
          <a:latin typeface="+mn-lt"/>
          <a:ea typeface="+mn-ea"/>
        </a:defRPr>
      </a:lvl5pPr>
      <a:lvl6pPr marL="2463800" indent="-177800" algn="l" rtl="0" fontAlgn="base">
        <a:spcBef>
          <a:spcPct val="20000"/>
        </a:spcBef>
        <a:spcAft>
          <a:spcPct val="0"/>
        </a:spcAft>
        <a:buChar char="•"/>
        <a:defRPr sz="2000">
          <a:solidFill>
            <a:srgbClr val="002E62"/>
          </a:solidFill>
          <a:latin typeface="+mn-lt"/>
          <a:ea typeface="+mn-ea"/>
        </a:defRPr>
      </a:lvl6pPr>
      <a:lvl7pPr marL="2921000" indent="-177800" algn="l" rtl="0" fontAlgn="base">
        <a:spcBef>
          <a:spcPct val="20000"/>
        </a:spcBef>
        <a:spcAft>
          <a:spcPct val="0"/>
        </a:spcAft>
        <a:buChar char="•"/>
        <a:defRPr sz="2000">
          <a:solidFill>
            <a:srgbClr val="002E62"/>
          </a:solidFill>
          <a:latin typeface="+mn-lt"/>
          <a:ea typeface="+mn-ea"/>
        </a:defRPr>
      </a:lvl7pPr>
      <a:lvl8pPr marL="3378200" indent="-177800" algn="l" rtl="0" fontAlgn="base">
        <a:spcBef>
          <a:spcPct val="20000"/>
        </a:spcBef>
        <a:spcAft>
          <a:spcPct val="0"/>
        </a:spcAft>
        <a:buChar char="•"/>
        <a:defRPr sz="2000">
          <a:solidFill>
            <a:srgbClr val="002E62"/>
          </a:solidFill>
          <a:latin typeface="+mn-lt"/>
          <a:ea typeface="+mn-ea"/>
        </a:defRPr>
      </a:lvl8pPr>
      <a:lvl9pPr marL="3835400" indent="-177800" algn="l" rtl="0" fontAlgn="base">
        <a:spcBef>
          <a:spcPct val="20000"/>
        </a:spcBef>
        <a:spcAft>
          <a:spcPct val="0"/>
        </a:spcAft>
        <a:buChar char="•"/>
        <a:defRPr sz="2000">
          <a:solidFill>
            <a:srgbClr val="002E62"/>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s://www.google.com/url?sa=i&amp;rct=j&amp;q=&amp;esrc=s&amp;source=images&amp;cd=&amp;cad=rja&amp;uact=8&amp;ved=0ahUKEwjX5r2G2snRAhUB0SYKHRxVBLQQjRwIBw&amp;url=https://fred.stlouisfed.org/series/PCUOMFGOMFG&amp;psig=AFQjCNGXgDTvDTwbC86MTBVu-yPuPhp5sg&amp;ust=1484760286750533" TargetMode="External"/><Relationship Id="rId3" Type="http://schemas.openxmlformats.org/officeDocument/2006/relationships/hyperlink" Target="https://www.google.com/url?sa=i&amp;rct=j&amp;q=&amp;esrc=s&amp;source=images&amp;cd=&amp;cad=rja&amp;uact=8&amp;ved=0ahUKEwi13MbI2cnRAhVC6yYKHYVmCaUQjRwIBw&amp;url=https://fred.stlouisfed.org/series/PCUAMUMAMUM&amp;psig=AFQjCNGXgDTvDTwbC86MTBVu-yPuPhp5sg&amp;ust=1484760286750533" TargetMode="External"/><Relationship Id="rId7" Type="http://schemas.openxmlformats.org/officeDocument/2006/relationships/hyperlink" Target="https://www.google.com/url?sa=i&amp;rct=j&amp;q=&amp;esrc=s&amp;source=images&amp;cd=&amp;cad=rja&amp;uact=8&amp;ved=0ahUKEwi9m53f2cnRAhXF5yYKHT42AncQjRwIBw&amp;url=https://fred.stlouisfed.org/series/PCU327211327211&amp;psig=AFQjCNGXgDTvDTwbC86MTBVu-yPuPhp5sg&amp;ust=1484760286750533" TargetMode="External"/><Relationship Id="rId12"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hyperlink" Target="https://www.google.com/url?sa=i&amp;rct=j&amp;q=&amp;esrc=s&amp;source=images&amp;cd=&amp;cad=rja&amp;uact=8&amp;ved=0ahUKEwilm8D72cnRAhWJYiYKHVAKAqsQjRwIBw&amp;url=https://fred.stlouisfed.org/series/PCU44531044531011&amp;psig=AFQjCNGXgDTvDTwbC86MTBVu-yPuPhp5sg&amp;ust=1484760286750533" TargetMode="External"/><Relationship Id="rId5" Type="http://schemas.openxmlformats.org/officeDocument/2006/relationships/hyperlink" Target="https://www.google.com/url?sa=i&amp;rct=j&amp;q=&amp;esrc=s&amp;source=images&amp;cd=&amp;cad=rja&amp;uact=8&amp;ved=0ahUKEwiVvsfX2cnRAhVDOCYKHdC8AG0QjRwIBw&amp;url=https://fred.stlouisfed.org/series/PCU23816X23816X&amp;psig=AFQjCNGXgDTvDTwbC86MTBVu-yPuPhp5sg&amp;ust=1484760286750533" TargetMode="Externa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hyperlink" Target="https://www.google.com/url?sa=i&amp;rct=j&amp;q=&amp;esrc=s&amp;source=images&amp;cd=&amp;cad=rja&amp;uact=8&amp;ved=0ahUKEwjiq97o2cnRAhVH5iYKHXUGD2IQjRwIBw&amp;url=https://fred.stlouisfed.org/series/PCU2122302122301&amp;psig=AFQjCNGXgDTvDTwbC86MTBVu-yPuPhp5sg&amp;ust=1484760286750533" TargetMode="External"/><Relationship Id="rId1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google.com/url?sa=i&amp;rct=j&amp;q=&amp;esrc=s&amp;source=images&amp;cd=&amp;cad=rja&amp;uact=8&amp;ved=0ahUKEwium-y5_snRAhXF5yYKHT42AncQjRwIBw&amp;url=https://commons.wikimedia.org/wiki/File:Caterpillar_logo.svg&amp;bvm=bv.144224172,d.eWE&amp;psig=AFQjCNHEVstuDm2ErQH5HHHgmtziMcr8yw&amp;ust=1484770276445441"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hyperlink" Target="https://www.google.com/url?sa=i&amp;rct=j&amp;q=&amp;esrc=s&amp;source=images&amp;cd=&amp;cad=rja&amp;uact=8&amp;ved=0ahUKEwiuto-4msrRAhVEKiYKHdLvDJEQjRwIBw&amp;url=https://en.wikipedia.org/wiki/File:Lululemon_Athletica_logo.svg&amp;psig=AFQjCNFgRvv8cRPJ1F_oTM_oj3WTniWBrg&amp;ust=1484777789147338" TargetMode="External"/><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1.png"/></Relationships>
</file>

<file path=ppt/slides/_rels/slide5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hyperlink" Target="https://www.google.com/url?sa=i&amp;rct=j&amp;q=&amp;esrc=s&amp;source=images&amp;cd=&amp;cad=rja&amp;uact=8&amp;ved=0ahUKEwiuto-4msrRAhVEKiYKHdLvDJEQjRwIBw&amp;url=https://en.wikipedia.org/wiki/File:Lululemon_Athletica_logo.svg&amp;psig=AFQjCNFgRvv8cRPJ1F_oTM_oj3WTniWBrg&amp;ust=1484777789147338"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7.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0.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9"/>
          <p:cNvSpPr>
            <a:spLocks noChangeArrowheads="1"/>
          </p:cNvSpPr>
          <p:nvPr/>
        </p:nvSpPr>
        <p:spPr bwMode="auto">
          <a:xfrm>
            <a:off x="2286000" y="1828800"/>
            <a:ext cx="61722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eaLnBrk="1" hangingPunct="1">
              <a:spcBef>
                <a:spcPct val="20000"/>
              </a:spcBef>
              <a:defRPr/>
            </a:pPr>
            <a:r>
              <a:rPr lang="en-US" altLang="en-US" sz="2800" dirty="0" smtClean="0">
                <a:solidFill>
                  <a:srgbClr val="C00000"/>
                </a:solidFill>
              </a:rPr>
              <a:t>AEM 2210</a:t>
            </a:r>
          </a:p>
          <a:p>
            <a:pPr eaLnBrk="1" hangingPunct="1">
              <a:spcBef>
                <a:spcPct val="20000"/>
              </a:spcBef>
              <a:defRPr/>
            </a:pPr>
            <a:r>
              <a:rPr lang="en-US" altLang="en-US" sz="1800" i="1" cap="small" dirty="0" smtClean="0">
                <a:solidFill>
                  <a:srgbClr val="C00000"/>
                </a:solidFill>
              </a:rPr>
              <a:t>Financial Accounting</a:t>
            </a:r>
          </a:p>
          <a:p>
            <a:pPr eaLnBrk="1" hangingPunct="1">
              <a:spcBef>
                <a:spcPct val="20000"/>
              </a:spcBef>
              <a:defRPr/>
            </a:pPr>
            <a:endParaRPr lang="en-US" altLang="en-US" sz="1800" i="1" dirty="0" smtClean="0">
              <a:solidFill>
                <a:srgbClr val="C00000"/>
              </a:solidFill>
            </a:endParaRPr>
          </a:p>
          <a:p>
            <a:pPr marL="1254125" indent="-2168525" eaLnBrk="1" hangingPunct="1">
              <a:spcBef>
                <a:spcPct val="20000"/>
              </a:spcBef>
              <a:defRPr/>
            </a:pPr>
            <a:r>
              <a:rPr lang="en-US" altLang="en-US" sz="1800" dirty="0" smtClean="0">
                <a:solidFill>
                  <a:srgbClr val="C00000"/>
                </a:solidFill>
              </a:rPr>
              <a:t>Chapter 07: Reporting and Interpreting Cost of Goods Sold and Inventory</a:t>
            </a:r>
            <a:endParaRPr lang="en-US" altLang="en-US" sz="2000" dirty="0" smtClean="0">
              <a:solidFill>
                <a:srgbClr val="C00000"/>
              </a:solidFill>
            </a:endParaRPr>
          </a:p>
          <a:p>
            <a:pPr algn="ctr" eaLnBrk="1" hangingPunct="1">
              <a:spcBef>
                <a:spcPct val="20000"/>
              </a:spcBef>
              <a:defRPr/>
            </a:pPr>
            <a:endParaRPr lang="en-US" altLang="en-US" sz="3200" dirty="0" smtClean="0">
              <a:solidFill>
                <a:schemeClr val="folHlink"/>
              </a:solidFill>
            </a:endParaRPr>
          </a:p>
          <a:p>
            <a:pPr algn="ctr" eaLnBrk="1" hangingPunct="1">
              <a:spcBef>
                <a:spcPct val="20000"/>
              </a:spcBef>
              <a:defRPr/>
            </a:pPr>
            <a:endParaRPr lang="en-US" altLang="en-US" sz="3200" dirty="0" smtClean="0">
              <a:solidFill>
                <a:srgbClr val="002E62"/>
              </a:solidFill>
            </a:endParaRPr>
          </a:p>
        </p:txBody>
      </p:sp>
      <p:sp>
        <p:nvSpPr>
          <p:cNvPr id="3075" name="Text Box 12"/>
          <p:cNvSpPr txBox="1">
            <a:spLocks noChangeArrowheads="1"/>
          </p:cNvSpPr>
          <p:nvPr/>
        </p:nvSpPr>
        <p:spPr bwMode="auto">
          <a:xfrm>
            <a:off x="2286000" y="4068763"/>
            <a:ext cx="16002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spcBef>
                <a:spcPct val="50000"/>
              </a:spcBef>
            </a:pPr>
            <a:r>
              <a:rPr lang="en-US" altLang="en-US" sz="1200" dirty="0" smtClean="0">
                <a:solidFill>
                  <a:srgbClr val="9D8D85"/>
                </a:solidFill>
              </a:rPr>
              <a:t>Spring 2018</a:t>
            </a:r>
            <a:endParaRPr lang="en-US" altLang="en-US" sz="1200" dirty="0">
              <a:solidFill>
                <a:srgbClr val="9D8D85"/>
              </a:solidFill>
            </a:endParaRPr>
          </a:p>
        </p:txBody>
      </p:sp>
      <p:sp>
        <p:nvSpPr>
          <p:cNvPr id="3076" name="Text Box 13"/>
          <p:cNvSpPr txBox="1">
            <a:spLocks noChangeArrowheads="1"/>
          </p:cNvSpPr>
          <p:nvPr/>
        </p:nvSpPr>
        <p:spPr bwMode="auto">
          <a:xfrm>
            <a:off x="2286000" y="3733800"/>
            <a:ext cx="434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pPr>
              <a:spcBef>
                <a:spcPct val="50000"/>
              </a:spcBef>
            </a:pPr>
            <a:r>
              <a:rPr lang="en-US" altLang="en-US" sz="1600">
                <a:solidFill>
                  <a:srgbClr val="9D8D85"/>
                </a:solidFill>
              </a:rPr>
              <a:t>Professor Sinclair</a:t>
            </a:r>
            <a:endParaRPr lang="en-US" altLang="en-US" sz="1800">
              <a:solidFill>
                <a:srgbClr val="9D8D85"/>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10</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6629400" cy="609600"/>
          </a:xfrm>
          <a:noFill/>
        </p:spPr>
        <p:txBody>
          <a:bodyPr lIns="0" tIns="0" rIns="0" bIns="0"/>
          <a:lstStyle/>
          <a:p>
            <a:pPr eaLnBrk="1" hangingPunct="1"/>
            <a:r>
              <a:rPr lang="en-US" altLang="en-US" sz="2400" b="1" dirty="0" smtClean="0">
                <a:solidFill>
                  <a:schemeClr val="bg1"/>
                </a:solidFill>
              </a:rPr>
              <a:t>What about Inventory-Related costs?</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239000" cy="4648200"/>
          </a:xfrm>
          <a:noFill/>
        </p:spPr>
        <p:txBody>
          <a:bodyPr lIns="0" tIns="0" rIns="0" bIns="0"/>
          <a:lstStyle/>
          <a:p>
            <a:pPr eaLnBrk="1" hangingPunct="1">
              <a:defRPr/>
            </a:pPr>
            <a:r>
              <a:rPr lang="en-US" sz="1400" dirty="0"/>
              <a:t>Other costs incurred to bring an item to market: </a:t>
            </a:r>
            <a:endParaRPr lang="en-US" sz="1400" baseline="30000" dirty="0"/>
          </a:p>
          <a:p>
            <a:pPr lvl="2" eaLnBrk="1" hangingPunct="1">
              <a:buFont typeface="Wingdings" panose="05000000000000000000" pitchFamily="2" charset="2"/>
              <a:buChar char="ü"/>
              <a:defRPr/>
            </a:pPr>
            <a:r>
              <a:rPr lang="en-US" sz="1400" dirty="0"/>
              <a:t>Excise, VAT, and/or sales taxes</a:t>
            </a:r>
          </a:p>
          <a:p>
            <a:pPr lvl="2" eaLnBrk="1" hangingPunct="1">
              <a:buFont typeface="Wingdings" panose="05000000000000000000" pitchFamily="2" charset="2"/>
              <a:buChar char="ü"/>
              <a:defRPr/>
            </a:pPr>
            <a:r>
              <a:rPr lang="en-US" sz="1400" dirty="0"/>
              <a:t>Storing and insuring inventory</a:t>
            </a:r>
          </a:p>
          <a:p>
            <a:pPr lvl="2" eaLnBrk="1" hangingPunct="1">
              <a:buFont typeface="Wingdings" panose="05000000000000000000" pitchFamily="2" charset="2"/>
              <a:buChar char="ü"/>
              <a:defRPr/>
            </a:pPr>
            <a:r>
              <a:rPr lang="en-US" sz="1400" dirty="0"/>
              <a:t>Transporting inventory from a warehouse to a retail store</a:t>
            </a:r>
          </a:p>
          <a:p>
            <a:pPr eaLnBrk="1" hangingPunct="1">
              <a:defRPr/>
            </a:pPr>
            <a:endParaRPr lang="en-US" sz="1400" dirty="0"/>
          </a:p>
          <a:p>
            <a:pPr eaLnBrk="1" hangingPunct="1">
              <a:defRPr/>
            </a:pPr>
            <a:r>
              <a:rPr lang="en-US" sz="1400" dirty="0"/>
              <a:t>Evaluate the cost/benefit of tracking and allocating costs to each individual product</a:t>
            </a:r>
          </a:p>
          <a:p>
            <a:pPr lvl="2" eaLnBrk="1" hangingPunct="1">
              <a:buFont typeface="Wingdings" panose="05000000000000000000" pitchFamily="2" charset="2"/>
              <a:buChar char="v"/>
              <a:defRPr/>
            </a:pPr>
            <a:r>
              <a:rPr lang="en-US" sz="1200" dirty="0">
                <a:solidFill>
                  <a:srgbClr val="C00000"/>
                </a:solidFill>
              </a:rPr>
              <a:t>Example</a:t>
            </a:r>
            <a:r>
              <a:rPr lang="en-US" sz="1200" dirty="0"/>
              <a:t>: Should Wal-Mart allocate transportation costs across the millions of products it ships each year by weight? By volume? By dollar value? By minutes of </a:t>
            </a:r>
            <a:r>
              <a:rPr lang="en-US" sz="1200" dirty="0" smtClean="0"/>
              <a:t>handling </a:t>
            </a:r>
            <a:r>
              <a:rPr lang="en-US" sz="1200" dirty="0"/>
              <a:t>time?</a:t>
            </a:r>
          </a:p>
          <a:p>
            <a:pPr marL="0" lvl="2" indent="0" eaLnBrk="1" hangingPunct="1">
              <a:spcBef>
                <a:spcPts val="0"/>
              </a:spcBef>
              <a:buFont typeface="Arial" charset="0"/>
              <a:buNone/>
              <a:defRPr/>
            </a:pPr>
            <a:endParaRPr lang="en-US" sz="1400" dirty="0"/>
          </a:p>
          <a:p>
            <a:pPr eaLnBrk="1" hangingPunct="1">
              <a:defRPr/>
            </a:pPr>
            <a:endParaRPr lang="en-US" sz="1400" dirty="0" smtClean="0"/>
          </a:p>
          <a:p>
            <a:pPr eaLnBrk="1" hangingPunct="1">
              <a:buFont typeface="Wingdings" panose="05000000000000000000" pitchFamily="2" charset="2"/>
              <a:buChar char="Ø"/>
              <a:defRPr/>
            </a:pPr>
            <a:r>
              <a:rPr lang="en-US" sz="1400" dirty="0" smtClean="0"/>
              <a:t>If </a:t>
            </a:r>
            <a:r>
              <a:rPr lang="en-US" sz="1400" dirty="0"/>
              <a:t>cost allocation is impracticable and immaterial, firms </a:t>
            </a:r>
            <a:r>
              <a:rPr lang="en-US" sz="1400" u="sng" dirty="0">
                <a:solidFill>
                  <a:srgbClr val="C00000"/>
                </a:solidFill>
              </a:rPr>
              <a:t>expense these costs in the period incurred</a:t>
            </a:r>
            <a:r>
              <a:rPr lang="en-US" sz="1400" dirty="0">
                <a:solidFill>
                  <a:srgbClr val="C00000"/>
                </a:solidFill>
              </a:rPr>
              <a:t> </a:t>
            </a:r>
          </a:p>
        </p:txBody>
      </p:sp>
    </p:spTree>
    <p:extLst>
      <p:ext uri="{BB962C8B-B14F-4D97-AF65-F5344CB8AC3E}">
        <p14:creationId xmlns:p14="http://schemas.microsoft.com/office/powerpoint/2010/main" val="216657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1524000" y="2362200"/>
            <a:ext cx="4495800" cy="1600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defTabSz="457200" eaLnBrk="1" fontAlgn="auto" hangingPunct="1">
              <a:spcBef>
                <a:spcPts val="0"/>
              </a:spcBef>
              <a:spcAft>
                <a:spcPts val="0"/>
              </a:spcAft>
              <a:buNone/>
              <a:defRPr/>
            </a:pPr>
            <a:r>
              <a:rPr lang="en-US" sz="1400" dirty="0">
                <a:solidFill>
                  <a:srgbClr val="C00000"/>
                </a:solidFill>
              </a:rPr>
              <a:t>Incidental costs</a:t>
            </a:r>
            <a:r>
              <a:rPr lang="en-US" sz="1400" dirty="0"/>
              <a:t>, such as inspection and preparation costs, do not have to be assigned to the inventory cost if they are not material. </a:t>
            </a:r>
            <a:r>
              <a:rPr lang="en-US" sz="1400" dirty="0" smtClean="0"/>
              <a:t>Many </a:t>
            </a:r>
            <a:r>
              <a:rPr lang="en-US" sz="1400" dirty="0"/>
              <a:t>companies use the invoice price, less returns and discounts to assign a unit cost </a:t>
            </a:r>
            <a:r>
              <a:rPr lang="en-US" sz="1400" dirty="0" smtClean="0"/>
              <a:t>to </a:t>
            </a:r>
            <a:r>
              <a:rPr lang="en-US" sz="1400" dirty="0"/>
              <a:t>raw materials or merchandise. </a:t>
            </a:r>
            <a:r>
              <a:rPr lang="en-US" sz="1400" dirty="0" smtClean="0"/>
              <a:t>Companies </a:t>
            </a:r>
            <a:r>
              <a:rPr lang="en-US" sz="1400" dirty="0"/>
              <a:t>will then report other indirect expenditures separately as an expense</a:t>
            </a:r>
            <a:r>
              <a:rPr lang="en-US" sz="1400" dirty="0" smtClean="0"/>
              <a:t>.</a:t>
            </a:r>
          </a:p>
          <a:p>
            <a:pPr marL="0" indent="0" defTabSz="457200" eaLnBrk="1" fontAlgn="auto" hangingPunct="1">
              <a:spcBef>
                <a:spcPts val="0"/>
              </a:spcBef>
              <a:spcAft>
                <a:spcPts val="0"/>
              </a:spcAft>
              <a:buNone/>
              <a:defRPr/>
            </a:pPr>
            <a:endParaRPr lang="en-US" sz="1400" dirty="0"/>
          </a:p>
          <a:p>
            <a:pPr marL="0" indent="0" defTabSz="457200" eaLnBrk="1" fontAlgn="auto" hangingPunct="1">
              <a:spcBef>
                <a:spcPts val="0"/>
              </a:spcBef>
              <a:spcAft>
                <a:spcPts val="0"/>
              </a:spcAft>
              <a:buNone/>
              <a:defRPr/>
            </a:pPr>
            <a:endParaRPr lang="en-US" sz="1400" dirty="0" smtClean="0"/>
          </a:p>
          <a:p>
            <a:pPr marL="863600" lvl="2" indent="0" defTabSz="457200" eaLnBrk="1" fontAlgn="auto" hangingPunct="1">
              <a:spcBef>
                <a:spcPts val="0"/>
              </a:spcBef>
              <a:spcAft>
                <a:spcPts val="0"/>
              </a:spcAft>
              <a:buNone/>
              <a:defRPr/>
            </a:pPr>
            <a:r>
              <a:rPr lang="en-US" sz="1400" dirty="0"/>
              <a:t>Most companies report inventory cost as:</a:t>
            </a:r>
          </a:p>
          <a:p>
            <a:pPr marL="863600" lvl="2" indent="0" defTabSz="457200" eaLnBrk="1" fontAlgn="auto" hangingPunct="1">
              <a:spcBef>
                <a:spcPts val="0"/>
              </a:spcBef>
              <a:spcAft>
                <a:spcPts val="0"/>
              </a:spcAft>
              <a:buNone/>
              <a:defRPr/>
            </a:pPr>
            <a:r>
              <a:rPr lang="en-US" sz="1400" dirty="0"/>
              <a:t>	</a:t>
            </a:r>
          </a:p>
          <a:p>
            <a:pPr marL="863600" lvl="2" indent="0" defTabSz="457200" eaLnBrk="1" fontAlgn="auto" hangingPunct="1">
              <a:spcBef>
                <a:spcPts val="0"/>
              </a:spcBef>
              <a:spcAft>
                <a:spcPts val="0"/>
              </a:spcAft>
              <a:buNone/>
              <a:defRPr/>
            </a:pPr>
            <a:r>
              <a:rPr lang="en-US" sz="1400" dirty="0"/>
              <a:t>	Invoice Price	</a:t>
            </a:r>
            <a:r>
              <a:rPr lang="en-US" sz="1400" dirty="0" smtClean="0"/>
              <a:t>	</a:t>
            </a:r>
            <a:r>
              <a:rPr lang="en-US" sz="1400" dirty="0"/>
              <a:t>	XX</a:t>
            </a:r>
          </a:p>
          <a:p>
            <a:pPr marL="863600" lvl="2" indent="0" defTabSz="457200" eaLnBrk="1" fontAlgn="auto" hangingPunct="1">
              <a:spcBef>
                <a:spcPts val="0"/>
              </a:spcBef>
              <a:spcAft>
                <a:spcPts val="0"/>
              </a:spcAft>
              <a:buNone/>
              <a:defRPr/>
            </a:pPr>
            <a:r>
              <a:rPr lang="en-US" sz="1400" dirty="0"/>
              <a:t>	</a:t>
            </a:r>
            <a:r>
              <a:rPr lang="en-US" sz="1400" dirty="0" smtClean="0"/>
              <a:t>    Less </a:t>
            </a:r>
            <a:r>
              <a:rPr lang="en-US" sz="1400" dirty="0"/>
              <a:t>Returns 	</a:t>
            </a:r>
            <a:r>
              <a:rPr lang="en-US" sz="1400" dirty="0" smtClean="0"/>
              <a:t>      	      -</a:t>
            </a:r>
            <a:r>
              <a:rPr lang="en-US" sz="1400" dirty="0"/>
              <a:t>	XX</a:t>
            </a:r>
          </a:p>
          <a:p>
            <a:pPr marL="863600" lvl="2" indent="0" defTabSz="457200" eaLnBrk="1" fontAlgn="auto" hangingPunct="1">
              <a:spcBef>
                <a:spcPts val="0"/>
              </a:spcBef>
              <a:spcAft>
                <a:spcPts val="0"/>
              </a:spcAft>
              <a:buNone/>
              <a:defRPr/>
            </a:pPr>
            <a:r>
              <a:rPr lang="en-US" sz="1400" dirty="0"/>
              <a:t>	</a:t>
            </a:r>
            <a:r>
              <a:rPr lang="en-US" sz="1400" dirty="0" smtClean="0"/>
              <a:t>    Less </a:t>
            </a:r>
            <a:r>
              <a:rPr lang="en-US" sz="1400" dirty="0"/>
              <a:t>Discounts 	      </a:t>
            </a:r>
            <a:r>
              <a:rPr lang="en-US" sz="1400" u="sng" dirty="0"/>
              <a:t>-	XX</a:t>
            </a:r>
          </a:p>
          <a:p>
            <a:pPr marL="863600" lvl="2" indent="0" defTabSz="457200" eaLnBrk="1" fontAlgn="auto" hangingPunct="1">
              <a:spcBef>
                <a:spcPts val="0"/>
              </a:spcBef>
              <a:spcAft>
                <a:spcPts val="0"/>
              </a:spcAft>
              <a:buNone/>
              <a:defRPr/>
            </a:pPr>
            <a:r>
              <a:rPr lang="en-US" sz="1400" dirty="0"/>
              <a:t>	Total Inventory Cost	</a:t>
            </a:r>
            <a:r>
              <a:rPr lang="en-US" sz="1400" dirty="0" smtClean="0"/>
              <a:t>	XX</a:t>
            </a:r>
            <a:endParaRPr lang="en-US" sz="1400" dirty="0"/>
          </a:p>
          <a:p>
            <a:pPr marL="0" indent="0" defTabSz="457200" eaLnBrk="1" fontAlgn="auto" hangingPunct="1">
              <a:spcBef>
                <a:spcPts val="0"/>
              </a:spcBef>
              <a:spcAft>
                <a:spcPts val="0"/>
              </a:spcAft>
              <a:buNone/>
              <a:defRPr/>
            </a:pPr>
            <a:endParaRPr lang="en-US" sz="1400" dirty="0"/>
          </a:p>
          <a:p>
            <a:pPr marL="0" indent="0" defTabSz="457200" eaLnBrk="1" fontAlgn="auto" hangingPunct="1">
              <a:spcBef>
                <a:spcPts val="0"/>
              </a:spcBef>
              <a:spcAft>
                <a:spcPts val="0"/>
              </a:spcAft>
              <a:buNone/>
              <a:defRPr/>
            </a:pPr>
            <a:endParaRPr lang="en-US" sz="1400" dirty="0"/>
          </a:p>
        </p:txBody>
      </p:sp>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11</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Materiality</a:t>
            </a:r>
            <a:endParaRPr lang="en-US" altLang="en-US" dirty="0" smtClean="0">
              <a:solidFill>
                <a:schemeClr val="bg1"/>
              </a:solidFill>
            </a:endParaRPr>
          </a:p>
        </p:txBody>
      </p:sp>
    </p:spTree>
    <p:extLst>
      <p:ext uri="{BB962C8B-B14F-4D97-AF65-F5344CB8AC3E}">
        <p14:creationId xmlns:p14="http://schemas.microsoft.com/office/powerpoint/2010/main" val="20615262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12</a:t>
            </a:fld>
            <a:endParaRPr lang="en-US" altLang="en-US" sz="1400" b="1" smtClean="0">
              <a:solidFill>
                <a:srgbClr val="002E62"/>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Inventory Cost Flow Assumptions</a:t>
            </a:r>
            <a:endParaRPr lang="en-US" sz="2800" dirty="0"/>
          </a:p>
        </p:txBody>
      </p:sp>
    </p:spTree>
    <p:extLst>
      <p:ext uri="{BB962C8B-B14F-4D97-AF65-F5344CB8AC3E}">
        <p14:creationId xmlns:p14="http://schemas.microsoft.com/office/powerpoint/2010/main" val="6682697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CAAAA200-66F0-46FD-9B16-62844F559BC0}" type="slidenum">
              <a:rPr lang="en-US" altLang="en-US" sz="900" b="1" smtClean="0">
                <a:solidFill>
                  <a:srgbClr val="002E62"/>
                </a:solidFill>
              </a:rPr>
              <a:pPr/>
              <a:t>13</a:t>
            </a:fld>
            <a:endParaRPr lang="en-US" altLang="en-US" sz="1400" b="1" smtClean="0">
              <a:solidFill>
                <a:srgbClr val="002E62"/>
              </a:solidFill>
            </a:endParaRPr>
          </a:p>
        </p:txBody>
      </p:sp>
      <p:sp>
        <p:nvSpPr>
          <p:cNvPr id="7171" name="Rectangle 2"/>
          <p:cNvSpPr>
            <a:spLocks noGrp="1" noChangeArrowheads="1"/>
          </p:cNvSpPr>
          <p:nvPr>
            <p:ph type="title"/>
          </p:nvPr>
        </p:nvSpPr>
        <p:spPr>
          <a:xfrm>
            <a:off x="1143000" y="280988"/>
            <a:ext cx="6705600" cy="609600"/>
          </a:xfrm>
          <a:noFill/>
        </p:spPr>
        <p:txBody>
          <a:bodyPr lIns="0" tIns="0" rIns="0" bIns="0"/>
          <a:lstStyle/>
          <a:p>
            <a:pPr eaLnBrk="1" hangingPunct="1"/>
            <a:r>
              <a:rPr lang="en-US" altLang="en-US" sz="2400" b="1" dirty="0" smtClean="0">
                <a:solidFill>
                  <a:schemeClr val="bg1"/>
                </a:solidFill>
              </a:rPr>
              <a:t>Inventory Cost Flow Assumptions</a:t>
            </a:r>
            <a:endParaRPr lang="en-US" altLang="en-US" baseline="30000" dirty="0" smtClean="0">
              <a:solidFill>
                <a:schemeClr val="bg1"/>
              </a:solidFill>
            </a:endParaRPr>
          </a:p>
        </p:txBody>
      </p:sp>
      <p:sp>
        <p:nvSpPr>
          <p:cNvPr id="7172" name="Rectangle 3"/>
          <p:cNvSpPr>
            <a:spLocks noGrp="1" noChangeArrowheads="1"/>
          </p:cNvSpPr>
          <p:nvPr>
            <p:ph type="body" idx="1"/>
          </p:nvPr>
        </p:nvSpPr>
        <p:spPr>
          <a:xfrm>
            <a:off x="1143000" y="1219200"/>
            <a:ext cx="6934200" cy="4953000"/>
          </a:xfrm>
          <a:noFill/>
        </p:spPr>
        <p:txBody>
          <a:bodyPr lIns="0" tIns="0" rIns="0" bIns="0"/>
          <a:lstStyle/>
          <a:p>
            <a:pPr eaLnBrk="1" hangingPunct="1"/>
            <a:r>
              <a:rPr lang="en-US" altLang="en-US" sz="1400" dirty="0"/>
              <a:t>Firms purchase inventory throughout the year, resulting in different purchase </a:t>
            </a:r>
            <a:r>
              <a:rPr lang="en-US" altLang="en-US" sz="1400" u="sng" dirty="0"/>
              <a:t>prices</a:t>
            </a:r>
            <a:r>
              <a:rPr lang="en-US" altLang="en-US" sz="1400" dirty="0"/>
              <a:t> on different purchase </a:t>
            </a:r>
            <a:r>
              <a:rPr lang="en-US" altLang="en-US" sz="1400" u="sng" dirty="0"/>
              <a:t>dates</a:t>
            </a:r>
          </a:p>
          <a:p>
            <a:pPr eaLnBrk="1" hangingPunct="1"/>
            <a:endParaRPr lang="en-US" altLang="en-US" sz="1400" dirty="0"/>
          </a:p>
          <a:p>
            <a:pPr eaLnBrk="1" hangingPunct="1"/>
            <a:endParaRPr lang="en-US" altLang="en-US" sz="1400" dirty="0"/>
          </a:p>
          <a:p>
            <a:pPr eaLnBrk="1" hangingPunct="1"/>
            <a:endParaRPr lang="en-US" altLang="en-US" sz="1400" dirty="0"/>
          </a:p>
          <a:p>
            <a:pPr eaLnBrk="1" hangingPunct="1"/>
            <a:endParaRPr lang="en-US" altLang="en-US" sz="1400" dirty="0"/>
          </a:p>
          <a:p>
            <a:pPr eaLnBrk="1" hangingPunct="1"/>
            <a:endParaRPr lang="en-US" altLang="en-US" sz="1400" dirty="0"/>
          </a:p>
          <a:p>
            <a:pPr eaLnBrk="1" hangingPunct="1"/>
            <a:endParaRPr lang="en-US" altLang="en-US" sz="1400" dirty="0"/>
          </a:p>
          <a:p>
            <a:pPr eaLnBrk="1" hangingPunct="1"/>
            <a:endParaRPr lang="en-US" altLang="en-US" sz="1400" dirty="0"/>
          </a:p>
          <a:p>
            <a:pPr eaLnBrk="1" hangingPunct="1"/>
            <a:endParaRPr lang="en-US" altLang="en-US" sz="1400" dirty="0" smtClean="0"/>
          </a:p>
          <a:p>
            <a:pPr eaLnBrk="1" hangingPunct="1"/>
            <a:endParaRPr lang="en-US" altLang="en-US" sz="1400" dirty="0"/>
          </a:p>
          <a:p>
            <a:pPr eaLnBrk="1" hangingPunct="1"/>
            <a:endParaRPr lang="en-US" altLang="en-US" sz="1400" dirty="0" smtClean="0"/>
          </a:p>
          <a:p>
            <a:pPr eaLnBrk="1" hangingPunct="1"/>
            <a:endParaRPr lang="en-US" altLang="en-US" sz="1400" dirty="0"/>
          </a:p>
          <a:p>
            <a:pPr eaLnBrk="1" hangingPunct="1"/>
            <a:r>
              <a:rPr lang="en-US" altLang="en-US" sz="1400" dirty="0" smtClean="0"/>
              <a:t>This </a:t>
            </a:r>
            <a:r>
              <a:rPr lang="en-US" altLang="en-US" sz="1400" dirty="0"/>
              <a:t>makes it challenging and time-consuming for firms to determine which goods from which purchase date are: </a:t>
            </a:r>
          </a:p>
          <a:p>
            <a:pPr lvl="2" eaLnBrk="1" hangingPunct="1">
              <a:buFont typeface="Wingdings" panose="05000000000000000000" pitchFamily="2" charset="2"/>
              <a:buChar char="ü"/>
            </a:pPr>
            <a:r>
              <a:rPr lang="en-US" altLang="en-US" sz="1400" b="1" u="sng" dirty="0"/>
              <a:t>Still on hand</a:t>
            </a:r>
            <a:r>
              <a:rPr lang="en-US" altLang="en-US" sz="1400" dirty="0"/>
              <a:t> at year-end</a:t>
            </a:r>
            <a:r>
              <a:rPr lang="en-US" altLang="en-US" sz="1600" dirty="0"/>
              <a:t>	   </a:t>
            </a:r>
            <a:r>
              <a:rPr lang="en-US" altLang="en-US" sz="1400" b="1" dirty="0">
                <a:solidFill>
                  <a:schemeClr val="tx2"/>
                </a:solidFill>
              </a:rPr>
              <a:t>Ending Inventory</a:t>
            </a:r>
            <a:r>
              <a:rPr lang="en-US" altLang="en-US" sz="1400" dirty="0"/>
              <a:t> </a:t>
            </a:r>
            <a:r>
              <a:rPr lang="en-US" altLang="en-US" sz="1100" dirty="0"/>
              <a:t>(Bal. Sheet)</a:t>
            </a:r>
          </a:p>
          <a:p>
            <a:pPr lvl="2" eaLnBrk="1" hangingPunct="1">
              <a:buFont typeface="Wingdings" panose="05000000000000000000" pitchFamily="2" charset="2"/>
              <a:buChar char="ü"/>
            </a:pPr>
            <a:r>
              <a:rPr lang="en-US" altLang="en-US" sz="1400" b="1" u="sng" dirty="0"/>
              <a:t>Gone</a:t>
            </a:r>
            <a:r>
              <a:rPr lang="en-US" altLang="en-US" sz="1600" dirty="0"/>
              <a:t>  	</a:t>
            </a:r>
            <a:r>
              <a:rPr lang="en-US" altLang="en-US" sz="1400" dirty="0"/>
              <a:t>			    </a:t>
            </a:r>
            <a:r>
              <a:rPr lang="en-US" altLang="en-US" sz="1400" b="1" dirty="0">
                <a:solidFill>
                  <a:schemeClr val="tx2"/>
                </a:solidFill>
              </a:rPr>
              <a:t>COGS</a:t>
            </a:r>
            <a:r>
              <a:rPr lang="en-US" altLang="en-US" sz="1400" dirty="0"/>
              <a:t> </a:t>
            </a:r>
            <a:r>
              <a:rPr lang="en-US" altLang="en-US" sz="1100" dirty="0"/>
              <a:t>(Income Statement)</a:t>
            </a:r>
          </a:p>
        </p:txBody>
      </p:sp>
      <p:pic>
        <p:nvPicPr>
          <p:cNvPr id="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057400"/>
            <a:ext cx="3105150" cy="2059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a:off x="4343400" y="5105400"/>
            <a:ext cx="580870" cy="0"/>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895600" y="5410200"/>
            <a:ext cx="2971800" cy="0"/>
          </a:xfrm>
          <a:prstGeom prst="straightConnector1">
            <a:avLst/>
          </a:prstGeom>
          <a:ln w="25400">
            <a:solidFill>
              <a:schemeClr val="tx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38653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14</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Inventory Costing Methods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None/>
            </a:pPr>
            <a:r>
              <a:rPr lang="en-US" sz="1400" dirty="0"/>
              <a:t>When inventory costs have changed during an accounting period, which inventory costs are treated as sold or remain in inventory can turn profits into losses and cause companies to pay or save millions in taxes. </a:t>
            </a:r>
            <a:endParaRPr lang="en-US" sz="1400" dirty="0" smtClean="0"/>
          </a:p>
          <a:p>
            <a:pPr marL="0" indent="0">
              <a:buNone/>
            </a:pPr>
            <a:endParaRPr lang="en-US" sz="1400" dirty="0"/>
          </a:p>
          <a:p>
            <a:pPr marL="0" indent="0">
              <a:buNone/>
            </a:pPr>
            <a:r>
              <a:rPr lang="en-US" sz="1400" b="1" dirty="0" smtClean="0"/>
              <a:t>What </a:t>
            </a:r>
            <a:r>
              <a:rPr lang="en-US" sz="1400" b="1" dirty="0"/>
              <a:t>amount is recorded as cost of goods sold when inventory is sold? </a:t>
            </a:r>
            <a:endParaRPr lang="en-US" sz="1400" b="1" dirty="0" smtClean="0"/>
          </a:p>
          <a:p>
            <a:pPr marL="0" indent="0">
              <a:buNone/>
            </a:pPr>
            <a:r>
              <a:rPr lang="en-US" sz="1400" dirty="0" smtClean="0">
                <a:solidFill>
                  <a:srgbClr val="C00000"/>
                </a:solidFill>
              </a:rPr>
              <a:t>The </a:t>
            </a:r>
            <a:r>
              <a:rPr lang="en-US" sz="1400" dirty="0">
                <a:solidFill>
                  <a:srgbClr val="C00000"/>
                </a:solidFill>
              </a:rPr>
              <a:t>answer depends on which specific goods we assume are sold. </a:t>
            </a:r>
          </a:p>
          <a:p>
            <a:endParaRPr lang="en-US" sz="1400" dirty="0"/>
          </a:p>
          <a:p>
            <a:pPr marL="0" indent="0">
              <a:buNone/>
            </a:pPr>
            <a:r>
              <a:rPr lang="en-US" sz="1400" dirty="0"/>
              <a:t>Four </a:t>
            </a:r>
            <a:r>
              <a:rPr lang="en-US" sz="1400" dirty="0" smtClean="0"/>
              <a:t>(4) generally </a:t>
            </a:r>
            <a:r>
              <a:rPr lang="en-US" sz="1400" dirty="0"/>
              <a:t>accepted inventory costing methods are available for determining cost of goods sold:</a:t>
            </a:r>
          </a:p>
          <a:p>
            <a:pPr lvl="1">
              <a:spcAft>
                <a:spcPts val="600"/>
              </a:spcAft>
              <a:buFont typeface="Wingdings" panose="05000000000000000000" pitchFamily="2" charset="2"/>
              <a:buChar char="ü"/>
            </a:pPr>
            <a:r>
              <a:rPr lang="en-US" sz="1400" dirty="0"/>
              <a:t>Specific identification</a:t>
            </a:r>
          </a:p>
          <a:p>
            <a:pPr lvl="1">
              <a:spcAft>
                <a:spcPts val="600"/>
              </a:spcAft>
              <a:buFont typeface="Wingdings" panose="05000000000000000000" pitchFamily="2" charset="2"/>
              <a:buChar char="ü"/>
            </a:pPr>
            <a:r>
              <a:rPr lang="en-US" sz="1400" dirty="0"/>
              <a:t>First-in, first-out (FIFO)</a:t>
            </a:r>
          </a:p>
          <a:p>
            <a:pPr lvl="1">
              <a:spcAft>
                <a:spcPts val="600"/>
              </a:spcAft>
              <a:buFont typeface="Wingdings" panose="05000000000000000000" pitchFamily="2" charset="2"/>
              <a:buChar char="ü"/>
            </a:pPr>
            <a:r>
              <a:rPr lang="en-US" sz="1400" dirty="0"/>
              <a:t>Last-in, first-out (LIFO)</a:t>
            </a:r>
          </a:p>
          <a:p>
            <a:pPr lvl="1">
              <a:buFont typeface="Wingdings" panose="05000000000000000000" pitchFamily="2" charset="2"/>
              <a:buChar char="ü"/>
            </a:pPr>
            <a:r>
              <a:rPr lang="en-US" sz="1400" dirty="0"/>
              <a:t>Average cost </a:t>
            </a:r>
          </a:p>
          <a:p>
            <a:endParaRPr lang="en-US" sz="1400" dirty="0" smtClean="0"/>
          </a:p>
          <a:p>
            <a:pPr>
              <a:buFont typeface="Wingdings" panose="05000000000000000000" pitchFamily="2" charset="2"/>
              <a:buChar char="Ø"/>
            </a:pPr>
            <a:r>
              <a:rPr lang="en-US" sz="1400" dirty="0" smtClean="0">
                <a:solidFill>
                  <a:srgbClr val="C00000"/>
                </a:solidFill>
              </a:rPr>
              <a:t>The </a:t>
            </a:r>
            <a:r>
              <a:rPr lang="en-US" sz="1400" dirty="0">
                <a:solidFill>
                  <a:srgbClr val="C00000"/>
                </a:solidFill>
              </a:rPr>
              <a:t>four inventory costing methods are alternative ways to assign the total dollar amount of goods available for sale between ending inventory and cost of goods sold. </a:t>
            </a:r>
            <a:endParaRPr lang="en-US" sz="1400" dirty="0" smtClean="0">
              <a:solidFill>
                <a:srgbClr val="C00000"/>
              </a:solidFill>
            </a:endParaRPr>
          </a:p>
          <a:p>
            <a:pPr>
              <a:buFont typeface="Wingdings" panose="05000000000000000000" pitchFamily="2" charset="2"/>
              <a:buChar char="Ø"/>
            </a:pPr>
            <a:endParaRPr lang="en-US" sz="1400" dirty="0">
              <a:solidFill>
                <a:srgbClr val="C00000"/>
              </a:solidFill>
            </a:endParaRPr>
          </a:p>
          <a:p>
            <a:pPr>
              <a:buFont typeface="Wingdings" panose="05000000000000000000" pitchFamily="2" charset="2"/>
              <a:buChar char="Ø"/>
            </a:pPr>
            <a:r>
              <a:rPr lang="en-US" sz="1400" b="1" dirty="0">
                <a:solidFill>
                  <a:srgbClr val="C00000"/>
                </a:solidFill>
              </a:rPr>
              <a:t>The choice of an inventory costing method </a:t>
            </a:r>
            <a:r>
              <a:rPr lang="en-US" sz="1400" b="1" dirty="0" smtClean="0">
                <a:solidFill>
                  <a:srgbClr val="C00000"/>
                </a:solidFill>
              </a:rPr>
              <a:t>does</a:t>
            </a:r>
            <a:r>
              <a:rPr lang="en-US" sz="1400" dirty="0" smtClean="0">
                <a:solidFill>
                  <a:srgbClr val="C00000"/>
                </a:solidFill>
              </a:rPr>
              <a:t> </a:t>
            </a:r>
            <a:r>
              <a:rPr lang="en-US" sz="1400" b="1" dirty="0">
                <a:solidFill>
                  <a:srgbClr val="002060"/>
                </a:solidFill>
              </a:rPr>
              <a:t>NOT</a:t>
            </a:r>
            <a:r>
              <a:rPr lang="en-US" sz="1400" b="1" dirty="0">
                <a:solidFill>
                  <a:srgbClr val="C00000"/>
                </a:solidFill>
              </a:rPr>
              <a:t> </a:t>
            </a:r>
            <a:r>
              <a:rPr lang="en-US" sz="1400" b="1" dirty="0" smtClean="0">
                <a:solidFill>
                  <a:srgbClr val="C00000"/>
                </a:solidFill>
              </a:rPr>
              <a:t>have to be based </a:t>
            </a:r>
            <a:r>
              <a:rPr lang="en-US" sz="1400" b="1" dirty="0">
                <a:solidFill>
                  <a:srgbClr val="C00000"/>
                </a:solidFill>
              </a:rPr>
              <a:t>on the physical flow of </a:t>
            </a:r>
            <a:r>
              <a:rPr lang="en-US" sz="1400" b="1" dirty="0" smtClean="0">
                <a:solidFill>
                  <a:srgbClr val="C00000"/>
                </a:solidFill>
              </a:rPr>
              <a:t>goods. </a:t>
            </a:r>
            <a:endParaRPr lang="en-US" sz="1400" b="1" dirty="0">
              <a:solidFill>
                <a:srgbClr val="C00000"/>
              </a:solidFill>
            </a:endParaRPr>
          </a:p>
          <a:p>
            <a:pPr>
              <a:buFont typeface="Wingdings" panose="05000000000000000000" pitchFamily="2" charset="2"/>
              <a:buChar char="Ø"/>
            </a:pPr>
            <a:endParaRPr lang="en-US" sz="1400" dirty="0">
              <a:solidFill>
                <a:srgbClr val="C00000"/>
              </a:solidFill>
            </a:endParaRPr>
          </a:p>
          <a:p>
            <a:pPr marL="0" indent="0">
              <a:buNone/>
            </a:pPr>
            <a:endParaRPr lang="en-US" sz="1400" dirty="0"/>
          </a:p>
        </p:txBody>
      </p:sp>
    </p:spTree>
    <p:extLst>
      <p:ext uri="{BB962C8B-B14F-4D97-AF65-F5344CB8AC3E}">
        <p14:creationId xmlns:p14="http://schemas.microsoft.com/office/powerpoint/2010/main" val="13102096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15</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696200" cy="609600"/>
          </a:xfrm>
          <a:noFill/>
        </p:spPr>
        <p:txBody>
          <a:bodyPr lIns="0" tIns="0" rIns="0" bIns="0"/>
          <a:lstStyle/>
          <a:p>
            <a:pPr eaLnBrk="1" hangingPunct="1"/>
            <a:r>
              <a:rPr lang="en-US" altLang="en-US" sz="2400" b="1" dirty="0">
                <a:solidFill>
                  <a:schemeClr val="bg1"/>
                </a:solidFill>
              </a:rPr>
              <a:t>Inventory Cost Flow Assumptions</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162800" cy="4953000"/>
          </a:xfrm>
          <a:noFill/>
        </p:spPr>
        <p:txBody>
          <a:bodyPr lIns="0" tIns="0" rIns="0" bIns="0"/>
          <a:lstStyle/>
          <a:p>
            <a:pPr eaLnBrk="1" hangingPunct="1">
              <a:defRPr/>
            </a:pPr>
            <a:r>
              <a:rPr lang="en-US" altLang="en-US" sz="1400" dirty="0"/>
              <a:t>Managers </a:t>
            </a:r>
            <a:r>
              <a:rPr lang="en-US" altLang="en-US" sz="1400" dirty="0" smtClean="0"/>
              <a:t>should select </a:t>
            </a:r>
            <a:r>
              <a:rPr lang="en-US" altLang="en-US" sz="1400" dirty="0"/>
              <a:t>the inventory cost flow assumption that most accurately reflects their firm’s economic performance</a:t>
            </a:r>
          </a:p>
          <a:p>
            <a:pPr eaLnBrk="1" hangingPunct="1">
              <a:defRPr/>
            </a:pPr>
            <a:endParaRPr lang="en-US" sz="1400" i="1" dirty="0"/>
          </a:p>
          <a:p>
            <a:pPr marL="0" indent="0" eaLnBrk="1" hangingPunct="1">
              <a:buFont typeface="Arial" charset="0"/>
              <a:buNone/>
              <a:defRPr/>
            </a:pPr>
            <a:endParaRPr lang="en-US" sz="1400" i="1" dirty="0"/>
          </a:p>
          <a:p>
            <a:pPr marL="0" indent="0" eaLnBrk="1" hangingPunct="1">
              <a:buFont typeface="Arial" charset="0"/>
              <a:buNone/>
              <a:defRPr/>
            </a:pPr>
            <a:endParaRPr lang="en-US" sz="1400" i="1" dirty="0"/>
          </a:p>
          <a:p>
            <a:pPr marL="0" indent="0" eaLnBrk="1" hangingPunct="1">
              <a:buFont typeface="Arial" charset="0"/>
              <a:buNone/>
              <a:defRPr/>
            </a:pPr>
            <a:endParaRPr lang="en-US" sz="1400" i="1" dirty="0"/>
          </a:p>
          <a:p>
            <a:pPr marL="0" indent="0" eaLnBrk="1" hangingPunct="1">
              <a:buFont typeface="Arial" charset="0"/>
              <a:buNone/>
              <a:defRPr/>
            </a:pPr>
            <a:endParaRPr lang="en-US" sz="1400" i="1" dirty="0"/>
          </a:p>
          <a:p>
            <a:pPr marL="0" indent="0" eaLnBrk="1" hangingPunct="1">
              <a:buFont typeface="Arial" charset="0"/>
              <a:buNone/>
              <a:defRPr/>
            </a:pPr>
            <a:endParaRPr lang="en-US" sz="1400" i="1" dirty="0"/>
          </a:p>
          <a:p>
            <a:pPr marL="0" indent="0" eaLnBrk="1" hangingPunct="1">
              <a:buFont typeface="Arial" charset="0"/>
              <a:buNone/>
              <a:defRPr/>
            </a:pPr>
            <a:endParaRPr lang="en-US" sz="1400" i="1" dirty="0"/>
          </a:p>
          <a:p>
            <a:pPr marL="0" indent="0" eaLnBrk="1" hangingPunct="1">
              <a:buFont typeface="Arial" charset="0"/>
              <a:buNone/>
              <a:defRPr/>
            </a:pPr>
            <a:endParaRPr lang="en-US" sz="1400" i="1" dirty="0"/>
          </a:p>
          <a:p>
            <a:pPr marL="0" indent="0" eaLnBrk="1" hangingPunct="1">
              <a:buFont typeface="Arial" charset="0"/>
              <a:buNone/>
              <a:defRPr/>
            </a:pPr>
            <a:endParaRPr lang="en-US" sz="1400" i="1" dirty="0"/>
          </a:p>
          <a:p>
            <a:pPr marL="0" indent="0" eaLnBrk="1" hangingPunct="1">
              <a:buFont typeface="Arial" charset="0"/>
              <a:buNone/>
              <a:defRPr/>
            </a:pPr>
            <a:endParaRPr lang="en-US" sz="1400" i="1" dirty="0"/>
          </a:p>
          <a:p>
            <a:pPr marL="0" indent="0" eaLnBrk="1" hangingPunct="1">
              <a:buFont typeface="Arial" charset="0"/>
              <a:buNone/>
              <a:defRPr/>
            </a:pPr>
            <a:endParaRPr lang="en-US" sz="1400" i="1" dirty="0"/>
          </a:p>
          <a:p>
            <a:pPr marL="0" indent="0" eaLnBrk="1" hangingPunct="1">
              <a:buNone/>
              <a:defRPr/>
            </a:pPr>
            <a:r>
              <a:rPr lang="en-US" sz="1200" i="1" dirty="0" smtClean="0">
                <a:solidFill>
                  <a:srgbClr val="C00000"/>
                </a:solidFill>
              </a:rPr>
              <a:t>^</a:t>
            </a:r>
            <a:r>
              <a:rPr lang="en-US" sz="1200" i="1" dirty="0">
                <a:solidFill>
                  <a:srgbClr val="C00000"/>
                </a:solidFill>
              </a:rPr>
              <a:t>Assuming that prices are rising over time (as they generally are in </a:t>
            </a:r>
            <a:r>
              <a:rPr lang="en-US" sz="1200" i="1" dirty="0" smtClean="0">
                <a:solidFill>
                  <a:srgbClr val="C00000"/>
                </a:solidFill>
              </a:rPr>
              <a:t>many </a:t>
            </a:r>
            <a:r>
              <a:rPr lang="en-US" sz="1200" i="1" dirty="0">
                <a:solidFill>
                  <a:srgbClr val="C00000"/>
                </a:solidFill>
              </a:rPr>
              <a:t>industries)</a:t>
            </a:r>
          </a:p>
        </p:txBody>
      </p:sp>
      <p:graphicFrame>
        <p:nvGraphicFramePr>
          <p:cNvPr id="6" name="Table 5"/>
          <p:cNvGraphicFramePr>
            <a:graphicFrameLocks noGrp="1"/>
          </p:cNvGraphicFramePr>
          <p:nvPr>
            <p:extLst>
              <p:ext uri="{D42A27DB-BD31-4B8C-83A1-F6EECF244321}">
                <p14:modId xmlns:p14="http://schemas.microsoft.com/office/powerpoint/2010/main" val="1656673321"/>
              </p:ext>
            </p:extLst>
          </p:nvPr>
        </p:nvGraphicFramePr>
        <p:xfrm>
          <a:off x="1219201" y="1828800"/>
          <a:ext cx="7086599" cy="2438909"/>
        </p:xfrm>
        <a:graphic>
          <a:graphicData uri="http://schemas.openxmlformats.org/drawingml/2006/table">
            <a:tbl>
              <a:tblPr firstRow="1" bandRow="1">
                <a:tableStyleId>{3B4B98B0-60AC-42C2-AFA5-B58CD77FA1E5}</a:tableStyleId>
              </a:tblPr>
              <a:tblGrid>
                <a:gridCol w="2118673">
                  <a:extLst>
                    <a:ext uri="{9D8B030D-6E8A-4147-A177-3AD203B41FA5}">
                      <a16:colId xmlns:a16="http://schemas.microsoft.com/office/drawing/2014/main" val="20000"/>
                    </a:ext>
                  </a:extLst>
                </a:gridCol>
                <a:gridCol w="2570988">
                  <a:extLst>
                    <a:ext uri="{9D8B030D-6E8A-4147-A177-3AD203B41FA5}">
                      <a16:colId xmlns:a16="http://schemas.microsoft.com/office/drawing/2014/main" val="20001"/>
                    </a:ext>
                  </a:extLst>
                </a:gridCol>
                <a:gridCol w="2396938">
                  <a:extLst>
                    <a:ext uri="{9D8B030D-6E8A-4147-A177-3AD203B41FA5}">
                      <a16:colId xmlns:a16="http://schemas.microsoft.com/office/drawing/2014/main" val="20002"/>
                    </a:ext>
                  </a:extLst>
                </a:gridCol>
              </a:tblGrid>
              <a:tr h="356901">
                <a:tc>
                  <a:txBody>
                    <a:bodyPr/>
                    <a:lstStyle/>
                    <a:p>
                      <a:r>
                        <a:rPr lang="en-US" sz="1200" dirty="0" smtClean="0"/>
                        <a:t>Cost</a:t>
                      </a:r>
                      <a:r>
                        <a:rPr lang="en-US" sz="1200" baseline="0" dirty="0" smtClean="0"/>
                        <a:t> Flow Assumption</a:t>
                      </a:r>
                      <a:endParaRPr lang="en-US" sz="1200" b="1" baseline="0" dirty="0" smtClean="0">
                        <a:solidFill>
                          <a:schemeClr val="tx1"/>
                        </a:solidFill>
                      </a:endParaRPr>
                    </a:p>
                  </a:txBody>
                  <a:tcPr marT="45715" marB="45715" anchor="ctr" anchorCtr="1"/>
                </a:tc>
                <a:tc>
                  <a:txBody>
                    <a:bodyPr/>
                    <a:lstStyle/>
                    <a:p>
                      <a:r>
                        <a:rPr lang="en-US" sz="1200" dirty="0" smtClean="0"/>
                        <a:t>FIFO</a:t>
                      </a:r>
                      <a:endParaRPr lang="en-US" sz="1200" b="1" dirty="0">
                        <a:solidFill>
                          <a:schemeClr val="tx1"/>
                        </a:solidFill>
                      </a:endParaRPr>
                    </a:p>
                  </a:txBody>
                  <a:tcPr marT="45715" marB="45715" anchor="ctr" anchorCtr="1"/>
                </a:tc>
                <a:tc>
                  <a:txBody>
                    <a:bodyPr/>
                    <a:lstStyle/>
                    <a:p>
                      <a:r>
                        <a:rPr lang="en-US" sz="1200" dirty="0" smtClean="0"/>
                        <a:t>LIFO</a:t>
                      </a:r>
                      <a:endParaRPr lang="en-US" sz="1200" b="1" dirty="0">
                        <a:solidFill>
                          <a:schemeClr val="tx1"/>
                        </a:solidFill>
                      </a:endParaRPr>
                    </a:p>
                  </a:txBody>
                  <a:tcPr marT="45715" marB="45715" anchor="ctr" anchorCtr="1"/>
                </a:tc>
                <a:extLst>
                  <a:ext uri="{0D108BD9-81ED-4DB2-BD59-A6C34878D82A}">
                    <a16:rowId xmlns:a16="http://schemas.microsoft.com/office/drawing/2014/main" val="10000"/>
                  </a:ext>
                </a:extLst>
              </a:tr>
              <a:tr h="586542">
                <a:tc>
                  <a:txBody>
                    <a:bodyPr/>
                    <a:lstStyle/>
                    <a:p>
                      <a:r>
                        <a:rPr lang="en-US" sz="1200" dirty="0" smtClean="0"/>
                        <a:t>Flow of goods</a:t>
                      </a:r>
                      <a:r>
                        <a:rPr lang="en-US" sz="1200" baseline="0" dirty="0" smtClean="0"/>
                        <a:t>    </a:t>
                      </a:r>
                    </a:p>
                    <a:p>
                      <a:r>
                        <a:rPr lang="en-US" sz="1200" baseline="0" dirty="0" smtClean="0"/>
                        <a:t>  assumption</a:t>
                      </a:r>
                      <a:endParaRPr lang="en-US" sz="1200" b="1" dirty="0"/>
                    </a:p>
                  </a:txBody>
                  <a:tcPr marT="45715" marB="45715" anchor="ctr" anchorCtr="1"/>
                </a:tc>
                <a:tc>
                  <a:txBody>
                    <a:bodyPr/>
                    <a:lstStyle/>
                    <a:p>
                      <a:pPr algn="ctr"/>
                      <a:r>
                        <a:rPr lang="en-US" sz="1200" dirty="0" smtClean="0"/>
                        <a:t>First purchases sold first</a:t>
                      </a:r>
                      <a:endParaRPr lang="en-US" sz="1200" dirty="0"/>
                    </a:p>
                  </a:txBody>
                  <a:tcPr marT="45715" marB="45715" anchor="ctr" anchorCtr="1"/>
                </a:tc>
                <a:tc>
                  <a:txBody>
                    <a:bodyPr/>
                    <a:lstStyle/>
                    <a:p>
                      <a:pPr algn="ctr"/>
                      <a:r>
                        <a:rPr lang="en-US" sz="1200" dirty="0" smtClean="0"/>
                        <a:t>Last purchases sold first</a:t>
                      </a:r>
                      <a:endParaRPr lang="en-US" sz="1200" dirty="0"/>
                    </a:p>
                  </a:txBody>
                  <a:tcPr marT="45715" marB="45715" anchor="ctr" anchorCtr="1"/>
                </a:tc>
                <a:extLst>
                  <a:ext uri="{0D108BD9-81ED-4DB2-BD59-A6C34878D82A}">
                    <a16:rowId xmlns:a16="http://schemas.microsoft.com/office/drawing/2014/main" val="10001"/>
                  </a:ext>
                </a:extLst>
              </a:tr>
              <a:tr h="50316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COGS</a:t>
                      </a:r>
                      <a:r>
                        <a:rPr lang="en-US" sz="1200" baseline="0" dirty="0" smtClean="0"/>
                        <a:t> reflects</a:t>
                      </a:r>
                      <a:endParaRPr lang="en-US" sz="1200" b="0" dirty="0" smtClean="0"/>
                    </a:p>
                  </a:txBody>
                  <a:tcPr marT="45715" marB="45715" anchor="ctr" anchorCtr="1"/>
                </a:tc>
                <a:tc>
                  <a:txBody>
                    <a:bodyPr/>
                    <a:lstStyle/>
                    <a:p>
                      <a:pPr algn="ctr"/>
                      <a:r>
                        <a:rPr lang="en-US" sz="1200" dirty="0" smtClean="0"/>
                        <a:t>Oldest </a:t>
                      </a:r>
                      <a:r>
                        <a:rPr lang="en-US" sz="1200" baseline="0" dirty="0" smtClean="0"/>
                        <a:t>costs </a:t>
                      </a:r>
                      <a:r>
                        <a:rPr lang="en-US" sz="1200" dirty="0" smtClean="0"/>
                        <a:t>(lower^)</a:t>
                      </a:r>
                    </a:p>
                  </a:txBody>
                  <a:tcPr marT="45715" marB="45715" anchor="ctr" anchorCtr="1"/>
                </a:tc>
                <a:tc>
                  <a:txBody>
                    <a:bodyPr/>
                    <a:lstStyle/>
                    <a:p>
                      <a:pPr algn="ctr"/>
                      <a:r>
                        <a:rPr lang="en-US" sz="1200" dirty="0" smtClean="0"/>
                        <a:t>Most recent costs (higher^)</a:t>
                      </a:r>
                      <a:endParaRPr lang="en-US" sz="1200" dirty="0"/>
                    </a:p>
                  </a:txBody>
                  <a:tcPr marT="45715" marB="45715" anchor="ctr" anchorCtr="1"/>
                </a:tc>
                <a:extLst>
                  <a:ext uri="{0D108BD9-81ED-4DB2-BD59-A6C34878D82A}">
                    <a16:rowId xmlns:a16="http://schemas.microsoft.com/office/drawing/2014/main" val="10002"/>
                  </a:ext>
                </a:extLst>
              </a:tr>
              <a:tr h="3522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Net income</a:t>
                      </a:r>
                      <a:r>
                        <a:rPr lang="en-US" sz="1200" baseline="0" dirty="0" smtClean="0"/>
                        <a:t> is</a:t>
                      </a:r>
                      <a:endParaRPr lang="en-US" sz="1200" b="0" dirty="0" smtClean="0"/>
                    </a:p>
                  </a:txBody>
                  <a:tcPr marT="45715" marB="45715"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Higher^</a:t>
                      </a:r>
                      <a:endParaRPr lang="en-US" sz="1200" b="0" dirty="0" smtClean="0">
                        <a:solidFill>
                          <a:srgbClr val="0070C0"/>
                        </a:solidFill>
                      </a:endParaRPr>
                    </a:p>
                  </a:txBody>
                  <a:tcPr marT="45715" marB="45715" anchor="ctr" anchorCtr="1"/>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Lower^</a:t>
                      </a:r>
                      <a:endParaRPr lang="en-US" sz="1200" b="0" dirty="0" smtClean="0">
                        <a:solidFill>
                          <a:srgbClr val="0070C0"/>
                        </a:solidFill>
                      </a:endParaRPr>
                    </a:p>
                  </a:txBody>
                  <a:tcPr marT="45715" marB="45715" anchor="ctr" anchorCtr="1"/>
                </a:tc>
                <a:extLst>
                  <a:ext uri="{0D108BD9-81ED-4DB2-BD59-A6C34878D82A}">
                    <a16:rowId xmlns:a16="http://schemas.microsoft.com/office/drawing/2014/main" val="10003"/>
                  </a:ext>
                </a:extLst>
              </a:tr>
              <a:tr h="639561">
                <a:tc>
                  <a:txBody>
                    <a:bodyPr/>
                    <a:lstStyle/>
                    <a:p>
                      <a:r>
                        <a:rPr lang="en-US" sz="1200" dirty="0" smtClean="0"/>
                        <a:t>End of year inventory    </a:t>
                      </a:r>
                    </a:p>
                    <a:p>
                      <a:r>
                        <a:rPr lang="en-US" sz="1200" dirty="0" smtClean="0"/>
                        <a:t>       values reflect</a:t>
                      </a:r>
                      <a:endParaRPr lang="en-US" sz="1200" b="0" dirty="0"/>
                    </a:p>
                  </a:txBody>
                  <a:tcPr marL="0" marR="0" marT="0" marB="0"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t>Goods most recently purchased</a:t>
                      </a:r>
                      <a:r>
                        <a:rPr lang="en-US" sz="1200" baseline="0" dirty="0" smtClean="0"/>
                        <a:t> </a:t>
                      </a:r>
                      <a:r>
                        <a:rPr lang="en-US" sz="1200" u="sng" baseline="0" dirty="0" smtClean="0"/>
                        <a:t>at c</a:t>
                      </a:r>
                      <a:r>
                        <a:rPr lang="en-US" sz="1200" u="sng" dirty="0" smtClean="0"/>
                        <a:t>urrent replacement cost</a:t>
                      </a:r>
                      <a:r>
                        <a:rPr lang="en-US" sz="1200" u="none" dirty="0" smtClean="0"/>
                        <a:t> </a:t>
                      </a:r>
                      <a:r>
                        <a:rPr lang="en-US" sz="1200" dirty="0" smtClean="0"/>
                        <a:t>(higher^)</a:t>
                      </a:r>
                      <a:endParaRPr lang="en-US" sz="1200" dirty="0"/>
                    </a:p>
                  </a:txBody>
                  <a:tcPr marT="45715" marB="45715" anchor="ctr" anchorCtr="1"/>
                </a:tc>
                <a:tc>
                  <a:txBody>
                    <a:bodyPr/>
                    <a:lstStyle/>
                    <a:p>
                      <a:pPr algn="ctr"/>
                      <a:endParaRPr lang="en-US" sz="1200" dirty="0" smtClean="0"/>
                    </a:p>
                    <a:p>
                      <a:pPr algn="ctr"/>
                      <a:r>
                        <a:rPr lang="en-US" sz="1200" dirty="0" smtClean="0"/>
                        <a:t>Goods</a:t>
                      </a:r>
                      <a:r>
                        <a:rPr lang="en-US" sz="1200" baseline="0" dirty="0" smtClean="0"/>
                        <a:t> p</a:t>
                      </a:r>
                      <a:r>
                        <a:rPr lang="en-US" sz="1200" dirty="0" smtClean="0"/>
                        <a:t>urchased</a:t>
                      </a:r>
                      <a:r>
                        <a:rPr lang="en-US" sz="1200" baseline="0" dirty="0" smtClean="0"/>
                        <a:t> a long time ago (lower^)</a:t>
                      </a:r>
                    </a:p>
                  </a:txBody>
                  <a:tcPr marT="45715" marB="45715" anchor="ctr" anchorCtr="1"/>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467955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16</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696200" cy="609600"/>
          </a:xfrm>
          <a:noFill/>
        </p:spPr>
        <p:txBody>
          <a:bodyPr lIns="0" tIns="0" rIns="0" bIns="0"/>
          <a:lstStyle/>
          <a:p>
            <a:pPr eaLnBrk="1" hangingPunct="1"/>
            <a:r>
              <a:rPr lang="en-US" altLang="en-US" sz="2400" b="1" dirty="0" smtClean="0">
                <a:solidFill>
                  <a:schemeClr val="bg1"/>
                </a:solidFill>
              </a:rPr>
              <a:t>Producer Price Index Patterns over Time</a:t>
            </a:r>
            <a:endParaRPr lang="en-US" altLang="en-US" sz="2800" dirty="0" smtClean="0">
              <a:solidFill>
                <a:schemeClr val="bg1"/>
              </a:solidFill>
            </a:endParaRPr>
          </a:p>
        </p:txBody>
      </p:sp>
      <p:pic>
        <p:nvPicPr>
          <p:cNvPr id="1026" name="Picture 2" descr="Image result for bls producer price indexes by industry">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3086" y="4038600"/>
            <a:ext cx="27432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bls producer price indexes by industry">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3086" y="1143000"/>
            <a:ext cx="27432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bls producer price indexes by industry">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39886" y="1143000"/>
            <a:ext cx="27432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bls producer price indexes by industry">
            <a:hlinkClick r:id="rId9"/>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6686" y="4045857"/>
            <a:ext cx="27432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bls producer price indexes by industry">
            <a:hlinkClick r:id="rId11"/>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39886" y="4038600"/>
            <a:ext cx="27432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bls producer price indexes by industry">
            <a:hlinkClick r:id="rId13"/>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96686" y="1143000"/>
            <a:ext cx="2743200" cy="18288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236167" y="3022991"/>
            <a:ext cx="1479892" cy="307777"/>
          </a:xfrm>
          <a:prstGeom prst="rect">
            <a:avLst/>
          </a:prstGeom>
          <a:noFill/>
        </p:spPr>
        <p:txBody>
          <a:bodyPr wrap="none" rtlCol="0">
            <a:spAutoFit/>
          </a:bodyPr>
          <a:lstStyle/>
          <a:p>
            <a:r>
              <a:rPr lang="en-US" sz="1400" dirty="0" smtClean="0"/>
              <a:t>All Commodities</a:t>
            </a:r>
            <a:endParaRPr lang="en-US" sz="1400" dirty="0"/>
          </a:p>
        </p:txBody>
      </p:sp>
      <p:sp>
        <p:nvSpPr>
          <p:cNvPr id="12" name="TextBox 11"/>
          <p:cNvSpPr txBox="1"/>
          <p:nvPr/>
        </p:nvSpPr>
        <p:spPr>
          <a:xfrm>
            <a:off x="3709626" y="3022991"/>
            <a:ext cx="2203719" cy="523220"/>
          </a:xfrm>
          <a:prstGeom prst="rect">
            <a:avLst/>
          </a:prstGeom>
          <a:noFill/>
        </p:spPr>
        <p:txBody>
          <a:bodyPr wrap="square" rtlCol="0">
            <a:spAutoFit/>
          </a:bodyPr>
          <a:lstStyle/>
          <a:p>
            <a:pPr algn="ctr"/>
            <a:r>
              <a:rPr lang="en-US" sz="1400" dirty="0" smtClean="0"/>
              <a:t>Total Manufacturing Industries</a:t>
            </a:r>
            <a:endParaRPr lang="en-US" sz="1400" dirty="0"/>
          </a:p>
        </p:txBody>
      </p:sp>
      <p:sp>
        <p:nvSpPr>
          <p:cNvPr id="13" name="TextBox 12"/>
          <p:cNvSpPr txBox="1"/>
          <p:nvPr/>
        </p:nvSpPr>
        <p:spPr>
          <a:xfrm>
            <a:off x="6452825" y="3022991"/>
            <a:ext cx="2203719" cy="523220"/>
          </a:xfrm>
          <a:prstGeom prst="rect">
            <a:avLst/>
          </a:prstGeom>
          <a:noFill/>
        </p:spPr>
        <p:txBody>
          <a:bodyPr wrap="square" rtlCol="0">
            <a:spAutoFit/>
          </a:bodyPr>
          <a:lstStyle/>
          <a:p>
            <a:pPr algn="ctr"/>
            <a:r>
              <a:rPr lang="en-US" sz="1400" dirty="0" smtClean="0"/>
              <a:t>New Industrial Building Construction</a:t>
            </a:r>
            <a:endParaRPr lang="en-US" sz="1400" dirty="0"/>
          </a:p>
        </p:txBody>
      </p:sp>
      <p:sp>
        <p:nvSpPr>
          <p:cNvPr id="14" name="TextBox 13"/>
          <p:cNvSpPr txBox="1"/>
          <p:nvPr/>
        </p:nvSpPr>
        <p:spPr>
          <a:xfrm>
            <a:off x="966425" y="5906192"/>
            <a:ext cx="2203719" cy="307777"/>
          </a:xfrm>
          <a:prstGeom prst="rect">
            <a:avLst/>
          </a:prstGeom>
          <a:noFill/>
        </p:spPr>
        <p:txBody>
          <a:bodyPr wrap="square" rtlCol="0">
            <a:spAutoFit/>
          </a:bodyPr>
          <a:lstStyle/>
          <a:p>
            <a:pPr algn="ctr"/>
            <a:r>
              <a:rPr lang="en-US" sz="1400" dirty="0" smtClean="0"/>
              <a:t>Drilling Oil and Gas Wells</a:t>
            </a:r>
            <a:endParaRPr lang="en-US" sz="1400" dirty="0"/>
          </a:p>
        </p:txBody>
      </p:sp>
      <p:sp>
        <p:nvSpPr>
          <p:cNvPr id="15" name="TextBox 14"/>
          <p:cNvSpPr txBox="1"/>
          <p:nvPr/>
        </p:nvSpPr>
        <p:spPr>
          <a:xfrm>
            <a:off x="3709625" y="5906192"/>
            <a:ext cx="2203719" cy="523220"/>
          </a:xfrm>
          <a:prstGeom prst="rect">
            <a:avLst/>
          </a:prstGeom>
          <a:noFill/>
        </p:spPr>
        <p:txBody>
          <a:bodyPr wrap="square" rtlCol="0">
            <a:spAutoFit/>
          </a:bodyPr>
          <a:lstStyle/>
          <a:p>
            <a:pPr algn="ctr"/>
            <a:r>
              <a:rPr lang="en-US" sz="1400" dirty="0" smtClean="0"/>
              <a:t>Supermarkets and Other Grocery</a:t>
            </a:r>
            <a:endParaRPr lang="en-US" sz="1400" dirty="0"/>
          </a:p>
        </p:txBody>
      </p:sp>
      <p:sp>
        <p:nvSpPr>
          <p:cNvPr id="16" name="TextBox 15"/>
          <p:cNvSpPr txBox="1"/>
          <p:nvPr/>
        </p:nvSpPr>
        <p:spPr>
          <a:xfrm>
            <a:off x="6553200" y="5874657"/>
            <a:ext cx="2203719" cy="307777"/>
          </a:xfrm>
          <a:prstGeom prst="rect">
            <a:avLst/>
          </a:prstGeom>
          <a:noFill/>
        </p:spPr>
        <p:txBody>
          <a:bodyPr wrap="square" rtlCol="0">
            <a:spAutoFit/>
          </a:bodyPr>
          <a:lstStyle/>
          <a:p>
            <a:pPr algn="ctr"/>
            <a:r>
              <a:rPr lang="en-US" sz="1400" dirty="0" smtClean="0"/>
              <a:t>Gold Ore Mining</a:t>
            </a:r>
            <a:endParaRPr lang="en-US" sz="1400" dirty="0"/>
          </a:p>
        </p:txBody>
      </p:sp>
    </p:spTree>
    <p:extLst>
      <p:ext uri="{BB962C8B-B14F-4D97-AF65-F5344CB8AC3E}">
        <p14:creationId xmlns:p14="http://schemas.microsoft.com/office/powerpoint/2010/main" val="19299286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17</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696200" cy="609600"/>
          </a:xfrm>
          <a:noFill/>
        </p:spPr>
        <p:txBody>
          <a:bodyPr lIns="0" tIns="0" rIns="0" bIns="0"/>
          <a:lstStyle/>
          <a:p>
            <a:pPr eaLnBrk="1" hangingPunct="1"/>
            <a:r>
              <a:rPr lang="en-US" altLang="en-US" sz="2400" b="1" dirty="0" smtClean="0">
                <a:solidFill>
                  <a:schemeClr val="bg1"/>
                </a:solidFill>
              </a:rPr>
              <a:t>Which Cost Flow Assumption is “Best”?</a:t>
            </a:r>
            <a:endParaRPr lang="en-US" altLang="en-US" sz="2800" dirty="0" smtClean="0">
              <a:solidFill>
                <a:schemeClr val="bg1"/>
              </a:solidFill>
            </a:endParaRPr>
          </a:p>
        </p:txBody>
      </p:sp>
      <p:sp>
        <p:nvSpPr>
          <p:cNvPr id="5" name="Rectangle 1037"/>
          <p:cNvSpPr>
            <a:spLocks noChangeArrowheads="1"/>
          </p:cNvSpPr>
          <p:nvPr/>
        </p:nvSpPr>
        <p:spPr bwMode="auto">
          <a:xfrm>
            <a:off x="1177078" y="1454765"/>
            <a:ext cx="1676400" cy="717550"/>
          </a:xfrm>
          <a:prstGeom prst="rect">
            <a:avLst/>
          </a:prstGeom>
          <a:solidFill>
            <a:srgbClr val="FFFFCC"/>
          </a:solidFill>
          <a:ln w="12700">
            <a:solidFill>
              <a:schemeClr val="hlink"/>
            </a:solidFill>
            <a:miter lim="800000"/>
            <a:headEnd/>
            <a:tailEnd/>
          </a:ln>
          <a:effectLst>
            <a:outerShdw dist="17961" dir="2700000" algn="ctr" rotWithShape="0">
              <a:schemeClr val="hlink"/>
            </a:outerShdw>
          </a:effectLst>
        </p:spPr>
        <p:txBody>
          <a:bodyPr lIns="90488" tIns="44450" rIns="90488" bIns="4445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dirty="0"/>
              <a:t>First-In, First-Out</a:t>
            </a:r>
          </a:p>
        </p:txBody>
      </p:sp>
      <p:sp>
        <p:nvSpPr>
          <p:cNvPr id="7" name="Rectangle 1039"/>
          <p:cNvSpPr>
            <a:spLocks noChangeArrowheads="1"/>
          </p:cNvSpPr>
          <p:nvPr/>
        </p:nvSpPr>
        <p:spPr bwMode="auto">
          <a:xfrm>
            <a:off x="4000500" y="1447800"/>
            <a:ext cx="1600200" cy="731480"/>
          </a:xfrm>
          <a:prstGeom prst="rect">
            <a:avLst/>
          </a:prstGeom>
          <a:solidFill>
            <a:srgbClr val="E3F4FF"/>
          </a:solidFill>
          <a:ln w="12700">
            <a:solidFill>
              <a:schemeClr val="hlink"/>
            </a:solidFill>
            <a:miter lim="800000"/>
            <a:headEnd/>
            <a:tailEnd/>
          </a:ln>
          <a:effectLst>
            <a:outerShdw dist="17961" dir="2700000" algn="ctr" rotWithShape="0">
              <a:schemeClr val="hlink"/>
            </a:outerShdw>
          </a:effectLst>
        </p:spPr>
        <p:txBody>
          <a:bodyPr lIns="90488" tIns="44450" rIns="90488" bIns="4445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dirty="0"/>
              <a:t>Last-In, First-Out</a:t>
            </a:r>
          </a:p>
        </p:txBody>
      </p:sp>
      <p:sp>
        <p:nvSpPr>
          <p:cNvPr id="8" name="Rectangle 1043"/>
          <p:cNvSpPr>
            <a:spLocks noChangeArrowheads="1"/>
          </p:cNvSpPr>
          <p:nvPr/>
        </p:nvSpPr>
        <p:spPr bwMode="auto">
          <a:xfrm>
            <a:off x="6705600" y="1447800"/>
            <a:ext cx="1511300" cy="762000"/>
          </a:xfrm>
          <a:prstGeom prst="rect">
            <a:avLst/>
          </a:prstGeom>
          <a:solidFill>
            <a:schemeClr val="accent3">
              <a:lumMod val="40000"/>
              <a:lumOff val="60000"/>
            </a:schemeClr>
          </a:solidFill>
          <a:ln w="12700">
            <a:solidFill>
              <a:schemeClr val="hlink"/>
            </a:solidFill>
            <a:miter lim="800000"/>
            <a:headEnd/>
            <a:tailEnd/>
          </a:ln>
          <a:effectLst>
            <a:outerShdw dist="17961" dir="2700000" algn="ctr" rotWithShape="0">
              <a:schemeClr val="hlink"/>
            </a:outerShdw>
          </a:effectLst>
        </p:spPr>
        <p:txBody>
          <a:bodyPr lIns="90488" tIns="44450" rIns="90488" bIns="44450" anchor="ctr"/>
          <a:lstStyle/>
          <a:p>
            <a:pPr algn="ctr">
              <a:defRPr/>
            </a:pPr>
            <a:r>
              <a:rPr lang="en-US" sz="1400" dirty="0" smtClean="0"/>
              <a:t>Average Cost</a:t>
            </a:r>
            <a:endParaRPr lang="en-US" sz="1400" dirty="0"/>
          </a:p>
        </p:txBody>
      </p:sp>
      <p:grpSp>
        <p:nvGrpSpPr>
          <p:cNvPr id="9" name="Group 1034"/>
          <p:cNvGrpSpPr>
            <a:grpSpLocks/>
          </p:cNvGrpSpPr>
          <p:nvPr/>
        </p:nvGrpSpPr>
        <p:grpSpPr bwMode="auto">
          <a:xfrm>
            <a:off x="1001605" y="2312629"/>
            <a:ext cx="2027346" cy="2868971"/>
            <a:chOff x="1852" y="1580"/>
            <a:chExt cx="1768" cy="1768"/>
          </a:xfrm>
        </p:grpSpPr>
        <p:sp>
          <p:nvSpPr>
            <p:cNvPr id="10" name="Rectangle 1035"/>
            <p:cNvSpPr>
              <a:spLocks noChangeArrowheads="1"/>
            </p:cNvSpPr>
            <p:nvPr/>
          </p:nvSpPr>
          <p:spPr bwMode="auto">
            <a:xfrm>
              <a:off x="1852" y="2108"/>
              <a:ext cx="1768" cy="1240"/>
            </a:xfrm>
            <a:prstGeom prst="rect">
              <a:avLst/>
            </a:prstGeom>
            <a:solidFill>
              <a:srgbClr val="FFFFCC"/>
            </a:solidFill>
            <a:ln w="12700">
              <a:solidFill>
                <a:schemeClr val="hlink"/>
              </a:solidFill>
              <a:miter lim="800000"/>
              <a:headEnd/>
              <a:tailEnd/>
            </a:ln>
            <a:effectLst>
              <a:outerShdw dist="53882" dir="2700000" algn="ctr" rotWithShape="0">
                <a:schemeClr val="hlink"/>
              </a:outerShdw>
            </a:effectLst>
          </p:spPr>
          <p:txBody>
            <a:bodyPr lIns="90488" tIns="44450" rIns="90488" bIns="4445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dirty="0"/>
                <a:t>Balance Sheet Focus:</a:t>
              </a:r>
            </a:p>
            <a:p>
              <a:pPr algn="ctr"/>
              <a:r>
                <a:rPr lang="en-US" altLang="en-US" sz="1400" dirty="0"/>
                <a:t>Ending inventory approximates current replacement cost</a:t>
              </a:r>
            </a:p>
          </p:txBody>
        </p:sp>
        <p:sp>
          <p:nvSpPr>
            <p:cNvPr id="11" name="Line 1036"/>
            <p:cNvSpPr>
              <a:spLocks noChangeShapeType="1"/>
            </p:cNvSpPr>
            <p:nvPr/>
          </p:nvSpPr>
          <p:spPr bwMode="auto">
            <a:xfrm>
              <a:off x="2736" y="1580"/>
              <a:ext cx="0" cy="432"/>
            </a:xfrm>
            <a:prstGeom prst="line">
              <a:avLst/>
            </a:prstGeom>
            <a:noFill/>
            <a:ln w="38100">
              <a:solidFill>
                <a:schemeClr val="hlink"/>
              </a:solidFill>
              <a:round/>
              <a:headEnd/>
              <a:tailEnd type="triangle" w="med" len="med"/>
            </a:ln>
            <a:effectLst>
              <a:outerShdw dist="28398" dir="1593903" algn="ctr" rotWithShape="0">
                <a:schemeClr val="hlink"/>
              </a:outerShdw>
            </a:effectLst>
            <a:extLst>
              <a:ext uri="{909E8E84-426E-40DD-AFC4-6F175D3DCCD1}">
                <a14:hiddenFill xmlns:a14="http://schemas.microsoft.com/office/drawing/2010/main">
                  <a:noFill/>
                </a14:hiddenFill>
              </a:ext>
            </a:extLst>
          </p:spPr>
          <p:txBody>
            <a:bodyPr/>
            <a:lstStyle/>
            <a:p>
              <a:endParaRPr lang="en-US"/>
            </a:p>
          </p:txBody>
        </p:sp>
      </p:grpSp>
      <p:grpSp>
        <p:nvGrpSpPr>
          <p:cNvPr id="12" name="Group 1031"/>
          <p:cNvGrpSpPr>
            <a:grpSpLocks/>
          </p:cNvGrpSpPr>
          <p:nvPr/>
        </p:nvGrpSpPr>
        <p:grpSpPr bwMode="auto">
          <a:xfrm>
            <a:off x="3838335" y="2312629"/>
            <a:ext cx="1924530" cy="2868970"/>
            <a:chOff x="3844" y="2171"/>
            <a:chExt cx="1816" cy="1617"/>
          </a:xfrm>
        </p:grpSpPr>
        <p:sp>
          <p:nvSpPr>
            <p:cNvPr id="13" name="Rectangle 1032"/>
            <p:cNvSpPr>
              <a:spLocks noChangeArrowheads="1"/>
            </p:cNvSpPr>
            <p:nvPr/>
          </p:nvSpPr>
          <p:spPr bwMode="auto">
            <a:xfrm>
              <a:off x="3844" y="2677"/>
              <a:ext cx="1816" cy="1111"/>
            </a:xfrm>
            <a:prstGeom prst="rect">
              <a:avLst/>
            </a:prstGeom>
            <a:solidFill>
              <a:srgbClr val="E3F4FF"/>
            </a:solidFill>
            <a:ln w="12700">
              <a:solidFill>
                <a:schemeClr val="hlink"/>
              </a:solidFill>
              <a:miter lim="800000"/>
              <a:headEnd/>
              <a:tailEnd/>
            </a:ln>
            <a:effectLst>
              <a:outerShdw dist="53882" dir="2700000" algn="ctr" rotWithShape="0">
                <a:schemeClr val="hlink"/>
              </a:outerShdw>
            </a:effectLst>
          </p:spPr>
          <p:txBody>
            <a:bodyPr lIns="90488" tIns="44450" rIns="90488" bIns="44450"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1400" dirty="0"/>
                <a:t>Income Statement Focus:</a:t>
              </a:r>
            </a:p>
            <a:p>
              <a:pPr algn="ctr"/>
              <a:r>
                <a:rPr lang="en-US" altLang="en-US" sz="1400" dirty="0"/>
                <a:t>Better matching of current costs </a:t>
              </a:r>
              <a:r>
                <a:rPr lang="en-US" altLang="en-US" sz="1400" dirty="0" smtClean="0"/>
                <a:t>(</a:t>
              </a:r>
              <a:r>
                <a:rPr lang="en-US" altLang="en-US" sz="1400" dirty="0"/>
                <a:t>as COGS) with revenues</a:t>
              </a:r>
            </a:p>
          </p:txBody>
        </p:sp>
        <p:sp>
          <p:nvSpPr>
            <p:cNvPr id="14" name="Line 1033"/>
            <p:cNvSpPr>
              <a:spLocks noChangeShapeType="1"/>
            </p:cNvSpPr>
            <p:nvPr/>
          </p:nvSpPr>
          <p:spPr bwMode="auto">
            <a:xfrm>
              <a:off x="4752" y="2171"/>
              <a:ext cx="0" cy="432"/>
            </a:xfrm>
            <a:prstGeom prst="line">
              <a:avLst/>
            </a:prstGeom>
            <a:noFill/>
            <a:ln w="38100">
              <a:solidFill>
                <a:schemeClr val="hlink"/>
              </a:solidFill>
              <a:round/>
              <a:headEnd/>
              <a:tailEnd type="triangle" w="med" len="med"/>
            </a:ln>
            <a:effectLst>
              <a:outerShdw dist="28398" dir="1593903" algn="ctr" rotWithShape="0">
                <a:schemeClr val="hlink"/>
              </a:outerShdw>
            </a:effectLst>
            <a:extLst>
              <a:ext uri="{909E8E84-426E-40DD-AFC4-6F175D3DCCD1}">
                <a14:hiddenFill xmlns:a14="http://schemas.microsoft.com/office/drawing/2010/main">
                  <a:noFill/>
                </a14:hiddenFill>
              </a:ext>
            </a:extLst>
          </p:spPr>
          <p:txBody>
            <a:bodyPr/>
            <a:lstStyle/>
            <a:p>
              <a:endParaRPr lang="en-US"/>
            </a:p>
          </p:txBody>
        </p:sp>
      </p:grpSp>
      <p:grpSp>
        <p:nvGrpSpPr>
          <p:cNvPr id="15" name="Group 1040"/>
          <p:cNvGrpSpPr>
            <a:grpSpLocks/>
          </p:cNvGrpSpPr>
          <p:nvPr/>
        </p:nvGrpSpPr>
        <p:grpSpPr bwMode="auto">
          <a:xfrm>
            <a:off x="6625922" y="2312629"/>
            <a:ext cx="1670656" cy="2868970"/>
            <a:chOff x="100" y="1563"/>
            <a:chExt cx="1528" cy="1593"/>
          </a:xfrm>
          <a:solidFill>
            <a:schemeClr val="accent3">
              <a:lumMod val="40000"/>
              <a:lumOff val="60000"/>
            </a:schemeClr>
          </a:solidFill>
        </p:grpSpPr>
        <p:sp>
          <p:nvSpPr>
            <p:cNvPr id="16" name="Rectangle 1041"/>
            <p:cNvSpPr>
              <a:spLocks noChangeArrowheads="1"/>
            </p:cNvSpPr>
            <p:nvPr/>
          </p:nvSpPr>
          <p:spPr bwMode="auto">
            <a:xfrm>
              <a:off x="100" y="2062"/>
              <a:ext cx="1528" cy="1094"/>
            </a:xfrm>
            <a:prstGeom prst="rect">
              <a:avLst/>
            </a:prstGeom>
            <a:grpFill/>
            <a:ln w="12700">
              <a:solidFill>
                <a:schemeClr val="hlink"/>
              </a:solidFill>
              <a:miter lim="800000"/>
              <a:headEnd/>
              <a:tailEnd/>
            </a:ln>
            <a:effectLst>
              <a:outerShdw dist="53882" dir="2700000" algn="ctr" rotWithShape="0">
                <a:schemeClr val="hlink"/>
              </a:outerShdw>
            </a:effectLst>
          </p:spPr>
          <p:txBody>
            <a:bodyPr lIns="90488" tIns="44450" rIns="90488" bIns="44450" anchor="ctr"/>
            <a:lstStyle/>
            <a:p>
              <a:pPr algn="ctr">
                <a:defRPr/>
              </a:pPr>
              <a:r>
                <a:rPr lang="en-US" sz="1400" dirty="0" smtClean="0"/>
                <a:t>Blended:</a:t>
              </a:r>
              <a:endParaRPr lang="en-US" sz="1400" dirty="0"/>
            </a:p>
            <a:p>
              <a:pPr algn="ctr">
                <a:defRPr/>
              </a:pPr>
              <a:r>
                <a:rPr lang="en-US" sz="1400" dirty="0" smtClean="0"/>
                <a:t>Inventory price </a:t>
              </a:r>
              <a:r>
                <a:rPr lang="en-US" sz="1400" dirty="0"/>
                <a:t>changes are smoothed</a:t>
              </a:r>
            </a:p>
            <a:p>
              <a:pPr algn="ctr">
                <a:defRPr/>
              </a:pPr>
              <a:r>
                <a:rPr lang="en-US" sz="1400" dirty="0"/>
                <a:t>over time</a:t>
              </a:r>
            </a:p>
            <a:p>
              <a:pPr algn="ctr">
                <a:defRPr/>
              </a:pPr>
              <a:endParaRPr lang="en-US" sz="1400" dirty="0"/>
            </a:p>
          </p:txBody>
        </p:sp>
        <p:sp>
          <p:nvSpPr>
            <p:cNvPr id="17" name="Line 1042"/>
            <p:cNvSpPr>
              <a:spLocks noChangeShapeType="1"/>
            </p:cNvSpPr>
            <p:nvPr/>
          </p:nvSpPr>
          <p:spPr bwMode="auto">
            <a:xfrm>
              <a:off x="860" y="1563"/>
              <a:ext cx="0" cy="432"/>
            </a:xfrm>
            <a:prstGeom prst="line">
              <a:avLst/>
            </a:prstGeom>
            <a:grpFill/>
            <a:ln w="38100">
              <a:solidFill>
                <a:schemeClr val="hlink"/>
              </a:solidFill>
              <a:round/>
              <a:headEnd/>
              <a:tailEnd type="triangle" w="med" len="med"/>
            </a:ln>
            <a:effectLst>
              <a:outerShdw dist="28398" dir="1593903" algn="ctr" rotWithShape="0">
                <a:schemeClr val="hlink"/>
              </a:outerShdw>
            </a:effectLst>
            <a:extLst/>
          </p:spPr>
          <p:txBody>
            <a:bodyPr/>
            <a:lstStyle/>
            <a:p>
              <a:pPr>
                <a:defRPr/>
              </a:pPr>
              <a:endParaRPr lang="en-US"/>
            </a:p>
          </p:txBody>
        </p:sp>
      </p:grpSp>
      <p:sp>
        <p:nvSpPr>
          <p:cNvPr id="18" name="Rectangle 3"/>
          <p:cNvSpPr txBox="1">
            <a:spLocks noChangeArrowheads="1"/>
          </p:cNvSpPr>
          <p:nvPr/>
        </p:nvSpPr>
        <p:spPr bwMode="auto">
          <a:xfrm>
            <a:off x="1143000" y="1219200"/>
            <a:ext cx="7315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8600" indent="-228600" algn="l" rtl="0" eaLnBrk="0" fontAlgn="base" hangingPunct="0">
              <a:spcBef>
                <a:spcPct val="20000"/>
              </a:spcBef>
              <a:spcAft>
                <a:spcPct val="0"/>
              </a:spcAft>
              <a:buChar char="•"/>
              <a:defRPr sz="3200" baseline="0">
                <a:solidFill>
                  <a:schemeClr val="tx1"/>
                </a:solidFill>
                <a:latin typeface="+mn-lt"/>
                <a:ea typeface="+mn-ea"/>
                <a:cs typeface="+mn-cs"/>
              </a:defRPr>
            </a:lvl1pPr>
            <a:lvl2pPr marL="635000" indent="-177800" algn="l" rtl="0" eaLnBrk="0" fontAlgn="base" hangingPunct="0">
              <a:spcBef>
                <a:spcPct val="20000"/>
              </a:spcBef>
              <a:spcAft>
                <a:spcPct val="0"/>
              </a:spcAft>
              <a:buChar char="•"/>
              <a:defRPr sz="2800" baseline="0">
                <a:solidFill>
                  <a:schemeClr val="tx1"/>
                </a:solidFill>
                <a:latin typeface="+mn-lt"/>
                <a:ea typeface="+mn-ea"/>
              </a:defRPr>
            </a:lvl2pPr>
            <a:lvl3pPr marL="1092200" indent="-177800" algn="l" rtl="0" eaLnBrk="0" fontAlgn="base" hangingPunct="0">
              <a:spcBef>
                <a:spcPct val="20000"/>
              </a:spcBef>
              <a:spcAft>
                <a:spcPct val="0"/>
              </a:spcAft>
              <a:buChar char="•"/>
              <a:defRPr sz="2400" baseline="0">
                <a:solidFill>
                  <a:schemeClr val="tx1"/>
                </a:solidFill>
                <a:latin typeface="+mn-lt"/>
                <a:ea typeface="+mn-ea"/>
              </a:defRPr>
            </a:lvl3pPr>
            <a:lvl4pPr marL="1549400" indent="-177800" algn="l" rtl="0" eaLnBrk="0" fontAlgn="base" hangingPunct="0">
              <a:spcBef>
                <a:spcPct val="20000"/>
              </a:spcBef>
              <a:spcAft>
                <a:spcPct val="0"/>
              </a:spcAft>
              <a:buChar char="•"/>
              <a:defRPr sz="2000" baseline="0">
                <a:solidFill>
                  <a:schemeClr val="tx1"/>
                </a:solidFill>
                <a:latin typeface="+mn-lt"/>
                <a:ea typeface="+mn-ea"/>
              </a:defRPr>
            </a:lvl4pPr>
            <a:lvl5pPr marL="2006600" indent="-177800" algn="l" rtl="0" eaLnBrk="0" fontAlgn="base" hangingPunct="0">
              <a:spcBef>
                <a:spcPct val="20000"/>
              </a:spcBef>
              <a:spcAft>
                <a:spcPct val="0"/>
              </a:spcAft>
              <a:buChar char="•"/>
              <a:defRPr sz="2000" baseline="0">
                <a:solidFill>
                  <a:schemeClr val="tx1"/>
                </a:solidFill>
                <a:latin typeface="+mn-lt"/>
                <a:ea typeface="+mn-ea"/>
              </a:defRPr>
            </a:lvl5pPr>
            <a:lvl6pPr marL="2463800" indent="-177800" algn="l" rtl="0" fontAlgn="base">
              <a:spcBef>
                <a:spcPct val="20000"/>
              </a:spcBef>
              <a:spcAft>
                <a:spcPct val="0"/>
              </a:spcAft>
              <a:buChar char="•"/>
              <a:defRPr sz="2000">
                <a:solidFill>
                  <a:srgbClr val="002E62"/>
                </a:solidFill>
                <a:latin typeface="+mn-lt"/>
                <a:ea typeface="+mn-ea"/>
              </a:defRPr>
            </a:lvl6pPr>
            <a:lvl7pPr marL="2921000" indent="-177800" algn="l" rtl="0" fontAlgn="base">
              <a:spcBef>
                <a:spcPct val="20000"/>
              </a:spcBef>
              <a:spcAft>
                <a:spcPct val="0"/>
              </a:spcAft>
              <a:buChar char="•"/>
              <a:defRPr sz="2000">
                <a:solidFill>
                  <a:srgbClr val="002E62"/>
                </a:solidFill>
                <a:latin typeface="+mn-lt"/>
                <a:ea typeface="+mn-ea"/>
              </a:defRPr>
            </a:lvl7pPr>
            <a:lvl8pPr marL="3378200" indent="-177800" algn="l" rtl="0" fontAlgn="base">
              <a:spcBef>
                <a:spcPct val="20000"/>
              </a:spcBef>
              <a:spcAft>
                <a:spcPct val="0"/>
              </a:spcAft>
              <a:buChar char="•"/>
              <a:defRPr sz="2000">
                <a:solidFill>
                  <a:srgbClr val="002E62"/>
                </a:solidFill>
                <a:latin typeface="+mn-lt"/>
                <a:ea typeface="+mn-ea"/>
              </a:defRPr>
            </a:lvl8pPr>
            <a:lvl9pPr marL="3835400" indent="-177800" algn="l" rtl="0" fontAlgn="base">
              <a:spcBef>
                <a:spcPct val="20000"/>
              </a:spcBef>
              <a:spcAft>
                <a:spcPct val="0"/>
              </a:spcAft>
              <a:buChar char="•"/>
              <a:defRPr sz="2000">
                <a:solidFill>
                  <a:srgbClr val="002E62"/>
                </a:solidFill>
                <a:latin typeface="+mn-lt"/>
                <a:ea typeface="+mn-ea"/>
              </a:defRPr>
            </a:lvl9pPr>
          </a:lstStyle>
          <a:p>
            <a:pPr marL="0" indent="0">
              <a:buFontTx/>
              <a:buNone/>
            </a:pPr>
            <a:endParaRPr lang="en-US" sz="1400" kern="0" dirty="0" smtClean="0"/>
          </a:p>
          <a:p>
            <a:pPr marL="0" indent="0">
              <a:buFontTx/>
              <a:buNone/>
            </a:pPr>
            <a:endParaRPr lang="en-US" sz="1400" kern="0" dirty="0"/>
          </a:p>
          <a:p>
            <a:pPr marL="0" indent="0">
              <a:buFontTx/>
              <a:buNone/>
            </a:pPr>
            <a:endParaRPr lang="en-US" sz="1400" kern="0" dirty="0" smtClean="0"/>
          </a:p>
          <a:p>
            <a:pPr marL="0" indent="0">
              <a:buFontTx/>
              <a:buNone/>
            </a:pPr>
            <a:endParaRPr lang="en-US" sz="1400" kern="0" dirty="0"/>
          </a:p>
          <a:p>
            <a:pPr marL="0" indent="0">
              <a:buFontTx/>
              <a:buNone/>
            </a:pPr>
            <a:endParaRPr lang="en-US" sz="1400" kern="0" dirty="0" smtClean="0"/>
          </a:p>
          <a:p>
            <a:pPr marL="0" indent="0">
              <a:buFontTx/>
              <a:buNone/>
            </a:pPr>
            <a:endParaRPr lang="en-US" sz="1400" kern="0" dirty="0"/>
          </a:p>
          <a:p>
            <a:pPr marL="0" indent="0">
              <a:buFontTx/>
              <a:buNone/>
            </a:pPr>
            <a:endParaRPr lang="en-US" sz="1400" kern="0" dirty="0" smtClean="0"/>
          </a:p>
          <a:p>
            <a:pPr marL="0" indent="0">
              <a:buFontTx/>
              <a:buNone/>
            </a:pPr>
            <a:endParaRPr lang="en-US" sz="1400" kern="0" dirty="0"/>
          </a:p>
          <a:p>
            <a:pPr marL="0" indent="0">
              <a:buFontTx/>
              <a:buNone/>
            </a:pPr>
            <a:endParaRPr lang="en-US" sz="1400" kern="0" dirty="0" smtClean="0"/>
          </a:p>
          <a:p>
            <a:pPr marL="0" indent="0">
              <a:buFontTx/>
              <a:buNone/>
            </a:pPr>
            <a:endParaRPr lang="en-US" sz="1400" kern="0" dirty="0"/>
          </a:p>
          <a:p>
            <a:pPr marL="0" indent="0">
              <a:buFontTx/>
              <a:buNone/>
            </a:pPr>
            <a:endParaRPr lang="en-US" sz="1400" kern="0" dirty="0" smtClean="0"/>
          </a:p>
          <a:p>
            <a:pPr marL="0" indent="0">
              <a:buFontTx/>
              <a:buNone/>
            </a:pPr>
            <a:endParaRPr lang="en-US" sz="1400" kern="0" dirty="0"/>
          </a:p>
          <a:p>
            <a:pPr marL="0" indent="0">
              <a:buFontTx/>
              <a:buNone/>
            </a:pPr>
            <a:endParaRPr lang="en-US" sz="1400" kern="0" dirty="0" smtClean="0"/>
          </a:p>
          <a:p>
            <a:pPr marL="0" indent="0">
              <a:buFontTx/>
              <a:buNone/>
            </a:pPr>
            <a:endParaRPr lang="en-US" sz="1400" kern="0" dirty="0"/>
          </a:p>
          <a:p>
            <a:pPr marL="0" indent="0">
              <a:buFontTx/>
              <a:buNone/>
            </a:pPr>
            <a:endParaRPr lang="en-US" sz="1400" kern="0" dirty="0" smtClean="0"/>
          </a:p>
          <a:p>
            <a:pPr marL="0" indent="0">
              <a:buFontTx/>
              <a:buNone/>
            </a:pPr>
            <a:endParaRPr lang="en-US" sz="1400" kern="0" dirty="0"/>
          </a:p>
          <a:p>
            <a:pPr marL="0" indent="0">
              <a:buFontTx/>
              <a:buNone/>
            </a:pPr>
            <a:endParaRPr lang="en-US" sz="1400" kern="0" dirty="0" smtClean="0"/>
          </a:p>
          <a:p>
            <a:pPr marL="0" indent="0">
              <a:buFontTx/>
              <a:buNone/>
            </a:pPr>
            <a:r>
              <a:rPr lang="en-US" sz="1200" kern="0" dirty="0" smtClean="0"/>
              <a:t>* NOTE: Using the </a:t>
            </a:r>
            <a:r>
              <a:rPr lang="en-US" sz="1200" kern="0" dirty="0" smtClean="0">
                <a:solidFill>
                  <a:srgbClr val="C00000"/>
                </a:solidFill>
              </a:rPr>
              <a:t>specific identification method</a:t>
            </a:r>
            <a:r>
              <a:rPr lang="en-US" sz="1200" kern="0" dirty="0" smtClean="0"/>
              <a:t>, we know the specific cost of each unit that is sold. It is most commonly used in businesses that have low sales volume of high-dollar items (i.e., car dealerships, exclusive jewelry stores, custom builders). The specific identification method is impractical when large quantities of similar items are stocked.</a:t>
            </a:r>
            <a:endParaRPr lang="en-US" sz="1200" kern="0" dirty="0"/>
          </a:p>
        </p:txBody>
      </p:sp>
    </p:spTree>
    <p:extLst>
      <p:ext uri="{BB962C8B-B14F-4D97-AF65-F5344CB8AC3E}">
        <p14:creationId xmlns:p14="http://schemas.microsoft.com/office/powerpoint/2010/main" val="382448473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18</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696200" cy="609600"/>
          </a:xfrm>
          <a:noFill/>
        </p:spPr>
        <p:txBody>
          <a:bodyPr lIns="0" tIns="0" rIns="0" bIns="0"/>
          <a:lstStyle/>
          <a:p>
            <a:pPr eaLnBrk="1" hangingPunct="1"/>
            <a:r>
              <a:rPr lang="en-US" altLang="en-US" sz="2400" b="1" dirty="0" smtClean="0">
                <a:solidFill>
                  <a:schemeClr val="bg1"/>
                </a:solidFill>
              </a:rPr>
              <a:t>Inventory Cost Flow Assumptions</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391400" cy="5105400"/>
          </a:xfrm>
          <a:noFill/>
        </p:spPr>
        <p:txBody>
          <a:bodyPr lIns="0" tIns="0" rIns="0" bIns="0"/>
          <a:lstStyle/>
          <a:p>
            <a:pPr>
              <a:defRPr/>
            </a:pPr>
            <a:r>
              <a:rPr lang="en-US" sz="1400" dirty="0" smtClean="0"/>
              <a:t>The </a:t>
            </a:r>
            <a:r>
              <a:rPr lang="en-US" sz="1400" dirty="0"/>
              <a:t>best of both worlds (when prices are rising):</a:t>
            </a:r>
          </a:p>
          <a:p>
            <a:pPr lvl="1">
              <a:buFont typeface="Wingdings" panose="05000000000000000000" pitchFamily="2" charset="2"/>
              <a:buChar char="ü"/>
              <a:defRPr/>
            </a:pPr>
            <a:r>
              <a:rPr lang="en-US" sz="1400" dirty="0"/>
              <a:t>Higher net income with FIFO for financial reporting to shareholders</a:t>
            </a:r>
          </a:p>
          <a:p>
            <a:pPr lvl="1">
              <a:buFont typeface="Wingdings" panose="05000000000000000000" pitchFamily="2" charset="2"/>
              <a:buChar char="ü"/>
              <a:defRPr/>
            </a:pPr>
            <a:r>
              <a:rPr lang="en-US" sz="1400" dirty="0"/>
              <a:t>Lower taxable income with LIFO for tax reporting to the IRS</a:t>
            </a:r>
          </a:p>
          <a:p>
            <a:pPr lvl="1">
              <a:defRPr/>
            </a:pPr>
            <a:endParaRPr lang="en-US" sz="1400" dirty="0"/>
          </a:p>
          <a:p>
            <a:pPr>
              <a:defRPr/>
            </a:pPr>
            <a:r>
              <a:rPr lang="en-US" sz="1400" dirty="0" smtClean="0"/>
              <a:t>Congress will NOT </a:t>
            </a:r>
            <a:r>
              <a:rPr lang="en-US" sz="1400" dirty="0"/>
              <a:t>let firms have the best of both worlds</a:t>
            </a:r>
          </a:p>
          <a:p>
            <a:pPr lvl="1">
              <a:buFont typeface="Wingdings" panose="05000000000000000000" pitchFamily="2" charset="2"/>
              <a:buChar char="ü"/>
              <a:defRPr/>
            </a:pPr>
            <a:r>
              <a:rPr lang="en-US" sz="1400" dirty="0"/>
              <a:t>“</a:t>
            </a:r>
            <a:r>
              <a:rPr lang="en-US" sz="1400" b="1" dirty="0">
                <a:solidFill>
                  <a:srgbClr val="002060"/>
                </a:solidFill>
              </a:rPr>
              <a:t>LIFO Conformity Rule</a:t>
            </a:r>
            <a:r>
              <a:rPr lang="en-US" sz="1400" dirty="0"/>
              <a:t>” (</a:t>
            </a:r>
            <a:r>
              <a:rPr lang="en-US" sz="1400" dirty="0">
                <a:solidFill>
                  <a:srgbClr val="002060"/>
                </a:solidFill>
              </a:rPr>
              <a:t>IRC §472(c)</a:t>
            </a:r>
            <a:r>
              <a:rPr lang="en-US" sz="1400" dirty="0"/>
              <a:t>): if firms use LIFO for tax reporting, they have to also use LIFO for financial reporting </a:t>
            </a:r>
          </a:p>
          <a:p>
            <a:pPr lvl="1">
              <a:buFont typeface="Wingdings" panose="05000000000000000000" pitchFamily="2" charset="2"/>
              <a:buChar char="ü"/>
              <a:defRPr/>
            </a:pPr>
            <a:r>
              <a:rPr lang="en-US" sz="1400" dirty="0"/>
              <a:t>Only instance where tax law affects financial </a:t>
            </a:r>
            <a:r>
              <a:rPr lang="en-US" sz="1400" dirty="0" smtClean="0"/>
              <a:t>reporting</a:t>
            </a:r>
          </a:p>
          <a:p>
            <a:pPr lvl="1">
              <a:defRPr/>
            </a:pPr>
            <a:endParaRPr lang="en-US" sz="1400" dirty="0"/>
          </a:p>
          <a:p>
            <a:pPr eaLnBrk="1" hangingPunct="1">
              <a:defRPr/>
            </a:pPr>
            <a:r>
              <a:rPr lang="en-US" sz="1400" dirty="0"/>
              <a:t>Many firms use more than one cost flow assumption to value different inventory components or products</a:t>
            </a:r>
          </a:p>
          <a:p>
            <a:pPr eaLnBrk="1" hangingPunct="1">
              <a:defRPr/>
            </a:pPr>
            <a:endParaRPr lang="en-US" sz="1400" dirty="0"/>
          </a:p>
          <a:p>
            <a:pPr eaLnBrk="1" hangingPunct="1">
              <a:defRPr/>
            </a:pPr>
            <a:r>
              <a:rPr lang="en-US" sz="1400" dirty="0"/>
              <a:t>LIFO is popular for equipment manufacturers and chemical </a:t>
            </a:r>
            <a:r>
              <a:rPr lang="en-US" sz="1400" dirty="0" smtClean="0"/>
              <a:t>firms</a:t>
            </a:r>
            <a:endParaRPr lang="en-US" sz="1400" dirty="0"/>
          </a:p>
        </p:txBody>
      </p:sp>
    </p:spTree>
    <p:extLst>
      <p:ext uri="{BB962C8B-B14F-4D97-AF65-F5344CB8AC3E}">
        <p14:creationId xmlns:p14="http://schemas.microsoft.com/office/powerpoint/2010/main" val="4292295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19</a:t>
            </a:fld>
            <a:endParaRPr lang="en-US" altLang="en-US" sz="1400" b="1" smtClean="0">
              <a:solidFill>
                <a:srgbClr val="002E62"/>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Inventory Tracking Systems</a:t>
            </a:r>
            <a:endParaRPr lang="en-US" sz="2800" dirty="0"/>
          </a:p>
        </p:txBody>
      </p:sp>
    </p:spTree>
    <p:extLst>
      <p:ext uri="{BB962C8B-B14F-4D97-AF65-F5344CB8AC3E}">
        <p14:creationId xmlns:p14="http://schemas.microsoft.com/office/powerpoint/2010/main" val="20610941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5980113" cy="609600"/>
          </a:xfrm>
          <a:noFill/>
        </p:spPr>
        <p:txBody>
          <a:bodyPr lIns="0" tIns="0" rIns="0" bIns="0"/>
          <a:lstStyle/>
          <a:p>
            <a:pPr eaLnBrk="1" hangingPunct="1"/>
            <a:r>
              <a:rPr lang="en-US" altLang="en-US" sz="2400" b="1" dirty="0" smtClean="0">
                <a:solidFill>
                  <a:schemeClr val="bg1"/>
                </a:solidFill>
              </a:rPr>
              <a:t>Chapter 07 Learning Objectives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086600" cy="5257800"/>
          </a:xfrm>
          <a:noFill/>
        </p:spPr>
        <p:txBody>
          <a:bodyPr lIns="0" tIns="0" rIns="0" bIns="0"/>
          <a:lstStyle/>
          <a:p>
            <a:pPr marL="457200" indent="-457200">
              <a:buFont typeface="+mj-lt"/>
              <a:buAutoNum type="arabicParenR"/>
            </a:pPr>
            <a:r>
              <a:rPr lang="en-US" sz="1400" dirty="0" smtClean="0"/>
              <a:t>Apply </a:t>
            </a:r>
            <a:r>
              <a:rPr lang="en-US" sz="1400" dirty="0"/>
              <a:t>the cost principle to identify the amounts that should be included in inventory and the expense matching principle to determine cost of goods sold for typical retailers, wholesalers, and </a:t>
            </a:r>
            <a:r>
              <a:rPr lang="en-US" sz="1400" dirty="0" smtClean="0"/>
              <a:t>manufacturers</a:t>
            </a:r>
          </a:p>
          <a:p>
            <a:pPr marL="457200" indent="-457200">
              <a:buFont typeface="+mj-lt"/>
              <a:buAutoNum type="arabicParenR"/>
            </a:pPr>
            <a:endParaRPr lang="en-US" sz="1400" dirty="0"/>
          </a:p>
          <a:p>
            <a:pPr marL="457200" indent="-457200">
              <a:buFont typeface="+mj-lt"/>
              <a:buAutoNum type="arabicParenR"/>
            </a:pPr>
            <a:r>
              <a:rPr lang="en-US" sz="1400" dirty="0" smtClean="0"/>
              <a:t>Report </a:t>
            </a:r>
            <a:r>
              <a:rPr lang="en-US" sz="1400" dirty="0"/>
              <a:t>inventory and cost of goods sold using </a:t>
            </a:r>
            <a:r>
              <a:rPr lang="en-US" sz="1400" dirty="0" smtClean="0"/>
              <a:t>the four </a:t>
            </a:r>
            <a:r>
              <a:rPr lang="en-US" sz="1400" dirty="0"/>
              <a:t>inventory costing </a:t>
            </a:r>
            <a:r>
              <a:rPr lang="en-US" sz="1400" dirty="0" smtClean="0"/>
              <a:t>methods</a:t>
            </a:r>
            <a:endParaRPr lang="en-US" sz="1400" dirty="0"/>
          </a:p>
          <a:p>
            <a:pPr marL="457200" indent="-457200">
              <a:buFont typeface="+mj-lt"/>
              <a:buAutoNum type="arabicParenR"/>
            </a:pPr>
            <a:endParaRPr lang="en-US" sz="1400" dirty="0" smtClean="0"/>
          </a:p>
          <a:p>
            <a:pPr marL="457200" indent="-457200">
              <a:buFont typeface="+mj-lt"/>
              <a:buAutoNum type="arabicParenR"/>
            </a:pPr>
            <a:r>
              <a:rPr lang="en-US" sz="1400" dirty="0" smtClean="0"/>
              <a:t>Decide </a:t>
            </a:r>
            <a:r>
              <a:rPr lang="en-US" sz="1400" dirty="0"/>
              <a:t>when the use of different inventory costing methods is beneficial to a </a:t>
            </a:r>
            <a:r>
              <a:rPr lang="en-US" sz="1400" dirty="0" smtClean="0"/>
              <a:t>company</a:t>
            </a:r>
            <a:endParaRPr lang="en-US" sz="1400" dirty="0"/>
          </a:p>
          <a:p>
            <a:pPr marL="457200" indent="-457200">
              <a:buFont typeface="+mj-lt"/>
              <a:buAutoNum type="arabicParenR"/>
            </a:pPr>
            <a:endParaRPr lang="en-US" sz="1400" dirty="0" smtClean="0"/>
          </a:p>
          <a:p>
            <a:pPr marL="457200" indent="-457200">
              <a:buFont typeface="+mj-lt"/>
              <a:buAutoNum type="arabicParenR"/>
            </a:pPr>
            <a:r>
              <a:rPr lang="en-US" sz="1400" dirty="0" smtClean="0"/>
              <a:t>Report </a:t>
            </a:r>
            <a:r>
              <a:rPr lang="en-US" sz="1400" dirty="0"/>
              <a:t>inventory at the lower of cost or market (LCM</a:t>
            </a:r>
            <a:r>
              <a:rPr lang="en-US" sz="1400" dirty="0" smtClean="0"/>
              <a:t>)</a:t>
            </a:r>
            <a:endParaRPr lang="en-US" sz="1400" dirty="0"/>
          </a:p>
          <a:p>
            <a:pPr marL="457200" indent="-457200">
              <a:buFont typeface="+mj-lt"/>
              <a:buAutoNum type="arabicParenR"/>
            </a:pPr>
            <a:endParaRPr lang="en-US" sz="1400" dirty="0" smtClean="0"/>
          </a:p>
          <a:p>
            <a:pPr marL="457200" indent="-457200">
              <a:buFont typeface="+mj-lt"/>
              <a:buAutoNum type="arabicParenR"/>
            </a:pPr>
            <a:r>
              <a:rPr lang="en-US" sz="1400" dirty="0" smtClean="0"/>
              <a:t>Evaluate </a:t>
            </a:r>
            <a:r>
              <a:rPr lang="en-US" sz="1400" dirty="0"/>
              <a:t>inventory management using the inventory turnover </a:t>
            </a:r>
            <a:r>
              <a:rPr lang="en-US" sz="1400" dirty="0" smtClean="0"/>
              <a:t>ratio</a:t>
            </a:r>
            <a:endParaRPr lang="en-US" sz="1400" dirty="0"/>
          </a:p>
          <a:p>
            <a:pPr marL="457200" indent="-457200">
              <a:buFont typeface="+mj-lt"/>
              <a:buAutoNum type="arabicParenR"/>
            </a:pPr>
            <a:endParaRPr lang="en-US" sz="1400" dirty="0" smtClean="0"/>
          </a:p>
          <a:p>
            <a:pPr marL="457200" indent="-457200">
              <a:buFont typeface="+mj-lt"/>
              <a:buAutoNum type="arabicParenR"/>
            </a:pPr>
            <a:r>
              <a:rPr lang="en-US" sz="1400" dirty="0" smtClean="0"/>
              <a:t>Compare </a:t>
            </a:r>
            <a:r>
              <a:rPr lang="en-US" sz="1400" dirty="0"/>
              <a:t>companies that use different inventory costing </a:t>
            </a:r>
            <a:r>
              <a:rPr lang="en-US" sz="1400" dirty="0" smtClean="0"/>
              <a:t>methods</a:t>
            </a:r>
            <a:endParaRPr lang="en-US" sz="1400" dirty="0"/>
          </a:p>
          <a:p>
            <a:pPr marL="457200" indent="-457200">
              <a:buFont typeface="+mj-lt"/>
              <a:buAutoNum type="arabicParenR"/>
            </a:pPr>
            <a:endParaRPr lang="en-US" sz="1400" dirty="0" smtClean="0"/>
          </a:p>
          <a:p>
            <a:pPr marL="457200" indent="-457200">
              <a:buFont typeface="+mj-lt"/>
              <a:buAutoNum type="arabicParenR"/>
            </a:pPr>
            <a:r>
              <a:rPr lang="en-US" sz="1400" dirty="0" smtClean="0"/>
              <a:t>Understand </a:t>
            </a:r>
            <a:r>
              <a:rPr lang="en-US" sz="1400" dirty="0"/>
              <a:t>methods for controlling inventory, analyze the effects of inventory errors on financial statements, and analyze the effects of inventory on cash </a:t>
            </a:r>
            <a:r>
              <a:rPr lang="en-US" sz="1400" dirty="0" smtClean="0"/>
              <a:t>flows</a:t>
            </a:r>
            <a:endParaRPr lang="en-US" sz="1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20</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Inventory Tracking Systems</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620000" cy="4876800"/>
          </a:xfrm>
          <a:noFill/>
        </p:spPr>
        <p:txBody>
          <a:bodyPr lIns="0" tIns="0" rIns="0" bIns="0"/>
          <a:lstStyle/>
          <a:p>
            <a:pPr marL="0" indent="0" eaLnBrk="1" hangingPunct="1">
              <a:spcBef>
                <a:spcPts val="600"/>
              </a:spcBef>
              <a:spcAft>
                <a:spcPts val="300"/>
              </a:spcAft>
              <a:buFont typeface="Arial" charset="0"/>
              <a:buNone/>
              <a:defRPr/>
            </a:pPr>
            <a:r>
              <a:rPr lang="en-US" sz="1400" dirty="0"/>
              <a:t>1. </a:t>
            </a:r>
            <a:r>
              <a:rPr lang="en-US" sz="1400" b="1" u="sng" dirty="0">
                <a:solidFill>
                  <a:srgbClr val="002060"/>
                </a:solidFill>
              </a:rPr>
              <a:t>Perpetual</a:t>
            </a:r>
            <a:r>
              <a:rPr lang="en-US" sz="1400" dirty="0">
                <a:solidFill>
                  <a:srgbClr val="002060"/>
                </a:solidFill>
              </a:rPr>
              <a:t> </a:t>
            </a:r>
            <a:r>
              <a:rPr lang="en-US" sz="1400" dirty="0"/>
              <a:t>Inventory System</a:t>
            </a:r>
          </a:p>
          <a:p>
            <a:pPr lvl="1" eaLnBrk="1" hangingPunct="1">
              <a:spcBef>
                <a:spcPts val="300"/>
              </a:spcBef>
              <a:spcAft>
                <a:spcPts val="300"/>
              </a:spcAft>
              <a:defRPr/>
            </a:pPr>
            <a:r>
              <a:rPr lang="en-US" sz="1400" dirty="0"/>
              <a:t>Firm is “perpetually” updating its inventory account</a:t>
            </a:r>
          </a:p>
          <a:p>
            <a:pPr lvl="2" eaLnBrk="1" hangingPunct="1">
              <a:spcBef>
                <a:spcPts val="300"/>
              </a:spcBef>
              <a:spcAft>
                <a:spcPts val="300"/>
              </a:spcAft>
              <a:buFont typeface="Wingdings" panose="05000000000000000000" pitchFamily="2" charset="2"/>
              <a:buChar char="ü"/>
              <a:defRPr/>
            </a:pPr>
            <a:r>
              <a:rPr lang="en-US" sz="1400" dirty="0" smtClean="0"/>
              <a:t>When </a:t>
            </a:r>
            <a:r>
              <a:rPr lang="en-US" sz="1400" dirty="0"/>
              <a:t>goods are purchased, inventory goes up</a:t>
            </a:r>
          </a:p>
          <a:p>
            <a:pPr lvl="2" eaLnBrk="1" hangingPunct="1">
              <a:spcBef>
                <a:spcPts val="300"/>
              </a:spcBef>
              <a:spcAft>
                <a:spcPts val="300"/>
              </a:spcAft>
              <a:buFont typeface="Wingdings" panose="05000000000000000000" pitchFamily="2" charset="2"/>
              <a:buChar char="ü"/>
              <a:defRPr/>
            </a:pPr>
            <a:r>
              <a:rPr lang="en-US" sz="1400" dirty="0"/>
              <a:t>When sales are made, inventory goes down and COGS go up</a:t>
            </a:r>
          </a:p>
          <a:p>
            <a:pPr marL="274637" lvl="1" indent="0" eaLnBrk="1" hangingPunct="1">
              <a:spcBef>
                <a:spcPts val="300"/>
              </a:spcBef>
              <a:spcAft>
                <a:spcPts val="300"/>
              </a:spcAft>
              <a:buNone/>
              <a:defRPr/>
            </a:pPr>
            <a:endParaRPr lang="en-US" sz="1400" dirty="0"/>
          </a:p>
          <a:p>
            <a:pPr marL="609600" indent="-609600" eaLnBrk="1" hangingPunct="1">
              <a:spcBef>
                <a:spcPts val="600"/>
              </a:spcBef>
              <a:spcAft>
                <a:spcPts val="300"/>
              </a:spcAft>
              <a:buFont typeface="Wingdings" pitchFamily="2" charset="2"/>
              <a:buNone/>
              <a:defRPr/>
            </a:pPr>
            <a:r>
              <a:rPr lang="en-US" sz="1400" dirty="0"/>
              <a:t>2. </a:t>
            </a:r>
            <a:r>
              <a:rPr lang="en-US" sz="1400" b="1" u="sng" dirty="0">
                <a:solidFill>
                  <a:srgbClr val="002060"/>
                </a:solidFill>
              </a:rPr>
              <a:t>Periodic</a:t>
            </a:r>
            <a:r>
              <a:rPr lang="en-US" sz="1400" b="1" dirty="0"/>
              <a:t> </a:t>
            </a:r>
            <a:r>
              <a:rPr lang="en-US" sz="1400" dirty="0"/>
              <a:t>Inventory System</a:t>
            </a:r>
          </a:p>
          <a:p>
            <a:pPr lvl="1" eaLnBrk="1" hangingPunct="1">
              <a:spcBef>
                <a:spcPts val="300"/>
              </a:spcBef>
              <a:spcAft>
                <a:spcPts val="300"/>
              </a:spcAft>
              <a:defRPr/>
            </a:pPr>
            <a:r>
              <a:rPr lang="en-US" sz="1400" dirty="0"/>
              <a:t>Firm does </a:t>
            </a:r>
            <a:r>
              <a:rPr lang="en-US" sz="1400" b="1" u="sng" dirty="0"/>
              <a:t>not</a:t>
            </a:r>
            <a:r>
              <a:rPr lang="en-US" sz="1400" dirty="0"/>
              <a:t> update its inventory account until the end of each </a:t>
            </a:r>
            <a:r>
              <a:rPr lang="en-US" sz="1400" dirty="0" smtClean="0"/>
              <a:t>period </a:t>
            </a:r>
            <a:endParaRPr lang="en-US" sz="1400" dirty="0"/>
          </a:p>
          <a:p>
            <a:pPr lvl="1" eaLnBrk="1" hangingPunct="1">
              <a:spcBef>
                <a:spcPts val="300"/>
              </a:spcBef>
              <a:spcAft>
                <a:spcPts val="300"/>
              </a:spcAft>
              <a:defRPr/>
            </a:pPr>
            <a:r>
              <a:rPr lang="en-US" sz="1400" dirty="0"/>
              <a:t>The firm </a:t>
            </a:r>
            <a:r>
              <a:rPr lang="en-US" sz="1400" dirty="0" smtClean="0"/>
              <a:t>does not necessarily </a:t>
            </a:r>
            <a:r>
              <a:rPr lang="en-US" sz="1400" dirty="0"/>
              <a:t>know the exact cost of each individual inventory item sold, so inventory and COGS </a:t>
            </a:r>
            <a:r>
              <a:rPr lang="en-US" sz="1400" u="sng" dirty="0"/>
              <a:t>CANNOT</a:t>
            </a:r>
            <a:r>
              <a:rPr lang="en-US" sz="1400" dirty="0"/>
              <a:t> be updated at each sale</a:t>
            </a:r>
          </a:p>
          <a:p>
            <a:pPr lvl="1" eaLnBrk="1" hangingPunct="1">
              <a:spcBef>
                <a:spcPts val="300"/>
              </a:spcBef>
              <a:spcAft>
                <a:spcPts val="300"/>
              </a:spcAft>
              <a:defRPr/>
            </a:pPr>
            <a:r>
              <a:rPr lang="en-US" sz="1400" dirty="0"/>
              <a:t>Extremely common in practice (even at sophisticated firms) </a:t>
            </a:r>
          </a:p>
          <a:p>
            <a:pPr lvl="1" eaLnBrk="1" hangingPunct="1">
              <a:spcBef>
                <a:spcPts val="300"/>
              </a:spcBef>
              <a:spcAft>
                <a:spcPts val="300"/>
              </a:spcAft>
              <a:defRPr/>
            </a:pPr>
            <a:r>
              <a:rPr lang="en-US" sz="1400" dirty="0"/>
              <a:t>Firm is “periodically” updating its inventory account</a:t>
            </a:r>
          </a:p>
          <a:p>
            <a:pPr marL="457200" lvl="1" indent="0" eaLnBrk="1" hangingPunct="1">
              <a:spcBef>
                <a:spcPts val="300"/>
              </a:spcBef>
              <a:spcAft>
                <a:spcPts val="300"/>
              </a:spcAft>
              <a:buNone/>
              <a:defRPr/>
            </a:pPr>
            <a:endParaRPr lang="en-US" sz="1400" b="1" u="sng" dirty="0" smtClean="0">
              <a:solidFill>
                <a:srgbClr val="0070C0"/>
              </a:solidFill>
            </a:endParaRPr>
          </a:p>
          <a:p>
            <a:pPr marL="50800" indent="0" eaLnBrk="1" hangingPunct="1">
              <a:spcBef>
                <a:spcPts val="300"/>
              </a:spcBef>
              <a:spcAft>
                <a:spcPts val="300"/>
              </a:spcAft>
              <a:buNone/>
              <a:defRPr/>
            </a:pPr>
            <a:r>
              <a:rPr lang="en-US" sz="1400" b="1" u="sng" dirty="0" smtClean="0">
                <a:solidFill>
                  <a:srgbClr val="C00000"/>
                </a:solidFill>
              </a:rPr>
              <a:t>IMPORTANT</a:t>
            </a:r>
            <a:r>
              <a:rPr lang="en-US" sz="1400" dirty="0">
                <a:solidFill>
                  <a:srgbClr val="C00000"/>
                </a:solidFill>
              </a:rPr>
              <a:t>: Under this system, firms still track inventory in UNITS (i.e., the firm knows that 10 units were sold, the firm just doesn’t know the cost basis of each individual unit)</a:t>
            </a:r>
          </a:p>
        </p:txBody>
      </p:sp>
    </p:spTree>
    <p:extLst>
      <p:ext uri="{BB962C8B-B14F-4D97-AF65-F5344CB8AC3E}">
        <p14:creationId xmlns:p14="http://schemas.microsoft.com/office/powerpoint/2010/main" val="31513557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21</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rgbClr val="FFFFFF"/>
                </a:solidFill>
              </a:rPr>
              <a:t>Comparing Inventory Tracking Systems</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lstStyle/>
          <a:p>
            <a:pPr>
              <a:spcBef>
                <a:spcPts val="1200"/>
              </a:spcBef>
            </a:pPr>
            <a:r>
              <a:rPr lang="en-US" sz="1400" b="1" dirty="0"/>
              <a:t>Perpetual</a:t>
            </a:r>
          </a:p>
          <a:p>
            <a:pPr lvl="1">
              <a:spcBef>
                <a:spcPts val="1200"/>
              </a:spcBef>
              <a:buFont typeface="Wingdings" panose="05000000000000000000" pitchFamily="2" charset="2"/>
              <a:buChar char="ü"/>
            </a:pPr>
            <a:r>
              <a:rPr lang="en-US" sz="1400" i="1" dirty="0">
                <a:solidFill>
                  <a:srgbClr val="002060"/>
                </a:solidFill>
              </a:rPr>
              <a:t>Advantage: </a:t>
            </a:r>
            <a:r>
              <a:rPr lang="en-US" sz="1400" dirty="0"/>
              <a:t>More accurate financial statement information</a:t>
            </a:r>
            <a:endParaRPr lang="en-US" sz="1400" i="1" dirty="0">
              <a:solidFill>
                <a:srgbClr val="002060"/>
              </a:solidFill>
            </a:endParaRPr>
          </a:p>
          <a:p>
            <a:pPr lvl="1">
              <a:spcBef>
                <a:spcPts val="1200"/>
              </a:spcBef>
              <a:buFont typeface="Wingdings" panose="05000000000000000000" pitchFamily="2" charset="2"/>
              <a:buChar char="ü"/>
            </a:pPr>
            <a:r>
              <a:rPr lang="en-US" sz="1400" i="1" dirty="0">
                <a:solidFill>
                  <a:srgbClr val="002060"/>
                </a:solidFill>
              </a:rPr>
              <a:t>Disadvantage: </a:t>
            </a:r>
            <a:r>
              <a:rPr lang="en-US" sz="1400" dirty="0"/>
              <a:t>IT system to keep track of cost basis of every individual piece of inventory is expensive</a:t>
            </a:r>
          </a:p>
          <a:p>
            <a:pPr>
              <a:spcBef>
                <a:spcPts val="1200"/>
              </a:spcBef>
            </a:pPr>
            <a:endParaRPr lang="en-US" sz="1400" b="1" dirty="0"/>
          </a:p>
          <a:p>
            <a:pPr>
              <a:spcBef>
                <a:spcPts val="1200"/>
              </a:spcBef>
            </a:pPr>
            <a:r>
              <a:rPr lang="en-US" sz="1400" b="1" dirty="0"/>
              <a:t>Periodic</a:t>
            </a:r>
          </a:p>
          <a:p>
            <a:pPr lvl="1">
              <a:spcBef>
                <a:spcPts val="1200"/>
              </a:spcBef>
              <a:buFont typeface="Wingdings" panose="05000000000000000000" pitchFamily="2" charset="2"/>
              <a:buChar char="ü"/>
            </a:pPr>
            <a:r>
              <a:rPr lang="en-US" sz="1400" i="1" dirty="0">
                <a:solidFill>
                  <a:srgbClr val="002060"/>
                </a:solidFill>
              </a:rPr>
              <a:t>Advantage: </a:t>
            </a:r>
            <a:r>
              <a:rPr lang="en-US" sz="1400" dirty="0"/>
              <a:t>Lower cost and effort because you only update inventory account and calculate COGS at the end of each period</a:t>
            </a:r>
          </a:p>
          <a:p>
            <a:pPr lvl="1">
              <a:spcBef>
                <a:spcPts val="1200"/>
              </a:spcBef>
              <a:buFont typeface="Wingdings" panose="05000000000000000000" pitchFamily="2" charset="2"/>
              <a:buChar char="ü"/>
            </a:pPr>
            <a:r>
              <a:rPr lang="en-US" sz="1400" i="1" dirty="0">
                <a:solidFill>
                  <a:srgbClr val="002060"/>
                </a:solidFill>
              </a:rPr>
              <a:t>Disadvantage: </a:t>
            </a:r>
            <a:r>
              <a:rPr lang="en-US" sz="1400" dirty="0"/>
              <a:t>Because the firm assumes that Beginning Inventory + Purchases </a:t>
            </a:r>
            <a:r>
              <a:rPr lang="en-US" sz="1400" dirty="0" smtClean="0"/>
              <a:t>- </a:t>
            </a:r>
            <a:r>
              <a:rPr lang="en-US" sz="1400" dirty="0"/>
              <a:t>Ending Inventory = </a:t>
            </a:r>
            <a:r>
              <a:rPr lang="en-US" sz="1400" dirty="0" smtClean="0"/>
              <a:t>Goods </a:t>
            </a:r>
            <a:r>
              <a:rPr lang="en-US" sz="1400" dirty="0"/>
              <a:t>Sold, it is difficult to identify goods that were stolen, damaged, or spoiled </a:t>
            </a:r>
            <a:endParaRPr lang="en-US" sz="1400" b="1" dirty="0"/>
          </a:p>
        </p:txBody>
      </p:sp>
    </p:spTree>
    <p:extLst>
      <p:ext uri="{BB962C8B-B14F-4D97-AF65-F5344CB8AC3E}">
        <p14:creationId xmlns:p14="http://schemas.microsoft.com/office/powerpoint/2010/main" val="33152434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22</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Computing COGS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342900" indent="-342900">
              <a:buFont typeface="+mj-lt"/>
              <a:buAutoNum type="arabicPeriod"/>
            </a:pPr>
            <a:r>
              <a:rPr lang="en-US" sz="1400" dirty="0" smtClean="0"/>
              <a:t>Each </a:t>
            </a:r>
            <a:r>
              <a:rPr lang="en-US" sz="1400" dirty="0"/>
              <a:t>accounting period </a:t>
            </a:r>
            <a:r>
              <a:rPr lang="en-US" sz="1400" dirty="0" smtClean="0"/>
              <a:t>starts </a:t>
            </a:r>
            <a:r>
              <a:rPr lang="en-US" sz="1400" dirty="0"/>
              <a:t>with a stock of inventory called </a:t>
            </a:r>
            <a:r>
              <a:rPr lang="en-US" sz="1400" dirty="0">
                <a:solidFill>
                  <a:srgbClr val="FF0000"/>
                </a:solidFill>
              </a:rPr>
              <a:t>beginning inventory</a:t>
            </a:r>
            <a:r>
              <a:rPr lang="en-US" sz="1400" dirty="0"/>
              <a:t>. During the accounting period, new </a:t>
            </a:r>
            <a:r>
              <a:rPr lang="en-US" sz="1400" dirty="0">
                <a:solidFill>
                  <a:srgbClr val="00B050"/>
                </a:solidFill>
              </a:rPr>
              <a:t>purchases</a:t>
            </a:r>
            <a:r>
              <a:rPr lang="en-US" sz="1400" dirty="0"/>
              <a:t> are added to inventory. The sum of the two amounts is the </a:t>
            </a:r>
            <a:r>
              <a:rPr lang="en-US" sz="1400" dirty="0">
                <a:solidFill>
                  <a:srgbClr val="7030A0"/>
                </a:solidFill>
              </a:rPr>
              <a:t>goods available for sale </a:t>
            </a:r>
            <a:r>
              <a:rPr lang="en-US" sz="1400" dirty="0"/>
              <a:t>during that </a:t>
            </a:r>
            <a:r>
              <a:rPr lang="en-US" sz="1400" dirty="0" smtClean="0"/>
              <a:t>period.</a:t>
            </a:r>
          </a:p>
          <a:p>
            <a:pPr marL="342900" indent="-342900">
              <a:buFont typeface="+mj-lt"/>
              <a:buAutoNum type="arabicPeriod"/>
            </a:pPr>
            <a:endParaRPr lang="en-US" sz="1400" dirty="0" smtClean="0"/>
          </a:p>
          <a:p>
            <a:pPr marL="342900" indent="-342900">
              <a:buFont typeface="+mj-lt"/>
              <a:buAutoNum type="arabicPeriod"/>
            </a:pPr>
            <a:r>
              <a:rPr lang="en-US" sz="1400" dirty="0" smtClean="0"/>
              <a:t>What </a:t>
            </a:r>
            <a:r>
              <a:rPr lang="en-US" sz="1400" dirty="0"/>
              <a:t>remains unsold at the end of the period becomes </a:t>
            </a:r>
            <a:r>
              <a:rPr lang="en-US" sz="1400" dirty="0">
                <a:solidFill>
                  <a:schemeClr val="accent1">
                    <a:lumMod val="75000"/>
                  </a:schemeClr>
                </a:solidFill>
              </a:rPr>
              <a:t>ending inventory </a:t>
            </a:r>
            <a:r>
              <a:rPr lang="en-US" sz="1400" dirty="0"/>
              <a:t>on the balance sheet. The portion of goods available for sale that is sold becomes </a:t>
            </a:r>
            <a:r>
              <a:rPr lang="en-US" sz="1400" b="1" dirty="0"/>
              <a:t>cost of goods sold </a:t>
            </a:r>
            <a:r>
              <a:rPr lang="en-US" sz="1400" dirty="0"/>
              <a:t>on the income statement. The ending inventory for one accounting period becomes the beginning inventory for the next period. </a:t>
            </a:r>
          </a:p>
          <a:p>
            <a:pPr marL="0" indent="0">
              <a:buNone/>
            </a:pPr>
            <a:endParaRPr lang="en-US" sz="1400" dirty="0" smtClean="0"/>
          </a:p>
          <a:p>
            <a:pPr marL="0" indent="0">
              <a:buNone/>
            </a:pPr>
            <a:endParaRPr lang="en-US" sz="1400" dirty="0"/>
          </a:p>
          <a:p>
            <a:pPr marL="0" indent="0">
              <a:buNone/>
            </a:pPr>
            <a:r>
              <a:rPr lang="en-US" sz="1400" dirty="0" smtClean="0"/>
              <a:t>	</a:t>
            </a:r>
            <a:r>
              <a:rPr lang="en-US" sz="1400" dirty="0" smtClean="0">
                <a:solidFill>
                  <a:srgbClr val="FF0000"/>
                </a:solidFill>
              </a:rPr>
              <a:t>Beginning Inventory		$40,000</a:t>
            </a:r>
          </a:p>
          <a:p>
            <a:pPr marL="0" indent="0">
              <a:buNone/>
            </a:pPr>
            <a:r>
              <a:rPr lang="en-US" sz="1400" dirty="0"/>
              <a:t>	</a:t>
            </a:r>
            <a:r>
              <a:rPr lang="en-US" sz="1400" u="sng" dirty="0" smtClean="0">
                <a:solidFill>
                  <a:srgbClr val="00B050"/>
                </a:solidFill>
              </a:rPr>
              <a:t>+ Purchases		  55,000</a:t>
            </a:r>
          </a:p>
          <a:p>
            <a:pPr marL="0" indent="0">
              <a:buNone/>
            </a:pPr>
            <a:r>
              <a:rPr lang="en-US" sz="1400" dirty="0"/>
              <a:t>	</a:t>
            </a:r>
            <a:r>
              <a:rPr lang="en-US" sz="1400" dirty="0" smtClean="0">
                <a:solidFill>
                  <a:srgbClr val="7030A0"/>
                </a:solidFill>
              </a:rPr>
              <a:t>Goods Available for Sale	  95,000</a:t>
            </a:r>
          </a:p>
          <a:p>
            <a:pPr marL="0" indent="0">
              <a:buNone/>
            </a:pPr>
            <a:r>
              <a:rPr lang="en-US" sz="1400" dirty="0" smtClean="0"/>
              <a:t>	</a:t>
            </a:r>
            <a:r>
              <a:rPr lang="en-US" sz="1400" u="sng" dirty="0" smtClean="0">
                <a:solidFill>
                  <a:schemeClr val="accent1">
                    <a:lumMod val="75000"/>
                  </a:schemeClr>
                </a:solidFill>
              </a:rPr>
              <a:t>- Ending Inventory		( 35,000)</a:t>
            </a:r>
          </a:p>
          <a:p>
            <a:pPr marL="0" indent="0">
              <a:buNone/>
            </a:pPr>
            <a:r>
              <a:rPr lang="en-US" sz="1400" dirty="0"/>
              <a:t>	</a:t>
            </a:r>
            <a:r>
              <a:rPr lang="en-US" sz="1400" b="1" dirty="0" smtClean="0"/>
              <a:t>Cost of Goods Sold		$60,000	</a:t>
            </a:r>
          </a:p>
          <a:p>
            <a:pPr marL="0" indent="0">
              <a:buNone/>
            </a:pPr>
            <a:endParaRPr lang="en-US" sz="1400" b="1" dirty="0"/>
          </a:p>
          <a:p>
            <a:endParaRPr lang="en-US" sz="1400" dirty="0"/>
          </a:p>
          <a:p>
            <a:endParaRPr lang="en-US" sz="1400" dirty="0"/>
          </a:p>
        </p:txBody>
      </p:sp>
      <p:cxnSp>
        <p:nvCxnSpPr>
          <p:cNvPr id="3" name="Straight Arrow Connector 2"/>
          <p:cNvCxnSpPr/>
          <p:nvPr/>
        </p:nvCxnSpPr>
        <p:spPr bwMode="auto">
          <a:xfrm flipH="1">
            <a:off x="5715000" y="4419600"/>
            <a:ext cx="685800" cy="0"/>
          </a:xfrm>
          <a:prstGeom prst="straightConnector1">
            <a:avLst/>
          </a:prstGeom>
          <a:solidFill>
            <a:schemeClr val="accent1"/>
          </a:solidFill>
          <a:ln w="25400" cap="flat" cmpd="sng" algn="ctr">
            <a:solidFill>
              <a:srgbClr val="C00000"/>
            </a:solidFill>
            <a:prstDash val="solid"/>
            <a:round/>
            <a:headEnd type="none" w="med" len="med"/>
            <a:tailEnd type="arrow"/>
          </a:ln>
          <a:effectLst/>
        </p:spPr>
      </p:cxnSp>
      <p:sp>
        <p:nvSpPr>
          <p:cNvPr id="9" name="TextBox 8"/>
          <p:cNvSpPr txBox="1"/>
          <p:nvPr/>
        </p:nvSpPr>
        <p:spPr>
          <a:xfrm>
            <a:off x="6544268" y="4261245"/>
            <a:ext cx="1350050" cy="307777"/>
          </a:xfrm>
          <a:prstGeom prst="rect">
            <a:avLst/>
          </a:prstGeom>
          <a:noFill/>
        </p:spPr>
        <p:txBody>
          <a:bodyPr wrap="none" rtlCol="0">
            <a:spAutoFit/>
          </a:bodyPr>
          <a:lstStyle/>
          <a:p>
            <a:r>
              <a:rPr lang="en-US" sz="1400" dirty="0" smtClean="0">
                <a:solidFill>
                  <a:schemeClr val="tx2">
                    <a:lumMod val="75000"/>
                  </a:schemeClr>
                </a:solidFill>
              </a:rPr>
              <a:t>Balance Sheet</a:t>
            </a:r>
            <a:endParaRPr lang="en-US" sz="1400" dirty="0">
              <a:solidFill>
                <a:schemeClr val="tx2">
                  <a:lumMod val="75000"/>
                </a:schemeClr>
              </a:solidFill>
            </a:endParaRPr>
          </a:p>
        </p:txBody>
      </p:sp>
      <p:cxnSp>
        <p:nvCxnSpPr>
          <p:cNvPr id="13" name="Straight Arrow Connector 12"/>
          <p:cNvCxnSpPr/>
          <p:nvPr/>
        </p:nvCxnSpPr>
        <p:spPr bwMode="auto">
          <a:xfrm flipH="1">
            <a:off x="5715000" y="4724400"/>
            <a:ext cx="685800" cy="0"/>
          </a:xfrm>
          <a:prstGeom prst="straightConnector1">
            <a:avLst/>
          </a:prstGeom>
          <a:solidFill>
            <a:schemeClr val="accent1"/>
          </a:solidFill>
          <a:ln w="25400" cap="flat" cmpd="sng" algn="ctr">
            <a:solidFill>
              <a:srgbClr val="C00000"/>
            </a:solidFill>
            <a:prstDash val="solid"/>
            <a:round/>
            <a:headEnd type="none" w="med" len="med"/>
            <a:tailEnd type="arrow"/>
          </a:ln>
          <a:effectLst/>
        </p:spPr>
      </p:cxnSp>
      <p:sp>
        <p:nvSpPr>
          <p:cNvPr id="14" name="TextBox 13"/>
          <p:cNvSpPr txBox="1"/>
          <p:nvPr/>
        </p:nvSpPr>
        <p:spPr>
          <a:xfrm>
            <a:off x="6400800" y="4570511"/>
            <a:ext cx="1636987" cy="307777"/>
          </a:xfrm>
          <a:prstGeom prst="rect">
            <a:avLst/>
          </a:prstGeom>
          <a:noFill/>
        </p:spPr>
        <p:txBody>
          <a:bodyPr wrap="none" rtlCol="0">
            <a:spAutoFit/>
          </a:bodyPr>
          <a:lstStyle/>
          <a:p>
            <a:r>
              <a:rPr lang="en-US" sz="1400" dirty="0" smtClean="0"/>
              <a:t>Income Statement</a:t>
            </a:r>
            <a:endParaRPr lang="en-US" sz="1400" dirty="0"/>
          </a:p>
        </p:txBody>
      </p:sp>
    </p:spTree>
    <p:extLst>
      <p:ext uri="{BB962C8B-B14F-4D97-AF65-F5344CB8AC3E}">
        <p14:creationId xmlns:p14="http://schemas.microsoft.com/office/powerpoint/2010/main" val="30264927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23</a:t>
            </a:fld>
            <a:endParaRPr lang="en-US" altLang="en-US" sz="1400" b="1" smtClean="0">
              <a:solidFill>
                <a:srgbClr val="002E62"/>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Inventory Example</a:t>
            </a:r>
            <a:endParaRPr lang="en-US" sz="2800" dirty="0"/>
          </a:p>
        </p:txBody>
      </p:sp>
    </p:spTree>
    <p:extLst>
      <p:ext uri="{BB962C8B-B14F-4D97-AF65-F5344CB8AC3E}">
        <p14:creationId xmlns:p14="http://schemas.microsoft.com/office/powerpoint/2010/main" val="6054603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bwMode="auto">
          <a:xfrm>
            <a:off x="1143000" y="1219200"/>
            <a:ext cx="73152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8600" indent="-228600" algn="l" rtl="0" eaLnBrk="0" fontAlgn="base" hangingPunct="0">
              <a:spcBef>
                <a:spcPct val="20000"/>
              </a:spcBef>
              <a:spcAft>
                <a:spcPct val="0"/>
              </a:spcAft>
              <a:buChar char="•"/>
              <a:defRPr sz="3200" baseline="0">
                <a:solidFill>
                  <a:schemeClr val="tx1"/>
                </a:solidFill>
                <a:latin typeface="+mn-lt"/>
                <a:ea typeface="+mn-ea"/>
                <a:cs typeface="+mn-cs"/>
              </a:defRPr>
            </a:lvl1pPr>
            <a:lvl2pPr marL="635000" indent="-177800" algn="l" rtl="0" eaLnBrk="0" fontAlgn="base" hangingPunct="0">
              <a:spcBef>
                <a:spcPct val="20000"/>
              </a:spcBef>
              <a:spcAft>
                <a:spcPct val="0"/>
              </a:spcAft>
              <a:buChar char="•"/>
              <a:defRPr sz="2800" baseline="0">
                <a:solidFill>
                  <a:schemeClr val="tx1"/>
                </a:solidFill>
                <a:latin typeface="+mn-lt"/>
                <a:ea typeface="+mn-ea"/>
              </a:defRPr>
            </a:lvl2pPr>
            <a:lvl3pPr marL="1092200" indent="-177800" algn="l" rtl="0" eaLnBrk="0" fontAlgn="base" hangingPunct="0">
              <a:spcBef>
                <a:spcPct val="20000"/>
              </a:spcBef>
              <a:spcAft>
                <a:spcPct val="0"/>
              </a:spcAft>
              <a:buChar char="•"/>
              <a:defRPr sz="2400" baseline="0">
                <a:solidFill>
                  <a:schemeClr val="tx1"/>
                </a:solidFill>
                <a:latin typeface="+mn-lt"/>
                <a:ea typeface="+mn-ea"/>
              </a:defRPr>
            </a:lvl3pPr>
            <a:lvl4pPr marL="1549400" indent="-177800" algn="l" rtl="0" eaLnBrk="0" fontAlgn="base" hangingPunct="0">
              <a:spcBef>
                <a:spcPct val="20000"/>
              </a:spcBef>
              <a:spcAft>
                <a:spcPct val="0"/>
              </a:spcAft>
              <a:buChar char="•"/>
              <a:defRPr sz="2000" baseline="0">
                <a:solidFill>
                  <a:schemeClr val="tx1"/>
                </a:solidFill>
                <a:latin typeface="+mn-lt"/>
                <a:ea typeface="+mn-ea"/>
              </a:defRPr>
            </a:lvl4pPr>
            <a:lvl5pPr marL="2006600" indent="-177800" algn="l" rtl="0" eaLnBrk="0" fontAlgn="base" hangingPunct="0">
              <a:spcBef>
                <a:spcPct val="20000"/>
              </a:spcBef>
              <a:spcAft>
                <a:spcPct val="0"/>
              </a:spcAft>
              <a:buChar char="•"/>
              <a:defRPr sz="2000" baseline="0">
                <a:solidFill>
                  <a:schemeClr val="tx1"/>
                </a:solidFill>
                <a:latin typeface="+mn-lt"/>
                <a:ea typeface="+mn-ea"/>
              </a:defRPr>
            </a:lvl5pPr>
            <a:lvl6pPr marL="2463800" indent="-177800" algn="l" rtl="0" fontAlgn="base">
              <a:spcBef>
                <a:spcPct val="20000"/>
              </a:spcBef>
              <a:spcAft>
                <a:spcPct val="0"/>
              </a:spcAft>
              <a:buChar char="•"/>
              <a:defRPr sz="2000">
                <a:solidFill>
                  <a:srgbClr val="002E62"/>
                </a:solidFill>
                <a:latin typeface="+mn-lt"/>
                <a:ea typeface="+mn-ea"/>
              </a:defRPr>
            </a:lvl6pPr>
            <a:lvl7pPr marL="2921000" indent="-177800" algn="l" rtl="0" fontAlgn="base">
              <a:spcBef>
                <a:spcPct val="20000"/>
              </a:spcBef>
              <a:spcAft>
                <a:spcPct val="0"/>
              </a:spcAft>
              <a:buChar char="•"/>
              <a:defRPr sz="2000">
                <a:solidFill>
                  <a:srgbClr val="002E62"/>
                </a:solidFill>
                <a:latin typeface="+mn-lt"/>
                <a:ea typeface="+mn-ea"/>
              </a:defRPr>
            </a:lvl7pPr>
            <a:lvl8pPr marL="3378200" indent="-177800" algn="l" rtl="0" fontAlgn="base">
              <a:spcBef>
                <a:spcPct val="20000"/>
              </a:spcBef>
              <a:spcAft>
                <a:spcPct val="0"/>
              </a:spcAft>
              <a:buChar char="•"/>
              <a:defRPr sz="2000">
                <a:solidFill>
                  <a:srgbClr val="002E62"/>
                </a:solidFill>
                <a:latin typeface="+mn-lt"/>
                <a:ea typeface="+mn-ea"/>
              </a:defRPr>
            </a:lvl8pPr>
            <a:lvl9pPr marL="3835400" indent="-177800" algn="l" rtl="0" fontAlgn="base">
              <a:spcBef>
                <a:spcPct val="20000"/>
              </a:spcBef>
              <a:spcAft>
                <a:spcPct val="0"/>
              </a:spcAft>
              <a:buChar char="•"/>
              <a:defRPr sz="2000">
                <a:solidFill>
                  <a:srgbClr val="002E62"/>
                </a:solidFill>
                <a:latin typeface="+mn-lt"/>
                <a:ea typeface="+mn-ea"/>
              </a:defRPr>
            </a:lvl9pPr>
          </a:lstStyle>
          <a:p>
            <a:pPr marL="0" indent="0">
              <a:spcAft>
                <a:spcPts val="600"/>
              </a:spcAft>
              <a:buFontTx/>
              <a:buNone/>
            </a:pPr>
            <a:r>
              <a:rPr lang="en-US" sz="1400" b="1" kern="0" dirty="0" smtClean="0"/>
              <a:t>Example:</a:t>
            </a:r>
          </a:p>
          <a:p>
            <a:pPr marL="0" indent="0" eaLnBrk="1" hangingPunct="1">
              <a:spcBef>
                <a:spcPts val="0"/>
              </a:spcBef>
              <a:buFont typeface="Arial" charset="0"/>
              <a:buNone/>
              <a:defRPr/>
            </a:pPr>
            <a:r>
              <a:rPr lang="en-US" sz="1400" kern="0" dirty="0" smtClean="0"/>
              <a:t>CB2 is a home goods retailer. As of 12/31/2016, CB2’s ending inventory is reported at $12,000 and consists of 12 kitchen tables purchased for </a:t>
            </a:r>
            <a:r>
              <a:rPr lang="en-US" sz="1400" kern="0" dirty="0" smtClean="0">
                <a:solidFill>
                  <a:srgbClr val="C00000"/>
                </a:solidFill>
              </a:rPr>
              <a:t>$1,000 </a:t>
            </a:r>
            <a:r>
              <a:rPr lang="en-US" sz="1400" kern="0" dirty="0" smtClean="0"/>
              <a:t>each. During 2017 CB2 makes the following table purchases and sales:</a:t>
            </a:r>
          </a:p>
          <a:p>
            <a:pPr eaLnBrk="1" hangingPunct="1">
              <a:lnSpc>
                <a:spcPct val="80000"/>
              </a:lnSpc>
              <a:buFont typeface="Wingdings" pitchFamily="2" charset="2"/>
              <a:buNone/>
              <a:defRPr/>
            </a:pPr>
            <a:endParaRPr lang="en-US" sz="1400" b="1" i="1" u="sng" kern="0" dirty="0" smtClean="0"/>
          </a:p>
          <a:p>
            <a:pPr eaLnBrk="1" hangingPunct="1">
              <a:lnSpc>
                <a:spcPct val="80000"/>
              </a:lnSpc>
              <a:buFont typeface="Wingdings" pitchFamily="2" charset="2"/>
              <a:buNone/>
              <a:defRPr/>
            </a:pPr>
            <a:r>
              <a:rPr lang="en-US" sz="1400" b="1" i="1" kern="0" dirty="0" smtClean="0"/>
              <a:t>		</a:t>
            </a:r>
          </a:p>
          <a:p>
            <a:pPr eaLnBrk="1" hangingPunct="1">
              <a:lnSpc>
                <a:spcPct val="80000"/>
              </a:lnSpc>
              <a:buFont typeface="Wingdings" pitchFamily="2" charset="2"/>
              <a:buNone/>
              <a:defRPr/>
            </a:pPr>
            <a:endParaRPr lang="en-US" sz="1400" b="1" i="1" kern="0" dirty="0" smtClean="0"/>
          </a:p>
          <a:p>
            <a:pPr eaLnBrk="1" hangingPunct="1">
              <a:lnSpc>
                <a:spcPct val="80000"/>
              </a:lnSpc>
              <a:buFont typeface="Wingdings" pitchFamily="2" charset="2"/>
              <a:buNone/>
              <a:defRPr/>
            </a:pPr>
            <a:endParaRPr lang="en-US" sz="1400" b="1" i="1" kern="0" dirty="0" smtClean="0"/>
          </a:p>
          <a:p>
            <a:pPr eaLnBrk="1" hangingPunct="1">
              <a:lnSpc>
                <a:spcPct val="80000"/>
              </a:lnSpc>
              <a:buFont typeface="Wingdings" pitchFamily="2" charset="2"/>
              <a:buNone/>
              <a:defRPr/>
            </a:pPr>
            <a:endParaRPr lang="en-US" sz="1400" b="1" i="1" kern="0" dirty="0" smtClean="0"/>
          </a:p>
          <a:p>
            <a:pPr eaLnBrk="1" hangingPunct="1">
              <a:lnSpc>
                <a:spcPct val="80000"/>
              </a:lnSpc>
              <a:buFont typeface="Wingdings" pitchFamily="2" charset="2"/>
              <a:buNone/>
              <a:defRPr/>
            </a:pPr>
            <a:endParaRPr lang="en-US" sz="1400" b="1" i="1" kern="0" dirty="0" smtClean="0"/>
          </a:p>
          <a:p>
            <a:pPr eaLnBrk="1" hangingPunct="1">
              <a:lnSpc>
                <a:spcPct val="80000"/>
              </a:lnSpc>
              <a:buFont typeface="Wingdings" pitchFamily="2" charset="2"/>
              <a:buNone/>
              <a:defRPr/>
            </a:pPr>
            <a:endParaRPr lang="en-US" sz="1400" b="1" i="1" kern="0" dirty="0" smtClean="0"/>
          </a:p>
          <a:p>
            <a:pPr eaLnBrk="1" hangingPunct="1">
              <a:lnSpc>
                <a:spcPct val="80000"/>
              </a:lnSpc>
              <a:buFont typeface="Wingdings" pitchFamily="2" charset="2"/>
              <a:buNone/>
              <a:defRPr/>
            </a:pPr>
            <a:endParaRPr lang="en-US" sz="1400" b="1" i="1" kern="0" dirty="0" smtClean="0"/>
          </a:p>
          <a:p>
            <a:pPr eaLnBrk="1" hangingPunct="1">
              <a:lnSpc>
                <a:spcPct val="80000"/>
              </a:lnSpc>
              <a:buFont typeface="Wingdings" pitchFamily="2" charset="2"/>
              <a:buNone/>
              <a:defRPr/>
            </a:pPr>
            <a:endParaRPr lang="en-US" sz="1400" b="1" i="1" kern="0" dirty="0" smtClean="0"/>
          </a:p>
          <a:p>
            <a:pPr eaLnBrk="1" hangingPunct="1">
              <a:lnSpc>
                <a:spcPct val="80000"/>
              </a:lnSpc>
              <a:buFont typeface="Wingdings" pitchFamily="2" charset="2"/>
              <a:buNone/>
              <a:defRPr/>
            </a:pPr>
            <a:endParaRPr lang="en-US" sz="1400" b="1" i="1" kern="0" dirty="0" smtClean="0"/>
          </a:p>
          <a:p>
            <a:pPr eaLnBrk="1" hangingPunct="1">
              <a:lnSpc>
                <a:spcPct val="80000"/>
              </a:lnSpc>
              <a:buFont typeface="Wingdings" pitchFamily="2" charset="2"/>
              <a:buNone/>
              <a:defRPr/>
            </a:pPr>
            <a:endParaRPr lang="en-US" sz="1400" b="1" i="1" kern="0" dirty="0" smtClean="0"/>
          </a:p>
          <a:p>
            <a:pPr eaLnBrk="1" hangingPunct="1">
              <a:lnSpc>
                <a:spcPct val="80000"/>
              </a:lnSpc>
              <a:buFont typeface="Wingdings" pitchFamily="2" charset="2"/>
              <a:buNone/>
              <a:defRPr/>
            </a:pPr>
            <a:endParaRPr lang="en-US" sz="1400" kern="0" dirty="0" smtClean="0"/>
          </a:p>
          <a:p>
            <a:pPr eaLnBrk="1" hangingPunct="1">
              <a:lnSpc>
                <a:spcPct val="80000"/>
              </a:lnSpc>
              <a:buFont typeface="Wingdings" pitchFamily="2" charset="2"/>
              <a:buNone/>
              <a:defRPr/>
            </a:pPr>
            <a:endParaRPr lang="en-US" sz="1400" kern="0" dirty="0" smtClean="0"/>
          </a:p>
          <a:p>
            <a:pPr marL="0" indent="0" eaLnBrk="1" hangingPunct="1">
              <a:spcBef>
                <a:spcPts val="0"/>
              </a:spcBef>
              <a:buFont typeface="Wingdings" pitchFamily="2" charset="2"/>
              <a:buNone/>
              <a:defRPr/>
            </a:pPr>
            <a:endParaRPr lang="en-US" sz="1400" kern="0" dirty="0" smtClean="0"/>
          </a:p>
          <a:p>
            <a:pPr marL="0" indent="0" eaLnBrk="1" hangingPunct="1">
              <a:spcBef>
                <a:spcPts val="0"/>
              </a:spcBef>
              <a:buFont typeface="Wingdings" pitchFamily="2" charset="2"/>
              <a:buNone/>
              <a:defRPr/>
            </a:pPr>
            <a:endParaRPr lang="en-US" sz="1400" kern="0" dirty="0" smtClean="0"/>
          </a:p>
          <a:p>
            <a:pPr marL="0" indent="0" eaLnBrk="1" hangingPunct="1">
              <a:spcBef>
                <a:spcPts val="0"/>
              </a:spcBef>
              <a:buFont typeface="Wingdings" pitchFamily="2" charset="2"/>
              <a:buNone/>
              <a:defRPr/>
            </a:pPr>
            <a:endParaRPr lang="en-US" sz="1400" kern="0" dirty="0" smtClean="0"/>
          </a:p>
          <a:p>
            <a:pPr marL="0" indent="0" eaLnBrk="1" hangingPunct="1">
              <a:spcBef>
                <a:spcPts val="0"/>
              </a:spcBef>
              <a:buFont typeface="Wingdings" pitchFamily="2" charset="2"/>
              <a:buNone/>
              <a:defRPr/>
            </a:pPr>
            <a:r>
              <a:rPr lang="en-US" sz="1400" kern="0" dirty="0" smtClean="0"/>
              <a:t>On 12/31/2017 CB2 counts 8 tables in its warehouse.</a:t>
            </a:r>
            <a:endParaRPr lang="en-US" sz="1400" b="1" kern="0" dirty="0" smtClean="0"/>
          </a:p>
          <a:p>
            <a:pPr marL="0" indent="0">
              <a:buFontTx/>
              <a:buNone/>
            </a:pPr>
            <a:endParaRPr lang="en-US" sz="1400" kern="0" dirty="0" smtClean="0"/>
          </a:p>
        </p:txBody>
      </p:sp>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24</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rgbClr val="FFFFFF"/>
                </a:solidFill>
              </a:rPr>
              <a:t>Inventory Example</a:t>
            </a:r>
            <a:endParaRPr lang="en-US" altLang="en-US" sz="2800" dirty="0" smtClean="0">
              <a:solidFill>
                <a:schemeClr val="bg1"/>
              </a:solidFill>
            </a:endParaRPr>
          </a:p>
        </p:txBody>
      </p:sp>
      <p:graphicFrame>
        <p:nvGraphicFramePr>
          <p:cNvPr id="6" name="Group 3"/>
          <p:cNvGraphicFramePr>
            <a:graphicFrameLocks/>
          </p:cNvGraphicFramePr>
          <p:nvPr>
            <p:extLst>
              <p:ext uri="{D42A27DB-BD31-4B8C-83A1-F6EECF244321}">
                <p14:modId xmlns:p14="http://schemas.microsoft.com/office/powerpoint/2010/main" val="3976312535"/>
              </p:ext>
            </p:extLst>
          </p:nvPr>
        </p:nvGraphicFramePr>
        <p:xfrm>
          <a:off x="1562303" y="2362200"/>
          <a:ext cx="5486400" cy="3017476"/>
        </p:xfrm>
        <a:graphic>
          <a:graphicData uri="http://schemas.openxmlformats.org/drawingml/2006/table">
            <a:tbl>
              <a:tblPr/>
              <a:tblGrid>
                <a:gridCol w="2556164">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1184563">
                  <a:extLst>
                    <a:ext uri="{9D8B030D-6E8A-4147-A177-3AD203B41FA5}">
                      <a16:colId xmlns:a16="http://schemas.microsoft.com/office/drawing/2014/main" val="20002"/>
                    </a:ext>
                  </a:extLst>
                </a:gridCol>
                <a:gridCol w="1059873">
                  <a:extLst>
                    <a:ext uri="{9D8B030D-6E8A-4147-A177-3AD203B41FA5}">
                      <a16:colId xmlns:a16="http://schemas.microsoft.com/office/drawing/2014/main" val="20003"/>
                    </a:ext>
                  </a:extLst>
                </a:gridCol>
              </a:tblGrid>
              <a:tr h="238083">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endParaRPr kumimoji="0" lang="en-US" sz="1200" b="0" i="0" u="none" strike="noStrike" cap="none" normalizeH="0" baseline="0" dirty="0" smtClean="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Units</a:t>
                      </a:r>
                    </a:p>
                  </a:txBody>
                  <a:tcPr marT="45718" marB="45718"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Price/Unit</a:t>
                      </a:r>
                    </a:p>
                  </a:txBody>
                  <a:tcPr marT="45718" marB="45718"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 Amount</a:t>
                      </a:r>
                    </a:p>
                  </a:txBody>
                  <a:tcPr marT="45718" marB="45718"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4792">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Beg. Inventory </a:t>
                      </a:r>
                      <a:r>
                        <a:rPr kumimoji="0" lang="en-US" sz="1200" b="1" i="1" u="none" strike="noStrike" cap="none" normalizeH="0" baseline="0" dirty="0" smtClean="0">
                          <a:ln>
                            <a:noFill/>
                          </a:ln>
                          <a:solidFill>
                            <a:schemeClr val="tx2"/>
                          </a:solidFill>
                          <a:effectLst/>
                          <a:latin typeface="Arial" charset="0"/>
                        </a:rPr>
                        <a:t>(01/01)</a:t>
                      </a:r>
                      <a:endParaRPr kumimoji="0" lang="en-US" sz="1200" b="0" i="0" u="none" strike="noStrike" cap="none" normalizeH="0" baseline="0" dirty="0" smtClean="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12</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$1,000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$12,000</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4792">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 Purchase #1  </a:t>
                      </a:r>
                      <a:r>
                        <a:rPr kumimoji="0" lang="en-US" sz="1200" b="1" i="1" u="none" strike="noStrike" cap="none" normalizeH="0" baseline="0" dirty="0" smtClean="0">
                          <a:ln>
                            <a:noFill/>
                          </a:ln>
                          <a:solidFill>
                            <a:schemeClr val="tx2"/>
                          </a:solidFill>
                          <a:effectLst/>
                          <a:latin typeface="Arial" charset="0"/>
                        </a:rPr>
                        <a:t>(02/01)</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10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$1,100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$11,000</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r h="204792">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 Purchase #2  </a:t>
                      </a:r>
                      <a:r>
                        <a:rPr kumimoji="0" lang="en-US" sz="1200" b="1" i="1" u="none" strike="noStrike" cap="none" normalizeH="0" baseline="0" dirty="0" smtClean="0">
                          <a:ln>
                            <a:noFill/>
                          </a:ln>
                          <a:solidFill>
                            <a:schemeClr val="tx2"/>
                          </a:solidFill>
                          <a:effectLst/>
                          <a:latin typeface="Arial" charset="0"/>
                        </a:rPr>
                        <a:t>(04/14)</a:t>
                      </a:r>
                      <a:endParaRPr kumimoji="0" lang="en-US" sz="1200" b="0" i="0" u="none" strike="noStrike" cap="none" normalizeH="0" baseline="0" dirty="0" smtClean="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10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$1,200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$12,000</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3"/>
                  </a:ext>
                </a:extLst>
              </a:tr>
              <a:tr h="204792">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defRPr/>
                      </a:pPr>
                      <a:r>
                        <a:rPr kumimoji="0" lang="en-US" sz="1200" b="0" i="0" u="none" strike="noStrike" cap="none" normalizeH="0" baseline="0" dirty="0" smtClean="0">
                          <a:ln>
                            <a:noFill/>
                          </a:ln>
                          <a:solidFill>
                            <a:schemeClr val="tx1"/>
                          </a:solidFill>
                          <a:effectLst/>
                          <a:latin typeface="Arial" charset="0"/>
                        </a:rPr>
                        <a:t>+ Purchase #3  </a:t>
                      </a:r>
                      <a:r>
                        <a:rPr kumimoji="0" lang="en-US" sz="1200" b="1" i="1" u="none" strike="noStrike" cap="none" normalizeH="0" baseline="0" dirty="0" smtClean="0">
                          <a:ln>
                            <a:noFill/>
                          </a:ln>
                          <a:solidFill>
                            <a:schemeClr val="tx2"/>
                          </a:solidFill>
                          <a:effectLst/>
                          <a:latin typeface="Arial" charset="0"/>
                        </a:rPr>
                        <a:t>(08/05)</a:t>
                      </a:r>
                      <a:endParaRPr kumimoji="0" lang="en-US" sz="1200" b="0" i="0" u="none" strike="noStrike" cap="none" normalizeH="0" baseline="0" dirty="0" smtClean="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5</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$1,300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  $6,500</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4"/>
                  </a:ext>
                </a:extLst>
              </a:tr>
              <a:tr h="204792">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defRPr/>
                      </a:pPr>
                      <a:r>
                        <a:rPr kumimoji="0" lang="en-US" sz="1200" b="0" i="0" u="none" strike="noStrike" cap="none" normalizeH="0" baseline="0" dirty="0" smtClean="0">
                          <a:ln>
                            <a:noFill/>
                          </a:ln>
                          <a:solidFill>
                            <a:schemeClr val="tx1"/>
                          </a:solidFill>
                          <a:effectLst/>
                          <a:latin typeface="Arial" charset="0"/>
                        </a:rPr>
                        <a:t>+ Purchase #4  </a:t>
                      </a:r>
                      <a:r>
                        <a:rPr kumimoji="0" lang="en-US" sz="1200" b="1" i="1" u="none" strike="noStrike" cap="none" normalizeH="0" baseline="0" dirty="0" smtClean="0">
                          <a:ln>
                            <a:noFill/>
                          </a:ln>
                          <a:solidFill>
                            <a:schemeClr val="tx2"/>
                          </a:solidFill>
                          <a:effectLst/>
                          <a:latin typeface="Arial" charset="0"/>
                        </a:rPr>
                        <a:t>(11/11)</a:t>
                      </a:r>
                      <a:endParaRPr kumimoji="0" lang="en-US" sz="1200" b="0" i="0" u="none" strike="noStrike" cap="none" normalizeH="0" baseline="0" dirty="0" smtClean="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15</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$1,380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$20,700</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5"/>
                  </a:ext>
                </a:extLst>
              </a:tr>
              <a:tr h="204792">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Goods Available for Sale</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52</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endParaRPr kumimoji="0" lang="en-US" sz="1200" b="0" i="0" u="none" strike="noStrike" cap="none" normalizeH="0" baseline="0" dirty="0" smtClean="0">
                        <a:ln>
                          <a:noFill/>
                        </a:ln>
                        <a:solidFill>
                          <a:schemeClr val="tx1"/>
                        </a:solidFill>
                        <a:effectLst/>
                        <a:latin typeface="Arial"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b="1" i="0" u="none" strike="noStrike" cap="none" normalizeH="0" baseline="0" dirty="0" smtClean="0">
                          <a:ln>
                            <a:noFill/>
                          </a:ln>
                          <a:solidFill>
                            <a:srgbClr val="002060"/>
                          </a:solidFill>
                          <a:effectLst/>
                          <a:latin typeface="Arial" charset="0"/>
                        </a:rPr>
                        <a:t>$62,200</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4792">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defRPr/>
                      </a:pPr>
                      <a:r>
                        <a:rPr kumimoji="0" lang="en-US" sz="1200" b="0" i="0" u="none" strike="noStrike" cap="none" normalizeH="0" baseline="0" dirty="0" smtClean="0">
                          <a:ln>
                            <a:noFill/>
                          </a:ln>
                          <a:solidFill>
                            <a:schemeClr val="tx1"/>
                          </a:solidFill>
                          <a:effectLst/>
                          <a:latin typeface="Arial" charset="0"/>
                        </a:rPr>
                        <a:t>- Sale #1  </a:t>
                      </a:r>
                      <a:r>
                        <a:rPr kumimoji="0" lang="en-US" sz="1200" b="1" i="1" u="none" strike="noStrike" cap="none" normalizeH="0" baseline="0" dirty="0" smtClean="0">
                          <a:ln>
                            <a:noFill/>
                          </a:ln>
                          <a:solidFill>
                            <a:schemeClr val="tx2"/>
                          </a:solidFill>
                          <a:effectLst/>
                          <a:latin typeface="Arial" charset="0"/>
                        </a:rPr>
                        <a:t>(03/25)</a:t>
                      </a:r>
                      <a:endParaRPr kumimoji="0" lang="en-US" sz="1200" b="0" i="0" u="none" strike="noStrike" cap="none" normalizeH="0" baseline="0" dirty="0" smtClean="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8</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$1,400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b="0" i="0" u="none" strike="noStrike" cap="none" normalizeH="0" baseline="0" dirty="0" smtClean="0">
                          <a:ln>
                            <a:noFill/>
                          </a:ln>
                          <a:solidFill>
                            <a:srgbClr val="0070C0"/>
                          </a:solidFill>
                          <a:effectLst/>
                          <a:latin typeface="Arial" charset="0"/>
                        </a:rPr>
                        <a:t>?</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7"/>
                  </a:ext>
                </a:extLst>
              </a:tr>
              <a:tr h="204792">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defRPr/>
                      </a:pPr>
                      <a:r>
                        <a:rPr kumimoji="0" lang="en-US" sz="1200" b="0" i="0" u="none" strike="noStrike" cap="none" normalizeH="0" baseline="0" dirty="0" smtClean="0">
                          <a:ln>
                            <a:noFill/>
                          </a:ln>
                          <a:solidFill>
                            <a:schemeClr val="tx1"/>
                          </a:solidFill>
                          <a:effectLst/>
                          <a:latin typeface="Arial" charset="0"/>
                        </a:rPr>
                        <a:t>- Sale #2  </a:t>
                      </a:r>
                      <a:r>
                        <a:rPr kumimoji="0" lang="en-US" sz="1200" b="1" i="1" u="none" strike="noStrike" cap="none" normalizeH="0" baseline="0" dirty="0" smtClean="0">
                          <a:ln>
                            <a:noFill/>
                          </a:ln>
                          <a:solidFill>
                            <a:schemeClr val="tx2"/>
                          </a:solidFill>
                          <a:effectLst/>
                          <a:latin typeface="Arial" charset="0"/>
                        </a:rPr>
                        <a:t>(06/11)</a:t>
                      </a:r>
                      <a:endParaRPr kumimoji="0" lang="en-US" sz="1200" b="0" i="0" u="none" strike="noStrike" cap="none" normalizeH="0" baseline="0" dirty="0" smtClean="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20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$1,600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b="0" i="0" u="none" strike="noStrike" cap="none" normalizeH="0" baseline="0" dirty="0" smtClean="0">
                          <a:ln>
                            <a:noFill/>
                          </a:ln>
                          <a:solidFill>
                            <a:srgbClr val="0070C0"/>
                          </a:solidFill>
                          <a:effectLst/>
                          <a:latin typeface="Arial" charset="0"/>
                        </a:rPr>
                        <a:t>?</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8"/>
                  </a:ext>
                </a:extLst>
              </a:tr>
              <a:tr h="204792">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defRPr/>
                      </a:pPr>
                      <a:r>
                        <a:rPr kumimoji="0" lang="en-US" sz="1200" b="0" i="0" u="none" strike="noStrike" cap="none" normalizeH="0" baseline="0" dirty="0" smtClean="0">
                          <a:ln>
                            <a:noFill/>
                          </a:ln>
                          <a:solidFill>
                            <a:schemeClr val="tx1"/>
                          </a:solidFill>
                          <a:effectLst/>
                          <a:latin typeface="Arial" charset="0"/>
                        </a:rPr>
                        <a:t>- Sale #3  </a:t>
                      </a:r>
                      <a:r>
                        <a:rPr kumimoji="0" lang="en-US" sz="1200" b="1" i="1" u="none" strike="noStrike" cap="none" normalizeH="0" baseline="0" dirty="0" smtClean="0">
                          <a:ln>
                            <a:noFill/>
                          </a:ln>
                          <a:solidFill>
                            <a:schemeClr val="tx2"/>
                          </a:solidFill>
                          <a:effectLst/>
                          <a:latin typeface="Arial" charset="0"/>
                        </a:rPr>
                        <a:t>(12/16)</a:t>
                      </a:r>
                      <a:endParaRPr kumimoji="0" lang="en-US" sz="1200" b="0" i="0" u="none" strike="noStrike" cap="none" normalizeH="0" baseline="0" dirty="0" smtClean="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16</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$1,700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b="0" i="0" u="none" strike="noStrike" cap="none" normalizeH="0" baseline="0" dirty="0" smtClean="0">
                          <a:ln>
                            <a:noFill/>
                          </a:ln>
                          <a:solidFill>
                            <a:srgbClr val="0070C0"/>
                          </a:solidFill>
                          <a:effectLst/>
                          <a:latin typeface="Arial" charset="0"/>
                        </a:rPr>
                        <a:t>?</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10009"/>
                  </a:ext>
                </a:extLst>
              </a:tr>
              <a:tr h="204792">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End. Inventory </a:t>
                      </a:r>
                      <a:r>
                        <a:rPr kumimoji="0" lang="en-US" sz="1200" b="1" i="1" u="none" strike="noStrike" cap="none" normalizeH="0" baseline="0" dirty="0" smtClean="0">
                          <a:ln>
                            <a:noFill/>
                          </a:ln>
                          <a:solidFill>
                            <a:schemeClr val="tx2"/>
                          </a:solidFill>
                          <a:effectLst/>
                          <a:latin typeface="Arial" charset="0"/>
                        </a:rPr>
                        <a:t>(12/31)</a:t>
                      </a:r>
                      <a:endParaRPr kumimoji="0" lang="en-US" sz="1200" b="0" i="0" u="none" strike="noStrike" cap="none" normalizeH="0" baseline="0" dirty="0" smtClean="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b="0" i="0" u="none" strike="noStrike" cap="none" normalizeH="0" baseline="0" dirty="0" smtClean="0">
                          <a:ln>
                            <a:noFill/>
                          </a:ln>
                          <a:solidFill>
                            <a:schemeClr val="tx1"/>
                          </a:solidFill>
                          <a:effectLst/>
                          <a:latin typeface="Arial" charset="0"/>
                        </a:rPr>
                        <a:t>8</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endParaRPr kumimoji="0" lang="en-US" sz="1200" b="0" i="0" u="none" strike="noStrike" cap="none" normalizeH="0" baseline="0" dirty="0" smtClean="0">
                        <a:ln>
                          <a:noFill/>
                        </a:ln>
                        <a:solidFill>
                          <a:schemeClr val="tx1"/>
                        </a:solidFill>
                        <a:effectLst/>
                        <a:latin typeface="Arial" charset="0"/>
                      </a:endParaRP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b="0" i="0" u="none" strike="noStrike" cap="none" normalizeH="0" baseline="0" dirty="0" smtClean="0">
                          <a:ln>
                            <a:noFill/>
                          </a:ln>
                          <a:solidFill>
                            <a:srgbClr val="0070C0"/>
                          </a:solidFill>
                          <a:effectLst/>
                          <a:latin typeface="Arial" charset="0"/>
                        </a:rPr>
                        <a:t>?</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10"/>
                  </a:ext>
                </a:extLst>
              </a:tr>
            </a:tbl>
          </a:graphicData>
        </a:graphic>
      </p:graphicFrame>
      <p:sp>
        <p:nvSpPr>
          <p:cNvPr id="7" name="Right Brace 6"/>
          <p:cNvSpPr/>
          <p:nvPr/>
        </p:nvSpPr>
        <p:spPr>
          <a:xfrm>
            <a:off x="7083559" y="4267200"/>
            <a:ext cx="175503" cy="825760"/>
          </a:xfrm>
          <a:prstGeom prst="rightBrace">
            <a:avLst/>
          </a:prstGeom>
          <a:ln w="31750">
            <a:solidFill>
              <a:srgbClr val="0070C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 name="TextBox 2"/>
          <p:cNvSpPr txBox="1">
            <a:spLocks noChangeArrowheads="1"/>
          </p:cNvSpPr>
          <p:nvPr/>
        </p:nvSpPr>
        <p:spPr bwMode="auto">
          <a:xfrm>
            <a:off x="7293918" y="4495414"/>
            <a:ext cx="1295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800" b="1" dirty="0">
                <a:solidFill>
                  <a:srgbClr val="0070C0"/>
                </a:solidFill>
              </a:rPr>
              <a:t>= COGS</a:t>
            </a:r>
          </a:p>
        </p:txBody>
      </p:sp>
      <p:sp>
        <p:nvSpPr>
          <p:cNvPr id="9" name="Oval 8"/>
          <p:cNvSpPr/>
          <p:nvPr/>
        </p:nvSpPr>
        <p:spPr>
          <a:xfrm>
            <a:off x="6038041" y="4278163"/>
            <a:ext cx="914400" cy="830624"/>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22237829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25</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rgbClr val="FFFFFF"/>
                </a:solidFill>
              </a:rPr>
              <a:t>Inventory Example</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391400" cy="4648200"/>
          </a:xfrm>
          <a:noFill/>
        </p:spPr>
        <p:txBody>
          <a:bodyPr lIns="0" tIns="0" rIns="0" bIns="0"/>
          <a:lstStyle/>
          <a:p>
            <a:pPr marL="609600" indent="-609600" eaLnBrk="1" fontAlgn="auto" hangingPunct="1">
              <a:spcAft>
                <a:spcPts val="0"/>
              </a:spcAft>
              <a:buFont typeface="Wingdings" pitchFamily="2" charset="2"/>
              <a:buNone/>
              <a:defRPr/>
            </a:pPr>
            <a:r>
              <a:rPr lang="en-US" sz="1400" dirty="0"/>
              <a:t>We need to calculate:</a:t>
            </a:r>
          </a:p>
          <a:p>
            <a:pPr lvl="1" eaLnBrk="1" fontAlgn="auto" hangingPunct="1">
              <a:spcAft>
                <a:spcPts val="0"/>
              </a:spcAft>
              <a:defRPr/>
            </a:pPr>
            <a:r>
              <a:rPr lang="en-US" sz="1400" dirty="0"/>
              <a:t>COGS for </a:t>
            </a:r>
            <a:r>
              <a:rPr lang="en-US" sz="1400" dirty="0">
                <a:solidFill>
                  <a:srgbClr val="0070C0"/>
                </a:solidFill>
              </a:rPr>
              <a:t>44</a:t>
            </a:r>
            <a:r>
              <a:rPr lang="en-US" sz="1400" dirty="0"/>
              <a:t> tables sold</a:t>
            </a:r>
          </a:p>
          <a:p>
            <a:pPr lvl="1" eaLnBrk="1" fontAlgn="auto" hangingPunct="1">
              <a:spcAft>
                <a:spcPts val="0"/>
              </a:spcAft>
              <a:defRPr/>
            </a:pPr>
            <a:r>
              <a:rPr lang="en-US" sz="1400" dirty="0"/>
              <a:t>Ending inventory value of </a:t>
            </a:r>
            <a:r>
              <a:rPr lang="en-US" sz="1400" dirty="0">
                <a:solidFill>
                  <a:srgbClr val="0070C0"/>
                </a:solidFill>
              </a:rPr>
              <a:t>8 </a:t>
            </a:r>
            <a:r>
              <a:rPr lang="en-US" sz="1400" dirty="0"/>
              <a:t>tables</a:t>
            </a:r>
          </a:p>
          <a:p>
            <a:pPr marL="0" indent="0" eaLnBrk="1" fontAlgn="auto" hangingPunct="1">
              <a:spcAft>
                <a:spcPts val="0"/>
              </a:spcAft>
              <a:buFont typeface="Arial" pitchFamily="34" charset="0"/>
              <a:buNone/>
              <a:defRPr/>
            </a:pPr>
            <a:endParaRPr lang="en-US" sz="1400" dirty="0"/>
          </a:p>
          <a:p>
            <a:pPr marL="0" indent="0" eaLnBrk="1" fontAlgn="auto" hangingPunct="1">
              <a:spcAft>
                <a:spcPts val="0"/>
              </a:spcAft>
              <a:buFont typeface="Arial" pitchFamily="34" charset="0"/>
              <a:buNone/>
              <a:defRPr/>
            </a:pPr>
            <a:r>
              <a:rPr lang="en-US" sz="1400" dirty="0"/>
              <a:t>Two inventory cost flow assumptions:</a:t>
            </a:r>
          </a:p>
          <a:p>
            <a:pPr lvl="1" eaLnBrk="1" fontAlgn="auto" hangingPunct="1">
              <a:spcAft>
                <a:spcPts val="0"/>
              </a:spcAft>
              <a:defRPr/>
            </a:pPr>
            <a:r>
              <a:rPr lang="en-US" sz="1400" dirty="0"/>
              <a:t>FIFO</a:t>
            </a:r>
          </a:p>
          <a:p>
            <a:pPr lvl="1" eaLnBrk="1" fontAlgn="auto" hangingPunct="1">
              <a:spcAft>
                <a:spcPts val="0"/>
              </a:spcAft>
              <a:defRPr/>
            </a:pPr>
            <a:r>
              <a:rPr lang="en-US" sz="1400" dirty="0"/>
              <a:t>LIFO</a:t>
            </a:r>
          </a:p>
          <a:p>
            <a:pPr marL="0" indent="0" eaLnBrk="1" fontAlgn="auto" hangingPunct="1">
              <a:spcAft>
                <a:spcPts val="0"/>
              </a:spcAft>
              <a:buFont typeface="Arial" pitchFamily="34" charset="0"/>
              <a:buNone/>
              <a:defRPr/>
            </a:pPr>
            <a:endParaRPr lang="en-US" sz="1400" dirty="0"/>
          </a:p>
          <a:p>
            <a:pPr marL="0" indent="0" eaLnBrk="1" fontAlgn="auto" hangingPunct="1">
              <a:spcAft>
                <a:spcPts val="0"/>
              </a:spcAft>
              <a:buFont typeface="Arial" pitchFamily="34" charset="0"/>
              <a:buNone/>
              <a:defRPr/>
            </a:pPr>
            <a:r>
              <a:rPr lang="en-US" sz="1400" dirty="0"/>
              <a:t>Two inventory tracking systems:</a:t>
            </a:r>
          </a:p>
          <a:p>
            <a:pPr lvl="1" eaLnBrk="1" fontAlgn="auto" hangingPunct="1">
              <a:spcAft>
                <a:spcPts val="0"/>
              </a:spcAft>
              <a:defRPr/>
            </a:pPr>
            <a:r>
              <a:rPr lang="en-US" sz="1400" dirty="0"/>
              <a:t>Periodic </a:t>
            </a:r>
            <a:r>
              <a:rPr lang="en-US" sz="1400" i="1" dirty="0"/>
              <a:t>(calculate COGS at end of period)</a:t>
            </a:r>
          </a:p>
          <a:p>
            <a:pPr lvl="1" eaLnBrk="1" fontAlgn="auto" hangingPunct="1">
              <a:spcAft>
                <a:spcPts val="0"/>
              </a:spcAft>
              <a:defRPr/>
            </a:pPr>
            <a:r>
              <a:rPr lang="en-US" sz="1400" dirty="0"/>
              <a:t>Perpetual </a:t>
            </a:r>
            <a:r>
              <a:rPr lang="en-US" sz="1400" i="1" dirty="0"/>
              <a:t>(calculate COGS at time of every sale)</a:t>
            </a:r>
          </a:p>
        </p:txBody>
      </p:sp>
    </p:spTree>
    <p:extLst>
      <p:ext uri="{BB962C8B-B14F-4D97-AF65-F5344CB8AC3E}">
        <p14:creationId xmlns:p14="http://schemas.microsoft.com/office/powerpoint/2010/main" val="41662012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26</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rgbClr val="FFFFFF"/>
                </a:solidFill>
              </a:rPr>
              <a:t>Cost of Goods Sold</a:t>
            </a:r>
            <a:endParaRPr lang="en-US" altLang="en-US" sz="2800" dirty="0" smtClean="0">
              <a:solidFill>
                <a:schemeClr val="bg1"/>
              </a:solidFill>
            </a:endParaRPr>
          </a:p>
        </p:txBody>
      </p:sp>
      <p:sp>
        <p:nvSpPr>
          <p:cNvPr id="7" name="Rectangle 6"/>
          <p:cNvSpPr/>
          <p:nvPr/>
        </p:nvSpPr>
        <p:spPr>
          <a:xfrm>
            <a:off x="4572000" y="1752600"/>
            <a:ext cx="2514600" cy="1981200"/>
          </a:xfrm>
          <a:prstGeom prst="rect">
            <a:avLst/>
          </a:prstGeom>
          <a:solidFill>
            <a:schemeClr val="bg1">
              <a:alpha val="0"/>
            </a:schemeClr>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3"/>
          <p:cNvSpPr txBox="1">
            <a:spLocks noChangeArrowheads="1"/>
          </p:cNvSpPr>
          <p:nvPr/>
        </p:nvSpPr>
        <p:spPr bwMode="auto">
          <a:xfrm>
            <a:off x="3984368" y="2051805"/>
            <a:ext cx="48768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spcBef>
                <a:spcPct val="20000"/>
              </a:spcBef>
              <a:spcAft>
                <a:spcPct val="0"/>
              </a:spcAft>
              <a:buChar char="•"/>
              <a:defRPr sz="3200">
                <a:solidFill>
                  <a:srgbClr val="002E62"/>
                </a:solidFill>
                <a:latin typeface="+mn-lt"/>
                <a:ea typeface="+mn-ea"/>
                <a:cs typeface="+mn-cs"/>
              </a:defRPr>
            </a:lvl1pPr>
            <a:lvl2pPr marL="635000" indent="-177800" algn="l" rtl="0" eaLnBrk="0" fontAlgn="base" hangingPunct="0">
              <a:spcBef>
                <a:spcPct val="20000"/>
              </a:spcBef>
              <a:spcAft>
                <a:spcPct val="0"/>
              </a:spcAft>
              <a:buChar char="•"/>
              <a:defRPr sz="2800">
                <a:solidFill>
                  <a:srgbClr val="002E62"/>
                </a:solidFill>
                <a:latin typeface="+mn-lt"/>
                <a:ea typeface="+mn-ea"/>
              </a:defRPr>
            </a:lvl2pPr>
            <a:lvl3pPr marL="1092200" indent="-177800" algn="l" rtl="0" eaLnBrk="0" fontAlgn="base" hangingPunct="0">
              <a:spcBef>
                <a:spcPct val="20000"/>
              </a:spcBef>
              <a:spcAft>
                <a:spcPct val="0"/>
              </a:spcAft>
              <a:buChar char="•"/>
              <a:defRPr sz="2400">
                <a:solidFill>
                  <a:srgbClr val="002E62"/>
                </a:solidFill>
                <a:latin typeface="+mn-lt"/>
                <a:ea typeface="+mn-ea"/>
              </a:defRPr>
            </a:lvl3pPr>
            <a:lvl4pPr marL="1549400" indent="-177800" algn="l" rtl="0" eaLnBrk="0" fontAlgn="base" hangingPunct="0">
              <a:spcBef>
                <a:spcPct val="20000"/>
              </a:spcBef>
              <a:spcAft>
                <a:spcPct val="0"/>
              </a:spcAft>
              <a:buChar char="•"/>
              <a:defRPr sz="2000">
                <a:solidFill>
                  <a:srgbClr val="002E62"/>
                </a:solidFill>
                <a:latin typeface="+mn-lt"/>
                <a:ea typeface="+mn-ea"/>
              </a:defRPr>
            </a:lvl4pPr>
            <a:lvl5pPr marL="2006600" indent="-177800" algn="l" rtl="0" eaLnBrk="0" fontAlgn="base" hangingPunct="0">
              <a:spcBef>
                <a:spcPct val="20000"/>
              </a:spcBef>
              <a:spcAft>
                <a:spcPct val="0"/>
              </a:spcAft>
              <a:buChar char="•"/>
              <a:defRPr sz="2000">
                <a:solidFill>
                  <a:srgbClr val="002E62"/>
                </a:solidFill>
                <a:latin typeface="+mn-lt"/>
                <a:ea typeface="+mn-ea"/>
              </a:defRPr>
            </a:lvl5pPr>
            <a:lvl6pPr marL="2463800" indent="-177800" algn="l" rtl="0" fontAlgn="base">
              <a:spcBef>
                <a:spcPct val="20000"/>
              </a:spcBef>
              <a:spcAft>
                <a:spcPct val="0"/>
              </a:spcAft>
              <a:buChar char="•"/>
              <a:defRPr sz="2000">
                <a:solidFill>
                  <a:srgbClr val="002E62"/>
                </a:solidFill>
                <a:latin typeface="+mn-lt"/>
                <a:ea typeface="+mn-ea"/>
              </a:defRPr>
            </a:lvl6pPr>
            <a:lvl7pPr marL="2921000" indent="-177800" algn="l" rtl="0" fontAlgn="base">
              <a:spcBef>
                <a:spcPct val="20000"/>
              </a:spcBef>
              <a:spcAft>
                <a:spcPct val="0"/>
              </a:spcAft>
              <a:buChar char="•"/>
              <a:defRPr sz="2000">
                <a:solidFill>
                  <a:srgbClr val="002E62"/>
                </a:solidFill>
                <a:latin typeface="+mn-lt"/>
                <a:ea typeface="+mn-ea"/>
              </a:defRPr>
            </a:lvl7pPr>
            <a:lvl8pPr marL="3378200" indent="-177800" algn="l" rtl="0" fontAlgn="base">
              <a:spcBef>
                <a:spcPct val="20000"/>
              </a:spcBef>
              <a:spcAft>
                <a:spcPct val="0"/>
              </a:spcAft>
              <a:buChar char="•"/>
              <a:defRPr sz="2000">
                <a:solidFill>
                  <a:srgbClr val="002E62"/>
                </a:solidFill>
                <a:latin typeface="+mn-lt"/>
                <a:ea typeface="+mn-ea"/>
              </a:defRPr>
            </a:lvl8pPr>
            <a:lvl9pPr marL="3835400" indent="-177800" algn="l" rtl="0" fontAlgn="base">
              <a:spcBef>
                <a:spcPct val="20000"/>
              </a:spcBef>
              <a:spcAft>
                <a:spcPct val="0"/>
              </a:spcAft>
              <a:buChar char="•"/>
              <a:defRPr sz="2000">
                <a:solidFill>
                  <a:srgbClr val="002E62"/>
                </a:solidFill>
                <a:latin typeface="+mn-lt"/>
                <a:ea typeface="+mn-ea"/>
              </a:defRPr>
            </a:lvl9pPr>
          </a:lstStyle>
          <a:p>
            <a:pPr marL="0" indent="0">
              <a:buFont typeface="Arial" charset="0"/>
              <a:buNone/>
              <a:defRPr/>
            </a:pPr>
            <a:r>
              <a:rPr lang="en-US" sz="1400" kern="0" dirty="0" smtClean="0"/>
              <a:t>	Beg. Inventory		</a:t>
            </a:r>
            <a:endParaRPr lang="en-US" sz="1400" i="1" kern="0" dirty="0" smtClean="0">
              <a:solidFill>
                <a:srgbClr val="002060"/>
              </a:solidFill>
            </a:endParaRPr>
          </a:p>
          <a:p>
            <a:pPr marL="0" indent="0">
              <a:buFont typeface="Arial" charset="0"/>
              <a:buNone/>
              <a:defRPr/>
            </a:pPr>
            <a:r>
              <a:rPr lang="en-US" sz="1400" kern="0" dirty="0" smtClean="0"/>
              <a:t>	</a:t>
            </a:r>
            <a:r>
              <a:rPr lang="en-US" sz="1400" u="sng" kern="0" dirty="0" smtClean="0"/>
              <a:t>+ Purchases</a:t>
            </a:r>
            <a:r>
              <a:rPr lang="en-US" sz="1400" kern="0" dirty="0" smtClean="0"/>
              <a:t>			</a:t>
            </a:r>
            <a:endParaRPr lang="en-US" sz="1400" i="1" u="sng" kern="0" dirty="0" smtClean="0">
              <a:solidFill>
                <a:srgbClr val="002060"/>
              </a:solidFill>
            </a:endParaRPr>
          </a:p>
          <a:p>
            <a:pPr marL="0" indent="0">
              <a:buFont typeface="Arial" charset="0"/>
              <a:buNone/>
              <a:defRPr/>
            </a:pPr>
            <a:r>
              <a:rPr lang="en-US" sz="1400" kern="0" dirty="0" smtClean="0"/>
              <a:t>	Goods Available for Sale</a:t>
            </a:r>
          </a:p>
          <a:p>
            <a:pPr marL="0" indent="0">
              <a:spcAft>
                <a:spcPts val="1200"/>
              </a:spcAft>
              <a:buFont typeface="Arial" charset="0"/>
              <a:buNone/>
              <a:defRPr/>
            </a:pPr>
            <a:r>
              <a:rPr lang="en-US" sz="1400" kern="0" dirty="0" smtClean="0"/>
              <a:t>	</a:t>
            </a:r>
            <a:r>
              <a:rPr lang="en-US" sz="1400" u="sng" kern="0" dirty="0" smtClean="0"/>
              <a:t>- End. Inventory</a:t>
            </a:r>
            <a:r>
              <a:rPr lang="en-US" sz="1400" kern="0" dirty="0" smtClean="0"/>
              <a:t>	</a:t>
            </a:r>
            <a:br>
              <a:rPr lang="en-US" sz="1400" kern="0" dirty="0" smtClean="0"/>
            </a:br>
            <a:r>
              <a:rPr lang="en-US" sz="1400" kern="0" dirty="0" smtClean="0"/>
              <a:t>	</a:t>
            </a:r>
            <a:r>
              <a:rPr lang="en-US" sz="1400" b="1" kern="0" dirty="0" smtClean="0">
                <a:solidFill>
                  <a:srgbClr val="C00000"/>
                </a:solidFill>
              </a:rPr>
              <a:t>COGS</a:t>
            </a:r>
            <a:r>
              <a:rPr lang="en-US" sz="1400" b="1" kern="0" dirty="0" smtClean="0">
                <a:solidFill>
                  <a:schemeClr val="tx2"/>
                </a:solidFill>
              </a:rPr>
              <a:t>				   </a:t>
            </a:r>
            <a:endParaRPr lang="en-US" sz="1400" kern="0" dirty="0" smtClean="0"/>
          </a:p>
          <a:p>
            <a:pPr eaLnBrk="1" hangingPunct="1">
              <a:defRPr/>
            </a:pPr>
            <a:endParaRPr lang="en-US" kern="0" dirty="0" smtClean="0">
              <a:sym typeface="Wingdings" pitchFamily="2" charset="2"/>
            </a:endParaRPr>
          </a:p>
        </p:txBody>
      </p:sp>
      <p:sp>
        <p:nvSpPr>
          <p:cNvPr id="9" name="TextBox 8"/>
          <p:cNvSpPr txBox="1"/>
          <p:nvPr/>
        </p:nvSpPr>
        <p:spPr>
          <a:xfrm>
            <a:off x="1020730" y="1869758"/>
            <a:ext cx="3009900" cy="338554"/>
          </a:xfrm>
          <a:prstGeom prst="rect">
            <a:avLst/>
          </a:prstGeom>
          <a:noFill/>
        </p:spPr>
        <p:txBody>
          <a:bodyPr wrap="square" rtlCol="0">
            <a:spAutoFit/>
          </a:bodyPr>
          <a:lstStyle/>
          <a:p>
            <a:pPr algn="ctr"/>
            <a:r>
              <a:rPr lang="en-US" sz="1600" b="1" dirty="0" smtClean="0"/>
              <a:t>Inventory</a:t>
            </a:r>
          </a:p>
        </p:txBody>
      </p:sp>
      <p:cxnSp>
        <p:nvCxnSpPr>
          <p:cNvPr id="11" name="Straight Connector 10"/>
          <p:cNvCxnSpPr/>
          <p:nvPr/>
        </p:nvCxnSpPr>
        <p:spPr>
          <a:xfrm>
            <a:off x="1219200" y="2177535"/>
            <a:ext cx="256669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2525680" y="2188884"/>
            <a:ext cx="12832" cy="104644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3770" y="2177535"/>
            <a:ext cx="1589120" cy="943848"/>
          </a:xfrm>
          <a:prstGeom prst="rect">
            <a:avLst/>
          </a:prstGeom>
          <a:noFill/>
        </p:spPr>
        <p:txBody>
          <a:bodyPr wrap="square" rtlCol="0">
            <a:spAutoFit/>
          </a:bodyPr>
          <a:lstStyle/>
          <a:p>
            <a:pPr algn="r">
              <a:spcAft>
                <a:spcPts val="600"/>
              </a:spcAft>
            </a:pPr>
            <a:r>
              <a:rPr lang="en-US" sz="1400" dirty="0" smtClean="0"/>
              <a:t>Beg. Bal.</a:t>
            </a:r>
          </a:p>
          <a:p>
            <a:pPr algn="r">
              <a:spcAft>
                <a:spcPts val="1000"/>
              </a:spcAft>
            </a:pPr>
            <a:r>
              <a:rPr lang="en-US" sz="1400" dirty="0" smtClean="0"/>
              <a:t>  Purchases</a:t>
            </a:r>
            <a:endParaRPr lang="en-US" sz="1400" dirty="0"/>
          </a:p>
          <a:p>
            <a:pPr algn="r"/>
            <a:r>
              <a:rPr lang="en-US" sz="1400" dirty="0" smtClean="0">
                <a:solidFill>
                  <a:srgbClr val="002060"/>
                </a:solidFill>
              </a:rPr>
              <a:t>End. Bal.   </a:t>
            </a:r>
          </a:p>
        </p:txBody>
      </p:sp>
      <p:sp>
        <p:nvSpPr>
          <p:cNvPr id="14" name="TextBox 13"/>
          <p:cNvSpPr txBox="1"/>
          <p:nvPr/>
        </p:nvSpPr>
        <p:spPr>
          <a:xfrm>
            <a:off x="2585748" y="2476927"/>
            <a:ext cx="1200150" cy="307777"/>
          </a:xfrm>
          <a:prstGeom prst="rect">
            <a:avLst/>
          </a:prstGeom>
          <a:noFill/>
        </p:spPr>
        <p:txBody>
          <a:bodyPr wrap="square" rtlCol="0">
            <a:spAutoFit/>
          </a:bodyPr>
          <a:lstStyle/>
          <a:p>
            <a:r>
              <a:rPr lang="en-US" sz="1400" dirty="0" smtClean="0">
                <a:solidFill>
                  <a:srgbClr val="FF0000"/>
                </a:solidFill>
              </a:rPr>
              <a:t>COGS</a:t>
            </a:r>
            <a:endParaRPr lang="en-US" sz="1400" dirty="0">
              <a:solidFill>
                <a:srgbClr val="FF0000"/>
              </a:solidFill>
            </a:endParaRPr>
          </a:p>
        </p:txBody>
      </p:sp>
      <p:cxnSp>
        <p:nvCxnSpPr>
          <p:cNvPr id="15" name="Straight Connector 14"/>
          <p:cNvCxnSpPr/>
          <p:nvPr/>
        </p:nvCxnSpPr>
        <p:spPr>
          <a:xfrm>
            <a:off x="1203455" y="2784704"/>
            <a:ext cx="25824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59548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27</a:t>
            </a:fld>
            <a:endParaRPr lang="en-US" altLang="en-US" sz="1400" b="1" smtClean="0">
              <a:solidFill>
                <a:srgbClr val="002E62"/>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solidFill>
                  <a:srgbClr val="002060"/>
                </a:solidFill>
              </a:rPr>
              <a:t>Inventory Example:</a:t>
            </a:r>
          </a:p>
          <a:p>
            <a:pPr marL="0" indent="0" algn="ctr">
              <a:buNone/>
            </a:pPr>
            <a:endParaRPr lang="en-US" sz="2800" dirty="0"/>
          </a:p>
          <a:p>
            <a:pPr marL="0" indent="0" algn="ctr">
              <a:buNone/>
            </a:pPr>
            <a:endParaRPr lang="en-US" sz="2800" dirty="0" smtClean="0"/>
          </a:p>
          <a:p>
            <a:pPr marL="0" indent="0" algn="ctr">
              <a:buNone/>
            </a:pPr>
            <a:r>
              <a:rPr lang="en-US" sz="2800" dirty="0" smtClean="0"/>
              <a:t/>
            </a:r>
            <a:br>
              <a:rPr lang="en-US" sz="2800" dirty="0" smtClean="0"/>
            </a:b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3288284450"/>
              </p:ext>
            </p:extLst>
          </p:nvPr>
        </p:nvGraphicFramePr>
        <p:xfrm>
          <a:off x="1981200" y="3048000"/>
          <a:ext cx="5486400" cy="1600200"/>
        </p:xfrm>
        <a:graphic>
          <a:graphicData uri="http://schemas.openxmlformats.org/drawingml/2006/table">
            <a:tbl>
              <a:tblPr firstRow="1" bandRow="1">
                <a:tableStyleId>{F5AB1C69-6EDB-4FF4-983F-18BD219EF322}</a:tableStyleId>
              </a:tblPr>
              <a:tblGrid>
                <a:gridCol w="891540">
                  <a:extLst>
                    <a:ext uri="{9D8B030D-6E8A-4147-A177-3AD203B41FA5}">
                      <a16:colId xmlns:a16="http://schemas.microsoft.com/office/drawing/2014/main" val="20000"/>
                    </a:ext>
                  </a:extLst>
                </a:gridCol>
                <a:gridCol w="2263140">
                  <a:extLst>
                    <a:ext uri="{9D8B030D-6E8A-4147-A177-3AD203B41FA5}">
                      <a16:colId xmlns:a16="http://schemas.microsoft.com/office/drawing/2014/main" val="20001"/>
                    </a:ext>
                  </a:extLst>
                </a:gridCol>
                <a:gridCol w="2331720">
                  <a:extLst>
                    <a:ext uri="{9D8B030D-6E8A-4147-A177-3AD203B41FA5}">
                      <a16:colId xmlns:a16="http://schemas.microsoft.com/office/drawing/2014/main" val="20002"/>
                    </a:ext>
                  </a:extLst>
                </a:gridCol>
              </a:tblGrid>
              <a:tr h="531122">
                <a:tc>
                  <a:txBody>
                    <a:bodyPr/>
                    <a:lstStyle/>
                    <a:p>
                      <a:pPr algn="ctr"/>
                      <a:endParaRPr lang="en-US" sz="1400" dirty="0">
                        <a:solidFill>
                          <a:schemeClr val="tx1"/>
                        </a:solidFill>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lang="en-US" sz="1400" dirty="0" smtClean="0">
                          <a:solidFill>
                            <a:schemeClr val="tx1"/>
                          </a:solidFill>
                        </a:rPr>
                        <a:t>Periodic System</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lang="en-US" sz="1400" dirty="0" smtClean="0">
                          <a:solidFill>
                            <a:schemeClr val="tx1"/>
                          </a:solidFill>
                        </a:rPr>
                        <a:t>Perpetual System</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34539">
                <a:tc>
                  <a:txBody>
                    <a:bodyPr/>
                    <a:lstStyle/>
                    <a:p>
                      <a:pPr algn="ctr"/>
                      <a:r>
                        <a:rPr lang="en-US" sz="1400" dirty="0" smtClean="0">
                          <a:solidFill>
                            <a:schemeClr val="tx1"/>
                          </a:solidFill>
                        </a:rPr>
                        <a:t>FIFO</a:t>
                      </a:r>
                      <a:endParaRPr lang="en-US" sz="1400" dirty="0">
                        <a:solidFill>
                          <a:schemeClr val="tx1"/>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solidFill>
                            <a:schemeClr val="tx1"/>
                          </a:solidFill>
                        </a:rPr>
                        <a:t>X</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34539">
                <a:tc>
                  <a:txBody>
                    <a:bodyPr/>
                    <a:lstStyle/>
                    <a:p>
                      <a:pPr algn="ctr"/>
                      <a:r>
                        <a:rPr lang="en-US" sz="1400" dirty="0" smtClean="0">
                          <a:solidFill>
                            <a:schemeClr val="tx1"/>
                          </a:solidFill>
                        </a:rPr>
                        <a:t>LIFO</a:t>
                      </a:r>
                      <a:endParaRPr lang="en-US" sz="1400" dirty="0">
                        <a:solidFill>
                          <a:schemeClr val="tx1"/>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lang="en-US" sz="1400" dirty="0" smtClean="0">
                          <a:solidFill>
                            <a:schemeClr val="tx1"/>
                          </a:solidFill>
                        </a:rPr>
                        <a:t>X</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algn="ct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2"/>
                  </a:ext>
                </a:extLst>
              </a:tr>
            </a:tbl>
          </a:graphicData>
        </a:graphic>
      </p:graphicFrame>
      <p:sp>
        <p:nvSpPr>
          <p:cNvPr id="5"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rgbClr val="FFFFFF"/>
                </a:solidFill>
              </a:rPr>
              <a:t>Inventory Example: Periodic System</a:t>
            </a:r>
            <a:endParaRPr lang="en-US" altLang="en-US" sz="2800" dirty="0" smtClean="0">
              <a:solidFill>
                <a:schemeClr val="bg1"/>
              </a:solidFill>
            </a:endParaRPr>
          </a:p>
        </p:txBody>
      </p:sp>
    </p:spTree>
    <p:extLst>
      <p:ext uri="{BB962C8B-B14F-4D97-AF65-F5344CB8AC3E}">
        <p14:creationId xmlns:p14="http://schemas.microsoft.com/office/powerpoint/2010/main" val="36998032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28</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rgbClr val="FFFFFF"/>
                </a:solidFill>
              </a:rPr>
              <a:t>Inventory Example: </a:t>
            </a:r>
            <a:r>
              <a:rPr lang="en-US" altLang="en-US" sz="2400" b="1" u="sng" dirty="0" smtClean="0">
                <a:solidFill>
                  <a:srgbClr val="FFFFFF"/>
                </a:solidFill>
              </a:rPr>
              <a:t>Periodic</a:t>
            </a:r>
            <a:r>
              <a:rPr lang="en-US" altLang="en-US" sz="2400" b="1" dirty="0" smtClean="0">
                <a:solidFill>
                  <a:srgbClr val="FFFFFF"/>
                </a:solidFill>
              </a:rPr>
              <a:t> System</a:t>
            </a:r>
            <a:endParaRPr lang="en-US" altLang="en-US" sz="2000" u="sng" dirty="0" smtClean="0">
              <a:solidFill>
                <a:schemeClr val="bg1"/>
              </a:solidFill>
            </a:endParaRPr>
          </a:p>
        </p:txBody>
      </p:sp>
      <p:sp>
        <p:nvSpPr>
          <p:cNvPr id="9220" name="Rectangle 3"/>
          <p:cNvSpPr>
            <a:spLocks noGrp="1" noChangeArrowheads="1"/>
          </p:cNvSpPr>
          <p:nvPr>
            <p:ph type="body" idx="1"/>
          </p:nvPr>
        </p:nvSpPr>
        <p:spPr>
          <a:xfrm>
            <a:off x="1066800" y="1219200"/>
            <a:ext cx="7239000" cy="4876800"/>
          </a:xfrm>
          <a:noFill/>
        </p:spPr>
        <p:txBody>
          <a:bodyPr lIns="0" tIns="0" rIns="0" bIns="0"/>
          <a:lstStyle/>
          <a:p>
            <a:pPr marL="0" indent="0">
              <a:spcBef>
                <a:spcPts val="600"/>
              </a:spcBef>
              <a:spcAft>
                <a:spcPts val="600"/>
              </a:spcAft>
              <a:buNone/>
            </a:pPr>
            <a:r>
              <a:rPr lang="en-US" altLang="en-US" sz="1400" dirty="0"/>
              <a:t>Determine when the 8 units remaining were </a:t>
            </a:r>
            <a:r>
              <a:rPr lang="en-US" altLang="en-US" sz="1400" dirty="0" smtClean="0"/>
              <a:t/>
            </a:r>
            <a:br>
              <a:rPr lang="en-US" altLang="en-US" sz="1400" dirty="0" smtClean="0"/>
            </a:br>
            <a:r>
              <a:rPr lang="en-US" altLang="en-US" sz="1400" dirty="0" smtClean="0"/>
              <a:t>purchased </a:t>
            </a:r>
            <a:r>
              <a:rPr lang="en-US" altLang="en-US" sz="1400" dirty="0"/>
              <a:t>and calculate the ending inventory value</a:t>
            </a:r>
          </a:p>
          <a:p>
            <a:pPr marL="457200" indent="-457200">
              <a:spcBef>
                <a:spcPts val="600"/>
              </a:spcBef>
              <a:spcAft>
                <a:spcPts val="600"/>
              </a:spcAft>
              <a:buFont typeface="Arial" panose="020B0604020202020204" pitchFamily="34" charset="0"/>
              <a:buChar char="•"/>
            </a:pPr>
            <a:endParaRPr lang="en-US" altLang="en-US" sz="1400" b="1" dirty="0" smtClean="0"/>
          </a:p>
          <a:p>
            <a:pPr marL="457200" indent="-457200">
              <a:spcBef>
                <a:spcPts val="600"/>
              </a:spcBef>
              <a:spcAft>
                <a:spcPts val="600"/>
              </a:spcAft>
              <a:buFont typeface="Arial" panose="020B0604020202020204" pitchFamily="34" charset="0"/>
              <a:buChar char="•"/>
            </a:pPr>
            <a:r>
              <a:rPr lang="en-US" altLang="en-US" sz="1400" b="1" dirty="0" smtClean="0"/>
              <a:t>Periodic System &amp; FIFO</a:t>
            </a:r>
            <a:endParaRPr lang="en-US" altLang="en-US" sz="1400" b="1" dirty="0"/>
          </a:p>
          <a:p>
            <a:pPr marL="0" indent="0">
              <a:buNone/>
            </a:pPr>
            <a:r>
              <a:rPr lang="en-US" sz="1200" dirty="0"/>
              <a:t> </a:t>
            </a:r>
            <a:r>
              <a:rPr lang="en-US" sz="1200" dirty="0" smtClean="0"/>
              <a:t>  </a:t>
            </a:r>
            <a:r>
              <a:rPr lang="en-US" sz="1200" dirty="0" smtClean="0">
                <a:solidFill>
                  <a:srgbClr val="FF0000"/>
                </a:solidFill>
              </a:rPr>
              <a:t>Beginning </a:t>
            </a:r>
            <a:r>
              <a:rPr lang="en-US" sz="1200" dirty="0">
                <a:solidFill>
                  <a:srgbClr val="FF0000"/>
                </a:solidFill>
              </a:rPr>
              <a:t>Inventory:	</a:t>
            </a:r>
            <a:r>
              <a:rPr lang="en-US" sz="1200" dirty="0" smtClean="0">
                <a:solidFill>
                  <a:srgbClr val="FF0000"/>
                </a:solidFill>
              </a:rPr>
              <a:t>	12 </a:t>
            </a:r>
            <a:r>
              <a:rPr lang="en-US" sz="1200" dirty="0">
                <a:solidFill>
                  <a:srgbClr val="FF0000"/>
                </a:solidFill>
              </a:rPr>
              <a:t>tables		$12,000</a:t>
            </a:r>
          </a:p>
          <a:p>
            <a:pPr marL="0" indent="0">
              <a:buNone/>
            </a:pPr>
            <a:r>
              <a:rPr lang="en-US" sz="1200" u="sng" dirty="0">
                <a:solidFill>
                  <a:srgbClr val="00CC00"/>
                </a:solidFill>
              </a:rPr>
              <a:t>+ Purchases:		</a:t>
            </a:r>
            <a:r>
              <a:rPr lang="en-US" sz="1200" u="sng" dirty="0" smtClean="0">
                <a:solidFill>
                  <a:srgbClr val="00CC00"/>
                </a:solidFill>
              </a:rPr>
              <a:t>	40 </a:t>
            </a:r>
            <a:r>
              <a:rPr lang="en-US" sz="1200" u="sng" dirty="0">
                <a:solidFill>
                  <a:srgbClr val="00CC00"/>
                </a:solidFill>
              </a:rPr>
              <a:t>tables		  50,200</a:t>
            </a:r>
          </a:p>
          <a:p>
            <a:pPr marL="0" indent="0">
              <a:buNone/>
            </a:pPr>
            <a:r>
              <a:rPr lang="en-US" sz="1200" dirty="0">
                <a:solidFill>
                  <a:srgbClr val="7030A0"/>
                </a:solidFill>
              </a:rPr>
              <a:t>   Goods Available for Sale:	52 tables		  62,200</a:t>
            </a:r>
          </a:p>
          <a:p>
            <a:pPr marL="0" indent="0">
              <a:buNone/>
            </a:pPr>
            <a:r>
              <a:rPr lang="en-US" sz="1200" u="sng" dirty="0">
                <a:solidFill>
                  <a:srgbClr val="A51A17"/>
                </a:solidFill>
              </a:rPr>
              <a:t>-  Ending Inventory:		  8 tables		  11,040</a:t>
            </a:r>
            <a:r>
              <a:rPr lang="en-US" sz="1200" dirty="0">
                <a:solidFill>
                  <a:srgbClr val="A51A17"/>
                </a:solidFill>
              </a:rPr>
              <a:t>		</a:t>
            </a:r>
          </a:p>
          <a:p>
            <a:pPr marL="0" indent="0">
              <a:spcAft>
                <a:spcPts val="600"/>
              </a:spcAft>
              <a:buNone/>
            </a:pPr>
            <a:r>
              <a:rPr lang="en-US" sz="1200" b="1" dirty="0"/>
              <a:t>   Cost of Goods Sold:	</a:t>
            </a:r>
            <a:r>
              <a:rPr lang="en-US" sz="1200" b="1" dirty="0" smtClean="0"/>
              <a:t>	44 </a:t>
            </a:r>
            <a:r>
              <a:rPr lang="en-US" sz="1200" b="1" dirty="0"/>
              <a:t>tables		$51,160</a:t>
            </a:r>
            <a:r>
              <a:rPr lang="en-US" sz="1200" b="1" dirty="0" smtClean="0"/>
              <a:t>*</a:t>
            </a:r>
            <a:endParaRPr lang="en-US" sz="1400" b="1" dirty="0"/>
          </a:p>
          <a:p>
            <a:pPr marL="0" indent="0">
              <a:buNone/>
            </a:pPr>
            <a:r>
              <a:rPr lang="en-US" sz="1100" dirty="0"/>
              <a:t>*COGS = 12 @ $1,000 + 10 @ $1,100 + 10 @ $1,200 + 5 @ $1,300 + 7 @ $</a:t>
            </a:r>
            <a:r>
              <a:rPr lang="en-US" sz="1100" dirty="0" smtClean="0"/>
              <a:t>1,380  </a:t>
            </a:r>
            <a:r>
              <a:rPr lang="en-US" altLang="en-US" sz="1400" b="1" dirty="0" smtClean="0">
                <a:solidFill>
                  <a:srgbClr val="C00000"/>
                </a:solidFill>
              </a:rPr>
              <a:t>_________________________________________________________________________</a:t>
            </a:r>
          </a:p>
          <a:p>
            <a:pPr marL="457200" indent="-457200">
              <a:spcBef>
                <a:spcPts val="600"/>
              </a:spcBef>
              <a:spcAft>
                <a:spcPts val="600"/>
              </a:spcAft>
              <a:buFont typeface="Arial" panose="020B0604020202020204" pitchFamily="34" charset="0"/>
              <a:buChar char="•"/>
            </a:pPr>
            <a:r>
              <a:rPr lang="en-US" altLang="en-US" sz="1400" b="1" dirty="0" smtClean="0"/>
              <a:t>Periodic </a:t>
            </a:r>
            <a:r>
              <a:rPr lang="en-US" altLang="en-US" sz="1400" b="1" dirty="0"/>
              <a:t>System &amp; </a:t>
            </a:r>
            <a:r>
              <a:rPr lang="en-US" altLang="en-US" sz="1400" b="1" dirty="0" smtClean="0"/>
              <a:t>LIFO</a:t>
            </a:r>
            <a:endParaRPr lang="en-US" altLang="en-US" sz="1400" b="1" dirty="0"/>
          </a:p>
          <a:p>
            <a:pPr marL="0" indent="0">
              <a:buNone/>
            </a:pPr>
            <a:r>
              <a:rPr lang="en-US" sz="1400" dirty="0"/>
              <a:t> </a:t>
            </a:r>
            <a:r>
              <a:rPr lang="en-US" sz="1200" dirty="0">
                <a:solidFill>
                  <a:srgbClr val="FF0000"/>
                </a:solidFill>
              </a:rPr>
              <a:t>Beginning Inventory:		12 tables		$12,000</a:t>
            </a:r>
          </a:p>
          <a:p>
            <a:pPr marL="0" indent="0">
              <a:buNone/>
            </a:pPr>
            <a:r>
              <a:rPr lang="en-US" sz="1200" u="sng" dirty="0">
                <a:solidFill>
                  <a:srgbClr val="00CC00"/>
                </a:solidFill>
              </a:rPr>
              <a:t>+ Purchases:		</a:t>
            </a:r>
            <a:r>
              <a:rPr lang="en-US" sz="1200" u="sng" dirty="0" smtClean="0">
                <a:solidFill>
                  <a:srgbClr val="00CC00"/>
                </a:solidFill>
              </a:rPr>
              <a:t>	40 </a:t>
            </a:r>
            <a:r>
              <a:rPr lang="en-US" sz="1200" u="sng" dirty="0">
                <a:solidFill>
                  <a:srgbClr val="00CC00"/>
                </a:solidFill>
              </a:rPr>
              <a:t>tables		  50,200</a:t>
            </a:r>
          </a:p>
          <a:p>
            <a:pPr marL="0" indent="0">
              <a:buNone/>
            </a:pPr>
            <a:r>
              <a:rPr lang="en-US" sz="1200" dirty="0">
                <a:solidFill>
                  <a:srgbClr val="7030A0"/>
                </a:solidFill>
              </a:rPr>
              <a:t>   Goods Available for Sale:	52 tables		  62,200</a:t>
            </a:r>
          </a:p>
          <a:p>
            <a:pPr marL="0" indent="0">
              <a:buNone/>
            </a:pPr>
            <a:r>
              <a:rPr lang="en-US" sz="1200" u="sng" dirty="0">
                <a:solidFill>
                  <a:srgbClr val="A51A17"/>
                </a:solidFill>
              </a:rPr>
              <a:t>-  Ending Inventory:		  8 tables		    8,000</a:t>
            </a:r>
            <a:r>
              <a:rPr lang="en-US" sz="1200" dirty="0">
                <a:solidFill>
                  <a:srgbClr val="A51A17"/>
                </a:solidFill>
              </a:rPr>
              <a:t>		</a:t>
            </a:r>
          </a:p>
          <a:p>
            <a:pPr marL="0" indent="0">
              <a:spcAft>
                <a:spcPts val="600"/>
              </a:spcAft>
              <a:buNone/>
            </a:pPr>
            <a:r>
              <a:rPr lang="en-US" sz="1200" b="1" dirty="0"/>
              <a:t>   Cost of Goods Sold:	</a:t>
            </a:r>
            <a:r>
              <a:rPr lang="en-US" sz="1200" b="1" dirty="0" smtClean="0"/>
              <a:t>	44 </a:t>
            </a:r>
            <a:r>
              <a:rPr lang="en-US" sz="1200" b="1" dirty="0"/>
              <a:t>tables		$54,200</a:t>
            </a:r>
            <a:r>
              <a:rPr lang="en-US" sz="1200" b="1" dirty="0" smtClean="0"/>
              <a:t>*</a:t>
            </a:r>
            <a:endParaRPr lang="en-US" sz="1400" b="1" dirty="0"/>
          </a:p>
          <a:p>
            <a:pPr marL="0" indent="0">
              <a:buNone/>
            </a:pPr>
            <a:r>
              <a:rPr lang="en-US" sz="1100" dirty="0"/>
              <a:t>*COGS = 15 @ $1,380 + 5 @ $1,300 + 10 @ $1,200 + 10 @ $1,100 + 4 @ $1,000</a:t>
            </a:r>
            <a:endParaRPr lang="en-US" altLang="en-US" sz="1200" dirty="0">
              <a:solidFill>
                <a:srgbClr val="002060"/>
              </a:solidFill>
            </a:endParaRPr>
          </a:p>
        </p:txBody>
      </p:sp>
      <p:graphicFrame>
        <p:nvGraphicFramePr>
          <p:cNvPr id="14" name="Group 3"/>
          <p:cNvGraphicFramePr>
            <a:graphicFrameLocks/>
          </p:cNvGraphicFramePr>
          <p:nvPr>
            <p:extLst/>
          </p:nvPr>
        </p:nvGraphicFramePr>
        <p:xfrm>
          <a:off x="5812972" y="990600"/>
          <a:ext cx="3294742" cy="1371576"/>
        </p:xfrm>
        <a:graphic>
          <a:graphicData uri="http://schemas.openxmlformats.org/drawingml/2006/table">
            <a:tbl>
              <a:tblPr/>
              <a:tblGrid>
                <a:gridCol w="1436749">
                  <a:extLst>
                    <a:ext uri="{9D8B030D-6E8A-4147-A177-3AD203B41FA5}">
                      <a16:colId xmlns:a16="http://schemas.microsoft.com/office/drawing/2014/main" val="20000"/>
                    </a:ext>
                  </a:extLst>
                </a:gridCol>
                <a:gridCol w="473901">
                  <a:extLst>
                    <a:ext uri="{9D8B030D-6E8A-4147-A177-3AD203B41FA5}">
                      <a16:colId xmlns:a16="http://schemas.microsoft.com/office/drawing/2014/main" val="20001"/>
                    </a:ext>
                  </a:extLst>
                </a:gridCol>
                <a:gridCol w="710852">
                  <a:extLst>
                    <a:ext uri="{9D8B030D-6E8A-4147-A177-3AD203B41FA5}">
                      <a16:colId xmlns:a16="http://schemas.microsoft.com/office/drawing/2014/main" val="20002"/>
                    </a:ext>
                  </a:extLst>
                </a:gridCol>
                <a:gridCol w="673240">
                  <a:extLst>
                    <a:ext uri="{9D8B030D-6E8A-4147-A177-3AD203B41FA5}">
                      <a16:colId xmlns:a16="http://schemas.microsoft.com/office/drawing/2014/main" val="20003"/>
                    </a:ext>
                  </a:extLst>
                </a:gridCol>
              </a:tblGrid>
              <a:tr h="223997">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endParaRPr kumimoji="0" lang="en-US" sz="900" b="0" i="0" u="none" strike="noStrike" cap="none" normalizeH="0" baseline="0" dirty="0" smtClean="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Units</a:t>
                      </a:r>
                    </a:p>
                  </a:txBody>
                  <a:tcPr marT="45718" marB="45718"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Price/Unit</a:t>
                      </a:r>
                    </a:p>
                  </a:txBody>
                  <a:tcPr marT="45718" marB="45718"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 Amount</a:t>
                      </a:r>
                    </a:p>
                  </a:txBody>
                  <a:tcPr marT="45718" marB="45718"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997">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Beg. Inventory </a:t>
                      </a:r>
                      <a:r>
                        <a:rPr kumimoji="0" lang="en-US" sz="900" b="1" i="1" u="none" strike="noStrike" cap="none" normalizeH="0" baseline="0" dirty="0" smtClean="0">
                          <a:ln>
                            <a:noFill/>
                          </a:ln>
                          <a:solidFill>
                            <a:schemeClr val="tx2"/>
                          </a:solidFill>
                          <a:effectLst/>
                          <a:latin typeface="Arial" charset="0"/>
                        </a:rPr>
                        <a:t>(01/01)</a:t>
                      </a:r>
                      <a:endParaRPr kumimoji="0" lang="en-US" sz="900" b="0" i="0" u="none" strike="noStrike" cap="none" normalizeH="0" baseline="0" dirty="0" smtClean="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12</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$1,000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$12,000</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3997">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 Purchase #1  </a:t>
                      </a:r>
                      <a:r>
                        <a:rPr kumimoji="0" lang="en-US" sz="900" b="1" i="1" u="none" strike="noStrike" cap="none" normalizeH="0" baseline="0" dirty="0" smtClean="0">
                          <a:ln>
                            <a:noFill/>
                          </a:ln>
                          <a:solidFill>
                            <a:schemeClr val="tx2"/>
                          </a:solidFill>
                          <a:effectLst/>
                          <a:latin typeface="Arial" charset="0"/>
                        </a:rPr>
                        <a:t>(02/01)</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$1,100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$11,000</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3997">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 Purchase #2  </a:t>
                      </a:r>
                      <a:r>
                        <a:rPr kumimoji="0" lang="en-US" sz="900" b="1" i="1" u="none" strike="noStrike" cap="none" normalizeH="0" baseline="0" dirty="0" smtClean="0">
                          <a:ln>
                            <a:noFill/>
                          </a:ln>
                          <a:solidFill>
                            <a:schemeClr val="tx2"/>
                          </a:solidFill>
                          <a:effectLst/>
                          <a:latin typeface="Arial" charset="0"/>
                        </a:rPr>
                        <a:t>(04/14)</a:t>
                      </a:r>
                      <a:endParaRPr kumimoji="0" lang="en-US" sz="900" b="0" i="0" u="none" strike="noStrike" cap="none" normalizeH="0" baseline="0" dirty="0" smtClean="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$1,200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$12,000</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3997">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defRPr/>
                      </a:pPr>
                      <a:r>
                        <a:rPr kumimoji="0" lang="en-US" sz="900" b="0" i="0" u="none" strike="noStrike" cap="none" normalizeH="0" baseline="0" dirty="0" smtClean="0">
                          <a:ln>
                            <a:noFill/>
                          </a:ln>
                          <a:solidFill>
                            <a:schemeClr val="tx1"/>
                          </a:solidFill>
                          <a:effectLst/>
                          <a:latin typeface="Arial" charset="0"/>
                        </a:rPr>
                        <a:t>+ Purchase #3  </a:t>
                      </a:r>
                      <a:r>
                        <a:rPr kumimoji="0" lang="en-US" sz="900" b="1" i="1" u="none" strike="noStrike" cap="none" normalizeH="0" baseline="0" dirty="0" smtClean="0">
                          <a:ln>
                            <a:noFill/>
                          </a:ln>
                          <a:solidFill>
                            <a:schemeClr val="tx2"/>
                          </a:solidFill>
                          <a:effectLst/>
                          <a:latin typeface="Arial" charset="0"/>
                        </a:rPr>
                        <a:t>(08/05)</a:t>
                      </a:r>
                      <a:endParaRPr kumimoji="0" lang="en-US" sz="900" b="0" i="0" u="none" strike="noStrike" cap="none" normalizeH="0" baseline="0" dirty="0" smtClean="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5</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$1,300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  $6,500</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3997">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defRPr/>
                      </a:pPr>
                      <a:r>
                        <a:rPr kumimoji="0" lang="en-US" sz="900" b="0" i="0" u="none" strike="noStrike" cap="none" normalizeH="0" baseline="0" dirty="0" smtClean="0">
                          <a:ln>
                            <a:noFill/>
                          </a:ln>
                          <a:solidFill>
                            <a:schemeClr val="tx1"/>
                          </a:solidFill>
                          <a:effectLst/>
                          <a:latin typeface="Arial" charset="0"/>
                        </a:rPr>
                        <a:t>+ Purchase #4  </a:t>
                      </a:r>
                      <a:r>
                        <a:rPr kumimoji="0" lang="en-US" sz="900" b="1" i="1" u="none" strike="noStrike" cap="none" normalizeH="0" baseline="0" dirty="0" smtClean="0">
                          <a:ln>
                            <a:noFill/>
                          </a:ln>
                          <a:solidFill>
                            <a:schemeClr val="tx2"/>
                          </a:solidFill>
                          <a:effectLst/>
                          <a:latin typeface="Arial" charset="0"/>
                        </a:rPr>
                        <a:t>(11/11)</a:t>
                      </a:r>
                      <a:endParaRPr kumimoji="0" lang="en-US" sz="900" b="0" i="0" u="none" strike="noStrike" cap="none" normalizeH="0" baseline="0" dirty="0" smtClean="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15</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$1,380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$20,700</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Rectangle 1"/>
          <p:cNvSpPr/>
          <p:nvPr/>
        </p:nvSpPr>
        <p:spPr bwMode="auto">
          <a:xfrm>
            <a:off x="4495800" y="3106925"/>
            <a:ext cx="1797301" cy="4744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15" name="Rectangle 14"/>
          <p:cNvSpPr/>
          <p:nvPr/>
        </p:nvSpPr>
        <p:spPr bwMode="auto">
          <a:xfrm>
            <a:off x="4539314" y="5082859"/>
            <a:ext cx="1797301" cy="4744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Tree>
    <p:extLst>
      <p:ext uri="{BB962C8B-B14F-4D97-AF65-F5344CB8AC3E}">
        <p14:creationId xmlns:p14="http://schemas.microsoft.com/office/powerpoint/2010/main" val="3069048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29</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rgbClr val="FFFFFF"/>
                </a:solidFill>
              </a:rPr>
              <a:t>Inventory Example: Periodic System; FIFO vs. LIFO</a:t>
            </a:r>
            <a:endParaRPr lang="en-US" altLang="en-US" sz="2000" dirty="0" smtClean="0">
              <a:solidFill>
                <a:schemeClr val="bg1"/>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2944210273"/>
              </p:ext>
            </p:extLst>
          </p:nvPr>
        </p:nvGraphicFramePr>
        <p:xfrm>
          <a:off x="1676400" y="1905001"/>
          <a:ext cx="4572000" cy="1920020"/>
        </p:xfrm>
        <a:graphic>
          <a:graphicData uri="http://schemas.openxmlformats.org/drawingml/2006/table">
            <a:tbl>
              <a:tblPr firstRow="1" bandRow="1">
                <a:tableStyleId>{69012ECD-51FC-41F1-AA8D-1B2483CD663E}</a:tableStyleId>
              </a:tblPr>
              <a:tblGrid>
                <a:gridCol w="2575775">
                  <a:extLst>
                    <a:ext uri="{9D8B030D-6E8A-4147-A177-3AD203B41FA5}">
                      <a16:colId xmlns:a16="http://schemas.microsoft.com/office/drawing/2014/main" val="20000"/>
                    </a:ext>
                  </a:extLst>
                </a:gridCol>
                <a:gridCol w="1030310">
                  <a:extLst>
                    <a:ext uri="{9D8B030D-6E8A-4147-A177-3AD203B41FA5}">
                      <a16:colId xmlns:a16="http://schemas.microsoft.com/office/drawing/2014/main" val="20001"/>
                    </a:ext>
                  </a:extLst>
                </a:gridCol>
                <a:gridCol w="965915">
                  <a:extLst>
                    <a:ext uri="{9D8B030D-6E8A-4147-A177-3AD203B41FA5}">
                      <a16:colId xmlns:a16="http://schemas.microsoft.com/office/drawing/2014/main" val="20002"/>
                    </a:ext>
                  </a:extLst>
                </a:gridCol>
              </a:tblGrid>
              <a:tr h="247722">
                <a:tc>
                  <a:txBody>
                    <a:bodyPr/>
                    <a:lstStyle/>
                    <a:p>
                      <a:r>
                        <a:rPr lang="en-US" sz="1200" kern="1200" dirty="0" smtClean="0"/>
                        <a:t>Inventory </a:t>
                      </a:r>
                      <a:r>
                        <a:rPr lang="en-US" sz="1200" dirty="0" smtClean="0"/>
                        <a:t>System:</a:t>
                      </a:r>
                      <a:endParaRPr lang="en-US" sz="1200" b="0" dirty="0">
                        <a:solidFill>
                          <a:schemeClr val="tx1"/>
                        </a:solidFill>
                        <a:latin typeface="+mj-lt"/>
                      </a:endParaRPr>
                    </a:p>
                  </a:txBody>
                  <a:tcPr marT="45714" marB="45714" anchor="ctr"/>
                </a:tc>
                <a:tc gridSpan="2">
                  <a:txBody>
                    <a:bodyPr/>
                    <a:lstStyle/>
                    <a:p>
                      <a:r>
                        <a:rPr lang="en-US" sz="1200" dirty="0" smtClean="0"/>
                        <a:t>Periodic</a:t>
                      </a:r>
                      <a:endParaRPr lang="en-US" sz="1200" b="1" dirty="0">
                        <a:solidFill>
                          <a:schemeClr val="tx1"/>
                        </a:solidFill>
                        <a:latin typeface="+mj-lt"/>
                      </a:endParaRPr>
                    </a:p>
                  </a:txBody>
                  <a:tcPr marT="45714" marB="45714" anchor="ctr" anchorCtr="1"/>
                </a:tc>
                <a:tc hMerge="1">
                  <a:txBody>
                    <a:bodyPr/>
                    <a:lstStyle/>
                    <a:p>
                      <a:endParaRPr lang="en-US" sz="2800" dirty="0">
                        <a:latin typeface="+mj-lt"/>
                      </a:endParaRPr>
                    </a:p>
                  </a:txBody>
                  <a:tcPr anchor="ctr" anchorCtr="1"/>
                </a:tc>
                <a:extLst>
                  <a:ext uri="{0D108BD9-81ED-4DB2-BD59-A6C34878D82A}">
                    <a16:rowId xmlns:a16="http://schemas.microsoft.com/office/drawing/2014/main" val="10000"/>
                  </a:ext>
                </a:extLst>
              </a:tr>
              <a:tr h="247722">
                <a:tc>
                  <a:txBody>
                    <a:bodyPr/>
                    <a:lstStyle/>
                    <a:p>
                      <a:endParaRPr lang="en-US" sz="1200" b="1" dirty="0">
                        <a:solidFill>
                          <a:schemeClr val="tx1"/>
                        </a:solidFill>
                        <a:latin typeface="+mj-lt"/>
                      </a:endParaRPr>
                    </a:p>
                  </a:txBody>
                  <a:tcPr marT="45714" marB="45714" anchor="ctr"/>
                </a:tc>
                <a:tc>
                  <a:txBody>
                    <a:bodyPr/>
                    <a:lstStyle/>
                    <a:p>
                      <a:r>
                        <a:rPr lang="en-US" sz="1200" b="1" dirty="0" smtClean="0"/>
                        <a:t>FIFO</a:t>
                      </a:r>
                      <a:endParaRPr lang="en-US" sz="1200" b="1" dirty="0">
                        <a:solidFill>
                          <a:schemeClr val="tx1"/>
                        </a:solidFill>
                        <a:latin typeface="+mj-lt"/>
                      </a:endParaRPr>
                    </a:p>
                  </a:txBody>
                  <a:tcPr marT="45714" marB="45714" anchor="ctr" anchorCtr="1"/>
                </a:tc>
                <a:tc>
                  <a:txBody>
                    <a:bodyPr/>
                    <a:lstStyle/>
                    <a:p>
                      <a:r>
                        <a:rPr lang="en-US" sz="1200" b="1" dirty="0" smtClean="0"/>
                        <a:t>LIFO</a:t>
                      </a:r>
                      <a:endParaRPr lang="en-US" sz="1200" b="1" dirty="0">
                        <a:solidFill>
                          <a:schemeClr val="tx1"/>
                        </a:solidFill>
                        <a:latin typeface="+mj-lt"/>
                      </a:endParaRPr>
                    </a:p>
                  </a:txBody>
                  <a:tcPr marT="45714" marB="45714" anchor="ctr" anchorCtr="1"/>
                </a:tc>
                <a:extLst>
                  <a:ext uri="{0D108BD9-81ED-4DB2-BD59-A6C34878D82A}">
                    <a16:rowId xmlns:a16="http://schemas.microsoft.com/office/drawing/2014/main" val="10001"/>
                  </a:ext>
                </a:extLst>
              </a:tr>
              <a:tr h="260358">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u="none" strike="noStrike" cap="none" normalizeH="0" baseline="0" dirty="0" smtClean="0">
                          <a:ln>
                            <a:noFill/>
                          </a:ln>
                          <a:effectLst/>
                        </a:rPr>
                        <a:t>Revenues</a:t>
                      </a:r>
                      <a:endParaRPr kumimoji="0" lang="en-US" sz="1200" b="0" i="0" u="none" strike="noStrike" cap="none" normalizeH="0" baseline="0" dirty="0" smtClean="0">
                        <a:ln>
                          <a:noFill/>
                        </a:ln>
                        <a:solidFill>
                          <a:schemeClr val="tx1"/>
                        </a:solidFill>
                        <a:effectLst/>
                        <a:latin typeface="+mj-lt"/>
                      </a:endParaRPr>
                    </a:p>
                  </a:txBody>
                  <a:tcPr marT="45697" marB="45697"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u="none" strike="noStrike" cap="none" normalizeH="0" baseline="0" dirty="0" smtClean="0">
                          <a:ln>
                            <a:noFill/>
                          </a:ln>
                          <a:effectLst/>
                        </a:rPr>
                        <a:t>$70,400</a:t>
                      </a:r>
                      <a:endParaRPr kumimoji="0" lang="en-US" sz="1200" b="0" i="1" u="none" strike="noStrike" cap="none" normalizeH="0" baseline="0" dirty="0" smtClean="0">
                        <a:ln>
                          <a:noFill/>
                        </a:ln>
                        <a:solidFill>
                          <a:srgbClr val="002060"/>
                        </a:solidFill>
                        <a:effectLst/>
                        <a:latin typeface="+mj-lt"/>
                      </a:endParaRPr>
                    </a:p>
                  </a:txBody>
                  <a:tcPr marT="45697" marB="45697" anchor="ctr" anchorCtr="1"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u="none" strike="noStrike" cap="none" normalizeH="0" baseline="0" dirty="0" smtClean="0">
                          <a:ln>
                            <a:noFill/>
                          </a:ln>
                          <a:effectLst/>
                        </a:rPr>
                        <a:t>$70,400</a:t>
                      </a:r>
                      <a:endParaRPr kumimoji="0" lang="en-US" sz="1200" b="0" i="1" u="none" strike="noStrike" cap="none" normalizeH="0" baseline="0" dirty="0" smtClean="0">
                        <a:ln>
                          <a:noFill/>
                        </a:ln>
                        <a:solidFill>
                          <a:srgbClr val="002060"/>
                        </a:solidFill>
                        <a:effectLst/>
                        <a:latin typeface="+mj-lt"/>
                      </a:endParaRPr>
                    </a:p>
                  </a:txBody>
                  <a:tcPr marT="45697" marB="45697" anchor="ctr" anchorCtr="1" horzOverflow="overflow"/>
                </a:tc>
                <a:extLst>
                  <a:ext uri="{0D108BD9-81ED-4DB2-BD59-A6C34878D82A}">
                    <a16:rowId xmlns:a16="http://schemas.microsoft.com/office/drawing/2014/main" val="10002"/>
                  </a:ext>
                </a:extLst>
              </a:tr>
              <a:tr h="253696">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u="sng" strike="noStrike" cap="none" normalizeH="0" baseline="0" dirty="0" smtClean="0">
                          <a:ln>
                            <a:noFill/>
                          </a:ln>
                          <a:effectLst/>
                        </a:rPr>
                        <a:t>- COGS</a:t>
                      </a:r>
                      <a:endParaRPr kumimoji="0" lang="en-US" sz="1200" b="0" i="0" u="sng" strike="noStrike" cap="none" normalizeH="0" baseline="0" dirty="0" smtClean="0">
                        <a:ln>
                          <a:noFill/>
                        </a:ln>
                        <a:solidFill>
                          <a:schemeClr val="tx1"/>
                        </a:solidFill>
                        <a:effectLst/>
                        <a:latin typeface="+mj-lt"/>
                      </a:endParaRPr>
                    </a:p>
                  </a:txBody>
                  <a:tcPr marT="45697" marB="45697" anchor="ctr" horzOverflow="overflow"/>
                </a:tc>
                <a:tc>
                  <a:txBody>
                    <a:bodyPr/>
                    <a:lstStyle/>
                    <a:p>
                      <a:pPr algn="ctr"/>
                      <a:r>
                        <a:rPr lang="en-US" sz="1200" kern="1200" dirty="0" smtClean="0"/>
                        <a:t>(</a:t>
                      </a:r>
                      <a:r>
                        <a:rPr lang="en-US" sz="1200" u="sng" kern="1200" dirty="0" smtClean="0"/>
                        <a:t>51,160</a:t>
                      </a:r>
                      <a:r>
                        <a:rPr lang="en-US" sz="1200" kern="1200" dirty="0" smtClean="0"/>
                        <a:t>)</a:t>
                      </a:r>
                      <a:endParaRPr lang="en-US" sz="1200" i="1" kern="1200" dirty="0">
                        <a:solidFill>
                          <a:srgbClr val="002060"/>
                        </a:solidFill>
                        <a:latin typeface="+mn-lt"/>
                        <a:ea typeface="+mn-ea"/>
                        <a:cs typeface="+mn-cs"/>
                      </a:endParaRPr>
                    </a:p>
                  </a:txBody>
                  <a:tcPr marT="45697" marB="45697" anchor="ctr" anchorCtr="1"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u="none" strike="noStrike" kern="1200" cap="none" normalizeH="0" baseline="0" dirty="0" smtClean="0">
                          <a:ln>
                            <a:noFill/>
                          </a:ln>
                          <a:effectLst/>
                        </a:rPr>
                        <a:t>(</a:t>
                      </a:r>
                      <a:r>
                        <a:rPr kumimoji="0" lang="en-US" sz="1200" u="sng" strike="noStrike" kern="1200" cap="none" normalizeH="0" baseline="0" dirty="0" smtClean="0">
                          <a:ln>
                            <a:noFill/>
                          </a:ln>
                          <a:effectLst/>
                        </a:rPr>
                        <a:t>54,200</a:t>
                      </a:r>
                      <a:r>
                        <a:rPr kumimoji="0" lang="en-US" sz="1200" u="none" strike="noStrike" kern="1200" cap="none" normalizeH="0" baseline="0" dirty="0" smtClean="0">
                          <a:ln>
                            <a:noFill/>
                          </a:ln>
                          <a:effectLst/>
                        </a:rPr>
                        <a:t>)</a:t>
                      </a:r>
                      <a:endParaRPr kumimoji="0" lang="en-US" sz="1200" b="0" i="1" u="none" strike="noStrike" kern="1200" cap="none" normalizeH="0" baseline="0" dirty="0" smtClean="0">
                        <a:ln>
                          <a:noFill/>
                        </a:ln>
                        <a:solidFill>
                          <a:srgbClr val="002060"/>
                        </a:solidFill>
                        <a:effectLst/>
                        <a:latin typeface="+mn-lt"/>
                        <a:ea typeface="+mn-ea"/>
                        <a:cs typeface="+mn-cs"/>
                      </a:endParaRPr>
                    </a:p>
                  </a:txBody>
                  <a:tcPr marT="45697" marB="45697" anchor="ctr" anchorCtr="1" horzOverflow="overflow"/>
                </a:tc>
                <a:extLst>
                  <a:ext uri="{0D108BD9-81ED-4DB2-BD59-A6C34878D82A}">
                    <a16:rowId xmlns:a16="http://schemas.microsoft.com/office/drawing/2014/main" val="10003"/>
                  </a:ext>
                </a:extLst>
              </a:tr>
              <a:tr h="247691">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u="none" strike="noStrike" cap="none" normalizeH="0" baseline="0" dirty="0" smtClean="0">
                          <a:ln>
                            <a:noFill/>
                          </a:ln>
                          <a:effectLst/>
                        </a:rPr>
                        <a:t>Gross Profit</a:t>
                      </a:r>
                      <a:endParaRPr kumimoji="0" lang="en-US" sz="1200" b="0" i="0" u="none" strike="noStrike" cap="none" normalizeH="0" baseline="0" dirty="0" smtClean="0">
                        <a:ln>
                          <a:noFill/>
                        </a:ln>
                        <a:solidFill>
                          <a:schemeClr val="tx1"/>
                        </a:solidFill>
                        <a:effectLst/>
                        <a:latin typeface="+mj-lt"/>
                      </a:endParaRPr>
                    </a:p>
                  </a:txBody>
                  <a:tcPr marT="45697" marB="45697" anchor="ctr" horzOverflow="overflow"/>
                </a:tc>
                <a:tc>
                  <a:txBody>
                    <a:bodyPr/>
                    <a:lstStyle/>
                    <a:p>
                      <a:pPr algn="ctr"/>
                      <a:r>
                        <a:rPr lang="en-US" sz="1200" kern="1200" dirty="0" smtClean="0"/>
                        <a:t>19,240</a:t>
                      </a:r>
                      <a:endParaRPr lang="en-US" sz="1200" i="1" kern="1200" dirty="0">
                        <a:solidFill>
                          <a:srgbClr val="002060"/>
                        </a:solidFill>
                        <a:latin typeface="+mn-lt"/>
                        <a:ea typeface="+mn-ea"/>
                        <a:cs typeface="+mn-cs"/>
                      </a:endParaRPr>
                    </a:p>
                  </a:txBody>
                  <a:tcPr marT="45697" marB="45697" anchor="ctr" anchorCtr="1" horzOverflow="overflow"/>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normalizeH="0" baseline="0" dirty="0" smtClean="0">
                          <a:ln>
                            <a:noFill/>
                          </a:ln>
                          <a:effectLst/>
                        </a:rPr>
                        <a:t>16,200</a:t>
                      </a:r>
                      <a:endParaRPr kumimoji="0" lang="en-US" sz="1200" b="0" i="1" u="none" strike="noStrike" kern="1200" cap="none" normalizeH="0" baseline="0" dirty="0" smtClean="0">
                        <a:ln>
                          <a:noFill/>
                        </a:ln>
                        <a:solidFill>
                          <a:srgbClr val="002060"/>
                        </a:solidFill>
                        <a:effectLst/>
                        <a:latin typeface="+mn-lt"/>
                        <a:ea typeface="+mn-ea"/>
                        <a:cs typeface="+mn-cs"/>
                      </a:endParaRPr>
                    </a:p>
                  </a:txBody>
                  <a:tcPr marT="45697" marB="45697" anchor="ctr" anchorCtr="1" horzOverflow="overflow"/>
                </a:tc>
                <a:extLst>
                  <a:ext uri="{0D108BD9-81ED-4DB2-BD59-A6C34878D82A}">
                    <a16:rowId xmlns:a16="http://schemas.microsoft.com/office/drawing/2014/main" val="10004"/>
                  </a:ext>
                </a:extLst>
              </a:tr>
              <a:tr h="247722">
                <a:tc>
                  <a:txBody>
                    <a:bodyPr/>
                    <a:lstStyle/>
                    <a:p>
                      <a:pPr algn="l"/>
                      <a:endParaRPr lang="en-US" sz="1200" dirty="0">
                        <a:latin typeface="+mj-lt"/>
                      </a:endParaRPr>
                    </a:p>
                  </a:txBody>
                  <a:tcPr marT="45714" marB="45714" anchor="ctr"/>
                </a:tc>
                <a:tc>
                  <a:txBody>
                    <a:bodyPr/>
                    <a:lstStyle/>
                    <a:p>
                      <a:endParaRPr lang="en-US" sz="1200" i="1">
                        <a:solidFill>
                          <a:srgbClr val="002060"/>
                        </a:solidFill>
                        <a:latin typeface="+mj-lt"/>
                      </a:endParaRPr>
                    </a:p>
                  </a:txBody>
                  <a:tcPr marT="45714" marB="45714" anchor="ctr" anchorCtr="1"/>
                </a:tc>
                <a:tc>
                  <a:txBody>
                    <a:bodyPr/>
                    <a:lstStyle/>
                    <a:p>
                      <a:endParaRPr lang="en-US" sz="1200" i="1" dirty="0">
                        <a:solidFill>
                          <a:srgbClr val="002060"/>
                        </a:solidFill>
                        <a:latin typeface="+mj-lt"/>
                      </a:endParaRPr>
                    </a:p>
                  </a:txBody>
                  <a:tcPr marT="45714" marB="45714" anchor="ctr" anchorCtr="1"/>
                </a:tc>
                <a:extLst>
                  <a:ext uri="{0D108BD9-81ED-4DB2-BD59-A6C34878D82A}">
                    <a16:rowId xmlns:a16="http://schemas.microsoft.com/office/drawing/2014/main" val="10005"/>
                  </a:ext>
                </a:extLst>
              </a:tr>
              <a:tr h="247691">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u="none" strike="noStrike" cap="none" normalizeH="0" baseline="0" dirty="0" smtClean="0">
                          <a:ln>
                            <a:noFill/>
                          </a:ln>
                          <a:effectLst/>
                        </a:rPr>
                        <a:t>Ending Inventory</a:t>
                      </a:r>
                      <a:endParaRPr kumimoji="0" lang="en-US" sz="1200" b="0" i="0" u="none" strike="noStrike" cap="none" normalizeH="0" baseline="0" dirty="0" smtClean="0">
                        <a:ln>
                          <a:noFill/>
                        </a:ln>
                        <a:solidFill>
                          <a:schemeClr val="tx1"/>
                        </a:solidFill>
                        <a:effectLst/>
                        <a:latin typeface="+mj-lt"/>
                      </a:endParaRPr>
                    </a:p>
                  </a:txBody>
                  <a:tcPr marT="45697" marB="45697"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defRPr/>
                      </a:pPr>
                      <a:r>
                        <a:rPr lang="en-US" sz="1200" kern="1200" dirty="0" smtClean="0"/>
                        <a:t>$11,040</a:t>
                      </a:r>
                      <a:endParaRPr lang="en-US" sz="1200" i="1" kern="1200" dirty="0" smtClean="0">
                        <a:solidFill>
                          <a:srgbClr val="002060"/>
                        </a:solidFill>
                        <a:latin typeface="+mn-lt"/>
                        <a:ea typeface="+mn-ea"/>
                        <a:cs typeface="+mn-cs"/>
                      </a:endParaRPr>
                    </a:p>
                  </a:txBody>
                  <a:tcPr marT="45697" marB="45697" anchor="ctr" anchorCtr="1" horzOverflow="overflow"/>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normalizeH="0" baseline="0" dirty="0" smtClean="0">
                          <a:ln>
                            <a:noFill/>
                          </a:ln>
                          <a:effectLst/>
                        </a:rPr>
                        <a:t>$8,000</a:t>
                      </a:r>
                      <a:endParaRPr kumimoji="0" lang="en-US" sz="1200" b="0" i="1" u="none" strike="noStrike" kern="1200" cap="none" normalizeH="0" baseline="0" dirty="0" smtClean="0">
                        <a:ln>
                          <a:noFill/>
                        </a:ln>
                        <a:solidFill>
                          <a:srgbClr val="002060"/>
                        </a:solidFill>
                        <a:effectLst/>
                        <a:latin typeface="+mn-lt"/>
                        <a:ea typeface="+mn-ea"/>
                        <a:cs typeface="+mn-cs"/>
                      </a:endParaRPr>
                    </a:p>
                  </a:txBody>
                  <a:tcPr marT="45697" marB="45697" anchor="ctr" anchorCtr="1"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811118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633110834"/>
              </p:ext>
            </p:extLst>
          </p:nvPr>
        </p:nvGraphicFramePr>
        <p:xfrm>
          <a:off x="2512181" y="1219200"/>
          <a:ext cx="4119637" cy="4454628"/>
        </p:xfrm>
        <a:graphic>
          <a:graphicData uri="http://schemas.openxmlformats.org/drawingml/2006/table">
            <a:tbl>
              <a:tblPr firstRow="1" bandRow="1">
                <a:tableStyleId>{7DF18680-E054-41AD-8BC1-D1AEF772440D}</a:tableStyleId>
              </a:tblPr>
              <a:tblGrid>
                <a:gridCol w="3231089">
                  <a:extLst>
                    <a:ext uri="{9D8B030D-6E8A-4147-A177-3AD203B41FA5}">
                      <a16:colId xmlns:a16="http://schemas.microsoft.com/office/drawing/2014/main" val="20000"/>
                    </a:ext>
                  </a:extLst>
                </a:gridCol>
                <a:gridCol w="888548">
                  <a:extLst>
                    <a:ext uri="{9D8B030D-6E8A-4147-A177-3AD203B41FA5}">
                      <a16:colId xmlns:a16="http://schemas.microsoft.com/office/drawing/2014/main" val="20001"/>
                    </a:ext>
                  </a:extLst>
                </a:gridCol>
              </a:tblGrid>
              <a:tr h="347525">
                <a:tc gridSpan="2">
                  <a:txBody>
                    <a:bodyPr/>
                    <a:lstStyle/>
                    <a:p>
                      <a:pPr algn="ctr"/>
                      <a:r>
                        <a:rPr lang="en-US" sz="1600" dirty="0" smtClean="0"/>
                        <a:t>Income Statement for FY 2016</a:t>
                      </a:r>
                      <a:endParaRPr lang="en-US" sz="1600" dirty="0">
                        <a:solidFill>
                          <a:schemeClr val="tx1"/>
                        </a:solidFill>
                      </a:endParaRPr>
                    </a:p>
                  </a:txBody>
                  <a:tcPr/>
                </a:tc>
                <a:tc hMerge="1">
                  <a:txBody>
                    <a:bodyPr/>
                    <a:lstStyle/>
                    <a:p>
                      <a:endParaRPr lang="en-US" dirty="0"/>
                    </a:p>
                  </a:txBody>
                  <a:tcPr/>
                </a:tc>
                <a:extLst>
                  <a:ext uri="{0D108BD9-81ED-4DB2-BD59-A6C34878D82A}">
                    <a16:rowId xmlns:a16="http://schemas.microsoft.com/office/drawing/2014/main" val="10000"/>
                  </a:ext>
                </a:extLst>
              </a:tr>
              <a:tr h="315931">
                <a:tc>
                  <a:txBody>
                    <a:bodyPr/>
                    <a:lstStyle/>
                    <a:p>
                      <a:r>
                        <a:rPr lang="en-US" sz="1400" dirty="0" smtClean="0"/>
                        <a:t>Revenues</a:t>
                      </a:r>
                      <a:endParaRPr lang="en-US" sz="1400" dirty="0"/>
                    </a:p>
                  </a:txBody>
                  <a:tcPr/>
                </a:tc>
                <a:tc>
                  <a:txBody>
                    <a:bodyPr/>
                    <a:lstStyle/>
                    <a:p>
                      <a:pPr algn="r"/>
                      <a:r>
                        <a:rPr lang="en-US" sz="1400" dirty="0" smtClean="0"/>
                        <a:t>1,000</a:t>
                      </a:r>
                      <a:endParaRPr lang="en-US" sz="1400" dirty="0"/>
                    </a:p>
                  </a:txBody>
                  <a:tcPr/>
                </a:tc>
                <a:extLst>
                  <a:ext uri="{0D108BD9-81ED-4DB2-BD59-A6C34878D82A}">
                    <a16:rowId xmlns:a16="http://schemas.microsoft.com/office/drawing/2014/main" val="10001"/>
                  </a:ext>
                </a:extLst>
              </a:tr>
              <a:tr h="315931">
                <a:tc>
                  <a:txBody>
                    <a:bodyPr/>
                    <a:lstStyle/>
                    <a:p>
                      <a:pPr marL="285750" indent="-285750">
                        <a:buFontTx/>
                        <a:buChar char="-"/>
                      </a:pPr>
                      <a:r>
                        <a:rPr lang="en-US" sz="1400" u="sng" dirty="0" smtClean="0"/>
                        <a:t>COGS</a:t>
                      </a:r>
                      <a:endParaRPr lang="en-US" sz="1400" u="sng" dirty="0"/>
                    </a:p>
                  </a:txBody>
                  <a:tcPr/>
                </a:tc>
                <a:tc>
                  <a:txBody>
                    <a:bodyPr/>
                    <a:lstStyle/>
                    <a:p>
                      <a:pPr algn="r"/>
                      <a:r>
                        <a:rPr lang="en-US" sz="1400" u="none" dirty="0" smtClean="0"/>
                        <a:t>(600)</a:t>
                      </a:r>
                      <a:endParaRPr lang="en-US" sz="1400" u="none" dirty="0"/>
                    </a:p>
                  </a:txBody>
                  <a:tcPr/>
                </a:tc>
                <a:extLst>
                  <a:ext uri="{0D108BD9-81ED-4DB2-BD59-A6C34878D82A}">
                    <a16:rowId xmlns:a16="http://schemas.microsoft.com/office/drawing/2014/main" val="10002"/>
                  </a:ext>
                </a:extLst>
              </a:tr>
              <a:tr h="315931">
                <a:tc>
                  <a:txBody>
                    <a:bodyPr/>
                    <a:lstStyle/>
                    <a:p>
                      <a:r>
                        <a:rPr lang="en-US" sz="1400" dirty="0" smtClean="0"/>
                        <a:t>Gross Profit</a:t>
                      </a:r>
                      <a:endParaRPr lang="en-US" sz="1400" dirty="0"/>
                    </a:p>
                  </a:txBody>
                  <a:tcPr/>
                </a:tc>
                <a:tc>
                  <a:txBody>
                    <a:bodyPr/>
                    <a:lstStyle/>
                    <a:p>
                      <a:pPr algn="r"/>
                      <a:r>
                        <a:rPr lang="en-US" sz="1400" dirty="0" smtClean="0"/>
                        <a:t>400</a:t>
                      </a:r>
                      <a:endParaRPr lang="en-US" sz="1400" dirty="0"/>
                    </a:p>
                  </a:txBody>
                  <a:tcPr/>
                </a:tc>
                <a:extLst>
                  <a:ext uri="{0D108BD9-81ED-4DB2-BD59-A6C34878D82A}">
                    <a16:rowId xmlns:a16="http://schemas.microsoft.com/office/drawing/2014/main" val="10003"/>
                  </a:ext>
                </a:extLst>
              </a:tr>
              <a:tr h="315931">
                <a:tc>
                  <a:txBody>
                    <a:bodyPr/>
                    <a:lstStyle/>
                    <a:p>
                      <a:pPr marL="285750" indent="-285750">
                        <a:buFontTx/>
                        <a:buChar char="-"/>
                      </a:pPr>
                      <a:r>
                        <a:rPr lang="en-US" sz="1400" u="sng" dirty="0" smtClean="0"/>
                        <a:t>SG&amp;A</a:t>
                      </a:r>
                      <a:endParaRPr lang="en-US" sz="1400" u="sng" dirty="0"/>
                    </a:p>
                  </a:txBody>
                  <a:tcPr/>
                </a:tc>
                <a:tc>
                  <a:txBody>
                    <a:bodyPr/>
                    <a:lstStyle/>
                    <a:p>
                      <a:pPr algn="r"/>
                      <a:r>
                        <a:rPr lang="en-US" sz="1400" u="none" dirty="0" smtClean="0"/>
                        <a:t>(305)</a:t>
                      </a:r>
                      <a:endParaRPr lang="en-US" sz="1400" u="none" dirty="0"/>
                    </a:p>
                  </a:txBody>
                  <a:tcPr/>
                </a:tc>
                <a:extLst>
                  <a:ext uri="{0D108BD9-81ED-4DB2-BD59-A6C34878D82A}">
                    <a16:rowId xmlns:a16="http://schemas.microsoft.com/office/drawing/2014/main" val="10004"/>
                  </a:ext>
                </a:extLst>
              </a:tr>
              <a:tr h="315931">
                <a:tc>
                  <a:txBody>
                    <a:bodyPr/>
                    <a:lstStyle/>
                    <a:p>
                      <a:r>
                        <a:rPr lang="en-US" sz="1400" dirty="0" smtClean="0"/>
                        <a:t>Operating Income</a:t>
                      </a:r>
                      <a:endParaRPr lang="en-US" sz="1400" dirty="0"/>
                    </a:p>
                  </a:txBody>
                  <a:tcPr/>
                </a:tc>
                <a:tc>
                  <a:txBody>
                    <a:bodyPr/>
                    <a:lstStyle/>
                    <a:p>
                      <a:pPr algn="r"/>
                      <a:r>
                        <a:rPr lang="en-US" sz="1400" dirty="0" smtClean="0"/>
                        <a:t>95</a:t>
                      </a:r>
                      <a:endParaRPr lang="en-US" sz="1400" dirty="0"/>
                    </a:p>
                  </a:txBody>
                  <a:tcPr/>
                </a:tc>
                <a:extLst>
                  <a:ext uri="{0D108BD9-81ED-4DB2-BD59-A6C34878D82A}">
                    <a16:rowId xmlns:a16="http://schemas.microsoft.com/office/drawing/2014/main" val="10005"/>
                  </a:ext>
                </a:extLst>
              </a:tr>
              <a:tr h="315931">
                <a:tc>
                  <a:txBody>
                    <a:bodyPr/>
                    <a:lstStyle/>
                    <a:p>
                      <a:pPr marL="285750" indent="-285750">
                        <a:buFontTx/>
                        <a:buChar char="-"/>
                      </a:pPr>
                      <a:r>
                        <a:rPr lang="en-US" sz="1400" dirty="0" smtClean="0"/>
                        <a:t>Interest Expense</a:t>
                      </a:r>
                      <a:endParaRPr lang="en-US" sz="1400" dirty="0"/>
                    </a:p>
                  </a:txBody>
                  <a:tcPr/>
                </a:tc>
                <a:tc>
                  <a:txBody>
                    <a:bodyPr/>
                    <a:lstStyle/>
                    <a:p>
                      <a:pPr algn="r"/>
                      <a:r>
                        <a:rPr lang="en-US" sz="1400" dirty="0" smtClean="0"/>
                        <a:t>(16)</a:t>
                      </a:r>
                      <a:endParaRPr lang="en-US" sz="1400" dirty="0"/>
                    </a:p>
                  </a:txBody>
                  <a:tcPr/>
                </a:tc>
                <a:extLst>
                  <a:ext uri="{0D108BD9-81ED-4DB2-BD59-A6C34878D82A}">
                    <a16:rowId xmlns:a16="http://schemas.microsoft.com/office/drawing/2014/main" val="10006"/>
                  </a:ext>
                </a:extLst>
              </a:tr>
              <a:tr h="315931">
                <a:tc>
                  <a:txBody>
                    <a:bodyPr/>
                    <a:lstStyle/>
                    <a:p>
                      <a:r>
                        <a:rPr lang="en-US" sz="1400" dirty="0" smtClean="0"/>
                        <a:t>Other Income</a:t>
                      </a:r>
                      <a:r>
                        <a:rPr lang="en-US" sz="1400" baseline="0" dirty="0" smtClean="0"/>
                        <a:t> (Expense)</a:t>
                      </a:r>
                      <a:endParaRPr lang="en-US" sz="1400" dirty="0"/>
                    </a:p>
                  </a:txBody>
                  <a:tcPr/>
                </a:tc>
                <a:tc>
                  <a:txBody>
                    <a:bodyPr/>
                    <a:lstStyle/>
                    <a:p>
                      <a:pPr algn="r"/>
                      <a:r>
                        <a:rPr lang="en-US" sz="1400" dirty="0" smtClean="0"/>
                        <a:t>(4)</a:t>
                      </a:r>
                      <a:endParaRPr lang="en-US" sz="1400" dirty="0"/>
                    </a:p>
                  </a:txBody>
                  <a:tcPr/>
                </a:tc>
                <a:extLst>
                  <a:ext uri="{0D108BD9-81ED-4DB2-BD59-A6C34878D82A}">
                    <a16:rowId xmlns:a16="http://schemas.microsoft.com/office/drawing/2014/main" val="10007"/>
                  </a:ext>
                </a:extLst>
              </a:tr>
              <a:tr h="315931">
                <a:tc>
                  <a:txBody>
                    <a:bodyPr/>
                    <a:lstStyle/>
                    <a:p>
                      <a:r>
                        <a:rPr lang="en-US" sz="1400" u="sng" dirty="0" smtClean="0"/>
                        <a:t>Gains (Losses)</a:t>
                      </a:r>
                      <a:endParaRPr lang="en-US" sz="1400" u="sng" dirty="0"/>
                    </a:p>
                  </a:txBody>
                  <a:tcPr/>
                </a:tc>
                <a:tc>
                  <a:txBody>
                    <a:bodyPr/>
                    <a:lstStyle/>
                    <a:p>
                      <a:pPr algn="r"/>
                      <a:r>
                        <a:rPr lang="en-US" sz="1400" u="none" dirty="0" smtClean="0"/>
                        <a:t>25</a:t>
                      </a:r>
                      <a:endParaRPr lang="en-US" sz="1400" u="none" dirty="0"/>
                    </a:p>
                  </a:txBody>
                  <a:tcPr/>
                </a:tc>
                <a:extLst>
                  <a:ext uri="{0D108BD9-81ED-4DB2-BD59-A6C34878D82A}">
                    <a16:rowId xmlns:a16="http://schemas.microsoft.com/office/drawing/2014/main" val="10008"/>
                  </a:ext>
                </a:extLst>
              </a:tr>
              <a:tr h="315931">
                <a:tc>
                  <a:txBody>
                    <a:bodyPr/>
                    <a:lstStyle/>
                    <a:p>
                      <a:r>
                        <a:rPr lang="en-US" sz="1400" dirty="0" smtClean="0"/>
                        <a:t>Earnings before Taxes</a:t>
                      </a:r>
                      <a:endParaRPr lang="en-US" sz="1400" dirty="0"/>
                    </a:p>
                  </a:txBody>
                  <a:tcPr/>
                </a:tc>
                <a:tc>
                  <a:txBody>
                    <a:bodyPr/>
                    <a:lstStyle/>
                    <a:p>
                      <a:pPr algn="r"/>
                      <a:r>
                        <a:rPr lang="en-US" sz="1400" dirty="0" smtClean="0"/>
                        <a:t>100</a:t>
                      </a:r>
                      <a:endParaRPr lang="en-US" sz="1400" dirty="0"/>
                    </a:p>
                  </a:txBody>
                  <a:tcPr/>
                </a:tc>
                <a:extLst>
                  <a:ext uri="{0D108BD9-81ED-4DB2-BD59-A6C34878D82A}">
                    <a16:rowId xmlns:a16="http://schemas.microsoft.com/office/drawing/2014/main" val="10009"/>
                  </a:ext>
                </a:extLst>
              </a:tr>
              <a:tr h="315931">
                <a:tc>
                  <a:txBody>
                    <a:bodyPr/>
                    <a:lstStyle/>
                    <a:p>
                      <a:pPr marL="285750" indent="-285750">
                        <a:buFontTx/>
                        <a:buChar char="-"/>
                      </a:pPr>
                      <a:r>
                        <a:rPr lang="en-US" sz="1400" dirty="0" smtClean="0"/>
                        <a:t>Tax Expense</a:t>
                      </a:r>
                      <a:endParaRPr lang="en-US" sz="1400" dirty="0"/>
                    </a:p>
                  </a:txBody>
                  <a:tcPr/>
                </a:tc>
                <a:tc>
                  <a:txBody>
                    <a:bodyPr/>
                    <a:lstStyle/>
                    <a:p>
                      <a:pPr algn="r"/>
                      <a:r>
                        <a:rPr lang="en-US" sz="1400" dirty="0" smtClean="0"/>
                        <a:t>(35)</a:t>
                      </a:r>
                      <a:endParaRPr lang="en-US" sz="1400" dirty="0"/>
                    </a:p>
                  </a:txBody>
                  <a:tcPr/>
                </a:tc>
                <a:extLst>
                  <a:ext uri="{0D108BD9-81ED-4DB2-BD59-A6C34878D82A}">
                    <a16:rowId xmlns:a16="http://schemas.microsoft.com/office/drawing/2014/main" val="10010"/>
                  </a:ext>
                </a:extLst>
              </a:tr>
              <a:tr h="315931">
                <a:tc>
                  <a:txBody>
                    <a:bodyPr/>
                    <a:lstStyle/>
                    <a:p>
                      <a:r>
                        <a:rPr lang="en-US" sz="1400" dirty="0" smtClean="0"/>
                        <a:t>Net Income</a:t>
                      </a:r>
                      <a:endParaRPr lang="en-US" sz="1400" dirty="0"/>
                    </a:p>
                  </a:txBody>
                  <a:tcPr/>
                </a:tc>
                <a:tc>
                  <a:txBody>
                    <a:bodyPr/>
                    <a:lstStyle/>
                    <a:p>
                      <a:pPr algn="r"/>
                      <a:r>
                        <a:rPr lang="en-US" sz="1400" dirty="0" smtClean="0"/>
                        <a:t>65</a:t>
                      </a:r>
                      <a:endParaRPr lang="en-US" sz="1400" dirty="0"/>
                    </a:p>
                  </a:txBody>
                  <a:tcPr/>
                </a:tc>
                <a:extLst>
                  <a:ext uri="{0D108BD9-81ED-4DB2-BD59-A6C34878D82A}">
                    <a16:rowId xmlns:a16="http://schemas.microsoft.com/office/drawing/2014/main" val="10011"/>
                  </a:ext>
                </a:extLst>
              </a:tr>
              <a:tr h="315931">
                <a:tc>
                  <a:txBody>
                    <a:bodyPr/>
                    <a:lstStyle/>
                    <a:p>
                      <a:endParaRPr lang="en-US" sz="1400" dirty="0"/>
                    </a:p>
                  </a:txBody>
                  <a:tcPr/>
                </a:tc>
                <a:tc>
                  <a:txBody>
                    <a:bodyPr/>
                    <a:lstStyle/>
                    <a:p>
                      <a:pPr algn="r"/>
                      <a:endParaRPr lang="en-US" sz="1400" dirty="0"/>
                    </a:p>
                  </a:txBody>
                  <a:tcPr/>
                </a:tc>
                <a:extLst>
                  <a:ext uri="{0D108BD9-81ED-4DB2-BD59-A6C34878D82A}">
                    <a16:rowId xmlns:a16="http://schemas.microsoft.com/office/drawing/2014/main" val="10012"/>
                  </a:ext>
                </a:extLst>
              </a:tr>
              <a:tr h="315931">
                <a:tc>
                  <a:txBody>
                    <a:bodyPr/>
                    <a:lstStyle/>
                    <a:p>
                      <a:r>
                        <a:rPr lang="en-US" sz="1400" dirty="0" smtClean="0"/>
                        <a:t>EPS</a:t>
                      </a:r>
                      <a:endParaRPr lang="en-US" sz="1400" b="1" dirty="0"/>
                    </a:p>
                  </a:txBody>
                  <a:tcPr/>
                </a:tc>
                <a:tc>
                  <a:txBody>
                    <a:bodyPr/>
                    <a:lstStyle/>
                    <a:p>
                      <a:pPr algn="r"/>
                      <a:r>
                        <a:rPr lang="en-US" sz="1400" dirty="0" smtClean="0"/>
                        <a:t>0.065</a:t>
                      </a:r>
                      <a:endParaRPr lang="en-US" sz="1400" b="1" dirty="0"/>
                    </a:p>
                  </a:txBody>
                  <a:tcPr/>
                </a:tc>
                <a:extLst>
                  <a:ext uri="{0D108BD9-81ED-4DB2-BD59-A6C34878D82A}">
                    <a16:rowId xmlns:a16="http://schemas.microsoft.com/office/drawing/2014/main" val="10013"/>
                  </a:ext>
                </a:extLst>
              </a:tr>
            </a:tbl>
          </a:graphicData>
        </a:graphic>
      </p:graphicFrame>
      <p:sp>
        <p:nvSpPr>
          <p:cNvPr id="5122"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27AAB13F-ADB2-4002-89FA-3CC3FC639A20}" type="slidenum">
              <a:rPr lang="en-US" altLang="en-US" sz="900" b="1" smtClean="0">
                <a:solidFill>
                  <a:srgbClr val="002E62"/>
                </a:solidFill>
              </a:rPr>
              <a:pPr/>
              <a:t>3</a:t>
            </a:fld>
            <a:endParaRPr lang="en-US" altLang="en-US" sz="1400" b="1" smtClean="0">
              <a:solidFill>
                <a:srgbClr val="002E62"/>
              </a:solidFill>
            </a:endParaRPr>
          </a:p>
        </p:txBody>
      </p:sp>
      <p:sp>
        <p:nvSpPr>
          <p:cNvPr id="5123" name="Rectangle 2"/>
          <p:cNvSpPr>
            <a:spLocks noGrp="1" noChangeArrowheads="1"/>
          </p:cNvSpPr>
          <p:nvPr>
            <p:ph type="title"/>
          </p:nvPr>
        </p:nvSpPr>
        <p:spPr>
          <a:xfrm>
            <a:off x="1143000" y="280988"/>
            <a:ext cx="5980113" cy="609600"/>
          </a:xfrm>
          <a:noFill/>
        </p:spPr>
        <p:txBody>
          <a:bodyPr lIns="0" tIns="0" rIns="0" bIns="0"/>
          <a:lstStyle/>
          <a:p>
            <a:pPr eaLnBrk="1" hangingPunct="1"/>
            <a:r>
              <a:rPr lang="en-US" altLang="en-US" sz="2400" b="1" dirty="0" smtClean="0">
                <a:solidFill>
                  <a:schemeClr val="bg1"/>
                </a:solidFill>
              </a:rPr>
              <a:t>Where we are on the Income Statement</a:t>
            </a:r>
            <a:endParaRPr lang="en-US" altLang="en-US" dirty="0" smtClean="0">
              <a:solidFill>
                <a:schemeClr val="bg1"/>
              </a:solidFill>
            </a:endParaRPr>
          </a:p>
        </p:txBody>
      </p:sp>
      <p:sp>
        <p:nvSpPr>
          <p:cNvPr id="9" name="Rounded Rectangle 8"/>
          <p:cNvSpPr/>
          <p:nvPr/>
        </p:nvSpPr>
        <p:spPr>
          <a:xfrm>
            <a:off x="2403929" y="1830614"/>
            <a:ext cx="4343400" cy="381000"/>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9516137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30</a:t>
            </a:fld>
            <a:endParaRPr lang="en-US" altLang="en-US" sz="1400" b="1" smtClean="0">
              <a:solidFill>
                <a:srgbClr val="002E62"/>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solidFill>
                  <a:srgbClr val="002060"/>
                </a:solidFill>
              </a:rPr>
              <a:t>Inventory Example:</a:t>
            </a:r>
          </a:p>
          <a:p>
            <a:pPr marL="0" indent="0" algn="ctr">
              <a:buNone/>
            </a:pPr>
            <a:endParaRPr lang="en-US" sz="2800" dirty="0"/>
          </a:p>
          <a:p>
            <a:pPr marL="0" indent="0" algn="ctr">
              <a:buNone/>
            </a:pPr>
            <a:endParaRPr lang="en-US" sz="2800" dirty="0" smtClean="0"/>
          </a:p>
          <a:p>
            <a:pPr marL="0" indent="0" algn="ctr">
              <a:buNone/>
            </a:pPr>
            <a:r>
              <a:rPr lang="en-US" sz="2800" dirty="0" smtClean="0"/>
              <a:t/>
            </a:r>
            <a:br>
              <a:rPr lang="en-US" sz="2800" dirty="0" smtClean="0"/>
            </a:br>
            <a:endParaRPr lang="en-US" sz="2800" dirty="0"/>
          </a:p>
        </p:txBody>
      </p:sp>
      <p:graphicFrame>
        <p:nvGraphicFramePr>
          <p:cNvPr id="3" name="Table 2"/>
          <p:cNvGraphicFramePr>
            <a:graphicFrameLocks noGrp="1"/>
          </p:cNvGraphicFramePr>
          <p:nvPr>
            <p:extLst>
              <p:ext uri="{D42A27DB-BD31-4B8C-83A1-F6EECF244321}">
                <p14:modId xmlns:p14="http://schemas.microsoft.com/office/powerpoint/2010/main" val="2552886277"/>
              </p:ext>
            </p:extLst>
          </p:nvPr>
        </p:nvGraphicFramePr>
        <p:xfrm>
          <a:off x="1981200" y="3048000"/>
          <a:ext cx="5486400" cy="1600200"/>
        </p:xfrm>
        <a:graphic>
          <a:graphicData uri="http://schemas.openxmlformats.org/drawingml/2006/table">
            <a:tbl>
              <a:tblPr firstRow="1" bandRow="1">
                <a:tableStyleId>{F5AB1C69-6EDB-4FF4-983F-18BD219EF322}</a:tableStyleId>
              </a:tblPr>
              <a:tblGrid>
                <a:gridCol w="891540">
                  <a:extLst>
                    <a:ext uri="{9D8B030D-6E8A-4147-A177-3AD203B41FA5}">
                      <a16:colId xmlns:a16="http://schemas.microsoft.com/office/drawing/2014/main" val="20000"/>
                    </a:ext>
                  </a:extLst>
                </a:gridCol>
                <a:gridCol w="2263140">
                  <a:extLst>
                    <a:ext uri="{9D8B030D-6E8A-4147-A177-3AD203B41FA5}">
                      <a16:colId xmlns:a16="http://schemas.microsoft.com/office/drawing/2014/main" val="20001"/>
                    </a:ext>
                  </a:extLst>
                </a:gridCol>
                <a:gridCol w="2331720">
                  <a:extLst>
                    <a:ext uri="{9D8B030D-6E8A-4147-A177-3AD203B41FA5}">
                      <a16:colId xmlns:a16="http://schemas.microsoft.com/office/drawing/2014/main" val="20002"/>
                    </a:ext>
                  </a:extLst>
                </a:gridCol>
              </a:tblGrid>
              <a:tr h="531122">
                <a:tc>
                  <a:txBody>
                    <a:bodyPr/>
                    <a:lstStyle/>
                    <a:p>
                      <a:pPr algn="ctr"/>
                      <a:endParaRPr lang="en-US" sz="1400" dirty="0">
                        <a:solidFill>
                          <a:schemeClr val="tx1"/>
                        </a:solidFill>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lang="en-US" sz="1400" dirty="0" smtClean="0">
                          <a:solidFill>
                            <a:schemeClr val="tx1"/>
                          </a:solidFill>
                        </a:rPr>
                        <a:t>Periodic System</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lang="en-US" sz="1400" dirty="0" smtClean="0">
                          <a:solidFill>
                            <a:schemeClr val="tx1"/>
                          </a:solidFill>
                        </a:rPr>
                        <a:t>Perpetual System</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34539">
                <a:tc>
                  <a:txBody>
                    <a:bodyPr/>
                    <a:lstStyle/>
                    <a:p>
                      <a:pPr algn="ctr"/>
                      <a:r>
                        <a:rPr lang="en-US" sz="1400" dirty="0" smtClean="0">
                          <a:solidFill>
                            <a:schemeClr val="tx1"/>
                          </a:solidFill>
                        </a:rPr>
                        <a:t>FIFO</a:t>
                      </a:r>
                      <a:endParaRPr lang="en-US" sz="1400" dirty="0">
                        <a:solidFill>
                          <a:schemeClr val="tx1"/>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smtClean="0">
                          <a:solidFill>
                            <a:schemeClr val="tx1"/>
                          </a:solidFill>
                        </a:rPr>
                        <a:t>X</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r h="534539">
                <a:tc>
                  <a:txBody>
                    <a:bodyPr/>
                    <a:lstStyle/>
                    <a:p>
                      <a:pPr algn="ctr"/>
                      <a:r>
                        <a:rPr lang="en-US" sz="1400" dirty="0" smtClean="0">
                          <a:solidFill>
                            <a:schemeClr val="tx1"/>
                          </a:solidFill>
                        </a:rPr>
                        <a:t>LIFO</a:t>
                      </a:r>
                      <a:endParaRPr lang="en-US" sz="1400" dirty="0">
                        <a:solidFill>
                          <a:schemeClr val="tx1"/>
                        </a:solidFill>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bg1"/>
                    </a:solidFill>
                  </a:tcPr>
                </a:tc>
                <a:tc>
                  <a:txBody>
                    <a:bodyPr/>
                    <a:lstStyle/>
                    <a:p>
                      <a:pPr algn="ctr"/>
                      <a:r>
                        <a:rPr lang="en-US" sz="1400" dirty="0" smtClean="0">
                          <a:solidFill>
                            <a:schemeClr val="tx1"/>
                          </a:solidFill>
                        </a:rPr>
                        <a:t>X</a:t>
                      </a:r>
                      <a:endParaRPr lang="en-US" sz="1400" dirty="0">
                        <a:solidFill>
                          <a:schemeClr val="tx1"/>
                        </a:solidFill>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bg1">
                        <a:lumMod val="85000"/>
                      </a:schemeClr>
                    </a:solidFill>
                  </a:tcPr>
                </a:tc>
                <a:extLst>
                  <a:ext uri="{0D108BD9-81ED-4DB2-BD59-A6C34878D82A}">
                    <a16:rowId xmlns:a16="http://schemas.microsoft.com/office/drawing/2014/main" val="10002"/>
                  </a:ext>
                </a:extLst>
              </a:tr>
            </a:tbl>
          </a:graphicData>
        </a:graphic>
      </p:graphicFrame>
      <p:sp>
        <p:nvSpPr>
          <p:cNvPr id="5"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rgbClr val="FFFFFF"/>
                </a:solidFill>
              </a:rPr>
              <a:t>Inventory Example: Perpetual System</a:t>
            </a:r>
            <a:endParaRPr lang="en-US" altLang="en-US" sz="2800" dirty="0" smtClean="0">
              <a:solidFill>
                <a:schemeClr val="bg1"/>
              </a:solidFill>
            </a:endParaRPr>
          </a:p>
        </p:txBody>
      </p:sp>
    </p:spTree>
    <p:extLst>
      <p:ext uri="{BB962C8B-B14F-4D97-AF65-F5344CB8AC3E}">
        <p14:creationId xmlns:p14="http://schemas.microsoft.com/office/powerpoint/2010/main" val="11775686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31</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rgbClr val="FFFFFF"/>
                </a:solidFill>
              </a:rPr>
              <a:t>Inventory Example: </a:t>
            </a:r>
            <a:r>
              <a:rPr lang="en-US" altLang="en-US" sz="2400" b="1" u="sng" dirty="0" smtClean="0">
                <a:solidFill>
                  <a:srgbClr val="FFFFFF"/>
                </a:solidFill>
              </a:rPr>
              <a:t>Perpetual</a:t>
            </a:r>
            <a:r>
              <a:rPr lang="en-US" altLang="en-US" sz="2400" b="1" dirty="0" smtClean="0">
                <a:solidFill>
                  <a:srgbClr val="FFFFFF"/>
                </a:solidFill>
              </a:rPr>
              <a:t> System &amp; </a:t>
            </a:r>
            <a:r>
              <a:rPr lang="en-US" altLang="en-US" sz="2400" b="1" u="sng" dirty="0" smtClean="0">
                <a:solidFill>
                  <a:srgbClr val="FFFFFF"/>
                </a:solidFill>
              </a:rPr>
              <a:t>FIFO</a:t>
            </a:r>
            <a:endParaRPr lang="en-US" altLang="en-US" sz="2000" u="sng" dirty="0" smtClean="0">
              <a:solidFill>
                <a:schemeClr val="bg1"/>
              </a:solidFill>
            </a:endParaRPr>
          </a:p>
        </p:txBody>
      </p:sp>
      <p:sp>
        <p:nvSpPr>
          <p:cNvPr id="9220" name="Rectangle 3"/>
          <p:cNvSpPr>
            <a:spLocks noGrp="1" noChangeArrowheads="1"/>
          </p:cNvSpPr>
          <p:nvPr>
            <p:ph type="body" idx="1"/>
          </p:nvPr>
        </p:nvSpPr>
        <p:spPr>
          <a:xfrm>
            <a:off x="1143000" y="1219200"/>
            <a:ext cx="7924800" cy="5314950"/>
          </a:xfrm>
          <a:noFill/>
        </p:spPr>
        <p:txBody>
          <a:bodyPr lIns="0" tIns="0" rIns="0" bIns="0"/>
          <a:lstStyle/>
          <a:p>
            <a:pPr marL="0" indent="0" eaLnBrk="1" hangingPunct="1">
              <a:buNone/>
              <a:defRPr/>
            </a:pPr>
            <a:r>
              <a:rPr lang="en-US" sz="1400" dirty="0"/>
              <a:t>Calculate COGS at every sale:</a:t>
            </a:r>
          </a:p>
          <a:p>
            <a:pPr marL="514350" indent="-514350" eaLnBrk="1" hangingPunct="1">
              <a:buFont typeface="Wingdings" pitchFamily="2" charset="2"/>
              <a:buNone/>
              <a:defRPr/>
            </a:pPr>
            <a:endParaRPr lang="en-US" sz="1400" dirty="0"/>
          </a:p>
          <a:p>
            <a:pPr marL="514350" indent="-514350" eaLnBrk="1" hangingPunct="1">
              <a:buFont typeface="Wingdings" pitchFamily="2" charset="2"/>
              <a:buNone/>
              <a:defRPr/>
            </a:pPr>
            <a:endParaRPr lang="en-US" sz="1400" dirty="0" smtClean="0"/>
          </a:p>
          <a:p>
            <a:pPr marL="514350" indent="-514350" eaLnBrk="1" hangingPunct="1">
              <a:buFont typeface="Wingdings" pitchFamily="2" charset="2"/>
              <a:buNone/>
              <a:defRPr/>
            </a:pPr>
            <a:endParaRPr lang="en-US" sz="1400" dirty="0"/>
          </a:p>
          <a:p>
            <a:pPr marL="514350" indent="-514350" eaLnBrk="1" hangingPunct="1">
              <a:buFont typeface="Wingdings" pitchFamily="2" charset="2"/>
              <a:buNone/>
              <a:defRPr/>
            </a:pPr>
            <a:endParaRPr lang="en-US" sz="1400" dirty="0" smtClean="0"/>
          </a:p>
          <a:p>
            <a:pPr marL="514350" indent="-514350" eaLnBrk="1" hangingPunct="1">
              <a:buFont typeface="Wingdings" pitchFamily="2" charset="2"/>
              <a:buNone/>
              <a:defRPr/>
            </a:pPr>
            <a:endParaRPr lang="en-US" sz="1200" dirty="0" smtClean="0"/>
          </a:p>
          <a:p>
            <a:pPr marL="514350" indent="-514350" eaLnBrk="1" hangingPunct="1">
              <a:buFont typeface="Wingdings" pitchFamily="2" charset="2"/>
              <a:buNone/>
              <a:defRPr/>
            </a:pPr>
            <a:r>
              <a:rPr lang="en-US" sz="1200" dirty="0" smtClean="0"/>
              <a:t>COGS</a:t>
            </a:r>
            <a:r>
              <a:rPr lang="en-US" sz="1200" b="1" baseline="-25000" dirty="0" smtClean="0">
                <a:solidFill>
                  <a:srgbClr val="0070C0"/>
                </a:solidFill>
              </a:rPr>
              <a:t>FIFO</a:t>
            </a:r>
            <a:r>
              <a:rPr lang="en-US" sz="1200" dirty="0" smtClean="0"/>
              <a:t> </a:t>
            </a:r>
            <a:r>
              <a:rPr lang="en-US" sz="1200" dirty="0"/>
              <a:t>for Sale #1 </a:t>
            </a:r>
            <a:r>
              <a:rPr lang="en-US" sz="1200" dirty="0" smtClean="0"/>
              <a:t>(8 units) on </a:t>
            </a:r>
            <a:r>
              <a:rPr lang="en-US" sz="1200" dirty="0"/>
              <a:t>3/25 = </a:t>
            </a:r>
          </a:p>
          <a:p>
            <a:pPr marL="514350" indent="-514350" eaLnBrk="1" hangingPunct="1">
              <a:buFont typeface="Wingdings" pitchFamily="2" charset="2"/>
              <a:buNone/>
              <a:defRPr/>
            </a:pPr>
            <a:r>
              <a:rPr lang="en-US" sz="1200" i="1" dirty="0">
                <a:solidFill>
                  <a:srgbClr val="FF0000"/>
                </a:solidFill>
              </a:rPr>
              <a:t>	</a:t>
            </a:r>
            <a:endParaRPr lang="en-US" sz="1200" dirty="0"/>
          </a:p>
          <a:p>
            <a:pPr marL="514350" indent="-514350" eaLnBrk="1" hangingPunct="1">
              <a:buFont typeface="Wingdings" pitchFamily="2" charset="2"/>
              <a:buNone/>
              <a:defRPr/>
            </a:pPr>
            <a:r>
              <a:rPr lang="en-US" sz="1200" dirty="0"/>
              <a:t>COGS</a:t>
            </a:r>
            <a:r>
              <a:rPr lang="en-US" sz="1200" b="1" baseline="-25000" dirty="0">
                <a:solidFill>
                  <a:srgbClr val="0070C0"/>
                </a:solidFill>
              </a:rPr>
              <a:t>FIFO</a:t>
            </a:r>
            <a:r>
              <a:rPr lang="en-US" sz="1200" dirty="0"/>
              <a:t> for Sale #2 </a:t>
            </a:r>
            <a:r>
              <a:rPr lang="en-US" sz="1200" dirty="0" smtClean="0"/>
              <a:t>(20 units) on </a:t>
            </a:r>
            <a:r>
              <a:rPr lang="en-US" sz="1200" dirty="0"/>
              <a:t>6/11 </a:t>
            </a:r>
            <a:r>
              <a:rPr lang="en-US" sz="1200" dirty="0" smtClean="0"/>
              <a:t>=</a:t>
            </a:r>
          </a:p>
          <a:p>
            <a:pPr marL="514350" indent="-514350" eaLnBrk="1" hangingPunct="1">
              <a:buFont typeface="Wingdings" pitchFamily="2" charset="2"/>
              <a:buNone/>
              <a:defRPr/>
            </a:pPr>
            <a:endParaRPr lang="en-US" sz="1200" dirty="0"/>
          </a:p>
          <a:p>
            <a:pPr marL="514350" indent="-514350" eaLnBrk="1" hangingPunct="1">
              <a:buFont typeface="Wingdings" pitchFamily="2" charset="2"/>
              <a:buNone/>
              <a:defRPr/>
            </a:pPr>
            <a:r>
              <a:rPr lang="en-US" sz="1200" dirty="0"/>
              <a:t>COGS</a:t>
            </a:r>
            <a:r>
              <a:rPr lang="en-US" sz="1200" b="1" baseline="-25000" dirty="0">
                <a:solidFill>
                  <a:srgbClr val="0070C0"/>
                </a:solidFill>
              </a:rPr>
              <a:t>FIFO</a:t>
            </a:r>
            <a:r>
              <a:rPr lang="en-US" sz="1200" dirty="0"/>
              <a:t> for Sale #3 </a:t>
            </a:r>
            <a:r>
              <a:rPr lang="en-US" sz="1200" dirty="0" smtClean="0"/>
              <a:t>(16 units) on </a:t>
            </a:r>
            <a:r>
              <a:rPr lang="en-US" sz="1200" dirty="0"/>
              <a:t>12/16 = </a:t>
            </a:r>
            <a:endParaRPr lang="en-US" sz="1200" dirty="0" smtClean="0"/>
          </a:p>
          <a:p>
            <a:pPr marL="514350" indent="-514350" eaLnBrk="1" hangingPunct="1">
              <a:buFont typeface="Wingdings" pitchFamily="2" charset="2"/>
              <a:buNone/>
              <a:defRPr/>
            </a:pPr>
            <a:r>
              <a:rPr lang="en-US" sz="1200" i="1" dirty="0">
                <a:solidFill>
                  <a:srgbClr val="FF0000"/>
                </a:solidFill>
              </a:rPr>
              <a:t>	</a:t>
            </a:r>
            <a:endParaRPr lang="en-US" sz="1200" i="1" dirty="0"/>
          </a:p>
          <a:p>
            <a:pPr marL="514350" indent="-514350" eaLnBrk="1" hangingPunct="1">
              <a:buFont typeface="Wingdings" pitchFamily="2" charset="2"/>
              <a:buNone/>
              <a:defRPr/>
            </a:pPr>
            <a:r>
              <a:rPr lang="en-US" sz="1200" dirty="0"/>
              <a:t>	∑ COGS</a:t>
            </a:r>
            <a:r>
              <a:rPr lang="en-US" sz="1200" b="1" baseline="-25000" dirty="0">
                <a:solidFill>
                  <a:srgbClr val="0070C0"/>
                </a:solidFill>
              </a:rPr>
              <a:t>FIFO </a:t>
            </a:r>
            <a:r>
              <a:rPr lang="en-US" sz="1200" dirty="0"/>
              <a:t>=</a:t>
            </a:r>
          </a:p>
          <a:p>
            <a:pPr marL="514350" indent="-514350" eaLnBrk="1" hangingPunct="1">
              <a:buFont typeface="Wingdings" pitchFamily="2" charset="2"/>
              <a:buNone/>
              <a:defRPr/>
            </a:pPr>
            <a:endParaRPr lang="en-US" sz="1200" dirty="0"/>
          </a:p>
          <a:p>
            <a:pPr eaLnBrk="1" hangingPunct="1">
              <a:buFont typeface="Wingdings" pitchFamily="2" charset="2"/>
              <a:buNone/>
              <a:defRPr/>
            </a:pPr>
            <a:r>
              <a:rPr lang="en-US" sz="1200" dirty="0"/>
              <a:t>Ending </a:t>
            </a:r>
            <a:r>
              <a:rPr lang="en-US" sz="1200" dirty="0" err="1"/>
              <a:t>Inventory</a:t>
            </a:r>
            <a:r>
              <a:rPr lang="en-US" sz="1200" b="1" baseline="-25000" dirty="0" err="1">
                <a:solidFill>
                  <a:srgbClr val="0070C0"/>
                </a:solidFill>
              </a:rPr>
              <a:t>FIFO</a:t>
            </a:r>
            <a:r>
              <a:rPr lang="en-US" sz="1200" dirty="0"/>
              <a:t> = </a:t>
            </a:r>
            <a:r>
              <a:rPr lang="en-US" sz="1200" i="1" dirty="0">
                <a:solidFill>
                  <a:srgbClr val="FF0000"/>
                </a:solidFill>
              </a:rPr>
              <a:t>		</a:t>
            </a:r>
            <a:endParaRPr lang="en-US" sz="1200" i="1" dirty="0" smtClean="0">
              <a:solidFill>
                <a:srgbClr val="FF0000"/>
              </a:solidFill>
            </a:endParaRPr>
          </a:p>
          <a:p>
            <a:pPr eaLnBrk="1" hangingPunct="1">
              <a:buFont typeface="Wingdings" pitchFamily="2" charset="2"/>
              <a:buNone/>
              <a:defRPr/>
            </a:pPr>
            <a:endParaRPr lang="en-US" sz="1200" i="1" dirty="0" smtClean="0">
              <a:solidFill>
                <a:srgbClr val="FF0000"/>
              </a:solidFill>
            </a:endParaRPr>
          </a:p>
          <a:p>
            <a:pPr eaLnBrk="1" hangingPunct="1">
              <a:buFont typeface="Wingdings" pitchFamily="2" charset="2"/>
              <a:buNone/>
              <a:defRPr/>
            </a:pPr>
            <a:r>
              <a:rPr lang="en-US" sz="1200" i="1" dirty="0" smtClean="0"/>
              <a:t>Check our work:</a:t>
            </a:r>
            <a:endParaRPr lang="en-US" sz="1200" i="1" dirty="0"/>
          </a:p>
          <a:p>
            <a:pPr marL="0" indent="0">
              <a:buNone/>
            </a:pPr>
            <a:r>
              <a:rPr lang="en-US" sz="1200" dirty="0">
                <a:solidFill>
                  <a:srgbClr val="FF0000"/>
                </a:solidFill>
              </a:rPr>
              <a:t>Beginning Inventory:		12 tables		$12,000</a:t>
            </a:r>
          </a:p>
          <a:p>
            <a:pPr marL="0" indent="0">
              <a:buNone/>
            </a:pPr>
            <a:r>
              <a:rPr lang="en-US" sz="1200" u="sng" dirty="0">
                <a:solidFill>
                  <a:srgbClr val="00CC00"/>
                </a:solidFill>
              </a:rPr>
              <a:t>+ Purchases:			40 tables		  50,200</a:t>
            </a:r>
          </a:p>
          <a:p>
            <a:pPr marL="0" indent="0">
              <a:buNone/>
            </a:pPr>
            <a:r>
              <a:rPr lang="en-US" sz="1200" dirty="0">
                <a:solidFill>
                  <a:srgbClr val="7030A0"/>
                </a:solidFill>
              </a:rPr>
              <a:t>   Goods Available for Sale:	52 tables		  62,200</a:t>
            </a:r>
          </a:p>
          <a:p>
            <a:pPr marL="0" indent="0">
              <a:buNone/>
            </a:pPr>
            <a:r>
              <a:rPr lang="en-US" sz="1200" u="sng" dirty="0">
                <a:solidFill>
                  <a:srgbClr val="A51A17"/>
                </a:solidFill>
              </a:rPr>
              <a:t>-  Ending Inventory:		  8 tables		  </a:t>
            </a:r>
            <a:r>
              <a:rPr lang="en-US" sz="1200" u="sng" dirty="0" smtClean="0">
                <a:solidFill>
                  <a:srgbClr val="A51A17"/>
                </a:solidFill>
              </a:rPr>
              <a:t>11,040</a:t>
            </a:r>
            <a:r>
              <a:rPr lang="en-US" sz="1200" dirty="0">
                <a:solidFill>
                  <a:srgbClr val="A51A17"/>
                </a:solidFill>
              </a:rPr>
              <a:t>		</a:t>
            </a:r>
          </a:p>
          <a:p>
            <a:pPr marL="0" indent="0">
              <a:spcAft>
                <a:spcPts val="600"/>
              </a:spcAft>
              <a:buNone/>
            </a:pPr>
            <a:r>
              <a:rPr lang="en-US" sz="1200" b="1" dirty="0"/>
              <a:t>   Cost of Goods Sold:		44 tables		$</a:t>
            </a:r>
            <a:r>
              <a:rPr lang="en-US" sz="1200" b="1" dirty="0" smtClean="0"/>
              <a:t>51,160</a:t>
            </a:r>
            <a:endParaRPr lang="en-US" sz="1400" b="1" dirty="0"/>
          </a:p>
          <a:p>
            <a:pPr eaLnBrk="1" hangingPunct="1">
              <a:buFont typeface="Wingdings" pitchFamily="2" charset="2"/>
              <a:buNone/>
              <a:defRPr/>
            </a:pPr>
            <a:endParaRPr lang="en-US" sz="1200" dirty="0"/>
          </a:p>
        </p:txBody>
      </p:sp>
      <p:sp>
        <p:nvSpPr>
          <p:cNvPr id="8" name="TextBox 7"/>
          <p:cNvSpPr txBox="1">
            <a:spLocks noChangeArrowheads="1"/>
          </p:cNvSpPr>
          <p:nvPr/>
        </p:nvSpPr>
        <p:spPr bwMode="auto">
          <a:xfrm>
            <a:off x="4013200" y="2659608"/>
            <a:ext cx="3512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4350" indent="-51435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Wingdings" pitchFamily="2" charset="2"/>
              <a:buNone/>
            </a:pPr>
            <a:r>
              <a:rPr lang="en-US" altLang="en-US" sz="1200" i="1" dirty="0">
                <a:solidFill>
                  <a:srgbClr val="FF0000"/>
                </a:solidFill>
                <a:latin typeface="+mn-lt"/>
              </a:rPr>
              <a:t>(8 x $</a:t>
            </a:r>
            <a:r>
              <a:rPr lang="en-US" altLang="en-US" sz="1200" i="1" dirty="0" smtClean="0">
                <a:solidFill>
                  <a:srgbClr val="FF0000"/>
                </a:solidFill>
                <a:latin typeface="+mn-lt"/>
              </a:rPr>
              <a:t>1,000)</a:t>
            </a:r>
            <a:r>
              <a:rPr lang="en-US" altLang="en-US" sz="1200" b="1" baseline="-25000" dirty="0" smtClean="0">
                <a:solidFill>
                  <a:srgbClr val="FF0000"/>
                </a:solidFill>
                <a:latin typeface="+mn-lt"/>
              </a:rPr>
              <a:t>Beg. Inv.</a:t>
            </a:r>
            <a:r>
              <a:rPr lang="en-US" altLang="en-US" sz="1200" i="1" dirty="0" smtClean="0">
                <a:solidFill>
                  <a:srgbClr val="FF0000"/>
                </a:solidFill>
                <a:latin typeface="+mn-lt"/>
              </a:rPr>
              <a:t> </a:t>
            </a:r>
            <a:r>
              <a:rPr lang="en-US" altLang="en-US" sz="1200" i="1" dirty="0">
                <a:solidFill>
                  <a:srgbClr val="FF0000"/>
                </a:solidFill>
                <a:latin typeface="+mn-lt"/>
              </a:rPr>
              <a:t>= $</a:t>
            </a:r>
            <a:r>
              <a:rPr lang="en-US" altLang="en-US" sz="1200" i="1" dirty="0" smtClean="0">
                <a:solidFill>
                  <a:srgbClr val="FF0000"/>
                </a:solidFill>
                <a:latin typeface="+mn-lt"/>
              </a:rPr>
              <a:t>8,000</a:t>
            </a:r>
            <a:endParaRPr lang="en-US" altLang="en-US" sz="1200" i="1" dirty="0">
              <a:solidFill>
                <a:srgbClr val="FF0000"/>
              </a:solidFill>
              <a:latin typeface="+mn-lt"/>
            </a:endParaRPr>
          </a:p>
        </p:txBody>
      </p:sp>
      <p:sp>
        <p:nvSpPr>
          <p:cNvPr id="9" name="TextBox 8"/>
          <p:cNvSpPr txBox="1">
            <a:spLocks noChangeArrowheads="1"/>
          </p:cNvSpPr>
          <p:nvPr/>
        </p:nvSpPr>
        <p:spPr bwMode="auto">
          <a:xfrm>
            <a:off x="4013200" y="3542495"/>
            <a:ext cx="4800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4350" indent="-51435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Wingdings" pitchFamily="2" charset="2"/>
              <a:buNone/>
            </a:pPr>
            <a:r>
              <a:rPr lang="en-US" altLang="en-US" sz="1200" i="1" dirty="0" smtClean="0">
                <a:solidFill>
                  <a:srgbClr val="FF0000"/>
                </a:solidFill>
                <a:latin typeface="+mn-lt"/>
              </a:rPr>
              <a:t>(4 </a:t>
            </a:r>
            <a:r>
              <a:rPr lang="en-US" altLang="en-US" sz="1200" i="1" dirty="0">
                <a:solidFill>
                  <a:srgbClr val="FF0000"/>
                </a:solidFill>
                <a:latin typeface="+mn-lt"/>
              </a:rPr>
              <a:t>x $</a:t>
            </a:r>
            <a:r>
              <a:rPr lang="en-US" altLang="en-US" sz="1200" i="1" dirty="0" smtClean="0">
                <a:solidFill>
                  <a:srgbClr val="FF0000"/>
                </a:solidFill>
                <a:latin typeface="+mn-lt"/>
              </a:rPr>
              <a:t>1,200)</a:t>
            </a:r>
            <a:r>
              <a:rPr lang="en-US" altLang="en-US" sz="1200" b="1" baseline="-25000" dirty="0" smtClean="0">
                <a:solidFill>
                  <a:srgbClr val="FF0000"/>
                </a:solidFill>
                <a:latin typeface="+mn-lt"/>
              </a:rPr>
              <a:t> 04/14</a:t>
            </a:r>
            <a:r>
              <a:rPr lang="en-US" altLang="en-US" sz="1200" i="1" dirty="0" smtClean="0">
                <a:solidFill>
                  <a:srgbClr val="FF0000"/>
                </a:solidFill>
                <a:latin typeface="+mn-lt"/>
              </a:rPr>
              <a:t> </a:t>
            </a:r>
            <a:r>
              <a:rPr lang="en-US" altLang="en-US" sz="1200" i="1" dirty="0">
                <a:solidFill>
                  <a:srgbClr val="FF0000"/>
                </a:solidFill>
                <a:latin typeface="+mn-lt"/>
              </a:rPr>
              <a:t>+ </a:t>
            </a:r>
            <a:r>
              <a:rPr lang="en-US" altLang="en-US" sz="1200" i="1" dirty="0" smtClean="0">
                <a:solidFill>
                  <a:srgbClr val="FF0000"/>
                </a:solidFill>
                <a:latin typeface="+mn-lt"/>
              </a:rPr>
              <a:t>(5 </a:t>
            </a:r>
            <a:r>
              <a:rPr lang="en-US" altLang="en-US" sz="1200" i="1" dirty="0">
                <a:solidFill>
                  <a:srgbClr val="FF0000"/>
                </a:solidFill>
                <a:latin typeface="+mn-lt"/>
              </a:rPr>
              <a:t>x $1,300)</a:t>
            </a:r>
            <a:r>
              <a:rPr lang="en-US" altLang="en-US" sz="1200" b="1" baseline="-25000" dirty="0">
                <a:solidFill>
                  <a:srgbClr val="FF0000"/>
                </a:solidFill>
                <a:latin typeface="+mn-lt"/>
              </a:rPr>
              <a:t> 08/05</a:t>
            </a:r>
            <a:r>
              <a:rPr lang="en-US" altLang="en-US" sz="1200" i="1" dirty="0">
                <a:solidFill>
                  <a:srgbClr val="FF0000"/>
                </a:solidFill>
                <a:latin typeface="+mn-lt"/>
              </a:rPr>
              <a:t> + </a:t>
            </a:r>
            <a:r>
              <a:rPr lang="en-US" altLang="en-US" sz="1200" i="1" dirty="0" smtClean="0">
                <a:solidFill>
                  <a:srgbClr val="FF0000"/>
                </a:solidFill>
                <a:latin typeface="+mn-lt"/>
              </a:rPr>
              <a:t>(7 </a:t>
            </a:r>
            <a:r>
              <a:rPr lang="en-US" altLang="en-US" sz="1200" i="1" dirty="0">
                <a:solidFill>
                  <a:srgbClr val="FF0000"/>
                </a:solidFill>
                <a:latin typeface="+mn-lt"/>
              </a:rPr>
              <a:t>x $</a:t>
            </a:r>
            <a:r>
              <a:rPr lang="en-US" altLang="en-US" sz="1200" i="1" dirty="0" smtClean="0">
                <a:solidFill>
                  <a:srgbClr val="FF0000"/>
                </a:solidFill>
                <a:latin typeface="+mn-lt"/>
              </a:rPr>
              <a:t>1,380)</a:t>
            </a:r>
            <a:r>
              <a:rPr lang="en-US" altLang="en-US" sz="1200" b="1" baseline="-25000" dirty="0" smtClean="0">
                <a:solidFill>
                  <a:srgbClr val="FF0000"/>
                </a:solidFill>
                <a:latin typeface="+mn-lt"/>
              </a:rPr>
              <a:t> 11/11</a:t>
            </a:r>
            <a:r>
              <a:rPr lang="en-US" altLang="en-US" sz="1200" i="1" dirty="0" smtClean="0">
                <a:solidFill>
                  <a:srgbClr val="FF0000"/>
                </a:solidFill>
                <a:latin typeface="+mn-lt"/>
              </a:rPr>
              <a:t> </a:t>
            </a:r>
            <a:r>
              <a:rPr lang="en-US" altLang="en-US" sz="1200" i="1" dirty="0">
                <a:solidFill>
                  <a:srgbClr val="FF0000"/>
                </a:solidFill>
                <a:latin typeface="+mn-lt"/>
              </a:rPr>
              <a:t>= </a:t>
            </a:r>
            <a:r>
              <a:rPr lang="en-US" altLang="en-US" sz="1200" i="1" dirty="0" smtClean="0">
                <a:solidFill>
                  <a:srgbClr val="FF0000"/>
                </a:solidFill>
                <a:latin typeface="+mn-lt"/>
              </a:rPr>
              <a:t>$20,960</a:t>
            </a:r>
            <a:endParaRPr lang="en-US" altLang="en-US" sz="1200" i="1" dirty="0">
              <a:solidFill>
                <a:srgbClr val="FF0000"/>
              </a:solidFill>
              <a:latin typeface="+mn-lt"/>
            </a:endParaRPr>
          </a:p>
        </p:txBody>
      </p:sp>
      <p:sp>
        <p:nvSpPr>
          <p:cNvPr id="13" name="TextBox 12"/>
          <p:cNvSpPr txBox="1">
            <a:spLocks noChangeArrowheads="1"/>
          </p:cNvSpPr>
          <p:nvPr/>
        </p:nvSpPr>
        <p:spPr bwMode="auto">
          <a:xfrm>
            <a:off x="2657395" y="3984077"/>
            <a:ext cx="1447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i="1" dirty="0">
                <a:solidFill>
                  <a:srgbClr val="FF0000"/>
                </a:solidFill>
                <a:latin typeface="+mn-lt"/>
              </a:rPr>
              <a:t>$</a:t>
            </a:r>
            <a:r>
              <a:rPr lang="en-US" altLang="en-US" sz="1200" i="1" dirty="0" smtClean="0">
                <a:solidFill>
                  <a:srgbClr val="FF0000"/>
                </a:solidFill>
                <a:latin typeface="+mn-lt"/>
              </a:rPr>
              <a:t>51,160</a:t>
            </a:r>
            <a:endParaRPr lang="en-US" altLang="en-US" sz="1200" i="1" dirty="0">
              <a:solidFill>
                <a:srgbClr val="FF0000"/>
              </a:solidFill>
              <a:latin typeface="+mn-lt"/>
            </a:endParaRPr>
          </a:p>
        </p:txBody>
      </p:sp>
      <p:sp>
        <p:nvSpPr>
          <p:cNvPr id="14" name="TextBox 13"/>
          <p:cNvSpPr txBox="1">
            <a:spLocks noChangeArrowheads="1"/>
          </p:cNvSpPr>
          <p:nvPr/>
        </p:nvSpPr>
        <p:spPr bwMode="auto">
          <a:xfrm>
            <a:off x="2667000" y="4425070"/>
            <a:ext cx="26924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4350" indent="-51435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Wingdings" pitchFamily="2" charset="2"/>
              <a:buNone/>
            </a:pPr>
            <a:r>
              <a:rPr lang="en-US" altLang="en-US" sz="1200" i="1" dirty="0" smtClean="0">
                <a:solidFill>
                  <a:srgbClr val="FF0000"/>
                </a:solidFill>
                <a:latin typeface="+mn-lt"/>
              </a:rPr>
              <a:t>(8 </a:t>
            </a:r>
            <a:r>
              <a:rPr lang="en-US" altLang="en-US" sz="1200" i="1" dirty="0">
                <a:solidFill>
                  <a:srgbClr val="FF0000"/>
                </a:solidFill>
                <a:latin typeface="+mn-lt"/>
              </a:rPr>
              <a:t>x $</a:t>
            </a:r>
            <a:r>
              <a:rPr lang="en-US" altLang="en-US" sz="1200" i="1" dirty="0" smtClean="0">
                <a:solidFill>
                  <a:srgbClr val="FF0000"/>
                </a:solidFill>
                <a:latin typeface="+mn-lt"/>
              </a:rPr>
              <a:t>1,380)</a:t>
            </a:r>
            <a:r>
              <a:rPr lang="en-US" altLang="en-US" sz="1200" b="1" baseline="-25000" dirty="0" smtClean="0">
                <a:solidFill>
                  <a:srgbClr val="FF0000"/>
                </a:solidFill>
                <a:latin typeface="+mn-lt"/>
              </a:rPr>
              <a:t>11/11</a:t>
            </a:r>
            <a:r>
              <a:rPr lang="en-US" altLang="en-US" sz="1200" b="1" dirty="0" smtClean="0">
                <a:solidFill>
                  <a:srgbClr val="FF0000"/>
                </a:solidFill>
                <a:latin typeface="+mn-lt"/>
              </a:rPr>
              <a:t> </a:t>
            </a:r>
            <a:r>
              <a:rPr lang="en-US" altLang="en-US" sz="1200" i="1" dirty="0" smtClean="0">
                <a:solidFill>
                  <a:srgbClr val="FF0000"/>
                </a:solidFill>
                <a:latin typeface="+mn-lt"/>
              </a:rPr>
              <a:t>= $11,040</a:t>
            </a:r>
            <a:endParaRPr lang="en-US" altLang="en-US" sz="1200" i="1" dirty="0">
              <a:solidFill>
                <a:srgbClr val="FF0000"/>
              </a:solidFill>
              <a:latin typeface="+mn-lt"/>
            </a:endParaRPr>
          </a:p>
        </p:txBody>
      </p:sp>
      <p:graphicFrame>
        <p:nvGraphicFramePr>
          <p:cNvPr id="10" name="Group 3"/>
          <p:cNvGraphicFramePr>
            <a:graphicFrameLocks/>
          </p:cNvGraphicFramePr>
          <p:nvPr>
            <p:extLst/>
          </p:nvPr>
        </p:nvGraphicFramePr>
        <p:xfrm>
          <a:off x="5812972" y="990600"/>
          <a:ext cx="3294742" cy="1371576"/>
        </p:xfrm>
        <a:graphic>
          <a:graphicData uri="http://schemas.openxmlformats.org/drawingml/2006/table">
            <a:tbl>
              <a:tblPr/>
              <a:tblGrid>
                <a:gridCol w="1436749">
                  <a:extLst>
                    <a:ext uri="{9D8B030D-6E8A-4147-A177-3AD203B41FA5}">
                      <a16:colId xmlns:a16="http://schemas.microsoft.com/office/drawing/2014/main" val="20000"/>
                    </a:ext>
                  </a:extLst>
                </a:gridCol>
                <a:gridCol w="473901">
                  <a:extLst>
                    <a:ext uri="{9D8B030D-6E8A-4147-A177-3AD203B41FA5}">
                      <a16:colId xmlns:a16="http://schemas.microsoft.com/office/drawing/2014/main" val="20001"/>
                    </a:ext>
                  </a:extLst>
                </a:gridCol>
                <a:gridCol w="710852">
                  <a:extLst>
                    <a:ext uri="{9D8B030D-6E8A-4147-A177-3AD203B41FA5}">
                      <a16:colId xmlns:a16="http://schemas.microsoft.com/office/drawing/2014/main" val="20002"/>
                    </a:ext>
                  </a:extLst>
                </a:gridCol>
                <a:gridCol w="673240">
                  <a:extLst>
                    <a:ext uri="{9D8B030D-6E8A-4147-A177-3AD203B41FA5}">
                      <a16:colId xmlns:a16="http://schemas.microsoft.com/office/drawing/2014/main" val="20003"/>
                    </a:ext>
                  </a:extLst>
                </a:gridCol>
              </a:tblGrid>
              <a:tr h="223997">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endParaRPr kumimoji="0" lang="en-US" sz="900" b="0" i="0" u="none" strike="noStrike" cap="none" normalizeH="0" baseline="0" dirty="0" smtClean="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Units</a:t>
                      </a:r>
                    </a:p>
                  </a:txBody>
                  <a:tcPr marT="45718" marB="45718"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Price/Unit</a:t>
                      </a:r>
                    </a:p>
                  </a:txBody>
                  <a:tcPr marT="45718" marB="45718"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 Amount</a:t>
                      </a:r>
                    </a:p>
                  </a:txBody>
                  <a:tcPr marT="45718" marB="45718"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997">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Beg. Inventory </a:t>
                      </a:r>
                      <a:r>
                        <a:rPr kumimoji="0" lang="en-US" sz="900" b="1" i="1" u="none" strike="noStrike" cap="none" normalizeH="0" baseline="0" dirty="0" smtClean="0">
                          <a:ln>
                            <a:noFill/>
                          </a:ln>
                          <a:solidFill>
                            <a:schemeClr val="tx2"/>
                          </a:solidFill>
                          <a:effectLst/>
                          <a:latin typeface="Arial" charset="0"/>
                        </a:rPr>
                        <a:t>(01/01)</a:t>
                      </a:r>
                      <a:endParaRPr kumimoji="0" lang="en-US" sz="900" b="0" i="0" u="none" strike="noStrike" cap="none" normalizeH="0" baseline="0" dirty="0" smtClean="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12</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$1,000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$12,000</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3997">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 Purchase #1  </a:t>
                      </a:r>
                      <a:r>
                        <a:rPr kumimoji="0" lang="en-US" sz="900" b="1" i="1" u="none" strike="noStrike" cap="none" normalizeH="0" baseline="0" dirty="0" smtClean="0">
                          <a:ln>
                            <a:noFill/>
                          </a:ln>
                          <a:solidFill>
                            <a:schemeClr val="tx2"/>
                          </a:solidFill>
                          <a:effectLst/>
                          <a:latin typeface="Arial" charset="0"/>
                        </a:rPr>
                        <a:t>(02/01)</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$1,100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$11,000</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3997">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 Purchase #2  </a:t>
                      </a:r>
                      <a:r>
                        <a:rPr kumimoji="0" lang="en-US" sz="900" b="1" i="1" u="none" strike="noStrike" cap="none" normalizeH="0" baseline="0" dirty="0" smtClean="0">
                          <a:ln>
                            <a:noFill/>
                          </a:ln>
                          <a:solidFill>
                            <a:schemeClr val="tx2"/>
                          </a:solidFill>
                          <a:effectLst/>
                          <a:latin typeface="Arial" charset="0"/>
                        </a:rPr>
                        <a:t>(04/14)</a:t>
                      </a:r>
                      <a:endParaRPr kumimoji="0" lang="en-US" sz="900" b="0" i="0" u="none" strike="noStrike" cap="none" normalizeH="0" baseline="0" dirty="0" smtClean="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$1,200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$12,000</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3997">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defRPr/>
                      </a:pPr>
                      <a:r>
                        <a:rPr kumimoji="0" lang="en-US" sz="900" b="0" i="0" u="none" strike="noStrike" cap="none" normalizeH="0" baseline="0" dirty="0" smtClean="0">
                          <a:ln>
                            <a:noFill/>
                          </a:ln>
                          <a:solidFill>
                            <a:schemeClr val="tx1"/>
                          </a:solidFill>
                          <a:effectLst/>
                          <a:latin typeface="Arial" charset="0"/>
                        </a:rPr>
                        <a:t>+ Purchase #3  </a:t>
                      </a:r>
                      <a:r>
                        <a:rPr kumimoji="0" lang="en-US" sz="900" b="1" i="1" u="none" strike="noStrike" cap="none" normalizeH="0" baseline="0" dirty="0" smtClean="0">
                          <a:ln>
                            <a:noFill/>
                          </a:ln>
                          <a:solidFill>
                            <a:schemeClr val="tx2"/>
                          </a:solidFill>
                          <a:effectLst/>
                          <a:latin typeface="Arial" charset="0"/>
                        </a:rPr>
                        <a:t>(08/05)</a:t>
                      </a:r>
                      <a:endParaRPr kumimoji="0" lang="en-US" sz="900" b="0" i="0" u="none" strike="noStrike" cap="none" normalizeH="0" baseline="0" dirty="0" smtClean="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5</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$1,300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  $6,500</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3997">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defRPr/>
                      </a:pPr>
                      <a:r>
                        <a:rPr kumimoji="0" lang="en-US" sz="900" b="0" i="0" u="none" strike="noStrike" cap="none" normalizeH="0" baseline="0" dirty="0" smtClean="0">
                          <a:ln>
                            <a:noFill/>
                          </a:ln>
                          <a:solidFill>
                            <a:schemeClr val="tx1"/>
                          </a:solidFill>
                          <a:effectLst/>
                          <a:latin typeface="Arial" charset="0"/>
                        </a:rPr>
                        <a:t>+ Purchase #4  </a:t>
                      </a:r>
                      <a:r>
                        <a:rPr kumimoji="0" lang="en-US" sz="900" b="1" i="1" u="none" strike="noStrike" cap="none" normalizeH="0" baseline="0" dirty="0" smtClean="0">
                          <a:ln>
                            <a:noFill/>
                          </a:ln>
                          <a:solidFill>
                            <a:schemeClr val="tx2"/>
                          </a:solidFill>
                          <a:effectLst/>
                          <a:latin typeface="Arial" charset="0"/>
                        </a:rPr>
                        <a:t>(11/11)</a:t>
                      </a:r>
                      <a:endParaRPr kumimoji="0" lang="en-US" sz="900" b="0" i="0" u="none" strike="noStrike" cap="none" normalizeH="0" baseline="0" dirty="0" smtClean="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15</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$1,380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$20,700</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1" name="TextBox 10"/>
          <p:cNvSpPr txBox="1">
            <a:spLocks noChangeArrowheads="1"/>
          </p:cNvSpPr>
          <p:nvPr/>
        </p:nvSpPr>
        <p:spPr bwMode="auto">
          <a:xfrm>
            <a:off x="3982430" y="3100913"/>
            <a:ext cx="4800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4350" indent="-51435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Wingdings" pitchFamily="2" charset="2"/>
              <a:buNone/>
            </a:pPr>
            <a:r>
              <a:rPr lang="en-US" sz="1200" i="1" dirty="0">
                <a:solidFill>
                  <a:srgbClr val="FF0000"/>
                </a:solidFill>
              </a:rPr>
              <a:t>(4 x $1,000)</a:t>
            </a:r>
            <a:r>
              <a:rPr lang="en-US" sz="1200" b="1" baseline="-25000" dirty="0">
                <a:solidFill>
                  <a:srgbClr val="FF0000"/>
                </a:solidFill>
              </a:rPr>
              <a:t>Beg. Inv.</a:t>
            </a:r>
            <a:r>
              <a:rPr lang="en-US" sz="1200" i="1" dirty="0">
                <a:solidFill>
                  <a:srgbClr val="FF0000"/>
                </a:solidFill>
              </a:rPr>
              <a:t> + (10 x $1,100)</a:t>
            </a:r>
            <a:r>
              <a:rPr lang="en-US" sz="1200" b="1" baseline="-25000" dirty="0">
                <a:solidFill>
                  <a:srgbClr val="FF0000"/>
                </a:solidFill>
              </a:rPr>
              <a:t>02/01</a:t>
            </a:r>
            <a:r>
              <a:rPr lang="en-US" sz="1200" i="1" dirty="0">
                <a:solidFill>
                  <a:srgbClr val="FF0000"/>
                </a:solidFill>
              </a:rPr>
              <a:t> + (6 x $1,200)</a:t>
            </a:r>
            <a:r>
              <a:rPr lang="en-US" sz="1200" b="1" baseline="-25000" dirty="0">
                <a:solidFill>
                  <a:srgbClr val="FF0000"/>
                </a:solidFill>
              </a:rPr>
              <a:t>04/14</a:t>
            </a:r>
            <a:r>
              <a:rPr lang="en-US" sz="1200" i="1" dirty="0">
                <a:solidFill>
                  <a:srgbClr val="FF0000"/>
                </a:solidFill>
              </a:rPr>
              <a:t> = $22,200</a:t>
            </a:r>
            <a:endParaRPr lang="en-US" altLang="en-US" sz="1200" i="1" dirty="0">
              <a:solidFill>
                <a:srgbClr val="FF0000"/>
              </a:solidFill>
              <a:latin typeface="+mn-lt"/>
            </a:endParaRPr>
          </a:p>
        </p:txBody>
      </p:sp>
      <p:graphicFrame>
        <p:nvGraphicFramePr>
          <p:cNvPr id="15" name="Group 3"/>
          <p:cNvGraphicFramePr>
            <a:graphicFrameLocks/>
          </p:cNvGraphicFramePr>
          <p:nvPr>
            <p:extLst>
              <p:ext uri="{D42A27DB-BD31-4B8C-83A1-F6EECF244321}">
                <p14:modId xmlns:p14="http://schemas.microsoft.com/office/powerpoint/2010/main" val="1091396167"/>
              </p:ext>
            </p:extLst>
          </p:nvPr>
        </p:nvGraphicFramePr>
        <p:xfrm>
          <a:off x="1981200" y="1494277"/>
          <a:ext cx="2621502" cy="914384"/>
        </p:xfrm>
        <a:graphic>
          <a:graphicData uri="http://schemas.openxmlformats.org/drawingml/2006/table">
            <a:tbl>
              <a:tblPr/>
              <a:tblGrid>
                <a:gridCol w="1436749">
                  <a:extLst>
                    <a:ext uri="{9D8B030D-6E8A-4147-A177-3AD203B41FA5}">
                      <a16:colId xmlns:a16="http://schemas.microsoft.com/office/drawing/2014/main" val="20000"/>
                    </a:ext>
                  </a:extLst>
                </a:gridCol>
                <a:gridCol w="473901">
                  <a:extLst>
                    <a:ext uri="{9D8B030D-6E8A-4147-A177-3AD203B41FA5}">
                      <a16:colId xmlns:a16="http://schemas.microsoft.com/office/drawing/2014/main" val="20001"/>
                    </a:ext>
                  </a:extLst>
                </a:gridCol>
                <a:gridCol w="710852">
                  <a:extLst>
                    <a:ext uri="{9D8B030D-6E8A-4147-A177-3AD203B41FA5}">
                      <a16:colId xmlns:a16="http://schemas.microsoft.com/office/drawing/2014/main" val="20002"/>
                    </a:ext>
                  </a:extLst>
                </a:gridCol>
              </a:tblGrid>
              <a:tr h="223997">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endParaRPr kumimoji="0" lang="en-US" sz="900" b="0" i="0" u="none" strike="noStrike" cap="none" normalizeH="0" baseline="0" dirty="0" smtClean="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Units</a:t>
                      </a:r>
                    </a:p>
                  </a:txBody>
                  <a:tcPr marT="45718" marB="45718"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Price/Unit</a:t>
                      </a:r>
                    </a:p>
                  </a:txBody>
                  <a:tcPr marT="45718" marB="45718"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997">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defRPr/>
                      </a:pPr>
                      <a:r>
                        <a:rPr kumimoji="0" lang="en-US" sz="900" b="0" i="0" u="none" strike="noStrike" cap="none" normalizeH="0" baseline="0" dirty="0" smtClean="0">
                          <a:ln>
                            <a:noFill/>
                          </a:ln>
                          <a:solidFill>
                            <a:schemeClr val="tx1"/>
                          </a:solidFill>
                          <a:effectLst/>
                          <a:latin typeface="Arial" charset="0"/>
                        </a:rPr>
                        <a:t>- Sale #1  </a:t>
                      </a:r>
                      <a:r>
                        <a:rPr kumimoji="0" lang="en-US" sz="900" b="1" i="1" u="none" strike="noStrike" cap="none" normalizeH="0" baseline="0" dirty="0" smtClean="0">
                          <a:ln>
                            <a:noFill/>
                          </a:ln>
                          <a:solidFill>
                            <a:schemeClr val="tx2"/>
                          </a:solidFill>
                          <a:effectLst/>
                          <a:latin typeface="Arial" charset="0"/>
                        </a:rPr>
                        <a:t>(03/25)</a:t>
                      </a:r>
                      <a:endParaRPr kumimoji="0" lang="en-US" sz="900" b="0" i="0" u="none" strike="noStrike" cap="none" normalizeH="0" baseline="0" dirty="0" smtClean="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8</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$1,400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3997">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defRPr/>
                      </a:pPr>
                      <a:r>
                        <a:rPr kumimoji="0" lang="en-US" sz="900" b="0" i="0" u="none" strike="noStrike" cap="none" normalizeH="0" baseline="0" dirty="0" smtClean="0">
                          <a:ln>
                            <a:noFill/>
                          </a:ln>
                          <a:solidFill>
                            <a:schemeClr val="tx1"/>
                          </a:solidFill>
                          <a:effectLst/>
                          <a:latin typeface="Arial" charset="0"/>
                        </a:rPr>
                        <a:t>- Sale #2  </a:t>
                      </a:r>
                      <a:r>
                        <a:rPr kumimoji="0" lang="en-US" sz="900" b="1" i="1" u="none" strike="noStrike" cap="none" normalizeH="0" baseline="0" dirty="0" smtClean="0">
                          <a:ln>
                            <a:noFill/>
                          </a:ln>
                          <a:solidFill>
                            <a:schemeClr val="tx2"/>
                          </a:solidFill>
                          <a:effectLst/>
                          <a:latin typeface="Arial" charset="0"/>
                        </a:rPr>
                        <a:t>(06/11)</a:t>
                      </a:r>
                      <a:endParaRPr kumimoji="0" lang="en-US" sz="900" b="0" i="0" u="none" strike="noStrike" cap="none" normalizeH="0" baseline="0" dirty="0" smtClean="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20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$1,600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3997">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defRPr/>
                      </a:pPr>
                      <a:r>
                        <a:rPr kumimoji="0" lang="en-US" sz="900" b="0" i="0" u="none" strike="noStrike" cap="none" normalizeH="0" baseline="0" dirty="0" smtClean="0">
                          <a:ln>
                            <a:noFill/>
                          </a:ln>
                          <a:solidFill>
                            <a:schemeClr val="tx1"/>
                          </a:solidFill>
                          <a:effectLst/>
                          <a:latin typeface="Arial" charset="0"/>
                        </a:rPr>
                        <a:t>- Sale #3  </a:t>
                      </a:r>
                      <a:r>
                        <a:rPr kumimoji="0" lang="en-US" sz="900" b="1" i="1" u="none" strike="noStrike" cap="none" normalizeH="0" baseline="0" dirty="0" smtClean="0">
                          <a:ln>
                            <a:noFill/>
                          </a:ln>
                          <a:solidFill>
                            <a:schemeClr val="tx2"/>
                          </a:solidFill>
                          <a:effectLst/>
                          <a:latin typeface="Arial" charset="0"/>
                        </a:rPr>
                        <a:t>(12/16)</a:t>
                      </a:r>
                      <a:endParaRPr kumimoji="0" lang="en-US" sz="900" b="0" i="0" u="none" strike="noStrike" cap="none" normalizeH="0" baseline="0" dirty="0" smtClean="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16</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$1,700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243305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32</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rgbClr val="FFFFFF"/>
                </a:solidFill>
              </a:rPr>
              <a:t>Inventory Example: </a:t>
            </a:r>
            <a:r>
              <a:rPr lang="en-US" altLang="en-US" sz="2400" b="1" u="sng" dirty="0" smtClean="0">
                <a:solidFill>
                  <a:srgbClr val="FFFFFF"/>
                </a:solidFill>
              </a:rPr>
              <a:t>Perpetual</a:t>
            </a:r>
            <a:r>
              <a:rPr lang="en-US" altLang="en-US" sz="2400" b="1" dirty="0" smtClean="0">
                <a:solidFill>
                  <a:srgbClr val="FFFFFF"/>
                </a:solidFill>
              </a:rPr>
              <a:t> System &amp; </a:t>
            </a:r>
            <a:r>
              <a:rPr lang="en-US" altLang="en-US" sz="2400" b="1" u="sng" dirty="0" smtClean="0">
                <a:solidFill>
                  <a:srgbClr val="FFFFFF"/>
                </a:solidFill>
              </a:rPr>
              <a:t>LIFO</a:t>
            </a:r>
            <a:endParaRPr lang="en-US" altLang="en-US" sz="2000" u="sng" dirty="0" smtClean="0">
              <a:solidFill>
                <a:schemeClr val="bg1"/>
              </a:solidFill>
            </a:endParaRPr>
          </a:p>
        </p:txBody>
      </p:sp>
      <p:sp>
        <p:nvSpPr>
          <p:cNvPr id="9220" name="Rectangle 3"/>
          <p:cNvSpPr>
            <a:spLocks noGrp="1" noChangeArrowheads="1"/>
          </p:cNvSpPr>
          <p:nvPr>
            <p:ph type="body" idx="1"/>
          </p:nvPr>
        </p:nvSpPr>
        <p:spPr>
          <a:xfrm>
            <a:off x="1143000" y="1238250"/>
            <a:ext cx="7924800" cy="5314950"/>
          </a:xfrm>
          <a:noFill/>
        </p:spPr>
        <p:txBody>
          <a:bodyPr lIns="0" tIns="0" rIns="0" bIns="0"/>
          <a:lstStyle/>
          <a:p>
            <a:pPr marL="0" indent="0" eaLnBrk="1" hangingPunct="1">
              <a:buNone/>
              <a:defRPr/>
            </a:pPr>
            <a:r>
              <a:rPr lang="en-US" sz="1400" dirty="0"/>
              <a:t>Calculate COGS at every sale:</a:t>
            </a:r>
          </a:p>
          <a:p>
            <a:pPr marL="514350" indent="-514350" eaLnBrk="1" hangingPunct="1">
              <a:buFont typeface="Wingdings" pitchFamily="2" charset="2"/>
              <a:buNone/>
              <a:defRPr/>
            </a:pPr>
            <a:endParaRPr lang="en-US" sz="1400" dirty="0"/>
          </a:p>
          <a:p>
            <a:pPr marL="514350" indent="-514350" eaLnBrk="1" hangingPunct="1">
              <a:buFont typeface="Wingdings" pitchFamily="2" charset="2"/>
              <a:buNone/>
              <a:defRPr/>
            </a:pPr>
            <a:endParaRPr lang="en-US" sz="1400" dirty="0" smtClean="0"/>
          </a:p>
          <a:p>
            <a:pPr marL="514350" indent="-514350" eaLnBrk="1" hangingPunct="1">
              <a:buFont typeface="Wingdings" pitchFamily="2" charset="2"/>
              <a:buNone/>
              <a:defRPr/>
            </a:pPr>
            <a:endParaRPr lang="en-US" sz="1400" dirty="0"/>
          </a:p>
          <a:p>
            <a:pPr marL="514350" indent="-514350" eaLnBrk="1" hangingPunct="1">
              <a:buFont typeface="Wingdings" pitchFamily="2" charset="2"/>
              <a:buNone/>
              <a:defRPr/>
            </a:pPr>
            <a:endParaRPr lang="en-US" sz="1400" dirty="0" smtClean="0"/>
          </a:p>
          <a:p>
            <a:pPr marL="514350" indent="-514350" eaLnBrk="1" hangingPunct="1">
              <a:buFont typeface="Wingdings" pitchFamily="2" charset="2"/>
              <a:buNone/>
              <a:defRPr/>
            </a:pPr>
            <a:endParaRPr lang="en-US" sz="1200" dirty="0" smtClean="0"/>
          </a:p>
          <a:p>
            <a:pPr marL="514350" indent="-514350" eaLnBrk="1" hangingPunct="1">
              <a:buFont typeface="Wingdings" pitchFamily="2" charset="2"/>
              <a:buNone/>
              <a:defRPr/>
            </a:pPr>
            <a:r>
              <a:rPr lang="en-US" sz="1200" dirty="0" smtClean="0"/>
              <a:t>COGS</a:t>
            </a:r>
            <a:r>
              <a:rPr lang="en-US" sz="1200" b="1" baseline="-25000" dirty="0" smtClean="0">
                <a:solidFill>
                  <a:srgbClr val="0070C0"/>
                </a:solidFill>
              </a:rPr>
              <a:t>LIFO</a:t>
            </a:r>
            <a:r>
              <a:rPr lang="en-US" sz="1200" dirty="0" smtClean="0"/>
              <a:t> </a:t>
            </a:r>
            <a:r>
              <a:rPr lang="en-US" sz="1200" dirty="0"/>
              <a:t>for Sale #1 </a:t>
            </a:r>
            <a:r>
              <a:rPr lang="en-US" sz="1200" dirty="0" smtClean="0"/>
              <a:t>(8 units) on </a:t>
            </a:r>
            <a:r>
              <a:rPr lang="en-US" sz="1200" dirty="0"/>
              <a:t>3/25 = </a:t>
            </a:r>
          </a:p>
          <a:p>
            <a:pPr marL="514350" indent="-514350" eaLnBrk="1" hangingPunct="1">
              <a:buFont typeface="Wingdings" pitchFamily="2" charset="2"/>
              <a:buNone/>
              <a:defRPr/>
            </a:pPr>
            <a:r>
              <a:rPr lang="en-US" sz="1200" i="1" dirty="0">
                <a:solidFill>
                  <a:srgbClr val="FF0000"/>
                </a:solidFill>
              </a:rPr>
              <a:t>	</a:t>
            </a:r>
            <a:endParaRPr lang="en-US" sz="1200" dirty="0"/>
          </a:p>
          <a:p>
            <a:pPr marL="514350" indent="-514350" eaLnBrk="1" hangingPunct="1">
              <a:buFont typeface="Wingdings" pitchFamily="2" charset="2"/>
              <a:buNone/>
              <a:defRPr/>
            </a:pPr>
            <a:r>
              <a:rPr lang="en-US" sz="1200" dirty="0" smtClean="0"/>
              <a:t>COGS</a:t>
            </a:r>
            <a:r>
              <a:rPr lang="en-US" sz="1200" b="1" baseline="-25000" dirty="0" smtClean="0">
                <a:solidFill>
                  <a:srgbClr val="0070C0"/>
                </a:solidFill>
              </a:rPr>
              <a:t>LIFO</a:t>
            </a:r>
            <a:r>
              <a:rPr lang="en-US" sz="1200" dirty="0" smtClean="0"/>
              <a:t> </a:t>
            </a:r>
            <a:r>
              <a:rPr lang="en-US" sz="1200" dirty="0"/>
              <a:t>for Sale #2 </a:t>
            </a:r>
            <a:r>
              <a:rPr lang="en-US" sz="1200" dirty="0" smtClean="0"/>
              <a:t>(20 units) on </a:t>
            </a:r>
            <a:r>
              <a:rPr lang="en-US" sz="1200" dirty="0"/>
              <a:t>6/11 </a:t>
            </a:r>
            <a:r>
              <a:rPr lang="en-US" sz="1200" dirty="0" smtClean="0"/>
              <a:t>=</a:t>
            </a:r>
          </a:p>
          <a:p>
            <a:pPr marL="514350" indent="-514350" eaLnBrk="1" hangingPunct="1">
              <a:buFont typeface="Wingdings" pitchFamily="2" charset="2"/>
              <a:buNone/>
              <a:defRPr/>
            </a:pPr>
            <a:endParaRPr lang="en-US" sz="1200" dirty="0"/>
          </a:p>
          <a:p>
            <a:pPr marL="514350" indent="-514350" eaLnBrk="1" hangingPunct="1">
              <a:buFont typeface="Wingdings" pitchFamily="2" charset="2"/>
              <a:buNone/>
              <a:defRPr/>
            </a:pPr>
            <a:r>
              <a:rPr lang="en-US" sz="1200" dirty="0" smtClean="0"/>
              <a:t>COGS</a:t>
            </a:r>
            <a:r>
              <a:rPr lang="en-US" sz="1200" b="1" baseline="-25000" dirty="0" smtClean="0">
                <a:solidFill>
                  <a:srgbClr val="0070C0"/>
                </a:solidFill>
              </a:rPr>
              <a:t>LIFO</a:t>
            </a:r>
            <a:r>
              <a:rPr lang="en-US" sz="1200" dirty="0" smtClean="0"/>
              <a:t> </a:t>
            </a:r>
            <a:r>
              <a:rPr lang="en-US" sz="1200" dirty="0"/>
              <a:t>for Sale #3 </a:t>
            </a:r>
            <a:r>
              <a:rPr lang="en-US" sz="1200" dirty="0" smtClean="0"/>
              <a:t>(16 units) on </a:t>
            </a:r>
            <a:r>
              <a:rPr lang="en-US" sz="1200" dirty="0"/>
              <a:t>12/16 = </a:t>
            </a:r>
            <a:endParaRPr lang="en-US" sz="1200" dirty="0" smtClean="0"/>
          </a:p>
          <a:p>
            <a:pPr marL="514350" indent="-514350" eaLnBrk="1" hangingPunct="1">
              <a:buFont typeface="Wingdings" pitchFamily="2" charset="2"/>
              <a:buNone/>
              <a:defRPr/>
            </a:pPr>
            <a:r>
              <a:rPr lang="en-US" sz="1200" i="1" dirty="0">
                <a:solidFill>
                  <a:srgbClr val="FF0000"/>
                </a:solidFill>
              </a:rPr>
              <a:t>	</a:t>
            </a:r>
            <a:endParaRPr lang="en-US" sz="1200" i="1" dirty="0"/>
          </a:p>
          <a:p>
            <a:pPr marL="514350" indent="-514350" eaLnBrk="1" hangingPunct="1">
              <a:buFont typeface="Wingdings" pitchFamily="2" charset="2"/>
              <a:buNone/>
              <a:defRPr/>
            </a:pPr>
            <a:r>
              <a:rPr lang="en-US" sz="1200" dirty="0"/>
              <a:t>	∑ COGS</a:t>
            </a:r>
            <a:r>
              <a:rPr lang="en-US" sz="1200" b="1" baseline="-25000" dirty="0">
                <a:solidFill>
                  <a:srgbClr val="0070C0"/>
                </a:solidFill>
              </a:rPr>
              <a:t>FIFO </a:t>
            </a:r>
            <a:r>
              <a:rPr lang="en-US" sz="1200" dirty="0"/>
              <a:t>=</a:t>
            </a:r>
          </a:p>
          <a:p>
            <a:pPr marL="514350" indent="-514350" eaLnBrk="1" hangingPunct="1">
              <a:buFont typeface="Wingdings" pitchFamily="2" charset="2"/>
              <a:buNone/>
              <a:defRPr/>
            </a:pPr>
            <a:endParaRPr lang="en-US" sz="1200" dirty="0"/>
          </a:p>
          <a:p>
            <a:pPr eaLnBrk="1" hangingPunct="1">
              <a:buFont typeface="Wingdings" pitchFamily="2" charset="2"/>
              <a:buNone/>
              <a:defRPr/>
            </a:pPr>
            <a:r>
              <a:rPr lang="en-US" sz="1200" dirty="0"/>
              <a:t>Ending </a:t>
            </a:r>
            <a:r>
              <a:rPr lang="en-US" sz="1200" dirty="0" err="1"/>
              <a:t>Inventory</a:t>
            </a:r>
            <a:r>
              <a:rPr lang="en-US" sz="1200" b="1" baseline="-25000" dirty="0" err="1">
                <a:solidFill>
                  <a:srgbClr val="0070C0"/>
                </a:solidFill>
              </a:rPr>
              <a:t>FIFO</a:t>
            </a:r>
            <a:r>
              <a:rPr lang="en-US" sz="1200" dirty="0"/>
              <a:t> = </a:t>
            </a:r>
            <a:r>
              <a:rPr lang="en-US" sz="1200" i="1" dirty="0">
                <a:solidFill>
                  <a:srgbClr val="FF0000"/>
                </a:solidFill>
              </a:rPr>
              <a:t>		</a:t>
            </a:r>
            <a:endParaRPr lang="en-US" sz="1200" i="1" dirty="0" smtClean="0">
              <a:solidFill>
                <a:srgbClr val="FF0000"/>
              </a:solidFill>
            </a:endParaRPr>
          </a:p>
          <a:p>
            <a:pPr eaLnBrk="1" hangingPunct="1">
              <a:buFont typeface="Wingdings" pitchFamily="2" charset="2"/>
              <a:buNone/>
              <a:defRPr/>
            </a:pPr>
            <a:endParaRPr lang="en-US" sz="1200" i="1" dirty="0" smtClean="0">
              <a:solidFill>
                <a:srgbClr val="FF0000"/>
              </a:solidFill>
            </a:endParaRPr>
          </a:p>
          <a:p>
            <a:pPr eaLnBrk="1" hangingPunct="1">
              <a:buFont typeface="Wingdings" pitchFamily="2" charset="2"/>
              <a:buNone/>
              <a:defRPr/>
            </a:pPr>
            <a:r>
              <a:rPr lang="en-US" sz="1200" i="1" dirty="0" smtClean="0"/>
              <a:t>Check our work:</a:t>
            </a:r>
            <a:endParaRPr lang="en-US" sz="1200" i="1" dirty="0"/>
          </a:p>
          <a:p>
            <a:pPr marL="0" indent="0">
              <a:buNone/>
            </a:pPr>
            <a:r>
              <a:rPr lang="en-US" sz="1200" dirty="0">
                <a:solidFill>
                  <a:srgbClr val="FF0000"/>
                </a:solidFill>
              </a:rPr>
              <a:t>Beginning Inventory:		12 tables		$12,000</a:t>
            </a:r>
          </a:p>
          <a:p>
            <a:pPr marL="0" indent="0">
              <a:buNone/>
            </a:pPr>
            <a:r>
              <a:rPr lang="en-US" sz="1200" u="sng" dirty="0">
                <a:solidFill>
                  <a:srgbClr val="00CC00"/>
                </a:solidFill>
              </a:rPr>
              <a:t>+ Purchases:			40 tables		  50,200</a:t>
            </a:r>
          </a:p>
          <a:p>
            <a:pPr marL="0" indent="0">
              <a:buNone/>
            </a:pPr>
            <a:r>
              <a:rPr lang="en-US" sz="1200" dirty="0">
                <a:solidFill>
                  <a:srgbClr val="7030A0"/>
                </a:solidFill>
              </a:rPr>
              <a:t>   Goods Available for Sale:	52 tables		  62,200</a:t>
            </a:r>
          </a:p>
          <a:p>
            <a:pPr marL="0" indent="0">
              <a:buNone/>
            </a:pPr>
            <a:r>
              <a:rPr lang="en-US" sz="1200" u="sng" dirty="0">
                <a:solidFill>
                  <a:srgbClr val="A51A17"/>
                </a:solidFill>
              </a:rPr>
              <a:t>-  Ending Inventory:		  8 tables		  </a:t>
            </a:r>
            <a:r>
              <a:rPr lang="en-US" sz="1200" u="sng" dirty="0" smtClean="0">
                <a:solidFill>
                  <a:srgbClr val="A51A17"/>
                </a:solidFill>
              </a:rPr>
              <a:t>  9,200</a:t>
            </a:r>
            <a:r>
              <a:rPr lang="en-US" sz="1200" dirty="0">
                <a:solidFill>
                  <a:srgbClr val="A51A17"/>
                </a:solidFill>
              </a:rPr>
              <a:t>		</a:t>
            </a:r>
          </a:p>
          <a:p>
            <a:pPr marL="0" indent="0">
              <a:spcAft>
                <a:spcPts val="600"/>
              </a:spcAft>
              <a:buNone/>
            </a:pPr>
            <a:r>
              <a:rPr lang="en-US" sz="1200" b="1" dirty="0"/>
              <a:t>   Cost of Goods Sold:		44 tables		$</a:t>
            </a:r>
            <a:r>
              <a:rPr lang="en-US" sz="1200" b="1" dirty="0" smtClean="0"/>
              <a:t>53,000</a:t>
            </a:r>
            <a:endParaRPr lang="en-US" sz="1400" b="1" dirty="0"/>
          </a:p>
          <a:p>
            <a:pPr eaLnBrk="1" hangingPunct="1">
              <a:buFont typeface="Wingdings" pitchFamily="2" charset="2"/>
              <a:buNone/>
              <a:defRPr/>
            </a:pPr>
            <a:endParaRPr lang="en-US" sz="1200" dirty="0"/>
          </a:p>
        </p:txBody>
      </p:sp>
      <p:sp>
        <p:nvSpPr>
          <p:cNvPr id="8" name="TextBox 7"/>
          <p:cNvSpPr txBox="1">
            <a:spLocks noChangeArrowheads="1"/>
          </p:cNvSpPr>
          <p:nvPr/>
        </p:nvSpPr>
        <p:spPr bwMode="auto">
          <a:xfrm>
            <a:off x="4013200" y="2659608"/>
            <a:ext cx="3512456"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4350" indent="-51435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Wingdings" pitchFamily="2" charset="2"/>
              <a:buNone/>
            </a:pPr>
            <a:r>
              <a:rPr lang="en-US" altLang="en-US" sz="1200" i="1" dirty="0">
                <a:solidFill>
                  <a:srgbClr val="FF0000"/>
                </a:solidFill>
              </a:rPr>
              <a:t>(8 x $1,100)</a:t>
            </a:r>
            <a:r>
              <a:rPr lang="en-US" altLang="en-US" sz="1200" b="1" baseline="-25000" dirty="0">
                <a:solidFill>
                  <a:srgbClr val="FF0000"/>
                </a:solidFill>
              </a:rPr>
              <a:t>02/01</a:t>
            </a:r>
            <a:r>
              <a:rPr lang="en-US" altLang="en-US" sz="1200" i="1" dirty="0">
                <a:solidFill>
                  <a:srgbClr val="FF0000"/>
                </a:solidFill>
              </a:rPr>
              <a:t> = $8,800</a:t>
            </a:r>
          </a:p>
        </p:txBody>
      </p:sp>
      <p:sp>
        <p:nvSpPr>
          <p:cNvPr id="9" name="TextBox 8"/>
          <p:cNvSpPr txBox="1">
            <a:spLocks noChangeArrowheads="1"/>
          </p:cNvSpPr>
          <p:nvPr/>
        </p:nvSpPr>
        <p:spPr bwMode="auto">
          <a:xfrm>
            <a:off x="4013200" y="3542495"/>
            <a:ext cx="4800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4350" indent="-51435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Wingdings" pitchFamily="2" charset="2"/>
              <a:buNone/>
            </a:pPr>
            <a:r>
              <a:rPr lang="en-US" altLang="en-US" sz="1200" i="1" dirty="0">
                <a:solidFill>
                  <a:srgbClr val="FF0000"/>
                </a:solidFill>
              </a:rPr>
              <a:t>(15 x $1,380)</a:t>
            </a:r>
            <a:r>
              <a:rPr lang="en-US" altLang="en-US" sz="1200" b="1" baseline="-25000" dirty="0">
                <a:solidFill>
                  <a:srgbClr val="FF0000"/>
                </a:solidFill>
              </a:rPr>
              <a:t> 11/11</a:t>
            </a:r>
            <a:r>
              <a:rPr lang="en-US" altLang="en-US" sz="1200" i="1" dirty="0">
                <a:solidFill>
                  <a:srgbClr val="FF0000"/>
                </a:solidFill>
              </a:rPr>
              <a:t> + (1 x $1,300)</a:t>
            </a:r>
            <a:r>
              <a:rPr lang="en-US" altLang="en-US" sz="1200" b="1" baseline="-25000" dirty="0">
                <a:solidFill>
                  <a:srgbClr val="FF0000"/>
                </a:solidFill>
              </a:rPr>
              <a:t> 08/05</a:t>
            </a:r>
            <a:r>
              <a:rPr lang="en-US" altLang="en-US" sz="1200" i="1" dirty="0">
                <a:solidFill>
                  <a:srgbClr val="FF0000"/>
                </a:solidFill>
              </a:rPr>
              <a:t> = $22,000</a:t>
            </a:r>
          </a:p>
        </p:txBody>
      </p:sp>
      <p:sp>
        <p:nvSpPr>
          <p:cNvPr id="13" name="TextBox 12"/>
          <p:cNvSpPr txBox="1">
            <a:spLocks noChangeArrowheads="1"/>
          </p:cNvSpPr>
          <p:nvPr/>
        </p:nvSpPr>
        <p:spPr bwMode="auto">
          <a:xfrm>
            <a:off x="2657395" y="3984077"/>
            <a:ext cx="1447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200" i="1" dirty="0" smtClean="0">
                <a:solidFill>
                  <a:srgbClr val="FF0000"/>
                </a:solidFill>
              </a:rPr>
              <a:t>$</a:t>
            </a:r>
            <a:r>
              <a:rPr lang="en-US" altLang="en-US" sz="1200" i="1" dirty="0">
                <a:solidFill>
                  <a:srgbClr val="FF0000"/>
                </a:solidFill>
              </a:rPr>
              <a:t>53,000</a:t>
            </a:r>
          </a:p>
        </p:txBody>
      </p:sp>
      <p:sp>
        <p:nvSpPr>
          <p:cNvPr id="14" name="TextBox 13"/>
          <p:cNvSpPr txBox="1">
            <a:spLocks noChangeArrowheads="1"/>
          </p:cNvSpPr>
          <p:nvPr/>
        </p:nvSpPr>
        <p:spPr bwMode="auto">
          <a:xfrm>
            <a:off x="2667000" y="4425070"/>
            <a:ext cx="36576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4350" indent="-51435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Wingdings" pitchFamily="2" charset="2"/>
              <a:buNone/>
            </a:pPr>
            <a:r>
              <a:rPr lang="en-US" altLang="en-US" sz="1200" i="1" dirty="0">
                <a:solidFill>
                  <a:srgbClr val="FF0000"/>
                </a:solidFill>
              </a:rPr>
              <a:t>(4 x $1,000)</a:t>
            </a:r>
            <a:r>
              <a:rPr lang="en-US" altLang="en-US" sz="1200" b="1" baseline="-25000" dirty="0">
                <a:solidFill>
                  <a:srgbClr val="FF0000"/>
                </a:solidFill>
              </a:rPr>
              <a:t> Beg.</a:t>
            </a:r>
            <a:r>
              <a:rPr lang="en-US" altLang="en-US" sz="1200" b="1" dirty="0">
                <a:solidFill>
                  <a:srgbClr val="FF0000"/>
                </a:solidFill>
              </a:rPr>
              <a:t> </a:t>
            </a:r>
            <a:r>
              <a:rPr lang="en-US" altLang="en-US" sz="1200" b="1" baseline="-25000" dirty="0">
                <a:solidFill>
                  <a:srgbClr val="FF0000"/>
                </a:solidFill>
              </a:rPr>
              <a:t>Inv.</a:t>
            </a:r>
            <a:r>
              <a:rPr lang="en-US" altLang="en-US" sz="1200" i="1" dirty="0">
                <a:solidFill>
                  <a:srgbClr val="FF0000"/>
                </a:solidFill>
              </a:rPr>
              <a:t> + (4 x $1,300)</a:t>
            </a:r>
            <a:r>
              <a:rPr lang="en-US" altLang="en-US" sz="1200" b="1" baseline="-25000" dirty="0">
                <a:solidFill>
                  <a:srgbClr val="FF0000"/>
                </a:solidFill>
              </a:rPr>
              <a:t> 08/05</a:t>
            </a:r>
            <a:r>
              <a:rPr lang="en-US" altLang="en-US" sz="1200" i="1" dirty="0">
                <a:solidFill>
                  <a:srgbClr val="FF0000"/>
                </a:solidFill>
              </a:rPr>
              <a:t> = $9,200</a:t>
            </a:r>
          </a:p>
        </p:txBody>
      </p:sp>
      <p:graphicFrame>
        <p:nvGraphicFramePr>
          <p:cNvPr id="10" name="Group 3"/>
          <p:cNvGraphicFramePr>
            <a:graphicFrameLocks/>
          </p:cNvGraphicFramePr>
          <p:nvPr>
            <p:extLst/>
          </p:nvPr>
        </p:nvGraphicFramePr>
        <p:xfrm>
          <a:off x="5812972" y="990600"/>
          <a:ext cx="3294742" cy="1371576"/>
        </p:xfrm>
        <a:graphic>
          <a:graphicData uri="http://schemas.openxmlformats.org/drawingml/2006/table">
            <a:tbl>
              <a:tblPr/>
              <a:tblGrid>
                <a:gridCol w="1436749">
                  <a:extLst>
                    <a:ext uri="{9D8B030D-6E8A-4147-A177-3AD203B41FA5}">
                      <a16:colId xmlns:a16="http://schemas.microsoft.com/office/drawing/2014/main" val="20000"/>
                    </a:ext>
                  </a:extLst>
                </a:gridCol>
                <a:gridCol w="473901">
                  <a:extLst>
                    <a:ext uri="{9D8B030D-6E8A-4147-A177-3AD203B41FA5}">
                      <a16:colId xmlns:a16="http://schemas.microsoft.com/office/drawing/2014/main" val="20001"/>
                    </a:ext>
                  </a:extLst>
                </a:gridCol>
                <a:gridCol w="710852">
                  <a:extLst>
                    <a:ext uri="{9D8B030D-6E8A-4147-A177-3AD203B41FA5}">
                      <a16:colId xmlns:a16="http://schemas.microsoft.com/office/drawing/2014/main" val="20002"/>
                    </a:ext>
                  </a:extLst>
                </a:gridCol>
                <a:gridCol w="673240">
                  <a:extLst>
                    <a:ext uri="{9D8B030D-6E8A-4147-A177-3AD203B41FA5}">
                      <a16:colId xmlns:a16="http://schemas.microsoft.com/office/drawing/2014/main" val="20003"/>
                    </a:ext>
                  </a:extLst>
                </a:gridCol>
              </a:tblGrid>
              <a:tr h="223997">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endParaRPr kumimoji="0" lang="en-US" sz="900" b="0" i="0" u="none" strike="noStrike" cap="none" normalizeH="0" baseline="0" dirty="0" smtClean="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Units</a:t>
                      </a:r>
                    </a:p>
                  </a:txBody>
                  <a:tcPr marT="45718" marB="45718"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Price/Unit</a:t>
                      </a:r>
                    </a:p>
                  </a:txBody>
                  <a:tcPr marT="45718" marB="45718"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 Amount</a:t>
                      </a:r>
                    </a:p>
                  </a:txBody>
                  <a:tcPr marT="45718" marB="45718"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997">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Beg. Inventory </a:t>
                      </a:r>
                      <a:r>
                        <a:rPr kumimoji="0" lang="en-US" sz="900" b="1" i="1" u="none" strike="noStrike" cap="none" normalizeH="0" baseline="0" dirty="0" smtClean="0">
                          <a:ln>
                            <a:noFill/>
                          </a:ln>
                          <a:solidFill>
                            <a:schemeClr val="tx2"/>
                          </a:solidFill>
                          <a:effectLst/>
                          <a:latin typeface="Arial" charset="0"/>
                        </a:rPr>
                        <a:t>(01/01)</a:t>
                      </a:r>
                      <a:endParaRPr kumimoji="0" lang="en-US" sz="900" b="0" i="0" u="none" strike="noStrike" cap="none" normalizeH="0" baseline="0" dirty="0" smtClean="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12</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$1,000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$12,000</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3997">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 Purchase #1  </a:t>
                      </a:r>
                      <a:r>
                        <a:rPr kumimoji="0" lang="en-US" sz="900" b="1" i="1" u="none" strike="noStrike" cap="none" normalizeH="0" baseline="0" dirty="0" smtClean="0">
                          <a:ln>
                            <a:noFill/>
                          </a:ln>
                          <a:solidFill>
                            <a:schemeClr val="tx2"/>
                          </a:solidFill>
                          <a:effectLst/>
                          <a:latin typeface="Arial" charset="0"/>
                        </a:rPr>
                        <a:t>(02/01)</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$1,100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$11,000</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3997">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 Purchase #2  </a:t>
                      </a:r>
                      <a:r>
                        <a:rPr kumimoji="0" lang="en-US" sz="900" b="1" i="1" u="none" strike="noStrike" cap="none" normalizeH="0" baseline="0" dirty="0" smtClean="0">
                          <a:ln>
                            <a:noFill/>
                          </a:ln>
                          <a:solidFill>
                            <a:schemeClr val="tx2"/>
                          </a:solidFill>
                          <a:effectLst/>
                          <a:latin typeface="Arial" charset="0"/>
                        </a:rPr>
                        <a:t>(04/14)</a:t>
                      </a:r>
                      <a:endParaRPr kumimoji="0" lang="en-US" sz="900" b="0" i="0" u="none" strike="noStrike" cap="none" normalizeH="0" baseline="0" dirty="0" smtClean="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$1,200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$12,000</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3997">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defRPr/>
                      </a:pPr>
                      <a:r>
                        <a:rPr kumimoji="0" lang="en-US" sz="900" b="0" i="0" u="none" strike="noStrike" cap="none" normalizeH="0" baseline="0" dirty="0" smtClean="0">
                          <a:ln>
                            <a:noFill/>
                          </a:ln>
                          <a:solidFill>
                            <a:schemeClr val="tx1"/>
                          </a:solidFill>
                          <a:effectLst/>
                          <a:latin typeface="Arial" charset="0"/>
                        </a:rPr>
                        <a:t>+ Purchase #3  </a:t>
                      </a:r>
                      <a:r>
                        <a:rPr kumimoji="0" lang="en-US" sz="900" b="1" i="1" u="none" strike="noStrike" cap="none" normalizeH="0" baseline="0" dirty="0" smtClean="0">
                          <a:ln>
                            <a:noFill/>
                          </a:ln>
                          <a:solidFill>
                            <a:schemeClr val="tx2"/>
                          </a:solidFill>
                          <a:effectLst/>
                          <a:latin typeface="Arial" charset="0"/>
                        </a:rPr>
                        <a:t>(08/05)</a:t>
                      </a:r>
                      <a:endParaRPr kumimoji="0" lang="en-US" sz="900" b="0" i="0" u="none" strike="noStrike" cap="none" normalizeH="0" baseline="0" dirty="0" smtClean="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5</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$1,300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  $6,500</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3997">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defRPr/>
                      </a:pPr>
                      <a:r>
                        <a:rPr kumimoji="0" lang="en-US" sz="900" b="0" i="0" u="none" strike="noStrike" cap="none" normalizeH="0" baseline="0" dirty="0" smtClean="0">
                          <a:ln>
                            <a:noFill/>
                          </a:ln>
                          <a:solidFill>
                            <a:schemeClr val="tx1"/>
                          </a:solidFill>
                          <a:effectLst/>
                          <a:latin typeface="Arial" charset="0"/>
                        </a:rPr>
                        <a:t>+ Purchase #4  </a:t>
                      </a:r>
                      <a:r>
                        <a:rPr kumimoji="0" lang="en-US" sz="900" b="1" i="1" u="none" strike="noStrike" cap="none" normalizeH="0" baseline="0" dirty="0" smtClean="0">
                          <a:ln>
                            <a:noFill/>
                          </a:ln>
                          <a:solidFill>
                            <a:schemeClr val="tx2"/>
                          </a:solidFill>
                          <a:effectLst/>
                          <a:latin typeface="Arial" charset="0"/>
                        </a:rPr>
                        <a:t>(11/11)</a:t>
                      </a:r>
                      <a:endParaRPr kumimoji="0" lang="en-US" sz="900" b="0" i="0" u="none" strike="noStrike" cap="none" normalizeH="0" baseline="0" dirty="0" smtClean="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15</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$1,380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$20,700</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1" name="TextBox 10"/>
          <p:cNvSpPr txBox="1">
            <a:spLocks noChangeArrowheads="1"/>
          </p:cNvSpPr>
          <p:nvPr/>
        </p:nvSpPr>
        <p:spPr bwMode="auto">
          <a:xfrm>
            <a:off x="3982430" y="3100913"/>
            <a:ext cx="49329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14350" indent="-51435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buFont typeface="Wingdings" pitchFamily="2" charset="2"/>
              <a:buNone/>
            </a:pPr>
            <a:r>
              <a:rPr lang="en-US" sz="1200" i="1" dirty="0" smtClean="0">
                <a:solidFill>
                  <a:srgbClr val="FF0000"/>
                </a:solidFill>
              </a:rPr>
              <a:t>(</a:t>
            </a:r>
            <a:r>
              <a:rPr lang="en-US" sz="1200" i="1" dirty="0">
                <a:solidFill>
                  <a:srgbClr val="FF0000"/>
                </a:solidFill>
              </a:rPr>
              <a:t>10 x $1,200)</a:t>
            </a:r>
            <a:r>
              <a:rPr lang="en-US" sz="1200" b="1" baseline="-25000" dirty="0">
                <a:solidFill>
                  <a:srgbClr val="FF0000"/>
                </a:solidFill>
              </a:rPr>
              <a:t> 04/14</a:t>
            </a:r>
            <a:r>
              <a:rPr lang="en-US" sz="1200" i="1" dirty="0">
                <a:solidFill>
                  <a:srgbClr val="FF0000"/>
                </a:solidFill>
              </a:rPr>
              <a:t> + (2 x $1,100)</a:t>
            </a:r>
            <a:r>
              <a:rPr lang="en-US" sz="1200" b="1" baseline="-25000" dirty="0">
                <a:solidFill>
                  <a:srgbClr val="FF0000"/>
                </a:solidFill>
              </a:rPr>
              <a:t>02/01</a:t>
            </a:r>
            <a:r>
              <a:rPr lang="en-US" sz="1200" i="1" dirty="0">
                <a:solidFill>
                  <a:srgbClr val="FF0000"/>
                </a:solidFill>
              </a:rPr>
              <a:t> + (8 x $1,000)</a:t>
            </a:r>
            <a:r>
              <a:rPr lang="en-US" sz="1200" b="1" baseline="-25000" dirty="0">
                <a:solidFill>
                  <a:srgbClr val="FF0000"/>
                </a:solidFill>
              </a:rPr>
              <a:t>Beg. Inv.</a:t>
            </a:r>
            <a:r>
              <a:rPr lang="en-US" sz="1200" i="1" dirty="0">
                <a:solidFill>
                  <a:srgbClr val="FF0000"/>
                </a:solidFill>
              </a:rPr>
              <a:t> = $22,200</a:t>
            </a:r>
            <a:endParaRPr lang="en-US" altLang="en-US" sz="1200" i="1" dirty="0">
              <a:solidFill>
                <a:srgbClr val="FF0000"/>
              </a:solidFill>
              <a:latin typeface="+mn-lt"/>
            </a:endParaRPr>
          </a:p>
        </p:txBody>
      </p:sp>
      <p:graphicFrame>
        <p:nvGraphicFramePr>
          <p:cNvPr id="15" name="Group 3"/>
          <p:cNvGraphicFramePr>
            <a:graphicFrameLocks/>
          </p:cNvGraphicFramePr>
          <p:nvPr>
            <p:extLst/>
          </p:nvPr>
        </p:nvGraphicFramePr>
        <p:xfrm>
          <a:off x="1981200" y="1494277"/>
          <a:ext cx="2621502" cy="914384"/>
        </p:xfrm>
        <a:graphic>
          <a:graphicData uri="http://schemas.openxmlformats.org/drawingml/2006/table">
            <a:tbl>
              <a:tblPr/>
              <a:tblGrid>
                <a:gridCol w="1436749">
                  <a:extLst>
                    <a:ext uri="{9D8B030D-6E8A-4147-A177-3AD203B41FA5}">
                      <a16:colId xmlns:a16="http://schemas.microsoft.com/office/drawing/2014/main" val="20000"/>
                    </a:ext>
                  </a:extLst>
                </a:gridCol>
                <a:gridCol w="473901">
                  <a:extLst>
                    <a:ext uri="{9D8B030D-6E8A-4147-A177-3AD203B41FA5}">
                      <a16:colId xmlns:a16="http://schemas.microsoft.com/office/drawing/2014/main" val="20001"/>
                    </a:ext>
                  </a:extLst>
                </a:gridCol>
                <a:gridCol w="710852">
                  <a:extLst>
                    <a:ext uri="{9D8B030D-6E8A-4147-A177-3AD203B41FA5}">
                      <a16:colId xmlns:a16="http://schemas.microsoft.com/office/drawing/2014/main" val="20002"/>
                    </a:ext>
                  </a:extLst>
                </a:gridCol>
              </a:tblGrid>
              <a:tr h="223997">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endParaRPr kumimoji="0" lang="en-US" sz="900" b="0" i="0" u="none" strike="noStrike" cap="none" normalizeH="0" baseline="0" dirty="0" smtClean="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Units</a:t>
                      </a:r>
                    </a:p>
                  </a:txBody>
                  <a:tcPr marT="45718" marB="45718"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Price/Unit</a:t>
                      </a:r>
                    </a:p>
                  </a:txBody>
                  <a:tcPr marT="45718" marB="45718"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997">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defRPr/>
                      </a:pPr>
                      <a:r>
                        <a:rPr kumimoji="0" lang="en-US" sz="900" b="0" i="0" u="none" strike="noStrike" cap="none" normalizeH="0" baseline="0" dirty="0" smtClean="0">
                          <a:ln>
                            <a:noFill/>
                          </a:ln>
                          <a:solidFill>
                            <a:schemeClr val="tx1"/>
                          </a:solidFill>
                          <a:effectLst/>
                          <a:latin typeface="Arial" charset="0"/>
                        </a:rPr>
                        <a:t>- Sale #1  </a:t>
                      </a:r>
                      <a:r>
                        <a:rPr kumimoji="0" lang="en-US" sz="900" b="1" i="1" u="none" strike="noStrike" cap="none" normalizeH="0" baseline="0" dirty="0" smtClean="0">
                          <a:ln>
                            <a:noFill/>
                          </a:ln>
                          <a:solidFill>
                            <a:schemeClr val="tx2"/>
                          </a:solidFill>
                          <a:effectLst/>
                          <a:latin typeface="Arial" charset="0"/>
                        </a:rPr>
                        <a:t>(03/25)</a:t>
                      </a:r>
                      <a:endParaRPr kumimoji="0" lang="en-US" sz="900" b="0" i="0" u="none" strike="noStrike" cap="none" normalizeH="0" baseline="0" dirty="0" smtClean="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8</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$1,400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3997">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defRPr/>
                      </a:pPr>
                      <a:r>
                        <a:rPr kumimoji="0" lang="en-US" sz="900" b="0" i="0" u="none" strike="noStrike" cap="none" normalizeH="0" baseline="0" dirty="0" smtClean="0">
                          <a:ln>
                            <a:noFill/>
                          </a:ln>
                          <a:solidFill>
                            <a:schemeClr val="tx1"/>
                          </a:solidFill>
                          <a:effectLst/>
                          <a:latin typeface="Arial" charset="0"/>
                        </a:rPr>
                        <a:t>- Sale #2  </a:t>
                      </a:r>
                      <a:r>
                        <a:rPr kumimoji="0" lang="en-US" sz="900" b="1" i="1" u="none" strike="noStrike" cap="none" normalizeH="0" baseline="0" dirty="0" smtClean="0">
                          <a:ln>
                            <a:noFill/>
                          </a:ln>
                          <a:solidFill>
                            <a:schemeClr val="tx2"/>
                          </a:solidFill>
                          <a:effectLst/>
                          <a:latin typeface="Arial" charset="0"/>
                        </a:rPr>
                        <a:t>(06/11)</a:t>
                      </a:r>
                      <a:endParaRPr kumimoji="0" lang="en-US" sz="900" b="0" i="0" u="none" strike="noStrike" cap="none" normalizeH="0" baseline="0" dirty="0" smtClean="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20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$1,600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3997">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defRPr/>
                      </a:pPr>
                      <a:r>
                        <a:rPr kumimoji="0" lang="en-US" sz="900" b="0" i="0" u="none" strike="noStrike" cap="none" normalizeH="0" baseline="0" dirty="0" smtClean="0">
                          <a:ln>
                            <a:noFill/>
                          </a:ln>
                          <a:solidFill>
                            <a:schemeClr val="tx1"/>
                          </a:solidFill>
                          <a:effectLst/>
                          <a:latin typeface="Arial" charset="0"/>
                        </a:rPr>
                        <a:t>- Sale #3  </a:t>
                      </a:r>
                      <a:r>
                        <a:rPr kumimoji="0" lang="en-US" sz="900" b="1" i="1" u="none" strike="noStrike" cap="none" normalizeH="0" baseline="0" dirty="0" smtClean="0">
                          <a:ln>
                            <a:noFill/>
                          </a:ln>
                          <a:solidFill>
                            <a:schemeClr val="tx2"/>
                          </a:solidFill>
                          <a:effectLst/>
                          <a:latin typeface="Arial" charset="0"/>
                        </a:rPr>
                        <a:t>(12/16)</a:t>
                      </a:r>
                      <a:endParaRPr kumimoji="0" lang="en-US" sz="900" b="0" i="0" u="none" strike="noStrike" cap="none" normalizeH="0" baseline="0" dirty="0" smtClean="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16</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$1,700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662806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lowchart: Magnetic Disk 8"/>
          <p:cNvSpPr/>
          <p:nvPr/>
        </p:nvSpPr>
        <p:spPr>
          <a:xfrm>
            <a:off x="2443294" y="4773246"/>
            <a:ext cx="3733800" cy="1295400"/>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33</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rgbClr val="FFFFFF"/>
                </a:solidFill>
              </a:rPr>
              <a:t>LIFO Layers</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lstStyle/>
          <a:p>
            <a:pPr marL="342900" indent="-342900" eaLnBrk="1" hangingPunct="1">
              <a:spcBef>
                <a:spcPts val="600"/>
              </a:spcBef>
              <a:spcAft>
                <a:spcPts val="0"/>
              </a:spcAft>
              <a:buFont typeface="Arial" panose="020B0604020202020204" pitchFamily="34" charset="0"/>
              <a:buChar char="•"/>
              <a:defRPr/>
            </a:pPr>
            <a:r>
              <a:rPr lang="en-US" sz="1400" dirty="0"/>
              <a:t>LIFO “layers” arise because goods with different cost bases are assumed to be in ending inventory</a:t>
            </a:r>
          </a:p>
          <a:p>
            <a:pPr marL="342900" indent="-342900" eaLnBrk="1" hangingPunct="1">
              <a:spcBef>
                <a:spcPts val="600"/>
              </a:spcBef>
              <a:spcAft>
                <a:spcPts val="0"/>
              </a:spcAft>
              <a:buFont typeface="Arial" panose="020B0604020202020204" pitchFamily="34" charset="0"/>
              <a:buChar char="•"/>
              <a:defRPr/>
            </a:pPr>
            <a:r>
              <a:rPr lang="en-US" sz="1400" dirty="0"/>
              <a:t>Remember that this is an assumption; the physical tables purchased prior to </a:t>
            </a:r>
            <a:r>
              <a:rPr lang="en-US" sz="1400" dirty="0" smtClean="0"/>
              <a:t>2017 </a:t>
            </a:r>
            <a:r>
              <a:rPr lang="en-US" sz="1400" dirty="0"/>
              <a:t>do not literally have to be on hand at </a:t>
            </a:r>
            <a:r>
              <a:rPr lang="en-US" sz="1400" dirty="0" smtClean="0"/>
              <a:t>12/31/2017</a:t>
            </a:r>
            <a:endParaRPr lang="en-US" sz="1400" dirty="0"/>
          </a:p>
          <a:p>
            <a:pPr marL="0" indent="0">
              <a:buFont typeface="Wingdings" pitchFamily="2" charset="2"/>
              <a:buNone/>
            </a:pPr>
            <a:endParaRPr lang="en-US" sz="1400" dirty="0" smtClean="0"/>
          </a:p>
          <a:p>
            <a:pPr>
              <a:spcBef>
                <a:spcPts val="50"/>
              </a:spcBef>
              <a:buFont typeface="Wingdings" pitchFamily="2" charset="2"/>
              <a:buNone/>
            </a:pPr>
            <a:r>
              <a:rPr lang="en-US" sz="1400" dirty="0" smtClean="0"/>
              <a:t> 			</a:t>
            </a:r>
            <a:endParaRPr lang="en-US" sz="1400" dirty="0"/>
          </a:p>
        </p:txBody>
      </p:sp>
      <p:sp>
        <p:nvSpPr>
          <p:cNvPr id="8" name="Flowchart: Magnetic Disk 7"/>
          <p:cNvSpPr/>
          <p:nvPr/>
        </p:nvSpPr>
        <p:spPr>
          <a:xfrm>
            <a:off x="2438400" y="4013887"/>
            <a:ext cx="3733800" cy="1235675"/>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Magnetic Disk 5"/>
          <p:cNvSpPr/>
          <p:nvPr/>
        </p:nvSpPr>
        <p:spPr>
          <a:xfrm>
            <a:off x="2443294" y="3269634"/>
            <a:ext cx="3733800" cy="1173044"/>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Left Arrow 9"/>
          <p:cNvSpPr/>
          <p:nvPr/>
        </p:nvSpPr>
        <p:spPr>
          <a:xfrm>
            <a:off x="6324600" y="4515534"/>
            <a:ext cx="914400" cy="43570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971800" y="4515534"/>
            <a:ext cx="2895600" cy="523220"/>
          </a:xfrm>
          <a:prstGeom prst="rect">
            <a:avLst/>
          </a:prstGeom>
          <a:noFill/>
        </p:spPr>
        <p:txBody>
          <a:bodyPr wrap="square" rtlCol="0">
            <a:spAutoFit/>
          </a:bodyPr>
          <a:lstStyle/>
          <a:p>
            <a:pPr algn="ctr"/>
            <a:r>
              <a:rPr lang="en-US" sz="1400" dirty="0" smtClean="0"/>
              <a:t>4 tables @ $1,300/unit purchased on 08/05/2017</a:t>
            </a:r>
            <a:endParaRPr lang="en-US" sz="1400" dirty="0"/>
          </a:p>
        </p:txBody>
      </p:sp>
      <p:sp>
        <p:nvSpPr>
          <p:cNvPr id="12" name="TextBox 11"/>
          <p:cNvSpPr txBox="1"/>
          <p:nvPr/>
        </p:nvSpPr>
        <p:spPr>
          <a:xfrm>
            <a:off x="2971800" y="5333935"/>
            <a:ext cx="2895600" cy="523220"/>
          </a:xfrm>
          <a:prstGeom prst="rect">
            <a:avLst/>
          </a:prstGeom>
          <a:noFill/>
        </p:spPr>
        <p:txBody>
          <a:bodyPr wrap="square" rtlCol="0">
            <a:spAutoFit/>
          </a:bodyPr>
          <a:lstStyle/>
          <a:p>
            <a:pPr algn="ctr"/>
            <a:r>
              <a:rPr lang="en-US" sz="1400" dirty="0" smtClean="0"/>
              <a:t>4 tables @ $1,000/unit purchased prior to 2017</a:t>
            </a:r>
            <a:endParaRPr lang="en-US" sz="1400" dirty="0"/>
          </a:p>
        </p:txBody>
      </p:sp>
    </p:spTree>
    <p:extLst>
      <p:ext uri="{BB962C8B-B14F-4D97-AF65-F5344CB8AC3E}">
        <p14:creationId xmlns:p14="http://schemas.microsoft.com/office/powerpoint/2010/main" val="30646383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1143000" y="1219200"/>
            <a:ext cx="71628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8600" indent="-228600" algn="l" rtl="0" eaLnBrk="0" fontAlgn="base" hangingPunct="0">
              <a:spcBef>
                <a:spcPct val="20000"/>
              </a:spcBef>
              <a:spcAft>
                <a:spcPct val="0"/>
              </a:spcAft>
              <a:buChar char="•"/>
              <a:defRPr sz="3200" baseline="0">
                <a:solidFill>
                  <a:schemeClr val="tx1"/>
                </a:solidFill>
                <a:latin typeface="+mn-lt"/>
                <a:ea typeface="+mn-ea"/>
                <a:cs typeface="+mn-cs"/>
              </a:defRPr>
            </a:lvl1pPr>
            <a:lvl2pPr marL="635000" indent="-177800" algn="l" rtl="0" eaLnBrk="0" fontAlgn="base" hangingPunct="0">
              <a:spcBef>
                <a:spcPct val="20000"/>
              </a:spcBef>
              <a:spcAft>
                <a:spcPct val="0"/>
              </a:spcAft>
              <a:buChar char="•"/>
              <a:defRPr sz="2800" baseline="0">
                <a:solidFill>
                  <a:schemeClr val="tx1"/>
                </a:solidFill>
                <a:latin typeface="+mn-lt"/>
                <a:ea typeface="+mn-ea"/>
              </a:defRPr>
            </a:lvl2pPr>
            <a:lvl3pPr marL="1092200" indent="-177800" algn="l" rtl="0" eaLnBrk="0" fontAlgn="base" hangingPunct="0">
              <a:spcBef>
                <a:spcPct val="20000"/>
              </a:spcBef>
              <a:spcAft>
                <a:spcPct val="0"/>
              </a:spcAft>
              <a:buChar char="•"/>
              <a:defRPr sz="2400" baseline="0">
                <a:solidFill>
                  <a:schemeClr val="tx1"/>
                </a:solidFill>
                <a:latin typeface="+mn-lt"/>
                <a:ea typeface="+mn-ea"/>
              </a:defRPr>
            </a:lvl3pPr>
            <a:lvl4pPr marL="1549400" indent="-177800" algn="l" rtl="0" eaLnBrk="0" fontAlgn="base" hangingPunct="0">
              <a:spcBef>
                <a:spcPct val="20000"/>
              </a:spcBef>
              <a:spcAft>
                <a:spcPct val="0"/>
              </a:spcAft>
              <a:buChar char="•"/>
              <a:defRPr sz="2000" baseline="0">
                <a:solidFill>
                  <a:schemeClr val="tx1"/>
                </a:solidFill>
                <a:latin typeface="+mn-lt"/>
                <a:ea typeface="+mn-ea"/>
              </a:defRPr>
            </a:lvl4pPr>
            <a:lvl5pPr marL="2006600" indent="-177800" algn="l" rtl="0" eaLnBrk="0" fontAlgn="base" hangingPunct="0">
              <a:spcBef>
                <a:spcPct val="20000"/>
              </a:spcBef>
              <a:spcAft>
                <a:spcPct val="0"/>
              </a:spcAft>
              <a:buChar char="•"/>
              <a:defRPr sz="2000" baseline="0">
                <a:solidFill>
                  <a:schemeClr val="tx1"/>
                </a:solidFill>
                <a:latin typeface="+mn-lt"/>
                <a:ea typeface="+mn-ea"/>
              </a:defRPr>
            </a:lvl5pPr>
            <a:lvl6pPr marL="2463800" indent="-177800" algn="l" rtl="0" fontAlgn="base">
              <a:spcBef>
                <a:spcPct val="20000"/>
              </a:spcBef>
              <a:spcAft>
                <a:spcPct val="0"/>
              </a:spcAft>
              <a:buChar char="•"/>
              <a:defRPr sz="2000">
                <a:solidFill>
                  <a:srgbClr val="002E62"/>
                </a:solidFill>
                <a:latin typeface="+mn-lt"/>
                <a:ea typeface="+mn-ea"/>
              </a:defRPr>
            </a:lvl6pPr>
            <a:lvl7pPr marL="2921000" indent="-177800" algn="l" rtl="0" fontAlgn="base">
              <a:spcBef>
                <a:spcPct val="20000"/>
              </a:spcBef>
              <a:spcAft>
                <a:spcPct val="0"/>
              </a:spcAft>
              <a:buChar char="•"/>
              <a:defRPr sz="2000">
                <a:solidFill>
                  <a:srgbClr val="002E62"/>
                </a:solidFill>
                <a:latin typeface="+mn-lt"/>
                <a:ea typeface="+mn-ea"/>
              </a:defRPr>
            </a:lvl7pPr>
            <a:lvl8pPr marL="3378200" indent="-177800" algn="l" rtl="0" fontAlgn="base">
              <a:spcBef>
                <a:spcPct val="20000"/>
              </a:spcBef>
              <a:spcAft>
                <a:spcPct val="0"/>
              </a:spcAft>
              <a:buChar char="•"/>
              <a:defRPr sz="2000">
                <a:solidFill>
                  <a:srgbClr val="002E62"/>
                </a:solidFill>
                <a:latin typeface="+mn-lt"/>
                <a:ea typeface="+mn-ea"/>
              </a:defRPr>
            </a:lvl8pPr>
            <a:lvl9pPr marL="3835400" indent="-177800" algn="l" rtl="0" fontAlgn="base">
              <a:spcBef>
                <a:spcPct val="20000"/>
              </a:spcBef>
              <a:spcAft>
                <a:spcPct val="0"/>
              </a:spcAft>
              <a:buChar char="•"/>
              <a:defRPr sz="2000">
                <a:solidFill>
                  <a:srgbClr val="002E62"/>
                </a:solidFill>
                <a:latin typeface="+mn-lt"/>
                <a:ea typeface="+mn-ea"/>
              </a:defRPr>
            </a:lvl9pPr>
          </a:lstStyle>
          <a:p>
            <a:pPr marL="342900" indent="-342900" eaLnBrk="1" hangingPunct="1">
              <a:spcBef>
                <a:spcPts val="600"/>
              </a:spcBef>
              <a:spcAft>
                <a:spcPts val="0"/>
              </a:spcAft>
              <a:buFont typeface="Arial" panose="020B0604020202020204" pitchFamily="34" charset="0"/>
              <a:buChar char="•"/>
              <a:defRPr/>
            </a:pPr>
            <a:endParaRPr lang="en-US" sz="1400" kern="0" dirty="0" smtClean="0"/>
          </a:p>
          <a:p>
            <a:pPr marL="342900" indent="-342900" eaLnBrk="1" hangingPunct="1">
              <a:spcBef>
                <a:spcPts val="600"/>
              </a:spcBef>
              <a:spcAft>
                <a:spcPts val="0"/>
              </a:spcAft>
              <a:buFont typeface="Arial" panose="020B0604020202020204" pitchFamily="34" charset="0"/>
              <a:buChar char="•"/>
              <a:defRPr/>
            </a:pPr>
            <a:endParaRPr lang="en-US" sz="1400" kern="0" dirty="0"/>
          </a:p>
          <a:p>
            <a:pPr marL="342900" indent="-342900" eaLnBrk="1" hangingPunct="1">
              <a:spcBef>
                <a:spcPts val="600"/>
              </a:spcBef>
              <a:spcAft>
                <a:spcPts val="0"/>
              </a:spcAft>
              <a:buFont typeface="Arial" panose="020B0604020202020204" pitchFamily="34" charset="0"/>
              <a:buChar char="•"/>
              <a:defRPr/>
            </a:pPr>
            <a:endParaRPr lang="en-US" sz="1400" kern="0" dirty="0" smtClean="0"/>
          </a:p>
          <a:p>
            <a:pPr marL="342900" indent="-342900" eaLnBrk="1" hangingPunct="1">
              <a:spcBef>
                <a:spcPts val="600"/>
              </a:spcBef>
              <a:spcAft>
                <a:spcPts val="0"/>
              </a:spcAft>
              <a:buFont typeface="Arial" panose="020B0604020202020204" pitchFamily="34" charset="0"/>
              <a:buChar char="•"/>
              <a:defRPr/>
            </a:pPr>
            <a:endParaRPr lang="en-US" sz="1400" kern="0" dirty="0"/>
          </a:p>
          <a:p>
            <a:pPr marL="342900" indent="-342900" eaLnBrk="1" hangingPunct="1">
              <a:spcBef>
                <a:spcPts val="600"/>
              </a:spcBef>
              <a:spcAft>
                <a:spcPts val="0"/>
              </a:spcAft>
              <a:buFont typeface="Arial" panose="020B0604020202020204" pitchFamily="34" charset="0"/>
              <a:buChar char="•"/>
              <a:defRPr/>
            </a:pPr>
            <a:endParaRPr lang="en-US" sz="1400" kern="0" dirty="0" smtClean="0"/>
          </a:p>
          <a:p>
            <a:pPr marL="342900" indent="-342900" eaLnBrk="1" hangingPunct="1">
              <a:spcBef>
                <a:spcPts val="600"/>
              </a:spcBef>
              <a:spcAft>
                <a:spcPts val="0"/>
              </a:spcAft>
              <a:buFont typeface="Arial" panose="020B0604020202020204" pitchFamily="34" charset="0"/>
              <a:buChar char="•"/>
              <a:defRPr/>
            </a:pPr>
            <a:endParaRPr lang="en-US" sz="1400" kern="0" dirty="0"/>
          </a:p>
          <a:p>
            <a:pPr marL="342900" indent="-342900" eaLnBrk="1" hangingPunct="1">
              <a:spcBef>
                <a:spcPts val="600"/>
              </a:spcBef>
              <a:spcAft>
                <a:spcPts val="0"/>
              </a:spcAft>
              <a:buFont typeface="Arial" panose="020B0604020202020204" pitchFamily="34" charset="0"/>
              <a:buChar char="•"/>
              <a:defRPr/>
            </a:pPr>
            <a:endParaRPr lang="en-US" sz="1400" kern="0" dirty="0" smtClean="0"/>
          </a:p>
          <a:p>
            <a:pPr marL="342900" indent="-342900" eaLnBrk="1" hangingPunct="1">
              <a:spcBef>
                <a:spcPts val="600"/>
              </a:spcBef>
              <a:spcAft>
                <a:spcPts val="0"/>
              </a:spcAft>
              <a:buFont typeface="Arial" panose="020B0604020202020204" pitchFamily="34" charset="0"/>
              <a:buChar char="•"/>
              <a:defRPr/>
            </a:pPr>
            <a:endParaRPr lang="en-US" sz="1400" kern="0" dirty="0"/>
          </a:p>
          <a:p>
            <a:pPr marL="342900" indent="-342900" eaLnBrk="1" hangingPunct="1">
              <a:spcBef>
                <a:spcPts val="600"/>
              </a:spcBef>
              <a:spcAft>
                <a:spcPts val="0"/>
              </a:spcAft>
              <a:buFont typeface="Arial" panose="020B0604020202020204" pitchFamily="34" charset="0"/>
              <a:buChar char="•"/>
              <a:defRPr/>
            </a:pPr>
            <a:endParaRPr lang="en-US" sz="1400" kern="0" dirty="0" smtClean="0"/>
          </a:p>
          <a:p>
            <a:pPr marL="0" indent="0" eaLnBrk="1" hangingPunct="1">
              <a:spcBef>
                <a:spcPts val="600"/>
              </a:spcBef>
              <a:spcAft>
                <a:spcPts val="600"/>
              </a:spcAft>
              <a:buNone/>
              <a:defRPr/>
            </a:pPr>
            <a:r>
              <a:rPr lang="en-US" sz="1400" kern="0" dirty="0" smtClean="0">
                <a:solidFill>
                  <a:srgbClr val="002060"/>
                </a:solidFill>
              </a:rPr>
              <a:t>Notes:</a:t>
            </a:r>
            <a:endParaRPr lang="en-US" sz="1400" kern="0" dirty="0">
              <a:solidFill>
                <a:srgbClr val="002060"/>
              </a:solidFill>
            </a:endParaRPr>
          </a:p>
          <a:p>
            <a:pPr>
              <a:spcAft>
                <a:spcPts val="600"/>
              </a:spcAft>
              <a:buFont typeface="Wingdings" panose="05000000000000000000" pitchFamily="2" charset="2"/>
              <a:buChar char="ü"/>
            </a:pPr>
            <a:r>
              <a:rPr lang="en-US" sz="1400" dirty="0" err="1" smtClean="0">
                <a:solidFill>
                  <a:srgbClr val="002060"/>
                </a:solidFill>
              </a:rPr>
              <a:t>FIFO</a:t>
            </a:r>
            <a:r>
              <a:rPr lang="en-US" sz="1400" baseline="-25000" dirty="0" err="1" smtClean="0">
                <a:solidFill>
                  <a:srgbClr val="002060"/>
                </a:solidFill>
              </a:rPr>
              <a:t>periodic</a:t>
            </a:r>
            <a:r>
              <a:rPr lang="en-US" sz="1400" dirty="0" smtClean="0">
                <a:solidFill>
                  <a:srgbClr val="002060"/>
                </a:solidFill>
              </a:rPr>
              <a:t> </a:t>
            </a:r>
            <a:r>
              <a:rPr lang="en-US" sz="1400" dirty="0">
                <a:solidFill>
                  <a:srgbClr val="002060"/>
                </a:solidFill>
              </a:rPr>
              <a:t>values = </a:t>
            </a:r>
            <a:r>
              <a:rPr lang="en-US" sz="1400" dirty="0" err="1">
                <a:solidFill>
                  <a:srgbClr val="002060"/>
                </a:solidFill>
              </a:rPr>
              <a:t>FIFO</a:t>
            </a:r>
            <a:r>
              <a:rPr lang="en-US" sz="1400" baseline="-25000" dirty="0" err="1">
                <a:solidFill>
                  <a:srgbClr val="002060"/>
                </a:solidFill>
              </a:rPr>
              <a:t>perpetual</a:t>
            </a:r>
            <a:r>
              <a:rPr lang="en-US" sz="1400" dirty="0">
                <a:solidFill>
                  <a:srgbClr val="002060"/>
                </a:solidFill>
              </a:rPr>
              <a:t> </a:t>
            </a:r>
            <a:r>
              <a:rPr lang="en-US" sz="1400" dirty="0" smtClean="0">
                <a:solidFill>
                  <a:srgbClr val="002060"/>
                </a:solidFill>
              </a:rPr>
              <a:t>values</a:t>
            </a:r>
          </a:p>
          <a:p>
            <a:pPr>
              <a:spcAft>
                <a:spcPts val="600"/>
              </a:spcAft>
              <a:buFont typeface="Wingdings" panose="05000000000000000000" pitchFamily="2" charset="2"/>
              <a:buChar char="ü"/>
            </a:pPr>
            <a:r>
              <a:rPr lang="en-US" sz="1400" dirty="0" err="1">
                <a:solidFill>
                  <a:srgbClr val="002060"/>
                </a:solidFill>
              </a:rPr>
              <a:t>LIFO</a:t>
            </a:r>
            <a:r>
              <a:rPr lang="en-US" sz="1400" baseline="-25000" dirty="0" err="1">
                <a:solidFill>
                  <a:srgbClr val="002060"/>
                </a:solidFill>
              </a:rPr>
              <a:t>periodic</a:t>
            </a:r>
            <a:r>
              <a:rPr lang="en-US" sz="1400" dirty="0">
                <a:solidFill>
                  <a:srgbClr val="002060"/>
                </a:solidFill>
              </a:rPr>
              <a:t> values generally differ from </a:t>
            </a:r>
            <a:r>
              <a:rPr lang="en-US" sz="1400" dirty="0" err="1">
                <a:solidFill>
                  <a:srgbClr val="002060"/>
                </a:solidFill>
              </a:rPr>
              <a:t>LIFO</a:t>
            </a:r>
            <a:r>
              <a:rPr lang="en-US" sz="1400" baseline="-25000" dirty="0" err="1">
                <a:solidFill>
                  <a:srgbClr val="002060"/>
                </a:solidFill>
              </a:rPr>
              <a:t>perpetual</a:t>
            </a:r>
            <a:r>
              <a:rPr lang="en-US" sz="1400" dirty="0">
                <a:solidFill>
                  <a:srgbClr val="002060"/>
                </a:solidFill>
              </a:rPr>
              <a:t> values</a:t>
            </a:r>
          </a:p>
          <a:p>
            <a:pPr>
              <a:buFont typeface="Wingdings" panose="05000000000000000000" pitchFamily="2" charset="2"/>
              <a:buChar char="ü"/>
            </a:pPr>
            <a:r>
              <a:rPr lang="en-US" sz="1400" dirty="0" smtClean="0">
                <a:solidFill>
                  <a:srgbClr val="002060"/>
                </a:solidFill>
              </a:rPr>
              <a:t>Whether </a:t>
            </a:r>
            <a:r>
              <a:rPr lang="en-US" sz="1400" dirty="0" err="1">
                <a:solidFill>
                  <a:srgbClr val="002060"/>
                </a:solidFill>
              </a:rPr>
              <a:t>LIFO</a:t>
            </a:r>
            <a:r>
              <a:rPr lang="en-US" sz="1400" baseline="-25000" dirty="0" err="1">
                <a:solidFill>
                  <a:srgbClr val="002060"/>
                </a:solidFill>
              </a:rPr>
              <a:t>periodic</a:t>
            </a:r>
            <a:r>
              <a:rPr lang="en-US" sz="1400" dirty="0">
                <a:solidFill>
                  <a:srgbClr val="002060"/>
                </a:solidFill>
              </a:rPr>
              <a:t> or </a:t>
            </a:r>
            <a:r>
              <a:rPr lang="en-US" sz="1400" dirty="0" err="1">
                <a:solidFill>
                  <a:srgbClr val="002060"/>
                </a:solidFill>
              </a:rPr>
              <a:t>LIFO</a:t>
            </a:r>
            <a:r>
              <a:rPr lang="en-US" sz="1400" baseline="-25000" dirty="0" err="1">
                <a:solidFill>
                  <a:srgbClr val="002060"/>
                </a:solidFill>
              </a:rPr>
              <a:t>perpetual</a:t>
            </a:r>
            <a:r>
              <a:rPr lang="en-US" sz="1400" dirty="0">
                <a:solidFill>
                  <a:srgbClr val="002060"/>
                </a:solidFill>
              </a:rPr>
              <a:t> yields a higher or lower COGS and ending inventory values is a function of when inventory is purchased and sales are made</a:t>
            </a:r>
            <a:endParaRPr lang="en-US" sz="800" dirty="0">
              <a:solidFill>
                <a:srgbClr val="002060"/>
              </a:solidFill>
            </a:endParaRPr>
          </a:p>
          <a:p>
            <a:pPr marL="0" indent="0">
              <a:buNone/>
            </a:pPr>
            <a:endParaRPr lang="en-US" sz="1400" dirty="0">
              <a:solidFill>
                <a:srgbClr val="002060"/>
              </a:solidFill>
            </a:endParaRPr>
          </a:p>
          <a:p>
            <a:pPr marL="0" indent="0">
              <a:buFont typeface="Wingdings" pitchFamily="2" charset="2"/>
              <a:buNone/>
            </a:pPr>
            <a:endParaRPr lang="en-US" sz="1400" kern="0" dirty="0" smtClean="0"/>
          </a:p>
          <a:p>
            <a:pPr>
              <a:spcBef>
                <a:spcPts val="50"/>
              </a:spcBef>
              <a:buFont typeface="Wingdings" pitchFamily="2" charset="2"/>
              <a:buNone/>
            </a:pPr>
            <a:r>
              <a:rPr lang="en-US" sz="1400" kern="0" dirty="0" smtClean="0"/>
              <a:t> 			</a:t>
            </a:r>
            <a:endParaRPr lang="en-US" sz="1400" kern="0" dirty="0"/>
          </a:p>
        </p:txBody>
      </p:sp>
      <p:graphicFrame>
        <p:nvGraphicFramePr>
          <p:cNvPr id="9" name="Table 8"/>
          <p:cNvGraphicFramePr>
            <a:graphicFrameLocks noGrp="1"/>
          </p:cNvGraphicFramePr>
          <p:nvPr>
            <p:extLst>
              <p:ext uri="{D42A27DB-BD31-4B8C-83A1-F6EECF244321}">
                <p14:modId xmlns:p14="http://schemas.microsoft.com/office/powerpoint/2010/main" val="1771003691"/>
              </p:ext>
            </p:extLst>
          </p:nvPr>
        </p:nvGraphicFramePr>
        <p:xfrm>
          <a:off x="1676400" y="1600200"/>
          <a:ext cx="6476999" cy="1920020"/>
        </p:xfrm>
        <a:graphic>
          <a:graphicData uri="http://schemas.openxmlformats.org/drawingml/2006/table">
            <a:tbl>
              <a:tblPr firstRow="1" bandRow="1">
                <a:tableStyleId>{69012ECD-51FC-41F1-AA8D-1B2483CD663E}</a:tableStyleId>
              </a:tblPr>
              <a:tblGrid>
                <a:gridCol w="2565150">
                  <a:extLst>
                    <a:ext uri="{9D8B030D-6E8A-4147-A177-3AD203B41FA5}">
                      <a16:colId xmlns:a16="http://schemas.microsoft.com/office/drawing/2014/main" val="20000"/>
                    </a:ext>
                  </a:extLst>
                </a:gridCol>
                <a:gridCol w="1026059">
                  <a:extLst>
                    <a:ext uri="{9D8B030D-6E8A-4147-A177-3AD203B41FA5}">
                      <a16:colId xmlns:a16="http://schemas.microsoft.com/office/drawing/2014/main" val="20001"/>
                    </a:ext>
                  </a:extLst>
                </a:gridCol>
                <a:gridCol w="961930">
                  <a:extLst>
                    <a:ext uri="{9D8B030D-6E8A-4147-A177-3AD203B41FA5}">
                      <a16:colId xmlns:a16="http://schemas.microsoft.com/office/drawing/2014/main" val="20002"/>
                    </a:ext>
                  </a:extLst>
                </a:gridCol>
                <a:gridCol w="961930">
                  <a:extLst>
                    <a:ext uri="{9D8B030D-6E8A-4147-A177-3AD203B41FA5}">
                      <a16:colId xmlns:a16="http://schemas.microsoft.com/office/drawing/2014/main" val="711129627"/>
                    </a:ext>
                  </a:extLst>
                </a:gridCol>
                <a:gridCol w="961930">
                  <a:extLst>
                    <a:ext uri="{9D8B030D-6E8A-4147-A177-3AD203B41FA5}">
                      <a16:colId xmlns:a16="http://schemas.microsoft.com/office/drawing/2014/main" val="815074168"/>
                    </a:ext>
                  </a:extLst>
                </a:gridCol>
              </a:tblGrid>
              <a:tr h="247722">
                <a:tc>
                  <a:txBody>
                    <a:bodyPr/>
                    <a:lstStyle/>
                    <a:p>
                      <a:r>
                        <a:rPr lang="en-US" sz="1200" kern="1200" dirty="0" smtClean="0"/>
                        <a:t>Inventory </a:t>
                      </a:r>
                      <a:r>
                        <a:rPr lang="en-US" sz="1200" dirty="0" smtClean="0"/>
                        <a:t>System:</a:t>
                      </a:r>
                      <a:endParaRPr lang="en-US" sz="1200" b="0" dirty="0">
                        <a:solidFill>
                          <a:schemeClr val="tx1"/>
                        </a:solidFill>
                        <a:latin typeface="+mj-lt"/>
                      </a:endParaRPr>
                    </a:p>
                  </a:txBody>
                  <a:tcPr marT="45714" marB="45714" anchor="ctr"/>
                </a:tc>
                <a:tc gridSpan="2">
                  <a:txBody>
                    <a:bodyPr/>
                    <a:lstStyle/>
                    <a:p>
                      <a:r>
                        <a:rPr lang="en-US" sz="1200" dirty="0" smtClean="0"/>
                        <a:t>Periodic</a:t>
                      </a:r>
                      <a:endParaRPr lang="en-US" sz="1200" b="1" dirty="0">
                        <a:solidFill>
                          <a:schemeClr val="tx1"/>
                        </a:solidFill>
                        <a:latin typeface="+mj-lt"/>
                      </a:endParaRPr>
                    </a:p>
                  </a:txBody>
                  <a:tcPr marT="45714" marB="45714" anchor="ctr" anchorCtr="1">
                    <a:lnR w="12700" cap="flat" cmpd="sng" algn="ctr">
                      <a:solidFill>
                        <a:schemeClr val="tx1"/>
                      </a:solidFill>
                      <a:prstDash val="solid"/>
                      <a:round/>
                      <a:headEnd type="none" w="med" len="med"/>
                      <a:tailEnd type="none" w="med" len="med"/>
                    </a:lnR>
                  </a:tcPr>
                </a:tc>
                <a:tc hMerge="1">
                  <a:txBody>
                    <a:bodyPr/>
                    <a:lstStyle/>
                    <a:p>
                      <a:endParaRPr lang="en-US" sz="2800" dirty="0">
                        <a:latin typeface="+mj-lt"/>
                      </a:endParaRPr>
                    </a:p>
                  </a:txBody>
                  <a:tcPr anchor="ctr" anchorCtr="1"/>
                </a:tc>
                <a:tc gridSpan="2">
                  <a:txBody>
                    <a:bodyPr/>
                    <a:lstStyle/>
                    <a:p>
                      <a:r>
                        <a:rPr lang="en-US" sz="1200" dirty="0" smtClean="0"/>
                        <a:t>Perpetual</a:t>
                      </a:r>
                      <a:endParaRPr lang="en-US" sz="1200" b="1" dirty="0">
                        <a:solidFill>
                          <a:schemeClr val="tx1"/>
                        </a:solidFill>
                        <a:latin typeface="+mj-lt"/>
                      </a:endParaRPr>
                    </a:p>
                  </a:txBody>
                  <a:tcPr marT="45714" marB="45714" anchor="ctr" anchorCtr="1">
                    <a:lnL w="12700" cap="flat" cmpd="sng" algn="ctr">
                      <a:solidFill>
                        <a:schemeClr val="tx1"/>
                      </a:solidFill>
                      <a:prstDash val="solid"/>
                      <a:round/>
                      <a:headEnd type="none" w="med" len="med"/>
                      <a:tailEnd type="none" w="med" len="med"/>
                    </a:lnL>
                  </a:tcPr>
                </a:tc>
                <a:tc hMerge="1">
                  <a:txBody>
                    <a:bodyPr/>
                    <a:lstStyle/>
                    <a:p>
                      <a:endParaRPr lang="en-US" sz="2800" dirty="0">
                        <a:latin typeface="+mj-lt"/>
                      </a:endParaRPr>
                    </a:p>
                  </a:txBody>
                  <a:tcPr anchor="ctr" anchorCtr="1"/>
                </a:tc>
                <a:extLst>
                  <a:ext uri="{0D108BD9-81ED-4DB2-BD59-A6C34878D82A}">
                    <a16:rowId xmlns:a16="http://schemas.microsoft.com/office/drawing/2014/main" val="10000"/>
                  </a:ext>
                </a:extLst>
              </a:tr>
              <a:tr h="247722">
                <a:tc>
                  <a:txBody>
                    <a:bodyPr/>
                    <a:lstStyle/>
                    <a:p>
                      <a:endParaRPr lang="en-US" sz="1200" b="1" dirty="0">
                        <a:solidFill>
                          <a:schemeClr val="tx1"/>
                        </a:solidFill>
                        <a:latin typeface="+mj-lt"/>
                      </a:endParaRPr>
                    </a:p>
                  </a:txBody>
                  <a:tcPr marT="45714" marB="45714" anchor="ctr"/>
                </a:tc>
                <a:tc>
                  <a:txBody>
                    <a:bodyPr/>
                    <a:lstStyle/>
                    <a:p>
                      <a:r>
                        <a:rPr lang="en-US" sz="1200" b="1" dirty="0" smtClean="0"/>
                        <a:t>FIFO</a:t>
                      </a:r>
                      <a:endParaRPr lang="en-US" sz="1200" b="1" dirty="0">
                        <a:solidFill>
                          <a:schemeClr val="tx1"/>
                        </a:solidFill>
                        <a:latin typeface="+mj-lt"/>
                      </a:endParaRPr>
                    </a:p>
                  </a:txBody>
                  <a:tcPr marT="45714" marB="45714" anchor="ctr" anchorCtr="1"/>
                </a:tc>
                <a:tc>
                  <a:txBody>
                    <a:bodyPr/>
                    <a:lstStyle/>
                    <a:p>
                      <a:r>
                        <a:rPr lang="en-US" sz="1200" b="1" dirty="0" smtClean="0"/>
                        <a:t>LIFO</a:t>
                      </a:r>
                      <a:endParaRPr lang="en-US" sz="1200" b="1" dirty="0">
                        <a:solidFill>
                          <a:schemeClr val="tx1"/>
                        </a:solidFill>
                        <a:latin typeface="+mj-lt"/>
                      </a:endParaRPr>
                    </a:p>
                  </a:txBody>
                  <a:tcPr marT="45714" marB="45714" anchor="ctr" anchorCtr="1">
                    <a:lnR w="12700" cap="flat" cmpd="sng" algn="ctr">
                      <a:solidFill>
                        <a:schemeClr val="tx1"/>
                      </a:solidFill>
                      <a:prstDash val="solid"/>
                      <a:round/>
                      <a:headEnd type="none" w="med" len="med"/>
                      <a:tailEnd type="none" w="med" len="med"/>
                    </a:lnR>
                  </a:tcPr>
                </a:tc>
                <a:tc>
                  <a:txBody>
                    <a:bodyPr/>
                    <a:lstStyle/>
                    <a:p>
                      <a:r>
                        <a:rPr lang="en-US" sz="1200" b="1" dirty="0" smtClean="0"/>
                        <a:t>FIFO</a:t>
                      </a:r>
                      <a:endParaRPr lang="en-US" sz="1200" b="1" dirty="0">
                        <a:solidFill>
                          <a:schemeClr val="tx1"/>
                        </a:solidFill>
                        <a:latin typeface="+mj-lt"/>
                      </a:endParaRPr>
                    </a:p>
                  </a:txBody>
                  <a:tcPr marT="45714" marB="45714" anchor="ctr" anchorCtr="1">
                    <a:lnL w="12700" cap="flat" cmpd="sng" algn="ctr">
                      <a:solidFill>
                        <a:schemeClr val="tx1"/>
                      </a:solidFill>
                      <a:prstDash val="solid"/>
                      <a:round/>
                      <a:headEnd type="none" w="med" len="med"/>
                      <a:tailEnd type="none" w="med" len="med"/>
                    </a:lnL>
                  </a:tcPr>
                </a:tc>
                <a:tc>
                  <a:txBody>
                    <a:bodyPr/>
                    <a:lstStyle/>
                    <a:p>
                      <a:r>
                        <a:rPr lang="en-US" sz="1200" b="1" dirty="0" smtClean="0"/>
                        <a:t>LIFO</a:t>
                      </a:r>
                      <a:endParaRPr lang="en-US" sz="1200" b="1" dirty="0">
                        <a:solidFill>
                          <a:schemeClr val="tx1"/>
                        </a:solidFill>
                        <a:latin typeface="+mj-lt"/>
                      </a:endParaRPr>
                    </a:p>
                  </a:txBody>
                  <a:tcPr marT="45714" marB="45714" anchor="ctr" anchorCtr="1"/>
                </a:tc>
                <a:extLst>
                  <a:ext uri="{0D108BD9-81ED-4DB2-BD59-A6C34878D82A}">
                    <a16:rowId xmlns:a16="http://schemas.microsoft.com/office/drawing/2014/main" val="10001"/>
                  </a:ext>
                </a:extLst>
              </a:tr>
              <a:tr h="260358">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u="none" strike="noStrike" cap="none" normalizeH="0" baseline="0" dirty="0" smtClean="0">
                          <a:ln>
                            <a:noFill/>
                          </a:ln>
                          <a:effectLst/>
                        </a:rPr>
                        <a:t>Revenues</a:t>
                      </a:r>
                      <a:endParaRPr kumimoji="0" lang="en-US" sz="1200" b="0" i="0" u="none" strike="noStrike" cap="none" normalizeH="0" baseline="0" dirty="0" smtClean="0">
                        <a:ln>
                          <a:noFill/>
                        </a:ln>
                        <a:solidFill>
                          <a:schemeClr val="tx1"/>
                        </a:solidFill>
                        <a:effectLst/>
                        <a:latin typeface="+mj-lt"/>
                      </a:endParaRPr>
                    </a:p>
                  </a:txBody>
                  <a:tcPr marT="45697" marB="45697"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u="none" strike="noStrike" cap="none" normalizeH="0" baseline="0" dirty="0" smtClean="0">
                          <a:ln>
                            <a:noFill/>
                          </a:ln>
                          <a:effectLst/>
                        </a:rPr>
                        <a:t>$70,400</a:t>
                      </a:r>
                      <a:endParaRPr kumimoji="0" lang="en-US" sz="1200" b="0" i="1" u="none" strike="noStrike" cap="none" normalizeH="0" baseline="0" dirty="0" smtClean="0">
                        <a:ln>
                          <a:noFill/>
                        </a:ln>
                        <a:solidFill>
                          <a:srgbClr val="002060"/>
                        </a:solidFill>
                        <a:effectLst/>
                        <a:latin typeface="+mj-lt"/>
                      </a:endParaRPr>
                    </a:p>
                  </a:txBody>
                  <a:tcPr marT="45697" marB="45697" anchor="ctr" anchorCtr="1"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u="none" strike="noStrike" cap="none" normalizeH="0" baseline="0" dirty="0" smtClean="0">
                          <a:ln>
                            <a:noFill/>
                          </a:ln>
                          <a:effectLst/>
                        </a:rPr>
                        <a:t>$70,400</a:t>
                      </a:r>
                      <a:endParaRPr kumimoji="0" lang="en-US" sz="1200" b="0" i="1" u="none" strike="noStrike" cap="none" normalizeH="0" baseline="0" dirty="0" smtClean="0">
                        <a:ln>
                          <a:noFill/>
                        </a:ln>
                        <a:solidFill>
                          <a:srgbClr val="002060"/>
                        </a:solidFill>
                        <a:effectLst/>
                        <a:latin typeface="+mj-lt"/>
                      </a:endParaRPr>
                    </a:p>
                  </a:txBody>
                  <a:tcPr marT="45697" marB="45697" anchor="ctr" anchorCtr="1" horzOverflow="overflow">
                    <a:lnR w="12700" cap="flat" cmpd="sng" algn="ctr">
                      <a:solidFill>
                        <a:schemeClr val="tx1"/>
                      </a:solid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u="none" strike="noStrike" cap="none" normalizeH="0" baseline="0" dirty="0" smtClean="0">
                          <a:ln>
                            <a:noFill/>
                          </a:ln>
                          <a:effectLst/>
                        </a:rPr>
                        <a:t>$70,400</a:t>
                      </a:r>
                      <a:endParaRPr kumimoji="0" lang="en-US" sz="1200" b="0" i="1" u="none" strike="noStrike" cap="none" normalizeH="0" baseline="0" dirty="0" smtClean="0">
                        <a:ln>
                          <a:noFill/>
                        </a:ln>
                        <a:solidFill>
                          <a:srgbClr val="002060"/>
                        </a:solidFill>
                        <a:effectLst/>
                        <a:latin typeface="+mj-lt"/>
                      </a:endParaRPr>
                    </a:p>
                  </a:txBody>
                  <a:tcPr marT="45697" marB="45697" anchor="ctr" anchorCtr="1" horzOverflow="overflow">
                    <a:lnL w="12700" cap="flat" cmpd="sng" algn="ctr">
                      <a:solidFill>
                        <a:schemeClr val="tx1"/>
                      </a:solidFill>
                      <a:prstDash val="solid"/>
                      <a:round/>
                      <a:headEnd type="none" w="med" len="med"/>
                      <a:tailEnd type="none" w="med" len="med"/>
                    </a:ln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u="none" strike="noStrike" cap="none" normalizeH="0" baseline="0" dirty="0" smtClean="0">
                          <a:ln>
                            <a:noFill/>
                          </a:ln>
                          <a:effectLst/>
                        </a:rPr>
                        <a:t>$70,400</a:t>
                      </a:r>
                      <a:endParaRPr kumimoji="0" lang="en-US" sz="1200" b="0" i="1" u="none" strike="noStrike" cap="none" normalizeH="0" baseline="0" dirty="0" smtClean="0">
                        <a:ln>
                          <a:noFill/>
                        </a:ln>
                        <a:solidFill>
                          <a:srgbClr val="002060"/>
                        </a:solidFill>
                        <a:effectLst/>
                        <a:latin typeface="+mj-lt"/>
                      </a:endParaRPr>
                    </a:p>
                  </a:txBody>
                  <a:tcPr marT="45697" marB="45697" anchor="ctr" anchorCtr="1" horzOverflow="overflow"/>
                </a:tc>
                <a:extLst>
                  <a:ext uri="{0D108BD9-81ED-4DB2-BD59-A6C34878D82A}">
                    <a16:rowId xmlns:a16="http://schemas.microsoft.com/office/drawing/2014/main" val="10002"/>
                  </a:ext>
                </a:extLst>
              </a:tr>
              <a:tr h="253696">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u="sng" strike="noStrike" cap="none" normalizeH="0" baseline="0" dirty="0" smtClean="0">
                          <a:ln>
                            <a:noFill/>
                          </a:ln>
                          <a:effectLst/>
                        </a:rPr>
                        <a:t>- COGS</a:t>
                      </a:r>
                      <a:endParaRPr kumimoji="0" lang="en-US" sz="1200" b="0" i="0" u="sng" strike="noStrike" cap="none" normalizeH="0" baseline="0" dirty="0" smtClean="0">
                        <a:ln>
                          <a:noFill/>
                        </a:ln>
                        <a:solidFill>
                          <a:schemeClr val="tx1"/>
                        </a:solidFill>
                        <a:effectLst/>
                        <a:latin typeface="+mj-lt"/>
                      </a:endParaRPr>
                    </a:p>
                  </a:txBody>
                  <a:tcPr marT="45697" marB="45697" anchor="ctr" horzOverflow="overflow"/>
                </a:tc>
                <a:tc>
                  <a:txBody>
                    <a:bodyPr/>
                    <a:lstStyle/>
                    <a:p>
                      <a:pPr algn="ctr"/>
                      <a:r>
                        <a:rPr lang="en-US" sz="1200" kern="1200" dirty="0" smtClean="0"/>
                        <a:t>(</a:t>
                      </a:r>
                      <a:r>
                        <a:rPr lang="en-US" sz="1200" u="sng" kern="1200" dirty="0" smtClean="0"/>
                        <a:t>51,160</a:t>
                      </a:r>
                      <a:r>
                        <a:rPr lang="en-US" sz="1200" kern="1200" dirty="0" smtClean="0"/>
                        <a:t>)</a:t>
                      </a:r>
                      <a:endParaRPr lang="en-US" sz="1200" i="1" kern="1200" dirty="0">
                        <a:solidFill>
                          <a:srgbClr val="002060"/>
                        </a:solidFill>
                        <a:latin typeface="+mn-lt"/>
                        <a:ea typeface="+mn-ea"/>
                        <a:cs typeface="+mn-cs"/>
                      </a:endParaRPr>
                    </a:p>
                  </a:txBody>
                  <a:tcPr marT="45697" marB="45697" anchor="ctr" anchorCtr="1"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u="none" strike="noStrike" kern="1200" cap="none" normalizeH="0" baseline="0" dirty="0" smtClean="0">
                          <a:ln>
                            <a:noFill/>
                          </a:ln>
                          <a:effectLst/>
                        </a:rPr>
                        <a:t>(</a:t>
                      </a:r>
                      <a:r>
                        <a:rPr kumimoji="0" lang="en-US" sz="1200" u="sng" strike="noStrike" kern="1200" cap="none" normalizeH="0" baseline="0" dirty="0" smtClean="0">
                          <a:ln>
                            <a:noFill/>
                          </a:ln>
                          <a:effectLst/>
                        </a:rPr>
                        <a:t>54,200</a:t>
                      </a:r>
                      <a:r>
                        <a:rPr kumimoji="0" lang="en-US" sz="1200" u="none" strike="noStrike" kern="1200" cap="none" normalizeH="0" baseline="0" dirty="0" smtClean="0">
                          <a:ln>
                            <a:noFill/>
                          </a:ln>
                          <a:effectLst/>
                        </a:rPr>
                        <a:t>)</a:t>
                      </a:r>
                      <a:endParaRPr kumimoji="0" lang="en-US" sz="1200" b="0" i="1" u="none" strike="noStrike" kern="1200" cap="none" normalizeH="0" baseline="0" dirty="0" smtClean="0">
                        <a:ln>
                          <a:noFill/>
                        </a:ln>
                        <a:solidFill>
                          <a:srgbClr val="002060"/>
                        </a:solidFill>
                        <a:effectLst/>
                        <a:latin typeface="+mn-lt"/>
                        <a:ea typeface="+mn-ea"/>
                        <a:cs typeface="+mn-cs"/>
                      </a:endParaRPr>
                    </a:p>
                  </a:txBody>
                  <a:tcPr marT="45697" marB="45697" anchor="ctr" anchorCtr="1" horzOverflow="overflow">
                    <a:lnR w="12700" cap="flat" cmpd="sng" algn="ctr">
                      <a:solidFill>
                        <a:schemeClr val="tx1"/>
                      </a:solidFill>
                      <a:prstDash val="solid"/>
                      <a:round/>
                      <a:headEnd type="none" w="med" len="med"/>
                      <a:tailEnd type="none" w="med" len="med"/>
                    </a:lnR>
                  </a:tcPr>
                </a:tc>
                <a:tc>
                  <a:txBody>
                    <a:bodyPr/>
                    <a:lstStyle/>
                    <a:p>
                      <a:pPr algn="ctr"/>
                      <a:r>
                        <a:rPr lang="en-US" sz="1200" kern="1200" dirty="0" smtClean="0"/>
                        <a:t>(</a:t>
                      </a:r>
                      <a:r>
                        <a:rPr lang="en-US" sz="1200" u="sng" kern="1200" dirty="0" smtClean="0"/>
                        <a:t>51,160</a:t>
                      </a:r>
                      <a:r>
                        <a:rPr lang="en-US" sz="1200" kern="1200" dirty="0" smtClean="0"/>
                        <a:t>)</a:t>
                      </a:r>
                      <a:endParaRPr lang="en-US" sz="1200" i="1" kern="1200" dirty="0">
                        <a:solidFill>
                          <a:srgbClr val="002060"/>
                        </a:solidFill>
                        <a:latin typeface="+mn-lt"/>
                        <a:ea typeface="+mn-ea"/>
                        <a:cs typeface="+mn-cs"/>
                      </a:endParaRPr>
                    </a:p>
                  </a:txBody>
                  <a:tcPr marT="45697" marB="45697" anchor="ctr" anchorCtr="1" horzOverflow="overflow">
                    <a:lnL w="12700" cap="flat" cmpd="sng" algn="ctr">
                      <a:solidFill>
                        <a:schemeClr val="tx1"/>
                      </a:solidFill>
                      <a:prstDash val="solid"/>
                      <a:round/>
                      <a:headEnd type="none" w="med" len="med"/>
                      <a:tailEnd type="none" w="med" len="med"/>
                    </a:ln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u="none" strike="noStrike" kern="1200" cap="none" normalizeH="0" baseline="0" dirty="0" smtClean="0">
                          <a:ln>
                            <a:noFill/>
                          </a:ln>
                          <a:effectLst/>
                        </a:rPr>
                        <a:t>(</a:t>
                      </a:r>
                      <a:r>
                        <a:rPr kumimoji="0" lang="en-US" sz="1200" u="sng" strike="noStrike" kern="1200" cap="none" normalizeH="0" baseline="0" dirty="0" smtClean="0">
                          <a:ln>
                            <a:noFill/>
                          </a:ln>
                          <a:effectLst/>
                        </a:rPr>
                        <a:t>53,000</a:t>
                      </a:r>
                      <a:r>
                        <a:rPr kumimoji="0" lang="en-US" sz="1200" u="none" strike="noStrike" kern="1200" cap="none" normalizeH="0" baseline="0" dirty="0" smtClean="0">
                          <a:ln>
                            <a:noFill/>
                          </a:ln>
                          <a:effectLst/>
                        </a:rPr>
                        <a:t>)</a:t>
                      </a:r>
                      <a:endParaRPr kumimoji="0" lang="en-US" sz="1200" b="0" i="1" u="none" strike="noStrike" kern="1200" cap="none" normalizeH="0" baseline="0" dirty="0" smtClean="0">
                        <a:ln>
                          <a:noFill/>
                        </a:ln>
                        <a:solidFill>
                          <a:srgbClr val="002060"/>
                        </a:solidFill>
                        <a:effectLst/>
                        <a:latin typeface="+mn-lt"/>
                        <a:ea typeface="+mn-ea"/>
                        <a:cs typeface="+mn-cs"/>
                      </a:endParaRPr>
                    </a:p>
                  </a:txBody>
                  <a:tcPr marT="45697" marB="45697" anchor="ctr" anchorCtr="1" horzOverflow="overflow"/>
                </a:tc>
                <a:extLst>
                  <a:ext uri="{0D108BD9-81ED-4DB2-BD59-A6C34878D82A}">
                    <a16:rowId xmlns:a16="http://schemas.microsoft.com/office/drawing/2014/main" val="10003"/>
                  </a:ext>
                </a:extLst>
              </a:tr>
              <a:tr h="247691">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u="none" strike="noStrike" cap="none" normalizeH="0" baseline="0" dirty="0" smtClean="0">
                          <a:ln>
                            <a:noFill/>
                          </a:ln>
                          <a:effectLst/>
                        </a:rPr>
                        <a:t>Gross Profit</a:t>
                      </a:r>
                      <a:endParaRPr kumimoji="0" lang="en-US" sz="1200" b="0" i="0" u="none" strike="noStrike" cap="none" normalizeH="0" baseline="0" dirty="0" smtClean="0">
                        <a:ln>
                          <a:noFill/>
                        </a:ln>
                        <a:solidFill>
                          <a:schemeClr val="tx1"/>
                        </a:solidFill>
                        <a:effectLst/>
                        <a:latin typeface="+mj-lt"/>
                      </a:endParaRPr>
                    </a:p>
                  </a:txBody>
                  <a:tcPr marT="45697" marB="45697" anchor="ctr" horzOverflow="overflow"/>
                </a:tc>
                <a:tc>
                  <a:txBody>
                    <a:bodyPr/>
                    <a:lstStyle/>
                    <a:p>
                      <a:pPr algn="ctr"/>
                      <a:r>
                        <a:rPr lang="en-US" sz="1200" kern="1200" dirty="0" smtClean="0"/>
                        <a:t>19,240</a:t>
                      </a:r>
                      <a:endParaRPr lang="en-US" sz="1200" i="1" kern="1200" dirty="0">
                        <a:solidFill>
                          <a:srgbClr val="002060"/>
                        </a:solidFill>
                        <a:latin typeface="+mn-lt"/>
                        <a:ea typeface="+mn-ea"/>
                        <a:cs typeface="+mn-cs"/>
                      </a:endParaRPr>
                    </a:p>
                  </a:txBody>
                  <a:tcPr marT="45697" marB="45697" anchor="ctr" anchorCtr="1" horzOverflow="overflow"/>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normalizeH="0" baseline="0" dirty="0" smtClean="0">
                          <a:ln>
                            <a:noFill/>
                          </a:ln>
                          <a:effectLst/>
                        </a:rPr>
                        <a:t>16,200</a:t>
                      </a:r>
                      <a:endParaRPr kumimoji="0" lang="en-US" sz="1200" b="0" i="1" u="none" strike="noStrike" kern="1200" cap="none" normalizeH="0" baseline="0" dirty="0" smtClean="0">
                        <a:ln>
                          <a:noFill/>
                        </a:ln>
                        <a:solidFill>
                          <a:srgbClr val="002060"/>
                        </a:solidFill>
                        <a:effectLst/>
                        <a:latin typeface="+mn-lt"/>
                        <a:ea typeface="+mn-ea"/>
                        <a:cs typeface="+mn-cs"/>
                      </a:endParaRPr>
                    </a:p>
                  </a:txBody>
                  <a:tcPr marT="45697" marB="45697" anchor="ctr" anchorCtr="1" horzOverflow="overflow">
                    <a:lnR w="12700" cap="flat" cmpd="sng" algn="ctr">
                      <a:solidFill>
                        <a:schemeClr val="tx1"/>
                      </a:solidFill>
                      <a:prstDash val="solid"/>
                      <a:round/>
                      <a:headEnd type="none" w="med" len="med"/>
                      <a:tailEnd type="none" w="med" len="med"/>
                    </a:lnR>
                  </a:tcPr>
                </a:tc>
                <a:tc>
                  <a:txBody>
                    <a:bodyPr/>
                    <a:lstStyle/>
                    <a:p>
                      <a:pPr algn="ctr"/>
                      <a:r>
                        <a:rPr lang="en-US" sz="1200" kern="1200" dirty="0" smtClean="0"/>
                        <a:t>19,240</a:t>
                      </a:r>
                      <a:endParaRPr lang="en-US" sz="1200" i="1" kern="1200" dirty="0">
                        <a:solidFill>
                          <a:srgbClr val="002060"/>
                        </a:solidFill>
                        <a:latin typeface="+mn-lt"/>
                        <a:ea typeface="+mn-ea"/>
                        <a:cs typeface="+mn-cs"/>
                      </a:endParaRPr>
                    </a:p>
                  </a:txBody>
                  <a:tcPr marT="45697" marB="45697" anchor="ctr" anchorCtr="1" horzOverflow="overflow">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normalizeH="0" baseline="0" dirty="0" smtClean="0">
                          <a:ln>
                            <a:noFill/>
                          </a:ln>
                          <a:effectLst/>
                        </a:rPr>
                        <a:t>17,400</a:t>
                      </a:r>
                      <a:endParaRPr kumimoji="0" lang="en-US" sz="1200" b="0" i="1" u="none" strike="noStrike" kern="1200" cap="none" normalizeH="0" baseline="0" dirty="0" smtClean="0">
                        <a:ln>
                          <a:noFill/>
                        </a:ln>
                        <a:solidFill>
                          <a:srgbClr val="002060"/>
                        </a:solidFill>
                        <a:effectLst/>
                        <a:latin typeface="+mn-lt"/>
                        <a:ea typeface="+mn-ea"/>
                        <a:cs typeface="+mn-cs"/>
                      </a:endParaRPr>
                    </a:p>
                  </a:txBody>
                  <a:tcPr marT="45697" marB="45697" anchor="ctr" anchorCtr="1" horzOverflow="overflow"/>
                </a:tc>
                <a:extLst>
                  <a:ext uri="{0D108BD9-81ED-4DB2-BD59-A6C34878D82A}">
                    <a16:rowId xmlns:a16="http://schemas.microsoft.com/office/drawing/2014/main" val="10004"/>
                  </a:ext>
                </a:extLst>
              </a:tr>
              <a:tr h="247722">
                <a:tc>
                  <a:txBody>
                    <a:bodyPr/>
                    <a:lstStyle/>
                    <a:p>
                      <a:pPr algn="l"/>
                      <a:endParaRPr lang="en-US" sz="1200" dirty="0">
                        <a:latin typeface="+mj-lt"/>
                      </a:endParaRPr>
                    </a:p>
                  </a:txBody>
                  <a:tcPr marT="45714" marB="45714" anchor="ctr"/>
                </a:tc>
                <a:tc>
                  <a:txBody>
                    <a:bodyPr/>
                    <a:lstStyle/>
                    <a:p>
                      <a:endParaRPr lang="en-US" sz="1200" i="1">
                        <a:solidFill>
                          <a:srgbClr val="002060"/>
                        </a:solidFill>
                        <a:latin typeface="+mj-lt"/>
                      </a:endParaRPr>
                    </a:p>
                  </a:txBody>
                  <a:tcPr marT="45714" marB="45714" anchor="ctr" anchorCtr="1"/>
                </a:tc>
                <a:tc>
                  <a:txBody>
                    <a:bodyPr/>
                    <a:lstStyle/>
                    <a:p>
                      <a:endParaRPr lang="en-US" sz="1200" i="1" dirty="0">
                        <a:solidFill>
                          <a:srgbClr val="002060"/>
                        </a:solidFill>
                        <a:latin typeface="+mj-lt"/>
                      </a:endParaRPr>
                    </a:p>
                  </a:txBody>
                  <a:tcPr marT="45714" marB="45714" anchor="ctr" anchorCtr="1">
                    <a:lnR w="12700" cap="flat" cmpd="sng" algn="ctr">
                      <a:solidFill>
                        <a:schemeClr val="tx1"/>
                      </a:solidFill>
                      <a:prstDash val="solid"/>
                      <a:round/>
                      <a:headEnd type="none" w="med" len="med"/>
                      <a:tailEnd type="none" w="med" len="med"/>
                    </a:lnR>
                  </a:tcPr>
                </a:tc>
                <a:tc>
                  <a:txBody>
                    <a:bodyPr/>
                    <a:lstStyle/>
                    <a:p>
                      <a:endParaRPr lang="en-US" sz="1200" i="1" dirty="0">
                        <a:solidFill>
                          <a:srgbClr val="002060"/>
                        </a:solidFill>
                        <a:latin typeface="+mj-lt"/>
                      </a:endParaRPr>
                    </a:p>
                  </a:txBody>
                  <a:tcPr marT="45714" marB="45714" anchor="ctr" anchorCtr="1">
                    <a:lnL w="12700" cap="flat" cmpd="sng" algn="ctr">
                      <a:solidFill>
                        <a:schemeClr val="tx1"/>
                      </a:solidFill>
                      <a:prstDash val="solid"/>
                      <a:round/>
                      <a:headEnd type="none" w="med" len="med"/>
                      <a:tailEnd type="none" w="med" len="med"/>
                    </a:lnL>
                  </a:tcPr>
                </a:tc>
                <a:tc>
                  <a:txBody>
                    <a:bodyPr/>
                    <a:lstStyle/>
                    <a:p>
                      <a:endParaRPr lang="en-US" sz="1200" i="1" dirty="0">
                        <a:solidFill>
                          <a:srgbClr val="002060"/>
                        </a:solidFill>
                        <a:latin typeface="+mj-lt"/>
                      </a:endParaRPr>
                    </a:p>
                  </a:txBody>
                  <a:tcPr marT="45714" marB="45714" anchor="ctr" anchorCtr="1"/>
                </a:tc>
                <a:extLst>
                  <a:ext uri="{0D108BD9-81ED-4DB2-BD59-A6C34878D82A}">
                    <a16:rowId xmlns:a16="http://schemas.microsoft.com/office/drawing/2014/main" val="10005"/>
                  </a:ext>
                </a:extLst>
              </a:tr>
              <a:tr h="247691">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u="none" strike="noStrike" cap="none" normalizeH="0" baseline="0" dirty="0" smtClean="0">
                          <a:ln>
                            <a:noFill/>
                          </a:ln>
                          <a:effectLst/>
                        </a:rPr>
                        <a:t>Ending Inventory</a:t>
                      </a:r>
                      <a:endParaRPr kumimoji="0" lang="en-US" sz="1200" b="0" i="0" u="none" strike="noStrike" cap="none" normalizeH="0" baseline="0" dirty="0" smtClean="0">
                        <a:ln>
                          <a:noFill/>
                        </a:ln>
                        <a:solidFill>
                          <a:schemeClr val="tx1"/>
                        </a:solidFill>
                        <a:effectLst/>
                        <a:latin typeface="+mj-lt"/>
                      </a:endParaRPr>
                    </a:p>
                  </a:txBody>
                  <a:tcPr marT="45697" marB="45697"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defRPr/>
                      </a:pPr>
                      <a:r>
                        <a:rPr lang="en-US" sz="1200" kern="1200" dirty="0" smtClean="0"/>
                        <a:t>$11,040</a:t>
                      </a:r>
                      <a:endParaRPr lang="en-US" sz="1200" i="1" kern="1200" dirty="0" smtClean="0">
                        <a:solidFill>
                          <a:srgbClr val="002060"/>
                        </a:solidFill>
                        <a:latin typeface="+mn-lt"/>
                        <a:ea typeface="+mn-ea"/>
                        <a:cs typeface="+mn-cs"/>
                      </a:endParaRPr>
                    </a:p>
                  </a:txBody>
                  <a:tcPr marT="45697" marB="45697" anchor="ctr" anchorCtr="1" horzOverflow="overflow"/>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normalizeH="0" baseline="0" dirty="0" smtClean="0">
                          <a:ln>
                            <a:noFill/>
                          </a:ln>
                          <a:effectLst/>
                        </a:rPr>
                        <a:t>$8,000</a:t>
                      </a:r>
                      <a:endParaRPr kumimoji="0" lang="en-US" sz="1200" b="0" i="1" u="none" strike="noStrike" kern="1200" cap="none" normalizeH="0" baseline="0" dirty="0" smtClean="0">
                        <a:ln>
                          <a:noFill/>
                        </a:ln>
                        <a:solidFill>
                          <a:srgbClr val="002060"/>
                        </a:solidFill>
                        <a:effectLst/>
                        <a:latin typeface="+mn-lt"/>
                        <a:ea typeface="+mn-ea"/>
                        <a:cs typeface="+mn-cs"/>
                      </a:endParaRPr>
                    </a:p>
                  </a:txBody>
                  <a:tcPr marT="45697" marB="45697" anchor="ctr" anchorCtr="1" horzOverflow="overflow">
                    <a:lnR w="12700" cap="flat" cmpd="sng" algn="ctr">
                      <a:solidFill>
                        <a:schemeClr val="tx1"/>
                      </a:solid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defRPr/>
                      </a:pPr>
                      <a:r>
                        <a:rPr lang="en-US" sz="1200" kern="1200" dirty="0" smtClean="0"/>
                        <a:t>$11,040</a:t>
                      </a:r>
                      <a:endParaRPr lang="en-US" sz="1200" i="1" kern="1200" dirty="0" smtClean="0">
                        <a:solidFill>
                          <a:srgbClr val="002060"/>
                        </a:solidFill>
                        <a:latin typeface="+mn-lt"/>
                        <a:ea typeface="+mn-ea"/>
                        <a:cs typeface="+mn-cs"/>
                      </a:endParaRPr>
                    </a:p>
                  </a:txBody>
                  <a:tcPr marT="45697" marB="45697" anchor="ctr" anchorCtr="1" horzOverflow="overflow">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normalizeH="0" baseline="0" dirty="0" smtClean="0">
                          <a:ln>
                            <a:noFill/>
                          </a:ln>
                          <a:effectLst/>
                        </a:rPr>
                        <a:t>$9,200</a:t>
                      </a:r>
                      <a:endParaRPr kumimoji="0" lang="en-US" sz="1200" b="0" i="1" u="none" strike="noStrike" kern="1200" cap="none" normalizeH="0" baseline="0" dirty="0" smtClean="0">
                        <a:ln>
                          <a:noFill/>
                        </a:ln>
                        <a:solidFill>
                          <a:srgbClr val="002060"/>
                        </a:solidFill>
                        <a:effectLst/>
                        <a:latin typeface="+mn-lt"/>
                        <a:ea typeface="+mn-ea"/>
                        <a:cs typeface="+mn-cs"/>
                      </a:endParaRPr>
                    </a:p>
                  </a:txBody>
                  <a:tcPr marT="45697" marB="45697" anchor="ctr" anchorCtr="1" horzOverflow="overflow"/>
                </a:tc>
                <a:extLst>
                  <a:ext uri="{0D108BD9-81ED-4DB2-BD59-A6C34878D82A}">
                    <a16:rowId xmlns:a16="http://schemas.microsoft.com/office/drawing/2014/main" val="10006"/>
                  </a:ext>
                </a:extLst>
              </a:tr>
            </a:tbl>
          </a:graphicData>
        </a:graphic>
      </p:graphicFrame>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34</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rgbClr val="FFFFFF"/>
                </a:solidFill>
              </a:rPr>
              <a:t>Inventory Example: Summary</a:t>
            </a:r>
            <a:endParaRPr lang="en-US" altLang="en-US" sz="2000" dirty="0" smtClean="0">
              <a:solidFill>
                <a:schemeClr val="bg1"/>
              </a:solidFill>
            </a:endParaRPr>
          </a:p>
        </p:txBody>
      </p:sp>
    </p:spTree>
    <p:extLst>
      <p:ext uri="{BB962C8B-B14F-4D97-AF65-F5344CB8AC3E}">
        <p14:creationId xmlns:p14="http://schemas.microsoft.com/office/powerpoint/2010/main" val="38962230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35</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rgbClr val="FFFFFF"/>
                </a:solidFill>
              </a:rPr>
              <a:t>Inventory Example: Average Cost</a:t>
            </a:r>
            <a:endParaRPr lang="en-US" altLang="en-US" sz="2000" dirty="0" smtClean="0">
              <a:solidFill>
                <a:schemeClr val="bg1"/>
              </a:solidFill>
            </a:endParaRPr>
          </a:p>
        </p:txBody>
      </p:sp>
      <p:sp>
        <p:nvSpPr>
          <p:cNvPr id="9220" name="Rectangle 3"/>
          <p:cNvSpPr>
            <a:spLocks noGrp="1" noChangeArrowheads="1"/>
          </p:cNvSpPr>
          <p:nvPr>
            <p:ph type="body" idx="1"/>
          </p:nvPr>
        </p:nvSpPr>
        <p:spPr>
          <a:xfrm>
            <a:off x="1066800" y="1219200"/>
            <a:ext cx="7239000" cy="4876800"/>
          </a:xfrm>
          <a:noFill/>
        </p:spPr>
        <p:txBody>
          <a:bodyPr lIns="0" tIns="0" rIns="0" bIns="0"/>
          <a:lstStyle/>
          <a:p>
            <a:pPr marL="0" indent="0">
              <a:spcBef>
                <a:spcPts val="600"/>
              </a:spcBef>
              <a:spcAft>
                <a:spcPts val="600"/>
              </a:spcAft>
              <a:buNone/>
            </a:pPr>
            <a:endParaRPr lang="en-US" altLang="en-US" sz="1400" b="1" dirty="0" smtClean="0"/>
          </a:p>
          <a:p>
            <a:pPr marL="0" indent="0">
              <a:spcBef>
                <a:spcPts val="600"/>
              </a:spcBef>
              <a:spcAft>
                <a:spcPts val="600"/>
              </a:spcAft>
              <a:buNone/>
            </a:pPr>
            <a:endParaRPr lang="en-US" altLang="en-US" sz="1400" b="1" dirty="0"/>
          </a:p>
          <a:p>
            <a:pPr marL="0" indent="0">
              <a:spcBef>
                <a:spcPts val="600"/>
              </a:spcBef>
              <a:spcAft>
                <a:spcPts val="600"/>
              </a:spcAft>
              <a:buNone/>
            </a:pPr>
            <a:endParaRPr lang="en-US" altLang="en-US" sz="1400" b="1" dirty="0" smtClean="0"/>
          </a:p>
          <a:p>
            <a:pPr marL="457200" indent="-457200">
              <a:spcBef>
                <a:spcPts val="600"/>
              </a:spcBef>
              <a:spcAft>
                <a:spcPts val="600"/>
              </a:spcAft>
              <a:buFont typeface="Arial" panose="020B0604020202020204" pitchFamily="34" charset="0"/>
              <a:buChar char="•"/>
            </a:pPr>
            <a:endParaRPr lang="en-US" altLang="en-US" sz="1400" b="1" dirty="0" smtClean="0"/>
          </a:p>
          <a:p>
            <a:pPr>
              <a:spcBef>
                <a:spcPts val="600"/>
              </a:spcBef>
              <a:spcAft>
                <a:spcPts val="600"/>
              </a:spcAft>
            </a:pPr>
            <a:r>
              <a:rPr lang="en-US" altLang="en-US" sz="1400" b="1" dirty="0" smtClean="0"/>
              <a:t>Average Cost</a:t>
            </a:r>
            <a:endParaRPr lang="en-US" altLang="en-US" sz="1400" b="1" dirty="0"/>
          </a:p>
          <a:p>
            <a:pPr marL="0" indent="0">
              <a:buNone/>
            </a:pPr>
            <a:r>
              <a:rPr lang="en-US" sz="1200" dirty="0"/>
              <a:t> </a:t>
            </a:r>
            <a:r>
              <a:rPr lang="en-US" sz="1200" dirty="0" smtClean="0"/>
              <a:t>  </a:t>
            </a:r>
            <a:r>
              <a:rPr lang="en-US" sz="1200" dirty="0" smtClean="0">
                <a:solidFill>
                  <a:srgbClr val="FF0000"/>
                </a:solidFill>
              </a:rPr>
              <a:t>Beginning </a:t>
            </a:r>
            <a:r>
              <a:rPr lang="en-US" sz="1200" dirty="0">
                <a:solidFill>
                  <a:srgbClr val="FF0000"/>
                </a:solidFill>
              </a:rPr>
              <a:t>Inventory:	</a:t>
            </a:r>
            <a:r>
              <a:rPr lang="en-US" sz="1200" dirty="0" smtClean="0">
                <a:solidFill>
                  <a:srgbClr val="FF0000"/>
                </a:solidFill>
              </a:rPr>
              <a:t>	12 </a:t>
            </a:r>
            <a:r>
              <a:rPr lang="en-US" sz="1200" dirty="0">
                <a:solidFill>
                  <a:srgbClr val="FF0000"/>
                </a:solidFill>
              </a:rPr>
              <a:t>tables		$12,000</a:t>
            </a:r>
          </a:p>
          <a:p>
            <a:pPr marL="0" indent="0">
              <a:buNone/>
            </a:pPr>
            <a:r>
              <a:rPr lang="en-US" sz="1200" u="sng" dirty="0">
                <a:solidFill>
                  <a:srgbClr val="00CC00"/>
                </a:solidFill>
              </a:rPr>
              <a:t>+ Purchases:		</a:t>
            </a:r>
            <a:r>
              <a:rPr lang="en-US" sz="1200" u="sng" dirty="0" smtClean="0">
                <a:solidFill>
                  <a:srgbClr val="00CC00"/>
                </a:solidFill>
              </a:rPr>
              <a:t>	40 </a:t>
            </a:r>
            <a:r>
              <a:rPr lang="en-US" sz="1200" u="sng" dirty="0">
                <a:solidFill>
                  <a:srgbClr val="00CC00"/>
                </a:solidFill>
              </a:rPr>
              <a:t>tables		  50,200</a:t>
            </a:r>
          </a:p>
          <a:p>
            <a:pPr marL="0" indent="0">
              <a:buNone/>
            </a:pPr>
            <a:r>
              <a:rPr lang="en-US" sz="1200" dirty="0">
                <a:solidFill>
                  <a:srgbClr val="7030A0"/>
                </a:solidFill>
              </a:rPr>
              <a:t>   Goods Available for Sale:	52 tables		  62,200</a:t>
            </a:r>
          </a:p>
          <a:p>
            <a:pPr marL="0" indent="0">
              <a:buNone/>
            </a:pPr>
            <a:r>
              <a:rPr lang="en-US" sz="1200" u="sng" dirty="0">
                <a:solidFill>
                  <a:srgbClr val="A51A17"/>
                </a:solidFill>
              </a:rPr>
              <a:t>-  Ending Inventory:		  8 tables		  </a:t>
            </a:r>
            <a:r>
              <a:rPr lang="en-US" sz="1200" u="sng" dirty="0" smtClean="0">
                <a:solidFill>
                  <a:srgbClr val="A51A17"/>
                </a:solidFill>
              </a:rPr>
              <a:t>  9,569</a:t>
            </a:r>
            <a:r>
              <a:rPr lang="en-US" sz="1200" dirty="0">
                <a:solidFill>
                  <a:srgbClr val="A51A17"/>
                </a:solidFill>
              </a:rPr>
              <a:t>		</a:t>
            </a:r>
          </a:p>
          <a:p>
            <a:pPr marL="0" indent="0">
              <a:spcAft>
                <a:spcPts val="600"/>
              </a:spcAft>
              <a:buNone/>
            </a:pPr>
            <a:r>
              <a:rPr lang="en-US" sz="1200" b="1" dirty="0"/>
              <a:t>   Cost of Goods Sold:	</a:t>
            </a:r>
            <a:r>
              <a:rPr lang="en-US" sz="1200" b="1" dirty="0" smtClean="0"/>
              <a:t>	44 </a:t>
            </a:r>
            <a:r>
              <a:rPr lang="en-US" sz="1200" b="1" dirty="0"/>
              <a:t>tables		$</a:t>
            </a:r>
            <a:r>
              <a:rPr lang="en-US" sz="1200" b="1" dirty="0" smtClean="0"/>
              <a:t>52,631</a:t>
            </a:r>
            <a:endParaRPr lang="en-US" sz="1400" b="1" dirty="0"/>
          </a:p>
        </p:txBody>
      </p:sp>
      <p:sp>
        <p:nvSpPr>
          <p:cNvPr id="11" name="TextBox 10"/>
          <p:cNvSpPr txBox="1"/>
          <p:nvPr/>
        </p:nvSpPr>
        <p:spPr>
          <a:xfrm>
            <a:off x="6699665" y="3321305"/>
            <a:ext cx="2368762" cy="461665"/>
          </a:xfrm>
          <a:prstGeom prst="rect">
            <a:avLst/>
          </a:prstGeom>
          <a:noFill/>
        </p:spPr>
        <p:txBody>
          <a:bodyPr wrap="square" rtlCol="0">
            <a:spAutoFit/>
          </a:bodyPr>
          <a:lstStyle/>
          <a:p>
            <a:pPr algn="ctr"/>
            <a:r>
              <a:rPr lang="en-US" sz="1200" i="1" dirty="0">
                <a:solidFill>
                  <a:srgbClr val="FF0000"/>
                </a:solidFill>
              </a:rPr>
              <a:t>Average cost: </a:t>
            </a:r>
            <a:br>
              <a:rPr lang="en-US" sz="1200" i="1" dirty="0">
                <a:solidFill>
                  <a:srgbClr val="FF0000"/>
                </a:solidFill>
              </a:rPr>
            </a:br>
            <a:r>
              <a:rPr lang="en-US" sz="1200" i="1" dirty="0">
                <a:solidFill>
                  <a:srgbClr val="FF0000"/>
                </a:solidFill>
              </a:rPr>
              <a:t>$62,200 / 52 = $1,196.15/u </a:t>
            </a:r>
          </a:p>
        </p:txBody>
      </p:sp>
      <p:cxnSp>
        <p:nvCxnSpPr>
          <p:cNvPr id="12" name="Straight Arrow Connector 11"/>
          <p:cNvCxnSpPr/>
          <p:nvPr/>
        </p:nvCxnSpPr>
        <p:spPr>
          <a:xfrm flipH="1" flipV="1">
            <a:off x="6323346" y="3552138"/>
            <a:ext cx="457200" cy="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4" name="Group 3"/>
          <p:cNvGraphicFramePr>
            <a:graphicFrameLocks/>
          </p:cNvGraphicFramePr>
          <p:nvPr>
            <p:extLst/>
          </p:nvPr>
        </p:nvGraphicFramePr>
        <p:xfrm>
          <a:off x="5812972" y="990600"/>
          <a:ext cx="3294742" cy="1371576"/>
        </p:xfrm>
        <a:graphic>
          <a:graphicData uri="http://schemas.openxmlformats.org/drawingml/2006/table">
            <a:tbl>
              <a:tblPr/>
              <a:tblGrid>
                <a:gridCol w="1436749">
                  <a:extLst>
                    <a:ext uri="{9D8B030D-6E8A-4147-A177-3AD203B41FA5}">
                      <a16:colId xmlns:a16="http://schemas.microsoft.com/office/drawing/2014/main" val="20000"/>
                    </a:ext>
                  </a:extLst>
                </a:gridCol>
                <a:gridCol w="473901">
                  <a:extLst>
                    <a:ext uri="{9D8B030D-6E8A-4147-A177-3AD203B41FA5}">
                      <a16:colId xmlns:a16="http://schemas.microsoft.com/office/drawing/2014/main" val="20001"/>
                    </a:ext>
                  </a:extLst>
                </a:gridCol>
                <a:gridCol w="710852">
                  <a:extLst>
                    <a:ext uri="{9D8B030D-6E8A-4147-A177-3AD203B41FA5}">
                      <a16:colId xmlns:a16="http://schemas.microsoft.com/office/drawing/2014/main" val="20002"/>
                    </a:ext>
                  </a:extLst>
                </a:gridCol>
                <a:gridCol w="673240">
                  <a:extLst>
                    <a:ext uri="{9D8B030D-6E8A-4147-A177-3AD203B41FA5}">
                      <a16:colId xmlns:a16="http://schemas.microsoft.com/office/drawing/2014/main" val="20003"/>
                    </a:ext>
                  </a:extLst>
                </a:gridCol>
              </a:tblGrid>
              <a:tr h="223997">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endParaRPr kumimoji="0" lang="en-US" sz="900" b="0" i="0" u="none" strike="noStrike" cap="none" normalizeH="0" baseline="0" dirty="0" smtClean="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Units</a:t>
                      </a:r>
                    </a:p>
                  </a:txBody>
                  <a:tcPr marT="45718" marB="45718"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Price/Unit</a:t>
                      </a:r>
                    </a:p>
                  </a:txBody>
                  <a:tcPr marT="45718" marB="45718"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 Amount</a:t>
                      </a:r>
                    </a:p>
                  </a:txBody>
                  <a:tcPr marT="45718" marB="45718"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3997">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Beg. Inventory </a:t>
                      </a:r>
                      <a:r>
                        <a:rPr kumimoji="0" lang="en-US" sz="900" b="1" i="1" u="none" strike="noStrike" cap="none" normalizeH="0" baseline="0" dirty="0" smtClean="0">
                          <a:ln>
                            <a:noFill/>
                          </a:ln>
                          <a:solidFill>
                            <a:schemeClr val="tx2"/>
                          </a:solidFill>
                          <a:effectLst/>
                          <a:latin typeface="Arial" charset="0"/>
                        </a:rPr>
                        <a:t>(01/01)</a:t>
                      </a:r>
                      <a:endParaRPr kumimoji="0" lang="en-US" sz="900" b="0" i="0" u="none" strike="noStrike" cap="none" normalizeH="0" baseline="0" dirty="0" smtClean="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12</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$1,000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$12,000</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3997">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 Purchase #1  </a:t>
                      </a:r>
                      <a:r>
                        <a:rPr kumimoji="0" lang="en-US" sz="900" b="1" i="1" u="none" strike="noStrike" cap="none" normalizeH="0" baseline="0" dirty="0" smtClean="0">
                          <a:ln>
                            <a:noFill/>
                          </a:ln>
                          <a:solidFill>
                            <a:schemeClr val="tx2"/>
                          </a:solidFill>
                          <a:effectLst/>
                          <a:latin typeface="Arial" charset="0"/>
                        </a:rPr>
                        <a:t>(02/01)</a:t>
                      </a: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$1,100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$11,000</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3997">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 Purchase #2  </a:t>
                      </a:r>
                      <a:r>
                        <a:rPr kumimoji="0" lang="en-US" sz="900" b="1" i="1" u="none" strike="noStrike" cap="none" normalizeH="0" baseline="0" dirty="0" smtClean="0">
                          <a:ln>
                            <a:noFill/>
                          </a:ln>
                          <a:solidFill>
                            <a:schemeClr val="tx2"/>
                          </a:solidFill>
                          <a:effectLst/>
                          <a:latin typeface="Arial" charset="0"/>
                        </a:rPr>
                        <a:t>(04/14)</a:t>
                      </a:r>
                      <a:endParaRPr kumimoji="0" lang="en-US" sz="900" b="0" i="0" u="none" strike="noStrike" cap="none" normalizeH="0" baseline="0" dirty="0" smtClean="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$1,200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$12,000</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3997">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defRPr/>
                      </a:pPr>
                      <a:r>
                        <a:rPr kumimoji="0" lang="en-US" sz="900" b="0" i="0" u="none" strike="noStrike" cap="none" normalizeH="0" baseline="0" dirty="0" smtClean="0">
                          <a:ln>
                            <a:noFill/>
                          </a:ln>
                          <a:solidFill>
                            <a:schemeClr val="tx1"/>
                          </a:solidFill>
                          <a:effectLst/>
                          <a:latin typeface="Arial" charset="0"/>
                        </a:rPr>
                        <a:t>+ Purchase #3  </a:t>
                      </a:r>
                      <a:r>
                        <a:rPr kumimoji="0" lang="en-US" sz="900" b="1" i="1" u="none" strike="noStrike" cap="none" normalizeH="0" baseline="0" dirty="0" smtClean="0">
                          <a:ln>
                            <a:noFill/>
                          </a:ln>
                          <a:solidFill>
                            <a:schemeClr val="tx2"/>
                          </a:solidFill>
                          <a:effectLst/>
                          <a:latin typeface="Arial" charset="0"/>
                        </a:rPr>
                        <a:t>(08/05)</a:t>
                      </a:r>
                      <a:endParaRPr kumimoji="0" lang="en-US" sz="900" b="0" i="0" u="none" strike="noStrike" cap="none" normalizeH="0" baseline="0" dirty="0" smtClean="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5</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$1,300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  $6,500</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3997">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defRPr/>
                      </a:pPr>
                      <a:r>
                        <a:rPr kumimoji="0" lang="en-US" sz="900" b="0" i="0" u="none" strike="noStrike" cap="none" normalizeH="0" baseline="0" dirty="0" smtClean="0">
                          <a:ln>
                            <a:noFill/>
                          </a:ln>
                          <a:solidFill>
                            <a:schemeClr val="tx1"/>
                          </a:solidFill>
                          <a:effectLst/>
                          <a:latin typeface="Arial" charset="0"/>
                        </a:rPr>
                        <a:t>+ Purchase #4  </a:t>
                      </a:r>
                      <a:r>
                        <a:rPr kumimoji="0" lang="en-US" sz="900" b="1" i="1" u="none" strike="noStrike" cap="none" normalizeH="0" baseline="0" dirty="0" smtClean="0">
                          <a:ln>
                            <a:noFill/>
                          </a:ln>
                          <a:solidFill>
                            <a:schemeClr val="tx2"/>
                          </a:solidFill>
                          <a:effectLst/>
                          <a:latin typeface="Arial" charset="0"/>
                        </a:rPr>
                        <a:t>(11/11)</a:t>
                      </a:r>
                      <a:endParaRPr kumimoji="0" lang="en-US" sz="900" b="0" i="0" u="none" strike="noStrike" cap="none" normalizeH="0" baseline="0" dirty="0" smtClean="0">
                        <a:ln>
                          <a:noFill/>
                        </a:ln>
                        <a:solidFill>
                          <a:schemeClr val="tx1"/>
                        </a:solidFill>
                        <a:effectLst/>
                        <a:latin typeface="Arial" charset="0"/>
                      </a:endParaRPr>
                    </a:p>
                  </a:txBody>
                  <a:tcPr marT="45718" marB="4571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15</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$1,380</a:t>
                      </a:r>
                    </a:p>
                  </a:txBody>
                  <a:tcPr marT="45718" marB="4571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900" b="0" i="0" u="none" strike="noStrike" cap="none" normalizeH="0" baseline="0" dirty="0" smtClean="0">
                          <a:ln>
                            <a:noFill/>
                          </a:ln>
                          <a:solidFill>
                            <a:schemeClr val="tx1"/>
                          </a:solidFill>
                          <a:effectLst/>
                          <a:latin typeface="Arial" charset="0"/>
                        </a:rPr>
                        <a:t>$20,700</a:t>
                      </a:r>
                    </a:p>
                  </a:txBody>
                  <a:tcPr marT="45718" marB="4571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Rectangle 1"/>
          <p:cNvSpPr/>
          <p:nvPr/>
        </p:nvSpPr>
        <p:spPr bwMode="auto">
          <a:xfrm>
            <a:off x="4526045" y="3652151"/>
            <a:ext cx="1797301" cy="4744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1" charset="-128"/>
            </a:endParaRPr>
          </a:p>
        </p:txBody>
      </p:sp>
      <p:sp>
        <p:nvSpPr>
          <p:cNvPr id="3" name="TextBox 2"/>
          <p:cNvSpPr txBox="1"/>
          <p:nvPr/>
        </p:nvSpPr>
        <p:spPr>
          <a:xfrm>
            <a:off x="990601" y="1119188"/>
            <a:ext cx="4898571" cy="1200329"/>
          </a:xfrm>
          <a:prstGeom prst="rect">
            <a:avLst/>
          </a:prstGeom>
          <a:noFill/>
        </p:spPr>
        <p:txBody>
          <a:bodyPr wrap="square" rtlCol="0">
            <a:spAutoFit/>
          </a:bodyPr>
          <a:lstStyle/>
          <a:p>
            <a:r>
              <a:rPr lang="en-US" sz="1200" dirty="0">
                <a:solidFill>
                  <a:srgbClr val="000000"/>
                </a:solidFill>
                <a:cs typeface="Times New Roman" pitchFamily="18" charset="0"/>
              </a:rPr>
              <a:t>When using </a:t>
            </a:r>
            <a:r>
              <a:rPr lang="en-US" sz="1200" dirty="0">
                <a:solidFill>
                  <a:srgbClr val="A51A17"/>
                </a:solidFill>
                <a:cs typeface="Times New Roman" pitchFamily="18" charset="0"/>
              </a:rPr>
              <a:t>Average Cost </a:t>
            </a:r>
            <a:r>
              <a:rPr lang="en-US" sz="1200" dirty="0">
                <a:solidFill>
                  <a:srgbClr val="000000"/>
                </a:solidFill>
                <a:cs typeface="Times New Roman" pitchFamily="18" charset="0"/>
              </a:rPr>
              <a:t>(or weighted average method), assign the average cost of goods available for sale to COGS. A</a:t>
            </a:r>
            <a:r>
              <a:rPr lang="en-US" sz="1200" dirty="0"/>
              <a:t>verage cost is determined by dividing the cost of goods available for sale by the number of units available for sale. </a:t>
            </a:r>
            <a:r>
              <a:rPr lang="en-US" sz="1200" dirty="0">
                <a:solidFill>
                  <a:srgbClr val="000000"/>
                </a:solidFill>
                <a:cs typeface="Times New Roman" pitchFamily="18" charset="0"/>
              </a:rPr>
              <a:t>The average cost method uses the weighted average unit cost of the goods available for sale for both COGS and ending inventory</a:t>
            </a:r>
            <a:r>
              <a:rPr lang="en-US" sz="1200" dirty="0" smtClean="0">
                <a:solidFill>
                  <a:srgbClr val="000000"/>
                </a:solidFill>
                <a:cs typeface="Times New Roman" pitchFamily="18" charset="0"/>
              </a:rPr>
              <a:t>.</a:t>
            </a:r>
            <a:endParaRPr lang="en-US" dirty="0"/>
          </a:p>
        </p:txBody>
      </p:sp>
    </p:spTree>
    <p:extLst>
      <p:ext uri="{BB962C8B-B14F-4D97-AF65-F5344CB8AC3E}">
        <p14:creationId xmlns:p14="http://schemas.microsoft.com/office/powerpoint/2010/main" val="23086526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1143000" y="1219200"/>
            <a:ext cx="74676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8600" indent="-228600" algn="l" rtl="0" eaLnBrk="0" fontAlgn="base" hangingPunct="0">
              <a:spcBef>
                <a:spcPct val="20000"/>
              </a:spcBef>
              <a:spcAft>
                <a:spcPct val="0"/>
              </a:spcAft>
              <a:buChar char="•"/>
              <a:defRPr sz="3200" baseline="0">
                <a:solidFill>
                  <a:schemeClr val="tx1"/>
                </a:solidFill>
                <a:latin typeface="+mn-lt"/>
                <a:ea typeface="+mn-ea"/>
                <a:cs typeface="+mn-cs"/>
              </a:defRPr>
            </a:lvl1pPr>
            <a:lvl2pPr marL="635000" indent="-177800" algn="l" rtl="0" eaLnBrk="0" fontAlgn="base" hangingPunct="0">
              <a:spcBef>
                <a:spcPct val="20000"/>
              </a:spcBef>
              <a:spcAft>
                <a:spcPct val="0"/>
              </a:spcAft>
              <a:buChar char="•"/>
              <a:defRPr sz="2800" baseline="0">
                <a:solidFill>
                  <a:schemeClr val="tx1"/>
                </a:solidFill>
                <a:latin typeface="+mn-lt"/>
                <a:ea typeface="+mn-ea"/>
              </a:defRPr>
            </a:lvl2pPr>
            <a:lvl3pPr marL="1092200" indent="-177800" algn="l" rtl="0" eaLnBrk="0" fontAlgn="base" hangingPunct="0">
              <a:spcBef>
                <a:spcPct val="20000"/>
              </a:spcBef>
              <a:spcAft>
                <a:spcPct val="0"/>
              </a:spcAft>
              <a:buChar char="•"/>
              <a:defRPr sz="2400" baseline="0">
                <a:solidFill>
                  <a:schemeClr val="tx1"/>
                </a:solidFill>
                <a:latin typeface="+mn-lt"/>
                <a:ea typeface="+mn-ea"/>
              </a:defRPr>
            </a:lvl3pPr>
            <a:lvl4pPr marL="1549400" indent="-177800" algn="l" rtl="0" eaLnBrk="0" fontAlgn="base" hangingPunct="0">
              <a:spcBef>
                <a:spcPct val="20000"/>
              </a:spcBef>
              <a:spcAft>
                <a:spcPct val="0"/>
              </a:spcAft>
              <a:buChar char="•"/>
              <a:defRPr sz="2000" baseline="0">
                <a:solidFill>
                  <a:schemeClr val="tx1"/>
                </a:solidFill>
                <a:latin typeface="+mn-lt"/>
                <a:ea typeface="+mn-ea"/>
              </a:defRPr>
            </a:lvl4pPr>
            <a:lvl5pPr marL="2006600" indent="-177800" algn="l" rtl="0" eaLnBrk="0" fontAlgn="base" hangingPunct="0">
              <a:spcBef>
                <a:spcPct val="20000"/>
              </a:spcBef>
              <a:spcAft>
                <a:spcPct val="0"/>
              </a:spcAft>
              <a:buChar char="•"/>
              <a:defRPr sz="2000" baseline="0">
                <a:solidFill>
                  <a:schemeClr val="tx1"/>
                </a:solidFill>
                <a:latin typeface="+mn-lt"/>
                <a:ea typeface="+mn-ea"/>
              </a:defRPr>
            </a:lvl5pPr>
            <a:lvl6pPr marL="2463800" indent="-177800" algn="l" rtl="0" fontAlgn="base">
              <a:spcBef>
                <a:spcPct val="20000"/>
              </a:spcBef>
              <a:spcAft>
                <a:spcPct val="0"/>
              </a:spcAft>
              <a:buChar char="•"/>
              <a:defRPr sz="2000">
                <a:solidFill>
                  <a:srgbClr val="002E62"/>
                </a:solidFill>
                <a:latin typeface="+mn-lt"/>
                <a:ea typeface="+mn-ea"/>
              </a:defRPr>
            </a:lvl6pPr>
            <a:lvl7pPr marL="2921000" indent="-177800" algn="l" rtl="0" fontAlgn="base">
              <a:spcBef>
                <a:spcPct val="20000"/>
              </a:spcBef>
              <a:spcAft>
                <a:spcPct val="0"/>
              </a:spcAft>
              <a:buChar char="•"/>
              <a:defRPr sz="2000">
                <a:solidFill>
                  <a:srgbClr val="002E62"/>
                </a:solidFill>
                <a:latin typeface="+mn-lt"/>
                <a:ea typeface="+mn-ea"/>
              </a:defRPr>
            </a:lvl7pPr>
            <a:lvl8pPr marL="3378200" indent="-177800" algn="l" rtl="0" fontAlgn="base">
              <a:spcBef>
                <a:spcPct val="20000"/>
              </a:spcBef>
              <a:spcAft>
                <a:spcPct val="0"/>
              </a:spcAft>
              <a:buChar char="•"/>
              <a:defRPr sz="2000">
                <a:solidFill>
                  <a:srgbClr val="002E62"/>
                </a:solidFill>
                <a:latin typeface="+mn-lt"/>
                <a:ea typeface="+mn-ea"/>
              </a:defRPr>
            </a:lvl8pPr>
            <a:lvl9pPr marL="3835400" indent="-177800" algn="l" rtl="0" fontAlgn="base">
              <a:spcBef>
                <a:spcPct val="20000"/>
              </a:spcBef>
              <a:spcAft>
                <a:spcPct val="0"/>
              </a:spcAft>
              <a:buChar char="•"/>
              <a:defRPr sz="2000">
                <a:solidFill>
                  <a:srgbClr val="002E62"/>
                </a:solidFill>
                <a:latin typeface="+mn-lt"/>
                <a:ea typeface="+mn-ea"/>
              </a:defRPr>
            </a:lvl9pPr>
          </a:lstStyle>
          <a:p>
            <a:r>
              <a:rPr lang="en-US" sz="1400" b="1" dirty="0" smtClean="0"/>
              <a:t>Each </a:t>
            </a:r>
            <a:r>
              <a:rPr lang="en-US" sz="1400" b="1" dirty="0"/>
              <a:t>of the four inventory costing methods is in conformity with GAAP and the tax law</a:t>
            </a:r>
            <a:r>
              <a:rPr lang="en-US" sz="1400" dirty="0"/>
              <a:t>. To understand why </a:t>
            </a:r>
            <a:r>
              <a:rPr lang="en-US" sz="1400" dirty="0" smtClean="0"/>
              <a:t>managers </a:t>
            </a:r>
            <a:r>
              <a:rPr lang="en-US" sz="1400" dirty="0"/>
              <a:t>choose different methods under different circumstances, we must first understand their effects on the income statement and balance sheet. </a:t>
            </a:r>
          </a:p>
          <a:p>
            <a:endParaRPr lang="en-US" sz="1400" dirty="0"/>
          </a:p>
          <a:p>
            <a:r>
              <a:rPr lang="en-US" sz="1400" dirty="0" smtClean="0"/>
              <a:t>In </a:t>
            </a:r>
            <a:r>
              <a:rPr lang="en-US" sz="1400" dirty="0"/>
              <a:t>periods of rising </a:t>
            </a:r>
            <a:r>
              <a:rPr lang="en-US" sz="1400" dirty="0" smtClean="0"/>
              <a:t>prices:</a:t>
            </a:r>
          </a:p>
          <a:p>
            <a:pPr lvl="1">
              <a:buFont typeface="Wingdings" panose="05000000000000000000" pitchFamily="2" charset="2"/>
              <a:buChar char="ü"/>
            </a:pPr>
            <a:r>
              <a:rPr lang="en-US" sz="1400" dirty="0" smtClean="0"/>
              <a:t>FIFO </a:t>
            </a:r>
            <a:r>
              <a:rPr lang="en-US" sz="1400" dirty="0"/>
              <a:t>will provide the lowest </a:t>
            </a:r>
            <a:r>
              <a:rPr lang="en-US" sz="1400" dirty="0" smtClean="0"/>
              <a:t>COGS amount</a:t>
            </a:r>
            <a:r>
              <a:rPr lang="en-US" sz="1400" dirty="0"/>
              <a:t>. This is because it uses the older costs, which tend to be lower, to arrive at this amount. </a:t>
            </a:r>
            <a:r>
              <a:rPr lang="en-US" sz="1400" dirty="0" smtClean="0"/>
              <a:t>LIFO </a:t>
            </a:r>
            <a:r>
              <a:rPr lang="en-US" sz="1400" dirty="0"/>
              <a:t>will provide the highest </a:t>
            </a:r>
            <a:r>
              <a:rPr lang="en-US" sz="1400" dirty="0" smtClean="0"/>
              <a:t>COGS </a:t>
            </a:r>
            <a:r>
              <a:rPr lang="en-US" sz="1400" dirty="0"/>
              <a:t>amount. This is because it uses the most recent costs, which tend to be higher, to arrive at this amount. </a:t>
            </a:r>
          </a:p>
          <a:p>
            <a:pPr lvl="1">
              <a:buFont typeface="Wingdings" panose="05000000000000000000" pitchFamily="2" charset="2"/>
              <a:buChar char="ü"/>
            </a:pPr>
            <a:endParaRPr lang="en-US" sz="1400" dirty="0"/>
          </a:p>
          <a:p>
            <a:pPr lvl="1">
              <a:buFont typeface="Wingdings" panose="05000000000000000000" pitchFamily="2" charset="2"/>
              <a:buChar char="ü"/>
            </a:pPr>
            <a:r>
              <a:rPr lang="en-US" sz="1400" dirty="0" smtClean="0"/>
              <a:t>FIFO </a:t>
            </a:r>
            <a:r>
              <a:rPr lang="en-US" sz="1400" dirty="0"/>
              <a:t>results in the highest net income, </a:t>
            </a:r>
            <a:r>
              <a:rPr lang="en-US" sz="1400" dirty="0" smtClean="0"/>
              <a:t>LIFO </a:t>
            </a:r>
            <a:r>
              <a:rPr lang="en-US" sz="1400" dirty="0"/>
              <a:t>results in the lowest net income, and </a:t>
            </a:r>
            <a:r>
              <a:rPr lang="en-US" sz="1400" dirty="0" smtClean="0"/>
              <a:t>average cost results </a:t>
            </a:r>
            <a:r>
              <a:rPr lang="en-US" sz="1400" dirty="0"/>
              <a:t>in net income that falls in the middle of these two.</a:t>
            </a:r>
          </a:p>
          <a:p>
            <a:pPr marL="0" indent="0">
              <a:buFontTx/>
              <a:buNone/>
            </a:pPr>
            <a:endParaRPr lang="en-US" sz="1400" kern="0" dirty="0" smtClean="0"/>
          </a:p>
          <a:p>
            <a:pPr marL="0" indent="0">
              <a:buFontTx/>
              <a:buNone/>
            </a:pPr>
            <a:endParaRPr lang="en-US" sz="1400" kern="0" dirty="0" smtClean="0"/>
          </a:p>
          <a:p>
            <a:pPr marL="0" indent="0">
              <a:buFontTx/>
              <a:buNone/>
            </a:pPr>
            <a:endParaRPr lang="en-US" sz="1400" kern="0" dirty="0" smtClean="0"/>
          </a:p>
          <a:p>
            <a:pPr marL="0" indent="0">
              <a:buFontTx/>
              <a:buNone/>
            </a:pPr>
            <a:endParaRPr lang="en-US" sz="1400" kern="0" dirty="0" smtClean="0"/>
          </a:p>
          <a:p>
            <a:pPr marL="0" indent="0">
              <a:buFontTx/>
              <a:buNone/>
            </a:pPr>
            <a:endParaRPr lang="en-US" sz="1400" kern="0" dirty="0" smtClean="0"/>
          </a:p>
          <a:p>
            <a:pPr marL="0" indent="0">
              <a:buFontTx/>
              <a:buNone/>
            </a:pPr>
            <a:endParaRPr lang="en-US" sz="1400" kern="0" dirty="0" smtClean="0"/>
          </a:p>
          <a:p>
            <a:pPr marL="0" indent="0">
              <a:buFontTx/>
              <a:buNone/>
            </a:pPr>
            <a:endParaRPr lang="en-US" sz="1400" kern="0" dirty="0" smtClean="0"/>
          </a:p>
          <a:p>
            <a:pPr marL="0" indent="0">
              <a:buFontTx/>
              <a:buNone/>
            </a:pPr>
            <a:endParaRPr lang="en-US" sz="1400" kern="0" dirty="0" smtClean="0"/>
          </a:p>
          <a:p>
            <a:pPr marL="0" indent="0">
              <a:buFontTx/>
              <a:buNone/>
            </a:pPr>
            <a:endParaRPr lang="en-US" sz="1400" kern="0" dirty="0" smtClean="0"/>
          </a:p>
          <a:p>
            <a:pPr marL="0" indent="0">
              <a:buFontTx/>
              <a:buNone/>
            </a:pPr>
            <a:endParaRPr lang="en-US" sz="1400" kern="0" dirty="0" smtClean="0"/>
          </a:p>
          <a:p>
            <a:pPr marL="0" indent="0">
              <a:buFontTx/>
              <a:buNone/>
            </a:pPr>
            <a:endParaRPr lang="en-US" sz="1400" kern="0" dirty="0" smtClean="0"/>
          </a:p>
          <a:p>
            <a:pPr marL="0" indent="0">
              <a:buFontTx/>
              <a:buNone/>
            </a:pPr>
            <a:endParaRPr lang="en-US" sz="1400" kern="0" dirty="0" smtClean="0"/>
          </a:p>
          <a:p>
            <a:pPr marL="0" indent="0">
              <a:buFontTx/>
              <a:buNone/>
            </a:pPr>
            <a:endParaRPr lang="en-US" sz="1400" kern="0" dirty="0" smtClean="0"/>
          </a:p>
        </p:txBody>
      </p:sp>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36</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000" b="1" dirty="0">
                <a:solidFill>
                  <a:schemeClr val="bg1"/>
                </a:solidFill>
              </a:rPr>
              <a:t>Inventory Costing Methods: </a:t>
            </a:r>
            <a:r>
              <a:rPr lang="en-US" altLang="en-US" sz="2000" b="1" dirty="0" smtClean="0">
                <a:solidFill>
                  <a:schemeClr val="bg1"/>
                </a:solidFill>
              </a:rPr>
              <a:t>Financial Statement Effects</a:t>
            </a:r>
            <a:endParaRPr lang="en-US" altLang="en-US" sz="1800" dirty="0" smtClean="0">
              <a:solidFill>
                <a:schemeClr val="bg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584954693"/>
              </p:ext>
            </p:extLst>
          </p:nvPr>
        </p:nvGraphicFramePr>
        <p:xfrm>
          <a:off x="1219200" y="4267200"/>
          <a:ext cx="7315201" cy="1920020"/>
        </p:xfrm>
        <a:graphic>
          <a:graphicData uri="http://schemas.openxmlformats.org/drawingml/2006/table">
            <a:tbl>
              <a:tblPr firstRow="1" bandRow="1">
                <a:tableStyleId>{69012ECD-51FC-41F1-AA8D-1B2483CD663E}</a:tableStyleId>
              </a:tblPr>
              <a:tblGrid>
                <a:gridCol w="2522484">
                  <a:extLst>
                    <a:ext uri="{9D8B030D-6E8A-4147-A177-3AD203B41FA5}">
                      <a16:colId xmlns:a16="http://schemas.microsoft.com/office/drawing/2014/main" val="20000"/>
                    </a:ext>
                  </a:extLst>
                </a:gridCol>
                <a:gridCol w="1008993">
                  <a:extLst>
                    <a:ext uri="{9D8B030D-6E8A-4147-A177-3AD203B41FA5}">
                      <a16:colId xmlns:a16="http://schemas.microsoft.com/office/drawing/2014/main" val="20001"/>
                    </a:ext>
                  </a:extLst>
                </a:gridCol>
                <a:gridCol w="945931">
                  <a:extLst>
                    <a:ext uri="{9D8B030D-6E8A-4147-A177-3AD203B41FA5}">
                      <a16:colId xmlns:a16="http://schemas.microsoft.com/office/drawing/2014/main" val="20002"/>
                    </a:ext>
                  </a:extLst>
                </a:gridCol>
                <a:gridCol w="945931">
                  <a:extLst>
                    <a:ext uri="{9D8B030D-6E8A-4147-A177-3AD203B41FA5}">
                      <a16:colId xmlns:a16="http://schemas.microsoft.com/office/drawing/2014/main" val="711129627"/>
                    </a:ext>
                  </a:extLst>
                </a:gridCol>
                <a:gridCol w="945931">
                  <a:extLst>
                    <a:ext uri="{9D8B030D-6E8A-4147-A177-3AD203B41FA5}">
                      <a16:colId xmlns:a16="http://schemas.microsoft.com/office/drawing/2014/main" val="815074168"/>
                    </a:ext>
                  </a:extLst>
                </a:gridCol>
                <a:gridCol w="945931">
                  <a:extLst>
                    <a:ext uri="{9D8B030D-6E8A-4147-A177-3AD203B41FA5}">
                      <a16:colId xmlns:a16="http://schemas.microsoft.com/office/drawing/2014/main" val="2153411856"/>
                    </a:ext>
                  </a:extLst>
                </a:gridCol>
              </a:tblGrid>
              <a:tr h="247722">
                <a:tc>
                  <a:txBody>
                    <a:bodyPr/>
                    <a:lstStyle/>
                    <a:p>
                      <a:pPr algn="r"/>
                      <a:r>
                        <a:rPr lang="en-US" sz="1200" kern="1200" dirty="0" smtClean="0"/>
                        <a:t>Inventory </a:t>
                      </a:r>
                      <a:r>
                        <a:rPr lang="en-US" sz="1200" dirty="0" smtClean="0"/>
                        <a:t>System:</a:t>
                      </a:r>
                      <a:endParaRPr lang="en-US" sz="1200" b="0" dirty="0">
                        <a:solidFill>
                          <a:schemeClr val="tx1"/>
                        </a:solidFill>
                        <a:latin typeface="+mj-lt"/>
                      </a:endParaRPr>
                    </a:p>
                  </a:txBody>
                  <a:tcPr marT="45714" marB="45714" anchor="ctr"/>
                </a:tc>
                <a:tc gridSpan="2">
                  <a:txBody>
                    <a:bodyPr/>
                    <a:lstStyle/>
                    <a:p>
                      <a:r>
                        <a:rPr lang="en-US" sz="1200" dirty="0" smtClean="0"/>
                        <a:t>Periodic</a:t>
                      </a:r>
                      <a:endParaRPr lang="en-US" sz="1200" b="1" dirty="0">
                        <a:solidFill>
                          <a:schemeClr val="tx1"/>
                        </a:solidFill>
                        <a:latin typeface="+mj-lt"/>
                      </a:endParaRPr>
                    </a:p>
                  </a:txBody>
                  <a:tcPr marT="45714" marB="45714" anchor="ctr" anchorCtr="1">
                    <a:lnR w="12700" cap="flat" cmpd="sng" algn="ctr">
                      <a:solidFill>
                        <a:schemeClr val="tx1"/>
                      </a:solidFill>
                      <a:prstDash val="solid"/>
                      <a:round/>
                      <a:headEnd type="none" w="med" len="med"/>
                      <a:tailEnd type="none" w="med" len="med"/>
                    </a:lnR>
                  </a:tcPr>
                </a:tc>
                <a:tc hMerge="1">
                  <a:txBody>
                    <a:bodyPr/>
                    <a:lstStyle/>
                    <a:p>
                      <a:endParaRPr lang="en-US" sz="2800" dirty="0">
                        <a:latin typeface="+mj-lt"/>
                      </a:endParaRPr>
                    </a:p>
                  </a:txBody>
                  <a:tcPr anchor="ctr" anchorCtr="1"/>
                </a:tc>
                <a:tc gridSpan="2">
                  <a:txBody>
                    <a:bodyPr/>
                    <a:lstStyle/>
                    <a:p>
                      <a:r>
                        <a:rPr lang="en-US" sz="1200" dirty="0" smtClean="0"/>
                        <a:t>Perpetual</a:t>
                      </a:r>
                      <a:endParaRPr lang="en-US" sz="1200" b="1" dirty="0">
                        <a:solidFill>
                          <a:schemeClr val="tx1"/>
                        </a:solidFill>
                        <a:latin typeface="+mj-lt"/>
                      </a:endParaRPr>
                    </a:p>
                  </a:txBody>
                  <a:tcPr marT="45714" marB="45714"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hMerge="1">
                  <a:txBody>
                    <a:bodyPr/>
                    <a:lstStyle/>
                    <a:p>
                      <a:endParaRPr lang="en-US" sz="2800" dirty="0">
                        <a:latin typeface="+mj-lt"/>
                      </a:endParaRPr>
                    </a:p>
                  </a:txBody>
                  <a:tcPr anchor="ctr" anchorCtr="1"/>
                </a:tc>
                <a:tc>
                  <a:txBody>
                    <a:bodyPr/>
                    <a:lstStyle/>
                    <a:p>
                      <a:endParaRPr lang="en-US" sz="1200" b="1" dirty="0">
                        <a:solidFill>
                          <a:schemeClr val="tx1"/>
                        </a:solidFill>
                        <a:latin typeface="+mj-lt"/>
                      </a:endParaRPr>
                    </a:p>
                  </a:txBody>
                  <a:tcPr marT="45714" marB="45714" anchor="ctr" anchorCtr="1">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247722">
                <a:tc>
                  <a:txBody>
                    <a:bodyPr/>
                    <a:lstStyle/>
                    <a:p>
                      <a:pPr algn="r"/>
                      <a:r>
                        <a:rPr lang="en-US" sz="1200" b="0" dirty="0" smtClean="0">
                          <a:solidFill>
                            <a:schemeClr val="tx1"/>
                          </a:solidFill>
                          <a:latin typeface="+mj-lt"/>
                        </a:rPr>
                        <a:t>Cost Flow Assumption:</a:t>
                      </a:r>
                      <a:endParaRPr lang="en-US" sz="1200" b="0" dirty="0">
                        <a:solidFill>
                          <a:schemeClr val="tx1"/>
                        </a:solidFill>
                        <a:latin typeface="+mj-lt"/>
                      </a:endParaRPr>
                    </a:p>
                  </a:txBody>
                  <a:tcPr marT="45714" marB="45714" anchor="ctr"/>
                </a:tc>
                <a:tc>
                  <a:txBody>
                    <a:bodyPr/>
                    <a:lstStyle/>
                    <a:p>
                      <a:r>
                        <a:rPr lang="en-US" sz="1200" b="1" dirty="0" smtClean="0"/>
                        <a:t>FIFO</a:t>
                      </a:r>
                      <a:endParaRPr lang="en-US" sz="1200" b="1" dirty="0">
                        <a:solidFill>
                          <a:schemeClr val="tx1"/>
                        </a:solidFill>
                        <a:latin typeface="+mj-lt"/>
                      </a:endParaRPr>
                    </a:p>
                  </a:txBody>
                  <a:tcPr marT="45714" marB="45714" anchor="ctr" anchorCtr="1"/>
                </a:tc>
                <a:tc>
                  <a:txBody>
                    <a:bodyPr/>
                    <a:lstStyle/>
                    <a:p>
                      <a:r>
                        <a:rPr lang="en-US" sz="1200" b="1" dirty="0" smtClean="0"/>
                        <a:t>LIFO</a:t>
                      </a:r>
                      <a:endParaRPr lang="en-US" sz="1200" b="1" dirty="0">
                        <a:solidFill>
                          <a:schemeClr val="tx1"/>
                        </a:solidFill>
                        <a:latin typeface="+mj-lt"/>
                      </a:endParaRPr>
                    </a:p>
                  </a:txBody>
                  <a:tcPr marT="45714" marB="45714" anchor="ctr" anchorCtr="1">
                    <a:lnR w="12700" cap="flat" cmpd="sng" algn="ctr">
                      <a:solidFill>
                        <a:schemeClr val="tx1"/>
                      </a:solidFill>
                      <a:prstDash val="solid"/>
                      <a:round/>
                      <a:headEnd type="none" w="med" len="med"/>
                      <a:tailEnd type="none" w="med" len="med"/>
                    </a:lnR>
                  </a:tcPr>
                </a:tc>
                <a:tc>
                  <a:txBody>
                    <a:bodyPr/>
                    <a:lstStyle/>
                    <a:p>
                      <a:r>
                        <a:rPr lang="en-US" sz="1200" b="1" dirty="0" smtClean="0"/>
                        <a:t>FIFO</a:t>
                      </a:r>
                      <a:endParaRPr lang="en-US" sz="1200" b="1" dirty="0">
                        <a:solidFill>
                          <a:schemeClr val="tx1"/>
                        </a:solidFill>
                        <a:latin typeface="+mj-lt"/>
                      </a:endParaRPr>
                    </a:p>
                  </a:txBody>
                  <a:tcPr marT="45714" marB="45714" anchor="ctr" anchorCtr="1">
                    <a:lnL w="12700" cap="flat" cmpd="sng" algn="ctr">
                      <a:solidFill>
                        <a:schemeClr val="tx1"/>
                      </a:solidFill>
                      <a:prstDash val="solid"/>
                      <a:round/>
                      <a:headEnd type="none" w="med" len="med"/>
                      <a:tailEnd type="none" w="med" len="med"/>
                    </a:lnL>
                  </a:tcPr>
                </a:tc>
                <a:tc>
                  <a:txBody>
                    <a:bodyPr/>
                    <a:lstStyle/>
                    <a:p>
                      <a:r>
                        <a:rPr lang="en-US" sz="1200" b="1" dirty="0" smtClean="0"/>
                        <a:t>LIFO</a:t>
                      </a:r>
                      <a:endParaRPr lang="en-US" sz="1200" b="1" dirty="0">
                        <a:solidFill>
                          <a:schemeClr val="tx1"/>
                        </a:solidFill>
                        <a:latin typeface="+mj-lt"/>
                      </a:endParaRPr>
                    </a:p>
                  </a:txBody>
                  <a:tcPr marT="45714" marB="45714" anchor="ctr" anchorCtr="1">
                    <a:lnR w="12700" cap="flat" cmpd="sng" algn="ctr">
                      <a:solidFill>
                        <a:schemeClr val="tx1"/>
                      </a:solidFill>
                      <a:prstDash val="solid"/>
                      <a:round/>
                      <a:headEnd type="none" w="med" len="med"/>
                      <a:tailEnd type="none" w="med" len="med"/>
                    </a:lnR>
                  </a:tcPr>
                </a:tc>
                <a:tc>
                  <a:txBody>
                    <a:bodyPr/>
                    <a:lstStyle/>
                    <a:p>
                      <a:r>
                        <a:rPr lang="en-US" sz="1200" b="1" dirty="0" smtClean="0">
                          <a:solidFill>
                            <a:schemeClr val="tx1"/>
                          </a:solidFill>
                          <a:latin typeface="+mj-lt"/>
                        </a:rPr>
                        <a:t>Avg. Cost</a:t>
                      </a:r>
                      <a:endParaRPr lang="en-US" sz="1200" b="1" dirty="0">
                        <a:solidFill>
                          <a:schemeClr val="tx1"/>
                        </a:solidFill>
                        <a:latin typeface="+mj-lt"/>
                      </a:endParaRPr>
                    </a:p>
                  </a:txBody>
                  <a:tcPr marT="45714" marB="45714" anchor="ctr" anchorCtr="1">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r h="260358">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u="none" strike="noStrike" cap="none" normalizeH="0" baseline="0" dirty="0" smtClean="0">
                          <a:ln>
                            <a:noFill/>
                          </a:ln>
                          <a:effectLst/>
                        </a:rPr>
                        <a:t>Revenues</a:t>
                      </a:r>
                      <a:endParaRPr kumimoji="0" lang="en-US" sz="1200" b="0" i="0" u="none" strike="noStrike" cap="none" normalizeH="0" baseline="0" dirty="0" smtClean="0">
                        <a:ln>
                          <a:noFill/>
                        </a:ln>
                        <a:solidFill>
                          <a:schemeClr val="tx1"/>
                        </a:solidFill>
                        <a:effectLst/>
                        <a:latin typeface="+mj-lt"/>
                      </a:endParaRPr>
                    </a:p>
                  </a:txBody>
                  <a:tcPr marT="45697" marB="45697"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u="none" strike="noStrike" cap="none" normalizeH="0" baseline="0" dirty="0" smtClean="0">
                          <a:ln>
                            <a:noFill/>
                          </a:ln>
                          <a:effectLst/>
                        </a:rPr>
                        <a:t>$70,400</a:t>
                      </a:r>
                      <a:endParaRPr kumimoji="0" lang="en-US" sz="1200" b="0" i="1" u="none" strike="noStrike" cap="none" normalizeH="0" baseline="0" dirty="0" smtClean="0">
                        <a:ln>
                          <a:noFill/>
                        </a:ln>
                        <a:solidFill>
                          <a:srgbClr val="002060"/>
                        </a:solidFill>
                        <a:effectLst/>
                        <a:latin typeface="+mj-lt"/>
                      </a:endParaRPr>
                    </a:p>
                  </a:txBody>
                  <a:tcPr marT="45697" marB="45697" anchor="ctr" anchorCtr="1"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u="none" strike="noStrike" cap="none" normalizeH="0" baseline="0" dirty="0" smtClean="0">
                          <a:ln>
                            <a:noFill/>
                          </a:ln>
                          <a:effectLst/>
                        </a:rPr>
                        <a:t>$70,400</a:t>
                      </a:r>
                      <a:endParaRPr kumimoji="0" lang="en-US" sz="1200" b="0" i="1" u="none" strike="noStrike" cap="none" normalizeH="0" baseline="0" dirty="0" smtClean="0">
                        <a:ln>
                          <a:noFill/>
                        </a:ln>
                        <a:solidFill>
                          <a:srgbClr val="002060"/>
                        </a:solidFill>
                        <a:effectLst/>
                        <a:latin typeface="+mj-lt"/>
                      </a:endParaRPr>
                    </a:p>
                  </a:txBody>
                  <a:tcPr marT="45697" marB="45697" anchor="ctr" anchorCtr="1" horzOverflow="overflow">
                    <a:lnR w="12700" cap="flat" cmpd="sng" algn="ctr">
                      <a:solidFill>
                        <a:schemeClr val="tx1"/>
                      </a:solid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u="none" strike="noStrike" cap="none" normalizeH="0" baseline="0" dirty="0" smtClean="0">
                          <a:ln>
                            <a:noFill/>
                          </a:ln>
                          <a:effectLst/>
                        </a:rPr>
                        <a:t>$70,400</a:t>
                      </a:r>
                      <a:endParaRPr kumimoji="0" lang="en-US" sz="1200" b="0" i="1" u="none" strike="noStrike" cap="none" normalizeH="0" baseline="0" dirty="0" smtClean="0">
                        <a:ln>
                          <a:noFill/>
                        </a:ln>
                        <a:solidFill>
                          <a:srgbClr val="002060"/>
                        </a:solidFill>
                        <a:effectLst/>
                        <a:latin typeface="+mj-lt"/>
                      </a:endParaRPr>
                    </a:p>
                  </a:txBody>
                  <a:tcPr marT="45697" marB="45697" anchor="ctr" anchorCtr="1" horzOverflow="overflow">
                    <a:lnL w="12700" cap="flat" cmpd="sng" algn="ctr">
                      <a:solidFill>
                        <a:schemeClr val="tx1"/>
                      </a:solidFill>
                      <a:prstDash val="solid"/>
                      <a:round/>
                      <a:headEnd type="none" w="med" len="med"/>
                      <a:tailEnd type="none" w="med" len="med"/>
                    </a:ln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u="none" strike="noStrike" cap="none" normalizeH="0" baseline="0" dirty="0" smtClean="0">
                          <a:ln>
                            <a:noFill/>
                          </a:ln>
                          <a:effectLst/>
                        </a:rPr>
                        <a:t>$70,400</a:t>
                      </a:r>
                      <a:endParaRPr kumimoji="0" lang="en-US" sz="1200" b="0" i="1" u="none" strike="noStrike" cap="none" normalizeH="0" baseline="0" dirty="0" smtClean="0">
                        <a:ln>
                          <a:noFill/>
                        </a:ln>
                        <a:solidFill>
                          <a:srgbClr val="002060"/>
                        </a:solidFill>
                        <a:effectLst/>
                        <a:latin typeface="+mj-lt"/>
                      </a:endParaRPr>
                    </a:p>
                  </a:txBody>
                  <a:tcPr marT="45697" marB="45697" anchor="ctr" anchorCtr="1" horzOverflow="overflow">
                    <a:lnR w="12700" cap="flat" cmpd="sng" algn="ctr">
                      <a:solidFill>
                        <a:schemeClr val="tx1"/>
                      </a:solid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u="none" strike="noStrike" cap="none" normalizeH="0" baseline="0" dirty="0" smtClean="0">
                          <a:ln>
                            <a:noFill/>
                          </a:ln>
                          <a:effectLst/>
                        </a:rPr>
                        <a:t>$70,400</a:t>
                      </a:r>
                      <a:endParaRPr kumimoji="0" lang="en-US" sz="1200" b="0" i="1" u="none" strike="noStrike" cap="none" normalizeH="0" baseline="0" dirty="0" smtClean="0">
                        <a:ln>
                          <a:noFill/>
                        </a:ln>
                        <a:solidFill>
                          <a:srgbClr val="002060"/>
                        </a:solidFill>
                        <a:effectLst/>
                        <a:latin typeface="+mj-lt"/>
                      </a:endParaRPr>
                    </a:p>
                  </a:txBody>
                  <a:tcPr marT="45697" marB="45697" anchor="ctr" anchorCtr="1" horzOverflow="overflow">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r h="253696">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u="sng" strike="noStrike" cap="none" normalizeH="0" baseline="0" dirty="0" smtClean="0">
                          <a:ln>
                            <a:noFill/>
                          </a:ln>
                          <a:effectLst/>
                        </a:rPr>
                        <a:t>- COGS</a:t>
                      </a:r>
                      <a:endParaRPr kumimoji="0" lang="en-US" sz="1200" b="0" i="0" u="sng" strike="noStrike" cap="none" normalizeH="0" baseline="0" dirty="0" smtClean="0">
                        <a:ln>
                          <a:noFill/>
                        </a:ln>
                        <a:solidFill>
                          <a:schemeClr val="tx1"/>
                        </a:solidFill>
                        <a:effectLst/>
                        <a:latin typeface="+mj-lt"/>
                      </a:endParaRPr>
                    </a:p>
                  </a:txBody>
                  <a:tcPr marT="45697" marB="45697" anchor="ctr" horzOverflow="overflow"/>
                </a:tc>
                <a:tc>
                  <a:txBody>
                    <a:bodyPr/>
                    <a:lstStyle/>
                    <a:p>
                      <a:pPr algn="ctr"/>
                      <a:r>
                        <a:rPr lang="en-US" sz="1200" kern="1200" dirty="0" smtClean="0"/>
                        <a:t>(</a:t>
                      </a:r>
                      <a:r>
                        <a:rPr lang="en-US" sz="1200" u="sng" kern="1200" dirty="0" smtClean="0"/>
                        <a:t>51,160</a:t>
                      </a:r>
                      <a:r>
                        <a:rPr lang="en-US" sz="1200" kern="1200" dirty="0" smtClean="0"/>
                        <a:t>)</a:t>
                      </a:r>
                      <a:endParaRPr lang="en-US" sz="1200" i="1" kern="1200" dirty="0">
                        <a:solidFill>
                          <a:srgbClr val="002060"/>
                        </a:solidFill>
                        <a:latin typeface="+mn-lt"/>
                        <a:ea typeface="+mn-ea"/>
                        <a:cs typeface="+mn-cs"/>
                      </a:endParaRPr>
                    </a:p>
                  </a:txBody>
                  <a:tcPr marT="45697" marB="45697" anchor="ctr" anchorCtr="1"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u="none" strike="noStrike" kern="1200" cap="none" normalizeH="0" baseline="0" dirty="0" smtClean="0">
                          <a:ln>
                            <a:noFill/>
                          </a:ln>
                          <a:effectLst/>
                        </a:rPr>
                        <a:t>(</a:t>
                      </a:r>
                      <a:r>
                        <a:rPr kumimoji="0" lang="en-US" sz="1200" u="sng" strike="noStrike" kern="1200" cap="none" normalizeH="0" baseline="0" dirty="0" smtClean="0">
                          <a:ln>
                            <a:noFill/>
                          </a:ln>
                          <a:effectLst/>
                        </a:rPr>
                        <a:t>54,200</a:t>
                      </a:r>
                      <a:r>
                        <a:rPr kumimoji="0" lang="en-US" sz="1200" u="none" strike="noStrike" kern="1200" cap="none" normalizeH="0" baseline="0" dirty="0" smtClean="0">
                          <a:ln>
                            <a:noFill/>
                          </a:ln>
                          <a:effectLst/>
                        </a:rPr>
                        <a:t>)</a:t>
                      </a:r>
                      <a:endParaRPr kumimoji="0" lang="en-US" sz="1200" b="0" i="1" u="none" strike="noStrike" kern="1200" cap="none" normalizeH="0" baseline="0" dirty="0" smtClean="0">
                        <a:ln>
                          <a:noFill/>
                        </a:ln>
                        <a:solidFill>
                          <a:srgbClr val="002060"/>
                        </a:solidFill>
                        <a:effectLst/>
                        <a:latin typeface="+mn-lt"/>
                        <a:ea typeface="+mn-ea"/>
                        <a:cs typeface="+mn-cs"/>
                      </a:endParaRPr>
                    </a:p>
                  </a:txBody>
                  <a:tcPr marT="45697" marB="45697" anchor="ctr" anchorCtr="1" horzOverflow="overflow">
                    <a:lnR w="12700" cap="flat" cmpd="sng" algn="ctr">
                      <a:solidFill>
                        <a:schemeClr val="tx1"/>
                      </a:solidFill>
                      <a:prstDash val="solid"/>
                      <a:round/>
                      <a:headEnd type="none" w="med" len="med"/>
                      <a:tailEnd type="none" w="med" len="med"/>
                    </a:lnR>
                  </a:tcPr>
                </a:tc>
                <a:tc>
                  <a:txBody>
                    <a:bodyPr/>
                    <a:lstStyle/>
                    <a:p>
                      <a:pPr algn="ctr"/>
                      <a:r>
                        <a:rPr lang="en-US" sz="1200" kern="1200" dirty="0" smtClean="0"/>
                        <a:t>(</a:t>
                      </a:r>
                      <a:r>
                        <a:rPr lang="en-US" sz="1200" u="sng" kern="1200" dirty="0" smtClean="0"/>
                        <a:t>51,160</a:t>
                      </a:r>
                      <a:r>
                        <a:rPr lang="en-US" sz="1200" kern="1200" dirty="0" smtClean="0"/>
                        <a:t>)</a:t>
                      </a:r>
                      <a:endParaRPr lang="en-US" sz="1200" i="1" kern="1200" dirty="0">
                        <a:solidFill>
                          <a:srgbClr val="002060"/>
                        </a:solidFill>
                        <a:latin typeface="+mn-lt"/>
                        <a:ea typeface="+mn-ea"/>
                        <a:cs typeface="+mn-cs"/>
                      </a:endParaRPr>
                    </a:p>
                  </a:txBody>
                  <a:tcPr marT="45697" marB="45697" anchor="ctr" anchorCtr="1" horzOverflow="overflow">
                    <a:lnL w="12700" cap="flat" cmpd="sng" algn="ctr">
                      <a:solidFill>
                        <a:schemeClr val="tx1"/>
                      </a:solidFill>
                      <a:prstDash val="solid"/>
                      <a:round/>
                      <a:headEnd type="none" w="med" len="med"/>
                      <a:tailEnd type="none" w="med" len="med"/>
                    </a:ln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u="none" strike="noStrike" kern="1200" cap="none" normalizeH="0" baseline="0" dirty="0" smtClean="0">
                          <a:ln>
                            <a:noFill/>
                          </a:ln>
                          <a:effectLst/>
                        </a:rPr>
                        <a:t>(</a:t>
                      </a:r>
                      <a:r>
                        <a:rPr kumimoji="0" lang="en-US" sz="1200" u="sng" strike="noStrike" kern="1200" cap="none" normalizeH="0" baseline="0" dirty="0" smtClean="0">
                          <a:ln>
                            <a:noFill/>
                          </a:ln>
                          <a:effectLst/>
                        </a:rPr>
                        <a:t>53,000</a:t>
                      </a:r>
                      <a:r>
                        <a:rPr kumimoji="0" lang="en-US" sz="1200" u="none" strike="noStrike" kern="1200" cap="none" normalizeH="0" baseline="0" dirty="0" smtClean="0">
                          <a:ln>
                            <a:noFill/>
                          </a:ln>
                          <a:effectLst/>
                        </a:rPr>
                        <a:t>)</a:t>
                      </a:r>
                      <a:endParaRPr kumimoji="0" lang="en-US" sz="1200" b="0" i="1" u="none" strike="noStrike" kern="1200" cap="none" normalizeH="0" baseline="0" dirty="0" smtClean="0">
                        <a:ln>
                          <a:noFill/>
                        </a:ln>
                        <a:solidFill>
                          <a:srgbClr val="002060"/>
                        </a:solidFill>
                        <a:effectLst/>
                        <a:latin typeface="+mn-lt"/>
                        <a:ea typeface="+mn-ea"/>
                        <a:cs typeface="+mn-cs"/>
                      </a:endParaRPr>
                    </a:p>
                  </a:txBody>
                  <a:tcPr marT="45697" marB="45697" anchor="ctr" anchorCtr="1" horzOverflow="overflow">
                    <a:lnR w="12700" cap="flat" cmpd="sng" algn="ctr">
                      <a:solidFill>
                        <a:schemeClr val="tx1"/>
                      </a:solid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u="none" strike="noStrike" kern="1200" cap="none" normalizeH="0" baseline="0" dirty="0" smtClean="0">
                          <a:ln>
                            <a:noFill/>
                          </a:ln>
                          <a:effectLst/>
                        </a:rPr>
                        <a:t>(</a:t>
                      </a:r>
                      <a:r>
                        <a:rPr kumimoji="0" lang="en-US" sz="1200" u="sng" strike="noStrike" kern="1200" cap="none" normalizeH="0" baseline="0" dirty="0" smtClean="0">
                          <a:ln>
                            <a:noFill/>
                          </a:ln>
                          <a:effectLst/>
                        </a:rPr>
                        <a:t>52,631</a:t>
                      </a:r>
                      <a:r>
                        <a:rPr kumimoji="0" lang="en-US" sz="1200" u="none" strike="noStrike" kern="1200" cap="none" normalizeH="0" baseline="0" dirty="0" smtClean="0">
                          <a:ln>
                            <a:noFill/>
                          </a:ln>
                          <a:effectLst/>
                        </a:rPr>
                        <a:t>)</a:t>
                      </a:r>
                      <a:endParaRPr kumimoji="0" lang="en-US" sz="1200" b="0" i="1" u="none" strike="noStrike" kern="1200" cap="none" normalizeH="0" baseline="0" dirty="0" smtClean="0">
                        <a:ln>
                          <a:noFill/>
                        </a:ln>
                        <a:solidFill>
                          <a:srgbClr val="002060"/>
                        </a:solidFill>
                        <a:effectLst/>
                        <a:latin typeface="+mn-lt"/>
                        <a:ea typeface="+mn-ea"/>
                        <a:cs typeface="+mn-cs"/>
                      </a:endParaRPr>
                    </a:p>
                  </a:txBody>
                  <a:tcPr marT="45697" marB="45697" anchor="ctr" anchorCtr="1" horzOverflow="overflow">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3"/>
                  </a:ext>
                </a:extLst>
              </a:tr>
              <a:tr h="247691">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u="none" strike="noStrike" cap="none" normalizeH="0" baseline="0" dirty="0" smtClean="0">
                          <a:ln>
                            <a:noFill/>
                          </a:ln>
                          <a:effectLst/>
                        </a:rPr>
                        <a:t>Gross Profit</a:t>
                      </a:r>
                      <a:endParaRPr kumimoji="0" lang="en-US" sz="1200" b="0" i="0" u="none" strike="noStrike" cap="none" normalizeH="0" baseline="0" dirty="0" smtClean="0">
                        <a:ln>
                          <a:noFill/>
                        </a:ln>
                        <a:solidFill>
                          <a:schemeClr val="tx1"/>
                        </a:solidFill>
                        <a:effectLst/>
                        <a:latin typeface="+mj-lt"/>
                      </a:endParaRPr>
                    </a:p>
                  </a:txBody>
                  <a:tcPr marT="45697" marB="45697" anchor="ctr" horzOverflow="overflow"/>
                </a:tc>
                <a:tc>
                  <a:txBody>
                    <a:bodyPr/>
                    <a:lstStyle/>
                    <a:p>
                      <a:pPr algn="ctr"/>
                      <a:r>
                        <a:rPr lang="en-US" sz="1200" kern="1200" dirty="0" smtClean="0"/>
                        <a:t>19,240</a:t>
                      </a:r>
                      <a:endParaRPr lang="en-US" sz="1200" i="1" kern="1200" dirty="0">
                        <a:solidFill>
                          <a:srgbClr val="002060"/>
                        </a:solidFill>
                        <a:latin typeface="+mn-lt"/>
                        <a:ea typeface="+mn-ea"/>
                        <a:cs typeface="+mn-cs"/>
                      </a:endParaRPr>
                    </a:p>
                  </a:txBody>
                  <a:tcPr marT="45697" marB="45697" anchor="ctr" anchorCtr="1" horzOverflow="overflow"/>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normalizeH="0" baseline="0" dirty="0" smtClean="0">
                          <a:ln>
                            <a:noFill/>
                          </a:ln>
                          <a:effectLst/>
                        </a:rPr>
                        <a:t>16,200</a:t>
                      </a:r>
                      <a:endParaRPr kumimoji="0" lang="en-US" sz="1200" b="0" i="1" u="none" strike="noStrike" kern="1200" cap="none" normalizeH="0" baseline="0" dirty="0" smtClean="0">
                        <a:ln>
                          <a:noFill/>
                        </a:ln>
                        <a:solidFill>
                          <a:srgbClr val="002060"/>
                        </a:solidFill>
                        <a:effectLst/>
                        <a:latin typeface="+mn-lt"/>
                        <a:ea typeface="+mn-ea"/>
                        <a:cs typeface="+mn-cs"/>
                      </a:endParaRPr>
                    </a:p>
                  </a:txBody>
                  <a:tcPr marT="45697" marB="45697" anchor="ctr" anchorCtr="1" horzOverflow="overflow">
                    <a:lnR w="12700" cap="flat" cmpd="sng" algn="ctr">
                      <a:solidFill>
                        <a:schemeClr val="tx1"/>
                      </a:solidFill>
                      <a:prstDash val="solid"/>
                      <a:round/>
                      <a:headEnd type="none" w="med" len="med"/>
                      <a:tailEnd type="none" w="med" len="med"/>
                    </a:lnR>
                  </a:tcPr>
                </a:tc>
                <a:tc>
                  <a:txBody>
                    <a:bodyPr/>
                    <a:lstStyle/>
                    <a:p>
                      <a:pPr algn="ctr"/>
                      <a:r>
                        <a:rPr lang="en-US" sz="1200" kern="1200" dirty="0" smtClean="0"/>
                        <a:t>19,240</a:t>
                      </a:r>
                      <a:endParaRPr lang="en-US" sz="1200" i="1" kern="1200" dirty="0">
                        <a:solidFill>
                          <a:srgbClr val="002060"/>
                        </a:solidFill>
                        <a:latin typeface="+mn-lt"/>
                        <a:ea typeface="+mn-ea"/>
                        <a:cs typeface="+mn-cs"/>
                      </a:endParaRPr>
                    </a:p>
                  </a:txBody>
                  <a:tcPr marT="45697" marB="45697" anchor="ctr" anchorCtr="1" horzOverflow="overflow">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normalizeH="0" baseline="0" dirty="0" smtClean="0">
                          <a:ln>
                            <a:noFill/>
                          </a:ln>
                          <a:effectLst/>
                        </a:rPr>
                        <a:t>17,400</a:t>
                      </a:r>
                      <a:endParaRPr kumimoji="0" lang="en-US" sz="1200" b="0" i="1" u="none" strike="noStrike" kern="1200" cap="none" normalizeH="0" baseline="0" dirty="0" smtClean="0">
                        <a:ln>
                          <a:noFill/>
                        </a:ln>
                        <a:solidFill>
                          <a:srgbClr val="002060"/>
                        </a:solidFill>
                        <a:effectLst/>
                        <a:latin typeface="+mn-lt"/>
                        <a:ea typeface="+mn-ea"/>
                        <a:cs typeface="+mn-cs"/>
                      </a:endParaRPr>
                    </a:p>
                  </a:txBody>
                  <a:tcPr marT="45697" marB="45697" anchor="ctr" anchorCtr="1" horzOverflow="overflow">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normalizeH="0" baseline="0" dirty="0" smtClean="0">
                          <a:ln>
                            <a:noFill/>
                          </a:ln>
                          <a:effectLst/>
                        </a:rPr>
                        <a:t>17,769</a:t>
                      </a:r>
                      <a:endParaRPr kumimoji="0" lang="en-US" sz="1200" b="0" i="1" u="none" strike="noStrike" kern="1200" cap="none" normalizeH="0" baseline="0" dirty="0" smtClean="0">
                        <a:ln>
                          <a:noFill/>
                        </a:ln>
                        <a:solidFill>
                          <a:srgbClr val="002060"/>
                        </a:solidFill>
                        <a:effectLst/>
                        <a:latin typeface="+mn-lt"/>
                        <a:ea typeface="+mn-ea"/>
                        <a:cs typeface="+mn-cs"/>
                      </a:endParaRPr>
                    </a:p>
                  </a:txBody>
                  <a:tcPr marT="45697" marB="45697" anchor="ctr" anchorCtr="1" horzOverflow="overflow">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4"/>
                  </a:ext>
                </a:extLst>
              </a:tr>
              <a:tr h="247722">
                <a:tc>
                  <a:txBody>
                    <a:bodyPr/>
                    <a:lstStyle/>
                    <a:p>
                      <a:pPr algn="l"/>
                      <a:endParaRPr lang="en-US" sz="1200" dirty="0">
                        <a:latin typeface="+mj-lt"/>
                      </a:endParaRPr>
                    </a:p>
                  </a:txBody>
                  <a:tcPr marT="45714" marB="45714" anchor="ctr"/>
                </a:tc>
                <a:tc>
                  <a:txBody>
                    <a:bodyPr/>
                    <a:lstStyle/>
                    <a:p>
                      <a:endParaRPr lang="en-US" sz="1200" i="1">
                        <a:solidFill>
                          <a:srgbClr val="002060"/>
                        </a:solidFill>
                        <a:latin typeface="+mj-lt"/>
                      </a:endParaRPr>
                    </a:p>
                  </a:txBody>
                  <a:tcPr marT="45714" marB="45714" anchor="ctr" anchorCtr="1"/>
                </a:tc>
                <a:tc>
                  <a:txBody>
                    <a:bodyPr/>
                    <a:lstStyle/>
                    <a:p>
                      <a:endParaRPr lang="en-US" sz="1200" i="1" dirty="0">
                        <a:solidFill>
                          <a:srgbClr val="002060"/>
                        </a:solidFill>
                        <a:latin typeface="+mj-lt"/>
                      </a:endParaRPr>
                    </a:p>
                  </a:txBody>
                  <a:tcPr marT="45714" marB="45714" anchor="ctr" anchorCtr="1">
                    <a:lnR w="12700" cap="flat" cmpd="sng" algn="ctr">
                      <a:solidFill>
                        <a:schemeClr val="tx1"/>
                      </a:solidFill>
                      <a:prstDash val="solid"/>
                      <a:round/>
                      <a:headEnd type="none" w="med" len="med"/>
                      <a:tailEnd type="none" w="med" len="med"/>
                    </a:lnR>
                  </a:tcPr>
                </a:tc>
                <a:tc>
                  <a:txBody>
                    <a:bodyPr/>
                    <a:lstStyle/>
                    <a:p>
                      <a:endParaRPr lang="en-US" sz="1200" i="1" dirty="0">
                        <a:solidFill>
                          <a:srgbClr val="002060"/>
                        </a:solidFill>
                        <a:latin typeface="+mj-lt"/>
                      </a:endParaRPr>
                    </a:p>
                  </a:txBody>
                  <a:tcPr marT="45714" marB="45714" anchor="ctr" anchorCtr="1">
                    <a:lnL w="12700" cap="flat" cmpd="sng" algn="ctr">
                      <a:solidFill>
                        <a:schemeClr val="tx1"/>
                      </a:solidFill>
                      <a:prstDash val="solid"/>
                      <a:round/>
                      <a:headEnd type="none" w="med" len="med"/>
                      <a:tailEnd type="none" w="med" len="med"/>
                    </a:lnL>
                  </a:tcPr>
                </a:tc>
                <a:tc>
                  <a:txBody>
                    <a:bodyPr/>
                    <a:lstStyle/>
                    <a:p>
                      <a:endParaRPr lang="en-US" sz="1200" i="1" dirty="0">
                        <a:solidFill>
                          <a:srgbClr val="002060"/>
                        </a:solidFill>
                        <a:latin typeface="+mj-lt"/>
                      </a:endParaRPr>
                    </a:p>
                  </a:txBody>
                  <a:tcPr marT="45714" marB="45714" anchor="ctr" anchorCtr="1">
                    <a:lnR w="12700" cap="flat" cmpd="sng" algn="ctr">
                      <a:solidFill>
                        <a:schemeClr val="tx1"/>
                      </a:solidFill>
                      <a:prstDash val="solid"/>
                      <a:round/>
                      <a:headEnd type="none" w="med" len="med"/>
                      <a:tailEnd type="none" w="med" len="med"/>
                    </a:lnR>
                  </a:tcPr>
                </a:tc>
                <a:tc>
                  <a:txBody>
                    <a:bodyPr/>
                    <a:lstStyle/>
                    <a:p>
                      <a:endParaRPr lang="en-US" sz="1200" i="1" dirty="0">
                        <a:solidFill>
                          <a:srgbClr val="002060"/>
                        </a:solidFill>
                        <a:latin typeface="+mj-lt"/>
                      </a:endParaRPr>
                    </a:p>
                  </a:txBody>
                  <a:tcPr marT="45714" marB="45714" anchor="ctr" anchorCtr="1">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5"/>
                  </a:ext>
                </a:extLst>
              </a:tr>
              <a:tr h="247691">
                <a:tc>
                  <a:txBody>
                    <a:bodyPr/>
                    <a:lstStyle/>
                    <a:p>
                      <a:pPr marL="0" marR="0" lvl="0" indent="0" algn="l"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pPr>
                      <a:r>
                        <a:rPr kumimoji="0" lang="en-US" sz="1200" u="none" strike="noStrike" cap="none" normalizeH="0" baseline="0" dirty="0" smtClean="0">
                          <a:ln>
                            <a:noFill/>
                          </a:ln>
                          <a:effectLst/>
                        </a:rPr>
                        <a:t>Ending Inventory</a:t>
                      </a:r>
                      <a:endParaRPr kumimoji="0" lang="en-US" sz="1200" b="0" i="0" u="none" strike="noStrike" cap="none" normalizeH="0" baseline="0" dirty="0" smtClean="0">
                        <a:ln>
                          <a:noFill/>
                        </a:ln>
                        <a:solidFill>
                          <a:schemeClr val="tx1"/>
                        </a:solidFill>
                        <a:effectLst/>
                        <a:latin typeface="+mj-lt"/>
                      </a:endParaRPr>
                    </a:p>
                  </a:txBody>
                  <a:tcPr marT="45697" marB="45697" anchor="ctr" horzOverflow="overflow"/>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defRPr/>
                      </a:pPr>
                      <a:r>
                        <a:rPr lang="en-US" sz="1200" kern="1200" dirty="0" smtClean="0"/>
                        <a:t>$11,040</a:t>
                      </a:r>
                      <a:endParaRPr lang="en-US" sz="1200" i="1" kern="1200" dirty="0" smtClean="0">
                        <a:solidFill>
                          <a:srgbClr val="002060"/>
                        </a:solidFill>
                        <a:latin typeface="+mn-lt"/>
                        <a:ea typeface="+mn-ea"/>
                        <a:cs typeface="+mn-cs"/>
                      </a:endParaRPr>
                    </a:p>
                  </a:txBody>
                  <a:tcPr marT="45697" marB="45697" anchor="ctr" anchorCtr="1" horzOverflow="overflow"/>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normalizeH="0" baseline="0" dirty="0" smtClean="0">
                          <a:ln>
                            <a:noFill/>
                          </a:ln>
                          <a:effectLst/>
                        </a:rPr>
                        <a:t>$8,000</a:t>
                      </a:r>
                      <a:endParaRPr kumimoji="0" lang="en-US" sz="1200" b="0" i="1" u="none" strike="noStrike" kern="1200" cap="none" normalizeH="0" baseline="0" dirty="0" smtClean="0">
                        <a:ln>
                          <a:noFill/>
                        </a:ln>
                        <a:solidFill>
                          <a:srgbClr val="002060"/>
                        </a:solidFill>
                        <a:effectLst/>
                        <a:latin typeface="+mn-lt"/>
                        <a:ea typeface="+mn-ea"/>
                        <a:cs typeface="+mn-cs"/>
                      </a:endParaRPr>
                    </a:p>
                  </a:txBody>
                  <a:tcPr marT="45697" marB="45697" anchor="ctr" anchorCtr="1" horzOverflow="overflow">
                    <a:lnR w="12700" cap="flat" cmpd="sng" algn="ctr">
                      <a:solidFill>
                        <a:schemeClr val="tx1"/>
                      </a:solidFill>
                      <a:prstDash val="solid"/>
                      <a:round/>
                      <a:headEnd type="none" w="med" len="med"/>
                      <a:tailEnd type="none" w="med" len="med"/>
                    </a:lnR>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80000"/>
                        <a:buFont typeface="Wingdings" pitchFamily="2" charset="2"/>
                        <a:buNone/>
                        <a:tabLst/>
                        <a:defRPr/>
                      </a:pPr>
                      <a:r>
                        <a:rPr lang="en-US" sz="1200" kern="1200" dirty="0" smtClean="0"/>
                        <a:t>$11,040</a:t>
                      </a:r>
                      <a:endParaRPr lang="en-US" sz="1200" i="1" kern="1200" dirty="0" smtClean="0">
                        <a:solidFill>
                          <a:srgbClr val="002060"/>
                        </a:solidFill>
                        <a:latin typeface="+mn-lt"/>
                        <a:ea typeface="+mn-ea"/>
                        <a:cs typeface="+mn-cs"/>
                      </a:endParaRPr>
                    </a:p>
                  </a:txBody>
                  <a:tcPr marT="45697" marB="45697" anchor="ctr" anchorCtr="1" horzOverflow="overflow">
                    <a:lnL w="12700" cap="flat" cmpd="sng" algn="ctr">
                      <a:solidFill>
                        <a:schemeClr val="tx1"/>
                      </a:solidFill>
                      <a:prstDash val="solid"/>
                      <a:round/>
                      <a:headEnd type="none" w="med" len="med"/>
                      <a:tailEnd type="none" w="med" len="med"/>
                    </a:ln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normalizeH="0" baseline="0" dirty="0" smtClean="0">
                          <a:ln>
                            <a:noFill/>
                          </a:ln>
                          <a:effectLst/>
                        </a:rPr>
                        <a:t>$9,200</a:t>
                      </a:r>
                      <a:endParaRPr kumimoji="0" lang="en-US" sz="1200" b="0" i="1" u="none" strike="noStrike" kern="1200" cap="none" normalizeH="0" baseline="0" dirty="0" smtClean="0">
                        <a:ln>
                          <a:noFill/>
                        </a:ln>
                        <a:solidFill>
                          <a:srgbClr val="002060"/>
                        </a:solidFill>
                        <a:effectLst/>
                        <a:latin typeface="+mn-lt"/>
                        <a:ea typeface="+mn-ea"/>
                        <a:cs typeface="+mn-cs"/>
                      </a:endParaRPr>
                    </a:p>
                  </a:txBody>
                  <a:tcPr marT="45697" marB="45697" anchor="ctr" anchorCtr="1" horzOverflow="overflow">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normalizeH="0" baseline="0" dirty="0" smtClean="0">
                          <a:ln>
                            <a:noFill/>
                          </a:ln>
                          <a:effectLst/>
                        </a:rPr>
                        <a:t>$9,569</a:t>
                      </a:r>
                      <a:endParaRPr kumimoji="0" lang="en-US" sz="1200" b="0" i="1" u="none" strike="noStrike" kern="1200" cap="none" normalizeH="0" baseline="0" dirty="0" smtClean="0">
                        <a:ln>
                          <a:noFill/>
                        </a:ln>
                        <a:solidFill>
                          <a:srgbClr val="002060"/>
                        </a:solidFill>
                        <a:effectLst/>
                        <a:latin typeface="+mn-lt"/>
                        <a:ea typeface="+mn-ea"/>
                        <a:cs typeface="+mn-cs"/>
                      </a:endParaRPr>
                    </a:p>
                  </a:txBody>
                  <a:tcPr marT="45697" marB="45697" anchor="ctr" anchorCtr="1" horzOverflow="overflow">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8212200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37</a:t>
            </a:fld>
            <a:endParaRPr lang="en-US" altLang="en-US" sz="1400" b="1" smtClean="0">
              <a:solidFill>
                <a:srgbClr val="002E62"/>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LIFO Reserve</a:t>
            </a:r>
            <a:endParaRPr lang="en-US" sz="2800" dirty="0"/>
          </a:p>
        </p:txBody>
      </p:sp>
    </p:spTree>
    <p:extLst>
      <p:ext uri="{BB962C8B-B14F-4D97-AF65-F5344CB8AC3E}">
        <p14:creationId xmlns:p14="http://schemas.microsoft.com/office/powerpoint/2010/main" val="19038663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38</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rgbClr val="FFFFFF"/>
                </a:solidFill>
              </a:rPr>
              <a:t>LIFO Reserve</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lstStyle/>
          <a:p>
            <a:pPr marL="0" indent="0" eaLnBrk="1" hangingPunct="1">
              <a:spcBef>
                <a:spcPts val="0"/>
              </a:spcBef>
              <a:buNone/>
              <a:defRPr/>
            </a:pPr>
            <a:r>
              <a:rPr lang="en-US" sz="1400" dirty="0" smtClean="0"/>
              <a:t>To </a:t>
            </a:r>
            <a:r>
              <a:rPr lang="en-US" sz="1400" dirty="0"/>
              <a:t>increase financial reporting </a:t>
            </a:r>
            <a:r>
              <a:rPr lang="en-US" sz="1400" u="sng" dirty="0"/>
              <a:t>transparency</a:t>
            </a:r>
            <a:r>
              <a:rPr lang="en-US" sz="1400" dirty="0"/>
              <a:t> (because LIFO often results in inventory values that are much lower than replacement cost), firms using LIFO are required to disclose their inventory value </a:t>
            </a:r>
            <a:r>
              <a:rPr lang="en-US" sz="1400" i="1" u="sng" dirty="0"/>
              <a:t>as if they used FIFO</a:t>
            </a:r>
            <a:r>
              <a:rPr lang="en-US" sz="1400" dirty="0"/>
              <a:t>:</a:t>
            </a:r>
          </a:p>
          <a:p>
            <a:pPr eaLnBrk="1" hangingPunct="1">
              <a:spcBef>
                <a:spcPts val="0"/>
              </a:spcBef>
              <a:defRPr/>
            </a:pPr>
            <a:endParaRPr lang="en-US" sz="1400" dirty="0"/>
          </a:p>
          <a:p>
            <a:pPr marL="0" indent="0" eaLnBrk="1" hangingPunct="1">
              <a:spcBef>
                <a:spcPts val="0"/>
              </a:spcBef>
              <a:buNone/>
              <a:defRPr/>
            </a:pPr>
            <a:r>
              <a:rPr lang="en-US" sz="1400" dirty="0"/>
              <a:t>					 </a:t>
            </a:r>
            <a:r>
              <a:rPr lang="en-US" sz="1400" u="sng" dirty="0" smtClean="0"/>
              <a:t>12/31/2016</a:t>
            </a:r>
            <a:r>
              <a:rPr lang="en-US" sz="1400" dirty="0" smtClean="0"/>
              <a:t>          </a:t>
            </a:r>
            <a:r>
              <a:rPr lang="en-US" sz="1400" u="sng" dirty="0" smtClean="0"/>
              <a:t>12/31/2015</a:t>
            </a:r>
            <a:endParaRPr lang="en-US" sz="1400" u="sng" dirty="0"/>
          </a:p>
          <a:p>
            <a:pPr marL="0" indent="0" eaLnBrk="1" hangingPunct="1">
              <a:spcBef>
                <a:spcPts val="0"/>
              </a:spcBef>
              <a:buFont typeface="Arial" charset="0"/>
              <a:buNone/>
              <a:defRPr/>
            </a:pPr>
            <a:r>
              <a:rPr lang="en-US" sz="1400" dirty="0"/>
              <a:t>	Ending Inventory Value under FIFO	   </a:t>
            </a:r>
            <a:r>
              <a:rPr lang="en-US" sz="1400" dirty="0">
                <a:solidFill>
                  <a:srgbClr val="C00000"/>
                </a:solidFill>
              </a:rPr>
              <a:t>$100M  </a:t>
            </a:r>
            <a:r>
              <a:rPr lang="en-US" sz="1400" dirty="0" smtClean="0">
                <a:solidFill>
                  <a:srgbClr val="C00000"/>
                </a:solidFill>
              </a:rPr>
              <a:t>	              $88M</a:t>
            </a:r>
            <a:endParaRPr lang="en-US" sz="1400" dirty="0">
              <a:solidFill>
                <a:srgbClr val="C00000"/>
              </a:solidFill>
            </a:endParaRPr>
          </a:p>
          <a:p>
            <a:pPr marL="0" indent="0" eaLnBrk="1" hangingPunct="1">
              <a:spcBef>
                <a:spcPts val="0"/>
              </a:spcBef>
              <a:buFont typeface="Arial" charset="0"/>
              <a:buNone/>
              <a:defRPr/>
            </a:pPr>
            <a:r>
              <a:rPr lang="en-US" sz="1400" dirty="0"/>
              <a:t>	</a:t>
            </a:r>
            <a:r>
              <a:rPr lang="en-US" sz="1400" u="sng" dirty="0"/>
              <a:t>Less: LIFO Reserve		</a:t>
            </a:r>
            <a:r>
              <a:rPr lang="en-US" sz="1400" u="sng" dirty="0" smtClean="0"/>
              <a:t>       </a:t>
            </a:r>
            <a:r>
              <a:rPr lang="en-US" sz="1400" dirty="0"/>
              <a:t>	</a:t>
            </a:r>
            <a:r>
              <a:rPr lang="en-US" sz="1400" u="sng" dirty="0">
                <a:solidFill>
                  <a:srgbClr val="C00000"/>
                </a:solidFill>
              </a:rPr>
              <a:t>     ( 20M)</a:t>
            </a:r>
            <a:r>
              <a:rPr lang="en-US" sz="1400" dirty="0">
                <a:solidFill>
                  <a:srgbClr val="C00000"/>
                </a:solidFill>
              </a:rPr>
              <a:t>  </a:t>
            </a:r>
            <a:r>
              <a:rPr lang="en-US" sz="1400" dirty="0" smtClean="0">
                <a:solidFill>
                  <a:srgbClr val="C00000"/>
                </a:solidFill>
              </a:rPr>
              <a:t>                </a:t>
            </a:r>
            <a:r>
              <a:rPr lang="en-US" sz="1400" u="sng" dirty="0" smtClean="0">
                <a:solidFill>
                  <a:srgbClr val="C00000"/>
                </a:solidFill>
              </a:rPr>
              <a:t>(</a:t>
            </a:r>
            <a:r>
              <a:rPr lang="en-US" sz="1400" u="sng" dirty="0">
                <a:solidFill>
                  <a:srgbClr val="C00000"/>
                </a:solidFill>
              </a:rPr>
              <a:t>18M)</a:t>
            </a:r>
          </a:p>
          <a:p>
            <a:pPr marL="0" indent="0" eaLnBrk="1" hangingPunct="1">
              <a:spcBef>
                <a:spcPts val="0"/>
              </a:spcBef>
              <a:buFont typeface="Arial" charset="0"/>
              <a:buNone/>
              <a:defRPr/>
            </a:pPr>
            <a:r>
              <a:rPr lang="en-US" sz="1400" dirty="0"/>
              <a:t>	Ending Inventory Value under LIFO	</a:t>
            </a:r>
            <a:r>
              <a:rPr lang="en-US" sz="1400" dirty="0">
                <a:solidFill>
                  <a:srgbClr val="C00000"/>
                </a:solidFill>
              </a:rPr>
              <a:t>       80M    </a:t>
            </a:r>
            <a:r>
              <a:rPr lang="en-US" sz="1400" dirty="0" smtClean="0">
                <a:solidFill>
                  <a:srgbClr val="C00000"/>
                </a:solidFill>
              </a:rPr>
              <a:t>                70M</a:t>
            </a:r>
            <a:endParaRPr lang="en-US" sz="1400" dirty="0">
              <a:solidFill>
                <a:srgbClr val="C00000"/>
              </a:solidFill>
            </a:endParaRPr>
          </a:p>
          <a:p>
            <a:pPr marL="0" indent="0" eaLnBrk="1" hangingPunct="1">
              <a:spcBef>
                <a:spcPts val="0"/>
              </a:spcBef>
              <a:buFont typeface="Arial" charset="0"/>
              <a:buNone/>
              <a:defRPr/>
            </a:pPr>
            <a:endParaRPr lang="en-US" sz="1400" dirty="0"/>
          </a:p>
          <a:p>
            <a:pPr eaLnBrk="1" hangingPunct="1">
              <a:spcBef>
                <a:spcPts val="0"/>
              </a:spcBef>
              <a:defRPr/>
            </a:pPr>
            <a:endParaRPr lang="en-US" sz="1400" dirty="0"/>
          </a:p>
          <a:p>
            <a:pPr eaLnBrk="1" hangingPunct="1">
              <a:spcBef>
                <a:spcPts val="0"/>
              </a:spcBef>
              <a:buFont typeface="Wingdings" panose="05000000000000000000" pitchFamily="2" charset="2"/>
              <a:buChar char="ü"/>
              <a:defRPr/>
            </a:pPr>
            <a:r>
              <a:rPr lang="en-US" sz="1400" dirty="0"/>
              <a:t>Which inventory values are reported on this firm’s balance sheet?</a:t>
            </a:r>
          </a:p>
        </p:txBody>
      </p:sp>
      <p:sp>
        <p:nvSpPr>
          <p:cNvPr id="5" name="TextBox 4"/>
          <p:cNvSpPr txBox="1"/>
          <p:nvPr/>
        </p:nvSpPr>
        <p:spPr>
          <a:xfrm>
            <a:off x="1905000" y="3657600"/>
            <a:ext cx="4572000" cy="307777"/>
          </a:xfrm>
          <a:prstGeom prst="rect">
            <a:avLst/>
          </a:prstGeom>
          <a:noFill/>
        </p:spPr>
        <p:txBody>
          <a:bodyPr wrap="square" rtlCol="0">
            <a:spAutoFit/>
          </a:bodyPr>
          <a:lstStyle/>
          <a:p>
            <a:r>
              <a:rPr lang="en-US" sz="1400" dirty="0" smtClean="0">
                <a:solidFill>
                  <a:srgbClr val="C00000"/>
                </a:solidFill>
              </a:rPr>
              <a:t>$80M &amp; $70M (the LIFO values)</a:t>
            </a:r>
            <a:endParaRPr lang="en-US" sz="1400" dirty="0">
              <a:solidFill>
                <a:srgbClr val="C00000"/>
              </a:solidFill>
            </a:endParaRPr>
          </a:p>
        </p:txBody>
      </p:sp>
    </p:spTree>
    <p:extLst>
      <p:ext uri="{BB962C8B-B14F-4D97-AF65-F5344CB8AC3E}">
        <p14:creationId xmlns:p14="http://schemas.microsoft.com/office/powerpoint/2010/main" val="5203968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39</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rgbClr val="FFFFFF"/>
                </a:solidFill>
              </a:rPr>
              <a:t>LIFO Reserve Tells Us Three Things</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lstStyle/>
          <a:p>
            <a:pPr marL="342900" indent="-342900" eaLnBrk="1" hangingPunct="1">
              <a:spcBef>
                <a:spcPts val="0"/>
              </a:spcBef>
              <a:buFont typeface="+mj-lt"/>
              <a:buAutoNum type="arabicPeriod"/>
              <a:defRPr/>
            </a:pPr>
            <a:r>
              <a:rPr lang="en-US" sz="1400" dirty="0" smtClean="0"/>
              <a:t>Amount </a:t>
            </a:r>
            <a:r>
              <a:rPr lang="en-US" sz="1400" dirty="0" err="1">
                <a:solidFill>
                  <a:srgbClr val="0070C0"/>
                </a:solidFill>
              </a:rPr>
              <a:t>Inventory</a:t>
            </a:r>
            <a:r>
              <a:rPr lang="en-US" sz="1400" b="1" baseline="-25000" dirty="0" err="1">
                <a:solidFill>
                  <a:srgbClr val="0070C0"/>
                </a:solidFill>
              </a:rPr>
              <a:t>FIFO</a:t>
            </a:r>
            <a:r>
              <a:rPr lang="en-US" sz="1400" dirty="0">
                <a:solidFill>
                  <a:srgbClr val="0070C0"/>
                </a:solidFill>
              </a:rPr>
              <a:t> &gt; </a:t>
            </a:r>
            <a:r>
              <a:rPr lang="en-US" sz="1400" dirty="0" err="1">
                <a:solidFill>
                  <a:srgbClr val="0070C0"/>
                </a:solidFill>
              </a:rPr>
              <a:t>Inventory</a:t>
            </a:r>
            <a:r>
              <a:rPr lang="en-US" sz="1400" b="1" baseline="-25000" dirty="0" err="1">
                <a:solidFill>
                  <a:srgbClr val="0070C0"/>
                </a:solidFill>
              </a:rPr>
              <a:t>LIFO</a:t>
            </a:r>
            <a:r>
              <a:rPr lang="en-US" sz="1400" dirty="0">
                <a:solidFill>
                  <a:srgbClr val="0070C0"/>
                </a:solidFill>
              </a:rPr>
              <a:t> </a:t>
            </a:r>
            <a:r>
              <a:rPr lang="en-US" sz="1400" dirty="0"/>
              <a:t>at the end of period </a:t>
            </a:r>
            <a:r>
              <a:rPr lang="en-US" sz="1400" i="1" dirty="0"/>
              <a:t>t</a:t>
            </a:r>
            <a:r>
              <a:rPr lang="en-US" sz="1400" dirty="0"/>
              <a:t>, </a:t>
            </a:r>
            <a:r>
              <a:rPr lang="en-US" sz="1400" dirty="0" smtClean="0"/>
              <a:t>which </a:t>
            </a:r>
            <a:r>
              <a:rPr lang="en-US" sz="1400" dirty="0"/>
              <a:t>also tells us the </a:t>
            </a:r>
            <a:r>
              <a:rPr lang="en-US" sz="1400" dirty="0">
                <a:solidFill>
                  <a:srgbClr val="0070C0"/>
                </a:solidFill>
              </a:rPr>
              <a:t>cumulative amount COGS</a:t>
            </a:r>
            <a:r>
              <a:rPr lang="en-US" sz="1400" b="1" baseline="-25000" dirty="0">
                <a:solidFill>
                  <a:srgbClr val="0070C0"/>
                </a:solidFill>
              </a:rPr>
              <a:t>LIFO</a:t>
            </a:r>
            <a:r>
              <a:rPr lang="en-US" sz="1400" dirty="0">
                <a:solidFill>
                  <a:srgbClr val="0070C0"/>
                </a:solidFill>
              </a:rPr>
              <a:t> &gt; COGS</a:t>
            </a:r>
            <a:r>
              <a:rPr lang="en-US" sz="1400" b="1" baseline="-25000" dirty="0">
                <a:solidFill>
                  <a:srgbClr val="0070C0"/>
                </a:solidFill>
              </a:rPr>
              <a:t>FIFO</a:t>
            </a:r>
            <a:r>
              <a:rPr lang="en-US" sz="1400" dirty="0"/>
              <a:t> </a:t>
            </a:r>
            <a:r>
              <a:rPr lang="en-US" sz="1400" dirty="0" smtClean="0"/>
              <a:t>over </a:t>
            </a:r>
            <a:r>
              <a:rPr lang="en-US" sz="1400" dirty="0"/>
              <a:t>all prior periods through the end of period </a:t>
            </a:r>
            <a:r>
              <a:rPr lang="en-US" sz="1400" i="1" dirty="0"/>
              <a:t>t</a:t>
            </a:r>
          </a:p>
          <a:p>
            <a:pPr marL="342900" indent="-342900" eaLnBrk="1" hangingPunct="1">
              <a:spcBef>
                <a:spcPts val="0"/>
              </a:spcBef>
              <a:buFont typeface="+mj-lt"/>
              <a:buAutoNum type="arabicPeriod"/>
              <a:defRPr/>
            </a:pPr>
            <a:endParaRPr lang="en-US" sz="1400" dirty="0" smtClean="0"/>
          </a:p>
          <a:p>
            <a:pPr marL="342900" indent="-342900" eaLnBrk="1" hangingPunct="1">
              <a:spcBef>
                <a:spcPts val="0"/>
              </a:spcBef>
              <a:buFont typeface="+mj-lt"/>
              <a:buAutoNum type="arabicPeriod"/>
              <a:defRPr/>
            </a:pPr>
            <a:endParaRPr lang="en-US" sz="1400" dirty="0"/>
          </a:p>
          <a:p>
            <a:pPr marL="342900" indent="-342900" eaLnBrk="1" hangingPunct="1">
              <a:spcBef>
                <a:spcPts val="0"/>
              </a:spcBef>
              <a:buFont typeface="+mj-lt"/>
              <a:buAutoNum type="arabicPeriod"/>
              <a:defRPr/>
            </a:pPr>
            <a:r>
              <a:rPr lang="en-US" sz="1400" dirty="0" smtClean="0"/>
              <a:t>Cumulative </a:t>
            </a:r>
            <a:r>
              <a:rPr lang="en-US" sz="1400" dirty="0"/>
              <a:t>COGS difference tells us about </a:t>
            </a:r>
            <a:r>
              <a:rPr lang="en-US" sz="1400" dirty="0">
                <a:solidFill>
                  <a:srgbClr val="0070C0"/>
                </a:solidFill>
              </a:rPr>
              <a:t>cumulative tax </a:t>
            </a:r>
            <a:r>
              <a:rPr lang="en-US" sz="1400" dirty="0" smtClean="0">
                <a:solidFill>
                  <a:srgbClr val="0070C0"/>
                </a:solidFill>
              </a:rPr>
              <a:t>deferral</a:t>
            </a:r>
            <a:endParaRPr lang="en-US" sz="1400" dirty="0">
              <a:solidFill>
                <a:srgbClr val="0070C0"/>
              </a:solidFill>
            </a:endParaRPr>
          </a:p>
          <a:p>
            <a:pPr eaLnBrk="1" hangingPunct="1">
              <a:spcBef>
                <a:spcPts val="0"/>
              </a:spcBef>
              <a:buFont typeface="+mj-lt"/>
              <a:buAutoNum type="arabicPeriod"/>
              <a:defRPr/>
            </a:pPr>
            <a:endParaRPr lang="en-US" sz="1400" dirty="0"/>
          </a:p>
          <a:p>
            <a:pPr marL="0" indent="0" eaLnBrk="1" hangingPunct="1">
              <a:spcBef>
                <a:spcPts val="0"/>
              </a:spcBef>
              <a:buNone/>
              <a:defRPr/>
            </a:pPr>
            <a:r>
              <a:rPr lang="en-US" sz="1400" dirty="0" smtClean="0"/>
              <a:t>	LIFO </a:t>
            </a:r>
            <a:r>
              <a:rPr lang="en-US" sz="1400" dirty="0"/>
              <a:t>Reserve at </a:t>
            </a:r>
            <a:r>
              <a:rPr lang="en-US" sz="1400" dirty="0" smtClean="0"/>
              <a:t>12/31/2016</a:t>
            </a:r>
            <a:r>
              <a:rPr lang="en-US" sz="1400" dirty="0"/>
              <a:t>		</a:t>
            </a:r>
            <a:r>
              <a:rPr lang="en-US" sz="1400" dirty="0" smtClean="0"/>
              <a:t>  </a:t>
            </a:r>
            <a:r>
              <a:rPr lang="en-US" sz="1400" dirty="0">
                <a:solidFill>
                  <a:srgbClr val="002060"/>
                </a:solidFill>
              </a:rPr>
              <a:t>$20M</a:t>
            </a:r>
          </a:p>
          <a:p>
            <a:pPr marL="0" indent="0" eaLnBrk="1" hangingPunct="1">
              <a:spcBef>
                <a:spcPts val="0"/>
              </a:spcBef>
              <a:buNone/>
              <a:defRPr/>
            </a:pPr>
            <a:r>
              <a:rPr lang="en-US" sz="1400" dirty="0" smtClean="0"/>
              <a:t>	</a:t>
            </a:r>
            <a:r>
              <a:rPr lang="en-US" sz="1400" u="sng" dirty="0" smtClean="0"/>
              <a:t>x </a:t>
            </a:r>
            <a:r>
              <a:rPr lang="en-US" sz="1400" u="sng" dirty="0"/>
              <a:t>U.S. Federal Statutory Tax Rate</a:t>
            </a:r>
            <a:r>
              <a:rPr lang="en-US" sz="1400" dirty="0"/>
              <a:t>		</a:t>
            </a:r>
            <a:r>
              <a:rPr lang="en-US" sz="1400" u="sng" dirty="0"/>
              <a:t> </a:t>
            </a:r>
            <a:r>
              <a:rPr lang="en-US" sz="1400" u="sng" dirty="0" smtClean="0">
                <a:solidFill>
                  <a:srgbClr val="002060"/>
                </a:solidFill>
              </a:rPr>
              <a:t>x 0.35</a:t>
            </a:r>
            <a:endParaRPr lang="en-US" sz="1400" u="sng" dirty="0">
              <a:solidFill>
                <a:srgbClr val="002060"/>
              </a:solidFill>
            </a:endParaRPr>
          </a:p>
          <a:p>
            <a:pPr marL="0" indent="0" eaLnBrk="1" hangingPunct="1">
              <a:spcBef>
                <a:spcPts val="0"/>
              </a:spcBef>
              <a:buNone/>
              <a:defRPr/>
            </a:pPr>
            <a:r>
              <a:rPr lang="en-US" sz="1400" dirty="0" smtClean="0"/>
              <a:t>	Cumulative </a:t>
            </a:r>
            <a:r>
              <a:rPr lang="en-US" sz="1400" dirty="0"/>
              <a:t>tax deferral from LIFO		</a:t>
            </a:r>
            <a:r>
              <a:rPr lang="en-US" sz="1400" dirty="0">
                <a:solidFill>
                  <a:srgbClr val="002060"/>
                </a:solidFill>
              </a:rPr>
              <a:t>   $ 7M</a:t>
            </a:r>
          </a:p>
          <a:p>
            <a:pPr marL="457200" indent="-457200" eaLnBrk="1" hangingPunct="1">
              <a:spcBef>
                <a:spcPts val="0"/>
              </a:spcBef>
              <a:buFont typeface="Arial" charset="0"/>
              <a:buAutoNum type="arabicPeriod"/>
              <a:defRPr/>
            </a:pPr>
            <a:endParaRPr lang="en-US" sz="1400" dirty="0" smtClean="0">
              <a:solidFill>
                <a:schemeClr val="tx2"/>
              </a:solidFill>
            </a:endParaRPr>
          </a:p>
          <a:p>
            <a:pPr marL="457200" indent="-457200" eaLnBrk="1" hangingPunct="1">
              <a:spcBef>
                <a:spcPts val="0"/>
              </a:spcBef>
              <a:buFont typeface="Arial" charset="0"/>
              <a:buAutoNum type="arabicPeriod"/>
              <a:defRPr/>
            </a:pPr>
            <a:endParaRPr lang="en-US" sz="1400" dirty="0">
              <a:solidFill>
                <a:schemeClr val="tx2"/>
              </a:solidFill>
            </a:endParaRPr>
          </a:p>
          <a:p>
            <a:pPr marL="342900" indent="-342900" eaLnBrk="1" hangingPunct="1">
              <a:spcBef>
                <a:spcPts val="0"/>
              </a:spcBef>
              <a:buFont typeface="+mj-lt"/>
              <a:buAutoNum type="arabicPeriod" startAt="3"/>
              <a:defRPr/>
            </a:pPr>
            <a:r>
              <a:rPr lang="en-US" sz="1400" dirty="0" smtClean="0"/>
              <a:t>Change </a:t>
            </a:r>
            <a:r>
              <a:rPr lang="en-US" sz="1400" dirty="0"/>
              <a:t>in LIFO Reserve from period </a:t>
            </a:r>
            <a:r>
              <a:rPr lang="en-US" sz="1400" i="1" dirty="0"/>
              <a:t>t</a:t>
            </a:r>
            <a:r>
              <a:rPr lang="en-US" sz="1400" dirty="0"/>
              <a:t>-1 to </a:t>
            </a:r>
            <a:r>
              <a:rPr lang="en-US" sz="1400" i="1" dirty="0"/>
              <a:t>t</a:t>
            </a:r>
            <a:r>
              <a:rPr lang="en-US" sz="1400" dirty="0"/>
              <a:t> tells us </a:t>
            </a:r>
            <a:r>
              <a:rPr lang="en-US" sz="1400" dirty="0" smtClean="0"/>
              <a:t>about the </a:t>
            </a:r>
            <a:r>
              <a:rPr lang="en-US" sz="1400" dirty="0">
                <a:solidFill>
                  <a:srgbClr val="0070C0"/>
                </a:solidFill>
              </a:rPr>
              <a:t>current period tax </a:t>
            </a:r>
            <a:r>
              <a:rPr lang="en-US" sz="1400" dirty="0" smtClean="0">
                <a:solidFill>
                  <a:srgbClr val="0070C0"/>
                </a:solidFill>
              </a:rPr>
              <a:t>deferral</a:t>
            </a:r>
            <a:endParaRPr lang="en-US" sz="1400" dirty="0"/>
          </a:p>
          <a:p>
            <a:pPr marL="0" indent="0" eaLnBrk="1" hangingPunct="1">
              <a:spcBef>
                <a:spcPts val="0"/>
              </a:spcBef>
              <a:buFont typeface="Arial" charset="0"/>
              <a:buNone/>
              <a:defRPr/>
            </a:pPr>
            <a:endParaRPr lang="en-US" sz="1400" i="1" dirty="0"/>
          </a:p>
          <a:p>
            <a:pPr marL="0" indent="0" eaLnBrk="1" hangingPunct="1">
              <a:spcBef>
                <a:spcPts val="0"/>
              </a:spcBef>
              <a:buNone/>
              <a:defRPr/>
            </a:pPr>
            <a:r>
              <a:rPr lang="en-US" sz="1400" i="1" dirty="0"/>
              <a:t>	</a:t>
            </a:r>
            <a:r>
              <a:rPr lang="en-US" sz="1400" dirty="0"/>
              <a:t>Tax deferral in </a:t>
            </a:r>
            <a:r>
              <a:rPr lang="en-US" sz="1400" dirty="0" smtClean="0"/>
              <a:t>2016 </a:t>
            </a:r>
            <a:r>
              <a:rPr lang="en-US" sz="1400" dirty="0"/>
              <a:t>=</a:t>
            </a:r>
            <a:r>
              <a:rPr lang="el-GR" sz="1400" dirty="0"/>
              <a:t> Δ</a:t>
            </a:r>
            <a:r>
              <a:rPr lang="en-US" sz="1400" dirty="0"/>
              <a:t>LIFO Reserve * U.S. Statutory Tax Rate</a:t>
            </a:r>
          </a:p>
          <a:p>
            <a:pPr marL="0" indent="0" eaLnBrk="1" hangingPunct="1">
              <a:spcBef>
                <a:spcPts val="0"/>
              </a:spcBef>
              <a:buNone/>
              <a:defRPr/>
            </a:pPr>
            <a:r>
              <a:rPr lang="en-US" sz="1400" i="1" dirty="0"/>
              <a:t>			      </a:t>
            </a:r>
            <a:r>
              <a:rPr lang="en-US" sz="1400" dirty="0">
                <a:solidFill>
                  <a:srgbClr val="002060"/>
                </a:solidFill>
              </a:rPr>
              <a:t>= ($20M - $18M) * 35% = </a:t>
            </a:r>
            <a:r>
              <a:rPr lang="en-US" sz="1400" dirty="0" smtClean="0">
                <a:solidFill>
                  <a:srgbClr val="002060"/>
                </a:solidFill>
              </a:rPr>
              <a:t>$700,000</a:t>
            </a:r>
            <a:endParaRPr lang="en-US" sz="1400" dirty="0">
              <a:solidFill>
                <a:srgbClr val="002060"/>
              </a:solidFill>
            </a:endParaRPr>
          </a:p>
        </p:txBody>
      </p:sp>
    </p:spTree>
    <p:extLst>
      <p:ext uri="{BB962C8B-B14F-4D97-AF65-F5344CB8AC3E}">
        <p14:creationId xmlns:p14="http://schemas.microsoft.com/office/powerpoint/2010/main" val="22870098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487625080"/>
              </p:ext>
            </p:extLst>
          </p:nvPr>
        </p:nvGraphicFramePr>
        <p:xfrm>
          <a:off x="1524000" y="1038860"/>
          <a:ext cx="5791200" cy="5806440"/>
        </p:xfrm>
        <a:graphic>
          <a:graphicData uri="http://schemas.openxmlformats.org/drawingml/2006/table">
            <a:tbl>
              <a:tblPr firstRow="1" bandRow="1">
                <a:tableStyleId>{7DF18680-E054-41AD-8BC1-D1AEF772440D}</a:tableStyleId>
              </a:tblPr>
              <a:tblGrid>
                <a:gridCol w="2514599">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228600">
                  <a:extLst>
                    <a:ext uri="{9D8B030D-6E8A-4147-A177-3AD203B41FA5}">
                      <a16:colId xmlns:a16="http://schemas.microsoft.com/office/drawing/2014/main" val="20002"/>
                    </a:ext>
                  </a:extLst>
                </a:gridCol>
                <a:gridCol w="1905001">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tblGrid>
              <a:tr h="0">
                <a:tc gridSpan="5">
                  <a:txBody>
                    <a:bodyPr/>
                    <a:lstStyle/>
                    <a:p>
                      <a:pPr algn="ctr"/>
                      <a:r>
                        <a:rPr lang="en-US" sz="1200" dirty="0" smtClean="0"/>
                        <a:t>Balance Sheet as of 12/31/2016</a:t>
                      </a:r>
                      <a:endParaRPr lang="en-US" sz="1200" dirty="0">
                        <a:solidFill>
                          <a:schemeClr val="tx1"/>
                        </a:solidFill>
                      </a:endParaRPr>
                    </a:p>
                  </a:txBody>
                  <a:tcPr/>
                </a:tc>
                <a:tc hMerge="1">
                  <a:txBody>
                    <a:bodyPr/>
                    <a:lstStyle/>
                    <a:p>
                      <a:endParaRPr lang="en-US" dirty="0"/>
                    </a:p>
                  </a:txBody>
                  <a:tcPr/>
                </a:tc>
                <a:tc hMerge="1">
                  <a:txBody>
                    <a:bodyPr/>
                    <a:lstStyle/>
                    <a:p>
                      <a:endParaRPr lang="en-US"/>
                    </a:p>
                  </a:txBody>
                  <a:tcPr/>
                </a:tc>
                <a:tc hMerge="1">
                  <a:txBody>
                    <a:bodyPr/>
                    <a:lstStyle/>
                    <a:p>
                      <a:pPr algn="ct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pPr algn="ct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0">
                <a:tc>
                  <a:txBody>
                    <a:bodyPr/>
                    <a:lstStyle/>
                    <a:p>
                      <a:r>
                        <a:rPr lang="en-US" sz="1050" u="sng" dirty="0" smtClean="0"/>
                        <a:t>Assets</a:t>
                      </a:r>
                      <a:endParaRPr lang="en-US" sz="1050" u="sng" dirty="0"/>
                    </a:p>
                  </a:txBody>
                  <a:tcPr/>
                </a:tc>
                <a:tc>
                  <a:txBody>
                    <a:bodyPr/>
                    <a:lstStyle/>
                    <a:p>
                      <a:pPr algn="r"/>
                      <a:endParaRPr lang="en-US" sz="1050" u="none" dirty="0"/>
                    </a:p>
                  </a:txBody>
                  <a:tcPr/>
                </a:tc>
                <a:tc>
                  <a:txBody>
                    <a:bodyPr/>
                    <a:lstStyle/>
                    <a:p>
                      <a:pPr algn="r"/>
                      <a:endParaRPr lang="en-US" sz="1050" u="none" dirty="0"/>
                    </a:p>
                  </a:txBody>
                  <a:tcPr/>
                </a:tc>
                <a:tc>
                  <a:txBody>
                    <a:bodyPr/>
                    <a:lstStyle/>
                    <a:p>
                      <a:pPr algn="l"/>
                      <a:r>
                        <a:rPr lang="en-US" sz="1050" u="sng" dirty="0" smtClean="0"/>
                        <a:t>Liabilities</a:t>
                      </a:r>
                      <a:endParaRPr lang="en-US" sz="1050" u="sng" dirty="0"/>
                    </a:p>
                  </a:txBody>
                  <a:tcPr/>
                </a:tc>
                <a:tc>
                  <a:txBody>
                    <a:bodyPr/>
                    <a:lstStyle/>
                    <a:p>
                      <a:pPr algn="r"/>
                      <a:endParaRPr lang="en-US" sz="1050" u="none" dirty="0"/>
                    </a:p>
                  </a:txBody>
                  <a:tcPr/>
                </a:tc>
                <a:extLst>
                  <a:ext uri="{0D108BD9-81ED-4DB2-BD59-A6C34878D82A}">
                    <a16:rowId xmlns:a16="http://schemas.microsoft.com/office/drawing/2014/main" val="10001"/>
                  </a:ext>
                </a:extLst>
              </a:tr>
              <a:tr h="0">
                <a:tc>
                  <a:txBody>
                    <a:bodyPr/>
                    <a:lstStyle/>
                    <a:p>
                      <a:pPr marL="0" indent="0">
                        <a:buFontTx/>
                        <a:buNone/>
                      </a:pPr>
                      <a:r>
                        <a:rPr lang="en-US" sz="1050" u="none" dirty="0" smtClean="0"/>
                        <a:t>Cash</a:t>
                      </a:r>
                    </a:p>
                  </a:txBody>
                  <a:tcPr/>
                </a:tc>
                <a:tc>
                  <a:txBody>
                    <a:bodyPr/>
                    <a:lstStyle/>
                    <a:p>
                      <a:pPr algn="r"/>
                      <a:r>
                        <a:rPr lang="en-US" sz="1050" u="none" dirty="0" smtClean="0"/>
                        <a:t>200</a:t>
                      </a:r>
                      <a:endParaRPr lang="en-US" sz="1050" u="none" dirty="0"/>
                    </a:p>
                  </a:txBody>
                  <a:tcPr/>
                </a:tc>
                <a:tc>
                  <a:txBody>
                    <a:bodyPr/>
                    <a:lstStyle/>
                    <a:p>
                      <a:pPr algn="r"/>
                      <a:endParaRPr lang="en-US" sz="1050" u="none" dirty="0"/>
                    </a:p>
                  </a:txBody>
                  <a:tcPr/>
                </a:tc>
                <a:tc>
                  <a:txBody>
                    <a:bodyPr/>
                    <a:lstStyle/>
                    <a:p>
                      <a:pPr algn="l"/>
                      <a:r>
                        <a:rPr lang="en-US" sz="1050" u="none" dirty="0" smtClean="0"/>
                        <a:t>Accounts Payable</a:t>
                      </a:r>
                      <a:endParaRPr lang="en-US" sz="1050" u="none" dirty="0"/>
                    </a:p>
                  </a:txBody>
                  <a:tcPr/>
                </a:tc>
                <a:tc>
                  <a:txBody>
                    <a:bodyPr/>
                    <a:lstStyle/>
                    <a:p>
                      <a:pPr algn="r"/>
                      <a:r>
                        <a:rPr lang="en-US" sz="1050" u="none" dirty="0" smtClean="0"/>
                        <a:t>100</a:t>
                      </a:r>
                      <a:endParaRPr lang="en-US" sz="1050" u="none" dirty="0"/>
                    </a:p>
                  </a:txBody>
                  <a:tcPr/>
                </a:tc>
                <a:extLst>
                  <a:ext uri="{0D108BD9-81ED-4DB2-BD59-A6C34878D82A}">
                    <a16:rowId xmlns:a16="http://schemas.microsoft.com/office/drawing/2014/main" val="10002"/>
                  </a:ext>
                </a:extLst>
              </a:tr>
              <a:tr h="0">
                <a:tc>
                  <a:txBody>
                    <a:bodyPr/>
                    <a:lstStyle/>
                    <a:p>
                      <a:r>
                        <a:rPr lang="en-US" sz="1050" u="none" dirty="0" smtClean="0"/>
                        <a:t>Accounts Receivable, gross</a:t>
                      </a:r>
                      <a:endParaRPr lang="en-US" sz="1050" u="none" dirty="0"/>
                    </a:p>
                  </a:txBody>
                  <a:tcPr/>
                </a:tc>
                <a:tc>
                  <a:txBody>
                    <a:bodyPr/>
                    <a:lstStyle/>
                    <a:p>
                      <a:pPr algn="r"/>
                      <a:r>
                        <a:rPr lang="en-US" sz="1050" u="none" dirty="0" smtClean="0"/>
                        <a:t>200</a:t>
                      </a:r>
                      <a:endParaRPr lang="en-US" sz="1050" u="none" dirty="0"/>
                    </a:p>
                  </a:txBody>
                  <a:tcPr/>
                </a:tc>
                <a:tc>
                  <a:txBody>
                    <a:bodyPr/>
                    <a:lstStyle/>
                    <a:p>
                      <a:pPr algn="r"/>
                      <a:endParaRPr lang="en-US" sz="1050" u="none" dirty="0"/>
                    </a:p>
                  </a:txBody>
                  <a:tcPr/>
                </a:tc>
                <a:tc>
                  <a:txBody>
                    <a:bodyPr/>
                    <a:lstStyle/>
                    <a:p>
                      <a:pPr algn="l"/>
                      <a:r>
                        <a:rPr lang="en-US" sz="1050" u="none" dirty="0" smtClean="0"/>
                        <a:t>Salaries Payable</a:t>
                      </a:r>
                      <a:endParaRPr lang="en-US" sz="1050" u="none" dirty="0"/>
                    </a:p>
                  </a:txBody>
                  <a:tcPr/>
                </a:tc>
                <a:tc>
                  <a:txBody>
                    <a:bodyPr/>
                    <a:lstStyle/>
                    <a:p>
                      <a:pPr algn="r"/>
                      <a:r>
                        <a:rPr lang="en-US" sz="1050" u="none" dirty="0" smtClean="0"/>
                        <a:t>30</a:t>
                      </a:r>
                      <a:endParaRPr lang="en-US" sz="1050" u="none" dirty="0"/>
                    </a:p>
                  </a:txBody>
                  <a:tcPr/>
                </a:tc>
                <a:extLst>
                  <a:ext uri="{0D108BD9-81ED-4DB2-BD59-A6C34878D82A}">
                    <a16:rowId xmlns:a16="http://schemas.microsoft.com/office/drawing/2014/main" val="10003"/>
                  </a:ext>
                </a:extLst>
              </a:tr>
              <a:tr h="0">
                <a:tc>
                  <a:txBody>
                    <a:bodyPr/>
                    <a:lstStyle/>
                    <a:p>
                      <a:pPr marL="0" indent="0">
                        <a:buFontTx/>
                        <a:buNone/>
                      </a:pPr>
                      <a:r>
                        <a:rPr lang="en-US" sz="1050" u="none" dirty="0" smtClean="0"/>
                        <a:t>(Allow. For Doubtful Accounts) </a:t>
                      </a:r>
                      <a:endParaRPr lang="en-US" sz="1050" u="none" dirty="0"/>
                    </a:p>
                  </a:txBody>
                  <a:tcPr/>
                </a:tc>
                <a:tc>
                  <a:txBody>
                    <a:bodyPr/>
                    <a:lstStyle/>
                    <a:p>
                      <a:pPr algn="r"/>
                      <a:r>
                        <a:rPr lang="en-US" sz="1050" u="none" dirty="0" smtClean="0"/>
                        <a:t>(10)</a:t>
                      </a:r>
                      <a:endParaRPr lang="en-US" sz="1050" u="none" dirty="0"/>
                    </a:p>
                  </a:txBody>
                  <a:tcPr/>
                </a:tc>
                <a:tc>
                  <a:txBody>
                    <a:bodyPr/>
                    <a:lstStyle/>
                    <a:p>
                      <a:pPr algn="r"/>
                      <a:endParaRPr lang="en-US" sz="1050" u="none" dirty="0"/>
                    </a:p>
                  </a:txBody>
                  <a:tcPr/>
                </a:tc>
                <a:tc>
                  <a:txBody>
                    <a:bodyPr/>
                    <a:lstStyle/>
                    <a:p>
                      <a:pPr algn="l"/>
                      <a:r>
                        <a:rPr lang="en-US" sz="1050" u="none" dirty="0" smtClean="0"/>
                        <a:t>Current Portion</a:t>
                      </a:r>
                      <a:r>
                        <a:rPr lang="en-US" sz="1050" u="none" baseline="0" dirty="0" smtClean="0"/>
                        <a:t> of LT Debt</a:t>
                      </a:r>
                      <a:endParaRPr lang="en-US" sz="1050" u="none" dirty="0"/>
                    </a:p>
                  </a:txBody>
                  <a:tcPr/>
                </a:tc>
                <a:tc>
                  <a:txBody>
                    <a:bodyPr/>
                    <a:lstStyle/>
                    <a:p>
                      <a:pPr algn="r"/>
                      <a:r>
                        <a:rPr lang="en-US" sz="1050" u="none" dirty="0" smtClean="0"/>
                        <a:t>50</a:t>
                      </a:r>
                      <a:endParaRPr lang="en-US" sz="1050" u="none" dirty="0"/>
                    </a:p>
                  </a:txBody>
                  <a:tcPr/>
                </a:tc>
                <a:extLst>
                  <a:ext uri="{0D108BD9-81ED-4DB2-BD59-A6C34878D82A}">
                    <a16:rowId xmlns:a16="http://schemas.microsoft.com/office/drawing/2014/main" val="10004"/>
                  </a:ext>
                </a:extLst>
              </a:tr>
              <a:tr h="0">
                <a:tc>
                  <a:txBody>
                    <a:bodyPr/>
                    <a:lstStyle/>
                    <a:p>
                      <a:r>
                        <a:rPr lang="en-US" sz="1050" u="none" dirty="0" smtClean="0"/>
                        <a:t>Investments in Other Companies</a:t>
                      </a:r>
                      <a:endParaRPr lang="en-US" sz="1050" u="none" dirty="0"/>
                    </a:p>
                  </a:txBody>
                  <a:tcPr/>
                </a:tc>
                <a:tc>
                  <a:txBody>
                    <a:bodyPr/>
                    <a:lstStyle/>
                    <a:p>
                      <a:pPr algn="r"/>
                      <a:r>
                        <a:rPr lang="en-US" sz="1050" u="none" dirty="0" smtClean="0"/>
                        <a:t>100</a:t>
                      </a:r>
                      <a:endParaRPr lang="en-US" sz="1050" u="none" dirty="0"/>
                    </a:p>
                  </a:txBody>
                  <a:tcPr/>
                </a:tc>
                <a:tc>
                  <a:txBody>
                    <a:bodyPr/>
                    <a:lstStyle/>
                    <a:p>
                      <a:pPr algn="r"/>
                      <a:endParaRPr lang="en-US" sz="1050" u="none" dirty="0"/>
                    </a:p>
                  </a:txBody>
                  <a:tcPr/>
                </a:tc>
                <a:tc>
                  <a:txBody>
                    <a:bodyPr/>
                    <a:lstStyle/>
                    <a:p>
                      <a:pPr algn="l"/>
                      <a:r>
                        <a:rPr lang="en-US" sz="1050" u="none" dirty="0" smtClean="0"/>
                        <a:t>Other</a:t>
                      </a:r>
                      <a:endParaRPr lang="en-US" sz="1050" u="none" dirty="0"/>
                    </a:p>
                  </a:txBody>
                  <a:tcPr/>
                </a:tc>
                <a:tc>
                  <a:txBody>
                    <a:bodyPr/>
                    <a:lstStyle/>
                    <a:p>
                      <a:pPr algn="r"/>
                      <a:r>
                        <a:rPr lang="en-US" sz="1050" u="none" dirty="0" smtClean="0"/>
                        <a:t>70</a:t>
                      </a:r>
                      <a:endParaRPr lang="en-US" sz="1050" u="none" dirty="0"/>
                    </a:p>
                  </a:txBody>
                  <a:tcPr/>
                </a:tc>
                <a:extLst>
                  <a:ext uri="{0D108BD9-81ED-4DB2-BD59-A6C34878D82A}">
                    <a16:rowId xmlns:a16="http://schemas.microsoft.com/office/drawing/2014/main" val="10005"/>
                  </a:ext>
                </a:extLst>
              </a:tr>
              <a:tr h="0">
                <a:tc>
                  <a:txBody>
                    <a:bodyPr/>
                    <a:lstStyle/>
                    <a:p>
                      <a:pPr marL="0" indent="0">
                        <a:buFontTx/>
                        <a:buNone/>
                      </a:pPr>
                      <a:r>
                        <a:rPr lang="en-US" sz="1050" u="none" dirty="0" smtClean="0"/>
                        <a:t>Inventory</a:t>
                      </a:r>
                      <a:endParaRPr lang="en-US" sz="1050" u="none" dirty="0"/>
                    </a:p>
                  </a:txBody>
                  <a:tcPr/>
                </a:tc>
                <a:tc>
                  <a:txBody>
                    <a:bodyPr/>
                    <a:lstStyle/>
                    <a:p>
                      <a:pPr algn="r"/>
                      <a:r>
                        <a:rPr lang="en-US" sz="1050" u="none" dirty="0" smtClean="0"/>
                        <a:t>230</a:t>
                      </a:r>
                      <a:endParaRPr lang="en-US" sz="1050" u="none" dirty="0"/>
                    </a:p>
                  </a:txBody>
                  <a:tcPr/>
                </a:tc>
                <a:tc>
                  <a:txBody>
                    <a:bodyPr/>
                    <a:lstStyle/>
                    <a:p>
                      <a:pPr algn="r"/>
                      <a:endParaRPr lang="en-US" sz="1050" u="none" dirty="0"/>
                    </a:p>
                  </a:txBody>
                  <a:tcPr/>
                </a:tc>
                <a:tc>
                  <a:txBody>
                    <a:bodyPr/>
                    <a:lstStyle/>
                    <a:p>
                      <a:pPr algn="l"/>
                      <a:r>
                        <a:rPr lang="en-US" sz="1050" u="none" dirty="0" smtClean="0"/>
                        <a:t>   Current Liabilities</a:t>
                      </a:r>
                      <a:endParaRPr lang="en-US" sz="1050" u="none" dirty="0"/>
                    </a:p>
                  </a:txBody>
                  <a:tcPr/>
                </a:tc>
                <a:tc>
                  <a:txBody>
                    <a:bodyPr/>
                    <a:lstStyle/>
                    <a:p>
                      <a:pPr algn="r"/>
                      <a:r>
                        <a:rPr lang="en-US" sz="1050" u="none" dirty="0" smtClean="0"/>
                        <a:t>250</a:t>
                      </a:r>
                      <a:endParaRPr lang="en-US" sz="1050" u="none" dirty="0"/>
                    </a:p>
                  </a:txBody>
                  <a:tcPr/>
                </a:tc>
                <a:extLst>
                  <a:ext uri="{0D108BD9-81ED-4DB2-BD59-A6C34878D82A}">
                    <a16:rowId xmlns:a16="http://schemas.microsoft.com/office/drawing/2014/main" val="10006"/>
                  </a:ext>
                </a:extLst>
              </a:tr>
              <a:tr h="0">
                <a:tc>
                  <a:txBody>
                    <a:bodyPr/>
                    <a:lstStyle/>
                    <a:p>
                      <a:r>
                        <a:rPr lang="en-US" sz="1050" u="none" dirty="0" smtClean="0"/>
                        <a:t>Prepaid</a:t>
                      </a:r>
                      <a:r>
                        <a:rPr lang="en-US" sz="1050" u="none" baseline="0" dirty="0" smtClean="0"/>
                        <a:t> Assets</a:t>
                      </a:r>
                      <a:endParaRPr lang="en-US" sz="1050" u="none" dirty="0"/>
                    </a:p>
                  </a:txBody>
                  <a:tcPr/>
                </a:tc>
                <a:tc>
                  <a:txBody>
                    <a:bodyPr/>
                    <a:lstStyle/>
                    <a:p>
                      <a:pPr algn="r"/>
                      <a:r>
                        <a:rPr lang="en-US" sz="1050" u="none" dirty="0" smtClean="0"/>
                        <a:t>120</a:t>
                      </a:r>
                      <a:endParaRPr lang="en-US" sz="1050" u="none" dirty="0"/>
                    </a:p>
                  </a:txBody>
                  <a:tcPr/>
                </a:tc>
                <a:tc>
                  <a:txBody>
                    <a:bodyPr/>
                    <a:lstStyle/>
                    <a:p>
                      <a:pPr algn="r"/>
                      <a:endParaRPr lang="en-US" sz="1050" u="none" dirty="0"/>
                    </a:p>
                  </a:txBody>
                  <a:tcPr/>
                </a:tc>
                <a:tc>
                  <a:txBody>
                    <a:bodyPr/>
                    <a:lstStyle/>
                    <a:p>
                      <a:pPr algn="l"/>
                      <a:endParaRPr lang="en-US" sz="1050" u="none" dirty="0"/>
                    </a:p>
                  </a:txBody>
                  <a:tcPr/>
                </a:tc>
                <a:tc>
                  <a:txBody>
                    <a:bodyPr/>
                    <a:lstStyle/>
                    <a:p>
                      <a:pPr algn="r"/>
                      <a:endParaRPr lang="en-US" sz="1050" u="none" dirty="0"/>
                    </a:p>
                  </a:txBody>
                  <a:tcPr/>
                </a:tc>
                <a:extLst>
                  <a:ext uri="{0D108BD9-81ED-4DB2-BD59-A6C34878D82A}">
                    <a16:rowId xmlns:a16="http://schemas.microsoft.com/office/drawing/2014/main" val="10007"/>
                  </a:ext>
                </a:extLst>
              </a:tr>
              <a:tr h="0">
                <a:tc>
                  <a:txBody>
                    <a:bodyPr/>
                    <a:lstStyle/>
                    <a:p>
                      <a:r>
                        <a:rPr lang="en-US" sz="1050" u="none" dirty="0" smtClean="0"/>
                        <a:t>  Current Assets</a:t>
                      </a:r>
                      <a:endParaRPr lang="en-US" sz="1050" u="none" dirty="0"/>
                    </a:p>
                  </a:txBody>
                  <a:tcPr/>
                </a:tc>
                <a:tc>
                  <a:txBody>
                    <a:bodyPr/>
                    <a:lstStyle/>
                    <a:p>
                      <a:pPr algn="r"/>
                      <a:r>
                        <a:rPr lang="en-US" sz="1050" u="none" dirty="0" smtClean="0"/>
                        <a:t>840</a:t>
                      </a:r>
                      <a:endParaRPr lang="en-US" sz="1050" u="none" dirty="0"/>
                    </a:p>
                  </a:txBody>
                  <a:tcPr/>
                </a:tc>
                <a:tc>
                  <a:txBody>
                    <a:bodyPr/>
                    <a:lstStyle/>
                    <a:p>
                      <a:pPr algn="r"/>
                      <a:endParaRPr lang="en-US" sz="1050" u="none" dirty="0"/>
                    </a:p>
                  </a:txBody>
                  <a:tcPr/>
                </a:tc>
                <a:tc>
                  <a:txBody>
                    <a:bodyPr/>
                    <a:lstStyle/>
                    <a:p>
                      <a:pPr algn="l"/>
                      <a:r>
                        <a:rPr lang="en-US" sz="1050" u="none" dirty="0" smtClean="0"/>
                        <a:t>Warranty Liabilities</a:t>
                      </a:r>
                      <a:endParaRPr lang="en-US" sz="1050" u="none" dirty="0"/>
                    </a:p>
                  </a:txBody>
                  <a:tcPr/>
                </a:tc>
                <a:tc>
                  <a:txBody>
                    <a:bodyPr/>
                    <a:lstStyle/>
                    <a:p>
                      <a:pPr algn="r"/>
                      <a:r>
                        <a:rPr lang="en-US" sz="1050" u="none" dirty="0" smtClean="0"/>
                        <a:t>20</a:t>
                      </a:r>
                      <a:endParaRPr lang="en-US" sz="1050" u="none" dirty="0"/>
                    </a:p>
                  </a:txBody>
                  <a:tcPr/>
                </a:tc>
                <a:extLst>
                  <a:ext uri="{0D108BD9-81ED-4DB2-BD59-A6C34878D82A}">
                    <a16:rowId xmlns:a16="http://schemas.microsoft.com/office/drawing/2014/main" val="10008"/>
                  </a:ext>
                </a:extLst>
              </a:tr>
              <a:tr h="0">
                <a:tc>
                  <a:txBody>
                    <a:bodyPr/>
                    <a:lstStyle/>
                    <a:p>
                      <a:endParaRPr lang="en-US" sz="1050" u="none" dirty="0"/>
                    </a:p>
                  </a:txBody>
                  <a:tcPr/>
                </a:tc>
                <a:tc>
                  <a:txBody>
                    <a:bodyPr/>
                    <a:lstStyle/>
                    <a:p>
                      <a:pPr algn="r"/>
                      <a:endParaRPr lang="en-US" sz="1050" u="none" dirty="0"/>
                    </a:p>
                  </a:txBody>
                  <a:tcPr/>
                </a:tc>
                <a:tc>
                  <a:txBody>
                    <a:bodyPr/>
                    <a:lstStyle/>
                    <a:p>
                      <a:pPr algn="r"/>
                      <a:endParaRPr lang="en-US" sz="1050" u="none" dirty="0"/>
                    </a:p>
                  </a:txBody>
                  <a:tcPr/>
                </a:tc>
                <a:tc>
                  <a:txBody>
                    <a:bodyPr/>
                    <a:lstStyle/>
                    <a:p>
                      <a:pPr algn="l"/>
                      <a:r>
                        <a:rPr lang="en-US" sz="1050" u="none" dirty="0" smtClean="0"/>
                        <a:t>Contingent Liabilities</a:t>
                      </a:r>
                      <a:endParaRPr lang="en-US" sz="1050" u="none" dirty="0"/>
                    </a:p>
                  </a:txBody>
                  <a:tcPr/>
                </a:tc>
                <a:tc>
                  <a:txBody>
                    <a:bodyPr/>
                    <a:lstStyle/>
                    <a:p>
                      <a:pPr algn="r"/>
                      <a:r>
                        <a:rPr lang="en-US" sz="1050" u="none" dirty="0" smtClean="0"/>
                        <a:t>40</a:t>
                      </a:r>
                      <a:endParaRPr lang="en-US" sz="1050" u="none" dirty="0"/>
                    </a:p>
                  </a:txBody>
                  <a:tcPr/>
                </a:tc>
                <a:extLst>
                  <a:ext uri="{0D108BD9-81ED-4DB2-BD59-A6C34878D82A}">
                    <a16:rowId xmlns:a16="http://schemas.microsoft.com/office/drawing/2014/main" val="10009"/>
                  </a:ext>
                </a:extLst>
              </a:tr>
              <a:tr h="0">
                <a:tc>
                  <a:txBody>
                    <a:bodyPr/>
                    <a:lstStyle/>
                    <a:p>
                      <a:pPr marL="0" indent="0">
                        <a:buFontTx/>
                        <a:buNone/>
                      </a:pPr>
                      <a:r>
                        <a:rPr lang="en-US" sz="1050" u="none" dirty="0" smtClean="0"/>
                        <a:t>PP&amp;E, gross</a:t>
                      </a:r>
                      <a:endParaRPr lang="en-US" sz="1050" u="none" dirty="0"/>
                    </a:p>
                  </a:txBody>
                  <a:tcPr/>
                </a:tc>
                <a:tc>
                  <a:txBody>
                    <a:bodyPr/>
                    <a:lstStyle/>
                    <a:p>
                      <a:pPr algn="r"/>
                      <a:r>
                        <a:rPr lang="en-US" sz="1050" u="none" dirty="0" smtClean="0"/>
                        <a:t>1000</a:t>
                      </a:r>
                      <a:endParaRPr lang="en-US" sz="1050" u="none" dirty="0"/>
                    </a:p>
                  </a:txBody>
                  <a:tcPr/>
                </a:tc>
                <a:tc>
                  <a:txBody>
                    <a:bodyPr/>
                    <a:lstStyle/>
                    <a:p>
                      <a:pPr algn="r"/>
                      <a:endParaRPr lang="en-US" sz="1050" u="none" dirty="0"/>
                    </a:p>
                  </a:txBody>
                  <a:tcPr/>
                </a:tc>
                <a:tc>
                  <a:txBody>
                    <a:bodyPr/>
                    <a:lstStyle/>
                    <a:p>
                      <a:pPr algn="l"/>
                      <a:r>
                        <a:rPr lang="en-US" sz="1050" u="none" dirty="0" smtClean="0"/>
                        <a:t>Deferred Tax Liabilities, net</a:t>
                      </a:r>
                      <a:endParaRPr lang="en-US" sz="1050" u="none" dirty="0"/>
                    </a:p>
                  </a:txBody>
                  <a:tcPr/>
                </a:tc>
                <a:tc>
                  <a:txBody>
                    <a:bodyPr/>
                    <a:lstStyle/>
                    <a:p>
                      <a:pPr algn="r"/>
                      <a:r>
                        <a:rPr lang="en-US" sz="1050" u="none" dirty="0" smtClean="0"/>
                        <a:t>80</a:t>
                      </a:r>
                      <a:endParaRPr lang="en-US" sz="1050" u="none" dirty="0"/>
                    </a:p>
                  </a:txBody>
                  <a:tcPr/>
                </a:tc>
                <a:extLst>
                  <a:ext uri="{0D108BD9-81ED-4DB2-BD59-A6C34878D82A}">
                    <a16:rowId xmlns:a16="http://schemas.microsoft.com/office/drawing/2014/main" val="10010"/>
                  </a:ext>
                </a:extLst>
              </a:tr>
              <a:tr h="0">
                <a:tc>
                  <a:txBody>
                    <a:bodyPr/>
                    <a:lstStyle/>
                    <a:p>
                      <a:r>
                        <a:rPr lang="en-US" sz="1050" u="none" dirty="0" smtClean="0"/>
                        <a:t>(Accumulated</a:t>
                      </a:r>
                      <a:r>
                        <a:rPr lang="en-US" sz="1050" u="none" baseline="0" dirty="0" smtClean="0"/>
                        <a:t> Depreciation)</a:t>
                      </a:r>
                      <a:endParaRPr lang="en-US" sz="1050" u="none" dirty="0"/>
                    </a:p>
                  </a:txBody>
                  <a:tcPr/>
                </a:tc>
                <a:tc>
                  <a:txBody>
                    <a:bodyPr/>
                    <a:lstStyle/>
                    <a:p>
                      <a:pPr algn="r"/>
                      <a:r>
                        <a:rPr lang="en-US" sz="1050" u="none" dirty="0" smtClean="0"/>
                        <a:t>(250)</a:t>
                      </a:r>
                      <a:endParaRPr lang="en-US" sz="1050" u="none" dirty="0"/>
                    </a:p>
                  </a:txBody>
                  <a:tcPr/>
                </a:tc>
                <a:tc>
                  <a:txBody>
                    <a:bodyPr/>
                    <a:lstStyle/>
                    <a:p>
                      <a:pPr algn="r"/>
                      <a:endParaRPr lang="en-US" sz="1050" u="none" dirty="0"/>
                    </a:p>
                  </a:txBody>
                  <a:tcPr/>
                </a:tc>
                <a:tc>
                  <a:txBody>
                    <a:bodyPr/>
                    <a:lstStyle/>
                    <a:p>
                      <a:pPr algn="l"/>
                      <a:r>
                        <a:rPr lang="en-US" sz="1050" u="none" dirty="0" smtClean="0"/>
                        <a:t>Capital Lease Obligation</a:t>
                      </a:r>
                      <a:endParaRPr lang="en-US" sz="1050" u="none" dirty="0"/>
                    </a:p>
                  </a:txBody>
                  <a:tcPr/>
                </a:tc>
                <a:tc>
                  <a:txBody>
                    <a:bodyPr/>
                    <a:lstStyle/>
                    <a:p>
                      <a:pPr algn="r"/>
                      <a:r>
                        <a:rPr lang="en-US" sz="1050" u="none" dirty="0" smtClean="0"/>
                        <a:t>100</a:t>
                      </a:r>
                      <a:endParaRPr lang="en-US" sz="1050" u="none" dirty="0"/>
                    </a:p>
                  </a:txBody>
                  <a:tcPr/>
                </a:tc>
                <a:extLst>
                  <a:ext uri="{0D108BD9-81ED-4DB2-BD59-A6C34878D82A}">
                    <a16:rowId xmlns:a16="http://schemas.microsoft.com/office/drawing/2014/main" val="10011"/>
                  </a:ext>
                </a:extLst>
              </a:tr>
              <a:tr h="0">
                <a:tc>
                  <a:txBody>
                    <a:bodyPr/>
                    <a:lstStyle/>
                    <a:p>
                      <a:r>
                        <a:rPr lang="en-US" sz="1050" u="none" dirty="0" smtClean="0"/>
                        <a:t>Intangibles, net</a:t>
                      </a:r>
                      <a:endParaRPr lang="en-US" sz="1050" u="none" dirty="0"/>
                    </a:p>
                  </a:txBody>
                  <a:tcPr/>
                </a:tc>
                <a:tc>
                  <a:txBody>
                    <a:bodyPr/>
                    <a:lstStyle/>
                    <a:p>
                      <a:pPr algn="r"/>
                      <a:r>
                        <a:rPr lang="en-US" sz="1050" u="none" dirty="0" smtClean="0"/>
                        <a:t>150</a:t>
                      </a:r>
                      <a:endParaRPr lang="en-US" sz="1050" u="none" dirty="0"/>
                    </a:p>
                  </a:txBody>
                  <a:tcPr/>
                </a:tc>
                <a:tc>
                  <a:txBody>
                    <a:bodyPr/>
                    <a:lstStyle/>
                    <a:p>
                      <a:pPr algn="r"/>
                      <a:endParaRPr lang="en-US" sz="1050" u="none" dirty="0"/>
                    </a:p>
                  </a:txBody>
                  <a:tcPr/>
                </a:tc>
                <a:tc>
                  <a:txBody>
                    <a:bodyPr/>
                    <a:lstStyle/>
                    <a:p>
                      <a:pPr algn="l"/>
                      <a:r>
                        <a:rPr lang="en-US" sz="1050" u="none" dirty="0" smtClean="0"/>
                        <a:t>Bonds, net</a:t>
                      </a:r>
                      <a:endParaRPr lang="en-US" sz="1050" u="none" dirty="0"/>
                    </a:p>
                  </a:txBody>
                  <a:tcPr/>
                </a:tc>
                <a:tc>
                  <a:txBody>
                    <a:bodyPr/>
                    <a:lstStyle/>
                    <a:p>
                      <a:pPr algn="r"/>
                      <a:r>
                        <a:rPr lang="en-US" sz="1050" u="none" dirty="0" smtClean="0"/>
                        <a:t>600</a:t>
                      </a:r>
                      <a:endParaRPr lang="en-US" sz="1050" u="none" dirty="0"/>
                    </a:p>
                  </a:txBody>
                  <a:tcPr/>
                </a:tc>
                <a:extLst>
                  <a:ext uri="{0D108BD9-81ED-4DB2-BD59-A6C34878D82A}">
                    <a16:rowId xmlns:a16="http://schemas.microsoft.com/office/drawing/2014/main" val="10012"/>
                  </a:ext>
                </a:extLst>
              </a:tr>
              <a:tr h="0">
                <a:tc>
                  <a:txBody>
                    <a:bodyPr/>
                    <a:lstStyle/>
                    <a:p>
                      <a:r>
                        <a:rPr lang="en-US" sz="1050" u="none" dirty="0" smtClean="0"/>
                        <a:t>   Long-term</a:t>
                      </a:r>
                      <a:r>
                        <a:rPr lang="en-US" sz="1050" u="none" baseline="0" dirty="0" smtClean="0"/>
                        <a:t> Assets</a:t>
                      </a:r>
                      <a:endParaRPr lang="en-US" sz="1050" b="0" u="none" dirty="0"/>
                    </a:p>
                  </a:txBody>
                  <a:tcPr/>
                </a:tc>
                <a:tc>
                  <a:txBody>
                    <a:bodyPr/>
                    <a:lstStyle/>
                    <a:p>
                      <a:pPr algn="r"/>
                      <a:r>
                        <a:rPr lang="en-US" sz="1050" u="none" dirty="0" smtClean="0"/>
                        <a:t>900</a:t>
                      </a:r>
                      <a:endParaRPr lang="en-US" sz="1050" b="0" u="none" dirty="0"/>
                    </a:p>
                  </a:txBody>
                  <a:tcPr/>
                </a:tc>
                <a:tc>
                  <a:txBody>
                    <a:bodyPr/>
                    <a:lstStyle/>
                    <a:p>
                      <a:pPr algn="r"/>
                      <a:endParaRPr lang="en-US" sz="1050" b="0" u="none" dirty="0"/>
                    </a:p>
                  </a:txBody>
                  <a:tcPr/>
                </a:tc>
                <a:tc>
                  <a:txBody>
                    <a:bodyPr/>
                    <a:lstStyle/>
                    <a:p>
                      <a:pPr algn="l"/>
                      <a:r>
                        <a:rPr lang="en-US" sz="1050" u="none" dirty="0" smtClean="0"/>
                        <a:t>   Long-term  Liabilities</a:t>
                      </a:r>
                      <a:endParaRPr lang="en-US" sz="1050" b="0" u="none" dirty="0"/>
                    </a:p>
                  </a:txBody>
                  <a:tcPr/>
                </a:tc>
                <a:tc>
                  <a:txBody>
                    <a:bodyPr/>
                    <a:lstStyle/>
                    <a:p>
                      <a:pPr algn="r"/>
                      <a:r>
                        <a:rPr lang="en-US" sz="1050" u="none" dirty="0" smtClean="0"/>
                        <a:t>840</a:t>
                      </a:r>
                      <a:endParaRPr lang="en-US" sz="1050" b="0" u="none" dirty="0"/>
                    </a:p>
                  </a:txBody>
                  <a:tcPr/>
                </a:tc>
                <a:extLst>
                  <a:ext uri="{0D108BD9-81ED-4DB2-BD59-A6C34878D82A}">
                    <a16:rowId xmlns:a16="http://schemas.microsoft.com/office/drawing/2014/main" val="10013"/>
                  </a:ext>
                </a:extLst>
              </a:tr>
              <a:tr h="0">
                <a:tc>
                  <a:txBody>
                    <a:bodyPr/>
                    <a:lstStyle/>
                    <a:p>
                      <a:endParaRPr lang="en-US" sz="1050" b="1" u="none" dirty="0"/>
                    </a:p>
                  </a:txBody>
                  <a:tcPr/>
                </a:tc>
                <a:tc>
                  <a:txBody>
                    <a:bodyPr/>
                    <a:lstStyle/>
                    <a:p>
                      <a:pPr algn="r"/>
                      <a:endParaRPr lang="en-US" sz="1050" b="1" u="none" dirty="0"/>
                    </a:p>
                  </a:txBody>
                  <a:tcPr/>
                </a:tc>
                <a:tc>
                  <a:txBody>
                    <a:bodyPr/>
                    <a:lstStyle/>
                    <a:p>
                      <a:pPr algn="r"/>
                      <a:endParaRPr lang="en-US" sz="1050" b="1" u="none" dirty="0"/>
                    </a:p>
                  </a:txBody>
                  <a:tcPr/>
                </a:tc>
                <a:tc>
                  <a:txBody>
                    <a:bodyPr/>
                    <a:lstStyle/>
                    <a:p>
                      <a:pPr algn="l"/>
                      <a:endParaRPr lang="en-US" sz="1050" b="1" u="none" dirty="0"/>
                    </a:p>
                  </a:txBody>
                  <a:tcPr/>
                </a:tc>
                <a:tc>
                  <a:txBody>
                    <a:bodyPr/>
                    <a:lstStyle/>
                    <a:p>
                      <a:pPr algn="r"/>
                      <a:endParaRPr lang="en-US" sz="1050" b="1" u="none" dirty="0"/>
                    </a:p>
                  </a:txBody>
                  <a:tcPr/>
                </a:tc>
                <a:extLst>
                  <a:ext uri="{0D108BD9-81ED-4DB2-BD59-A6C34878D82A}">
                    <a16:rowId xmlns:a16="http://schemas.microsoft.com/office/drawing/2014/main" val="10014"/>
                  </a:ext>
                </a:extLst>
              </a:tr>
              <a:tr h="0">
                <a:tc>
                  <a:txBody>
                    <a:bodyPr/>
                    <a:lstStyle/>
                    <a:p>
                      <a:endParaRPr lang="en-US" sz="1050" b="1" u="none" dirty="0"/>
                    </a:p>
                  </a:txBody>
                  <a:tcPr/>
                </a:tc>
                <a:tc>
                  <a:txBody>
                    <a:bodyPr/>
                    <a:lstStyle/>
                    <a:p>
                      <a:pPr algn="r"/>
                      <a:endParaRPr lang="en-US" sz="1050" b="1" u="none" dirty="0"/>
                    </a:p>
                  </a:txBody>
                  <a:tcPr/>
                </a:tc>
                <a:tc>
                  <a:txBody>
                    <a:bodyPr/>
                    <a:lstStyle/>
                    <a:p>
                      <a:pPr algn="r"/>
                      <a:endParaRPr lang="en-US" sz="1050" b="1" u="none" dirty="0"/>
                    </a:p>
                  </a:txBody>
                  <a:tcPr/>
                </a:tc>
                <a:tc>
                  <a:txBody>
                    <a:bodyPr/>
                    <a:lstStyle/>
                    <a:p>
                      <a:pPr algn="l"/>
                      <a:r>
                        <a:rPr lang="en-US" sz="1050" u="sng" dirty="0" smtClean="0"/>
                        <a:t>Owners’ Equity</a:t>
                      </a:r>
                      <a:endParaRPr lang="en-US" sz="1050" b="0" u="sng" dirty="0"/>
                    </a:p>
                  </a:txBody>
                  <a:tcPr/>
                </a:tc>
                <a:tc>
                  <a:txBody>
                    <a:bodyPr/>
                    <a:lstStyle/>
                    <a:p>
                      <a:pPr algn="r"/>
                      <a:endParaRPr lang="en-US" sz="1050" b="0" u="none" dirty="0"/>
                    </a:p>
                  </a:txBody>
                  <a:tcPr/>
                </a:tc>
                <a:extLst>
                  <a:ext uri="{0D108BD9-81ED-4DB2-BD59-A6C34878D82A}">
                    <a16:rowId xmlns:a16="http://schemas.microsoft.com/office/drawing/2014/main" val="10015"/>
                  </a:ext>
                </a:extLst>
              </a:tr>
              <a:tr h="0">
                <a:tc>
                  <a:txBody>
                    <a:bodyPr/>
                    <a:lstStyle/>
                    <a:p>
                      <a:endParaRPr lang="en-US" sz="1050" b="1" u="none" dirty="0"/>
                    </a:p>
                  </a:txBody>
                  <a:tcPr/>
                </a:tc>
                <a:tc>
                  <a:txBody>
                    <a:bodyPr/>
                    <a:lstStyle/>
                    <a:p>
                      <a:pPr algn="r"/>
                      <a:endParaRPr lang="en-US" sz="1050" b="1" u="none" dirty="0"/>
                    </a:p>
                  </a:txBody>
                  <a:tcPr/>
                </a:tc>
                <a:tc>
                  <a:txBody>
                    <a:bodyPr/>
                    <a:lstStyle/>
                    <a:p>
                      <a:pPr algn="r"/>
                      <a:endParaRPr lang="en-US" sz="1050" b="1" u="none" dirty="0"/>
                    </a:p>
                  </a:txBody>
                  <a:tcPr/>
                </a:tc>
                <a:tc>
                  <a:txBody>
                    <a:bodyPr/>
                    <a:lstStyle/>
                    <a:p>
                      <a:pPr algn="l"/>
                      <a:r>
                        <a:rPr lang="en-US" sz="1050" u="none" dirty="0" smtClean="0"/>
                        <a:t>Common Stock</a:t>
                      </a:r>
                      <a:endParaRPr lang="en-US" sz="1050" b="0" u="none" dirty="0"/>
                    </a:p>
                  </a:txBody>
                  <a:tcPr/>
                </a:tc>
                <a:tc>
                  <a:txBody>
                    <a:bodyPr/>
                    <a:lstStyle/>
                    <a:p>
                      <a:pPr algn="r"/>
                      <a:r>
                        <a:rPr lang="en-US" sz="1050" u="none" dirty="0" smtClean="0"/>
                        <a:t>50</a:t>
                      </a:r>
                      <a:endParaRPr lang="en-US" sz="1050" b="0" u="none" dirty="0"/>
                    </a:p>
                  </a:txBody>
                  <a:tcPr/>
                </a:tc>
                <a:extLst>
                  <a:ext uri="{0D108BD9-81ED-4DB2-BD59-A6C34878D82A}">
                    <a16:rowId xmlns:a16="http://schemas.microsoft.com/office/drawing/2014/main" val="10016"/>
                  </a:ext>
                </a:extLst>
              </a:tr>
              <a:tr h="0">
                <a:tc>
                  <a:txBody>
                    <a:bodyPr/>
                    <a:lstStyle/>
                    <a:p>
                      <a:endParaRPr lang="en-US" sz="1050" b="1" u="none" dirty="0"/>
                    </a:p>
                  </a:txBody>
                  <a:tcPr/>
                </a:tc>
                <a:tc>
                  <a:txBody>
                    <a:bodyPr/>
                    <a:lstStyle/>
                    <a:p>
                      <a:pPr algn="r"/>
                      <a:endParaRPr lang="en-US" sz="1050" b="1" u="none" dirty="0"/>
                    </a:p>
                  </a:txBody>
                  <a:tcPr/>
                </a:tc>
                <a:tc>
                  <a:txBody>
                    <a:bodyPr/>
                    <a:lstStyle/>
                    <a:p>
                      <a:pPr algn="r"/>
                      <a:endParaRPr lang="en-US" sz="1050" b="1" u="none" dirty="0"/>
                    </a:p>
                  </a:txBody>
                  <a:tcPr/>
                </a:tc>
                <a:tc>
                  <a:txBody>
                    <a:bodyPr/>
                    <a:lstStyle/>
                    <a:p>
                      <a:pPr algn="l"/>
                      <a:r>
                        <a:rPr lang="en-US" sz="1050" u="none" dirty="0" smtClean="0"/>
                        <a:t>APIC</a:t>
                      </a:r>
                      <a:endParaRPr lang="en-US" sz="1050" b="0" u="none" dirty="0"/>
                    </a:p>
                  </a:txBody>
                  <a:tcPr/>
                </a:tc>
                <a:tc>
                  <a:txBody>
                    <a:bodyPr/>
                    <a:lstStyle/>
                    <a:p>
                      <a:pPr algn="r"/>
                      <a:r>
                        <a:rPr lang="en-US" sz="1050" u="none" dirty="0" smtClean="0"/>
                        <a:t>450</a:t>
                      </a:r>
                      <a:endParaRPr lang="en-US" sz="1050" b="0" u="none" dirty="0"/>
                    </a:p>
                  </a:txBody>
                  <a:tcPr/>
                </a:tc>
                <a:extLst>
                  <a:ext uri="{0D108BD9-81ED-4DB2-BD59-A6C34878D82A}">
                    <a16:rowId xmlns:a16="http://schemas.microsoft.com/office/drawing/2014/main" val="10017"/>
                  </a:ext>
                </a:extLst>
              </a:tr>
              <a:tr h="0">
                <a:tc>
                  <a:txBody>
                    <a:bodyPr/>
                    <a:lstStyle/>
                    <a:p>
                      <a:endParaRPr lang="en-US" sz="1050" b="1" u="none" dirty="0"/>
                    </a:p>
                  </a:txBody>
                  <a:tcPr/>
                </a:tc>
                <a:tc>
                  <a:txBody>
                    <a:bodyPr/>
                    <a:lstStyle/>
                    <a:p>
                      <a:pPr algn="r"/>
                      <a:endParaRPr lang="en-US" sz="1050" b="1" u="none" dirty="0"/>
                    </a:p>
                  </a:txBody>
                  <a:tcPr/>
                </a:tc>
                <a:tc>
                  <a:txBody>
                    <a:bodyPr/>
                    <a:lstStyle/>
                    <a:p>
                      <a:pPr algn="r"/>
                      <a:endParaRPr lang="en-US" sz="1050" b="1" u="none" dirty="0"/>
                    </a:p>
                  </a:txBody>
                  <a:tcPr/>
                </a:tc>
                <a:tc>
                  <a:txBody>
                    <a:bodyPr/>
                    <a:lstStyle/>
                    <a:p>
                      <a:pPr algn="l"/>
                      <a:r>
                        <a:rPr lang="en-US" sz="1050" u="none" dirty="0" smtClean="0"/>
                        <a:t>Treasury Stock</a:t>
                      </a:r>
                      <a:endParaRPr lang="en-US" sz="1050" b="0" u="none" dirty="0"/>
                    </a:p>
                  </a:txBody>
                  <a:tcPr/>
                </a:tc>
                <a:tc>
                  <a:txBody>
                    <a:bodyPr/>
                    <a:lstStyle/>
                    <a:p>
                      <a:pPr algn="r"/>
                      <a:r>
                        <a:rPr lang="en-US" sz="1050" u="none" dirty="0" smtClean="0"/>
                        <a:t>(10)</a:t>
                      </a:r>
                      <a:endParaRPr lang="en-US" sz="1050" b="0" u="none" dirty="0"/>
                    </a:p>
                  </a:txBody>
                  <a:tcPr/>
                </a:tc>
                <a:extLst>
                  <a:ext uri="{0D108BD9-81ED-4DB2-BD59-A6C34878D82A}">
                    <a16:rowId xmlns:a16="http://schemas.microsoft.com/office/drawing/2014/main" val="10018"/>
                  </a:ext>
                </a:extLst>
              </a:tr>
              <a:tr h="0">
                <a:tc>
                  <a:txBody>
                    <a:bodyPr/>
                    <a:lstStyle/>
                    <a:p>
                      <a:endParaRPr lang="en-US" sz="1050" b="1" u="none" dirty="0"/>
                    </a:p>
                  </a:txBody>
                  <a:tcPr/>
                </a:tc>
                <a:tc>
                  <a:txBody>
                    <a:bodyPr/>
                    <a:lstStyle/>
                    <a:p>
                      <a:pPr algn="r"/>
                      <a:endParaRPr lang="en-US" sz="1050" b="1" u="none" dirty="0"/>
                    </a:p>
                  </a:txBody>
                  <a:tcPr/>
                </a:tc>
                <a:tc>
                  <a:txBody>
                    <a:bodyPr/>
                    <a:lstStyle/>
                    <a:p>
                      <a:pPr algn="r"/>
                      <a:endParaRPr lang="en-US" sz="1050" b="1" u="none" dirty="0"/>
                    </a:p>
                  </a:txBody>
                  <a:tcPr/>
                </a:tc>
                <a:tc>
                  <a:txBody>
                    <a:bodyPr/>
                    <a:lstStyle/>
                    <a:p>
                      <a:pPr algn="l"/>
                      <a:r>
                        <a:rPr lang="en-US" sz="1050" u="none" dirty="0" smtClean="0"/>
                        <a:t>Other</a:t>
                      </a:r>
                      <a:endParaRPr lang="en-US" sz="1050" b="0" u="none" dirty="0"/>
                    </a:p>
                  </a:txBody>
                  <a:tcPr/>
                </a:tc>
                <a:tc>
                  <a:txBody>
                    <a:bodyPr/>
                    <a:lstStyle/>
                    <a:p>
                      <a:pPr algn="r"/>
                      <a:r>
                        <a:rPr lang="en-US" sz="1050" u="none" dirty="0" smtClean="0"/>
                        <a:t>10</a:t>
                      </a:r>
                      <a:endParaRPr lang="en-US" sz="1050" b="0" u="none" dirty="0"/>
                    </a:p>
                  </a:txBody>
                  <a:tcPr/>
                </a:tc>
                <a:extLst>
                  <a:ext uri="{0D108BD9-81ED-4DB2-BD59-A6C34878D82A}">
                    <a16:rowId xmlns:a16="http://schemas.microsoft.com/office/drawing/2014/main" val="10019"/>
                  </a:ext>
                </a:extLst>
              </a:tr>
              <a:tr h="0">
                <a:tc>
                  <a:txBody>
                    <a:bodyPr/>
                    <a:lstStyle/>
                    <a:p>
                      <a:endParaRPr lang="en-US" sz="1050" b="1" u="none" dirty="0"/>
                    </a:p>
                  </a:txBody>
                  <a:tcPr/>
                </a:tc>
                <a:tc>
                  <a:txBody>
                    <a:bodyPr/>
                    <a:lstStyle/>
                    <a:p>
                      <a:pPr algn="r"/>
                      <a:endParaRPr lang="en-US" sz="1050" b="1" u="none" dirty="0"/>
                    </a:p>
                  </a:txBody>
                  <a:tcPr/>
                </a:tc>
                <a:tc>
                  <a:txBody>
                    <a:bodyPr/>
                    <a:lstStyle/>
                    <a:p>
                      <a:pPr algn="r"/>
                      <a:endParaRPr lang="en-US" sz="1050" b="1" u="none" dirty="0"/>
                    </a:p>
                  </a:txBody>
                  <a:tcPr/>
                </a:tc>
                <a:tc>
                  <a:txBody>
                    <a:bodyPr/>
                    <a:lstStyle/>
                    <a:p>
                      <a:pPr algn="l"/>
                      <a:r>
                        <a:rPr lang="en-US" sz="1050" u="none" dirty="0" smtClean="0"/>
                        <a:t>Retained Earnings</a:t>
                      </a:r>
                      <a:endParaRPr lang="en-US" sz="1050" b="0" u="none" dirty="0"/>
                    </a:p>
                  </a:txBody>
                  <a:tcPr/>
                </a:tc>
                <a:tc>
                  <a:txBody>
                    <a:bodyPr/>
                    <a:lstStyle/>
                    <a:p>
                      <a:pPr algn="r"/>
                      <a:r>
                        <a:rPr lang="en-US" sz="1050" u="none" dirty="0" smtClean="0"/>
                        <a:t>150</a:t>
                      </a:r>
                      <a:endParaRPr lang="en-US" sz="1050" b="0" u="none" dirty="0"/>
                    </a:p>
                  </a:txBody>
                  <a:tcPr/>
                </a:tc>
                <a:extLst>
                  <a:ext uri="{0D108BD9-81ED-4DB2-BD59-A6C34878D82A}">
                    <a16:rowId xmlns:a16="http://schemas.microsoft.com/office/drawing/2014/main" val="10020"/>
                  </a:ext>
                </a:extLst>
              </a:tr>
              <a:tr h="0">
                <a:tc>
                  <a:txBody>
                    <a:bodyPr/>
                    <a:lstStyle/>
                    <a:p>
                      <a:endParaRPr lang="en-US" sz="1050" b="1" u="none" dirty="0"/>
                    </a:p>
                  </a:txBody>
                  <a:tcPr/>
                </a:tc>
                <a:tc>
                  <a:txBody>
                    <a:bodyPr/>
                    <a:lstStyle/>
                    <a:p>
                      <a:pPr algn="r"/>
                      <a:endParaRPr lang="en-US" sz="1050" b="1" u="none" dirty="0"/>
                    </a:p>
                  </a:txBody>
                  <a:tcPr/>
                </a:tc>
                <a:tc>
                  <a:txBody>
                    <a:bodyPr/>
                    <a:lstStyle/>
                    <a:p>
                      <a:pPr algn="r"/>
                      <a:endParaRPr lang="en-US" sz="1050" b="1" u="none" dirty="0"/>
                    </a:p>
                  </a:txBody>
                  <a:tcPr/>
                </a:tc>
                <a:tc>
                  <a:txBody>
                    <a:bodyPr/>
                    <a:lstStyle/>
                    <a:p>
                      <a:pPr algn="l"/>
                      <a:r>
                        <a:rPr lang="en-US" sz="1050" u="none" dirty="0" smtClean="0"/>
                        <a:t>   Owners’ equity</a:t>
                      </a:r>
                      <a:endParaRPr lang="en-US" sz="1050" b="0" u="none" dirty="0"/>
                    </a:p>
                  </a:txBody>
                  <a:tcPr/>
                </a:tc>
                <a:tc>
                  <a:txBody>
                    <a:bodyPr/>
                    <a:lstStyle/>
                    <a:p>
                      <a:pPr algn="r"/>
                      <a:r>
                        <a:rPr lang="en-US" sz="1050" u="none" dirty="0" smtClean="0"/>
                        <a:t>650</a:t>
                      </a:r>
                      <a:endParaRPr lang="en-US" sz="1050" b="0" u="none" dirty="0"/>
                    </a:p>
                  </a:txBody>
                  <a:tcPr/>
                </a:tc>
                <a:extLst>
                  <a:ext uri="{0D108BD9-81ED-4DB2-BD59-A6C34878D82A}">
                    <a16:rowId xmlns:a16="http://schemas.microsoft.com/office/drawing/2014/main" val="10021"/>
                  </a:ext>
                </a:extLst>
              </a:tr>
              <a:tr h="0">
                <a:tc>
                  <a:txBody>
                    <a:bodyPr/>
                    <a:lstStyle/>
                    <a:p>
                      <a:r>
                        <a:rPr lang="en-US" sz="1050" u="none" dirty="0" smtClean="0"/>
                        <a:t>Total</a:t>
                      </a:r>
                      <a:r>
                        <a:rPr lang="en-US" sz="1050" u="none" baseline="0" dirty="0" smtClean="0"/>
                        <a:t> Assets</a:t>
                      </a:r>
                      <a:endParaRPr lang="en-US" sz="1050" b="1" u="none" dirty="0"/>
                    </a:p>
                  </a:txBody>
                  <a:tcPr/>
                </a:tc>
                <a:tc>
                  <a:txBody>
                    <a:bodyPr/>
                    <a:lstStyle/>
                    <a:p>
                      <a:pPr algn="r"/>
                      <a:r>
                        <a:rPr lang="en-US" sz="1050" u="none" dirty="0" smtClean="0"/>
                        <a:t>1740</a:t>
                      </a:r>
                      <a:endParaRPr lang="en-US" sz="1050" b="1" u="none" dirty="0"/>
                    </a:p>
                  </a:txBody>
                  <a:tcPr/>
                </a:tc>
                <a:tc>
                  <a:txBody>
                    <a:bodyPr/>
                    <a:lstStyle/>
                    <a:p>
                      <a:pPr algn="r"/>
                      <a:endParaRPr lang="en-US" sz="1050" b="1" u="none" dirty="0"/>
                    </a:p>
                  </a:txBody>
                  <a:tcPr/>
                </a:tc>
                <a:tc>
                  <a:txBody>
                    <a:bodyPr/>
                    <a:lstStyle/>
                    <a:p>
                      <a:pPr algn="l"/>
                      <a:r>
                        <a:rPr lang="en-US" sz="1050" u="none" dirty="0" smtClean="0"/>
                        <a:t>Total Liabilities &amp; OE</a:t>
                      </a:r>
                      <a:endParaRPr lang="en-US" sz="1050" b="1" u="none" dirty="0"/>
                    </a:p>
                  </a:txBody>
                  <a:tcPr/>
                </a:tc>
                <a:tc>
                  <a:txBody>
                    <a:bodyPr/>
                    <a:lstStyle/>
                    <a:p>
                      <a:pPr algn="r"/>
                      <a:r>
                        <a:rPr lang="en-US" sz="1050" u="none" dirty="0" smtClean="0"/>
                        <a:t>1740</a:t>
                      </a:r>
                      <a:endParaRPr lang="en-US" sz="1050" b="1" u="none" dirty="0"/>
                    </a:p>
                  </a:txBody>
                  <a:tcPr/>
                </a:tc>
                <a:extLst>
                  <a:ext uri="{0D108BD9-81ED-4DB2-BD59-A6C34878D82A}">
                    <a16:rowId xmlns:a16="http://schemas.microsoft.com/office/drawing/2014/main" val="10022"/>
                  </a:ext>
                </a:extLst>
              </a:tr>
            </a:tbl>
          </a:graphicData>
        </a:graphic>
      </p:graphicFrame>
      <p:sp>
        <p:nvSpPr>
          <p:cNvPr id="5122"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27AAB13F-ADB2-4002-89FA-3CC3FC639A20}" type="slidenum">
              <a:rPr lang="en-US" altLang="en-US" sz="900" b="1" smtClean="0">
                <a:solidFill>
                  <a:srgbClr val="002E62"/>
                </a:solidFill>
              </a:rPr>
              <a:pPr/>
              <a:t>4</a:t>
            </a:fld>
            <a:endParaRPr lang="en-US" altLang="en-US" sz="1400" b="1" smtClean="0">
              <a:solidFill>
                <a:srgbClr val="002E62"/>
              </a:solidFill>
            </a:endParaRPr>
          </a:p>
        </p:txBody>
      </p:sp>
      <p:sp>
        <p:nvSpPr>
          <p:cNvPr id="5123" name="Rectangle 2"/>
          <p:cNvSpPr>
            <a:spLocks noGrp="1" noChangeArrowheads="1"/>
          </p:cNvSpPr>
          <p:nvPr>
            <p:ph type="title"/>
          </p:nvPr>
        </p:nvSpPr>
        <p:spPr>
          <a:xfrm>
            <a:off x="1143000" y="280988"/>
            <a:ext cx="5980113" cy="609600"/>
          </a:xfrm>
          <a:noFill/>
        </p:spPr>
        <p:txBody>
          <a:bodyPr lIns="0" tIns="0" rIns="0" bIns="0"/>
          <a:lstStyle/>
          <a:p>
            <a:pPr eaLnBrk="1" hangingPunct="1"/>
            <a:r>
              <a:rPr lang="en-US" altLang="en-US" sz="2400" b="1" dirty="0" smtClean="0">
                <a:solidFill>
                  <a:schemeClr val="bg1"/>
                </a:solidFill>
              </a:rPr>
              <a:t>Where we are on the Balance Sheet</a:t>
            </a:r>
            <a:endParaRPr lang="en-US" altLang="en-US" dirty="0" smtClean="0">
              <a:solidFill>
                <a:schemeClr val="bg1"/>
              </a:solidFill>
            </a:endParaRPr>
          </a:p>
        </p:txBody>
      </p:sp>
      <p:sp>
        <p:nvSpPr>
          <p:cNvPr id="9" name="Rounded Rectangle 8"/>
          <p:cNvSpPr/>
          <p:nvPr/>
        </p:nvSpPr>
        <p:spPr>
          <a:xfrm>
            <a:off x="1387055" y="2590800"/>
            <a:ext cx="3216796" cy="190500"/>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803218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40</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a:solidFill>
                  <a:srgbClr val="FFFFFF"/>
                </a:solidFill>
              </a:rPr>
              <a:t>Caterpillar’s LIFO </a:t>
            </a:r>
            <a:r>
              <a:rPr lang="en-US" altLang="en-US" sz="2400" b="1" dirty="0" smtClean="0">
                <a:solidFill>
                  <a:srgbClr val="FFFFFF"/>
                </a:solidFill>
              </a:rPr>
              <a:t>Reserve </a:t>
            </a:r>
            <a:r>
              <a:rPr lang="en-US" altLang="en-US" sz="1600" b="1" dirty="0" smtClean="0">
                <a:solidFill>
                  <a:srgbClr val="FFFFFF"/>
                </a:solidFill>
              </a:rPr>
              <a:t>(From 2015 10-k p. 77)</a:t>
            </a:r>
            <a:endParaRPr lang="en-US" altLang="en-US" sz="1800" dirty="0" smtClean="0">
              <a:solidFill>
                <a:schemeClr val="bg1"/>
              </a:solidFill>
            </a:endParaRPr>
          </a:p>
        </p:txBody>
      </p:sp>
      <p:sp>
        <p:nvSpPr>
          <p:cNvPr id="9220" name="Rectangle 3"/>
          <p:cNvSpPr>
            <a:spLocks noGrp="1" noChangeArrowheads="1"/>
          </p:cNvSpPr>
          <p:nvPr>
            <p:ph type="body" idx="1"/>
          </p:nvPr>
        </p:nvSpPr>
        <p:spPr>
          <a:xfrm>
            <a:off x="1143000" y="1219200"/>
            <a:ext cx="7010400" cy="4648200"/>
          </a:xfrm>
          <a:noFill/>
        </p:spPr>
        <p:txBody>
          <a:bodyPr lIns="0" tIns="0" rIns="0" bIns="0"/>
          <a:lstStyle/>
          <a:p>
            <a:pPr marL="0" indent="0">
              <a:buNone/>
            </a:pPr>
            <a:r>
              <a:rPr lang="en-US" sz="1400" b="1" dirty="0" smtClean="0"/>
              <a:t>Inventories</a:t>
            </a:r>
          </a:p>
          <a:p>
            <a:pPr marL="0" indent="0">
              <a:buNone/>
            </a:pPr>
            <a:r>
              <a:rPr lang="en-US" sz="1400" dirty="0" smtClean="0"/>
              <a:t>Inventories </a:t>
            </a:r>
            <a:r>
              <a:rPr lang="en-US" sz="1400" dirty="0"/>
              <a:t>are stated at the lower of cost or market. Cost is principally determined using the last-in, first-out (LIFO) method. The value of inventories on the LIFO basis represented about 60 percent of total inventories at December 31, 2015 and </a:t>
            </a:r>
            <a:r>
              <a:rPr lang="en-US" sz="1400" dirty="0" smtClean="0"/>
              <a:t>2014.</a:t>
            </a:r>
            <a:br>
              <a:rPr lang="en-US" sz="1400" dirty="0" smtClean="0"/>
            </a:br>
            <a:r>
              <a:rPr lang="en-US" sz="1400" dirty="0" smtClean="0"/>
              <a:t/>
            </a:r>
            <a:br>
              <a:rPr lang="en-US" sz="1400" dirty="0" smtClean="0"/>
            </a:br>
            <a:r>
              <a:rPr lang="en-US" sz="1400" dirty="0" smtClean="0"/>
              <a:t>If </a:t>
            </a:r>
            <a:r>
              <a:rPr lang="en-US" sz="1400" dirty="0"/>
              <a:t>the FIFO (first-in, first-out) method had been in use, inventories would have been $2,498 million and $2,430 million higher than reported at December 31, 2015 and 2014, respectively</a:t>
            </a:r>
            <a:r>
              <a:rPr lang="en-US" sz="1400" dirty="0" smtClean="0"/>
              <a:t>.</a:t>
            </a:r>
          </a:p>
          <a:p>
            <a:pPr marL="0" indent="0">
              <a:buNone/>
            </a:pPr>
            <a:endParaRPr lang="en-US" sz="1400" dirty="0"/>
          </a:p>
          <a:p>
            <a:pPr marL="0" indent="0">
              <a:buNone/>
            </a:pPr>
            <a:endParaRPr lang="en-US" sz="1400" dirty="0"/>
          </a:p>
        </p:txBody>
      </p:sp>
      <p:graphicFrame>
        <p:nvGraphicFramePr>
          <p:cNvPr id="7" name="Table 6"/>
          <p:cNvGraphicFramePr>
            <a:graphicFrameLocks noGrp="1"/>
          </p:cNvGraphicFramePr>
          <p:nvPr>
            <p:extLst>
              <p:ext uri="{D42A27DB-BD31-4B8C-83A1-F6EECF244321}">
                <p14:modId xmlns:p14="http://schemas.microsoft.com/office/powerpoint/2010/main" val="2367451346"/>
              </p:ext>
            </p:extLst>
          </p:nvPr>
        </p:nvGraphicFramePr>
        <p:xfrm>
          <a:off x="984250" y="3151689"/>
          <a:ext cx="7263495" cy="1905000"/>
        </p:xfrm>
        <a:graphic>
          <a:graphicData uri="http://schemas.openxmlformats.org/drawingml/2006/table">
            <a:tbl>
              <a:tblPr/>
              <a:tblGrid>
                <a:gridCol w="5084447">
                  <a:extLst>
                    <a:ext uri="{9D8B030D-6E8A-4147-A177-3AD203B41FA5}">
                      <a16:colId xmlns:a16="http://schemas.microsoft.com/office/drawing/2014/main" val="20000"/>
                    </a:ext>
                  </a:extLst>
                </a:gridCol>
                <a:gridCol w="72635">
                  <a:extLst>
                    <a:ext uri="{9D8B030D-6E8A-4147-A177-3AD203B41FA5}">
                      <a16:colId xmlns:a16="http://schemas.microsoft.com/office/drawing/2014/main" val="20001"/>
                    </a:ext>
                  </a:extLst>
                </a:gridCol>
                <a:gridCol w="72635">
                  <a:extLst>
                    <a:ext uri="{9D8B030D-6E8A-4147-A177-3AD203B41FA5}">
                      <a16:colId xmlns:a16="http://schemas.microsoft.com/office/drawing/2014/main" val="20002"/>
                    </a:ext>
                  </a:extLst>
                </a:gridCol>
                <a:gridCol w="871619">
                  <a:extLst>
                    <a:ext uri="{9D8B030D-6E8A-4147-A177-3AD203B41FA5}">
                      <a16:colId xmlns:a16="http://schemas.microsoft.com/office/drawing/2014/main" val="20003"/>
                    </a:ext>
                  </a:extLst>
                </a:gridCol>
                <a:gridCol w="72635">
                  <a:extLst>
                    <a:ext uri="{9D8B030D-6E8A-4147-A177-3AD203B41FA5}">
                      <a16:colId xmlns:a16="http://schemas.microsoft.com/office/drawing/2014/main" val="20004"/>
                    </a:ext>
                  </a:extLst>
                </a:gridCol>
                <a:gridCol w="72635">
                  <a:extLst>
                    <a:ext uri="{9D8B030D-6E8A-4147-A177-3AD203B41FA5}">
                      <a16:colId xmlns:a16="http://schemas.microsoft.com/office/drawing/2014/main" val="20005"/>
                    </a:ext>
                  </a:extLst>
                </a:gridCol>
                <a:gridCol w="72635">
                  <a:extLst>
                    <a:ext uri="{9D8B030D-6E8A-4147-A177-3AD203B41FA5}">
                      <a16:colId xmlns:a16="http://schemas.microsoft.com/office/drawing/2014/main" val="20006"/>
                    </a:ext>
                  </a:extLst>
                </a:gridCol>
                <a:gridCol w="871619">
                  <a:extLst>
                    <a:ext uri="{9D8B030D-6E8A-4147-A177-3AD203B41FA5}">
                      <a16:colId xmlns:a16="http://schemas.microsoft.com/office/drawing/2014/main" val="20007"/>
                    </a:ext>
                  </a:extLst>
                </a:gridCol>
                <a:gridCol w="72635">
                  <a:extLst>
                    <a:ext uri="{9D8B030D-6E8A-4147-A177-3AD203B41FA5}">
                      <a16:colId xmlns:a16="http://schemas.microsoft.com/office/drawing/2014/main" val="20008"/>
                    </a:ext>
                  </a:extLst>
                </a:gridCol>
              </a:tblGrid>
              <a:tr h="0">
                <a:tc>
                  <a:txBody>
                    <a:bodyPr/>
                    <a:lstStyle/>
                    <a:p>
                      <a:pPr algn="l" fontAlgn="b"/>
                      <a:r>
                        <a:rPr lang="en-US" sz="900" b="1" dirty="0">
                          <a:solidFill>
                            <a:srgbClr val="002060"/>
                          </a:solidFill>
                          <a:effectLst/>
                          <a:latin typeface="inherit"/>
                        </a:rPr>
                        <a:t> </a:t>
                      </a:r>
                      <a:endParaRPr lang="en-US" sz="900" dirty="0">
                        <a:solidFill>
                          <a:srgbClr val="002060"/>
                        </a:solidFill>
                        <a:effectLst/>
                      </a:endParaRPr>
                    </a:p>
                  </a:txBody>
                  <a:tcPr marL="19050" marR="19050" marT="19050" marB="19050" anchor="b">
                    <a:lnL>
                      <a:noFill/>
                    </a:lnL>
                    <a:lnR>
                      <a:noFill/>
                    </a:lnR>
                    <a:lnT w="14288" cap="flat" cmpd="sng" algn="ctr">
                      <a:solidFill>
                        <a:srgbClr val="000000"/>
                      </a:solidFill>
                      <a:prstDash val="solid"/>
                      <a:round/>
                      <a:headEnd type="none" w="med" len="med"/>
                      <a:tailEnd type="none" w="med" len="med"/>
                    </a:lnT>
                    <a:lnB>
                      <a:noFill/>
                    </a:lnB>
                  </a:tcPr>
                </a:tc>
                <a:tc>
                  <a:txBody>
                    <a:bodyPr/>
                    <a:lstStyle/>
                    <a:p>
                      <a:pPr fontAlgn="b"/>
                      <a:r>
                        <a:rPr lang="en-US" sz="1000">
                          <a:solidFill>
                            <a:srgbClr val="002060"/>
                          </a:solidFill>
                          <a:effectLst/>
                          <a:latin typeface="inherit"/>
                        </a:rPr>
                        <a:t> </a:t>
                      </a:r>
                      <a:endParaRPr lang="en-US" sz="1000">
                        <a:solidFill>
                          <a:srgbClr val="002060"/>
                        </a:solidFill>
                        <a:effectLst/>
                      </a:endParaRPr>
                    </a:p>
                  </a:txBody>
                  <a:tcPr marL="19050" marR="19050" marT="19050" marB="19050" anchor="b">
                    <a:lnL>
                      <a:noFill/>
                    </a:lnL>
                    <a:lnR>
                      <a:noFill/>
                    </a:lnR>
                    <a:lnT w="14288" cap="flat" cmpd="sng" algn="ctr">
                      <a:solidFill>
                        <a:srgbClr val="000000"/>
                      </a:solidFill>
                      <a:prstDash val="solid"/>
                      <a:round/>
                      <a:headEnd type="none" w="med" len="med"/>
                      <a:tailEnd type="none" w="med" len="med"/>
                    </a:lnT>
                    <a:lnB>
                      <a:noFill/>
                    </a:lnB>
                  </a:tcPr>
                </a:tc>
                <a:tc gridSpan="7">
                  <a:txBody>
                    <a:bodyPr/>
                    <a:lstStyle/>
                    <a:p>
                      <a:pPr algn="ctr" fontAlgn="b"/>
                      <a:r>
                        <a:rPr lang="en-US" sz="900" b="1">
                          <a:solidFill>
                            <a:srgbClr val="002060"/>
                          </a:solidFill>
                          <a:effectLst/>
                          <a:latin typeface="inherit"/>
                        </a:rPr>
                        <a:t>December 31,</a:t>
                      </a:r>
                      <a:endParaRPr lang="en-US" sz="900">
                        <a:solidFill>
                          <a:srgbClr val="002060"/>
                        </a:solidFill>
                        <a:effectLst/>
                      </a:endParaRPr>
                    </a:p>
                  </a:txBody>
                  <a:tcPr marL="19050" marR="0" marT="19050" marB="19050" anchor="b">
                    <a:lnL>
                      <a:noFill/>
                    </a:lnL>
                    <a:lnR>
                      <a:noFill/>
                    </a:lnR>
                    <a:lnT w="14288"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algn="l" fontAlgn="b"/>
                      <a:r>
                        <a:rPr lang="en-US" sz="900" b="1">
                          <a:solidFill>
                            <a:srgbClr val="002060"/>
                          </a:solidFill>
                          <a:effectLst/>
                          <a:latin typeface="inherit"/>
                        </a:rPr>
                        <a:t>(Millions of dollars)</a:t>
                      </a:r>
                      <a:endParaRPr lang="en-US" sz="900">
                        <a:solidFill>
                          <a:srgbClr val="002060"/>
                        </a:solidFill>
                        <a:effectLst/>
                      </a:endParaRPr>
                    </a:p>
                  </a:txBody>
                  <a:tcPr marL="19050" marR="19050" marT="19050" marB="19050" anchor="b">
                    <a:lnL>
                      <a:noFill/>
                    </a:lnL>
                    <a:lnR>
                      <a:noFill/>
                    </a:lnR>
                    <a:lnT>
                      <a:noFill/>
                    </a:lnT>
                    <a:lnB>
                      <a:noFill/>
                    </a:lnB>
                  </a:tcPr>
                </a:tc>
                <a:tc>
                  <a:txBody>
                    <a:bodyPr/>
                    <a:lstStyle/>
                    <a:p>
                      <a:pPr fontAlgn="b"/>
                      <a:r>
                        <a:rPr lang="en-US" sz="1000">
                          <a:solidFill>
                            <a:srgbClr val="002060"/>
                          </a:solidFill>
                          <a:effectLst/>
                          <a:latin typeface="inherit"/>
                        </a:rPr>
                        <a:t> </a:t>
                      </a:r>
                      <a:endParaRPr lang="en-US" sz="1000">
                        <a:solidFill>
                          <a:srgbClr val="002060"/>
                        </a:solidFill>
                        <a:effectLst/>
                      </a:endParaRPr>
                    </a:p>
                  </a:txBody>
                  <a:tcPr marL="19050" marR="19050" marT="19050" marB="19050" anchor="b">
                    <a:lnL>
                      <a:noFill/>
                    </a:lnL>
                    <a:lnR>
                      <a:noFill/>
                    </a:lnR>
                    <a:lnT>
                      <a:noFill/>
                    </a:lnT>
                    <a:lnB>
                      <a:noFill/>
                    </a:lnB>
                  </a:tcPr>
                </a:tc>
                <a:tc gridSpan="3">
                  <a:txBody>
                    <a:bodyPr/>
                    <a:lstStyle/>
                    <a:p>
                      <a:pPr algn="ctr" fontAlgn="b"/>
                      <a:r>
                        <a:rPr lang="en-US" sz="900" b="1">
                          <a:solidFill>
                            <a:srgbClr val="002060"/>
                          </a:solidFill>
                          <a:effectLst/>
                          <a:latin typeface="inherit"/>
                        </a:rPr>
                        <a:t>2015</a:t>
                      </a:r>
                      <a:endParaRPr lang="en-US" sz="900">
                        <a:solidFill>
                          <a:srgbClr val="002060"/>
                        </a:solidFill>
                        <a:effectLst/>
                      </a:endParaRPr>
                    </a:p>
                  </a:txBody>
                  <a:tcPr marL="19050" marR="19050" marT="19050" marB="19050" anchor="b">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fontAlgn="b"/>
                      <a:r>
                        <a:rPr lang="en-US" sz="1000">
                          <a:solidFill>
                            <a:srgbClr val="002060"/>
                          </a:solidFill>
                          <a:effectLst/>
                          <a:latin typeface="inherit"/>
                        </a:rPr>
                        <a:t> </a:t>
                      </a:r>
                      <a:endParaRPr lang="en-US" sz="1000">
                        <a:solidFill>
                          <a:srgbClr val="002060"/>
                        </a:solidFill>
                        <a:effectLst/>
                      </a:endParaRPr>
                    </a:p>
                  </a:txBody>
                  <a:tcPr marL="19050" marR="19050" marT="19050" marB="19050" anchor="b">
                    <a:lnL>
                      <a:noFill/>
                    </a:lnL>
                    <a:lnR>
                      <a:noFill/>
                    </a:lnR>
                    <a:lnT w="9525" cap="flat" cmpd="sng" algn="ctr">
                      <a:solidFill>
                        <a:srgbClr val="000000"/>
                      </a:solidFill>
                      <a:prstDash val="solid"/>
                      <a:round/>
                      <a:headEnd type="none" w="med" len="med"/>
                      <a:tailEnd type="none" w="med" len="med"/>
                    </a:lnT>
                    <a:lnB>
                      <a:noFill/>
                    </a:lnB>
                  </a:tcPr>
                </a:tc>
                <a:tc gridSpan="3">
                  <a:txBody>
                    <a:bodyPr/>
                    <a:lstStyle/>
                    <a:p>
                      <a:pPr algn="ctr" fontAlgn="b"/>
                      <a:r>
                        <a:rPr lang="en-US" sz="900">
                          <a:solidFill>
                            <a:srgbClr val="002060"/>
                          </a:solidFill>
                          <a:effectLst/>
                          <a:latin typeface="inherit"/>
                        </a:rPr>
                        <a:t>2014</a:t>
                      </a:r>
                      <a:endParaRPr lang="en-US" sz="900">
                        <a:solidFill>
                          <a:srgbClr val="002060"/>
                        </a:solidFill>
                        <a:effectLst/>
                      </a:endParaRPr>
                    </a:p>
                  </a:txBody>
                  <a:tcPr marL="19050" marR="19050" marT="19050" marB="19050" anchor="b">
                    <a:lnL>
                      <a:noFill/>
                    </a:lnL>
                    <a:lnR>
                      <a:no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0">
                <a:tc>
                  <a:txBody>
                    <a:bodyPr/>
                    <a:lstStyle/>
                    <a:p>
                      <a:pPr algn="l" fontAlgn="b"/>
                      <a:r>
                        <a:rPr lang="en-US" sz="900" dirty="0">
                          <a:solidFill>
                            <a:srgbClr val="002060"/>
                          </a:solidFill>
                          <a:effectLst/>
                          <a:latin typeface="inherit"/>
                        </a:rPr>
                        <a:t>Raw materials</a:t>
                      </a:r>
                      <a:endParaRPr lang="en-US" sz="900" dirty="0">
                        <a:solidFill>
                          <a:srgbClr val="002060"/>
                        </a:solidFill>
                        <a:effectLst/>
                      </a:endParaRPr>
                    </a:p>
                  </a:txBody>
                  <a:tcPr marL="19050" marR="19050" marT="19050" marB="19050" anchor="b">
                    <a:lnL>
                      <a:noFill/>
                    </a:lnL>
                    <a:lnR>
                      <a:noFill/>
                    </a:lnR>
                    <a:lnT>
                      <a:noFill/>
                    </a:lnT>
                    <a:lnB>
                      <a:noFill/>
                    </a:lnB>
                  </a:tcPr>
                </a:tc>
                <a:tc>
                  <a:txBody>
                    <a:bodyPr/>
                    <a:lstStyle/>
                    <a:p>
                      <a:pPr fontAlgn="b"/>
                      <a:r>
                        <a:rPr lang="en-US" sz="1000">
                          <a:solidFill>
                            <a:srgbClr val="002060"/>
                          </a:solidFill>
                          <a:effectLst/>
                          <a:latin typeface="inherit"/>
                        </a:rPr>
                        <a:t> </a:t>
                      </a:r>
                      <a:endParaRPr lang="en-US" sz="1000">
                        <a:solidFill>
                          <a:srgbClr val="002060"/>
                        </a:solidFill>
                        <a:effectLst/>
                      </a:endParaRPr>
                    </a:p>
                  </a:txBody>
                  <a:tcPr marL="19050" marR="19050" marT="19050" marB="19050" anchor="b">
                    <a:lnL>
                      <a:noFill/>
                    </a:lnL>
                    <a:lnR>
                      <a:noFill/>
                    </a:lnR>
                    <a:lnT>
                      <a:noFill/>
                    </a:lnT>
                    <a:lnB>
                      <a:noFill/>
                    </a:lnB>
                  </a:tcPr>
                </a:tc>
                <a:tc>
                  <a:txBody>
                    <a:bodyPr/>
                    <a:lstStyle/>
                    <a:p>
                      <a:pPr algn="l" fontAlgn="b"/>
                      <a:r>
                        <a:rPr lang="en-US" sz="900" b="1">
                          <a:solidFill>
                            <a:srgbClr val="002060"/>
                          </a:solidFill>
                          <a:effectLst/>
                          <a:latin typeface="inherit"/>
                        </a:rPr>
                        <a:t>$</a:t>
                      </a:r>
                      <a:endParaRPr lang="en-US" sz="900">
                        <a:solidFill>
                          <a:srgbClr val="002060"/>
                        </a:solidFill>
                        <a:effectLst/>
                      </a:endParaRPr>
                    </a:p>
                  </a:txBody>
                  <a:tcPr marL="19050" marR="0" marT="19050" marB="19050" anchor="b">
                    <a:lnL>
                      <a:noFill/>
                    </a:lnL>
                    <a:lnR>
                      <a:noFill/>
                    </a:lnR>
                    <a:lnT w="9525" cap="flat" cmpd="sng" algn="ctr">
                      <a:solidFill>
                        <a:srgbClr val="000000"/>
                      </a:solidFill>
                      <a:prstDash val="solid"/>
                      <a:round/>
                      <a:headEnd type="none" w="med" len="med"/>
                      <a:tailEnd type="none" w="med" len="med"/>
                    </a:lnT>
                    <a:lnB>
                      <a:noFill/>
                    </a:lnB>
                  </a:tcPr>
                </a:tc>
                <a:tc>
                  <a:txBody>
                    <a:bodyPr/>
                    <a:lstStyle/>
                    <a:p>
                      <a:pPr algn="r" fontAlgn="b"/>
                      <a:r>
                        <a:rPr lang="en-US" sz="900" b="1">
                          <a:solidFill>
                            <a:srgbClr val="002060"/>
                          </a:solidFill>
                          <a:effectLst/>
                          <a:latin typeface="inherit"/>
                        </a:rPr>
                        <a:t>2,467</a:t>
                      </a:r>
                      <a:endParaRPr lang="en-US" sz="900">
                        <a:solidFill>
                          <a:srgbClr val="002060"/>
                        </a:solidFill>
                        <a:effectLst/>
                      </a:endParaRPr>
                    </a:p>
                  </a:txBody>
                  <a:tcPr marL="0" marR="0" marT="19050" marB="19050" anchor="b">
                    <a:lnL>
                      <a:noFill/>
                    </a:lnL>
                    <a:lnR>
                      <a:noFill/>
                    </a:lnR>
                    <a:lnT w="9525" cap="flat" cmpd="sng" algn="ctr">
                      <a:solidFill>
                        <a:srgbClr val="000000"/>
                      </a:solidFill>
                      <a:prstDash val="solid"/>
                      <a:round/>
                      <a:headEnd type="none" w="med" len="med"/>
                      <a:tailEnd type="none" w="med" len="med"/>
                    </a:lnT>
                    <a:lnB>
                      <a:noFill/>
                    </a:lnB>
                  </a:tcPr>
                </a:tc>
                <a:tc>
                  <a:txBody>
                    <a:bodyPr/>
                    <a:lstStyle/>
                    <a:p>
                      <a:pPr algn="l" fontAlgn="b"/>
                      <a:r>
                        <a:rPr lang="en-US" sz="1000">
                          <a:solidFill>
                            <a:srgbClr val="002060"/>
                          </a:solidFill>
                          <a:effectLst/>
                          <a:latin typeface="inherit"/>
                        </a:rPr>
                        <a:t/>
                      </a:r>
                      <a:br>
                        <a:rPr lang="en-US" sz="1000">
                          <a:solidFill>
                            <a:srgbClr val="002060"/>
                          </a:solidFill>
                          <a:effectLst/>
                          <a:latin typeface="inherit"/>
                        </a:rPr>
                      </a:br>
                      <a:endParaRPr lang="en-US" sz="1000">
                        <a:solidFill>
                          <a:srgbClr val="002060"/>
                        </a:solidFill>
                        <a:effectLst/>
                      </a:endParaRPr>
                    </a:p>
                  </a:txBody>
                  <a:tcPr marL="0" marR="0" marT="0" marB="0" anchor="b">
                    <a:lnL>
                      <a:noFill/>
                    </a:lnL>
                    <a:lnR>
                      <a:noFill/>
                    </a:lnR>
                    <a:lnT w="9525" cap="flat" cmpd="sng" algn="ctr">
                      <a:solidFill>
                        <a:srgbClr val="000000"/>
                      </a:solidFill>
                      <a:prstDash val="solid"/>
                      <a:round/>
                      <a:headEnd type="none" w="med" len="med"/>
                      <a:tailEnd type="none" w="med" len="med"/>
                    </a:lnT>
                    <a:lnB>
                      <a:noFill/>
                    </a:lnB>
                  </a:tcPr>
                </a:tc>
                <a:tc>
                  <a:txBody>
                    <a:bodyPr/>
                    <a:lstStyle/>
                    <a:p>
                      <a:pPr fontAlgn="b"/>
                      <a:r>
                        <a:rPr lang="en-US" sz="1000">
                          <a:solidFill>
                            <a:srgbClr val="002060"/>
                          </a:solidFill>
                          <a:effectLst/>
                          <a:latin typeface="inherit"/>
                        </a:rPr>
                        <a:t> </a:t>
                      </a:r>
                      <a:endParaRPr lang="en-US" sz="1000">
                        <a:solidFill>
                          <a:srgbClr val="002060"/>
                        </a:solidFill>
                        <a:effectLst/>
                      </a:endParaRPr>
                    </a:p>
                  </a:txBody>
                  <a:tcPr marL="19050" marR="19050" marT="19050" marB="19050" anchor="b">
                    <a:lnL>
                      <a:noFill/>
                    </a:lnL>
                    <a:lnR>
                      <a:noFill/>
                    </a:lnR>
                    <a:lnT>
                      <a:noFill/>
                    </a:lnT>
                    <a:lnB>
                      <a:noFill/>
                    </a:lnB>
                  </a:tcPr>
                </a:tc>
                <a:tc>
                  <a:txBody>
                    <a:bodyPr/>
                    <a:lstStyle/>
                    <a:p>
                      <a:pPr algn="l" fontAlgn="b"/>
                      <a:r>
                        <a:rPr lang="en-US" sz="900">
                          <a:solidFill>
                            <a:srgbClr val="002060"/>
                          </a:solidFill>
                          <a:effectLst/>
                          <a:latin typeface="inherit"/>
                        </a:rPr>
                        <a:t>$</a:t>
                      </a:r>
                      <a:endParaRPr lang="en-US" sz="900">
                        <a:solidFill>
                          <a:srgbClr val="002060"/>
                        </a:solidFill>
                        <a:effectLst/>
                      </a:endParaRPr>
                    </a:p>
                  </a:txBody>
                  <a:tcPr marL="19050" marR="0" marT="19050" marB="19050" anchor="b">
                    <a:lnL>
                      <a:noFill/>
                    </a:lnL>
                    <a:lnR>
                      <a:noFill/>
                    </a:lnR>
                    <a:lnT w="9525" cap="flat" cmpd="sng" algn="ctr">
                      <a:solidFill>
                        <a:srgbClr val="000000"/>
                      </a:solidFill>
                      <a:prstDash val="solid"/>
                      <a:round/>
                      <a:headEnd type="none" w="med" len="med"/>
                      <a:tailEnd type="none" w="med" len="med"/>
                    </a:lnT>
                    <a:lnB>
                      <a:noFill/>
                    </a:lnB>
                  </a:tcPr>
                </a:tc>
                <a:tc>
                  <a:txBody>
                    <a:bodyPr/>
                    <a:lstStyle/>
                    <a:p>
                      <a:pPr algn="r" fontAlgn="b"/>
                      <a:r>
                        <a:rPr lang="en-US" sz="900">
                          <a:solidFill>
                            <a:srgbClr val="002060"/>
                          </a:solidFill>
                          <a:effectLst/>
                          <a:latin typeface="inherit"/>
                        </a:rPr>
                        <a:t>2,986</a:t>
                      </a:r>
                      <a:endParaRPr lang="en-US" sz="900">
                        <a:solidFill>
                          <a:srgbClr val="002060"/>
                        </a:solidFill>
                        <a:effectLst/>
                      </a:endParaRPr>
                    </a:p>
                  </a:txBody>
                  <a:tcPr marL="0" marR="0" marT="19050" marB="19050" anchor="b">
                    <a:lnL>
                      <a:noFill/>
                    </a:lnL>
                    <a:lnR>
                      <a:noFill/>
                    </a:lnR>
                    <a:lnT w="9525" cap="flat" cmpd="sng" algn="ctr">
                      <a:solidFill>
                        <a:srgbClr val="000000"/>
                      </a:solidFill>
                      <a:prstDash val="solid"/>
                      <a:round/>
                      <a:headEnd type="none" w="med" len="med"/>
                      <a:tailEnd type="none" w="med" len="med"/>
                    </a:lnT>
                    <a:lnB>
                      <a:noFill/>
                    </a:lnB>
                  </a:tcPr>
                </a:tc>
                <a:tc>
                  <a:txBody>
                    <a:bodyPr/>
                    <a:lstStyle/>
                    <a:p>
                      <a:pPr algn="l" fontAlgn="b"/>
                      <a:r>
                        <a:rPr lang="en-US" sz="1000">
                          <a:effectLst/>
                          <a:latin typeface="inherit"/>
                        </a:rPr>
                        <a:t/>
                      </a:r>
                      <a:br>
                        <a:rPr lang="en-US" sz="1000">
                          <a:effectLst/>
                          <a:latin typeface="inherit"/>
                        </a:rPr>
                      </a:br>
                      <a:endParaRPr lang="en-US" sz="1000">
                        <a:effectLst/>
                      </a:endParaRPr>
                    </a:p>
                  </a:txBody>
                  <a:tcPr marL="0" marR="0" marT="0" marB="0" anchor="b">
                    <a:lnL>
                      <a:noFill/>
                    </a:lnL>
                    <a:lnR>
                      <a:noFill/>
                    </a:lnR>
                    <a:lnT w="9525"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2"/>
                  </a:ext>
                </a:extLst>
              </a:tr>
              <a:tr h="0">
                <a:tc>
                  <a:txBody>
                    <a:bodyPr/>
                    <a:lstStyle/>
                    <a:p>
                      <a:pPr algn="l" fontAlgn="b"/>
                      <a:r>
                        <a:rPr lang="en-US" sz="900" dirty="0">
                          <a:solidFill>
                            <a:srgbClr val="002060"/>
                          </a:solidFill>
                          <a:effectLst/>
                          <a:latin typeface="inherit"/>
                        </a:rPr>
                        <a:t>Work-in-process</a:t>
                      </a:r>
                      <a:endParaRPr lang="en-US" sz="900" dirty="0">
                        <a:solidFill>
                          <a:srgbClr val="002060"/>
                        </a:solidFill>
                        <a:effectLst/>
                      </a:endParaRPr>
                    </a:p>
                  </a:txBody>
                  <a:tcPr marL="19050" marR="19050" marT="19050" marB="19050" anchor="b">
                    <a:lnL>
                      <a:noFill/>
                    </a:lnL>
                    <a:lnR>
                      <a:noFill/>
                    </a:lnR>
                    <a:lnT>
                      <a:noFill/>
                    </a:lnT>
                    <a:lnB>
                      <a:noFill/>
                    </a:lnB>
                  </a:tcPr>
                </a:tc>
                <a:tc>
                  <a:txBody>
                    <a:bodyPr/>
                    <a:lstStyle/>
                    <a:p>
                      <a:pPr fontAlgn="b"/>
                      <a:r>
                        <a:rPr lang="en-US" sz="1000">
                          <a:solidFill>
                            <a:srgbClr val="002060"/>
                          </a:solidFill>
                          <a:effectLst/>
                          <a:latin typeface="inherit"/>
                        </a:rPr>
                        <a:t> </a:t>
                      </a:r>
                      <a:endParaRPr lang="en-US" sz="1000">
                        <a:solidFill>
                          <a:srgbClr val="002060"/>
                        </a:solidFill>
                        <a:effectLst/>
                      </a:endParaRPr>
                    </a:p>
                  </a:txBody>
                  <a:tcPr marL="19050" marR="19050" marT="19050" marB="19050" anchor="b">
                    <a:lnL>
                      <a:noFill/>
                    </a:lnL>
                    <a:lnR>
                      <a:noFill/>
                    </a:lnR>
                    <a:lnT>
                      <a:noFill/>
                    </a:lnT>
                    <a:lnB>
                      <a:noFill/>
                    </a:lnB>
                  </a:tcPr>
                </a:tc>
                <a:tc gridSpan="2">
                  <a:txBody>
                    <a:bodyPr/>
                    <a:lstStyle/>
                    <a:p>
                      <a:pPr algn="r" fontAlgn="b"/>
                      <a:r>
                        <a:rPr lang="en-US" sz="900" b="1">
                          <a:solidFill>
                            <a:srgbClr val="002060"/>
                          </a:solidFill>
                          <a:effectLst/>
                          <a:latin typeface="inherit"/>
                        </a:rPr>
                        <a:t>1,857</a:t>
                      </a:r>
                      <a:endParaRPr lang="en-US" sz="900">
                        <a:solidFill>
                          <a:srgbClr val="002060"/>
                        </a:solidFill>
                        <a:effectLst/>
                      </a:endParaRPr>
                    </a:p>
                  </a:txBody>
                  <a:tcPr marL="19050" marR="0" marT="19050" marB="19050" anchor="b">
                    <a:lnL>
                      <a:noFill/>
                    </a:lnL>
                    <a:lnR>
                      <a:noFill/>
                    </a:lnR>
                    <a:lnT>
                      <a:noFill/>
                    </a:lnT>
                    <a:lnB>
                      <a:noFill/>
                    </a:lnB>
                  </a:tcPr>
                </a:tc>
                <a:tc hMerge="1">
                  <a:txBody>
                    <a:bodyPr/>
                    <a:lstStyle/>
                    <a:p>
                      <a:endParaRPr lang="en-US"/>
                    </a:p>
                  </a:txBody>
                  <a:tcPr/>
                </a:tc>
                <a:tc>
                  <a:txBody>
                    <a:bodyPr/>
                    <a:lstStyle/>
                    <a:p>
                      <a:pPr algn="l" fontAlgn="b"/>
                      <a:r>
                        <a:rPr lang="en-US" sz="1000">
                          <a:solidFill>
                            <a:srgbClr val="002060"/>
                          </a:solidFill>
                          <a:effectLst/>
                          <a:latin typeface="inherit"/>
                        </a:rPr>
                        <a:t/>
                      </a:r>
                      <a:br>
                        <a:rPr lang="en-US" sz="1000">
                          <a:solidFill>
                            <a:srgbClr val="002060"/>
                          </a:solidFill>
                          <a:effectLst/>
                          <a:latin typeface="inherit"/>
                        </a:rPr>
                      </a:br>
                      <a:endParaRPr lang="en-US" sz="1000">
                        <a:solidFill>
                          <a:srgbClr val="002060"/>
                        </a:solidFill>
                        <a:effectLst/>
                      </a:endParaRPr>
                    </a:p>
                  </a:txBody>
                  <a:tcPr marL="0" marR="0" marT="0" marB="0" anchor="b">
                    <a:lnL>
                      <a:noFill/>
                    </a:lnL>
                    <a:lnR>
                      <a:noFill/>
                    </a:lnR>
                    <a:lnT>
                      <a:noFill/>
                    </a:lnT>
                    <a:lnB>
                      <a:noFill/>
                    </a:lnB>
                  </a:tcPr>
                </a:tc>
                <a:tc>
                  <a:txBody>
                    <a:bodyPr/>
                    <a:lstStyle/>
                    <a:p>
                      <a:pPr fontAlgn="b"/>
                      <a:r>
                        <a:rPr lang="en-US" sz="1000">
                          <a:solidFill>
                            <a:srgbClr val="002060"/>
                          </a:solidFill>
                          <a:effectLst/>
                          <a:latin typeface="inherit"/>
                        </a:rPr>
                        <a:t> </a:t>
                      </a:r>
                      <a:endParaRPr lang="en-US" sz="1000">
                        <a:solidFill>
                          <a:srgbClr val="002060"/>
                        </a:solidFill>
                        <a:effectLst/>
                      </a:endParaRPr>
                    </a:p>
                  </a:txBody>
                  <a:tcPr marL="19050" marR="19050" marT="19050" marB="19050" anchor="b">
                    <a:lnL>
                      <a:noFill/>
                    </a:lnL>
                    <a:lnR>
                      <a:noFill/>
                    </a:lnR>
                    <a:lnT>
                      <a:noFill/>
                    </a:lnT>
                    <a:lnB>
                      <a:noFill/>
                    </a:lnB>
                  </a:tcPr>
                </a:tc>
                <a:tc gridSpan="2">
                  <a:txBody>
                    <a:bodyPr/>
                    <a:lstStyle/>
                    <a:p>
                      <a:pPr algn="r" fontAlgn="b"/>
                      <a:r>
                        <a:rPr lang="en-US" sz="900">
                          <a:solidFill>
                            <a:srgbClr val="002060"/>
                          </a:solidFill>
                          <a:effectLst/>
                          <a:latin typeface="inherit"/>
                        </a:rPr>
                        <a:t>2,455</a:t>
                      </a:r>
                      <a:endParaRPr lang="en-US" sz="900">
                        <a:solidFill>
                          <a:srgbClr val="002060"/>
                        </a:solidFill>
                        <a:effectLst/>
                      </a:endParaRPr>
                    </a:p>
                  </a:txBody>
                  <a:tcPr marL="19050" marR="0" marT="19050" marB="19050" anchor="b">
                    <a:lnL>
                      <a:noFill/>
                    </a:lnL>
                    <a:lnR>
                      <a:noFill/>
                    </a:lnR>
                    <a:lnT>
                      <a:noFill/>
                    </a:lnT>
                    <a:lnB>
                      <a:noFill/>
                    </a:lnB>
                  </a:tcPr>
                </a:tc>
                <a:tc hMerge="1">
                  <a:txBody>
                    <a:bodyPr/>
                    <a:lstStyle/>
                    <a:p>
                      <a:endParaRPr lang="en-US"/>
                    </a:p>
                  </a:txBody>
                  <a:tcPr/>
                </a:tc>
                <a:tc>
                  <a:txBody>
                    <a:bodyPr/>
                    <a:lstStyle/>
                    <a:p>
                      <a:pPr algn="l" fontAlgn="b"/>
                      <a:r>
                        <a:rPr lang="en-US" sz="1000">
                          <a:effectLst/>
                          <a:latin typeface="inherit"/>
                        </a:rPr>
                        <a:t/>
                      </a:r>
                      <a:br>
                        <a:rPr lang="en-US" sz="1000">
                          <a:effectLst/>
                          <a:latin typeface="inherit"/>
                        </a:rPr>
                      </a:br>
                      <a:endParaRPr lang="en-US" sz="1000">
                        <a:effectLst/>
                      </a:endParaRPr>
                    </a:p>
                  </a:txBody>
                  <a:tcPr marL="0" marR="0" marT="0" marB="0" anchor="b">
                    <a:lnL>
                      <a:noFill/>
                    </a:lnL>
                    <a:lnR>
                      <a:noFill/>
                    </a:lnR>
                    <a:lnT>
                      <a:noFill/>
                    </a:lnT>
                    <a:lnB>
                      <a:noFill/>
                    </a:lnB>
                  </a:tcPr>
                </a:tc>
                <a:extLst>
                  <a:ext uri="{0D108BD9-81ED-4DB2-BD59-A6C34878D82A}">
                    <a16:rowId xmlns:a16="http://schemas.microsoft.com/office/drawing/2014/main" val="10003"/>
                  </a:ext>
                </a:extLst>
              </a:tr>
              <a:tr h="0">
                <a:tc>
                  <a:txBody>
                    <a:bodyPr/>
                    <a:lstStyle/>
                    <a:p>
                      <a:pPr algn="l" fontAlgn="b"/>
                      <a:r>
                        <a:rPr lang="en-US" sz="900">
                          <a:solidFill>
                            <a:srgbClr val="002060"/>
                          </a:solidFill>
                          <a:effectLst/>
                          <a:latin typeface="inherit"/>
                        </a:rPr>
                        <a:t>Finished goods</a:t>
                      </a:r>
                      <a:endParaRPr lang="en-US" sz="900">
                        <a:solidFill>
                          <a:srgbClr val="002060"/>
                        </a:solidFill>
                        <a:effectLst/>
                      </a:endParaRPr>
                    </a:p>
                  </a:txBody>
                  <a:tcPr marL="19050" marR="19050" marT="19050" marB="19050" anchor="b">
                    <a:lnL>
                      <a:noFill/>
                    </a:lnL>
                    <a:lnR>
                      <a:noFill/>
                    </a:lnR>
                    <a:lnT>
                      <a:noFill/>
                    </a:lnT>
                    <a:lnB>
                      <a:noFill/>
                    </a:lnB>
                  </a:tcPr>
                </a:tc>
                <a:tc>
                  <a:txBody>
                    <a:bodyPr/>
                    <a:lstStyle/>
                    <a:p>
                      <a:pPr fontAlgn="b"/>
                      <a:r>
                        <a:rPr lang="en-US" sz="1000">
                          <a:solidFill>
                            <a:srgbClr val="002060"/>
                          </a:solidFill>
                          <a:effectLst/>
                          <a:latin typeface="inherit"/>
                        </a:rPr>
                        <a:t> </a:t>
                      </a:r>
                      <a:endParaRPr lang="en-US" sz="1000">
                        <a:solidFill>
                          <a:srgbClr val="002060"/>
                        </a:solidFill>
                        <a:effectLst/>
                      </a:endParaRPr>
                    </a:p>
                  </a:txBody>
                  <a:tcPr marL="19050" marR="19050" marT="19050" marB="19050" anchor="b">
                    <a:lnL>
                      <a:noFill/>
                    </a:lnL>
                    <a:lnR>
                      <a:noFill/>
                    </a:lnR>
                    <a:lnT>
                      <a:noFill/>
                    </a:lnT>
                    <a:lnB>
                      <a:noFill/>
                    </a:lnB>
                  </a:tcPr>
                </a:tc>
                <a:tc gridSpan="2">
                  <a:txBody>
                    <a:bodyPr/>
                    <a:lstStyle/>
                    <a:p>
                      <a:pPr algn="r" fontAlgn="b"/>
                      <a:r>
                        <a:rPr lang="en-US" sz="900" b="1">
                          <a:solidFill>
                            <a:srgbClr val="002060"/>
                          </a:solidFill>
                          <a:effectLst/>
                          <a:latin typeface="inherit"/>
                        </a:rPr>
                        <a:t>5,122</a:t>
                      </a:r>
                      <a:endParaRPr lang="en-US" sz="900">
                        <a:solidFill>
                          <a:srgbClr val="002060"/>
                        </a:solidFill>
                        <a:effectLst/>
                      </a:endParaRPr>
                    </a:p>
                  </a:txBody>
                  <a:tcPr marL="19050" marR="0" marT="19050" marB="19050" anchor="b">
                    <a:lnL>
                      <a:noFill/>
                    </a:lnL>
                    <a:lnR>
                      <a:noFill/>
                    </a:lnR>
                    <a:lnT>
                      <a:noFill/>
                    </a:lnT>
                    <a:lnB>
                      <a:noFill/>
                    </a:lnB>
                  </a:tcPr>
                </a:tc>
                <a:tc hMerge="1">
                  <a:txBody>
                    <a:bodyPr/>
                    <a:lstStyle/>
                    <a:p>
                      <a:endParaRPr lang="en-US"/>
                    </a:p>
                  </a:txBody>
                  <a:tcPr/>
                </a:tc>
                <a:tc>
                  <a:txBody>
                    <a:bodyPr/>
                    <a:lstStyle/>
                    <a:p>
                      <a:pPr algn="l" fontAlgn="b"/>
                      <a:r>
                        <a:rPr lang="en-US" sz="1000">
                          <a:solidFill>
                            <a:srgbClr val="002060"/>
                          </a:solidFill>
                          <a:effectLst/>
                          <a:latin typeface="inherit"/>
                        </a:rPr>
                        <a:t/>
                      </a:r>
                      <a:br>
                        <a:rPr lang="en-US" sz="1000">
                          <a:solidFill>
                            <a:srgbClr val="002060"/>
                          </a:solidFill>
                          <a:effectLst/>
                          <a:latin typeface="inherit"/>
                        </a:rPr>
                      </a:br>
                      <a:endParaRPr lang="en-US" sz="1000">
                        <a:solidFill>
                          <a:srgbClr val="002060"/>
                        </a:solidFill>
                        <a:effectLst/>
                      </a:endParaRPr>
                    </a:p>
                  </a:txBody>
                  <a:tcPr marL="0" marR="0" marT="0" marB="0" anchor="b">
                    <a:lnL>
                      <a:noFill/>
                    </a:lnL>
                    <a:lnR>
                      <a:noFill/>
                    </a:lnR>
                    <a:lnT>
                      <a:noFill/>
                    </a:lnT>
                    <a:lnB>
                      <a:noFill/>
                    </a:lnB>
                  </a:tcPr>
                </a:tc>
                <a:tc>
                  <a:txBody>
                    <a:bodyPr/>
                    <a:lstStyle/>
                    <a:p>
                      <a:pPr fontAlgn="b"/>
                      <a:r>
                        <a:rPr lang="en-US" sz="1000">
                          <a:solidFill>
                            <a:srgbClr val="002060"/>
                          </a:solidFill>
                          <a:effectLst/>
                          <a:latin typeface="inherit"/>
                        </a:rPr>
                        <a:t> </a:t>
                      </a:r>
                      <a:endParaRPr lang="en-US" sz="1000">
                        <a:solidFill>
                          <a:srgbClr val="002060"/>
                        </a:solidFill>
                        <a:effectLst/>
                      </a:endParaRPr>
                    </a:p>
                  </a:txBody>
                  <a:tcPr marL="19050" marR="19050" marT="19050" marB="19050" anchor="b">
                    <a:lnL>
                      <a:noFill/>
                    </a:lnL>
                    <a:lnR>
                      <a:noFill/>
                    </a:lnR>
                    <a:lnT>
                      <a:noFill/>
                    </a:lnT>
                    <a:lnB>
                      <a:noFill/>
                    </a:lnB>
                  </a:tcPr>
                </a:tc>
                <a:tc gridSpan="2">
                  <a:txBody>
                    <a:bodyPr/>
                    <a:lstStyle/>
                    <a:p>
                      <a:pPr algn="r" fontAlgn="b"/>
                      <a:r>
                        <a:rPr lang="en-US" sz="900">
                          <a:solidFill>
                            <a:srgbClr val="002060"/>
                          </a:solidFill>
                          <a:effectLst/>
                          <a:latin typeface="inherit"/>
                        </a:rPr>
                        <a:t>6,504</a:t>
                      </a:r>
                      <a:endParaRPr lang="en-US" sz="900">
                        <a:solidFill>
                          <a:srgbClr val="002060"/>
                        </a:solidFill>
                        <a:effectLst/>
                      </a:endParaRPr>
                    </a:p>
                  </a:txBody>
                  <a:tcPr marL="19050" marR="0" marT="19050" marB="19050" anchor="b">
                    <a:lnL>
                      <a:noFill/>
                    </a:lnL>
                    <a:lnR>
                      <a:noFill/>
                    </a:lnR>
                    <a:lnT>
                      <a:noFill/>
                    </a:lnT>
                    <a:lnB>
                      <a:noFill/>
                    </a:lnB>
                  </a:tcPr>
                </a:tc>
                <a:tc hMerge="1">
                  <a:txBody>
                    <a:bodyPr/>
                    <a:lstStyle/>
                    <a:p>
                      <a:endParaRPr lang="en-US"/>
                    </a:p>
                  </a:txBody>
                  <a:tcPr/>
                </a:tc>
                <a:tc>
                  <a:txBody>
                    <a:bodyPr/>
                    <a:lstStyle/>
                    <a:p>
                      <a:pPr algn="l" fontAlgn="b"/>
                      <a:r>
                        <a:rPr lang="en-US" sz="1000">
                          <a:effectLst/>
                          <a:latin typeface="inherit"/>
                        </a:rPr>
                        <a:t/>
                      </a:r>
                      <a:br>
                        <a:rPr lang="en-US" sz="1000">
                          <a:effectLst/>
                          <a:latin typeface="inherit"/>
                        </a:rPr>
                      </a:br>
                      <a:endParaRPr lang="en-US" sz="1000">
                        <a:effectLst/>
                      </a:endParaRPr>
                    </a:p>
                  </a:txBody>
                  <a:tcPr marL="0" marR="0" marT="0" marB="0" anchor="b">
                    <a:lnL>
                      <a:noFill/>
                    </a:lnL>
                    <a:lnR>
                      <a:noFill/>
                    </a:lnR>
                    <a:lnT>
                      <a:noFill/>
                    </a:lnT>
                    <a:lnB>
                      <a:noFill/>
                    </a:lnB>
                  </a:tcPr>
                </a:tc>
                <a:extLst>
                  <a:ext uri="{0D108BD9-81ED-4DB2-BD59-A6C34878D82A}">
                    <a16:rowId xmlns:a16="http://schemas.microsoft.com/office/drawing/2014/main" val="10004"/>
                  </a:ext>
                </a:extLst>
              </a:tr>
              <a:tr h="0">
                <a:tc>
                  <a:txBody>
                    <a:bodyPr/>
                    <a:lstStyle/>
                    <a:p>
                      <a:pPr algn="l" fontAlgn="b"/>
                      <a:r>
                        <a:rPr lang="en-US" sz="900">
                          <a:solidFill>
                            <a:srgbClr val="002060"/>
                          </a:solidFill>
                          <a:effectLst/>
                          <a:latin typeface="inherit"/>
                        </a:rPr>
                        <a:t>Supplies</a:t>
                      </a:r>
                      <a:endParaRPr lang="en-US" sz="900">
                        <a:solidFill>
                          <a:srgbClr val="002060"/>
                        </a:solidFill>
                        <a:effectLst/>
                      </a:endParaRPr>
                    </a:p>
                  </a:txBody>
                  <a:tcPr marL="19050" marR="19050" marT="19050" marB="19050" anchor="b">
                    <a:lnL>
                      <a:noFill/>
                    </a:lnL>
                    <a:lnR>
                      <a:noFill/>
                    </a:lnR>
                    <a:lnT>
                      <a:noFill/>
                    </a:lnT>
                    <a:lnB>
                      <a:noFill/>
                    </a:lnB>
                  </a:tcPr>
                </a:tc>
                <a:tc>
                  <a:txBody>
                    <a:bodyPr/>
                    <a:lstStyle/>
                    <a:p>
                      <a:pPr fontAlgn="b"/>
                      <a:r>
                        <a:rPr lang="en-US" sz="1000">
                          <a:solidFill>
                            <a:srgbClr val="002060"/>
                          </a:solidFill>
                          <a:effectLst/>
                          <a:latin typeface="inherit"/>
                        </a:rPr>
                        <a:t> </a:t>
                      </a:r>
                      <a:endParaRPr lang="en-US" sz="1000">
                        <a:solidFill>
                          <a:srgbClr val="002060"/>
                        </a:solidFill>
                        <a:effectLst/>
                      </a:endParaRPr>
                    </a:p>
                  </a:txBody>
                  <a:tcPr marL="19050" marR="19050" marT="19050" marB="19050" anchor="b">
                    <a:lnL>
                      <a:noFill/>
                    </a:lnL>
                    <a:lnR>
                      <a:noFill/>
                    </a:lnR>
                    <a:lnT>
                      <a:noFill/>
                    </a:lnT>
                    <a:lnB>
                      <a:noFill/>
                    </a:lnB>
                  </a:tcPr>
                </a:tc>
                <a:tc gridSpan="2">
                  <a:txBody>
                    <a:bodyPr/>
                    <a:lstStyle/>
                    <a:p>
                      <a:pPr algn="r" fontAlgn="b"/>
                      <a:r>
                        <a:rPr lang="en-US" sz="900" b="1">
                          <a:solidFill>
                            <a:srgbClr val="002060"/>
                          </a:solidFill>
                          <a:effectLst/>
                          <a:latin typeface="inherit"/>
                        </a:rPr>
                        <a:t>254</a:t>
                      </a:r>
                      <a:endParaRPr lang="en-US" sz="900">
                        <a:solidFill>
                          <a:srgbClr val="002060"/>
                        </a:solidFill>
                        <a:effectLst/>
                      </a:endParaRPr>
                    </a:p>
                  </a:txBody>
                  <a:tcPr marL="19050" marR="0" marT="19050" marB="19050" anchor="b">
                    <a:lnL>
                      <a:noFill/>
                    </a:lnL>
                    <a:lnR>
                      <a:noFill/>
                    </a:lnR>
                    <a:lnT>
                      <a:noFill/>
                    </a:lnT>
                    <a:lnB w="9525"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1000">
                          <a:solidFill>
                            <a:srgbClr val="002060"/>
                          </a:solidFill>
                          <a:effectLst/>
                          <a:latin typeface="inherit"/>
                        </a:rPr>
                        <a:t/>
                      </a:r>
                      <a:br>
                        <a:rPr lang="en-US" sz="1000">
                          <a:solidFill>
                            <a:srgbClr val="002060"/>
                          </a:solidFill>
                          <a:effectLst/>
                          <a:latin typeface="inherit"/>
                        </a:rPr>
                      </a:br>
                      <a:endParaRPr lang="en-US" sz="1000">
                        <a:solidFill>
                          <a:srgbClr val="002060"/>
                        </a:solidFill>
                        <a:effectLst/>
                      </a:endParaRPr>
                    </a:p>
                  </a:txBody>
                  <a:tcPr marL="0" marR="0" marT="0" marB="0" anchor="b">
                    <a:lnL>
                      <a:noFill/>
                    </a:lnL>
                    <a:lnR>
                      <a:noFill/>
                    </a:lnR>
                    <a:lnT>
                      <a:noFill/>
                    </a:lnT>
                    <a:lnB w="9525" cap="flat" cmpd="sng" algn="ctr">
                      <a:solidFill>
                        <a:srgbClr val="000000"/>
                      </a:solidFill>
                      <a:prstDash val="solid"/>
                      <a:round/>
                      <a:headEnd type="none" w="med" len="med"/>
                      <a:tailEnd type="none" w="med" len="med"/>
                    </a:lnB>
                  </a:tcPr>
                </a:tc>
                <a:tc>
                  <a:txBody>
                    <a:bodyPr/>
                    <a:lstStyle/>
                    <a:p>
                      <a:pPr fontAlgn="b"/>
                      <a:r>
                        <a:rPr lang="en-US" sz="1000">
                          <a:solidFill>
                            <a:srgbClr val="002060"/>
                          </a:solidFill>
                          <a:effectLst/>
                          <a:latin typeface="inherit"/>
                        </a:rPr>
                        <a:t> </a:t>
                      </a:r>
                      <a:endParaRPr lang="en-US" sz="1000">
                        <a:solidFill>
                          <a:srgbClr val="002060"/>
                        </a:solidFill>
                        <a:effectLst/>
                      </a:endParaRPr>
                    </a:p>
                  </a:txBody>
                  <a:tcPr marL="19050" marR="19050" marT="19050" marB="19050" anchor="b">
                    <a:lnL>
                      <a:noFill/>
                    </a:lnL>
                    <a:lnR>
                      <a:noFill/>
                    </a:lnR>
                    <a:lnT>
                      <a:noFill/>
                    </a:lnT>
                    <a:lnB>
                      <a:noFill/>
                    </a:lnB>
                  </a:tcPr>
                </a:tc>
                <a:tc gridSpan="2">
                  <a:txBody>
                    <a:bodyPr/>
                    <a:lstStyle/>
                    <a:p>
                      <a:pPr algn="r" fontAlgn="b"/>
                      <a:r>
                        <a:rPr lang="en-US" sz="900">
                          <a:solidFill>
                            <a:srgbClr val="002060"/>
                          </a:solidFill>
                          <a:effectLst/>
                          <a:latin typeface="inherit"/>
                        </a:rPr>
                        <a:t>260</a:t>
                      </a:r>
                      <a:endParaRPr lang="en-US" sz="900">
                        <a:solidFill>
                          <a:srgbClr val="002060"/>
                        </a:solidFill>
                        <a:effectLst/>
                      </a:endParaRPr>
                    </a:p>
                  </a:txBody>
                  <a:tcPr marL="19050" marR="0" marT="19050" marB="19050" anchor="b">
                    <a:lnL>
                      <a:noFill/>
                    </a:lnL>
                    <a:lnR>
                      <a:noFill/>
                    </a:lnR>
                    <a:lnT>
                      <a:noFill/>
                    </a:lnT>
                    <a:lnB w="9525"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algn="l" fontAlgn="b"/>
                      <a:r>
                        <a:rPr lang="en-US" sz="1000">
                          <a:effectLst/>
                          <a:latin typeface="inherit"/>
                        </a:rPr>
                        <a:t/>
                      </a:r>
                      <a:br>
                        <a:rPr lang="en-US" sz="1000">
                          <a:effectLst/>
                          <a:latin typeface="inherit"/>
                        </a:rPr>
                      </a:br>
                      <a:endParaRPr lang="en-US" sz="1000">
                        <a:effectLst/>
                      </a:endParaRPr>
                    </a:p>
                  </a:txBody>
                  <a:tcPr marL="0" marR="0" marT="0" marB="0" anchor="b">
                    <a:lnL>
                      <a:noFill/>
                    </a:lnL>
                    <a:lnR>
                      <a:noFill/>
                    </a:lnR>
                    <a:lnT>
                      <a:noFill/>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algn="l" fontAlgn="b"/>
                      <a:r>
                        <a:rPr lang="en-US" sz="900" dirty="0">
                          <a:solidFill>
                            <a:srgbClr val="002060"/>
                          </a:solidFill>
                          <a:effectLst/>
                          <a:latin typeface="inherit"/>
                        </a:rPr>
                        <a:t>Total inventories</a:t>
                      </a:r>
                      <a:endParaRPr lang="en-US" sz="900" dirty="0">
                        <a:solidFill>
                          <a:srgbClr val="002060"/>
                        </a:solidFill>
                        <a:effectLst/>
                      </a:endParaRPr>
                    </a:p>
                  </a:txBody>
                  <a:tcPr marL="19050" marR="19050" marT="19050" marB="19050" anchor="b">
                    <a:lnL>
                      <a:noFill/>
                    </a:lnL>
                    <a:lnR>
                      <a:noFill/>
                    </a:lnR>
                    <a:lnT>
                      <a:noFill/>
                    </a:lnT>
                    <a:lnB>
                      <a:noFill/>
                    </a:lnB>
                  </a:tcPr>
                </a:tc>
                <a:tc>
                  <a:txBody>
                    <a:bodyPr/>
                    <a:lstStyle/>
                    <a:p>
                      <a:pPr fontAlgn="b"/>
                      <a:r>
                        <a:rPr lang="en-US" sz="1000">
                          <a:solidFill>
                            <a:srgbClr val="002060"/>
                          </a:solidFill>
                          <a:effectLst/>
                          <a:latin typeface="inherit"/>
                        </a:rPr>
                        <a:t> </a:t>
                      </a:r>
                      <a:endParaRPr lang="en-US" sz="1000">
                        <a:solidFill>
                          <a:srgbClr val="002060"/>
                        </a:solidFill>
                        <a:effectLst/>
                      </a:endParaRPr>
                    </a:p>
                  </a:txBody>
                  <a:tcPr marL="19050" marR="19050" marT="19050" marB="19050" anchor="b">
                    <a:lnL>
                      <a:noFill/>
                    </a:lnL>
                    <a:lnR>
                      <a:noFill/>
                    </a:lnR>
                    <a:lnT>
                      <a:noFill/>
                    </a:lnT>
                    <a:lnB>
                      <a:noFill/>
                    </a:lnB>
                  </a:tcPr>
                </a:tc>
                <a:tc>
                  <a:txBody>
                    <a:bodyPr/>
                    <a:lstStyle/>
                    <a:p>
                      <a:pPr algn="l" fontAlgn="b"/>
                      <a:r>
                        <a:rPr lang="en-US" sz="900" b="1">
                          <a:solidFill>
                            <a:srgbClr val="002060"/>
                          </a:solidFill>
                          <a:effectLst/>
                          <a:latin typeface="inherit"/>
                        </a:rPr>
                        <a:t>$</a:t>
                      </a:r>
                      <a:endParaRPr lang="en-US" sz="900">
                        <a:solidFill>
                          <a:srgbClr val="002060"/>
                        </a:solidFill>
                        <a:effectLst/>
                      </a:endParaRPr>
                    </a:p>
                  </a:txBody>
                  <a:tcPr marL="19050" marR="0" marT="19050" marB="19050" anchor="b">
                    <a:lnL>
                      <a:noFill/>
                    </a:lnL>
                    <a:lnR>
                      <a:noFill/>
                    </a:lnR>
                    <a:lnT w="9525"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algn="r" fontAlgn="b"/>
                      <a:r>
                        <a:rPr lang="en-US" sz="900" b="1">
                          <a:solidFill>
                            <a:srgbClr val="002060"/>
                          </a:solidFill>
                          <a:effectLst/>
                          <a:latin typeface="inherit"/>
                        </a:rPr>
                        <a:t>9,700</a:t>
                      </a:r>
                      <a:endParaRPr lang="en-US" sz="900">
                        <a:solidFill>
                          <a:srgbClr val="002060"/>
                        </a:solidFill>
                        <a:effectLst/>
                      </a:endParaRPr>
                    </a:p>
                  </a:txBody>
                  <a:tcPr marL="0" marR="0" marT="19050" marB="19050" anchor="b">
                    <a:lnL>
                      <a:noFill/>
                    </a:lnL>
                    <a:lnR>
                      <a:noFill/>
                    </a:lnR>
                    <a:lnT w="9525"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algn="l" fontAlgn="b"/>
                      <a:r>
                        <a:rPr lang="en-US" sz="1000">
                          <a:solidFill>
                            <a:srgbClr val="002060"/>
                          </a:solidFill>
                          <a:effectLst/>
                          <a:latin typeface="inherit"/>
                        </a:rPr>
                        <a:t/>
                      </a:r>
                      <a:br>
                        <a:rPr lang="en-US" sz="1000">
                          <a:solidFill>
                            <a:srgbClr val="002060"/>
                          </a:solidFill>
                          <a:effectLst/>
                          <a:latin typeface="inherit"/>
                        </a:rPr>
                      </a:br>
                      <a:endParaRPr lang="en-US" sz="1000">
                        <a:solidFill>
                          <a:srgbClr val="002060"/>
                        </a:solidFill>
                        <a:effectLst/>
                      </a:endParaRPr>
                    </a:p>
                  </a:txBody>
                  <a:tcPr marL="0" marR="0" marT="0" marB="0" anchor="b">
                    <a:lnL>
                      <a:noFill/>
                    </a:lnL>
                    <a:lnR>
                      <a:noFill/>
                    </a:lnR>
                    <a:lnT w="9525"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fontAlgn="b"/>
                      <a:r>
                        <a:rPr lang="en-US" sz="1000">
                          <a:solidFill>
                            <a:srgbClr val="002060"/>
                          </a:solidFill>
                          <a:effectLst/>
                          <a:latin typeface="inherit"/>
                        </a:rPr>
                        <a:t> </a:t>
                      </a:r>
                      <a:endParaRPr lang="en-US" sz="1000">
                        <a:solidFill>
                          <a:srgbClr val="002060"/>
                        </a:solidFill>
                        <a:effectLst/>
                      </a:endParaRPr>
                    </a:p>
                  </a:txBody>
                  <a:tcPr marL="19050" marR="19050" marT="19050" marB="19050" anchor="b">
                    <a:lnL>
                      <a:noFill/>
                    </a:lnL>
                    <a:lnR>
                      <a:noFill/>
                    </a:lnR>
                    <a:lnT>
                      <a:noFill/>
                    </a:lnT>
                    <a:lnB>
                      <a:noFill/>
                    </a:lnB>
                  </a:tcPr>
                </a:tc>
                <a:tc>
                  <a:txBody>
                    <a:bodyPr/>
                    <a:lstStyle/>
                    <a:p>
                      <a:pPr algn="l" fontAlgn="b"/>
                      <a:r>
                        <a:rPr lang="en-US" sz="900">
                          <a:solidFill>
                            <a:srgbClr val="002060"/>
                          </a:solidFill>
                          <a:effectLst/>
                          <a:latin typeface="inherit"/>
                        </a:rPr>
                        <a:t>$</a:t>
                      </a:r>
                      <a:endParaRPr lang="en-US" sz="900">
                        <a:solidFill>
                          <a:srgbClr val="002060"/>
                        </a:solidFill>
                        <a:effectLst/>
                      </a:endParaRPr>
                    </a:p>
                  </a:txBody>
                  <a:tcPr marL="19050" marR="0" marT="19050" marB="19050" anchor="b">
                    <a:lnL>
                      <a:noFill/>
                    </a:lnL>
                    <a:lnR>
                      <a:noFill/>
                    </a:lnR>
                    <a:lnT w="9525"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algn="r" fontAlgn="b"/>
                      <a:r>
                        <a:rPr lang="en-US" sz="900" dirty="0">
                          <a:solidFill>
                            <a:srgbClr val="002060"/>
                          </a:solidFill>
                          <a:effectLst/>
                          <a:latin typeface="inherit"/>
                        </a:rPr>
                        <a:t>12,205</a:t>
                      </a:r>
                      <a:endParaRPr lang="en-US" sz="900" dirty="0">
                        <a:solidFill>
                          <a:srgbClr val="002060"/>
                        </a:solidFill>
                        <a:effectLst/>
                      </a:endParaRPr>
                    </a:p>
                  </a:txBody>
                  <a:tcPr marL="0" marR="0" marT="19050" marB="19050" anchor="b">
                    <a:lnL>
                      <a:noFill/>
                    </a:lnL>
                    <a:lnR>
                      <a:noFill/>
                    </a:lnR>
                    <a:lnT w="9525"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tc>
                  <a:txBody>
                    <a:bodyPr/>
                    <a:lstStyle/>
                    <a:p>
                      <a:pPr algn="l" fontAlgn="b"/>
                      <a:r>
                        <a:rPr lang="en-US" sz="1000" dirty="0">
                          <a:effectLst/>
                          <a:latin typeface="inherit"/>
                        </a:rPr>
                        <a:t/>
                      </a:r>
                      <a:br>
                        <a:rPr lang="en-US" sz="1000" dirty="0">
                          <a:effectLst/>
                          <a:latin typeface="inherit"/>
                        </a:rPr>
                      </a:br>
                      <a:endParaRPr lang="en-US" sz="1000" dirty="0">
                        <a:effectLst/>
                      </a:endParaRPr>
                    </a:p>
                  </a:txBody>
                  <a:tcPr marL="0" marR="0" marT="0" marB="0" anchor="b">
                    <a:lnL>
                      <a:noFill/>
                    </a:lnL>
                    <a:lnR>
                      <a:noFill/>
                    </a:lnR>
                    <a:lnT w="9525" cap="flat" cmpd="sng" algn="ctr">
                      <a:solidFill>
                        <a:srgbClr val="000000"/>
                      </a:solidFill>
                      <a:prstDash val="solid"/>
                      <a:round/>
                      <a:headEnd type="none" w="med" len="med"/>
                      <a:tailEnd type="none" w="med" len="med"/>
                    </a:lnT>
                    <a:lnB w="28575"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4" name="Rectangle 13"/>
          <p:cNvSpPr/>
          <p:nvPr/>
        </p:nvSpPr>
        <p:spPr>
          <a:xfrm>
            <a:off x="984249" y="5406200"/>
            <a:ext cx="7263495" cy="307777"/>
          </a:xfrm>
          <a:prstGeom prst="rect">
            <a:avLst/>
          </a:prstGeom>
        </p:spPr>
        <p:txBody>
          <a:bodyPr wrap="square">
            <a:spAutoFit/>
          </a:bodyPr>
          <a:lstStyle/>
          <a:p>
            <a:pPr eaLnBrk="1" hangingPunct="1">
              <a:spcBef>
                <a:spcPts val="600"/>
              </a:spcBef>
              <a:spcAft>
                <a:spcPts val="0"/>
              </a:spcAft>
              <a:defRPr/>
            </a:pPr>
            <a:r>
              <a:rPr lang="en-US" sz="1400" dirty="0" smtClean="0">
                <a:solidFill>
                  <a:srgbClr val="002060"/>
                </a:solidFill>
              </a:rPr>
              <a:t>What would Caterpillar’s 12/31/2015 ending inventory have been if the firm used FIFO?</a:t>
            </a:r>
            <a:endParaRPr lang="en-US" sz="1400" dirty="0">
              <a:solidFill>
                <a:srgbClr val="002060"/>
              </a:solidFill>
            </a:endParaRPr>
          </a:p>
        </p:txBody>
      </p:sp>
      <p:sp>
        <p:nvSpPr>
          <p:cNvPr id="15" name="TextBox 14"/>
          <p:cNvSpPr txBox="1"/>
          <p:nvPr/>
        </p:nvSpPr>
        <p:spPr>
          <a:xfrm>
            <a:off x="2395861" y="5713977"/>
            <a:ext cx="5038078" cy="338554"/>
          </a:xfrm>
          <a:prstGeom prst="rect">
            <a:avLst/>
          </a:prstGeom>
          <a:noFill/>
        </p:spPr>
        <p:txBody>
          <a:bodyPr wrap="square" rtlCol="0">
            <a:spAutoFit/>
          </a:bodyPr>
          <a:lstStyle/>
          <a:p>
            <a:pPr marL="0" indent="0" eaLnBrk="1" hangingPunct="1">
              <a:spcBef>
                <a:spcPts val="600"/>
              </a:spcBef>
              <a:spcAft>
                <a:spcPts val="0"/>
              </a:spcAft>
              <a:buNone/>
              <a:defRPr/>
            </a:pPr>
            <a:r>
              <a:rPr lang="en-US" sz="1600" b="1" dirty="0">
                <a:solidFill>
                  <a:srgbClr val="FF0000"/>
                </a:solidFill>
              </a:rPr>
              <a:t> </a:t>
            </a:r>
            <a:r>
              <a:rPr lang="en-US" sz="1400" b="1" dirty="0" smtClean="0">
                <a:solidFill>
                  <a:srgbClr val="FF0000"/>
                </a:solidFill>
              </a:rPr>
              <a:t>$12,198M </a:t>
            </a:r>
            <a:r>
              <a:rPr lang="en-US" sz="1400" dirty="0" smtClean="0">
                <a:solidFill>
                  <a:srgbClr val="FF0000"/>
                </a:solidFill>
              </a:rPr>
              <a:t>= $9,700M</a:t>
            </a:r>
            <a:r>
              <a:rPr lang="en-US" sz="1400" baseline="-25000" dirty="0" smtClean="0">
                <a:solidFill>
                  <a:srgbClr val="FF0000"/>
                </a:solidFill>
                <a:latin typeface="Times" pitchFamily="18" charset="0"/>
              </a:rPr>
              <a:t>LIFO</a:t>
            </a:r>
            <a:r>
              <a:rPr lang="en-US" sz="1400" dirty="0" smtClean="0">
                <a:solidFill>
                  <a:srgbClr val="FF0000"/>
                </a:solidFill>
                <a:latin typeface="Times" pitchFamily="18" charset="0"/>
              </a:rPr>
              <a:t> </a:t>
            </a:r>
            <a:r>
              <a:rPr lang="en-US" sz="1400" dirty="0" smtClean="0">
                <a:solidFill>
                  <a:srgbClr val="FF0000"/>
                </a:solidFill>
              </a:rPr>
              <a:t>+ 2,498M</a:t>
            </a:r>
            <a:r>
              <a:rPr lang="en-US" sz="1400" baseline="-25000" dirty="0" smtClean="0">
                <a:solidFill>
                  <a:srgbClr val="FF0000"/>
                </a:solidFill>
                <a:latin typeface="Times" pitchFamily="18" charset="0"/>
              </a:rPr>
              <a:t>LIFO Reserve</a:t>
            </a:r>
            <a:r>
              <a:rPr lang="en-US" sz="1400" dirty="0" smtClean="0">
                <a:solidFill>
                  <a:srgbClr val="FF0000"/>
                </a:solidFill>
                <a:latin typeface="Times" pitchFamily="18" charset="0"/>
              </a:rPr>
              <a:t> </a:t>
            </a:r>
            <a:endParaRPr lang="en-US" sz="1400" b="1" dirty="0">
              <a:solidFill>
                <a:srgbClr val="FF0000"/>
              </a:solidFill>
              <a:latin typeface="+mj-lt"/>
            </a:endParaRPr>
          </a:p>
        </p:txBody>
      </p:sp>
      <p:pic>
        <p:nvPicPr>
          <p:cNvPr id="2053" name="Picture 5" descr="Image result for caterpillar logo">
            <a:hlinkClick r:id="rId3"/>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67600" y="1034069"/>
            <a:ext cx="1590675" cy="284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90978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41</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rgbClr val="FFFFFF"/>
                </a:solidFill>
              </a:rPr>
              <a:t>LIFO Liquidations</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lstStyle/>
          <a:p>
            <a:pPr>
              <a:spcBef>
                <a:spcPct val="0"/>
              </a:spcBef>
            </a:pPr>
            <a:r>
              <a:rPr lang="en-US" sz="1400" dirty="0"/>
              <a:t>When a LIFO company sells more inventory than it purchases or manufactures, items from beginning inventory become part of cost of goods sold. This is called a LIFO liquidation.</a:t>
            </a:r>
          </a:p>
          <a:p>
            <a:pPr>
              <a:spcBef>
                <a:spcPct val="0"/>
              </a:spcBef>
            </a:pPr>
            <a:endParaRPr lang="en-US" sz="1400" dirty="0"/>
          </a:p>
          <a:p>
            <a:pPr>
              <a:spcBef>
                <a:spcPct val="0"/>
              </a:spcBef>
            </a:pPr>
            <a:r>
              <a:rPr lang="en-US" sz="1400" dirty="0"/>
              <a:t>When inventory costs are rising, these lower-cost items in beginning inventory produce a higher gross profit, higher taxable income, and higher taxes when they are sold.</a:t>
            </a:r>
          </a:p>
          <a:p>
            <a:pPr>
              <a:spcBef>
                <a:spcPct val="0"/>
              </a:spcBef>
            </a:pPr>
            <a:endParaRPr lang="en-US" sz="1400" dirty="0"/>
          </a:p>
          <a:p>
            <a:pPr>
              <a:spcBef>
                <a:spcPct val="0"/>
              </a:spcBef>
            </a:pPr>
            <a:r>
              <a:rPr lang="en-US" sz="1400" dirty="0"/>
              <a:t>Many companies avoid LIFO liquidations and the accompanying increase in tax expense by purchasing sufficient quantities of inventory at year-end to ensure that ending inventory quantities are greater than or equal to beginning inventory quantities.</a:t>
            </a:r>
          </a:p>
          <a:p>
            <a:pPr>
              <a:spcBef>
                <a:spcPct val="0"/>
              </a:spcBef>
            </a:pPr>
            <a:endParaRPr lang="en-US" sz="1400" dirty="0"/>
          </a:p>
          <a:p>
            <a:pPr>
              <a:spcBef>
                <a:spcPct val="0"/>
              </a:spcBef>
            </a:pPr>
            <a:r>
              <a:rPr lang="en-US" sz="1400" dirty="0"/>
              <a:t>In practice, LIFO liquidations and extra tax payments can be avoided even if purchases of additional inventory take place after the sale of the item it replaces. Tax law allows LIFO to be applied as if all purchases during an accounting period took place before any sales and cost of goods sold were recorded. Thus, temporary LIFO liquidations can be eliminated by purchasing additional inventory before year-end. Most companies apply LIFO in this manner.</a:t>
            </a:r>
          </a:p>
        </p:txBody>
      </p:sp>
    </p:spTree>
    <p:extLst>
      <p:ext uri="{BB962C8B-B14F-4D97-AF65-F5344CB8AC3E}">
        <p14:creationId xmlns:p14="http://schemas.microsoft.com/office/powerpoint/2010/main" val="240713477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42</a:t>
            </a:fld>
            <a:endParaRPr lang="en-US" altLang="en-US" sz="1400" b="1" smtClean="0">
              <a:solidFill>
                <a:srgbClr val="002E62"/>
              </a:solidFill>
            </a:endParaRPr>
          </a:p>
        </p:txBody>
      </p:sp>
      <p:sp>
        <p:nvSpPr>
          <p:cNvPr id="921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rgbClr val="FFFFFF"/>
                </a:solidFill>
              </a:rPr>
              <a:t>Public Finance and Financial Reporting</a:t>
            </a:r>
            <a:endParaRPr lang="en-US" altLang="en-US" sz="2800" dirty="0" smtClean="0">
              <a:solidFill>
                <a:schemeClr val="bg1"/>
              </a:solidFill>
            </a:endParaRPr>
          </a:p>
        </p:txBody>
      </p:sp>
      <p:sp>
        <p:nvSpPr>
          <p:cNvPr id="9220" name="Rectangle 3"/>
          <p:cNvSpPr>
            <a:spLocks noGrp="1" noChangeArrowheads="1"/>
          </p:cNvSpPr>
          <p:nvPr>
            <p:ph type="body" idx="1"/>
          </p:nvPr>
        </p:nvSpPr>
        <p:spPr>
          <a:xfrm>
            <a:off x="1143000" y="1219200"/>
            <a:ext cx="7543800" cy="4953000"/>
          </a:xfrm>
          <a:noFill/>
        </p:spPr>
        <p:txBody>
          <a:bodyPr lIns="0" tIns="0" rIns="0" bIns="0"/>
          <a:lstStyle/>
          <a:p>
            <a:pPr marL="0" indent="0" eaLnBrk="1" hangingPunct="1">
              <a:buNone/>
              <a:defRPr/>
            </a:pPr>
            <a:r>
              <a:rPr lang="en-US" sz="1400" dirty="0"/>
              <a:t>While U.S. GAAP allows companies to choose among FIFO, LIFO, and weighted average inventory methods, International Financial Reporting Standards (IFRS) currently prohibit the use of LIFO. GAAP allows different inventory accounting methods to be used for different types of inventory items and even for the same item in different locations. IFRS requires that the same method be used for all inventory items that have a similar nature and use. These differences can create comparability problems when one attempts to compare companies across international borders.</a:t>
            </a:r>
          </a:p>
          <a:p>
            <a:pPr marL="0" indent="0" eaLnBrk="1" hangingPunct="1">
              <a:buNone/>
              <a:defRPr/>
            </a:pPr>
            <a:endParaRPr lang="en-US" sz="1400" dirty="0" smtClean="0"/>
          </a:p>
          <a:p>
            <a:pPr marL="0" indent="0" eaLnBrk="1" hangingPunct="1">
              <a:buNone/>
              <a:defRPr/>
            </a:pPr>
            <a:r>
              <a:rPr lang="en-US" sz="1400" dirty="0" smtClean="0"/>
              <a:t>President </a:t>
            </a:r>
            <a:r>
              <a:rPr lang="en-US" sz="1400" dirty="0"/>
              <a:t>Obama’s 2015 budget proposal to Congress included the repeal of LIFO as an inventory cost flow assumption for tax purposes</a:t>
            </a:r>
          </a:p>
          <a:p>
            <a:pPr lvl="1" eaLnBrk="1" hangingPunct="1">
              <a:defRPr/>
            </a:pPr>
            <a:r>
              <a:rPr lang="en-US" sz="1400" b="1" dirty="0">
                <a:solidFill>
                  <a:srgbClr val="002060"/>
                </a:solidFill>
              </a:rPr>
              <a:t>Estimated to raise $82+ billion of revenue over 10 years</a:t>
            </a:r>
          </a:p>
          <a:p>
            <a:pPr eaLnBrk="1" hangingPunct="1">
              <a:defRPr/>
            </a:pPr>
            <a:endParaRPr lang="en-US" sz="1600" b="1" dirty="0"/>
          </a:p>
          <a:p>
            <a:pPr marL="0" indent="0" eaLnBrk="1" hangingPunct="1">
              <a:buNone/>
              <a:defRPr/>
            </a:pPr>
            <a:r>
              <a:rPr lang="en-US" sz="1400" b="1" i="1" u="sng" dirty="0" smtClean="0"/>
              <a:t>www.savelifo.org</a:t>
            </a:r>
            <a:endParaRPr lang="en-US" sz="1400" b="1" i="1" u="sng" dirty="0"/>
          </a:p>
          <a:p>
            <a:pPr eaLnBrk="1" hangingPunct="1">
              <a:defRPr/>
            </a:pPr>
            <a:endParaRPr lang="en-US" sz="500" i="1" u="sng" dirty="0"/>
          </a:p>
        </p:txBody>
      </p:sp>
    </p:spTree>
    <p:extLst>
      <p:ext uri="{BB962C8B-B14F-4D97-AF65-F5344CB8AC3E}">
        <p14:creationId xmlns:p14="http://schemas.microsoft.com/office/powerpoint/2010/main" val="24573226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43</a:t>
            </a:fld>
            <a:endParaRPr lang="en-US" altLang="en-US" sz="1400" b="1" smtClean="0">
              <a:solidFill>
                <a:srgbClr val="002E62"/>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Changing Inventory Cost Flow Assumptions</a:t>
            </a:r>
            <a:endParaRPr lang="en-US" sz="2800" dirty="0"/>
          </a:p>
        </p:txBody>
      </p:sp>
    </p:spTree>
    <p:extLst>
      <p:ext uri="{BB962C8B-B14F-4D97-AF65-F5344CB8AC3E}">
        <p14:creationId xmlns:p14="http://schemas.microsoft.com/office/powerpoint/2010/main" val="36638657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44</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Managers’ Choice of Inventory Methods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spcAft>
                <a:spcPts val="600"/>
              </a:spcAft>
              <a:buNone/>
            </a:pPr>
            <a:r>
              <a:rPr lang="en-US" sz="1400" dirty="0"/>
              <a:t>What motivates companies to choose different inventory costing methods? Most managers choose accounting methods based on two factors:</a:t>
            </a:r>
          </a:p>
          <a:p>
            <a:pPr lvl="1">
              <a:spcAft>
                <a:spcPts val="600"/>
              </a:spcAft>
              <a:buFont typeface="Wingdings" panose="05000000000000000000" pitchFamily="2" charset="2"/>
              <a:buChar char="ü"/>
            </a:pPr>
            <a:r>
              <a:rPr lang="en-US" sz="1200" dirty="0">
                <a:solidFill>
                  <a:srgbClr val="C00000"/>
                </a:solidFill>
              </a:rPr>
              <a:t>Net income effects</a:t>
            </a:r>
            <a:r>
              <a:rPr lang="en-US" sz="1200" dirty="0"/>
              <a:t> (managers prefer to report higher earnings for their companies</a:t>
            </a:r>
            <a:r>
              <a:rPr lang="en-US" sz="1200" dirty="0" smtClean="0"/>
              <a:t>)</a:t>
            </a:r>
            <a:endParaRPr lang="en-US" sz="1200" dirty="0"/>
          </a:p>
          <a:p>
            <a:pPr lvl="1">
              <a:buFont typeface="Wingdings" panose="05000000000000000000" pitchFamily="2" charset="2"/>
              <a:buChar char="ü"/>
            </a:pPr>
            <a:r>
              <a:rPr lang="en-US" sz="1200" dirty="0">
                <a:solidFill>
                  <a:srgbClr val="C00000"/>
                </a:solidFill>
              </a:rPr>
              <a:t>Income tax effects </a:t>
            </a:r>
            <a:r>
              <a:rPr lang="en-US" sz="1200" dirty="0"/>
              <a:t>(managers prefer to pay the least amount of taxes allowed by law as late as </a:t>
            </a:r>
            <a:r>
              <a:rPr lang="en-US" sz="1200" dirty="0" smtClean="0"/>
              <a:t>possible</a:t>
            </a:r>
            <a:r>
              <a:rPr lang="en-US" sz="1200" dirty="0"/>
              <a:t>)</a:t>
            </a:r>
          </a:p>
          <a:p>
            <a:pPr marL="0" indent="0">
              <a:buNone/>
            </a:pPr>
            <a:endParaRPr lang="en-US" sz="1400" dirty="0"/>
          </a:p>
          <a:p>
            <a:pPr marL="0" indent="0">
              <a:buNone/>
            </a:pPr>
            <a:r>
              <a:rPr lang="en-US" sz="1400" dirty="0"/>
              <a:t>Any conflict between the two motives is normally resolved by choosing one accounting method for external financial statements and a different method for preparing tax returns. </a:t>
            </a:r>
          </a:p>
          <a:p>
            <a:pPr marL="0" indent="0">
              <a:buNone/>
            </a:pPr>
            <a:endParaRPr lang="en-US" sz="1400" dirty="0"/>
          </a:p>
          <a:p>
            <a:pPr marL="0" indent="0">
              <a:buNone/>
            </a:pPr>
            <a:r>
              <a:rPr lang="en-US" sz="1400" dirty="0"/>
              <a:t>The choice of inventory costing method must also consider the Last-in, First-out Conformity Rule. This rule states that if last-in, first-out </a:t>
            </a:r>
            <a:r>
              <a:rPr lang="en-US" sz="1400" dirty="0" smtClean="0"/>
              <a:t>(LIFO) is </a:t>
            </a:r>
            <a:r>
              <a:rPr lang="en-US" sz="1400" dirty="0"/>
              <a:t>used to compute taxable income, it must also be used to calculate inventory and cost of goods sold for financial statements. </a:t>
            </a:r>
          </a:p>
        </p:txBody>
      </p:sp>
    </p:spTree>
    <p:extLst>
      <p:ext uri="{BB962C8B-B14F-4D97-AF65-F5344CB8AC3E}">
        <p14:creationId xmlns:p14="http://schemas.microsoft.com/office/powerpoint/2010/main" val="22209249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45</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smtClean="0">
                <a:solidFill>
                  <a:schemeClr val="bg1"/>
                </a:solidFill>
              </a:rPr>
              <a:t>Changing Inventory Cost Flow Assumptions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467600" cy="4800600"/>
          </a:xfrm>
          <a:noFill/>
        </p:spPr>
        <p:txBody>
          <a:bodyPr lIns="0" tIns="0" rIns="0" bIns="0"/>
          <a:lstStyle/>
          <a:p>
            <a:pPr>
              <a:spcBef>
                <a:spcPts val="600"/>
              </a:spcBef>
              <a:spcAft>
                <a:spcPts val="300"/>
              </a:spcAft>
              <a:defRPr/>
            </a:pPr>
            <a:r>
              <a:rPr lang="en-US" sz="1400" dirty="0"/>
              <a:t>Acceptable voluntary accounting method change</a:t>
            </a:r>
          </a:p>
          <a:p>
            <a:pPr>
              <a:spcBef>
                <a:spcPts val="600"/>
              </a:spcBef>
              <a:spcAft>
                <a:spcPts val="300"/>
              </a:spcAft>
              <a:defRPr/>
            </a:pPr>
            <a:endParaRPr lang="en-US" sz="1400" dirty="0"/>
          </a:p>
          <a:p>
            <a:pPr>
              <a:spcBef>
                <a:spcPts val="600"/>
              </a:spcBef>
              <a:spcAft>
                <a:spcPts val="300"/>
              </a:spcAft>
              <a:defRPr/>
            </a:pPr>
            <a:r>
              <a:rPr lang="en-US" sz="1400" dirty="0"/>
              <a:t>Most voluntary accounting method changes require </a:t>
            </a:r>
            <a:r>
              <a:rPr lang="en-US" sz="1400" b="1" dirty="0">
                <a:solidFill>
                  <a:srgbClr val="C00000"/>
                </a:solidFill>
              </a:rPr>
              <a:t>retrospective</a:t>
            </a:r>
            <a:r>
              <a:rPr lang="en-US" sz="1400" b="1" dirty="0">
                <a:solidFill>
                  <a:schemeClr val="tx2"/>
                </a:solidFill>
              </a:rPr>
              <a:t> </a:t>
            </a:r>
            <a:r>
              <a:rPr lang="en-US" sz="1400" dirty="0"/>
              <a:t>adoption</a:t>
            </a:r>
            <a:endParaRPr lang="en-US" sz="1400" b="1" dirty="0">
              <a:solidFill>
                <a:schemeClr val="tx2"/>
              </a:solidFill>
            </a:endParaRPr>
          </a:p>
          <a:p>
            <a:pPr lvl="1">
              <a:spcBef>
                <a:spcPts val="600"/>
              </a:spcBef>
              <a:spcAft>
                <a:spcPts val="300"/>
              </a:spcAft>
              <a:defRPr/>
            </a:pPr>
            <a:r>
              <a:rPr lang="en-US" sz="1400" dirty="0"/>
              <a:t>Report all previous period’s financial statements as if the new method had been used to maintain </a:t>
            </a:r>
            <a:r>
              <a:rPr lang="en-US" sz="1400" i="1" dirty="0">
                <a:solidFill>
                  <a:srgbClr val="002060"/>
                </a:solidFill>
              </a:rPr>
              <a:t>consistency</a:t>
            </a:r>
          </a:p>
          <a:p>
            <a:pPr lvl="1">
              <a:spcBef>
                <a:spcPts val="600"/>
              </a:spcBef>
              <a:spcAft>
                <a:spcPts val="300"/>
              </a:spcAft>
              <a:defRPr/>
            </a:pPr>
            <a:r>
              <a:rPr lang="en-US" sz="1400" dirty="0"/>
              <a:t>In practice, only the years presented in the annual report for the year the accounting method is adopted are re-calculated. The earliest Retained Earnings value presented is updated to reflect the prior year income statement effect of the change.</a:t>
            </a:r>
          </a:p>
          <a:p>
            <a:pPr marL="0" indent="0">
              <a:spcBef>
                <a:spcPts val="600"/>
              </a:spcBef>
              <a:spcAft>
                <a:spcPts val="300"/>
              </a:spcAft>
              <a:buFont typeface="Arial" charset="0"/>
              <a:buNone/>
              <a:defRPr/>
            </a:pPr>
            <a:endParaRPr lang="en-US" sz="1400" dirty="0"/>
          </a:p>
          <a:p>
            <a:pPr>
              <a:spcBef>
                <a:spcPts val="600"/>
              </a:spcBef>
              <a:spcAft>
                <a:spcPts val="300"/>
              </a:spcAft>
              <a:defRPr/>
            </a:pPr>
            <a:r>
              <a:rPr lang="en-US" sz="1400" dirty="0"/>
              <a:t>If retrospective application is impossible, apply the new method </a:t>
            </a:r>
            <a:r>
              <a:rPr lang="en-US" sz="1400" b="1" dirty="0">
                <a:solidFill>
                  <a:srgbClr val="C00000"/>
                </a:solidFill>
              </a:rPr>
              <a:t>prospectively</a:t>
            </a:r>
            <a:r>
              <a:rPr lang="en-US" sz="1400" b="1" dirty="0">
                <a:solidFill>
                  <a:schemeClr val="tx2"/>
                </a:solidFill>
              </a:rPr>
              <a:t> </a:t>
            </a:r>
            <a:r>
              <a:rPr lang="en-US" sz="1400" dirty="0"/>
              <a:t>(i.e., current year and going forward)</a:t>
            </a:r>
            <a:endParaRPr lang="en-US" sz="1400" b="1" dirty="0">
              <a:solidFill>
                <a:schemeClr val="tx2"/>
              </a:solidFill>
            </a:endParaRPr>
          </a:p>
        </p:txBody>
      </p:sp>
    </p:spTree>
    <p:extLst>
      <p:ext uri="{BB962C8B-B14F-4D97-AF65-F5344CB8AC3E}">
        <p14:creationId xmlns:p14="http://schemas.microsoft.com/office/powerpoint/2010/main" val="6099128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46</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smtClean="0">
                <a:solidFill>
                  <a:schemeClr val="bg1"/>
                </a:solidFill>
              </a:rPr>
              <a:t>Sample Disclosure: LIFO to FIFO</a:t>
            </a:r>
            <a:endParaRPr lang="en-US" altLang="en-US" sz="1800" dirty="0" smtClean="0">
              <a:solidFill>
                <a:schemeClr val="bg1"/>
              </a:solidFill>
            </a:endParaRPr>
          </a:p>
        </p:txBody>
      </p:sp>
      <p:sp>
        <p:nvSpPr>
          <p:cNvPr id="7" name="Content Placeholder 2"/>
          <p:cNvSpPr>
            <a:spLocks noGrp="1"/>
          </p:cNvSpPr>
          <p:nvPr>
            <p:ph idx="1"/>
          </p:nvPr>
        </p:nvSpPr>
        <p:spPr>
          <a:xfrm>
            <a:off x="1066800" y="1295400"/>
            <a:ext cx="7848600" cy="1447800"/>
          </a:xfrm>
        </p:spPr>
        <p:txBody>
          <a:bodyPr/>
          <a:lstStyle/>
          <a:p>
            <a:pPr marL="0" indent="0">
              <a:buFont typeface="Arial" charset="0"/>
              <a:buNone/>
            </a:pPr>
            <a:r>
              <a:rPr lang="en-US" altLang="en-US" sz="1400" u="sng" dirty="0" smtClean="0"/>
              <a:t>IDEX Corp.’s 2009 Annual Report</a:t>
            </a:r>
          </a:p>
          <a:p>
            <a:r>
              <a:rPr lang="en-US" sz="1400" dirty="0"/>
              <a:t>Firm </a:t>
            </a:r>
            <a:r>
              <a:rPr lang="en-US" sz="1400" dirty="0" smtClean="0"/>
              <a:t>designs </a:t>
            </a:r>
            <a:r>
              <a:rPr lang="en-US" sz="1400" dirty="0"/>
              <a:t>and manufactures fluidics systems and </a:t>
            </a:r>
            <a:r>
              <a:rPr lang="en-US" sz="1400" dirty="0" smtClean="0"/>
              <a:t>engineered products</a:t>
            </a:r>
            <a:endParaRPr lang="en-US" altLang="en-US" sz="1400" dirty="0" smtClean="0"/>
          </a:p>
          <a:p>
            <a:pPr marL="0" indent="0">
              <a:buFont typeface="Arial" charset="0"/>
              <a:buNone/>
            </a:pPr>
            <a:endParaRPr lang="en-US" altLang="en-US" dirty="0" smtClean="0"/>
          </a:p>
          <a:p>
            <a:pPr marL="0" indent="0">
              <a:buFont typeface="Arial" charset="0"/>
              <a:buNone/>
            </a:pPr>
            <a:endParaRPr lang="en-US" altLang="en-US" dirty="0" smtClean="0"/>
          </a:p>
        </p:txBody>
      </p: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523" y="2003227"/>
            <a:ext cx="6832401" cy="3999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97588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47</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smtClean="0">
                <a:solidFill>
                  <a:schemeClr val="bg1"/>
                </a:solidFill>
              </a:rPr>
              <a:t>Sample Disclosure: LIFO to FIFO</a:t>
            </a:r>
            <a:endParaRPr lang="en-US" altLang="en-US" sz="1800" dirty="0" smtClean="0">
              <a:solidFill>
                <a:schemeClr val="bg1"/>
              </a:solidFill>
            </a:endParaRPr>
          </a:p>
        </p:txBody>
      </p:sp>
      <p:sp>
        <p:nvSpPr>
          <p:cNvPr id="7" name="Content Placeholder 2"/>
          <p:cNvSpPr>
            <a:spLocks noGrp="1"/>
          </p:cNvSpPr>
          <p:nvPr>
            <p:ph idx="1"/>
          </p:nvPr>
        </p:nvSpPr>
        <p:spPr>
          <a:xfrm>
            <a:off x="1066800" y="1295400"/>
            <a:ext cx="7848600" cy="4724400"/>
          </a:xfrm>
        </p:spPr>
        <p:txBody>
          <a:bodyPr/>
          <a:lstStyle/>
          <a:p>
            <a:pPr marL="0" indent="0">
              <a:spcBef>
                <a:spcPts val="600"/>
              </a:spcBef>
              <a:spcAft>
                <a:spcPts val="300"/>
              </a:spcAft>
              <a:buNone/>
            </a:pPr>
            <a:r>
              <a:rPr lang="en-US" sz="1400" dirty="0"/>
              <a:t>Generally, </a:t>
            </a:r>
          </a:p>
          <a:p>
            <a:pPr marL="742950" lvl="1" indent="-285750">
              <a:spcBef>
                <a:spcPts val="600"/>
              </a:spcBef>
              <a:spcAft>
                <a:spcPts val="300"/>
              </a:spcAft>
              <a:buFont typeface="Arial" panose="020B0604020202020204" pitchFamily="34" charset="0"/>
              <a:buChar char="•"/>
            </a:pPr>
            <a:r>
              <a:rPr lang="en-US" sz="1400" dirty="0"/>
              <a:t>COGS</a:t>
            </a:r>
            <a:r>
              <a:rPr lang="en-US" sz="1400" baseline="-25000" dirty="0"/>
              <a:t>LIFO</a:t>
            </a:r>
            <a:r>
              <a:rPr lang="en-US" sz="1400" dirty="0"/>
              <a:t> &gt; COGS</a:t>
            </a:r>
            <a:r>
              <a:rPr lang="en-US" sz="1400" baseline="-25000" dirty="0"/>
              <a:t>FIFO </a:t>
            </a:r>
            <a:r>
              <a:rPr lang="en-US" altLang="en-US" sz="1400" dirty="0"/>
              <a:t>(so Retained </a:t>
            </a:r>
            <a:r>
              <a:rPr lang="en-US" altLang="en-US" sz="1400" dirty="0" err="1"/>
              <a:t>Earnings</a:t>
            </a:r>
            <a:r>
              <a:rPr lang="en-US" sz="1400" baseline="-25000" dirty="0" err="1"/>
              <a:t>LIFO</a:t>
            </a:r>
            <a:r>
              <a:rPr lang="en-US" sz="1400" dirty="0"/>
              <a:t> &lt; Retained </a:t>
            </a:r>
            <a:r>
              <a:rPr lang="en-US" sz="1400" dirty="0" err="1"/>
              <a:t>Earnings</a:t>
            </a:r>
            <a:r>
              <a:rPr lang="en-US" sz="1400" baseline="-25000" dirty="0" err="1"/>
              <a:t>FIFO</a:t>
            </a:r>
            <a:r>
              <a:rPr lang="en-US" altLang="en-US" sz="1400" dirty="0"/>
              <a:t>)</a:t>
            </a:r>
          </a:p>
          <a:p>
            <a:pPr marL="742950" lvl="1" indent="-285750">
              <a:spcBef>
                <a:spcPts val="600"/>
              </a:spcBef>
              <a:spcAft>
                <a:spcPts val="300"/>
              </a:spcAft>
              <a:buFont typeface="Arial" panose="020B0604020202020204" pitchFamily="34" charset="0"/>
              <a:buChar char="•"/>
            </a:pPr>
            <a:r>
              <a:rPr lang="en-US" sz="1400" dirty="0" err="1"/>
              <a:t>Inventory</a:t>
            </a:r>
            <a:r>
              <a:rPr lang="en-US" sz="1400" baseline="-25000" dirty="0" err="1"/>
              <a:t>LIFO</a:t>
            </a:r>
            <a:r>
              <a:rPr lang="en-US" sz="1400" dirty="0"/>
              <a:t> &lt; </a:t>
            </a:r>
            <a:r>
              <a:rPr lang="en-US" sz="1400" dirty="0" err="1"/>
              <a:t>Inventory</a:t>
            </a:r>
            <a:r>
              <a:rPr lang="en-US" sz="1400" baseline="-25000" dirty="0" err="1"/>
              <a:t>FIFO</a:t>
            </a:r>
            <a:endParaRPr lang="en-US" sz="1400" baseline="-25000" dirty="0"/>
          </a:p>
          <a:p>
            <a:pPr marL="0" indent="0">
              <a:buFont typeface="Arial" charset="0"/>
              <a:buNone/>
            </a:pPr>
            <a:endParaRPr lang="en-US" altLang="en-US" sz="1400" dirty="0" smtClean="0"/>
          </a:p>
          <a:p>
            <a:pPr marL="0" lvl="1" indent="0">
              <a:buNone/>
            </a:pPr>
            <a:r>
              <a:rPr lang="en-US" sz="1400" dirty="0" smtClean="0"/>
              <a:t>Here </a:t>
            </a:r>
            <a:r>
              <a:rPr lang="en-US" sz="1400" dirty="0"/>
              <a:t>is what IDEX reported in its 2009 footnotes:</a:t>
            </a:r>
          </a:p>
          <a:p>
            <a:pPr marL="0" indent="0">
              <a:buFont typeface="Arial" charset="0"/>
              <a:buNone/>
            </a:pPr>
            <a:endParaRPr lang="en-US" altLang="en-US" sz="1400" dirty="0" smtClean="0"/>
          </a:p>
          <a:p>
            <a:pPr marL="0" indent="0">
              <a:buFont typeface="Arial" charset="0"/>
              <a:buNone/>
            </a:pPr>
            <a:endParaRPr lang="en-US" altLang="en-US" sz="1400" dirty="0" smtClean="0"/>
          </a:p>
        </p:txBody>
      </p:sp>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6735" y="2919684"/>
            <a:ext cx="3387692" cy="1024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6"/>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1237610" y="3983762"/>
            <a:ext cx="2359125" cy="291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4526" y="4278625"/>
            <a:ext cx="5660058" cy="302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23163" y="3944809"/>
            <a:ext cx="3134837" cy="2690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1167973" y="4915613"/>
            <a:ext cx="7184058" cy="931024"/>
          </a:xfrm>
          <a:prstGeom prst="rect">
            <a:avLst/>
          </a:prstGeom>
          <a:noFill/>
        </p:spPr>
        <p:txBody>
          <a:bodyPr wrap="square" rtlCol="0">
            <a:spAutoFit/>
          </a:bodyPr>
          <a:lstStyle/>
          <a:p>
            <a:pPr>
              <a:spcBef>
                <a:spcPts val="600"/>
              </a:spcBef>
              <a:spcAft>
                <a:spcPts val="300"/>
              </a:spcAft>
            </a:pPr>
            <a:r>
              <a:rPr lang="en-US" sz="1400" dirty="0" smtClean="0">
                <a:solidFill>
                  <a:srgbClr val="002060"/>
                </a:solidFill>
              </a:rPr>
              <a:t>What is going on here?</a:t>
            </a:r>
          </a:p>
          <a:p>
            <a:pPr marL="742950" lvl="1" indent="-285750">
              <a:spcBef>
                <a:spcPts val="600"/>
              </a:spcBef>
              <a:spcAft>
                <a:spcPts val="0"/>
              </a:spcAft>
              <a:buFont typeface="Arial" panose="020B0604020202020204" pitchFamily="34" charset="0"/>
              <a:buChar char="•"/>
            </a:pPr>
            <a:r>
              <a:rPr lang="en-US" sz="1400" dirty="0" smtClean="0">
                <a:solidFill>
                  <a:srgbClr val="FF0000"/>
                </a:solidFill>
              </a:rPr>
              <a:t>Inventory costs may be </a:t>
            </a:r>
            <a:r>
              <a:rPr lang="en-US" sz="1400" b="1" u="sng" dirty="0" smtClean="0">
                <a:solidFill>
                  <a:srgbClr val="FF0000"/>
                </a:solidFill>
              </a:rPr>
              <a:t>falling over time</a:t>
            </a:r>
            <a:r>
              <a:rPr lang="en-US" sz="1400" dirty="0" smtClean="0">
                <a:solidFill>
                  <a:srgbClr val="FF0000"/>
                </a:solidFill>
              </a:rPr>
              <a:t>, not rising</a:t>
            </a:r>
          </a:p>
          <a:p>
            <a:pPr marL="742950" lvl="1" indent="-285750">
              <a:spcBef>
                <a:spcPts val="600"/>
              </a:spcBef>
              <a:spcAft>
                <a:spcPts val="0"/>
              </a:spcAft>
              <a:buFont typeface="Arial" panose="020B0604020202020204" pitchFamily="34" charset="0"/>
              <a:buChar char="•"/>
            </a:pPr>
            <a:r>
              <a:rPr lang="en-US" sz="1400" dirty="0" smtClean="0">
                <a:solidFill>
                  <a:srgbClr val="FF0000"/>
                </a:solidFill>
              </a:rPr>
              <a:t>Feasible given high-tech nature of IDEX’s inventory</a:t>
            </a:r>
            <a:endParaRPr lang="en-US" sz="1400" dirty="0" smtClean="0"/>
          </a:p>
        </p:txBody>
      </p:sp>
    </p:spTree>
    <p:extLst>
      <p:ext uri="{BB962C8B-B14F-4D97-AF65-F5344CB8AC3E}">
        <p14:creationId xmlns:p14="http://schemas.microsoft.com/office/powerpoint/2010/main" val="30229362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48</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smtClean="0">
                <a:solidFill>
                  <a:schemeClr val="bg1"/>
                </a:solidFill>
              </a:rPr>
              <a:t>Sample Disclosure: FIFO to LIFO</a:t>
            </a:r>
            <a:endParaRPr lang="en-US" altLang="en-US" sz="1800" dirty="0" smtClean="0">
              <a:solidFill>
                <a:schemeClr val="bg1"/>
              </a:solidFill>
            </a:endParaRPr>
          </a:p>
        </p:txBody>
      </p:sp>
      <p:sp>
        <p:nvSpPr>
          <p:cNvPr id="7" name="Content Placeholder 2"/>
          <p:cNvSpPr>
            <a:spLocks noGrp="1"/>
          </p:cNvSpPr>
          <p:nvPr>
            <p:ph idx="1"/>
          </p:nvPr>
        </p:nvSpPr>
        <p:spPr>
          <a:xfrm>
            <a:off x="1066800" y="1295400"/>
            <a:ext cx="7848600" cy="5029200"/>
          </a:xfrm>
        </p:spPr>
        <p:txBody>
          <a:bodyPr/>
          <a:lstStyle/>
          <a:p>
            <a:pPr marL="0" indent="0">
              <a:buFont typeface="Arial" charset="0"/>
              <a:buNone/>
            </a:pPr>
            <a:r>
              <a:rPr lang="en-US" altLang="en-US" sz="1600" u="sng" dirty="0" smtClean="0"/>
              <a:t>Books A Million, Inc.’s 2003 Annual Report</a:t>
            </a:r>
          </a:p>
          <a:p>
            <a:pPr marL="0" indent="0">
              <a:spcBef>
                <a:spcPts val="600"/>
              </a:spcBef>
              <a:spcAft>
                <a:spcPts val="300"/>
              </a:spcAft>
              <a:buNone/>
            </a:pPr>
            <a:r>
              <a:rPr lang="en-US" sz="1200" b="1" u="sng" dirty="0">
                <a:latin typeface="Times New Roman" panose="02020603050405020304" pitchFamily="18" charset="0"/>
                <a:cs typeface="Times New Roman" panose="02020603050405020304" pitchFamily="18" charset="0"/>
              </a:rPr>
              <a:t>Inventories</a:t>
            </a:r>
            <a:r>
              <a:rPr lang="en-US" sz="1200" b="1" dirty="0">
                <a:latin typeface="Times New Roman" panose="02020603050405020304" pitchFamily="18" charset="0"/>
                <a:cs typeface="Times New Roman" panose="02020603050405020304" pitchFamily="18" charset="0"/>
              </a:rPr>
              <a:t>.</a:t>
            </a:r>
            <a:endParaRPr lang="en-US" sz="1200" b="1" u="sng" dirty="0">
              <a:latin typeface="Times New Roman" panose="02020603050405020304" pitchFamily="18" charset="0"/>
              <a:cs typeface="Times New Roman" panose="02020603050405020304" pitchFamily="18" charset="0"/>
            </a:endParaRPr>
          </a:p>
          <a:p>
            <a:pPr marL="0" indent="0">
              <a:spcBef>
                <a:spcPts val="600"/>
              </a:spcBef>
              <a:spcAft>
                <a:spcPts val="300"/>
              </a:spcAft>
              <a:buNone/>
            </a:pPr>
            <a:r>
              <a:rPr lang="en-US" sz="1200" dirty="0">
                <a:latin typeface="Times New Roman" panose="02020603050405020304" pitchFamily="18" charset="0"/>
                <a:cs typeface="Times New Roman" panose="02020603050405020304" pitchFamily="18" charset="0"/>
              </a:rPr>
              <a:t>Inventory counts are taken throughout the fiscal period. Store inventory counts are performed by an independent inventory service while warehouse inventory counts are performed internally. All physical inventory counts are reconciled to the Company's records. The Company accrues for inventory shortages based upon historical inventory shortage results.</a:t>
            </a:r>
          </a:p>
          <a:p>
            <a:pPr marL="0" indent="0">
              <a:spcBef>
                <a:spcPts val="600"/>
              </a:spcBef>
              <a:spcAft>
                <a:spcPts val="600"/>
              </a:spcAft>
              <a:buNone/>
            </a:pPr>
            <a:r>
              <a:rPr lang="en-US" sz="1200" dirty="0">
                <a:latin typeface="Times New Roman" panose="02020603050405020304" pitchFamily="18" charset="0"/>
                <a:cs typeface="Times New Roman" panose="02020603050405020304" pitchFamily="18" charset="0"/>
              </a:rPr>
              <a:t>Effective February 2, 2003, the Company changed from the first-in, first-out (FIFO) method of accounting for inventories to the last-in, first-out (LIFO) method. Management believes this change is preferable in that it achieves a more appropriate matching of revenues and expenses. The impact of this accounting change was to increase "Costs of Products Sold" in the consolidated statements of operations by $0.7 million for the fiscal year ended January 31, 2004. This resulted in an after-tax decrease to net income of $0.4 million or a decrease in net income per diluted share of $0.02. The cumulative effect of a change in accounting principle from the FIFO method to LIFO method is not determinable. Accordingly, such change has been accounted for prospectively. In addition, pro forma amounts from retroactively applying the change cannot be reasonably estimated and have not been disclosed.</a:t>
            </a:r>
          </a:p>
          <a:p>
            <a:endParaRPr lang="en-US" altLang="en-US" sz="1400" dirty="0" smtClean="0"/>
          </a:p>
          <a:p>
            <a:pPr>
              <a:buFont typeface="Wingdings" panose="05000000000000000000" pitchFamily="2" charset="2"/>
              <a:buChar char="Ø"/>
            </a:pPr>
            <a:r>
              <a:rPr lang="en-US" altLang="en-US" sz="1400" dirty="0" smtClean="0"/>
              <a:t>Why </a:t>
            </a:r>
            <a:r>
              <a:rPr lang="en-US" altLang="en-US" sz="1400" dirty="0"/>
              <a:t>is retrospective application so difficult when switching </a:t>
            </a:r>
            <a:r>
              <a:rPr lang="en-US" altLang="en-US" sz="1400" dirty="0" smtClean="0"/>
              <a:t>from FIFO </a:t>
            </a:r>
            <a:r>
              <a:rPr lang="en-US" altLang="en-US" sz="1400" dirty="0"/>
              <a:t>to LIFO?</a:t>
            </a:r>
            <a:endParaRPr lang="en-US" altLang="en-US" sz="1400" dirty="0" smtClean="0"/>
          </a:p>
          <a:p>
            <a:pPr marL="0" indent="0">
              <a:buFont typeface="Arial" charset="0"/>
              <a:buNone/>
            </a:pPr>
            <a:endParaRPr lang="en-US" altLang="en-US" dirty="0" smtClean="0"/>
          </a:p>
        </p:txBody>
      </p:sp>
      <p:sp>
        <p:nvSpPr>
          <p:cNvPr id="13" name="TextBox 12"/>
          <p:cNvSpPr txBox="1"/>
          <p:nvPr/>
        </p:nvSpPr>
        <p:spPr>
          <a:xfrm>
            <a:off x="1524000" y="4724400"/>
            <a:ext cx="5638800" cy="307777"/>
          </a:xfrm>
          <a:prstGeom prst="rect">
            <a:avLst/>
          </a:prstGeom>
          <a:noFill/>
        </p:spPr>
        <p:txBody>
          <a:bodyPr wrap="square" rtlCol="0">
            <a:spAutoFit/>
          </a:bodyPr>
          <a:lstStyle/>
          <a:p>
            <a:r>
              <a:rPr lang="en-US" sz="1400" dirty="0" smtClean="0">
                <a:solidFill>
                  <a:srgbClr val="FF0000"/>
                </a:solidFill>
              </a:rPr>
              <a:t>Difficult to determine which inventory units </a:t>
            </a:r>
            <a:r>
              <a:rPr lang="en-US" sz="1400" dirty="0">
                <a:solidFill>
                  <a:srgbClr val="FF0000"/>
                </a:solidFill>
              </a:rPr>
              <a:t>relate to which LIFO layer</a:t>
            </a:r>
          </a:p>
        </p:txBody>
      </p:sp>
    </p:spTree>
    <p:extLst>
      <p:ext uri="{BB962C8B-B14F-4D97-AF65-F5344CB8AC3E}">
        <p14:creationId xmlns:p14="http://schemas.microsoft.com/office/powerpoint/2010/main" val="294702441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49</a:t>
            </a:fld>
            <a:endParaRPr lang="en-US" altLang="en-US" sz="1400" b="1" smtClean="0">
              <a:solidFill>
                <a:srgbClr val="002E62"/>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Lower of Cost or Market Principle</a:t>
            </a:r>
            <a:endParaRPr lang="en-US" sz="2800" dirty="0"/>
          </a:p>
        </p:txBody>
      </p:sp>
    </p:spTree>
    <p:extLst>
      <p:ext uri="{BB962C8B-B14F-4D97-AF65-F5344CB8AC3E}">
        <p14:creationId xmlns:p14="http://schemas.microsoft.com/office/powerpoint/2010/main" val="42842467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A2313240-60A3-44EF-9436-F1B24DE5B306}" type="slidenum">
              <a:rPr lang="en-US" altLang="en-US" sz="900" b="1" smtClean="0">
                <a:solidFill>
                  <a:srgbClr val="002E62"/>
                </a:solidFill>
              </a:rPr>
              <a:pPr/>
              <a:t>5</a:t>
            </a:fld>
            <a:endParaRPr lang="en-US" altLang="en-US" sz="1400" b="1" smtClean="0">
              <a:solidFill>
                <a:srgbClr val="002E62"/>
              </a:solidFill>
            </a:endParaRPr>
          </a:p>
        </p:txBody>
      </p:sp>
      <p:sp>
        <p:nvSpPr>
          <p:cNvPr id="6147" name="Rectangle 2"/>
          <p:cNvSpPr>
            <a:spLocks noGrp="1" noChangeArrowheads="1"/>
          </p:cNvSpPr>
          <p:nvPr>
            <p:ph type="title"/>
          </p:nvPr>
        </p:nvSpPr>
        <p:spPr>
          <a:xfrm>
            <a:off x="1143000" y="280988"/>
            <a:ext cx="6629400" cy="609600"/>
          </a:xfrm>
          <a:noFill/>
        </p:spPr>
        <p:txBody>
          <a:bodyPr lIns="0" tIns="0" rIns="0" bIns="0"/>
          <a:lstStyle/>
          <a:p>
            <a:pPr eaLnBrk="1" hangingPunct="1"/>
            <a:r>
              <a:rPr lang="en-US" altLang="en-US" sz="2400" b="1" dirty="0" smtClean="0">
                <a:solidFill>
                  <a:schemeClr val="bg1"/>
                </a:solidFill>
              </a:rPr>
              <a:t>Inventory</a:t>
            </a:r>
            <a:endParaRPr lang="en-US" altLang="en-US" dirty="0" smtClean="0">
              <a:solidFill>
                <a:schemeClr val="bg1"/>
              </a:solidFill>
            </a:endParaRPr>
          </a:p>
        </p:txBody>
      </p:sp>
      <p:sp>
        <p:nvSpPr>
          <p:cNvPr id="6148" name="Rectangle 3"/>
          <p:cNvSpPr>
            <a:spLocks noGrp="1" noChangeArrowheads="1"/>
          </p:cNvSpPr>
          <p:nvPr>
            <p:ph type="body" idx="1"/>
          </p:nvPr>
        </p:nvSpPr>
        <p:spPr>
          <a:xfrm>
            <a:off x="1143000" y="1219200"/>
            <a:ext cx="7391400" cy="5410200"/>
          </a:xfrm>
          <a:noFill/>
        </p:spPr>
        <p:txBody>
          <a:bodyPr lIns="0" tIns="0" rIns="0" bIns="0"/>
          <a:lstStyle/>
          <a:p>
            <a:pPr marL="0" indent="0" eaLnBrk="1" hangingPunct="1">
              <a:buNone/>
            </a:pPr>
            <a:r>
              <a:rPr lang="en-US" altLang="en-US" sz="1400" dirty="0" smtClean="0"/>
              <a:t>Inventory: Asset a company holds for sale or for use in the production of goods for sale in the ordinary course of business</a:t>
            </a:r>
          </a:p>
          <a:p>
            <a:pPr marL="0" indent="0" eaLnBrk="1" hangingPunct="1">
              <a:buNone/>
            </a:pPr>
            <a:endParaRPr lang="en-US" altLang="en-US" sz="1400" dirty="0"/>
          </a:p>
          <a:p>
            <a:pPr marL="0" indent="0" eaLnBrk="1" hangingPunct="1">
              <a:buNone/>
            </a:pPr>
            <a:endParaRPr lang="en-US" altLang="en-US" sz="1400" dirty="0" smtClean="0"/>
          </a:p>
          <a:p>
            <a:pPr marL="0" indent="0" eaLnBrk="1" hangingPunct="1">
              <a:buNone/>
            </a:pPr>
            <a:endParaRPr lang="en-US" altLang="en-US" sz="1400" dirty="0"/>
          </a:p>
          <a:p>
            <a:pPr marL="0" indent="0" eaLnBrk="1" hangingPunct="1">
              <a:buNone/>
            </a:pPr>
            <a:endParaRPr lang="en-US" altLang="en-US" sz="1400" dirty="0" smtClean="0"/>
          </a:p>
          <a:p>
            <a:pPr marL="0" indent="0" eaLnBrk="1" hangingPunct="1">
              <a:buNone/>
            </a:pPr>
            <a:endParaRPr lang="en-US" altLang="en-US" sz="1400" dirty="0"/>
          </a:p>
          <a:p>
            <a:pPr marL="0" indent="0" eaLnBrk="1" hangingPunct="1">
              <a:buNone/>
            </a:pPr>
            <a:endParaRPr lang="en-US" altLang="en-US" sz="1400" dirty="0" smtClean="0"/>
          </a:p>
          <a:p>
            <a:pPr marL="0" indent="0" eaLnBrk="1" hangingPunct="1">
              <a:buNone/>
            </a:pPr>
            <a:r>
              <a:rPr lang="en-US" altLang="en-US" sz="1400" dirty="0" smtClean="0"/>
              <a:t>Inventory costs include </a:t>
            </a:r>
            <a:r>
              <a:rPr lang="en-US" altLang="en-US" sz="1400" dirty="0"/>
              <a:t>all “applicable expenditures and charges directly or indirectly incurred in bringing an article to its existing condition and location”</a:t>
            </a:r>
            <a:r>
              <a:rPr lang="en-US" altLang="en-US" sz="1400" baseline="40000" dirty="0"/>
              <a:t>1</a:t>
            </a:r>
          </a:p>
          <a:p>
            <a:pPr eaLnBrk="1" hangingPunct="1">
              <a:buFont typeface="Wingdings" pitchFamily="2" charset="2"/>
              <a:buNone/>
            </a:pPr>
            <a:endParaRPr lang="en-US" altLang="en-US" sz="1400" dirty="0"/>
          </a:p>
          <a:p>
            <a:pPr eaLnBrk="1" hangingPunct="1">
              <a:buFont typeface="Wingdings" pitchFamily="2" charset="2"/>
              <a:buNone/>
            </a:pPr>
            <a:r>
              <a:rPr lang="en-US" altLang="en-US" sz="1400" dirty="0"/>
              <a:t>		Purchase Price of Inventory</a:t>
            </a:r>
          </a:p>
          <a:p>
            <a:pPr eaLnBrk="1" hangingPunct="1">
              <a:buFont typeface="Wingdings" pitchFamily="2" charset="2"/>
              <a:buNone/>
            </a:pPr>
            <a:r>
              <a:rPr lang="en-US" altLang="en-US" sz="1400" dirty="0"/>
              <a:t>		-  Purchase Returns, Allowances, and Discounts</a:t>
            </a:r>
          </a:p>
          <a:p>
            <a:pPr eaLnBrk="1" hangingPunct="1">
              <a:buFont typeface="Arial" charset="0"/>
              <a:buNone/>
            </a:pPr>
            <a:r>
              <a:rPr lang="en-US" altLang="en-US" sz="1400" dirty="0"/>
              <a:t>		Net Purchases</a:t>
            </a:r>
          </a:p>
          <a:p>
            <a:pPr eaLnBrk="1" hangingPunct="1">
              <a:buFont typeface="Arial" charset="0"/>
              <a:buNone/>
            </a:pPr>
            <a:r>
              <a:rPr lang="en-US" altLang="en-US" sz="1400" dirty="0"/>
              <a:t> 		+ Transportation Costs </a:t>
            </a:r>
            <a:r>
              <a:rPr lang="en-US" altLang="en-US" sz="1400" i="1" dirty="0"/>
              <a:t>(if F.O.B. shipping)</a:t>
            </a:r>
          </a:p>
          <a:p>
            <a:pPr eaLnBrk="1" hangingPunct="1">
              <a:buFont typeface="Arial" charset="0"/>
              <a:buNone/>
            </a:pPr>
            <a:r>
              <a:rPr lang="en-US" altLang="en-US" sz="1400" dirty="0"/>
              <a:t>		Cost of Goods Purchased</a:t>
            </a:r>
          </a:p>
          <a:p>
            <a:pPr eaLnBrk="1" hangingPunct="1"/>
            <a:endParaRPr lang="en-US" altLang="en-US" sz="2000" dirty="0"/>
          </a:p>
          <a:p>
            <a:pPr marL="182563" lvl="2" eaLnBrk="1" hangingPunct="1">
              <a:buSzPct val="85000"/>
              <a:buFont typeface="Arial" charset="0"/>
              <a:buNone/>
            </a:pPr>
            <a:endParaRPr lang="en-US" altLang="en-US" sz="1100" baseline="30000" dirty="0" smtClean="0"/>
          </a:p>
          <a:p>
            <a:pPr marL="182563" lvl="2" eaLnBrk="1" hangingPunct="1">
              <a:buSzPct val="85000"/>
              <a:buFont typeface="Arial" charset="0"/>
              <a:buNone/>
            </a:pPr>
            <a:endParaRPr lang="en-US" altLang="en-US" sz="1100" baseline="30000" dirty="0"/>
          </a:p>
          <a:p>
            <a:pPr marL="182563" lvl="2" eaLnBrk="1" hangingPunct="1">
              <a:buSzPct val="85000"/>
              <a:buFont typeface="Arial" charset="0"/>
              <a:buNone/>
            </a:pPr>
            <a:endParaRPr lang="en-US" altLang="en-US" sz="1100" baseline="30000" dirty="0" smtClean="0"/>
          </a:p>
          <a:p>
            <a:pPr marL="182563" lvl="2" eaLnBrk="1" hangingPunct="1">
              <a:buSzPct val="85000"/>
              <a:buFont typeface="Arial" charset="0"/>
              <a:buNone/>
            </a:pPr>
            <a:r>
              <a:rPr lang="en-US" altLang="en-US" sz="1100" baseline="30000" dirty="0" smtClean="0"/>
              <a:t>1</a:t>
            </a:r>
            <a:r>
              <a:rPr lang="en-US" altLang="en-US" sz="1100" dirty="0" smtClean="0"/>
              <a:t> </a:t>
            </a:r>
            <a:r>
              <a:rPr lang="en-US" altLang="en-US" sz="1100" dirty="0"/>
              <a:t>Accounting Standard Codification (ASC) Topic 330 ‘</a:t>
            </a:r>
            <a:r>
              <a:rPr lang="en-US" altLang="en-US" sz="1100" i="1" dirty="0"/>
              <a:t>Inventory’</a:t>
            </a:r>
            <a:endParaRPr lang="en-US" altLang="en-US" sz="1600" dirty="0"/>
          </a:p>
          <a:p>
            <a:pPr marL="0" indent="0" eaLnBrk="1" hangingPunct="1">
              <a:buNone/>
            </a:pPr>
            <a:endParaRPr lang="en-US" altLang="en-US" sz="1800" dirty="0"/>
          </a:p>
        </p:txBody>
      </p:sp>
      <p:graphicFrame>
        <p:nvGraphicFramePr>
          <p:cNvPr id="5" name="Table 4"/>
          <p:cNvGraphicFramePr>
            <a:graphicFrameLocks noGrp="1"/>
          </p:cNvGraphicFramePr>
          <p:nvPr>
            <p:extLst>
              <p:ext uri="{D42A27DB-BD31-4B8C-83A1-F6EECF244321}">
                <p14:modId xmlns:p14="http://schemas.microsoft.com/office/powerpoint/2010/main" val="1056827887"/>
              </p:ext>
            </p:extLst>
          </p:nvPr>
        </p:nvGraphicFramePr>
        <p:xfrm>
          <a:off x="1257300" y="1828800"/>
          <a:ext cx="7162800" cy="1097256"/>
        </p:xfrm>
        <a:graphic>
          <a:graphicData uri="http://schemas.openxmlformats.org/drawingml/2006/table">
            <a:tbl>
              <a:tblPr firstRow="1" bandRow="1">
                <a:tableStyleId>{69CF1AB2-1976-4502-BF36-3FF5EA218861}</a:tableStyleId>
              </a:tblPr>
              <a:tblGrid>
                <a:gridCol w="1569929">
                  <a:extLst>
                    <a:ext uri="{9D8B030D-6E8A-4147-A177-3AD203B41FA5}">
                      <a16:colId xmlns:a16="http://schemas.microsoft.com/office/drawing/2014/main" val="20000"/>
                    </a:ext>
                  </a:extLst>
                </a:gridCol>
                <a:gridCol w="1909146">
                  <a:extLst>
                    <a:ext uri="{9D8B030D-6E8A-4147-A177-3AD203B41FA5}">
                      <a16:colId xmlns:a16="http://schemas.microsoft.com/office/drawing/2014/main" val="20001"/>
                    </a:ext>
                  </a:extLst>
                </a:gridCol>
                <a:gridCol w="1760382">
                  <a:extLst>
                    <a:ext uri="{9D8B030D-6E8A-4147-A177-3AD203B41FA5}">
                      <a16:colId xmlns:a16="http://schemas.microsoft.com/office/drawing/2014/main" val="20002"/>
                    </a:ext>
                  </a:extLst>
                </a:gridCol>
                <a:gridCol w="1923343">
                  <a:extLst>
                    <a:ext uri="{9D8B030D-6E8A-4147-A177-3AD203B41FA5}">
                      <a16:colId xmlns:a16="http://schemas.microsoft.com/office/drawing/2014/main" val="20003"/>
                    </a:ext>
                  </a:extLst>
                </a:gridCol>
              </a:tblGrid>
              <a:tr h="216224">
                <a:tc>
                  <a:txBody>
                    <a:bodyPr/>
                    <a:lstStyle/>
                    <a:p>
                      <a:pPr algn="ctr"/>
                      <a:endParaRPr lang="en-US" sz="1200" b="0" dirty="0">
                        <a:solidFill>
                          <a:srgbClr val="002060"/>
                        </a:solidFill>
                      </a:endParaRPr>
                    </a:p>
                  </a:txBody>
                  <a:tcPr marT="45714" marB="45714" anchor="ctr"/>
                </a:tc>
                <a:tc>
                  <a:txBody>
                    <a:bodyPr/>
                    <a:lstStyle/>
                    <a:p>
                      <a:pPr algn="ctr"/>
                      <a:r>
                        <a:rPr lang="en-US" sz="1200" dirty="0" smtClean="0"/>
                        <a:t>Service Provider</a:t>
                      </a:r>
                      <a:endParaRPr lang="en-US" sz="1200" b="0" dirty="0">
                        <a:solidFill>
                          <a:srgbClr val="002060"/>
                        </a:solidFill>
                      </a:endParaRPr>
                    </a:p>
                  </a:txBody>
                  <a:tcPr marT="45714" marB="45714" anchor="ctr"/>
                </a:tc>
                <a:tc>
                  <a:txBody>
                    <a:bodyPr/>
                    <a:lstStyle/>
                    <a:p>
                      <a:pPr algn="ctr"/>
                      <a:r>
                        <a:rPr lang="en-US" sz="1200" dirty="0" smtClean="0"/>
                        <a:t>Retailer</a:t>
                      </a:r>
                      <a:endParaRPr lang="en-US" sz="1200" b="0" dirty="0">
                        <a:solidFill>
                          <a:srgbClr val="002060"/>
                        </a:solidFill>
                      </a:endParaRPr>
                    </a:p>
                  </a:txBody>
                  <a:tcPr marT="45714" marB="45714" anchor="ctr"/>
                </a:tc>
                <a:tc>
                  <a:txBody>
                    <a:bodyPr/>
                    <a:lstStyle/>
                    <a:p>
                      <a:pPr algn="ctr"/>
                      <a:r>
                        <a:rPr lang="en-US" sz="1200" dirty="0" smtClean="0"/>
                        <a:t>Manufacturer</a:t>
                      </a:r>
                      <a:endParaRPr lang="en-US" sz="1200" b="0" dirty="0">
                        <a:solidFill>
                          <a:srgbClr val="002060"/>
                        </a:solidFill>
                      </a:endParaRPr>
                    </a:p>
                  </a:txBody>
                  <a:tcPr marT="45714" marB="45714" anchor="ctr"/>
                </a:tc>
                <a:extLst>
                  <a:ext uri="{0D108BD9-81ED-4DB2-BD59-A6C34878D82A}">
                    <a16:rowId xmlns:a16="http://schemas.microsoft.com/office/drawing/2014/main" val="10000"/>
                  </a:ext>
                </a:extLst>
              </a:tr>
              <a:tr h="621976">
                <a:tc>
                  <a:txBody>
                    <a:bodyPr/>
                    <a:lstStyle/>
                    <a:p>
                      <a:pPr algn="ctr"/>
                      <a:r>
                        <a:rPr lang="en-US" sz="1200" dirty="0" smtClean="0"/>
                        <a:t>Types</a:t>
                      </a:r>
                      <a:r>
                        <a:rPr lang="en-US" sz="1200" baseline="0" dirty="0" smtClean="0"/>
                        <a:t> of Inventory:</a:t>
                      </a:r>
                      <a:endParaRPr lang="en-US" sz="1200" dirty="0">
                        <a:solidFill>
                          <a:srgbClr val="002060"/>
                        </a:solidFill>
                      </a:endParaRPr>
                    </a:p>
                  </a:txBody>
                  <a:tcPr marT="45714" marB="45714" anchor="ctr">
                    <a:solidFill>
                      <a:schemeClr val="bg1"/>
                    </a:solidFill>
                  </a:tcPr>
                </a:tc>
                <a:tc>
                  <a:txBody>
                    <a:bodyPr/>
                    <a:lstStyle/>
                    <a:p>
                      <a:pPr algn="ctr"/>
                      <a:r>
                        <a:rPr lang="en-US" sz="1200" dirty="0" smtClean="0"/>
                        <a:t>Very</a:t>
                      </a:r>
                      <a:r>
                        <a:rPr lang="en-US" sz="1200" baseline="0" dirty="0" smtClean="0"/>
                        <a:t> little inventory </a:t>
                      </a:r>
                    </a:p>
                    <a:p>
                      <a:pPr algn="ctr"/>
                      <a:r>
                        <a:rPr lang="en-US" sz="1200" baseline="0" dirty="0" smtClean="0"/>
                        <a:t>(if any)</a:t>
                      </a:r>
                      <a:endParaRPr lang="en-US" sz="1200" dirty="0">
                        <a:solidFill>
                          <a:srgbClr val="002060"/>
                        </a:solidFill>
                      </a:endParaRPr>
                    </a:p>
                  </a:txBody>
                  <a:tcPr marT="45714" marB="45714" anchor="ctr">
                    <a:solidFill>
                      <a:schemeClr val="bg1"/>
                    </a:solidFill>
                  </a:tcPr>
                </a:tc>
                <a:tc>
                  <a:txBody>
                    <a:bodyPr/>
                    <a:lstStyle/>
                    <a:p>
                      <a:pPr algn="ctr"/>
                      <a:r>
                        <a:rPr lang="en-US" sz="1200" dirty="0" smtClean="0"/>
                        <a:t>Inventory purchased from 3</a:t>
                      </a:r>
                      <a:r>
                        <a:rPr lang="en-US" sz="1200" baseline="30000" dirty="0" smtClean="0"/>
                        <a:t>rd</a:t>
                      </a:r>
                      <a:r>
                        <a:rPr lang="en-US" sz="1200" dirty="0" smtClean="0"/>
                        <a:t> party</a:t>
                      </a:r>
                      <a:endParaRPr lang="en-US" sz="1200" dirty="0">
                        <a:solidFill>
                          <a:srgbClr val="002060"/>
                        </a:solidFill>
                      </a:endParaRPr>
                    </a:p>
                  </a:txBody>
                  <a:tcPr marT="45714" marB="45714" anchor="ctr">
                    <a:solidFill>
                      <a:schemeClr val="bg1"/>
                    </a:solidFill>
                  </a:tcPr>
                </a:tc>
                <a:tc>
                  <a:txBody>
                    <a:bodyPr/>
                    <a:lstStyle/>
                    <a:p>
                      <a:pPr marL="0" indent="0" algn="ctr">
                        <a:buNone/>
                      </a:pPr>
                      <a:r>
                        <a:rPr lang="en-US" sz="1200" dirty="0" smtClean="0"/>
                        <a:t>   Raw Materials</a:t>
                      </a:r>
                    </a:p>
                    <a:p>
                      <a:pPr marL="0" indent="0" algn="ctr">
                        <a:buNone/>
                      </a:pPr>
                      <a:r>
                        <a:rPr lang="en-US" sz="1200" u="none" baseline="0" dirty="0" smtClean="0"/>
                        <a:t>+ </a:t>
                      </a:r>
                      <a:r>
                        <a:rPr lang="en-US" sz="1200" dirty="0" smtClean="0"/>
                        <a:t>Work</a:t>
                      </a:r>
                      <a:r>
                        <a:rPr lang="en-US" sz="1200" baseline="0" dirty="0" smtClean="0"/>
                        <a:t> in Process</a:t>
                      </a:r>
                    </a:p>
                    <a:p>
                      <a:pPr marL="0" indent="0" algn="ctr">
                        <a:buNone/>
                      </a:pPr>
                      <a:r>
                        <a:rPr lang="en-US" sz="1200" u="sng" baseline="0" dirty="0" smtClean="0"/>
                        <a:t>+ Finished Goods</a:t>
                      </a:r>
                    </a:p>
                    <a:p>
                      <a:pPr marL="0" indent="0" algn="ctr">
                        <a:buNone/>
                      </a:pPr>
                      <a:r>
                        <a:rPr lang="en-US" sz="1200" u="none" baseline="0" dirty="0" smtClean="0"/>
                        <a:t>   Total Inventory</a:t>
                      </a:r>
                      <a:endParaRPr lang="en-US" sz="1200" i="0" u="none" dirty="0">
                        <a:solidFill>
                          <a:srgbClr val="002060"/>
                        </a:solidFill>
                      </a:endParaRPr>
                    </a:p>
                  </a:txBody>
                  <a:tcPr marT="45714" marB="45714" anchor="ctr">
                    <a:solidFill>
                      <a:schemeClr val="bg1"/>
                    </a:solidFill>
                  </a:tcPr>
                </a:tc>
                <a:extLst>
                  <a:ext uri="{0D108BD9-81ED-4DB2-BD59-A6C34878D82A}">
                    <a16:rowId xmlns:a16="http://schemas.microsoft.com/office/drawing/2014/main" val="10001"/>
                  </a:ext>
                </a:extLst>
              </a:tr>
            </a:tbl>
          </a:graphicData>
        </a:graphic>
      </p:graphicFrame>
      <p:cxnSp>
        <p:nvCxnSpPr>
          <p:cNvPr id="6" name="Straight Connector 5"/>
          <p:cNvCxnSpPr/>
          <p:nvPr/>
        </p:nvCxnSpPr>
        <p:spPr>
          <a:xfrm>
            <a:off x="1981200" y="4419600"/>
            <a:ext cx="41910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981200" y="4953000"/>
            <a:ext cx="4191000" cy="0"/>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17414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50</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Inventory Valuation: Lower of Cost or Market</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a:spcAft>
                <a:spcPts val="600"/>
              </a:spcAft>
              <a:buFont typeface="Wingdings" panose="05000000000000000000" pitchFamily="2" charset="2"/>
              <a:buChar char="Ø"/>
            </a:pPr>
            <a:r>
              <a:rPr lang="en-US" sz="1400" dirty="0"/>
              <a:t>Inventories should be measured initially at their </a:t>
            </a:r>
            <a:r>
              <a:rPr lang="en-US" sz="1400" dirty="0">
                <a:solidFill>
                  <a:srgbClr val="C00000"/>
                </a:solidFill>
              </a:rPr>
              <a:t>purchase cost </a:t>
            </a:r>
            <a:r>
              <a:rPr lang="en-US" sz="1400" dirty="0"/>
              <a:t>in conformity with the cost principle. </a:t>
            </a:r>
            <a:endParaRPr lang="en-US" sz="1400" dirty="0" smtClean="0"/>
          </a:p>
          <a:p>
            <a:pPr>
              <a:spcAft>
                <a:spcPts val="600"/>
              </a:spcAft>
              <a:buFont typeface="Wingdings" panose="05000000000000000000" pitchFamily="2" charset="2"/>
              <a:buChar char="Ø"/>
            </a:pPr>
            <a:endParaRPr lang="en-US" sz="1400" dirty="0"/>
          </a:p>
          <a:p>
            <a:pPr>
              <a:spcAft>
                <a:spcPts val="600"/>
              </a:spcAft>
              <a:buFont typeface="Wingdings" panose="05000000000000000000" pitchFamily="2" charset="2"/>
              <a:buChar char="Ø"/>
            </a:pPr>
            <a:r>
              <a:rPr lang="en-US" sz="1400" dirty="0" smtClean="0"/>
              <a:t>Inventory must be carried at the lower of historical cost or fair market value</a:t>
            </a:r>
          </a:p>
          <a:p>
            <a:pPr lvl="1">
              <a:buFont typeface="Wingdings" panose="05000000000000000000" pitchFamily="2" charset="2"/>
              <a:buChar char="ü"/>
            </a:pPr>
            <a:r>
              <a:rPr lang="en-US" sz="1200" dirty="0" smtClean="0">
                <a:solidFill>
                  <a:srgbClr val="C00000"/>
                </a:solidFill>
              </a:rPr>
              <a:t>Historical Cost</a:t>
            </a:r>
            <a:r>
              <a:rPr lang="en-US" sz="1200" dirty="0" smtClean="0"/>
              <a:t>: original cost of producing or purchasing the inventory</a:t>
            </a:r>
          </a:p>
          <a:p>
            <a:pPr lvl="1">
              <a:buFont typeface="Wingdings" panose="05000000000000000000" pitchFamily="2" charset="2"/>
              <a:buChar char="ü"/>
            </a:pPr>
            <a:r>
              <a:rPr lang="en-US" sz="1200" dirty="0" smtClean="0">
                <a:solidFill>
                  <a:srgbClr val="C00000"/>
                </a:solidFill>
              </a:rPr>
              <a:t>Fair Market Value</a:t>
            </a:r>
            <a:r>
              <a:rPr lang="en-US" sz="1200" dirty="0" smtClean="0"/>
              <a:t>: Market </a:t>
            </a:r>
            <a:r>
              <a:rPr lang="en-US" sz="1200" dirty="0"/>
              <a:t>is defined as </a:t>
            </a:r>
            <a:r>
              <a:rPr lang="en-US" sz="1200" dirty="0">
                <a:solidFill>
                  <a:srgbClr val="002060"/>
                </a:solidFill>
              </a:rPr>
              <a:t>current replacement cost</a:t>
            </a:r>
            <a:r>
              <a:rPr lang="en-US" sz="1200" dirty="0"/>
              <a:t>, but not greater than net realizable value (estimated selling price less reasonable costs of completion, disposal and transportation) and not less than net realizable value reduced by a normal sales margin</a:t>
            </a:r>
          </a:p>
          <a:p>
            <a:pPr lvl="1">
              <a:buFont typeface="Wingdings" panose="05000000000000000000" pitchFamily="2" charset="2"/>
              <a:buChar char="ü"/>
            </a:pPr>
            <a:endParaRPr lang="en-US" sz="1200" dirty="0" smtClean="0"/>
          </a:p>
          <a:p>
            <a:pPr>
              <a:spcAft>
                <a:spcPts val="600"/>
              </a:spcAft>
              <a:buFont typeface="Wingdings" panose="05000000000000000000" pitchFamily="2" charset="2"/>
              <a:buChar char="Ø"/>
            </a:pPr>
            <a:r>
              <a:rPr lang="en-US" sz="1400" dirty="0" smtClean="0"/>
              <a:t>If Historical Cost </a:t>
            </a:r>
            <a:r>
              <a:rPr lang="en-US" sz="1400" dirty="0" smtClean="0">
                <a:latin typeface="Arial" panose="020B0604020202020204" pitchFamily="34" charset="0"/>
                <a:cs typeface="Arial" panose="020B0604020202020204" pitchFamily="34" charset="0"/>
              </a:rPr>
              <a:t>≤ Fair Market Value, Ending Inventory = Historical Cost</a:t>
            </a:r>
            <a:endParaRPr lang="en-US" sz="1400" dirty="0" smtClean="0"/>
          </a:p>
          <a:p>
            <a:pPr lvl="1">
              <a:buFont typeface="Wingdings" panose="05000000000000000000" pitchFamily="2" charset="2"/>
              <a:buChar char="v"/>
            </a:pPr>
            <a:r>
              <a:rPr lang="en-US" sz="1200" dirty="0" smtClean="0">
                <a:solidFill>
                  <a:srgbClr val="002060"/>
                </a:solidFill>
              </a:rPr>
              <a:t>No adjusting entry is needed</a:t>
            </a:r>
            <a:endParaRPr lang="en-US" sz="1200" dirty="0">
              <a:solidFill>
                <a:srgbClr val="002060"/>
              </a:solidFill>
            </a:endParaRPr>
          </a:p>
          <a:p>
            <a:pPr marL="50800" indent="0">
              <a:buNone/>
            </a:pPr>
            <a:endParaRPr lang="en-US" sz="1200" dirty="0" smtClean="0"/>
          </a:p>
          <a:p>
            <a:pPr>
              <a:spcAft>
                <a:spcPts val="600"/>
              </a:spcAft>
              <a:buFont typeface="Wingdings" panose="05000000000000000000" pitchFamily="2" charset="2"/>
              <a:buChar char="Ø"/>
            </a:pPr>
            <a:r>
              <a:rPr lang="en-US" sz="1400" dirty="0"/>
              <a:t>If </a:t>
            </a:r>
            <a:r>
              <a:rPr lang="en-US" sz="1400" dirty="0" smtClean="0"/>
              <a:t>Fair Market Value &lt; Historical Cost, </a:t>
            </a:r>
            <a:r>
              <a:rPr lang="en-US" sz="1400" dirty="0" smtClean="0">
                <a:latin typeface="Arial" panose="020B0604020202020204" pitchFamily="34" charset="0"/>
                <a:cs typeface="Arial" panose="020B0604020202020204" pitchFamily="34" charset="0"/>
              </a:rPr>
              <a:t>Ending </a:t>
            </a:r>
            <a:r>
              <a:rPr lang="en-US" sz="1400" dirty="0">
                <a:latin typeface="Arial" panose="020B0604020202020204" pitchFamily="34" charset="0"/>
                <a:cs typeface="Arial" panose="020B0604020202020204" pitchFamily="34" charset="0"/>
              </a:rPr>
              <a:t>Inventory = </a:t>
            </a:r>
            <a:r>
              <a:rPr lang="en-US" sz="1400" dirty="0" smtClean="0">
                <a:latin typeface="Arial" panose="020B0604020202020204" pitchFamily="34" charset="0"/>
                <a:cs typeface="Arial" panose="020B0604020202020204" pitchFamily="34" charset="0"/>
              </a:rPr>
              <a:t>Replacement Value</a:t>
            </a:r>
            <a:endParaRPr lang="en-US" sz="1400" dirty="0"/>
          </a:p>
          <a:p>
            <a:pPr lvl="1">
              <a:buFont typeface="Wingdings" panose="05000000000000000000" pitchFamily="2" charset="2"/>
              <a:buChar char="v"/>
            </a:pPr>
            <a:r>
              <a:rPr lang="en-US" sz="1200" dirty="0" smtClean="0">
                <a:solidFill>
                  <a:srgbClr val="002060"/>
                </a:solidFill>
              </a:rPr>
              <a:t>Adjusting </a:t>
            </a:r>
            <a:r>
              <a:rPr lang="en-US" sz="1200" dirty="0">
                <a:solidFill>
                  <a:srgbClr val="002060"/>
                </a:solidFill>
              </a:rPr>
              <a:t>entry is </a:t>
            </a:r>
            <a:r>
              <a:rPr lang="en-US" sz="1200" dirty="0" smtClean="0">
                <a:solidFill>
                  <a:srgbClr val="002060"/>
                </a:solidFill>
              </a:rPr>
              <a:t>needed to write down inventory from original to replacement cost</a:t>
            </a:r>
            <a:endParaRPr lang="en-US" sz="1200" dirty="0">
              <a:solidFill>
                <a:srgbClr val="002060"/>
              </a:solidFill>
            </a:endParaRPr>
          </a:p>
          <a:p>
            <a:pPr marL="50800" indent="0">
              <a:buNone/>
            </a:pPr>
            <a:endParaRPr lang="en-US" sz="1200" dirty="0" smtClean="0"/>
          </a:p>
          <a:p>
            <a:pPr marL="50800" indent="0">
              <a:buNone/>
            </a:pPr>
            <a:endParaRPr lang="en-US" sz="1200" dirty="0"/>
          </a:p>
          <a:p>
            <a:pPr marL="222250" indent="-171450">
              <a:spcAft>
                <a:spcPts val="600"/>
              </a:spcAft>
              <a:buFont typeface="Wingdings" panose="05000000000000000000" pitchFamily="2" charset="2"/>
              <a:buChar char="v"/>
            </a:pPr>
            <a:r>
              <a:rPr lang="en-US" sz="1200" dirty="0"/>
              <a:t>Under U.S. GAAP, once inventory is written down to fair market value, essentially that becomes the new historical cost. It can't be later written up to its original cost if the market value subsequently rises. </a:t>
            </a:r>
            <a:endParaRPr lang="en-US" sz="1200" dirty="0" smtClean="0"/>
          </a:p>
          <a:p>
            <a:pPr marL="222250" indent="-171450">
              <a:buFont typeface="Wingdings" panose="05000000000000000000" pitchFamily="2" charset="2"/>
              <a:buChar char="v"/>
            </a:pPr>
            <a:r>
              <a:rPr lang="en-US" sz="1200" dirty="0" smtClean="0"/>
              <a:t>But </a:t>
            </a:r>
            <a:r>
              <a:rPr lang="en-US" sz="1200" dirty="0"/>
              <a:t>under IFRS, if you write inventory down, you can actually write it back up to the amount of the original cost. You just can never write it over the original cost. </a:t>
            </a:r>
          </a:p>
        </p:txBody>
      </p:sp>
    </p:spTree>
    <p:extLst>
      <p:ext uri="{BB962C8B-B14F-4D97-AF65-F5344CB8AC3E}">
        <p14:creationId xmlns:p14="http://schemas.microsoft.com/office/powerpoint/2010/main" val="40126630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51</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a:solidFill>
                  <a:schemeClr val="bg1"/>
                </a:solidFill>
              </a:rPr>
              <a:t>Inventory Valuation: Lower of Cost or Market</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086600" cy="4800600"/>
          </a:xfrm>
          <a:noFill/>
        </p:spPr>
        <p:txBody>
          <a:bodyPr lIns="0" tIns="0" rIns="0" bIns="0"/>
          <a:lstStyle/>
          <a:p>
            <a:pPr marL="0" indent="0">
              <a:spcAft>
                <a:spcPts val="600"/>
              </a:spcAft>
              <a:buNone/>
              <a:defRPr/>
            </a:pPr>
            <a:r>
              <a:rPr lang="en-US" sz="1400" b="1" dirty="0"/>
              <a:t>Example: </a:t>
            </a:r>
            <a:endParaRPr lang="en-US" sz="1400" b="1" dirty="0" smtClean="0"/>
          </a:p>
          <a:p>
            <a:pPr marL="0" indent="0">
              <a:spcAft>
                <a:spcPts val="1200"/>
              </a:spcAft>
              <a:buNone/>
              <a:defRPr/>
            </a:pPr>
            <a:r>
              <a:rPr lang="en-US" sz="1400" dirty="0" smtClean="0"/>
              <a:t>Firm </a:t>
            </a:r>
            <a:r>
              <a:rPr lang="en-US" sz="1400" dirty="0"/>
              <a:t>A, a TV retailer, purchases a Toshiba Version 1.0 TV for $400. The next week Toshiba releases Version 2.0, which reduces the market price of Version 1.0 to $300. As the “replacement” cost of Version 1.0 is now only $300, Firm </a:t>
            </a:r>
            <a:r>
              <a:rPr lang="en-US" sz="1400" dirty="0" smtClean="0"/>
              <a:t>A </a:t>
            </a:r>
            <a:r>
              <a:rPr lang="en-US" sz="1400" dirty="0"/>
              <a:t>should reduce the carrying value of the Version 1.0 TV on its balance sheet by $100:</a:t>
            </a:r>
          </a:p>
          <a:p>
            <a:pPr marL="0" indent="0">
              <a:spcBef>
                <a:spcPts val="0"/>
              </a:spcBef>
              <a:spcAft>
                <a:spcPts val="0"/>
              </a:spcAft>
              <a:buNone/>
              <a:defRPr/>
            </a:pPr>
            <a:r>
              <a:rPr lang="en-US" sz="1400" i="1" dirty="0">
                <a:solidFill>
                  <a:srgbClr val="FF0000"/>
                </a:solidFill>
              </a:rPr>
              <a:t>	</a:t>
            </a:r>
            <a:r>
              <a:rPr lang="en-US" sz="1400" i="1" dirty="0">
                <a:solidFill>
                  <a:srgbClr val="C00000"/>
                </a:solidFill>
              </a:rPr>
              <a:t>DR Inventory Impairment Loss (Lo.)	</a:t>
            </a:r>
            <a:r>
              <a:rPr lang="en-US" sz="1400" i="1" dirty="0" smtClean="0">
                <a:solidFill>
                  <a:srgbClr val="C00000"/>
                </a:solidFill>
              </a:rPr>
              <a:t>100</a:t>
            </a:r>
            <a:endParaRPr lang="en-US" sz="1400" i="1" dirty="0">
              <a:solidFill>
                <a:srgbClr val="C00000"/>
              </a:solidFill>
            </a:endParaRPr>
          </a:p>
          <a:p>
            <a:pPr marL="0" indent="0">
              <a:spcBef>
                <a:spcPts val="0"/>
              </a:spcBef>
              <a:spcAft>
                <a:spcPts val="0"/>
              </a:spcAft>
              <a:buNone/>
              <a:defRPr/>
            </a:pPr>
            <a:r>
              <a:rPr lang="en-US" sz="1400" i="1" dirty="0">
                <a:solidFill>
                  <a:srgbClr val="C00000"/>
                </a:solidFill>
              </a:rPr>
              <a:t>     	      CR Inventory (A)		</a:t>
            </a:r>
            <a:r>
              <a:rPr lang="en-US" sz="1400" i="1" dirty="0" smtClean="0">
                <a:solidFill>
                  <a:srgbClr val="C00000"/>
                </a:solidFill>
              </a:rPr>
              <a:t>		100</a:t>
            </a:r>
            <a:endParaRPr lang="en-US" sz="1400" dirty="0">
              <a:solidFill>
                <a:srgbClr val="C00000"/>
              </a:solidFill>
            </a:endParaRPr>
          </a:p>
          <a:p>
            <a:pPr>
              <a:defRPr/>
            </a:pPr>
            <a:endParaRPr lang="en-US" sz="1400" dirty="0"/>
          </a:p>
          <a:p>
            <a:pPr>
              <a:defRPr/>
            </a:pPr>
            <a:endParaRPr lang="en-US" sz="1400" dirty="0"/>
          </a:p>
          <a:p>
            <a:pPr>
              <a:buFont typeface="Wingdings" panose="05000000000000000000" pitchFamily="2" charset="2"/>
              <a:buChar char="v"/>
              <a:defRPr/>
            </a:pPr>
            <a:r>
              <a:rPr lang="en-US" sz="1400" dirty="0"/>
              <a:t>Can Firm A reverse the impairment charge in a future period if the inventory’s value subsequently increases?</a:t>
            </a:r>
          </a:p>
        </p:txBody>
      </p:sp>
      <p:sp>
        <p:nvSpPr>
          <p:cNvPr id="5" name="TextBox 4"/>
          <p:cNvSpPr txBox="1"/>
          <p:nvPr/>
        </p:nvSpPr>
        <p:spPr>
          <a:xfrm>
            <a:off x="1981200" y="4114800"/>
            <a:ext cx="2819400" cy="307777"/>
          </a:xfrm>
          <a:prstGeom prst="rect">
            <a:avLst/>
          </a:prstGeom>
          <a:noFill/>
        </p:spPr>
        <p:txBody>
          <a:bodyPr wrap="square" rtlCol="0">
            <a:spAutoFit/>
          </a:bodyPr>
          <a:lstStyle/>
          <a:p>
            <a:r>
              <a:rPr lang="en-US" sz="1400" dirty="0" smtClean="0">
                <a:solidFill>
                  <a:srgbClr val="C00000"/>
                </a:solidFill>
              </a:rPr>
              <a:t>No (under US GAAP)</a:t>
            </a:r>
            <a:endParaRPr lang="en-US" sz="1400" dirty="0">
              <a:solidFill>
                <a:srgbClr val="C00000"/>
              </a:solidFill>
            </a:endParaRPr>
          </a:p>
        </p:txBody>
      </p:sp>
    </p:spTree>
    <p:extLst>
      <p:ext uri="{BB962C8B-B14F-4D97-AF65-F5344CB8AC3E}">
        <p14:creationId xmlns:p14="http://schemas.microsoft.com/office/powerpoint/2010/main" val="20849730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52</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a:solidFill>
                  <a:schemeClr val="bg1"/>
                </a:solidFill>
              </a:rPr>
              <a:t>Inventory Valuation: Lower of Cost or Market</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None/>
            </a:pPr>
            <a:r>
              <a:rPr lang="en-US" sz="1400" b="1" dirty="0" smtClean="0"/>
              <a:t>Example</a:t>
            </a:r>
            <a:r>
              <a:rPr lang="en-US" sz="1400" dirty="0" smtClean="0"/>
              <a:t>: Speedway Co.</a:t>
            </a:r>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pPr marL="0" indent="0">
              <a:buNone/>
            </a:pPr>
            <a:endParaRPr lang="en-US" sz="1400" dirty="0" smtClean="0"/>
          </a:p>
          <a:p>
            <a:pPr marL="0" indent="0">
              <a:buNone/>
            </a:pPr>
            <a:r>
              <a:rPr lang="en-US" sz="1400" dirty="0" smtClean="0"/>
              <a:t>Consider that Speedway had compressors and tires </a:t>
            </a:r>
            <a:r>
              <a:rPr lang="en-US" sz="1400" dirty="0"/>
              <a:t>in ending inventory. The 1,000 </a:t>
            </a:r>
            <a:r>
              <a:rPr lang="en-US" sz="1400" dirty="0" smtClean="0"/>
              <a:t>compressors </a:t>
            </a:r>
            <a:r>
              <a:rPr lang="en-US" sz="1400" dirty="0"/>
              <a:t>should be recorded in </a:t>
            </a:r>
            <a:r>
              <a:rPr lang="en-US" sz="1400" dirty="0" smtClean="0"/>
              <a:t>ending </a:t>
            </a:r>
            <a:r>
              <a:rPr lang="en-US" sz="1400" dirty="0"/>
              <a:t>inventory at the net realizable value of $</a:t>
            </a:r>
            <a:r>
              <a:rPr lang="en-US" sz="1400" dirty="0" smtClean="0"/>
              <a:t>200/unit </a:t>
            </a:r>
            <a:r>
              <a:rPr lang="en-US" sz="1400" dirty="0"/>
              <a:t>because it is lower than the cost of $250. </a:t>
            </a:r>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endParaRPr lang="en-US" sz="1400" dirty="0"/>
          </a:p>
          <a:p>
            <a:pPr>
              <a:buFont typeface="Wingdings" panose="05000000000000000000" pitchFamily="2" charset="2"/>
              <a:buChar char="Ø"/>
            </a:pPr>
            <a:endParaRPr lang="en-US" sz="1200" b="1" dirty="0" smtClean="0">
              <a:solidFill>
                <a:srgbClr val="C00000"/>
              </a:solidFill>
            </a:endParaRPr>
          </a:p>
          <a:p>
            <a:pPr>
              <a:buFont typeface="Wingdings" panose="05000000000000000000" pitchFamily="2" charset="2"/>
              <a:buChar char="Ø"/>
            </a:pPr>
            <a:r>
              <a:rPr lang="en-US" sz="1200" b="1" dirty="0" smtClean="0">
                <a:solidFill>
                  <a:srgbClr val="C00000"/>
                </a:solidFill>
              </a:rPr>
              <a:t>NOTE: </a:t>
            </a:r>
            <a:r>
              <a:rPr lang="en-US" sz="1200" b="1" dirty="0" smtClean="0"/>
              <a:t>Since </a:t>
            </a:r>
            <a:r>
              <a:rPr lang="en-US" sz="1200" b="1" dirty="0"/>
              <a:t>the market price of the </a:t>
            </a:r>
            <a:r>
              <a:rPr lang="en-US" sz="1200" b="1" dirty="0" smtClean="0"/>
              <a:t>tires ($110) </a:t>
            </a:r>
            <a:r>
              <a:rPr lang="en-US" sz="1200" b="1" dirty="0"/>
              <a:t>is higher than the original cost of $100, no write-down is necessary. Recognition of holding gains on inventory is </a:t>
            </a:r>
            <a:r>
              <a:rPr lang="en-US" sz="1200" b="1" u="sng" dirty="0"/>
              <a:t>not</a:t>
            </a:r>
            <a:r>
              <a:rPr lang="en-US" sz="1200" b="1" dirty="0"/>
              <a:t> permitted by </a:t>
            </a:r>
            <a:r>
              <a:rPr lang="en-US" sz="1200" b="1" dirty="0" smtClean="0"/>
              <a:t>GAAP. </a:t>
            </a:r>
            <a:endParaRPr lang="en-US" sz="1200" b="1" dirty="0"/>
          </a:p>
          <a:p>
            <a:endParaRPr lang="en-US" sz="1400" dirty="0"/>
          </a:p>
        </p:txBody>
      </p:sp>
      <p:graphicFrame>
        <p:nvGraphicFramePr>
          <p:cNvPr id="2" name="Table 1"/>
          <p:cNvGraphicFramePr>
            <a:graphicFrameLocks noGrp="1"/>
          </p:cNvGraphicFramePr>
          <p:nvPr>
            <p:extLst>
              <p:ext uri="{D42A27DB-BD31-4B8C-83A1-F6EECF244321}">
                <p14:modId xmlns:p14="http://schemas.microsoft.com/office/powerpoint/2010/main" val="2078842775"/>
              </p:ext>
            </p:extLst>
          </p:nvPr>
        </p:nvGraphicFramePr>
        <p:xfrm>
          <a:off x="1143000" y="1676400"/>
          <a:ext cx="7315200" cy="1097280"/>
        </p:xfrm>
        <a:graphic>
          <a:graphicData uri="http://schemas.openxmlformats.org/drawingml/2006/table">
            <a:tbl>
              <a:tblPr firstRow="1" bandRow="1">
                <a:tableStyleId>{3B4B98B0-60AC-42C2-AFA5-B58CD77FA1E5}</a:tableStyleId>
              </a:tblPr>
              <a:tblGrid>
                <a:gridCol w="1143000">
                  <a:extLst>
                    <a:ext uri="{9D8B030D-6E8A-4147-A177-3AD203B41FA5}">
                      <a16:colId xmlns:a16="http://schemas.microsoft.com/office/drawing/2014/main" val="300888264"/>
                    </a:ext>
                  </a:extLst>
                </a:gridCol>
                <a:gridCol w="914400">
                  <a:extLst>
                    <a:ext uri="{9D8B030D-6E8A-4147-A177-3AD203B41FA5}">
                      <a16:colId xmlns:a16="http://schemas.microsoft.com/office/drawing/2014/main" val="1204526742"/>
                    </a:ext>
                  </a:extLst>
                </a:gridCol>
                <a:gridCol w="1219200">
                  <a:extLst>
                    <a:ext uri="{9D8B030D-6E8A-4147-A177-3AD203B41FA5}">
                      <a16:colId xmlns:a16="http://schemas.microsoft.com/office/drawing/2014/main" val="3321513684"/>
                    </a:ext>
                  </a:extLst>
                </a:gridCol>
                <a:gridCol w="1676400">
                  <a:extLst>
                    <a:ext uri="{9D8B030D-6E8A-4147-A177-3AD203B41FA5}">
                      <a16:colId xmlns:a16="http://schemas.microsoft.com/office/drawing/2014/main" val="909969715"/>
                    </a:ext>
                  </a:extLst>
                </a:gridCol>
                <a:gridCol w="1219200">
                  <a:extLst>
                    <a:ext uri="{9D8B030D-6E8A-4147-A177-3AD203B41FA5}">
                      <a16:colId xmlns:a16="http://schemas.microsoft.com/office/drawing/2014/main" val="2330760670"/>
                    </a:ext>
                  </a:extLst>
                </a:gridCol>
                <a:gridCol w="1143000">
                  <a:extLst>
                    <a:ext uri="{9D8B030D-6E8A-4147-A177-3AD203B41FA5}">
                      <a16:colId xmlns:a16="http://schemas.microsoft.com/office/drawing/2014/main" val="1093971638"/>
                    </a:ext>
                  </a:extLst>
                </a:gridCol>
              </a:tblGrid>
              <a:tr h="236738">
                <a:tc>
                  <a:txBody>
                    <a:bodyPr/>
                    <a:lstStyle/>
                    <a:p>
                      <a:pPr algn="l"/>
                      <a:r>
                        <a:rPr lang="en-US" sz="1200" dirty="0" smtClean="0"/>
                        <a:t>Item</a:t>
                      </a:r>
                      <a:endParaRPr lang="en-US" sz="1200" dirty="0"/>
                    </a:p>
                  </a:txBody>
                  <a:tcPr/>
                </a:tc>
                <a:tc>
                  <a:txBody>
                    <a:bodyPr/>
                    <a:lstStyle/>
                    <a:p>
                      <a:pPr algn="r"/>
                      <a:r>
                        <a:rPr lang="en-US" sz="1200" dirty="0" smtClean="0"/>
                        <a:t>Quantity</a:t>
                      </a:r>
                      <a:endParaRPr lang="en-US" sz="1200" dirty="0"/>
                    </a:p>
                  </a:txBody>
                  <a:tcPr/>
                </a:tc>
                <a:tc>
                  <a:txBody>
                    <a:bodyPr/>
                    <a:lstStyle/>
                    <a:p>
                      <a:pPr algn="r"/>
                      <a:r>
                        <a:rPr lang="en-US" sz="1200" dirty="0" smtClean="0"/>
                        <a:t>Cost per Item</a:t>
                      </a:r>
                      <a:endParaRPr lang="en-US" sz="1200" dirty="0"/>
                    </a:p>
                  </a:txBody>
                  <a:tcPr/>
                </a:tc>
                <a:tc>
                  <a:txBody>
                    <a:bodyPr/>
                    <a:lstStyle/>
                    <a:p>
                      <a:pPr algn="r"/>
                      <a:r>
                        <a:rPr lang="en-US" sz="1200" dirty="0" smtClean="0"/>
                        <a:t>Net Realizable Value</a:t>
                      </a:r>
                      <a:endParaRPr lang="en-US" sz="1200" dirty="0"/>
                    </a:p>
                  </a:txBody>
                  <a:tcPr/>
                </a:tc>
                <a:tc>
                  <a:txBody>
                    <a:bodyPr/>
                    <a:lstStyle/>
                    <a:p>
                      <a:pPr algn="r"/>
                      <a:r>
                        <a:rPr lang="en-US" sz="1200" dirty="0" smtClean="0"/>
                        <a:t>LCM per Item</a:t>
                      </a:r>
                      <a:endParaRPr lang="en-US" sz="1200" dirty="0"/>
                    </a:p>
                  </a:txBody>
                  <a:tcPr/>
                </a:tc>
                <a:tc>
                  <a:txBody>
                    <a:bodyPr/>
                    <a:lstStyle/>
                    <a:p>
                      <a:pPr algn="r"/>
                      <a:r>
                        <a:rPr lang="en-US" sz="1200" dirty="0" smtClean="0"/>
                        <a:t>Total LCM</a:t>
                      </a:r>
                      <a:endParaRPr lang="en-US" sz="1200" dirty="0"/>
                    </a:p>
                  </a:txBody>
                  <a:tcPr/>
                </a:tc>
                <a:extLst>
                  <a:ext uri="{0D108BD9-81ED-4DB2-BD59-A6C34878D82A}">
                    <a16:rowId xmlns:a16="http://schemas.microsoft.com/office/drawing/2014/main" val="4043121967"/>
                  </a:ext>
                </a:extLst>
              </a:tr>
              <a:tr h="192021">
                <a:tc>
                  <a:txBody>
                    <a:bodyPr/>
                    <a:lstStyle/>
                    <a:p>
                      <a:r>
                        <a:rPr lang="en-US" sz="1200" dirty="0" smtClean="0"/>
                        <a:t>Compressors</a:t>
                      </a:r>
                      <a:endParaRPr lang="en-US" sz="1200" dirty="0"/>
                    </a:p>
                  </a:txBody>
                  <a:tcPr/>
                </a:tc>
                <a:tc>
                  <a:txBody>
                    <a:bodyPr/>
                    <a:lstStyle/>
                    <a:p>
                      <a:pPr algn="r"/>
                      <a:r>
                        <a:rPr lang="en-US" sz="1200" dirty="0" smtClean="0"/>
                        <a:t>1,000</a:t>
                      </a:r>
                      <a:endParaRPr lang="en-US" sz="1200" dirty="0"/>
                    </a:p>
                  </a:txBody>
                  <a:tcPr/>
                </a:tc>
                <a:tc>
                  <a:txBody>
                    <a:bodyPr/>
                    <a:lstStyle/>
                    <a:p>
                      <a:pPr algn="r"/>
                      <a:r>
                        <a:rPr lang="en-US" sz="1200" dirty="0" smtClean="0"/>
                        <a:t>$250</a:t>
                      </a:r>
                      <a:endParaRPr lang="en-US" sz="1200" dirty="0"/>
                    </a:p>
                  </a:txBody>
                  <a:tcPr/>
                </a:tc>
                <a:tc>
                  <a:txBody>
                    <a:bodyPr/>
                    <a:lstStyle/>
                    <a:p>
                      <a:pPr algn="r"/>
                      <a:r>
                        <a:rPr lang="en-US" sz="1200" dirty="0" smtClean="0"/>
                        <a:t>$200</a:t>
                      </a:r>
                      <a:endParaRPr lang="en-US" sz="1200" dirty="0"/>
                    </a:p>
                  </a:txBody>
                  <a:tcPr/>
                </a:tc>
                <a:tc>
                  <a:txBody>
                    <a:bodyPr/>
                    <a:lstStyle/>
                    <a:p>
                      <a:pPr algn="r"/>
                      <a:r>
                        <a:rPr lang="en-US" sz="1200" dirty="0" smtClean="0"/>
                        <a:t>$200</a:t>
                      </a:r>
                      <a:endParaRPr lang="en-US" sz="1200" dirty="0"/>
                    </a:p>
                  </a:txBody>
                  <a:tcPr/>
                </a:tc>
                <a:tc>
                  <a:txBody>
                    <a:bodyPr/>
                    <a:lstStyle/>
                    <a:p>
                      <a:pPr algn="r"/>
                      <a:r>
                        <a:rPr lang="en-US" sz="1200" dirty="0" smtClean="0"/>
                        <a:t>$200,000</a:t>
                      </a:r>
                      <a:endParaRPr lang="en-US" sz="1200" dirty="0"/>
                    </a:p>
                  </a:txBody>
                  <a:tcPr/>
                </a:tc>
                <a:extLst>
                  <a:ext uri="{0D108BD9-81ED-4DB2-BD59-A6C34878D82A}">
                    <a16:rowId xmlns:a16="http://schemas.microsoft.com/office/drawing/2014/main" val="2998249641"/>
                  </a:ext>
                </a:extLst>
              </a:tr>
              <a:tr h="192021">
                <a:tc>
                  <a:txBody>
                    <a:bodyPr/>
                    <a:lstStyle/>
                    <a:p>
                      <a:r>
                        <a:rPr lang="en-US" sz="1200" dirty="0" smtClean="0"/>
                        <a:t>Tires</a:t>
                      </a:r>
                      <a:endParaRPr lang="en-US" sz="1200" dirty="0"/>
                    </a:p>
                  </a:txBody>
                  <a:tcPr/>
                </a:tc>
                <a:tc>
                  <a:txBody>
                    <a:bodyPr/>
                    <a:lstStyle/>
                    <a:p>
                      <a:pPr algn="r"/>
                      <a:r>
                        <a:rPr lang="en-US" sz="1200" dirty="0" smtClean="0"/>
                        <a:t>400</a:t>
                      </a:r>
                      <a:endParaRPr lang="en-US" sz="1200" dirty="0"/>
                    </a:p>
                  </a:txBody>
                  <a:tcPr/>
                </a:tc>
                <a:tc>
                  <a:txBody>
                    <a:bodyPr/>
                    <a:lstStyle/>
                    <a:p>
                      <a:pPr algn="r"/>
                      <a:r>
                        <a:rPr lang="en-US" sz="1200" dirty="0" smtClean="0"/>
                        <a:t>$100</a:t>
                      </a:r>
                      <a:endParaRPr lang="en-US" sz="1200" dirty="0"/>
                    </a:p>
                  </a:txBody>
                  <a:tcPr/>
                </a:tc>
                <a:tc>
                  <a:txBody>
                    <a:bodyPr/>
                    <a:lstStyle/>
                    <a:p>
                      <a:pPr algn="r"/>
                      <a:r>
                        <a:rPr lang="en-US" sz="1200" dirty="0" smtClean="0"/>
                        <a:t>$110</a:t>
                      </a:r>
                      <a:endParaRPr lang="en-US" sz="1200" dirty="0"/>
                    </a:p>
                  </a:txBody>
                  <a:tcPr/>
                </a:tc>
                <a:tc>
                  <a:txBody>
                    <a:bodyPr/>
                    <a:lstStyle/>
                    <a:p>
                      <a:pPr algn="r"/>
                      <a:r>
                        <a:rPr lang="en-US" sz="1200" dirty="0" smtClean="0"/>
                        <a:t>$100</a:t>
                      </a:r>
                      <a:endParaRPr lang="en-US" sz="1200" dirty="0"/>
                    </a:p>
                  </a:txBody>
                  <a:tcPr/>
                </a:tc>
                <a:tc>
                  <a:txBody>
                    <a:bodyPr/>
                    <a:lstStyle/>
                    <a:p>
                      <a:pPr algn="r"/>
                      <a:r>
                        <a:rPr lang="en-US" sz="1200" dirty="0" smtClean="0"/>
                        <a:t>$</a:t>
                      </a:r>
                      <a:r>
                        <a:rPr lang="en-US" sz="1200" baseline="0" dirty="0" smtClean="0"/>
                        <a:t>  40,000</a:t>
                      </a:r>
                      <a:endParaRPr lang="en-US" sz="1200" dirty="0"/>
                    </a:p>
                  </a:txBody>
                  <a:tcPr/>
                </a:tc>
                <a:extLst>
                  <a:ext uri="{0D108BD9-81ED-4DB2-BD59-A6C34878D82A}">
                    <a16:rowId xmlns:a16="http://schemas.microsoft.com/office/drawing/2014/main" val="1260450134"/>
                  </a:ext>
                </a:extLst>
              </a:tr>
              <a:tr h="192021">
                <a:tc>
                  <a:txBody>
                    <a:bodyPr/>
                    <a:lstStyle/>
                    <a:p>
                      <a:endParaRPr lang="en-US" sz="1200"/>
                    </a:p>
                  </a:txBody>
                  <a:tcPr/>
                </a:tc>
                <a:tc>
                  <a:txBody>
                    <a:bodyPr/>
                    <a:lstStyle/>
                    <a:p>
                      <a:pPr algn="r"/>
                      <a:endParaRPr lang="en-US" sz="1200"/>
                    </a:p>
                  </a:txBody>
                  <a:tcPr/>
                </a:tc>
                <a:tc>
                  <a:txBody>
                    <a:bodyPr/>
                    <a:lstStyle/>
                    <a:p>
                      <a:pPr algn="r"/>
                      <a:r>
                        <a:rPr lang="en-US" sz="1200" b="1" dirty="0" smtClean="0">
                          <a:solidFill>
                            <a:srgbClr val="C00000"/>
                          </a:solidFill>
                        </a:rPr>
                        <a:t>$290,000</a:t>
                      </a:r>
                      <a:endParaRPr lang="en-US" sz="1200" b="1" dirty="0">
                        <a:solidFill>
                          <a:srgbClr val="C00000"/>
                        </a:solidFill>
                      </a:endParaRPr>
                    </a:p>
                  </a:txBody>
                  <a:tcPr/>
                </a:tc>
                <a:tc>
                  <a:txBody>
                    <a:bodyPr/>
                    <a:lstStyle/>
                    <a:p>
                      <a:pPr algn="r"/>
                      <a:endParaRPr lang="en-US" sz="1200" b="1" dirty="0">
                        <a:solidFill>
                          <a:srgbClr val="C00000"/>
                        </a:solidFill>
                      </a:endParaRPr>
                    </a:p>
                  </a:txBody>
                  <a:tcPr/>
                </a:tc>
                <a:tc>
                  <a:txBody>
                    <a:bodyPr/>
                    <a:lstStyle/>
                    <a:p>
                      <a:pPr algn="r"/>
                      <a:endParaRPr lang="en-US" sz="1200" b="1" dirty="0">
                        <a:solidFill>
                          <a:srgbClr val="C00000"/>
                        </a:solidFill>
                      </a:endParaRPr>
                    </a:p>
                  </a:txBody>
                  <a:tcPr/>
                </a:tc>
                <a:tc>
                  <a:txBody>
                    <a:bodyPr/>
                    <a:lstStyle/>
                    <a:p>
                      <a:pPr algn="r"/>
                      <a:r>
                        <a:rPr lang="en-US" sz="1200" b="1" dirty="0" smtClean="0">
                          <a:solidFill>
                            <a:srgbClr val="C00000"/>
                          </a:solidFill>
                        </a:rPr>
                        <a:t>$240,000</a:t>
                      </a:r>
                      <a:endParaRPr lang="en-US" sz="1200" b="1" dirty="0">
                        <a:solidFill>
                          <a:srgbClr val="C00000"/>
                        </a:solidFill>
                      </a:endParaRPr>
                    </a:p>
                  </a:txBody>
                  <a:tcPr/>
                </a:tc>
                <a:extLst>
                  <a:ext uri="{0D108BD9-81ED-4DB2-BD59-A6C34878D82A}">
                    <a16:rowId xmlns:a16="http://schemas.microsoft.com/office/drawing/2014/main" val="40211895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34138745"/>
              </p:ext>
            </p:extLst>
          </p:nvPr>
        </p:nvGraphicFramePr>
        <p:xfrm>
          <a:off x="1676400" y="3771900"/>
          <a:ext cx="5867400" cy="914400"/>
        </p:xfrm>
        <a:graphic>
          <a:graphicData uri="http://schemas.openxmlformats.org/drawingml/2006/table">
            <a:tbl>
              <a:tblPr firstRow="1" bandRow="1">
                <a:tableStyleId>{2D5ABB26-0587-4C30-8999-92F81FD0307C}</a:tableStyleId>
              </a:tblPr>
              <a:tblGrid>
                <a:gridCol w="3787096">
                  <a:extLst>
                    <a:ext uri="{9D8B030D-6E8A-4147-A177-3AD203B41FA5}">
                      <a16:colId xmlns:a16="http://schemas.microsoft.com/office/drawing/2014/main" val="20000"/>
                    </a:ext>
                  </a:extLst>
                </a:gridCol>
                <a:gridCol w="945592">
                  <a:extLst>
                    <a:ext uri="{9D8B030D-6E8A-4147-A177-3AD203B41FA5}">
                      <a16:colId xmlns:a16="http://schemas.microsoft.com/office/drawing/2014/main" val="20001"/>
                    </a:ext>
                  </a:extLst>
                </a:gridCol>
                <a:gridCol w="1134712">
                  <a:extLst>
                    <a:ext uri="{9D8B030D-6E8A-4147-A177-3AD203B41FA5}">
                      <a16:colId xmlns:a16="http://schemas.microsoft.com/office/drawing/2014/main" val="20002"/>
                    </a:ext>
                  </a:extLst>
                </a:gridCol>
              </a:tblGrid>
              <a:tr h="127000">
                <a:tc>
                  <a:txBody>
                    <a:bodyPr/>
                    <a:lstStyle/>
                    <a:p>
                      <a:pPr algn="ctr"/>
                      <a:r>
                        <a:rPr lang="en-US" sz="1400" i="1" dirty="0" smtClean="0"/>
                        <a:t>To record LCM write-down:</a:t>
                      </a:r>
                      <a:endParaRPr lang="en-US" sz="1400" i="1" dirty="0"/>
                    </a:p>
                  </a:txBody>
                  <a:tcPr/>
                </a:tc>
                <a:tc>
                  <a:txBody>
                    <a:bodyPr/>
                    <a:lstStyle/>
                    <a:p>
                      <a:pPr algn="r"/>
                      <a:r>
                        <a:rPr lang="en-US" sz="1400" u="sng" dirty="0" smtClean="0">
                          <a:solidFill>
                            <a:srgbClr val="C00000"/>
                          </a:solidFill>
                        </a:rPr>
                        <a:t>Debit</a:t>
                      </a:r>
                      <a:endParaRPr lang="en-US" sz="1400" u="sng" dirty="0">
                        <a:solidFill>
                          <a:srgbClr val="C00000"/>
                        </a:solidFill>
                      </a:endParaRPr>
                    </a:p>
                  </a:txBody>
                  <a:tcPr/>
                </a:tc>
                <a:tc>
                  <a:txBody>
                    <a:bodyPr/>
                    <a:lstStyle/>
                    <a:p>
                      <a:pPr algn="r"/>
                      <a:r>
                        <a:rPr lang="en-US" sz="1400" u="sng" dirty="0" smtClean="0">
                          <a:solidFill>
                            <a:srgbClr val="C00000"/>
                          </a:solidFill>
                        </a:rPr>
                        <a:t>Credit</a:t>
                      </a:r>
                      <a:endParaRPr lang="en-US" sz="1400" u="sng" dirty="0">
                        <a:solidFill>
                          <a:srgbClr val="C00000"/>
                        </a:solidFill>
                      </a:endParaRPr>
                    </a:p>
                  </a:txBody>
                  <a:tcPr/>
                </a:tc>
                <a:extLst>
                  <a:ext uri="{0D108BD9-81ED-4DB2-BD59-A6C34878D82A}">
                    <a16:rowId xmlns:a16="http://schemas.microsoft.com/office/drawing/2014/main" val="10000"/>
                  </a:ext>
                </a:extLst>
              </a:tr>
              <a:tr h="127000">
                <a:tc>
                  <a:txBody>
                    <a:bodyPr/>
                    <a:lstStyle/>
                    <a:p>
                      <a:r>
                        <a:rPr lang="en-US" sz="1400" dirty="0" smtClean="0"/>
                        <a:t>Inventory Impairment</a:t>
                      </a:r>
                      <a:r>
                        <a:rPr lang="en-US" sz="1400" baseline="0" dirty="0" smtClean="0"/>
                        <a:t> Loss</a:t>
                      </a:r>
                      <a:r>
                        <a:rPr lang="en-US" sz="1400" dirty="0" smtClean="0"/>
                        <a:t> (+Loss; -SE)</a:t>
                      </a:r>
                      <a:endParaRPr lang="en-US" sz="1400" dirty="0"/>
                    </a:p>
                  </a:txBody>
                  <a:tcPr/>
                </a:tc>
                <a:tc>
                  <a:txBody>
                    <a:bodyPr/>
                    <a:lstStyle/>
                    <a:p>
                      <a:pPr algn="r"/>
                      <a:r>
                        <a:rPr lang="en-US" sz="1400" dirty="0" smtClean="0"/>
                        <a:t>50,000</a:t>
                      </a:r>
                      <a:endParaRPr lang="en-US" sz="1400" dirty="0"/>
                    </a:p>
                  </a:txBody>
                  <a:tcPr/>
                </a:tc>
                <a:tc>
                  <a:txBody>
                    <a:bodyPr/>
                    <a:lstStyle/>
                    <a:p>
                      <a:pPr algn="r"/>
                      <a:endParaRPr lang="en-US" sz="1400" dirty="0"/>
                    </a:p>
                  </a:txBody>
                  <a:tcPr/>
                </a:tc>
                <a:extLst>
                  <a:ext uri="{0D108BD9-81ED-4DB2-BD59-A6C34878D82A}">
                    <a16:rowId xmlns:a16="http://schemas.microsoft.com/office/drawing/2014/main" val="10001"/>
                  </a:ext>
                </a:extLst>
              </a:tr>
              <a:tr h="127000">
                <a:tc>
                  <a:txBody>
                    <a:bodyPr/>
                    <a:lstStyle/>
                    <a:p>
                      <a:r>
                        <a:rPr lang="en-US" sz="1400" dirty="0" smtClean="0"/>
                        <a:t>     Inventory (-A)</a:t>
                      </a:r>
                      <a:endParaRPr lang="en-US" sz="1400" dirty="0"/>
                    </a:p>
                  </a:txBody>
                  <a:tcPr/>
                </a:tc>
                <a:tc>
                  <a:txBody>
                    <a:bodyPr/>
                    <a:lstStyle/>
                    <a:p>
                      <a:pPr algn="r"/>
                      <a:endParaRPr lang="en-US" sz="1400" dirty="0"/>
                    </a:p>
                  </a:txBody>
                  <a:tcPr/>
                </a:tc>
                <a:tc>
                  <a:txBody>
                    <a:bodyPr/>
                    <a:lstStyle/>
                    <a:p>
                      <a:pPr algn="r"/>
                      <a:r>
                        <a:rPr lang="en-US" sz="1400" dirty="0" smtClean="0"/>
                        <a:t>50,000</a:t>
                      </a:r>
                      <a:endParaRPr lang="en-US" sz="1400"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2870734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53</a:t>
            </a:fld>
            <a:endParaRPr lang="en-US" altLang="en-US" sz="1400" b="1" smtClean="0">
              <a:solidFill>
                <a:srgbClr val="002E62"/>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Inventory Obsolescence</a:t>
            </a:r>
            <a:endParaRPr lang="en-US" sz="2800" dirty="0"/>
          </a:p>
        </p:txBody>
      </p:sp>
    </p:spTree>
    <p:extLst>
      <p:ext uri="{BB962C8B-B14F-4D97-AF65-F5344CB8AC3E}">
        <p14:creationId xmlns:p14="http://schemas.microsoft.com/office/powerpoint/2010/main" val="379187401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54</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smtClean="0">
                <a:solidFill>
                  <a:schemeClr val="bg1"/>
                </a:solidFill>
              </a:rPr>
              <a:t>Inventory Obsolescence</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91400" cy="4800600"/>
          </a:xfrm>
          <a:noFill/>
        </p:spPr>
        <p:txBody>
          <a:bodyPr lIns="0" tIns="0" rIns="0" bIns="0"/>
          <a:lstStyle/>
          <a:p>
            <a:pPr>
              <a:spcAft>
                <a:spcPts val="1200"/>
              </a:spcAft>
              <a:defRPr/>
            </a:pPr>
            <a:r>
              <a:rPr lang="en-US" sz="1400" dirty="0"/>
              <a:t>At the end of each period, a firm estimates the dollar value of inventory unlikely to be sold due to obsolescence, theft, and damage</a:t>
            </a:r>
            <a:r>
              <a:rPr lang="en-US" sz="1400" dirty="0" smtClean="0"/>
              <a:t>:</a:t>
            </a:r>
            <a:endParaRPr lang="en-US" sz="1400" i="1" dirty="0">
              <a:solidFill>
                <a:srgbClr val="002060"/>
              </a:solidFill>
            </a:endParaRPr>
          </a:p>
          <a:p>
            <a:pPr marL="0" indent="0">
              <a:buNone/>
              <a:defRPr/>
            </a:pPr>
            <a:r>
              <a:rPr lang="en-US" sz="1400" i="1" dirty="0">
                <a:solidFill>
                  <a:srgbClr val="002060"/>
                </a:solidFill>
              </a:rPr>
              <a:t>	DR Inventory Obsolescence Expense (E)	       XX</a:t>
            </a:r>
          </a:p>
          <a:p>
            <a:pPr marL="0" indent="0" eaLnBrk="1" hangingPunct="1">
              <a:buNone/>
              <a:defRPr/>
            </a:pPr>
            <a:r>
              <a:rPr lang="en-US" sz="1400" i="1" dirty="0">
                <a:solidFill>
                  <a:srgbClr val="002060"/>
                </a:solidFill>
              </a:rPr>
              <a:t>	       CR Allowance for Obsolete Inventory (CA) 	   XX</a:t>
            </a:r>
            <a:endParaRPr lang="en-US" sz="1400" dirty="0">
              <a:solidFill>
                <a:srgbClr val="002060"/>
              </a:solidFill>
            </a:endParaRPr>
          </a:p>
          <a:p>
            <a:pPr>
              <a:defRPr/>
            </a:pPr>
            <a:endParaRPr lang="en-US" sz="1400" dirty="0"/>
          </a:p>
          <a:p>
            <a:pPr>
              <a:defRPr/>
            </a:pPr>
            <a:endParaRPr lang="en-US" sz="1400" dirty="0" smtClean="0"/>
          </a:p>
          <a:p>
            <a:pPr>
              <a:spcAft>
                <a:spcPts val="1200"/>
              </a:spcAft>
              <a:defRPr/>
            </a:pPr>
            <a:r>
              <a:rPr lang="en-US" sz="1400" dirty="0" smtClean="0"/>
              <a:t>Whenever </a:t>
            </a:r>
            <a:r>
              <a:rPr lang="en-US" sz="1400" dirty="0"/>
              <a:t>the firm is </a:t>
            </a:r>
            <a:r>
              <a:rPr lang="en-US" sz="1400" u="sng" dirty="0"/>
              <a:t>certain</a:t>
            </a:r>
            <a:r>
              <a:rPr lang="en-US" sz="1400" dirty="0"/>
              <a:t> the inventory is not going to be sold:</a:t>
            </a:r>
            <a:endParaRPr lang="en-US" sz="1400" i="1" dirty="0"/>
          </a:p>
          <a:p>
            <a:pPr marL="0" indent="0" eaLnBrk="1" hangingPunct="1">
              <a:buNone/>
              <a:defRPr/>
            </a:pPr>
            <a:r>
              <a:rPr lang="en-US" sz="1400" i="1" dirty="0">
                <a:solidFill>
                  <a:srgbClr val="002060"/>
                </a:solidFill>
              </a:rPr>
              <a:t>	DR Allowance for Obsolete Inventory (CA) 	      XX</a:t>
            </a:r>
          </a:p>
          <a:p>
            <a:pPr marL="0" indent="0" eaLnBrk="1" hangingPunct="1">
              <a:buNone/>
              <a:defRPr/>
            </a:pPr>
            <a:r>
              <a:rPr lang="en-US" sz="1400" i="1" dirty="0">
                <a:solidFill>
                  <a:srgbClr val="002060"/>
                </a:solidFill>
              </a:rPr>
              <a:t>	       CR Inventory (A)				</a:t>
            </a:r>
            <a:r>
              <a:rPr lang="en-US" sz="1400" i="1" dirty="0" smtClean="0">
                <a:solidFill>
                  <a:srgbClr val="002060"/>
                </a:solidFill>
              </a:rPr>
              <a:t>  </a:t>
            </a:r>
            <a:r>
              <a:rPr lang="en-US" sz="1400" i="1" dirty="0">
                <a:solidFill>
                  <a:srgbClr val="002060"/>
                </a:solidFill>
              </a:rPr>
              <a:t>XX</a:t>
            </a:r>
            <a:endParaRPr lang="en-US" sz="1400" dirty="0">
              <a:solidFill>
                <a:srgbClr val="002060"/>
              </a:solidFill>
            </a:endParaRPr>
          </a:p>
          <a:p>
            <a:pPr marL="0" indent="0">
              <a:buNone/>
              <a:defRPr/>
            </a:pPr>
            <a:endParaRPr lang="en-US" sz="1400" dirty="0"/>
          </a:p>
          <a:p>
            <a:pPr>
              <a:defRPr/>
            </a:pPr>
            <a:endParaRPr lang="en-US" sz="1400" dirty="0" smtClean="0"/>
          </a:p>
          <a:p>
            <a:pPr>
              <a:buFont typeface="Wingdings" panose="05000000000000000000" pitchFamily="2" charset="2"/>
              <a:buChar char="Ø"/>
              <a:defRPr/>
            </a:pPr>
            <a:r>
              <a:rPr lang="en-US" sz="1400" dirty="0" smtClean="0"/>
              <a:t>Conceptually </a:t>
            </a:r>
            <a:r>
              <a:rPr lang="en-US" sz="1400" dirty="0"/>
              <a:t>similar to Allowance for Doubtful </a:t>
            </a:r>
            <a:r>
              <a:rPr lang="en-US" sz="1400" dirty="0" smtClean="0"/>
              <a:t>Accounts</a:t>
            </a:r>
            <a:endParaRPr lang="en-US" sz="1400" dirty="0"/>
          </a:p>
        </p:txBody>
      </p:sp>
    </p:spTree>
    <p:extLst>
      <p:ext uri="{BB962C8B-B14F-4D97-AF65-F5344CB8AC3E}">
        <p14:creationId xmlns:p14="http://schemas.microsoft.com/office/powerpoint/2010/main" val="342188325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55</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err="1" smtClean="0">
                <a:solidFill>
                  <a:schemeClr val="bg1"/>
                </a:solidFill>
              </a:rPr>
              <a:t>Lululemon’s</a:t>
            </a:r>
            <a:r>
              <a:rPr lang="en-US" altLang="en-US" sz="2400" b="1" dirty="0" smtClean="0">
                <a:solidFill>
                  <a:schemeClr val="bg1"/>
                </a:solidFill>
              </a:rPr>
              <a:t> Obsolete Inventory </a:t>
            </a:r>
            <a:r>
              <a:rPr lang="en-US" altLang="en-US" sz="1600" b="1" dirty="0" smtClean="0">
                <a:solidFill>
                  <a:schemeClr val="bg1"/>
                </a:solidFill>
              </a:rPr>
              <a:t>[FYE 02/03/2013]</a:t>
            </a:r>
            <a:endParaRPr lang="en-US" altLang="en-US" sz="2000" dirty="0" smtClean="0">
              <a:solidFill>
                <a:schemeClr val="bg1"/>
              </a:solidFill>
            </a:endParaRPr>
          </a:p>
        </p:txBody>
      </p:sp>
      <p:pic>
        <p:nvPicPr>
          <p:cNvPr id="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175" y="1219200"/>
            <a:ext cx="6553200" cy="14941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763" y="1515927"/>
            <a:ext cx="1374775" cy="2271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4"/>
          <p:cNvSpPr txBox="1">
            <a:spLocks noChangeArrowheads="1"/>
          </p:cNvSpPr>
          <p:nvPr/>
        </p:nvSpPr>
        <p:spPr bwMode="auto">
          <a:xfrm>
            <a:off x="2395538" y="1491001"/>
            <a:ext cx="12620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100" dirty="0"/>
              <a:t>(in </a:t>
            </a:r>
            <a:r>
              <a:rPr lang="en-US" altLang="en-US" sz="1100" dirty="0" smtClean="0"/>
              <a:t>thousands</a:t>
            </a:r>
            <a:r>
              <a:rPr lang="en-US" altLang="en-US" sz="1200" dirty="0"/>
              <a:t>)</a:t>
            </a:r>
          </a:p>
        </p:txBody>
      </p:sp>
      <p:sp>
        <p:nvSpPr>
          <p:cNvPr id="14" name="TextBox 22"/>
          <p:cNvSpPr txBox="1">
            <a:spLocks noChangeArrowheads="1"/>
          </p:cNvSpPr>
          <p:nvPr/>
        </p:nvSpPr>
        <p:spPr bwMode="auto">
          <a:xfrm>
            <a:off x="1020762" y="2751458"/>
            <a:ext cx="80740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400" u="sng" dirty="0">
                <a:solidFill>
                  <a:srgbClr val="002060"/>
                </a:solidFill>
              </a:rPr>
              <a:t>Why are raw materials such a small % of total inventory?</a:t>
            </a:r>
          </a:p>
        </p:txBody>
      </p:sp>
      <p:pic>
        <p:nvPicPr>
          <p:cNvPr id="1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9174" y="3452304"/>
            <a:ext cx="7896225" cy="1516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9174" y="5030758"/>
            <a:ext cx="7896226" cy="781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9174" y="3245180"/>
            <a:ext cx="1376364" cy="207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2" name="Picture 2" descr="Image result for lululemon">
            <a:hlinkClick r:id="rId8"/>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58000" y="1029777"/>
            <a:ext cx="2229530" cy="378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46718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56</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err="1" smtClean="0">
                <a:solidFill>
                  <a:schemeClr val="bg1"/>
                </a:solidFill>
              </a:rPr>
              <a:t>Lululemon’s</a:t>
            </a:r>
            <a:r>
              <a:rPr lang="en-US" altLang="en-US" sz="2400" b="1" dirty="0" smtClean="0">
                <a:solidFill>
                  <a:schemeClr val="bg1"/>
                </a:solidFill>
              </a:rPr>
              <a:t> Obsolete Inventory </a:t>
            </a:r>
            <a:r>
              <a:rPr lang="en-US" altLang="en-US" sz="1600" b="1" dirty="0" smtClean="0">
                <a:solidFill>
                  <a:schemeClr val="bg1"/>
                </a:solidFill>
              </a:rPr>
              <a:t>[FYE 02/03/2013]</a:t>
            </a:r>
            <a:endParaRPr lang="en-US" altLang="en-US" sz="2000" dirty="0" smtClean="0">
              <a:solidFill>
                <a:schemeClr val="bg1"/>
              </a:solidFill>
            </a:endParaRPr>
          </a:p>
        </p:txBody>
      </p:sp>
      <p:pic>
        <p:nvPicPr>
          <p:cNvPr id="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9175" y="1219200"/>
            <a:ext cx="6553200" cy="14941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763" y="1515927"/>
            <a:ext cx="1374775" cy="2271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4"/>
          <p:cNvSpPr txBox="1">
            <a:spLocks noChangeArrowheads="1"/>
          </p:cNvSpPr>
          <p:nvPr/>
        </p:nvSpPr>
        <p:spPr bwMode="auto">
          <a:xfrm>
            <a:off x="2395538" y="1491001"/>
            <a:ext cx="12620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ltLang="en-US" sz="1100" dirty="0"/>
              <a:t>(in </a:t>
            </a:r>
            <a:r>
              <a:rPr lang="en-US" altLang="en-US" sz="1100" dirty="0" smtClean="0"/>
              <a:t>thousands</a:t>
            </a:r>
            <a:r>
              <a:rPr lang="en-US" altLang="en-US" sz="1200" dirty="0"/>
              <a:t>)</a:t>
            </a:r>
          </a:p>
        </p:txBody>
      </p:sp>
      <p:pic>
        <p:nvPicPr>
          <p:cNvPr id="1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934228"/>
            <a:ext cx="4219082" cy="2148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3165475"/>
            <a:ext cx="7543800" cy="2673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 descr="Image result for lululemon">
            <a:hlinkClick r:id="rId7"/>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858000" y="1029777"/>
            <a:ext cx="2229530" cy="378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4291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57</a:t>
            </a:fld>
            <a:endParaRPr lang="en-US" altLang="en-US" sz="1400" b="1" smtClean="0">
              <a:solidFill>
                <a:srgbClr val="002E62"/>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a:t>KEURIG GREEN MOUNTAIN, INC</a:t>
            </a:r>
            <a:r>
              <a:rPr lang="en-US" sz="2800" dirty="0" smtClean="0"/>
              <a:t>.</a:t>
            </a:r>
          </a:p>
          <a:p>
            <a:pPr marL="0" indent="0" algn="ctr">
              <a:buNone/>
            </a:pPr>
            <a:r>
              <a:rPr lang="en-US" sz="2000" dirty="0" smtClean="0"/>
              <a:t>(formerly, Green Mountain Coffee Roasters)</a:t>
            </a:r>
            <a:endParaRPr lang="en-US" sz="1600" dirty="0"/>
          </a:p>
        </p:txBody>
      </p:sp>
    </p:spTree>
    <p:extLst>
      <p:ext uri="{BB962C8B-B14F-4D97-AF65-F5344CB8AC3E}">
        <p14:creationId xmlns:p14="http://schemas.microsoft.com/office/powerpoint/2010/main" val="8326913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58</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a:solidFill>
                  <a:schemeClr val="bg1"/>
                </a:solidFill>
              </a:rPr>
              <a:t>GMCR Earnings Press Release </a:t>
            </a:r>
            <a:r>
              <a:rPr lang="en-US" altLang="en-US" sz="1400" b="1" dirty="0">
                <a:solidFill>
                  <a:schemeClr val="bg1"/>
                </a:solidFill>
              </a:rPr>
              <a:t>(Nov. 27, 2012)</a:t>
            </a:r>
            <a:endParaRPr lang="en-US" altLang="en-US" sz="2400" b="1" dirty="0">
              <a:solidFill>
                <a:schemeClr val="bg1"/>
              </a:solidFill>
            </a:endParaRPr>
          </a:p>
        </p:txBody>
      </p:sp>
      <p:sp>
        <p:nvSpPr>
          <p:cNvPr id="4100" name="Rectangle 3"/>
          <p:cNvSpPr>
            <a:spLocks noGrp="1" noChangeArrowheads="1"/>
          </p:cNvSpPr>
          <p:nvPr>
            <p:ph type="body" idx="1"/>
          </p:nvPr>
        </p:nvSpPr>
        <p:spPr>
          <a:xfrm>
            <a:off x="1143000" y="1219200"/>
            <a:ext cx="7391400" cy="4800600"/>
          </a:xfrm>
          <a:noFill/>
        </p:spPr>
        <p:txBody>
          <a:bodyPr lIns="0" tIns="0" rIns="0" bIns="0"/>
          <a:lstStyle/>
          <a:p>
            <a:pPr marL="0" indent="0" algn="ctr">
              <a:spcAft>
                <a:spcPts val="600"/>
              </a:spcAft>
              <a:buNone/>
            </a:pPr>
            <a:r>
              <a:rPr lang="en-US" sz="1400" b="1" dirty="0" smtClean="0"/>
              <a:t>Green </a:t>
            </a:r>
            <a:r>
              <a:rPr lang="en-US" sz="1400" b="1" dirty="0"/>
              <a:t>Mountain Coffee Roasters, Inc. Reports </a:t>
            </a:r>
            <a:r>
              <a:rPr lang="en-US" sz="1400" b="1" dirty="0" smtClean="0"/>
              <a:t/>
            </a:r>
            <a:br>
              <a:rPr lang="en-US" sz="1400" b="1" dirty="0" smtClean="0"/>
            </a:br>
            <a:r>
              <a:rPr lang="en-US" sz="1400" b="1" dirty="0" smtClean="0"/>
              <a:t>Fourth </a:t>
            </a:r>
            <a:r>
              <a:rPr lang="en-US" sz="1400" b="1" dirty="0"/>
              <a:t>Quarter and Fiscal Year 2012 Results</a:t>
            </a:r>
            <a:r>
              <a:rPr lang="en-US" sz="1400" dirty="0"/>
              <a:t> </a:t>
            </a:r>
          </a:p>
          <a:p>
            <a:r>
              <a:rPr lang="en-US" sz="1400" b="1" i="1" dirty="0"/>
              <a:t>Fourth Quarter Fiscal 2012 Revenue Increases 33%, GAAP EPS Up 23%, Non-GAAP EPS Grows 36%;</a:t>
            </a:r>
            <a:r>
              <a:rPr lang="en-US" sz="1400" dirty="0"/>
              <a:t> </a:t>
            </a:r>
          </a:p>
          <a:p>
            <a:r>
              <a:rPr lang="en-US" sz="1400" b="1" i="1" dirty="0"/>
              <a:t>Fiscal Year 2012 Revenue Increases 46%, GAAP EPS Up 74% and Non-GAAP EPS Grows 46%; Company Generates $77 million in Free Cash Flow for the Year</a:t>
            </a:r>
            <a:r>
              <a:rPr lang="en-US" sz="1400" dirty="0"/>
              <a:t> </a:t>
            </a:r>
          </a:p>
          <a:p>
            <a:pPr marL="0" indent="0">
              <a:buNone/>
              <a:defRPr/>
            </a:pPr>
            <a:endParaRPr lang="en-US" sz="1400" dirty="0"/>
          </a:p>
          <a:p>
            <a:pPr>
              <a:buFont typeface="Wingdings" panose="05000000000000000000" pitchFamily="2" charset="2"/>
              <a:buChar char="ü"/>
              <a:defRPr/>
            </a:pPr>
            <a:r>
              <a:rPr lang="en-US" sz="1400" dirty="0" smtClean="0"/>
              <a:t>Green </a:t>
            </a:r>
            <a:r>
              <a:rPr lang="en-US" sz="1400" dirty="0"/>
              <a:t>Mountain Coffee Roasters reported 64 cents per share in </a:t>
            </a:r>
            <a:r>
              <a:rPr lang="en-US" sz="1400" dirty="0" smtClean="0"/>
              <a:t>non-GAAP </a:t>
            </a:r>
            <a:r>
              <a:rPr lang="en-US" sz="1400" dirty="0"/>
              <a:t>earnings which beat analyst estimates by 16 cents. </a:t>
            </a:r>
            <a:endParaRPr lang="en-US" sz="1400" dirty="0" smtClean="0"/>
          </a:p>
          <a:p>
            <a:pPr>
              <a:buFont typeface="Wingdings" panose="05000000000000000000" pitchFamily="2" charset="2"/>
              <a:buChar char="ü"/>
              <a:defRPr/>
            </a:pPr>
            <a:r>
              <a:rPr lang="en-US" sz="1400" dirty="0" smtClean="0"/>
              <a:t>However</a:t>
            </a:r>
            <a:r>
              <a:rPr lang="en-US" sz="1400" dirty="0"/>
              <a:t>, it appears that changes in inventory obsolescence may have contributed heavily to Green Mountain beating estimates.</a:t>
            </a:r>
          </a:p>
        </p:txBody>
      </p:sp>
    </p:spTree>
    <p:extLst>
      <p:ext uri="{BB962C8B-B14F-4D97-AF65-F5344CB8AC3E}">
        <p14:creationId xmlns:p14="http://schemas.microsoft.com/office/powerpoint/2010/main" val="393375483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59</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a:solidFill>
                  <a:schemeClr val="bg1"/>
                </a:solidFill>
              </a:rPr>
              <a:t>GMCR </a:t>
            </a:r>
            <a:r>
              <a:rPr lang="en-US" altLang="en-US" sz="2400" b="1" dirty="0" smtClean="0">
                <a:solidFill>
                  <a:schemeClr val="bg1"/>
                </a:solidFill>
              </a:rPr>
              <a:t>2012 Q3 10-Q </a:t>
            </a:r>
            <a:r>
              <a:rPr lang="en-US" altLang="en-US" sz="1400" b="1" dirty="0" smtClean="0">
                <a:solidFill>
                  <a:schemeClr val="bg1"/>
                </a:solidFill>
              </a:rPr>
              <a:t>(Aug. 1, </a:t>
            </a:r>
            <a:r>
              <a:rPr lang="en-US" altLang="en-US" sz="1400" b="1" dirty="0">
                <a:solidFill>
                  <a:schemeClr val="bg1"/>
                </a:solidFill>
              </a:rPr>
              <a:t>2012)</a:t>
            </a:r>
            <a:endParaRPr lang="en-US" altLang="en-US" sz="2400" b="1" dirty="0">
              <a:solidFill>
                <a:schemeClr val="bg1"/>
              </a:solidFill>
            </a:endParaRPr>
          </a:p>
        </p:txBody>
      </p:sp>
      <p:sp>
        <p:nvSpPr>
          <p:cNvPr id="4100" name="Rectangle 3"/>
          <p:cNvSpPr>
            <a:spLocks noGrp="1" noChangeArrowheads="1"/>
          </p:cNvSpPr>
          <p:nvPr>
            <p:ph type="body" idx="1"/>
          </p:nvPr>
        </p:nvSpPr>
        <p:spPr>
          <a:xfrm>
            <a:off x="1143000" y="1219200"/>
            <a:ext cx="7391400" cy="4800600"/>
          </a:xfrm>
          <a:noFill/>
        </p:spPr>
        <p:txBody>
          <a:bodyPr lIns="0" tIns="0" rIns="0" bIns="0"/>
          <a:lstStyle/>
          <a:p>
            <a:pPr marL="0" indent="0">
              <a:buNone/>
            </a:pPr>
            <a:r>
              <a:rPr lang="en-US" sz="1400" b="1" dirty="0" smtClean="0"/>
              <a:t>Gross Profit</a:t>
            </a:r>
          </a:p>
          <a:p>
            <a:pPr marL="0" indent="0">
              <a:buNone/>
            </a:pPr>
            <a:r>
              <a:rPr lang="en-US" sz="1200" dirty="0" smtClean="0"/>
              <a:t>Gross </a:t>
            </a:r>
            <a:r>
              <a:rPr lang="en-US" sz="1200" dirty="0"/>
              <a:t>profit for the 2012 YTD period was $953.0 million, or 32.7% of net sales, as compared to $650.5 million, or 33.5% of net sales, in the prior year period. </a:t>
            </a:r>
            <a:r>
              <a:rPr lang="en-US" sz="1200" dirty="0" smtClean="0"/>
              <a:t>Gross </a:t>
            </a:r>
            <a:r>
              <a:rPr lang="en-US" sz="1200" dirty="0"/>
              <a:t>margin declined approximately (</a:t>
            </a:r>
            <a:r>
              <a:rPr lang="en-US" sz="1200" dirty="0" err="1"/>
              <a:t>i</a:t>
            </a:r>
            <a:r>
              <a:rPr lang="en-US" sz="1200" dirty="0"/>
              <a:t>) 290 basis points due to under-utilization of our current manufacturing base as a result of lower than expected manufacturing through-put primarily due to lower K-Cup® pack demand and lower-than-planned production levels which increased average labor and overhead costs per K-Cup® pack, (ii) 140 basis points due to higher green coffee costs, and (iii) 100 basis points due to a higher write down of finished product and anticipated obsolescence of raw material inventory due to lower than anticipated sales of seasonal and certain coffee products. The decrease in gross margin was partially offset by (</a:t>
            </a:r>
            <a:r>
              <a:rPr lang="en-US" sz="1200" dirty="0" err="1"/>
              <a:t>i</a:t>
            </a:r>
            <a:r>
              <a:rPr lang="en-US" sz="1200" dirty="0"/>
              <a:t>) a 290 basis point increase due to net price realization primarily from price increases taken in fiscal 2011 to offset higher green coffee and other input costs that were experienced in fiscal 2011 and the first half of fiscal 2012, (ii) a 40 basis point increase due to price increases on Keurig® Single Cup Brewers in fiscal 2011</a:t>
            </a:r>
            <a:r>
              <a:rPr lang="en-US" sz="1200" dirty="0" smtClean="0"/>
              <a:t>, and </a:t>
            </a:r>
            <a:r>
              <a:rPr lang="en-US" sz="1200" dirty="0"/>
              <a:t>(iii) a 40 basis point increase due to the decrease in 2012 YTD warranty expense related to Keurig® Single Cup Brewers</a:t>
            </a:r>
            <a:r>
              <a:rPr lang="en-US" sz="1200" dirty="0" smtClean="0"/>
              <a:t>.</a:t>
            </a:r>
          </a:p>
          <a:p>
            <a:pPr marL="0" indent="0">
              <a:buNone/>
            </a:pPr>
            <a:endParaRPr lang="en-US" sz="1400" dirty="0">
              <a:effectLst/>
            </a:endParaRPr>
          </a:p>
          <a:p>
            <a:pPr marL="0" indent="0">
              <a:buNone/>
            </a:pPr>
            <a:endParaRPr lang="en-US" sz="1400" dirty="0" smtClean="0"/>
          </a:p>
          <a:p>
            <a:pPr>
              <a:buFont typeface="Wingdings" panose="05000000000000000000" pitchFamily="2" charset="2"/>
              <a:buChar char="Ø"/>
            </a:pPr>
            <a:r>
              <a:rPr lang="en-US" sz="1400" dirty="0"/>
              <a:t>To </a:t>
            </a:r>
            <a:r>
              <a:rPr lang="en-US" sz="1400" dirty="0" smtClean="0"/>
              <a:t>estimate </a:t>
            </a:r>
            <a:r>
              <a:rPr lang="en-US" sz="1400" dirty="0"/>
              <a:t>the </a:t>
            </a:r>
            <a:r>
              <a:rPr lang="en-US" sz="1400" dirty="0" smtClean="0"/>
              <a:t>amount </a:t>
            </a:r>
            <a:r>
              <a:rPr lang="en-US" sz="1400" dirty="0"/>
              <a:t>of inventory obsolescence charged to </a:t>
            </a:r>
            <a:r>
              <a:rPr lang="en-US" sz="1400" dirty="0" smtClean="0"/>
              <a:t>COGS, multiply sales by </a:t>
            </a:r>
            <a:r>
              <a:rPr lang="en-US" sz="1400" dirty="0"/>
              <a:t>the amount of the charge. In this case, for thirty-nine weeks ended June 23, 2012, </a:t>
            </a:r>
            <a:r>
              <a:rPr lang="en-US" sz="1400" dirty="0" smtClean="0"/>
              <a:t>GMCR </a:t>
            </a:r>
            <a:r>
              <a:rPr lang="en-US" sz="1400" dirty="0"/>
              <a:t>reported sales of $2,912,462,000. Multiplying the sales figure by 100 </a:t>
            </a:r>
            <a:r>
              <a:rPr lang="en-US" sz="1400" dirty="0" smtClean="0"/>
              <a:t>bps </a:t>
            </a:r>
            <a:r>
              <a:rPr lang="en-US" sz="1400" dirty="0"/>
              <a:t>gives you a charge of </a:t>
            </a:r>
            <a:r>
              <a:rPr lang="en-US" sz="1400" b="1" dirty="0"/>
              <a:t>$29,124,620</a:t>
            </a:r>
            <a:r>
              <a:rPr lang="en-US" sz="1400" dirty="0"/>
              <a:t>.</a:t>
            </a:r>
            <a:endParaRPr lang="en-US" sz="1400" dirty="0">
              <a:effectLst/>
            </a:endParaRPr>
          </a:p>
        </p:txBody>
      </p:sp>
    </p:spTree>
    <p:extLst>
      <p:ext uri="{BB962C8B-B14F-4D97-AF65-F5344CB8AC3E}">
        <p14:creationId xmlns:p14="http://schemas.microsoft.com/office/powerpoint/2010/main" val="3528482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6</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Inventory Management</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334000"/>
          </a:xfrm>
          <a:noFill/>
        </p:spPr>
        <p:txBody>
          <a:bodyPr lIns="0" tIns="0" rIns="0" bIns="0"/>
          <a:lstStyle/>
          <a:p>
            <a:pPr marL="0" indent="0" defTabSz="457200" eaLnBrk="1" fontAlgn="auto" hangingPunct="1">
              <a:spcBef>
                <a:spcPts val="0"/>
              </a:spcBef>
              <a:spcAft>
                <a:spcPts val="0"/>
              </a:spcAft>
              <a:buNone/>
              <a:defRPr/>
            </a:pPr>
            <a:r>
              <a:rPr lang="en-US" sz="1400" dirty="0"/>
              <a:t>The primary goals of </a:t>
            </a:r>
            <a:r>
              <a:rPr lang="en-US" sz="1400" dirty="0">
                <a:solidFill>
                  <a:srgbClr val="C00000"/>
                </a:solidFill>
              </a:rPr>
              <a:t>inventory management </a:t>
            </a:r>
            <a:r>
              <a:rPr lang="en-US" sz="1400" dirty="0" smtClean="0"/>
              <a:t>are to </a:t>
            </a:r>
            <a:r>
              <a:rPr lang="en-US" sz="1400" dirty="0"/>
              <a:t>have sufficient quantities of high-quality inventory available to serve customers’ needs while minimizing the costs of carrying </a:t>
            </a:r>
            <a:r>
              <a:rPr lang="en-US" sz="1400" dirty="0" smtClean="0"/>
              <a:t>inventory (i.e., costs related to production</a:t>
            </a:r>
            <a:r>
              <a:rPr lang="en-US" sz="1400" dirty="0"/>
              <a:t>, storage, obsolescence, and </a:t>
            </a:r>
            <a:r>
              <a:rPr lang="en-US" sz="1400" dirty="0" smtClean="0"/>
              <a:t>financing). </a:t>
            </a:r>
          </a:p>
          <a:p>
            <a:pPr marL="0" indent="0" defTabSz="457200" eaLnBrk="1" fontAlgn="auto" hangingPunct="1">
              <a:spcBef>
                <a:spcPts val="0"/>
              </a:spcBef>
              <a:spcAft>
                <a:spcPts val="0"/>
              </a:spcAft>
              <a:buNone/>
              <a:defRPr/>
            </a:pPr>
            <a:endParaRPr lang="en-US" sz="1400" dirty="0"/>
          </a:p>
          <a:p>
            <a:pPr marL="0" indent="0" defTabSz="457200" eaLnBrk="1" fontAlgn="auto" hangingPunct="1">
              <a:spcBef>
                <a:spcPts val="0"/>
              </a:spcBef>
              <a:spcAft>
                <a:spcPts val="0"/>
              </a:spcAft>
              <a:buNone/>
              <a:defRPr/>
            </a:pPr>
            <a:endParaRPr lang="en-US" sz="1400" dirty="0" smtClean="0"/>
          </a:p>
          <a:p>
            <a:pPr marL="0" indent="0" defTabSz="457200" eaLnBrk="1" fontAlgn="auto" hangingPunct="1">
              <a:spcBef>
                <a:spcPts val="0"/>
              </a:spcBef>
              <a:spcAft>
                <a:spcPts val="600"/>
              </a:spcAft>
              <a:buNone/>
              <a:defRPr/>
            </a:pPr>
            <a:r>
              <a:rPr lang="en-US" sz="1400" b="1" dirty="0" smtClean="0"/>
              <a:t>Sufficient Quantity</a:t>
            </a:r>
          </a:p>
          <a:p>
            <a:pPr defTabSz="457200" eaLnBrk="1" fontAlgn="auto" hangingPunct="1">
              <a:spcBef>
                <a:spcPts val="0"/>
              </a:spcBef>
              <a:spcAft>
                <a:spcPts val="0"/>
              </a:spcAft>
              <a:buFont typeface="Wingdings" panose="05000000000000000000" pitchFamily="2" charset="2"/>
              <a:buChar char="ü"/>
              <a:defRPr/>
            </a:pPr>
            <a:r>
              <a:rPr lang="en-US" sz="1400" dirty="0"/>
              <a:t>purchasing or producing too few units can cause </a:t>
            </a:r>
            <a:r>
              <a:rPr lang="en-US" sz="1400" dirty="0" smtClean="0"/>
              <a:t>stock-outs, resulting in </a:t>
            </a:r>
            <a:r>
              <a:rPr lang="en-US" sz="1400" dirty="0"/>
              <a:t>lost sales revenue and decreased customer satisfaction</a:t>
            </a:r>
          </a:p>
          <a:p>
            <a:pPr marL="0" indent="0" defTabSz="457200" eaLnBrk="1" fontAlgn="auto" hangingPunct="1">
              <a:spcBef>
                <a:spcPts val="0"/>
              </a:spcBef>
              <a:spcAft>
                <a:spcPts val="0"/>
              </a:spcAft>
              <a:buNone/>
              <a:defRPr/>
            </a:pPr>
            <a:endParaRPr lang="en-US" sz="1400" dirty="0" smtClean="0"/>
          </a:p>
          <a:p>
            <a:pPr marL="0" indent="0" defTabSz="457200" eaLnBrk="1" fontAlgn="auto" hangingPunct="1">
              <a:spcBef>
                <a:spcPts val="0"/>
              </a:spcBef>
              <a:spcAft>
                <a:spcPts val="0"/>
              </a:spcAft>
              <a:buNone/>
              <a:defRPr/>
            </a:pPr>
            <a:endParaRPr lang="en-US" sz="1400" dirty="0" smtClean="0"/>
          </a:p>
          <a:p>
            <a:pPr marL="0" indent="0" defTabSz="457200" eaLnBrk="1" fontAlgn="auto" hangingPunct="1">
              <a:spcBef>
                <a:spcPts val="0"/>
              </a:spcBef>
              <a:spcAft>
                <a:spcPts val="600"/>
              </a:spcAft>
              <a:buNone/>
              <a:defRPr/>
            </a:pPr>
            <a:r>
              <a:rPr lang="en-US" sz="1400" b="1" dirty="0" smtClean="0"/>
              <a:t>Quality Inventory</a:t>
            </a:r>
          </a:p>
          <a:p>
            <a:pPr defTabSz="457200" eaLnBrk="1" fontAlgn="auto" hangingPunct="1">
              <a:spcBef>
                <a:spcPts val="0"/>
              </a:spcBef>
              <a:spcAft>
                <a:spcPts val="0"/>
              </a:spcAft>
              <a:buFont typeface="Wingdings" panose="05000000000000000000" pitchFamily="2" charset="2"/>
              <a:buChar char="ü"/>
              <a:defRPr/>
            </a:pPr>
            <a:r>
              <a:rPr lang="en-US" sz="1400" dirty="0" smtClean="0"/>
              <a:t>Low-quality </a:t>
            </a:r>
            <a:r>
              <a:rPr lang="en-US" sz="1400" dirty="0"/>
              <a:t>inventory leads to customer dissatisfaction, returns, and declines in future </a:t>
            </a:r>
            <a:r>
              <a:rPr lang="en-US" sz="1400" dirty="0" smtClean="0"/>
              <a:t>sales </a:t>
            </a:r>
          </a:p>
          <a:p>
            <a:pPr marL="0" indent="0" defTabSz="457200" eaLnBrk="1" fontAlgn="auto" hangingPunct="1">
              <a:spcBef>
                <a:spcPts val="0"/>
              </a:spcBef>
              <a:spcAft>
                <a:spcPts val="0"/>
              </a:spcAft>
              <a:buNone/>
              <a:defRPr/>
            </a:pPr>
            <a:endParaRPr lang="en-US" sz="1400" dirty="0" smtClean="0"/>
          </a:p>
          <a:p>
            <a:pPr marL="0" indent="0" defTabSz="457200" eaLnBrk="1" fontAlgn="auto" hangingPunct="1">
              <a:spcBef>
                <a:spcPts val="0"/>
              </a:spcBef>
              <a:spcAft>
                <a:spcPts val="0"/>
              </a:spcAft>
              <a:buNone/>
              <a:defRPr/>
            </a:pPr>
            <a:endParaRPr lang="en-US" sz="1400" dirty="0"/>
          </a:p>
          <a:p>
            <a:pPr marL="0" indent="0" defTabSz="457200" eaLnBrk="1" fontAlgn="auto" hangingPunct="1">
              <a:spcBef>
                <a:spcPts val="0"/>
              </a:spcBef>
              <a:spcAft>
                <a:spcPts val="600"/>
              </a:spcAft>
              <a:buNone/>
              <a:defRPr/>
            </a:pPr>
            <a:r>
              <a:rPr lang="en-US" sz="1400" b="1" dirty="0" smtClean="0"/>
              <a:t>Inventory costs</a:t>
            </a:r>
            <a:endParaRPr lang="en-US" sz="1400" b="1" dirty="0"/>
          </a:p>
          <a:p>
            <a:pPr defTabSz="457200" eaLnBrk="1" fontAlgn="auto" hangingPunct="1">
              <a:spcBef>
                <a:spcPts val="0"/>
              </a:spcBef>
              <a:spcAft>
                <a:spcPts val="0"/>
              </a:spcAft>
              <a:buFont typeface="Wingdings" panose="05000000000000000000" pitchFamily="2" charset="2"/>
              <a:buChar char="ü"/>
              <a:defRPr/>
            </a:pPr>
            <a:r>
              <a:rPr lang="en-US" sz="1400" dirty="0" smtClean="0"/>
              <a:t>purchasing </a:t>
            </a:r>
            <a:r>
              <a:rPr lang="en-US" sz="1400" dirty="0"/>
              <a:t>too many units increases storage costs as well as interest costs to finance the purchases. It may even lead to losses if the merchandise cannot be sold at normal prices.</a:t>
            </a:r>
          </a:p>
        </p:txBody>
      </p:sp>
    </p:spTree>
    <p:extLst>
      <p:ext uri="{BB962C8B-B14F-4D97-AF65-F5344CB8AC3E}">
        <p14:creationId xmlns:p14="http://schemas.microsoft.com/office/powerpoint/2010/main" val="180827385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60</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a:solidFill>
                  <a:schemeClr val="bg1"/>
                </a:solidFill>
              </a:rPr>
              <a:t>GMCR </a:t>
            </a:r>
            <a:r>
              <a:rPr lang="en-US" altLang="en-US" sz="2400" b="1" dirty="0" smtClean="0">
                <a:solidFill>
                  <a:schemeClr val="bg1"/>
                </a:solidFill>
              </a:rPr>
              <a:t>2012 10-K </a:t>
            </a:r>
            <a:r>
              <a:rPr lang="en-US" altLang="en-US" sz="1400" b="1" dirty="0" smtClean="0">
                <a:solidFill>
                  <a:schemeClr val="bg1"/>
                </a:solidFill>
              </a:rPr>
              <a:t>(Nov 28, </a:t>
            </a:r>
            <a:r>
              <a:rPr lang="en-US" altLang="en-US" sz="1400" b="1" dirty="0">
                <a:solidFill>
                  <a:schemeClr val="bg1"/>
                </a:solidFill>
              </a:rPr>
              <a:t>2012)</a:t>
            </a:r>
            <a:endParaRPr lang="en-US" altLang="en-US" sz="2400" b="1" dirty="0">
              <a:solidFill>
                <a:schemeClr val="bg1"/>
              </a:solidFill>
            </a:endParaRPr>
          </a:p>
        </p:txBody>
      </p:sp>
      <p:sp>
        <p:nvSpPr>
          <p:cNvPr id="4100" name="Rectangle 3"/>
          <p:cNvSpPr>
            <a:spLocks noGrp="1" noChangeArrowheads="1"/>
          </p:cNvSpPr>
          <p:nvPr>
            <p:ph type="body" idx="1"/>
          </p:nvPr>
        </p:nvSpPr>
        <p:spPr>
          <a:xfrm>
            <a:off x="1143000" y="1219200"/>
            <a:ext cx="7391400" cy="4800600"/>
          </a:xfrm>
          <a:noFill/>
        </p:spPr>
        <p:txBody>
          <a:bodyPr lIns="0" tIns="0" rIns="0" bIns="0"/>
          <a:lstStyle/>
          <a:p>
            <a:pPr marL="0" indent="0">
              <a:buNone/>
            </a:pPr>
            <a:r>
              <a:rPr lang="en-US" sz="1200" b="1" i="1" dirty="0" smtClean="0"/>
              <a:t>Gross Profit</a:t>
            </a:r>
          </a:p>
          <a:p>
            <a:pPr marL="0" indent="0">
              <a:buNone/>
            </a:pPr>
            <a:r>
              <a:rPr lang="en-US" sz="1200" dirty="0"/>
              <a:t>Gross profit for fiscal 2012 was $1,269.4 million, or 32.9% of net sales, as compared to $904.6 million, or 34.1% of net sales, in fiscal 2011.  Gross margin declined approximately (</a:t>
            </a:r>
            <a:r>
              <a:rPr lang="en-US" sz="1200" dirty="0" err="1"/>
              <a:t>i</a:t>
            </a:r>
            <a:r>
              <a:rPr lang="en-US" sz="1200" dirty="0"/>
              <a:t>) 220 basis points due to higher labor and overhead manufacturing costs associated with the ramp-up in our manufacturing base, (ii) 80 basis points due to higher green coffee costs, (iii) 70 basis points due to a higher write down of inventories, including finished goods and raw materials, due to lower than anticipated sales of seasonal and certain coffee products, and (iv) 50 basis points due to the launch of our new Keurig® </a:t>
            </a:r>
            <a:r>
              <a:rPr lang="en-US" sz="1200" dirty="0" err="1"/>
              <a:t>Vue</a:t>
            </a:r>
            <a:r>
              <a:rPr lang="en-US" sz="1200" dirty="0"/>
              <a:t>® Brewing system that has a lower gross margin than the Keurig® K-Cup® Brewing system.  The decrease in gross margin was partially offset by (</a:t>
            </a:r>
            <a:r>
              <a:rPr lang="en-US" sz="1200" dirty="0" err="1"/>
              <a:t>i</a:t>
            </a:r>
            <a:r>
              <a:rPr lang="en-US" sz="1200" dirty="0"/>
              <a:t>) a 260 basis point increase due to net price realization primarily from price increases taken in fiscal 2011 to offset higher green coffee and other input costs that were experienced in fiscal 2011 and the first half of fiscal 2012, and (ii) a 40 basis point increase due to the decrease in fiscal 2012 warranty expense related to Keurig® Single Cup Brewers</a:t>
            </a:r>
            <a:r>
              <a:rPr lang="en-US" sz="1200" dirty="0" smtClean="0"/>
              <a:t>.</a:t>
            </a:r>
          </a:p>
          <a:p>
            <a:pPr marL="0" indent="0">
              <a:buNone/>
            </a:pPr>
            <a:endParaRPr lang="en-US" sz="1400" dirty="0" smtClean="0"/>
          </a:p>
          <a:p>
            <a:pPr marL="0" indent="0">
              <a:buNone/>
            </a:pPr>
            <a:endParaRPr lang="en-US" sz="1400" dirty="0" smtClean="0"/>
          </a:p>
          <a:p>
            <a:pPr>
              <a:buFont typeface="Wingdings" panose="05000000000000000000" pitchFamily="2" charset="2"/>
              <a:buChar char="Ø"/>
            </a:pPr>
            <a:r>
              <a:rPr lang="en-US" sz="1400" dirty="0" smtClean="0"/>
              <a:t>For </a:t>
            </a:r>
            <a:r>
              <a:rPr lang="en-US" sz="1400" dirty="0"/>
              <a:t>the fifty-three weeks ended September 29, 2012, Green Mountain reported sales of $3,859,198,000. Multiplying the sales figure by the 70 basis points gives you </a:t>
            </a:r>
            <a:r>
              <a:rPr lang="en-US" sz="1400" b="1" dirty="0"/>
              <a:t>$27,014,386</a:t>
            </a:r>
            <a:endParaRPr lang="en-US" sz="1400" b="1" dirty="0">
              <a:effectLst/>
            </a:endParaRPr>
          </a:p>
        </p:txBody>
      </p:sp>
    </p:spTree>
    <p:extLst>
      <p:ext uri="{BB962C8B-B14F-4D97-AF65-F5344CB8AC3E}">
        <p14:creationId xmlns:p14="http://schemas.microsoft.com/office/powerpoint/2010/main" val="335661040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61</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a:solidFill>
                  <a:schemeClr val="bg1"/>
                </a:solidFill>
              </a:rPr>
              <a:t>GMCR </a:t>
            </a:r>
            <a:r>
              <a:rPr lang="en-US" altLang="en-US" sz="2400" b="1" dirty="0" smtClean="0">
                <a:solidFill>
                  <a:schemeClr val="bg1"/>
                </a:solidFill>
              </a:rPr>
              <a:t>2012 10-K </a:t>
            </a:r>
            <a:r>
              <a:rPr lang="en-US" altLang="en-US" sz="1400" b="1" dirty="0" smtClean="0">
                <a:solidFill>
                  <a:schemeClr val="bg1"/>
                </a:solidFill>
              </a:rPr>
              <a:t>(Nov 28, </a:t>
            </a:r>
            <a:r>
              <a:rPr lang="en-US" altLang="en-US" sz="1400" b="1" dirty="0">
                <a:solidFill>
                  <a:schemeClr val="bg1"/>
                </a:solidFill>
              </a:rPr>
              <a:t>2012)</a:t>
            </a:r>
            <a:endParaRPr lang="en-US" altLang="en-US" sz="2400" b="1" dirty="0">
              <a:solidFill>
                <a:schemeClr val="bg1"/>
              </a:solidFill>
            </a:endParaRPr>
          </a:p>
        </p:txBody>
      </p:sp>
      <p:sp>
        <p:nvSpPr>
          <p:cNvPr id="4100" name="Rectangle 3"/>
          <p:cNvSpPr>
            <a:spLocks noGrp="1" noChangeArrowheads="1"/>
          </p:cNvSpPr>
          <p:nvPr>
            <p:ph type="body" idx="1"/>
          </p:nvPr>
        </p:nvSpPr>
        <p:spPr>
          <a:xfrm>
            <a:off x="1143000" y="1219200"/>
            <a:ext cx="7391400" cy="4800600"/>
          </a:xfrm>
          <a:noFill/>
        </p:spPr>
        <p:txBody>
          <a:bodyPr lIns="0" tIns="0" rIns="0" bIns="0"/>
          <a:lstStyle/>
          <a:p>
            <a:pPr marL="0" indent="0">
              <a:buNone/>
            </a:pPr>
            <a:endParaRPr lang="en-US" sz="1400" b="1" i="1" dirty="0" smtClean="0"/>
          </a:p>
          <a:p>
            <a:pPr marL="0" indent="0">
              <a:buNone/>
            </a:pPr>
            <a:endParaRPr lang="en-US" sz="1400" b="1" i="1" dirty="0"/>
          </a:p>
          <a:p>
            <a:pPr marL="0" indent="0">
              <a:buNone/>
            </a:pPr>
            <a:endParaRPr lang="en-US" sz="1400" b="1" i="1" dirty="0" smtClean="0"/>
          </a:p>
          <a:p>
            <a:pPr marL="0" indent="0">
              <a:buNone/>
            </a:pPr>
            <a:endParaRPr lang="en-US" sz="1400" b="1" i="1" dirty="0"/>
          </a:p>
          <a:p>
            <a:pPr marL="0" indent="0">
              <a:buNone/>
            </a:pPr>
            <a:endParaRPr lang="en-US" sz="1400" b="1" i="1" dirty="0" smtClean="0"/>
          </a:p>
          <a:p>
            <a:pPr marL="0" indent="0">
              <a:buNone/>
            </a:pPr>
            <a:endParaRPr lang="en-US" sz="1400" b="1" i="1" dirty="0"/>
          </a:p>
          <a:p>
            <a:pPr marL="0" indent="0">
              <a:buNone/>
            </a:pPr>
            <a:endParaRPr lang="en-US" sz="1400" b="1" i="1" dirty="0" smtClean="0"/>
          </a:p>
          <a:p>
            <a:pPr>
              <a:spcAft>
                <a:spcPts val="600"/>
              </a:spcAft>
              <a:buFont typeface="Wingdings" panose="05000000000000000000" pitchFamily="2" charset="2"/>
              <a:buChar char="Ø"/>
            </a:pPr>
            <a:r>
              <a:rPr lang="en-US" sz="1400" dirty="0" smtClean="0"/>
              <a:t>So </a:t>
            </a:r>
            <a:r>
              <a:rPr lang="en-US" sz="1400" dirty="0"/>
              <a:t>for the </a:t>
            </a:r>
            <a:r>
              <a:rPr lang="en-US" sz="1400" i="1" dirty="0"/>
              <a:t>cumulative</a:t>
            </a:r>
            <a:r>
              <a:rPr lang="en-US" sz="1400" dirty="0"/>
              <a:t> thirty-nine weeks ended June 23, 2012, </a:t>
            </a:r>
            <a:r>
              <a:rPr lang="en-US" sz="1400" dirty="0" smtClean="0"/>
              <a:t>GMCR charged </a:t>
            </a:r>
            <a:r>
              <a:rPr lang="en-US" sz="1400" dirty="0"/>
              <a:t>approximately $29M in obsolete inventory to the cost of goods sold account. By the time the end of the year rolled around the charge was only $27M, $2M less than it took for the thirty-nine week period. </a:t>
            </a:r>
            <a:endParaRPr lang="en-US" sz="1400" dirty="0" smtClean="0"/>
          </a:p>
          <a:p>
            <a:pPr>
              <a:buFont typeface="Wingdings" panose="05000000000000000000" pitchFamily="2" charset="2"/>
              <a:buChar char="Ø"/>
            </a:pPr>
            <a:r>
              <a:rPr lang="en-US" sz="1400" dirty="0" smtClean="0"/>
              <a:t>What </a:t>
            </a:r>
            <a:r>
              <a:rPr lang="en-US" sz="1400" dirty="0"/>
              <a:t>happened to account for the $2M difference in inventory obsolescence between the end of the third quarter and the end of the fiscal year? </a:t>
            </a:r>
            <a:endParaRPr lang="en-US" sz="1400" b="1" dirty="0">
              <a:effectLst/>
            </a:endParaRPr>
          </a:p>
        </p:txBody>
      </p:sp>
      <p:graphicFrame>
        <p:nvGraphicFramePr>
          <p:cNvPr id="5" name="Table 4"/>
          <p:cNvGraphicFramePr>
            <a:graphicFrameLocks noGrp="1"/>
          </p:cNvGraphicFramePr>
          <p:nvPr>
            <p:extLst>
              <p:ext uri="{D42A27DB-BD31-4B8C-83A1-F6EECF244321}">
                <p14:modId xmlns:p14="http://schemas.microsoft.com/office/powerpoint/2010/main" val="927487392"/>
              </p:ext>
            </p:extLst>
          </p:nvPr>
        </p:nvGraphicFramePr>
        <p:xfrm>
          <a:off x="1600200" y="1219200"/>
          <a:ext cx="6477000" cy="1554480"/>
        </p:xfrm>
        <a:graphic>
          <a:graphicData uri="http://schemas.openxmlformats.org/drawingml/2006/table">
            <a:tbl>
              <a:tblPr firstRow="1" bandRow="1">
                <a:tableStyleId>{6E25E649-3F16-4E02-A733-19D2CDBF48F0}</a:tableStyleId>
              </a:tblPr>
              <a:tblGrid>
                <a:gridCol w="19050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gridCol w="2209800">
                  <a:extLst>
                    <a:ext uri="{9D8B030D-6E8A-4147-A177-3AD203B41FA5}">
                      <a16:colId xmlns:a16="http://schemas.microsoft.com/office/drawing/2014/main" val="20002"/>
                    </a:ext>
                  </a:extLst>
                </a:gridCol>
              </a:tblGrid>
              <a:tr h="138088">
                <a:tc>
                  <a:txBody>
                    <a:bodyPr/>
                    <a:lstStyle/>
                    <a:p>
                      <a:endParaRPr lang="en-US" sz="1200" dirty="0">
                        <a:solidFill>
                          <a:schemeClr val="tx1"/>
                        </a:solidFill>
                      </a:endParaRPr>
                    </a:p>
                  </a:txBody>
                  <a:tcPr anchor="ctr"/>
                </a:tc>
                <a:tc>
                  <a:txBody>
                    <a:bodyPr/>
                    <a:lstStyle/>
                    <a:p>
                      <a:pPr algn="ctr"/>
                      <a:r>
                        <a:rPr lang="en-US" sz="1200" dirty="0" smtClean="0"/>
                        <a:t>For</a:t>
                      </a:r>
                      <a:r>
                        <a:rPr lang="en-US" sz="1200" baseline="0" dirty="0" smtClean="0"/>
                        <a:t> the 39 weeks ended </a:t>
                      </a:r>
                      <a:br>
                        <a:rPr lang="en-US" sz="1200" baseline="0" dirty="0" smtClean="0"/>
                      </a:br>
                      <a:r>
                        <a:rPr lang="en-US" sz="1200" baseline="0" dirty="0" smtClean="0"/>
                        <a:t>June 23, 2012</a:t>
                      </a:r>
                      <a:endParaRPr lang="en-US" sz="1200" dirty="0">
                        <a:solidFill>
                          <a:schemeClr val="tx1"/>
                        </a:solidFill>
                      </a:endParaRPr>
                    </a:p>
                  </a:txBody>
                  <a:tcPr anchor="ctr"/>
                </a:tc>
                <a:tc>
                  <a:txBody>
                    <a:bodyPr/>
                    <a:lstStyle/>
                    <a:p>
                      <a:pPr algn="ctr"/>
                      <a:r>
                        <a:rPr lang="en-US" sz="1200" dirty="0" smtClean="0"/>
                        <a:t>For the 53 weeks ended Sept. 29, 2012</a:t>
                      </a:r>
                      <a:endParaRPr lang="en-US" sz="1200" dirty="0">
                        <a:solidFill>
                          <a:schemeClr val="tx1"/>
                        </a:solidFill>
                      </a:endParaRPr>
                    </a:p>
                  </a:txBody>
                  <a:tcPr anchor="ctr"/>
                </a:tc>
                <a:extLst>
                  <a:ext uri="{0D108BD9-81ED-4DB2-BD59-A6C34878D82A}">
                    <a16:rowId xmlns:a16="http://schemas.microsoft.com/office/drawing/2014/main" val="10000"/>
                  </a:ext>
                </a:extLst>
              </a:tr>
              <a:tr h="0">
                <a:tc>
                  <a:txBody>
                    <a:bodyPr/>
                    <a:lstStyle/>
                    <a:p>
                      <a:r>
                        <a:rPr lang="en-US" sz="1200" dirty="0" smtClean="0"/>
                        <a:t>Sales</a:t>
                      </a:r>
                      <a:endParaRPr lang="en-US" sz="1200" dirty="0" smtClean="0">
                        <a:solidFill>
                          <a:schemeClr val="tx1"/>
                        </a:solidFill>
                      </a:endParaRPr>
                    </a:p>
                  </a:txBody>
                  <a:tcPr anchor="ctr"/>
                </a:tc>
                <a:tc>
                  <a:txBody>
                    <a:bodyPr/>
                    <a:lstStyle/>
                    <a:p>
                      <a:pPr algn="ctr"/>
                      <a:r>
                        <a:rPr lang="en-US" sz="1200" dirty="0" smtClean="0"/>
                        <a:t>$2,912,462,000</a:t>
                      </a:r>
                      <a:endParaRPr lang="en-US" sz="1200" dirty="0">
                        <a:solidFill>
                          <a:schemeClr val="tx1"/>
                        </a:solidFill>
                      </a:endParaRPr>
                    </a:p>
                  </a:txBody>
                  <a:tcPr anchor="ctr"/>
                </a:tc>
                <a:tc>
                  <a:txBody>
                    <a:bodyPr/>
                    <a:lstStyle/>
                    <a:p>
                      <a:pPr algn="ctr"/>
                      <a:r>
                        <a:rPr lang="en-US" sz="1200" dirty="0" smtClean="0"/>
                        <a:t>$3,859,198,000</a:t>
                      </a:r>
                      <a:endParaRPr lang="en-US" sz="1200" dirty="0">
                        <a:solidFill>
                          <a:schemeClr val="tx1"/>
                        </a:solidFill>
                      </a:endParaRPr>
                    </a:p>
                  </a:txBody>
                  <a:tcPr anchor="ctr"/>
                </a:tc>
                <a:extLst>
                  <a:ext uri="{0D108BD9-81ED-4DB2-BD59-A6C34878D82A}">
                    <a16:rowId xmlns:a16="http://schemas.microsoft.com/office/drawing/2014/main" val="10001"/>
                  </a:ext>
                </a:extLst>
              </a:tr>
              <a:tr h="0">
                <a:tc>
                  <a:txBody>
                    <a:bodyPr/>
                    <a:lstStyle/>
                    <a:p>
                      <a:r>
                        <a:rPr lang="en-US" sz="1200" dirty="0" smtClean="0"/>
                        <a:t>Inventory Obsolescence</a:t>
                      </a:r>
                      <a:endParaRPr lang="en-US" sz="1200" dirty="0">
                        <a:solidFill>
                          <a:schemeClr val="tx1"/>
                        </a:solidFill>
                      </a:endParaRPr>
                    </a:p>
                  </a:txBody>
                  <a:tcPr anchor="ctr"/>
                </a:tc>
                <a:tc>
                  <a:txBody>
                    <a:bodyPr/>
                    <a:lstStyle/>
                    <a:p>
                      <a:pPr algn="ctr"/>
                      <a:r>
                        <a:rPr lang="en-US" sz="1200" dirty="0" smtClean="0"/>
                        <a:t>1.00%</a:t>
                      </a:r>
                      <a:endParaRPr lang="en-US" sz="1200" dirty="0">
                        <a:solidFill>
                          <a:schemeClr val="tx1"/>
                        </a:solidFill>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sz="1200" dirty="0" smtClean="0"/>
                        <a:t>0.70%</a:t>
                      </a:r>
                      <a:endParaRPr lang="en-US" sz="1200" dirty="0">
                        <a:solidFill>
                          <a:schemeClr val="tx1"/>
                        </a:solidFill>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r>
                        <a:rPr lang="en-US" sz="1200" dirty="0" smtClean="0"/>
                        <a:t>Charge</a:t>
                      </a:r>
                      <a:endParaRPr lang="en-US" sz="1200" dirty="0">
                        <a:solidFill>
                          <a:schemeClr val="tx1"/>
                        </a:solidFill>
                      </a:endParaRPr>
                    </a:p>
                  </a:txBody>
                  <a:tcPr anchor="ctr"/>
                </a:tc>
                <a:tc>
                  <a:txBody>
                    <a:bodyPr/>
                    <a:lstStyle/>
                    <a:p>
                      <a:pPr algn="ctr"/>
                      <a:r>
                        <a:rPr lang="en-US" sz="1200" dirty="0" smtClean="0"/>
                        <a:t>$29,124,620</a:t>
                      </a:r>
                      <a:endParaRPr lang="en-US" sz="1200" dirty="0">
                        <a:solidFill>
                          <a:schemeClr val="tx1"/>
                        </a:solidFill>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sz="1200" dirty="0" smtClean="0"/>
                        <a:t>$27,014,386</a:t>
                      </a:r>
                      <a:endParaRPr lang="en-US" sz="1200" dirty="0">
                        <a:solidFill>
                          <a:schemeClr val="tx1"/>
                        </a:solidFill>
                      </a:endParaRP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r h="0">
                <a:tc>
                  <a:txBody>
                    <a:bodyPr/>
                    <a:lstStyle/>
                    <a:p>
                      <a:r>
                        <a:rPr lang="en-US" sz="1200" b="1" dirty="0" smtClean="0">
                          <a:solidFill>
                            <a:srgbClr val="C00000"/>
                          </a:solidFill>
                        </a:rPr>
                        <a:t>Difference</a:t>
                      </a:r>
                      <a:endParaRPr lang="en-US" sz="1200" b="1" dirty="0">
                        <a:solidFill>
                          <a:srgbClr val="C00000"/>
                        </a:solidFill>
                      </a:endParaRPr>
                    </a:p>
                  </a:txBody>
                  <a:tcPr anchor="ctr"/>
                </a:tc>
                <a:tc>
                  <a:txBody>
                    <a:bodyPr/>
                    <a:lstStyle/>
                    <a:p>
                      <a:pPr algn="ctr"/>
                      <a:endParaRPr lang="en-US" sz="1200" b="1" dirty="0">
                        <a:solidFill>
                          <a:srgbClr val="C00000"/>
                        </a:solidFill>
                      </a:endParaRPr>
                    </a:p>
                  </a:txBody>
                  <a:tcPr anchor="ctr"/>
                </a:tc>
                <a:tc>
                  <a:txBody>
                    <a:bodyPr/>
                    <a:lstStyle/>
                    <a:p>
                      <a:pPr algn="ctr"/>
                      <a:r>
                        <a:rPr lang="en-US" sz="1200" b="1" dirty="0" smtClean="0">
                          <a:solidFill>
                            <a:srgbClr val="C00000"/>
                          </a:solidFill>
                        </a:rPr>
                        <a:t>($2,110,234)</a:t>
                      </a:r>
                      <a:endParaRPr lang="en-US" sz="1200" b="1" dirty="0">
                        <a:solidFill>
                          <a:srgbClr val="C00000"/>
                        </a:solidFill>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2122431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62</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a:solidFill>
                  <a:schemeClr val="bg1"/>
                </a:solidFill>
              </a:rPr>
              <a:t>GMCR </a:t>
            </a:r>
            <a:r>
              <a:rPr lang="en-US" altLang="en-US" sz="2400" b="1" dirty="0" smtClean="0">
                <a:solidFill>
                  <a:schemeClr val="bg1"/>
                </a:solidFill>
              </a:rPr>
              <a:t>2012 10-K </a:t>
            </a:r>
            <a:r>
              <a:rPr lang="en-US" altLang="en-US" sz="1400" b="1" dirty="0" smtClean="0">
                <a:solidFill>
                  <a:schemeClr val="bg1"/>
                </a:solidFill>
              </a:rPr>
              <a:t>(Nov 28, </a:t>
            </a:r>
            <a:r>
              <a:rPr lang="en-US" altLang="en-US" sz="1400" b="1" dirty="0">
                <a:solidFill>
                  <a:schemeClr val="bg1"/>
                </a:solidFill>
              </a:rPr>
              <a:t>2012)</a:t>
            </a:r>
            <a:endParaRPr lang="en-US" altLang="en-US" sz="2400" b="1" dirty="0">
              <a:solidFill>
                <a:schemeClr val="bg1"/>
              </a:solidFill>
            </a:endParaRPr>
          </a:p>
        </p:txBody>
      </p:sp>
      <p:sp>
        <p:nvSpPr>
          <p:cNvPr id="4100" name="Rectangle 3"/>
          <p:cNvSpPr>
            <a:spLocks noGrp="1" noChangeArrowheads="1"/>
          </p:cNvSpPr>
          <p:nvPr>
            <p:ph type="body" idx="1"/>
          </p:nvPr>
        </p:nvSpPr>
        <p:spPr>
          <a:xfrm>
            <a:off x="1143000" y="1219200"/>
            <a:ext cx="7391400" cy="5105400"/>
          </a:xfrm>
          <a:noFill/>
        </p:spPr>
        <p:txBody>
          <a:bodyPr lIns="0" tIns="0" rIns="0" bIns="0"/>
          <a:lstStyle/>
          <a:p>
            <a:pPr marL="0" indent="0">
              <a:buNone/>
            </a:pPr>
            <a:r>
              <a:rPr lang="en-US" sz="1400" dirty="0"/>
              <a:t>The $2M difference is especially curious in light of </a:t>
            </a:r>
            <a:r>
              <a:rPr lang="en-US" sz="1400" dirty="0" smtClean="0"/>
              <a:t>GMCR’s increasing </a:t>
            </a:r>
            <a:r>
              <a:rPr lang="en-US" sz="1400" dirty="0"/>
              <a:t>Days </a:t>
            </a:r>
            <a:r>
              <a:rPr lang="en-US" sz="1400" dirty="0" smtClean="0"/>
              <a:t>Inventory Outstanding (DIO increased </a:t>
            </a:r>
            <a:r>
              <a:rPr lang="en-US" sz="1400" dirty="0"/>
              <a:t>to 112 days from 108 days for the same quarter last </a:t>
            </a:r>
            <a:r>
              <a:rPr lang="en-US" sz="1400" dirty="0" smtClean="0"/>
              <a:t>year)</a:t>
            </a:r>
            <a:endParaRPr lang="en-US" sz="1400" b="1" i="1" dirty="0"/>
          </a:p>
          <a:p>
            <a:pPr marL="0" indent="0">
              <a:buNone/>
            </a:pPr>
            <a:endParaRPr lang="en-US" sz="1400" b="1" i="1" dirty="0" smtClean="0"/>
          </a:p>
          <a:p>
            <a:pPr marL="0" indent="0">
              <a:buNone/>
            </a:pPr>
            <a:endParaRPr lang="en-US" sz="1400" b="1" i="1" dirty="0" smtClean="0"/>
          </a:p>
          <a:p>
            <a:pPr marL="0" indent="0">
              <a:buNone/>
            </a:pPr>
            <a:endParaRPr lang="en-US" sz="1400" b="1" i="1" dirty="0"/>
          </a:p>
          <a:p>
            <a:pPr marL="0" indent="0">
              <a:buNone/>
            </a:pPr>
            <a:endParaRPr lang="en-US" sz="1400" b="1" i="1" dirty="0" smtClean="0"/>
          </a:p>
          <a:p>
            <a:pPr marL="0" indent="0">
              <a:buNone/>
            </a:pPr>
            <a:endParaRPr lang="en-US" sz="1400" b="1" i="1" dirty="0"/>
          </a:p>
          <a:p>
            <a:pPr marL="0" indent="0">
              <a:buNone/>
            </a:pPr>
            <a:endParaRPr lang="en-US" sz="1400" b="1" i="1" dirty="0" smtClean="0"/>
          </a:p>
          <a:p>
            <a:pPr marL="0" indent="0">
              <a:buNone/>
            </a:pPr>
            <a:endParaRPr lang="en-US" sz="1400" b="1" i="1" dirty="0"/>
          </a:p>
          <a:p>
            <a:pPr>
              <a:buFont typeface="Wingdings" panose="05000000000000000000" pitchFamily="2" charset="2"/>
              <a:buChar char="Ø"/>
            </a:pPr>
            <a:endParaRPr lang="en-US" sz="1400" dirty="0" smtClean="0"/>
          </a:p>
          <a:p>
            <a:r>
              <a:rPr lang="en-US" sz="1400" dirty="0" smtClean="0"/>
              <a:t>It’s important </a:t>
            </a:r>
            <a:r>
              <a:rPr lang="en-US" sz="1400" dirty="0"/>
              <a:t>to note that this rise in inventory occurred despite </a:t>
            </a:r>
            <a:r>
              <a:rPr lang="en-US" sz="1400" dirty="0" smtClean="0"/>
              <a:t>GMCR </a:t>
            </a:r>
            <a:r>
              <a:rPr lang="en-US" sz="1400" dirty="0"/>
              <a:t>beating its own estimates for sales. If Green Mountain sold more products than they anticipated, </a:t>
            </a:r>
            <a:r>
              <a:rPr lang="en-US" sz="1400" dirty="0" smtClean="0"/>
              <a:t>DIO </a:t>
            </a:r>
            <a:r>
              <a:rPr lang="en-US" sz="1400" dirty="0"/>
              <a:t>should have decreased rather than increased.</a:t>
            </a:r>
          </a:p>
          <a:p>
            <a:r>
              <a:rPr lang="en-US" sz="1400" dirty="0" smtClean="0"/>
              <a:t>It is odd to incur </a:t>
            </a:r>
            <a:r>
              <a:rPr lang="en-US" sz="1400" dirty="0"/>
              <a:t>obsolescence charges for inventory for the first nine months of the year, have an increase in inventory levels for the next three months, and not incur any additional inventory obsolescence </a:t>
            </a:r>
            <a:r>
              <a:rPr lang="en-US" sz="1400" dirty="0" smtClean="0"/>
              <a:t>charges.</a:t>
            </a:r>
          </a:p>
          <a:p>
            <a:pPr marL="0" indent="0">
              <a:buNone/>
            </a:pPr>
            <a:endParaRPr lang="en-US" sz="1400" dirty="0" smtClean="0"/>
          </a:p>
          <a:p>
            <a:pPr>
              <a:buFont typeface="Wingdings" panose="05000000000000000000" pitchFamily="2" charset="2"/>
              <a:buChar char="v"/>
            </a:pPr>
            <a:r>
              <a:rPr lang="en-US" sz="1400" b="1" dirty="0" smtClean="0"/>
              <a:t>Is </a:t>
            </a:r>
            <a:r>
              <a:rPr lang="en-US" sz="1400" b="1" dirty="0"/>
              <a:t>it possible </a:t>
            </a:r>
            <a:r>
              <a:rPr lang="en-US" sz="1400" b="1" dirty="0" smtClean="0"/>
              <a:t>GMCR relied </a:t>
            </a:r>
            <a:r>
              <a:rPr lang="en-US" sz="1400" b="1" dirty="0"/>
              <a:t>on reducing or reversing inventory obsolescence charges to beat earnings estimates?</a:t>
            </a:r>
          </a:p>
        </p:txBody>
      </p:sp>
      <p:graphicFrame>
        <p:nvGraphicFramePr>
          <p:cNvPr id="5" name="Table 4"/>
          <p:cNvGraphicFramePr>
            <a:graphicFrameLocks noGrp="1"/>
          </p:cNvGraphicFramePr>
          <p:nvPr>
            <p:extLst>
              <p:ext uri="{D42A27DB-BD31-4B8C-83A1-F6EECF244321}">
                <p14:modId xmlns:p14="http://schemas.microsoft.com/office/powerpoint/2010/main" val="3572445545"/>
              </p:ext>
            </p:extLst>
          </p:nvPr>
        </p:nvGraphicFramePr>
        <p:xfrm>
          <a:off x="1638300" y="1905000"/>
          <a:ext cx="6400800" cy="1554480"/>
        </p:xfrm>
        <a:graphic>
          <a:graphicData uri="http://schemas.openxmlformats.org/drawingml/2006/table">
            <a:tbl>
              <a:tblPr firstRow="1" bandRow="1">
                <a:tableStyleId>{6E25E649-3F16-4E02-A733-19D2CDBF48F0}</a:tableStyleId>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2133600">
                  <a:extLst>
                    <a:ext uri="{9D8B030D-6E8A-4147-A177-3AD203B41FA5}">
                      <a16:colId xmlns:a16="http://schemas.microsoft.com/office/drawing/2014/main" val="20002"/>
                    </a:ext>
                  </a:extLst>
                </a:gridCol>
              </a:tblGrid>
              <a:tr h="138088">
                <a:tc>
                  <a:txBody>
                    <a:bodyPr/>
                    <a:lstStyle/>
                    <a:p>
                      <a:endParaRPr lang="en-US" sz="1200" dirty="0">
                        <a:solidFill>
                          <a:schemeClr val="tx1"/>
                        </a:solidFill>
                      </a:endParaRPr>
                    </a:p>
                  </a:txBody>
                  <a:tcPr/>
                </a:tc>
                <a:tc>
                  <a:txBody>
                    <a:bodyPr/>
                    <a:lstStyle/>
                    <a:p>
                      <a:pPr algn="ctr"/>
                      <a:r>
                        <a:rPr lang="en-US" sz="1200" dirty="0" smtClean="0"/>
                        <a:t>For</a:t>
                      </a:r>
                      <a:r>
                        <a:rPr lang="en-US" sz="1200" baseline="0" dirty="0" smtClean="0"/>
                        <a:t> the 14 weeks ended September 29, 2012</a:t>
                      </a:r>
                      <a:endParaRPr lang="en-US" sz="1200" dirty="0">
                        <a:solidFill>
                          <a:schemeClr val="tx1"/>
                        </a:solidFill>
                      </a:endParaRPr>
                    </a:p>
                  </a:txBody>
                  <a:tcPr/>
                </a:tc>
                <a:tc>
                  <a:txBody>
                    <a:bodyPr/>
                    <a:lstStyle/>
                    <a:p>
                      <a:pPr algn="ctr"/>
                      <a:r>
                        <a:rPr lang="en-US" sz="1200" dirty="0" smtClean="0"/>
                        <a:t>For the 13 weeks ended </a:t>
                      </a:r>
                      <a:br>
                        <a:rPr lang="en-US" sz="1200" dirty="0" smtClean="0"/>
                      </a:br>
                      <a:r>
                        <a:rPr lang="en-US" sz="1200" dirty="0" smtClean="0"/>
                        <a:t>Sept. 24, 2011</a:t>
                      </a:r>
                      <a:endParaRPr lang="en-US" sz="1200" dirty="0">
                        <a:solidFill>
                          <a:schemeClr val="tx1"/>
                        </a:solidFill>
                      </a:endParaRPr>
                    </a:p>
                  </a:txBody>
                  <a:tcPr/>
                </a:tc>
                <a:extLst>
                  <a:ext uri="{0D108BD9-81ED-4DB2-BD59-A6C34878D82A}">
                    <a16:rowId xmlns:a16="http://schemas.microsoft.com/office/drawing/2014/main" val="10000"/>
                  </a:ext>
                </a:extLst>
              </a:tr>
              <a:tr h="0">
                <a:tc>
                  <a:txBody>
                    <a:bodyPr/>
                    <a:lstStyle/>
                    <a:p>
                      <a:r>
                        <a:rPr lang="en-US" sz="1200" dirty="0" smtClean="0"/>
                        <a:t>COGS</a:t>
                      </a:r>
                      <a:endParaRPr lang="en-US" sz="1200" dirty="0" smtClean="0">
                        <a:solidFill>
                          <a:schemeClr val="tx1"/>
                        </a:solidFill>
                      </a:endParaRPr>
                    </a:p>
                  </a:txBody>
                  <a:tcPr/>
                </a:tc>
                <a:tc>
                  <a:txBody>
                    <a:bodyPr/>
                    <a:lstStyle/>
                    <a:p>
                      <a:pPr algn="ctr"/>
                      <a:r>
                        <a:rPr lang="en-US" sz="1200" dirty="0" smtClean="0"/>
                        <a:t>$630,290</a:t>
                      </a:r>
                      <a:endParaRPr lang="en-US" sz="1200" dirty="0">
                        <a:solidFill>
                          <a:schemeClr val="tx1"/>
                        </a:solidFill>
                      </a:endParaRPr>
                    </a:p>
                  </a:txBody>
                  <a:tcPr/>
                </a:tc>
                <a:tc>
                  <a:txBody>
                    <a:bodyPr/>
                    <a:lstStyle/>
                    <a:p>
                      <a:pPr algn="ctr"/>
                      <a:r>
                        <a:rPr lang="en-US" sz="1200" dirty="0" smtClean="0"/>
                        <a:t>$457,793</a:t>
                      </a:r>
                      <a:endParaRPr lang="en-US" sz="1200" dirty="0">
                        <a:solidFill>
                          <a:schemeClr val="tx1"/>
                        </a:solidFill>
                      </a:endParaRPr>
                    </a:p>
                  </a:txBody>
                  <a:tcPr/>
                </a:tc>
                <a:extLst>
                  <a:ext uri="{0D108BD9-81ED-4DB2-BD59-A6C34878D82A}">
                    <a16:rowId xmlns:a16="http://schemas.microsoft.com/office/drawing/2014/main" val="10001"/>
                  </a:ext>
                </a:extLst>
              </a:tr>
              <a:tr h="0">
                <a:tc>
                  <a:txBody>
                    <a:bodyPr/>
                    <a:lstStyle/>
                    <a:p>
                      <a:r>
                        <a:rPr lang="en-US" sz="1200" dirty="0" smtClean="0"/>
                        <a:t>Ending Inventory</a:t>
                      </a:r>
                      <a:endParaRPr lang="en-US" sz="1200" dirty="0">
                        <a:solidFill>
                          <a:schemeClr val="tx1"/>
                        </a:solidFill>
                      </a:endParaRPr>
                    </a:p>
                  </a:txBody>
                  <a:tcPr/>
                </a:tc>
                <a:tc>
                  <a:txBody>
                    <a:bodyPr/>
                    <a:lstStyle/>
                    <a:p>
                      <a:pPr algn="ctr"/>
                      <a:r>
                        <a:rPr lang="en-US" sz="1200" dirty="0" smtClean="0"/>
                        <a:t>$768,437</a:t>
                      </a:r>
                      <a:endParaRPr lang="en-US" sz="1200" dirty="0">
                        <a:solidFill>
                          <a:schemeClr val="tx1"/>
                        </a:solidFill>
                      </a:endParaRPr>
                    </a:p>
                  </a:txBody>
                  <a:tcPr/>
                </a:tc>
                <a:tc>
                  <a:txBody>
                    <a:bodyPr/>
                    <a:lstStyle/>
                    <a:p>
                      <a:pPr algn="ctr"/>
                      <a:r>
                        <a:rPr lang="en-US" sz="1200" dirty="0" smtClean="0"/>
                        <a:t>$672,248</a:t>
                      </a:r>
                      <a:endParaRPr lang="en-US" sz="1200" dirty="0">
                        <a:solidFill>
                          <a:schemeClr val="tx1"/>
                        </a:solidFill>
                      </a:endParaRPr>
                    </a:p>
                  </a:txBody>
                  <a:tcPr/>
                </a:tc>
                <a:extLst>
                  <a:ext uri="{0D108BD9-81ED-4DB2-BD59-A6C34878D82A}">
                    <a16:rowId xmlns:a16="http://schemas.microsoft.com/office/drawing/2014/main" val="10002"/>
                  </a:ext>
                </a:extLst>
              </a:tr>
              <a:tr h="0">
                <a:tc>
                  <a:txBody>
                    <a:bodyPr/>
                    <a:lstStyle/>
                    <a:p>
                      <a:r>
                        <a:rPr lang="en-US" sz="1200" dirty="0" smtClean="0"/>
                        <a:t>Beginning</a:t>
                      </a:r>
                      <a:r>
                        <a:rPr lang="en-US" sz="1200" baseline="0" dirty="0" smtClean="0"/>
                        <a:t> Inventory</a:t>
                      </a:r>
                      <a:endParaRPr lang="en-US" sz="1200" dirty="0">
                        <a:solidFill>
                          <a:schemeClr val="tx1"/>
                        </a:solidFill>
                      </a:endParaRPr>
                    </a:p>
                  </a:txBody>
                  <a:tcPr/>
                </a:tc>
                <a:tc>
                  <a:txBody>
                    <a:bodyPr/>
                    <a:lstStyle/>
                    <a:p>
                      <a:pPr algn="ctr"/>
                      <a:r>
                        <a:rPr lang="en-US" sz="1200" dirty="0" smtClean="0"/>
                        <a:t>$667,005</a:t>
                      </a:r>
                      <a:endParaRPr lang="en-US" sz="1200" dirty="0">
                        <a:solidFill>
                          <a:schemeClr val="tx1"/>
                        </a:solidFill>
                      </a:endParaRPr>
                    </a:p>
                  </a:txBody>
                  <a:tcPr/>
                </a:tc>
                <a:tc>
                  <a:txBody>
                    <a:bodyPr/>
                    <a:lstStyle/>
                    <a:p>
                      <a:pPr algn="ctr"/>
                      <a:r>
                        <a:rPr lang="en-US" sz="1200" dirty="0" smtClean="0"/>
                        <a:t>$417,496</a:t>
                      </a:r>
                      <a:endParaRPr lang="en-US" sz="1200" dirty="0">
                        <a:solidFill>
                          <a:schemeClr val="tx1"/>
                        </a:solidFill>
                      </a:endParaRPr>
                    </a:p>
                  </a:txBody>
                  <a:tcPr/>
                </a:tc>
                <a:extLst>
                  <a:ext uri="{0D108BD9-81ED-4DB2-BD59-A6C34878D82A}">
                    <a16:rowId xmlns:a16="http://schemas.microsoft.com/office/drawing/2014/main" val="10003"/>
                  </a:ext>
                </a:extLst>
              </a:tr>
              <a:tr h="0">
                <a:tc>
                  <a:txBody>
                    <a:bodyPr/>
                    <a:lstStyle/>
                    <a:p>
                      <a:r>
                        <a:rPr lang="en-US" sz="1200" dirty="0" smtClean="0"/>
                        <a:t>Days</a:t>
                      </a:r>
                      <a:r>
                        <a:rPr lang="en-US" sz="1200" baseline="0" dirty="0" smtClean="0"/>
                        <a:t> Inventory Outstanding</a:t>
                      </a:r>
                      <a:endParaRPr lang="en-US" sz="1200" dirty="0">
                        <a:solidFill>
                          <a:srgbClr val="FF0000"/>
                        </a:solidFill>
                      </a:endParaRPr>
                    </a:p>
                  </a:txBody>
                  <a:tcPr/>
                </a:tc>
                <a:tc>
                  <a:txBody>
                    <a:bodyPr/>
                    <a:lstStyle/>
                    <a:p>
                      <a:pPr algn="ctr"/>
                      <a:r>
                        <a:rPr lang="en-US" sz="1200" dirty="0" smtClean="0"/>
                        <a:t>111.59</a:t>
                      </a:r>
                      <a:endParaRPr lang="en-US" sz="1200" dirty="0">
                        <a:solidFill>
                          <a:srgbClr val="FF0000"/>
                        </a:solidFill>
                      </a:endParaRPr>
                    </a:p>
                  </a:txBody>
                  <a:tcPr/>
                </a:tc>
                <a:tc>
                  <a:txBody>
                    <a:bodyPr/>
                    <a:lstStyle/>
                    <a:p>
                      <a:pPr algn="ctr"/>
                      <a:r>
                        <a:rPr lang="en-US" sz="1200" dirty="0" smtClean="0"/>
                        <a:t>108.31</a:t>
                      </a:r>
                      <a:endParaRPr lang="en-US" sz="1200" dirty="0">
                        <a:solidFill>
                          <a:srgbClr val="FF0000"/>
                        </a:solidFill>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4553067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63</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a:solidFill>
                  <a:schemeClr val="bg1"/>
                </a:solidFill>
              </a:rPr>
              <a:t>GMCR </a:t>
            </a:r>
            <a:r>
              <a:rPr lang="en-US" altLang="en-US" sz="2400" b="1" dirty="0" smtClean="0">
                <a:solidFill>
                  <a:schemeClr val="bg1"/>
                </a:solidFill>
              </a:rPr>
              <a:t>2011 10-K</a:t>
            </a:r>
            <a:endParaRPr lang="en-US" altLang="en-US" sz="2400" b="1" dirty="0">
              <a:solidFill>
                <a:schemeClr val="bg1"/>
              </a:solidFill>
            </a:endParaRPr>
          </a:p>
        </p:txBody>
      </p:sp>
      <p:pic>
        <p:nvPicPr>
          <p:cNvPr id="819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50784" t="42657" r="1415" b="9922"/>
          <a:stretch/>
        </p:blipFill>
        <p:spPr bwMode="auto">
          <a:xfrm>
            <a:off x="2797629" y="2209800"/>
            <a:ext cx="6219371" cy="34689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42558" r="86028" b="9922"/>
          <a:stretch/>
        </p:blipFill>
        <p:spPr bwMode="auto">
          <a:xfrm>
            <a:off x="979715" y="2202543"/>
            <a:ext cx="1817914" cy="3476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6840" t="34324" r="37615" b="56450"/>
          <a:stretch/>
        </p:blipFill>
        <p:spPr bwMode="auto">
          <a:xfrm>
            <a:off x="2815772" y="1534886"/>
            <a:ext cx="3323772" cy="6749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637680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64</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a:solidFill>
                  <a:schemeClr val="bg1"/>
                </a:solidFill>
              </a:rPr>
              <a:t>GMCR </a:t>
            </a:r>
            <a:r>
              <a:rPr lang="en-US" altLang="en-US" sz="2400" b="1" dirty="0" smtClean="0">
                <a:solidFill>
                  <a:schemeClr val="bg1"/>
                </a:solidFill>
              </a:rPr>
              <a:t>2012 10-K</a:t>
            </a:r>
            <a:endParaRPr lang="en-US" altLang="en-US" sz="2400" b="1" dirty="0">
              <a:solidFill>
                <a:schemeClr val="bg1"/>
              </a:solidFill>
            </a:endParaRPr>
          </a:p>
        </p:txBody>
      </p:sp>
      <p:pic>
        <p:nvPicPr>
          <p:cNvPr id="921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8120" t="38765" r="1976" b="24405"/>
          <a:stretch/>
        </p:blipFill>
        <p:spPr bwMode="auto">
          <a:xfrm>
            <a:off x="2590800" y="2202543"/>
            <a:ext cx="6426199" cy="269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41170" r="85586" b="24405"/>
          <a:stretch/>
        </p:blipFill>
        <p:spPr bwMode="auto">
          <a:xfrm>
            <a:off x="1016001" y="2378529"/>
            <a:ext cx="1875517" cy="2518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7117" t="30109" r="38342" b="60913"/>
          <a:stretch/>
        </p:blipFill>
        <p:spPr bwMode="auto">
          <a:xfrm>
            <a:off x="2891518" y="1545772"/>
            <a:ext cx="3193143" cy="6567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538441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65</a:t>
            </a:fld>
            <a:endParaRPr lang="en-US" altLang="en-US" sz="1400" b="1" smtClean="0">
              <a:solidFill>
                <a:srgbClr val="002E62"/>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‘Real’ Earnings Management Opportunity </a:t>
            </a:r>
            <a:br>
              <a:rPr lang="en-US" sz="2800" dirty="0" smtClean="0"/>
            </a:br>
            <a:r>
              <a:rPr lang="en-US" sz="2800" dirty="0" smtClean="0"/>
              <a:t>for Manufacturing Firms</a:t>
            </a:r>
            <a:endParaRPr lang="en-US" sz="2000" dirty="0"/>
          </a:p>
        </p:txBody>
      </p:sp>
    </p:spTree>
    <p:extLst>
      <p:ext uri="{BB962C8B-B14F-4D97-AF65-F5344CB8AC3E}">
        <p14:creationId xmlns:p14="http://schemas.microsoft.com/office/powerpoint/2010/main" val="401878321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66</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5980113" cy="609600"/>
          </a:xfrm>
          <a:noFill/>
        </p:spPr>
        <p:txBody>
          <a:bodyPr lIns="0" tIns="0" rIns="0" bIns="0"/>
          <a:lstStyle/>
          <a:p>
            <a:pPr eaLnBrk="1" hangingPunct="1"/>
            <a:r>
              <a:rPr lang="en-US" altLang="en-US" sz="2400" b="1" dirty="0">
                <a:solidFill>
                  <a:schemeClr val="bg1"/>
                </a:solidFill>
              </a:rPr>
              <a:t>‘Real’ Earnings Management</a:t>
            </a:r>
          </a:p>
        </p:txBody>
      </p:sp>
      <p:sp>
        <p:nvSpPr>
          <p:cNvPr id="4100" name="Rectangle 3"/>
          <p:cNvSpPr>
            <a:spLocks noGrp="1" noChangeArrowheads="1"/>
          </p:cNvSpPr>
          <p:nvPr>
            <p:ph type="body" idx="1"/>
          </p:nvPr>
        </p:nvSpPr>
        <p:spPr>
          <a:xfrm>
            <a:off x="1143000" y="1219200"/>
            <a:ext cx="7315200" cy="4648200"/>
          </a:xfrm>
          <a:noFill/>
        </p:spPr>
        <p:txBody>
          <a:bodyPr lIns="0" tIns="0" rIns="0" bIns="0"/>
          <a:lstStyle/>
          <a:p>
            <a:pPr eaLnBrk="1" hangingPunct="1">
              <a:spcAft>
                <a:spcPts val="1200"/>
              </a:spcAft>
              <a:defRPr/>
            </a:pPr>
            <a:r>
              <a:rPr lang="en-US" altLang="en-US" sz="1400" dirty="0" smtClean="0"/>
              <a:t>All </a:t>
            </a:r>
            <a:r>
              <a:rPr lang="en-US" altLang="en-US" sz="1400" dirty="0"/>
              <a:t>product costs (i.e., raw materials, labor, overhead) are parked in inventory (asset) until product is sold</a:t>
            </a:r>
          </a:p>
          <a:p>
            <a:pPr eaLnBrk="1" hangingPunct="1">
              <a:spcAft>
                <a:spcPts val="1200"/>
              </a:spcAft>
              <a:defRPr/>
            </a:pPr>
            <a:r>
              <a:rPr lang="en-US" altLang="en-US" sz="1400" dirty="0"/>
              <a:t>Upon sale, product costs are recognized on the income statement under Cost of Goods Sold (expense)</a:t>
            </a:r>
          </a:p>
          <a:p>
            <a:pPr eaLnBrk="1" hangingPunct="1">
              <a:spcAft>
                <a:spcPts val="1200"/>
              </a:spcAft>
              <a:defRPr/>
            </a:pPr>
            <a:r>
              <a:rPr lang="en-US" altLang="en-US" sz="1400" dirty="0"/>
              <a:t>Fixed overhead is typically allocated on a </a:t>
            </a:r>
            <a:r>
              <a:rPr lang="en-US" altLang="en-US" sz="1400" u="sng" dirty="0"/>
              <a:t>per unit of production</a:t>
            </a:r>
            <a:r>
              <a:rPr lang="en-US" altLang="en-US" sz="1400" dirty="0"/>
              <a:t> basis</a:t>
            </a:r>
          </a:p>
          <a:p>
            <a:pPr eaLnBrk="1" hangingPunct="1">
              <a:spcAft>
                <a:spcPts val="1200"/>
              </a:spcAft>
              <a:defRPr/>
            </a:pPr>
            <a:r>
              <a:rPr lang="en-US" altLang="en-US" sz="1400" dirty="0"/>
              <a:t>See example on next slide...</a:t>
            </a:r>
          </a:p>
        </p:txBody>
      </p:sp>
    </p:spTree>
    <p:extLst>
      <p:ext uri="{BB962C8B-B14F-4D97-AF65-F5344CB8AC3E}">
        <p14:creationId xmlns:p14="http://schemas.microsoft.com/office/powerpoint/2010/main" val="92872755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7CB55825-0073-44F1-9C89-AD0509B402D0}" type="slidenum">
              <a:rPr lang="en-US" altLang="en-US" sz="900" b="1" smtClean="0">
                <a:solidFill>
                  <a:srgbClr val="002E62"/>
                </a:solidFill>
              </a:rPr>
              <a:pPr/>
              <a:t>67</a:t>
            </a:fld>
            <a:endParaRPr lang="en-US" altLang="en-US" sz="1400" b="1" smtClean="0">
              <a:solidFill>
                <a:srgbClr val="002E62"/>
              </a:solidFill>
            </a:endParaRPr>
          </a:p>
        </p:txBody>
      </p:sp>
      <p:sp>
        <p:nvSpPr>
          <p:cNvPr id="12291" name="Rectangle 2"/>
          <p:cNvSpPr>
            <a:spLocks noGrp="1" noChangeArrowheads="1"/>
          </p:cNvSpPr>
          <p:nvPr>
            <p:ph type="title"/>
          </p:nvPr>
        </p:nvSpPr>
        <p:spPr>
          <a:xfrm>
            <a:off x="1143000" y="280988"/>
            <a:ext cx="7239000" cy="609600"/>
          </a:xfrm>
          <a:noFill/>
        </p:spPr>
        <p:txBody>
          <a:bodyPr lIns="0" tIns="0" rIns="0" bIns="0"/>
          <a:lstStyle/>
          <a:p>
            <a:pPr eaLnBrk="1" hangingPunct="1"/>
            <a:r>
              <a:rPr lang="en-US" altLang="en-US" sz="2400" b="1" dirty="0" smtClean="0">
                <a:solidFill>
                  <a:schemeClr val="bg1"/>
                </a:solidFill>
              </a:rPr>
              <a:t>Earnings Management: How can managers do it?</a:t>
            </a:r>
            <a:endParaRPr lang="en-US" altLang="en-US" dirty="0" smtClean="0">
              <a:solidFill>
                <a:schemeClr val="bg1"/>
              </a:solidFill>
            </a:endParaRPr>
          </a:p>
        </p:txBody>
      </p:sp>
      <p:sp>
        <p:nvSpPr>
          <p:cNvPr id="7172" name="Rectangle 3"/>
          <p:cNvSpPr>
            <a:spLocks noGrp="1" noChangeArrowheads="1"/>
          </p:cNvSpPr>
          <p:nvPr>
            <p:ph type="body" idx="1"/>
          </p:nvPr>
        </p:nvSpPr>
        <p:spPr>
          <a:xfrm>
            <a:off x="1143000" y="1219200"/>
            <a:ext cx="7543800" cy="4648200"/>
          </a:xfrm>
        </p:spPr>
        <p:txBody>
          <a:bodyPr lIns="0" tIns="0" rIns="0" bIns="0"/>
          <a:lstStyle/>
          <a:p>
            <a:pPr marL="0" indent="0" eaLnBrk="1" hangingPunct="1">
              <a:buNone/>
              <a:defRPr/>
            </a:pPr>
            <a:r>
              <a:rPr lang="en-US" altLang="en-US" sz="1400" i="1" dirty="0" smtClean="0">
                <a:solidFill>
                  <a:srgbClr val="C00000"/>
                </a:solidFill>
              </a:rPr>
              <a:t>Example: Overproduction</a:t>
            </a:r>
          </a:p>
          <a:p>
            <a:pPr eaLnBrk="1" hangingPunct="1">
              <a:defRPr/>
            </a:pPr>
            <a:r>
              <a:rPr lang="en-US" altLang="en-US" sz="1400" dirty="0" smtClean="0"/>
              <a:t>Firm A has the capacity to produce 150,000 units per period. Consider the following per unit product costs for Firm A:</a:t>
            </a:r>
          </a:p>
          <a:p>
            <a:pPr lvl="1" eaLnBrk="1" hangingPunct="1">
              <a:buFont typeface="Wingdings" panose="05000000000000000000" pitchFamily="2" charset="2"/>
              <a:buChar char="Ø"/>
              <a:defRPr/>
            </a:pPr>
            <a:r>
              <a:rPr lang="en-US" altLang="en-US" sz="1400" dirty="0" smtClean="0"/>
              <a:t>Raw materials		$215</a:t>
            </a:r>
          </a:p>
          <a:p>
            <a:pPr lvl="1" eaLnBrk="1" hangingPunct="1">
              <a:buFont typeface="Wingdings" panose="05000000000000000000" pitchFamily="2" charset="2"/>
              <a:buChar char="Ø"/>
              <a:defRPr/>
            </a:pPr>
            <a:r>
              <a:rPr lang="en-US" altLang="en-US" sz="1400" dirty="0" smtClean="0"/>
              <a:t>Direct labor		$125</a:t>
            </a:r>
          </a:p>
          <a:p>
            <a:pPr lvl="1" eaLnBrk="1" hangingPunct="1">
              <a:buFont typeface="Wingdings" panose="05000000000000000000" pitchFamily="2" charset="2"/>
              <a:buChar char="Ø"/>
              <a:defRPr/>
            </a:pPr>
            <a:r>
              <a:rPr lang="en-US" altLang="en-US" sz="1400" dirty="0" smtClean="0"/>
              <a:t>Variable overhead	$  70</a:t>
            </a:r>
            <a:endParaRPr lang="en-US" altLang="en-US" sz="1400" dirty="0"/>
          </a:p>
          <a:p>
            <a:pPr marL="0" indent="0" eaLnBrk="1" hangingPunct="1">
              <a:buNone/>
              <a:defRPr/>
            </a:pPr>
            <a:endParaRPr lang="en-US" altLang="en-US" sz="1400" dirty="0" smtClean="0"/>
          </a:p>
          <a:p>
            <a:pPr eaLnBrk="1" hangingPunct="1">
              <a:spcAft>
                <a:spcPts val="600"/>
              </a:spcAft>
              <a:defRPr/>
            </a:pPr>
            <a:r>
              <a:rPr lang="en-US" altLang="en-US" sz="1400" dirty="0" smtClean="0"/>
              <a:t>Firm A also incurs $42 million in fixed overhead costs per period.</a:t>
            </a:r>
          </a:p>
          <a:p>
            <a:pPr eaLnBrk="1" hangingPunct="1">
              <a:defRPr/>
            </a:pPr>
            <a:r>
              <a:rPr lang="en-US" altLang="en-US" sz="1400" dirty="0" smtClean="0"/>
              <a:t>Projected (and actual) sales equal 110,000 units.</a:t>
            </a:r>
          </a:p>
        </p:txBody>
      </p:sp>
      <p:graphicFrame>
        <p:nvGraphicFramePr>
          <p:cNvPr id="9" name="Table 8"/>
          <p:cNvGraphicFramePr>
            <a:graphicFrameLocks noGrp="1"/>
          </p:cNvGraphicFramePr>
          <p:nvPr>
            <p:extLst>
              <p:ext uri="{D42A27DB-BD31-4B8C-83A1-F6EECF244321}">
                <p14:modId xmlns:p14="http://schemas.microsoft.com/office/powerpoint/2010/main" val="1520426766"/>
              </p:ext>
            </p:extLst>
          </p:nvPr>
        </p:nvGraphicFramePr>
        <p:xfrm>
          <a:off x="914400" y="4038600"/>
          <a:ext cx="7772401" cy="2164080"/>
        </p:xfrm>
        <a:graphic>
          <a:graphicData uri="http://schemas.openxmlformats.org/drawingml/2006/table">
            <a:tbl>
              <a:tblPr firstRow="1" bandRow="1">
                <a:tableStyleId>{3B4B98B0-60AC-42C2-AFA5-B58CD77FA1E5}</a:tableStyleId>
              </a:tblPr>
              <a:tblGrid>
                <a:gridCol w="1110343">
                  <a:extLst>
                    <a:ext uri="{9D8B030D-6E8A-4147-A177-3AD203B41FA5}">
                      <a16:colId xmlns:a16="http://schemas.microsoft.com/office/drawing/2014/main" val="20000"/>
                    </a:ext>
                  </a:extLst>
                </a:gridCol>
                <a:gridCol w="826302">
                  <a:extLst>
                    <a:ext uri="{9D8B030D-6E8A-4147-A177-3AD203B41FA5}">
                      <a16:colId xmlns:a16="http://schemas.microsoft.com/office/drawing/2014/main" val="20001"/>
                    </a:ext>
                  </a:extLst>
                </a:gridCol>
                <a:gridCol w="1394384">
                  <a:extLst>
                    <a:ext uri="{9D8B030D-6E8A-4147-A177-3AD203B41FA5}">
                      <a16:colId xmlns:a16="http://schemas.microsoft.com/office/drawing/2014/main" val="20002"/>
                    </a:ext>
                  </a:extLst>
                </a:gridCol>
                <a:gridCol w="1110343">
                  <a:extLst>
                    <a:ext uri="{9D8B030D-6E8A-4147-A177-3AD203B41FA5}">
                      <a16:colId xmlns:a16="http://schemas.microsoft.com/office/drawing/2014/main" val="20003"/>
                    </a:ext>
                  </a:extLst>
                </a:gridCol>
                <a:gridCol w="1110343">
                  <a:extLst>
                    <a:ext uri="{9D8B030D-6E8A-4147-A177-3AD203B41FA5}">
                      <a16:colId xmlns:a16="http://schemas.microsoft.com/office/drawing/2014/main" val="20004"/>
                    </a:ext>
                  </a:extLst>
                </a:gridCol>
                <a:gridCol w="1110343">
                  <a:extLst>
                    <a:ext uri="{9D8B030D-6E8A-4147-A177-3AD203B41FA5}">
                      <a16:colId xmlns:a16="http://schemas.microsoft.com/office/drawing/2014/main" val="20005"/>
                    </a:ext>
                  </a:extLst>
                </a:gridCol>
                <a:gridCol w="1110343">
                  <a:extLst>
                    <a:ext uri="{9D8B030D-6E8A-4147-A177-3AD203B41FA5}">
                      <a16:colId xmlns:a16="http://schemas.microsoft.com/office/drawing/2014/main" val="20006"/>
                    </a:ext>
                  </a:extLst>
                </a:gridCol>
              </a:tblGrid>
              <a:tr h="166255">
                <a:tc gridSpan="3">
                  <a:txBody>
                    <a:bodyPr/>
                    <a:lstStyle/>
                    <a:p>
                      <a:pPr algn="ctr"/>
                      <a:r>
                        <a:rPr lang="en-US" sz="1000" dirty="0" smtClean="0"/>
                        <a:t>Scenario A: Produce</a:t>
                      </a:r>
                      <a:r>
                        <a:rPr lang="en-US" sz="1000" baseline="0" dirty="0" smtClean="0"/>
                        <a:t> 120,000 units</a:t>
                      </a:r>
                      <a:endParaRPr lang="en-US" sz="1000" dirty="0">
                        <a:solidFill>
                          <a:schemeClr val="tx1"/>
                        </a:solidFill>
                      </a:endParaRPr>
                    </a:p>
                  </a:txBody>
                  <a:tcPr/>
                </a:tc>
                <a:tc hMerge="1">
                  <a:txBody>
                    <a:bodyPr/>
                    <a:lstStyle/>
                    <a:p>
                      <a:endParaRPr lang="en-US"/>
                    </a:p>
                  </a:txBody>
                  <a:tcPr/>
                </a:tc>
                <a:tc hMerge="1">
                  <a:txBody>
                    <a:bodyPr/>
                    <a:lstStyle/>
                    <a:p>
                      <a:endParaRPr lang="en-US" dirty="0"/>
                    </a:p>
                  </a:txBody>
                  <a:tcPr/>
                </a:tc>
                <a:tc>
                  <a:txBody>
                    <a:bodyPr/>
                    <a:lstStyle/>
                    <a:p>
                      <a:pPr algn="ctr"/>
                      <a:endParaRPr lang="en-US" sz="1000" dirty="0">
                        <a:solidFill>
                          <a:schemeClr val="tx1"/>
                        </a:solidFill>
                      </a:endParaRPr>
                    </a:p>
                  </a:txBody>
                  <a:tcPr/>
                </a:tc>
                <a:tc gridSpan="3">
                  <a:txBody>
                    <a:bodyPr/>
                    <a:lstStyle/>
                    <a:p>
                      <a:pPr algn="ctr"/>
                      <a:r>
                        <a:rPr lang="en-US" sz="1000" dirty="0" smtClean="0"/>
                        <a:t>Scenario B: Produce 150,000 units</a:t>
                      </a:r>
                      <a:endParaRPr lang="en-US" sz="1000" dirty="0">
                        <a:solidFill>
                          <a:schemeClr val="tx1"/>
                        </a:solidFill>
                      </a:endParaRPr>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166255">
                <a:tc>
                  <a:txBody>
                    <a:bodyPr/>
                    <a:lstStyle/>
                    <a:p>
                      <a:pPr algn="ctr"/>
                      <a:r>
                        <a:rPr lang="en-US" sz="1000" baseline="0" dirty="0" smtClean="0"/>
                        <a:t>Per Unit </a:t>
                      </a:r>
                      <a:endParaRPr lang="en-US" sz="1000" dirty="0">
                        <a:solidFill>
                          <a:schemeClr val="tx1"/>
                        </a:solidFill>
                      </a:endParaRPr>
                    </a:p>
                  </a:txBody>
                  <a:tcPr/>
                </a:tc>
                <a:tc>
                  <a:txBody>
                    <a:bodyPr/>
                    <a:lstStyle/>
                    <a:p>
                      <a:pPr algn="ctr"/>
                      <a:r>
                        <a:rPr lang="en-US" sz="1000" dirty="0" smtClean="0"/>
                        <a:t>Units Sold</a:t>
                      </a:r>
                      <a:endParaRPr lang="en-US" sz="1000" dirty="0">
                        <a:solidFill>
                          <a:schemeClr val="tx1"/>
                        </a:solidFill>
                      </a:endParaRPr>
                    </a:p>
                  </a:txBody>
                  <a:tcPr/>
                </a:tc>
                <a:tc>
                  <a:txBody>
                    <a:bodyPr/>
                    <a:lstStyle/>
                    <a:p>
                      <a:pPr algn="ctr"/>
                      <a:r>
                        <a:rPr lang="en-US" sz="1000" dirty="0" smtClean="0"/>
                        <a:t>Total</a:t>
                      </a:r>
                      <a:endParaRPr lang="en-US" sz="1000" dirty="0">
                        <a:solidFill>
                          <a:schemeClr val="tx1"/>
                        </a:solidFill>
                      </a:endParaRPr>
                    </a:p>
                  </a:txBody>
                  <a:tcPr/>
                </a:tc>
                <a:tc>
                  <a:txBody>
                    <a:bodyPr/>
                    <a:lstStyle/>
                    <a:p>
                      <a:pPr algn="ctr"/>
                      <a:endParaRPr lang="en-US" sz="1000" dirty="0">
                        <a:solidFill>
                          <a:schemeClr val="tx1"/>
                        </a:solidFill>
                      </a:endParaRPr>
                    </a:p>
                  </a:txBody>
                  <a:tcPr/>
                </a:tc>
                <a:tc>
                  <a:txBody>
                    <a:bodyPr/>
                    <a:lstStyle/>
                    <a:p>
                      <a:pPr algn="ctr"/>
                      <a:r>
                        <a:rPr lang="en-US" sz="1000" dirty="0" smtClean="0"/>
                        <a:t>Per Unit</a:t>
                      </a:r>
                      <a:endParaRPr lang="en-US" sz="1000" dirty="0">
                        <a:solidFill>
                          <a:schemeClr val="tx1"/>
                        </a:solidFill>
                      </a:endParaRPr>
                    </a:p>
                  </a:txBody>
                  <a:tcPr/>
                </a:tc>
                <a:tc>
                  <a:txBody>
                    <a:bodyPr/>
                    <a:lstStyle/>
                    <a:p>
                      <a:pPr algn="ctr"/>
                      <a:r>
                        <a:rPr lang="en-US" sz="1000" dirty="0" smtClean="0"/>
                        <a:t>Units Sold</a:t>
                      </a:r>
                      <a:endParaRPr lang="en-US" sz="1000" dirty="0">
                        <a:solidFill>
                          <a:schemeClr val="tx1"/>
                        </a:solidFill>
                      </a:endParaRPr>
                    </a:p>
                  </a:txBody>
                  <a:tcPr/>
                </a:tc>
                <a:tc>
                  <a:txBody>
                    <a:bodyPr/>
                    <a:lstStyle/>
                    <a:p>
                      <a:pPr algn="ctr"/>
                      <a:r>
                        <a:rPr lang="en-US" sz="1000" dirty="0" smtClean="0"/>
                        <a:t>Total</a:t>
                      </a:r>
                      <a:endParaRPr lang="en-US" sz="1000" dirty="0">
                        <a:solidFill>
                          <a:schemeClr val="tx1"/>
                        </a:solidFill>
                      </a:endParaRPr>
                    </a:p>
                  </a:txBody>
                  <a:tcPr/>
                </a:tc>
                <a:extLst>
                  <a:ext uri="{0D108BD9-81ED-4DB2-BD59-A6C34878D82A}">
                    <a16:rowId xmlns:a16="http://schemas.microsoft.com/office/drawing/2014/main" val="10001"/>
                  </a:ext>
                </a:extLst>
              </a:tr>
              <a:tr h="166255">
                <a:tc>
                  <a:txBody>
                    <a:bodyPr/>
                    <a:lstStyle/>
                    <a:p>
                      <a:pPr algn="ctr"/>
                      <a:r>
                        <a:rPr lang="en-US" sz="1000" dirty="0" smtClean="0"/>
                        <a:t>$215</a:t>
                      </a:r>
                      <a:endParaRPr lang="en-US" sz="1000" dirty="0">
                        <a:solidFill>
                          <a:schemeClr val="tx1"/>
                        </a:solidFill>
                      </a:endParaRPr>
                    </a:p>
                  </a:txBody>
                  <a:tcPr/>
                </a:tc>
                <a:tc>
                  <a:txBody>
                    <a:bodyPr/>
                    <a:lstStyle/>
                    <a:p>
                      <a:pPr algn="ctr"/>
                      <a:r>
                        <a:rPr lang="en-US" sz="1000" dirty="0" smtClean="0"/>
                        <a:t>x110,000</a:t>
                      </a:r>
                      <a:endParaRPr lang="en-US" sz="1000" dirty="0">
                        <a:solidFill>
                          <a:schemeClr val="tx1"/>
                        </a:solidFill>
                      </a:endParaRPr>
                    </a:p>
                  </a:txBody>
                  <a:tcPr/>
                </a:tc>
                <a:tc>
                  <a:txBody>
                    <a:bodyPr/>
                    <a:lstStyle/>
                    <a:p>
                      <a:pPr algn="ctr"/>
                      <a:r>
                        <a:rPr lang="en-US" sz="1000" dirty="0" smtClean="0"/>
                        <a:t>$23,650,000</a:t>
                      </a:r>
                      <a:endParaRPr lang="en-US" sz="1000" dirty="0">
                        <a:solidFill>
                          <a:schemeClr val="tx1"/>
                        </a:solidFill>
                      </a:endParaRPr>
                    </a:p>
                  </a:txBody>
                  <a:tcPr/>
                </a:tc>
                <a:tc>
                  <a:txBody>
                    <a:bodyPr/>
                    <a:lstStyle/>
                    <a:p>
                      <a:pPr algn="ctr"/>
                      <a:r>
                        <a:rPr lang="en-US" sz="1000" dirty="0" smtClean="0"/>
                        <a:t>Raw</a:t>
                      </a:r>
                      <a:r>
                        <a:rPr lang="en-US" sz="1000" baseline="0" dirty="0" smtClean="0"/>
                        <a:t> Materials</a:t>
                      </a:r>
                      <a:endParaRPr lang="en-US" sz="1000" dirty="0">
                        <a:solidFill>
                          <a:schemeClr val="tx1"/>
                        </a:solidFill>
                      </a:endParaRPr>
                    </a:p>
                  </a:txBody>
                  <a:tcPr/>
                </a:tc>
                <a:tc>
                  <a:txBody>
                    <a:bodyPr/>
                    <a:lstStyle/>
                    <a:p>
                      <a:pPr algn="ctr"/>
                      <a:r>
                        <a:rPr lang="en-US" sz="1000" dirty="0" smtClean="0"/>
                        <a:t>$215</a:t>
                      </a:r>
                      <a:endParaRPr lang="en-US" sz="1000" dirty="0">
                        <a:solidFill>
                          <a:schemeClr val="tx1"/>
                        </a:solidFill>
                      </a:endParaRPr>
                    </a:p>
                  </a:txBody>
                  <a:tcPr/>
                </a:tc>
                <a:tc>
                  <a:txBody>
                    <a:bodyPr/>
                    <a:lstStyle/>
                    <a:p>
                      <a:pPr algn="ctr"/>
                      <a:r>
                        <a:rPr lang="en-US" sz="1000" dirty="0" smtClean="0"/>
                        <a:t>x110,000</a:t>
                      </a:r>
                      <a:endParaRPr lang="en-US" sz="1000" dirty="0">
                        <a:solidFill>
                          <a:schemeClr val="tx1"/>
                        </a:solidFill>
                      </a:endParaRPr>
                    </a:p>
                  </a:txBody>
                  <a:tcPr/>
                </a:tc>
                <a:tc>
                  <a:txBody>
                    <a:bodyPr/>
                    <a:lstStyle/>
                    <a:p>
                      <a:pPr algn="ctr"/>
                      <a:r>
                        <a:rPr lang="en-US" sz="1000" dirty="0" smtClean="0"/>
                        <a:t>$23,650,000</a:t>
                      </a:r>
                      <a:endParaRPr lang="en-US" sz="1000" dirty="0">
                        <a:solidFill>
                          <a:schemeClr val="tx1"/>
                        </a:solidFill>
                      </a:endParaRPr>
                    </a:p>
                  </a:txBody>
                  <a:tcPr/>
                </a:tc>
                <a:extLst>
                  <a:ext uri="{0D108BD9-81ED-4DB2-BD59-A6C34878D82A}">
                    <a16:rowId xmlns:a16="http://schemas.microsoft.com/office/drawing/2014/main" val="10002"/>
                  </a:ext>
                </a:extLst>
              </a:tr>
              <a:tr h="166255">
                <a:tc>
                  <a:txBody>
                    <a:bodyPr/>
                    <a:lstStyle/>
                    <a:p>
                      <a:pPr algn="ctr"/>
                      <a:r>
                        <a:rPr lang="en-US" sz="1000" dirty="0" smtClean="0"/>
                        <a:t>$125</a:t>
                      </a:r>
                      <a:endParaRPr 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x110,000</a:t>
                      </a:r>
                      <a:endParaRPr lang="en-US" sz="1000" dirty="0" smtClean="0">
                        <a:solidFill>
                          <a:schemeClr val="tx1"/>
                        </a:solidFill>
                      </a:endParaRPr>
                    </a:p>
                  </a:txBody>
                  <a:tcPr/>
                </a:tc>
                <a:tc>
                  <a:txBody>
                    <a:bodyPr/>
                    <a:lstStyle/>
                    <a:p>
                      <a:pPr algn="ctr"/>
                      <a:r>
                        <a:rPr lang="en-US" sz="1000" dirty="0" smtClean="0"/>
                        <a:t>$13,750,000</a:t>
                      </a:r>
                      <a:endParaRPr lang="en-US" sz="1000" dirty="0"/>
                    </a:p>
                  </a:txBody>
                  <a:tcPr/>
                </a:tc>
                <a:tc>
                  <a:txBody>
                    <a:bodyPr/>
                    <a:lstStyle/>
                    <a:p>
                      <a:pPr algn="ctr"/>
                      <a:r>
                        <a:rPr lang="en-US" sz="1000" dirty="0" smtClean="0"/>
                        <a:t>Labor</a:t>
                      </a:r>
                      <a:endParaRPr lang="en-US" sz="1000" dirty="0"/>
                    </a:p>
                  </a:txBody>
                  <a:tcPr/>
                </a:tc>
                <a:tc>
                  <a:txBody>
                    <a:bodyPr/>
                    <a:lstStyle/>
                    <a:p>
                      <a:pPr algn="ctr"/>
                      <a:r>
                        <a:rPr lang="en-US" sz="1000" dirty="0" smtClean="0"/>
                        <a:t>$125</a:t>
                      </a:r>
                      <a:endParaRPr 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x110,000</a:t>
                      </a:r>
                      <a:endParaRPr lang="en-US" sz="1000" dirty="0" smtClean="0">
                        <a:solidFill>
                          <a:schemeClr val="tx1"/>
                        </a:solidFill>
                      </a:endParaRPr>
                    </a:p>
                  </a:txBody>
                  <a:tcPr/>
                </a:tc>
                <a:tc>
                  <a:txBody>
                    <a:bodyPr/>
                    <a:lstStyle/>
                    <a:p>
                      <a:pPr algn="ctr"/>
                      <a:r>
                        <a:rPr lang="en-US" sz="1000" dirty="0" smtClean="0"/>
                        <a:t>$13,750,000</a:t>
                      </a:r>
                      <a:endParaRPr lang="en-US" sz="1000" dirty="0"/>
                    </a:p>
                  </a:txBody>
                  <a:tcPr/>
                </a:tc>
                <a:extLst>
                  <a:ext uri="{0D108BD9-81ED-4DB2-BD59-A6C34878D82A}">
                    <a16:rowId xmlns:a16="http://schemas.microsoft.com/office/drawing/2014/main" val="10003"/>
                  </a:ext>
                </a:extLst>
              </a:tr>
              <a:tr h="270164">
                <a:tc>
                  <a:txBody>
                    <a:bodyPr/>
                    <a:lstStyle/>
                    <a:p>
                      <a:pPr algn="ctr"/>
                      <a:r>
                        <a:rPr lang="en-US" sz="1000" dirty="0" smtClean="0"/>
                        <a:t>$ 70</a:t>
                      </a:r>
                      <a:endParaRPr 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x110,000</a:t>
                      </a:r>
                      <a:endParaRPr lang="en-US" sz="1000" dirty="0" smtClean="0">
                        <a:solidFill>
                          <a:schemeClr val="tx1"/>
                        </a:solidFill>
                      </a:endParaRPr>
                    </a:p>
                  </a:txBody>
                  <a:tcPr/>
                </a:tc>
                <a:tc>
                  <a:txBody>
                    <a:bodyPr/>
                    <a:lstStyle/>
                    <a:p>
                      <a:pPr algn="ctr"/>
                      <a:r>
                        <a:rPr lang="en-US" sz="1000" dirty="0" smtClean="0"/>
                        <a:t>$7,700,000</a:t>
                      </a:r>
                      <a:endParaRPr lang="en-US" sz="1000" dirty="0"/>
                    </a:p>
                  </a:txBody>
                  <a:tcPr/>
                </a:tc>
                <a:tc>
                  <a:txBody>
                    <a:bodyPr/>
                    <a:lstStyle/>
                    <a:p>
                      <a:pPr algn="ctr"/>
                      <a:r>
                        <a:rPr lang="en-US" sz="1000" dirty="0" smtClean="0"/>
                        <a:t>Variable Overhead</a:t>
                      </a:r>
                      <a:endParaRPr lang="en-US" sz="1000" dirty="0"/>
                    </a:p>
                  </a:txBody>
                  <a:tcPr/>
                </a:tc>
                <a:tc>
                  <a:txBody>
                    <a:bodyPr/>
                    <a:lstStyle/>
                    <a:p>
                      <a:pPr algn="ctr"/>
                      <a:r>
                        <a:rPr lang="en-US" sz="1000" dirty="0" smtClean="0"/>
                        <a:t>$  70</a:t>
                      </a:r>
                      <a:endParaRPr lang="en-US" sz="1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x110,000</a:t>
                      </a:r>
                      <a:endParaRPr lang="en-US" sz="1000" dirty="0" smtClean="0">
                        <a:solidFill>
                          <a:schemeClr val="tx1"/>
                        </a:solidFill>
                      </a:endParaRPr>
                    </a:p>
                  </a:txBody>
                  <a:tcPr/>
                </a:tc>
                <a:tc>
                  <a:txBody>
                    <a:bodyPr/>
                    <a:lstStyle/>
                    <a:p>
                      <a:pPr algn="ctr"/>
                      <a:r>
                        <a:rPr lang="en-US" sz="1000" dirty="0" smtClean="0"/>
                        <a:t>$  7,700,000</a:t>
                      </a:r>
                      <a:endParaRPr lang="en-US" sz="1000" dirty="0"/>
                    </a:p>
                  </a:txBody>
                  <a:tcPr/>
                </a:tc>
                <a:extLst>
                  <a:ext uri="{0D108BD9-81ED-4DB2-BD59-A6C34878D82A}">
                    <a16:rowId xmlns:a16="http://schemas.microsoft.com/office/drawing/2014/main" val="10004"/>
                  </a:ext>
                </a:extLst>
              </a:tr>
              <a:tr h="270164">
                <a:tc>
                  <a:txBody>
                    <a:bodyPr/>
                    <a:lstStyle/>
                    <a:p>
                      <a:pPr algn="ctr"/>
                      <a:r>
                        <a:rPr lang="en-US" sz="1000" dirty="0" smtClean="0"/>
                        <a:t>$350</a:t>
                      </a:r>
                      <a:br>
                        <a:rPr lang="en-US" sz="1000" dirty="0" smtClean="0"/>
                      </a:br>
                      <a:r>
                        <a:rPr lang="en-US" sz="1000" dirty="0" smtClean="0"/>
                        <a:t>($42M / 120k)</a:t>
                      </a:r>
                      <a:endParaRPr lang="en-US" sz="1000" dirty="0">
                        <a:solidFill>
                          <a:srgbClr val="FF0000"/>
                        </a:solidFill>
                      </a:endParaRPr>
                    </a:p>
                  </a:txBody>
                  <a:tcP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x110,000</a:t>
                      </a:r>
                      <a:endParaRPr lang="en-US" sz="1000" dirty="0" smtClean="0">
                        <a:solidFill>
                          <a:schemeClr val="tx1"/>
                        </a:solidFill>
                      </a:endParaRPr>
                    </a:p>
                  </a:txBody>
                  <a:tcPr/>
                </a:tc>
                <a:tc>
                  <a:txBody>
                    <a:bodyPr/>
                    <a:lstStyle/>
                    <a:p>
                      <a:pPr algn="ctr"/>
                      <a:r>
                        <a:rPr lang="en-US" sz="1000" dirty="0" smtClean="0"/>
                        <a:t>$38,500,000</a:t>
                      </a:r>
                      <a:endParaRPr lang="en-US" sz="1000" dirty="0" smtClean="0">
                        <a:solidFill>
                          <a:srgbClr val="FF0000"/>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sz="1000" dirty="0" smtClean="0"/>
                        <a:t>Fixed Overhead ($42,000,000)</a:t>
                      </a:r>
                      <a:endParaRPr lang="en-US" sz="1000" dirty="0">
                        <a:solidFill>
                          <a:srgbClr val="FF0000"/>
                        </a:solidFill>
                      </a:endParaRPr>
                    </a:p>
                  </a:txBody>
                  <a:tcPr/>
                </a:tc>
                <a:tc>
                  <a:txBody>
                    <a:bodyPr/>
                    <a:lstStyle/>
                    <a:p>
                      <a:pPr algn="ctr"/>
                      <a:r>
                        <a:rPr lang="en-US" sz="1000" dirty="0" smtClean="0"/>
                        <a:t>$280</a:t>
                      </a:r>
                    </a:p>
                    <a:p>
                      <a:pPr algn="ctr"/>
                      <a:r>
                        <a:rPr lang="en-US" sz="1000" dirty="0" smtClean="0"/>
                        <a:t>($42M / 150k)</a:t>
                      </a:r>
                      <a:endParaRPr lang="en-US" sz="1000" dirty="0">
                        <a:solidFill>
                          <a:srgbClr val="FF0000"/>
                        </a:solidFill>
                      </a:endParaRPr>
                    </a:p>
                  </a:txBody>
                  <a:tcPr>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00" dirty="0" smtClean="0"/>
                        <a:t>x110,000</a:t>
                      </a:r>
                      <a:endParaRPr lang="en-US" sz="1000" dirty="0" smtClean="0">
                        <a:solidFill>
                          <a:schemeClr val="tx1"/>
                        </a:solidFill>
                      </a:endParaRPr>
                    </a:p>
                  </a:txBody>
                  <a:tcPr/>
                </a:tc>
                <a:tc>
                  <a:txBody>
                    <a:bodyPr/>
                    <a:lstStyle/>
                    <a:p>
                      <a:pPr algn="ctr"/>
                      <a:r>
                        <a:rPr lang="en-US" sz="1000" dirty="0" smtClean="0"/>
                        <a:t>$30,800,000</a:t>
                      </a:r>
                      <a:endParaRPr lang="en-US" sz="1000" dirty="0">
                        <a:solidFill>
                          <a:srgbClr val="FF0000"/>
                        </a:solidFill>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166255">
                <a:tc>
                  <a:txBody>
                    <a:bodyPr/>
                    <a:lstStyle/>
                    <a:p>
                      <a:pPr algn="ctr"/>
                      <a:r>
                        <a:rPr lang="en-US" sz="1000" dirty="0" smtClean="0"/>
                        <a:t>$760</a:t>
                      </a:r>
                      <a:endParaRPr lang="en-US" sz="1000" b="1" dirty="0"/>
                    </a:p>
                  </a:txBody>
                  <a:tcPr>
                    <a:lnT w="12700" cap="flat" cmpd="sng" algn="ctr">
                      <a:solidFill>
                        <a:schemeClr val="tx1"/>
                      </a:solidFill>
                      <a:prstDash val="solid"/>
                      <a:round/>
                      <a:headEnd type="none" w="med" len="med"/>
                      <a:tailEnd type="none" w="med" len="med"/>
                    </a:lnT>
                  </a:tcPr>
                </a:tc>
                <a:tc>
                  <a:txBody>
                    <a:bodyPr/>
                    <a:lstStyle/>
                    <a:p>
                      <a:pPr algn="ctr"/>
                      <a:endParaRPr lang="en-US" sz="1000" b="1" dirty="0"/>
                    </a:p>
                  </a:txBody>
                  <a:tcPr/>
                </a:tc>
                <a:tc>
                  <a:txBody>
                    <a:bodyPr/>
                    <a:lstStyle/>
                    <a:p>
                      <a:pPr algn="ctr"/>
                      <a:r>
                        <a:rPr lang="en-US" sz="1000" dirty="0" smtClean="0"/>
                        <a:t>$83,600,000</a:t>
                      </a:r>
                      <a:endParaRPr lang="en-US" sz="1000" b="1" dirty="0"/>
                    </a:p>
                  </a:txBody>
                  <a:tcPr>
                    <a:lnT w="12700" cap="flat" cmpd="sng" algn="ctr">
                      <a:solidFill>
                        <a:schemeClr val="tx1"/>
                      </a:solidFill>
                      <a:prstDash val="solid"/>
                      <a:round/>
                      <a:headEnd type="none" w="med" len="med"/>
                      <a:tailEnd type="none" w="med" len="med"/>
                    </a:lnT>
                  </a:tcPr>
                </a:tc>
                <a:tc>
                  <a:txBody>
                    <a:bodyPr/>
                    <a:lstStyle/>
                    <a:p>
                      <a:pPr algn="ctr"/>
                      <a:r>
                        <a:rPr lang="en-US" sz="1000" dirty="0" smtClean="0"/>
                        <a:t>Cost of Good Sold</a:t>
                      </a:r>
                      <a:endParaRPr lang="en-US" sz="1000" b="1" dirty="0"/>
                    </a:p>
                  </a:txBody>
                  <a:tcPr/>
                </a:tc>
                <a:tc>
                  <a:txBody>
                    <a:bodyPr/>
                    <a:lstStyle/>
                    <a:p>
                      <a:pPr algn="ctr"/>
                      <a:r>
                        <a:rPr lang="en-US" sz="1000" dirty="0" smtClean="0"/>
                        <a:t>$690</a:t>
                      </a:r>
                      <a:endParaRPr lang="en-US" sz="1000" b="1" dirty="0"/>
                    </a:p>
                  </a:txBody>
                  <a:tcPr>
                    <a:lnT w="12700" cap="flat" cmpd="sng" algn="ctr">
                      <a:solidFill>
                        <a:schemeClr val="tx1"/>
                      </a:solidFill>
                      <a:prstDash val="solid"/>
                      <a:round/>
                      <a:headEnd type="none" w="med" len="med"/>
                      <a:tailEnd type="none" w="med" len="med"/>
                    </a:lnT>
                  </a:tcPr>
                </a:tc>
                <a:tc>
                  <a:txBody>
                    <a:bodyPr/>
                    <a:lstStyle/>
                    <a:p>
                      <a:pPr algn="ctr"/>
                      <a:endParaRPr lang="en-US" sz="1000" b="1" dirty="0"/>
                    </a:p>
                  </a:txBody>
                  <a:tcPr/>
                </a:tc>
                <a:tc>
                  <a:txBody>
                    <a:bodyPr/>
                    <a:lstStyle/>
                    <a:p>
                      <a:pPr algn="ctr"/>
                      <a:r>
                        <a:rPr lang="en-US" sz="1000" dirty="0" smtClean="0"/>
                        <a:t>$75,900,000</a:t>
                      </a:r>
                      <a:endParaRPr lang="en-US" sz="1000" b="1"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4536661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002E62"/>
                </a:solidFill>
              </a:rPr>
              <a:pPr/>
              <a:t>68</a:t>
            </a:fld>
            <a:endParaRPr lang="en-US" altLang="en-US" sz="1400" b="1" smtClean="0">
              <a:solidFill>
                <a:srgbClr val="002E62"/>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Inventory Errors</a:t>
            </a:r>
            <a:endParaRPr lang="en-US" sz="2000" dirty="0"/>
          </a:p>
        </p:txBody>
      </p:sp>
    </p:spTree>
    <p:extLst>
      <p:ext uri="{BB962C8B-B14F-4D97-AF65-F5344CB8AC3E}">
        <p14:creationId xmlns:p14="http://schemas.microsoft.com/office/powerpoint/2010/main" val="33030126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69</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smtClean="0">
                <a:solidFill>
                  <a:schemeClr val="bg1"/>
                </a:solidFill>
              </a:rPr>
              <a:t>Inventory Errors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91400" cy="4800600"/>
          </a:xfrm>
          <a:noFill/>
        </p:spPr>
        <p:txBody>
          <a:bodyPr lIns="0" tIns="0" rIns="0" bIns="0"/>
          <a:lstStyle/>
          <a:p>
            <a:pPr eaLnBrk="1" hangingPunct="1"/>
            <a:r>
              <a:rPr lang="en-US" altLang="en-US" sz="1400" dirty="0"/>
              <a:t>The ending inventory amount on the balance sheet should include ALL inventory owned by the firm at the balance sheet date</a:t>
            </a:r>
          </a:p>
          <a:p>
            <a:pPr eaLnBrk="1" hangingPunct="1"/>
            <a:endParaRPr lang="en-US" altLang="en-US" sz="1400" dirty="0"/>
          </a:p>
          <a:p>
            <a:pPr eaLnBrk="1" hangingPunct="1">
              <a:spcAft>
                <a:spcPts val="600"/>
              </a:spcAft>
            </a:pPr>
            <a:r>
              <a:rPr lang="en-US" altLang="en-US" sz="1400" dirty="0"/>
              <a:t>Inventory errors can arise due to:</a:t>
            </a:r>
          </a:p>
          <a:p>
            <a:pPr lvl="1" eaLnBrk="1" hangingPunct="1">
              <a:buFont typeface="Wingdings" panose="05000000000000000000" pitchFamily="2" charset="2"/>
              <a:buChar char="ü"/>
            </a:pPr>
            <a:r>
              <a:rPr lang="en-US" altLang="en-US" sz="1200" dirty="0"/>
              <a:t>getting the physical count wrong</a:t>
            </a:r>
          </a:p>
          <a:p>
            <a:pPr lvl="1" eaLnBrk="1" hangingPunct="1">
              <a:buFont typeface="Wingdings" panose="05000000000000000000" pitchFamily="2" charset="2"/>
              <a:buChar char="ü"/>
            </a:pPr>
            <a:r>
              <a:rPr lang="en-US" altLang="en-US" sz="1200" dirty="0"/>
              <a:t>some inventory on hand has been sold</a:t>
            </a:r>
          </a:p>
          <a:p>
            <a:pPr lvl="1" eaLnBrk="1" hangingPunct="1">
              <a:buFont typeface="Wingdings" panose="05000000000000000000" pitchFamily="2" charset="2"/>
              <a:buChar char="ü"/>
            </a:pPr>
            <a:r>
              <a:rPr lang="en-US" altLang="en-US" sz="1200" dirty="0"/>
              <a:t>some inventory is not yet on hand but has been purchased</a:t>
            </a:r>
          </a:p>
          <a:p>
            <a:pPr lvl="1" eaLnBrk="1" hangingPunct="1">
              <a:buFont typeface="Wingdings" panose="05000000000000000000" pitchFamily="2" charset="2"/>
              <a:buChar char="ü"/>
            </a:pPr>
            <a:r>
              <a:rPr lang="en-US" altLang="en-US" sz="1200" dirty="0"/>
              <a:t>outbound inventory in transit to a customer if FOB destination</a:t>
            </a:r>
          </a:p>
          <a:p>
            <a:pPr lvl="1" eaLnBrk="1" hangingPunct="1">
              <a:buFont typeface="Wingdings" panose="05000000000000000000" pitchFamily="2" charset="2"/>
              <a:buChar char="ü"/>
            </a:pPr>
            <a:r>
              <a:rPr lang="en-US" altLang="en-US" sz="1200" dirty="0"/>
              <a:t>inbound inventory in transit to the firm if FOB shipping</a:t>
            </a:r>
          </a:p>
          <a:p>
            <a:pPr marL="274637" lvl="1" indent="0" eaLnBrk="1" hangingPunct="1">
              <a:buNone/>
            </a:pPr>
            <a:endParaRPr lang="en-US" altLang="en-US" sz="1400" dirty="0"/>
          </a:p>
          <a:p>
            <a:pPr eaLnBrk="1" hangingPunct="1">
              <a:buFont typeface="Wingdings" panose="05000000000000000000" pitchFamily="2" charset="2"/>
              <a:buChar char="v"/>
            </a:pPr>
            <a:r>
              <a:rPr lang="en-US" altLang="en-US" sz="1400" dirty="0"/>
              <a:t>Why are </a:t>
            </a:r>
            <a:r>
              <a:rPr lang="en-US" altLang="en-US" sz="1400" b="1" dirty="0">
                <a:solidFill>
                  <a:srgbClr val="C00000"/>
                </a:solidFill>
              </a:rPr>
              <a:t>periodic</a:t>
            </a:r>
            <a:r>
              <a:rPr lang="en-US" altLang="en-US" sz="1400" dirty="0"/>
              <a:t> inventory systems </a:t>
            </a:r>
            <a:r>
              <a:rPr lang="en-US" altLang="en-US" sz="1400" u="sng" dirty="0"/>
              <a:t>more</a:t>
            </a:r>
            <a:r>
              <a:rPr lang="en-US" altLang="en-US" sz="1400" dirty="0"/>
              <a:t> susceptible to errors than perpetual inventory systems?</a:t>
            </a:r>
          </a:p>
        </p:txBody>
      </p:sp>
    </p:spTree>
    <p:extLst>
      <p:ext uri="{BB962C8B-B14F-4D97-AF65-F5344CB8AC3E}">
        <p14:creationId xmlns:p14="http://schemas.microsoft.com/office/powerpoint/2010/main" val="991425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7</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Items Included in Inventory</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None/>
            </a:pPr>
            <a:r>
              <a:rPr lang="en-US" sz="1400" dirty="0"/>
              <a:t>Inventory is tangible property that is either held for sale in the normal course of business or used in producing goods or services for sale.</a:t>
            </a:r>
          </a:p>
          <a:p>
            <a:endParaRPr lang="en-US" sz="1400" dirty="0"/>
          </a:p>
          <a:p>
            <a:pPr marL="0" indent="0">
              <a:buNone/>
            </a:pPr>
            <a:endParaRPr lang="en-US" sz="1400" dirty="0" smtClean="0">
              <a:solidFill>
                <a:srgbClr val="C00000"/>
              </a:solidFill>
            </a:endParaRPr>
          </a:p>
          <a:p>
            <a:pPr marL="0" indent="0">
              <a:buNone/>
            </a:pPr>
            <a:r>
              <a:rPr lang="en-US" sz="1400" dirty="0" smtClean="0">
                <a:solidFill>
                  <a:srgbClr val="C00000"/>
                </a:solidFill>
              </a:rPr>
              <a:t>Merchandisers</a:t>
            </a:r>
            <a:r>
              <a:rPr lang="en-US" sz="1400" dirty="0" smtClean="0"/>
              <a:t> </a:t>
            </a:r>
            <a:r>
              <a:rPr lang="en-US" sz="1400" dirty="0"/>
              <a:t>(wholesale or retail businesses) hold merchandise inventory, which is goods (or merchandise) held for resale in the normal course of business. The goods usually are acquired in a finished condition and are ready for sale without further processing.</a:t>
            </a:r>
            <a:br>
              <a:rPr lang="en-US" sz="1400" dirty="0"/>
            </a:br>
            <a:endParaRPr lang="en-US" sz="1400" dirty="0" smtClean="0"/>
          </a:p>
          <a:p>
            <a:pPr marL="0" indent="0">
              <a:buNone/>
            </a:pPr>
            <a:r>
              <a:rPr lang="en-US" sz="1400" dirty="0" smtClean="0"/>
              <a:t>When </a:t>
            </a:r>
            <a:r>
              <a:rPr lang="en-US" sz="1400" dirty="0"/>
              <a:t>merchandise inventory is purchased, the merchandise inventory account is increased. When the goods are sold, cost of goods sold is increased and merchandise inventory is decreased. </a:t>
            </a:r>
          </a:p>
          <a:p>
            <a:pPr marL="0" indent="0">
              <a:buNone/>
            </a:pPr>
            <a:endParaRPr lang="en-US" sz="1400" dirty="0"/>
          </a:p>
          <a:p>
            <a:pPr marL="0" indent="0">
              <a:buNone/>
            </a:pPr>
            <a:endParaRPr lang="en-US" sz="1400" dirty="0" smtClean="0"/>
          </a:p>
          <a:p>
            <a:endParaRPr lang="en-US" sz="1400" dirty="0"/>
          </a:p>
          <a:p>
            <a:pPr marL="0" indent="0">
              <a:buClr>
                <a:schemeClr val="tx1"/>
              </a:buClr>
              <a:buNone/>
              <a:defRPr/>
            </a:pPr>
            <a:endParaRPr lang="en-US" sz="1400" dirty="0">
              <a:cs typeface="Arial" pitchFamily="34" charset="0"/>
            </a:endParaRPr>
          </a:p>
          <a:p>
            <a:pPr marL="0" indent="0">
              <a:buClr>
                <a:schemeClr val="tx1"/>
              </a:buClr>
              <a:buNone/>
              <a:defRPr/>
            </a:pPr>
            <a:endParaRPr lang="en-US" sz="1400" dirty="0"/>
          </a:p>
          <a:p>
            <a:pPr marL="406400" lvl="1" indent="0">
              <a:buClr>
                <a:schemeClr val="tx1"/>
              </a:buClr>
              <a:buNone/>
              <a:defRPr/>
            </a:pPr>
            <a:endParaRPr lang="en-US" sz="1400" dirty="0">
              <a:cs typeface="Arial" pitchFamily="34" charset="0"/>
            </a:endParaRPr>
          </a:p>
        </p:txBody>
      </p:sp>
    </p:spTree>
    <p:extLst>
      <p:ext uri="{BB962C8B-B14F-4D97-AF65-F5344CB8AC3E}">
        <p14:creationId xmlns:p14="http://schemas.microsoft.com/office/powerpoint/2010/main" val="80425465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70</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smtClean="0">
                <a:solidFill>
                  <a:schemeClr val="bg1"/>
                </a:solidFill>
              </a:rPr>
              <a:t>Inventory Errors Example</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91400" cy="4800600"/>
          </a:xfrm>
          <a:noFill/>
        </p:spPr>
        <p:txBody>
          <a:bodyPr lIns="0" tIns="0" rIns="0" bIns="0"/>
          <a:lstStyle/>
          <a:p>
            <a:pPr marL="0" indent="0" eaLnBrk="1" hangingPunct="1">
              <a:buFont typeface="Arial" charset="0"/>
              <a:buNone/>
              <a:defRPr/>
            </a:pPr>
            <a:r>
              <a:rPr lang="en-US" sz="1400" dirty="0"/>
              <a:t>Milan, LLC uses a </a:t>
            </a:r>
            <a:r>
              <a:rPr lang="en-US" sz="1400" u="sng" dirty="0"/>
              <a:t>periodic</a:t>
            </a:r>
            <a:r>
              <a:rPr lang="en-US" sz="1400" dirty="0"/>
              <a:t> inventory system and ordered $2M of merchandise in December </a:t>
            </a:r>
            <a:r>
              <a:rPr lang="en-US" sz="1400" dirty="0" smtClean="0"/>
              <a:t>2015. </a:t>
            </a:r>
            <a:r>
              <a:rPr lang="en-US" sz="1400" dirty="0"/>
              <a:t>The contract stipulates “F.O.B. Shipping” and the goods were shipped on </a:t>
            </a:r>
            <a:r>
              <a:rPr lang="en-US" sz="1400" dirty="0" smtClean="0"/>
              <a:t>12/28/2015 </a:t>
            </a:r>
            <a:r>
              <a:rPr lang="en-US" sz="1400" dirty="0"/>
              <a:t>(so Milan increased its Purchases and A/P accounts on </a:t>
            </a:r>
            <a:r>
              <a:rPr lang="en-US" sz="1400" dirty="0" smtClean="0"/>
              <a:t>12/28/2015) </a:t>
            </a:r>
            <a:r>
              <a:rPr lang="en-US" sz="1400" dirty="0"/>
              <a:t>and arrived at Milan’s warehouse on </a:t>
            </a:r>
            <a:r>
              <a:rPr lang="en-US" sz="1400" dirty="0" smtClean="0"/>
              <a:t>01/03/2016. </a:t>
            </a:r>
            <a:r>
              <a:rPr lang="en-US" sz="1400" dirty="0"/>
              <a:t>Milan’s physical inventory count on </a:t>
            </a:r>
            <a:r>
              <a:rPr lang="en-US" sz="1400" dirty="0" smtClean="0"/>
              <a:t>01/01/2016 </a:t>
            </a:r>
            <a:r>
              <a:rPr lang="en-US" sz="1400" dirty="0"/>
              <a:t>at </a:t>
            </a:r>
            <a:r>
              <a:rPr lang="en-US" sz="1400" dirty="0" smtClean="0"/>
              <a:t>6:00am </a:t>
            </a:r>
            <a:r>
              <a:rPr lang="en-US" sz="1400" dirty="0"/>
              <a:t>did not include these goods.  </a:t>
            </a:r>
          </a:p>
          <a:p>
            <a:pPr eaLnBrk="1" hangingPunct="1">
              <a:buFont typeface="Wingdings" pitchFamily="2" charset="2"/>
              <a:buNone/>
              <a:defRPr/>
            </a:pPr>
            <a:endParaRPr lang="en-US" sz="1400" dirty="0"/>
          </a:p>
          <a:p>
            <a:pPr marL="0" indent="0" eaLnBrk="1" hangingPunct="1">
              <a:spcBef>
                <a:spcPts val="0"/>
              </a:spcBef>
              <a:spcAft>
                <a:spcPts val="600"/>
              </a:spcAft>
              <a:buFont typeface="Wingdings" pitchFamily="2" charset="2"/>
              <a:buNone/>
              <a:defRPr/>
            </a:pPr>
            <a:r>
              <a:rPr lang="en-US" sz="1400" dirty="0" smtClean="0">
                <a:solidFill>
                  <a:srgbClr val="C00000"/>
                </a:solidFill>
              </a:rPr>
              <a:t>How </a:t>
            </a:r>
            <a:r>
              <a:rPr lang="en-US" sz="1400" dirty="0">
                <a:solidFill>
                  <a:srgbClr val="C00000"/>
                </a:solidFill>
              </a:rPr>
              <a:t>are Ending Inventory, COGS, and Net Income in </a:t>
            </a:r>
            <a:r>
              <a:rPr lang="en-US" sz="1400" dirty="0" smtClean="0">
                <a:solidFill>
                  <a:srgbClr val="C00000"/>
                </a:solidFill>
              </a:rPr>
              <a:t>2015 </a:t>
            </a:r>
            <a:r>
              <a:rPr lang="en-US" sz="1400" dirty="0">
                <a:solidFill>
                  <a:srgbClr val="C00000"/>
                </a:solidFill>
              </a:rPr>
              <a:t>and </a:t>
            </a:r>
            <a:r>
              <a:rPr lang="en-US" sz="1400" dirty="0" smtClean="0">
                <a:solidFill>
                  <a:srgbClr val="C00000"/>
                </a:solidFill>
              </a:rPr>
              <a:t>2016 </a:t>
            </a:r>
            <a:r>
              <a:rPr lang="en-US" sz="1400" dirty="0">
                <a:solidFill>
                  <a:srgbClr val="C00000"/>
                </a:solidFill>
              </a:rPr>
              <a:t>affected by this error?</a:t>
            </a:r>
          </a:p>
        </p:txBody>
      </p:sp>
    </p:spTree>
    <p:extLst>
      <p:ext uri="{BB962C8B-B14F-4D97-AF65-F5344CB8AC3E}">
        <p14:creationId xmlns:p14="http://schemas.microsoft.com/office/powerpoint/2010/main" val="390048036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71</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smtClean="0">
                <a:solidFill>
                  <a:schemeClr val="bg1"/>
                </a:solidFill>
              </a:rPr>
              <a:t>Inventory Errors Example</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91400" cy="5486400"/>
          </a:xfrm>
          <a:noFill/>
        </p:spPr>
        <p:txBody>
          <a:bodyPr lIns="0" tIns="0" rIns="0" bIns="0"/>
          <a:lstStyle/>
          <a:p>
            <a:pPr marL="0" indent="0">
              <a:buNone/>
            </a:pPr>
            <a:r>
              <a:rPr lang="en-US" sz="1400" dirty="0" smtClean="0"/>
              <a:t>Assume </a:t>
            </a:r>
            <a:r>
              <a:rPr lang="en-US" sz="1400" dirty="0"/>
              <a:t>the following information for </a:t>
            </a:r>
            <a:r>
              <a:rPr lang="en-US" sz="1400" dirty="0" smtClean="0"/>
              <a:t>2015:</a:t>
            </a:r>
            <a:endParaRPr lang="en-US" sz="1400" dirty="0"/>
          </a:p>
          <a:p>
            <a:pPr marL="0" indent="0">
              <a:buNone/>
            </a:pPr>
            <a:r>
              <a:rPr lang="en-US" sz="1400" dirty="0"/>
              <a:t>		</a:t>
            </a:r>
            <a:r>
              <a:rPr lang="en-US" sz="1400" dirty="0" smtClean="0"/>
              <a:t>  </a:t>
            </a:r>
            <a:r>
              <a:rPr lang="en-US" sz="1400" dirty="0"/>
              <a:t>	</a:t>
            </a:r>
            <a:r>
              <a:rPr lang="en-US" sz="1400" b="1" u="sng" dirty="0"/>
              <a:t>No Error</a:t>
            </a:r>
            <a:r>
              <a:rPr lang="en-US" sz="1400" dirty="0"/>
              <a:t>       </a:t>
            </a:r>
            <a:r>
              <a:rPr lang="en-US" sz="1400" dirty="0" smtClean="0"/>
              <a:t>        </a:t>
            </a:r>
            <a:r>
              <a:rPr lang="en-US" sz="1400" b="1" u="sng" dirty="0" smtClean="0"/>
              <a:t>With </a:t>
            </a:r>
            <a:r>
              <a:rPr lang="en-US" sz="1400" b="1" u="sng" dirty="0"/>
              <a:t>Error</a:t>
            </a:r>
            <a:endParaRPr lang="en-US" sz="1400" dirty="0"/>
          </a:p>
          <a:p>
            <a:pPr marL="0" indent="0">
              <a:buNone/>
            </a:pPr>
            <a:r>
              <a:rPr lang="en-US" sz="1400" dirty="0"/>
              <a:t>Beginning Inventory 		     </a:t>
            </a:r>
            <a:r>
              <a:rPr lang="en-US" sz="1400" dirty="0" smtClean="0"/>
              <a:t>10		  10</a:t>
            </a:r>
            <a:endParaRPr lang="en-US" sz="1400" dirty="0"/>
          </a:p>
          <a:p>
            <a:pPr marL="0" indent="0">
              <a:buNone/>
            </a:pPr>
            <a:r>
              <a:rPr lang="en-US" sz="1400" u="sng" dirty="0"/>
              <a:t>+ </a:t>
            </a:r>
            <a:r>
              <a:rPr lang="en-US" sz="1400" u="sng" dirty="0" smtClean="0"/>
              <a:t>Purchases (including $2M</a:t>
            </a:r>
            <a:r>
              <a:rPr lang="en-US" sz="1400" dirty="0" smtClean="0"/>
              <a:t>)</a:t>
            </a:r>
            <a:r>
              <a:rPr lang="en-US" sz="1400" dirty="0"/>
              <a:t>	   +</a:t>
            </a:r>
            <a:r>
              <a:rPr lang="en-US" sz="1400" u="sng" dirty="0"/>
              <a:t>20</a:t>
            </a:r>
            <a:r>
              <a:rPr lang="en-US" sz="1400" dirty="0"/>
              <a:t>	 	</a:t>
            </a:r>
            <a:r>
              <a:rPr lang="en-US" sz="1400" u="sng" dirty="0"/>
              <a:t>+20</a:t>
            </a:r>
            <a:r>
              <a:rPr lang="en-US" sz="1400" dirty="0"/>
              <a:t>	</a:t>
            </a:r>
          </a:p>
          <a:p>
            <a:pPr marL="0" indent="0">
              <a:buNone/>
            </a:pPr>
            <a:r>
              <a:rPr lang="en-US" sz="1400" dirty="0"/>
              <a:t>= Goods Available for Sale	    </a:t>
            </a:r>
            <a:r>
              <a:rPr lang="en-US" sz="1400" dirty="0" smtClean="0"/>
              <a:t> 30</a:t>
            </a:r>
            <a:r>
              <a:rPr lang="en-US" sz="1400" dirty="0"/>
              <a:t>	   	  30</a:t>
            </a:r>
            <a:r>
              <a:rPr lang="en-US" sz="1400" u="sng" dirty="0"/>
              <a:t> </a:t>
            </a:r>
          </a:p>
          <a:p>
            <a:pPr marL="0" indent="0">
              <a:buNone/>
            </a:pPr>
            <a:r>
              <a:rPr lang="en-US" sz="1400" u="sng" dirty="0"/>
              <a:t>‒ Ending Inventory 	</a:t>
            </a:r>
            <a:r>
              <a:rPr lang="en-US" sz="1400" dirty="0"/>
              <a:t>	   </a:t>
            </a:r>
            <a:r>
              <a:rPr lang="en-US" sz="1400" u="sng" dirty="0"/>
              <a:t> -19</a:t>
            </a:r>
            <a:r>
              <a:rPr lang="en-US" sz="1400" dirty="0"/>
              <a:t>	 	</a:t>
            </a:r>
            <a:r>
              <a:rPr lang="en-US" sz="1400" b="1" dirty="0"/>
              <a:t>	</a:t>
            </a:r>
            <a:r>
              <a:rPr lang="en-US" sz="1400" b="1" dirty="0" smtClean="0"/>
              <a:t>  </a:t>
            </a:r>
            <a:endParaRPr lang="en-US" sz="1400" b="1" dirty="0"/>
          </a:p>
          <a:p>
            <a:pPr marL="0" indent="0">
              <a:buNone/>
            </a:pPr>
            <a:r>
              <a:rPr lang="en-US" sz="1400" dirty="0"/>
              <a:t>= Cost of Goods Sold		      </a:t>
            </a:r>
            <a:r>
              <a:rPr lang="en-US" sz="1400" dirty="0" smtClean="0"/>
              <a:t>11</a:t>
            </a:r>
            <a:endParaRPr lang="en-US" sz="1400" dirty="0"/>
          </a:p>
          <a:p>
            <a:pPr marL="0" indent="0">
              <a:buNone/>
            </a:pPr>
            <a:endParaRPr lang="en-US" sz="1400" dirty="0"/>
          </a:p>
          <a:p>
            <a:pPr marL="0" indent="0">
              <a:buNone/>
            </a:pPr>
            <a:endParaRPr lang="en-US" sz="1400" dirty="0">
              <a:solidFill>
                <a:srgbClr val="FF0000"/>
              </a:solidFill>
            </a:endParaRPr>
          </a:p>
          <a:p>
            <a:pPr eaLnBrk="1" hangingPunct="1">
              <a:buFont typeface="Wingdings" pitchFamily="2" charset="2"/>
              <a:buNone/>
            </a:pPr>
            <a:r>
              <a:rPr lang="en-US" altLang="en-US" sz="1400" dirty="0"/>
              <a:t>Effect of Error on Ending Inventory at </a:t>
            </a:r>
            <a:r>
              <a:rPr lang="en-US" altLang="en-US" sz="1400" dirty="0">
                <a:solidFill>
                  <a:srgbClr val="002060"/>
                </a:solidFill>
              </a:rPr>
              <a:t>12/31/2015</a:t>
            </a:r>
            <a:r>
              <a:rPr lang="en-US" altLang="en-US" sz="1400" dirty="0"/>
              <a:t>:</a:t>
            </a:r>
          </a:p>
          <a:p>
            <a:pPr eaLnBrk="1" hangingPunct="1">
              <a:spcAft>
                <a:spcPts val="600"/>
              </a:spcAft>
              <a:buFont typeface="Wingdings" pitchFamily="2" charset="2"/>
              <a:buNone/>
            </a:pPr>
            <a:r>
              <a:rPr lang="en-US" altLang="en-US" sz="1400" dirty="0">
                <a:solidFill>
                  <a:srgbClr val="FF0000"/>
                </a:solidFill>
              </a:rPr>
              <a:t>		</a:t>
            </a:r>
            <a:r>
              <a:rPr lang="en-US" altLang="en-US" sz="1400" dirty="0">
                <a:solidFill>
                  <a:srgbClr val="FF0000"/>
                </a:solidFill>
                <a:sym typeface="Wingdings" pitchFamily="2" charset="2"/>
              </a:rPr>
              <a:t>Too low</a:t>
            </a:r>
            <a:endParaRPr lang="en-US" altLang="en-US" sz="1400" dirty="0">
              <a:solidFill>
                <a:srgbClr val="FF0000"/>
              </a:solidFill>
            </a:endParaRPr>
          </a:p>
          <a:p>
            <a:pPr eaLnBrk="1" hangingPunct="1">
              <a:buFont typeface="Wingdings" pitchFamily="2" charset="2"/>
              <a:buNone/>
            </a:pPr>
            <a:r>
              <a:rPr lang="en-US" altLang="en-US" sz="1400" dirty="0" smtClean="0"/>
              <a:t>Effect </a:t>
            </a:r>
            <a:r>
              <a:rPr lang="en-US" altLang="en-US" sz="1400" dirty="0"/>
              <a:t>of Error on COGS in </a:t>
            </a:r>
            <a:r>
              <a:rPr lang="en-US" altLang="en-US" sz="1400" dirty="0">
                <a:solidFill>
                  <a:srgbClr val="002060"/>
                </a:solidFill>
              </a:rPr>
              <a:t>2015</a:t>
            </a:r>
            <a:r>
              <a:rPr lang="en-US" altLang="en-US" sz="1400" dirty="0"/>
              <a:t>:</a:t>
            </a:r>
          </a:p>
          <a:p>
            <a:pPr eaLnBrk="1" hangingPunct="1">
              <a:spcAft>
                <a:spcPts val="600"/>
              </a:spcAft>
              <a:buFont typeface="Wingdings" pitchFamily="2" charset="2"/>
              <a:buNone/>
            </a:pPr>
            <a:r>
              <a:rPr lang="en-US" altLang="en-US" sz="1400" dirty="0">
                <a:solidFill>
                  <a:srgbClr val="FF0000"/>
                </a:solidFill>
                <a:sym typeface="Wingdings" pitchFamily="2" charset="2"/>
              </a:rPr>
              <a:t>		Too high</a:t>
            </a:r>
            <a:endParaRPr lang="en-US" altLang="en-US" sz="1400" dirty="0">
              <a:solidFill>
                <a:srgbClr val="FF0000"/>
              </a:solidFill>
            </a:endParaRPr>
          </a:p>
          <a:p>
            <a:pPr eaLnBrk="1" hangingPunct="1">
              <a:buFont typeface="Wingdings" pitchFamily="2" charset="2"/>
              <a:buNone/>
            </a:pPr>
            <a:r>
              <a:rPr lang="en-US" altLang="en-US" sz="1400" dirty="0" smtClean="0"/>
              <a:t>Effect </a:t>
            </a:r>
            <a:r>
              <a:rPr lang="en-US" altLang="en-US" sz="1400" dirty="0"/>
              <a:t>of Error on Net Income in </a:t>
            </a:r>
            <a:r>
              <a:rPr lang="en-US" altLang="en-US" sz="1400" dirty="0">
                <a:solidFill>
                  <a:srgbClr val="002060"/>
                </a:solidFill>
              </a:rPr>
              <a:t>2015</a:t>
            </a:r>
            <a:r>
              <a:rPr lang="en-US" altLang="en-US" sz="1400" dirty="0"/>
              <a:t>:</a:t>
            </a:r>
          </a:p>
          <a:p>
            <a:pPr eaLnBrk="1" hangingPunct="1">
              <a:buFont typeface="Wingdings" pitchFamily="2" charset="2"/>
              <a:buNone/>
            </a:pPr>
            <a:r>
              <a:rPr lang="en-US" altLang="en-US" sz="1400" dirty="0">
                <a:solidFill>
                  <a:srgbClr val="FF0000"/>
                </a:solidFill>
              </a:rPr>
              <a:t>		</a:t>
            </a:r>
            <a:r>
              <a:rPr lang="en-US" altLang="en-US" sz="1400" dirty="0">
                <a:solidFill>
                  <a:srgbClr val="FF0000"/>
                </a:solidFill>
                <a:sym typeface="Wingdings" pitchFamily="2" charset="2"/>
              </a:rPr>
              <a:t>Too low</a:t>
            </a:r>
            <a:endParaRPr lang="en-US" altLang="en-US" sz="1400" dirty="0">
              <a:solidFill>
                <a:srgbClr val="FF0000"/>
              </a:solidFill>
            </a:endParaRPr>
          </a:p>
          <a:p>
            <a:pPr marL="0" indent="0">
              <a:buNone/>
            </a:pPr>
            <a:r>
              <a:rPr lang="en-US" sz="1800" dirty="0"/>
              <a:t>	</a:t>
            </a:r>
          </a:p>
        </p:txBody>
      </p:sp>
      <p:sp>
        <p:nvSpPr>
          <p:cNvPr id="5" name="TextBox 4"/>
          <p:cNvSpPr txBox="1"/>
          <p:nvPr/>
        </p:nvSpPr>
        <p:spPr>
          <a:xfrm>
            <a:off x="5638800" y="2438400"/>
            <a:ext cx="2362200" cy="523220"/>
          </a:xfrm>
          <a:prstGeom prst="rect">
            <a:avLst/>
          </a:prstGeom>
          <a:noFill/>
        </p:spPr>
        <p:txBody>
          <a:bodyPr wrap="square" rtlCol="0">
            <a:spAutoFit/>
          </a:bodyPr>
          <a:lstStyle/>
          <a:p>
            <a:r>
              <a:rPr lang="en-US" sz="1400" u="sng" dirty="0" smtClean="0">
                <a:solidFill>
                  <a:srgbClr val="FF0000"/>
                </a:solidFill>
              </a:rPr>
              <a:t>-17</a:t>
            </a:r>
            <a:r>
              <a:rPr lang="en-US" sz="1400" dirty="0">
                <a:solidFill>
                  <a:srgbClr val="FF0000"/>
                </a:solidFill>
              </a:rPr>
              <a:t> </a:t>
            </a:r>
            <a:r>
              <a:rPr lang="en-US" sz="1400" dirty="0" smtClean="0">
                <a:solidFill>
                  <a:srgbClr val="FF0000"/>
                </a:solidFill>
              </a:rPr>
              <a:t>     	“too low”</a:t>
            </a:r>
            <a:endParaRPr lang="en-US" sz="1400" u="sng" dirty="0" smtClean="0">
              <a:solidFill>
                <a:srgbClr val="FF0000"/>
              </a:solidFill>
            </a:endParaRPr>
          </a:p>
          <a:p>
            <a:r>
              <a:rPr lang="en-US" sz="1400" dirty="0" smtClean="0">
                <a:solidFill>
                  <a:srgbClr val="FF0000"/>
                </a:solidFill>
              </a:rPr>
              <a:t> 13  	“too high”</a:t>
            </a:r>
            <a:endParaRPr lang="en-US" sz="1400" dirty="0">
              <a:solidFill>
                <a:srgbClr val="FF0000"/>
              </a:solidFill>
            </a:endParaRPr>
          </a:p>
        </p:txBody>
      </p:sp>
    </p:spTree>
    <p:extLst>
      <p:ext uri="{BB962C8B-B14F-4D97-AF65-F5344CB8AC3E}">
        <p14:creationId xmlns:p14="http://schemas.microsoft.com/office/powerpoint/2010/main" val="293339517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72</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smtClean="0">
                <a:solidFill>
                  <a:schemeClr val="bg1"/>
                </a:solidFill>
              </a:rPr>
              <a:t>Inventory Errors Example</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91400" cy="4800600"/>
          </a:xfrm>
          <a:noFill/>
        </p:spPr>
        <p:txBody>
          <a:bodyPr lIns="0" tIns="0" rIns="0" bIns="0"/>
          <a:lstStyle/>
          <a:p>
            <a:pPr marL="0" indent="0">
              <a:buNone/>
            </a:pPr>
            <a:r>
              <a:rPr lang="en-US" sz="1400" dirty="0"/>
              <a:t>Assume the following information for </a:t>
            </a:r>
            <a:r>
              <a:rPr lang="en-US" sz="1400" dirty="0" smtClean="0"/>
              <a:t>2016:</a:t>
            </a:r>
            <a:endParaRPr lang="en-US" sz="1400" dirty="0"/>
          </a:p>
          <a:p>
            <a:pPr marL="0" indent="0">
              <a:buNone/>
            </a:pPr>
            <a:r>
              <a:rPr lang="en-US" sz="1400" dirty="0"/>
              <a:t>			</a:t>
            </a:r>
            <a:r>
              <a:rPr lang="en-US" sz="1400" b="1" u="sng" dirty="0" smtClean="0"/>
              <a:t>No </a:t>
            </a:r>
            <a:r>
              <a:rPr lang="en-US" sz="1400" b="1" u="sng" dirty="0"/>
              <a:t>Error</a:t>
            </a:r>
            <a:r>
              <a:rPr lang="en-US" sz="1400" dirty="0"/>
              <a:t>     </a:t>
            </a:r>
            <a:r>
              <a:rPr lang="en-US" sz="1400" dirty="0" smtClean="0"/>
              <a:t>          </a:t>
            </a:r>
            <a:r>
              <a:rPr lang="en-US" sz="1400" b="1" u="sng" dirty="0"/>
              <a:t>With Error</a:t>
            </a:r>
            <a:endParaRPr lang="en-US" sz="1400" dirty="0"/>
          </a:p>
          <a:p>
            <a:pPr marL="0" indent="0">
              <a:buNone/>
            </a:pPr>
            <a:r>
              <a:rPr lang="en-US" sz="1400" dirty="0"/>
              <a:t>Beginning Inventory 		     19	   	  </a:t>
            </a:r>
          </a:p>
          <a:p>
            <a:pPr marL="0" indent="0">
              <a:buNone/>
            </a:pPr>
            <a:r>
              <a:rPr lang="en-US" sz="1400" u="sng" dirty="0"/>
              <a:t>+ Purchases</a:t>
            </a:r>
            <a:r>
              <a:rPr lang="en-US" sz="1400" dirty="0"/>
              <a:t>	   	</a:t>
            </a:r>
            <a:r>
              <a:rPr lang="en-US" sz="1400" dirty="0" smtClean="0"/>
              <a:t>   </a:t>
            </a:r>
            <a:r>
              <a:rPr lang="en-US" sz="1400" u="sng" dirty="0"/>
              <a:t>+40</a:t>
            </a:r>
            <a:r>
              <a:rPr lang="en-US" sz="1400" dirty="0"/>
              <a:t>	 	</a:t>
            </a:r>
            <a:r>
              <a:rPr lang="en-US" sz="1400" u="sng" dirty="0"/>
              <a:t>+40</a:t>
            </a:r>
            <a:r>
              <a:rPr lang="en-US" sz="1400" dirty="0"/>
              <a:t>	</a:t>
            </a:r>
          </a:p>
          <a:p>
            <a:pPr marL="0" indent="0">
              <a:buNone/>
            </a:pPr>
            <a:r>
              <a:rPr lang="en-US" sz="1400" dirty="0"/>
              <a:t>= Goods Available for Sale	</a:t>
            </a:r>
            <a:r>
              <a:rPr lang="en-US" sz="1400" dirty="0" smtClean="0"/>
              <a:t>     59</a:t>
            </a:r>
            <a:r>
              <a:rPr lang="en-US" sz="1400" dirty="0"/>
              <a:t>	   	</a:t>
            </a:r>
            <a:endParaRPr lang="en-US" sz="1400" u="sng" dirty="0"/>
          </a:p>
          <a:p>
            <a:pPr marL="0" indent="0">
              <a:buNone/>
            </a:pPr>
            <a:r>
              <a:rPr lang="en-US" sz="1400" u="sng" dirty="0"/>
              <a:t>‒ Ending Inventory 	</a:t>
            </a:r>
            <a:r>
              <a:rPr lang="en-US" sz="1400" dirty="0"/>
              <a:t>	   </a:t>
            </a:r>
            <a:r>
              <a:rPr lang="en-US" sz="1400" u="sng" dirty="0"/>
              <a:t> -25</a:t>
            </a:r>
            <a:r>
              <a:rPr lang="en-US" sz="1400" dirty="0"/>
              <a:t>		</a:t>
            </a:r>
            <a:r>
              <a:rPr lang="en-US" sz="1400" u="sng" dirty="0"/>
              <a:t> -25</a:t>
            </a:r>
            <a:r>
              <a:rPr lang="en-US" sz="1400" dirty="0"/>
              <a:t>*	 	</a:t>
            </a:r>
            <a:r>
              <a:rPr lang="en-US" sz="1400" b="1" dirty="0" smtClean="0"/>
              <a:t>  </a:t>
            </a:r>
            <a:endParaRPr lang="en-US" sz="1400" b="1" dirty="0"/>
          </a:p>
          <a:p>
            <a:pPr marL="0" indent="0">
              <a:buNone/>
            </a:pPr>
            <a:r>
              <a:rPr lang="en-US" sz="1400" dirty="0"/>
              <a:t>= Cost of Goods Sold		     34</a:t>
            </a:r>
          </a:p>
          <a:p>
            <a:pPr marL="0" indent="0">
              <a:buNone/>
            </a:pPr>
            <a:endParaRPr lang="en-US" sz="1400" dirty="0"/>
          </a:p>
          <a:p>
            <a:pPr>
              <a:buFont typeface="Arial" panose="020B0604020202020204" pitchFamily="34" charset="0"/>
              <a:buChar char="⃰"/>
            </a:pPr>
            <a:r>
              <a:rPr lang="en-US" sz="1200" dirty="0" smtClean="0"/>
              <a:t>Because </a:t>
            </a:r>
            <a:r>
              <a:rPr lang="en-US" sz="1200" dirty="0"/>
              <a:t>ending inventory at </a:t>
            </a:r>
            <a:r>
              <a:rPr lang="en-US" sz="1200" dirty="0" smtClean="0"/>
              <a:t>12/31/2016 </a:t>
            </a:r>
            <a:r>
              <a:rPr lang="en-US" sz="1200" dirty="0"/>
              <a:t>is determined by a physical count on </a:t>
            </a:r>
            <a:r>
              <a:rPr lang="en-US" sz="1200" dirty="0" smtClean="0"/>
              <a:t>1/1/2017 </a:t>
            </a:r>
            <a:r>
              <a:rPr lang="en-US" sz="1200" dirty="0"/>
              <a:t>and there is no counting error on this date, </a:t>
            </a:r>
            <a:r>
              <a:rPr lang="en-US" sz="1200" dirty="0" smtClean="0"/>
              <a:t>2016 </a:t>
            </a:r>
            <a:r>
              <a:rPr lang="en-US" sz="1200" dirty="0"/>
              <a:t>ending inventory is not affected by the counting error on </a:t>
            </a:r>
            <a:r>
              <a:rPr lang="en-US" sz="1200" dirty="0" smtClean="0"/>
              <a:t>1/1/2016. </a:t>
            </a:r>
          </a:p>
          <a:p>
            <a:pPr marL="0" indent="0">
              <a:buNone/>
            </a:pPr>
            <a:endParaRPr lang="en-US" sz="1400" dirty="0"/>
          </a:p>
          <a:p>
            <a:pPr eaLnBrk="1" hangingPunct="1">
              <a:buFont typeface="Arial" charset="0"/>
              <a:buNone/>
            </a:pPr>
            <a:r>
              <a:rPr lang="en-US" altLang="en-US" sz="1400" dirty="0"/>
              <a:t>Effect of Error on Ending Inventory at </a:t>
            </a:r>
            <a:r>
              <a:rPr lang="en-US" altLang="en-US" sz="1400" dirty="0">
                <a:solidFill>
                  <a:srgbClr val="002060"/>
                </a:solidFill>
              </a:rPr>
              <a:t>12/31/2016</a:t>
            </a:r>
            <a:r>
              <a:rPr lang="en-US" altLang="en-US" sz="1400" dirty="0"/>
              <a:t>:</a:t>
            </a:r>
          </a:p>
          <a:p>
            <a:pPr eaLnBrk="1" hangingPunct="1">
              <a:spcAft>
                <a:spcPts val="600"/>
              </a:spcAft>
              <a:buFont typeface="Wingdings" pitchFamily="2" charset="2"/>
              <a:buNone/>
            </a:pPr>
            <a:r>
              <a:rPr lang="en-US" altLang="en-US" sz="1400" dirty="0">
                <a:solidFill>
                  <a:srgbClr val="FF0000"/>
                </a:solidFill>
              </a:rPr>
              <a:t>		</a:t>
            </a:r>
            <a:r>
              <a:rPr lang="en-US" altLang="en-US" sz="1400" dirty="0">
                <a:solidFill>
                  <a:srgbClr val="FF0000"/>
                </a:solidFill>
                <a:sym typeface="Wingdings" pitchFamily="2" charset="2"/>
              </a:rPr>
              <a:t>No effect</a:t>
            </a:r>
            <a:endParaRPr lang="en-US" altLang="en-US" sz="1400" dirty="0">
              <a:solidFill>
                <a:srgbClr val="FF0000"/>
              </a:solidFill>
            </a:endParaRPr>
          </a:p>
          <a:p>
            <a:pPr eaLnBrk="1" hangingPunct="1">
              <a:buFont typeface="Wingdings" pitchFamily="2" charset="2"/>
              <a:buNone/>
            </a:pPr>
            <a:r>
              <a:rPr lang="en-US" altLang="en-US" sz="1400" dirty="0" smtClean="0"/>
              <a:t>Effect </a:t>
            </a:r>
            <a:r>
              <a:rPr lang="en-US" altLang="en-US" sz="1400" dirty="0"/>
              <a:t>of Error on COGS in </a:t>
            </a:r>
            <a:r>
              <a:rPr lang="en-US" altLang="en-US" sz="1400" dirty="0">
                <a:solidFill>
                  <a:srgbClr val="002060"/>
                </a:solidFill>
              </a:rPr>
              <a:t>2016</a:t>
            </a:r>
            <a:r>
              <a:rPr lang="en-US" altLang="en-US" sz="1400" dirty="0"/>
              <a:t>:</a:t>
            </a:r>
          </a:p>
          <a:p>
            <a:pPr eaLnBrk="1" hangingPunct="1">
              <a:spcAft>
                <a:spcPts val="600"/>
              </a:spcAft>
              <a:buFont typeface="Wingdings" pitchFamily="2" charset="2"/>
              <a:buNone/>
            </a:pPr>
            <a:r>
              <a:rPr lang="en-US" altLang="en-US" sz="1400" dirty="0">
                <a:solidFill>
                  <a:srgbClr val="FF0000"/>
                </a:solidFill>
              </a:rPr>
              <a:t>		</a:t>
            </a:r>
            <a:r>
              <a:rPr lang="en-US" altLang="en-US" sz="1400" dirty="0">
                <a:solidFill>
                  <a:srgbClr val="FF0000"/>
                </a:solidFill>
                <a:sym typeface="Wingdings" pitchFamily="2" charset="2"/>
              </a:rPr>
              <a:t>Too low   (b/c Beg. Inv. is understated)</a:t>
            </a:r>
            <a:endParaRPr lang="en-US" altLang="en-US" sz="1400" dirty="0">
              <a:solidFill>
                <a:srgbClr val="FF0000"/>
              </a:solidFill>
            </a:endParaRPr>
          </a:p>
          <a:p>
            <a:pPr eaLnBrk="1" hangingPunct="1">
              <a:buFont typeface="Wingdings" pitchFamily="2" charset="2"/>
              <a:buNone/>
            </a:pPr>
            <a:r>
              <a:rPr lang="en-US" altLang="en-US" sz="1400" dirty="0" smtClean="0"/>
              <a:t>Effect </a:t>
            </a:r>
            <a:r>
              <a:rPr lang="en-US" altLang="en-US" sz="1400" dirty="0"/>
              <a:t>of Error on Net Income in </a:t>
            </a:r>
            <a:r>
              <a:rPr lang="en-US" altLang="en-US" sz="1400" dirty="0">
                <a:solidFill>
                  <a:srgbClr val="002060"/>
                </a:solidFill>
              </a:rPr>
              <a:t>2016</a:t>
            </a:r>
            <a:r>
              <a:rPr lang="en-US" altLang="en-US" sz="1400" dirty="0"/>
              <a:t>:</a:t>
            </a:r>
          </a:p>
          <a:p>
            <a:pPr eaLnBrk="1" hangingPunct="1">
              <a:buFont typeface="Wingdings" pitchFamily="2" charset="2"/>
              <a:buNone/>
            </a:pPr>
            <a:r>
              <a:rPr lang="en-US" altLang="en-US" sz="1400" dirty="0">
                <a:solidFill>
                  <a:srgbClr val="FF0000"/>
                </a:solidFill>
              </a:rPr>
              <a:t>		</a:t>
            </a:r>
            <a:r>
              <a:rPr lang="en-US" altLang="en-US" sz="1400" dirty="0">
                <a:solidFill>
                  <a:srgbClr val="FF0000"/>
                </a:solidFill>
                <a:sym typeface="Wingdings" pitchFamily="2" charset="2"/>
              </a:rPr>
              <a:t>Too high</a:t>
            </a:r>
          </a:p>
          <a:p>
            <a:pPr marL="0" indent="0" eaLnBrk="1" hangingPunct="1">
              <a:spcBef>
                <a:spcPts val="0"/>
              </a:spcBef>
              <a:spcAft>
                <a:spcPts val="600"/>
              </a:spcAft>
              <a:buFont typeface="Wingdings" pitchFamily="2" charset="2"/>
              <a:buNone/>
              <a:defRPr/>
            </a:pPr>
            <a:endParaRPr lang="en-US" sz="1800" dirty="0"/>
          </a:p>
        </p:txBody>
      </p:sp>
      <p:sp>
        <p:nvSpPr>
          <p:cNvPr id="5" name="TextBox 4"/>
          <p:cNvSpPr txBox="1"/>
          <p:nvPr/>
        </p:nvSpPr>
        <p:spPr>
          <a:xfrm>
            <a:off x="5715000" y="1693446"/>
            <a:ext cx="2057400" cy="307777"/>
          </a:xfrm>
          <a:prstGeom prst="rect">
            <a:avLst/>
          </a:prstGeom>
          <a:noFill/>
        </p:spPr>
        <p:txBody>
          <a:bodyPr wrap="square" rtlCol="0">
            <a:spAutoFit/>
          </a:bodyPr>
          <a:lstStyle/>
          <a:p>
            <a:r>
              <a:rPr lang="en-US" sz="1400" dirty="0" smtClean="0">
                <a:solidFill>
                  <a:srgbClr val="FF0000"/>
                </a:solidFill>
              </a:rPr>
              <a:t>17      	“too low”</a:t>
            </a:r>
            <a:endParaRPr lang="en-US" sz="1400" u="sng" dirty="0" smtClean="0">
              <a:solidFill>
                <a:srgbClr val="FF0000"/>
              </a:solidFill>
            </a:endParaRPr>
          </a:p>
        </p:txBody>
      </p:sp>
      <p:sp>
        <p:nvSpPr>
          <p:cNvPr id="6" name="TextBox 5"/>
          <p:cNvSpPr txBox="1"/>
          <p:nvPr/>
        </p:nvSpPr>
        <p:spPr>
          <a:xfrm>
            <a:off x="5715000" y="2208466"/>
            <a:ext cx="2133600" cy="307777"/>
          </a:xfrm>
          <a:prstGeom prst="rect">
            <a:avLst/>
          </a:prstGeom>
          <a:noFill/>
        </p:spPr>
        <p:txBody>
          <a:bodyPr wrap="square" rtlCol="0">
            <a:spAutoFit/>
          </a:bodyPr>
          <a:lstStyle/>
          <a:p>
            <a:r>
              <a:rPr lang="en-US" sz="1400" dirty="0">
                <a:solidFill>
                  <a:srgbClr val="FF0000"/>
                </a:solidFill>
              </a:rPr>
              <a:t>5</a:t>
            </a:r>
            <a:r>
              <a:rPr lang="en-US" sz="1400" dirty="0" smtClean="0">
                <a:solidFill>
                  <a:srgbClr val="FF0000"/>
                </a:solidFill>
              </a:rPr>
              <a:t>7      	“too low”</a:t>
            </a:r>
            <a:endParaRPr lang="en-US" sz="1400" u="sng" dirty="0" smtClean="0">
              <a:solidFill>
                <a:srgbClr val="FF0000"/>
              </a:solidFill>
            </a:endParaRPr>
          </a:p>
        </p:txBody>
      </p:sp>
      <p:sp>
        <p:nvSpPr>
          <p:cNvPr id="7" name="TextBox 6"/>
          <p:cNvSpPr txBox="1"/>
          <p:nvPr/>
        </p:nvSpPr>
        <p:spPr>
          <a:xfrm>
            <a:off x="5723324" y="2665512"/>
            <a:ext cx="2143760" cy="307777"/>
          </a:xfrm>
          <a:prstGeom prst="rect">
            <a:avLst/>
          </a:prstGeom>
          <a:noFill/>
        </p:spPr>
        <p:txBody>
          <a:bodyPr wrap="square" rtlCol="0">
            <a:spAutoFit/>
          </a:bodyPr>
          <a:lstStyle/>
          <a:p>
            <a:r>
              <a:rPr lang="en-US" sz="1400" dirty="0" smtClean="0">
                <a:solidFill>
                  <a:srgbClr val="FF0000"/>
                </a:solidFill>
              </a:rPr>
              <a:t>32      	“too low”</a:t>
            </a:r>
            <a:endParaRPr lang="en-US" sz="1400" u="sng" dirty="0" smtClean="0">
              <a:solidFill>
                <a:srgbClr val="FF0000"/>
              </a:solidFill>
            </a:endParaRPr>
          </a:p>
        </p:txBody>
      </p:sp>
      <p:sp>
        <p:nvSpPr>
          <p:cNvPr id="3" name="Rectangle 2"/>
          <p:cNvSpPr/>
          <p:nvPr/>
        </p:nvSpPr>
        <p:spPr bwMode="auto">
          <a:xfrm>
            <a:off x="5867400" y="4114800"/>
            <a:ext cx="2743200" cy="12192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indent="0" eaLnBrk="1" hangingPunct="1">
              <a:buNone/>
            </a:pPr>
            <a:r>
              <a:rPr lang="en-US" altLang="en-US" sz="1400" dirty="0">
                <a:sym typeface="Wingdings" pitchFamily="2" charset="2"/>
              </a:rPr>
              <a:t>NOTE: Error is “counter-balancing” (too much COGS in 2015; not enough in 2016). As of the end of 2016, the error has corrected itself</a:t>
            </a:r>
            <a:endParaRPr lang="en-US" sz="1800" dirty="0"/>
          </a:p>
        </p:txBody>
      </p:sp>
    </p:spTree>
    <p:extLst>
      <p:ext uri="{BB962C8B-B14F-4D97-AF65-F5344CB8AC3E}">
        <p14:creationId xmlns:p14="http://schemas.microsoft.com/office/powerpoint/2010/main" val="286849258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73</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Ratio Analysis</a:t>
            </a:r>
            <a:endParaRPr lang="en-US" sz="2800" dirty="0"/>
          </a:p>
        </p:txBody>
      </p:sp>
    </p:spTree>
    <p:extLst>
      <p:ext uri="{BB962C8B-B14F-4D97-AF65-F5344CB8AC3E}">
        <p14:creationId xmlns:p14="http://schemas.microsoft.com/office/powerpoint/2010/main" val="147732997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74</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Inventory Turnover</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334000"/>
          </a:xfrm>
          <a:noFill/>
        </p:spPr>
        <p:txBody>
          <a:bodyPr lIns="0" tIns="0" rIns="0" bIns="0"/>
          <a:lstStyle/>
          <a:p>
            <a:pPr marL="0" lvl="0" indent="0">
              <a:spcBef>
                <a:spcPct val="0"/>
              </a:spcBef>
              <a:buNone/>
            </a:pPr>
            <a:r>
              <a:rPr lang="en-US" sz="1600" dirty="0">
                <a:solidFill>
                  <a:srgbClr val="C00000"/>
                </a:solidFill>
              </a:rPr>
              <a:t>How </a:t>
            </a:r>
            <a:r>
              <a:rPr lang="en-US" sz="1600" dirty="0" smtClean="0">
                <a:solidFill>
                  <a:srgbClr val="C00000"/>
                </a:solidFill>
              </a:rPr>
              <a:t>efficiently does a firm manage its inventory?</a:t>
            </a:r>
            <a:endParaRPr lang="en-US" sz="1600" dirty="0">
              <a:solidFill>
                <a:srgbClr val="C00000"/>
              </a:solidFill>
            </a:endParaRPr>
          </a:p>
          <a:p>
            <a:pPr marL="0" indent="0">
              <a:spcBef>
                <a:spcPct val="0"/>
              </a:spcBef>
              <a:buNone/>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r>
              <a:rPr lang="en-US" sz="1400" dirty="0"/>
              <a:t>As mentioned earlier, the primary goals of inventory management are to have sufficient quantities of high-quality inventory available to serve customers’ needs while minimizing the costs of carrying inventory. The inventory turnover ratio is an important measure of the company’s success in balancing these conflicting goals.</a:t>
            </a:r>
          </a:p>
          <a:p>
            <a:endParaRPr lang="en-US" sz="1400" dirty="0"/>
          </a:p>
          <a:p>
            <a:r>
              <a:rPr lang="en-US" sz="1400" dirty="0"/>
              <a:t>The inventory turnover ratio is calculated as cost of goods sold divided by average inventory. Average inventory is the beginning inventory plus the ending inventory divided by two. </a:t>
            </a:r>
          </a:p>
          <a:p>
            <a:endParaRPr lang="en-US" sz="1400" dirty="0"/>
          </a:p>
          <a:p>
            <a:r>
              <a:rPr lang="en-US" sz="1400" dirty="0"/>
              <a:t>This ratio reflects how many times average inventory was produced and sold during the period. A higher ratio indicates that inventory moves more quickly, thus reducing storage and obsolescence costs.</a:t>
            </a:r>
          </a:p>
        </p:txBody>
      </p:sp>
      <p:sp>
        <p:nvSpPr>
          <p:cNvPr id="9" name="TextBox 13"/>
          <p:cNvSpPr txBox="1"/>
          <p:nvPr/>
        </p:nvSpPr>
        <p:spPr>
          <a:xfrm>
            <a:off x="1371600" y="2048809"/>
            <a:ext cx="2211860" cy="26468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dirty="0" smtClean="0"/>
              <a:t>Inventory Turnover</a:t>
            </a:r>
            <a:endParaRPr lang="en-US" sz="1400" dirty="0"/>
          </a:p>
        </p:txBody>
      </p:sp>
      <p:sp>
        <p:nvSpPr>
          <p:cNvPr id="10" name="TextBox 8"/>
          <p:cNvSpPr txBox="1"/>
          <p:nvPr/>
        </p:nvSpPr>
        <p:spPr>
          <a:xfrm>
            <a:off x="3048000" y="1924159"/>
            <a:ext cx="5151682" cy="5139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dirty="0" smtClean="0"/>
              <a:t>Cost of Goods Sold</a:t>
            </a:r>
          </a:p>
          <a:p>
            <a:pPr algn="ctr">
              <a:lnSpc>
                <a:spcPct val="80000"/>
              </a:lnSpc>
              <a:spcBef>
                <a:spcPts val="600"/>
              </a:spcBef>
            </a:pPr>
            <a:r>
              <a:rPr lang="en-US" sz="1400" dirty="0" smtClean="0"/>
              <a:t>Average Inventory</a:t>
            </a:r>
            <a:endParaRPr lang="en-US" sz="1400" dirty="0"/>
          </a:p>
        </p:txBody>
      </p:sp>
      <p:cxnSp>
        <p:nvCxnSpPr>
          <p:cNvPr id="11" name="Straight Connector 10"/>
          <p:cNvCxnSpPr/>
          <p:nvPr/>
        </p:nvCxnSpPr>
        <p:spPr bwMode="auto">
          <a:xfrm>
            <a:off x="4366541" y="2164145"/>
            <a:ext cx="2514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 name="TextBox 3"/>
          <p:cNvSpPr txBox="1"/>
          <p:nvPr/>
        </p:nvSpPr>
        <p:spPr>
          <a:xfrm>
            <a:off x="3616036" y="2027264"/>
            <a:ext cx="288862" cy="307777"/>
          </a:xfrm>
          <a:prstGeom prst="rect">
            <a:avLst/>
          </a:prstGeom>
          <a:noFill/>
        </p:spPr>
        <p:txBody>
          <a:bodyPr wrap="none" rtlCol="0">
            <a:spAutoFit/>
          </a:bodyPr>
          <a:lstStyle/>
          <a:p>
            <a:r>
              <a:rPr lang="en-US" sz="1400" dirty="0" smtClean="0"/>
              <a:t>=</a:t>
            </a:r>
            <a:endParaRPr lang="en-US" sz="1400" dirty="0"/>
          </a:p>
        </p:txBody>
      </p:sp>
    </p:spTree>
    <p:extLst>
      <p:ext uri="{BB962C8B-B14F-4D97-AF65-F5344CB8AC3E}">
        <p14:creationId xmlns:p14="http://schemas.microsoft.com/office/powerpoint/2010/main" val="298641076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75</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Average Days to Sell Inventory</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334000"/>
          </a:xfrm>
          <a:noFill/>
        </p:spPr>
        <p:txBody>
          <a:bodyPr lIns="0" tIns="0" rIns="0" bIns="0"/>
          <a:lstStyle/>
          <a:p>
            <a:pPr marL="0" lvl="0" indent="0">
              <a:spcBef>
                <a:spcPct val="0"/>
              </a:spcBef>
              <a:buNone/>
            </a:pPr>
            <a:r>
              <a:rPr lang="en-US" sz="1600" dirty="0">
                <a:solidFill>
                  <a:srgbClr val="C00000"/>
                </a:solidFill>
              </a:rPr>
              <a:t>How </a:t>
            </a:r>
            <a:r>
              <a:rPr lang="en-US" sz="1600" dirty="0" smtClean="0">
                <a:solidFill>
                  <a:srgbClr val="C00000"/>
                </a:solidFill>
              </a:rPr>
              <a:t>efficiently does a firm manage its inventory?</a:t>
            </a:r>
            <a:endParaRPr lang="en-US" sz="1600" dirty="0">
              <a:solidFill>
                <a:srgbClr val="C00000"/>
              </a:solidFill>
            </a:endParaRPr>
          </a:p>
          <a:p>
            <a:pPr marL="0" indent="0">
              <a:spcBef>
                <a:spcPct val="0"/>
              </a:spcBef>
              <a:buNone/>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pPr>
              <a:spcBef>
                <a:spcPct val="0"/>
              </a:spcBef>
            </a:pPr>
            <a:endParaRPr lang="en-US" sz="1400" dirty="0" smtClean="0"/>
          </a:p>
          <a:p>
            <a:pPr>
              <a:spcBef>
                <a:spcPct val="0"/>
              </a:spcBef>
            </a:pPr>
            <a:endParaRPr lang="en-US" sz="1400" dirty="0"/>
          </a:p>
          <a:p>
            <a:pPr eaLnBrk="1" fontAlgn="auto" hangingPunct="1">
              <a:spcBef>
                <a:spcPts val="0"/>
              </a:spcBef>
              <a:spcAft>
                <a:spcPts val="0"/>
              </a:spcAft>
              <a:defRPr/>
            </a:pPr>
            <a:r>
              <a:rPr lang="en-US" sz="1400" dirty="0">
                <a:cs typeface="Arial" pitchFamily="34" charset="0"/>
              </a:rPr>
              <a:t>This ratio reflects the average time in days it takes a company to produce and deliver inventory to its customers. Generally, a lower ratio is better as it indicates a quicker delivery cycle to customers.</a:t>
            </a:r>
          </a:p>
          <a:p>
            <a:pPr eaLnBrk="1" fontAlgn="auto" hangingPunct="1">
              <a:spcBef>
                <a:spcPts val="0"/>
              </a:spcBef>
              <a:spcAft>
                <a:spcPts val="0"/>
              </a:spcAft>
              <a:defRPr/>
            </a:pPr>
            <a:endParaRPr lang="en-US" sz="1400" dirty="0">
              <a:cs typeface="Arial" pitchFamily="34" charset="0"/>
            </a:endParaRPr>
          </a:p>
          <a:p>
            <a:pPr eaLnBrk="1" fontAlgn="auto" hangingPunct="1">
              <a:spcBef>
                <a:spcPts val="0"/>
              </a:spcBef>
              <a:spcAft>
                <a:spcPts val="0"/>
              </a:spcAft>
              <a:defRPr/>
            </a:pPr>
            <a:r>
              <a:rPr lang="en-US" sz="1400" dirty="0">
                <a:cs typeface="Arial" pitchFamily="34" charset="0"/>
              </a:rPr>
              <a:t>An organization’s average days to sell inventory should only be compared to its own figures from prior years or to competitors, as significant differences often exist across industries</a:t>
            </a:r>
            <a:r>
              <a:rPr lang="en-US" sz="1400" dirty="0" smtClean="0">
                <a:cs typeface="Arial" pitchFamily="34" charset="0"/>
              </a:rPr>
              <a:t>.</a:t>
            </a:r>
          </a:p>
          <a:p>
            <a:pPr eaLnBrk="1" fontAlgn="auto" hangingPunct="1">
              <a:spcBef>
                <a:spcPts val="0"/>
              </a:spcBef>
              <a:spcAft>
                <a:spcPts val="0"/>
              </a:spcAft>
              <a:defRPr/>
            </a:pPr>
            <a:endParaRPr lang="en-US" sz="1400" dirty="0">
              <a:cs typeface="Arial" pitchFamily="34" charset="0"/>
            </a:endParaRPr>
          </a:p>
          <a:p>
            <a:pPr lvl="1">
              <a:spcAft>
                <a:spcPts val="600"/>
              </a:spcAft>
              <a:buFont typeface="Wingdings" panose="05000000000000000000" pitchFamily="2" charset="2"/>
              <a:buChar char="ü"/>
            </a:pPr>
            <a:r>
              <a:rPr lang="en-US" sz="1400" dirty="0" smtClean="0">
                <a:cs typeface="Arial" pitchFamily="34" charset="0"/>
              </a:rPr>
              <a:t>Same as </a:t>
            </a:r>
            <a:r>
              <a:rPr lang="en-US" sz="1400" dirty="0"/>
              <a:t>Days Inventory Outstanding, or DIO, </a:t>
            </a:r>
            <a:r>
              <a:rPr lang="en-US" sz="1400" dirty="0" smtClean="0"/>
              <a:t>from Chapter 3. </a:t>
            </a:r>
            <a:endParaRPr lang="en-US" sz="1400" dirty="0"/>
          </a:p>
          <a:p>
            <a:pPr eaLnBrk="1" fontAlgn="auto" hangingPunct="1">
              <a:spcBef>
                <a:spcPts val="0"/>
              </a:spcBef>
              <a:spcAft>
                <a:spcPts val="0"/>
              </a:spcAft>
              <a:defRPr/>
            </a:pPr>
            <a:endParaRPr lang="en-US" sz="1400" dirty="0">
              <a:cs typeface="Arial" pitchFamily="34" charset="0"/>
            </a:endParaRPr>
          </a:p>
          <a:p>
            <a:pPr marL="0" indent="0" eaLnBrk="1" fontAlgn="auto" hangingPunct="1">
              <a:spcBef>
                <a:spcPts val="0"/>
              </a:spcBef>
              <a:spcAft>
                <a:spcPts val="0"/>
              </a:spcAft>
              <a:buNone/>
              <a:defRPr/>
            </a:pPr>
            <a:endParaRPr lang="en-US" sz="1400" dirty="0">
              <a:cs typeface="Arial" pitchFamily="34" charset="0"/>
            </a:endParaRPr>
          </a:p>
        </p:txBody>
      </p:sp>
      <p:sp>
        <p:nvSpPr>
          <p:cNvPr id="9" name="TextBox 13"/>
          <p:cNvSpPr txBox="1"/>
          <p:nvPr/>
        </p:nvSpPr>
        <p:spPr>
          <a:xfrm>
            <a:off x="1066800" y="2048809"/>
            <a:ext cx="2667000" cy="26468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dirty="0" smtClean="0"/>
              <a:t>Average Days to Sell Inventory</a:t>
            </a:r>
            <a:endParaRPr lang="en-US" sz="1400" dirty="0"/>
          </a:p>
        </p:txBody>
      </p:sp>
      <p:sp>
        <p:nvSpPr>
          <p:cNvPr id="10" name="TextBox 8"/>
          <p:cNvSpPr txBox="1"/>
          <p:nvPr/>
        </p:nvSpPr>
        <p:spPr>
          <a:xfrm>
            <a:off x="3048000" y="1924159"/>
            <a:ext cx="5151682" cy="51398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lnSpc>
                <a:spcPct val="80000"/>
              </a:lnSpc>
            </a:pPr>
            <a:r>
              <a:rPr lang="en-US" sz="1400" dirty="0" smtClean="0"/>
              <a:t>365</a:t>
            </a:r>
          </a:p>
          <a:p>
            <a:pPr algn="ctr">
              <a:lnSpc>
                <a:spcPct val="80000"/>
              </a:lnSpc>
              <a:spcBef>
                <a:spcPts val="600"/>
              </a:spcBef>
            </a:pPr>
            <a:r>
              <a:rPr lang="en-US" sz="1400" dirty="0" smtClean="0"/>
              <a:t>Inventory Turnover</a:t>
            </a:r>
            <a:endParaRPr lang="en-US" sz="1400" dirty="0"/>
          </a:p>
        </p:txBody>
      </p:sp>
      <p:cxnSp>
        <p:nvCxnSpPr>
          <p:cNvPr id="11" name="Straight Connector 10"/>
          <p:cNvCxnSpPr/>
          <p:nvPr/>
        </p:nvCxnSpPr>
        <p:spPr bwMode="auto">
          <a:xfrm>
            <a:off x="4366541" y="2164145"/>
            <a:ext cx="25146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 name="TextBox 3"/>
          <p:cNvSpPr txBox="1"/>
          <p:nvPr/>
        </p:nvSpPr>
        <p:spPr>
          <a:xfrm>
            <a:off x="3616036" y="2027264"/>
            <a:ext cx="288862" cy="307777"/>
          </a:xfrm>
          <a:prstGeom prst="rect">
            <a:avLst/>
          </a:prstGeom>
          <a:noFill/>
        </p:spPr>
        <p:txBody>
          <a:bodyPr wrap="none" rtlCol="0">
            <a:spAutoFit/>
          </a:bodyPr>
          <a:lstStyle/>
          <a:p>
            <a:r>
              <a:rPr lang="en-US" sz="1400" dirty="0" smtClean="0"/>
              <a:t>=</a:t>
            </a:r>
            <a:endParaRPr lang="en-US" sz="1400" dirty="0"/>
          </a:p>
        </p:txBody>
      </p:sp>
    </p:spTree>
    <p:extLst>
      <p:ext uri="{BB962C8B-B14F-4D97-AF65-F5344CB8AC3E}">
        <p14:creationId xmlns:p14="http://schemas.microsoft.com/office/powerpoint/2010/main" val="94016360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76</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Internal Control of Inventory</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None/>
            </a:pPr>
            <a:r>
              <a:rPr lang="en-US" sz="1400" dirty="0"/>
              <a:t>After cash, inventory is the asset second most vulnerable to theft. Efficient management of inventory is crucial to avoid stock-outs and overstock situations. As a consequence, a number of control features focus on safeguarding inventories and providing up-to-date information for management decisions. </a:t>
            </a:r>
          </a:p>
          <a:p>
            <a:pPr>
              <a:buFont typeface="Wingdings" panose="05000000000000000000" pitchFamily="2" charset="2"/>
              <a:buChar char="q"/>
            </a:pPr>
            <a:endParaRPr lang="en-US" sz="1400" dirty="0"/>
          </a:p>
          <a:p>
            <a:pPr marL="0" indent="0">
              <a:buNone/>
            </a:pPr>
            <a:r>
              <a:rPr lang="en-US" sz="1400" dirty="0"/>
              <a:t>Key among these are:</a:t>
            </a:r>
          </a:p>
          <a:p>
            <a:pPr lvl="1">
              <a:buFont typeface="Wingdings" panose="05000000000000000000" pitchFamily="2" charset="2"/>
              <a:buChar char="ü"/>
            </a:pPr>
            <a:r>
              <a:rPr lang="en-US" sz="1200" dirty="0"/>
              <a:t>Separation of responsibilities for inventory accounting and physical handling of inventory.</a:t>
            </a:r>
          </a:p>
          <a:p>
            <a:pPr lvl="1">
              <a:buFont typeface="Wingdings" panose="05000000000000000000" pitchFamily="2" charset="2"/>
              <a:buChar char="ü"/>
            </a:pPr>
            <a:r>
              <a:rPr lang="en-US" sz="1200" dirty="0"/>
              <a:t>Storage of inventory in a manner that protects from theft and damage.</a:t>
            </a:r>
          </a:p>
          <a:p>
            <a:pPr lvl="1">
              <a:buFont typeface="Wingdings" panose="05000000000000000000" pitchFamily="2" charset="2"/>
              <a:buChar char="ü"/>
            </a:pPr>
            <a:r>
              <a:rPr lang="en-US" sz="1200" dirty="0"/>
              <a:t>Limiting access to inventory to authorized employees.</a:t>
            </a:r>
          </a:p>
          <a:p>
            <a:pPr lvl="1">
              <a:buFont typeface="Wingdings" panose="05000000000000000000" pitchFamily="2" charset="2"/>
              <a:buChar char="ü"/>
            </a:pPr>
            <a:r>
              <a:rPr lang="en-US" sz="1200" dirty="0"/>
              <a:t>Maintaining perpetual inventory records.</a:t>
            </a:r>
          </a:p>
          <a:p>
            <a:pPr lvl="1">
              <a:buFont typeface="Wingdings" panose="05000000000000000000" pitchFamily="2" charset="2"/>
              <a:buChar char="ü"/>
            </a:pPr>
            <a:r>
              <a:rPr lang="en-US" sz="1200" dirty="0"/>
              <a:t>Comparing perpetual records to periodic physical counts of inventory.</a:t>
            </a:r>
          </a:p>
          <a:p>
            <a:pPr marL="0" indent="0">
              <a:buNone/>
            </a:pPr>
            <a:endParaRPr lang="en-US" sz="1400" dirty="0"/>
          </a:p>
          <a:p>
            <a:pPr marL="0" indent="0">
              <a:buNone/>
            </a:pPr>
            <a:endParaRPr lang="en-US" sz="1400" dirty="0"/>
          </a:p>
          <a:p>
            <a:pPr>
              <a:buFont typeface="Wingdings" panose="05000000000000000000" pitchFamily="2" charset="2"/>
              <a:buChar char="v"/>
            </a:pPr>
            <a:r>
              <a:rPr lang="en-US" sz="1400" dirty="0" smtClean="0">
                <a:solidFill>
                  <a:srgbClr val="C00000"/>
                </a:solidFill>
              </a:rPr>
              <a:t>Note</a:t>
            </a:r>
            <a:r>
              <a:rPr lang="en-US" sz="1400" dirty="0" smtClean="0"/>
              <a:t>: Errors </a:t>
            </a:r>
            <a:r>
              <a:rPr lang="en-US" sz="1400" dirty="0"/>
              <a:t>in measuring ending inventory </a:t>
            </a:r>
            <a:r>
              <a:rPr lang="en-US" sz="1400" dirty="0" smtClean="0"/>
              <a:t>lead </a:t>
            </a:r>
            <a:r>
              <a:rPr lang="en-US" sz="1400" dirty="0"/>
              <a:t>to errors in cost of goods sold. </a:t>
            </a:r>
            <a:r>
              <a:rPr lang="en-US" sz="1400" dirty="0" smtClean="0"/>
              <a:t>They </a:t>
            </a:r>
            <a:r>
              <a:rPr lang="en-US" sz="1400" dirty="0"/>
              <a:t>have an inverse relationship.</a:t>
            </a:r>
          </a:p>
        </p:txBody>
      </p:sp>
    </p:spTree>
    <p:extLst>
      <p:ext uri="{BB962C8B-B14F-4D97-AF65-F5344CB8AC3E}">
        <p14:creationId xmlns:p14="http://schemas.microsoft.com/office/powerpoint/2010/main" val="292209762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77</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Inventory and Cash Flows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r>
              <a:rPr lang="en-US" sz="1400" dirty="0"/>
              <a:t>When companies expand production to meet increases in demand, this increases the amount of inventory reported on the balance sheet. A change in inventories can have a major effect on a company’s cash flow from operations. Cost of goods sold on the income statement may be more or less than the amount of cash paid to suppliers during the period. Since most inventory is purchased on credit, reconciling </a:t>
            </a:r>
            <a:r>
              <a:rPr lang="en-US" sz="1400" dirty="0" smtClean="0"/>
              <a:t>COGS with </a:t>
            </a:r>
            <a:r>
              <a:rPr lang="en-US" sz="1400" dirty="0"/>
              <a:t>cash paid to suppliers requires consideration of the changes in both the Inventory and Accounts Payable accounts.</a:t>
            </a:r>
          </a:p>
          <a:p>
            <a:endParaRPr lang="en-US" sz="1400" dirty="0" smtClean="0"/>
          </a:p>
          <a:p>
            <a:pPr marL="0" indent="0">
              <a:buNone/>
            </a:pPr>
            <a:endParaRPr lang="en-US" sz="1400" dirty="0"/>
          </a:p>
          <a:p>
            <a:pPr marL="0" indent="0">
              <a:buNone/>
            </a:pPr>
            <a:endParaRPr lang="en-US" sz="1400" dirty="0" smtClean="0"/>
          </a:p>
          <a:p>
            <a:pPr marL="0" indent="0">
              <a:buNone/>
            </a:pPr>
            <a:endParaRPr lang="en-US" sz="1400" dirty="0"/>
          </a:p>
          <a:p>
            <a:endParaRPr lang="en-US" sz="1400" dirty="0" smtClean="0"/>
          </a:p>
          <a:p>
            <a:endParaRPr lang="en-US" sz="1400" dirty="0"/>
          </a:p>
          <a:p>
            <a:endParaRPr lang="en-US" sz="1400" dirty="0" smtClean="0"/>
          </a:p>
          <a:p>
            <a:endParaRPr lang="en-US" sz="1400" dirty="0"/>
          </a:p>
          <a:p>
            <a:pPr>
              <a:buFont typeface="Wingdings" panose="05000000000000000000" pitchFamily="2" charset="2"/>
              <a:buChar char="ü"/>
            </a:pPr>
            <a:endParaRPr lang="en-US" sz="1200" dirty="0" smtClean="0"/>
          </a:p>
          <a:p>
            <a:pPr>
              <a:buFont typeface="Wingdings" panose="05000000000000000000" pitchFamily="2" charset="2"/>
              <a:buChar char="ü"/>
            </a:pPr>
            <a:r>
              <a:rPr lang="en-US" sz="1200" dirty="0" smtClean="0"/>
              <a:t>When </a:t>
            </a:r>
            <a:r>
              <a:rPr lang="en-US" sz="1200" dirty="0"/>
              <a:t>a net decrease in inventory for the period occurs, sales are greater than purchases, and thus, the decrease must be added in computing cash flows from operations. </a:t>
            </a:r>
          </a:p>
          <a:p>
            <a:pPr>
              <a:buFont typeface="Wingdings" panose="05000000000000000000" pitchFamily="2" charset="2"/>
              <a:buChar char="ü"/>
            </a:pPr>
            <a:endParaRPr lang="en-US" sz="1200" dirty="0"/>
          </a:p>
          <a:p>
            <a:pPr>
              <a:buFont typeface="Wingdings" panose="05000000000000000000" pitchFamily="2" charset="2"/>
              <a:buChar char="ü"/>
            </a:pPr>
            <a:r>
              <a:rPr lang="en-US" sz="1200" dirty="0"/>
              <a:t>When a net increase in inventory for the period occurs, sales are less than purchases, and thus, the increase must be subtracted in computing cash flows from operations.</a:t>
            </a:r>
            <a:endParaRPr lang="en-US" sz="1400" dirty="0"/>
          </a:p>
        </p:txBody>
      </p:sp>
      <p:sp>
        <p:nvSpPr>
          <p:cNvPr id="4" name="Rectangle 3"/>
          <p:cNvSpPr/>
          <p:nvPr/>
        </p:nvSpPr>
        <p:spPr bwMode="auto">
          <a:xfrm>
            <a:off x="4305300" y="2763891"/>
            <a:ext cx="990600" cy="3048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ＭＳ Ｐゴシック" pitchFamily="1" charset="-128"/>
              </a:rPr>
              <a:t>Net Income</a:t>
            </a:r>
          </a:p>
        </p:txBody>
      </p:sp>
      <p:sp>
        <p:nvSpPr>
          <p:cNvPr id="8" name="Rectangle 7"/>
          <p:cNvSpPr/>
          <p:nvPr/>
        </p:nvSpPr>
        <p:spPr bwMode="auto">
          <a:xfrm>
            <a:off x="3733800" y="4304100"/>
            <a:ext cx="2133600" cy="3048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ＭＳ Ｐゴシック" pitchFamily="1" charset="-128"/>
              </a:rPr>
              <a:t>Cash Flow from</a:t>
            </a:r>
            <a:r>
              <a:rPr kumimoji="0" lang="en-US" sz="1200" b="0" i="0" u="none" strike="noStrike" cap="none" normalizeH="0" dirty="0" smtClean="0">
                <a:ln>
                  <a:noFill/>
                </a:ln>
                <a:solidFill>
                  <a:schemeClr val="tx1"/>
                </a:solidFill>
                <a:effectLst/>
                <a:latin typeface="Arial" charset="0"/>
                <a:ea typeface="ＭＳ Ｐゴシック" pitchFamily="1" charset="-128"/>
              </a:rPr>
              <a:t> Operations</a:t>
            </a:r>
            <a:endParaRPr kumimoji="0" lang="en-US" sz="1200" b="0" i="0" u="none" strike="noStrike" cap="none" normalizeH="0" baseline="0" dirty="0" smtClean="0">
              <a:ln>
                <a:noFill/>
              </a:ln>
              <a:solidFill>
                <a:schemeClr val="tx1"/>
              </a:solidFill>
              <a:effectLst/>
              <a:latin typeface="Arial" charset="0"/>
              <a:ea typeface="ＭＳ Ｐゴシック" pitchFamily="1" charset="-128"/>
            </a:endParaRPr>
          </a:p>
        </p:txBody>
      </p:sp>
      <p:sp>
        <p:nvSpPr>
          <p:cNvPr id="9" name="Rectangle 8"/>
          <p:cNvSpPr/>
          <p:nvPr/>
        </p:nvSpPr>
        <p:spPr bwMode="auto">
          <a:xfrm>
            <a:off x="2057400" y="3352800"/>
            <a:ext cx="2247900" cy="3048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ＭＳ Ｐゴシック" pitchFamily="1" charset="-128"/>
              </a:rPr>
              <a:t>Decrease in Inventory</a:t>
            </a:r>
          </a:p>
        </p:txBody>
      </p:sp>
      <p:sp>
        <p:nvSpPr>
          <p:cNvPr id="10" name="Rectangle 9"/>
          <p:cNvSpPr/>
          <p:nvPr/>
        </p:nvSpPr>
        <p:spPr bwMode="auto">
          <a:xfrm>
            <a:off x="2057400" y="3681412"/>
            <a:ext cx="2247900" cy="3048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ＭＳ Ｐゴシック" pitchFamily="1" charset="-128"/>
              </a:rPr>
              <a:t>Increase in Accounts Payable</a:t>
            </a:r>
          </a:p>
        </p:txBody>
      </p:sp>
      <p:sp>
        <p:nvSpPr>
          <p:cNvPr id="11" name="Rectangle 10"/>
          <p:cNvSpPr/>
          <p:nvPr/>
        </p:nvSpPr>
        <p:spPr bwMode="auto">
          <a:xfrm>
            <a:off x="5295900" y="3352800"/>
            <a:ext cx="2247900" cy="3048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ＭＳ Ｐゴシック" pitchFamily="1" charset="-128"/>
              </a:rPr>
              <a:t>Increase in Inventory</a:t>
            </a:r>
          </a:p>
        </p:txBody>
      </p:sp>
      <p:sp>
        <p:nvSpPr>
          <p:cNvPr id="12" name="Rectangle 11"/>
          <p:cNvSpPr/>
          <p:nvPr/>
        </p:nvSpPr>
        <p:spPr bwMode="auto">
          <a:xfrm>
            <a:off x="5295900" y="3681412"/>
            <a:ext cx="2247900" cy="304800"/>
          </a:xfrm>
          <a:prstGeom prst="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charset="0"/>
                <a:ea typeface="ＭＳ Ｐゴシック" pitchFamily="1" charset="-128"/>
              </a:rPr>
              <a:t>Decrease in Accounts Payable</a:t>
            </a:r>
          </a:p>
        </p:txBody>
      </p:sp>
      <p:cxnSp>
        <p:nvCxnSpPr>
          <p:cNvPr id="13" name="Elbow Connector 12"/>
          <p:cNvCxnSpPr>
            <a:stCxn id="4" idx="1"/>
            <a:endCxn id="9" idx="0"/>
          </p:cNvCxnSpPr>
          <p:nvPr/>
        </p:nvCxnSpPr>
        <p:spPr bwMode="auto">
          <a:xfrm rot="10800000" flipV="1">
            <a:off x="3181350" y="2916290"/>
            <a:ext cx="1123950" cy="436509"/>
          </a:xfrm>
          <a:prstGeom prst="bentConnector2">
            <a:avLst/>
          </a:prstGeom>
          <a:solidFill>
            <a:schemeClr val="accent1"/>
          </a:solidFill>
          <a:ln w="19050" cap="flat" cmpd="sng" algn="ctr">
            <a:solidFill>
              <a:srgbClr val="C00000"/>
            </a:solidFill>
            <a:prstDash val="solid"/>
            <a:round/>
            <a:headEnd type="none" w="med" len="med"/>
            <a:tailEnd type="triangle"/>
          </a:ln>
          <a:effectLst/>
        </p:spPr>
      </p:cxnSp>
      <p:cxnSp>
        <p:nvCxnSpPr>
          <p:cNvPr id="17" name="Elbow Connector 16"/>
          <p:cNvCxnSpPr>
            <a:stCxn id="4" idx="3"/>
            <a:endCxn id="11" idx="0"/>
          </p:cNvCxnSpPr>
          <p:nvPr/>
        </p:nvCxnSpPr>
        <p:spPr bwMode="auto">
          <a:xfrm>
            <a:off x="5295900" y="2916291"/>
            <a:ext cx="1123950" cy="436509"/>
          </a:xfrm>
          <a:prstGeom prst="bentConnector2">
            <a:avLst/>
          </a:prstGeom>
          <a:solidFill>
            <a:schemeClr val="accent1"/>
          </a:solidFill>
          <a:ln w="19050" cap="flat" cmpd="sng" algn="ctr">
            <a:solidFill>
              <a:srgbClr val="C00000"/>
            </a:solidFill>
            <a:prstDash val="solid"/>
            <a:round/>
            <a:headEnd type="none" w="med" len="med"/>
            <a:tailEnd type="triangle"/>
          </a:ln>
          <a:effectLst/>
        </p:spPr>
      </p:cxnSp>
      <p:cxnSp>
        <p:nvCxnSpPr>
          <p:cNvPr id="20" name="Elbow Connector 19"/>
          <p:cNvCxnSpPr>
            <a:stCxn id="10" idx="2"/>
            <a:endCxn id="8" idx="1"/>
          </p:cNvCxnSpPr>
          <p:nvPr/>
        </p:nvCxnSpPr>
        <p:spPr bwMode="auto">
          <a:xfrm rot="16200000" flipH="1">
            <a:off x="3222431" y="3945131"/>
            <a:ext cx="470288" cy="552450"/>
          </a:xfrm>
          <a:prstGeom prst="bentConnector2">
            <a:avLst/>
          </a:prstGeom>
          <a:solidFill>
            <a:schemeClr val="accent1"/>
          </a:solidFill>
          <a:ln w="19050" cap="flat" cmpd="sng" algn="ctr">
            <a:solidFill>
              <a:srgbClr val="C00000"/>
            </a:solidFill>
            <a:prstDash val="solid"/>
            <a:round/>
            <a:headEnd type="none" w="med" len="med"/>
            <a:tailEnd type="triangle"/>
          </a:ln>
          <a:effectLst/>
        </p:spPr>
      </p:cxnSp>
      <p:cxnSp>
        <p:nvCxnSpPr>
          <p:cNvPr id="23" name="Elbow Connector 22"/>
          <p:cNvCxnSpPr>
            <a:stCxn id="12" idx="2"/>
          </p:cNvCxnSpPr>
          <p:nvPr/>
        </p:nvCxnSpPr>
        <p:spPr bwMode="auto">
          <a:xfrm rot="5400000">
            <a:off x="5908481" y="3945131"/>
            <a:ext cx="470288" cy="552450"/>
          </a:xfrm>
          <a:prstGeom prst="bentConnector2">
            <a:avLst/>
          </a:prstGeom>
          <a:solidFill>
            <a:schemeClr val="accent1"/>
          </a:solidFill>
          <a:ln w="19050" cap="flat" cmpd="sng" algn="ctr">
            <a:solidFill>
              <a:srgbClr val="C00000"/>
            </a:solidFill>
            <a:prstDash val="solid"/>
            <a:round/>
            <a:headEnd type="none" w="med" len="med"/>
            <a:tailEnd type="triangle"/>
          </a:ln>
          <a:effectLst/>
        </p:spPr>
      </p:cxnSp>
      <p:sp>
        <p:nvSpPr>
          <p:cNvPr id="22" name="TextBox 21"/>
          <p:cNvSpPr txBox="1"/>
          <p:nvPr/>
        </p:nvSpPr>
        <p:spPr>
          <a:xfrm>
            <a:off x="2266950" y="2916290"/>
            <a:ext cx="958174" cy="400110"/>
          </a:xfrm>
          <a:prstGeom prst="rect">
            <a:avLst/>
          </a:prstGeom>
          <a:noFill/>
        </p:spPr>
        <p:txBody>
          <a:bodyPr wrap="square" rtlCol="0">
            <a:spAutoFit/>
          </a:bodyPr>
          <a:lstStyle/>
          <a:p>
            <a:r>
              <a:rPr lang="en-US" sz="2000" dirty="0" smtClean="0">
                <a:solidFill>
                  <a:srgbClr val="002060"/>
                </a:solidFill>
              </a:rPr>
              <a:t>ADD</a:t>
            </a:r>
            <a:endParaRPr lang="en-US" sz="2000" dirty="0">
              <a:solidFill>
                <a:srgbClr val="002060"/>
              </a:solidFill>
            </a:endParaRPr>
          </a:p>
        </p:txBody>
      </p:sp>
      <p:sp>
        <p:nvSpPr>
          <p:cNvPr id="27" name="TextBox 26"/>
          <p:cNvSpPr txBox="1"/>
          <p:nvPr/>
        </p:nvSpPr>
        <p:spPr>
          <a:xfrm>
            <a:off x="6419850" y="2911771"/>
            <a:ext cx="1571264" cy="400110"/>
          </a:xfrm>
          <a:prstGeom prst="rect">
            <a:avLst/>
          </a:prstGeom>
          <a:noFill/>
        </p:spPr>
        <p:txBody>
          <a:bodyPr wrap="none" rtlCol="0">
            <a:spAutoFit/>
          </a:bodyPr>
          <a:lstStyle/>
          <a:p>
            <a:r>
              <a:rPr lang="en-US" sz="2000" dirty="0" smtClean="0">
                <a:solidFill>
                  <a:srgbClr val="00B050"/>
                </a:solidFill>
              </a:rPr>
              <a:t>SUBTRACT</a:t>
            </a:r>
            <a:endParaRPr lang="en-US" sz="2000" dirty="0">
              <a:solidFill>
                <a:srgbClr val="00B050"/>
              </a:solidFill>
            </a:endParaRPr>
          </a:p>
        </p:txBody>
      </p:sp>
    </p:spTree>
    <p:extLst>
      <p:ext uri="{BB962C8B-B14F-4D97-AF65-F5344CB8AC3E}">
        <p14:creationId xmlns:p14="http://schemas.microsoft.com/office/powerpoint/2010/main" val="420341680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78</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Advanced Study Questions</a:t>
            </a:r>
            <a:endParaRPr lang="en-US" sz="2800" dirty="0"/>
          </a:p>
        </p:txBody>
      </p:sp>
    </p:spTree>
    <p:extLst>
      <p:ext uri="{BB962C8B-B14F-4D97-AF65-F5344CB8AC3E}">
        <p14:creationId xmlns:p14="http://schemas.microsoft.com/office/powerpoint/2010/main" val="32081435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79</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smtClean="0">
                <a:solidFill>
                  <a:schemeClr val="bg1"/>
                </a:solidFill>
              </a:rPr>
              <a:t>Exxon Mobil Questions </a:t>
            </a:r>
            <a:r>
              <a:rPr lang="en-US" altLang="en-US" sz="1600" b="1" dirty="0" smtClean="0">
                <a:solidFill>
                  <a:schemeClr val="bg1"/>
                </a:solidFill>
              </a:rPr>
              <a:t>[work through on your own]</a:t>
            </a:r>
            <a:endParaRPr lang="en-US" altLang="en-US" sz="2000" dirty="0" smtClean="0">
              <a:solidFill>
                <a:schemeClr val="bg1"/>
              </a:solidFill>
            </a:endParaRPr>
          </a:p>
        </p:txBody>
      </p:sp>
      <p:sp>
        <p:nvSpPr>
          <p:cNvPr id="4100" name="Rectangle 3"/>
          <p:cNvSpPr>
            <a:spLocks noGrp="1" noChangeArrowheads="1"/>
          </p:cNvSpPr>
          <p:nvPr>
            <p:ph type="body" idx="1"/>
          </p:nvPr>
        </p:nvSpPr>
        <p:spPr>
          <a:xfrm>
            <a:off x="1143000" y="1219200"/>
            <a:ext cx="7391400" cy="4800600"/>
          </a:xfrm>
          <a:noFill/>
        </p:spPr>
        <p:txBody>
          <a:bodyPr lIns="0" tIns="0" rIns="0" bIns="0"/>
          <a:lstStyle/>
          <a:p>
            <a:pPr marL="0" indent="0" eaLnBrk="1" hangingPunct="1">
              <a:buNone/>
            </a:pPr>
            <a:r>
              <a:rPr lang="en-US" altLang="en-US" sz="1400" dirty="0" smtClean="0"/>
              <a:t>Consider these questions as </a:t>
            </a:r>
            <a:r>
              <a:rPr lang="en-US" altLang="en-US" sz="1400" dirty="0"/>
              <a:t>challenging “bonus” </a:t>
            </a:r>
            <a:r>
              <a:rPr lang="en-US" altLang="en-US" sz="1400" dirty="0" smtClean="0"/>
              <a:t>material </a:t>
            </a:r>
            <a:r>
              <a:rPr lang="en-US" altLang="en-US" sz="1400" dirty="0"/>
              <a:t>that tests whether you fully understand how accounting method changes impact a firm’s financial statements.</a:t>
            </a:r>
          </a:p>
        </p:txBody>
      </p:sp>
    </p:spTree>
    <p:extLst>
      <p:ext uri="{BB962C8B-B14F-4D97-AF65-F5344CB8AC3E}">
        <p14:creationId xmlns:p14="http://schemas.microsoft.com/office/powerpoint/2010/main" val="35763279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8</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Items Included in Inventory</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spcAft>
                <a:spcPts val="600"/>
              </a:spcAft>
              <a:buNone/>
            </a:pPr>
            <a:r>
              <a:rPr lang="en-US" sz="1400" dirty="0" smtClean="0">
                <a:solidFill>
                  <a:srgbClr val="C00000"/>
                </a:solidFill>
              </a:rPr>
              <a:t>Manufacturers</a:t>
            </a:r>
            <a:r>
              <a:rPr lang="en-US" sz="1400" dirty="0" smtClean="0"/>
              <a:t> </a:t>
            </a:r>
            <a:r>
              <a:rPr lang="en-US" sz="1400" dirty="0"/>
              <a:t>hold three types of inventory:</a:t>
            </a:r>
          </a:p>
          <a:p>
            <a:pPr lvl="1">
              <a:spcAft>
                <a:spcPts val="600"/>
              </a:spcAft>
              <a:buFont typeface="Wingdings" panose="05000000000000000000" pitchFamily="2" charset="2"/>
              <a:buChar char="ü"/>
            </a:pPr>
            <a:r>
              <a:rPr lang="en-US" sz="1400" i="1" dirty="0"/>
              <a:t>Raw materials inventory</a:t>
            </a:r>
            <a:r>
              <a:rPr lang="en-US" sz="1400" dirty="0"/>
              <a:t>: Items acquired for processing into finished goods. These items are included in raw materials inventory until they are used, at which point they become part of work in process inventory.</a:t>
            </a:r>
          </a:p>
          <a:p>
            <a:pPr lvl="1">
              <a:spcAft>
                <a:spcPts val="600"/>
              </a:spcAft>
              <a:buFont typeface="Wingdings" panose="05000000000000000000" pitchFamily="2" charset="2"/>
              <a:buChar char="ü"/>
            </a:pPr>
            <a:r>
              <a:rPr lang="en-US" sz="1400" i="1" dirty="0"/>
              <a:t>Work in process </a:t>
            </a:r>
            <a:r>
              <a:rPr lang="en-US" sz="1400" i="1" dirty="0" smtClean="0"/>
              <a:t>(WIP) inventory</a:t>
            </a:r>
            <a:r>
              <a:rPr lang="en-US" sz="1400" dirty="0"/>
              <a:t>: Goods in the process of being manufactured but not yet complete. </a:t>
            </a:r>
            <a:r>
              <a:rPr lang="en-US" sz="1400" i="1" dirty="0" smtClean="0"/>
              <a:t>Direct labor </a:t>
            </a:r>
            <a:r>
              <a:rPr lang="en-US" sz="1400" dirty="0" smtClean="0"/>
              <a:t>and </a:t>
            </a:r>
            <a:r>
              <a:rPr lang="en-US" sz="1400" i="1" dirty="0" smtClean="0"/>
              <a:t>factory overhead</a:t>
            </a:r>
            <a:r>
              <a:rPr lang="en-US" sz="1400" dirty="0" smtClean="0"/>
              <a:t>* are also added to WIP inventory. When </a:t>
            </a:r>
            <a:r>
              <a:rPr lang="en-US" sz="1400" dirty="0"/>
              <a:t>completed, work in process inventory becomes finished goods inventory.</a:t>
            </a:r>
          </a:p>
          <a:p>
            <a:pPr lvl="1">
              <a:buFont typeface="Wingdings" panose="05000000000000000000" pitchFamily="2" charset="2"/>
              <a:buChar char="ü"/>
            </a:pPr>
            <a:r>
              <a:rPr lang="en-US" sz="1400" i="1" dirty="0"/>
              <a:t>Finished goods inventory</a:t>
            </a:r>
            <a:r>
              <a:rPr lang="en-US" sz="1400" dirty="0"/>
              <a:t>: Manufactured goods that are complete and ready for sale.</a:t>
            </a:r>
          </a:p>
          <a:p>
            <a:pPr marL="0" indent="0">
              <a:buClr>
                <a:schemeClr val="tx1"/>
              </a:buClr>
              <a:buNone/>
              <a:defRPr/>
            </a:pPr>
            <a:endParaRPr lang="en-US" sz="1400" dirty="0">
              <a:cs typeface="Arial" pitchFamily="34" charset="0"/>
            </a:endParaRPr>
          </a:p>
          <a:p>
            <a:endParaRPr lang="en-US" sz="1400" dirty="0"/>
          </a:p>
          <a:p>
            <a:pPr>
              <a:buFont typeface="Arial" panose="020B0604020202020204" pitchFamily="34" charset="0"/>
              <a:buChar char="⃰"/>
            </a:pPr>
            <a:r>
              <a:rPr lang="en-US" sz="1400" dirty="0" smtClean="0">
                <a:solidFill>
                  <a:srgbClr val="C00000"/>
                </a:solidFill>
              </a:rPr>
              <a:t>Direct </a:t>
            </a:r>
            <a:r>
              <a:rPr lang="en-US" sz="1400" dirty="0">
                <a:solidFill>
                  <a:srgbClr val="C00000"/>
                </a:solidFill>
              </a:rPr>
              <a:t>labor </a:t>
            </a:r>
            <a:r>
              <a:rPr lang="en-US" sz="1400" dirty="0"/>
              <a:t>refers to the earnings of employees who work directly on the products being </a:t>
            </a:r>
            <a:r>
              <a:rPr lang="en-US" sz="1400" dirty="0" smtClean="0"/>
              <a:t>manufactured.</a:t>
            </a:r>
          </a:p>
          <a:p>
            <a:pPr>
              <a:buFont typeface="Arial" panose="020B0604020202020204" pitchFamily="34" charset="0"/>
              <a:buChar char="⃰"/>
            </a:pPr>
            <a:r>
              <a:rPr lang="en-US" sz="1400" dirty="0" smtClean="0">
                <a:solidFill>
                  <a:srgbClr val="C00000"/>
                </a:solidFill>
              </a:rPr>
              <a:t>Factory </a:t>
            </a:r>
            <a:r>
              <a:rPr lang="en-US" sz="1400" dirty="0">
                <a:solidFill>
                  <a:srgbClr val="C00000"/>
                </a:solidFill>
              </a:rPr>
              <a:t>overhead </a:t>
            </a:r>
            <a:r>
              <a:rPr lang="en-US" sz="1400" dirty="0"/>
              <a:t>includes manufacturing costs such as the costs of heat, light, and power to operate the factory. </a:t>
            </a:r>
          </a:p>
          <a:p>
            <a:endParaRPr lang="en-US" sz="1400" dirty="0" smtClean="0"/>
          </a:p>
          <a:p>
            <a:endParaRPr lang="en-US" sz="1400" dirty="0"/>
          </a:p>
          <a:p>
            <a:pPr lvl="1">
              <a:buFont typeface="Wingdings" panose="05000000000000000000" pitchFamily="2" charset="2"/>
              <a:buChar char="Ø"/>
            </a:pPr>
            <a:r>
              <a:rPr lang="en-US" sz="1400" b="1" dirty="0" smtClean="0">
                <a:solidFill>
                  <a:srgbClr val="FF0000"/>
                </a:solidFill>
              </a:rPr>
              <a:t>When finished </a:t>
            </a:r>
            <a:r>
              <a:rPr lang="en-US" sz="1400" b="1" dirty="0">
                <a:solidFill>
                  <a:srgbClr val="FF0000"/>
                </a:solidFill>
              </a:rPr>
              <a:t>goods are sold, c</a:t>
            </a:r>
            <a:r>
              <a:rPr lang="en-US" sz="1400" b="1" dirty="0" smtClean="0">
                <a:solidFill>
                  <a:srgbClr val="FF0000"/>
                </a:solidFill>
              </a:rPr>
              <a:t>ost </a:t>
            </a:r>
            <a:r>
              <a:rPr lang="en-US" sz="1400" b="1" dirty="0">
                <a:solidFill>
                  <a:srgbClr val="FF0000"/>
                </a:solidFill>
              </a:rPr>
              <a:t>of goods sold </a:t>
            </a:r>
            <a:r>
              <a:rPr lang="en-US" sz="1400" b="1" dirty="0" smtClean="0">
                <a:solidFill>
                  <a:srgbClr val="FF0000"/>
                </a:solidFill>
              </a:rPr>
              <a:t>(COGS) is </a:t>
            </a:r>
            <a:r>
              <a:rPr lang="en-US" sz="1400" b="1" dirty="0">
                <a:solidFill>
                  <a:srgbClr val="FF0000"/>
                </a:solidFill>
              </a:rPr>
              <a:t>increased and finished goods inventory </a:t>
            </a:r>
            <a:r>
              <a:rPr lang="en-US" sz="1400" b="1" dirty="0" smtClean="0">
                <a:solidFill>
                  <a:srgbClr val="FF0000"/>
                </a:solidFill>
              </a:rPr>
              <a:t>decreases</a:t>
            </a:r>
            <a:endParaRPr lang="en-US" sz="1400" b="1" dirty="0">
              <a:solidFill>
                <a:srgbClr val="FF0000"/>
              </a:solidFill>
            </a:endParaRPr>
          </a:p>
          <a:p>
            <a:endParaRPr lang="en-US" sz="1400" dirty="0"/>
          </a:p>
          <a:p>
            <a:pPr marL="0" indent="0">
              <a:buClr>
                <a:schemeClr val="tx1"/>
              </a:buClr>
              <a:buNone/>
              <a:defRPr/>
            </a:pPr>
            <a:endParaRPr lang="en-US" sz="1400" dirty="0"/>
          </a:p>
          <a:p>
            <a:pPr marL="406400" lvl="1" indent="0">
              <a:buClr>
                <a:schemeClr val="tx1"/>
              </a:buClr>
              <a:buNone/>
              <a:defRPr/>
            </a:pPr>
            <a:endParaRPr lang="en-US" sz="1400" dirty="0">
              <a:cs typeface="Arial" pitchFamily="34" charset="0"/>
            </a:endParaRPr>
          </a:p>
        </p:txBody>
      </p:sp>
    </p:spTree>
    <p:extLst>
      <p:ext uri="{BB962C8B-B14F-4D97-AF65-F5344CB8AC3E}">
        <p14:creationId xmlns:p14="http://schemas.microsoft.com/office/powerpoint/2010/main" val="96984106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80</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smtClean="0">
                <a:solidFill>
                  <a:schemeClr val="bg1"/>
                </a:solidFill>
              </a:rPr>
              <a:t>Exxon Mobil’s 2011 Inventory Disclosures</a:t>
            </a:r>
            <a:endParaRPr lang="en-US" altLang="en-US" sz="2800" dirty="0" smtClean="0">
              <a:solidFill>
                <a:schemeClr val="bg1"/>
              </a:solidFill>
            </a:endParaRPr>
          </a:p>
        </p:txBody>
      </p:sp>
      <p:pic>
        <p:nvPicPr>
          <p:cNvPr id="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219200"/>
            <a:ext cx="3095625" cy="212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457326"/>
            <a:ext cx="8215745" cy="10832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2590801"/>
            <a:ext cx="7948457" cy="18905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572002"/>
            <a:ext cx="3457575" cy="2144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914399" y="4810127"/>
            <a:ext cx="7964785" cy="584775"/>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…The aggregate replacement cost of inventories was estimated to exceed their LIFO carrying values by $25.6 billion and $21.3 billion at December 31, 2011, and 2010, respectively.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748576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81</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smtClean="0">
                <a:solidFill>
                  <a:schemeClr val="bg1"/>
                </a:solidFill>
              </a:rPr>
              <a:t>Exxon Mobil Questions </a:t>
            </a:r>
            <a:r>
              <a:rPr lang="en-US" altLang="en-US" sz="1600" b="1" dirty="0" smtClean="0">
                <a:solidFill>
                  <a:schemeClr val="bg1"/>
                </a:solidFill>
              </a:rPr>
              <a:t>[work through on your own]</a:t>
            </a:r>
            <a:endParaRPr lang="en-US" altLang="en-US" sz="2000" dirty="0" smtClean="0">
              <a:solidFill>
                <a:schemeClr val="bg1"/>
              </a:solidFill>
            </a:endParaRPr>
          </a:p>
        </p:txBody>
      </p:sp>
      <p:sp>
        <p:nvSpPr>
          <p:cNvPr id="4100" name="Rectangle 3"/>
          <p:cNvSpPr>
            <a:spLocks noGrp="1" noChangeArrowheads="1"/>
          </p:cNvSpPr>
          <p:nvPr>
            <p:ph type="body" idx="1"/>
          </p:nvPr>
        </p:nvSpPr>
        <p:spPr>
          <a:xfrm>
            <a:off x="1143000" y="1219200"/>
            <a:ext cx="7391400" cy="5105400"/>
          </a:xfrm>
          <a:noFill/>
        </p:spPr>
        <p:txBody>
          <a:bodyPr lIns="0" tIns="0" rIns="0" bIns="0"/>
          <a:lstStyle/>
          <a:p>
            <a:pPr marL="0" indent="0">
              <a:buNone/>
            </a:pPr>
            <a:r>
              <a:rPr lang="en-US" altLang="en-US" sz="1400" b="1" dirty="0"/>
              <a:t>Q1: </a:t>
            </a:r>
            <a:r>
              <a:rPr lang="en-US" altLang="en-US" sz="1400" dirty="0"/>
              <a:t>If ExxonMobil used FIFO instead of LIFO, what would its ending inventory value be as of 12/31/2011?</a:t>
            </a:r>
          </a:p>
          <a:p>
            <a:pPr marL="0" indent="0">
              <a:buNone/>
            </a:pPr>
            <a:endParaRPr lang="en-US" altLang="en-US" sz="1400" dirty="0"/>
          </a:p>
          <a:p>
            <a:pPr marL="0" indent="0">
              <a:buNone/>
            </a:pPr>
            <a:r>
              <a:rPr lang="en-US" altLang="en-US" sz="1400" b="1" dirty="0"/>
              <a:t>Q2: </a:t>
            </a:r>
            <a:r>
              <a:rPr lang="en-US" altLang="en-US" sz="1400" dirty="0"/>
              <a:t>How much income tax has ExxonMobil </a:t>
            </a:r>
            <a:r>
              <a:rPr lang="en-US" altLang="en-US" sz="1400" b="1" u="sng" dirty="0"/>
              <a:t>cumulatively</a:t>
            </a:r>
            <a:r>
              <a:rPr lang="en-US" altLang="en-US" sz="1400" dirty="0"/>
              <a:t> deferred as of 12/31/2011 because it uses LIFO and not FIFO? Assume a 35% statutory tax rate.</a:t>
            </a:r>
          </a:p>
          <a:p>
            <a:pPr marL="0" indent="0">
              <a:buNone/>
            </a:pPr>
            <a:endParaRPr lang="en-US" altLang="en-US" sz="1400" dirty="0"/>
          </a:p>
          <a:p>
            <a:pPr marL="0" indent="0">
              <a:buNone/>
            </a:pPr>
            <a:r>
              <a:rPr lang="en-US" altLang="en-US" sz="1400" b="1" dirty="0"/>
              <a:t>Q3: </a:t>
            </a:r>
            <a:r>
              <a:rPr lang="en-US" altLang="en-US" sz="1400" dirty="0"/>
              <a:t>How much income tax did ExxonMobil defer </a:t>
            </a:r>
            <a:r>
              <a:rPr lang="en-US" altLang="en-US" sz="1400" b="1" u="sng" dirty="0"/>
              <a:t>in FY2011</a:t>
            </a:r>
            <a:r>
              <a:rPr lang="en-US" altLang="en-US" sz="1400" dirty="0"/>
              <a:t> because it uses LIFO and not FIFO? 2011 COGS</a:t>
            </a:r>
            <a:r>
              <a:rPr lang="en-US" altLang="en-US" sz="1400" baseline="-25000" dirty="0"/>
              <a:t>LIFO</a:t>
            </a:r>
            <a:r>
              <a:rPr lang="en-US" altLang="en-US" sz="1400" dirty="0"/>
              <a:t> were $306.8B. Assume a 35% statutory tax rate.</a:t>
            </a:r>
          </a:p>
          <a:p>
            <a:pPr marL="0" indent="0">
              <a:buNone/>
            </a:pPr>
            <a:endParaRPr lang="en-US" altLang="en-US" sz="1400" dirty="0"/>
          </a:p>
          <a:p>
            <a:pPr marL="0" indent="0">
              <a:buNone/>
            </a:pPr>
            <a:r>
              <a:rPr lang="en-US" altLang="en-US" sz="1400" b="1" dirty="0"/>
              <a:t>Q4: </a:t>
            </a:r>
            <a:r>
              <a:rPr lang="en-US" altLang="en-US" sz="1400" dirty="0"/>
              <a:t>How could ExxonMobil sell the same amount of inventory at the same sales price and still boost net income without switching from LIFO to FIFO? </a:t>
            </a:r>
          </a:p>
          <a:p>
            <a:pPr marL="0" indent="0">
              <a:buNone/>
            </a:pPr>
            <a:endParaRPr lang="en-US" altLang="en-US" sz="1400" dirty="0"/>
          </a:p>
          <a:p>
            <a:pPr marL="0" indent="0">
              <a:buNone/>
            </a:pPr>
            <a:r>
              <a:rPr lang="en-US" altLang="en-US" sz="1400" b="1" dirty="0"/>
              <a:t>Q5a: </a:t>
            </a:r>
            <a:r>
              <a:rPr lang="en-US" altLang="en-US" sz="1400" dirty="0"/>
              <a:t>If ExxonMobil switched from LIFO to FIFO in 2011, what is the impact on its </a:t>
            </a:r>
            <a:r>
              <a:rPr lang="en-US" altLang="en-US" sz="1400" u="sng" dirty="0">
                <a:solidFill>
                  <a:srgbClr val="002060"/>
                </a:solidFill>
              </a:rPr>
              <a:t>2011 income statement</a:t>
            </a:r>
            <a:r>
              <a:rPr lang="en-US" altLang="en-US" sz="1400" dirty="0"/>
              <a:t> (relative to continuing to use LIFO)? </a:t>
            </a:r>
          </a:p>
          <a:p>
            <a:pPr marL="0" indent="0">
              <a:buNone/>
            </a:pPr>
            <a:endParaRPr lang="en-US" altLang="en-US" sz="1400" dirty="0"/>
          </a:p>
          <a:p>
            <a:pPr marL="0" indent="0">
              <a:buNone/>
            </a:pPr>
            <a:r>
              <a:rPr lang="en-US" altLang="en-US" sz="1400" b="1" dirty="0"/>
              <a:t>Q5b: </a:t>
            </a:r>
            <a:r>
              <a:rPr lang="en-US" altLang="en-US" sz="1400" dirty="0"/>
              <a:t>If ExxonMobil switched from LIFO to FIFO in 2011, what is the impact on its </a:t>
            </a:r>
            <a:r>
              <a:rPr lang="en-US" altLang="en-US" sz="1400" u="sng" dirty="0">
                <a:solidFill>
                  <a:srgbClr val="002060"/>
                </a:solidFill>
              </a:rPr>
              <a:t>2011 balance sheet</a:t>
            </a:r>
            <a:r>
              <a:rPr lang="en-US" altLang="en-US" sz="1400" dirty="0"/>
              <a:t> (relative to continuing to use LIFO)? </a:t>
            </a:r>
          </a:p>
        </p:txBody>
      </p:sp>
    </p:spTree>
    <p:extLst>
      <p:ext uri="{BB962C8B-B14F-4D97-AF65-F5344CB8AC3E}">
        <p14:creationId xmlns:p14="http://schemas.microsoft.com/office/powerpoint/2010/main" val="350487958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82</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smtClean="0">
                <a:solidFill>
                  <a:schemeClr val="bg1"/>
                </a:solidFill>
              </a:rPr>
              <a:t>Exxon Mobil Questions </a:t>
            </a:r>
            <a:r>
              <a:rPr lang="en-US" altLang="en-US" sz="1600" b="1" dirty="0" smtClean="0">
                <a:solidFill>
                  <a:schemeClr val="bg1"/>
                </a:solidFill>
              </a:rPr>
              <a:t>[work through on your own]</a:t>
            </a:r>
            <a:endParaRPr lang="en-US" altLang="en-US" sz="2000" dirty="0" smtClean="0">
              <a:solidFill>
                <a:schemeClr val="bg1"/>
              </a:solidFill>
            </a:endParaRPr>
          </a:p>
        </p:txBody>
      </p:sp>
      <p:sp>
        <p:nvSpPr>
          <p:cNvPr id="4100" name="Rectangle 3"/>
          <p:cNvSpPr>
            <a:spLocks noGrp="1" noChangeArrowheads="1"/>
          </p:cNvSpPr>
          <p:nvPr>
            <p:ph type="body" idx="1"/>
          </p:nvPr>
        </p:nvSpPr>
        <p:spPr>
          <a:xfrm>
            <a:off x="1143000" y="1219200"/>
            <a:ext cx="7391400" cy="5105400"/>
          </a:xfrm>
          <a:noFill/>
        </p:spPr>
        <p:txBody>
          <a:bodyPr lIns="0" tIns="0" rIns="0" bIns="0"/>
          <a:lstStyle/>
          <a:p>
            <a:pPr marL="0" indent="0">
              <a:buNone/>
            </a:pPr>
            <a:r>
              <a:rPr lang="en-US" altLang="en-US" sz="1400" b="1" dirty="0"/>
              <a:t>Q1: </a:t>
            </a:r>
            <a:r>
              <a:rPr lang="en-US" altLang="en-US" sz="1400" dirty="0"/>
              <a:t>If ExxonMobil used FIFO instead of LIFO, what would its ending inventory value be as of 12/31/2011?</a:t>
            </a:r>
          </a:p>
          <a:p>
            <a:pPr marL="0" indent="0">
              <a:buNone/>
            </a:pPr>
            <a:endParaRPr lang="en-US" altLang="en-US" sz="1400" dirty="0"/>
          </a:p>
          <a:p>
            <a:pPr marL="0" indent="0">
              <a:buFont typeface="Arial" charset="0"/>
              <a:buNone/>
            </a:pPr>
            <a:r>
              <a:rPr lang="en-US" altLang="en-US" sz="1400" dirty="0">
                <a:solidFill>
                  <a:srgbClr val="FF0000"/>
                </a:solidFill>
              </a:rPr>
              <a:t>“Replacement cost” = Inventory valuation under FIFO</a:t>
            </a:r>
          </a:p>
          <a:p>
            <a:pPr marL="0" indent="0">
              <a:buFont typeface="Arial" charset="0"/>
              <a:buNone/>
            </a:pPr>
            <a:endParaRPr lang="en-US" altLang="en-US" sz="1400" dirty="0"/>
          </a:p>
          <a:p>
            <a:pPr marL="0" indent="0">
              <a:buFont typeface="Arial" charset="0"/>
              <a:buNone/>
            </a:pPr>
            <a:r>
              <a:rPr lang="en-US" altLang="en-US" sz="1400" dirty="0">
                <a:solidFill>
                  <a:srgbClr val="FF0000"/>
                </a:solidFill>
              </a:rPr>
              <a:t>	$11.7B </a:t>
            </a:r>
            <a:r>
              <a:rPr lang="en-US" altLang="en-US" sz="1400" dirty="0" err="1">
                <a:solidFill>
                  <a:srgbClr val="FF0000"/>
                </a:solidFill>
              </a:rPr>
              <a:t>Inventory</a:t>
            </a:r>
            <a:r>
              <a:rPr lang="en-US" altLang="en-US" sz="1400" baseline="-25000" dirty="0" err="1">
                <a:solidFill>
                  <a:srgbClr val="FF0000"/>
                </a:solidFill>
              </a:rPr>
              <a:t>LIFO</a:t>
            </a:r>
            <a:r>
              <a:rPr lang="en-US" altLang="en-US" sz="1400" dirty="0">
                <a:solidFill>
                  <a:srgbClr val="FF0000"/>
                </a:solidFill>
              </a:rPr>
              <a:t> </a:t>
            </a:r>
          </a:p>
          <a:p>
            <a:pPr marL="0" indent="0">
              <a:buNone/>
            </a:pPr>
            <a:r>
              <a:rPr lang="en-US" altLang="en-US" sz="1400" dirty="0">
                <a:solidFill>
                  <a:srgbClr val="FF0000"/>
                </a:solidFill>
              </a:rPr>
              <a:t>       </a:t>
            </a:r>
            <a:r>
              <a:rPr lang="en-US" altLang="en-US" sz="1400" dirty="0" smtClean="0">
                <a:solidFill>
                  <a:srgbClr val="FF0000"/>
                </a:solidFill>
              </a:rPr>
              <a:t>         </a:t>
            </a:r>
            <a:r>
              <a:rPr lang="en-US" altLang="en-US" sz="1400" u="sng" dirty="0" smtClean="0">
                <a:solidFill>
                  <a:srgbClr val="FF0000"/>
                </a:solidFill>
              </a:rPr>
              <a:t>+ </a:t>
            </a:r>
            <a:r>
              <a:rPr lang="en-US" altLang="en-US" sz="1400" u="sng" dirty="0">
                <a:solidFill>
                  <a:srgbClr val="FF0000"/>
                </a:solidFill>
              </a:rPr>
              <a:t>$25.6B LIFO Reserve</a:t>
            </a:r>
            <a:r>
              <a:rPr lang="en-US" altLang="en-US" sz="1400" baseline="-25000" dirty="0">
                <a:solidFill>
                  <a:srgbClr val="FF0000"/>
                </a:solidFill>
              </a:rPr>
              <a:t>2011</a:t>
            </a:r>
            <a:endParaRPr lang="en-US" altLang="en-US" sz="1400" u="sng" dirty="0">
              <a:solidFill>
                <a:srgbClr val="FF0000"/>
              </a:solidFill>
            </a:endParaRPr>
          </a:p>
          <a:p>
            <a:pPr marL="0" indent="0">
              <a:buNone/>
            </a:pPr>
            <a:r>
              <a:rPr lang="en-US" altLang="en-US" sz="1400" b="1" dirty="0">
                <a:solidFill>
                  <a:srgbClr val="FF0000"/>
                </a:solidFill>
              </a:rPr>
              <a:t>	$37.3B </a:t>
            </a:r>
            <a:r>
              <a:rPr lang="en-US" altLang="en-US" sz="1400" b="1" dirty="0" err="1">
                <a:solidFill>
                  <a:srgbClr val="FF0000"/>
                </a:solidFill>
              </a:rPr>
              <a:t>Inventory</a:t>
            </a:r>
            <a:r>
              <a:rPr lang="en-US" altLang="en-US" sz="1400" b="1" baseline="-25000" dirty="0" err="1">
                <a:solidFill>
                  <a:srgbClr val="FF0000"/>
                </a:solidFill>
              </a:rPr>
              <a:t>FIFO</a:t>
            </a:r>
            <a:endParaRPr lang="en-US" altLang="en-US" sz="1400" b="1" dirty="0">
              <a:solidFill>
                <a:srgbClr val="FF0000"/>
              </a:solidFill>
            </a:endParaRPr>
          </a:p>
        </p:txBody>
      </p:sp>
    </p:spTree>
    <p:extLst>
      <p:ext uri="{BB962C8B-B14F-4D97-AF65-F5344CB8AC3E}">
        <p14:creationId xmlns:p14="http://schemas.microsoft.com/office/powerpoint/2010/main" val="17587654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83</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smtClean="0">
                <a:solidFill>
                  <a:schemeClr val="bg1"/>
                </a:solidFill>
              </a:rPr>
              <a:t>Exxon Mobil Questions </a:t>
            </a:r>
            <a:r>
              <a:rPr lang="en-US" altLang="en-US" sz="1600" b="1" dirty="0" smtClean="0">
                <a:solidFill>
                  <a:schemeClr val="bg1"/>
                </a:solidFill>
              </a:rPr>
              <a:t>[work through on your own]</a:t>
            </a:r>
            <a:endParaRPr lang="en-US" altLang="en-US" sz="2000" dirty="0" smtClean="0">
              <a:solidFill>
                <a:schemeClr val="bg1"/>
              </a:solidFill>
            </a:endParaRPr>
          </a:p>
        </p:txBody>
      </p:sp>
      <p:sp>
        <p:nvSpPr>
          <p:cNvPr id="4100" name="Rectangle 3"/>
          <p:cNvSpPr>
            <a:spLocks noGrp="1" noChangeArrowheads="1"/>
          </p:cNvSpPr>
          <p:nvPr>
            <p:ph type="body" idx="1"/>
          </p:nvPr>
        </p:nvSpPr>
        <p:spPr>
          <a:xfrm>
            <a:off x="1143000" y="1219200"/>
            <a:ext cx="7391400" cy="5105400"/>
          </a:xfrm>
          <a:noFill/>
        </p:spPr>
        <p:txBody>
          <a:bodyPr lIns="0" tIns="0" rIns="0" bIns="0"/>
          <a:lstStyle/>
          <a:p>
            <a:pPr marL="0" indent="0">
              <a:buNone/>
            </a:pPr>
            <a:r>
              <a:rPr lang="en-US" altLang="en-US" sz="1400" b="1" dirty="0" smtClean="0"/>
              <a:t>Q2</a:t>
            </a:r>
            <a:r>
              <a:rPr lang="en-US" altLang="en-US" sz="1400" b="1" dirty="0"/>
              <a:t>: </a:t>
            </a:r>
            <a:r>
              <a:rPr lang="en-US" altLang="en-US" sz="1400" dirty="0"/>
              <a:t>How much income tax has ExxonMobil </a:t>
            </a:r>
            <a:r>
              <a:rPr lang="en-US" altLang="en-US" sz="1400" b="1" u="sng" dirty="0"/>
              <a:t>cumulatively</a:t>
            </a:r>
            <a:r>
              <a:rPr lang="en-US" altLang="en-US" sz="1400" dirty="0"/>
              <a:t> deferred as of 12/31/2011 because it uses LIFO and not FIFO? Assume a 35% statutory tax rate.</a:t>
            </a:r>
          </a:p>
          <a:p>
            <a:pPr marL="0" indent="0">
              <a:buNone/>
            </a:pPr>
            <a:endParaRPr lang="en-US" altLang="en-US" sz="1400" dirty="0"/>
          </a:p>
          <a:p>
            <a:pPr marL="0" indent="0">
              <a:buNone/>
            </a:pPr>
            <a:r>
              <a:rPr lang="en-US" altLang="en-US" sz="1400" dirty="0" smtClean="0">
                <a:solidFill>
                  <a:srgbClr val="FF0000"/>
                </a:solidFill>
              </a:rPr>
              <a:t>	= </a:t>
            </a:r>
            <a:r>
              <a:rPr lang="en-US" altLang="en-US" sz="1400" dirty="0">
                <a:solidFill>
                  <a:srgbClr val="FF0000"/>
                </a:solidFill>
              </a:rPr>
              <a:t>Cumulative LIFO Reserve</a:t>
            </a:r>
            <a:r>
              <a:rPr lang="en-US" altLang="en-US" sz="1400" baseline="-25000" dirty="0">
                <a:solidFill>
                  <a:srgbClr val="FF0000"/>
                </a:solidFill>
              </a:rPr>
              <a:t>2011</a:t>
            </a:r>
            <a:r>
              <a:rPr lang="en-US" altLang="en-US" sz="1400" dirty="0">
                <a:solidFill>
                  <a:srgbClr val="FF0000"/>
                </a:solidFill>
              </a:rPr>
              <a:t> * Statutory Tax Rate </a:t>
            </a:r>
          </a:p>
          <a:p>
            <a:pPr marL="0" indent="0">
              <a:buNone/>
            </a:pPr>
            <a:r>
              <a:rPr lang="en-US" altLang="en-US" sz="1400" dirty="0">
                <a:solidFill>
                  <a:srgbClr val="FF0000"/>
                </a:solidFill>
              </a:rPr>
              <a:t> 	= $25.6B * 35% = </a:t>
            </a:r>
            <a:r>
              <a:rPr lang="en-US" altLang="en-US" sz="1400" b="1" dirty="0">
                <a:solidFill>
                  <a:srgbClr val="FF0000"/>
                </a:solidFill>
              </a:rPr>
              <a:t>$8.96 B</a:t>
            </a:r>
          </a:p>
        </p:txBody>
      </p:sp>
    </p:spTree>
    <p:extLst>
      <p:ext uri="{BB962C8B-B14F-4D97-AF65-F5344CB8AC3E}">
        <p14:creationId xmlns:p14="http://schemas.microsoft.com/office/powerpoint/2010/main" val="13115133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84</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smtClean="0">
                <a:solidFill>
                  <a:schemeClr val="bg1"/>
                </a:solidFill>
              </a:rPr>
              <a:t>Exxon Mobil Questions </a:t>
            </a:r>
            <a:r>
              <a:rPr lang="en-US" altLang="en-US" sz="1600" b="1" dirty="0" smtClean="0">
                <a:solidFill>
                  <a:schemeClr val="bg1"/>
                </a:solidFill>
              </a:rPr>
              <a:t>[work through on your own]</a:t>
            </a:r>
            <a:endParaRPr lang="en-US" altLang="en-US" sz="2000" dirty="0" smtClean="0">
              <a:solidFill>
                <a:schemeClr val="bg1"/>
              </a:solidFill>
            </a:endParaRPr>
          </a:p>
        </p:txBody>
      </p:sp>
      <p:sp>
        <p:nvSpPr>
          <p:cNvPr id="4100" name="Rectangle 3"/>
          <p:cNvSpPr>
            <a:spLocks noGrp="1" noChangeArrowheads="1"/>
          </p:cNvSpPr>
          <p:nvPr>
            <p:ph type="body" idx="1"/>
          </p:nvPr>
        </p:nvSpPr>
        <p:spPr>
          <a:xfrm>
            <a:off x="1143000" y="1219200"/>
            <a:ext cx="7391400" cy="5105400"/>
          </a:xfrm>
          <a:noFill/>
        </p:spPr>
        <p:txBody>
          <a:bodyPr lIns="0" tIns="0" rIns="0" bIns="0"/>
          <a:lstStyle/>
          <a:p>
            <a:pPr marL="0" indent="0">
              <a:buNone/>
            </a:pPr>
            <a:r>
              <a:rPr lang="en-US" altLang="en-US" sz="1400" b="1" dirty="0" smtClean="0"/>
              <a:t>Q3</a:t>
            </a:r>
            <a:r>
              <a:rPr lang="en-US" altLang="en-US" sz="1400" b="1" dirty="0"/>
              <a:t>: </a:t>
            </a:r>
            <a:r>
              <a:rPr lang="en-US" altLang="en-US" sz="1400" dirty="0"/>
              <a:t>How much income tax did ExxonMobil defer </a:t>
            </a:r>
            <a:r>
              <a:rPr lang="en-US" altLang="en-US" sz="1400" b="1" u="sng" dirty="0"/>
              <a:t>in FY2011</a:t>
            </a:r>
            <a:r>
              <a:rPr lang="en-US" altLang="en-US" sz="1400" dirty="0"/>
              <a:t> because it uses LIFO and not FIFO? </a:t>
            </a:r>
            <a:r>
              <a:rPr lang="en-US" altLang="en-US" sz="1400" dirty="0" smtClean="0"/>
              <a:t/>
            </a:r>
            <a:br>
              <a:rPr lang="en-US" altLang="en-US" sz="1400" dirty="0" smtClean="0"/>
            </a:br>
            <a:r>
              <a:rPr lang="en-US" altLang="en-US" sz="1400" dirty="0" smtClean="0"/>
              <a:t/>
            </a:r>
            <a:br>
              <a:rPr lang="en-US" altLang="en-US" sz="1400" dirty="0" smtClean="0"/>
            </a:br>
            <a:r>
              <a:rPr lang="en-US" altLang="en-US" sz="1400" dirty="0" smtClean="0"/>
              <a:t>2011 </a:t>
            </a:r>
            <a:r>
              <a:rPr lang="en-US" altLang="en-US" sz="1400" dirty="0"/>
              <a:t>COGS</a:t>
            </a:r>
            <a:r>
              <a:rPr lang="en-US" altLang="en-US" sz="1400" baseline="-25000" dirty="0"/>
              <a:t>LIFO</a:t>
            </a:r>
            <a:r>
              <a:rPr lang="en-US" altLang="en-US" sz="1400" dirty="0"/>
              <a:t> were $306.8B. Assume a 35% statutory tax rate.</a:t>
            </a:r>
          </a:p>
          <a:p>
            <a:pPr marL="0" indent="0">
              <a:buNone/>
            </a:pPr>
            <a:endParaRPr lang="en-US" altLang="en-US" sz="1400" dirty="0"/>
          </a:p>
          <a:p>
            <a:pPr marL="0" indent="0">
              <a:buFont typeface="Arial" charset="0"/>
              <a:buNone/>
            </a:pPr>
            <a:r>
              <a:rPr lang="en-US" altLang="en-US" sz="1400" dirty="0">
                <a:solidFill>
                  <a:srgbClr val="FF0000"/>
                </a:solidFill>
              </a:rPr>
              <a:t>Short-Cut Calculation:</a:t>
            </a:r>
          </a:p>
          <a:p>
            <a:pPr marL="0" indent="0">
              <a:buFont typeface="Arial" charset="0"/>
              <a:buNone/>
            </a:pPr>
            <a:r>
              <a:rPr lang="en-US" altLang="en-US" sz="1400" dirty="0">
                <a:solidFill>
                  <a:srgbClr val="FF0000"/>
                </a:solidFill>
              </a:rPr>
              <a:t> 	= </a:t>
            </a:r>
            <a:r>
              <a:rPr lang="el-GR" altLang="en-US" sz="1400" dirty="0">
                <a:solidFill>
                  <a:srgbClr val="FF0000"/>
                </a:solidFill>
              </a:rPr>
              <a:t>Δ</a:t>
            </a:r>
            <a:r>
              <a:rPr lang="en-US" altLang="en-US" sz="1400" dirty="0">
                <a:solidFill>
                  <a:srgbClr val="FF0000"/>
                </a:solidFill>
              </a:rPr>
              <a:t>LIFO Reserve</a:t>
            </a:r>
            <a:r>
              <a:rPr lang="en-US" altLang="en-US" sz="1400" baseline="-25000" dirty="0">
                <a:solidFill>
                  <a:srgbClr val="FF0000"/>
                </a:solidFill>
              </a:rPr>
              <a:t>2011</a:t>
            </a:r>
            <a:r>
              <a:rPr lang="en-US" altLang="en-US" sz="1400" dirty="0">
                <a:solidFill>
                  <a:srgbClr val="FF0000"/>
                </a:solidFill>
              </a:rPr>
              <a:t> * Statutory Tax Rate </a:t>
            </a:r>
          </a:p>
          <a:p>
            <a:pPr marL="0" indent="0">
              <a:buFont typeface="Arial" charset="0"/>
              <a:buNone/>
            </a:pPr>
            <a:r>
              <a:rPr lang="en-US" altLang="en-US" sz="1400" dirty="0">
                <a:solidFill>
                  <a:srgbClr val="FF0000"/>
                </a:solidFill>
              </a:rPr>
              <a:t> 	= ($25.6B - $21.3B) * 35% = $4.3B * 35% = </a:t>
            </a:r>
            <a:r>
              <a:rPr lang="en-US" altLang="en-US" sz="1400" b="1" dirty="0">
                <a:solidFill>
                  <a:srgbClr val="FF0000"/>
                </a:solidFill>
              </a:rPr>
              <a:t>$1.51B</a:t>
            </a:r>
          </a:p>
        </p:txBody>
      </p:sp>
    </p:spTree>
    <p:extLst>
      <p:ext uri="{BB962C8B-B14F-4D97-AF65-F5344CB8AC3E}">
        <p14:creationId xmlns:p14="http://schemas.microsoft.com/office/powerpoint/2010/main" val="371850546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85</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smtClean="0">
                <a:solidFill>
                  <a:schemeClr val="bg1"/>
                </a:solidFill>
              </a:rPr>
              <a:t>Exxon Mobil Questions </a:t>
            </a:r>
            <a:r>
              <a:rPr lang="en-US" altLang="en-US" sz="1600" b="1" dirty="0" smtClean="0">
                <a:solidFill>
                  <a:schemeClr val="bg1"/>
                </a:solidFill>
              </a:rPr>
              <a:t>[work through on your own]</a:t>
            </a:r>
            <a:endParaRPr lang="en-US" altLang="en-US" sz="2000" dirty="0" smtClean="0">
              <a:solidFill>
                <a:schemeClr val="bg1"/>
              </a:solidFill>
            </a:endParaRPr>
          </a:p>
        </p:txBody>
      </p:sp>
      <p:sp>
        <p:nvSpPr>
          <p:cNvPr id="4100" name="Rectangle 3"/>
          <p:cNvSpPr>
            <a:spLocks noGrp="1" noChangeArrowheads="1"/>
          </p:cNvSpPr>
          <p:nvPr>
            <p:ph type="body" idx="1"/>
          </p:nvPr>
        </p:nvSpPr>
        <p:spPr>
          <a:xfrm>
            <a:off x="1143000" y="1219200"/>
            <a:ext cx="7391400" cy="5105400"/>
          </a:xfrm>
          <a:noFill/>
        </p:spPr>
        <p:txBody>
          <a:bodyPr lIns="0" tIns="0" rIns="0" bIns="0"/>
          <a:lstStyle/>
          <a:p>
            <a:pPr marL="0" indent="0">
              <a:buNone/>
            </a:pPr>
            <a:r>
              <a:rPr lang="en-US" altLang="en-US" sz="1400" b="1" dirty="0" smtClean="0"/>
              <a:t>Q3</a:t>
            </a:r>
            <a:r>
              <a:rPr lang="en-US" altLang="en-US" sz="1400" b="1" dirty="0"/>
              <a:t>: </a:t>
            </a:r>
            <a:r>
              <a:rPr lang="en-US" altLang="en-US" sz="1400" dirty="0"/>
              <a:t>How much income tax did ExxonMobil defer </a:t>
            </a:r>
            <a:r>
              <a:rPr lang="en-US" altLang="en-US" sz="1400" b="1" u="sng" dirty="0"/>
              <a:t>in FY2011</a:t>
            </a:r>
            <a:r>
              <a:rPr lang="en-US" altLang="en-US" sz="1400" dirty="0"/>
              <a:t> because it uses LIFO and not FIFO? </a:t>
            </a:r>
            <a:r>
              <a:rPr lang="en-US" altLang="en-US" sz="1400" dirty="0" smtClean="0"/>
              <a:t/>
            </a:r>
            <a:br>
              <a:rPr lang="en-US" altLang="en-US" sz="1400" dirty="0" smtClean="0"/>
            </a:br>
            <a:r>
              <a:rPr lang="en-US" altLang="en-US" sz="1400" dirty="0" smtClean="0"/>
              <a:t/>
            </a:r>
            <a:br>
              <a:rPr lang="en-US" altLang="en-US" sz="1400" dirty="0" smtClean="0"/>
            </a:br>
            <a:r>
              <a:rPr lang="en-US" altLang="en-US" sz="1400" dirty="0" smtClean="0"/>
              <a:t>2011 </a:t>
            </a:r>
            <a:r>
              <a:rPr lang="en-US" altLang="en-US" sz="1400" dirty="0"/>
              <a:t>COGS</a:t>
            </a:r>
            <a:r>
              <a:rPr lang="en-US" altLang="en-US" sz="1400" baseline="-25000" dirty="0"/>
              <a:t>LIFO</a:t>
            </a:r>
            <a:r>
              <a:rPr lang="en-US" altLang="en-US" sz="1400" dirty="0"/>
              <a:t> were $306.8B. Assume a 35% statutory tax rate.</a:t>
            </a:r>
          </a:p>
          <a:p>
            <a:pPr marL="0" indent="0">
              <a:buNone/>
            </a:pPr>
            <a:endParaRPr lang="en-US" altLang="en-US" sz="1400" dirty="0"/>
          </a:p>
          <a:p>
            <a:pPr marL="0" indent="0">
              <a:buNone/>
            </a:pPr>
            <a:r>
              <a:rPr lang="en-US" altLang="en-US" sz="1400" dirty="0">
                <a:solidFill>
                  <a:srgbClr val="FF0000"/>
                </a:solidFill>
              </a:rPr>
              <a:t>Here is why the short-cut method works:</a:t>
            </a:r>
          </a:p>
          <a:p>
            <a:pPr marL="457200" indent="-457200">
              <a:buAutoNum type="arabicPeriod"/>
            </a:pPr>
            <a:r>
              <a:rPr lang="en-US" altLang="en-US" sz="1400" dirty="0">
                <a:solidFill>
                  <a:srgbClr val="FF0000"/>
                </a:solidFill>
              </a:rPr>
              <a:t>Solve for Purchases using the </a:t>
            </a:r>
            <a:r>
              <a:rPr lang="en-US" altLang="en-US" sz="1400" dirty="0" err="1">
                <a:solidFill>
                  <a:srgbClr val="FF0000"/>
                </a:solidFill>
              </a:rPr>
              <a:t>Inv</a:t>
            </a:r>
            <a:r>
              <a:rPr lang="en-US" altLang="en-US" sz="1400" baseline="-25000" dirty="0" err="1">
                <a:solidFill>
                  <a:srgbClr val="FF0000"/>
                </a:solidFill>
              </a:rPr>
              <a:t>LIFO</a:t>
            </a:r>
            <a:r>
              <a:rPr lang="en-US" altLang="en-US" sz="1400" dirty="0">
                <a:solidFill>
                  <a:srgbClr val="FF0000"/>
                </a:solidFill>
              </a:rPr>
              <a:t> T-account</a:t>
            </a:r>
          </a:p>
          <a:p>
            <a:pPr marL="457200" indent="-457200">
              <a:buAutoNum type="arabicPeriod"/>
            </a:pPr>
            <a:r>
              <a:rPr lang="en-US" altLang="en-US" sz="1400" dirty="0">
                <a:solidFill>
                  <a:srgbClr val="FF0000"/>
                </a:solidFill>
              </a:rPr>
              <a:t>Use that value to solve for COGS</a:t>
            </a:r>
            <a:r>
              <a:rPr lang="en-US" altLang="en-US" sz="1400" baseline="-25000" dirty="0">
                <a:solidFill>
                  <a:srgbClr val="FF0000"/>
                </a:solidFill>
              </a:rPr>
              <a:t>FIFO</a:t>
            </a:r>
            <a:r>
              <a:rPr lang="en-US" altLang="en-US" sz="1400" dirty="0">
                <a:solidFill>
                  <a:srgbClr val="FF0000"/>
                </a:solidFill>
              </a:rPr>
              <a:t> in the </a:t>
            </a:r>
            <a:r>
              <a:rPr lang="en-US" altLang="en-US" sz="1400" dirty="0" err="1">
                <a:solidFill>
                  <a:srgbClr val="FF0000"/>
                </a:solidFill>
              </a:rPr>
              <a:t>Inv</a:t>
            </a:r>
            <a:r>
              <a:rPr lang="en-US" altLang="en-US" sz="1400" baseline="-25000" dirty="0" err="1">
                <a:solidFill>
                  <a:srgbClr val="FF0000"/>
                </a:solidFill>
              </a:rPr>
              <a:t>FIFO</a:t>
            </a:r>
            <a:r>
              <a:rPr lang="en-US" altLang="en-US" sz="1400" dirty="0">
                <a:solidFill>
                  <a:srgbClr val="FF0000"/>
                </a:solidFill>
              </a:rPr>
              <a:t> T-account</a:t>
            </a:r>
          </a:p>
        </p:txBody>
      </p:sp>
      <p:sp>
        <p:nvSpPr>
          <p:cNvPr id="5" name="TextBox 4"/>
          <p:cNvSpPr txBox="1"/>
          <p:nvPr/>
        </p:nvSpPr>
        <p:spPr>
          <a:xfrm>
            <a:off x="2057400" y="3170585"/>
            <a:ext cx="1752600" cy="646331"/>
          </a:xfrm>
          <a:prstGeom prst="rect">
            <a:avLst/>
          </a:prstGeom>
          <a:noFill/>
        </p:spPr>
        <p:txBody>
          <a:bodyPr wrap="square" rtlCol="0">
            <a:spAutoFit/>
          </a:bodyPr>
          <a:lstStyle/>
          <a:p>
            <a:r>
              <a:rPr lang="en-US" altLang="en-US" sz="1800" dirty="0">
                <a:solidFill>
                  <a:srgbClr val="FF0000"/>
                </a:solidFill>
              </a:rPr>
              <a:t> </a:t>
            </a:r>
            <a:r>
              <a:rPr lang="en-US" altLang="en-US" sz="1400" dirty="0" err="1"/>
              <a:t>Inventory</a:t>
            </a:r>
            <a:r>
              <a:rPr lang="en-US" altLang="en-US" sz="1400" baseline="-25000" dirty="0" err="1"/>
              <a:t>LIFO</a:t>
            </a:r>
            <a:r>
              <a:rPr lang="en-US" altLang="en-US" sz="1800" baseline="-25000" dirty="0"/>
              <a:t>	</a:t>
            </a:r>
            <a:endParaRPr lang="en-US" sz="1800" dirty="0"/>
          </a:p>
        </p:txBody>
      </p:sp>
      <p:sp>
        <p:nvSpPr>
          <p:cNvPr id="6" name="TextBox 5"/>
          <p:cNvSpPr txBox="1"/>
          <p:nvPr/>
        </p:nvSpPr>
        <p:spPr>
          <a:xfrm>
            <a:off x="5742401" y="3169824"/>
            <a:ext cx="1752600" cy="646331"/>
          </a:xfrm>
          <a:prstGeom prst="rect">
            <a:avLst/>
          </a:prstGeom>
          <a:noFill/>
        </p:spPr>
        <p:txBody>
          <a:bodyPr wrap="square" rtlCol="0">
            <a:spAutoFit/>
          </a:bodyPr>
          <a:lstStyle/>
          <a:p>
            <a:r>
              <a:rPr lang="en-US" altLang="en-US" sz="1800" dirty="0">
                <a:solidFill>
                  <a:srgbClr val="FF0000"/>
                </a:solidFill>
              </a:rPr>
              <a:t> </a:t>
            </a:r>
            <a:r>
              <a:rPr lang="en-US" altLang="en-US" sz="1400" dirty="0" err="1" smtClean="0"/>
              <a:t>Inventory</a:t>
            </a:r>
            <a:r>
              <a:rPr lang="en-US" altLang="en-US" sz="1400" baseline="-25000" dirty="0" err="1" smtClean="0"/>
              <a:t>FIFO</a:t>
            </a:r>
            <a:r>
              <a:rPr lang="en-US" altLang="en-US" sz="1800" baseline="-25000" dirty="0"/>
              <a:t>	</a:t>
            </a:r>
            <a:endParaRPr lang="en-US" sz="1800" dirty="0"/>
          </a:p>
        </p:txBody>
      </p:sp>
      <p:sp>
        <p:nvSpPr>
          <p:cNvPr id="7" name="TextBox 6"/>
          <p:cNvSpPr txBox="1"/>
          <p:nvPr/>
        </p:nvSpPr>
        <p:spPr>
          <a:xfrm>
            <a:off x="926461" y="3768040"/>
            <a:ext cx="1293636" cy="307777"/>
          </a:xfrm>
          <a:prstGeom prst="rect">
            <a:avLst/>
          </a:prstGeom>
          <a:noFill/>
        </p:spPr>
        <p:txBody>
          <a:bodyPr wrap="square" rtlCol="0">
            <a:spAutoFit/>
          </a:bodyPr>
          <a:lstStyle/>
          <a:p>
            <a:r>
              <a:rPr lang="en-US" sz="1400" i="1" dirty="0" smtClean="0"/>
              <a:t>Purchases</a:t>
            </a:r>
            <a:endParaRPr lang="en-US" sz="1400" i="1" dirty="0"/>
          </a:p>
        </p:txBody>
      </p:sp>
      <p:sp>
        <p:nvSpPr>
          <p:cNvPr id="8" name="TextBox 7"/>
          <p:cNvSpPr txBox="1"/>
          <p:nvPr/>
        </p:nvSpPr>
        <p:spPr>
          <a:xfrm>
            <a:off x="2038350" y="3567986"/>
            <a:ext cx="1619250" cy="954107"/>
          </a:xfrm>
          <a:prstGeom prst="rect">
            <a:avLst/>
          </a:prstGeom>
          <a:noFill/>
        </p:spPr>
        <p:txBody>
          <a:bodyPr wrap="square" rtlCol="0">
            <a:spAutoFit/>
          </a:bodyPr>
          <a:lstStyle/>
          <a:p>
            <a:r>
              <a:rPr lang="en-US" sz="1400" dirty="0" smtClean="0"/>
              <a:t>      9.9</a:t>
            </a:r>
          </a:p>
          <a:p>
            <a:r>
              <a:rPr lang="en-US" sz="1400" b="1" dirty="0" smtClean="0">
                <a:solidFill>
                  <a:srgbClr val="FF0000"/>
                </a:solidFill>
              </a:rPr>
              <a:t>  308.6</a:t>
            </a:r>
            <a:endParaRPr lang="en-US" sz="1400" b="1" dirty="0">
              <a:solidFill>
                <a:srgbClr val="FF0000"/>
              </a:solidFill>
            </a:endParaRPr>
          </a:p>
          <a:p>
            <a:r>
              <a:rPr lang="en-US" sz="1400" dirty="0" smtClean="0"/>
              <a:t>	306.8</a:t>
            </a:r>
          </a:p>
          <a:p>
            <a:r>
              <a:rPr lang="en-US" sz="1400" dirty="0" smtClean="0"/>
              <a:t>    11.7</a:t>
            </a:r>
            <a:endParaRPr lang="en-US" sz="1400" dirty="0"/>
          </a:p>
        </p:txBody>
      </p:sp>
      <p:sp>
        <p:nvSpPr>
          <p:cNvPr id="9" name="TextBox 8"/>
          <p:cNvSpPr txBox="1"/>
          <p:nvPr/>
        </p:nvSpPr>
        <p:spPr>
          <a:xfrm>
            <a:off x="3771899" y="3979743"/>
            <a:ext cx="914400" cy="307777"/>
          </a:xfrm>
          <a:prstGeom prst="rect">
            <a:avLst/>
          </a:prstGeom>
          <a:noFill/>
        </p:spPr>
        <p:txBody>
          <a:bodyPr wrap="square" rtlCol="0">
            <a:spAutoFit/>
          </a:bodyPr>
          <a:lstStyle/>
          <a:p>
            <a:r>
              <a:rPr lang="en-US" sz="1400" i="1" dirty="0" smtClean="0"/>
              <a:t>COGS</a:t>
            </a:r>
            <a:endParaRPr lang="en-US" sz="1400" i="1" dirty="0"/>
          </a:p>
        </p:txBody>
      </p:sp>
      <p:sp>
        <p:nvSpPr>
          <p:cNvPr id="10" name="TextBox 9"/>
          <p:cNvSpPr txBox="1"/>
          <p:nvPr/>
        </p:nvSpPr>
        <p:spPr>
          <a:xfrm>
            <a:off x="5562600" y="3567986"/>
            <a:ext cx="2552699" cy="1015663"/>
          </a:xfrm>
          <a:prstGeom prst="rect">
            <a:avLst/>
          </a:prstGeom>
          <a:noFill/>
        </p:spPr>
        <p:txBody>
          <a:bodyPr wrap="square" rtlCol="0">
            <a:spAutoFit/>
          </a:bodyPr>
          <a:lstStyle/>
          <a:p>
            <a:r>
              <a:rPr lang="en-US" sz="1800" dirty="0" smtClean="0"/>
              <a:t>   </a:t>
            </a:r>
            <a:r>
              <a:rPr lang="en-US" sz="1400" dirty="0" smtClean="0"/>
              <a:t>31.2</a:t>
            </a:r>
          </a:p>
          <a:p>
            <a:r>
              <a:rPr lang="en-US" sz="1400" dirty="0" smtClean="0"/>
              <a:t>  308.6</a:t>
            </a:r>
            <a:endParaRPr lang="en-US" sz="1400" dirty="0"/>
          </a:p>
          <a:p>
            <a:r>
              <a:rPr lang="en-US" sz="1400" dirty="0" smtClean="0"/>
              <a:t>	</a:t>
            </a:r>
            <a:r>
              <a:rPr lang="en-US" sz="1400" b="1" dirty="0" smtClean="0">
                <a:solidFill>
                  <a:srgbClr val="FF0000"/>
                </a:solidFill>
              </a:rPr>
              <a:t>302.5</a:t>
            </a:r>
          </a:p>
          <a:p>
            <a:r>
              <a:rPr lang="en-US" sz="1400" dirty="0" smtClean="0"/>
              <a:t>    37.3</a:t>
            </a:r>
            <a:endParaRPr lang="en-US" sz="1400" dirty="0"/>
          </a:p>
        </p:txBody>
      </p:sp>
      <p:sp>
        <p:nvSpPr>
          <p:cNvPr id="12" name="TextBox 11"/>
          <p:cNvSpPr txBox="1"/>
          <p:nvPr/>
        </p:nvSpPr>
        <p:spPr>
          <a:xfrm>
            <a:off x="7187876" y="4014118"/>
            <a:ext cx="914400" cy="307777"/>
          </a:xfrm>
          <a:prstGeom prst="rect">
            <a:avLst/>
          </a:prstGeom>
          <a:noFill/>
        </p:spPr>
        <p:txBody>
          <a:bodyPr wrap="square" rtlCol="0">
            <a:spAutoFit/>
          </a:bodyPr>
          <a:lstStyle/>
          <a:p>
            <a:r>
              <a:rPr lang="en-US" sz="1400" i="1" dirty="0" smtClean="0"/>
              <a:t>COGS</a:t>
            </a:r>
            <a:endParaRPr lang="en-US" sz="1400" i="1" dirty="0"/>
          </a:p>
        </p:txBody>
      </p:sp>
      <p:sp>
        <p:nvSpPr>
          <p:cNvPr id="13" name="TextBox 12"/>
          <p:cNvSpPr txBox="1"/>
          <p:nvPr/>
        </p:nvSpPr>
        <p:spPr>
          <a:xfrm>
            <a:off x="1143000" y="5290225"/>
            <a:ext cx="8001000" cy="984885"/>
          </a:xfrm>
          <a:prstGeom prst="rect">
            <a:avLst/>
          </a:prstGeom>
          <a:noFill/>
        </p:spPr>
        <p:txBody>
          <a:bodyPr wrap="square" rtlCol="0">
            <a:spAutoFit/>
          </a:bodyPr>
          <a:lstStyle/>
          <a:p>
            <a:pPr marL="285750" indent="-285750">
              <a:spcBef>
                <a:spcPts val="600"/>
              </a:spcBef>
              <a:buFont typeface="Wingdings" panose="05000000000000000000" pitchFamily="2" charset="2"/>
              <a:buChar char="ü"/>
            </a:pPr>
            <a:r>
              <a:rPr lang="en-US" altLang="en-US" sz="1200" dirty="0">
                <a:solidFill>
                  <a:srgbClr val="FF0000"/>
                </a:solidFill>
              </a:rPr>
              <a:t>2011 </a:t>
            </a:r>
            <a:r>
              <a:rPr lang="en-US" altLang="en-US" sz="1200" dirty="0" smtClean="0">
                <a:solidFill>
                  <a:srgbClr val="FF0000"/>
                </a:solidFill>
              </a:rPr>
              <a:t>COGS</a:t>
            </a:r>
            <a:r>
              <a:rPr lang="en-US" altLang="en-US" sz="1200" baseline="-25000" dirty="0" smtClean="0">
                <a:solidFill>
                  <a:srgbClr val="FF0000"/>
                </a:solidFill>
                <a:latin typeface="Arial" panose="020B0604020202020204" pitchFamily="34" charset="0"/>
              </a:rPr>
              <a:t>LIFO</a:t>
            </a:r>
            <a:r>
              <a:rPr lang="en-US" altLang="en-US" sz="1200" dirty="0" smtClean="0">
                <a:solidFill>
                  <a:srgbClr val="FF0000"/>
                </a:solidFill>
              </a:rPr>
              <a:t> of $306.8B &gt; COGS</a:t>
            </a:r>
            <a:r>
              <a:rPr lang="en-US" altLang="en-US" sz="1200" baseline="-25000" dirty="0" smtClean="0">
                <a:solidFill>
                  <a:srgbClr val="FF0000"/>
                </a:solidFill>
                <a:latin typeface="Arial" panose="020B0604020202020204" pitchFamily="34" charset="0"/>
              </a:rPr>
              <a:t>FIFO</a:t>
            </a:r>
            <a:r>
              <a:rPr lang="en-US" altLang="en-US" sz="1200" dirty="0" smtClean="0">
                <a:solidFill>
                  <a:srgbClr val="FF0000"/>
                </a:solidFill>
              </a:rPr>
              <a:t> of $302.5B by $4.3B</a:t>
            </a:r>
          </a:p>
          <a:p>
            <a:pPr marL="285750" indent="-285750">
              <a:spcBef>
                <a:spcPts val="600"/>
              </a:spcBef>
              <a:buFont typeface="Wingdings" panose="05000000000000000000" pitchFamily="2" charset="2"/>
              <a:buChar char="ü"/>
            </a:pPr>
            <a:r>
              <a:rPr lang="en-US" altLang="en-US" sz="1200" dirty="0" smtClean="0">
                <a:solidFill>
                  <a:srgbClr val="FF0000"/>
                </a:solidFill>
              </a:rPr>
              <a:t>Thus, the change in the LIFO reserve is the value that COGS differed in the current period under LIFO versus under FIFO</a:t>
            </a:r>
          </a:p>
          <a:p>
            <a:pPr marL="285750" indent="-285750">
              <a:spcBef>
                <a:spcPts val="600"/>
              </a:spcBef>
              <a:buFont typeface="Wingdings" panose="05000000000000000000" pitchFamily="2" charset="2"/>
              <a:buChar char="ü"/>
            </a:pPr>
            <a:r>
              <a:rPr lang="en-US" altLang="en-US" sz="1200" dirty="0" smtClean="0">
                <a:solidFill>
                  <a:srgbClr val="FF0000"/>
                </a:solidFill>
              </a:rPr>
              <a:t>Additional $4.3B of COGS</a:t>
            </a:r>
            <a:r>
              <a:rPr lang="en-US" altLang="en-US" sz="1200" baseline="-25000" dirty="0" smtClean="0">
                <a:solidFill>
                  <a:srgbClr val="FF0000"/>
                </a:solidFill>
                <a:latin typeface="Arial" panose="020B0604020202020204" pitchFamily="34" charset="0"/>
              </a:rPr>
              <a:t>LIFO2011</a:t>
            </a:r>
            <a:r>
              <a:rPr lang="en-US" altLang="en-US" sz="1200" dirty="0" smtClean="0">
                <a:solidFill>
                  <a:srgbClr val="FF0000"/>
                </a:solidFill>
              </a:rPr>
              <a:t> lowered income </a:t>
            </a:r>
            <a:r>
              <a:rPr lang="en-US" altLang="en-US" sz="1200" dirty="0">
                <a:solidFill>
                  <a:srgbClr val="FF0000"/>
                </a:solidFill>
              </a:rPr>
              <a:t>taxes by </a:t>
            </a:r>
            <a:r>
              <a:rPr lang="en-US" altLang="en-US" sz="1200" b="1" u="sng" dirty="0">
                <a:solidFill>
                  <a:srgbClr val="FF0000"/>
                </a:solidFill>
              </a:rPr>
              <a:t>$1.51B</a:t>
            </a:r>
            <a:r>
              <a:rPr lang="en-US" altLang="en-US" sz="1200" b="1" dirty="0">
                <a:solidFill>
                  <a:srgbClr val="FF0000"/>
                </a:solidFill>
              </a:rPr>
              <a:t> </a:t>
            </a:r>
            <a:r>
              <a:rPr lang="en-US" altLang="en-US" sz="1200" dirty="0">
                <a:solidFill>
                  <a:srgbClr val="FF0000"/>
                </a:solidFill>
              </a:rPr>
              <a:t>(= $4.3B * 35</a:t>
            </a:r>
            <a:r>
              <a:rPr lang="en-US" altLang="en-US" sz="1200" dirty="0" smtClean="0">
                <a:solidFill>
                  <a:srgbClr val="FF0000"/>
                </a:solidFill>
              </a:rPr>
              <a:t>%)</a:t>
            </a:r>
            <a:endParaRPr lang="en-US" altLang="en-US" sz="1200" dirty="0">
              <a:solidFill>
                <a:srgbClr val="FF0000"/>
              </a:solidFill>
            </a:endParaRPr>
          </a:p>
        </p:txBody>
      </p:sp>
      <p:cxnSp>
        <p:nvCxnSpPr>
          <p:cNvPr id="14" name="Straight Connector 13"/>
          <p:cNvCxnSpPr/>
          <p:nvPr/>
        </p:nvCxnSpPr>
        <p:spPr>
          <a:xfrm>
            <a:off x="2743200" y="3538124"/>
            <a:ext cx="0" cy="10455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6301920" y="3559895"/>
            <a:ext cx="0" cy="1524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752600" y="3527238"/>
            <a:ext cx="2057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267911" y="3538124"/>
            <a:ext cx="2057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273220" y="4291525"/>
            <a:ext cx="2057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752600" y="4267200"/>
            <a:ext cx="20574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547776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86</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smtClean="0">
                <a:solidFill>
                  <a:schemeClr val="bg1"/>
                </a:solidFill>
              </a:rPr>
              <a:t>Exxon Mobil Questions </a:t>
            </a:r>
            <a:r>
              <a:rPr lang="en-US" altLang="en-US" sz="1600" b="1" dirty="0" smtClean="0">
                <a:solidFill>
                  <a:schemeClr val="bg1"/>
                </a:solidFill>
              </a:rPr>
              <a:t>[work through on your own]</a:t>
            </a:r>
            <a:endParaRPr lang="en-US" altLang="en-US" sz="2000" dirty="0" smtClean="0">
              <a:solidFill>
                <a:schemeClr val="bg1"/>
              </a:solidFill>
            </a:endParaRPr>
          </a:p>
        </p:txBody>
      </p:sp>
      <p:sp>
        <p:nvSpPr>
          <p:cNvPr id="4100" name="Rectangle 3"/>
          <p:cNvSpPr>
            <a:spLocks noGrp="1" noChangeArrowheads="1"/>
          </p:cNvSpPr>
          <p:nvPr>
            <p:ph type="body" idx="1"/>
          </p:nvPr>
        </p:nvSpPr>
        <p:spPr>
          <a:xfrm>
            <a:off x="1143000" y="1219200"/>
            <a:ext cx="7391400" cy="5105400"/>
          </a:xfrm>
          <a:noFill/>
        </p:spPr>
        <p:txBody>
          <a:bodyPr lIns="0" tIns="0" rIns="0" bIns="0"/>
          <a:lstStyle/>
          <a:p>
            <a:pPr marL="0" indent="0">
              <a:buNone/>
            </a:pPr>
            <a:r>
              <a:rPr lang="en-US" altLang="en-US" sz="1400" b="1" dirty="0" smtClean="0"/>
              <a:t>Q4</a:t>
            </a:r>
            <a:r>
              <a:rPr lang="en-US" altLang="en-US" sz="1400" b="1" dirty="0"/>
              <a:t>: </a:t>
            </a:r>
            <a:r>
              <a:rPr lang="en-US" altLang="en-US" sz="1400" dirty="0"/>
              <a:t>How could ExxonMobil sell the same amount of inventory at the same sales price and still boost net income without switching from LIFO to FIFO? </a:t>
            </a:r>
          </a:p>
          <a:p>
            <a:pPr marL="0" indent="0">
              <a:buNone/>
            </a:pPr>
            <a:endParaRPr lang="en-US" altLang="en-US" sz="1400" dirty="0"/>
          </a:p>
          <a:p>
            <a:pPr marL="0" indent="0">
              <a:buNone/>
            </a:pPr>
            <a:r>
              <a:rPr lang="en-US" altLang="en-US" sz="1400" dirty="0">
                <a:solidFill>
                  <a:srgbClr val="FF0000"/>
                </a:solidFill>
              </a:rPr>
              <a:t>Liquidate a LIFO layer (which has a lower cost basis)</a:t>
            </a:r>
            <a:endParaRPr lang="en-US" altLang="en-US" sz="1400" b="1" dirty="0">
              <a:solidFill>
                <a:srgbClr val="FF0000"/>
              </a:solidFill>
            </a:endParaRPr>
          </a:p>
        </p:txBody>
      </p:sp>
    </p:spTree>
    <p:extLst>
      <p:ext uri="{BB962C8B-B14F-4D97-AF65-F5344CB8AC3E}">
        <p14:creationId xmlns:p14="http://schemas.microsoft.com/office/powerpoint/2010/main" val="348851216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87</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smtClean="0">
                <a:solidFill>
                  <a:schemeClr val="bg1"/>
                </a:solidFill>
              </a:rPr>
              <a:t>Exxon Mobil Questions </a:t>
            </a:r>
            <a:r>
              <a:rPr lang="en-US" altLang="en-US" sz="1600" b="1" dirty="0" smtClean="0">
                <a:solidFill>
                  <a:schemeClr val="bg1"/>
                </a:solidFill>
              </a:rPr>
              <a:t>[work through on your own]</a:t>
            </a:r>
            <a:endParaRPr lang="en-US" altLang="en-US" sz="2000" dirty="0" smtClean="0">
              <a:solidFill>
                <a:schemeClr val="bg1"/>
              </a:solidFill>
            </a:endParaRPr>
          </a:p>
        </p:txBody>
      </p:sp>
      <p:sp>
        <p:nvSpPr>
          <p:cNvPr id="4100" name="Rectangle 3"/>
          <p:cNvSpPr>
            <a:spLocks noGrp="1" noChangeArrowheads="1"/>
          </p:cNvSpPr>
          <p:nvPr>
            <p:ph type="body" idx="1"/>
          </p:nvPr>
        </p:nvSpPr>
        <p:spPr>
          <a:xfrm>
            <a:off x="1143000" y="1219200"/>
            <a:ext cx="7391400" cy="5105400"/>
          </a:xfrm>
          <a:noFill/>
        </p:spPr>
        <p:txBody>
          <a:bodyPr lIns="0" tIns="0" rIns="0" bIns="0"/>
          <a:lstStyle/>
          <a:p>
            <a:pPr marL="0" indent="0">
              <a:buNone/>
            </a:pPr>
            <a:r>
              <a:rPr lang="en-US" altLang="en-US" sz="1400" b="1" dirty="0" smtClean="0"/>
              <a:t>Q5a</a:t>
            </a:r>
            <a:r>
              <a:rPr lang="en-US" altLang="en-US" sz="1400" b="1" dirty="0"/>
              <a:t>: </a:t>
            </a:r>
            <a:r>
              <a:rPr lang="en-US" altLang="en-US" sz="1400" dirty="0"/>
              <a:t>If ExxonMobil switched from LIFO to FIFO in 2011, what is the impact on its </a:t>
            </a:r>
            <a:r>
              <a:rPr lang="en-US" altLang="en-US" sz="1400" u="sng" dirty="0">
                <a:solidFill>
                  <a:srgbClr val="002060"/>
                </a:solidFill>
              </a:rPr>
              <a:t>2011 income statement</a:t>
            </a:r>
            <a:r>
              <a:rPr lang="en-US" altLang="en-US" sz="1400" dirty="0"/>
              <a:t> (relative to continuing to use LIFO)? </a:t>
            </a:r>
          </a:p>
          <a:p>
            <a:pPr marL="0" indent="0">
              <a:buNone/>
            </a:pPr>
            <a:endParaRPr lang="en-US" altLang="en-US" sz="1400" dirty="0"/>
          </a:p>
          <a:p>
            <a:r>
              <a:rPr lang="en-US" altLang="en-US" sz="1400" dirty="0"/>
              <a:t>COGS: </a:t>
            </a:r>
          </a:p>
          <a:p>
            <a:pPr marL="274637" lvl="1" indent="0">
              <a:buNone/>
            </a:pPr>
            <a:r>
              <a:rPr lang="en-US" altLang="en-US" sz="1400" dirty="0">
                <a:solidFill>
                  <a:srgbClr val="FF0000"/>
                </a:solidFill>
              </a:rPr>
              <a:t>    </a:t>
            </a:r>
          </a:p>
          <a:p>
            <a:pPr marL="274637" lvl="1" indent="0">
              <a:buNone/>
            </a:pPr>
            <a:endParaRPr lang="en-US" altLang="en-US" sz="1400" dirty="0">
              <a:solidFill>
                <a:srgbClr val="FF0000"/>
              </a:solidFill>
            </a:endParaRPr>
          </a:p>
          <a:p>
            <a:r>
              <a:rPr lang="en-US" altLang="en-US" sz="1400" dirty="0"/>
              <a:t>Income Tax Expense: </a:t>
            </a:r>
          </a:p>
          <a:p>
            <a:endParaRPr lang="en-US" altLang="en-US" sz="1400" dirty="0">
              <a:solidFill>
                <a:srgbClr val="FF0000"/>
              </a:solidFill>
            </a:endParaRPr>
          </a:p>
          <a:p>
            <a:endParaRPr lang="en-US" altLang="en-US" sz="1400" dirty="0">
              <a:solidFill>
                <a:srgbClr val="FF0000"/>
              </a:solidFill>
            </a:endParaRPr>
          </a:p>
          <a:p>
            <a:r>
              <a:rPr lang="en-US" altLang="en-US" sz="1400" dirty="0"/>
              <a:t>Net Income</a:t>
            </a:r>
            <a:r>
              <a:rPr lang="en-US" altLang="en-US" sz="1400" dirty="0" smtClean="0"/>
              <a:t>:</a:t>
            </a:r>
          </a:p>
          <a:p>
            <a:endParaRPr lang="en-US" altLang="en-US" sz="1400" dirty="0"/>
          </a:p>
          <a:p>
            <a:endParaRPr lang="en-US" altLang="en-US" sz="1400" dirty="0" smtClean="0"/>
          </a:p>
          <a:p>
            <a:pPr marL="0" indent="0">
              <a:buNone/>
            </a:pPr>
            <a:r>
              <a:rPr lang="en-US" altLang="en-US" sz="1400" dirty="0">
                <a:solidFill>
                  <a:srgbClr val="FF0000"/>
                </a:solidFill>
              </a:rPr>
              <a:t>EPS boost from switching from LIFO to FIFO!</a:t>
            </a:r>
          </a:p>
          <a:p>
            <a:pPr marL="0" indent="0">
              <a:buNone/>
            </a:pPr>
            <a:endParaRPr lang="en-US" altLang="en-US" sz="1800" dirty="0"/>
          </a:p>
        </p:txBody>
      </p:sp>
      <p:sp>
        <p:nvSpPr>
          <p:cNvPr id="5" name="TextBox 4"/>
          <p:cNvSpPr txBox="1"/>
          <p:nvPr/>
        </p:nvSpPr>
        <p:spPr>
          <a:xfrm>
            <a:off x="2057400" y="1907977"/>
            <a:ext cx="1866900" cy="307777"/>
          </a:xfrm>
          <a:prstGeom prst="rect">
            <a:avLst/>
          </a:prstGeom>
          <a:noFill/>
        </p:spPr>
        <p:txBody>
          <a:bodyPr wrap="square" rtlCol="0">
            <a:spAutoFit/>
          </a:bodyPr>
          <a:lstStyle/>
          <a:p>
            <a:pPr>
              <a:spcBef>
                <a:spcPts val="528"/>
              </a:spcBef>
            </a:pPr>
            <a:r>
              <a:rPr lang="en-US" sz="1400" dirty="0" smtClean="0">
                <a:solidFill>
                  <a:srgbClr val="FF0000"/>
                </a:solidFill>
              </a:rPr>
              <a:t>$4.30B lower</a:t>
            </a:r>
          </a:p>
        </p:txBody>
      </p:sp>
      <p:sp>
        <p:nvSpPr>
          <p:cNvPr id="6" name="TextBox 5"/>
          <p:cNvSpPr txBox="1"/>
          <p:nvPr/>
        </p:nvSpPr>
        <p:spPr>
          <a:xfrm>
            <a:off x="4921463" y="1800255"/>
            <a:ext cx="3581400" cy="523220"/>
          </a:xfrm>
          <a:prstGeom prst="rect">
            <a:avLst/>
          </a:prstGeom>
          <a:noFill/>
        </p:spPr>
        <p:txBody>
          <a:bodyPr wrap="square" rtlCol="0">
            <a:spAutoFit/>
          </a:bodyPr>
          <a:lstStyle/>
          <a:p>
            <a:pPr marL="0" lvl="1" indent="0">
              <a:buNone/>
            </a:pPr>
            <a:r>
              <a:rPr lang="en-US" altLang="en-US" sz="1400" dirty="0" smtClean="0">
                <a:solidFill>
                  <a:srgbClr val="FF0000"/>
                </a:solidFill>
              </a:rPr>
              <a:t>DR </a:t>
            </a:r>
            <a:r>
              <a:rPr lang="en-US" altLang="en-US" sz="1400" dirty="0">
                <a:solidFill>
                  <a:srgbClr val="FF0000"/>
                </a:solidFill>
              </a:rPr>
              <a:t>Inventory (A)    </a:t>
            </a:r>
            <a:r>
              <a:rPr lang="en-US" altLang="en-US" sz="1400" dirty="0" smtClean="0">
                <a:solidFill>
                  <a:srgbClr val="FF0000"/>
                </a:solidFill>
              </a:rPr>
              <a:t>       4.3B</a:t>
            </a:r>
            <a:endParaRPr lang="en-US" altLang="en-US" sz="1400" dirty="0">
              <a:solidFill>
                <a:srgbClr val="FF0000"/>
              </a:solidFill>
            </a:endParaRPr>
          </a:p>
          <a:p>
            <a:pPr marL="0" lvl="1" indent="0">
              <a:buNone/>
            </a:pPr>
            <a:r>
              <a:rPr lang="en-US" altLang="en-US" sz="1400" dirty="0" smtClean="0">
                <a:solidFill>
                  <a:srgbClr val="FF0000"/>
                </a:solidFill>
              </a:rPr>
              <a:t>    CR </a:t>
            </a:r>
            <a:r>
              <a:rPr lang="en-US" altLang="en-US" sz="1400" dirty="0">
                <a:solidFill>
                  <a:srgbClr val="FF0000"/>
                </a:solidFill>
              </a:rPr>
              <a:t>COGS (E)        </a:t>
            </a:r>
            <a:r>
              <a:rPr lang="en-US" altLang="en-US" sz="1400" dirty="0" smtClean="0">
                <a:solidFill>
                  <a:srgbClr val="FF0000"/>
                </a:solidFill>
              </a:rPr>
              <a:t>          4.3B</a:t>
            </a:r>
            <a:endParaRPr lang="en-US" altLang="en-US" sz="1400" dirty="0">
              <a:solidFill>
                <a:srgbClr val="FF0000"/>
              </a:solidFill>
            </a:endParaRPr>
          </a:p>
        </p:txBody>
      </p:sp>
      <p:sp>
        <p:nvSpPr>
          <p:cNvPr id="7" name="TextBox 6"/>
          <p:cNvSpPr txBox="1"/>
          <p:nvPr/>
        </p:nvSpPr>
        <p:spPr>
          <a:xfrm>
            <a:off x="3124200" y="2664023"/>
            <a:ext cx="1943100" cy="307777"/>
          </a:xfrm>
          <a:prstGeom prst="rect">
            <a:avLst/>
          </a:prstGeom>
          <a:noFill/>
        </p:spPr>
        <p:txBody>
          <a:bodyPr wrap="square" rtlCol="0">
            <a:spAutoFit/>
          </a:bodyPr>
          <a:lstStyle/>
          <a:p>
            <a:pPr>
              <a:spcBef>
                <a:spcPts val="528"/>
              </a:spcBef>
            </a:pPr>
            <a:r>
              <a:rPr lang="en-US" sz="1400" dirty="0" smtClean="0">
                <a:solidFill>
                  <a:srgbClr val="FF0000"/>
                </a:solidFill>
              </a:rPr>
              <a:t>$1.51B higher</a:t>
            </a:r>
          </a:p>
        </p:txBody>
      </p:sp>
      <p:sp>
        <p:nvSpPr>
          <p:cNvPr id="8" name="TextBox 7"/>
          <p:cNvSpPr txBox="1"/>
          <p:nvPr/>
        </p:nvSpPr>
        <p:spPr>
          <a:xfrm>
            <a:off x="4921463" y="2556301"/>
            <a:ext cx="3810000" cy="523220"/>
          </a:xfrm>
          <a:prstGeom prst="rect">
            <a:avLst/>
          </a:prstGeom>
          <a:noFill/>
        </p:spPr>
        <p:txBody>
          <a:bodyPr wrap="square" rtlCol="0">
            <a:spAutoFit/>
          </a:bodyPr>
          <a:lstStyle/>
          <a:p>
            <a:pPr marL="0" lvl="1" indent="0">
              <a:buNone/>
            </a:pPr>
            <a:r>
              <a:rPr lang="en-US" altLang="en-US" sz="1400" dirty="0" smtClean="0">
                <a:solidFill>
                  <a:srgbClr val="FF0000"/>
                </a:solidFill>
              </a:rPr>
              <a:t>DR Tax Expense (E)       1.51B</a:t>
            </a:r>
            <a:endParaRPr lang="en-US" altLang="en-US" sz="1400" dirty="0">
              <a:solidFill>
                <a:srgbClr val="FF0000"/>
              </a:solidFill>
            </a:endParaRPr>
          </a:p>
          <a:p>
            <a:pPr marL="0" lvl="1" indent="0">
              <a:buNone/>
            </a:pPr>
            <a:r>
              <a:rPr lang="en-US" altLang="en-US" sz="1400" dirty="0" smtClean="0">
                <a:solidFill>
                  <a:srgbClr val="FF0000"/>
                </a:solidFill>
              </a:rPr>
              <a:t>    CR Taxes Payable (L)      1.51B</a:t>
            </a:r>
            <a:endParaRPr lang="en-US" altLang="en-US" sz="1400" dirty="0">
              <a:solidFill>
                <a:srgbClr val="FF0000"/>
              </a:solidFill>
            </a:endParaRPr>
          </a:p>
        </p:txBody>
      </p:sp>
      <p:sp>
        <p:nvSpPr>
          <p:cNvPr id="9" name="TextBox 8"/>
          <p:cNvSpPr txBox="1"/>
          <p:nvPr/>
        </p:nvSpPr>
        <p:spPr>
          <a:xfrm>
            <a:off x="2438400" y="3420069"/>
            <a:ext cx="1943100" cy="307777"/>
          </a:xfrm>
          <a:prstGeom prst="rect">
            <a:avLst/>
          </a:prstGeom>
          <a:noFill/>
        </p:spPr>
        <p:txBody>
          <a:bodyPr wrap="square" rtlCol="0">
            <a:spAutoFit/>
          </a:bodyPr>
          <a:lstStyle/>
          <a:p>
            <a:pPr>
              <a:spcBef>
                <a:spcPts val="528"/>
              </a:spcBef>
            </a:pPr>
            <a:r>
              <a:rPr lang="en-US" sz="1400" dirty="0" smtClean="0">
                <a:solidFill>
                  <a:srgbClr val="FF0000"/>
                </a:solidFill>
              </a:rPr>
              <a:t>$2.79B higher</a:t>
            </a:r>
            <a:endParaRPr lang="en-US" sz="1400" dirty="0">
              <a:solidFill>
                <a:srgbClr val="FF0000"/>
              </a:solidFill>
            </a:endParaRPr>
          </a:p>
        </p:txBody>
      </p:sp>
    </p:spTree>
    <p:extLst>
      <p:ext uri="{BB962C8B-B14F-4D97-AF65-F5344CB8AC3E}">
        <p14:creationId xmlns:p14="http://schemas.microsoft.com/office/powerpoint/2010/main" val="395582680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88</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smtClean="0">
                <a:solidFill>
                  <a:schemeClr val="bg1"/>
                </a:solidFill>
              </a:rPr>
              <a:t>Exxon Mobil Questions </a:t>
            </a:r>
            <a:r>
              <a:rPr lang="en-US" altLang="en-US" sz="1600" b="1" dirty="0" smtClean="0">
                <a:solidFill>
                  <a:schemeClr val="bg1"/>
                </a:solidFill>
              </a:rPr>
              <a:t>[work through on your own]</a:t>
            </a:r>
            <a:endParaRPr lang="en-US" altLang="en-US" sz="2000" dirty="0" smtClean="0">
              <a:solidFill>
                <a:schemeClr val="bg1"/>
              </a:solidFill>
            </a:endParaRPr>
          </a:p>
        </p:txBody>
      </p:sp>
      <p:sp>
        <p:nvSpPr>
          <p:cNvPr id="4100" name="Rectangle 3"/>
          <p:cNvSpPr>
            <a:spLocks noGrp="1" noChangeArrowheads="1"/>
          </p:cNvSpPr>
          <p:nvPr>
            <p:ph type="body" idx="1"/>
          </p:nvPr>
        </p:nvSpPr>
        <p:spPr>
          <a:xfrm>
            <a:off x="1143000" y="1219200"/>
            <a:ext cx="7391400" cy="5105400"/>
          </a:xfrm>
          <a:noFill/>
        </p:spPr>
        <p:txBody>
          <a:bodyPr lIns="0" tIns="0" rIns="0" bIns="0"/>
          <a:lstStyle/>
          <a:p>
            <a:pPr marL="0" indent="0">
              <a:buNone/>
            </a:pPr>
            <a:r>
              <a:rPr lang="en-US" altLang="en-US" sz="1400" b="1" dirty="0" smtClean="0"/>
              <a:t>Q5b</a:t>
            </a:r>
            <a:r>
              <a:rPr lang="en-US" altLang="en-US" sz="1400" b="1" dirty="0"/>
              <a:t>: </a:t>
            </a:r>
            <a:r>
              <a:rPr lang="en-US" altLang="en-US" sz="1400" dirty="0"/>
              <a:t>If ExxonMobil switched from LIFO to FIFO in 2011, what is the impact on its </a:t>
            </a:r>
            <a:r>
              <a:rPr lang="en-US" altLang="en-US" sz="1400" u="sng" dirty="0">
                <a:solidFill>
                  <a:srgbClr val="002060"/>
                </a:solidFill>
              </a:rPr>
              <a:t>2011 balance sheet</a:t>
            </a:r>
            <a:r>
              <a:rPr lang="en-US" altLang="en-US" sz="1400" dirty="0"/>
              <a:t> (relative to continuing to use LIFO)? </a:t>
            </a:r>
            <a:endParaRPr lang="en-US" altLang="en-US" sz="1400" dirty="0" smtClean="0"/>
          </a:p>
          <a:p>
            <a:pPr marL="0" indent="0">
              <a:buNone/>
            </a:pPr>
            <a:endParaRPr lang="en-US" altLang="en-US" sz="1400" dirty="0"/>
          </a:p>
          <a:p>
            <a:pPr marL="0" indent="0">
              <a:buNone/>
            </a:pPr>
            <a:endParaRPr lang="en-US" altLang="en-US" sz="1400" dirty="0" smtClean="0"/>
          </a:p>
          <a:p>
            <a:r>
              <a:rPr lang="el-GR" altLang="en-US" sz="1400" dirty="0"/>
              <a:t>Δ</a:t>
            </a:r>
            <a:r>
              <a:rPr lang="en-US" altLang="en-US" sz="1400" dirty="0"/>
              <a:t> Inventory:</a:t>
            </a:r>
          </a:p>
          <a:p>
            <a:endParaRPr lang="en-US" altLang="en-US" sz="1400" dirty="0"/>
          </a:p>
          <a:p>
            <a:endParaRPr lang="en-US" altLang="en-US" sz="1400" dirty="0"/>
          </a:p>
          <a:p>
            <a:r>
              <a:rPr lang="el-GR" altLang="en-US" sz="1400" dirty="0"/>
              <a:t>Δ </a:t>
            </a:r>
            <a:r>
              <a:rPr lang="en-US" altLang="en-US" sz="1400" dirty="0"/>
              <a:t>Income Taxes Payable:</a:t>
            </a:r>
          </a:p>
          <a:p>
            <a:endParaRPr lang="en-US" altLang="en-US" sz="1400" dirty="0"/>
          </a:p>
          <a:p>
            <a:endParaRPr lang="en-US" altLang="en-US" sz="1400" dirty="0"/>
          </a:p>
          <a:p>
            <a:r>
              <a:rPr lang="el-GR" altLang="en-US" sz="1400" dirty="0"/>
              <a:t>Δ </a:t>
            </a:r>
            <a:r>
              <a:rPr lang="en-US" altLang="en-US" sz="1400" dirty="0"/>
              <a:t>Retained Earnings:</a:t>
            </a:r>
          </a:p>
          <a:p>
            <a:pPr marL="0" indent="0">
              <a:buNone/>
            </a:pPr>
            <a:endParaRPr lang="en-US" altLang="en-US" sz="1400" dirty="0"/>
          </a:p>
        </p:txBody>
      </p:sp>
    </p:spTree>
    <p:extLst>
      <p:ext uri="{BB962C8B-B14F-4D97-AF65-F5344CB8AC3E}">
        <p14:creationId xmlns:p14="http://schemas.microsoft.com/office/powerpoint/2010/main" val="322421406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89</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smtClean="0">
                <a:solidFill>
                  <a:schemeClr val="bg1"/>
                </a:solidFill>
              </a:rPr>
              <a:t>Exxon Mobil Questions </a:t>
            </a:r>
            <a:r>
              <a:rPr lang="en-US" altLang="en-US" sz="1600" b="1" dirty="0" smtClean="0">
                <a:solidFill>
                  <a:schemeClr val="bg1"/>
                </a:solidFill>
              </a:rPr>
              <a:t>[work through on your own]</a:t>
            </a:r>
            <a:endParaRPr lang="en-US" altLang="en-US" sz="2000" dirty="0" smtClean="0">
              <a:solidFill>
                <a:schemeClr val="bg1"/>
              </a:solidFill>
            </a:endParaRPr>
          </a:p>
        </p:txBody>
      </p:sp>
      <p:sp>
        <p:nvSpPr>
          <p:cNvPr id="4100" name="Rectangle 3"/>
          <p:cNvSpPr>
            <a:spLocks noGrp="1" noChangeArrowheads="1"/>
          </p:cNvSpPr>
          <p:nvPr>
            <p:ph type="body" idx="1"/>
          </p:nvPr>
        </p:nvSpPr>
        <p:spPr>
          <a:xfrm>
            <a:off x="1143000" y="1219200"/>
            <a:ext cx="7391400" cy="5105400"/>
          </a:xfrm>
          <a:noFill/>
        </p:spPr>
        <p:txBody>
          <a:bodyPr lIns="0" tIns="0" rIns="0" bIns="0"/>
          <a:lstStyle/>
          <a:p>
            <a:pPr marL="0" indent="0">
              <a:buNone/>
            </a:pPr>
            <a:r>
              <a:rPr lang="en-US" altLang="en-US" sz="1400" b="1" dirty="0" smtClean="0"/>
              <a:t>Q5b</a:t>
            </a:r>
            <a:r>
              <a:rPr lang="en-US" altLang="en-US" sz="1400" b="1" dirty="0"/>
              <a:t>: </a:t>
            </a:r>
            <a:r>
              <a:rPr lang="en-US" altLang="en-US" sz="1400" dirty="0"/>
              <a:t>If ExxonMobil switched from LIFO to FIFO in 2011, what is the impact on its </a:t>
            </a:r>
            <a:r>
              <a:rPr lang="en-US" altLang="en-US" sz="1400" u="sng" dirty="0">
                <a:solidFill>
                  <a:srgbClr val="002060"/>
                </a:solidFill>
              </a:rPr>
              <a:t>2011 balance sheet</a:t>
            </a:r>
            <a:r>
              <a:rPr lang="en-US" altLang="en-US" sz="1400" dirty="0"/>
              <a:t> (relative to continuing to use LIFO)? </a:t>
            </a:r>
            <a:endParaRPr lang="en-US" altLang="en-US" sz="1400" dirty="0" smtClean="0"/>
          </a:p>
          <a:p>
            <a:pPr marL="0" indent="0">
              <a:buNone/>
            </a:pPr>
            <a:endParaRPr lang="en-US" altLang="en-US" sz="1400" dirty="0"/>
          </a:p>
          <a:p>
            <a:r>
              <a:rPr lang="el-GR" altLang="en-US" sz="1400" dirty="0"/>
              <a:t>Δ </a:t>
            </a:r>
            <a:r>
              <a:rPr lang="en-US" altLang="en-US" sz="1400" dirty="0"/>
              <a:t>Inventory:</a:t>
            </a:r>
          </a:p>
          <a:p>
            <a:pPr marL="274637" lvl="1" indent="0">
              <a:buNone/>
            </a:pPr>
            <a:endParaRPr lang="en-US" altLang="en-US" sz="1400" dirty="0">
              <a:solidFill>
                <a:srgbClr val="FF0000"/>
              </a:solidFill>
            </a:endParaRPr>
          </a:p>
          <a:p>
            <a:pPr lvl="1">
              <a:spcBef>
                <a:spcPts val="600"/>
              </a:spcBef>
              <a:spcAft>
                <a:spcPts val="600"/>
              </a:spcAft>
              <a:buFont typeface="Wingdings" panose="05000000000000000000" pitchFamily="2" charset="2"/>
              <a:buChar char="ü"/>
            </a:pPr>
            <a:r>
              <a:rPr lang="en-US" altLang="en-US" sz="1400" dirty="0">
                <a:solidFill>
                  <a:srgbClr val="FF0000"/>
                </a:solidFill>
              </a:rPr>
              <a:t>Ending inventory balance will increase by LIFO reserve amount ($25.6B)</a:t>
            </a:r>
          </a:p>
          <a:p>
            <a:pPr lvl="1">
              <a:spcBef>
                <a:spcPts val="600"/>
              </a:spcBef>
              <a:spcAft>
                <a:spcPts val="600"/>
              </a:spcAft>
              <a:buFont typeface="Wingdings" panose="05000000000000000000" pitchFamily="2" charset="2"/>
              <a:buChar char="ü"/>
            </a:pPr>
            <a:r>
              <a:rPr lang="en-US" altLang="en-US" sz="1400" dirty="0">
                <a:solidFill>
                  <a:srgbClr val="FF0000"/>
                </a:solidFill>
              </a:rPr>
              <a:t>We already said $4.3B of the inventory increase would decrease COGS. </a:t>
            </a:r>
            <a:r>
              <a:rPr lang="en-US" altLang="en-US" sz="1400" dirty="0" smtClean="0">
                <a:solidFill>
                  <a:srgbClr val="FF0000"/>
                </a:solidFill>
              </a:rPr>
              <a:t>What </a:t>
            </a:r>
            <a:r>
              <a:rPr lang="en-US" altLang="en-US" sz="1400" dirty="0">
                <a:solidFill>
                  <a:srgbClr val="FF0000"/>
                </a:solidFill>
              </a:rPr>
              <a:t>is the offsetting account for the remaining $21.3B?</a:t>
            </a:r>
          </a:p>
          <a:p>
            <a:pPr lvl="1">
              <a:spcBef>
                <a:spcPts val="600"/>
              </a:spcBef>
              <a:spcAft>
                <a:spcPts val="600"/>
              </a:spcAft>
              <a:buFont typeface="Wingdings" panose="05000000000000000000" pitchFamily="2" charset="2"/>
              <a:buChar char="ü"/>
            </a:pPr>
            <a:r>
              <a:rPr lang="en-US" altLang="en-US" sz="1400" dirty="0">
                <a:solidFill>
                  <a:srgbClr val="FF0000"/>
                </a:solidFill>
              </a:rPr>
              <a:t>Less COGS should also have been recognized in prior periods, so R/E </a:t>
            </a:r>
            <a:r>
              <a:rPr lang="en-US" altLang="en-US" sz="1400" dirty="0" smtClean="0">
                <a:solidFill>
                  <a:srgbClr val="FF0000"/>
                </a:solidFill>
              </a:rPr>
              <a:t>should </a:t>
            </a:r>
            <a:r>
              <a:rPr lang="en-US" altLang="en-US" sz="1400" dirty="0">
                <a:solidFill>
                  <a:srgbClr val="FF0000"/>
                </a:solidFill>
              </a:rPr>
              <a:t>be </a:t>
            </a:r>
            <a:r>
              <a:rPr lang="en-US" altLang="en-US" sz="1400" dirty="0" smtClean="0">
                <a:solidFill>
                  <a:srgbClr val="FF0000"/>
                </a:solidFill>
              </a:rPr>
              <a:t>higher</a:t>
            </a:r>
          </a:p>
          <a:p>
            <a:pPr marL="457200" lvl="1" indent="0">
              <a:spcBef>
                <a:spcPts val="600"/>
              </a:spcBef>
              <a:spcAft>
                <a:spcPts val="600"/>
              </a:spcAft>
              <a:buNone/>
            </a:pPr>
            <a:endParaRPr lang="en-US" altLang="en-US" sz="1400" dirty="0">
              <a:solidFill>
                <a:srgbClr val="FF0000"/>
              </a:solidFill>
            </a:endParaRPr>
          </a:p>
          <a:p>
            <a:pPr marL="0" lvl="1" indent="0">
              <a:buNone/>
            </a:pPr>
            <a:r>
              <a:rPr lang="en-US" altLang="en-US" sz="1400" dirty="0">
                <a:solidFill>
                  <a:srgbClr val="FF0000"/>
                </a:solidFill>
              </a:rPr>
              <a:t>		</a:t>
            </a:r>
            <a:r>
              <a:rPr lang="en-US" altLang="en-US" sz="1400" i="1" dirty="0" smtClean="0">
                <a:solidFill>
                  <a:srgbClr val="FF0000"/>
                </a:solidFill>
              </a:rPr>
              <a:t>DR </a:t>
            </a:r>
            <a:r>
              <a:rPr lang="en-US" altLang="en-US" sz="1400" i="1" dirty="0">
                <a:solidFill>
                  <a:srgbClr val="FF0000"/>
                </a:solidFill>
              </a:rPr>
              <a:t>Inventory (A)    	   </a:t>
            </a:r>
            <a:r>
              <a:rPr lang="en-US" altLang="en-US" sz="1400" i="1" dirty="0" smtClean="0">
                <a:solidFill>
                  <a:srgbClr val="FF0000"/>
                </a:solidFill>
              </a:rPr>
              <a:t>	        </a:t>
            </a:r>
            <a:r>
              <a:rPr lang="en-US" altLang="en-US" sz="1400" i="1" dirty="0">
                <a:solidFill>
                  <a:srgbClr val="FF0000"/>
                </a:solidFill>
              </a:rPr>
              <a:t>21.3B</a:t>
            </a:r>
          </a:p>
          <a:p>
            <a:pPr marL="0" lvl="1" indent="0">
              <a:buNone/>
            </a:pPr>
            <a:r>
              <a:rPr lang="en-US" altLang="en-US" sz="1400" i="1" dirty="0">
                <a:solidFill>
                  <a:srgbClr val="FF0000"/>
                </a:solidFill>
              </a:rPr>
              <a:t>    	      	      CR Retained Earnings (OE)      	      21.3B</a:t>
            </a:r>
          </a:p>
          <a:p>
            <a:pPr marL="0" indent="0">
              <a:buNone/>
            </a:pPr>
            <a:endParaRPr lang="en-US" altLang="en-US" sz="1600" dirty="0"/>
          </a:p>
        </p:txBody>
      </p:sp>
      <p:sp>
        <p:nvSpPr>
          <p:cNvPr id="5" name="TextBox 4"/>
          <p:cNvSpPr txBox="1"/>
          <p:nvPr/>
        </p:nvSpPr>
        <p:spPr>
          <a:xfrm>
            <a:off x="2394741" y="1905000"/>
            <a:ext cx="3472660" cy="307777"/>
          </a:xfrm>
          <a:prstGeom prst="rect">
            <a:avLst/>
          </a:prstGeom>
          <a:noFill/>
        </p:spPr>
        <p:txBody>
          <a:bodyPr wrap="square" rtlCol="0">
            <a:spAutoFit/>
          </a:bodyPr>
          <a:lstStyle/>
          <a:p>
            <a:pPr marL="0" lvl="1">
              <a:spcBef>
                <a:spcPts val="528"/>
              </a:spcBef>
            </a:pPr>
            <a:r>
              <a:rPr lang="en-US" sz="1400" b="1" dirty="0" smtClean="0">
                <a:solidFill>
                  <a:srgbClr val="FF0000"/>
                </a:solidFill>
              </a:rPr>
              <a:t>$25.6B </a:t>
            </a:r>
            <a:r>
              <a:rPr lang="en-US" altLang="en-US" sz="1400" dirty="0" smtClean="0">
                <a:solidFill>
                  <a:srgbClr val="FF0000"/>
                </a:solidFill>
              </a:rPr>
              <a:t>(=$</a:t>
            </a:r>
            <a:r>
              <a:rPr lang="en-US" altLang="en-US" sz="1400" dirty="0">
                <a:solidFill>
                  <a:srgbClr val="FF0000"/>
                </a:solidFill>
              </a:rPr>
              <a:t>4.3</a:t>
            </a:r>
            <a:r>
              <a:rPr lang="en-US" altLang="en-US" sz="1400" baseline="-25000" dirty="0">
                <a:solidFill>
                  <a:srgbClr val="FF0000"/>
                </a:solidFill>
              </a:rPr>
              <a:t>2011</a:t>
            </a:r>
            <a:r>
              <a:rPr lang="en-US" altLang="en-US" sz="1400" dirty="0">
                <a:solidFill>
                  <a:srgbClr val="FF0000"/>
                </a:solidFill>
              </a:rPr>
              <a:t> + $21.3B</a:t>
            </a:r>
            <a:r>
              <a:rPr lang="en-US" altLang="en-US" sz="1400" baseline="-25000" dirty="0">
                <a:solidFill>
                  <a:srgbClr val="FF0000"/>
                </a:solidFill>
              </a:rPr>
              <a:t>prior periods</a:t>
            </a:r>
            <a:r>
              <a:rPr lang="en-US" altLang="en-US" sz="1400" dirty="0" smtClean="0">
                <a:solidFill>
                  <a:srgbClr val="FF0000"/>
                </a:solidFill>
              </a:rPr>
              <a:t>)</a:t>
            </a:r>
            <a:endParaRPr lang="en-US" altLang="en-US" sz="1400" dirty="0">
              <a:solidFill>
                <a:srgbClr val="FF0000"/>
              </a:solidFill>
            </a:endParaRPr>
          </a:p>
        </p:txBody>
      </p:sp>
    </p:spTree>
    <p:extLst>
      <p:ext uri="{BB962C8B-B14F-4D97-AF65-F5344CB8AC3E}">
        <p14:creationId xmlns:p14="http://schemas.microsoft.com/office/powerpoint/2010/main" val="42015919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F3BEEADA-2CA8-428C-BAE6-DBC19F921664}" type="slidenum">
              <a:rPr lang="en-US" altLang="en-US" sz="900" b="1" smtClean="0">
                <a:solidFill>
                  <a:srgbClr val="A51A17"/>
                </a:solidFill>
              </a:rPr>
              <a:pPr/>
              <a:t>9</a:t>
            </a:fld>
            <a:endParaRPr lang="en-US" altLang="en-US" sz="1400" b="1" dirty="0" smtClean="0">
              <a:solidFill>
                <a:srgbClr val="A51A17"/>
              </a:solidFill>
            </a:endParaRPr>
          </a:p>
        </p:txBody>
      </p:sp>
      <p:sp>
        <p:nvSpPr>
          <p:cNvPr id="4099" name="Rectangle 2"/>
          <p:cNvSpPr>
            <a:spLocks noGrp="1" noChangeArrowheads="1"/>
          </p:cNvSpPr>
          <p:nvPr>
            <p:ph type="title"/>
          </p:nvPr>
        </p:nvSpPr>
        <p:spPr>
          <a:xfrm>
            <a:off x="1143000" y="280988"/>
            <a:ext cx="7543800" cy="609600"/>
          </a:xfrm>
          <a:noFill/>
        </p:spPr>
        <p:txBody>
          <a:bodyPr lIns="0" tIns="0" rIns="0" bIns="0"/>
          <a:lstStyle/>
          <a:p>
            <a:pPr eaLnBrk="1" hangingPunct="1"/>
            <a:r>
              <a:rPr lang="en-US" altLang="en-US" sz="2400" b="1" dirty="0" smtClean="0">
                <a:solidFill>
                  <a:schemeClr val="bg1"/>
                </a:solidFill>
              </a:rPr>
              <a:t>Costs Included in Inventory Purchases</a:t>
            </a:r>
            <a:endParaRPr lang="en-US" altLang="en-US" dirty="0" smtClean="0">
              <a:solidFill>
                <a:schemeClr val="bg1"/>
              </a:solidFill>
            </a:endParaRPr>
          </a:p>
        </p:txBody>
      </p:sp>
      <p:sp>
        <p:nvSpPr>
          <p:cNvPr id="4100" name="Rectangle 3"/>
          <p:cNvSpPr>
            <a:spLocks noGrp="1" noChangeArrowheads="1"/>
          </p:cNvSpPr>
          <p:nvPr>
            <p:ph type="body" idx="1"/>
          </p:nvPr>
        </p:nvSpPr>
        <p:spPr>
          <a:xfrm>
            <a:off x="1143000" y="1219200"/>
            <a:ext cx="7315200" cy="5105400"/>
          </a:xfrm>
          <a:noFill/>
        </p:spPr>
        <p:txBody>
          <a:bodyPr lIns="0" tIns="0" rIns="0" bIns="0"/>
          <a:lstStyle/>
          <a:p>
            <a:pPr marL="0" indent="0">
              <a:buNone/>
            </a:pPr>
            <a:r>
              <a:rPr lang="en-US" sz="1400" dirty="0"/>
              <a:t>The </a:t>
            </a:r>
            <a:r>
              <a:rPr lang="en-US" sz="1400" dirty="0">
                <a:solidFill>
                  <a:srgbClr val="C00000"/>
                </a:solidFill>
              </a:rPr>
              <a:t>cost principle </a:t>
            </a:r>
            <a:r>
              <a:rPr lang="en-US" sz="1400" dirty="0"/>
              <a:t>requires that inventory be recorded at the price paid or the consideration given. </a:t>
            </a:r>
            <a:endParaRPr lang="en-US" sz="1400" dirty="0" smtClean="0"/>
          </a:p>
          <a:p>
            <a:pPr marL="0" indent="0">
              <a:buNone/>
            </a:pPr>
            <a:endParaRPr lang="en-US" sz="1400" dirty="0"/>
          </a:p>
          <a:p>
            <a:pPr marL="0" indent="0">
              <a:spcAft>
                <a:spcPts val="600"/>
              </a:spcAft>
              <a:buNone/>
            </a:pPr>
            <a:r>
              <a:rPr lang="en-US" sz="1400" dirty="0" smtClean="0"/>
              <a:t>Inventory </a:t>
            </a:r>
            <a:r>
              <a:rPr lang="en-US" sz="1400" dirty="0"/>
              <a:t>cost includes the sum of the costs incurred in bringing an article to usable or salable condition and location. </a:t>
            </a:r>
            <a:endParaRPr lang="en-US" sz="1400" dirty="0" smtClean="0"/>
          </a:p>
          <a:p>
            <a:pPr lvl="1">
              <a:buFont typeface="Wingdings" panose="05000000000000000000" pitchFamily="2" charset="2"/>
              <a:buChar char="ü"/>
            </a:pPr>
            <a:r>
              <a:rPr lang="en-US" sz="1400" dirty="0" smtClean="0"/>
              <a:t>Invoice cost</a:t>
            </a:r>
          </a:p>
          <a:p>
            <a:pPr lvl="1">
              <a:buFont typeface="Wingdings" panose="05000000000000000000" pitchFamily="2" charset="2"/>
              <a:buChar char="ü"/>
            </a:pPr>
            <a:r>
              <a:rPr lang="en-US" sz="1400" dirty="0" smtClean="0"/>
              <a:t>freight-in</a:t>
            </a:r>
          </a:p>
          <a:p>
            <a:pPr lvl="1">
              <a:buFont typeface="Wingdings" panose="05000000000000000000" pitchFamily="2" charset="2"/>
              <a:buChar char="ü"/>
            </a:pPr>
            <a:r>
              <a:rPr lang="en-US" sz="1400" dirty="0" smtClean="0"/>
              <a:t>inspection costs</a:t>
            </a:r>
          </a:p>
          <a:p>
            <a:pPr lvl="1">
              <a:buFont typeface="Wingdings" panose="05000000000000000000" pitchFamily="2" charset="2"/>
              <a:buChar char="ü"/>
            </a:pPr>
            <a:r>
              <a:rPr lang="en-US" sz="1400" dirty="0" smtClean="0"/>
              <a:t>preparation </a:t>
            </a:r>
            <a:r>
              <a:rPr lang="en-US" sz="1400" dirty="0"/>
              <a:t>costs. </a:t>
            </a:r>
            <a:endParaRPr lang="en-US" sz="1400" dirty="0" smtClean="0"/>
          </a:p>
          <a:p>
            <a:pPr marL="50800" indent="0">
              <a:buNone/>
            </a:pPr>
            <a:endParaRPr lang="en-US" sz="1400" dirty="0" smtClean="0"/>
          </a:p>
          <a:p>
            <a:pPr marL="393700" indent="-342900">
              <a:buFont typeface="Wingdings" panose="05000000000000000000" pitchFamily="2" charset="2"/>
              <a:buChar char="v"/>
            </a:pPr>
            <a:r>
              <a:rPr lang="en-US" sz="1400" dirty="0" smtClean="0"/>
              <a:t>NOTE: Any </a:t>
            </a:r>
            <a:r>
              <a:rPr lang="en-US" sz="1400" dirty="0"/>
              <a:t>purchase returns and allowances or purchase discounts taken reduce the cost of inventory.</a:t>
            </a:r>
          </a:p>
          <a:p>
            <a:pPr marL="0" indent="0">
              <a:buNone/>
            </a:pPr>
            <a:endParaRPr lang="en-US" sz="1400" dirty="0"/>
          </a:p>
          <a:p>
            <a:pPr marL="0" indent="0">
              <a:buNone/>
            </a:pPr>
            <a:endParaRPr lang="en-US" sz="1400" dirty="0" smtClean="0"/>
          </a:p>
          <a:p>
            <a:pPr marL="0" indent="0">
              <a:buNone/>
            </a:pPr>
            <a:r>
              <a:rPr lang="en-US" sz="1400" dirty="0" smtClean="0"/>
              <a:t>Costs </a:t>
            </a:r>
            <a:r>
              <a:rPr lang="en-US" sz="1400" dirty="0"/>
              <a:t>related to selling inventory (such as marketing costs and salaries) are incurred after the inventory is ready for use. So, they should be included in selling, general, and administrative expenses in the period they were incurred.</a:t>
            </a:r>
          </a:p>
          <a:p>
            <a:pPr marL="0" indent="0">
              <a:buClr>
                <a:schemeClr val="tx1"/>
              </a:buClr>
              <a:buNone/>
              <a:defRPr/>
            </a:pPr>
            <a:endParaRPr lang="en-US" sz="1400" dirty="0">
              <a:cs typeface="Arial" pitchFamily="34" charset="0"/>
            </a:endParaRPr>
          </a:p>
          <a:p>
            <a:pPr marL="0" indent="0">
              <a:buClr>
                <a:schemeClr val="tx1"/>
              </a:buClr>
              <a:buNone/>
              <a:defRPr/>
            </a:pPr>
            <a:endParaRPr lang="en-US" sz="1400" dirty="0"/>
          </a:p>
          <a:p>
            <a:pPr marL="406400" lvl="1" indent="0">
              <a:buClr>
                <a:schemeClr val="tx1"/>
              </a:buClr>
              <a:buNone/>
              <a:defRPr/>
            </a:pPr>
            <a:endParaRPr lang="en-US" sz="1400" dirty="0">
              <a:cs typeface="Arial" pitchFamily="34" charset="0"/>
            </a:endParaRPr>
          </a:p>
        </p:txBody>
      </p:sp>
    </p:spTree>
    <p:extLst>
      <p:ext uri="{BB962C8B-B14F-4D97-AF65-F5344CB8AC3E}">
        <p14:creationId xmlns:p14="http://schemas.microsoft.com/office/powerpoint/2010/main" val="18391200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90</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smtClean="0">
                <a:solidFill>
                  <a:schemeClr val="bg1"/>
                </a:solidFill>
              </a:rPr>
              <a:t>Exxon Mobil Questions </a:t>
            </a:r>
            <a:r>
              <a:rPr lang="en-US" altLang="en-US" sz="1600" b="1" dirty="0" smtClean="0">
                <a:solidFill>
                  <a:schemeClr val="bg1"/>
                </a:solidFill>
              </a:rPr>
              <a:t>[work through on your own]</a:t>
            </a:r>
            <a:endParaRPr lang="en-US" altLang="en-US" sz="2000" dirty="0" smtClean="0">
              <a:solidFill>
                <a:schemeClr val="bg1"/>
              </a:solidFill>
            </a:endParaRPr>
          </a:p>
        </p:txBody>
      </p:sp>
      <p:sp>
        <p:nvSpPr>
          <p:cNvPr id="4100" name="Rectangle 3"/>
          <p:cNvSpPr>
            <a:spLocks noGrp="1" noChangeArrowheads="1"/>
          </p:cNvSpPr>
          <p:nvPr>
            <p:ph type="body" idx="1"/>
          </p:nvPr>
        </p:nvSpPr>
        <p:spPr>
          <a:xfrm>
            <a:off x="1143000" y="1219200"/>
            <a:ext cx="7391400" cy="5105400"/>
          </a:xfrm>
          <a:noFill/>
        </p:spPr>
        <p:txBody>
          <a:bodyPr lIns="0" tIns="0" rIns="0" bIns="0"/>
          <a:lstStyle/>
          <a:p>
            <a:pPr marL="0" indent="0">
              <a:buNone/>
            </a:pPr>
            <a:r>
              <a:rPr lang="en-US" altLang="en-US" sz="1400" b="1" dirty="0" smtClean="0"/>
              <a:t>Q5b</a:t>
            </a:r>
            <a:r>
              <a:rPr lang="en-US" altLang="en-US" sz="1400" b="1" dirty="0"/>
              <a:t>: </a:t>
            </a:r>
            <a:r>
              <a:rPr lang="en-US" altLang="en-US" sz="1400" dirty="0"/>
              <a:t>If ExxonMobil switched from LIFO to FIFO in 2011, what is the impact on its </a:t>
            </a:r>
            <a:r>
              <a:rPr lang="en-US" altLang="en-US" sz="1400" u="sng" dirty="0">
                <a:solidFill>
                  <a:srgbClr val="002060"/>
                </a:solidFill>
              </a:rPr>
              <a:t>2011 balance sheet</a:t>
            </a:r>
            <a:r>
              <a:rPr lang="en-US" altLang="en-US" sz="1400" dirty="0"/>
              <a:t> (relative to continuing to use LIFO)? </a:t>
            </a:r>
            <a:endParaRPr lang="en-US" altLang="en-US" sz="1400" dirty="0" smtClean="0"/>
          </a:p>
          <a:p>
            <a:pPr marL="0" indent="0">
              <a:buNone/>
            </a:pPr>
            <a:endParaRPr lang="en-US" altLang="en-US" sz="1400" dirty="0"/>
          </a:p>
          <a:p>
            <a:r>
              <a:rPr lang="el-GR" altLang="en-US" sz="1400" dirty="0"/>
              <a:t>Δ </a:t>
            </a:r>
            <a:r>
              <a:rPr lang="en-US" altLang="en-US" sz="1400" dirty="0"/>
              <a:t>Income Taxes Payable:</a:t>
            </a:r>
            <a:r>
              <a:rPr lang="en-US" altLang="en-US" sz="1400" baseline="30000" dirty="0"/>
              <a:t>1</a:t>
            </a:r>
            <a:endParaRPr lang="en-US" altLang="en-US" sz="1400" dirty="0"/>
          </a:p>
          <a:p>
            <a:pPr lvl="1"/>
            <a:endParaRPr lang="en-US" altLang="en-US" sz="1400" dirty="0"/>
          </a:p>
          <a:p>
            <a:pPr lvl="1">
              <a:spcBef>
                <a:spcPts val="600"/>
              </a:spcBef>
              <a:spcAft>
                <a:spcPts val="600"/>
              </a:spcAft>
              <a:buFont typeface="Wingdings" panose="05000000000000000000" pitchFamily="2" charset="2"/>
              <a:buChar char="ü"/>
            </a:pPr>
            <a:r>
              <a:rPr lang="en-US" altLang="en-US" sz="1400" dirty="0">
                <a:solidFill>
                  <a:srgbClr val="FF0000"/>
                </a:solidFill>
              </a:rPr>
              <a:t>COG</a:t>
            </a:r>
            <a:r>
              <a:rPr lang="en-US" altLang="en-US" sz="1400" dirty="0">
                <a:solidFill>
                  <a:srgbClr val="FF0000"/>
                </a:solidFill>
                <a:cs typeface="Times New Roman" panose="02020603050405020304" pitchFamily="18" charset="0"/>
              </a:rPr>
              <a:t>S</a:t>
            </a:r>
            <a:r>
              <a:rPr lang="en-US" altLang="en-US" sz="1400" baseline="-25000" dirty="0">
                <a:solidFill>
                  <a:srgbClr val="FF0000"/>
                </a:solidFill>
                <a:cs typeface="Times New Roman" panose="02020603050405020304" pitchFamily="18" charset="0"/>
              </a:rPr>
              <a:t>LIFO</a:t>
            </a:r>
            <a:r>
              <a:rPr lang="en-US" altLang="en-US" sz="1400" dirty="0">
                <a:solidFill>
                  <a:srgbClr val="FF0000"/>
                </a:solidFill>
                <a:cs typeface="Times New Roman" panose="02020603050405020304" pitchFamily="18" charset="0"/>
              </a:rPr>
              <a:t> </a:t>
            </a:r>
            <a:r>
              <a:rPr lang="en-US" altLang="en-US" sz="1400" dirty="0">
                <a:solidFill>
                  <a:srgbClr val="FF0000"/>
                </a:solidFill>
              </a:rPr>
              <a:t>was higher in the past so the firm paid less tax </a:t>
            </a:r>
          </a:p>
          <a:p>
            <a:pPr lvl="1">
              <a:spcBef>
                <a:spcPts val="600"/>
              </a:spcBef>
              <a:spcAft>
                <a:spcPts val="600"/>
              </a:spcAft>
              <a:buFont typeface="Wingdings" panose="05000000000000000000" pitchFamily="2" charset="2"/>
              <a:buChar char="ü"/>
            </a:pPr>
            <a:r>
              <a:rPr lang="en-US" altLang="en-US" sz="1400" dirty="0">
                <a:solidFill>
                  <a:srgbClr val="FF0000"/>
                </a:solidFill>
              </a:rPr>
              <a:t>Switching to FIFO means $8.97B of taxes become due (=35% of 25.6B LIFO Reserve)</a:t>
            </a:r>
          </a:p>
          <a:p>
            <a:pPr lvl="1">
              <a:spcBef>
                <a:spcPts val="600"/>
              </a:spcBef>
              <a:spcAft>
                <a:spcPts val="600"/>
              </a:spcAft>
              <a:buFont typeface="Wingdings" panose="05000000000000000000" pitchFamily="2" charset="2"/>
              <a:buChar char="ü"/>
            </a:pPr>
            <a:r>
              <a:rPr lang="en-US" altLang="en-US" sz="1400" dirty="0">
                <a:solidFill>
                  <a:srgbClr val="FF0000"/>
                </a:solidFill>
              </a:rPr>
              <a:t>We already said $1.51B of the increase in taxes payable would increase tax expense. What is the offsetting account for the remaining $7.46B? </a:t>
            </a:r>
          </a:p>
          <a:p>
            <a:pPr lvl="2">
              <a:spcBef>
                <a:spcPts val="600"/>
              </a:spcBef>
              <a:spcAft>
                <a:spcPts val="600"/>
              </a:spcAft>
              <a:buFont typeface="Wingdings" panose="05000000000000000000" pitchFamily="2" charset="2"/>
              <a:buChar char="v"/>
            </a:pPr>
            <a:r>
              <a:rPr lang="en-US" altLang="en-US" sz="1200" dirty="0">
                <a:solidFill>
                  <a:srgbClr val="FF0000"/>
                </a:solidFill>
              </a:rPr>
              <a:t>More tax expense should have been recognized in prior periods, so R/E should be lower</a:t>
            </a:r>
          </a:p>
          <a:p>
            <a:pPr lvl="1"/>
            <a:endParaRPr lang="en-US" altLang="en-US" sz="1400" dirty="0">
              <a:solidFill>
                <a:srgbClr val="FF0000"/>
              </a:solidFill>
            </a:endParaRPr>
          </a:p>
          <a:p>
            <a:pPr marL="0" indent="0">
              <a:buNone/>
            </a:pPr>
            <a:endParaRPr lang="en-US" altLang="en-US" sz="1400" dirty="0">
              <a:solidFill>
                <a:srgbClr val="FF0000"/>
              </a:solidFill>
            </a:endParaRPr>
          </a:p>
          <a:p>
            <a:pPr marL="274637" lvl="1" indent="0">
              <a:buNone/>
            </a:pPr>
            <a:endParaRPr lang="en-US" sz="1400" baseline="30000" dirty="0" smtClean="0"/>
          </a:p>
          <a:p>
            <a:pPr marL="274637" lvl="1" indent="0">
              <a:buNone/>
            </a:pPr>
            <a:endParaRPr lang="en-US" sz="1400" baseline="30000" dirty="0"/>
          </a:p>
          <a:p>
            <a:pPr marL="274637" lvl="1" indent="0">
              <a:buNone/>
            </a:pPr>
            <a:endParaRPr lang="en-US" sz="1100" baseline="30000" dirty="0" smtClean="0"/>
          </a:p>
          <a:p>
            <a:pPr marL="274637" lvl="1" indent="0">
              <a:buNone/>
            </a:pPr>
            <a:endParaRPr lang="en-US" sz="1100" baseline="30000" dirty="0" smtClean="0"/>
          </a:p>
          <a:p>
            <a:pPr marL="0" indent="-131763">
              <a:buNone/>
            </a:pPr>
            <a:r>
              <a:rPr lang="en-US" sz="1100" baseline="30000" dirty="0" smtClean="0"/>
              <a:t>1</a:t>
            </a:r>
            <a:r>
              <a:rPr lang="en-US" sz="1100" dirty="0" smtClean="0"/>
              <a:t>Technical </a:t>
            </a:r>
            <a:r>
              <a:rPr lang="en-US" sz="1100" dirty="0"/>
              <a:t>details: If the cumulative effect of an accounting method change is taxpayer </a:t>
            </a:r>
            <a:r>
              <a:rPr lang="en-US" sz="1100" u="sng" dirty="0"/>
              <a:t>unfavorable</a:t>
            </a:r>
            <a:r>
              <a:rPr lang="en-US" sz="1100" dirty="0"/>
              <a:t> (i.e., increases a firm’s U.S. tax liability), the IRS allows the firm to </a:t>
            </a:r>
            <a:r>
              <a:rPr lang="en-US" sz="1100" dirty="0" smtClean="0"/>
              <a:t>pay </a:t>
            </a:r>
            <a:r>
              <a:rPr lang="en-US" sz="1100" dirty="0"/>
              <a:t>the liability ratably over four years </a:t>
            </a:r>
            <a:r>
              <a:rPr lang="en-US" sz="1100" dirty="0" smtClean="0"/>
              <a:t>[</a:t>
            </a:r>
            <a:r>
              <a:rPr lang="en-US" sz="1100" dirty="0"/>
              <a:t>IRC §481(a)]. So only 25% of the additional balance is due in 2011.</a:t>
            </a:r>
            <a:endParaRPr lang="en-US" altLang="en-US" sz="1100" dirty="0">
              <a:solidFill>
                <a:srgbClr val="FF0000"/>
              </a:solidFill>
            </a:endParaRPr>
          </a:p>
          <a:p>
            <a:pPr marL="0" indent="0">
              <a:buNone/>
            </a:pPr>
            <a:endParaRPr lang="en-US" altLang="en-US" sz="1400" dirty="0"/>
          </a:p>
        </p:txBody>
      </p:sp>
      <p:sp>
        <p:nvSpPr>
          <p:cNvPr id="5" name="TextBox 4"/>
          <p:cNvSpPr txBox="1"/>
          <p:nvPr/>
        </p:nvSpPr>
        <p:spPr>
          <a:xfrm>
            <a:off x="3581400" y="1905000"/>
            <a:ext cx="4263737" cy="307777"/>
          </a:xfrm>
          <a:prstGeom prst="rect">
            <a:avLst/>
          </a:prstGeom>
          <a:noFill/>
        </p:spPr>
        <p:txBody>
          <a:bodyPr wrap="square" rtlCol="0">
            <a:spAutoFit/>
          </a:bodyPr>
          <a:lstStyle/>
          <a:p>
            <a:pPr marL="0" lvl="1">
              <a:spcBef>
                <a:spcPts val="528"/>
              </a:spcBef>
            </a:pPr>
            <a:r>
              <a:rPr lang="en-US" sz="1400" b="1" dirty="0" smtClean="0">
                <a:solidFill>
                  <a:srgbClr val="FF0000"/>
                </a:solidFill>
              </a:rPr>
              <a:t>$8.97B </a:t>
            </a:r>
            <a:r>
              <a:rPr lang="en-US" altLang="en-US" sz="1400" dirty="0" smtClean="0">
                <a:solidFill>
                  <a:srgbClr val="FF0000"/>
                </a:solidFill>
              </a:rPr>
              <a:t>(=$1.51</a:t>
            </a:r>
            <a:r>
              <a:rPr lang="en-US" altLang="en-US" sz="1400" baseline="-25000" dirty="0" smtClean="0">
                <a:solidFill>
                  <a:srgbClr val="FF0000"/>
                </a:solidFill>
              </a:rPr>
              <a:t>2011</a:t>
            </a:r>
            <a:r>
              <a:rPr lang="en-US" altLang="en-US" sz="1400" dirty="0" smtClean="0">
                <a:solidFill>
                  <a:srgbClr val="FF0000"/>
                </a:solidFill>
              </a:rPr>
              <a:t> </a:t>
            </a:r>
            <a:r>
              <a:rPr lang="en-US" altLang="en-US" sz="1400" dirty="0">
                <a:solidFill>
                  <a:srgbClr val="FF0000"/>
                </a:solidFill>
              </a:rPr>
              <a:t>+ </a:t>
            </a:r>
            <a:r>
              <a:rPr lang="en-US" altLang="en-US" sz="1400" dirty="0" smtClean="0">
                <a:solidFill>
                  <a:srgbClr val="FF0000"/>
                </a:solidFill>
              </a:rPr>
              <a:t>$7.46B</a:t>
            </a:r>
            <a:r>
              <a:rPr lang="en-US" altLang="en-US" sz="1400" baseline="-25000" dirty="0" smtClean="0">
                <a:solidFill>
                  <a:srgbClr val="FF0000"/>
                </a:solidFill>
              </a:rPr>
              <a:t>prior </a:t>
            </a:r>
            <a:r>
              <a:rPr lang="en-US" altLang="en-US" sz="1400" baseline="-25000" dirty="0">
                <a:solidFill>
                  <a:srgbClr val="FF0000"/>
                </a:solidFill>
              </a:rPr>
              <a:t>periods</a:t>
            </a:r>
            <a:r>
              <a:rPr lang="en-US" altLang="en-US" sz="1400" dirty="0" smtClean="0">
                <a:solidFill>
                  <a:srgbClr val="FF0000"/>
                </a:solidFill>
              </a:rPr>
              <a:t>)</a:t>
            </a:r>
            <a:endParaRPr lang="en-US" altLang="en-US" sz="1400" dirty="0">
              <a:solidFill>
                <a:srgbClr val="FF0000"/>
              </a:solidFill>
            </a:endParaRPr>
          </a:p>
        </p:txBody>
      </p:sp>
      <p:sp>
        <p:nvSpPr>
          <p:cNvPr id="6" name="TextBox 5"/>
          <p:cNvSpPr txBox="1"/>
          <p:nvPr/>
        </p:nvSpPr>
        <p:spPr>
          <a:xfrm>
            <a:off x="2514600" y="4495800"/>
            <a:ext cx="4800600" cy="523220"/>
          </a:xfrm>
          <a:prstGeom prst="rect">
            <a:avLst/>
          </a:prstGeom>
          <a:noFill/>
        </p:spPr>
        <p:txBody>
          <a:bodyPr wrap="square" rtlCol="0">
            <a:spAutoFit/>
          </a:bodyPr>
          <a:lstStyle/>
          <a:p>
            <a:pPr marL="0" lvl="1" indent="0">
              <a:buNone/>
            </a:pPr>
            <a:r>
              <a:rPr lang="en-US" altLang="en-US" sz="1400" i="1" dirty="0" smtClean="0">
                <a:solidFill>
                  <a:srgbClr val="FF0000"/>
                </a:solidFill>
              </a:rPr>
              <a:t>DR Retained </a:t>
            </a:r>
            <a:r>
              <a:rPr lang="en-US" altLang="en-US" sz="1400" i="1" dirty="0">
                <a:solidFill>
                  <a:srgbClr val="FF0000"/>
                </a:solidFill>
              </a:rPr>
              <a:t>Earnings (OE</a:t>
            </a:r>
            <a:r>
              <a:rPr lang="en-US" altLang="en-US" sz="1400" i="1" dirty="0" smtClean="0">
                <a:solidFill>
                  <a:srgbClr val="FF0000"/>
                </a:solidFill>
              </a:rPr>
              <a:t>)    7.46B</a:t>
            </a:r>
            <a:endParaRPr lang="en-US" altLang="en-US" sz="1400" i="1" dirty="0">
              <a:solidFill>
                <a:srgbClr val="FF0000"/>
              </a:solidFill>
            </a:endParaRPr>
          </a:p>
          <a:p>
            <a:pPr marL="0" lvl="1" indent="0">
              <a:buNone/>
            </a:pPr>
            <a:r>
              <a:rPr lang="en-US" altLang="en-US" sz="1400" i="1" dirty="0" smtClean="0">
                <a:solidFill>
                  <a:srgbClr val="FF0000"/>
                </a:solidFill>
              </a:rPr>
              <a:t>      CR Taxes Payable (L)                    7.46B</a:t>
            </a:r>
            <a:endParaRPr lang="en-US" altLang="en-US" sz="1400" i="1" dirty="0">
              <a:solidFill>
                <a:srgbClr val="FF0000"/>
              </a:solidFill>
            </a:endParaRPr>
          </a:p>
        </p:txBody>
      </p:sp>
    </p:spTree>
    <p:extLst>
      <p:ext uri="{BB962C8B-B14F-4D97-AF65-F5344CB8AC3E}">
        <p14:creationId xmlns:p14="http://schemas.microsoft.com/office/powerpoint/2010/main" val="316333080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xfrm>
            <a:off x="457200" y="6534150"/>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E2A8E939-57B5-43DC-8C7D-C957290878FE}" type="slidenum">
              <a:rPr lang="en-US" altLang="en-US" sz="900" b="1" smtClean="0">
                <a:solidFill>
                  <a:srgbClr val="002E62"/>
                </a:solidFill>
              </a:rPr>
              <a:pPr/>
              <a:t>91</a:t>
            </a:fld>
            <a:endParaRPr lang="en-US" altLang="en-US" sz="1400" b="1" smtClean="0">
              <a:solidFill>
                <a:srgbClr val="002E62"/>
              </a:solidFill>
            </a:endParaRPr>
          </a:p>
        </p:txBody>
      </p:sp>
      <p:sp>
        <p:nvSpPr>
          <p:cNvPr id="4099" name="Rectangle 2"/>
          <p:cNvSpPr>
            <a:spLocks noGrp="1" noChangeArrowheads="1"/>
          </p:cNvSpPr>
          <p:nvPr>
            <p:ph type="title"/>
          </p:nvPr>
        </p:nvSpPr>
        <p:spPr>
          <a:xfrm>
            <a:off x="1143000" y="280988"/>
            <a:ext cx="7162800" cy="609600"/>
          </a:xfrm>
          <a:noFill/>
        </p:spPr>
        <p:txBody>
          <a:bodyPr lIns="0" tIns="0" rIns="0" bIns="0"/>
          <a:lstStyle/>
          <a:p>
            <a:pPr eaLnBrk="1" hangingPunct="1"/>
            <a:r>
              <a:rPr lang="en-US" altLang="en-US" sz="2400" b="1" dirty="0" smtClean="0">
                <a:solidFill>
                  <a:schemeClr val="bg1"/>
                </a:solidFill>
              </a:rPr>
              <a:t>Exxon Mobil Questions </a:t>
            </a:r>
            <a:r>
              <a:rPr lang="en-US" altLang="en-US" sz="1600" b="1" dirty="0" smtClean="0">
                <a:solidFill>
                  <a:schemeClr val="bg1"/>
                </a:solidFill>
              </a:rPr>
              <a:t>[work through on your own]</a:t>
            </a:r>
            <a:endParaRPr lang="en-US" altLang="en-US" sz="2000" dirty="0" smtClean="0">
              <a:solidFill>
                <a:schemeClr val="bg1"/>
              </a:solidFill>
            </a:endParaRPr>
          </a:p>
        </p:txBody>
      </p:sp>
      <p:sp>
        <p:nvSpPr>
          <p:cNvPr id="4100" name="Rectangle 3"/>
          <p:cNvSpPr>
            <a:spLocks noGrp="1" noChangeArrowheads="1"/>
          </p:cNvSpPr>
          <p:nvPr>
            <p:ph type="body" idx="1"/>
          </p:nvPr>
        </p:nvSpPr>
        <p:spPr>
          <a:xfrm>
            <a:off x="1143000" y="1219200"/>
            <a:ext cx="7391400" cy="5105400"/>
          </a:xfrm>
          <a:noFill/>
        </p:spPr>
        <p:txBody>
          <a:bodyPr lIns="0" tIns="0" rIns="0" bIns="0"/>
          <a:lstStyle/>
          <a:p>
            <a:pPr marL="0" indent="0">
              <a:buNone/>
            </a:pPr>
            <a:r>
              <a:rPr lang="en-US" altLang="en-US" sz="1400" b="1" dirty="0" smtClean="0"/>
              <a:t>Q5b</a:t>
            </a:r>
            <a:r>
              <a:rPr lang="en-US" altLang="en-US" sz="1400" b="1" dirty="0"/>
              <a:t>: </a:t>
            </a:r>
            <a:r>
              <a:rPr lang="en-US" altLang="en-US" sz="1400" dirty="0"/>
              <a:t>If ExxonMobil switched from LIFO to FIFO in 2011, what is the impact on its </a:t>
            </a:r>
            <a:r>
              <a:rPr lang="en-US" altLang="en-US" sz="1400" u="sng" dirty="0">
                <a:solidFill>
                  <a:srgbClr val="002060"/>
                </a:solidFill>
              </a:rPr>
              <a:t>2011 balance sheet</a:t>
            </a:r>
            <a:r>
              <a:rPr lang="en-US" altLang="en-US" sz="1400" dirty="0"/>
              <a:t> (relative to continuing to use LIFO)? </a:t>
            </a:r>
            <a:endParaRPr lang="en-US" altLang="en-US" sz="1400" dirty="0" smtClean="0"/>
          </a:p>
          <a:p>
            <a:pPr marL="0" indent="0">
              <a:buNone/>
            </a:pPr>
            <a:endParaRPr lang="en-US" altLang="en-US" sz="1400" dirty="0"/>
          </a:p>
          <a:p>
            <a:r>
              <a:rPr lang="el-GR" altLang="en-US" sz="1400" dirty="0"/>
              <a:t>Δ </a:t>
            </a:r>
            <a:r>
              <a:rPr lang="en-US" altLang="en-US" sz="1400" dirty="0"/>
              <a:t>Retained Earnings: </a:t>
            </a:r>
          </a:p>
          <a:p>
            <a:pPr marL="0" indent="0">
              <a:buNone/>
            </a:pPr>
            <a:endParaRPr lang="en-US" altLang="en-US" sz="1400" dirty="0">
              <a:solidFill>
                <a:srgbClr val="FF0000"/>
              </a:solidFill>
            </a:endParaRPr>
          </a:p>
          <a:p>
            <a:pPr marL="0" indent="0">
              <a:buNone/>
            </a:pPr>
            <a:endParaRPr lang="en-US" altLang="en-US" sz="1400" dirty="0">
              <a:solidFill>
                <a:srgbClr val="FF0000"/>
              </a:solidFill>
            </a:endParaRPr>
          </a:p>
          <a:p>
            <a:pPr marL="0" indent="0">
              <a:buNone/>
            </a:pPr>
            <a:endParaRPr lang="en-US" altLang="en-US" sz="1400" dirty="0">
              <a:solidFill>
                <a:srgbClr val="FF0000"/>
              </a:solidFill>
            </a:endParaRPr>
          </a:p>
          <a:p>
            <a:pPr marL="0" indent="0">
              <a:buNone/>
            </a:pPr>
            <a:r>
              <a:rPr lang="en-US" altLang="en-US" sz="1400" dirty="0">
                <a:solidFill>
                  <a:srgbClr val="FF0000"/>
                </a:solidFill>
              </a:rPr>
              <a:t>			</a:t>
            </a:r>
            <a:r>
              <a:rPr lang="el-GR" altLang="en-US" sz="1400" dirty="0"/>
              <a:t>Δ</a:t>
            </a:r>
            <a:r>
              <a:rPr lang="en-US" altLang="en-US" sz="1400" dirty="0"/>
              <a:t> Retained Earnings</a:t>
            </a:r>
          </a:p>
          <a:p>
            <a:pPr marL="0" indent="0">
              <a:buNone/>
            </a:pPr>
            <a:endParaRPr lang="en-US" altLang="en-US" sz="1400" dirty="0"/>
          </a:p>
        </p:txBody>
      </p:sp>
      <p:sp>
        <p:nvSpPr>
          <p:cNvPr id="6" name="TextBox 5"/>
          <p:cNvSpPr txBox="1"/>
          <p:nvPr/>
        </p:nvSpPr>
        <p:spPr>
          <a:xfrm>
            <a:off x="3124200" y="1908946"/>
            <a:ext cx="2400300" cy="307777"/>
          </a:xfrm>
          <a:prstGeom prst="rect">
            <a:avLst/>
          </a:prstGeom>
          <a:noFill/>
        </p:spPr>
        <p:txBody>
          <a:bodyPr wrap="square" rtlCol="0">
            <a:spAutoFit/>
          </a:bodyPr>
          <a:lstStyle/>
          <a:p>
            <a:pPr marL="0" lvl="1" indent="0">
              <a:buNone/>
            </a:pPr>
            <a:r>
              <a:rPr lang="en-US" altLang="en-US" sz="1400" b="1" dirty="0" smtClean="0">
                <a:solidFill>
                  <a:srgbClr val="FF0000"/>
                </a:solidFill>
              </a:rPr>
              <a:t>$16.63B</a:t>
            </a:r>
            <a:endParaRPr lang="en-US" altLang="en-US" sz="1400" b="1" dirty="0">
              <a:solidFill>
                <a:srgbClr val="FF0000"/>
              </a:solidFill>
            </a:endParaRPr>
          </a:p>
        </p:txBody>
      </p:sp>
      <p:sp>
        <p:nvSpPr>
          <p:cNvPr id="7" name="TextBox 6"/>
          <p:cNvSpPr txBox="1"/>
          <p:nvPr/>
        </p:nvSpPr>
        <p:spPr>
          <a:xfrm>
            <a:off x="3771900" y="3190234"/>
            <a:ext cx="2133600" cy="1600438"/>
          </a:xfrm>
          <a:prstGeom prst="rect">
            <a:avLst/>
          </a:prstGeom>
          <a:noFill/>
        </p:spPr>
        <p:txBody>
          <a:bodyPr wrap="square" rtlCol="0">
            <a:spAutoFit/>
          </a:bodyPr>
          <a:lstStyle/>
          <a:p>
            <a:pPr marL="0" lvl="1" indent="0">
              <a:buNone/>
            </a:pPr>
            <a:r>
              <a:rPr lang="en-US" altLang="en-US" sz="1400" b="1" dirty="0" smtClean="0">
                <a:solidFill>
                  <a:srgbClr val="FF0000"/>
                </a:solidFill>
              </a:rPr>
              <a:t>                    4.30B   </a:t>
            </a:r>
          </a:p>
          <a:p>
            <a:pPr marL="0" lvl="1" indent="0">
              <a:buNone/>
            </a:pPr>
            <a:r>
              <a:rPr lang="en-US" altLang="en-US" sz="1400" b="1" dirty="0" smtClean="0">
                <a:solidFill>
                  <a:srgbClr val="FF0000"/>
                </a:solidFill>
              </a:rPr>
              <a:t>   1.51B </a:t>
            </a:r>
          </a:p>
          <a:p>
            <a:pPr marL="0" lvl="1" indent="0">
              <a:buNone/>
            </a:pPr>
            <a:r>
              <a:rPr lang="en-US" altLang="en-US" sz="1400" b="1" dirty="0">
                <a:solidFill>
                  <a:srgbClr val="FF0000"/>
                </a:solidFill>
              </a:rPr>
              <a:t>	</a:t>
            </a:r>
            <a:r>
              <a:rPr lang="en-US" altLang="en-US" sz="1400" b="1" dirty="0" smtClean="0">
                <a:solidFill>
                  <a:srgbClr val="FF0000"/>
                </a:solidFill>
              </a:rPr>
              <a:t>21.30B</a:t>
            </a:r>
          </a:p>
          <a:p>
            <a:pPr marL="0" lvl="1" indent="0">
              <a:buNone/>
            </a:pPr>
            <a:r>
              <a:rPr lang="en-US" altLang="en-US" sz="1400" b="1" dirty="0">
                <a:solidFill>
                  <a:srgbClr val="FF0000"/>
                </a:solidFill>
              </a:rPr>
              <a:t> </a:t>
            </a:r>
            <a:r>
              <a:rPr lang="en-US" altLang="en-US" sz="1400" b="1" dirty="0" smtClean="0">
                <a:solidFill>
                  <a:srgbClr val="FF0000"/>
                </a:solidFill>
              </a:rPr>
              <a:t>  7.46B    </a:t>
            </a:r>
          </a:p>
          <a:p>
            <a:pPr marL="0" lvl="1" indent="0">
              <a:buNone/>
            </a:pPr>
            <a:endParaRPr lang="en-US" altLang="en-US" sz="1400" b="1" dirty="0" smtClean="0">
              <a:solidFill>
                <a:srgbClr val="FF0000"/>
              </a:solidFill>
            </a:endParaRPr>
          </a:p>
          <a:p>
            <a:pPr marL="0" lvl="1"/>
            <a:r>
              <a:rPr lang="en-US" altLang="en-US" sz="1400" b="1" dirty="0">
                <a:solidFill>
                  <a:srgbClr val="FF0000"/>
                </a:solidFill>
              </a:rPr>
              <a:t> </a:t>
            </a:r>
            <a:r>
              <a:rPr lang="en-US" altLang="en-US" sz="1400" b="1" dirty="0" smtClean="0">
                <a:solidFill>
                  <a:srgbClr val="FF0000"/>
                </a:solidFill>
              </a:rPr>
              <a:t>  8.97B      25.60B</a:t>
            </a:r>
          </a:p>
          <a:p>
            <a:pPr marL="0" lvl="1" indent="0">
              <a:buNone/>
            </a:pPr>
            <a:r>
              <a:rPr lang="en-US" altLang="en-US" sz="1400" b="1" dirty="0">
                <a:solidFill>
                  <a:srgbClr val="FF0000"/>
                </a:solidFill>
              </a:rPr>
              <a:t>	</a:t>
            </a:r>
            <a:r>
              <a:rPr lang="en-US" altLang="en-US" sz="1400" b="1" dirty="0" smtClean="0">
                <a:solidFill>
                  <a:srgbClr val="FF0000"/>
                </a:solidFill>
              </a:rPr>
              <a:t>16.63B</a:t>
            </a:r>
            <a:endParaRPr lang="en-US" altLang="en-US" sz="1400" b="1" dirty="0">
              <a:solidFill>
                <a:srgbClr val="FF0000"/>
              </a:solidFill>
            </a:endParaRPr>
          </a:p>
        </p:txBody>
      </p:sp>
      <p:sp>
        <p:nvSpPr>
          <p:cNvPr id="8" name="TextBox 7"/>
          <p:cNvSpPr txBox="1"/>
          <p:nvPr/>
        </p:nvSpPr>
        <p:spPr>
          <a:xfrm>
            <a:off x="914399" y="3432110"/>
            <a:ext cx="2520043" cy="276999"/>
          </a:xfrm>
          <a:prstGeom prst="rect">
            <a:avLst/>
          </a:prstGeom>
          <a:noFill/>
        </p:spPr>
        <p:txBody>
          <a:bodyPr wrap="square" rtlCol="0">
            <a:spAutoFit/>
          </a:bodyPr>
          <a:lstStyle/>
          <a:p>
            <a:pPr marL="0" lvl="1" indent="0">
              <a:buNone/>
            </a:pPr>
            <a:r>
              <a:rPr lang="en-US" altLang="en-US" sz="1200" i="1" dirty="0" smtClean="0">
                <a:solidFill>
                  <a:srgbClr val="FF0000"/>
                </a:solidFill>
              </a:rPr>
              <a:t>Due to more tax expense in 2011</a:t>
            </a:r>
            <a:endParaRPr lang="en-US" altLang="en-US" sz="1200" i="1" dirty="0">
              <a:solidFill>
                <a:srgbClr val="FF0000"/>
              </a:solidFill>
            </a:endParaRPr>
          </a:p>
        </p:txBody>
      </p:sp>
      <p:sp>
        <p:nvSpPr>
          <p:cNvPr id="9" name="TextBox 8"/>
          <p:cNvSpPr txBox="1"/>
          <p:nvPr/>
        </p:nvSpPr>
        <p:spPr>
          <a:xfrm>
            <a:off x="914398" y="3819711"/>
            <a:ext cx="2857502" cy="276999"/>
          </a:xfrm>
          <a:prstGeom prst="rect">
            <a:avLst/>
          </a:prstGeom>
          <a:noFill/>
        </p:spPr>
        <p:txBody>
          <a:bodyPr wrap="square" rtlCol="0">
            <a:spAutoFit/>
          </a:bodyPr>
          <a:lstStyle/>
          <a:p>
            <a:pPr marL="0" lvl="1" indent="0">
              <a:buNone/>
            </a:pPr>
            <a:r>
              <a:rPr lang="en-US" altLang="en-US" sz="1200" i="1" dirty="0">
                <a:solidFill>
                  <a:srgbClr val="FF0000"/>
                </a:solidFill>
              </a:rPr>
              <a:t>D</a:t>
            </a:r>
            <a:r>
              <a:rPr lang="en-US" altLang="en-US" sz="1200" i="1" dirty="0" smtClean="0">
                <a:solidFill>
                  <a:srgbClr val="FF0000"/>
                </a:solidFill>
              </a:rPr>
              <a:t>ue to more tax expense in prior years</a:t>
            </a:r>
            <a:endParaRPr lang="en-US" altLang="en-US" sz="1200" i="1" dirty="0">
              <a:solidFill>
                <a:srgbClr val="FF0000"/>
              </a:solidFill>
            </a:endParaRPr>
          </a:p>
        </p:txBody>
      </p:sp>
      <p:sp>
        <p:nvSpPr>
          <p:cNvPr id="10" name="TextBox 9"/>
          <p:cNvSpPr txBox="1"/>
          <p:nvPr/>
        </p:nvSpPr>
        <p:spPr>
          <a:xfrm>
            <a:off x="914398" y="4246133"/>
            <a:ext cx="2400302" cy="276999"/>
          </a:xfrm>
          <a:prstGeom prst="rect">
            <a:avLst/>
          </a:prstGeom>
          <a:noFill/>
        </p:spPr>
        <p:txBody>
          <a:bodyPr wrap="square" rtlCol="0">
            <a:spAutoFit/>
          </a:bodyPr>
          <a:lstStyle/>
          <a:p>
            <a:pPr marL="0" lvl="1" indent="0">
              <a:buNone/>
            </a:pPr>
            <a:r>
              <a:rPr lang="en-US" altLang="en-US" sz="1200" i="1" dirty="0" smtClean="0">
                <a:solidFill>
                  <a:srgbClr val="FF0000"/>
                </a:solidFill>
              </a:rPr>
              <a:t>Same as cumulative tax savings!</a:t>
            </a:r>
            <a:endParaRPr lang="en-US" altLang="en-US" sz="1200" i="1" dirty="0">
              <a:solidFill>
                <a:srgbClr val="FF0000"/>
              </a:solidFill>
            </a:endParaRPr>
          </a:p>
        </p:txBody>
      </p:sp>
      <p:sp>
        <p:nvSpPr>
          <p:cNvPr id="11" name="TextBox 10"/>
          <p:cNvSpPr txBox="1"/>
          <p:nvPr/>
        </p:nvSpPr>
        <p:spPr>
          <a:xfrm>
            <a:off x="5672418" y="3208457"/>
            <a:ext cx="2324100" cy="276999"/>
          </a:xfrm>
          <a:prstGeom prst="rect">
            <a:avLst/>
          </a:prstGeom>
          <a:noFill/>
        </p:spPr>
        <p:txBody>
          <a:bodyPr wrap="square" rtlCol="0">
            <a:spAutoFit/>
          </a:bodyPr>
          <a:lstStyle/>
          <a:p>
            <a:pPr marL="0" lvl="1" indent="0">
              <a:buNone/>
            </a:pPr>
            <a:r>
              <a:rPr lang="en-US" altLang="en-US" sz="1200" i="1" dirty="0" smtClean="0">
                <a:solidFill>
                  <a:srgbClr val="FF0000"/>
                </a:solidFill>
              </a:rPr>
              <a:t>Due to less COGS in 2011</a:t>
            </a:r>
            <a:endParaRPr lang="en-US" altLang="en-US" sz="1200" i="1" dirty="0">
              <a:solidFill>
                <a:srgbClr val="FF0000"/>
              </a:solidFill>
            </a:endParaRPr>
          </a:p>
        </p:txBody>
      </p:sp>
      <p:sp>
        <p:nvSpPr>
          <p:cNvPr id="12" name="TextBox 11"/>
          <p:cNvSpPr txBox="1"/>
          <p:nvPr/>
        </p:nvSpPr>
        <p:spPr>
          <a:xfrm>
            <a:off x="5676900" y="3633400"/>
            <a:ext cx="2781299" cy="276999"/>
          </a:xfrm>
          <a:prstGeom prst="rect">
            <a:avLst/>
          </a:prstGeom>
          <a:noFill/>
        </p:spPr>
        <p:txBody>
          <a:bodyPr wrap="square" rtlCol="0">
            <a:spAutoFit/>
          </a:bodyPr>
          <a:lstStyle/>
          <a:p>
            <a:pPr marL="0" lvl="1" indent="0">
              <a:buNone/>
            </a:pPr>
            <a:r>
              <a:rPr lang="en-US" altLang="en-US" sz="1200" i="1" dirty="0">
                <a:solidFill>
                  <a:srgbClr val="FF0000"/>
                </a:solidFill>
              </a:rPr>
              <a:t>D</a:t>
            </a:r>
            <a:r>
              <a:rPr lang="en-US" altLang="en-US" sz="1200" i="1" dirty="0" smtClean="0">
                <a:solidFill>
                  <a:srgbClr val="FF0000"/>
                </a:solidFill>
              </a:rPr>
              <a:t>ue to less COGS in prior years</a:t>
            </a:r>
            <a:endParaRPr lang="en-US" altLang="en-US" sz="1200" i="1" dirty="0">
              <a:solidFill>
                <a:srgbClr val="FF0000"/>
              </a:solidFill>
            </a:endParaRPr>
          </a:p>
        </p:txBody>
      </p:sp>
      <p:sp>
        <p:nvSpPr>
          <p:cNvPr id="13" name="TextBox 12"/>
          <p:cNvSpPr txBox="1"/>
          <p:nvPr/>
        </p:nvSpPr>
        <p:spPr>
          <a:xfrm>
            <a:off x="5672418" y="4251241"/>
            <a:ext cx="3352800" cy="276999"/>
          </a:xfrm>
          <a:prstGeom prst="rect">
            <a:avLst/>
          </a:prstGeom>
          <a:noFill/>
        </p:spPr>
        <p:txBody>
          <a:bodyPr wrap="square" rtlCol="0">
            <a:spAutoFit/>
          </a:bodyPr>
          <a:lstStyle/>
          <a:p>
            <a:pPr marL="0" lvl="1" indent="0">
              <a:buNone/>
            </a:pPr>
            <a:r>
              <a:rPr lang="en-US" altLang="en-US" sz="1200" i="1" dirty="0" smtClean="0">
                <a:solidFill>
                  <a:srgbClr val="FF0000"/>
                </a:solidFill>
              </a:rPr>
              <a:t>Same as LIFO reserve at 12/31/2011!</a:t>
            </a:r>
            <a:endParaRPr lang="en-US" altLang="en-US" sz="1200" i="1" dirty="0">
              <a:solidFill>
                <a:srgbClr val="FF0000"/>
              </a:solidFill>
            </a:endParaRPr>
          </a:p>
        </p:txBody>
      </p:sp>
      <p:sp>
        <p:nvSpPr>
          <p:cNvPr id="14" name="TextBox 13"/>
          <p:cNvSpPr txBox="1"/>
          <p:nvPr/>
        </p:nvSpPr>
        <p:spPr>
          <a:xfrm>
            <a:off x="5672418" y="4522125"/>
            <a:ext cx="3410856" cy="276999"/>
          </a:xfrm>
          <a:prstGeom prst="rect">
            <a:avLst/>
          </a:prstGeom>
          <a:noFill/>
        </p:spPr>
        <p:txBody>
          <a:bodyPr wrap="square" rtlCol="0">
            <a:spAutoFit/>
          </a:bodyPr>
          <a:lstStyle/>
          <a:p>
            <a:pPr marL="0" lvl="1" indent="0">
              <a:buNone/>
            </a:pPr>
            <a:r>
              <a:rPr lang="en-US" altLang="en-US" sz="1200" i="1" dirty="0" smtClean="0">
                <a:solidFill>
                  <a:srgbClr val="FF0000"/>
                </a:solidFill>
              </a:rPr>
              <a:t>After-tax effect of LIFO Reserve  at 12/31/2011</a:t>
            </a:r>
            <a:endParaRPr lang="en-US" altLang="en-US" sz="1200" i="1" dirty="0">
              <a:solidFill>
                <a:srgbClr val="FF0000"/>
              </a:solidFill>
            </a:endParaRPr>
          </a:p>
        </p:txBody>
      </p:sp>
      <p:cxnSp>
        <p:nvCxnSpPr>
          <p:cNvPr id="15" name="Straight Connector 14"/>
          <p:cNvCxnSpPr/>
          <p:nvPr/>
        </p:nvCxnSpPr>
        <p:spPr>
          <a:xfrm>
            <a:off x="4724400" y="3221504"/>
            <a:ext cx="0" cy="180769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3258457" y="3214247"/>
            <a:ext cx="274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258457" y="4191000"/>
            <a:ext cx="274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372757" y="4525182"/>
            <a:ext cx="2514600"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465090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xfrm>
            <a:off x="457200" y="6477000"/>
            <a:ext cx="457200" cy="5143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pitchFamily="1" charset="-128"/>
              </a:defRPr>
            </a:lvl1pPr>
            <a:lvl2pPr marL="742950" indent="-285750">
              <a:defRPr sz="2400">
                <a:solidFill>
                  <a:schemeClr val="tx1"/>
                </a:solidFill>
                <a:latin typeface="Arial" charset="0"/>
                <a:ea typeface="ＭＳ Ｐゴシック" pitchFamily="1" charset="-128"/>
              </a:defRPr>
            </a:lvl2pPr>
            <a:lvl3pPr marL="1143000" indent="-228600">
              <a:defRPr sz="2400">
                <a:solidFill>
                  <a:schemeClr val="tx1"/>
                </a:solidFill>
                <a:latin typeface="Arial" charset="0"/>
                <a:ea typeface="ＭＳ Ｐゴシック" pitchFamily="1" charset="-128"/>
              </a:defRPr>
            </a:lvl3pPr>
            <a:lvl4pPr marL="1600200" indent="-228600">
              <a:defRPr sz="2400">
                <a:solidFill>
                  <a:schemeClr val="tx1"/>
                </a:solidFill>
                <a:latin typeface="Arial" charset="0"/>
                <a:ea typeface="ＭＳ Ｐゴシック" pitchFamily="1" charset="-128"/>
              </a:defRPr>
            </a:lvl4pPr>
            <a:lvl5pPr marL="2057400" indent="-228600">
              <a:defRPr sz="2400">
                <a:solidFill>
                  <a:schemeClr val="tx1"/>
                </a:solidFill>
                <a:latin typeface="Arial" charset="0"/>
                <a:ea typeface="ＭＳ Ｐゴシック" pitchFamily="1" charset="-128"/>
              </a:defRPr>
            </a:lvl5pPr>
            <a:lvl6pPr marL="2514600" indent="-228600" eaLnBrk="0" fontAlgn="base" hangingPunct="0">
              <a:spcBef>
                <a:spcPct val="0"/>
              </a:spcBef>
              <a:spcAft>
                <a:spcPct val="0"/>
              </a:spcAft>
              <a:defRPr sz="2400">
                <a:solidFill>
                  <a:schemeClr val="tx1"/>
                </a:solidFill>
                <a:latin typeface="Arial" charset="0"/>
                <a:ea typeface="ＭＳ Ｐゴシック" pitchFamily="1" charset="-128"/>
              </a:defRPr>
            </a:lvl6pPr>
            <a:lvl7pPr marL="2971800" indent="-228600" eaLnBrk="0" fontAlgn="base" hangingPunct="0">
              <a:spcBef>
                <a:spcPct val="0"/>
              </a:spcBef>
              <a:spcAft>
                <a:spcPct val="0"/>
              </a:spcAft>
              <a:defRPr sz="2400">
                <a:solidFill>
                  <a:schemeClr val="tx1"/>
                </a:solidFill>
                <a:latin typeface="Arial" charset="0"/>
                <a:ea typeface="ＭＳ Ｐゴシック" pitchFamily="1" charset="-128"/>
              </a:defRPr>
            </a:lvl7pPr>
            <a:lvl8pPr marL="3429000" indent="-228600" eaLnBrk="0" fontAlgn="base" hangingPunct="0">
              <a:spcBef>
                <a:spcPct val="0"/>
              </a:spcBef>
              <a:spcAft>
                <a:spcPct val="0"/>
              </a:spcAft>
              <a:defRPr sz="2400">
                <a:solidFill>
                  <a:schemeClr val="tx1"/>
                </a:solidFill>
                <a:latin typeface="Arial" charset="0"/>
                <a:ea typeface="ＭＳ Ｐゴシック" pitchFamily="1" charset="-128"/>
              </a:defRPr>
            </a:lvl8pPr>
            <a:lvl9pPr marL="3886200" indent="-228600" eaLnBrk="0" fontAlgn="base" hangingPunct="0">
              <a:spcBef>
                <a:spcPct val="0"/>
              </a:spcBef>
              <a:spcAft>
                <a:spcPct val="0"/>
              </a:spcAft>
              <a:defRPr sz="2400">
                <a:solidFill>
                  <a:schemeClr val="tx1"/>
                </a:solidFill>
                <a:latin typeface="Arial" charset="0"/>
                <a:ea typeface="ＭＳ Ｐゴシック" pitchFamily="1" charset="-128"/>
              </a:defRPr>
            </a:lvl9pPr>
          </a:lstStyle>
          <a:p>
            <a:fld id="{93F2EDD9-C394-4C80-B69E-5127C7CAE256}" type="slidenum">
              <a:rPr lang="en-US" altLang="en-US" sz="900" b="1" smtClean="0">
                <a:solidFill>
                  <a:srgbClr val="A51A17"/>
                </a:solidFill>
              </a:rPr>
              <a:pPr/>
              <a:t>92</a:t>
            </a:fld>
            <a:endParaRPr lang="en-US" altLang="en-US" sz="1400" b="1" dirty="0" smtClean="0">
              <a:solidFill>
                <a:srgbClr val="A51A17"/>
              </a:solidFill>
            </a:endParaRPr>
          </a:p>
        </p:txBody>
      </p:sp>
      <p:sp>
        <p:nvSpPr>
          <p:cNvPr id="9220" name="Rectangle 3"/>
          <p:cNvSpPr>
            <a:spLocks noGrp="1" noChangeArrowheads="1"/>
          </p:cNvSpPr>
          <p:nvPr>
            <p:ph type="body" idx="1"/>
          </p:nvPr>
        </p:nvSpPr>
        <p:spPr>
          <a:xfrm>
            <a:off x="1143000" y="1219200"/>
            <a:ext cx="7162800" cy="4648200"/>
          </a:xfrm>
          <a:noFill/>
        </p:spPr>
        <p:txBody>
          <a:bodyPr lIns="0" tIns="0" rIns="0" bIns="0" anchor="ctr"/>
          <a:lstStyle/>
          <a:p>
            <a:pPr marL="0" indent="0" algn="ctr">
              <a:buNone/>
            </a:pPr>
            <a:r>
              <a:rPr lang="en-US" sz="2800" dirty="0" smtClean="0"/>
              <a:t>End of Chapter 07</a:t>
            </a:r>
            <a:endParaRPr lang="en-US" sz="2800" dirty="0"/>
          </a:p>
        </p:txBody>
      </p:sp>
    </p:spTree>
    <p:extLst>
      <p:ext uri="{BB962C8B-B14F-4D97-AF65-F5344CB8AC3E}">
        <p14:creationId xmlns:p14="http://schemas.microsoft.com/office/powerpoint/2010/main" val="4283737591"/>
      </p:ext>
    </p:extLst>
  </p:cSld>
  <p:clrMapOvr>
    <a:masterClrMapping/>
  </p:clrMapOvr>
  <p:timing>
    <p:tnLst>
      <p:par>
        <p:cTn id="1" dur="indefinite" restart="never" nodeType="tmRoot"/>
      </p:par>
    </p:tnLst>
  </p:timing>
</p:sld>
</file>

<file path=ppt/theme/theme1.xml><?xml version="1.0" encoding="utf-8"?>
<a:theme xmlns:a="http://schemas.openxmlformats.org/drawingml/2006/main" name="GT_ppt_rnd2_light_gray">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GT_ppt_rnd2_light_gray">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 charset="-128"/>
          </a:defRPr>
        </a:defPPr>
      </a:lstStyle>
    </a:lnDef>
  </a:objectDefaults>
  <a:extraClrSchemeLst>
    <a:extraClrScheme>
      <a:clrScheme name="GT_ppt_rnd2_light_gray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T_ppt_rnd2_light_gray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T_ppt_rnd2_light_gray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T_ppt_rnd2_light_gray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T_ppt_rnd2_light_gray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T_ppt_rnd2_light_gray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T_ppt_rnd2_light_gray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T_ppt_rnd2_light_gray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T_ppt_rnd2_light_gray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T_ppt_rnd2_light_gray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T_ppt_rnd2_light_gray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T_ppt_rnd2_light_gray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29152</TotalTime>
  <Words>7455</Words>
  <Application>Microsoft Office PowerPoint</Application>
  <PresentationFormat>On-screen Show (4:3)</PresentationFormat>
  <Paragraphs>1592</Paragraphs>
  <Slides>92</Slides>
  <Notes>92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92</vt:i4>
      </vt:variant>
    </vt:vector>
  </HeadingPairs>
  <TitlesOfParts>
    <vt:vector size="100" baseType="lpstr">
      <vt:lpstr>ＭＳ Ｐゴシック</vt:lpstr>
      <vt:lpstr>Arial</vt:lpstr>
      <vt:lpstr>inherit</vt:lpstr>
      <vt:lpstr>Times</vt:lpstr>
      <vt:lpstr>Times New Roman</vt:lpstr>
      <vt:lpstr>Wingdings</vt:lpstr>
      <vt:lpstr>ヒラギノ角ゴ Pro W3</vt:lpstr>
      <vt:lpstr>GT_ppt_rnd2_light_gray</vt:lpstr>
      <vt:lpstr>PowerPoint Presentation</vt:lpstr>
      <vt:lpstr>Chapter 07 Learning Objectives</vt:lpstr>
      <vt:lpstr>Where we are on the Income Statement</vt:lpstr>
      <vt:lpstr>Where we are on the Balance Sheet</vt:lpstr>
      <vt:lpstr>Inventory</vt:lpstr>
      <vt:lpstr>Inventory Management</vt:lpstr>
      <vt:lpstr>Items Included in Inventory</vt:lpstr>
      <vt:lpstr>Items Included in Inventory</vt:lpstr>
      <vt:lpstr>Costs Included in Inventory Purchases</vt:lpstr>
      <vt:lpstr>What about Inventory-Related costs?</vt:lpstr>
      <vt:lpstr>Materiality</vt:lpstr>
      <vt:lpstr>PowerPoint Presentation</vt:lpstr>
      <vt:lpstr>Inventory Cost Flow Assumptions</vt:lpstr>
      <vt:lpstr>Inventory Costing Methods</vt:lpstr>
      <vt:lpstr>Inventory Cost Flow Assumptions</vt:lpstr>
      <vt:lpstr>Producer Price Index Patterns over Time</vt:lpstr>
      <vt:lpstr>Which Cost Flow Assumption is “Best”?</vt:lpstr>
      <vt:lpstr>Inventory Cost Flow Assumptions</vt:lpstr>
      <vt:lpstr>PowerPoint Presentation</vt:lpstr>
      <vt:lpstr>Inventory Tracking Systems</vt:lpstr>
      <vt:lpstr>Comparing Inventory Tracking Systems</vt:lpstr>
      <vt:lpstr>Computing COGS</vt:lpstr>
      <vt:lpstr>PowerPoint Presentation</vt:lpstr>
      <vt:lpstr>Inventory Example</vt:lpstr>
      <vt:lpstr>Inventory Example</vt:lpstr>
      <vt:lpstr>Cost of Goods Sold</vt:lpstr>
      <vt:lpstr>Inventory Example: Periodic System</vt:lpstr>
      <vt:lpstr>Inventory Example: Periodic System</vt:lpstr>
      <vt:lpstr>Inventory Example: Periodic System; FIFO vs. LIFO</vt:lpstr>
      <vt:lpstr>Inventory Example: Perpetual System</vt:lpstr>
      <vt:lpstr>Inventory Example: Perpetual System &amp; FIFO</vt:lpstr>
      <vt:lpstr>Inventory Example: Perpetual System &amp; LIFO</vt:lpstr>
      <vt:lpstr>LIFO Layers</vt:lpstr>
      <vt:lpstr>Inventory Example: Summary</vt:lpstr>
      <vt:lpstr>Inventory Example: Average Cost</vt:lpstr>
      <vt:lpstr>Inventory Costing Methods: Financial Statement Effects</vt:lpstr>
      <vt:lpstr>PowerPoint Presentation</vt:lpstr>
      <vt:lpstr>LIFO Reserve</vt:lpstr>
      <vt:lpstr>LIFO Reserve Tells Us Three Things</vt:lpstr>
      <vt:lpstr>Caterpillar’s LIFO Reserve (From 2015 10-k p. 77)</vt:lpstr>
      <vt:lpstr>LIFO Liquidations</vt:lpstr>
      <vt:lpstr>Public Finance and Financial Reporting</vt:lpstr>
      <vt:lpstr>PowerPoint Presentation</vt:lpstr>
      <vt:lpstr>Managers’ Choice of Inventory Methods</vt:lpstr>
      <vt:lpstr>Changing Inventory Cost Flow Assumptions</vt:lpstr>
      <vt:lpstr>Sample Disclosure: LIFO to FIFO</vt:lpstr>
      <vt:lpstr>Sample Disclosure: LIFO to FIFO</vt:lpstr>
      <vt:lpstr>Sample Disclosure: FIFO to LIFO</vt:lpstr>
      <vt:lpstr>PowerPoint Presentation</vt:lpstr>
      <vt:lpstr>Inventory Valuation: Lower of Cost or Market</vt:lpstr>
      <vt:lpstr>Inventory Valuation: Lower of Cost or Market</vt:lpstr>
      <vt:lpstr>Inventory Valuation: Lower of Cost or Market</vt:lpstr>
      <vt:lpstr>PowerPoint Presentation</vt:lpstr>
      <vt:lpstr>Inventory Obsolescence</vt:lpstr>
      <vt:lpstr>Lululemon’s Obsolete Inventory [FYE 02/03/2013]</vt:lpstr>
      <vt:lpstr>Lululemon’s Obsolete Inventory [FYE 02/03/2013]</vt:lpstr>
      <vt:lpstr>PowerPoint Presentation</vt:lpstr>
      <vt:lpstr>GMCR Earnings Press Release (Nov. 27, 2012)</vt:lpstr>
      <vt:lpstr>GMCR 2012 Q3 10-Q (Aug. 1, 2012)</vt:lpstr>
      <vt:lpstr>GMCR 2012 10-K (Nov 28, 2012)</vt:lpstr>
      <vt:lpstr>GMCR 2012 10-K (Nov 28, 2012)</vt:lpstr>
      <vt:lpstr>GMCR 2012 10-K (Nov 28, 2012)</vt:lpstr>
      <vt:lpstr>GMCR 2011 10-K</vt:lpstr>
      <vt:lpstr>GMCR 2012 10-K</vt:lpstr>
      <vt:lpstr>PowerPoint Presentation</vt:lpstr>
      <vt:lpstr>‘Real’ Earnings Management</vt:lpstr>
      <vt:lpstr>Earnings Management: How can managers do it?</vt:lpstr>
      <vt:lpstr>PowerPoint Presentation</vt:lpstr>
      <vt:lpstr>Inventory Errors</vt:lpstr>
      <vt:lpstr>Inventory Errors Example</vt:lpstr>
      <vt:lpstr>Inventory Errors Example</vt:lpstr>
      <vt:lpstr>Inventory Errors Example</vt:lpstr>
      <vt:lpstr>PowerPoint Presentation</vt:lpstr>
      <vt:lpstr>Inventory Turnover</vt:lpstr>
      <vt:lpstr>Average Days to Sell Inventory</vt:lpstr>
      <vt:lpstr>Internal Control of Inventory</vt:lpstr>
      <vt:lpstr>Inventory and Cash Flows</vt:lpstr>
      <vt:lpstr>PowerPoint Presentation</vt:lpstr>
      <vt:lpstr>Exxon Mobil Questions [work through on your own]</vt:lpstr>
      <vt:lpstr>Exxon Mobil’s 2011 Inventory Disclosures</vt:lpstr>
      <vt:lpstr>Exxon Mobil Questions [work through on your own]</vt:lpstr>
      <vt:lpstr>Exxon Mobil Questions [work through on your own]</vt:lpstr>
      <vt:lpstr>Exxon Mobil Questions [work through on your own]</vt:lpstr>
      <vt:lpstr>Exxon Mobil Questions [work through on your own]</vt:lpstr>
      <vt:lpstr>Exxon Mobil Questions [work through on your own]</vt:lpstr>
      <vt:lpstr>Exxon Mobil Questions [work through on your own]</vt:lpstr>
      <vt:lpstr>Exxon Mobil Questions [work through on your own]</vt:lpstr>
      <vt:lpstr>Exxon Mobil Questions [work through on your own]</vt:lpstr>
      <vt:lpstr>Exxon Mobil Questions [work through on your own]</vt:lpstr>
      <vt:lpstr>Exxon Mobil Questions [work through on your own]</vt:lpstr>
      <vt:lpstr>Exxon Mobil Questions [work through on your own]</vt:lpstr>
      <vt:lpstr>PowerPoint Presentation</vt:lpstr>
    </vt:vector>
  </TitlesOfParts>
  <Company>Brian Rush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Rush</dc:creator>
  <cp:lastModifiedBy>James Sinclair</cp:lastModifiedBy>
  <cp:revision>328</cp:revision>
  <cp:lastPrinted>2017-01-10T18:35:39Z</cp:lastPrinted>
  <dcterms:created xsi:type="dcterms:W3CDTF">2009-05-13T18:31:56Z</dcterms:created>
  <dcterms:modified xsi:type="dcterms:W3CDTF">2018-01-19T19:44:58Z</dcterms:modified>
</cp:coreProperties>
</file>