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9"/>
  </p:notesMasterIdLst>
  <p:handoutMasterIdLst>
    <p:handoutMasterId r:id="rId40"/>
  </p:handoutMasterIdLst>
  <p:sldIdLst>
    <p:sldId id="256" r:id="rId2"/>
    <p:sldId id="257" r:id="rId3"/>
    <p:sldId id="508" r:id="rId4"/>
    <p:sldId id="450" r:id="rId5"/>
    <p:sldId id="527" r:id="rId6"/>
    <p:sldId id="472" r:id="rId7"/>
    <p:sldId id="473" r:id="rId8"/>
    <p:sldId id="528" r:id="rId9"/>
    <p:sldId id="507" r:id="rId10"/>
    <p:sldId id="452" r:id="rId11"/>
    <p:sldId id="529" r:id="rId12"/>
    <p:sldId id="453" r:id="rId13"/>
    <p:sldId id="454" r:id="rId14"/>
    <p:sldId id="530" r:id="rId15"/>
    <p:sldId id="531" r:id="rId16"/>
    <p:sldId id="459" r:id="rId17"/>
    <p:sldId id="532" r:id="rId18"/>
    <p:sldId id="533" r:id="rId19"/>
    <p:sldId id="534" r:id="rId20"/>
    <p:sldId id="474" r:id="rId21"/>
    <p:sldId id="476" r:id="rId22"/>
    <p:sldId id="489" r:id="rId23"/>
    <p:sldId id="511" r:id="rId24"/>
    <p:sldId id="491" r:id="rId25"/>
    <p:sldId id="536" r:id="rId26"/>
    <p:sldId id="493" r:id="rId27"/>
    <p:sldId id="537" r:id="rId28"/>
    <p:sldId id="538" r:id="rId29"/>
    <p:sldId id="539" r:id="rId30"/>
    <p:sldId id="512" r:id="rId31"/>
    <p:sldId id="540" r:id="rId32"/>
    <p:sldId id="541" r:id="rId33"/>
    <p:sldId id="542" r:id="rId34"/>
    <p:sldId id="381" r:id="rId35"/>
    <p:sldId id="383" r:id="rId36"/>
    <p:sldId id="526" r:id="rId37"/>
    <p:sldId id="277" r:id="rId38"/>
  </p:sldIdLst>
  <p:sldSz cx="9144000" cy="6858000" type="screen4x3"/>
  <p:notesSz cx="7019925" cy="9305925"/>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5pPr>
    <a:lvl6pPr marL="2286000" algn="l" defTabSz="914400" rtl="0" eaLnBrk="1" latinLnBrk="0" hangingPunct="1">
      <a:defRPr sz="2400" kern="1200">
        <a:solidFill>
          <a:schemeClr val="tx1"/>
        </a:solidFill>
        <a:latin typeface="Arial" charset="0"/>
        <a:ea typeface="ＭＳ Ｐゴシック" pitchFamily="1" charset="-128"/>
        <a:cs typeface="+mn-cs"/>
      </a:defRPr>
    </a:lvl6pPr>
    <a:lvl7pPr marL="2743200" algn="l" defTabSz="914400" rtl="0" eaLnBrk="1" latinLnBrk="0" hangingPunct="1">
      <a:defRPr sz="2400" kern="1200">
        <a:solidFill>
          <a:schemeClr val="tx1"/>
        </a:solidFill>
        <a:latin typeface="Arial" charset="0"/>
        <a:ea typeface="ＭＳ Ｐゴシック" pitchFamily="1" charset="-128"/>
        <a:cs typeface="+mn-cs"/>
      </a:defRPr>
    </a:lvl7pPr>
    <a:lvl8pPr marL="3200400" algn="l" defTabSz="914400" rtl="0" eaLnBrk="1" latinLnBrk="0" hangingPunct="1">
      <a:defRPr sz="2400" kern="1200">
        <a:solidFill>
          <a:schemeClr val="tx1"/>
        </a:solidFill>
        <a:latin typeface="Arial" charset="0"/>
        <a:ea typeface="ＭＳ Ｐゴシック" pitchFamily="1" charset="-128"/>
        <a:cs typeface="+mn-cs"/>
      </a:defRPr>
    </a:lvl8pPr>
    <a:lvl9pPr marL="3657600" algn="l" defTabSz="914400" rtl="0" eaLnBrk="1" latinLnBrk="0" hangingPunct="1">
      <a:defRPr sz="2400" kern="1200">
        <a:solidFill>
          <a:schemeClr val="tx1"/>
        </a:solidFill>
        <a:latin typeface="Arial" charset="0"/>
        <a:ea typeface="ＭＳ Ｐゴシック" pitchFamily="1"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1" userDrawn="1">
          <p15:clr>
            <a:srgbClr val="A4A3A4"/>
          </p15:clr>
        </p15:guide>
        <p15:guide id="2" pos="221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5C1B"/>
    <a:srgbClr val="AFEAFF"/>
    <a:srgbClr val="000099"/>
    <a:srgbClr val="0000FF"/>
    <a:srgbClr val="D1211D"/>
    <a:srgbClr val="FF2121"/>
    <a:srgbClr val="00CC00"/>
    <a:srgbClr val="A51A17"/>
    <a:srgbClr val="E33935"/>
    <a:srgbClr val="FF58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2787"/>
    <p:restoredTop sz="94306" autoAdjust="0"/>
  </p:normalViewPr>
  <p:slideViewPr>
    <p:cSldViewPr>
      <p:cViewPr varScale="1">
        <p:scale>
          <a:sx n="109" d="100"/>
          <a:sy n="109" d="100"/>
        </p:scale>
        <p:origin x="129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20" y="-84"/>
      </p:cViewPr>
      <p:guideLst>
        <p:guide orient="horz" pos="2931"/>
        <p:guide pos="221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1" y="1"/>
            <a:ext cx="3041967" cy="465296"/>
          </a:xfrm>
          <a:prstGeom prst="rect">
            <a:avLst/>
          </a:prstGeom>
          <a:noFill/>
          <a:ln w="9525">
            <a:noFill/>
            <a:miter lim="800000"/>
            <a:headEnd/>
            <a:tailEnd/>
          </a:ln>
        </p:spPr>
        <p:txBody>
          <a:bodyPr vert="horz" wrap="square" lIns="93287" tIns="46643" rIns="93287" bIns="46643" numCol="1" anchor="t" anchorCtr="0" compatLnSpc="1">
            <a:prstTxWarp prst="textNoShape">
              <a:avLst/>
            </a:prstTxWarp>
          </a:bodyPr>
          <a:lstStyle>
            <a:lvl1pPr>
              <a:defRPr sz="1200"/>
            </a:lvl1pPr>
          </a:lstStyle>
          <a:p>
            <a:pPr>
              <a:defRPr/>
            </a:pPr>
            <a:endParaRPr lang="en-US"/>
          </a:p>
        </p:txBody>
      </p:sp>
      <p:sp>
        <p:nvSpPr>
          <p:cNvPr id="9219" name="Rectangle 3"/>
          <p:cNvSpPr>
            <a:spLocks noGrp="1" noChangeArrowheads="1"/>
          </p:cNvSpPr>
          <p:nvPr>
            <p:ph type="dt" sz="quarter" idx="1"/>
          </p:nvPr>
        </p:nvSpPr>
        <p:spPr bwMode="auto">
          <a:xfrm>
            <a:off x="3977958" y="1"/>
            <a:ext cx="3041967" cy="465296"/>
          </a:xfrm>
          <a:prstGeom prst="rect">
            <a:avLst/>
          </a:prstGeom>
          <a:noFill/>
          <a:ln w="9525">
            <a:noFill/>
            <a:miter lim="800000"/>
            <a:headEnd/>
            <a:tailEnd/>
          </a:ln>
        </p:spPr>
        <p:txBody>
          <a:bodyPr vert="horz" wrap="square" lIns="93287" tIns="46643" rIns="93287" bIns="46643" numCol="1" anchor="t" anchorCtr="0" compatLnSpc="1">
            <a:prstTxWarp prst="textNoShape">
              <a:avLst/>
            </a:prstTxWarp>
          </a:bodyPr>
          <a:lstStyle>
            <a:lvl1pPr algn="r">
              <a:defRPr sz="1200"/>
            </a:lvl1pPr>
          </a:lstStyle>
          <a:p>
            <a:pPr>
              <a:defRPr/>
            </a:pPr>
            <a:endParaRPr lang="en-US"/>
          </a:p>
        </p:txBody>
      </p:sp>
      <p:sp>
        <p:nvSpPr>
          <p:cNvPr id="9220" name="Rectangle 4"/>
          <p:cNvSpPr>
            <a:spLocks noGrp="1" noChangeArrowheads="1"/>
          </p:cNvSpPr>
          <p:nvPr>
            <p:ph type="ftr" sz="quarter" idx="2"/>
          </p:nvPr>
        </p:nvSpPr>
        <p:spPr bwMode="auto">
          <a:xfrm>
            <a:off x="1" y="8840629"/>
            <a:ext cx="3041967" cy="465296"/>
          </a:xfrm>
          <a:prstGeom prst="rect">
            <a:avLst/>
          </a:prstGeom>
          <a:noFill/>
          <a:ln w="9525">
            <a:noFill/>
            <a:miter lim="800000"/>
            <a:headEnd/>
            <a:tailEnd/>
          </a:ln>
        </p:spPr>
        <p:txBody>
          <a:bodyPr vert="horz" wrap="square" lIns="93287" tIns="46643" rIns="93287" bIns="46643" numCol="1" anchor="b" anchorCtr="0" compatLnSpc="1">
            <a:prstTxWarp prst="textNoShape">
              <a:avLst/>
            </a:prstTxWarp>
          </a:bodyPr>
          <a:lstStyle>
            <a:lvl1pPr>
              <a:defRPr sz="1200"/>
            </a:lvl1pPr>
          </a:lstStyle>
          <a:p>
            <a:pPr>
              <a:defRPr/>
            </a:pPr>
            <a:endParaRPr lang="en-US"/>
          </a:p>
        </p:txBody>
      </p:sp>
      <p:sp>
        <p:nvSpPr>
          <p:cNvPr id="9221" name="Rectangle 5"/>
          <p:cNvSpPr>
            <a:spLocks noGrp="1" noChangeArrowheads="1"/>
          </p:cNvSpPr>
          <p:nvPr>
            <p:ph type="sldNum" sz="quarter" idx="3"/>
          </p:nvPr>
        </p:nvSpPr>
        <p:spPr bwMode="auto">
          <a:xfrm>
            <a:off x="3977958" y="8840629"/>
            <a:ext cx="3041967" cy="465296"/>
          </a:xfrm>
          <a:prstGeom prst="rect">
            <a:avLst/>
          </a:prstGeom>
          <a:noFill/>
          <a:ln w="9525">
            <a:noFill/>
            <a:miter lim="800000"/>
            <a:headEnd/>
            <a:tailEnd/>
          </a:ln>
        </p:spPr>
        <p:txBody>
          <a:bodyPr vert="horz" wrap="square" lIns="93287" tIns="46643" rIns="93287" bIns="46643" numCol="1" anchor="b" anchorCtr="0" compatLnSpc="1">
            <a:prstTxWarp prst="textNoShape">
              <a:avLst/>
            </a:prstTxWarp>
          </a:bodyPr>
          <a:lstStyle>
            <a:lvl1pPr algn="r">
              <a:defRPr sz="1200"/>
            </a:lvl1pPr>
          </a:lstStyle>
          <a:p>
            <a:pPr>
              <a:defRPr/>
            </a:pPr>
            <a:fld id="{C927583C-850F-490C-A064-9130DE2D6513}" type="slidenum">
              <a:rPr lang="en-US"/>
              <a:pPr>
                <a:defRPr/>
              </a:pPr>
              <a:t>‹#›</a:t>
            </a:fld>
            <a:endParaRPr lang="en-US"/>
          </a:p>
        </p:txBody>
      </p:sp>
    </p:spTree>
    <p:extLst>
      <p:ext uri="{BB962C8B-B14F-4D97-AF65-F5344CB8AC3E}">
        <p14:creationId xmlns:p14="http://schemas.microsoft.com/office/powerpoint/2010/main" val="17543104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1"/>
            <a:ext cx="3041967" cy="465296"/>
          </a:xfrm>
          <a:prstGeom prst="rect">
            <a:avLst/>
          </a:prstGeom>
          <a:noFill/>
          <a:ln w="9525">
            <a:noFill/>
            <a:miter lim="800000"/>
            <a:headEnd/>
            <a:tailEnd/>
          </a:ln>
        </p:spPr>
        <p:txBody>
          <a:bodyPr vert="horz" wrap="square" lIns="93287" tIns="46643" rIns="93287" bIns="46643"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977958" y="1"/>
            <a:ext cx="3041967" cy="465296"/>
          </a:xfrm>
          <a:prstGeom prst="rect">
            <a:avLst/>
          </a:prstGeom>
          <a:noFill/>
          <a:ln w="9525">
            <a:noFill/>
            <a:miter lim="800000"/>
            <a:headEnd/>
            <a:tailEnd/>
          </a:ln>
        </p:spPr>
        <p:txBody>
          <a:bodyPr vert="horz" wrap="square" lIns="93287" tIns="46643" rIns="93287" bIns="46643"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84275" y="698500"/>
            <a:ext cx="4651375" cy="34893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35991" y="4420315"/>
            <a:ext cx="5147945" cy="4187666"/>
          </a:xfrm>
          <a:prstGeom prst="rect">
            <a:avLst/>
          </a:prstGeom>
          <a:noFill/>
          <a:ln w="9525">
            <a:noFill/>
            <a:miter lim="800000"/>
            <a:headEnd/>
            <a:tailEnd/>
          </a:ln>
        </p:spPr>
        <p:txBody>
          <a:bodyPr vert="horz" wrap="square" lIns="93287" tIns="46643" rIns="93287" bIns="4664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1" y="8840629"/>
            <a:ext cx="3041967" cy="465296"/>
          </a:xfrm>
          <a:prstGeom prst="rect">
            <a:avLst/>
          </a:prstGeom>
          <a:noFill/>
          <a:ln w="9525">
            <a:noFill/>
            <a:miter lim="800000"/>
            <a:headEnd/>
            <a:tailEnd/>
          </a:ln>
        </p:spPr>
        <p:txBody>
          <a:bodyPr vert="horz" wrap="square" lIns="93287" tIns="46643" rIns="93287" bIns="46643"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977958" y="8840629"/>
            <a:ext cx="3041967" cy="465296"/>
          </a:xfrm>
          <a:prstGeom prst="rect">
            <a:avLst/>
          </a:prstGeom>
          <a:noFill/>
          <a:ln w="9525">
            <a:noFill/>
            <a:miter lim="800000"/>
            <a:headEnd/>
            <a:tailEnd/>
          </a:ln>
        </p:spPr>
        <p:txBody>
          <a:bodyPr vert="horz" wrap="square" lIns="93287" tIns="46643" rIns="93287" bIns="46643" numCol="1" anchor="b" anchorCtr="0" compatLnSpc="1">
            <a:prstTxWarp prst="textNoShape">
              <a:avLst/>
            </a:prstTxWarp>
          </a:bodyPr>
          <a:lstStyle>
            <a:lvl1pPr algn="r">
              <a:defRPr sz="1200"/>
            </a:lvl1pPr>
          </a:lstStyle>
          <a:p>
            <a:pPr>
              <a:defRPr/>
            </a:pPr>
            <a:fld id="{428F8F29-BAFE-423C-8FE4-DE63B7EE9A8F}" type="slidenum">
              <a:rPr lang="en-US"/>
              <a:pPr>
                <a:defRPr/>
              </a:pPr>
              <a:t>‹#›</a:t>
            </a:fld>
            <a:endParaRPr lang="en-US"/>
          </a:p>
        </p:txBody>
      </p:sp>
    </p:spTree>
    <p:extLst>
      <p:ext uri="{BB962C8B-B14F-4D97-AF65-F5344CB8AC3E}">
        <p14:creationId xmlns:p14="http://schemas.microsoft.com/office/powerpoint/2010/main" val="39639165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6A342815-06A7-4EE5-829A-5A07DED874EF}" type="slidenum">
              <a:rPr lang="en-US" altLang="en-US" sz="1200"/>
              <a:pPr/>
              <a:t>1</a:t>
            </a:fld>
            <a:endParaRPr lang="en-US" altLang="en-US" sz="12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10</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11</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3523596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12</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13</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14</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906799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15</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8633057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16</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17</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2989404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18</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6299546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19</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349332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2</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20</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21</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22</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23</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9936396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24</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25</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5569739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26</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27</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2530855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28</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776734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29</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052740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653" indent="-285636">
              <a:defRPr sz="2400">
                <a:solidFill>
                  <a:schemeClr val="tx1"/>
                </a:solidFill>
                <a:latin typeface="Arial" charset="0"/>
                <a:ea typeface="ＭＳ Ｐゴシック" pitchFamily="1" charset="-128"/>
              </a:defRPr>
            </a:lvl2pPr>
            <a:lvl3pPr marL="1142543" indent="-228509">
              <a:defRPr sz="2400">
                <a:solidFill>
                  <a:schemeClr val="tx1"/>
                </a:solidFill>
                <a:latin typeface="Arial" charset="0"/>
                <a:ea typeface="ＭＳ Ｐゴシック" pitchFamily="1" charset="-128"/>
              </a:defRPr>
            </a:lvl3pPr>
            <a:lvl4pPr marL="1599560" indent="-228509">
              <a:defRPr sz="2400">
                <a:solidFill>
                  <a:schemeClr val="tx1"/>
                </a:solidFill>
                <a:latin typeface="Arial" charset="0"/>
                <a:ea typeface="ＭＳ Ｐゴシック" pitchFamily="1" charset="-128"/>
              </a:defRPr>
            </a:lvl4pPr>
            <a:lvl5pPr marL="2056577" indent="-228509">
              <a:defRPr sz="2400">
                <a:solidFill>
                  <a:schemeClr val="tx1"/>
                </a:solidFill>
                <a:latin typeface="Arial" charset="0"/>
                <a:ea typeface="ＭＳ Ｐゴシック" pitchFamily="1" charset="-128"/>
              </a:defRPr>
            </a:lvl5pPr>
            <a:lvl6pPr marL="2513594" indent="-228509" eaLnBrk="0" fontAlgn="base" hangingPunct="0">
              <a:spcBef>
                <a:spcPct val="0"/>
              </a:spcBef>
              <a:spcAft>
                <a:spcPct val="0"/>
              </a:spcAft>
              <a:defRPr sz="2400">
                <a:solidFill>
                  <a:schemeClr val="tx1"/>
                </a:solidFill>
                <a:latin typeface="Arial" charset="0"/>
                <a:ea typeface="ＭＳ Ｐゴシック" pitchFamily="1" charset="-128"/>
              </a:defRPr>
            </a:lvl6pPr>
            <a:lvl7pPr marL="2970611" indent="-228509" eaLnBrk="0" fontAlgn="base" hangingPunct="0">
              <a:spcBef>
                <a:spcPct val="0"/>
              </a:spcBef>
              <a:spcAft>
                <a:spcPct val="0"/>
              </a:spcAft>
              <a:defRPr sz="2400">
                <a:solidFill>
                  <a:schemeClr val="tx1"/>
                </a:solidFill>
                <a:latin typeface="Arial" charset="0"/>
                <a:ea typeface="ＭＳ Ｐゴシック" pitchFamily="1" charset="-128"/>
              </a:defRPr>
            </a:lvl7pPr>
            <a:lvl8pPr marL="3427628" indent="-228509" eaLnBrk="0" fontAlgn="base" hangingPunct="0">
              <a:spcBef>
                <a:spcPct val="0"/>
              </a:spcBef>
              <a:spcAft>
                <a:spcPct val="0"/>
              </a:spcAft>
              <a:defRPr sz="2400">
                <a:solidFill>
                  <a:schemeClr val="tx1"/>
                </a:solidFill>
                <a:latin typeface="Arial" charset="0"/>
                <a:ea typeface="ＭＳ Ｐゴシック" pitchFamily="1" charset="-128"/>
              </a:defRPr>
            </a:lvl8pPr>
            <a:lvl9pPr marL="3884646" indent="-2285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3</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3341198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653" indent="-285636">
              <a:defRPr sz="2400">
                <a:solidFill>
                  <a:schemeClr val="tx1"/>
                </a:solidFill>
                <a:latin typeface="Arial" charset="0"/>
                <a:ea typeface="ＭＳ Ｐゴシック" pitchFamily="1" charset="-128"/>
              </a:defRPr>
            </a:lvl2pPr>
            <a:lvl3pPr marL="1142543" indent="-228509">
              <a:defRPr sz="2400">
                <a:solidFill>
                  <a:schemeClr val="tx1"/>
                </a:solidFill>
                <a:latin typeface="Arial" charset="0"/>
                <a:ea typeface="ＭＳ Ｐゴシック" pitchFamily="1" charset="-128"/>
              </a:defRPr>
            </a:lvl3pPr>
            <a:lvl4pPr marL="1599560" indent="-228509">
              <a:defRPr sz="2400">
                <a:solidFill>
                  <a:schemeClr val="tx1"/>
                </a:solidFill>
                <a:latin typeface="Arial" charset="0"/>
                <a:ea typeface="ＭＳ Ｐゴシック" pitchFamily="1" charset="-128"/>
              </a:defRPr>
            </a:lvl4pPr>
            <a:lvl5pPr marL="2056577" indent="-228509">
              <a:defRPr sz="2400">
                <a:solidFill>
                  <a:schemeClr val="tx1"/>
                </a:solidFill>
                <a:latin typeface="Arial" charset="0"/>
                <a:ea typeface="ＭＳ Ｐゴシック" pitchFamily="1" charset="-128"/>
              </a:defRPr>
            </a:lvl5pPr>
            <a:lvl6pPr marL="2513594" indent="-228509" eaLnBrk="0" fontAlgn="base" hangingPunct="0">
              <a:spcBef>
                <a:spcPct val="0"/>
              </a:spcBef>
              <a:spcAft>
                <a:spcPct val="0"/>
              </a:spcAft>
              <a:defRPr sz="2400">
                <a:solidFill>
                  <a:schemeClr val="tx1"/>
                </a:solidFill>
                <a:latin typeface="Arial" charset="0"/>
                <a:ea typeface="ＭＳ Ｐゴシック" pitchFamily="1" charset="-128"/>
              </a:defRPr>
            </a:lvl6pPr>
            <a:lvl7pPr marL="2970611" indent="-228509" eaLnBrk="0" fontAlgn="base" hangingPunct="0">
              <a:spcBef>
                <a:spcPct val="0"/>
              </a:spcBef>
              <a:spcAft>
                <a:spcPct val="0"/>
              </a:spcAft>
              <a:defRPr sz="2400">
                <a:solidFill>
                  <a:schemeClr val="tx1"/>
                </a:solidFill>
                <a:latin typeface="Arial" charset="0"/>
                <a:ea typeface="ＭＳ Ｐゴシック" pitchFamily="1" charset="-128"/>
              </a:defRPr>
            </a:lvl7pPr>
            <a:lvl8pPr marL="3427628" indent="-228509" eaLnBrk="0" fontAlgn="base" hangingPunct="0">
              <a:spcBef>
                <a:spcPct val="0"/>
              </a:spcBef>
              <a:spcAft>
                <a:spcPct val="0"/>
              </a:spcAft>
              <a:defRPr sz="2400">
                <a:solidFill>
                  <a:schemeClr val="tx1"/>
                </a:solidFill>
                <a:latin typeface="Arial" charset="0"/>
                <a:ea typeface="ＭＳ Ｐゴシック" pitchFamily="1" charset="-128"/>
              </a:defRPr>
            </a:lvl8pPr>
            <a:lvl9pPr marL="3884646" indent="-2285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30</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3304884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653" indent="-285636">
              <a:defRPr sz="2400">
                <a:solidFill>
                  <a:schemeClr val="tx1"/>
                </a:solidFill>
                <a:latin typeface="Arial" charset="0"/>
                <a:ea typeface="ＭＳ Ｐゴシック" pitchFamily="1" charset="-128"/>
              </a:defRPr>
            </a:lvl2pPr>
            <a:lvl3pPr marL="1142543" indent="-228509">
              <a:defRPr sz="2400">
                <a:solidFill>
                  <a:schemeClr val="tx1"/>
                </a:solidFill>
                <a:latin typeface="Arial" charset="0"/>
                <a:ea typeface="ＭＳ Ｐゴシック" pitchFamily="1" charset="-128"/>
              </a:defRPr>
            </a:lvl3pPr>
            <a:lvl4pPr marL="1599560" indent="-228509">
              <a:defRPr sz="2400">
                <a:solidFill>
                  <a:schemeClr val="tx1"/>
                </a:solidFill>
                <a:latin typeface="Arial" charset="0"/>
                <a:ea typeface="ＭＳ Ｐゴシック" pitchFamily="1" charset="-128"/>
              </a:defRPr>
            </a:lvl4pPr>
            <a:lvl5pPr marL="2056577" indent="-228509">
              <a:defRPr sz="2400">
                <a:solidFill>
                  <a:schemeClr val="tx1"/>
                </a:solidFill>
                <a:latin typeface="Arial" charset="0"/>
                <a:ea typeface="ＭＳ Ｐゴシック" pitchFamily="1" charset="-128"/>
              </a:defRPr>
            </a:lvl5pPr>
            <a:lvl6pPr marL="2513594" indent="-228509" eaLnBrk="0" fontAlgn="base" hangingPunct="0">
              <a:spcBef>
                <a:spcPct val="0"/>
              </a:spcBef>
              <a:spcAft>
                <a:spcPct val="0"/>
              </a:spcAft>
              <a:defRPr sz="2400">
                <a:solidFill>
                  <a:schemeClr val="tx1"/>
                </a:solidFill>
                <a:latin typeface="Arial" charset="0"/>
                <a:ea typeface="ＭＳ Ｐゴシック" pitchFamily="1" charset="-128"/>
              </a:defRPr>
            </a:lvl6pPr>
            <a:lvl7pPr marL="2970611" indent="-228509" eaLnBrk="0" fontAlgn="base" hangingPunct="0">
              <a:spcBef>
                <a:spcPct val="0"/>
              </a:spcBef>
              <a:spcAft>
                <a:spcPct val="0"/>
              </a:spcAft>
              <a:defRPr sz="2400">
                <a:solidFill>
                  <a:schemeClr val="tx1"/>
                </a:solidFill>
                <a:latin typeface="Arial" charset="0"/>
                <a:ea typeface="ＭＳ Ｐゴシック" pitchFamily="1" charset="-128"/>
              </a:defRPr>
            </a:lvl7pPr>
            <a:lvl8pPr marL="3427628" indent="-228509" eaLnBrk="0" fontAlgn="base" hangingPunct="0">
              <a:spcBef>
                <a:spcPct val="0"/>
              </a:spcBef>
              <a:spcAft>
                <a:spcPct val="0"/>
              </a:spcAft>
              <a:defRPr sz="2400">
                <a:solidFill>
                  <a:schemeClr val="tx1"/>
                </a:solidFill>
                <a:latin typeface="Arial" charset="0"/>
                <a:ea typeface="ＭＳ Ｐゴシック" pitchFamily="1" charset="-128"/>
              </a:defRPr>
            </a:lvl8pPr>
            <a:lvl9pPr marL="3884646" indent="-2285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31</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6355715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653" indent="-285636">
              <a:defRPr sz="2400">
                <a:solidFill>
                  <a:schemeClr val="tx1"/>
                </a:solidFill>
                <a:latin typeface="Arial" charset="0"/>
                <a:ea typeface="ＭＳ Ｐゴシック" pitchFamily="1" charset="-128"/>
              </a:defRPr>
            </a:lvl2pPr>
            <a:lvl3pPr marL="1142543" indent="-228509">
              <a:defRPr sz="2400">
                <a:solidFill>
                  <a:schemeClr val="tx1"/>
                </a:solidFill>
                <a:latin typeface="Arial" charset="0"/>
                <a:ea typeface="ＭＳ Ｐゴシック" pitchFamily="1" charset="-128"/>
              </a:defRPr>
            </a:lvl3pPr>
            <a:lvl4pPr marL="1599560" indent="-228509">
              <a:defRPr sz="2400">
                <a:solidFill>
                  <a:schemeClr val="tx1"/>
                </a:solidFill>
                <a:latin typeface="Arial" charset="0"/>
                <a:ea typeface="ＭＳ Ｐゴシック" pitchFamily="1" charset="-128"/>
              </a:defRPr>
            </a:lvl4pPr>
            <a:lvl5pPr marL="2056577" indent="-228509">
              <a:defRPr sz="2400">
                <a:solidFill>
                  <a:schemeClr val="tx1"/>
                </a:solidFill>
                <a:latin typeface="Arial" charset="0"/>
                <a:ea typeface="ＭＳ Ｐゴシック" pitchFamily="1" charset="-128"/>
              </a:defRPr>
            </a:lvl5pPr>
            <a:lvl6pPr marL="2513594" indent="-228509" eaLnBrk="0" fontAlgn="base" hangingPunct="0">
              <a:spcBef>
                <a:spcPct val="0"/>
              </a:spcBef>
              <a:spcAft>
                <a:spcPct val="0"/>
              </a:spcAft>
              <a:defRPr sz="2400">
                <a:solidFill>
                  <a:schemeClr val="tx1"/>
                </a:solidFill>
                <a:latin typeface="Arial" charset="0"/>
                <a:ea typeface="ＭＳ Ｐゴシック" pitchFamily="1" charset="-128"/>
              </a:defRPr>
            </a:lvl6pPr>
            <a:lvl7pPr marL="2970611" indent="-228509" eaLnBrk="0" fontAlgn="base" hangingPunct="0">
              <a:spcBef>
                <a:spcPct val="0"/>
              </a:spcBef>
              <a:spcAft>
                <a:spcPct val="0"/>
              </a:spcAft>
              <a:defRPr sz="2400">
                <a:solidFill>
                  <a:schemeClr val="tx1"/>
                </a:solidFill>
                <a:latin typeface="Arial" charset="0"/>
                <a:ea typeface="ＭＳ Ｐゴシック" pitchFamily="1" charset="-128"/>
              </a:defRPr>
            </a:lvl7pPr>
            <a:lvl8pPr marL="3427628" indent="-228509" eaLnBrk="0" fontAlgn="base" hangingPunct="0">
              <a:spcBef>
                <a:spcPct val="0"/>
              </a:spcBef>
              <a:spcAft>
                <a:spcPct val="0"/>
              </a:spcAft>
              <a:defRPr sz="2400">
                <a:solidFill>
                  <a:schemeClr val="tx1"/>
                </a:solidFill>
                <a:latin typeface="Arial" charset="0"/>
                <a:ea typeface="ＭＳ Ｐゴシック" pitchFamily="1" charset="-128"/>
              </a:defRPr>
            </a:lvl8pPr>
            <a:lvl9pPr marL="3884646" indent="-2285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32</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2391790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653" indent="-285636">
              <a:defRPr sz="2400">
                <a:solidFill>
                  <a:schemeClr val="tx1"/>
                </a:solidFill>
                <a:latin typeface="Arial" charset="0"/>
                <a:ea typeface="ＭＳ Ｐゴシック" pitchFamily="1" charset="-128"/>
              </a:defRPr>
            </a:lvl2pPr>
            <a:lvl3pPr marL="1142543" indent="-228509">
              <a:defRPr sz="2400">
                <a:solidFill>
                  <a:schemeClr val="tx1"/>
                </a:solidFill>
                <a:latin typeface="Arial" charset="0"/>
                <a:ea typeface="ＭＳ Ｐゴシック" pitchFamily="1" charset="-128"/>
              </a:defRPr>
            </a:lvl3pPr>
            <a:lvl4pPr marL="1599560" indent="-228509">
              <a:defRPr sz="2400">
                <a:solidFill>
                  <a:schemeClr val="tx1"/>
                </a:solidFill>
                <a:latin typeface="Arial" charset="0"/>
                <a:ea typeface="ＭＳ Ｐゴシック" pitchFamily="1" charset="-128"/>
              </a:defRPr>
            </a:lvl4pPr>
            <a:lvl5pPr marL="2056577" indent="-228509">
              <a:defRPr sz="2400">
                <a:solidFill>
                  <a:schemeClr val="tx1"/>
                </a:solidFill>
                <a:latin typeface="Arial" charset="0"/>
                <a:ea typeface="ＭＳ Ｐゴシック" pitchFamily="1" charset="-128"/>
              </a:defRPr>
            </a:lvl5pPr>
            <a:lvl6pPr marL="2513594" indent="-228509" eaLnBrk="0" fontAlgn="base" hangingPunct="0">
              <a:spcBef>
                <a:spcPct val="0"/>
              </a:spcBef>
              <a:spcAft>
                <a:spcPct val="0"/>
              </a:spcAft>
              <a:defRPr sz="2400">
                <a:solidFill>
                  <a:schemeClr val="tx1"/>
                </a:solidFill>
                <a:latin typeface="Arial" charset="0"/>
                <a:ea typeface="ＭＳ Ｐゴシック" pitchFamily="1" charset="-128"/>
              </a:defRPr>
            </a:lvl6pPr>
            <a:lvl7pPr marL="2970611" indent="-228509" eaLnBrk="0" fontAlgn="base" hangingPunct="0">
              <a:spcBef>
                <a:spcPct val="0"/>
              </a:spcBef>
              <a:spcAft>
                <a:spcPct val="0"/>
              </a:spcAft>
              <a:defRPr sz="2400">
                <a:solidFill>
                  <a:schemeClr val="tx1"/>
                </a:solidFill>
                <a:latin typeface="Arial" charset="0"/>
                <a:ea typeface="ＭＳ Ｐゴシック" pitchFamily="1" charset="-128"/>
              </a:defRPr>
            </a:lvl7pPr>
            <a:lvl8pPr marL="3427628" indent="-228509" eaLnBrk="0" fontAlgn="base" hangingPunct="0">
              <a:spcBef>
                <a:spcPct val="0"/>
              </a:spcBef>
              <a:spcAft>
                <a:spcPct val="0"/>
              </a:spcAft>
              <a:defRPr sz="2400">
                <a:solidFill>
                  <a:schemeClr val="tx1"/>
                </a:solidFill>
                <a:latin typeface="Arial" charset="0"/>
                <a:ea typeface="ＭＳ Ｐゴシック" pitchFamily="1" charset="-128"/>
              </a:defRPr>
            </a:lvl8pPr>
            <a:lvl9pPr marL="3884646" indent="-2285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33</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9836931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34</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35</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653" indent="-285636">
              <a:defRPr sz="2400">
                <a:solidFill>
                  <a:schemeClr val="tx1"/>
                </a:solidFill>
                <a:latin typeface="Arial" charset="0"/>
                <a:ea typeface="ＭＳ Ｐゴシック" pitchFamily="1" charset="-128"/>
              </a:defRPr>
            </a:lvl2pPr>
            <a:lvl3pPr marL="1142543" indent="-228509">
              <a:defRPr sz="2400">
                <a:solidFill>
                  <a:schemeClr val="tx1"/>
                </a:solidFill>
                <a:latin typeface="Arial" charset="0"/>
                <a:ea typeface="ＭＳ Ｐゴシック" pitchFamily="1" charset="-128"/>
              </a:defRPr>
            </a:lvl3pPr>
            <a:lvl4pPr marL="1599560" indent="-228509">
              <a:defRPr sz="2400">
                <a:solidFill>
                  <a:schemeClr val="tx1"/>
                </a:solidFill>
                <a:latin typeface="Arial" charset="0"/>
                <a:ea typeface="ＭＳ Ｐゴシック" pitchFamily="1" charset="-128"/>
              </a:defRPr>
            </a:lvl4pPr>
            <a:lvl5pPr marL="2056577" indent="-228509">
              <a:defRPr sz="2400">
                <a:solidFill>
                  <a:schemeClr val="tx1"/>
                </a:solidFill>
                <a:latin typeface="Arial" charset="0"/>
                <a:ea typeface="ＭＳ Ｐゴシック" pitchFamily="1" charset="-128"/>
              </a:defRPr>
            </a:lvl5pPr>
            <a:lvl6pPr marL="2513594" indent="-228509" eaLnBrk="0" fontAlgn="base" hangingPunct="0">
              <a:spcBef>
                <a:spcPct val="0"/>
              </a:spcBef>
              <a:spcAft>
                <a:spcPct val="0"/>
              </a:spcAft>
              <a:defRPr sz="2400">
                <a:solidFill>
                  <a:schemeClr val="tx1"/>
                </a:solidFill>
                <a:latin typeface="Arial" charset="0"/>
                <a:ea typeface="ＭＳ Ｐゴシック" pitchFamily="1" charset="-128"/>
              </a:defRPr>
            </a:lvl6pPr>
            <a:lvl7pPr marL="2970611" indent="-228509" eaLnBrk="0" fontAlgn="base" hangingPunct="0">
              <a:spcBef>
                <a:spcPct val="0"/>
              </a:spcBef>
              <a:spcAft>
                <a:spcPct val="0"/>
              </a:spcAft>
              <a:defRPr sz="2400">
                <a:solidFill>
                  <a:schemeClr val="tx1"/>
                </a:solidFill>
                <a:latin typeface="Arial" charset="0"/>
                <a:ea typeface="ＭＳ Ｐゴシック" pitchFamily="1" charset="-128"/>
              </a:defRPr>
            </a:lvl7pPr>
            <a:lvl8pPr marL="3427628" indent="-228509" eaLnBrk="0" fontAlgn="base" hangingPunct="0">
              <a:spcBef>
                <a:spcPct val="0"/>
              </a:spcBef>
              <a:spcAft>
                <a:spcPct val="0"/>
              </a:spcAft>
              <a:defRPr sz="2400">
                <a:solidFill>
                  <a:schemeClr val="tx1"/>
                </a:solidFill>
                <a:latin typeface="Arial" charset="0"/>
                <a:ea typeface="ＭＳ Ｐゴシック" pitchFamily="1" charset="-128"/>
              </a:defRPr>
            </a:lvl8pPr>
            <a:lvl9pPr marL="3884646" indent="-228509" eaLnBrk="0" fontAlgn="base" hangingPunct="0">
              <a:spcBef>
                <a:spcPct val="0"/>
              </a:spcBef>
              <a:spcAft>
                <a:spcPct val="0"/>
              </a:spcAft>
              <a:defRPr sz="2400">
                <a:solidFill>
                  <a:schemeClr val="tx1"/>
                </a:solidFill>
                <a:latin typeface="Arial" charset="0"/>
                <a:ea typeface="ＭＳ Ｐゴシック" pitchFamily="1" charset="-128"/>
              </a:defRPr>
            </a:lvl9pPr>
          </a:lstStyle>
          <a:p>
            <a:fld id="{238E9F08-26E2-4C29-9508-30CDF064DF43}" type="slidenum">
              <a:rPr lang="en-US" altLang="en-US" sz="1200"/>
              <a:pPr/>
              <a:t>36</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8103634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37</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4</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5</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6</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7</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8</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22121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9</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8"/>
          <p:cNvSpPr>
            <a:spLocks noChangeArrowheads="1"/>
          </p:cNvSpPr>
          <p:nvPr userDrawn="1"/>
        </p:nvSpPr>
        <p:spPr bwMode="auto">
          <a:xfrm flipV="1">
            <a:off x="0" y="1606550"/>
            <a:ext cx="9144000" cy="2965450"/>
          </a:xfrm>
          <a:prstGeom prst="rect">
            <a:avLst/>
          </a:prstGeom>
          <a:solidFill>
            <a:srgbClr val="FFBAB3">
              <a:alpha val="24706"/>
            </a:srgbClr>
          </a:solidFill>
          <a:ln>
            <a:noFill/>
          </a:ln>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endParaRPr lang="en-US" altLang="en-US"/>
          </a:p>
        </p:txBody>
      </p:sp>
      <p:grpSp>
        <p:nvGrpSpPr>
          <p:cNvPr id="3" name="Group 30"/>
          <p:cNvGrpSpPr>
            <a:grpSpLocks/>
          </p:cNvGrpSpPr>
          <p:nvPr/>
        </p:nvGrpSpPr>
        <p:grpSpPr bwMode="auto">
          <a:xfrm>
            <a:off x="0" y="669925"/>
            <a:ext cx="9144000" cy="952500"/>
            <a:chOff x="248" y="648"/>
            <a:chExt cx="5304" cy="600"/>
          </a:xfrm>
        </p:grpSpPr>
        <p:sp>
          <p:nvSpPr>
            <p:cNvPr id="4" name="Rectangle 13"/>
            <p:cNvSpPr>
              <a:spLocks noChangeArrowheads="1"/>
            </p:cNvSpPr>
            <p:nvPr userDrawn="1"/>
          </p:nvSpPr>
          <p:spPr bwMode="auto">
            <a:xfrm>
              <a:off x="248" y="648"/>
              <a:ext cx="5304" cy="300"/>
            </a:xfrm>
            <a:prstGeom prst="rect">
              <a:avLst/>
            </a:prstGeom>
            <a:solidFill>
              <a:srgbClr val="A5A5A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5" name="Rectangle 14"/>
            <p:cNvSpPr>
              <a:spLocks noChangeArrowheads="1"/>
            </p:cNvSpPr>
            <p:nvPr userDrawn="1"/>
          </p:nvSpPr>
          <p:spPr bwMode="auto">
            <a:xfrm>
              <a:off x="248" y="948"/>
              <a:ext cx="5304" cy="30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endParaRPr lang="en-US" altLang="en-US"/>
            </a:p>
          </p:txBody>
        </p:sp>
      </p:grpSp>
      <p:grpSp>
        <p:nvGrpSpPr>
          <p:cNvPr id="6" name="Group 54"/>
          <p:cNvGrpSpPr>
            <a:grpSpLocks/>
          </p:cNvGrpSpPr>
          <p:nvPr userDrawn="1"/>
        </p:nvGrpSpPr>
        <p:grpSpPr bwMode="auto">
          <a:xfrm>
            <a:off x="1066800" y="0"/>
            <a:ext cx="901700" cy="6858000"/>
            <a:chOff x="672" y="238"/>
            <a:chExt cx="568" cy="3811"/>
          </a:xfrm>
        </p:grpSpPr>
        <p:sp>
          <p:nvSpPr>
            <p:cNvPr id="7" name="Rectangle 15"/>
            <p:cNvSpPr>
              <a:spLocks noChangeArrowheads="1"/>
            </p:cNvSpPr>
            <p:nvPr/>
          </p:nvSpPr>
          <p:spPr bwMode="auto">
            <a:xfrm rot="5400000">
              <a:off x="-808" y="2002"/>
              <a:ext cx="3811" cy="284"/>
            </a:xfrm>
            <a:prstGeom prst="rect">
              <a:avLst/>
            </a:prstGeom>
            <a:solidFill>
              <a:srgbClr val="9D8D85">
                <a:alpha val="2509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solidFill>
                  <a:srgbClr val="9D8D85"/>
                </a:solidFill>
                <a:ea typeface="ヒラギノ角ゴ Pro W3" pitchFamily="1" charset="-128"/>
              </a:endParaRPr>
            </a:p>
          </p:txBody>
        </p:sp>
        <p:sp>
          <p:nvSpPr>
            <p:cNvPr id="8" name="Rectangle 16"/>
            <p:cNvSpPr>
              <a:spLocks noChangeArrowheads="1"/>
            </p:cNvSpPr>
            <p:nvPr/>
          </p:nvSpPr>
          <p:spPr bwMode="auto">
            <a:xfrm rot="5400000">
              <a:off x="-1089" y="1999"/>
              <a:ext cx="3805" cy="283"/>
            </a:xfrm>
            <a:prstGeom prst="rect">
              <a:avLst/>
            </a:prstGeom>
            <a:solidFill>
              <a:srgbClr val="938F8F">
                <a:alpha val="1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p>
          </p:txBody>
        </p:sp>
      </p:grpSp>
      <p:sp>
        <p:nvSpPr>
          <p:cNvPr id="9" name="Rectangle 17"/>
          <p:cNvSpPr>
            <a:spLocks noChangeArrowheads="1"/>
          </p:cNvSpPr>
          <p:nvPr/>
        </p:nvSpPr>
        <p:spPr bwMode="auto">
          <a:xfrm rot="5400000">
            <a:off x="1504950" y="681038"/>
            <a:ext cx="47625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 name="Rectangle 19"/>
          <p:cNvSpPr>
            <a:spLocks noChangeArrowheads="1"/>
          </p:cNvSpPr>
          <p:nvPr/>
        </p:nvSpPr>
        <p:spPr bwMode="auto">
          <a:xfrm rot="5400000">
            <a:off x="1054100" y="681038"/>
            <a:ext cx="47625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1" name="Rectangle 22"/>
          <p:cNvSpPr>
            <a:spLocks noChangeArrowheads="1"/>
          </p:cNvSpPr>
          <p:nvPr/>
        </p:nvSpPr>
        <p:spPr bwMode="auto">
          <a:xfrm rot="5400000">
            <a:off x="1504950" y="1158875"/>
            <a:ext cx="47625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2" name="Rectangle 23"/>
          <p:cNvSpPr>
            <a:spLocks noChangeArrowheads="1"/>
          </p:cNvSpPr>
          <p:nvPr/>
        </p:nvSpPr>
        <p:spPr bwMode="auto">
          <a:xfrm rot="5400000">
            <a:off x="1054100" y="1158875"/>
            <a:ext cx="47625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91200" y="5638991"/>
            <a:ext cx="3048000" cy="652272"/>
          </a:xfrm>
          <a:prstGeom prst="rect">
            <a:avLst/>
          </a:prstGeom>
        </p:spPr>
      </p:pic>
    </p:spTree>
    <p:extLst>
      <p:ext uri="{BB962C8B-B14F-4D97-AF65-F5344CB8AC3E}">
        <p14:creationId xmlns:p14="http://schemas.microsoft.com/office/powerpoint/2010/main" val="5688919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7"/>
          <p:cNvSpPr>
            <a:spLocks noGrp="1" noChangeArrowheads="1"/>
          </p:cNvSpPr>
          <p:nvPr>
            <p:ph type="sldNum" sz="quarter" idx="10"/>
          </p:nvPr>
        </p:nvSpPr>
        <p:spPr>
          <a:ln/>
        </p:spPr>
        <p:txBody>
          <a:bodyPr/>
          <a:lstStyle>
            <a:lvl1pPr>
              <a:defRPr/>
            </a:lvl1pPr>
          </a:lstStyle>
          <a:p>
            <a:pPr>
              <a:defRPr/>
            </a:pPr>
            <a:fld id="{F16EB26A-6972-41D6-9AD4-AD340A2CBBB9}" type="slidenum">
              <a:rPr lang="en-US"/>
              <a:pPr>
                <a:defRPr/>
              </a:pPr>
              <a:t>‹#›</a:t>
            </a:fld>
            <a:endParaRPr lang="en-US" sz="1400"/>
          </a:p>
        </p:txBody>
      </p:sp>
    </p:spTree>
    <p:extLst>
      <p:ext uri="{BB962C8B-B14F-4D97-AF65-F5344CB8AC3E}">
        <p14:creationId xmlns:p14="http://schemas.microsoft.com/office/powerpoint/2010/main" val="99953397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550" y="0"/>
            <a:ext cx="2076450" cy="4495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0"/>
            <a:ext cx="6076950" cy="4495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7"/>
          <p:cNvSpPr>
            <a:spLocks noGrp="1" noChangeArrowheads="1"/>
          </p:cNvSpPr>
          <p:nvPr>
            <p:ph type="sldNum" sz="quarter" idx="10"/>
          </p:nvPr>
        </p:nvSpPr>
        <p:spPr>
          <a:ln/>
        </p:spPr>
        <p:txBody>
          <a:bodyPr/>
          <a:lstStyle>
            <a:lvl1pPr>
              <a:defRPr/>
            </a:lvl1pPr>
          </a:lstStyle>
          <a:p>
            <a:pPr>
              <a:defRPr/>
            </a:pPr>
            <a:fld id="{14ADBA6A-05C6-4E96-8E1E-3BDE57DF0C94}" type="slidenum">
              <a:rPr lang="en-US"/>
              <a:pPr>
                <a:defRPr/>
              </a:pPr>
              <a:t>‹#›</a:t>
            </a:fld>
            <a:endParaRPr lang="en-US" sz="1400"/>
          </a:p>
        </p:txBody>
      </p:sp>
    </p:spTree>
    <p:extLst>
      <p:ext uri="{BB962C8B-B14F-4D97-AF65-F5344CB8AC3E}">
        <p14:creationId xmlns:p14="http://schemas.microsoft.com/office/powerpoint/2010/main" val="15701206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7"/>
          <p:cNvSpPr>
            <a:spLocks noGrp="1" noChangeArrowheads="1"/>
          </p:cNvSpPr>
          <p:nvPr>
            <p:ph type="sldNum" sz="quarter" idx="10"/>
          </p:nvPr>
        </p:nvSpPr>
        <p:spPr>
          <a:ln/>
        </p:spPr>
        <p:txBody>
          <a:bodyPr/>
          <a:lstStyle>
            <a:lvl1pPr>
              <a:defRPr baseline="0">
                <a:solidFill>
                  <a:srgbClr val="A51A17"/>
                </a:solidFill>
              </a:defRPr>
            </a:lvl1pPr>
          </a:lstStyle>
          <a:p>
            <a:pPr>
              <a:defRPr/>
            </a:pPr>
            <a:fld id="{36109281-D1F2-4DBC-AFD8-E434C5B97191}" type="slidenum">
              <a:rPr lang="en-US" smtClean="0"/>
              <a:pPr>
                <a:defRPr/>
              </a:pPr>
              <a:t>‹#›</a:t>
            </a:fld>
            <a:endParaRPr lang="en-US" sz="1400" dirty="0"/>
          </a:p>
        </p:txBody>
      </p:sp>
    </p:spTree>
    <p:extLst>
      <p:ext uri="{BB962C8B-B14F-4D97-AF65-F5344CB8AC3E}">
        <p14:creationId xmlns:p14="http://schemas.microsoft.com/office/powerpoint/2010/main" val="22119373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7"/>
          <p:cNvSpPr>
            <a:spLocks noGrp="1" noChangeArrowheads="1"/>
          </p:cNvSpPr>
          <p:nvPr>
            <p:ph type="sldNum" sz="quarter" idx="10"/>
          </p:nvPr>
        </p:nvSpPr>
        <p:spPr>
          <a:ln/>
        </p:spPr>
        <p:txBody>
          <a:bodyPr/>
          <a:lstStyle>
            <a:lvl1pPr>
              <a:defRPr/>
            </a:lvl1pPr>
          </a:lstStyle>
          <a:p>
            <a:pPr>
              <a:defRPr/>
            </a:pPr>
            <a:fld id="{01D1A30C-9D37-4C7B-ACB8-0F89742B396D}" type="slidenum">
              <a:rPr lang="en-US"/>
              <a:pPr>
                <a:defRPr/>
              </a:pPr>
              <a:t>‹#›</a:t>
            </a:fld>
            <a:endParaRPr lang="en-US" sz="1400"/>
          </a:p>
        </p:txBody>
      </p:sp>
    </p:spTree>
    <p:extLst>
      <p:ext uri="{BB962C8B-B14F-4D97-AF65-F5344CB8AC3E}">
        <p14:creationId xmlns:p14="http://schemas.microsoft.com/office/powerpoint/2010/main" val="190348772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143000"/>
            <a:ext cx="40767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67300" y="1143000"/>
            <a:ext cx="40767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7"/>
          <p:cNvSpPr>
            <a:spLocks noGrp="1" noChangeArrowheads="1"/>
          </p:cNvSpPr>
          <p:nvPr>
            <p:ph type="sldNum" sz="quarter" idx="10"/>
          </p:nvPr>
        </p:nvSpPr>
        <p:spPr>
          <a:ln/>
        </p:spPr>
        <p:txBody>
          <a:bodyPr/>
          <a:lstStyle>
            <a:lvl1pPr>
              <a:defRPr/>
            </a:lvl1pPr>
          </a:lstStyle>
          <a:p>
            <a:pPr>
              <a:defRPr/>
            </a:pPr>
            <a:fld id="{DE226CA3-BE71-4C38-BE50-AE24046D66AE}" type="slidenum">
              <a:rPr lang="en-US"/>
              <a:pPr>
                <a:defRPr/>
              </a:pPr>
              <a:t>‹#›</a:t>
            </a:fld>
            <a:endParaRPr lang="en-US" sz="1400"/>
          </a:p>
        </p:txBody>
      </p:sp>
    </p:spTree>
    <p:extLst>
      <p:ext uri="{BB962C8B-B14F-4D97-AF65-F5344CB8AC3E}">
        <p14:creationId xmlns:p14="http://schemas.microsoft.com/office/powerpoint/2010/main" val="201198920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7"/>
          <p:cNvSpPr>
            <a:spLocks noGrp="1" noChangeArrowheads="1"/>
          </p:cNvSpPr>
          <p:nvPr>
            <p:ph type="sldNum" sz="quarter" idx="10"/>
          </p:nvPr>
        </p:nvSpPr>
        <p:spPr>
          <a:ln/>
        </p:spPr>
        <p:txBody>
          <a:bodyPr/>
          <a:lstStyle>
            <a:lvl1pPr>
              <a:defRPr/>
            </a:lvl1pPr>
          </a:lstStyle>
          <a:p>
            <a:pPr>
              <a:defRPr/>
            </a:pPr>
            <a:fld id="{FBF8B41C-9440-4D6E-99B7-4E7AF97A85D3}" type="slidenum">
              <a:rPr lang="en-US"/>
              <a:pPr>
                <a:defRPr/>
              </a:pPr>
              <a:t>‹#›</a:t>
            </a:fld>
            <a:endParaRPr lang="en-US" sz="1400"/>
          </a:p>
        </p:txBody>
      </p:sp>
    </p:spTree>
    <p:extLst>
      <p:ext uri="{BB962C8B-B14F-4D97-AF65-F5344CB8AC3E}">
        <p14:creationId xmlns:p14="http://schemas.microsoft.com/office/powerpoint/2010/main" val="176473322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7"/>
          <p:cNvSpPr>
            <a:spLocks noGrp="1" noChangeArrowheads="1"/>
          </p:cNvSpPr>
          <p:nvPr>
            <p:ph type="sldNum" sz="quarter" idx="10"/>
          </p:nvPr>
        </p:nvSpPr>
        <p:spPr>
          <a:ln/>
        </p:spPr>
        <p:txBody>
          <a:bodyPr/>
          <a:lstStyle>
            <a:lvl1pPr>
              <a:defRPr/>
            </a:lvl1pPr>
          </a:lstStyle>
          <a:p>
            <a:pPr>
              <a:defRPr/>
            </a:pPr>
            <a:fld id="{4331D694-BAD3-455C-8F0E-91E77E050509}" type="slidenum">
              <a:rPr lang="en-US"/>
              <a:pPr>
                <a:defRPr/>
              </a:pPr>
              <a:t>‹#›</a:t>
            </a:fld>
            <a:endParaRPr lang="en-US" sz="1400"/>
          </a:p>
        </p:txBody>
      </p:sp>
    </p:spTree>
    <p:extLst>
      <p:ext uri="{BB962C8B-B14F-4D97-AF65-F5344CB8AC3E}">
        <p14:creationId xmlns:p14="http://schemas.microsoft.com/office/powerpoint/2010/main" val="28915697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7"/>
          <p:cNvSpPr>
            <a:spLocks noGrp="1" noChangeArrowheads="1"/>
          </p:cNvSpPr>
          <p:nvPr>
            <p:ph type="sldNum" sz="quarter" idx="10"/>
          </p:nvPr>
        </p:nvSpPr>
        <p:spPr>
          <a:ln/>
        </p:spPr>
        <p:txBody>
          <a:bodyPr/>
          <a:lstStyle>
            <a:lvl1pPr>
              <a:defRPr/>
            </a:lvl1pPr>
          </a:lstStyle>
          <a:p>
            <a:pPr>
              <a:defRPr/>
            </a:pPr>
            <a:fld id="{9EA3D249-BA46-4EA5-AB6F-5D67C9417617}" type="slidenum">
              <a:rPr lang="en-US"/>
              <a:pPr>
                <a:defRPr/>
              </a:pPr>
              <a:t>‹#›</a:t>
            </a:fld>
            <a:endParaRPr lang="en-US" sz="1400"/>
          </a:p>
        </p:txBody>
      </p:sp>
    </p:spTree>
    <p:extLst>
      <p:ext uri="{BB962C8B-B14F-4D97-AF65-F5344CB8AC3E}">
        <p14:creationId xmlns:p14="http://schemas.microsoft.com/office/powerpoint/2010/main" val="2277326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7"/>
          <p:cNvSpPr>
            <a:spLocks noGrp="1" noChangeArrowheads="1"/>
          </p:cNvSpPr>
          <p:nvPr>
            <p:ph type="sldNum" sz="quarter" idx="10"/>
          </p:nvPr>
        </p:nvSpPr>
        <p:spPr>
          <a:ln/>
        </p:spPr>
        <p:txBody>
          <a:bodyPr/>
          <a:lstStyle>
            <a:lvl1pPr>
              <a:defRPr/>
            </a:lvl1pPr>
          </a:lstStyle>
          <a:p>
            <a:pPr>
              <a:defRPr/>
            </a:pPr>
            <a:fld id="{DC6EE52B-91C9-4EE6-9D63-383479F5BF86}" type="slidenum">
              <a:rPr lang="en-US"/>
              <a:pPr>
                <a:defRPr/>
              </a:pPr>
              <a:t>‹#›</a:t>
            </a:fld>
            <a:endParaRPr lang="en-US" sz="1400"/>
          </a:p>
        </p:txBody>
      </p:sp>
    </p:spTree>
    <p:extLst>
      <p:ext uri="{BB962C8B-B14F-4D97-AF65-F5344CB8AC3E}">
        <p14:creationId xmlns:p14="http://schemas.microsoft.com/office/powerpoint/2010/main" val="382060931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7"/>
          <p:cNvSpPr>
            <a:spLocks noGrp="1" noChangeArrowheads="1"/>
          </p:cNvSpPr>
          <p:nvPr>
            <p:ph type="sldNum" sz="quarter" idx="10"/>
          </p:nvPr>
        </p:nvSpPr>
        <p:spPr>
          <a:ln/>
        </p:spPr>
        <p:txBody>
          <a:bodyPr/>
          <a:lstStyle>
            <a:lvl1pPr>
              <a:defRPr/>
            </a:lvl1pPr>
          </a:lstStyle>
          <a:p>
            <a:pPr>
              <a:defRPr/>
            </a:pPr>
            <a:fld id="{088A144B-B30F-4C2F-B71E-09FBEF06C584}" type="slidenum">
              <a:rPr lang="en-US"/>
              <a:pPr>
                <a:defRPr/>
              </a:pPr>
              <a:t>‹#›</a:t>
            </a:fld>
            <a:endParaRPr lang="en-US" sz="1400"/>
          </a:p>
        </p:txBody>
      </p:sp>
    </p:spTree>
    <p:extLst>
      <p:ext uri="{BB962C8B-B14F-4D97-AF65-F5344CB8AC3E}">
        <p14:creationId xmlns:p14="http://schemas.microsoft.com/office/powerpoint/2010/main" val="40013188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Grp="1" noChangeArrowheads="1"/>
          </p:cNvSpPr>
          <p:nvPr>
            <p:ph type="title"/>
          </p:nvPr>
        </p:nvSpPr>
        <p:spPr bwMode="auto">
          <a:xfrm>
            <a:off x="876300" y="838200"/>
            <a:ext cx="7391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8"/>
          <p:cNvSpPr>
            <a:spLocks noGrp="1" noChangeArrowheads="1"/>
          </p:cNvSpPr>
          <p:nvPr>
            <p:ph type="body" idx="1"/>
          </p:nvPr>
        </p:nvSpPr>
        <p:spPr bwMode="auto">
          <a:xfrm>
            <a:off x="838200" y="1447800"/>
            <a:ext cx="8305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1061" name="Rectangle 37"/>
          <p:cNvSpPr>
            <a:spLocks noGrp="1" noChangeArrowheads="1"/>
          </p:cNvSpPr>
          <p:nvPr>
            <p:ph type="sldNum" sz="quarter" idx="4"/>
          </p:nvPr>
        </p:nvSpPr>
        <p:spPr bwMode="auto">
          <a:xfrm>
            <a:off x="533400" y="6534150"/>
            <a:ext cx="3683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900">
                <a:solidFill>
                  <a:srgbClr val="A51A17"/>
                </a:solidFill>
              </a:defRPr>
            </a:lvl1pPr>
          </a:lstStyle>
          <a:p>
            <a:pPr>
              <a:defRPr/>
            </a:pPr>
            <a:fld id="{FA302AA0-3854-497D-9F40-D80CC7B722CF}" type="slidenum">
              <a:rPr lang="en-US" smtClean="0"/>
              <a:pPr>
                <a:defRPr/>
              </a:pPr>
              <a:t>‹#›</a:t>
            </a:fld>
            <a:endParaRPr lang="en-US" sz="1400" dirty="0"/>
          </a:p>
        </p:txBody>
      </p:sp>
      <p:sp>
        <p:nvSpPr>
          <p:cNvPr id="1029" name="Rectangle 47"/>
          <p:cNvSpPr>
            <a:spLocks noChangeArrowheads="1"/>
          </p:cNvSpPr>
          <p:nvPr userDrawn="1"/>
        </p:nvSpPr>
        <p:spPr bwMode="auto">
          <a:xfrm>
            <a:off x="0" y="0"/>
            <a:ext cx="9144000" cy="476250"/>
          </a:xfrm>
          <a:prstGeom prst="rect">
            <a:avLst/>
          </a:prstGeom>
          <a:solidFill>
            <a:schemeClr val="bg1">
              <a:lumMod val="65000"/>
            </a:schemeClr>
          </a:solidFill>
          <a:ln>
            <a:noFill/>
          </a:ln>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0" name="Rectangle 48"/>
          <p:cNvSpPr>
            <a:spLocks noChangeArrowheads="1"/>
          </p:cNvSpPr>
          <p:nvPr userDrawn="1"/>
        </p:nvSpPr>
        <p:spPr bwMode="auto">
          <a:xfrm>
            <a:off x="0" y="476250"/>
            <a:ext cx="9144000" cy="476250"/>
          </a:xfrm>
          <a:prstGeom prst="rect">
            <a:avLst/>
          </a:prstGeom>
          <a:solidFill>
            <a:srgbClr val="A51A17"/>
          </a:solidFill>
          <a:ln>
            <a:noFill/>
          </a:ln>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endParaRPr lang="en-US" altLang="en-US"/>
          </a:p>
        </p:txBody>
      </p:sp>
      <p:grpSp>
        <p:nvGrpSpPr>
          <p:cNvPr id="1031" name="Group 49"/>
          <p:cNvGrpSpPr>
            <a:grpSpLocks/>
          </p:cNvGrpSpPr>
          <p:nvPr userDrawn="1"/>
        </p:nvGrpSpPr>
        <p:grpSpPr bwMode="auto">
          <a:xfrm>
            <a:off x="0" y="0"/>
            <a:ext cx="901700" cy="6858000"/>
            <a:chOff x="672" y="238"/>
            <a:chExt cx="568" cy="3811"/>
          </a:xfrm>
        </p:grpSpPr>
        <p:sp>
          <p:nvSpPr>
            <p:cNvPr id="1037" name="Rectangle 50"/>
            <p:cNvSpPr>
              <a:spLocks noChangeArrowheads="1"/>
            </p:cNvSpPr>
            <p:nvPr/>
          </p:nvSpPr>
          <p:spPr bwMode="auto">
            <a:xfrm rot="5400000">
              <a:off x="-808" y="2002"/>
              <a:ext cx="3811" cy="284"/>
            </a:xfrm>
            <a:prstGeom prst="rect">
              <a:avLst/>
            </a:prstGeom>
            <a:solidFill>
              <a:srgbClr val="A08284">
                <a:alpha val="2470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8" name="Rectangle 51"/>
            <p:cNvSpPr>
              <a:spLocks noChangeArrowheads="1"/>
            </p:cNvSpPr>
            <p:nvPr/>
          </p:nvSpPr>
          <p:spPr bwMode="auto">
            <a:xfrm rot="5400000">
              <a:off x="-1089" y="1999"/>
              <a:ext cx="3805" cy="283"/>
            </a:xfrm>
            <a:prstGeom prst="rect">
              <a:avLst/>
            </a:prstGeom>
            <a:solidFill>
              <a:srgbClr val="938F8F">
                <a:alpha val="1490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p>
          </p:txBody>
        </p:sp>
      </p:grpSp>
      <p:sp>
        <p:nvSpPr>
          <p:cNvPr id="1032" name="Rectangle 52"/>
          <p:cNvSpPr>
            <a:spLocks noChangeArrowheads="1"/>
          </p:cNvSpPr>
          <p:nvPr userDrawn="1"/>
        </p:nvSpPr>
        <p:spPr bwMode="auto">
          <a:xfrm rot="5400000">
            <a:off x="438150" y="12700"/>
            <a:ext cx="47625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3" name="Rectangle 53"/>
          <p:cNvSpPr>
            <a:spLocks noChangeArrowheads="1"/>
          </p:cNvSpPr>
          <p:nvPr userDrawn="1"/>
        </p:nvSpPr>
        <p:spPr bwMode="auto">
          <a:xfrm rot="5400000">
            <a:off x="-12700" y="12700"/>
            <a:ext cx="47625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4" name="Rectangle 54"/>
          <p:cNvSpPr>
            <a:spLocks noChangeArrowheads="1"/>
          </p:cNvSpPr>
          <p:nvPr userDrawn="1"/>
        </p:nvSpPr>
        <p:spPr bwMode="auto">
          <a:xfrm rot="5400000">
            <a:off x="438150" y="490538"/>
            <a:ext cx="47625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5" name="Rectangle 55"/>
          <p:cNvSpPr>
            <a:spLocks noChangeArrowheads="1"/>
          </p:cNvSpPr>
          <p:nvPr userDrawn="1"/>
        </p:nvSpPr>
        <p:spPr bwMode="auto">
          <a:xfrm rot="5400000">
            <a:off x="-12700" y="490538"/>
            <a:ext cx="47625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pic>
        <p:nvPicPr>
          <p:cNvPr id="2" name="Picture 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6743700" y="6214516"/>
            <a:ext cx="2057400" cy="440284"/>
          </a:xfrm>
          <a:prstGeom prst="rect">
            <a:avLst/>
          </a:prstGeom>
        </p:spPr>
      </p:pic>
    </p:spTree>
  </p:cSld>
  <p:clrMap bg1="lt1" tx1="dk1" bg2="lt2" tx2="dk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200">
          <a:solidFill>
            <a:srgbClr val="9D8D85"/>
          </a:solidFill>
          <a:latin typeface="+mj-lt"/>
          <a:ea typeface="+mj-ea"/>
          <a:cs typeface="+mj-cs"/>
        </a:defRPr>
      </a:lvl1pPr>
      <a:lvl2pPr algn="l" rtl="0" eaLnBrk="0" fontAlgn="base" hangingPunct="0">
        <a:spcBef>
          <a:spcPct val="0"/>
        </a:spcBef>
        <a:spcAft>
          <a:spcPct val="0"/>
        </a:spcAft>
        <a:defRPr sz="3200">
          <a:solidFill>
            <a:srgbClr val="9D8D85"/>
          </a:solidFill>
          <a:latin typeface="Arial" charset="0"/>
          <a:ea typeface="ＭＳ Ｐゴシック" pitchFamily="1" charset="-128"/>
        </a:defRPr>
      </a:lvl2pPr>
      <a:lvl3pPr algn="l" rtl="0" eaLnBrk="0" fontAlgn="base" hangingPunct="0">
        <a:spcBef>
          <a:spcPct val="0"/>
        </a:spcBef>
        <a:spcAft>
          <a:spcPct val="0"/>
        </a:spcAft>
        <a:defRPr sz="3200">
          <a:solidFill>
            <a:srgbClr val="9D8D85"/>
          </a:solidFill>
          <a:latin typeface="Arial" charset="0"/>
          <a:ea typeface="ＭＳ Ｐゴシック" pitchFamily="1" charset="-128"/>
        </a:defRPr>
      </a:lvl3pPr>
      <a:lvl4pPr algn="l" rtl="0" eaLnBrk="0" fontAlgn="base" hangingPunct="0">
        <a:spcBef>
          <a:spcPct val="0"/>
        </a:spcBef>
        <a:spcAft>
          <a:spcPct val="0"/>
        </a:spcAft>
        <a:defRPr sz="3200">
          <a:solidFill>
            <a:srgbClr val="9D8D85"/>
          </a:solidFill>
          <a:latin typeface="Arial" charset="0"/>
          <a:ea typeface="ＭＳ Ｐゴシック" pitchFamily="1" charset="-128"/>
        </a:defRPr>
      </a:lvl4pPr>
      <a:lvl5pPr algn="l" rtl="0" eaLnBrk="0" fontAlgn="base" hangingPunct="0">
        <a:spcBef>
          <a:spcPct val="0"/>
        </a:spcBef>
        <a:spcAft>
          <a:spcPct val="0"/>
        </a:spcAft>
        <a:defRPr sz="3200">
          <a:solidFill>
            <a:srgbClr val="9D8D85"/>
          </a:solidFill>
          <a:latin typeface="Arial" charset="0"/>
          <a:ea typeface="ＭＳ Ｐゴシック" pitchFamily="1" charset="-128"/>
        </a:defRPr>
      </a:lvl5pPr>
      <a:lvl6pPr marL="457200" algn="l" rtl="0" fontAlgn="base">
        <a:spcBef>
          <a:spcPct val="0"/>
        </a:spcBef>
        <a:spcAft>
          <a:spcPct val="0"/>
        </a:spcAft>
        <a:defRPr sz="3200">
          <a:solidFill>
            <a:srgbClr val="9D8D85"/>
          </a:solidFill>
          <a:latin typeface="Arial" charset="0"/>
          <a:ea typeface="ＭＳ Ｐゴシック" pitchFamily="1" charset="-128"/>
        </a:defRPr>
      </a:lvl6pPr>
      <a:lvl7pPr marL="914400" algn="l" rtl="0" fontAlgn="base">
        <a:spcBef>
          <a:spcPct val="0"/>
        </a:spcBef>
        <a:spcAft>
          <a:spcPct val="0"/>
        </a:spcAft>
        <a:defRPr sz="3200">
          <a:solidFill>
            <a:srgbClr val="9D8D85"/>
          </a:solidFill>
          <a:latin typeface="Arial" charset="0"/>
          <a:ea typeface="ＭＳ Ｐゴシック" pitchFamily="1" charset="-128"/>
        </a:defRPr>
      </a:lvl7pPr>
      <a:lvl8pPr marL="1371600" algn="l" rtl="0" fontAlgn="base">
        <a:spcBef>
          <a:spcPct val="0"/>
        </a:spcBef>
        <a:spcAft>
          <a:spcPct val="0"/>
        </a:spcAft>
        <a:defRPr sz="3200">
          <a:solidFill>
            <a:srgbClr val="9D8D85"/>
          </a:solidFill>
          <a:latin typeface="Arial" charset="0"/>
          <a:ea typeface="ＭＳ Ｐゴシック" pitchFamily="1" charset="-128"/>
        </a:defRPr>
      </a:lvl8pPr>
      <a:lvl9pPr marL="1828800" algn="l" rtl="0" fontAlgn="base">
        <a:spcBef>
          <a:spcPct val="0"/>
        </a:spcBef>
        <a:spcAft>
          <a:spcPct val="0"/>
        </a:spcAft>
        <a:defRPr sz="3200">
          <a:solidFill>
            <a:srgbClr val="9D8D85"/>
          </a:solidFill>
          <a:latin typeface="Arial" charset="0"/>
          <a:ea typeface="ＭＳ Ｐゴシック" pitchFamily="1" charset="-128"/>
        </a:defRPr>
      </a:lvl9pPr>
    </p:titleStyle>
    <p:bodyStyle>
      <a:lvl1pPr marL="228600" indent="-228600" algn="l" rtl="0" eaLnBrk="0" fontAlgn="base" hangingPunct="0">
        <a:spcBef>
          <a:spcPct val="20000"/>
        </a:spcBef>
        <a:spcAft>
          <a:spcPct val="0"/>
        </a:spcAft>
        <a:buChar char="•"/>
        <a:defRPr sz="3200" baseline="0">
          <a:solidFill>
            <a:schemeClr val="tx1"/>
          </a:solidFill>
          <a:latin typeface="+mn-lt"/>
          <a:ea typeface="+mn-ea"/>
          <a:cs typeface="+mn-cs"/>
        </a:defRPr>
      </a:lvl1pPr>
      <a:lvl2pPr marL="635000" indent="-177800" algn="l" rtl="0" eaLnBrk="0" fontAlgn="base" hangingPunct="0">
        <a:spcBef>
          <a:spcPct val="20000"/>
        </a:spcBef>
        <a:spcAft>
          <a:spcPct val="0"/>
        </a:spcAft>
        <a:buChar char="•"/>
        <a:defRPr sz="2800" baseline="0">
          <a:solidFill>
            <a:schemeClr val="tx1"/>
          </a:solidFill>
          <a:latin typeface="+mn-lt"/>
          <a:ea typeface="+mn-ea"/>
        </a:defRPr>
      </a:lvl2pPr>
      <a:lvl3pPr marL="1092200" indent="-177800" algn="l" rtl="0" eaLnBrk="0" fontAlgn="base" hangingPunct="0">
        <a:spcBef>
          <a:spcPct val="20000"/>
        </a:spcBef>
        <a:spcAft>
          <a:spcPct val="0"/>
        </a:spcAft>
        <a:buChar char="•"/>
        <a:defRPr sz="2400" baseline="0">
          <a:solidFill>
            <a:schemeClr val="tx1"/>
          </a:solidFill>
          <a:latin typeface="+mn-lt"/>
          <a:ea typeface="+mn-ea"/>
        </a:defRPr>
      </a:lvl3pPr>
      <a:lvl4pPr marL="1549400" indent="-177800" algn="l" rtl="0" eaLnBrk="0" fontAlgn="base" hangingPunct="0">
        <a:spcBef>
          <a:spcPct val="20000"/>
        </a:spcBef>
        <a:spcAft>
          <a:spcPct val="0"/>
        </a:spcAft>
        <a:buChar char="•"/>
        <a:defRPr sz="2000" baseline="0">
          <a:solidFill>
            <a:schemeClr val="tx1"/>
          </a:solidFill>
          <a:latin typeface="+mn-lt"/>
          <a:ea typeface="+mn-ea"/>
        </a:defRPr>
      </a:lvl4pPr>
      <a:lvl5pPr marL="2006600" indent="-177800" algn="l" rtl="0" eaLnBrk="0" fontAlgn="base" hangingPunct="0">
        <a:spcBef>
          <a:spcPct val="20000"/>
        </a:spcBef>
        <a:spcAft>
          <a:spcPct val="0"/>
        </a:spcAft>
        <a:buChar char="•"/>
        <a:defRPr sz="2000" baseline="0">
          <a:solidFill>
            <a:schemeClr val="tx1"/>
          </a:solidFill>
          <a:latin typeface="+mn-lt"/>
          <a:ea typeface="+mn-ea"/>
        </a:defRPr>
      </a:lvl5pPr>
      <a:lvl6pPr marL="2463800" indent="-177800" algn="l" rtl="0" fontAlgn="base">
        <a:spcBef>
          <a:spcPct val="20000"/>
        </a:spcBef>
        <a:spcAft>
          <a:spcPct val="0"/>
        </a:spcAft>
        <a:buChar char="•"/>
        <a:defRPr sz="2000">
          <a:solidFill>
            <a:srgbClr val="002E62"/>
          </a:solidFill>
          <a:latin typeface="+mn-lt"/>
          <a:ea typeface="+mn-ea"/>
        </a:defRPr>
      </a:lvl6pPr>
      <a:lvl7pPr marL="2921000" indent="-177800" algn="l" rtl="0" fontAlgn="base">
        <a:spcBef>
          <a:spcPct val="20000"/>
        </a:spcBef>
        <a:spcAft>
          <a:spcPct val="0"/>
        </a:spcAft>
        <a:buChar char="•"/>
        <a:defRPr sz="2000">
          <a:solidFill>
            <a:srgbClr val="002E62"/>
          </a:solidFill>
          <a:latin typeface="+mn-lt"/>
          <a:ea typeface="+mn-ea"/>
        </a:defRPr>
      </a:lvl7pPr>
      <a:lvl8pPr marL="3378200" indent="-177800" algn="l" rtl="0" fontAlgn="base">
        <a:spcBef>
          <a:spcPct val="20000"/>
        </a:spcBef>
        <a:spcAft>
          <a:spcPct val="0"/>
        </a:spcAft>
        <a:buChar char="•"/>
        <a:defRPr sz="2000">
          <a:solidFill>
            <a:srgbClr val="002E62"/>
          </a:solidFill>
          <a:latin typeface="+mn-lt"/>
          <a:ea typeface="+mn-ea"/>
        </a:defRPr>
      </a:lvl8pPr>
      <a:lvl9pPr marL="3835400" indent="-177800" algn="l" rtl="0" fontAlgn="base">
        <a:spcBef>
          <a:spcPct val="20000"/>
        </a:spcBef>
        <a:spcAft>
          <a:spcPct val="0"/>
        </a:spcAft>
        <a:buChar char="•"/>
        <a:defRPr sz="2000">
          <a:solidFill>
            <a:srgbClr val="002E62"/>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www.google.com/url?sa=i&amp;rct=j&amp;q=&amp;esrc=s&amp;source=images&amp;cd=&amp;cad=rja&amp;uact=8&amp;ved=0ahUKEwi84LXaufvWAhXFLSYKHU18BB4QjRwIBw&amp;url=https://commons.wikimedia.org/wiki/File:JetBlue_Airways_Logo.svg&amp;psig=AOvVaw1wATVJgv7WSGPNULe9H1jB&amp;ust=1508460043320939"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9"/>
          <p:cNvSpPr>
            <a:spLocks noChangeArrowheads="1"/>
          </p:cNvSpPr>
          <p:nvPr/>
        </p:nvSpPr>
        <p:spPr bwMode="auto">
          <a:xfrm>
            <a:off x="2286000" y="1828800"/>
            <a:ext cx="6248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spcBef>
                <a:spcPct val="20000"/>
              </a:spcBef>
              <a:defRPr/>
            </a:pPr>
            <a:r>
              <a:rPr lang="en-US" altLang="en-US" sz="2800" dirty="0" smtClean="0">
                <a:solidFill>
                  <a:srgbClr val="C00000"/>
                </a:solidFill>
              </a:rPr>
              <a:t>AEM 2210</a:t>
            </a:r>
          </a:p>
          <a:p>
            <a:pPr eaLnBrk="1" hangingPunct="1">
              <a:spcBef>
                <a:spcPct val="20000"/>
              </a:spcBef>
              <a:defRPr/>
            </a:pPr>
            <a:r>
              <a:rPr lang="en-US" altLang="en-US" sz="1800" i="1" cap="small" dirty="0" smtClean="0">
                <a:solidFill>
                  <a:srgbClr val="C00000"/>
                </a:solidFill>
              </a:rPr>
              <a:t>Financial Accounting</a:t>
            </a:r>
          </a:p>
          <a:p>
            <a:pPr eaLnBrk="1" hangingPunct="1">
              <a:spcBef>
                <a:spcPct val="20000"/>
              </a:spcBef>
              <a:defRPr/>
            </a:pPr>
            <a:endParaRPr lang="en-US" altLang="en-US" sz="1800" i="1" dirty="0" smtClean="0">
              <a:solidFill>
                <a:srgbClr val="C00000"/>
              </a:solidFill>
            </a:endParaRPr>
          </a:p>
          <a:p>
            <a:pPr marL="1254125" indent="-2168525" eaLnBrk="1" hangingPunct="1">
              <a:spcBef>
                <a:spcPct val="20000"/>
              </a:spcBef>
              <a:defRPr/>
            </a:pPr>
            <a:r>
              <a:rPr lang="en-US" altLang="en-US" sz="1800" dirty="0" smtClean="0">
                <a:solidFill>
                  <a:srgbClr val="C00000"/>
                </a:solidFill>
              </a:rPr>
              <a:t>Chapter 08: Reporting and Interpreting Property, Plant, and Equipment; Intangibles, and Natural Resources</a:t>
            </a:r>
            <a:endParaRPr lang="en-US" altLang="en-US" sz="2000" dirty="0" smtClean="0">
              <a:solidFill>
                <a:srgbClr val="C00000"/>
              </a:solidFill>
            </a:endParaRPr>
          </a:p>
          <a:p>
            <a:pPr algn="ctr" eaLnBrk="1" hangingPunct="1">
              <a:spcBef>
                <a:spcPct val="20000"/>
              </a:spcBef>
              <a:defRPr/>
            </a:pPr>
            <a:endParaRPr lang="en-US" altLang="en-US" sz="3200" dirty="0" smtClean="0">
              <a:solidFill>
                <a:schemeClr val="folHlink"/>
              </a:solidFill>
            </a:endParaRPr>
          </a:p>
          <a:p>
            <a:pPr algn="ctr" eaLnBrk="1" hangingPunct="1">
              <a:spcBef>
                <a:spcPct val="20000"/>
              </a:spcBef>
              <a:defRPr/>
            </a:pPr>
            <a:endParaRPr lang="en-US" altLang="en-US" sz="3200" dirty="0" smtClean="0">
              <a:solidFill>
                <a:srgbClr val="002E62"/>
              </a:solidFill>
            </a:endParaRPr>
          </a:p>
        </p:txBody>
      </p:sp>
      <p:sp>
        <p:nvSpPr>
          <p:cNvPr id="3075" name="Text Box 12"/>
          <p:cNvSpPr txBox="1">
            <a:spLocks noChangeArrowheads="1"/>
          </p:cNvSpPr>
          <p:nvPr/>
        </p:nvSpPr>
        <p:spPr bwMode="auto">
          <a:xfrm>
            <a:off x="2286000" y="4068763"/>
            <a:ext cx="1600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spcBef>
                <a:spcPct val="50000"/>
              </a:spcBef>
            </a:pPr>
            <a:r>
              <a:rPr lang="en-US" altLang="en-US" sz="1200" dirty="0" smtClean="0">
                <a:solidFill>
                  <a:srgbClr val="9D8D85"/>
                </a:solidFill>
              </a:rPr>
              <a:t>Spring 2018</a:t>
            </a:r>
            <a:endParaRPr lang="en-US" altLang="en-US" sz="1200" dirty="0">
              <a:solidFill>
                <a:srgbClr val="9D8D85"/>
              </a:solidFill>
            </a:endParaRPr>
          </a:p>
        </p:txBody>
      </p:sp>
      <p:sp>
        <p:nvSpPr>
          <p:cNvPr id="3076" name="Text Box 13"/>
          <p:cNvSpPr txBox="1">
            <a:spLocks noChangeArrowheads="1"/>
          </p:cNvSpPr>
          <p:nvPr/>
        </p:nvSpPr>
        <p:spPr bwMode="auto">
          <a:xfrm>
            <a:off x="2286000" y="3733800"/>
            <a:ext cx="434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spcBef>
                <a:spcPct val="50000"/>
              </a:spcBef>
            </a:pPr>
            <a:r>
              <a:rPr lang="en-US" altLang="en-US" sz="1600">
                <a:solidFill>
                  <a:srgbClr val="9D8D85"/>
                </a:solidFill>
              </a:rPr>
              <a:t>Professor Sinclair</a:t>
            </a:r>
            <a:endParaRPr lang="en-US" altLang="en-US" sz="1800">
              <a:solidFill>
                <a:srgbClr val="9D8D85"/>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10</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Depreciation</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285750" indent="-285750">
              <a:buFont typeface="Wingdings" panose="05000000000000000000" pitchFamily="2" charset="2"/>
              <a:buChar char="v"/>
            </a:pPr>
            <a:r>
              <a:rPr lang="en-US" sz="1400" dirty="0"/>
              <a:t>Depreciation is an </a:t>
            </a:r>
            <a:r>
              <a:rPr lang="en-US" sz="1400" i="1" u="sng" dirty="0"/>
              <a:t>accounting concept</a:t>
            </a:r>
            <a:r>
              <a:rPr lang="en-US" sz="1400" i="1" dirty="0"/>
              <a:t> </a:t>
            </a:r>
            <a:r>
              <a:rPr lang="en-US" sz="1400" dirty="0"/>
              <a:t>regarding the accounting value of fixed assets. </a:t>
            </a:r>
            <a:endParaRPr lang="en-US" sz="1400" dirty="0" smtClean="0"/>
          </a:p>
          <a:p>
            <a:pPr marL="285750" indent="-285750">
              <a:buFont typeface="Wingdings" panose="05000000000000000000" pitchFamily="2" charset="2"/>
              <a:buChar char="v"/>
            </a:pPr>
            <a:endParaRPr lang="en-US" sz="1400" dirty="0" smtClean="0"/>
          </a:p>
          <a:p>
            <a:pPr marL="285750" indent="-285750">
              <a:buFont typeface="Wingdings" panose="05000000000000000000" pitchFamily="2" charset="2"/>
              <a:buChar char="v"/>
            </a:pPr>
            <a:r>
              <a:rPr lang="en-US" sz="1400" dirty="0" smtClean="0"/>
              <a:t>Depreciation </a:t>
            </a:r>
            <a:r>
              <a:rPr lang="en-US" sz="1400" dirty="0"/>
              <a:t>is a process of cost allocation, </a:t>
            </a:r>
            <a:r>
              <a:rPr lang="en-US" sz="1400" b="1" dirty="0"/>
              <a:t>not a process of determining market </a:t>
            </a:r>
            <a:r>
              <a:rPr lang="en-US" sz="1400" b="1" dirty="0" smtClean="0"/>
              <a:t>value</a:t>
            </a:r>
            <a:endParaRPr lang="en-US" sz="1400" dirty="0"/>
          </a:p>
          <a:p>
            <a:pPr marL="285750" indent="-285750">
              <a:buFont typeface="Wingdings" panose="05000000000000000000" pitchFamily="2" charset="2"/>
              <a:buChar char="v"/>
            </a:pPr>
            <a:endParaRPr lang="en-US" sz="1400" dirty="0"/>
          </a:p>
          <a:p>
            <a:pPr marL="285750" indent="-285750">
              <a:buFont typeface="Wingdings" panose="05000000000000000000" pitchFamily="2" charset="2"/>
              <a:buChar char="v"/>
            </a:pPr>
            <a:r>
              <a:rPr lang="en-US" sz="1400" dirty="0"/>
              <a:t>The remaining balance sheet amount </a:t>
            </a:r>
            <a:r>
              <a:rPr lang="en-US" sz="1400" dirty="0" smtClean="0"/>
              <a:t>(i.e., net book value) probably </a:t>
            </a:r>
            <a:r>
              <a:rPr lang="en-US" sz="1400" dirty="0"/>
              <a:t>does not represent market value.</a:t>
            </a:r>
          </a:p>
          <a:p>
            <a:pPr marL="285750" indent="-285750">
              <a:buFont typeface="Wingdings" panose="05000000000000000000" pitchFamily="2" charset="2"/>
              <a:buChar char="v"/>
            </a:pPr>
            <a:endParaRPr lang="en-US" sz="1400" dirty="0"/>
          </a:p>
          <a:p>
            <a:pPr marL="285750" indent="-285750">
              <a:buFont typeface="Wingdings" panose="05000000000000000000" pitchFamily="2" charset="2"/>
              <a:buChar char="v"/>
            </a:pPr>
            <a:r>
              <a:rPr lang="en-US" sz="1400" dirty="0"/>
              <a:t>The undepreciated costs is not measured on a fair value basis.</a:t>
            </a:r>
          </a:p>
        </p:txBody>
      </p:sp>
    </p:spTree>
    <p:extLst>
      <p:ext uri="{BB962C8B-B14F-4D97-AF65-F5344CB8AC3E}">
        <p14:creationId xmlns:p14="http://schemas.microsoft.com/office/powerpoint/2010/main" val="30264927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11</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Adjusting for Depreciation</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r>
              <a:rPr lang="en-US" sz="1400" dirty="0"/>
              <a:t>An adjusting journal entry is needed at the end of each period to reflect the use of buildings and equipment for the period. </a:t>
            </a:r>
            <a:endParaRPr lang="en-US" sz="1400" dirty="0" smtClean="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pPr>
              <a:spcBef>
                <a:spcPts val="0"/>
              </a:spcBef>
              <a:spcAft>
                <a:spcPts val="600"/>
              </a:spcAft>
              <a:buFont typeface="Wingdings" panose="05000000000000000000" pitchFamily="2" charset="2"/>
              <a:buChar char="v"/>
            </a:pPr>
            <a:r>
              <a:rPr lang="en-US" sz="1400" dirty="0" smtClean="0"/>
              <a:t>The </a:t>
            </a:r>
            <a:r>
              <a:rPr lang="en-US" sz="1400" dirty="0"/>
              <a:t>amount of depreciation recorded during each period is reported on the income statement as Depreciation Expense. </a:t>
            </a:r>
            <a:endParaRPr lang="en-US" sz="1400" dirty="0" smtClean="0"/>
          </a:p>
          <a:p>
            <a:pPr>
              <a:buFont typeface="Wingdings" panose="05000000000000000000" pitchFamily="2" charset="2"/>
              <a:buChar char="v"/>
            </a:pPr>
            <a:r>
              <a:rPr lang="en-US" sz="1400" dirty="0" smtClean="0"/>
              <a:t>The </a:t>
            </a:r>
            <a:r>
              <a:rPr lang="en-US" sz="1400" dirty="0"/>
              <a:t>amount of depreciation expense accumulated since the acquisition date is reported on the balance sheet as a contra-account, Accumulated Depreciation, and is deducted from the related asset’s cost. </a:t>
            </a:r>
          </a:p>
        </p:txBody>
      </p:sp>
      <p:graphicFrame>
        <p:nvGraphicFramePr>
          <p:cNvPr id="3" name="Table 2"/>
          <p:cNvGraphicFramePr>
            <a:graphicFrameLocks noGrp="1"/>
          </p:cNvGraphicFramePr>
          <p:nvPr>
            <p:extLst>
              <p:ext uri="{D42A27DB-BD31-4B8C-83A1-F6EECF244321}">
                <p14:modId xmlns:p14="http://schemas.microsoft.com/office/powerpoint/2010/main" val="2878770580"/>
              </p:ext>
            </p:extLst>
          </p:nvPr>
        </p:nvGraphicFramePr>
        <p:xfrm>
          <a:off x="1866900" y="1981200"/>
          <a:ext cx="5867400" cy="914400"/>
        </p:xfrm>
        <a:graphic>
          <a:graphicData uri="http://schemas.openxmlformats.org/drawingml/2006/table">
            <a:tbl>
              <a:tblPr firstRow="1" bandRow="1">
                <a:tableStyleId>{2D5ABB26-0587-4C30-8999-92F81FD0307C}</a:tableStyleId>
              </a:tblPr>
              <a:tblGrid>
                <a:gridCol w="3787096">
                  <a:extLst>
                    <a:ext uri="{9D8B030D-6E8A-4147-A177-3AD203B41FA5}">
                      <a16:colId xmlns:a16="http://schemas.microsoft.com/office/drawing/2014/main" val="20000"/>
                    </a:ext>
                  </a:extLst>
                </a:gridCol>
                <a:gridCol w="945592">
                  <a:extLst>
                    <a:ext uri="{9D8B030D-6E8A-4147-A177-3AD203B41FA5}">
                      <a16:colId xmlns:a16="http://schemas.microsoft.com/office/drawing/2014/main" val="20001"/>
                    </a:ext>
                  </a:extLst>
                </a:gridCol>
                <a:gridCol w="1134712">
                  <a:extLst>
                    <a:ext uri="{9D8B030D-6E8A-4147-A177-3AD203B41FA5}">
                      <a16:colId xmlns:a16="http://schemas.microsoft.com/office/drawing/2014/main" val="20002"/>
                    </a:ext>
                  </a:extLst>
                </a:gridCol>
              </a:tblGrid>
              <a:tr h="127000">
                <a:tc>
                  <a:txBody>
                    <a:bodyPr/>
                    <a:lstStyle/>
                    <a:p>
                      <a:endParaRPr lang="en-US" sz="1400" dirty="0"/>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Depreciation Expense (+E; -SE)</a:t>
                      </a:r>
                      <a:endParaRPr lang="en-US" sz="1400" dirty="0"/>
                    </a:p>
                  </a:txBody>
                  <a:tcPr/>
                </a:tc>
                <a:tc>
                  <a:txBody>
                    <a:bodyPr/>
                    <a:lstStyle/>
                    <a:p>
                      <a:pPr algn="r"/>
                      <a:r>
                        <a:rPr lang="en-US" sz="1400" dirty="0" smtClean="0"/>
                        <a:t>xxx</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     Accumulated Depreciation (+XA, -A)</a:t>
                      </a:r>
                      <a:endParaRPr lang="en-US" sz="1400" dirty="0"/>
                    </a:p>
                  </a:txBody>
                  <a:tcPr/>
                </a:tc>
                <a:tc>
                  <a:txBody>
                    <a:bodyPr/>
                    <a:lstStyle/>
                    <a:p>
                      <a:pPr algn="r"/>
                      <a:endParaRPr lang="en-US" sz="1400" dirty="0"/>
                    </a:p>
                  </a:txBody>
                  <a:tcPr/>
                </a:tc>
                <a:tc>
                  <a:txBody>
                    <a:bodyPr/>
                    <a:lstStyle/>
                    <a:p>
                      <a:pPr algn="r"/>
                      <a:r>
                        <a:rPr lang="en-US" sz="1400" dirty="0" smtClean="0"/>
                        <a:t>xxx</a:t>
                      </a:r>
                      <a:endParaRPr lang="en-US" sz="1400" dirty="0"/>
                    </a:p>
                  </a:txBody>
                  <a:tcPr/>
                </a:tc>
                <a:extLst>
                  <a:ext uri="{0D108BD9-81ED-4DB2-BD59-A6C34878D82A}">
                    <a16:rowId xmlns:a16="http://schemas.microsoft.com/office/drawing/2014/main" val="10002"/>
                  </a:ext>
                </a:extLst>
              </a:tr>
            </a:tbl>
          </a:graphicData>
        </a:graphic>
      </p:graphicFrame>
      <p:sp>
        <p:nvSpPr>
          <p:cNvPr id="6" name="Rectangle 5"/>
          <p:cNvSpPr/>
          <p:nvPr/>
        </p:nvSpPr>
        <p:spPr>
          <a:xfrm>
            <a:off x="3067050" y="4876800"/>
            <a:ext cx="3467100" cy="646331"/>
          </a:xfrm>
          <a:prstGeom prst="rect">
            <a:avLst/>
          </a:prstGeom>
          <a:solidFill>
            <a:schemeClr val="bg1">
              <a:lumMod val="85000"/>
            </a:schemeClr>
          </a:solidFill>
        </p:spPr>
        <p:txBody>
          <a:bodyPr wrap="square">
            <a:spAutoFit/>
          </a:bodyPr>
          <a:lstStyle/>
          <a:p>
            <a:pPr>
              <a:spcBef>
                <a:spcPts val="600"/>
              </a:spcBef>
            </a:pPr>
            <a:r>
              <a:rPr lang="en-US" sz="1200" dirty="0" smtClean="0"/>
              <a:t>Cost			   XX</a:t>
            </a:r>
          </a:p>
          <a:p>
            <a:r>
              <a:rPr lang="en-US" sz="1200" dirty="0" smtClean="0"/>
              <a:t>  </a:t>
            </a:r>
            <a:r>
              <a:rPr lang="en-US" sz="1200" i="1" dirty="0" smtClean="0"/>
              <a:t>Less </a:t>
            </a:r>
            <a:r>
              <a:rPr lang="en-US" sz="1200" i="1" dirty="0"/>
              <a:t>Accumulated Depreciation </a:t>
            </a:r>
            <a:r>
              <a:rPr lang="en-US" sz="1200" dirty="0" smtClean="0"/>
              <a:t>	</a:t>
            </a:r>
            <a:r>
              <a:rPr lang="en-US" sz="1200" u="sng" dirty="0" smtClean="0"/>
              <a:t>-  XX</a:t>
            </a:r>
          </a:p>
          <a:p>
            <a:r>
              <a:rPr lang="en-US" sz="1200" b="1" dirty="0" smtClean="0"/>
              <a:t>Net </a:t>
            </a:r>
            <a:r>
              <a:rPr lang="en-US" sz="1200" b="1" dirty="0"/>
              <a:t>Book </a:t>
            </a:r>
            <a:r>
              <a:rPr lang="en-US" sz="1200" b="1" dirty="0" smtClean="0"/>
              <a:t>Value		   XX</a:t>
            </a:r>
            <a:endParaRPr lang="en-US" sz="2000" b="1" dirty="0"/>
          </a:p>
        </p:txBody>
      </p:sp>
    </p:spTree>
    <p:extLst>
      <p:ext uri="{BB962C8B-B14F-4D97-AF65-F5344CB8AC3E}">
        <p14:creationId xmlns:p14="http://schemas.microsoft.com/office/powerpoint/2010/main" val="28409284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12</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Depreciation: Book Value</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endParaRPr lang="en-US" sz="1400" dirty="0" smtClean="0"/>
          </a:p>
          <a:p>
            <a:endParaRPr lang="en-US" sz="1400" dirty="0"/>
          </a:p>
          <a:p>
            <a:endParaRPr lang="en-US" sz="1400" dirty="0" smtClean="0"/>
          </a:p>
          <a:p>
            <a:endParaRPr lang="en-US" sz="1400" dirty="0"/>
          </a:p>
          <a:p>
            <a:endParaRPr lang="en-US" sz="1400" dirty="0" smtClean="0"/>
          </a:p>
          <a:p>
            <a:r>
              <a:rPr lang="en-US" sz="1400" dirty="0" smtClean="0"/>
              <a:t>Some </a:t>
            </a:r>
            <a:r>
              <a:rPr lang="en-US" sz="1400" dirty="0"/>
              <a:t>analysts compare the book value of assets to their original cost as an approximation of their remaining life.</a:t>
            </a:r>
          </a:p>
          <a:p>
            <a:pPr marL="0" indent="0">
              <a:buNone/>
            </a:pPr>
            <a:endParaRPr lang="en-US" sz="1400" dirty="0" smtClean="0"/>
          </a:p>
          <a:p>
            <a:pPr marL="0" indent="0">
              <a:buNone/>
            </a:pPr>
            <a:r>
              <a:rPr lang="en-US" sz="1400" dirty="0" smtClean="0"/>
              <a:t>Example</a:t>
            </a:r>
            <a:r>
              <a:rPr lang="en-US" sz="1400" dirty="0"/>
              <a:t>: </a:t>
            </a:r>
          </a:p>
          <a:p>
            <a:pPr>
              <a:buFont typeface="Wingdings" panose="05000000000000000000" pitchFamily="2" charset="2"/>
              <a:buChar char="ü"/>
            </a:pPr>
            <a:r>
              <a:rPr lang="en-US" sz="1400" dirty="0"/>
              <a:t>If book value of an asset is </a:t>
            </a:r>
            <a:r>
              <a:rPr lang="en-US" sz="1400" dirty="0" smtClean="0"/>
              <a:t>100% </a:t>
            </a:r>
            <a:r>
              <a:rPr lang="en-US" sz="1400" dirty="0"/>
              <a:t>of its cost, it is a new </a:t>
            </a:r>
            <a:r>
              <a:rPr lang="en-US" sz="1400" dirty="0" smtClean="0"/>
              <a:t>asset</a:t>
            </a:r>
            <a:endParaRPr lang="en-US" sz="1400" dirty="0"/>
          </a:p>
          <a:p>
            <a:pPr>
              <a:buFont typeface="Wingdings" panose="05000000000000000000" pitchFamily="2" charset="2"/>
              <a:buChar char="ü"/>
            </a:pPr>
            <a:r>
              <a:rPr lang="en-US" sz="1400" dirty="0"/>
              <a:t>If book value of an asset is </a:t>
            </a:r>
            <a:r>
              <a:rPr lang="en-US" sz="1400" dirty="0" smtClean="0"/>
              <a:t>25% </a:t>
            </a:r>
            <a:r>
              <a:rPr lang="en-US" sz="1400" dirty="0"/>
              <a:t>of its cost, it only has around </a:t>
            </a:r>
            <a:r>
              <a:rPr lang="en-US" sz="1400" dirty="0" smtClean="0"/>
              <a:t>25% </a:t>
            </a:r>
            <a:r>
              <a:rPr lang="en-US" sz="1400" dirty="0"/>
              <a:t>of its life </a:t>
            </a:r>
            <a:r>
              <a:rPr lang="en-US" sz="1400" dirty="0" smtClean="0"/>
              <a:t>remaining</a:t>
            </a:r>
            <a:endParaRPr lang="en-US" sz="1400" dirty="0"/>
          </a:p>
          <a:p>
            <a:endParaRPr lang="en-US" sz="1400" dirty="0"/>
          </a:p>
          <a:p>
            <a:pPr marL="0" indent="0">
              <a:buNone/>
            </a:pPr>
            <a:endParaRPr lang="en-US" sz="1400" dirty="0"/>
          </a:p>
        </p:txBody>
      </p:sp>
      <p:sp>
        <p:nvSpPr>
          <p:cNvPr id="6" name="Rectangle 5"/>
          <p:cNvSpPr/>
          <p:nvPr/>
        </p:nvSpPr>
        <p:spPr>
          <a:xfrm>
            <a:off x="3067050" y="1447800"/>
            <a:ext cx="3467100" cy="646331"/>
          </a:xfrm>
          <a:prstGeom prst="rect">
            <a:avLst/>
          </a:prstGeom>
          <a:solidFill>
            <a:schemeClr val="bg1">
              <a:lumMod val="85000"/>
            </a:schemeClr>
          </a:solidFill>
        </p:spPr>
        <p:txBody>
          <a:bodyPr wrap="square">
            <a:spAutoFit/>
          </a:bodyPr>
          <a:lstStyle/>
          <a:p>
            <a:pPr>
              <a:spcBef>
                <a:spcPts val="600"/>
              </a:spcBef>
            </a:pPr>
            <a:r>
              <a:rPr lang="en-US" sz="1200" dirty="0" smtClean="0"/>
              <a:t>Cost			   XX</a:t>
            </a:r>
          </a:p>
          <a:p>
            <a:r>
              <a:rPr lang="en-US" sz="1200" dirty="0" smtClean="0"/>
              <a:t>  </a:t>
            </a:r>
            <a:r>
              <a:rPr lang="en-US" sz="1200" i="1" dirty="0" smtClean="0"/>
              <a:t>Less </a:t>
            </a:r>
            <a:r>
              <a:rPr lang="en-US" sz="1200" i="1" dirty="0"/>
              <a:t>Accumulated Depreciation </a:t>
            </a:r>
            <a:r>
              <a:rPr lang="en-US" sz="1200" dirty="0" smtClean="0"/>
              <a:t>	</a:t>
            </a:r>
            <a:r>
              <a:rPr lang="en-US" sz="1200" u="sng" dirty="0" smtClean="0"/>
              <a:t>-  XX</a:t>
            </a:r>
          </a:p>
          <a:p>
            <a:r>
              <a:rPr lang="en-US" sz="1200" b="1" dirty="0" smtClean="0"/>
              <a:t>Net </a:t>
            </a:r>
            <a:r>
              <a:rPr lang="en-US" sz="1200" b="1" dirty="0"/>
              <a:t>Book </a:t>
            </a:r>
            <a:r>
              <a:rPr lang="en-US" sz="1200" b="1" dirty="0" smtClean="0"/>
              <a:t>Value		   XX</a:t>
            </a:r>
            <a:endParaRPr lang="en-US" sz="2000" b="1" dirty="0"/>
          </a:p>
        </p:txBody>
      </p:sp>
    </p:spTree>
    <p:extLst>
      <p:ext uri="{BB962C8B-B14F-4D97-AF65-F5344CB8AC3E}">
        <p14:creationId xmlns:p14="http://schemas.microsoft.com/office/powerpoint/2010/main" val="26593505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13</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Depreciation Methods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spcBef>
                <a:spcPts val="0"/>
              </a:spcBef>
              <a:spcAft>
                <a:spcPts val="600"/>
              </a:spcAft>
              <a:buNone/>
            </a:pPr>
            <a:r>
              <a:rPr lang="en-US" sz="1400" dirty="0" smtClean="0"/>
              <a:t>Regardless </a:t>
            </a:r>
            <a:r>
              <a:rPr lang="en-US" sz="1400" dirty="0"/>
              <a:t>of the method used to calculate depreciation expense, we must know three amounts: </a:t>
            </a:r>
            <a:endParaRPr lang="en-US" sz="1400" dirty="0" smtClean="0"/>
          </a:p>
          <a:p>
            <a:pPr marL="749300" lvl="1" indent="-342900">
              <a:buFont typeface="+mj-lt"/>
              <a:buAutoNum type="arabicParenR"/>
            </a:pPr>
            <a:r>
              <a:rPr lang="en-US" sz="1200" dirty="0" smtClean="0"/>
              <a:t>the </a:t>
            </a:r>
            <a:r>
              <a:rPr lang="en-US" sz="1200" dirty="0"/>
              <a:t>asset’s acquisition </a:t>
            </a:r>
            <a:r>
              <a:rPr lang="en-US" sz="1200" dirty="0" smtClean="0"/>
              <a:t>cost</a:t>
            </a:r>
          </a:p>
          <a:p>
            <a:pPr marL="749300" lvl="1" indent="-342900">
              <a:buFont typeface="+mj-lt"/>
              <a:buAutoNum type="arabicParenR"/>
            </a:pPr>
            <a:r>
              <a:rPr lang="en-US" sz="1200" dirty="0" smtClean="0"/>
              <a:t>the </a:t>
            </a:r>
            <a:r>
              <a:rPr lang="en-US" sz="1200" dirty="0"/>
              <a:t>estimated useful life of the </a:t>
            </a:r>
            <a:r>
              <a:rPr lang="en-US" sz="1200" dirty="0" smtClean="0"/>
              <a:t>asset</a:t>
            </a:r>
          </a:p>
          <a:p>
            <a:pPr marL="749300" lvl="1" indent="-342900">
              <a:buFont typeface="+mj-lt"/>
              <a:buAutoNum type="arabicParenR"/>
            </a:pPr>
            <a:r>
              <a:rPr lang="en-US" sz="1200" dirty="0" smtClean="0"/>
              <a:t>the </a:t>
            </a:r>
            <a:r>
              <a:rPr lang="en-US" sz="1200" dirty="0"/>
              <a:t>estimated residual (salvage) value we expect to receive at the end of its useful </a:t>
            </a:r>
            <a:r>
              <a:rPr lang="en-US" sz="1200" dirty="0" smtClean="0"/>
              <a:t>life</a:t>
            </a:r>
          </a:p>
          <a:p>
            <a:pPr marL="0" indent="0">
              <a:buNone/>
            </a:pPr>
            <a:endParaRPr lang="en-US" sz="1400" dirty="0"/>
          </a:p>
          <a:p>
            <a:pPr marL="0" indent="0">
              <a:buNone/>
            </a:pPr>
            <a:r>
              <a:rPr lang="en-US" sz="1400" dirty="0" smtClean="0"/>
              <a:t>Once </a:t>
            </a:r>
            <a:r>
              <a:rPr lang="en-US" sz="1400" dirty="0"/>
              <a:t>these three amounts are known, we select the depreciation method that we will use to calculate depreciation expense.</a:t>
            </a:r>
          </a:p>
          <a:p>
            <a:endParaRPr lang="en-US" sz="1400" dirty="0"/>
          </a:p>
          <a:p>
            <a:pPr marL="0" indent="0">
              <a:buNone/>
            </a:pPr>
            <a:r>
              <a:rPr lang="en-US" sz="1400" b="1" u="sng" dirty="0" smtClean="0"/>
              <a:t>Depreciation Methods</a:t>
            </a:r>
          </a:p>
          <a:p>
            <a:r>
              <a:rPr lang="en-US" sz="1400" i="1" dirty="0" smtClean="0">
                <a:solidFill>
                  <a:srgbClr val="C00000"/>
                </a:solidFill>
              </a:rPr>
              <a:t>Straight-Line</a:t>
            </a:r>
          </a:p>
          <a:p>
            <a:pPr lvl="1">
              <a:spcAft>
                <a:spcPts val="1200"/>
              </a:spcAft>
            </a:pPr>
            <a:r>
              <a:rPr lang="en-US" sz="1200" dirty="0" smtClean="0"/>
              <a:t>easiest </a:t>
            </a:r>
            <a:r>
              <a:rPr lang="en-US" sz="1200" dirty="0"/>
              <a:t>and most widely used </a:t>
            </a:r>
            <a:r>
              <a:rPr lang="en-US" sz="1200" dirty="0" smtClean="0"/>
              <a:t>method </a:t>
            </a:r>
            <a:endParaRPr lang="en-US" sz="1000" dirty="0" smtClean="0"/>
          </a:p>
          <a:p>
            <a:r>
              <a:rPr lang="en-US" sz="1400" i="1" dirty="0" smtClean="0">
                <a:solidFill>
                  <a:srgbClr val="C00000"/>
                </a:solidFill>
              </a:rPr>
              <a:t>Units-of-Production</a:t>
            </a:r>
          </a:p>
          <a:p>
            <a:pPr lvl="1">
              <a:spcAft>
                <a:spcPts val="1200"/>
              </a:spcAft>
            </a:pPr>
            <a:r>
              <a:rPr lang="en-US" sz="1200" dirty="0" smtClean="0"/>
              <a:t>use </a:t>
            </a:r>
            <a:r>
              <a:rPr lang="en-US" sz="1200" dirty="0"/>
              <a:t>this method if the life of the asset is generally measured in terms of units of </a:t>
            </a:r>
            <a:r>
              <a:rPr lang="en-US" sz="1200" dirty="0" smtClean="0"/>
              <a:t>production (i.e., airplanes </a:t>
            </a:r>
            <a:r>
              <a:rPr lang="en-US" sz="1200" dirty="0"/>
              <a:t>keep highly detailed records of engine operating </a:t>
            </a:r>
            <a:r>
              <a:rPr lang="en-US" sz="1200" dirty="0" smtClean="0"/>
              <a:t>hours; which may become the unit of measure for depreciation)</a:t>
            </a:r>
          </a:p>
          <a:p>
            <a:r>
              <a:rPr lang="en-US" sz="1400" i="1" dirty="0" smtClean="0">
                <a:solidFill>
                  <a:srgbClr val="C00000"/>
                </a:solidFill>
              </a:rPr>
              <a:t>Declining-Balance</a:t>
            </a:r>
          </a:p>
          <a:p>
            <a:pPr lvl="1"/>
            <a:r>
              <a:rPr lang="en-US" sz="1200" dirty="0" smtClean="0"/>
              <a:t>depreciation </a:t>
            </a:r>
            <a:r>
              <a:rPr lang="en-US" sz="1200" dirty="0"/>
              <a:t>expense </a:t>
            </a:r>
            <a:r>
              <a:rPr lang="en-US" sz="1200" dirty="0" smtClean="0"/>
              <a:t>is higher in </a:t>
            </a:r>
            <a:r>
              <a:rPr lang="en-US" sz="1200" dirty="0"/>
              <a:t>the early years of the asset’s life and lower amounts of depreciation in later years. </a:t>
            </a:r>
            <a:endParaRPr lang="en-US" sz="1200" dirty="0" smtClean="0"/>
          </a:p>
          <a:p>
            <a:pPr lvl="1"/>
            <a:r>
              <a:rPr lang="en-US" sz="1200" dirty="0" smtClean="0"/>
              <a:t>Several </a:t>
            </a:r>
            <a:r>
              <a:rPr lang="en-US" sz="1200" dirty="0"/>
              <a:t>income tax depreciation calculations are based on the declining-balance </a:t>
            </a:r>
            <a:r>
              <a:rPr lang="en-US" sz="1200" dirty="0" smtClean="0"/>
              <a:t>method</a:t>
            </a:r>
            <a:endParaRPr lang="en-US" sz="1200" dirty="0"/>
          </a:p>
        </p:txBody>
      </p:sp>
    </p:spTree>
    <p:extLst>
      <p:ext uri="{BB962C8B-B14F-4D97-AF65-F5344CB8AC3E}">
        <p14:creationId xmlns:p14="http://schemas.microsoft.com/office/powerpoint/2010/main" val="18022969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14</a:t>
            </a:fld>
            <a:endParaRPr lang="en-US" altLang="en-US" sz="1400" b="1" smtClean="0">
              <a:solidFill>
                <a:srgbClr val="002E62"/>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Depreciation Example</a:t>
            </a:r>
            <a:endParaRPr lang="en-US" sz="2800" dirty="0"/>
          </a:p>
        </p:txBody>
      </p:sp>
    </p:spTree>
    <p:extLst>
      <p:ext uri="{BB962C8B-B14F-4D97-AF65-F5344CB8AC3E}">
        <p14:creationId xmlns:p14="http://schemas.microsoft.com/office/powerpoint/2010/main" val="20348157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15</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Depreciation Example</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buNone/>
            </a:pPr>
            <a:r>
              <a:rPr lang="en-US" sz="1400" dirty="0" smtClean="0"/>
              <a:t>Consider the following information pertaining to the acquisition of a new service vehicle purchased on January 1, 2016:</a:t>
            </a:r>
          </a:p>
          <a:p>
            <a:pPr marL="0" indent="0">
              <a:buNone/>
            </a:pPr>
            <a:endParaRPr lang="en-US" sz="1400" b="1" dirty="0">
              <a:solidFill>
                <a:srgbClr val="C00000"/>
              </a:solidFill>
            </a:endParaRPr>
          </a:p>
          <a:p>
            <a:pPr marL="0" indent="0">
              <a:buNone/>
            </a:pPr>
            <a:endParaRPr lang="en-US" sz="1400" b="1" dirty="0" smtClean="0">
              <a:solidFill>
                <a:srgbClr val="C00000"/>
              </a:solidFill>
            </a:endParaRPr>
          </a:p>
          <a:p>
            <a:pPr marL="0" indent="0">
              <a:buNone/>
            </a:pPr>
            <a:endParaRPr lang="en-US" sz="1400" b="1" dirty="0">
              <a:solidFill>
                <a:srgbClr val="C00000"/>
              </a:solidFill>
            </a:endParaRPr>
          </a:p>
          <a:p>
            <a:pPr marL="0" indent="0">
              <a:buNone/>
            </a:pPr>
            <a:endParaRPr lang="en-US" sz="1400" b="1" dirty="0" smtClean="0">
              <a:solidFill>
                <a:srgbClr val="C00000"/>
              </a:solidFill>
            </a:endParaRPr>
          </a:p>
          <a:p>
            <a:pPr marL="0" indent="0">
              <a:buNone/>
            </a:pPr>
            <a:endParaRPr lang="en-US" sz="1400" b="1" dirty="0">
              <a:solidFill>
                <a:srgbClr val="C00000"/>
              </a:solidFill>
            </a:endParaRPr>
          </a:p>
          <a:p>
            <a:pPr marL="0" indent="0">
              <a:buNone/>
            </a:pPr>
            <a:endParaRPr lang="en-US" sz="1400" b="1" dirty="0" smtClean="0">
              <a:solidFill>
                <a:srgbClr val="C00000"/>
              </a:solidFill>
            </a:endParaRPr>
          </a:p>
          <a:p>
            <a:pPr marL="0" indent="0">
              <a:buNone/>
            </a:pPr>
            <a:endParaRPr lang="en-US" sz="1400" b="1" dirty="0">
              <a:solidFill>
                <a:srgbClr val="C00000"/>
              </a:solidFill>
            </a:endParaRPr>
          </a:p>
          <a:p>
            <a:pPr marL="0" indent="0">
              <a:buNone/>
            </a:pPr>
            <a:endParaRPr lang="en-US" sz="1400" b="1" dirty="0" smtClean="0">
              <a:solidFill>
                <a:srgbClr val="C00000"/>
              </a:solidFill>
            </a:endParaRPr>
          </a:p>
          <a:p>
            <a:pPr marL="0" indent="0">
              <a:buNone/>
            </a:pPr>
            <a:endParaRPr lang="en-US" sz="1400" b="1" dirty="0">
              <a:solidFill>
                <a:srgbClr val="C00000"/>
              </a:solidFill>
            </a:endParaRPr>
          </a:p>
          <a:p>
            <a:pPr marL="0" indent="0">
              <a:buNone/>
            </a:pPr>
            <a:endParaRPr lang="en-US" sz="1400" b="1" dirty="0" smtClean="0">
              <a:solidFill>
                <a:srgbClr val="C00000"/>
              </a:solidFill>
            </a:endParaRPr>
          </a:p>
        </p:txBody>
      </p:sp>
      <p:graphicFrame>
        <p:nvGraphicFramePr>
          <p:cNvPr id="5" name="Table 4"/>
          <p:cNvGraphicFramePr>
            <a:graphicFrameLocks noGrp="1"/>
          </p:cNvGraphicFramePr>
          <p:nvPr>
            <p:extLst/>
          </p:nvPr>
        </p:nvGraphicFramePr>
        <p:xfrm>
          <a:off x="1828800" y="2057400"/>
          <a:ext cx="5029200" cy="1828800"/>
        </p:xfrm>
        <a:graphic>
          <a:graphicData uri="http://schemas.openxmlformats.org/drawingml/2006/table">
            <a:tbl>
              <a:tblPr firstRow="1" bandRow="1">
                <a:tableStyleId>{2D5ABB26-0587-4C30-8999-92F81FD0307C}</a:tableStyleId>
              </a:tblPr>
              <a:tblGrid>
                <a:gridCol w="2590800">
                  <a:extLst>
                    <a:ext uri="{9D8B030D-6E8A-4147-A177-3AD203B41FA5}">
                      <a16:colId xmlns:a16="http://schemas.microsoft.com/office/drawing/2014/main" val="20000"/>
                    </a:ext>
                  </a:extLst>
                </a:gridCol>
                <a:gridCol w="1143000">
                  <a:extLst>
                    <a:ext uri="{9D8B030D-6E8A-4147-A177-3AD203B41FA5}">
                      <a16:colId xmlns:a16="http://schemas.microsoft.com/office/drawing/2014/main" val="1626325332"/>
                    </a:ext>
                  </a:extLst>
                </a:gridCol>
                <a:gridCol w="1295400">
                  <a:extLst>
                    <a:ext uri="{9D8B030D-6E8A-4147-A177-3AD203B41FA5}">
                      <a16:colId xmlns:a16="http://schemas.microsoft.com/office/drawing/2014/main" val="20001"/>
                    </a:ext>
                  </a:extLst>
                </a:gridCol>
              </a:tblGrid>
              <a:tr h="127000">
                <a:tc>
                  <a:txBody>
                    <a:bodyPr/>
                    <a:lstStyle/>
                    <a:p>
                      <a:r>
                        <a:rPr lang="en-US" sz="1400" dirty="0" smtClean="0"/>
                        <a:t>Cost:</a:t>
                      </a:r>
                      <a:endParaRPr lang="en-US" sz="1400" dirty="0"/>
                    </a:p>
                  </a:txBody>
                  <a:tcPr/>
                </a:tc>
                <a:tc>
                  <a:txBody>
                    <a:bodyPr/>
                    <a:lstStyle/>
                    <a:p>
                      <a:pPr algn="r"/>
                      <a:endParaRPr lang="en-US" sz="1400" u="none" dirty="0">
                        <a:solidFill>
                          <a:schemeClr val="tx1"/>
                        </a:solidFill>
                        <a:effectLst/>
                      </a:endParaRPr>
                    </a:p>
                  </a:txBody>
                  <a:tcPr/>
                </a:tc>
                <a:tc>
                  <a:txBody>
                    <a:bodyPr/>
                    <a:lstStyle/>
                    <a:p>
                      <a:pPr algn="r"/>
                      <a:r>
                        <a:rPr lang="en-US" sz="1400" u="none" dirty="0" smtClean="0">
                          <a:solidFill>
                            <a:schemeClr val="tx1"/>
                          </a:solidFill>
                          <a:effectLst/>
                        </a:rPr>
                        <a:t>$62,500</a:t>
                      </a:r>
                      <a:endParaRPr lang="en-US" sz="1400" u="none" dirty="0">
                        <a:solidFill>
                          <a:schemeClr val="tx1"/>
                        </a:solidFill>
                        <a:effectLst/>
                      </a:endParaRPr>
                    </a:p>
                  </a:txBody>
                  <a:tcPr/>
                </a:tc>
                <a:extLst>
                  <a:ext uri="{0D108BD9-81ED-4DB2-BD59-A6C34878D82A}">
                    <a16:rowId xmlns:a16="http://schemas.microsoft.com/office/drawing/2014/main" val="10000"/>
                  </a:ext>
                </a:extLst>
              </a:tr>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Estimated</a:t>
                      </a:r>
                      <a:r>
                        <a:rPr lang="en-US" sz="1400" baseline="0" dirty="0" smtClean="0"/>
                        <a:t> Residual Value:</a:t>
                      </a:r>
                      <a:endParaRPr lang="en-US" sz="1400" dirty="0" smtClean="0"/>
                    </a:p>
                  </a:txBody>
                  <a:tcPr/>
                </a:tc>
                <a:tc>
                  <a:txBody>
                    <a:bodyPr/>
                    <a:lstStyle/>
                    <a:p>
                      <a:pPr algn="r"/>
                      <a:endParaRPr lang="en-US" sz="1400" dirty="0"/>
                    </a:p>
                  </a:txBody>
                  <a:tcPr/>
                </a:tc>
                <a:tc>
                  <a:txBody>
                    <a:bodyPr/>
                    <a:lstStyle/>
                    <a:p>
                      <a:pPr algn="r"/>
                      <a:r>
                        <a:rPr lang="en-US" sz="1400" dirty="0" smtClean="0"/>
                        <a:t>$  2,500</a:t>
                      </a:r>
                      <a:endParaRPr lang="en-US" sz="1400" dirty="0"/>
                    </a:p>
                  </a:txBody>
                  <a:tcPr/>
                </a:tc>
                <a:extLst>
                  <a:ext uri="{0D108BD9-81ED-4DB2-BD59-A6C34878D82A}">
                    <a16:rowId xmlns:a16="http://schemas.microsoft.com/office/drawing/2014/main" val="10001"/>
                  </a:ext>
                </a:extLst>
              </a:tr>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Estimated Useful Life:</a:t>
                      </a:r>
                    </a:p>
                  </a:txBody>
                  <a:tcPr/>
                </a:tc>
                <a:tc>
                  <a:txBody>
                    <a:bodyPr/>
                    <a:lstStyle/>
                    <a:p>
                      <a:r>
                        <a:rPr lang="en-US" sz="1400" dirty="0" smtClean="0"/>
                        <a:t>3 years OR</a:t>
                      </a:r>
                      <a:endParaRPr lang="en-US" sz="1400" dirty="0"/>
                    </a:p>
                  </a:txBody>
                  <a:tcPr/>
                </a:tc>
                <a:tc>
                  <a:txBody>
                    <a:bodyPr/>
                    <a:lstStyle/>
                    <a:p>
                      <a:pPr algn="r"/>
                      <a:r>
                        <a:rPr lang="en-US" sz="1400" dirty="0" smtClean="0"/>
                        <a:t>100,000 miles</a:t>
                      </a:r>
                      <a:endParaRPr lang="en-US" sz="1400" dirty="0"/>
                    </a:p>
                  </a:txBody>
                  <a:tcPr/>
                </a:tc>
                <a:extLst>
                  <a:ext uri="{0D108BD9-81ED-4DB2-BD59-A6C34878D82A}">
                    <a16:rowId xmlns:a16="http://schemas.microsoft.com/office/drawing/2014/main" val="10002"/>
                  </a:ext>
                </a:extLst>
              </a:tr>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Actual Miles Driven</a:t>
                      </a:r>
                      <a:r>
                        <a:rPr lang="en-US" sz="1400" baseline="0" dirty="0" smtClean="0"/>
                        <a:t> in:</a:t>
                      </a:r>
                      <a:endParaRPr lang="en-US" sz="1400" dirty="0" smtClean="0"/>
                    </a:p>
                  </a:txBody>
                  <a:tcPr/>
                </a:tc>
                <a:tc>
                  <a:txBody>
                    <a:bodyPr/>
                    <a:lstStyle/>
                    <a:p>
                      <a:r>
                        <a:rPr lang="en-US" sz="1400" dirty="0" smtClean="0"/>
                        <a:t>2016</a:t>
                      </a:r>
                      <a:endParaRPr lang="en-US" sz="1400" dirty="0"/>
                    </a:p>
                  </a:txBody>
                  <a:tcPr/>
                </a:tc>
                <a:tc>
                  <a:txBody>
                    <a:bodyPr/>
                    <a:lstStyle/>
                    <a:p>
                      <a:pPr algn="r"/>
                      <a:r>
                        <a:rPr lang="en-US" sz="1400" dirty="0" smtClean="0"/>
                        <a:t>30,000 miles</a:t>
                      </a:r>
                      <a:endParaRPr lang="en-US" sz="1400" dirty="0"/>
                    </a:p>
                  </a:txBody>
                  <a:tcPr/>
                </a:tc>
                <a:extLst>
                  <a:ext uri="{0D108BD9-81ED-4DB2-BD59-A6C34878D82A}">
                    <a16:rowId xmlns:a16="http://schemas.microsoft.com/office/drawing/2014/main" val="2873302873"/>
                  </a:ext>
                </a:extLst>
              </a:tr>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p>
                  </a:txBody>
                  <a:tcPr/>
                </a:tc>
                <a:tc>
                  <a:txBody>
                    <a:bodyPr/>
                    <a:lstStyle/>
                    <a:p>
                      <a:r>
                        <a:rPr lang="en-US" sz="1400" dirty="0" smtClean="0"/>
                        <a:t>2017</a:t>
                      </a:r>
                      <a:endParaRPr lang="en-US" sz="1400" dirty="0"/>
                    </a:p>
                  </a:txBody>
                  <a:tcPr/>
                </a:tc>
                <a:tc>
                  <a:txBody>
                    <a:bodyPr/>
                    <a:lstStyle/>
                    <a:p>
                      <a:pPr algn="r"/>
                      <a:r>
                        <a:rPr lang="en-US" sz="1400" dirty="0" smtClean="0"/>
                        <a:t>50,000 miles</a:t>
                      </a:r>
                      <a:endParaRPr lang="en-US" sz="1400" dirty="0"/>
                    </a:p>
                  </a:txBody>
                  <a:tcPr/>
                </a:tc>
                <a:extLst>
                  <a:ext uri="{0D108BD9-81ED-4DB2-BD59-A6C34878D82A}">
                    <a16:rowId xmlns:a16="http://schemas.microsoft.com/office/drawing/2014/main" val="878895647"/>
                  </a:ext>
                </a:extLst>
              </a:tr>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p>
                  </a:txBody>
                  <a:tcPr/>
                </a:tc>
                <a:tc>
                  <a:txBody>
                    <a:bodyPr/>
                    <a:lstStyle/>
                    <a:p>
                      <a:r>
                        <a:rPr lang="en-US" sz="1400" dirty="0" smtClean="0"/>
                        <a:t>2018</a:t>
                      </a:r>
                      <a:endParaRPr lang="en-US" sz="1400" dirty="0"/>
                    </a:p>
                  </a:txBody>
                  <a:tcPr/>
                </a:tc>
                <a:tc>
                  <a:txBody>
                    <a:bodyPr/>
                    <a:lstStyle/>
                    <a:p>
                      <a:pPr algn="r"/>
                      <a:r>
                        <a:rPr lang="en-US" sz="1400" dirty="0" smtClean="0"/>
                        <a:t>20,000 miles</a:t>
                      </a:r>
                      <a:endParaRPr lang="en-US" sz="1400" dirty="0"/>
                    </a:p>
                  </a:txBody>
                  <a:tcPr/>
                </a:tc>
                <a:extLst>
                  <a:ext uri="{0D108BD9-81ED-4DB2-BD59-A6C34878D82A}">
                    <a16:rowId xmlns:a16="http://schemas.microsoft.com/office/drawing/2014/main" val="679421531"/>
                  </a:ext>
                </a:extLst>
              </a:tr>
            </a:tbl>
          </a:graphicData>
        </a:graphic>
      </p:graphicFrame>
    </p:spTree>
    <p:extLst>
      <p:ext uri="{BB962C8B-B14F-4D97-AF65-F5344CB8AC3E}">
        <p14:creationId xmlns:p14="http://schemas.microsoft.com/office/powerpoint/2010/main" val="17428482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16</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Depreciation Example</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buNone/>
            </a:pPr>
            <a:endParaRPr lang="en-US" sz="1400" b="1" dirty="0" smtClean="0">
              <a:solidFill>
                <a:srgbClr val="C00000"/>
              </a:solidFill>
            </a:endParaRPr>
          </a:p>
          <a:p>
            <a:pPr marL="0" indent="0">
              <a:buNone/>
            </a:pPr>
            <a:r>
              <a:rPr lang="en-US" sz="1400" b="1" dirty="0" smtClean="0">
                <a:solidFill>
                  <a:srgbClr val="C00000"/>
                </a:solidFill>
              </a:rPr>
              <a:t>Straight-Line Method</a:t>
            </a:r>
          </a:p>
          <a:p>
            <a:pPr marL="0" indent="0">
              <a:buNone/>
            </a:pPr>
            <a:r>
              <a:rPr lang="en-US" sz="1400" dirty="0"/>
              <a:t>Under the straight-line method, depreciation expense for any given period is determined by taking the asset’s cost less its estimated residual value and dividing this amount by the asset’s estimated useful life in years. </a:t>
            </a:r>
            <a:endParaRPr lang="en-US" sz="1400" dirty="0" smtClean="0"/>
          </a:p>
          <a:p>
            <a:endParaRPr lang="en-US" sz="1400" dirty="0">
              <a:cs typeface="Arial" pitchFamily="34" charset="0"/>
            </a:endParaRPr>
          </a:p>
          <a:p>
            <a:pPr marL="0" indent="0">
              <a:buNone/>
            </a:pPr>
            <a:r>
              <a:rPr lang="en-US" sz="1400" dirty="0" smtClean="0">
                <a:cs typeface="Arial" pitchFamily="34" charset="0"/>
              </a:rPr>
              <a:t>	Depreciation Expense = (Cost - Residual Value) / Useful Life</a:t>
            </a:r>
          </a:p>
          <a:p>
            <a:pPr marL="0" indent="0">
              <a:buNone/>
            </a:pPr>
            <a:r>
              <a:rPr lang="en-US" sz="1400" dirty="0">
                <a:cs typeface="Arial" pitchFamily="34" charset="0"/>
              </a:rPr>
              <a:t>	</a:t>
            </a:r>
            <a:endParaRPr lang="en-US" sz="1400" dirty="0" smtClean="0">
              <a:cs typeface="Arial" pitchFamily="34" charset="0"/>
            </a:endParaRPr>
          </a:p>
          <a:p>
            <a:pPr marL="0" indent="0">
              <a:buNone/>
            </a:pPr>
            <a:r>
              <a:rPr lang="en-US" sz="1400" dirty="0">
                <a:cs typeface="Arial" pitchFamily="34" charset="0"/>
              </a:rPr>
              <a:t>	</a:t>
            </a:r>
            <a:endParaRPr lang="en-US" sz="1400" dirty="0" smtClean="0">
              <a:cs typeface="Arial" pitchFamily="34" charset="0"/>
            </a:endParaRPr>
          </a:p>
          <a:p>
            <a:pPr marL="0" indent="0">
              <a:buNone/>
            </a:pPr>
            <a:endParaRPr lang="en-US" sz="1400" dirty="0">
              <a:cs typeface="Arial" pitchFamily="34" charset="0"/>
            </a:endParaRPr>
          </a:p>
          <a:p>
            <a:pPr marL="0" indent="0">
              <a:buNone/>
            </a:pPr>
            <a:endParaRPr lang="en-US" sz="1400" dirty="0" smtClean="0">
              <a:cs typeface="Arial" pitchFamily="34" charset="0"/>
            </a:endParaRPr>
          </a:p>
          <a:p>
            <a:pPr marL="0" indent="0">
              <a:buNone/>
            </a:pPr>
            <a:endParaRPr lang="en-US" sz="1000" dirty="0">
              <a:cs typeface="Arial" pitchFamily="34" charset="0"/>
            </a:endParaRPr>
          </a:p>
          <a:p>
            <a:endParaRPr lang="en-US" sz="1400" dirty="0" smtClean="0">
              <a:cs typeface="Arial" pitchFamily="34" charset="0"/>
            </a:endParaRPr>
          </a:p>
          <a:p>
            <a:endParaRPr lang="en-US" sz="1400" dirty="0">
              <a:cs typeface="Arial" pitchFamily="34" charset="0"/>
            </a:endParaRPr>
          </a:p>
          <a:p>
            <a:endParaRPr lang="en-US" sz="1400" dirty="0" smtClean="0">
              <a:cs typeface="Arial" pitchFamily="34" charset="0"/>
            </a:endParaRPr>
          </a:p>
          <a:p>
            <a:pPr>
              <a:buFont typeface="Wingdings" panose="05000000000000000000" pitchFamily="2" charset="2"/>
              <a:buChar char="v"/>
            </a:pPr>
            <a:r>
              <a:rPr lang="en-US" sz="1400" dirty="0" smtClean="0">
                <a:cs typeface="Arial" pitchFamily="34" charset="0"/>
              </a:rPr>
              <a:t>Under the straight-line method, the </a:t>
            </a:r>
            <a:r>
              <a:rPr lang="en-US" sz="1400" dirty="0">
                <a:cs typeface="Arial" pitchFamily="34" charset="0"/>
              </a:rPr>
              <a:t>amount of annual depreciation expense is the same each </a:t>
            </a:r>
            <a:r>
              <a:rPr lang="en-US" sz="1400" dirty="0" smtClean="0">
                <a:cs typeface="Arial" pitchFamily="34" charset="0"/>
              </a:rPr>
              <a:t>year</a:t>
            </a:r>
          </a:p>
          <a:p>
            <a:pPr>
              <a:buFont typeface="Wingdings" panose="05000000000000000000" pitchFamily="2" charset="2"/>
              <a:buChar char="v"/>
            </a:pPr>
            <a:r>
              <a:rPr lang="en-US" sz="1400" dirty="0" smtClean="0">
                <a:cs typeface="Arial" pitchFamily="34" charset="0"/>
              </a:rPr>
              <a:t>More </a:t>
            </a:r>
            <a:r>
              <a:rPr lang="en-US" sz="1400" dirty="0">
                <a:cs typeface="Arial" pitchFamily="34" charset="0"/>
              </a:rPr>
              <a:t>companies use the straight-line method of depreciation in their financial reports than all other methods </a:t>
            </a:r>
            <a:r>
              <a:rPr lang="en-US" sz="1400" dirty="0" smtClean="0">
                <a:cs typeface="Arial" pitchFamily="34" charset="0"/>
              </a:rPr>
              <a:t>combined</a:t>
            </a:r>
            <a:endParaRPr lang="en-US" sz="1400" b="1" dirty="0"/>
          </a:p>
          <a:p>
            <a:pPr marL="0" indent="0">
              <a:buNone/>
            </a:pPr>
            <a:endParaRPr lang="en-US" sz="1400" b="1" dirty="0">
              <a:solidFill>
                <a:srgbClr val="C00000"/>
              </a:solidFill>
            </a:endParaRPr>
          </a:p>
        </p:txBody>
      </p:sp>
    </p:spTree>
    <p:extLst>
      <p:ext uri="{BB962C8B-B14F-4D97-AF65-F5344CB8AC3E}">
        <p14:creationId xmlns:p14="http://schemas.microsoft.com/office/powerpoint/2010/main" val="21813942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17</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Depreciation Example</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buNone/>
            </a:pPr>
            <a:endParaRPr lang="en-US" sz="1400" b="1" dirty="0" smtClean="0">
              <a:solidFill>
                <a:srgbClr val="C00000"/>
              </a:solidFill>
            </a:endParaRPr>
          </a:p>
          <a:p>
            <a:pPr marL="0" indent="0">
              <a:buNone/>
            </a:pPr>
            <a:r>
              <a:rPr lang="en-US" sz="1400" b="1" dirty="0" smtClean="0">
                <a:solidFill>
                  <a:srgbClr val="C00000"/>
                </a:solidFill>
              </a:rPr>
              <a:t>Units-of-Production Method</a:t>
            </a:r>
          </a:p>
          <a:p>
            <a:pPr marL="0" indent="0">
              <a:buNone/>
            </a:pPr>
            <a:r>
              <a:rPr lang="en-US" sz="1400" dirty="0"/>
              <a:t>Using the units-of-production method, first calculate the depreciation rate per unit of production. To do this, we divide the asset’s cost less its residual value by the total estimated number of units that will be produced by the asset during its life</a:t>
            </a:r>
            <a:r>
              <a:rPr lang="en-US" sz="1400" dirty="0" smtClean="0"/>
              <a:t>.</a:t>
            </a:r>
          </a:p>
          <a:p>
            <a:pPr marL="0" indent="0">
              <a:buNone/>
            </a:pPr>
            <a:endParaRPr lang="en-US" sz="1400" dirty="0"/>
          </a:p>
          <a:p>
            <a:pPr marL="0" indent="0">
              <a:buNone/>
            </a:pPr>
            <a:r>
              <a:rPr lang="en-US" sz="1400" dirty="0" smtClean="0"/>
              <a:t>Step </a:t>
            </a:r>
            <a:r>
              <a:rPr lang="en-US" sz="1400" dirty="0"/>
              <a:t>1: </a:t>
            </a:r>
            <a:r>
              <a:rPr lang="en-US" sz="1400" dirty="0" smtClean="0"/>
              <a:t>	Depreciation </a:t>
            </a:r>
            <a:r>
              <a:rPr lang="en-US" sz="1400" dirty="0"/>
              <a:t>Rate </a:t>
            </a:r>
            <a:r>
              <a:rPr lang="en-US" sz="1400" dirty="0" smtClean="0"/>
              <a:t>= (Cost - </a:t>
            </a:r>
            <a:r>
              <a:rPr lang="en-US" sz="1400" dirty="0"/>
              <a:t>Residual </a:t>
            </a:r>
            <a:r>
              <a:rPr lang="en-US" sz="1400" dirty="0" smtClean="0"/>
              <a:t>Value) </a:t>
            </a:r>
            <a:r>
              <a:rPr lang="en-US" sz="1400" dirty="0"/>
              <a:t>/ </a:t>
            </a:r>
            <a:r>
              <a:rPr lang="en-US" sz="1400" dirty="0" smtClean="0"/>
              <a:t>Estimated Total Production</a:t>
            </a:r>
            <a:endParaRPr lang="en-US" sz="1400" dirty="0"/>
          </a:p>
          <a:p>
            <a:pPr marL="0" indent="0">
              <a:buNone/>
            </a:pPr>
            <a:r>
              <a:rPr lang="en-US" sz="1400" dirty="0" smtClean="0"/>
              <a:t>Step </a:t>
            </a:r>
            <a:r>
              <a:rPr lang="en-US" sz="1400" dirty="0"/>
              <a:t>2: </a:t>
            </a:r>
            <a:r>
              <a:rPr lang="en-US" sz="1400" dirty="0" smtClean="0"/>
              <a:t>	Depreciation </a:t>
            </a:r>
            <a:r>
              <a:rPr lang="en-US" sz="1400" dirty="0"/>
              <a:t>Expense = Depreciation Rate </a:t>
            </a:r>
            <a:r>
              <a:rPr lang="en-US" sz="1400" dirty="0" smtClean="0"/>
              <a:t>* # </a:t>
            </a:r>
            <a:r>
              <a:rPr lang="en-US" sz="1400" dirty="0"/>
              <a:t>of Units Produced for the </a:t>
            </a:r>
            <a:r>
              <a:rPr lang="en-US" sz="1400" dirty="0" smtClean="0"/>
              <a:t>Year</a:t>
            </a:r>
            <a:endParaRPr lang="en-US" sz="1400" dirty="0"/>
          </a:p>
          <a:p>
            <a:endParaRPr lang="en-US" sz="1400" dirty="0"/>
          </a:p>
          <a:p>
            <a:pPr marL="0" indent="0">
              <a:buNone/>
            </a:pPr>
            <a:endParaRPr lang="en-US" sz="1400" b="1" dirty="0" smtClean="0">
              <a:solidFill>
                <a:srgbClr val="C00000"/>
              </a:solidFill>
            </a:endParaRPr>
          </a:p>
        </p:txBody>
      </p:sp>
    </p:spTree>
    <p:extLst>
      <p:ext uri="{BB962C8B-B14F-4D97-AF65-F5344CB8AC3E}">
        <p14:creationId xmlns:p14="http://schemas.microsoft.com/office/powerpoint/2010/main" val="27937223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18</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Depreciation Example</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buNone/>
            </a:pPr>
            <a:endParaRPr lang="en-US" sz="1400" b="1" dirty="0" smtClean="0">
              <a:solidFill>
                <a:srgbClr val="C00000"/>
              </a:solidFill>
            </a:endParaRPr>
          </a:p>
          <a:p>
            <a:pPr marL="0" indent="0">
              <a:buNone/>
            </a:pPr>
            <a:r>
              <a:rPr lang="en-US" sz="1400" b="1" dirty="0" smtClean="0">
                <a:solidFill>
                  <a:srgbClr val="C00000"/>
                </a:solidFill>
              </a:rPr>
              <a:t>Declining Balance Method</a:t>
            </a:r>
          </a:p>
          <a:p>
            <a:pPr marL="0" indent="0">
              <a:buNone/>
            </a:pPr>
            <a:r>
              <a:rPr lang="en-US" sz="1400" dirty="0" smtClean="0"/>
              <a:t>One </a:t>
            </a:r>
            <a:r>
              <a:rPr lang="en-US" sz="1400" dirty="0"/>
              <a:t>of the reasons to consider the declining-balance method is that it is an attempt to match depreciation expense and repair expenses to focus on the overall cost of ownership. In the early years of the asset’s life, depreciation under the declining-balance method is high and, generally, repair expenses are low. Conversely, in the later years of an asset’s life, depreciation expense is less, but repair expenses are usually higher. So, over the life of the asset, we attempt to equalize the total cost of ownership each year.</a:t>
            </a:r>
          </a:p>
          <a:p>
            <a:pPr marL="0" indent="0">
              <a:buNone/>
            </a:pPr>
            <a:endParaRPr lang="en-US" sz="1400" dirty="0"/>
          </a:p>
          <a:p>
            <a:pPr marL="0" indent="0">
              <a:buNone/>
            </a:pPr>
            <a:endParaRPr lang="en-US" sz="1400" b="1" dirty="0" smtClean="0"/>
          </a:p>
          <a:p>
            <a:pPr marL="0" indent="0">
              <a:buNone/>
            </a:pPr>
            <a:endParaRPr lang="en-US" sz="1400" b="1" dirty="0"/>
          </a:p>
          <a:p>
            <a:pPr>
              <a:buFont typeface="Wingdings" panose="05000000000000000000" pitchFamily="2" charset="2"/>
              <a:buChar char="v"/>
            </a:pPr>
            <a:r>
              <a:rPr lang="en-US" sz="1400" dirty="0"/>
              <a:t>The accelerated depreciation methods match higher depreciation expense with higher revenues in the early years of an asset’s useful life when the asset is more efficient</a:t>
            </a:r>
            <a:r>
              <a:rPr lang="en-US" sz="1400" dirty="0" smtClean="0"/>
              <a:t>.</a:t>
            </a:r>
            <a:endParaRPr lang="en-US" sz="1400" dirty="0"/>
          </a:p>
        </p:txBody>
      </p:sp>
    </p:spTree>
    <p:extLst>
      <p:ext uri="{BB962C8B-B14F-4D97-AF65-F5344CB8AC3E}">
        <p14:creationId xmlns:p14="http://schemas.microsoft.com/office/powerpoint/2010/main" val="3986215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19</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Depreciation Example</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buNone/>
            </a:pPr>
            <a:endParaRPr lang="en-US" sz="1400" b="1" dirty="0" smtClean="0">
              <a:solidFill>
                <a:srgbClr val="C00000"/>
              </a:solidFill>
            </a:endParaRPr>
          </a:p>
          <a:p>
            <a:pPr marL="0" indent="0">
              <a:buNone/>
            </a:pPr>
            <a:r>
              <a:rPr lang="en-US" sz="1400" b="1" dirty="0" smtClean="0">
                <a:solidFill>
                  <a:srgbClr val="C00000"/>
                </a:solidFill>
              </a:rPr>
              <a:t>Double Declining-Balance Method</a:t>
            </a:r>
          </a:p>
          <a:p>
            <a:pPr marL="0" indent="0">
              <a:spcAft>
                <a:spcPts val="600"/>
              </a:spcAft>
              <a:buNone/>
            </a:pPr>
            <a:r>
              <a:rPr lang="en-US" sz="1400" dirty="0"/>
              <a:t>Calculating depreciation expense under the declining-balance method involves calculating two times the straight-line rate (termed the double-declining-balance-rate), which results in the fraction 2 divided by the estimated useful </a:t>
            </a:r>
            <a:r>
              <a:rPr lang="en-US" sz="1400" dirty="0" smtClean="0"/>
              <a:t>life. </a:t>
            </a:r>
            <a:r>
              <a:rPr lang="en-US" sz="1400" dirty="0"/>
              <a:t>We can convert this number to a percentage by multiplying it by 100. Next, we determine depreciation expense by multiplying the double-declining-balance rate and the asset’s beginning-of-the-period book value. The rate represents 2/the useful life is years, and thus the rate is called double. </a:t>
            </a:r>
            <a:endParaRPr lang="en-US" sz="1400" dirty="0" smtClean="0"/>
          </a:p>
          <a:p>
            <a:pPr lvl="1">
              <a:buFont typeface="Wingdings" panose="05000000000000000000" pitchFamily="2" charset="2"/>
              <a:buChar char="v"/>
            </a:pPr>
            <a:r>
              <a:rPr lang="en-US" sz="1400" dirty="0" smtClean="0"/>
              <a:t>The </a:t>
            </a:r>
            <a:r>
              <a:rPr lang="en-US" sz="1400" dirty="0"/>
              <a:t>annual computation for the double-declining-balance formula ignores estimated residual value. </a:t>
            </a:r>
          </a:p>
          <a:p>
            <a:pPr marL="0" indent="0">
              <a:buNone/>
            </a:pPr>
            <a:endParaRPr lang="en-US" sz="1400" dirty="0"/>
          </a:p>
          <a:p>
            <a:pPr marL="0" indent="0">
              <a:buNone/>
            </a:pPr>
            <a:r>
              <a:rPr lang="en-US" sz="1400" dirty="0" smtClean="0"/>
              <a:t>	Depreciation </a:t>
            </a:r>
            <a:r>
              <a:rPr lang="en-US" sz="1400" dirty="0"/>
              <a:t>Expense = </a:t>
            </a:r>
            <a:r>
              <a:rPr lang="en-US" sz="1400" dirty="0" smtClean="0"/>
              <a:t>(Cost - Accumulated Depreciation) * (2 / useful life)</a:t>
            </a:r>
            <a:endParaRPr lang="en-US" sz="1400" dirty="0"/>
          </a:p>
          <a:p>
            <a:endParaRPr lang="en-US" sz="1400" dirty="0"/>
          </a:p>
        </p:txBody>
      </p:sp>
    </p:spTree>
    <p:extLst>
      <p:ext uri="{BB962C8B-B14F-4D97-AF65-F5344CB8AC3E}">
        <p14:creationId xmlns:p14="http://schemas.microsoft.com/office/powerpoint/2010/main" val="13572733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2</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5980113" cy="609600"/>
          </a:xfrm>
          <a:noFill/>
        </p:spPr>
        <p:txBody>
          <a:bodyPr lIns="0" tIns="0" rIns="0" bIns="0"/>
          <a:lstStyle/>
          <a:p>
            <a:pPr eaLnBrk="1" hangingPunct="1"/>
            <a:r>
              <a:rPr lang="en-US" altLang="en-US" sz="2400" b="1" dirty="0" smtClean="0">
                <a:solidFill>
                  <a:schemeClr val="bg1"/>
                </a:solidFill>
              </a:rPr>
              <a:t>Chapter 08 Learning Objectives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086600" cy="4648200"/>
          </a:xfrm>
          <a:noFill/>
        </p:spPr>
        <p:txBody>
          <a:bodyPr lIns="0" tIns="0" rIns="0" bIns="0"/>
          <a:lstStyle/>
          <a:p>
            <a:pPr marL="457200" indent="-457200">
              <a:spcAft>
                <a:spcPts val="600"/>
              </a:spcAft>
              <a:buFont typeface="+mj-lt"/>
              <a:buAutoNum type="arabicParenR"/>
            </a:pPr>
            <a:r>
              <a:rPr lang="en-US" sz="1400" dirty="0" smtClean="0"/>
              <a:t>Define</a:t>
            </a:r>
            <a:r>
              <a:rPr lang="en-US" sz="1400" dirty="0"/>
              <a:t>, classify, and explain the nature of long-lived productive assets and interpret the fixed asset turnover </a:t>
            </a:r>
            <a:r>
              <a:rPr lang="en-US" sz="1400" dirty="0" smtClean="0"/>
              <a:t>ratio</a:t>
            </a:r>
            <a:endParaRPr lang="en-US" sz="1400" dirty="0"/>
          </a:p>
          <a:p>
            <a:pPr marL="457200" indent="-457200">
              <a:spcAft>
                <a:spcPts val="600"/>
              </a:spcAft>
              <a:buFont typeface="+mj-lt"/>
              <a:buAutoNum type="arabicParenR"/>
            </a:pPr>
            <a:r>
              <a:rPr lang="en-US" sz="1400" dirty="0" smtClean="0"/>
              <a:t>Apply </a:t>
            </a:r>
            <a:r>
              <a:rPr lang="en-US" sz="1400" dirty="0"/>
              <a:t>the cost principle to measure the acquisition and maintenance of property, plant, and </a:t>
            </a:r>
            <a:r>
              <a:rPr lang="en-US" sz="1400" dirty="0" smtClean="0"/>
              <a:t>equipment</a:t>
            </a:r>
            <a:endParaRPr lang="en-US" sz="1400" dirty="0"/>
          </a:p>
          <a:p>
            <a:pPr marL="457200" indent="-457200">
              <a:spcAft>
                <a:spcPts val="600"/>
              </a:spcAft>
              <a:buFont typeface="+mj-lt"/>
              <a:buAutoNum type="arabicParenR"/>
            </a:pPr>
            <a:r>
              <a:rPr lang="en-US" sz="1400" dirty="0" smtClean="0"/>
              <a:t>Apply </a:t>
            </a:r>
            <a:r>
              <a:rPr lang="en-US" sz="1400" dirty="0"/>
              <a:t>various cost allocation methods as assets are held and used over </a:t>
            </a:r>
            <a:r>
              <a:rPr lang="en-US" sz="1400" dirty="0" smtClean="0"/>
              <a:t>time</a:t>
            </a:r>
            <a:endParaRPr lang="en-US" sz="1400" dirty="0"/>
          </a:p>
          <a:p>
            <a:pPr marL="457200" indent="-457200">
              <a:spcAft>
                <a:spcPts val="600"/>
              </a:spcAft>
              <a:buFont typeface="+mj-lt"/>
              <a:buAutoNum type="arabicParenR"/>
            </a:pPr>
            <a:r>
              <a:rPr lang="en-US" sz="1400" dirty="0" smtClean="0"/>
              <a:t>Explain </a:t>
            </a:r>
            <a:r>
              <a:rPr lang="en-US" sz="1400" dirty="0"/>
              <a:t>the effect of asset impairment on the financial </a:t>
            </a:r>
            <a:r>
              <a:rPr lang="en-US" sz="1400" dirty="0" smtClean="0"/>
              <a:t>statements</a:t>
            </a:r>
            <a:endParaRPr lang="en-US" sz="1400" dirty="0"/>
          </a:p>
          <a:p>
            <a:pPr marL="457200" indent="-457200">
              <a:spcAft>
                <a:spcPts val="600"/>
              </a:spcAft>
              <a:buFont typeface="+mj-lt"/>
              <a:buAutoNum type="arabicParenR"/>
            </a:pPr>
            <a:r>
              <a:rPr lang="en-US" sz="1400" dirty="0" smtClean="0"/>
              <a:t>Analyze </a:t>
            </a:r>
            <a:r>
              <a:rPr lang="en-US" sz="1400" dirty="0"/>
              <a:t>the disposal of property, plant, and </a:t>
            </a:r>
            <a:r>
              <a:rPr lang="en-US" sz="1400" dirty="0" smtClean="0"/>
              <a:t>equipment</a:t>
            </a:r>
            <a:endParaRPr lang="en-US" sz="1400" dirty="0"/>
          </a:p>
          <a:p>
            <a:pPr marL="457200" indent="-457200">
              <a:spcAft>
                <a:spcPts val="600"/>
              </a:spcAft>
              <a:buFont typeface="+mj-lt"/>
              <a:buAutoNum type="arabicParenR"/>
            </a:pPr>
            <a:r>
              <a:rPr lang="en-US" sz="1400" dirty="0" smtClean="0"/>
              <a:t>Apply </a:t>
            </a:r>
            <a:r>
              <a:rPr lang="en-US" sz="1400" dirty="0"/>
              <a:t>measurement and reporting concepts for intangible assets and natural </a:t>
            </a:r>
            <a:r>
              <a:rPr lang="en-US" sz="1400" dirty="0" smtClean="0"/>
              <a:t>resources</a:t>
            </a:r>
            <a:endParaRPr lang="en-US" sz="1400" dirty="0"/>
          </a:p>
          <a:p>
            <a:pPr marL="457200" indent="-457200">
              <a:buFont typeface="+mj-lt"/>
              <a:buAutoNum type="arabicParenR"/>
            </a:pPr>
            <a:r>
              <a:rPr lang="en-US" sz="1400" dirty="0" smtClean="0"/>
              <a:t>Explain </a:t>
            </a:r>
            <a:r>
              <a:rPr lang="en-US" sz="1400" dirty="0"/>
              <a:t>how the acquisition, use, and disposal of long-lived assets impact cash </a:t>
            </a:r>
            <a:r>
              <a:rPr lang="en-US" sz="1400" dirty="0" smtClean="0"/>
              <a:t>flows</a:t>
            </a:r>
            <a:endParaRPr lang="en-US" sz="1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20</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Depreciation Methods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eaLnBrk="1" fontAlgn="auto" hangingPunct="1">
              <a:spcBef>
                <a:spcPts val="0"/>
              </a:spcBef>
              <a:spcAft>
                <a:spcPts val="0"/>
              </a:spcAft>
              <a:buNone/>
              <a:defRPr/>
            </a:pPr>
            <a:r>
              <a:rPr lang="en-US" sz="1400" dirty="0"/>
              <a:t>Financial analysts are particularly interested in changes in accounting estimates because they can have a large impact on a company’s before-tax operating income. </a:t>
            </a:r>
          </a:p>
          <a:p>
            <a:endParaRPr lang="en-US" sz="1400" dirty="0"/>
          </a:p>
          <a:p>
            <a:pPr marL="0" indent="0" eaLnBrk="1" fontAlgn="auto" hangingPunct="1">
              <a:spcBef>
                <a:spcPts val="0"/>
              </a:spcBef>
              <a:spcAft>
                <a:spcPts val="0"/>
              </a:spcAft>
              <a:buNone/>
              <a:defRPr/>
            </a:pPr>
            <a:r>
              <a:rPr lang="en-US" sz="1400" dirty="0"/>
              <a:t>In 2001, Singapore Airlines disclosed in its annual report that it had increased the estimated useful life of its aircraft from 10 to 15 years to reflect a change in its aircraft replacement policy. </a:t>
            </a:r>
            <a:r>
              <a:rPr lang="en-US" sz="1400" dirty="0" smtClean="0"/>
              <a:t>This </a:t>
            </a:r>
            <a:r>
              <a:rPr lang="en-US" sz="1400" dirty="0"/>
              <a:t>change in the estimated useful life of Singapore Airlines</a:t>
            </a:r>
            <a:r>
              <a:rPr lang="en-US" sz="1400" dirty="0" smtClean="0"/>
              <a:t>’ </a:t>
            </a:r>
            <a:r>
              <a:rPr lang="en-US" sz="1400" dirty="0"/>
              <a:t>aircraft had a significant effect (</a:t>
            </a:r>
            <a:r>
              <a:rPr lang="en-US" sz="1400" b="1" dirty="0">
                <a:solidFill>
                  <a:srgbClr val="C00000"/>
                </a:solidFill>
              </a:rPr>
              <a:t>$265 million</a:t>
            </a:r>
            <a:r>
              <a:rPr lang="en-US" sz="1400" dirty="0"/>
              <a:t>) on the organization’s annual depreciation expense.</a:t>
            </a:r>
          </a:p>
          <a:p>
            <a:endParaRPr lang="en-US" sz="1400" dirty="0"/>
          </a:p>
          <a:p>
            <a:pPr marL="0" indent="0" eaLnBrk="1" fontAlgn="auto" hangingPunct="1">
              <a:spcBef>
                <a:spcPts val="0"/>
              </a:spcBef>
              <a:spcAft>
                <a:spcPts val="0"/>
              </a:spcAft>
              <a:buNone/>
              <a:defRPr/>
            </a:pPr>
            <a:r>
              <a:rPr lang="en-US" sz="1400" dirty="0"/>
              <a:t>Analysts pay close attention to this number because it represents increased </a:t>
            </a:r>
            <a:r>
              <a:rPr lang="en-US" sz="1400" dirty="0" smtClean="0"/>
              <a:t>profitability simply </a:t>
            </a:r>
            <a:r>
              <a:rPr lang="en-US" sz="1400" dirty="0"/>
              <a:t>due </a:t>
            </a:r>
            <a:r>
              <a:rPr lang="en-US" sz="1400" dirty="0" smtClean="0"/>
              <a:t>to </a:t>
            </a:r>
            <a:r>
              <a:rPr lang="en-US" sz="1400" dirty="0"/>
              <a:t>an accounting adjustment. </a:t>
            </a:r>
          </a:p>
          <a:p>
            <a:pPr marL="0" lvl="0" indent="0">
              <a:buNone/>
              <a:defRPr/>
            </a:pPr>
            <a:endParaRPr lang="en-US" sz="1400" dirty="0"/>
          </a:p>
        </p:txBody>
      </p:sp>
    </p:spTree>
    <p:extLst>
      <p:ext uri="{BB962C8B-B14F-4D97-AF65-F5344CB8AC3E}">
        <p14:creationId xmlns:p14="http://schemas.microsoft.com/office/powerpoint/2010/main" val="32122420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21</a:t>
            </a:fld>
            <a:endParaRPr lang="en-US" altLang="en-US" sz="1400" b="1" smtClean="0">
              <a:solidFill>
                <a:srgbClr val="002E62"/>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Asset Impairment</a:t>
            </a:r>
            <a:endParaRPr lang="en-US" sz="2800" dirty="0"/>
          </a:p>
        </p:txBody>
      </p:sp>
    </p:spTree>
    <p:extLst>
      <p:ext uri="{BB962C8B-B14F-4D97-AF65-F5344CB8AC3E}">
        <p14:creationId xmlns:p14="http://schemas.microsoft.com/office/powerpoint/2010/main" val="17038573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22</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Asset Impairment</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buNone/>
            </a:pPr>
            <a:r>
              <a:rPr lang="en-US" sz="1400" dirty="0"/>
              <a:t>If an asset’s value decreases and cannot be recovered through future use or sale, the asset is considered to be </a:t>
            </a:r>
            <a:r>
              <a:rPr lang="en-US" sz="1400" dirty="0">
                <a:solidFill>
                  <a:srgbClr val="C00000"/>
                </a:solidFill>
              </a:rPr>
              <a:t>impaired</a:t>
            </a:r>
            <a:r>
              <a:rPr lang="en-US" sz="1400" dirty="0"/>
              <a:t>. An impairment can be the result of a casualty, obsolescence, or the lack of demand for the asset’s services. The impaired asset should be written down to its net realizable value, resulting in a loss being recognized. </a:t>
            </a:r>
            <a:endParaRPr lang="en-US" sz="1400" dirty="0" smtClean="0"/>
          </a:p>
          <a:p>
            <a:pPr marL="0" indent="0">
              <a:buNone/>
            </a:pPr>
            <a:endParaRPr lang="en-US" sz="1400" dirty="0"/>
          </a:p>
          <a:p>
            <a:pPr marL="0" indent="0">
              <a:buNone/>
            </a:pPr>
            <a:r>
              <a:rPr lang="en-US" sz="1400" dirty="0" smtClean="0"/>
              <a:t>Two </a:t>
            </a:r>
            <a:r>
              <a:rPr lang="en-US" sz="1400" dirty="0"/>
              <a:t>steps are necessary to determine an impairment loss:</a:t>
            </a:r>
          </a:p>
          <a:p>
            <a:endParaRPr lang="en-US" sz="1400" b="1" dirty="0"/>
          </a:p>
          <a:p>
            <a:pPr marL="749300" lvl="1" indent="-342900">
              <a:buFont typeface="+mj-lt"/>
              <a:buAutoNum type="arabicParenR"/>
            </a:pPr>
            <a:r>
              <a:rPr lang="en-US" sz="1400" b="1" dirty="0">
                <a:solidFill>
                  <a:srgbClr val="C00000"/>
                </a:solidFill>
              </a:rPr>
              <a:t>Test for Impairment</a:t>
            </a:r>
            <a:r>
              <a:rPr lang="en-US" sz="1400" dirty="0"/>
              <a:t>: Impairment occurs when events or changed circumstances cause the estimated future cash flows (future benefits) of these assets to fall below their book value. If net book value is greater than estimated future cash flows, then the asset is impaired.</a:t>
            </a:r>
            <a:br>
              <a:rPr lang="en-US" sz="1400" dirty="0"/>
            </a:br>
            <a:endParaRPr lang="en-US" sz="1400" dirty="0"/>
          </a:p>
          <a:p>
            <a:pPr marL="749300" lvl="1" indent="-342900">
              <a:buFont typeface="+mj-lt"/>
              <a:buAutoNum type="arabicParenR"/>
            </a:pPr>
            <a:r>
              <a:rPr lang="en-US" sz="1400" b="1" dirty="0">
                <a:solidFill>
                  <a:srgbClr val="C00000"/>
                </a:solidFill>
              </a:rPr>
              <a:t>Computation of Impairment Loss</a:t>
            </a:r>
            <a:r>
              <a:rPr lang="en-US" sz="1400" dirty="0"/>
              <a:t>: For any asset considered to be impaired, companies recognize a loss for the difference between the asset’s book value and its fair value (a market concept). That is, the asset is written down to fair value.</a:t>
            </a:r>
          </a:p>
          <a:p>
            <a:endParaRPr lang="en-US" sz="1400" dirty="0"/>
          </a:p>
          <a:p>
            <a:endParaRPr lang="en-US" sz="1400" dirty="0"/>
          </a:p>
        </p:txBody>
      </p:sp>
    </p:spTree>
    <p:extLst>
      <p:ext uri="{BB962C8B-B14F-4D97-AF65-F5344CB8AC3E}">
        <p14:creationId xmlns:p14="http://schemas.microsoft.com/office/powerpoint/2010/main" val="37404973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23</a:t>
            </a:fld>
            <a:endParaRPr lang="en-US" altLang="en-US" sz="1400" b="1" smtClean="0">
              <a:solidFill>
                <a:srgbClr val="002E62"/>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Disposal of Property, Plant, and Equipment</a:t>
            </a:r>
            <a:endParaRPr lang="en-US" sz="2800" dirty="0"/>
          </a:p>
        </p:txBody>
      </p:sp>
    </p:spTree>
    <p:extLst>
      <p:ext uri="{BB962C8B-B14F-4D97-AF65-F5344CB8AC3E}">
        <p14:creationId xmlns:p14="http://schemas.microsoft.com/office/powerpoint/2010/main" val="5793886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24</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a:solidFill>
                  <a:schemeClr val="bg1"/>
                </a:solidFill>
              </a:rPr>
              <a:t>Disposal of Property, Plant, and Equipment</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410200"/>
          </a:xfrm>
          <a:noFill/>
        </p:spPr>
        <p:txBody>
          <a:bodyPr lIns="0" tIns="0" rIns="0" bIns="0"/>
          <a:lstStyle/>
          <a:p>
            <a:pPr marL="0" indent="0" eaLnBrk="1" fontAlgn="auto" hangingPunct="1">
              <a:spcBef>
                <a:spcPts val="0"/>
              </a:spcBef>
              <a:spcAft>
                <a:spcPts val="0"/>
              </a:spcAft>
              <a:buNone/>
              <a:defRPr/>
            </a:pPr>
            <a:r>
              <a:rPr lang="en-US" sz="1400" dirty="0"/>
              <a:t>A business may voluntarily dispose of an asset by selling it, trading it, or retiring it. A business may also dispose of an asset involuntarily as the result of a casualty such as a fire or accident.</a:t>
            </a:r>
          </a:p>
          <a:p>
            <a:endParaRPr lang="en-US" sz="1400" dirty="0"/>
          </a:p>
          <a:p>
            <a:pPr marL="749300" lvl="1" indent="-342900">
              <a:buFont typeface="+mj-lt"/>
              <a:buAutoNum type="arabicParenR"/>
            </a:pPr>
            <a:r>
              <a:rPr lang="en-US" sz="1400" dirty="0"/>
              <a:t>When we dispose of a plant asset, the first thing we do is update depreciation expense to the date of disposal. After completing the update, we can record the disposal with a journal entry. We start the journal entry by recording a debit to the cash account if cash was received or a credit to the cash account if cash was paid by the company. In addition, we must determine whether a gain or loss is associated with the disposal. </a:t>
            </a:r>
          </a:p>
          <a:p>
            <a:pPr marL="749300" lvl="1" indent="-342900">
              <a:buFont typeface="+mj-lt"/>
              <a:buAutoNum type="arabicParenR"/>
            </a:pPr>
            <a:endParaRPr lang="en-US" sz="1400" dirty="0"/>
          </a:p>
          <a:p>
            <a:pPr marL="749300" lvl="1" indent="-342900">
              <a:buFont typeface="+mj-lt"/>
              <a:buAutoNum type="arabicParenR"/>
            </a:pPr>
            <a:r>
              <a:rPr lang="en-US" sz="1400" dirty="0"/>
              <a:t>If the amount of cash received is greater than the book value of the asset (cost less accumulated depreciation), a gain is associated with the disposal. If the cash received is less than the book value of the asset, a loss will be recorded. A gain is recorded with a credit, just like a revenue account, and a loss is recorded with a debit, just like an expense account. </a:t>
            </a:r>
          </a:p>
          <a:p>
            <a:pPr marL="749300" lvl="1" indent="-342900">
              <a:buFont typeface="+mj-lt"/>
              <a:buAutoNum type="arabicParenR"/>
            </a:pPr>
            <a:endParaRPr lang="en-US" sz="1400" dirty="0"/>
          </a:p>
          <a:p>
            <a:pPr marL="749300" lvl="1" indent="-342900">
              <a:buFont typeface="+mj-lt"/>
              <a:buAutoNum type="arabicParenR"/>
            </a:pPr>
            <a:r>
              <a:rPr lang="en-US" sz="1400" dirty="0"/>
              <a:t>We complete the entry by removing the plant asset’s cost from our books with a credit and by removing any related accumulated depreciation with a debit. </a:t>
            </a:r>
          </a:p>
          <a:p>
            <a:endParaRPr lang="en-US" sz="1400" dirty="0"/>
          </a:p>
        </p:txBody>
      </p:sp>
    </p:spTree>
    <p:extLst>
      <p:ext uri="{BB962C8B-B14F-4D97-AF65-F5344CB8AC3E}">
        <p14:creationId xmlns:p14="http://schemas.microsoft.com/office/powerpoint/2010/main" val="15458430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25</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a:solidFill>
                  <a:schemeClr val="bg1"/>
                </a:solidFill>
              </a:rPr>
              <a:t>Disposal of Property, Plant, and Equipment</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086600" cy="5410200"/>
          </a:xfrm>
          <a:noFill/>
        </p:spPr>
        <p:txBody>
          <a:bodyPr lIns="0" tIns="0" rIns="0" bIns="0"/>
          <a:lstStyle/>
          <a:p>
            <a:pPr marL="0" indent="0">
              <a:spcAft>
                <a:spcPts val="600"/>
              </a:spcAft>
              <a:buNone/>
            </a:pPr>
            <a:r>
              <a:rPr lang="en-US" sz="1400" b="1" dirty="0" smtClean="0"/>
              <a:t>Example: </a:t>
            </a:r>
          </a:p>
          <a:p>
            <a:pPr marL="0" indent="0">
              <a:buNone/>
            </a:pPr>
            <a:r>
              <a:rPr lang="en-US" sz="1400" dirty="0" smtClean="0"/>
              <a:t>Consider that a firm sold </a:t>
            </a:r>
            <a:r>
              <a:rPr lang="en-US" sz="1400" dirty="0"/>
              <a:t>flight equipment for $11 million cash at the end of its </a:t>
            </a:r>
            <a:r>
              <a:rPr lang="en-US" sz="1400" dirty="0" smtClean="0"/>
              <a:t>17</a:t>
            </a:r>
            <a:r>
              <a:rPr lang="en-US" sz="1400" baseline="30000" dirty="0" smtClean="0"/>
              <a:t>th</a:t>
            </a:r>
            <a:r>
              <a:rPr lang="en-US" sz="1400" dirty="0" smtClean="0"/>
              <a:t> year </a:t>
            </a:r>
            <a:r>
              <a:rPr lang="en-US" sz="1400" dirty="0"/>
              <a:t>of use. The flight equipment originally cost $30 million and was depreciated using the straight-line method with zero residual value and a useful life of 25 years. </a:t>
            </a:r>
            <a:endParaRPr lang="en-US" sz="1400" dirty="0" smtClean="0"/>
          </a:p>
          <a:p>
            <a:endParaRPr lang="en-US" sz="1400" dirty="0"/>
          </a:p>
          <a:p>
            <a:pPr marL="0" indent="0">
              <a:buNone/>
            </a:pPr>
            <a:r>
              <a:rPr lang="en-US" sz="1400" b="1" dirty="0" smtClean="0">
                <a:solidFill>
                  <a:srgbClr val="C00000"/>
                </a:solidFill>
              </a:rPr>
              <a:t>What </a:t>
            </a:r>
            <a:r>
              <a:rPr lang="en-US" sz="1400" b="1" dirty="0">
                <a:solidFill>
                  <a:srgbClr val="C00000"/>
                </a:solidFill>
              </a:rPr>
              <a:t>is the amount of depreciation expense that should be recorded at the end of the 17th year of use to bring the depreciation up to the date of sale?</a:t>
            </a:r>
          </a:p>
          <a:p>
            <a:endParaRPr lang="en-US" sz="1400" dirty="0"/>
          </a:p>
          <a:p>
            <a:pPr marL="0" indent="0">
              <a:spcAft>
                <a:spcPts val="600"/>
              </a:spcAft>
              <a:buNone/>
            </a:pPr>
            <a:endParaRPr lang="en-US" sz="1400" dirty="0"/>
          </a:p>
        </p:txBody>
      </p:sp>
    </p:spTree>
    <p:extLst>
      <p:ext uri="{BB962C8B-B14F-4D97-AF65-F5344CB8AC3E}">
        <p14:creationId xmlns:p14="http://schemas.microsoft.com/office/powerpoint/2010/main" val="35193483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26</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a:solidFill>
                  <a:schemeClr val="bg1"/>
                </a:solidFill>
              </a:rPr>
              <a:t>Disposal of Property, Plant, and Equipment</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086600" cy="5410200"/>
          </a:xfrm>
          <a:noFill/>
        </p:spPr>
        <p:txBody>
          <a:bodyPr lIns="0" tIns="0" rIns="0" bIns="0"/>
          <a:lstStyle/>
          <a:p>
            <a:pPr marL="0" indent="0">
              <a:spcAft>
                <a:spcPts val="600"/>
              </a:spcAft>
              <a:buNone/>
            </a:pPr>
            <a:r>
              <a:rPr lang="en-US" sz="1400" b="1" dirty="0" smtClean="0"/>
              <a:t>Example: </a:t>
            </a:r>
          </a:p>
          <a:p>
            <a:pPr marL="0" indent="0">
              <a:buNone/>
            </a:pPr>
            <a:r>
              <a:rPr lang="en-US" sz="1400" dirty="0" smtClean="0"/>
              <a:t>Consider that a firm sold </a:t>
            </a:r>
            <a:r>
              <a:rPr lang="en-US" sz="1400" dirty="0"/>
              <a:t>flight equipment for $11 million cash at the end of its </a:t>
            </a:r>
            <a:r>
              <a:rPr lang="en-US" sz="1400" dirty="0" smtClean="0"/>
              <a:t>17</a:t>
            </a:r>
            <a:r>
              <a:rPr lang="en-US" sz="1400" baseline="30000" dirty="0" smtClean="0"/>
              <a:t>th</a:t>
            </a:r>
            <a:r>
              <a:rPr lang="en-US" sz="1400" dirty="0" smtClean="0"/>
              <a:t> year </a:t>
            </a:r>
            <a:r>
              <a:rPr lang="en-US" sz="1400" dirty="0"/>
              <a:t>of use. The flight equipment originally cost $30 million and was depreciated using the straight-line method with zero residual value and a useful life of 25 years. </a:t>
            </a:r>
            <a:endParaRPr lang="en-US" sz="1400" dirty="0" smtClean="0"/>
          </a:p>
          <a:p>
            <a:endParaRPr lang="en-US" sz="1400" dirty="0"/>
          </a:p>
          <a:p>
            <a:pPr marL="0" indent="0">
              <a:buNone/>
            </a:pPr>
            <a:r>
              <a:rPr lang="en-US" sz="1400" b="1" dirty="0">
                <a:solidFill>
                  <a:srgbClr val="C00000"/>
                </a:solidFill>
              </a:rPr>
              <a:t>After updating the depreciation, what is the equipment’s book value at the end of the 17th year of use</a:t>
            </a:r>
            <a:r>
              <a:rPr lang="en-US" sz="1400" b="1" dirty="0" smtClean="0">
                <a:solidFill>
                  <a:srgbClr val="C00000"/>
                </a:solidFill>
              </a:rPr>
              <a:t>?</a:t>
            </a:r>
            <a:endParaRPr lang="en-US" sz="1400" b="1" dirty="0">
              <a:solidFill>
                <a:srgbClr val="C00000"/>
              </a:solidFill>
            </a:endParaRPr>
          </a:p>
          <a:p>
            <a:pPr marL="0" indent="0">
              <a:buNone/>
            </a:pPr>
            <a:endParaRPr lang="en-US" sz="1400" dirty="0">
              <a:cs typeface="Arial" pitchFamily="34" charset="0"/>
            </a:endParaRPr>
          </a:p>
          <a:p>
            <a:pPr marL="0" indent="0">
              <a:spcAft>
                <a:spcPts val="600"/>
              </a:spcAft>
              <a:buNone/>
            </a:pPr>
            <a:endParaRPr lang="en-US" sz="1400" dirty="0"/>
          </a:p>
        </p:txBody>
      </p:sp>
    </p:spTree>
    <p:extLst>
      <p:ext uri="{BB962C8B-B14F-4D97-AF65-F5344CB8AC3E}">
        <p14:creationId xmlns:p14="http://schemas.microsoft.com/office/powerpoint/2010/main" val="13852208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27</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a:solidFill>
                  <a:schemeClr val="bg1"/>
                </a:solidFill>
              </a:rPr>
              <a:t>Disposal of Property, Plant, and Equipment</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086600" cy="5410200"/>
          </a:xfrm>
          <a:noFill/>
        </p:spPr>
        <p:txBody>
          <a:bodyPr lIns="0" tIns="0" rIns="0" bIns="0"/>
          <a:lstStyle/>
          <a:p>
            <a:pPr marL="0" indent="0">
              <a:spcAft>
                <a:spcPts val="600"/>
              </a:spcAft>
              <a:buNone/>
            </a:pPr>
            <a:r>
              <a:rPr lang="en-US" sz="1400" b="1" dirty="0" smtClean="0"/>
              <a:t>Example: </a:t>
            </a:r>
          </a:p>
          <a:p>
            <a:pPr marL="0" indent="0">
              <a:buNone/>
            </a:pPr>
            <a:r>
              <a:rPr lang="en-US" sz="1400" dirty="0" smtClean="0"/>
              <a:t>Consider that a firm sold </a:t>
            </a:r>
            <a:r>
              <a:rPr lang="en-US" sz="1400" dirty="0"/>
              <a:t>flight equipment for $11 million cash at the end of its </a:t>
            </a:r>
            <a:r>
              <a:rPr lang="en-US" sz="1400" dirty="0" smtClean="0"/>
              <a:t>17</a:t>
            </a:r>
            <a:r>
              <a:rPr lang="en-US" sz="1400" baseline="30000" dirty="0" smtClean="0"/>
              <a:t>th</a:t>
            </a:r>
            <a:r>
              <a:rPr lang="en-US" sz="1400" dirty="0" smtClean="0"/>
              <a:t> year </a:t>
            </a:r>
            <a:r>
              <a:rPr lang="en-US" sz="1400" dirty="0"/>
              <a:t>of use. The flight equipment originally cost $30 million and was depreciated using the straight-line method with zero residual value and a useful life of 25 years. </a:t>
            </a:r>
            <a:endParaRPr lang="en-US" sz="1400" dirty="0" smtClean="0"/>
          </a:p>
          <a:p>
            <a:endParaRPr lang="en-US" sz="1400" dirty="0"/>
          </a:p>
          <a:p>
            <a:pPr marL="0" indent="0">
              <a:buNone/>
            </a:pPr>
            <a:r>
              <a:rPr lang="en-US" sz="1400" b="1" dirty="0">
                <a:solidFill>
                  <a:srgbClr val="C00000"/>
                </a:solidFill>
              </a:rPr>
              <a:t>Did the sale of the equipment result in a gain or a loss</a:t>
            </a:r>
            <a:r>
              <a:rPr lang="en-US" sz="1400" b="1" dirty="0" smtClean="0">
                <a:solidFill>
                  <a:srgbClr val="C00000"/>
                </a:solidFill>
              </a:rPr>
              <a:t>?</a:t>
            </a:r>
            <a:endParaRPr lang="en-US" sz="1400" b="1" dirty="0">
              <a:solidFill>
                <a:srgbClr val="C00000"/>
              </a:solidFill>
            </a:endParaRPr>
          </a:p>
          <a:p>
            <a:pPr marL="0" indent="0">
              <a:buNone/>
            </a:pPr>
            <a:endParaRPr lang="en-US" sz="1400" dirty="0">
              <a:cs typeface="Arial" pitchFamily="34" charset="0"/>
            </a:endParaRPr>
          </a:p>
        </p:txBody>
      </p:sp>
    </p:spTree>
    <p:extLst>
      <p:ext uri="{BB962C8B-B14F-4D97-AF65-F5344CB8AC3E}">
        <p14:creationId xmlns:p14="http://schemas.microsoft.com/office/powerpoint/2010/main" val="42636723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28</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a:solidFill>
                  <a:schemeClr val="bg1"/>
                </a:solidFill>
              </a:rPr>
              <a:t>Disposal of Property, Plant, and Equipment</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467600" cy="5410200"/>
          </a:xfrm>
          <a:noFill/>
        </p:spPr>
        <p:txBody>
          <a:bodyPr lIns="0" tIns="0" rIns="0" bIns="0"/>
          <a:lstStyle/>
          <a:p>
            <a:pPr marL="0" indent="0">
              <a:spcAft>
                <a:spcPts val="600"/>
              </a:spcAft>
              <a:buNone/>
            </a:pPr>
            <a:r>
              <a:rPr lang="en-US" sz="1400" b="1" dirty="0" smtClean="0"/>
              <a:t>Example: </a:t>
            </a:r>
          </a:p>
          <a:p>
            <a:pPr marL="0" indent="0">
              <a:buNone/>
            </a:pPr>
            <a:r>
              <a:rPr lang="en-US" sz="1400" dirty="0" smtClean="0"/>
              <a:t>Consider that a firm sold </a:t>
            </a:r>
            <a:r>
              <a:rPr lang="en-US" sz="1400" dirty="0"/>
              <a:t>flight equipment for $11 million cash at the end of its </a:t>
            </a:r>
            <a:r>
              <a:rPr lang="en-US" sz="1400" dirty="0" smtClean="0"/>
              <a:t>17</a:t>
            </a:r>
            <a:r>
              <a:rPr lang="en-US" sz="1400" baseline="30000" dirty="0" smtClean="0"/>
              <a:t>th</a:t>
            </a:r>
            <a:r>
              <a:rPr lang="en-US" sz="1400" dirty="0" smtClean="0"/>
              <a:t> year </a:t>
            </a:r>
            <a:r>
              <a:rPr lang="en-US" sz="1400" dirty="0"/>
              <a:t>of use. The flight equipment originally cost $30 million and was depreciated using the straight-line method with zero residual value and a useful life of 25 years. </a:t>
            </a:r>
            <a:endParaRPr lang="en-US" sz="1400" dirty="0" smtClean="0"/>
          </a:p>
          <a:p>
            <a:endParaRPr lang="en-US" sz="1400" dirty="0"/>
          </a:p>
          <a:p>
            <a:pPr marL="0" indent="0">
              <a:buNone/>
            </a:pPr>
            <a:r>
              <a:rPr lang="en-US" sz="1400" b="1" dirty="0">
                <a:solidFill>
                  <a:srgbClr val="C00000"/>
                </a:solidFill>
              </a:rPr>
              <a:t>Prepare the journal entry to record </a:t>
            </a:r>
            <a:r>
              <a:rPr lang="en-US" sz="1400" b="1" dirty="0" smtClean="0">
                <a:solidFill>
                  <a:srgbClr val="C00000"/>
                </a:solidFill>
              </a:rPr>
              <a:t>the sale </a:t>
            </a:r>
            <a:r>
              <a:rPr lang="en-US" sz="1400" b="1" dirty="0">
                <a:solidFill>
                  <a:srgbClr val="C00000"/>
                </a:solidFill>
              </a:rPr>
              <a:t>of the equipment at the end of the </a:t>
            </a:r>
            <a:r>
              <a:rPr lang="en-US" sz="1400" b="1" dirty="0" smtClean="0">
                <a:solidFill>
                  <a:srgbClr val="C00000"/>
                </a:solidFill>
              </a:rPr>
              <a:t>17</a:t>
            </a:r>
            <a:r>
              <a:rPr lang="en-US" sz="1400" b="1" baseline="30000" dirty="0" smtClean="0">
                <a:solidFill>
                  <a:srgbClr val="C00000"/>
                </a:solidFill>
              </a:rPr>
              <a:t>th</a:t>
            </a:r>
            <a:r>
              <a:rPr lang="en-US" sz="1400" b="1" dirty="0" smtClean="0">
                <a:solidFill>
                  <a:srgbClr val="C00000"/>
                </a:solidFill>
              </a:rPr>
              <a:t> year.</a:t>
            </a:r>
          </a:p>
          <a:p>
            <a:pPr marL="0" indent="0">
              <a:buNone/>
            </a:pPr>
            <a:endParaRPr lang="en-US" sz="1400" b="1" dirty="0">
              <a:solidFill>
                <a:srgbClr val="C00000"/>
              </a:solidFill>
            </a:endParaRPr>
          </a:p>
          <a:p>
            <a:pPr marL="0" indent="0">
              <a:buNone/>
            </a:pPr>
            <a:endParaRPr lang="en-US" sz="1400" b="1" dirty="0" smtClean="0">
              <a:solidFill>
                <a:srgbClr val="C00000"/>
              </a:solidFill>
            </a:endParaRPr>
          </a:p>
          <a:p>
            <a:pPr marL="0" indent="0">
              <a:buNone/>
            </a:pPr>
            <a:endParaRPr lang="en-US" sz="1400" b="1" dirty="0">
              <a:solidFill>
                <a:srgbClr val="C00000"/>
              </a:solidFill>
            </a:endParaRPr>
          </a:p>
          <a:p>
            <a:pPr marL="0" indent="0">
              <a:buNone/>
            </a:pPr>
            <a:endParaRPr lang="en-US" sz="1400" b="1" dirty="0" smtClean="0">
              <a:solidFill>
                <a:srgbClr val="C00000"/>
              </a:solidFill>
            </a:endParaRPr>
          </a:p>
          <a:p>
            <a:pPr marL="0" indent="0">
              <a:buNone/>
            </a:pPr>
            <a:endParaRPr lang="en-US" sz="1400" b="1" dirty="0">
              <a:solidFill>
                <a:srgbClr val="C00000"/>
              </a:solidFill>
            </a:endParaRPr>
          </a:p>
          <a:p>
            <a:pPr marL="0" indent="0">
              <a:buNone/>
            </a:pPr>
            <a:endParaRPr lang="en-US" sz="1400" b="1" dirty="0" smtClean="0">
              <a:solidFill>
                <a:srgbClr val="C00000"/>
              </a:solidFill>
            </a:endParaRPr>
          </a:p>
          <a:p>
            <a:pPr marL="0" indent="0">
              <a:buNone/>
            </a:pPr>
            <a:endParaRPr lang="en-US" sz="1400" b="1" dirty="0">
              <a:solidFill>
                <a:srgbClr val="C00000"/>
              </a:solidFill>
            </a:endParaRPr>
          </a:p>
        </p:txBody>
      </p:sp>
    </p:spTree>
    <p:extLst>
      <p:ext uri="{BB962C8B-B14F-4D97-AF65-F5344CB8AC3E}">
        <p14:creationId xmlns:p14="http://schemas.microsoft.com/office/powerpoint/2010/main" val="32805331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29</a:t>
            </a:fld>
            <a:endParaRPr lang="en-US" altLang="en-US" sz="1400" b="1" smtClean="0">
              <a:solidFill>
                <a:srgbClr val="002E62"/>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Intangible Assets</a:t>
            </a:r>
            <a:endParaRPr lang="en-US" sz="2800" dirty="0"/>
          </a:p>
        </p:txBody>
      </p:sp>
    </p:spTree>
    <p:extLst>
      <p:ext uri="{BB962C8B-B14F-4D97-AF65-F5344CB8AC3E}">
        <p14:creationId xmlns:p14="http://schemas.microsoft.com/office/powerpoint/2010/main" val="379145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3</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6629400" cy="609600"/>
          </a:xfrm>
          <a:noFill/>
        </p:spPr>
        <p:txBody>
          <a:bodyPr lIns="0" tIns="0" rIns="0" bIns="0"/>
          <a:lstStyle/>
          <a:p>
            <a:pPr eaLnBrk="1" hangingPunct="1"/>
            <a:r>
              <a:rPr lang="en-US" altLang="en-US" sz="2400" b="1" dirty="0" smtClean="0">
                <a:solidFill>
                  <a:schemeClr val="bg1"/>
                </a:solidFill>
              </a:rPr>
              <a:t>Capital Investment</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219200"/>
            <a:ext cx="7239000" cy="5029200"/>
          </a:xfrm>
          <a:noFill/>
        </p:spPr>
        <p:txBody>
          <a:bodyPr lIns="0" tIns="0" rIns="0" bIns="0"/>
          <a:lstStyle/>
          <a:p>
            <a:pPr marL="0" indent="0">
              <a:spcBef>
                <a:spcPts val="0"/>
              </a:spcBef>
              <a:spcAft>
                <a:spcPts val="600"/>
              </a:spcAft>
              <a:buNone/>
            </a:pPr>
            <a:r>
              <a:rPr lang="en-US" sz="1400" dirty="0" smtClean="0"/>
              <a:t>Long-lived </a:t>
            </a:r>
            <a:r>
              <a:rPr lang="en-US" sz="1400" dirty="0"/>
              <a:t>assets are assets that are used actively in the operations of the business and that are expected to benefit the operations into the future. </a:t>
            </a:r>
            <a:endParaRPr lang="en-US" sz="1400" dirty="0" smtClean="0"/>
          </a:p>
          <a:p>
            <a:pPr lvl="1">
              <a:spcBef>
                <a:spcPts val="0"/>
              </a:spcBef>
              <a:spcAft>
                <a:spcPts val="600"/>
              </a:spcAft>
              <a:buFont typeface="Wingdings" panose="05000000000000000000" pitchFamily="2" charset="2"/>
              <a:buChar char="ü"/>
            </a:pPr>
            <a:r>
              <a:rPr lang="en-US" sz="1400" dirty="0" smtClean="0">
                <a:solidFill>
                  <a:srgbClr val="C00000"/>
                </a:solidFill>
              </a:rPr>
              <a:t>Tangible</a:t>
            </a:r>
            <a:r>
              <a:rPr lang="en-US" sz="1400" dirty="0" smtClean="0"/>
              <a:t> </a:t>
            </a:r>
            <a:r>
              <a:rPr lang="en-US" sz="1400" dirty="0"/>
              <a:t>assets are long-lived assets that have physical </a:t>
            </a:r>
            <a:r>
              <a:rPr lang="en-US" sz="1400" dirty="0" smtClean="0"/>
              <a:t>substance</a:t>
            </a:r>
          </a:p>
          <a:p>
            <a:pPr lvl="2">
              <a:spcBef>
                <a:spcPts val="0"/>
              </a:spcBef>
              <a:spcAft>
                <a:spcPts val="600"/>
              </a:spcAft>
              <a:buFont typeface="Wingdings" panose="05000000000000000000" pitchFamily="2" charset="2"/>
              <a:buChar char="Ø"/>
            </a:pPr>
            <a:r>
              <a:rPr lang="en-US" sz="1400" dirty="0" smtClean="0"/>
              <a:t>Land</a:t>
            </a:r>
          </a:p>
          <a:p>
            <a:pPr lvl="2">
              <a:spcBef>
                <a:spcPts val="0"/>
              </a:spcBef>
              <a:spcAft>
                <a:spcPts val="600"/>
              </a:spcAft>
              <a:buFont typeface="Wingdings" panose="05000000000000000000" pitchFamily="2" charset="2"/>
              <a:buChar char="Ø"/>
            </a:pPr>
            <a:r>
              <a:rPr lang="en-US" sz="1400" dirty="0" smtClean="0"/>
              <a:t>Buildings, fixtures, equipment</a:t>
            </a:r>
          </a:p>
          <a:p>
            <a:pPr lvl="2">
              <a:spcBef>
                <a:spcPts val="0"/>
              </a:spcBef>
              <a:spcAft>
                <a:spcPts val="600"/>
              </a:spcAft>
              <a:buFont typeface="Wingdings" panose="05000000000000000000" pitchFamily="2" charset="2"/>
              <a:buChar char="Ø"/>
            </a:pPr>
            <a:r>
              <a:rPr lang="en-US" sz="1400" dirty="0" smtClean="0"/>
              <a:t>Natural Resources</a:t>
            </a:r>
          </a:p>
          <a:p>
            <a:pPr marL="914400" lvl="2" indent="0">
              <a:spcBef>
                <a:spcPts val="0"/>
              </a:spcBef>
              <a:spcAft>
                <a:spcPts val="600"/>
              </a:spcAft>
              <a:buNone/>
            </a:pPr>
            <a:endParaRPr lang="en-US" sz="1400" dirty="0" smtClean="0"/>
          </a:p>
          <a:p>
            <a:pPr lvl="1">
              <a:spcBef>
                <a:spcPts val="0"/>
              </a:spcBef>
              <a:spcAft>
                <a:spcPts val="600"/>
              </a:spcAft>
              <a:buFont typeface="Wingdings" panose="05000000000000000000" pitchFamily="2" charset="2"/>
              <a:buChar char="ü"/>
            </a:pPr>
            <a:r>
              <a:rPr lang="en-US" sz="1400" dirty="0" smtClean="0">
                <a:solidFill>
                  <a:srgbClr val="C00000"/>
                </a:solidFill>
              </a:rPr>
              <a:t>Intangible</a:t>
            </a:r>
            <a:r>
              <a:rPr lang="en-US" sz="1400" dirty="0" smtClean="0"/>
              <a:t> assets are long-lived assets without physical substance</a:t>
            </a:r>
          </a:p>
          <a:p>
            <a:pPr lvl="2">
              <a:spcBef>
                <a:spcPts val="0"/>
              </a:spcBef>
              <a:spcAft>
                <a:spcPts val="600"/>
              </a:spcAft>
              <a:buFont typeface="Wingdings" panose="05000000000000000000" pitchFamily="2" charset="2"/>
              <a:buChar char="Ø"/>
            </a:pPr>
            <a:r>
              <a:rPr lang="en-US" sz="1400" dirty="0"/>
              <a:t>Patents</a:t>
            </a:r>
          </a:p>
          <a:p>
            <a:pPr lvl="2">
              <a:spcBef>
                <a:spcPts val="0"/>
              </a:spcBef>
              <a:spcAft>
                <a:spcPts val="600"/>
              </a:spcAft>
              <a:buFont typeface="Wingdings" panose="05000000000000000000" pitchFamily="2" charset="2"/>
              <a:buChar char="Ø"/>
            </a:pPr>
            <a:r>
              <a:rPr lang="en-US" sz="1400" dirty="0" smtClean="0"/>
              <a:t>Copyrights</a:t>
            </a:r>
            <a:endParaRPr lang="en-US" sz="1400" dirty="0"/>
          </a:p>
          <a:p>
            <a:pPr lvl="2">
              <a:spcBef>
                <a:spcPts val="0"/>
              </a:spcBef>
              <a:spcAft>
                <a:spcPts val="600"/>
              </a:spcAft>
              <a:buFont typeface="Wingdings" panose="05000000000000000000" pitchFamily="2" charset="2"/>
              <a:buChar char="Ø"/>
            </a:pPr>
            <a:r>
              <a:rPr lang="en-US" sz="1400" dirty="0" smtClean="0"/>
              <a:t>Franchises</a:t>
            </a:r>
            <a:endParaRPr lang="en-US" sz="1400" dirty="0"/>
          </a:p>
          <a:p>
            <a:pPr lvl="2">
              <a:spcBef>
                <a:spcPts val="0"/>
              </a:spcBef>
              <a:spcAft>
                <a:spcPts val="600"/>
              </a:spcAft>
              <a:buFont typeface="Wingdings" panose="05000000000000000000" pitchFamily="2" charset="2"/>
              <a:buChar char="Ø"/>
            </a:pPr>
            <a:r>
              <a:rPr lang="en-US" sz="1400" dirty="0" smtClean="0"/>
              <a:t>Licenses</a:t>
            </a:r>
            <a:endParaRPr lang="en-US" sz="1400" dirty="0"/>
          </a:p>
          <a:p>
            <a:pPr lvl="2">
              <a:spcBef>
                <a:spcPts val="0"/>
              </a:spcBef>
              <a:spcAft>
                <a:spcPts val="600"/>
              </a:spcAft>
              <a:buFont typeface="Wingdings" panose="05000000000000000000" pitchFamily="2" charset="2"/>
              <a:buChar char="Ø"/>
            </a:pPr>
            <a:r>
              <a:rPr lang="en-US" sz="1400" dirty="0" smtClean="0"/>
              <a:t>Trademarks</a:t>
            </a:r>
            <a:endParaRPr lang="en-US" sz="1400" dirty="0"/>
          </a:p>
          <a:p>
            <a:pPr marL="0" indent="0">
              <a:spcBef>
                <a:spcPts val="0"/>
              </a:spcBef>
              <a:spcAft>
                <a:spcPts val="600"/>
              </a:spcAft>
              <a:buNone/>
            </a:pPr>
            <a:endParaRPr lang="en-US" sz="1400" dirty="0" smtClean="0"/>
          </a:p>
          <a:p>
            <a:pPr marL="0" indent="0">
              <a:spcBef>
                <a:spcPts val="0"/>
              </a:spcBef>
              <a:spcAft>
                <a:spcPts val="600"/>
              </a:spcAft>
              <a:buNone/>
            </a:pPr>
            <a:r>
              <a:rPr lang="en-US" sz="1400" dirty="0" smtClean="0"/>
              <a:t>NOTE: The </a:t>
            </a:r>
            <a:r>
              <a:rPr lang="en-US" sz="1400" dirty="0"/>
              <a:t>optimal level of investment in long-lived assets is often difficult to </a:t>
            </a:r>
            <a:r>
              <a:rPr lang="en-US" sz="1400" dirty="0" smtClean="0"/>
              <a:t>determine.</a:t>
            </a:r>
            <a:endParaRPr lang="en-US" sz="1400" dirty="0"/>
          </a:p>
          <a:p>
            <a:pPr lvl="1">
              <a:spcBef>
                <a:spcPts val="0"/>
              </a:spcBef>
              <a:spcAft>
                <a:spcPts val="600"/>
              </a:spcAft>
              <a:buFont typeface="Wingdings" panose="05000000000000000000" pitchFamily="2" charset="2"/>
              <a:buChar char="ü"/>
            </a:pPr>
            <a:r>
              <a:rPr lang="en-US" sz="1400" dirty="0"/>
              <a:t>Insufficient investment results in inadequate capacity to meet consumer demand </a:t>
            </a:r>
          </a:p>
          <a:p>
            <a:pPr lvl="1">
              <a:spcBef>
                <a:spcPts val="0"/>
              </a:spcBef>
              <a:spcAft>
                <a:spcPts val="600"/>
              </a:spcAft>
              <a:buFont typeface="Wingdings" panose="05000000000000000000" pitchFamily="2" charset="2"/>
              <a:buChar char="ü"/>
            </a:pPr>
            <a:r>
              <a:rPr lang="en-US" sz="1400" dirty="0"/>
              <a:t>Excess investment results in unused capacity, wasted resources, and excessive expenses</a:t>
            </a:r>
          </a:p>
          <a:p>
            <a:pPr marL="0" indent="0">
              <a:spcBef>
                <a:spcPts val="0"/>
              </a:spcBef>
              <a:spcAft>
                <a:spcPts val="600"/>
              </a:spcAft>
              <a:buNone/>
            </a:pPr>
            <a:endParaRPr lang="en-US" sz="1400" dirty="0" smtClean="0"/>
          </a:p>
        </p:txBody>
      </p:sp>
    </p:spTree>
    <p:extLst>
      <p:ext uri="{BB962C8B-B14F-4D97-AF65-F5344CB8AC3E}">
        <p14:creationId xmlns:p14="http://schemas.microsoft.com/office/powerpoint/2010/main" val="23548847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30</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620000" cy="609600"/>
          </a:xfrm>
          <a:noFill/>
        </p:spPr>
        <p:txBody>
          <a:bodyPr lIns="0" tIns="0" rIns="0" bIns="0"/>
          <a:lstStyle/>
          <a:p>
            <a:pPr eaLnBrk="1" hangingPunct="1"/>
            <a:r>
              <a:rPr lang="en-US" altLang="en-US" sz="2400" b="1" dirty="0" smtClean="0">
                <a:solidFill>
                  <a:schemeClr val="bg1"/>
                </a:solidFill>
              </a:rPr>
              <a:t>Intangible Assets</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219200"/>
            <a:ext cx="7620000" cy="5029200"/>
          </a:xfrm>
          <a:noFill/>
        </p:spPr>
        <p:txBody>
          <a:bodyPr lIns="0" tIns="0" rIns="0" bIns="0"/>
          <a:lstStyle/>
          <a:p>
            <a:pPr marL="0" indent="0">
              <a:buNone/>
            </a:pPr>
            <a:r>
              <a:rPr lang="en-US" sz="1400" b="1" dirty="0">
                <a:solidFill>
                  <a:srgbClr val="C00000"/>
                </a:solidFill>
              </a:rPr>
              <a:t>Intangible assets </a:t>
            </a:r>
            <a:r>
              <a:rPr lang="en-US" sz="1400" dirty="0"/>
              <a:t>lack physical substance, and that makes it difficult to determine the asset’s useful life or any residual value. Many intangible assets involve exclusive rights or privileges</a:t>
            </a:r>
            <a:r>
              <a:rPr lang="en-US" sz="1400" dirty="0" smtClean="0"/>
              <a:t>.</a:t>
            </a:r>
          </a:p>
          <a:p>
            <a:pPr marL="0" indent="0">
              <a:buNone/>
            </a:pPr>
            <a:endParaRPr lang="en-US" sz="1400" dirty="0"/>
          </a:p>
          <a:p>
            <a:pPr marL="0" indent="0">
              <a:buNone/>
            </a:pPr>
            <a:r>
              <a:rPr lang="en-US" sz="1400" dirty="0" smtClean="0"/>
              <a:t>Examples:</a:t>
            </a:r>
          </a:p>
          <a:p>
            <a:pPr lvl="1">
              <a:buFont typeface="Wingdings" panose="05000000000000000000" pitchFamily="2" charset="2"/>
              <a:buChar char="ü"/>
            </a:pPr>
            <a:r>
              <a:rPr lang="en-US" sz="1400" dirty="0" smtClean="0"/>
              <a:t>Goodwill</a:t>
            </a:r>
          </a:p>
          <a:p>
            <a:pPr lvl="1">
              <a:buFont typeface="Wingdings" panose="05000000000000000000" pitchFamily="2" charset="2"/>
              <a:buChar char="ü"/>
            </a:pPr>
            <a:r>
              <a:rPr lang="en-US" sz="1400" dirty="0" smtClean="0"/>
              <a:t>Trademarks</a:t>
            </a:r>
          </a:p>
          <a:p>
            <a:pPr lvl="1">
              <a:buFont typeface="Wingdings" panose="05000000000000000000" pitchFamily="2" charset="2"/>
              <a:buChar char="ü"/>
            </a:pPr>
            <a:r>
              <a:rPr lang="en-US" sz="1400" dirty="0" smtClean="0"/>
              <a:t>Copyrights</a:t>
            </a:r>
            <a:endParaRPr lang="en-US" sz="1400" dirty="0"/>
          </a:p>
          <a:p>
            <a:endParaRPr lang="en-US" sz="1400" dirty="0"/>
          </a:p>
          <a:p>
            <a:pPr>
              <a:buFont typeface="Wingdings" panose="05000000000000000000" pitchFamily="2" charset="2"/>
              <a:buChar char="v"/>
            </a:pPr>
            <a:r>
              <a:rPr lang="en-US" sz="1400" dirty="0"/>
              <a:t>Only purchased intangibles are </a:t>
            </a:r>
            <a:r>
              <a:rPr lang="en-US" sz="1400" dirty="0" smtClean="0"/>
              <a:t>recorded on the Balance Sheet (under non-current assets).</a:t>
            </a:r>
          </a:p>
          <a:p>
            <a:pPr>
              <a:buFont typeface="Wingdings" panose="05000000000000000000" pitchFamily="2" charset="2"/>
              <a:buChar char="v"/>
            </a:pPr>
            <a:endParaRPr lang="en-US" sz="1400" b="1" dirty="0" smtClean="0">
              <a:solidFill>
                <a:srgbClr val="C00000"/>
              </a:solidFill>
            </a:endParaRPr>
          </a:p>
          <a:p>
            <a:pPr marL="0" indent="0">
              <a:buNone/>
            </a:pPr>
            <a:r>
              <a:rPr lang="en-US" sz="1400" dirty="0" smtClean="0">
                <a:solidFill>
                  <a:srgbClr val="C00000"/>
                </a:solidFill>
              </a:rPr>
              <a:t>Intangible </a:t>
            </a:r>
            <a:r>
              <a:rPr lang="en-US" sz="1400" dirty="0">
                <a:solidFill>
                  <a:srgbClr val="C00000"/>
                </a:solidFill>
              </a:rPr>
              <a:t>assets </a:t>
            </a:r>
            <a:r>
              <a:rPr lang="en-US" sz="1400" dirty="0"/>
              <a:t>are normally recorded at the purchase price plus any legal or related fees. At purchase, we determine whether the individual intangibles have definite or indefinite lives.</a:t>
            </a:r>
          </a:p>
          <a:p>
            <a:pPr marL="0" indent="0">
              <a:buNone/>
            </a:pPr>
            <a:endParaRPr lang="en-US" sz="1400" dirty="0"/>
          </a:p>
          <a:p>
            <a:r>
              <a:rPr lang="en-US" sz="1400" dirty="0"/>
              <a:t>Intangible assets with </a:t>
            </a:r>
            <a:r>
              <a:rPr lang="en-US" sz="1400" u="sng" dirty="0">
                <a:solidFill>
                  <a:srgbClr val="002060"/>
                </a:solidFill>
              </a:rPr>
              <a:t>definite</a:t>
            </a:r>
            <a:r>
              <a:rPr lang="en-US" sz="1400" dirty="0"/>
              <a:t> lives are amortized, using the straight-line method, over the shorter of their economic life or legal life. Amortization is the same concept as depreciation, but we call it a different name because it refers to intangible assets. </a:t>
            </a:r>
          </a:p>
          <a:p>
            <a:pPr marL="0" indent="0">
              <a:buNone/>
            </a:pPr>
            <a:endParaRPr lang="en-US" sz="1400" dirty="0"/>
          </a:p>
          <a:p>
            <a:r>
              <a:rPr lang="en-US" sz="1400" dirty="0"/>
              <a:t>Intangible assets with </a:t>
            </a:r>
            <a:r>
              <a:rPr lang="en-US" sz="1400" u="sng" dirty="0">
                <a:solidFill>
                  <a:srgbClr val="0C5C1B"/>
                </a:solidFill>
              </a:rPr>
              <a:t>indefinite</a:t>
            </a:r>
            <a:r>
              <a:rPr lang="en-US" sz="1400" dirty="0">
                <a:solidFill>
                  <a:srgbClr val="000000"/>
                </a:solidFill>
              </a:rPr>
              <a:t> lives are not amortized. They must be tested at least annually for possible impairment of value, and if impaired, the book value is reduced to fair value.</a:t>
            </a:r>
            <a:endParaRPr lang="en-US" sz="1400" dirty="0"/>
          </a:p>
        </p:txBody>
      </p:sp>
    </p:spTree>
    <p:extLst>
      <p:ext uri="{BB962C8B-B14F-4D97-AF65-F5344CB8AC3E}">
        <p14:creationId xmlns:p14="http://schemas.microsoft.com/office/powerpoint/2010/main" val="13700845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31</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620000" cy="609600"/>
          </a:xfrm>
          <a:noFill/>
        </p:spPr>
        <p:txBody>
          <a:bodyPr lIns="0" tIns="0" rIns="0" bIns="0"/>
          <a:lstStyle/>
          <a:p>
            <a:pPr eaLnBrk="1" hangingPunct="1"/>
            <a:r>
              <a:rPr lang="en-US" altLang="en-US" sz="2400" b="1" dirty="0" smtClean="0">
                <a:solidFill>
                  <a:schemeClr val="bg1"/>
                </a:solidFill>
              </a:rPr>
              <a:t>Intangible Assets</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219200"/>
            <a:ext cx="7620000" cy="5029200"/>
          </a:xfrm>
          <a:noFill/>
        </p:spPr>
        <p:txBody>
          <a:bodyPr lIns="0" tIns="0" rIns="0" bIns="0"/>
          <a:lstStyle/>
          <a:p>
            <a:pPr marL="0" indent="0">
              <a:buNone/>
            </a:pPr>
            <a:r>
              <a:rPr lang="en-US" sz="1400" b="1" dirty="0" smtClean="0">
                <a:solidFill>
                  <a:srgbClr val="C00000"/>
                </a:solidFill>
              </a:rPr>
              <a:t>Goodwill </a:t>
            </a:r>
            <a:r>
              <a:rPr lang="en-US" sz="1400" dirty="0"/>
              <a:t>can be created when one company buys another company. If the purchase price of the company is greater than the fair value of the net assets and liabilities acquired, goodwill is associated with the transaction. It represents the value of a company as a whole over its identifiable net assets. Goodwill may be attributed to many factors, including good reputation, superior employees and management, good clientele, and good business location.</a:t>
            </a:r>
          </a:p>
          <a:p>
            <a:endParaRPr lang="en-US" sz="1400" dirty="0"/>
          </a:p>
          <a:p>
            <a:pPr lvl="1">
              <a:buFont typeface="Wingdings" panose="05000000000000000000" pitchFamily="2" charset="2"/>
              <a:buChar char="v"/>
            </a:pPr>
            <a:r>
              <a:rPr lang="en-US" sz="1200" dirty="0"/>
              <a:t>Goodwill is not amortized. Each year, we must test to see whether there has been any impairment in the carrying value of the goodwill. If an impairment is determined to exist, we will reduce the goodwill account to its fair value and recognize a loss. </a:t>
            </a:r>
          </a:p>
          <a:p>
            <a:endParaRPr lang="en-US" sz="1400" dirty="0"/>
          </a:p>
          <a:p>
            <a:endParaRPr lang="en-US" sz="1400" dirty="0" smtClean="0"/>
          </a:p>
          <a:p>
            <a:pPr marL="0" indent="0">
              <a:buNone/>
            </a:pPr>
            <a:r>
              <a:rPr lang="en-US" sz="1400" b="1" dirty="0" smtClean="0">
                <a:solidFill>
                  <a:srgbClr val="C00000"/>
                </a:solidFill>
              </a:rPr>
              <a:t>Trademarks</a:t>
            </a:r>
            <a:r>
              <a:rPr lang="en-US" sz="1400" dirty="0" smtClean="0"/>
              <a:t> </a:t>
            </a:r>
            <a:r>
              <a:rPr lang="en-US" sz="1400" dirty="0"/>
              <a:t>or trade </a:t>
            </a:r>
            <a:r>
              <a:rPr lang="en-US" sz="1400" dirty="0" smtClean="0"/>
              <a:t>names are </a:t>
            </a:r>
            <a:r>
              <a:rPr lang="en-US" sz="1400" dirty="0"/>
              <a:t>any symbol, name, phrase, or jingle that is identified with a company, product, or service. No other party may use the trademark or trade name without the permission of the holder. Many trademarks are extremely valuable. Trademarks have unlimited (or indefinite) lives and are not amortized. </a:t>
            </a:r>
            <a:br>
              <a:rPr lang="en-US" sz="1400" dirty="0"/>
            </a:br>
            <a:endParaRPr lang="en-US" sz="1400" dirty="0"/>
          </a:p>
          <a:p>
            <a:endParaRPr lang="en-US" sz="1400" dirty="0" smtClean="0"/>
          </a:p>
          <a:p>
            <a:pPr marL="0" indent="0">
              <a:buNone/>
            </a:pPr>
            <a:r>
              <a:rPr lang="en-US" sz="1400" b="1" dirty="0" smtClean="0">
                <a:solidFill>
                  <a:srgbClr val="C00000"/>
                </a:solidFill>
              </a:rPr>
              <a:t>Copyrights</a:t>
            </a:r>
            <a:r>
              <a:rPr lang="en-US" sz="1400" dirty="0" smtClean="0"/>
              <a:t> </a:t>
            </a:r>
            <a:r>
              <a:rPr lang="en-US" sz="1400" dirty="0"/>
              <a:t>grants the holder the exclusive right to publish and sell musical, literary, or artistic work for the life of the creator plus 70 years. Most copyrights are amortized over a short period of time using the straight-line method.</a:t>
            </a:r>
          </a:p>
        </p:txBody>
      </p:sp>
    </p:spTree>
    <p:extLst>
      <p:ext uri="{BB962C8B-B14F-4D97-AF65-F5344CB8AC3E}">
        <p14:creationId xmlns:p14="http://schemas.microsoft.com/office/powerpoint/2010/main" val="26625402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32</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620000" cy="609600"/>
          </a:xfrm>
          <a:noFill/>
        </p:spPr>
        <p:txBody>
          <a:bodyPr lIns="0" tIns="0" rIns="0" bIns="0"/>
          <a:lstStyle/>
          <a:p>
            <a:pPr eaLnBrk="1" hangingPunct="1"/>
            <a:r>
              <a:rPr lang="en-US" altLang="en-US" sz="2400" b="1" dirty="0" smtClean="0">
                <a:solidFill>
                  <a:schemeClr val="bg1"/>
                </a:solidFill>
              </a:rPr>
              <a:t>Intangible Assets</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219200"/>
            <a:ext cx="7620000" cy="5029200"/>
          </a:xfrm>
          <a:noFill/>
        </p:spPr>
        <p:txBody>
          <a:bodyPr lIns="0" tIns="0" rIns="0" bIns="0"/>
          <a:lstStyle/>
          <a:p>
            <a:pPr marL="0" indent="0">
              <a:buNone/>
            </a:pPr>
            <a:r>
              <a:rPr lang="en-US" sz="1400" b="1" dirty="0">
                <a:solidFill>
                  <a:srgbClr val="C00000"/>
                </a:solidFill>
              </a:rPr>
              <a:t>Technology</a:t>
            </a:r>
            <a:r>
              <a:rPr lang="en-US" sz="1400" dirty="0"/>
              <a:t> is a category of intangible assets that includes a company’s website and any computer programs written by its employees. This category of intangible assets is rapidly growing on corporate balance sheets.</a:t>
            </a:r>
          </a:p>
          <a:p>
            <a:endParaRPr lang="en-US" sz="1400" dirty="0"/>
          </a:p>
          <a:p>
            <a:pPr marL="0" indent="0">
              <a:buNone/>
            </a:pPr>
            <a:r>
              <a:rPr lang="en-US" sz="1400" b="1" dirty="0" smtClean="0">
                <a:solidFill>
                  <a:srgbClr val="C00000"/>
                </a:solidFill>
              </a:rPr>
              <a:t>Patents</a:t>
            </a:r>
            <a:r>
              <a:rPr lang="en-US" sz="1400" dirty="0" smtClean="0"/>
              <a:t> give </a:t>
            </a:r>
            <a:r>
              <a:rPr lang="en-US" sz="1400" dirty="0"/>
              <a:t>the holder the exclusive right to manufacture and sell an item or process for 20 years. A patent is amortized using the straight-line method over its useful life but never more than 20 years. Most companies amortize patents over a very short period of time. </a:t>
            </a:r>
            <a:r>
              <a:rPr lang="en-US" sz="1400" dirty="0">
                <a:solidFill>
                  <a:srgbClr val="000000"/>
                </a:solidFill>
              </a:rPr>
              <a:t>Research and development costs that might lead to a patent are normally expensed as incurred.</a:t>
            </a:r>
            <a:endParaRPr lang="en-US" sz="1400" dirty="0"/>
          </a:p>
          <a:p>
            <a:endParaRPr lang="en-US" sz="1400" dirty="0"/>
          </a:p>
          <a:p>
            <a:pPr marL="0" indent="0">
              <a:buNone/>
            </a:pPr>
            <a:r>
              <a:rPr lang="en-US" sz="1400" b="1" dirty="0" smtClean="0">
                <a:solidFill>
                  <a:srgbClr val="C00000"/>
                </a:solidFill>
              </a:rPr>
              <a:t>Franchises</a:t>
            </a:r>
            <a:r>
              <a:rPr lang="en-US" sz="1400" dirty="0" smtClean="0"/>
              <a:t>: The </a:t>
            </a:r>
            <a:r>
              <a:rPr lang="en-US" sz="1400" dirty="0"/>
              <a:t>holder of a franchise has the right to deliver a product or service under conditions granted by the franchisor. Any cost to acquire a franchise is amortized over the contract life of the franchise.</a:t>
            </a:r>
          </a:p>
          <a:p>
            <a:endParaRPr lang="en-US" sz="1400" dirty="0"/>
          </a:p>
          <a:p>
            <a:pPr marL="0" indent="0">
              <a:buNone/>
            </a:pPr>
            <a:r>
              <a:rPr lang="en-US" sz="1400" b="1" dirty="0">
                <a:solidFill>
                  <a:srgbClr val="C00000"/>
                </a:solidFill>
              </a:rPr>
              <a:t>Licenses and </a:t>
            </a:r>
            <a:r>
              <a:rPr lang="en-US" sz="1400" b="1" dirty="0" smtClean="0">
                <a:solidFill>
                  <a:srgbClr val="C00000"/>
                </a:solidFill>
              </a:rPr>
              <a:t>Operating Rights </a:t>
            </a:r>
            <a:r>
              <a:rPr lang="en-US" sz="1400" dirty="0"/>
              <a:t>grant limited permission to use a product or service according to specific terms and conditions. For example, you may be using computer software that is made available to you through a campus licensing agreement.</a:t>
            </a:r>
          </a:p>
        </p:txBody>
      </p:sp>
    </p:spTree>
    <p:extLst>
      <p:ext uri="{BB962C8B-B14F-4D97-AF65-F5344CB8AC3E}">
        <p14:creationId xmlns:p14="http://schemas.microsoft.com/office/powerpoint/2010/main" val="28477655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33</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620000" cy="609600"/>
          </a:xfrm>
          <a:noFill/>
        </p:spPr>
        <p:txBody>
          <a:bodyPr lIns="0" tIns="0" rIns="0" bIns="0"/>
          <a:lstStyle/>
          <a:p>
            <a:pPr eaLnBrk="1" hangingPunct="1"/>
            <a:r>
              <a:rPr lang="en-US" altLang="en-US" sz="2400" b="1" dirty="0" smtClean="0">
                <a:solidFill>
                  <a:schemeClr val="bg1"/>
                </a:solidFill>
              </a:rPr>
              <a:t>Research and Development Costs</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219200"/>
            <a:ext cx="7620000" cy="5029200"/>
          </a:xfrm>
          <a:noFill/>
        </p:spPr>
        <p:txBody>
          <a:bodyPr lIns="0" tIns="0" rIns="0" bIns="0"/>
          <a:lstStyle/>
          <a:p>
            <a:pPr marL="0" indent="0">
              <a:buNone/>
            </a:pPr>
            <a:r>
              <a:rPr lang="en-US" sz="1400" b="1" dirty="0">
                <a:solidFill>
                  <a:srgbClr val="C00000"/>
                </a:solidFill>
              </a:rPr>
              <a:t>Research and </a:t>
            </a:r>
            <a:r>
              <a:rPr lang="en-US" sz="1400" b="1" dirty="0" smtClean="0">
                <a:solidFill>
                  <a:srgbClr val="C00000"/>
                </a:solidFill>
              </a:rPr>
              <a:t>Development Expenses </a:t>
            </a:r>
            <a:r>
              <a:rPr lang="en-US" sz="1400" dirty="0"/>
              <a:t>are not intangible assets under U.S. </a:t>
            </a:r>
            <a:r>
              <a:rPr lang="en-US" sz="1400" dirty="0" smtClean="0"/>
              <a:t>GAAP</a:t>
            </a:r>
          </a:p>
          <a:p>
            <a:pPr marL="0" indent="0">
              <a:buNone/>
            </a:pPr>
            <a:endParaRPr lang="en-US" sz="1400" dirty="0"/>
          </a:p>
          <a:p>
            <a:pPr lvl="1">
              <a:buFont typeface="Wingdings" panose="05000000000000000000" pitchFamily="2" charset="2"/>
              <a:buChar char="v"/>
            </a:pPr>
            <a:r>
              <a:rPr lang="en-US" sz="1400" dirty="0" smtClean="0"/>
              <a:t>The cost to develop an intangible asset internally is normally recorded as research and development expense</a:t>
            </a:r>
          </a:p>
          <a:p>
            <a:pPr lvl="1">
              <a:buFont typeface="Wingdings" panose="05000000000000000000" pitchFamily="2" charset="2"/>
              <a:buChar char="v"/>
            </a:pPr>
            <a:endParaRPr lang="en-US" sz="1200" dirty="0"/>
          </a:p>
          <a:p>
            <a:pPr lvl="1">
              <a:buFont typeface="Wingdings" panose="05000000000000000000" pitchFamily="2" charset="2"/>
              <a:buChar char="v"/>
            </a:pPr>
            <a:endParaRPr lang="en-US" sz="1200" dirty="0" smtClean="0"/>
          </a:p>
          <a:p>
            <a:pPr lvl="1">
              <a:buFont typeface="Wingdings" panose="05000000000000000000" pitchFamily="2" charset="2"/>
              <a:buChar char="v"/>
            </a:pPr>
            <a:endParaRPr lang="en-US" sz="1200" dirty="0"/>
          </a:p>
        </p:txBody>
      </p:sp>
    </p:spTree>
    <p:extLst>
      <p:ext uri="{BB962C8B-B14F-4D97-AF65-F5344CB8AC3E}">
        <p14:creationId xmlns:p14="http://schemas.microsoft.com/office/powerpoint/2010/main" val="11971294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A51A17"/>
                </a:solidFill>
              </a:rPr>
              <a:pPr/>
              <a:t>34</a:t>
            </a:fld>
            <a:endParaRPr lang="en-US" altLang="en-US" sz="1400" b="1" dirty="0" smtClean="0">
              <a:solidFill>
                <a:srgbClr val="A51A17"/>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Ratio Analysis</a:t>
            </a:r>
          </a:p>
        </p:txBody>
      </p:sp>
    </p:spTree>
    <p:extLst>
      <p:ext uri="{BB962C8B-B14F-4D97-AF65-F5344CB8AC3E}">
        <p14:creationId xmlns:p14="http://schemas.microsoft.com/office/powerpoint/2010/main" val="21545554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35</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Fixed Asset Turnover</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334000"/>
          </a:xfrm>
          <a:noFill/>
        </p:spPr>
        <p:txBody>
          <a:bodyPr lIns="0" tIns="0" rIns="0" bIns="0"/>
          <a:lstStyle/>
          <a:p>
            <a:pPr marL="0" lvl="0" indent="0">
              <a:spcBef>
                <a:spcPct val="0"/>
              </a:spcBef>
              <a:buNone/>
            </a:pPr>
            <a:r>
              <a:rPr lang="en-US" sz="1600" dirty="0">
                <a:solidFill>
                  <a:srgbClr val="C00000"/>
                </a:solidFill>
              </a:rPr>
              <a:t>How </a:t>
            </a:r>
            <a:r>
              <a:rPr lang="en-US" sz="1600" dirty="0" smtClean="0">
                <a:solidFill>
                  <a:srgbClr val="C00000"/>
                </a:solidFill>
              </a:rPr>
              <a:t>effective does a firm manage its fixed assets?</a:t>
            </a:r>
            <a:endParaRPr lang="en-US" sz="1600" dirty="0">
              <a:solidFill>
                <a:srgbClr val="C00000"/>
              </a:solidFill>
            </a:endParaRPr>
          </a:p>
          <a:p>
            <a:pPr marL="0" indent="0">
              <a:spcBef>
                <a:spcPct val="0"/>
              </a:spcBef>
              <a:buNone/>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r>
              <a:rPr lang="en-US" sz="1400" dirty="0"/>
              <a:t>The fixed asset turnover ratio measures how effectively a company manages its fixed assets to generate revenue. The ratio is computed by dividing net sales by average net fixed assets. Fixed assets include land, buildings, equipment, and natural resources. Net fixed assets are fixed assets less accumulated depreciation or depletion</a:t>
            </a:r>
            <a:r>
              <a:rPr lang="en-US" sz="1400" dirty="0" smtClean="0"/>
              <a:t>.</a:t>
            </a:r>
          </a:p>
          <a:p>
            <a:endParaRPr lang="en-US" sz="1400" dirty="0"/>
          </a:p>
          <a:p>
            <a:r>
              <a:rPr lang="en-US" sz="1400" dirty="0">
                <a:cs typeface="Arial" pitchFamily="34" charset="0"/>
              </a:rPr>
              <a:t>This ratio measures the sales dollars </a:t>
            </a:r>
            <a:r>
              <a:rPr lang="en-US" sz="1400" dirty="0" smtClean="0">
                <a:cs typeface="Arial" pitchFamily="34" charset="0"/>
              </a:rPr>
              <a:t>generated by </a:t>
            </a:r>
            <a:r>
              <a:rPr lang="en-US" sz="1400" dirty="0">
                <a:cs typeface="Arial" pitchFamily="34" charset="0"/>
              </a:rPr>
              <a:t>each dollar of fixed assets used.  A high rate suggests effective management.</a:t>
            </a:r>
          </a:p>
          <a:p>
            <a:endParaRPr lang="en-US" sz="1400" dirty="0" smtClean="0"/>
          </a:p>
          <a:p>
            <a:pPr lvl="1">
              <a:buFont typeface="Wingdings" panose="05000000000000000000" pitchFamily="2" charset="2"/>
              <a:buChar char="v"/>
            </a:pPr>
            <a:r>
              <a:rPr lang="en-US" sz="1400" dirty="0" smtClean="0"/>
              <a:t>JetBlue’s </a:t>
            </a:r>
            <a:r>
              <a:rPr lang="en-US" sz="1400" dirty="0"/>
              <a:t>fixed asset turnover is </a:t>
            </a:r>
            <a:r>
              <a:rPr lang="en-US" sz="1400" dirty="0" smtClean="0"/>
              <a:t>0.95, </a:t>
            </a:r>
            <a:r>
              <a:rPr lang="en-US" sz="1400" dirty="0"/>
              <a:t>meaning that </a:t>
            </a:r>
            <a:r>
              <a:rPr lang="en-US" sz="1400" dirty="0" smtClean="0"/>
              <a:t>JetBlue </a:t>
            </a:r>
            <a:r>
              <a:rPr lang="en-US" sz="1400" dirty="0"/>
              <a:t>generated </a:t>
            </a:r>
            <a:r>
              <a:rPr lang="en-US" sz="1400" dirty="0" smtClean="0"/>
              <a:t>$0.95 </a:t>
            </a:r>
            <a:r>
              <a:rPr lang="en-US" sz="1400" dirty="0"/>
              <a:t>of revenue for each dollar invested in fixed assets. </a:t>
            </a:r>
          </a:p>
          <a:p>
            <a:pPr lvl="1">
              <a:buFont typeface="Wingdings" panose="05000000000000000000" pitchFamily="2" charset="2"/>
              <a:buChar char="v"/>
            </a:pPr>
            <a:endParaRPr lang="en-US" sz="1400" dirty="0"/>
          </a:p>
          <a:p>
            <a:pPr lvl="1">
              <a:buFont typeface="Wingdings" panose="05000000000000000000" pitchFamily="2" charset="2"/>
              <a:buChar char="v"/>
            </a:pPr>
            <a:r>
              <a:rPr lang="en-US" sz="1400" dirty="0"/>
              <a:t>A change in the fixed asset turnover ratio over time may speak to expansion or a downturn in business.</a:t>
            </a:r>
          </a:p>
        </p:txBody>
      </p:sp>
      <p:sp>
        <p:nvSpPr>
          <p:cNvPr id="9" name="TextBox 13"/>
          <p:cNvSpPr txBox="1"/>
          <p:nvPr/>
        </p:nvSpPr>
        <p:spPr>
          <a:xfrm>
            <a:off x="1371600" y="2048809"/>
            <a:ext cx="2211860" cy="26468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lang="en-US" sz="1400" dirty="0" smtClean="0"/>
              <a:t>Fixed Asset Turnover</a:t>
            </a:r>
            <a:endParaRPr lang="en-US" sz="1400" dirty="0"/>
          </a:p>
        </p:txBody>
      </p:sp>
      <p:sp>
        <p:nvSpPr>
          <p:cNvPr id="10" name="TextBox 8"/>
          <p:cNvSpPr txBox="1"/>
          <p:nvPr/>
        </p:nvSpPr>
        <p:spPr>
          <a:xfrm>
            <a:off x="3048000" y="1924159"/>
            <a:ext cx="5151682" cy="5139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lang="en-US" sz="1400" dirty="0" smtClean="0"/>
              <a:t>Net Sales (or Operating Revenues)</a:t>
            </a:r>
          </a:p>
          <a:p>
            <a:pPr algn="ctr">
              <a:lnSpc>
                <a:spcPct val="80000"/>
              </a:lnSpc>
              <a:spcBef>
                <a:spcPts val="600"/>
              </a:spcBef>
            </a:pPr>
            <a:r>
              <a:rPr lang="en-US" sz="1400" dirty="0" smtClean="0"/>
              <a:t>Average Net Fixed Assets</a:t>
            </a:r>
            <a:endParaRPr lang="en-US" sz="1400" dirty="0"/>
          </a:p>
        </p:txBody>
      </p:sp>
      <p:cxnSp>
        <p:nvCxnSpPr>
          <p:cNvPr id="11" name="Straight Connector 10"/>
          <p:cNvCxnSpPr/>
          <p:nvPr/>
        </p:nvCxnSpPr>
        <p:spPr bwMode="auto">
          <a:xfrm>
            <a:off x="4366541" y="2164145"/>
            <a:ext cx="2514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 name="TextBox 3"/>
          <p:cNvSpPr txBox="1"/>
          <p:nvPr/>
        </p:nvSpPr>
        <p:spPr>
          <a:xfrm>
            <a:off x="3616036" y="2027264"/>
            <a:ext cx="288862" cy="307777"/>
          </a:xfrm>
          <a:prstGeom prst="rect">
            <a:avLst/>
          </a:prstGeom>
          <a:noFill/>
        </p:spPr>
        <p:txBody>
          <a:bodyPr wrap="none" rtlCol="0">
            <a:spAutoFit/>
          </a:bodyPr>
          <a:lstStyle/>
          <a:p>
            <a:r>
              <a:rPr lang="en-US" sz="1400" dirty="0" smtClean="0"/>
              <a:t>=</a:t>
            </a:r>
            <a:endParaRPr lang="en-US" sz="1400" dirty="0"/>
          </a:p>
        </p:txBody>
      </p:sp>
    </p:spTree>
    <p:extLst>
      <p:ext uri="{BB962C8B-B14F-4D97-AF65-F5344CB8AC3E}">
        <p14:creationId xmlns:p14="http://schemas.microsoft.com/office/powerpoint/2010/main" val="40656256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2A8E939-57B5-43DC-8C7D-C957290878FE}" type="slidenum">
              <a:rPr lang="en-US" altLang="en-US" sz="900" b="1" smtClean="0">
                <a:solidFill>
                  <a:srgbClr val="002E62"/>
                </a:solidFill>
              </a:rPr>
              <a:pPr/>
              <a:t>36</a:t>
            </a:fld>
            <a:endParaRPr lang="en-US" altLang="en-US" sz="1400" b="1" smtClean="0">
              <a:solidFill>
                <a:srgbClr val="002E62"/>
              </a:solidFill>
            </a:endParaRPr>
          </a:p>
        </p:txBody>
      </p:sp>
      <p:sp>
        <p:nvSpPr>
          <p:cNvPr id="4099" name="Rectangle 2"/>
          <p:cNvSpPr>
            <a:spLocks noGrp="1" noChangeArrowheads="1"/>
          </p:cNvSpPr>
          <p:nvPr>
            <p:ph type="title"/>
          </p:nvPr>
        </p:nvSpPr>
        <p:spPr>
          <a:xfrm>
            <a:off x="1143000" y="280988"/>
            <a:ext cx="7162800" cy="609600"/>
          </a:xfrm>
          <a:noFill/>
        </p:spPr>
        <p:txBody>
          <a:bodyPr lIns="0" tIns="0" rIns="0" bIns="0"/>
          <a:lstStyle/>
          <a:p>
            <a:pPr eaLnBrk="1" hangingPunct="1"/>
            <a:r>
              <a:rPr lang="en-US" altLang="en-US" sz="2400" b="1" dirty="0" smtClean="0">
                <a:solidFill>
                  <a:schemeClr val="bg1"/>
                </a:solidFill>
              </a:rPr>
              <a:t>Fixed Asset Turnover: JetBlue Airways</a:t>
            </a:r>
            <a:endParaRPr lang="en-US" altLang="en-US" sz="2000" dirty="0" smtClean="0">
              <a:solidFill>
                <a:schemeClr val="bg1"/>
              </a:solidFill>
            </a:endParaRPr>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1440"/>
          <a:stretch/>
        </p:blipFill>
        <p:spPr bwMode="auto">
          <a:xfrm>
            <a:off x="893618" y="950231"/>
            <a:ext cx="6923234" cy="5837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Image result for jetblue logo">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24800" y="1209361"/>
            <a:ext cx="1022348" cy="342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00251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A51A17"/>
                </a:solidFill>
              </a:rPr>
              <a:pPr/>
              <a:t>37</a:t>
            </a:fld>
            <a:endParaRPr lang="en-US" altLang="en-US" sz="1400" b="1" dirty="0" smtClean="0">
              <a:solidFill>
                <a:srgbClr val="A51A17"/>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End of Chapter 08</a:t>
            </a:r>
            <a:endParaRPr lang="en-US" sz="2800" dirty="0"/>
          </a:p>
        </p:txBody>
      </p:sp>
    </p:spTree>
    <p:extLst>
      <p:ext uri="{BB962C8B-B14F-4D97-AF65-F5344CB8AC3E}">
        <p14:creationId xmlns:p14="http://schemas.microsoft.com/office/powerpoint/2010/main" val="42837375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4</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Measuring and Recording Acquisition Cost</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a:spcBef>
                <a:spcPts val="0"/>
              </a:spcBef>
              <a:spcAft>
                <a:spcPts val="1200"/>
              </a:spcAft>
            </a:pPr>
            <a:r>
              <a:rPr lang="en-US" sz="1400" dirty="0"/>
              <a:t>The acquisition cost of an asset includes the purchase price as well as all costs necessary to get the asset in place and ready for its intended use. </a:t>
            </a:r>
            <a:endParaRPr lang="en-US" sz="1400" dirty="0" smtClean="0"/>
          </a:p>
          <a:p>
            <a:pPr>
              <a:spcBef>
                <a:spcPts val="0"/>
              </a:spcBef>
              <a:spcAft>
                <a:spcPts val="1200"/>
              </a:spcAft>
            </a:pPr>
            <a:r>
              <a:rPr lang="en-US" sz="1400" dirty="0" smtClean="0"/>
              <a:t>The </a:t>
            </a:r>
            <a:r>
              <a:rPr lang="en-US" sz="1400" dirty="0"/>
              <a:t>purchase price </a:t>
            </a:r>
            <a:r>
              <a:rPr lang="en-US" sz="1400" dirty="0" smtClean="0"/>
              <a:t>is recorded net </a:t>
            </a:r>
            <a:r>
              <a:rPr lang="en-US" sz="1400" dirty="0"/>
              <a:t>of any cash discounts taken. </a:t>
            </a:r>
            <a:endParaRPr lang="en-US" sz="1400" dirty="0" smtClean="0"/>
          </a:p>
          <a:p>
            <a:pPr>
              <a:spcBef>
                <a:spcPts val="0"/>
              </a:spcBef>
              <a:spcAft>
                <a:spcPts val="1200"/>
              </a:spcAft>
            </a:pPr>
            <a:r>
              <a:rPr lang="en-US" sz="1400" dirty="0" smtClean="0"/>
              <a:t>Finance </a:t>
            </a:r>
            <a:r>
              <a:rPr lang="en-US" sz="1400" dirty="0"/>
              <a:t>charges are </a:t>
            </a:r>
            <a:r>
              <a:rPr lang="en-US" sz="1400" b="1" u="sng" dirty="0"/>
              <a:t>not</a:t>
            </a:r>
            <a:r>
              <a:rPr lang="en-US" sz="1400" dirty="0"/>
              <a:t> included in the cost of an asset. If we elect to finance the purchase over a period of time, the interest cost is charged as an expense when incurred. </a:t>
            </a:r>
            <a:endParaRPr lang="en-US" sz="1400" dirty="0" smtClean="0"/>
          </a:p>
          <a:p>
            <a:pPr lvl="1">
              <a:spcBef>
                <a:spcPts val="0"/>
              </a:spcBef>
              <a:spcAft>
                <a:spcPts val="1200"/>
              </a:spcAft>
              <a:buFont typeface="Wingdings" panose="05000000000000000000" pitchFamily="2" charset="2"/>
              <a:buChar char="v"/>
            </a:pPr>
            <a:r>
              <a:rPr lang="en-US" sz="1400" dirty="0" smtClean="0">
                <a:solidFill>
                  <a:srgbClr val="C00000"/>
                </a:solidFill>
              </a:rPr>
              <a:t>Recording </a:t>
            </a:r>
            <a:r>
              <a:rPr lang="en-US" sz="1400" dirty="0">
                <a:solidFill>
                  <a:srgbClr val="C00000"/>
                </a:solidFill>
              </a:rPr>
              <a:t>acquisition costs as assets is referred to as </a:t>
            </a:r>
            <a:r>
              <a:rPr lang="en-US" sz="1400" b="1" u="sng" dirty="0">
                <a:solidFill>
                  <a:srgbClr val="C00000"/>
                </a:solidFill>
              </a:rPr>
              <a:t>capitalizing</a:t>
            </a:r>
            <a:r>
              <a:rPr lang="en-US" sz="1400" dirty="0">
                <a:solidFill>
                  <a:srgbClr val="C00000"/>
                </a:solidFill>
              </a:rPr>
              <a:t> the costs.</a:t>
            </a:r>
          </a:p>
          <a:p>
            <a:pPr>
              <a:spcBef>
                <a:spcPts val="0"/>
              </a:spcBef>
              <a:spcAft>
                <a:spcPts val="1200"/>
              </a:spcAft>
            </a:pPr>
            <a:endParaRPr lang="en-US" sz="1400" dirty="0" smtClean="0"/>
          </a:p>
          <a:p>
            <a:pPr>
              <a:spcBef>
                <a:spcPts val="0"/>
              </a:spcBef>
              <a:spcAft>
                <a:spcPts val="1200"/>
              </a:spcAft>
            </a:pPr>
            <a:r>
              <a:rPr lang="en-US" sz="1400" b="1" dirty="0" smtClean="0">
                <a:solidFill>
                  <a:srgbClr val="002060"/>
                </a:solidFill>
              </a:rPr>
              <a:t>Equipment</a:t>
            </a:r>
            <a:r>
              <a:rPr lang="en-US" sz="1400" dirty="0" smtClean="0"/>
              <a:t> </a:t>
            </a:r>
            <a:r>
              <a:rPr lang="en-US" sz="1400" dirty="0"/>
              <a:t>is recorded at its purchase price less any available cash discounts. In addition to the purchase price, the cost of equipment includes sales taxes, delivery charges, installation costs, and any building modification costs necessary to accommodate the equipment. </a:t>
            </a:r>
          </a:p>
          <a:p>
            <a:pPr>
              <a:spcBef>
                <a:spcPts val="0"/>
              </a:spcBef>
              <a:spcAft>
                <a:spcPts val="1200"/>
              </a:spcAft>
            </a:pPr>
            <a:endParaRPr lang="en-US" sz="1400" dirty="0" smtClean="0"/>
          </a:p>
          <a:p>
            <a:pPr>
              <a:spcBef>
                <a:spcPts val="0"/>
              </a:spcBef>
              <a:spcAft>
                <a:spcPts val="1200"/>
              </a:spcAft>
            </a:pPr>
            <a:r>
              <a:rPr lang="en-US" sz="1400" dirty="0" smtClean="0"/>
              <a:t>When </a:t>
            </a:r>
            <a:r>
              <a:rPr lang="en-US" sz="1400" dirty="0"/>
              <a:t>purchasing </a:t>
            </a:r>
            <a:r>
              <a:rPr lang="en-US" sz="1400" b="1" dirty="0">
                <a:solidFill>
                  <a:srgbClr val="0C5C1B"/>
                </a:solidFill>
              </a:rPr>
              <a:t>land</a:t>
            </a:r>
            <a:r>
              <a:rPr lang="en-US" sz="1400" dirty="0"/>
              <a:t>, the cost includes the purchase price, legal fees, surveying fees, brokers’ commissions, and other costs generally incurred in connection with the purchase such as taxes and recording fees. </a:t>
            </a:r>
          </a:p>
          <a:p>
            <a:pPr lvl="1">
              <a:spcBef>
                <a:spcPts val="0"/>
              </a:spcBef>
              <a:spcAft>
                <a:spcPts val="600"/>
              </a:spcAft>
              <a:buFont typeface="Wingdings" panose="05000000000000000000" pitchFamily="2" charset="2"/>
              <a:buChar char="v"/>
            </a:pPr>
            <a:r>
              <a:rPr lang="en-US" sz="1400" dirty="0" smtClean="0"/>
              <a:t>NOTE: </a:t>
            </a:r>
            <a:r>
              <a:rPr lang="en-US" sz="1400" dirty="0"/>
              <a:t>Land is </a:t>
            </a:r>
            <a:r>
              <a:rPr lang="en-US" sz="1400" b="1" u="sng" dirty="0"/>
              <a:t>not </a:t>
            </a:r>
            <a:r>
              <a:rPr lang="en-US" sz="1400" dirty="0"/>
              <a:t>a depreciable </a:t>
            </a:r>
            <a:r>
              <a:rPr lang="en-US" sz="1400" dirty="0" smtClean="0"/>
              <a:t>asset</a:t>
            </a:r>
            <a:endParaRPr lang="en-US" sz="1400" dirty="0"/>
          </a:p>
        </p:txBody>
      </p:sp>
    </p:spTree>
    <p:extLst>
      <p:ext uri="{BB962C8B-B14F-4D97-AF65-F5344CB8AC3E}">
        <p14:creationId xmlns:p14="http://schemas.microsoft.com/office/powerpoint/2010/main" val="804254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5</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Measuring and Recording Acquisition Cost</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772400" cy="5105400"/>
          </a:xfrm>
          <a:noFill/>
        </p:spPr>
        <p:txBody>
          <a:bodyPr lIns="0" tIns="0" rIns="0" bIns="0"/>
          <a:lstStyle/>
          <a:p>
            <a:pPr marL="0" indent="0">
              <a:spcBef>
                <a:spcPts val="0"/>
              </a:spcBef>
              <a:spcAft>
                <a:spcPts val="600"/>
              </a:spcAft>
              <a:buFont typeface="Wingdings" pitchFamily="2" charset="2"/>
              <a:buNone/>
              <a:defRPr/>
            </a:pPr>
            <a:r>
              <a:rPr lang="en-US" sz="1400" b="1" dirty="0">
                <a:cs typeface="Arial" pitchFamily="34" charset="0"/>
              </a:rPr>
              <a:t>Acquisition for Cash </a:t>
            </a:r>
            <a:r>
              <a:rPr lang="en-US" sz="1400" dirty="0">
                <a:cs typeface="Arial" pitchFamily="34" charset="0"/>
              </a:rPr>
              <a:t>- </a:t>
            </a:r>
            <a:r>
              <a:rPr lang="en-US" sz="1400" dirty="0" smtClean="0">
                <a:cs typeface="Arial" pitchFamily="34" charset="0"/>
              </a:rPr>
              <a:t>Firm purchased </a:t>
            </a:r>
            <a:r>
              <a:rPr lang="en-US" sz="1400" dirty="0">
                <a:cs typeface="Arial" pitchFamily="34" charset="0"/>
              </a:rPr>
              <a:t>aircraft for $75 million cash.</a:t>
            </a:r>
          </a:p>
          <a:p>
            <a:pPr algn="ctr">
              <a:buFont typeface="Wingdings" pitchFamily="2" charset="2"/>
              <a:buNone/>
              <a:defRPr/>
            </a:pPr>
            <a:endParaRPr lang="en-US" sz="1400" dirty="0" smtClean="0">
              <a:cs typeface="Arial" pitchFamily="34" charset="0"/>
            </a:endParaRPr>
          </a:p>
          <a:p>
            <a:pPr algn="ctr">
              <a:buFont typeface="Wingdings" pitchFamily="2" charset="2"/>
              <a:buNone/>
              <a:defRPr/>
            </a:pPr>
            <a:endParaRPr lang="en-US" sz="1400" dirty="0">
              <a:cs typeface="Arial" pitchFamily="34" charset="0"/>
            </a:endParaRPr>
          </a:p>
          <a:p>
            <a:pPr algn="ctr">
              <a:buFont typeface="Wingdings" pitchFamily="2" charset="2"/>
              <a:buNone/>
              <a:defRPr/>
            </a:pPr>
            <a:endParaRPr lang="en-US" sz="1400" dirty="0">
              <a:cs typeface="Arial" pitchFamily="34" charset="0"/>
            </a:endParaRPr>
          </a:p>
          <a:p>
            <a:pPr algn="ctr">
              <a:buFont typeface="Wingdings" pitchFamily="2" charset="2"/>
              <a:buNone/>
              <a:defRPr/>
            </a:pPr>
            <a:endParaRPr lang="en-US" sz="1400" dirty="0">
              <a:cs typeface="Arial" pitchFamily="34" charset="0"/>
            </a:endParaRPr>
          </a:p>
          <a:p>
            <a:pPr marL="0" indent="0">
              <a:spcBef>
                <a:spcPts val="1200"/>
              </a:spcBef>
              <a:buNone/>
              <a:defRPr/>
            </a:pPr>
            <a:r>
              <a:rPr lang="en-US" sz="1400" b="1" dirty="0" smtClean="0">
                <a:cs typeface="Arial" pitchFamily="34" charset="0"/>
              </a:rPr>
              <a:t>Acquisition </a:t>
            </a:r>
            <a:r>
              <a:rPr lang="en-US" sz="1400" b="1" dirty="0">
                <a:cs typeface="Arial" pitchFamily="34" charset="0"/>
              </a:rPr>
              <a:t>for Debt </a:t>
            </a:r>
            <a:r>
              <a:rPr lang="en-US" sz="1400" dirty="0">
                <a:cs typeface="Arial" pitchFamily="34" charset="0"/>
              </a:rPr>
              <a:t>- </a:t>
            </a:r>
            <a:r>
              <a:rPr lang="en-US" sz="1400" dirty="0" smtClean="0">
                <a:cs typeface="Arial" pitchFamily="34" charset="0"/>
              </a:rPr>
              <a:t>Firm purchased </a:t>
            </a:r>
            <a:r>
              <a:rPr lang="en-US" sz="1400" dirty="0">
                <a:cs typeface="Arial" pitchFamily="34" charset="0"/>
              </a:rPr>
              <a:t>aircraft  for $1 million </a:t>
            </a:r>
            <a:r>
              <a:rPr lang="en-US" sz="1400" dirty="0" smtClean="0">
                <a:cs typeface="Arial" pitchFamily="34" charset="0"/>
              </a:rPr>
              <a:t>cash and </a:t>
            </a:r>
            <a:r>
              <a:rPr lang="en-US" sz="1400" dirty="0">
                <a:cs typeface="Arial" pitchFamily="34" charset="0"/>
              </a:rPr>
              <a:t>a $74 million note </a:t>
            </a:r>
            <a:r>
              <a:rPr lang="en-US" sz="1400" dirty="0" smtClean="0">
                <a:cs typeface="Arial" pitchFamily="34" charset="0"/>
              </a:rPr>
              <a:t>payable</a:t>
            </a:r>
            <a:endParaRPr lang="en-US" sz="1400" dirty="0">
              <a:cs typeface="Arial" pitchFamily="34" charset="0"/>
            </a:endParaRPr>
          </a:p>
          <a:p>
            <a:pPr>
              <a:defRPr/>
            </a:pPr>
            <a:endParaRPr lang="en-US" sz="1400" dirty="0" smtClean="0">
              <a:cs typeface="Arial" pitchFamily="34" charset="0"/>
            </a:endParaRPr>
          </a:p>
          <a:p>
            <a:pPr>
              <a:defRPr/>
            </a:pPr>
            <a:endParaRPr lang="en-US" sz="1400" dirty="0">
              <a:cs typeface="Arial" pitchFamily="34" charset="0"/>
            </a:endParaRPr>
          </a:p>
          <a:p>
            <a:pPr>
              <a:defRPr/>
            </a:pPr>
            <a:endParaRPr lang="en-US" sz="1400" dirty="0" smtClean="0">
              <a:cs typeface="Arial" pitchFamily="34" charset="0"/>
            </a:endParaRPr>
          </a:p>
          <a:p>
            <a:pPr>
              <a:defRPr/>
            </a:pPr>
            <a:endParaRPr lang="en-US" sz="1400" dirty="0">
              <a:cs typeface="Arial" pitchFamily="34" charset="0"/>
            </a:endParaRPr>
          </a:p>
          <a:p>
            <a:pPr algn="ctr">
              <a:buFont typeface="Wingdings" pitchFamily="2" charset="2"/>
              <a:buNone/>
              <a:defRPr/>
            </a:pPr>
            <a:endParaRPr lang="en-US" sz="1400" dirty="0">
              <a:cs typeface="Arial" pitchFamily="34" charset="0"/>
            </a:endParaRPr>
          </a:p>
          <a:p>
            <a:pPr marL="0" indent="0">
              <a:spcBef>
                <a:spcPts val="0"/>
              </a:spcBef>
              <a:buNone/>
              <a:defRPr/>
            </a:pPr>
            <a:endParaRPr lang="en-US" sz="1400" b="1" dirty="0" smtClean="0">
              <a:cs typeface="Arial" pitchFamily="34" charset="0"/>
            </a:endParaRPr>
          </a:p>
          <a:p>
            <a:pPr marL="0" indent="0">
              <a:spcBef>
                <a:spcPts val="1200"/>
              </a:spcBef>
              <a:buNone/>
              <a:defRPr/>
            </a:pPr>
            <a:r>
              <a:rPr lang="en-US" sz="1400" b="1" dirty="0" smtClean="0">
                <a:cs typeface="Arial" pitchFamily="34" charset="0"/>
              </a:rPr>
              <a:t>Acquisition </a:t>
            </a:r>
            <a:r>
              <a:rPr lang="en-US" sz="1400" b="1" dirty="0">
                <a:cs typeface="Arial" pitchFamily="34" charset="0"/>
              </a:rPr>
              <a:t>for Equity </a:t>
            </a:r>
            <a:r>
              <a:rPr lang="en-US" sz="1400" dirty="0">
                <a:cs typeface="Arial" pitchFamily="34" charset="0"/>
              </a:rPr>
              <a:t>- </a:t>
            </a:r>
            <a:r>
              <a:rPr lang="en-US" sz="1400" dirty="0" smtClean="0">
                <a:cs typeface="Arial" pitchFamily="34" charset="0"/>
              </a:rPr>
              <a:t>Firm </a:t>
            </a:r>
            <a:r>
              <a:rPr lang="en-US" sz="1400" dirty="0">
                <a:cs typeface="Arial" pitchFamily="34" charset="0"/>
              </a:rPr>
              <a:t>gave </a:t>
            </a:r>
            <a:r>
              <a:rPr lang="en-US" sz="1400" dirty="0" smtClean="0">
                <a:cs typeface="Arial" pitchFamily="34" charset="0"/>
              </a:rPr>
              <a:t>1 </a:t>
            </a:r>
            <a:r>
              <a:rPr lang="en-US" sz="1400" dirty="0">
                <a:cs typeface="Arial" pitchFamily="34" charset="0"/>
              </a:rPr>
              <a:t>million shares of $1 par </a:t>
            </a:r>
            <a:r>
              <a:rPr lang="en-US" sz="1400" dirty="0" smtClean="0">
                <a:cs typeface="Arial" pitchFamily="34" charset="0"/>
              </a:rPr>
              <a:t>value </a:t>
            </a:r>
            <a:r>
              <a:rPr lang="en-US" sz="1400" dirty="0">
                <a:cs typeface="Arial" pitchFamily="34" charset="0"/>
              </a:rPr>
              <a:t>common stock with a market value of $50 per share plus $25 million in </a:t>
            </a:r>
            <a:r>
              <a:rPr lang="en-US" sz="1400" dirty="0" smtClean="0">
                <a:cs typeface="Arial" pitchFamily="34" charset="0"/>
              </a:rPr>
              <a:t>cash </a:t>
            </a:r>
            <a:r>
              <a:rPr lang="en-US" sz="1400" dirty="0">
                <a:cs typeface="Arial" pitchFamily="34" charset="0"/>
              </a:rPr>
              <a:t>for </a:t>
            </a:r>
            <a:r>
              <a:rPr lang="en-US" sz="1400" dirty="0" smtClean="0">
                <a:cs typeface="Arial" pitchFamily="34" charset="0"/>
              </a:rPr>
              <a:t>aircraft</a:t>
            </a:r>
            <a:endParaRPr lang="en-US" sz="1400" dirty="0">
              <a:cs typeface="Arial" pitchFamily="34" charset="0"/>
            </a:endParaRPr>
          </a:p>
          <a:p>
            <a:endParaRPr lang="en-US" sz="1400" dirty="0"/>
          </a:p>
        </p:txBody>
      </p:sp>
      <p:graphicFrame>
        <p:nvGraphicFramePr>
          <p:cNvPr id="5" name="Table 4"/>
          <p:cNvGraphicFramePr>
            <a:graphicFrameLocks noGrp="1"/>
          </p:cNvGraphicFramePr>
          <p:nvPr>
            <p:extLst>
              <p:ext uri="{D42A27DB-BD31-4B8C-83A1-F6EECF244321}">
                <p14:modId xmlns:p14="http://schemas.microsoft.com/office/powerpoint/2010/main" val="976056494"/>
              </p:ext>
            </p:extLst>
          </p:nvPr>
        </p:nvGraphicFramePr>
        <p:xfrm>
          <a:off x="1861038" y="1491030"/>
          <a:ext cx="6324600" cy="914400"/>
        </p:xfrm>
        <a:graphic>
          <a:graphicData uri="http://schemas.openxmlformats.org/drawingml/2006/table">
            <a:tbl>
              <a:tblPr firstRow="1" bandRow="1">
                <a:tableStyleId>{2D5ABB26-0587-4C30-8999-92F81FD0307C}</a:tableStyleId>
              </a:tblPr>
              <a:tblGrid>
                <a:gridCol w="4082194">
                  <a:extLst>
                    <a:ext uri="{9D8B030D-6E8A-4147-A177-3AD203B41FA5}">
                      <a16:colId xmlns:a16="http://schemas.microsoft.com/office/drawing/2014/main" val="20000"/>
                    </a:ext>
                  </a:extLst>
                </a:gridCol>
                <a:gridCol w="1099406">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tblGrid>
              <a:tr h="127000">
                <a:tc>
                  <a:txBody>
                    <a:bodyPr/>
                    <a:lstStyle/>
                    <a:p>
                      <a:pPr algn="ctr"/>
                      <a:endParaRPr lang="en-US" sz="1400" i="1" dirty="0"/>
                    </a:p>
                  </a:txBody>
                  <a:tcPr>
                    <a:solidFill>
                      <a:schemeClr val="bg1">
                        <a:lumMod val="95000"/>
                      </a:schemeClr>
                    </a:solidFill>
                  </a:tcPr>
                </a:tc>
                <a:tc>
                  <a:txBody>
                    <a:bodyPr/>
                    <a:lstStyle/>
                    <a:p>
                      <a:pPr algn="r"/>
                      <a:r>
                        <a:rPr lang="en-US" sz="1400" u="sng" dirty="0" smtClean="0">
                          <a:solidFill>
                            <a:srgbClr val="C00000"/>
                          </a:solidFill>
                        </a:rPr>
                        <a:t>Debit</a:t>
                      </a:r>
                      <a:endParaRPr lang="en-US" sz="1400" u="sng" dirty="0">
                        <a:solidFill>
                          <a:srgbClr val="C00000"/>
                        </a:solidFill>
                      </a:endParaRPr>
                    </a:p>
                  </a:txBody>
                  <a:tcPr>
                    <a:solidFill>
                      <a:schemeClr val="bg1">
                        <a:lumMod val="95000"/>
                      </a:schemeClr>
                    </a:solidFill>
                  </a:tcPr>
                </a:tc>
                <a:tc>
                  <a:txBody>
                    <a:bodyPr/>
                    <a:lstStyle/>
                    <a:p>
                      <a:pPr algn="r"/>
                      <a:r>
                        <a:rPr lang="en-US" sz="1400" u="sng" dirty="0" smtClean="0">
                          <a:solidFill>
                            <a:srgbClr val="C00000"/>
                          </a:solidFill>
                        </a:rPr>
                        <a:t>Credit</a:t>
                      </a:r>
                      <a:endParaRPr lang="en-US" sz="1400" u="sng" dirty="0">
                        <a:solidFill>
                          <a:srgbClr val="C00000"/>
                        </a:solidFill>
                      </a:endParaRPr>
                    </a:p>
                  </a:txBody>
                  <a:tcPr>
                    <a:solidFill>
                      <a:schemeClr val="bg1">
                        <a:lumMod val="95000"/>
                      </a:schemeClr>
                    </a:solidFill>
                  </a:tcPr>
                </a:tc>
                <a:extLst>
                  <a:ext uri="{0D108BD9-81ED-4DB2-BD59-A6C34878D82A}">
                    <a16:rowId xmlns:a16="http://schemas.microsoft.com/office/drawing/2014/main" val="10000"/>
                  </a:ext>
                </a:extLst>
              </a:tr>
              <a:tr h="127000">
                <a:tc>
                  <a:txBody>
                    <a:bodyPr/>
                    <a:lstStyle/>
                    <a:p>
                      <a:r>
                        <a:rPr lang="en-US" sz="1400" dirty="0" smtClean="0"/>
                        <a:t>Flight Equipment (+A)</a:t>
                      </a:r>
                      <a:endParaRPr lang="en-US" sz="1400" dirty="0"/>
                    </a:p>
                  </a:txBody>
                  <a:tcPr>
                    <a:solidFill>
                      <a:schemeClr val="bg1">
                        <a:lumMod val="95000"/>
                      </a:schemeClr>
                    </a:solidFill>
                  </a:tcPr>
                </a:tc>
                <a:tc>
                  <a:txBody>
                    <a:bodyPr/>
                    <a:lstStyle/>
                    <a:p>
                      <a:pPr algn="r"/>
                      <a:r>
                        <a:rPr lang="en-US" sz="1400" dirty="0" smtClean="0"/>
                        <a:t>75,000,000</a:t>
                      </a:r>
                      <a:endParaRPr lang="en-US" sz="1400" dirty="0"/>
                    </a:p>
                  </a:txBody>
                  <a:tcPr>
                    <a:solidFill>
                      <a:schemeClr val="bg1">
                        <a:lumMod val="95000"/>
                      </a:schemeClr>
                    </a:solidFill>
                  </a:tcPr>
                </a:tc>
                <a:tc>
                  <a:txBody>
                    <a:bodyPr/>
                    <a:lstStyle/>
                    <a:p>
                      <a:pPr algn="r"/>
                      <a:endParaRPr lang="en-US" sz="1400" dirty="0"/>
                    </a:p>
                  </a:txBody>
                  <a:tcPr>
                    <a:solidFill>
                      <a:schemeClr val="bg1">
                        <a:lumMod val="95000"/>
                      </a:schemeClr>
                    </a:solidFill>
                  </a:tcPr>
                </a:tc>
                <a:extLst>
                  <a:ext uri="{0D108BD9-81ED-4DB2-BD59-A6C34878D82A}">
                    <a16:rowId xmlns:a16="http://schemas.microsoft.com/office/drawing/2014/main" val="10001"/>
                  </a:ext>
                </a:extLst>
              </a:tr>
              <a:tr h="127000">
                <a:tc>
                  <a:txBody>
                    <a:bodyPr/>
                    <a:lstStyle/>
                    <a:p>
                      <a:r>
                        <a:rPr lang="en-US" sz="1400" dirty="0" smtClean="0"/>
                        <a:t>     Cash (-A)</a:t>
                      </a:r>
                      <a:endParaRPr lang="en-US" sz="1400" dirty="0"/>
                    </a:p>
                  </a:txBody>
                  <a:tcPr>
                    <a:solidFill>
                      <a:schemeClr val="bg1">
                        <a:lumMod val="95000"/>
                      </a:schemeClr>
                    </a:solidFill>
                  </a:tcPr>
                </a:tc>
                <a:tc>
                  <a:txBody>
                    <a:bodyPr/>
                    <a:lstStyle/>
                    <a:p>
                      <a:pPr algn="r"/>
                      <a:endParaRPr lang="en-US" sz="1400" dirty="0"/>
                    </a:p>
                  </a:txBody>
                  <a:tcPr>
                    <a:solidFill>
                      <a:schemeClr val="bg1">
                        <a:lumMod val="95000"/>
                      </a:schemeClr>
                    </a:solidFill>
                  </a:tcPr>
                </a:tc>
                <a:tc>
                  <a:txBody>
                    <a:bodyPr/>
                    <a:lstStyle/>
                    <a:p>
                      <a:pPr algn="r"/>
                      <a:r>
                        <a:rPr lang="en-US" sz="1400" dirty="0" smtClean="0"/>
                        <a:t>75,000,000</a:t>
                      </a:r>
                      <a:endParaRPr lang="en-US" sz="1400" dirty="0"/>
                    </a:p>
                  </a:txBody>
                  <a:tcPr>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90647911"/>
              </p:ext>
            </p:extLst>
          </p:nvPr>
        </p:nvGraphicFramePr>
        <p:xfrm>
          <a:off x="1861038" y="3124200"/>
          <a:ext cx="6324600" cy="1219200"/>
        </p:xfrm>
        <a:graphic>
          <a:graphicData uri="http://schemas.openxmlformats.org/drawingml/2006/table">
            <a:tbl>
              <a:tblPr firstRow="1" bandRow="1">
                <a:tableStyleId>{2D5ABB26-0587-4C30-8999-92F81FD0307C}</a:tableStyleId>
              </a:tblPr>
              <a:tblGrid>
                <a:gridCol w="4082194">
                  <a:extLst>
                    <a:ext uri="{9D8B030D-6E8A-4147-A177-3AD203B41FA5}">
                      <a16:colId xmlns:a16="http://schemas.microsoft.com/office/drawing/2014/main" val="20000"/>
                    </a:ext>
                  </a:extLst>
                </a:gridCol>
                <a:gridCol w="1099406">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tblGrid>
              <a:tr h="127000">
                <a:tc>
                  <a:txBody>
                    <a:bodyPr/>
                    <a:lstStyle/>
                    <a:p>
                      <a:pPr algn="ctr"/>
                      <a:endParaRPr lang="en-US" sz="1400" i="1" dirty="0"/>
                    </a:p>
                  </a:txBody>
                  <a:tcPr>
                    <a:solidFill>
                      <a:schemeClr val="bg1">
                        <a:lumMod val="95000"/>
                      </a:schemeClr>
                    </a:solidFill>
                  </a:tcPr>
                </a:tc>
                <a:tc>
                  <a:txBody>
                    <a:bodyPr/>
                    <a:lstStyle/>
                    <a:p>
                      <a:pPr algn="r"/>
                      <a:r>
                        <a:rPr lang="en-US" sz="1400" u="sng" dirty="0" smtClean="0">
                          <a:solidFill>
                            <a:srgbClr val="C00000"/>
                          </a:solidFill>
                        </a:rPr>
                        <a:t>Debit</a:t>
                      </a:r>
                      <a:endParaRPr lang="en-US" sz="1400" u="sng" dirty="0">
                        <a:solidFill>
                          <a:srgbClr val="C00000"/>
                        </a:solidFill>
                      </a:endParaRPr>
                    </a:p>
                  </a:txBody>
                  <a:tcPr>
                    <a:solidFill>
                      <a:schemeClr val="bg1">
                        <a:lumMod val="95000"/>
                      </a:schemeClr>
                    </a:solidFill>
                  </a:tcPr>
                </a:tc>
                <a:tc>
                  <a:txBody>
                    <a:bodyPr/>
                    <a:lstStyle/>
                    <a:p>
                      <a:pPr algn="r"/>
                      <a:r>
                        <a:rPr lang="en-US" sz="1400" u="sng" dirty="0" smtClean="0">
                          <a:solidFill>
                            <a:srgbClr val="C00000"/>
                          </a:solidFill>
                        </a:rPr>
                        <a:t>Credit</a:t>
                      </a:r>
                      <a:endParaRPr lang="en-US" sz="1400" u="sng" dirty="0">
                        <a:solidFill>
                          <a:srgbClr val="C00000"/>
                        </a:solidFill>
                      </a:endParaRPr>
                    </a:p>
                  </a:txBody>
                  <a:tcPr>
                    <a:solidFill>
                      <a:schemeClr val="bg1">
                        <a:lumMod val="95000"/>
                      </a:schemeClr>
                    </a:solidFill>
                  </a:tcPr>
                </a:tc>
                <a:extLst>
                  <a:ext uri="{0D108BD9-81ED-4DB2-BD59-A6C34878D82A}">
                    <a16:rowId xmlns:a16="http://schemas.microsoft.com/office/drawing/2014/main" val="10000"/>
                  </a:ext>
                </a:extLst>
              </a:tr>
              <a:tr h="127000">
                <a:tc>
                  <a:txBody>
                    <a:bodyPr/>
                    <a:lstStyle/>
                    <a:p>
                      <a:r>
                        <a:rPr lang="en-US" sz="1400" dirty="0" smtClean="0"/>
                        <a:t>Flight Equipment (+A)</a:t>
                      </a:r>
                      <a:endParaRPr lang="en-US" sz="1400" dirty="0"/>
                    </a:p>
                  </a:txBody>
                  <a:tcPr>
                    <a:solidFill>
                      <a:schemeClr val="bg1">
                        <a:lumMod val="95000"/>
                      </a:schemeClr>
                    </a:solidFill>
                  </a:tcPr>
                </a:tc>
                <a:tc>
                  <a:txBody>
                    <a:bodyPr/>
                    <a:lstStyle/>
                    <a:p>
                      <a:pPr algn="r"/>
                      <a:r>
                        <a:rPr lang="en-US" sz="1400" dirty="0" smtClean="0"/>
                        <a:t>75,000,000</a:t>
                      </a:r>
                      <a:endParaRPr lang="en-US" sz="1400" dirty="0"/>
                    </a:p>
                  </a:txBody>
                  <a:tcPr>
                    <a:solidFill>
                      <a:schemeClr val="bg1">
                        <a:lumMod val="95000"/>
                      </a:schemeClr>
                    </a:solidFill>
                  </a:tcPr>
                </a:tc>
                <a:tc>
                  <a:txBody>
                    <a:bodyPr/>
                    <a:lstStyle/>
                    <a:p>
                      <a:pPr algn="r"/>
                      <a:endParaRPr lang="en-US" sz="1400" dirty="0"/>
                    </a:p>
                  </a:txBody>
                  <a:tcPr>
                    <a:solidFill>
                      <a:schemeClr val="bg1">
                        <a:lumMod val="95000"/>
                      </a:schemeClr>
                    </a:solidFill>
                  </a:tcPr>
                </a:tc>
                <a:extLst>
                  <a:ext uri="{0D108BD9-81ED-4DB2-BD59-A6C34878D82A}">
                    <a16:rowId xmlns:a16="http://schemas.microsoft.com/office/drawing/2014/main" val="10001"/>
                  </a:ext>
                </a:extLst>
              </a:tr>
              <a:tr h="127000">
                <a:tc>
                  <a:txBody>
                    <a:bodyPr/>
                    <a:lstStyle/>
                    <a:p>
                      <a:r>
                        <a:rPr lang="en-US" sz="1400" dirty="0" smtClean="0"/>
                        <a:t>     Cash (-A)</a:t>
                      </a:r>
                      <a:endParaRPr lang="en-US" sz="1400" dirty="0"/>
                    </a:p>
                  </a:txBody>
                  <a:tcPr>
                    <a:solidFill>
                      <a:schemeClr val="bg1">
                        <a:lumMod val="95000"/>
                      </a:schemeClr>
                    </a:solidFill>
                  </a:tcPr>
                </a:tc>
                <a:tc>
                  <a:txBody>
                    <a:bodyPr/>
                    <a:lstStyle/>
                    <a:p>
                      <a:pPr algn="r"/>
                      <a:endParaRPr lang="en-US" sz="1400" dirty="0"/>
                    </a:p>
                  </a:txBody>
                  <a:tcPr>
                    <a:solidFill>
                      <a:schemeClr val="bg1">
                        <a:lumMod val="95000"/>
                      </a:schemeClr>
                    </a:solidFill>
                  </a:tcPr>
                </a:tc>
                <a:tc>
                  <a:txBody>
                    <a:bodyPr/>
                    <a:lstStyle/>
                    <a:p>
                      <a:pPr algn="r"/>
                      <a:r>
                        <a:rPr lang="en-US" sz="1400" dirty="0" smtClean="0"/>
                        <a:t>1,000,000</a:t>
                      </a:r>
                      <a:endParaRPr lang="en-US" sz="1400" dirty="0"/>
                    </a:p>
                  </a:txBody>
                  <a:tcPr>
                    <a:solidFill>
                      <a:schemeClr val="bg1">
                        <a:lumMod val="95000"/>
                      </a:schemeClr>
                    </a:solidFill>
                  </a:tcPr>
                </a:tc>
                <a:extLst>
                  <a:ext uri="{0D108BD9-81ED-4DB2-BD59-A6C34878D82A}">
                    <a16:rowId xmlns:a16="http://schemas.microsoft.com/office/drawing/2014/main" val="10002"/>
                  </a:ext>
                </a:extLst>
              </a:tr>
              <a:tr h="127000">
                <a:tc>
                  <a:txBody>
                    <a:bodyPr/>
                    <a:lstStyle/>
                    <a:p>
                      <a:r>
                        <a:rPr lang="en-US" sz="1400" dirty="0" smtClean="0"/>
                        <a:t>     Notes Payable (+L)</a:t>
                      </a:r>
                      <a:endParaRPr lang="en-US" sz="1400" dirty="0"/>
                    </a:p>
                  </a:txBody>
                  <a:tcPr>
                    <a:solidFill>
                      <a:schemeClr val="bg1">
                        <a:lumMod val="95000"/>
                      </a:schemeClr>
                    </a:solidFill>
                  </a:tcPr>
                </a:tc>
                <a:tc>
                  <a:txBody>
                    <a:bodyPr/>
                    <a:lstStyle/>
                    <a:p>
                      <a:pPr algn="r"/>
                      <a:endParaRPr lang="en-US" sz="1400" dirty="0"/>
                    </a:p>
                  </a:txBody>
                  <a:tcPr>
                    <a:solidFill>
                      <a:schemeClr val="bg1">
                        <a:lumMod val="95000"/>
                      </a:schemeClr>
                    </a:solidFill>
                  </a:tcPr>
                </a:tc>
                <a:tc>
                  <a:txBody>
                    <a:bodyPr/>
                    <a:lstStyle/>
                    <a:p>
                      <a:pPr algn="r"/>
                      <a:r>
                        <a:rPr lang="en-US" sz="1400" dirty="0" smtClean="0"/>
                        <a:t>74,000,000</a:t>
                      </a:r>
                      <a:endParaRPr lang="en-US" sz="1400" dirty="0"/>
                    </a:p>
                  </a:txBody>
                  <a:tcPr>
                    <a:solidFill>
                      <a:schemeClr val="bg1">
                        <a:lumMod val="95000"/>
                      </a:schemeClr>
                    </a:solidFill>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599946421"/>
              </p:ext>
            </p:extLst>
          </p:nvPr>
        </p:nvGraphicFramePr>
        <p:xfrm>
          <a:off x="1866900" y="4988169"/>
          <a:ext cx="6324600" cy="1524000"/>
        </p:xfrm>
        <a:graphic>
          <a:graphicData uri="http://schemas.openxmlformats.org/drawingml/2006/table">
            <a:tbl>
              <a:tblPr firstRow="1" bandRow="1">
                <a:tableStyleId>{2D5ABB26-0587-4C30-8999-92F81FD0307C}</a:tableStyleId>
              </a:tblPr>
              <a:tblGrid>
                <a:gridCol w="4082194">
                  <a:extLst>
                    <a:ext uri="{9D8B030D-6E8A-4147-A177-3AD203B41FA5}">
                      <a16:colId xmlns:a16="http://schemas.microsoft.com/office/drawing/2014/main" val="20000"/>
                    </a:ext>
                  </a:extLst>
                </a:gridCol>
                <a:gridCol w="1099406">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tblGrid>
              <a:tr h="127000">
                <a:tc>
                  <a:txBody>
                    <a:bodyPr/>
                    <a:lstStyle/>
                    <a:p>
                      <a:pPr algn="ctr"/>
                      <a:endParaRPr lang="en-US" sz="1400" i="1" dirty="0"/>
                    </a:p>
                  </a:txBody>
                  <a:tcPr>
                    <a:solidFill>
                      <a:schemeClr val="bg1">
                        <a:lumMod val="95000"/>
                      </a:schemeClr>
                    </a:solidFill>
                  </a:tcPr>
                </a:tc>
                <a:tc>
                  <a:txBody>
                    <a:bodyPr/>
                    <a:lstStyle/>
                    <a:p>
                      <a:pPr algn="r"/>
                      <a:r>
                        <a:rPr lang="en-US" sz="1400" u="sng" dirty="0" smtClean="0">
                          <a:solidFill>
                            <a:srgbClr val="C00000"/>
                          </a:solidFill>
                        </a:rPr>
                        <a:t>Debit</a:t>
                      </a:r>
                      <a:endParaRPr lang="en-US" sz="1400" u="sng" dirty="0">
                        <a:solidFill>
                          <a:srgbClr val="C00000"/>
                        </a:solidFill>
                      </a:endParaRPr>
                    </a:p>
                  </a:txBody>
                  <a:tcPr>
                    <a:solidFill>
                      <a:schemeClr val="bg1">
                        <a:lumMod val="95000"/>
                      </a:schemeClr>
                    </a:solidFill>
                  </a:tcPr>
                </a:tc>
                <a:tc>
                  <a:txBody>
                    <a:bodyPr/>
                    <a:lstStyle/>
                    <a:p>
                      <a:pPr algn="r"/>
                      <a:r>
                        <a:rPr lang="en-US" sz="1400" u="sng" dirty="0" smtClean="0">
                          <a:solidFill>
                            <a:srgbClr val="C00000"/>
                          </a:solidFill>
                        </a:rPr>
                        <a:t>Credit</a:t>
                      </a:r>
                      <a:endParaRPr lang="en-US" sz="1400" u="sng" dirty="0">
                        <a:solidFill>
                          <a:srgbClr val="C00000"/>
                        </a:solidFill>
                      </a:endParaRPr>
                    </a:p>
                  </a:txBody>
                  <a:tcPr>
                    <a:solidFill>
                      <a:schemeClr val="bg1">
                        <a:lumMod val="95000"/>
                      </a:schemeClr>
                    </a:solidFill>
                  </a:tcPr>
                </a:tc>
                <a:extLst>
                  <a:ext uri="{0D108BD9-81ED-4DB2-BD59-A6C34878D82A}">
                    <a16:rowId xmlns:a16="http://schemas.microsoft.com/office/drawing/2014/main" val="10000"/>
                  </a:ext>
                </a:extLst>
              </a:tr>
              <a:tr h="127000">
                <a:tc>
                  <a:txBody>
                    <a:bodyPr/>
                    <a:lstStyle/>
                    <a:p>
                      <a:r>
                        <a:rPr lang="en-US" sz="1400" dirty="0" smtClean="0"/>
                        <a:t>Flight Equipment (+A)</a:t>
                      </a:r>
                      <a:endParaRPr lang="en-US" sz="1400" dirty="0"/>
                    </a:p>
                  </a:txBody>
                  <a:tcPr>
                    <a:solidFill>
                      <a:schemeClr val="bg1">
                        <a:lumMod val="95000"/>
                      </a:schemeClr>
                    </a:solidFill>
                  </a:tcPr>
                </a:tc>
                <a:tc>
                  <a:txBody>
                    <a:bodyPr/>
                    <a:lstStyle/>
                    <a:p>
                      <a:pPr algn="r"/>
                      <a:r>
                        <a:rPr lang="en-US" sz="1400" dirty="0" smtClean="0"/>
                        <a:t>75,000,000</a:t>
                      </a:r>
                      <a:endParaRPr lang="en-US" sz="1400" dirty="0"/>
                    </a:p>
                  </a:txBody>
                  <a:tcPr>
                    <a:solidFill>
                      <a:schemeClr val="bg1">
                        <a:lumMod val="95000"/>
                      </a:schemeClr>
                    </a:solidFill>
                  </a:tcPr>
                </a:tc>
                <a:tc>
                  <a:txBody>
                    <a:bodyPr/>
                    <a:lstStyle/>
                    <a:p>
                      <a:pPr algn="r"/>
                      <a:endParaRPr lang="en-US" sz="1400" dirty="0"/>
                    </a:p>
                  </a:txBody>
                  <a:tcPr>
                    <a:solidFill>
                      <a:schemeClr val="bg1">
                        <a:lumMod val="95000"/>
                      </a:schemeClr>
                    </a:solidFill>
                  </a:tcPr>
                </a:tc>
                <a:extLst>
                  <a:ext uri="{0D108BD9-81ED-4DB2-BD59-A6C34878D82A}">
                    <a16:rowId xmlns:a16="http://schemas.microsoft.com/office/drawing/2014/main" val="10001"/>
                  </a:ext>
                </a:extLst>
              </a:tr>
              <a:tr h="127000">
                <a:tc>
                  <a:txBody>
                    <a:bodyPr/>
                    <a:lstStyle/>
                    <a:p>
                      <a:r>
                        <a:rPr lang="en-US" sz="1400" dirty="0" smtClean="0"/>
                        <a:t>     Common Stock (+SE)</a:t>
                      </a:r>
                      <a:endParaRPr lang="en-US" sz="1400" dirty="0"/>
                    </a:p>
                  </a:txBody>
                  <a:tcPr>
                    <a:solidFill>
                      <a:schemeClr val="bg1">
                        <a:lumMod val="95000"/>
                      </a:schemeClr>
                    </a:solidFill>
                  </a:tcPr>
                </a:tc>
                <a:tc>
                  <a:txBody>
                    <a:bodyPr/>
                    <a:lstStyle/>
                    <a:p>
                      <a:pPr algn="r"/>
                      <a:endParaRPr lang="en-US" sz="1400" dirty="0"/>
                    </a:p>
                  </a:txBody>
                  <a:tcPr>
                    <a:solidFill>
                      <a:schemeClr val="bg1">
                        <a:lumMod val="95000"/>
                      </a:schemeClr>
                    </a:solidFill>
                  </a:tcPr>
                </a:tc>
                <a:tc>
                  <a:txBody>
                    <a:bodyPr/>
                    <a:lstStyle/>
                    <a:p>
                      <a:pPr algn="r"/>
                      <a:r>
                        <a:rPr lang="en-US" sz="1400" dirty="0" smtClean="0"/>
                        <a:t>1,000,000</a:t>
                      </a:r>
                      <a:endParaRPr lang="en-US" sz="1400" dirty="0"/>
                    </a:p>
                  </a:txBody>
                  <a:tcPr>
                    <a:solidFill>
                      <a:schemeClr val="bg1">
                        <a:lumMod val="95000"/>
                      </a:schemeClr>
                    </a:solidFill>
                  </a:tcPr>
                </a:tc>
                <a:extLst>
                  <a:ext uri="{0D108BD9-81ED-4DB2-BD59-A6C34878D82A}">
                    <a16:rowId xmlns:a16="http://schemas.microsoft.com/office/drawing/2014/main" val="10002"/>
                  </a:ext>
                </a:extLst>
              </a:tr>
              <a:tr h="127000">
                <a:tc>
                  <a:txBody>
                    <a:bodyPr/>
                    <a:lstStyle/>
                    <a:p>
                      <a:r>
                        <a:rPr lang="en-US" sz="1400" dirty="0" smtClean="0"/>
                        <a:t>     Additional Paid-in-Capital</a:t>
                      </a:r>
                      <a:r>
                        <a:rPr lang="en-US" sz="1400" baseline="0" dirty="0" smtClean="0"/>
                        <a:t> </a:t>
                      </a:r>
                      <a:r>
                        <a:rPr lang="en-US" sz="1400" dirty="0" smtClean="0"/>
                        <a:t>(+SE)</a:t>
                      </a:r>
                      <a:endParaRPr lang="en-US" sz="1400" dirty="0"/>
                    </a:p>
                  </a:txBody>
                  <a:tcPr>
                    <a:solidFill>
                      <a:schemeClr val="bg1">
                        <a:lumMod val="95000"/>
                      </a:schemeClr>
                    </a:solidFill>
                  </a:tcPr>
                </a:tc>
                <a:tc>
                  <a:txBody>
                    <a:bodyPr/>
                    <a:lstStyle/>
                    <a:p>
                      <a:pPr algn="r"/>
                      <a:endParaRPr lang="en-US" sz="1400" dirty="0"/>
                    </a:p>
                  </a:txBody>
                  <a:tcPr>
                    <a:solidFill>
                      <a:schemeClr val="bg1">
                        <a:lumMod val="95000"/>
                      </a:schemeClr>
                    </a:solidFill>
                  </a:tcPr>
                </a:tc>
                <a:tc>
                  <a:txBody>
                    <a:bodyPr/>
                    <a:lstStyle/>
                    <a:p>
                      <a:pPr algn="r"/>
                      <a:r>
                        <a:rPr lang="en-US" sz="1400" dirty="0" smtClean="0"/>
                        <a:t>49,000,000</a:t>
                      </a:r>
                      <a:endParaRPr lang="en-US" sz="1400" dirty="0"/>
                    </a:p>
                  </a:txBody>
                  <a:tcPr>
                    <a:solidFill>
                      <a:schemeClr val="bg1">
                        <a:lumMod val="95000"/>
                      </a:schemeClr>
                    </a:solidFill>
                  </a:tcPr>
                </a:tc>
                <a:extLst>
                  <a:ext uri="{0D108BD9-81ED-4DB2-BD59-A6C34878D82A}">
                    <a16:rowId xmlns:a16="http://schemas.microsoft.com/office/drawing/2014/main" val="10003"/>
                  </a:ext>
                </a:extLst>
              </a:tr>
              <a:tr h="127000">
                <a:tc>
                  <a:txBody>
                    <a:bodyPr/>
                    <a:lstStyle/>
                    <a:p>
                      <a:r>
                        <a:rPr lang="en-US" sz="1400" dirty="0" smtClean="0"/>
                        <a:t>     Cash (-A)</a:t>
                      </a:r>
                      <a:endParaRPr lang="en-US" sz="1400" dirty="0"/>
                    </a:p>
                  </a:txBody>
                  <a:tcPr>
                    <a:solidFill>
                      <a:schemeClr val="bg1">
                        <a:lumMod val="95000"/>
                      </a:schemeClr>
                    </a:solidFill>
                  </a:tcPr>
                </a:tc>
                <a:tc>
                  <a:txBody>
                    <a:bodyPr/>
                    <a:lstStyle/>
                    <a:p>
                      <a:pPr algn="r"/>
                      <a:endParaRPr lang="en-US" sz="1400" dirty="0"/>
                    </a:p>
                  </a:txBody>
                  <a:tcPr>
                    <a:solidFill>
                      <a:schemeClr val="bg1">
                        <a:lumMod val="95000"/>
                      </a:schemeClr>
                    </a:solidFill>
                  </a:tcPr>
                </a:tc>
                <a:tc>
                  <a:txBody>
                    <a:bodyPr/>
                    <a:lstStyle/>
                    <a:p>
                      <a:pPr algn="r"/>
                      <a:r>
                        <a:rPr lang="en-US" sz="1400" dirty="0" smtClean="0"/>
                        <a:t>25,000,000</a:t>
                      </a:r>
                      <a:endParaRPr lang="en-US" sz="1400" dirty="0"/>
                    </a:p>
                  </a:txBody>
                  <a:tcPr>
                    <a:solidFill>
                      <a:schemeClr val="bg1">
                        <a:lumMod val="95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877786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6</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Acquisition by Construction</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r>
              <a:rPr lang="en-US" sz="1400" dirty="0"/>
              <a:t>If we construct a </a:t>
            </a:r>
            <a:r>
              <a:rPr lang="en-US" sz="1400" dirty="0">
                <a:solidFill>
                  <a:srgbClr val="C00000"/>
                </a:solidFill>
              </a:rPr>
              <a:t>tangible </a:t>
            </a:r>
            <a:r>
              <a:rPr lang="en-US" sz="1400" dirty="0" smtClean="0">
                <a:solidFill>
                  <a:srgbClr val="C00000"/>
                </a:solidFill>
              </a:rPr>
              <a:t>asset</a:t>
            </a:r>
            <a:r>
              <a:rPr lang="en-US" sz="1400" dirty="0"/>
              <a:t> </a:t>
            </a:r>
            <a:r>
              <a:rPr lang="en-US" sz="1400" dirty="0" smtClean="0"/>
              <a:t>(i.e., building), </a:t>
            </a:r>
            <a:r>
              <a:rPr lang="en-US" sz="1400" dirty="0"/>
              <a:t>the cost will include all the necessary construction, material, and labor costs, plus interest costs on the money borrowed to finance the construction</a:t>
            </a:r>
            <a:r>
              <a:rPr lang="en-US" sz="1400" dirty="0" smtClean="0"/>
              <a:t>.</a:t>
            </a:r>
          </a:p>
          <a:p>
            <a:endParaRPr lang="en-US" sz="1400" dirty="0"/>
          </a:p>
          <a:p>
            <a:endParaRPr lang="en-US" sz="1400" dirty="0" smtClean="0"/>
          </a:p>
          <a:p>
            <a:pPr>
              <a:spcBef>
                <a:spcPts val="0"/>
              </a:spcBef>
              <a:spcAft>
                <a:spcPts val="600"/>
              </a:spcAft>
            </a:pPr>
            <a:r>
              <a:rPr lang="en-US" sz="1400" dirty="0"/>
              <a:t>After a </a:t>
            </a:r>
            <a:r>
              <a:rPr lang="en-US" sz="1400" dirty="0">
                <a:solidFill>
                  <a:srgbClr val="C00000"/>
                </a:solidFill>
              </a:rPr>
              <a:t>tangible</a:t>
            </a:r>
            <a:r>
              <a:rPr lang="en-US" sz="1400" dirty="0"/>
              <a:t> long-lived asset is purchased, a company may incur additional expenditures on that </a:t>
            </a:r>
            <a:r>
              <a:rPr lang="en-US" sz="1400" dirty="0" smtClean="0"/>
              <a:t>asset</a:t>
            </a:r>
            <a:r>
              <a:rPr lang="en-US" sz="1400" dirty="0"/>
              <a:t>:</a:t>
            </a:r>
            <a:endParaRPr lang="en-US" sz="1400" dirty="0" smtClean="0"/>
          </a:p>
          <a:p>
            <a:pPr lvl="1">
              <a:buFont typeface="Wingdings" panose="05000000000000000000" pitchFamily="2" charset="2"/>
              <a:buChar char="Ø"/>
            </a:pPr>
            <a:r>
              <a:rPr lang="en-US" sz="1400" dirty="0" smtClean="0"/>
              <a:t>repairs </a:t>
            </a:r>
            <a:r>
              <a:rPr lang="en-US" sz="1400" dirty="0"/>
              <a:t>and </a:t>
            </a:r>
            <a:r>
              <a:rPr lang="en-US" sz="1400" dirty="0" smtClean="0"/>
              <a:t>maintenance</a:t>
            </a:r>
          </a:p>
          <a:p>
            <a:pPr lvl="1">
              <a:buFont typeface="Wingdings" panose="05000000000000000000" pitchFamily="2" charset="2"/>
              <a:buChar char="Ø"/>
            </a:pPr>
            <a:r>
              <a:rPr lang="en-US" sz="1400" dirty="0" smtClean="0"/>
              <a:t>overhauls</a:t>
            </a:r>
          </a:p>
          <a:p>
            <a:pPr lvl="1">
              <a:buFont typeface="Wingdings" panose="05000000000000000000" pitchFamily="2" charset="2"/>
              <a:buChar char="Ø"/>
            </a:pPr>
            <a:r>
              <a:rPr lang="en-US" sz="1400" dirty="0" smtClean="0"/>
              <a:t>upgrades </a:t>
            </a:r>
            <a:r>
              <a:rPr lang="en-US" sz="1400" dirty="0"/>
              <a:t>and additions. </a:t>
            </a:r>
            <a:endParaRPr lang="en-US" sz="1400" dirty="0" smtClean="0"/>
          </a:p>
          <a:p>
            <a:endParaRPr lang="en-US" sz="1400" dirty="0" smtClean="0"/>
          </a:p>
          <a:p>
            <a:endParaRPr lang="en-US" sz="1400" dirty="0" smtClean="0"/>
          </a:p>
          <a:p>
            <a:pPr>
              <a:spcBef>
                <a:spcPts val="0"/>
              </a:spcBef>
              <a:spcAft>
                <a:spcPts val="1200"/>
              </a:spcAft>
              <a:buFont typeface="Wingdings" panose="05000000000000000000" pitchFamily="2" charset="2"/>
              <a:buChar char="v"/>
            </a:pPr>
            <a:r>
              <a:rPr lang="en-US" sz="1400" dirty="0" smtClean="0"/>
              <a:t>Generally</a:t>
            </a:r>
            <a:r>
              <a:rPr lang="en-US" sz="1400" dirty="0"/>
              <a:t>, subsequent expenditures for </a:t>
            </a:r>
            <a:r>
              <a:rPr lang="en-US" sz="1400" b="1" dirty="0">
                <a:solidFill>
                  <a:srgbClr val="0000FF"/>
                </a:solidFill>
              </a:rPr>
              <a:t>ordinary repairs and maintenance </a:t>
            </a:r>
            <a:r>
              <a:rPr lang="en-US" sz="1400" dirty="0"/>
              <a:t>are </a:t>
            </a:r>
            <a:r>
              <a:rPr lang="en-US" sz="1400" u="sng" dirty="0"/>
              <a:t>expensed in the period incurred</a:t>
            </a:r>
            <a:r>
              <a:rPr lang="en-US" sz="1400" dirty="0"/>
              <a:t>. These amounts are called revenue expenditures. </a:t>
            </a:r>
            <a:endParaRPr lang="en-US" sz="1400" dirty="0" smtClean="0"/>
          </a:p>
          <a:p>
            <a:pPr>
              <a:spcBef>
                <a:spcPts val="0"/>
              </a:spcBef>
              <a:spcAft>
                <a:spcPts val="1200"/>
              </a:spcAft>
              <a:buFont typeface="Wingdings" panose="05000000000000000000" pitchFamily="2" charset="2"/>
              <a:buChar char="v"/>
            </a:pPr>
            <a:r>
              <a:rPr lang="en-US" sz="1400" dirty="0" smtClean="0"/>
              <a:t>Additions </a:t>
            </a:r>
            <a:r>
              <a:rPr lang="en-US" sz="1400" dirty="0"/>
              <a:t>or subsequent expenditures for </a:t>
            </a:r>
            <a:r>
              <a:rPr lang="en-US" sz="1400" b="1" dirty="0">
                <a:solidFill>
                  <a:srgbClr val="C00000"/>
                </a:solidFill>
              </a:rPr>
              <a:t>improvements</a:t>
            </a:r>
            <a:r>
              <a:rPr lang="en-US" sz="1400" dirty="0"/>
              <a:t> such as overhauls, which extend the life of the asset, are </a:t>
            </a:r>
            <a:r>
              <a:rPr lang="en-US" sz="1400" u="sng" dirty="0"/>
              <a:t>capitalized instead of expensed</a:t>
            </a:r>
            <a:r>
              <a:rPr lang="en-US" sz="1400" dirty="0"/>
              <a:t>. These amounts are called capital expenditures.</a:t>
            </a:r>
          </a:p>
          <a:p>
            <a:endParaRPr lang="en-US" sz="1400" dirty="0"/>
          </a:p>
          <a:p>
            <a:pPr marL="0" indent="0">
              <a:buNone/>
            </a:pPr>
            <a:endParaRPr lang="en-US" sz="1400" dirty="0"/>
          </a:p>
        </p:txBody>
      </p:sp>
    </p:spTree>
    <p:extLst>
      <p:ext uri="{BB962C8B-B14F-4D97-AF65-F5344CB8AC3E}">
        <p14:creationId xmlns:p14="http://schemas.microsoft.com/office/powerpoint/2010/main" val="2996962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7</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Repairs, Maintenance, and Improvements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r>
              <a:rPr lang="en-US" sz="1400" dirty="0" smtClean="0"/>
              <a:t>Accounting </a:t>
            </a:r>
            <a:r>
              <a:rPr lang="en-US" sz="1400" dirty="0"/>
              <a:t>for expenses as capital expenditures increases current income because it spreads a single period’s operating expenses over many future periods as depreciation expense. It increases cash flows from operations by moving cash outflows from the operating section to the investing section of the cash flow statement. </a:t>
            </a:r>
          </a:p>
          <a:p>
            <a:endParaRPr lang="en-US" sz="1400" dirty="0" smtClean="0"/>
          </a:p>
          <a:p>
            <a:endParaRPr lang="en-US" sz="1400" dirty="0"/>
          </a:p>
          <a:p>
            <a:pPr>
              <a:buFont typeface="Wingdings" panose="05000000000000000000" pitchFamily="2" charset="2"/>
              <a:buChar char="v"/>
            </a:pPr>
            <a:r>
              <a:rPr lang="en-US" sz="1400" i="1" dirty="0" smtClean="0"/>
              <a:t>In </a:t>
            </a:r>
            <a:r>
              <a:rPr lang="en-US" sz="1400" i="1" dirty="0"/>
              <a:t>many cases, there is no clear line distinguishing between revenue and capital expenditures. To aid with capitalize/expense decisions, many companies have policies to record all expenditures below a certain dollar amount as </a:t>
            </a:r>
            <a:r>
              <a:rPr lang="en-US" sz="1400" i="1" dirty="0" smtClean="0"/>
              <a:t>expenses</a:t>
            </a:r>
            <a:r>
              <a:rPr lang="en-US" sz="1400" i="1" dirty="0"/>
              <a:t>, according to the materiality constraint. </a:t>
            </a:r>
            <a:endParaRPr lang="en-US" sz="1400" i="1" dirty="0" smtClean="0"/>
          </a:p>
          <a:p>
            <a:pPr>
              <a:buFont typeface="Wingdings" panose="05000000000000000000" pitchFamily="2" charset="2"/>
              <a:buChar char="v"/>
            </a:pPr>
            <a:endParaRPr lang="en-US" sz="1400" i="1" dirty="0"/>
          </a:p>
          <a:p>
            <a:pPr>
              <a:buFont typeface="Wingdings" panose="05000000000000000000" pitchFamily="2" charset="2"/>
              <a:buChar char="v"/>
            </a:pPr>
            <a:endParaRPr lang="en-US" sz="1400" i="1" dirty="0"/>
          </a:p>
        </p:txBody>
      </p:sp>
      <p:graphicFrame>
        <p:nvGraphicFramePr>
          <p:cNvPr id="2" name="Table 1"/>
          <p:cNvGraphicFramePr>
            <a:graphicFrameLocks noGrp="1"/>
          </p:cNvGraphicFramePr>
          <p:nvPr>
            <p:extLst>
              <p:ext uri="{D42A27DB-BD31-4B8C-83A1-F6EECF244321}">
                <p14:modId xmlns:p14="http://schemas.microsoft.com/office/powerpoint/2010/main" val="1280838138"/>
              </p:ext>
            </p:extLst>
          </p:nvPr>
        </p:nvGraphicFramePr>
        <p:xfrm>
          <a:off x="1409700" y="1447800"/>
          <a:ext cx="6781800" cy="1656080"/>
        </p:xfrm>
        <a:graphic>
          <a:graphicData uri="http://schemas.openxmlformats.org/drawingml/2006/table">
            <a:tbl>
              <a:tblPr firstRow="1" bandRow="1">
                <a:tableStyleId>{5FD0F851-EC5A-4D38-B0AD-8093EC10F338}</a:tableStyleId>
              </a:tblPr>
              <a:tblGrid>
                <a:gridCol w="1356360">
                  <a:extLst>
                    <a:ext uri="{9D8B030D-6E8A-4147-A177-3AD203B41FA5}">
                      <a16:colId xmlns:a16="http://schemas.microsoft.com/office/drawing/2014/main" val="1644598279"/>
                    </a:ext>
                  </a:extLst>
                </a:gridCol>
                <a:gridCol w="1615440">
                  <a:extLst>
                    <a:ext uri="{9D8B030D-6E8A-4147-A177-3AD203B41FA5}">
                      <a16:colId xmlns:a16="http://schemas.microsoft.com/office/drawing/2014/main" val="1118873788"/>
                    </a:ext>
                  </a:extLst>
                </a:gridCol>
                <a:gridCol w="1295400">
                  <a:extLst>
                    <a:ext uri="{9D8B030D-6E8A-4147-A177-3AD203B41FA5}">
                      <a16:colId xmlns:a16="http://schemas.microsoft.com/office/drawing/2014/main" val="1721652725"/>
                    </a:ext>
                  </a:extLst>
                </a:gridCol>
                <a:gridCol w="1295400">
                  <a:extLst>
                    <a:ext uri="{9D8B030D-6E8A-4147-A177-3AD203B41FA5}">
                      <a16:colId xmlns:a16="http://schemas.microsoft.com/office/drawing/2014/main" val="1449693822"/>
                    </a:ext>
                  </a:extLst>
                </a:gridCol>
                <a:gridCol w="1219200">
                  <a:extLst>
                    <a:ext uri="{9D8B030D-6E8A-4147-A177-3AD203B41FA5}">
                      <a16:colId xmlns:a16="http://schemas.microsoft.com/office/drawing/2014/main" val="2974350312"/>
                    </a:ext>
                  </a:extLst>
                </a:gridCol>
              </a:tblGrid>
              <a:tr h="370840">
                <a:tc>
                  <a:txBody>
                    <a:bodyPr/>
                    <a:lstStyle/>
                    <a:p>
                      <a:endParaRPr lang="en-US" sz="1200" dirty="0"/>
                    </a:p>
                  </a:txBody>
                  <a:tcPr anchor="ctr"/>
                </a:tc>
                <a:tc gridSpan="4">
                  <a:txBody>
                    <a:bodyPr/>
                    <a:lstStyle/>
                    <a:p>
                      <a:pPr algn="ctr"/>
                      <a:r>
                        <a:rPr lang="en-US" sz="1200" dirty="0" smtClean="0"/>
                        <a:t>Financial Statement Effect</a:t>
                      </a:r>
                      <a:endParaRPr lang="en-US" sz="1200" dirty="0"/>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48507393"/>
                  </a:ext>
                </a:extLst>
              </a:tr>
              <a:tr h="370840">
                <a:tc>
                  <a:txBody>
                    <a:bodyPr/>
                    <a:lstStyle/>
                    <a:p>
                      <a:pPr algn="ctr"/>
                      <a:r>
                        <a:rPr lang="en-US" sz="1200" i="1" dirty="0" smtClean="0"/>
                        <a:t>Treatment</a:t>
                      </a:r>
                      <a:endParaRPr lang="en-US" sz="1200" i="1" dirty="0"/>
                    </a:p>
                  </a:txBody>
                  <a:tcPr anchor="ctr">
                    <a:lnB w="12700" cap="flat" cmpd="sng" algn="ctr">
                      <a:solidFill>
                        <a:schemeClr val="tx1"/>
                      </a:solidFill>
                      <a:prstDash val="solid"/>
                      <a:round/>
                      <a:headEnd type="none" w="med" len="med"/>
                      <a:tailEnd type="none" w="med" len="med"/>
                    </a:lnB>
                  </a:tcPr>
                </a:tc>
                <a:tc>
                  <a:txBody>
                    <a:bodyPr/>
                    <a:lstStyle/>
                    <a:p>
                      <a:pPr algn="ctr"/>
                      <a:r>
                        <a:rPr lang="en-US" sz="1200" i="1" dirty="0" smtClean="0"/>
                        <a:t>Statement</a:t>
                      </a:r>
                      <a:endParaRPr lang="en-US" sz="1200" i="1" dirty="0"/>
                    </a:p>
                  </a:txBody>
                  <a:tcPr anchor="ctr">
                    <a:lnB w="12700" cap="flat" cmpd="sng" algn="ctr">
                      <a:solidFill>
                        <a:schemeClr val="tx1"/>
                      </a:solidFill>
                      <a:prstDash val="solid"/>
                      <a:round/>
                      <a:headEnd type="none" w="med" len="med"/>
                      <a:tailEnd type="none" w="med" len="med"/>
                    </a:lnB>
                  </a:tcPr>
                </a:tc>
                <a:tc>
                  <a:txBody>
                    <a:bodyPr/>
                    <a:lstStyle/>
                    <a:p>
                      <a:pPr algn="ctr"/>
                      <a:r>
                        <a:rPr lang="en-US" sz="1200" i="1" dirty="0" smtClean="0"/>
                        <a:t>Expense</a:t>
                      </a:r>
                      <a:endParaRPr lang="en-US" sz="1200" i="1" dirty="0"/>
                    </a:p>
                  </a:txBody>
                  <a:tcPr anchor="ctr">
                    <a:lnB w="12700" cap="flat" cmpd="sng" algn="ctr">
                      <a:solidFill>
                        <a:schemeClr val="tx1"/>
                      </a:solidFill>
                      <a:prstDash val="solid"/>
                      <a:round/>
                      <a:headEnd type="none" w="med" len="med"/>
                      <a:tailEnd type="none" w="med" len="med"/>
                    </a:lnB>
                  </a:tcPr>
                </a:tc>
                <a:tc>
                  <a:txBody>
                    <a:bodyPr/>
                    <a:lstStyle/>
                    <a:p>
                      <a:pPr algn="ctr"/>
                      <a:r>
                        <a:rPr lang="en-US" sz="1200" i="1" dirty="0" smtClean="0"/>
                        <a:t>Current Income</a:t>
                      </a:r>
                      <a:endParaRPr lang="en-US" sz="1200" i="1" dirty="0"/>
                    </a:p>
                  </a:txBody>
                  <a:tcPr anchor="ctr">
                    <a:lnB w="12700" cap="flat" cmpd="sng" algn="ctr">
                      <a:solidFill>
                        <a:schemeClr val="tx1"/>
                      </a:solidFill>
                      <a:prstDash val="solid"/>
                      <a:round/>
                      <a:headEnd type="none" w="med" len="med"/>
                      <a:tailEnd type="none" w="med" len="med"/>
                    </a:lnB>
                  </a:tcPr>
                </a:tc>
                <a:tc>
                  <a:txBody>
                    <a:bodyPr/>
                    <a:lstStyle/>
                    <a:p>
                      <a:pPr algn="ctr"/>
                      <a:r>
                        <a:rPr lang="en-US" sz="1200" i="1" dirty="0" smtClean="0"/>
                        <a:t>Current Taxes</a:t>
                      </a:r>
                      <a:endParaRPr lang="en-US" sz="1200" i="1" dirty="0"/>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3279610"/>
                  </a:ext>
                </a:extLst>
              </a:tr>
              <a:tr h="370840">
                <a:tc>
                  <a:txBody>
                    <a:bodyPr/>
                    <a:lstStyle/>
                    <a:p>
                      <a:pPr algn="ctr"/>
                      <a:r>
                        <a:rPr lang="en-US" sz="1200" dirty="0" smtClean="0"/>
                        <a:t>Capitalize</a:t>
                      </a:r>
                      <a:endParaRPr lang="en-US" sz="1200" dirty="0"/>
                    </a:p>
                  </a:txBody>
                  <a:tcPr anchor="ctr">
                    <a:lnT w="12700" cap="flat" cmpd="sng" algn="ctr">
                      <a:solidFill>
                        <a:schemeClr val="tx1"/>
                      </a:solidFill>
                      <a:prstDash val="solid"/>
                      <a:round/>
                      <a:headEnd type="none" w="med" len="med"/>
                      <a:tailEnd type="none" w="med" len="med"/>
                    </a:lnT>
                  </a:tcPr>
                </a:tc>
                <a:tc>
                  <a:txBody>
                    <a:bodyPr/>
                    <a:lstStyle/>
                    <a:p>
                      <a:pPr algn="ctr"/>
                      <a:r>
                        <a:rPr lang="en-US" sz="1200" dirty="0" smtClean="0"/>
                        <a:t>Balance Sheet account debited</a:t>
                      </a:r>
                      <a:endParaRPr lang="en-US" sz="1200" dirty="0"/>
                    </a:p>
                  </a:txBody>
                  <a:tcPr anchor="ctr">
                    <a:lnT w="12700" cap="flat" cmpd="sng" algn="ctr">
                      <a:solidFill>
                        <a:schemeClr val="tx1"/>
                      </a:solidFill>
                      <a:prstDash val="solid"/>
                      <a:round/>
                      <a:headEnd type="none" w="med" len="med"/>
                      <a:tailEnd type="none" w="med" len="med"/>
                    </a:lnT>
                  </a:tcPr>
                </a:tc>
                <a:tc>
                  <a:txBody>
                    <a:bodyPr/>
                    <a:lstStyle/>
                    <a:p>
                      <a:pPr algn="ctr"/>
                      <a:r>
                        <a:rPr lang="en-US" sz="1200" dirty="0" smtClean="0"/>
                        <a:t>Deferred</a:t>
                      </a:r>
                      <a:endParaRPr lang="en-US" sz="1200" dirty="0"/>
                    </a:p>
                  </a:txBody>
                  <a:tcPr anchor="ctr">
                    <a:lnT w="12700" cap="flat" cmpd="sng" algn="ctr">
                      <a:solidFill>
                        <a:schemeClr val="tx1"/>
                      </a:solidFill>
                      <a:prstDash val="solid"/>
                      <a:round/>
                      <a:headEnd type="none" w="med" len="med"/>
                      <a:tailEnd type="none" w="med" len="med"/>
                    </a:lnT>
                  </a:tcPr>
                </a:tc>
                <a:tc>
                  <a:txBody>
                    <a:bodyPr/>
                    <a:lstStyle/>
                    <a:p>
                      <a:pPr algn="ctr"/>
                      <a:r>
                        <a:rPr lang="en-US" sz="1200" dirty="0" smtClean="0"/>
                        <a:t>Higher</a:t>
                      </a:r>
                      <a:endParaRPr lang="en-US" sz="1200" dirty="0"/>
                    </a:p>
                  </a:txBody>
                  <a:tcPr anchor="ctr">
                    <a:lnT w="12700" cap="flat" cmpd="sng" algn="ctr">
                      <a:solidFill>
                        <a:schemeClr val="tx1"/>
                      </a:solidFill>
                      <a:prstDash val="solid"/>
                      <a:round/>
                      <a:headEnd type="none" w="med" len="med"/>
                      <a:tailEnd type="none" w="med" len="med"/>
                    </a:lnT>
                  </a:tcPr>
                </a:tc>
                <a:tc>
                  <a:txBody>
                    <a:bodyPr/>
                    <a:lstStyle/>
                    <a:p>
                      <a:pPr algn="ctr"/>
                      <a:r>
                        <a:rPr lang="en-US" sz="1200" dirty="0" smtClean="0"/>
                        <a:t>Higher</a:t>
                      </a:r>
                      <a:endParaRPr lang="en-US" sz="1200" dirty="0"/>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01011721"/>
                  </a:ext>
                </a:extLst>
              </a:tr>
              <a:tr h="370840">
                <a:tc>
                  <a:txBody>
                    <a:bodyPr/>
                    <a:lstStyle/>
                    <a:p>
                      <a:pPr algn="ctr"/>
                      <a:r>
                        <a:rPr lang="en-US" sz="1200" dirty="0" smtClean="0"/>
                        <a:t>Expense</a:t>
                      </a:r>
                      <a:endParaRPr lang="en-US" sz="1200" dirty="0"/>
                    </a:p>
                  </a:txBody>
                  <a:tcPr anchor="ctr"/>
                </a:tc>
                <a:tc>
                  <a:txBody>
                    <a:bodyPr/>
                    <a:lstStyle/>
                    <a:p>
                      <a:pPr algn="ctr"/>
                      <a:r>
                        <a:rPr lang="en-US" sz="1200" dirty="0" smtClean="0"/>
                        <a:t>Income Statement account debited</a:t>
                      </a:r>
                      <a:endParaRPr lang="en-US" sz="1200" dirty="0"/>
                    </a:p>
                  </a:txBody>
                  <a:tcPr anchor="ctr"/>
                </a:tc>
                <a:tc>
                  <a:txBody>
                    <a:bodyPr/>
                    <a:lstStyle/>
                    <a:p>
                      <a:pPr algn="ctr"/>
                      <a:r>
                        <a:rPr lang="en-US" sz="1200" dirty="0" smtClean="0"/>
                        <a:t>Currently recognized</a:t>
                      </a:r>
                      <a:endParaRPr lang="en-US" sz="1200" dirty="0"/>
                    </a:p>
                  </a:txBody>
                  <a:tcPr anchor="ctr"/>
                </a:tc>
                <a:tc>
                  <a:txBody>
                    <a:bodyPr/>
                    <a:lstStyle/>
                    <a:p>
                      <a:pPr algn="ctr"/>
                      <a:r>
                        <a:rPr lang="en-US" sz="1200" dirty="0" smtClean="0"/>
                        <a:t>Lower</a:t>
                      </a:r>
                      <a:endParaRPr lang="en-US" sz="1200" dirty="0"/>
                    </a:p>
                  </a:txBody>
                  <a:tcPr anchor="ctr"/>
                </a:tc>
                <a:tc>
                  <a:txBody>
                    <a:bodyPr/>
                    <a:lstStyle/>
                    <a:p>
                      <a:pPr algn="ctr"/>
                      <a:r>
                        <a:rPr lang="en-US" sz="1200" dirty="0" smtClean="0"/>
                        <a:t>Lower</a:t>
                      </a:r>
                      <a:endParaRPr lang="en-US" sz="1200" dirty="0"/>
                    </a:p>
                  </a:txBody>
                  <a:tcPr anchor="ctr"/>
                </a:tc>
                <a:extLst>
                  <a:ext uri="{0D108BD9-81ED-4DB2-BD59-A6C34878D82A}">
                    <a16:rowId xmlns:a16="http://schemas.microsoft.com/office/drawing/2014/main" val="303112279"/>
                  </a:ext>
                </a:extLst>
              </a:tr>
            </a:tbl>
          </a:graphicData>
        </a:graphic>
      </p:graphicFrame>
    </p:spTree>
    <p:extLst>
      <p:ext uri="{BB962C8B-B14F-4D97-AF65-F5344CB8AC3E}">
        <p14:creationId xmlns:p14="http://schemas.microsoft.com/office/powerpoint/2010/main" val="36302414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8</a:t>
            </a:fld>
            <a:endParaRPr lang="en-US" altLang="en-US" sz="1400" b="1" smtClean="0">
              <a:solidFill>
                <a:srgbClr val="002E62"/>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Depreciation</a:t>
            </a:r>
            <a:endParaRPr lang="en-US" sz="2800" dirty="0"/>
          </a:p>
        </p:txBody>
      </p:sp>
    </p:spTree>
    <p:extLst>
      <p:ext uri="{BB962C8B-B14F-4D97-AF65-F5344CB8AC3E}">
        <p14:creationId xmlns:p14="http://schemas.microsoft.com/office/powerpoint/2010/main" val="9923808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9</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Depreciation</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a:spcBef>
                <a:spcPts val="0"/>
              </a:spcBef>
              <a:spcAft>
                <a:spcPts val="600"/>
              </a:spcAft>
            </a:pPr>
            <a:r>
              <a:rPr lang="en-US" sz="1400" b="1" dirty="0">
                <a:solidFill>
                  <a:srgbClr val="C00000"/>
                </a:solidFill>
              </a:rPr>
              <a:t>Depreciation</a:t>
            </a:r>
            <a:r>
              <a:rPr lang="en-US" sz="1400" dirty="0"/>
              <a:t> is a process of cost allocation. We allocate the cost of an asset </a:t>
            </a:r>
            <a:r>
              <a:rPr lang="en-US" sz="1400" dirty="0" smtClean="0"/>
              <a:t>(i.e., buildings, equipment) to </a:t>
            </a:r>
            <a:r>
              <a:rPr lang="en-US" sz="1400" dirty="0"/>
              <a:t>expense over its useful life in some rational and systematic manner</a:t>
            </a:r>
            <a:r>
              <a:rPr lang="en-US" sz="1400" dirty="0" smtClean="0"/>
              <a:t>.</a:t>
            </a:r>
          </a:p>
          <a:p>
            <a:pPr lvl="1">
              <a:buFont typeface="Wingdings" panose="05000000000000000000" pitchFamily="2" charset="2"/>
              <a:buChar char="v"/>
            </a:pPr>
            <a:r>
              <a:rPr lang="en-US" sz="1400" dirty="0" smtClean="0">
                <a:solidFill>
                  <a:srgbClr val="002060"/>
                </a:solidFill>
              </a:rPr>
              <a:t>NOTE: Do </a:t>
            </a:r>
            <a:r>
              <a:rPr lang="en-US" sz="1400" dirty="0">
                <a:solidFill>
                  <a:srgbClr val="002060"/>
                </a:solidFill>
              </a:rPr>
              <a:t>not confuse cost allocation with asset valuation, an economic concept.</a:t>
            </a:r>
          </a:p>
          <a:p>
            <a:endParaRPr lang="en-US" sz="1400" dirty="0"/>
          </a:p>
          <a:p>
            <a:r>
              <a:rPr lang="en-US" sz="1400" dirty="0"/>
              <a:t>We allocate a portion of the cost to expense on the income statement each accounting period. The unused portion of the asset’s cost appears on the balance sheet. </a:t>
            </a:r>
          </a:p>
          <a:p>
            <a:pPr marL="0" indent="0">
              <a:buNone/>
            </a:pPr>
            <a:endParaRPr lang="en-US" sz="1400" dirty="0" smtClean="0"/>
          </a:p>
          <a:p>
            <a:pPr marL="0" indent="0">
              <a:buNone/>
            </a:pPr>
            <a:endParaRPr lang="en-US" sz="1400" dirty="0" smtClean="0"/>
          </a:p>
          <a:p>
            <a:endParaRPr lang="en-US" sz="1400" dirty="0"/>
          </a:p>
          <a:p>
            <a:endParaRPr lang="en-US" sz="1400" dirty="0" smtClean="0"/>
          </a:p>
          <a:p>
            <a:endParaRPr lang="en-US" sz="1400" dirty="0"/>
          </a:p>
          <a:p>
            <a:endParaRPr lang="en-US" sz="1400" dirty="0" smtClean="0"/>
          </a:p>
          <a:p>
            <a:endParaRPr lang="en-US" sz="1400" dirty="0"/>
          </a:p>
          <a:p>
            <a:r>
              <a:rPr lang="en-US" sz="1400" dirty="0" smtClean="0"/>
              <a:t>The </a:t>
            </a:r>
            <a:r>
              <a:rPr lang="en-US" sz="1400" dirty="0"/>
              <a:t>current year’s depreciation is an expense on the </a:t>
            </a:r>
            <a:r>
              <a:rPr lang="en-US" sz="1400" dirty="0">
                <a:solidFill>
                  <a:srgbClr val="0C5C1B"/>
                </a:solidFill>
              </a:rPr>
              <a:t>income statement</a:t>
            </a:r>
            <a:r>
              <a:rPr lang="en-US" sz="1400" dirty="0"/>
              <a:t>. </a:t>
            </a:r>
            <a:endParaRPr lang="en-US" sz="1400" dirty="0" smtClean="0"/>
          </a:p>
          <a:p>
            <a:endParaRPr lang="en-US" sz="1400" dirty="0"/>
          </a:p>
          <a:p>
            <a:r>
              <a:rPr lang="en-US" sz="1400" dirty="0" smtClean="0"/>
              <a:t>Accumulated </a:t>
            </a:r>
            <a:r>
              <a:rPr lang="en-US" sz="1400" dirty="0"/>
              <a:t>depreciation represents the depreciation taken on the asset since its purchase and is deducted from the asset’s cost on the </a:t>
            </a:r>
            <a:r>
              <a:rPr lang="en-US" sz="1400" dirty="0">
                <a:solidFill>
                  <a:schemeClr val="bg1">
                    <a:lumMod val="50000"/>
                  </a:schemeClr>
                </a:solidFill>
              </a:rPr>
              <a:t>balance sheet</a:t>
            </a:r>
            <a:r>
              <a:rPr lang="en-US" sz="1400" dirty="0"/>
              <a:t>. </a:t>
            </a:r>
          </a:p>
        </p:txBody>
      </p:sp>
      <p:sp>
        <p:nvSpPr>
          <p:cNvPr id="7" name="Rectangle 14"/>
          <p:cNvSpPr>
            <a:spLocks noChangeArrowheads="1"/>
          </p:cNvSpPr>
          <p:nvPr/>
        </p:nvSpPr>
        <p:spPr bwMode="auto">
          <a:xfrm>
            <a:off x="2362258" y="3478823"/>
            <a:ext cx="1676284" cy="457200"/>
          </a:xfrm>
          <a:prstGeom prst="rect">
            <a:avLst/>
          </a:prstGeom>
          <a:solidFill>
            <a:schemeClr val="bg1">
              <a:lumMod val="85000"/>
            </a:schemeClr>
          </a:solidFill>
          <a:ln w="28575">
            <a:noFill/>
            <a:miter lim="800000"/>
            <a:headEnd/>
            <a:tailEnd/>
          </a:ln>
        </p:spPr>
        <p:txBody>
          <a:bodyPr wrap="none" anchor="ctr"/>
          <a:lstStyle/>
          <a:p>
            <a:pPr algn="ctr" eaLnBrk="0" hangingPunct="0">
              <a:defRPr/>
            </a:pPr>
            <a:r>
              <a:rPr lang="en-US" sz="1400" dirty="0" smtClean="0">
                <a:cs typeface="Arial" pitchFamily="34" charset="0"/>
              </a:rPr>
              <a:t>Acquisition Cost</a:t>
            </a:r>
            <a:endParaRPr lang="en-US" sz="1400" dirty="0">
              <a:cs typeface="Arial" pitchFamily="34" charset="0"/>
            </a:endParaRPr>
          </a:p>
        </p:txBody>
      </p:sp>
      <p:sp>
        <p:nvSpPr>
          <p:cNvPr id="8" name="Rectangle 14"/>
          <p:cNvSpPr>
            <a:spLocks noChangeArrowheads="1"/>
          </p:cNvSpPr>
          <p:nvPr/>
        </p:nvSpPr>
        <p:spPr bwMode="auto">
          <a:xfrm>
            <a:off x="5257800" y="3478823"/>
            <a:ext cx="1752600" cy="457200"/>
          </a:xfrm>
          <a:prstGeom prst="rect">
            <a:avLst/>
          </a:prstGeom>
          <a:solidFill>
            <a:schemeClr val="accent6">
              <a:lumMod val="60000"/>
              <a:lumOff val="40000"/>
            </a:schemeClr>
          </a:solidFill>
          <a:ln w="28575">
            <a:noFill/>
            <a:miter lim="800000"/>
            <a:headEnd/>
            <a:tailEnd/>
          </a:ln>
        </p:spPr>
        <p:txBody>
          <a:bodyPr wrap="none" anchor="ctr"/>
          <a:lstStyle/>
          <a:p>
            <a:pPr algn="ctr" eaLnBrk="0" hangingPunct="0">
              <a:defRPr/>
            </a:pPr>
            <a:r>
              <a:rPr lang="en-US" sz="1400" dirty="0" smtClean="0">
                <a:cs typeface="Arial" pitchFamily="34" charset="0"/>
              </a:rPr>
              <a:t>Expense</a:t>
            </a:r>
            <a:endParaRPr lang="en-US" sz="1400" dirty="0">
              <a:cs typeface="Arial" pitchFamily="34" charset="0"/>
            </a:endParaRPr>
          </a:p>
        </p:txBody>
      </p:sp>
      <p:sp>
        <p:nvSpPr>
          <p:cNvPr id="10" name="Rectangle 14"/>
          <p:cNvSpPr>
            <a:spLocks noChangeArrowheads="1"/>
          </p:cNvSpPr>
          <p:nvPr/>
        </p:nvSpPr>
        <p:spPr bwMode="auto">
          <a:xfrm>
            <a:off x="2514600" y="4036035"/>
            <a:ext cx="2209800" cy="457200"/>
          </a:xfrm>
          <a:prstGeom prst="rect">
            <a:avLst/>
          </a:prstGeom>
          <a:solidFill>
            <a:schemeClr val="bg1">
              <a:lumMod val="85000"/>
            </a:schemeClr>
          </a:solidFill>
          <a:ln w="28575">
            <a:noFill/>
            <a:miter lim="800000"/>
            <a:headEnd/>
            <a:tailEnd/>
          </a:ln>
        </p:spPr>
        <p:txBody>
          <a:bodyPr wrap="none" anchor="ctr"/>
          <a:lstStyle/>
          <a:p>
            <a:pPr algn="ctr" eaLnBrk="0" hangingPunct="0">
              <a:defRPr/>
            </a:pPr>
            <a:r>
              <a:rPr lang="en-US" sz="1400" dirty="0" smtClean="0">
                <a:cs typeface="Arial" pitchFamily="34" charset="0"/>
              </a:rPr>
              <a:t>Accumulated Depreciation</a:t>
            </a:r>
            <a:endParaRPr lang="en-US" sz="1400" dirty="0">
              <a:cs typeface="Arial" pitchFamily="34" charset="0"/>
            </a:endParaRPr>
          </a:p>
        </p:txBody>
      </p:sp>
      <p:sp>
        <p:nvSpPr>
          <p:cNvPr id="11" name="Rectangle 14"/>
          <p:cNvSpPr>
            <a:spLocks noChangeArrowheads="1"/>
          </p:cNvSpPr>
          <p:nvPr/>
        </p:nvSpPr>
        <p:spPr bwMode="auto">
          <a:xfrm>
            <a:off x="5486400" y="4036035"/>
            <a:ext cx="2057400" cy="457200"/>
          </a:xfrm>
          <a:prstGeom prst="rect">
            <a:avLst/>
          </a:prstGeom>
          <a:solidFill>
            <a:schemeClr val="accent6">
              <a:lumMod val="60000"/>
              <a:lumOff val="40000"/>
            </a:schemeClr>
          </a:solidFill>
          <a:ln w="28575">
            <a:noFill/>
            <a:miter lim="800000"/>
            <a:headEnd/>
            <a:tailEnd/>
          </a:ln>
        </p:spPr>
        <p:txBody>
          <a:bodyPr wrap="none" anchor="ctr"/>
          <a:lstStyle/>
          <a:p>
            <a:pPr algn="ctr" eaLnBrk="0" hangingPunct="0">
              <a:defRPr/>
            </a:pPr>
            <a:r>
              <a:rPr lang="en-US" sz="1400" dirty="0" smtClean="0">
                <a:cs typeface="Arial" pitchFamily="34" charset="0"/>
              </a:rPr>
              <a:t>Depreciation Expense</a:t>
            </a:r>
            <a:endParaRPr lang="en-US" sz="1400" dirty="0">
              <a:cs typeface="Arial" pitchFamily="34" charset="0"/>
            </a:endParaRPr>
          </a:p>
        </p:txBody>
      </p:sp>
      <p:sp>
        <p:nvSpPr>
          <p:cNvPr id="3" name="TextBox 2"/>
          <p:cNvSpPr txBox="1"/>
          <p:nvPr/>
        </p:nvSpPr>
        <p:spPr>
          <a:xfrm>
            <a:off x="2525399" y="3140269"/>
            <a:ext cx="1516762" cy="338554"/>
          </a:xfrm>
          <a:prstGeom prst="rect">
            <a:avLst/>
          </a:prstGeom>
          <a:noFill/>
        </p:spPr>
        <p:txBody>
          <a:bodyPr wrap="none" rtlCol="0">
            <a:spAutoFit/>
          </a:bodyPr>
          <a:lstStyle/>
          <a:p>
            <a:r>
              <a:rPr lang="en-US" sz="1600" dirty="0" smtClean="0">
                <a:solidFill>
                  <a:schemeClr val="bg1">
                    <a:lumMod val="50000"/>
                  </a:schemeClr>
                </a:solidFill>
              </a:rPr>
              <a:t>Balance Sheet</a:t>
            </a:r>
            <a:endParaRPr lang="en-US" sz="1600" dirty="0">
              <a:solidFill>
                <a:schemeClr val="bg1">
                  <a:lumMod val="50000"/>
                </a:schemeClr>
              </a:solidFill>
            </a:endParaRPr>
          </a:p>
        </p:txBody>
      </p:sp>
      <p:sp>
        <p:nvSpPr>
          <p:cNvPr id="13" name="TextBox 12"/>
          <p:cNvSpPr txBox="1"/>
          <p:nvPr/>
        </p:nvSpPr>
        <p:spPr>
          <a:xfrm>
            <a:off x="5375719" y="3140269"/>
            <a:ext cx="1851789" cy="338554"/>
          </a:xfrm>
          <a:prstGeom prst="rect">
            <a:avLst/>
          </a:prstGeom>
          <a:noFill/>
        </p:spPr>
        <p:txBody>
          <a:bodyPr wrap="none" rtlCol="0">
            <a:spAutoFit/>
          </a:bodyPr>
          <a:lstStyle/>
          <a:p>
            <a:r>
              <a:rPr lang="en-US" sz="1600" dirty="0" smtClean="0">
                <a:solidFill>
                  <a:schemeClr val="accent6">
                    <a:lumMod val="75000"/>
                  </a:schemeClr>
                </a:solidFill>
              </a:rPr>
              <a:t>Income Statement</a:t>
            </a:r>
            <a:endParaRPr lang="en-US" sz="1600" dirty="0">
              <a:solidFill>
                <a:schemeClr val="accent6">
                  <a:lumMod val="75000"/>
                </a:schemeClr>
              </a:solidFill>
            </a:endParaRPr>
          </a:p>
        </p:txBody>
      </p:sp>
      <p:grpSp>
        <p:nvGrpSpPr>
          <p:cNvPr id="14" name="Group 4"/>
          <p:cNvGrpSpPr>
            <a:grpSpLocks/>
          </p:cNvGrpSpPr>
          <p:nvPr/>
        </p:nvGrpSpPr>
        <p:grpSpPr bwMode="auto">
          <a:xfrm>
            <a:off x="3983581" y="3386757"/>
            <a:ext cx="1277838" cy="320676"/>
            <a:chOff x="1784" y="3062"/>
            <a:chExt cx="2046" cy="202"/>
          </a:xfrm>
        </p:grpSpPr>
        <p:sp>
          <p:nvSpPr>
            <p:cNvPr id="15" name="Line 5"/>
            <p:cNvSpPr>
              <a:spLocks noChangeShapeType="1"/>
            </p:cNvSpPr>
            <p:nvPr/>
          </p:nvSpPr>
          <p:spPr bwMode="auto">
            <a:xfrm>
              <a:off x="1872" y="3264"/>
              <a:ext cx="1958" cy="0"/>
            </a:xfrm>
            <a:prstGeom prst="line">
              <a:avLst/>
            </a:prstGeom>
            <a:noFill/>
            <a:ln w="50799">
              <a:solidFill>
                <a:srgbClr val="002060"/>
              </a:solidFill>
              <a:round/>
              <a:headEnd/>
              <a:tailEnd type="triangle" w="med" len="med"/>
            </a:ln>
          </p:spPr>
          <p:txBody>
            <a:bodyPr wrap="none" anchor="ctr"/>
            <a:lstStyle/>
            <a:p>
              <a:endParaRPr lang="en-US" dirty="0">
                <a:solidFill>
                  <a:schemeClr val="tx2"/>
                </a:solidFill>
              </a:endParaRPr>
            </a:p>
          </p:txBody>
        </p:sp>
        <p:sp>
          <p:nvSpPr>
            <p:cNvPr id="16" name="Rectangle 6"/>
            <p:cNvSpPr>
              <a:spLocks noChangeArrowheads="1"/>
            </p:cNvSpPr>
            <p:nvPr/>
          </p:nvSpPr>
          <p:spPr bwMode="auto">
            <a:xfrm>
              <a:off x="1784" y="3062"/>
              <a:ext cx="1946" cy="163"/>
            </a:xfrm>
            <a:prstGeom prst="rect">
              <a:avLst/>
            </a:prstGeom>
            <a:noFill/>
            <a:ln w="12699">
              <a:noFill/>
              <a:miter lim="800000"/>
              <a:headEnd/>
              <a:tailEnd/>
            </a:ln>
          </p:spPr>
          <p:txBody>
            <a:bodyPr wrap="square" lIns="90488" tIns="44450" rIns="90488" bIns="44450">
              <a:spAutoFit/>
            </a:bodyPr>
            <a:lstStyle/>
            <a:p>
              <a:pPr algn="ctr" eaLnBrk="0" hangingPunct="0">
                <a:spcBef>
                  <a:spcPct val="50000"/>
                </a:spcBef>
              </a:pPr>
              <a:r>
                <a:rPr lang="en-US" sz="1100" b="1" dirty="0" smtClean="0">
                  <a:solidFill>
                    <a:srgbClr val="002060"/>
                  </a:solidFill>
                </a:rPr>
                <a:t>Cost Allocation</a:t>
              </a:r>
              <a:endParaRPr lang="en-US" sz="1100" b="1" dirty="0">
                <a:solidFill>
                  <a:srgbClr val="002060"/>
                </a:solidFill>
              </a:endParaRPr>
            </a:p>
          </p:txBody>
        </p:sp>
      </p:grpSp>
    </p:spTree>
    <p:extLst>
      <p:ext uri="{BB962C8B-B14F-4D97-AF65-F5344CB8AC3E}">
        <p14:creationId xmlns:p14="http://schemas.microsoft.com/office/powerpoint/2010/main" val="2061526215"/>
      </p:ext>
    </p:extLst>
  </p:cSld>
  <p:clrMapOvr>
    <a:masterClrMapping/>
  </p:clrMapOvr>
  <p:timing>
    <p:tnLst>
      <p:par>
        <p:cTn id="1" dur="indefinite" restart="never" nodeType="tmRoot"/>
      </p:par>
    </p:tnLst>
  </p:timing>
</p:sld>
</file>

<file path=ppt/theme/theme1.xml><?xml version="1.0" encoding="utf-8"?>
<a:theme xmlns:a="http://schemas.openxmlformats.org/drawingml/2006/main" name="GT_ppt_rnd2_light_gray">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GT_ppt_rnd2_light_gray">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GT_ppt_rnd2_light_gra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T_ppt_rnd2_light_gray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T_ppt_rnd2_light_gray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T_ppt_rnd2_light_gray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T_ppt_rnd2_light_gray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T_ppt_rnd2_light_gray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T_ppt_rnd2_light_gray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T_ppt_rnd2_light_gray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T_ppt_rnd2_light_gray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T_ppt_rnd2_light_gray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T_ppt_rnd2_light_gray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T_ppt_rnd2_light_gray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28713</TotalTime>
  <Words>3243</Words>
  <Application>Microsoft Office PowerPoint</Application>
  <PresentationFormat>On-screen Show (4:3)</PresentationFormat>
  <Paragraphs>446</Paragraphs>
  <Slides>37</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ＭＳ Ｐゴシック</vt:lpstr>
      <vt:lpstr>Arial</vt:lpstr>
      <vt:lpstr>Wingdings</vt:lpstr>
      <vt:lpstr>ヒラギノ角ゴ Pro W3</vt:lpstr>
      <vt:lpstr>GT_ppt_rnd2_light_gray</vt:lpstr>
      <vt:lpstr>PowerPoint Presentation</vt:lpstr>
      <vt:lpstr>Chapter 08 Learning Objectives</vt:lpstr>
      <vt:lpstr>Capital Investment</vt:lpstr>
      <vt:lpstr>Measuring and Recording Acquisition Cost</vt:lpstr>
      <vt:lpstr>Measuring and Recording Acquisition Cost</vt:lpstr>
      <vt:lpstr>Acquisition by Construction</vt:lpstr>
      <vt:lpstr>Repairs, Maintenance, and Improvements</vt:lpstr>
      <vt:lpstr>PowerPoint Presentation</vt:lpstr>
      <vt:lpstr>Depreciation</vt:lpstr>
      <vt:lpstr>Depreciation</vt:lpstr>
      <vt:lpstr>Adjusting for Depreciation</vt:lpstr>
      <vt:lpstr>Depreciation: Book Value</vt:lpstr>
      <vt:lpstr>Depreciation Methods</vt:lpstr>
      <vt:lpstr>PowerPoint Presentation</vt:lpstr>
      <vt:lpstr>Depreciation Example</vt:lpstr>
      <vt:lpstr>Depreciation Example</vt:lpstr>
      <vt:lpstr>Depreciation Example</vt:lpstr>
      <vt:lpstr>Depreciation Example</vt:lpstr>
      <vt:lpstr>Depreciation Example</vt:lpstr>
      <vt:lpstr>Depreciation Methods</vt:lpstr>
      <vt:lpstr>PowerPoint Presentation</vt:lpstr>
      <vt:lpstr>Asset Impairment</vt:lpstr>
      <vt:lpstr>PowerPoint Presentation</vt:lpstr>
      <vt:lpstr>Disposal of Property, Plant, and Equipment</vt:lpstr>
      <vt:lpstr>Disposal of Property, Plant, and Equipment</vt:lpstr>
      <vt:lpstr>Disposal of Property, Plant, and Equipment</vt:lpstr>
      <vt:lpstr>Disposal of Property, Plant, and Equipment</vt:lpstr>
      <vt:lpstr>Disposal of Property, Plant, and Equipment</vt:lpstr>
      <vt:lpstr>PowerPoint Presentation</vt:lpstr>
      <vt:lpstr>Intangible Assets</vt:lpstr>
      <vt:lpstr>Intangible Assets</vt:lpstr>
      <vt:lpstr>Intangible Assets</vt:lpstr>
      <vt:lpstr>Research and Development Costs</vt:lpstr>
      <vt:lpstr>PowerPoint Presentation</vt:lpstr>
      <vt:lpstr>Fixed Asset Turnover</vt:lpstr>
      <vt:lpstr>Fixed Asset Turnover: JetBlue Airways</vt:lpstr>
      <vt:lpstr>PowerPoint Presentation</vt:lpstr>
    </vt:vector>
  </TitlesOfParts>
  <Company>Brian Rush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Rush</dc:creator>
  <cp:lastModifiedBy>James Sinclair</cp:lastModifiedBy>
  <cp:revision>322</cp:revision>
  <cp:lastPrinted>2017-10-03T13:55:24Z</cp:lastPrinted>
  <dcterms:created xsi:type="dcterms:W3CDTF">2009-05-13T18:31:56Z</dcterms:created>
  <dcterms:modified xsi:type="dcterms:W3CDTF">2018-01-19T19:45:53Z</dcterms:modified>
</cp:coreProperties>
</file>