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256" r:id="rId2"/>
    <p:sldId id="257" r:id="rId3"/>
    <p:sldId id="508" r:id="rId4"/>
    <p:sldId id="564" r:id="rId5"/>
    <p:sldId id="450" r:id="rId6"/>
    <p:sldId id="472" r:id="rId7"/>
    <p:sldId id="579" r:id="rId8"/>
    <p:sldId id="580" r:id="rId9"/>
    <p:sldId id="581" r:id="rId10"/>
    <p:sldId id="528" r:id="rId11"/>
    <p:sldId id="452" r:id="rId12"/>
    <p:sldId id="565" r:id="rId13"/>
    <p:sldId id="454" r:id="rId14"/>
    <p:sldId id="572" r:id="rId15"/>
    <p:sldId id="531" r:id="rId16"/>
    <p:sldId id="530" r:id="rId17"/>
    <p:sldId id="533" r:id="rId18"/>
    <p:sldId id="567" r:id="rId19"/>
    <p:sldId id="582" r:id="rId20"/>
    <p:sldId id="566" r:id="rId21"/>
    <p:sldId id="491" r:id="rId22"/>
    <p:sldId id="536" r:id="rId23"/>
    <p:sldId id="539" r:id="rId24"/>
    <p:sldId id="493" r:id="rId25"/>
    <p:sldId id="537" r:id="rId26"/>
    <p:sldId id="538" r:id="rId27"/>
    <p:sldId id="573" r:id="rId28"/>
    <p:sldId id="574" r:id="rId29"/>
    <p:sldId id="512" r:id="rId30"/>
    <p:sldId id="540" r:id="rId31"/>
    <p:sldId id="541" r:id="rId32"/>
    <p:sldId id="575" r:id="rId33"/>
    <p:sldId id="547" r:id="rId34"/>
    <p:sldId id="576" r:id="rId35"/>
    <p:sldId id="578" r:id="rId36"/>
    <p:sldId id="577" r:id="rId37"/>
    <p:sldId id="277" r:id="rId38"/>
  </p:sldIdLst>
  <p:sldSz cx="9144000" cy="6858000" type="screen4x3"/>
  <p:notesSz cx="7019925" cy="930592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C5C1B"/>
    <a:srgbClr val="00CC00"/>
    <a:srgbClr val="FFCAC9"/>
    <a:srgbClr val="AF0501"/>
    <a:srgbClr val="AFEAFF"/>
    <a:srgbClr val="0000FF"/>
    <a:srgbClr val="D1211D"/>
    <a:srgbClr val="FF2121"/>
    <a:srgbClr val="A51A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94306" autoAdjust="0"/>
  </p:normalViewPr>
  <p:slideViewPr>
    <p:cSldViewPr>
      <p:cViewPr varScale="1">
        <p:scale>
          <a:sx n="109" d="100"/>
          <a:sy n="109" d="100"/>
        </p:scale>
        <p:origin x="1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20" y="-84"/>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C927583C-850F-490C-A064-9130DE2D6513}" type="slidenum">
              <a:rPr lang="en-US"/>
              <a:pPr>
                <a:defRPr/>
              </a:pPr>
              <a:t>‹#›</a:t>
            </a:fld>
            <a:endParaRPr lang="en-US"/>
          </a:p>
        </p:txBody>
      </p:sp>
    </p:spTree>
    <p:extLst>
      <p:ext uri="{BB962C8B-B14F-4D97-AF65-F5344CB8AC3E}">
        <p14:creationId xmlns:p14="http://schemas.microsoft.com/office/powerpoint/2010/main" val="1754310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1375" cy="3489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991" y="4420315"/>
            <a:ext cx="5147945" cy="418766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428F8F29-BAFE-423C-8FE4-DE63B7EE9A8F}" type="slidenum">
              <a:rPr lang="en-US"/>
              <a:pPr>
                <a:defRPr/>
              </a:pPr>
              <a:t>‹#›</a:t>
            </a:fld>
            <a:endParaRPr lang="en-US"/>
          </a:p>
        </p:txBody>
      </p:sp>
    </p:spTree>
    <p:extLst>
      <p:ext uri="{BB962C8B-B14F-4D97-AF65-F5344CB8AC3E}">
        <p14:creationId xmlns:p14="http://schemas.microsoft.com/office/powerpoint/2010/main" val="3963916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6A342815-06A7-4EE5-829A-5A07DED874EF}" type="slidenum">
              <a:rPr lang="en-US" altLang="en-US" sz="1200"/>
              <a:pPr/>
              <a:t>1</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2121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57163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633057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06799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299546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18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43338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19</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8265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56973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23</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52740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2530855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7673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52740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45164E03-DD65-4212-8E8C-B24019E335F7}" type="slidenum">
              <a:rPr lang="en-US" smtClean="0"/>
              <a:pPr>
                <a:defRPr/>
              </a:pPr>
              <a:t>28</a:t>
            </a:fld>
            <a:endParaRPr lang="en-US" dirty="0"/>
          </a:p>
        </p:txBody>
      </p:sp>
    </p:spTree>
    <p:extLst>
      <p:ext uri="{BB962C8B-B14F-4D97-AF65-F5344CB8AC3E}">
        <p14:creationId xmlns:p14="http://schemas.microsoft.com/office/powerpoint/2010/main" val="8554147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29</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30488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341198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355715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31</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391790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32</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355715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26762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34</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267627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35</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26762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26762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87785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10363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flipV="1">
            <a:off x="0" y="1606550"/>
            <a:ext cx="9144000" cy="2965450"/>
          </a:xfrm>
          <a:prstGeom prst="rect">
            <a:avLst/>
          </a:prstGeom>
          <a:solidFill>
            <a:srgbClr val="FFBAB3">
              <a:alpha val="24706"/>
            </a:srgb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3" name="Group 30"/>
          <p:cNvGrpSpPr>
            <a:grpSpLocks/>
          </p:cNvGrpSpPr>
          <p:nvPr/>
        </p:nvGrpSpPr>
        <p:grpSpPr bwMode="auto">
          <a:xfrm>
            <a:off x="0" y="669925"/>
            <a:ext cx="9144000" cy="952500"/>
            <a:chOff x="248" y="648"/>
            <a:chExt cx="5304" cy="600"/>
          </a:xfrm>
        </p:grpSpPr>
        <p:sp>
          <p:nvSpPr>
            <p:cNvPr id="4" name="Rectangle 13"/>
            <p:cNvSpPr>
              <a:spLocks noChangeArrowheads="1"/>
            </p:cNvSpPr>
            <p:nvPr userDrawn="1"/>
          </p:nvSpPr>
          <p:spPr bwMode="auto">
            <a:xfrm>
              <a:off x="248" y="648"/>
              <a:ext cx="5304" cy="300"/>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5" name="Rectangle 14"/>
            <p:cNvSpPr>
              <a:spLocks noChangeArrowheads="1"/>
            </p:cNvSpPr>
            <p:nvPr userDrawn="1"/>
          </p:nvSpPr>
          <p:spPr bwMode="auto">
            <a:xfrm>
              <a:off x="248" y="948"/>
              <a:ext cx="5304" cy="3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grpSp>
        <p:nvGrpSpPr>
          <p:cNvPr id="6" name="Group 54"/>
          <p:cNvGrpSpPr>
            <a:grpSpLocks/>
          </p:cNvGrpSpPr>
          <p:nvPr userDrawn="1"/>
        </p:nvGrpSpPr>
        <p:grpSpPr bwMode="auto">
          <a:xfrm>
            <a:off x="1066800" y="0"/>
            <a:ext cx="901700" cy="6858000"/>
            <a:chOff x="672" y="238"/>
            <a:chExt cx="568" cy="3811"/>
          </a:xfrm>
        </p:grpSpPr>
        <p:sp>
          <p:nvSpPr>
            <p:cNvPr id="7"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solidFill>
                  <a:srgbClr val="9D8D85"/>
                </a:solidFill>
                <a:ea typeface="ヒラギノ角ゴ Pro W3" pitchFamily="1" charset="-128"/>
              </a:endParaRPr>
            </a:p>
          </p:txBody>
        </p:sp>
        <p:sp>
          <p:nvSpPr>
            <p:cNvPr id="8" name="Rectangle 16"/>
            <p:cNvSpPr>
              <a:spLocks noChangeArrowheads="1"/>
            </p:cNvSpPr>
            <p:nvPr/>
          </p:nvSpPr>
          <p:spPr bwMode="auto">
            <a:xfrm rot="5400000">
              <a:off x="-1089" y="1999"/>
              <a:ext cx="3805" cy="283"/>
            </a:xfrm>
            <a:prstGeom prst="rect">
              <a:avLst/>
            </a:prstGeom>
            <a:solidFill>
              <a:srgbClr val="938F8F">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9" name="Rectangle 17"/>
          <p:cNvSpPr>
            <a:spLocks noChangeArrowheads="1"/>
          </p:cNvSpPr>
          <p:nvPr/>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 name="Rectangle 19"/>
          <p:cNvSpPr>
            <a:spLocks noChangeArrowheads="1"/>
          </p:cNvSpPr>
          <p:nvPr/>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1" name="Rectangle 22"/>
          <p:cNvSpPr>
            <a:spLocks noChangeArrowheads="1"/>
          </p:cNvSpPr>
          <p:nvPr/>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2" name="Rectangle 23"/>
          <p:cNvSpPr>
            <a:spLocks noChangeArrowheads="1"/>
          </p:cNvSpPr>
          <p:nvPr/>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5638991"/>
            <a:ext cx="3048000" cy="652272"/>
          </a:xfrm>
          <a:prstGeom prst="rect">
            <a:avLst/>
          </a:prstGeom>
        </p:spPr>
      </p:pic>
    </p:spTree>
    <p:extLst>
      <p:ext uri="{BB962C8B-B14F-4D97-AF65-F5344CB8AC3E}">
        <p14:creationId xmlns:p14="http://schemas.microsoft.com/office/powerpoint/2010/main" val="568891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F16EB26A-6972-41D6-9AD4-AD340A2CBBB9}" type="slidenum">
              <a:rPr lang="en-US"/>
              <a:pPr>
                <a:defRPr/>
              </a:pPr>
              <a:t>‹#›</a:t>
            </a:fld>
            <a:endParaRPr lang="en-US" sz="1400"/>
          </a:p>
        </p:txBody>
      </p:sp>
    </p:spTree>
    <p:extLst>
      <p:ext uri="{BB962C8B-B14F-4D97-AF65-F5344CB8AC3E}">
        <p14:creationId xmlns:p14="http://schemas.microsoft.com/office/powerpoint/2010/main" val="999533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0"/>
            <a:ext cx="20764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0"/>
            <a:ext cx="60769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14ADBA6A-05C6-4E96-8E1E-3BDE57DF0C94}" type="slidenum">
              <a:rPr lang="en-US"/>
              <a:pPr>
                <a:defRPr/>
              </a:pPr>
              <a:t>‹#›</a:t>
            </a:fld>
            <a:endParaRPr lang="en-US" sz="1400"/>
          </a:p>
        </p:txBody>
      </p:sp>
    </p:spTree>
    <p:extLst>
      <p:ext uri="{BB962C8B-B14F-4D97-AF65-F5344CB8AC3E}">
        <p14:creationId xmlns:p14="http://schemas.microsoft.com/office/powerpoint/2010/main" val="157012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baseline="0">
                <a:solidFill>
                  <a:srgbClr val="A51A17"/>
                </a:solidFill>
              </a:defRPr>
            </a:lvl1pPr>
          </a:lstStyle>
          <a:p>
            <a:pPr>
              <a:defRPr/>
            </a:pPr>
            <a:fld id="{36109281-D1F2-4DBC-AFD8-E434C5B97191}" type="slidenum">
              <a:rPr lang="en-US" smtClean="0"/>
              <a:pPr>
                <a:defRPr/>
              </a:pPr>
              <a:t>‹#›</a:t>
            </a:fld>
            <a:endParaRPr lang="en-US" sz="1400" dirty="0"/>
          </a:p>
        </p:txBody>
      </p:sp>
    </p:spTree>
    <p:extLst>
      <p:ext uri="{BB962C8B-B14F-4D97-AF65-F5344CB8AC3E}">
        <p14:creationId xmlns:p14="http://schemas.microsoft.com/office/powerpoint/2010/main" val="2211937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7"/>
          <p:cNvSpPr>
            <a:spLocks noGrp="1" noChangeArrowheads="1"/>
          </p:cNvSpPr>
          <p:nvPr>
            <p:ph type="sldNum" sz="quarter" idx="10"/>
          </p:nvPr>
        </p:nvSpPr>
        <p:spPr>
          <a:ln/>
        </p:spPr>
        <p:txBody>
          <a:bodyPr/>
          <a:lstStyle>
            <a:lvl1pPr>
              <a:defRPr/>
            </a:lvl1pPr>
          </a:lstStyle>
          <a:p>
            <a:pPr>
              <a:defRPr/>
            </a:pPr>
            <a:fld id="{01D1A30C-9D37-4C7B-ACB8-0F89742B396D}" type="slidenum">
              <a:rPr lang="en-US"/>
              <a:pPr>
                <a:defRPr/>
              </a:pPr>
              <a:t>‹#›</a:t>
            </a:fld>
            <a:endParaRPr lang="en-US" sz="1400"/>
          </a:p>
        </p:txBody>
      </p:sp>
    </p:spTree>
    <p:extLst>
      <p:ext uri="{BB962C8B-B14F-4D97-AF65-F5344CB8AC3E}">
        <p14:creationId xmlns:p14="http://schemas.microsoft.com/office/powerpoint/2010/main" val="1903487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7"/>
          <p:cNvSpPr>
            <a:spLocks noGrp="1" noChangeArrowheads="1"/>
          </p:cNvSpPr>
          <p:nvPr>
            <p:ph type="sldNum" sz="quarter" idx="10"/>
          </p:nvPr>
        </p:nvSpPr>
        <p:spPr>
          <a:ln/>
        </p:spPr>
        <p:txBody>
          <a:bodyPr/>
          <a:lstStyle>
            <a:lvl1pPr>
              <a:defRPr/>
            </a:lvl1pPr>
          </a:lstStyle>
          <a:p>
            <a:pPr>
              <a:defRPr/>
            </a:pPr>
            <a:fld id="{DE226CA3-BE71-4C38-BE50-AE24046D66AE}" type="slidenum">
              <a:rPr lang="en-US"/>
              <a:pPr>
                <a:defRPr/>
              </a:pPr>
              <a:t>‹#›</a:t>
            </a:fld>
            <a:endParaRPr lang="en-US" sz="1400"/>
          </a:p>
        </p:txBody>
      </p:sp>
    </p:spTree>
    <p:extLst>
      <p:ext uri="{BB962C8B-B14F-4D97-AF65-F5344CB8AC3E}">
        <p14:creationId xmlns:p14="http://schemas.microsoft.com/office/powerpoint/2010/main" val="2011989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7"/>
          <p:cNvSpPr>
            <a:spLocks noGrp="1" noChangeArrowheads="1"/>
          </p:cNvSpPr>
          <p:nvPr>
            <p:ph type="sldNum" sz="quarter" idx="10"/>
          </p:nvPr>
        </p:nvSpPr>
        <p:spPr>
          <a:ln/>
        </p:spPr>
        <p:txBody>
          <a:bodyPr/>
          <a:lstStyle>
            <a:lvl1pPr>
              <a:defRPr/>
            </a:lvl1pPr>
          </a:lstStyle>
          <a:p>
            <a:pPr>
              <a:defRPr/>
            </a:pPr>
            <a:fld id="{FBF8B41C-9440-4D6E-99B7-4E7AF97A85D3}" type="slidenum">
              <a:rPr lang="en-US"/>
              <a:pPr>
                <a:defRPr/>
              </a:pPr>
              <a:t>‹#›</a:t>
            </a:fld>
            <a:endParaRPr lang="en-US" sz="1400"/>
          </a:p>
        </p:txBody>
      </p:sp>
    </p:spTree>
    <p:extLst>
      <p:ext uri="{BB962C8B-B14F-4D97-AF65-F5344CB8AC3E}">
        <p14:creationId xmlns:p14="http://schemas.microsoft.com/office/powerpoint/2010/main" val="1764733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7"/>
          <p:cNvSpPr>
            <a:spLocks noGrp="1" noChangeArrowheads="1"/>
          </p:cNvSpPr>
          <p:nvPr>
            <p:ph type="sldNum" sz="quarter" idx="10"/>
          </p:nvPr>
        </p:nvSpPr>
        <p:spPr>
          <a:ln/>
        </p:spPr>
        <p:txBody>
          <a:bodyPr/>
          <a:lstStyle>
            <a:lvl1pPr>
              <a:defRPr/>
            </a:lvl1pPr>
          </a:lstStyle>
          <a:p>
            <a:pPr>
              <a:defRPr/>
            </a:pPr>
            <a:fld id="{4331D694-BAD3-455C-8F0E-91E77E050509}" type="slidenum">
              <a:rPr lang="en-US"/>
              <a:pPr>
                <a:defRPr/>
              </a:pPr>
              <a:t>‹#›</a:t>
            </a:fld>
            <a:endParaRPr lang="en-US" sz="1400"/>
          </a:p>
        </p:txBody>
      </p:sp>
    </p:spTree>
    <p:extLst>
      <p:ext uri="{BB962C8B-B14F-4D97-AF65-F5344CB8AC3E}">
        <p14:creationId xmlns:p14="http://schemas.microsoft.com/office/powerpoint/2010/main" val="28915697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7"/>
          <p:cNvSpPr>
            <a:spLocks noGrp="1" noChangeArrowheads="1"/>
          </p:cNvSpPr>
          <p:nvPr>
            <p:ph type="sldNum" sz="quarter" idx="10"/>
          </p:nvPr>
        </p:nvSpPr>
        <p:spPr>
          <a:ln/>
        </p:spPr>
        <p:txBody>
          <a:bodyPr/>
          <a:lstStyle>
            <a:lvl1pPr>
              <a:defRPr/>
            </a:lvl1pPr>
          </a:lstStyle>
          <a:p>
            <a:pPr>
              <a:defRPr/>
            </a:pPr>
            <a:fld id="{9EA3D249-BA46-4EA5-AB6F-5D67C9417617}" type="slidenum">
              <a:rPr lang="en-US"/>
              <a:pPr>
                <a:defRPr/>
              </a:pPr>
              <a:t>‹#›</a:t>
            </a:fld>
            <a:endParaRPr lang="en-US" sz="1400"/>
          </a:p>
        </p:txBody>
      </p:sp>
    </p:spTree>
    <p:extLst>
      <p:ext uri="{BB962C8B-B14F-4D97-AF65-F5344CB8AC3E}">
        <p14:creationId xmlns:p14="http://schemas.microsoft.com/office/powerpoint/2010/main" val="227732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DC6EE52B-91C9-4EE6-9D63-383479F5BF86}" type="slidenum">
              <a:rPr lang="en-US"/>
              <a:pPr>
                <a:defRPr/>
              </a:pPr>
              <a:t>‹#›</a:t>
            </a:fld>
            <a:endParaRPr lang="en-US" sz="1400"/>
          </a:p>
        </p:txBody>
      </p:sp>
    </p:spTree>
    <p:extLst>
      <p:ext uri="{BB962C8B-B14F-4D97-AF65-F5344CB8AC3E}">
        <p14:creationId xmlns:p14="http://schemas.microsoft.com/office/powerpoint/2010/main" val="3820609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088A144B-B30F-4C2F-B71E-09FBEF06C584}" type="slidenum">
              <a:rPr lang="en-US"/>
              <a:pPr>
                <a:defRPr/>
              </a:pPr>
              <a:t>‹#›</a:t>
            </a:fld>
            <a:endParaRPr lang="en-US" sz="1400"/>
          </a:p>
        </p:txBody>
      </p:sp>
    </p:spTree>
    <p:extLst>
      <p:ext uri="{BB962C8B-B14F-4D97-AF65-F5344CB8AC3E}">
        <p14:creationId xmlns:p14="http://schemas.microsoft.com/office/powerpoint/2010/main" val="4001318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61" name="Rectangle 37"/>
          <p:cNvSpPr>
            <a:spLocks noGrp="1" noChangeArrowheads="1"/>
          </p:cNvSpPr>
          <p:nvPr>
            <p:ph type="sldNum" sz="quarter" idx="4"/>
          </p:nvPr>
        </p:nvSpPr>
        <p:spPr bwMode="auto">
          <a:xfrm>
            <a:off x="533400" y="6534150"/>
            <a:ext cx="368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A51A17"/>
                </a:solidFill>
              </a:defRPr>
            </a:lvl1pPr>
          </a:lstStyle>
          <a:p>
            <a:pPr>
              <a:defRPr/>
            </a:pPr>
            <a:fld id="{FA302AA0-3854-497D-9F40-D80CC7B722CF}" type="slidenum">
              <a:rPr lang="en-US" smtClean="0"/>
              <a:pPr>
                <a:defRPr/>
              </a:pPr>
              <a:t>‹#›</a:t>
            </a:fld>
            <a:endParaRPr lang="en-US" sz="1400" dirty="0"/>
          </a:p>
        </p:txBody>
      </p:sp>
      <p:sp>
        <p:nvSpPr>
          <p:cNvPr id="1029" name="Rectangle 47"/>
          <p:cNvSpPr>
            <a:spLocks noChangeArrowheads="1"/>
          </p:cNvSpPr>
          <p:nvPr userDrawn="1"/>
        </p:nvSpPr>
        <p:spPr bwMode="auto">
          <a:xfrm>
            <a:off x="0" y="0"/>
            <a:ext cx="9144000" cy="476250"/>
          </a:xfrm>
          <a:prstGeom prst="rect">
            <a:avLst/>
          </a:prstGeom>
          <a:solidFill>
            <a:schemeClr val="bg1">
              <a:lumMod val="65000"/>
            </a:scheme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0" name="Rectangle 48"/>
          <p:cNvSpPr>
            <a:spLocks noChangeArrowheads="1"/>
          </p:cNvSpPr>
          <p:nvPr userDrawn="1"/>
        </p:nvSpPr>
        <p:spPr bwMode="auto">
          <a:xfrm>
            <a:off x="0" y="476250"/>
            <a:ext cx="9144000" cy="476250"/>
          </a:xfrm>
          <a:prstGeom prst="rect">
            <a:avLst/>
          </a:prstGeom>
          <a:solidFill>
            <a:srgbClr val="A51A17"/>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1031" name="Group 49"/>
          <p:cNvGrpSpPr>
            <a:grpSpLocks/>
          </p:cNvGrpSpPr>
          <p:nvPr userDrawn="1"/>
        </p:nvGrpSpPr>
        <p:grpSpPr bwMode="auto">
          <a:xfrm>
            <a:off x="0" y="0"/>
            <a:ext cx="901700" cy="6858000"/>
            <a:chOff x="672" y="238"/>
            <a:chExt cx="568" cy="3811"/>
          </a:xfrm>
        </p:grpSpPr>
        <p:sp>
          <p:nvSpPr>
            <p:cNvPr id="1037" name="Rectangle 50"/>
            <p:cNvSpPr>
              <a:spLocks noChangeArrowheads="1"/>
            </p:cNvSpPr>
            <p:nvPr/>
          </p:nvSpPr>
          <p:spPr bwMode="auto">
            <a:xfrm rot="5400000">
              <a:off x="-808" y="2002"/>
              <a:ext cx="3811" cy="284"/>
            </a:xfrm>
            <a:prstGeom prst="rect">
              <a:avLst/>
            </a:prstGeom>
            <a:solidFill>
              <a:srgbClr val="A08284">
                <a:alpha val="2470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8" name="Rectangle 51"/>
            <p:cNvSpPr>
              <a:spLocks noChangeArrowheads="1"/>
            </p:cNvSpPr>
            <p:nvPr/>
          </p:nvSpPr>
          <p:spPr bwMode="auto">
            <a:xfrm rot="5400000">
              <a:off x="-1089" y="1999"/>
              <a:ext cx="3805" cy="283"/>
            </a:xfrm>
            <a:prstGeom prst="rect">
              <a:avLst/>
            </a:prstGeom>
            <a:solidFill>
              <a:srgbClr val="938F8F">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1032" name="Rectangle 52"/>
          <p:cNvSpPr>
            <a:spLocks noChangeArrowheads="1"/>
          </p:cNvSpPr>
          <p:nvPr userDrawn="1"/>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3" name="Rectangle 53"/>
          <p:cNvSpPr>
            <a:spLocks noChangeArrowheads="1"/>
          </p:cNvSpPr>
          <p:nvPr userDrawn="1"/>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4" name="Rectangle 54"/>
          <p:cNvSpPr>
            <a:spLocks noChangeArrowheads="1"/>
          </p:cNvSpPr>
          <p:nvPr userDrawn="1"/>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5" name="Rectangle 55"/>
          <p:cNvSpPr>
            <a:spLocks noChangeArrowheads="1"/>
          </p:cNvSpPr>
          <p:nvPr userDrawn="1"/>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743700" y="6214516"/>
            <a:ext cx="2057400" cy="44028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jKz5-rwqnRAhVP_WMKHSOyBRwQjRwIBw&amp;url=https://en.wikipedia.org/wiki/Express,_Inc.&amp;psig=AFQjCNG-JA87X_HdWPzm3m6P3yoVlhkprw&amp;ust=148365462832848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2286000" y="1828800"/>
            <a:ext cx="624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spcBef>
                <a:spcPct val="20000"/>
              </a:spcBef>
              <a:defRPr/>
            </a:pPr>
            <a:r>
              <a:rPr lang="en-US" altLang="en-US" sz="2800" dirty="0" smtClean="0">
                <a:solidFill>
                  <a:srgbClr val="C00000"/>
                </a:solidFill>
              </a:rPr>
              <a:t>AEM 2210</a:t>
            </a:r>
          </a:p>
          <a:p>
            <a:pPr eaLnBrk="1" hangingPunct="1">
              <a:spcBef>
                <a:spcPct val="20000"/>
              </a:spcBef>
              <a:defRPr/>
            </a:pPr>
            <a:r>
              <a:rPr lang="en-US" altLang="en-US" sz="1800" i="1" cap="small" dirty="0" smtClean="0">
                <a:solidFill>
                  <a:srgbClr val="C00000"/>
                </a:solidFill>
              </a:rPr>
              <a:t>Financial Accounting</a:t>
            </a:r>
          </a:p>
          <a:p>
            <a:pPr eaLnBrk="1" hangingPunct="1">
              <a:spcBef>
                <a:spcPct val="20000"/>
              </a:spcBef>
              <a:defRPr/>
            </a:pPr>
            <a:endParaRPr lang="en-US" altLang="en-US" sz="1800" i="1" dirty="0" smtClean="0">
              <a:solidFill>
                <a:srgbClr val="C00000"/>
              </a:solidFill>
            </a:endParaRPr>
          </a:p>
          <a:p>
            <a:pPr marL="1254125" indent="-2168525" eaLnBrk="1" hangingPunct="1">
              <a:spcBef>
                <a:spcPct val="20000"/>
              </a:spcBef>
              <a:defRPr/>
            </a:pPr>
            <a:r>
              <a:rPr lang="en-US" altLang="en-US" sz="1800" dirty="0" smtClean="0">
                <a:solidFill>
                  <a:srgbClr val="C00000"/>
                </a:solidFill>
              </a:rPr>
              <a:t>Chapter 09: Reporting and Interpreting Liabilities</a:t>
            </a:r>
            <a:endParaRPr lang="en-US" altLang="en-US" sz="2000" dirty="0" smtClean="0">
              <a:solidFill>
                <a:srgbClr val="C00000"/>
              </a:solidFill>
            </a:endParaRPr>
          </a:p>
          <a:p>
            <a:pPr algn="ctr" eaLnBrk="1" hangingPunct="1">
              <a:spcBef>
                <a:spcPct val="20000"/>
              </a:spcBef>
              <a:defRPr/>
            </a:pPr>
            <a:endParaRPr lang="en-US" altLang="en-US" sz="3200" dirty="0" smtClean="0">
              <a:solidFill>
                <a:schemeClr val="folHlink"/>
              </a:solidFill>
            </a:endParaRPr>
          </a:p>
          <a:p>
            <a:pPr algn="ctr" eaLnBrk="1" hangingPunct="1">
              <a:spcBef>
                <a:spcPct val="20000"/>
              </a:spcBef>
              <a:defRPr/>
            </a:pPr>
            <a:endParaRPr lang="en-US" altLang="en-US" sz="3200" dirty="0" smtClean="0">
              <a:solidFill>
                <a:srgbClr val="002E62"/>
              </a:solidFill>
            </a:endParaRPr>
          </a:p>
        </p:txBody>
      </p:sp>
      <p:sp>
        <p:nvSpPr>
          <p:cNvPr id="3075" name="Text Box 12"/>
          <p:cNvSpPr txBox="1">
            <a:spLocks noChangeArrowheads="1"/>
          </p:cNvSpPr>
          <p:nvPr/>
        </p:nvSpPr>
        <p:spPr bwMode="auto">
          <a:xfrm>
            <a:off x="2286000" y="4068763"/>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200" dirty="0" smtClean="0">
                <a:solidFill>
                  <a:srgbClr val="9D8D85"/>
                </a:solidFill>
              </a:rPr>
              <a:t>Spring 2018</a:t>
            </a:r>
            <a:endParaRPr lang="en-US" altLang="en-US" sz="1200" dirty="0">
              <a:solidFill>
                <a:srgbClr val="9D8D85"/>
              </a:solidFill>
            </a:endParaRPr>
          </a:p>
        </p:txBody>
      </p:sp>
      <p:sp>
        <p:nvSpPr>
          <p:cNvPr id="3076" name="Text Box 13"/>
          <p:cNvSpPr txBox="1">
            <a:spLocks noChangeArrowheads="1"/>
          </p:cNvSpPr>
          <p:nvPr/>
        </p:nvSpPr>
        <p:spPr bwMode="auto">
          <a:xfrm>
            <a:off x="2286000" y="3733800"/>
            <a:ext cx="434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600">
                <a:solidFill>
                  <a:srgbClr val="9D8D85"/>
                </a:solidFill>
              </a:rPr>
              <a:t>Professor Sinclair</a:t>
            </a:r>
            <a:endParaRPr lang="en-US" altLang="en-US" sz="1800">
              <a:solidFill>
                <a:srgbClr val="9D8D8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10</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Payroll Taxes</a:t>
            </a:r>
            <a:endParaRPr lang="en-US" sz="2800" dirty="0"/>
          </a:p>
        </p:txBody>
      </p:sp>
    </p:spTree>
    <p:extLst>
      <p:ext uri="{BB962C8B-B14F-4D97-AF65-F5344CB8AC3E}">
        <p14:creationId xmlns:p14="http://schemas.microsoft.com/office/powerpoint/2010/main" val="992380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Payroll Taxes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r>
              <a:rPr lang="en-US" sz="1400" dirty="0"/>
              <a:t>All payrolls are subject to a variety of taxes, including federal, state, and local income taxes; Social Security taxes; and federal and state unemployment taxes. Employees pay some of these taxes, and employers pay others. </a:t>
            </a:r>
          </a:p>
          <a:p>
            <a:endParaRPr lang="en-US" sz="1400" dirty="0"/>
          </a:p>
          <a:p>
            <a:r>
              <a:rPr lang="en-US" sz="1400" dirty="0"/>
              <a:t>Employers are required to withhold income taxes for each employee. The amount of income tax withheld is recorded by the employer as a current liability and remains a liability until the amount is paid to the government (usually quarterly). </a:t>
            </a:r>
          </a:p>
          <a:p>
            <a:endParaRPr lang="en-US" sz="1400" dirty="0"/>
          </a:p>
          <a:p>
            <a:r>
              <a:rPr lang="en-US" sz="1400" dirty="0"/>
              <a:t>Social Security taxes paid by employees are called FICA taxes because they are required by the Federal Insurance Contributions Act. These taxes are imposed in equal amounts on both the employee and the employer. In addition to these federal taxes, employers also withhold any state and local income taxes that may be applicable. </a:t>
            </a:r>
            <a:endParaRPr lang="en-US" sz="1400" dirty="0" smtClean="0"/>
          </a:p>
          <a:p>
            <a:endParaRPr lang="en-US" sz="1400" dirty="0" smtClean="0"/>
          </a:p>
          <a:p>
            <a:endParaRPr lang="en-US" sz="1400" dirty="0"/>
          </a:p>
          <a:p>
            <a:pPr marL="0" indent="0" algn="ctr">
              <a:buNone/>
            </a:pPr>
            <a:r>
              <a:rPr lang="en-US" sz="1600" dirty="0" smtClean="0">
                <a:solidFill>
                  <a:srgbClr val="C00000"/>
                </a:solidFill>
              </a:rPr>
              <a:t>Gross Pay</a:t>
            </a:r>
          </a:p>
          <a:p>
            <a:pPr marL="0" indent="0" algn="ctr">
              <a:buNone/>
            </a:pPr>
            <a:r>
              <a:rPr lang="en-US" sz="1600" u="sng" dirty="0" smtClean="0">
                <a:solidFill>
                  <a:srgbClr val="C00000"/>
                </a:solidFill>
              </a:rPr>
              <a:t>Less: Deductions</a:t>
            </a:r>
          </a:p>
          <a:p>
            <a:pPr marL="0" indent="0" algn="ctr">
              <a:buNone/>
            </a:pPr>
            <a:r>
              <a:rPr lang="en-US" sz="1600" dirty="0" smtClean="0">
                <a:solidFill>
                  <a:srgbClr val="C00000"/>
                </a:solidFill>
              </a:rPr>
              <a:t>Net Pay</a:t>
            </a:r>
          </a:p>
          <a:p>
            <a:pPr marL="0" indent="0">
              <a:buNone/>
            </a:pPr>
            <a:endParaRPr lang="en-US" sz="1400" dirty="0"/>
          </a:p>
        </p:txBody>
      </p:sp>
      <p:sp>
        <p:nvSpPr>
          <p:cNvPr id="2" name="Rectangle 1"/>
          <p:cNvSpPr/>
          <p:nvPr/>
        </p:nvSpPr>
        <p:spPr bwMode="auto">
          <a:xfrm>
            <a:off x="3733800" y="4343400"/>
            <a:ext cx="2133600" cy="1143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0264927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Deferred Revenues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543800" cy="5105400"/>
          </a:xfrm>
          <a:noFill/>
        </p:spPr>
        <p:txBody>
          <a:bodyPr lIns="0" tIns="0" rIns="0" bIns="0"/>
          <a:lstStyle/>
          <a:p>
            <a:r>
              <a:rPr lang="en-US" sz="1400" dirty="0"/>
              <a:t>In most business transactions, cash is paid when the product or service is delivered or soon afterward. In some cases, cash is paid before delivery</a:t>
            </a:r>
            <a:r>
              <a:rPr lang="en-US" sz="1400" dirty="0" smtClean="0"/>
              <a:t>. </a:t>
            </a:r>
            <a:r>
              <a:rPr lang="en-US" sz="1400" b="1" dirty="0"/>
              <a:t>When a company collects cash before the related revenue has been earned, the cash is called deferred revenues. </a:t>
            </a:r>
          </a:p>
          <a:p>
            <a:endParaRPr lang="en-US" sz="1400" dirty="0"/>
          </a:p>
          <a:p>
            <a:r>
              <a:rPr lang="en-US" sz="1400" dirty="0" smtClean="0"/>
              <a:t>Under </a:t>
            </a:r>
            <a:r>
              <a:rPr lang="en-US" sz="1400" dirty="0"/>
              <a:t>the revenue recognition principle, revenue cannot be recorded until it has been earned. Deferred revenues are reported as a liability because cash has been collected but the related revenue has not been earned by the end of the accounting period. The obligation to provide services or goods in the future still exists. </a:t>
            </a:r>
            <a:endParaRPr lang="en-US" sz="1400" dirty="0" smtClean="0"/>
          </a:p>
          <a:p>
            <a:endParaRPr lang="en-US" sz="1400" dirty="0"/>
          </a:p>
          <a:p>
            <a:pPr>
              <a:buFont typeface="Wingdings" panose="05000000000000000000" pitchFamily="2" charset="2"/>
              <a:buChar char="v"/>
            </a:pPr>
            <a:endParaRPr lang="en-US" sz="1400" dirty="0" smtClean="0"/>
          </a:p>
          <a:p>
            <a:pPr>
              <a:buFont typeface="Wingdings" panose="05000000000000000000" pitchFamily="2" charset="2"/>
              <a:buChar char="v"/>
            </a:pPr>
            <a:endParaRPr lang="en-US" sz="1400" dirty="0" smtClean="0"/>
          </a:p>
          <a:p>
            <a:pPr marL="0" indent="0">
              <a:buNone/>
            </a:pPr>
            <a:endParaRPr lang="en-US" sz="1400" dirty="0" smtClean="0"/>
          </a:p>
          <a:p>
            <a:pPr marL="0" indent="0">
              <a:buNone/>
            </a:pPr>
            <a:r>
              <a:rPr lang="en-US" sz="1400" i="1" dirty="0" smtClean="0"/>
              <a:t>The </a:t>
            </a:r>
            <a:r>
              <a:rPr lang="en-US" sz="1400" i="1" dirty="0"/>
              <a:t>Company sells gift cards in its stores, on its e-commerce website, and through third parties. These gift cards do not expire or lose value over periods of inactivity. The Company accounts for gift cards by recognizing a liability at the time a gift card is sold. The gift card liability balance was $28.3 million and $26.0 million, as of January 30, 2016 and January 31, 2015, respectively, and is included in </a:t>
            </a:r>
            <a:r>
              <a:rPr lang="en-US" sz="1400" b="1" i="1" dirty="0">
                <a:solidFill>
                  <a:srgbClr val="C00000"/>
                </a:solidFill>
              </a:rPr>
              <a:t>deferred revenue </a:t>
            </a:r>
            <a:r>
              <a:rPr lang="en-US" sz="1400" i="1" dirty="0"/>
              <a:t>on the Consolidated Balance Sheets</a:t>
            </a:r>
            <a:r>
              <a:rPr lang="en-US" sz="1400" i="1" dirty="0" smtClean="0"/>
              <a:t>.</a:t>
            </a:r>
          </a:p>
          <a:p>
            <a:pPr>
              <a:buFont typeface="Wingdings" panose="05000000000000000000" pitchFamily="2" charset="2"/>
              <a:buChar char="v"/>
            </a:pPr>
            <a:endParaRPr lang="en-US" sz="1400" dirty="0"/>
          </a:p>
          <a:p>
            <a:pPr>
              <a:buFont typeface="Wingdings" panose="05000000000000000000" pitchFamily="2" charset="2"/>
              <a:buChar char="v"/>
            </a:pPr>
            <a:endParaRPr lang="en-US" sz="1400" dirty="0" smtClean="0"/>
          </a:p>
          <a:p>
            <a:pPr>
              <a:buFont typeface="Wingdings" panose="05000000000000000000" pitchFamily="2" charset="2"/>
              <a:buChar char="v"/>
            </a:pPr>
            <a:r>
              <a:rPr lang="en-US" sz="1400" dirty="0" smtClean="0"/>
              <a:t>Deferred </a:t>
            </a:r>
            <a:r>
              <a:rPr lang="en-US" sz="1400" dirty="0"/>
              <a:t>revenues are classified as current or long-term, depending on when the company expects to provide the product or service.</a:t>
            </a:r>
          </a:p>
        </p:txBody>
      </p:sp>
      <p:pic>
        <p:nvPicPr>
          <p:cNvPr id="5" name="Picture 2" descr="Image result for express inc">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5982" y="3352800"/>
            <a:ext cx="1143000" cy="6527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bwMode="auto">
          <a:xfrm>
            <a:off x="990600" y="3200400"/>
            <a:ext cx="7848600" cy="2133600"/>
          </a:xfrm>
          <a:prstGeom prst="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47172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Notes Payable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r>
              <a:rPr lang="en-US" sz="1400" dirty="0"/>
              <a:t>When a company borrows money, a formal written contract is usually prepared. Obligations supported by these contracts are called notes payable. A </a:t>
            </a:r>
            <a:r>
              <a:rPr lang="en-US" sz="1400" dirty="0">
                <a:solidFill>
                  <a:srgbClr val="C00000"/>
                </a:solidFill>
              </a:rPr>
              <a:t>note payable </a:t>
            </a:r>
            <a:r>
              <a:rPr lang="en-US" sz="1400" dirty="0"/>
              <a:t>specifies the amount borrowed, the date by which it must be repaid, and the annual interest rate associated with the borrowing. </a:t>
            </a:r>
          </a:p>
          <a:p>
            <a:endParaRPr lang="en-US" sz="1400" dirty="0"/>
          </a:p>
          <a:p>
            <a:pPr>
              <a:spcAft>
                <a:spcPts val="600"/>
              </a:spcAft>
            </a:pPr>
            <a:r>
              <a:rPr lang="en-US" sz="1400" dirty="0"/>
              <a:t>To calculate interest, three variables must be considered: </a:t>
            </a:r>
            <a:endParaRPr lang="en-US" sz="1400" dirty="0" smtClean="0"/>
          </a:p>
          <a:p>
            <a:pPr lvl="1">
              <a:buFont typeface="Wingdings" panose="05000000000000000000" pitchFamily="2" charset="2"/>
              <a:buChar char="ü"/>
            </a:pPr>
            <a:r>
              <a:rPr lang="en-US" sz="1400" dirty="0" smtClean="0"/>
              <a:t>the principal</a:t>
            </a:r>
          </a:p>
          <a:p>
            <a:pPr lvl="1">
              <a:buFont typeface="Wingdings" panose="05000000000000000000" pitchFamily="2" charset="2"/>
              <a:buChar char="ü"/>
            </a:pPr>
            <a:r>
              <a:rPr lang="en-US" sz="1400" dirty="0" smtClean="0"/>
              <a:t>the </a:t>
            </a:r>
            <a:r>
              <a:rPr lang="en-US" sz="1400" dirty="0"/>
              <a:t>annual interest </a:t>
            </a:r>
            <a:r>
              <a:rPr lang="en-US" sz="1400" dirty="0" smtClean="0"/>
              <a:t>rate</a:t>
            </a:r>
          </a:p>
          <a:p>
            <a:pPr lvl="1">
              <a:buFont typeface="Wingdings" panose="05000000000000000000" pitchFamily="2" charset="2"/>
              <a:buChar char="ü"/>
            </a:pPr>
            <a:r>
              <a:rPr lang="en-US" sz="1400" dirty="0" smtClean="0"/>
              <a:t>the </a:t>
            </a:r>
            <a:r>
              <a:rPr lang="en-US" sz="1400" dirty="0"/>
              <a:t>time period for the </a:t>
            </a:r>
            <a:r>
              <a:rPr lang="en-US" sz="1400" dirty="0" smtClean="0"/>
              <a:t>loan</a:t>
            </a:r>
          </a:p>
          <a:p>
            <a:endParaRPr lang="en-US" sz="1400" dirty="0"/>
          </a:p>
          <a:p>
            <a:pPr>
              <a:buFont typeface="Wingdings" panose="05000000000000000000" pitchFamily="2" charset="2"/>
              <a:buChar char="v"/>
            </a:pPr>
            <a:endParaRPr lang="en-US" sz="1400" dirty="0" smtClean="0"/>
          </a:p>
          <a:p>
            <a:pPr marL="0" indent="0" algn="ctr">
              <a:spcBef>
                <a:spcPct val="50000"/>
              </a:spcBef>
              <a:buNone/>
            </a:pPr>
            <a:r>
              <a:rPr lang="en-US" sz="1400" b="1" dirty="0">
                <a:solidFill>
                  <a:srgbClr val="000000"/>
                </a:solidFill>
              </a:rPr>
              <a:t>Interest  =  Principal </a:t>
            </a:r>
            <a:r>
              <a:rPr lang="en-US" sz="1400" b="1" dirty="0" smtClean="0">
                <a:solidFill>
                  <a:srgbClr val="000000"/>
                </a:solidFill>
              </a:rPr>
              <a:t>* </a:t>
            </a:r>
            <a:r>
              <a:rPr lang="en-US" sz="1400" b="1" dirty="0">
                <a:solidFill>
                  <a:srgbClr val="000000"/>
                </a:solidFill>
              </a:rPr>
              <a:t>Annual Interest Rate </a:t>
            </a:r>
            <a:r>
              <a:rPr lang="en-US" sz="1400" b="1" dirty="0" smtClean="0">
                <a:solidFill>
                  <a:srgbClr val="000000"/>
                </a:solidFill>
              </a:rPr>
              <a:t>* </a:t>
            </a:r>
            <a:r>
              <a:rPr lang="en-US" sz="1400" b="1" dirty="0">
                <a:solidFill>
                  <a:srgbClr val="000000"/>
                </a:solidFill>
              </a:rPr>
              <a:t>Number of Months / 12 Months</a:t>
            </a:r>
          </a:p>
          <a:p>
            <a:pPr>
              <a:buFont typeface="Wingdings" panose="05000000000000000000" pitchFamily="2" charset="2"/>
              <a:buChar char="v"/>
            </a:pPr>
            <a:endParaRPr lang="en-US" sz="1400" dirty="0" smtClean="0"/>
          </a:p>
          <a:p>
            <a:pPr>
              <a:buFont typeface="Wingdings" panose="05000000000000000000" pitchFamily="2" charset="2"/>
              <a:buChar char="v"/>
            </a:pPr>
            <a:endParaRPr lang="en-US" sz="1400" dirty="0" smtClean="0"/>
          </a:p>
          <a:p>
            <a:pPr>
              <a:buFont typeface="Wingdings" panose="05000000000000000000" pitchFamily="2" charset="2"/>
              <a:buChar char="v"/>
            </a:pPr>
            <a:r>
              <a:rPr lang="en-US" sz="1400" dirty="0" smtClean="0"/>
              <a:t>To </a:t>
            </a:r>
            <a:r>
              <a:rPr lang="en-US" sz="1400" dirty="0"/>
              <a:t>the lender, interest is a </a:t>
            </a:r>
            <a:r>
              <a:rPr lang="en-US" sz="1400" dirty="0" smtClean="0"/>
              <a:t>revenue</a:t>
            </a:r>
            <a:endParaRPr lang="en-US" sz="1400" dirty="0"/>
          </a:p>
          <a:p>
            <a:pPr>
              <a:buFont typeface="Wingdings" panose="05000000000000000000" pitchFamily="2" charset="2"/>
              <a:buChar char="v"/>
            </a:pPr>
            <a:r>
              <a:rPr lang="en-US" sz="1400" dirty="0"/>
              <a:t>To the borrower, interest is an </a:t>
            </a:r>
            <a:r>
              <a:rPr lang="en-US" sz="1400" dirty="0" smtClean="0"/>
              <a:t>expense</a:t>
            </a:r>
            <a:endParaRPr lang="en-US" sz="1400" dirty="0"/>
          </a:p>
          <a:p>
            <a:pPr>
              <a:buFont typeface="Wingdings" panose="05000000000000000000" pitchFamily="2" charset="2"/>
              <a:buChar char="v"/>
            </a:pPr>
            <a:endParaRPr lang="en-US" sz="1400" dirty="0" smtClean="0"/>
          </a:p>
        </p:txBody>
      </p:sp>
    </p:spTree>
    <p:extLst>
      <p:ext uri="{BB962C8B-B14F-4D97-AF65-F5344CB8AC3E}">
        <p14:creationId xmlns:p14="http://schemas.microsoft.com/office/powerpoint/2010/main" val="1802296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Notes Payable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spcAft>
                <a:spcPts val="600"/>
              </a:spcAft>
              <a:buNone/>
            </a:pPr>
            <a:r>
              <a:rPr lang="en-US" sz="1400" b="1" u="sng" dirty="0" smtClean="0"/>
              <a:t>Example:</a:t>
            </a:r>
          </a:p>
          <a:p>
            <a:pPr marL="0" indent="0">
              <a:spcBef>
                <a:spcPct val="0"/>
              </a:spcBef>
              <a:buNone/>
            </a:pPr>
            <a:r>
              <a:rPr lang="en-US" sz="1400" dirty="0" smtClean="0"/>
              <a:t>A </a:t>
            </a:r>
            <a:r>
              <a:rPr lang="en-US" sz="1400" dirty="0"/>
              <a:t>company borrows $100,000 </a:t>
            </a:r>
            <a:r>
              <a:rPr lang="en-US" sz="1400" dirty="0" smtClean="0"/>
              <a:t>at </a:t>
            </a:r>
            <a:r>
              <a:rPr lang="en-US" sz="1400" dirty="0"/>
              <a:t>an annual interest rate of 12 percent. The note is a six-month note starting on November 1. Compute the interest on the note </a:t>
            </a:r>
            <a:r>
              <a:rPr lang="en-US" sz="1400" dirty="0" smtClean="0"/>
              <a:t>through December 31.</a:t>
            </a:r>
            <a:endParaRPr lang="en-US" sz="1400" dirty="0"/>
          </a:p>
          <a:p>
            <a:endParaRPr lang="en-US" sz="1400" dirty="0" smtClean="0"/>
          </a:p>
          <a:p>
            <a:pPr marL="406400" lvl="1" indent="0">
              <a:buNone/>
            </a:pPr>
            <a:r>
              <a:rPr lang="en-US" sz="1400" b="1" dirty="0" smtClean="0">
                <a:solidFill>
                  <a:srgbClr val="000000"/>
                </a:solidFill>
              </a:rPr>
              <a:t>Interest  </a:t>
            </a:r>
            <a:r>
              <a:rPr lang="en-US" sz="1400" b="1" dirty="0">
                <a:solidFill>
                  <a:srgbClr val="000000"/>
                </a:solidFill>
              </a:rPr>
              <a:t>=  Principal * Annual Interest Rate * Number of Months / 12 Months</a:t>
            </a:r>
          </a:p>
          <a:p>
            <a:pPr marL="406400" lvl="1" indent="0">
              <a:buNone/>
            </a:pPr>
            <a:r>
              <a:rPr lang="en-US" sz="1400" b="1" dirty="0">
                <a:solidFill>
                  <a:srgbClr val="C00000"/>
                </a:solidFill>
              </a:rPr>
              <a:t>Interest  =  </a:t>
            </a:r>
            <a:r>
              <a:rPr lang="en-US" sz="1400" b="1" dirty="0" smtClean="0">
                <a:solidFill>
                  <a:srgbClr val="C00000"/>
                </a:solidFill>
              </a:rPr>
              <a:t>$100,000 </a:t>
            </a:r>
            <a:r>
              <a:rPr lang="en-US" sz="1400" b="1" dirty="0">
                <a:solidFill>
                  <a:srgbClr val="C00000"/>
                </a:solidFill>
              </a:rPr>
              <a:t>* </a:t>
            </a:r>
            <a:r>
              <a:rPr lang="en-US" sz="1400" b="1" dirty="0" smtClean="0">
                <a:solidFill>
                  <a:srgbClr val="C00000"/>
                </a:solidFill>
              </a:rPr>
              <a:t>12% </a:t>
            </a:r>
            <a:r>
              <a:rPr lang="en-US" sz="1400" b="1" dirty="0">
                <a:solidFill>
                  <a:srgbClr val="C00000"/>
                </a:solidFill>
              </a:rPr>
              <a:t>* </a:t>
            </a:r>
            <a:r>
              <a:rPr lang="en-US" sz="1400" b="1" dirty="0" smtClean="0">
                <a:solidFill>
                  <a:srgbClr val="C00000"/>
                </a:solidFill>
              </a:rPr>
              <a:t>2 </a:t>
            </a:r>
            <a:r>
              <a:rPr lang="en-US" sz="1400" b="1" dirty="0">
                <a:solidFill>
                  <a:srgbClr val="C00000"/>
                </a:solidFill>
              </a:rPr>
              <a:t>/ 12 </a:t>
            </a:r>
            <a:r>
              <a:rPr lang="en-US" sz="1400" b="1" dirty="0" smtClean="0">
                <a:solidFill>
                  <a:srgbClr val="C00000"/>
                </a:solidFill>
              </a:rPr>
              <a:t>Months</a:t>
            </a:r>
          </a:p>
          <a:p>
            <a:pPr marL="406400" lvl="1" indent="0">
              <a:buNone/>
            </a:pPr>
            <a:r>
              <a:rPr lang="en-US" sz="1400" b="1" dirty="0">
                <a:solidFill>
                  <a:srgbClr val="C00000"/>
                </a:solidFill>
              </a:rPr>
              <a:t>Interest  =  </a:t>
            </a:r>
            <a:r>
              <a:rPr lang="en-US" sz="1400" b="1" dirty="0" smtClean="0">
                <a:solidFill>
                  <a:srgbClr val="C00000"/>
                </a:solidFill>
              </a:rPr>
              <a:t>$2,000</a:t>
            </a:r>
            <a:endParaRPr lang="en-US" sz="1400" b="1" dirty="0">
              <a:solidFill>
                <a:srgbClr val="C00000"/>
              </a:solidFill>
            </a:endParaRPr>
          </a:p>
          <a:p>
            <a:pPr marL="406400" lvl="1" indent="0">
              <a:buNone/>
            </a:pPr>
            <a:endParaRPr lang="en-US" sz="1400" b="1" dirty="0">
              <a:solidFill>
                <a:srgbClr val="000000"/>
              </a:solidFill>
            </a:endParaRPr>
          </a:p>
          <a:p>
            <a:pPr marL="0" indent="0">
              <a:buNone/>
            </a:pPr>
            <a:endParaRPr lang="en-US" sz="1400" dirty="0" smtClean="0"/>
          </a:p>
          <a:p>
            <a:pPr marL="0" indent="0">
              <a:buNone/>
            </a:pPr>
            <a:endParaRPr lang="en-US" sz="1400" dirty="0" smtClean="0"/>
          </a:p>
          <a:p>
            <a:endParaRPr lang="en-US" sz="1400" dirty="0" smtClean="0"/>
          </a:p>
          <a:p>
            <a:endParaRPr lang="en-US" sz="1400" dirty="0"/>
          </a:p>
          <a:p>
            <a:endParaRPr lang="en-US" sz="1400" dirty="0"/>
          </a:p>
          <a:p>
            <a:r>
              <a:rPr lang="en-US" sz="1400" dirty="0"/>
              <a:t>On April 30 of the next year, the company would make a $6,000 payment to the bank for interest, which includes the $2,000 of accrued expense reported at the end of last year, plus the $4,000 of interest accrued in the first four months of the next year. Thus, the journal entry would be a debit to Interest Expense of $4,000, a debit to Interest Payable of $2,000, and a credit to Cash of $6,000.</a:t>
            </a:r>
          </a:p>
        </p:txBody>
      </p:sp>
      <p:graphicFrame>
        <p:nvGraphicFramePr>
          <p:cNvPr id="5" name="Table 4"/>
          <p:cNvGraphicFramePr>
            <a:graphicFrameLocks noGrp="1"/>
          </p:cNvGraphicFramePr>
          <p:nvPr>
            <p:extLst>
              <p:ext uri="{D42A27DB-BD31-4B8C-83A1-F6EECF244321}">
                <p14:modId xmlns:p14="http://schemas.microsoft.com/office/powerpoint/2010/main" val="109238345"/>
              </p:ext>
            </p:extLst>
          </p:nvPr>
        </p:nvGraphicFramePr>
        <p:xfrm>
          <a:off x="1295400" y="32004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compute interest expense through December 31</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 Expense (+E; -SE)</a:t>
                      </a:r>
                      <a:endParaRPr lang="en-US" sz="1400" dirty="0"/>
                    </a:p>
                  </a:txBody>
                  <a:tcPr/>
                </a:tc>
                <a:tc>
                  <a:txBody>
                    <a:bodyPr/>
                    <a:lstStyle/>
                    <a:p>
                      <a:pPr algn="r"/>
                      <a:r>
                        <a:rPr lang="en-US" sz="1400" dirty="0" smtClean="0"/>
                        <a:t>$2,000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Interest Payable (+L)</a:t>
                      </a:r>
                      <a:endParaRPr lang="en-US" sz="1400" dirty="0"/>
                    </a:p>
                  </a:txBody>
                  <a:tcPr/>
                </a:tc>
                <a:tc>
                  <a:txBody>
                    <a:bodyPr/>
                    <a:lstStyle/>
                    <a:p>
                      <a:pPr algn="r"/>
                      <a:endParaRPr lang="en-US" sz="1400" dirty="0"/>
                    </a:p>
                  </a:txBody>
                  <a:tcPr/>
                </a:tc>
                <a:tc>
                  <a:txBody>
                    <a:bodyPr/>
                    <a:lstStyle/>
                    <a:p>
                      <a:pPr algn="r"/>
                      <a:r>
                        <a:rPr lang="en-US" sz="1400" dirty="0" smtClean="0"/>
                        <a:t>$2,000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28597840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Refinancing Debt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When repaying a loan, a company may choose to </a:t>
            </a:r>
            <a:r>
              <a:rPr lang="en-US" sz="1400" dirty="0" smtClean="0"/>
              <a:t>refinance </a:t>
            </a:r>
            <a:r>
              <a:rPr lang="en-US" sz="1400" dirty="0"/>
              <a:t>it rather than repay the loan from current cash.</a:t>
            </a:r>
          </a:p>
          <a:p>
            <a:pPr marL="0" indent="0">
              <a:buNone/>
            </a:pPr>
            <a:endParaRPr lang="en-US" sz="1400" dirty="0" smtClean="0"/>
          </a:p>
          <a:p>
            <a:pPr lvl="1">
              <a:buFont typeface="Wingdings" panose="05000000000000000000" pitchFamily="2" charset="2"/>
              <a:buChar char="§"/>
            </a:pPr>
            <a:r>
              <a:rPr lang="en-US" sz="1400" dirty="0">
                <a:solidFill>
                  <a:srgbClr val="C00000"/>
                </a:solidFill>
              </a:rPr>
              <a:t>Refinancing</a:t>
            </a:r>
            <a:r>
              <a:rPr lang="en-US" sz="1400" dirty="0"/>
              <a:t> a loan includes negotiating a new loan agreement with a new maturity date or taking out a new loan and using the proceeds to pay off the old loan. </a:t>
            </a:r>
          </a:p>
          <a:p>
            <a:pPr marL="0" indent="0">
              <a:buNone/>
            </a:pPr>
            <a:endParaRPr lang="en-US" sz="1400" dirty="0" smtClean="0"/>
          </a:p>
          <a:p>
            <a:pPr marL="0" indent="0">
              <a:buNone/>
            </a:pPr>
            <a:endParaRPr lang="en-US" sz="1400" dirty="0"/>
          </a:p>
          <a:p>
            <a:pPr marL="0" indent="0">
              <a:buNone/>
            </a:pPr>
            <a:r>
              <a:rPr lang="en-US" sz="1400" dirty="0" smtClean="0"/>
              <a:t>If </a:t>
            </a:r>
            <a:r>
              <a:rPr lang="en-US" sz="1400" dirty="0"/>
              <a:t>the company refinances, then the loan should be reclassified as a long-term </a:t>
            </a:r>
            <a:r>
              <a:rPr lang="en-US" sz="1400" dirty="0" smtClean="0"/>
              <a:t>liability if the loan </a:t>
            </a:r>
            <a:r>
              <a:rPr lang="en-US" sz="1400" dirty="0"/>
              <a:t>is no longer being settled with current </a:t>
            </a:r>
            <a:r>
              <a:rPr lang="en-US" sz="1400" dirty="0" smtClean="0"/>
              <a:t>assets.</a:t>
            </a:r>
            <a:endParaRPr lang="en-US" sz="1400" dirty="0"/>
          </a:p>
          <a:p>
            <a:pPr marL="0" indent="0">
              <a:buNone/>
            </a:pPr>
            <a:endParaRPr lang="en-US" sz="1400" dirty="0" smtClean="0"/>
          </a:p>
          <a:p>
            <a:pPr marL="0" indent="0">
              <a:buNone/>
            </a:pPr>
            <a:endParaRPr lang="en-US" sz="1400" dirty="0"/>
          </a:p>
          <a:p>
            <a:pPr marL="0" indent="0">
              <a:buNone/>
            </a:pPr>
            <a:endParaRPr lang="en-US" sz="1400" dirty="0"/>
          </a:p>
          <a:p>
            <a:pPr marL="0" indent="0">
              <a:buNone/>
            </a:pPr>
            <a:endParaRPr lang="en-US" sz="1400" dirty="0" smtClean="0"/>
          </a:p>
          <a:p>
            <a:pPr marL="0" indent="0">
              <a:buNone/>
            </a:pPr>
            <a:endParaRPr lang="en-US" sz="1400" dirty="0"/>
          </a:p>
          <a:p>
            <a:pPr>
              <a:buFont typeface="Wingdings" panose="05000000000000000000" pitchFamily="2" charset="2"/>
              <a:buChar char="v"/>
            </a:pPr>
            <a:r>
              <a:rPr lang="en-US" sz="1400" dirty="0" smtClean="0"/>
              <a:t>NOTE: US GAAP </a:t>
            </a:r>
            <a:r>
              <a:rPr lang="en-US" sz="1400" dirty="0"/>
              <a:t>and IFRS differ on how to treat refinancing of loans:</a:t>
            </a:r>
          </a:p>
          <a:p>
            <a:pPr lvl="1">
              <a:buFont typeface="Wingdings" panose="05000000000000000000" pitchFamily="2" charset="2"/>
              <a:buChar char="ü"/>
            </a:pPr>
            <a:r>
              <a:rPr lang="en-US" sz="1400" dirty="0"/>
              <a:t>IFRS—refinancing must take place by the balance sheet date</a:t>
            </a:r>
          </a:p>
          <a:p>
            <a:pPr lvl="1">
              <a:buFont typeface="Wingdings" panose="05000000000000000000" pitchFamily="2" charset="2"/>
              <a:buChar char="ü"/>
            </a:pPr>
            <a:r>
              <a:rPr lang="en-US" sz="1400" dirty="0"/>
              <a:t>U.S. GAAP—intent and ability to refinance must exist before the balance sheet date, but the actual refinancing can happen after the balance sheet date</a:t>
            </a:r>
          </a:p>
        </p:txBody>
      </p:sp>
    </p:spTree>
    <p:extLst>
      <p:ext uri="{BB962C8B-B14F-4D97-AF65-F5344CB8AC3E}">
        <p14:creationId xmlns:p14="http://schemas.microsoft.com/office/powerpoint/2010/main" val="1742848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16</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Contingent Liabilities</a:t>
            </a:r>
            <a:endParaRPr lang="en-US" sz="2800" dirty="0"/>
          </a:p>
        </p:txBody>
      </p:sp>
    </p:spTree>
    <p:extLst>
      <p:ext uri="{BB962C8B-B14F-4D97-AF65-F5344CB8AC3E}">
        <p14:creationId xmlns:p14="http://schemas.microsoft.com/office/powerpoint/2010/main" val="20348157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Contingent Liabilities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defRPr/>
            </a:pPr>
            <a:r>
              <a:rPr lang="en-US" sz="1400" b="1" dirty="0" smtClean="0">
                <a:solidFill>
                  <a:srgbClr val="C00000"/>
                </a:solidFill>
              </a:rPr>
              <a:t>Contingent </a:t>
            </a:r>
            <a:r>
              <a:rPr lang="en-US" sz="1400" b="1" dirty="0">
                <a:solidFill>
                  <a:srgbClr val="C00000"/>
                </a:solidFill>
              </a:rPr>
              <a:t>liabilities </a:t>
            </a:r>
            <a:r>
              <a:rPr lang="en-US" sz="1400" dirty="0"/>
              <a:t>are potential liabilities that are created as a result of a past event. A contingent liability may or may not become a recorded liability depending on future events. A situation that produces a contingent liability also causes a contingent loss.</a:t>
            </a:r>
          </a:p>
          <a:p>
            <a:pPr>
              <a:defRPr/>
            </a:pPr>
            <a:endParaRPr lang="en-US" sz="1400" dirty="0"/>
          </a:p>
          <a:p>
            <a:pPr>
              <a:spcAft>
                <a:spcPts val="600"/>
              </a:spcAft>
              <a:buFont typeface="Wingdings" panose="05000000000000000000" pitchFamily="2" charset="2"/>
              <a:buChar char="ü"/>
              <a:defRPr/>
            </a:pPr>
            <a:r>
              <a:rPr lang="en-US" sz="1400" dirty="0"/>
              <a:t>Whether a contingent liability is reported on the balance sheet, in the footnotes, or not at all depends on two factors: </a:t>
            </a:r>
            <a:endParaRPr lang="en-US" sz="1400" dirty="0" smtClean="0"/>
          </a:p>
          <a:p>
            <a:pPr marL="749300" lvl="1" indent="-342900">
              <a:buFont typeface="+mj-lt"/>
              <a:buAutoNum type="arabicParenR"/>
              <a:defRPr/>
            </a:pPr>
            <a:r>
              <a:rPr lang="en-US" sz="1400" dirty="0" smtClean="0"/>
              <a:t>the </a:t>
            </a:r>
            <a:r>
              <a:rPr lang="en-US" sz="1400" dirty="0"/>
              <a:t>probability of a future economic sacrifice and </a:t>
            </a:r>
            <a:endParaRPr lang="en-US" sz="1400" dirty="0" smtClean="0"/>
          </a:p>
          <a:p>
            <a:pPr marL="749300" lvl="1" indent="-342900">
              <a:buFont typeface="+mj-lt"/>
              <a:buAutoNum type="arabicParenR"/>
              <a:defRPr/>
            </a:pPr>
            <a:r>
              <a:rPr lang="en-US" sz="1400" dirty="0" smtClean="0"/>
              <a:t>the </a:t>
            </a:r>
            <a:r>
              <a:rPr lang="en-US" sz="1400" dirty="0"/>
              <a:t>ability of management to estimate the amount of the </a:t>
            </a:r>
            <a:r>
              <a:rPr lang="en-US" sz="1400" dirty="0" smtClean="0"/>
              <a:t>liability</a:t>
            </a:r>
          </a:p>
          <a:p>
            <a:pPr marL="406400" lvl="1" indent="0">
              <a:buNone/>
              <a:defRPr/>
            </a:pPr>
            <a:endParaRPr lang="en-US" sz="1400" dirty="0"/>
          </a:p>
          <a:p>
            <a:pPr marL="406400" lvl="1" indent="0">
              <a:buNone/>
              <a:defRPr/>
            </a:pPr>
            <a:endParaRPr lang="en-US" sz="1400" dirty="0" smtClean="0"/>
          </a:p>
          <a:p>
            <a:pPr marL="406400" lvl="1" indent="0">
              <a:buNone/>
              <a:defRPr/>
            </a:pPr>
            <a:endParaRPr lang="en-US" sz="1400" dirty="0"/>
          </a:p>
          <a:p>
            <a:pPr marL="406400" lvl="1" indent="0">
              <a:buNone/>
              <a:defRPr/>
            </a:pPr>
            <a:endParaRPr lang="en-US" sz="1400" dirty="0" smtClean="0"/>
          </a:p>
          <a:p>
            <a:pPr marL="406400" lvl="1" indent="0">
              <a:buNone/>
              <a:defRPr/>
            </a:pPr>
            <a:endParaRPr lang="en-US" sz="1400" dirty="0"/>
          </a:p>
          <a:p>
            <a:pPr marL="406400" lvl="1" indent="0">
              <a:buNone/>
              <a:defRPr/>
            </a:pPr>
            <a:endParaRPr lang="en-US" sz="1400" dirty="0" smtClean="0"/>
          </a:p>
          <a:p>
            <a:pPr marL="406400" lvl="1" indent="0">
              <a:buNone/>
              <a:defRPr/>
            </a:pPr>
            <a:endParaRPr lang="en-US" sz="1400" dirty="0" smtClean="0"/>
          </a:p>
          <a:p>
            <a:pPr marL="0" indent="0">
              <a:spcAft>
                <a:spcPts val="600"/>
              </a:spcAft>
              <a:buNone/>
              <a:defRPr/>
            </a:pPr>
            <a:r>
              <a:rPr lang="en-US" sz="1400" dirty="0" smtClean="0"/>
              <a:t>*The </a:t>
            </a:r>
            <a:r>
              <a:rPr lang="en-US" sz="1400" dirty="0"/>
              <a:t>probabilities of occurrence are defined in the following manner:</a:t>
            </a:r>
          </a:p>
          <a:p>
            <a:pPr>
              <a:spcAft>
                <a:spcPts val="600"/>
              </a:spcAft>
              <a:buFont typeface="Wingdings" panose="05000000000000000000" pitchFamily="2" charset="2"/>
              <a:buChar char="Ø"/>
              <a:defRPr/>
            </a:pPr>
            <a:r>
              <a:rPr lang="en-US" sz="1400" dirty="0" smtClean="0">
                <a:solidFill>
                  <a:srgbClr val="FF0000"/>
                </a:solidFill>
              </a:rPr>
              <a:t>Probable</a:t>
            </a:r>
            <a:r>
              <a:rPr lang="en-US" sz="1400" dirty="0" smtClean="0"/>
              <a:t>: The </a:t>
            </a:r>
            <a:r>
              <a:rPr lang="en-US" sz="1400" dirty="0"/>
              <a:t>chance that the future event or events will occur is high.</a:t>
            </a:r>
          </a:p>
          <a:p>
            <a:pPr>
              <a:spcAft>
                <a:spcPts val="600"/>
              </a:spcAft>
              <a:buFont typeface="Wingdings" panose="05000000000000000000" pitchFamily="2" charset="2"/>
              <a:buChar char="Ø"/>
              <a:defRPr/>
            </a:pPr>
            <a:r>
              <a:rPr lang="en-US" sz="1400" dirty="0">
                <a:solidFill>
                  <a:srgbClr val="002060"/>
                </a:solidFill>
              </a:rPr>
              <a:t>Reasonably </a:t>
            </a:r>
            <a:r>
              <a:rPr lang="en-US" sz="1400" dirty="0" smtClean="0">
                <a:solidFill>
                  <a:srgbClr val="002060"/>
                </a:solidFill>
              </a:rPr>
              <a:t>possible</a:t>
            </a:r>
            <a:r>
              <a:rPr lang="en-US" sz="1400" dirty="0" smtClean="0"/>
              <a:t>: The </a:t>
            </a:r>
            <a:r>
              <a:rPr lang="en-US" sz="1400" dirty="0"/>
              <a:t>chance that the future event or events will occur is more than remote but less than likely.</a:t>
            </a:r>
          </a:p>
          <a:p>
            <a:pPr>
              <a:buFont typeface="Wingdings" panose="05000000000000000000" pitchFamily="2" charset="2"/>
              <a:buChar char="Ø"/>
              <a:defRPr/>
            </a:pPr>
            <a:r>
              <a:rPr lang="en-US" sz="1400" dirty="0" smtClean="0">
                <a:solidFill>
                  <a:srgbClr val="0C5C1B"/>
                </a:solidFill>
              </a:rPr>
              <a:t>Remote</a:t>
            </a:r>
            <a:r>
              <a:rPr lang="en-US" sz="1400" dirty="0" smtClean="0"/>
              <a:t>: The </a:t>
            </a:r>
            <a:r>
              <a:rPr lang="en-US" sz="1400" dirty="0"/>
              <a:t>chance that the future event or events will occur is slight.</a:t>
            </a:r>
          </a:p>
        </p:txBody>
      </p:sp>
      <p:graphicFrame>
        <p:nvGraphicFramePr>
          <p:cNvPr id="3" name="Table 2"/>
          <p:cNvGraphicFramePr>
            <a:graphicFrameLocks noGrp="1"/>
          </p:cNvGraphicFramePr>
          <p:nvPr>
            <p:extLst>
              <p:ext uri="{D42A27DB-BD31-4B8C-83A1-F6EECF244321}">
                <p14:modId xmlns:p14="http://schemas.microsoft.com/office/powerpoint/2010/main" val="3936147305"/>
              </p:ext>
            </p:extLst>
          </p:nvPr>
        </p:nvGraphicFramePr>
        <p:xfrm>
          <a:off x="1143000" y="3352800"/>
          <a:ext cx="7162800" cy="146304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907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tblGrid>
              <a:tr h="177800">
                <a:tc>
                  <a:txBody>
                    <a:bodyPr/>
                    <a:lstStyle/>
                    <a:p>
                      <a:endParaRPr lang="en-US" sz="1200" dirty="0"/>
                    </a:p>
                  </a:txBody>
                  <a:tcPr/>
                </a:tc>
                <a:tc gridSpan="3">
                  <a:txBody>
                    <a:bodyPr/>
                    <a:lstStyle/>
                    <a:p>
                      <a:pPr algn="ctr"/>
                      <a:r>
                        <a:rPr lang="en-US" sz="1200" dirty="0" smtClean="0"/>
                        <a:t>Probability of Occurrence*</a:t>
                      </a:r>
                      <a:endParaRPr lang="en-US" sz="1200"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177800">
                <a:tc>
                  <a:txBody>
                    <a:bodyPr/>
                    <a:lstStyle/>
                    <a:p>
                      <a:endParaRPr lang="en-US" sz="1200" dirty="0"/>
                    </a:p>
                  </a:txBody>
                  <a:tcPr/>
                </a:tc>
                <a:tc>
                  <a:txBody>
                    <a:bodyPr/>
                    <a:lstStyle/>
                    <a:p>
                      <a:pPr algn="ctr"/>
                      <a:r>
                        <a:rPr lang="en-US" sz="1200" b="1" dirty="0" smtClean="0"/>
                        <a:t>Probable</a:t>
                      </a:r>
                      <a:endParaRPr lang="en-US" sz="1200" b="1" dirty="0"/>
                    </a:p>
                  </a:txBody>
                  <a:tcPr/>
                </a:tc>
                <a:tc>
                  <a:txBody>
                    <a:bodyPr/>
                    <a:lstStyle/>
                    <a:p>
                      <a:pPr algn="ctr"/>
                      <a:r>
                        <a:rPr lang="en-US" sz="1200" b="1" dirty="0" smtClean="0"/>
                        <a:t>Reasonably Possible</a:t>
                      </a:r>
                      <a:endParaRPr lang="en-US" sz="1200" b="1" dirty="0"/>
                    </a:p>
                  </a:txBody>
                  <a:tcPr/>
                </a:tc>
                <a:tc>
                  <a:txBody>
                    <a:bodyPr/>
                    <a:lstStyle/>
                    <a:p>
                      <a:pPr algn="ctr"/>
                      <a:r>
                        <a:rPr lang="en-US" sz="1200" b="1" dirty="0" smtClean="0"/>
                        <a:t>Remote</a:t>
                      </a:r>
                      <a:endParaRPr lang="en-US" sz="1200" b="1" dirty="0"/>
                    </a:p>
                  </a:txBody>
                  <a:tcPr/>
                </a:tc>
                <a:extLst>
                  <a:ext uri="{0D108BD9-81ED-4DB2-BD59-A6C34878D82A}">
                    <a16:rowId xmlns:a16="http://schemas.microsoft.com/office/drawing/2014/main" val="10001"/>
                  </a:ext>
                </a:extLst>
              </a:tr>
              <a:tr h="296333">
                <a:tc>
                  <a:txBody>
                    <a:bodyPr/>
                    <a:lstStyle/>
                    <a:p>
                      <a:r>
                        <a:rPr lang="en-US" sz="1200" dirty="0" smtClean="0"/>
                        <a:t>Amount can be reasonably estimated</a:t>
                      </a:r>
                      <a:endParaRPr lang="en-US" sz="1200" dirty="0"/>
                    </a:p>
                  </a:txBody>
                  <a:tcPr/>
                </a:tc>
                <a:tc>
                  <a:txBody>
                    <a:bodyPr/>
                    <a:lstStyle/>
                    <a:p>
                      <a:pPr algn="ctr"/>
                      <a:r>
                        <a:rPr lang="en-US" sz="1200" dirty="0" smtClean="0"/>
                        <a:t>Recorded as a Liability</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Disclose in Footnotes</a:t>
                      </a:r>
                    </a:p>
                  </a:txBody>
                  <a:tcPr/>
                </a:tc>
                <a:tc>
                  <a:txBody>
                    <a:bodyPr/>
                    <a:lstStyle/>
                    <a:p>
                      <a:pPr algn="ctr"/>
                      <a:r>
                        <a:rPr lang="en-US" sz="1200" dirty="0" smtClean="0"/>
                        <a:t>Disclosure</a:t>
                      </a:r>
                      <a:r>
                        <a:rPr lang="en-US" sz="1200" baseline="0" dirty="0" smtClean="0"/>
                        <a:t> not required</a:t>
                      </a:r>
                      <a:endParaRPr lang="en-US" sz="1200" dirty="0"/>
                    </a:p>
                  </a:txBody>
                  <a:tcPr/>
                </a:tc>
                <a:extLst>
                  <a:ext uri="{0D108BD9-81ED-4DB2-BD59-A6C34878D82A}">
                    <a16:rowId xmlns:a16="http://schemas.microsoft.com/office/drawing/2014/main" val="10002"/>
                  </a:ext>
                </a:extLst>
              </a:tr>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Amount cannot be reasonably estimated</a:t>
                      </a:r>
                      <a:endParaRPr lang="en-US" sz="1200" dirty="0"/>
                    </a:p>
                  </a:txBody>
                  <a:tcPr/>
                </a:tc>
                <a:tc>
                  <a:txBody>
                    <a:bodyPr/>
                    <a:lstStyle/>
                    <a:p>
                      <a:pPr algn="ctr"/>
                      <a:r>
                        <a:rPr lang="en-US" sz="1200" dirty="0" smtClean="0"/>
                        <a:t>Disclose in Footnotes</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Disclose in Footnotes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Disclosure</a:t>
                      </a:r>
                      <a:r>
                        <a:rPr lang="en-US" sz="1200" baseline="0" dirty="0" smtClean="0"/>
                        <a:t> not required</a:t>
                      </a:r>
                      <a:endParaRPr lang="en-US" sz="1200" dirty="0" smtClean="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86215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18</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Contingent Liabilities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91400" cy="4800600"/>
          </a:xfrm>
          <a:noFill/>
        </p:spPr>
        <p:txBody>
          <a:bodyPr lIns="0" tIns="0" rIns="0" bIns="0"/>
          <a:lstStyle/>
          <a:p>
            <a:pPr marL="0" indent="0">
              <a:buNone/>
            </a:pPr>
            <a:r>
              <a:rPr lang="en-US" sz="1400" dirty="0"/>
              <a:t>The assessment of future probabilities is inherently subjective, but both U.S. GAAP and IFRS provide some guidance. </a:t>
            </a:r>
            <a:endParaRPr lang="en-US" sz="1400" dirty="0" smtClean="0"/>
          </a:p>
          <a:p>
            <a:pPr marL="0" indent="0">
              <a:buNone/>
            </a:pPr>
            <a:endParaRPr lang="en-US" sz="1400" dirty="0"/>
          </a:p>
          <a:p>
            <a:pPr>
              <a:buFont typeface="Wingdings" panose="05000000000000000000" pitchFamily="2" charset="2"/>
              <a:buChar char="Ø"/>
            </a:pPr>
            <a:r>
              <a:rPr lang="en-US" sz="1400" dirty="0" smtClean="0"/>
              <a:t>Under </a:t>
            </a:r>
            <a:r>
              <a:rPr lang="en-US" sz="1400" dirty="0"/>
              <a:t>GAAP, “probable” has been defined as likely to occur, which is interpreted as having a </a:t>
            </a:r>
            <a:r>
              <a:rPr lang="en-US" sz="1400" dirty="0">
                <a:solidFill>
                  <a:srgbClr val="C00000"/>
                </a:solidFill>
              </a:rPr>
              <a:t>greater than 70 percent chance </a:t>
            </a:r>
            <a:r>
              <a:rPr lang="en-US" sz="1400" dirty="0"/>
              <a:t>of occurring. </a:t>
            </a:r>
            <a:endParaRPr lang="en-US" sz="1400" dirty="0" smtClean="0"/>
          </a:p>
          <a:p>
            <a:pPr>
              <a:buFont typeface="Wingdings" panose="05000000000000000000" pitchFamily="2" charset="2"/>
              <a:buChar char="Ø"/>
            </a:pPr>
            <a:endParaRPr lang="en-US" sz="1400" dirty="0"/>
          </a:p>
          <a:p>
            <a:pPr>
              <a:buFont typeface="Wingdings" panose="05000000000000000000" pitchFamily="2" charset="2"/>
              <a:buChar char="Ø"/>
            </a:pPr>
            <a:r>
              <a:rPr lang="en-US" sz="1400" dirty="0" smtClean="0"/>
              <a:t>Under </a:t>
            </a:r>
            <a:r>
              <a:rPr lang="en-US" sz="1400" dirty="0"/>
              <a:t>IFRS, “probable” is defined as more likely than not to occur, which implies </a:t>
            </a:r>
            <a:r>
              <a:rPr lang="en-US" sz="1400" dirty="0">
                <a:solidFill>
                  <a:srgbClr val="000099"/>
                </a:solidFill>
              </a:rPr>
              <a:t>more than a 50 percent chance</a:t>
            </a:r>
            <a:r>
              <a:rPr lang="en-US" sz="1400" dirty="0"/>
              <a:t> of occurring. </a:t>
            </a:r>
            <a:endParaRPr lang="en-US" sz="1400" dirty="0" smtClean="0"/>
          </a:p>
          <a:p>
            <a:pPr marL="0" indent="0">
              <a:buNone/>
            </a:pPr>
            <a:endParaRPr lang="en-US" sz="1400" dirty="0"/>
          </a:p>
          <a:p>
            <a:pPr marL="0" indent="0">
              <a:buNone/>
            </a:pPr>
            <a:endParaRPr lang="en-US" sz="1400" dirty="0" smtClean="0"/>
          </a:p>
          <a:p>
            <a:pPr marL="0" indent="0">
              <a:buNone/>
            </a:pPr>
            <a:r>
              <a:rPr lang="en-US" sz="1400" dirty="0" smtClean="0"/>
              <a:t>This </a:t>
            </a:r>
            <a:r>
              <a:rPr lang="en-US" sz="1400" dirty="0"/>
              <a:t>difference means that for some contingent liabilities, IFRS would require the reporting of a liability on the balance sheet, whereas GAAP would simply require footnote disclosure. </a:t>
            </a:r>
          </a:p>
        </p:txBody>
      </p:sp>
    </p:spTree>
    <p:extLst>
      <p:ext uri="{BB962C8B-B14F-4D97-AF65-F5344CB8AC3E}">
        <p14:creationId xmlns:p14="http://schemas.microsoft.com/office/powerpoint/2010/main" val="16051823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19</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Lawsuit Contingent Liabilities: Example</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257800"/>
          </a:xfrm>
          <a:noFill/>
        </p:spPr>
        <p:txBody>
          <a:bodyPr lIns="0" tIns="0" rIns="0" bIns="0"/>
          <a:lstStyle/>
          <a:p>
            <a:pPr marL="0" indent="0" eaLnBrk="1" hangingPunct="1">
              <a:spcBef>
                <a:spcPct val="0"/>
              </a:spcBef>
              <a:buNone/>
              <a:defRPr/>
            </a:pPr>
            <a:r>
              <a:rPr lang="en-US" altLang="en-US" sz="1400" dirty="0" smtClean="0"/>
              <a:t>In </a:t>
            </a:r>
            <a:r>
              <a:rPr lang="en-US" altLang="en-US" sz="1400" dirty="0"/>
              <a:t>2014 Mount Rainier Summit Co. was sued for $20M by one of its customers who broke his leg during a routine mountaineering class. The firm’s attorney believes the firm will probably lose the lawsuit and have to pay the plaintiff between $2M and $6M. </a:t>
            </a:r>
          </a:p>
          <a:p>
            <a:pPr eaLnBrk="1" hangingPunct="1">
              <a:spcBef>
                <a:spcPct val="0"/>
              </a:spcBef>
              <a:defRPr/>
            </a:pPr>
            <a:endParaRPr lang="en-US" altLang="en-US" sz="1400" dirty="0"/>
          </a:p>
          <a:p>
            <a:pPr marL="0" indent="0" eaLnBrk="1" hangingPunct="1">
              <a:spcBef>
                <a:spcPts val="600"/>
              </a:spcBef>
              <a:buNone/>
              <a:defRPr/>
            </a:pPr>
            <a:r>
              <a:rPr lang="en-US" altLang="en-US" sz="1400" b="1" dirty="0"/>
              <a:t>What is the impact on Mount Rainer Summit Co.’s financial statements in 2014 because of this lawsuit? </a:t>
            </a:r>
          </a:p>
          <a:p>
            <a:pPr marL="0" indent="0" eaLnBrk="1" hangingPunct="1">
              <a:spcBef>
                <a:spcPts val="600"/>
              </a:spcBef>
              <a:buFont typeface="Arial" charset="0"/>
              <a:buNone/>
              <a:defRPr/>
            </a:pPr>
            <a:r>
              <a:rPr lang="en-US" altLang="en-US" sz="1400" dirty="0"/>
              <a:t>	(1) Recognize expense and liability</a:t>
            </a:r>
          </a:p>
          <a:p>
            <a:pPr marL="0" indent="0" eaLnBrk="1" hangingPunct="1">
              <a:spcBef>
                <a:spcPts val="600"/>
              </a:spcBef>
              <a:buFont typeface="Arial" charset="0"/>
              <a:buNone/>
              <a:defRPr/>
            </a:pPr>
            <a:r>
              <a:rPr lang="en-US" altLang="en-US" sz="1400" dirty="0"/>
              <a:t>	(2) Just disclose in the footnotes</a:t>
            </a:r>
          </a:p>
          <a:p>
            <a:pPr marL="0" indent="0" eaLnBrk="1" hangingPunct="1">
              <a:spcBef>
                <a:spcPts val="600"/>
              </a:spcBef>
              <a:buFont typeface="Arial" charset="0"/>
              <a:buNone/>
              <a:defRPr/>
            </a:pPr>
            <a:r>
              <a:rPr lang="en-US" altLang="en-US" sz="1400" dirty="0"/>
              <a:t>	(3) No recognition or disclosure</a:t>
            </a:r>
          </a:p>
          <a:p>
            <a:pPr marL="609600" indent="-609600" eaLnBrk="1" hangingPunct="1">
              <a:buFontTx/>
              <a:buNone/>
              <a:defRPr/>
            </a:pPr>
            <a:endParaRPr lang="en-US" altLang="en-US" sz="1400" i="1" dirty="0">
              <a:solidFill>
                <a:srgbClr val="FF0000"/>
              </a:solidFill>
            </a:endParaRPr>
          </a:p>
          <a:p>
            <a:pPr marL="609600" indent="-609600" eaLnBrk="1" hangingPunct="1">
              <a:spcBef>
                <a:spcPts val="200"/>
              </a:spcBef>
              <a:buFontTx/>
              <a:buNone/>
              <a:defRPr/>
            </a:pPr>
            <a:r>
              <a:rPr lang="en-US" altLang="en-US" sz="1400" i="1" dirty="0">
                <a:solidFill>
                  <a:srgbClr val="FF0000"/>
                </a:solidFill>
              </a:rPr>
              <a:t>	</a:t>
            </a:r>
            <a:endParaRPr lang="en-US" altLang="en-US" sz="1400" i="1" dirty="0" smtClean="0">
              <a:solidFill>
                <a:srgbClr val="FF0000"/>
              </a:solidFill>
            </a:endParaRPr>
          </a:p>
          <a:p>
            <a:pPr marL="609600" indent="-609600" eaLnBrk="1" hangingPunct="1">
              <a:spcBef>
                <a:spcPts val="200"/>
              </a:spcBef>
              <a:buFontTx/>
              <a:buNone/>
              <a:defRPr/>
            </a:pPr>
            <a:endParaRPr lang="en-US" altLang="en-US" sz="1400" i="1" dirty="0">
              <a:solidFill>
                <a:srgbClr val="FF0000"/>
              </a:solidFill>
            </a:endParaRPr>
          </a:p>
          <a:p>
            <a:pPr marL="609600" indent="-609600" eaLnBrk="1" hangingPunct="1">
              <a:spcBef>
                <a:spcPts val="200"/>
              </a:spcBef>
              <a:buFontTx/>
              <a:buNone/>
              <a:defRPr/>
            </a:pPr>
            <a:endParaRPr lang="en-US" altLang="en-US" sz="1400" i="1" dirty="0">
              <a:solidFill>
                <a:srgbClr val="FF0000"/>
              </a:solidFill>
            </a:endParaRPr>
          </a:p>
          <a:p>
            <a:pPr marL="609600" indent="-609600" eaLnBrk="1" hangingPunct="1">
              <a:spcBef>
                <a:spcPts val="200"/>
              </a:spcBef>
              <a:buFontTx/>
              <a:buNone/>
              <a:defRPr/>
            </a:pPr>
            <a:endParaRPr lang="en-US" altLang="en-US" sz="1400" i="1" dirty="0" smtClean="0">
              <a:solidFill>
                <a:srgbClr val="002060"/>
              </a:solidFill>
            </a:endParaRPr>
          </a:p>
          <a:p>
            <a:pPr marL="609600" indent="-609600" eaLnBrk="1" hangingPunct="1">
              <a:spcBef>
                <a:spcPts val="200"/>
              </a:spcBef>
              <a:buFontTx/>
              <a:buNone/>
              <a:defRPr/>
            </a:pPr>
            <a:endParaRPr lang="en-US" altLang="en-US" sz="1400" i="1" dirty="0">
              <a:solidFill>
                <a:srgbClr val="002060"/>
              </a:solidFill>
            </a:endParaRPr>
          </a:p>
        </p:txBody>
      </p:sp>
    </p:spTree>
    <p:extLst>
      <p:ext uri="{BB962C8B-B14F-4D97-AF65-F5344CB8AC3E}">
        <p14:creationId xmlns:p14="http://schemas.microsoft.com/office/powerpoint/2010/main" val="1463964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Chapter 09 Learning Objectives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4648200"/>
          </a:xfrm>
          <a:noFill/>
        </p:spPr>
        <p:txBody>
          <a:bodyPr lIns="0" tIns="0" rIns="0" bIns="0"/>
          <a:lstStyle/>
          <a:p>
            <a:pPr marL="457200" indent="-457200">
              <a:spcAft>
                <a:spcPts val="600"/>
              </a:spcAft>
              <a:buFont typeface="+mj-lt"/>
              <a:buAutoNum type="arabicParenR"/>
            </a:pPr>
            <a:r>
              <a:rPr lang="en-US" sz="1400" dirty="0" smtClean="0"/>
              <a:t>Define</a:t>
            </a:r>
            <a:r>
              <a:rPr lang="en-US" sz="1400" dirty="0"/>
              <a:t>, measure, and report current </a:t>
            </a:r>
            <a:r>
              <a:rPr lang="en-US" sz="1400" dirty="0" smtClean="0"/>
              <a:t>liabilities</a:t>
            </a:r>
            <a:endParaRPr lang="en-US" sz="1400" dirty="0"/>
          </a:p>
          <a:p>
            <a:pPr marL="457200" indent="-457200">
              <a:spcAft>
                <a:spcPts val="600"/>
              </a:spcAft>
              <a:buFont typeface="+mj-lt"/>
              <a:buAutoNum type="arabicParenR"/>
            </a:pPr>
            <a:r>
              <a:rPr lang="en-US" sz="1400" dirty="0" smtClean="0"/>
              <a:t>Compute </a:t>
            </a:r>
            <a:r>
              <a:rPr lang="en-US" sz="1400" dirty="0"/>
              <a:t>and interpret the accounts payable turnover </a:t>
            </a:r>
            <a:r>
              <a:rPr lang="en-US" sz="1400" dirty="0" smtClean="0"/>
              <a:t>ratio</a:t>
            </a:r>
            <a:endParaRPr lang="en-US" sz="1400" dirty="0"/>
          </a:p>
          <a:p>
            <a:pPr marL="457200" indent="-457200">
              <a:spcAft>
                <a:spcPts val="600"/>
              </a:spcAft>
              <a:buFont typeface="+mj-lt"/>
              <a:buAutoNum type="arabicParenR"/>
            </a:pPr>
            <a:r>
              <a:rPr lang="en-US" sz="1400" dirty="0" smtClean="0"/>
              <a:t>Report </a:t>
            </a:r>
            <a:r>
              <a:rPr lang="en-US" sz="1400" dirty="0"/>
              <a:t>notes payable and explain the time value of </a:t>
            </a:r>
            <a:r>
              <a:rPr lang="en-US" sz="1400" dirty="0" smtClean="0"/>
              <a:t>money</a:t>
            </a:r>
            <a:endParaRPr lang="en-US" sz="1400" dirty="0"/>
          </a:p>
          <a:p>
            <a:pPr marL="457200" indent="-457200">
              <a:spcAft>
                <a:spcPts val="600"/>
              </a:spcAft>
              <a:buFont typeface="+mj-lt"/>
              <a:buAutoNum type="arabicParenR"/>
            </a:pPr>
            <a:r>
              <a:rPr lang="en-US" sz="1400" dirty="0" smtClean="0"/>
              <a:t>Report </a:t>
            </a:r>
            <a:r>
              <a:rPr lang="en-US" sz="1400" dirty="0"/>
              <a:t>contingent </a:t>
            </a:r>
            <a:r>
              <a:rPr lang="en-US" sz="1400" dirty="0" smtClean="0"/>
              <a:t>liabilities</a:t>
            </a:r>
            <a:endParaRPr lang="en-US" sz="1400" dirty="0"/>
          </a:p>
          <a:p>
            <a:pPr marL="457200" indent="-457200">
              <a:spcAft>
                <a:spcPts val="600"/>
              </a:spcAft>
              <a:buFont typeface="+mj-lt"/>
              <a:buAutoNum type="arabicParenR"/>
            </a:pPr>
            <a:r>
              <a:rPr lang="en-US" sz="1400" dirty="0" smtClean="0"/>
              <a:t>Explain </a:t>
            </a:r>
            <a:r>
              <a:rPr lang="en-US" sz="1400" dirty="0"/>
              <a:t>the importance of working capital and its impact on cash </a:t>
            </a:r>
            <a:r>
              <a:rPr lang="en-US" sz="1400" dirty="0" smtClean="0"/>
              <a:t>flows</a:t>
            </a:r>
            <a:endParaRPr lang="en-US" sz="1400" dirty="0"/>
          </a:p>
          <a:p>
            <a:pPr marL="457200" indent="-457200">
              <a:spcAft>
                <a:spcPts val="600"/>
              </a:spcAft>
              <a:buFont typeface="+mj-lt"/>
              <a:buAutoNum type="arabicParenR"/>
            </a:pPr>
            <a:r>
              <a:rPr lang="en-US" sz="1400" dirty="0" smtClean="0"/>
              <a:t>Report </a:t>
            </a:r>
            <a:r>
              <a:rPr lang="en-US" sz="1400" dirty="0"/>
              <a:t>long-term </a:t>
            </a:r>
            <a:r>
              <a:rPr lang="en-US" sz="1400" dirty="0" smtClean="0"/>
              <a:t>liabilities</a:t>
            </a:r>
            <a:endParaRPr lang="en-US" sz="1400" dirty="0"/>
          </a:p>
          <a:p>
            <a:pPr marL="457200" indent="-457200">
              <a:spcAft>
                <a:spcPts val="600"/>
              </a:spcAft>
              <a:buFont typeface="+mj-lt"/>
              <a:buAutoNum type="arabicParenR"/>
            </a:pPr>
            <a:r>
              <a:rPr lang="en-US" sz="1400" dirty="0" smtClean="0"/>
              <a:t>Compute </a:t>
            </a:r>
            <a:r>
              <a:rPr lang="en-US" sz="1400" dirty="0"/>
              <a:t>and explain present </a:t>
            </a:r>
            <a:r>
              <a:rPr lang="en-US" sz="1400" dirty="0" smtClean="0"/>
              <a:t>values</a:t>
            </a:r>
            <a:endParaRPr lang="en-US" sz="1400" dirty="0"/>
          </a:p>
          <a:p>
            <a:pPr marL="457200" indent="-457200">
              <a:spcAft>
                <a:spcPts val="600"/>
              </a:spcAft>
              <a:buFont typeface="+mj-lt"/>
              <a:buAutoNum type="arabicParenR"/>
            </a:pPr>
            <a:r>
              <a:rPr lang="en-US" sz="1400" dirty="0" smtClean="0"/>
              <a:t>Apply </a:t>
            </a:r>
            <a:r>
              <a:rPr lang="en-US" sz="1400" dirty="0"/>
              <a:t>the present value concept to the reporting of long-term </a:t>
            </a:r>
            <a:r>
              <a:rPr lang="en-US" sz="1400" dirty="0" smtClean="0"/>
              <a:t>liabilities</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20</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Working Capital</a:t>
            </a:r>
            <a:endParaRPr lang="en-US" sz="2800" dirty="0"/>
          </a:p>
        </p:txBody>
      </p:sp>
    </p:spTree>
    <p:extLst>
      <p:ext uri="{BB962C8B-B14F-4D97-AF65-F5344CB8AC3E}">
        <p14:creationId xmlns:p14="http://schemas.microsoft.com/office/powerpoint/2010/main" val="566355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Working Capital Management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b="1" dirty="0">
                <a:solidFill>
                  <a:srgbClr val="C00000"/>
                </a:solidFill>
              </a:rPr>
              <a:t>Working capital </a:t>
            </a:r>
            <a:r>
              <a:rPr lang="en-US" sz="1400" dirty="0"/>
              <a:t>is </a:t>
            </a:r>
            <a:r>
              <a:rPr lang="en-US" sz="1400" dirty="0" smtClean="0"/>
              <a:t>the </a:t>
            </a:r>
            <a:r>
              <a:rPr lang="en-US" sz="1400" dirty="0"/>
              <a:t>dollar difference between current assets and current liabilities. </a:t>
            </a:r>
            <a:endParaRPr lang="en-US" sz="1400" dirty="0" smtClean="0"/>
          </a:p>
          <a:p>
            <a:pPr marL="0" indent="0">
              <a:buNone/>
            </a:pPr>
            <a:r>
              <a:rPr lang="en-US" sz="1400" dirty="0" smtClean="0"/>
              <a:t>Working </a:t>
            </a:r>
            <a:r>
              <a:rPr lang="en-US" sz="1400" dirty="0"/>
              <a:t>capital </a:t>
            </a:r>
            <a:r>
              <a:rPr lang="en-US" sz="1400" dirty="0" smtClean="0"/>
              <a:t>has </a:t>
            </a:r>
            <a:r>
              <a:rPr lang="en-US" sz="1400" dirty="0"/>
              <a:t>a significant impact on the health and profitability of a company. If a business has too little working capital, it runs the risk of not being able to meet its obligations to creditors. On the other hand, too much working capital may tie up resources in unproductive assets and incur additional </a:t>
            </a:r>
            <a:r>
              <a:rPr lang="en-US" sz="1400" dirty="0" smtClean="0"/>
              <a:t>costs (i.e., excess inventory). </a:t>
            </a:r>
          </a:p>
          <a:p>
            <a:endParaRPr lang="en-US" sz="1400" dirty="0" smtClean="0"/>
          </a:p>
          <a:p>
            <a:pPr marL="0" indent="0">
              <a:buNone/>
            </a:pPr>
            <a:endParaRPr lang="en-US" sz="1400" dirty="0"/>
          </a:p>
          <a:p>
            <a:r>
              <a:rPr lang="en-US" sz="1400" dirty="0"/>
              <a:t>Changes in working capital accounts are also important to managers and analysts because they have a direct impact on the cash flows from operating activities reported on the statement of cash flows. </a:t>
            </a:r>
          </a:p>
          <a:p>
            <a:endParaRPr lang="en-US" sz="1400" dirty="0"/>
          </a:p>
          <a:p>
            <a:pPr marL="0" indent="0" eaLnBrk="1" fontAlgn="auto" hangingPunct="1">
              <a:spcBef>
                <a:spcPts val="0"/>
              </a:spcBef>
              <a:spcAft>
                <a:spcPts val="0"/>
              </a:spcAft>
              <a:buNone/>
              <a:defRPr/>
            </a:pPr>
            <a:endParaRPr lang="en-US" sz="1400" dirty="0" smtClean="0"/>
          </a:p>
          <a:p>
            <a:pPr marL="0" indent="0" eaLnBrk="1" fontAlgn="auto" hangingPunct="1">
              <a:spcBef>
                <a:spcPts val="0"/>
              </a:spcBef>
              <a:spcAft>
                <a:spcPts val="600"/>
              </a:spcAft>
              <a:buNone/>
              <a:defRPr/>
            </a:pPr>
            <a:r>
              <a:rPr lang="en-US" sz="1400" b="1" dirty="0" smtClean="0">
                <a:solidFill>
                  <a:srgbClr val="000099"/>
                </a:solidFill>
              </a:rPr>
              <a:t>Liquidity</a:t>
            </a:r>
            <a:r>
              <a:rPr lang="en-US" sz="1400" dirty="0" smtClean="0"/>
              <a:t> </a:t>
            </a:r>
            <a:r>
              <a:rPr lang="en-US" sz="1400" dirty="0"/>
              <a:t>is the ability to pay current obligations. </a:t>
            </a:r>
            <a:endParaRPr lang="en-US" sz="1400" dirty="0" smtClean="0"/>
          </a:p>
          <a:p>
            <a:pPr marL="0" indent="0" eaLnBrk="1" fontAlgn="auto" hangingPunct="1">
              <a:spcBef>
                <a:spcPts val="0"/>
              </a:spcBef>
              <a:spcAft>
                <a:spcPts val="0"/>
              </a:spcAft>
              <a:buNone/>
              <a:defRPr/>
            </a:pPr>
            <a:r>
              <a:rPr lang="en-US" sz="1400" dirty="0" smtClean="0"/>
              <a:t>A </a:t>
            </a:r>
            <a:r>
              <a:rPr lang="en-US" sz="1400" dirty="0"/>
              <a:t>number of financial measures are useful in determining liquidity, including the current ratio </a:t>
            </a:r>
            <a:r>
              <a:rPr lang="en-US" sz="1400" dirty="0" smtClean="0"/>
              <a:t> </a:t>
            </a:r>
            <a:r>
              <a:rPr lang="en-US" sz="1400" dirty="0"/>
              <a:t>and the dollar amount of working capital. </a:t>
            </a:r>
            <a:r>
              <a:rPr lang="en-US" sz="1400" dirty="0" smtClean="0"/>
              <a:t>Working </a:t>
            </a:r>
            <a:r>
              <a:rPr lang="en-US" sz="1400" dirty="0"/>
              <a:t>capital </a:t>
            </a:r>
            <a:r>
              <a:rPr lang="en-US" sz="1400" dirty="0" smtClean="0"/>
              <a:t>is </a:t>
            </a:r>
            <a:r>
              <a:rPr lang="en-US" sz="1400" dirty="0"/>
              <a:t>a margin of safety that ensures a company can meet its short-term obligations. </a:t>
            </a:r>
          </a:p>
        </p:txBody>
      </p:sp>
    </p:spTree>
    <p:extLst>
      <p:ext uri="{BB962C8B-B14F-4D97-AF65-F5344CB8AC3E}">
        <p14:creationId xmlns:p14="http://schemas.microsoft.com/office/powerpoint/2010/main" val="15458430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Working Capital and Cash Flows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5410200"/>
          </a:xfrm>
          <a:noFill/>
        </p:spPr>
        <p:txBody>
          <a:bodyPr lIns="0" tIns="0" rIns="0" bIns="0"/>
          <a:lstStyle/>
          <a:p>
            <a:pPr marL="0" indent="0">
              <a:spcAft>
                <a:spcPts val="600"/>
              </a:spcAft>
              <a:buNone/>
            </a:pPr>
            <a:r>
              <a:rPr lang="en-US" sz="1400" dirty="0"/>
              <a:t>Many working capital accounts have a direct relationship </a:t>
            </a:r>
            <a:r>
              <a:rPr lang="en-US" sz="1400" dirty="0" smtClean="0"/>
              <a:t>to </a:t>
            </a:r>
            <a:r>
              <a:rPr lang="en-US" sz="1400" dirty="0"/>
              <a:t>income-producing activities. </a:t>
            </a:r>
            <a:endParaRPr lang="en-US" sz="1400" dirty="0" smtClean="0"/>
          </a:p>
          <a:p>
            <a:pPr marL="0" indent="0">
              <a:spcAft>
                <a:spcPts val="600"/>
              </a:spcAft>
              <a:buNone/>
            </a:pPr>
            <a:endParaRPr lang="en-US" sz="1400" dirty="0" smtClean="0"/>
          </a:p>
          <a:p>
            <a:pPr marL="0" indent="0">
              <a:spcAft>
                <a:spcPts val="600"/>
              </a:spcAft>
              <a:buNone/>
            </a:pPr>
            <a:r>
              <a:rPr lang="en-US" sz="1400" dirty="0" smtClean="0"/>
              <a:t>For </a:t>
            </a:r>
            <a:r>
              <a:rPr lang="en-US" sz="1400" dirty="0"/>
              <a:t>example:</a:t>
            </a:r>
          </a:p>
          <a:p>
            <a:pPr lvl="1">
              <a:spcAft>
                <a:spcPts val="600"/>
              </a:spcAft>
              <a:buFont typeface="Wingdings" panose="05000000000000000000" pitchFamily="2" charset="2"/>
              <a:buChar char="ü"/>
            </a:pPr>
            <a:r>
              <a:rPr lang="en-US" sz="1400" dirty="0"/>
              <a:t>Accounts </a:t>
            </a:r>
            <a:r>
              <a:rPr lang="en-US" sz="1400" dirty="0" smtClean="0"/>
              <a:t>receivable increases </a:t>
            </a:r>
            <a:r>
              <a:rPr lang="en-US" sz="1400" dirty="0"/>
              <a:t>when sales are made on credit.</a:t>
            </a:r>
          </a:p>
          <a:p>
            <a:pPr lvl="1">
              <a:spcAft>
                <a:spcPts val="600"/>
              </a:spcAft>
              <a:buFont typeface="Wingdings" panose="05000000000000000000" pitchFamily="2" charset="2"/>
              <a:buChar char="ü"/>
            </a:pPr>
            <a:r>
              <a:rPr lang="en-US" sz="1400" dirty="0"/>
              <a:t>Accounts payable </a:t>
            </a:r>
            <a:r>
              <a:rPr lang="en-US" sz="1400" dirty="0" smtClean="0"/>
              <a:t>increases </a:t>
            </a:r>
            <a:r>
              <a:rPr lang="en-US" sz="1400" dirty="0"/>
              <a:t>when inventory is purchased on credit.</a:t>
            </a:r>
          </a:p>
          <a:p>
            <a:pPr marL="0" indent="0">
              <a:spcAft>
                <a:spcPts val="600"/>
              </a:spcAft>
              <a:buNone/>
            </a:pPr>
            <a:endParaRPr lang="en-US" sz="1400" dirty="0"/>
          </a:p>
          <a:p>
            <a:pPr>
              <a:spcAft>
                <a:spcPts val="600"/>
              </a:spcAft>
              <a:buFont typeface="Wingdings" panose="05000000000000000000" pitchFamily="2" charset="2"/>
              <a:buChar char="v"/>
            </a:pPr>
            <a:r>
              <a:rPr lang="en-US" sz="1400" dirty="0"/>
              <a:t>Changes in </a:t>
            </a:r>
            <a:r>
              <a:rPr lang="en-US" sz="1400" i="1" dirty="0"/>
              <a:t>working capital accounts </a:t>
            </a:r>
            <a:r>
              <a:rPr lang="en-US" sz="1400" dirty="0"/>
              <a:t>that are related to income-producing activities must be considered when computing cash flows from operating activities using the indirect method.</a:t>
            </a:r>
          </a:p>
        </p:txBody>
      </p:sp>
    </p:spTree>
    <p:extLst>
      <p:ext uri="{BB962C8B-B14F-4D97-AF65-F5344CB8AC3E}">
        <p14:creationId xmlns:p14="http://schemas.microsoft.com/office/powerpoint/2010/main" val="35193483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23</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Long-Term Liabilities</a:t>
            </a:r>
            <a:endParaRPr lang="en-US" sz="2800" dirty="0"/>
          </a:p>
        </p:txBody>
      </p:sp>
    </p:spTree>
    <p:extLst>
      <p:ext uri="{BB962C8B-B14F-4D97-AF65-F5344CB8AC3E}">
        <p14:creationId xmlns:p14="http://schemas.microsoft.com/office/powerpoint/2010/main" val="3791453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Long-Term Liabilities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5410200"/>
          </a:xfrm>
          <a:noFill/>
        </p:spPr>
        <p:txBody>
          <a:bodyPr lIns="0" tIns="0" rIns="0" bIns="0"/>
          <a:lstStyle/>
          <a:p>
            <a:pPr marL="0" indent="0">
              <a:buNone/>
              <a:defRPr/>
            </a:pPr>
            <a:r>
              <a:rPr lang="en-US" sz="1400" b="1" dirty="0">
                <a:solidFill>
                  <a:srgbClr val="C00000"/>
                </a:solidFill>
              </a:rPr>
              <a:t>Long-term liabilities </a:t>
            </a:r>
            <a:r>
              <a:rPr lang="en-US" sz="1400" dirty="0"/>
              <a:t>are all of an entity’s obligations not classified as current liabilities. </a:t>
            </a:r>
            <a:endParaRPr lang="en-US" sz="1400" dirty="0" smtClean="0"/>
          </a:p>
          <a:p>
            <a:pPr marL="0" indent="0">
              <a:buNone/>
              <a:defRPr/>
            </a:pPr>
            <a:endParaRPr lang="en-US" sz="1400" dirty="0" smtClean="0"/>
          </a:p>
          <a:p>
            <a:pPr marL="0" indent="0">
              <a:buNone/>
              <a:defRPr/>
            </a:pPr>
            <a:r>
              <a:rPr lang="en-US" sz="1400" dirty="0" smtClean="0"/>
              <a:t>Creditors </a:t>
            </a:r>
            <a:r>
              <a:rPr lang="en-US" sz="1400" dirty="0"/>
              <a:t>often require the borrower to pledge specific assets as security for long-term liabilities</a:t>
            </a:r>
            <a:r>
              <a:rPr lang="en-US" sz="1400" dirty="0" smtClean="0"/>
              <a:t>. This is called </a:t>
            </a:r>
            <a:r>
              <a:rPr lang="en-US" sz="1400" dirty="0" smtClean="0">
                <a:solidFill>
                  <a:srgbClr val="002060"/>
                </a:solidFill>
              </a:rPr>
              <a:t>secured debt</a:t>
            </a:r>
            <a:r>
              <a:rPr lang="en-US" sz="1400" dirty="0" smtClean="0"/>
              <a:t>.</a:t>
            </a:r>
          </a:p>
          <a:p>
            <a:pPr marL="0" indent="0">
              <a:buNone/>
              <a:defRPr/>
            </a:pPr>
            <a:endParaRPr lang="en-US" sz="1400" dirty="0"/>
          </a:p>
          <a:p>
            <a:pPr marL="0" indent="0">
              <a:buNone/>
            </a:pPr>
            <a:endParaRPr lang="en-US" sz="1400" dirty="0"/>
          </a:p>
          <a:p>
            <a:pPr>
              <a:spcAft>
                <a:spcPts val="600"/>
              </a:spcAft>
              <a:buFont typeface="Wingdings" panose="05000000000000000000" pitchFamily="2" charset="2"/>
              <a:buChar char="Ø"/>
            </a:pPr>
            <a:r>
              <a:rPr lang="en-US" sz="1400" dirty="0" smtClean="0"/>
              <a:t>Companies </a:t>
            </a:r>
            <a:r>
              <a:rPr lang="en-US" sz="1400" dirty="0"/>
              <a:t>can raise capital directly from a number of financial service organizations including banks, insurance companies, and pension plans. </a:t>
            </a:r>
            <a:endParaRPr lang="en-US" sz="1400" dirty="0" smtClean="0"/>
          </a:p>
          <a:p>
            <a:pPr>
              <a:spcAft>
                <a:spcPts val="600"/>
              </a:spcAft>
              <a:buFont typeface="Wingdings" panose="05000000000000000000" pitchFamily="2" charset="2"/>
              <a:buChar char="Ø"/>
            </a:pPr>
            <a:r>
              <a:rPr lang="en-US" sz="1400" dirty="0" smtClean="0"/>
              <a:t>Raising </a:t>
            </a:r>
            <a:r>
              <a:rPr lang="en-US" sz="1400" dirty="0"/>
              <a:t>capital from one of these organizations is known as a private placement. </a:t>
            </a:r>
            <a:endParaRPr lang="en-US" sz="1400" dirty="0" smtClean="0"/>
          </a:p>
          <a:p>
            <a:pPr>
              <a:spcAft>
                <a:spcPts val="600"/>
              </a:spcAft>
              <a:buFont typeface="Wingdings" panose="05000000000000000000" pitchFamily="2" charset="2"/>
              <a:buChar char="Ø"/>
            </a:pPr>
            <a:r>
              <a:rPr lang="en-US" sz="1400" dirty="0" smtClean="0"/>
              <a:t>This </a:t>
            </a:r>
            <a:r>
              <a:rPr lang="en-US" sz="1400" dirty="0"/>
              <a:t>type of debt is often called a note payable, which is a written promise to pay a stated sum at one or more specified future dates called the maturity date(s). </a:t>
            </a:r>
          </a:p>
          <a:p>
            <a:endParaRPr lang="en-US" sz="1400" dirty="0"/>
          </a:p>
          <a:p>
            <a:pPr marL="0" indent="0" eaLnBrk="1" fontAlgn="auto" hangingPunct="1">
              <a:spcBef>
                <a:spcPts val="0"/>
              </a:spcBef>
              <a:spcAft>
                <a:spcPts val="0"/>
              </a:spcAft>
              <a:buNone/>
              <a:defRPr/>
            </a:pPr>
            <a:endParaRPr lang="en-US" sz="1400" dirty="0" smtClean="0"/>
          </a:p>
          <a:p>
            <a:pPr marL="0" indent="0" eaLnBrk="1" fontAlgn="auto" hangingPunct="1">
              <a:spcBef>
                <a:spcPts val="0"/>
              </a:spcBef>
              <a:spcAft>
                <a:spcPts val="0"/>
              </a:spcAft>
              <a:buNone/>
              <a:defRPr/>
            </a:pPr>
            <a:r>
              <a:rPr lang="en-US" sz="1400" dirty="0" smtClean="0"/>
              <a:t>In </a:t>
            </a:r>
            <a:r>
              <a:rPr lang="en-US" sz="1400" dirty="0"/>
              <a:t>many cases, a company’s need for capital exceeds the financial ability of any single creditor. In these situations, the company may issue publicly traded debt called </a:t>
            </a:r>
            <a:r>
              <a:rPr lang="en-US" sz="1400" dirty="0" smtClean="0"/>
              <a:t>bonds</a:t>
            </a:r>
            <a:r>
              <a:rPr lang="en-US" sz="1400" dirty="0"/>
              <a:t> </a:t>
            </a:r>
            <a:r>
              <a:rPr lang="en-US" sz="1400" dirty="0" smtClean="0"/>
              <a:t>(discussed in next chapter).</a:t>
            </a:r>
            <a:endParaRPr lang="en-US" sz="1400" dirty="0"/>
          </a:p>
          <a:p>
            <a:pPr marL="0" indent="0">
              <a:buNone/>
              <a:defRPr/>
            </a:pPr>
            <a:endParaRPr lang="en-US" sz="1400" dirty="0"/>
          </a:p>
        </p:txBody>
      </p:sp>
    </p:spTree>
    <p:extLst>
      <p:ext uri="{BB962C8B-B14F-4D97-AF65-F5344CB8AC3E}">
        <p14:creationId xmlns:p14="http://schemas.microsoft.com/office/powerpoint/2010/main" val="13852208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Long-Term Liabilities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5410200"/>
          </a:xfrm>
          <a:noFill/>
        </p:spPr>
        <p:txBody>
          <a:bodyPr lIns="0" tIns="0" rIns="0" bIns="0"/>
          <a:lstStyle/>
          <a:p>
            <a:pPr marL="0" indent="0">
              <a:buNone/>
            </a:pPr>
            <a:r>
              <a:rPr lang="en-US" sz="1400" b="1" dirty="0" smtClean="0">
                <a:solidFill>
                  <a:srgbClr val="002060"/>
                </a:solidFill>
              </a:rPr>
              <a:t>Foreign Currencies</a:t>
            </a:r>
          </a:p>
          <a:p>
            <a:pPr marL="0" indent="0">
              <a:buNone/>
            </a:pPr>
            <a:r>
              <a:rPr lang="en-US" sz="1400" dirty="0" smtClean="0"/>
              <a:t>Many </a:t>
            </a:r>
            <a:r>
              <a:rPr lang="en-US" sz="1400" dirty="0"/>
              <a:t>companies with foreign operations elect to finance those operations with foreign debt to lessen exchange rate risk. This type of risk exists because the relative value of each nation’s currency varies on virtually a daily basis. </a:t>
            </a:r>
            <a:endParaRPr lang="en-US" sz="1400" dirty="0" smtClean="0"/>
          </a:p>
          <a:p>
            <a:pPr marL="0" indent="0">
              <a:buNone/>
            </a:pPr>
            <a:endParaRPr lang="en-US" sz="1400" dirty="0" smtClean="0"/>
          </a:p>
          <a:p>
            <a:pPr marL="0" indent="0">
              <a:buNone/>
            </a:pPr>
            <a:r>
              <a:rPr lang="en-US" sz="1400" dirty="0" smtClean="0"/>
              <a:t>Even </a:t>
            </a:r>
            <a:r>
              <a:rPr lang="en-US" sz="1400" dirty="0"/>
              <a:t>if a company does not have international operations, it may elect to borrow in foreign markets. Interest rates often are low in countries experiencing a recession. These situations give corporations the opportunity to borrow at a lower cost. </a:t>
            </a:r>
          </a:p>
          <a:p>
            <a:endParaRPr lang="en-US" sz="1400" dirty="0"/>
          </a:p>
          <a:p>
            <a:pPr>
              <a:buFont typeface="Wingdings" panose="05000000000000000000" pitchFamily="2" charset="2"/>
              <a:buChar char="v"/>
            </a:pPr>
            <a:r>
              <a:rPr lang="en-US" sz="1400" dirty="0"/>
              <a:t>For reporting purposes, accountants for U.S. corporations must convert, or translate, foreign debt into U.S. dollars. </a:t>
            </a:r>
          </a:p>
        </p:txBody>
      </p:sp>
    </p:spTree>
    <p:extLst>
      <p:ext uri="{BB962C8B-B14F-4D97-AF65-F5344CB8AC3E}">
        <p14:creationId xmlns:p14="http://schemas.microsoft.com/office/powerpoint/2010/main" val="42636723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Lease Liabilities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467600" cy="5410200"/>
          </a:xfrm>
          <a:noFill/>
        </p:spPr>
        <p:txBody>
          <a:bodyPr lIns="0" tIns="0" rIns="0" bIns="0"/>
          <a:lstStyle/>
          <a:p>
            <a:pPr marL="0" indent="0">
              <a:buNone/>
              <a:defRPr/>
            </a:pPr>
            <a:r>
              <a:rPr lang="en-US" sz="1400" b="1" dirty="0" smtClean="0"/>
              <a:t>Short-Term</a:t>
            </a:r>
          </a:p>
          <a:p>
            <a:pPr marL="0" indent="0">
              <a:buNone/>
              <a:defRPr/>
            </a:pPr>
            <a:r>
              <a:rPr lang="en-US" sz="1400" dirty="0" smtClean="0"/>
              <a:t>When </a:t>
            </a:r>
            <a:r>
              <a:rPr lang="en-US" sz="1400" dirty="0"/>
              <a:t>a company leases an asset on a short-term basis, the agreement is called an </a:t>
            </a:r>
            <a:r>
              <a:rPr lang="en-US" sz="1400" b="1" dirty="0">
                <a:solidFill>
                  <a:srgbClr val="C00000"/>
                </a:solidFill>
              </a:rPr>
              <a:t>operating lease</a:t>
            </a:r>
            <a:r>
              <a:rPr lang="en-US" sz="1400" dirty="0"/>
              <a:t>. No liability is recorded when an operating lease is created. Instead, a company records rent expense as it uses the asset. </a:t>
            </a:r>
          </a:p>
          <a:p>
            <a:pPr>
              <a:defRPr/>
            </a:pPr>
            <a:endParaRPr lang="en-US" sz="1400" dirty="0" smtClean="0"/>
          </a:p>
          <a:p>
            <a:pPr>
              <a:defRPr/>
            </a:pPr>
            <a:endParaRPr lang="en-US" sz="1400" dirty="0" smtClean="0"/>
          </a:p>
          <a:p>
            <a:pPr marL="0" indent="0">
              <a:buNone/>
              <a:defRPr/>
            </a:pPr>
            <a:r>
              <a:rPr lang="en-US" sz="1400" b="1" dirty="0" smtClean="0"/>
              <a:t>Long-Term</a:t>
            </a:r>
            <a:endParaRPr lang="en-US" sz="1400" b="1" dirty="0"/>
          </a:p>
          <a:p>
            <a:pPr marL="0" indent="0">
              <a:buNone/>
              <a:defRPr/>
            </a:pPr>
            <a:r>
              <a:rPr lang="en-US" sz="1400" dirty="0"/>
              <a:t>For a number of reasons, a company may prefer to lease an asset on a long-term basis rather than purchase it. This type of lease is called a </a:t>
            </a:r>
            <a:r>
              <a:rPr lang="en-US" sz="1400" b="1" dirty="0">
                <a:solidFill>
                  <a:srgbClr val="002060"/>
                </a:solidFill>
              </a:rPr>
              <a:t>capital lease</a:t>
            </a:r>
            <a:r>
              <a:rPr lang="en-US" sz="1400" dirty="0"/>
              <a:t>. </a:t>
            </a:r>
            <a:r>
              <a:rPr lang="en-US" sz="1400" dirty="0" smtClean="0"/>
              <a:t>Capital </a:t>
            </a:r>
            <a:r>
              <a:rPr lang="en-US" sz="1400" dirty="0"/>
              <a:t>leases are accounted for as if an asset had been purchased by recording an asset and a liability. </a:t>
            </a:r>
            <a:endParaRPr lang="en-US" sz="1400" dirty="0" smtClean="0"/>
          </a:p>
          <a:p>
            <a:pPr marL="0" indent="0">
              <a:buNone/>
              <a:defRPr/>
            </a:pPr>
            <a:endParaRPr lang="en-US" sz="1400" dirty="0"/>
          </a:p>
          <a:p>
            <a:pPr marL="0" indent="0">
              <a:spcAft>
                <a:spcPts val="600"/>
              </a:spcAft>
              <a:buNone/>
              <a:defRPr/>
            </a:pPr>
            <a:r>
              <a:rPr lang="en-US" sz="1400" i="1" dirty="0" smtClean="0"/>
              <a:t>If </a:t>
            </a:r>
            <a:r>
              <a:rPr lang="en-US" sz="1400" i="1" dirty="0"/>
              <a:t>the lease meets any of the following criteria, it is considered a capital lease</a:t>
            </a:r>
            <a:r>
              <a:rPr lang="en-US" sz="1400" dirty="0"/>
              <a:t>:</a:t>
            </a:r>
          </a:p>
          <a:p>
            <a:pPr lvl="1">
              <a:spcBef>
                <a:spcPct val="0"/>
              </a:spcBef>
              <a:spcAft>
                <a:spcPts val="600"/>
              </a:spcAft>
              <a:buFont typeface="Wingdings" panose="05000000000000000000" pitchFamily="2" charset="2"/>
              <a:buChar char="ü"/>
              <a:defRPr/>
            </a:pPr>
            <a:r>
              <a:rPr lang="en-US" sz="1400" dirty="0"/>
              <a:t>Lease term is 75 percent or more of the asset’s expected economic life.</a:t>
            </a:r>
          </a:p>
          <a:p>
            <a:pPr lvl="1">
              <a:spcBef>
                <a:spcPct val="0"/>
              </a:spcBef>
              <a:spcAft>
                <a:spcPts val="600"/>
              </a:spcAft>
              <a:buFont typeface="Wingdings" panose="05000000000000000000" pitchFamily="2" charset="2"/>
              <a:buChar char="ü"/>
              <a:defRPr/>
            </a:pPr>
            <a:r>
              <a:rPr lang="en-US" sz="1400" dirty="0"/>
              <a:t>Ownership of the asset is transferred to the lessee at the end of the lease.</a:t>
            </a:r>
          </a:p>
          <a:p>
            <a:pPr lvl="1">
              <a:spcBef>
                <a:spcPct val="0"/>
              </a:spcBef>
              <a:spcAft>
                <a:spcPts val="600"/>
              </a:spcAft>
              <a:buFont typeface="Wingdings" panose="05000000000000000000" pitchFamily="2" charset="2"/>
              <a:buChar char="ü"/>
              <a:defRPr/>
            </a:pPr>
            <a:r>
              <a:rPr lang="en-US" sz="1400" dirty="0"/>
              <a:t>Lease permits lessee to purchase the asset at a price that is lower than its fair market value.</a:t>
            </a:r>
          </a:p>
          <a:p>
            <a:pPr lvl="1">
              <a:spcBef>
                <a:spcPct val="0"/>
              </a:spcBef>
              <a:buFont typeface="Wingdings" panose="05000000000000000000" pitchFamily="2" charset="2"/>
              <a:buChar char="ü"/>
              <a:defRPr/>
            </a:pPr>
            <a:r>
              <a:rPr lang="en-US" sz="1400" dirty="0"/>
              <a:t>The present value of the lease payments is 90 percent or more of the fair market value of the asset when the lease is signed</a:t>
            </a:r>
            <a:r>
              <a:rPr lang="en-US" sz="1400" dirty="0" smtClean="0"/>
              <a:t>.</a:t>
            </a:r>
          </a:p>
          <a:p>
            <a:pPr lvl="1">
              <a:spcBef>
                <a:spcPct val="0"/>
              </a:spcBef>
              <a:buFont typeface="Wingdings" panose="05000000000000000000" pitchFamily="2" charset="2"/>
              <a:buChar char="ü"/>
              <a:defRPr/>
            </a:pPr>
            <a:endParaRPr lang="en-US" sz="1400" dirty="0" smtClean="0"/>
          </a:p>
          <a:p>
            <a:pPr lvl="1">
              <a:spcBef>
                <a:spcPct val="0"/>
              </a:spcBef>
              <a:buFont typeface="Wingdings" panose="05000000000000000000" pitchFamily="2" charset="2"/>
              <a:buChar char="ü"/>
              <a:defRPr/>
            </a:pPr>
            <a:endParaRPr lang="en-US" sz="1400" dirty="0"/>
          </a:p>
          <a:p>
            <a:pPr marL="336550" indent="-285750">
              <a:spcBef>
                <a:spcPct val="0"/>
              </a:spcBef>
              <a:buFont typeface="Wingdings" panose="05000000000000000000" pitchFamily="2" charset="2"/>
              <a:buChar char="v"/>
              <a:defRPr/>
            </a:pPr>
            <a:r>
              <a:rPr lang="en-US" sz="1400" dirty="0" smtClean="0">
                <a:solidFill>
                  <a:srgbClr val="002060"/>
                </a:solidFill>
              </a:rPr>
              <a:t>NOTE: A new leasing standard will be effective in 2019</a:t>
            </a:r>
            <a:endParaRPr lang="en-US" sz="1400" dirty="0">
              <a:solidFill>
                <a:srgbClr val="002060"/>
              </a:solidFill>
            </a:endParaRPr>
          </a:p>
        </p:txBody>
      </p:sp>
      <p:sp>
        <p:nvSpPr>
          <p:cNvPr id="6" name="Rectangle 5"/>
          <p:cNvSpPr/>
          <p:nvPr/>
        </p:nvSpPr>
        <p:spPr bwMode="auto">
          <a:xfrm>
            <a:off x="969818" y="3733800"/>
            <a:ext cx="7848600" cy="2133600"/>
          </a:xfrm>
          <a:prstGeom prst="rect">
            <a:avLst/>
          </a:prstGeom>
          <a:noFill/>
          <a:ln w="952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2805331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27</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Present Value Concepts</a:t>
            </a:r>
            <a:endParaRPr lang="en-US" sz="2800" dirty="0"/>
          </a:p>
        </p:txBody>
      </p:sp>
    </p:spTree>
    <p:extLst>
      <p:ext uri="{BB962C8B-B14F-4D97-AF65-F5344CB8AC3E}">
        <p14:creationId xmlns:p14="http://schemas.microsoft.com/office/powerpoint/2010/main" val="28696850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7874000" cy="5486400"/>
          </a:xfrm>
        </p:spPr>
        <p:txBody>
          <a:bodyPr/>
          <a:lstStyle/>
          <a:p>
            <a:pPr marL="0" lvl="0" indent="0">
              <a:spcBef>
                <a:spcPts val="0"/>
              </a:spcBef>
              <a:spcAft>
                <a:spcPts val="1200"/>
              </a:spcAft>
              <a:buClr>
                <a:srgbClr val="002060"/>
              </a:buClr>
              <a:buNone/>
            </a:pPr>
            <a:r>
              <a:rPr lang="en-US" sz="1400" dirty="0"/>
              <a:t>There are three reasons why a dollar tomorrow is worth less than a dollar </a:t>
            </a:r>
            <a:r>
              <a:rPr lang="en-US" sz="1400" dirty="0" smtClean="0"/>
              <a:t>today</a:t>
            </a:r>
            <a:endParaRPr lang="en-US" sz="1400" dirty="0"/>
          </a:p>
          <a:p>
            <a:pPr marL="857250" lvl="1" indent="-457200">
              <a:spcBef>
                <a:spcPts val="0"/>
              </a:spcBef>
              <a:spcAft>
                <a:spcPts val="600"/>
              </a:spcAft>
              <a:buClr>
                <a:srgbClr val="002060"/>
              </a:buClr>
              <a:buFont typeface="+mj-lt"/>
              <a:buAutoNum type="arabicPeriod"/>
            </a:pPr>
            <a:r>
              <a:rPr lang="en-US" sz="1400" dirty="0"/>
              <a:t>Individuals prefer present consumption to future consumption. To induce people to give up present consumption you have to offer them more in the future. </a:t>
            </a:r>
          </a:p>
          <a:p>
            <a:pPr marL="857250" lvl="1" indent="-457200">
              <a:buClr>
                <a:srgbClr val="002060"/>
              </a:buClr>
              <a:buFont typeface="+mj-lt"/>
              <a:buAutoNum type="arabicPeriod"/>
            </a:pPr>
            <a:r>
              <a:rPr lang="en-US" sz="1400" dirty="0"/>
              <a:t>When there is monetary inflation, the value of currency decreases over time. The greater the inflation, the greater the difference in value between a dollar today and a dollar tomorrow.</a:t>
            </a:r>
          </a:p>
          <a:p>
            <a:pPr marL="857250" lvl="1" indent="-457200">
              <a:buClr>
                <a:srgbClr val="002060"/>
              </a:buClr>
              <a:buFont typeface="+mj-lt"/>
              <a:buAutoNum type="arabicPeriod"/>
            </a:pPr>
            <a:r>
              <a:rPr lang="en-US" sz="1400" dirty="0"/>
              <a:t>If there is any uncertainty (risk) associated with the cash flow in the future, the less that cash flow will be valued.</a:t>
            </a:r>
          </a:p>
          <a:p>
            <a:pPr marL="0" lvl="0" indent="0">
              <a:buClr>
                <a:srgbClr val="002060"/>
              </a:buClr>
              <a:buNone/>
            </a:pPr>
            <a:endParaRPr lang="en-US" sz="1400" dirty="0"/>
          </a:p>
          <a:p>
            <a:pPr marL="0" lvl="0" indent="0">
              <a:buClr>
                <a:srgbClr val="002060"/>
              </a:buClr>
              <a:buNone/>
            </a:pPr>
            <a:r>
              <a:rPr lang="en-US" sz="1400" dirty="0"/>
              <a:t>Other things remaining equal, the value of cash flows in future time periods will decrease as </a:t>
            </a:r>
          </a:p>
          <a:p>
            <a:pPr lvl="1">
              <a:buClr>
                <a:srgbClr val="002060"/>
              </a:buClr>
              <a:buFont typeface="Wingdings" panose="05000000000000000000" pitchFamily="2" charset="2"/>
              <a:buChar char="ü"/>
            </a:pPr>
            <a:r>
              <a:rPr lang="en-US" sz="1400" dirty="0"/>
              <a:t>the preference for current consumption </a:t>
            </a:r>
            <a:r>
              <a:rPr lang="en-US" sz="1400" dirty="0" smtClean="0"/>
              <a:t>increases</a:t>
            </a:r>
            <a:endParaRPr lang="en-US" sz="1400" dirty="0"/>
          </a:p>
          <a:p>
            <a:pPr lvl="1">
              <a:buClr>
                <a:srgbClr val="002060"/>
              </a:buClr>
              <a:buFont typeface="Wingdings" panose="05000000000000000000" pitchFamily="2" charset="2"/>
              <a:buChar char="ü"/>
            </a:pPr>
            <a:r>
              <a:rPr lang="en-US" sz="1400" dirty="0"/>
              <a:t>expected inflation </a:t>
            </a:r>
            <a:r>
              <a:rPr lang="en-US" sz="1400" dirty="0" smtClean="0"/>
              <a:t>increases</a:t>
            </a:r>
            <a:endParaRPr lang="en-US" sz="1400" dirty="0"/>
          </a:p>
          <a:p>
            <a:pPr lvl="1">
              <a:buClr>
                <a:srgbClr val="002060"/>
              </a:buClr>
              <a:buFont typeface="Wingdings" panose="05000000000000000000" pitchFamily="2" charset="2"/>
              <a:buChar char="ü"/>
            </a:pPr>
            <a:r>
              <a:rPr lang="en-US" sz="1400" dirty="0"/>
              <a:t>the uncertainty in the cash flow </a:t>
            </a:r>
            <a:r>
              <a:rPr lang="en-US" sz="1400" dirty="0" smtClean="0"/>
              <a:t>increases</a:t>
            </a:r>
            <a:endParaRPr lang="en-US" sz="1400" dirty="0"/>
          </a:p>
        </p:txBody>
      </p:sp>
      <p:sp>
        <p:nvSpPr>
          <p:cNvPr id="4" name="Rectangle 2"/>
          <p:cNvSpPr txBox="1">
            <a:spLocks noChangeArrowheads="1"/>
          </p:cNvSpPr>
          <p:nvPr/>
        </p:nvSpPr>
        <p:spPr bwMode="auto">
          <a:xfrm>
            <a:off x="1143000" y="280988"/>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a:lstStyle>
          <a:p>
            <a:pPr eaLnBrk="1" hangingPunct="1"/>
            <a:r>
              <a:rPr lang="en-US" altLang="en-US" sz="2400" b="1" kern="0" dirty="0" smtClean="0">
                <a:solidFill>
                  <a:schemeClr val="bg1"/>
                </a:solidFill>
              </a:rPr>
              <a:t>Net </a:t>
            </a:r>
            <a:r>
              <a:rPr lang="en-US" altLang="en-US" sz="2400" b="1" kern="0" dirty="0">
                <a:solidFill>
                  <a:schemeClr val="bg1"/>
                </a:solidFill>
              </a:rPr>
              <a:t>P</a:t>
            </a:r>
            <a:r>
              <a:rPr lang="en-US" altLang="en-US" sz="2400" b="1" kern="0" dirty="0" smtClean="0">
                <a:solidFill>
                  <a:schemeClr val="bg1"/>
                </a:solidFill>
              </a:rPr>
              <a:t>resent Value: Intuition</a:t>
            </a:r>
            <a:endParaRPr lang="en-US" altLang="en-US" kern="0" dirty="0" smtClean="0">
              <a:solidFill>
                <a:schemeClr val="bg1"/>
              </a:solidFill>
            </a:endParaRPr>
          </a:p>
        </p:txBody>
      </p:sp>
    </p:spTree>
    <p:extLst>
      <p:ext uri="{BB962C8B-B14F-4D97-AF65-F5344CB8AC3E}">
        <p14:creationId xmlns:p14="http://schemas.microsoft.com/office/powerpoint/2010/main" val="10423192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29</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029200"/>
          </a:xfrm>
          <a:noFill/>
        </p:spPr>
        <p:txBody>
          <a:bodyPr lIns="0" tIns="0" rIns="0" bIns="0"/>
          <a:lstStyle/>
          <a:p>
            <a:pPr marL="0" indent="0">
              <a:buNone/>
            </a:pPr>
            <a:r>
              <a:rPr lang="en-US" sz="1400" dirty="0"/>
              <a:t>The concept of present value (PV) is based on the </a:t>
            </a:r>
            <a:r>
              <a:rPr lang="en-US" sz="1400" b="1" dirty="0">
                <a:solidFill>
                  <a:srgbClr val="C00000"/>
                </a:solidFill>
              </a:rPr>
              <a:t>time value of money</a:t>
            </a:r>
            <a:r>
              <a:rPr lang="en-US" sz="1400" dirty="0"/>
              <a:t>. Quite simply, money received today is worth more than money to be received one year from today (or at any other future date) because it can be used to earn interest. </a:t>
            </a:r>
            <a:endParaRPr lang="en-US" sz="1400" dirty="0" smtClean="0"/>
          </a:p>
          <a:p>
            <a:pPr marL="0" indent="0">
              <a:buNone/>
            </a:pPr>
            <a:endParaRPr lang="en-US" sz="1400" dirty="0"/>
          </a:p>
          <a:p>
            <a:pPr lvl="1">
              <a:buFont typeface="Wingdings" panose="05000000000000000000" pitchFamily="2" charset="2"/>
              <a:buChar char="Ø"/>
            </a:pPr>
            <a:r>
              <a:rPr lang="en-US" sz="1400" i="1" dirty="0" smtClean="0"/>
              <a:t>If </a:t>
            </a:r>
            <a:r>
              <a:rPr lang="en-US" sz="1400" i="1" dirty="0"/>
              <a:t>you invest $1,000 today at 10 percent, you will have $1,100 in one year. In contrast, if you receive $1,000 one year from today, you will lose the opportunity to earn the $100 in interest revenue. The difference between the $1,000 and the $1,100 is the interest that can be earned during the year.</a:t>
            </a:r>
          </a:p>
          <a:p>
            <a:pPr marL="0" indent="0">
              <a:buNone/>
            </a:pPr>
            <a:endParaRPr lang="en-US" sz="1400" dirty="0" smtClean="0"/>
          </a:p>
          <a:p>
            <a:pPr marL="0" indent="0">
              <a:buNone/>
            </a:pPr>
            <a:endParaRPr lang="en-US" sz="1400" dirty="0" smtClean="0"/>
          </a:p>
          <a:p>
            <a:pPr marL="0" indent="0">
              <a:buNone/>
            </a:pPr>
            <a:endParaRPr lang="en-US" sz="1400" dirty="0"/>
          </a:p>
          <a:p>
            <a:pPr marL="0" indent="0">
              <a:buNone/>
            </a:pPr>
            <a:r>
              <a:rPr lang="en-US" sz="1400" dirty="0"/>
              <a:t>The </a:t>
            </a:r>
            <a:r>
              <a:rPr lang="en-US" sz="1400" b="1" dirty="0">
                <a:solidFill>
                  <a:srgbClr val="000099"/>
                </a:solidFill>
              </a:rPr>
              <a:t>present value </a:t>
            </a:r>
            <a:r>
              <a:rPr lang="en-US" sz="1400" dirty="0"/>
              <a:t>is the current value of an amount to be received in the future or a future amount discounted for compound interest. For instance, you might be offered an opportunity to invest in a debt instrument that would pay you $110 in one year. Before you decide whether to invest, you would want to determine the present value of the instrument. </a:t>
            </a:r>
          </a:p>
          <a:p>
            <a:pPr marL="0" indent="0">
              <a:buNone/>
            </a:pPr>
            <a:endParaRPr lang="en-US" sz="1400" dirty="0"/>
          </a:p>
        </p:txBody>
      </p:sp>
    </p:spTree>
    <p:extLst>
      <p:ext uri="{BB962C8B-B14F-4D97-AF65-F5344CB8AC3E}">
        <p14:creationId xmlns:p14="http://schemas.microsoft.com/office/powerpoint/2010/main" val="1370084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Capital Structure</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029200"/>
          </a:xfrm>
          <a:noFill/>
        </p:spPr>
        <p:txBody>
          <a:bodyPr lIns="0" tIns="0" rIns="0" bIns="0"/>
          <a:lstStyle/>
          <a:p>
            <a:r>
              <a:rPr lang="en-US" sz="1400" dirty="0"/>
              <a:t>Businesses finance the acquisition of assets from two sources: funds supplied by creditors (debt) and funds provided by owners (equity). The mixture of debt and equity a business uses is called its </a:t>
            </a:r>
            <a:r>
              <a:rPr lang="en-US" sz="1400" b="1" dirty="0">
                <a:solidFill>
                  <a:srgbClr val="C00000"/>
                </a:solidFill>
              </a:rPr>
              <a:t>capital structure</a:t>
            </a:r>
            <a:r>
              <a:rPr lang="en-US" sz="1400" dirty="0"/>
              <a:t>. In addition to selecting a capital structure, management can select from a variety of sources from which to borrow money. </a:t>
            </a:r>
          </a:p>
          <a:p>
            <a:endParaRPr lang="en-US" sz="1400" dirty="0" smtClean="0"/>
          </a:p>
          <a:p>
            <a:endParaRPr lang="en-US" sz="1400" dirty="0"/>
          </a:p>
          <a:p>
            <a:pPr marL="0" indent="0">
              <a:spcAft>
                <a:spcPts val="600"/>
              </a:spcAft>
              <a:buNone/>
            </a:pPr>
            <a:r>
              <a:rPr lang="en-US" sz="1400" b="1" dirty="0">
                <a:solidFill>
                  <a:srgbClr val="002060"/>
                </a:solidFill>
              </a:rPr>
              <a:t>What factors do managers consider when they borrow money? </a:t>
            </a:r>
            <a:endParaRPr lang="en-US" sz="1400" b="1" dirty="0" smtClean="0">
              <a:solidFill>
                <a:srgbClr val="002060"/>
              </a:solidFill>
            </a:endParaRPr>
          </a:p>
          <a:p>
            <a:pPr>
              <a:buFont typeface="Wingdings" panose="05000000000000000000" pitchFamily="2" charset="2"/>
              <a:buChar char="ü"/>
            </a:pPr>
            <a:r>
              <a:rPr lang="en-US" sz="1400" dirty="0" smtClean="0"/>
              <a:t>Two </a:t>
            </a:r>
            <a:r>
              <a:rPr lang="en-US" sz="1400" dirty="0"/>
              <a:t>key factors are risk and cost. From the firm’s perspective, debt capital is riskier than equity capital because payments associated with debt are a company’s legal obligation. If a company cannot meet a required debt payment (either principal or interest), creditors may force the company to sell its assets to satisfy the debt. This could lead to bankruptcy.</a:t>
            </a:r>
          </a:p>
        </p:txBody>
      </p:sp>
    </p:spTree>
    <p:extLst>
      <p:ext uri="{BB962C8B-B14F-4D97-AF65-F5344CB8AC3E}">
        <p14:creationId xmlns:p14="http://schemas.microsoft.com/office/powerpoint/2010/main" val="23548847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30</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 of a Single Amount</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029200"/>
          </a:xfrm>
          <a:noFill/>
        </p:spPr>
        <p:txBody>
          <a:bodyPr lIns="0" tIns="0" rIns="0" bIns="0"/>
          <a:lstStyle/>
          <a:p>
            <a:pPr marL="0" indent="0">
              <a:buNone/>
            </a:pPr>
            <a:r>
              <a:rPr lang="en-US" sz="1400" dirty="0">
                <a:solidFill>
                  <a:srgbClr val="C00000"/>
                </a:solidFill>
              </a:rPr>
              <a:t>How much do we need to invest today at 10 percent interest, compounded annually, if we need $1,000 in three years?</a:t>
            </a:r>
          </a:p>
          <a:p>
            <a:endParaRPr lang="en-US" sz="1400" dirty="0"/>
          </a:p>
          <a:p>
            <a:pPr marL="0" indent="0">
              <a:buNone/>
            </a:pPr>
            <a:r>
              <a:rPr lang="en-US" sz="1600" b="1" dirty="0"/>
              <a:t>Present value of $1.00</a:t>
            </a:r>
          </a:p>
          <a:p>
            <a:pPr marL="0" indent="0">
              <a:buNone/>
            </a:pPr>
            <a:r>
              <a:rPr lang="en-US" sz="1600" dirty="0"/>
              <a:t>PV </a:t>
            </a:r>
            <a:r>
              <a:rPr lang="en-US" sz="1600" dirty="0" smtClean="0"/>
              <a:t>factor = </a:t>
            </a:r>
            <a:r>
              <a:rPr lang="en-US" sz="1600" dirty="0"/>
              <a:t>1 / (</a:t>
            </a:r>
            <a:r>
              <a:rPr lang="en-US" sz="1600" dirty="0" smtClean="0"/>
              <a:t>1+r)</a:t>
            </a:r>
            <a:r>
              <a:rPr lang="en-US" sz="1600" baseline="30000" dirty="0" smtClean="0"/>
              <a:t>n</a:t>
            </a:r>
            <a:endParaRPr lang="en-US" sz="1600" baseline="30000" dirty="0"/>
          </a:p>
          <a:p>
            <a:pPr marL="0" indent="0">
              <a:buNone/>
            </a:pPr>
            <a:endParaRPr lang="en-US" sz="1400" dirty="0" smtClean="0"/>
          </a:p>
          <a:p>
            <a:pPr marL="0" indent="0">
              <a:buNone/>
            </a:pPr>
            <a:r>
              <a:rPr lang="en-US" sz="1400" dirty="0" smtClean="0">
                <a:solidFill>
                  <a:srgbClr val="C00000"/>
                </a:solidFill>
              </a:rPr>
              <a:t>PV factor = 1 / (1+10%)</a:t>
            </a:r>
            <a:r>
              <a:rPr lang="en-US" sz="1400" baseline="30000" dirty="0" smtClean="0">
                <a:solidFill>
                  <a:srgbClr val="C00000"/>
                </a:solidFill>
              </a:rPr>
              <a:t>3</a:t>
            </a:r>
            <a:endParaRPr lang="en-US" sz="1400" baseline="30000" dirty="0">
              <a:solidFill>
                <a:srgbClr val="C00000"/>
              </a:solidFill>
            </a:endParaRPr>
          </a:p>
          <a:p>
            <a:pPr marL="0" indent="0">
              <a:buNone/>
            </a:pPr>
            <a:r>
              <a:rPr lang="en-US" sz="1400" dirty="0" smtClean="0">
                <a:solidFill>
                  <a:srgbClr val="C00000"/>
                </a:solidFill>
              </a:rPr>
              <a:t>PV factor = 0.75131</a:t>
            </a:r>
          </a:p>
          <a:p>
            <a:endParaRPr lang="en-US" sz="1400" dirty="0"/>
          </a:p>
          <a:p>
            <a:pPr marL="0" indent="0">
              <a:buNone/>
            </a:pPr>
            <a:r>
              <a:rPr lang="en-US" sz="1400" dirty="0" smtClean="0"/>
              <a:t>Present Value = PV factor * Future Value</a:t>
            </a:r>
          </a:p>
          <a:p>
            <a:pPr marL="0" indent="0">
              <a:buNone/>
            </a:pPr>
            <a:r>
              <a:rPr lang="en-US" sz="1400" dirty="0" smtClean="0">
                <a:solidFill>
                  <a:srgbClr val="C00000"/>
                </a:solidFill>
              </a:rPr>
              <a:t>Present Value = 0.75131 * $1,000</a:t>
            </a:r>
          </a:p>
          <a:p>
            <a:pPr marL="0" indent="0">
              <a:buNone/>
            </a:pPr>
            <a:r>
              <a:rPr lang="en-US" sz="1400" b="1" dirty="0" smtClean="0">
                <a:solidFill>
                  <a:srgbClr val="C00000"/>
                </a:solidFill>
              </a:rPr>
              <a:t>Present Value = $751.31</a:t>
            </a:r>
          </a:p>
          <a:p>
            <a:endParaRPr lang="en-US" sz="1400" dirty="0"/>
          </a:p>
          <a:p>
            <a:pPr>
              <a:spcAft>
                <a:spcPts val="600"/>
              </a:spcAft>
              <a:buFont typeface="Wingdings" panose="05000000000000000000" pitchFamily="2" charset="2"/>
              <a:buChar char="ü"/>
            </a:pPr>
            <a:r>
              <a:rPr lang="en-US" sz="1400" dirty="0" smtClean="0"/>
              <a:t>So</a:t>
            </a:r>
            <a:r>
              <a:rPr lang="en-US" sz="1400" dirty="0"/>
              <a:t>, if we invest </a:t>
            </a:r>
            <a:r>
              <a:rPr lang="en-US" sz="1400" b="1" dirty="0"/>
              <a:t>$751.31 </a:t>
            </a:r>
            <a:r>
              <a:rPr lang="en-US" sz="1400" dirty="0"/>
              <a:t>today at </a:t>
            </a:r>
            <a:r>
              <a:rPr lang="en-US" sz="1400" dirty="0" smtClean="0"/>
              <a:t>10% </a:t>
            </a:r>
            <a:r>
              <a:rPr lang="en-US" sz="1400" dirty="0"/>
              <a:t>for three years, we will have $1,000 at the end of the three years. </a:t>
            </a:r>
            <a:endParaRPr lang="en-US" sz="1400" dirty="0" smtClean="0"/>
          </a:p>
          <a:p>
            <a:pPr marL="0" indent="0">
              <a:buNone/>
            </a:pPr>
            <a:r>
              <a:rPr lang="en-US" sz="1400" b="1" dirty="0" smtClean="0">
                <a:solidFill>
                  <a:srgbClr val="002060"/>
                </a:solidFill>
              </a:rPr>
              <a:t>Wait, is that really true???</a:t>
            </a:r>
          </a:p>
          <a:p>
            <a:pPr marL="0" indent="0">
              <a:buNone/>
            </a:pPr>
            <a:endParaRPr lang="en-US" sz="1400" dirty="0"/>
          </a:p>
          <a:p>
            <a:pPr marL="0" indent="0">
              <a:buNone/>
            </a:pPr>
            <a:endParaRPr lang="en-US" sz="1400" dirty="0"/>
          </a:p>
        </p:txBody>
      </p:sp>
      <p:graphicFrame>
        <p:nvGraphicFramePr>
          <p:cNvPr id="3" name="Table 2"/>
          <p:cNvGraphicFramePr>
            <a:graphicFrameLocks noGrp="1"/>
          </p:cNvGraphicFramePr>
          <p:nvPr>
            <p:extLst>
              <p:ext uri="{D42A27DB-BD31-4B8C-83A1-F6EECF244321}">
                <p14:modId xmlns:p14="http://schemas.microsoft.com/office/powerpoint/2010/main" val="3220909906"/>
              </p:ext>
            </p:extLst>
          </p:nvPr>
        </p:nvGraphicFramePr>
        <p:xfrm>
          <a:off x="2057400" y="5410200"/>
          <a:ext cx="4558145" cy="1371600"/>
        </p:xfrm>
        <a:graphic>
          <a:graphicData uri="http://schemas.openxmlformats.org/drawingml/2006/table">
            <a:tbl>
              <a:tblPr firstRow="1" bandRow="1">
                <a:tableStyleId>{5FD0F851-EC5A-4D38-B0AD-8093EC10F338}</a:tableStyleId>
              </a:tblPr>
              <a:tblGrid>
                <a:gridCol w="2118502">
                  <a:extLst>
                    <a:ext uri="{9D8B030D-6E8A-4147-A177-3AD203B41FA5}">
                      <a16:colId xmlns:a16="http://schemas.microsoft.com/office/drawing/2014/main" val="20000"/>
                    </a:ext>
                  </a:extLst>
                </a:gridCol>
                <a:gridCol w="1310467">
                  <a:extLst>
                    <a:ext uri="{9D8B030D-6E8A-4147-A177-3AD203B41FA5}">
                      <a16:colId xmlns:a16="http://schemas.microsoft.com/office/drawing/2014/main" val="20001"/>
                    </a:ext>
                  </a:extLst>
                </a:gridCol>
                <a:gridCol w="1129176">
                  <a:extLst>
                    <a:ext uri="{9D8B030D-6E8A-4147-A177-3AD203B41FA5}">
                      <a16:colId xmlns:a16="http://schemas.microsoft.com/office/drawing/2014/main" val="20002"/>
                    </a:ext>
                  </a:extLst>
                </a:gridCol>
              </a:tblGrid>
              <a:tr h="203200">
                <a:tc>
                  <a:txBody>
                    <a:bodyPr/>
                    <a:lstStyle/>
                    <a:p>
                      <a:endParaRPr lang="en-US" sz="1200" dirty="0"/>
                    </a:p>
                  </a:txBody>
                  <a:tcPr/>
                </a:tc>
                <a:tc>
                  <a:txBody>
                    <a:bodyPr/>
                    <a:lstStyle/>
                    <a:p>
                      <a:pPr algn="r"/>
                      <a:r>
                        <a:rPr lang="en-US" sz="1200" dirty="0" smtClean="0"/>
                        <a:t>Interest</a:t>
                      </a:r>
                      <a:endParaRPr lang="en-US" sz="1200" dirty="0"/>
                    </a:p>
                  </a:txBody>
                  <a:tcPr/>
                </a:tc>
                <a:tc>
                  <a:txBody>
                    <a:bodyPr/>
                    <a:lstStyle/>
                    <a:p>
                      <a:pPr algn="r"/>
                      <a:r>
                        <a:rPr lang="en-US" sz="1200" dirty="0" smtClean="0"/>
                        <a:t>Balance</a:t>
                      </a:r>
                      <a:endParaRPr lang="en-US" sz="1200" dirty="0"/>
                    </a:p>
                  </a:txBody>
                  <a:tcPr/>
                </a:tc>
                <a:extLst>
                  <a:ext uri="{0D108BD9-81ED-4DB2-BD59-A6C34878D82A}">
                    <a16:rowId xmlns:a16="http://schemas.microsoft.com/office/drawing/2014/main" val="10000"/>
                  </a:ext>
                </a:extLst>
              </a:tr>
              <a:tr h="203200">
                <a:tc>
                  <a:txBody>
                    <a:bodyPr/>
                    <a:lstStyle/>
                    <a:p>
                      <a:r>
                        <a:rPr lang="en-US" sz="1200" dirty="0" smtClean="0"/>
                        <a:t>Beginning Balance</a:t>
                      </a:r>
                      <a:endParaRPr lang="en-US" sz="1200" dirty="0"/>
                    </a:p>
                  </a:txBody>
                  <a:tcPr/>
                </a:tc>
                <a:tc>
                  <a:txBody>
                    <a:bodyPr/>
                    <a:lstStyle/>
                    <a:p>
                      <a:pPr algn="r"/>
                      <a:endParaRPr lang="en-US" sz="1200" dirty="0"/>
                    </a:p>
                  </a:txBody>
                  <a:tcPr/>
                </a:tc>
                <a:tc>
                  <a:txBody>
                    <a:bodyPr/>
                    <a:lstStyle/>
                    <a:p>
                      <a:pPr algn="r"/>
                      <a:r>
                        <a:rPr lang="en-US" sz="1200" dirty="0" smtClean="0"/>
                        <a:t>$   751.31</a:t>
                      </a:r>
                      <a:endParaRPr lang="en-US" sz="1200" dirty="0"/>
                    </a:p>
                  </a:txBody>
                  <a:tcPr/>
                </a:tc>
                <a:extLst>
                  <a:ext uri="{0D108BD9-81ED-4DB2-BD59-A6C34878D82A}">
                    <a16:rowId xmlns:a16="http://schemas.microsoft.com/office/drawing/2014/main" val="10001"/>
                  </a:ext>
                </a:extLst>
              </a:tr>
              <a:tr h="203200">
                <a:tc>
                  <a:txBody>
                    <a:bodyPr/>
                    <a:lstStyle/>
                    <a:p>
                      <a:r>
                        <a:rPr lang="en-US" sz="1200" dirty="0" smtClean="0"/>
                        <a:t>End of Year 1</a:t>
                      </a:r>
                      <a:endParaRPr lang="en-US" sz="1200" dirty="0"/>
                    </a:p>
                  </a:txBody>
                  <a:tcPr/>
                </a:tc>
                <a:tc>
                  <a:txBody>
                    <a:bodyPr/>
                    <a:lstStyle/>
                    <a:p>
                      <a:pPr algn="r"/>
                      <a:r>
                        <a:rPr lang="en-US" sz="1200" dirty="0" smtClean="0"/>
                        <a:t>$75.13</a:t>
                      </a:r>
                      <a:endParaRPr lang="en-US" sz="1200" dirty="0"/>
                    </a:p>
                  </a:txBody>
                  <a:tcPr/>
                </a:tc>
                <a:tc>
                  <a:txBody>
                    <a:bodyPr/>
                    <a:lstStyle/>
                    <a:p>
                      <a:pPr algn="r"/>
                      <a:r>
                        <a:rPr lang="en-US" sz="1200" dirty="0" smtClean="0"/>
                        <a:t>$   826.44</a:t>
                      </a:r>
                      <a:endParaRPr lang="en-US" sz="1200" dirty="0"/>
                    </a:p>
                  </a:txBody>
                  <a:tcPr/>
                </a:tc>
                <a:extLst>
                  <a:ext uri="{0D108BD9-81ED-4DB2-BD59-A6C34878D82A}">
                    <a16:rowId xmlns:a16="http://schemas.microsoft.com/office/drawing/2014/main" val="10002"/>
                  </a:ext>
                </a:extLst>
              </a:tr>
              <a:tr h="203200">
                <a:tc>
                  <a:txBody>
                    <a:bodyPr/>
                    <a:lstStyle/>
                    <a:p>
                      <a:r>
                        <a:rPr lang="en-US" sz="1200" dirty="0" smtClean="0"/>
                        <a:t>End</a:t>
                      </a:r>
                      <a:r>
                        <a:rPr lang="en-US" sz="1200" baseline="0" dirty="0" smtClean="0"/>
                        <a:t> of Year 2</a:t>
                      </a:r>
                      <a:endParaRPr lang="en-US" sz="1200" dirty="0"/>
                    </a:p>
                  </a:txBody>
                  <a:tcPr/>
                </a:tc>
                <a:tc>
                  <a:txBody>
                    <a:bodyPr/>
                    <a:lstStyle/>
                    <a:p>
                      <a:pPr algn="r"/>
                      <a:r>
                        <a:rPr lang="en-US" sz="1200" dirty="0" smtClean="0"/>
                        <a:t>$82.64</a:t>
                      </a:r>
                      <a:endParaRPr lang="en-US" sz="1200" dirty="0"/>
                    </a:p>
                  </a:txBody>
                  <a:tcPr/>
                </a:tc>
                <a:tc>
                  <a:txBody>
                    <a:bodyPr/>
                    <a:lstStyle/>
                    <a:p>
                      <a:pPr algn="r"/>
                      <a:r>
                        <a:rPr lang="en-US" sz="1200" dirty="0" smtClean="0"/>
                        <a:t>$   909.08</a:t>
                      </a:r>
                      <a:endParaRPr lang="en-US" sz="1200" dirty="0"/>
                    </a:p>
                  </a:txBody>
                  <a:tcPr/>
                </a:tc>
                <a:extLst>
                  <a:ext uri="{0D108BD9-81ED-4DB2-BD59-A6C34878D82A}">
                    <a16:rowId xmlns:a16="http://schemas.microsoft.com/office/drawing/2014/main" val="10003"/>
                  </a:ext>
                </a:extLst>
              </a:tr>
              <a:tr h="203200">
                <a:tc>
                  <a:txBody>
                    <a:bodyPr/>
                    <a:lstStyle/>
                    <a:p>
                      <a:r>
                        <a:rPr lang="en-US" sz="1200" dirty="0" smtClean="0"/>
                        <a:t>End of Year 3</a:t>
                      </a:r>
                      <a:endParaRPr lang="en-US" sz="1200" dirty="0"/>
                    </a:p>
                  </a:txBody>
                  <a:tcPr/>
                </a:tc>
                <a:tc>
                  <a:txBody>
                    <a:bodyPr/>
                    <a:lstStyle/>
                    <a:p>
                      <a:pPr algn="r"/>
                      <a:r>
                        <a:rPr lang="en-US" sz="1200" dirty="0" smtClean="0"/>
                        <a:t>$90.91</a:t>
                      </a:r>
                      <a:endParaRPr lang="en-US" sz="1200" dirty="0"/>
                    </a:p>
                  </a:txBody>
                  <a:tcPr/>
                </a:tc>
                <a:tc>
                  <a:txBody>
                    <a:bodyPr/>
                    <a:lstStyle/>
                    <a:p>
                      <a:pPr algn="r"/>
                      <a:r>
                        <a:rPr lang="en-US" sz="1200" b="1" dirty="0" smtClean="0">
                          <a:solidFill>
                            <a:srgbClr val="002060"/>
                          </a:solidFill>
                        </a:rPr>
                        <a:t>$1,000.00</a:t>
                      </a:r>
                      <a:endParaRPr lang="en-US" sz="1200" b="1" dirty="0">
                        <a:solidFill>
                          <a:srgbClr val="002060"/>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25402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31</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 of an Annuity</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029200"/>
          </a:xfrm>
          <a:noFill/>
        </p:spPr>
        <p:txBody>
          <a:bodyPr lIns="0" tIns="0" rIns="0" bIns="0"/>
          <a:lstStyle/>
          <a:p>
            <a:pPr marL="0" indent="0">
              <a:spcAft>
                <a:spcPts val="600"/>
              </a:spcAft>
              <a:buNone/>
              <a:defRPr/>
            </a:pPr>
            <a:r>
              <a:rPr lang="en-US" sz="1400" dirty="0" smtClean="0"/>
              <a:t>Instead </a:t>
            </a:r>
            <a:r>
              <a:rPr lang="en-US" sz="1400" dirty="0"/>
              <a:t>of a single payment, many business problems involve multiple cash payments over a number of periods. An </a:t>
            </a:r>
            <a:r>
              <a:rPr lang="en-US" sz="1400" b="1" dirty="0">
                <a:solidFill>
                  <a:srgbClr val="C00000"/>
                </a:solidFill>
              </a:rPr>
              <a:t>annuity</a:t>
            </a:r>
            <a:r>
              <a:rPr lang="en-US" sz="1400" dirty="0"/>
              <a:t> is a series of consecutive payments characterized by 	</a:t>
            </a:r>
          </a:p>
          <a:p>
            <a:pPr lvl="1">
              <a:buFont typeface="+mj-lt"/>
              <a:buAutoNum type="arabicPeriod"/>
              <a:defRPr/>
            </a:pPr>
            <a:r>
              <a:rPr lang="en-US" sz="1400" dirty="0"/>
              <a:t>An equal dollar amount each interest </a:t>
            </a:r>
            <a:r>
              <a:rPr lang="en-US" sz="1400" dirty="0" smtClean="0"/>
              <a:t>period</a:t>
            </a:r>
            <a:endParaRPr lang="en-US" sz="1400" dirty="0"/>
          </a:p>
          <a:p>
            <a:pPr lvl="1">
              <a:buFont typeface="+mj-lt"/>
              <a:buAutoNum type="arabicPeriod"/>
              <a:defRPr/>
            </a:pPr>
            <a:r>
              <a:rPr lang="en-US" sz="1400" dirty="0"/>
              <a:t>Interest periods of equal length (year, half a year, quarter, or month</a:t>
            </a:r>
            <a:r>
              <a:rPr lang="en-US" sz="1400" dirty="0" smtClean="0"/>
              <a:t>)</a:t>
            </a:r>
            <a:endParaRPr lang="en-US" sz="1400" dirty="0"/>
          </a:p>
          <a:p>
            <a:pPr lvl="1">
              <a:buFont typeface="+mj-lt"/>
              <a:buAutoNum type="arabicPeriod"/>
              <a:defRPr/>
            </a:pPr>
            <a:r>
              <a:rPr lang="en-US" sz="1400" dirty="0"/>
              <a:t>An equal interest rate each interest </a:t>
            </a:r>
            <a:r>
              <a:rPr lang="en-US" sz="1400" dirty="0" smtClean="0"/>
              <a:t>period</a:t>
            </a:r>
            <a:endParaRPr lang="en-US" sz="1400" dirty="0"/>
          </a:p>
          <a:p>
            <a:pPr>
              <a:defRPr/>
            </a:pPr>
            <a:endParaRPr lang="en-US" sz="1400" dirty="0"/>
          </a:p>
          <a:p>
            <a:pPr>
              <a:spcAft>
                <a:spcPts val="600"/>
              </a:spcAft>
              <a:buFont typeface="Wingdings" panose="05000000000000000000" pitchFamily="2" charset="2"/>
              <a:buChar char="v"/>
              <a:defRPr/>
            </a:pPr>
            <a:r>
              <a:rPr lang="en-US" sz="1400" dirty="0"/>
              <a:t>Examples of annuities </a:t>
            </a:r>
            <a:r>
              <a:rPr lang="en-US" sz="1400" dirty="0" smtClean="0"/>
              <a:t>include:</a:t>
            </a:r>
          </a:p>
          <a:p>
            <a:pPr lvl="1">
              <a:buFont typeface="Wingdings" panose="05000000000000000000" pitchFamily="2" charset="2"/>
              <a:buChar char="ü"/>
              <a:defRPr/>
            </a:pPr>
            <a:r>
              <a:rPr lang="en-US" sz="1400" dirty="0" smtClean="0"/>
              <a:t>monthly </a:t>
            </a:r>
            <a:r>
              <a:rPr lang="en-US" sz="1400" dirty="0"/>
              <a:t>payments on an automobile or </a:t>
            </a:r>
            <a:r>
              <a:rPr lang="en-US" sz="1400" dirty="0" smtClean="0"/>
              <a:t>home</a:t>
            </a:r>
          </a:p>
          <a:p>
            <a:pPr lvl="1">
              <a:buFont typeface="Wingdings" panose="05000000000000000000" pitchFamily="2" charset="2"/>
              <a:buChar char="ü"/>
              <a:defRPr/>
            </a:pPr>
            <a:r>
              <a:rPr lang="en-US" sz="1400" dirty="0" smtClean="0"/>
              <a:t>yearly </a:t>
            </a:r>
            <a:r>
              <a:rPr lang="en-US" sz="1400" dirty="0"/>
              <a:t>contributions to a savings </a:t>
            </a:r>
            <a:r>
              <a:rPr lang="en-US" sz="1400" dirty="0" smtClean="0"/>
              <a:t>account</a:t>
            </a:r>
          </a:p>
          <a:p>
            <a:pPr lvl="1">
              <a:buFont typeface="Wingdings" panose="05000000000000000000" pitchFamily="2" charset="2"/>
              <a:buChar char="ü"/>
              <a:defRPr/>
            </a:pPr>
            <a:r>
              <a:rPr lang="en-US" sz="1400" dirty="0" smtClean="0"/>
              <a:t>monthly </a:t>
            </a:r>
            <a:r>
              <a:rPr lang="en-US" sz="1400" dirty="0"/>
              <a:t>pension </a:t>
            </a:r>
            <a:r>
              <a:rPr lang="en-US" sz="1400" dirty="0" smtClean="0"/>
              <a:t>benefits</a:t>
            </a:r>
            <a:endParaRPr lang="en-US" sz="1400" dirty="0"/>
          </a:p>
        </p:txBody>
      </p:sp>
    </p:spTree>
    <p:extLst>
      <p:ext uri="{BB962C8B-B14F-4D97-AF65-F5344CB8AC3E}">
        <p14:creationId xmlns:p14="http://schemas.microsoft.com/office/powerpoint/2010/main" val="28477655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32</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 of an Annuity</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029200"/>
          </a:xfrm>
          <a:noFill/>
        </p:spPr>
        <p:txBody>
          <a:bodyPr lIns="0" tIns="0" rIns="0" bIns="0"/>
          <a:lstStyle/>
          <a:p>
            <a:pPr marL="0" indent="0">
              <a:buNone/>
            </a:pPr>
            <a:r>
              <a:rPr lang="en-US" sz="1400" dirty="0">
                <a:solidFill>
                  <a:srgbClr val="C00000"/>
                </a:solidFill>
              </a:rPr>
              <a:t>What is the present value of receiving $1,000 each year for three years at an interest rate of 10 percent, compounded annually?</a:t>
            </a:r>
          </a:p>
          <a:p>
            <a:endParaRPr lang="en-US" sz="1400" dirty="0"/>
          </a:p>
          <a:p>
            <a:pPr marL="0" indent="0">
              <a:buNone/>
            </a:pPr>
            <a:r>
              <a:rPr lang="en-US" sz="1600" b="1" dirty="0"/>
              <a:t>Present value of series of $1.00 cash flows</a:t>
            </a:r>
          </a:p>
          <a:p>
            <a:pPr marL="0" indent="0">
              <a:buNone/>
            </a:pPr>
            <a:r>
              <a:rPr lang="en-US" sz="1600" dirty="0"/>
              <a:t>PVA </a:t>
            </a:r>
            <a:r>
              <a:rPr lang="en-US" sz="1600" dirty="0" smtClean="0"/>
              <a:t>factor = </a:t>
            </a:r>
            <a:r>
              <a:rPr lang="en-US" sz="1600" dirty="0"/>
              <a:t>(1/r) * (1 - (1 / (1+r)</a:t>
            </a:r>
            <a:r>
              <a:rPr lang="en-US" sz="1600" baseline="30000" dirty="0"/>
              <a:t>n</a:t>
            </a:r>
            <a:r>
              <a:rPr lang="en-US" sz="1600" dirty="0"/>
              <a:t>))</a:t>
            </a:r>
          </a:p>
          <a:p>
            <a:pPr marL="0" indent="0">
              <a:buNone/>
            </a:pPr>
            <a:endParaRPr lang="en-US" sz="1400" dirty="0" smtClean="0"/>
          </a:p>
          <a:p>
            <a:pPr marL="0" indent="0">
              <a:buNone/>
            </a:pPr>
            <a:r>
              <a:rPr lang="en-US" sz="1400" dirty="0" smtClean="0">
                <a:solidFill>
                  <a:srgbClr val="C00000"/>
                </a:solidFill>
              </a:rPr>
              <a:t>PVA factor = (1/10%) * (1 - (1 / (1+10%)</a:t>
            </a:r>
            <a:r>
              <a:rPr lang="en-US" sz="1400" baseline="30000" dirty="0" smtClean="0">
                <a:solidFill>
                  <a:srgbClr val="C00000"/>
                </a:solidFill>
              </a:rPr>
              <a:t>3</a:t>
            </a:r>
            <a:r>
              <a:rPr lang="en-US" sz="1400" dirty="0" smtClean="0">
                <a:solidFill>
                  <a:srgbClr val="C00000"/>
                </a:solidFill>
              </a:rPr>
              <a:t>))</a:t>
            </a:r>
            <a:endParaRPr lang="en-US" sz="1400" baseline="30000" dirty="0" smtClean="0">
              <a:solidFill>
                <a:srgbClr val="C00000"/>
              </a:solidFill>
            </a:endParaRPr>
          </a:p>
          <a:p>
            <a:pPr marL="0" indent="0">
              <a:buNone/>
            </a:pPr>
            <a:r>
              <a:rPr lang="en-US" sz="1400" dirty="0" smtClean="0">
                <a:solidFill>
                  <a:srgbClr val="C00000"/>
                </a:solidFill>
              </a:rPr>
              <a:t>PVA factor = 2.48685</a:t>
            </a:r>
          </a:p>
          <a:p>
            <a:endParaRPr lang="en-US" sz="1400" dirty="0"/>
          </a:p>
          <a:p>
            <a:pPr marL="0" indent="0">
              <a:buNone/>
            </a:pPr>
            <a:r>
              <a:rPr lang="en-US" sz="1400" dirty="0" smtClean="0"/>
              <a:t>Present Value = PV factor * Future Value</a:t>
            </a:r>
          </a:p>
          <a:p>
            <a:pPr marL="0" indent="0">
              <a:buNone/>
            </a:pPr>
            <a:r>
              <a:rPr lang="en-US" sz="1400" dirty="0" smtClean="0">
                <a:solidFill>
                  <a:srgbClr val="C00000"/>
                </a:solidFill>
              </a:rPr>
              <a:t>Present Value = 2.48685 * $1,000</a:t>
            </a:r>
          </a:p>
          <a:p>
            <a:pPr marL="0" indent="0">
              <a:buNone/>
            </a:pPr>
            <a:r>
              <a:rPr lang="en-US" sz="1400" b="1" dirty="0" smtClean="0">
                <a:solidFill>
                  <a:srgbClr val="C00000"/>
                </a:solidFill>
              </a:rPr>
              <a:t>Present Value = $2,486.85</a:t>
            </a:r>
          </a:p>
          <a:p>
            <a:endParaRPr lang="en-US" sz="1400" dirty="0"/>
          </a:p>
          <a:p>
            <a:pPr>
              <a:spcAft>
                <a:spcPts val="600"/>
              </a:spcAft>
              <a:buFont typeface="Wingdings" panose="05000000000000000000" pitchFamily="2" charset="2"/>
              <a:buChar char="ü"/>
            </a:pPr>
            <a:r>
              <a:rPr lang="en-US" sz="1400" dirty="0"/>
              <a:t>So, if we invest </a:t>
            </a:r>
            <a:r>
              <a:rPr lang="en-US" sz="1400" b="1" dirty="0"/>
              <a:t>$2,486.85 </a:t>
            </a:r>
            <a:r>
              <a:rPr lang="en-US" sz="1400" dirty="0"/>
              <a:t>today at 10 percent for three years, we can receive payments of $1,000 each of the next three years</a:t>
            </a:r>
            <a:r>
              <a:rPr lang="en-US" sz="1400" dirty="0" smtClean="0"/>
              <a:t>. </a:t>
            </a:r>
          </a:p>
        </p:txBody>
      </p:sp>
    </p:spTree>
    <p:extLst>
      <p:ext uri="{BB962C8B-B14F-4D97-AF65-F5344CB8AC3E}">
        <p14:creationId xmlns:p14="http://schemas.microsoft.com/office/powerpoint/2010/main" val="24763780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 Accounting Applications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410200"/>
          </a:xfrm>
          <a:noFill/>
        </p:spPr>
        <p:txBody>
          <a:bodyPr lIns="0" tIns="0" rIns="0" bIns="0"/>
          <a:lstStyle/>
          <a:p>
            <a:pPr marL="0" indent="0">
              <a:lnSpc>
                <a:spcPct val="90000"/>
              </a:lnSpc>
              <a:spcAft>
                <a:spcPts val="600"/>
              </a:spcAft>
              <a:buClr>
                <a:schemeClr val="accent1"/>
              </a:buClr>
              <a:buSzPct val="65000"/>
              <a:buNone/>
            </a:pPr>
            <a:r>
              <a:rPr lang="en-US" sz="1400" dirty="0"/>
              <a:t>On January 1, 2016, Starbucks bought some new delivery trucks. The company signed a note agreeing to pay $200,000 on December 31, 2017. The market interest rate for this note is 12 percent. What is the present value of this note?</a:t>
            </a:r>
          </a:p>
          <a:p>
            <a:pPr marL="0" indent="0">
              <a:buNone/>
            </a:pPr>
            <a:r>
              <a:rPr lang="en-US" sz="1400" dirty="0" smtClean="0"/>
              <a:t>PV factor = 1 / (1+r)</a:t>
            </a:r>
            <a:r>
              <a:rPr lang="en-US" sz="1400" baseline="30000" dirty="0" smtClean="0"/>
              <a:t>n</a:t>
            </a:r>
          </a:p>
          <a:p>
            <a:pPr marL="0" indent="0">
              <a:buNone/>
            </a:pPr>
            <a:r>
              <a:rPr lang="en-US" sz="1400" dirty="0" smtClean="0">
                <a:solidFill>
                  <a:srgbClr val="C00000"/>
                </a:solidFill>
              </a:rPr>
              <a:t>PV factor = 1 / (1+12%)</a:t>
            </a:r>
            <a:r>
              <a:rPr lang="en-US" sz="1400" baseline="30000" dirty="0" smtClean="0">
                <a:solidFill>
                  <a:srgbClr val="C00000"/>
                </a:solidFill>
              </a:rPr>
              <a:t>2</a:t>
            </a:r>
          </a:p>
          <a:p>
            <a:pPr marL="0" indent="0">
              <a:buNone/>
            </a:pPr>
            <a:r>
              <a:rPr lang="en-US" sz="1400" dirty="0" smtClean="0">
                <a:solidFill>
                  <a:srgbClr val="C00000"/>
                </a:solidFill>
              </a:rPr>
              <a:t>PV factor = 0.79719</a:t>
            </a:r>
          </a:p>
          <a:p>
            <a:endParaRPr lang="en-US" sz="1400" dirty="0" smtClean="0"/>
          </a:p>
          <a:p>
            <a:pPr marL="0" indent="0">
              <a:buNone/>
            </a:pPr>
            <a:r>
              <a:rPr lang="en-US" sz="1400" dirty="0" smtClean="0"/>
              <a:t>Present Value = PV factor * Future Value</a:t>
            </a:r>
          </a:p>
          <a:p>
            <a:pPr marL="0" indent="0">
              <a:buNone/>
            </a:pPr>
            <a:r>
              <a:rPr lang="en-US" sz="1400" dirty="0" smtClean="0">
                <a:solidFill>
                  <a:srgbClr val="C00000"/>
                </a:solidFill>
              </a:rPr>
              <a:t>Present Value = 0.79719 * $200,000</a:t>
            </a:r>
          </a:p>
          <a:p>
            <a:pPr marL="0" indent="0">
              <a:buNone/>
            </a:pPr>
            <a:r>
              <a:rPr lang="en-US" sz="1400" b="1" dirty="0" smtClean="0">
                <a:solidFill>
                  <a:srgbClr val="C00000"/>
                </a:solidFill>
              </a:rPr>
              <a:t>Present Value = $159,438</a:t>
            </a: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r>
              <a:rPr lang="en-US" sz="1400" b="1" dirty="0" smtClean="0">
                <a:solidFill>
                  <a:srgbClr val="002060"/>
                </a:solidFill>
              </a:rPr>
              <a:t>What do we record on December 31, 2016?</a:t>
            </a: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spcBef>
                <a:spcPts val="600"/>
              </a:spcBef>
              <a:buNone/>
            </a:pPr>
            <a:r>
              <a:rPr lang="en-US" sz="1200" dirty="0"/>
              <a:t>	</a:t>
            </a:r>
            <a:r>
              <a:rPr lang="en-US" sz="1200" dirty="0" smtClean="0"/>
              <a:t>* Interest Expense</a:t>
            </a:r>
            <a:r>
              <a:rPr lang="en-US" sz="1200" baseline="-25000" dirty="0" smtClean="0"/>
              <a:t>2016</a:t>
            </a:r>
            <a:r>
              <a:rPr lang="en-US" sz="1200" dirty="0" smtClean="0"/>
              <a:t> = $159,438 * 12% = $19,133</a:t>
            </a:r>
            <a:endParaRPr lang="en-US" sz="1200" dirty="0"/>
          </a:p>
          <a:p>
            <a:pPr marL="0" indent="0">
              <a:buNone/>
            </a:pP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3071841145"/>
              </p:ext>
            </p:extLst>
          </p:nvPr>
        </p:nvGraphicFramePr>
        <p:xfrm>
          <a:off x="1295400" y="38862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January 1</a:t>
                      </a:r>
                      <a:r>
                        <a:rPr lang="en-US" sz="1400" i="1" baseline="0" dirty="0" smtClean="0"/>
                        <a:t> purchase</a:t>
                      </a:r>
                      <a:endParaRPr lang="en-US" sz="1400" i="1" dirty="0" smtClean="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Delivery Trucks (+A)</a:t>
                      </a:r>
                      <a:endParaRPr lang="en-US" sz="1400" dirty="0"/>
                    </a:p>
                  </a:txBody>
                  <a:tcPr/>
                </a:tc>
                <a:tc>
                  <a:txBody>
                    <a:bodyPr/>
                    <a:lstStyle/>
                    <a:p>
                      <a:pPr algn="r"/>
                      <a:r>
                        <a:rPr lang="en-US" sz="1400" dirty="0" smtClean="0"/>
                        <a:t>$159,438</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Note Payable (+L)</a:t>
                      </a:r>
                      <a:endParaRPr lang="en-US" sz="1400" dirty="0"/>
                    </a:p>
                  </a:txBody>
                  <a:tcPr/>
                </a:tc>
                <a:tc>
                  <a:txBody>
                    <a:bodyPr/>
                    <a:lstStyle/>
                    <a:p>
                      <a:pPr algn="r"/>
                      <a:endParaRPr lang="en-US" sz="1400" dirty="0"/>
                    </a:p>
                  </a:txBody>
                  <a:tcPr/>
                </a:tc>
                <a:tc>
                  <a:txBody>
                    <a:bodyPr/>
                    <a:lstStyle/>
                    <a:p>
                      <a:pPr algn="r"/>
                      <a:r>
                        <a:rPr lang="en-US" sz="1400" dirty="0" smtClean="0"/>
                        <a:t>$159,438</a:t>
                      </a:r>
                      <a:endParaRPr lang="en-US" sz="1400" dirty="0"/>
                    </a:p>
                  </a:txBody>
                  <a:tcPr/>
                </a:tc>
                <a:extLst>
                  <a:ext uri="{0D108BD9-81ED-4DB2-BD59-A6C34878D82A}">
                    <a16:rowId xmlns:a16="http://schemas.microsoft.com/office/drawing/2014/main" val="51223817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82644385"/>
              </p:ext>
            </p:extLst>
          </p:nvPr>
        </p:nvGraphicFramePr>
        <p:xfrm>
          <a:off x="1295400" y="52578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Interest Expense for</a:t>
                      </a:r>
                      <a:r>
                        <a:rPr lang="en-US" sz="1400" i="1" baseline="0" dirty="0" smtClean="0"/>
                        <a:t> 2016</a:t>
                      </a:r>
                      <a:endParaRPr lang="en-US" sz="1400" i="1" dirty="0" smtClean="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 Expense (+E; -SE)</a:t>
                      </a:r>
                      <a:endParaRPr lang="en-US" sz="1400" dirty="0"/>
                    </a:p>
                  </a:txBody>
                  <a:tcPr/>
                </a:tc>
                <a:tc>
                  <a:txBody>
                    <a:bodyPr/>
                    <a:lstStyle/>
                    <a:p>
                      <a:pPr algn="r"/>
                      <a:r>
                        <a:rPr lang="en-US" sz="1400" dirty="0" smtClean="0"/>
                        <a:t>$19,133</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Note Payable (+L)</a:t>
                      </a:r>
                      <a:endParaRPr lang="en-US" sz="1400" dirty="0"/>
                    </a:p>
                  </a:txBody>
                  <a:tcPr/>
                </a:tc>
                <a:tc>
                  <a:txBody>
                    <a:bodyPr/>
                    <a:lstStyle/>
                    <a:p>
                      <a:pPr algn="r"/>
                      <a:endParaRPr lang="en-US" sz="1400" dirty="0"/>
                    </a:p>
                  </a:txBody>
                  <a:tcPr/>
                </a:tc>
                <a:tc>
                  <a:txBody>
                    <a:bodyPr/>
                    <a:lstStyle/>
                    <a:p>
                      <a:pPr algn="r"/>
                      <a:r>
                        <a:rPr lang="en-US" sz="1400" dirty="0" smtClean="0"/>
                        <a:t>$19,133</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38734315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34</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 Accounting Applications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410200"/>
          </a:xfrm>
          <a:noFill/>
        </p:spPr>
        <p:txBody>
          <a:bodyPr lIns="0" tIns="0" rIns="0" bIns="0"/>
          <a:lstStyle/>
          <a:p>
            <a:pPr marL="0" indent="0">
              <a:lnSpc>
                <a:spcPct val="90000"/>
              </a:lnSpc>
              <a:spcAft>
                <a:spcPts val="600"/>
              </a:spcAft>
              <a:buClr>
                <a:schemeClr val="accent1"/>
              </a:buClr>
              <a:buSzPct val="65000"/>
              <a:buNone/>
            </a:pPr>
            <a:r>
              <a:rPr lang="en-US" sz="1400" dirty="0"/>
              <a:t>On January 1, 2016, Starbucks bought some new delivery trucks. The company signed a note agreeing to pay $200,000 on December 31, 2017. The market interest rate for this note is 12 percent. What is the present value of this note?</a:t>
            </a: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r>
              <a:rPr lang="en-US" sz="1400" b="1" dirty="0" smtClean="0">
                <a:solidFill>
                  <a:srgbClr val="002060"/>
                </a:solidFill>
              </a:rPr>
              <a:t>What do we record on December 31, 2016?</a:t>
            </a: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r>
              <a:rPr lang="en-US" sz="1400" b="1" dirty="0" smtClean="0">
                <a:solidFill>
                  <a:srgbClr val="002060"/>
                </a:solidFill>
              </a:rPr>
              <a:t>What do we record on December 31, 2017?</a:t>
            </a:r>
          </a:p>
          <a:p>
            <a:pPr marL="0" indent="0">
              <a:buNone/>
            </a:pPr>
            <a:endParaRPr lang="en-US" sz="1400" b="1" dirty="0">
              <a:solidFill>
                <a:srgbClr val="002060"/>
              </a:solidFill>
            </a:endParaRPr>
          </a:p>
          <a:p>
            <a:pPr marL="0" indent="0">
              <a:buNone/>
            </a:pPr>
            <a:endParaRPr lang="en-US" sz="1400" b="1" dirty="0" smtClean="0">
              <a:solidFill>
                <a:srgbClr val="002060"/>
              </a:solidFill>
            </a:endParaRPr>
          </a:p>
          <a:p>
            <a:pPr marL="0" indent="0">
              <a:buNone/>
            </a:pPr>
            <a:endParaRPr lang="en-US" sz="1400" b="1" dirty="0">
              <a:solidFill>
                <a:srgbClr val="002060"/>
              </a:solidFill>
            </a:endParaRPr>
          </a:p>
          <a:p>
            <a:pPr marL="0" indent="0">
              <a:buNone/>
            </a:pPr>
            <a:endParaRPr lang="en-US" sz="1400" dirty="0" smtClean="0"/>
          </a:p>
          <a:p>
            <a:pPr marL="0" indent="0">
              <a:spcBef>
                <a:spcPts val="0"/>
              </a:spcBef>
              <a:buNone/>
            </a:pPr>
            <a:r>
              <a:rPr lang="en-US" sz="1400" dirty="0"/>
              <a:t>	</a:t>
            </a:r>
            <a:r>
              <a:rPr lang="en-US" sz="1200" dirty="0" smtClean="0"/>
              <a:t>* </a:t>
            </a:r>
            <a:r>
              <a:rPr lang="en-US" sz="1200" dirty="0"/>
              <a:t>Interest Expense</a:t>
            </a:r>
            <a:r>
              <a:rPr lang="en-US" sz="1200" baseline="-25000" dirty="0"/>
              <a:t>2016</a:t>
            </a:r>
            <a:r>
              <a:rPr lang="en-US" sz="1200" dirty="0"/>
              <a:t> = $</a:t>
            </a:r>
            <a:r>
              <a:rPr lang="en-US" sz="1200" dirty="0" smtClean="0"/>
              <a:t>178,571 </a:t>
            </a:r>
            <a:r>
              <a:rPr lang="en-US" sz="1200" dirty="0"/>
              <a:t>* 12% = </a:t>
            </a:r>
            <a:r>
              <a:rPr lang="en-US" sz="1200" dirty="0" smtClean="0"/>
              <a:t>$21,429</a:t>
            </a:r>
            <a:endParaRPr lang="en-US" sz="1200" b="1" dirty="0" smtClean="0">
              <a:solidFill>
                <a:srgbClr val="002060"/>
              </a:solidFill>
            </a:endParaRPr>
          </a:p>
          <a:p>
            <a:pPr marL="0" indent="0">
              <a:buNone/>
            </a:pP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3385308615"/>
              </p:ext>
            </p:extLst>
          </p:nvPr>
        </p:nvGraphicFramePr>
        <p:xfrm>
          <a:off x="1219200" y="19050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January 1</a:t>
                      </a:r>
                      <a:r>
                        <a:rPr lang="en-US" sz="1400" i="1" baseline="0" dirty="0" smtClean="0"/>
                        <a:t> purchase</a:t>
                      </a:r>
                      <a:endParaRPr lang="en-US" sz="1400" i="1" dirty="0" smtClean="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Delivery Trucks (+A)</a:t>
                      </a:r>
                      <a:endParaRPr lang="en-US" sz="1400" dirty="0"/>
                    </a:p>
                  </a:txBody>
                  <a:tcPr/>
                </a:tc>
                <a:tc>
                  <a:txBody>
                    <a:bodyPr/>
                    <a:lstStyle/>
                    <a:p>
                      <a:pPr algn="r"/>
                      <a:r>
                        <a:rPr lang="en-US" sz="1400" dirty="0" smtClean="0"/>
                        <a:t>$159,438</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Note Payable (+L)</a:t>
                      </a:r>
                      <a:endParaRPr lang="en-US" sz="1400" dirty="0"/>
                    </a:p>
                  </a:txBody>
                  <a:tcPr/>
                </a:tc>
                <a:tc>
                  <a:txBody>
                    <a:bodyPr/>
                    <a:lstStyle/>
                    <a:p>
                      <a:pPr algn="r"/>
                      <a:endParaRPr lang="en-US" sz="1400" dirty="0"/>
                    </a:p>
                  </a:txBody>
                  <a:tcPr/>
                </a:tc>
                <a:tc>
                  <a:txBody>
                    <a:bodyPr/>
                    <a:lstStyle/>
                    <a:p>
                      <a:pPr algn="r"/>
                      <a:r>
                        <a:rPr lang="en-US" sz="1400" dirty="0" smtClean="0"/>
                        <a:t>$159,438</a:t>
                      </a:r>
                      <a:endParaRPr lang="en-US" sz="1400" dirty="0"/>
                    </a:p>
                  </a:txBody>
                  <a:tcPr/>
                </a:tc>
                <a:extLst>
                  <a:ext uri="{0D108BD9-81ED-4DB2-BD59-A6C34878D82A}">
                    <a16:rowId xmlns:a16="http://schemas.microsoft.com/office/drawing/2014/main" val="51223817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17126040"/>
              </p:ext>
            </p:extLst>
          </p:nvPr>
        </p:nvGraphicFramePr>
        <p:xfrm>
          <a:off x="1219200" y="32004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Interest Expense for</a:t>
                      </a:r>
                      <a:r>
                        <a:rPr lang="en-US" sz="1400" i="1" baseline="0" dirty="0" smtClean="0"/>
                        <a:t> 2016</a:t>
                      </a:r>
                      <a:endParaRPr lang="en-US" sz="1400" i="1" dirty="0" smtClean="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 Expense (+E; -SE)</a:t>
                      </a:r>
                      <a:endParaRPr lang="en-US" sz="1400" dirty="0"/>
                    </a:p>
                  </a:txBody>
                  <a:tcPr/>
                </a:tc>
                <a:tc>
                  <a:txBody>
                    <a:bodyPr/>
                    <a:lstStyle/>
                    <a:p>
                      <a:pPr algn="r"/>
                      <a:r>
                        <a:rPr lang="en-US" sz="1400" dirty="0" smtClean="0"/>
                        <a:t>$19,133</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Note Payable (+L)</a:t>
                      </a:r>
                      <a:endParaRPr lang="en-US" sz="1400" dirty="0"/>
                    </a:p>
                  </a:txBody>
                  <a:tcPr/>
                </a:tc>
                <a:tc>
                  <a:txBody>
                    <a:bodyPr/>
                    <a:lstStyle/>
                    <a:p>
                      <a:pPr algn="r"/>
                      <a:endParaRPr lang="en-US" sz="1400" dirty="0"/>
                    </a:p>
                  </a:txBody>
                  <a:tcPr/>
                </a:tc>
                <a:tc>
                  <a:txBody>
                    <a:bodyPr/>
                    <a:lstStyle/>
                    <a:p>
                      <a:pPr algn="r"/>
                      <a:r>
                        <a:rPr lang="en-US" sz="1400" dirty="0" smtClean="0"/>
                        <a:t>$19,133</a:t>
                      </a:r>
                      <a:endParaRPr lang="en-US" sz="1400" dirty="0"/>
                    </a:p>
                  </a:txBody>
                  <a:tcPr/>
                </a:tc>
                <a:extLst>
                  <a:ext uri="{0D108BD9-81ED-4DB2-BD59-A6C34878D82A}">
                    <a16:rowId xmlns:a16="http://schemas.microsoft.com/office/drawing/2014/main" val="51223817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68214492"/>
              </p:ext>
            </p:extLst>
          </p:nvPr>
        </p:nvGraphicFramePr>
        <p:xfrm>
          <a:off x="1219200" y="44958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Interest Expense for</a:t>
                      </a:r>
                      <a:r>
                        <a:rPr lang="en-US" sz="1400" i="1" baseline="0" dirty="0" smtClean="0"/>
                        <a:t> 2017</a:t>
                      </a:r>
                      <a:endParaRPr lang="en-US" sz="1400" i="1" dirty="0" smtClean="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 Expense (+E; -SE)</a:t>
                      </a:r>
                      <a:endParaRPr lang="en-US" sz="1400" dirty="0"/>
                    </a:p>
                  </a:txBody>
                  <a:tcPr/>
                </a:tc>
                <a:tc>
                  <a:txBody>
                    <a:bodyPr/>
                    <a:lstStyle/>
                    <a:p>
                      <a:pPr algn="r"/>
                      <a:r>
                        <a:rPr lang="en-US" sz="1400" dirty="0" smtClean="0"/>
                        <a:t>$21,429</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Note Payable (+L)</a:t>
                      </a:r>
                      <a:endParaRPr lang="en-US" sz="1400" dirty="0"/>
                    </a:p>
                  </a:txBody>
                  <a:tcPr/>
                </a:tc>
                <a:tc>
                  <a:txBody>
                    <a:bodyPr/>
                    <a:lstStyle/>
                    <a:p>
                      <a:pPr algn="r"/>
                      <a:endParaRPr lang="en-US" sz="1400" dirty="0"/>
                    </a:p>
                  </a:txBody>
                  <a:tcPr/>
                </a:tc>
                <a:tc>
                  <a:txBody>
                    <a:bodyPr/>
                    <a:lstStyle/>
                    <a:p>
                      <a:pPr algn="r"/>
                      <a:r>
                        <a:rPr lang="en-US" sz="1400" dirty="0" smtClean="0"/>
                        <a:t>$21,429</a:t>
                      </a:r>
                      <a:endParaRPr lang="en-US" sz="1400" dirty="0"/>
                    </a:p>
                  </a:txBody>
                  <a:tcPr/>
                </a:tc>
                <a:extLst>
                  <a:ext uri="{0D108BD9-81ED-4DB2-BD59-A6C34878D82A}">
                    <a16:rowId xmlns:a16="http://schemas.microsoft.com/office/drawing/2014/main" val="51223817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37629577"/>
              </p:ext>
            </p:extLst>
          </p:nvPr>
        </p:nvGraphicFramePr>
        <p:xfrm>
          <a:off x="1219200" y="57912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repayment</a:t>
                      </a:r>
                      <a:endParaRPr lang="en-US" sz="1400" i="1" dirty="0" smtClean="0"/>
                    </a:p>
                  </a:txBody>
                  <a:tcPr>
                    <a:solidFill>
                      <a:schemeClr val="bg1">
                        <a:lumMod val="95000"/>
                      </a:schemeClr>
                    </a:solidFill>
                  </a:tcPr>
                </a:tc>
                <a:tc>
                  <a:txBody>
                    <a:bodyPr/>
                    <a:lstStyle/>
                    <a:p>
                      <a:pPr algn="r"/>
                      <a:r>
                        <a:rPr lang="en-US" sz="1400" u="sng" dirty="0" smtClean="0">
                          <a:solidFill>
                            <a:srgbClr val="C00000"/>
                          </a:solidFill>
                        </a:rPr>
                        <a:t>Debit</a:t>
                      </a:r>
                      <a:endParaRPr lang="en-US" sz="1400" u="sng" dirty="0">
                        <a:solidFill>
                          <a:srgbClr val="C00000"/>
                        </a:solidFill>
                      </a:endParaRPr>
                    </a:p>
                  </a:txBody>
                  <a:tcPr>
                    <a:solidFill>
                      <a:schemeClr val="bg1">
                        <a:lumMod val="95000"/>
                      </a:schemeClr>
                    </a:solidFill>
                  </a:tcPr>
                </a:tc>
                <a:tc>
                  <a:txBody>
                    <a:bodyPr/>
                    <a:lstStyle/>
                    <a:p>
                      <a:pPr algn="r"/>
                      <a:r>
                        <a:rPr lang="en-US" sz="1400" u="sng" dirty="0" smtClean="0">
                          <a:solidFill>
                            <a:srgbClr val="C00000"/>
                          </a:solidFill>
                        </a:rPr>
                        <a:t>Credit</a:t>
                      </a:r>
                      <a:endParaRPr lang="en-US" sz="1400" u="sng" dirty="0">
                        <a:solidFill>
                          <a:srgbClr val="C00000"/>
                        </a:solidFill>
                      </a:endParaRPr>
                    </a:p>
                  </a:txBody>
                  <a:tcPr>
                    <a:solidFill>
                      <a:schemeClr val="bg1">
                        <a:lumMod val="95000"/>
                      </a:schemeClr>
                    </a:solidFill>
                  </a:tcPr>
                </a:tc>
                <a:extLst>
                  <a:ext uri="{0D108BD9-81ED-4DB2-BD59-A6C34878D82A}">
                    <a16:rowId xmlns:a16="http://schemas.microsoft.com/office/drawing/2014/main" val="10000"/>
                  </a:ext>
                </a:extLst>
              </a:tr>
              <a:tr h="127000">
                <a:tc>
                  <a:txBody>
                    <a:bodyPr/>
                    <a:lstStyle/>
                    <a:p>
                      <a:r>
                        <a:rPr lang="en-US" sz="1400" dirty="0" smtClean="0"/>
                        <a:t>Note Payable</a:t>
                      </a:r>
                      <a:r>
                        <a:rPr lang="en-US" sz="1400" baseline="0" dirty="0" smtClean="0"/>
                        <a:t> </a:t>
                      </a:r>
                      <a:r>
                        <a:rPr lang="en-US" sz="1400" dirty="0" smtClean="0"/>
                        <a:t>(-L)</a:t>
                      </a:r>
                      <a:endParaRPr lang="en-US" sz="1400" dirty="0"/>
                    </a:p>
                  </a:txBody>
                  <a:tcPr>
                    <a:solidFill>
                      <a:schemeClr val="bg1">
                        <a:lumMod val="95000"/>
                      </a:schemeClr>
                    </a:solidFill>
                  </a:tcPr>
                </a:tc>
                <a:tc>
                  <a:txBody>
                    <a:bodyPr/>
                    <a:lstStyle/>
                    <a:p>
                      <a:pPr algn="r"/>
                      <a:r>
                        <a:rPr lang="en-US" sz="1400" dirty="0" smtClean="0"/>
                        <a:t>$200,000</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tc>
                  <a:txBody>
                    <a:bodyPr/>
                    <a:lstStyle/>
                    <a:p>
                      <a:pPr algn="r"/>
                      <a:r>
                        <a:rPr lang="en-US" sz="1400" dirty="0" smtClean="0"/>
                        <a:t>$200,000</a:t>
                      </a:r>
                      <a:endParaRPr lang="en-US" sz="1400" dirty="0"/>
                    </a:p>
                  </a:txBody>
                  <a:tcPr>
                    <a:solidFill>
                      <a:schemeClr val="bg1">
                        <a:lumMod val="95000"/>
                      </a:schemeClr>
                    </a:solidFill>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358517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35</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 Accounting Applications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486400"/>
          </a:xfrm>
          <a:noFill/>
        </p:spPr>
        <p:txBody>
          <a:bodyPr lIns="0" tIns="0" rIns="0" bIns="0"/>
          <a:lstStyle/>
          <a:p>
            <a:pPr marL="0" indent="0">
              <a:lnSpc>
                <a:spcPct val="90000"/>
              </a:lnSpc>
              <a:spcAft>
                <a:spcPts val="600"/>
              </a:spcAft>
              <a:buClr>
                <a:schemeClr val="accent1"/>
              </a:buClr>
              <a:buSzPct val="65000"/>
              <a:buNone/>
            </a:pPr>
            <a:r>
              <a:rPr lang="en-US" sz="1400" dirty="0" smtClean="0"/>
              <a:t>On January 1, 2016, Starbucks </a:t>
            </a:r>
            <a:r>
              <a:rPr lang="en-US" sz="1400" dirty="0"/>
              <a:t>purchased equipment with a note payable to be paid off in three annual payments of $163,685. Each payment includes principal and interest at 11%. What is the present value of this annuity</a:t>
            </a:r>
            <a:r>
              <a:rPr lang="en-US" sz="1400" dirty="0" smtClean="0"/>
              <a:t>?</a:t>
            </a:r>
            <a:endParaRPr lang="en-US" sz="1400" dirty="0"/>
          </a:p>
          <a:p>
            <a:pPr marL="0" indent="0">
              <a:buNone/>
            </a:pPr>
            <a:r>
              <a:rPr lang="en-US" sz="1400" dirty="0"/>
              <a:t>PVA factor = (1/r) * (1 - (1 / (1+r)</a:t>
            </a:r>
            <a:r>
              <a:rPr lang="en-US" sz="1400" baseline="30000" dirty="0"/>
              <a:t>n</a:t>
            </a:r>
            <a:r>
              <a:rPr lang="en-US" sz="1400" dirty="0"/>
              <a:t>))</a:t>
            </a:r>
          </a:p>
          <a:p>
            <a:pPr marL="0" indent="0">
              <a:buNone/>
            </a:pPr>
            <a:r>
              <a:rPr lang="en-US" sz="1400" dirty="0" smtClean="0">
                <a:solidFill>
                  <a:srgbClr val="C00000"/>
                </a:solidFill>
              </a:rPr>
              <a:t>PVA </a:t>
            </a:r>
            <a:r>
              <a:rPr lang="en-US" sz="1400" dirty="0">
                <a:solidFill>
                  <a:srgbClr val="C00000"/>
                </a:solidFill>
              </a:rPr>
              <a:t>factor = (</a:t>
            </a:r>
            <a:r>
              <a:rPr lang="en-US" sz="1400" dirty="0" smtClean="0">
                <a:solidFill>
                  <a:srgbClr val="C00000"/>
                </a:solidFill>
              </a:rPr>
              <a:t>1/11%) </a:t>
            </a:r>
            <a:r>
              <a:rPr lang="en-US" sz="1400" dirty="0">
                <a:solidFill>
                  <a:srgbClr val="C00000"/>
                </a:solidFill>
              </a:rPr>
              <a:t>* (1 - (1 / (</a:t>
            </a:r>
            <a:r>
              <a:rPr lang="en-US" sz="1400" dirty="0" smtClean="0">
                <a:solidFill>
                  <a:srgbClr val="C00000"/>
                </a:solidFill>
              </a:rPr>
              <a:t>1+11%)</a:t>
            </a:r>
            <a:r>
              <a:rPr lang="en-US" sz="1400" baseline="30000" dirty="0" smtClean="0">
                <a:solidFill>
                  <a:srgbClr val="C00000"/>
                </a:solidFill>
              </a:rPr>
              <a:t>3</a:t>
            </a:r>
            <a:r>
              <a:rPr lang="en-US" sz="1400" dirty="0" smtClean="0">
                <a:solidFill>
                  <a:srgbClr val="C00000"/>
                </a:solidFill>
              </a:rPr>
              <a:t>))</a:t>
            </a:r>
            <a:endParaRPr lang="en-US" sz="1400" dirty="0">
              <a:solidFill>
                <a:srgbClr val="C00000"/>
              </a:solidFill>
            </a:endParaRPr>
          </a:p>
          <a:p>
            <a:pPr marL="0" indent="0">
              <a:buNone/>
            </a:pPr>
            <a:r>
              <a:rPr lang="en-US" sz="1400" dirty="0">
                <a:solidFill>
                  <a:srgbClr val="C00000"/>
                </a:solidFill>
              </a:rPr>
              <a:t>PVA factor = </a:t>
            </a:r>
            <a:r>
              <a:rPr lang="en-US" sz="1400" dirty="0" smtClean="0">
                <a:solidFill>
                  <a:srgbClr val="C00000"/>
                </a:solidFill>
              </a:rPr>
              <a:t>2.44371</a:t>
            </a:r>
            <a:endParaRPr lang="en-US" sz="1400" dirty="0">
              <a:solidFill>
                <a:srgbClr val="C00000"/>
              </a:solidFill>
            </a:endParaRPr>
          </a:p>
          <a:p>
            <a:pPr marL="0" indent="0">
              <a:buNone/>
            </a:pPr>
            <a:endParaRPr lang="en-US" sz="1400" dirty="0"/>
          </a:p>
          <a:p>
            <a:pPr marL="0" indent="0">
              <a:buNone/>
            </a:pPr>
            <a:r>
              <a:rPr lang="en-US" sz="1400" dirty="0"/>
              <a:t>Present Value = PV factor * Future Value</a:t>
            </a:r>
          </a:p>
          <a:p>
            <a:pPr marL="0" indent="0">
              <a:buNone/>
            </a:pPr>
            <a:r>
              <a:rPr lang="en-US" sz="1400" dirty="0">
                <a:solidFill>
                  <a:srgbClr val="C00000"/>
                </a:solidFill>
              </a:rPr>
              <a:t>Present Value = </a:t>
            </a:r>
            <a:r>
              <a:rPr lang="en-US" sz="1400" dirty="0" smtClean="0">
                <a:solidFill>
                  <a:srgbClr val="C00000"/>
                </a:solidFill>
              </a:rPr>
              <a:t>2.44371 </a:t>
            </a:r>
            <a:r>
              <a:rPr lang="en-US" sz="1400" dirty="0">
                <a:solidFill>
                  <a:srgbClr val="C00000"/>
                </a:solidFill>
              </a:rPr>
              <a:t>* $</a:t>
            </a:r>
            <a:r>
              <a:rPr lang="en-US" sz="1400" dirty="0" smtClean="0">
                <a:solidFill>
                  <a:srgbClr val="C00000"/>
                </a:solidFill>
              </a:rPr>
              <a:t>163,685</a:t>
            </a:r>
            <a:endParaRPr lang="en-US" sz="1400" dirty="0">
              <a:solidFill>
                <a:srgbClr val="C00000"/>
              </a:solidFill>
            </a:endParaRPr>
          </a:p>
          <a:p>
            <a:pPr marL="0" indent="0">
              <a:buNone/>
            </a:pPr>
            <a:r>
              <a:rPr lang="en-US" sz="1400" b="1" dirty="0">
                <a:solidFill>
                  <a:srgbClr val="C00000"/>
                </a:solidFill>
              </a:rPr>
              <a:t>Present Value = </a:t>
            </a:r>
            <a:r>
              <a:rPr lang="en-US" sz="1400" b="1" dirty="0" smtClean="0">
                <a:solidFill>
                  <a:srgbClr val="C00000"/>
                </a:solidFill>
              </a:rPr>
              <a:t>$399,999</a:t>
            </a:r>
            <a:endParaRPr lang="en-US" sz="1400" b="1" dirty="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spcBef>
                <a:spcPts val="0"/>
              </a:spcBef>
              <a:buNone/>
            </a:pPr>
            <a:r>
              <a:rPr lang="en-US" sz="1400" b="1" dirty="0" smtClean="0">
                <a:solidFill>
                  <a:srgbClr val="002060"/>
                </a:solidFill>
              </a:rPr>
              <a:t>What do we record on December 31, 2016?</a:t>
            </a:r>
          </a:p>
          <a:p>
            <a:pPr marL="0" indent="0">
              <a:buNone/>
            </a:pPr>
            <a:endParaRPr lang="en-US" sz="1400" b="1" dirty="0" smtClean="0">
              <a:solidFill>
                <a:srgbClr val="00206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spcBef>
                <a:spcPts val="600"/>
              </a:spcBef>
              <a:buNone/>
            </a:pPr>
            <a:r>
              <a:rPr lang="en-US" sz="1200" dirty="0"/>
              <a:t>	</a:t>
            </a:r>
            <a:r>
              <a:rPr lang="en-US" sz="1200" dirty="0" smtClean="0"/>
              <a:t>* Interest Expense</a:t>
            </a:r>
            <a:r>
              <a:rPr lang="en-US" sz="1200" baseline="-25000" dirty="0" smtClean="0"/>
              <a:t>2016</a:t>
            </a:r>
            <a:r>
              <a:rPr lang="en-US" sz="1200" dirty="0" smtClean="0"/>
              <a:t> = $399,999 * 11% = $44,000</a:t>
            </a:r>
            <a:endParaRPr lang="en-US" sz="1200" dirty="0"/>
          </a:p>
          <a:p>
            <a:pPr marL="0" indent="0">
              <a:buNone/>
            </a:pP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3197181864"/>
              </p:ext>
            </p:extLst>
          </p:nvPr>
        </p:nvGraphicFramePr>
        <p:xfrm>
          <a:off x="1295400" y="38862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January 1</a:t>
                      </a:r>
                      <a:r>
                        <a:rPr lang="en-US" sz="1400" i="1" baseline="0" dirty="0" smtClean="0"/>
                        <a:t> purchase</a:t>
                      </a:r>
                      <a:endParaRPr lang="en-US" sz="1400" i="1" dirty="0" smtClean="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Equipment (+A)</a:t>
                      </a:r>
                      <a:endParaRPr lang="en-US" sz="1400" dirty="0"/>
                    </a:p>
                  </a:txBody>
                  <a:tcPr/>
                </a:tc>
                <a:tc>
                  <a:txBody>
                    <a:bodyPr/>
                    <a:lstStyle/>
                    <a:p>
                      <a:pPr algn="r"/>
                      <a:r>
                        <a:rPr lang="en-US" sz="1400" dirty="0" smtClean="0"/>
                        <a:t>$399,999</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Note Payable (+L)</a:t>
                      </a:r>
                      <a:endParaRPr lang="en-US" sz="1400" dirty="0"/>
                    </a:p>
                  </a:txBody>
                  <a:tcPr/>
                </a:tc>
                <a:tc>
                  <a:txBody>
                    <a:bodyPr/>
                    <a:lstStyle/>
                    <a:p>
                      <a:pPr algn="r"/>
                      <a:endParaRPr lang="en-US" sz="1400" dirty="0"/>
                    </a:p>
                  </a:txBody>
                  <a:tcPr/>
                </a:tc>
                <a:tc>
                  <a:txBody>
                    <a:bodyPr/>
                    <a:lstStyle/>
                    <a:p>
                      <a:pPr algn="r"/>
                      <a:r>
                        <a:rPr lang="en-US" sz="1400" dirty="0" smtClean="0"/>
                        <a:t>$399,999</a:t>
                      </a:r>
                      <a:endParaRPr lang="en-US" sz="1400" dirty="0"/>
                    </a:p>
                  </a:txBody>
                  <a:tcPr/>
                </a:tc>
                <a:extLst>
                  <a:ext uri="{0D108BD9-81ED-4DB2-BD59-A6C34878D82A}">
                    <a16:rowId xmlns:a16="http://schemas.microsoft.com/office/drawing/2014/main" val="51223817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328407549"/>
              </p:ext>
            </p:extLst>
          </p:nvPr>
        </p:nvGraphicFramePr>
        <p:xfrm>
          <a:off x="1295400" y="5181600"/>
          <a:ext cx="6781800" cy="12192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cash payment for</a:t>
                      </a:r>
                      <a:r>
                        <a:rPr lang="en-US" sz="1400" i="1" baseline="0" dirty="0" smtClean="0"/>
                        <a:t> 2016</a:t>
                      </a:r>
                      <a:endParaRPr lang="en-US" sz="1400" i="1" dirty="0" smtClean="0"/>
                    </a:p>
                  </a:txBody>
                  <a:tcPr>
                    <a:solidFill>
                      <a:schemeClr val="bg1">
                        <a:lumMod val="95000"/>
                      </a:schemeClr>
                    </a:solidFill>
                  </a:tcPr>
                </a:tc>
                <a:tc>
                  <a:txBody>
                    <a:bodyPr/>
                    <a:lstStyle/>
                    <a:p>
                      <a:pPr algn="r"/>
                      <a:r>
                        <a:rPr lang="en-US" sz="1400" u="sng" dirty="0" smtClean="0">
                          <a:solidFill>
                            <a:srgbClr val="C00000"/>
                          </a:solidFill>
                        </a:rPr>
                        <a:t>Debit</a:t>
                      </a:r>
                      <a:endParaRPr lang="en-US" sz="1400" u="sng" dirty="0">
                        <a:solidFill>
                          <a:srgbClr val="C00000"/>
                        </a:solidFill>
                      </a:endParaRPr>
                    </a:p>
                  </a:txBody>
                  <a:tcPr>
                    <a:solidFill>
                      <a:schemeClr val="bg1">
                        <a:lumMod val="95000"/>
                      </a:schemeClr>
                    </a:solidFill>
                  </a:tcPr>
                </a:tc>
                <a:tc>
                  <a:txBody>
                    <a:bodyPr/>
                    <a:lstStyle/>
                    <a:p>
                      <a:pPr algn="r"/>
                      <a:r>
                        <a:rPr lang="en-US" sz="1400" u="sng" dirty="0" smtClean="0">
                          <a:solidFill>
                            <a:srgbClr val="C00000"/>
                          </a:solidFill>
                        </a:rPr>
                        <a:t>Credit</a:t>
                      </a:r>
                      <a:endParaRPr lang="en-US" sz="1400" u="sng" dirty="0">
                        <a:solidFill>
                          <a:srgbClr val="C00000"/>
                        </a:solidFill>
                      </a:endParaRPr>
                    </a:p>
                  </a:txBody>
                  <a:tcPr>
                    <a:solidFill>
                      <a:schemeClr val="bg1">
                        <a:lumMod val="95000"/>
                      </a:schemeClr>
                    </a:solidFill>
                  </a:tcPr>
                </a:tc>
                <a:extLst>
                  <a:ext uri="{0D108BD9-81ED-4DB2-BD59-A6C34878D82A}">
                    <a16:rowId xmlns:a16="http://schemas.microsoft.com/office/drawing/2014/main" val="10000"/>
                  </a:ext>
                </a:extLst>
              </a:tr>
              <a:tr h="127000">
                <a:tc>
                  <a:txBody>
                    <a:bodyPr/>
                    <a:lstStyle/>
                    <a:p>
                      <a:r>
                        <a:rPr lang="en-US" sz="1400" dirty="0" smtClean="0"/>
                        <a:t>Note Payable (-L)</a:t>
                      </a:r>
                      <a:endParaRPr lang="en-US" sz="1400" dirty="0"/>
                    </a:p>
                  </a:txBody>
                  <a:tcPr>
                    <a:solidFill>
                      <a:schemeClr val="bg1">
                        <a:lumMod val="95000"/>
                      </a:schemeClr>
                    </a:solidFill>
                  </a:tcPr>
                </a:tc>
                <a:tc>
                  <a:txBody>
                    <a:bodyPr/>
                    <a:lstStyle/>
                    <a:p>
                      <a:pPr algn="r"/>
                      <a:r>
                        <a:rPr lang="en-US" sz="1400" dirty="0" smtClean="0"/>
                        <a:t>$119,685</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extLst>
                  <a:ext uri="{0D108BD9-81ED-4DB2-BD59-A6C34878D82A}">
                    <a16:rowId xmlns:a16="http://schemas.microsoft.com/office/drawing/2014/main" val="10002"/>
                  </a:ext>
                </a:extLst>
              </a:tr>
              <a:tr h="127000">
                <a:tc>
                  <a:txBody>
                    <a:bodyPr/>
                    <a:lstStyle/>
                    <a:p>
                      <a:r>
                        <a:rPr lang="en-US" sz="1400" dirty="0" smtClean="0"/>
                        <a:t>Interest Expense (+E; -SE)</a:t>
                      </a:r>
                      <a:endParaRPr lang="en-US" sz="1400" dirty="0"/>
                    </a:p>
                  </a:txBody>
                  <a:tcPr>
                    <a:solidFill>
                      <a:schemeClr val="bg1">
                        <a:lumMod val="95000"/>
                      </a:schemeClr>
                    </a:solidFill>
                  </a:tcPr>
                </a:tc>
                <a:tc>
                  <a:txBody>
                    <a:bodyPr/>
                    <a:lstStyle/>
                    <a:p>
                      <a:pPr algn="r"/>
                      <a:r>
                        <a:rPr lang="en-US" sz="1400" dirty="0" smtClean="0"/>
                        <a:t>$  44,000</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tc>
                  <a:txBody>
                    <a:bodyPr/>
                    <a:lstStyle/>
                    <a:p>
                      <a:pPr algn="r"/>
                      <a:r>
                        <a:rPr lang="en-US" sz="1400" dirty="0" smtClean="0"/>
                        <a:t>$163,685</a:t>
                      </a:r>
                      <a:endParaRPr lang="en-US" sz="1400" dirty="0"/>
                    </a:p>
                  </a:txBody>
                  <a:tcPr>
                    <a:solidFill>
                      <a:schemeClr val="bg1">
                        <a:lumMod val="95000"/>
                      </a:schemeClr>
                    </a:solidFill>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8464888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36</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 Accounting Applications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486400"/>
          </a:xfrm>
          <a:noFill/>
        </p:spPr>
        <p:txBody>
          <a:bodyPr lIns="0" tIns="0" rIns="0" bIns="0"/>
          <a:lstStyle/>
          <a:p>
            <a:pPr marL="0" indent="0">
              <a:lnSpc>
                <a:spcPct val="90000"/>
              </a:lnSpc>
              <a:spcAft>
                <a:spcPts val="600"/>
              </a:spcAft>
              <a:buClr>
                <a:schemeClr val="accent1"/>
              </a:buClr>
              <a:buSzPct val="65000"/>
              <a:buNone/>
            </a:pPr>
            <a:r>
              <a:rPr lang="en-US" sz="1400" dirty="0"/>
              <a:t>Starbucks bought new coffee roasting equipment and agreed to pay the supplier $1,000 per month for 20 months and an additional $40,000 at the end of 20 months. The supplier charges 12 percent </a:t>
            </a:r>
            <a:r>
              <a:rPr lang="en-US" sz="1400" dirty="0" smtClean="0"/>
              <a:t>interest?</a:t>
            </a:r>
          </a:p>
          <a:p>
            <a:pPr>
              <a:spcBef>
                <a:spcPts val="0"/>
              </a:spcBef>
              <a:spcAft>
                <a:spcPts val="600"/>
              </a:spcAft>
              <a:buFont typeface="Wingdings" pitchFamily="-112" charset="2"/>
              <a:buNone/>
              <a:defRPr/>
            </a:pPr>
            <a:r>
              <a:rPr lang="en-US" sz="1400" b="1" dirty="0" smtClean="0"/>
              <a:t>Step </a:t>
            </a:r>
            <a:r>
              <a:rPr lang="en-US" sz="1400" b="1" dirty="0"/>
              <a:t>1: </a:t>
            </a:r>
            <a:r>
              <a:rPr lang="en-US" sz="1400" dirty="0"/>
              <a:t>Compute the present value of the annuity </a:t>
            </a:r>
            <a:endParaRPr lang="en-US" sz="1400" dirty="0" smtClean="0"/>
          </a:p>
          <a:p>
            <a:pPr marL="0" indent="0">
              <a:buNone/>
            </a:pPr>
            <a:r>
              <a:rPr lang="en-US" sz="1400" dirty="0" smtClean="0"/>
              <a:t>PVA </a:t>
            </a:r>
            <a:r>
              <a:rPr lang="en-US" sz="1400" dirty="0"/>
              <a:t>factor = (1/r) * (1 - (1 / (1+r)</a:t>
            </a:r>
            <a:r>
              <a:rPr lang="en-US" sz="1400" baseline="30000" dirty="0"/>
              <a:t>n</a:t>
            </a:r>
            <a:r>
              <a:rPr lang="en-US" sz="1400" dirty="0"/>
              <a:t>))</a:t>
            </a:r>
          </a:p>
          <a:p>
            <a:pPr marL="0" indent="0">
              <a:buNone/>
            </a:pPr>
            <a:r>
              <a:rPr lang="en-US" sz="1400" dirty="0">
                <a:solidFill>
                  <a:srgbClr val="C00000"/>
                </a:solidFill>
              </a:rPr>
              <a:t>PVA factor = (</a:t>
            </a:r>
            <a:r>
              <a:rPr lang="en-US" sz="1400" dirty="0" smtClean="0">
                <a:solidFill>
                  <a:srgbClr val="C00000"/>
                </a:solidFill>
              </a:rPr>
              <a:t>1/1%) </a:t>
            </a:r>
            <a:r>
              <a:rPr lang="en-US" sz="1400" dirty="0">
                <a:solidFill>
                  <a:srgbClr val="C00000"/>
                </a:solidFill>
              </a:rPr>
              <a:t>* (1 - (1 / (</a:t>
            </a:r>
            <a:r>
              <a:rPr lang="en-US" sz="1400" dirty="0" smtClean="0">
                <a:solidFill>
                  <a:srgbClr val="C00000"/>
                </a:solidFill>
              </a:rPr>
              <a:t>1+1%)</a:t>
            </a:r>
            <a:r>
              <a:rPr lang="en-US" sz="1400" baseline="30000" dirty="0" smtClean="0">
                <a:solidFill>
                  <a:srgbClr val="C00000"/>
                </a:solidFill>
              </a:rPr>
              <a:t>20</a:t>
            </a:r>
            <a:r>
              <a:rPr lang="en-US" sz="1400" dirty="0" smtClean="0">
                <a:solidFill>
                  <a:srgbClr val="C00000"/>
                </a:solidFill>
              </a:rPr>
              <a:t>))</a:t>
            </a:r>
            <a:endParaRPr lang="en-US" sz="1400" dirty="0">
              <a:solidFill>
                <a:srgbClr val="C00000"/>
              </a:solidFill>
            </a:endParaRPr>
          </a:p>
          <a:p>
            <a:pPr marL="0" indent="0">
              <a:buNone/>
            </a:pPr>
            <a:r>
              <a:rPr lang="en-US" sz="1400" dirty="0">
                <a:solidFill>
                  <a:srgbClr val="C00000"/>
                </a:solidFill>
              </a:rPr>
              <a:t>PVA factor = </a:t>
            </a:r>
            <a:r>
              <a:rPr lang="en-US" sz="1400" dirty="0" smtClean="0">
                <a:solidFill>
                  <a:srgbClr val="C00000"/>
                </a:solidFill>
              </a:rPr>
              <a:t>18.04555</a:t>
            </a:r>
            <a:endParaRPr lang="en-US" sz="1400" dirty="0">
              <a:solidFill>
                <a:srgbClr val="C00000"/>
              </a:solidFill>
            </a:endParaRPr>
          </a:p>
          <a:p>
            <a:pPr marL="0" indent="0">
              <a:spcBef>
                <a:spcPts val="600"/>
              </a:spcBef>
              <a:buNone/>
            </a:pPr>
            <a:r>
              <a:rPr lang="en-US" sz="1400" dirty="0" smtClean="0"/>
              <a:t>Present </a:t>
            </a:r>
            <a:r>
              <a:rPr lang="en-US" sz="1400" dirty="0"/>
              <a:t>Value = PV factor * Future Value</a:t>
            </a:r>
          </a:p>
          <a:p>
            <a:pPr marL="0" indent="0">
              <a:buNone/>
            </a:pPr>
            <a:r>
              <a:rPr lang="en-US" sz="1400" dirty="0">
                <a:solidFill>
                  <a:srgbClr val="C00000"/>
                </a:solidFill>
              </a:rPr>
              <a:t>Present Value = </a:t>
            </a:r>
            <a:r>
              <a:rPr lang="en-US" sz="1400" dirty="0" smtClean="0">
                <a:solidFill>
                  <a:srgbClr val="C00000"/>
                </a:solidFill>
              </a:rPr>
              <a:t>18.04555 </a:t>
            </a:r>
            <a:r>
              <a:rPr lang="en-US" sz="1400" dirty="0">
                <a:solidFill>
                  <a:srgbClr val="C00000"/>
                </a:solidFill>
              </a:rPr>
              <a:t>* </a:t>
            </a:r>
            <a:r>
              <a:rPr lang="en-US" sz="1400" dirty="0" smtClean="0">
                <a:solidFill>
                  <a:srgbClr val="C00000"/>
                </a:solidFill>
              </a:rPr>
              <a:t>$1,000</a:t>
            </a:r>
            <a:endParaRPr lang="en-US" sz="1400" dirty="0">
              <a:solidFill>
                <a:srgbClr val="C00000"/>
              </a:solidFill>
            </a:endParaRPr>
          </a:p>
          <a:p>
            <a:pPr marL="0" indent="0">
              <a:buNone/>
            </a:pPr>
            <a:r>
              <a:rPr lang="en-US" sz="1400" b="1" dirty="0">
                <a:solidFill>
                  <a:srgbClr val="C00000"/>
                </a:solidFill>
              </a:rPr>
              <a:t>Present Value = </a:t>
            </a:r>
            <a:r>
              <a:rPr lang="en-US" sz="1400" b="1" dirty="0" smtClean="0">
                <a:solidFill>
                  <a:srgbClr val="C00000"/>
                </a:solidFill>
              </a:rPr>
              <a:t>$18,045.55</a:t>
            </a:r>
            <a:endParaRPr lang="en-US" sz="1400" b="1" dirty="0">
              <a:solidFill>
                <a:srgbClr val="C00000"/>
              </a:solidFill>
            </a:endParaRPr>
          </a:p>
          <a:p>
            <a:pPr algn="ctr">
              <a:spcBef>
                <a:spcPts val="0"/>
              </a:spcBef>
              <a:buFont typeface="Wingdings" pitchFamily="-112" charset="2"/>
              <a:buNone/>
              <a:defRPr/>
            </a:pPr>
            <a:endParaRPr lang="en-US" sz="1400" dirty="0"/>
          </a:p>
          <a:p>
            <a:pPr>
              <a:spcBef>
                <a:spcPts val="0"/>
              </a:spcBef>
              <a:spcAft>
                <a:spcPts val="600"/>
              </a:spcAft>
              <a:buFont typeface="Wingdings" pitchFamily="-112" charset="2"/>
              <a:buNone/>
              <a:defRPr/>
            </a:pPr>
            <a:r>
              <a:rPr lang="en-US" sz="1400" b="1" dirty="0"/>
              <a:t>Step 2: </a:t>
            </a:r>
            <a:r>
              <a:rPr lang="en-US" sz="1400" dirty="0"/>
              <a:t>Compute the present value of the single </a:t>
            </a:r>
            <a:r>
              <a:rPr lang="en-US" sz="1400" dirty="0" smtClean="0"/>
              <a:t>payment</a:t>
            </a:r>
          </a:p>
          <a:p>
            <a:pPr marL="0" indent="0">
              <a:buNone/>
            </a:pPr>
            <a:r>
              <a:rPr lang="en-US" sz="1400" dirty="0" smtClean="0"/>
              <a:t>PV </a:t>
            </a:r>
            <a:r>
              <a:rPr lang="en-US" sz="1400" dirty="0"/>
              <a:t>factor = 1 / (1+r)</a:t>
            </a:r>
            <a:r>
              <a:rPr lang="en-US" sz="1400" baseline="30000" dirty="0"/>
              <a:t>n</a:t>
            </a:r>
          </a:p>
          <a:p>
            <a:pPr marL="0" indent="0">
              <a:buNone/>
            </a:pPr>
            <a:r>
              <a:rPr lang="en-US" sz="1400" dirty="0">
                <a:solidFill>
                  <a:srgbClr val="C00000"/>
                </a:solidFill>
              </a:rPr>
              <a:t>PV factor = 1 / (</a:t>
            </a:r>
            <a:r>
              <a:rPr lang="en-US" sz="1400" dirty="0" smtClean="0">
                <a:solidFill>
                  <a:srgbClr val="C00000"/>
                </a:solidFill>
              </a:rPr>
              <a:t>1+1%)</a:t>
            </a:r>
            <a:r>
              <a:rPr lang="en-US" sz="1400" baseline="30000" dirty="0" smtClean="0">
                <a:solidFill>
                  <a:srgbClr val="C00000"/>
                </a:solidFill>
              </a:rPr>
              <a:t>20</a:t>
            </a:r>
            <a:endParaRPr lang="en-US" sz="1400" baseline="30000" dirty="0">
              <a:solidFill>
                <a:srgbClr val="C00000"/>
              </a:solidFill>
            </a:endParaRPr>
          </a:p>
          <a:p>
            <a:pPr marL="0" indent="0">
              <a:spcAft>
                <a:spcPts val="600"/>
              </a:spcAft>
              <a:buNone/>
            </a:pPr>
            <a:r>
              <a:rPr lang="en-US" sz="1400" dirty="0">
                <a:solidFill>
                  <a:srgbClr val="C00000"/>
                </a:solidFill>
              </a:rPr>
              <a:t>PV factor = </a:t>
            </a:r>
            <a:r>
              <a:rPr lang="en-US" sz="1400" dirty="0" smtClean="0">
                <a:solidFill>
                  <a:srgbClr val="C00000"/>
                </a:solidFill>
              </a:rPr>
              <a:t>0.81954</a:t>
            </a:r>
            <a:endParaRPr lang="en-US" sz="1400" dirty="0">
              <a:solidFill>
                <a:srgbClr val="C00000"/>
              </a:solidFill>
            </a:endParaRPr>
          </a:p>
          <a:p>
            <a:pPr marL="0" indent="0">
              <a:buNone/>
            </a:pPr>
            <a:r>
              <a:rPr lang="en-US" sz="1400" dirty="0" smtClean="0"/>
              <a:t>Present </a:t>
            </a:r>
            <a:r>
              <a:rPr lang="en-US" sz="1400" dirty="0"/>
              <a:t>Value = PV factor * Future Value</a:t>
            </a:r>
          </a:p>
          <a:p>
            <a:pPr marL="0" indent="0">
              <a:buNone/>
            </a:pPr>
            <a:r>
              <a:rPr lang="en-US" sz="1400" dirty="0">
                <a:solidFill>
                  <a:srgbClr val="C00000"/>
                </a:solidFill>
              </a:rPr>
              <a:t>Present Value = </a:t>
            </a:r>
            <a:r>
              <a:rPr lang="en-US" sz="1400" dirty="0" smtClean="0">
                <a:solidFill>
                  <a:srgbClr val="C00000"/>
                </a:solidFill>
              </a:rPr>
              <a:t>0.81954 </a:t>
            </a:r>
            <a:r>
              <a:rPr lang="en-US" sz="1400" dirty="0">
                <a:solidFill>
                  <a:srgbClr val="C00000"/>
                </a:solidFill>
              </a:rPr>
              <a:t>* </a:t>
            </a:r>
            <a:r>
              <a:rPr lang="en-US" sz="1400" dirty="0" smtClean="0">
                <a:solidFill>
                  <a:srgbClr val="C00000"/>
                </a:solidFill>
              </a:rPr>
              <a:t>$40,000</a:t>
            </a:r>
            <a:endParaRPr lang="en-US" sz="1400" dirty="0">
              <a:solidFill>
                <a:srgbClr val="C00000"/>
              </a:solidFill>
            </a:endParaRPr>
          </a:p>
          <a:p>
            <a:pPr marL="0" indent="0">
              <a:buNone/>
            </a:pPr>
            <a:r>
              <a:rPr lang="en-US" sz="1400" b="1" dirty="0">
                <a:solidFill>
                  <a:srgbClr val="C00000"/>
                </a:solidFill>
              </a:rPr>
              <a:t>Present Value = </a:t>
            </a:r>
            <a:r>
              <a:rPr lang="en-US" sz="1400" b="1" dirty="0" smtClean="0">
                <a:solidFill>
                  <a:srgbClr val="C00000"/>
                </a:solidFill>
              </a:rPr>
              <a:t>$32,781.78</a:t>
            </a:r>
            <a:endParaRPr lang="en-US" sz="1400" b="1" dirty="0">
              <a:solidFill>
                <a:srgbClr val="C00000"/>
              </a:solidFill>
            </a:endParaRPr>
          </a:p>
          <a:p>
            <a:pPr>
              <a:spcBef>
                <a:spcPts val="0"/>
              </a:spcBef>
              <a:buFont typeface="Wingdings" pitchFamily="-112" charset="2"/>
              <a:buNone/>
              <a:defRPr/>
            </a:pPr>
            <a:endParaRPr lang="en-US" sz="1400" dirty="0"/>
          </a:p>
          <a:p>
            <a:pPr>
              <a:spcBef>
                <a:spcPts val="0"/>
              </a:spcBef>
              <a:spcAft>
                <a:spcPts val="600"/>
              </a:spcAft>
              <a:buFont typeface="Wingdings" pitchFamily="-112" charset="2"/>
              <a:buNone/>
              <a:defRPr/>
            </a:pPr>
            <a:r>
              <a:rPr lang="en-US" sz="1400" b="1" dirty="0" smtClean="0"/>
              <a:t>Step </a:t>
            </a:r>
            <a:r>
              <a:rPr lang="en-US" sz="1400" b="1" dirty="0"/>
              <a:t>3: </a:t>
            </a:r>
            <a:r>
              <a:rPr lang="en-US" sz="1400" dirty="0"/>
              <a:t>Add the two amounts to determine the present value of the total </a:t>
            </a:r>
            <a:r>
              <a:rPr lang="en-US" sz="1400" dirty="0" smtClean="0"/>
              <a:t>obligation</a:t>
            </a:r>
            <a:endParaRPr lang="en-US" sz="1400" dirty="0"/>
          </a:p>
          <a:p>
            <a:pPr>
              <a:spcBef>
                <a:spcPts val="0"/>
              </a:spcBef>
              <a:buFont typeface="Wingdings" pitchFamily="-112" charset="2"/>
              <a:buNone/>
              <a:defRPr/>
            </a:pPr>
            <a:r>
              <a:rPr lang="en-US" sz="1400" b="1" dirty="0">
                <a:solidFill>
                  <a:srgbClr val="C00000"/>
                </a:solidFill>
              </a:rPr>
              <a:t>$</a:t>
            </a:r>
            <a:r>
              <a:rPr lang="en-US" sz="1400" b="1" dirty="0" smtClean="0">
                <a:solidFill>
                  <a:srgbClr val="C00000"/>
                </a:solidFill>
              </a:rPr>
              <a:t>18,045.55 </a:t>
            </a:r>
            <a:r>
              <a:rPr lang="en-US" sz="1400" b="1" dirty="0">
                <a:solidFill>
                  <a:srgbClr val="C00000"/>
                </a:solidFill>
              </a:rPr>
              <a:t>+ $</a:t>
            </a:r>
            <a:r>
              <a:rPr lang="en-US" sz="1400" b="1" dirty="0" smtClean="0">
                <a:solidFill>
                  <a:srgbClr val="C00000"/>
                </a:solidFill>
              </a:rPr>
              <a:t>32,781.78 </a:t>
            </a:r>
            <a:r>
              <a:rPr lang="en-US" sz="1400" b="1" dirty="0">
                <a:solidFill>
                  <a:srgbClr val="C00000"/>
                </a:solidFill>
              </a:rPr>
              <a:t>= </a:t>
            </a:r>
            <a:r>
              <a:rPr lang="en-US" sz="1400" b="1" u="sng" dirty="0">
                <a:solidFill>
                  <a:srgbClr val="C00000"/>
                </a:solidFill>
              </a:rPr>
              <a:t>$</a:t>
            </a:r>
            <a:r>
              <a:rPr lang="en-US" sz="1400" b="1" u="sng" dirty="0" smtClean="0">
                <a:solidFill>
                  <a:srgbClr val="C00000"/>
                </a:solidFill>
              </a:rPr>
              <a:t>50,827.33</a:t>
            </a:r>
            <a:endParaRPr lang="en-US" sz="1400" b="1" u="sng" dirty="0">
              <a:solidFill>
                <a:srgbClr val="C00000"/>
              </a:solidFill>
            </a:endParaRPr>
          </a:p>
          <a:p>
            <a:pPr marL="0" indent="0">
              <a:buNone/>
            </a:pPr>
            <a:endParaRPr lang="en-US" sz="1400" dirty="0" smtClean="0"/>
          </a:p>
          <a:p>
            <a:pPr marL="0" indent="0">
              <a:buNone/>
            </a:pPr>
            <a:endParaRPr lang="en-US" sz="1400" dirty="0"/>
          </a:p>
        </p:txBody>
      </p:sp>
    </p:spTree>
    <p:extLst>
      <p:ext uri="{BB962C8B-B14F-4D97-AF65-F5344CB8AC3E}">
        <p14:creationId xmlns:p14="http://schemas.microsoft.com/office/powerpoint/2010/main" val="29877917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37</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End of Chapter 09</a:t>
            </a:r>
            <a:endParaRPr lang="en-US" sz="2800" dirty="0"/>
          </a:p>
        </p:txBody>
      </p:sp>
    </p:spTree>
    <p:extLst>
      <p:ext uri="{BB962C8B-B14F-4D97-AF65-F5344CB8AC3E}">
        <p14:creationId xmlns:p14="http://schemas.microsoft.com/office/powerpoint/2010/main" val="4283737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Liabilities</a:t>
            </a:r>
            <a:endParaRPr lang="en-US" sz="2800" dirty="0"/>
          </a:p>
        </p:txBody>
      </p:sp>
    </p:spTree>
    <p:extLst>
      <p:ext uri="{BB962C8B-B14F-4D97-AF65-F5344CB8AC3E}">
        <p14:creationId xmlns:p14="http://schemas.microsoft.com/office/powerpoint/2010/main" val="13752647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Liabilities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Aft>
                <a:spcPts val="600"/>
              </a:spcAft>
              <a:buNone/>
            </a:pPr>
            <a:r>
              <a:rPr lang="en-US" sz="1400" b="1" dirty="0">
                <a:solidFill>
                  <a:srgbClr val="7030A0"/>
                </a:solidFill>
              </a:rPr>
              <a:t>Liabilities</a:t>
            </a:r>
            <a:r>
              <a:rPr lang="en-US" sz="1400" dirty="0"/>
              <a:t> are probable debts or </a:t>
            </a:r>
            <a:r>
              <a:rPr lang="en-US" sz="1400" dirty="0" smtClean="0"/>
              <a:t>obligations arising from past transactions </a:t>
            </a:r>
            <a:r>
              <a:rPr lang="en-US" sz="1400" dirty="0"/>
              <a:t>that will be paid with assets or services. </a:t>
            </a:r>
            <a:endParaRPr lang="en-US" sz="1400" dirty="0" smtClean="0"/>
          </a:p>
          <a:p>
            <a:pPr lvl="1">
              <a:spcAft>
                <a:spcPts val="600"/>
              </a:spcAft>
              <a:buFont typeface="Wingdings" panose="05000000000000000000" pitchFamily="2" charset="2"/>
              <a:buChar char="Ø"/>
            </a:pPr>
            <a:r>
              <a:rPr lang="en-US" sz="1400" dirty="0" smtClean="0">
                <a:solidFill>
                  <a:srgbClr val="FF0000"/>
                </a:solidFill>
              </a:rPr>
              <a:t>Current </a:t>
            </a:r>
            <a:r>
              <a:rPr lang="en-US" sz="1400" dirty="0">
                <a:solidFill>
                  <a:srgbClr val="FF0000"/>
                </a:solidFill>
              </a:rPr>
              <a:t>liabilities </a:t>
            </a:r>
            <a:r>
              <a:rPr lang="en-US" sz="1400" dirty="0"/>
              <a:t>are short-term obligations that will be paid within the current operating cycle or within one year of the balance sheet date—whichever is longer. </a:t>
            </a:r>
            <a:endParaRPr lang="en-US" sz="1400" dirty="0" smtClean="0"/>
          </a:p>
          <a:p>
            <a:pPr lvl="1">
              <a:buFont typeface="Wingdings" panose="05000000000000000000" pitchFamily="2" charset="2"/>
              <a:buChar char="Ø"/>
            </a:pPr>
            <a:r>
              <a:rPr lang="en-US" sz="1400" dirty="0" smtClean="0">
                <a:solidFill>
                  <a:srgbClr val="00CC00"/>
                </a:solidFill>
              </a:rPr>
              <a:t>Noncurrent </a:t>
            </a:r>
            <a:r>
              <a:rPr lang="en-US" sz="1400" dirty="0">
                <a:solidFill>
                  <a:srgbClr val="00CC00"/>
                </a:solidFill>
              </a:rPr>
              <a:t>liabilities </a:t>
            </a:r>
            <a:r>
              <a:rPr lang="en-US" sz="1400" dirty="0"/>
              <a:t>include all other liabilities.</a:t>
            </a:r>
          </a:p>
          <a:p>
            <a:endParaRPr lang="en-US" sz="1400" dirty="0"/>
          </a:p>
          <a:p>
            <a:pPr>
              <a:buClr>
                <a:schemeClr val="tx1"/>
              </a:buClr>
            </a:pPr>
            <a:endParaRPr lang="en-US" sz="1400" dirty="0" smtClean="0"/>
          </a:p>
          <a:p>
            <a:pPr>
              <a:buClr>
                <a:schemeClr val="tx1"/>
              </a:buClr>
              <a:buFont typeface="Wingdings" panose="05000000000000000000" pitchFamily="2" charset="2"/>
              <a:buChar char="v"/>
            </a:pPr>
            <a:r>
              <a:rPr lang="en-US" sz="1400" dirty="0" smtClean="0"/>
              <a:t>NOTE: When </a:t>
            </a:r>
            <a:r>
              <a:rPr lang="en-US" sz="1400" dirty="0"/>
              <a:t>a liability is first recorded, it is measured in terms of its current cash equivalent, which is the cash amount a creditor would accept to settle the liability immediately.</a:t>
            </a:r>
          </a:p>
        </p:txBody>
      </p:sp>
    </p:spTree>
    <p:extLst>
      <p:ext uri="{BB962C8B-B14F-4D97-AF65-F5344CB8AC3E}">
        <p14:creationId xmlns:p14="http://schemas.microsoft.com/office/powerpoint/2010/main" val="804254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Current Liabilities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smtClean="0"/>
              <a:t>Some </a:t>
            </a:r>
            <a:r>
              <a:rPr lang="en-US" sz="1400" dirty="0"/>
              <a:t>common current </a:t>
            </a:r>
            <a:r>
              <a:rPr lang="en-US" sz="1400" dirty="0" smtClean="0"/>
              <a:t>liabilities:</a:t>
            </a:r>
            <a:endParaRPr lang="en-US" sz="1400" dirty="0"/>
          </a:p>
          <a:p>
            <a:endParaRPr lang="en-US" sz="1400" dirty="0"/>
          </a:p>
          <a:p>
            <a:pPr>
              <a:buFont typeface="Wingdings" panose="05000000000000000000" pitchFamily="2" charset="2"/>
              <a:buChar char="ü"/>
            </a:pPr>
            <a:r>
              <a:rPr lang="en-US" sz="1400" dirty="0">
                <a:solidFill>
                  <a:srgbClr val="C00000"/>
                </a:solidFill>
              </a:rPr>
              <a:t>Accounts payable</a:t>
            </a:r>
            <a:r>
              <a:rPr lang="en-US" sz="1400" dirty="0"/>
              <a:t>, also known as trade accounts payable, are obligations to pay for goods and services used in the basic operating activities of the business.</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00B050"/>
                </a:solidFill>
              </a:rPr>
              <a:t>Accrued liabilities</a:t>
            </a:r>
            <a:r>
              <a:rPr lang="en-US" sz="1400" dirty="0"/>
              <a:t>, also known as accrued expenses, are obligations related to expenses that have been incurred but have not been paid at the end of the accounting period.</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002060"/>
                </a:solidFill>
              </a:rPr>
              <a:t>Deferred revenues</a:t>
            </a:r>
            <a:r>
              <a:rPr lang="en-US" sz="1400" dirty="0"/>
              <a:t>, also known as unearned revenues, are obligations arising when cash is received prior to the related revenue being </a:t>
            </a:r>
            <a:r>
              <a:rPr lang="en-US" sz="1400" dirty="0" smtClean="0"/>
              <a:t>earned.</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smtClean="0">
                <a:solidFill>
                  <a:srgbClr val="7030A0"/>
                </a:solidFill>
              </a:rPr>
              <a:t>Notes </a:t>
            </a:r>
            <a:r>
              <a:rPr lang="en-US" sz="1400" dirty="0">
                <a:solidFill>
                  <a:srgbClr val="7030A0"/>
                </a:solidFill>
              </a:rPr>
              <a:t>payable </a:t>
            </a:r>
            <a:r>
              <a:rPr lang="en-US" sz="1400" dirty="0"/>
              <a:t>are obligations supported by a formal written contract.</a:t>
            </a:r>
          </a:p>
        </p:txBody>
      </p:sp>
    </p:spTree>
    <p:extLst>
      <p:ext uri="{BB962C8B-B14F-4D97-AF65-F5344CB8AC3E}">
        <p14:creationId xmlns:p14="http://schemas.microsoft.com/office/powerpoint/2010/main" val="2996962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7</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Ratio Analysis</a:t>
            </a:r>
          </a:p>
        </p:txBody>
      </p:sp>
    </p:spTree>
    <p:extLst>
      <p:ext uri="{BB962C8B-B14F-4D97-AF65-F5344CB8AC3E}">
        <p14:creationId xmlns:p14="http://schemas.microsoft.com/office/powerpoint/2010/main" val="6738611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Accounts Payable Turnover</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quickly does management pay its suppliers?</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The accounts payable turnover ratio measures how quickly management is paying its suppliers. A high accounts payable ratio normally suggests that a company is paying its suppliers in a timely manner. </a:t>
            </a:r>
            <a:endParaRPr lang="en-US" sz="1400" dirty="0" smtClean="0"/>
          </a:p>
          <a:p>
            <a:pPr marL="0" indent="0">
              <a:buNone/>
            </a:pPr>
            <a:endParaRPr lang="en-US" sz="1400" dirty="0"/>
          </a:p>
          <a:p>
            <a:r>
              <a:rPr lang="en-US" sz="1400" dirty="0"/>
              <a:t>The ratio can be made more intuitive by dividing it into the number of days in a year: Average Number of Days Payables Are Outstanding = 365 Days ÷ Accounts Payable Turnover Ratio.</a:t>
            </a:r>
          </a:p>
        </p:txBody>
      </p:sp>
      <p:sp>
        <p:nvSpPr>
          <p:cNvPr id="9" name="TextBox 13"/>
          <p:cNvSpPr txBox="1"/>
          <p:nvPr/>
        </p:nvSpPr>
        <p:spPr>
          <a:xfrm>
            <a:off x="1143000" y="2048809"/>
            <a:ext cx="24404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Accounts Payable Turnover</a:t>
            </a:r>
            <a:endParaRPr lang="en-US" sz="1400" dirty="0"/>
          </a:p>
        </p:txBody>
      </p:sp>
      <p:sp>
        <p:nvSpPr>
          <p:cNvPr id="10"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Cost of Goods Sold</a:t>
            </a:r>
          </a:p>
          <a:p>
            <a:pPr algn="ctr">
              <a:lnSpc>
                <a:spcPct val="80000"/>
              </a:lnSpc>
              <a:spcBef>
                <a:spcPts val="600"/>
              </a:spcBef>
            </a:pPr>
            <a:r>
              <a:rPr lang="en-US" sz="1400" dirty="0" smtClean="0"/>
              <a:t>Average Accounts Payable</a:t>
            </a:r>
            <a:endParaRPr lang="en-US" sz="1400" dirty="0"/>
          </a:p>
        </p:txBody>
      </p:sp>
      <p:cxnSp>
        <p:nvCxnSpPr>
          <p:cNvPr id="11" name="Straight Connector 10"/>
          <p:cNvCxnSpPr/>
          <p:nvPr/>
        </p:nvCxnSpPr>
        <p:spPr bwMode="auto">
          <a:xfrm>
            <a:off x="4366541"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616036"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88219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9</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Accounts Payable Turnover: Kellogg Company</a:t>
            </a:r>
            <a:endParaRPr lang="en-US" altLang="en-US" sz="2000" dirty="0" smtClean="0">
              <a:solidFill>
                <a:schemeClr val="bg1"/>
              </a:solidFill>
            </a:endParaRPr>
          </a:p>
        </p:txBody>
      </p:sp>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14400" y="1121031"/>
            <a:ext cx="8009620" cy="2002406"/>
          </a:xfrm>
          <a:prstGeom prst="rect">
            <a:avLst/>
          </a:prstGeom>
        </p:spPr>
      </p:pic>
      <p:pic>
        <p:nvPicPr>
          <p:cNvPr id="5" name="Picture 4"/>
          <p:cNvPicPr>
            <a:picLocks noChangeAspect="1"/>
          </p:cNvPicPr>
          <p:nvPr/>
        </p:nvPicPr>
        <p:blipFill rotWithShape="1">
          <a:blip r:embed="rId4" cstate="screen">
            <a:extLst>
              <a:ext uri="{28A0092B-C50C-407E-A947-70E740481C1C}">
                <a14:useLocalDpi xmlns:a14="http://schemas.microsoft.com/office/drawing/2010/main"/>
              </a:ext>
            </a:extLst>
          </a:blip>
          <a:srcRect l="25961"/>
          <a:stretch/>
        </p:blipFill>
        <p:spPr>
          <a:xfrm>
            <a:off x="914400" y="3323163"/>
            <a:ext cx="8009620" cy="3432694"/>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43257" y="990601"/>
            <a:ext cx="1019744" cy="363029"/>
          </a:xfrm>
          <a:prstGeom prst="rect">
            <a:avLst/>
          </a:prstGeom>
        </p:spPr>
      </p:pic>
    </p:spTree>
    <p:extLst>
      <p:ext uri="{BB962C8B-B14F-4D97-AF65-F5344CB8AC3E}">
        <p14:creationId xmlns:p14="http://schemas.microsoft.com/office/powerpoint/2010/main" val="833096201"/>
      </p:ext>
    </p:extLst>
  </p:cSld>
  <p:clrMapOvr>
    <a:masterClrMapping/>
  </p:clrMapOvr>
  <p:timing>
    <p:tnLst>
      <p:par>
        <p:cTn id="1" dur="indefinite" restart="never" nodeType="tmRoot"/>
      </p:par>
    </p:tnLst>
  </p:timing>
</p:sld>
</file>

<file path=ppt/theme/theme1.xml><?xml version="1.0" encoding="utf-8"?>
<a:theme xmlns:a="http://schemas.openxmlformats.org/drawingml/2006/main" name="GT_ppt_rnd2_light_gra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29274</TotalTime>
  <Words>3704</Words>
  <Application>Microsoft Office PowerPoint</Application>
  <PresentationFormat>On-screen Show (4:3)</PresentationFormat>
  <Paragraphs>515</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ＭＳ Ｐゴシック</vt:lpstr>
      <vt:lpstr>Arial</vt:lpstr>
      <vt:lpstr>Wingdings</vt:lpstr>
      <vt:lpstr>ヒラギノ角ゴ Pro W3</vt:lpstr>
      <vt:lpstr>GT_ppt_rnd2_light_gray</vt:lpstr>
      <vt:lpstr>PowerPoint Presentation</vt:lpstr>
      <vt:lpstr>Chapter 09 Learning Objectives</vt:lpstr>
      <vt:lpstr>Capital Structure</vt:lpstr>
      <vt:lpstr>PowerPoint Presentation</vt:lpstr>
      <vt:lpstr>Liabilities</vt:lpstr>
      <vt:lpstr>Current Liabilities</vt:lpstr>
      <vt:lpstr>PowerPoint Presentation</vt:lpstr>
      <vt:lpstr>Accounts Payable Turnover</vt:lpstr>
      <vt:lpstr>Accounts Payable Turnover: Kellogg Company</vt:lpstr>
      <vt:lpstr>PowerPoint Presentation</vt:lpstr>
      <vt:lpstr>Payroll Taxes</vt:lpstr>
      <vt:lpstr>Deferred Revenues</vt:lpstr>
      <vt:lpstr>Notes Payable</vt:lpstr>
      <vt:lpstr>Notes Payable</vt:lpstr>
      <vt:lpstr>Refinancing Debt</vt:lpstr>
      <vt:lpstr>PowerPoint Presentation</vt:lpstr>
      <vt:lpstr>Contingent Liabilities</vt:lpstr>
      <vt:lpstr>Contingent Liabilities</vt:lpstr>
      <vt:lpstr>Lawsuit Contingent Liabilities: Example</vt:lpstr>
      <vt:lpstr>PowerPoint Presentation</vt:lpstr>
      <vt:lpstr>Working Capital Management</vt:lpstr>
      <vt:lpstr>Working Capital and Cash Flows</vt:lpstr>
      <vt:lpstr>PowerPoint Presentation</vt:lpstr>
      <vt:lpstr>Long-Term Liabilities</vt:lpstr>
      <vt:lpstr>Long-Term Liabilities</vt:lpstr>
      <vt:lpstr>Lease Liabilities</vt:lpstr>
      <vt:lpstr>PowerPoint Presentation</vt:lpstr>
      <vt:lpstr>PowerPoint Presentation</vt:lpstr>
      <vt:lpstr>Present Value</vt:lpstr>
      <vt:lpstr>Present Value of a Single Amount</vt:lpstr>
      <vt:lpstr>Present Value of an Annuity</vt:lpstr>
      <vt:lpstr>Present Value of an Annuity</vt:lpstr>
      <vt:lpstr>Present Value: Accounting Applications</vt:lpstr>
      <vt:lpstr>Present Value: Accounting Applications</vt:lpstr>
      <vt:lpstr>Present Value: Accounting Applications</vt:lpstr>
      <vt:lpstr>Present Value: Accounting Applications</vt:lpstr>
      <vt:lpstr>PowerPoint Presentation</vt:lpstr>
    </vt:vector>
  </TitlesOfParts>
  <Company>Brian Rush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Rush</dc:creator>
  <cp:lastModifiedBy>James Sinclair</cp:lastModifiedBy>
  <cp:revision>385</cp:revision>
  <cp:lastPrinted>2017-10-03T13:55:24Z</cp:lastPrinted>
  <dcterms:created xsi:type="dcterms:W3CDTF">2009-05-13T18:31:56Z</dcterms:created>
  <dcterms:modified xsi:type="dcterms:W3CDTF">2018-01-19T19:46:48Z</dcterms:modified>
</cp:coreProperties>
</file>