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2"/>
  </p:notesMasterIdLst>
  <p:handoutMasterIdLst>
    <p:handoutMasterId r:id="rId53"/>
  </p:handoutMasterIdLst>
  <p:sldIdLst>
    <p:sldId id="256" r:id="rId2"/>
    <p:sldId id="257" r:id="rId3"/>
    <p:sldId id="610" r:id="rId4"/>
    <p:sldId id="611" r:id="rId5"/>
    <p:sldId id="508" r:id="rId6"/>
    <p:sldId id="564" r:id="rId7"/>
    <p:sldId id="450" r:id="rId8"/>
    <p:sldId id="472" r:id="rId9"/>
    <p:sldId id="592" r:id="rId10"/>
    <p:sldId id="579" r:id="rId11"/>
    <p:sldId id="452" r:id="rId12"/>
    <p:sldId id="593" r:id="rId13"/>
    <p:sldId id="565" r:id="rId14"/>
    <p:sldId id="454" r:id="rId15"/>
    <p:sldId id="612" r:id="rId16"/>
    <p:sldId id="613" r:id="rId17"/>
    <p:sldId id="614" r:id="rId18"/>
    <p:sldId id="615" r:id="rId19"/>
    <p:sldId id="616" r:id="rId20"/>
    <p:sldId id="572" r:id="rId21"/>
    <p:sldId id="607" r:id="rId22"/>
    <p:sldId id="617" r:id="rId23"/>
    <p:sldId id="596" r:id="rId24"/>
    <p:sldId id="597" r:id="rId25"/>
    <p:sldId id="598" r:id="rId26"/>
    <p:sldId id="595" r:id="rId27"/>
    <p:sldId id="531" r:id="rId28"/>
    <p:sldId id="567" r:id="rId29"/>
    <p:sldId id="599" r:id="rId30"/>
    <p:sldId id="606" r:id="rId31"/>
    <p:sldId id="626" r:id="rId32"/>
    <p:sldId id="600" r:id="rId33"/>
    <p:sldId id="601" r:id="rId34"/>
    <p:sldId id="602" r:id="rId35"/>
    <p:sldId id="603" r:id="rId36"/>
    <p:sldId id="604" r:id="rId37"/>
    <p:sldId id="605" r:id="rId38"/>
    <p:sldId id="618" r:id="rId39"/>
    <p:sldId id="619" r:id="rId40"/>
    <p:sldId id="620" r:id="rId41"/>
    <p:sldId id="621" r:id="rId42"/>
    <p:sldId id="623" r:id="rId43"/>
    <p:sldId id="624" r:id="rId44"/>
    <p:sldId id="625" r:id="rId45"/>
    <p:sldId id="627" r:id="rId46"/>
    <p:sldId id="628" r:id="rId47"/>
    <p:sldId id="622" r:id="rId48"/>
    <p:sldId id="594" r:id="rId49"/>
    <p:sldId id="609" r:id="rId50"/>
    <p:sldId id="277" r:id="rId51"/>
  </p:sldIdLst>
  <p:sldSz cx="9144000" cy="6858000" type="screen4x3"/>
  <p:notesSz cx="7019925" cy="9305925"/>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1" userDrawn="1">
          <p15:clr>
            <a:srgbClr val="A4A3A4"/>
          </p15:clr>
        </p15:guide>
        <p15:guide id="2" pos="221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AF0501"/>
    <a:srgbClr val="FF2121"/>
    <a:srgbClr val="00CC00"/>
    <a:srgbClr val="0C5C1B"/>
    <a:srgbClr val="000099"/>
    <a:srgbClr val="FFCAC9"/>
    <a:srgbClr val="AFEAFF"/>
    <a:srgbClr val="D1211D"/>
    <a:srgbClr val="A51A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2787"/>
    <p:restoredTop sz="94306" autoAdjust="0"/>
  </p:normalViewPr>
  <p:slideViewPr>
    <p:cSldViewPr>
      <p:cViewPr varScale="1">
        <p:scale>
          <a:sx n="109" d="100"/>
          <a:sy n="109" d="100"/>
        </p:scale>
        <p:origin x="129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20" y="-84"/>
      </p:cViewPr>
      <p:guideLst>
        <p:guide orient="horz" pos="2931"/>
        <p:guide pos="221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1" y="1"/>
            <a:ext cx="3041967" cy="465296"/>
          </a:xfrm>
          <a:prstGeom prst="rect">
            <a:avLst/>
          </a:prstGeom>
          <a:noFill/>
          <a:ln w="9525">
            <a:noFill/>
            <a:miter lim="800000"/>
            <a:headEnd/>
            <a:tailEnd/>
          </a:ln>
        </p:spPr>
        <p:txBody>
          <a:bodyPr vert="horz" wrap="square" lIns="93287" tIns="46643" rIns="93287" bIns="46643" numCol="1" anchor="t" anchorCtr="0" compatLnSpc="1">
            <a:prstTxWarp prst="textNoShape">
              <a:avLst/>
            </a:prstTxWarp>
          </a:bodyPr>
          <a:lstStyle>
            <a:lvl1pPr>
              <a:defRPr sz="1200"/>
            </a:lvl1pPr>
          </a:lstStyle>
          <a:p>
            <a:pPr>
              <a:defRPr/>
            </a:pPr>
            <a:endParaRPr lang="en-US"/>
          </a:p>
        </p:txBody>
      </p:sp>
      <p:sp>
        <p:nvSpPr>
          <p:cNvPr id="9219" name="Rectangle 3"/>
          <p:cNvSpPr>
            <a:spLocks noGrp="1" noChangeArrowheads="1"/>
          </p:cNvSpPr>
          <p:nvPr>
            <p:ph type="dt" sz="quarter" idx="1"/>
          </p:nvPr>
        </p:nvSpPr>
        <p:spPr bwMode="auto">
          <a:xfrm>
            <a:off x="3977958" y="1"/>
            <a:ext cx="3041967" cy="465296"/>
          </a:xfrm>
          <a:prstGeom prst="rect">
            <a:avLst/>
          </a:prstGeom>
          <a:noFill/>
          <a:ln w="9525">
            <a:noFill/>
            <a:miter lim="800000"/>
            <a:headEnd/>
            <a:tailEnd/>
          </a:ln>
        </p:spPr>
        <p:txBody>
          <a:bodyPr vert="horz" wrap="square" lIns="93287" tIns="46643" rIns="93287" bIns="46643" numCol="1" anchor="t" anchorCtr="0" compatLnSpc="1">
            <a:prstTxWarp prst="textNoShape">
              <a:avLst/>
            </a:prstTxWarp>
          </a:bodyPr>
          <a:lstStyle>
            <a:lvl1pPr algn="r">
              <a:defRPr sz="1200"/>
            </a:lvl1pPr>
          </a:lstStyle>
          <a:p>
            <a:pPr>
              <a:defRPr/>
            </a:pPr>
            <a:endParaRPr lang="en-US"/>
          </a:p>
        </p:txBody>
      </p:sp>
      <p:sp>
        <p:nvSpPr>
          <p:cNvPr id="9220" name="Rectangle 4"/>
          <p:cNvSpPr>
            <a:spLocks noGrp="1" noChangeArrowheads="1"/>
          </p:cNvSpPr>
          <p:nvPr>
            <p:ph type="ftr" sz="quarter" idx="2"/>
          </p:nvPr>
        </p:nvSpPr>
        <p:spPr bwMode="auto">
          <a:xfrm>
            <a:off x="1" y="8840629"/>
            <a:ext cx="3041967" cy="465296"/>
          </a:xfrm>
          <a:prstGeom prst="rect">
            <a:avLst/>
          </a:prstGeom>
          <a:noFill/>
          <a:ln w="9525">
            <a:noFill/>
            <a:miter lim="800000"/>
            <a:headEnd/>
            <a:tailEnd/>
          </a:ln>
        </p:spPr>
        <p:txBody>
          <a:bodyPr vert="horz" wrap="square" lIns="93287" tIns="46643" rIns="93287" bIns="46643" numCol="1" anchor="b" anchorCtr="0" compatLnSpc="1">
            <a:prstTxWarp prst="textNoShape">
              <a:avLst/>
            </a:prstTxWarp>
          </a:bodyPr>
          <a:lstStyle>
            <a:lvl1pPr>
              <a:defRPr sz="1200"/>
            </a:lvl1pPr>
          </a:lstStyle>
          <a:p>
            <a:pPr>
              <a:defRPr/>
            </a:pPr>
            <a:endParaRPr lang="en-US"/>
          </a:p>
        </p:txBody>
      </p:sp>
      <p:sp>
        <p:nvSpPr>
          <p:cNvPr id="9221" name="Rectangle 5"/>
          <p:cNvSpPr>
            <a:spLocks noGrp="1" noChangeArrowheads="1"/>
          </p:cNvSpPr>
          <p:nvPr>
            <p:ph type="sldNum" sz="quarter" idx="3"/>
          </p:nvPr>
        </p:nvSpPr>
        <p:spPr bwMode="auto">
          <a:xfrm>
            <a:off x="3977958" y="8840629"/>
            <a:ext cx="3041967" cy="465296"/>
          </a:xfrm>
          <a:prstGeom prst="rect">
            <a:avLst/>
          </a:prstGeom>
          <a:noFill/>
          <a:ln w="9525">
            <a:noFill/>
            <a:miter lim="800000"/>
            <a:headEnd/>
            <a:tailEnd/>
          </a:ln>
        </p:spPr>
        <p:txBody>
          <a:bodyPr vert="horz" wrap="square" lIns="93287" tIns="46643" rIns="93287" bIns="46643" numCol="1" anchor="b" anchorCtr="0" compatLnSpc="1">
            <a:prstTxWarp prst="textNoShape">
              <a:avLst/>
            </a:prstTxWarp>
          </a:bodyPr>
          <a:lstStyle>
            <a:lvl1pPr algn="r">
              <a:defRPr sz="1200"/>
            </a:lvl1pPr>
          </a:lstStyle>
          <a:p>
            <a:pPr>
              <a:defRPr/>
            </a:pPr>
            <a:fld id="{C927583C-850F-490C-A064-9130DE2D6513}" type="slidenum">
              <a:rPr lang="en-US"/>
              <a:pPr>
                <a:defRPr/>
              </a:pPr>
              <a:t>‹#›</a:t>
            </a:fld>
            <a:endParaRPr lang="en-US"/>
          </a:p>
        </p:txBody>
      </p:sp>
    </p:spTree>
    <p:extLst>
      <p:ext uri="{BB962C8B-B14F-4D97-AF65-F5344CB8AC3E}">
        <p14:creationId xmlns:p14="http://schemas.microsoft.com/office/powerpoint/2010/main" val="17543104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1"/>
            <a:ext cx="3041967" cy="465296"/>
          </a:xfrm>
          <a:prstGeom prst="rect">
            <a:avLst/>
          </a:prstGeom>
          <a:noFill/>
          <a:ln w="9525">
            <a:noFill/>
            <a:miter lim="800000"/>
            <a:headEnd/>
            <a:tailEnd/>
          </a:ln>
        </p:spPr>
        <p:txBody>
          <a:bodyPr vert="horz" wrap="square" lIns="93287" tIns="46643" rIns="93287" bIns="46643"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977958" y="1"/>
            <a:ext cx="3041967" cy="465296"/>
          </a:xfrm>
          <a:prstGeom prst="rect">
            <a:avLst/>
          </a:prstGeom>
          <a:noFill/>
          <a:ln w="9525">
            <a:noFill/>
            <a:miter lim="800000"/>
            <a:headEnd/>
            <a:tailEnd/>
          </a:ln>
        </p:spPr>
        <p:txBody>
          <a:bodyPr vert="horz" wrap="square" lIns="93287" tIns="46643" rIns="93287" bIns="46643"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84275" y="698500"/>
            <a:ext cx="4651375" cy="34893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35991" y="4420315"/>
            <a:ext cx="5147945" cy="4187666"/>
          </a:xfrm>
          <a:prstGeom prst="rect">
            <a:avLst/>
          </a:prstGeom>
          <a:noFill/>
          <a:ln w="9525">
            <a:noFill/>
            <a:miter lim="800000"/>
            <a:headEnd/>
            <a:tailEnd/>
          </a:ln>
        </p:spPr>
        <p:txBody>
          <a:bodyPr vert="horz" wrap="square" lIns="93287" tIns="46643" rIns="93287" bIns="4664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1" y="8840629"/>
            <a:ext cx="3041967" cy="465296"/>
          </a:xfrm>
          <a:prstGeom prst="rect">
            <a:avLst/>
          </a:prstGeom>
          <a:noFill/>
          <a:ln w="9525">
            <a:noFill/>
            <a:miter lim="800000"/>
            <a:headEnd/>
            <a:tailEnd/>
          </a:ln>
        </p:spPr>
        <p:txBody>
          <a:bodyPr vert="horz" wrap="square" lIns="93287" tIns="46643" rIns="93287" bIns="46643"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977958" y="8840629"/>
            <a:ext cx="3041967" cy="465296"/>
          </a:xfrm>
          <a:prstGeom prst="rect">
            <a:avLst/>
          </a:prstGeom>
          <a:noFill/>
          <a:ln w="9525">
            <a:noFill/>
            <a:miter lim="800000"/>
            <a:headEnd/>
            <a:tailEnd/>
          </a:ln>
        </p:spPr>
        <p:txBody>
          <a:bodyPr vert="horz" wrap="square" lIns="93287" tIns="46643" rIns="93287" bIns="46643" numCol="1" anchor="b" anchorCtr="0" compatLnSpc="1">
            <a:prstTxWarp prst="textNoShape">
              <a:avLst/>
            </a:prstTxWarp>
          </a:bodyPr>
          <a:lstStyle>
            <a:lvl1pPr algn="r">
              <a:defRPr sz="1200"/>
            </a:lvl1pPr>
          </a:lstStyle>
          <a:p>
            <a:pPr>
              <a:defRPr/>
            </a:pPr>
            <a:fld id="{428F8F29-BAFE-423C-8FE4-DE63B7EE9A8F}" type="slidenum">
              <a:rPr lang="en-US"/>
              <a:pPr>
                <a:defRPr/>
              </a:pPr>
              <a:t>‹#›</a:t>
            </a:fld>
            <a:endParaRPr lang="en-US"/>
          </a:p>
        </p:txBody>
      </p:sp>
    </p:spTree>
    <p:extLst>
      <p:ext uri="{BB962C8B-B14F-4D97-AF65-F5344CB8AC3E}">
        <p14:creationId xmlns:p14="http://schemas.microsoft.com/office/powerpoint/2010/main" val="39639165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6A342815-06A7-4EE5-829A-5A07DED874EF}" type="slidenum">
              <a:rPr lang="en-US" altLang="en-US" sz="1200"/>
              <a:pPr/>
              <a:t>1</a:t>
            </a:fld>
            <a:endParaRPr lang="en-US" altLang="en-US" sz="12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10</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11</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12</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13</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157163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14</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15</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136441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16</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235560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17</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1875086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18</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1356523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19</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036586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2</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20</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21</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22</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6226829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23</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24</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25</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26</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27</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8633057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238E9F08-26E2-4C29-9508-30CDF064DF43}" type="slidenum">
              <a:rPr lang="en-US" altLang="en-US" sz="1200"/>
              <a:pPr/>
              <a:t>28</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2433380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29</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D4CFE135-2163-4C5D-83BC-76A3AA2800A1}" type="slidenum">
              <a:rPr lang="en-US" altLang="en-US" sz="1200"/>
              <a:pPr/>
              <a:t>3</a:t>
            </a:fld>
            <a:endParaRPr lang="en-US" altLang="en-US" sz="120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4263767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30</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31</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2318785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32</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33</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34</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35</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238E9F08-26E2-4C29-9508-30CDF064DF43}" type="slidenum">
              <a:rPr lang="en-US" altLang="en-US" sz="1200"/>
              <a:pPr/>
              <a:t>36</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2433380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37</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38</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3276992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39</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988575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D4CFE135-2163-4C5D-83BC-76A3AA2800A1}" type="slidenum">
              <a:rPr lang="en-US" altLang="en-US" sz="1200"/>
              <a:pPr/>
              <a:t>4</a:t>
            </a:fld>
            <a:endParaRPr lang="en-US" altLang="en-US" sz="120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8148485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238E9F08-26E2-4C29-9508-30CDF064DF43}" type="slidenum">
              <a:rPr lang="en-US" altLang="en-US" sz="1200"/>
              <a:pPr/>
              <a:t>40</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305891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41</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9500065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42</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7074107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43</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5936835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238E9F08-26E2-4C29-9508-30CDF064DF43}" type="slidenum">
              <a:rPr lang="en-US" altLang="en-US" sz="1200"/>
              <a:pPr/>
              <a:t>44</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3169981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45</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1367044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46</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7011213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47</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4668706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48</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49</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653" indent="-285636">
              <a:defRPr sz="2400">
                <a:solidFill>
                  <a:schemeClr val="tx1"/>
                </a:solidFill>
                <a:latin typeface="Arial" charset="0"/>
                <a:ea typeface="ＭＳ Ｐゴシック" pitchFamily="1" charset="-128"/>
              </a:defRPr>
            </a:lvl2pPr>
            <a:lvl3pPr marL="1142543" indent="-228509">
              <a:defRPr sz="2400">
                <a:solidFill>
                  <a:schemeClr val="tx1"/>
                </a:solidFill>
                <a:latin typeface="Arial" charset="0"/>
                <a:ea typeface="ＭＳ Ｐゴシック" pitchFamily="1" charset="-128"/>
              </a:defRPr>
            </a:lvl3pPr>
            <a:lvl4pPr marL="1599560" indent="-228509">
              <a:defRPr sz="2400">
                <a:solidFill>
                  <a:schemeClr val="tx1"/>
                </a:solidFill>
                <a:latin typeface="Arial" charset="0"/>
                <a:ea typeface="ＭＳ Ｐゴシック" pitchFamily="1" charset="-128"/>
              </a:defRPr>
            </a:lvl4pPr>
            <a:lvl5pPr marL="2056577" indent="-228509">
              <a:defRPr sz="2400">
                <a:solidFill>
                  <a:schemeClr val="tx1"/>
                </a:solidFill>
                <a:latin typeface="Arial" charset="0"/>
                <a:ea typeface="ＭＳ Ｐゴシック" pitchFamily="1" charset="-128"/>
              </a:defRPr>
            </a:lvl5pPr>
            <a:lvl6pPr marL="2513594" indent="-228509" eaLnBrk="0" fontAlgn="base" hangingPunct="0">
              <a:spcBef>
                <a:spcPct val="0"/>
              </a:spcBef>
              <a:spcAft>
                <a:spcPct val="0"/>
              </a:spcAft>
              <a:defRPr sz="2400">
                <a:solidFill>
                  <a:schemeClr val="tx1"/>
                </a:solidFill>
                <a:latin typeface="Arial" charset="0"/>
                <a:ea typeface="ＭＳ Ｐゴシック" pitchFamily="1" charset="-128"/>
              </a:defRPr>
            </a:lvl6pPr>
            <a:lvl7pPr marL="2970611" indent="-228509" eaLnBrk="0" fontAlgn="base" hangingPunct="0">
              <a:spcBef>
                <a:spcPct val="0"/>
              </a:spcBef>
              <a:spcAft>
                <a:spcPct val="0"/>
              </a:spcAft>
              <a:defRPr sz="2400">
                <a:solidFill>
                  <a:schemeClr val="tx1"/>
                </a:solidFill>
                <a:latin typeface="Arial" charset="0"/>
                <a:ea typeface="ＭＳ Ｐゴシック" pitchFamily="1" charset="-128"/>
              </a:defRPr>
            </a:lvl7pPr>
            <a:lvl8pPr marL="3427628" indent="-228509" eaLnBrk="0" fontAlgn="base" hangingPunct="0">
              <a:spcBef>
                <a:spcPct val="0"/>
              </a:spcBef>
              <a:spcAft>
                <a:spcPct val="0"/>
              </a:spcAft>
              <a:defRPr sz="2400">
                <a:solidFill>
                  <a:schemeClr val="tx1"/>
                </a:solidFill>
                <a:latin typeface="Arial" charset="0"/>
                <a:ea typeface="ＭＳ Ｐゴシック" pitchFamily="1" charset="-128"/>
              </a:defRPr>
            </a:lvl8pPr>
            <a:lvl9pPr marL="3884646" indent="-2285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5</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3341198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50</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6</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487785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7</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8</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9</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8"/>
          <p:cNvSpPr>
            <a:spLocks noChangeArrowheads="1"/>
          </p:cNvSpPr>
          <p:nvPr userDrawn="1"/>
        </p:nvSpPr>
        <p:spPr bwMode="auto">
          <a:xfrm flipV="1">
            <a:off x="0" y="1606550"/>
            <a:ext cx="9144000" cy="2965450"/>
          </a:xfrm>
          <a:prstGeom prst="rect">
            <a:avLst/>
          </a:prstGeom>
          <a:solidFill>
            <a:srgbClr val="FFBAB3">
              <a:alpha val="24706"/>
            </a:srgbClr>
          </a:solidFill>
          <a:ln>
            <a:noFill/>
          </a:ln>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endParaRPr lang="en-US" altLang="en-US"/>
          </a:p>
        </p:txBody>
      </p:sp>
      <p:grpSp>
        <p:nvGrpSpPr>
          <p:cNvPr id="3" name="Group 30"/>
          <p:cNvGrpSpPr>
            <a:grpSpLocks/>
          </p:cNvGrpSpPr>
          <p:nvPr/>
        </p:nvGrpSpPr>
        <p:grpSpPr bwMode="auto">
          <a:xfrm>
            <a:off x="0" y="669925"/>
            <a:ext cx="9144000" cy="952500"/>
            <a:chOff x="248" y="648"/>
            <a:chExt cx="5304" cy="600"/>
          </a:xfrm>
        </p:grpSpPr>
        <p:sp>
          <p:nvSpPr>
            <p:cNvPr id="4" name="Rectangle 13"/>
            <p:cNvSpPr>
              <a:spLocks noChangeArrowheads="1"/>
            </p:cNvSpPr>
            <p:nvPr userDrawn="1"/>
          </p:nvSpPr>
          <p:spPr bwMode="auto">
            <a:xfrm>
              <a:off x="248" y="648"/>
              <a:ext cx="5304" cy="300"/>
            </a:xfrm>
            <a:prstGeom prst="rect">
              <a:avLst/>
            </a:prstGeom>
            <a:solidFill>
              <a:srgbClr val="A5A5A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5" name="Rectangle 14"/>
            <p:cNvSpPr>
              <a:spLocks noChangeArrowheads="1"/>
            </p:cNvSpPr>
            <p:nvPr userDrawn="1"/>
          </p:nvSpPr>
          <p:spPr bwMode="auto">
            <a:xfrm>
              <a:off x="248" y="948"/>
              <a:ext cx="5304" cy="30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endParaRPr lang="en-US" altLang="en-US"/>
            </a:p>
          </p:txBody>
        </p:sp>
      </p:grpSp>
      <p:grpSp>
        <p:nvGrpSpPr>
          <p:cNvPr id="6" name="Group 54"/>
          <p:cNvGrpSpPr>
            <a:grpSpLocks/>
          </p:cNvGrpSpPr>
          <p:nvPr userDrawn="1"/>
        </p:nvGrpSpPr>
        <p:grpSpPr bwMode="auto">
          <a:xfrm>
            <a:off x="1066800" y="0"/>
            <a:ext cx="901700" cy="6858000"/>
            <a:chOff x="672" y="238"/>
            <a:chExt cx="568" cy="3811"/>
          </a:xfrm>
        </p:grpSpPr>
        <p:sp>
          <p:nvSpPr>
            <p:cNvPr id="7" name="Rectangle 15"/>
            <p:cNvSpPr>
              <a:spLocks noChangeArrowheads="1"/>
            </p:cNvSpPr>
            <p:nvPr/>
          </p:nvSpPr>
          <p:spPr bwMode="auto">
            <a:xfrm rot="5400000">
              <a:off x="-808" y="2002"/>
              <a:ext cx="3811" cy="284"/>
            </a:xfrm>
            <a:prstGeom prst="rect">
              <a:avLst/>
            </a:prstGeom>
            <a:solidFill>
              <a:srgbClr val="9D8D85">
                <a:alpha val="2509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solidFill>
                  <a:srgbClr val="9D8D85"/>
                </a:solidFill>
                <a:ea typeface="ヒラギノ角ゴ Pro W3" pitchFamily="1" charset="-128"/>
              </a:endParaRPr>
            </a:p>
          </p:txBody>
        </p:sp>
        <p:sp>
          <p:nvSpPr>
            <p:cNvPr id="8" name="Rectangle 16"/>
            <p:cNvSpPr>
              <a:spLocks noChangeArrowheads="1"/>
            </p:cNvSpPr>
            <p:nvPr/>
          </p:nvSpPr>
          <p:spPr bwMode="auto">
            <a:xfrm rot="5400000">
              <a:off x="-1089" y="1999"/>
              <a:ext cx="3805" cy="283"/>
            </a:xfrm>
            <a:prstGeom prst="rect">
              <a:avLst/>
            </a:prstGeom>
            <a:solidFill>
              <a:srgbClr val="938F8F">
                <a:alpha val="1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p>
          </p:txBody>
        </p:sp>
      </p:grpSp>
      <p:sp>
        <p:nvSpPr>
          <p:cNvPr id="9" name="Rectangle 17"/>
          <p:cNvSpPr>
            <a:spLocks noChangeArrowheads="1"/>
          </p:cNvSpPr>
          <p:nvPr/>
        </p:nvSpPr>
        <p:spPr bwMode="auto">
          <a:xfrm rot="5400000">
            <a:off x="1504950" y="681038"/>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 name="Rectangle 19"/>
          <p:cNvSpPr>
            <a:spLocks noChangeArrowheads="1"/>
          </p:cNvSpPr>
          <p:nvPr/>
        </p:nvSpPr>
        <p:spPr bwMode="auto">
          <a:xfrm rot="5400000">
            <a:off x="1054100" y="681038"/>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1" name="Rectangle 22"/>
          <p:cNvSpPr>
            <a:spLocks noChangeArrowheads="1"/>
          </p:cNvSpPr>
          <p:nvPr/>
        </p:nvSpPr>
        <p:spPr bwMode="auto">
          <a:xfrm rot="5400000">
            <a:off x="1504950" y="1158875"/>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2" name="Rectangle 23"/>
          <p:cNvSpPr>
            <a:spLocks noChangeArrowheads="1"/>
          </p:cNvSpPr>
          <p:nvPr/>
        </p:nvSpPr>
        <p:spPr bwMode="auto">
          <a:xfrm rot="5400000">
            <a:off x="1054100" y="1158875"/>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91200" y="5638991"/>
            <a:ext cx="3048000" cy="652272"/>
          </a:xfrm>
          <a:prstGeom prst="rect">
            <a:avLst/>
          </a:prstGeom>
        </p:spPr>
      </p:pic>
    </p:spTree>
    <p:extLst>
      <p:ext uri="{BB962C8B-B14F-4D97-AF65-F5344CB8AC3E}">
        <p14:creationId xmlns:p14="http://schemas.microsoft.com/office/powerpoint/2010/main" val="5688919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7"/>
          <p:cNvSpPr>
            <a:spLocks noGrp="1" noChangeArrowheads="1"/>
          </p:cNvSpPr>
          <p:nvPr>
            <p:ph type="sldNum" sz="quarter" idx="10"/>
          </p:nvPr>
        </p:nvSpPr>
        <p:spPr>
          <a:ln/>
        </p:spPr>
        <p:txBody>
          <a:bodyPr/>
          <a:lstStyle>
            <a:lvl1pPr>
              <a:defRPr/>
            </a:lvl1pPr>
          </a:lstStyle>
          <a:p>
            <a:pPr>
              <a:defRPr/>
            </a:pPr>
            <a:fld id="{F16EB26A-6972-41D6-9AD4-AD340A2CBBB9}" type="slidenum">
              <a:rPr lang="en-US"/>
              <a:pPr>
                <a:defRPr/>
              </a:pPr>
              <a:t>‹#›</a:t>
            </a:fld>
            <a:endParaRPr lang="en-US" sz="1400"/>
          </a:p>
        </p:txBody>
      </p:sp>
    </p:spTree>
    <p:extLst>
      <p:ext uri="{BB962C8B-B14F-4D97-AF65-F5344CB8AC3E}">
        <p14:creationId xmlns:p14="http://schemas.microsoft.com/office/powerpoint/2010/main" val="99953397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550" y="0"/>
            <a:ext cx="2076450" cy="4495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0"/>
            <a:ext cx="6076950" cy="4495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7"/>
          <p:cNvSpPr>
            <a:spLocks noGrp="1" noChangeArrowheads="1"/>
          </p:cNvSpPr>
          <p:nvPr>
            <p:ph type="sldNum" sz="quarter" idx="10"/>
          </p:nvPr>
        </p:nvSpPr>
        <p:spPr>
          <a:ln/>
        </p:spPr>
        <p:txBody>
          <a:bodyPr/>
          <a:lstStyle>
            <a:lvl1pPr>
              <a:defRPr/>
            </a:lvl1pPr>
          </a:lstStyle>
          <a:p>
            <a:pPr>
              <a:defRPr/>
            </a:pPr>
            <a:fld id="{14ADBA6A-05C6-4E96-8E1E-3BDE57DF0C94}" type="slidenum">
              <a:rPr lang="en-US"/>
              <a:pPr>
                <a:defRPr/>
              </a:pPr>
              <a:t>‹#›</a:t>
            </a:fld>
            <a:endParaRPr lang="en-US" sz="1400"/>
          </a:p>
        </p:txBody>
      </p:sp>
    </p:spTree>
    <p:extLst>
      <p:ext uri="{BB962C8B-B14F-4D97-AF65-F5344CB8AC3E}">
        <p14:creationId xmlns:p14="http://schemas.microsoft.com/office/powerpoint/2010/main" val="1570120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7"/>
          <p:cNvSpPr>
            <a:spLocks noGrp="1" noChangeArrowheads="1"/>
          </p:cNvSpPr>
          <p:nvPr>
            <p:ph type="sldNum" sz="quarter" idx="10"/>
          </p:nvPr>
        </p:nvSpPr>
        <p:spPr>
          <a:ln/>
        </p:spPr>
        <p:txBody>
          <a:bodyPr/>
          <a:lstStyle>
            <a:lvl1pPr>
              <a:defRPr baseline="0">
                <a:solidFill>
                  <a:srgbClr val="A51A17"/>
                </a:solidFill>
              </a:defRPr>
            </a:lvl1pPr>
          </a:lstStyle>
          <a:p>
            <a:pPr>
              <a:defRPr/>
            </a:pPr>
            <a:fld id="{36109281-D1F2-4DBC-AFD8-E434C5B97191}" type="slidenum">
              <a:rPr lang="en-US" smtClean="0"/>
              <a:pPr>
                <a:defRPr/>
              </a:pPr>
              <a:t>‹#›</a:t>
            </a:fld>
            <a:endParaRPr lang="en-US" sz="1400" dirty="0"/>
          </a:p>
        </p:txBody>
      </p:sp>
    </p:spTree>
    <p:extLst>
      <p:ext uri="{BB962C8B-B14F-4D97-AF65-F5344CB8AC3E}">
        <p14:creationId xmlns:p14="http://schemas.microsoft.com/office/powerpoint/2010/main" val="22119373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7"/>
          <p:cNvSpPr>
            <a:spLocks noGrp="1" noChangeArrowheads="1"/>
          </p:cNvSpPr>
          <p:nvPr>
            <p:ph type="sldNum" sz="quarter" idx="10"/>
          </p:nvPr>
        </p:nvSpPr>
        <p:spPr>
          <a:ln/>
        </p:spPr>
        <p:txBody>
          <a:bodyPr/>
          <a:lstStyle>
            <a:lvl1pPr>
              <a:defRPr/>
            </a:lvl1pPr>
          </a:lstStyle>
          <a:p>
            <a:pPr>
              <a:defRPr/>
            </a:pPr>
            <a:fld id="{01D1A30C-9D37-4C7B-ACB8-0F89742B396D}" type="slidenum">
              <a:rPr lang="en-US"/>
              <a:pPr>
                <a:defRPr/>
              </a:pPr>
              <a:t>‹#›</a:t>
            </a:fld>
            <a:endParaRPr lang="en-US" sz="1400"/>
          </a:p>
        </p:txBody>
      </p:sp>
    </p:spTree>
    <p:extLst>
      <p:ext uri="{BB962C8B-B14F-4D97-AF65-F5344CB8AC3E}">
        <p14:creationId xmlns:p14="http://schemas.microsoft.com/office/powerpoint/2010/main" val="190348772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143000"/>
            <a:ext cx="40767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67300" y="1143000"/>
            <a:ext cx="40767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7"/>
          <p:cNvSpPr>
            <a:spLocks noGrp="1" noChangeArrowheads="1"/>
          </p:cNvSpPr>
          <p:nvPr>
            <p:ph type="sldNum" sz="quarter" idx="10"/>
          </p:nvPr>
        </p:nvSpPr>
        <p:spPr>
          <a:ln/>
        </p:spPr>
        <p:txBody>
          <a:bodyPr/>
          <a:lstStyle>
            <a:lvl1pPr>
              <a:defRPr/>
            </a:lvl1pPr>
          </a:lstStyle>
          <a:p>
            <a:pPr>
              <a:defRPr/>
            </a:pPr>
            <a:fld id="{DE226CA3-BE71-4C38-BE50-AE24046D66AE}" type="slidenum">
              <a:rPr lang="en-US"/>
              <a:pPr>
                <a:defRPr/>
              </a:pPr>
              <a:t>‹#›</a:t>
            </a:fld>
            <a:endParaRPr lang="en-US" sz="1400"/>
          </a:p>
        </p:txBody>
      </p:sp>
    </p:spTree>
    <p:extLst>
      <p:ext uri="{BB962C8B-B14F-4D97-AF65-F5344CB8AC3E}">
        <p14:creationId xmlns:p14="http://schemas.microsoft.com/office/powerpoint/2010/main" val="201198920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7"/>
          <p:cNvSpPr>
            <a:spLocks noGrp="1" noChangeArrowheads="1"/>
          </p:cNvSpPr>
          <p:nvPr>
            <p:ph type="sldNum" sz="quarter" idx="10"/>
          </p:nvPr>
        </p:nvSpPr>
        <p:spPr>
          <a:ln/>
        </p:spPr>
        <p:txBody>
          <a:bodyPr/>
          <a:lstStyle>
            <a:lvl1pPr>
              <a:defRPr/>
            </a:lvl1pPr>
          </a:lstStyle>
          <a:p>
            <a:pPr>
              <a:defRPr/>
            </a:pPr>
            <a:fld id="{FBF8B41C-9440-4D6E-99B7-4E7AF97A85D3}" type="slidenum">
              <a:rPr lang="en-US"/>
              <a:pPr>
                <a:defRPr/>
              </a:pPr>
              <a:t>‹#›</a:t>
            </a:fld>
            <a:endParaRPr lang="en-US" sz="1400"/>
          </a:p>
        </p:txBody>
      </p:sp>
    </p:spTree>
    <p:extLst>
      <p:ext uri="{BB962C8B-B14F-4D97-AF65-F5344CB8AC3E}">
        <p14:creationId xmlns:p14="http://schemas.microsoft.com/office/powerpoint/2010/main" val="176473322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7"/>
          <p:cNvSpPr>
            <a:spLocks noGrp="1" noChangeArrowheads="1"/>
          </p:cNvSpPr>
          <p:nvPr>
            <p:ph type="sldNum" sz="quarter" idx="10"/>
          </p:nvPr>
        </p:nvSpPr>
        <p:spPr>
          <a:ln/>
        </p:spPr>
        <p:txBody>
          <a:bodyPr/>
          <a:lstStyle>
            <a:lvl1pPr>
              <a:defRPr/>
            </a:lvl1pPr>
          </a:lstStyle>
          <a:p>
            <a:pPr>
              <a:defRPr/>
            </a:pPr>
            <a:fld id="{4331D694-BAD3-455C-8F0E-91E77E050509}" type="slidenum">
              <a:rPr lang="en-US"/>
              <a:pPr>
                <a:defRPr/>
              </a:pPr>
              <a:t>‹#›</a:t>
            </a:fld>
            <a:endParaRPr lang="en-US" sz="1400"/>
          </a:p>
        </p:txBody>
      </p:sp>
    </p:spTree>
    <p:extLst>
      <p:ext uri="{BB962C8B-B14F-4D97-AF65-F5344CB8AC3E}">
        <p14:creationId xmlns:p14="http://schemas.microsoft.com/office/powerpoint/2010/main" val="28915697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7"/>
          <p:cNvSpPr>
            <a:spLocks noGrp="1" noChangeArrowheads="1"/>
          </p:cNvSpPr>
          <p:nvPr>
            <p:ph type="sldNum" sz="quarter" idx="10"/>
          </p:nvPr>
        </p:nvSpPr>
        <p:spPr>
          <a:ln/>
        </p:spPr>
        <p:txBody>
          <a:bodyPr/>
          <a:lstStyle>
            <a:lvl1pPr>
              <a:defRPr/>
            </a:lvl1pPr>
          </a:lstStyle>
          <a:p>
            <a:pPr>
              <a:defRPr/>
            </a:pPr>
            <a:fld id="{9EA3D249-BA46-4EA5-AB6F-5D67C9417617}" type="slidenum">
              <a:rPr lang="en-US"/>
              <a:pPr>
                <a:defRPr/>
              </a:pPr>
              <a:t>‹#›</a:t>
            </a:fld>
            <a:endParaRPr lang="en-US" sz="1400"/>
          </a:p>
        </p:txBody>
      </p:sp>
    </p:spTree>
    <p:extLst>
      <p:ext uri="{BB962C8B-B14F-4D97-AF65-F5344CB8AC3E}">
        <p14:creationId xmlns:p14="http://schemas.microsoft.com/office/powerpoint/2010/main" val="2277326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7"/>
          <p:cNvSpPr>
            <a:spLocks noGrp="1" noChangeArrowheads="1"/>
          </p:cNvSpPr>
          <p:nvPr>
            <p:ph type="sldNum" sz="quarter" idx="10"/>
          </p:nvPr>
        </p:nvSpPr>
        <p:spPr>
          <a:ln/>
        </p:spPr>
        <p:txBody>
          <a:bodyPr/>
          <a:lstStyle>
            <a:lvl1pPr>
              <a:defRPr/>
            </a:lvl1pPr>
          </a:lstStyle>
          <a:p>
            <a:pPr>
              <a:defRPr/>
            </a:pPr>
            <a:fld id="{DC6EE52B-91C9-4EE6-9D63-383479F5BF86}" type="slidenum">
              <a:rPr lang="en-US"/>
              <a:pPr>
                <a:defRPr/>
              </a:pPr>
              <a:t>‹#›</a:t>
            </a:fld>
            <a:endParaRPr lang="en-US" sz="1400"/>
          </a:p>
        </p:txBody>
      </p:sp>
    </p:spTree>
    <p:extLst>
      <p:ext uri="{BB962C8B-B14F-4D97-AF65-F5344CB8AC3E}">
        <p14:creationId xmlns:p14="http://schemas.microsoft.com/office/powerpoint/2010/main" val="382060931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7"/>
          <p:cNvSpPr>
            <a:spLocks noGrp="1" noChangeArrowheads="1"/>
          </p:cNvSpPr>
          <p:nvPr>
            <p:ph type="sldNum" sz="quarter" idx="10"/>
          </p:nvPr>
        </p:nvSpPr>
        <p:spPr>
          <a:ln/>
        </p:spPr>
        <p:txBody>
          <a:bodyPr/>
          <a:lstStyle>
            <a:lvl1pPr>
              <a:defRPr/>
            </a:lvl1pPr>
          </a:lstStyle>
          <a:p>
            <a:pPr>
              <a:defRPr/>
            </a:pPr>
            <a:fld id="{088A144B-B30F-4C2F-B71E-09FBEF06C584}" type="slidenum">
              <a:rPr lang="en-US"/>
              <a:pPr>
                <a:defRPr/>
              </a:pPr>
              <a:t>‹#›</a:t>
            </a:fld>
            <a:endParaRPr lang="en-US" sz="1400"/>
          </a:p>
        </p:txBody>
      </p:sp>
    </p:spTree>
    <p:extLst>
      <p:ext uri="{BB962C8B-B14F-4D97-AF65-F5344CB8AC3E}">
        <p14:creationId xmlns:p14="http://schemas.microsoft.com/office/powerpoint/2010/main" val="40013188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Grp="1" noChangeArrowheads="1"/>
          </p:cNvSpPr>
          <p:nvPr>
            <p:ph type="title"/>
          </p:nvPr>
        </p:nvSpPr>
        <p:spPr bwMode="auto">
          <a:xfrm>
            <a:off x="876300" y="838200"/>
            <a:ext cx="7391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8"/>
          <p:cNvSpPr>
            <a:spLocks noGrp="1" noChangeArrowheads="1"/>
          </p:cNvSpPr>
          <p:nvPr>
            <p:ph type="body" idx="1"/>
          </p:nvPr>
        </p:nvSpPr>
        <p:spPr bwMode="auto">
          <a:xfrm>
            <a:off x="838200" y="1447800"/>
            <a:ext cx="8305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061" name="Rectangle 37"/>
          <p:cNvSpPr>
            <a:spLocks noGrp="1" noChangeArrowheads="1"/>
          </p:cNvSpPr>
          <p:nvPr>
            <p:ph type="sldNum" sz="quarter" idx="4"/>
          </p:nvPr>
        </p:nvSpPr>
        <p:spPr bwMode="auto">
          <a:xfrm>
            <a:off x="533400" y="6534150"/>
            <a:ext cx="3683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900">
                <a:solidFill>
                  <a:srgbClr val="A51A17"/>
                </a:solidFill>
              </a:defRPr>
            </a:lvl1pPr>
          </a:lstStyle>
          <a:p>
            <a:pPr>
              <a:defRPr/>
            </a:pPr>
            <a:fld id="{FA302AA0-3854-497D-9F40-D80CC7B722CF}" type="slidenum">
              <a:rPr lang="en-US" smtClean="0"/>
              <a:pPr>
                <a:defRPr/>
              </a:pPr>
              <a:t>‹#›</a:t>
            </a:fld>
            <a:endParaRPr lang="en-US" sz="1400" dirty="0"/>
          </a:p>
        </p:txBody>
      </p:sp>
      <p:sp>
        <p:nvSpPr>
          <p:cNvPr id="1029" name="Rectangle 47"/>
          <p:cNvSpPr>
            <a:spLocks noChangeArrowheads="1"/>
          </p:cNvSpPr>
          <p:nvPr userDrawn="1"/>
        </p:nvSpPr>
        <p:spPr bwMode="auto">
          <a:xfrm>
            <a:off x="0" y="0"/>
            <a:ext cx="9144000" cy="476250"/>
          </a:xfrm>
          <a:prstGeom prst="rect">
            <a:avLst/>
          </a:prstGeom>
          <a:solidFill>
            <a:schemeClr val="bg1">
              <a:lumMod val="65000"/>
            </a:schemeClr>
          </a:solidFill>
          <a:ln>
            <a:noFill/>
          </a:ln>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0" name="Rectangle 48"/>
          <p:cNvSpPr>
            <a:spLocks noChangeArrowheads="1"/>
          </p:cNvSpPr>
          <p:nvPr userDrawn="1"/>
        </p:nvSpPr>
        <p:spPr bwMode="auto">
          <a:xfrm>
            <a:off x="0" y="476250"/>
            <a:ext cx="9144000" cy="476250"/>
          </a:xfrm>
          <a:prstGeom prst="rect">
            <a:avLst/>
          </a:prstGeom>
          <a:solidFill>
            <a:srgbClr val="A51A17"/>
          </a:solidFill>
          <a:ln>
            <a:noFill/>
          </a:ln>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endParaRPr lang="en-US" altLang="en-US"/>
          </a:p>
        </p:txBody>
      </p:sp>
      <p:grpSp>
        <p:nvGrpSpPr>
          <p:cNvPr id="1031" name="Group 49"/>
          <p:cNvGrpSpPr>
            <a:grpSpLocks/>
          </p:cNvGrpSpPr>
          <p:nvPr userDrawn="1"/>
        </p:nvGrpSpPr>
        <p:grpSpPr bwMode="auto">
          <a:xfrm>
            <a:off x="0" y="0"/>
            <a:ext cx="901700" cy="6858000"/>
            <a:chOff x="672" y="238"/>
            <a:chExt cx="568" cy="3811"/>
          </a:xfrm>
        </p:grpSpPr>
        <p:sp>
          <p:nvSpPr>
            <p:cNvPr id="1037" name="Rectangle 50"/>
            <p:cNvSpPr>
              <a:spLocks noChangeArrowheads="1"/>
            </p:cNvSpPr>
            <p:nvPr/>
          </p:nvSpPr>
          <p:spPr bwMode="auto">
            <a:xfrm rot="5400000">
              <a:off x="-808" y="2002"/>
              <a:ext cx="3811" cy="284"/>
            </a:xfrm>
            <a:prstGeom prst="rect">
              <a:avLst/>
            </a:prstGeom>
            <a:solidFill>
              <a:srgbClr val="A08284">
                <a:alpha val="2470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8" name="Rectangle 51"/>
            <p:cNvSpPr>
              <a:spLocks noChangeArrowheads="1"/>
            </p:cNvSpPr>
            <p:nvPr/>
          </p:nvSpPr>
          <p:spPr bwMode="auto">
            <a:xfrm rot="5400000">
              <a:off x="-1089" y="1999"/>
              <a:ext cx="3805" cy="283"/>
            </a:xfrm>
            <a:prstGeom prst="rect">
              <a:avLst/>
            </a:prstGeom>
            <a:solidFill>
              <a:srgbClr val="938F8F">
                <a:alpha val="1490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p>
          </p:txBody>
        </p:sp>
      </p:grpSp>
      <p:sp>
        <p:nvSpPr>
          <p:cNvPr id="1032" name="Rectangle 52"/>
          <p:cNvSpPr>
            <a:spLocks noChangeArrowheads="1"/>
          </p:cNvSpPr>
          <p:nvPr userDrawn="1"/>
        </p:nvSpPr>
        <p:spPr bwMode="auto">
          <a:xfrm rot="5400000">
            <a:off x="438150" y="12700"/>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3" name="Rectangle 53"/>
          <p:cNvSpPr>
            <a:spLocks noChangeArrowheads="1"/>
          </p:cNvSpPr>
          <p:nvPr userDrawn="1"/>
        </p:nvSpPr>
        <p:spPr bwMode="auto">
          <a:xfrm rot="5400000">
            <a:off x="-12700" y="12700"/>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4" name="Rectangle 54"/>
          <p:cNvSpPr>
            <a:spLocks noChangeArrowheads="1"/>
          </p:cNvSpPr>
          <p:nvPr userDrawn="1"/>
        </p:nvSpPr>
        <p:spPr bwMode="auto">
          <a:xfrm rot="5400000">
            <a:off x="438150" y="490538"/>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5" name="Rectangle 55"/>
          <p:cNvSpPr>
            <a:spLocks noChangeArrowheads="1"/>
          </p:cNvSpPr>
          <p:nvPr userDrawn="1"/>
        </p:nvSpPr>
        <p:spPr bwMode="auto">
          <a:xfrm rot="5400000">
            <a:off x="-12700" y="490538"/>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pic>
        <p:nvPicPr>
          <p:cNvPr id="2" name="Picture 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6743700" y="6214516"/>
            <a:ext cx="2057400" cy="440284"/>
          </a:xfrm>
          <a:prstGeom prst="rect">
            <a:avLst/>
          </a:prstGeom>
        </p:spPr>
      </p:pic>
    </p:spTree>
  </p:cSld>
  <p:clrMap bg1="lt1" tx1="dk1" bg2="lt2" tx2="dk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200">
          <a:solidFill>
            <a:srgbClr val="9D8D85"/>
          </a:solidFill>
          <a:latin typeface="+mj-lt"/>
          <a:ea typeface="+mj-ea"/>
          <a:cs typeface="+mj-cs"/>
        </a:defRPr>
      </a:lvl1pPr>
      <a:lvl2pPr algn="l" rtl="0" eaLnBrk="0" fontAlgn="base" hangingPunct="0">
        <a:spcBef>
          <a:spcPct val="0"/>
        </a:spcBef>
        <a:spcAft>
          <a:spcPct val="0"/>
        </a:spcAft>
        <a:defRPr sz="3200">
          <a:solidFill>
            <a:srgbClr val="9D8D85"/>
          </a:solidFill>
          <a:latin typeface="Arial" charset="0"/>
          <a:ea typeface="ＭＳ Ｐゴシック" pitchFamily="1" charset="-128"/>
        </a:defRPr>
      </a:lvl2pPr>
      <a:lvl3pPr algn="l" rtl="0" eaLnBrk="0" fontAlgn="base" hangingPunct="0">
        <a:spcBef>
          <a:spcPct val="0"/>
        </a:spcBef>
        <a:spcAft>
          <a:spcPct val="0"/>
        </a:spcAft>
        <a:defRPr sz="3200">
          <a:solidFill>
            <a:srgbClr val="9D8D85"/>
          </a:solidFill>
          <a:latin typeface="Arial" charset="0"/>
          <a:ea typeface="ＭＳ Ｐゴシック" pitchFamily="1" charset="-128"/>
        </a:defRPr>
      </a:lvl3pPr>
      <a:lvl4pPr algn="l" rtl="0" eaLnBrk="0" fontAlgn="base" hangingPunct="0">
        <a:spcBef>
          <a:spcPct val="0"/>
        </a:spcBef>
        <a:spcAft>
          <a:spcPct val="0"/>
        </a:spcAft>
        <a:defRPr sz="3200">
          <a:solidFill>
            <a:srgbClr val="9D8D85"/>
          </a:solidFill>
          <a:latin typeface="Arial" charset="0"/>
          <a:ea typeface="ＭＳ Ｐゴシック" pitchFamily="1" charset="-128"/>
        </a:defRPr>
      </a:lvl4pPr>
      <a:lvl5pPr algn="l" rtl="0" eaLnBrk="0" fontAlgn="base" hangingPunct="0">
        <a:spcBef>
          <a:spcPct val="0"/>
        </a:spcBef>
        <a:spcAft>
          <a:spcPct val="0"/>
        </a:spcAft>
        <a:defRPr sz="3200">
          <a:solidFill>
            <a:srgbClr val="9D8D85"/>
          </a:solidFill>
          <a:latin typeface="Arial" charset="0"/>
          <a:ea typeface="ＭＳ Ｐゴシック" pitchFamily="1" charset="-128"/>
        </a:defRPr>
      </a:lvl5pPr>
      <a:lvl6pPr marL="457200" algn="l" rtl="0" fontAlgn="base">
        <a:spcBef>
          <a:spcPct val="0"/>
        </a:spcBef>
        <a:spcAft>
          <a:spcPct val="0"/>
        </a:spcAft>
        <a:defRPr sz="3200">
          <a:solidFill>
            <a:srgbClr val="9D8D85"/>
          </a:solidFill>
          <a:latin typeface="Arial" charset="0"/>
          <a:ea typeface="ＭＳ Ｐゴシック" pitchFamily="1" charset="-128"/>
        </a:defRPr>
      </a:lvl6pPr>
      <a:lvl7pPr marL="914400" algn="l" rtl="0" fontAlgn="base">
        <a:spcBef>
          <a:spcPct val="0"/>
        </a:spcBef>
        <a:spcAft>
          <a:spcPct val="0"/>
        </a:spcAft>
        <a:defRPr sz="3200">
          <a:solidFill>
            <a:srgbClr val="9D8D85"/>
          </a:solidFill>
          <a:latin typeface="Arial" charset="0"/>
          <a:ea typeface="ＭＳ Ｐゴシック" pitchFamily="1" charset="-128"/>
        </a:defRPr>
      </a:lvl7pPr>
      <a:lvl8pPr marL="1371600" algn="l" rtl="0" fontAlgn="base">
        <a:spcBef>
          <a:spcPct val="0"/>
        </a:spcBef>
        <a:spcAft>
          <a:spcPct val="0"/>
        </a:spcAft>
        <a:defRPr sz="3200">
          <a:solidFill>
            <a:srgbClr val="9D8D85"/>
          </a:solidFill>
          <a:latin typeface="Arial" charset="0"/>
          <a:ea typeface="ＭＳ Ｐゴシック" pitchFamily="1" charset="-128"/>
        </a:defRPr>
      </a:lvl8pPr>
      <a:lvl9pPr marL="1828800" algn="l" rtl="0" fontAlgn="base">
        <a:spcBef>
          <a:spcPct val="0"/>
        </a:spcBef>
        <a:spcAft>
          <a:spcPct val="0"/>
        </a:spcAft>
        <a:defRPr sz="3200">
          <a:solidFill>
            <a:srgbClr val="9D8D85"/>
          </a:solidFill>
          <a:latin typeface="Arial" charset="0"/>
          <a:ea typeface="ＭＳ Ｐゴシック" pitchFamily="1" charset="-128"/>
        </a:defRPr>
      </a:lvl9pPr>
    </p:titleStyle>
    <p:bodyStyle>
      <a:lvl1pPr marL="228600" indent="-228600" algn="l" rtl="0" eaLnBrk="0" fontAlgn="base" hangingPunct="0">
        <a:spcBef>
          <a:spcPct val="20000"/>
        </a:spcBef>
        <a:spcAft>
          <a:spcPct val="0"/>
        </a:spcAft>
        <a:buChar char="•"/>
        <a:defRPr sz="3200" baseline="0">
          <a:solidFill>
            <a:schemeClr val="tx1"/>
          </a:solidFill>
          <a:latin typeface="+mn-lt"/>
          <a:ea typeface="+mn-ea"/>
          <a:cs typeface="+mn-cs"/>
        </a:defRPr>
      </a:lvl1pPr>
      <a:lvl2pPr marL="635000" indent="-177800" algn="l" rtl="0" eaLnBrk="0" fontAlgn="base" hangingPunct="0">
        <a:spcBef>
          <a:spcPct val="20000"/>
        </a:spcBef>
        <a:spcAft>
          <a:spcPct val="0"/>
        </a:spcAft>
        <a:buChar char="•"/>
        <a:defRPr sz="2800" baseline="0">
          <a:solidFill>
            <a:schemeClr val="tx1"/>
          </a:solidFill>
          <a:latin typeface="+mn-lt"/>
          <a:ea typeface="+mn-ea"/>
        </a:defRPr>
      </a:lvl2pPr>
      <a:lvl3pPr marL="1092200" indent="-177800" algn="l" rtl="0" eaLnBrk="0" fontAlgn="base" hangingPunct="0">
        <a:spcBef>
          <a:spcPct val="20000"/>
        </a:spcBef>
        <a:spcAft>
          <a:spcPct val="0"/>
        </a:spcAft>
        <a:buChar char="•"/>
        <a:defRPr sz="2400" baseline="0">
          <a:solidFill>
            <a:schemeClr val="tx1"/>
          </a:solidFill>
          <a:latin typeface="+mn-lt"/>
          <a:ea typeface="+mn-ea"/>
        </a:defRPr>
      </a:lvl3pPr>
      <a:lvl4pPr marL="1549400" indent="-177800" algn="l" rtl="0" eaLnBrk="0" fontAlgn="base" hangingPunct="0">
        <a:spcBef>
          <a:spcPct val="20000"/>
        </a:spcBef>
        <a:spcAft>
          <a:spcPct val="0"/>
        </a:spcAft>
        <a:buChar char="•"/>
        <a:defRPr sz="2000" baseline="0">
          <a:solidFill>
            <a:schemeClr val="tx1"/>
          </a:solidFill>
          <a:latin typeface="+mn-lt"/>
          <a:ea typeface="+mn-ea"/>
        </a:defRPr>
      </a:lvl4pPr>
      <a:lvl5pPr marL="2006600" indent="-177800" algn="l" rtl="0" eaLnBrk="0" fontAlgn="base" hangingPunct="0">
        <a:spcBef>
          <a:spcPct val="20000"/>
        </a:spcBef>
        <a:spcAft>
          <a:spcPct val="0"/>
        </a:spcAft>
        <a:buChar char="•"/>
        <a:defRPr sz="2000" baseline="0">
          <a:solidFill>
            <a:schemeClr val="tx1"/>
          </a:solidFill>
          <a:latin typeface="+mn-lt"/>
          <a:ea typeface="+mn-ea"/>
        </a:defRPr>
      </a:lvl5pPr>
      <a:lvl6pPr marL="2463800" indent="-177800" algn="l" rtl="0" fontAlgn="base">
        <a:spcBef>
          <a:spcPct val="20000"/>
        </a:spcBef>
        <a:spcAft>
          <a:spcPct val="0"/>
        </a:spcAft>
        <a:buChar char="•"/>
        <a:defRPr sz="2000">
          <a:solidFill>
            <a:srgbClr val="002E62"/>
          </a:solidFill>
          <a:latin typeface="+mn-lt"/>
          <a:ea typeface="+mn-ea"/>
        </a:defRPr>
      </a:lvl6pPr>
      <a:lvl7pPr marL="2921000" indent="-177800" algn="l" rtl="0" fontAlgn="base">
        <a:spcBef>
          <a:spcPct val="20000"/>
        </a:spcBef>
        <a:spcAft>
          <a:spcPct val="0"/>
        </a:spcAft>
        <a:buChar char="•"/>
        <a:defRPr sz="2000">
          <a:solidFill>
            <a:srgbClr val="002E62"/>
          </a:solidFill>
          <a:latin typeface="+mn-lt"/>
          <a:ea typeface="+mn-ea"/>
        </a:defRPr>
      </a:lvl7pPr>
      <a:lvl8pPr marL="3378200" indent="-177800" algn="l" rtl="0" fontAlgn="base">
        <a:spcBef>
          <a:spcPct val="20000"/>
        </a:spcBef>
        <a:spcAft>
          <a:spcPct val="0"/>
        </a:spcAft>
        <a:buChar char="•"/>
        <a:defRPr sz="2000">
          <a:solidFill>
            <a:srgbClr val="002E62"/>
          </a:solidFill>
          <a:latin typeface="+mn-lt"/>
          <a:ea typeface="+mn-ea"/>
        </a:defRPr>
      </a:lvl8pPr>
      <a:lvl9pPr marL="3835400" indent="-177800" algn="l" rtl="0" fontAlgn="base">
        <a:spcBef>
          <a:spcPct val="20000"/>
        </a:spcBef>
        <a:spcAft>
          <a:spcPct val="0"/>
        </a:spcAft>
        <a:buChar char="•"/>
        <a:defRPr sz="2000">
          <a:solidFill>
            <a:srgbClr val="002E6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9"/>
          <p:cNvSpPr>
            <a:spLocks noChangeArrowheads="1"/>
          </p:cNvSpPr>
          <p:nvPr/>
        </p:nvSpPr>
        <p:spPr bwMode="auto">
          <a:xfrm>
            <a:off x="2286000" y="1828800"/>
            <a:ext cx="6248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spcBef>
                <a:spcPct val="20000"/>
              </a:spcBef>
              <a:defRPr/>
            </a:pPr>
            <a:r>
              <a:rPr lang="en-US" altLang="en-US" sz="2800" dirty="0" smtClean="0">
                <a:solidFill>
                  <a:srgbClr val="C00000"/>
                </a:solidFill>
              </a:rPr>
              <a:t>AEM 2210</a:t>
            </a:r>
          </a:p>
          <a:p>
            <a:pPr eaLnBrk="1" hangingPunct="1">
              <a:spcBef>
                <a:spcPct val="20000"/>
              </a:spcBef>
              <a:defRPr/>
            </a:pPr>
            <a:r>
              <a:rPr lang="en-US" altLang="en-US" sz="1800" i="1" cap="small" dirty="0" smtClean="0">
                <a:solidFill>
                  <a:srgbClr val="C00000"/>
                </a:solidFill>
              </a:rPr>
              <a:t>Financial Accounting</a:t>
            </a:r>
          </a:p>
          <a:p>
            <a:pPr eaLnBrk="1" hangingPunct="1">
              <a:spcBef>
                <a:spcPct val="20000"/>
              </a:spcBef>
              <a:defRPr/>
            </a:pPr>
            <a:endParaRPr lang="en-US" altLang="en-US" sz="1800" i="1" dirty="0" smtClean="0">
              <a:solidFill>
                <a:srgbClr val="C00000"/>
              </a:solidFill>
            </a:endParaRPr>
          </a:p>
          <a:p>
            <a:pPr marL="1254125" indent="-2168525" eaLnBrk="1" hangingPunct="1">
              <a:spcBef>
                <a:spcPct val="20000"/>
              </a:spcBef>
              <a:defRPr/>
            </a:pPr>
            <a:r>
              <a:rPr lang="en-US" altLang="en-US" sz="1800" dirty="0" smtClean="0">
                <a:solidFill>
                  <a:srgbClr val="C00000"/>
                </a:solidFill>
              </a:rPr>
              <a:t>Chapter 10: Reporting and Interpreting Bond Securities</a:t>
            </a:r>
            <a:endParaRPr lang="en-US" altLang="en-US" sz="2000" dirty="0" smtClean="0">
              <a:solidFill>
                <a:srgbClr val="C00000"/>
              </a:solidFill>
            </a:endParaRPr>
          </a:p>
          <a:p>
            <a:pPr algn="ctr" eaLnBrk="1" hangingPunct="1">
              <a:spcBef>
                <a:spcPct val="20000"/>
              </a:spcBef>
              <a:defRPr/>
            </a:pPr>
            <a:endParaRPr lang="en-US" altLang="en-US" sz="3200" dirty="0" smtClean="0">
              <a:solidFill>
                <a:schemeClr val="folHlink"/>
              </a:solidFill>
            </a:endParaRPr>
          </a:p>
          <a:p>
            <a:pPr algn="ctr" eaLnBrk="1" hangingPunct="1">
              <a:spcBef>
                <a:spcPct val="20000"/>
              </a:spcBef>
              <a:defRPr/>
            </a:pPr>
            <a:endParaRPr lang="en-US" altLang="en-US" sz="3200" dirty="0" smtClean="0">
              <a:solidFill>
                <a:srgbClr val="002E62"/>
              </a:solidFill>
            </a:endParaRPr>
          </a:p>
        </p:txBody>
      </p:sp>
      <p:sp>
        <p:nvSpPr>
          <p:cNvPr id="3075" name="Text Box 12"/>
          <p:cNvSpPr txBox="1">
            <a:spLocks noChangeArrowheads="1"/>
          </p:cNvSpPr>
          <p:nvPr/>
        </p:nvSpPr>
        <p:spPr bwMode="auto">
          <a:xfrm>
            <a:off x="2286000" y="4068763"/>
            <a:ext cx="1600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spcBef>
                <a:spcPct val="50000"/>
              </a:spcBef>
            </a:pPr>
            <a:r>
              <a:rPr lang="en-US" altLang="en-US" sz="1200" dirty="0" smtClean="0">
                <a:solidFill>
                  <a:srgbClr val="9D8D85"/>
                </a:solidFill>
              </a:rPr>
              <a:t>Spring 2018</a:t>
            </a:r>
            <a:endParaRPr lang="en-US" altLang="en-US" sz="1200" dirty="0">
              <a:solidFill>
                <a:srgbClr val="9D8D85"/>
              </a:solidFill>
            </a:endParaRPr>
          </a:p>
        </p:txBody>
      </p:sp>
      <p:sp>
        <p:nvSpPr>
          <p:cNvPr id="3076" name="Text Box 13"/>
          <p:cNvSpPr txBox="1">
            <a:spLocks noChangeArrowheads="1"/>
          </p:cNvSpPr>
          <p:nvPr/>
        </p:nvSpPr>
        <p:spPr bwMode="auto">
          <a:xfrm>
            <a:off x="2286000" y="3733800"/>
            <a:ext cx="434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spcBef>
                <a:spcPct val="50000"/>
              </a:spcBef>
            </a:pPr>
            <a:r>
              <a:rPr lang="en-US" altLang="en-US" sz="1600">
                <a:solidFill>
                  <a:srgbClr val="9D8D85"/>
                </a:solidFill>
              </a:rPr>
              <a:t>Professor Sinclair</a:t>
            </a:r>
            <a:endParaRPr lang="en-US" altLang="en-US" sz="1800">
              <a:solidFill>
                <a:srgbClr val="9D8D85"/>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A51A17"/>
                </a:solidFill>
              </a:rPr>
              <a:pPr/>
              <a:t>10</a:t>
            </a:fld>
            <a:endParaRPr lang="en-US" altLang="en-US" sz="1400" b="1" dirty="0" smtClean="0">
              <a:solidFill>
                <a:srgbClr val="A51A17"/>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Bond Issuance</a:t>
            </a:r>
          </a:p>
        </p:txBody>
      </p:sp>
    </p:spTree>
    <p:extLst>
      <p:ext uri="{BB962C8B-B14F-4D97-AF65-F5344CB8AC3E}">
        <p14:creationId xmlns:p14="http://schemas.microsoft.com/office/powerpoint/2010/main" val="6738611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11</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Bond Issuance Process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buNone/>
              <a:defRPr/>
            </a:pPr>
            <a:r>
              <a:rPr lang="en-US" sz="1400" dirty="0"/>
              <a:t>The bond issuer also prepares a </a:t>
            </a:r>
            <a:r>
              <a:rPr lang="en-US" sz="1400" b="1" dirty="0"/>
              <a:t>prospectus</a:t>
            </a:r>
            <a:r>
              <a:rPr lang="en-US" sz="1400" dirty="0"/>
              <a:t>, which is a regulatory filing that describes all the details of a debt or equity security to potential buyers.</a:t>
            </a:r>
          </a:p>
          <a:p>
            <a:pPr>
              <a:defRPr/>
            </a:pPr>
            <a:endParaRPr lang="en-US" sz="1400" dirty="0"/>
          </a:p>
          <a:p>
            <a:pPr>
              <a:defRPr/>
            </a:pPr>
            <a:r>
              <a:rPr lang="en-US" sz="1400" dirty="0"/>
              <a:t>When a company decides to issue new bonds, it prepares a bond indenture (bond contract) that specifies the legal provisions of the bonds. These provisions include the maturity date, rate of interest to be paid, date of each interest payment, and any conversion privileges. The indenture also contains covenants designed to protect the creditors. Typical covenants include limitations on new debt that the company might issue in the future, limitations on the payment of dividends, or requirements for certain minimum accounting ratios, such as the current ratio. </a:t>
            </a:r>
          </a:p>
          <a:p>
            <a:pPr>
              <a:defRPr/>
            </a:pPr>
            <a:endParaRPr lang="en-US" sz="1400" dirty="0"/>
          </a:p>
          <a:p>
            <a:pPr>
              <a:defRPr/>
            </a:pPr>
            <a:r>
              <a:rPr lang="en-US" sz="1400" dirty="0"/>
              <a:t>Because </a:t>
            </a:r>
            <a:r>
              <a:rPr lang="en-US" sz="1400" b="1" dirty="0"/>
              <a:t>covenants</a:t>
            </a:r>
            <a:r>
              <a:rPr lang="en-US" sz="1400" dirty="0"/>
              <a:t> may limit the company’s future actions, management prefers those that are least restrictive. Creditors, however, prefer more restrictive covenants, which lessen the risk of the investment. As with any business transaction, the final result is achieved through negotiation. Bond covenants are typically reported in the notes to the financial statements. </a:t>
            </a:r>
          </a:p>
          <a:p>
            <a:pPr>
              <a:defRPr/>
            </a:pPr>
            <a:endParaRPr lang="en-US" sz="1400" dirty="0"/>
          </a:p>
          <a:p>
            <a:pPr>
              <a:defRPr/>
            </a:pPr>
            <a:r>
              <a:rPr lang="en-US" sz="1400" dirty="0"/>
              <a:t>An independent party, called the </a:t>
            </a:r>
            <a:r>
              <a:rPr lang="en-US" sz="1400" b="1" dirty="0"/>
              <a:t>trustee,</a:t>
            </a:r>
            <a:r>
              <a:rPr lang="en-US" sz="1400" dirty="0"/>
              <a:t> is usually appointed to represent the bondholders. A trustee’s duties are to ascertain whether the issuing company fulfills all provisions of the bond indenture. </a:t>
            </a:r>
          </a:p>
        </p:txBody>
      </p:sp>
    </p:spTree>
    <p:extLst>
      <p:ext uri="{BB962C8B-B14F-4D97-AF65-F5344CB8AC3E}">
        <p14:creationId xmlns:p14="http://schemas.microsoft.com/office/powerpoint/2010/main" val="30264927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12</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Bond Issuance Process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285750" indent="-285750">
              <a:buFont typeface="Arial" panose="020B0604020202020204" pitchFamily="34" charset="0"/>
              <a:buChar char="•"/>
            </a:pPr>
            <a:r>
              <a:rPr lang="en-US" sz="1400" dirty="0"/>
              <a:t>Because of the large amount of money involved and the complexities associated with bonds, several agencies exist to evaluate the risk that a bond issuer will not be able to meet the requirements specified in the prospectus</a:t>
            </a:r>
            <a:r>
              <a:rPr lang="en-US" sz="1400" dirty="0" smtClean="0"/>
              <a:t>.</a:t>
            </a:r>
          </a:p>
          <a:p>
            <a:pPr marL="285750" indent="-285750">
              <a:buFont typeface="Arial" panose="020B0604020202020204" pitchFamily="34" charset="0"/>
              <a:buChar char="•"/>
            </a:pPr>
            <a:endParaRPr lang="en-US" sz="1400" dirty="0"/>
          </a:p>
          <a:p>
            <a:pPr marL="285750" lvl="0" indent="-285750">
              <a:buFont typeface="Arial" panose="020B0604020202020204" pitchFamily="34" charset="0"/>
              <a:buChar char="•"/>
            </a:pPr>
            <a:r>
              <a:rPr lang="en-US" sz="1400" kern="1200" dirty="0"/>
              <a:t>This risk is called </a:t>
            </a:r>
            <a:r>
              <a:rPr lang="en-US" sz="1400" b="1" kern="1200" dirty="0"/>
              <a:t>default risk</a:t>
            </a:r>
            <a:r>
              <a:rPr lang="en-US" sz="1400" kern="1200" dirty="0"/>
              <a:t>. Higher-quality bonds have a lower default risk, while lower-quality bonds have a higher default risk.</a:t>
            </a:r>
          </a:p>
          <a:p>
            <a:pPr marL="285750" indent="-285750">
              <a:buFont typeface="Arial" panose="020B0604020202020204" pitchFamily="34" charset="0"/>
              <a:buChar char="•"/>
            </a:pPr>
            <a:endParaRPr lang="en-US" sz="1400" dirty="0" smtClean="0"/>
          </a:p>
          <a:p>
            <a:pPr marL="0" indent="0">
              <a:buNone/>
            </a:pPr>
            <a:endParaRPr lang="en-US" sz="1400" dirty="0" smtClean="0"/>
          </a:p>
          <a:p>
            <a:pPr marL="0" indent="0">
              <a:buNone/>
            </a:pPr>
            <a:r>
              <a:rPr lang="en-US" sz="1400" dirty="0" smtClean="0"/>
              <a:t>Standard </a:t>
            </a:r>
            <a:r>
              <a:rPr lang="en-US" sz="1400" dirty="0"/>
              <a:t>&amp; Poor’s, Moody’s, and Fitch use letter ratings to specify the quality of a bond. Many banks, mutual funds, and trusts are permitted to invest only in investment-grade bonds. </a:t>
            </a:r>
          </a:p>
          <a:p>
            <a:pPr marL="285750" indent="-285750">
              <a:buFont typeface="Arial" panose="020B0604020202020204" pitchFamily="34" charset="0"/>
              <a:buChar char="•"/>
            </a:pPr>
            <a:endParaRPr lang="en-US" sz="1400" dirty="0"/>
          </a:p>
        </p:txBody>
      </p:sp>
      <p:pic>
        <p:nvPicPr>
          <p:cNvPr id="5" name="Picture 4"/>
          <p:cNvPicPr>
            <a:picLocks noChangeAspect="1"/>
          </p:cNvPicPr>
          <p:nvPr/>
        </p:nvPicPr>
        <p:blipFill>
          <a:blip r:embed="rId3"/>
          <a:stretch>
            <a:fillRect/>
          </a:stretch>
        </p:blipFill>
        <p:spPr>
          <a:xfrm>
            <a:off x="1676400" y="3581400"/>
            <a:ext cx="5054044" cy="3276600"/>
          </a:xfrm>
          <a:prstGeom prst="rect">
            <a:avLst/>
          </a:prstGeom>
        </p:spPr>
      </p:pic>
    </p:spTree>
    <p:extLst>
      <p:ext uri="{BB962C8B-B14F-4D97-AF65-F5344CB8AC3E}">
        <p14:creationId xmlns:p14="http://schemas.microsoft.com/office/powerpoint/2010/main" val="32773031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13</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Bond Issuance</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543800" cy="5105400"/>
          </a:xfrm>
          <a:noFill/>
        </p:spPr>
        <p:txBody>
          <a:bodyPr lIns="0" tIns="0" rIns="0" bIns="0"/>
          <a:lstStyle/>
          <a:p>
            <a:pPr marL="0" indent="0">
              <a:buNone/>
              <a:defRPr/>
            </a:pPr>
            <a:r>
              <a:rPr lang="en-US" sz="1400" dirty="0"/>
              <a:t>The issue price of the bond is determined by the market, based on the time value of money.</a:t>
            </a:r>
            <a:br>
              <a:rPr lang="en-US" sz="1400" dirty="0"/>
            </a:br>
            <a:endParaRPr lang="en-US" sz="1400" dirty="0"/>
          </a:p>
          <a:p>
            <a:pPr>
              <a:defRPr/>
            </a:pPr>
            <a:r>
              <a:rPr lang="en-US" sz="1400" dirty="0"/>
              <a:t>Recall that there are two cash flow streams related to a bond: the principal and the interest. So, to determine the issue price of the bonds, we must determine the present value of the principal payment and the present value of the interest payments. The interest rate used to compute the present value is the market interest rate. The market interest rate is the current rate of interest on debt when incurred. It is also called the yield or effective interest rate. </a:t>
            </a:r>
            <a:br>
              <a:rPr lang="en-US" sz="1400" dirty="0"/>
            </a:br>
            <a:endParaRPr lang="en-US" sz="1400" dirty="0"/>
          </a:p>
          <a:p>
            <a:pPr>
              <a:defRPr/>
            </a:pPr>
            <a:endParaRPr lang="en-US" sz="1400" dirty="0" smtClean="0"/>
          </a:p>
          <a:p>
            <a:pPr>
              <a:defRPr/>
            </a:pPr>
            <a:endParaRPr lang="en-US" sz="1400" dirty="0"/>
          </a:p>
          <a:p>
            <a:pPr>
              <a:defRPr/>
            </a:pPr>
            <a:endParaRPr lang="en-US" sz="1400" dirty="0" smtClean="0"/>
          </a:p>
          <a:p>
            <a:pPr>
              <a:defRPr/>
            </a:pPr>
            <a:endParaRPr lang="en-US" sz="1400" dirty="0"/>
          </a:p>
          <a:p>
            <a:pPr>
              <a:defRPr/>
            </a:pPr>
            <a:endParaRPr lang="en-US" sz="1400" dirty="0" smtClean="0"/>
          </a:p>
          <a:p>
            <a:pPr>
              <a:defRPr/>
            </a:pPr>
            <a:endParaRPr lang="en-US" sz="1400" dirty="0"/>
          </a:p>
          <a:p>
            <a:pPr>
              <a:defRPr/>
            </a:pPr>
            <a:endParaRPr lang="en-US" sz="1400" dirty="0" smtClean="0"/>
          </a:p>
          <a:p>
            <a:pPr>
              <a:defRPr/>
            </a:pPr>
            <a:endParaRPr lang="en-US" sz="1400" dirty="0"/>
          </a:p>
          <a:p>
            <a:pPr>
              <a:defRPr/>
            </a:pPr>
            <a:r>
              <a:rPr lang="en-US" sz="1400" dirty="0" smtClean="0"/>
              <a:t>When </a:t>
            </a:r>
            <a:r>
              <a:rPr lang="en-US" sz="1400" dirty="0"/>
              <a:t>a bond pays an interest rate that is less than the rate creditors demand, they will not buy it unless its price is reduced; in other words, a discount must be provided. On the other hand, when a bond pays an interest rate that is more than creditors demand, they will be willing to pay a premium to buy it. When the bond pays an interest rate that is equal to the rate creditors demand, the bond will sell at par. </a:t>
            </a:r>
          </a:p>
        </p:txBody>
      </p:sp>
      <p:grpSp>
        <p:nvGrpSpPr>
          <p:cNvPr id="7" name="Group 6"/>
          <p:cNvGrpSpPr/>
          <p:nvPr/>
        </p:nvGrpSpPr>
        <p:grpSpPr>
          <a:xfrm>
            <a:off x="1600200" y="3104660"/>
            <a:ext cx="6400800" cy="1413655"/>
            <a:chOff x="1219200" y="2590800"/>
            <a:chExt cx="6400800" cy="1413655"/>
          </a:xfrm>
        </p:grpSpPr>
        <p:cxnSp>
          <p:nvCxnSpPr>
            <p:cNvPr id="8" name="Straight Arrow Connector 7"/>
            <p:cNvCxnSpPr/>
            <p:nvPr/>
          </p:nvCxnSpPr>
          <p:spPr>
            <a:xfrm flipV="1">
              <a:off x="3124200" y="3200400"/>
              <a:ext cx="457200" cy="15240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124200" y="3521032"/>
              <a:ext cx="4572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3124200" y="3657600"/>
              <a:ext cx="457200" cy="22860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5257800" y="3207327"/>
              <a:ext cx="4572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5257800" y="3521032"/>
              <a:ext cx="4572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5257800" y="3831205"/>
              <a:ext cx="4572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5715000" y="3009900"/>
              <a:ext cx="1752600" cy="994555"/>
            </a:xfrm>
            <a:prstGeom prst="rect">
              <a:avLst/>
            </a:prstGeom>
            <a:solidFill>
              <a:schemeClr val="accent6">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3581400" y="3009900"/>
              <a:ext cx="1752600" cy="994555"/>
            </a:xfrm>
            <a:prstGeom prst="rect">
              <a:avLst/>
            </a:prstGeom>
            <a:solidFill>
              <a:schemeClr val="accent2">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p:nvSpPr>
          <p:spPr>
            <a:xfrm>
              <a:off x="1371600" y="3200400"/>
              <a:ext cx="1752600" cy="685800"/>
            </a:xfrm>
            <a:prstGeom prst="rect">
              <a:avLst/>
            </a:prstGeom>
            <a:solidFill>
              <a:schemeClr val="accent3">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extBox 16"/>
            <p:cNvSpPr txBox="1"/>
            <p:nvPr/>
          </p:nvSpPr>
          <p:spPr>
            <a:xfrm>
              <a:off x="1524000" y="2590800"/>
              <a:ext cx="5867400" cy="307777"/>
            </a:xfrm>
            <a:prstGeom prst="rect">
              <a:avLst/>
            </a:prstGeom>
            <a:noFill/>
          </p:spPr>
          <p:txBody>
            <a:bodyPr wrap="square" rtlCol="0">
              <a:spAutoFit/>
            </a:bodyPr>
            <a:lstStyle/>
            <a:p>
              <a:r>
                <a:rPr lang="en-US" sz="1400" dirty="0" smtClean="0"/>
                <a:t>Bond Contract	          Market Rate                         Bond Price</a:t>
              </a:r>
              <a:endParaRPr lang="en-US" sz="1400" dirty="0"/>
            </a:p>
          </p:txBody>
        </p:sp>
        <p:sp>
          <p:nvSpPr>
            <p:cNvPr id="18" name="TextBox 17"/>
            <p:cNvSpPr txBox="1"/>
            <p:nvPr/>
          </p:nvSpPr>
          <p:spPr>
            <a:xfrm>
              <a:off x="1219200" y="3276600"/>
              <a:ext cx="2057400" cy="523220"/>
            </a:xfrm>
            <a:prstGeom prst="rect">
              <a:avLst/>
            </a:prstGeom>
            <a:noFill/>
          </p:spPr>
          <p:txBody>
            <a:bodyPr wrap="square" rtlCol="0">
              <a:spAutoFit/>
            </a:bodyPr>
            <a:lstStyle/>
            <a:p>
              <a:pPr algn="ctr"/>
              <a:r>
                <a:rPr lang="en-US" sz="1400" dirty="0" smtClean="0"/>
                <a:t>Coupon rate</a:t>
              </a:r>
            </a:p>
            <a:p>
              <a:pPr algn="ctr"/>
              <a:r>
                <a:rPr lang="en-US" sz="1400" dirty="0" smtClean="0"/>
                <a:t>is 10%</a:t>
              </a:r>
              <a:endParaRPr lang="en-US" sz="1400" dirty="0"/>
            </a:p>
          </p:txBody>
        </p:sp>
        <p:sp>
          <p:nvSpPr>
            <p:cNvPr id="19" name="TextBox 18"/>
            <p:cNvSpPr txBox="1"/>
            <p:nvPr/>
          </p:nvSpPr>
          <p:spPr>
            <a:xfrm>
              <a:off x="3429000" y="2971800"/>
              <a:ext cx="2057400" cy="1032655"/>
            </a:xfrm>
            <a:prstGeom prst="rect">
              <a:avLst/>
            </a:prstGeom>
            <a:noFill/>
          </p:spPr>
          <p:txBody>
            <a:bodyPr wrap="square" rtlCol="0">
              <a:spAutoFit/>
            </a:bodyPr>
            <a:lstStyle/>
            <a:p>
              <a:pPr algn="ctr">
                <a:lnSpc>
                  <a:spcPct val="140000"/>
                </a:lnSpc>
              </a:pPr>
              <a:r>
                <a:rPr lang="en-US" sz="1400" dirty="0" smtClean="0"/>
                <a:t>Less than 10%</a:t>
              </a:r>
            </a:p>
            <a:p>
              <a:pPr algn="ctr">
                <a:lnSpc>
                  <a:spcPct val="150000"/>
                </a:lnSpc>
              </a:pPr>
              <a:r>
                <a:rPr lang="en-US" sz="1400" dirty="0" smtClean="0"/>
                <a:t>Exactly 10%</a:t>
              </a:r>
            </a:p>
            <a:p>
              <a:pPr algn="ctr">
                <a:lnSpc>
                  <a:spcPct val="170000"/>
                </a:lnSpc>
              </a:pPr>
              <a:r>
                <a:rPr lang="en-US" sz="1400" dirty="0" smtClean="0"/>
                <a:t>Greater than 10%</a:t>
              </a:r>
              <a:endParaRPr lang="en-US" sz="1400" dirty="0"/>
            </a:p>
          </p:txBody>
        </p:sp>
        <p:sp>
          <p:nvSpPr>
            <p:cNvPr id="20" name="TextBox 19"/>
            <p:cNvSpPr txBox="1"/>
            <p:nvPr/>
          </p:nvSpPr>
          <p:spPr>
            <a:xfrm>
              <a:off x="5562600" y="2971800"/>
              <a:ext cx="2057400" cy="1032655"/>
            </a:xfrm>
            <a:prstGeom prst="rect">
              <a:avLst/>
            </a:prstGeom>
            <a:noFill/>
          </p:spPr>
          <p:txBody>
            <a:bodyPr wrap="square" rtlCol="0">
              <a:spAutoFit/>
            </a:bodyPr>
            <a:lstStyle/>
            <a:p>
              <a:pPr algn="ctr">
                <a:lnSpc>
                  <a:spcPct val="140000"/>
                </a:lnSpc>
              </a:pPr>
              <a:r>
                <a:rPr lang="en-US" sz="1400" dirty="0" smtClean="0"/>
                <a:t>Premium</a:t>
              </a:r>
            </a:p>
            <a:p>
              <a:pPr algn="ctr">
                <a:lnSpc>
                  <a:spcPct val="150000"/>
                </a:lnSpc>
              </a:pPr>
              <a:r>
                <a:rPr lang="en-US" sz="1400" dirty="0" smtClean="0"/>
                <a:t>Par</a:t>
              </a:r>
            </a:p>
            <a:p>
              <a:pPr algn="ctr">
                <a:lnSpc>
                  <a:spcPct val="170000"/>
                </a:lnSpc>
              </a:pPr>
              <a:r>
                <a:rPr lang="en-US" sz="1400" dirty="0" smtClean="0"/>
                <a:t>Discount</a:t>
              </a:r>
              <a:endParaRPr lang="en-US" sz="1400" dirty="0"/>
            </a:p>
          </p:txBody>
        </p:sp>
      </p:grpSp>
    </p:spTree>
    <p:extLst>
      <p:ext uri="{BB962C8B-B14F-4D97-AF65-F5344CB8AC3E}">
        <p14:creationId xmlns:p14="http://schemas.microsoft.com/office/powerpoint/2010/main" val="471723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14</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Bond Information</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410200"/>
          </a:xfrm>
          <a:noFill/>
        </p:spPr>
        <p:txBody>
          <a:bodyPr lIns="0" tIns="0" rIns="0" bIns="0"/>
          <a:lstStyle/>
          <a:p>
            <a:pPr marL="0" indent="0">
              <a:buNone/>
            </a:pPr>
            <a:r>
              <a:rPr lang="en-US" sz="1400" dirty="0"/>
              <a:t>Bond prices are reported each day in the business press based on transactions that have occurred on the bond exchange. Formats differ across news outlets.</a:t>
            </a:r>
          </a:p>
          <a:p>
            <a:pPr marL="0" indent="0">
              <a:buNone/>
            </a:pPr>
            <a:endParaRPr lang="en-US" sz="1400" dirty="0"/>
          </a:p>
          <a:p>
            <a:endParaRPr lang="en-US" sz="1400" dirty="0" smtClean="0"/>
          </a:p>
          <a:p>
            <a:endParaRPr lang="en-US" sz="1400" dirty="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200" dirty="0" smtClean="0"/>
          </a:p>
          <a:p>
            <a:r>
              <a:rPr lang="en-US" sz="1200" dirty="0" smtClean="0"/>
              <a:t>It </a:t>
            </a:r>
            <a:r>
              <a:rPr lang="en-US" sz="1200" dirty="0"/>
              <a:t>is important to remember that the current price listed above </a:t>
            </a:r>
            <a:r>
              <a:rPr lang="en-US" sz="1200" dirty="0" smtClean="0"/>
              <a:t>is </a:t>
            </a:r>
            <a:r>
              <a:rPr lang="en-US" sz="1200" dirty="0"/>
              <a:t>not </a:t>
            </a:r>
            <a:r>
              <a:rPr lang="en-US" sz="1200" dirty="0" smtClean="0"/>
              <a:t>reflected in DIS’ </a:t>
            </a:r>
            <a:r>
              <a:rPr lang="en-US" sz="1200" dirty="0"/>
              <a:t>financial </a:t>
            </a:r>
            <a:r>
              <a:rPr lang="en-US" sz="1200" dirty="0" smtClean="0"/>
              <a:t>statements. Walt Disney Co. </a:t>
            </a:r>
            <a:r>
              <a:rPr lang="en-US" sz="1200" dirty="0"/>
              <a:t>is not a part of the transaction when one investor sells his or her bond to another investor. For financial reporting purposes, </a:t>
            </a:r>
            <a:r>
              <a:rPr lang="en-US" sz="1200" dirty="0" smtClean="0"/>
              <a:t>DIS </a:t>
            </a:r>
            <a:r>
              <a:rPr lang="en-US" sz="1200" dirty="0"/>
              <a:t>uses the market interest rate that existed when the bonds were first issued to the public.</a:t>
            </a:r>
            <a:endParaRPr lang="en-US" sz="1400"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a:ext>
            </a:extLst>
          </a:blip>
          <a:srcRect l="20652" t="9403" b="13728"/>
          <a:stretch/>
        </p:blipFill>
        <p:spPr>
          <a:xfrm>
            <a:off x="1295400" y="1676400"/>
            <a:ext cx="3048000" cy="3757808"/>
          </a:xfrm>
          <a:prstGeom prst="rect">
            <a:avLst/>
          </a:prstGeom>
        </p:spPr>
      </p:pic>
      <p:pic>
        <p:nvPicPr>
          <p:cNvPr id="3" name="Picture 2"/>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4495800" y="1905000"/>
            <a:ext cx="4393406" cy="3124200"/>
          </a:xfrm>
          <a:prstGeom prst="rect">
            <a:avLst/>
          </a:prstGeom>
        </p:spPr>
      </p:pic>
      <p:sp>
        <p:nvSpPr>
          <p:cNvPr id="4" name="Rectangle 3"/>
          <p:cNvSpPr/>
          <p:nvPr/>
        </p:nvSpPr>
        <p:spPr bwMode="auto">
          <a:xfrm>
            <a:off x="3581400" y="1676400"/>
            <a:ext cx="914400" cy="2286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Tree>
    <p:extLst>
      <p:ext uri="{BB962C8B-B14F-4D97-AF65-F5344CB8AC3E}">
        <p14:creationId xmlns:p14="http://schemas.microsoft.com/office/powerpoint/2010/main" val="18022969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15</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6629400" cy="609600"/>
          </a:xfrm>
          <a:noFill/>
        </p:spPr>
        <p:txBody>
          <a:bodyPr lIns="0" tIns="0" rIns="0" bIns="0"/>
          <a:lstStyle/>
          <a:p>
            <a:pPr eaLnBrk="1" hangingPunct="1"/>
            <a:r>
              <a:rPr lang="en-US" altLang="en-US" sz="2400" b="1" dirty="0" smtClean="0">
                <a:solidFill>
                  <a:schemeClr val="bg1"/>
                </a:solidFill>
              </a:rPr>
              <a:t>Financial Reporting for Bonds</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7239000" cy="5029200"/>
          </a:xfrm>
          <a:noFill/>
        </p:spPr>
        <p:txBody>
          <a:bodyPr lIns="0" tIns="0" rIns="0" bIns="0"/>
          <a:lstStyle/>
          <a:p>
            <a:pPr marL="0" indent="0" eaLnBrk="1" hangingPunct="1">
              <a:buNone/>
              <a:defRPr/>
            </a:pPr>
            <a:r>
              <a:rPr lang="en-US" sz="1400" b="1" dirty="0">
                <a:solidFill>
                  <a:srgbClr val="002060"/>
                </a:solidFill>
              </a:rPr>
              <a:t>Principal</a:t>
            </a:r>
            <a:r>
              <a:rPr lang="en-US" sz="1400" dirty="0"/>
              <a:t> (i.e., face value or maturity value)</a:t>
            </a:r>
          </a:p>
          <a:p>
            <a:pPr eaLnBrk="1" hangingPunct="1">
              <a:defRPr/>
            </a:pPr>
            <a:endParaRPr lang="en-US" sz="1400" dirty="0"/>
          </a:p>
          <a:p>
            <a:pPr marL="0" indent="0" eaLnBrk="1" hangingPunct="1">
              <a:buNone/>
              <a:defRPr/>
            </a:pPr>
            <a:r>
              <a:rPr lang="en-US" sz="1400" b="1" dirty="0">
                <a:solidFill>
                  <a:srgbClr val="002060"/>
                </a:solidFill>
              </a:rPr>
              <a:t>Interest Rates </a:t>
            </a:r>
            <a:r>
              <a:rPr lang="en-US" sz="1400" dirty="0"/>
              <a:t>(</a:t>
            </a:r>
            <a:r>
              <a:rPr lang="en-US" sz="1400" u="sng" dirty="0"/>
              <a:t>at time of issuance</a:t>
            </a:r>
            <a:r>
              <a:rPr lang="en-US" sz="1400" dirty="0"/>
              <a:t>)</a:t>
            </a:r>
          </a:p>
          <a:p>
            <a:pPr lvl="2" eaLnBrk="1" hangingPunct="1">
              <a:spcBef>
                <a:spcPts val="1200"/>
              </a:spcBef>
              <a:buFont typeface="Wingdings" panose="05000000000000000000" pitchFamily="2" charset="2"/>
              <a:buChar char="ü"/>
              <a:defRPr/>
            </a:pPr>
            <a:r>
              <a:rPr lang="en-US" sz="1400" b="1" i="1" dirty="0">
                <a:solidFill>
                  <a:srgbClr val="002060"/>
                </a:solidFill>
              </a:rPr>
              <a:t>Stated</a:t>
            </a:r>
            <a:r>
              <a:rPr lang="en-US" sz="1400" dirty="0"/>
              <a:t> rate </a:t>
            </a:r>
            <a:r>
              <a:rPr lang="en-US" sz="1400" dirty="0">
                <a:sym typeface="Wingdings" pitchFamily="2" charset="2"/>
              </a:rPr>
              <a:t>determines cash payments</a:t>
            </a:r>
            <a:endParaRPr lang="en-US" sz="1400" dirty="0"/>
          </a:p>
          <a:p>
            <a:pPr lvl="2" eaLnBrk="1" hangingPunct="1">
              <a:spcBef>
                <a:spcPts val="1200"/>
              </a:spcBef>
              <a:buFont typeface="Wingdings" panose="05000000000000000000" pitchFamily="2" charset="2"/>
              <a:buChar char="ü"/>
              <a:defRPr/>
            </a:pPr>
            <a:r>
              <a:rPr lang="en-US" sz="1400" b="1" i="1" dirty="0">
                <a:solidFill>
                  <a:srgbClr val="002060"/>
                </a:solidFill>
              </a:rPr>
              <a:t>Market</a:t>
            </a:r>
            <a:r>
              <a:rPr lang="en-US" sz="1400" dirty="0"/>
              <a:t> rate </a:t>
            </a:r>
            <a:r>
              <a:rPr lang="en-US" sz="1400" dirty="0">
                <a:sym typeface="Wingdings" pitchFamily="2" charset="2"/>
              </a:rPr>
              <a:t>determines interest expense</a:t>
            </a:r>
          </a:p>
          <a:p>
            <a:pPr marL="0" indent="0" eaLnBrk="1" hangingPunct="1">
              <a:buFont typeface="Arial" charset="0"/>
              <a:buNone/>
              <a:defRPr/>
            </a:pPr>
            <a:endParaRPr lang="en-US" sz="1400" dirty="0"/>
          </a:p>
          <a:p>
            <a:pPr marL="0" indent="0" eaLnBrk="1" hangingPunct="1">
              <a:buNone/>
              <a:defRPr/>
            </a:pPr>
            <a:r>
              <a:rPr lang="en-US" sz="1400" b="1" dirty="0">
                <a:solidFill>
                  <a:srgbClr val="002060"/>
                </a:solidFill>
              </a:rPr>
              <a:t>Issue Price </a:t>
            </a:r>
            <a:r>
              <a:rPr lang="en-US" sz="1400" dirty="0"/>
              <a:t>= Present Value (Interest </a:t>
            </a:r>
            <a:r>
              <a:rPr lang="en-US" sz="1400" dirty="0" smtClean="0"/>
              <a:t>Payments </a:t>
            </a:r>
            <a:r>
              <a:rPr lang="en-US" sz="1400" dirty="0"/>
              <a:t>+ Principal</a:t>
            </a:r>
            <a:r>
              <a:rPr lang="en-US" sz="1400" dirty="0" smtClean="0"/>
              <a:t>)</a:t>
            </a:r>
          </a:p>
          <a:p>
            <a:pPr marL="0" indent="0" eaLnBrk="1" hangingPunct="1">
              <a:buNone/>
              <a:defRPr/>
            </a:pPr>
            <a:endParaRPr lang="en-US" sz="1400" dirty="0"/>
          </a:p>
          <a:p>
            <a:pPr marL="0" indent="0" eaLnBrk="1" hangingPunct="1">
              <a:buNone/>
              <a:defRPr/>
            </a:pPr>
            <a:endParaRPr lang="en-US" sz="1400" dirty="0" smtClean="0"/>
          </a:p>
          <a:p>
            <a:pPr marL="0" indent="0" eaLnBrk="1" hangingPunct="1">
              <a:buNone/>
              <a:defRPr/>
            </a:pPr>
            <a:endParaRPr lang="en-US" sz="1400" dirty="0"/>
          </a:p>
          <a:p>
            <a:pPr marL="0" indent="0" eaLnBrk="1" hangingPunct="1">
              <a:buNone/>
              <a:defRPr/>
            </a:pPr>
            <a:endParaRPr lang="en-US" sz="1400" dirty="0" smtClean="0"/>
          </a:p>
          <a:p>
            <a:pPr marL="0" indent="0" eaLnBrk="1" hangingPunct="1">
              <a:buNone/>
              <a:defRPr/>
            </a:pPr>
            <a:endParaRPr lang="en-US" sz="1400" dirty="0"/>
          </a:p>
          <a:p>
            <a:pPr marL="0" indent="0" eaLnBrk="1" hangingPunct="1">
              <a:buNone/>
              <a:defRPr/>
            </a:pPr>
            <a:endParaRPr lang="en-US" sz="1400" dirty="0"/>
          </a:p>
        </p:txBody>
      </p:sp>
      <p:sp>
        <p:nvSpPr>
          <p:cNvPr id="5" name="Text Box 7"/>
          <p:cNvSpPr txBox="1">
            <a:spLocks noChangeArrowheads="1"/>
          </p:cNvSpPr>
          <p:nvPr/>
        </p:nvSpPr>
        <p:spPr bwMode="auto">
          <a:xfrm>
            <a:off x="6051931" y="1992449"/>
            <a:ext cx="2133600" cy="830997"/>
          </a:xfrm>
          <a:prstGeom prst="rect">
            <a:avLst/>
          </a:prstGeom>
          <a:noFill/>
          <a:ln w="9525">
            <a:noFill/>
            <a:miter lim="800000"/>
            <a:headEnd/>
            <a:tailEnd/>
          </a:ln>
          <a:effectLst/>
        </p:spPr>
        <p:txBody>
          <a:bodyPr wrap="square">
            <a:spAutoFit/>
          </a:bodyPr>
          <a:lstStyle/>
          <a:p>
            <a:pPr>
              <a:defRPr/>
            </a:pPr>
            <a:r>
              <a:rPr lang="en-US" sz="1200" dirty="0">
                <a:latin typeface="+mj-lt"/>
              </a:rPr>
              <a:t>These two rates determine whether bonds are issued </a:t>
            </a:r>
            <a:r>
              <a:rPr lang="en-US" sz="1200" dirty="0" smtClean="0">
                <a:latin typeface="+mj-lt"/>
              </a:rPr>
              <a:t>at </a:t>
            </a:r>
            <a:r>
              <a:rPr lang="en-US" sz="1200" dirty="0">
                <a:latin typeface="+mj-lt"/>
              </a:rPr>
              <a:t>par, a discount, or a premium</a:t>
            </a:r>
          </a:p>
        </p:txBody>
      </p:sp>
      <p:sp>
        <p:nvSpPr>
          <p:cNvPr id="6" name="AutoShape 13"/>
          <p:cNvSpPr>
            <a:spLocks/>
          </p:cNvSpPr>
          <p:nvPr/>
        </p:nvSpPr>
        <p:spPr bwMode="auto">
          <a:xfrm>
            <a:off x="5574109" y="2057400"/>
            <a:ext cx="304800" cy="701097"/>
          </a:xfrm>
          <a:prstGeom prst="rightBrace">
            <a:avLst>
              <a:gd name="adj1" fmla="val 37500"/>
              <a:gd name="adj2" fmla="val 50000"/>
            </a:avLst>
          </a:prstGeom>
          <a:noFill/>
          <a:ln w="31750">
            <a:solidFill>
              <a:srgbClr val="00206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85000"/>
              <a:buFont typeface="Arial" charset="0"/>
              <a:buChar char="•"/>
              <a:defRPr sz="2400">
                <a:solidFill>
                  <a:schemeClr val="tx1"/>
                </a:solidFill>
                <a:latin typeface="Arial" charset="0"/>
              </a:defRPr>
            </a:lvl1pPr>
            <a:lvl2pPr marL="742950" indent="-285750" eaLnBrk="0" hangingPunct="0">
              <a:spcBef>
                <a:spcPct val="20000"/>
              </a:spcBef>
              <a:buClr>
                <a:schemeClr val="accent1"/>
              </a:buClr>
              <a:buSzPct val="85000"/>
              <a:buFont typeface="Arial" charset="0"/>
              <a:buChar char="•"/>
              <a:defRPr sz="2000">
                <a:solidFill>
                  <a:schemeClr val="tx1"/>
                </a:solidFill>
                <a:latin typeface="Arial" charset="0"/>
              </a:defRPr>
            </a:lvl2pPr>
            <a:lvl3pPr marL="1143000" indent="-228600" eaLnBrk="0" hangingPunct="0">
              <a:spcBef>
                <a:spcPct val="20000"/>
              </a:spcBef>
              <a:buClr>
                <a:schemeClr val="accent1"/>
              </a:buClr>
              <a:buSzPct val="90000"/>
              <a:buFont typeface="Arial" charset="0"/>
              <a:buChar char="•"/>
              <a:defRPr>
                <a:solidFill>
                  <a:schemeClr val="tx1"/>
                </a:solidFill>
                <a:latin typeface="Arial" charset="0"/>
              </a:defRPr>
            </a:lvl3pPr>
            <a:lvl4pPr marL="1600200" indent="-228600" eaLnBrk="0" hangingPunct="0">
              <a:spcBef>
                <a:spcPct val="20000"/>
              </a:spcBef>
              <a:buClr>
                <a:schemeClr val="accent1"/>
              </a:buClr>
              <a:buFont typeface="Arial" charset="0"/>
              <a:buChar char="•"/>
              <a:defRPr sz="1600">
                <a:solidFill>
                  <a:schemeClr val="tx1"/>
                </a:solidFill>
                <a:latin typeface="Arial" charset="0"/>
              </a:defRPr>
            </a:lvl4pPr>
            <a:lvl5pPr marL="2057400" indent="-228600" eaLnBrk="0" hangingPunct="0">
              <a:spcBef>
                <a:spcPct val="20000"/>
              </a:spcBef>
              <a:buClr>
                <a:schemeClr val="accent1"/>
              </a:buClr>
              <a:buSzPct val="100000"/>
              <a:buFont typeface="Arial" charset="0"/>
              <a:buChar char="•"/>
              <a:defRPr sz="1400">
                <a:solidFill>
                  <a:schemeClr val="tx1"/>
                </a:solidFill>
                <a:latin typeface="Arial" charset="0"/>
              </a:defRPr>
            </a:lvl5pPr>
            <a:lvl6pPr marL="2514600" indent="-228600" eaLnBrk="0" fontAlgn="base" hangingPunct="0">
              <a:spcBef>
                <a:spcPct val="20000"/>
              </a:spcBef>
              <a:spcAft>
                <a:spcPct val="0"/>
              </a:spcAft>
              <a:buClr>
                <a:schemeClr val="accent1"/>
              </a:buClr>
              <a:buSzPct val="100000"/>
              <a:buFont typeface="Arial" charset="0"/>
              <a:buChar char="•"/>
              <a:defRPr sz="1400">
                <a:solidFill>
                  <a:schemeClr val="tx1"/>
                </a:solidFill>
                <a:latin typeface="Arial" charset="0"/>
              </a:defRPr>
            </a:lvl6pPr>
            <a:lvl7pPr marL="2971800" indent="-228600" eaLnBrk="0" fontAlgn="base" hangingPunct="0">
              <a:spcBef>
                <a:spcPct val="20000"/>
              </a:spcBef>
              <a:spcAft>
                <a:spcPct val="0"/>
              </a:spcAft>
              <a:buClr>
                <a:schemeClr val="accent1"/>
              </a:buClr>
              <a:buSzPct val="100000"/>
              <a:buFont typeface="Arial" charset="0"/>
              <a:buChar char="•"/>
              <a:defRPr sz="1400">
                <a:solidFill>
                  <a:schemeClr val="tx1"/>
                </a:solidFill>
                <a:latin typeface="Arial" charset="0"/>
              </a:defRPr>
            </a:lvl7pPr>
            <a:lvl8pPr marL="3429000" indent="-228600" eaLnBrk="0" fontAlgn="base" hangingPunct="0">
              <a:spcBef>
                <a:spcPct val="20000"/>
              </a:spcBef>
              <a:spcAft>
                <a:spcPct val="0"/>
              </a:spcAft>
              <a:buClr>
                <a:schemeClr val="accent1"/>
              </a:buClr>
              <a:buSzPct val="100000"/>
              <a:buFont typeface="Arial" charset="0"/>
              <a:buChar char="•"/>
              <a:defRPr sz="1400">
                <a:solidFill>
                  <a:schemeClr val="tx1"/>
                </a:solidFill>
                <a:latin typeface="Arial" charset="0"/>
              </a:defRPr>
            </a:lvl8pPr>
            <a:lvl9pPr marL="3886200" indent="-228600" eaLnBrk="0" fontAlgn="base" hangingPunct="0">
              <a:spcBef>
                <a:spcPct val="20000"/>
              </a:spcBef>
              <a:spcAft>
                <a:spcPct val="0"/>
              </a:spcAft>
              <a:buClr>
                <a:schemeClr val="accent1"/>
              </a:buClr>
              <a:buSzPct val="100000"/>
              <a:buFont typeface="Arial" charset="0"/>
              <a:buChar char="•"/>
              <a:defRPr sz="1400">
                <a:solidFill>
                  <a:schemeClr val="tx1"/>
                </a:solidFill>
                <a:latin typeface="Arial" charset="0"/>
              </a:defRPr>
            </a:lvl9pPr>
          </a:lstStyle>
          <a:p>
            <a:pPr eaLnBrk="1" hangingPunct="1">
              <a:spcBef>
                <a:spcPct val="0"/>
              </a:spcBef>
              <a:buClrTx/>
              <a:buSzTx/>
              <a:buFontTx/>
              <a:buNone/>
            </a:pPr>
            <a:endParaRPr lang="en-US" altLang="en-US" sz="1800"/>
          </a:p>
        </p:txBody>
      </p:sp>
      <p:sp>
        <p:nvSpPr>
          <p:cNvPr id="7" name="Text Box 11"/>
          <p:cNvSpPr txBox="1">
            <a:spLocks noChangeArrowheads="1"/>
          </p:cNvSpPr>
          <p:nvPr/>
        </p:nvSpPr>
        <p:spPr bwMode="auto">
          <a:xfrm>
            <a:off x="1594446" y="3733800"/>
            <a:ext cx="1905000" cy="646331"/>
          </a:xfrm>
          <a:prstGeom prst="rect">
            <a:avLst/>
          </a:prstGeom>
          <a:noFill/>
          <a:ln w="9525">
            <a:solidFill>
              <a:schemeClr val="tx1"/>
            </a:solidFill>
            <a:miter lim="800000"/>
            <a:headEnd/>
            <a:tailEnd/>
          </a:ln>
          <a:effectLst/>
        </p:spPr>
        <p:txBody>
          <a:bodyPr wrap="square">
            <a:spAutoFit/>
          </a:bodyPr>
          <a:lstStyle/>
          <a:p>
            <a:pPr algn="ctr">
              <a:spcBef>
                <a:spcPct val="50000"/>
              </a:spcBef>
              <a:defRPr/>
            </a:pPr>
            <a:r>
              <a:rPr lang="en-US" sz="1200" dirty="0">
                <a:latin typeface="+mn-lt"/>
              </a:rPr>
              <a:t>Discount rate =                        </a:t>
            </a:r>
            <a:r>
              <a:rPr lang="en-US" sz="1200" b="1" dirty="0">
                <a:latin typeface="+mn-lt"/>
              </a:rPr>
              <a:t>market</a:t>
            </a:r>
            <a:r>
              <a:rPr lang="en-US" sz="1200" dirty="0">
                <a:latin typeface="+mn-lt"/>
              </a:rPr>
              <a:t> interest rate                 </a:t>
            </a:r>
            <a:r>
              <a:rPr lang="en-US" sz="1200" i="1" dirty="0">
                <a:latin typeface="+mn-lt"/>
              </a:rPr>
              <a:t>at issuance date</a:t>
            </a:r>
            <a:endParaRPr lang="en-US" sz="1200" dirty="0">
              <a:latin typeface="+mn-lt"/>
            </a:endParaRPr>
          </a:p>
        </p:txBody>
      </p:sp>
      <p:sp>
        <p:nvSpPr>
          <p:cNvPr id="8" name="Text Box 10"/>
          <p:cNvSpPr txBox="1">
            <a:spLocks noChangeArrowheads="1"/>
          </p:cNvSpPr>
          <p:nvPr/>
        </p:nvSpPr>
        <p:spPr bwMode="auto">
          <a:xfrm>
            <a:off x="3657600" y="3739571"/>
            <a:ext cx="302498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200" dirty="0" smtClean="0">
                <a:latin typeface="+mn-lt"/>
              </a:rPr>
              <a:t>PV of an annuity         PV of a lump sum</a:t>
            </a:r>
          </a:p>
        </p:txBody>
      </p:sp>
      <p:sp>
        <p:nvSpPr>
          <p:cNvPr id="9" name="Line 12"/>
          <p:cNvSpPr>
            <a:spLocks noChangeShapeType="1"/>
          </p:cNvSpPr>
          <p:nvPr/>
        </p:nvSpPr>
        <p:spPr bwMode="auto">
          <a:xfrm flipV="1">
            <a:off x="2552700" y="3196492"/>
            <a:ext cx="266700" cy="508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Line 12"/>
          <p:cNvSpPr>
            <a:spLocks noChangeShapeType="1"/>
          </p:cNvSpPr>
          <p:nvPr/>
        </p:nvSpPr>
        <p:spPr bwMode="auto">
          <a:xfrm flipH="1" flipV="1">
            <a:off x="4191000" y="3225800"/>
            <a:ext cx="0" cy="508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Line 12"/>
          <p:cNvSpPr>
            <a:spLocks noChangeShapeType="1"/>
          </p:cNvSpPr>
          <p:nvPr/>
        </p:nvSpPr>
        <p:spPr bwMode="auto">
          <a:xfrm flipH="1" flipV="1">
            <a:off x="5574109" y="3225800"/>
            <a:ext cx="0" cy="508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8688294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16</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Financial Reporting for Bonds</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1143000" y="1219200"/>
            <a:ext cx="7620000" cy="4876800"/>
          </a:xfrm>
          <a:noFill/>
        </p:spPr>
        <p:txBody>
          <a:bodyPr lIns="0" tIns="0" rIns="0" bIns="0"/>
          <a:lstStyle/>
          <a:p>
            <a:pPr marL="0" lvl="2" indent="0" eaLnBrk="1" hangingPunct="1">
              <a:spcBef>
                <a:spcPts val="0"/>
              </a:spcBef>
              <a:spcAft>
                <a:spcPts val="600"/>
              </a:spcAft>
              <a:buFont typeface="Arial" charset="0"/>
              <a:buNone/>
              <a:defRPr/>
            </a:pPr>
            <a:r>
              <a:rPr lang="en-US" sz="1400" dirty="0"/>
              <a:t>US GAAP and IFRS permit </a:t>
            </a:r>
            <a:r>
              <a:rPr lang="en-US" sz="1400" dirty="0" smtClean="0"/>
              <a:t>two </a:t>
            </a:r>
            <a:r>
              <a:rPr lang="en-US" sz="1400" dirty="0"/>
              <a:t>financial reporting methods for bonds:</a:t>
            </a:r>
          </a:p>
          <a:p>
            <a:pPr marL="0" lvl="2" indent="0" eaLnBrk="1" hangingPunct="1">
              <a:spcBef>
                <a:spcPts val="0"/>
              </a:spcBef>
              <a:spcAft>
                <a:spcPts val="600"/>
              </a:spcAft>
              <a:buFont typeface="Arial" charset="0"/>
              <a:buNone/>
              <a:defRPr/>
            </a:pPr>
            <a:endParaRPr lang="en-US" sz="1400" dirty="0"/>
          </a:p>
          <a:p>
            <a:pPr marL="0" lvl="2" indent="0" eaLnBrk="1" hangingPunct="1">
              <a:spcBef>
                <a:spcPts val="0"/>
              </a:spcBef>
              <a:spcAft>
                <a:spcPts val="600"/>
              </a:spcAft>
              <a:buFont typeface="Arial" charset="0"/>
              <a:buNone/>
              <a:defRPr/>
            </a:pPr>
            <a:r>
              <a:rPr lang="en-US" sz="1400" dirty="0"/>
              <a:t>   1. </a:t>
            </a:r>
            <a:r>
              <a:rPr lang="en-US" sz="1400" b="1" dirty="0">
                <a:solidFill>
                  <a:schemeClr val="tx2"/>
                </a:solidFill>
              </a:rPr>
              <a:t>Amortized Cost Method</a:t>
            </a:r>
          </a:p>
          <a:p>
            <a:pPr marL="800100" lvl="4" indent="-342900" eaLnBrk="1" hangingPunct="1">
              <a:spcBef>
                <a:spcPts val="0"/>
              </a:spcBef>
              <a:spcAft>
                <a:spcPts val="600"/>
              </a:spcAft>
              <a:buFont typeface="Wingdings" panose="05000000000000000000" pitchFamily="2" charset="2"/>
              <a:buChar char="ü"/>
              <a:defRPr/>
            </a:pPr>
            <a:r>
              <a:rPr lang="en-US" sz="1400" dirty="0"/>
              <a:t>Net book value of bonds determined by the firm’s market interest </a:t>
            </a:r>
            <a:r>
              <a:rPr lang="en-US" sz="1400" dirty="0" smtClean="0"/>
              <a:t>rate </a:t>
            </a:r>
            <a:r>
              <a:rPr lang="en-US" sz="1400" i="1" u="sng" dirty="0"/>
              <a:t>on the date of issuance</a:t>
            </a:r>
            <a:endParaRPr lang="en-US" sz="1400" dirty="0"/>
          </a:p>
          <a:p>
            <a:pPr marL="800100" lvl="4" indent="-342900" eaLnBrk="1" hangingPunct="1">
              <a:spcBef>
                <a:spcPts val="0"/>
              </a:spcBef>
              <a:spcAft>
                <a:spcPts val="600"/>
              </a:spcAft>
              <a:buFont typeface="Wingdings" panose="05000000000000000000" pitchFamily="2" charset="2"/>
              <a:buChar char="ü"/>
              <a:defRPr/>
            </a:pPr>
            <a:r>
              <a:rPr lang="en-US" sz="1400" b="1" dirty="0">
                <a:solidFill>
                  <a:srgbClr val="0070C0"/>
                </a:solidFill>
              </a:rPr>
              <a:t>Changes in the market interest rate after issuance </a:t>
            </a:r>
            <a:r>
              <a:rPr lang="en-US" sz="1400" b="1" u="sng" dirty="0">
                <a:solidFill>
                  <a:srgbClr val="0070C0"/>
                </a:solidFill>
              </a:rPr>
              <a:t>DO NOT</a:t>
            </a:r>
            <a:r>
              <a:rPr lang="en-US" sz="1400" b="1" dirty="0">
                <a:solidFill>
                  <a:srgbClr val="0070C0"/>
                </a:solidFill>
              </a:rPr>
              <a:t> affect the book value of bonds on the balance sheet </a:t>
            </a:r>
          </a:p>
          <a:p>
            <a:pPr marL="800100" lvl="4" indent="-342900" eaLnBrk="1" hangingPunct="1">
              <a:spcBef>
                <a:spcPts val="0"/>
              </a:spcBef>
              <a:spcAft>
                <a:spcPts val="600"/>
              </a:spcAft>
              <a:buFont typeface="Wingdings" panose="05000000000000000000" pitchFamily="2" charset="2"/>
              <a:buChar char="ü"/>
              <a:defRPr/>
            </a:pPr>
            <a:r>
              <a:rPr lang="en-US" sz="1400" dirty="0"/>
              <a:t>Disclose the fair value of bonds (based on the market interest rate as of the balance sheet date) in the financial statement footnotes</a:t>
            </a:r>
          </a:p>
          <a:p>
            <a:pPr marL="800100" lvl="4" indent="-342900" eaLnBrk="1" hangingPunct="1">
              <a:spcBef>
                <a:spcPts val="0"/>
              </a:spcBef>
              <a:spcAft>
                <a:spcPts val="600"/>
              </a:spcAft>
              <a:buFont typeface="Wingdings" panose="05000000000000000000" pitchFamily="2" charset="2"/>
              <a:buChar char="ü"/>
              <a:defRPr/>
            </a:pPr>
            <a:r>
              <a:rPr lang="en-US" sz="1400" dirty="0"/>
              <a:t>Used by the majority of US firms</a:t>
            </a:r>
          </a:p>
          <a:p>
            <a:pPr marL="800100" lvl="4" indent="-342900" eaLnBrk="1" hangingPunct="1">
              <a:spcBef>
                <a:spcPts val="0"/>
              </a:spcBef>
              <a:spcAft>
                <a:spcPts val="600"/>
              </a:spcAft>
              <a:defRPr/>
            </a:pPr>
            <a:endParaRPr lang="en-US" sz="1400" dirty="0"/>
          </a:p>
          <a:p>
            <a:pPr marL="0" lvl="2" indent="0" eaLnBrk="1" hangingPunct="1">
              <a:spcBef>
                <a:spcPts val="0"/>
              </a:spcBef>
              <a:spcAft>
                <a:spcPts val="600"/>
              </a:spcAft>
              <a:buFont typeface="Arial" charset="0"/>
              <a:buNone/>
              <a:defRPr/>
            </a:pPr>
            <a:r>
              <a:rPr lang="en-US" sz="1400" dirty="0"/>
              <a:t>   2. </a:t>
            </a:r>
            <a:r>
              <a:rPr lang="en-US" sz="1400" b="1" dirty="0">
                <a:solidFill>
                  <a:schemeClr val="tx2"/>
                </a:solidFill>
              </a:rPr>
              <a:t>Fair Value Method</a:t>
            </a:r>
          </a:p>
          <a:p>
            <a:pPr marL="800100" lvl="4" indent="-342900" eaLnBrk="1" hangingPunct="1">
              <a:spcBef>
                <a:spcPts val="0"/>
              </a:spcBef>
              <a:spcAft>
                <a:spcPts val="600"/>
              </a:spcAft>
              <a:defRPr/>
            </a:pPr>
            <a:r>
              <a:rPr lang="en-US" sz="1400" dirty="0"/>
              <a:t>Bonds are reflected at their fair value on the balance sheet and changes in fair value each period are recognized on the income statement [ASC 825-10-35-4; IAS 39]</a:t>
            </a:r>
          </a:p>
        </p:txBody>
      </p:sp>
      <p:sp>
        <p:nvSpPr>
          <p:cNvPr id="5" name="Rounded Rectangle 4"/>
          <p:cNvSpPr/>
          <p:nvPr/>
        </p:nvSpPr>
        <p:spPr>
          <a:xfrm>
            <a:off x="1219199" y="1600200"/>
            <a:ext cx="7728857" cy="2286000"/>
          </a:xfrm>
          <a:prstGeom prst="round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5108494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17</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Stated Interest Rate vs. Market Interest Rate</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1143000" y="1219200"/>
            <a:ext cx="7620000" cy="4876800"/>
          </a:xfrm>
          <a:noFill/>
        </p:spPr>
        <p:txBody>
          <a:bodyPr lIns="0" tIns="0" rIns="0" bIns="0"/>
          <a:lstStyle/>
          <a:p>
            <a:pPr marL="0" indent="0" eaLnBrk="1" hangingPunct="1">
              <a:spcBef>
                <a:spcPts val="100"/>
              </a:spcBef>
              <a:buFont typeface="Arial" charset="0"/>
              <a:buNone/>
              <a:defRPr/>
            </a:pPr>
            <a:r>
              <a:rPr lang="en-US" sz="1400" b="1" u="sng" dirty="0">
                <a:solidFill>
                  <a:srgbClr val="002060"/>
                </a:solidFill>
              </a:rPr>
              <a:t>Stated</a:t>
            </a:r>
            <a:r>
              <a:rPr lang="en-US" sz="1400" dirty="0"/>
              <a:t> Interest Rate (i.e., coupon </a:t>
            </a:r>
            <a:r>
              <a:rPr lang="en-US" sz="1400" dirty="0" smtClean="0"/>
              <a:t>rate)</a:t>
            </a:r>
            <a:endParaRPr lang="en-US" sz="1400" dirty="0"/>
          </a:p>
          <a:p>
            <a:pPr lvl="2" eaLnBrk="1" hangingPunct="1">
              <a:spcBef>
                <a:spcPts val="600"/>
              </a:spcBef>
              <a:buFont typeface="Wingdings" panose="05000000000000000000" pitchFamily="2" charset="2"/>
              <a:buChar char="ü"/>
              <a:defRPr/>
            </a:pPr>
            <a:r>
              <a:rPr lang="en-US" sz="1400" dirty="0"/>
              <a:t>Rate stated on the face of the bond certificate</a:t>
            </a:r>
          </a:p>
          <a:p>
            <a:pPr lvl="2" eaLnBrk="1" hangingPunct="1">
              <a:spcBef>
                <a:spcPts val="600"/>
              </a:spcBef>
              <a:buFont typeface="Wingdings" panose="05000000000000000000" pitchFamily="2" charset="2"/>
              <a:buChar char="ü"/>
              <a:defRPr/>
            </a:pPr>
            <a:r>
              <a:rPr lang="en-US" sz="1400" dirty="0"/>
              <a:t>Used to compute cash payments each period</a:t>
            </a:r>
          </a:p>
          <a:p>
            <a:pPr lvl="2" eaLnBrk="1" hangingPunct="1">
              <a:spcBef>
                <a:spcPts val="600"/>
              </a:spcBef>
              <a:buFont typeface="Wingdings" panose="05000000000000000000" pitchFamily="2" charset="2"/>
              <a:buChar char="ü"/>
              <a:defRPr/>
            </a:pPr>
            <a:r>
              <a:rPr lang="en-US" sz="1400" dirty="0"/>
              <a:t>Set by the bond issuer </a:t>
            </a:r>
            <a:r>
              <a:rPr lang="en-US" sz="1400" u="sng" dirty="0"/>
              <a:t>at the bond issuance date</a:t>
            </a:r>
          </a:p>
          <a:p>
            <a:pPr marL="1371600" lvl="2" indent="-457200" eaLnBrk="1" hangingPunct="1">
              <a:lnSpc>
                <a:spcPct val="90000"/>
              </a:lnSpc>
              <a:defRPr/>
            </a:pPr>
            <a:endParaRPr lang="en-US" sz="1400" dirty="0"/>
          </a:p>
          <a:p>
            <a:pPr marL="1371600" lvl="2" indent="-457200" eaLnBrk="1" hangingPunct="1">
              <a:lnSpc>
                <a:spcPct val="90000"/>
              </a:lnSpc>
              <a:defRPr/>
            </a:pPr>
            <a:endParaRPr lang="en-US" sz="1400" dirty="0"/>
          </a:p>
          <a:p>
            <a:pPr marL="0" indent="0" eaLnBrk="1" hangingPunct="1">
              <a:buFont typeface="Arial" charset="0"/>
              <a:buNone/>
              <a:defRPr/>
            </a:pPr>
            <a:r>
              <a:rPr lang="en-US" sz="1400" b="1" u="sng" dirty="0">
                <a:solidFill>
                  <a:srgbClr val="002060"/>
                </a:solidFill>
              </a:rPr>
              <a:t>Market</a:t>
            </a:r>
            <a:r>
              <a:rPr lang="en-US" sz="1400" dirty="0"/>
              <a:t> Interest Rate (i.e., yield to maturity (YTM))</a:t>
            </a:r>
          </a:p>
          <a:p>
            <a:pPr lvl="2" eaLnBrk="1" hangingPunct="1">
              <a:spcBef>
                <a:spcPts val="600"/>
              </a:spcBef>
              <a:buFont typeface="Wingdings" panose="05000000000000000000" pitchFamily="2" charset="2"/>
              <a:buChar char="ü"/>
              <a:defRPr/>
            </a:pPr>
            <a:r>
              <a:rPr lang="en-US" sz="1400" dirty="0"/>
              <a:t>Rate bondholders could obtain from an investment of similar risk</a:t>
            </a:r>
          </a:p>
          <a:p>
            <a:pPr lvl="2" eaLnBrk="1" hangingPunct="1">
              <a:spcBef>
                <a:spcPts val="600"/>
              </a:spcBef>
              <a:buFont typeface="Wingdings" panose="05000000000000000000" pitchFamily="2" charset="2"/>
              <a:buChar char="ü"/>
              <a:defRPr/>
            </a:pPr>
            <a:r>
              <a:rPr lang="en-US" sz="1400" dirty="0"/>
              <a:t>Used to compute bond issue price and interest expense each period</a:t>
            </a:r>
          </a:p>
          <a:p>
            <a:pPr lvl="2" eaLnBrk="1" hangingPunct="1">
              <a:spcBef>
                <a:spcPts val="600"/>
              </a:spcBef>
              <a:buFont typeface="Wingdings" panose="05000000000000000000" pitchFamily="2" charset="2"/>
              <a:buChar char="ü"/>
              <a:defRPr/>
            </a:pPr>
            <a:r>
              <a:rPr lang="en-US" sz="1400" dirty="0"/>
              <a:t>Set by the market </a:t>
            </a:r>
            <a:r>
              <a:rPr lang="en-US" sz="1400" u="sng" dirty="0"/>
              <a:t>at the bond issuance date</a:t>
            </a:r>
          </a:p>
        </p:txBody>
      </p:sp>
    </p:spTree>
    <p:extLst>
      <p:ext uri="{BB962C8B-B14F-4D97-AF65-F5344CB8AC3E}">
        <p14:creationId xmlns:p14="http://schemas.microsoft.com/office/powerpoint/2010/main" val="12715739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18</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rgbClr val="FFFFFF"/>
                </a:solidFill>
              </a:rPr>
              <a:t>Cash Payments vs. Interest Expense</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1143000" y="1219200"/>
            <a:ext cx="7391400" cy="4648200"/>
          </a:xfrm>
          <a:noFill/>
        </p:spPr>
        <p:txBody>
          <a:bodyPr lIns="0" tIns="0" rIns="0" bIns="0"/>
          <a:lstStyle/>
          <a:p>
            <a:pPr marL="0" indent="0" eaLnBrk="1" hangingPunct="1">
              <a:buFont typeface="Arial" charset="0"/>
              <a:buNone/>
            </a:pPr>
            <a:r>
              <a:rPr lang="en-US" altLang="en-US" sz="1400" b="1" dirty="0">
                <a:solidFill>
                  <a:srgbClr val="002060"/>
                </a:solidFill>
              </a:rPr>
              <a:t>Cash Payment </a:t>
            </a:r>
            <a:r>
              <a:rPr lang="en-US" altLang="en-US" sz="1400" dirty="0"/>
              <a:t>= Bond Face Value * Stated Rate at Issuance</a:t>
            </a:r>
          </a:p>
          <a:p>
            <a:pPr lvl="1" eaLnBrk="1" hangingPunct="1"/>
            <a:endParaRPr lang="en-US" altLang="en-US" sz="1400" dirty="0"/>
          </a:p>
          <a:p>
            <a:pPr lvl="1" eaLnBrk="1" hangingPunct="1">
              <a:spcAft>
                <a:spcPts val="600"/>
              </a:spcAft>
              <a:buFont typeface="Wingdings" panose="05000000000000000000" pitchFamily="2" charset="2"/>
              <a:buChar char="ü"/>
            </a:pPr>
            <a:r>
              <a:rPr lang="en-US" altLang="en-US" sz="1400" dirty="0"/>
              <a:t>Stated interest rate (set by the firm at the bond issuance date) determines cash payments</a:t>
            </a:r>
          </a:p>
          <a:p>
            <a:pPr lvl="1" eaLnBrk="1" hangingPunct="1">
              <a:buFont typeface="Wingdings" panose="05000000000000000000" pitchFamily="2" charset="2"/>
              <a:buChar char="ü"/>
            </a:pPr>
            <a:r>
              <a:rPr lang="en-US" altLang="en-US" sz="1400" dirty="0" smtClean="0"/>
              <a:t>Same </a:t>
            </a:r>
            <a:r>
              <a:rPr lang="en-US" altLang="en-US" sz="1400" dirty="0"/>
              <a:t>amount each period</a:t>
            </a:r>
          </a:p>
          <a:p>
            <a:pPr marL="0" indent="0" eaLnBrk="1" hangingPunct="1">
              <a:buFont typeface="Arial" charset="0"/>
              <a:buNone/>
            </a:pPr>
            <a:endParaRPr lang="en-US" altLang="en-US" sz="1400" dirty="0"/>
          </a:p>
          <a:p>
            <a:pPr marL="0" indent="0" eaLnBrk="1" hangingPunct="1">
              <a:buFont typeface="Arial" charset="0"/>
              <a:buNone/>
            </a:pPr>
            <a:endParaRPr lang="en-US" altLang="en-US" sz="1400" dirty="0"/>
          </a:p>
          <a:p>
            <a:pPr marL="0" indent="0" eaLnBrk="1" hangingPunct="1">
              <a:buFont typeface="Arial" charset="0"/>
              <a:buNone/>
            </a:pPr>
            <a:r>
              <a:rPr lang="en-US" altLang="en-US" sz="1400" b="1" dirty="0" smtClean="0">
                <a:solidFill>
                  <a:srgbClr val="002060"/>
                </a:solidFill>
              </a:rPr>
              <a:t>Interest </a:t>
            </a:r>
            <a:r>
              <a:rPr lang="en-US" altLang="en-US" sz="1400" b="1" dirty="0">
                <a:solidFill>
                  <a:srgbClr val="002060"/>
                </a:solidFill>
              </a:rPr>
              <a:t>Expense </a:t>
            </a:r>
            <a:r>
              <a:rPr lang="en-US" altLang="en-US" sz="1400" dirty="0"/>
              <a:t>= Bond Net Book Value * Market Rate at Issuance</a:t>
            </a:r>
          </a:p>
          <a:p>
            <a:pPr lvl="1" eaLnBrk="1" hangingPunct="1"/>
            <a:endParaRPr lang="en-US" altLang="en-US" sz="1400" dirty="0"/>
          </a:p>
          <a:p>
            <a:pPr lvl="1" eaLnBrk="1" hangingPunct="1">
              <a:buFont typeface="Wingdings" panose="05000000000000000000" pitchFamily="2" charset="2"/>
              <a:buChar char="ü"/>
            </a:pPr>
            <a:r>
              <a:rPr lang="en-US" altLang="en-US" sz="1400" dirty="0"/>
              <a:t>Market interest rate (set by the market at the bond issuance date) determines interest  expense recognized in the financial statement</a:t>
            </a:r>
          </a:p>
          <a:p>
            <a:pPr lvl="2" eaLnBrk="1" hangingPunct="1">
              <a:spcAft>
                <a:spcPts val="600"/>
              </a:spcAft>
              <a:buFont typeface="Wingdings" panose="05000000000000000000" pitchFamily="2" charset="2"/>
              <a:buChar char="v"/>
            </a:pPr>
            <a:r>
              <a:rPr lang="en-US" altLang="en-US" sz="1200" dirty="0"/>
              <a:t>Reflects the “true” interest rate the firm bears</a:t>
            </a:r>
          </a:p>
          <a:p>
            <a:pPr lvl="1" eaLnBrk="1" hangingPunct="1">
              <a:buFont typeface="Wingdings" panose="05000000000000000000" pitchFamily="2" charset="2"/>
              <a:buChar char="ü"/>
            </a:pPr>
            <a:r>
              <a:rPr lang="en-US" altLang="en-US" sz="1400" dirty="0" smtClean="0"/>
              <a:t>If </a:t>
            </a:r>
            <a:r>
              <a:rPr lang="en-US" altLang="en-US" sz="1400" dirty="0"/>
              <a:t>stated rate ≠ market rate, a different interest expense value is recognized each period</a:t>
            </a:r>
          </a:p>
        </p:txBody>
      </p:sp>
    </p:spTree>
    <p:extLst>
      <p:ext uri="{BB962C8B-B14F-4D97-AF65-F5344CB8AC3E}">
        <p14:creationId xmlns:p14="http://schemas.microsoft.com/office/powerpoint/2010/main" val="37404660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A51A17"/>
                </a:solidFill>
              </a:rPr>
              <a:pPr/>
              <a:t>19</a:t>
            </a:fld>
            <a:endParaRPr lang="en-US" altLang="en-US" sz="1400" b="1" dirty="0" smtClean="0">
              <a:solidFill>
                <a:srgbClr val="A51A17"/>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Bonds Issued at Par</a:t>
            </a:r>
            <a:endParaRPr lang="en-US" sz="2800" dirty="0"/>
          </a:p>
        </p:txBody>
      </p:sp>
    </p:spTree>
    <p:extLst>
      <p:ext uri="{BB962C8B-B14F-4D97-AF65-F5344CB8AC3E}">
        <p14:creationId xmlns:p14="http://schemas.microsoft.com/office/powerpoint/2010/main" val="4074213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2</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5980113" cy="609600"/>
          </a:xfrm>
          <a:noFill/>
        </p:spPr>
        <p:txBody>
          <a:bodyPr lIns="0" tIns="0" rIns="0" bIns="0"/>
          <a:lstStyle/>
          <a:p>
            <a:pPr eaLnBrk="1" hangingPunct="1"/>
            <a:r>
              <a:rPr lang="en-US" altLang="en-US" sz="2400" b="1" dirty="0" smtClean="0">
                <a:solidFill>
                  <a:schemeClr val="bg1"/>
                </a:solidFill>
              </a:rPr>
              <a:t>Chapter 10 Learning Objectives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086600" cy="4648200"/>
          </a:xfrm>
          <a:noFill/>
        </p:spPr>
        <p:txBody>
          <a:bodyPr lIns="0" tIns="0" rIns="0" bIns="0"/>
          <a:lstStyle/>
          <a:p>
            <a:pPr marL="457200" indent="-457200">
              <a:spcAft>
                <a:spcPts val="600"/>
              </a:spcAft>
              <a:buFont typeface="+mj-lt"/>
              <a:buAutoNum type="arabicParenR"/>
            </a:pPr>
            <a:r>
              <a:rPr lang="en-US" sz="1400" dirty="0" smtClean="0"/>
              <a:t>Describe </a:t>
            </a:r>
            <a:r>
              <a:rPr lang="en-US" sz="1400" dirty="0"/>
              <a:t>the characteristics of bond </a:t>
            </a:r>
            <a:r>
              <a:rPr lang="en-US" sz="1400" dirty="0" smtClean="0"/>
              <a:t>securities</a:t>
            </a:r>
            <a:endParaRPr lang="en-US" sz="1400" dirty="0"/>
          </a:p>
          <a:p>
            <a:pPr marL="457200" indent="-457200">
              <a:spcAft>
                <a:spcPts val="600"/>
              </a:spcAft>
              <a:buFont typeface="+mj-lt"/>
              <a:buAutoNum type="arabicParenR"/>
            </a:pPr>
            <a:r>
              <a:rPr lang="en-US" sz="1400" dirty="0" smtClean="0"/>
              <a:t>Report </a:t>
            </a:r>
            <a:r>
              <a:rPr lang="en-US" sz="1400" dirty="0"/>
              <a:t>bonds payable and interest expense for bond securities issued at </a:t>
            </a:r>
            <a:r>
              <a:rPr lang="en-US" sz="1400" dirty="0" smtClean="0"/>
              <a:t>par</a:t>
            </a:r>
            <a:endParaRPr lang="en-US" sz="1400" dirty="0"/>
          </a:p>
          <a:p>
            <a:pPr marL="457200" indent="-457200">
              <a:spcAft>
                <a:spcPts val="600"/>
              </a:spcAft>
              <a:buFont typeface="+mj-lt"/>
              <a:buAutoNum type="arabicParenR"/>
            </a:pPr>
            <a:r>
              <a:rPr lang="en-US" sz="1400" dirty="0" smtClean="0"/>
              <a:t>Compute </a:t>
            </a:r>
            <a:r>
              <a:rPr lang="en-US" sz="1400" dirty="0"/>
              <a:t>and analyze the times interest earned </a:t>
            </a:r>
            <a:r>
              <a:rPr lang="en-US" sz="1400" dirty="0" smtClean="0"/>
              <a:t>ratio</a:t>
            </a:r>
            <a:endParaRPr lang="en-US" sz="1400" dirty="0"/>
          </a:p>
          <a:p>
            <a:pPr marL="457200" indent="-457200">
              <a:spcAft>
                <a:spcPts val="600"/>
              </a:spcAft>
              <a:buFont typeface="+mj-lt"/>
              <a:buAutoNum type="arabicParenR"/>
            </a:pPr>
            <a:r>
              <a:rPr lang="en-US" sz="1400" dirty="0" smtClean="0"/>
              <a:t>Report </a:t>
            </a:r>
            <a:r>
              <a:rPr lang="en-US" sz="1400" dirty="0"/>
              <a:t>bonds payable and interest expense for bond securities issued at a </a:t>
            </a:r>
            <a:r>
              <a:rPr lang="en-US" sz="1400" dirty="0" smtClean="0"/>
              <a:t>discount</a:t>
            </a:r>
            <a:endParaRPr lang="en-US" sz="1400" dirty="0"/>
          </a:p>
          <a:p>
            <a:pPr marL="457200" indent="-457200">
              <a:spcAft>
                <a:spcPts val="600"/>
              </a:spcAft>
              <a:buFont typeface="+mj-lt"/>
              <a:buAutoNum type="arabicParenR"/>
            </a:pPr>
            <a:r>
              <a:rPr lang="en-US" sz="1400" dirty="0" smtClean="0"/>
              <a:t>Report </a:t>
            </a:r>
            <a:r>
              <a:rPr lang="en-US" sz="1400" dirty="0"/>
              <a:t>bonds payable and interest expense for bond securities issued at a </a:t>
            </a:r>
            <a:r>
              <a:rPr lang="en-US" sz="1400" dirty="0" smtClean="0"/>
              <a:t>premium</a:t>
            </a:r>
            <a:endParaRPr lang="en-US" sz="1400" dirty="0"/>
          </a:p>
          <a:p>
            <a:pPr marL="457200" indent="-457200">
              <a:spcAft>
                <a:spcPts val="600"/>
              </a:spcAft>
              <a:buFont typeface="+mj-lt"/>
              <a:buAutoNum type="arabicParenR"/>
            </a:pPr>
            <a:r>
              <a:rPr lang="en-US" sz="1400" dirty="0" smtClean="0"/>
              <a:t>Compute </a:t>
            </a:r>
            <a:r>
              <a:rPr lang="en-US" sz="1400" dirty="0"/>
              <a:t>and analyze the debt-to-equity </a:t>
            </a:r>
            <a:r>
              <a:rPr lang="en-US" sz="1400" dirty="0" smtClean="0"/>
              <a:t>ratio</a:t>
            </a:r>
            <a:endParaRPr lang="en-US" sz="1400" dirty="0"/>
          </a:p>
          <a:p>
            <a:pPr marL="457200" indent="-457200">
              <a:spcAft>
                <a:spcPts val="600"/>
              </a:spcAft>
              <a:buFont typeface="+mj-lt"/>
              <a:buAutoNum type="arabicParenR"/>
            </a:pPr>
            <a:r>
              <a:rPr lang="en-US" sz="1400" dirty="0" smtClean="0"/>
              <a:t>Report </a:t>
            </a:r>
            <a:r>
              <a:rPr lang="en-US" sz="1400" dirty="0"/>
              <a:t>the early retirement of bond </a:t>
            </a:r>
            <a:r>
              <a:rPr lang="en-US" sz="1400" dirty="0" smtClean="0"/>
              <a:t>securities</a:t>
            </a:r>
            <a:endParaRPr lang="en-US" sz="1400" dirty="0"/>
          </a:p>
          <a:p>
            <a:pPr marL="457200" indent="-457200">
              <a:spcAft>
                <a:spcPts val="600"/>
              </a:spcAft>
              <a:buFont typeface="+mj-lt"/>
              <a:buAutoNum type="arabicParenR"/>
            </a:pPr>
            <a:r>
              <a:rPr lang="en-US" sz="1400" dirty="0" smtClean="0"/>
              <a:t>Explain </a:t>
            </a:r>
            <a:r>
              <a:rPr lang="en-US" sz="1400" dirty="0"/>
              <a:t>how bond securities are reported on the statement of cash </a:t>
            </a:r>
            <a:r>
              <a:rPr lang="en-US" sz="1400" dirty="0" smtClean="0"/>
              <a:t>flows</a:t>
            </a:r>
            <a:endParaRPr lang="en-US" sz="1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20</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Bonds Issued at Par</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buClr>
                <a:schemeClr val="tx2"/>
              </a:buClr>
              <a:buSzPct val="80000"/>
              <a:buNone/>
            </a:pPr>
            <a:r>
              <a:rPr lang="en-US" sz="1400" b="1" dirty="0" smtClean="0"/>
              <a:t>Example:</a:t>
            </a:r>
            <a:endParaRPr lang="en-US" sz="1400" b="1" dirty="0"/>
          </a:p>
          <a:p>
            <a:pPr marL="0" indent="0">
              <a:buClr>
                <a:schemeClr val="tx2"/>
              </a:buClr>
              <a:buSzPct val="80000"/>
              <a:buNone/>
            </a:pPr>
            <a:r>
              <a:rPr lang="en-US" sz="1400" dirty="0" smtClean="0"/>
              <a:t>On </a:t>
            </a:r>
            <a:r>
              <a:rPr lang="en-US" sz="1400" dirty="0"/>
              <a:t>January 1, 2016, Amazon issues $100,000 in bonds having a 10 percent annual stated rate of interest. The bonds mature in two years, and interest is paid semiannually. The market rate is 10 percent annually. Since the stated rate of interest is equal to the market rate of interest, these bonds are issued at par.</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a:p>
          <a:p>
            <a:endParaRPr lang="en-US" sz="1400" dirty="0" smtClean="0"/>
          </a:p>
          <a:p>
            <a:r>
              <a:rPr lang="en-US" sz="1400" dirty="0" smtClean="0"/>
              <a:t>At </a:t>
            </a:r>
            <a:r>
              <a:rPr lang="en-US" sz="1400" dirty="0"/>
              <a:t>the maturity date, December 31, 2017, the bond debt must be repaid, and the entry is a debit to Bonds Payable and a credit to Cash for $100,000.</a:t>
            </a:r>
          </a:p>
        </p:txBody>
      </p:sp>
      <p:graphicFrame>
        <p:nvGraphicFramePr>
          <p:cNvPr id="5" name="Table 4"/>
          <p:cNvGraphicFramePr>
            <a:graphicFrameLocks noGrp="1"/>
          </p:cNvGraphicFramePr>
          <p:nvPr>
            <p:extLst>
              <p:ext uri="{D42A27DB-BD31-4B8C-83A1-F6EECF244321}">
                <p14:modId xmlns:p14="http://schemas.microsoft.com/office/powerpoint/2010/main" val="3864998431"/>
              </p:ext>
            </p:extLst>
          </p:nvPr>
        </p:nvGraphicFramePr>
        <p:xfrm>
          <a:off x="2057400" y="2590800"/>
          <a:ext cx="5638800" cy="914400"/>
        </p:xfrm>
        <a:graphic>
          <a:graphicData uri="http://schemas.openxmlformats.org/drawingml/2006/table">
            <a:tbl>
              <a:tblPr firstRow="1" bandRow="1">
                <a:tableStyleId>{2D5ABB26-0587-4C30-8999-92F81FD0307C}</a:tableStyleId>
              </a:tblPr>
              <a:tblGrid>
                <a:gridCol w="3548009">
                  <a:extLst>
                    <a:ext uri="{9D8B030D-6E8A-4147-A177-3AD203B41FA5}">
                      <a16:colId xmlns:a16="http://schemas.microsoft.com/office/drawing/2014/main" val="20000"/>
                    </a:ext>
                  </a:extLst>
                </a:gridCol>
                <a:gridCol w="1000288">
                  <a:extLst>
                    <a:ext uri="{9D8B030D-6E8A-4147-A177-3AD203B41FA5}">
                      <a16:colId xmlns:a16="http://schemas.microsoft.com/office/drawing/2014/main" val="20001"/>
                    </a:ext>
                  </a:extLst>
                </a:gridCol>
                <a:gridCol w="1090503">
                  <a:extLst>
                    <a:ext uri="{9D8B030D-6E8A-4147-A177-3AD203B41FA5}">
                      <a16:colId xmlns:a16="http://schemas.microsoft.com/office/drawing/2014/main" val="20002"/>
                    </a:ext>
                  </a:extLst>
                </a:gridCol>
              </a:tblGrid>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t>To record the bond issue at par </a:t>
                      </a:r>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Cash (+A)</a:t>
                      </a:r>
                      <a:endParaRPr lang="en-US" sz="1400" dirty="0"/>
                    </a:p>
                  </a:txBody>
                  <a:tcPr/>
                </a:tc>
                <a:tc>
                  <a:txBody>
                    <a:bodyPr/>
                    <a:lstStyle/>
                    <a:p>
                      <a:pPr algn="r"/>
                      <a:r>
                        <a:rPr lang="en-US" sz="1400" dirty="0" smtClean="0"/>
                        <a:t>$100,000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     Bonds Payable (+L)</a:t>
                      </a:r>
                      <a:endParaRPr lang="en-US" sz="1400" dirty="0"/>
                    </a:p>
                  </a:txBody>
                  <a:tcPr/>
                </a:tc>
                <a:tc>
                  <a:txBody>
                    <a:bodyPr/>
                    <a:lstStyle/>
                    <a:p>
                      <a:pPr algn="r"/>
                      <a:endParaRPr lang="en-US" sz="1400" dirty="0"/>
                    </a:p>
                  </a:txBody>
                  <a:tcPr/>
                </a:tc>
                <a:tc>
                  <a:txBody>
                    <a:bodyPr/>
                    <a:lstStyle/>
                    <a:p>
                      <a:pPr algn="r"/>
                      <a:r>
                        <a:rPr lang="en-US" sz="1400" dirty="0" smtClean="0"/>
                        <a:t>$100,000</a:t>
                      </a:r>
                      <a:endParaRPr lang="en-US" sz="1400" dirty="0"/>
                    </a:p>
                  </a:txBody>
                  <a:tcPr/>
                </a:tc>
                <a:extLst>
                  <a:ext uri="{0D108BD9-81ED-4DB2-BD59-A6C34878D82A}">
                    <a16:rowId xmlns:a16="http://schemas.microsoft.com/office/drawing/2014/main" val="51223817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315279298"/>
              </p:ext>
            </p:extLst>
          </p:nvPr>
        </p:nvGraphicFramePr>
        <p:xfrm>
          <a:off x="2057400" y="3733800"/>
          <a:ext cx="5638800" cy="914400"/>
        </p:xfrm>
        <a:graphic>
          <a:graphicData uri="http://schemas.openxmlformats.org/drawingml/2006/table">
            <a:tbl>
              <a:tblPr firstRow="1" bandRow="1">
                <a:tableStyleId>{2D5ABB26-0587-4C30-8999-92F81FD0307C}</a:tableStyleId>
              </a:tblPr>
              <a:tblGrid>
                <a:gridCol w="3548009">
                  <a:extLst>
                    <a:ext uri="{9D8B030D-6E8A-4147-A177-3AD203B41FA5}">
                      <a16:colId xmlns:a16="http://schemas.microsoft.com/office/drawing/2014/main" val="20000"/>
                    </a:ext>
                  </a:extLst>
                </a:gridCol>
                <a:gridCol w="1000288">
                  <a:extLst>
                    <a:ext uri="{9D8B030D-6E8A-4147-A177-3AD203B41FA5}">
                      <a16:colId xmlns:a16="http://schemas.microsoft.com/office/drawing/2014/main" val="20001"/>
                    </a:ext>
                  </a:extLst>
                </a:gridCol>
                <a:gridCol w="1090503">
                  <a:extLst>
                    <a:ext uri="{9D8B030D-6E8A-4147-A177-3AD203B41FA5}">
                      <a16:colId xmlns:a16="http://schemas.microsoft.com/office/drawing/2014/main" val="20002"/>
                    </a:ext>
                  </a:extLst>
                </a:gridCol>
              </a:tblGrid>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t>To record bond interest every 6 months</a:t>
                      </a:r>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Interest Expense (+E; -SE)</a:t>
                      </a:r>
                      <a:endParaRPr lang="en-US" sz="1400" dirty="0"/>
                    </a:p>
                  </a:txBody>
                  <a:tcPr/>
                </a:tc>
                <a:tc>
                  <a:txBody>
                    <a:bodyPr/>
                    <a:lstStyle/>
                    <a:p>
                      <a:pPr algn="r"/>
                      <a:r>
                        <a:rPr lang="en-US" sz="1400" dirty="0" smtClean="0"/>
                        <a:t>$5,000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     Cash (-A)</a:t>
                      </a:r>
                      <a:endParaRPr lang="en-US" sz="1400" dirty="0"/>
                    </a:p>
                  </a:txBody>
                  <a:tcPr/>
                </a:tc>
                <a:tc>
                  <a:txBody>
                    <a:bodyPr/>
                    <a:lstStyle/>
                    <a:p>
                      <a:pPr algn="r"/>
                      <a:endParaRPr lang="en-US" sz="1400" dirty="0"/>
                    </a:p>
                  </a:txBody>
                  <a:tcPr/>
                </a:tc>
                <a:tc>
                  <a:txBody>
                    <a:bodyPr/>
                    <a:lstStyle/>
                    <a:p>
                      <a:pPr algn="r"/>
                      <a:r>
                        <a:rPr lang="en-US" sz="1400" dirty="0" smtClean="0"/>
                        <a:t>$5,000</a:t>
                      </a:r>
                      <a:endParaRPr lang="en-US" sz="1400" dirty="0"/>
                    </a:p>
                  </a:txBody>
                  <a:tcPr/>
                </a:tc>
                <a:extLst>
                  <a:ext uri="{0D108BD9-81ED-4DB2-BD59-A6C34878D82A}">
                    <a16:rowId xmlns:a16="http://schemas.microsoft.com/office/drawing/2014/main" val="512238173"/>
                  </a:ext>
                </a:extLst>
              </a:tr>
            </a:tbl>
          </a:graphicData>
        </a:graphic>
      </p:graphicFrame>
    </p:spTree>
    <p:extLst>
      <p:ext uri="{BB962C8B-B14F-4D97-AF65-F5344CB8AC3E}">
        <p14:creationId xmlns:p14="http://schemas.microsoft.com/office/powerpoint/2010/main" val="28597840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A51A17"/>
                </a:solidFill>
              </a:rPr>
              <a:pPr/>
              <a:t>21</a:t>
            </a:fld>
            <a:endParaRPr lang="en-US" altLang="en-US" sz="1400" b="1" dirty="0" smtClean="0">
              <a:solidFill>
                <a:srgbClr val="A51A17"/>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Bonds Issued at a Discount</a:t>
            </a:r>
            <a:endParaRPr lang="en-US" sz="2800" dirty="0"/>
          </a:p>
        </p:txBody>
      </p:sp>
    </p:spTree>
    <p:extLst>
      <p:ext uri="{BB962C8B-B14F-4D97-AF65-F5344CB8AC3E}">
        <p14:creationId xmlns:p14="http://schemas.microsoft.com/office/powerpoint/2010/main" val="16316272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22</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rgbClr val="FFFFFF"/>
                </a:solidFill>
              </a:rPr>
              <a:t>Bonds Issued at a Discount</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1143000" y="1219200"/>
            <a:ext cx="7696200" cy="4648200"/>
          </a:xfrm>
          <a:noFill/>
        </p:spPr>
        <p:txBody>
          <a:bodyPr lIns="0" tIns="0" rIns="0" bIns="0"/>
          <a:lstStyle/>
          <a:p>
            <a:pPr eaLnBrk="1" hangingPunct="1"/>
            <a:r>
              <a:rPr lang="en-US" altLang="en-US" sz="1400" dirty="0"/>
              <a:t>At issuance, Stated Interest Rate &lt; Market Interest Rate</a:t>
            </a:r>
          </a:p>
          <a:p>
            <a:pPr eaLnBrk="1" hangingPunct="1"/>
            <a:endParaRPr lang="en-US" altLang="en-US" sz="1400" dirty="0">
              <a:sym typeface="Wingdings" pitchFamily="2" charset="2"/>
            </a:endParaRPr>
          </a:p>
          <a:p>
            <a:pPr eaLnBrk="1" hangingPunct="1"/>
            <a:r>
              <a:rPr lang="en-US" altLang="en-US" sz="1400" dirty="0">
                <a:sym typeface="Wingdings" pitchFamily="2" charset="2"/>
              </a:rPr>
              <a:t>Investors </a:t>
            </a:r>
            <a:r>
              <a:rPr lang="en-US" altLang="en-US" sz="1400" b="1" dirty="0">
                <a:solidFill>
                  <a:srgbClr val="002060"/>
                </a:solidFill>
                <a:sym typeface="Wingdings" pitchFamily="2" charset="2"/>
              </a:rPr>
              <a:t>demand a higher rate </a:t>
            </a:r>
            <a:r>
              <a:rPr lang="en-US" altLang="en-US" sz="1400" dirty="0">
                <a:sym typeface="Wingdings" pitchFamily="2" charset="2"/>
              </a:rPr>
              <a:t>of return (given the risk of the investment) than the cash payments yield</a:t>
            </a:r>
          </a:p>
          <a:p>
            <a:pPr eaLnBrk="1" hangingPunct="1"/>
            <a:endParaRPr lang="en-US" altLang="en-US" sz="1400" dirty="0">
              <a:sym typeface="Wingdings" pitchFamily="2" charset="2"/>
            </a:endParaRPr>
          </a:p>
          <a:p>
            <a:pPr eaLnBrk="1" hangingPunct="1"/>
            <a:r>
              <a:rPr lang="en-US" altLang="en-US" sz="1400" dirty="0">
                <a:sym typeface="Wingdings" pitchFamily="2" charset="2"/>
              </a:rPr>
              <a:t>Because cash payments are “too low,” investors bid down the bond’s price at issuance and purchase the bond for an amount </a:t>
            </a:r>
            <a:r>
              <a:rPr lang="en-US" altLang="en-US" sz="1400" b="1" dirty="0">
                <a:solidFill>
                  <a:srgbClr val="002060"/>
                </a:solidFill>
                <a:sym typeface="Wingdings" pitchFamily="2" charset="2"/>
              </a:rPr>
              <a:t>less than face value</a:t>
            </a:r>
          </a:p>
          <a:p>
            <a:pPr eaLnBrk="1" hangingPunct="1"/>
            <a:endParaRPr lang="en-US" altLang="en-US" sz="1400" dirty="0"/>
          </a:p>
          <a:p>
            <a:pPr eaLnBrk="1" hangingPunct="1"/>
            <a:r>
              <a:rPr lang="en-US" altLang="en-US" sz="1400" dirty="0"/>
              <a:t>Discount = Issue Price </a:t>
            </a:r>
            <a:r>
              <a:rPr lang="en-US" altLang="en-US" sz="1400" dirty="0" smtClean="0"/>
              <a:t>- </a:t>
            </a:r>
            <a:r>
              <a:rPr lang="en-US" altLang="en-US" sz="1400" dirty="0"/>
              <a:t>Face Value</a:t>
            </a:r>
          </a:p>
        </p:txBody>
      </p:sp>
    </p:spTree>
    <p:extLst>
      <p:ext uri="{BB962C8B-B14F-4D97-AF65-F5344CB8AC3E}">
        <p14:creationId xmlns:p14="http://schemas.microsoft.com/office/powerpoint/2010/main" val="8387554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23</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Bonds Issued at Discount</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410200"/>
          </a:xfrm>
          <a:noFill/>
        </p:spPr>
        <p:txBody>
          <a:bodyPr lIns="0" tIns="0" rIns="0" bIns="0"/>
          <a:lstStyle/>
          <a:p>
            <a:pPr marL="0" indent="0">
              <a:buClr>
                <a:schemeClr val="tx2"/>
              </a:buClr>
              <a:buSzPct val="80000"/>
              <a:buNone/>
            </a:pPr>
            <a:r>
              <a:rPr lang="en-US" sz="1400" b="1" dirty="0" smtClean="0"/>
              <a:t>Example:</a:t>
            </a:r>
            <a:endParaRPr lang="en-US" sz="1400" b="1" dirty="0"/>
          </a:p>
          <a:p>
            <a:pPr marL="0" indent="0">
              <a:buClr>
                <a:schemeClr val="tx2"/>
              </a:buClr>
              <a:buSzPct val="80000"/>
              <a:buNone/>
            </a:pPr>
            <a:r>
              <a:rPr lang="en-US" sz="1400" dirty="0"/>
              <a:t>On January 1, 2016, Amazon issues $100,000 in bonds having a 10 percent annual stated rate of interest. The bonds mature in two years, and interest is paid semiannually. The annual market rate of interest is 12 percent. Since the stated interest rate of 10 percent is less than the market interest rate of 12 percent, these bonds are issued at a </a:t>
            </a:r>
            <a:r>
              <a:rPr lang="en-US" sz="1400" dirty="0" smtClean="0"/>
              <a:t>discount.</a:t>
            </a:r>
          </a:p>
          <a:p>
            <a:pPr marL="0" indent="0">
              <a:buClr>
                <a:schemeClr val="tx2"/>
              </a:buClr>
              <a:buSzPct val="80000"/>
              <a:buNone/>
            </a:pPr>
            <a:r>
              <a:rPr lang="en-US" sz="1400" dirty="0" smtClean="0"/>
              <a:t> </a:t>
            </a:r>
            <a:endParaRPr lang="en-US" sz="1400" dirty="0">
              <a:cs typeface="Arial" charset="0"/>
            </a:endParaRPr>
          </a:p>
          <a:p>
            <a:pPr marL="0" indent="0">
              <a:buClr>
                <a:schemeClr val="tx2"/>
              </a:buClr>
              <a:buSzPct val="80000"/>
              <a:buNone/>
            </a:pPr>
            <a:r>
              <a:rPr lang="en-US" sz="1400" dirty="0" smtClean="0">
                <a:cs typeface="Arial" charset="0"/>
              </a:rPr>
              <a:t>These </a:t>
            </a:r>
            <a:r>
              <a:rPr lang="en-US" sz="1400" dirty="0">
                <a:cs typeface="Arial" charset="0"/>
              </a:rPr>
              <a:t>bonds are issued at a </a:t>
            </a:r>
            <a:r>
              <a:rPr lang="en-US" sz="1400" b="1" dirty="0">
                <a:cs typeface="Arial" charset="0"/>
              </a:rPr>
              <a:t>discount</a:t>
            </a:r>
            <a:r>
              <a:rPr lang="en-US" sz="1400" dirty="0">
                <a:cs typeface="Arial" charset="0"/>
              </a:rPr>
              <a:t>. </a:t>
            </a:r>
            <a:r>
              <a:rPr lang="en-US" sz="1400" dirty="0"/>
              <a:t>Recall that the issue price of a bond is composed of the present value of two items: the principal (a single amount) and the interest (an annuity). </a:t>
            </a:r>
            <a:endParaRPr lang="en-US" sz="1400" dirty="0" smtClean="0"/>
          </a:p>
          <a:p>
            <a:pPr marL="0" indent="0">
              <a:buClr>
                <a:schemeClr val="tx2"/>
              </a:buClr>
              <a:buSzPct val="80000"/>
              <a:buNone/>
            </a:pPr>
            <a:endParaRPr lang="en-US" sz="1400" dirty="0"/>
          </a:p>
          <a:p>
            <a:pPr>
              <a:spcBef>
                <a:spcPct val="50000"/>
              </a:spcBef>
              <a:buFont typeface="Wingdings" panose="05000000000000000000" pitchFamily="2" charset="2"/>
              <a:buChar char="ü"/>
              <a:defRPr/>
            </a:pPr>
            <a:r>
              <a:rPr lang="en-US" sz="1400" dirty="0">
                <a:cs typeface="Arial" charset="0"/>
              </a:rPr>
              <a:t>Market rate of </a:t>
            </a:r>
            <a:r>
              <a:rPr lang="en-US" sz="1400" dirty="0" smtClean="0">
                <a:cs typeface="Arial" charset="0"/>
              </a:rPr>
              <a:t>12 percent ÷ </a:t>
            </a:r>
            <a:r>
              <a:rPr lang="en-US" sz="1400" dirty="0">
                <a:cs typeface="Arial" charset="0"/>
              </a:rPr>
              <a:t>2 interest periods per year = 6 percent</a:t>
            </a:r>
          </a:p>
          <a:p>
            <a:pPr>
              <a:spcBef>
                <a:spcPct val="50000"/>
              </a:spcBef>
              <a:buFont typeface="Wingdings" panose="05000000000000000000" pitchFamily="2" charset="2"/>
              <a:buChar char="ü"/>
              <a:defRPr/>
            </a:pPr>
            <a:r>
              <a:rPr lang="en-US" sz="1400" dirty="0">
                <a:cs typeface="Arial" charset="0"/>
              </a:rPr>
              <a:t>Bond term of 2 years × 2 periods per year = 4 periods</a:t>
            </a:r>
          </a:p>
          <a:p>
            <a:pPr>
              <a:spcBef>
                <a:spcPct val="50000"/>
              </a:spcBef>
              <a:buFont typeface="Wingdings" panose="05000000000000000000" pitchFamily="2" charset="2"/>
              <a:buChar char="Ø"/>
              <a:defRPr/>
            </a:pPr>
            <a:r>
              <a:rPr lang="en-US" sz="1400" dirty="0"/>
              <a:t>First, compute the present value of the </a:t>
            </a:r>
            <a:r>
              <a:rPr lang="en-US" sz="1400" dirty="0" smtClean="0"/>
              <a:t>principal</a:t>
            </a:r>
            <a:endParaRPr lang="en-US" sz="1400" dirty="0">
              <a:cs typeface="Arial" charset="0"/>
            </a:endParaRPr>
          </a:p>
          <a:p>
            <a:pPr marL="0" indent="0">
              <a:buNone/>
            </a:pPr>
            <a:endParaRPr lang="en-US" sz="1400" dirty="0" smtClean="0"/>
          </a:p>
          <a:p>
            <a:pPr marL="0" indent="0">
              <a:buNone/>
            </a:pPr>
            <a:r>
              <a:rPr lang="en-US" sz="1400" dirty="0"/>
              <a:t>PV factor = 1 / (1+r)</a:t>
            </a:r>
            <a:r>
              <a:rPr lang="en-US" sz="1400" baseline="30000" dirty="0"/>
              <a:t>n</a:t>
            </a:r>
          </a:p>
          <a:p>
            <a:pPr marL="0" indent="0">
              <a:buNone/>
            </a:pPr>
            <a:r>
              <a:rPr lang="en-US" sz="1400" dirty="0" smtClean="0">
                <a:solidFill>
                  <a:srgbClr val="C00000"/>
                </a:solidFill>
              </a:rPr>
              <a:t>PV </a:t>
            </a:r>
            <a:r>
              <a:rPr lang="en-US" sz="1400" dirty="0">
                <a:solidFill>
                  <a:srgbClr val="C00000"/>
                </a:solidFill>
              </a:rPr>
              <a:t>factor = 1 / (</a:t>
            </a:r>
            <a:r>
              <a:rPr lang="en-US" sz="1400" dirty="0" smtClean="0">
                <a:solidFill>
                  <a:srgbClr val="C00000"/>
                </a:solidFill>
              </a:rPr>
              <a:t>1+6%)</a:t>
            </a:r>
            <a:r>
              <a:rPr lang="en-US" sz="1400" baseline="30000" dirty="0" smtClean="0">
                <a:solidFill>
                  <a:srgbClr val="C00000"/>
                </a:solidFill>
              </a:rPr>
              <a:t>4</a:t>
            </a:r>
            <a:endParaRPr lang="en-US" sz="1400" baseline="30000" dirty="0">
              <a:solidFill>
                <a:srgbClr val="C00000"/>
              </a:solidFill>
            </a:endParaRPr>
          </a:p>
          <a:p>
            <a:pPr marL="0" indent="0">
              <a:buNone/>
            </a:pPr>
            <a:r>
              <a:rPr lang="en-US" sz="1400" dirty="0">
                <a:solidFill>
                  <a:srgbClr val="C00000"/>
                </a:solidFill>
              </a:rPr>
              <a:t>PV factor = </a:t>
            </a:r>
            <a:r>
              <a:rPr lang="en-US" sz="1400" dirty="0" smtClean="0">
                <a:solidFill>
                  <a:srgbClr val="C00000"/>
                </a:solidFill>
              </a:rPr>
              <a:t>0.79209</a:t>
            </a:r>
            <a:endParaRPr lang="en-US" sz="1400" dirty="0">
              <a:solidFill>
                <a:srgbClr val="C00000"/>
              </a:solidFill>
            </a:endParaRPr>
          </a:p>
          <a:p>
            <a:endParaRPr lang="en-US" sz="1400" dirty="0"/>
          </a:p>
          <a:p>
            <a:pPr marL="0" indent="0">
              <a:buNone/>
            </a:pPr>
            <a:r>
              <a:rPr lang="en-US" sz="1400" dirty="0"/>
              <a:t>Present Value = PV factor * Future Value</a:t>
            </a:r>
          </a:p>
          <a:p>
            <a:pPr marL="0" indent="0">
              <a:buNone/>
            </a:pPr>
            <a:r>
              <a:rPr lang="en-US" sz="1400" dirty="0">
                <a:solidFill>
                  <a:srgbClr val="C00000"/>
                </a:solidFill>
              </a:rPr>
              <a:t>Present Value = </a:t>
            </a:r>
            <a:r>
              <a:rPr lang="en-US" sz="1400" dirty="0" smtClean="0">
                <a:solidFill>
                  <a:srgbClr val="C00000"/>
                </a:solidFill>
              </a:rPr>
              <a:t>0.79209 </a:t>
            </a:r>
            <a:r>
              <a:rPr lang="en-US" sz="1400" dirty="0">
                <a:solidFill>
                  <a:srgbClr val="C00000"/>
                </a:solidFill>
              </a:rPr>
              <a:t>* $</a:t>
            </a:r>
            <a:r>
              <a:rPr lang="en-US" sz="1400" dirty="0" smtClean="0">
                <a:solidFill>
                  <a:srgbClr val="C00000"/>
                </a:solidFill>
              </a:rPr>
              <a:t>100,000</a:t>
            </a:r>
            <a:endParaRPr lang="en-US" sz="1400" dirty="0">
              <a:solidFill>
                <a:srgbClr val="C00000"/>
              </a:solidFill>
            </a:endParaRPr>
          </a:p>
          <a:p>
            <a:pPr marL="0" indent="0">
              <a:buNone/>
            </a:pPr>
            <a:r>
              <a:rPr lang="en-US" sz="1400" b="1" dirty="0">
                <a:solidFill>
                  <a:srgbClr val="C00000"/>
                </a:solidFill>
              </a:rPr>
              <a:t>Present Value = $</a:t>
            </a:r>
            <a:r>
              <a:rPr lang="en-US" sz="1400" b="1" dirty="0" smtClean="0">
                <a:solidFill>
                  <a:srgbClr val="C00000"/>
                </a:solidFill>
              </a:rPr>
              <a:t>79,209</a:t>
            </a:r>
            <a:endParaRPr lang="en-US" sz="1400" b="1" dirty="0">
              <a:solidFill>
                <a:srgbClr val="C00000"/>
              </a:solidFill>
            </a:endParaRPr>
          </a:p>
          <a:p>
            <a:pPr marL="0" indent="0">
              <a:buNone/>
            </a:pPr>
            <a:endParaRPr lang="en-US" sz="1400" dirty="0" smtClean="0"/>
          </a:p>
          <a:p>
            <a:endParaRPr lang="en-US" sz="1400" dirty="0"/>
          </a:p>
        </p:txBody>
      </p:sp>
    </p:spTree>
    <p:extLst>
      <p:ext uri="{BB962C8B-B14F-4D97-AF65-F5344CB8AC3E}">
        <p14:creationId xmlns:p14="http://schemas.microsoft.com/office/powerpoint/2010/main" val="14160394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24</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Bonds Issued at Discount</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410200"/>
          </a:xfrm>
          <a:noFill/>
        </p:spPr>
        <p:txBody>
          <a:bodyPr lIns="0" tIns="0" rIns="0" bIns="0"/>
          <a:lstStyle/>
          <a:p>
            <a:pPr marL="0" indent="0">
              <a:buClr>
                <a:schemeClr val="tx2"/>
              </a:buClr>
              <a:buSzPct val="80000"/>
              <a:buNone/>
            </a:pPr>
            <a:r>
              <a:rPr lang="en-US" sz="1400" b="1" dirty="0" smtClean="0"/>
              <a:t>Example:</a:t>
            </a:r>
            <a:endParaRPr lang="en-US" sz="1400" b="1" dirty="0"/>
          </a:p>
          <a:p>
            <a:pPr marL="0" indent="0">
              <a:buClr>
                <a:schemeClr val="tx2"/>
              </a:buClr>
              <a:buSzPct val="80000"/>
              <a:buNone/>
            </a:pPr>
            <a:r>
              <a:rPr lang="en-US" sz="1400" dirty="0"/>
              <a:t>On January 1, 2016, Amazon issues $100,000 in bonds having a 10 percent annual stated rate of interest. The bonds mature in two years, and interest is paid semiannually. The annual market rate of interest is 12 percent. Since the stated interest rate of 10 percent is less than the market interest rate of 12 percent, these bonds are issued at a </a:t>
            </a:r>
            <a:r>
              <a:rPr lang="en-US" sz="1400" dirty="0" smtClean="0"/>
              <a:t>discount.</a:t>
            </a:r>
          </a:p>
          <a:p>
            <a:pPr marL="0" indent="0">
              <a:buClr>
                <a:schemeClr val="tx2"/>
              </a:buClr>
              <a:buSzPct val="80000"/>
              <a:buNone/>
            </a:pPr>
            <a:r>
              <a:rPr lang="en-US" sz="1400" dirty="0" smtClean="0"/>
              <a:t> </a:t>
            </a:r>
            <a:endParaRPr lang="en-US" sz="1400" dirty="0">
              <a:cs typeface="Arial" charset="0"/>
            </a:endParaRPr>
          </a:p>
          <a:p>
            <a:pPr marL="0" indent="0">
              <a:buClr>
                <a:schemeClr val="tx2"/>
              </a:buClr>
              <a:buSzPct val="80000"/>
              <a:buNone/>
            </a:pPr>
            <a:r>
              <a:rPr lang="en-US" sz="1400" dirty="0" smtClean="0">
                <a:cs typeface="Arial" charset="0"/>
              </a:rPr>
              <a:t>These </a:t>
            </a:r>
            <a:r>
              <a:rPr lang="en-US" sz="1400" dirty="0">
                <a:cs typeface="Arial" charset="0"/>
              </a:rPr>
              <a:t>bonds are issued at a </a:t>
            </a:r>
            <a:r>
              <a:rPr lang="en-US" sz="1400" b="1" dirty="0">
                <a:cs typeface="Arial" charset="0"/>
              </a:rPr>
              <a:t>discount</a:t>
            </a:r>
            <a:r>
              <a:rPr lang="en-US" sz="1400" dirty="0">
                <a:cs typeface="Arial" charset="0"/>
              </a:rPr>
              <a:t>. </a:t>
            </a:r>
            <a:r>
              <a:rPr lang="en-US" sz="1400" dirty="0"/>
              <a:t>Recall that the issue price of a bond is composed of the present value of two items: the principal (a single amount) and the interest (an annuity). </a:t>
            </a:r>
            <a:endParaRPr lang="en-US" sz="1400" dirty="0" smtClean="0"/>
          </a:p>
          <a:p>
            <a:pPr marL="0" indent="0">
              <a:buClr>
                <a:schemeClr val="tx2"/>
              </a:buClr>
              <a:buSzPct val="80000"/>
              <a:buNone/>
            </a:pPr>
            <a:endParaRPr lang="en-US" sz="1400" dirty="0"/>
          </a:p>
          <a:p>
            <a:pPr>
              <a:spcBef>
                <a:spcPct val="50000"/>
              </a:spcBef>
              <a:buFont typeface="Wingdings" panose="05000000000000000000" pitchFamily="2" charset="2"/>
              <a:buChar char="ü"/>
              <a:defRPr/>
            </a:pPr>
            <a:r>
              <a:rPr lang="en-US" sz="1400" dirty="0">
                <a:cs typeface="Arial" charset="0"/>
              </a:rPr>
              <a:t>Market rate of </a:t>
            </a:r>
            <a:r>
              <a:rPr lang="en-US" sz="1400" dirty="0" smtClean="0">
                <a:cs typeface="Arial" charset="0"/>
              </a:rPr>
              <a:t>12 percent ÷ </a:t>
            </a:r>
            <a:r>
              <a:rPr lang="en-US" sz="1400" dirty="0">
                <a:cs typeface="Arial" charset="0"/>
              </a:rPr>
              <a:t>2 interest periods per year = 6 percent</a:t>
            </a:r>
          </a:p>
          <a:p>
            <a:pPr>
              <a:spcBef>
                <a:spcPct val="50000"/>
              </a:spcBef>
              <a:buFont typeface="Wingdings" panose="05000000000000000000" pitchFamily="2" charset="2"/>
              <a:buChar char="ü"/>
              <a:defRPr/>
            </a:pPr>
            <a:r>
              <a:rPr lang="en-US" sz="1400" dirty="0">
                <a:cs typeface="Arial" charset="0"/>
              </a:rPr>
              <a:t>Bond term of 2 years × 2 periods per year = 4 periods</a:t>
            </a:r>
          </a:p>
          <a:p>
            <a:pPr>
              <a:spcBef>
                <a:spcPct val="50000"/>
              </a:spcBef>
              <a:buFont typeface="Wingdings" panose="05000000000000000000" pitchFamily="2" charset="2"/>
              <a:buChar char="Ø"/>
              <a:defRPr/>
            </a:pPr>
            <a:r>
              <a:rPr lang="en-US" sz="1400" dirty="0"/>
              <a:t>Now, let’s compute the present value of the </a:t>
            </a:r>
            <a:r>
              <a:rPr lang="en-US" sz="1400" dirty="0" smtClean="0"/>
              <a:t>interest </a:t>
            </a:r>
          </a:p>
          <a:p>
            <a:pPr marL="0" indent="0">
              <a:buNone/>
            </a:pPr>
            <a:endParaRPr lang="en-US" sz="1400" dirty="0" smtClean="0"/>
          </a:p>
          <a:p>
            <a:pPr marL="0" indent="0">
              <a:spcAft>
                <a:spcPts val="0"/>
              </a:spcAft>
              <a:buNone/>
            </a:pPr>
            <a:r>
              <a:rPr lang="en-US" sz="1400" dirty="0"/>
              <a:t>PVA factor = (1/r) * (1 - (1 / (1+r)</a:t>
            </a:r>
            <a:r>
              <a:rPr lang="en-US" sz="1400" baseline="30000" dirty="0"/>
              <a:t>n</a:t>
            </a:r>
            <a:r>
              <a:rPr lang="en-US" sz="1400" dirty="0"/>
              <a:t>))</a:t>
            </a:r>
          </a:p>
          <a:p>
            <a:pPr marL="0" indent="0">
              <a:spcAft>
                <a:spcPts val="0"/>
              </a:spcAft>
              <a:buNone/>
            </a:pPr>
            <a:r>
              <a:rPr lang="en-US" sz="1400" dirty="0">
                <a:solidFill>
                  <a:srgbClr val="C00000"/>
                </a:solidFill>
              </a:rPr>
              <a:t>PVA factor = (</a:t>
            </a:r>
            <a:r>
              <a:rPr lang="en-US" sz="1400" dirty="0" smtClean="0">
                <a:solidFill>
                  <a:srgbClr val="C00000"/>
                </a:solidFill>
              </a:rPr>
              <a:t>1/6%) </a:t>
            </a:r>
            <a:r>
              <a:rPr lang="en-US" sz="1400" dirty="0">
                <a:solidFill>
                  <a:srgbClr val="C00000"/>
                </a:solidFill>
              </a:rPr>
              <a:t>* (1 - (1 / (</a:t>
            </a:r>
            <a:r>
              <a:rPr lang="en-US" sz="1400" dirty="0" smtClean="0">
                <a:solidFill>
                  <a:srgbClr val="C00000"/>
                </a:solidFill>
              </a:rPr>
              <a:t>1+6%)</a:t>
            </a:r>
            <a:r>
              <a:rPr lang="en-US" sz="1400" baseline="30000" dirty="0" smtClean="0">
                <a:solidFill>
                  <a:srgbClr val="C00000"/>
                </a:solidFill>
              </a:rPr>
              <a:t>4</a:t>
            </a:r>
            <a:r>
              <a:rPr lang="en-US" sz="1400" dirty="0" smtClean="0">
                <a:solidFill>
                  <a:srgbClr val="C00000"/>
                </a:solidFill>
              </a:rPr>
              <a:t>))</a:t>
            </a:r>
            <a:endParaRPr lang="en-US" sz="1400" baseline="30000" dirty="0">
              <a:solidFill>
                <a:srgbClr val="C00000"/>
              </a:solidFill>
            </a:endParaRPr>
          </a:p>
          <a:p>
            <a:pPr marL="0" indent="0">
              <a:spcAft>
                <a:spcPts val="0"/>
              </a:spcAft>
              <a:buNone/>
            </a:pPr>
            <a:r>
              <a:rPr lang="en-US" sz="1400" dirty="0">
                <a:solidFill>
                  <a:srgbClr val="C00000"/>
                </a:solidFill>
              </a:rPr>
              <a:t>PVA factor = </a:t>
            </a:r>
            <a:r>
              <a:rPr lang="en-US" sz="1400" dirty="0" smtClean="0">
                <a:solidFill>
                  <a:srgbClr val="C00000"/>
                </a:solidFill>
              </a:rPr>
              <a:t>3.46511</a:t>
            </a:r>
            <a:endParaRPr lang="en-US" sz="1400" dirty="0">
              <a:solidFill>
                <a:srgbClr val="C00000"/>
              </a:solidFill>
            </a:endParaRPr>
          </a:p>
          <a:p>
            <a:pPr>
              <a:spcAft>
                <a:spcPts val="0"/>
              </a:spcAft>
            </a:pPr>
            <a:endParaRPr lang="en-US" sz="1400" dirty="0"/>
          </a:p>
          <a:p>
            <a:pPr marL="0" indent="0">
              <a:spcAft>
                <a:spcPts val="0"/>
              </a:spcAft>
              <a:buNone/>
            </a:pPr>
            <a:r>
              <a:rPr lang="en-US" sz="1400" dirty="0"/>
              <a:t>Present Value = PV factor * Future Value</a:t>
            </a:r>
          </a:p>
          <a:p>
            <a:pPr marL="0" indent="0">
              <a:buNone/>
            </a:pPr>
            <a:r>
              <a:rPr lang="en-US" sz="1400" dirty="0">
                <a:solidFill>
                  <a:srgbClr val="C00000"/>
                </a:solidFill>
              </a:rPr>
              <a:t>Present Value = </a:t>
            </a:r>
            <a:r>
              <a:rPr lang="en-US" sz="1400" dirty="0" smtClean="0">
                <a:solidFill>
                  <a:srgbClr val="C00000"/>
                </a:solidFill>
              </a:rPr>
              <a:t>3.46511 </a:t>
            </a:r>
            <a:r>
              <a:rPr lang="en-US" sz="1400" dirty="0">
                <a:solidFill>
                  <a:srgbClr val="C00000"/>
                </a:solidFill>
              </a:rPr>
              <a:t>* </a:t>
            </a:r>
            <a:r>
              <a:rPr lang="en-US" sz="1400" dirty="0" smtClean="0">
                <a:solidFill>
                  <a:srgbClr val="C00000"/>
                </a:solidFill>
              </a:rPr>
              <a:t>$5,000</a:t>
            </a:r>
            <a:endParaRPr lang="en-US" sz="1400" dirty="0">
              <a:solidFill>
                <a:srgbClr val="C00000"/>
              </a:solidFill>
            </a:endParaRPr>
          </a:p>
          <a:p>
            <a:pPr marL="0" indent="0">
              <a:buNone/>
            </a:pPr>
            <a:r>
              <a:rPr lang="en-US" sz="1400" b="1" dirty="0">
                <a:solidFill>
                  <a:srgbClr val="C00000"/>
                </a:solidFill>
              </a:rPr>
              <a:t>Present Value = </a:t>
            </a:r>
            <a:r>
              <a:rPr lang="en-US" sz="1400" b="1" dirty="0" smtClean="0">
                <a:solidFill>
                  <a:srgbClr val="C00000"/>
                </a:solidFill>
              </a:rPr>
              <a:t>$17,326</a:t>
            </a:r>
            <a:endParaRPr lang="en-US" sz="1400" dirty="0" smtClean="0"/>
          </a:p>
          <a:p>
            <a:endParaRPr lang="en-US" sz="1400" dirty="0"/>
          </a:p>
        </p:txBody>
      </p:sp>
    </p:spTree>
    <p:extLst>
      <p:ext uri="{BB962C8B-B14F-4D97-AF65-F5344CB8AC3E}">
        <p14:creationId xmlns:p14="http://schemas.microsoft.com/office/powerpoint/2010/main" val="5981979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25</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Bonds Issued at Discount</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410200"/>
          </a:xfrm>
          <a:noFill/>
        </p:spPr>
        <p:txBody>
          <a:bodyPr lIns="0" tIns="0" rIns="0" bIns="0"/>
          <a:lstStyle/>
          <a:p>
            <a:pPr marL="0" indent="0">
              <a:buClr>
                <a:schemeClr val="tx2"/>
              </a:buClr>
              <a:buSzPct val="80000"/>
              <a:buNone/>
            </a:pPr>
            <a:r>
              <a:rPr lang="en-US" sz="1400" b="1" dirty="0" smtClean="0"/>
              <a:t>Example:</a:t>
            </a:r>
            <a:endParaRPr lang="en-US" sz="1400" b="1" dirty="0"/>
          </a:p>
          <a:p>
            <a:pPr marL="0" indent="0">
              <a:buClr>
                <a:schemeClr val="tx2"/>
              </a:buClr>
              <a:buSzPct val="80000"/>
              <a:buNone/>
            </a:pPr>
            <a:r>
              <a:rPr lang="en-US" sz="1400" dirty="0"/>
              <a:t>On January 1, 2016, Amazon issues $100,000 in bonds having a 10 percent annual stated rate of interest. The bonds mature in two years, and interest is paid semiannually. The annual market rate of interest is 12 percent. Since the stated interest rate of 10 percent is less than the market interest rate of 12 percent, these bonds are issued at a </a:t>
            </a:r>
            <a:r>
              <a:rPr lang="en-US" sz="1400" dirty="0" smtClean="0"/>
              <a:t>discount.</a:t>
            </a:r>
          </a:p>
          <a:p>
            <a:pPr marL="0" indent="0">
              <a:buClr>
                <a:schemeClr val="tx2"/>
              </a:buClr>
              <a:buSzPct val="80000"/>
              <a:buNone/>
            </a:pPr>
            <a:r>
              <a:rPr lang="en-US" sz="1400" dirty="0" smtClean="0"/>
              <a:t> </a:t>
            </a:r>
            <a:endParaRPr lang="en-US" sz="1400" dirty="0">
              <a:cs typeface="Arial" charset="0"/>
            </a:endParaRPr>
          </a:p>
          <a:p>
            <a:pPr marL="0" indent="0">
              <a:buClr>
                <a:schemeClr val="tx2"/>
              </a:buClr>
              <a:buSzPct val="80000"/>
              <a:buNone/>
            </a:pPr>
            <a:r>
              <a:rPr lang="en-US" sz="1400" dirty="0" smtClean="0">
                <a:cs typeface="Arial" charset="0"/>
              </a:rPr>
              <a:t>These </a:t>
            </a:r>
            <a:r>
              <a:rPr lang="en-US" sz="1400" dirty="0">
                <a:cs typeface="Arial" charset="0"/>
              </a:rPr>
              <a:t>bonds are issued at a </a:t>
            </a:r>
            <a:r>
              <a:rPr lang="en-US" sz="1400" b="1" dirty="0">
                <a:cs typeface="Arial" charset="0"/>
              </a:rPr>
              <a:t>discount</a:t>
            </a:r>
            <a:r>
              <a:rPr lang="en-US" sz="1400" dirty="0">
                <a:cs typeface="Arial" charset="0"/>
              </a:rPr>
              <a:t>. </a:t>
            </a:r>
            <a:r>
              <a:rPr lang="en-US" sz="1400" dirty="0"/>
              <a:t>Recall that the issue price of a bond is composed of the present value of two items: the principal (a single amount) and the interest (an annuity). </a:t>
            </a:r>
            <a:endParaRPr lang="en-US" sz="1400" dirty="0" smtClean="0"/>
          </a:p>
          <a:p>
            <a:pPr marL="0" indent="0">
              <a:buClr>
                <a:schemeClr val="tx2"/>
              </a:buClr>
              <a:buSzPct val="80000"/>
              <a:buNone/>
            </a:pPr>
            <a:endParaRPr lang="en-US" sz="1400" dirty="0"/>
          </a:p>
          <a:p>
            <a:pPr>
              <a:spcBef>
                <a:spcPct val="50000"/>
              </a:spcBef>
              <a:buFont typeface="Wingdings" panose="05000000000000000000" pitchFamily="2" charset="2"/>
              <a:buChar char="ü"/>
              <a:defRPr/>
            </a:pPr>
            <a:r>
              <a:rPr lang="en-US" sz="1400" dirty="0">
                <a:cs typeface="Arial" charset="0"/>
              </a:rPr>
              <a:t>Market rate of </a:t>
            </a:r>
            <a:r>
              <a:rPr lang="en-US" sz="1400" dirty="0" smtClean="0">
                <a:cs typeface="Arial" charset="0"/>
              </a:rPr>
              <a:t>12 percent ÷ </a:t>
            </a:r>
            <a:r>
              <a:rPr lang="en-US" sz="1400" dirty="0">
                <a:cs typeface="Arial" charset="0"/>
              </a:rPr>
              <a:t>2 interest periods per year = 6 percent</a:t>
            </a:r>
          </a:p>
          <a:p>
            <a:pPr>
              <a:spcBef>
                <a:spcPct val="50000"/>
              </a:spcBef>
              <a:buFont typeface="Wingdings" panose="05000000000000000000" pitchFamily="2" charset="2"/>
              <a:buChar char="ü"/>
              <a:defRPr/>
            </a:pPr>
            <a:r>
              <a:rPr lang="en-US" sz="1400" dirty="0">
                <a:cs typeface="Arial" charset="0"/>
              </a:rPr>
              <a:t>Bond term of 2 years × 2 periods per year = 4 periods</a:t>
            </a:r>
          </a:p>
          <a:p>
            <a:pPr>
              <a:spcBef>
                <a:spcPct val="50000"/>
              </a:spcBef>
              <a:buFont typeface="Wingdings" panose="05000000000000000000" pitchFamily="2" charset="2"/>
              <a:buChar char="Ø"/>
              <a:defRPr/>
            </a:pPr>
            <a:r>
              <a:rPr lang="en-US" sz="1400" dirty="0"/>
              <a:t>Finally, we can determine the issue price of the bonds by adding together the present value of the principal and the present value of the interest payments</a:t>
            </a:r>
            <a:endParaRPr lang="en-US" sz="1400" dirty="0" smtClean="0"/>
          </a:p>
          <a:p>
            <a:pPr marL="0" indent="0">
              <a:spcAft>
                <a:spcPts val="0"/>
              </a:spcAft>
              <a:buNone/>
            </a:pPr>
            <a:endParaRPr lang="en-US" sz="1400" dirty="0" smtClean="0"/>
          </a:p>
          <a:p>
            <a:pPr marL="0" indent="0">
              <a:buNone/>
            </a:pPr>
            <a:r>
              <a:rPr lang="en-US" sz="1400" dirty="0">
                <a:solidFill>
                  <a:srgbClr val="C00000"/>
                </a:solidFill>
              </a:rPr>
              <a:t>Present Value </a:t>
            </a:r>
            <a:r>
              <a:rPr lang="en-US" sz="1400" dirty="0" smtClean="0">
                <a:solidFill>
                  <a:srgbClr val="C00000"/>
                </a:solidFill>
              </a:rPr>
              <a:t>of principal: 	$</a:t>
            </a:r>
            <a:r>
              <a:rPr lang="en-US" sz="1400" dirty="0">
                <a:solidFill>
                  <a:srgbClr val="C00000"/>
                </a:solidFill>
              </a:rPr>
              <a:t>79,209</a:t>
            </a:r>
          </a:p>
          <a:p>
            <a:pPr marL="0" indent="0">
              <a:buNone/>
            </a:pPr>
            <a:r>
              <a:rPr lang="en-US" sz="1400" dirty="0" smtClean="0">
                <a:solidFill>
                  <a:srgbClr val="C00000"/>
                </a:solidFill>
              </a:rPr>
              <a:t>Present </a:t>
            </a:r>
            <a:r>
              <a:rPr lang="en-US" sz="1400" dirty="0">
                <a:solidFill>
                  <a:srgbClr val="C00000"/>
                </a:solidFill>
              </a:rPr>
              <a:t>Value </a:t>
            </a:r>
            <a:r>
              <a:rPr lang="en-US" sz="1400" dirty="0" smtClean="0">
                <a:solidFill>
                  <a:srgbClr val="C00000"/>
                </a:solidFill>
              </a:rPr>
              <a:t>of interest:	</a:t>
            </a:r>
            <a:r>
              <a:rPr lang="en-US" sz="1400" u="sng" dirty="0" smtClean="0">
                <a:solidFill>
                  <a:srgbClr val="C00000"/>
                </a:solidFill>
              </a:rPr>
              <a:t>$17,326</a:t>
            </a:r>
          </a:p>
          <a:p>
            <a:pPr marL="0" indent="0">
              <a:buNone/>
            </a:pPr>
            <a:r>
              <a:rPr lang="en-US" sz="1400" b="1" dirty="0" smtClean="0">
                <a:solidFill>
                  <a:srgbClr val="C00000"/>
                </a:solidFill>
              </a:rPr>
              <a:t>Present Value of Bond:	$96,535</a:t>
            </a:r>
            <a:endParaRPr lang="en-US" sz="1400" b="1" dirty="0" smtClean="0"/>
          </a:p>
          <a:p>
            <a:endParaRPr lang="en-US" sz="1400" dirty="0"/>
          </a:p>
        </p:txBody>
      </p:sp>
    </p:spTree>
    <p:extLst>
      <p:ext uri="{BB962C8B-B14F-4D97-AF65-F5344CB8AC3E}">
        <p14:creationId xmlns:p14="http://schemas.microsoft.com/office/powerpoint/2010/main" val="7881072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26</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Bonds Issued at Discount</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buClr>
                <a:schemeClr val="tx2"/>
              </a:buClr>
              <a:buSzPct val="80000"/>
              <a:buNone/>
            </a:pPr>
            <a:r>
              <a:rPr lang="en-US" sz="1400" b="1" dirty="0" smtClean="0"/>
              <a:t>Example:</a:t>
            </a:r>
            <a:endParaRPr lang="en-US" sz="1400" b="1" dirty="0"/>
          </a:p>
          <a:p>
            <a:pPr marL="0" indent="0">
              <a:buClr>
                <a:schemeClr val="tx2"/>
              </a:buClr>
              <a:buSzPct val="80000"/>
              <a:buNone/>
            </a:pPr>
            <a:r>
              <a:rPr lang="en-US" sz="1400" dirty="0"/>
              <a:t>On January 1, 2016, Amazon issues $100,000 in bonds having a 10 percent annual stated rate of interest. The bonds mature in two years, and interest is paid semiannually. The annual market rate of interest is 12 percent. Since the stated interest rate of 10 percent is less than the market interest rate of 12 percent, these bonds are issued at a discount</a:t>
            </a:r>
            <a:r>
              <a:rPr lang="en-US" sz="1400" dirty="0" smtClean="0"/>
              <a:t>.</a:t>
            </a:r>
            <a:endParaRPr lang="en-US" sz="1400" dirty="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pPr marL="0" indent="0">
              <a:buNone/>
            </a:pPr>
            <a:r>
              <a:rPr lang="en-US" sz="1200" dirty="0" smtClean="0">
                <a:solidFill>
                  <a:srgbClr val="000000"/>
                </a:solidFill>
                <a:cs typeface="Arial" charset="0"/>
              </a:rPr>
              <a:t>	*This </a:t>
            </a:r>
            <a:r>
              <a:rPr lang="en-US" sz="1200" dirty="0">
                <a:solidFill>
                  <a:srgbClr val="000000"/>
                </a:solidFill>
                <a:cs typeface="Arial" charset="0"/>
              </a:rPr>
              <a:t>is a </a:t>
            </a:r>
            <a:r>
              <a:rPr lang="en-US" sz="1200" dirty="0">
                <a:cs typeface="Arial" charset="0"/>
              </a:rPr>
              <a:t>contra-liability account</a:t>
            </a:r>
            <a:r>
              <a:rPr lang="en-US" sz="1200" dirty="0">
                <a:solidFill>
                  <a:srgbClr val="000000"/>
                </a:solidFill>
                <a:cs typeface="Arial" charset="0"/>
              </a:rPr>
              <a:t> that appears in the liability section of the balance sheet</a:t>
            </a:r>
            <a:endParaRPr lang="en-US" sz="1200" dirty="0"/>
          </a:p>
          <a:p>
            <a:endParaRPr lang="en-US" sz="1400" dirty="0" smtClean="0"/>
          </a:p>
          <a:p>
            <a:endParaRPr lang="en-US" sz="1400" dirty="0"/>
          </a:p>
          <a:p>
            <a:r>
              <a:rPr lang="en-US" sz="1400" dirty="0" smtClean="0">
                <a:effectLst>
                  <a:outerShdw blurRad="38100" dist="38100" dir="2700000" algn="tl">
                    <a:srgbClr val="FFFFFF"/>
                  </a:outerShdw>
                </a:effectLst>
                <a:cs typeface="Arial" charset="0"/>
              </a:rPr>
              <a:t>The </a:t>
            </a:r>
            <a:r>
              <a:rPr lang="en-US" sz="1400" dirty="0">
                <a:effectLst>
                  <a:outerShdw blurRad="38100" dist="38100" dir="2700000" algn="tl">
                    <a:srgbClr val="FFFFFF"/>
                  </a:outerShdw>
                </a:effectLst>
                <a:cs typeface="Arial" charset="0"/>
              </a:rPr>
              <a:t>discount will be </a:t>
            </a:r>
            <a:r>
              <a:rPr lang="en-US" sz="1400" dirty="0">
                <a:cs typeface="Arial" charset="0"/>
              </a:rPr>
              <a:t>amortized </a:t>
            </a:r>
            <a:r>
              <a:rPr lang="en-US" sz="1400" dirty="0">
                <a:effectLst>
                  <a:outerShdw blurRad="38100" dist="38100" dir="2700000" algn="tl">
                    <a:srgbClr val="FFFFFF"/>
                  </a:outerShdw>
                </a:effectLst>
                <a:cs typeface="Arial" charset="0"/>
              </a:rPr>
              <a:t>over the two-year life of the bonds</a:t>
            </a:r>
            <a:endParaRPr lang="en-US" sz="1400" dirty="0"/>
          </a:p>
        </p:txBody>
      </p:sp>
      <p:graphicFrame>
        <p:nvGraphicFramePr>
          <p:cNvPr id="5" name="Table 4"/>
          <p:cNvGraphicFramePr>
            <a:graphicFrameLocks noGrp="1"/>
          </p:cNvGraphicFramePr>
          <p:nvPr>
            <p:extLst>
              <p:ext uri="{D42A27DB-BD31-4B8C-83A1-F6EECF244321}">
                <p14:modId xmlns:p14="http://schemas.microsoft.com/office/powerpoint/2010/main" val="3953876618"/>
              </p:ext>
            </p:extLst>
          </p:nvPr>
        </p:nvGraphicFramePr>
        <p:xfrm>
          <a:off x="2057400" y="2590800"/>
          <a:ext cx="5638800" cy="1219200"/>
        </p:xfrm>
        <a:graphic>
          <a:graphicData uri="http://schemas.openxmlformats.org/drawingml/2006/table">
            <a:tbl>
              <a:tblPr firstRow="1" bandRow="1">
                <a:tableStyleId>{2D5ABB26-0587-4C30-8999-92F81FD0307C}</a:tableStyleId>
              </a:tblPr>
              <a:tblGrid>
                <a:gridCol w="3548009">
                  <a:extLst>
                    <a:ext uri="{9D8B030D-6E8A-4147-A177-3AD203B41FA5}">
                      <a16:colId xmlns:a16="http://schemas.microsoft.com/office/drawing/2014/main" val="20000"/>
                    </a:ext>
                  </a:extLst>
                </a:gridCol>
                <a:gridCol w="1000288">
                  <a:extLst>
                    <a:ext uri="{9D8B030D-6E8A-4147-A177-3AD203B41FA5}">
                      <a16:colId xmlns:a16="http://schemas.microsoft.com/office/drawing/2014/main" val="20001"/>
                    </a:ext>
                  </a:extLst>
                </a:gridCol>
                <a:gridCol w="1090503">
                  <a:extLst>
                    <a:ext uri="{9D8B030D-6E8A-4147-A177-3AD203B41FA5}">
                      <a16:colId xmlns:a16="http://schemas.microsoft.com/office/drawing/2014/main" val="20002"/>
                    </a:ext>
                  </a:extLst>
                </a:gridCol>
              </a:tblGrid>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t>To record the bond issue at discount </a:t>
                      </a:r>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Cash (+A)</a:t>
                      </a:r>
                      <a:endParaRPr lang="en-US" sz="1400" dirty="0"/>
                    </a:p>
                  </a:txBody>
                  <a:tcPr/>
                </a:tc>
                <a:tc>
                  <a:txBody>
                    <a:bodyPr/>
                    <a:lstStyle/>
                    <a:p>
                      <a:pPr algn="r"/>
                      <a:r>
                        <a:rPr lang="en-US" sz="1400" dirty="0" smtClean="0"/>
                        <a:t>$96,535</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Bond Discount* (+XL; -L)</a:t>
                      </a:r>
                      <a:endParaRPr lang="en-US" sz="1400" dirty="0"/>
                    </a:p>
                  </a:txBody>
                  <a:tcPr/>
                </a:tc>
                <a:tc>
                  <a:txBody>
                    <a:bodyPr/>
                    <a:lstStyle/>
                    <a:p>
                      <a:pPr algn="r"/>
                      <a:r>
                        <a:rPr lang="en-US" sz="1400" dirty="0" smtClean="0"/>
                        <a:t>3,465</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2"/>
                  </a:ext>
                </a:extLst>
              </a:tr>
              <a:tr h="127000">
                <a:tc>
                  <a:txBody>
                    <a:bodyPr/>
                    <a:lstStyle/>
                    <a:p>
                      <a:r>
                        <a:rPr lang="en-US" sz="1400" dirty="0" smtClean="0"/>
                        <a:t>     Bonds Payable (+L)</a:t>
                      </a:r>
                      <a:endParaRPr lang="en-US" sz="1400" dirty="0"/>
                    </a:p>
                  </a:txBody>
                  <a:tcPr/>
                </a:tc>
                <a:tc>
                  <a:txBody>
                    <a:bodyPr/>
                    <a:lstStyle/>
                    <a:p>
                      <a:pPr algn="r"/>
                      <a:endParaRPr lang="en-US" sz="1400" dirty="0"/>
                    </a:p>
                  </a:txBody>
                  <a:tcPr/>
                </a:tc>
                <a:tc>
                  <a:txBody>
                    <a:bodyPr/>
                    <a:lstStyle/>
                    <a:p>
                      <a:pPr algn="r"/>
                      <a:r>
                        <a:rPr lang="en-US" sz="1400" dirty="0" smtClean="0"/>
                        <a:t>$100,000</a:t>
                      </a:r>
                      <a:endParaRPr lang="en-US" sz="1400" dirty="0"/>
                    </a:p>
                  </a:txBody>
                  <a:tcPr/>
                </a:tc>
                <a:extLst>
                  <a:ext uri="{0D108BD9-81ED-4DB2-BD59-A6C34878D82A}">
                    <a16:rowId xmlns:a16="http://schemas.microsoft.com/office/drawing/2014/main" val="512238173"/>
                  </a:ext>
                </a:extLst>
              </a:tr>
            </a:tbl>
          </a:graphicData>
        </a:graphic>
      </p:graphicFrame>
    </p:spTree>
    <p:extLst>
      <p:ext uri="{BB962C8B-B14F-4D97-AF65-F5344CB8AC3E}">
        <p14:creationId xmlns:p14="http://schemas.microsoft.com/office/powerpoint/2010/main" val="38736138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27</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Effective Interest Amortization</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buNone/>
            </a:pPr>
            <a:r>
              <a:rPr lang="en-US" sz="1400" dirty="0"/>
              <a:t>If you are using the </a:t>
            </a:r>
            <a:r>
              <a:rPr lang="en-US" sz="1400" dirty="0">
                <a:solidFill>
                  <a:srgbClr val="FF2121"/>
                </a:solidFill>
              </a:rPr>
              <a:t>effective-interest method </a:t>
            </a:r>
            <a:r>
              <a:rPr lang="en-US" sz="1400" dirty="0"/>
              <a:t>(the theoretically preferred method), compute interest expense by multiplying the current unpaid balance and the market rate of interest. The discount amortization is the difference between the calculated interest expense and the cash paid (or accrued) for interest. </a:t>
            </a:r>
            <a:endParaRPr lang="en-US" sz="1400" dirty="0" smtClean="0"/>
          </a:p>
          <a:p>
            <a:pPr marL="0" indent="0">
              <a:buNone/>
            </a:pPr>
            <a:endParaRPr lang="en-US" sz="1400" dirty="0" smtClean="0"/>
          </a:p>
          <a:p>
            <a:pPr marL="0" indent="0">
              <a:buNone/>
            </a:pPr>
            <a:endParaRPr lang="en-US" sz="1400" dirty="0"/>
          </a:p>
          <a:p>
            <a:pPr marL="0" indent="0">
              <a:buNone/>
            </a:pPr>
            <a:r>
              <a:rPr lang="en-US" sz="1400" b="1" dirty="0"/>
              <a:t>Step 1: Compute interest expense</a:t>
            </a:r>
          </a:p>
          <a:p>
            <a:pPr marL="0" indent="0">
              <a:buNone/>
            </a:pPr>
            <a:r>
              <a:rPr lang="en-US" sz="1400" dirty="0" smtClean="0"/>
              <a:t>Bonds </a:t>
            </a:r>
            <a:r>
              <a:rPr lang="en-US" sz="1400" dirty="0"/>
              <a:t>Payable Book Value × Market Interest Rate per Period</a:t>
            </a:r>
          </a:p>
          <a:p>
            <a:pPr marL="0" indent="0">
              <a:buNone/>
            </a:pPr>
            <a:endParaRPr lang="en-US" sz="1400" dirty="0" smtClean="0"/>
          </a:p>
          <a:p>
            <a:pPr marL="0" indent="0">
              <a:buNone/>
            </a:pPr>
            <a:r>
              <a:rPr lang="en-US" sz="1400" b="1" dirty="0"/>
              <a:t>Step 2: Compute cash owed for interest</a:t>
            </a:r>
          </a:p>
          <a:p>
            <a:pPr marL="0" indent="0">
              <a:buNone/>
            </a:pPr>
            <a:r>
              <a:rPr lang="en-US" sz="1400" dirty="0" smtClean="0"/>
              <a:t>Bond </a:t>
            </a:r>
            <a:r>
              <a:rPr lang="en-US" sz="1400" dirty="0"/>
              <a:t>Face Value × Coupon Rate per Period</a:t>
            </a:r>
          </a:p>
          <a:p>
            <a:pPr marL="0" indent="0">
              <a:buNone/>
            </a:pPr>
            <a:endParaRPr lang="en-US" sz="1400" dirty="0" smtClean="0"/>
          </a:p>
          <a:p>
            <a:pPr marL="0" indent="0">
              <a:buNone/>
            </a:pPr>
            <a:r>
              <a:rPr lang="en-US" sz="1400" b="1" dirty="0"/>
              <a:t>Step 3: Compute amortization amount</a:t>
            </a:r>
          </a:p>
          <a:p>
            <a:pPr marL="0" indent="0">
              <a:buNone/>
            </a:pPr>
            <a:r>
              <a:rPr lang="en-US" sz="1400" dirty="0" smtClean="0"/>
              <a:t>Interest </a:t>
            </a:r>
            <a:r>
              <a:rPr lang="en-US" sz="1400" dirty="0"/>
              <a:t>Expense − Cash Owed for Interest</a:t>
            </a:r>
          </a:p>
          <a:p>
            <a:pPr marL="0" indent="0">
              <a:buNone/>
            </a:pPr>
            <a:endParaRPr lang="en-US" sz="1400" dirty="0"/>
          </a:p>
        </p:txBody>
      </p:sp>
    </p:spTree>
    <p:extLst>
      <p:ext uri="{BB962C8B-B14F-4D97-AF65-F5344CB8AC3E}">
        <p14:creationId xmlns:p14="http://schemas.microsoft.com/office/powerpoint/2010/main" val="17428482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2A8E939-57B5-43DC-8C7D-C957290878FE}" type="slidenum">
              <a:rPr lang="en-US" altLang="en-US" sz="900" b="1" smtClean="0">
                <a:solidFill>
                  <a:srgbClr val="002E62"/>
                </a:solidFill>
              </a:rPr>
              <a:pPr/>
              <a:t>28</a:t>
            </a:fld>
            <a:endParaRPr lang="en-US" altLang="en-US" sz="1400" b="1" smtClean="0">
              <a:solidFill>
                <a:srgbClr val="002E62"/>
              </a:solidFill>
            </a:endParaRPr>
          </a:p>
        </p:txBody>
      </p:sp>
      <p:sp>
        <p:nvSpPr>
          <p:cNvPr id="4099" name="Rectangle 2"/>
          <p:cNvSpPr>
            <a:spLocks noGrp="1" noChangeArrowheads="1"/>
          </p:cNvSpPr>
          <p:nvPr>
            <p:ph type="title"/>
          </p:nvPr>
        </p:nvSpPr>
        <p:spPr>
          <a:xfrm>
            <a:off x="1143000" y="280988"/>
            <a:ext cx="7162800" cy="609600"/>
          </a:xfrm>
          <a:noFill/>
        </p:spPr>
        <p:txBody>
          <a:bodyPr lIns="0" tIns="0" rIns="0" bIns="0"/>
          <a:lstStyle/>
          <a:p>
            <a:pPr eaLnBrk="1" hangingPunct="1"/>
            <a:r>
              <a:rPr lang="en-US" altLang="en-US" sz="2400" b="1" dirty="0" smtClean="0">
                <a:solidFill>
                  <a:schemeClr val="bg1"/>
                </a:solidFill>
              </a:rPr>
              <a:t>Bond Discount Amortization Schedule</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4800600"/>
          </a:xfrm>
          <a:noFill/>
        </p:spPr>
        <p:txBody>
          <a:bodyPr lIns="0" tIns="0" rIns="0" bIns="0"/>
          <a:lstStyle/>
          <a:p>
            <a:pPr marL="0" indent="0">
              <a:buClr>
                <a:schemeClr val="tx2"/>
              </a:buClr>
              <a:buSzPct val="80000"/>
              <a:buNone/>
            </a:pPr>
            <a:r>
              <a:rPr lang="en-US" sz="1400" b="1" dirty="0"/>
              <a:t>Example:</a:t>
            </a:r>
          </a:p>
          <a:p>
            <a:pPr marL="0" indent="0">
              <a:buClr>
                <a:schemeClr val="tx2"/>
              </a:buClr>
              <a:buSzPct val="80000"/>
              <a:buNone/>
            </a:pPr>
            <a:r>
              <a:rPr lang="en-US" sz="1400" dirty="0"/>
              <a:t>On January 1, 2016, Amazon issues $100,000 in bonds having a 10 percent annual stated rate of interest. The bonds mature in two years, and interest is paid semiannually. The annual market rate of interest is 12 percent. Since the stated interest rate of 10 percent is less than the market interest rate of 12 percent, these bonds are issued at a discount.</a:t>
            </a:r>
          </a:p>
          <a:p>
            <a:endParaRPr lang="en-US" sz="1400" dirty="0"/>
          </a:p>
        </p:txBody>
      </p:sp>
      <p:graphicFrame>
        <p:nvGraphicFramePr>
          <p:cNvPr id="2" name="Table 1"/>
          <p:cNvGraphicFramePr>
            <a:graphicFrameLocks noGrp="1"/>
          </p:cNvGraphicFramePr>
          <p:nvPr>
            <p:extLst>
              <p:ext uri="{D42A27DB-BD31-4B8C-83A1-F6EECF244321}">
                <p14:modId xmlns:p14="http://schemas.microsoft.com/office/powerpoint/2010/main" val="3680300733"/>
              </p:ext>
            </p:extLst>
          </p:nvPr>
        </p:nvGraphicFramePr>
        <p:xfrm>
          <a:off x="1371600" y="2590800"/>
          <a:ext cx="6858000" cy="3139440"/>
        </p:xfrm>
        <a:graphic>
          <a:graphicData uri="http://schemas.openxmlformats.org/drawingml/2006/table">
            <a:tbl>
              <a:tblPr firstRow="1" bandRow="1">
                <a:tableStyleId>{3B4B98B0-60AC-42C2-AFA5-B58CD77FA1E5}</a:tableStyleId>
              </a:tblPr>
              <a:tblGrid>
                <a:gridCol w="1600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tblGrid>
              <a:tr h="370840">
                <a:tc gridSpan="5">
                  <a:txBody>
                    <a:bodyPr/>
                    <a:lstStyle/>
                    <a:p>
                      <a:pPr algn="ctr"/>
                      <a:r>
                        <a:rPr lang="en-US" sz="1200" dirty="0" smtClean="0"/>
                        <a:t>Bond Discount</a:t>
                      </a:r>
                      <a:r>
                        <a:rPr lang="en-US" sz="1200" baseline="0" dirty="0" smtClean="0"/>
                        <a:t> Amortization Schedule</a:t>
                      </a:r>
                      <a:endParaRPr lang="en-US" sz="1200" dirty="0"/>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r>
                        <a:rPr lang="en-US" sz="1200" b="1" dirty="0" smtClean="0"/>
                        <a:t>Date</a:t>
                      </a:r>
                      <a:endParaRPr lang="en-US" sz="1200" b="1" dirty="0"/>
                    </a:p>
                  </a:txBody>
                  <a:tcPr anchor="ctr"/>
                </a:tc>
                <a:tc>
                  <a:txBody>
                    <a:bodyPr/>
                    <a:lstStyle/>
                    <a:p>
                      <a:pPr algn="ctr"/>
                      <a:r>
                        <a:rPr lang="en-US" sz="1200" b="1" dirty="0" smtClean="0"/>
                        <a:t>Cash Owed for Interest</a:t>
                      </a:r>
                      <a:endParaRPr lang="en-US" sz="1200" b="1" dirty="0"/>
                    </a:p>
                  </a:txBody>
                  <a:tcPr anchor="ctr"/>
                </a:tc>
                <a:tc>
                  <a:txBody>
                    <a:bodyPr/>
                    <a:lstStyle/>
                    <a:p>
                      <a:pPr algn="ctr"/>
                      <a:r>
                        <a:rPr lang="en-US" sz="1200" b="1" dirty="0" smtClean="0"/>
                        <a:t>Interest Expense</a:t>
                      </a:r>
                      <a:endParaRPr lang="en-US" sz="1200" b="1" dirty="0"/>
                    </a:p>
                  </a:txBody>
                  <a:tcPr anchor="ctr"/>
                </a:tc>
                <a:tc>
                  <a:txBody>
                    <a:bodyPr/>
                    <a:lstStyle/>
                    <a:p>
                      <a:pPr algn="ctr"/>
                      <a:r>
                        <a:rPr lang="en-US" sz="1200" b="1" dirty="0" smtClean="0"/>
                        <a:t>Amortization of Bond Discount</a:t>
                      </a:r>
                      <a:endParaRPr lang="en-US" sz="1200" b="1" dirty="0"/>
                    </a:p>
                  </a:txBody>
                  <a:tcPr anchor="ctr"/>
                </a:tc>
                <a:tc>
                  <a:txBody>
                    <a:bodyPr/>
                    <a:lstStyle/>
                    <a:p>
                      <a:pPr algn="ctr"/>
                      <a:r>
                        <a:rPr lang="en-US" sz="1200" b="1" dirty="0" smtClean="0"/>
                        <a:t>Bonds Payable Book Value</a:t>
                      </a:r>
                      <a:endParaRPr lang="en-US" sz="1200" b="1" dirty="0"/>
                    </a:p>
                  </a:txBody>
                  <a:tcPr anchor="ctr"/>
                </a:tc>
                <a:extLst>
                  <a:ext uri="{0D108BD9-81ED-4DB2-BD59-A6C34878D82A}">
                    <a16:rowId xmlns:a16="http://schemas.microsoft.com/office/drawing/2014/main" val="10001"/>
                  </a:ext>
                </a:extLst>
              </a:tr>
              <a:tr h="370840">
                <a:tc>
                  <a:txBody>
                    <a:bodyPr/>
                    <a:lstStyle/>
                    <a:p>
                      <a:pPr algn="ctr"/>
                      <a:endParaRPr lang="en-US" sz="1200" dirty="0"/>
                    </a:p>
                  </a:txBody>
                  <a:tcPr anchor="ctr"/>
                </a:tc>
                <a:tc>
                  <a:txBody>
                    <a:bodyPr/>
                    <a:lstStyle/>
                    <a:p>
                      <a:pPr algn="ctr"/>
                      <a:r>
                        <a:rPr lang="en-US" sz="1200" dirty="0" smtClean="0"/>
                        <a:t>$100,000</a:t>
                      </a:r>
                      <a:r>
                        <a:rPr lang="en-US" sz="1200" baseline="0" dirty="0" smtClean="0"/>
                        <a:t> * 10% * ½ year</a:t>
                      </a:r>
                      <a:endParaRPr lang="en-US" sz="1200" dirty="0"/>
                    </a:p>
                  </a:txBody>
                  <a:tcPr anchor="ctr"/>
                </a:tc>
                <a:tc>
                  <a:txBody>
                    <a:bodyPr/>
                    <a:lstStyle/>
                    <a:p>
                      <a:pPr algn="ctr"/>
                      <a:r>
                        <a:rPr lang="en-US" sz="1200" dirty="0" smtClean="0"/>
                        <a:t>Beginning BV * 12% * ½ year</a:t>
                      </a:r>
                      <a:endParaRPr lang="en-US" sz="1200" dirty="0"/>
                    </a:p>
                  </a:txBody>
                  <a:tcPr anchor="ctr"/>
                </a:tc>
                <a:tc>
                  <a:txBody>
                    <a:bodyPr/>
                    <a:lstStyle/>
                    <a:p>
                      <a:pPr algn="ctr"/>
                      <a:r>
                        <a:rPr lang="en-US" sz="1200" dirty="0" smtClean="0"/>
                        <a:t>Cash Owed</a:t>
                      </a:r>
                      <a:r>
                        <a:rPr lang="en-US" sz="1200" baseline="0" dirty="0" smtClean="0"/>
                        <a:t> - Interest Expense</a:t>
                      </a:r>
                      <a:endParaRPr lang="en-US" sz="1200" dirty="0"/>
                    </a:p>
                  </a:txBody>
                  <a:tcPr anchor="ctr"/>
                </a:tc>
                <a:tc>
                  <a:txBody>
                    <a:bodyPr/>
                    <a:lstStyle/>
                    <a:p>
                      <a:pPr algn="ctr"/>
                      <a:r>
                        <a:rPr lang="en-US" sz="1200" dirty="0" smtClean="0"/>
                        <a:t>Beginning BV + Amortization</a:t>
                      </a:r>
                      <a:endParaRPr lang="en-US" sz="1200" dirty="0"/>
                    </a:p>
                  </a:txBody>
                  <a:tcPr anchor="ctr"/>
                </a:tc>
                <a:extLst>
                  <a:ext uri="{0D108BD9-81ED-4DB2-BD59-A6C34878D82A}">
                    <a16:rowId xmlns:a16="http://schemas.microsoft.com/office/drawing/2014/main" val="10002"/>
                  </a:ext>
                </a:extLst>
              </a:tr>
              <a:tr h="370840">
                <a:tc>
                  <a:txBody>
                    <a:bodyPr/>
                    <a:lstStyle/>
                    <a:p>
                      <a:pPr algn="ctr"/>
                      <a:r>
                        <a:rPr lang="en-US" sz="1200" dirty="0" smtClean="0"/>
                        <a:t>01/01/2016</a:t>
                      </a:r>
                      <a:endParaRPr lang="en-US" sz="1200" dirty="0"/>
                    </a:p>
                  </a:txBody>
                  <a:tcPr anchor="ctr"/>
                </a:tc>
                <a:tc>
                  <a:txBody>
                    <a:bodyPr/>
                    <a:lstStyle/>
                    <a:p>
                      <a:pPr algn="ctr"/>
                      <a:endParaRPr lang="en-US" sz="1200" dirty="0"/>
                    </a:p>
                  </a:txBody>
                  <a:tcPr anchor="ctr"/>
                </a:tc>
                <a:tc>
                  <a:txBody>
                    <a:bodyPr/>
                    <a:lstStyle/>
                    <a:p>
                      <a:pPr algn="ctr"/>
                      <a:endParaRPr lang="en-US" sz="1200"/>
                    </a:p>
                  </a:txBody>
                  <a:tcPr anchor="ctr"/>
                </a:tc>
                <a:tc>
                  <a:txBody>
                    <a:bodyPr/>
                    <a:lstStyle/>
                    <a:p>
                      <a:pPr algn="ctr"/>
                      <a:endParaRPr lang="en-US" sz="1200" dirty="0"/>
                    </a:p>
                  </a:txBody>
                  <a:tcPr anchor="ctr"/>
                </a:tc>
                <a:tc>
                  <a:txBody>
                    <a:bodyPr/>
                    <a:lstStyle/>
                    <a:p>
                      <a:pPr algn="ctr"/>
                      <a:r>
                        <a:rPr lang="en-US" sz="1200" dirty="0" smtClean="0"/>
                        <a:t>$96,535</a:t>
                      </a:r>
                      <a:endParaRPr lang="en-US" sz="1200" dirty="0"/>
                    </a:p>
                  </a:txBody>
                  <a:tcPr anchor="ctr"/>
                </a:tc>
                <a:extLst>
                  <a:ext uri="{0D108BD9-81ED-4DB2-BD59-A6C34878D82A}">
                    <a16:rowId xmlns:a16="http://schemas.microsoft.com/office/drawing/2014/main" val="10003"/>
                  </a:ext>
                </a:extLst>
              </a:tr>
              <a:tr h="370840">
                <a:tc>
                  <a:txBody>
                    <a:bodyPr/>
                    <a:lstStyle/>
                    <a:p>
                      <a:pPr algn="ctr"/>
                      <a:r>
                        <a:rPr lang="en-US" sz="1200" dirty="0" smtClean="0"/>
                        <a:t>06/30/2016</a:t>
                      </a:r>
                      <a:endParaRPr lang="en-US" sz="1200" dirty="0"/>
                    </a:p>
                  </a:txBody>
                  <a:tcPr anchor="ctr"/>
                </a:tc>
                <a:tc>
                  <a:txBody>
                    <a:bodyPr/>
                    <a:lstStyle/>
                    <a:p>
                      <a:pPr algn="ctr"/>
                      <a:r>
                        <a:rPr lang="en-US" sz="1200" dirty="0" smtClean="0"/>
                        <a:t>$5,000</a:t>
                      </a:r>
                      <a:endParaRPr lang="en-US" sz="1200" dirty="0"/>
                    </a:p>
                  </a:txBody>
                  <a:tcPr anchor="ctr"/>
                </a:tc>
                <a:tc>
                  <a:txBody>
                    <a:bodyPr/>
                    <a:lstStyle/>
                    <a:p>
                      <a:pPr algn="ctr"/>
                      <a:r>
                        <a:rPr lang="en-US" sz="1200" dirty="0" smtClean="0"/>
                        <a:t>$5,792</a:t>
                      </a:r>
                      <a:endParaRPr lang="en-US" sz="1200" dirty="0"/>
                    </a:p>
                  </a:txBody>
                  <a:tcPr anchor="ctr"/>
                </a:tc>
                <a:tc>
                  <a:txBody>
                    <a:bodyPr/>
                    <a:lstStyle/>
                    <a:p>
                      <a:pPr algn="ctr"/>
                      <a:r>
                        <a:rPr lang="en-US" sz="1200" dirty="0" smtClean="0"/>
                        <a:t>$792</a:t>
                      </a:r>
                      <a:endParaRPr lang="en-US" sz="1200" dirty="0"/>
                    </a:p>
                  </a:txBody>
                  <a:tcPr anchor="ctr"/>
                </a:tc>
                <a:tc>
                  <a:txBody>
                    <a:bodyPr/>
                    <a:lstStyle/>
                    <a:p>
                      <a:pPr algn="ctr"/>
                      <a:r>
                        <a:rPr lang="en-US" sz="1200" dirty="0" smtClean="0"/>
                        <a:t>$97,327</a:t>
                      </a:r>
                      <a:endParaRPr lang="en-US" sz="1200" dirty="0"/>
                    </a:p>
                  </a:txBody>
                  <a:tcPr anchor="ctr"/>
                </a:tc>
                <a:extLst>
                  <a:ext uri="{0D108BD9-81ED-4DB2-BD59-A6C34878D82A}">
                    <a16:rowId xmlns:a16="http://schemas.microsoft.com/office/drawing/2014/main" val="10004"/>
                  </a:ext>
                </a:extLst>
              </a:tr>
              <a:tr h="370840">
                <a:tc>
                  <a:txBody>
                    <a:bodyPr/>
                    <a:lstStyle/>
                    <a:p>
                      <a:pPr algn="ctr"/>
                      <a:r>
                        <a:rPr lang="en-US" sz="1200" dirty="0" smtClean="0"/>
                        <a:t>12/31/2016</a:t>
                      </a:r>
                      <a:endParaRPr lang="en-US" sz="1200" dirty="0"/>
                    </a:p>
                  </a:txBody>
                  <a:tcPr anchor="ctr"/>
                </a:tc>
                <a:tc>
                  <a:txBody>
                    <a:bodyPr/>
                    <a:lstStyle/>
                    <a:p>
                      <a:pPr algn="ctr"/>
                      <a:r>
                        <a:rPr lang="en-US" sz="1200" dirty="0" smtClean="0"/>
                        <a:t>$5,000</a:t>
                      </a:r>
                      <a:endParaRPr lang="en-US" sz="1200" dirty="0"/>
                    </a:p>
                  </a:txBody>
                  <a:tcPr anchor="ctr"/>
                </a:tc>
                <a:tc>
                  <a:txBody>
                    <a:bodyPr/>
                    <a:lstStyle/>
                    <a:p>
                      <a:pPr algn="ctr"/>
                      <a:r>
                        <a:rPr lang="en-US" sz="1200" dirty="0" smtClean="0"/>
                        <a:t>$5,840</a:t>
                      </a:r>
                      <a:endParaRPr lang="en-US" sz="1200" dirty="0"/>
                    </a:p>
                  </a:txBody>
                  <a:tcPr anchor="ctr"/>
                </a:tc>
                <a:tc>
                  <a:txBody>
                    <a:bodyPr/>
                    <a:lstStyle/>
                    <a:p>
                      <a:pPr algn="ctr"/>
                      <a:r>
                        <a:rPr lang="en-US" sz="1200" dirty="0" smtClean="0"/>
                        <a:t>$840</a:t>
                      </a:r>
                      <a:endParaRPr lang="en-US" sz="1200" dirty="0"/>
                    </a:p>
                  </a:txBody>
                  <a:tcPr anchor="ctr"/>
                </a:tc>
                <a:tc>
                  <a:txBody>
                    <a:bodyPr/>
                    <a:lstStyle/>
                    <a:p>
                      <a:pPr algn="ctr"/>
                      <a:r>
                        <a:rPr lang="en-US" sz="1200" dirty="0" smtClean="0"/>
                        <a:t>$98,167</a:t>
                      </a:r>
                      <a:endParaRPr lang="en-US" sz="1200" dirty="0"/>
                    </a:p>
                  </a:txBody>
                  <a:tcPr anchor="ctr"/>
                </a:tc>
                <a:extLst>
                  <a:ext uri="{0D108BD9-81ED-4DB2-BD59-A6C34878D82A}">
                    <a16:rowId xmlns:a16="http://schemas.microsoft.com/office/drawing/2014/main" val="10005"/>
                  </a:ext>
                </a:extLst>
              </a:tr>
              <a:tr h="370840">
                <a:tc>
                  <a:txBody>
                    <a:bodyPr/>
                    <a:lstStyle/>
                    <a:p>
                      <a:pPr algn="ctr"/>
                      <a:r>
                        <a:rPr lang="en-US" sz="1200" dirty="0" smtClean="0"/>
                        <a:t>06/30/2017</a:t>
                      </a:r>
                      <a:endParaRPr lang="en-US" sz="1200" dirty="0"/>
                    </a:p>
                  </a:txBody>
                  <a:tcPr anchor="ctr"/>
                </a:tc>
                <a:tc>
                  <a:txBody>
                    <a:bodyPr/>
                    <a:lstStyle/>
                    <a:p>
                      <a:pPr algn="ctr"/>
                      <a:r>
                        <a:rPr lang="en-US" sz="1200" dirty="0" smtClean="0"/>
                        <a:t>$5,000</a:t>
                      </a:r>
                      <a:endParaRPr lang="en-US" sz="1200" dirty="0"/>
                    </a:p>
                  </a:txBody>
                  <a:tcPr anchor="ctr"/>
                </a:tc>
                <a:tc>
                  <a:txBody>
                    <a:bodyPr/>
                    <a:lstStyle/>
                    <a:p>
                      <a:pPr algn="ctr"/>
                      <a:r>
                        <a:rPr lang="en-US" sz="1200" dirty="0" smtClean="0"/>
                        <a:t>$5,890</a:t>
                      </a:r>
                      <a:endParaRPr lang="en-US" sz="1200" dirty="0"/>
                    </a:p>
                  </a:txBody>
                  <a:tcPr anchor="ctr"/>
                </a:tc>
                <a:tc>
                  <a:txBody>
                    <a:bodyPr/>
                    <a:lstStyle/>
                    <a:p>
                      <a:pPr algn="ctr"/>
                      <a:r>
                        <a:rPr lang="en-US" sz="1200" dirty="0" smtClean="0"/>
                        <a:t>$890</a:t>
                      </a:r>
                      <a:endParaRPr lang="en-US" sz="1200" dirty="0"/>
                    </a:p>
                  </a:txBody>
                  <a:tcPr anchor="ctr"/>
                </a:tc>
                <a:tc>
                  <a:txBody>
                    <a:bodyPr/>
                    <a:lstStyle/>
                    <a:p>
                      <a:pPr algn="ctr"/>
                      <a:r>
                        <a:rPr lang="en-US" sz="1200" dirty="0" smtClean="0"/>
                        <a:t>$99,057</a:t>
                      </a:r>
                      <a:endParaRPr lang="en-US" sz="1200" dirty="0"/>
                    </a:p>
                  </a:txBody>
                  <a:tcPr anchor="ctr"/>
                </a:tc>
                <a:extLst>
                  <a:ext uri="{0D108BD9-81ED-4DB2-BD59-A6C34878D82A}">
                    <a16:rowId xmlns:a16="http://schemas.microsoft.com/office/drawing/2014/main" val="10006"/>
                  </a:ext>
                </a:extLst>
              </a:tr>
              <a:tr h="370840">
                <a:tc>
                  <a:txBody>
                    <a:bodyPr/>
                    <a:lstStyle/>
                    <a:p>
                      <a:pPr algn="ctr"/>
                      <a:r>
                        <a:rPr lang="en-US" sz="1200" dirty="0" smtClean="0"/>
                        <a:t>12/31/2017</a:t>
                      </a:r>
                      <a:endParaRPr lang="en-US" sz="1200" dirty="0"/>
                    </a:p>
                  </a:txBody>
                  <a:tcPr anchor="ctr"/>
                </a:tc>
                <a:tc>
                  <a:txBody>
                    <a:bodyPr/>
                    <a:lstStyle/>
                    <a:p>
                      <a:pPr algn="ctr"/>
                      <a:r>
                        <a:rPr lang="en-US" sz="1200" dirty="0" smtClean="0"/>
                        <a:t>$5,000</a:t>
                      </a:r>
                      <a:endParaRPr lang="en-US" sz="1200" dirty="0"/>
                    </a:p>
                  </a:txBody>
                  <a:tcPr anchor="ctr"/>
                </a:tc>
                <a:tc>
                  <a:txBody>
                    <a:bodyPr/>
                    <a:lstStyle/>
                    <a:p>
                      <a:pPr algn="ctr"/>
                      <a:r>
                        <a:rPr lang="en-US" sz="1200" dirty="0" smtClean="0"/>
                        <a:t>$5,943</a:t>
                      </a:r>
                      <a:endParaRPr lang="en-US" sz="1200" dirty="0"/>
                    </a:p>
                  </a:txBody>
                  <a:tcPr anchor="ctr"/>
                </a:tc>
                <a:tc>
                  <a:txBody>
                    <a:bodyPr/>
                    <a:lstStyle/>
                    <a:p>
                      <a:pPr algn="ctr"/>
                      <a:r>
                        <a:rPr lang="en-US" sz="1200" dirty="0" smtClean="0"/>
                        <a:t>$943</a:t>
                      </a:r>
                      <a:endParaRPr lang="en-US" sz="1200" dirty="0"/>
                    </a:p>
                  </a:txBody>
                  <a:tcPr anchor="ctr"/>
                </a:tc>
                <a:tc>
                  <a:txBody>
                    <a:bodyPr/>
                    <a:lstStyle/>
                    <a:p>
                      <a:pPr algn="ctr"/>
                      <a:r>
                        <a:rPr lang="en-US" sz="1200" dirty="0" smtClean="0"/>
                        <a:t>$100,000</a:t>
                      </a:r>
                      <a:endParaRPr lang="en-US" sz="1200" dirty="0"/>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6051823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29</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Bonds Issued at Discount</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buClr>
                <a:schemeClr val="tx2"/>
              </a:buClr>
              <a:buSzPct val="80000"/>
              <a:buNone/>
            </a:pPr>
            <a:r>
              <a:rPr lang="en-US" sz="1400" b="1" dirty="0" smtClean="0"/>
              <a:t>Example:</a:t>
            </a:r>
            <a:endParaRPr lang="en-US" sz="1400" b="1" dirty="0"/>
          </a:p>
          <a:p>
            <a:pPr marL="0" indent="0">
              <a:buClr>
                <a:schemeClr val="tx2"/>
              </a:buClr>
              <a:buSzPct val="80000"/>
              <a:buNone/>
            </a:pPr>
            <a:r>
              <a:rPr lang="en-US" sz="1400" dirty="0"/>
              <a:t>On January 1, 2016, Amazon issues $100,000 in bonds having a 10 percent annual stated rate of interest. The bonds mature in two years, and interest is paid semiannually. The annual market rate of interest is 12 percent. Since the stated interest rate of 10 percent is less than the market interest rate of 12 percent, these bonds are issued at a discount</a:t>
            </a:r>
            <a:r>
              <a:rPr lang="en-US" sz="1400" dirty="0" smtClean="0"/>
              <a:t>.</a:t>
            </a:r>
            <a:endParaRPr lang="en-US" sz="1400" dirty="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pPr marL="0" indent="0">
              <a:buNone/>
            </a:pPr>
            <a:r>
              <a:rPr lang="en-US" sz="1200" dirty="0" smtClean="0">
                <a:solidFill>
                  <a:srgbClr val="000000"/>
                </a:solidFill>
                <a:cs typeface="Arial" charset="0"/>
              </a:rPr>
              <a:t>	*This </a:t>
            </a:r>
            <a:r>
              <a:rPr lang="en-US" sz="1200" dirty="0">
                <a:solidFill>
                  <a:srgbClr val="000000"/>
                </a:solidFill>
                <a:cs typeface="Arial" charset="0"/>
              </a:rPr>
              <a:t>is a </a:t>
            </a:r>
            <a:r>
              <a:rPr lang="en-US" sz="1200" dirty="0">
                <a:cs typeface="Arial" charset="0"/>
              </a:rPr>
              <a:t>contra-liability account</a:t>
            </a:r>
            <a:r>
              <a:rPr lang="en-US" sz="1200" dirty="0">
                <a:solidFill>
                  <a:srgbClr val="000000"/>
                </a:solidFill>
                <a:cs typeface="Arial" charset="0"/>
              </a:rPr>
              <a:t> that appears in the liability section of the balance sheet</a:t>
            </a:r>
            <a:endParaRPr lang="en-US" sz="1200" dirty="0"/>
          </a:p>
          <a:p>
            <a:endParaRPr lang="en-US" sz="1400" dirty="0" smtClean="0"/>
          </a:p>
          <a:p>
            <a:pPr marL="0" indent="0">
              <a:buNone/>
            </a:pPr>
            <a:endParaRPr lang="en-US" sz="1400" dirty="0"/>
          </a:p>
        </p:txBody>
      </p:sp>
      <p:graphicFrame>
        <p:nvGraphicFramePr>
          <p:cNvPr id="5" name="Table 4"/>
          <p:cNvGraphicFramePr>
            <a:graphicFrameLocks noGrp="1"/>
          </p:cNvGraphicFramePr>
          <p:nvPr>
            <p:extLst>
              <p:ext uri="{D42A27DB-BD31-4B8C-83A1-F6EECF244321}">
                <p14:modId xmlns:p14="http://schemas.microsoft.com/office/powerpoint/2010/main" val="4066028553"/>
              </p:ext>
            </p:extLst>
          </p:nvPr>
        </p:nvGraphicFramePr>
        <p:xfrm>
          <a:off x="2057400" y="2590800"/>
          <a:ext cx="5638800" cy="1219200"/>
        </p:xfrm>
        <a:graphic>
          <a:graphicData uri="http://schemas.openxmlformats.org/drawingml/2006/table">
            <a:tbl>
              <a:tblPr firstRow="1" bandRow="1">
                <a:tableStyleId>{2D5ABB26-0587-4C30-8999-92F81FD0307C}</a:tableStyleId>
              </a:tblPr>
              <a:tblGrid>
                <a:gridCol w="3548009">
                  <a:extLst>
                    <a:ext uri="{9D8B030D-6E8A-4147-A177-3AD203B41FA5}">
                      <a16:colId xmlns:a16="http://schemas.microsoft.com/office/drawing/2014/main" val="20000"/>
                    </a:ext>
                  </a:extLst>
                </a:gridCol>
                <a:gridCol w="1000288">
                  <a:extLst>
                    <a:ext uri="{9D8B030D-6E8A-4147-A177-3AD203B41FA5}">
                      <a16:colId xmlns:a16="http://schemas.microsoft.com/office/drawing/2014/main" val="20001"/>
                    </a:ext>
                  </a:extLst>
                </a:gridCol>
                <a:gridCol w="1090503">
                  <a:extLst>
                    <a:ext uri="{9D8B030D-6E8A-4147-A177-3AD203B41FA5}">
                      <a16:colId xmlns:a16="http://schemas.microsoft.com/office/drawing/2014/main" val="20002"/>
                    </a:ext>
                  </a:extLst>
                </a:gridCol>
              </a:tblGrid>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t>To record the first interest payment</a:t>
                      </a:r>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Interest</a:t>
                      </a:r>
                      <a:r>
                        <a:rPr lang="en-US" sz="1400" baseline="0" dirty="0" smtClean="0"/>
                        <a:t> Expense</a:t>
                      </a:r>
                      <a:r>
                        <a:rPr lang="en-US" sz="1400" dirty="0" smtClean="0"/>
                        <a:t> (+E; -SE)</a:t>
                      </a:r>
                      <a:endParaRPr lang="en-US" sz="1400" dirty="0"/>
                    </a:p>
                  </a:txBody>
                  <a:tcPr/>
                </a:tc>
                <a:tc>
                  <a:txBody>
                    <a:bodyPr/>
                    <a:lstStyle/>
                    <a:p>
                      <a:pPr algn="r"/>
                      <a:r>
                        <a:rPr lang="en-US" sz="1400" dirty="0" smtClean="0"/>
                        <a:t>$5,792</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     Bond Discount* (-XL; +L)</a:t>
                      </a:r>
                      <a:endParaRPr lang="en-US" sz="1400" dirty="0"/>
                    </a:p>
                  </a:txBody>
                  <a:tcPr/>
                </a:tc>
                <a:tc>
                  <a:txBody>
                    <a:bodyPr/>
                    <a:lstStyle/>
                    <a:p>
                      <a:pPr algn="r"/>
                      <a:endParaRPr lang="en-US" sz="1400" dirty="0"/>
                    </a:p>
                  </a:txBody>
                  <a:tcPr/>
                </a:tc>
                <a:tc>
                  <a:txBody>
                    <a:bodyPr/>
                    <a:lstStyle/>
                    <a:p>
                      <a:pPr algn="r"/>
                      <a:r>
                        <a:rPr lang="en-US" sz="1400" dirty="0" smtClean="0"/>
                        <a:t>$   792</a:t>
                      </a:r>
                      <a:endParaRPr lang="en-US" sz="1400" dirty="0"/>
                    </a:p>
                  </a:txBody>
                  <a:tcPr/>
                </a:tc>
                <a:extLst>
                  <a:ext uri="{0D108BD9-81ED-4DB2-BD59-A6C34878D82A}">
                    <a16:rowId xmlns:a16="http://schemas.microsoft.com/office/drawing/2014/main" val="10002"/>
                  </a:ext>
                </a:extLst>
              </a:tr>
              <a:tr h="127000">
                <a:tc>
                  <a:txBody>
                    <a:bodyPr/>
                    <a:lstStyle/>
                    <a:p>
                      <a:r>
                        <a:rPr lang="en-US" sz="1400" dirty="0" smtClean="0"/>
                        <a:t>     Cash (-A)</a:t>
                      </a:r>
                      <a:endParaRPr lang="en-US" sz="1400" dirty="0"/>
                    </a:p>
                  </a:txBody>
                  <a:tcPr/>
                </a:tc>
                <a:tc>
                  <a:txBody>
                    <a:bodyPr/>
                    <a:lstStyle/>
                    <a:p>
                      <a:pPr algn="r"/>
                      <a:endParaRPr lang="en-US" sz="1400" dirty="0"/>
                    </a:p>
                  </a:txBody>
                  <a:tcPr/>
                </a:tc>
                <a:tc>
                  <a:txBody>
                    <a:bodyPr/>
                    <a:lstStyle/>
                    <a:p>
                      <a:pPr algn="r"/>
                      <a:r>
                        <a:rPr lang="en-US" sz="1400" dirty="0" smtClean="0"/>
                        <a:t>5,000</a:t>
                      </a:r>
                      <a:endParaRPr lang="en-US" sz="1400" dirty="0"/>
                    </a:p>
                  </a:txBody>
                  <a:tcPr/>
                </a:tc>
                <a:extLst>
                  <a:ext uri="{0D108BD9-81ED-4DB2-BD59-A6C34878D82A}">
                    <a16:rowId xmlns:a16="http://schemas.microsoft.com/office/drawing/2014/main" val="512238173"/>
                  </a:ext>
                </a:extLst>
              </a:tr>
            </a:tbl>
          </a:graphicData>
        </a:graphic>
      </p:graphicFrame>
    </p:spTree>
    <p:extLst>
      <p:ext uri="{BB962C8B-B14F-4D97-AF65-F5344CB8AC3E}">
        <p14:creationId xmlns:p14="http://schemas.microsoft.com/office/powerpoint/2010/main" val="1213578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nvPr>
        </p:nvGraphicFramePr>
        <p:xfrm>
          <a:off x="2512181" y="1219200"/>
          <a:ext cx="4119637" cy="4454628"/>
        </p:xfrm>
        <a:graphic>
          <a:graphicData uri="http://schemas.openxmlformats.org/drawingml/2006/table">
            <a:tbl>
              <a:tblPr firstRow="1" bandRow="1">
                <a:tableStyleId>{7DF18680-E054-41AD-8BC1-D1AEF772440D}</a:tableStyleId>
              </a:tblPr>
              <a:tblGrid>
                <a:gridCol w="3231089">
                  <a:extLst>
                    <a:ext uri="{9D8B030D-6E8A-4147-A177-3AD203B41FA5}">
                      <a16:colId xmlns:a16="http://schemas.microsoft.com/office/drawing/2014/main" val="20000"/>
                    </a:ext>
                  </a:extLst>
                </a:gridCol>
                <a:gridCol w="888548">
                  <a:extLst>
                    <a:ext uri="{9D8B030D-6E8A-4147-A177-3AD203B41FA5}">
                      <a16:colId xmlns:a16="http://schemas.microsoft.com/office/drawing/2014/main" val="20001"/>
                    </a:ext>
                  </a:extLst>
                </a:gridCol>
              </a:tblGrid>
              <a:tr h="347525">
                <a:tc gridSpan="2">
                  <a:txBody>
                    <a:bodyPr/>
                    <a:lstStyle/>
                    <a:p>
                      <a:pPr algn="ctr"/>
                      <a:r>
                        <a:rPr lang="en-US" sz="1600" dirty="0" smtClean="0"/>
                        <a:t>Income Statement for FY 2016</a:t>
                      </a:r>
                      <a:endParaRPr lang="en-US" sz="1600" dirty="0">
                        <a:solidFill>
                          <a:schemeClr val="tx1"/>
                        </a:solidFill>
                      </a:endParaRPr>
                    </a:p>
                  </a:txBody>
                  <a:tcPr/>
                </a:tc>
                <a:tc hMerge="1">
                  <a:txBody>
                    <a:bodyPr/>
                    <a:lstStyle/>
                    <a:p>
                      <a:endParaRPr lang="en-US" dirty="0"/>
                    </a:p>
                  </a:txBody>
                  <a:tcPr/>
                </a:tc>
                <a:extLst>
                  <a:ext uri="{0D108BD9-81ED-4DB2-BD59-A6C34878D82A}">
                    <a16:rowId xmlns:a16="http://schemas.microsoft.com/office/drawing/2014/main" val="10000"/>
                  </a:ext>
                </a:extLst>
              </a:tr>
              <a:tr h="315931">
                <a:tc>
                  <a:txBody>
                    <a:bodyPr/>
                    <a:lstStyle/>
                    <a:p>
                      <a:r>
                        <a:rPr lang="en-US" sz="1400" dirty="0" smtClean="0"/>
                        <a:t>Revenues</a:t>
                      </a:r>
                      <a:endParaRPr lang="en-US" sz="1400" dirty="0"/>
                    </a:p>
                  </a:txBody>
                  <a:tcPr/>
                </a:tc>
                <a:tc>
                  <a:txBody>
                    <a:bodyPr/>
                    <a:lstStyle/>
                    <a:p>
                      <a:pPr algn="r"/>
                      <a:r>
                        <a:rPr lang="en-US" sz="1400" dirty="0" smtClean="0"/>
                        <a:t>1,000</a:t>
                      </a:r>
                      <a:endParaRPr lang="en-US" sz="1400" dirty="0"/>
                    </a:p>
                  </a:txBody>
                  <a:tcPr/>
                </a:tc>
                <a:extLst>
                  <a:ext uri="{0D108BD9-81ED-4DB2-BD59-A6C34878D82A}">
                    <a16:rowId xmlns:a16="http://schemas.microsoft.com/office/drawing/2014/main" val="10001"/>
                  </a:ext>
                </a:extLst>
              </a:tr>
              <a:tr h="315931">
                <a:tc>
                  <a:txBody>
                    <a:bodyPr/>
                    <a:lstStyle/>
                    <a:p>
                      <a:pPr marL="285750" indent="-285750">
                        <a:buFontTx/>
                        <a:buChar char="-"/>
                      </a:pPr>
                      <a:r>
                        <a:rPr lang="en-US" sz="1400" u="sng" dirty="0" smtClean="0"/>
                        <a:t>COGS</a:t>
                      </a:r>
                      <a:endParaRPr lang="en-US" sz="1400" u="sng" dirty="0"/>
                    </a:p>
                  </a:txBody>
                  <a:tcPr/>
                </a:tc>
                <a:tc>
                  <a:txBody>
                    <a:bodyPr/>
                    <a:lstStyle/>
                    <a:p>
                      <a:pPr algn="r"/>
                      <a:r>
                        <a:rPr lang="en-US" sz="1400" u="none" dirty="0" smtClean="0"/>
                        <a:t>(600)</a:t>
                      </a:r>
                      <a:endParaRPr lang="en-US" sz="1400" u="none" dirty="0"/>
                    </a:p>
                  </a:txBody>
                  <a:tcPr/>
                </a:tc>
                <a:extLst>
                  <a:ext uri="{0D108BD9-81ED-4DB2-BD59-A6C34878D82A}">
                    <a16:rowId xmlns:a16="http://schemas.microsoft.com/office/drawing/2014/main" val="10002"/>
                  </a:ext>
                </a:extLst>
              </a:tr>
              <a:tr h="315931">
                <a:tc>
                  <a:txBody>
                    <a:bodyPr/>
                    <a:lstStyle/>
                    <a:p>
                      <a:r>
                        <a:rPr lang="en-US" sz="1400" dirty="0" smtClean="0"/>
                        <a:t>Gross Profit</a:t>
                      </a:r>
                      <a:endParaRPr lang="en-US" sz="1400" dirty="0"/>
                    </a:p>
                  </a:txBody>
                  <a:tcPr/>
                </a:tc>
                <a:tc>
                  <a:txBody>
                    <a:bodyPr/>
                    <a:lstStyle/>
                    <a:p>
                      <a:pPr algn="r"/>
                      <a:r>
                        <a:rPr lang="en-US" sz="1400" dirty="0" smtClean="0"/>
                        <a:t>400</a:t>
                      </a:r>
                      <a:endParaRPr lang="en-US" sz="1400" dirty="0"/>
                    </a:p>
                  </a:txBody>
                  <a:tcPr/>
                </a:tc>
                <a:extLst>
                  <a:ext uri="{0D108BD9-81ED-4DB2-BD59-A6C34878D82A}">
                    <a16:rowId xmlns:a16="http://schemas.microsoft.com/office/drawing/2014/main" val="10003"/>
                  </a:ext>
                </a:extLst>
              </a:tr>
              <a:tr h="315931">
                <a:tc>
                  <a:txBody>
                    <a:bodyPr/>
                    <a:lstStyle/>
                    <a:p>
                      <a:pPr marL="285750" indent="-285750">
                        <a:buFontTx/>
                        <a:buChar char="-"/>
                      </a:pPr>
                      <a:r>
                        <a:rPr lang="en-US" sz="1400" u="sng" dirty="0" smtClean="0"/>
                        <a:t>SG&amp;A</a:t>
                      </a:r>
                      <a:endParaRPr lang="en-US" sz="1400" u="sng" dirty="0"/>
                    </a:p>
                  </a:txBody>
                  <a:tcPr/>
                </a:tc>
                <a:tc>
                  <a:txBody>
                    <a:bodyPr/>
                    <a:lstStyle/>
                    <a:p>
                      <a:pPr algn="r"/>
                      <a:r>
                        <a:rPr lang="en-US" sz="1400" u="none" dirty="0" smtClean="0"/>
                        <a:t>(305)</a:t>
                      </a:r>
                      <a:endParaRPr lang="en-US" sz="1400" u="none" dirty="0"/>
                    </a:p>
                  </a:txBody>
                  <a:tcPr/>
                </a:tc>
                <a:extLst>
                  <a:ext uri="{0D108BD9-81ED-4DB2-BD59-A6C34878D82A}">
                    <a16:rowId xmlns:a16="http://schemas.microsoft.com/office/drawing/2014/main" val="10004"/>
                  </a:ext>
                </a:extLst>
              </a:tr>
              <a:tr h="315931">
                <a:tc>
                  <a:txBody>
                    <a:bodyPr/>
                    <a:lstStyle/>
                    <a:p>
                      <a:r>
                        <a:rPr lang="en-US" sz="1400" dirty="0" smtClean="0"/>
                        <a:t>Operating Income</a:t>
                      </a:r>
                      <a:endParaRPr lang="en-US" sz="1400" dirty="0"/>
                    </a:p>
                  </a:txBody>
                  <a:tcPr/>
                </a:tc>
                <a:tc>
                  <a:txBody>
                    <a:bodyPr/>
                    <a:lstStyle/>
                    <a:p>
                      <a:pPr algn="r"/>
                      <a:r>
                        <a:rPr lang="en-US" sz="1400" dirty="0" smtClean="0"/>
                        <a:t>95</a:t>
                      </a:r>
                      <a:endParaRPr lang="en-US" sz="1400" dirty="0"/>
                    </a:p>
                  </a:txBody>
                  <a:tcPr/>
                </a:tc>
                <a:extLst>
                  <a:ext uri="{0D108BD9-81ED-4DB2-BD59-A6C34878D82A}">
                    <a16:rowId xmlns:a16="http://schemas.microsoft.com/office/drawing/2014/main" val="10005"/>
                  </a:ext>
                </a:extLst>
              </a:tr>
              <a:tr h="315931">
                <a:tc>
                  <a:txBody>
                    <a:bodyPr/>
                    <a:lstStyle/>
                    <a:p>
                      <a:pPr marL="285750" indent="-285750">
                        <a:buFontTx/>
                        <a:buChar char="-"/>
                      </a:pPr>
                      <a:r>
                        <a:rPr lang="en-US" sz="1400" dirty="0" smtClean="0"/>
                        <a:t>Interest Expense</a:t>
                      </a:r>
                      <a:endParaRPr lang="en-US" sz="1400" dirty="0"/>
                    </a:p>
                  </a:txBody>
                  <a:tcPr/>
                </a:tc>
                <a:tc>
                  <a:txBody>
                    <a:bodyPr/>
                    <a:lstStyle/>
                    <a:p>
                      <a:pPr algn="r"/>
                      <a:r>
                        <a:rPr lang="en-US" sz="1400" dirty="0" smtClean="0"/>
                        <a:t>(16)</a:t>
                      </a:r>
                      <a:endParaRPr lang="en-US" sz="1400" dirty="0"/>
                    </a:p>
                  </a:txBody>
                  <a:tcPr/>
                </a:tc>
                <a:extLst>
                  <a:ext uri="{0D108BD9-81ED-4DB2-BD59-A6C34878D82A}">
                    <a16:rowId xmlns:a16="http://schemas.microsoft.com/office/drawing/2014/main" val="10006"/>
                  </a:ext>
                </a:extLst>
              </a:tr>
              <a:tr h="315931">
                <a:tc>
                  <a:txBody>
                    <a:bodyPr/>
                    <a:lstStyle/>
                    <a:p>
                      <a:r>
                        <a:rPr lang="en-US" sz="1400" dirty="0" smtClean="0"/>
                        <a:t>Other Income</a:t>
                      </a:r>
                      <a:r>
                        <a:rPr lang="en-US" sz="1400" baseline="0" dirty="0" smtClean="0"/>
                        <a:t> (Expense)</a:t>
                      </a:r>
                      <a:endParaRPr lang="en-US" sz="1400" dirty="0"/>
                    </a:p>
                  </a:txBody>
                  <a:tcPr/>
                </a:tc>
                <a:tc>
                  <a:txBody>
                    <a:bodyPr/>
                    <a:lstStyle/>
                    <a:p>
                      <a:pPr algn="r"/>
                      <a:r>
                        <a:rPr lang="en-US" sz="1400" dirty="0" smtClean="0"/>
                        <a:t>(4)</a:t>
                      </a:r>
                      <a:endParaRPr lang="en-US" sz="1400" dirty="0"/>
                    </a:p>
                  </a:txBody>
                  <a:tcPr/>
                </a:tc>
                <a:extLst>
                  <a:ext uri="{0D108BD9-81ED-4DB2-BD59-A6C34878D82A}">
                    <a16:rowId xmlns:a16="http://schemas.microsoft.com/office/drawing/2014/main" val="10007"/>
                  </a:ext>
                </a:extLst>
              </a:tr>
              <a:tr h="315931">
                <a:tc>
                  <a:txBody>
                    <a:bodyPr/>
                    <a:lstStyle/>
                    <a:p>
                      <a:r>
                        <a:rPr lang="en-US" sz="1400" u="sng" dirty="0" smtClean="0"/>
                        <a:t>Gains (Losses)</a:t>
                      </a:r>
                      <a:endParaRPr lang="en-US" sz="1400" u="sng" dirty="0"/>
                    </a:p>
                  </a:txBody>
                  <a:tcPr/>
                </a:tc>
                <a:tc>
                  <a:txBody>
                    <a:bodyPr/>
                    <a:lstStyle/>
                    <a:p>
                      <a:pPr algn="r"/>
                      <a:r>
                        <a:rPr lang="en-US" sz="1400" u="none" dirty="0" smtClean="0"/>
                        <a:t>25</a:t>
                      </a:r>
                      <a:endParaRPr lang="en-US" sz="1400" u="none" dirty="0"/>
                    </a:p>
                  </a:txBody>
                  <a:tcPr/>
                </a:tc>
                <a:extLst>
                  <a:ext uri="{0D108BD9-81ED-4DB2-BD59-A6C34878D82A}">
                    <a16:rowId xmlns:a16="http://schemas.microsoft.com/office/drawing/2014/main" val="10008"/>
                  </a:ext>
                </a:extLst>
              </a:tr>
              <a:tr h="315931">
                <a:tc>
                  <a:txBody>
                    <a:bodyPr/>
                    <a:lstStyle/>
                    <a:p>
                      <a:r>
                        <a:rPr lang="en-US" sz="1400" dirty="0" smtClean="0"/>
                        <a:t>Earnings before Taxes</a:t>
                      </a:r>
                      <a:endParaRPr lang="en-US" sz="1400" dirty="0"/>
                    </a:p>
                  </a:txBody>
                  <a:tcPr/>
                </a:tc>
                <a:tc>
                  <a:txBody>
                    <a:bodyPr/>
                    <a:lstStyle/>
                    <a:p>
                      <a:pPr algn="r"/>
                      <a:r>
                        <a:rPr lang="en-US" sz="1400" dirty="0" smtClean="0"/>
                        <a:t>100</a:t>
                      </a:r>
                      <a:endParaRPr lang="en-US" sz="1400" dirty="0"/>
                    </a:p>
                  </a:txBody>
                  <a:tcPr/>
                </a:tc>
                <a:extLst>
                  <a:ext uri="{0D108BD9-81ED-4DB2-BD59-A6C34878D82A}">
                    <a16:rowId xmlns:a16="http://schemas.microsoft.com/office/drawing/2014/main" val="10009"/>
                  </a:ext>
                </a:extLst>
              </a:tr>
              <a:tr h="315931">
                <a:tc>
                  <a:txBody>
                    <a:bodyPr/>
                    <a:lstStyle/>
                    <a:p>
                      <a:pPr marL="285750" indent="-285750">
                        <a:buFontTx/>
                        <a:buChar char="-"/>
                      </a:pPr>
                      <a:r>
                        <a:rPr lang="en-US" sz="1400" dirty="0" smtClean="0"/>
                        <a:t>Tax Expense</a:t>
                      </a:r>
                      <a:endParaRPr lang="en-US" sz="1400" dirty="0"/>
                    </a:p>
                  </a:txBody>
                  <a:tcPr/>
                </a:tc>
                <a:tc>
                  <a:txBody>
                    <a:bodyPr/>
                    <a:lstStyle/>
                    <a:p>
                      <a:pPr algn="r"/>
                      <a:r>
                        <a:rPr lang="en-US" sz="1400" dirty="0" smtClean="0"/>
                        <a:t>(35)</a:t>
                      </a:r>
                      <a:endParaRPr lang="en-US" sz="1400" dirty="0"/>
                    </a:p>
                  </a:txBody>
                  <a:tcPr/>
                </a:tc>
                <a:extLst>
                  <a:ext uri="{0D108BD9-81ED-4DB2-BD59-A6C34878D82A}">
                    <a16:rowId xmlns:a16="http://schemas.microsoft.com/office/drawing/2014/main" val="10010"/>
                  </a:ext>
                </a:extLst>
              </a:tr>
              <a:tr h="315931">
                <a:tc>
                  <a:txBody>
                    <a:bodyPr/>
                    <a:lstStyle/>
                    <a:p>
                      <a:r>
                        <a:rPr lang="en-US" sz="1400" dirty="0" smtClean="0"/>
                        <a:t>Net Income</a:t>
                      </a:r>
                      <a:endParaRPr lang="en-US" sz="1400" dirty="0"/>
                    </a:p>
                  </a:txBody>
                  <a:tcPr/>
                </a:tc>
                <a:tc>
                  <a:txBody>
                    <a:bodyPr/>
                    <a:lstStyle/>
                    <a:p>
                      <a:pPr algn="r"/>
                      <a:r>
                        <a:rPr lang="en-US" sz="1400" dirty="0" smtClean="0"/>
                        <a:t>65</a:t>
                      </a:r>
                      <a:endParaRPr lang="en-US" sz="1400" dirty="0"/>
                    </a:p>
                  </a:txBody>
                  <a:tcPr/>
                </a:tc>
                <a:extLst>
                  <a:ext uri="{0D108BD9-81ED-4DB2-BD59-A6C34878D82A}">
                    <a16:rowId xmlns:a16="http://schemas.microsoft.com/office/drawing/2014/main" val="10011"/>
                  </a:ext>
                </a:extLst>
              </a:tr>
              <a:tr h="315931">
                <a:tc>
                  <a:txBody>
                    <a:bodyPr/>
                    <a:lstStyle/>
                    <a:p>
                      <a:endParaRPr lang="en-US" sz="1400" dirty="0"/>
                    </a:p>
                  </a:txBody>
                  <a:tcPr/>
                </a:tc>
                <a:tc>
                  <a:txBody>
                    <a:bodyPr/>
                    <a:lstStyle/>
                    <a:p>
                      <a:pPr algn="r"/>
                      <a:endParaRPr lang="en-US" sz="1400" dirty="0"/>
                    </a:p>
                  </a:txBody>
                  <a:tcPr/>
                </a:tc>
                <a:extLst>
                  <a:ext uri="{0D108BD9-81ED-4DB2-BD59-A6C34878D82A}">
                    <a16:rowId xmlns:a16="http://schemas.microsoft.com/office/drawing/2014/main" val="10012"/>
                  </a:ext>
                </a:extLst>
              </a:tr>
              <a:tr h="315931">
                <a:tc>
                  <a:txBody>
                    <a:bodyPr/>
                    <a:lstStyle/>
                    <a:p>
                      <a:r>
                        <a:rPr lang="en-US" sz="1400" dirty="0" smtClean="0"/>
                        <a:t>EPS</a:t>
                      </a:r>
                      <a:endParaRPr lang="en-US" sz="1400" b="1" dirty="0"/>
                    </a:p>
                  </a:txBody>
                  <a:tcPr/>
                </a:tc>
                <a:tc>
                  <a:txBody>
                    <a:bodyPr/>
                    <a:lstStyle/>
                    <a:p>
                      <a:pPr algn="r"/>
                      <a:r>
                        <a:rPr lang="en-US" sz="1400" dirty="0" smtClean="0"/>
                        <a:t>0.065</a:t>
                      </a:r>
                      <a:endParaRPr lang="en-US" sz="1400" b="1" dirty="0"/>
                    </a:p>
                  </a:txBody>
                  <a:tcPr/>
                </a:tc>
                <a:extLst>
                  <a:ext uri="{0D108BD9-81ED-4DB2-BD59-A6C34878D82A}">
                    <a16:rowId xmlns:a16="http://schemas.microsoft.com/office/drawing/2014/main" val="10013"/>
                  </a:ext>
                </a:extLst>
              </a:tr>
            </a:tbl>
          </a:graphicData>
        </a:graphic>
      </p:graphicFrame>
      <p:sp>
        <p:nvSpPr>
          <p:cNvPr id="5122"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27AAB13F-ADB2-4002-89FA-3CC3FC639A20}" type="slidenum">
              <a:rPr lang="en-US" altLang="en-US" sz="900" b="1" smtClean="0">
                <a:solidFill>
                  <a:srgbClr val="002E62"/>
                </a:solidFill>
              </a:rPr>
              <a:pPr/>
              <a:t>3</a:t>
            </a:fld>
            <a:endParaRPr lang="en-US" altLang="en-US" sz="1400" b="1" smtClean="0">
              <a:solidFill>
                <a:srgbClr val="002E62"/>
              </a:solidFill>
            </a:endParaRPr>
          </a:p>
        </p:txBody>
      </p:sp>
      <p:sp>
        <p:nvSpPr>
          <p:cNvPr id="5123" name="Rectangle 2"/>
          <p:cNvSpPr>
            <a:spLocks noGrp="1" noChangeArrowheads="1"/>
          </p:cNvSpPr>
          <p:nvPr>
            <p:ph type="title"/>
          </p:nvPr>
        </p:nvSpPr>
        <p:spPr>
          <a:xfrm>
            <a:off x="1143000" y="280988"/>
            <a:ext cx="5980113" cy="609600"/>
          </a:xfrm>
          <a:noFill/>
        </p:spPr>
        <p:txBody>
          <a:bodyPr lIns="0" tIns="0" rIns="0" bIns="0"/>
          <a:lstStyle/>
          <a:p>
            <a:pPr eaLnBrk="1" hangingPunct="1"/>
            <a:r>
              <a:rPr lang="en-US" altLang="en-US" sz="2400" b="1" dirty="0" smtClean="0">
                <a:solidFill>
                  <a:schemeClr val="bg1"/>
                </a:solidFill>
              </a:rPr>
              <a:t>Where we are on the Income Statement</a:t>
            </a:r>
            <a:endParaRPr lang="en-US" altLang="en-US" dirty="0" smtClean="0">
              <a:solidFill>
                <a:schemeClr val="bg1"/>
              </a:solidFill>
            </a:endParaRPr>
          </a:p>
        </p:txBody>
      </p:sp>
      <p:sp>
        <p:nvSpPr>
          <p:cNvPr id="9" name="Rounded Rectangle 8"/>
          <p:cNvSpPr/>
          <p:nvPr/>
        </p:nvSpPr>
        <p:spPr>
          <a:xfrm>
            <a:off x="2400299" y="3124200"/>
            <a:ext cx="4343400" cy="381000"/>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7" name="Rounded Rectangle 6"/>
          <p:cNvSpPr/>
          <p:nvPr/>
        </p:nvSpPr>
        <p:spPr>
          <a:xfrm>
            <a:off x="2400299" y="3733800"/>
            <a:ext cx="4343400" cy="381000"/>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8" name="TextBox 7"/>
          <p:cNvSpPr txBox="1"/>
          <p:nvPr/>
        </p:nvSpPr>
        <p:spPr>
          <a:xfrm>
            <a:off x="7110955" y="3261836"/>
            <a:ext cx="1652045" cy="646331"/>
          </a:xfrm>
          <a:prstGeom prst="rect">
            <a:avLst/>
          </a:prstGeom>
          <a:noFill/>
        </p:spPr>
        <p:txBody>
          <a:bodyPr wrap="square" rtlCol="0">
            <a:spAutoFit/>
          </a:bodyPr>
          <a:lstStyle/>
          <a:p>
            <a:r>
              <a:rPr lang="en-US" sz="1200" i="1" dirty="0"/>
              <a:t>Gain/Loss on Early Redemption of Bonds included here</a:t>
            </a:r>
          </a:p>
        </p:txBody>
      </p:sp>
      <p:cxnSp>
        <p:nvCxnSpPr>
          <p:cNvPr id="3" name="Straight Arrow Connector 2"/>
          <p:cNvCxnSpPr>
            <a:stCxn id="8" idx="1"/>
          </p:cNvCxnSpPr>
          <p:nvPr/>
        </p:nvCxnSpPr>
        <p:spPr bwMode="auto">
          <a:xfrm flipH="1">
            <a:off x="6743699" y="3585002"/>
            <a:ext cx="367256" cy="148798"/>
          </a:xfrm>
          <a:prstGeom prst="straightConnector1">
            <a:avLst/>
          </a:prstGeom>
          <a:solidFill>
            <a:schemeClr val="accent1"/>
          </a:solidFill>
          <a:ln w="19050" cap="flat" cmpd="sng" algn="ctr">
            <a:solidFill>
              <a:srgbClr val="C00000"/>
            </a:solidFill>
            <a:prstDash val="solid"/>
            <a:round/>
            <a:headEnd type="none" w="med" len="med"/>
            <a:tailEnd type="triangle"/>
          </a:ln>
          <a:effectLst/>
        </p:spPr>
      </p:cxnSp>
    </p:spTree>
    <p:extLst>
      <p:ext uri="{BB962C8B-B14F-4D97-AF65-F5344CB8AC3E}">
        <p14:creationId xmlns:p14="http://schemas.microsoft.com/office/powerpoint/2010/main" val="36088874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A51A17"/>
                </a:solidFill>
              </a:rPr>
              <a:pPr/>
              <a:t>30</a:t>
            </a:fld>
            <a:endParaRPr lang="en-US" altLang="en-US" sz="1400" b="1" dirty="0" smtClean="0">
              <a:solidFill>
                <a:srgbClr val="A51A17"/>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Bonds Issued at a Premium</a:t>
            </a:r>
            <a:endParaRPr lang="en-US" sz="2800" dirty="0"/>
          </a:p>
        </p:txBody>
      </p:sp>
    </p:spTree>
    <p:extLst>
      <p:ext uri="{BB962C8B-B14F-4D97-AF65-F5344CB8AC3E}">
        <p14:creationId xmlns:p14="http://schemas.microsoft.com/office/powerpoint/2010/main" val="8654613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31</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Bonds Issued at a Premium</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990600" y="1219200"/>
            <a:ext cx="7924800" cy="4876800"/>
          </a:xfrm>
          <a:noFill/>
        </p:spPr>
        <p:txBody>
          <a:bodyPr lIns="0" tIns="0" rIns="0" bIns="0"/>
          <a:lstStyle/>
          <a:p>
            <a:pPr eaLnBrk="1" hangingPunct="1"/>
            <a:r>
              <a:rPr lang="en-US" altLang="en-US" sz="1400" dirty="0"/>
              <a:t>At issuance, Stated Interest Rate &gt; Market Interest Rate</a:t>
            </a:r>
          </a:p>
          <a:p>
            <a:pPr eaLnBrk="1" hangingPunct="1"/>
            <a:endParaRPr lang="en-US" altLang="en-US" sz="1400" dirty="0">
              <a:sym typeface="Wingdings" pitchFamily="2" charset="2"/>
            </a:endParaRPr>
          </a:p>
          <a:p>
            <a:pPr eaLnBrk="1" hangingPunct="1"/>
            <a:r>
              <a:rPr lang="en-US" altLang="en-US" sz="1400" dirty="0">
                <a:sym typeface="Wingdings" pitchFamily="2" charset="2"/>
              </a:rPr>
              <a:t>Investors </a:t>
            </a:r>
            <a:r>
              <a:rPr lang="en-US" altLang="en-US" sz="1400" b="1" dirty="0">
                <a:solidFill>
                  <a:srgbClr val="002060"/>
                </a:solidFill>
                <a:sym typeface="Wingdings" pitchFamily="2" charset="2"/>
              </a:rPr>
              <a:t>demand a lower rate </a:t>
            </a:r>
            <a:r>
              <a:rPr lang="en-US" altLang="en-US" sz="1400" dirty="0">
                <a:sym typeface="Wingdings" pitchFamily="2" charset="2"/>
              </a:rPr>
              <a:t>of return (given the risk of the investment) than the cash payments yield</a:t>
            </a:r>
          </a:p>
          <a:p>
            <a:pPr eaLnBrk="1" hangingPunct="1"/>
            <a:endParaRPr lang="en-US" altLang="en-US" sz="1400" dirty="0">
              <a:sym typeface="Wingdings" pitchFamily="2" charset="2"/>
            </a:endParaRPr>
          </a:p>
          <a:p>
            <a:pPr eaLnBrk="1" hangingPunct="1"/>
            <a:r>
              <a:rPr lang="en-US" altLang="en-US" sz="1400" dirty="0">
                <a:sym typeface="Wingdings" pitchFamily="2" charset="2"/>
              </a:rPr>
              <a:t>Because cash payments are “too high,” investors bid up the bond’s price at issuance and purchase the bond for an amount </a:t>
            </a:r>
            <a:r>
              <a:rPr lang="en-US" altLang="en-US" sz="1400" b="1" dirty="0">
                <a:solidFill>
                  <a:srgbClr val="002060"/>
                </a:solidFill>
                <a:sym typeface="Wingdings" pitchFamily="2" charset="2"/>
              </a:rPr>
              <a:t>greater than face value</a:t>
            </a:r>
          </a:p>
          <a:p>
            <a:pPr eaLnBrk="1" hangingPunct="1"/>
            <a:endParaRPr lang="en-US" altLang="en-US" sz="1400" dirty="0"/>
          </a:p>
          <a:p>
            <a:pPr eaLnBrk="1" hangingPunct="1"/>
            <a:r>
              <a:rPr lang="en-US" altLang="en-US" sz="1400" dirty="0"/>
              <a:t>Premium = Issue Price – Face Value</a:t>
            </a:r>
          </a:p>
        </p:txBody>
      </p:sp>
    </p:spTree>
    <p:extLst>
      <p:ext uri="{BB962C8B-B14F-4D97-AF65-F5344CB8AC3E}">
        <p14:creationId xmlns:p14="http://schemas.microsoft.com/office/powerpoint/2010/main" val="27180213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32</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Bonds Issued at Premium</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410200"/>
          </a:xfrm>
          <a:noFill/>
        </p:spPr>
        <p:txBody>
          <a:bodyPr lIns="0" tIns="0" rIns="0" bIns="0"/>
          <a:lstStyle/>
          <a:p>
            <a:pPr marL="0" indent="0">
              <a:buClr>
                <a:schemeClr val="tx2"/>
              </a:buClr>
              <a:buSzPct val="80000"/>
              <a:buNone/>
            </a:pPr>
            <a:r>
              <a:rPr lang="en-US" sz="1400" b="1" dirty="0" smtClean="0"/>
              <a:t>Example:</a:t>
            </a:r>
            <a:endParaRPr lang="en-US" sz="1400" b="1" dirty="0"/>
          </a:p>
          <a:p>
            <a:pPr marL="0" indent="0">
              <a:buClr>
                <a:schemeClr val="tx2"/>
              </a:buClr>
              <a:buSzPct val="80000"/>
              <a:buNone/>
            </a:pPr>
            <a:r>
              <a:rPr lang="en-US" sz="1400" dirty="0"/>
              <a:t>On January 1, 2016, Amazon issues $100,000 in bonds having a 10 percent annual stated rate of interest. The bonds mature in two years, and interest is paid semiannually. The annual market rate of interest is 8 percent</a:t>
            </a:r>
            <a:r>
              <a:rPr lang="en-US" sz="1400" dirty="0" smtClean="0"/>
              <a:t>. Since </a:t>
            </a:r>
            <a:r>
              <a:rPr lang="en-US" sz="1400" dirty="0"/>
              <a:t>the stated interest rate of 10 percent is greater than the market interest rate of 8 percent, these bonds are issued at a premium</a:t>
            </a:r>
            <a:r>
              <a:rPr lang="en-US" sz="1400" dirty="0" smtClean="0"/>
              <a:t>.</a:t>
            </a:r>
          </a:p>
          <a:p>
            <a:pPr marL="0" indent="0">
              <a:buClr>
                <a:schemeClr val="tx2"/>
              </a:buClr>
              <a:buSzPct val="80000"/>
              <a:buNone/>
            </a:pPr>
            <a:r>
              <a:rPr lang="en-US" sz="1400" dirty="0" smtClean="0"/>
              <a:t> </a:t>
            </a:r>
            <a:endParaRPr lang="en-US" sz="1400" dirty="0">
              <a:cs typeface="Arial" charset="0"/>
            </a:endParaRPr>
          </a:p>
          <a:p>
            <a:pPr marL="0" indent="0">
              <a:buClr>
                <a:schemeClr val="tx2"/>
              </a:buClr>
              <a:buSzPct val="80000"/>
              <a:buNone/>
            </a:pPr>
            <a:r>
              <a:rPr lang="en-US" sz="1400" dirty="0" smtClean="0">
                <a:cs typeface="Arial" charset="0"/>
              </a:rPr>
              <a:t>These bonds are issued at a </a:t>
            </a:r>
            <a:r>
              <a:rPr lang="en-US" sz="1400" b="1" dirty="0" smtClean="0">
                <a:cs typeface="Arial" charset="0"/>
              </a:rPr>
              <a:t>premium</a:t>
            </a:r>
            <a:r>
              <a:rPr lang="en-US" sz="1400" dirty="0" smtClean="0">
                <a:cs typeface="Arial" charset="0"/>
              </a:rPr>
              <a:t>. </a:t>
            </a:r>
            <a:r>
              <a:rPr lang="en-US" sz="1400" dirty="0" smtClean="0"/>
              <a:t>Recall that the issue price of a bond is composed of the present value of two items: the principal (a single amount) and the interest (an annuity). </a:t>
            </a:r>
          </a:p>
          <a:p>
            <a:pPr marL="0" indent="0">
              <a:buClr>
                <a:schemeClr val="tx2"/>
              </a:buClr>
              <a:buSzPct val="80000"/>
              <a:buNone/>
            </a:pPr>
            <a:endParaRPr lang="en-US" sz="1400" dirty="0"/>
          </a:p>
          <a:p>
            <a:pPr>
              <a:spcBef>
                <a:spcPct val="50000"/>
              </a:spcBef>
              <a:buFont typeface="Wingdings" panose="05000000000000000000" pitchFamily="2" charset="2"/>
              <a:buChar char="ü"/>
              <a:defRPr/>
            </a:pPr>
            <a:r>
              <a:rPr lang="en-US" sz="1400" dirty="0">
                <a:cs typeface="Arial" charset="0"/>
              </a:rPr>
              <a:t>Market rate of </a:t>
            </a:r>
            <a:r>
              <a:rPr lang="en-US" sz="1400" dirty="0" smtClean="0">
                <a:cs typeface="Arial" charset="0"/>
              </a:rPr>
              <a:t>8 percent ÷ </a:t>
            </a:r>
            <a:r>
              <a:rPr lang="en-US" sz="1400" dirty="0">
                <a:cs typeface="Arial" charset="0"/>
              </a:rPr>
              <a:t>2 interest periods per year = </a:t>
            </a:r>
            <a:r>
              <a:rPr lang="en-US" sz="1400" dirty="0" smtClean="0">
                <a:cs typeface="Arial" charset="0"/>
              </a:rPr>
              <a:t>4 </a:t>
            </a:r>
            <a:r>
              <a:rPr lang="en-US" sz="1400" dirty="0">
                <a:cs typeface="Arial" charset="0"/>
              </a:rPr>
              <a:t>percent</a:t>
            </a:r>
          </a:p>
          <a:p>
            <a:pPr>
              <a:spcBef>
                <a:spcPct val="50000"/>
              </a:spcBef>
              <a:buFont typeface="Wingdings" panose="05000000000000000000" pitchFamily="2" charset="2"/>
              <a:buChar char="ü"/>
              <a:defRPr/>
            </a:pPr>
            <a:r>
              <a:rPr lang="en-US" sz="1400" dirty="0">
                <a:cs typeface="Arial" charset="0"/>
              </a:rPr>
              <a:t>Bond term of 2 years × 2 periods per year = 4 periods</a:t>
            </a:r>
          </a:p>
          <a:p>
            <a:pPr>
              <a:spcBef>
                <a:spcPct val="50000"/>
              </a:spcBef>
              <a:buFont typeface="Wingdings" panose="05000000000000000000" pitchFamily="2" charset="2"/>
              <a:buChar char="Ø"/>
              <a:defRPr/>
            </a:pPr>
            <a:r>
              <a:rPr lang="en-US" sz="1400" dirty="0"/>
              <a:t>First, compute the present value of the </a:t>
            </a:r>
            <a:r>
              <a:rPr lang="en-US" sz="1400" dirty="0" smtClean="0"/>
              <a:t>principal</a:t>
            </a:r>
            <a:endParaRPr lang="en-US" sz="1400" dirty="0">
              <a:cs typeface="Arial" charset="0"/>
            </a:endParaRPr>
          </a:p>
          <a:p>
            <a:pPr marL="0" indent="0">
              <a:buNone/>
            </a:pPr>
            <a:endParaRPr lang="en-US" sz="1400" dirty="0" smtClean="0"/>
          </a:p>
          <a:p>
            <a:pPr marL="0" indent="0">
              <a:buNone/>
            </a:pPr>
            <a:r>
              <a:rPr lang="en-US" sz="1400" dirty="0"/>
              <a:t>PV factor = 1 / (1+r)</a:t>
            </a:r>
            <a:r>
              <a:rPr lang="en-US" sz="1400" baseline="30000" dirty="0"/>
              <a:t>n</a:t>
            </a:r>
          </a:p>
          <a:p>
            <a:pPr marL="0" indent="0">
              <a:buNone/>
            </a:pPr>
            <a:r>
              <a:rPr lang="en-US" sz="1400" dirty="0" smtClean="0">
                <a:solidFill>
                  <a:srgbClr val="C00000"/>
                </a:solidFill>
              </a:rPr>
              <a:t>PV </a:t>
            </a:r>
            <a:r>
              <a:rPr lang="en-US" sz="1400" dirty="0">
                <a:solidFill>
                  <a:srgbClr val="C00000"/>
                </a:solidFill>
              </a:rPr>
              <a:t>factor = 1 / (</a:t>
            </a:r>
            <a:r>
              <a:rPr lang="en-US" sz="1400" dirty="0" smtClean="0">
                <a:solidFill>
                  <a:srgbClr val="C00000"/>
                </a:solidFill>
              </a:rPr>
              <a:t>1+4%)</a:t>
            </a:r>
            <a:r>
              <a:rPr lang="en-US" sz="1400" baseline="30000" dirty="0" smtClean="0">
                <a:solidFill>
                  <a:srgbClr val="C00000"/>
                </a:solidFill>
              </a:rPr>
              <a:t>4</a:t>
            </a:r>
            <a:endParaRPr lang="en-US" sz="1400" baseline="30000" dirty="0">
              <a:solidFill>
                <a:srgbClr val="C00000"/>
              </a:solidFill>
            </a:endParaRPr>
          </a:p>
          <a:p>
            <a:pPr marL="0" indent="0">
              <a:buNone/>
            </a:pPr>
            <a:r>
              <a:rPr lang="en-US" sz="1400" dirty="0">
                <a:solidFill>
                  <a:srgbClr val="C00000"/>
                </a:solidFill>
              </a:rPr>
              <a:t>PV factor = </a:t>
            </a:r>
            <a:r>
              <a:rPr lang="en-US" sz="1400" dirty="0" smtClean="0">
                <a:solidFill>
                  <a:srgbClr val="C00000"/>
                </a:solidFill>
              </a:rPr>
              <a:t>0.85480</a:t>
            </a:r>
            <a:endParaRPr lang="en-US" sz="1400" dirty="0">
              <a:solidFill>
                <a:srgbClr val="C00000"/>
              </a:solidFill>
            </a:endParaRPr>
          </a:p>
          <a:p>
            <a:endParaRPr lang="en-US" sz="1400" dirty="0"/>
          </a:p>
          <a:p>
            <a:pPr marL="0" indent="0">
              <a:buNone/>
            </a:pPr>
            <a:r>
              <a:rPr lang="en-US" sz="1400" dirty="0"/>
              <a:t>Present Value = PV factor * Future Value</a:t>
            </a:r>
          </a:p>
          <a:p>
            <a:pPr marL="0" indent="0">
              <a:buNone/>
            </a:pPr>
            <a:r>
              <a:rPr lang="en-US" sz="1400" dirty="0">
                <a:solidFill>
                  <a:srgbClr val="C00000"/>
                </a:solidFill>
              </a:rPr>
              <a:t>Present Value = </a:t>
            </a:r>
            <a:r>
              <a:rPr lang="en-US" sz="1400" dirty="0" smtClean="0">
                <a:solidFill>
                  <a:srgbClr val="C00000"/>
                </a:solidFill>
              </a:rPr>
              <a:t>0.85480 </a:t>
            </a:r>
            <a:r>
              <a:rPr lang="en-US" sz="1400" dirty="0">
                <a:solidFill>
                  <a:srgbClr val="C00000"/>
                </a:solidFill>
              </a:rPr>
              <a:t>* $</a:t>
            </a:r>
            <a:r>
              <a:rPr lang="en-US" sz="1400" dirty="0" smtClean="0">
                <a:solidFill>
                  <a:srgbClr val="C00000"/>
                </a:solidFill>
              </a:rPr>
              <a:t>100,000</a:t>
            </a:r>
            <a:endParaRPr lang="en-US" sz="1400" dirty="0">
              <a:solidFill>
                <a:srgbClr val="C00000"/>
              </a:solidFill>
            </a:endParaRPr>
          </a:p>
          <a:p>
            <a:pPr marL="0" indent="0">
              <a:buNone/>
            </a:pPr>
            <a:r>
              <a:rPr lang="en-US" sz="1400" b="1" dirty="0">
                <a:solidFill>
                  <a:srgbClr val="C00000"/>
                </a:solidFill>
              </a:rPr>
              <a:t>Present Value = </a:t>
            </a:r>
            <a:r>
              <a:rPr lang="en-US" sz="1400" b="1" dirty="0" smtClean="0">
                <a:solidFill>
                  <a:srgbClr val="C00000"/>
                </a:solidFill>
              </a:rPr>
              <a:t>$85,480</a:t>
            </a:r>
            <a:endParaRPr lang="en-US" sz="1400" b="1" dirty="0">
              <a:solidFill>
                <a:srgbClr val="C00000"/>
              </a:solidFill>
            </a:endParaRPr>
          </a:p>
          <a:p>
            <a:pPr marL="0" indent="0">
              <a:buNone/>
            </a:pPr>
            <a:endParaRPr lang="en-US" sz="1400" dirty="0" smtClean="0"/>
          </a:p>
          <a:p>
            <a:endParaRPr lang="en-US" sz="1400" dirty="0"/>
          </a:p>
        </p:txBody>
      </p:sp>
    </p:spTree>
    <p:extLst>
      <p:ext uri="{BB962C8B-B14F-4D97-AF65-F5344CB8AC3E}">
        <p14:creationId xmlns:p14="http://schemas.microsoft.com/office/powerpoint/2010/main" val="8310032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33</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Bonds Issued at Premium</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410200"/>
          </a:xfrm>
          <a:noFill/>
        </p:spPr>
        <p:txBody>
          <a:bodyPr lIns="0" tIns="0" rIns="0" bIns="0"/>
          <a:lstStyle/>
          <a:p>
            <a:pPr marL="0" indent="0">
              <a:buClr>
                <a:schemeClr val="tx2"/>
              </a:buClr>
              <a:buSzPct val="80000"/>
              <a:buNone/>
            </a:pPr>
            <a:r>
              <a:rPr lang="en-US" sz="1400" b="1" dirty="0" smtClean="0"/>
              <a:t>Example:</a:t>
            </a:r>
            <a:endParaRPr lang="en-US" sz="1400" b="1" dirty="0"/>
          </a:p>
          <a:p>
            <a:pPr marL="0" indent="0">
              <a:buClr>
                <a:schemeClr val="tx2"/>
              </a:buClr>
              <a:buSzPct val="80000"/>
              <a:buNone/>
            </a:pPr>
            <a:r>
              <a:rPr lang="en-US" sz="1400" dirty="0"/>
              <a:t>On January 1, 2016, Amazon issues $100,000 in bonds having a 10 percent annual stated rate of interest. The bonds mature in two years, and interest is paid semiannually. The annual market rate of interest is 8 percent</a:t>
            </a:r>
            <a:r>
              <a:rPr lang="en-US" sz="1400" dirty="0" smtClean="0"/>
              <a:t>. Since </a:t>
            </a:r>
            <a:r>
              <a:rPr lang="en-US" sz="1400" dirty="0"/>
              <a:t>the stated interest rate of 10 percent is greater than the market interest rate of 8 percent, these bonds are issued at a premium</a:t>
            </a:r>
            <a:r>
              <a:rPr lang="en-US" sz="1400" dirty="0" smtClean="0"/>
              <a:t>.</a:t>
            </a:r>
          </a:p>
          <a:p>
            <a:pPr marL="0" indent="0">
              <a:buClr>
                <a:schemeClr val="tx2"/>
              </a:buClr>
              <a:buSzPct val="80000"/>
              <a:buNone/>
            </a:pPr>
            <a:r>
              <a:rPr lang="en-US" sz="1400" dirty="0" smtClean="0"/>
              <a:t> </a:t>
            </a:r>
            <a:endParaRPr lang="en-US" sz="1400" dirty="0">
              <a:cs typeface="Arial" charset="0"/>
            </a:endParaRPr>
          </a:p>
          <a:p>
            <a:pPr marL="0" indent="0">
              <a:buClr>
                <a:schemeClr val="tx2"/>
              </a:buClr>
              <a:buSzPct val="80000"/>
              <a:buNone/>
            </a:pPr>
            <a:r>
              <a:rPr lang="en-US" sz="1400" dirty="0" smtClean="0">
                <a:cs typeface="Arial" charset="0"/>
              </a:rPr>
              <a:t>These bonds are issued at a </a:t>
            </a:r>
            <a:r>
              <a:rPr lang="en-US" sz="1400" b="1" dirty="0" smtClean="0">
                <a:cs typeface="Arial" charset="0"/>
              </a:rPr>
              <a:t>premium</a:t>
            </a:r>
            <a:r>
              <a:rPr lang="en-US" sz="1400" dirty="0" smtClean="0">
                <a:cs typeface="Arial" charset="0"/>
              </a:rPr>
              <a:t>. </a:t>
            </a:r>
            <a:r>
              <a:rPr lang="en-US" sz="1400" dirty="0" smtClean="0"/>
              <a:t>Recall that the issue price of a bond is composed of the present value of two items: the principal (a single amount) and the interest (an annuity). </a:t>
            </a:r>
          </a:p>
          <a:p>
            <a:pPr marL="0" indent="0">
              <a:buClr>
                <a:schemeClr val="tx2"/>
              </a:buClr>
              <a:buSzPct val="80000"/>
              <a:buNone/>
            </a:pPr>
            <a:endParaRPr lang="en-US" sz="1400" dirty="0"/>
          </a:p>
          <a:p>
            <a:pPr>
              <a:spcBef>
                <a:spcPct val="50000"/>
              </a:spcBef>
              <a:buFont typeface="Wingdings" panose="05000000000000000000" pitchFamily="2" charset="2"/>
              <a:buChar char="ü"/>
              <a:defRPr/>
            </a:pPr>
            <a:r>
              <a:rPr lang="en-US" sz="1400" dirty="0">
                <a:cs typeface="Arial" charset="0"/>
              </a:rPr>
              <a:t>Market rate of </a:t>
            </a:r>
            <a:r>
              <a:rPr lang="en-US" sz="1400" dirty="0" smtClean="0">
                <a:cs typeface="Arial" charset="0"/>
              </a:rPr>
              <a:t>8 percent ÷ </a:t>
            </a:r>
            <a:r>
              <a:rPr lang="en-US" sz="1400" dirty="0">
                <a:cs typeface="Arial" charset="0"/>
              </a:rPr>
              <a:t>2 interest periods per year = </a:t>
            </a:r>
            <a:r>
              <a:rPr lang="en-US" sz="1400" dirty="0" smtClean="0">
                <a:cs typeface="Arial" charset="0"/>
              </a:rPr>
              <a:t>4 </a:t>
            </a:r>
            <a:r>
              <a:rPr lang="en-US" sz="1400" dirty="0">
                <a:cs typeface="Arial" charset="0"/>
              </a:rPr>
              <a:t>percent</a:t>
            </a:r>
          </a:p>
          <a:p>
            <a:pPr>
              <a:spcBef>
                <a:spcPct val="50000"/>
              </a:spcBef>
              <a:buFont typeface="Wingdings" panose="05000000000000000000" pitchFamily="2" charset="2"/>
              <a:buChar char="ü"/>
              <a:defRPr/>
            </a:pPr>
            <a:r>
              <a:rPr lang="en-US" sz="1400" dirty="0">
                <a:cs typeface="Arial" charset="0"/>
              </a:rPr>
              <a:t>Bond term of 2 years × 2 periods per year = 4 periods</a:t>
            </a:r>
          </a:p>
          <a:p>
            <a:pPr>
              <a:spcBef>
                <a:spcPct val="50000"/>
              </a:spcBef>
              <a:buFont typeface="Wingdings" panose="05000000000000000000" pitchFamily="2" charset="2"/>
              <a:buChar char="Ø"/>
              <a:defRPr/>
            </a:pPr>
            <a:r>
              <a:rPr lang="en-US" sz="1400" dirty="0"/>
              <a:t>Now, let’s compute the present value of the interest</a:t>
            </a:r>
            <a:endParaRPr lang="en-US" sz="1400" dirty="0" smtClean="0"/>
          </a:p>
          <a:p>
            <a:pPr marL="0" indent="0">
              <a:buNone/>
            </a:pPr>
            <a:endParaRPr lang="en-US" sz="1400" dirty="0" smtClean="0"/>
          </a:p>
          <a:p>
            <a:pPr marL="0" indent="0">
              <a:spcAft>
                <a:spcPts val="0"/>
              </a:spcAft>
              <a:buNone/>
            </a:pPr>
            <a:r>
              <a:rPr lang="en-US" sz="1400" dirty="0"/>
              <a:t>PVA factor = (1/r) * (1 - (1 / (1+r)</a:t>
            </a:r>
            <a:r>
              <a:rPr lang="en-US" sz="1400" baseline="30000" dirty="0"/>
              <a:t>n</a:t>
            </a:r>
            <a:r>
              <a:rPr lang="en-US" sz="1400" dirty="0"/>
              <a:t>))</a:t>
            </a:r>
          </a:p>
          <a:p>
            <a:pPr marL="0" indent="0">
              <a:spcAft>
                <a:spcPts val="0"/>
              </a:spcAft>
              <a:buNone/>
            </a:pPr>
            <a:r>
              <a:rPr lang="en-US" sz="1400" dirty="0">
                <a:solidFill>
                  <a:srgbClr val="C00000"/>
                </a:solidFill>
              </a:rPr>
              <a:t>PVA factor = (</a:t>
            </a:r>
            <a:r>
              <a:rPr lang="en-US" sz="1400" dirty="0" smtClean="0">
                <a:solidFill>
                  <a:srgbClr val="C00000"/>
                </a:solidFill>
              </a:rPr>
              <a:t>1/4%) </a:t>
            </a:r>
            <a:r>
              <a:rPr lang="en-US" sz="1400" dirty="0">
                <a:solidFill>
                  <a:srgbClr val="C00000"/>
                </a:solidFill>
              </a:rPr>
              <a:t>* (1 - (1 / (</a:t>
            </a:r>
            <a:r>
              <a:rPr lang="en-US" sz="1400" dirty="0" smtClean="0">
                <a:solidFill>
                  <a:srgbClr val="C00000"/>
                </a:solidFill>
              </a:rPr>
              <a:t>1+4%)</a:t>
            </a:r>
            <a:r>
              <a:rPr lang="en-US" sz="1400" baseline="30000" dirty="0">
                <a:solidFill>
                  <a:srgbClr val="C00000"/>
                </a:solidFill>
              </a:rPr>
              <a:t>4</a:t>
            </a:r>
            <a:r>
              <a:rPr lang="en-US" sz="1400" dirty="0">
                <a:solidFill>
                  <a:srgbClr val="C00000"/>
                </a:solidFill>
              </a:rPr>
              <a:t>))</a:t>
            </a:r>
            <a:endParaRPr lang="en-US" sz="1400" baseline="30000" dirty="0">
              <a:solidFill>
                <a:srgbClr val="C00000"/>
              </a:solidFill>
            </a:endParaRPr>
          </a:p>
          <a:p>
            <a:pPr marL="0" indent="0">
              <a:spcAft>
                <a:spcPts val="0"/>
              </a:spcAft>
              <a:buNone/>
            </a:pPr>
            <a:r>
              <a:rPr lang="en-US" sz="1400" dirty="0">
                <a:solidFill>
                  <a:srgbClr val="C00000"/>
                </a:solidFill>
              </a:rPr>
              <a:t>PVA factor = </a:t>
            </a:r>
            <a:r>
              <a:rPr lang="en-US" sz="1400" dirty="0" smtClean="0">
                <a:solidFill>
                  <a:srgbClr val="C00000"/>
                </a:solidFill>
              </a:rPr>
              <a:t>3.62990</a:t>
            </a:r>
            <a:endParaRPr lang="en-US" sz="1400" dirty="0">
              <a:solidFill>
                <a:srgbClr val="C00000"/>
              </a:solidFill>
            </a:endParaRPr>
          </a:p>
          <a:p>
            <a:pPr>
              <a:spcAft>
                <a:spcPts val="0"/>
              </a:spcAft>
            </a:pPr>
            <a:endParaRPr lang="en-US" sz="1400" dirty="0"/>
          </a:p>
          <a:p>
            <a:pPr marL="0" indent="0">
              <a:spcAft>
                <a:spcPts val="0"/>
              </a:spcAft>
              <a:buNone/>
            </a:pPr>
            <a:r>
              <a:rPr lang="en-US" sz="1400" dirty="0"/>
              <a:t>Present Value = PV factor * Future Value</a:t>
            </a:r>
          </a:p>
          <a:p>
            <a:pPr marL="0" indent="0">
              <a:buNone/>
            </a:pPr>
            <a:r>
              <a:rPr lang="en-US" sz="1400" dirty="0">
                <a:solidFill>
                  <a:srgbClr val="C00000"/>
                </a:solidFill>
              </a:rPr>
              <a:t>Present Value = </a:t>
            </a:r>
            <a:r>
              <a:rPr lang="en-US" sz="1400" dirty="0" smtClean="0">
                <a:solidFill>
                  <a:srgbClr val="C00000"/>
                </a:solidFill>
              </a:rPr>
              <a:t>3.62990 </a:t>
            </a:r>
            <a:r>
              <a:rPr lang="en-US" sz="1400" dirty="0">
                <a:solidFill>
                  <a:srgbClr val="C00000"/>
                </a:solidFill>
              </a:rPr>
              <a:t>* $5,000</a:t>
            </a:r>
          </a:p>
          <a:p>
            <a:pPr marL="0" indent="0">
              <a:buNone/>
            </a:pPr>
            <a:r>
              <a:rPr lang="en-US" sz="1400" b="1" dirty="0">
                <a:solidFill>
                  <a:srgbClr val="C00000"/>
                </a:solidFill>
              </a:rPr>
              <a:t>Present Value = $</a:t>
            </a:r>
            <a:r>
              <a:rPr lang="en-US" sz="1400" b="1" dirty="0" smtClean="0">
                <a:solidFill>
                  <a:srgbClr val="C00000"/>
                </a:solidFill>
              </a:rPr>
              <a:t>18,149</a:t>
            </a:r>
            <a:endParaRPr lang="en-US" sz="1400" dirty="0"/>
          </a:p>
          <a:p>
            <a:pPr marL="0" indent="0">
              <a:buNone/>
            </a:pPr>
            <a:endParaRPr lang="en-US" sz="1400" dirty="0" smtClean="0"/>
          </a:p>
          <a:p>
            <a:endParaRPr lang="en-US" sz="1400" dirty="0"/>
          </a:p>
        </p:txBody>
      </p:sp>
    </p:spTree>
    <p:extLst>
      <p:ext uri="{BB962C8B-B14F-4D97-AF65-F5344CB8AC3E}">
        <p14:creationId xmlns:p14="http://schemas.microsoft.com/office/powerpoint/2010/main" val="37870262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34</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Bonds Issued at Premium</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410200"/>
          </a:xfrm>
          <a:noFill/>
        </p:spPr>
        <p:txBody>
          <a:bodyPr lIns="0" tIns="0" rIns="0" bIns="0"/>
          <a:lstStyle/>
          <a:p>
            <a:pPr marL="0" indent="0">
              <a:buClr>
                <a:schemeClr val="tx2"/>
              </a:buClr>
              <a:buSzPct val="80000"/>
              <a:buNone/>
            </a:pPr>
            <a:r>
              <a:rPr lang="en-US" sz="1400" b="1" dirty="0" smtClean="0"/>
              <a:t>Example:</a:t>
            </a:r>
            <a:endParaRPr lang="en-US" sz="1400" b="1" dirty="0"/>
          </a:p>
          <a:p>
            <a:pPr marL="0" indent="0">
              <a:buClr>
                <a:schemeClr val="tx2"/>
              </a:buClr>
              <a:buSzPct val="80000"/>
              <a:buNone/>
            </a:pPr>
            <a:r>
              <a:rPr lang="en-US" sz="1400" dirty="0"/>
              <a:t>On January 1, 2016, Amazon issues $100,000 in bonds having a 10 percent annual stated rate of interest. The bonds mature in two years, and interest is paid semiannually. The annual market rate of interest is 8 percent</a:t>
            </a:r>
            <a:r>
              <a:rPr lang="en-US" sz="1400" dirty="0" smtClean="0"/>
              <a:t>. Since </a:t>
            </a:r>
            <a:r>
              <a:rPr lang="en-US" sz="1400" dirty="0"/>
              <a:t>the stated interest rate of 10 percent is greater than the market interest rate of 8 percent, these bonds are issued at a premium</a:t>
            </a:r>
            <a:r>
              <a:rPr lang="en-US" sz="1400" dirty="0" smtClean="0"/>
              <a:t>.</a:t>
            </a:r>
          </a:p>
          <a:p>
            <a:pPr marL="0" indent="0">
              <a:buClr>
                <a:schemeClr val="tx2"/>
              </a:buClr>
              <a:buSzPct val="80000"/>
              <a:buNone/>
            </a:pPr>
            <a:r>
              <a:rPr lang="en-US" sz="1400" dirty="0" smtClean="0"/>
              <a:t> </a:t>
            </a:r>
            <a:endParaRPr lang="en-US" sz="1400" dirty="0">
              <a:cs typeface="Arial" charset="0"/>
            </a:endParaRPr>
          </a:p>
          <a:p>
            <a:pPr marL="0" indent="0">
              <a:buClr>
                <a:schemeClr val="tx2"/>
              </a:buClr>
              <a:buSzPct val="80000"/>
              <a:buNone/>
            </a:pPr>
            <a:r>
              <a:rPr lang="en-US" sz="1400" dirty="0" smtClean="0">
                <a:cs typeface="Arial" charset="0"/>
              </a:rPr>
              <a:t>These bonds are issued at a </a:t>
            </a:r>
            <a:r>
              <a:rPr lang="en-US" sz="1400" b="1" dirty="0" smtClean="0">
                <a:cs typeface="Arial" charset="0"/>
              </a:rPr>
              <a:t>premium</a:t>
            </a:r>
            <a:r>
              <a:rPr lang="en-US" sz="1400" dirty="0" smtClean="0">
                <a:cs typeface="Arial" charset="0"/>
              </a:rPr>
              <a:t>. </a:t>
            </a:r>
            <a:r>
              <a:rPr lang="en-US" sz="1400" dirty="0" smtClean="0"/>
              <a:t>Recall that the issue price of a bond is composed of the present value of two items: the principal (a single amount) and the interest (an annuity). </a:t>
            </a:r>
          </a:p>
          <a:p>
            <a:pPr marL="0" indent="0">
              <a:buClr>
                <a:schemeClr val="tx2"/>
              </a:buClr>
              <a:buSzPct val="80000"/>
              <a:buNone/>
            </a:pPr>
            <a:endParaRPr lang="en-US" sz="1400" dirty="0"/>
          </a:p>
          <a:p>
            <a:pPr>
              <a:spcBef>
                <a:spcPct val="50000"/>
              </a:spcBef>
              <a:buFont typeface="Wingdings" panose="05000000000000000000" pitchFamily="2" charset="2"/>
              <a:buChar char="ü"/>
              <a:defRPr/>
            </a:pPr>
            <a:r>
              <a:rPr lang="en-US" sz="1400" dirty="0">
                <a:cs typeface="Arial" charset="0"/>
              </a:rPr>
              <a:t>Market rate of </a:t>
            </a:r>
            <a:r>
              <a:rPr lang="en-US" sz="1400" dirty="0" smtClean="0">
                <a:cs typeface="Arial" charset="0"/>
              </a:rPr>
              <a:t>8 percent ÷ </a:t>
            </a:r>
            <a:r>
              <a:rPr lang="en-US" sz="1400" dirty="0">
                <a:cs typeface="Arial" charset="0"/>
              </a:rPr>
              <a:t>2 interest periods per year = </a:t>
            </a:r>
            <a:r>
              <a:rPr lang="en-US" sz="1400" dirty="0" smtClean="0">
                <a:cs typeface="Arial" charset="0"/>
              </a:rPr>
              <a:t>4 </a:t>
            </a:r>
            <a:r>
              <a:rPr lang="en-US" sz="1400" dirty="0">
                <a:cs typeface="Arial" charset="0"/>
              </a:rPr>
              <a:t>percent</a:t>
            </a:r>
          </a:p>
          <a:p>
            <a:pPr>
              <a:spcBef>
                <a:spcPct val="50000"/>
              </a:spcBef>
              <a:buFont typeface="Wingdings" panose="05000000000000000000" pitchFamily="2" charset="2"/>
              <a:buChar char="ü"/>
              <a:defRPr/>
            </a:pPr>
            <a:r>
              <a:rPr lang="en-US" sz="1400" dirty="0">
                <a:cs typeface="Arial" charset="0"/>
              </a:rPr>
              <a:t>Bond term of 2 years × 2 periods per year = 4 periods</a:t>
            </a:r>
          </a:p>
          <a:p>
            <a:pPr>
              <a:spcBef>
                <a:spcPct val="50000"/>
              </a:spcBef>
              <a:buFont typeface="Wingdings" panose="05000000000000000000" pitchFamily="2" charset="2"/>
              <a:buChar char="Ø"/>
              <a:defRPr/>
            </a:pPr>
            <a:r>
              <a:rPr lang="en-US" sz="1400" dirty="0"/>
              <a:t>Finally, we can determine the issue price of the bonds by adding together the present value of the principal and the present value of the interest payments</a:t>
            </a:r>
          </a:p>
          <a:p>
            <a:pPr marL="0" indent="0">
              <a:spcAft>
                <a:spcPts val="0"/>
              </a:spcAft>
              <a:buNone/>
            </a:pPr>
            <a:endParaRPr lang="en-US" sz="1400" dirty="0"/>
          </a:p>
          <a:p>
            <a:pPr marL="0" indent="0">
              <a:buNone/>
            </a:pPr>
            <a:r>
              <a:rPr lang="en-US" sz="1400" dirty="0">
                <a:solidFill>
                  <a:srgbClr val="C00000"/>
                </a:solidFill>
              </a:rPr>
              <a:t>Present Value of principal: 	</a:t>
            </a:r>
            <a:r>
              <a:rPr lang="en-US" sz="1400" dirty="0" smtClean="0">
                <a:solidFill>
                  <a:srgbClr val="C00000"/>
                </a:solidFill>
              </a:rPr>
              <a:t>$  85,480</a:t>
            </a:r>
            <a:endParaRPr lang="en-US" sz="1400" dirty="0">
              <a:solidFill>
                <a:srgbClr val="C00000"/>
              </a:solidFill>
            </a:endParaRPr>
          </a:p>
          <a:p>
            <a:pPr marL="0" indent="0">
              <a:buNone/>
            </a:pPr>
            <a:r>
              <a:rPr lang="en-US" sz="1400" dirty="0">
                <a:solidFill>
                  <a:srgbClr val="C00000"/>
                </a:solidFill>
              </a:rPr>
              <a:t>Present Value of interest:	</a:t>
            </a:r>
            <a:r>
              <a:rPr lang="en-US" sz="1400" u="sng" dirty="0" smtClean="0">
                <a:solidFill>
                  <a:srgbClr val="C00000"/>
                </a:solidFill>
              </a:rPr>
              <a:t>$  18,149</a:t>
            </a:r>
            <a:endParaRPr lang="en-US" sz="1400" u="sng" dirty="0">
              <a:solidFill>
                <a:srgbClr val="C00000"/>
              </a:solidFill>
            </a:endParaRPr>
          </a:p>
          <a:p>
            <a:pPr marL="0" indent="0">
              <a:buNone/>
            </a:pPr>
            <a:r>
              <a:rPr lang="en-US" sz="1400" b="1" dirty="0">
                <a:solidFill>
                  <a:srgbClr val="C00000"/>
                </a:solidFill>
              </a:rPr>
              <a:t>Present Value of Bond:	</a:t>
            </a:r>
            <a:r>
              <a:rPr lang="en-US" sz="1400" b="1" dirty="0" smtClean="0">
                <a:solidFill>
                  <a:srgbClr val="C00000"/>
                </a:solidFill>
              </a:rPr>
              <a:t>$103,629</a:t>
            </a:r>
            <a:endParaRPr lang="en-US" sz="1400" b="1" dirty="0"/>
          </a:p>
          <a:p>
            <a:pPr marL="0" indent="0">
              <a:buNone/>
            </a:pPr>
            <a:endParaRPr lang="en-US" sz="1400" dirty="0" smtClean="0"/>
          </a:p>
          <a:p>
            <a:endParaRPr lang="en-US" sz="1400" dirty="0"/>
          </a:p>
        </p:txBody>
      </p:sp>
    </p:spTree>
    <p:extLst>
      <p:ext uri="{BB962C8B-B14F-4D97-AF65-F5344CB8AC3E}">
        <p14:creationId xmlns:p14="http://schemas.microsoft.com/office/powerpoint/2010/main" val="16801912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35</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Bonds Issued at Premium</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410200"/>
          </a:xfrm>
          <a:noFill/>
        </p:spPr>
        <p:txBody>
          <a:bodyPr lIns="0" tIns="0" rIns="0" bIns="0"/>
          <a:lstStyle/>
          <a:p>
            <a:pPr marL="0" indent="0">
              <a:buClr>
                <a:schemeClr val="tx2"/>
              </a:buClr>
              <a:buSzPct val="80000"/>
              <a:buNone/>
            </a:pPr>
            <a:r>
              <a:rPr lang="en-US" sz="1400" b="1" dirty="0" smtClean="0"/>
              <a:t>Example:</a:t>
            </a:r>
            <a:endParaRPr lang="en-US" sz="1400" b="1" dirty="0"/>
          </a:p>
          <a:p>
            <a:pPr marL="0" indent="0">
              <a:buClr>
                <a:schemeClr val="tx2"/>
              </a:buClr>
              <a:buSzPct val="80000"/>
              <a:buNone/>
            </a:pPr>
            <a:r>
              <a:rPr lang="en-US" sz="1400" dirty="0"/>
              <a:t>On January 1, 2016, Amazon issues $100,000 in bonds having a 10 percent annual stated rate of interest. The bonds mature in two years, and interest is paid semiannually. The annual market rate of interest is 8 percent</a:t>
            </a:r>
            <a:r>
              <a:rPr lang="en-US" sz="1400" dirty="0" smtClean="0"/>
              <a:t>. Since </a:t>
            </a:r>
            <a:r>
              <a:rPr lang="en-US" sz="1400" dirty="0"/>
              <a:t>the stated interest rate of 10 percent is greater than the market interest rate of 8 percent, these bonds are issued at a premium</a:t>
            </a:r>
            <a:r>
              <a:rPr lang="en-US" sz="1400" dirty="0" smtClean="0"/>
              <a:t>.</a:t>
            </a:r>
          </a:p>
          <a:p>
            <a:pPr marL="0" indent="0">
              <a:buClr>
                <a:schemeClr val="tx2"/>
              </a:buClr>
              <a:buSzPct val="80000"/>
              <a:buNone/>
            </a:pPr>
            <a:endParaRPr lang="en-US" sz="1400" dirty="0"/>
          </a:p>
          <a:p>
            <a:pPr marL="0" indent="0">
              <a:buClr>
                <a:schemeClr val="tx2"/>
              </a:buClr>
              <a:buSzPct val="80000"/>
              <a:buNone/>
            </a:pPr>
            <a:endParaRPr lang="en-US" sz="1400" dirty="0" smtClean="0"/>
          </a:p>
          <a:p>
            <a:pPr marL="0" indent="0">
              <a:buClr>
                <a:schemeClr val="tx2"/>
              </a:buClr>
              <a:buSzPct val="80000"/>
              <a:buNone/>
            </a:pPr>
            <a:endParaRPr lang="en-US" sz="1400" dirty="0"/>
          </a:p>
          <a:p>
            <a:pPr marL="0" indent="0">
              <a:buClr>
                <a:schemeClr val="tx2"/>
              </a:buClr>
              <a:buSzPct val="80000"/>
              <a:buNone/>
            </a:pPr>
            <a:endParaRPr lang="en-US" sz="1400" dirty="0" smtClean="0"/>
          </a:p>
          <a:p>
            <a:pPr marL="0" indent="0">
              <a:buClr>
                <a:schemeClr val="tx2"/>
              </a:buClr>
              <a:buSzPct val="80000"/>
              <a:buNone/>
            </a:pPr>
            <a:endParaRPr lang="en-US" sz="1400" dirty="0"/>
          </a:p>
          <a:p>
            <a:pPr marL="0" indent="0">
              <a:buClr>
                <a:schemeClr val="tx2"/>
              </a:buClr>
              <a:buSzPct val="80000"/>
              <a:buNone/>
            </a:pPr>
            <a:endParaRPr lang="en-US" sz="1400" dirty="0" smtClean="0"/>
          </a:p>
          <a:p>
            <a:pPr marL="0" indent="0">
              <a:buNone/>
            </a:pPr>
            <a:r>
              <a:rPr lang="en-US" sz="1400" dirty="0">
                <a:solidFill>
                  <a:srgbClr val="000000"/>
                </a:solidFill>
                <a:cs typeface="Arial" charset="0"/>
              </a:rPr>
              <a:t>	</a:t>
            </a:r>
            <a:r>
              <a:rPr lang="en-US" sz="1200" dirty="0">
                <a:solidFill>
                  <a:srgbClr val="000000"/>
                </a:solidFill>
                <a:cs typeface="Arial" charset="0"/>
              </a:rPr>
              <a:t>*This is a </a:t>
            </a:r>
            <a:r>
              <a:rPr lang="en-US" sz="1200" dirty="0">
                <a:cs typeface="Arial" charset="0"/>
              </a:rPr>
              <a:t>contra-liability account</a:t>
            </a:r>
            <a:r>
              <a:rPr lang="en-US" sz="1200" dirty="0">
                <a:solidFill>
                  <a:srgbClr val="000000"/>
                </a:solidFill>
                <a:cs typeface="Arial" charset="0"/>
              </a:rPr>
              <a:t> that appears in the liability section of the balance sheet</a:t>
            </a:r>
            <a:endParaRPr lang="en-US" sz="1200" dirty="0"/>
          </a:p>
          <a:p>
            <a:endParaRPr lang="en-US" sz="1600" dirty="0"/>
          </a:p>
          <a:p>
            <a:endParaRPr lang="en-US" sz="1600" dirty="0"/>
          </a:p>
          <a:p>
            <a:r>
              <a:rPr lang="en-US" sz="1600" dirty="0">
                <a:effectLst>
                  <a:outerShdw blurRad="38100" dist="38100" dir="2700000" algn="tl">
                    <a:srgbClr val="FFFFFF"/>
                  </a:outerShdw>
                </a:effectLst>
                <a:cs typeface="Arial" charset="0"/>
              </a:rPr>
              <a:t>The </a:t>
            </a:r>
            <a:r>
              <a:rPr lang="en-US" sz="1600" dirty="0" smtClean="0">
                <a:effectLst>
                  <a:outerShdw blurRad="38100" dist="38100" dir="2700000" algn="tl">
                    <a:srgbClr val="FFFFFF"/>
                  </a:outerShdw>
                </a:effectLst>
                <a:cs typeface="Arial" charset="0"/>
              </a:rPr>
              <a:t>premium </a:t>
            </a:r>
            <a:r>
              <a:rPr lang="en-US" sz="1600" dirty="0">
                <a:effectLst>
                  <a:outerShdw blurRad="38100" dist="38100" dir="2700000" algn="tl">
                    <a:srgbClr val="FFFFFF"/>
                  </a:outerShdw>
                </a:effectLst>
                <a:cs typeface="Arial" charset="0"/>
              </a:rPr>
              <a:t>will be </a:t>
            </a:r>
            <a:r>
              <a:rPr lang="en-US" sz="1600" dirty="0">
                <a:cs typeface="Arial" charset="0"/>
              </a:rPr>
              <a:t>amortized </a:t>
            </a:r>
            <a:r>
              <a:rPr lang="en-US" sz="1600" dirty="0">
                <a:effectLst>
                  <a:outerShdw blurRad="38100" dist="38100" dir="2700000" algn="tl">
                    <a:srgbClr val="FFFFFF"/>
                  </a:outerShdw>
                </a:effectLst>
                <a:cs typeface="Arial" charset="0"/>
              </a:rPr>
              <a:t>over the two-year life of the bonds</a:t>
            </a:r>
            <a:endParaRPr lang="en-US" sz="1600" dirty="0"/>
          </a:p>
          <a:p>
            <a:pPr marL="0" indent="0">
              <a:buClr>
                <a:schemeClr val="tx2"/>
              </a:buClr>
              <a:buSzPct val="80000"/>
              <a:buNone/>
            </a:pPr>
            <a:endParaRPr lang="en-US" sz="1400" dirty="0" smtClean="0"/>
          </a:p>
          <a:p>
            <a:pPr marL="0" indent="0">
              <a:buClr>
                <a:schemeClr val="tx2"/>
              </a:buClr>
              <a:buSzPct val="80000"/>
              <a:buNone/>
            </a:pPr>
            <a:r>
              <a:rPr lang="en-US" sz="1400" dirty="0" smtClean="0"/>
              <a:t> </a:t>
            </a:r>
            <a:endParaRPr lang="en-US" sz="1400" dirty="0">
              <a:cs typeface="Arial" charset="0"/>
            </a:endParaRPr>
          </a:p>
          <a:p>
            <a:pPr marL="0" indent="0">
              <a:buNone/>
            </a:pPr>
            <a:endParaRPr lang="en-US" sz="1400" dirty="0" smtClean="0"/>
          </a:p>
          <a:p>
            <a:endParaRPr lang="en-US" sz="1400" dirty="0"/>
          </a:p>
        </p:txBody>
      </p:sp>
      <p:graphicFrame>
        <p:nvGraphicFramePr>
          <p:cNvPr id="5" name="Table 4"/>
          <p:cNvGraphicFramePr>
            <a:graphicFrameLocks noGrp="1"/>
          </p:cNvGraphicFramePr>
          <p:nvPr>
            <p:extLst>
              <p:ext uri="{D42A27DB-BD31-4B8C-83A1-F6EECF244321}">
                <p14:modId xmlns:p14="http://schemas.microsoft.com/office/powerpoint/2010/main" val="4176101793"/>
              </p:ext>
            </p:extLst>
          </p:nvPr>
        </p:nvGraphicFramePr>
        <p:xfrm>
          <a:off x="2057400" y="2590800"/>
          <a:ext cx="5638800" cy="1219200"/>
        </p:xfrm>
        <a:graphic>
          <a:graphicData uri="http://schemas.openxmlformats.org/drawingml/2006/table">
            <a:tbl>
              <a:tblPr firstRow="1" bandRow="1">
                <a:tableStyleId>{2D5ABB26-0587-4C30-8999-92F81FD0307C}</a:tableStyleId>
              </a:tblPr>
              <a:tblGrid>
                <a:gridCol w="3548009">
                  <a:extLst>
                    <a:ext uri="{9D8B030D-6E8A-4147-A177-3AD203B41FA5}">
                      <a16:colId xmlns:a16="http://schemas.microsoft.com/office/drawing/2014/main" val="20000"/>
                    </a:ext>
                  </a:extLst>
                </a:gridCol>
                <a:gridCol w="1000288">
                  <a:extLst>
                    <a:ext uri="{9D8B030D-6E8A-4147-A177-3AD203B41FA5}">
                      <a16:colId xmlns:a16="http://schemas.microsoft.com/office/drawing/2014/main" val="20001"/>
                    </a:ext>
                  </a:extLst>
                </a:gridCol>
                <a:gridCol w="1090503">
                  <a:extLst>
                    <a:ext uri="{9D8B030D-6E8A-4147-A177-3AD203B41FA5}">
                      <a16:colId xmlns:a16="http://schemas.microsoft.com/office/drawing/2014/main" val="20002"/>
                    </a:ext>
                  </a:extLst>
                </a:gridCol>
              </a:tblGrid>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t>To record the bond issue at premium</a:t>
                      </a:r>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Cash (+A)</a:t>
                      </a:r>
                      <a:endParaRPr lang="en-US" sz="1400" dirty="0"/>
                    </a:p>
                  </a:txBody>
                  <a:tcPr/>
                </a:tc>
                <a:tc>
                  <a:txBody>
                    <a:bodyPr/>
                    <a:lstStyle/>
                    <a:p>
                      <a:pPr algn="r"/>
                      <a:r>
                        <a:rPr lang="en-US" sz="1400" dirty="0" smtClean="0"/>
                        <a:t>$103,629</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     Bond Premium* (+XL; +L)</a:t>
                      </a:r>
                      <a:endParaRPr lang="en-US" sz="1400" dirty="0"/>
                    </a:p>
                  </a:txBody>
                  <a:tcPr/>
                </a:tc>
                <a:tc>
                  <a:txBody>
                    <a:bodyPr/>
                    <a:lstStyle/>
                    <a:p>
                      <a:pPr algn="r"/>
                      <a:endParaRPr lang="en-US" sz="1400" dirty="0"/>
                    </a:p>
                  </a:txBody>
                  <a:tcPr/>
                </a:tc>
                <a:tc>
                  <a:txBody>
                    <a:bodyPr/>
                    <a:lstStyle/>
                    <a:p>
                      <a:pPr algn="r"/>
                      <a:r>
                        <a:rPr lang="en-US" sz="1400" dirty="0" smtClean="0"/>
                        <a:t>$    3,629</a:t>
                      </a:r>
                      <a:endParaRPr lang="en-US" sz="1400" dirty="0"/>
                    </a:p>
                  </a:txBody>
                  <a:tcPr/>
                </a:tc>
                <a:extLst>
                  <a:ext uri="{0D108BD9-81ED-4DB2-BD59-A6C34878D82A}">
                    <a16:rowId xmlns:a16="http://schemas.microsoft.com/office/drawing/2014/main" val="10002"/>
                  </a:ext>
                </a:extLst>
              </a:tr>
              <a:tr h="127000">
                <a:tc>
                  <a:txBody>
                    <a:bodyPr/>
                    <a:lstStyle/>
                    <a:p>
                      <a:r>
                        <a:rPr lang="en-US" sz="1400" dirty="0" smtClean="0"/>
                        <a:t>     Bonds Payable (+L)</a:t>
                      </a:r>
                      <a:endParaRPr lang="en-US" sz="1400" dirty="0"/>
                    </a:p>
                  </a:txBody>
                  <a:tcPr/>
                </a:tc>
                <a:tc>
                  <a:txBody>
                    <a:bodyPr/>
                    <a:lstStyle/>
                    <a:p>
                      <a:pPr algn="r"/>
                      <a:endParaRPr lang="en-US" sz="1400" dirty="0"/>
                    </a:p>
                  </a:txBody>
                  <a:tcPr/>
                </a:tc>
                <a:tc>
                  <a:txBody>
                    <a:bodyPr/>
                    <a:lstStyle/>
                    <a:p>
                      <a:pPr algn="r"/>
                      <a:r>
                        <a:rPr lang="en-US" sz="1400" dirty="0" smtClean="0"/>
                        <a:t>$100,000</a:t>
                      </a:r>
                      <a:endParaRPr lang="en-US" sz="1400" dirty="0"/>
                    </a:p>
                  </a:txBody>
                  <a:tcPr/>
                </a:tc>
                <a:extLst>
                  <a:ext uri="{0D108BD9-81ED-4DB2-BD59-A6C34878D82A}">
                    <a16:rowId xmlns:a16="http://schemas.microsoft.com/office/drawing/2014/main" val="512238173"/>
                  </a:ext>
                </a:extLst>
              </a:tr>
            </a:tbl>
          </a:graphicData>
        </a:graphic>
      </p:graphicFrame>
    </p:spTree>
    <p:extLst>
      <p:ext uri="{BB962C8B-B14F-4D97-AF65-F5344CB8AC3E}">
        <p14:creationId xmlns:p14="http://schemas.microsoft.com/office/powerpoint/2010/main" val="6286692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2A8E939-57B5-43DC-8C7D-C957290878FE}" type="slidenum">
              <a:rPr lang="en-US" altLang="en-US" sz="900" b="1" smtClean="0">
                <a:solidFill>
                  <a:srgbClr val="002E62"/>
                </a:solidFill>
              </a:rPr>
              <a:pPr/>
              <a:t>36</a:t>
            </a:fld>
            <a:endParaRPr lang="en-US" altLang="en-US" sz="1400" b="1" smtClean="0">
              <a:solidFill>
                <a:srgbClr val="002E62"/>
              </a:solidFill>
            </a:endParaRPr>
          </a:p>
        </p:txBody>
      </p:sp>
      <p:sp>
        <p:nvSpPr>
          <p:cNvPr id="4099" name="Rectangle 2"/>
          <p:cNvSpPr>
            <a:spLocks noGrp="1" noChangeArrowheads="1"/>
          </p:cNvSpPr>
          <p:nvPr>
            <p:ph type="title"/>
          </p:nvPr>
        </p:nvSpPr>
        <p:spPr>
          <a:xfrm>
            <a:off x="1143000" y="280988"/>
            <a:ext cx="7162800" cy="609600"/>
          </a:xfrm>
          <a:noFill/>
        </p:spPr>
        <p:txBody>
          <a:bodyPr lIns="0" tIns="0" rIns="0" bIns="0"/>
          <a:lstStyle/>
          <a:p>
            <a:pPr eaLnBrk="1" hangingPunct="1"/>
            <a:r>
              <a:rPr lang="en-US" altLang="en-US" sz="2400" b="1" dirty="0" smtClean="0">
                <a:solidFill>
                  <a:schemeClr val="bg1"/>
                </a:solidFill>
              </a:rPr>
              <a:t>Bond Premium Amortization Schedule</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4800600"/>
          </a:xfrm>
          <a:noFill/>
        </p:spPr>
        <p:txBody>
          <a:bodyPr lIns="0" tIns="0" rIns="0" bIns="0"/>
          <a:lstStyle/>
          <a:p>
            <a:pPr marL="0" indent="0">
              <a:buClr>
                <a:schemeClr val="tx2"/>
              </a:buClr>
              <a:buSzPct val="80000"/>
              <a:buNone/>
            </a:pPr>
            <a:r>
              <a:rPr lang="en-US" sz="1400" b="1" dirty="0"/>
              <a:t>Example:</a:t>
            </a:r>
          </a:p>
          <a:p>
            <a:pPr marL="0" indent="0">
              <a:buClr>
                <a:schemeClr val="tx2"/>
              </a:buClr>
              <a:buSzPct val="80000"/>
              <a:buNone/>
            </a:pPr>
            <a:r>
              <a:rPr lang="en-US" sz="1400" dirty="0"/>
              <a:t>On January 1, 2016, Amazon issues $100,000 in bonds having a 10 percent annual stated rate of interest. The bonds mature in two years, and interest is paid semiannually. The annual market rate of interest is 8 percent. Since the stated interest rate of 10 percent is greater than the market interest rate of 8 percent, these bonds are issued at a premium</a:t>
            </a:r>
            <a:r>
              <a:rPr lang="en-US" sz="1400" dirty="0" smtClean="0"/>
              <a:t>.</a:t>
            </a:r>
            <a:endParaRPr lang="en-US" sz="1400" dirty="0"/>
          </a:p>
          <a:p>
            <a:endParaRPr lang="en-US" sz="1400" dirty="0"/>
          </a:p>
        </p:txBody>
      </p:sp>
      <p:graphicFrame>
        <p:nvGraphicFramePr>
          <p:cNvPr id="2" name="Table 1"/>
          <p:cNvGraphicFramePr>
            <a:graphicFrameLocks noGrp="1"/>
          </p:cNvGraphicFramePr>
          <p:nvPr>
            <p:extLst>
              <p:ext uri="{D42A27DB-BD31-4B8C-83A1-F6EECF244321}">
                <p14:modId xmlns:p14="http://schemas.microsoft.com/office/powerpoint/2010/main" val="2650095068"/>
              </p:ext>
            </p:extLst>
          </p:nvPr>
        </p:nvGraphicFramePr>
        <p:xfrm>
          <a:off x="1371600" y="2590800"/>
          <a:ext cx="6858000" cy="3139440"/>
        </p:xfrm>
        <a:graphic>
          <a:graphicData uri="http://schemas.openxmlformats.org/drawingml/2006/table">
            <a:tbl>
              <a:tblPr firstRow="1" bandRow="1">
                <a:tableStyleId>{3B4B98B0-60AC-42C2-AFA5-B58CD77FA1E5}</a:tableStyleId>
              </a:tblPr>
              <a:tblGrid>
                <a:gridCol w="1600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tblGrid>
              <a:tr h="370840">
                <a:tc gridSpan="5">
                  <a:txBody>
                    <a:bodyPr/>
                    <a:lstStyle/>
                    <a:p>
                      <a:pPr algn="ctr"/>
                      <a:r>
                        <a:rPr lang="en-US" sz="1200" dirty="0" smtClean="0"/>
                        <a:t>Bond Premium</a:t>
                      </a:r>
                      <a:r>
                        <a:rPr lang="en-US" sz="1200" baseline="0" dirty="0" smtClean="0"/>
                        <a:t> Amortization Schedule</a:t>
                      </a:r>
                      <a:endParaRPr lang="en-US" sz="1200" dirty="0"/>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r>
                        <a:rPr lang="en-US" sz="1200" b="1" dirty="0" smtClean="0"/>
                        <a:t>Date</a:t>
                      </a:r>
                      <a:endParaRPr lang="en-US" sz="1200" b="1" dirty="0"/>
                    </a:p>
                  </a:txBody>
                  <a:tcPr anchor="ctr"/>
                </a:tc>
                <a:tc>
                  <a:txBody>
                    <a:bodyPr/>
                    <a:lstStyle/>
                    <a:p>
                      <a:pPr algn="ctr"/>
                      <a:r>
                        <a:rPr lang="en-US" sz="1200" b="1" dirty="0" smtClean="0"/>
                        <a:t>Cash Owed for Interest</a:t>
                      </a:r>
                      <a:endParaRPr lang="en-US" sz="1200" b="1" dirty="0"/>
                    </a:p>
                  </a:txBody>
                  <a:tcPr anchor="ctr"/>
                </a:tc>
                <a:tc>
                  <a:txBody>
                    <a:bodyPr/>
                    <a:lstStyle/>
                    <a:p>
                      <a:pPr algn="ctr"/>
                      <a:r>
                        <a:rPr lang="en-US" sz="1200" b="1" dirty="0" smtClean="0"/>
                        <a:t>Interest Expense</a:t>
                      </a:r>
                      <a:endParaRPr lang="en-US" sz="1200" b="1" dirty="0"/>
                    </a:p>
                  </a:txBody>
                  <a:tcPr anchor="ctr"/>
                </a:tc>
                <a:tc>
                  <a:txBody>
                    <a:bodyPr/>
                    <a:lstStyle/>
                    <a:p>
                      <a:pPr algn="ctr"/>
                      <a:r>
                        <a:rPr lang="en-US" sz="1200" b="1" dirty="0" smtClean="0"/>
                        <a:t>Amortization of Bond Premium</a:t>
                      </a:r>
                      <a:endParaRPr lang="en-US" sz="1200" b="1" dirty="0"/>
                    </a:p>
                  </a:txBody>
                  <a:tcPr anchor="ctr"/>
                </a:tc>
                <a:tc>
                  <a:txBody>
                    <a:bodyPr/>
                    <a:lstStyle/>
                    <a:p>
                      <a:pPr algn="ctr"/>
                      <a:r>
                        <a:rPr lang="en-US" sz="1200" b="1" dirty="0" smtClean="0"/>
                        <a:t>Bonds Payable Book Value</a:t>
                      </a:r>
                      <a:endParaRPr lang="en-US" sz="1200" b="1" dirty="0"/>
                    </a:p>
                  </a:txBody>
                  <a:tcPr anchor="ctr"/>
                </a:tc>
                <a:extLst>
                  <a:ext uri="{0D108BD9-81ED-4DB2-BD59-A6C34878D82A}">
                    <a16:rowId xmlns:a16="http://schemas.microsoft.com/office/drawing/2014/main" val="10001"/>
                  </a:ext>
                </a:extLst>
              </a:tr>
              <a:tr h="370840">
                <a:tc>
                  <a:txBody>
                    <a:bodyPr/>
                    <a:lstStyle/>
                    <a:p>
                      <a:pPr algn="ctr"/>
                      <a:endParaRPr lang="en-US" sz="1200" dirty="0"/>
                    </a:p>
                  </a:txBody>
                  <a:tcPr anchor="ctr"/>
                </a:tc>
                <a:tc>
                  <a:txBody>
                    <a:bodyPr/>
                    <a:lstStyle/>
                    <a:p>
                      <a:pPr algn="ctr"/>
                      <a:r>
                        <a:rPr lang="en-US" sz="1200" dirty="0" smtClean="0"/>
                        <a:t>$100,000</a:t>
                      </a:r>
                      <a:r>
                        <a:rPr lang="en-US" sz="1200" baseline="0" dirty="0" smtClean="0"/>
                        <a:t> * 10% * ½ year</a:t>
                      </a:r>
                      <a:endParaRPr lang="en-US" sz="1200" dirty="0"/>
                    </a:p>
                  </a:txBody>
                  <a:tcPr anchor="ctr"/>
                </a:tc>
                <a:tc>
                  <a:txBody>
                    <a:bodyPr/>
                    <a:lstStyle/>
                    <a:p>
                      <a:pPr algn="ctr"/>
                      <a:r>
                        <a:rPr lang="en-US" sz="1200" dirty="0" smtClean="0"/>
                        <a:t>Beginning BV * 8% * ½ year</a:t>
                      </a:r>
                      <a:endParaRPr lang="en-US" sz="1200" dirty="0"/>
                    </a:p>
                  </a:txBody>
                  <a:tcPr anchor="ctr"/>
                </a:tc>
                <a:tc>
                  <a:txBody>
                    <a:bodyPr/>
                    <a:lstStyle/>
                    <a:p>
                      <a:pPr algn="ctr"/>
                      <a:r>
                        <a:rPr lang="en-US" sz="1200" baseline="0" dirty="0" smtClean="0"/>
                        <a:t>Interest Expense - Cash Owed</a:t>
                      </a:r>
                      <a:endParaRPr lang="en-US" sz="1200" dirty="0"/>
                    </a:p>
                  </a:txBody>
                  <a:tcPr anchor="ctr"/>
                </a:tc>
                <a:tc>
                  <a:txBody>
                    <a:bodyPr/>
                    <a:lstStyle/>
                    <a:p>
                      <a:pPr algn="ctr"/>
                      <a:r>
                        <a:rPr lang="en-US" sz="1200" dirty="0" smtClean="0"/>
                        <a:t>Beginning BV + Amortization</a:t>
                      </a:r>
                      <a:endParaRPr lang="en-US" sz="1200" dirty="0"/>
                    </a:p>
                  </a:txBody>
                  <a:tcPr anchor="ctr"/>
                </a:tc>
                <a:extLst>
                  <a:ext uri="{0D108BD9-81ED-4DB2-BD59-A6C34878D82A}">
                    <a16:rowId xmlns:a16="http://schemas.microsoft.com/office/drawing/2014/main" val="10002"/>
                  </a:ext>
                </a:extLst>
              </a:tr>
              <a:tr h="370840">
                <a:tc>
                  <a:txBody>
                    <a:bodyPr/>
                    <a:lstStyle/>
                    <a:p>
                      <a:pPr algn="ctr"/>
                      <a:r>
                        <a:rPr lang="en-US" sz="1200" dirty="0" smtClean="0"/>
                        <a:t>01/01/2016</a:t>
                      </a:r>
                      <a:endParaRPr lang="en-US" sz="1200" dirty="0"/>
                    </a:p>
                  </a:txBody>
                  <a:tcPr anchor="ctr"/>
                </a:tc>
                <a:tc>
                  <a:txBody>
                    <a:bodyPr/>
                    <a:lstStyle/>
                    <a:p>
                      <a:pPr algn="ctr"/>
                      <a:endParaRPr lang="en-US" sz="1200" dirty="0"/>
                    </a:p>
                  </a:txBody>
                  <a:tcPr anchor="ctr"/>
                </a:tc>
                <a:tc>
                  <a:txBody>
                    <a:bodyPr/>
                    <a:lstStyle/>
                    <a:p>
                      <a:pPr algn="ctr"/>
                      <a:endParaRPr lang="en-US" sz="1200" dirty="0"/>
                    </a:p>
                  </a:txBody>
                  <a:tcPr anchor="ctr"/>
                </a:tc>
                <a:tc>
                  <a:txBody>
                    <a:bodyPr/>
                    <a:lstStyle/>
                    <a:p>
                      <a:pPr algn="ctr"/>
                      <a:endParaRPr lang="en-US" sz="1200" dirty="0"/>
                    </a:p>
                  </a:txBody>
                  <a:tcPr anchor="ctr"/>
                </a:tc>
                <a:tc>
                  <a:txBody>
                    <a:bodyPr/>
                    <a:lstStyle/>
                    <a:p>
                      <a:pPr algn="ctr"/>
                      <a:r>
                        <a:rPr lang="en-US" sz="1200" dirty="0" smtClean="0"/>
                        <a:t>$103,629</a:t>
                      </a:r>
                      <a:endParaRPr lang="en-US" sz="1200" dirty="0"/>
                    </a:p>
                  </a:txBody>
                  <a:tcPr anchor="ctr"/>
                </a:tc>
                <a:extLst>
                  <a:ext uri="{0D108BD9-81ED-4DB2-BD59-A6C34878D82A}">
                    <a16:rowId xmlns:a16="http://schemas.microsoft.com/office/drawing/2014/main" val="10003"/>
                  </a:ext>
                </a:extLst>
              </a:tr>
              <a:tr h="370840">
                <a:tc>
                  <a:txBody>
                    <a:bodyPr/>
                    <a:lstStyle/>
                    <a:p>
                      <a:pPr algn="ctr"/>
                      <a:r>
                        <a:rPr lang="en-US" sz="1200" dirty="0" smtClean="0"/>
                        <a:t>06/30/2016</a:t>
                      </a:r>
                      <a:endParaRPr lang="en-US" sz="1200" dirty="0"/>
                    </a:p>
                  </a:txBody>
                  <a:tcPr anchor="ctr"/>
                </a:tc>
                <a:tc>
                  <a:txBody>
                    <a:bodyPr/>
                    <a:lstStyle/>
                    <a:p>
                      <a:pPr algn="ctr"/>
                      <a:r>
                        <a:rPr lang="en-US" sz="1200" dirty="0" smtClean="0"/>
                        <a:t>$5,000</a:t>
                      </a:r>
                      <a:endParaRPr lang="en-US" sz="1200" dirty="0"/>
                    </a:p>
                  </a:txBody>
                  <a:tcPr anchor="ctr"/>
                </a:tc>
                <a:tc>
                  <a:txBody>
                    <a:bodyPr/>
                    <a:lstStyle/>
                    <a:p>
                      <a:pPr algn="ctr"/>
                      <a:r>
                        <a:rPr lang="en-US" sz="1200" dirty="0" smtClean="0"/>
                        <a:t>$4,145</a:t>
                      </a:r>
                      <a:endParaRPr lang="en-US" sz="1200" dirty="0"/>
                    </a:p>
                  </a:txBody>
                  <a:tcPr anchor="ctr"/>
                </a:tc>
                <a:tc>
                  <a:txBody>
                    <a:bodyPr/>
                    <a:lstStyle/>
                    <a:p>
                      <a:pPr algn="ctr"/>
                      <a:r>
                        <a:rPr lang="en-US" sz="1200" dirty="0" smtClean="0"/>
                        <a:t>($855)</a:t>
                      </a:r>
                      <a:endParaRPr lang="en-US" sz="1200" dirty="0"/>
                    </a:p>
                  </a:txBody>
                  <a:tcPr anchor="ctr"/>
                </a:tc>
                <a:tc>
                  <a:txBody>
                    <a:bodyPr/>
                    <a:lstStyle/>
                    <a:p>
                      <a:pPr algn="ctr"/>
                      <a:r>
                        <a:rPr lang="en-US" sz="1200" dirty="0" smtClean="0"/>
                        <a:t>$102,775</a:t>
                      </a:r>
                      <a:endParaRPr lang="en-US" sz="1200" dirty="0"/>
                    </a:p>
                  </a:txBody>
                  <a:tcPr anchor="ctr"/>
                </a:tc>
                <a:extLst>
                  <a:ext uri="{0D108BD9-81ED-4DB2-BD59-A6C34878D82A}">
                    <a16:rowId xmlns:a16="http://schemas.microsoft.com/office/drawing/2014/main" val="10004"/>
                  </a:ext>
                </a:extLst>
              </a:tr>
              <a:tr h="370840">
                <a:tc>
                  <a:txBody>
                    <a:bodyPr/>
                    <a:lstStyle/>
                    <a:p>
                      <a:pPr algn="ctr"/>
                      <a:r>
                        <a:rPr lang="en-US" sz="1200" dirty="0" smtClean="0"/>
                        <a:t>12/31/2016</a:t>
                      </a:r>
                      <a:endParaRPr lang="en-US" sz="1200" dirty="0"/>
                    </a:p>
                  </a:txBody>
                  <a:tcPr anchor="ctr"/>
                </a:tc>
                <a:tc>
                  <a:txBody>
                    <a:bodyPr/>
                    <a:lstStyle/>
                    <a:p>
                      <a:pPr algn="ctr"/>
                      <a:r>
                        <a:rPr lang="en-US" sz="1200" dirty="0" smtClean="0"/>
                        <a:t>$5,000</a:t>
                      </a:r>
                      <a:endParaRPr lang="en-US" sz="1200" dirty="0"/>
                    </a:p>
                  </a:txBody>
                  <a:tcPr anchor="ctr"/>
                </a:tc>
                <a:tc>
                  <a:txBody>
                    <a:bodyPr/>
                    <a:lstStyle/>
                    <a:p>
                      <a:pPr algn="ctr"/>
                      <a:r>
                        <a:rPr lang="en-US" sz="1200" dirty="0" smtClean="0"/>
                        <a:t>$4,111</a:t>
                      </a:r>
                      <a:endParaRPr lang="en-US" sz="1200" dirty="0"/>
                    </a:p>
                  </a:txBody>
                  <a:tcPr anchor="ctr"/>
                </a:tc>
                <a:tc>
                  <a:txBody>
                    <a:bodyPr/>
                    <a:lstStyle/>
                    <a:p>
                      <a:pPr algn="ctr"/>
                      <a:r>
                        <a:rPr lang="en-US" sz="1200" dirty="0" smtClean="0"/>
                        <a:t>($889)</a:t>
                      </a:r>
                      <a:endParaRPr lang="en-US" sz="1200" dirty="0"/>
                    </a:p>
                  </a:txBody>
                  <a:tcPr anchor="ctr"/>
                </a:tc>
                <a:tc>
                  <a:txBody>
                    <a:bodyPr/>
                    <a:lstStyle/>
                    <a:p>
                      <a:pPr algn="ctr"/>
                      <a:r>
                        <a:rPr lang="en-US" sz="1200" dirty="0" smtClean="0"/>
                        <a:t>$101,886</a:t>
                      </a:r>
                      <a:endParaRPr lang="en-US" sz="1200" dirty="0"/>
                    </a:p>
                  </a:txBody>
                  <a:tcPr anchor="ctr"/>
                </a:tc>
                <a:extLst>
                  <a:ext uri="{0D108BD9-81ED-4DB2-BD59-A6C34878D82A}">
                    <a16:rowId xmlns:a16="http://schemas.microsoft.com/office/drawing/2014/main" val="10005"/>
                  </a:ext>
                </a:extLst>
              </a:tr>
              <a:tr h="370840">
                <a:tc>
                  <a:txBody>
                    <a:bodyPr/>
                    <a:lstStyle/>
                    <a:p>
                      <a:pPr algn="ctr"/>
                      <a:r>
                        <a:rPr lang="en-US" sz="1200" dirty="0" smtClean="0"/>
                        <a:t>06/30/2017</a:t>
                      </a:r>
                      <a:endParaRPr lang="en-US" sz="1200" dirty="0"/>
                    </a:p>
                  </a:txBody>
                  <a:tcPr anchor="ctr"/>
                </a:tc>
                <a:tc>
                  <a:txBody>
                    <a:bodyPr/>
                    <a:lstStyle/>
                    <a:p>
                      <a:pPr algn="ctr"/>
                      <a:r>
                        <a:rPr lang="en-US" sz="1200" dirty="0" smtClean="0"/>
                        <a:t>$5,000</a:t>
                      </a:r>
                      <a:endParaRPr lang="en-US" sz="1200" dirty="0"/>
                    </a:p>
                  </a:txBody>
                  <a:tcPr anchor="ctr"/>
                </a:tc>
                <a:tc>
                  <a:txBody>
                    <a:bodyPr/>
                    <a:lstStyle/>
                    <a:p>
                      <a:pPr algn="ctr"/>
                      <a:r>
                        <a:rPr lang="en-US" sz="1200" dirty="0" smtClean="0"/>
                        <a:t>$4,075</a:t>
                      </a:r>
                      <a:endParaRPr lang="en-US" sz="1200" dirty="0"/>
                    </a:p>
                  </a:txBody>
                  <a:tcPr anchor="ctr"/>
                </a:tc>
                <a:tc>
                  <a:txBody>
                    <a:bodyPr/>
                    <a:lstStyle/>
                    <a:p>
                      <a:pPr algn="ctr"/>
                      <a:r>
                        <a:rPr lang="en-US" sz="1200" dirty="0" smtClean="0"/>
                        <a:t>($925)</a:t>
                      </a:r>
                      <a:endParaRPr lang="en-US" sz="1200" dirty="0"/>
                    </a:p>
                  </a:txBody>
                  <a:tcPr anchor="ctr"/>
                </a:tc>
                <a:tc>
                  <a:txBody>
                    <a:bodyPr/>
                    <a:lstStyle/>
                    <a:p>
                      <a:pPr algn="ctr"/>
                      <a:r>
                        <a:rPr lang="en-US" sz="1200" dirty="0" smtClean="0"/>
                        <a:t>$100,961</a:t>
                      </a:r>
                      <a:endParaRPr lang="en-US" sz="1200" dirty="0"/>
                    </a:p>
                  </a:txBody>
                  <a:tcPr anchor="ctr"/>
                </a:tc>
                <a:extLst>
                  <a:ext uri="{0D108BD9-81ED-4DB2-BD59-A6C34878D82A}">
                    <a16:rowId xmlns:a16="http://schemas.microsoft.com/office/drawing/2014/main" val="10006"/>
                  </a:ext>
                </a:extLst>
              </a:tr>
              <a:tr h="370840">
                <a:tc>
                  <a:txBody>
                    <a:bodyPr/>
                    <a:lstStyle/>
                    <a:p>
                      <a:pPr algn="ctr"/>
                      <a:r>
                        <a:rPr lang="en-US" sz="1200" dirty="0" smtClean="0"/>
                        <a:t>12/31/2017</a:t>
                      </a:r>
                      <a:endParaRPr lang="en-US" sz="1200" dirty="0"/>
                    </a:p>
                  </a:txBody>
                  <a:tcPr anchor="ctr"/>
                </a:tc>
                <a:tc>
                  <a:txBody>
                    <a:bodyPr/>
                    <a:lstStyle/>
                    <a:p>
                      <a:pPr algn="ctr"/>
                      <a:r>
                        <a:rPr lang="en-US" sz="1200" dirty="0" smtClean="0"/>
                        <a:t>$5,000</a:t>
                      </a:r>
                      <a:endParaRPr lang="en-US" sz="1200" dirty="0"/>
                    </a:p>
                  </a:txBody>
                  <a:tcPr anchor="ctr"/>
                </a:tc>
                <a:tc>
                  <a:txBody>
                    <a:bodyPr/>
                    <a:lstStyle/>
                    <a:p>
                      <a:pPr algn="ctr"/>
                      <a:r>
                        <a:rPr lang="en-US" sz="1200" dirty="0" smtClean="0"/>
                        <a:t>$4,038</a:t>
                      </a:r>
                      <a:endParaRPr lang="en-US" sz="1200" dirty="0"/>
                    </a:p>
                  </a:txBody>
                  <a:tcPr anchor="ctr"/>
                </a:tc>
                <a:tc>
                  <a:txBody>
                    <a:bodyPr/>
                    <a:lstStyle/>
                    <a:p>
                      <a:pPr algn="ctr"/>
                      <a:r>
                        <a:rPr lang="en-US" sz="1200" dirty="0" smtClean="0"/>
                        <a:t>($962)</a:t>
                      </a:r>
                      <a:endParaRPr lang="en-US" sz="1200" dirty="0"/>
                    </a:p>
                  </a:txBody>
                  <a:tcPr anchor="ctr"/>
                </a:tc>
                <a:tc>
                  <a:txBody>
                    <a:bodyPr/>
                    <a:lstStyle/>
                    <a:p>
                      <a:pPr algn="ctr"/>
                      <a:r>
                        <a:rPr lang="en-US" sz="1200" dirty="0" smtClean="0"/>
                        <a:t>$100,000</a:t>
                      </a:r>
                      <a:endParaRPr lang="en-US" sz="1200" dirty="0"/>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7236299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37</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Bonds Issued at Premium</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buClr>
                <a:schemeClr val="tx2"/>
              </a:buClr>
              <a:buSzPct val="80000"/>
              <a:buNone/>
            </a:pPr>
            <a:r>
              <a:rPr lang="en-US" sz="1400" b="1" dirty="0" smtClean="0"/>
              <a:t>Example:</a:t>
            </a:r>
            <a:endParaRPr lang="en-US" sz="1400" b="1" dirty="0"/>
          </a:p>
          <a:p>
            <a:pPr marL="0" indent="0">
              <a:buClr>
                <a:schemeClr val="tx2"/>
              </a:buClr>
              <a:buSzPct val="80000"/>
              <a:buNone/>
            </a:pPr>
            <a:r>
              <a:rPr lang="en-US" sz="1400" dirty="0"/>
              <a:t>On January 1, 2016, Amazon issues $100,000 in bonds having a 10 percent annual stated rate of interest. The bonds mature in two years, and interest is paid semiannually. The annual market rate of interest is 8 percent. Since the stated interest rate of 10 percent is greater than the market interest rate of 8 percent, these bonds are issued at a premium</a:t>
            </a:r>
            <a:r>
              <a:rPr lang="en-US" sz="1400" dirty="0" smtClean="0"/>
              <a:t>.</a:t>
            </a:r>
            <a:endParaRPr lang="en-US" sz="1400" dirty="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pPr marL="0" indent="0">
              <a:buNone/>
            </a:pPr>
            <a:r>
              <a:rPr lang="en-US" sz="1200" dirty="0" smtClean="0">
                <a:solidFill>
                  <a:srgbClr val="000000"/>
                </a:solidFill>
                <a:cs typeface="Arial" charset="0"/>
              </a:rPr>
              <a:t>	*This </a:t>
            </a:r>
            <a:r>
              <a:rPr lang="en-US" sz="1200" dirty="0">
                <a:solidFill>
                  <a:srgbClr val="000000"/>
                </a:solidFill>
                <a:cs typeface="Arial" charset="0"/>
              </a:rPr>
              <a:t>is a </a:t>
            </a:r>
            <a:r>
              <a:rPr lang="en-US" sz="1200" dirty="0">
                <a:cs typeface="Arial" charset="0"/>
              </a:rPr>
              <a:t>contra-liability account</a:t>
            </a:r>
            <a:r>
              <a:rPr lang="en-US" sz="1200" dirty="0">
                <a:solidFill>
                  <a:srgbClr val="000000"/>
                </a:solidFill>
                <a:cs typeface="Arial" charset="0"/>
              </a:rPr>
              <a:t> that appears in the liability section of the balance sheet</a:t>
            </a:r>
            <a:endParaRPr lang="en-US" sz="1200" dirty="0"/>
          </a:p>
          <a:p>
            <a:endParaRPr lang="en-US" sz="1400" dirty="0" smtClean="0"/>
          </a:p>
          <a:p>
            <a:pPr marL="0" indent="0">
              <a:buNone/>
            </a:pPr>
            <a:endParaRPr lang="en-US" sz="1400" dirty="0"/>
          </a:p>
        </p:txBody>
      </p:sp>
      <p:graphicFrame>
        <p:nvGraphicFramePr>
          <p:cNvPr id="5" name="Table 4"/>
          <p:cNvGraphicFramePr>
            <a:graphicFrameLocks noGrp="1"/>
          </p:cNvGraphicFramePr>
          <p:nvPr>
            <p:extLst>
              <p:ext uri="{D42A27DB-BD31-4B8C-83A1-F6EECF244321}">
                <p14:modId xmlns:p14="http://schemas.microsoft.com/office/powerpoint/2010/main" val="2178196764"/>
              </p:ext>
            </p:extLst>
          </p:nvPr>
        </p:nvGraphicFramePr>
        <p:xfrm>
          <a:off x="2057400" y="2590800"/>
          <a:ext cx="5638800" cy="1219200"/>
        </p:xfrm>
        <a:graphic>
          <a:graphicData uri="http://schemas.openxmlformats.org/drawingml/2006/table">
            <a:tbl>
              <a:tblPr firstRow="1" bandRow="1">
                <a:tableStyleId>{2D5ABB26-0587-4C30-8999-92F81FD0307C}</a:tableStyleId>
              </a:tblPr>
              <a:tblGrid>
                <a:gridCol w="3548009">
                  <a:extLst>
                    <a:ext uri="{9D8B030D-6E8A-4147-A177-3AD203B41FA5}">
                      <a16:colId xmlns:a16="http://schemas.microsoft.com/office/drawing/2014/main" val="20000"/>
                    </a:ext>
                  </a:extLst>
                </a:gridCol>
                <a:gridCol w="1000288">
                  <a:extLst>
                    <a:ext uri="{9D8B030D-6E8A-4147-A177-3AD203B41FA5}">
                      <a16:colId xmlns:a16="http://schemas.microsoft.com/office/drawing/2014/main" val="20001"/>
                    </a:ext>
                  </a:extLst>
                </a:gridCol>
                <a:gridCol w="1090503">
                  <a:extLst>
                    <a:ext uri="{9D8B030D-6E8A-4147-A177-3AD203B41FA5}">
                      <a16:colId xmlns:a16="http://schemas.microsoft.com/office/drawing/2014/main" val="20002"/>
                    </a:ext>
                  </a:extLst>
                </a:gridCol>
              </a:tblGrid>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t>To record the first interest payment</a:t>
                      </a:r>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Interest</a:t>
                      </a:r>
                      <a:r>
                        <a:rPr lang="en-US" sz="1400" baseline="0" dirty="0" smtClean="0"/>
                        <a:t> Expense</a:t>
                      </a:r>
                      <a:r>
                        <a:rPr lang="en-US" sz="1400" dirty="0" smtClean="0"/>
                        <a:t> (+E; -SE)</a:t>
                      </a:r>
                      <a:endParaRPr lang="en-US" sz="1400" dirty="0"/>
                    </a:p>
                  </a:txBody>
                  <a:tcPr/>
                </a:tc>
                <a:tc>
                  <a:txBody>
                    <a:bodyPr/>
                    <a:lstStyle/>
                    <a:p>
                      <a:pPr algn="r"/>
                      <a:r>
                        <a:rPr lang="en-US" sz="1400" dirty="0" smtClean="0"/>
                        <a:t>$4,145</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Bond Premium* (-XL; -L)</a:t>
                      </a:r>
                      <a:endParaRPr lang="en-US" sz="1400" dirty="0"/>
                    </a:p>
                  </a:txBody>
                  <a:tcPr/>
                </a:tc>
                <a:tc>
                  <a:txBody>
                    <a:bodyPr/>
                    <a:lstStyle/>
                    <a:p>
                      <a:pPr algn="r"/>
                      <a:r>
                        <a:rPr lang="en-US" sz="1400" dirty="0" smtClean="0"/>
                        <a:t>855</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2"/>
                  </a:ext>
                </a:extLst>
              </a:tr>
              <a:tr h="127000">
                <a:tc>
                  <a:txBody>
                    <a:bodyPr/>
                    <a:lstStyle/>
                    <a:p>
                      <a:r>
                        <a:rPr lang="en-US" sz="1400" dirty="0" smtClean="0"/>
                        <a:t>     Cash (-A)</a:t>
                      </a:r>
                      <a:endParaRPr lang="en-US" sz="1400" dirty="0"/>
                    </a:p>
                  </a:txBody>
                  <a:tcPr/>
                </a:tc>
                <a:tc>
                  <a:txBody>
                    <a:bodyPr/>
                    <a:lstStyle/>
                    <a:p>
                      <a:pPr algn="r"/>
                      <a:endParaRPr lang="en-US" sz="1400" dirty="0"/>
                    </a:p>
                  </a:txBody>
                  <a:tcPr/>
                </a:tc>
                <a:tc>
                  <a:txBody>
                    <a:bodyPr/>
                    <a:lstStyle/>
                    <a:p>
                      <a:pPr algn="r"/>
                      <a:r>
                        <a:rPr lang="en-US" sz="1400" dirty="0" smtClean="0"/>
                        <a:t>$5,000</a:t>
                      </a:r>
                      <a:endParaRPr lang="en-US" sz="1400" dirty="0"/>
                    </a:p>
                  </a:txBody>
                  <a:tcPr/>
                </a:tc>
                <a:extLst>
                  <a:ext uri="{0D108BD9-81ED-4DB2-BD59-A6C34878D82A}">
                    <a16:rowId xmlns:a16="http://schemas.microsoft.com/office/drawing/2014/main" val="512238173"/>
                  </a:ext>
                </a:extLst>
              </a:tr>
            </a:tbl>
          </a:graphicData>
        </a:graphic>
      </p:graphicFrame>
    </p:spTree>
    <p:extLst>
      <p:ext uri="{BB962C8B-B14F-4D97-AF65-F5344CB8AC3E}">
        <p14:creationId xmlns:p14="http://schemas.microsoft.com/office/powerpoint/2010/main" val="11562344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A51A17"/>
                </a:solidFill>
              </a:rPr>
              <a:pPr/>
              <a:t>38</a:t>
            </a:fld>
            <a:endParaRPr lang="en-US" altLang="en-US" sz="1400" b="1" dirty="0" smtClean="0">
              <a:solidFill>
                <a:srgbClr val="A51A17"/>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Early Redemption of Bonds</a:t>
            </a:r>
            <a:endParaRPr lang="en-US" sz="2800" dirty="0"/>
          </a:p>
        </p:txBody>
      </p:sp>
    </p:spTree>
    <p:extLst>
      <p:ext uri="{BB962C8B-B14F-4D97-AF65-F5344CB8AC3E}">
        <p14:creationId xmlns:p14="http://schemas.microsoft.com/office/powerpoint/2010/main" val="11888445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39</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Early Redemption of Bonds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410200"/>
          </a:xfrm>
          <a:noFill/>
        </p:spPr>
        <p:txBody>
          <a:bodyPr lIns="0" tIns="0" rIns="0" bIns="0"/>
          <a:lstStyle/>
          <a:p>
            <a:pPr marL="0" indent="0">
              <a:buClr>
                <a:schemeClr val="tx2"/>
              </a:buClr>
              <a:buSzPct val="80000"/>
              <a:buNone/>
            </a:pPr>
            <a:r>
              <a:rPr lang="en-US" sz="1400" dirty="0"/>
              <a:t>Bonds are normally issued for long </a:t>
            </a:r>
            <a:r>
              <a:rPr lang="en-US" sz="1400" dirty="0" smtClean="0"/>
              <a:t>periods (i.e., 20 </a:t>
            </a:r>
            <a:r>
              <a:rPr lang="en-US" sz="1400" dirty="0"/>
              <a:t>or 30 </a:t>
            </a:r>
            <a:r>
              <a:rPr lang="en-US" sz="1400" dirty="0" smtClean="0"/>
              <a:t>years). </a:t>
            </a:r>
            <a:r>
              <a:rPr lang="en-US" sz="1400" dirty="0"/>
              <a:t>However, a corporation may decide to retire a bond before its maturity date if the bond has a call feature. </a:t>
            </a:r>
          </a:p>
          <a:p>
            <a:pPr marL="0" indent="0">
              <a:buClr>
                <a:schemeClr val="tx2"/>
              </a:buClr>
              <a:buSzPct val="80000"/>
              <a:buNone/>
            </a:pPr>
            <a:endParaRPr lang="en-US" sz="1400" dirty="0"/>
          </a:p>
          <a:p>
            <a:pPr lvl="1">
              <a:spcBef>
                <a:spcPct val="50000"/>
              </a:spcBef>
              <a:defRPr/>
            </a:pPr>
            <a:r>
              <a:rPr lang="en-US" sz="1400" dirty="0">
                <a:cs typeface="Arial" charset="0"/>
              </a:rPr>
              <a:t>When a bond does not have a call feature, a company may elect to retire debt early by purchasing it on the open market, just as an investor would. This might be an attractive approach if the price of the bond fell after the date of issue. What could cause the price of a bond to fall? The most common cause is a rise in interest rates. </a:t>
            </a:r>
          </a:p>
          <a:p>
            <a:pPr lvl="1">
              <a:spcBef>
                <a:spcPct val="50000"/>
              </a:spcBef>
              <a:defRPr/>
            </a:pPr>
            <a:endParaRPr lang="en-US" sz="1400" dirty="0">
              <a:cs typeface="Arial" charset="0"/>
            </a:endParaRPr>
          </a:p>
          <a:p>
            <a:pPr lvl="1">
              <a:spcBef>
                <a:spcPct val="50000"/>
              </a:spcBef>
              <a:defRPr/>
            </a:pPr>
            <a:r>
              <a:rPr lang="en-US" sz="1400" dirty="0" smtClean="0">
                <a:cs typeface="Arial" charset="0"/>
              </a:rPr>
              <a:t>Bond </a:t>
            </a:r>
            <a:r>
              <a:rPr lang="en-US" sz="1400" dirty="0">
                <a:cs typeface="Arial" charset="0"/>
              </a:rPr>
              <a:t>prices move in the opposite direction of interest rates. If interest rates go up, bond prices fall, and vice versa. When interest rates have gone up, a company that wants to retire a bond before maturity may find that buying the bond on the open market is less expensive than paying a call premium.</a:t>
            </a:r>
          </a:p>
          <a:p>
            <a:pPr lvl="1">
              <a:spcBef>
                <a:spcPct val="50000"/>
              </a:spcBef>
              <a:defRPr/>
            </a:pPr>
            <a:endParaRPr lang="en-US" sz="1400" dirty="0">
              <a:cs typeface="Arial" charset="0"/>
            </a:endParaRPr>
          </a:p>
          <a:p>
            <a:pPr lvl="1">
              <a:spcBef>
                <a:spcPct val="50000"/>
              </a:spcBef>
              <a:defRPr/>
            </a:pPr>
            <a:r>
              <a:rPr lang="en-US" sz="1400" dirty="0">
                <a:cs typeface="Arial" charset="0"/>
              </a:rPr>
              <a:t>Gains and losses are calculated by comparing the cash paid to retire bonds with the book value of the bonds. </a:t>
            </a:r>
            <a:endParaRPr lang="en-US" sz="1400" dirty="0" smtClean="0">
              <a:cs typeface="Arial" charset="0"/>
            </a:endParaRPr>
          </a:p>
          <a:p>
            <a:pPr lvl="2">
              <a:spcBef>
                <a:spcPct val="50000"/>
              </a:spcBef>
              <a:buFont typeface="Wingdings" panose="05000000000000000000" pitchFamily="2" charset="2"/>
              <a:buChar char="Ø"/>
              <a:defRPr/>
            </a:pPr>
            <a:r>
              <a:rPr lang="en-US" sz="1200" dirty="0" smtClean="0">
                <a:cs typeface="Arial" charset="0"/>
              </a:rPr>
              <a:t>If </a:t>
            </a:r>
            <a:r>
              <a:rPr lang="en-US" sz="1200" dirty="0">
                <a:cs typeface="Arial" charset="0"/>
              </a:rPr>
              <a:t>the book value is greater than the cash paid to retire bonds, a </a:t>
            </a:r>
            <a:r>
              <a:rPr lang="en-US" sz="1200" dirty="0">
                <a:solidFill>
                  <a:srgbClr val="0000FF"/>
                </a:solidFill>
                <a:cs typeface="Arial" charset="0"/>
              </a:rPr>
              <a:t>gain</a:t>
            </a:r>
            <a:r>
              <a:rPr lang="en-US" sz="1200" dirty="0">
                <a:cs typeface="Arial" charset="0"/>
              </a:rPr>
              <a:t> is recorded. </a:t>
            </a:r>
            <a:endParaRPr lang="en-US" sz="1200" dirty="0" smtClean="0">
              <a:cs typeface="Arial" charset="0"/>
            </a:endParaRPr>
          </a:p>
          <a:p>
            <a:pPr lvl="2">
              <a:spcBef>
                <a:spcPct val="50000"/>
              </a:spcBef>
              <a:buFont typeface="Wingdings" panose="05000000000000000000" pitchFamily="2" charset="2"/>
              <a:buChar char="Ø"/>
              <a:defRPr/>
            </a:pPr>
            <a:r>
              <a:rPr lang="en-US" sz="1200" dirty="0" smtClean="0">
                <a:cs typeface="Arial" charset="0"/>
              </a:rPr>
              <a:t>If </a:t>
            </a:r>
            <a:r>
              <a:rPr lang="en-US" sz="1200" dirty="0">
                <a:cs typeface="Arial" charset="0"/>
              </a:rPr>
              <a:t>the book value is less than the cash paid to retire bonds, a </a:t>
            </a:r>
            <a:r>
              <a:rPr lang="en-US" sz="1200" dirty="0">
                <a:solidFill>
                  <a:srgbClr val="C00000"/>
                </a:solidFill>
                <a:cs typeface="Arial" charset="0"/>
              </a:rPr>
              <a:t>loss</a:t>
            </a:r>
            <a:r>
              <a:rPr lang="en-US" sz="1200" dirty="0">
                <a:cs typeface="Arial" charset="0"/>
              </a:rPr>
              <a:t> is recorded.</a:t>
            </a:r>
          </a:p>
          <a:p>
            <a:pPr>
              <a:spcBef>
                <a:spcPct val="50000"/>
              </a:spcBef>
              <a:defRPr/>
            </a:pPr>
            <a:endParaRPr lang="en-US" sz="1400" dirty="0">
              <a:cs typeface="Arial" charset="0"/>
            </a:endParaRPr>
          </a:p>
          <a:p>
            <a:pPr marL="0" indent="0">
              <a:buNone/>
            </a:pPr>
            <a:endParaRPr lang="en-US" sz="1400" dirty="0" smtClean="0"/>
          </a:p>
          <a:p>
            <a:endParaRPr lang="en-US" sz="1400" dirty="0"/>
          </a:p>
        </p:txBody>
      </p:sp>
    </p:spTree>
    <p:extLst>
      <p:ext uri="{BB962C8B-B14F-4D97-AF65-F5344CB8AC3E}">
        <p14:creationId xmlns:p14="http://schemas.microsoft.com/office/powerpoint/2010/main" val="7104850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nvPr>
        </p:nvGraphicFramePr>
        <p:xfrm>
          <a:off x="1524000" y="1038860"/>
          <a:ext cx="5791200" cy="5806440"/>
        </p:xfrm>
        <a:graphic>
          <a:graphicData uri="http://schemas.openxmlformats.org/drawingml/2006/table">
            <a:tbl>
              <a:tblPr firstRow="1" bandRow="1">
                <a:tableStyleId>{7DF18680-E054-41AD-8BC1-D1AEF772440D}</a:tableStyleId>
              </a:tblPr>
              <a:tblGrid>
                <a:gridCol w="2514599">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gridCol w="1905001">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0">
                <a:tc gridSpan="5">
                  <a:txBody>
                    <a:bodyPr/>
                    <a:lstStyle/>
                    <a:p>
                      <a:pPr algn="ctr"/>
                      <a:r>
                        <a:rPr lang="en-US" sz="1200" dirty="0" smtClean="0"/>
                        <a:t>Balance Sheet as of 12/31/2016</a:t>
                      </a:r>
                      <a:endParaRPr lang="en-US" sz="1200" dirty="0">
                        <a:solidFill>
                          <a:schemeClr val="tx1"/>
                        </a:solidFill>
                      </a:endParaRPr>
                    </a:p>
                  </a:txBody>
                  <a:tcPr/>
                </a:tc>
                <a:tc hMerge="1">
                  <a:txBody>
                    <a:bodyPr/>
                    <a:lstStyle/>
                    <a:p>
                      <a:endParaRPr lang="en-US" dirty="0"/>
                    </a:p>
                  </a:txBody>
                  <a:tcPr/>
                </a:tc>
                <a:tc hMerge="1">
                  <a:txBody>
                    <a:bodyPr/>
                    <a:lstStyle/>
                    <a:p>
                      <a:endParaRPr lang="en-US"/>
                    </a:p>
                  </a:txBody>
                  <a:tcPr/>
                </a:tc>
                <a:tc hMerge="1">
                  <a:txBody>
                    <a:bodyPr/>
                    <a:lstStyle/>
                    <a:p>
                      <a:pPr algn="ct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ct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0">
                <a:tc>
                  <a:txBody>
                    <a:bodyPr/>
                    <a:lstStyle/>
                    <a:p>
                      <a:r>
                        <a:rPr lang="en-US" sz="1050" u="sng" dirty="0" smtClean="0"/>
                        <a:t>Assets</a:t>
                      </a:r>
                      <a:endParaRPr lang="en-US" sz="1050" u="sng" dirty="0"/>
                    </a:p>
                  </a:txBody>
                  <a:tcPr/>
                </a:tc>
                <a:tc>
                  <a:txBody>
                    <a:bodyPr/>
                    <a:lstStyle/>
                    <a:p>
                      <a:pPr algn="r"/>
                      <a:endParaRPr lang="en-US" sz="1050" u="none" dirty="0"/>
                    </a:p>
                  </a:txBody>
                  <a:tcPr/>
                </a:tc>
                <a:tc>
                  <a:txBody>
                    <a:bodyPr/>
                    <a:lstStyle/>
                    <a:p>
                      <a:pPr algn="r"/>
                      <a:endParaRPr lang="en-US" sz="1050" u="none" dirty="0"/>
                    </a:p>
                  </a:txBody>
                  <a:tcPr/>
                </a:tc>
                <a:tc>
                  <a:txBody>
                    <a:bodyPr/>
                    <a:lstStyle/>
                    <a:p>
                      <a:pPr algn="l"/>
                      <a:r>
                        <a:rPr lang="en-US" sz="1050" u="sng" dirty="0" smtClean="0"/>
                        <a:t>Liabilities</a:t>
                      </a:r>
                      <a:endParaRPr lang="en-US" sz="1050" u="sng" dirty="0"/>
                    </a:p>
                  </a:txBody>
                  <a:tcPr/>
                </a:tc>
                <a:tc>
                  <a:txBody>
                    <a:bodyPr/>
                    <a:lstStyle/>
                    <a:p>
                      <a:pPr algn="r"/>
                      <a:endParaRPr lang="en-US" sz="1050" u="none" dirty="0"/>
                    </a:p>
                  </a:txBody>
                  <a:tcPr/>
                </a:tc>
                <a:extLst>
                  <a:ext uri="{0D108BD9-81ED-4DB2-BD59-A6C34878D82A}">
                    <a16:rowId xmlns:a16="http://schemas.microsoft.com/office/drawing/2014/main" val="10001"/>
                  </a:ext>
                </a:extLst>
              </a:tr>
              <a:tr h="0">
                <a:tc>
                  <a:txBody>
                    <a:bodyPr/>
                    <a:lstStyle/>
                    <a:p>
                      <a:pPr marL="0" indent="0">
                        <a:buFontTx/>
                        <a:buNone/>
                      </a:pPr>
                      <a:r>
                        <a:rPr lang="en-US" sz="1050" u="none" dirty="0" smtClean="0"/>
                        <a:t>Cash</a:t>
                      </a:r>
                    </a:p>
                  </a:txBody>
                  <a:tcPr/>
                </a:tc>
                <a:tc>
                  <a:txBody>
                    <a:bodyPr/>
                    <a:lstStyle/>
                    <a:p>
                      <a:pPr algn="r"/>
                      <a:r>
                        <a:rPr lang="en-US" sz="1050" u="none" dirty="0" smtClean="0"/>
                        <a:t>200</a:t>
                      </a:r>
                      <a:endParaRPr lang="en-US" sz="1050" u="none" dirty="0"/>
                    </a:p>
                  </a:txBody>
                  <a:tcPr/>
                </a:tc>
                <a:tc>
                  <a:txBody>
                    <a:bodyPr/>
                    <a:lstStyle/>
                    <a:p>
                      <a:pPr algn="r"/>
                      <a:endParaRPr lang="en-US" sz="1050" u="none" dirty="0"/>
                    </a:p>
                  </a:txBody>
                  <a:tcPr/>
                </a:tc>
                <a:tc>
                  <a:txBody>
                    <a:bodyPr/>
                    <a:lstStyle/>
                    <a:p>
                      <a:pPr algn="l"/>
                      <a:r>
                        <a:rPr lang="en-US" sz="1050" u="none" dirty="0" smtClean="0"/>
                        <a:t>Accounts Payable</a:t>
                      </a:r>
                      <a:endParaRPr lang="en-US" sz="1050" u="none" dirty="0"/>
                    </a:p>
                  </a:txBody>
                  <a:tcPr/>
                </a:tc>
                <a:tc>
                  <a:txBody>
                    <a:bodyPr/>
                    <a:lstStyle/>
                    <a:p>
                      <a:pPr algn="r"/>
                      <a:r>
                        <a:rPr lang="en-US" sz="1050" u="none" dirty="0" smtClean="0"/>
                        <a:t>100</a:t>
                      </a:r>
                      <a:endParaRPr lang="en-US" sz="1050" u="none" dirty="0"/>
                    </a:p>
                  </a:txBody>
                  <a:tcPr/>
                </a:tc>
                <a:extLst>
                  <a:ext uri="{0D108BD9-81ED-4DB2-BD59-A6C34878D82A}">
                    <a16:rowId xmlns:a16="http://schemas.microsoft.com/office/drawing/2014/main" val="10002"/>
                  </a:ext>
                </a:extLst>
              </a:tr>
              <a:tr h="0">
                <a:tc>
                  <a:txBody>
                    <a:bodyPr/>
                    <a:lstStyle/>
                    <a:p>
                      <a:r>
                        <a:rPr lang="en-US" sz="1050" u="none" dirty="0" smtClean="0"/>
                        <a:t>Accounts Receivable, gross</a:t>
                      </a:r>
                      <a:endParaRPr lang="en-US" sz="1050" u="none" dirty="0"/>
                    </a:p>
                  </a:txBody>
                  <a:tcPr/>
                </a:tc>
                <a:tc>
                  <a:txBody>
                    <a:bodyPr/>
                    <a:lstStyle/>
                    <a:p>
                      <a:pPr algn="r"/>
                      <a:r>
                        <a:rPr lang="en-US" sz="1050" u="none" dirty="0" smtClean="0"/>
                        <a:t>200</a:t>
                      </a:r>
                      <a:endParaRPr lang="en-US" sz="1050" u="none" dirty="0"/>
                    </a:p>
                  </a:txBody>
                  <a:tcPr/>
                </a:tc>
                <a:tc>
                  <a:txBody>
                    <a:bodyPr/>
                    <a:lstStyle/>
                    <a:p>
                      <a:pPr algn="r"/>
                      <a:endParaRPr lang="en-US" sz="1050" u="none" dirty="0"/>
                    </a:p>
                  </a:txBody>
                  <a:tcPr/>
                </a:tc>
                <a:tc>
                  <a:txBody>
                    <a:bodyPr/>
                    <a:lstStyle/>
                    <a:p>
                      <a:pPr algn="l"/>
                      <a:r>
                        <a:rPr lang="en-US" sz="1050" u="none" dirty="0" smtClean="0"/>
                        <a:t>Salaries Payable</a:t>
                      </a:r>
                      <a:endParaRPr lang="en-US" sz="1050" u="none" dirty="0"/>
                    </a:p>
                  </a:txBody>
                  <a:tcPr/>
                </a:tc>
                <a:tc>
                  <a:txBody>
                    <a:bodyPr/>
                    <a:lstStyle/>
                    <a:p>
                      <a:pPr algn="r"/>
                      <a:r>
                        <a:rPr lang="en-US" sz="1050" u="none" dirty="0" smtClean="0"/>
                        <a:t>30</a:t>
                      </a:r>
                      <a:endParaRPr lang="en-US" sz="1050" u="none" dirty="0"/>
                    </a:p>
                  </a:txBody>
                  <a:tcPr/>
                </a:tc>
                <a:extLst>
                  <a:ext uri="{0D108BD9-81ED-4DB2-BD59-A6C34878D82A}">
                    <a16:rowId xmlns:a16="http://schemas.microsoft.com/office/drawing/2014/main" val="10003"/>
                  </a:ext>
                </a:extLst>
              </a:tr>
              <a:tr h="0">
                <a:tc>
                  <a:txBody>
                    <a:bodyPr/>
                    <a:lstStyle/>
                    <a:p>
                      <a:pPr marL="0" indent="0">
                        <a:buFontTx/>
                        <a:buNone/>
                      </a:pPr>
                      <a:r>
                        <a:rPr lang="en-US" sz="1050" u="none" dirty="0" smtClean="0"/>
                        <a:t>(Allow. For Doubtful Accounts) </a:t>
                      </a:r>
                      <a:endParaRPr lang="en-US" sz="1050" u="none" dirty="0"/>
                    </a:p>
                  </a:txBody>
                  <a:tcPr/>
                </a:tc>
                <a:tc>
                  <a:txBody>
                    <a:bodyPr/>
                    <a:lstStyle/>
                    <a:p>
                      <a:pPr algn="r"/>
                      <a:r>
                        <a:rPr lang="en-US" sz="1050" u="none" dirty="0" smtClean="0"/>
                        <a:t>(10)</a:t>
                      </a:r>
                      <a:endParaRPr lang="en-US" sz="1050" u="none" dirty="0"/>
                    </a:p>
                  </a:txBody>
                  <a:tcPr/>
                </a:tc>
                <a:tc>
                  <a:txBody>
                    <a:bodyPr/>
                    <a:lstStyle/>
                    <a:p>
                      <a:pPr algn="r"/>
                      <a:endParaRPr lang="en-US" sz="1050" u="none" dirty="0"/>
                    </a:p>
                  </a:txBody>
                  <a:tcPr/>
                </a:tc>
                <a:tc>
                  <a:txBody>
                    <a:bodyPr/>
                    <a:lstStyle/>
                    <a:p>
                      <a:pPr algn="l"/>
                      <a:r>
                        <a:rPr lang="en-US" sz="1050" u="none" dirty="0" smtClean="0"/>
                        <a:t>Current Portion</a:t>
                      </a:r>
                      <a:r>
                        <a:rPr lang="en-US" sz="1050" u="none" baseline="0" dirty="0" smtClean="0"/>
                        <a:t> of LT Debt</a:t>
                      </a:r>
                      <a:endParaRPr lang="en-US" sz="1050" u="none" dirty="0"/>
                    </a:p>
                  </a:txBody>
                  <a:tcPr/>
                </a:tc>
                <a:tc>
                  <a:txBody>
                    <a:bodyPr/>
                    <a:lstStyle/>
                    <a:p>
                      <a:pPr algn="r"/>
                      <a:r>
                        <a:rPr lang="en-US" sz="1050" u="none" dirty="0" smtClean="0"/>
                        <a:t>50</a:t>
                      </a:r>
                      <a:endParaRPr lang="en-US" sz="1050" u="none" dirty="0"/>
                    </a:p>
                  </a:txBody>
                  <a:tcPr/>
                </a:tc>
                <a:extLst>
                  <a:ext uri="{0D108BD9-81ED-4DB2-BD59-A6C34878D82A}">
                    <a16:rowId xmlns:a16="http://schemas.microsoft.com/office/drawing/2014/main" val="10004"/>
                  </a:ext>
                </a:extLst>
              </a:tr>
              <a:tr h="0">
                <a:tc>
                  <a:txBody>
                    <a:bodyPr/>
                    <a:lstStyle/>
                    <a:p>
                      <a:r>
                        <a:rPr lang="en-US" sz="1050" u="none" dirty="0" smtClean="0"/>
                        <a:t>Investments in Other Companies</a:t>
                      </a:r>
                      <a:endParaRPr lang="en-US" sz="1050" u="none" dirty="0"/>
                    </a:p>
                  </a:txBody>
                  <a:tcPr/>
                </a:tc>
                <a:tc>
                  <a:txBody>
                    <a:bodyPr/>
                    <a:lstStyle/>
                    <a:p>
                      <a:pPr algn="r"/>
                      <a:r>
                        <a:rPr lang="en-US" sz="1050" u="none" dirty="0" smtClean="0"/>
                        <a:t>100</a:t>
                      </a:r>
                      <a:endParaRPr lang="en-US" sz="1050" u="none" dirty="0"/>
                    </a:p>
                  </a:txBody>
                  <a:tcPr/>
                </a:tc>
                <a:tc>
                  <a:txBody>
                    <a:bodyPr/>
                    <a:lstStyle/>
                    <a:p>
                      <a:pPr algn="r"/>
                      <a:endParaRPr lang="en-US" sz="1050" u="none" dirty="0"/>
                    </a:p>
                  </a:txBody>
                  <a:tcPr/>
                </a:tc>
                <a:tc>
                  <a:txBody>
                    <a:bodyPr/>
                    <a:lstStyle/>
                    <a:p>
                      <a:pPr algn="l"/>
                      <a:r>
                        <a:rPr lang="en-US" sz="1050" u="none" dirty="0" smtClean="0"/>
                        <a:t>Other</a:t>
                      </a:r>
                      <a:endParaRPr lang="en-US" sz="1050" u="none" dirty="0"/>
                    </a:p>
                  </a:txBody>
                  <a:tcPr/>
                </a:tc>
                <a:tc>
                  <a:txBody>
                    <a:bodyPr/>
                    <a:lstStyle/>
                    <a:p>
                      <a:pPr algn="r"/>
                      <a:r>
                        <a:rPr lang="en-US" sz="1050" u="none" dirty="0" smtClean="0"/>
                        <a:t>70</a:t>
                      </a:r>
                      <a:endParaRPr lang="en-US" sz="1050" u="none" dirty="0"/>
                    </a:p>
                  </a:txBody>
                  <a:tcPr/>
                </a:tc>
                <a:extLst>
                  <a:ext uri="{0D108BD9-81ED-4DB2-BD59-A6C34878D82A}">
                    <a16:rowId xmlns:a16="http://schemas.microsoft.com/office/drawing/2014/main" val="10005"/>
                  </a:ext>
                </a:extLst>
              </a:tr>
              <a:tr h="0">
                <a:tc>
                  <a:txBody>
                    <a:bodyPr/>
                    <a:lstStyle/>
                    <a:p>
                      <a:pPr marL="0" indent="0">
                        <a:buFontTx/>
                        <a:buNone/>
                      </a:pPr>
                      <a:r>
                        <a:rPr lang="en-US" sz="1050" u="none" dirty="0" smtClean="0"/>
                        <a:t>Inventory</a:t>
                      </a:r>
                      <a:endParaRPr lang="en-US" sz="1050" u="none" dirty="0"/>
                    </a:p>
                  </a:txBody>
                  <a:tcPr/>
                </a:tc>
                <a:tc>
                  <a:txBody>
                    <a:bodyPr/>
                    <a:lstStyle/>
                    <a:p>
                      <a:pPr algn="r"/>
                      <a:r>
                        <a:rPr lang="en-US" sz="1050" u="none" dirty="0" smtClean="0"/>
                        <a:t>230</a:t>
                      </a:r>
                      <a:endParaRPr lang="en-US" sz="1050" u="none" dirty="0"/>
                    </a:p>
                  </a:txBody>
                  <a:tcPr/>
                </a:tc>
                <a:tc>
                  <a:txBody>
                    <a:bodyPr/>
                    <a:lstStyle/>
                    <a:p>
                      <a:pPr algn="r"/>
                      <a:endParaRPr lang="en-US" sz="1050" u="none" dirty="0"/>
                    </a:p>
                  </a:txBody>
                  <a:tcPr/>
                </a:tc>
                <a:tc>
                  <a:txBody>
                    <a:bodyPr/>
                    <a:lstStyle/>
                    <a:p>
                      <a:pPr algn="l"/>
                      <a:r>
                        <a:rPr lang="en-US" sz="1050" u="none" dirty="0" smtClean="0"/>
                        <a:t>   Current Liabilities</a:t>
                      </a:r>
                      <a:endParaRPr lang="en-US" sz="1050" u="none" dirty="0"/>
                    </a:p>
                  </a:txBody>
                  <a:tcPr/>
                </a:tc>
                <a:tc>
                  <a:txBody>
                    <a:bodyPr/>
                    <a:lstStyle/>
                    <a:p>
                      <a:pPr algn="r"/>
                      <a:r>
                        <a:rPr lang="en-US" sz="1050" u="none" dirty="0" smtClean="0"/>
                        <a:t>250</a:t>
                      </a:r>
                      <a:endParaRPr lang="en-US" sz="1050" u="none" dirty="0"/>
                    </a:p>
                  </a:txBody>
                  <a:tcPr/>
                </a:tc>
                <a:extLst>
                  <a:ext uri="{0D108BD9-81ED-4DB2-BD59-A6C34878D82A}">
                    <a16:rowId xmlns:a16="http://schemas.microsoft.com/office/drawing/2014/main" val="10006"/>
                  </a:ext>
                </a:extLst>
              </a:tr>
              <a:tr h="0">
                <a:tc>
                  <a:txBody>
                    <a:bodyPr/>
                    <a:lstStyle/>
                    <a:p>
                      <a:r>
                        <a:rPr lang="en-US" sz="1050" u="none" dirty="0" smtClean="0"/>
                        <a:t>Prepaid</a:t>
                      </a:r>
                      <a:r>
                        <a:rPr lang="en-US" sz="1050" u="none" baseline="0" dirty="0" smtClean="0"/>
                        <a:t> Assets</a:t>
                      </a:r>
                      <a:endParaRPr lang="en-US" sz="1050" u="none" dirty="0"/>
                    </a:p>
                  </a:txBody>
                  <a:tcPr/>
                </a:tc>
                <a:tc>
                  <a:txBody>
                    <a:bodyPr/>
                    <a:lstStyle/>
                    <a:p>
                      <a:pPr algn="r"/>
                      <a:r>
                        <a:rPr lang="en-US" sz="1050" u="none" dirty="0" smtClean="0"/>
                        <a:t>120</a:t>
                      </a:r>
                      <a:endParaRPr lang="en-US" sz="1050" u="none" dirty="0"/>
                    </a:p>
                  </a:txBody>
                  <a:tcPr/>
                </a:tc>
                <a:tc>
                  <a:txBody>
                    <a:bodyPr/>
                    <a:lstStyle/>
                    <a:p>
                      <a:pPr algn="r"/>
                      <a:endParaRPr lang="en-US" sz="1050" u="none" dirty="0"/>
                    </a:p>
                  </a:txBody>
                  <a:tcPr/>
                </a:tc>
                <a:tc>
                  <a:txBody>
                    <a:bodyPr/>
                    <a:lstStyle/>
                    <a:p>
                      <a:pPr algn="l"/>
                      <a:endParaRPr lang="en-US" sz="1050" u="none" dirty="0"/>
                    </a:p>
                  </a:txBody>
                  <a:tcPr/>
                </a:tc>
                <a:tc>
                  <a:txBody>
                    <a:bodyPr/>
                    <a:lstStyle/>
                    <a:p>
                      <a:pPr algn="r"/>
                      <a:endParaRPr lang="en-US" sz="1050" u="none" dirty="0"/>
                    </a:p>
                  </a:txBody>
                  <a:tcPr/>
                </a:tc>
                <a:extLst>
                  <a:ext uri="{0D108BD9-81ED-4DB2-BD59-A6C34878D82A}">
                    <a16:rowId xmlns:a16="http://schemas.microsoft.com/office/drawing/2014/main" val="10007"/>
                  </a:ext>
                </a:extLst>
              </a:tr>
              <a:tr h="0">
                <a:tc>
                  <a:txBody>
                    <a:bodyPr/>
                    <a:lstStyle/>
                    <a:p>
                      <a:r>
                        <a:rPr lang="en-US" sz="1050" u="none" dirty="0" smtClean="0"/>
                        <a:t>  Current Assets</a:t>
                      </a:r>
                      <a:endParaRPr lang="en-US" sz="1050" u="none" dirty="0"/>
                    </a:p>
                  </a:txBody>
                  <a:tcPr/>
                </a:tc>
                <a:tc>
                  <a:txBody>
                    <a:bodyPr/>
                    <a:lstStyle/>
                    <a:p>
                      <a:pPr algn="r"/>
                      <a:r>
                        <a:rPr lang="en-US" sz="1050" u="none" dirty="0" smtClean="0"/>
                        <a:t>840</a:t>
                      </a:r>
                      <a:endParaRPr lang="en-US" sz="1050" u="none" dirty="0"/>
                    </a:p>
                  </a:txBody>
                  <a:tcPr/>
                </a:tc>
                <a:tc>
                  <a:txBody>
                    <a:bodyPr/>
                    <a:lstStyle/>
                    <a:p>
                      <a:pPr algn="r"/>
                      <a:endParaRPr lang="en-US" sz="1050" u="none" dirty="0"/>
                    </a:p>
                  </a:txBody>
                  <a:tcPr/>
                </a:tc>
                <a:tc>
                  <a:txBody>
                    <a:bodyPr/>
                    <a:lstStyle/>
                    <a:p>
                      <a:pPr algn="l"/>
                      <a:r>
                        <a:rPr lang="en-US" sz="1050" u="none" dirty="0" smtClean="0"/>
                        <a:t>Warranty Liabilities</a:t>
                      </a:r>
                      <a:endParaRPr lang="en-US" sz="1050" u="none" dirty="0"/>
                    </a:p>
                  </a:txBody>
                  <a:tcPr/>
                </a:tc>
                <a:tc>
                  <a:txBody>
                    <a:bodyPr/>
                    <a:lstStyle/>
                    <a:p>
                      <a:pPr algn="r"/>
                      <a:r>
                        <a:rPr lang="en-US" sz="1050" u="none" dirty="0" smtClean="0"/>
                        <a:t>20</a:t>
                      </a:r>
                      <a:endParaRPr lang="en-US" sz="1050" u="none" dirty="0"/>
                    </a:p>
                  </a:txBody>
                  <a:tcPr/>
                </a:tc>
                <a:extLst>
                  <a:ext uri="{0D108BD9-81ED-4DB2-BD59-A6C34878D82A}">
                    <a16:rowId xmlns:a16="http://schemas.microsoft.com/office/drawing/2014/main" val="10008"/>
                  </a:ext>
                </a:extLst>
              </a:tr>
              <a:tr h="0">
                <a:tc>
                  <a:txBody>
                    <a:bodyPr/>
                    <a:lstStyle/>
                    <a:p>
                      <a:endParaRPr lang="en-US" sz="1050" u="none" dirty="0"/>
                    </a:p>
                  </a:txBody>
                  <a:tcPr/>
                </a:tc>
                <a:tc>
                  <a:txBody>
                    <a:bodyPr/>
                    <a:lstStyle/>
                    <a:p>
                      <a:pPr algn="r"/>
                      <a:endParaRPr lang="en-US" sz="1050" u="none" dirty="0"/>
                    </a:p>
                  </a:txBody>
                  <a:tcPr/>
                </a:tc>
                <a:tc>
                  <a:txBody>
                    <a:bodyPr/>
                    <a:lstStyle/>
                    <a:p>
                      <a:pPr algn="r"/>
                      <a:endParaRPr lang="en-US" sz="1050" u="none" dirty="0"/>
                    </a:p>
                  </a:txBody>
                  <a:tcPr/>
                </a:tc>
                <a:tc>
                  <a:txBody>
                    <a:bodyPr/>
                    <a:lstStyle/>
                    <a:p>
                      <a:pPr algn="l"/>
                      <a:r>
                        <a:rPr lang="en-US" sz="1050" u="none" dirty="0" smtClean="0"/>
                        <a:t>Contingent Liabilities</a:t>
                      </a:r>
                      <a:endParaRPr lang="en-US" sz="1050" u="none" dirty="0"/>
                    </a:p>
                  </a:txBody>
                  <a:tcPr/>
                </a:tc>
                <a:tc>
                  <a:txBody>
                    <a:bodyPr/>
                    <a:lstStyle/>
                    <a:p>
                      <a:pPr algn="r"/>
                      <a:r>
                        <a:rPr lang="en-US" sz="1050" u="none" dirty="0" smtClean="0"/>
                        <a:t>40</a:t>
                      </a:r>
                      <a:endParaRPr lang="en-US" sz="1050" u="none" dirty="0"/>
                    </a:p>
                  </a:txBody>
                  <a:tcPr/>
                </a:tc>
                <a:extLst>
                  <a:ext uri="{0D108BD9-81ED-4DB2-BD59-A6C34878D82A}">
                    <a16:rowId xmlns:a16="http://schemas.microsoft.com/office/drawing/2014/main" val="10009"/>
                  </a:ext>
                </a:extLst>
              </a:tr>
              <a:tr h="0">
                <a:tc>
                  <a:txBody>
                    <a:bodyPr/>
                    <a:lstStyle/>
                    <a:p>
                      <a:pPr marL="0" indent="0">
                        <a:buFontTx/>
                        <a:buNone/>
                      </a:pPr>
                      <a:r>
                        <a:rPr lang="en-US" sz="1050" u="none" dirty="0" smtClean="0"/>
                        <a:t>PP&amp;E, gross</a:t>
                      </a:r>
                      <a:endParaRPr lang="en-US" sz="1050" u="none" dirty="0"/>
                    </a:p>
                  </a:txBody>
                  <a:tcPr/>
                </a:tc>
                <a:tc>
                  <a:txBody>
                    <a:bodyPr/>
                    <a:lstStyle/>
                    <a:p>
                      <a:pPr algn="r"/>
                      <a:r>
                        <a:rPr lang="en-US" sz="1050" u="none" dirty="0" smtClean="0"/>
                        <a:t>1000</a:t>
                      </a:r>
                      <a:endParaRPr lang="en-US" sz="1050" u="none" dirty="0"/>
                    </a:p>
                  </a:txBody>
                  <a:tcPr/>
                </a:tc>
                <a:tc>
                  <a:txBody>
                    <a:bodyPr/>
                    <a:lstStyle/>
                    <a:p>
                      <a:pPr algn="r"/>
                      <a:endParaRPr lang="en-US" sz="1050" u="none" dirty="0"/>
                    </a:p>
                  </a:txBody>
                  <a:tcPr/>
                </a:tc>
                <a:tc>
                  <a:txBody>
                    <a:bodyPr/>
                    <a:lstStyle/>
                    <a:p>
                      <a:pPr algn="l"/>
                      <a:r>
                        <a:rPr lang="en-US" sz="1050" u="none" dirty="0" smtClean="0"/>
                        <a:t>Deferred Tax Liabilities, net</a:t>
                      </a:r>
                      <a:endParaRPr lang="en-US" sz="1050" u="none" dirty="0"/>
                    </a:p>
                  </a:txBody>
                  <a:tcPr/>
                </a:tc>
                <a:tc>
                  <a:txBody>
                    <a:bodyPr/>
                    <a:lstStyle/>
                    <a:p>
                      <a:pPr algn="r"/>
                      <a:r>
                        <a:rPr lang="en-US" sz="1050" u="none" dirty="0" smtClean="0"/>
                        <a:t>80</a:t>
                      </a:r>
                      <a:endParaRPr lang="en-US" sz="1050" u="none" dirty="0"/>
                    </a:p>
                  </a:txBody>
                  <a:tcPr/>
                </a:tc>
                <a:extLst>
                  <a:ext uri="{0D108BD9-81ED-4DB2-BD59-A6C34878D82A}">
                    <a16:rowId xmlns:a16="http://schemas.microsoft.com/office/drawing/2014/main" val="10010"/>
                  </a:ext>
                </a:extLst>
              </a:tr>
              <a:tr h="0">
                <a:tc>
                  <a:txBody>
                    <a:bodyPr/>
                    <a:lstStyle/>
                    <a:p>
                      <a:r>
                        <a:rPr lang="en-US" sz="1050" u="none" dirty="0" smtClean="0"/>
                        <a:t>(Accumulated</a:t>
                      </a:r>
                      <a:r>
                        <a:rPr lang="en-US" sz="1050" u="none" baseline="0" dirty="0" smtClean="0"/>
                        <a:t> Depreciation)</a:t>
                      </a:r>
                      <a:endParaRPr lang="en-US" sz="1050" u="none" dirty="0"/>
                    </a:p>
                  </a:txBody>
                  <a:tcPr/>
                </a:tc>
                <a:tc>
                  <a:txBody>
                    <a:bodyPr/>
                    <a:lstStyle/>
                    <a:p>
                      <a:pPr algn="r"/>
                      <a:r>
                        <a:rPr lang="en-US" sz="1050" u="none" dirty="0" smtClean="0"/>
                        <a:t>(250)</a:t>
                      </a:r>
                      <a:endParaRPr lang="en-US" sz="1050" u="none" dirty="0"/>
                    </a:p>
                  </a:txBody>
                  <a:tcPr/>
                </a:tc>
                <a:tc>
                  <a:txBody>
                    <a:bodyPr/>
                    <a:lstStyle/>
                    <a:p>
                      <a:pPr algn="r"/>
                      <a:endParaRPr lang="en-US" sz="1050" u="none" dirty="0"/>
                    </a:p>
                  </a:txBody>
                  <a:tcPr/>
                </a:tc>
                <a:tc>
                  <a:txBody>
                    <a:bodyPr/>
                    <a:lstStyle/>
                    <a:p>
                      <a:pPr algn="l"/>
                      <a:r>
                        <a:rPr lang="en-US" sz="1050" u="none" dirty="0" smtClean="0"/>
                        <a:t>Capital Lease Obligation</a:t>
                      </a:r>
                      <a:endParaRPr lang="en-US" sz="1050" u="none" dirty="0"/>
                    </a:p>
                  </a:txBody>
                  <a:tcPr/>
                </a:tc>
                <a:tc>
                  <a:txBody>
                    <a:bodyPr/>
                    <a:lstStyle/>
                    <a:p>
                      <a:pPr algn="r"/>
                      <a:r>
                        <a:rPr lang="en-US" sz="1050" u="none" dirty="0" smtClean="0"/>
                        <a:t>100</a:t>
                      </a:r>
                      <a:endParaRPr lang="en-US" sz="1050" u="none" dirty="0"/>
                    </a:p>
                  </a:txBody>
                  <a:tcPr/>
                </a:tc>
                <a:extLst>
                  <a:ext uri="{0D108BD9-81ED-4DB2-BD59-A6C34878D82A}">
                    <a16:rowId xmlns:a16="http://schemas.microsoft.com/office/drawing/2014/main" val="10011"/>
                  </a:ext>
                </a:extLst>
              </a:tr>
              <a:tr h="0">
                <a:tc>
                  <a:txBody>
                    <a:bodyPr/>
                    <a:lstStyle/>
                    <a:p>
                      <a:r>
                        <a:rPr lang="en-US" sz="1050" u="none" dirty="0" smtClean="0"/>
                        <a:t>Intangibles, net</a:t>
                      </a:r>
                      <a:endParaRPr lang="en-US" sz="1050" u="none" dirty="0"/>
                    </a:p>
                  </a:txBody>
                  <a:tcPr/>
                </a:tc>
                <a:tc>
                  <a:txBody>
                    <a:bodyPr/>
                    <a:lstStyle/>
                    <a:p>
                      <a:pPr algn="r"/>
                      <a:r>
                        <a:rPr lang="en-US" sz="1050" u="none" dirty="0" smtClean="0"/>
                        <a:t>150</a:t>
                      </a:r>
                      <a:endParaRPr lang="en-US" sz="1050" u="none" dirty="0"/>
                    </a:p>
                  </a:txBody>
                  <a:tcPr/>
                </a:tc>
                <a:tc>
                  <a:txBody>
                    <a:bodyPr/>
                    <a:lstStyle/>
                    <a:p>
                      <a:pPr algn="r"/>
                      <a:endParaRPr lang="en-US" sz="1050" u="none" dirty="0"/>
                    </a:p>
                  </a:txBody>
                  <a:tcPr/>
                </a:tc>
                <a:tc>
                  <a:txBody>
                    <a:bodyPr/>
                    <a:lstStyle/>
                    <a:p>
                      <a:pPr algn="l"/>
                      <a:r>
                        <a:rPr lang="en-US" sz="1050" u="none" dirty="0" smtClean="0"/>
                        <a:t>Bonds, net</a:t>
                      </a:r>
                      <a:endParaRPr lang="en-US" sz="1050" u="none" dirty="0"/>
                    </a:p>
                  </a:txBody>
                  <a:tcPr/>
                </a:tc>
                <a:tc>
                  <a:txBody>
                    <a:bodyPr/>
                    <a:lstStyle/>
                    <a:p>
                      <a:pPr algn="r"/>
                      <a:r>
                        <a:rPr lang="en-US" sz="1050" u="none" dirty="0" smtClean="0"/>
                        <a:t>600</a:t>
                      </a:r>
                      <a:endParaRPr lang="en-US" sz="1050" u="none" dirty="0"/>
                    </a:p>
                  </a:txBody>
                  <a:tcPr/>
                </a:tc>
                <a:extLst>
                  <a:ext uri="{0D108BD9-81ED-4DB2-BD59-A6C34878D82A}">
                    <a16:rowId xmlns:a16="http://schemas.microsoft.com/office/drawing/2014/main" val="10012"/>
                  </a:ext>
                </a:extLst>
              </a:tr>
              <a:tr h="0">
                <a:tc>
                  <a:txBody>
                    <a:bodyPr/>
                    <a:lstStyle/>
                    <a:p>
                      <a:r>
                        <a:rPr lang="en-US" sz="1050" u="none" dirty="0" smtClean="0"/>
                        <a:t>   Long-term</a:t>
                      </a:r>
                      <a:r>
                        <a:rPr lang="en-US" sz="1050" u="none" baseline="0" dirty="0" smtClean="0"/>
                        <a:t> Assets</a:t>
                      </a:r>
                      <a:endParaRPr lang="en-US" sz="1050" b="0" u="none" dirty="0"/>
                    </a:p>
                  </a:txBody>
                  <a:tcPr/>
                </a:tc>
                <a:tc>
                  <a:txBody>
                    <a:bodyPr/>
                    <a:lstStyle/>
                    <a:p>
                      <a:pPr algn="r"/>
                      <a:r>
                        <a:rPr lang="en-US" sz="1050" u="none" dirty="0" smtClean="0"/>
                        <a:t>900</a:t>
                      </a:r>
                      <a:endParaRPr lang="en-US" sz="1050" b="0" u="none" dirty="0"/>
                    </a:p>
                  </a:txBody>
                  <a:tcPr/>
                </a:tc>
                <a:tc>
                  <a:txBody>
                    <a:bodyPr/>
                    <a:lstStyle/>
                    <a:p>
                      <a:pPr algn="r"/>
                      <a:endParaRPr lang="en-US" sz="1050" b="0" u="none" dirty="0"/>
                    </a:p>
                  </a:txBody>
                  <a:tcPr/>
                </a:tc>
                <a:tc>
                  <a:txBody>
                    <a:bodyPr/>
                    <a:lstStyle/>
                    <a:p>
                      <a:pPr algn="l"/>
                      <a:r>
                        <a:rPr lang="en-US" sz="1050" u="none" dirty="0" smtClean="0"/>
                        <a:t>   Long-term  Liabilities</a:t>
                      </a:r>
                      <a:endParaRPr lang="en-US" sz="1050" b="0" u="none" dirty="0"/>
                    </a:p>
                  </a:txBody>
                  <a:tcPr/>
                </a:tc>
                <a:tc>
                  <a:txBody>
                    <a:bodyPr/>
                    <a:lstStyle/>
                    <a:p>
                      <a:pPr algn="r"/>
                      <a:r>
                        <a:rPr lang="en-US" sz="1050" u="none" dirty="0" smtClean="0"/>
                        <a:t>840</a:t>
                      </a:r>
                      <a:endParaRPr lang="en-US" sz="1050" b="0" u="none" dirty="0"/>
                    </a:p>
                  </a:txBody>
                  <a:tcPr/>
                </a:tc>
                <a:extLst>
                  <a:ext uri="{0D108BD9-81ED-4DB2-BD59-A6C34878D82A}">
                    <a16:rowId xmlns:a16="http://schemas.microsoft.com/office/drawing/2014/main" val="10013"/>
                  </a:ext>
                </a:extLst>
              </a:tr>
              <a:tr h="0">
                <a:tc>
                  <a:txBody>
                    <a:bodyPr/>
                    <a:lstStyle/>
                    <a:p>
                      <a:endParaRPr lang="en-US" sz="1050" b="1" u="none" dirty="0"/>
                    </a:p>
                  </a:txBody>
                  <a:tcPr/>
                </a:tc>
                <a:tc>
                  <a:txBody>
                    <a:bodyPr/>
                    <a:lstStyle/>
                    <a:p>
                      <a:pPr algn="r"/>
                      <a:endParaRPr lang="en-US" sz="1050" b="1" u="none" dirty="0"/>
                    </a:p>
                  </a:txBody>
                  <a:tcPr/>
                </a:tc>
                <a:tc>
                  <a:txBody>
                    <a:bodyPr/>
                    <a:lstStyle/>
                    <a:p>
                      <a:pPr algn="r"/>
                      <a:endParaRPr lang="en-US" sz="1050" b="1" u="none" dirty="0"/>
                    </a:p>
                  </a:txBody>
                  <a:tcPr/>
                </a:tc>
                <a:tc>
                  <a:txBody>
                    <a:bodyPr/>
                    <a:lstStyle/>
                    <a:p>
                      <a:pPr algn="l"/>
                      <a:endParaRPr lang="en-US" sz="1050" b="1" u="none" dirty="0"/>
                    </a:p>
                  </a:txBody>
                  <a:tcPr/>
                </a:tc>
                <a:tc>
                  <a:txBody>
                    <a:bodyPr/>
                    <a:lstStyle/>
                    <a:p>
                      <a:pPr algn="r"/>
                      <a:endParaRPr lang="en-US" sz="1050" b="1" u="none" dirty="0"/>
                    </a:p>
                  </a:txBody>
                  <a:tcPr/>
                </a:tc>
                <a:extLst>
                  <a:ext uri="{0D108BD9-81ED-4DB2-BD59-A6C34878D82A}">
                    <a16:rowId xmlns:a16="http://schemas.microsoft.com/office/drawing/2014/main" val="10014"/>
                  </a:ext>
                </a:extLst>
              </a:tr>
              <a:tr h="0">
                <a:tc>
                  <a:txBody>
                    <a:bodyPr/>
                    <a:lstStyle/>
                    <a:p>
                      <a:endParaRPr lang="en-US" sz="1050" b="1" u="none" dirty="0"/>
                    </a:p>
                  </a:txBody>
                  <a:tcPr/>
                </a:tc>
                <a:tc>
                  <a:txBody>
                    <a:bodyPr/>
                    <a:lstStyle/>
                    <a:p>
                      <a:pPr algn="r"/>
                      <a:endParaRPr lang="en-US" sz="1050" b="1" u="none" dirty="0"/>
                    </a:p>
                  </a:txBody>
                  <a:tcPr/>
                </a:tc>
                <a:tc>
                  <a:txBody>
                    <a:bodyPr/>
                    <a:lstStyle/>
                    <a:p>
                      <a:pPr algn="r"/>
                      <a:endParaRPr lang="en-US" sz="1050" b="1" u="none" dirty="0"/>
                    </a:p>
                  </a:txBody>
                  <a:tcPr/>
                </a:tc>
                <a:tc>
                  <a:txBody>
                    <a:bodyPr/>
                    <a:lstStyle/>
                    <a:p>
                      <a:pPr algn="l"/>
                      <a:r>
                        <a:rPr lang="en-US" sz="1050" u="sng" dirty="0" smtClean="0"/>
                        <a:t>Owners’ Equity</a:t>
                      </a:r>
                      <a:endParaRPr lang="en-US" sz="1050" b="0" u="sng" dirty="0"/>
                    </a:p>
                  </a:txBody>
                  <a:tcPr/>
                </a:tc>
                <a:tc>
                  <a:txBody>
                    <a:bodyPr/>
                    <a:lstStyle/>
                    <a:p>
                      <a:pPr algn="r"/>
                      <a:endParaRPr lang="en-US" sz="1050" b="0" u="none" dirty="0"/>
                    </a:p>
                  </a:txBody>
                  <a:tcPr/>
                </a:tc>
                <a:extLst>
                  <a:ext uri="{0D108BD9-81ED-4DB2-BD59-A6C34878D82A}">
                    <a16:rowId xmlns:a16="http://schemas.microsoft.com/office/drawing/2014/main" val="10015"/>
                  </a:ext>
                </a:extLst>
              </a:tr>
              <a:tr h="0">
                <a:tc>
                  <a:txBody>
                    <a:bodyPr/>
                    <a:lstStyle/>
                    <a:p>
                      <a:endParaRPr lang="en-US" sz="1050" b="1" u="none" dirty="0"/>
                    </a:p>
                  </a:txBody>
                  <a:tcPr/>
                </a:tc>
                <a:tc>
                  <a:txBody>
                    <a:bodyPr/>
                    <a:lstStyle/>
                    <a:p>
                      <a:pPr algn="r"/>
                      <a:endParaRPr lang="en-US" sz="1050" b="1" u="none" dirty="0"/>
                    </a:p>
                  </a:txBody>
                  <a:tcPr/>
                </a:tc>
                <a:tc>
                  <a:txBody>
                    <a:bodyPr/>
                    <a:lstStyle/>
                    <a:p>
                      <a:pPr algn="r"/>
                      <a:endParaRPr lang="en-US" sz="1050" b="1" u="none" dirty="0"/>
                    </a:p>
                  </a:txBody>
                  <a:tcPr/>
                </a:tc>
                <a:tc>
                  <a:txBody>
                    <a:bodyPr/>
                    <a:lstStyle/>
                    <a:p>
                      <a:pPr algn="l"/>
                      <a:r>
                        <a:rPr lang="en-US" sz="1050" u="none" dirty="0" smtClean="0"/>
                        <a:t>Common Stock</a:t>
                      </a:r>
                      <a:endParaRPr lang="en-US" sz="1050" b="0" u="none" dirty="0"/>
                    </a:p>
                  </a:txBody>
                  <a:tcPr/>
                </a:tc>
                <a:tc>
                  <a:txBody>
                    <a:bodyPr/>
                    <a:lstStyle/>
                    <a:p>
                      <a:pPr algn="r"/>
                      <a:r>
                        <a:rPr lang="en-US" sz="1050" u="none" dirty="0" smtClean="0"/>
                        <a:t>50</a:t>
                      </a:r>
                      <a:endParaRPr lang="en-US" sz="1050" b="0" u="none" dirty="0"/>
                    </a:p>
                  </a:txBody>
                  <a:tcPr/>
                </a:tc>
                <a:extLst>
                  <a:ext uri="{0D108BD9-81ED-4DB2-BD59-A6C34878D82A}">
                    <a16:rowId xmlns:a16="http://schemas.microsoft.com/office/drawing/2014/main" val="10016"/>
                  </a:ext>
                </a:extLst>
              </a:tr>
              <a:tr h="0">
                <a:tc>
                  <a:txBody>
                    <a:bodyPr/>
                    <a:lstStyle/>
                    <a:p>
                      <a:endParaRPr lang="en-US" sz="1050" b="1" u="none" dirty="0"/>
                    </a:p>
                  </a:txBody>
                  <a:tcPr/>
                </a:tc>
                <a:tc>
                  <a:txBody>
                    <a:bodyPr/>
                    <a:lstStyle/>
                    <a:p>
                      <a:pPr algn="r"/>
                      <a:endParaRPr lang="en-US" sz="1050" b="1" u="none" dirty="0"/>
                    </a:p>
                  </a:txBody>
                  <a:tcPr/>
                </a:tc>
                <a:tc>
                  <a:txBody>
                    <a:bodyPr/>
                    <a:lstStyle/>
                    <a:p>
                      <a:pPr algn="r"/>
                      <a:endParaRPr lang="en-US" sz="1050" b="1" u="none" dirty="0"/>
                    </a:p>
                  </a:txBody>
                  <a:tcPr/>
                </a:tc>
                <a:tc>
                  <a:txBody>
                    <a:bodyPr/>
                    <a:lstStyle/>
                    <a:p>
                      <a:pPr algn="l"/>
                      <a:r>
                        <a:rPr lang="en-US" sz="1050" u="none" dirty="0" smtClean="0"/>
                        <a:t>APIC</a:t>
                      </a:r>
                      <a:endParaRPr lang="en-US" sz="1050" b="0" u="none" dirty="0"/>
                    </a:p>
                  </a:txBody>
                  <a:tcPr/>
                </a:tc>
                <a:tc>
                  <a:txBody>
                    <a:bodyPr/>
                    <a:lstStyle/>
                    <a:p>
                      <a:pPr algn="r"/>
                      <a:r>
                        <a:rPr lang="en-US" sz="1050" u="none" dirty="0" smtClean="0"/>
                        <a:t>450</a:t>
                      </a:r>
                      <a:endParaRPr lang="en-US" sz="1050" b="0" u="none" dirty="0"/>
                    </a:p>
                  </a:txBody>
                  <a:tcPr/>
                </a:tc>
                <a:extLst>
                  <a:ext uri="{0D108BD9-81ED-4DB2-BD59-A6C34878D82A}">
                    <a16:rowId xmlns:a16="http://schemas.microsoft.com/office/drawing/2014/main" val="10017"/>
                  </a:ext>
                </a:extLst>
              </a:tr>
              <a:tr h="0">
                <a:tc>
                  <a:txBody>
                    <a:bodyPr/>
                    <a:lstStyle/>
                    <a:p>
                      <a:endParaRPr lang="en-US" sz="1050" b="1" u="none" dirty="0"/>
                    </a:p>
                  </a:txBody>
                  <a:tcPr/>
                </a:tc>
                <a:tc>
                  <a:txBody>
                    <a:bodyPr/>
                    <a:lstStyle/>
                    <a:p>
                      <a:pPr algn="r"/>
                      <a:endParaRPr lang="en-US" sz="1050" b="1" u="none" dirty="0"/>
                    </a:p>
                  </a:txBody>
                  <a:tcPr/>
                </a:tc>
                <a:tc>
                  <a:txBody>
                    <a:bodyPr/>
                    <a:lstStyle/>
                    <a:p>
                      <a:pPr algn="r"/>
                      <a:endParaRPr lang="en-US" sz="1050" b="1" u="none" dirty="0"/>
                    </a:p>
                  </a:txBody>
                  <a:tcPr/>
                </a:tc>
                <a:tc>
                  <a:txBody>
                    <a:bodyPr/>
                    <a:lstStyle/>
                    <a:p>
                      <a:pPr algn="l"/>
                      <a:r>
                        <a:rPr lang="en-US" sz="1050" u="none" dirty="0" smtClean="0"/>
                        <a:t>Treasury Stock</a:t>
                      </a:r>
                      <a:endParaRPr lang="en-US" sz="1050" b="0" u="none" dirty="0"/>
                    </a:p>
                  </a:txBody>
                  <a:tcPr/>
                </a:tc>
                <a:tc>
                  <a:txBody>
                    <a:bodyPr/>
                    <a:lstStyle/>
                    <a:p>
                      <a:pPr algn="r"/>
                      <a:r>
                        <a:rPr lang="en-US" sz="1050" u="none" dirty="0" smtClean="0"/>
                        <a:t>(10)</a:t>
                      </a:r>
                      <a:endParaRPr lang="en-US" sz="1050" b="0" u="none" dirty="0"/>
                    </a:p>
                  </a:txBody>
                  <a:tcPr/>
                </a:tc>
                <a:extLst>
                  <a:ext uri="{0D108BD9-81ED-4DB2-BD59-A6C34878D82A}">
                    <a16:rowId xmlns:a16="http://schemas.microsoft.com/office/drawing/2014/main" val="10018"/>
                  </a:ext>
                </a:extLst>
              </a:tr>
              <a:tr h="0">
                <a:tc>
                  <a:txBody>
                    <a:bodyPr/>
                    <a:lstStyle/>
                    <a:p>
                      <a:endParaRPr lang="en-US" sz="1050" b="1" u="none" dirty="0"/>
                    </a:p>
                  </a:txBody>
                  <a:tcPr/>
                </a:tc>
                <a:tc>
                  <a:txBody>
                    <a:bodyPr/>
                    <a:lstStyle/>
                    <a:p>
                      <a:pPr algn="r"/>
                      <a:endParaRPr lang="en-US" sz="1050" b="1" u="none" dirty="0"/>
                    </a:p>
                  </a:txBody>
                  <a:tcPr/>
                </a:tc>
                <a:tc>
                  <a:txBody>
                    <a:bodyPr/>
                    <a:lstStyle/>
                    <a:p>
                      <a:pPr algn="r"/>
                      <a:endParaRPr lang="en-US" sz="1050" b="1" u="none" dirty="0"/>
                    </a:p>
                  </a:txBody>
                  <a:tcPr/>
                </a:tc>
                <a:tc>
                  <a:txBody>
                    <a:bodyPr/>
                    <a:lstStyle/>
                    <a:p>
                      <a:pPr algn="l"/>
                      <a:r>
                        <a:rPr lang="en-US" sz="1050" u="none" dirty="0" smtClean="0"/>
                        <a:t>Other</a:t>
                      </a:r>
                      <a:endParaRPr lang="en-US" sz="1050" b="0" u="none" dirty="0"/>
                    </a:p>
                  </a:txBody>
                  <a:tcPr/>
                </a:tc>
                <a:tc>
                  <a:txBody>
                    <a:bodyPr/>
                    <a:lstStyle/>
                    <a:p>
                      <a:pPr algn="r"/>
                      <a:r>
                        <a:rPr lang="en-US" sz="1050" u="none" dirty="0" smtClean="0"/>
                        <a:t>10</a:t>
                      </a:r>
                      <a:endParaRPr lang="en-US" sz="1050" b="0" u="none" dirty="0"/>
                    </a:p>
                  </a:txBody>
                  <a:tcPr/>
                </a:tc>
                <a:extLst>
                  <a:ext uri="{0D108BD9-81ED-4DB2-BD59-A6C34878D82A}">
                    <a16:rowId xmlns:a16="http://schemas.microsoft.com/office/drawing/2014/main" val="10019"/>
                  </a:ext>
                </a:extLst>
              </a:tr>
              <a:tr h="0">
                <a:tc>
                  <a:txBody>
                    <a:bodyPr/>
                    <a:lstStyle/>
                    <a:p>
                      <a:endParaRPr lang="en-US" sz="1050" b="1" u="none" dirty="0"/>
                    </a:p>
                  </a:txBody>
                  <a:tcPr/>
                </a:tc>
                <a:tc>
                  <a:txBody>
                    <a:bodyPr/>
                    <a:lstStyle/>
                    <a:p>
                      <a:pPr algn="r"/>
                      <a:endParaRPr lang="en-US" sz="1050" b="1" u="none" dirty="0"/>
                    </a:p>
                  </a:txBody>
                  <a:tcPr/>
                </a:tc>
                <a:tc>
                  <a:txBody>
                    <a:bodyPr/>
                    <a:lstStyle/>
                    <a:p>
                      <a:pPr algn="r"/>
                      <a:endParaRPr lang="en-US" sz="1050" b="1" u="none" dirty="0"/>
                    </a:p>
                  </a:txBody>
                  <a:tcPr/>
                </a:tc>
                <a:tc>
                  <a:txBody>
                    <a:bodyPr/>
                    <a:lstStyle/>
                    <a:p>
                      <a:pPr algn="l"/>
                      <a:r>
                        <a:rPr lang="en-US" sz="1050" u="none" dirty="0" smtClean="0"/>
                        <a:t>Retained Earnings</a:t>
                      </a:r>
                      <a:endParaRPr lang="en-US" sz="1050" b="0" u="none" dirty="0"/>
                    </a:p>
                  </a:txBody>
                  <a:tcPr/>
                </a:tc>
                <a:tc>
                  <a:txBody>
                    <a:bodyPr/>
                    <a:lstStyle/>
                    <a:p>
                      <a:pPr algn="r"/>
                      <a:r>
                        <a:rPr lang="en-US" sz="1050" u="none" dirty="0" smtClean="0"/>
                        <a:t>150</a:t>
                      </a:r>
                      <a:endParaRPr lang="en-US" sz="1050" b="0" u="none" dirty="0"/>
                    </a:p>
                  </a:txBody>
                  <a:tcPr/>
                </a:tc>
                <a:extLst>
                  <a:ext uri="{0D108BD9-81ED-4DB2-BD59-A6C34878D82A}">
                    <a16:rowId xmlns:a16="http://schemas.microsoft.com/office/drawing/2014/main" val="10020"/>
                  </a:ext>
                </a:extLst>
              </a:tr>
              <a:tr h="0">
                <a:tc>
                  <a:txBody>
                    <a:bodyPr/>
                    <a:lstStyle/>
                    <a:p>
                      <a:endParaRPr lang="en-US" sz="1050" b="1" u="none" dirty="0"/>
                    </a:p>
                  </a:txBody>
                  <a:tcPr/>
                </a:tc>
                <a:tc>
                  <a:txBody>
                    <a:bodyPr/>
                    <a:lstStyle/>
                    <a:p>
                      <a:pPr algn="r"/>
                      <a:endParaRPr lang="en-US" sz="1050" b="1" u="none" dirty="0"/>
                    </a:p>
                  </a:txBody>
                  <a:tcPr/>
                </a:tc>
                <a:tc>
                  <a:txBody>
                    <a:bodyPr/>
                    <a:lstStyle/>
                    <a:p>
                      <a:pPr algn="r"/>
                      <a:endParaRPr lang="en-US" sz="1050" b="1" u="none" dirty="0"/>
                    </a:p>
                  </a:txBody>
                  <a:tcPr/>
                </a:tc>
                <a:tc>
                  <a:txBody>
                    <a:bodyPr/>
                    <a:lstStyle/>
                    <a:p>
                      <a:pPr algn="l"/>
                      <a:r>
                        <a:rPr lang="en-US" sz="1050" u="none" dirty="0" smtClean="0"/>
                        <a:t>   Owners’ equity</a:t>
                      </a:r>
                      <a:endParaRPr lang="en-US" sz="1050" b="0" u="none" dirty="0"/>
                    </a:p>
                  </a:txBody>
                  <a:tcPr/>
                </a:tc>
                <a:tc>
                  <a:txBody>
                    <a:bodyPr/>
                    <a:lstStyle/>
                    <a:p>
                      <a:pPr algn="r"/>
                      <a:r>
                        <a:rPr lang="en-US" sz="1050" u="none" dirty="0" smtClean="0"/>
                        <a:t>650</a:t>
                      </a:r>
                      <a:endParaRPr lang="en-US" sz="1050" b="0" u="none" dirty="0"/>
                    </a:p>
                  </a:txBody>
                  <a:tcPr/>
                </a:tc>
                <a:extLst>
                  <a:ext uri="{0D108BD9-81ED-4DB2-BD59-A6C34878D82A}">
                    <a16:rowId xmlns:a16="http://schemas.microsoft.com/office/drawing/2014/main" val="10021"/>
                  </a:ext>
                </a:extLst>
              </a:tr>
              <a:tr h="0">
                <a:tc>
                  <a:txBody>
                    <a:bodyPr/>
                    <a:lstStyle/>
                    <a:p>
                      <a:r>
                        <a:rPr lang="en-US" sz="1050" u="none" dirty="0" smtClean="0"/>
                        <a:t>Total</a:t>
                      </a:r>
                      <a:r>
                        <a:rPr lang="en-US" sz="1050" u="none" baseline="0" dirty="0" smtClean="0"/>
                        <a:t> Assets</a:t>
                      </a:r>
                      <a:endParaRPr lang="en-US" sz="1050" b="1" u="none" dirty="0"/>
                    </a:p>
                  </a:txBody>
                  <a:tcPr/>
                </a:tc>
                <a:tc>
                  <a:txBody>
                    <a:bodyPr/>
                    <a:lstStyle/>
                    <a:p>
                      <a:pPr algn="r"/>
                      <a:r>
                        <a:rPr lang="en-US" sz="1050" u="none" dirty="0" smtClean="0"/>
                        <a:t>1740</a:t>
                      </a:r>
                      <a:endParaRPr lang="en-US" sz="1050" b="1" u="none" dirty="0"/>
                    </a:p>
                  </a:txBody>
                  <a:tcPr/>
                </a:tc>
                <a:tc>
                  <a:txBody>
                    <a:bodyPr/>
                    <a:lstStyle/>
                    <a:p>
                      <a:pPr algn="r"/>
                      <a:endParaRPr lang="en-US" sz="1050" b="1" u="none" dirty="0"/>
                    </a:p>
                  </a:txBody>
                  <a:tcPr/>
                </a:tc>
                <a:tc>
                  <a:txBody>
                    <a:bodyPr/>
                    <a:lstStyle/>
                    <a:p>
                      <a:pPr algn="l"/>
                      <a:r>
                        <a:rPr lang="en-US" sz="1050" u="none" dirty="0" smtClean="0"/>
                        <a:t>Total Liabilities &amp; OE</a:t>
                      </a:r>
                      <a:endParaRPr lang="en-US" sz="1050" b="1" u="none" dirty="0"/>
                    </a:p>
                  </a:txBody>
                  <a:tcPr/>
                </a:tc>
                <a:tc>
                  <a:txBody>
                    <a:bodyPr/>
                    <a:lstStyle/>
                    <a:p>
                      <a:pPr algn="r"/>
                      <a:r>
                        <a:rPr lang="en-US" sz="1050" u="none" dirty="0" smtClean="0"/>
                        <a:t>1740</a:t>
                      </a:r>
                      <a:endParaRPr lang="en-US" sz="1050" b="1" u="none" dirty="0"/>
                    </a:p>
                  </a:txBody>
                  <a:tcPr/>
                </a:tc>
                <a:extLst>
                  <a:ext uri="{0D108BD9-81ED-4DB2-BD59-A6C34878D82A}">
                    <a16:rowId xmlns:a16="http://schemas.microsoft.com/office/drawing/2014/main" val="10022"/>
                  </a:ext>
                </a:extLst>
              </a:tr>
            </a:tbl>
          </a:graphicData>
        </a:graphic>
      </p:graphicFrame>
      <p:sp>
        <p:nvSpPr>
          <p:cNvPr id="5122"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27AAB13F-ADB2-4002-89FA-3CC3FC639A20}" type="slidenum">
              <a:rPr lang="en-US" altLang="en-US" sz="900" b="1" smtClean="0">
                <a:solidFill>
                  <a:srgbClr val="002E62"/>
                </a:solidFill>
              </a:rPr>
              <a:pPr/>
              <a:t>4</a:t>
            </a:fld>
            <a:endParaRPr lang="en-US" altLang="en-US" sz="1400" b="1" smtClean="0">
              <a:solidFill>
                <a:srgbClr val="002E62"/>
              </a:solidFill>
            </a:endParaRPr>
          </a:p>
        </p:txBody>
      </p:sp>
      <p:sp>
        <p:nvSpPr>
          <p:cNvPr id="5123" name="Rectangle 2"/>
          <p:cNvSpPr>
            <a:spLocks noGrp="1" noChangeArrowheads="1"/>
          </p:cNvSpPr>
          <p:nvPr>
            <p:ph type="title"/>
          </p:nvPr>
        </p:nvSpPr>
        <p:spPr>
          <a:xfrm>
            <a:off x="1143000" y="280988"/>
            <a:ext cx="5980113" cy="609600"/>
          </a:xfrm>
          <a:noFill/>
        </p:spPr>
        <p:txBody>
          <a:bodyPr lIns="0" tIns="0" rIns="0" bIns="0"/>
          <a:lstStyle/>
          <a:p>
            <a:pPr eaLnBrk="1" hangingPunct="1"/>
            <a:r>
              <a:rPr lang="en-US" altLang="en-US" sz="2400" b="1" dirty="0" smtClean="0">
                <a:solidFill>
                  <a:schemeClr val="bg1"/>
                </a:solidFill>
              </a:rPr>
              <a:t>Where we are on the Balance Sheet</a:t>
            </a:r>
            <a:endParaRPr lang="en-US" altLang="en-US" dirty="0" smtClean="0">
              <a:solidFill>
                <a:schemeClr val="bg1"/>
              </a:solidFill>
            </a:endParaRPr>
          </a:p>
        </p:txBody>
      </p:sp>
      <p:sp>
        <p:nvSpPr>
          <p:cNvPr id="9" name="Rounded Rectangle 8"/>
          <p:cNvSpPr/>
          <p:nvPr/>
        </p:nvSpPr>
        <p:spPr>
          <a:xfrm>
            <a:off x="4876800" y="4114800"/>
            <a:ext cx="2514600" cy="228600"/>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8508766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2A8E939-57B5-43DC-8C7D-C957290878FE}" type="slidenum">
              <a:rPr lang="en-US" altLang="en-US" sz="900" b="1" smtClean="0">
                <a:solidFill>
                  <a:srgbClr val="002E62"/>
                </a:solidFill>
              </a:rPr>
              <a:pPr/>
              <a:t>40</a:t>
            </a:fld>
            <a:endParaRPr lang="en-US" altLang="en-US" sz="1400" b="1" smtClean="0">
              <a:solidFill>
                <a:srgbClr val="002E62"/>
              </a:solidFill>
            </a:endParaRPr>
          </a:p>
        </p:txBody>
      </p:sp>
      <p:sp>
        <p:nvSpPr>
          <p:cNvPr id="4099" name="Rectangle 2"/>
          <p:cNvSpPr>
            <a:spLocks noGrp="1" noChangeArrowheads="1"/>
          </p:cNvSpPr>
          <p:nvPr>
            <p:ph type="title"/>
          </p:nvPr>
        </p:nvSpPr>
        <p:spPr>
          <a:xfrm>
            <a:off x="1143000" y="280988"/>
            <a:ext cx="7162800" cy="609600"/>
          </a:xfrm>
          <a:noFill/>
        </p:spPr>
        <p:txBody>
          <a:bodyPr lIns="0" tIns="0" rIns="0" bIns="0"/>
          <a:lstStyle/>
          <a:p>
            <a:pPr eaLnBrk="1" hangingPunct="1"/>
            <a:r>
              <a:rPr lang="en-US" altLang="en-US" sz="2400" b="1" dirty="0" smtClean="0">
                <a:solidFill>
                  <a:schemeClr val="bg1"/>
                </a:solidFill>
              </a:rPr>
              <a:t>Early Redemption: Bond Issued at Discount</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314950"/>
          </a:xfrm>
          <a:noFill/>
        </p:spPr>
        <p:txBody>
          <a:bodyPr lIns="0" tIns="0" rIns="0" bIns="0"/>
          <a:lstStyle/>
          <a:p>
            <a:pPr marL="0" indent="0">
              <a:buClr>
                <a:schemeClr val="tx2"/>
              </a:buClr>
              <a:buSzPct val="80000"/>
              <a:buNone/>
            </a:pPr>
            <a:r>
              <a:rPr lang="en-US" sz="1400" b="1" dirty="0"/>
              <a:t>Example:</a:t>
            </a:r>
          </a:p>
          <a:p>
            <a:pPr marL="0" indent="0">
              <a:buClr>
                <a:schemeClr val="tx2"/>
              </a:buClr>
              <a:buSzPct val="80000"/>
              <a:buNone/>
            </a:pPr>
            <a:r>
              <a:rPr lang="en-US" sz="1400" dirty="0"/>
              <a:t>On January 1, 2016, Amazon issues $100,000 in bonds having a 10 percent annual stated rate of interest. The bonds mature in two years, and interest is paid semiannually. The annual market rate of interest is 12 percent. Since the stated interest rate of 10 percent is less than the market interest rate of 12 percent, these bonds are issued at a discount.</a:t>
            </a:r>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r>
              <a:rPr lang="en-US" sz="1400" dirty="0" smtClean="0">
                <a:solidFill>
                  <a:srgbClr val="C00000"/>
                </a:solidFill>
              </a:rPr>
              <a:t>Suppose Amazon decides </a:t>
            </a:r>
            <a:r>
              <a:rPr lang="en-US" sz="1400" dirty="0">
                <a:solidFill>
                  <a:srgbClr val="C00000"/>
                </a:solidFill>
              </a:rPr>
              <a:t>to redeem its bonds on </a:t>
            </a:r>
            <a:r>
              <a:rPr lang="en-US" sz="1400" dirty="0" smtClean="0">
                <a:solidFill>
                  <a:srgbClr val="C00000"/>
                </a:solidFill>
              </a:rPr>
              <a:t>01/01/2017 </a:t>
            </a:r>
            <a:br>
              <a:rPr lang="en-US" sz="1400" dirty="0" smtClean="0">
                <a:solidFill>
                  <a:srgbClr val="C00000"/>
                </a:solidFill>
              </a:rPr>
            </a:br>
            <a:r>
              <a:rPr lang="en-US" sz="1400" dirty="0" smtClean="0">
                <a:solidFill>
                  <a:srgbClr val="C00000"/>
                </a:solidFill>
              </a:rPr>
              <a:t>when </a:t>
            </a:r>
            <a:r>
              <a:rPr lang="en-US" sz="1400" dirty="0">
                <a:solidFill>
                  <a:srgbClr val="C00000"/>
                </a:solidFill>
              </a:rPr>
              <a:t>its market interest rate is </a:t>
            </a:r>
            <a:r>
              <a:rPr lang="en-US" sz="1400" b="1" dirty="0">
                <a:solidFill>
                  <a:srgbClr val="C00000"/>
                </a:solidFill>
              </a:rPr>
              <a:t>15</a:t>
            </a:r>
            <a:r>
              <a:rPr lang="en-US" sz="1400" b="1" dirty="0" smtClean="0">
                <a:solidFill>
                  <a:srgbClr val="C00000"/>
                </a:solidFill>
              </a:rPr>
              <a:t>%</a:t>
            </a:r>
            <a:r>
              <a:rPr lang="en-US" sz="1400" dirty="0" smtClean="0">
                <a:solidFill>
                  <a:srgbClr val="C00000"/>
                </a:solidFill>
              </a:rPr>
              <a:t> </a:t>
            </a:r>
            <a:endParaRPr lang="en-US" sz="1400" dirty="0">
              <a:solidFill>
                <a:srgbClr val="C00000"/>
              </a:solidFill>
            </a:endParaRPr>
          </a:p>
        </p:txBody>
      </p:sp>
      <p:graphicFrame>
        <p:nvGraphicFramePr>
          <p:cNvPr id="2" name="Table 1"/>
          <p:cNvGraphicFramePr>
            <a:graphicFrameLocks noGrp="1"/>
          </p:cNvGraphicFramePr>
          <p:nvPr>
            <p:extLst/>
          </p:nvPr>
        </p:nvGraphicFramePr>
        <p:xfrm>
          <a:off x="1371600" y="2590800"/>
          <a:ext cx="6858000" cy="3139440"/>
        </p:xfrm>
        <a:graphic>
          <a:graphicData uri="http://schemas.openxmlformats.org/drawingml/2006/table">
            <a:tbl>
              <a:tblPr firstRow="1" bandRow="1">
                <a:tableStyleId>{3B4B98B0-60AC-42C2-AFA5-B58CD77FA1E5}</a:tableStyleId>
              </a:tblPr>
              <a:tblGrid>
                <a:gridCol w="1600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tblGrid>
              <a:tr h="370840">
                <a:tc gridSpan="5">
                  <a:txBody>
                    <a:bodyPr/>
                    <a:lstStyle/>
                    <a:p>
                      <a:pPr algn="ctr"/>
                      <a:r>
                        <a:rPr lang="en-US" sz="1200" dirty="0" smtClean="0"/>
                        <a:t>Bond Discount</a:t>
                      </a:r>
                      <a:r>
                        <a:rPr lang="en-US" sz="1200" baseline="0" dirty="0" smtClean="0"/>
                        <a:t> Amortization Schedule</a:t>
                      </a:r>
                      <a:endParaRPr lang="en-US" sz="1200" dirty="0"/>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r>
                        <a:rPr lang="en-US" sz="1200" b="1" dirty="0" smtClean="0"/>
                        <a:t>Date</a:t>
                      </a:r>
                      <a:endParaRPr lang="en-US" sz="1200" b="1" dirty="0"/>
                    </a:p>
                  </a:txBody>
                  <a:tcPr anchor="ctr"/>
                </a:tc>
                <a:tc>
                  <a:txBody>
                    <a:bodyPr/>
                    <a:lstStyle/>
                    <a:p>
                      <a:pPr algn="ctr"/>
                      <a:r>
                        <a:rPr lang="en-US" sz="1200" b="1" dirty="0" smtClean="0"/>
                        <a:t>Cash Owed for Interest</a:t>
                      </a:r>
                      <a:endParaRPr lang="en-US" sz="1200" b="1" dirty="0"/>
                    </a:p>
                  </a:txBody>
                  <a:tcPr anchor="ctr"/>
                </a:tc>
                <a:tc>
                  <a:txBody>
                    <a:bodyPr/>
                    <a:lstStyle/>
                    <a:p>
                      <a:pPr algn="ctr"/>
                      <a:r>
                        <a:rPr lang="en-US" sz="1200" b="1" dirty="0" smtClean="0"/>
                        <a:t>Interest Expense</a:t>
                      </a:r>
                      <a:endParaRPr lang="en-US" sz="1200" b="1" dirty="0"/>
                    </a:p>
                  </a:txBody>
                  <a:tcPr anchor="ctr"/>
                </a:tc>
                <a:tc>
                  <a:txBody>
                    <a:bodyPr/>
                    <a:lstStyle/>
                    <a:p>
                      <a:pPr algn="ctr"/>
                      <a:r>
                        <a:rPr lang="en-US" sz="1200" b="1" dirty="0" smtClean="0"/>
                        <a:t>Amortization of Bond Discount</a:t>
                      </a:r>
                      <a:endParaRPr lang="en-US" sz="1200" b="1" dirty="0"/>
                    </a:p>
                  </a:txBody>
                  <a:tcPr anchor="ctr"/>
                </a:tc>
                <a:tc>
                  <a:txBody>
                    <a:bodyPr/>
                    <a:lstStyle/>
                    <a:p>
                      <a:pPr algn="ctr"/>
                      <a:r>
                        <a:rPr lang="en-US" sz="1200" b="1" dirty="0" smtClean="0"/>
                        <a:t>Bonds Payable Book Value</a:t>
                      </a:r>
                      <a:endParaRPr lang="en-US" sz="1200" b="1" dirty="0"/>
                    </a:p>
                  </a:txBody>
                  <a:tcPr anchor="ctr"/>
                </a:tc>
                <a:extLst>
                  <a:ext uri="{0D108BD9-81ED-4DB2-BD59-A6C34878D82A}">
                    <a16:rowId xmlns:a16="http://schemas.microsoft.com/office/drawing/2014/main" val="10001"/>
                  </a:ext>
                </a:extLst>
              </a:tr>
              <a:tr h="370840">
                <a:tc>
                  <a:txBody>
                    <a:bodyPr/>
                    <a:lstStyle/>
                    <a:p>
                      <a:pPr algn="ctr"/>
                      <a:endParaRPr lang="en-US" sz="1200" dirty="0"/>
                    </a:p>
                  </a:txBody>
                  <a:tcPr anchor="ctr"/>
                </a:tc>
                <a:tc>
                  <a:txBody>
                    <a:bodyPr/>
                    <a:lstStyle/>
                    <a:p>
                      <a:pPr algn="ctr"/>
                      <a:r>
                        <a:rPr lang="en-US" sz="1200" dirty="0" smtClean="0"/>
                        <a:t>$100,000</a:t>
                      </a:r>
                      <a:r>
                        <a:rPr lang="en-US" sz="1200" baseline="0" dirty="0" smtClean="0"/>
                        <a:t> * 10% * ½ year</a:t>
                      </a:r>
                      <a:endParaRPr lang="en-US" sz="1200" dirty="0"/>
                    </a:p>
                  </a:txBody>
                  <a:tcPr anchor="ctr"/>
                </a:tc>
                <a:tc>
                  <a:txBody>
                    <a:bodyPr/>
                    <a:lstStyle/>
                    <a:p>
                      <a:pPr algn="ctr"/>
                      <a:r>
                        <a:rPr lang="en-US" sz="1200" dirty="0" smtClean="0"/>
                        <a:t>Beginning BV * 12% * ½ year</a:t>
                      </a:r>
                      <a:endParaRPr lang="en-US" sz="1200" dirty="0"/>
                    </a:p>
                  </a:txBody>
                  <a:tcPr anchor="ctr"/>
                </a:tc>
                <a:tc>
                  <a:txBody>
                    <a:bodyPr/>
                    <a:lstStyle/>
                    <a:p>
                      <a:pPr algn="ctr"/>
                      <a:r>
                        <a:rPr lang="en-US" sz="1200" dirty="0" smtClean="0"/>
                        <a:t>Cash Owed</a:t>
                      </a:r>
                      <a:r>
                        <a:rPr lang="en-US" sz="1200" baseline="0" dirty="0" smtClean="0"/>
                        <a:t> - Interest Expense</a:t>
                      </a:r>
                      <a:endParaRPr lang="en-US" sz="1200" dirty="0"/>
                    </a:p>
                  </a:txBody>
                  <a:tcPr anchor="ctr"/>
                </a:tc>
                <a:tc>
                  <a:txBody>
                    <a:bodyPr/>
                    <a:lstStyle/>
                    <a:p>
                      <a:pPr algn="ctr"/>
                      <a:r>
                        <a:rPr lang="en-US" sz="1200" dirty="0" smtClean="0"/>
                        <a:t>Beginning BV + Amortization</a:t>
                      </a:r>
                      <a:endParaRPr lang="en-US" sz="1200" dirty="0"/>
                    </a:p>
                  </a:txBody>
                  <a:tcPr anchor="ctr"/>
                </a:tc>
                <a:extLst>
                  <a:ext uri="{0D108BD9-81ED-4DB2-BD59-A6C34878D82A}">
                    <a16:rowId xmlns:a16="http://schemas.microsoft.com/office/drawing/2014/main" val="10002"/>
                  </a:ext>
                </a:extLst>
              </a:tr>
              <a:tr h="370840">
                <a:tc>
                  <a:txBody>
                    <a:bodyPr/>
                    <a:lstStyle/>
                    <a:p>
                      <a:pPr algn="ctr"/>
                      <a:r>
                        <a:rPr lang="en-US" sz="1200" dirty="0" smtClean="0"/>
                        <a:t>01/01/2016</a:t>
                      </a:r>
                      <a:endParaRPr lang="en-US" sz="1200" dirty="0"/>
                    </a:p>
                  </a:txBody>
                  <a:tcPr anchor="ctr"/>
                </a:tc>
                <a:tc>
                  <a:txBody>
                    <a:bodyPr/>
                    <a:lstStyle/>
                    <a:p>
                      <a:pPr algn="ctr"/>
                      <a:endParaRPr lang="en-US" sz="1200" dirty="0"/>
                    </a:p>
                  </a:txBody>
                  <a:tcPr anchor="ctr"/>
                </a:tc>
                <a:tc>
                  <a:txBody>
                    <a:bodyPr/>
                    <a:lstStyle/>
                    <a:p>
                      <a:pPr algn="ctr"/>
                      <a:endParaRPr lang="en-US" sz="1200"/>
                    </a:p>
                  </a:txBody>
                  <a:tcPr anchor="ctr"/>
                </a:tc>
                <a:tc>
                  <a:txBody>
                    <a:bodyPr/>
                    <a:lstStyle/>
                    <a:p>
                      <a:pPr algn="ctr"/>
                      <a:endParaRPr lang="en-US" sz="1200" dirty="0"/>
                    </a:p>
                  </a:txBody>
                  <a:tcPr anchor="ctr"/>
                </a:tc>
                <a:tc>
                  <a:txBody>
                    <a:bodyPr/>
                    <a:lstStyle/>
                    <a:p>
                      <a:pPr algn="ctr"/>
                      <a:r>
                        <a:rPr lang="en-US" sz="1200" dirty="0" smtClean="0"/>
                        <a:t>$96,535</a:t>
                      </a:r>
                      <a:endParaRPr lang="en-US" sz="1200" dirty="0"/>
                    </a:p>
                  </a:txBody>
                  <a:tcPr anchor="ctr"/>
                </a:tc>
                <a:extLst>
                  <a:ext uri="{0D108BD9-81ED-4DB2-BD59-A6C34878D82A}">
                    <a16:rowId xmlns:a16="http://schemas.microsoft.com/office/drawing/2014/main" val="10003"/>
                  </a:ext>
                </a:extLst>
              </a:tr>
              <a:tr h="370840">
                <a:tc>
                  <a:txBody>
                    <a:bodyPr/>
                    <a:lstStyle/>
                    <a:p>
                      <a:pPr algn="ctr"/>
                      <a:r>
                        <a:rPr lang="en-US" sz="1200" dirty="0" smtClean="0"/>
                        <a:t>06/30/2016</a:t>
                      </a:r>
                      <a:endParaRPr lang="en-US" sz="1200" dirty="0"/>
                    </a:p>
                  </a:txBody>
                  <a:tcPr anchor="ctr"/>
                </a:tc>
                <a:tc>
                  <a:txBody>
                    <a:bodyPr/>
                    <a:lstStyle/>
                    <a:p>
                      <a:pPr algn="ctr"/>
                      <a:r>
                        <a:rPr lang="en-US" sz="1200" dirty="0" smtClean="0"/>
                        <a:t>$5,000</a:t>
                      </a:r>
                      <a:endParaRPr lang="en-US" sz="1200" dirty="0"/>
                    </a:p>
                  </a:txBody>
                  <a:tcPr anchor="ctr"/>
                </a:tc>
                <a:tc>
                  <a:txBody>
                    <a:bodyPr/>
                    <a:lstStyle/>
                    <a:p>
                      <a:pPr algn="ctr"/>
                      <a:r>
                        <a:rPr lang="en-US" sz="1200" dirty="0" smtClean="0"/>
                        <a:t>$5,792</a:t>
                      </a:r>
                      <a:endParaRPr lang="en-US" sz="1200" dirty="0"/>
                    </a:p>
                  </a:txBody>
                  <a:tcPr anchor="ctr"/>
                </a:tc>
                <a:tc>
                  <a:txBody>
                    <a:bodyPr/>
                    <a:lstStyle/>
                    <a:p>
                      <a:pPr algn="ctr"/>
                      <a:r>
                        <a:rPr lang="en-US" sz="1200" dirty="0" smtClean="0"/>
                        <a:t>$792</a:t>
                      </a:r>
                      <a:endParaRPr lang="en-US" sz="1200" dirty="0"/>
                    </a:p>
                  </a:txBody>
                  <a:tcPr anchor="ctr"/>
                </a:tc>
                <a:tc>
                  <a:txBody>
                    <a:bodyPr/>
                    <a:lstStyle/>
                    <a:p>
                      <a:pPr algn="ctr"/>
                      <a:r>
                        <a:rPr lang="en-US" sz="1200" dirty="0" smtClean="0"/>
                        <a:t>$97,327</a:t>
                      </a:r>
                      <a:endParaRPr lang="en-US" sz="1200" dirty="0"/>
                    </a:p>
                  </a:txBody>
                  <a:tcPr anchor="ctr"/>
                </a:tc>
                <a:extLst>
                  <a:ext uri="{0D108BD9-81ED-4DB2-BD59-A6C34878D82A}">
                    <a16:rowId xmlns:a16="http://schemas.microsoft.com/office/drawing/2014/main" val="10004"/>
                  </a:ext>
                </a:extLst>
              </a:tr>
              <a:tr h="370840">
                <a:tc>
                  <a:txBody>
                    <a:bodyPr/>
                    <a:lstStyle/>
                    <a:p>
                      <a:pPr algn="ctr"/>
                      <a:r>
                        <a:rPr lang="en-US" sz="1200" dirty="0" smtClean="0"/>
                        <a:t>12/31/2016</a:t>
                      </a:r>
                      <a:endParaRPr lang="en-US" sz="1200" dirty="0"/>
                    </a:p>
                  </a:txBody>
                  <a:tcPr anchor="ctr"/>
                </a:tc>
                <a:tc>
                  <a:txBody>
                    <a:bodyPr/>
                    <a:lstStyle/>
                    <a:p>
                      <a:pPr algn="ctr"/>
                      <a:r>
                        <a:rPr lang="en-US" sz="1200" dirty="0" smtClean="0"/>
                        <a:t>$5,000</a:t>
                      </a:r>
                      <a:endParaRPr lang="en-US" sz="1200" dirty="0"/>
                    </a:p>
                  </a:txBody>
                  <a:tcPr anchor="ctr"/>
                </a:tc>
                <a:tc>
                  <a:txBody>
                    <a:bodyPr/>
                    <a:lstStyle/>
                    <a:p>
                      <a:pPr algn="ctr"/>
                      <a:r>
                        <a:rPr lang="en-US" sz="1200" dirty="0" smtClean="0"/>
                        <a:t>$5,840</a:t>
                      </a:r>
                      <a:endParaRPr lang="en-US" sz="1200" dirty="0"/>
                    </a:p>
                  </a:txBody>
                  <a:tcPr anchor="ctr"/>
                </a:tc>
                <a:tc>
                  <a:txBody>
                    <a:bodyPr/>
                    <a:lstStyle/>
                    <a:p>
                      <a:pPr algn="ctr"/>
                      <a:r>
                        <a:rPr lang="en-US" sz="1200" dirty="0" smtClean="0"/>
                        <a:t>$840</a:t>
                      </a:r>
                      <a:endParaRPr lang="en-US" sz="1200" dirty="0"/>
                    </a:p>
                  </a:txBody>
                  <a:tcPr anchor="ctr"/>
                </a:tc>
                <a:tc>
                  <a:txBody>
                    <a:bodyPr/>
                    <a:lstStyle/>
                    <a:p>
                      <a:pPr algn="ctr"/>
                      <a:r>
                        <a:rPr lang="en-US" sz="1200" dirty="0" smtClean="0"/>
                        <a:t>$98,167</a:t>
                      </a:r>
                      <a:endParaRPr lang="en-US" sz="1200" dirty="0"/>
                    </a:p>
                  </a:txBody>
                  <a:tcPr anchor="ctr"/>
                </a:tc>
                <a:extLst>
                  <a:ext uri="{0D108BD9-81ED-4DB2-BD59-A6C34878D82A}">
                    <a16:rowId xmlns:a16="http://schemas.microsoft.com/office/drawing/2014/main" val="10005"/>
                  </a:ext>
                </a:extLst>
              </a:tr>
              <a:tr h="370840">
                <a:tc>
                  <a:txBody>
                    <a:bodyPr/>
                    <a:lstStyle/>
                    <a:p>
                      <a:pPr algn="ctr"/>
                      <a:r>
                        <a:rPr lang="en-US" sz="1200" dirty="0" smtClean="0"/>
                        <a:t>06/30/2017</a:t>
                      </a:r>
                      <a:endParaRPr lang="en-US" sz="1200" dirty="0"/>
                    </a:p>
                  </a:txBody>
                  <a:tcPr anchor="ctr"/>
                </a:tc>
                <a:tc>
                  <a:txBody>
                    <a:bodyPr/>
                    <a:lstStyle/>
                    <a:p>
                      <a:pPr algn="ctr"/>
                      <a:r>
                        <a:rPr lang="en-US" sz="1200" dirty="0" smtClean="0"/>
                        <a:t>$5,000</a:t>
                      </a:r>
                      <a:endParaRPr lang="en-US" sz="1200" dirty="0"/>
                    </a:p>
                  </a:txBody>
                  <a:tcPr anchor="ctr"/>
                </a:tc>
                <a:tc>
                  <a:txBody>
                    <a:bodyPr/>
                    <a:lstStyle/>
                    <a:p>
                      <a:pPr algn="ctr"/>
                      <a:r>
                        <a:rPr lang="en-US" sz="1200" dirty="0" smtClean="0"/>
                        <a:t>$5,890</a:t>
                      </a:r>
                      <a:endParaRPr lang="en-US" sz="1200" dirty="0"/>
                    </a:p>
                  </a:txBody>
                  <a:tcPr anchor="ctr"/>
                </a:tc>
                <a:tc>
                  <a:txBody>
                    <a:bodyPr/>
                    <a:lstStyle/>
                    <a:p>
                      <a:pPr algn="ctr"/>
                      <a:r>
                        <a:rPr lang="en-US" sz="1200" dirty="0" smtClean="0"/>
                        <a:t>$890</a:t>
                      </a:r>
                      <a:endParaRPr lang="en-US" sz="1200" dirty="0"/>
                    </a:p>
                  </a:txBody>
                  <a:tcPr anchor="ctr"/>
                </a:tc>
                <a:tc>
                  <a:txBody>
                    <a:bodyPr/>
                    <a:lstStyle/>
                    <a:p>
                      <a:pPr algn="ctr"/>
                      <a:r>
                        <a:rPr lang="en-US" sz="1200" dirty="0" smtClean="0"/>
                        <a:t>$99,057</a:t>
                      </a:r>
                      <a:endParaRPr lang="en-US" sz="1200" dirty="0"/>
                    </a:p>
                  </a:txBody>
                  <a:tcPr anchor="ctr"/>
                </a:tc>
                <a:extLst>
                  <a:ext uri="{0D108BD9-81ED-4DB2-BD59-A6C34878D82A}">
                    <a16:rowId xmlns:a16="http://schemas.microsoft.com/office/drawing/2014/main" val="10006"/>
                  </a:ext>
                </a:extLst>
              </a:tr>
              <a:tr h="370840">
                <a:tc>
                  <a:txBody>
                    <a:bodyPr/>
                    <a:lstStyle/>
                    <a:p>
                      <a:pPr algn="ctr"/>
                      <a:r>
                        <a:rPr lang="en-US" sz="1200" dirty="0" smtClean="0"/>
                        <a:t>12/31/2017</a:t>
                      </a:r>
                      <a:endParaRPr lang="en-US" sz="1200" dirty="0"/>
                    </a:p>
                  </a:txBody>
                  <a:tcPr anchor="ctr"/>
                </a:tc>
                <a:tc>
                  <a:txBody>
                    <a:bodyPr/>
                    <a:lstStyle/>
                    <a:p>
                      <a:pPr algn="ctr"/>
                      <a:r>
                        <a:rPr lang="en-US" sz="1200" dirty="0" smtClean="0"/>
                        <a:t>$5,000</a:t>
                      </a:r>
                      <a:endParaRPr lang="en-US" sz="1200" dirty="0"/>
                    </a:p>
                  </a:txBody>
                  <a:tcPr anchor="ctr"/>
                </a:tc>
                <a:tc>
                  <a:txBody>
                    <a:bodyPr/>
                    <a:lstStyle/>
                    <a:p>
                      <a:pPr algn="ctr"/>
                      <a:r>
                        <a:rPr lang="en-US" sz="1200" dirty="0" smtClean="0"/>
                        <a:t>$5,943</a:t>
                      </a:r>
                      <a:endParaRPr lang="en-US" sz="1200" dirty="0"/>
                    </a:p>
                  </a:txBody>
                  <a:tcPr anchor="ctr"/>
                </a:tc>
                <a:tc>
                  <a:txBody>
                    <a:bodyPr/>
                    <a:lstStyle/>
                    <a:p>
                      <a:pPr algn="ctr"/>
                      <a:r>
                        <a:rPr lang="en-US" sz="1200" dirty="0" smtClean="0"/>
                        <a:t>$943</a:t>
                      </a:r>
                      <a:endParaRPr lang="en-US" sz="1200" dirty="0"/>
                    </a:p>
                  </a:txBody>
                  <a:tcPr anchor="ctr"/>
                </a:tc>
                <a:tc>
                  <a:txBody>
                    <a:bodyPr/>
                    <a:lstStyle/>
                    <a:p>
                      <a:pPr algn="ctr"/>
                      <a:r>
                        <a:rPr lang="en-US" sz="1200" dirty="0" smtClean="0"/>
                        <a:t>$100,000</a:t>
                      </a:r>
                      <a:endParaRPr lang="en-US" sz="1200" dirty="0"/>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7253059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41</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a:solidFill>
                  <a:schemeClr val="bg1"/>
                </a:solidFill>
              </a:rPr>
              <a:t>Early Redemption: Bond Issued at Discount</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buClr>
                <a:schemeClr val="tx2"/>
              </a:buClr>
              <a:buSzPct val="80000"/>
              <a:buNone/>
            </a:pPr>
            <a:r>
              <a:rPr lang="en-US" sz="1400" b="1" dirty="0" smtClean="0"/>
              <a:t>Example:</a:t>
            </a:r>
            <a:endParaRPr lang="en-US" sz="1400" b="1" dirty="0"/>
          </a:p>
          <a:p>
            <a:pPr marL="0" indent="0">
              <a:buClr>
                <a:schemeClr val="tx2"/>
              </a:buClr>
              <a:buSzPct val="80000"/>
              <a:buNone/>
            </a:pPr>
            <a:r>
              <a:rPr lang="en-US" sz="1400" dirty="0"/>
              <a:t>On January 1, 2016, Amazon issues $100,000 in bonds having a 10 percent annual stated rate of interest. The bonds mature in two years, and interest is paid semiannually. The annual market rate of interest is 12 percent. Since the stated interest rate of 10 percent is less than the market interest rate of 12 percent, these bonds are issued at a discount.</a:t>
            </a:r>
          </a:p>
          <a:p>
            <a:pPr marL="0" indent="0">
              <a:buNone/>
            </a:pPr>
            <a:r>
              <a:rPr lang="en-US" sz="1400" dirty="0">
                <a:solidFill>
                  <a:srgbClr val="C00000"/>
                </a:solidFill>
              </a:rPr>
              <a:t>Suppose Amazon decides to redeem its bonds on </a:t>
            </a:r>
            <a:r>
              <a:rPr lang="en-US" sz="1400" dirty="0" smtClean="0">
                <a:solidFill>
                  <a:srgbClr val="C00000"/>
                </a:solidFill>
              </a:rPr>
              <a:t>01/01/2017 when </a:t>
            </a:r>
            <a:r>
              <a:rPr lang="en-US" sz="1400" dirty="0">
                <a:solidFill>
                  <a:srgbClr val="C00000"/>
                </a:solidFill>
              </a:rPr>
              <a:t>its market interest rate is </a:t>
            </a:r>
            <a:r>
              <a:rPr lang="en-US" sz="1400" b="1" dirty="0">
                <a:solidFill>
                  <a:srgbClr val="C00000"/>
                </a:solidFill>
              </a:rPr>
              <a:t>15%</a:t>
            </a:r>
            <a:r>
              <a:rPr lang="en-US" sz="1400" dirty="0">
                <a:solidFill>
                  <a:srgbClr val="C00000"/>
                </a:solidFill>
              </a:rPr>
              <a:t> </a:t>
            </a:r>
          </a:p>
          <a:p>
            <a:pPr marL="0" indent="0">
              <a:buNone/>
            </a:pPr>
            <a:endParaRPr lang="en-US" sz="1400" dirty="0" smtClean="0"/>
          </a:p>
          <a:p>
            <a:pPr marL="0" indent="0">
              <a:buNone/>
            </a:pPr>
            <a:endParaRPr lang="en-US" sz="1400" dirty="0"/>
          </a:p>
          <a:p>
            <a:endParaRPr lang="en-US" sz="1400" dirty="0" smtClean="0"/>
          </a:p>
          <a:p>
            <a:endParaRPr lang="en-US" sz="1400" dirty="0"/>
          </a:p>
          <a:p>
            <a:endParaRPr lang="en-US" sz="1400" dirty="0" smtClean="0"/>
          </a:p>
          <a:p>
            <a:endParaRPr lang="en-US" sz="1400" dirty="0"/>
          </a:p>
          <a:p>
            <a:endParaRPr lang="en-US" sz="1400" dirty="0" smtClean="0"/>
          </a:p>
          <a:p>
            <a:pPr marL="0" indent="0">
              <a:buNone/>
            </a:pPr>
            <a:r>
              <a:rPr lang="en-US" sz="1400" dirty="0" smtClean="0">
                <a:solidFill>
                  <a:srgbClr val="002060"/>
                </a:solidFill>
                <a:cs typeface="Arial" charset="0"/>
              </a:rPr>
              <a:t>According to the above example, has Amazon </a:t>
            </a:r>
            <a:r>
              <a:rPr lang="en-US" sz="1400" dirty="0">
                <a:solidFill>
                  <a:srgbClr val="002060"/>
                </a:solidFill>
                <a:cs typeface="Arial" charset="0"/>
              </a:rPr>
              <a:t>become more or less risky in the past year?</a:t>
            </a:r>
            <a:r>
              <a:rPr lang="en-US" sz="1200" dirty="0" smtClean="0">
                <a:solidFill>
                  <a:srgbClr val="000000"/>
                </a:solidFill>
                <a:cs typeface="Arial" charset="0"/>
              </a:rPr>
              <a:t>	</a:t>
            </a:r>
          </a:p>
          <a:p>
            <a:pPr marL="0" indent="0">
              <a:buNone/>
            </a:pPr>
            <a:r>
              <a:rPr lang="en-US" sz="1200" dirty="0">
                <a:solidFill>
                  <a:srgbClr val="C00000"/>
                </a:solidFill>
                <a:cs typeface="Arial" charset="0"/>
              </a:rPr>
              <a:t>	</a:t>
            </a:r>
            <a:endParaRPr lang="en-US" sz="1400" dirty="0" smtClean="0">
              <a:solidFill>
                <a:srgbClr val="C00000"/>
              </a:solidFill>
              <a:cs typeface="Arial" charset="0"/>
            </a:endParaRPr>
          </a:p>
          <a:p>
            <a:pPr marL="0" indent="0">
              <a:buNone/>
            </a:pPr>
            <a:endParaRPr lang="en-US" sz="1400" dirty="0">
              <a:solidFill>
                <a:srgbClr val="C00000"/>
              </a:solidFill>
              <a:cs typeface="Arial" charset="0"/>
            </a:endParaRPr>
          </a:p>
          <a:p>
            <a:pPr marL="0" indent="0">
              <a:buNone/>
            </a:pPr>
            <a:endParaRPr lang="en-US" sz="1600" dirty="0">
              <a:solidFill>
                <a:srgbClr val="C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119988979"/>
              </p:ext>
            </p:extLst>
          </p:nvPr>
        </p:nvGraphicFramePr>
        <p:xfrm>
          <a:off x="2095500" y="2895600"/>
          <a:ext cx="5638800" cy="1524000"/>
        </p:xfrm>
        <a:graphic>
          <a:graphicData uri="http://schemas.openxmlformats.org/drawingml/2006/table">
            <a:tbl>
              <a:tblPr firstRow="1" bandRow="1">
                <a:tableStyleId>{2D5ABB26-0587-4C30-8999-92F81FD0307C}</a:tableStyleId>
              </a:tblPr>
              <a:tblGrid>
                <a:gridCol w="3548009">
                  <a:extLst>
                    <a:ext uri="{9D8B030D-6E8A-4147-A177-3AD203B41FA5}">
                      <a16:colId xmlns:a16="http://schemas.microsoft.com/office/drawing/2014/main" val="20000"/>
                    </a:ext>
                  </a:extLst>
                </a:gridCol>
                <a:gridCol w="1000288">
                  <a:extLst>
                    <a:ext uri="{9D8B030D-6E8A-4147-A177-3AD203B41FA5}">
                      <a16:colId xmlns:a16="http://schemas.microsoft.com/office/drawing/2014/main" val="20001"/>
                    </a:ext>
                  </a:extLst>
                </a:gridCol>
                <a:gridCol w="1090503">
                  <a:extLst>
                    <a:ext uri="{9D8B030D-6E8A-4147-A177-3AD203B41FA5}">
                      <a16:colId xmlns:a16="http://schemas.microsoft.com/office/drawing/2014/main" val="20002"/>
                    </a:ext>
                  </a:extLst>
                </a:gridCol>
              </a:tblGrid>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t>To record bond redemption</a:t>
                      </a:r>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Bond Payable (-L)</a:t>
                      </a:r>
                      <a:endParaRPr lang="en-US" sz="1400" dirty="0"/>
                    </a:p>
                  </a:txBody>
                  <a:tcPr/>
                </a:tc>
                <a:tc>
                  <a:txBody>
                    <a:bodyPr/>
                    <a:lstStyle/>
                    <a:p>
                      <a:pPr algn="r"/>
                      <a:r>
                        <a:rPr lang="en-US" sz="1400" dirty="0" smtClean="0"/>
                        <a:t>$100,000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     Bond Discount (-XL; +L)</a:t>
                      </a:r>
                      <a:endParaRPr lang="en-US" sz="1400" dirty="0"/>
                    </a:p>
                  </a:txBody>
                  <a:tcPr/>
                </a:tc>
                <a:tc>
                  <a:txBody>
                    <a:bodyPr/>
                    <a:lstStyle/>
                    <a:p>
                      <a:pPr algn="r"/>
                      <a:endParaRPr lang="en-US" sz="14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smtClean="0"/>
                        <a:t>$  1,833</a:t>
                      </a:r>
                    </a:p>
                  </a:txBody>
                  <a:tcPr/>
                </a:tc>
                <a:extLst>
                  <a:ext uri="{0D108BD9-81ED-4DB2-BD59-A6C34878D82A}">
                    <a16:rowId xmlns:a16="http://schemas.microsoft.com/office/drawing/2014/main" val="10002"/>
                  </a:ext>
                </a:extLst>
              </a:tr>
              <a:tr h="127000">
                <a:tc>
                  <a:txBody>
                    <a:bodyPr/>
                    <a:lstStyle/>
                    <a:p>
                      <a:r>
                        <a:rPr lang="en-US" sz="1400" dirty="0" smtClean="0"/>
                        <a:t>     Cash (-A)</a:t>
                      </a:r>
                      <a:endParaRPr lang="en-US" sz="1400" dirty="0"/>
                    </a:p>
                  </a:txBody>
                  <a:tcPr/>
                </a:tc>
                <a:tc>
                  <a:txBody>
                    <a:bodyPr/>
                    <a:lstStyle/>
                    <a:p>
                      <a:pPr algn="r"/>
                      <a:endParaRPr lang="en-US" sz="1400" dirty="0"/>
                    </a:p>
                  </a:txBody>
                  <a:tcPr/>
                </a:tc>
                <a:tc>
                  <a:txBody>
                    <a:bodyPr/>
                    <a:lstStyle/>
                    <a:p>
                      <a:pPr algn="r"/>
                      <a:r>
                        <a:rPr lang="en-US" sz="1400" dirty="0" smtClean="0"/>
                        <a:t>95,511</a:t>
                      </a:r>
                      <a:endParaRPr lang="en-US" sz="1400" dirty="0"/>
                    </a:p>
                  </a:txBody>
                  <a:tcPr/>
                </a:tc>
                <a:extLst>
                  <a:ext uri="{0D108BD9-81ED-4DB2-BD59-A6C34878D82A}">
                    <a16:rowId xmlns:a16="http://schemas.microsoft.com/office/drawing/2014/main" val="512238173"/>
                  </a:ext>
                </a:extLst>
              </a:tr>
              <a:tr h="127000">
                <a:tc>
                  <a:txBody>
                    <a:bodyPr/>
                    <a:lstStyle/>
                    <a:p>
                      <a:r>
                        <a:rPr lang="en-US" sz="1400" dirty="0" smtClean="0"/>
                        <a:t>     Gain on Bond Redemption (+G; +SE)</a:t>
                      </a:r>
                      <a:endParaRPr lang="en-US" sz="1400" dirty="0"/>
                    </a:p>
                  </a:txBody>
                  <a:tcPr/>
                </a:tc>
                <a:tc>
                  <a:txBody>
                    <a:bodyPr/>
                    <a:lstStyle/>
                    <a:p>
                      <a:pPr algn="r"/>
                      <a:endParaRPr lang="en-US" sz="1400" dirty="0"/>
                    </a:p>
                  </a:txBody>
                  <a:tcPr/>
                </a:tc>
                <a:tc>
                  <a:txBody>
                    <a:bodyPr/>
                    <a:lstStyle/>
                    <a:p>
                      <a:pPr algn="r"/>
                      <a:r>
                        <a:rPr lang="en-US" sz="1400" dirty="0" smtClean="0"/>
                        <a:t>2,656</a:t>
                      </a:r>
                      <a:endParaRPr lang="en-US" sz="1400" dirty="0"/>
                    </a:p>
                  </a:txBody>
                  <a:tcPr/>
                </a:tc>
                <a:extLst>
                  <a:ext uri="{0D108BD9-81ED-4DB2-BD59-A6C34878D82A}">
                    <a16:rowId xmlns:a16="http://schemas.microsoft.com/office/drawing/2014/main" val="14759071"/>
                  </a:ext>
                </a:extLst>
              </a:tr>
            </a:tbl>
          </a:graphicData>
        </a:graphic>
      </p:graphicFrame>
    </p:spTree>
    <p:extLst>
      <p:ext uri="{BB962C8B-B14F-4D97-AF65-F5344CB8AC3E}">
        <p14:creationId xmlns:p14="http://schemas.microsoft.com/office/powerpoint/2010/main" val="27353378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A51A17"/>
                </a:solidFill>
              </a:rPr>
              <a:pPr/>
              <a:t>42</a:t>
            </a:fld>
            <a:endParaRPr lang="en-US" altLang="en-US" sz="1400" b="1" dirty="0" smtClean="0">
              <a:solidFill>
                <a:srgbClr val="A51A17"/>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Zero Coupon Bonds</a:t>
            </a:r>
            <a:endParaRPr lang="en-US" sz="2800" dirty="0"/>
          </a:p>
        </p:txBody>
      </p:sp>
    </p:spTree>
    <p:extLst>
      <p:ext uri="{BB962C8B-B14F-4D97-AF65-F5344CB8AC3E}">
        <p14:creationId xmlns:p14="http://schemas.microsoft.com/office/powerpoint/2010/main" val="33608058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43</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Zero Coupon Bonds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410200"/>
          </a:xfrm>
          <a:noFill/>
        </p:spPr>
        <p:txBody>
          <a:bodyPr lIns="0" tIns="0" rIns="0" bIns="0"/>
          <a:lstStyle/>
          <a:p>
            <a:pPr marL="0" indent="0">
              <a:buNone/>
            </a:pPr>
            <a:r>
              <a:rPr lang="en-US" sz="1400" dirty="0"/>
              <a:t>Corporations may issue bonds with unusual features, too. For example, a corporation might issue a bond </a:t>
            </a:r>
            <a:r>
              <a:rPr lang="en-US" sz="1400" dirty="0" smtClean="0"/>
              <a:t>where </a:t>
            </a:r>
            <a:r>
              <a:rPr lang="en-US" sz="1400" u="sng" dirty="0"/>
              <a:t>all</a:t>
            </a:r>
            <a:r>
              <a:rPr lang="en-US" sz="1400" dirty="0"/>
              <a:t> of the interest is paid at the bond maturity date. No semi-annual cash interest </a:t>
            </a:r>
            <a:r>
              <a:rPr lang="en-US" sz="1400" dirty="0" smtClean="0"/>
              <a:t>payments are paid out, </a:t>
            </a:r>
            <a:r>
              <a:rPr lang="en-US" sz="1400" dirty="0"/>
              <a:t>so no stated interest rate</a:t>
            </a:r>
            <a:r>
              <a:rPr lang="en-US" sz="1400" dirty="0" smtClean="0"/>
              <a:t>. These </a:t>
            </a:r>
            <a:r>
              <a:rPr lang="en-US" sz="1400" dirty="0"/>
              <a:t>bonds are often called </a:t>
            </a:r>
            <a:r>
              <a:rPr lang="en-US" sz="1400" dirty="0">
                <a:solidFill>
                  <a:srgbClr val="AF0501"/>
                </a:solidFill>
              </a:rPr>
              <a:t>zero coupon bonds</a:t>
            </a:r>
            <a:r>
              <a:rPr lang="en-US" sz="1400" dirty="0"/>
              <a:t>. </a:t>
            </a:r>
          </a:p>
          <a:p>
            <a:endParaRPr lang="en-US" sz="1400" dirty="0"/>
          </a:p>
          <a:p>
            <a:pPr marL="240030" indent="-285750" eaLnBrk="1" hangingPunct="1">
              <a:spcAft>
                <a:spcPts val="200"/>
              </a:spcAft>
              <a:buFont typeface="Wingdings" panose="05000000000000000000" pitchFamily="2" charset="2"/>
              <a:buChar char="ü"/>
              <a:defRPr/>
            </a:pPr>
            <a:r>
              <a:rPr lang="en-US" sz="1400" dirty="0"/>
              <a:t>Do you think these bonds will be sold at par, a discount, or a premium</a:t>
            </a:r>
            <a:r>
              <a:rPr lang="en-US" sz="1400" dirty="0" smtClean="0"/>
              <a:t>?</a:t>
            </a:r>
          </a:p>
          <a:p>
            <a:pPr marL="0" indent="0" eaLnBrk="1" hangingPunct="1">
              <a:spcAft>
                <a:spcPts val="200"/>
              </a:spcAft>
              <a:buNone/>
              <a:defRPr/>
            </a:pPr>
            <a:r>
              <a:rPr lang="en-US" sz="1400" dirty="0">
                <a:solidFill>
                  <a:srgbClr val="AF0501"/>
                </a:solidFill>
              </a:rPr>
              <a:t>	</a:t>
            </a:r>
            <a:endParaRPr lang="en-US" sz="1400" dirty="0" smtClean="0">
              <a:solidFill>
                <a:srgbClr val="AF0501"/>
              </a:solidFill>
            </a:endParaRPr>
          </a:p>
          <a:p>
            <a:pPr marL="0" indent="0" eaLnBrk="1" hangingPunct="1">
              <a:spcAft>
                <a:spcPts val="200"/>
              </a:spcAft>
              <a:buNone/>
              <a:defRPr/>
            </a:pPr>
            <a:endParaRPr lang="en-US" sz="1400" dirty="0" smtClean="0"/>
          </a:p>
          <a:p>
            <a:endParaRPr lang="en-US" sz="1400" dirty="0"/>
          </a:p>
          <a:p>
            <a:r>
              <a:rPr lang="en-US" sz="1400" dirty="0" smtClean="0"/>
              <a:t>The </a:t>
            </a:r>
            <a:r>
              <a:rPr lang="en-US" sz="1400" dirty="0"/>
              <a:t>coupon interest rate on a bond can be virtually any amount, and the price of the bond will be adjusted so that investors earn the market rate of interest. A bond with a zero coupon interest rate is simply a deeply discounted bond that will sell for substantially less than its maturity value</a:t>
            </a:r>
            <a:r>
              <a:rPr lang="en-US" sz="1400" dirty="0" smtClean="0"/>
              <a:t>.</a:t>
            </a:r>
          </a:p>
          <a:p>
            <a:endParaRPr lang="en-US" sz="1400" dirty="0"/>
          </a:p>
          <a:p>
            <a:r>
              <a:rPr lang="en-US" sz="1400" dirty="0">
                <a:sym typeface="Wingdings" pitchFamily="2" charset="2"/>
              </a:rPr>
              <a:t>For financial reporting purposes, the firm still accrues interest expense each period even though no cash is paid</a:t>
            </a:r>
            <a:r>
              <a:rPr lang="en-US" sz="1400" dirty="0" smtClean="0">
                <a:sym typeface="Wingdings" pitchFamily="2" charset="2"/>
              </a:rPr>
              <a:t>.</a:t>
            </a:r>
            <a:endParaRPr lang="en-US" sz="1400" dirty="0"/>
          </a:p>
          <a:p>
            <a:pPr>
              <a:spcBef>
                <a:spcPct val="50000"/>
              </a:spcBef>
              <a:defRPr/>
            </a:pPr>
            <a:endParaRPr lang="en-US" sz="1400" dirty="0">
              <a:cs typeface="Arial" charset="0"/>
            </a:endParaRPr>
          </a:p>
          <a:p>
            <a:pPr marL="0" indent="0">
              <a:buNone/>
            </a:pPr>
            <a:endParaRPr lang="en-US" sz="1400" dirty="0" smtClean="0"/>
          </a:p>
          <a:p>
            <a:endParaRPr lang="en-US" sz="1400" dirty="0"/>
          </a:p>
        </p:txBody>
      </p:sp>
      <p:graphicFrame>
        <p:nvGraphicFramePr>
          <p:cNvPr id="6" name="Table 5"/>
          <p:cNvGraphicFramePr>
            <a:graphicFrameLocks noGrp="1"/>
          </p:cNvGraphicFramePr>
          <p:nvPr>
            <p:extLst>
              <p:ext uri="{D42A27DB-BD31-4B8C-83A1-F6EECF244321}">
                <p14:modId xmlns:p14="http://schemas.microsoft.com/office/powerpoint/2010/main" val="1449488775"/>
              </p:ext>
            </p:extLst>
          </p:nvPr>
        </p:nvGraphicFramePr>
        <p:xfrm>
          <a:off x="2095500" y="5105400"/>
          <a:ext cx="5638800" cy="914400"/>
        </p:xfrm>
        <a:graphic>
          <a:graphicData uri="http://schemas.openxmlformats.org/drawingml/2006/table">
            <a:tbl>
              <a:tblPr firstRow="1" bandRow="1">
                <a:tableStyleId>{2D5ABB26-0587-4C30-8999-92F81FD0307C}</a:tableStyleId>
              </a:tblPr>
              <a:tblGrid>
                <a:gridCol w="3548009">
                  <a:extLst>
                    <a:ext uri="{9D8B030D-6E8A-4147-A177-3AD203B41FA5}">
                      <a16:colId xmlns:a16="http://schemas.microsoft.com/office/drawing/2014/main" val="20000"/>
                    </a:ext>
                  </a:extLst>
                </a:gridCol>
                <a:gridCol w="1000288">
                  <a:extLst>
                    <a:ext uri="{9D8B030D-6E8A-4147-A177-3AD203B41FA5}">
                      <a16:colId xmlns:a16="http://schemas.microsoft.com/office/drawing/2014/main" val="20001"/>
                    </a:ext>
                  </a:extLst>
                </a:gridCol>
                <a:gridCol w="1090503">
                  <a:extLst>
                    <a:ext uri="{9D8B030D-6E8A-4147-A177-3AD203B41FA5}">
                      <a16:colId xmlns:a16="http://schemas.microsoft.com/office/drawing/2014/main" val="20002"/>
                    </a:ext>
                  </a:extLst>
                </a:gridCol>
              </a:tblGrid>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i="1" dirty="0" smtClean="0"/>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Interest Expense (+E; -SE)</a:t>
                      </a:r>
                      <a:endParaRPr lang="en-US" sz="1400" dirty="0"/>
                    </a:p>
                  </a:txBody>
                  <a:tcPr/>
                </a:tc>
                <a:tc>
                  <a:txBody>
                    <a:bodyPr/>
                    <a:lstStyle/>
                    <a:p>
                      <a:pPr algn="r"/>
                      <a:r>
                        <a:rPr lang="en-US" sz="1400" dirty="0" smtClean="0"/>
                        <a:t>XX</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     Bond Discount</a:t>
                      </a:r>
                      <a:r>
                        <a:rPr lang="en-US" sz="1400" baseline="0" dirty="0" smtClean="0"/>
                        <a:t> </a:t>
                      </a:r>
                      <a:r>
                        <a:rPr lang="en-US" sz="1400" dirty="0" smtClean="0"/>
                        <a:t>(+XL; +L)</a:t>
                      </a:r>
                      <a:endParaRPr lang="en-US" sz="1400" dirty="0"/>
                    </a:p>
                  </a:txBody>
                  <a:tcPr/>
                </a:tc>
                <a:tc>
                  <a:txBody>
                    <a:bodyPr/>
                    <a:lstStyle/>
                    <a:p>
                      <a:pPr algn="r"/>
                      <a:endParaRPr lang="en-US" sz="1400" dirty="0"/>
                    </a:p>
                  </a:txBody>
                  <a:tcPr/>
                </a:tc>
                <a:tc>
                  <a:txBody>
                    <a:bodyPr/>
                    <a:lstStyle/>
                    <a:p>
                      <a:pPr algn="r"/>
                      <a:r>
                        <a:rPr lang="en-US" sz="1400" dirty="0" smtClean="0"/>
                        <a:t>XX</a:t>
                      </a:r>
                      <a:endParaRPr lang="en-US" sz="1400" dirty="0"/>
                    </a:p>
                  </a:txBody>
                  <a:tcPr/>
                </a:tc>
                <a:extLst>
                  <a:ext uri="{0D108BD9-81ED-4DB2-BD59-A6C34878D82A}">
                    <a16:rowId xmlns:a16="http://schemas.microsoft.com/office/drawing/2014/main" val="14759071"/>
                  </a:ext>
                </a:extLst>
              </a:tr>
            </a:tbl>
          </a:graphicData>
        </a:graphic>
      </p:graphicFrame>
    </p:spTree>
    <p:extLst>
      <p:ext uri="{BB962C8B-B14F-4D97-AF65-F5344CB8AC3E}">
        <p14:creationId xmlns:p14="http://schemas.microsoft.com/office/powerpoint/2010/main" val="26535610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2A8E939-57B5-43DC-8C7D-C957290878FE}" type="slidenum">
              <a:rPr lang="en-US" altLang="en-US" sz="900" b="1" smtClean="0">
                <a:solidFill>
                  <a:srgbClr val="002E62"/>
                </a:solidFill>
              </a:rPr>
              <a:pPr/>
              <a:t>44</a:t>
            </a:fld>
            <a:endParaRPr lang="en-US" altLang="en-US" sz="1400" b="1" smtClean="0">
              <a:solidFill>
                <a:srgbClr val="002E62"/>
              </a:solidFill>
            </a:endParaRPr>
          </a:p>
        </p:txBody>
      </p:sp>
      <p:sp>
        <p:nvSpPr>
          <p:cNvPr id="4099" name="Rectangle 2"/>
          <p:cNvSpPr>
            <a:spLocks noGrp="1" noChangeArrowheads="1"/>
          </p:cNvSpPr>
          <p:nvPr>
            <p:ph type="title"/>
          </p:nvPr>
        </p:nvSpPr>
        <p:spPr>
          <a:xfrm>
            <a:off x="1143000" y="280988"/>
            <a:ext cx="7162800" cy="609600"/>
          </a:xfrm>
          <a:noFill/>
        </p:spPr>
        <p:txBody>
          <a:bodyPr lIns="0" tIns="0" rIns="0" bIns="0"/>
          <a:lstStyle/>
          <a:p>
            <a:pPr eaLnBrk="1" hangingPunct="1"/>
            <a:r>
              <a:rPr lang="en-US" altLang="en-US" sz="2400" b="1" dirty="0" smtClean="0">
                <a:solidFill>
                  <a:schemeClr val="bg1"/>
                </a:solidFill>
              </a:rPr>
              <a:t>Zero Coupon Bond Amortization Schedule</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4800600"/>
          </a:xfrm>
          <a:noFill/>
        </p:spPr>
        <p:txBody>
          <a:bodyPr lIns="0" tIns="0" rIns="0" bIns="0"/>
          <a:lstStyle/>
          <a:p>
            <a:pPr marL="0" indent="0">
              <a:buClr>
                <a:schemeClr val="tx2"/>
              </a:buClr>
              <a:buSzPct val="80000"/>
              <a:buNone/>
            </a:pPr>
            <a:r>
              <a:rPr lang="en-US" sz="1400" b="1" dirty="0"/>
              <a:t>Example:</a:t>
            </a:r>
          </a:p>
          <a:p>
            <a:pPr marL="0" indent="0">
              <a:buClr>
                <a:schemeClr val="tx2"/>
              </a:buClr>
              <a:buSzPct val="80000"/>
              <a:buNone/>
            </a:pPr>
            <a:r>
              <a:rPr lang="en-US" sz="1400" dirty="0"/>
              <a:t>Firm Y</a:t>
            </a:r>
            <a:r>
              <a:rPr lang="en-US" altLang="en-US" sz="1400" dirty="0"/>
              <a:t> issues $100,000 of </a:t>
            </a:r>
            <a:r>
              <a:rPr lang="en-US" altLang="en-US" sz="1400" b="1" dirty="0">
                <a:solidFill>
                  <a:srgbClr val="002060"/>
                </a:solidFill>
              </a:rPr>
              <a:t>zero coupon</a:t>
            </a:r>
            <a:r>
              <a:rPr lang="en-US" altLang="en-US" sz="1400" dirty="0"/>
              <a:t>, 3-year bonds on </a:t>
            </a:r>
            <a:r>
              <a:rPr lang="en-US" altLang="en-US" sz="1400" dirty="0" smtClean="0"/>
              <a:t>01/01/2016 </a:t>
            </a:r>
            <a:r>
              <a:rPr lang="en-US" altLang="en-US" sz="1400" dirty="0"/>
              <a:t>when its market interest rate is </a:t>
            </a:r>
            <a:r>
              <a:rPr lang="en-US" altLang="en-US" sz="1400" b="1" dirty="0">
                <a:solidFill>
                  <a:srgbClr val="002060"/>
                </a:solidFill>
              </a:rPr>
              <a:t>8%</a:t>
            </a:r>
            <a:r>
              <a:rPr lang="en-US" altLang="en-US" sz="1400" dirty="0"/>
              <a:t>. Financial statements are prepared semi-annually. Prepare Firm Y’s bond amortization schedule</a:t>
            </a:r>
            <a:r>
              <a:rPr lang="en-US" sz="1400" dirty="0" smtClean="0"/>
              <a:t>.</a:t>
            </a:r>
            <a:endParaRPr lang="en-US" sz="1400" dirty="0"/>
          </a:p>
          <a:p>
            <a:endParaRPr lang="en-US" sz="1400" dirty="0"/>
          </a:p>
        </p:txBody>
      </p:sp>
      <p:graphicFrame>
        <p:nvGraphicFramePr>
          <p:cNvPr id="2" name="Table 1"/>
          <p:cNvGraphicFramePr>
            <a:graphicFrameLocks noGrp="1"/>
          </p:cNvGraphicFramePr>
          <p:nvPr>
            <p:extLst>
              <p:ext uri="{D42A27DB-BD31-4B8C-83A1-F6EECF244321}">
                <p14:modId xmlns:p14="http://schemas.microsoft.com/office/powerpoint/2010/main" val="1684771429"/>
              </p:ext>
            </p:extLst>
          </p:nvPr>
        </p:nvGraphicFramePr>
        <p:xfrm>
          <a:off x="1371600" y="2286000"/>
          <a:ext cx="6858000" cy="3794760"/>
        </p:xfrm>
        <a:graphic>
          <a:graphicData uri="http://schemas.openxmlformats.org/drawingml/2006/table">
            <a:tbl>
              <a:tblPr firstRow="1" bandRow="1">
                <a:tableStyleId>{3B4B98B0-60AC-42C2-AFA5-B58CD77FA1E5}</a:tableStyleId>
              </a:tblPr>
              <a:tblGrid>
                <a:gridCol w="1600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tblGrid>
              <a:tr h="370840">
                <a:tc gridSpan="5">
                  <a:txBody>
                    <a:bodyPr/>
                    <a:lstStyle/>
                    <a:p>
                      <a:pPr algn="ctr"/>
                      <a:r>
                        <a:rPr lang="en-US" sz="1200" dirty="0" smtClean="0"/>
                        <a:t>Zero Coupon Bond </a:t>
                      </a:r>
                      <a:r>
                        <a:rPr lang="en-US" sz="1200" baseline="0" dirty="0" smtClean="0"/>
                        <a:t>Amortization Schedule</a:t>
                      </a:r>
                      <a:endParaRPr lang="en-US" sz="1200" dirty="0"/>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r>
                        <a:rPr lang="en-US" sz="1200" b="1" dirty="0" smtClean="0"/>
                        <a:t>Date</a:t>
                      </a:r>
                      <a:endParaRPr lang="en-US" sz="1200" b="1" dirty="0"/>
                    </a:p>
                  </a:txBody>
                  <a:tcPr anchor="ctr"/>
                </a:tc>
                <a:tc>
                  <a:txBody>
                    <a:bodyPr/>
                    <a:lstStyle/>
                    <a:p>
                      <a:pPr algn="ctr"/>
                      <a:r>
                        <a:rPr lang="en-US" sz="1200" b="1" dirty="0" smtClean="0"/>
                        <a:t>Cash Owed for Interest</a:t>
                      </a:r>
                      <a:endParaRPr lang="en-US" sz="1200" b="1" dirty="0"/>
                    </a:p>
                  </a:txBody>
                  <a:tcPr anchor="ctr"/>
                </a:tc>
                <a:tc>
                  <a:txBody>
                    <a:bodyPr/>
                    <a:lstStyle/>
                    <a:p>
                      <a:pPr algn="ctr"/>
                      <a:r>
                        <a:rPr lang="en-US" sz="1200" b="1" dirty="0" smtClean="0"/>
                        <a:t>Interest Expense</a:t>
                      </a:r>
                      <a:endParaRPr lang="en-US" sz="1200" b="1" dirty="0"/>
                    </a:p>
                  </a:txBody>
                  <a:tcPr anchor="ctr"/>
                </a:tc>
                <a:tc>
                  <a:txBody>
                    <a:bodyPr/>
                    <a:lstStyle/>
                    <a:p>
                      <a:pPr algn="ctr"/>
                      <a:r>
                        <a:rPr lang="en-US" sz="1200" b="1" dirty="0" smtClean="0"/>
                        <a:t>Discount</a:t>
                      </a:r>
                      <a:endParaRPr lang="en-US" sz="1200" b="1" dirty="0"/>
                    </a:p>
                  </a:txBody>
                  <a:tcPr anchor="ctr"/>
                </a:tc>
                <a:tc>
                  <a:txBody>
                    <a:bodyPr/>
                    <a:lstStyle/>
                    <a:p>
                      <a:pPr algn="ctr"/>
                      <a:r>
                        <a:rPr lang="en-US" sz="1200" b="1" dirty="0" smtClean="0"/>
                        <a:t>Net Book Value</a:t>
                      </a:r>
                      <a:endParaRPr lang="en-US" sz="1200" b="1" dirty="0"/>
                    </a:p>
                  </a:txBody>
                  <a:tcPr anchor="ctr"/>
                </a:tc>
                <a:extLst>
                  <a:ext uri="{0D108BD9-81ED-4DB2-BD59-A6C34878D82A}">
                    <a16:rowId xmlns:a16="http://schemas.microsoft.com/office/drawing/2014/main" val="10001"/>
                  </a:ext>
                </a:extLst>
              </a:tr>
              <a:tr h="370840">
                <a:tc>
                  <a:txBody>
                    <a:bodyPr/>
                    <a:lstStyle/>
                    <a:p>
                      <a:pPr algn="ctr"/>
                      <a:r>
                        <a:rPr lang="en-US" sz="1200" dirty="0" smtClean="0"/>
                        <a:t>01/01/2016</a:t>
                      </a:r>
                      <a:endParaRPr lang="en-US" sz="1200" dirty="0"/>
                    </a:p>
                  </a:txBody>
                  <a:tcPr anchor="ctr"/>
                </a:tc>
                <a:tc>
                  <a:txBody>
                    <a:bodyPr/>
                    <a:lstStyle/>
                    <a:p>
                      <a:pPr algn="ctr"/>
                      <a:r>
                        <a:rPr lang="en-US" sz="1200" dirty="0" smtClean="0"/>
                        <a:t>-</a:t>
                      </a:r>
                      <a:endParaRPr lang="en-US" sz="1200" dirty="0"/>
                    </a:p>
                  </a:txBody>
                  <a:tcPr anchor="ctr"/>
                </a:tc>
                <a:tc>
                  <a:txBody>
                    <a:bodyPr/>
                    <a:lstStyle/>
                    <a:p>
                      <a:pPr algn="ctr"/>
                      <a:r>
                        <a:rPr lang="en-US" sz="1200" dirty="0" smtClean="0"/>
                        <a:t>-</a:t>
                      </a:r>
                      <a:endParaRPr lang="en-US" sz="1200" dirty="0"/>
                    </a:p>
                  </a:txBody>
                  <a:tcPr anchor="ctr"/>
                </a:tc>
                <a:tc>
                  <a:txBody>
                    <a:bodyPr/>
                    <a:lstStyle/>
                    <a:p>
                      <a:pPr algn="ctr"/>
                      <a:r>
                        <a:rPr lang="en-US" sz="1200" dirty="0" smtClean="0"/>
                        <a:t>$20,969</a:t>
                      </a:r>
                      <a:endParaRPr lang="en-US" sz="1200" dirty="0"/>
                    </a:p>
                  </a:txBody>
                  <a:tcPr anchor="ctr"/>
                </a:tc>
                <a:tc>
                  <a:txBody>
                    <a:bodyPr/>
                    <a:lstStyle/>
                    <a:p>
                      <a:pPr algn="ctr"/>
                      <a:r>
                        <a:rPr lang="en-US" sz="1200" dirty="0" smtClean="0"/>
                        <a:t>$79,031</a:t>
                      </a:r>
                      <a:endParaRPr lang="en-US" sz="1200" dirty="0"/>
                    </a:p>
                  </a:txBody>
                  <a:tcPr anchor="ctr"/>
                </a:tc>
                <a:extLst>
                  <a:ext uri="{0D108BD9-81ED-4DB2-BD59-A6C34878D82A}">
                    <a16:rowId xmlns:a16="http://schemas.microsoft.com/office/drawing/2014/main" val="10003"/>
                  </a:ext>
                </a:extLst>
              </a:tr>
              <a:tr h="370840">
                <a:tc>
                  <a:txBody>
                    <a:bodyPr/>
                    <a:lstStyle/>
                    <a:p>
                      <a:pPr algn="ctr"/>
                      <a:r>
                        <a:rPr lang="en-US" sz="1200" dirty="0" smtClean="0"/>
                        <a:t>06/30/2016</a:t>
                      </a:r>
                      <a:endParaRPr lang="en-US" sz="1200" dirty="0"/>
                    </a:p>
                  </a:txBody>
                  <a:tcPr anchor="ctr"/>
                </a:tc>
                <a:tc>
                  <a:txBody>
                    <a:bodyPr/>
                    <a:lstStyle/>
                    <a:p>
                      <a:pPr algn="ctr"/>
                      <a:r>
                        <a:rPr lang="en-US" sz="1200" dirty="0" smtClean="0"/>
                        <a:t>$0</a:t>
                      </a:r>
                      <a:endParaRPr lang="en-US" sz="1200" dirty="0"/>
                    </a:p>
                  </a:txBody>
                  <a:tcPr anchor="ctr"/>
                </a:tc>
                <a:tc>
                  <a:txBody>
                    <a:bodyPr/>
                    <a:lstStyle/>
                    <a:p>
                      <a:pPr algn="ctr"/>
                      <a:r>
                        <a:rPr lang="en-US" sz="1200" dirty="0" smtClean="0"/>
                        <a:t>$3,161</a:t>
                      </a:r>
                      <a:endParaRPr lang="en-US" sz="1200" dirty="0"/>
                    </a:p>
                  </a:txBody>
                  <a:tcPr anchor="ctr"/>
                </a:tc>
                <a:tc>
                  <a:txBody>
                    <a:bodyPr/>
                    <a:lstStyle/>
                    <a:p>
                      <a:pPr algn="ctr"/>
                      <a:r>
                        <a:rPr lang="en-US" sz="1200" dirty="0" smtClean="0"/>
                        <a:t>($3,161)</a:t>
                      </a:r>
                      <a:endParaRPr lang="en-US" sz="1200" dirty="0"/>
                    </a:p>
                  </a:txBody>
                  <a:tcPr anchor="ctr"/>
                </a:tc>
                <a:tc>
                  <a:txBody>
                    <a:bodyPr/>
                    <a:lstStyle/>
                    <a:p>
                      <a:pPr algn="ctr"/>
                      <a:r>
                        <a:rPr lang="en-US" sz="1200" dirty="0" smtClean="0"/>
                        <a:t>$82,192</a:t>
                      </a:r>
                      <a:endParaRPr lang="en-US" sz="1200" dirty="0"/>
                    </a:p>
                  </a:txBody>
                  <a:tcPr anchor="ctr"/>
                </a:tc>
                <a:extLst>
                  <a:ext uri="{0D108BD9-81ED-4DB2-BD59-A6C34878D82A}">
                    <a16:rowId xmlns:a16="http://schemas.microsoft.com/office/drawing/2014/main" val="10004"/>
                  </a:ext>
                </a:extLst>
              </a:tr>
              <a:tr h="370840">
                <a:tc>
                  <a:txBody>
                    <a:bodyPr/>
                    <a:lstStyle/>
                    <a:p>
                      <a:pPr algn="ctr"/>
                      <a:r>
                        <a:rPr lang="en-US" sz="1200" dirty="0" smtClean="0"/>
                        <a:t>12/31/2016</a:t>
                      </a:r>
                      <a:endParaRPr lang="en-US" sz="1200" dirty="0"/>
                    </a:p>
                  </a:txBody>
                  <a:tcPr anchor="ctr"/>
                </a:tc>
                <a:tc>
                  <a:txBody>
                    <a:bodyPr/>
                    <a:lstStyle/>
                    <a:p>
                      <a:pPr algn="ctr"/>
                      <a:r>
                        <a:rPr lang="en-US" sz="1200" dirty="0" smtClean="0"/>
                        <a:t>$0</a:t>
                      </a:r>
                      <a:endParaRPr lang="en-US" sz="1200" dirty="0"/>
                    </a:p>
                  </a:txBody>
                  <a:tcPr anchor="ctr"/>
                </a:tc>
                <a:tc>
                  <a:txBody>
                    <a:bodyPr/>
                    <a:lstStyle/>
                    <a:p>
                      <a:pPr algn="ctr"/>
                      <a:r>
                        <a:rPr lang="en-US" sz="1200" dirty="0" smtClean="0"/>
                        <a:t>$3,288</a:t>
                      </a:r>
                      <a:endParaRPr lang="en-US" sz="1200" dirty="0"/>
                    </a:p>
                  </a:txBody>
                  <a:tcPr anchor="ctr"/>
                </a:tc>
                <a:tc>
                  <a:txBody>
                    <a:bodyPr/>
                    <a:lstStyle/>
                    <a:p>
                      <a:pPr algn="ctr"/>
                      <a:r>
                        <a:rPr lang="en-US" sz="1200" dirty="0" smtClean="0"/>
                        <a:t>($3,288)</a:t>
                      </a:r>
                      <a:endParaRPr lang="en-US" sz="1200" dirty="0"/>
                    </a:p>
                  </a:txBody>
                  <a:tcPr anchor="ctr"/>
                </a:tc>
                <a:tc>
                  <a:txBody>
                    <a:bodyPr/>
                    <a:lstStyle/>
                    <a:p>
                      <a:pPr algn="ctr"/>
                      <a:r>
                        <a:rPr lang="en-US" sz="1200" dirty="0" smtClean="0"/>
                        <a:t>$85,480</a:t>
                      </a:r>
                      <a:endParaRPr lang="en-US" sz="1200" dirty="0"/>
                    </a:p>
                  </a:txBody>
                  <a:tcPr anchor="ctr"/>
                </a:tc>
                <a:extLst>
                  <a:ext uri="{0D108BD9-81ED-4DB2-BD59-A6C34878D82A}">
                    <a16:rowId xmlns:a16="http://schemas.microsoft.com/office/drawing/2014/main" val="10005"/>
                  </a:ext>
                </a:extLst>
              </a:tr>
              <a:tr h="370840">
                <a:tc>
                  <a:txBody>
                    <a:bodyPr/>
                    <a:lstStyle/>
                    <a:p>
                      <a:pPr algn="ctr"/>
                      <a:r>
                        <a:rPr lang="en-US" sz="1200" dirty="0" smtClean="0"/>
                        <a:t>06/30/2017</a:t>
                      </a:r>
                      <a:endParaRPr lang="en-US" sz="1200" dirty="0"/>
                    </a:p>
                  </a:txBody>
                  <a:tcPr anchor="ctr"/>
                </a:tc>
                <a:tc>
                  <a:txBody>
                    <a:bodyPr/>
                    <a:lstStyle/>
                    <a:p>
                      <a:pPr algn="ctr"/>
                      <a:r>
                        <a:rPr lang="en-US" sz="1200" dirty="0" smtClean="0"/>
                        <a:t>$0</a:t>
                      </a:r>
                      <a:endParaRPr lang="en-US" sz="1200" dirty="0"/>
                    </a:p>
                  </a:txBody>
                  <a:tcPr anchor="ctr"/>
                </a:tc>
                <a:tc>
                  <a:txBody>
                    <a:bodyPr/>
                    <a:lstStyle/>
                    <a:p>
                      <a:pPr algn="ctr"/>
                      <a:r>
                        <a:rPr lang="en-US" sz="1200" dirty="0" smtClean="0"/>
                        <a:t>$3,419</a:t>
                      </a:r>
                      <a:endParaRPr lang="en-US" sz="1200" dirty="0"/>
                    </a:p>
                  </a:txBody>
                  <a:tcPr anchor="ctr"/>
                </a:tc>
                <a:tc>
                  <a:txBody>
                    <a:bodyPr/>
                    <a:lstStyle/>
                    <a:p>
                      <a:pPr algn="ctr"/>
                      <a:r>
                        <a:rPr lang="en-US" sz="1200" dirty="0" smtClean="0"/>
                        <a:t>($3,419)</a:t>
                      </a:r>
                      <a:endParaRPr lang="en-US" sz="1200" dirty="0"/>
                    </a:p>
                  </a:txBody>
                  <a:tcPr anchor="ctr"/>
                </a:tc>
                <a:tc>
                  <a:txBody>
                    <a:bodyPr/>
                    <a:lstStyle/>
                    <a:p>
                      <a:pPr algn="ctr"/>
                      <a:r>
                        <a:rPr lang="en-US" sz="1200" dirty="0" smtClean="0"/>
                        <a:t>$88,899</a:t>
                      </a:r>
                      <a:endParaRPr lang="en-US" sz="1200" dirty="0"/>
                    </a:p>
                  </a:txBody>
                  <a:tcPr anchor="ctr"/>
                </a:tc>
                <a:extLst>
                  <a:ext uri="{0D108BD9-81ED-4DB2-BD59-A6C34878D82A}">
                    <a16:rowId xmlns:a16="http://schemas.microsoft.com/office/drawing/2014/main" val="10006"/>
                  </a:ext>
                </a:extLst>
              </a:tr>
              <a:tr h="370840">
                <a:tc>
                  <a:txBody>
                    <a:bodyPr/>
                    <a:lstStyle/>
                    <a:p>
                      <a:pPr algn="ctr"/>
                      <a:r>
                        <a:rPr lang="en-US" sz="1200" dirty="0" smtClean="0"/>
                        <a:t>12/31/2017</a:t>
                      </a:r>
                      <a:endParaRPr lang="en-US" sz="1200" dirty="0"/>
                    </a:p>
                  </a:txBody>
                  <a:tcPr anchor="ctr"/>
                </a:tc>
                <a:tc>
                  <a:txBody>
                    <a:bodyPr/>
                    <a:lstStyle/>
                    <a:p>
                      <a:pPr algn="ctr"/>
                      <a:r>
                        <a:rPr lang="en-US" sz="1200" dirty="0" smtClean="0"/>
                        <a:t>$0</a:t>
                      </a:r>
                      <a:endParaRPr lang="en-US" sz="1200" dirty="0"/>
                    </a:p>
                  </a:txBody>
                  <a:tcPr anchor="ctr"/>
                </a:tc>
                <a:tc>
                  <a:txBody>
                    <a:bodyPr/>
                    <a:lstStyle/>
                    <a:p>
                      <a:pPr algn="ctr"/>
                      <a:r>
                        <a:rPr lang="en-US" sz="1200" dirty="0" smtClean="0"/>
                        <a:t>$3,556</a:t>
                      </a:r>
                      <a:endParaRPr lang="en-US" sz="1200" dirty="0"/>
                    </a:p>
                  </a:txBody>
                  <a:tcPr anchor="ctr"/>
                </a:tc>
                <a:tc>
                  <a:txBody>
                    <a:bodyPr/>
                    <a:lstStyle/>
                    <a:p>
                      <a:pPr algn="ctr"/>
                      <a:r>
                        <a:rPr lang="en-US" sz="1200" dirty="0" smtClean="0"/>
                        <a:t>($3,556)</a:t>
                      </a:r>
                      <a:endParaRPr lang="en-US" sz="1200" dirty="0"/>
                    </a:p>
                  </a:txBody>
                  <a:tcPr anchor="ctr"/>
                </a:tc>
                <a:tc>
                  <a:txBody>
                    <a:bodyPr/>
                    <a:lstStyle/>
                    <a:p>
                      <a:pPr algn="ctr"/>
                      <a:r>
                        <a:rPr lang="en-US" sz="1200" dirty="0" smtClean="0"/>
                        <a:t>$92,455</a:t>
                      </a:r>
                      <a:endParaRPr lang="en-US" sz="1200" dirty="0"/>
                    </a:p>
                  </a:txBody>
                  <a:tcPr anchor="ctr"/>
                </a:tc>
                <a:extLst>
                  <a:ext uri="{0D108BD9-81ED-4DB2-BD59-A6C34878D82A}">
                    <a16:rowId xmlns:a16="http://schemas.microsoft.com/office/drawing/2014/main" val="10007"/>
                  </a:ext>
                </a:extLst>
              </a:tr>
              <a:tr h="370840">
                <a:tc>
                  <a:txBody>
                    <a:bodyPr/>
                    <a:lstStyle/>
                    <a:p>
                      <a:pPr algn="ctr"/>
                      <a:r>
                        <a:rPr lang="en-US" sz="1200" dirty="0" smtClean="0"/>
                        <a:t>06/30/2018</a:t>
                      </a:r>
                      <a:endParaRPr lang="en-US" sz="1200" dirty="0"/>
                    </a:p>
                  </a:txBody>
                  <a:tcPr anchor="ctr"/>
                </a:tc>
                <a:tc>
                  <a:txBody>
                    <a:bodyPr/>
                    <a:lstStyle/>
                    <a:p>
                      <a:pPr algn="ctr"/>
                      <a:r>
                        <a:rPr lang="en-US" sz="1200" dirty="0" smtClean="0"/>
                        <a:t>$0</a:t>
                      </a:r>
                      <a:endParaRPr lang="en-US" sz="1200" dirty="0"/>
                    </a:p>
                  </a:txBody>
                  <a:tcPr anchor="ctr"/>
                </a:tc>
                <a:tc>
                  <a:txBody>
                    <a:bodyPr/>
                    <a:lstStyle/>
                    <a:p>
                      <a:pPr algn="ctr"/>
                      <a:r>
                        <a:rPr lang="en-US" sz="1200" dirty="0" smtClean="0"/>
                        <a:t>$3,698</a:t>
                      </a:r>
                      <a:endParaRPr lang="en-US" sz="1200" dirty="0"/>
                    </a:p>
                  </a:txBody>
                  <a:tcPr anchor="ctr"/>
                </a:tc>
                <a:tc>
                  <a:txBody>
                    <a:bodyPr/>
                    <a:lstStyle/>
                    <a:p>
                      <a:pPr algn="ctr"/>
                      <a:r>
                        <a:rPr lang="en-US" sz="1200" dirty="0" smtClean="0"/>
                        <a:t>($3,698)</a:t>
                      </a:r>
                      <a:endParaRPr lang="en-US" sz="1200" dirty="0"/>
                    </a:p>
                  </a:txBody>
                  <a:tcPr anchor="ctr"/>
                </a:tc>
                <a:tc>
                  <a:txBody>
                    <a:bodyPr/>
                    <a:lstStyle/>
                    <a:p>
                      <a:pPr algn="ctr"/>
                      <a:r>
                        <a:rPr lang="en-US" sz="1200" dirty="0" smtClean="0"/>
                        <a:t>$96,153</a:t>
                      </a:r>
                      <a:endParaRPr lang="en-US" sz="1200" dirty="0"/>
                    </a:p>
                  </a:txBody>
                  <a:tcPr anchor="ctr"/>
                </a:tc>
                <a:extLst>
                  <a:ext uri="{0D108BD9-81ED-4DB2-BD59-A6C34878D82A}">
                    <a16:rowId xmlns:a16="http://schemas.microsoft.com/office/drawing/2014/main" val="3923506932"/>
                  </a:ext>
                </a:extLst>
              </a:tr>
              <a:tr h="370840">
                <a:tc>
                  <a:txBody>
                    <a:bodyPr/>
                    <a:lstStyle/>
                    <a:p>
                      <a:pPr algn="ctr"/>
                      <a:r>
                        <a:rPr lang="en-US" sz="1200" dirty="0" smtClean="0"/>
                        <a:t>12/31/2018</a:t>
                      </a:r>
                      <a:endParaRPr lang="en-US" sz="1200" dirty="0"/>
                    </a:p>
                  </a:txBody>
                  <a:tcPr anchor="ctr"/>
                </a:tc>
                <a:tc>
                  <a:txBody>
                    <a:bodyPr/>
                    <a:lstStyle/>
                    <a:p>
                      <a:pPr algn="ctr"/>
                      <a:r>
                        <a:rPr lang="en-US" sz="1200" dirty="0" smtClean="0"/>
                        <a:t>$0</a:t>
                      </a:r>
                      <a:endParaRPr lang="en-US" sz="1200" dirty="0"/>
                    </a:p>
                  </a:txBody>
                  <a:tcPr anchor="ctr"/>
                </a:tc>
                <a:tc>
                  <a:txBody>
                    <a:bodyPr/>
                    <a:lstStyle/>
                    <a:p>
                      <a:pPr algn="ctr"/>
                      <a:r>
                        <a:rPr lang="en-US" sz="1200" dirty="0" smtClean="0"/>
                        <a:t>$3,847</a:t>
                      </a:r>
                      <a:endParaRPr lang="en-US" sz="1200" dirty="0"/>
                    </a:p>
                  </a:txBody>
                  <a:tcPr anchor="ctr"/>
                </a:tc>
                <a:tc>
                  <a:txBody>
                    <a:bodyPr/>
                    <a:lstStyle/>
                    <a:p>
                      <a:pPr algn="ctr"/>
                      <a:r>
                        <a:rPr lang="en-US" sz="1200" dirty="0" smtClean="0"/>
                        <a:t>($3,847)</a:t>
                      </a:r>
                      <a:endParaRPr lang="en-US" sz="1200" dirty="0"/>
                    </a:p>
                  </a:txBody>
                  <a:tcPr anchor="ctr"/>
                </a:tc>
                <a:tc>
                  <a:txBody>
                    <a:bodyPr/>
                    <a:lstStyle/>
                    <a:p>
                      <a:pPr algn="ctr"/>
                      <a:r>
                        <a:rPr lang="en-US" sz="1200" dirty="0" smtClean="0"/>
                        <a:t>$100,000</a:t>
                      </a:r>
                      <a:endParaRPr lang="en-US" sz="1200" dirty="0"/>
                    </a:p>
                  </a:txBody>
                  <a:tcPr anchor="ctr"/>
                </a:tc>
                <a:extLst>
                  <a:ext uri="{0D108BD9-81ED-4DB2-BD59-A6C34878D82A}">
                    <a16:rowId xmlns:a16="http://schemas.microsoft.com/office/drawing/2014/main" val="822372252"/>
                  </a:ext>
                </a:extLst>
              </a:tr>
              <a:tr h="370840">
                <a:tc>
                  <a:txBody>
                    <a:bodyPr/>
                    <a:lstStyle/>
                    <a:p>
                      <a:pPr algn="ctr"/>
                      <a:r>
                        <a:rPr lang="en-US" sz="1200" dirty="0" smtClean="0"/>
                        <a:t>12/31/2018</a:t>
                      </a:r>
                      <a:endParaRPr lang="en-US" sz="1200" dirty="0"/>
                    </a:p>
                  </a:txBody>
                  <a:tcPr anchor="ctr"/>
                </a:tc>
                <a:tc>
                  <a:txBody>
                    <a:bodyPr/>
                    <a:lstStyle/>
                    <a:p>
                      <a:pPr algn="ctr"/>
                      <a:r>
                        <a:rPr lang="en-US" sz="1200" dirty="0" smtClean="0"/>
                        <a:t>$100,000</a:t>
                      </a:r>
                      <a:endParaRPr lang="en-US" sz="1200" dirty="0"/>
                    </a:p>
                  </a:txBody>
                  <a:tcPr anchor="ctr"/>
                </a:tc>
                <a:tc>
                  <a:txBody>
                    <a:bodyPr/>
                    <a:lstStyle/>
                    <a:p>
                      <a:pPr algn="ctr"/>
                      <a:r>
                        <a:rPr lang="en-US" sz="1200" dirty="0" smtClean="0"/>
                        <a:t>$0</a:t>
                      </a:r>
                      <a:endParaRPr lang="en-US" sz="1200" dirty="0"/>
                    </a:p>
                  </a:txBody>
                  <a:tcPr anchor="ctr"/>
                </a:tc>
                <a:tc>
                  <a:txBody>
                    <a:bodyPr/>
                    <a:lstStyle/>
                    <a:p>
                      <a:pPr algn="ctr"/>
                      <a:r>
                        <a:rPr lang="en-US" sz="1200" dirty="0" smtClean="0"/>
                        <a:t>$0</a:t>
                      </a:r>
                      <a:endParaRPr lang="en-US" sz="1200" dirty="0"/>
                    </a:p>
                  </a:txBody>
                  <a:tcPr anchor="ctr"/>
                </a:tc>
                <a:tc>
                  <a:txBody>
                    <a:bodyPr/>
                    <a:lstStyle/>
                    <a:p>
                      <a:pPr algn="ctr"/>
                      <a:r>
                        <a:rPr lang="en-US" sz="1200" dirty="0" smtClean="0"/>
                        <a:t>$0</a:t>
                      </a:r>
                      <a:endParaRPr lang="en-US" sz="1200" dirty="0"/>
                    </a:p>
                  </a:txBody>
                  <a:tcPr anchor="ctr"/>
                </a:tc>
                <a:extLst>
                  <a:ext uri="{0D108BD9-81ED-4DB2-BD59-A6C34878D82A}">
                    <a16:rowId xmlns:a16="http://schemas.microsoft.com/office/drawing/2014/main" val="469089136"/>
                  </a:ext>
                </a:extLst>
              </a:tr>
            </a:tbl>
          </a:graphicData>
        </a:graphic>
      </p:graphicFrame>
    </p:spTree>
    <p:extLst>
      <p:ext uri="{BB962C8B-B14F-4D97-AF65-F5344CB8AC3E}">
        <p14:creationId xmlns:p14="http://schemas.microsoft.com/office/powerpoint/2010/main" val="17491073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45</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Summary: Financial Reporting for Bonds</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990600" y="1219200"/>
            <a:ext cx="7924800" cy="4876800"/>
          </a:xfrm>
          <a:noFill/>
        </p:spPr>
        <p:txBody>
          <a:bodyPr lIns="0" tIns="0" rIns="0" bIns="0"/>
          <a:lstStyle/>
          <a:p>
            <a:pPr eaLnBrk="1" hangingPunct="1"/>
            <a:r>
              <a:rPr lang="en-US" altLang="en-US" sz="1400" dirty="0"/>
              <a:t>Firms amortize the bond discount/premium at each interest accrual date </a:t>
            </a:r>
          </a:p>
          <a:p>
            <a:pPr eaLnBrk="1" hangingPunct="1"/>
            <a:endParaRPr lang="en-US" altLang="en-US" sz="1400" dirty="0" smtClean="0"/>
          </a:p>
          <a:p>
            <a:pPr eaLnBrk="1" hangingPunct="1"/>
            <a:r>
              <a:rPr lang="en-US" altLang="en-US" sz="1400" dirty="0" smtClean="0"/>
              <a:t>At </a:t>
            </a:r>
            <a:r>
              <a:rPr lang="en-US" altLang="en-US" sz="1400" dirty="0"/>
              <a:t>the bond maturity date, net book value = face value</a:t>
            </a:r>
          </a:p>
          <a:p>
            <a:pPr marL="0" indent="0">
              <a:buNone/>
            </a:pPr>
            <a:endParaRPr lang="en-US" sz="1400" dirty="0"/>
          </a:p>
          <a:p>
            <a:pPr marL="0" indent="0">
              <a:buNone/>
            </a:pPr>
            <a:endParaRPr lang="en-US" sz="1400" dirty="0" smtClean="0"/>
          </a:p>
        </p:txBody>
      </p:sp>
      <p:sp>
        <p:nvSpPr>
          <p:cNvPr id="5" name="Text Box 10"/>
          <p:cNvSpPr txBox="1">
            <a:spLocks noChangeArrowheads="1"/>
          </p:cNvSpPr>
          <p:nvPr/>
        </p:nvSpPr>
        <p:spPr bwMode="auto">
          <a:xfrm>
            <a:off x="712177" y="2736116"/>
            <a:ext cx="2057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accent1"/>
              </a:buClr>
              <a:buSzPct val="85000"/>
              <a:buFont typeface="Arial" charset="0"/>
              <a:buChar char="•"/>
              <a:defRPr sz="2400">
                <a:solidFill>
                  <a:schemeClr val="tx1"/>
                </a:solidFill>
                <a:latin typeface="Arial" charset="0"/>
              </a:defRPr>
            </a:lvl1pPr>
            <a:lvl2pPr marL="742950" indent="-285750" eaLnBrk="0" hangingPunct="0">
              <a:spcBef>
                <a:spcPct val="20000"/>
              </a:spcBef>
              <a:buClr>
                <a:schemeClr val="accent1"/>
              </a:buClr>
              <a:buSzPct val="85000"/>
              <a:buFont typeface="Arial" charset="0"/>
              <a:buChar char="•"/>
              <a:defRPr sz="2000">
                <a:solidFill>
                  <a:schemeClr val="tx1"/>
                </a:solidFill>
                <a:latin typeface="Arial" charset="0"/>
              </a:defRPr>
            </a:lvl2pPr>
            <a:lvl3pPr marL="1143000" indent="-228600" eaLnBrk="0" hangingPunct="0">
              <a:spcBef>
                <a:spcPct val="20000"/>
              </a:spcBef>
              <a:buClr>
                <a:schemeClr val="accent1"/>
              </a:buClr>
              <a:buSzPct val="90000"/>
              <a:buFont typeface="Arial" charset="0"/>
              <a:buChar char="•"/>
              <a:defRPr>
                <a:solidFill>
                  <a:schemeClr val="tx1"/>
                </a:solidFill>
                <a:latin typeface="Arial" charset="0"/>
              </a:defRPr>
            </a:lvl3pPr>
            <a:lvl4pPr marL="1600200" indent="-228600" eaLnBrk="0" hangingPunct="0">
              <a:spcBef>
                <a:spcPct val="20000"/>
              </a:spcBef>
              <a:buClr>
                <a:schemeClr val="accent1"/>
              </a:buClr>
              <a:buFont typeface="Arial" charset="0"/>
              <a:buChar char="•"/>
              <a:defRPr sz="1600">
                <a:solidFill>
                  <a:schemeClr val="tx1"/>
                </a:solidFill>
                <a:latin typeface="Arial" charset="0"/>
              </a:defRPr>
            </a:lvl4pPr>
            <a:lvl5pPr marL="2057400" indent="-228600" eaLnBrk="0" hangingPunct="0">
              <a:spcBef>
                <a:spcPct val="20000"/>
              </a:spcBef>
              <a:buClr>
                <a:schemeClr val="accent1"/>
              </a:buClr>
              <a:buSzPct val="100000"/>
              <a:buFont typeface="Arial" charset="0"/>
              <a:buChar char="•"/>
              <a:defRPr sz="1400">
                <a:solidFill>
                  <a:schemeClr val="tx1"/>
                </a:solidFill>
                <a:latin typeface="Arial" charset="0"/>
              </a:defRPr>
            </a:lvl5pPr>
            <a:lvl6pPr marL="2514600" indent="-228600" eaLnBrk="0" fontAlgn="base" hangingPunct="0">
              <a:spcBef>
                <a:spcPct val="20000"/>
              </a:spcBef>
              <a:spcAft>
                <a:spcPct val="0"/>
              </a:spcAft>
              <a:buClr>
                <a:schemeClr val="accent1"/>
              </a:buClr>
              <a:buSzPct val="100000"/>
              <a:buFont typeface="Arial" charset="0"/>
              <a:buChar char="•"/>
              <a:defRPr sz="1400">
                <a:solidFill>
                  <a:schemeClr val="tx1"/>
                </a:solidFill>
                <a:latin typeface="Arial" charset="0"/>
              </a:defRPr>
            </a:lvl6pPr>
            <a:lvl7pPr marL="2971800" indent="-228600" eaLnBrk="0" fontAlgn="base" hangingPunct="0">
              <a:spcBef>
                <a:spcPct val="20000"/>
              </a:spcBef>
              <a:spcAft>
                <a:spcPct val="0"/>
              </a:spcAft>
              <a:buClr>
                <a:schemeClr val="accent1"/>
              </a:buClr>
              <a:buSzPct val="100000"/>
              <a:buFont typeface="Arial" charset="0"/>
              <a:buChar char="•"/>
              <a:defRPr sz="1400">
                <a:solidFill>
                  <a:schemeClr val="tx1"/>
                </a:solidFill>
                <a:latin typeface="Arial" charset="0"/>
              </a:defRPr>
            </a:lvl7pPr>
            <a:lvl8pPr marL="3429000" indent="-228600" eaLnBrk="0" fontAlgn="base" hangingPunct="0">
              <a:spcBef>
                <a:spcPct val="20000"/>
              </a:spcBef>
              <a:spcAft>
                <a:spcPct val="0"/>
              </a:spcAft>
              <a:buClr>
                <a:schemeClr val="accent1"/>
              </a:buClr>
              <a:buSzPct val="100000"/>
              <a:buFont typeface="Arial" charset="0"/>
              <a:buChar char="•"/>
              <a:defRPr sz="1400">
                <a:solidFill>
                  <a:schemeClr val="tx1"/>
                </a:solidFill>
                <a:latin typeface="Arial" charset="0"/>
              </a:defRPr>
            </a:lvl8pPr>
            <a:lvl9pPr marL="3886200" indent="-228600" eaLnBrk="0" fontAlgn="base" hangingPunct="0">
              <a:spcBef>
                <a:spcPct val="20000"/>
              </a:spcBef>
              <a:spcAft>
                <a:spcPct val="0"/>
              </a:spcAft>
              <a:buClr>
                <a:schemeClr val="accent1"/>
              </a:buClr>
              <a:buSzPct val="100000"/>
              <a:buFont typeface="Arial" charset="0"/>
              <a:buChar char="•"/>
              <a:defRPr sz="1400">
                <a:solidFill>
                  <a:schemeClr val="tx1"/>
                </a:solidFill>
                <a:latin typeface="Arial" charset="0"/>
              </a:defRPr>
            </a:lvl9pPr>
          </a:lstStyle>
          <a:p>
            <a:pPr algn="ctr" eaLnBrk="1" hangingPunct="1">
              <a:spcBef>
                <a:spcPct val="0"/>
              </a:spcBef>
              <a:buClrTx/>
              <a:buSzTx/>
              <a:buFontTx/>
              <a:buNone/>
            </a:pPr>
            <a:r>
              <a:rPr lang="en-US" altLang="en-US" sz="1200" dirty="0"/>
              <a:t>Bonds Net Book Value Issued at a Premium</a:t>
            </a:r>
          </a:p>
          <a:p>
            <a:pPr algn="ctr" eaLnBrk="1" hangingPunct="1">
              <a:spcBef>
                <a:spcPct val="0"/>
              </a:spcBef>
              <a:buClrTx/>
              <a:buSzTx/>
              <a:buFont typeface="Arial" charset="0"/>
              <a:buNone/>
            </a:pPr>
            <a:r>
              <a:rPr lang="en-US" altLang="en-US" sz="1200" i="1" dirty="0">
                <a:solidFill>
                  <a:srgbClr val="002060"/>
                </a:solidFill>
              </a:rPr>
              <a:t>$</a:t>
            </a:r>
            <a:r>
              <a:rPr lang="en-US" altLang="en-US" sz="1200" i="1" dirty="0" smtClean="0">
                <a:solidFill>
                  <a:srgbClr val="002060"/>
                </a:solidFill>
              </a:rPr>
              <a:t>103,629</a:t>
            </a:r>
            <a:endParaRPr lang="en-US" altLang="en-US" sz="1200" dirty="0"/>
          </a:p>
        </p:txBody>
      </p:sp>
      <p:sp>
        <p:nvSpPr>
          <p:cNvPr id="6" name="Text Box 13"/>
          <p:cNvSpPr txBox="1">
            <a:spLocks noChangeArrowheads="1"/>
          </p:cNvSpPr>
          <p:nvPr/>
        </p:nvSpPr>
        <p:spPr bwMode="auto">
          <a:xfrm>
            <a:off x="712177" y="3921648"/>
            <a:ext cx="2057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accent1"/>
              </a:buClr>
              <a:buSzPct val="85000"/>
              <a:buFont typeface="Arial" charset="0"/>
              <a:buChar char="•"/>
              <a:defRPr sz="2400">
                <a:solidFill>
                  <a:schemeClr val="tx1"/>
                </a:solidFill>
                <a:latin typeface="Arial" charset="0"/>
              </a:defRPr>
            </a:lvl1pPr>
            <a:lvl2pPr marL="742950" indent="-285750" eaLnBrk="0" hangingPunct="0">
              <a:spcBef>
                <a:spcPct val="20000"/>
              </a:spcBef>
              <a:buClr>
                <a:schemeClr val="accent1"/>
              </a:buClr>
              <a:buSzPct val="85000"/>
              <a:buFont typeface="Arial" charset="0"/>
              <a:buChar char="•"/>
              <a:defRPr sz="2000">
                <a:solidFill>
                  <a:schemeClr val="tx1"/>
                </a:solidFill>
                <a:latin typeface="Arial" charset="0"/>
              </a:defRPr>
            </a:lvl2pPr>
            <a:lvl3pPr marL="1143000" indent="-228600" eaLnBrk="0" hangingPunct="0">
              <a:spcBef>
                <a:spcPct val="20000"/>
              </a:spcBef>
              <a:buClr>
                <a:schemeClr val="accent1"/>
              </a:buClr>
              <a:buSzPct val="90000"/>
              <a:buFont typeface="Arial" charset="0"/>
              <a:buChar char="•"/>
              <a:defRPr>
                <a:solidFill>
                  <a:schemeClr val="tx1"/>
                </a:solidFill>
                <a:latin typeface="Arial" charset="0"/>
              </a:defRPr>
            </a:lvl3pPr>
            <a:lvl4pPr marL="1600200" indent="-228600" eaLnBrk="0" hangingPunct="0">
              <a:spcBef>
                <a:spcPct val="20000"/>
              </a:spcBef>
              <a:buClr>
                <a:schemeClr val="accent1"/>
              </a:buClr>
              <a:buFont typeface="Arial" charset="0"/>
              <a:buChar char="•"/>
              <a:defRPr sz="1600">
                <a:solidFill>
                  <a:schemeClr val="tx1"/>
                </a:solidFill>
                <a:latin typeface="Arial" charset="0"/>
              </a:defRPr>
            </a:lvl4pPr>
            <a:lvl5pPr marL="2057400" indent="-228600" eaLnBrk="0" hangingPunct="0">
              <a:spcBef>
                <a:spcPct val="20000"/>
              </a:spcBef>
              <a:buClr>
                <a:schemeClr val="accent1"/>
              </a:buClr>
              <a:buSzPct val="100000"/>
              <a:buFont typeface="Arial" charset="0"/>
              <a:buChar char="•"/>
              <a:defRPr sz="1400">
                <a:solidFill>
                  <a:schemeClr val="tx1"/>
                </a:solidFill>
                <a:latin typeface="Arial" charset="0"/>
              </a:defRPr>
            </a:lvl5pPr>
            <a:lvl6pPr marL="2514600" indent="-228600" eaLnBrk="0" fontAlgn="base" hangingPunct="0">
              <a:spcBef>
                <a:spcPct val="20000"/>
              </a:spcBef>
              <a:spcAft>
                <a:spcPct val="0"/>
              </a:spcAft>
              <a:buClr>
                <a:schemeClr val="accent1"/>
              </a:buClr>
              <a:buSzPct val="100000"/>
              <a:buFont typeface="Arial" charset="0"/>
              <a:buChar char="•"/>
              <a:defRPr sz="1400">
                <a:solidFill>
                  <a:schemeClr val="tx1"/>
                </a:solidFill>
                <a:latin typeface="Arial" charset="0"/>
              </a:defRPr>
            </a:lvl6pPr>
            <a:lvl7pPr marL="2971800" indent="-228600" eaLnBrk="0" fontAlgn="base" hangingPunct="0">
              <a:spcBef>
                <a:spcPct val="20000"/>
              </a:spcBef>
              <a:spcAft>
                <a:spcPct val="0"/>
              </a:spcAft>
              <a:buClr>
                <a:schemeClr val="accent1"/>
              </a:buClr>
              <a:buSzPct val="100000"/>
              <a:buFont typeface="Arial" charset="0"/>
              <a:buChar char="•"/>
              <a:defRPr sz="1400">
                <a:solidFill>
                  <a:schemeClr val="tx1"/>
                </a:solidFill>
                <a:latin typeface="Arial" charset="0"/>
              </a:defRPr>
            </a:lvl7pPr>
            <a:lvl8pPr marL="3429000" indent="-228600" eaLnBrk="0" fontAlgn="base" hangingPunct="0">
              <a:spcBef>
                <a:spcPct val="20000"/>
              </a:spcBef>
              <a:spcAft>
                <a:spcPct val="0"/>
              </a:spcAft>
              <a:buClr>
                <a:schemeClr val="accent1"/>
              </a:buClr>
              <a:buSzPct val="100000"/>
              <a:buFont typeface="Arial" charset="0"/>
              <a:buChar char="•"/>
              <a:defRPr sz="1400">
                <a:solidFill>
                  <a:schemeClr val="tx1"/>
                </a:solidFill>
                <a:latin typeface="Arial" charset="0"/>
              </a:defRPr>
            </a:lvl8pPr>
            <a:lvl9pPr marL="3886200" indent="-228600" eaLnBrk="0" fontAlgn="base" hangingPunct="0">
              <a:spcBef>
                <a:spcPct val="20000"/>
              </a:spcBef>
              <a:spcAft>
                <a:spcPct val="0"/>
              </a:spcAft>
              <a:buClr>
                <a:schemeClr val="accent1"/>
              </a:buClr>
              <a:buSzPct val="100000"/>
              <a:buFont typeface="Arial" charset="0"/>
              <a:buChar char="•"/>
              <a:defRPr sz="1400">
                <a:solidFill>
                  <a:schemeClr val="tx1"/>
                </a:solidFill>
                <a:latin typeface="Arial" charset="0"/>
              </a:defRPr>
            </a:lvl9pPr>
          </a:lstStyle>
          <a:p>
            <a:pPr algn="ctr" eaLnBrk="1" hangingPunct="1">
              <a:spcBef>
                <a:spcPct val="0"/>
              </a:spcBef>
              <a:buClrTx/>
              <a:buSzTx/>
              <a:buFontTx/>
              <a:buNone/>
            </a:pPr>
            <a:r>
              <a:rPr lang="en-US" altLang="en-US" sz="1200" dirty="0"/>
              <a:t>Bond Net Book Value</a:t>
            </a:r>
          </a:p>
          <a:p>
            <a:pPr algn="ctr" eaLnBrk="1" hangingPunct="1">
              <a:spcBef>
                <a:spcPct val="0"/>
              </a:spcBef>
              <a:buClrTx/>
              <a:buSzTx/>
              <a:buFontTx/>
              <a:buNone/>
            </a:pPr>
            <a:r>
              <a:rPr lang="en-US" altLang="en-US" sz="1200" dirty="0"/>
              <a:t>Issued at Par</a:t>
            </a:r>
          </a:p>
          <a:p>
            <a:pPr algn="ctr" eaLnBrk="1" hangingPunct="1">
              <a:spcBef>
                <a:spcPct val="0"/>
              </a:spcBef>
              <a:buClrTx/>
              <a:buSzTx/>
              <a:buFontTx/>
              <a:buNone/>
            </a:pPr>
            <a:r>
              <a:rPr lang="en-US" altLang="en-US" sz="1200" i="1" dirty="0">
                <a:solidFill>
                  <a:srgbClr val="002060"/>
                </a:solidFill>
              </a:rPr>
              <a:t>$100,000</a:t>
            </a:r>
          </a:p>
        </p:txBody>
      </p:sp>
      <p:sp>
        <p:nvSpPr>
          <p:cNvPr id="7" name="Text Box 11"/>
          <p:cNvSpPr txBox="1">
            <a:spLocks noChangeArrowheads="1"/>
          </p:cNvSpPr>
          <p:nvPr/>
        </p:nvSpPr>
        <p:spPr bwMode="auto">
          <a:xfrm>
            <a:off x="776626" y="5152541"/>
            <a:ext cx="192484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accent1"/>
              </a:buClr>
              <a:buSzPct val="85000"/>
              <a:buFont typeface="Arial" charset="0"/>
              <a:buChar char="•"/>
              <a:defRPr sz="2400">
                <a:solidFill>
                  <a:schemeClr val="tx1"/>
                </a:solidFill>
                <a:latin typeface="Arial" charset="0"/>
              </a:defRPr>
            </a:lvl1pPr>
            <a:lvl2pPr marL="742950" indent="-285750" eaLnBrk="0" hangingPunct="0">
              <a:spcBef>
                <a:spcPct val="20000"/>
              </a:spcBef>
              <a:buClr>
                <a:schemeClr val="accent1"/>
              </a:buClr>
              <a:buSzPct val="85000"/>
              <a:buFont typeface="Arial" charset="0"/>
              <a:buChar char="•"/>
              <a:defRPr sz="2000">
                <a:solidFill>
                  <a:schemeClr val="tx1"/>
                </a:solidFill>
                <a:latin typeface="Arial" charset="0"/>
              </a:defRPr>
            </a:lvl2pPr>
            <a:lvl3pPr marL="1143000" indent="-228600" eaLnBrk="0" hangingPunct="0">
              <a:spcBef>
                <a:spcPct val="20000"/>
              </a:spcBef>
              <a:buClr>
                <a:schemeClr val="accent1"/>
              </a:buClr>
              <a:buSzPct val="90000"/>
              <a:buFont typeface="Arial" charset="0"/>
              <a:buChar char="•"/>
              <a:defRPr>
                <a:solidFill>
                  <a:schemeClr val="tx1"/>
                </a:solidFill>
                <a:latin typeface="Arial" charset="0"/>
              </a:defRPr>
            </a:lvl3pPr>
            <a:lvl4pPr marL="1600200" indent="-228600" eaLnBrk="0" hangingPunct="0">
              <a:spcBef>
                <a:spcPct val="20000"/>
              </a:spcBef>
              <a:buClr>
                <a:schemeClr val="accent1"/>
              </a:buClr>
              <a:buFont typeface="Arial" charset="0"/>
              <a:buChar char="•"/>
              <a:defRPr sz="1600">
                <a:solidFill>
                  <a:schemeClr val="tx1"/>
                </a:solidFill>
                <a:latin typeface="Arial" charset="0"/>
              </a:defRPr>
            </a:lvl4pPr>
            <a:lvl5pPr marL="2057400" indent="-228600" eaLnBrk="0" hangingPunct="0">
              <a:spcBef>
                <a:spcPct val="20000"/>
              </a:spcBef>
              <a:buClr>
                <a:schemeClr val="accent1"/>
              </a:buClr>
              <a:buSzPct val="100000"/>
              <a:buFont typeface="Arial" charset="0"/>
              <a:buChar char="•"/>
              <a:defRPr sz="1400">
                <a:solidFill>
                  <a:schemeClr val="tx1"/>
                </a:solidFill>
                <a:latin typeface="Arial" charset="0"/>
              </a:defRPr>
            </a:lvl5pPr>
            <a:lvl6pPr marL="2514600" indent="-228600" eaLnBrk="0" fontAlgn="base" hangingPunct="0">
              <a:spcBef>
                <a:spcPct val="20000"/>
              </a:spcBef>
              <a:spcAft>
                <a:spcPct val="0"/>
              </a:spcAft>
              <a:buClr>
                <a:schemeClr val="accent1"/>
              </a:buClr>
              <a:buSzPct val="100000"/>
              <a:buFont typeface="Arial" charset="0"/>
              <a:buChar char="•"/>
              <a:defRPr sz="1400">
                <a:solidFill>
                  <a:schemeClr val="tx1"/>
                </a:solidFill>
                <a:latin typeface="Arial" charset="0"/>
              </a:defRPr>
            </a:lvl6pPr>
            <a:lvl7pPr marL="2971800" indent="-228600" eaLnBrk="0" fontAlgn="base" hangingPunct="0">
              <a:spcBef>
                <a:spcPct val="20000"/>
              </a:spcBef>
              <a:spcAft>
                <a:spcPct val="0"/>
              </a:spcAft>
              <a:buClr>
                <a:schemeClr val="accent1"/>
              </a:buClr>
              <a:buSzPct val="100000"/>
              <a:buFont typeface="Arial" charset="0"/>
              <a:buChar char="•"/>
              <a:defRPr sz="1400">
                <a:solidFill>
                  <a:schemeClr val="tx1"/>
                </a:solidFill>
                <a:latin typeface="Arial" charset="0"/>
              </a:defRPr>
            </a:lvl7pPr>
            <a:lvl8pPr marL="3429000" indent="-228600" eaLnBrk="0" fontAlgn="base" hangingPunct="0">
              <a:spcBef>
                <a:spcPct val="20000"/>
              </a:spcBef>
              <a:spcAft>
                <a:spcPct val="0"/>
              </a:spcAft>
              <a:buClr>
                <a:schemeClr val="accent1"/>
              </a:buClr>
              <a:buSzPct val="100000"/>
              <a:buFont typeface="Arial" charset="0"/>
              <a:buChar char="•"/>
              <a:defRPr sz="1400">
                <a:solidFill>
                  <a:schemeClr val="tx1"/>
                </a:solidFill>
                <a:latin typeface="Arial" charset="0"/>
              </a:defRPr>
            </a:lvl8pPr>
            <a:lvl9pPr marL="3886200" indent="-228600" eaLnBrk="0" fontAlgn="base" hangingPunct="0">
              <a:spcBef>
                <a:spcPct val="20000"/>
              </a:spcBef>
              <a:spcAft>
                <a:spcPct val="0"/>
              </a:spcAft>
              <a:buClr>
                <a:schemeClr val="accent1"/>
              </a:buClr>
              <a:buSzPct val="100000"/>
              <a:buFont typeface="Arial" charset="0"/>
              <a:buChar char="•"/>
              <a:defRPr sz="1400">
                <a:solidFill>
                  <a:schemeClr val="tx1"/>
                </a:solidFill>
                <a:latin typeface="Arial" charset="0"/>
              </a:defRPr>
            </a:lvl9pPr>
          </a:lstStyle>
          <a:p>
            <a:pPr algn="ctr" eaLnBrk="1" hangingPunct="1">
              <a:spcBef>
                <a:spcPct val="0"/>
              </a:spcBef>
              <a:buClrTx/>
              <a:buSzTx/>
              <a:buFontTx/>
              <a:buNone/>
            </a:pPr>
            <a:r>
              <a:rPr lang="en-US" altLang="en-US" sz="1200" dirty="0"/>
              <a:t>Bond Net Book Value</a:t>
            </a:r>
          </a:p>
          <a:p>
            <a:pPr algn="ctr" eaLnBrk="1" hangingPunct="1">
              <a:spcBef>
                <a:spcPct val="0"/>
              </a:spcBef>
              <a:buClrTx/>
              <a:buSzTx/>
              <a:buFontTx/>
              <a:buNone/>
            </a:pPr>
            <a:r>
              <a:rPr lang="en-US" altLang="en-US" sz="1200" dirty="0"/>
              <a:t>Issued at a Discount</a:t>
            </a:r>
          </a:p>
          <a:p>
            <a:pPr algn="ctr" eaLnBrk="1" hangingPunct="1">
              <a:spcBef>
                <a:spcPct val="0"/>
              </a:spcBef>
              <a:buClrTx/>
              <a:buSzTx/>
              <a:buFontTx/>
              <a:buNone/>
            </a:pPr>
            <a:r>
              <a:rPr lang="en-US" altLang="en-US" sz="1200" i="1" dirty="0">
                <a:solidFill>
                  <a:srgbClr val="002060"/>
                </a:solidFill>
              </a:rPr>
              <a:t>$</a:t>
            </a:r>
            <a:r>
              <a:rPr lang="en-US" altLang="en-US" sz="1200" i="1" dirty="0" smtClean="0">
                <a:solidFill>
                  <a:srgbClr val="002060"/>
                </a:solidFill>
              </a:rPr>
              <a:t>96,535</a:t>
            </a:r>
            <a:endParaRPr lang="en-US" altLang="en-US" sz="1200" i="1" dirty="0">
              <a:solidFill>
                <a:srgbClr val="002060"/>
              </a:solidFill>
            </a:endParaRPr>
          </a:p>
        </p:txBody>
      </p:sp>
      <p:sp>
        <p:nvSpPr>
          <p:cNvPr id="8" name="Text Box 8"/>
          <p:cNvSpPr txBox="1">
            <a:spLocks noChangeArrowheads="1"/>
          </p:cNvSpPr>
          <p:nvPr/>
        </p:nvSpPr>
        <p:spPr bwMode="auto">
          <a:xfrm rot="1118020">
            <a:off x="3577151" y="3193925"/>
            <a:ext cx="2596993" cy="461665"/>
          </a:xfrm>
          <a:prstGeom prst="rect">
            <a:avLst/>
          </a:prstGeom>
          <a:noFill/>
          <a:ln w="9525">
            <a:noFill/>
            <a:miter lim="800000"/>
            <a:headEnd/>
            <a:tailEnd/>
          </a:ln>
          <a:effectLst/>
        </p:spPr>
        <p:txBody>
          <a:bodyPr wrap="none">
            <a:spAutoFit/>
          </a:bodyPr>
          <a:lstStyle/>
          <a:p>
            <a:pPr algn="ctr">
              <a:defRPr/>
            </a:pPr>
            <a:r>
              <a:rPr lang="en-US" sz="1200" dirty="0">
                <a:latin typeface="+mn-lt"/>
              </a:rPr>
              <a:t>Net Book Value of Debt Decreases </a:t>
            </a:r>
          </a:p>
          <a:p>
            <a:pPr algn="ctr">
              <a:defRPr/>
            </a:pPr>
            <a:r>
              <a:rPr lang="en-US" sz="1200" dirty="0">
                <a:latin typeface="+mn-lt"/>
              </a:rPr>
              <a:t>as Premium is Amortized</a:t>
            </a:r>
          </a:p>
        </p:txBody>
      </p:sp>
      <p:sp>
        <p:nvSpPr>
          <p:cNvPr id="9" name="Text Box 9"/>
          <p:cNvSpPr txBox="1">
            <a:spLocks noChangeArrowheads="1"/>
          </p:cNvSpPr>
          <p:nvPr/>
        </p:nvSpPr>
        <p:spPr bwMode="auto">
          <a:xfrm rot="20572854">
            <a:off x="2977129" y="4856073"/>
            <a:ext cx="3338512" cy="461665"/>
          </a:xfrm>
          <a:prstGeom prst="rect">
            <a:avLst/>
          </a:prstGeom>
          <a:noFill/>
          <a:ln w="9525">
            <a:noFill/>
            <a:miter lim="800000"/>
            <a:headEnd/>
            <a:tailEnd/>
          </a:ln>
          <a:effectLst/>
        </p:spPr>
        <p:txBody>
          <a:bodyPr>
            <a:spAutoFit/>
          </a:bodyPr>
          <a:lstStyle/>
          <a:p>
            <a:pPr algn="ctr">
              <a:defRPr/>
            </a:pPr>
            <a:r>
              <a:rPr lang="en-US" sz="1200" dirty="0">
                <a:latin typeface="+mn-lt"/>
                <a:sym typeface="Wingdings" pitchFamily="2" charset="2"/>
              </a:rPr>
              <a:t>Net Book Value of D</a:t>
            </a:r>
            <a:r>
              <a:rPr lang="en-US" sz="1200" dirty="0">
                <a:latin typeface="+mn-lt"/>
              </a:rPr>
              <a:t>ebt Increases</a:t>
            </a:r>
          </a:p>
          <a:p>
            <a:pPr algn="ctr">
              <a:defRPr/>
            </a:pPr>
            <a:r>
              <a:rPr lang="en-US" sz="1200" dirty="0">
                <a:latin typeface="+mn-lt"/>
              </a:rPr>
              <a:t>as Discount is Amortized</a:t>
            </a:r>
          </a:p>
        </p:txBody>
      </p:sp>
      <p:sp>
        <p:nvSpPr>
          <p:cNvPr id="10" name="Line 5"/>
          <p:cNvSpPr>
            <a:spLocks noChangeShapeType="1"/>
          </p:cNvSpPr>
          <p:nvPr/>
        </p:nvSpPr>
        <p:spPr bwMode="auto">
          <a:xfrm>
            <a:off x="2743200" y="3048000"/>
            <a:ext cx="3810000" cy="12066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Line 5"/>
          <p:cNvSpPr>
            <a:spLocks noChangeShapeType="1"/>
          </p:cNvSpPr>
          <p:nvPr/>
        </p:nvSpPr>
        <p:spPr bwMode="auto">
          <a:xfrm flipV="1">
            <a:off x="2743200" y="4254638"/>
            <a:ext cx="3810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Line 6"/>
          <p:cNvSpPr>
            <a:spLocks noChangeShapeType="1"/>
          </p:cNvSpPr>
          <p:nvPr/>
        </p:nvSpPr>
        <p:spPr bwMode="auto">
          <a:xfrm flipV="1">
            <a:off x="2743200" y="4254638"/>
            <a:ext cx="3806370" cy="1079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 name="Text Box 7"/>
          <p:cNvSpPr txBox="1">
            <a:spLocks noChangeArrowheads="1"/>
          </p:cNvSpPr>
          <p:nvPr/>
        </p:nvSpPr>
        <p:spPr bwMode="auto">
          <a:xfrm>
            <a:off x="6591300" y="4106315"/>
            <a:ext cx="14526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85000"/>
              <a:buFont typeface="Arial" charset="0"/>
              <a:buChar char="•"/>
              <a:defRPr sz="2400">
                <a:solidFill>
                  <a:schemeClr val="tx1"/>
                </a:solidFill>
                <a:latin typeface="Arial" charset="0"/>
              </a:defRPr>
            </a:lvl1pPr>
            <a:lvl2pPr marL="742950" indent="-285750" eaLnBrk="0" hangingPunct="0">
              <a:spcBef>
                <a:spcPct val="20000"/>
              </a:spcBef>
              <a:buClr>
                <a:schemeClr val="accent1"/>
              </a:buClr>
              <a:buSzPct val="85000"/>
              <a:buFont typeface="Arial" charset="0"/>
              <a:buChar char="•"/>
              <a:defRPr sz="2000">
                <a:solidFill>
                  <a:schemeClr val="tx1"/>
                </a:solidFill>
                <a:latin typeface="Arial" charset="0"/>
              </a:defRPr>
            </a:lvl2pPr>
            <a:lvl3pPr marL="1143000" indent="-228600" eaLnBrk="0" hangingPunct="0">
              <a:spcBef>
                <a:spcPct val="20000"/>
              </a:spcBef>
              <a:buClr>
                <a:schemeClr val="accent1"/>
              </a:buClr>
              <a:buSzPct val="90000"/>
              <a:buFont typeface="Arial" charset="0"/>
              <a:buChar char="•"/>
              <a:defRPr>
                <a:solidFill>
                  <a:schemeClr val="tx1"/>
                </a:solidFill>
                <a:latin typeface="Arial" charset="0"/>
              </a:defRPr>
            </a:lvl3pPr>
            <a:lvl4pPr marL="1600200" indent="-228600" eaLnBrk="0" hangingPunct="0">
              <a:spcBef>
                <a:spcPct val="20000"/>
              </a:spcBef>
              <a:buClr>
                <a:schemeClr val="accent1"/>
              </a:buClr>
              <a:buFont typeface="Arial" charset="0"/>
              <a:buChar char="•"/>
              <a:defRPr sz="1600">
                <a:solidFill>
                  <a:schemeClr val="tx1"/>
                </a:solidFill>
                <a:latin typeface="Arial" charset="0"/>
              </a:defRPr>
            </a:lvl4pPr>
            <a:lvl5pPr marL="2057400" indent="-228600" eaLnBrk="0" hangingPunct="0">
              <a:spcBef>
                <a:spcPct val="20000"/>
              </a:spcBef>
              <a:buClr>
                <a:schemeClr val="accent1"/>
              </a:buClr>
              <a:buSzPct val="100000"/>
              <a:buFont typeface="Arial" charset="0"/>
              <a:buChar char="•"/>
              <a:defRPr sz="1400">
                <a:solidFill>
                  <a:schemeClr val="tx1"/>
                </a:solidFill>
                <a:latin typeface="Arial" charset="0"/>
              </a:defRPr>
            </a:lvl5pPr>
            <a:lvl6pPr marL="2514600" indent="-228600" eaLnBrk="0" fontAlgn="base" hangingPunct="0">
              <a:spcBef>
                <a:spcPct val="20000"/>
              </a:spcBef>
              <a:spcAft>
                <a:spcPct val="0"/>
              </a:spcAft>
              <a:buClr>
                <a:schemeClr val="accent1"/>
              </a:buClr>
              <a:buSzPct val="100000"/>
              <a:buFont typeface="Arial" charset="0"/>
              <a:buChar char="•"/>
              <a:defRPr sz="1400">
                <a:solidFill>
                  <a:schemeClr val="tx1"/>
                </a:solidFill>
                <a:latin typeface="Arial" charset="0"/>
              </a:defRPr>
            </a:lvl6pPr>
            <a:lvl7pPr marL="2971800" indent="-228600" eaLnBrk="0" fontAlgn="base" hangingPunct="0">
              <a:spcBef>
                <a:spcPct val="20000"/>
              </a:spcBef>
              <a:spcAft>
                <a:spcPct val="0"/>
              </a:spcAft>
              <a:buClr>
                <a:schemeClr val="accent1"/>
              </a:buClr>
              <a:buSzPct val="100000"/>
              <a:buFont typeface="Arial" charset="0"/>
              <a:buChar char="•"/>
              <a:defRPr sz="1400">
                <a:solidFill>
                  <a:schemeClr val="tx1"/>
                </a:solidFill>
                <a:latin typeface="Arial" charset="0"/>
              </a:defRPr>
            </a:lvl7pPr>
            <a:lvl8pPr marL="3429000" indent="-228600" eaLnBrk="0" fontAlgn="base" hangingPunct="0">
              <a:spcBef>
                <a:spcPct val="20000"/>
              </a:spcBef>
              <a:spcAft>
                <a:spcPct val="0"/>
              </a:spcAft>
              <a:buClr>
                <a:schemeClr val="accent1"/>
              </a:buClr>
              <a:buSzPct val="100000"/>
              <a:buFont typeface="Arial" charset="0"/>
              <a:buChar char="•"/>
              <a:defRPr sz="1400">
                <a:solidFill>
                  <a:schemeClr val="tx1"/>
                </a:solidFill>
                <a:latin typeface="Arial" charset="0"/>
              </a:defRPr>
            </a:lvl8pPr>
            <a:lvl9pPr marL="3886200" indent="-228600" eaLnBrk="0" fontAlgn="base" hangingPunct="0">
              <a:spcBef>
                <a:spcPct val="20000"/>
              </a:spcBef>
              <a:spcAft>
                <a:spcPct val="0"/>
              </a:spcAft>
              <a:buClr>
                <a:schemeClr val="accent1"/>
              </a:buClr>
              <a:buSzPct val="100000"/>
              <a:buFont typeface="Arial" charset="0"/>
              <a:buChar char="•"/>
              <a:defRPr sz="1400">
                <a:solidFill>
                  <a:schemeClr val="tx1"/>
                </a:solidFill>
                <a:latin typeface="Arial" charset="0"/>
              </a:defRPr>
            </a:lvl9pPr>
          </a:lstStyle>
          <a:p>
            <a:pPr eaLnBrk="1" hangingPunct="1">
              <a:spcBef>
                <a:spcPct val="0"/>
              </a:spcBef>
              <a:buClrTx/>
              <a:buSzTx/>
              <a:buFontTx/>
              <a:buNone/>
            </a:pPr>
            <a:r>
              <a:rPr lang="en-US" altLang="en-US" sz="1200" i="1" dirty="0">
                <a:solidFill>
                  <a:srgbClr val="002060"/>
                </a:solidFill>
              </a:rPr>
              <a:t>$100,000 </a:t>
            </a:r>
            <a:r>
              <a:rPr lang="en-US" altLang="en-US" sz="1200" dirty="0"/>
              <a:t>Principal</a:t>
            </a:r>
          </a:p>
        </p:txBody>
      </p:sp>
    </p:spTree>
    <p:extLst>
      <p:ext uri="{BB962C8B-B14F-4D97-AF65-F5344CB8AC3E}">
        <p14:creationId xmlns:p14="http://schemas.microsoft.com/office/powerpoint/2010/main" val="14597503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46</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Bonds Payable: Statement of Cash Flows </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239000" cy="5410200"/>
          </a:xfrm>
          <a:noFill/>
        </p:spPr>
        <p:txBody>
          <a:bodyPr lIns="0" tIns="0" rIns="0" bIns="0"/>
          <a:lstStyle/>
          <a:p>
            <a:pPr marL="0" indent="0" eaLnBrk="1" fontAlgn="auto" hangingPunct="1">
              <a:spcBef>
                <a:spcPts val="0"/>
              </a:spcBef>
              <a:spcAft>
                <a:spcPts val="0"/>
              </a:spcAft>
              <a:buNone/>
              <a:defRPr/>
            </a:pPr>
            <a:r>
              <a:rPr lang="en-US" sz="1400" dirty="0"/>
              <a:t>The issuance of a bond payable is reported as a cash inflow from </a:t>
            </a:r>
            <a:r>
              <a:rPr lang="en-US" sz="1400" dirty="0">
                <a:solidFill>
                  <a:srgbClr val="AF0501"/>
                </a:solidFill>
              </a:rPr>
              <a:t>financing activities </a:t>
            </a:r>
            <a:r>
              <a:rPr lang="en-US" sz="1400" dirty="0"/>
              <a:t>on the statement of cash flows. The repayment of principal is reported as a cash outflow from financing activities. </a:t>
            </a:r>
          </a:p>
          <a:p>
            <a:pPr marL="0" indent="0" eaLnBrk="1" fontAlgn="auto" hangingPunct="1">
              <a:spcBef>
                <a:spcPts val="0"/>
              </a:spcBef>
              <a:spcAft>
                <a:spcPts val="0"/>
              </a:spcAft>
              <a:buNone/>
              <a:defRPr/>
            </a:pPr>
            <a:endParaRPr lang="en-US" sz="1400" dirty="0" smtClean="0"/>
          </a:p>
          <a:p>
            <a:pPr marL="0" indent="0" eaLnBrk="1" fontAlgn="auto" hangingPunct="1">
              <a:spcBef>
                <a:spcPts val="0"/>
              </a:spcBef>
              <a:spcAft>
                <a:spcPts val="0"/>
              </a:spcAft>
              <a:buNone/>
              <a:defRPr/>
            </a:pPr>
            <a:endParaRPr lang="en-US" sz="1400" dirty="0"/>
          </a:p>
          <a:p>
            <a:pPr marL="406400" lvl="1" indent="0">
              <a:buNone/>
              <a:defRPr/>
            </a:pPr>
            <a:r>
              <a:rPr lang="en-US" sz="1400" dirty="0" smtClean="0"/>
              <a:t>Interest </a:t>
            </a:r>
            <a:r>
              <a:rPr lang="en-US" sz="1400" dirty="0"/>
              <a:t>expense is reported on the income statement and is directly related to the computation of net income. As a result, U.S. GAAP requires that interest payments be reported in the cash flows from </a:t>
            </a:r>
            <a:r>
              <a:rPr lang="en-US" sz="1400" dirty="0">
                <a:solidFill>
                  <a:srgbClr val="0000FF"/>
                </a:solidFill>
              </a:rPr>
              <a:t>operating activities </a:t>
            </a:r>
            <a:r>
              <a:rPr lang="en-US" sz="1400" dirty="0"/>
              <a:t>section of the statement. Companies are also required to report the amount of cash paid for interest expense each accounting period.</a:t>
            </a:r>
          </a:p>
        </p:txBody>
      </p:sp>
      <p:sp>
        <p:nvSpPr>
          <p:cNvPr id="5" name="Rectangle 4"/>
          <p:cNvSpPr/>
          <p:nvPr/>
        </p:nvSpPr>
        <p:spPr bwMode="auto">
          <a:xfrm>
            <a:off x="1371600" y="2209800"/>
            <a:ext cx="7162800" cy="1371600"/>
          </a:xfrm>
          <a:prstGeom prst="rect">
            <a:avLst/>
          </a:prstGeom>
          <a:noFill/>
          <a:ln w="19050" cap="flat" cmpd="sng" algn="ctr">
            <a:solidFill>
              <a:srgbClr val="00206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Tree>
    <p:extLst>
      <p:ext uri="{BB962C8B-B14F-4D97-AF65-F5344CB8AC3E}">
        <p14:creationId xmlns:p14="http://schemas.microsoft.com/office/powerpoint/2010/main" val="11229218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A51A17"/>
                </a:solidFill>
              </a:rPr>
              <a:pPr/>
              <a:t>47</a:t>
            </a:fld>
            <a:endParaRPr lang="en-US" altLang="en-US" sz="1400" b="1" dirty="0" smtClean="0">
              <a:solidFill>
                <a:srgbClr val="A51A17"/>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Ratio Analysis</a:t>
            </a:r>
            <a:endParaRPr lang="en-US" sz="2800" dirty="0"/>
          </a:p>
        </p:txBody>
      </p:sp>
    </p:spTree>
    <p:extLst>
      <p:ext uri="{BB962C8B-B14F-4D97-AF65-F5344CB8AC3E}">
        <p14:creationId xmlns:p14="http://schemas.microsoft.com/office/powerpoint/2010/main" val="23020848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48</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Times Interest Earned</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334000"/>
          </a:xfrm>
          <a:noFill/>
        </p:spPr>
        <p:txBody>
          <a:bodyPr lIns="0" tIns="0" rIns="0" bIns="0"/>
          <a:lstStyle/>
          <a:p>
            <a:pPr marL="0" lvl="0" indent="0">
              <a:spcBef>
                <a:spcPct val="0"/>
              </a:spcBef>
              <a:buNone/>
            </a:pPr>
            <a:r>
              <a:rPr lang="en-US" sz="1600" dirty="0">
                <a:solidFill>
                  <a:srgbClr val="C00000"/>
                </a:solidFill>
              </a:rPr>
              <a:t>How </a:t>
            </a:r>
            <a:r>
              <a:rPr lang="en-US" sz="1600" dirty="0" smtClean="0">
                <a:solidFill>
                  <a:srgbClr val="C00000"/>
                </a:solidFill>
              </a:rPr>
              <a:t>effectively is management utilizing its debt?</a:t>
            </a:r>
            <a:endParaRPr lang="en-US" sz="1600" dirty="0">
              <a:solidFill>
                <a:srgbClr val="C00000"/>
              </a:solidFill>
            </a:endParaRPr>
          </a:p>
          <a:p>
            <a:pPr marL="0" indent="0">
              <a:spcBef>
                <a:spcPct val="0"/>
              </a:spcBef>
              <a:buNone/>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r>
              <a:rPr lang="en-US" sz="1400" dirty="0"/>
              <a:t>The times interest earned ratio </a:t>
            </a:r>
            <a:r>
              <a:rPr lang="en-US" sz="1400" dirty="0" smtClean="0"/>
              <a:t>shows </a:t>
            </a:r>
            <a:r>
              <a:rPr lang="en-US" sz="1400" dirty="0"/>
              <a:t>the amount of resources generated for each dollar of interest expense. In general, a high ratio is viewed more favorably than a low ratio. </a:t>
            </a:r>
          </a:p>
          <a:p>
            <a:endParaRPr lang="en-US" sz="1400" dirty="0"/>
          </a:p>
          <a:p>
            <a:r>
              <a:rPr lang="en-US" sz="1400" dirty="0"/>
              <a:t>The times interest earned ratio is often misleading for new or rapidly growing companies, which tend to invest considerable resources to build their capacity for future operations. In such cases, the times interest earned ratio will reflect significant amounts of interest expense associated with the new capacity but not the income that will be earned with the new capacity. </a:t>
            </a:r>
          </a:p>
          <a:p>
            <a:endParaRPr lang="en-US" sz="1400" dirty="0"/>
          </a:p>
          <a:p>
            <a:r>
              <a:rPr lang="en-US" sz="1400" dirty="0"/>
              <a:t>Analysts should consider the company’s long-term strategy when using this ratio. Some analysts prefer to compare interest expense to the amount of cash a company can generate. Because creditors cannot be paid with “income” that is generated, they must be paid with cash.</a:t>
            </a:r>
          </a:p>
        </p:txBody>
      </p:sp>
      <p:sp>
        <p:nvSpPr>
          <p:cNvPr id="9" name="TextBox 13"/>
          <p:cNvSpPr txBox="1"/>
          <p:nvPr/>
        </p:nvSpPr>
        <p:spPr>
          <a:xfrm>
            <a:off x="1143000" y="2048809"/>
            <a:ext cx="2440460" cy="26468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dirty="0" smtClean="0"/>
              <a:t>Times Interest Earned</a:t>
            </a:r>
            <a:endParaRPr lang="en-US" sz="1400" dirty="0"/>
          </a:p>
        </p:txBody>
      </p:sp>
      <p:sp>
        <p:nvSpPr>
          <p:cNvPr id="10" name="TextBox 8"/>
          <p:cNvSpPr txBox="1"/>
          <p:nvPr/>
        </p:nvSpPr>
        <p:spPr>
          <a:xfrm>
            <a:off x="3048000" y="1924159"/>
            <a:ext cx="5715000" cy="5139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dirty="0" smtClean="0"/>
              <a:t>Net Income + Interest Expense + Income Tax Expense</a:t>
            </a:r>
          </a:p>
          <a:p>
            <a:pPr algn="ctr">
              <a:lnSpc>
                <a:spcPct val="80000"/>
              </a:lnSpc>
              <a:spcBef>
                <a:spcPts val="600"/>
              </a:spcBef>
            </a:pPr>
            <a:r>
              <a:rPr lang="en-US" sz="1400" dirty="0" smtClean="0"/>
              <a:t>Interest Expense</a:t>
            </a:r>
            <a:endParaRPr lang="en-US" sz="1400" dirty="0"/>
          </a:p>
        </p:txBody>
      </p:sp>
      <p:cxnSp>
        <p:nvCxnSpPr>
          <p:cNvPr id="11" name="Straight Connector 10"/>
          <p:cNvCxnSpPr/>
          <p:nvPr/>
        </p:nvCxnSpPr>
        <p:spPr bwMode="auto">
          <a:xfrm>
            <a:off x="3810000" y="2164145"/>
            <a:ext cx="41910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 name="TextBox 3"/>
          <p:cNvSpPr txBox="1"/>
          <p:nvPr/>
        </p:nvSpPr>
        <p:spPr>
          <a:xfrm>
            <a:off x="3327174" y="2027264"/>
            <a:ext cx="288862" cy="307777"/>
          </a:xfrm>
          <a:prstGeom prst="rect">
            <a:avLst/>
          </a:prstGeom>
          <a:noFill/>
        </p:spPr>
        <p:txBody>
          <a:bodyPr wrap="none" rtlCol="0">
            <a:spAutoFit/>
          </a:bodyPr>
          <a:lstStyle/>
          <a:p>
            <a:r>
              <a:rPr lang="en-US" sz="1400" dirty="0" smtClean="0"/>
              <a:t>=</a:t>
            </a:r>
            <a:endParaRPr lang="en-US" sz="1400" dirty="0"/>
          </a:p>
        </p:txBody>
      </p:sp>
    </p:spTree>
    <p:extLst>
      <p:ext uri="{BB962C8B-B14F-4D97-AF65-F5344CB8AC3E}">
        <p14:creationId xmlns:p14="http://schemas.microsoft.com/office/powerpoint/2010/main" val="2499143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49</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Debt-to-Equity</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334000"/>
          </a:xfrm>
          <a:noFill/>
        </p:spPr>
        <p:txBody>
          <a:bodyPr lIns="0" tIns="0" rIns="0" bIns="0"/>
          <a:lstStyle/>
          <a:p>
            <a:pPr marL="0" lvl="0" indent="0">
              <a:spcBef>
                <a:spcPct val="0"/>
              </a:spcBef>
              <a:buNone/>
            </a:pPr>
            <a:r>
              <a:rPr lang="en-US" sz="1600" dirty="0" smtClean="0">
                <a:solidFill>
                  <a:srgbClr val="C00000"/>
                </a:solidFill>
              </a:rPr>
              <a:t>What is the firm’s capital structure?</a:t>
            </a:r>
            <a:endParaRPr lang="en-US" sz="1600" dirty="0">
              <a:solidFill>
                <a:srgbClr val="C00000"/>
              </a:solidFill>
            </a:endParaRPr>
          </a:p>
          <a:p>
            <a:pPr marL="0" indent="0">
              <a:spcBef>
                <a:spcPct val="0"/>
              </a:spcBef>
              <a:buNone/>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pPr>
              <a:spcBef>
                <a:spcPct val="50000"/>
              </a:spcBef>
              <a:defRPr/>
            </a:pPr>
            <a:r>
              <a:rPr lang="en-US" sz="1400" dirty="0">
                <a:cs typeface="Arial" charset="0"/>
              </a:rPr>
              <a:t>This ratio shows the relationship between the amount of capital provided by owners and the amount provided by creditors. In general, a high ratio suggests that a company relies heavily on funds provided by creditors</a:t>
            </a:r>
            <a:r>
              <a:rPr lang="en-US" sz="1400" dirty="0" smtClean="0">
                <a:cs typeface="Arial" charset="0"/>
              </a:rPr>
              <a:t>. </a:t>
            </a:r>
          </a:p>
          <a:p>
            <a:pPr>
              <a:spcBef>
                <a:spcPct val="50000"/>
              </a:spcBef>
              <a:defRPr/>
            </a:pPr>
            <a:r>
              <a:rPr lang="en-US" sz="1400" dirty="0" smtClean="0"/>
              <a:t>Heavy </a:t>
            </a:r>
            <a:r>
              <a:rPr lang="en-US" sz="1400" dirty="0"/>
              <a:t>reliance on creditors increases the risk that a company may not be able to meet its contractual financial obligations during a business </a:t>
            </a:r>
            <a:r>
              <a:rPr lang="en-US" sz="1400" dirty="0" smtClean="0"/>
              <a:t>downturn.</a:t>
            </a:r>
          </a:p>
          <a:p>
            <a:pPr>
              <a:spcBef>
                <a:spcPct val="50000"/>
              </a:spcBef>
              <a:defRPr/>
            </a:pPr>
            <a:r>
              <a:rPr lang="en-US" sz="1400" dirty="0" smtClean="0"/>
              <a:t>The </a:t>
            </a:r>
            <a:r>
              <a:rPr lang="en-US" sz="1400" dirty="0"/>
              <a:t>debt-to-equity ratio tells only part of the story with respect to the risks associated with debt. It does not help the analyst understand whether the company’s operations can support its debt. Remember that debt carries an obligation to make cash payments for interest and principal. As a result, most analysts would evaluate the debt-to-equity ratio within the context of the amount of cash the company can generate from operating activities. </a:t>
            </a:r>
          </a:p>
          <a:p>
            <a:pPr>
              <a:spcBef>
                <a:spcPct val="50000"/>
              </a:spcBef>
              <a:defRPr/>
            </a:pPr>
            <a:endParaRPr lang="en-US" sz="1400" dirty="0">
              <a:cs typeface="Arial" charset="0"/>
            </a:endParaRPr>
          </a:p>
        </p:txBody>
      </p:sp>
      <p:sp>
        <p:nvSpPr>
          <p:cNvPr id="9" name="TextBox 13"/>
          <p:cNvSpPr txBox="1"/>
          <p:nvPr/>
        </p:nvSpPr>
        <p:spPr>
          <a:xfrm>
            <a:off x="1143000" y="2048809"/>
            <a:ext cx="2440460" cy="26468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dirty="0" smtClean="0"/>
              <a:t>Debt-to-Equity</a:t>
            </a:r>
            <a:endParaRPr lang="en-US" sz="1400" dirty="0"/>
          </a:p>
        </p:txBody>
      </p:sp>
      <p:sp>
        <p:nvSpPr>
          <p:cNvPr id="10" name="TextBox 8"/>
          <p:cNvSpPr txBox="1"/>
          <p:nvPr/>
        </p:nvSpPr>
        <p:spPr>
          <a:xfrm>
            <a:off x="3048000" y="1924159"/>
            <a:ext cx="5151682" cy="5139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dirty="0" smtClean="0"/>
              <a:t>Total Liabilities</a:t>
            </a:r>
          </a:p>
          <a:p>
            <a:pPr algn="ctr">
              <a:lnSpc>
                <a:spcPct val="80000"/>
              </a:lnSpc>
              <a:spcBef>
                <a:spcPts val="600"/>
              </a:spcBef>
            </a:pPr>
            <a:r>
              <a:rPr lang="en-US" sz="1400" dirty="0" smtClean="0"/>
              <a:t>Stockholders’ Equity</a:t>
            </a:r>
            <a:endParaRPr lang="en-US" sz="1400" dirty="0"/>
          </a:p>
        </p:txBody>
      </p:sp>
      <p:cxnSp>
        <p:nvCxnSpPr>
          <p:cNvPr id="11" name="Straight Connector 10"/>
          <p:cNvCxnSpPr/>
          <p:nvPr/>
        </p:nvCxnSpPr>
        <p:spPr bwMode="auto">
          <a:xfrm>
            <a:off x="4366541" y="2164145"/>
            <a:ext cx="2514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 name="TextBox 3"/>
          <p:cNvSpPr txBox="1"/>
          <p:nvPr/>
        </p:nvSpPr>
        <p:spPr>
          <a:xfrm>
            <a:off x="3616036" y="2027264"/>
            <a:ext cx="288862" cy="307777"/>
          </a:xfrm>
          <a:prstGeom prst="rect">
            <a:avLst/>
          </a:prstGeom>
          <a:noFill/>
        </p:spPr>
        <p:txBody>
          <a:bodyPr wrap="none" rtlCol="0">
            <a:spAutoFit/>
          </a:bodyPr>
          <a:lstStyle/>
          <a:p>
            <a:r>
              <a:rPr lang="en-US" sz="1400" dirty="0" smtClean="0"/>
              <a:t>=</a:t>
            </a:r>
            <a:endParaRPr lang="en-US" sz="1400" dirty="0"/>
          </a:p>
        </p:txBody>
      </p:sp>
    </p:spTree>
    <p:extLst>
      <p:ext uri="{BB962C8B-B14F-4D97-AF65-F5344CB8AC3E}">
        <p14:creationId xmlns:p14="http://schemas.microsoft.com/office/powerpoint/2010/main" val="32077072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5</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6629400" cy="609600"/>
          </a:xfrm>
          <a:noFill/>
        </p:spPr>
        <p:txBody>
          <a:bodyPr lIns="0" tIns="0" rIns="0" bIns="0"/>
          <a:lstStyle/>
          <a:p>
            <a:pPr eaLnBrk="1" hangingPunct="1"/>
            <a:r>
              <a:rPr lang="en-US" altLang="en-US" sz="2400" b="1" dirty="0" smtClean="0">
                <a:solidFill>
                  <a:schemeClr val="bg1"/>
                </a:solidFill>
              </a:rPr>
              <a:t>Capital Structure</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7239000" cy="5029200"/>
          </a:xfrm>
          <a:noFill/>
        </p:spPr>
        <p:txBody>
          <a:bodyPr lIns="0" tIns="0" rIns="0" bIns="0"/>
          <a:lstStyle/>
          <a:p>
            <a:pPr marL="0" indent="0">
              <a:buNone/>
            </a:pPr>
            <a:r>
              <a:rPr lang="en-US" sz="1400" b="1" dirty="0">
                <a:solidFill>
                  <a:srgbClr val="C00000"/>
                </a:solidFill>
              </a:rPr>
              <a:t>Capital structure </a:t>
            </a:r>
            <a:r>
              <a:rPr lang="en-US" sz="1400" dirty="0"/>
              <a:t>is the mixture of debt and equity a company uses to finance its operations. </a:t>
            </a:r>
            <a:endParaRPr lang="en-US" sz="1400" dirty="0" smtClean="0"/>
          </a:p>
          <a:p>
            <a:pPr marL="0" indent="0">
              <a:buNone/>
            </a:pPr>
            <a:endParaRPr lang="en-US" sz="1400" dirty="0"/>
          </a:p>
          <a:p>
            <a:pPr>
              <a:buFont typeface="Arial" panose="020B0604020202020204" pitchFamily="34" charset="0"/>
              <a:buChar char="•"/>
            </a:pPr>
            <a:r>
              <a:rPr lang="en-US" sz="1400" dirty="0" smtClean="0"/>
              <a:t>Almost </a:t>
            </a:r>
            <a:r>
              <a:rPr lang="en-US" sz="1400" dirty="0"/>
              <a:t>all companies employ some debt in their capital structure. Bonds are securities that corporations and governmental units issue when they borrow large amounts of money.</a:t>
            </a:r>
          </a:p>
          <a:p>
            <a:endParaRPr lang="en-US" sz="1400" dirty="0"/>
          </a:p>
          <a:p>
            <a:r>
              <a:rPr lang="en-US" sz="1400" dirty="0"/>
              <a:t>Large corporations need to borrow billions of dollars, which makes borrowing from individual creditors impractical. Instead, these corporations issue bonds to raise debt capital. </a:t>
            </a:r>
          </a:p>
          <a:p>
            <a:endParaRPr lang="en-US" sz="1400" dirty="0"/>
          </a:p>
          <a:p>
            <a:r>
              <a:rPr lang="en-US" sz="1400" dirty="0"/>
              <a:t>The ability to sell a bond on the bond exchange is a significant advantage for investors because it provides them with liquidity. By issuing more liquid debt that investors can easily buy and sell in the bond markets, companies are able to reduce the cost of long-term borrowing.</a:t>
            </a:r>
          </a:p>
        </p:txBody>
      </p:sp>
    </p:spTree>
    <p:extLst>
      <p:ext uri="{BB962C8B-B14F-4D97-AF65-F5344CB8AC3E}">
        <p14:creationId xmlns:p14="http://schemas.microsoft.com/office/powerpoint/2010/main" val="23548847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A51A17"/>
                </a:solidFill>
              </a:rPr>
              <a:pPr/>
              <a:t>50</a:t>
            </a:fld>
            <a:endParaRPr lang="en-US" altLang="en-US" sz="1400" b="1" dirty="0" smtClean="0">
              <a:solidFill>
                <a:srgbClr val="A51A17"/>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End of Chapter 10</a:t>
            </a:r>
            <a:endParaRPr lang="en-US" sz="2800" dirty="0"/>
          </a:p>
        </p:txBody>
      </p:sp>
    </p:spTree>
    <p:extLst>
      <p:ext uri="{BB962C8B-B14F-4D97-AF65-F5344CB8AC3E}">
        <p14:creationId xmlns:p14="http://schemas.microsoft.com/office/powerpoint/2010/main" val="42837375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6</a:t>
            </a:fld>
            <a:endParaRPr lang="en-US" altLang="en-US" sz="1400" b="1" smtClean="0">
              <a:solidFill>
                <a:srgbClr val="002E62"/>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Bonds Payable</a:t>
            </a:r>
            <a:endParaRPr lang="en-US" sz="2800" dirty="0"/>
          </a:p>
        </p:txBody>
      </p:sp>
    </p:spTree>
    <p:extLst>
      <p:ext uri="{BB962C8B-B14F-4D97-AF65-F5344CB8AC3E}">
        <p14:creationId xmlns:p14="http://schemas.microsoft.com/office/powerpoint/2010/main" val="1375264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7</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Bonds Payable</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spcAft>
                <a:spcPts val="600"/>
              </a:spcAft>
              <a:buNone/>
            </a:pPr>
            <a:r>
              <a:rPr lang="en-US" sz="1400" dirty="0"/>
              <a:t>Companies have the choice to issue bonds or stock to raise needed capital. The choice is affected by a few advantages and disadvantages.</a:t>
            </a:r>
          </a:p>
          <a:p>
            <a:pPr marL="0" indent="0">
              <a:spcAft>
                <a:spcPts val="600"/>
              </a:spcAft>
              <a:buNone/>
            </a:pPr>
            <a:endParaRPr lang="en-US" sz="1400" dirty="0"/>
          </a:p>
          <a:p>
            <a:pPr marL="0" indent="0">
              <a:spcAft>
                <a:spcPts val="600"/>
              </a:spcAft>
              <a:buNone/>
            </a:pPr>
            <a:r>
              <a:rPr lang="en-US" sz="1400" b="1" dirty="0">
                <a:solidFill>
                  <a:srgbClr val="002060"/>
                </a:solidFill>
              </a:rPr>
              <a:t>Advantages of </a:t>
            </a:r>
            <a:r>
              <a:rPr lang="en-US" sz="1400" b="1" dirty="0" smtClean="0">
                <a:solidFill>
                  <a:srgbClr val="002060"/>
                </a:solidFill>
              </a:rPr>
              <a:t>bonds</a:t>
            </a:r>
            <a:r>
              <a:rPr lang="en-US" sz="1400" dirty="0" smtClean="0"/>
              <a:t>:</a:t>
            </a:r>
            <a:endParaRPr lang="en-US" sz="1400" dirty="0"/>
          </a:p>
          <a:p>
            <a:pPr>
              <a:spcAft>
                <a:spcPts val="600"/>
              </a:spcAft>
              <a:buFont typeface="Wingdings" panose="05000000000000000000" pitchFamily="2" charset="2"/>
              <a:buChar char="ü"/>
            </a:pPr>
            <a:r>
              <a:rPr lang="en-US" sz="1400" dirty="0"/>
              <a:t>Stockholders maintain control because bonds are debt, not </a:t>
            </a:r>
            <a:r>
              <a:rPr lang="en-US" sz="1400" dirty="0" smtClean="0"/>
              <a:t>equity</a:t>
            </a:r>
            <a:endParaRPr lang="en-US" sz="1400" dirty="0"/>
          </a:p>
          <a:p>
            <a:pPr>
              <a:spcAft>
                <a:spcPts val="600"/>
              </a:spcAft>
              <a:buFont typeface="Wingdings" panose="05000000000000000000" pitchFamily="2" charset="2"/>
              <a:buChar char="ü"/>
            </a:pPr>
            <a:r>
              <a:rPr lang="en-US" sz="1400" dirty="0"/>
              <a:t>Interest expense is tax </a:t>
            </a:r>
            <a:r>
              <a:rPr lang="en-US" sz="1400" dirty="0" smtClean="0"/>
              <a:t>deductible</a:t>
            </a:r>
            <a:endParaRPr lang="en-US" sz="1400" dirty="0"/>
          </a:p>
          <a:p>
            <a:pPr>
              <a:spcAft>
                <a:spcPts val="600"/>
              </a:spcAft>
              <a:buFont typeface="Wingdings" panose="05000000000000000000" pitchFamily="2" charset="2"/>
              <a:buChar char="ü"/>
            </a:pPr>
            <a:r>
              <a:rPr lang="en-US" sz="1400" dirty="0"/>
              <a:t>The impact on earnings is positive because money can often be borrowed at a low interest rate and invested at a higher interest </a:t>
            </a:r>
            <a:r>
              <a:rPr lang="en-US" sz="1400" dirty="0" smtClean="0"/>
              <a:t>rate</a:t>
            </a:r>
            <a:endParaRPr lang="en-US" sz="1400" dirty="0"/>
          </a:p>
          <a:p>
            <a:pPr marL="0" indent="0">
              <a:spcAft>
                <a:spcPts val="600"/>
              </a:spcAft>
              <a:buNone/>
            </a:pPr>
            <a:endParaRPr lang="en-US" sz="1400" dirty="0"/>
          </a:p>
          <a:p>
            <a:pPr marL="0" indent="0">
              <a:spcAft>
                <a:spcPts val="600"/>
              </a:spcAft>
              <a:buNone/>
            </a:pPr>
            <a:r>
              <a:rPr lang="en-US" sz="1400" b="1" dirty="0">
                <a:solidFill>
                  <a:srgbClr val="FF0000"/>
                </a:solidFill>
              </a:rPr>
              <a:t>Disadvantages of </a:t>
            </a:r>
            <a:r>
              <a:rPr lang="en-US" sz="1400" b="1" dirty="0" smtClean="0">
                <a:solidFill>
                  <a:srgbClr val="FF0000"/>
                </a:solidFill>
              </a:rPr>
              <a:t>bonds</a:t>
            </a:r>
            <a:r>
              <a:rPr lang="en-US" sz="1400" dirty="0" smtClean="0"/>
              <a:t>:</a:t>
            </a:r>
            <a:endParaRPr lang="en-US" sz="1400" dirty="0"/>
          </a:p>
          <a:p>
            <a:pPr>
              <a:spcAft>
                <a:spcPts val="600"/>
              </a:spcAft>
              <a:buFont typeface="Wingdings" panose="05000000000000000000" pitchFamily="2" charset="2"/>
              <a:buChar char="ü"/>
            </a:pPr>
            <a:r>
              <a:rPr lang="en-US" sz="1400" dirty="0"/>
              <a:t>Risk of bankruptcy exists because the interest and debt must be paid back as scheduled or else creditors </a:t>
            </a:r>
            <a:r>
              <a:rPr lang="en-US" sz="1400" dirty="0" smtClean="0"/>
              <a:t>may </a:t>
            </a:r>
            <a:r>
              <a:rPr lang="en-US" sz="1400" dirty="0"/>
              <a:t>force legal </a:t>
            </a:r>
            <a:r>
              <a:rPr lang="en-US" sz="1400" dirty="0" smtClean="0"/>
              <a:t>action</a:t>
            </a:r>
            <a:endParaRPr lang="en-US" sz="1400" dirty="0"/>
          </a:p>
          <a:p>
            <a:pPr>
              <a:spcAft>
                <a:spcPts val="600"/>
              </a:spcAft>
              <a:buFont typeface="Wingdings" panose="05000000000000000000" pitchFamily="2" charset="2"/>
              <a:buChar char="ü"/>
            </a:pPr>
            <a:r>
              <a:rPr lang="en-US" sz="1400" dirty="0"/>
              <a:t>Negative impact on cash flows exists because interest and principal must be repaid in the </a:t>
            </a:r>
            <a:r>
              <a:rPr lang="en-US" sz="1400" dirty="0" smtClean="0"/>
              <a:t>future</a:t>
            </a:r>
            <a:endParaRPr lang="en-US" sz="1400" dirty="0"/>
          </a:p>
        </p:txBody>
      </p:sp>
    </p:spTree>
    <p:extLst>
      <p:ext uri="{BB962C8B-B14F-4D97-AF65-F5344CB8AC3E}">
        <p14:creationId xmlns:p14="http://schemas.microsoft.com/office/powerpoint/2010/main" val="8042546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8</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Bonds Payable</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buNone/>
              <a:defRPr/>
            </a:pPr>
            <a:r>
              <a:rPr lang="en-US" sz="1400" dirty="0"/>
              <a:t>When a company issues its bonds, it specifies two types of cash payments in the bond contract</a:t>
            </a:r>
            <a:r>
              <a:rPr lang="en-US" sz="1400" dirty="0" smtClean="0"/>
              <a:t>:</a:t>
            </a:r>
          </a:p>
          <a:p>
            <a:pPr marL="0" indent="0">
              <a:buNone/>
              <a:defRPr/>
            </a:pPr>
            <a:endParaRPr lang="en-US" sz="1400" dirty="0"/>
          </a:p>
          <a:p>
            <a:pPr>
              <a:spcAft>
                <a:spcPts val="600"/>
              </a:spcAft>
              <a:buFontTx/>
              <a:buAutoNum type="arabicPeriod"/>
              <a:defRPr/>
            </a:pPr>
            <a:r>
              <a:rPr lang="en-US" sz="1400" dirty="0">
                <a:solidFill>
                  <a:srgbClr val="002060"/>
                </a:solidFill>
              </a:rPr>
              <a:t>Interest over its </a:t>
            </a:r>
            <a:r>
              <a:rPr lang="en-US" sz="1400" dirty="0" smtClean="0">
                <a:solidFill>
                  <a:srgbClr val="002060"/>
                </a:solidFill>
              </a:rPr>
              <a:t>life</a:t>
            </a:r>
            <a:endParaRPr lang="en-US" sz="1400" dirty="0" smtClean="0"/>
          </a:p>
          <a:p>
            <a:pPr lvl="1">
              <a:spcAft>
                <a:spcPts val="600"/>
              </a:spcAft>
              <a:buFont typeface="Wingdings" panose="05000000000000000000" pitchFamily="2" charset="2"/>
              <a:buChar char="Ø"/>
              <a:defRPr/>
            </a:pPr>
            <a:r>
              <a:rPr lang="en-US" sz="1400" dirty="0" smtClean="0"/>
              <a:t>These </a:t>
            </a:r>
            <a:r>
              <a:rPr lang="en-US" sz="1400" dirty="0"/>
              <a:t>payments, which represent an annuity, are computed by multiplying the principal amount and the interest rate </a:t>
            </a:r>
            <a:r>
              <a:rPr lang="en-US" sz="1400" dirty="0" smtClean="0"/>
              <a:t>(aka par value, contract rate, nominal rate) stated </a:t>
            </a:r>
            <a:r>
              <a:rPr lang="en-US" sz="1400" dirty="0"/>
              <a:t>in the bond contract. The bond contract specifies whether the interest payments are made quarterly, semiannually, or annually. </a:t>
            </a:r>
          </a:p>
          <a:p>
            <a:pPr>
              <a:spcAft>
                <a:spcPts val="600"/>
              </a:spcAft>
              <a:buFontTx/>
              <a:buAutoNum type="arabicPeriod"/>
              <a:defRPr/>
            </a:pPr>
            <a:endParaRPr lang="en-US" sz="1400" dirty="0" smtClean="0">
              <a:solidFill>
                <a:srgbClr val="0C5C1B"/>
              </a:solidFill>
            </a:endParaRPr>
          </a:p>
          <a:p>
            <a:pPr>
              <a:spcAft>
                <a:spcPts val="600"/>
              </a:spcAft>
              <a:buFontTx/>
              <a:buAutoNum type="arabicPeriod"/>
              <a:defRPr/>
            </a:pPr>
            <a:r>
              <a:rPr lang="en-US" sz="1400" dirty="0" smtClean="0">
                <a:solidFill>
                  <a:srgbClr val="0C5C1B"/>
                </a:solidFill>
              </a:rPr>
              <a:t>Repayment </a:t>
            </a:r>
            <a:r>
              <a:rPr lang="en-US" sz="1400" dirty="0">
                <a:solidFill>
                  <a:srgbClr val="0C5C1B"/>
                </a:solidFill>
              </a:rPr>
              <a:t>of </a:t>
            </a:r>
            <a:r>
              <a:rPr lang="en-US" sz="1400" dirty="0" smtClean="0">
                <a:solidFill>
                  <a:srgbClr val="0C5C1B"/>
                </a:solidFill>
              </a:rPr>
              <a:t>principal</a:t>
            </a:r>
          </a:p>
          <a:p>
            <a:pPr lvl="1">
              <a:buFont typeface="Wingdings" panose="05000000000000000000" pitchFamily="2" charset="2"/>
              <a:buChar char="Ø"/>
              <a:defRPr/>
            </a:pPr>
            <a:r>
              <a:rPr lang="en-US" sz="1400" dirty="0" smtClean="0"/>
              <a:t>This </a:t>
            </a:r>
            <a:r>
              <a:rPr lang="en-US" sz="1400" dirty="0"/>
              <a:t>amount is usually a single payment that is made when the bond matures. It is also called the par value or face value. For most individual bonds, the par value is $1,000, but it can be any amount.</a:t>
            </a:r>
          </a:p>
          <a:p>
            <a:pPr>
              <a:defRPr/>
            </a:pPr>
            <a:endParaRPr lang="en-US" sz="1400" dirty="0"/>
          </a:p>
          <a:p>
            <a:pPr>
              <a:buFont typeface="Wingdings" panose="05000000000000000000" pitchFamily="2" charset="2"/>
              <a:buChar char="v"/>
              <a:defRPr/>
            </a:pPr>
            <a:endParaRPr lang="en-US" sz="1400" dirty="0" smtClean="0"/>
          </a:p>
          <a:p>
            <a:pPr>
              <a:buFont typeface="Wingdings" panose="05000000000000000000" pitchFamily="2" charset="2"/>
              <a:buChar char="v"/>
              <a:defRPr/>
            </a:pPr>
            <a:r>
              <a:rPr lang="en-US" sz="1400" dirty="0" smtClean="0"/>
              <a:t>Neither </a:t>
            </a:r>
            <a:r>
              <a:rPr lang="en-US" sz="1400" dirty="0"/>
              <a:t>the issuing company nor the underwriter determines the price at which the bonds sell. Instead, the market determines the price using </a:t>
            </a:r>
            <a:r>
              <a:rPr lang="en-US" sz="1400" dirty="0" smtClean="0"/>
              <a:t>present value concepts</a:t>
            </a:r>
            <a:r>
              <a:rPr lang="en-US" sz="1400" dirty="0"/>
              <a:t>.</a:t>
            </a:r>
          </a:p>
        </p:txBody>
      </p:sp>
    </p:spTree>
    <p:extLst>
      <p:ext uri="{BB962C8B-B14F-4D97-AF65-F5344CB8AC3E}">
        <p14:creationId xmlns:p14="http://schemas.microsoft.com/office/powerpoint/2010/main" val="2996962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9</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Bonds Payable</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spcBef>
                <a:spcPct val="50000"/>
              </a:spcBef>
              <a:buNone/>
              <a:defRPr/>
            </a:pPr>
            <a:r>
              <a:rPr lang="en-US" sz="1400" dirty="0"/>
              <a:t>An </a:t>
            </a:r>
            <a:r>
              <a:rPr lang="en-US" sz="1400" b="1" dirty="0">
                <a:solidFill>
                  <a:srgbClr val="0000FF"/>
                </a:solidFill>
              </a:rPr>
              <a:t>indenture</a:t>
            </a:r>
            <a:r>
              <a:rPr lang="en-US" sz="1400" dirty="0"/>
              <a:t> is a bond contract that specifies the legal provisions of a bond issue. The indenture also contains </a:t>
            </a:r>
            <a:r>
              <a:rPr lang="en-US" sz="1400" dirty="0">
                <a:solidFill>
                  <a:srgbClr val="C00000"/>
                </a:solidFill>
              </a:rPr>
              <a:t>covenants</a:t>
            </a:r>
            <a:r>
              <a:rPr lang="en-US" sz="1400" dirty="0"/>
              <a:t> designed to protect the creditors. </a:t>
            </a:r>
            <a:endParaRPr lang="en-US" sz="1400" dirty="0" smtClean="0"/>
          </a:p>
          <a:p>
            <a:pPr>
              <a:spcBef>
                <a:spcPct val="50000"/>
              </a:spcBef>
              <a:defRPr/>
            </a:pPr>
            <a:r>
              <a:rPr lang="en-US" sz="1400" dirty="0" smtClean="0"/>
              <a:t>Different </a:t>
            </a:r>
            <a:r>
              <a:rPr lang="en-US" sz="1400" dirty="0"/>
              <a:t>types of bonds have different characteristics for good economic reasons. </a:t>
            </a:r>
            <a:endParaRPr lang="en-US" sz="1400" dirty="0" smtClean="0"/>
          </a:p>
          <a:p>
            <a:pPr>
              <a:spcBef>
                <a:spcPct val="50000"/>
              </a:spcBef>
              <a:defRPr/>
            </a:pPr>
            <a:r>
              <a:rPr lang="en-US" sz="1400" dirty="0" smtClean="0"/>
              <a:t>Individual </a:t>
            </a:r>
            <a:r>
              <a:rPr lang="en-US" sz="1400" dirty="0"/>
              <a:t>creditors have different risk and return preferences. A retired person may be willing to receive a lower interest rate in return for greater security. This type of creditor might want a mortgage bond that pledges a specific asset as security in case the company cannot repay the bond. Another type of creditor might be willing to accept a low interest rate and an unsecured status in return for the opportunity to convert the bond into common stock at some point in the future.</a:t>
            </a:r>
          </a:p>
          <a:p>
            <a:pPr marL="0" indent="0">
              <a:spcBef>
                <a:spcPct val="50000"/>
              </a:spcBef>
              <a:buNone/>
              <a:defRPr/>
            </a:pPr>
            <a:endParaRPr lang="en-US" sz="1400" dirty="0"/>
          </a:p>
          <a:p>
            <a:pPr marL="0" indent="0">
              <a:spcBef>
                <a:spcPct val="50000"/>
              </a:spcBef>
              <a:buNone/>
              <a:defRPr/>
            </a:pPr>
            <a:r>
              <a:rPr lang="en-US" sz="1400" dirty="0"/>
              <a:t>Companies try to design bond features that are attractive to different groups of </a:t>
            </a:r>
            <a:r>
              <a:rPr lang="en-US" sz="1400" dirty="0" smtClean="0"/>
              <a:t>creditors. </a:t>
            </a:r>
            <a:r>
              <a:rPr lang="en-US" sz="1400" dirty="0"/>
              <a:t>Some key types of bonds include:</a:t>
            </a:r>
          </a:p>
          <a:p>
            <a:pPr lvl="1">
              <a:spcBef>
                <a:spcPct val="50000"/>
              </a:spcBef>
              <a:buFont typeface="Wingdings" panose="05000000000000000000" pitchFamily="2" charset="2"/>
              <a:buChar char="ü"/>
              <a:defRPr/>
            </a:pPr>
            <a:r>
              <a:rPr lang="en-US" sz="1400" dirty="0" smtClean="0">
                <a:solidFill>
                  <a:srgbClr val="002060"/>
                </a:solidFill>
              </a:rPr>
              <a:t>Unsecured bond:</a:t>
            </a:r>
            <a:r>
              <a:rPr lang="en-US" sz="1400" dirty="0" smtClean="0"/>
              <a:t> </a:t>
            </a:r>
            <a:r>
              <a:rPr lang="en-US" sz="1400" dirty="0"/>
              <a:t>no assets are specifically pledged to guarantee repayment at </a:t>
            </a:r>
            <a:r>
              <a:rPr lang="en-US" sz="1400" dirty="0" smtClean="0"/>
              <a:t>maturity</a:t>
            </a:r>
            <a:endParaRPr lang="en-US" sz="1400" dirty="0"/>
          </a:p>
          <a:p>
            <a:pPr lvl="1">
              <a:spcBef>
                <a:spcPct val="50000"/>
              </a:spcBef>
              <a:buFont typeface="Wingdings" panose="05000000000000000000" pitchFamily="2" charset="2"/>
              <a:buChar char="ü"/>
              <a:defRPr/>
            </a:pPr>
            <a:r>
              <a:rPr lang="en-US" sz="1400" dirty="0" smtClean="0">
                <a:solidFill>
                  <a:srgbClr val="00CC00"/>
                </a:solidFill>
              </a:rPr>
              <a:t>Secured bond:</a:t>
            </a:r>
            <a:r>
              <a:rPr lang="en-US" sz="1400" dirty="0" smtClean="0"/>
              <a:t> </a:t>
            </a:r>
            <a:r>
              <a:rPr lang="en-US" sz="1400" dirty="0"/>
              <a:t>specific assets are pledged to guarantee repayment at </a:t>
            </a:r>
            <a:r>
              <a:rPr lang="en-US" sz="1400" dirty="0" smtClean="0"/>
              <a:t>maturity</a:t>
            </a:r>
            <a:endParaRPr lang="en-US" sz="1400" dirty="0"/>
          </a:p>
          <a:p>
            <a:pPr lvl="1">
              <a:spcBef>
                <a:spcPct val="50000"/>
              </a:spcBef>
              <a:buFont typeface="Wingdings" panose="05000000000000000000" pitchFamily="2" charset="2"/>
              <a:buChar char="ü"/>
              <a:defRPr/>
            </a:pPr>
            <a:r>
              <a:rPr lang="en-US" sz="1400" dirty="0" smtClean="0">
                <a:solidFill>
                  <a:srgbClr val="FF0000"/>
                </a:solidFill>
              </a:rPr>
              <a:t>Callable bond:</a:t>
            </a:r>
            <a:r>
              <a:rPr lang="en-US" sz="1400" dirty="0" smtClean="0"/>
              <a:t> </a:t>
            </a:r>
            <a:r>
              <a:rPr lang="en-US" sz="1400" dirty="0"/>
              <a:t>may be retired early by the bond </a:t>
            </a:r>
            <a:r>
              <a:rPr lang="en-US" sz="1400" dirty="0" smtClean="0"/>
              <a:t>issuer</a:t>
            </a:r>
            <a:endParaRPr lang="en-US" sz="1400" dirty="0"/>
          </a:p>
          <a:p>
            <a:pPr lvl="1">
              <a:spcBef>
                <a:spcPct val="50000"/>
              </a:spcBef>
              <a:buFont typeface="Wingdings" panose="05000000000000000000" pitchFamily="2" charset="2"/>
              <a:buChar char="ü"/>
              <a:defRPr/>
            </a:pPr>
            <a:r>
              <a:rPr lang="en-US" sz="1400" dirty="0" smtClean="0">
                <a:solidFill>
                  <a:srgbClr val="7030A0"/>
                </a:solidFill>
              </a:rPr>
              <a:t>Convertible bond:</a:t>
            </a:r>
            <a:r>
              <a:rPr lang="en-US" sz="1400" dirty="0" smtClean="0"/>
              <a:t> </a:t>
            </a:r>
            <a:r>
              <a:rPr lang="en-US" sz="1400" dirty="0"/>
              <a:t>may be converted to other securities (usually common stock) at the option of the </a:t>
            </a:r>
            <a:r>
              <a:rPr lang="en-US" sz="1400" dirty="0" smtClean="0"/>
              <a:t>bondholder</a:t>
            </a:r>
            <a:endParaRPr lang="en-US" sz="1400" dirty="0"/>
          </a:p>
        </p:txBody>
      </p:sp>
    </p:spTree>
    <p:extLst>
      <p:ext uri="{BB962C8B-B14F-4D97-AF65-F5344CB8AC3E}">
        <p14:creationId xmlns:p14="http://schemas.microsoft.com/office/powerpoint/2010/main" val="123765046"/>
      </p:ext>
    </p:extLst>
  </p:cSld>
  <p:clrMapOvr>
    <a:masterClrMapping/>
  </p:clrMapOvr>
  <p:timing>
    <p:tnLst>
      <p:par>
        <p:cTn id="1" dur="indefinite" restart="never" nodeType="tmRoot"/>
      </p:par>
    </p:tnLst>
  </p:timing>
</p:sld>
</file>

<file path=ppt/theme/theme1.xml><?xml version="1.0" encoding="utf-8"?>
<a:theme xmlns:a="http://schemas.openxmlformats.org/drawingml/2006/main" name="GT_ppt_rnd2_light_gray">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GT_ppt_rnd2_light_gray">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GT_ppt_rnd2_light_gra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T_ppt_rnd2_light_gray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T_ppt_rnd2_light_gray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T_ppt_rnd2_light_gray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T_ppt_rnd2_light_gray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T_ppt_rnd2_light_gray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T_ppt_rnd2_light_gray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T_ppt_rnd2_light_gray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T_ppt_rnd2_light_gray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T_ppt_rnd2_light_gray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T_ppt_rnd2_light_gray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T_ppt_rnd2_light_gray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29671</TotalTime>
  <Words>5525</Words>
  <Application>Microsoft Office PowerPoint</Application>
  <PresentationFormat>On-screen Show (4:3)</PresentationFormat>
  <Paragraphs>869</Paragraphs>
  <Slides>50</Slides>
  <Notes>50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ＭＳ Ｐゴシック</vt:lpstr>
      <vt:lpstr>Arial</vt:lpstr>
      <vt:lpstr>Wingdings</vt:lpstr>
      <vt:lpstr>ヒラギノ角ゴ Pro W3</vt:lpstr>
      <vt:lpstr>GT_ppt_rnd2_light_gray</vt:lpstr>
      <vt:lpstr>PowerPoint Presentation</vt:lpstr>
      <vt:lpstr>Chapter 10 Learning Objectives</vt:lpstr>
      <vt:lpstr>Where we are on the Income Statement</vt:lpstr>
      <vt:lpstr>Where we are on the Balance Sheet</vt:lpstr>
      <vt:lpstr>Capital Structure</vt:lpstr>
      <vt:lpstr>PowerPoint Presentation</vt:lpstr>
      <vt:lpstr>Bonds Payable</vt:lpstr>
      <vt:lpstr>Bonds Payable</vt:lpstr>
      <vt:lpstr>Bonds Payable</vt:lpstr>
      <vt:lpstr>PowerPoint Presentation</vt:lpstr>
      <vt:lpstr>Bond Issuance Process</vt:lpstr>
      <vt:lpstr>Bond Issuance Process</vt:lpstr>
      <vt:lpstr>Bond Issuance</vt:lpstr>
      <vt:lpstr>Bond Information</vt:lpstr>
      <vt:lpstr>Financial Reporting for Bonds</vt:lpstr>
      <vt:lpstr>Financial Reporting for Bonds</vt:lpstr>
      <vt:lpstr>Stated Interest Rate vs. Market Interest Rate</vt:lpstr>
      <vt:lpstr>Cash Payments vs. Interest Expense</vt:lpstr>
      <vt:lpstr>PowerPoint Presentation</vt:lpstr>
      <vt:lpstr>Bonds Issued at Par</vt:lpstr>
      <vt:lpstr>PowerPoint Presentation</vt:lpstr>
      <vt:lpstr>Bonds Issued at a Discount</vt:lpstr>
      <vt:lpstr>Bonds Issued at Discount</vt:lpstr>
      <vt:lpstr>Bonds Issued at Discount</vt:lpstr>
      <vt:lpstr>Bonds Issued at Discount</vt:lpstr>
      <vt:lpstr>Bonds Issued at Discount</vt:lpstr>
      <vt:lpstr>Effective Interest Amortization</vt:lpstr>
      <vt:lpstr>Bond Discount Amortization Schedule</vt:lpstr>
      <vt:lpstr>Bonds Issued at Discount</vt:lpstr>
      <vt:lpstr>PowerPoint Presentation</vt:lpstr>
      <vt:lpstr>Bonds Issued at a Premium</vt:lpstr>
      <vt:lpstr>Bonds Issued at Premium</vt:lpstr>
      <vt:lpstr>Bonds Issued at Premium</vt:lpstr>
      <vt:lpstr>Bonds Issued at Premium</vt:lpstr>
      <vt:lpstr>Bonds Issued at Premium</vt:lpstr>
      <vt:lpstr>Bond Premium Amortization Schedule</vt:lpstr>
      <vt:lpstr>Bonds Issued at Premium</vt:lpstr>
      <vt:lpstr>PowerPoint Presentation</vt:lpstr>
      <vt:lpstr>Early Redemption of Bonds</vt:lpstr>
      <vt:lpstr>Early Redemption: Bond Issued at Discount</vt:lpstr>
      <vt:lpstr>Early Redemption: Bond Issued at Discount</vt:lpstr>
      <vt:lpstr>PowerPoint Presentation</vt:lpstr>
      <vt:lpstr>Zero Coupon Bonds</vt:lpstr>
      <vt:lpstr>Zero Coupon Bond Amortization Schedule</vt:lpstr>
      <vt:lpstr>Summary: Financial Reporting for Bonds</vt:lpstr>
      <vt:lpstr>Bonds Payable: Statement of Cash Flows </vt:lpstr>
      <vt:lpstr>PowerPoint Presentation</vt:lpstr>
      <vt:lpstr>Times Interest Earned</vt:lpstr>
      <vt:lpstr>Debt-to-Equity</vt:lpstr>
      <vt:lpstr>PowerPoint Presentation</vt:lpstr>
    </vt:vector>
  </TitlesOfParts>
  <Company>Brian Rush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Rush</dc:creator>
  <cp:lastModifiedBy>James Sinclair</cp:lastModifiedBy>
  <cp:revision>428</cp:revision>
  <cp:lastPrinted>2017-10-03T13:55:24Z</cp:lastPrinted>
  <dcterms:created xsi:type="dcterms:W3CDTF">2009-05-13T18:31:56Z</dcterms:created>
  <dcterms:modified xsi:type="dcterms:W3CDTF">2018-01-19T19:47:53Z</dcterms:modified>
</cp:coreProperties>
</file>