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2"/>
  </p:notesMasterIdLst>
  <p:handoutMasterIdLst>
    <p:handoutMasterId r:id="rId63"/>
  </p:handoutMasterIdLst>
  <p:sldIdLst>
    <p:sldId id="256" r:id="rId2"/>
    <p:sldId id="257" r:id="rId3"/>
    <p:sldId id="610" r:id="rId4"/>
    <p:sldId id="611" r:id="rId5"/>
    <p:sldId id="508" r:id="rId6"/>
    <p:sldId id="639" r:id="rId7"/>
    <p:sldId id="564" r:id="rId8"/>
    <p:sldId id="640" r:id="rId9"/>
    <p:sldId id="641" r:id="rId10"/>
    <p:sldId id="450" r:id="rId11"/>
    <p:sldId id="642" r:id="rId12"/>
    <p:sldId id="644" r:id="rId13"/>
    <p:sldId id="645" r:id="rId14"/>
    <p:sldId id="646" r:id="rId15"/>
    <p:sldId id="647" r:id="rId16"/>
    <p:sldId id="649" r:id="rId17"/>
    <p:sldId id="650" r:id="rId18"/>
    <p:sldId id="687" r:id="rId19"/>
    <p:sldId id="472" r:id="rId20"/>
    <p:sldId id="648" r:id="rId21"/>
    <p:sldId id="592" r:id="rId22"/>
    <p:sldId id="678" r:id="rId23"/>
    <p:sldId id="452" r:id="rId24"/>
    <p:sldId id="651" r:id="rId25"/>
    <p:sldId id="652" r:id="rId26"/>
    <p:sldId id="653" r:id="rId27"/>
    <p:sldId id="654" r:id="rId28"/>
    <p:sldId id="655" r:id="rId29"/>
    <p:sldId id="656" r:id="rId30"/>
    <p:sldId id="657" r:id="rId31"/>
    <p:sldId id="658" r:id="rId32"/>
    <p:sldId id="660" r:id="rId33"/>
    <p:sldId id="638" r:id="rId34"/>
    <p:sldId id="661" r:id="rId35"/>
    <p:sldId id="662" r:id="rId36"/>
    <p:sldId id="616" r:id="rId37"/>
    <p:sldId id="663" r:id="rId38"/>
    <p:sldId id="664" r:id="rId39"/>
    <p:sldId id="673" r:id="rId40"/>
    <p:sldId id="659" r:id="rId41"/>
    <p:sldId id="674" r:id="rId42"/>
    <p:sldId id="665" r:id="rId43"/>
    <p:sldId id="666" r:id="rId44"/>
    <p:sldId id="667" r:id="rId45"/>
    <p:sldId id="668" r:id="rId46"/>
    <p:sldId id="669" r:id="rId47"/>
    <p:sldId id="607" r:id="rId48"/>
    <p:sldId id="675" r:id="rId49"/>
    <p:sldId id="676" r:id="rId50"/>
    <p:sldId id="677" r:id="rId51"/>
    <p:sldId id="679" r:id="rId52"/>
    <p:sldId id="680" r:id="rId53"/>
    <p:sldId id="681" r:id="rId54"/>
    <p:sldId id="606" r:id="rId55"/>
    <p:sldId id="670" r:id="rId56"/>
    <p:sldId id="682" r:id="rId57"/>
    <p:sldId id="683" r:id="rId58"/>
    <p:sldId id="686" r:id="rId59"/>
    <p:sldId id="685" r:id="rId60"/>
    <p:sldId id="277" r:id="rId61"/>
  </p:sldIdLst>
  <p:sldSz cx="9144000" cy="6858000" type="screen4x3"/>
  <p:notesSz cx="7019925" cy="9305925"/>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1" userDrawn="1">
          <p15:clr>
            <a:srgbClr val="A4A3A4"/>
          </p15:clr>
        </p15:guide>
        <p15:guide id="2" pos="221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0501"/>
    <a:srgbClr val="00CC00"/>
    <a:srgbClr val="0C5C1B"/>
    <a:srgbClr val="0000FF"/>
    <a:srgbClr val="FF2121"/>
    <a:srgbClr val="000099"/>
    <a:srgbClr val="FFCAC9"/>
    <a:srgbClr val="AFEAFF"/>
    <a:srgbClr val="D1211D"/>
    <a:srgbClr val="A51A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2787"/>
    <p:restoredTop sz="94306" autoAdjust="0"/>
  </p:normalViewPr>
  <p:slideViewPr>
    <p:cSldViewPr>
      <p:cViewPr varScale="1">
        <p:scale>
          <a:sx n="109" d="100"/>
          <a:sy n="109" d="100"/>
        </p:scale>
        <p:origin x="129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20" y="-84"/>
      </p:cViewPr>
      <p:guideLst>
        <p:guide orient="horz" pos="2931"/>
        <p:guide pos="221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1"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sz="quarter" idx="1"/>
          </p:nvPr>
        </p:nvSpPr>
        <p:spPr bwMode="auto">
          <a:xfrm>
            <a:off x="3977958"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lgn="r">
              <a:defRPr sz="1200"/>
            </a:lvl1pPr>
          </a:lstStyle>
          <a:p>
            <a:pPr>
              <a:defRPr/>
            </a:pPr>
            <a:endParaRPr lang="en-US"/>
          </a:p>
        </p:txBody>
      </p:sp>
      <p:sp>
        <p:nvSpPr>
          <p:cNvPr id="9220" name="Rectangle 4"/>
          <p:cNvSpPr>
            <a:spLocks noGrp="1" noChangeArrowheads="1"/>
          </p:cNvSpPr>
          <p:nvPr>
            <p:ph type="ftr" sz="quarter" idx="2"/>
          </p:nvPr>
        </p:nvSpPr>
        <p:spPr bwMode="auto">
          <a:xfrm>
            <a:off x="1"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defRPr sz="1200"/>
            </a:lvl1pPr>
          </a:lstStyle>
          <a:p>
            <a:pPr>
              <a:defRPr/>
            </a:pPr>
            <a:endParaRPr lang="en-US"/>
          </a:p>
        </p:txBody>
      </p:sp>
      <p:sp>
        <p:nvSpPr>
          <p:cNvPr id="9221" name="Rectangle 5"/>
          <p:cNvSpPr>
            <a:spLocks noGrp="1" noChangeArrowheads="1"/>
          </p:cNvSpPr>
          <p:nvPr>
            <p:ph type="sldNum" sz="quarter" idx="3"/>
          </p:nvPr>
        </p:nvSpPr>
        <p:spPr bwMode="auto">
          <a:xfrm>
            <a:off x="3977958"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lgn="r">
              <a:defRPr sz="1200"/>
            </a:lvl1pPr>
          </a:lstStyle>
          <a:p>
            <a:pPr>
              <a:defRPr/>
            </a:pPr>
            <a:fld id="{C927583C-850F-490C-A064-9130DE2D6513}" type="slidenum">
              <a:rPr lang="en-US"/>
              <a:pPr>
                <a:defRPr/>
              </a:pPr>
              <a:t>‹#›</a:t>
            </a:fld>
            <a:endParaRPr lang="en-US"/>
          </a:p>
        </p:txBody>
      </p:sp>
    </p:spTree>
    <p:extLst>
      <p:ext uri="{BB962C8B-B14F-4D97-AF65-F5344CB8AC3E}">
        <p14:creationId xmlns:p14="http://schemas.microsoft.com/office/powerpoint/2010/main" val="1754310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977958"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84275" y="698500"/>
            <a:ext cx="4651375" cy="3489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35991" y="4420315"/>
            <a:ext cx="5147945" cy="418766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1"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977958"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lgn="r">
              <a:defRPr sz="1200"/>
            </a:lvl1pPr>
          </a:lstStyle>
          <a:p>
            <a:pPr>
              <a:defRPr/>
            </a:pPr>
            <a:fld id="{428F8F29-BAFE-423C-8FE4-DE63B7EE9A8F}" type="slidenum">
              <a:rPr lang="en-US"/>
              <a:pPr>
                <a:defRPr/>
              </a:pPr>
              <a:t>‹#›</a:t>
            </a:fld>
            <a:endParaRPr lang="en-US"/>
          </a:p>
        </p:txBody>
      </p:sp>
    </p:spTree>
    <p:extLst>
      <p:ext uri="{BB962C8B-B14F-4D97-AF65-F5344CB8AC3E}">
        <p14:creationId xmlns:p14="http://schemas.microsoft.com/office/powerpoint/2010/main" val="39639165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6A342815-06A7-4EE5-829A-5A07DED874EF}" type="slidenum">
              <a:rPr lang="en-US" altLang="en-US" sz="1200"/>
              <a:pPr/>
              <a:t>1</a:t>
            </a:fld>
            <a:endParaRPr lang="en-US" altLang="en-US" sz="12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10</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11</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76711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12</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40271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13</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95385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14</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638653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15</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98799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16</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24023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17</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81113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18</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09698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19</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20</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79106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21</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22</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59490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23</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24</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226496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25</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048525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26</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209956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27</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701238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28</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7581036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29</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77229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4CFE135-2163-4C5D-83BC-76A3AA2800A1}" type="slidenum">
              <a:rPr lang="en-US" altLang="en-US" sz="1200"/>
              <a:pPr/>
              <a:t>3</a:t>
            </a:fld>
            <a:endParaRPr lang="en-US" altLang="en-US"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4263767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30</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552857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31</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347996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32</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7693648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33</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764957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34</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441378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35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444203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36</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365867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37</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435761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38</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79932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39</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449534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4CFE135-2163-4C5D-83BC-76A3AA2800A1}" type="slidenum">
              <a:rPr lang="en-US" altLang="en-US" sz="1200"/>
              <a:pPr/>
              <a:t>4</a:t>
            </a:fld>
            <a:endParaRPr lang="en-US" altLang="en-US"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148485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40</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56571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41</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227139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42</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291280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43</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4045132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44</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679361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45</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27279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46</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3684868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47</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48</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33801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49</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92633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653" indent="-285636">
              <a:defRPr sz="2400">
                <a:solidFill>
                  <a:schemeClr val="tx1"/>
                </a:solidFill>
                <a:latin typeface="Arial" charset="0"/>
                <a:ea typeface="ＭＳ Ｐゴシック" pitchFamily="1" charset="-128"/>
              </a:defRPr>
            </a:lvl2pPr>
            <a:lvl3pPr marL="1142543" indent="-228509">
              <a:defRPr sz="2400">
                <a:solidFill>
                  <a:schemeClr val="tx1"/>
                </a:solidFill>
                <a:latin typeface="Arial" charset="0"/>
                <a:ea typeface="ＭＳ Ｐゴシック" pitchFamily="1" charset="-128"/>
              </a:defRPr>
            </a:lvl3pPr>
            <a:lvl4pPr marL="1599560" indent="-228509">
              <a:defRPr sz="2400">
                <a:solidFill>
                  <a:schemeClr val="tx1"/>
                </a:solidFill>
                <a:latin typeface="Arial" charset="0"/>
                <a:ea typeface="ＭＳ Ｐゴシック" pitchFamily="1" charset="-128"/>
              </a:defRPr>
            </a:lvl4pPr>
            <a:lvl5pPr marL="2056577" indent="-228509">
              <a:defRPr sz="2400">
                <a:solidFill>
                  <a:schemeClr val="tx1"/>
                </a:solidFill>
                <a:latin typeface="Arial" charset="0"/>
                <a:ea typeface="ＭＳ Ｐゴシック" pitchFamily="1" charset="-128"/>
              </a:defRPr>
            </a:lvl5pPr>
            <a:lvl6pPr marL="2513594" indent="-228509" eaLnBrk="0" fontAlgn="base" hangingPunct="0">
              <a:spcBef>
                <a:spcPct val="0"/>
              </a:spcBef>
              <a:spcAft>
                <a:spcPct val="0"/>
              </a:spcAft>
              <a:defRPr sz="2400">
                <a:solidFill>
                  <a:schemeClr val="tx1"/>
                </a:solidFill>
                <a:latin typeface="Arial" charset="0"/>
                <a:ea typeface="ＭＳ Ｐゴシック" pitchFamily="1" charset="-128"/>
              </a:defRPr>
            </a:lvl6pPr>
            <a:lvl7pPr marL="2970611" indent="-228509" eaLnBrk="0" fontAlgn="base" hangingPunct="0">
              <a:spcBef>
                <a:spcPct val="0"/>
              </a:spcBef>
              <a:spcAft>
                <a:spcPct val="0"/>
              </a:spcAft>
              <a:defRPr sz="2400">
                <a:solidFill>
                  <a:schemeClr val="tx1"/>
                </a:solidFill>
                <a:latin typeface="Arial" charset="0"/>
                <a:ea typeface="ＭＳ Ｐゴシック" pitchFamily="1" charset="-128"/>
              </a:defRPr>
            </a:lvl7pPr>
            <a:lvl8pPr marL="3427628" indent="-228509" eaLnBrk="0" fontAlgn="base" hangingPunct="0">
              <a:spcBef>
                <a:spcPct val="0"/>
              </a:spcBef>
              <a:spcAft>
                <a:spcPct val="0"/>
              </a:spcAft>
              <a:defRPr sz="2400">
                <a:solidFill>
                  <a:schemeClr val="tx1"/>
                </a:solidFill>
                <a:latin typeface="Arial" charset="0"/>
                <a:ea typeface="ＭＳ Ｐゴシック" pitchFamily="1" charset="-128"/>
              </a:defRPr>
            </a:lvl8pPr>
            <a:lvl9pPr marL="3884646" indent="-2285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5</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341198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50</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615071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51</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596696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52</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645210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53</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033382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54</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55</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432696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56</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833587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57</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23331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58</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498253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59</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44328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653" indent="-285636">
              <a:defRPr sz="2400">
                <a:solidFill>
                  <a:schemeClr val="tx1"/>
                </a:solidFill>
                <a:latin typeface="Arial" charset="0"/>
                <a:ea typeface="ＭＳ Ｐゴシック" pitchFamily="1" charset="-128"/>
              </a:defRPr>
            </a:lvl2pPr>
            <a:lvl3pPr marL="1142543" indent="-228509">
              <a:defRPr sz="2400">
                <a:solidFill>
                  <a:schemeClr val="tx1"/>
                </a:solidFill>
                <a:latin typeface="Arial" charset="0"/>
                <a:ea typeface="ＭＳ Ｐゴシック" pitchFamily="1" charset="-128"/>
              </a:defRPr>
            </a:lvl3pPr>
            <a:lvl4pPr marL="1599560" indent="-228509">
              <a:defRPr sz="2400">
                <a:solidFill>
                  <a:schemeClr val="tx1"/>
                </a:solidFill>
                <a:latin typeface="Arial" charset="0"/>
                <a:ea typeface="ＭＳ Ｐゴシック" pitchFamily="1" charset="-128"/>
              </a:defRPr>
            </a:lvl4pPr>
            <a:lvl5pPr marL="2056577" indent="-228509">
              <a:defRPr sz="2400">
                <a:solidFill>
                  <a:schemeClr val="tx1"/>
                </a:solidFill>
                <a:latin typeface="Arial" charset="0"/>
                <a:ea typeface="ＭＳ Ｐゴシック" pitchFamily="1" charset="-128"/>
              </a:defRPr>
            </a:lvl5pPr>
            <a:lvl6pPr marL="2513594" indent="-228509" eaLnBrk="0" fontAlgn="base" hangingPunct="0">
              <a:spcBef>
                <a:spcPct val="0"/>
              </a:spcBef>
              <a:spcAft>
                <a:spcPct val="0"/>
              </a:spcAft>
              <a:defRPr sz="2400">
                <a:solidFill>
                  <a:schemeClr val="tx1"/>
                </a:solidFill>
                <a:latin typeface="Arial" charset="0"/>
                <a:ea typeface="ＭＳ Ｐゴシック" pitchFamily="1" charset="-128"/>
              </a:defRPr>
            </a:lvl6pPr>
            <a:lvl7pPr marL="2970611" indent="-228509" eaLnBrk="0" fontAlgn="base" hangingPunct="0">
              <a:spcBef>
                <a:spcPct val="0"/>
              </a:spcBef>
              <a:spcAft>
                <a:spcPct val="0"/>
              </a:spcAft>
              <a:defRPr sz="2400">
                <a:solidFill>
                  <a:schemeClr val="tx1"/>
                </a:solidFill>
                <a:latin typeface="Arial" charset="0"/>
                <a:ea typeface="ＭＳ Ｐゴシック" pitchFamily="1" charset="-128"/>
              </a:defRPr>
            </a:lvl7pPr>
            <a:lvl8pPr marL="3427628" indent="-228509" eaLnBrk="0" fontAlgn="base" hangingPunct="0">
              <a:spcBef>
                <a:spcPct val="0"/>
              </a:spcBef>
              <a:spcAft>
                <a:spcPct val="0"/>
              </a:spcAft>
              <a:defRPr sz="2400">
                <a:solidFill>
                  <a:schemeClr val="tx1"/>
                </a:solidFill>
                <a:latin typeface="Arial" charset="0"/>
                <a:ea typeface="ＭＳ Ｐゴシック" pitchFamily="1" charset="-128"/>
              </a:defRPr>
            </a:lvl8pPr>
            <a:lvl9pPr marL="3884646" indent="-2285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6</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504176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60</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7</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87785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8</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96546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9</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18444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8"/>
          <p:cNvSpPr>
            <a:spLocks noChangeArrowheads="1"/>
          </p:cNvSpPr>
          <p:nvPr userDrawn="1"/>
        </p:nvSpPr>
        <p:spPr bwMode="auto">
          <a:xfrm flipV="1">
            <a:off x="0" y="1606550"/>
            <a:ext cx="9144000" cy="2965450"/>
          </a:xfrm>
          <a:prstGeom prst="rect">
            <a:avLst/>
          </a:prstGeom>
          <a:solidFill>
            <a:srgbClr val="FFBAB3">
              <a:alpha val="24706"/>
            </a:srgbClr>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nvGrpSpPr>
          <p:cNvPr id="3" name="Group 30"/>
          <p:cNvGrpSpPr>
            <a:grpSpLocks/>
          </p:cNvGrpSpPr>
          <p:nvPr/>
        </p:nvGrpSpPr>
        <p:grpSpPr bwMode="auto">
          <a:xfrm>
            <a:off x="0" y="669925"/>
            <a:ext cx="9144000" cy="952500"/>
            <a:chOff x="248" y="648"/>
            <a:chExt cx="5304" cy="600"/>
          </a:xfrm>
        </p:grpSpPr>
        <p:sp>
          <p:nvSpPr>
            <p:cNvPr id="4" name="Rectangle 13"/>
            <p:cNvSpPr>
              <a:spLocks noChangeArrowheads="1"/>
            </p:cNvSpPr>
            <p:nvPr userDrawn="1"/>
          </p:nvSpPr>
          <p:spPr bwMode="auto">
            <a:xfrm>
              <a:off x="248" y="648"/>
              <a:ext cx="5304" cy="300"/>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5" name="Rectangle 14"/>
            <p:cNvSpPr>
              <a:spLocks noChangeArrowheads="1"/>
            </p:cNvSpPr>
            <p:nvPr userDrawn="1"/>
          </p:nvSpPr>
          <p:spPr bwMode="auto">
            <a:xfrm>
              <a:off x="248" y="948"/>
              <a:ext cx="5304" cy="30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grpSp>
        <p:nvGrpSpPr>
          <p:cNvPr id="6" name="Group 54"/>
          <p:cNvGrpSpPr>
            <a:grpSpLocks/>
          </p:cNvGrpSpPr>
          <p:nvPr userDrawn="1"/>
        </p:nvGrpSpPr>
        <p:grpSpPr bwMode="auto">
          <a:xfrm>
            <a:off x="1066800" y="0"/>
            <a:ext cx="901700" cy="6858000"/>
            <a:chOff x="672" y="238"/>
            <a:chExt cx="568" cy="3811"/>
          </a:xfrm>
        </p:grpSpPr>
        <p:sp>
          <p:nvSpPr>
            <p:cNvPr id="7" name="Rectangle 15"/>
            <p:cNvSpPr>
              <a:spLocks noChangeArrowheads="1"/>
            </p:cNvSpPr>
            <p:nvPr/>
          </p:nvSpPr>
          <p:spPr bwMode="auto">
            <a:xfrm rot="5400000">
              <a:off x="-808" y="2002"/>
              <a:ext cx="3811" cy="284"/>
            </a:xfrm>
            <a:prstGeom prst="rect">
              <a:avLst/>
            </a:prstGeom>
            <a:solidFill>
              <a:srgbClr val="9D8D85">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solidFill>
                  <a:srgbClr val="9D8D85"/>
                </a:solidFill>
                <a:ea typeface="ヒラギノ角ゴ Pro W3" pitchFamily="1" charset="-128"/>
              </a:endParaRPr>
            </a:p>
          </p:txBody>
        </p:sp>
        <p:sp>
          <p:nvSpPr>
            <p:cNvPr id="8" name="Rectangle 16"/>
            <p:cNvSpPr>
              <a:spLocks noChangeArrowheads="1"/>
            </p:cNvSpPr>
            <p:nvPr/>
          </p:nvSpPr>
          <p:spPr bwMode="auto">
            <a:xfrm rot="5400000">
              <a:off x="-1089" y="1999"/>
              <a:ext cx="3805" cy="283"/>
            </a:xfrm>
            <a:prstGeom prst="rect">
              <a:avLst/>
            </a:prstGeom>
            <a:solidFill>
              <a:srgbClr val="938F8F">
                <a:alpha val="1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p>
          </p:txBody>
        </p:sp>
      </p:grpSp>
      <p:sp>
        <p:nvSpPr>
          <p:cNvPr id="9" name="Rectangle 17"/>
          <p:cNvSpPr>
            <a:spLocks noChangeArrowheads="1"/>
          </p:cNvSpPr>
          <p:nvPr/>
        </p:nvSpPr>
        <p:spPr bwMode="auto">
          <a:xfrm rot="5400000">
            <a:off x="1504950" y="681038"/>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 name="Rectangle 19"/>
          <p:cNvSpPr>
            <a:spLocks noChangeArrowheads="1"/>
          </p:cNvSpPr>
          <p:nvPr/>
        </p:nvSpPr>
        <p:spPr bwMode="auto">
          <a:xfrm rot="5400000">
            <a:off x="1054100" y="681038"/>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1" name="Rectangle 22"/>
          <p:cNvSpPr>
            <a:spLocks noChangeArrowheads="1"/>
          </p:cNvSpPr>
          <p:nvPr/>
        </p:nvSpPr>
        <p:spPr bwMode="auto">
          <a:xfrm rot="5400000">
            <a:off x="1504950" y="1158875"/>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2" name="Rectangle 23"/>
          <p:cNvSpPr>
            <a:spLocks noChangeArrowheads="1"/>
          </p:cNvSpPr>
          <p:nvPr/>
        </p:nvSpPr>
        <p:spPr bwMode="auto">
          <a:xfrm rot="5400000">
            <a:off x="1054100" y="1158875"/>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91200" y="5638991"/>
            <a:ext cx="3048000" cy="652272"/>
          </a:xfrm>
          <a:prstGeom prst="rect">
            <a:avLst/>
          </a:prstGeom>
        </p:spPr>
      </p:pic>
    </p:spTree>
    <p:extLst>
      <p:ext uri="{BB962C8B-B14F-4D97-AF65-F5344CB8AC3E}">
        <p14:creationId xmlns:p14="http://schemas.microsoft.com/office/powerpoint/2010/main" val="5688919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a:lvl1pPr>
          </a:lstStyle>
          <a:p>
            <a:pPr>
              <a:defRPr/>
            </a:pPr>
            <a:fld id="{F16EB26A-6972-41D6-9AD4-AD340A2CBBB9}" type="slidenum">
              <a:rPr lang="en-US"/>
              <a:pPr>
                <a:defRPr/>
              </a:pPr>
              <a:t>‹#›</a:t>
            </a:fld>
            <a:endParaRPr lang="en-US" sz="1400"/>
          </a:p>
        </p:txBody>
      </p:sp>
    </p:spTree>
    <p:extLst>
      <p:ext uri="{BB962C8B-B14F-4D97-AF65-F5344CB8AC3E}">
        <p14:creationId xmlns:p14="http://schemas.microsoft.com/office/powerpoint/2010/main" val="99953397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550" y="0"/>
            <a:ext cx="2076450" cy="4495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0"/>
            <a:ext cx="6076950" cy="4495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a:lvl1pPr>
          </a:lstStyle>
          <a:p>
            <a:pPr>
              <a:defRPr/>
            </a:pPr>
            <a:fld id="{14ADBA6A-05C6-4E96-8E1E-3BDE57DF0C94}" type="slidenum">
              <a:rPr lang="en-US"/>
              <a:pPr>
                <a:defRPr/>
              </a:pPr>
              <a:t>‹#›</a:t>
            </a:fld>
            <a:endParaRPr lang="en-US" sz="1400"/>
          </a:p>
        </p:txBody>
      </p:sp>
    </p:spTree>
    <p:extLst>
      <p:ext uri="{BB962C8B-B14F-4D97-AF65-F5344CB8AC3E}">
        <p14:creationId xmlns:p14="http://schemas.microsoft.com/office/powerpoint/2010/main" val="1570120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baseline="0">
                <a:solidFill>
                  <a:srgbClr val="A51A17"/>
                </a:solidFill>
              </a:defRPr>
            </a:lvl1pPr>
          </a:lstStyle>
          <a:p>
            <a:pPr>
              <a:defRPr/>
            </a:pPr>
            <a:fld id="{36109281-D1F2-4DBC-AFD8-E434C5B97191}" type="slidenum">
              <a:rPr lang="en-US" smtClean="0"/>
              <a:pPr>
                <a:defRPr/>
              </a:pPr>
              <a:t>‹#›</a:t>
            </a:fld>
            <a:endParaRPr lang="en-US" sz="1400" dirty="0"/>
          </a:p>
        </p:txBody>
      </p:sp>
    </p:spTree>
    <p:extLst>
      <p:ext uri="{BB962C8B-B14F-4D97-AF65-F5344CB8AC3E}">
        <p14:creationId xmlns:p14="http://schemas.microsoft.com/office/powerpoint/2010/main" val="22119373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7"/>
          <p:cNvSpPr>
            <a:spLocks noGrp="1" noChangeArrowheads="1"/>
          </p:cNvSpPr>
          <p:nvPr>
            <p:ph type="sldNum" sz="quarter" idx="10"/>
          </p:nvPr>
        </p:nvSpPr>
        <p:spPr>
          <a:ln/>
        </p:spPr>
        <p:txBody>
          <a:bodyPr/>
          <a:lstStyle>
            <a:lvl1pPr>
              <a:defRPr/>
            </a:lvl1pPr>
          </a:lstStyle>
          <a:p>
            <a:pPr>
              <a:defRPr/>
            </a:pPr>
            <a:fld id="{01D1A30C-9D37-4C7B-ACB8-0F89742B396D}" type="slidenum">
              <a:rPr lang="en-US"/>
              <a:pPr>
                <a:defRPr/>
              </a:pPr>
              <a:t>‹#›</a:t>
            </a:fld>
            <a:endParaRPr lang="en-US" sz="1400"/>
          </a:p>
        </p:txBody>
      </p:sp>
    </p:spTree>
    <p:extLst>
      <p:ext uri="{BB962C8B-B14F-4D97-AF65-F5344CB8AC3E}">
        <p14:creationId xmlns:p14="http://schemas.microsoft.com/office/powerpoint/2010/main" val="19034877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143000"/>
            <a:ext cx="40767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7300" y="1143000"/>
            <a:ext cx="40767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7"/>
          <p:cNvSpPr>
            <a:spLocks noGrp="1" noChangeArrowheads="1"/>
          </p:cNvSpPr>
          <p:nvPr>
            <p:ph type="sldNum" sz="quarter" idx="10"/>
          </p:nvPr>
        </p:nvSpPr>
        <p:spPr>
          <a:ln/>
        </p:spPr>
        <p:txBody>
          <a:bodyPr/>
          <a:lstStyle>
            <a:lvl1pPr>
              <a:defRPr/>
            </a:lvl1pPr>
          </a:lstStyle>
          <a:p>
            <a:pPr>
              <a:defRPr/>
            </a:pPr>
            <a:fld id="{DE226CA3-BE71-4C38-BE50-AE24046D66AE}" type="slidenum">
              <a:rPr lang="en-US"/>
              <a:pPr>
                <a:defRPr/>
              </a:pPr>
              <a:t>‹#›</a:t>
            </a:fld>
            <a:endParaRPr lang="en-US" sz="1400"/>
          </a:p>
        </p:txBody>
      </p:sp>
    </p:spTree>
    <p:extLst>
      <p:ext uri="{BB962C8B-B14F-4D97-AF65-F5344CB8AC3E}">
        <p14:creationId xmlns:p14="http://schemas.microsoft.com/office/powerpoint/2010/main" val="20119892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7"/>
          <p:cNvSpPr>
            <a:spLocks noGrp="1" noChangeArrowheads="1"/>
          </p:cNvSpPr>
          <p:nvPr>
            <p:ph type="sldNum" sz="quarter" idx="10"/>
          </p:nvPr>
        </p:nvSpPr>
        <p:spPr>
          <a:ln/>
        </p:spPr>
        <p:txBody>
          <a:bodyPr/>
          <a:lstStyle>
            <a:lvl1pPr>
              <a:defRPr/>
            </a:lvl1pPr>
          </a:lstStyle>
          <a:p>
            <a:pPr>
              <a:defRPr/>
            </a:pPr>
            <a:fld id="{FBF8B41C-9440-4D6E-99B7-4E7AF97A85D3}" type="slidenum">
              <a:rPr lang="en-US"/>
              <a:pPr>
                <a:defRPr/>
              </a:pPr>
              <a:t>‹#›</a:t>
            </a:fld>
            <a:endParaRPr lang="en-US" sz="1400"/>
          </a:p>
        </p:txBody>
      </p:sp>
    </p:spTree>
    <p:extLst>
      <p:ext uri="{BB962C8B-B14F-4D97-AF65-F5344CB8AC3E}">
        <p14:creationId xmlns:p14="http://schemas.microsoft.com/office/powerpoint/2010/main" val="17647332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7"/>
          <p:cNvSpPr>
            <a:spLocks noGrp="1" noChangeArrowheads="1"/>
          </p:cNvSpPr>
          <p:nvPr>
            <p:ph type="sldNum" sz="quarter" idx="10"/>
          </p:nvPr>
        </p:nvSpPr>
        <p:spPr>
          <a:ln/>
        </p:spPr>
        <p:txBody>
          <a:bodyPr/>
          <a:lstStyle>
            <a:lvl1pPr>
              <a:defRPr/>
            </a:lvl1pPr>
          </a:lstStyle>
          <a:p>
            <a:pPr>
              <a:defRPr/>
            </a:pPr>
            <a:fld id="{4331D694-BAD3-455C-8F0E-91E77E050509}" type="slidenum">
              <a:rPr lang="en-US"/>
              <a:pPr>
                <a:defRPr/>
              </a:pPr>
              <a:t>‹#›</a:t>
            </a:fld>
            <a:endParaRPr lang="en-US" sz="1400"/>
          </a:p>
        </p:txBody>
      </p:sp>
    </p:spTree>
    <p:extLst>
      <p:ext uri="{BB962C8B-B14F-4D97-AF65-F5344CB8AC3E}">
        <p14:creationId xmlns:p14="http://schemas.microsoft.com/office/powerpoint/2010/main" val="28915697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7"/>
          <p:cNvSpPr>
            <a:spLocks noGrp="1" noChangeArrowheads="1"/>
          </p:cNvSpPr>
          <p:nvPr>
            <p:ph type="sldNum" sz="quarter" idx="10"/>
          </p:nvPr>
        </p:nvSpPr>
        <p:spPr>
          <a:ln/>
        </p:spPr>
        <p:txBody>
          <a:bodyPr/>
          <a:lstStyle>
            <a:lvl1pPr>
              <a:defRPr/>
            </a:lvl1pPr>
          </a:lstStyle>
          <a:p>
            <a:pPr>
              <a:defRPr/>
            </a:pPr>
            <a:fld id="{9EA3D249-BA46-4EA5-AB6F-5D67C9417617}" type="slidenum">
              <a:rPr lang="en-US"/>
              <a:pPr>
                <a:defRPr/>
              </a:pPr>
              <a:t>‹#›</a:t>
            </a:fld>
            <a:endParaRPr lang="en-US" sz="1400"/>
          </a:p>
        </p:txBody>
      </p:sp>
    </p:spTree>
    <p:extLst>
      <p:ext uri="{BB962C8B-B14F-4D97-AF65-F5344CB8AC3E}">
        <p14:creationId xmlns:p14="http://schemas.microsoft.com/office/powerpoint/2010/main" val="227732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7"/>
          <p:cNvSpPr>
            <a:spLocks noGrp="1" noChangeArrowheads="1"/>
          </p:cNvSpPr>
          <p:nvPr>
            <p:ph type="sldNum" sz="quarter" idx="10"/>
          </p:nvPr>
        </p:nvSpPr>
        <p:spPr>
          <a:ln/>
        </p:spPr>
        <p:txBody>
          <a:bodyPr/>
          <a:lstStyle>
            <a:lvl1pPr>
              <a:defRPr/>
            </a:lvl1pPr>
          </a:lstStyle>
          <a:p>
            <a:pPr>
              <a:defRPr/>
            </a:pPr>
            <a:fld id="{DC6EE52B-91C9-4EE6-9D63-383479F5BF86}" type="slidenum">
              <a:rPr lang="en-US"/>
              <a:pPr>
                <a:defRPr/>
              </a:pPr>
              <a:t>‹#›</a:t>
            </a:fld>
            <a:endParaRPr lang="en-US" sz="1400"/>
          </a:p>
        </p:txBody>
      </p:sp>
    </p:spTree>
    <p:extLst>
      <p:ext uri="{BB962C8B-B14F-4D97-AF65-F5344CB8AC3E}">
        <p14:creationId xmlns:p14="http://schemas.microsoft.com/office/powerpoint/2010/main" val="38206093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7"/>
          <p:cNvSpPr>
            <a:spLocks noGrp="1" noChangeArrowheads="1"/>
          </p:cNvSpPr>
          <p:nvPr>
            <p:ph type="sldNum" sz="quarter" idx="10"/>
          </p:nvPr>
        </p:nvSpPr>
        <p:spPr>
          <a:ln/>
        </p:spPr>
        <p:txBody>
          <a:bodyPr/>
          <a:lstStyle>
            <a:lvl1pPr>
              <a:defRPr/>
            </a:lvl1pPr>
          </a:lstStyle>
          <a:p>
            <a:pPr>
              <a:defRPr/>
            </a:pPr>
            <a:fld id="{088A144B-B30F-4C2F-B71E-09FBEF06C584}" type="slidenum">
              <a:rPr lang="en-US"/>
              <a:pPr>
                <a:defRPr/>
              </a:pPr>
              <a:t>‹#›</a:t>
            </a:fld>
            <a:endParaRPr lang="en-US" sz="1400"/>
          </a:p>
        </p:txBody>
      </p:sp>
    </p:spTree>
    <p:extLst>
      <p:ext uri="{BB962C8B-B14F-4D97-AF65-F5344CB8AC3E}">
        <p14:creationId xmlns:p14="http://schemas.microsoft.com/office/powerpoint/2010/main" val="40013188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876300" y="838200"/>
            <a:ext cx="7391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8"/>
          <p:cNvSpPr>
            <a:spLocks noGrp="1" noChangeArrowheads="1"/>
          </p:cNvSpPr>
          <p:nvPr>
            <p:ph type="body" idx="1"/>
          </p:nvPr>
        </p:nvSpPr>
        <p:spPr bwMode="auto">
          <a:xfrm>
            <a:off x="838200" y="1447800"/>
            <a:ext cx="8305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61" name="Rectangle 37"/>
          <p:cNvSpPr>
            <a:spLocks noGrp="1" noChangeArrowheads="1"/>
          </p:cNvSpPr>
          <p:nvPr>
            <p:ph type="sldNum" sz="quarter" idx="4"/>
          </p:nvPr>
        </p:nvSpPr>
        <p:spPr bwMode="auto">
          <a:xfrm>
            <a:off x="533400" y="6534150"/>
            <a:ext cx="3683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900">
                <a:solidFill>
                  <a:srgbClr val="A51A17"/>
                </a:solidFill>
              </a:defRPr>
            </a:lvl1pPr>
          </a:lstStyle>
          <a:p>
            <a:pPr>
              <a:defRPr/>
            </a:pPr>
            <a:fld id="{FA302AA0-3854-497D-9F40-D80CC7B722CF}" type="slidenum">
              <a:rPr lang="en-US" smtClean="0"/>
              <a:pPr>
                <a:defRPr/>
              </a:pPr>
              <a:t>‹#›</a:t>
            </a:fld>
            <a:endParaRPr lang="en-US" sz="1400" dirty="0"/>
          </a:p>
        </p:txBody>
      </p:sp>
      <p:sp>
        <p:nvSpPr>
          <p:cNvPr id="1029" name="Rectangle 47"/>
          <p:cNvSpPr>
            <a:spLocks noChangeArrowheads="1"/>
          </p:cNvSpPr>
          <p:nvPr userDrawn="1"/>
        </p:nvSpPr>
        <p:spPr bwMode="auto">
          <a:xfrm>
            <a:off x="0" y="0"/>
            <a:ext cx="9144000" cy="476250"/>
          </a:xfrm>
          <a:prstGeom prst="rect">
            <a:avLst/>
          </a:prstGeom>
          <a:solidFill>
            <a:schemeClr val="bg1">
              <a:lumMod val="65000"/>
            </a:schemeClr>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0" name="Rectangle 48"/>
          <p:cNvSpPr>
            <a:spLocks noChangeArrowheads="1"/>
          </p:cNvSpPr>
          <p:nvPr userDrawn="1"/>
        </p:nvSpPr>
        <p:spPr bwMode="auto">
          <a:xfrm>
            <a:off x="0" y="476250"/>
            <a:ext cx="9144000" cy="476250"/>
          </a:xfrm>
          <a:prstGeom prst="rect">
            <a:avLst/>
          </a:prstGeom>
          <a:solidFill>
            <a:srgbClr val="A51A17"/>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nvGrpSpPr>
          <p:cNvPr id="1031" name="Group 49"/>
          <p:cNvGrpSpPr>
            <a:grpSpLocks/>
          </p:cNvGrpSpPr>
          <p:nvPr userDrawn="1"/>
        </p:nvGrpSpPr>
        <p:grpSpPr bwMode="auto">
          <a:xfrm>
            <a:off x="0" y="0"/>
            <a:ext cx="901700" cy="6858000"/>
            <a:chOff x="672" y="238"/>
            <a:chExt cx="568" cy="3811"/>
          </a:xfrm>
        </p:grpSpPr>
        <p:sp>
          <p:nvSpPr>
            <p:cNvPr id="1037" name="Rectangle 50"/>
            <p:cNvSpPr>
              <a:spLocks noChangeArrowheads="1"/>
            </p:cNvSpPr>
            <p:nvPr/>
          </p:nvSpPr>
          <p:spPr bwMode="auto">
            <a:xfrm rot="5400000">
              <a:off x="-808" y="2002"/>
              <a:ext cx="3811" cy="284"/>
            </a:xfrm>
            <a:prstGeom prst="rect">
              <a:avLst/>
            </a:prstGeom>
            <a:solidFill>
              <a:srgbClr val="A08284">
                <a:alpha val="2470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8" name="Rectangle 51"/>
            <p:cNvSpPr>
              <a:spLocks noChangeArrowheads="1"/>
            </p:cNvSpPr>
            <p:nvPr/>
          </p:nvSpPr>
          <p:spPr bwMode="auto">
            <a:xfrm rot="5400000">
              <a:off x="-1089" y="1999"/>
              <a:ext cx="3805" cy="283"/>
            </a:xfrm>
            <a:prstGeom prst="rect">
              <a:avLst/>
            </a:prstGeom>
            <a:solidFill>
              <a:srgbClr val="938F8F">
                <a:alpha val="1490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p>
          </p:txBody>
        </p:sp>
      </p:grpSp>
      <p:sp>
        <p:nvSpPr>
          <p:cNvPr id="1032" name="Rectangle 52"/>
          <p:cNvSpPr>
            <a:spLocks noChangeArrowheads="1"/>
          </p:cNvSpPr>
          <p:nvPr userDrawn="1"/>
        </p:nvSpPr>
        <p:spPr bwMode="auto">
          <a:xfrm rot="5400000">
            <a:off x="438150" y="12700"/>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3" name="Rectangle 53"/>
          <p:cNvSpPr>
            <a:spLocks noChangeArrowheads="1"/>
          </p:cNvSpPr>
          <p:nvPr userDrawn="1"/>
        </p:nvSpPr>
        <p:spPr bwMode="auto">
          <a:xfrm rot="5400000">
            <a:off x="-12700" y="12700"/>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4" name="Rectangle 54"/>
          <p:cNvSpPr>
            <a:spLocks noChangeArrowheads="1"/>
          </p:cNvSpPr>
          <p:nvPr userDrawn="1"/>
        </p:nvSpPr>
        <p:spPr bwMode="auto">
          <a:xfrm rot="5400000">
            <a:off x="438150" y="490538"/>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5" name="Rectangle 55"/>
          <p:cNvSpPr>
            <a:spLocks noChangeArrowheads="1"/>
          </p:cNvSpPr>
          <p:nvPr userDrawn="1"/>
        </p:nvSpPr>
        <p:spPr bwMode="auto">
          <a:xfrm rot="5400000">
            <a:off x="-12700" y="490538"/>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743700" y="6214516"/>
            <a:ext cx="2057400" cy="440284"/>
          </a:xfrm>
          <a:prstGeom prst="rect">
            <a:avLst/>
          </a:prstGeom>
        </p:spPr>
      </p:pic>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200">
          <a:solidFill>
            <a:srgbClr val="9D8D85"/>
          </a:solidFill>
          <a:latin typeface="+mj-lt"/>
          <a:ea typeface="+mj-ea"/>
          <a:cs typeface="+mj-cs"/>
        </a:defRPr>
      </a:lvl1pPr>
      <a:lvl2pPr algn="l" rtl="0" eaLnBrk="0" fontAlgn="base" hangingPunct="0">
        <a:spcBef>
          <a:spcPct val="0"/>
        </a:spcBef>
        <a:spcAft>
          <a:spcPct val="0"/>
        </a:spcAft>
        <a:defRPr sz="3200">
          <a:solidFill>
            <a:srgbClr val="9D8D85"/>
          </a:solidFill>
          <a:latin typeface="Arial" charset="0"/>
          <a:ea typeface="ＭＳ Ｐゴシック" pitchFamily="1" charset="-128"/>
        </a:defRPr>
      </a:lvl2pPr>
      <a:lvl3pPr algn="l" rtl="0" eaLnBrk="0" fontAlgn="base" hangingPunct="0">
        <a:spcBef>
          <a:spcPct val="0"/>
        </a:spcBef>
        <a:spcAft>
          <a:spcPct val="0"/>
        </a:spcAft>
        <a:defRPr sz="3200">
          <a:solidFill>
            <a:srgbClr val="9D8D85"/>
          </a:solidFill>
          <a:latin typeface="Arial" charset="0"/>
          <a:ea typeface="ＭＳ Ｐゴシック" pitchFamily="1" charset="-128"/>
        </a:defRPr>
      </a:lvl3pPr>
      <a:lvl4pPr algn="l" rtl="0" eaLnBrk="0" fontAlgn="base" hangingPunct="0">
        <a:spcBef>
          <a:spcPct val="0"/>
        </a:spcBef>
        <a:spcAft>
          <a:spcPct val="0"/>
        </a:spcAft>
        <a:defRPr sz="3200">
          <a:solidFill>
            <a:srgbClr val="9D8D85"/>
          </a:solidFill>
          <a:latin typeface="Arial" charset="0"/>
          <a:ea typeface="ＭＳ Ｐゴシック" pitchFamily="1" charset="-128"/>
        </a:defRPr>
      </a:lvl4pPr>
      <a:lvl5pPr algn="l" rtl="0" eaLnBrk="0" fontAlgn="base" hangingPunct="0">
        <a:spcBef>
          <a:spcPct val="0"/>
        </a:spcBef>
        <a:spcAft>
          <a:spcPct val="0"/>
        </a:spcAft>
        <a:defRPr sz="3200">
          <a:solidFill>
            <a:srgbClr val="9D8D85"/>
          </a:solidFill>
          <a:latin typeface="Arial" charset="0"/>
          <a:ea typeface="ＭＳ Ｐゴシック" pitchFamily="1" charset="-128"/>
        </a:defRPr>
      </a:lvl5pPr>
      <a:lvl6pPr marL="457200" algn="l" rtl="0" fontAlgn="base">
        <a:spcBef>
          <a:spcPct val="0"/>
        </a:spcBef>
        <a:spcAft>
          <a:spcPct val="0"/>
        </a:spcAft>
        <a:defRPr sz="3200">
          <a:solidFill>
            <a:srgbClr val="9D8D85"/>
          </a:solidFill>
          <a:latin typeface="Arial" charset="0"/>
          <a:ea typeface="ＭＳ Ｐゴシック" pitchFamily="1" charset="-128"/>
        </a:defRPr>
      </a:lvl6pPr>
      <a:lvl7pPr marL="914400" algn="l" rtl="0" fontAlgn="base">
        <a:spcBef>
          <a:spcPct val="0"/>
        </a:spcBef>
        <a:spcAft>
          <a:spcPct val="0"/>
        </a:spcAft>
        <a:defRPr sz="3200">
          <a:solidFill>
            <a:srgbClr val="9D8D85"/>
          </a:solidFill>
          <a:latin typeface="Arial" charset="0"/>
          <a:ea typeface="ＭＳ Ｐゴシック" pitchFamily="1" charset="-128"/>
        </a:defRPr>
      </a:lvl7pPr>
      <a:lvl8pPr marL="1371600" algn="l" rtl="0" fontAlgn="base">
        <a:spcBef>
          <a:spcPct val="0"/>
        </a:spcBef>
        <a:spcAft>
          <a:spcPct val="0"/>
        </a:spcAft>
        <a:defRPr sz="3200">
          <a:solidFill>
            <a:srgbClr val="9D8D85"/>
          </a:solidFill>
          <a:latin typeface="Arial" charset="0"/>
          <a:ea typeface="ＭＳ Ｐゴシック" pitchFamily="1" charset="-128"/>
        </a:defRPr>
      </a:lvl8pPr>
      <a:lvl9pPr marL="1828800" algn="l" rtl="0" fontAlgn="base">
        <a:spcBef>
          <a:spcPct val="0"/>
        </a:spcBef>
        <a:spcAft>
          <a:spcPct val="0"/>
        </a:spcAft>
        <a:defRPr sz="3200">
          <a:solidFill>
            <a:srgbClr val="9D8D85"/>
          </a:solidFill>
          <a:latin typeface="Arial" charset="0"/>
          <a:ea typeface="ＭＳ Ｐゴシック" pitchFamily="1" charset="-128"/>
        </a:defRPr>
      </a:lvl9pPr>
    </p:titleStyle>
    <p:bodyStyle>
      <a:lvl1pPr marL="228600" indent="-228600" algn="l" rtl="0" eaLnBrk="0" fontAlgn="base" hangingPunct="0">
        <a:spcBef>
          <a:spcPct val="20000"/>
        </a:spcBef>
        <a:spcAft>
          <a:spcPct val="0"/>
        </a:spcAft>
        <a:buChar char="•"/>
        <a:defRPr sz="3200" baseline="0">
          <a:solidFill>
            <a:schemeClr val="tx1"/>
          </a:solidFill>
          <a:latin typeface="+mn-lt"/>
          <a:ea typeface="+mn-ea"/>
          <a:cs typeface="+mn-cs"/>
        </a:defRPr>
      </a:lvl1pPr>
      <a:lvl2pPr marL="635000" indent="-177800" algn="l" rtl="0" eaLnBrk="0" fontAlgn="base" hangingPunct="0">
        <a:spcBef>
          <a:spcPct val="20000"/>
        </a:spcBef>
        <a:spcAft>
          <a:spcPct val="0"/>
        </a:spcAft>
        <a:buChar char="•"/>
        <a:defRPr sz="2800" baseline="0">
          <a:solidFill>
            <a:schemeClr val="tx1"/>
          </a:solidFill>
          <a:latin typeface="+mn-lt"/>
          <a:ea typeface="+mn-ea"/>
        </a:defRPr>
      </a:lvl2pPr>
      <a:lvl3pPr marL="1092200" indent="-177800" algn="l" rtl="0" eaLnBrk="0" fontAlgn="base" hangingPunct="0">
        <a:spcBef>
          <a:spcPct val="20000"/>
        </a:spcBef>
        <a:spcAft>
          <a:spcPct val="0"/>
        </a:spcAft>
        <a:buChar char="•"/>
        <a:defRPr sz="2400" baseline="0">
          <a:solidFill>
            <a:schemeClr val="tx1"/>
          </a:solidFill>
          <a:latin typeface="+mn-lt"/>
          <a:ea typeface="+mn-ea"/>
        </a:defRPr>
      </a:lvl3pPr>
      <a:lvl4pPr marL="1549400" indent="-177800" algn="l" rtl="0" eaLnBrk="0" fontAlgn="base" hangingPunct="0">
        <a:spcBef>
          <a:spcPct val="20000"/>
        </a:spcBef>
        <a:spcAft>
          <a:spcPct val="0"/>
        </a:spcAft>
        <a:buChar char="•"/>
        <a:defRPr sz="2000" baseline="0">
          <a:solidFill>
            <a:schemeClr val="tx1"/>
          </a:solidFill>
          <a:latin typeface="+mn-lt"/>
          <a:ea typeface="+mn-ea"/>
        </a:defRPr>
      </a:lvl4pPr>
      <a:lvl5pPr marL="2006600" indent="-177800" algn="l" rtl="0" eaLnBrk="0" fontAlgn="base" hangingPunct="0">
        <a:spcBef>
          <a:spcPct val="20000"/>
        </a:spcBef>
        <a:spcAft>
          <a:spcPct val="0"/>
        </a:spcAft>
        <a:buChar char="•"/>
        <a:defRPr sz="2000" baseline="0">
          <a:solidFill>
            <a:schemeClr val="tx1"/>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2.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8.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ChangeArrowheads="1"/>
          </p:cNvSpPr>
          <p:nvPr/>
        </p:nvSpPr>
        <p:spPr bwMode="auto">
          <a:xfrm>
            <a:off x="2286000" y="1828800"/>
            <a:ext cx="6248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spcBef>
                <a:spcPct val="20000"/>
              </a:spcBef>
              <a:defRPr/>
            </a:pPr>
            <a:r>
              <a:rPr lang="en-US" altLang="en-US" sz="2800" dirty="0" smtClean="0">
                <a:solidFill>
                  <a:srgbClr val="C00000"/>
                </a:solidFill>
              </a:rPr>
              <a:t>AEM 2210</a:t>
            </a:r>
          </a:p>
          <a:p>
            <a:pPr eaLnBrk="1" hangingPunct="1">
              <a:spcBef>
                <a:spcPct val="20000"/>
              </a:spcBef>
              <a:defRPr/>
            </a:pPr>
            <a:r>
              <a:rPr lang="en-US" altLang="en-US" sz="1800" i="1" cap="small" dirty="0" smtClean="0">
                <a:solidFill>
                  <a:srgbClr val="C00000"/>
                </a:solidFill>
              </a:rPr>
              <a:t>Financial Accounting</a:t>
            </a:r>
          </a:p>
          <a:p>
            <a:pPr eaLnBrk="1" hangingPunct="1">
              <a:spcBef>
                <a:spcPct val="20000"/>
              </a:spcBef>
              <a:defRPr/>
            </a:pPr>
            <a:endParaRPr lang="en-US" altLang="en-US" sz="1800" i="1" dirty="0" smtClean="0">
              <a:solidFill>
                <a:srgbClr val="C00000"/>
              </a:solidFill>
            </a:endParaRPr>
          </a:p>
          <a:p>
            <a:pPr marL="1254125" indent="-2168525" eaLnBrk="1" hangingPunct="1">
              <a:spcBef>
                <a:spcPct val="20000"/>
              </a:spcBef>
              <a:defRPr/>
            </a:pPr>
            <a:r>
              <a:rPr lang="en-US" altLang="en-US" sz="1800" dirty="0" smtClean="0">
                <a:solidFill>
                  <a:srgbClr val="C00000"/>
                </a:solidFill>
              </a:rPr>
              <a:t>Chapter 11: Reporting and Interpreting Stockholders’ Equity</a:t>
            </a:r>
            <a:endParaRPr lang="en-US" altLang="en-US" sz="2000" dirty="0" smtClean="0">
              <a:solidFill>
                <a:srgbClr val="C00000"/>
              </a:solidFill>
            </a:endParaRPr>
          </a:p>
          <a:p>
            <a:pPr algn="ctr" eaLnBrk="1" hangingPunct="1">
              <a:spcBef>
                <a:spcPct val="20000"/>
              </a:spcBef>
              <a:defRPr/>
            </a:pPr>
            <a:endParaRPr lang="en-US" altLang="en-US" sz="3200" dirty="0" smtClean="0">
              <a:solidFill>
                <a:schemeClr val="folHlink"/>
              </a:solidFill>
            </a:endParaRPr>
          </a:p>
          <a:p>
            <a:pPr algn="ctr" eaLnBrk="1" hangingPunct="1">
              <a:spcBef>
                <a:spcPct val="20000"/>
              </a:spcBef>
              <a:defRPr/>
            </a:pPr>
            <a:endParaRPr lang="en-US" altLang="en-US" sz="3200" dirty="0" smtClean="0">
              <a:solidFill>
                <a:srgbClr val="002E62"/>
              </a:solidFill>
            </a:endParaRPr>
          </a:p>
        </p:txBody>
      </p:sp>
      <p:sp>
        <p:nvSpPr>
          <p:cNvPr id="3075" name="Text Box 12"/>
          <p:cNvSpPr txBox="1">
            <a:spLocks noChangeArrowheads="1"/>
          </p:cNvSpPr>
          <p:nvPr/>
        </p:nvSpPr>
        <p:spPr bwMode="auto">
          <a:xfrm>
            <a:off x="2286000" y="4068763"/>
            <a:ext cx="1600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spcBef>
                <a:spcPct val="50000"/>
              </a:spcBef>
            </a:pPr>
            <a:r>
              <a:rPr lang="en-US" altLang="en-US" sz="1200" dirty="0" smtClean="0">
                <a:solidFill>
                  <a:srgbClr val="9D8D85"/>
                </a:solidFill>
              </a:rPr>
              <a:t>Spring 2018</a:t>
            </a:r>
            <a:endParaRPr lang="en-US" altLang="en-US" sz="1200" dirty="0">
              <a:solidFill>
                <a:srgbClr val="9D8D85"/>
              </a:solidFill>
            </a:endParaRPr>
          </a:p>
        </p:txBody>
      </p:sp>
      <p:sp>
        <p:nvSpPr>
          <p:cNvPr id="3076" name="Text Box 13"/>
          <p:cNvSpPr txBox="1">
            <a:spLocks noChangeArrowheads="1"/>
          </p:cNvSpPr>
          <p:nvPr/>
        </p:nvSpPr>
        <p:spPr bwMode="auto">
          <a:xfrm>
            <a:off x="2286000" y="3733800"/>
            <a:ext cx="434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spcBef>
                <a:spcPct val="50000"/>
              </a:spcBef>
            </a:pPr>
            <a:r>
              <a:rPr lang="en-US" altLang="en-US" sz="1600">
                <a:solidFill>
                  <a:srgbClr val="9D8D85"/>
                </a:solidFill>
              </a:rPr>
              <a:t>Professor Sinclair</a:t>
            </a:r>
            <a:endParaRPr lang="en-US" altLang="en-US" sz="1800">
              <a:solidFill>
                <a:srgbClr val="9D8D85"/>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10</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Benefits of Stock Ownership</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dirty="0"/>
              <a:t>In addition to being able to vote on important issues at annual meetings, stockholders have other benefits. Stockholders have the right to receive dividends when declared by the board of directors. In the event of a liquidation, stockholders share, according to their percentage ownership, in any remaining assets after creditors are paid. </a:t>
            </a:r>
          </a:p>
        </p:txBody>
      </p:sp>
    </p:spTree>
    <p:extLst>
      <p:ext uri="{BB962C8B-B14F-4D97-AF65-F5344CB8AC3E}">
        <p14:creationId xmlns:p14="http://schemas.microsoft.com/office/powerpoint/2010/main" val="804254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11</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Authorized vs. Issued vs. Outstanding Shares</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239000" cy="5257800"/>
          </a:xfrm>
          <a:noFill/>
        </p:spPr>
        <p:txBody>
          <a:bodyPr lIns="0" tIns="0" rIns="0" bIns="0"/>
          <a:lstStyle/>
          <a:p>
            <a:pPr marL="0" indent="0" algn="ctr">
              <a:buNone/>
              <a:defRPr/>
            </a:pPr>
            <a:r>
              <a:rPr lang="en-US" sz="1400" dirty="0" smtClean="0"/>
              <a:t>Authorized Shares</a:t>
            </a:r>
          </a:p>
          <a:p>
            <a:pPr marL="0" indent="0" algn="ctr">
              <a:buNone/>
              <a:defRPr/>
            </a:pPr>
            <a:endParaRPr lang="en-US" sz="1400" i="1" dirty="0"/>
          </a:p>
          <a:p>
            <a:pPr marL="0" indent="0" algn="ctr">
              <a:buNone/>
              <a:defRPr/>
            </a:pPr>
            <a:r>
              <a:rPr lang="en-US" sz="1400" i="1" dirty="0" smtClean="0"/>
              <a:t>Issued		Unissued</a:t>
            </a:r>
            <a:endParaRPr lang="en-US" sz="1050" i="1" dirty="0"/>
          </a:p>
        </p:txBody>
      </p:sp>
      <p:sp>
        <p:nvSpPr>
          <p:cNvPr id="5" name="Oval 2"/>
          <p:cNvSpPr>
            <a:spLocks noChangeArrowheads="1"/>
          </p:cNvSpPr>
          <p:nvPr/>
        </p:nvSpPr>
        <p:spPr bwMode="auto">
          <a:xfrm>
            <a:off x="2590800" y="2602317"/>
            <a:ext cx="4267200" cy="2350683"/>
          </a:xfrm>
          <a:prstGeom prst="ellipse">
            <a:avLst/>
          </a:prstGeom>
          <a:solidFill>
            <a:srgbClr val="DDDDDD"/>
          </a:solidFill>
          <a:ln w="38100">
            <a:solidFill>
              <a:srgbClr val="00279F"/>
            </a:solidFill>
            <a:round/>
            <a:headEnd/>
            <a:tailEnd/>
          </a:ln>
        </p:spPr>
        <p:txBody>
          <a:bodyPr wrap="none" anchor="ctr"/>
          <a:lstStyle/>
          <a:p>
            <a:endParaRPr lang="en-US"/>
          </a:p>
        </p:txBody>
      </p:sp>
      <p:sp>
        <p:nvSpPr>
          <p:cNvPr id="6" name="Rectangle 6"/>
          <p:cNvSpPr>
            <a:spLocks noChangeArrowheads="1"/>
          </p:cNvSpPr>
          <p:nvPr/>
        </p:nvSpPr>
        <p:spPr bwMode="auto">
          <a:xfrm>
            <a:off x="2790825" y="3413291"/>
            <a:ext cx="1796143"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square" lIns="90488" tIns="44450" rIns="90488" bIns="44450">
            <a:spAutoFit/>
          </a:bodyPr>
          <a:lstStyle/>
          <a:p>
            <a:pPr algn="ctr" eaLnBrk="0" hangingPunct="0">
              <a:spcBef>
                <a:spcPct val="50000"/>
              </a:spcBef>
            </a:pPr>
            <a:r>
              <a:rPr lang="en-US" sz="1400" dirty="0" smtClean="0"/>
              <a:t>Authorized </a:t>
            </a:r>
            <a:r>
              <a:rPr lang="en-US" sz="1400" dirty="0"/>
              <a:t>shares </a:t>
            </a:r>
            <a:r>
              <a:rPr lang="en-US" sz="1400" dirty="0" smtClean="0"/>
              <a:t>that </a:t>
            </a:r>
            <a:r>
              <a:rPr lang="en-US" sz="1400" b="1" u="sng" dirty="0" smtClean="0"/>
              <a:t>have</a:t>
            </a:r>
            <a:r>
              <a:rPr lang="en-US" sz="1400" dirty="0" smtClean="0"/>
              <a:t> been sold</a:t>
            </a:r>
            <a:endParaRPr lang="en-US" sz="1400" dirty="0"/>
          </a:p>
        </p:txBody>
      </p:sp>
      <p:sp>
        <p:nvSpPr>
          <p:cNvPr id="7" name="Rectangle 6"/>
          <p:cNvSpPr>
            <a:spLocks noChangeArrowheads="1"/>
          </p:cNvSpPr>
          <p:nvPr/>
        </p:nvSpPr>
        <p:spPr bwMode="auto">
          <a:xfrm>
            <a:off x="4723597" y="3411724"/>
            <a:ext cx="1999343"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square" lIns="90488" tIns="44450" rIns="90488" bIns="44450">
            <a:spAutoFit/>
          </a:bodyPr>
          <a:lstStyle/>
          <a:p>
            <a:pPr algn="ctr" eaLnBrk="0" hangingPunct="0">
              <a:spcBef>
                <a:spcPct val="50000"/>
              </a:spcBef>
            </a:pPr>
            <a:r>
              <a:rPr lang="en-US" sz="1400" dirty="0" smtClean="0"/>
              <a:t>Authorized </a:t>
            </a:r>
            <a:r>
              <a:rPr lang="en-US" sz="1400" dirty="0"/>
              <a:t>shares </a:t>
            </a:r>
            <a:r>
              <a:rPr lang="en-US" sz="1400" dirty="0" smtClean="0"/>
              <a:t>that </a:t>
            </a:r>
            <a:r>
              <a:rPr lang="en-US" sz="1400" b="1" u="sng" dirty="0"/>
              <a:t>have </a:t>
            </a:r>
            <a:r>
              <a:rPr lang="en-US" sz="1400" b="1" u="sng" dirty="0" smtClean="0"/>
              <a:t>not</a:t>
            </a:r>
            <a:r>
              <a:rPr lang="en-US" sz="1400" dirty="0" smtClean="0"/>
              <a:t> been sold</a:t>
            </a:r>
            <a:endParaRPr lang="en-US" sz="1400" dirty="0"/>
          </a:p>
        </p:txBody>
      </p:sp>
      <p:sp>
        <p:nvSpPr>
          <p:cNvPr id="8" name="Line 8"/>
          <p:cNvSpPr>
            <a:spLocks noChangeShapeType="1"/>
          </p:cNvSpPr>
          <p:nvPr/>
        </p:nvSpPr>
        <p:spPr bwMode="auto">
          <a:xfrm>
            <a:off x="4706257" y="2603537"/>
            <a:ext cx="0" cy="2349463"/>
          </a:xfrm>
          <a:prstGeom prst="line">
            <a:avLst/>
          </a:prstGeom>
          <a:noFill/>
          <a:ln w="25400">
            <a:solidFill>
              <a:srgbClr val="00279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Right Brace 8"/>
          <p:cNvSpPr/>
          <p:nvPr/>
        </p:nvSpPr>
        <p:spPr>
          <a:xfrm rot="16200000">
            <a:off x="4505325" y="-247594"/>
            <a:ext cx="304800" cy="3733800"/>
          </a:xfrm>
          <a:prstGeom prst="rightBrace">
            <a:avLst/>
          </a:prstGeom>
          <a:ln w="317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16200000">
            <a:off x="3609149" y="1486985"/>
            <a:ext cx="249305" cy="1371602"/>
          </a:xfrm>
          <a:prstGeom prst="rightBrace">
            <a:avLst/>
          </a:prstGeom>
          <a:ln w="317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rot="16200000">
            <a:off x="5459968" y="1500275"/>
            <a:ext cx="277756" cy="1373473"/>
          </a:xfrm>
          <a:prstGeom prst="rightBrace">
            <a:avLst/>
          </a:prstGeom>
          <a:ln w="317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p:cNvSpPr txBox="1"/>
          <p:nvPr/>
        </p:nvSpPr>
        <p:spPr>
          <a:xfrm>
            <a:off x="1143000" y="5091812"/>
            <a:ext cx="6781800" cy="1200329"/>
          </a:xfrm>
          <a:prstGeom prst="rect">
            <a:avLst/>
          </a:prstGeom>
          <a:noFill/>
        </p:spPr>
        <p:txBody>
          <a:bodyPr wrap="square" rtlCol="0">
            <a:spAutoFit/>
          </a:bodyPr>
          <a:lstStyle/>
          <a:p>
            <a:r>
              <a:rPr lang="en-US" sz="1200" dirty="0"/>
              <a:t>The </a:t>
            </a:r>
            <a:r>
              <a:rPr lang="en-US" sz="1200" dirty="0">
                <a:solidFill>
                  <a:srgbClr val="FF0000"/>
                </a:solidFill>
              </a:rPr>
              <a:t>authorized</a:t>
            </a:r>
            <a:r>
              <a:rPr lang="en-US" sz="1200" dirty="0"/>
              <a:t> number of shares is the </a:t>
            </a:r>
            <a:r>
              <a:rPr lang="en-US" sz="1200" u="sng" dirty="0"/>
              <a:t>maximum</a:t>
            </a:r>
            <a:r>
              <a:rPr lang="en-US" sz="1200" dirty="0"/>
              <a:t> number of shares of stock that can be issued to the public. The number of authorized shares is identified in the corporate charter of the corporation that is issued by the state.</a:t>
            </a:r>
          </a:p>
          <a:p>
            <a:endParaRPr lang="en-US" sz="1200" dirty="0"/>
          </a:p>
          <a:p>
            <a:r>
              <a:rPr lang="en-US" sz="1200" dirty="0"/>
              <a:t>Authorized shares are either issued or unissued. </a:t>
            </a:r>
            <a:r>
              <a:rPr lang="en-US" sz="1200" dirty="0">
                <a:solidFill>
                  <a:srgbClr val="0000FF"/>
                </a:solidFill>
              </a:rPr>
              <a:t>Unissued</a:t>
            </a:r>
            <a:r>
              <a:rPr lang="en-US" sz="1200" dirty="0"/>
              <a:t> shares are shares of stock that have never been sold to the public. </a:t>
            </a:r>
            <a:r>
              <a:rPr lang="en-US" sz="1200" dirty="0">
                <a:solidFill>
                  <a:srgbClr val="0C5C1B"/>
                </a:solidFill>
              </a:rPr>
              <a:t>Issued</a:t>
            </a:r>
            <a:r>
              <a:rPr lang="en-US" sz="1200" dirty="0"/>
              <a:t> shares are shares of stock that have been sold to the public</a:t>
            </a:r>
            <a:r>
              <a:rPr lang="en-US" sz="1200" dirty="0" smtClean="0"/>
              <a:t>.</a:t>
            </a:r>
            <a:endParaRPr lang="en-US" sz="1200" dirty="0"/>
          </a:p>
        </p:txBody>
      </p:sp>
    </p:spTree>
    <p:extLst>
      <p:ext uri="{BB962C8B-B14F-4D97-AF65-F5344CB8AC3E}">
        <p14:creationId xmlns:p14="http://schemas.microsoft.com/office/powerpoint/2010/main" val="2273414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12</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Authorized vs. Issued vs. Outstanding Shares</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239000" cy="5257800"/>
          </a:xfrm>
          <a:noFill/>
        </p:spPr>
        <p:txBody>
          <a:bodyPr lIns="0" tIns="0" rIns="0" bIns="0"/>
          <a:lstStyle/>
          <a:p>
            <a:pPr marL="0" indent="0" algn="ctr">
              <a:buNone/>
              <a:defRPr/>
            </a:pPr>
            <a:r>
              <a:rPr lang="en-US" sz="1400" dirty="0" smtClean="0"/>
              <a:t>Authorized Shares</a:t>
            </a:r>
          </a:p>
          <a:p>
            <a:pPr marL="0" indent="0" algn="ctr">
              <a:buNone/>
              <a:defRPr/>
            </a:pPr>
            <a:endParaRPr lang="en-US" sz="1400" i="1" dirty="0"/>
          </a:p>
          <a:p>
            <a:pPr marL="0" indent="0" algn="ctr">
              <a:buNone/>
              <a:defRPr/>
            </a:pPr>
            <a:r>
              <a:rPr lang="en-US" sz="1400" i="1" dirty="0" smtClean="0"/>
              <a:t>Issued		Unissued</a:t>
            </a:r>
            <a:endParaRPr lang="en-US" sz="1050" i="1" dirty="0"/>
          </a:p>
        </p:txBody>
      </p:sp>
      <p:sp>
        <p:nvSpPr>
          <p:cNvPr id="5" name="Oval 2"/>
          <p:cNvSpPr>
            <a:spLocks noChangeArrowheads="1"/>
          </p:cNvSpPr>
          <p:nvPr/>
        </p:nvSpPr>
        <p:spPr bwMode="auto">
          <a:xfrm>
            <a:off x="2590800" y="2602317"/>
            <a:ext cx="4267200" cy="2350683"/>
          </a:xfrm>
          <a:prstGeom prst="ellipse">
            <a:avLst/>
          </a:prstGeom>
          <a:solidFill>
            <a:srgbClr val="DDDDDD"/>
          </a:solidFill>
          <a:ln w="38100">
            <a:solidFill>
              <a:srgbClr val="00279F"/>
            </a:solidFill>
            <a:round/>
            <a:headEnd/>
            <a:tailEnd/>
          </a:ln>
        </p:spPr>
        <p:txBody>
          <a:bodyPr wrap="none" anchor="ctr"/>
          <a:lstStyle/>
          <a:p>
            <a:endParaRPr lang="en-US"/>
          </a:p>
        </p:txBody>
      </p:sp>
      <p:sp>
        <p:nvSpPr>
          <p:cNvPr id="6" name="Rectangle 6"/>
          <p:cNvSpPr>
            <a:spLocks noChangeArrowheads="1"/>
          </p:cNvSpPr>
          <p:nvPr/>
        </p:nvSpPr>
        <p:spPr bwMode="auto">
          <a:xfrm>
            <a:off x="3199597" y="3048000"/>
            <a:ext cx="1234168"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square" lIns="90488" tIns="44450" rIns="90488" bIns="44450">
            <a:spAutoFit/>
          </a:bodyPr>
          <a:lstStyle/>
          <a:p>
            <a:pPr algn="ctr" eaLnBrk="0" hangingPunct="0">
              <a:spcBef>
                <a:spcPct val="50000"/>
              </a:spcBef>
            </a:pPr>
            <a:r>
              <a:rPr lang="en-US" sz="1400" dirty="0" smtClean="0"/>
              <a:t>Outstanding shares</a:t>
            </a:r>
            <a:endParaRPr lang="en-US" sz="1400" dirty="0"/>
          </a:p>
        </p:txBody>
      </p:sp>
      <p:sp>
        <p:nvSpPr>
          <p:cNvPr id="7" name="Rectangle 6"/>
          <p:cNvSpPr>
            <a:spLocks noChangeArrowheads="1"/>
          </p:cNvSpPr>
          <p:nvPr/>
        </p:nvSpPr>
        <p:spPr bwMode="auto">
          <a:xfrm>
            <a:off x="4723597" y="3411724"/>
            <a:ext cx="1999343"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square" lIns="90488" tIns="44450" rIns="90488" bIns="44450">
            <a:spAutoFit/>
          </a:bodyPr>
          <a:lstStyle/>
          <a:p>
            <a:pPr algn="ctr" eaLnBrk="0" hangingPunct="0">
              <a:spcBef>
                <a:spcPct val="50000"/>
              </a:spcBef>
            </a:pPr>
            <a:r>
              <a:rPr lang="en-US" sz="1400" dirty="0" smtClean="0"/>
              <a:t>Authorized </a:t>
            </a:r>
            <a:r>
              <a:rPr lang="en-US" sz="1400" dirty="0"/>
              <a:t>shares </a:t>
            </a:r>
            <a:r>
              <a:rPr lang="en-US" sz="1400" dirty="0" smtClean="0"/>
              <a:t>that </a:t>
            </a:r>
            <a:r>
              <a:rPr lang="en-US" sz="1400" b="1" u="sng" dirty="0"/>
              <a:t>have </a:t>
            </a:r>
            <a:r>
              <a:rPr lang="en-US" sz="1400" b="1" u="sng" dirty="0" smtClean="0"/>
              <a:t>not</a:t>
            </a:r>
            <a:r>
              <a:rPr lang="en-US" sz="1400" dirty="0" smtClean="0"/>
              <a:t> been sold</a:t>
            </a:r>
            <a:endParaRPr lang="en-US" sz="1400" dirty="0"/>
          </a:p>
        </p:txBody>
      </p:sp>
      <p:sp>
        <p:nvSpPr>
          <p:cNvPr id="8" name="Line 8"/>
          <p:cNvSpPr>
            <a:spLocks noChangeShapeType="1"/>
          </p:cNvSpPr>
          <p:nvPr/>
        </p:nvSpPr>
        <p:spPr bwMode="auto">
          <a:xfrm>
            <a:off x="4706257" y="2603537"/>
            <a:ext cx="0" cy="2349463"/>
          </a:xfrm>
          <a:prstGeom prst="line">
            <a:avLst/>
          </a:prstGeom>
          <a:noFill/>
          <a:ln w="25400">
            <a:solidFill>
              <a:srgbClr val="00279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Right Brace 8"/>
          <p:cNvSpPr/>
          <p:nvPr/>
        </p:nvSpPr>
        <p:spPr>
          <a:xfrm rot="16200000">
            <a:off x="4505325" y="-247594"/>
            <a:ext cx="304800" cy="3733800"/>
          </a:xfrm>
          <a:prstGeom prst="rightBrace">
            <a:avLst/>
          </a:prstGeom>
          <a:ln w="317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16200000">
            <a:off x="3609149" y="1486985"/>
            <a:ext cx="249305" cy="1371602"/>
          </a:xfrm>
          <a:prstGeom prst="rightBrace">
            <a:avLst/>
          </a:prstGeom>
          <a:ln w="317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rot="16200000">
            <a:off x="5459968" y="1500275"/>
            <a:ext cx="277756" cy="1373473"/>
          </a:xfrm>
          <a:prstGeom prst="rightBrace">
            <a:avLst/>
          </a:prstGeom>
          <a:ln w="317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6"/>
          <p:cNvSpPr>
            <a:spLocks noChangeArrowheads="1"/>
          </p:cNvSpPr>
          <p:nvPr/>
        </p:nvSpPr>
        <p:spPr bwMode="auto">
          <a:xfrm>
            <a:off x="3199597" y="4138938"/>
            <a:ext cx="1234168"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square" lIns="90488" tIns="44450" rIns="90488" bIns="44450">
            <a:spAutoFit/>
          </a:bodyPr>
          <a:lstStyle/>
          <a:p>
            <a:pPr algn="ctr" eaLnBrk="0" hangingPunct="0">
              <a:spcBef>
                <a:spcPct val="50000"/>
              </a:spcBef>
            </a:pPr>
            <a:r>
              <a:rPr lang="en-US" sz="1400" dirty="0" smtClean="0"/>
              <a:t>Treasury shares</a:t>
            </a:r>
            <a:endParaRPr lang="en-US" sz="1400" dirty="0"/>
          </a:p>
        </p:txBody>
      </p:sp>
      <p:sp>
        <p:nvSpPr>
          <p:cNvPr id="14" name="Line 8"/>
          <p:cNvSpPr>
            <a:spLocks noChangeShapeType="1"/>
          </p:cNvSpPr>
          <p:nvPr/>
        </p:nvSpPr>
        <p:spPr bwMode="auto">
          <a:xfrm flipH="1">
            <a:off x="2743199" y="4138938"/>
            <a:ext cx="1963056" cy="0"/>
          </a:xfrm>
          <a:prstGeom prst="line">
            <a:avLst/>
          </a:prstGeom>
          <a:noFill/>
          <a:ln w="25400">
            <a:solidFill>
              <a:srgbClr val="00279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Rectangle 19"/>
          <p:cNvSpPr>
            <a:spLocks noChangeArrowheads="1"/>
          </p:cNvSpPr>
          <p:nvPr/>
        </p:nvSpPr>
        <p:spPr bwMode="auto">
          <a:xfrm>
            <a:off x="914399" y="2912456"/>
            <a:ext cx="1640115" cy="440633"/>
          </a:xfrm>
          <a:prstGeom prst="rect">
            <a:avLst/>
          </a:prstGeom>
          <a:solidFill>
            <a:schemeClr val="accent1">
              <a:lumMod val="40000"/>
              <a:lumOff val="60000"/>
            </a:schemeClr>
          </a:solidFill>
          <a:ln w="25400" cmpd="thinThick">
            <a:solidFill>
              <a:srgbClr val="002060"/>
            </a:solidFill>
            <a:miter lim="800000"/>
            <a:headEnd/>
            <a:tailEnd/>
          </a:ln>
        </p:spPr>
        <p:txBody>
          <a:bodyPr wrap="square" lIns="90488" tIns="44450" rIns="90488" bIns="44450">
            <a:spAutoFit/>
          </a:bodyPr>
          <a:lstStyle/>
          <a:p>
            <a:pPr algn="ctr" eaLnBrk="0" hangingPunct="0">
              <a:lnSpc>
                <a:spcPct val="95000"/>
              </a:lnSpc>
              <a:spcBef>
                <a:spcPct val="50000"/>
              </a:spcBef>
            </a:pPr>
            <a:r>
              <a:rPr lang="en-US" sz="1200" dirty="0" smtClean="0"/>
              <a:t>Issued </a:t>
            </a:r>
            <a:r>
              <a:rPr lang="en-US" sz="1200" dirty="0"/>
              <a:t>shares </a:t>
            </a:r>
            <a:r>
              <a:rPr lang="en-US" sz="1200" dirty="0" smtClean="0"/>
              <a:t>owned </a:t>
            </a:r>
            <a:r>
              <a:rPr lang="en-US" sz="1200" dirty="0"/>
              <a:t>by </a:t>
            </a:r>
            <a:r>
              <a:rPr lang="en-US" sz="1200" dirty="0" smtClean="0"/>
              <a:t>stockholders</a:t>
            </a:r>
            <a:endParaRPr lang="en-US" sz="1200" dirty="0"/>
          </a:p>
        </p:txBody>
      </p:sp>
      <p:sp>
        <p:nvSpPr>
          <p:cNvPr id="16" name="Rectangle 17"/>
          <p:cNvSpPr>
            <a:spLocks noChangeArrowheads="1"/>
          </p:cNvSpPr>
          <p:nvPr/>
        </p:nvSpPr>
        <p:spPr bwMode="auto">
          <a:xfrm>
            <a:off x="914400" y="4515632"/>
            <a:ext cx="1640115" cy="1142364"/>
          </a:xfrm>
          <a:prstGeom prst="rect">
            <a:avLst/>
          </a:prstGeom>
          <a:solidFill>
            <a:schemeClr val="accent1">
              <a:lumMod val="40000"/>
              <a:lumOff val="60000"/>
            </a:schemeClr>
          </a:solidFill>
          <a:ln w="25400" cmpd="thickThin">
            <a:solidFill>
              <a:srgbClr val="002060"/>
            </a:solidFill>
            <a:miter lim="800000"/>
            <a:headEnd/>
            <a:tailEnd/>
          </a:ln>
        </p:spPr>
        <p:txBody>
          <a:bodyPr wrap="square" lIns="90488" tIns="44450" rIns="90488" bIns="44450">
            <a:spAutoFit/>
          </a:bodyPr>
          <a:lstStyle/>
          <a:p>
            <a:pPr algn="ctr" eaLnBrk="0" hangingPunct="0">
              <a:lnSpc>
                <a:spcPct val="95000"/>
              </a:lnSpc>
              <a:spcBef>
                <a:spcPct val="50000"/>
              </a:spcBef>
            </a:pPr>
            <a:r>
              <a:rPr lang="en-US" sz="1200" dirty="0" smtClean="0"/>
              <a:t>Issued shares previously owned by stockholders that have been repurchased (but not retired) by the firm</a:t>
            </a:r>
            <a:endParaRPr lang="en-US" sz="1200" dirty="0"/>
          </a:p>
        </p:txBody>
      </p:sp>
      <p:sp>
        <p:nvSpPr>
          <p:cNvPr id="17" name="Line 18"/>
          <p:cNvSpPr>
            <a:spLocks noChangeShapeType="1"/>
          </p:cNvSpPr>
          <p:nvPr/>
        </p:nvSpPr>
        <p:spPr bwMode="auto">
          <a:xfrm>
            <a:off x="2554401" y="3133912"/>
            <a:ext cx="645195" cy="88692"/>
          </a:xfrm>
          <a:prstGeom prst="line">
            <a:avLst/>
          </a:prstGeom>
          <a:noFill/>
          <a:ln w="25400">
            <a:solidFill>
              <a:srgbClr val="00206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6"/>
          <p:cNvSpPr>
            <a:spLocks noChangeShapeType="1"/>
          </p:cNvSpPr>
          <p:nvPr/>
        </p:nvSpPr>
        <p:spPr bwMode="auto">
          <a:xfrm flipV="1">
            <a:off x="2554401" y="4515632"/>
            <a:ext cx="874599" cy="455805"/>
          </a:xfrm>
          <a:prstGeom prst="line">
            <a:avLst/>
          </a:prstGeom>
          <a:noFill/>
          <a:ln w="25400">
            <a:solidFill>
              <a:srgbClr val="00206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085015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3" cstate="email">
            <a:extLst>
              <a:ext uri="{28A0092B-C50C-407E-A947-70E740481C1C}">
                <a14:useLocalDpi xmlns:a14="http://schemas.microsoft.com/office/drawing/2010/main"/>
              </a:ext>
            </a:extLst>
          </a:blip>
          <a:srcRect b="89928"/>
          <a:stretch/>
        </p:blipFill>
        <p:spPr>
          <a:xfrm>
            <a:off x="1223962" y="1910413"/>
            <a:ext cx="6911988" cy="761118"/>
          </a:xfrm>
          <a:prstGeom prst="rect">
            <a:avLst/>
          </a:prstGeom>
        </p:spPr>
      </p:pic>
      <p:pic>
        <p:nvPicPr>
          <p:cNvPr id="3" name="Picture 2"/>
          <p:cNvPicPr>
            <a:picLocks noChangeAspect="1"/>
          </p:cNvPicPr>
          <p:nvPr/>
        </p:nvPicPr>
        <p:blipFill rotWithShape="1">
          <a:blip r:embed="rId3" cstate="email">
            <a:extLst>
              <a:ext uri="{28A0092B-C50C-407E-A947-70E740481C1C}">
                <a14:useLocalDpi xmlns:a14="http://schemas.microsoft.com/office/drawing/2010/main"/>
              </a:ext>
            </a:extLst>
          </a:blip>
          <a:srcRect t="68862"/>
          <a:stretch/>
        </p:blipFill>
        <p:spPr>
          <a:xfrm>
            <a:off x="1223962" y="2676196"/>
            <a:ext cx="6911988" cy="2353004"/>
          </a:xfrm>
          <a:prstGeom prst="rect">
            <a:avLst/>
          </a:prstGeom>
        </p:spPr>
      </p:pic>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13</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Kellogg’s Shares Outstanding</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20000" cy="4876800"/>
          </a:xfrm>
          <a:noFill/>
        </p:spPr>
        <p:txBody>
          <a:bodyPr lIns="0" tIns="0" rIns="0" bIns="0"/>
          <a:lstStyle/>
          <a:p>
            <a:pPr marL="0" indent="0">
              <a:buNone/>
            </a:pPr>
            <a:r>
              <a:rPr lang="en-US" sz="1400" dirty="0"/>
              <a:t>What is Kellogg’s # of common shares outstanding at </a:t>
            </a:r>
            <a:r>
              <a:rPr lang="en-US" sz="1400" dirty="0" smtClean="0"/>
              <a:t>FY2016?</a:t>
            </a:r>
            <a:endParaRPr lang="en-US" sz="1400" dirty="0"/>
          </a:p>
        </p:txBody>
      </p:sp>
      <p:sp>
        <p:nvSpPr>
          <p:cNvPr id="2" name="Rectangle 1"/>
          <p:cNvSpPr/>
          <p:nvPr/>
        </p:nvSpPr>
        <p:spPr>
          <a:xfrm>
            <a:off x="943708" y="5435996"/>
            <a:ext cx="7010400" cy="307777"/>
          </a:xfrm>
          <a:prstGeom prst="rect">
            <a:avLst/>
          </a:prstGeom>
        </p:spPr>
        <p:txBody>
          <a:bodyPr wrap="square">
            <a:spAutoFit/>
          </a:bodyPr>
          <a:lstStyle/>
          <a:p>
            <a:r>
              <a:rPr lang="en-US" sz="1400" i="1" dirty="0">
                <a:solidFill>
                  <a:srgbClr val="FF0000"/>
                </a:solidFill>
              </a:rPr>
              <a:t>Shares Issued = Shares Outstanding + Shares </a:t>
            </a:r>
            <a:r>
              <a:rPr lang="en-US" sz="1400" i="1" dirty="0" smtClean="0">
                <a:solidFill>
                  <a:srgbClr val="FF0000"/>
                </a:solidFill>
              </a:rPr>
              <a:t>Repurchased</a:t>
            </a:r>
            <a:endParaRPr lang="en-US" sz="1400" i="1" dirty="0">
              <a:solidFill>
                <a:srgbClr val="FF0000"/>
              </a:solidFill>
            </a:endParaRP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6025" y="1831753"/>
            <a:ext cx="1042300" cy="382524"/>
          </a:xfrm>
          <a:prstGeom prst="rect">
            <a:avLst/>
          </a:prstGeom>
        </p:spPr>
      </p:pic>
    </p:spTree>
    <p:extLst>
      <p:ext uri="{BB962C8B-B14F-4D97-AF65-F5344CB8AC3E}">
        <p14:creationId xmlns:p14="http://schemas.microsoft.com/office/powerpoint/2010/main" val="9749398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14</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Earnings per Share (EPS)</a:t>
            </a:r>
            <a:endParaRPr lang="en-US" sz="2800" dirty="0"/>
          </a:p>
        </p:txBody>
      </p:sp>
    </p:spTree>
    <p:extLst>
      <p:ext uri="{BB962C8B-B14F-4D97-AF65-F5344CB8AC3E}">
        <p14:creationId xmlns:p14="http://schemas.microsoft.com/office/powerpoint/2010/main" val="2233063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15</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Earnings Per Share (EPS)</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95400"/>
            <a:ext cx="7620000" cy="4800600"/>
          </a:xfrm>
          <a:noFill/>
        </p:spPr>
        <p:txBody>
          <a:bodyPr lIns="0" tIns="0" rIns="0" bIns="0"/>
          <a:lstStyle/>
          <a:p>
            <a:pPr marL="0" indent="0">
              <a:buNone/>
            </a:pPr>
            <a:r>
              <a:rPr lang="en-US" sz="1400" b="1" dirty="0">
                <a:solidFill>
                  <a:srgbClr val="002060"/>
                </a:solidFill>
              </a:rPr>
              <a:t>Basic EPS </a:t>
            </a:r>
            <a:r>
              <a:rPr lang="en-US" sz="1400" dirty="0"/>
              <a:t>=             </a:t>
            </a:r>
          </a:p>
          <a:p>
            <a:pPr marL="0" indent="0">
              <a:buNone/>
            </a:pPr>
            <a:endParaRPr lang="en-US" sz="1400" dirty="0"/>
          </a:p>
          <a:p>
            <a:pPr lvl="1">
              <a:spcBef>
                <a:spcPts val="600"/>
              </a:spcBef>
              <a:buFont typeface="Wingdings" panose="05000000000000000000" pitchFamily="2" charset="2"/>
              <a:buChar char="ü"/>
            </a:pPr>
            <a:r>
              <a:rPr lang="en-US" sz="1200" dirty="0"/>
              <a:t>Measures profitability per share of common stock available to common stockholders</a:t>
            </a:r>
          </a:p>
          <a:p>
            <a:pPr lvl="1">
              <a:spcBef>
                <a:spcPts val="600"/>
              </a:spcBef>
              <a:buFont typeface="Wingdings" panose="05000000000000000000" pitchFamily="2" charset="2"/>
              <a:buChar char="ü"/>
            </a:pPr>
            <a:r>
              <a:rPr lang="en-US" sz="1200" dirty="0"/>
              <a:t>The most highly publicized summary of a firm’s annual economic performance</a:t>
            </a:r>
          </a:p>
          <a:p>
            <a:pPr>
              <a:spcBef>
                <a:spcPts val="600"/>
              </a:spcBef>
            </a:pPr>
            <a:endParaRPr lang="en-US" sz="1400" dirty="0"/>
          </a:p>
          <a:p>
            <a:pPr>
              <a:spcBef>
                <a:spcPts val="600"/>
              </a:spcBef>
            </a:pPr>
            <a:endParaRPr lang="en-US" sz="1400" dirty="0"/>
          </a:p>
          <a:p>
            <a:pPr marL="0" indent="0">
              <a:buNone/>
            </a:pPr>
            <a:r>
              <a:rPr lang="en-US" sz="1400" b="1" dirty="0">
                <a:solidFill>
                  <a:srgbClr val="002060"/>
                </a:solidFill>
              </a:rPr>
              <a:t>Diluted EPS </a:t>
            </a:r>
            <a:r>
              <a:rPr lang="en-US" sz="1400" dirty="0"/>
              <a:t>=             </a:t>
            </a:r>
          </a:p>
          <a:p>
            <a:pPr>
              <a:spcBef>
                <a:spcPts val="600"/>
              </a:spcBef>
            </a:pPr>
            <a:endParaRPr lang="en-US" sz="1400" dirty="0"/>
          </a:p>
          <a:p>
            <a:pPr>
              <a:spcBef>
                <a:spcPts val="600"/>
              </a:spcBef>
            </a:pPr>
            <a:endParaRPr lang="en-US" sz="1400" dirty="0" smtClean="0"/>
          </a:p>
          <a:p>
            <a:pPr marL="0" indent="0">
              <a:spcBef>
                <a:spcPts val="600"/>
              </a:spcBef>
              <a:buNone/>
            </a:pPr>
            <a:r>
              <a:rPr lang="en-US" sz="1400" dirty="0" smtClean="0"/>
              <a:t>What </a:t>
            </a:r>
            <a:r>
              <a:rPr lang="en-US" sz="1400" dirty="0"/>
              <a:t>would give rise to “potentially dilutive common shares”?</a:t>
            </a:r>
          </a:p>
          <a:p>
            <a:pPr lvl="1">
              <a:spcBef>
                <a:spcPts val="600"/>
              </a:spcBef>
              <a:buFont typeface="Wingdings" panose="05000000000000000000" pitchFamily="2" charset="2"/>
              <a:buChar char="ü"/>
            </a:pPr>
            <a:r>
              <a:rPr lang="en-US" sz="1400" dirty="0"/>
              <a:t>Convertible bonds and convertible preferred stock</a:t>
            </a:r>
          </a:p>
          <a:p>
            <a:pPr lvl="1">
              <a:spcBef>
                <a:spcPts val="600"/>
              </a:spcBef>
              <a:buFont typeface="Wingdings" panose="05000000000000000000" pitchFamily="2" charset="2"/>
              <a:buChar char="ü"/>
            </a:pPr>
            <a:r>
              <a:rPr lang="en-US" sz="1400" dirty="0"/>
              <a:t>Employee stock options (ESOs) granted but not yet exercised</a:t>
            </a:r>
          </a:p>
          <a:p>
            <a:pPr lvl="1">
              <a:spcBef>
                <a:spcPts val="600"/>
              </a:spcBef>
              <a:buFont typeface="Wingdings" panose="05000000000000000000" pitchFamily="2" charset="2"/>
              <a:buChar char="ü"/>
            </a:pPr>
            <a:r>
              <a:rPr lang="en-US" sz="1400" dirty="0" smtClean="0"/>
              <a:t>Restricted </a:t>
            </a:r>
            <a:r>
              <a:rPr lang="en-US" sz="1400" dirty="0"/>
              <a:t>stock units (RSUs</a:t>
            </a:r>
            <a:r>
              <a:rPr lang="en-US" sz="1400" dirty="0" smtClean="0"/>
              <a:t>)</a:t>
            </a:r>
          </a:p>
          <a:p>
            <a:pPr marL="457200" lvl="1" indent="0">
              <a:spcBef>
                <a:spcPts val="600"/>
              </a:spcBef>
              <a:buNone/>
            </a:pPr>
            <a:endParaRPr lang="en-US" sz="1400" dirty="0"/>
          </a:p>
          <a:p>
            <a:pPr marL="457200" lvl="1" indent="0">
              <a:spcBef>
                <a:spcPts val="600"/>
              </a:spcBef>
              <a:buNone/>
            </a:pPr>
            <a:endParaRPr lang="en-US" sz="1400" dirty="0" smtClean="0"/>
          </a:p>
          <a:p>
            <a:pPr marL="50800" indent="0">
              <a:spcBef>
                <a:spcPts val="600"/>
              </a:spcBef>
              <a:buNone/>
            </a:pPr>
            <a:r>
              <a:rPr lang="en-US" sz="1400" dirty="0">
                <a:solidFill>
                  <a:srgbClr val="C00000"/>
                </a:solidFill>
              </a:rPr>
              <a:t>Earnings per share is one of the most widely quoted financial ratios. It is a measure of the company’s ability to produce income for each common share outstanding. </a:t>
            </a:r>
          </a:p>
        </p:txBody>
      </p:sp>
      <p:sp>
        <p:nvSpPr>
          <p:cNvPr id="5" name="TextBox 4"/>
          <p:cNvSpPr txBox="1"/>
          <p:nvPr/>
        </p:nvSpPr>
        <p:spPr>
          <a:xfrm>
            <a:off x="2857500" y="1145401"/>
            <a:ext cx="5005614" cy="584775"/>
          </a:xfrm>
          <a:prstGeom prst="rect">
            <a:avLst/>
          </a:prstGeom>
          <a:noFill/>
        </p:spPr>
        <p:txBody>
          <a:bodyPr wrap="square" rtlCol="0">
            <a:spAutoFit/>
          </a:bodyPr>
          <a:lstStyle/>
          <a:p>
            <a:r>
              <a:rPr lang="en-US" sz="1800" dirty="0" smtClean="0"/>
              <a:t>        </a:t>
            </a:r>
            <a:r>
              <a:rPr lang="en-US" sz="1400" dirty="0" smtClean="0"/>
              <a:t>Net Income – Preferred Dividends</a:t>
            </a:r>
          </a:p>
          <a:p>
            <a:r>
              <a:rPr lang="en-US" sz="1400" dirty="0" smtClean="0"/>
              <a:t>Average # of Common Shares Outstanding</a:t>
            </a:r>
            <a:endParaRPr lang="en-US" sz="1400" dirty="0"/>
          </a:p>
        </p:txBody>
      </p:sp>
      <p:sp>
        <p:nvSpPr>
          <p:cNvPr id="6" name="TextBox 5"/>
          <p:cNvSpPr txBox="1"/>
          <p:nvPr/>
        </p:nvSpPr>
        <p:spPr>
          <a:xfrm>
            <a:off x="2667000" y="2763040"/>
            <a:ext cx="6172200" cy="461665"/>
          </a:xfrm>
          <a:prstGeom prst="rect">
            <a:avLst/>
          </a:prstGeom>
          <a:noFill/>
        </p:spPr>
        <p:txBody>
          <a:bodyPr wrap="square" rtlCol="0">
            <a:spAutoFit/>
          </a:bodyPr>
          <a:lstStyle/>
          <a:p>
            <a:r>
              <a:rPr lang="en-US" sz="1200" dirty="0" smtClean="0"/>
              <a:t>             Net </a:t>
            </a:r>
            <a:r>
              <a:rPr lang="en-US" sz="1200" dirty="0"/>
              <a:t>Income – Preferred Dividends</a:t>
            </a:r>
          </a:p>
          <a:p>
            <a:r>
              <a:rPr lang="en-US" sz="1200" dirty="0" smtClean="0"/>
              <a:t>(Avg. </a:t>
            </a:r>
            <a:r>
              <a:rPr lang="en-US" sz="1200" dirty="0"/>
              <a:t># of Common Shares </a:t>
            </a:r>
            <a:r>
              <a:rPr lang="en-US" sz="1200" dirty="0" smtClean="0"/>
              <a:t>Outstanding </a:t>
            </a:r>
            <a:r>
              <a:rPr lang="en-US" sz="1200" dirty="0" smtClean="0">
                <a:solidFill>
                  <a:srgbClr val="002060"/>
                </a:solidFill>
              </a:rPr>
              <a:t>+ Avg. # of Potentially Dilutive Common Shares</a:t>
            </a:r>
            <a:r>
              <a:rPr lang="en-US" sz="1200" dirty="0" smtClean="0"/>
              <a:t>)</a:t>
            </a:r>
            <a:endParaRPr lang="en-US" sz="1200" dirty="0"/>
          </a:p>
        </p:txBody>
      </p:sp>
      <p:sp>
        <p:nvSpPr>
          <p:cNvPr id="7" name="TextBox 6"/>
          <p:cNvSpPr txBox="1"/>
          <p:nvPr/>
        </p:nvSpPr>
        <p:spPr>
          <a:xfrm>
            <a:off x="6934200" y="4147136"/>
            <a:ext cx="1600200" cy="646331"/>
          </a:xfrm>
          <a:prstGeom prst="rect">
            <a:avLst/>
          </a:prstGeom>
          <a:noFill/>
        </p:spPr>
        <p:txBody>
          <a:bodyPr wrap="square" rtlCol="0">
            <a:spAutoFit/>
          </a:bodyPr>
          <a:lstStyle/>
          <a:p>
            <a:r>
              <a:rPr lang="en-US" sz="1200" i="1" dirty="0" smtClean="0"/>
              <a:t>Accounting for these </a:t>
            </a:r>
          </a:p>
          <a:p>
            <a:r>
              <a:rPr lang="en-US" sz="1200" i="1" dirty="0" smtClean="0"/>
              <a:t>topics is beyond the scope of AEM 2210</a:t>
            </a:r>
            <a:endParaRPr lang="en-US" sz="1200" i="1" dirty="0"/>
          </a:p>
        </p:txBody>
      </p:sp>
      <p:sp>
        <p:nvSpPr>
          <p:cNvPr id="8" name="Right Brace 7"/>
          <p:cNvSpPr/>
          <p:nvPr/>
        </p:nvSpPr>
        <p:spPr>
          <a:xfrm>
            <a:off x="6594575" y="4017428"/>
            <a:ext cx="212625" cy="905748"/>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Connector 8"/>
          <p:cNvCxnSpPr/>
          <p:nvPr/>
        </p:nvCxnSpPr>
        <p:spPr>
          <a:xfrm>
            <a:off x="2667000" y="1437787"/>
            <a:ext cx="495300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590800" y="2993871"/>
            <a:ext cx="609600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5187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16</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Diluted EPS at Apple</a:t>
            </a:r>
            <a:endParaRPr lang="en-US" altLang="en-US" sz="2800" dirty="0" smtClean="0">
              <a:solidFill>
                <a:schemeClr val="bg1"/>
              </a:solidFill>
            </a:endParaRPr>
          </a:p>
        </p:txBody>
      </p:sp>
      <p:pic>
        <p:nvPicPr>
          <p:cNvPr id="6" name="Picture 5"/>
          <p:cNvPicPr>
            <a:picLocks noChangeAspect="1"/>
          </p:cNvPicPr>
          <p:nvPr/>
        </p:nvPicPr>
        <p:blipFill>
          <a:blip r:embed="rId3"/>
          <a:stretch>
            <a:fillRect/>
          </a:stretch>
        </p:blipFill>
        <p:spPr>
          <a:xfrm>
            <a:off x="914400" y="1219200"/>
            <a:ext cx="7543800" cy="1942669"/>
          </a:xfrm>
          <a:prstGeom prst="rect">
            <a:avLst/>
          </a:prstGeom>
        </p:spPr>
      </p:pic>
      <p:pic>
        <p:nvPicPr>
          <p:cNvPr id="7" name="Picture 6"/>
          <p:cNvPicPr>
            <a:picLocks noChangeAspect="1"/>
          </p:cNvPicPr>
          <p:nvPr/>
        </p:nvPicPr>
        <p:blipFill>
          <a:blip r:embed="rId4"/>
          <a:stretch>
            <a:fillRect/>
          </a:stretch>
        </p:blipFill>
        <p:spPr>
          <a:xfrm>
            <a:off x="1033350" y="3161869"/>
            <a:ext cx="7382100" cy="2036586"/>
          </a:xfrm>
          <a:prstGeom prst="rect">
            <a:avLst/>
          </a:prstGeom>
        </p:spPr>
      </p:pic>
      <p:pic>
        <p:nvPicPr>
          <p:cNvPr id="8" name="Picture 7"/>
          <p:cNvPicPr>
            <a:picLocks noChangeAspect="1"/>
          </p:cNvPicPr>
          <p:nvPr/>
        </p:nvPicPr>
        <p:blipFill>
          <a:blip r:embed="rId5"/>
          <a:stretch>
            <a:fillRect/>
          </a:stretch>
        </p:blipFill>
        <p:spPr>
          <a:xfrm>
            <a:off x="914400" y="5410200"/>
            <a:ext cx="7772400" cy="648437"/>
          </a:xfrm>
          <a:prstGeom prst="rect">
            <a:avLst/>
          </a:prstGeom>
        </p:spPr>
      </p:pic>
      <p:pic>
        <p:nvPicPr>
          <p:cNvPr id="2" name="Picture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15450" y="952418"/>
            <a:ext cx="478108" cy="585438"/>
          </a:xfrm>
          <a:prstGeom prst="rect">
            <a:avLst/>
          </a:prstGeom>
        </p:spPr>
      </p:pic>
    </p:spTree>
    <p:extLst>
      <p:ext uri="{BB962C8B-B14F-4D97-AF65-F5344CB8AC3E}">
        <p14:creationId xmlns:p14="http://schemas.microsoft.com/office/powerpoint/2010/main" val="2260460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17</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What Makes a Security ‘Anti-Dilutive’?</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96200" cy="4648200"/>
          </a:xfrm>
          <a:noFill/>
        </p:spPr>
        <p:txBody>
          <a:bodyPr lIns="0" tIns="0" rIns="0" bIns="0"/>
          <a:lstStyle/>
          <a:p>
            <a:r>
              <a:rPr lang="en-US" sz="1400" dirty="0"/>
              <a:t>Diluted EPS must be ≤ basic EPS</a:t>
            </a:r>
          </a:p>
          <a:p>
            <a:endParaRPr lang="en-US" sz="1400" dirty="0"/>
          </a:p>
          <a:p>
            <a:pPr>
              <a:spcAft>
                <a:spcPts val="600"/>
              </a:spcAft>
            </a:pPr>
            <a:r>
              <a:rPr lang="en-US" sz="1400" dirty="0"/>
              <a:t>Diluted EPS computation assumes conversion at </a:t>
            </a:r>
            <a:r>
              <a:rPr lang="en-US" sz="1400" u="sng" dirty="0"/>
              <a:t>the beginning of the year</a:t>
            </a:r>
            <a:r>
              <a:rPr lang="en-US" sz="1400" dirty="0"/>
              <a:t>, and conversion can also affect the EPS numerator</a:t>
            </a:r>
          </a:p>
          <a:p>
            <a:pPr lvl="1">
              <a:buFont typeface="Wingdings" panose="05000000000000000000" pitchFamily="2" charset="2"/>
              <a:buChar char="ü"/>
            </a:pPr>
            <a:r>
              <a:rPr lang="en-US" sz="1400" dirty="0"/>
              <a:t>Convertible bonds: No interest expense would have been accrued </a:t>
            </a:r>
          </a:p>
          <a:p>
            <a:pPr lvl="1">
              <a:buFont typeface="Wingdings" panose="05000000000000000000" pitchFamily="2" charset="2"/>
              <a:buChar char="ü"/>
            </a:pPr>
            <a:r>
              <a:rPr lang="en-US" sz="1400" dirty="0"/>
              <a:t>Convertible preferred stock: No dividend would have been declared</a:t>
            </a:r>
          </a:p>
          <a:p>
            <a:endParaRPr lang="en-US" sz="1400" dirty="0"/>
          </a:p>
          <a:p>
            <a:r>
              <a:rPr lang="en-US" sz="1400" dirty="0"/>
              <a:t>If the diluted EPS calculation yields a value &gt; basic EPS, remove “antidilutive” potential conversions</a:t>
            </a:r>
          </a:p>
        </p:txBody>
      </p:sp>
    </p:spTree>
    <p:extLst>
      <p:ext uri="{BB962C8B-B14F-4D97-AF65-F5344CB8AC3E}">
        <p14:creationId xmlns:p14="http://schemas.microsoft.com/office/powerpoint/2010/main" val="21329080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18</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What Makes a Security ‘Anti-Dilutive’?</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96200" cy="5314950"/>
          </a:xfrm>
          <a:noFill/>
        </p:spPr>
        <p:txBody>
          <a:bodyPr lIns="0" tIns="0" rIns="0" bIns="0"/>
          <a:lstStyle/>
          <a:p>
            <a:pPr marL="0" indent="0">
              <a:buNone/>
            </a:pPr>
            <a:r>
              <a:rPr lang="en-US" sz="1400" b="1" dirty="0" smtClean="0"/>
              <a:t>Example:</a:t>
            </a:r>
          </a:p>
          <a:p>
            <a:pPr marL="0" indent="0">
              <a:buNone/>
            </a:pPr>
            <a:r>
              <a:rPr lang="en-US" sz="1400" dirty="0"/>
              <a:t>Kellogg reports basic EPS of $1.98 and diluted EPS of $1.96. Assume that Kellogg has issued 100 convertible bonds. Kellogg incurs $12,000 of interest expense related to these bonds each year. Each bond can be converted into 40 shares of the common stock. The tax rate is 30%. </a:t>
            </a:r>
            <a:endParaRPr lang="en-US" sz="1400" dirty="0" smtClean="0"/>
          </a:p>
          <a:p>
            <a:pPr marL="0" indent="0">
              <a:spcAft>
                <a:spcPts val="0"/>
              </a:spcAft>
              <a:buNone/>
            </a:pPr>
            <a:endParaRPr lang="en-US" sz="1400" dirty="0" smtClean="0">
              <a:solidFill>
                <a:srgbClr val="002060"/>
              </a:solidFill>
            </a:endParaRPr>
          </a:p>
          <a:p>
            <a:pPr marL="0" indent="0">
              <a:spcAft>
                <a:spcPts val="600"/>
              </a:spcAft>
              <a:buNone/>
            </a:pPr>
            <a:r>
              <a:rPr lang="en-US" sz="1400" dirty="0" smtClean="0">
                <a:solidFill>
                  <a:srgbClr val="002060"/>
                </a:solidFill>
              </a:rPr>
              <a:t>Are </a:t>
            </a:r>
            <a:r>
              <a:rPr lang="en-US" sz="1400" dirty="0">
                <a:solidFill>
                  <a:srgbClr val="002060"/>
                </a:solidFill>
              </a:rPr>
              <a:t>these convertible bonds considered dilutive or anti-dilutive</a:t>
            </a:r>
            <a:r>
              <a:rPr lang="en-US" sz="1400" dirty="0" smtClean="0">
                <a:solidFill>
                  <a:srgbClr val="002060"/>
                </a:solidFill>
              </a:rPr>
              <a:t>?</a:t>
            </a:r>
          </a:p>
        </p:txBody>
      </p:sp>
    </p:spTree>
    <p:extLst>
      <p:ext uri="{BB962C8B-B14F-4D97-AF65-F5344CB8AC3E}">
        <p14:creationId xmlns:p14="http://schemas.microsoft.com/office/powerpoint/2010/main" val="299607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19</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Common Stock Transactions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Aft>
                <a:spcPts val="600"/>
              </a:spcAft>
              <a:buNone/>
            </a:pPr>
            <a:r>
              <a:rPr lang="en-US" sz="1400" dirty="0"/>
              <a:t>Corporations have two primary sources of equity. </a:t>
            </a:r>
            <a:endParaRPr lang="en-US" sz="1400" dirty="0" smtClean="0"/>
          </a:p>
          <a:p>
            <a:pPr marL="0" indent="0">
              <a:spcAft>
                <a:spcPts val="600"/>
              </a:spcAft>
              <a:buNone/>
            </a:pPr>
            <a:r>
              <a:rPr lang="en-US" sz="1400" dirty="0" smtClean="0"/>
              <a:t>The </a:t>
            </a:r>
            <a:r>
              <a:rPr lang="en-US" sz="1400" dirty="0"/>
              <a:t>first is </a:t>
            </a:r>
            <a:r>
              <a:rPr lang="en-US" sz="1400" dirty="0">
                <a:solidFill>
                  <a:srgbClr val="C00000"/>
                </a:solidFill>
              </a:rPr>
              <a:t>contributed capital</a:t>
            </a:r>
            <a:r>
              <a:rPr lang="en-US" sz="1400" dirty="0"/>
              <a:t>. The two accounts in contributed capital are: </a:t>
            </a:r>
            <a:endParaRPr lang="en-US" sz="1400" dirty="0" smtClean="0"/>
          </a:p>
          <a:p>
            <a:pPr marL="749300" lvl="1" indent="-342900">
              <a:buAutoNum type="arabicParenR"/>
            </a:pPr>
            <a:r>
              <a:rPr lang="en-US" sz="1400" dirty="0" smtClean="0"/>
              <a:t>Common Stock</a:t>
            </a:r>
            <a:r>
              <a:rPr lang="en-US" sz="1400" dirty="0"/>
              <a:t>, par </a:t>
            </a:r>
            <a:r>
              <a:rPr lang="en-US" sz="1400" dirty="0" smtClean="0"/>
              <a:t>value*</a:t>
            </a:r>
          </a:p>
          <a:p>
            <a:pPr marL="749300" lvl="1" indent="-342900">
              <a:spcAft>
                <a:spcPts val="600"/>
              </a:spcAft>
              <a:buAutoNum type="arabicParenR"/>
            </a:pPr>
            <a:r>
              <a:rPr lang="en-US" sz="1400" dirty="0" smtClean="0"/>
              <a:t>Additional Paid-in-Capital (APIC, Common Stock)*</a:t>
            </a:r>
          </a:p>
          <a:p>
            <a:pPr marL="0" indent="0">
              <a:buNone/>
            </a:pPr>
            <a:r>
              <a:rPr lang="en-US" sz="1400" dirty="0" smtClean="0"/>
              <a:t>These </a:t>
            </a:r>
            <a:r>
              <a:rPr lang="en-US" sz="1400" dirty="0"/>
              <a:t>accounts represent amounts that shareholders have invested by buying shares of stock from the company. </a:t>
            </a:r>
            <a:endParaRPr lang="en-US" sz="1400" dirty="0" smtClean="0"/>
          </a:p>
          <a:p>
            <a:pPr marL="0" indent="0">
              <a:buNone/>
            </a:pPr>
            <a:endParaRPr lang="en-US" sz="1400" dirty="0"/>
          </a:p>
          <a:p>
            <a:pPr marL="0" indent="0">
              <a:buNone/>
            </a:pPr>
            <a:r>
              <a:rPr lang="en-US" sz="1400" dirty="0" smtClean="0"/>
              <a:t>The </a:t>
            </a:r>
            <a:r>
              <a:rPr lang="en-US" sz="1400" dirty="0"/>
              <a:t>second source of equity is </a:t>
            </a:r>
            <a:r>
              <a:rPr lang="en-US" sz="1400" dirty="0">
                <a:solidFill>
                  <a:srgbClr val="002060"/>
                </a:solidFill>
              </a:rPr>
              <a:t>retained earnings</a:t>
            </a:r>
            <a:r>
              <a:rPr lang="en-US" sz="1400" dirty="0"/>
              <a:t>. The retained earnings account reports the cumulative amount of net income the corporation has earned since its organization less the cumulative amount of dividends declared since organization. This is the portion of the net income that has been reinvested in the business rather than distributed to the owners in dividends. </a:t>
            </a:r>
          </a:p>
          <a:p>
            <a:endParaRPr lang="en-US" sz="1400" dirty="0"/>
          </a:p>
          <a:p>
            <a:pPr>
              <a:spcBef>
                <a:spcPct val="75000"/>
              </a:spcBef>
              <a:buFont typeface="Wingdings" panose="05000000000000000000" pitchFamily="2" charset="2"/>
              <a:buChar char="v"/>
            </a:pPr>
            <a:r>
              <a:rPr lang="en-US" sz="1400" dirty="0"/>
              <a:t>Common stock is the basic voting stock of the corporation. It represents the residual claim on assets in liquidation. Dividends paid must first satisfy preferred stock agreements </a:t>
            </a:r>
            <a:r>
              <a:rPr lang="en-US" sz="1400" dirty="0" smtClean="0"/>
              <a:t>before </a:t>
            </a:r>
            <a:r>
              <a:rPr lang="en-US" sz="1400" dirty="0"/>
              <a:t>any distribution can be made to common stockholders</a:t>
            </a:r>
            <a:r>
              <a:rPr lang="en-US" sz="1400" dirty="0" smtClean="0"/>
              <a:t>.</a:t>
            </a:r>
          </a:p>
          <a:p>
            <a:pPr>
              <a:spcBef>
                <a:spcPct val="75000"/>
              </a:spcBef>
              <a:buFont typeface="Wingdings" panose="05000000000000000000" pitchFamily="2" charset="2"/>
              <a:buChar char="v"/>
            </a:pPr>
            <a:endParaRPr lang="en-US" sz="1400" dirty="0">
              <a:solidFill>
                <a:srgbClr val="FF3300"/>
              </a:solidFill>
            </a:endParaRPr>
          </a:p>
          <a:p>
            <a:pPr marL="0" indent="0">
              <a:spcBef>
                <a:spcPct val="75000"/>
              </a:spcBef>
              <a:buNone/>
            </a:pPr>
            <a:r>
              <a:rPr lang="en-US" sz="1100" dirty="0" smtClean="0">
                <a:solidFill>
                  <a:srgbClr val="002060"/>
                </a:solidFill>
              </a:rPr>
              <a:t>*Note: Under IFRS, Common Stock is called ‘Share Capital’; and Additional Paid-in-Capital is called ‘Share Premium’</a:t>
            </a:r>
            <a:endParaRPr lang="en-US" sz="1100" dirty="0">
              <a:solidFill>
                <a:srgbClr val="002060"/>
              </a:solidFill>
            </a:endParaRPr>
          </a:p>
        </p:txBody>
      </p:sp>
    </p:spTree>
    <p:extLst>
      <p:ext uri="{BB962C8B-B14F-4D97-AF65-F5344CB8AC3E}">
        <p14:creationId xmlns:p14="http://schemas.microsoft.com/office/powerpoint/2010/main" val="299696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Chapter 11 Learning Objectives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239000" cy="4648200"/>
          </a:xfrm>
          <a:noFill/>
        </p:spPr>
        <p:txBody>
          <a:bodyPr lIns="0" tIns="0" rIns="0" bIns="0"/>
          <a:lstStyle/>
          <a:p>
            <a:pPr marL="457200" indent="-457200">
              <a:spcAft>
                <a:spcPts val="600"/>
              </a:spcAft>
              <a:buFont typeface="+mj-lt"/>
              <a:buAutoNum type="arabicParenR"/>
            </a:pPr>
            <a:r>
              <a:rPr lang="en-US" sz="1400" dirty="0" smtClean="0"/>
              <a:t>Explain </a:t>
            </a:r>
            <a:r>
              <a:rPr lang="en-US" sz="1400" dirty="0"/>
              <a:t>the role of stock in the capital structure of a </a:t>
            </a:r>
            <a:r>
              <a:rPr lang="en-US" sz="1400" dirty="0" smtClean="0"/>
              <a:t>corporation</a:t>
            </a:r>
            <a:endParaRPr lang="en-US" sz="1400" dirty="0"/>
          </a:p>
          <a:p>
            <a:pPr marL="457200" indent="-457200">
              <a:spcAft>
                <a:spcPts val="600"/>
              </a:spcAft>
              <a:buFont typeface="+mj-lt"/>
              <a:buAutoNum type="arabicParenR"/>
            </a:pPr>
            <a:r>
              <a:rPr lang="en-US" sz="1400" dirty="0" smtClean="0"/>
              <a:t>Compute </a:t>
            </a:r>
            <a:r>
              <a:rPr lang="en-US" sz="1400" dirty="0"/>
              <a:t>and analyze the earnings per share </a:t>
            </a:r>
            <a:r>
              <a:rPr lang="en-US" sz="1400" dirty="0" smtClean="0"/>
              <a:t>ratio</a:t>
            </a:r>
            <a:endParaRPr lang="en-US" sz="1400" dirty="0"/>
          </a:p>
          <a:p>
            <a:pPr marL="457200" indent="-457200">
              <a:spcAft>
                <a:spcPts val="600"/>
              </a:spcAft>
              <a:buFont typeface="+mj-lt"/>
              <a:buAutoNum type="arabicParenR"/>
            </a:pPr>
            <a:r>
              <a:rPr lang="en-US" sz="1400" dirty="0" smtClean="0"/>
              <a:t>Describe </a:t>
            </a:r>
            <a:r>
              <a:rPr lang="en-US" sz="1400" dirty="0"/>
              <a:t>the characteristics of common stock and report common stock </a:t>
            </a:r>
            <a:r>
              <a:rPr lang="en-US" sz="1400" dirty="0" smtClean="0"/>
              <a:t>transactions</a:t>
            </a:r>
            <a:endParaRPr lang="en-US" sz="1400" dirty="0"/>
          </a:p>
          <a:p>
            <a:pPr marL="457200" indent="-457200">
              <a:spcAft>
                <a:spcPts val="600"/>
              </a:spcAft>
              <a:buFont typeface="+mj-lt"/>
              <a:buAutoNum type="arabicParenR"/>
            </a:pPr>
            <a:r>
              <a:rPr lang="en-US" sz="1400" dirty="0" smtClean="0"/>
              <a:t>Discuss </a:t>
            </a:r>
            <a:r>
              <a:rPr lang="en-US" sz="1400" dirty="0"/>
              <a:t>and report </a:t>
            </a:r>
            <a:r>
              <a:rPr lang="en-US" sz="1400" dirty="0" smtClean="0"/>
              <a:t>dividends</a:t>
            </a:r>
            <a:endParaRPr lang="en-US" sz="1400" dirty="0"/>
          </a:p>
          <a:p>
            <a:pPr marL="457200" indent="-457200">
              <a:spcAft>
                <a:spcPts val="600"/>
              </a:spcAft>
              <a:buFont typeface="+mj-lt"/>
              <a:buAutoNum type="arabicParenR"/>
            </a:pPr>
            <a:r>
              <a:rPr lang="en-US" sz="1400" dirty="0" smtClean="0"/>
              <a:t>Compute </a:t>
            </a:r>
            <a:r>
              <a:rPr lang="en-US" sz="1400" dirty="0"/>
              <a:t>and analyze the dividend yield </a:t>
            </a:r>
            <a:r>
              <a:rPr lang="en-US" sz="1400" dirty="0" smtClean="0"/>
              <a:t>ratio</a:t>
            </a:r>
            <a:endParaRPr lang="en-US" sz="1400" dirty="0"/>
          </a:p>
          <a:p>
            <a:pPr marL="457200" indent="-457200">
              <a:spcAft>
                <a:spcPts val="600"/>
              </a:spcAft>
              <a:buFont typeface="+mj-lt"/>
              <a:buAutoNum type="arabicParenR"/>
            </a:pPr>
            <a:r>
              <a:rPr lang="en-US" sz="1400" dirty="0" smtClean="0"/>
              <a:t>Discuss </a:t>
            </a:r>
            <a:r>
              <a:rPr lang="en-US" sz="1400" dirty="0"/>
              <a:t>and report stock dividends and stock </a:t>
            </a:r>
            <a:r>
              <a:rPr lang="en-US" sz="1400" dirty="0" smtClean="0"/>
              <a:t>splits</a:t>
            </a:r>
            <a:endParaRPr lang="en-US" sz="1400" dirty="0"/>
          </a:p>
          <a:p>
            <a:pPr marL="457200" indent="-457200">
              <a:spcAft>
                <a:spcPts val="600"/>
              </a:spcAft>
              <a:buFont typeface="+mj-lt"/>
              <a:buAutoNum type="arabicParenR"/>
            </a:pPr>
            <a:r>
              <a:rPr lang="en-US" sz="1400" dirty="0" smtClean="0"/>
              <a:t>Describe </a:t>
            </a:r>
            <a:r>
              <a:rPr lang="en-US" sz="1400" dirty="0"/>
              <a:t>the characteristics of preferred stock and report preferred stock </a:t>
            </a:r>
            <a:r>
              <a:rPr lang="en-US" sz="1400" dirty="0" smtClean="0"/>
              <a:t>transactions</a:t>
            </a:r>
            <a:endParaRPr lang="en-US" sz="1400" dirty="0"/>
          </a:p>
          <a:p>
            <a:pPr marL="457200" indent="-457200">
              <a:spcAft>
                <a:spcPts val="600"/>
              </a:spcAft>
              <a:buFont typeface="+mj-lt"/>
              <a:buAutoNum type="arabicParenR"/>
            </a:pPr>
            <a:r>
              <a:rPr lang="en-US" sz="1400" dirty="0" smtClean="0"/>
              <a:t>Discuss </a:t>
            </a:r>
            <a:r>
              <a:rPr lang="en-US" sz="1400" dirty="0"/>
              <a:t>the impact of stock transactions on cash flows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20</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Par Value</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543800" cy="4876800"/>
          </a:xfrm>
          <a:noFill/>
        </p:spPr>
        <p:txBody>
          <a:bodyPr lIns="0" tIns="0" rIns="0" bIns="0"/>
          <a:lstStyle/>
          <a:p>
            <a:pPr marL="0" indent="0">
              <a:spcBef>
                <a:spcPts val="600"/>
              </a:spcBef>
              <a:spcAft>
                <a:spcPts val="600"/>
              </a:spcAft>
              <a:buNone/>
            </a:pPr>
            <a:r>
              <a:rPr lang="en-US" sz="1400" dirty="0" smtClean="0">
                <a:solidFill>
                  <a:srgbClr val="002060"/>
                </a:solidFill>
              </a:rPr>
              <a:t>Par Value </a:t>
            </a:r>
            <a:r>
              <a:rPr lang="en-US" sz="1400" dirty="0" smtClean="0"/>
              <a:t>is the nominal value, established </a:t>
            </a:r>
            <a:r>
              <a:rPr lang="en-US" sz="1400" dirty="0"/>
              <a:t>by the corporate </a:t>
            </a:r>
            <a:r>
              <a:rPr lang="en-US" sz="1400" dirty="0" smtClean="0"/>
              <a:t>charter, </a:t>
            </a:r>
            <a:r>
              <a:rPr lang="en-US" sz="1400" dirty="0"/>
              <a:t>assigned to each share of common and preferred </a:t>
            </a:r>
            <a:r>
              <a:rPr lang="en-US" sz="1400" dirty="0" smtClean="0"/>
              <a:t>stock</a:t>
            </a:r>
            <a:endParaRPr lang="en-US" sz="1400" dirty="0"/>
          </a:p>
          <a:p>
            <a:pPr>
              <a:spcBef>
                <a:spcPts val="600"/>
              </a:spcBef>
              <a:spcAft>
                <a:spcPts val="600"/>
              </a:spcAft>
            </a:pPr>
            <a:endParaRPr lang="en-US" sz="1400" dirty="0"/>
          </a:p>
          <a:p>
            <a:pPr>
              <a:spcBef>
                <a:spcPts val="600"/>
              </a:spcBef>
              <a:spcAft>
                <a:spcPts val="600"/>
              </a:spcAft>
            </a:pPr>
            <a:r>
              <a:rPr lang="en-US" sz="1400" dirty="0"/>
              <a:t>Original purpose: protect creditors</a:t>
            </a:r>
          </a:p>
          <a:p>
            <a:pPr lvl="1">
              <a:spcBef>
                <a:spcPts val="600"/>
              </a:spcBef>
              <a:spcAft>
                <a:spcPts val="600"/>
              </a:spcAft>
              <a:buFont typeface="Wingdings" panose="05000000000000000000" pitchFamily="2" charset="2"/>
              <a:buChar char="Ø"/>
            </a:pPr>
            <a:r>
              <a:rPr lang="en-US" sz="1400" dirty="0"/>
              <a:t>Each state </a:t>
            </a:r>
            <a:r>
              <a:rPr lang="en-US" sz="1400" dirty="0" smtClean="0"/>
              <a:t>specifies </a:t>
            </a:r>
            <a:r>
              <a:rPr lang="en-US" sz="1400" dirty="0"/>
              <a:t>a legal minimum capital amount stockholders </a:t>
            </a:r>
            <a:r>
              <a:rPr lang="en-US" sz="1400" dirty="0" smtClean="0"/>
              <a:t>are </a:t>
            </a:r>
            <a:r>
              <a:rPr lang="en-US" sz="1400" dirty="0"/>
              <a:t>not allowed to withdraw from the </a:t>
            </a:r>
            <a:r>
              <a:rPr lang="en-US" sz="1400" dirty="0" smtClean="0"/>
              <a:t>firm</a:t>
            </a:r>
          </a:p>
          <a:p>
            <a:pPr lvl="1">
              <a:spcBef>
                <a:spcPts val="600"/>
              </a:spcBef>
              <a:spcAft>
                <a:spcPts val="600"/>
              </a:spcAft>
              <a:buFont typeface="Wingdings" panose="05000000000000000000" pitchFamily="2" charset="2"/>
              <a:buChar char="Ø"/>
            </a:pPr>
            <a:r>
              <a:rPr lang="en-US" sz="1400" dirty="0"/>
              <a:t>Some states do not require a par value to be stated in the </a:t>
            </a:r>
            <a:r>
              <a:rPr lang="en-US" sz="1400" dirty="0" smtClean="0"/>
              <a:t>charter</a:t>
            </a:r>
            <a:endParaRPr lang="en-US" sz="1400" dirty="0"/>
          </a:p>
          <a:p>
            <a:pPr>
              <a:spcBef>
                <a:spcPts val="600"/>
              </a:spcBef>
              <a:spcAft>
                <a:spcPts val="600"/>
              </a:spcAft>
            </a:pPr>
            <a:endParaRPr lang="en-US" sz="1400" dirty="0"/>
          </a:p>
          <a:p>
            <a:pPr>
              <a:spcBef>
                <a:spcPts val="600"/>
              </a:spcBef>
              <a:spcAft>
                <a:spcPts val="600"/>
              </a:spcAft>
            </a:pPr>
            <a:r>
              <a:rPr lang="en-US" sz="1400" dirty="0"/>
              <a:t>Today:</a:t>
            </a:r>
          </a:p>
          <a:p>
            <a:pPr lvl="1">
              <a:spcBef>
                <a:spcPts val="300"/>
              </a:spcBef>
              <a:spcAft>
                <a:spcPts val="300"/>
              </a:spcAft>
              <a:buFont typeface="Wingdings" panose="05000000000000000000" pitchFamily="2" charset="2"/>
              <a:buChar char="Ø"/>
            </a:pPr>
            <a:r>
              <a:rPr lang="en-US" sz="1400" dirty="0">
                <a:solidFill>
                  <a:srgbClr val="002060"/>
                </a:solidFill>
              </a:rPr>
              <a:t>Common</a:t>
            </a:r>
            <a:r>
              <a:rPr lang="en-US" sz="1400" dirty="0"/>
              <a:t> stock par value is generally a very low and arbitrary amount</a:t>
            </a:r>
          </a:p>
          <a:p>
            <a:pPr lvl="1">
              <a:spcBef>
                <a:spcPts val="300"/>
              </a:spcBef>
              <a:spcAft>
                <a:spcPts val="300"/>
              </a:spcAft>
              <a:buFont typeface="Wingdings" panose="05000000000000000000" pitchFamily="2" charset="2"/>
              <a:buChar char="Ø"/>
            </a:pPr>
            <a:r>
              <a:rPr lang="en-US" sz="1400" dirty="0">
                <a:solidFill>
                  <a:srgbClr val="002060"/>
                </a:solidFill>
              </a:rPr>
              <a:t>Preferred</a:t>
            </a:r>
            <a:r>
              <a:rPr lang="en-US" sz="1400" dirty="0"/>
              <a:t> stock par value determines the dividend amount per share</a:t>
            </a:r>
          </a:p>
          <a:p>
            <a:pPr lvl="2">
              <a:spcBef>
                <a:spcPts val="300"/>
              </a:spcBef>
              <a:spcAft>
                <a:spcPts val="300"/>
              </a:spcAft>
              <a:buFont typeface="Wingdings" panose="05000000000000000000" pitchFamily="2" charset="2"/>
              <a:buChar char="ü"/>
            </a:pPr>
            <a:r>
              <a:rPr lang="en-US" sz="1400" dirty="0"/>
              <a:t>Example: $20 par, 10% preferred stock indicates the preferred dividend is $2/share (= $20 par * 10</a:t>
            </a:r>
            <a:r>
              <a:rPr lang="en-US" sz="1400" dirty="0" smtClean="0"/>
              <a:t>%)</a:t>
            </a:r>
          </a:p>
          <a:p>
            <a:pPr marL="914400" lvl="2" indent="0">
              <a:spcBef>
                <a:spcPts val="300"/>
              </a:spcBef>
              <a:spcAft>
                <a:spcPts val="300"/>
              </a:spcAft>
              <a:buNone/>
            </a:pPr>
            <a:endParaRPr lang="en-US" sz="1400" dirty="0"/>
          </a:p>
          <a:p>
            <a:pPr marL="50800" indent="0">
              <a:spcBef>
                <a:spcPts val="300"/>
              </a:spcBef>
              <a:spcAft>
                <a:spcPts val="300"/>
              </a:spcAft>
              <a:buNone/>
            </a:pPr>
            <a:r>
              <a:rPr lang="en-US" sz="1400" dirty="0" smtClean="0">
                <a:solidFill>
                  <a:srgbClr val="C00000"/>
                </a:solidFill>
              </a:rPr>
              <a:t>Par </a:t>
            </a:r>
            <a:r>
              <a:rPr lang="en-US" sz="1400" dirty="0">
                <a:solidFill>
                  <a:srgbClr val="C00000"/>
                </a:solidFill>
              </a:rPr>
              <a:t>value is a nominal amount and </a:t>
            </a:r>
            <a:r>
              <a:rPr lang="en-US" sz="1400" b="1" dirty="0">
                <a:solidFill>
                  <a:srgbClr val="C00000"/>
                </a:solidFill>
              </a:rPr>
              <a:t>is not related in any manner to market value</a:t>
            </a:r>
            <a:r>
              <a:rPr lang="en-US" sz="1400" dirty="0">
                <a:solidFill>
                  <a:srgbClr val="C00000"/>
                </a:solidFill>
              </a:rPr>
              <a:t>, which is the selling price of a share of </a:t>
            </a:r>
            <a:r>
              <a:rPr lang="en-US" sz="1400" dirty="0" smtClean="0">
                <a:solidFill>
                  <a:srgbClr val="C00000"/>
                </a:solidFill>
              </a:rPr>
              <a:t>stock</a:t>
            </a:r>
            <a:endParaRPr lang="en-US" sz="1400" dirty="0">
              <a:solidFill>
                <a:srgbClr val="C00000"/>
              </a:solidFill>
            </a:endParaRPr>
          </a:p>
          <a:p>
            <a:pPr marL="914400" lvl="2" indent="0">
              <a:spcBef>
                <a:spcPts val="300"/>
              </a:spcBef>
              <a:spcAft>
                <a:spcPts val="300"/>
              </a:spcAft>
              <a:buNone/>
            </a:pPr>
            <a:endParaRPr lang="en-US" sz="1400" dirty="0"/>
          </a:p>
        </p:txBody>
      </p:sp>
    </p:spTree>
    <p:extLst>
      <p:ext uri="{BB962C8B-B14F-4D97-AF65-F5344CB8AC3E}">
        <p14:creationId xmlns:p14="http://schemas.microsoft.com/office/powerpoint/2010/main" val="26357222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21</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Initial Sale of Stock</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86400"/>
          </a:xfrm>
          <a:noFill/>
        </p:spPr>
        <p:txBody>
          <a:bodyPr lIns="0" tIns="0" rIns="0" bIns="0"/>
          <a:lstStyle/>
          <a:p>
            <a:pPr marL="0" indent="0">
              <a:buNone/>
              <a:defRPr/>
            </a:pPr>
            <a:r>
              <a:rPr lang="en-US" sz="1400" dirty="0"/>
              <a:t>At the </a:t>
            </a:r>
            <a:r>
              <a:rPr lang="en-US" sz="1400" dirty="0">
                <a:solidFill>
                  <a:srgbClr val="C00000"/>
                </a:solidFill>
              </a:rPr>
              <a:t>initial public offering</a:t>
            </a:r>
            <a:r>
              <a:rPr lang="en-US" sz="1400" dirty="0"/>
              <a:t>, shares of stock are sold to the public for the first time, usually through major securities brokerage firms with retail offices in cities across the country. At a later date, the company may wish to raise additional capital with another sale of stock to the public. This is referred to as a seasoned new </a:t>
            </a:r>
            <a:r>
              <a:rPr lang="en-US" sz="1400" dirty="0" smtClean="0"/>
              <a:t>issue (or Seasoned Equity Offering). </a:t>
            </a:r>
            <a:endParaRPr lang="en-US" sz="1400" dirty="0"/>
          </a:p>
          <a:p>
            <a:pPr>
              <a:defRPr/>
            </a:pPr>
            <a:endParaRPr lang="en-US" sz="1400" dirty="0"/>
          </a:p>
          <a:p>
            <a:pPr marL="406400" lvl="1" indent="0">
              <a:spcBef>
                <a:spcPts val="0"/>
              </a:spcBef>
              <a:buNone/>
            </a:pPr>
            <a:r>
              <a:rPr lang="en-US" sz="1400" i="1" dirty="0"/>
              <a:t>Firm A issues 1,000 shares of </a:t>
            </a:r>
            <a:r>
              <a:rPr lang="en-US" sz="1400" b="1" i="1" dirty="0">
                <a:solidFill>
                  <a:srgbClr val="002060"/>
                </a:solidFill>
              </a:rPr>
              <a:t>common</a:t>
            </a:r>
            <a:r>
              <a:rPr lang="en-US" sz="1400" i="1" dirty="0"/>
              <a:t> stock with a $0.01 par value for $100 per share. How would Firm A account for this transaction?</a:t>
            </a:r>
          </a:p>
          <a:p>
            <a:pPr eaLnBrk="1" hangingPunct="1">
              <a:buFontTx/>
              <a:buNone/>
            </a:pPr>
            <a:endParaRPr lang="en-US" sz="1400" dirty="0"/>
          </a:p>
          <a:p>
            <a:pPr>
              <a:buNone/>
            </a:pPr>
            <a:endParaRPr lang="en-US" sz="1000" i="1" dirty="0">
              <a:solidFill>
                <a:srgbClr val="002060"/>
              </a:solidFill>
            </a:endParaRPr>
          </a:p>
          <a:p>
            <a:pPr>
              <a:buNone/>
            </a:pPr>
            <a:endParaRPr lang="en-US" sz="1000" i="1" dirty="0">
              <a:solidFill>
                <a:srgbClr val="002060"/>
              </a:solidFill>
            </a:endParaRPr>
          </a:p>
          <a:p>
            <a:pPr>
              <a:defRPr/>
            </a:pPr>
            <a:endParaRPr lang="en-US" sz="1400" dirty="0" smtClean="0"/>
          </a:p>
          <a:p>
            <a:pPr>
              <a:defRPr/>
            </a:pPr>
            <a:endParaRPr lang="en-US" sz="1400" dirty="0"/>
          </a:p>
          <a:p>
            <a:pPr>
              <a:defRPr/>
            </a:pPr>
            <a:endParaRPr lang="en-US" sz="1400" dirty="0" smtClean="0"/>
          </a:p>
          <a:p>
            <a:pPr>
              <a:defRPr/>
            </a:pPr>
            <a:endParaRPr lang="en-US" sz="1400" dirty="0"/>
          </a:p>
          <a:p>
            <a:pPr>
              <a:defRPr/>
            </a:pPr>
            <a:r>
              <a:rPr lang="en-US" sz="1400" dirty="0" smtClean="0"/>
              <a:t>When </a:t>
            </a:r>
            <a:r>
              <a:rPr lang="en-US" sz="1400" dirty="0"/>
              <a:t>par value stock is sold for cash, the Common Stock account is credited for the par value of the stock </a:t>
            </a:r>
            <a:r>
              <a:rPr lang="en-US" sz="1400" dirty="0" smtClean="0"/>
              <a:t>sold. The </a:t>
            </a:r>
            <a:r>
              <a:rPr lang="en-US" sz="1400" dirty="0"/>
              <a:t>difference between the par value of the stock and the market value of the stock is credited to Additional Paid-in Capital. When added together, the amount of par value in the Common Stock account and the amount in the Additional Paid-in Capital account are equal to the market value of the sale of the stock.</a:t>
            </a:r>
          </a:p>
          <a:p>
            <a:pPr>
              <a:defRPr/>
            </a:pPr>
            <a:endParaRPr lang="en-US" sz="1400" dirty="0"/>
          </a:p>
        </p:txBody>
      </p:sp>
      <p:graphicFrame>
        <p:nvGraphicFramePr>
          <p:cNvPr id="6" name="Table 5"/>
          <p:cNvGraphicFramePr>
            <a:graphicFrameLocks noGrp="1"/>
          </p:cNvGraphicFramePr>
          <p:nvPr>
            <p:extLst>
              <p:ext uri="{D42A27DB-BD31-4B8C-83A1-F6EECF244321}">
                <p14:modId xmlns:p14="http://schemas.microsoft.com/office/powerpoint/2010/main" val="685378799"/>
              </p:ext>
            </p:extLst>
          </p:nvPr>
        </p:nvGraphicFramePr>
        <p:xfrm>
          <a:off x="1981200" y="2971800"/>
          <a:ext cx="5638800" cy="1219200"/>
        </p:xfrm>
        <a:graphic>
          <a:graphicData uri="http://schemas.openxmlformats.org/drawingml/2006/table">
            <a:tbl>
              <a:tblPr firstRow="1" bandRow="1">
                <a:tableStyleId>{2D5ABB26-0587-4C30-8999-92F81FD0307C}</a:tableStyleId>
              </a:tblPr>
              <a:tblGrid>
                <a:gridCol w="3548009">
                  <a:extLst>
                    <a:ext uri="{9D8B030D-6E8A-4147-A177-3AD203B41FA5}">
                      <a16:colId xmlns:a16="http://schemas.microsoft.com/office/drawing/2014/main" val="20000"/>
                    </a:ext>
                  </a:extLst>
                </a:gridCol>
                <a:gridCol w="1000288">
                  <a:extLst>
                    <a:ext uri="{9D8B030D-6E8A-4147-A177-3AD203B41FA5}">
                      <a16:colId xmlns:a16="http://schemas.microsoft.com/office/drawing/2014/main" val="20001"/>
                    </a:ext>
                  </a:extLst>
                </a:gridCol>
                <a:gridCol w="1090503">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 record the sale of stock</a:t>
                      </a:r>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Cash (+A)</a:t>
                      </a:r>
                      <a:endParaRPr lang="en-US" sz="1400" dirty="0"/>
                    </a:p>
                  </a:txBody>
                  <a:tcPr/>
                </a:tc>
                <a:tc>
                  <a:txBody>
                    <a:bodyPr/>
                    <a:lstStyle/>
                    <a:p>
                      <a:pPr algn="r"/>
                      <a:r>
                        <a:rPr lang="en-US" sz="1400" dirty="0" smtClean="0"/>
                        <a:t>$100,000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Common Stock (+SE)</a:t>
                      </a:r>
                      <a:endParaRPr lang="en-US" sz="1400" dirty="0"/>
                    </a:p>
                  </a:txBody>
                  <a:tcPr/>
                </a:tc>
                <a:tc>
                  <a:txBody>
                    <a:bodyPr/>
                    <a:lstStyle/>
                    <a:p>
                      <a:pPr algn="r"/>
                      <a:endParaRPr lang="en-US" sz="1400" dirty="0"/>
                    </a:p>
                  </a:txBody>
                  <a:tcPr/>
                </a:tc>
                <a:tc>
                  <a:txBody>
                    <a:bodyPr/>
                    <a:lstStyle/>
                    <a:p>
                      <a:pPr algn="r"/>
                      <a:r>
                        <a:rPr lang="en-US" sz="1400" dirty="0" smtClean="0"/>
                        <a:t>$       10</a:t>
                      </a:r>
                      <a:endParaRPr lang="en-US" sz="1400" dirty="0"/>
                    </a:p>
                  </a:txBody>
                  <a:tcPr/>
                </a:tc>
                <a:extLst>
                  <a:ext uri="{0D108BD9-81ED-4DB2-BD59-A6C34878D82A}">
                    <a16:rowId xmlns:a16="http://schemas.microsoft.com/office/drawing/2014/main" val="512238173"/>
                  </a:ext>
                </a:extLst>
              </a:tr>
              <a:tr h="127000">
                <a:tc>
                  <a:txBody>
                    <a:bodyPr/>
                    <a:lstStyle/>
                    <a:p>
                      <a:r>
                        <a:rPr lang="en-US" sz="1400" dirty="0" smtClean="0"/>
                        <a:t>     APIC (+SE)</a:t>
                      </a:r>
                      <a:endParaRPr lang="en-US" sz="1400" dirty="0"/>
                    </a:p>
                  </a:txBody>
                  <a:tcPr/>
                </a:tc>
                <a:tc>
                  <a:txBody>
                    <a:bodyPr/>
                    <a:lstStyle/>
                    <a:p>
                      <a:pPr algn="r"/>
                      <a:endParaRPr lang="en-US" sz="1400" dirty="0"/>
                    </a:p>
                  </a:txBody>
                  <a:tcPr/>
                </a:tc>
                <a:tc>
                  <a:txBody>
                    <a:bodyPr/>
                    <a:lstStyle/>
                    <a:p>
                      <a:pPr algn="r"/>
                      <a:r>
                        <a:rPr lang="en-US" sz="1400" dirty="0" smtClean="0"/>
                        <a:t>99,990</a:t>
                      </a:r>
                      <a:endParaRPr lang="en-US" sz="1400" dirty="0"/>
                    </a:p>
                  </a:txBody>
                  <a:tcPr/>
                </a:tc>
                <a:extLst>
                  <a:ext uri="{0D108BD9-81ED-4DB2-BD59-A6C34878D82A}">
                    <a16:rowId xmlns:a16="http://schemas.microsoft.com/office/drawing/2014/main" val="2391505224"/>
                  </a:ext>
                </a:extLst>
              </a:tr>
            </a:tbl>
          </a:graphicData>
        </a:graphic>
      </p:graphicFrame>
    </p:spTree>
    <p:extLst>
      <p:ext uri="{BB962C8B-B14F-4D97-AF65-F5344CB8AC3E}">
        <p14:creationId xmlns:p14="http://schemas.microsoft.com/office/powerpoint/2010/main" val="1237650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22</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No Par Stock</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309707" cy="4876800"/>
          </a:xfrm>
          <a:noFill/>
        </p:spPr>
        <p:txBody>
          <a:bodyPr lIns="0" tIns="0" rIns="0" bIns="0"/>
          <a:lstStyle/>
          <a:p>
            <a:r>
              <a:rPr lang="en-US" sz="1400" dirty="0"/>
              <a:t>The accounting entry for no-par, stated value stock is very similar to accounting for par value stock. When a company has no-par stock, all the proceeds are credited to the Common Stock account.</a:t>
            </a:r>
          </a:p>
          <a:p>
            <a:r>
              <a:rPr lang="en-US" sz="1400" dirty="0" smtClean="0"/>
              <a:t>No </a:t>
            </a:r>
            <a:r>
              <a:rPr lang="en-US" sz="1400" dirty="0"/>
              <a:t>APIC account required</a:t>
            </a:r>
          </a:p>
        </p:txBody>
      </p:sp>
      <p:sp>
        <p:nvSpPr>
          <p:cNvPr id="5" name="Content Placeholder 2"/>
          <p:cNvSpPr txBox="1">
            <a:spLocks/>
          </p:cNvSpPr>
          <p:nvPr/>
        </p:nvSpPr>
        <p:spPr bwMode="auto">
          <a:xfrm>
            <a:off x="985107" y="2644589"/>
            <a:ext cx="7467600" cy="37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sz="2400" kern="1200">
                <a:solidFill>
                  <a:schemeClr val="tx1"/>
                </a:solidFill>
                <a:latin typeface="+mn-lt"/>
                <a:ea typeface="+mn-ea"/>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sz="2000" kern="1200">
                <a:solidFill>
                  <a:schemeClr val="tx1"/>
                </a:solidFill>
                <a:latin typeface="+mn-lt"/>
                <a:ea typeface="+mn-ea"/>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ern="1200">
                <a:solidFill>
                  <a:schemeClr val="tx1"/>
                </a:solidFill>
                <a:latin typeface="+mn-lt"/>
                <a:ea typeface="+mn-ea"/>
                <a:cs typeface="+mn-cs"/>
              </a:defRPr>
            </a:lvl3pPr>
            <a:lvl4pPr marL="1004888" indent="-182563" algn="l" rtl="0" eaLnBrk="1" fontAlgn="base" hangingPunct="1">
              <a:spcBef>
                <a:spcPct val="20000"/>
              </a:spcBef>
              <a:spcAft>
                <a:spcPct val="0"/>
              </a:spcAft>
              <a:buClr>
                <a:schemeClr val="accent1"/>
              </a:buClr>
              <a:buFont typeface="Arial" charset="0"/>
              <a:buChar char="•"/>
              <a:defRPr sz="1600" kern="1200">
                <a:solidFill>
                  <a:schemeClr val="tx1"/>
                </a:solidFill>
                <a:latin typeface="+mn-lt"/>
                <a:ea typeface="+mn-ea"/>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600" u="sng" dirty="0" smtClean="0">
                <a:solidFill>
                  <a:srgbClr val="002060"/>
                </a:solidFill>
              </a:rPr>
              <a:t>Apple’s Shareholder’s Equity Section </a:t>
            </a:r>
            <a:endParaRPr lang="en-US" sz="1600" u="sng" dirty="0">
              <a:solidFill>
                <a:srgbClr val="002060"/>
              </a:solidFill>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107" y="3070779"/>
            <a:ext cx="7549293" cy="1676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6707" y="3010386"/>
            <a:ext cx="2286000" cy="258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15450" y="952418"/>
            <a:ext cx="478108" cy="585438"/>
          </a:xfrm>
          <a:prstGeom prst="rect">
            <a:avLst/>
          </a:prstGeom>
        </p:spPr>
      </p:pic>
    </p:spTree>
    <p:extLst>
      <p:ext uri="{BB962C8B-B14F-4D97-AF65-F5344CB8AC3E}">
        <p14:creationId xmlns:p14="http://schemas.microsoft.com/office/powerpoint/2010/main" val="1606415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23</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Other Common Stock Activities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r>
              <a:rPr lang="en-US" sz="1400" dirty="0"/>
              <a:t>Once shares of stock are owned by the public, they may be bought and sold in the open market. Such transactions do not involve the company or its accounting records. The millions of shares that are bought and sold on the New York Stock Exchange each business day are examples of this type of transaction.</a:t>
            </a:r>
          </a:p>
          <a:p>
            <a:endParaRPr lang="en-US" sz="1400" dirty="0"/>
          </a:p>
          <a:p>
            <a:pPr>
              <a:spcBef>
                <a:spcPct val="50000"/>
              </a:spcBef>
            </a:pPr>
            <a:r>
              <a:rPr lang="en-US" sz="1400" dirty="0"/>
              <a:t>Many corporations have employee compensation packages that include both salary and stock options. Most stock option plans allow employees to buy shares of stock from the corporation at a predetermined, fixed price. If the company granting the options to its employees does not have unissued shares of stock to sell to employees when the stock options are exercised, the company can repurchase the shares. Repurchased shares are called </a:t>
            </a:r>
            <a:r>
              <a:rPr lang="en-US" sz="1400" i="1" dirty="0"/>
              <a:t>treasury stock</a:t>
            </a:r>
            <a:r>
              <a:rPr lang="en-US" sz="1400" dirty="0"/>
              <a:t>.</a:t>
            </a:r>
          </a:p>
          <a:p>
            <a:endParaRPr lang="en-US" sz="1400" dirty="0"/>
          </a:p>
          <a:p>
            <a:r>
              <a:rPr lang="en-US" sz="1400" dirty="0"/>
              <a:t>In addition to repurchasing shares for employee stock option plans, companies buy their own stock to support the market price, to increase shares needed to use in the acquisition of another company, to limit the shares available for a hostile takeover, and to return cash to shareholders who wish to sell their shares. </a:t>
            </a:r>
          </a:p>
          <a:p>
            <a:endParaRPr lang="en-US" sz="1400" dirty="0"/>
          </a:p>
          <a:p>
            <a:r>
              <a:rPr lang="en-US" sz="1400" dirty="0"/>
              <a:t>Treasury stock has no voting or dividend rights. Treasury stock is not an asset. It is a contra-equity account and is subtracted from the stockholders’ equity section on the balance sheet. Treasury stock is usually recorded at the cost to purchase it, and the total cost of all shares of treasury stock held by the company is the amount reported as a reduction in stockholders’ equity.</a:t>
            </a:r>
          </a:p>
        </p:txBody>
      </p:sp>
    </p:spTree>
    <p:extLst>
      <p:ext uri="{BB962C8B-B14F-4D97-AF65-F5344CB8AC3E}">
        <p14:creationId xmlns:p14="http://schemas.microsoft.com/office/powerpoint/2010/main" val="30264927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24</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Repurchasing Stock</a:t>
            </a:r>
            <a:endParaRPr lang="en-US" sz="2800" dirty="0"/>
          </a:p>
        </p:txBody>
      </p:sp>
    </p:spTree>
    <p:extLst>
      <p:ext uri="{BB962C8B-B14F-4D97-AF65-F5344CB8AC3E}">
        <p14:creationId xmlns:p14="http://schemas.microsoft.com/office/powerpoint/2010/main" val="42110333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25</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Repurchasing Stock</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20000" cy="4876800"/>
          </a:xfrm>
          <a:noFill/>
        </p:spPr>
        <p:txBody>
          <a:bodyPr lIns="0" tIns="0" rIns="0" bIns="0"/>
          <a:lstStyle/>
          <a:p>
            <a:pPr marL="0" indent="0">
              <a:lnSpc>
                <a:spcPct val="80000"/>
              </a:lnSpc>
              <a:spcBef>
                <a:spcPts val="1200"/>
              </a:spcBef>
              <a:buNone/>
            </a:pPr>
            <a:r>
              <a:rPr lang="en-US" sz="1400" dirty="0"/>
              <a:t>Why do firms buy back their own stock?</a:t>
            </a:r>
          </a:p>
          <a:p>
            <a:pPr lvl="1">
              <a:lnSpc>
                <a:spcPct val="80000"/>
              </a:lnSpc>
              <a:spcBef>
                <a:spcPts val="1200"/>
              </a:spcBef>
              <a:buFont typeface="Wingdings" panose="05000000000000000000" pitchFamily="2" charset="2"/>
              <a:buChar char="ü"/>
            </a:pPr>
            <a:r>
              <a:rPr lang="en-US" sz="1400" dirty="0"/>
              <a:t>Shares needed for employee stock option grants and acquisitions</a:t>
            </a:r>
          </a:p>
          <a:p>
            <a:pPr lvl="1">
              <a:lnSpc>
                <a:spcPct val="80000"/>
              </a:lnSpc>
              <a:spcBef>
                <a:spcPts val="1200"/>
              </a:spcBef>
              <a:buFont typeface="Wingdings" panose="05000000000000000000" pitchFamily="2" charset="2"/>
              <a:buChar char="ü"/>
            </a:pPr>
            <a:r>
              <a:rPr lang="en-US" sz="1400" dirty="0"/>
              <a:t>If capital gains tax rate &lt; dividends tax rate, repurchases are a more tax-efficient method of returning capital to shareholders </a:t>
            </a:r>
          </a:p>
          <a:p>
            <a:pPr lvl="1">
              <a:lnSpc>
                <a:spcPct val="80000"/>
              </a:lnSpc>
              <a:spcBef>
                <a:spcPts val="1200"/>
              </a:spcBef>
              <a:buFont typeface="Wingdings" panose="05000000000000000000" pitchFamily="2" charset="2"/>
              <a:buChar char="ü"/>
            </a:pPr>
            <a:r>
              <a:rPr lang="en-US" sz="1400" dirty="0"/>
              <a:t>Management signaling the firm’s stock is “undervalued” by the market</a:t>
            </a:r>
          </a:p>
          <a:p>
            <a:pPr lvl="1">
              <a:lnSpc>
                <a:spcPct val="80000"/>
              </a:lnSpc>
              <a:spcBef>
                <a:spcPts val="1200"/>
              </a:spcBef>
              <a:buFont typeface="Wingdings" panose="05000000000000000000" pitchFamily="2" charset="2"/>
              <a:buChar char="ü"/>
            </a:pPr>
            <a:r>
              <a:rPr lang="en-US" sz="1400" dirty="0"/>
              <a:t>Boost EPS by decreasing the denominator</a:t>
            </a:r>
          </a:p>
          <a:p>
            <a:pPr lvl="1">
              <a:lnSpc>
                <a:spcPct val="80000"/>
              </a:lnSpc>
              <a:spcBef>
                <a:spcPts val="1200"/>
              </a:spcBef>
              <a:buFont typeface="Wingdings" panose="05000000000000000000" pitchFamily="2" charset="2"/>
              <a:buChar char="ü"/>
            </a:pPr>
            <a:r>
              <a:rPr lang="en-US" sz="1400" dirty="0"/>
              <a:t>Maintain control over the firm; thwart hostile takeovers</a:t>
            </a:r>
          </a:p>
          <a:p>
            <a:pPr marL="0" indent="0">
              <a:buNone/>
            </a:pPr>
            <a:endParaRPr lang="en-US" sz="1400" dirty="0"/>
          </a:p>
          <a:p>
            <a:pPr marL="0" indent="0">
              <a:buNone/>
            </a:pPr>
            <a:r>
              <a:rPr lang="en-US" sz="1400" dirty="0"/>
              <a:t>Accounting for repurchases depends on managers’ intent to resell the shares at a future date:</a:t>
            </a:r>
          </a:p>
          <a:p>
            <a:pPr marL="617537" lvl="1" indent="-342900">
              <a:spcBef>
                <a:spcPts val="1200"/>
              </a:spcBef>
              <a:buAutoNum type="arabicPeriod"/>
            </a:pPr>
            <a:r>
              <a:rPr lang="en-US" sz="1400" dirty="0"/>
              <a:t>If intent to resell: use ‘</a:t>
            </a:r>
            <a:r>
              <a:rPr lang="en-US" sz="1400" dirty="0">
                <a:solidFill>
                  <a:srgbClr val="0070C0"/>
                </a:solidFill>
              </a:rPr>
              <a:t>Treasury Stock (C-OE)</a:t>
            </a:r>
            <a:r>
              <a:rPr lang="en-US" sz="1400" dirty="0"/>
              <a:t>’ account</a:t>
            </a:r>
          </a:p>
          <a:p>
            <a:pPr marL="617537" lvl="1" indent="-342900">
              <a:spcBef>
                <a:spcPts val="1200"/>
              </a:spcBef>
              <a:buAutoNum type="arabicPeriod"/>
            </a:pPr>
            <a:r>
              <a:rPr lang="en-US" sz="1400" dirty="0"/>
              <a:t>If no intent to resell: </a:t>
            </a:r>
            <a:r>
              <a:rPr lang="en-US" sz="1400" dirty="0">
                <a:solidFill>
                  <a:srgbClr val="0070C0"/>
                </a:solidFill>
              </a:rPr>
              <a:t>retire shares </a:t>
            </a:r>
            <a:r>
              <a:rPr lang="en-US" sz="1400" dirty="0"/>
              <a:t>and reduce </a:t>
            </a:r>
            <a:r>
              <a:rPr lang="en-US" sz="1400" dirty="0">
                <a:solidFill>
                  <a:srgbClr val="0070C0"/>
                </a:solidFill>
              </a:rPr>
              <a:t>‘Common Stock (OE)’ </a:t>
            </a:r>
            <a:r>
              <a:rPr lang="en-US" sz="1400" dirty="0"/>
              <a:t>and </a:t>
            </a:r>
            <a:r>
              <a:rPr lang="en-US" sz="1400" dirty="0">
                <a:solidFill>
                  <a:srgbClr val="0070C0"/>
                </a:solidFill>
              </a:rPr>
              <a:t>‘APIC-Common Stock (OE)’</a:t>
            </a:r>
            <a:r>
              <a:rPr lang="en-US" sz="1400" dirty="0"/>
              <a:t> accounts</a:t>
            </a:r>
            <a:endParaRPr lang="en-US" sz="1400" dirty="0">
              <a:solidFill>
                <a:srgbClr val="FF0000"/>
              </a:solidFill>
            </a:endParaRPr>
          </a:p>
        </p:txBody>
      </p:sp>
    </p:spTree>
    <p:extLst>
      <p:ext uri="{BB962C8B-B14F-4D97-AF65-F5344CB8AC3E}">
        <p14:creationId xmlns:p14="http://schemas.microsoft.com/office/powerpoint/2010/main" val="29501786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26</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Repurchasing Stock Example</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20000" cy="4876800"/>
          </a:xfrm>
          <a:noFill/>
        </p:spPr>
        <p:txBody>
          <a:bodyPr lIns="0" tIns="0" rIns="0" bIns="0"/>
          <a:lstStyle/>
          <a:p>
            <a:pPr marL="0" indent="0">
              <a:spcBef>
                <a:spcPts val="300"/>
              </a:spcBef>
              <a:buNone/>
            </a:pPr>
            <a:r>
              <a:rPr lang="en-US" sz="1400" dirty="0"/>
              <a:t>On March 15, 2000, Firm C issued 100,000 shares of $1 par value stock for $30/share: </a:t>
            </a:r>
          </a:p>
          <a:p>
            <a:pPr marL="0" indent="0">
              <a:spcBef>
                <a:spcPts val="300"/>
              </a:spcBef>
              <a:buNone/>
            </a:pPr>
            <a:endParaRPr lang="en-US" sz="1400" dirty="0"/>
          </a:p>
          <a:p>
            <a:pPr marL="0" indent="0">
              <a:spcBef>
                <a:spcPts val="0"/>
              </a:spcBef>
              <a:buNone/>
            </a:pPr>
            <a:r>
              <a:rPr lang="en-US" sz="1400" i="1" dirty="0">
                <a:solidFill>
                  <a:srgbClr val="002060"/>
                </a:solidFill>
              </a:rPr>
              <a:t>	DR Cash (A)                          	 3,000,000</a:t>
            </a:r>
          </a:p>
          <a:p>
            <a:pPr marL="0" indent="0">
              <a:spcBef>
                <a:spcPts val="0"/>
              </a:spcBef>
              <a:buNone/>
            </a:pPr>
            <a:r>
              <a:rPr lang="en-US" sz="1400" i="1" dirty="0">
                <a:solidFill>
                  <a:srgbClr val="002060"/>
                </a:solidFill>
              </a:rPr>
              <a:t>      	     CR Common Stock </a:t>
            </a:r>
            <a:r>
              <a:rPr lang="en-US" sz="1400" i="1" dirty="0" smtClean="0">
                <a:solidFill>
                  <a:srgbClr val="002060"/>
                </a:solidFill>
              </a:rPr>
              <a:t>(SE</a:t>
            </a:r>
            <a:r>
              <a:rPr lang="en-US" sz="1400" i="1" dirty="0">
                <a:solidFill>
                  <a:srgbClr val="002060"/>
                </a:solidFill>
              </a:rPr>
              <a:t>)                   	   100,000</a:t>
            </a:r>
          </a:p>
          <a:p>
            <a:pPr marL="0" indent="0">
              <a:spcBef>
                <a:spcPts val="0"/>
              </a:spcBef>
              <a:buNone/>
            </a:pPr>
            <a:r>
              <a:rPr lang="en-US" sz="1400" i="1" dirty="0">
                <a:solidFill>
                  <a:srgbClr val="002060"/>
                </a:solidFill>
              </a:rPr>
              <a:t>       	     CR APIC </a:t>
            </a:r>
            <a:r>
              <a:rPr lang="en-US" sz="1400" i="1" dirty="0" smtClean="0">
                <a:solidFill>
                  <a:srgbClr val="002060"/>
                </a:solidFill>
              </a:rPr>
              <a:t>(SE</a:t>
            </a:r>
            <a:r>
              <a:rPr lang="en-US" sz="1400" i="1" dirty="0">
                <a:solidFill>
                  <a:srgbClr val="002060"/>
                </a:solidFill>
              </a:rPr>
              <a:t>)			2,900,000</a:t>
            </a:r>
            <a:endParaRPr lang="en-US" sz="1400" dirty="0"/>
          </a:p>
          <a:p>
            <a:pPr marL="0" indent="0">
              <a:spcBef>
                <a:spcPts val="300"/>
              </a:spcBef>
              <a:buNone/>
            </a:pPr>
            <a:endParaRPr lang="en-US" sz="1400" dirty="0"/>
          </a:p>
          <a:p>
            <a:pPr marL="0" indent="0">
              <a:spcBef>
                <a:spcPts val="300"/>
              </a:spcBef>
              <a:buNone/>
            </a:pPr>
            <a:endParaRPr lang="en-US" sz="1400" dirty="0" smtClean="0"/>
          </a:p>
          <a:p>
            <a:pPr marL="0" indent="0">
              <a:spcBef>
                <a:spcPts val="300"/>
              </a:spcBef>
              <a:buNone/>
            </a:pPr>
            <a:r>
              <a:rPr lang="en-US" sz="1400" dirty="0" smtClean="0"/>
              <a:t>On </a:t>
            </a:r>
            <a:r>
              <a:rPr lang="en-US" sz="1400" dirty="0"/>
              <a:t>January 15, 2014, Firm C repurchases 1,000 of these shares for $35/share. This is the first time the firm has ever repurchased its own shares. The firm intends to resell the shares at a future date. How would Firm C account for this transaction?</a:t>
            </a:r>
          </a:p>
          <a:p>
            <a:pPr eaLnBrk="1" hangingPunct="1">
              <a:buFontTx/>
              <a:buNone/>
            </a:pPr>
            <a:endParaRPr lang="en-US" sz="1400" dirty="0"/>
          </a:p>
          <a:p>
            <a:pPr>
              <a:buNone/>
            </a:pPr>
            <a:r>
              <a:rPr lang="en-US" sz="1400" i="1" dirty="0">
                <a:solidFill>
                  <a:srgbClr val="FF0000"/>
                </a:solidFill>
              </a:rPr>
              <a:t>	</a:t>
            </a:r>
            <a:endParaRPr lang="en-US" sz="1050" i="1" dirty="0">
              <a:solidFill>
                <a:srgbClr val="FF0000"/>
              </a:solidFill>
            </a:endParaRPr>
          </a:p>
        </p:txBody>
      </p:sp>
    </p:spTree>
    <p:extLst>
      <p:ext uri="{BB962C8B-B14F-4D97-AF65-F5344CB8AC3E}">
        <p14:creationId xmlns:p14="http://schemas.microsoft.com/office/powerpoint/2010/main" val="5539226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27</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Repurchasing Stock Example</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20000" cy="4876800"/>
          </a:xfrm>
          <a:noFill/>
        </p:spPr>
        <p:txBody>
          <a:bodyPr lIns="0" tIns="0" rIns="0" bIns="0"/>
          <a:lstStyle/>
          <a:p>
            <a:pPr marL="0" indent="0">
              <a:spcBef>
                <a:spcPts val="300"/>
              </a:spcBef>
              <a:buNone/>
            </a:pPr>
            <a:r>
              <a:rPr lang="en-US" sz="1400" dirty="0"/>
              <a:t>On March 2, 2014 Firm C sells 100 treasury shares for $37 per share. How would Firm C account for this transaction?</a:t>
            </a:r>
          </a:p>
          <a:p>
            <a:pPr eaLnBrk="1" hangingPunct="1">
              <a:buFontTx/>
              <a:buNone/>
            </a:pPr>
            <a:endParaRPr lang="en-US" sz="1400" dirty="0"/>
          </a:p>
          <a:p>
            <a:pPr>
              <a:buNone/>
            </a:pPr>
            <a:endParaRPr lang="en-US" sz="1400" i="1" dirty="0" smtClean="0">
              <a:solidFill>
                <a:srgbClr val="FF0000"/>
              </a:solidFill>
            </a:endParaRPr>
          </a:p>
          <a:p>
            <a:pPr>
              <a:buNone/>
            </a:pPr>
            <a:endParaRPr lang="en-US" sz="1400" i="1" dirty="0">
              <a:solidFill>
                <a:srgbClr val="FF0000"/>
              </a:solidFill>
            </a:endParaRPr>
          </a:p>
          <a:p>
            <a:pPr>
              <a:buNone/>
            </a:pPr>
            <a:endParaRPr lang="en-US" sz="1400" i="1" dirty="0" smtClean="0">
              <a:solidFill>
                <a:srgbClr val="FF0000"/>
              </a:solidFill>
            </a:endParaRPr>
          </a:p>
          <a:p>
            <a:pPr>
              <a:buNone/>
            </a:pPr>
            <a:endParaRPr lang="en-US" sz="1400" i="1" dirty="0">
              <a:solidFill>
                <a:srgbClr val="FF0000"/>
              </a:solidFill>
            </a:endParaRPr>
          </a:p>
          <a:p>
            <a:pPr eaLnBrk="1" hangingPunct="1">
              <a:buFontTx/>
              <a:buNone/>
            </a:pPr>
            <a:endParaRPr lang="en-US" sz="1400" dirty="0"/>
          </a:p>
          <a:p>
            <a:pPr eaLnBrk="1" hangingPunct="1">
              <a:buFontTx/>
              <a:buNone/>
            </a:pPr>
            <a:endParaRPr lang="en-US" sz="1400" dirty="0"/>
          </a:p>
          <a:p>
            <a:pPr marL="274320" indent="-285750"/>
            <a:r>
              <a:rPr lang="en-US" sz="1400" dirty="0"/>
              <a:t>Increases in the ‘APIC-Treasury Stock’ balance indicate a firm has resold its treasury shares for a higher price than it paid when repurchasing the shares (</a:t>
            </a:r>
            <a:r>
              <a:rPr lang="en-US" sz="1400" b="1" dirty="0">
                <a:solidFill>
                  <a:srgbClr val="002060"/>
                </a:solidFill>
              </a:rPr>
              <a:t>“good market timing”</a:t>
            </a:r>
            <a:r>
              <a:rPr lang="en-US" sz="1400" dirty="0"/>
              <a:t>)</a:t>
            </a:r>
          </a:p>
        </p:txBody>
      </p:sp>
    </p:spTree>
    <p:extLst>
      <p:ext uri="{BB962C8B-B14F-4D97-AF65-F5344CB8AC3E}">
        <p14:creationId xmlns:p14="http://schemas.microsoft.com/office/powerpoint/2010/main" val="31395320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28</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Repurchasing Stock Example</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20000" cy="4876800"/>
          </a:xfrm>
          <a:noFill/>
        </p:spPr>
        <p:txBody>
          <a:bodyPr lIns="0" tIns="0" rIns="0" bIns="0"/>
          <a:lstStyle/>
          <a:p>
            <a:pPr marL="0" indent="0">
              <a:spcBef>
                <a:spcPts val="300"/>
              </a:spcBef>
              <a:buNone/>
            </a:pPr>
            <a:r>
              <a:rPr lang="en-US" sz="1400" dirty="0"/>
              <a:t>On August 18, 2015 Firm C needs some additional cash and sells 100 additional treasury shares for $32 per share. How would Firm C account for this transaction?</a:t>
            </a:r>
          </a:p>
          <a:p>
            <a:pPr eaLnBrk="1" hangingPunct="1">
              <a:buFontTx/>
              <a:buNone/>
            </a:pPr>
            <a:endParaRPr lang="en-US" sz="1400" dirty="0"/>
          </a:p>
          <a:p>
            <a:pPr eaLnBrk="1" hangingPunct="1">
              <a:buFontTx/>
              <a:buNone/>
            </a:pPr>
            <a:endParaRPr lang="en-US" sz="1400" i="1" dirty="0" smtClean="0">
              <a:solidFill>
                <a:srgbClr val="FF0000"/>
              </a:solidFill>
            </a:endParaRPr>
          </a:p>
          <a:p>
            <a:pPr eaLnBrk="1" hangingPunct="1">
              <a:buFontTx/>
              <a:buNone/>
            </a:pPr>
            <a:endParaRPr lang="en-US" sz="1400" i="1" dirty="0">
              <a:solidFill>
                <a:srgbClr val="FF0000"/>
              </a:solidFill>
            </a:endParaRPr>
          </a:p>
          <a:p>
            <a:pPr eaLnBrk="1" hangingPunct="1">
              <a:buFontTx/>
              <a:buNone/>
            </a:pPr>
            <a:endParaRPr lang="en-US" sz="1400" i="1" dirty="0" smtClean="0">
              <a:solidFill>
                <a:srgbClr val="FF0000"/>
              </a:solidFill>
            </a:endParaRPr>
          </a:p>
          <a:p>
            <a:pPr eaLnBrk="1" hangingPunct="1">
              <a:buFontTx/>
              <a:buNone/>
            </a:pPr>
            <a:endParaRPr lang="en-US" sz="1400" i="1" dirty="0">
              <a:solidFill>
                <a:srgbClr val="FF0000"/>
              </a:solidFill>
            </a:endParaRPr>
          </a:p>
          <a:p>
            <a:pPr eaLnBrk="1" hangingPunct="1">
              <a:buFontTx/>
              <a:buNone/>
            </a:pPr>
            <a:endParaRPr lang="en-US" sz="1400" i="1" dirty="0">
              <a:solidFill>
                <a:srgbClr val="FF0000"/>
              </a:solidFill>
            </a:endParaRPr>
          </a:p>
          <a:p>
            <a:pPr eaLnBrk="1" hangingPunct="1">
              <a:buFontTx/>
              <a:buNone/>
            </a:pPr>
            <a:endParaRPr lang="en-US" sz="1400" i="1" dirty="0" smtClean="0">
              <a:solidFill>
                <a:srgbClr val="FF0000"/>
              </a:solidFill>
            </a:endParaRPr>
          </a:p>
          <a:p>
            <a:pPr marL="0" indent="0">
              <a:buNone/>
            </a:pPr>
            <a:r>
              <a:rPr lang="en-US" sz="1400" u="sng" dirty="0"/>
              <a:t>Summary:</a:t>
            </a:r>
          </a:p>
          <a:p>
            <a:pPr marL="285750" indent="-285750">
              <a:buFont typeface="Arial" panose="020B0604020202020204" pitchFamily="34" charset="0"/>
              <a:buChar char="•"/>
            </a:pPr>
            <a:r>
              <a:rPr lang="en-US" sz="1400" dirty="0"/>
              <a:t>When the “plug” is an </a:t>
            </a:r>
            <a:r>
              <a:rPr lang="en-US" sz="1400" dirty="0">
                <a:solidFill>
                  <a:srgbClr val="0070C0"/>
                </a:solidFill>
              </a:rPr>
              <a:t>increase </a:t>
            </a:r>
            <a:r>
              <a:rPr lang="en-US" sz="1400" dirty="0"/>
              <a:t>to OE, increase ‘APIC-Treasury Stock’</a:t>
            </a:r>
          </a:p>
          <a:p>
            <a:pPr marL="285750" indent="-285750">
              <a:buFont typeface="Arial" panose="020B0604020202020204" pitchFamily="34" charset="0"/>
              <a:buChar char="•"/>
            </a:pPr>
            <a:r>
              <a:rPr lang="en-US" sz="1400" dirty="0"/>
              <a:t>When the “plug” is a </a:t>
            </a:r>
            <a:r>
              <a:rPr lang="en-US" sz="1400" dirty="0">
                <a:solidFill>
                  <a:srgbClr val="0070C0"/>
                </a:solidFill>
              </a:rPr>
              <a:t>decrease</a:t>
            </a:r>
            <a:r>
              <a:rPr lang="en-US" sz="1400" dirty="0"/>
              <a:t> to OE, reduce ‘APIC-Treasury Stock’ down to zero and then decrease ‘Retained Earnings’ </a:t>
            </a:r>
          </a:p>
          <a:p>
            <a:pPr eaLnBrk="1" hangingPunct="1">
              <a:buFontTx/>
              <a:buNone/>
            </a:pPr>
            <a:endParaRPr lang="en-US" sz="1100" i="1" dirty="0">
              <a:solidFill>
                <a:srgbClr val="FF0000"/>
              </a:solidFill>
            </a:endParaRPr>
          </a:p>
        </p:txBody>
      </p:sp>
    </p:spTree>
    <p:extLst>
      <p:ext uri="{BB962C8B-B14F-4D97-AF65-F5344CB8AC3E}">
        <p14:creationId xmlns:p14="http://schemas.microsoft.com/office/powerpoint/2010/main" val="18943624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29</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Repurchasing Stock Example</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20000" cy="4876800"/>
          </a:xfrm>
          <a:noFill/>
        </p:spPr>
        <p:txBody>
          <a:bodyPr lIns="0" tIns="0" rIns="0" bIns="0"/>
          <a:lstStyle/>
          <a:p>
            <a:pPr marL="0" indent="0">
              <a:spcBef>
                <a:spcPts val="300"/>
              </a:spcBef>
              <a:buNone/>
            </a:pPr>
            <a:r>
              <a:rPr lang="en-US" sz="1400" dirty="0"/>
              <a:t>How would Firm C have accounted for the 1,000 repurchased shares if the firm had </a:t>
            </a:r>
            <a:r>
              <a:rPr lang="en-US" sz="1400" u="sng" dirty="0">
                <a:solidFill>
                  <a:srgbClr val="0070C0"/>
                </a:solidFill>
              </a:rPr>
              <a:t>no intention of ever reissuing the shares</a:t>
            </a:r>
            <a:r>
              <a:rPr lang="en-US" sz="1400" dirty="0"/>
              <a:t>? Recall 100,000 shares with $1 par were originally sold for $30/share:</a:t>
            </a:r>
          </a:p>
          <a:p>
            <a:pPr marL="0" indent="0">
              <a:spcBef>
                <a:spcPts val="0"/>
              </a:spcBef>
              <a:buNone/>
            </a:pPr>
            <a:endParaRPr lang="en-US" sz="1400" i="1" dirty="0">
              <a:solidFill>
                <a:srgbClr val="002060"/>
              </a:solidFill>
            </a:endParaRPr>
          </a:p>
          <a:p>
            <a:pPr marL="0" indent="0">
              <a:spcBef>
                <a:spcPts val="0"/>
              </a:spcBef>
              <a:buNone/>
            </a:pPr>
            <a:r>
              <a:rPr lang="en-US" sz="1400" i="1" dirty="0">
                <a:solidFill>
                  <a:srgbClr val="002060"/>
                </a:solidFill>
              </a:rPr>
              <a:t>	DR Cash (A)                          	 3,000,000</a:t>
            </a:r>
          </a:p>
          <a:p>
            <a:pPr marL="0" indent="0">
              <a:spcBef>
                <a:spcPts val="0"/>
              </a:spcBef>
              <a:buNone/>
            </a:pPr>
            <a:r>
              <a:rPr lang="en-US" sz="1400" i="1" dirty="0">
                <a:solidFill>
                  <a:srgbClr val="002060"/>
                </a:solidFill>
              </a:rPr>
              <a:t>      	     CR Common Stock (OE)                   	   100,000</a:t>
            </a:r>
          </a:p>
          <a:p>
            <a:pPr marL="0" indent="0">
              <a:spcBef>
                <a:spcPts val="0"/>
              </a:spcBef>
              <a:buNone/>
            </a:pPr>
            <a:r>
              <a:rPr lang="en-US" sz="1400" i="1" dirty="0">
                <a:solidFill>
                  <a:srgbClr val="002060"/>
                </a:solidFill>
              </a:rPr>
              <a:t>       	     CR APIC (OE)			2,900,000</a:t>
            </a:r>
            <a:endParaRPr lang="en-US" sz="1400" dirty="0"/>
          </a:p>
          <a:p>
            <a:pPr marL="0" indent="0">
              <a:spcBef>
                <a:spcPts val="300"/>
              </a:spcBef>
              <a:buNone/>
            </a:pPr>
            <a:endParaRPr lang="en-US" sz="1400" dirty="0"/>
          </a:p>
          <a:p>
            <a:pPr marL="0" indent="0">
              <a:spcBef>
                <a:spcPts val="300"/>
              </a:spcBef>
              <a:buNone/>
            </a:pPr>
            <a:r>
              <a:rPr lang="en-US" sz="1400" dirty="0"/>
              <a:t>How does Firm C account for the repurchase and retirement of the 1,000 shares repurchased at $35/share?</a:t>
            </a:r>
          </a:p>
          <a:p>
            <a:pPr marL="0" indent="0">
              <a:spcBef>
                <a:spcPts val="300"/>
              </a:spcBef>
              <a:buNone/>
            </a:pPr>
            <a:endParaRPr lang="en-US" sz="1400" dirty="0"/>
          </a:p>
          <a:p>
            <a:pPr eaLnBrk="1" hangingPunct="1">
              <a:buFontTx/>
              <a:buNone/>
            </a:pPr>
            <a:endParaRPr lang="en-US" sz="1400" i="1" dirty="0">
              <a:solidFill>
                <a:srgbClr val="FF0000"/>
              </a:solidFill>
            </a:endParaRPr>
          </a:p>
        </p:txBody>
      </p:sp>
    </p:spTree>
    <p:extLst>
      <p:ext uri="{BB962C8B-B14F-4D97-AF65-F5344CB8AC3E}">
        <p14:creationId xmlns:p14="http://schemas.microsoft.com/office/powerpoint/2010/main" val="2370238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2512181" y="1219200"/>
          <a:ext cx="4119637" cy="4454628"/>
        </p:xfrm>
        <a:graphic>
          <a:graphicData uri="http://schemas.openxmlformats.org/drawingml/2006/table">
            <a:tbl>
              <a:tblPr firstRow="1" bandRow="1">
                <a:tableStyleId>{7DF18680-E054-41AD-8BC1-D1AEF772440D}</a:tableStyleId>
              </a:tblPr>
              <a:tblGrid>
                <a:gridCol w="3231089">
                  <a:extLst>
                    <a:ext uri="{9D8B030D-6E8A-4147-A177-3AD203B41FA5}">
                      <a16:colId xmlns:a16="http://schemas.microsoft.com/office/drawing/2014/main" val="20000"/>
                    </a:ext>
                  </a:extLst>
                </a:gridCol>
                <a:gridCol w="888548">
                  <a:extLst>
                    <a:ext uri="{9D8B030D-6E8A-4147-A177-3AD203B41FA5}">
                      <a16:colId xmlns:a16="http://schemas.microsoft.com/office/drawing/2014/main" val="20001"/>
                    </a:ext>
                  </a:extLst>
                </a:gridCol>
              </a:tblGrid>
              <a:tr h="347525">
                <a:tc gridSpan="2">
                  <a:txBody>
                    <a:bodyPr/>
                    <a:lstStyle/>
                    <a:p>
                      <a:pPr algn="ctr"/>
                      <a:r>
                        <a:rPr lang="en-US" sz="1600" dirty="0" smtClean="0"/>
                        <a:t>Income Statement for FY 2016</a:t>
                      </a:r>
                      <a:endParaRPr lang="en-US" sz="1600" dirty="0">
                        <a:solidFill>
                          <a:schemeClr val="tx1"/>
                        </a:solidFill>
                      </a:endParaRPr>
                    </a:p>
                  </a:txBody>
                  <a:tcPr/>
                </a:tc>
                <a:tc hMerge="1">
                  <a:txBody>
                    <a:bodyPr/>
                    <a:lstStyle/>
                    <a:p>
                      <a:endParaRPr lang="en-US" dirty="0"/>
                    </a:p>
                  </a:txBody>
                  <a:tcPr/>
                </a:tc>
                <a:extLst>
                  <a:ext uri="{0D108BD9-81ED-4DB2-BD59-A6C34878D82A}">
                    <a16:rowId xmlns:a16="http://schemas.microsoft.com/office/drawing/2014/main" val="10000"/>
                  </a:ext>
                </a:extLst>
              </a:tr>
              <a:tr h="315931">
                <a:tc>
                  <a:txBody>
                    <a:bodyPr/>
                    <a:lstStyle/>
                    <a:p>
                      <a:r>
                        <a:rPr lang="en-US" sz="1400" dirty="0" smtClean="0"/>
                        <a:t>Revenues</a:t>
                      </a:r>
                      <a:endParaRPr lang="en-US" sz="1400" dirty="0"/>
                    </a:p>
                  </a:txBody>
                  <a:tcPr/>
                </a:tc>
                <a:tc>
                  <a:txBody>
                    <a:bodyPr/>
                    <a:lstStyle/>
                    <a:p>
                      <a:pPr algn="r"/>
                      <a:r>
                        <a:rPr lang="en-US" sz="1400" dirty="0" smtClean="0"/>
                        <a:t>1,000</a:t>
                      </a:r>
                      <a:endParaRPr lang="en-US" sz="1400" dirty="0"/>
                    </a:p>
                  </a:txBody>
                  <a:tcPr/>
                </a:tc>
                <a:extLst>
                  <a:ext uri="{0D108BD9-81ED-4DB2-BD59-A6C34878D82A}">
                    <a16:rowId xmlns:a16="http://schemas.microsoft.com/office/drawing/2014/main" val="10001"/>
                  </a:ext>
                </a:extLst>
              </a:tr>
              <a:tr h="315931">
                <a:tc>
                  <a:txBody>
                    <a:bodyPr/>
                    <a:lstStyle/>
                    <a:p>
                      <a:pPr marL="285750" indent="-285750">
                        <a:buFontTx/>
                        <a:buChar char="-"/>
                      </a:pPr>
                      <a:r>
                        <a:rPr lang="en-US" sz="1400" u="sng" dirty="0" smtClean="0"/>
                        <a:t>COGS</a:t>
                      </a:r>
                      <a:endParaRPr lang="en-US" sz="1400" u="sng" dirty="0"/>
                    </a:p>
                  </a:txBody>
                  <a:tcPr/>
                </a:tc>
                <a:tc>
                  <a:txBody>
                    <a:bodyPr/>
                    <a:lstStyle/>
                    <a:p>
                      <a:pPr algn="r"/>
                      <a:r>
                        <a:rPr lang="en-US" sz="1400" u="none" dirty="0" smtClean="0"/>
                        <a:t>(600)</a:t>
                      </a:r>
                      <a:endParaRPr lang="en-US" sz="1400" u="none" dirty="0"/>
                    </a:p>
                  </a:txBody>
                  <a:tcPr/>
                </a:tc>
                <a:extLst>
                  <a:ext uri="{0D108BD9-81ED-4DB2-BD59-A6C34878D82A}">
                    <a16:rowId xmlns:a16="http://schemas.microsoft.com/office/drawing/2014/main" val="10002"/>
                  </a:ext>
                </a:extLst>
              </a:tr>
              <a:tr h="315931">
                <a:tc>
                  <a:txBody>
                    <a:bodyPr/>
                    <a:lstStyle/>
                    <a:p>
                      <a:r>
                        <a:rPr lang="en-US" sz="1400" dirty="0" smtClean="0"/>
                        <a:t>Gross Profit</a:t>
                      </a:r>
                      <a:endParaRPr lang="en-US" sz="1400" dirty="0"/>
                    </a:p>
                  </a:txBody>
                  <a:tcPr/>
                </a:tc>
                <a:tc>
                  <a:txBody>
                    <a:bodyPr/>
                    <a:lstStyle/>
                    <a:p>
                      <a:pPr algn="r"/>
                      <a:r>
                        <a:rPr lang="en-US" sz="1400" dirty="0" smtClean="0"/>
                        <a:t>400</a:t>
                      </a:r>
                      <a:endParaRPr lang="en-US" sz="1400" dirty="0"/>
                    </a:p>
                  </a:txBody>
                  <a:tcPr/>
                </a:tc>
                <a:extLst>
                  <a:ext uri="{0D108BD9-81ED-4DB2-BD59-A6C34878D82A}">
                    <a16:rowId xmlns:a16="http://schemas.microsoft.com/office/drawing/2014/main" val="10003"/>
                  </a:ext>
                </a:extLst>
              </a:tr>
              <a:tr h="315931">
                <a:tc>
                  <a:txBody>
                    <a:bodyPr/>
                    <a:lstStyle/>
                    <a:p>
                      <a:pPr marL="285750" indent="-285750">
                        <a:buFontTx/>
                        <a:buChar char="-"/>
                      </a:pPr>
                      <a:r>
                        <a:rPr lang="en-US" sz="1400" u="sng" dirty="0" smtClean="0"/>
                        <a:t>SG&amp;A</a:t>
                      </a:r>
                      <a:endParaRPr lang="en-US" sz="1400" u="sng" dirty="0"/>
                    </a:p>
                  </a:txBody>
                  <a:tcPr/>
                </a:tc>
                <a:tc>
                  <a:txBody>
                    <a:bodyPr/>
                    <a:lstStyle/>
                    <a:p>
                      <a:pPr algn="r"/>
                      <a:r>
                        <a:rPr lang="en-US" sz="1400" u="none" dirty="0" smtClean="0"/>
                        <a:t>(305)</a:t>
                      </a:r>
                      <a:endParaRPr lang="en-US" sz="1400" u="none" dirty="0"/>
                    </a:p>
                  </a:txBody>
                  <a:tcPr/>
                </a:tc>
                <a:extLst>
                  <a:ext uri="{0D108BD9-81ED-4DB2-BD59-A6C34878D82A}">
                    <a16:rowId xmlns:a16="http://schemas.microsoft.com/office/drawing/2014/main" val="10004"/>
                  </a:ext>
                </a:extLst>
              </a:tr>
              <a:tr h="315931">
                <a:tc>
                  <a:txBody>
                    <a:bodyPr/>
                    <a:lstStyle/>
                    <a:p>
                      <a:r>
                        <a:rPr lang="en-US" sz="1400" dirty="0" smtClean="0"/>
                        <a:t>Operating Income</a:t>
                      </a:r>
                      <a:endParaRPr lang="en-US" sz="1400" dirty="0"/>
                    </a:p>
                  </a:txBody>
                  <a:tcPr/>
                </a:tc>
                <a:tc>
                  <a:txBody>
                    <a:bodyPr/>
                    <a:lstStyle/>
                    <a:p>
                      <a:pPr algn="r"/>
                      <a:r>
                        <a:rPr lang="en-US" sz="1400" dirty="0" smtClean="0"/>
                        <a:t>95</a:t>
                      </a:r>
                      <a:endParaRPr lang="en-US" sz="1400" dirty="0"/>
                    </a:p>
                  </a:txBody>
                  <a:tcPr/>
                </a:tc>
                <a:extLst>
                  <a:ext uri="{0D108BD9-81ED-4DB2-BD59-A6C34878D82A}">
                    <a16:rowId xmlns:a16="http://schemas.microsoft.com/office/drawing/2014/main" val="10005"/>
                  </a:ext>
                </a:extLst>
              </a:tr>
              <a:tr h="315931">
                <a:tc>
                  <a:txBody>
                    <a:bodyPr/>
                    <a:lstStyle/>
                    <a:p>
                      <a:pPr marL="285750" indent="-285750">
                        <a:buFontTx/>
                        <a:buChar char="-"/>
                      </a:pPr>
                      <a:r>
                        <a:rPr lang="en-US" sz="1400" dirty="0" smtClean="0"/>
                        <a:t>Interest Expense</a:t>
                      </a:r>
                      <a:endParaRPr lang="en-US" sz="1400" dirty="0"/>
                    </a:p>
                  </a:txBody>
                  <a:tcPr/>
                </a:tc>
                <a:tc>
                  <a:txBody>
                    <a:bodyPr/>
                    <a:lstStyle/>
                    <a:p>
                      <a:pPr algn="r"/>
                      <a:r>
                        <a:rPr lang="en-US" sz="1400" dirty="0" smtClean="0"/>
                        <a:t>(16)</a:t>
                      </a:r>
                      <a:endParaRPr lang="en-US" sz="1400" dirty="0"/>
                    </a:p>
                  </a:txBody>
                  <a:tcPr/>
                </a:tc>
                <a:extLst>
                  <a:ext uri="{0D108BD9-81ED-4DB2-BD59-A6C34878D82A}">
                    <a16:rowId xmlns:a16="http://schemas.microsoft.com/office/drawing/2014/main" val="10006"/>
                  </a:ext>
                </a:extLst>
              </a:tr>
              <a:tr h="315931">
                <a:tc>
                  <a:txBody>
                    <a:bodyPr/>
                    <a:lstStyle/>
                    <a:p>
                      <a:r>
                        <a:rPr lang="en-US" sz="1400" dirty="0" smtClean="0"/>
                        <a:t>Other Income</a:t>
                      </a:r>
                      <a:r>
                        <a:rPr lang="en-US" sz="1400" baseline="0" dirty="0" smtClean="0"/>
                        <a:t> (Expense)</a:t>
                      </a:r>
                      <a:endParaRPr lang="en-US" sz="1400" dirty="0"/>
                    </a:p>
                  </a:txBody>
                  <a:tcPr/>
                </a:tc>
                <a:tc>
                  <a:txBody>
                    <a:bodyPr/>
                    <a:lstStyle/>
                    <a:p>
                      <a:pPr algn="r"/>
                      <a:r>
                        <a:rPr lang="en-US" sz="1400" dirty="0" smtClean="0"/>
                        <a:t>(4)</a:t>
                      </a:r>
                      <a:endParaRPr lang="en-US" sz="1400" dirty="0"/>
                    </a:p>
                  </a:txBody>
                  <a:tcPr/>
                </a:tc>
                <a:extLst>
                  <a:ext uri="{0D108BD9-81ED-4DB2-BD59-A6C34878D82A}">
                    <a16:rowId xmlns:a16="http://schemas.microsoft.com/office/drawing/2014/main" val="10007"/>
                  </a:ext>
                </a:extLst>
              </a:tr>
              <a:tr h="315931">
                <a:tc>
                  <a:txBody>
                    <a:bodyPr/>
                    <a:lstStyle/>
                    <a:p>
                      <a:r>
                        <a:rPr lang="en-US" sz="1400" u="sng" dirty="0" smtClean="0"/>
                        <a:t>Gains (Losses)</a:t>
                      </a:r>
                      <a:endParaRPr lang="en-US" sz="1400" u="sng" dirty="0"/>
                    </a:p>
                  </a:txBody>
                  <a:tcPr/>
                </a:tc>
                <a:tc>
                  <a:txBody>
                    <a:bodyPr/>
                    <a:lstStyle/>
                    <a:p>
                      <a:pPr algn="r"/>
                      <a:r>
                        <a:rPr lang="en-US" sz="1400" u="none" dirty="0" smtClean="0"/>
                        <a:t>25</a:t>
                      </a:r>
                      <a:endParaRPr lang="en-US" sz="1400" u="none" dirty="0"/>
                    </a:p>
                  </a:txBody>
                  <a:tcPr/>
                </a:tc>
                <a:extLst>
                  <a:ext uri="{0D108BD9-81ED-4DB2-BD59-A6C34878D82A}">
                    <a16:rowId xmlns:a16="http://schemas.microsoft.com/office/drawing/2014/main" val="10008"/>
                  </a:ext>
                </a:extLst>
              </a:tr>
              <a:tr h="315931">
                <a:tc>
                  <a:txBody>
                    <a:bodyPr/>
                    <a:lstStyle/>
                    <a:p>
                      <a:r>
                        <a:rPr lang="en-US" sz="1400" dirty="0" smtClean="0"/>
                        <a:t>Earnings before Taxes</a:t>
                      </a:r>
                      <a:endParaRPr lang="en-US" sz="1400" dirty="0"/>
                    </a:p>
                  </a:txBody>
                  <a:tcPr/>
                </a:tc>
                <a:tc>
                  <a:txBody>
                    <a:bodyPr/>
                    <a:lstStyle/>
                    <a:p>
                      <a:pPr algn="r"/>
                      <a:r>
                        <a:rPr lang="en-US" sz="1400" dirty="0" smtClean="0"/>
                        <a:t>100</a:t>
                      </a:r>
                      <a:endParaRPr lang="en-US" sz="1400" dirty="0"/>
                    </a:p>
                  </a:txBody>
                  <a:tcPr/>
                </a:tc>
                <a:extLst>
                  <a:ext uri="{0D108BD9-81ED-4DB2-BD59-A6C34878D82A}">
                    <a16:rowId xmlns:a16="http://schemas.microsoft.com/office/drawing/2014/main" val="10009"/>
                  </a:ext>
                </a:extLst>
              </a:tr>
              <a:tr h="315931">
                <a:tc>
                  <a:txBody>
                    <a:bodyPr/>
                    <a:lstStyle/>
                    <a:p>
                      <a:pPr marL="285750" indent="-285750">
                        <a:buFontTx/>
                        <a:buChar char="-"/>
                      </a:pPr>
                      <a:r>
                        <a:rPr lang="en-US" sz="1400" dirty="0" smtClean="0"/>
                        <a:t>Tax Expense</a:t>
                      </a:r>
                      <a:endParaRPr lang="en-US" sz="1400" dirty="0"/>
                    </a:p>
                  </a:txBody>
                  <a:tcPr/>
                </a:tc>
                <a:tc>
                  <a:txBody>
                    <a:bodyPr/>
                    <a:lstStyle/>
                    <a:p>
                      <a:pPr algn="r"/>
                      <a:r>
                        <a:rPr lang="en-US" sz="1400" dirty="0" smtClean="0"/>
                        <a:t>(35)</a:t>
                      </a:r>
                      <a:endParaRPr lang="en-US" sz="1400" dirty="0"/>
                    </a:p>
                  </a:txBody>
                  <a:tcPr/>
                </a:tc>
                <a:extLst>
                  <a:ext uri="{0D108BD9-81ED-4DB2-BD59-A6C34878D82A}">
                    <a16:rowId xmlns:a16="http://schemas.microsoft.com/office/drawing/2014/main" val="10010"/>
                  </a:ext>
                </a:extLst>
              </a:tr>
              <a:tr h="315931">
                <a:tc>
                  <a:txBody>
                    <a:bodyPr/>
                    <a:lstStyle/>
                    <a:p>
                      <a:r>
                        <a:rPr lang="en-US" sz="1400" dirty="0" smtClean="0"/>
                        <a:t>Net Income</a:t>
                      </a:r>
                      <a:endParaRPr lang="en-US" sz="1400" dirty="0"/>
                    </a:p>
                  </a:txBody>
                  <a:tcPr/>
                </a:tc>
                <a:tc>
                  <a:txBody>
                    <a:bodyPr/>
                    <a:lstStyle/>
                    <a:p>
                      <a:pPr algn="r"/>
                      <a:r>
                        <a:rPr lang="en-US" sz="1400" dirty="0" smtClean="0"/>
                        <a:t>65</a:t>
                      </a:r>
                      <a:endParaRPr lang="en-US" sz="1400" dirty="0"/>
                    </a:p>
                  </a:txBody>
                  <a:tcPr/>
                </a:tc>
                <a:extLst>
                  <a:ext uri="{0D108BD9-81ED-4DB2-BD59-A6C34878D82A}">
                    <a16:rowId xmlns:a16="http://schemas.microsoft.com/office/drawing/2014/main" val="10011"/>
                  </a:ext>
                </a:extLst>
              </a:tr>
              <a:tr h="315931">
                <a:tc>
                  <a:txBody>
                    <a:bodyPr/>
                    <a:lstStyle/>
                    <a:p>
                      <a:endParaRPr lang="en-US" sz="1400" dirty="0"/>
                    </a:p>
                  </a:txBody>
                  <a:tcPr/>
                </a:tc>
                <a:tc>
                  <a:txBody>
                    <a:bodyPr/>
                    <a:lstStyle/>
                    <a:p>
                      <a:pPr algn="r"/>
                      <a:endParaRPr lang="en-US" sz="1400" dirty="0"/>
                    </a:p>
                  </a:txBody>
                  <a:tcPr/>
                </a:tc>
                <a:extLst>
                  <a:ext uri="{0D108BD9-81ED-4DB2-BD59-A6C34878D82A}">
                    <a16:rowId xmlns:a16="http://schemas.microsoft.com/office/drawing/2014/main" val="10012"/>
                  </a:ext>
                </a:extLst>
              </a:tr>
              <a:tr h="315931">
                <a:tc>
                  <a:txBody>
                    <a:bodyPr/>
                    <a:lstStyle/>
                    <a:p>
                      <a:r>
                        <a:rPr lang="en-US" sz="1400" dirty="0" smtClean="0"/>
                        <a:t>EPS</a:t>
                      </a:r>
                      <a:endParaRPr lang="en-US" sz="1400" b="1" dirty="0"/>
                    </a:p>
                  </a:txBody>
                  <a:tcPr/>
                </a:tc>
                <a:tc>
                  <a:txBody>
                    <a:bodyPr/>
                    <a:lstStyle/>
                    <a:p>
                      <a:pPr algn="r"/>
                      <a:r>
                        <a:rPr lang="en-US" sz="1400" dirty="0" smtClean="0"/>
                        <a:t>0.065</a:t>
                      </a:r>
                      <a:endParaRPr lang="en-US" sz="1400" b="1" dirty="0"/>
                    </a:p>
                  </a:txBody>
                  <a:tcPr/>
                </a:tc>
                <a:extLst>
                  <a:ext uri="{0D108BD9-81ED-4DB2-BD59-A6C34878D82A}">
                    <a16:rowId xmlns:a16="http://schemas.microsoft.com/office/drawing/2014/main" val="10013"/>
                  </a:ext>
                </a:extLst>
              </a:tr>
            </a:tbl>
          </a:graphicData>
        </a:graphic>
      </p:graphicFrame>
      <p:sp>
        <p:nvSpPr>
          <p:cNvPr id="5122"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7AAB13F-ADB2-4002-89FA-3CC3FC639A20}" type="slidenum">
              <a:rPr lang="en-US" altLang="en-US" sz="900" b="1" smtClean="0">
                <a:solidFill>
                  <a:srgbClr val="002E62"/>
                </a:solidFill>
              </a:rPr>
              <a:pPr/>
              <a:t>3</a:t>
            </a:fld>
            <a:endParaRPr lang="en-US" altLang="en-US" sz="1400" b="1" smtClean="0">
              <a:solidFill>
                <a:srgbClr val="002E62"/>
              </a:solidFill>
            </a:endParaRPr>
          </a:p>
        </p:txBody>
      </p:sp>
      <p:sp>
        <p:nvSpPr>
          <p:cNvPr id="5123"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Where we are on the Income Statement</a:t>
            </a:r>
            <a:endParaRPr lang="en-US" altLang="en-US" dirty="0" smtClean="0">
              <a:solidFill>
                <a:schemeClr val="bg1"/>
              </a:solidFill>
            </a:endParaRPr>
          </a:p>
        </p:txBody>
      </p:sp>
      <p:sp>
        <p:nvSpPr>
          <p:cNvPr id="10" name="Rectangle 9"/>
          <p:cNvSpPr/>
          <p:nvPr/>
        </p:nvSpPr>
        <p:spPr>
          <a:xfrm>
            <a:off x="1524000" y="5943600"/>
            <a:ext cx="6096000" cy="646331"/>
          </a:xfrm>
          <a:prstGeom prst="rect">
            <a:avLst/>
          </a:prstGeom>
        </p:spPr>
        <p:txBody>
          <a:bodyPr wrap="square">
            <a:spAutoFit/>
          </a:bodyPr>
          <a:lstStyle/>
          <a:p>
            <a:pPr algn="ctr"/>
            <a:r>
              <a:rPr lang="en-US" sz="1800" b="1" i="1" dirty="0">
                <a:solidFill>
                  <a:srgbClr val="002060"/>
                </a:solidFill>
              </a:rPr>
              <a:t>NOWHERE! Transacting with shareholders </a:t>
            </a:r>
          </a:p>
          <a:p>
            <a:pPr algn="ctr"/>
            <a:r>
              <a:rPr lang="en-US" sz="1800" b="1" i="1" dirty="0">
                <a:solidFill>
                  <a:srgbClr val="002060"/>
                </a:solidFill>
              </a:rPr>
              <a:t>does </a:t>
            </a:r>
            <a:r>
              <a:rPr lang="en-US" sz="1800" b="1" i="1" u="sng" dirty="0">
                <a:solidFill>
                  <a:srgbClr val="002060"/>
                </a:solidFill>
              </a:rPr>
              <a:t>NOT</a:t>
            </a:r>
            <a:r>
              <a:rPr lang="en-US" sz="1800" b="1" i="1" dirty="0">
                <a:solidFill>
                  <a:srgbClr val="002060"/>
                </a:solidFill>
              </a:rPr>
              <a:t> affect a firm’s income statement</a:t>
            </a:r>
          </a:p>
        </p:txBody>
      </p:sp>
    </p:spTree>
    <p:extLst>
      <p:ext uri="{BB962C8B-B14F-4D97-AF65-F5344CB8AC3E}">
        <p14:creationId xmlns:p14="http://schemas.microsoft.com/office/powerpoint/2010/main" val="3608887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30</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Repurchasing Stock Example</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20000" cy="4876800"/>
          </a:xfrm>
          <a:noFill/>
        </p:spPr>
        <p:txBody>
          <a:bodyPr lIns="0" tIns="0" rIns="0" bIns="0"/>
          <a:lstStyle/>
          <a:p>
            <a:pPr marL="0" indent="0">
              <a:spcBef>
                <a:spcPts val="300"/>
              </a:spcBef>
              <a:buNone/>
            </a:pPr>
            <a:r>
              <a:rPr lang="en-US" sz="1400" dirty="0"/>
              <a:t>What if Firm C’s shares had been trading at $28/share when the firm repurchased and immediately retired the 1,000 shares?</a:t>
            </a:r>
          </a:p>
          <a:p>
            <a:pPr marL="0" indent="0">
              <a:spcBef>
                <a:spcPts val="300"/>
              </a:spcBef>
              <a:buNone/>
            </a:pPr>
            <a:endParaRPr lang="en-US" sz="1400" dirty="0"/>
          </a:p>
          <a:p>
            <a:pPr marL="0" indent="0">
              <a:spcBef>
                <a:spcPts val="300"/>
              </a:spcBef>
              <a:buNone/>
            </a:pPr>
            <a:endParaRPr lang="en-US" sz="1400" dirty="0"/>
          </a:p>
          <a:p>
            <a:pPr eaLnBrk="1" hangingPunct="1">
              <a:buFontTx/>
              <a:buNone/>
            </a:pPr>
            <a:endParaRPr lang="en-US" sz="1400" i="1" dirty="0" smtClean="0">
              <a:solidFill>
                <a:srgbClr val="FF0000"/>
              </a:solidFill>
            </a:endParaRPr>
          </a:p>
          <a:p>
            <a:pPr eaLnBrk="1" hangingPunct="1">
              <a:buFontTx/>
              <a:buNone/>
            </a:pPr>
            <a:endParaRPr lang="en-US" sz="1400" i="1" dirty="0">
              <a:solidFill>
                <a:srgbClr val="FF0000"/>
              </a:solidFill>
            </a:endParaRPr>
          </a:p>
          <a:p>
            <a:pPr eaLnBrk="1" hangingPunct="1">
              <a:buFontTx/>
              <a:buNone/>
            </a:pPr>
            <a:endParaRPr lang="en-US" sz="1400" i="1" dirty="0" smtClean="0">
              <a:solidFill>
                <a:srgbClr val="FF0000"/>
              </a:solidFill>
            </a:endParaRPr>
          </a:p>
          <a:p>
            <a:pPr eaLnBrk="1" hangingPunct="1">
              <a:buFontTx/>
              <a:buNone/>
            </a:pPr>
            <a:endParaRPr lang="en-US" sz="1400" i="1" dirty="0">
              <a:solidFill>
                <a:srgbClr val="FF0000"/>
              </a:solidFill>
            </a:endParaRPr>
          </a:p>
          <a:p>
            <a:pPr eaLnBrk="1" hangingPunct="1">
              <a:buFontTx/>
              <a:buNone/>
            </a:pPr>
            <a:endParaRPr lang="en-US" sz="1400" i="1" dirty="0">
              <a:solidFill>
                <a:srgbClr val="FF0000"/>
              </a:solidFill>
            </a:endParaRPr>
          </a:p>
          <a:p>
            <a:pPr eaLnBrk="1" hangingPunct="1">
              <a:buFontTx/>
              <a:buNone/>
            </a:pPr>
            <a:endParaRPr lang="en-US" sz="1400" i="1" dirty="0" smtClean="0">
              <a:solidFill>
                <a:srgbClr val="FF0000"/>
              </a:solidFill>
            </a:endParaRPr>
          </a:p>
          <a:p>
            <a:pPr marL="0" indent="0">
              <a:buNone/>
            </a:pPr>
            <a:r>
              <a:rPr lang="en-US" sz="1400" u="sng" dirty="0"/>
              <a:t>Summary:</a:t>
            </a:r>
          </a:p>
          <a:p>
            <a:pPr marL="285750" indent="-285750">
              <a:buFont typeface="Arial" panose="020B0604020202020204" pitchFamily="34" charset="0"/>
              <a:buChar char="•"/>
            </a:pPr>
            <a:r>
              <a:rPr lang="en-US" sz="1400" dirty="0"/>
              <a:t>When the “plug” is an </a:t>
            </a:r>
            <a:r>
              <a:rPr lang="en-US" sz="1400" dirty="0">
                <a:solidFill>
                  <a:srgbClr val="0070C0"/>
                </a:solidFill>
              </a:rPr>
              <a:t>increase </a:t>
            </a:r>
            <a:r>
              <a:rPr lang="en-US" sz="1400" dirty="0"/>
              <a:t>to OE, increase ‘APIC-Stock Retirement’</a:t>
            </a:r>
          </a:p>
          <a:p>
            <a:pPr marL="285750" indent="-285750">
              <a:buFont typeface="Arial" panose="020B0604020202020204" pitchFamily="34" charset="0"/>
              <a:buChar char="•"/>
            </a:pPr>
            <a:r>
              <a:rPr lang="en-US" sz="1400" dirty="0"/>
              <a:t>When the “plug” is a </a:t>
            </a:r>
            <a:r>
              <a:rPr lang="en-US" sz="1400" dirty="0">
                <a:solidFill>
                  <a:srgbClr val="0070C0"/>
                </a:solidFill>
              </a:rPr>
              <a:t>decrease</a:t>
            </a:r>
            <a:r>
              <a:rPr lang="en-US" sz="1400" dirty="0"/>
              <a:t> to OE, reduce ‘APIC-Stock Retirement’ down to zero and then decrease ‘Retained Earnings’</a:t>
            </a:r>
          </a:p>
          <a:p>
            <a:pPr eaLnBrk="1" hangingPunct="1">
              <a:buFontTx/>
              <a:buNone/>
            </a:pPr>
            <a:endParaRPr lang="en-US" sz="1400" i="1" dirty="0">
              <a:solidFill>
                <a:srgbClr val="FF0000"/>
              </a:solidFill>
            </a:endParaRPr>
          </a:p>
        </p:txBody>
      </p:sp>
    </p:spTree>
    <p:extLst>
      <p:ext uri="{BB962C8B-B14F-4D97-AF65-F5344CB8AC3E}">
        <p14:creationId xmlns:p14="http://schemas.microsoft.com/office/powerpoint/2010/main" val="10110820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31</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Repurchasing and Retiring Stock at Apple</a:t>
            </a:r>
            <a:endParaRPr lang="en-US" altLang="en-US" sz="2800" dirty="0" smtClean="0">
              <a:solidFill>
                <a:schemeClr val="bg1"/>
              </a:solidFill>
            </a:endParaRPr>
          </a:p>
        </p:txBody>
      </p:sp>
      <p:sp>
        <p:nvSpPr>
          <p:cNvPr id="7" name="Content Placeholder 2"/>
          <p:cNvSpPr txBox="1">
            <a:spLocks/>
          </p:cNvSpPr>
          <p:nvPr/>
        </p:nvSpPr>
        <p:spPr bwMode="auto">
          <a:xfrm>
            <a:off x="1063171" y="1291771"/>
            <a:ext cx="7467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sz="2400" kern="1200">
                <a:solidFill>
                  <a:schemeClr val="tx1"/>
                </a:solidFill>
                <a:latin typeface="+mn-lt"/>
                <a:ea typeface="+mn-ea"/>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sz="2000" kern="1200">
                <a:solidFill>
                  <a:schemeClr val="tx1"/>
                </a:solidFill>
                <a:latin typeface="+mn-lt"/>
                <a:ea typeface="+mn-ea"/>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ern="1200">
                <a:solidFill>
                  <a:schemeClr val="tx1"/>
                </a:solidFill>
                <a:latin typeface="+mn-lt"/>
                <a:ea typeface="+mn-ea"/>
                <a:cs typeface="+mn-cs"/>
              </a:defRPr>
            </a:lvl3pPr>
            <a:lvl4pPr marL="1004888" indent="-182563" algn="l" rtl="0" eaLnBrk="1" fontAlgn="base" hangingPunct="1">
              <a:spcBef>
                <a:spcPct val="20000"/>
              </a:spcBef>
              <a:spcAft>
                <a:spcPct val="0"/>
              </a:spcAft>
              <a:buClr>
                <a:schemeClr val="accent1"/>
              </a:buClr>
              <a:buFont typeface="Arial" charset="0"/>
              <a:buChar char="•"/>
              <a:defRPr sz="1600" kern="1200">
                <a:solidFill>
                  <a:schemeClr val="tx1"/>
                </a:solidFill>
                <a:latin typeface="+mn-lt"/>
                <a:ea typeface="+mn-ea"/>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600" u="sng" dirty="0" smtClean="0">
                <a:solidFill>
                  <a:srgbClr val="002060"/>
                </a:solidFill>
              </a:rPr>
              <a:t>Apple’s Statement of Owners’ Equity</a:t>
            </a:r>
            <a:endParaRPr lang="en-US" sz="1600" u="sng" dirty="0">
              <a:solidFill>
                <a:srgbClr val="002060"/>
              </a:solidFill>
            </a:endParaRPr>
          </a:p>
        </p:txBody>
      </p:sp>
      <p:pic>
        <p:nvPicPr>
          <p:cNvPr id="8" name="Picture 7"/>
          <p:cNvPicPr>
            <a:picLocks noChangeAspect="1"/>
          </p:cNvPicPr>
          <p:nvPr/>
        </p:nvPicPr>
        <p:blipFill>
          <a:blip r:embed="rId3"/>
          <a:stretch>
            <a:fillRect/>
          </a:stretch>
        </p:blipFill>
        <p:spPr>
          <a:xfrm>
            <a:off x="5029200" y="1245240"/>
            <a:ext cx="3754910" cy="1312262"/>
          </a:xfrm>
          <a:prstGeom prst="rect">
            <a:avLst/>
          </a:prstGeom>
        </p:spPr>
      </p:pic>
      <p:pic>
        <p:nvPicPr>
          <p:cNvPr id="9" name="Picture 8"/>
          <p:cNvPicPr>
            <a:picLocks noChangeAspect="1"/>
          </p:cNvPicPr>
          <p:nvPr/>
        </p:nvPicPr>
        <p:blipFill>
          <a:blip r:embed="rId4"/>
          <a:stretch>
            <a:fillRect/>
          </a:stretch>
        </p:blipFill>
        <p:spPr>
          <a:xfrm>
            <a:off x="1063170" y="2557502"/>
            <a:ext cx="7728475" cy="2919906"/>
          </a:xfrm>
          <a:prstGeom prst="rect">
            <a:avLst/>
          </a:prstGeom>
        </p:spPr>
      </p:pic>
      <p:sp>
        <p:nvSpPr>
          <p:cNvPr id="10" name="TextBox 9"/>
          <p:cNvSpPr txBox="1"/>
          <p:nvPr/>
        </p:nvSpPr>
        <p:spPr>
          <a:xfrm>
            <a:off x="990600" y="5477408"/>
            <a:ext cx="7911578" cy="307777"/>
          </a:xfrm>
          <a:prstGeom prst="rect">
            <a:avLst/>
          </a:prstGeom>
          <a:noFill/>
        </p:spPr>
        <p:txBody>
          <a:bodyPr wrap="square" rtlCol="0">
            <a:spAutoFit/>
          </a:bodyPr>
          <a:lstStyle/>
          <a:p>
            <a:r>
              <a:rPr lang="en-US" sz="1400" dirty="0" smtClean="0">
                <a:solidFill>
                  <a:srgbClr val="002060"/>
                </a:solidFill>
              </a:rPr>
              <a:t>Share price at repurchase/retirement must have been &gt; share price at issuance</a:t>
            </a:r>
            <a:endParaRPr lang="en-US" sz="1400" dirty="0">
              <a:solidFill>
                <a:srgbClr val="002060"/>
              </a:solidFill>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15450" y="952418"/>
            <a:ext cx="478108" cy="585438"/>
          </a:xfrm>
          <a:prstGeom prst="rect">
            <a:avLst/>
          </a:prstGeom>
        </p:spPr>
      </p:pic>
    </p:spTree>
    <p:extLst>
      <p:ext uri="{BB962C8B-B14F-4D97-AF65-F5344CB8AC3E}">
        <p14:creationId xmlns:p14="http://schemas.microsoft.com/office/powerpoint/2010/main" val="34779133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32</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Dividends</a:t>
            </a:r>
            <a:endParaRPr lang="en-US" sz="2800" dirty="0"/>
          </a:p>
        </p:txBody>
      </p:sp>
    </p:spTree>
    <p:extLst>
      <p:ext uri="{BB962C8B-B14F-4D97-AF65-F5344CB8AC3E}">
        <p14:creationId xmlns:p14="http://schemas.microsoft.com/office/powerpoint/2010/main" val="23313056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33</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Dividends on Common Stock</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r>
              <a:rPr lang="en-US" sz="1400" dirty="0">
                <a:solidFill>
                  <a:srgbClr val="C00000"/>
                </a:solidFill>
              </a:rPr>
              <a:t>Dividends</a:t>
            </a:r>
            <a:r>
              <a:rPr lang="en-US" sz="1400" dirty="0"/>
              <a:t> are one of the reasons that investors buy common stock. Cash dividends are declared by the board of directors. There is no legal obligation to declare a cash dividend, but once declared, there is a legal obligation to pay the dividend. Most corporations that pay cash dividends pay them quarterly. To pay a cash dividend, a corporation must have sufficient retained earnings to absorb the dividend without going negative and enough cash to pay the dividend.</a:t>
            </a:r>
          </a:p>
          <a:p>
            <a:pPr>
              <a:buFont typeface="Wingdings" pitchFamily="2" charset="2"/>
              <a:buChar char=""/>
            </a:pPr>
            <a:endParaRPr lang="en-US" sz="1400" dirty="0"/>
          </a:p>
          <a:p>
            <a:r>
              <a:rPr lang="en-US" sz="1400" dirty="0"/>
              <a:t>The first important date to remember when discussing dividends is the date of declaration. The </a:t>
            </a:r>
            <a:r>
              <a:rPr lang="en-US" sz="1400" dirty="0">
                <a:solidFill>
                  <a:srgbClr val="002060"/>
                </a:solidFill>
              </a:rPr>
              <a:t>date of declaration </a:t>
            </a:r>
            <a:r>
              <a:rPr lang="en-US" sz="1400" dirty="0"/>
              <a:t>is the date the directors declare the dividend. At this time, a liability is created and must be recorded. The entry at the date of declaration includes a debit to Retained Earnings and a credit to Dividends Payable. </a:t>
            </a:r>
          </a:p>
        </p:txBody>
      </p:sp>
      <p:graphicFrame>
        <p:nvGraphicFramePr>
          <p:cNvPr id="5" name="Table 4"/>
          <p:cNvGraphicFramePr>
            <a:graphicFrameLocks noGrp="1"/>
          </p:cNvGraphicFramePr>
          <p:nvPr>
            <p:extLst>
              <p:ext uri="{D42A27DB-BD31-4B8C-83A1-F6EECF244321}">
                <p14:modId xmlns:p14="http://schemas.microsoft.com/office/powerpoint/2010/main" val="3228406112"/>
              </p:ext>
            </p:extLst>
          </p:nvPr>
        </p:nvGraphicFramePr>
        <p:xfrm>
          <a:off x="1981200" y="3912577"/>
          <a:ext cx="5638800" cy="914400"/>
        </p:xfrm>
        <a:graphic>
          <a:graphicData uri="http://schemas.openxmlformats.org/drawingml/2006/table">
            <a:tbl>
              <a:tblPr firstRow="1" bandRow="1">
                <a:tableStyleId>{2D5ABB26-0587-4C30-8999-92F81FD0307C}</a:tableStyleId>
              </a:tblPr>
              <a:tblGrid>
                <a:gridCol w="3548009">
                  <a:extLst>
                    <a:ext uri="{9D8B030D-6E8A-4147-A177-3AD203B41FA5}">
                      <a16:colId xmlns:a16="http://schemas.microsoft.com/office/drawing/2014/main" val="20000"/>
                    </a:ext>
                  </a:extLst>
                </a:gridCol>
                <a:gridCol w="1000288">
                  <a:extLst>
                    <a:ext uri="{9D8B030D-6E8A-4147-A177-3AD203B41FA5}">
                      <a16:colId xmlns:a16="http://schemas.microsoft.com/office/drawing/2014/main" val="20001"/>
                    </a:ext>
                  </a:extLst>
                </a:gridCol>
                <a:gridCol w="1090503">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 record dividend declaration</a:t>
                      </a:r>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Retained Earnings (-SE)</a:t>
                      </a:r>
                      <a:endParaRPr lang="en-US" sz="1400" dirty="0"/>
                    </a:p>
                  </a:txBody>
                  <a:tcPr/>
                </a:tc>
                <a:tc>
                  <a:txBody>
                    <a:bodyPr/>
                    <a:lstStyle/>
                    <a:p>
                      <a:pPr algn="r"/>
                      <a:r>
                        <a:rPr lang="en-US" sz="1400" dirty="0" smtClean="0"/>
                        <a:t>$XX</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Dividends Payable (+L)</a:t>
                      </a:r>
                      <a:endParaRPr lang="en-US" sz="1400" dirty="0"/>
                    </a:p>
                  </a:txBody>
                  <a:tcPr/>
                </a:tc>
                <a:tc>
                  <a:txBody>
                    <a:bodyPr/>
                    <a:lstStyle/>
                    <a:p>
                      <a:pPr algn="r"/>
                      <a:endParaRPr lang="en-US" sz="1400" dirty="0"/>
                    </a:p>
                  </a:txBody>
                  <a:tcPr/>
                </a:tc>
                <a:tc>
                  <a:txBody>
                    <a:bodyPr/>
                    <a:lstStyle/>
                    <a:p>
                      <a:pPr algn="r"/>
                      <a:r>
                        <a:rPr lang="en-US" sz="1400" dirty="0" smtClean="0"/>
                        <a:t>$XX</a:t>
                      </a:r>
                      <a:endParaRPr lang="en-US" sz="1400" dirty="0"/>
                    </a:p>
                  </a:txBody>
                  <a:tcPr/>
                </a:tc>
                <a:extLst>
                  <a:ext uri="{0D108BD9-81ED-4DB2-BD59-A6C34878D82A}">
                    <a16:rowId xmlns:a16="http://schemas.microsoft.com/office/drawing/2014/main" val="512238173"/>
                  </a:ext>
                </a:extLst>
              </a:tr>
            </a:tbl>
          </a:graphicData>
        </a:graphic>
      </p:graphicFrame>
    </p:spTree>
    <p:extLst>
      <p:ext uri="{BB962C8B-B14F-4D97-AF65-F5344CB8AC3E}">
        <p14:creationId xmlns:p14="http://schemas.microsoft.com/office/powerpoint/2010/main" val="18033550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34</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Dividends on Common Stock</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r>
              <a:rPr lang="en-US" sz="1400" dirty="0"/>
              <a:t>The </a:t>
            </a:r>
            <a:r>
              <a:rPr lang="en-US" sz="1400" dirty="0">
                <a:solidFill>
                  <a:srgbClr val="00CC00"/>
                </a:solidFill>
              </a:rPr>
              <a:t>date of record </a:t>
            </a:r>
            <a:r>
              <a:rPr lang="en-US" sz="1400" dirty="0"/>
              <a:t>is also important because it is the date when the corporation determines the current stockholders who will receive the dividend. </a:t>
            </a:r>
            <a:r>
              <a:rPr lang="en-US" sz="1400" i="1" dirty="0"/>
              <a:t>No entry is required in the accounting records on this date</a:t>
            </a:r>
            <a:r>
              <a:rPr lang="en-US" sz="1400" dirty="0"/>
              <a:t>.</a:t>
            </a:r>
          </a:p>
          <a:p>
            <a:endParaRPr lang="en-US" sz="1400" dirty="0"/>
          </a:p>
          <a:p>
            <a:r>
              <a:rPr lang="en-US" sz="1400" dirty="0"/>
              <a:t>The </a:t>
            </a:r>
            <a:r>
              <a:rPr lang="en-US" sz="1400" dirty="0">
                <a:solidFill>
                  <a:schemeClr val="accent1"/>
                </a:solidFill>
              </a:rPr>
              <a:t>date of payment </a:t>
            </a:r>
            <a:r>
              <a:rPr lang="en-US" sz="1400" dirty="0"/>
              <a:t>is the date the corporation pays the dividend to the stockholders who owned the stock on the record date. The entry on the date of payment includes a debit to Dividends Payable and credit to Cash for the total amount of cash paid to the owners of record. </a:t>
            </a:r>
          </a:p>
        </p:txBody>
      </p:sp>
      <p:graphicFrame>
        <p:nvGraphicFramePr>
          <p:cNvPr id="5" name="Table 4"/>
          <p:cNvGraphicFramePr>
            <a:graphicFrameLocks noGrp="1"/>
          </p:cNvGraphicFramePr>
          <p:nvPr>
            <p:extLst>
              <p:ext uri="{D42A27DB-BD31-4B8C-83A1-F6EECF244321}">
                <p14:modId xmlns:p14="http://schemas.microsoft.com/office/powerpoint/2010/main" val="3697513330"/>
              </p:ext>
            </p:extLst>
          </p:nvPr>
        </p:nvGraphicFramePr>
        <p:xfrm>
          <a:off x="1981200" y="3467100"/>
          <a:ext cx="5638800" cy="914400"/>
        </p:xfrm>
        <a:graphic>
          <a:graphicData uri="http://schemas.openxmlformats.org/drawingml/2006/table">
            <a:tbl>
              <a:tblPr firstRow="1" bandRow="1">
                <a:tableStyleId>{2D5ABB26-0587-4C30-8999-92F81FD0307C}</a:tableStyleId>
              </a:tblPr>
              <a:tblGrid>
                <a:gridCol w="3548009">
                  <a:extLst>
                    <a:ext uri="{9D8B030D-6E8A-4147-A177-3AD203B41FA5}">
                      <a16:colId xmlns:a16="http://schemas.microsoft.com/office/drawing/2014/main" val="20000"/>
                    </a:ext>
                  </a:extLst>
                </a:gridCol>
                <a:gridCol w="1000288">
                  <a:extLst>
                    <a:ext uri="{9D8B030D-6E8A-4147-A177-3AD203B41FA5}">
                      <a16:colId xmlns:a16="http://schemas.microsoft.com/office/drawing/2014/main" val="20001"/>
                    </a:ext>
                  </a:extLst>
                </a:gridCol>
                <a:gridCol w="1090503">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 record dividend payment</a:t>
                      </a:r>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Dividends Payable (+L)</a:t>
                      </a:r>
                      <a:endParaRPr lang="en-US" sz="1400" dirty="0"/>
                    </a:p>
                  </a:txBody>
                  <a:tcPr/>
                </a:tc>
                <a:tc>
                  <a:txBody>
                    <a:bodyPr/>
                    <a:lstStyle/>
                    <a:p>
                      <a:pPr algn="r"/>
                      <a:r>
                        <a:rPr lang="en-US" sz="1400" dirty="0" smtClean="0"/>
                        <a:t>$XX</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Cash (-A)</a:t>
                      </a:r>
                      <a:endParaRPr lang="en-US" sz="1400" dirty="0"/>
                    </a:p>
                  </a:txBody>
                  <a:tcPr/>
                </a:tc>
                <a:tc>
                  <a:txBody>
                    <a:bodyPr/>
                    <a:lstStyle/>
                    <a:p>
                      <a:pPr algn="r"/>
                      <a:endParaRPr lang="en-US" sz="1400" dirty="0"/>
                    </a:p>
                  </a:txBody>
                  <a:tcPr/>
                </a:tc>
                <a:tc>
                  <a:txBody>
                    <a:bodyPr/>
                    <a:lstStyle/>
                    <a:p>
                      <a:pPr algn="r"/>
                      <a:r>
                        <a:rPr lang="en-US" sz="1400" dirty="0" smtClean="0"/>
                        <a:t>$XX</a:t>
                      </a:r>
                      <a:endParaRPr lang="en-US" sz="1400" dirty="0"/>
                    </a:p>
                  </a:txBody>
                  <a:tcPr/>
                </a:tc>
                <a:extLst>
                  <a:ext uri="{0D108BD9-81ED-4DB2-BD59-A6C34878D82A}">
                    <a16:rowId xmlns:a16="http://schemas.microsoft.com/office/drawing/2014/main" val="512238173"/>
                  </a:ext>
                </a:extLst>
              </a:tr>
            </a:tbl>
          </a:graphicData>
        </a:graphic>
      </p:graphicFrame>
    </p:spTree>
    <p:extLst>
      <p:ext uri="{BB962C8B-B14F-4D97-AF65-F5344CB8AC3E}">
        <p14:creationId xmlns:p14="http://schemas.microsoft.com/office/powerpoint/2010/main" val="7962879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35</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Dividends on Common Stock</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r>
              <a:rPr lang="en-US" sz="1400" dirty="0"/>
              <a:t>The </a:t>
            </a:r>
            <a:r>
              <a:rPr lang="en-US" sz="1400" dirty="0">
                <a:solidFill>
                  <a:srgbClr val="FF0000"/>
                </a:solidFill>
              </a:rPr>
              <a:t>ex-dividend date </a:t>
            </a:r>
            <a:r>
              <a:rPr lang="en-US" sz="1400" dirty="0"/>
              <a:t>is the date two days before the date of record. This date is established by the stock exchanges to account for the fact that it takes time to officially transfer stock from a seller to a buyer.</a:t>
            </a:r>
          </a:p>
          <a:p>
            <a:endParaRPr lang="en-US" sz="1400" dirty="0" smtClean="0"/>
          </a:p>
          <a:p>
            <a:pPr lvl="1">
              <a:buFont typeface="Wingdings" panose="05000000000000000000" pitchFamily="2" charset="2"/>
              <a:buChar char="ü"/>
            </a:pPr>
            <a:r>
              <a:rPr lang="en-US" sz="1400" kern="1200" dirty="0"/>
              <a:t>If someone buys stock before the ex-dividend date, they will be listed as the owner and paid the dividend. If someone buys stock on or after the ex-dividend date, the previous owner will be listed as the owner of the dividend.</a:t>
            </a:r>
          </a:p>
          <a:p>
            <a:pPr lvl="1">
              <a:buFont typeface="Wingdings" panose="05000000000000000000" pitchFamily="2" charset="2"/>
              <a:buChar char="ü"/>
            </a:pPr>
            <a:endParaRPr lang="en-US" sz="1400" dirty="0"/>
          </a:p>
          <a:p>
            <a:pPr lvl="1">
              <a:buFont typeface="Wingdings" panose="05000000000000000000" pitchFamily="2" charset="2"/>
              <a:buChar char="ü"/>
            </a:pPr>
            <a:r>
              <a:rPr lang="en-US" sz="1400" dirty="0" smtClean="0"/>
              <a:t>If </a:t>
            </a:r>
            <a:r>
              <a:rPr lang="en-US" sz="1400" dirty="0"/>
              <a:t>you follow stock prices, you will notice they often fall on the ex-dividend date. The stock is worth less on that date because it no longer includes the right to receive the next dividend.</a:t>
            </a:r>
          </a:p>
        </p:txBody>
      </p:sp>
    </p:spTree>
    <p:extLst>
      <p:ext uri="{BB962C8B-B14F-4D97-AF65-F5344CB8AC3E}">
        <p14:creationId xmlns:p14="http://schemas.microsoft.com/office/powerpoint/2010/main" val="12637611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36</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Stock Dividends</a:t>
            </a:r>
            <a:endParaRPr lang="en-US" sz="2800" dirty="0"/>
          </a:p>
        </p:txBody>
      </p:sp>
    </p:spTree>
    <p:extLst>
      <p:ext uri="{BB962C8B-B14F-4D97-AF65-F5344CB8AC3E}">
        <p14:creationId xmlns:p14="http://schemas.microsoft.com/office/powerpoint/2010/main" val="40742132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37</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Stock Dividends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a:buNone/>
            </a:pPr>
            <a:r>
              <a:rPr lang="en-US" sz="1400" dirty="0"/>
              <a:t>A </a:t>
            </a:r>
            <a:r>
              <a:rPr lang="en-US" sz="1400" dirty="0">
                <a:solidFill>
                  <a:srgbClr val="7030A0"/>
                </a:solidFill>
              </a:rPr>
              <a:t>stock dividend </a:t>
            </a:r>
            <a:r>
              <a:rPr lang="en-US" sz="1400" dirty="0"/>
              <a:t>is a distribution of additional shares of stock to stockholders. All stockholders retain the same percentage ownership. The stockholders have more shares of stock representing the same ownership as they had before the stock dividend. There is no change in total stockholders’ equity or in the par value per share. </a:t>
            </a:r>
          </a:p>
          <a:p>
            <a:endParaRPr lang="en-US" sz="1400" dirty="0"/>
          </a:p>
          <a:p>
            <a:pPr>
              <a:spcAft>
                <a:spcPts val="600"/>
              </a:spcAft>
            </a:pPr>
            <a:r>
              <a:rPr lang="en-US" sz="1400" dirty="0"/>
              <a:t>Why do corporations issue stock </a:t>
            </a:r>
            <a:r>
              <a:rPr lang="en-US" sz="1400" dirty="0" smtClean="0"/>
              <a:t>dividends? </a:t>
            </a:r>
          </a:p>
          <a:p>
            <a:pPr lvl="1">
              <a:buFont typeface="Wingdings" panose="05000000000000000000" pitchFamily="2" charset="2"/>
              <a:buChar char="ü"/>
            </a:pPr>
            <a:r>
              <a:rPr lang="en-US" sz="1400" dirty="0" smtClean="0"/>
              <a:t>Reduce </a:t>
            </a:r>
            <a:r>
              <a:rPr lang="en-US" sz="1400" dirty="0"/>
              <a:t>the market price per share of stock to make the shares more affordable for investors to purchase. </a:t>
            </a:r>
          </a:p>
          <a:p>
            <a:pPr lvl="1">
              <a:buFont typeface="Wingdings" panose="05000000000000000000" pitchFamily="2" charset="2"/>
              <a:buChar char="ü"/>
            </a:pPr>
            <a:r>
              <a:rPr lang="en-US" sz="1400" dirty="0" smtClean="0"/>
              <a:t>Signal </a:t>
            </a:r>
            <a:r>
              <a:rPr lang="en-US" sz="1400" dirty="0"/>
              <a:t>that the management expects strong financial performance in the future.</a:t>
            </a:r>
          </a:p>
        </p:txBody>
      </p:sp>
    </p:spTree>
    <p:extLst>
      <p:ext uri="{BB962C8B-B14F-4D97-AF65-F5344CB8AC3E}">
        <p14:creationId xmlns:p14="http://schemas.microsoft.com/office/powerpoint/2010/main" val="7565584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38</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Stock Dividends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a:buNone/>
            </a:pPr>
            <a:r>
              <a:rPr lang="en-US" sz="1400" dirty="0"/>
              <a:t>A stock dividend can be classified as small or large. </a:t>
            </a:r>
            <a:endParaRPr lang="en-US" sz="1400" dirty="0" smtClean="0"/>
          </a:p>
          <a:p>
            <a:pPr marL="0" indent="0">
              <a:buNone/>
            </a:pPr>
            <a:endParaRPr lang="en-US" sz="1400" dirty="0"/>
          </a:p>
          <a:p>
            <a:pPr lvl="1">
              <a:buFont typeface="Wingdings" panose="05000000000000000000" pitchFamily="2" charset="2"/>
              <a:buChar char="Ø"/>
            </a:pPr>
            <a:r>
              <a:rPr lang="en-US" sz="1400" dirty="0" smtClean="0"/>
              <a:t>A </a:t>
            </a:r>
            <a:r>
              <a:rPr lang="en-US" sz="1400" b="1" dirty="0"/>
              <a:t>small stock dividend </a:t>
            </a:r>
            <a:r>
              <a:rPr lang="en-US" sz="1400" dirty="0"/>
              <a:t>is a distribution of stock that is less than 20–25 percent of the outstanding shares. Small stock dividends are recorded at the </a:t>
            </a:r>
            <a:r>
              <a:rPr lang="en-US" sz="1400" u="sng" dirty="0"/>
              <a:t>market value of the stock</a:t>
            </a:r>
            <a:r>
              <a:rPr lang="en-US" sz="1400" dirty="0"/>
              <a:t>. </a:t>
            </a:r>
            <a:endParaRPr lang="en-US" sz="1400" dirty="0" smtClean="0"/>
          </a:p>
          <a:p>
            <a:pPr lvl="1">
              <a:buFont typeface="Wingdings" panose="05000000000000000000" pitchFamily="2" charset="2"/>
              <a:buChar char="Ø"/>
            </a:pPr>
            <a:endParaRPr lang="en-US" sz="1400" dirty="0"/>
          </a:p>
          <a:p>
            <a:pPr lvl="1">
              <a:buFont typeface="Wingdings" panose="05000000000000000000" pitchFamily="2" charset="2"/>
              <a:buChar char="Ø"/>
            </a:pPr>
            <a:r>
              <a:rPr lang="en-US" sz="1400" dirty="0" smtClean="0"/>
              <a:t>A </a:t>
            </a:r>
            <a:r>
              <a:rPr lang="en-US" sz="1400" b="1" dirty="0"/>
              <a:t>large stock dividend </a:t>
            </a:r>
            <a:r>
              <a:rPr lang="en-US" sz="1400" dirty="0"/>
              <a:t>is a distribution of stock that is greater than 20–25 percent of the outstanding shares. Large stock dividends are recorded at the </a:t>
            </a:r>
            <a:r>
              <a:rPr lang="en-US" sz="1400" u="sng" dirty="0"/>
              <a:t>par value </a:t>
            </a:r>
            <a:r>
              <a:rPr lang="en-US" sz="1400" dirty="0"/>
              <a:t>of the stock</a:t>
            </a:r>
            <a:r>
              <a:rPr lang="en-US" sz="1000" dirty="0"/>
              <a:t>. </a:t>
            </a:r>
            <a:endParaRPr lang="en-US" sz="1000" dirty="0" smtClean="0"/>
          </a:p>
          <a:p>
            <a:pPr marL="0" indent="0">
              <a:buNone/>
            </a:pPr>
            <a:endParaRPr lang="en-US" sz="1400" kern="1200" dirty="0"/>
          </a:p>
          <a:p>
            <a:pPr marL="0" indent="0">
              <a:buNone/>
            </a:pPr>
            <a:r>
              <a:rPr lang="en-US" sz="1400" kern="1200" dirty="0" smtClean="0"/>
              <a:t>Most </a:t>
            </a:r>
            <a:r>
              <a:rPr lang="en-US" sz="1400" kern="1200" dirty="0"/>
              <a:t>stock dividends are classified as large. </a:t>
            </a:r>
          </a:p>
          <a:p>
            <a:endParaRPr lang="en-US" sz="1400" kern="1200" dirty="0"/>
          </a:p>
          <a:p>
            <a:pPr lvl="1" eaLnBrk="1" fontAlgn="auto" hangingPunct="1">
              <a:spcBef>
                <a:spcPts val="0"/>
              </a:spcBef>
              <a:spcAft>
                <a:spcPts val="0"/>
              </a:spcAft>
              <a:buFont typeface="Wingdings" panose="05000000000000000000" pitchFamily="2" charset="2"/>
              <a:buChar char="v"/>
              <a:defRPr/>
            </a:pPr>
            <a:r>
              <a:rPr lang="en-US" sz="1400" kern="1200" dirty="0"/>
              <a:t>When a stock dividend occurs, the company must transfer an additional amount from the Retained Earnings account (or the Additional Paid-in Capital account if there is not a sufficient balance in Retained Earnings) into the Common Stock account to reflect the additional shares issued. </a:t>
            </a:r>
            <a:endParaRPr lang="en-US" sz="1400" dirty="0"/>
          </a:p>
        </p:txBody>
      </p:sp>
    </p:spTree>
    <p:extLst>
      <p:ext uri="{BB962C8B-B14F-4D97-AF65-F5344CB8AC3E}">
        <p14:creationId xmlns:p14="http://schemas.microsoft.com/office/powerpoint/2010/main" val="35211133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39</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Stock Dividends Example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a:buNone/>
            </a:pPr>
            <a:r>
              <a:rPr lang="en-US" sz="1400" kern="1200" dirty="0" smtClean="0"/>
              <a:t>Firm C issued </a:t>
            </a:r>
            <a:r>
              <a:rPr lang="en-US" sz="1400" kern="1200" dirty="0"/>
              <a:t>a large stock dividend. The company issued 50 million shares of its $1 par value stock.</a:t>
            </a:r>
          </a:p>
          <a:p>
            <a:endParaRPr lang="en-US" sz="1400" kern="1200" dirty="0"/>
          </a:p>
          <a:p>
            <a:endParaRPr lang="en-US" sz="1400" kern="1200" dirty="0" smtClean="0"/>
          </a:p>
          <a:p>
            <a:endParaRPr lang="en-US" sz="1400" kern="1200" dirty="0"/>
          </a:p>
          <a:p>
            <a:endParaRPr lang="en-US" sz="1400" kern="1200" dirty="0" smtClean="0"/>
          </a:p>
          <a:p>
            <a:endParaRPr lang="en-US" sz="1400" kern="1200" dirty="0" smtClean="0"/>
          </a:p>
          <a:p>
            <a:endParaRPr lang="en-US" sz="1400" kern="1200" dirty="0"/>
          </a:p>
          <a:p>
            <a:pPr>
              <a:buFont typeface="Wingdings" panose="05000000000000000000" pitchFamily="2" charset="2"/>
              <a:buChar char="v"/>
            </a:pPr>
            <a:r>
              <a:rPr lang="en-US" sz="1400" kern="1200" dirty="0"/>
              <a:t>Notice that the stock dividend did not change total stockholders’ equity. It changed only the balances of some of the accounts that constitute stockholders’ equity</a:t>
            </a:r>
            <a:r>
              <a:rPr lang="en-US" sz="1400" kern="1200" dirty="0" smtClean="0"/>
              <a:t>.</a:t>
            </a:r>
          </a:p>
          <a:p>
            <a:pPr>
              <a:buFont typeface="Wingdings" panose="05000000000000000000" pitchFamily="2" charset="2"/>
              <a:buChar char="v"/>
            </a:pPr>
            <a:endParaRPr lang="en-US" sz="1400" kern="1200" dirty="0"/>
          </a:p>
          <a:p>
            <a:pPr>
              <a:buFont typeface="Wingdings" panose="05000000000000000000" pitchFamily="2" charset="2"/>
              <a:buChar char="v"/>
            </a:pPr>
            <a:endParaRPr lang="en-US" sz="1400" kern="1200" dirty="0" smtClean="0"/>
          </a:p>
          <a:p>
            <a:pPr>
              <a:buFont typeface="Wingdings" panose="05000000000000000000" pitchFamily="2" charset="2"/>
              <a:buChar char="Ø"/>
            </a:pPr>
            <a:r>
              <a:rPr lang="en-US" sz="1400" dirty="0"/>
              <a:t>A </a:t>
            </a:r>
            <a:r>
              <a:rPr lang="en-US" sz="1400" i="1" dirty="0"/>
              <a:t>small stock dividend </a:t>
            </a:r>
            <a:r>
              <a:rPr lang="en-US" sz="1400" dirty="0"/>
              <a:t>entry includes a credit to Common Stock and Additional Paid-in Capital since the entry is made at market value</a:t>
            </a:r>
            <a:r>
              <a:rPr lang="en-US" sz="1400" dirty="0" smtClean="0"/>
              <a:t>.</a:t>
            </a:r>
            <a:endParaRPr lang="en-US" sz="1400" dirty="0"/>
          </a:p>
        </p:txBody>
      </p:sp>
      <p:graphicFrame>
        <p:nvGraphicFramePr>
          <p:cNvPr id="5" name="Table 4"/>
          <p:cNvGraphicFramePr>
            <a:graphicFrameLocks noGrp="1"/>
          </p:cNvGraphicFramePr>
          <p:nvPr>
            <p:extLst>
              <p:ext uri="{D42A27DB-BD31-4B8C-83A1-F6EECF244321}">
                <p14:modId xmlns:p14="http://schemas.microsoft.com/office/powerpoint/2010/main" val="822167475"/>
              </p:ext>
            </p:extLst>
          </p:nvPr>
        </p:nvGraphicFramePr>
        <p:xfrm>
          <a:off x="1981200" y="1905000"/>
          <a:ext cx="5638800" cy="914400"/>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 record stock dividend</a:t>
                      </a:r>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Retained Earnings (-SE)</a:t>
                      </a:r>
                      <a:endParaRPr lang="en-US" sz="1400" dirty="0"/>
                    </a:p>
                  </a:txBody>
                  <a:tcPr/>
                </a:tc>
                <a:tc>
                  <a:txBody>
                    <a:bodyPr/>
                    <a:lstStyle/>
                    <a:p>
                      <a:pPr algn="r"/>
                      <a:r>
                        <a:rPr lang="en-US" sz="1400" dirty="0" smtClean="0"/>
                        <a:t>$50,000,000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Common Stock (+SE)</a:t>
                      </a:r>
                      <a:endParaRPr lang="en-US" sz="1400" dirty="0"/>
                    </a:p>
                  </a:txBody>
                  <a:tcPr/>
                </a:tc>
                <a:tc>
                  <a:txBody>
                    <a:bodyPr/>
                    <a:lstStyle/>
                    <a:p>
                      <a:pPr algn="r"/>
                      <a:endParaRPr lang="en-US" sz="1400" dirty="0"/>
                    </a:p>
                  </a:txBody>
                  <a:tcPr/>
                </a:tc>
                <a:tc>
                  <a:txBody>
                    <a:bodyPr/>
                    <a:lstStyle/>
                    <a:p>
                      <a:pPr algn="r"/>
                      <a:r>
                        <a:rPr lang="en-US" sz="1400" dirty="0" smtClean="0"/>
                        <a:t>$50,000,000</a:t>
                      </a:r>
                      <a:endParaRPr lang="en-US" sz="1400" dirty="0"/>
                    </a:p>
                  </a:txBody>
                  <a:tcPr/>
                </a:tc>
                <a:extLst>
                  <a:ext uri="{0D108BD9-81ED-4DB2-BD59-A6C34878D82A}">
                    <a16:rowId xmlns:a16="http://schemas.microsoft.com/office/drawing/2014/main" val="512238173"/>
                  </a:ext>
                </a:extLst>
              </a:tr>
            </a:tbl>
          </a:graphicData>
        </a:graphic>
      </p:graphicFrame>
    </p:spTree>
    <p:extLst>
      <p:ext uri="{BB962C8B-B14F-4D97-AF65-F5344CB8AC3E}">
        <p14:creationId xmlns:p14="http://schemas.microsoft.com/office/powerpoint/2010/main" val="38965576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1524000" y="1038860"/>
          <a:ext cx="5791200" cy="5806440"/>
        </p:xfrm>
        <a:graphic>
          <a:graphicData uri="http://schemas.openxmlformats.org/drawingml/2006/table">
            <a:tbl>
              <a:tblPr firstRow="1" bandRow="1">
                <a:tableStyleId>{7DF18680-E054-41AD-8BC1-D1AEF772440D}</a:tableStyleId>
              </a:tblPr>
              <a:tblGrid>
                <a:gridCol w="2514599">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1905001">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0">
                <a:tc gridSpan="5">
                  <a:txBody>
                    <a:bodyPr/>
                    <a:lstStyle/>
                    <a:p>
                      <a:pPr algn="ctr"/>
                      <a:r>
                        <a:rPr lang="en-US" sz="1200" dirty="0" smtClean="0"/>
                        <a:t>Balance Sheet as of 12/31/2016</a:t>
                      </a:r>
                      <a:endParaRPr lang="en-US" sz="1200" dirty="0">
                        <a:solidFill>
                          <a:schemeClr val="tx1"/>
                        </a:solidFill>
                      </a:endParaRPr>
                    </a:p>
                  </a:txBody>
                  <a:tcPr/>
                </a:tc>
                <a:tc hMerge="1">
                  <a:txBody>
                    <a:bodyPr/>
                    <a:lstStyle/>
                    <a:p>
                      <a:endParaRPr lang="en-US" dirty="0"/>
                    </a:p>
                  </a:txBody>
                  <a:tcPr/>
                </a:tc>
                <a:tc hMerge="1">
                  <a:txBody>
                    <a:bodyPr/>
                    <a:lstStyle/>
                    <a:p>
                      <a:endParaRPr lang="en-US"/>
                    </a:p>
                  </a:txBody>
                  <a:tcPr/>
                </a:tc>
                <a:tc hMerge="1">
                  <a:txBody>
                    <a:bodyPr/>
                    <a:lstStyle/>
                    <a:p>
                      <a:pPr algn="ct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r>
                        <a:rPr lang="en-US" sz="1050" u="sng" dirty="0" smtClean="0"/>
                        <a:t>Assets</a:t>
                      </a:r>
                      <a:endParaRPr lang="en-US" sz="1050" u="sng" dirty="0"/>
                    </a:p>
                  </a:txBody>
                  <a:tcPr/>
                </a:tc>
                <a:tc>
                  <a:txBody>
                    <a:bodyPr/>
                    <a:lstStyle/>
                    <a:p>
                      <a:pPr algn="r"/>
                      <a:endParaRPr lang="en-US" sz="1050" u="none" dirty="0"/>
                    </a:p>
                  </a:txBody>
                  <a:tcPr/>
                </a:tc>
                <a:tc>
                  <a:txBody>
                    <a:bodyPr/>
                    <a:lstStyle/>
                    <a:p>
                      <a:pPr algn="r"/>
                      <a:endParaRPr lang="en-US" sz="1050" u="none" dirty="0"/>
                    </a:p>
                  </a:txBody>
                  <a:tcPr/>
                </a:tc>
                <a:tc>
                  <a:txBody>
                    <a:bodyPr/>
                    <a:lstStyle/>
                    <a:p>
                      <a:pPr algn="l"/>
                      <a:r>
                        <a:rPr lang="en-US" sz="1050" u="sng" dirty="0" smtClean="0"/>
                        <a:t>Liabilities</a:t>
                      </a:r>
                      <a:endParaRPr lang="en-US" sz="1050" u="sng" dirty="0"/>
                    </a:p>
                  </a:txBody>
                  <a:tcPr/>
                </a:tc>
                <a:tc>
                  <a:txBody>
                    <a:bodyPr/>
                    <a:lstStyle/>
                    <a:p>
                      <a:pPr algn="r"/>
                      <a:endParaRPr lang="en-US" sz="1050" u="none" dirty="0"/>
                    </a:p>
                  </a:txBody>
                  <a:tcPr/>
                </a:tc>
                <a:extLst>
                  <a:ext uri="{0D108BD9-81ED-4DB2-BD59-A6C34878D82A}">
                    <a16:rowId xmlns:a16="http://schemas.microsoft.com/office/drawing/2014/main" val="10001"/>
                  </a:ext>
                </a:extLst>
              </a:tr>
              <a:tr h="0">
                <a:tc>
                  <a:txBody>
                    <a:bodyPr/>
                    <a:lstStyle/>
                    <a:p>
                      <a:pPr marL="0" indent="0">
                        <a:buFontTx/>
                        <a:buNone/>
                      </a:pPr>
                      <a:r>
                        <a:rPr lang="en-US" sz="1050" u="none" dirty="0" smtClean="0"/>
                        <a:t>Cash</a:t>
                      </a:r>
                    </a:p>
                  </a:txBody>
                  <a:tcPr/>
                </a:tc>
                <a:tc>
                  <a:txBody>
                    <a:bodyPr/>
                    <a:lstStyle/>
                    <a:p>
                      <a:pPr algn="r"/>
                      <a:r>
                        <a:rPr lang="en-US" sz="1050" u="none" dirty="0" smtClean="0"/>
                        <a:t>200</a:t>
                      </a:r>
                      <a:endParaRPr lang="en-US" sz="1050" u="none" dirty="0"/>
                    </a:p>
                  </a:txBody>
                  <a:tcPr/>
                </a:tc>
                <a:tc>
                  <a:txBody>
                    <a:bodyPr/>
                    <a:lstStyle/>
                    <a:p>
                      <a:pPr algn="r"/>
                      <a:endParaRPr lang="en-US" sz="1050" u="none" dirty="0"/>
                    </a:p>
                  </a:txBody>
                  <a:tcPr/>
                </a:tc>
                <a:tc>
                  <a:txBody>
                    <a:bodyPr/>
                    <a:lstStyle/>
                    <a:p>
                      <a:pPr algn="l"/>
                      <a:r>
                        <a:rPr lang="en-US" sz="1050" u="none" dirty="0" smtClean="0"/>
                        <a:t>Accounts Payable</a:t>
                      </a:r>
                      <a:endParaRPr lang="en-US" sz="1050" u="none" dirty="0"/>
                    </a:p>
                  </a:txBody>
                  <a:tcPr/>
                </a:tc>
                <a:tc>
                  <a:txBody>
                    <a:bodyPr/>
                    <a:lstStyle/>
                    <a:p>
                      <a:pPr algn="r"/>
                      <a:r>
                        <a:rPr lang="en-US" sz="1050" u="none" dirty="0" smtClean="0"/>
                        <a:t>100</a:t>
                      </a:r>
                      <a:endParaRPr lang="en-US" sz="1050" u="none" dirty="0"/>
                    </a:p>
                  </a:txBody>
                  <a:tcPr/>
                </a:tc>
                <a:extLst>
                  <a:ext uri="{0D108BD9-81ED-4DB2-BD59-A6C34878D82A}">
                    <a16:rowId xmlns:a16="http://schemas.microsoft.com/office/drawing/2014/main" val="10002"/>
                  </a:ext>
                </a:extLst>
              </a:tr>
              <a:tr h="0">
                <a:tc>
                  <a:txBody>
                    <a:bodyPr/>
                    <a:lstStyle/>
                    <a:p>
                      <a:r>
                        <a:rPr lang="en-US" sz="1050" u="none" dirty="0" smtClean="0"/>
                        <a:t>Accounts Receivable, gross</a:t>
                      </a:r>
                      <a:endParaRPr lang="en-US" sz="1050" u="none" dirty="0"/>
                    </a:p>
                  </a:txBody>
                  <a:tcPr/>
                </a:tc>
                <a:tc>
                  <a:txBody>
                    <a:bodyPr/>
                    <a:lstStyle/>
                    <a:p>
                      <a:pPr algn="r"/>
                      <a:r>
                        <a:rPr lang="en-US" sz="1050" u="none" dirty="0" smtClean="0"/>
                        <a:t>200</a:t>
                      </a:r>
                      <a:endParaRPr lang="en-US" sz="1050" u="none" dirty="0"/>
                    </a:p>
                  </a:txBody>
                  <a:tcPr/>
                </a:tc>
                <a:tc>
                  <a:txBody>
                    <a:bodyPr/>
                    <a:lstStyle/>
                    <a:p>
                      <a:pPr algn="r"/>
                      <a:endParaRPr lang="en-US" sz="1050" u="none" dirty="0"/>
                    </a:p>
                  </a:txBody>
                  <a:tcPr/>
                </a:tc>
                <a:tc>
                  <a:txBody>
                    <a:bodyPr/>
                    <a:lstStyle/>
                    <a:p>
                      <a:pPr algn="l"/>
                      <a:r>
                        <a:rPr lang="en-US" sz="1050" u="none" dirty="0" smtClean="0"/>
                        <a:t>Salaries Payable</a:t>
                      </a:r>
                      <a:endParaRPr lang="en-US" sz="1050" u="none" dirty="0"/>
                    </a:p>
                  </a:txBody>
                  <a:tcPr/>
                </a:tc>
                <a:tc>
                  <a:txBody>
                    <a:bodyPr/>
                    <a:lstStyle/>
                    <a:p>
                      <a:pPr algn="r"/>
                      <a:r>
                        <a:rPr lang="en-US" sz="1050" u="none" dirty="0" smtClean="0"/>
                        <a:t>30</a:t>
                      </a:r>
                      <a:endParaRPr lang="en-US" sz="1050" u="none" dirty="0"/>
                    </a:p>
                  </a:txBody>
                  <a:tcPr/>
                </a:tc>
                <a:extLst>
                  <a:ext uri="{0D108BD9-81ED-4DB2-BD59-A6C34878D82A}">
                    <a16:rowId xmlns:a16="http://schemas.microsoft.com/office/drawing/2014/main" val="10003"/>
                  </a:ext>
                </a:extLst>
              </a:tr>
              <a:tr h="0">
                <a:tc>
                  <a:txBody>
                    <a:bodyPr/>
                    <a:lstStyle/>
                    <a:p>
                      <a:pPr marL="0" indent="0">
                        <a:buFontTx/>
                        <a:buNone/>
                      </a:pPr>
                      <a:r>
                        <a:rPr lang="en-US" sz="1050" u="none" dirty="0" smtClean="0"/>
                        <a:t>(Allow. For Doubtful Accounts) </a:t>
                      </a:r>
                      <a:endParaRPr lang="en-US" sz="1050" u="none" dirty="0"/>
                    </a:p>
                  </a:txBody>
                  <a:tcPr/>
                </a:tc>
                <a:tc>
                  <a:txBody>
                    <a:bodyPr/>
                    <a:lstStyle/>
                    <a:p>
                      <a:pPr algn="r"/>
                      <a:r>
                        <a:rPr lang="en-US" sz="1050" u="none" dirty="0" smtClean="0"/>
                        <a:t>(10)</a:t>
                      </a:r>
                      <a:endParaRPr lang="en-US" sz="1050" u="none" dirty="0"/>
                    </a:p>
                  </a:txBody>
                  <a:tcPr/>
                </a:tc>
                <a:tc>
                  <a:txBody>
                    <a:bodyPr/>
                    <a:lstStyle/>
                    <a:p>
                      <a:pPr algn="r"/>
                      <a:endParaRPr lang="en-US" sz="1050" u="none" dirty="0"/>
                    </a:p>
                  </a:txBody>
                  <a:tcPr/>
                </a:tc>
                <a:tc>
                  <a:txBody>
                    <a:bodyPr/>
                    <a:lstStyle/>
                    <a:p>
                      <a:pPr algn="l"/>
                      <a:r>
                        <a:rPr lang="en-US" sz="1050" u="none" dirty="0" smtClean="0"/>
                        <a:t>Current Portion</a:t>
                      </a:r>
                      <a:r>
                        <a:rPr lang="en-US" sz="1050" u="none" baseline="0" dirty="0" smtClean="0"/>
                        <a:t> of LT Debt</a:t>
                      </a:r>
                      <a:endParaRPr lang="en-US" sz="1050" u="none" dirty="0"/>
                    </a:p>
                  </a:txBody>
                  <a:tcPr/>
                </a:tc>
                <a:tc>
                  <a:txBody>
                    <a:bodyPr/>
                    <a:lstStyle/>
                    <a:p>
                      <a:pPr algn="r"/>
                      <a:r>
                        <a:rPr lang="en-US" sz="1050" u="none" dirty="0" smtClean="0"/>
                        <a:t>50</a:t>
                      </a:r>
                      <a:endParaRPr lang="en-US" sz="1050" u="none" dirty="0"/>
                    </a:p>
                  </a:txBody>
                  <a:tcPr/>
                </a:tc>
                <a:extLst>
                  <a:ext uri="{0D108BD9-81ED-4DB2-BD59-A6C34878D82A}">
                    <a16:rowId xmlns:a16="http://schemas.microsoft.com/office/drawing/2014/main" val="10004"/>
                  </a:ext>
                </a:extLst>
              </a:tr>
              <a:tr h="0">
                <a:tc>
                  <a:txBody>
                    <a:bodyPr/>
                    <a:lstStyle/>
                    <a:p>
                      <a:r>
                        <a:rPr lang="en-US" sz="1050" u="none" dirty="0" smtClean="0"/>
                        <a:t>Investments in Other Companies</a:t>
                      </a:r>
                      <a:endParaRPr lang="en-US" sz="1050" u="none" dirty="0"/>
                    </a:p>
                  </a:txBody>
                  <a:tcPr/>
                </a:tc>
                <a:tc>
                  <a:txBody>
                    <a:bodyPr/>
                    <a:lstStyle/>
                    <a:p>
                      <a:pPr algn="r"/>
                      <a:r>
                        <a:rPr lang="en-US" sz="1050" u="none" dirty="0" smtClean="0"/>
                        <a:t>100</a:t>
                      </a:r>
                      <a:endParaRPr lang="en-US" sz="1050" u="none" dirty="0"/>
                    </a:p>
                  </a:txBody>
                  <a:tcPr/>
                </a:tc>
                <a:tc>
                  <a:txBody>
                    <a:bodyPr/>
                    <a:lstStyle/>
                    <a:p>
                      <a:pPr algn="r"/>
                      <a:endParaRPr lang="en-US" sz="1050" u="none" dirty="0"/>
                    </a:p>
                  </a:txBody>
                  <a:tcPr/>
                </a:tc>
                <a:tc>
                  <a:txBody>
                    <a:bodyPr/>
                    <a:lstStyle/>
                    <a:p>
                      <a:pPr algn="l"/>
                      <a:r>
                        <a:rPr lang="en-US" sz="1050" u="none" dirty="0" smtClean="0"/>
                        <a:t>Other</a:t>
                      </a:r>
                      <a:endParaRPr lang="en-US" sz="1050" u="none" dirty="0"/>
                    </a:p>
                  </a:txBody>
                  <a:tcPr/>
                </a:tc>
                <a:tc>
                  <a:txBody>
                    <a:bodyPr/>
                    <a:lstStyle/>
                    <a:p>
                      <a:pPr algn="r"/>
                      <a:r>
                        <a:rPr lang="en-US" sz="1050" u="none" dirty="0" smtClean="0"/>
                        <a:t>70</a:t>
                      </a:r>
                      <a:endParaRPr lang="en-US" sz="1050" u="none" dirty="0"/>
                    </a:p>
                  </a:txBody>
                  <a:tcPr/>
                </a:tc>
                <a:extLst>
                  <a:ext uri="{0D108BD9-81ED-4DB2-BD59-A6C34878D82A}">
                    <a16:rowId xmlns:a16="http://schemas.microsoft.com/office/drawing/2014/main" val="10005"/>
                  </a:ext>
                </a:extLst>
              </a:tr>
              <a:tr h="0">
                <a:tc>
                  <a:txBody>
                    <a:bodyPr/>
                    <a:lstStyle/>
                    <a:p>
                      <a:pPr marL="0" indent="0">
                        <a:buFontTx/>
                        <a:buNone/>
                      </a:pPr>
                      <a:r>
                        <a:rPr lang="en-US" sz="1050" u="none" dirty="0" smtClean="0"/>
                        <a:t>Inventory</a:t>
                      </a:r>
                      <a:endParaRPr lang="en-US" sz="1050" u="none" dirty="0"/>
                    </a:p>
                  </a:txBody>
                  <a:tcPr/>
                </a:tc>
                <a:tc>
                  <a:txBody>
                    <a:bodyPr/>
                    <a:lstStyle/>
                    <a:p>
                      <a:pPr algn="r"/>
                      <a:r>
                        <a:rPr lang="en-US" sz="1050" u="none" dirty="0" smtClean="0"/>
                        <a:t>230</a:t>
                      </a:r>
                      <a:endParaRPr lang="en-US" sz="1050" u="none" dirty="0"/>
                    </a:p>
                  </a:txBody>
                  <a:tcPr/>
                </a:tc>
                <a:tc>
                  <a:txBody>
                    <a:bodyPr/>
                    <a:lstStyle/>
                    <a:p>
                      <a:pPr algn="r"/>
                      <a:endParaRPr lang="en-US" sz="1050" u="none" dirty="0"/>
                    </a:p>
                  </a:txBody>
                  <a:tcPr/>
                </a:tc>
                <a:tc>
                  <a:txBody>
                    <a:bodyPr/>
                    <a:lstStyle/>
                    <a:p>
                      <a:pPr algn="l"/>
                      <a:r>
                        <a:rPr lang="en-US" sz="1050" u="none" dirty="0" smtClean="0"/>
                        <a:t>   Current Liabilities</a:t>
                      </a:r>
                      <a:endParaRPr lang="en-US" sz="1050" u="none" dirty="0"/>
                    </a:p>
                  </a:txBody>
                  <a:tcPr/>
                </a:tc>
                <a:tc>
                  <a:txBody>
                    <a:bodyPr/>
                    <a:lstStyle/>
                    <a:p>
                      <a:pPr algn="r"/>
                      <a:r>
                        <a:rPr lang="en-US" sz="1050" u="none" dirty="0" smtClean="0"/>
                        <a:t>250</a:t>
                      </a:r>
                      <a:endParaRPr lang="en-US" sz="1050" u="none" dirty="0"/>
                    </a:p>
                  </a:txBody>
                  <a:tcPr/>
                </a:tc>
                <a:extLst>
                  <a:ext uri="{0D108BD9-81ED-4DB2-BD59-A6C34878D82A}">
                    <a16:rowId xmlns:a16="http://schemas.microsoft.com/office/drawing/2014/main" val="10006"/>
                  </a:ext>
                </a:extLst>
              </a:tr>
              <a:tr h="0">
                <a:tc>
                  <a:txBody>
                    <a:bodyPr/>
                    <a:lstStyle/>
                    <a:p>
                      <a:r>
                        <a:rPr lang="en-US" sz="1050" u="none" dirty="0" smtClean="0"/>
                        <a:t>Prepaid</a:t>
                      </a:r>
                      <a:r>
                        <a:rPr lang="en-US" sz="1050" u="none" baseline="0" dirty="0" smtClean="0"/>
                        <a:t> Assets</a:t>
                      </a:r>
                      <a:endParaRPr lang="en-US" sz="1050" u="none" dirty="0"/>
                    </a:p>
                  </a:txBody>
                  <a:tcPr/>
                </a:tc>
                <a:tc>
                  <a:txBody>
                    <a:bodyPr/>
                    <a:lstStyle/>
                    <a:p>
                      <a:pPr algn="r"/>
                      <a:r>
                        <a:rPr lang="en-US" sz="1050" u="none" dirty="0" smtClean="0"/>
                        <a:t>120</a:t>
                      </a:r>
                      <a:endParaRPr lang="en-US" sz="1050" u="none" dirty="0"/>
                    </a:p>
                  </a:txBody>
                  <a:tcPr/>
                </a:tc>
                <a:tc>
                  <a:txBody>
                    <a:bodyPr/>
                    <a:lstStyle/>
                    <a:p>
                      <a:pPr algn="r"/>
                      <a:endParaRPr lang="en-US" sz="1050" u="none" dirty="0"/>
                    </a:p>
                  </a:txBody>
                  <a:tcPr/>
                </a:tc>
                <a:tc>
                  <a:txBody>
                    <a:bodyPr/>
                    <a:lstStyle/>
                    <a:p>
                      <a:pPr algn="l"/>
                      <a:endParaRPr lang="en-US" sz="1050" u="none" dirty="0"/>
                    </a:p>
                  </a:txBody>
                  <a:tcPr/>
                </a:tc>
                <a:tc>
                  <a:txBody>
                    <a:bodyPr/>
                    <a:lstStyle/>
                    <a:p>
                      <a:pPr algn="r"/>
                      <a:endParaRPr lang="en-US" sz="1050" u="none" dirty="0"/>
                    </a:p>
                  </a:txBody>
                  <a:tcPr/>
                </a:tc>
                <a:extLst>
                  <a:ext uri="{0D108BD9-81ED-4DB2-BD59-A6C34878D82A}">
                    <a16:rowId xmlns:a16="http://schemas.microsoft.com/office/drawing/2014/main" val="10007"/>
                  </a:ext>
                </a:extLst>
              </a:tr>
              <a:tr h="0">
                <a:tc>
                  <a:txBody>
                    <a:bodyPr/>
                    <a:lstStyle/>
                    <a:p>
                      <a:r>
                        <a:rPr lang="en-US" sz="1050" u="none" dirty="0" smtClean="0"/>
                        <a:t>  Current Assets</a:t>
                      </a:r>
                      <a:endParaRPr lang="en-US" sz="1050" u="none" dirty="0"/>
                    </a:p>
                  </a:txBody>
                  <a:tcPr/>
                </a:tc>
                <a:tc>
                  <a:txBody>
                    <a:bodyPr/>
                    <a:lstStyle/>
                    <a:p>
                      <a:pPr algn="r"/>
                      <a:r>
                        <a:rPr lang="en-US" sz="1050" u="none" dirty="0" smtClean="0"/>
                        <a:t>840</a:t>
                      </a:r>
                      <a:endParaRPr lang="en-US" sz="1050" u="none" dirty="0"/>
                    </a:p>
                  </a:txBody>
                  <a:tcPr/>
                </a:tc>
                <a:tc>
                  <a:txBody>
                    <a:bodyPr/>
                    <a:lstStyle/>
                    <a:p>
                      <a:pPr algn="r"/>
                      <a:endParaRPr lang="en-US" sz="1050" u="none" dirty="0"/>
                    </a:p>
                  </a:txBody>
                  <a:tcPr/>
                </a:tc>
                <a:tc>
                  <a:txBody>
                    <a:bodyPr/>
                    <a:lstStyle/>
                    <a:p>
                      <a:pPr algn="l"/>
                      <a:r>
                        <a:rPr lang="en-US" sz="1050" u="none" dirty="0" smtClean="0"/>
                        <a:t>Warranty Liabilities</a:t>
                      </a:r>
                      <a:endParaRPr lang="en-US" sz="1050" u="none" dirty="0"/>
                    </a:p>
                  </a:txBody>
                  <a:tcPr/>
                </a:tc>
                <a:tc>
                  <a:txBody>
                    <a:bodyPr/>
                    <a:lstStyle/>
                    <a:p>
                      <a:pPr algn="r"/>
                      <a:r>
                        <a:rPr lang="en-US" sz="1050" u="none" dirty="0" smtClean="0"/>
                        <a:t>20</a:t>
                      </a:r>
                      <a:endParaRPr lang="en-US" sz="1050" u="none" dirty="0"/>
                    </a:p>
                  </a:txBody>
                  <a:tcPr/>
                </a:tc>
                <a:extLst>
                  <a:ext uri="{0D108BD9-81ED-4DB2-BD59-A6C34878D82A}">
                    <a16:rowId xmlns:a16="http://schemas.microsoft.com/office/drawing/2014/main" val="10008"/>
                  </a:ext>
                </a:extLst>
              </a:tr>
              <a:tr h="0">
                <a:tc>
                  <a:txBody>
                    <a:bodyPr/>
                    <a:lstStyle/>
                    <a:p>
                      <a:endParaRPr lang="en-US" sz="1050" u="none" dirty="0"/>
                    </a:p>
                  </a:txBody>
                  <a:tcPr/>
                </a:tc>
                <a:tc>
                  <a:txBody>
                    <a:bodyPr/>
                    <a:lstStyle/>
                    <a:p>
                      <a:pPr algn="r"/>
                      <a:endParaRPr lang="en-US" sz="1050" u="none" dirty="0"/>
                    </a:p>
                  </a:txBody>
                  <a:tcPr/>
                </a:tc>
                <a:tc>
                  <a:txBody>
                    <a:bodyPr/>
                    <a:lstStyle/>
                    <a:p>
                      <a:pPr algn="r"/>
                      <a:endParaRPr lang="en-US" sz="1050" u="none" dirty="0"/>
                    </a:p>
                  </a:txBody>
                  <a:tcPr/>
                </a:tc>
                <a:tc>
                  <a:txBody>
                    <a:bodyPr/>
                    <a:lstStyle/>
                    <a:p>
                      <a:pPr algn="l"/>
                      <a:r>
                        <a:rPr lang="en-US" sz="1050" u="none" dirty="0" smtClean="0"/>
                        <a:t>Contingent Liabilities</a:t>
                      </a:r>
                      <a:endParaRPr lang="en-US" sz="1050" u="none" dirty="0"/>
                    </a:p>
                  </a:txBody>
                  <a:tcPr/>
                </a:tc>
                <a:tc>
                  <a:txBody>
                    <a:bodyPr/>
                    <a:lstStyle/>
                    <a:p>
                      <a:pPr algn="r"/>
                      <a:r>
                        <a:rPr lang="en-US" sz="1050" u="none" dirty="0" smtClean="0"/>
                        <a:t>40</a:t>
                      </a:r>
                      <a:endParaRPr lang="en-US" sz="1050" u="none" dirty="0"/>
                    </a:p>
                  </a:txBody>
                  <a:tcPr/>
                </a:tc>
                <a:extLst>
                  <a:ext uri="{0D108BD9-81ED-4DB2-BD59-A6C34878D82A}">
                    <a16:rowId xmlns:a16="http://schemas.microsoft.com/office/drawing/2014/main" val="10009"/>
                  </a:ext>
                </a:extLst>
              </a:tr>
              <a:tr h="0">
                <a:tc>
                  <a:txBody>
                    <a:bodyPr/>
                    <a:lstStyle/>
                    <a:p>
                      <a:pPr marL="0" indent="0">
                        <a:buFontTx/>
                        <a:buNone/>
                      </a:pPr>
                      <a:r>
                        <a:rPr lang="en-US" sz="1050" u="none" dirty="0" smtClean="0"/>
                        <a:t>PP&amp;E, gross</a:t>
                      </a:r>
                      <a:endParaRPr lang="en-US" sz="1050" u="none" dirty="0"/>
                    </a:p>
                  </a:txBody>
                  <a:tcPr/>
                </a:tc>
                <a:tc>
                  <a:txBody>
                    <a:bodyPr/>
                    <a:lstStyle/>
                    <a:p>
                      <a:pPr algn="r"/>
                      <a:r>
                        <a:rPr lang="en-US" sz="1050" u="none" dirty="0" smtClean="0"/>
                        <a:t>1000</a:t>
                      </a:r>
                      <a:endParaRPr lang="en-US" sz="1050" u="none" dirty="0"/>
                    </a:p>
                  </a:txBody>
                  <a:tcPr/>
                </a:tc>
                <a:tc>
                  <a:txBody>
                    <a:bodyPr/>
                    <a:lstStyle/>
                    <a:p>
                      <a:pPr algn="r"/>
                      <a:endParaRPr lang="en-US" sz="1050" u="none" dirty="0"/>
                    </a:p>
                  </a:txBody>
                  <a:tcPr/>
                </a:tc>
                <a:tc>
                  <a:txBody>
                    <a:bodyPr/>
                    <a:lstStyle/>
                    <a:p>
                      <a:pPr algn="l"/>
                      <a:r>
                        <a:rPr lang="en-US" sz="1050" u="none" dirty="0" smtClean="0"/>
                        <a:t>Deferred Tax Liabilities, net</a:t>
                      </a:r>
                      <a:endParaRPr lang="en-US" sz="1050" u="none" dirty="0"/>
                    </a:p>
                  </a:txBody>
                  <a:tcPr/>
                </a:tc>
                <a:tc>
                  <a:txBody>
                    <a:bodyPr/>
                    <a:lstStyle/>
                    <a:p>
                      <a:pPr algn="r"/>
                      <a:r>
                        <a:rPr lang="en-US" sz="1050" u="none" dirty="0" smtClean="0"/>
                        <a:t>80</a:t>
                      </a:r>
                      <a:endParaRPr lang="en-US" sz="1050" u="none" dirty="0"/>
                    </a:p>
                  </a:txBody>
                  <a:tcPr/>
                </a:tc>
                <a:extLst>
                  <a:ext uri="{0D108BD9-81ED-4DB2-BD59-A6C34878D82A}">
                    <a16:rowId xmlns:a16="http://schemas.microsoft.com/office/drawing/2014/main" val="10010"/>
                  </a:ext>
                </a:extLst>
              </a:tr>
              <a:tr h="0">
                <a:tc>
                  <a:txBody>
                    <a:bodyPr/>
                    <a:lstStyle/>
                    <a:p>
                      <a:r>
                        <a:rPr lang="en-US" sz="1050" u="none" dirty="0" smtClean="0"/>
                        <a:t>(Accumulated</a:t>
                      </a:r>
                      <a:r>
                        <a:rPr lang="en-US" sz="1050" u="none" baseline="0" dirty="0" smtClean="0"/>
                        <a:t> Depreciation)</a:t>
                      </a:r>
                      <a:endParaRPr lang="en-US" sz="1050" u="none" dirty="0"/>
                    </a:p>
                  </a:txBody>
                  <a:tcPr/>
                </a:tc>
                <a:tc>
                  <a:txBody>
                    <a:bodyPr/>
                    <a:lstStyle/>
                    <a:p>
                      <a:pPr algn="r"/>
                      <a:r>
                        <a:rPr lang="en-US" sz="1050" u="none" dirty="0" smtClean="0"/>
                        <a:t>(250)</a:t>
                      </a:r>
                      <a:endParaRPr lang="en-US" sz="1050" u="none" dirty="0"/>
                    </a:p>
                  </a:txBody>
                  <a:tcPr/>
                </a:tc>
                <a:tc>
                  <a:txBody>
                    <a:bodyPr/>
                    <a:lstStyle/>
                    <a:p>
                      <a:pPr algn="r"/>
                      <a:endParaRPr lang="en-US" sz="1050" u="none" dirty="0"/>
                    </a:p>
                  </a:txBody>
                  <a:tcPr/>
                </a:tc>
                <a:tc>
                  <a:txBody>
                    <a:bodyPr/>
                    <a:lstStyle/>
                    <a:p>
                      <a:pPr algn="l"/>
                      <a:r>
                        <a:rPr lang="en-US" sz="1050" u="none" dirty="0" smtClean="0"/>
                        <a:t>Capital Lease Obligation</a:t>
                      </a:r>
                      <a:endParaRPr lang="en-US" sz="1050" u="none" dirty="0"/>
                    </a:p>
                  </a:txBody>
                  <a:tcPr/>
                </a:tc>
                <a:tc>
                  <a:txBody>
                    <a:bodyPr/>
                    <a:lstStyle/>
                    <a:p>
                      <a:pPr algn="r"/>
                      <a:r>
                        <a:rPr lang="en-US" sz="1050" u="none" dirty="0" smtClean="0"/>
                        <a:t>100</a:t>
                      </a:r>
                      <a:endParaRPr lang="en-US" sz="1050" u="none" dirty="0"/>
                    </a:p>
                  </a:txBody>
                  <a:tcPr/>
                </a:tc>
                <a:extLst>
                  <a:ext uri="{0D108BD9-81ED-4DB2-BD59-A6C34878D82A}">
                    <a16:rowId xmlns:a16="http://schemas.microsoft.com/office/drawing/2014/main" val="10011"/>
                  </a:ext>
                </a:extLst>
              </a:tr>
              <a:tr h="0">
                <a:tc>
                  <a:txBody>
                    <a:bodyPr/>
                    <a:lstStyle/>
                    <a:p>
                      <a:r>
                        <a:rPr lang="en-US" sz="1050" u="none" dirty="0" smtClean="0"/>
                        <a:t>Intangibles, net</a:t>
                      </a:r>
                      <a:endParaRPr lang="en-US" sz="1050" u="none" dirty="0"/>
                    </a:p>
                  </a:txBody>
                  <a:tcPr/>
                </a:tc>
                <a:tc>
                  <a:txBody>
                    <a:bodyPr/>
                    <a:lstStyle/>
                    <a:p>
                      <a:pPr algn="r"/>
                      <a:r>
                        <a:rPr lang="en-US" sz="1050" u="none" dirty="0" smtClean="0"/>
                        <a:t>150</a:t>
                      </a:r>
                      <a:endParaRPr lang="en-US" sz="1050" u="none" dirty="0"/>
                    </a:p>
                  </a:txBody>
                  <a:tcPr/>
                </a:tc>
                <a:tc>
                  <a:txBody>
                    <a:bodyPr/>
                    <a:lstStyle/>
                    <a:p>
                      <a:pPr algn="r"/>
                      <a:endParaRPr lang="en-US" sz="1050" u="none" dirty="0"/>
                    </a:p>
                  </a:txBody>
                  <a:tcPr/>
                </a:tc>
                <a:tc>
                  <a:txBody>
                    <a:bodyPr/>
                    <a:lstStyle/>
                    <a:p>
                      <a:pPr algn="l"/>
                      <a:r>
                        <a:rPr lang="en-US" sz="1050" u="none" dirty="0" smtClean="0"/>
                        <a:t>Bonds, net</a:t>
                      </a:r>
                      <a:endParaRPr lang="en-US" sz="1050" u="none" dirty="0"/>
                    </a:p>
                  </a:txBody>
                  <a:tcPr/>
                </a:tc>
                <a:tc>
                  <a:txBody>
                    <a:bodyPr/>
                    <a:lstStyle/>
                    <a:p>
                      <a:pPr algn="r"/>
                      <a:r>
                        <a:rPr lang="en-US" sz="1050" u="none" dirty="0" smtClean="0"/>
                        <a:t>600</a:t>
                      </a:r>
                      <a:endParaRPr lang="en-US" sz="1050" u="none" dirty="0"/>
                    </a:p>
                  </a:txBody>
                  <a:tcPr/>
                </a:tc>
                <a:extLst>
                  <a:ext uri="{0D108BD9-81ED-4DB2-BD59-A6C34878D82A}">
                    <a16:rowId xmlns:a16="http://schemas.microsoft.com/office/drawing/2014/main" val="10012"/>
                  </a:ext>
                </a:extLst>
              </a:tr>
              <a:tr h="0">
                <a:tc>
                  <a:txBody>
                    <a:bodyPr/>
                    <a:lstStyle/>
                    <a:p>
                      <a:r>
                        <a:rPr lang="en-US" sz="1050" u="none" dirty="0" smtClean="0"/>
                        <a:t>   Long-term</a:t>
                      </a:r>
                      <a:r>
                        <a:rPr lang="en-US" sz="1050" u="none" baseline="0" dirty="0" smtClean="0"/>
                        <a:t> Assets</a:t>
                      </a:r>
                      <a:endParaRPr lang="en-US" sz="1050" b="0" u="none" dirty="0"/>
                    </a:p>
                  </a:txBody>
                  <a:tcPr/>
                </a:tc>
                <a:tc>
                  <a:txBody>
                    <a:bodyPr/>
                    <a:lstStyle/>
                    <a:p>
                      <a:pPr algn="r"/>
                      <a:r>
                        <a:rPr lang="en-US" sz="1050" u="none" dirty="0" smtClean="0"/>
                        <a:t>900</a:t>
                      </a:r>
                      <a:endParaRPr lang="en-US" sz="1050" b="0" u="none" dirty="0"/>
                    </a:p>
                  </a:txBody>
                  <a:tcPr/>
                </a:tc>
                <a:tc>
                  <a:txBody>
                    <a:bodyPr/>
                    <a:lstStyle/>
                    <a:p>
                      <a:pPr algn="r"/>
                      <a:endParaRPr lang="en-US" sz="1050" b="0" u="none" dirty="0"/>
                    </a:p>
                  </a:txBody>
                  <a:tcPr/>
                </a:tc>
                <a:tc>
                  <a:txBody>
                    <a:bodyPr/>
                    <a:lstStyle/>
                    <a:p>
                      <a:pPr algn="l"/>
                      <a:r>
                        <a:rPr lang="en-US" sz="1050" u="none" dirty="0" smtClean="0"/>
                        <a:t>   Long-term  Liabilities</a:t>
                      </a:r>
                      <a:endParaRPr lang="en-US" sz="1050" b="0" u="none" dirty="0"/>
                    </a:p>
                  </a:txBody>
                  <a:tcPr/>
                </a:tc>
                <a:tc>
                  <a:txBody>
                    <a:bodyPr/>
                    <a:lstStyle/>
                    <a:p>
                      <a:pPr algn="r"/>
                      <a:r>
                        <a:rPr lang="en-US" sz="1050" u="none" dirty="0" smtClean="0"/>
                        <a:t>840</a:t>
                      </a:r>
                      <a:endParaRPr lang="en-US" sz="1050" b="0" u="none" dirty="0"/>
                    </a:p>
                  </a:txBody>
                  <a:tcPr/>
                </a:tc>
                <a:extLst>
                  <a:ext uri="{0D108BD9-81ED-4DB2-BD59-A6C34878D82A}">
                    <a16:rowId xmlns:a16="http://schemas.microsoft.com/office/drawing/2014/main" val="10013"/>
                  </a:ext>
                </a:extLst>
              </a:tr>
              <a:tr h="0">
                <a:tc>
                  <a:txBody>
                    <a:bodyPr/>
                    <a:lstStyle/>
                    <a:p>
                      <a:endParaRPr lang="en-US" sz="1050" b="1" u="none" dirty="0"/>
                    </a:p>
                  </a:txBody>
                  <a:tcPr/>
                </a:tc>
                <a:tc>
                  <a:txBody>
                    <a:bodyPr/>
                    <a:lstStyle/>
                    <a:p>
                      <a:pPr algn="r"/>
                      <a:endParaRPr lang="en-US" sz="1050" b="1" u="none" dirty="0"/>
                    </a:p>
                  </a:txBody>
                  <a:tcPr/>
                </a:tc>
                <a:tc>
                  <a:txBody>
                    <a:bodyPr/>
                    <a:lstStyle/>
                    <a:p>
                      <a:pPr algn="r"/>
                      <a:endParaRPr lang="en-US" sz="1050" b="1" u="none" dirty="0"/>
                    </a:p>
                  </a:txBody>
                  <a:tcPr/>
                </a:tc>
                <a:tc>
                  <a:txBody>
                    <a:bodyPr/>
                    <a:lstStyle/>
                    <a:p>
                      <a:pPr algn="l"/>
                      <a:endParaRPr lang="en-US" sz="1050" b="1" u="none" dirty="0"/>
                    </a:p>
                  </a:txBody>
                  <a:tcPr/>
                </a:tc>
                <a:tc>
                  <a:txBody>
                    <a:bodyPr/>
                    <a:lstStyle/>
                    <a:p>
                      <a:pPr algn="r"/>
                      <a:endParaRPr lang="en-US" sz="1050" b="1" u="none" dirty="0"/>
                    </a:p>
                  </a:txBody>
                  <a:tcPr/>
                </a:tc>
                <a:extLst>
                  <a:ext uri="{0D108BD9-81ED-4DB2-BD59-A6C34878D82A}">
                    <a16:rowId xmlns:a16="http://schemas.microsoft.com/office/drawing/2014/main" val="10014"/>
                  </a:ext>
                </a:extLst>
              </a:tr>
              <a:tr h="0">
                <a:tc>
                  <a:txBody>
                    <a:bodyPr/>
                    <a:lstStyle/>
                    <a:p>
                      <a:endParaRPr lang="en-US" sz="1050" b="1" u="none" dirty="0"/>
                    </a:p>
                  </a:txBody>
                  <a:tcPr/>
                </a:tc>
                <a:tc>
                  <a:txBody>
                    <a:bodyPr/>
                    <a:lstStyle/>
                    <a:p>
                      <a:pPr algn="r"/>
                      <a:endParaRPr lang="en-US" sz="1050" b="1" u="none" dirty="0"/>
                    </a:p>
                  </a:txBody>
                  <a:tcPr/>
                </a:tc>
                <a:tc>
                  <a:txBody>
                    <a:bodyPr/>
                    <a:lstStyle/>
                    <a:p>
                      <a:pPr algn="r"/>
                      <a:endParaRPr lang="en-US" sz="1050" b="1" u="none" dirty="0"/>
                    </a:p>
                  </a:txBody>
                  <a:tcPr/>
                </a:tc>
                <a:tc>
                  <a:txBody>
                    <a:bodyPr/>
                    <a:lstStyle/>
                    <a:p>
                      <a:pPr algn="l"/>
                      <a:r>
                        <a:rPr lang="en-US" sz="1050" u="sng" dirty="0" smtClean="0"/>
                        <a:t>Owners’ Equity</a:t>
                      </a:r>
                      <a:endParaRPr lang="en-US" sz="1050" b="0" u="sng" dirty="0"/>
                    </a:p>
                  </a:txBody>
                  <a:tcPr/>
                </a:tc>
                <a:tc>
                  <a:txBody>
                    <a:bodyPr/>
                    <a:lstStyle/>
                    <a:p>
                      <a:pPr algn="r"/>
                      <a:endParaRPr lang="en-US" sz="1050" b="0" u="none" dirty="0"/>
                    </a:p>
                  </a:txBody>
                  <a:tcPr/>
                </a:tc>
                <a:extLst>
                  <a:ext uri="{0D108BD9-81ED-4DB2-BD59-A6C34878D82A}">
                    <a16:rowId xmlns:a16="http://schemas.microsoft.com/office/drawing/2014/main" val="10015"/>
                  </a:ext>
                </a:extLst>
              </a:tr>
              <a:tr h="0">
                <a:tc>
                  <a:txBody>
                    <a:bodyPr/>
                    <a:lstStyle/>
                    <a:p>
                      <a:endParaRPr lang="en-US" sz="1050" b="1" u="none" dirty="0"/>
                    </a:p>
                  </a:txBody>
                  <a:tcPr/>
                </a:tc>
                <a:tc>
                  <a:txBody>
                    <a:bodyPr/>
                    <a:lstStyle/>
                    <a:p>
                      <a:pPr algn="r"/>
                      <a:endParaRPr lang="en-US" sz="1050" b="1" u="none" dirty="0"/>
                    </a:p>
                  </a:txBody>
                  <a:tcPr/>
                </a:tc>
                <a:tc>
                  <a:txBody>
                    <a:bodyPr/>
                    <a:lstStyle/>
                    <a:p>
                      <a:pPr algn="r"/>
                      <a:endParaRPr lang="en-US" sz="1050" b="1" u="none" dirty="0"/>
                    </a:p>
                  </a:txBody>
                  <a:tcPr/>
                </a:tc>
                <a:tc>
                  <a:txBody>
                    <a:bodyPr/>
                    <a:lstStyle/>
                    <a:p>
                      <a:pPr algn="l"/>
                      <a:r>
                        <a:rPr lang="en-US" sz="1050" u="none" dirty="0" smtClean="0"/>
                        <a:t>Common Stock</a:t>
                      </a:r>
                      <a:endParaRPr lang="en-US" sz="1050" b="0" u="none" dirty="0"/>
                    </a:p>
                  </a:txBody>
                  <a:tcPr/>
                </a:tc>
                <a:tc>
                  <a:txBody>
                    <a:bodyPr/>
                    <a:lstStyle/>
                    <a:p>
                      <a:pPr algn="r"/>
                      <a:r>
                        <a:rPr lang="en-US" sz="1050" u="none" dirty="0" smtClean="0"/>
                        <a:t>50</a:t>
                      </a:r>
                      <a:endParaRPr lang="en-US" sz="1050" b="0" u="none" dirty="0"/>
                    </a:p>
                  </a:txBody>
                  <a:tcPr/>
                </a:tc>
                <a:extLst>
                  <a:ext uri="{0D108BD9-81ED-4DB2-BD59-A6C34878D82A}">
                    <a16:rowId xmlns:a16="http://schemas.microsoft.com/office/drawing/2014/main" val="10016"/>
                  </a:ext>
                </a:extLst>
              </a:tr>
              <a:tr h="0">
                <a:tc>
                  <a:txBody>
                    <a:bodyPr/>
                    <a:lstStyle/>
                    <a:p>
                      <a:endParaRPr lang="en-US" sz="1050" b="1" u="none" dirty="0"/>
                    </a:p>
                  </a:txBody>
                  <a:tcPr/>
                </a:tc>
                <a:tc>
                  <a:txBody>
                    <a:bodyPr/>
                    <a:lstStyle/>
                    <a:p>
                      <a:pPr algn="r"/>
                      <a:endParaRPr lang="en-US" sz="1050" b="1" u="none" dirty="0"/>
                    </a:p>
                  </a:txBody>
                  <a:tcPr/>
                </a:tc>
                <a:tc>
                  <a:txBody>
                    <a:bodyPr/>
                    <a:lstStyle/>
                    <a:p>
                      <a:pPr algn="r"/>
                      <a:endParaRPr lang="en-US" sz="1050" b="1" u="none" dirty="0"/>
                    </a:p>
                  </a:txBody>
                  <a:tcPr/>
                </a:tc>
                <a:tc>
                  <a:txBody>
                    <a:bodyPr/>
                    <a:lstStyle/>
                    <a:p>
                      <a:pPr algn="l"/>
                      <a:r>
                        <a:rPr lang="en-US" sz="1050" u="none" dirty="0" smtClean="0"/>
                        <a:t>APIC</a:t>
                      </a:r>
                      <a:endParaRPr lang="en-US" sz="1050" b="0" u="none" dirty="0"/>
                    </a:p>
                  </a:txBody>
                  <a:tcPr/>
                </a:tc>
                <a:tc>
                  <a:txBody>
                    <a:bodyPr/>
                    <a:lstStyle/>
                    <a:p>
                      <a:pPr algn="r"/>
                      <a:r>
                        <a:rPr lang="en-US" sz="1050" u="none" dirty="0" smtClean="0"/>
                        <a:t>450</a:t>
                      </a:r>
                      <a:endParaRPr lang="en-US" sz="1050" b="0" u="none" dirty="0"/>
                    </a:p>
                  </a:txBody>
                  <a:tcPr/>
                </a:tc>
                <a:extLst>
                  <a:ext uri="{0D108BD9-81ED-4DB2-BD59-A6C34878D82A}">
                    <a16:rowId xmlns:a16="http://schemas.microsoft.com/office/drawing/2014/main" val="10017"/>
                  </a:ext>
                </a:extLst>
              </a:tr>
              <a:tr h="0">
                <a:tc>
                  <a:txBody>
                    <a:bodyPr/>
                    <a:lstStyle/>
                    <a:p>
                      <a:endParaRPr lang="en-US" sz="1050" b="1" u="none" dirty="0"/>
                    </a:p>
                  </a:txBody>
                  <a:tcPr/>
                </a:tc>
                <a:tc>
                  <a:txBody>
                    <a:bodyPr/>
                    <a:lstStyle/>
                    <a:p>
                      <a:pPr algn="r"/>
                      <a:endParaRPr lang="en-US" sz="1050" b="1" u="none" dirty="0"/>
                    </a:p>
                  </a:txBody>
                  <a:tcPr/>
                </a:tc>
                <a:tc>
                  <a:txBody>
                    <a:bodyPr/>
                    <a:lstStyle/>
                    <a:p>
                      <a:pPr algn="r"/>
                      <a:endParaRPr lang="en-US" sz="1050" b="1" u="none" dirty="0"/>
                    </a:p>
                  </a:txBody>
                  <a:tcPr/>
                </a:tc>
                <a:tc>
                  <a:txBody>
                    <a:bodyPr/>
                    <a:lstStyle/>
                    <a:p>
                      <a:pPr algn="l"/>
                      <a:r>
                        <a:rPr lang="en-US" sz="1050" u="none" dirty="0" smtClean="0"/>
                        <a:t>Treasury Stock</a:t>
                      </a:r>
                      <a:endParaRPr lang="en-US" sz="1050" b="0" u="none" dirty="0"/>
                    </a:p>
                  </a:txBody>
                  <a:tcPr/>
                </a:tc>
                <a:tc>
                  <a:txBody>
                    <a:bodyPr/>
                    <a:lstStyle/>
                    <a:p>
                      <a:pPr algn="r"/>
                      <a:r>
                        <a:rPr lang="en-US" sz="1050" u="none" dirty="0" smtClean="0"/>
                        <a:t>(10)</a:t>
                      </a:r>
                      <a:endParaRPr lang="en-US" sz="1050" b="0" u="none" dirty="0"/>
                    </a:p>
                  </a:txBody>
                  <a:tcPr/>
                </a:tc>
                <a:extLst>
                  <a:ext uri="{0D108BD9-81ED-4DB2-BD59-A6C34878D82A}">
                    <a16:rowId xmlns:a16="http://schemas.microsoft.com/office/drawing/2014/main" val="10018"/>
                  </a:ext>
                </a:extLst>
              </a:tr>
              <a:tr h="0">
                <a:tc>
                  <a:txBody>
                    <a:bodyPr/>
                    <a:lstStyle/>
                    <a:p>
                      <a:endParaRPr lang="en-US" sz="1050" b="1" u="none" dirty="0"/>
                    </a:p>
                  </a:txBody>
                  <a:tcPr/>
                </a:tc>
                <a:tc>
                  <a:txBody>
                    <a:bodyPr/>
                    <a:lstStyle/>
                    <a:p>
                      <a:pPr algn="r"/>
                      <a:endParaRPr lang="en-US" sz="1050" b="1" u="none" dirty="0"/>
                    </a:p>
                  </a:txBody>
                  <a:tcPr/>
                </a:tc>
                <a:tc>
                  <a:txBody>
                    <a:bodyPr/>
                    <a:lstStyle/>
                    <a:p>
                      <a:pPr algn="r"/>
                      <a:endParaRPr lang="en-US" sz="1050" b="1" u="none" dirty="0"/>
                    </a:p>
                  </a:txBody>
                  <a:tcPr/>
                </a:tc>
                <a:tc>
                  <a:txBody>
                    <a:bodyPr/>
                    <a:lstStyle/>
                    <a:p>
                      <a:pPr algn="l"/>
                      <a:r>
                        <a:rPr lang="en-US" sz="1050" u="none" dirty="0" smtClean="0"/>
                        <a:t>Other</a:t>
                      </a:r>
                      <a:endParaRPr lang="en-US" sz="1050" b="0" u="none" dirty="0"/>
                    </a:p>
                  </a:txBody>
                  <a:tcPr/>
                </a:tc>
                <a:tc>
                  <a:txBody>
                    <a:bodyPr/>
                    <a:lstStyle/>
                    <a:p>
                      <a:pPr algn="r"/>
                      <a:r>
                        <a:rPr lang="en-US" sz="1050" u="none" dirty="0" smtClean="0"/>
                        <a:t>10</a:t>
                      </a:r>
                      <a:endParaRPr lang="en-US" sz="1050" b="0" u="none" dirty="0"/>
                    </a:p>
                  </a:txBody>
                  <a:tcPr/>
                </a:tc>
                <a:extLst>
                  <a:ext uri="{0D108BD9-81ED-4DB2-BD59-A6C34878D82A}">
                    <a16:rowId xmlns:a16="http://schemas.microsoft.com/office/drawing/2014/main" val="10019"/>
                  </a:ext>
                </a:extLst>
              </a:tr>
              <a:tr h="0">
                <a:tc>
                  <a:txBody>
                    <a:bodyPr/>
                    <a:lstStyle/>
                    <a:p>
                      <a:endParaRPr lang="en-US" sz="1050" b="1" u="none" dirty="0"/>
                    </a:p>
                  </a:txBody>
                  <a:tcPr/>
                </a:tc>
                <a:tc>
                  <a:txBody>
                    <a:bodyPr/>
                    <a:lstStyle/>
                    <a:p>
                      <a:pPr algn="r"/>
                      <a:endParaRPr lang="en-US" sz="1050" b="1" u="none" dirty="0"/>
                    </a:p>
                  </a:txBody>
                  <a:tcPr/>
                </a:tc>
                <a:tc>
                  <a:txBody>
                    <a:bodyPr/>
                    <a:lstStyle/>
                    <a:p>
                      <a:pPr algn="r"/>
                      <a:endParaRPr lang="en-US" sz="1050" b="1" u="none" dirty="0"/>
                    </a:p>
                  </a:txBody>
                  <a:tcPr/>
                </a:tc>
                <a:tc>
                  <a:txBody>
                    <a:bodyPr/>
                    <a:lstStyle/>
                    <a:p>
                      <a:pPr algn="l"/>
                      <a:r>
                        <a:rPr lang="en-US" sz="1050" u="none" dirty="0" smtClean="0"/>
                        <a:t>Retained Earnings</a:t>
                      </a:r>
                      <a:endParaRPr lang="en-US" sz="1050" b="0" u="none" dirty="0"/>
                    </a:p>
                  </a:txBody>
                  <a:tcPr/>
                </a:tc>
                <a:tc>
                  <a:txBody>
                    <a:bodyPr/>
                    <a:lstStyle/>
                    <a:p>
                      <a:pPr algn="r"/>
                      <a:r>
                        <a:rPr lang="en-US" sz="1050" u="none" dirty="0" smtClean="0"/>
                        <a:t>150</a:t>
                      </a:r>
                      <a:endParaRPr lang="en-US" sz="1050" b="0" u="none" dirty="0"/>
                    </a:p>
                  </a:txBody>
                  <a:tcPr/>
                </a:tc>
                <a:extLst>
                  <a:ext uri="{0D108BD9-81ED-4DB2-BD59-A6C34878D82A}">
                    <a16:rowId xmlns:a16="http://schemas.microsoft.com/office/drawing/2014/main" val="10020"/>
                  </a:ext>
                </a:extLst>
              </a:tr>
              <a:tr h="0">
                <a:tc>
                  <a:txBody>
                    <a:bodyPr/>
                    <a:lstStyle/>
                    <a:p>
                      <a:endParaRPr lang="en-US" sz="1050" b="1" u="none" dirty="0"/>
                    </a:p>
                  </a:txBody>
                  <a:tcPr/>
                </a:tc>
                <a:tc>
                  <a:txBody>
                    <a:bodyPr/>
                    <a:lstStyle/>
                    <a:p>
                      <a:pPr algn="r"/>
                      <a:endParaRPr lang="en-US" sz="1050" b="1" u="none" dirty="0"/>
                    </a:p>
                  </a:txBody>
                  <a:tcPr/>
                </a:tc>
                <a:tc>
                  <a:txBody>
                    <a:bodyPr/>
                    <a:lstStyle/>
                    <a:p>
                      <a:pPr algn="r"/>
                      <a:endParaRPr lang="en-US" sz="1050" b="1" u="none" dirty="0"/>
                    </a:p>
                  </a:txBody>
                  <a:tcPr/>
                </a:tc>
                <a:tc>
                  <a:txBody>
                    <a:bodyPr/>
                    <a:lstStyle/>
                    <a:p>
                      <a:pPr algn="l"/>
                      <a:r>
                        <a:rPr lang="en-US" sz="1050" u="none" dirty="0" smtClean="0"/>
                        <a:t>   Owners’ equity</a:t>
                      </a:r>
                      <a:endParaRPr lang="en-US" sz="1050" b="0" u="none" dirty="0"/>
                    </a:p>
                  </a:txBody>
                  <a:tcPr/>
                </a:tc>
                <a:tc>
                  <a:txBody>
                    <a:bodyPr/>
                    <a:lstStyle/>
                    <a:p>
                      <a:pPr algn="r"/>
                      <a:r>
                        <a:rPr lang="en-US" sz="1050" u="none" dirty="0" smtClean="0"/>
                        <a:t>650</a:t>
                      </a:r>
                      <a:endParaRPr lang="en-US" sz="1050" b="0" u="none" dirty="0"/>
                    </a:p>
                  </a:txBody>
                  <a:tcPr/>
                </a:tc>
                <a:extLst>
                  <a:ext uri="{0D108BD9-81ED-4DB2-BD59-A6C34878D82A}">
                    <a16:rowId xmlns:a16="http://schemas.microsoft.com/office/drawing/2014/main" val="10021"/>
                  </a:ext>
                </a:extLst>
              </a:tr>
              <a:tr h="0">
                <a:tc>
                  <a:txBody>
                    <a:bodyPr/>
                    <a:lstStyle/>
                    <a:p>
                      <a:r>
                        <a:rPr lang="en-US" sz="1050" u="none" dirty="0" smtClean="0"/>
                        <a:t>Total</a:t>
                      </a:r>
                      <a:r>
                        <a:rPr lang="en-US" sz="1050" u="none" baseline="0" dirty="0" smtClean="0"/>
                        <a:t> Assets</a:t>
                      </a:r>
                      <a:endParaRPr lang="en-US" sz="1050" b="1" u="none" dirty="0"/>
                    </a:p>
                  </a:txBody>
                  <a:tcPr/>
                </a:tc>
                <a:tc>
                  <a:txBody>
                    <a:bodyPr/>
                    <a:lstStyle/>
                    <a:p>
                      <a:pPr algn="r"/>
                      <a:r>
                        <a:rPr lang="en-US" sz="1050" u="none" dirty="0" smtClean="0"/>
                        <a:t>1740</a:t>
                      </a:r>
                      <a:endParaRPr lang="en-US" sz="1050" b="1" u="none" dirty="0"/>
                    </a:p>
                  </a:txBody>
                  <a:tcPr/>
                </a:tc>
                <a:tc>
                  <a:txBody>
                    <a:bodyPr/>
                    <a:lstStyle/>
                    <a:p>
                      <a:pPr algn="r"/>
                      <a:endParaRPr lang="en-US" sz="1050" b="1" u="none" dirty="0"/>
                    </a:p>
                  </a:txBody>
                  <a:tcPr/>
                </a:tc>
                <a:tc>
                  <a:txBody>
                    <a:bodyPr/>
                    <a:lstStyle/>
                    <a:p>
                      <a:pPr algn="l"/>
                      <a:r>
                        <a:rPr lang="en-US" sz="1050" u="none" dirty="0" smtClean="0"/>
                        <a:t>Total Liabilities &amp; OE</a:t>
                      </a:r>
                      <a:endParaRPr lang="en-US" sz="1050" b="1" u="none" dirty="0"/>
                    </a:p>
                  </a:txBody>
                  <a:tcPr/>
                </a:tc>
                <a:tc>
                  <a:txBody>
                    <a:bodyPr/>
                    <a:lstStyle/>
                    <a:p>
                      <a:pPr algn="r"/>
                      <a:r>
                        <a:rPr lang="en-US" sz="1050" u="none" dirty="0" smtClean="0"/>
                        <a:t>1740</a:t>
                      </a:r>
                      <a:endParaRPr lang="en-US" sz="1050" b="1" u="none" dirty="0"/>
                    </a:p>
                  </a:txBody>
                  <a:tcPr/>
                </a:tc>
                <a:extLst>
                  <a:ext uri="{0D108BD9-81ED-4DB2-BD59-A6C34878D82A}">
                    <a16:rowId xmlns:a16="http://schemas.microsoft.com/office/drawing/2014/main" val="10022"/>
                  </a:ext>
                </a:extLst>
              </a:tr>
            </a:tbl>
          </a:graphicData>
        </a:graphic>
      </p:graphicFrame>
      <p:sp>
        <p:nvSpPr>
          <p:cNvPr id="5122"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7AAB13F-ADB2-4002-89FA-3CC3FC639A20}" type="slidenum">
              <a:rPr lang="en-US" altLang="en-US" sz="900" b="1" smtClean="0">
                <a:solidFill>
                  <a:srgbClr val="002E62"/>
                </a:solidFill>
              </a:rPr>
              <a:pPr/>
              <a:t>4</a:t>
            </a:fld>
            <a:endParaRPr lang="en-US" altLang="en-US" sz="1400" b="1" smtClean="0">
              <a:solidFill>
                <a:srgbClr val="002E62"/>
              </a:solidFill>
            </a:endParaRPr>
          </a:p>
        </p:txBody>
      </p:sp>
      <p:sp>
        <p:nvSpPr>
          <p:cNvPr id="5123"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Where we are on the Balance Sheet</a:t>
            </a:r>
            <a:endParaRPr lang="en-US" altLang="en-US" dirty="0" smtClean="0">
              <a:solidFill>
                <a:schemeClr val="bg1"/>
              </a:solidFill>
            </a:endParaRPr>
          </a:p>
        </p:txBody>
      </p:sp>
      <p:sp>
        <p:nvSpPr>
          <p:cNvPr id="9" name="Rounded Rectangle 8"/>
          <p:cNvSpPr/>
          <p:nvPr/>
        </p:nvSpPr>
        <p:spPr>
          <a:xfrm>
            <a:off x="4876800" y="4800600"/>
            <a:ext cx="2514600" cy="18288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8508766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40</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Stock Splits</a:t>
            </a:r>
            <a:endParaRPr lang="en-US" sz="2800" dirty="0"/>
          </a:p>
        </p:txBody>
      </p:sp>
    </p:spTree>
    <p:extLst>
      <p:ext uri="{BB962C8B-B14F-4D97-AF65-F5344CB8AC3E}">
        <p14:creationId xmlns:p14="http://schemas.microsoft.com/office/powerpoint/2010/main" val="41844880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41</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Stock Split</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20000" cy="4876800"/>
          </a:xfrm>
          <a:noFill/>
        </p:spPr>
        <p:txBody>
          <a:bodyPr lIns="0" tIns="0" rIns="0" bIns="0"/>
          <a:lstStyle/>
          <a:p>
            <a:pPr marL="0" indent="0">
              <a:spcAft>
                <a:spcPts val="1200"/>
              </a:spcAft>
              <a:buNone/>
            </a:pPr>
            <a:r>
              <a:rPr lang="en-US" sz="1400" dirty="0"/>
              <a:t>A </a:t>
            </a:r>
            <a:r>
              <a:rPr lang="en-US" sz="1400" dirty="0">
                <a:solidFill>
                  <a:srgbClr val="7030A0"/>
                </a:solidFill>
              </a:rPr>
              <a:t>stock split </a:t>
            </a:r>
            <a:r>
              <a:rPr lang="en-US" sz="1400" dirty="0"/>
              <a:t>is the distribution of additional shares of stock to stockholders according to their percent ownership. When a stock split occurs, the corporation calls in the outstanding shares and issues new shares of stock. </a:t>
            </a:r>
            <a:r>
              <a:rPr lang="en-US" sz="1400" u="sng" dirty="0"/>
              <a:t>In the process of a stock split, the par value per share of the stock changes</a:t>
            </a:r>
            <a:r>
              <a:rPr lang="en-US" sz="1400" dirty="0"/>
              <a:t>. Each shareholder has the same percentage ownership of the company after the split as he or she did before the split. </a:t>
            </a:r>
            <a:endParaRPr lang="en-US" sz="1400" dirty="0" smtClean="0"/>
          </a:p>
          <a:p>
            <a:pPr marL="0" indent="0">
              <a:spcAft>
                <a:spcPts val="1200"/>
              </a:spcAft>
              <a:buNone/>
            </a:pPr>
            <a:endParaRPr lang="en-US" sz="1400" dirty="0"/>
          </a:p>
          <a:p>
            <a:pPr>
              <a:spcAft>
                <a:spcPts val="1200"/>
              </a:spcAft>
            </a:pPr>
            <a:r>
              <a:rPr lang="en-US" sz="1400" dirty="0"/>
              <a:t>Assume that a corporation has 3,000 shares of $2 par value common stock outstanding before a two-for-one stock split. After the two-for-one split, the number of shares doubles and the par value is cut in half. </a:t>
            </a:r>
            <a:r>
              <a:rPr lang="en-US" sz="1400" b="1" dirty="0"/>
              <a:t>Notice that an accounting entry is not required and that retained earnings is not reduced</a:t>
            </a:r>
            <a:r>
              <a:rPr lang="en-US" sz="1400" dirty="0"/>
              <a:t>. </a:t>
            </a:r>
          </a:p>
          <a:p>
            <a:pPr>
              <a:spcAft>
                <a:spcPts val="1200"/>
              </a:spcAft>
            </a:pPr>
            <a:endParaRPr lang="en-US" sz="1400" dirty="0"/>
          </a:p>
          <a:p>
            <a:pPr>
              <a:spcAft>
                <a:spcPts val="1200"/>
              </a:spcAft>
            </a:pPr>
            <a:r>
              <a:rPr lang="en-US" sz="1400" dirty="0"/>
              <a:t>In many respects, a 100 percent stock dividend and a two-for-one stock split result in similar effects on the price per share in the stock market. The stock split usually requires more administrative tasks to call in and reissue stock certificates.</a:t>
            </a:r>
          </a:p>
        </p:txBody>
      </p:sp>
    </p:spTree>
    <p:extLst>
      <p:ext uri="{BB962C8B-B14F-4D97-AF65-F5344CB8AC3E}">
        <p14:creationId xmlns:p14="http://schemas.microsoft.com/office/powerpoint/2010/main" val="15726130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42</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Stock Split</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20000" cy="4876800"/>
          </a:xfrm>
          <a:noFill/>
        </p:spPr>
        <p:txBody>
          <a:bodyPr lIns="0" tIns="0" rIns="0" bIns="0"/>
          <a:lstStyle/>
          <a:p>
            <a:pPr marL="0" indent="0">
              <a:lnSpc>
                <a:spcPct val="90000"/>
              </a:lnSpc>
              <a:buNone/>
            </a:pPr>
            <a:r>
              <a:rPr lang="en-US" sz="1400" dirty="0"/>
              <a:t>Changes # of shares authorized, issued, outstanding, </a:t>
            </a:r>
            <a:r>
              <a:rPr lang="en-US" sz="1400" dirty="0" smtClean="0"/>
              <a:t>and </a:t>
            </a:r>
            <a:r>
              <a:rPr lang="en-US" sz="1400" dirty="0"/>
              <a:t>in treasury, but no change in each shareholders’ ownership percentage</a:t>
            </a:r>
          </a:p>
          <a:p>
            <a:pPr eaLnBrk="1" hangingPunct="1">
              <a:lnSpc>
                <a:spcPct val="90000"/>
              </a:lnSpc>
            </a:pPr>
            <a:endParaRPr lang="en-US" sz="1400" i="1" dirty="0">
              <a:solidFill>
                <a:srgbClr val="002060"/>
              </a:solidFill>
            </a:endParaRPr>
          </a:p>
          <a:p>
            <a:pPr marL="0" indent="0">
              <a:buNone/>
            </a:pPr>
            <a:r>
              <a:rPr lang="en-US" sz="1400" dirty="0"/>
              <a:t>So why would a firm declare a stock split?</a:t>
            </a:r>
          </a:p>
          <a:p>
            <a:pPr eaLnBrk="1" hangingPunct="1">
              <a:lnSpc>
                <a:spcPct val="90000"/>
              </a:lnSpc>
            </a:pPr>
            <a:endParaRPr lang="en-US" sz="1400" i="1" dirty="0">
              <a:solidFill>
                <a:srgbClr val="002060"/>
              </a:solidFill>
            </a:endParaRPr>
          </a:p>
          <a:p>
            <a:pPr>
              <a:lnSpc>
                <a:spcPct val="90000"/>
              </a:lnSpc>
            </a:pPr>
            <a:endParaRPr lang="en-US" sz="1400" b="1" dirty="0"/>
          </a:p>
          <a:p>
            <a:pPr>
              <a:lnSpc>
                <a:spcPct val="90000"/>
              </a:lnSpc>
            </a:pPr>
            <a:endParaRPr lang="en-US" sz="1400" b="1" i="1" dirty="0" smtClean="0">
              <a:solidFill>
                <a:srgbClr val="002060"/>
              </a:solidFill>
            </a:endParaRPr>
          </a:p>
          <a:p>
            <a:pPr>
              <a:lnSpc>
                <a:spcPct val="90000"/>
              </a:lnSpc>
            </a:pPr>
            <a:endParaRPr lang="en-US" sz="1400" b="1" i="1" dirty="0" smtClean="0">
              <a:solidFill>
                <a:srgbClr val="002060"/>
              </a:solidFill>
            </a:endParaRPr>
          </a:p>
          <a:p>
            <a:pPr>
              <a:lnSpc>
                <a:spcPct val="90000"/>
              </a:lnSpc>
            </a:pPr>
            <a:endParaRPr lang="en-US" sz="1400" b="1" i="1" dirty="0">
              <a:solidFill>
                <a:srgbClr val="002060"/>
              </a:solidFill>
            </a:endParaRPr>
          </a:p>
          <a:p>
            <a:pPr marL="0" indent="0">
              <a:lnSpc>
                <a:spcPct val="90000"/>
              </a:lnSpc>
              <a:buNone/>
            </a:pPr>
            <a:r>
              <a:rPr lang="en-US" sz="1400" b="1" i="1" dirty="0" smtClean="0">
                <a:solidFill>
                  <a:srgbClr val="002060"/>
                </a:solidFill>
              </a:rPr>
              <a:t>Market </a:t>
            </a:r>
            <a:r>
              <a:rPr lang="en-US" sz="1400" b="1" i="1" dirty="0">
                <a:solidFill>
                  <a:srgbClr val="002060"/>
                </a:solidFill>
              </a:rPr>
              <a:t>Capitalization </a:t>
            </a:r>
            <a:r>
              <a:rPr lang="en-US" sz="1400" i="1" dirty="0">
                <a:solidFill>
                  <a:srgbClr val="002060"/>
                </a:solidFill>
              </a:rPr>
              <a:t>= Price per Share * # Shares Outstanding</a:t>
            </a:r>
          </a:p>
          <a:p>
            <a:pPr lvl="1">
              <a:spcBef>
                <a:spcPts val="1200"/>
              </a:spcBef>
              <a:buFont typeface="Wingdings" panose="05000000000000000000" pitchFamily="2" charset="2"/>
              <a:buChar char="ü"/>
            </a:pPr>
            <a:endParaRPr lang="en-US" sz="1400" dirty="0" smtClean="0"/>
          </a:p>
          <a:p>
            <a:pPr lvl="1">
              <a:spcBef>
                <a:spcPts val="1200"/>
              </a:spcBef>
              <a:buFont typeface="Wingdings" panose="05000000000000000000" pitchFamily="2" charset="2"/>
              <a:buChar char="ü"/>
            </a:pPr>
            <a:r>
              <a:rPr lang="en-US" sz="1400" dirty="0" smtClean="0"/>
              <a:t>Stock </a:t>
            </a:r>
            <a:r>
              <a:rPr lang="en-US" sz="1400" dirty="0"/>
              <a:t>splits do </a:t>
            </a:r>
            <a:r>
              <a:rPr lang="en-US" sz="1400" b="1" u="sng" dirty="0"/>
              <a:t>not</a:t>
            </a:r>
            <a:r>
              <a:rPr lang="en-US" sz="1400" dirty="0"/>
              <a:t> affect firm value but do affect # shares outstanding, so </a:t>
            </a:r>
            <a:r>
              <a:rPr lang="en-US" sz="1400" dirty="0" smtClean="0"/>
              <a:t>price </a:t>
            </a:r>
            <a:r>
              <a:rPr lang="en-US" sz="1400" dirty="0"/>
              <a:t>per share is mechanically affected</a:t>
            </a:r>
          </a:p>
          <a:p>
            <a:pPr marL="0" indent="0" eaLnBrk="1" hangingPunct="1">
              <a:lnSpc>
                <a:spcPct val="90000"/>
              </a:lnSpc>
              <a:buNone/>
            </a:pPr>
            <a:endParaRPr lang="en-US" sz="1400" dirty="0"/>
          </a:p>
          <a:p>
            <a:pPr>
              <a:lnSpc>
                <a:spcPct val="90000"/>
              </a:lnSpc>
              <a:spcBef>
                <a:spcPts val="0"/>
              </a:spcBef>
            </a:pPr>
            <a:endParaRPr lang="en-US" sz="1400" dirty="0" smtClean="0"/>
          </a:p>
          <a:p>
            <a:pPr lvl="1">
              <a:lnSpc>
                <a:spcPct val="90000"/>
              </a:lnSpc>
              <a:spcBef>
                <a:spcPts val="0"/>
              </a:spcBef>
              <a:buFont typeface="Wingdings" panose="05000000000000000000" pitchFamily="2" charset="2"/>
              <a:buChar char="v"/>
            </a:pPr>
            <a:r>
              <a:rPr lang="en-US" sz="1400" dirty="0" smtClean="0"/>
              <a:t>No </a:t>
            </a:r>
            <a:r>
              <a:rPr lang="en-US" sz="1400" dirty="0"/>
              <a:t>journal entry required; just adjust the # of shares and par value on the balance sheet</a:t>
            </a:r>
          </a:p>
        </p:txBody>
      </p:sp>
    </p:spTree>
    <p:extLst>
      <p:ext uri="{BB962C8B-B14F-4D97-AF65-F5344CB8AC3E}">
        <p14:creationId xmlns:p14="http://schemas.microsoft.com/office/powerpoint/2010/main" val="21299953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43</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Stock Split Example</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990600" y="1219200"/>
            <a:ext cx="7924800" cy="4876800"/>
          </a:xfrm>
          <a:noFill/>
        </p:spPr>
        <p:txBody>
          <a:bodyPr lIns="0" tIns="0" rIns="0" bIns="0"/>
          <a:lstStyle/>
          <a:p>
            <a:pPr marL="0" indent="0">
              <a:lnSpc>
                <a:spcPct val="80000"/>
              </a:lnSpc>
              <a:buNone/>
            </a:pPr>
            <a:r>
              <a:rPr lang="en-US" sz="1400" dirty="0"/>
              <a:t>Firm Z issues a </a:t>
            </a:r>
            <a:r>
              <a:rPr lang="en-US" sz="1400" b="1" dirty="0">
                <a:solidFill>
                  <a:srgbClr val="002060"/>
                </a:solidFill>
              </a:rPr>
              <a:t>4-for-1</a:t>
            </a:r>
            <a:r>
              <a:rPr lang="en-US" sz="1400" dirty="0"/>
              <a:t> stock split:</a:t>
            </a:r>
          </a:p>
          <a:p>
            <a:pPr eaLnBrk="1" hangingPunct="1">
              <a:lnSpc>
                <a:spcPct val="80000"/>
              </a:lnSpc>
              <a:buFontTx/>
              <a:buNone/>
            </a:pPr>
            <a:endParaRPr lang="en-US" sz="1400" u="sng" dirty="0"/>
          </a:p>
          <a:p>
            <a:pPr eaLnBrk="1" hangingPunct="1">
              <a:lnSpc>
                <a:spcPct val="80000"/>
              </a:lnSpc>
              <a:buFontTx/>
              <a:buNone/>
            </a:pPr>
            <a:endParaRPr lang="en-US" sz="1400" u="sng" dirty="0"/>
          </a:p>
          <a:p>
            <a:pPr>
              <a:lnSpc>
                <a:spcPct val="80000"/>
              </a:lnSpc>
              <a:buNone/>
            </a:pPr>
            <a:r>
              <a:rPr lang="en-US" sz="1400" u="sng" dirty="0"/>
              <a:t>Owners’ Equity </a:t>
            </a:r>
            <a:r>
              <a:rPr lang="en-US" sz="1400" b="1" u="sng" dirty="0">
                <a:solidFill>
                  <a:srgbClr val="002060"/>
                </a:solidFill>
              </a:rPr>
              <a:t>Before</a:t>
            </a:r>
            <a:r>
              <a:rPr lang="en-US" sz="1400" u="sng" dirty="0"/>
              <a:t> the Stock Split</a:t>
            </a:r>
          </a:p>
          <a:p>
            <a:pPr eaLnBrk="1" hangingPunct="1">
              <a:lnSpc>
                <a:spcPct val="80000"/>
              </a:lnSpc>
              <a:buFontTx/>
              <a:buNone/>
            </a:pPr>
            <a:endParaRPr lang="en-US" sz="1400" dirty="0"/>
          </a:p>
          <a:p>
            <a:pPr eaLnBrk="1" hangingPunct="1">
              <a:lnSpc>
                <a:spcPct val="80000"/>
              </a:lnSpc>
              <a:buFontTx/>
              <a:buNone/>
            </a:pPr>
            <a:r>
              <a:rPr lang="en-US" sz="1400" dirty="0"/>
              <a:t>  Common Stock</a:t>
            </a:r>
            <a:r>
              <a:rPr lang="en-US" sz="1400" i="1" dirty="0">
                <a:solidFill>
                  <a:srgbClr val="FF0000"/>
                </a:solidFill>
              </a:rPr>
              <a:t> </a:t>
            </a:r>
            <a:r>
              <a:rPr lang="en-US" sz="1400" i="1" dirty="0"/>
              <a:t>(</a:t>
            </a:r>
            <a:r>
              <a:rPr lang="en-US" sz="1400" b="1" i="1" dirty="0">
                <a:solidFill>
                  <a:srgbClr val="0070C0"/>
                </a:solidFill>
              </a:rPr>
              <a:t>$2.00 </a:t>
            </a:r>
            <a:r>
              <a:rPr lang="en-US" sz="1400" dirty="0"/>
              <a:t>par value; </a:t>
            </a:r>
            <a:r>
              <a:rPr lang="en-US" sz="1400" b="1" i="1" dirty="0">
                <a:solidFill>
                  <a:srgbClr val="0070C0"/>
                </a:solidFill>
              </a:rPr>
              <a:t>1,000</a:t>
            </a:r>
            <a:r>
              <a:rPr lang="en-US" sz="1400" dirty="0"/>
              <a:t> shares issued and </a:t>
            </a:r>
            <a:r>
              <a:rPr lang="en-US" sz="1400" dirty="0" smtClean="0"/>
              <a:t>outstanding)	</a:t>
            </a:r>
            <a:r>
              <a:rPr lang="en-US" sz="1400" b="1" i="1" dirty="0" smtClean="0">
                <a:solidFill>
                  <a:srgbClr val="0070C0"/>
                </a:solidFill>
              </a:rPr>
              <a:t>2,000</a:t>
            </a:r>
            <a:endParaRPr lang="en-US" sz="1400" b="1" i="1" dirty="0">
              <a:solidFill>
                <a:srgbClr val="0070C0"/>
              </a:solidFill>
            </a:endParaRPr>
          </a:p>
          <a:p>
            <a:pPr>
              <a:lnSpc>
                <a:spcPct val="80000"/>
              </a:lnSpc>
              <a:buNone/>
            </a:pPr>
            <a:r>
              <a:rPr lang="en-US" sz="1400" dirty="0"/>
              <a:t>  APIC		     	       	   			</a:t>
            </a:r>
            <a:r>
              <a:rPr lang="en-US" sz="1400" dirty="0" smtClean="0"/>
              <a:t>   </a:t>
            </a:r>
            <a:r>
              <a:rPr lang="en-US" sz="1400" dirty="0"/>
              <a:t>400</a:t>
            </a:r>
          </a:p>
          <a:p>
            <a:pPr eaLnBrk="1" hangingPunct="1">
              <a:lnSpc>
                <a:spcPct val="80000"/>
              </a:lnSpc>
              <a:buFontTx/>
              <a:buNone/>
            </a:pPr>
            <a:r>
              <a:rPr lang="en-US" sz="1400" dirty="0"/>
              <a:t>  Retained Earnings					 	</a:t>
            </a:r>
            <a:r>
              <a:rPr lang="en-US" sz="1400" u="sng" dirty="0" smtClean="0"/>
              <a:t>   </a:t>
            </a:r>
            <a:r>
              <a:rPr lang="en-US" sz="1400" u="sng" dirty="0"/>
              <a:t>600</a:t>
            </a:r>
          </a:p>
          <a:p>
            <a:pPr eaLnBrk="1" hangingPunct="1">
              <a:lnSpc>
                <a:spcPct val="80000"/>
              </a:lnSpc>
              <a:buFontTx/>
              <a:buNone/>
            </a:pPr>
            <a:r>
              <a:rPr lang="en-US" sz="1400" dirty="0"/>
              <a:t>  Total Owners’ Equity					    	3,000</a:t>
            </a:r>
          </a:p>
          <a:p>
            <a:pPr eaLnBrk="1" hangingPunct="1">
              <a:lnSpc>
                <a:spcPct val="80000"/>
              </a:lnSpc>
              <a:buFontTx/>
              <a:buNone/>
            </a:pPr>
            <a:endParaRPr lang="en-US" sz="1400" b="1" dirty="0"/>
          </a:p>
          <a:p>
            <a:pPr eaLnBrk="1" hangingPunct="1">
              <a:lnSpc>
                <a:spcPct val="80000"/>
              </a:lnSpc>
              <a:buFontTx/>
              <a:buNone/>
            </a:pPr>
            <a:endParaRPr lang="en-US" sz="1400" b="1" dirty="0"/>
          </a:p>
          <a:p>
            <a:pPr>
              <a:lnSpc>
                <a:spcPct val="80000"/>
              </a:lnSpc>
              <a:buNone/>
            </a:pPr>
            <a:r>
              <a:rPr lang="en-US" sz="1400" u="sng" dirty="0"/>
              <a:t>Owners’ Equity </a:t>
            </a:r>
            <a:r>
              <a:rPr lang="en-US" sz="1400" b="1" u="sng" dirty="0">
                <a:solidFill>
                  <a:srgbClr val="002060"/>
                </a:solidFill>
              </a:rPr>
              <a:t>After</a:t>
            </a:r>
            <a:r>
              <a:rPr lang="en-US" sz="1400" u="sng" dirty="0"/>
              <a:t> the Stock Split</a:t>
            </a:r>
          </a:p>
          <a:p>
            <a:pPr>
              <a:lnSpc>
                <a:spcPct val="80000"/>
              </a:lnSpc>
              <a:buNone/>
            </a:pPr>
            <a:endParaRPr lang="en-US" sz="1400" dirty="0"/>
          </a:p>
          <a:p>
            <a:pPr eaLnBrk="1" hangingPunct="1">
              <a:lnSpc>
                <a:spcPct val="80000"/>
              </a:lnSpc>
              <a:buFontTx/>
              <a:buNone/>
            </a:pPr>
            <a:r>
              <a:rPr lang="en-US" sz="1400" dirty="0"/>
              <a:t>  Common Stock (</a:t>
            </a:r>
            <a:r>
              <a:rPr lang="en-US" sz="1400" b="1" i="1" dirty="0">
                <a:solidFill>
                  <a:srgbClr val="0070C0"/>
                </a:solidFill>
              </a:rPr>
              <a:t>$0.50 </a:t>
            </a:r>
            <a:r>
              <a:rPr lang="en-US" sz="1400" dirty="0"/>
              <a:t>par value, </a:t>
            </a:r>
            <a:r>
              <a:rPr lang="en-US" sz="1400" b="1" i="1" dirty="0">
                <a:solidFill>
                  <a:srgbClr val="0070C0"/>
                </a:solidFill>
              </a:rPr>
              <a:t>4,000</a:t>
            </a:r>
            <a:r>
              <a:rPr lang="en-US" sz="1400" b="1" i="1" dirty="0">
                <a:solidFill>
                  <a:srgbClr val="002060"/>
                </a:solidFill>
              </a:rPr>
              <a:t> </a:t>
            </a:r>
            <a:r>
              <a:rPr lang="en-US" sz="1400" dirty="0"/>
              <a:t>shares issued and outstanding)	</a:t>
            </a:r>
            <a:r>
              <a:rPr lang="en-US" sz="1400" b="1" i="1" dirty="0" smtClean="0">
                <a:solidFill>
                  <a:srgbClr val="0070C0"/>
                </a:solidFill>
              </a:rPr>
              <a:t>2,000</a:t>
            </a:r>
            <a:r>
              <a:rPr lang="en-US" sz="1400" dirty="0" smtClean="0"/>
              <a:t>      </a:t>
            </a:r>
            <a:endParaRPr lang="en-US" sz="1400" dirty="0"/>
          </a:p>
          <a:p>
            <a:pPr>
              <a:lnSpc>
                <a:spcPct val="80000"/>
              </a:lnSpc>
              <a:buNone/>
            </a:pPr>
            <a:r>
              <a:rPr lang="en-US" sz="1400" dirty="0"/>
              <a:t>  APIC		     	       	   			</a:t>
            </a:r>
            <a:r>
              <a:rPr lang="en-US" sz="1400" dirty="0" smtClean="0"/>
              <a:t>   </a:t>
            </a:r>
            <a:r>
              <a:rPr lang="en-US" sz="1400" dirty="0"/>
              <a:t>400</a:t>
            </a:r>
          </a:p>
          <a:p>
            <a:pPr>
              <a:lnSpc>
                <a:spcPct val="80000"/>
              </a:lnSpc>
              <a:buNone/>
            </a:pPr>
            <a:r>
              <a:rPr lang="en-US" sz="1400" dirty="0"/>
              <a:t>  Retained Earnings					   	</a:t>
            </a:r>
            <a:r>
              <a:rPr lang="en-US" sz="1400" u="sng" dirty="0" smtClean="0"/>
              <a:t>   </a:t>
            </a:r>
            <a:r>
              <a:rPr lang="en-US" sz="1400" u="sng" dirty="0"/>
              <a:t>600</a:t>
            </a:r>
          </a:p>
          <a:p>
            <a:pPr>
              <a:lnSpc>
                <a:spcPct val="80000"/>
              </a:lnSpc>
              <a:buNone/>
            </a:pPr>
            <a:r>
              <a:rPr lang="en-US" sz="1400" dirty="0"/>
              <a:t>  Total Owners’ Equity					    	3,000</a:t>
            </a:r>
          </a:p>
        </p:txBody>
      </p:sp>
    </p:spTree>
    <p:extLst>
      <p:ext uri="{BB962C8B-B14F-4D97-AF65-F5344CB8AC3E}">
        <p14:creationId xmlns:p14="http://schemas.microsoft.com/office/powerpoint/2010/main" val="38615507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44</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Apple’s 7-for-1 Stock Split in 2014 (FAQ)</a:t>
            </a:r>
            <a:endParaRPr lang="en-US" altLang="en-US" sz="2800" dirty="0" smtClean="0">
              <a:solidFill>
                <a:schemeClr val="bg1"/>
              </a:solidFill>
            </a:endParaRPr>
          </a:p>
        </p:txBody>
      </p:sp>
      <p:pic>
        <p:nvPicPr>
          <p:cNvPr id="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58812"/>
            <a:ext cx="7848600" cy="493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331451"/>
            <a:ext cx="7846423" cy="53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399" y="3124200"/>
            <a:ext cx="7994735" cy="2236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Straight Connector 9"/>
          <p:cNvCxnSpPr/>
          <p:nvPr/>
        </p:nvCxnSpPr>
        <p:spPr>
          <a:xfrm>
            <a:off x="914400" y="4724400"/>
            <a:ext cx="73914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324600" y="4419600"/>
            <a:ext cx="2508334"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924629" y="3886200"/>
            <a:ext cx="3857171"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562600" y="3581400"/>
            <a:ext cx="28194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15450" y="952418"/>
            <a:ext cx="478108" cy="585438"/>
          </a:xfrm>
          <a:prstGeom prst="rect">
            <a:avLst/>
          </a:prstGeom>
        </p:spPr>
      </p:pic>
    </p:spTree>
    <p:extLst>
      <p:ext uri="{BB962C8B-B14F-4D97-AF65-F5344CB8AC3E}">
        <p14:creationId xmlns:p14="http://schemas.microsoft.com/office/powerpoint/2010/main" val="15354367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45</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Apple’s Dividend History</a:t>
            </a:r>
            <a:endParaRPr lang="en-US" altLang="en-US" sz="2800" dirty="0" smtClean="0">
              <a:solidFill>
                <a:schemeClr val="bg1"/>
              </a:solidFill>
            </a:endParaRPr>
          </a:p>
        </p:txBody>
      </p:sp>
      <p:pic>
        <p:nvPicPr>
          <p:cNvPr id="6" name="Picture 5"/>
          <p:cNvPicPr>
            <a:picLocks noChangeAspect="1"/>
          </p:cNvPicPr>
          <p:nvPr/>
        </p:nvPicPr>
        <p:blipFill>
          <a:blip r:embed="rId3"/>
          <a:stretch>
            <a:fillRect/>
          </a:stretch>
        </p:blipFill>
        <p:spPr>
          <a:xfrm>
            <a:off x="1066799" y="1371600"/>
            <a:ext cx="7831951" cy="4357346"/>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5450" y="952418"/>
            <a:ext cx="478108" cy="585438"/>
          </a:xfrm>
          <a:prstGeom prst="rect">
            <a:avLst/>
          </a:prstGeom>
        </p:spPr>
      </p:pic>
    </p:spTree>
    <p:extLst>
      <p:ext uri="{BB962C8B-B14F-4D97-AF65-F5344CB8AC3E}">
        <p14:creationId xmlns:p14="http://schemas.microsoft.com/office/powerpoint/2010/main" val="31356839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914399" y="3800509"/>
            <a:ext cx="7866399" cy="2361996"/>
          </a:xfrm>
          <a:prstGeom prst="rect">
            <a:avLst/>
          </a:prstGeom>
        </p:spPr>
      </p:pic>
      <p:pic>
        <p:nvPicPr>
          <p:cNvPr id="8" name="Picture 7"/>
          <p:cNvPicPr>
            <a:picLocks noChangeAspect="1"/>
          </p:cNvPicPr>
          <p:nvPr/>
        </p:nvPicPr>
        <p:blipFill>
          <a:blip r:embed="rId4"/>
          <a:stretch>
            <a:fillRect/>
          </a:stretch>
        </p:blipFill>
        <p:spPr>
          <a:xfrm>
            <a:off x="914400" y="1351692"/>
            <a:ext cx="7501050" cy="2037401"/>
          </a:xfrm>
          <a:prstGeom prst="rect">
            <a:avLst/>
          </a:prstGeom>
        </p:spPr>
      </p:pic>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46</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Apple’s Shares Outstanding After Stock Split</a:t>
            </a:r>
            <a:endParaRPr lang="en-US" altLang="en-US" sz="2800" dirty="0" smtClean="0">
              <a:solidFill>
                <a:schemeClr val="bg1"/>
              </a:solidFill>
            </a:endParaRPr>
          </a:p>
        </p:txBody>
      </p:sp>
      <p:sp>
        <p:nvSpPr>
          <p:cNvPr id="7" name="TextBox 6"/>
          <p:cNvSpPr txBox="1"/>
          <p:nvPr/>
        </p:nvSpPr>
        <p:spPr>
          <a:xfrm>
            <a:off x="1066800" y="1066800"/>
            <a:ext cx="4267200" cy="338554"/>
          </a:xfrm>
          <a:prstGeom prst="rect">
            <a:avLst/>
          </a:prstGeom>
          <a:noFill/>
        </p:spPr>
        <p:txBody>
          <a:bodyPr wrap="square" rtlCol="0">
            <a:spAutoFit/>
          </a:bodyPr>
          <a:lstStyle/>
          <a:p>
            <a:r>
              <a:rPr lang="en-US" sz="1600" b="1" u="sng" dirty="0" smtClean="0">
                <a:solidFill>
                  <a:srgbClr val="002060"/>
                </a:solidFill>
              </a:rPr>
              <a:t>Apple’s EPS Disclosure in 2013:</a:t>
            </a:r>
            <a:endParaRPr lang="en-US" sz="1600" b="1" u="sng" dirty="0">
              <a:solidFill>
                <a:srgbClr val="002060"/>
              </a:solidFill>
            </a:endParaRPr>
          </a:p>
        </p:txBody>
      </p:sp>
      <p:sp>
        <p:nvSpPr>
          <p:cNvPr id="9" name="TextBox 8"/>
          <p:cNvSpPr txBox="1"/>
          <p:nvPr/>
        </p:nvSpPr>
        <p:spPr>
          <a:xfrm>
            <a:off x="1066800" y="3657600"/>
            <a:ext cx="4267200" cy="338554"/>
          </a:xfrm>
          <a:prstGeom prst="rect">
            <a:avLst/>
          </a:prstGeom>
          <a:noFill/>
        </p:spPr>
        <p:txBody>
          <a:bodyPr wrap="square" rtlCol="0">
            <a:spAutoFit/>
          </a:bodyPr>
          <a:lstStyle/>
          <a:p>
            <a:r>
              <a:rPr lang="en-US" sz="1600" b="1" u="sng" dirty="0" smtClean="0">
                <a:solidFill>
                  <a:srgbClr val="002060"/>
                </a:solidFill>
              </a:rPr>
              <a:t>Apple’s EPS Disclosure in 2014:</a:t>
            </a:r>
            <a:endParaRPr lang="en-US" sz="1600" b="1" u="sng" dirty="0">
              <a:solidFill>
                <a:srgbClr val="002060"/>
              </a:solidFill>
            </a:endParaRPr>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15450" y="952418"/>
            <a:ext cx="478108" cy="585438"/>
          </a:xfrm>
          <a:prstGeom prst="rect">
            <a:avLst/>
          </a:prstGeom>
        </p:spPr>
      </p:pic>
    </p:spTree>
    <p:extLst>
      <p:ext uri="{BB962C8B-B14F-4D97-AF65-F5344CB8AC3E}">
        <p14:creationId xmlns:p14="http://schemas.microsoft.com/office/powerpoint/2010/main" val="3397801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47</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Preferred Stock Transactions</a:t>
            </a:r>
            <a:endParaRPr lang="en-US" sz="2800" dirty="0"/>
          </a:p>
        </p:txBody>
      </p:sp>
    </p:spTree>
    <p:extLst>
      <p:ext uri="{BB962C8B-B14F-4D97-AF65-F5344CB8AC3E}">
        <p14:creationId xmlns:p14="http://schemas.microsoft.com/office/powerpoint/2010/main" val="16316272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48</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Preferred Stock</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20000" cy="4876800"/>
          </a:xfrm>
          <a:noFill/>
        </p:spPr>
        <p:txBody>
          <a:bodyPr lIns="0" tIns="0" rIns="0" bIns="0"/>
          <a:lstStyle/>
          <a:p>
            <a:pPr marL="0" indent="0">
              <a:spcBef>
                <a:spcPct val="75000"/>
              </a:spcBef>
              <a:buNone/>
            </a:pPr>
            <a:r>
              <a:rPr lang="en-US" sz="1400" dirty="0">
                <a:solidFill>
                  <a:srgbClr val="FF0000"/>
                </a:solidFill>
              </a:rPr>
              <a:t>Preferred stock </a:t>
            </a:r>
            <a:r>
              <a:rPr lang="en-US" sz="1400" dirty="0"/>
              <a:t>is a separate class of stock that typically has priority over common stock in dividend distributions and distribution of assets in a </a:t>
            </a:r>
            <a:r>
              <a:rPr lang="en-US" sz="1400" dirty="0" smtClean="0"/>
              <a:t>liquidation (thus making it less risky than common stock). </a:t>
            </a:r>
            <a:r>
              <a:rPr lang="en-US" sz="1400" dirty="0"/>
              <a:t>Preferred stock usually has a stated dividend that is expressed as a percentage of its par value. It normally does not have voting rights.</a:t>
            </a:r>
          </a:p>
        </p:txBody>
      </p:sp>
    </p:spTree>
    <p:extLst>
      <p:ext uri="{BB962C8B-B14F-4D97-AF65-F5344CB8AC3E}">
        <p14:creationId xmlns:p14="http://schemas.microsoft.com/office/powerpoint/2010/main" val="14422224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49</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Preferred Stock</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20000" cy="4876800"/>
          </a:xfrm>
          <a:noFill/>
        </p:spPr>
        <p:txBody>
          <a:bodyPr lIns="0" tIns="0" rIns="0" bIns="0"/>
          <a:lstStyle/>
          <a:p>
            <a:pPr marL="0" indent="0">
              <a:buNone/>
            </a:pPr>
            <a:r>
              <a:rPr lang="en-US" sz="1400" dirty="0"/>
              <a:t>Preferred stock has a current dividend preference when compared to common stock. Current preferred dividends must be paid to preferred stockholders before any dividends are paid to common stockholders.</a:t>
            </a:r>
          </a:p>
          <a:p>
            <a:endParaRPr lang="en-US" sz="1400" dirty="0"/>
          </a:p>
          <a:p>
            <a:r>
              <a:rPr lang="en-US" sz="1400" dirty="0">
                <a:solidFill>
                  <a:srgbClr val="AF0501"/>
                </a:solidFill>
              </a:rPr>
              <a:t>Cumulative preferred</a:t>
            </a:r>
            <a:r>
              <a:rPr lang="en-US" sz="1400" dirty="0"/>
              <a:t> stockholders have the right to be paid both the current and all prior periods’ unpaid dividends before any dividends are paid to common stockholders. When the preferred stock is cumulative and the directors do not declare a dividend to preferred stockholders, the unpaid dividend is called a </a:t>
            </a:r>
            <a:r>
              <a:rPr lang="en-US" sz="1400" i="1" dirty="0">
                <a:solidFill>
                  <a:srgbClr val="002060"/>
                </a:solidFill>
              </a:rPr>
              <a:t>dividend in arrears </a:t>
            </a:r>
            <a:r>
              <a:rPr lang="en-US" sz="1400" dirty="0"/>
              <a:t>and must be disclosed in the financial statements.</a:t>
            </a:r>
          </a:p>
          <a:p>
            <a:endParaRPr lang="en-US" sz="1400" dirty="0"/>
          </a:p>
          <a:p>
            <a:r>
              <a:rPr lang="en-US" sz="1400" dirty="0"/>
              <a:t>Noncumulative preferred stock has no rights to prior periods’ dividends if they were not declared in those prior periods.</a:t>
            </a:r>
          </a:p>
        </p:txBody>
      </p:sp>
    </p:spTree>
    <p:extLst>
      <p:ext uri="{BB962C8B-B14F-4D97-AF65-F5344CB8AC3E}">
        <p14:creationId xmlns:p14="http://schemas.microsoft.com/office/powerpoint/2010/main" val="21013317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5</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6629400" cy="609600"/>
          </a:xfrm>
          <a:noFill/>
        </p:spPr>
        <p:txBody>
          <a:bodyPr lIns="0" tIns="0" rIns="0" bIns="0"/>
          <a:lstStyle/>
          <a:p>
            <a:pPr eaLnBrk="1" hangingPunct="1"/>
            <a:r>
              <a:rPr lang="en-US" altLang="en-US" sz="2400" b="1" dirty="0" smtClean="0">
                <a:solidFill>
                  <a:schemeClr val="bg1"/>
                </a:solidFill>
              </a:rPr>
              <a:t>Advantages of a Corporation</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239000" cy="5029200"/>
          </a:xfrm>
          <a:noFill/>
        </p:spPr>
        <p:txBody>
          <a:bodyPr lIns="0" tIns="0" rIns="0" bIns="0"/>
          <a:lstStyle/>
          <a:p>
            <a:pPr marL="0" indent="0" eaLnBrk="1" fontAlgn="auto" hangingPunct="1">
              <a:spcBef>
                <a:spcPts val="0"/>
              </a:spcBef>
              <a:spcAft>
                <a:spcPts val="0"/>
              </a:spcAft>
              <a:buNone/>
              <a:defRPr/>
            </a:pPr>
            <a:r>
              <a:rPr lang="en-US" sz="1400" dirty="0"/>
              <a:t>The corporate form of organization has several advantages. </a:t>
            </a:r>
            <a:endParaRPr lang="en-US" sz="1400" dirty="0" smtClean="0"/>
          </a:p>
          <a:p>
            <a:pPr marL="0" indent="0" eaLnBrk="1" fontAlgn="auto" hangingPunct="1">
              <a:spcBef>
                <a:spcPts val="0"/>
              </a:spcBef>
              <a:spcAft>
                <a:spcPts val="0"/>
              </a:spcAft>
              <a:buNone/>
              <a:defRPr/>
            </a:pPr>
            <a:endParaRPr lang="en-US" sz="1400" dirty="0"/>
          </a:p>
          <a:p>
            <a:pPr lvl="1" eaLnBrk="1" fontAlgn="auto" hangingPunct="1">
              <a:spcBef>
                <a:spcPts val="0"/>
              </a:spcBef>
              <a:spcAft>
                <a:spcPts val="0"/>
              </a:spcAft>
              <a:buFont typeface="Wingdings" panose="05000000000000000000" pitchFamily="2" charset="2"/>
              <a:buChar char="Ø"/>
              <a:defRPr/>
            </a:pPr>
            <a:r>
              <a:rPr lang="en-US" sz="1200" dirty="0" smtClean="0"/>
              <a:t>The </a:t>
            </a:r>
            <a:r>
              <a:rPr lang="en-US" sz="1200" dirty="0"/>
              <a:t>major advantage is the ease of raising large amounts of money because both large and small investors can participate in corporate ownership. It is simple to become an owner of corporate shares of stock, and it is just as simple to sell the shares. </a:t>
            </a:r>
            <a:r>
              <a:rPr lang="en-US" sz="1200" dirty="0" smtClean="0"/>
              <a:t>Organized </a:t>
            </a:r>
            <a:r>
              <a:rPr lang="en-US" sz="1200" dirty="0"/>
              <a:t>exchanges, such as the New York Stock Exchange, maintain markets in which shares in thousands of companies are bought and sold each business day. </a:t>
            </a:r>
            <a:endParaRPr lang="en-US" sz="1200" dirty="0" smtClean="0"/>
          </a:p>
          <a:p>
            <a:pPr lvl="1" eaLnBrk="1" fontAlgn="auto" hangingPunct="1">
              <a:spcBef>
                <a:spcPts val="0"/>
              </a:spcBef>
              <a:spcAft>
                <a:spcPts val="0"/>
              </a:spcAft>
              <a:buFont typeface="Wingdings" panose="05000000000000000000" pitchFamily="2" charset="2"/>
              <a:buChar char="Ø"/>
              <a:defRPr/>
            </a:pPr>
            <a:endParaRPr lang="en-US" sz="1200" dirty="0"/>
          </a:p>
          <a:p>
            <a:pPr lvl="1" eaLnBrk="1" fontAlgn="auto" hangingPunct="1">
              <a:spcBef>
                <a:spcPts val="0"/>
              </a:spcBef>
              <a:spcAft>
                <a:spcPts val="0"/>
              </a:spcAft>
              <a:buFont typeface="Wingdings" panose="05000000000000000000" pitchFamily="2" charset="2"/>
              <a:buChar char="Ø"/>
              <a:defRPr/>
            </a:pPr>
            <a:r>
              <a:rPr lang="en-US" sz="1200" dirty="0" smtClean="0"/>
              <a:t>Another </a:t>
            </a:r>
            <a:r>
              <a:rPr lang="en-US" sz="1200" dirty="0"/>
              <a:t>advantage is limited liability. Stockholders’ losses are limited to the amount invested in the corporation. Corporate creditors cannot make claims on the personal assets of shareholders to satisfy corporate debt. </a:t>
            </a:r>
          </a:p>
          <a:p>
            <a:endParaRPr lang="en-US" sz="1400" dirty="0"/>
          </a:p>
          <a:p>
            <a:endParaRPr lang="en-US" sz="1400" dirty="0" smtClean="0"/>
          </a:p>
          <a:p>
            <a:r>
              <a:rPr lang="en-US" sz="1400" dirty="0" smtClean="0"/>
              <a:t>Corporations </a:t>
            </a:r>
            <a:r>
              <a:rPr lang="en-US" sz="1400" dirty="0"/>
              <a:t>are easy to own and </a:t>
            </a:r>
            <a:r>
              <a:rPr lang="en-US" sz="1400" dirty="0" smtClean="0"/>
              <a:t>often offer </a:t>
            </a:r>
            <a:r>
              <a:rPr lang="en-US" sz="1400" dirty="0"/>
              <a:t>investors a higher return than investing in corporate bonds or depositing money into a bank account. Unfortunately, stock ownership also carries some risk.</a:t>
            </a:r>
          </a:p>
        </p:txBody>
      </p:sp>
    </p:spTree>
    <p:extLst>
      <p:ext uri="{BB962C8B-B14F-4D97-AF65-F5344CB8AC3E}">
        <p14:creationId xmlns:p14="http://schemas.microsoft.com/office/powerpoint/2010/main" val="23548847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50</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Preferred Stock</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20000" cy="4876800"/>
          </a:xfrm>
          <a:noFill/>
        </p:spPr>
        <p:txBody>
          <a:bodyPr lIns="0" tIns="0" rIns="0" bIns="0"/>
          <a:lstStyle/>
          <a:p>
            <a:pPr marL="0" indent="0">
              <a:spcAft>
                <a:spcPts val="600"/>
              </a:spcAft>
              <a:buNone/>
            </a:pPr>
            <a:r>
              <a:rPr lang="en-US" sz="1400" dirty="0" smtClean="0"/>
              <a:t>Company X </a:t>
            </a:r>
            <a:r>
              <a:rPr lang="en-US" sz="1400" dirty="0"/>
              <a:t>has the following stock outstanding:</a:t>
            </a:r>
          </a:p>
          <a:p>
            <a:pPr lvl="1">
              <a:spcBef>
                <a:spcPct val="50000"/>
              </a:spcBef>
              <a:buFont typeface="Arial" panose="020B0604020202020204" pitchFamily="34" charset="0"/>
              <a:buChar char="•"/>
            </a:pPr>
            <a:r>
              <a:rPr lang="en-US" sz="1400" dirty="0" smtClean="0"/>
              <a:t>Preferred </a:t>
            </a:r>
            <a:r>
              <a:rPr lang="en-US" sz="1400" dirty="0"/>
              <a:t>stock: 6 percent, $20 par, 2,000 shares</a:t>
            </a:r>
          </a:p>
          <a:p>
            <a:pPr lvl="1" eaLnBrk="1" fontAlgn="auto" hangingPunct="1">
              <a:spcBef>
                <a:spcPct val="50000"/>
              </a:spcBef>
              <a:spcAft>
                <a:spcPts val="0"/>
              </a:spcAft>
              <a:buFont typeface="Arial" panose="020B0604020202020204" pitchFamily="34" charset="0"/>
              <a:buChar char="•"/>
              <a:defRPr/>
            </a:pPr>
            <a:r>
              <a:rPr lang="en-US" sz="1400" dirty="0" smtClean="0"/>
              <a:t>Common </a:t>
            </a:r>
            <a:r>
              <a:rPr lang="en-US" sz="1400" dirty="0"/>
              <a:t>stock: $10 par, 5,000 shares</a:t>
            </a:r>
            <a:r>
              <a:rPr lang="en-US" sz="1000" dirty="0"/>
              <a:t> </a:t>
            </a:r>
          </a:p>
          <a:p>
            <a:pPr marL="0" indent="0">
              <a:spcBef>
                <a:spcPct val="35000"/>
              </a:spcBef>
              <a:buNone/>
            </a:pPr>
            <a:endParaRPr lang="en-US" sz="1400" dirty="0" smtClean="0"/>
          </a:p>
          <a:p>
            <a:pPr marL="0" indent="0">
              <a:spcBef>
                <a:spcPct val="35000"/>
              </a:spcBef>
              <a:spcAft>
                <a:spcPts val="0"/>
              </a:spcAft>
              <a:buNone/>
            </a:pPr>
            <a:r>
              <a:rPr lang="en-US" sz="1400" i="1" u="sng" dirty="0" smtClean="0"/>
              <a:t>Scenario 1:</a:t>
            </a:r>
          </a:p>
          <a:p>
            <a:pPr marL="0" indent="0">
              <a:spcBef>
                <a:spcPct val="35000"/>
              </a:spcBef>
              <a:spcAft>
                <a:spcPts val="600"/>
              </a:spcAft>
              <a:buNone/>
            </a:pPr>
            <a:r>
              <a:rPr lang="en-US" sz="1400" dirty="0" smtClean="0"/>
              <a:t>If Company X </a:t>
            </a:r>
            <a:r>
              <a:rPr lang="en-US" sz="1400" dirty="0"/>
              <a:t>issues a $3,000 current dividend, the current dividend preference would be allocated as follows:</a:t>
            </a:r>
          </a:p>
          <a:p>
            <a:pPr marL="406400" lvl="1" indent="0">
              <a:spcBef>
                <a:spcPct val="35000"/>
              </a:spcBef>
              <a:buNone/>
            </a:pPr>
            <a:r>
              <a:rPr lang="en-US" sz="1400" dirty="0"/>
              <a:t>Preferred: $20 par value × 0.06 × 2,000 shares = $2,400</a:t>
            </a:r>
          </a:p>
          <a:p>
            <a:pPr marL="406400" lvl="1" indent="0">
              <a:spcBef>
                <a:spcPct val="35000"/>
              </a:spcBef>
              <a:buNone/>
            </a:pPr>
            <a:r>
              <a:rPr lang="en-US" sz="1400" dirty="0"/>
              <a:t>Common: $3,000 − $2,400 = $600</a:t>
            </a:r>
          </a:p>
          <a:p>
            <a:pPr marL="0" indent="0">
              <a:spcBef>
                <a:spcPct val="35000"/>
              </a:spcBef>
              <a:buNone/>
            </a:pPr>
            <a:endParaRPr lang="en-US" sz="1400" dirty="0" smtClean="0"/>
          </a:p>
          <a:p>
            <a:pPr marL="0" indent="0">
              <a:spcBef>
                <a:spcPct val="35000"/>
              </a:spcBef>
              <a:buNone/>
            </a:pPr>
            <a:endParaRPr lang="en-US" sz="1400" dirty="0" smtClean="0"/>
          </a:p>
          <a:p>
            <a:pPr marL="0" indent="0">
              <a:spcBef>
                <a:spcPct val="35000"/>
              </a:spcBef>
              <a:buNone/>
            </a:pPr>
            <a:r>
              <a:rPr lang="en-US" sz="1400" i="1" u="sng" dirty="0" smtClean="0"/>
              <a:t>Scenario 2:</a:t>
            </a:r>
            <a:endParaRPr lang="en-US" sz="1400" i="1" u="sng" dirty="0"/>
          </a:p>
          <a:p>
            <a:pPr marL="0" indent="0">
              <a:spcBef>
                <a:spcPct val="35000"/>
              </a:spcBef>
              <a:spcAft>
                <a:spcPts val="600"/>
              </a:spcAft>
              <a:buNone/>
            </a:pPr>
            <a:r>
              <a:rPr lang="en-US" sz="1400" dirty="0"/>
              <a:t>If </a:t>
            </a:r>
            <a:r>
              <a:rPr lang="en-US" sz="1400" dirty="0" smtClean="0"/>
              <a:t>Company X </a:t>
            </a:r>
            <a:r>
              <a:rPr lang="en-US" sz="1400" dirty="0"/>
              <a:t>issues a $30,000 cumulative dividend and there was no dividend issued in the previous two years, the allocation would be as follows:</a:t>
            </a:r>
          </a:p>
          <a:p>
            <a:pPr marL="406400" lvl="1" indent="0">
              <a:spcBef>
                <a:spcPct val="35000"/>
              </a:spcBef>
              <a:buNone/>
            </a:pPr>
            <a:r>
              <a:rPr lang="en-US" sz="1400" dirty="0"/>
              <a:t>Preferred: $2,400 current + ($2,400 in arrears × 2 years) = $7,200</a:t>
            </a:r>
          </a:p>
          <a:p>
            <a:pPr marL="406400" lvl="1" indent="0">
              <a:spcBef>
                <a:spcPct val="35000"/>
              </a:spcBef>
              <a:buNone/>
            </a:pPr>
            <a:r>
              <a:rPr lang="en-US" sz="1400" dirty="0"/>
              <a:t>Common: $30,000 − $7,200 = $22,800</a:t>
            </a:r>
          </a:p>
          <a:p>
            <a:pPr marL="0" indent="0">
              <a:spcBef>
                <a:spcPct val="35000"/>
              </a:spcBef>
              <a:buNone/>
            </a:pPr>
            <a:endParaRPr lang="en-US" sz="1400" dirty="0" smtClean="0"/>
          </a:p>
          <a:p>
            <a:pPr marL="0" indent="0">
              <a:spcBef>
                <a:spcPct val="35000"/>
              </a:spcBef>
              <a:buNone/>
            </a:pPr>
            <a:endParaRPr lang="en-US" sz="1400" dirty="0" smtClean="0"/>
          </a:p>
        </p:txBody>
      </p:sp>
    </p:spTree>
    <p:extLst>
      <p:ext uri="{BB962C8B-B14F-4D97-AF65-F5344CB8AC3E}">
        <p14:creationId xmlns:p14="http://schemas.microsoft.com/office/powerpoint/2010/main" val="40715707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51</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Dual Class Common Stock</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20000" cy="4876800"/>
          </a:xfrm>
          <a:noFill/>
        </p:spPr>
        <p:txBody>
          <a:bodyPr lIns="0" tIns="0" rIns="0" bIns="0"/>
          <a:lstStyle/>
          <a:p>
            <a:r>
              <a:rPr lang="en-US" sz="1400" dirty="0"/>
              <a:t>No difference in accounting but big difference in voting rights</a:t>
            </a:r>
          </a:p>
        </p:txBody>
      </p:sp>
      <p:sp>
        <p:nvSpPr>
          <p:cNvPr id="5" name="Content Placeholder 2"/>
          <p:cNvSpPr txBox="1">
            <a:spLocks/>
          </p:cNvSpPr>
          <p:nvPr/>
        </p:nvSpPr>
        <p:spPr bwMode="auto">
          <a:xfrm>
            <a:off x="1063171" y="1828800"/>
            <a:ext cx="7467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sz="2400" kern="1200">
                <a:solidFill>
                  <a:schemeClr val="tx1"/>
                </a:solidFill>
                <a:latin typeface="+mn-lt"/>
                <a:ea typeface="+mn-ea"/>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sz="2000" kern="1200">
                <a:solidFill>
                  <a:schemeClr val="tx1"/>
                </a:solidFill>
                <a:latin typeface="+mn-lt"/>
                <a:ea typeface="+mn-ea"/>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ern="1200">
                <a:solidFill>
                  <a:schemeClr val="tx1"/>
                </a:solidFill>
                <a:latin typeface="+mn-lt"/>
                <a:ea typeface="+mn-ea"/>
                <a:cs typeface="+mn-cs"/>
              </a:defRPr>
            </a:lvl3pPr>
            <a:lvl4pPr marL="1004888" indent="-182563" algn="l" rtl="0" eaLnBrk="1" fontAlgn="base" hangingPunct="1">
              <a:spcBef>
                <a:spcPct val="20000"/>
              </a:spcBef>
              <a:spcAft>
                <a:spcPct val="0"/>
              </a:spcAft>
              <a:buClr>
                <a:schemeClr val="accent1"/>
              </a:buClr>
              <a:buFont typeface="Arial" charset="0"/>
              <a:buChar char="•"/>
              <a:defRPr sz="1600" kern="1200">
                <a:solidFill>
                  <a:schemeClr val="tx1"/>
                </a:solidFill>
                <a:latin typeface="+mn-lt"/>
                <a:ea typeface="+mn-ea"/>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US" sz="1400" u="sng" dirty="0" smtClean="0">
                <a:solidFill>
                  <a:srgbClr val="002060"/>
                </a:solidFill>
              </a:rPr>
              <a:t>Google’s Shareholder’s Equity Section </a:t>
            </a:r>
            <a:endParaRPr lang="en-US" sz="1400" u="sng" dirty="0">
              <a:solidFill>
                <a:srgbClr val="002060"/>
              </a:solidFill>
            </a:endParaRP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438400"/>
            <a:ext cx="7617125" cy="1853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2898" y="2043967"/>
            <a:ext cx="1637872" cy="379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572000"/>
            <a:ext cx="7620000" cy="748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5356630"/>
            <a:ext cx="7620000" cy="1167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27486" y="1581546"/>
            <a:ext cx="1083105" cy="354837"/>
          </a:xfrm>
          <a:prstGeom prst="rect">
            <a:avLst/>
          </a:prstGeom>
        </p:spPr>
      </p:pic>
    </p:spTree>
    <p:extLst>
      <p:ext uri="{BB962C8B-B14F-4D97-AF65-F5344CB8AC3E}">
        <p14:creationId xmlns:p14="http://schemas.microsoft.com/office/powerpoint/2010/main" val="8374852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52</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Ratio Analysis</a:t>
            </a:r>
            <a:endParaRPr lang="en-US" sz="2800" dirty="0"/>
          </a:p>
        </p:txBody>
      </p:sp>
    </p:spTree>
    <p:extLst>
      <p:ext uri="{BB962C8B-B14F-4D97-AF65-F5344CB8AC3E}">
        <p14:creationId xmlns:p14="http://schemas.microsoft.com/office/powerpoint/2010/main" val="39230593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53</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Dividend Yield</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334000"/>
          </a:xfrm>
          <a:noFill/>
        </p:spPr>
        <p:txBody>
          <a:bodyPr lIns="0" tIns="0" rIns="0" bIns="0"/>
          <a:lstStyle/>
          <a:p>
            <a:pPr marL="0" lvl="0" indent="0">
              <a:spcBef>
                <a:spcPct val="0"/>
              </a:spcBef>
              <a:buNone/>
            </a:pPr>
            <a:r>
              <a:rPr lang="en-US" sz="1600" dirty="0">
                <a:solidFill>
                  <a:srgbClr val="C00000"/>
                </a:solidFill>
              </a:rPr>
              <a:t>How </a:t>
            </a:r>
            <a:r>
              <a:rPr lang="en-US" sz="1600" dirty="0" smtClean="0">
                <a:solidFill>
                  <a:srgbClr val="C00000"/>
                </a:solidFill>
              </a:rPr>
              <a:t>much income will investors receive in the form of dividends?</a:t>
            </a:r>
            <a:endParaRPr lang="en-US" sz="1600" dirty="0">
              <a:solidFill>
                <a:srgbClr val="C00000"/>
              </a:solidFill>
            </a:endParaRPr>
          </a:p>
          <a:p>
            <a:pPr marL="0" indent="0">
              <a:spcBef>
                <a:spcPct val="0"/>
              </a:spcBef>
              <a:buNone/>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r>
              <a:rPr lang="en-US" sz="1400" dirty="0"/>
              <a:t>Investors are interested in the amount of income they will receive in the form of dividends. One comparison that investors make is based on dividend yield. To calculate the dividend yield ratio, we divide the annual dividend per share by the market price per share of the company’s common stock. </a:t>
            </a:r>
          </a:p>
          <a:p>
            <a:endParaRPr lang="en-US" sz="1400" dirty="0"/>
          </a:p>
          <a:p>
            <a:r>
              <a:rPr lang="en-US" sz="1400" dirty="0"/>
              <a:t>In 2014, Whole Foods paid a dividend of $0.48 per share, and the market price of a share of Whole Foods stock was $37.67. The dividend yield for 2014 was 1.3 percent, an increase of 0.7 percent from 2012 and a decrease of 1.1 percent from 2013.</a:t>
            </a:r>
          </a:p>
        </p:txBody>
      </p:sp>
      <p:sp>
        <p:nvSpPr>
          <p:cNvPr id="9" name="TextBox 13"/>
          <p:cNvSpPr txBox="1"/>
          <p:nvPr/>
        </p:nvSpPr>
        <p:spPr>
          <a:xfrm>
            <a:off x="1143000" y="2048809"/>
            <a:ext cx="2440460"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Dividend Yield</a:t>
            </a:r>
            <a:endParaRPr lang="en-US" sz="1400" dirty="0"/>
          </a:p>
        </p:txBody>
      </p:sp>
      <p:sp>
        <p:nvSpPr>
          <p:cNvPr id="10" name="TextBox 8"/>
          <p:cNvSpPr txBox="1"/>
          <p:nvPr/>
        </p:nvSpPr>
        <p:spPr>
          <a:xfrm>
            <a:off x="3048000" y="1924159"/>
            <a:ext cx="3962400" cy="5139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Dividends per Share</a:t>
            </a:r>
          </a:p>
          <a:p>
            <a:pPr algn="ctr">
              <a:lnSpc>
                <a:spcPct val="80000"/>
              </a:lnSpc>
              <a:spcBef>
                <a:spcPts val="600"/>
              </a:spcBef>
            </a:pPr>
            <a:r>
              <a:rPr lang="en-US" sz="1400" dirty="0" smtClean="0"/>
              <a:t>Market Price per Share</a:t>
            </a:r>
            <a:endParaRPr lang="en-US" sz="1400" dirty="0"/>
          </a:p>
        </p:txBody>
      </p:sp>
      <p:sp>
        <p:nvSpPr>
          <p:cNvPr id="4" name="TextBox 3"/>
          <p:cNvSpPr txBox="1"/>
          <p:nvPr/>
        </p:nvSpPr>
        <p:spPr>
          <a:xfrm>
            <a:off x="3327174" y="2027264"/>
            <a:ext cx="288862" cy="307777"/>
          </a:xfrm>
          <a:prstGeom prst="rect">
            <a:avLst/>
          </a:prstGeom>
          <a:noFill/>
        </p:spPr>
        <p:txBody>
          <a:bodyPr wrap="none" rtlCol="0">
            <a:spAutoFit/>
          </a:bodyPr>
          <a:lstStyle/>
          <a:p>
            <a:r>
              <a:rPr lang="en-US" sz="1400" dirty="0" smtClean="0"/>
              <a:t>=</a:t>
            </a:r>
            <a:endParaRPr lang="en-US" sz="1400" dirty="0"/>
          </a:p>
        </p:txBody>
      </p:sp>
      <p:cxnSp>
        <p:nvCxnSpPr>
          <p:cNvPr id="8" name="Straight Connector 7"/>
          <p:cNvCxnSpPr/>
          <p:nvPr/>
        </p:nvCxnSpPr>
        <p:spPr bwMode="auto">
          <a:xfrm>
            <a:off x="4038600" y="2133600"/>
            <a:ext cx="19812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154143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54</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Cash Flows</a:t>
            </a:r>
            <a:endParaRPr lang="en-US" sz="2800" dirty="0"/>
          </a:p>
        </p:txBody>
      </p:sp>
    </p:spTree>
    <p:extLst>
      <p:ext uri="{BB962C8B-B14F-4D97-AF65-F5344CB8AC3E}">
        <p14:creationId xmlns:p14="http://schemas.microsoft.com/office/powerpoint/2010/main" val="86546139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55</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Revisiting the Statement of Cash Flows</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990600" y="1219200"/>
            <a:ext cx="7924800" cy="4876800"/>
          </a:xfrm>
          <a:noFill/>
        </p:spPr>
        <p:txBody>
          <a:bodyPr lIns="0" tIns="0" rIns="0" bIns="0"/>
          <a:lstStyle/>
          <a:p>
            <a:pPr marL="0" indent="0" eaLnBrk="1" hangingPunct="1">
              <a:buNone/>
              <a:defRPr/>
            </a:pPr>
            <a:r>
              <a:rPr lang="en-US" sz="1400" dirty="0"/>
              <a:t>Cash from transacting with shareholders is a </a:t>
            </a:r>
            <a:r>
              <a:rPr lang="en-US" sz="1400" b="1" dirty="0">
                <a:solidFill>
                  <a:srgbClr val="0070C0"/>
                </a:solidFill>
              </a:rPr>
              <a:t>financing </a:t>
            </a:r>
            <a:r>
              <a:rPr lang="en-US" sz="1400" dirty="0"/>
              <a:t>cash </a:t>
            </a:r>
            <a:r>
              <a:rPr lang="en-US" sz="1400" dirty="0" smtClean="0"/>
              <a:t>flow</a:t>
            </a:r>
          </a:p>
          <a:p>
            <a:pPr marL="0" indent="0" eaLnBrk="1" hangingPunct="1">
              <a:buNone/>
              <a:defRPr/>
            </a:pPr>
            <a:endParaRPr lang="en-US" sz="1400" dirty="0"/>
          </a:p>
          <a:p>
            <a:pPr marL="0" indent="0" eaLnBrk="1" hangingPunct="1">
              <a:buNone/>
              <a:defRPr/>
            </a:pPr>
            <a:endParaRPr lang="en-US" sz="1400" dirty="0" smtClean="0"/>
          </a:p>
          <a:p>
            <a:pPr marL="0" indent="0" eaLnBrk="1" hangingPunct="1">
              <a:buNone/>
              <a:defRPr/>
            </a:pPr>
            <a:endParaRPr lang="en-US" sz="1400" dirty="0"/>
          </a:p>
          <a:p>
            <a:pPr marL="0" indent="0" eaLnBrk="1" hangingPunct="1">
              <a:buNone/>
              <a:defRPr/>
            </a:pPr>
            <a:endParaRPr lang="en-US" sz="1400" dirty="0" smtClean="0"/>
          </a:p>
          <a:p>
            <a:pPr marL="0" indent="0" eaLnBrk="1" hangingPunct="1">
              <a:buNone/>
              <a:defRPr/>
            </a:pPr>
            <a:endParaRPr lang="en-US" sz="1400" dirty="0"/>
          </a:p>
          <a:p>
            <a:pPr marL="0" indent="0" eaLnBrk="1" hangingPunct="1">
              <a:buNone/>
              <a:defRPr/>
            </a:pPr>
            <a:endParaRPr lang="en-US" sz="1400" dirty="0" smtClean="0"/>
          </a:p>
          <a:p>
            <a:pPr marL="0" indent="0" eaLnBrk="1" hangingPunct="1">
              <a:buNone/>
              <a:defRPr/>
            </a:pPr>
            <a:endParaRPr lang="en-US" sz="1400" dirty="0"/>
          </a:p>
          <a:p>
            <a:pPr marL="0" indent="0" eaLnBrk="1" hangingPunct="1">
              <a:buNone/>
              <a:defRPr/>
            </a:pPr>
            <a:endParaRPr lang="en-US" sz="1400" dirty="0" smtClean="0"/>
          </a:p>
          <a:p>
            <a:pPr marL="0" indent="0" eaLnBrk="1" hangingPunct="1">
              <a:buNone/>
              <a:defRPr/>
            </a:pPr>
            <a:endParaRPr lang="en-US" sz="1400" dirty="0"/>
          </a:p>
          <a:p>
            <a:pPr marL="0" indent="0" eaLnBrk="1" hangingPunct="1">
              <a:buNone/>
              <a:defRPr/>
            </a:pPr>
            <a:endParaRPr lang="en-US" sz="1400" dirty="0" smtClean="0"/>
          </a:p>
          <a:p>
            <a:pPr marL="0" indent="0" eaLnBrk="1" hangingPunct="1">
              <a:buNone/>
              <a:defRPr/>
            </a:pPr>
            <a:endParaRPr lang="en-US" sz="1400" dirty="0"/>
          </a:p>
          <a:p>
            <a:pPr marL="0" indent="0" eaLnBrk="1" hangingPunct="1">
              <a:buNone/>
              <a:defRPr/>
            </a:pPr>
            <a:endParaRPr lang="en-US" sz="1400" dirty="0" smtClean="0"/>
          </a:p>
          <a:p>
            <a:pPr marL="0" indent="0" eaLnBrk="1" hangingPunct="1">
              <a:buNone/>
              <a:defRPr/>
            </a:pPr>
            <a:endParaRPr lang="en-US" sz="1400" dirty="0"/>
          </a:p>
          <a:p>
            <a:pPr marL="0" indent="0" eaLnBrk="1" hangingPunct="1">
              <a:buNone/>
              <a:defRPr/>
            </a:pPr>
            <a:endParaRPr lang="en-US" sz="1400" dirty="0" smtClean="0"/>
          </a:p>
          <a:p>
            <a:pPr marL="0" indent="0" eaLnBrk="1" hangingPunct="1">
              <a:buNone/>
              <a:defRPr/>
            </a:pPr>
            <a:endParaRPr lang="en-US" sz="1400" dirty="0"/>
          </a:p>
          <a:p>
            <a:pPr eaLnBrk="1" hangingPunct="1">
              <a:buFont typeface="Wingdings" panose="05000000000000000000" pitchFamily="2" charset="2"/>
              <a:buChar char="v"/>
              <a:defRPr/>
            </a:pPr>
            <a:r>
              <a:rPr lang="en-US" sz="1400" dirty="0">
                <a:solidFill>
                  <a:srgbClr val="C00000"/>
                </a:solidFill>
              </a:rPr>
              <a:t>Issuing stock for cash and selling treasury stock for cash results in cash inflows. Purchasing treasury stock with cash and paying cash dividends results in cash outflows. These cash flows are reported in the Financing Activities section of the statement of cash flows.</a:t>
            </a:r>
          </a:p>
          <a:p>
            <a:pPr marL="0" indent="0" eaLnBrk="1" hangingPunct="1">
              <a:buNone/>
              <a:defRPr/>
            </a:pPr>
            <a:endParaRPr lang="en-US" sz="1400" dirty="0"/>
          </a:p>
        </p:txBody>
      </p:sp>
      <p:sp>
        <p:nvSpPr>
          <p:cNvPr id="5" name="TextBox 4"/>
          <p:cNvSpPr txBox="1"/>
          <p:nvPr/>
        </p:nvSpPr>
        <p:spPr>
          <a:xfrm>
            <a:off x="928914" y="1907478"/>
            <a:ext cx="4267200" cy="307777"/>
          </a:xfrm>
          <a:prstGeom prst="rect">
            <a:avLst/>
          </a:prstGeom>
          <a:noFill/>
        </p:spPr>
        <p:txBody>
          <a:bodyPr wrap="square" rtlCol="0">
            <a:spAutoFit/>
          </a:bodyPr>
          <a:lstStyle/>
          <a:p>
            <a:r>
              <a:rPr lang="en-US" sz="1400" b="1" u="sng" dirty="0" smtClean="0">
                <a:solidFill>
                  <a:srgbClr val="002060"/>
                </a:solidFill>
              </a:rPr>
              <a:t>Apple’s Statement of Cash Flows:</a:t>
            </a:r>
            <a:endParaRPr lang="en-US" sz="1400" b="1" u="sng" dirty="0">
              <a:solidFill>
                <a:srgbClr val="002060"/>
              </a:solidFill>
            </a:endParaRP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914" y="2667000"/>
            <a:ext cx="7466759" cy="2163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9857" y="2121932"/>
            <a:ext cx="2847588" cy="755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15450" y="952418"/>
            <a:ext cx="478108" cy="585438"/>
          </a:xfrm>
          <a:prstGeom prst="rect">
            <a:avLst/>
          </a:prstGeom>
        </p:spPr>
      </p:pic>
    </p:spTree>
    <p:extLst>
      <p:ext uri="{BB962C8B-B14F-4D97-AF65-F5344CB8AC3E}">
        <p14:creationId xmlns:p14="http://schemas.microsoft.com/office/powerpoint/2010/main" val="41006341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56</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Practice Problems</a:t>
            </a:r>
          </a:p>
          <a:p>
            <a:pPr marL="0" indent="0" algn="ctr">
              <a:buNone/>
            </a:pPr>
            <a:r>
              <a:rPr lang="en-US" sz="2000" dirty="0" smtClean="0"/>
              <a:t>[work on your own]</a:t>
            </a:r>
            <a:endParaRPr lang="en-US" sz="2000" dirty="0"/>
          </a:p>
        </p:txBody>
      </p:sp>
    </p:spTree>
    <p:extLst>
      <p:ext uri="{BB962C8B-B14F-4D97-AF65-F5344CB8AC3E}">
        <p14:creationId xmlns:p14="http://schemas.microsoft.com/office/powerpoint/2010/main" val="40879363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57</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Transacting with Shareholders: Practice Problems</a:t>
            </a:r>
            <a:endParaRPr lang="en-US" altLang="en-US" sz="2400" dirty="0" smtClean="0">
              <a:solidFill>
                <a:schemeClr val="bg1"/>
              </a:solidFill>
            </a:endParaRPr>
          </a:p>
        </p:txBody>
      </p:sp>
      <p:sp>
        <p:nvSpPr>
          <p:cNvPr id="7" name="Rectangle 3"/>
          <p:cNvSpPr txBox="1">
            <a:spLocks noChangeArrowheads="1"/>
          </p:cNvSpPr>
          <p:nvPr/>
        </p:nvSpPr>
        <p:spPr bwMode="auto">
          <a:xfrm>
            <a:off x="1143000" y="1219200"/>
            <a:ext cx="7391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20000"/>
              </a:spcBef>
              <a:spcAft>
                <a:spcPct val="0"/>
              </a:spcAft>
              <a:buChar char="•"/>
              <a:defRPr sz="3200">
                <a:solidFill>
                  <a:srgbClr val="002E62"/>
                </a:solidFill>
                <a:latin typeface="+mn-lt"/>
                <a:ea typeface="+mn-ea"/>
                <a:cs typeface="+mn-cs"/>
              </a:defRPr>
            </a:lvl1pPr>
            <a:lvl2pPr marL="635000" indent="-177800" algn="l" rtl="0" eaLnBrk="0" fontAlgn="base" hangingPunct="0">
              <a:spcBef>
                <a:spcPct val="20000"/>
              </a:spcBef>
              <a:spcAft>
                <a:spcPct val="0"/>
              </a:spcAft>
              <a:buChar char="•"/>
              <a:defRPr sz="2800">
                <a:solidFill>
                  <a:srgbClr val="002E62"/>
                </a:solidFill>
                <a:latin typeface="+mn-lt"/>
                <a:ea typeface="+mn-ea"/>
              </a:defRPr>
            </a:lvl2pPr>
            <a:lvl3pPr marL="1092200" indent="-177800" algn="l" rtl="0" eaLnBrk="0" fontAlgn="base" hangingPunct="0">
              <a:spcBef>
                <a:spcPct val="20000"/>
              </a:spcBef>
              <a:spcAft>
                <a:spcPct val="0"/>
              </a:spcAft>
              <a:buChar char="•"/>
              <a:defRPr sz="2400">
                <a:solidFill>
                  <a:srgbClr val="002E62"/>
                </a:solidFill>
                <a:latin typeface="+mn-lt"/>
                <a:ea typeface="+mn-ea"/>
              </a:defRPr>
            </a:lvl3pPr>
            <a:lvl4pPr marL="1549400" indent="-177800" algn="l" rtl="0" eaLnBrk="0" fontAlgn="base" hangingPunct="0">
              <a:spcBef>
                <a:spcPct val="20000"/>
              </a:spcBef>
              <a:spcAft>
                <a:spcPct val="0"/>
              </a:spcAft>
              <a:buChar char="•"/>
              <a:defRPr sz="2000">
                <a:solidFill>
                  <a:srgbClr val="002E62"/>
                </a:solidFill>
                <a:latin typeface="+mn-lt"/>
                <a:ea typeface="+mn-ea"/>
              </a:defRPr>
            </a:lvl4pPr>
            <a:lvl5pPr marL="2006600" indent="-177800" algn="l" rtl="0" eaLnBrk="0" fontAlgn="base" hangingPunct="0">
              <a:spcBef>
                <a:spcPct val="20000"/>
              </a:spcBef>
              <a:spcAft>
                <a:spcPct val="0"/>
              </a:spcAft>
              <a:buChar char="•"/>
              <a:defRPr sz="2000">
                <a:solidFill>
                  <a:srgbClr val="002E62"/>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a:lstStyle>
          <a:p>
            <a:pPr marL="0" indent="0" eaLnBrk="1" hangingPunct="1">
              <a:spcBef>
                <a:spcPct val="0"/>
              </a:spcBef>
              <a:buClrTx/>
              <a:buSzTx/>
              <a:buFontTx/>
              <a:buNone/>
              <a:defRPr/>
            </a:pPr>
            <a:r>
              <a:rPr lang="en-US" sz="1400" dirty="0" smtClean="0"/>
              <a:t>Indicate </a:t>
            </a:r>
            <a:r>
              <a:rPr lang="en-US" sz="1400" dirty="0"/>
              <a:t>if the transaction increases (+), decreases  (–), or has no effect (NE) on the accounting equation.</a:t>
            </a:r>
            <a:endParaRPr lang="en-US" altLang="en-US" sz="1400" i="1" dirty="0">
              <a:solidFill>
                <a:srgbClr val="FF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346012620"/>
              </p:ext>
            </p:extLst>
          </p:nvPr>
        </p:nvGraphicFramePr>
        <p:xfrm>
          <a:off x="1371600" y="2133600"/>
          <a:ext cx="6858000" cy="2966720"/>
        </p:xfrm>
        <a:graphic>
          <a:graphicData uri="http://schemas.openxmlformats.org/drawingml/2006/table">
            <a:tbl>
              <a:tblPr firstRow="1" bandRow="1">
                <a:tableStyleId>{6E25E649-3F16-4E02-A733-19D2CDBF48F0}</a:tableStyleId>
              </a:tblPr>
              <a:tblGrid>
                <a:gridCol w="2971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tblGrid>
              <a:tr h="370840">
                <a:tc>
                  <a:txBody>
                    <a:bodyPr/>
                    <a:lstStyle/>
                    <a:p>
                      <a:r>
                        <a:rPr lang="en-US" sz="1400" dirty="0" smtClean="0"/>
                        <a:t>Transaction</a:t>
                      </a:r>
                      <a:endParaRPr lang="en-US" sz="1400" dirty="0"/>
                    </a:p>
                  </a:txBody>
                  <a:tcPr/>
                </a:tc>
                <a:tc>
                  <a:txBody>
                    <a:bodyPr/>
                    <a:lstStyle/>
                    <a:p>
                      <a:pPr algn="ctr"/>
                      <a:r>
                        <a:rPr lang="en-US" sz="1400" dirty="0" smtClean="0"/>
                        <a:t>Assets</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Liabilities</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OE</a:t>
                      </a:r>
                      <a:endParaRPr lang="en-US" sz="1400" dirty="0"/>
                    </a:p>
                  </a:txBody>
                  <a:tcPr/>
                </a:tc>
                <a:extLst>
                  <a:ext uri="{0D108BD9-81ED-4DB2-BD59-A6C34878D82A}">
                    <a16:rowId xmlns:a16="http://schemas.microsoft.com/office/drawing/2014/main" val="10000"/>
                  </a:ext>
                </a:extLst>
              </a:tr>
              <a:tr h="370840">
                <a:tc>
                  <a:txBody>
                    <a:bodyPr/>
                    <a:lstStyle/>
                    <a:p>
                      <a:r>
                        <a:rPr lang="en-US" sz="1400" dirty="0" smtClean="0"/>
                        <a:t>1. Issue Stock</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1"/>
                  </a:ext>
                </a:extLst>
              </a:tr>
              <a:tr h="370840">
                <a:tc>
                  <a:txBody>
                    <a:bodyPr/>
                    <a:lstStyle/>
                    <a:p>
                      <a:r>
                        <a:rPr lang="en-US" sz="1400" dirty="0" smtClean="0"/>
                        <a:t>2. Repurchase Stock</a:t>
                      </a:r>
                      <a:endParaRPr lang="en-US" sz="1400" dirty="0"/>
                    </a:p>
                  </a:txBody>
                  <a:tcPr/>
                </a:tc>
                <a:tc>
                  <a:txBody>
                    <a:bodyPr/>
                    <a:lstStyle/>
                    <a:p>
                      <a:pPr algn="ctr"/>
                      <a:endParaRPr lang="en-US" sz="1400" dirty="0"/>
                    </a:p>
                  </a:txBody>
                  <a:tcPr/>
                </a:tc>
                <a:tc>
                  <a:txBody>
                    <a:bodyPr/>
                    <a:lstStyle/>
                    <a:p>
                      <a:pPr algn="ctr"/>
                      <a:endParaRPr lang="en-US" sz="140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a:p>
                  </a:txBody>
                  <a:tcPr/>
                </a:tc>
                <a:extLst>
                  <a:ext uri="{0D108BD9-81ED-4DB2-BD59-A6C34878D82A}">
                    <a16:rowId xmlns:a16="http://schemas.microsoft.com/office/drawing/2014/main" val="10002"/>
                  </a:ext>
                </a:extLst>
              </a:tr>
              <a:tr h="370840">
                <a:tc>
                  <a:txBody>
                    <a:bodyPr/>
                    <a:lstStyle/>
                    <a:p>
                      <a:r>
                        <a:rPr lang="en-US" sz="1400" dirty="0" smtClean="0"/>
                        <a:t>3. Sell</a:t>
                      </a:r>
                      <a:r>
                        <a:rPr lang="en-US" sz="1400" baseline="0" dirty="0" smtClean="0"/>
                        <a:t> Treasury Stock</a:t>
                      </a:r>
                      <a:endParaRPr lang="en-US" sz="14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a:p>
                  </a:txBody>
                  <a:tcPr/>
                </a:tc>
                <a:tc>
                  <a:txBody>
                    <a:bodyPr/>
                    <a:lstStyle/>
                    <a:p>
                      <a:pPr algn="ctr"/>
                      <a:endParaRPr lang="en-US" sz="1400" dirty="0"/>
                    </a:p>
                  </a:txBody>
                  <a:tcPr/>
                </a:tc>
                <a:tc>
                  <a:txBody>
                    <a:bodyPr/>
                    <a:lstStyle/>
                    <a:p>
                      <a:pPr algn="ctr"/>
                      <a:endParaRPr lang="en-US" sz="1400"/>
                    </a:p>
                  </a:txBody>
                  <a:tcPr/>
                </a:tc>
                <a:extLst>
                  <a:ext uri="{0D108BD9-81ED-4DB2-BD59-A6C34878D82A}">
                    <a16:rowId xmlns:a16="http://schemas.microsoft.com/office/drawing/2014/main" val="10003"/>
                  </a:ext>
                </a:extLst>
              </a:tr>
              <a:tr h="370840">
                <a:tc>
                  <a:txBody>
                    <a:bodyPr/>
                    <a:lstStyle/>
                    <a:p>
                      <a:r>
                        <a:rPr lang="en-US" sz="1400" dirty="0" smtClean="0"/>
                        <a:t>4. Declare</a:t>
                      </a:r>
                      <a:r>
                        <a:rPr lang="en-US" sz="1400" baseline="0" dirty="0" smtClean="0"/>
                        <a:t> Cash Dividend</a:t>
                      </a: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a:p>
                  </a:txBody>
                  <a:tcPr/>
                </a:tc>
                <a:extLst>
                  <a:ext uri="{0D108BD9-81ED-4DB2-BD59-A6C34878D82A}">
                    <a16:rowId xmlns:a16="http://schemas.microsoft.com/office/drawing/2014/main" val="10004"/>
                  </a:ext>
                </a:extLst>
              </a:tr>
              <a:tr h="370840">
                <a:tc>
                  <a:txBody>
                    <a:bodyPr/>
                    <a:lstStyle/>
                    <a:p>
                      <a:r>
                        <a:rPr lang="en-US" sz="1400" dirty="0" smtClean="0"/>
                        <a:t>5. Pay Cash Dividend</a:t>
                      </a: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5"/>
                  </a:ext>
                </a:extLst>
              </a:tr>
              <a:tr h="370840">
                <a:tc>
                  <a:txBody>
                    <a:bodyPr/>
                    <a:lstStyle/>
                    <a:p>
                      <a:r>
                        <a:rPr lang="en-US" sz="1400" dirty="0" smtClean="0"/>
                        <a:t>6. Stock Dividend</a:t>
                      </a: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extLst>
                  <a:ext uri="{0D108BD9-81ED-4DB2-BD59-A6C34878D82A}">
                    <a16:rowId xmlns:a16="http://schemas.microsoft.com/office/drawing/2014/main" val="10006"/>
                  </a:ext>
                </a:extLst>
              </a:tr>
              <a:tr h="370840">
                <a:tc>
                  <a:txBody>
                    <a:bodyPr/>
                    <a:lstStyle/>
                    <a:p>
                      <a:r>
                        <a:rPr lang="en-US" sz="1400" dirty="0" smtClean="0"/>
                        <a:t>7. Stock Split</a:t>
                      </a: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312616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58</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Transacting with Shareholders: Practice Problems</a:t>
            </a:r>
            <a:endParaRPr lang="en-US" altLang="en-US" sz="2400" dirty="0" smtClean="0">
              <a:solidFill>
                <a:schemeClr val="bg1"/>
              </a:solidFill>
            </a:endParaRPr>
          </a:p>
        </p:txBody>
      </p:sp>
      <p:sp>
        <p:nvSpPr>
          <p:cNvPr id="7" name="Rectangle 3"/>
          <p:cNvSpPr txBox="1">
            <a:spLocks noChangeArrowheads="1"/>
          </p:cNvSpPr>
          <p:nvPr/>
        </p:nvSpPr>
        <p:spPr bwMode="auto">
          <a:xfrm>
            <a:off x="1143000" y="1219200"/>
            <a:ext cx="7391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20000"/>
              </a:spcBef>
              <a:spcAft>
                <a:spcPct val="0"/>
              </a:spcAft>
              <a:buChar char="•"/>
              <a:defRPr sz="3200">
                <a:solidFill>
                  <a:srgbClr val="002E62"/>
                </a:solidFill>
                <a:latin typeface="+mn-lt"/>
                <a:ea typeface="+mn-ea"/>
                <a:cs typeface="+mn-cs"/>
              </a:defRPr>
            </a:lvl1pPr>
            <a:lvl2pPr marL="635000" indent="-177800" algn="l" rtl="0" eaLnBrk="0" fontAlgn="base" hangingPunct="0">
              <a:spcBef>
                <a:spcPct val="20000"/>
              </a:spcBef>
              <a:spcAft>
                <a:spcPct val="0"/>
              </a:spcAft>
              <a:buChar char="•"/>
              <a:defRPr sz="2800">
                <a:solidFill>
                  <a:srgbClr val="002E62"/>
                </a:solidFill>
                <a:latin typeface="+mn-lt"/>
                <a:ea typeface="+mn-ea"/>
              </a:defRPr>
            </a:lvl2pPr>
            <a:lvl3pPr marL="1092200" indent="-177800" algn="l" rtl="0" eaLnBrk="0" fontAlgn="base" hangingPunct="0">
              <a:spcBef>
                <a:spcPct val="20000"/>
              </a:spcBef>
              <a:spcAft>
                <a:spcPct val="0"/>
              </a:spcAft>
              <a:buChar char="•"/>
              <a:defRPr sz="2400">
                <a:solidFill>
                  <a:srgbClr val="002E62"/>
                </a:solidFill>
                <a:latin typeface="+mn-lt"/>
                <a:ea typeface="+mn-ea"/>
              </a:defRPr>
            </a:lvl3pPr>
            <a:lvl4pPr marL="1549400" indent="-177800" algn="l" rtl="0" eaLnBrk="0" fontAlgn="base" hangingPunct="0">
              <a:spcBef>
                <a:spcPct val="20000"/>
              </a:spcBef>
              <a:spcAft>
                <a:spcPct val="0"/>
              </a:spcAft>
              <a:buChar char="•"/>
              <a:defRPr sz="2000">
                <a:solidFill>
                  <a:srgbClr val="002E62"/>
                </a:solidFill>
                <a:latin typeface="+mn-lt"/>
                <a:ea typeface="+mn-ea"/>
              </a:defRPr>
            </a:lvl4pPr>
            <a:lvl5pPr marL="2006600" indent="-177800" algn="l" rtl="0" eaLnBrk="0" fontAlgn="base" hangingPunct="0">
              <a:spcBef>
                <a:spcPct val="20000"/>
              </a:spcBef>
              <a:spcAft>
                <a:spcPct val="0"/>
              </a:spcAft>
              <a:buChar char="•"/>
              <a:defRPr sz="2000">
                <a:solidFill>
                  <a:srgbClr val="002E62"/>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a:lstStyle>
          <a:p>
            <a:pPr marL="0" indent="0" eaLnBrk="1" hangingPunct="1">
              <a:spcBef>
                <a:spcPct val="0"/>
              </a:spcBef>
              <a:buClrTx/>
              <a:buSzTx/>
              <a:buFontTx/>
              <a:buNone/>
              <a:defRPr/>
            </a:pPr>
            <a:r>
              <a:rPr lang="en-US" sz="1400" dirty="0" smtClean="0"/>
              <a:t>Indicate </a:t>
            </a:r>
            <a:r>
              <a:rPr lang="en-US" sz="1400" dirty="0"/>
              <a:t>if the transaction increases (+), decreases  (–), or has no effect (NE) on the accounting equation.</a:t>
            </a:r>
            <a:endParaRPr lang="en-US" altLang="en-US" sz="1400" i="1" dirty="0">
              <a:solidFill>
                <a:srgbClr val="FF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093409354"/>
              </p:ext>
            </p:extLst>
          </p:nvPr>
        </p:nvGraphicFramePr>
        <p:xfrm>
          <a:off x="1371600" y="2133600"/>
          <a:ext cx="6858000" cy="2966720"/>
        </p:xfrm>
        <a:graphic>
          <a:graphicData uri="http://schemas.openxmlformats.org/drawingml/2006/table">
            <a:tbl>
              <a:tblPr firstRow="1" bandRow="1">
                <a:tableStyleId>{6E25E649-3F16-4E02-A733-19D2CDBF48F0}</a:tableStyleId>
              </a:tblPr>
              <a:tblGrid>
                <a:gridCol w="2971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tblGrid>
              <a:tr h="370840">
                <a:tc>
                  <a:txBody>
                    <a:bodyPr/>
                    <a:lstStyle/>
                    <a:p>
                      <a:r>
                        <a:rPr lang="en-US" sz="1400" dirty="0" smtClean="0"/>
                        <a:t>Transaction</a:t>
                      </a:r>
                      <a:endParaRPr lang="en-US" sz="1400" dirty="0"/>
                    </a:p>
                  </a:txBody>
                  <a:tcPr/>
                </a:tc>
                <a:tc>
                  <a:txBody>
                    <a:bodyPr/>
                    <a:lstStyle/>
                    <a:p>
                      <a:pPr algn="ctr"/>
                      <a:r>
                        <a:rPr lang="en-US" sz="1400" dirty="0" smtClean="0"/>
                        <a:t>Assets</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Liabilities</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OE</a:t>
                      </a:r>
                      <a:endParaRPr lang="en-US" sz="1400" dirty="0"/>
                    </a:p>
                  </a:txBody>
                  <a:tcPr/>
                </a:tc>
                <a:extLst>
                  <a:ext uri="{0D108BD9-81ED-4DB2-BD59-A6C34878D82A}">
                    <a16:rowId xmlns:a16="http://schemas.microsoft.com/office/drawing/2014/main" val="10000"/>
                  </a:ext>
                </a:extLst>
              </a:tr>
              <a:tr h="370840">
                <a:tc>
                  <a:txBody>
                    <a:bodyPr/>
                    <a:lstStyle/>
                    <a:p>
                      <a:r>
                        <a:rPr lang="en-US" sz="1400" dirty="0" smtClean="0"/>
                        <a:t>1. Issue Stock</a:t>
                      </a:r>
                      <a:endParaRPr lang="en-US" sz="1400" dirty="0"/>
                    </a:p>
                  </a:txBody>
                  <a:tcPr/>
                </a:tc>
                <a:tc>
                  <a:txBody>
                    <a:bodyPr/>
                    <a:lstStyle/>
                    <a:p>
                      <a:pPr algn="ctr"/>
                      <a:r>
                        <a:rPr lang="en-US" sz="1400" dirty="0" smtClean="0">
                          <a:solidFill>
                            <a:srgbClr val="C00000"/>
                          </a:solidFill>
                        </a:rPr>
                        <a:t>+</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NE</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a:t>
                      </a:r>
                      <a:endParaRPr lang="en-US" sz="1400" dirty="0">
                        <a:solidFill>
                          <a:srgbClr val="C00000"/>
                        </a:solidFill>
                      </a:endParaRPr>
                    </a:p>
                  </a:txBody>
                  <a:tcPr/>
                </a:tc>
                <a:extLst>
                  <a:ext uri="{0D108BD9-81ED-4DB2-BD59-A6C34878D82A}">
                    <a16:rowId xmlns:a16="http://schemas.microsoft.com/office/drawing/2014/main" val="10001"/>
                  </a:ext>
                </a:extLst>
              </a:tr>
              <a:tr h="370840">
                <a:tc>
                  <a:txBody>
                    <a:bodyPr/>
                    <a:lstStyle/>
                    <a:p>
                      <a:r>
                        <a:rPr lang="en-US" sz="1400" dirty="0" smtClean="0"/>
                        <a:t>2. Repurchase Stock</a:t>
                      </a:r>
                      <a:endParaRPr lang="en-US" sz="1400" dirty="0"/>
                    </a:p>
                  </a:txBody>
                  <a:tcPr/>
                </a:tc>
                <a:tc>
                  <a:txBody>
                    <a:bodyPr/>
                    <a:lstStyle/>
                    <a:p>
                      <a:pPr algn="ctr"/>
                      <a:r>
                        <a:rPr lang="en-US" sz="1400" dirty="0" smtClean="0">
                          <a:solidFill>
                            <a:srgbClr val="C00000"/>
                          </a:solidFill>
                        </a:rPr>
                        <a:t>-</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NE</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a:t>
                      </a:r>
                      <a:endParaRPr lang="en-US" sz="1400" dirty="0">
                        <a:solidFill>
                          <a:srgbClr val="C00000"/>
                        </a:solidFill>
                      </a:endParaRPr>
                    </a:p>
                  </a:txBody>
                  <a:tcPr/>
                </a:tc>
                <a:extLst>
                  <a:ext uri="{0D108BD9-81ED-4DB2-BD59-A6C34878D82A}">
                    <a16:rowId xmlns:a16="http://schemas.microsoft.com/office/drawing/2014/main" val="10002"/>
                  </a:ext>
                </a:extLst>
              </a:tr>
              <a:tr h="370840">
                <a:tc>
                  <a:txBody>
                    <a:bodyPr/>
                    <a:lstStyle/>
                    <a:p>
                      <a:r>
                        <a:rPr lang="en-US" sz="1400" dirty="0" smtClean="0"/>
                        <a:t>3. Sell</a:t>
                      </a:r>
                      <a:r>
                        <a:rPr lang="en-US" sz="1400" baseline="0" dirty="0" smtClean="0"/>
                        <a:t> Treasury Stock</a:t>
                      </a:r>
                      <a:endParaRPr lang="en-US" sz="1400" dirty="0"/>
                    </a:p>
                  </a:txBody>
                  <a:tcPr/>
                </a:tc>
                <a:tc>
                  <a:txBody>
                    <a:bodyPr/>
                    <a:lstStyle/>
                    <a:p>
                      <a:pPr algn="ctr"/>
                      <a:r>
                        <a:rPr lang="en-US" sz="1400" dirty="0" smtClean="0">
                          <a:solidFill>
                            <a:srgbClr val="C00000"/>
                          </a:solidFill>
                        </a:rPr>
                        <a:t>+</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NE</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a:t>
                      </a:r>
                      <a:endParaRPr lang="en-US" sz="1400" dirty="0">
                        <a:solidFill>
                          <a:srgbClr val="C00000"/>
                        </a:solidFill>
                      </a:endParaRPr>
                    </a:p>
                  </a:txBody>
                  <a:tcPr/>
                </a:tc>
                <a:extLst>
                  <a:ext uri="{0D108BD9-81ED-4DB2-BD59-A6C34878D82A}">
                    <a16:rowId xmlns:a16="http://schemas.microsoft.com/office/drawing/2014/main" val="10003"/>
                  </a:ext>
                </a:extLst>
              </a:tr>
              <a:tr h="370840">
                <a:tc>
                  <a:txBody>
                    <a:bodyPr/>
                    <a:lstStyle/>
                    <a:p>
                      <a:r>
                        <a:rPr lang="en-US" sz="1400" dirty="0" smtClean="0"/>
                        <a:t>4. Declare</a:t>
                      </a:r>
                      <a:r>
                        <a:rPr lang="en-US" sz="1400" baseline="0" dirty="0" smtClean="0"/>
                        <a:t> Cash Dividend</a:t>
                      </a:r>
                      <a:endParaRPr lang="en-US" sz="1400" dirty="0"/>
                    </a:p>
                  </a:txBody>
                  <a:tcPr/>
                </a:tc>
                <a:tc>
                  <a:txBody>
                    <a:bodyPr/>
                    <a:lstStyle/>
                    <a:p>
                      <a:pPr algn="ctr"/>
                      <a:r>
                        <a:rPr lang="en-US" sz="1400" dirty="0" smtClean="0">
                          <a:solidFill>
                            <a:srgbClr val="C00000"/>
                          </a:solidFill>
                        </a:rPr>
                        <a:t>NE</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a:t>
                      </a:r>
                      <a:endParaRPr lang="en-US" sz="1400" dirty="0">
                        <a:solidFill>
                          <a:srgbClr val="C00000"/>
                        </a:solidFill>
                      </a:endParaRPr>
                    </a:p>
                  </a:txBody>
                  <a:tcPr/>
                </a:tc>
                <a:extLst>
                  <a:ext uri="{0D108BD9-81ED-4DB2-BD59-A6C34878D82A}">
                    <a16:rowId xmlns:a16="http://schemas.microsoft.com/office/drawing/2014/main" val="10004"/>
                  </a:ext>
                </a:extLst>
              </a:tr>
              <a:tr h="370840">
                <a:tc>
                  <a:txBody>
                    <a:bodyPr/>
                    <a:lstStyle/>
                    <a:p>
                      <a:r>
                        <a:rPr lang="en-US" sz="1400" dirty="0" smtClean="0"/>
                        <a:t>5. Pay Cash Dividend</a:t>
                      </a:r>
                      <a:endParaRPr lang="en-US" sz="1400" dirty="0"/>
                    </a:p>
                  </a:txBody>
                  <a:tcPr/>
                </a:tc>
                <a:tc>
                  <a:txBody>
                    <a:bodyPr/>
                    <a:lstStyle/>
                    <a:p>
                      <a:pPr algn="ctr"/>
                      <a:r>
                        <a:rPr lang="en-US" sz="1400" dirty="0" smtClean="0">
                          <a:solidFill>
                            <a:srgbClr val="C00000"/>
                          </a:solidFill>
                        </a:rPr>
                        <a:t>-</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NE</a:t>
                      </a:r>
                      <a:endParaRPr lang="en-US" sz="1400" dirty="0">
                        <a:solidFill>
                          <a:srgbClr val="C00000"/>
                        </a:solidFill>
                      </a:endParaRPr>
                    </a:p>
                  </a:txBody>
                  <a:tcPr/>
                </a:tc>
                <a:extLst>
                  <a:ext uri="{0D108BD9-81ED-4DB2-BD59-A6C34878D82A}">
                    <a16:rowId xmlns:a16="http://schemas.microsoft.com/office/drawing/2014/main" val="10005"/>
                  </a:ext>
                </a:extLst>
              </a:tr>
              <a:tr h="370840">
                <a:tc>
                  <a:txBody>
                    <a:bodyPr/>
                    <a:lstStyle/>
                    <a:p>
                      <a:r>
                        <a:rPr lang="en-US" sz="1400" dirty="0" smtClean="0"/>
                        <a:t>6. Stock Dividend</a:t>
                      </a:r>
                      <a:endParaRPr lang="en-US" sz="1400" dirty="0"/>
                    </a:p>
                  </a:txBody>
                  <a:tcPr/>
                </a:tc>
                <a:tc>
                  <a:txBody>
                    <a:bodyPr/>
                    <a:lstStyle/>
                    <a:p>
                      <a:pPr algn="ctr"/>
                      <a:r>
                        <a:rPr lang="en-US" sz="1400" dirty="0" smtClean="0">
                          <a:solidFill>
                            <a:srgbClr val="C00000"/>
                          </a:solidFill>
                        </a:rPr>
                        <a:t>NE</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NE</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NE</a:t>
                      </a:r>
                      <a:endParaRPr lang="en-US" sz="1400" dirty="0">
                        <a:solidFill>
                          <a:srgbClr val="C00000"/>
                        </a:solidFill>
                      </a:endParaRPr>
                    </a:p>
                  </a:txBody>
                  <a:tcPr/>
                </a:tc>
                <a:extLst>
                  <a:ext uri="{0D108BD9-81ED-4DB2-BD59-A6C34878D82A}">
                    <a16:rowId xmlns:a16="http://schemas.microsoft.com/office/drawing/2014/main" val="10006"/>
                  </a:ext>
                </a:extLst>
              </a:tr>
              <a:tr h="370840">
                <a:tc>
                  <a:txBody>
                    <a:bodyPr/>
                    <a:lstStyle/>
                    <a:p>
                      <a:r>
                        <a:rPr lang="en-US" sz="1400" dirty="0" smtClean="0"/>
                        <a:t>7. Stock Split</a:t>
                      </a:r>
                      <a:endParaRPr lang="en-US" sz="1400" dirty="0"/>
                    </a:p>
                  </a:txBody>
                  <a:tcPr/>
                </a:tc>
                <a:tc>
                  <a:txBody>
                    <a:bodyPr/>
                    <a:lstStyle/>
                    <a:p>
                      <a:pPr algn="ctr"/>
                      <a:r>
                        <a:rPr lang="en-US" sz="1400" dirty="0" smtClean="0">
                          <a:solidFill>
                            <a:srgbClr val="C00000"/>
                          </a:solidFill>
                        </a:rPr>
                        <a:t>NE</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NE</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NE</a:t>
                      </a:r>
                      <a:endParaRPr lang="en-US" sz="1400" dirty="0">
                        <a:solidFill>
                          <a:srgbClr val="C00000"/>
                        </a:solidFill>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9013761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59</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Transacting with Shareholders: Practice Problems</a:t>
            </a:r>
            <a:endParaRPr lang="en-US" altLang="en-US" sz="2400" dirty="0" smtClean="0">
              <a:solidFill>
                <a:schemeClr val="bg1"/>
              </a:solidFill>
            </a:endParaRPr>
          </a:p>
        </p:txBody>
      </p:sp>
      <p:sp>
        <p:nvSpPr>
          <p:cNvPr id="6" name="TextBox 1"/>
          <p:cNvSpPr txBox="1">
            <a:spLocks noChangeArrowheads="1"/>
          </p:cNvSpPr>
          <p:nvPr/>
        </p:nvSpPr>
        <p:spPr bwMode="auto">
          <a:xfrm>
            <a:off x="990600" y="1143000"/>
            <a:ext cx="7772400"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85000"/>
              <a:buFont typeface="Arial" charset="0"/>
              <a:buChar char="•"/>
              <a:defRPr sz="2400">
                <a:solidFill>
                  <a:schemeClr val="tx1"/>
                </a:solidFill>
                <a:latin typeface="Arial" charset="0"/>
              </a:defRPr>
            </a:lvl1pPr>
            <a:lvl2pPr marL="742950" indent="-285750">
              <a:spcBef>
                <a:spcPct val="20000"/>
              </a:spcBef>
              <a:buClr>
                <a:schemeClr val="accent1"/>
              </a:buClr>
              <a:buSzPct val="85000"/>
              <a:buFont typeface="Arial" charset="0"/>
              <a:buChar char="•"/>
              <a:defRPr sz="2000">
                <a:solidFill>
                  <a:schemeClr val="tx1"/>
                </a:solidFill>
                <a:latin typeface="Arial" charset="0"/>
              </a:defRPr>
            </a:lvl2pPr>
            <a:lvl3pPr marL="1143000" indent="-228600">
              <a:spcBef>
                <a:spcPct val="20000"/>
              </a:spcBef>
              <a:buClr>
                <a:schemeClr val="accent1"/>
              </a:buClr>
              <a:buSzPct val="90000"/>
              <a:buFont typeface="Arial" charset="0"/>
              <a:buChar char="•"/>
              <a:defRPr>
                <a:solidFill>
                  <a:schemeClr val="tx1"/>
                </a:solidFill>
                <a:latin typeface="Arial" charset="0"/>
              </a:defRPr>
            </a:lvl3pPr>
            <a:lvl4pPr marL="1600200" indent="-228600">
              <a:spcBef>
                <a:spcPct val="20000"/>
              </a:spcBef>
              <a:buClr>
                <a:schemeClr val="accent1"/>
              </a:buClr>
              <a:buFont typeface="Arial" charset="0"/>
              <a:buChar char="•"/>
              <a:defRPr sz="1600">
                <a:solidFill>
                  <a:schemeClr val="tx1"/>
                </a:solidFill>
                <a:latin typeface="Arial" charset="0"/>
              </a:defRPr>
            </a:lvl4pPr>
            <a:lvl5pPr marL="2057400" indent="-228600">
              <a:spcBef>
                <a:spcPct val="20000"/>
              </a:spcBef>
              <a:buClr>
                <a:schemeClr val="accent1"/>
              </a:buClr>
              <a:buSzPct val="100000"/>
              <a:buFont typeface="Arial" charset="0"/>
              <a:buChar char="•"/>
              <a:defRPr sz="1400">
                <a:solidFill>
                  <a:schemeClr val="tx1"/>
                </a:solidFill>
                <a:latin typeface="Arial" charset="0"/>
              </a:defRPr>
            </a:lvl5pPr>
            <a:lvl6pPr marL="25146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6pPr>
            <a:lvl7pPr marL="29718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7pPr>
            <a:lvl8pPr marL="34290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8pPr>
            <a:lvl9pPr marL="38862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9pPr>
          </a:lstStyle>
          <a:p>
            <a:pPr>
              <a:buNone/>
            </a:pPr>
            <a:r>
              <a:rPr lang="en-US" sz="1400" dirty="0">
                <a:solidFill>
                  <a:srgbClr val="002060"/>
                </a:solidFill>
              </a:rPr>
              <a:t>Underlying journal entries:</a:t>
            </a:r>
          </a:p>
          <a:p>
            <a:pPr>
              <a:buNone/>
            </a:pPr>
            <a:endParaRPr lang="en-US" sz="800" dirty="0"/>
          </a:p>
          <a:p>
            <a:pPr>
              <a:buNone/>
            </a:pPr>
            <a:r>
              <a:rPr lang="en-US" sz="1200" i="1" dirty="0">
                <a:solidFill>
                  <a:srgbClr val="FF0000"/>
                </a:solidFill>
              </a:rPr>
              <a:t>1. DR Cash (A)			XX			</a:t>
            </a:r>
            <a:endParaRPr lang="en-US" sz="1200" dirty="0">
              <a:solidFill>
                <a:srgbClr val="FF0000"/>
              </a:solidFill>
            </a:endParaRPr>
          </a:p>
          <a:p>
            <a:pPr>
              <a:buNone/>
            </a:pPr>
            <a:r>
              <a:rPr lang="en-US" sz="1200" i="1" dirty="0">
                <a:solidFill>
                  <a:srgbClr val="FF0000"/>
                </a:solidFill>
              </a:rPr>
              <a:t>        CR Common Stock (OE)			XX</a:t>
            </a:r>
            <a:endParaRPr lang="en-US" sz="1200" dirty="0">
              <a:solidFill>
                <a:srgbClr val="FF0000"/>
              </a:solidFill>
            </a:endParaRPr>
          </a:p>
          <a:p>
            <a:pPr>
              <a:buNone/>
            </a:pPr>
            <a:r>
              <a:rPr lang="en-US" sz="1200" i="1" dirty="0">
                <a:solidFill>
                  <a:srgbClr val="FF0000"/>
                </a:solidFill>
              </a:rPr>
              <a:t>        CR APIC-Common Stock (OE)		XX</a:t>
            </a:r>
            <a:endParaRPr lang="en-US" sz="1200" dirty="0">
              <a:solidFill>
                <a:srgbClr val="FF0000"/>
              </a:solidFill>
            </a:endParaRPr>
          </a:p>
          <a:p>
            <a:pPr>
              <a:buNone/>
            </a:pPr>
            <a:r>
              <a:rPr lang="en-US" sz="1200" i="1" dirty="0">
                <a:solidFill>
                  <a:srgbClr val="FF0000"/>
                </a:solidFill>
              </a:rPr>
              <a:t> </a:t>
            </a:r>
            <a:endParaRPr lang="en-US" sz="1200" dirty="0">
              <a:solidFill>
                <a:srgbClr val="FF0000"/>
              </a:solidFill>
            </a:endParaRPr>
          </a:p>
          <a:p>
            <a:pPr>
              <a:buNone/>
            </a:pPr>
            <a:r>
              <a:rPr lang="en-US" sz="1200" i="1" dirty="0">
                <a:solidFill>
                  <a:srgbClr val="FF0000"/>
                </a:solidFill>
              </a:rPr>
              <a:t>2. DR Treasury Stock (C-OE)		XX</a:t>
            </a:r>
            <a:endParaRPr lang="en-US" sz="1200" dirty="0">
              <a:solidFill>
                <a:srgbClr val="FF0000"/>
              </a:solidFill>
            </a:endParaRPr>
          </a:p>
          <a:p>
            <a:pPr>
              <a:buNone/>
            </a:pPr>
            <a:r>
              <a:rPr lang="en-US" sz="1200" i="1" dirty="0">
                <a:solidFill>
                  <a:srgbClr val="FF0000"/>
                </a:solidFill>
              </a:rPr>
              <a:t>        CR Cash (A)				XX</a:t>
            </a:r>
            <a:endParaRPr lang="en-US" sz="1200" dirty="0">
              <a:solidFill>
                <a:srgbClr val="FF0000"/>
              </a:solidFill>
            </a:endParaRPr>
          </a:p>
          <a:p>
            <a:pPr>
              <a:buNone/>
            </a:pPr>
            <a:r>
              <a:rPr lang="en-US" sz="1200" i="1" dirty="0">
                <a:solidFill>
                  <a:srgbClr val="FF0000"/>
                </a:solidFill>
              </a:rPr>
              <a:t> </a:t>
            </a:r>
          </a:p>
          <a:p>
            <a:pPr>
              <a:buNone/>
            </a:pPr>
            <a:r>
              <a:rPr lang="en-US" sz="1200" i="1" dirty="0">
                <a:solidFill>
                  <a:srgbClr val="FF0000"/>
                </a:solidFill>
              </a:rPr>
              <a:t>3. DR Cash (A)			XX</a:t>
            </a:r>
            <a:endParaRPr lang="en-US" sz="1200" dirty="0">
              <a:solidFill>
                <a:srgbClr val="FF0000"/>
              </a:solidFill>
            </a:endParaRPr>
          </a:p>
          <a:p>
            <a:pPr>
              <a:buNone/>
            </a:pPr>
            <a:r>
              <a:rPr lang="en-US" sz="1200" i="1" dirty="0">
                <a:solidFill>
                  <a:srgbClr val="FF0000"/>
                </a:solidFill>
              </a:rPr>
              <a:t>        CR Treasury Stock (C-OE)			XX</a:t>
            </a:r>
            <a:endParaRPr lang="en-US" sz="1200" dirty="0">
              <a:solidFill>
                <a:srgbClr val="FF0000"/>
              </a:solidFill>
            </a:endParaRPr>
          </a:p>
          <a:p>
            <a:pPr>
              <a:buNone/>
            </a:pPr>
            <a:r>
              <a:rPr lang="en-US" sz="1200" i="1" dirty="0">
                <a:solidFill>
                  <a:srgbClr val="FF0000"/>
                </a:solidFill>
              </a:rPr>
              <a:t>        CR APIC-Treasury Stock (OE)		</a:t>
            </a:r>
            <a:r>
              <a:rPr lang="en-US" sz="1200" i="1" dirty="0" smtClean="0">
                <a:solidFill>
                  <a:srgbClr val="FF0000"/>
                </a:solidFill>
              </a:rPr>
              <a:t>	XX</a:t>
            </a:r>
            <a:r>
              <a:rPr lang="en-US" sz="1200" i="1" dirty="0">
                <a:solidFill>
                  <a:srgbClr val="FF0000"/>
                </a:solidFill>
              </a:rPr>
              <a:t>	</a:t>
            </a:r>
            <a:r>
              <a:rPr lang="en-US" sz="1100" i="1" dirty="0">
                <a:solidFill>
                  <a:srgbClr val="FF0000"/>
                </a:solidFill>
              </a:rPr>
              <a:t>(if selling price &gt; purchase price)</a:t>
            </a:r>
            <a:endParaRPr lang="en-US" sz="1100" dirty="0">
              <a:solidFill>
                <a:srgbClr val="FF0000"/>
              </a:solidFill>
            </a:endParaRPr>
          </a:p>
          <a:p>
            <a:pPr>
              <a:buNone/>
            </a:pPr>
            <a:r>
              <a:rPr lang="en-US" sz="1200" i="1" dirty="0">
                <a:solidFill>
                  <a:srgbClr val="FF0000"/>
                </a:solidFill>
              </a:rPr>
              <a:t> </a:t>
            </a:r>
            <a:endParaRPr lang="en-US" sz="1200" dirty="0">
              <a:solidFill>
                <a:srgbClr val="FF0000"/>
              </a:solidFill>
            </a:endParaRPr>
          </a:p>
          <a:p>
            <a:pPr>
              <a:buNone/>
            </a:pPr>
            <a:r>
              <a:rPr lang="en-US" sz="1200" i="1" dirty="0">
                <a:solidFill>
                  <a:srgbClr val="FF0000"/>
                </a:solidFill>
              </a:rPr>
              <a:t>4. DR Retained Earnings (OE)		XX</a:t>
            </a:r>
            <a:endParaRPr lang="en-US" sz="1200" dirty="0">
              <a:solidFill>
                <a:srgbClr val="FF0000"/>
              </a:solidFill>
            </a:endParaRPr>
          </a:p>
          <a:p>
            <a:pPr>
              <a:buNone/>
            </a:pPr>
            <a:r>
              <a:rPr lang="en-US" sz="1200" i="1" dirty="0">
                <a:solidFill>
                  <a:srgbClr val="FF0000"/>
                </a:solidFill>
              </a:rPr>
              <a:t>        CR Dividends Payable (L)			XX</a:t>
            </a:r>
            <a:endParaRPr lang="en-US" sz="1200" dirty="0">
              <a:solidFill>
                <a:srgbClr val="FF0000"/>
              </a:solidFill>
            </a:endParaRPr>
          </a:p>
          <a:p>
            <a:pPr>
              <a:buNone/>
            </a:pPr>
            <a:r>
              <a:rPr lang="en-US" sz="1200" i="1" dirty="0">
                <a:solidFill>
                  <a:srgbClr val="FF0000"/>
                </a:solidFill>
              </a:rPr>
              <a:t> </a:t>
            </a:r>
            <a:endParaRPr lang="en-US" sz="1200" dirty="0">
              <a:solidFill>
                <a:srgbClr val="FF0000"/>
              </a:solidFill>
            </a:endParaRPr>
          </a:p>
          <a:p>
            <a:pPr>
              <a:buNone/>
            </a:pPr>
            <a:r>
              <a:rPr lang="en-US" sz="1200" i="1" dirty="0">
                <a:solidFill>
                  <a:srgbClr val="FF0000"/>
                </a:solidFill>
              </a:rPr>
              <a:t>5. DR Dividends Payable (L)		XX</a:t>
            </a:r>
            <a:endParaRPr lang="en-US" sz="1200" dirty="0">
              <a:solidFill>
                <a:srgbClr val="FF0000"/>
              </a:solidFill>
            </a:endParaRPr>
          </a:p>
          <a:p>
            <a:pPr>
              <a:buNone/>
            </a:pPr>
            <a:r>
              <a:rPr lang="en-US" sz="1200" i="1" dirty="0">
                <a:solidFill>
                  <a:srgbClr val="FF0000"/>
                </a:solidFill>
              </a:rPr>
              <a:t>        CR Cash (A)				XX</a:t>
            </a:r>
            <a:endParaRPr lang="en-US" sz="1200" dirty="0">
              <a:solidFill>
                <a:srgbClr val="FF0000"/>
              </a:solidFill>
            </a:endParaRPr>
          </a:p>
          <a:p>
            <a:pPr>
              <a:buNone/>
            </a:pPr>
            <a:r>
              <a:rPr lang="en-US" sz="1200" i="1" dirty="0">
                <a:solidFill>
                  <a:srgbClr val="FF0000"/>
                </a:solidFill>
              </a:rPr>
              <a:t> </a:t>
            </a:r>
            <a:endParaRPr lang="en-US" sz="1200" dirty="0">
              <a:solidFill>
                <a:srgbClr val="FF0000"/>
              </a:solidFill>
            </a:endParaRPr>
          </a:p>
          <a:p>
            <a:pPr>
              <a:buNone/>
            </a:pPr>
            <a:r>
              <a:rPr lang="en-US" sz="1200" i="1" dirty="0">
                <a:solidFill>
                  <a:srgbClr val="FF0000"/>
                </a:solidFill>
              </a:rPr>
              <a:t>6. DR Retained Earnings (OE)		XX</a:t>
            </a:r>
            <a:endParaRPr lang="en-US" sz="1200" dirty="0">
              <a:solidFill>
                <a:srgbClr val="FF0000"/>
              </a:solidFill>
            </a:endParaRPr>
          </a:p>
          <a:p>
            <a:pPr>
              <a:buNone/>
            </a:pPr>
            <a:r>
              <a:rPr lang="en-US" sz="1200" i="1" dirty="0">
                <a:solidFill>
                  <a:srgbClr val="FF0000"/>
                </a:solidFill>
              </a:rPr>
              <a:t>       CR Common Stock (OE)			XX</a:t>
            </a:r>
            <a:endParaRPr lang="en-US" sz="1200" dirty="0">
              <a:solidFill>
                <a:srgbClr val="FF0000"/>
              </a:solidFill>
            </a:endParaRPr>
          </a:p>
          <a:p>
            <a:pPr>
              <a:buNone/>
            </a:pPr>
            <a:r>
              <a:rPr lang="en-US" sz="1200" i="1" dirty="0">
                <a:solidFill>
                  <a:srgbClr val="FF0000"/>
                </a:solidFill>
              </a:rPr>
              <a:t>       CR APIC-Common Stock (OE)		</a:t>
            </a:r>
            <a:r>
              <a:rPr lang="en-US" sz="1200" i="1" dirty="0" smtClean="0">
                <a:solidFill>
                  <a:srgbClr val="FF0000"/>
                </a:solidFill>
              </a:rPr>
              <a:t>	XX</a:t>
            </a:r>
            <a:r>
              <a:rPr lang="en-US" sz="1200" i="1" dirty="0">
                <a:solidFill>
                  <a:srgbClr val="FF0000"/>
                </a:solidFill>
              </a:rPr>
              <a:t>	</a:t>
            </a:r>
            <a:r>
              <a:rPr lang="en-US" sz="1100" i="1" dirty="0">
                <a:solidFill>
                  <a:srgbClr val="FF0000"/>
                </a:solidFill>
              </a:rPr>
              <a:t>(if “small” dividend)</a:t>
            </a:r>
            <a:endParaRPr lang="en-US" sz="1100" dirty="0">
              <a:solidFill>
                <a:srgbClr val="FF0000"/>
              </a:solidFill>
            </a:endParaRPr>
          </a:p>
          <a:p>
            <a:pPr>
              <a:buNone/>
            </a:pPr>
            <a:r>
              <a:rPr lang="en-US" sz="1200" i="1" dirty="0">
                <a:solidFill>
                  <a:srgbClr val="FF0000"/>
                </a:solidFill>
              </a:rPr>
              <a:t> </a:t>
            </a:r>
            <a:endParaRPr lang="en-US" sz="1200" dirty="0">
              <a:solidFill>
                <a:srgbClr val="FF0000"/>
              </a:solidFill>
            </a:endParaRPr>
          </a:p>
          <a:p>
            <a:pPr>
              <a:buNone/>
            </a:pPr>
            <a:r>
              <a:rPr lang="en-US" sz="1200" i="1" dirty="0">
                <a:solidFill>
                  <a:srgbClr val="FF0000"/>
                </a:solidFill>
              </a:rPr>
              <a:t>7. No JE; Just modify # of shares outstanding and par value per share</a:t>
            </a:r>
            <a:endParaRPr lang="en-US" sz="1200" dirty="0">
              <a:solidFill>
                <a:srgbClr val="FF0000"/>
              </a:solidFill>
            </a:endParaRPr>
          </a:p>
        </p:txBody>
      </p:sp>
    </p:spTree>
    <p:extLst>
      <p:ext uri="{BB962C8B-B14F-4D97-AF65-F5344CB8AC3E}">
        <p14:creationId xmlns:p14="http://schemas.microsoft.com/office/powerpoint/2010/main" val="25884084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6</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6629400" cy="609600"/>
          </a:xfrm>
          <a:noFill/>
        </p:spPr>
        <p:txBody>
          <a:bodyPr lIns="0" tIns="0" rIns="0" bIns="0"/>
          <a:lstStyle/>
          <a:p>
            <a:pPr eaLnBrk="1" hangingPunct="1"/>
            <a:r>
              <a:rPr lang="en-US" altLang="en-US" sz="2400" b="1" dirty="0" smtClean="0">
                <a:solidFill>
                  <a:schemeClr val="bg1"/>
                </a:solidFill>
              </a:rPr>
              <a:t>Characteristics of a Corporation</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239000" cy="5029200"/>
          </a:xfrm>
          <a:noFill/>
        </p:spPr>
        <p:txBody>
          <a:bodyPr lIns="0" tIns="0" rIns="0" bIns="0"/>
          <a:lstStyle/>
          <a:p>
            <a:pPr marL="0" indent="0">
              <a:spcAft>
                <a:spcPts val="600"/>
              </a:spcAft>
              <a:buNone/>
            </a:pPr>
            <a:r>
              <a:rPr lang="en-US" sz="1400" dirty="0"/>
              <a:t>Corporations are the dominant form of business, in terms of volume of operations. </a:t>
            </a:r>
            <a:endParaRPr lang="en-US" sz="1400" dirty="0" smtClean="0"/>
          </a:p>
          <a:p>
            <a:pPr marL="0" indent="0">
              <a:spcAft>
                <a:spcPts val="600"/>
              </a:spcAft>
              <a:buNone/>
            </a:pPr>
            <a:r>
              <a:rPr lang="en-US" sz="1400" dirty="0" smtClean="0"/>
              <a:t>Corporations </a:t>
            </a:r>
            <a:r>
              <a:rPr lang="en-US" sz="1400" dirty="0"/>
              <a:t>are entities created by law that exist separately from their owners and that have rights and privileges. As separate entities, corporations can:</a:t>
            </a:r>
          </a:p>
          <a:p>
            <a:pPr lvl="1">
              <a:buFont typeface="Wingdings" panose="05000000000000000000" pitchFamily="2" charset="2"/>
              <a:buChar char="ü"/>
            </a:pPr>
            <a:r>
              <a:rPr lang="en-US" sz="1200" dirty="0"/>
              <a:t> own </a:t>
            </a:r>
            <a:r>
              <a:rPr lang="en-US" sz="1200" dirty="0" smtClean="0"/>
              <a:t>assets</a:t>
            </a:r>
            <a:endParaRPr lang="en-US" sz="1200" dirty="0"/>
          </a:p>
          <a:p>
            <a:pPr lvl="1">
              <a:buFont typeface="Wingdings" panose="05000000000000000000" pitchFamily="2" charset="2"/>
              <a:buChar char="ü"/>
            </a:pPr>
            <a:r>
              <a:rPr lang="en-US" sz="1200" dirty="0"/>
              <a:t> incur </a:t>
            </a:r>
            <a:r>
              <a:rPr lang="en-US" sz="1200" dirty="0" smtClean="0"/>
              <a:t>liabilities</a:t>
            </a:r>
            <a:endParaRPr lang="en-US" sz="1200" dirty="0"/>
          </a:p>
          <a:p>
            <a:pPr lvl="1">
              <a:buFont typeface="Wingdings" panose="05000000000000000000" pitchFamily="2" charset="2"/>
              <a:buChar char="ü"/>
            </a:pPr>
            <a:r>
              <a:rPr lang="en-US" sz="1200" dirty="0"/>
              <a:t> expand and contract in </a:t>
            </a:r>
            <a:r>
              <a:rPr lang="en-US" sz="1200" dirty="0" smtClean="0"/>
              <a:t>size</a:t>
            </a:r>
            <a:endParaRPr lang="en-US" sz="1200" dirty="0"/>
          </a:p>
          <a:p>
            <a:pPr lvl="1">
              <a:buFont typeface="Wingdings" panose="05000000000000000000" pitchFamily="2" charset="2"/>
              <a:buChar char="ü"/>
            </a:pPr>
            <a:r>
              <a:rPr lang="en-US" sz="1200" dirty="0"/>
              <a:t> sue and be </a:t>
            </a:r>
            <a:r>
              <a:rPr lang="en-US" sz="1200" dirty="0" smtClean="0"/>
              <a:t>sued</a:t>
            </a:r>
            <a:endParaRPr lang="en-US" sz="1200" dirty="0"/>
          </a:p>
          <a:p>
            <a:pPr lvl="1">
              <a:buFont typeface="Wingdings" panose="05000000000000000000" pitchFamily="2" charset="2"/>
              <a:buChar char="ü"/>
            </a:pPr>
            <a:r>
              <a:rPr lang="en-US" sz="1200" dirty="0"/>
              <a:t> enter into </a:t>
            </a:r>
            <a:r>
              <a:rPr lang="en-US" sz="1200" dirty="0" smtClean="0"/>
              <a:t>contracts</a:t>
            </a:r>
            <a:endParaRPr lang="en-US" sz="1200" dirty="0"/>
          </a:p>
        </p:txBody>
      </p:sp>
    </p:spTree>
    <p:extLst>
      <p:ext uri="{BB962C8B-B14F-4D97-AF65-F5344CB8AC3E}">
        <p14:creationId xmlns:p14="http://schemas.microsoft.com/office/powerpoint/2010/main" val="31572887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60</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End of Chapter 11</a:t>
            </a:r>
            <a:endParaRPr lang="en-US" sz="2800" dirty="0"/>
          </a:p>
        </p:txBody>
      </p:sp>
    </p:spTree>
    <p:extLst>
      <p:ext uri="{BB962C8B-B14F-4D97-AF65-F5344CB8AC3E}">
        <p14:creationId xmlns:p14="http://schemas.microsoft.com/office/powerpoint/2010/main" val="4283737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7</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Owners’ Equity</a:t>
            </a:r>
            <a:endParaRPr lang="en-US" sz="2800" dirty="0"/>
          </a:p>
        </p:txBody>
      </p:sp>
    </p:spTree>
    <p:extLst>
      <p:ext uri="{BB962C8B-B14F-4D97-AF65-F5344CB8AC3E}">
        <p14:creationId xmlns:p14="http://schemas.microsoft.com/office/powerpoint/2010/main" val="1375264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8</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6629400" cy="609600"/>
          </a:xfrm>
          <a:noFill/>
        </p:spPr>
        <p:txBody>
          <a:bodyPr lIns="0" tIns="0" rIns="0" bIns="0"/>
          <a:lstStyle/>
          <a:p>
            <a:pPr eaLnBrk="1" hangingPunct="1"/>
            <a:r>
              <a:rPr lang="en-US" altLang="en-US" sz="2400" b="1" dirty="0" smtClean="0">
                <a:solidFill>
                  <a:schemeClr val="bg1"/>
                </a:solidFill>
              </a:rPr>
              <a:t>Owners’ Equity</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239000" cy="5029200"/>
          </a:xfrm>
          <a:noFill/>
        </p:spPr>
        <p:txBody>
          <a:bodyPr lIns="0" tIns="0" rIns="0" bIns="0"/>
          <a:lstStyle/>
          <a:p>
            <a:pPr marL="0" indent="0" eaLnBrk="1" hangingPunct="1">
              <a:buNone/>
            </a:pPr>
            <a:r>
              <a:rPr lang="en-US" sz="1400" dirty="0" smtClean="0"/>
              <a:t>Assets	=  </a:t>
            </a:r>
            <a:r>
              <a:rPr lang="en-US" sz="1400" dirty="0"/>
              <a:t>Liabilities  +  </a:t>
            </a:r>
            <a:r>
              <a:rPr lang="en-US" sz="1400" b="1" dirty="0">
                <a:solidFill>
                  <a:srgbClr val="002060"/>
                </a:solidFill>
              </a:rPr>
              <a:t>Owners’ Equity</a:t>
            </a:r>
          </a:p>
          <a:p>
            <a:pPr marL="0" indent="0">
              <a:buNone/>
            </a:pPr>
            <a:endParaRPr lang="en-US" sz="1400" dirty="0"/>
          </a:p>
          <a:p>
            <a:pPr marL="0" indent="0">
              <a:buNone/>
            </a:pPr>
            <a:endParaRPr lang="en-US" sz="1400" dirty="0" smtClean="0"/>
          </a:p>
          <a:p>
            <a:pPr marL="0" indent="0">
              <a:buNone/>
            </a:pPr>
            <a:r>
              <a:rPr lang="en-US" sz="1400" dirty="0" smtClean="0"/>
              <a:t>Assets  </a:t>
            </a:r>
            <a:r>
              <a:rPr lang="en-US" sz="1400" dirty="0"/>
              <a:t>-  Liabilities =  </a:t>
            </a:r>
            <a:r>
              <a:rPr lang="en-US" sz="1400" b="1" dirty="0" smtClean="0">
                <a:solidFill>
                  <a:srgbClr val="002060"/>
                </a:solidFill>
              </a:rPr>
              <a:t>Owners</a:t>
            </a:r>
            <a:r>
              <a:rPr lang="en-US" sz="1400" b="1" dirty="0">
                <a:solidFill>
                  <a:srgbClr val="002060"/>
                </a:solidFill>
              </a:rPr>
              <a:t>’ Equity</a:t>
            </a:r>
          </a:p>
          <a:p>
            <a:pPr marL="0" indent="0" eaLnBrk="1" hangingPunct="1">
              <a:buNone/>
            </a:pPr>
            <a:endParaRPr lang="en-US" sz="1400" b="1" dirty="0">
              <a:solidFill>
                <a:srgbClr val="002060"/>
              </a:solidFill>
            </a:endParaRPr>
          </a:p>
          <a:p>
            <a:pPr marL="0" indent="0" eaLnBrk="1" hangingPunct="1">
              <a:buNone/>
            </a:pPr>
            <a:endParaRPr lang="en-US" sz="1400" dirty="0"/>
          </a:p>
          <a:p>
            <a:pPr eaLnBrk="1" hangingPunct="1"/>
            <a:r>
              <a:rPr lang="en-US" sz="1400" dirty="0"/>
              <a:t>Represents stockholders’ interest in the firm’s assets remaining after all liabilities have been satisfied</a:t>
            </a:r>
          </a:p>
          <a:p>
            <a:pPr eaLnBrk="1" hangingPunct="1"/>
            <a:endParaRPr lang="en-US" sz="1400" dirty="0"/>
          </a:p>
          <a:p>
            <a:pPr eaLnBrk="1" hangingPunct="1"/>
            <a:r>
              <a:rPr lang="en-US" sz="1400" dirty="0"/>
              <a:t>Also referred to as ‘</a:t>
            </a:r>
            <a:r>
              <a:rPr lang="en-US" sz="1400" b="1" dirty="0">
                <a:solidFill>
                  <a:srgbClr val="002060"/>
                </a:solidFill>
              </a:rPr>
              <a:t>residual interest</a:t>
            </a:r>
            <a:r>
              <a:rPr lang="en-US" sz="1400" dirty="0"/>
              <a:t>’ because shareholders are the residual claimants of the firm</a:t>
            </a:r>
          </a:p>
        </p:txBody>
      </p:sp>
      <p:sp>
        <p:nvSpPr>
          <p:cNvPr id="12" name="Curved Left Arrow 11"/>
          <p:cNvSpPr/>
          <p:nvPr/>
        </p:nvSpPr>
        <p:spPr>
          <a:xfrm rot="5400000">
            <a:off x="1943100" y="1028700"/>
            <a:ext cx="228600" cy="1219200"/>
          </a:xfrm>
          <a:prstGeom prst="curvedLeftArrow">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29277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9</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Shares of Stock</a:t>
            </a:r>
            <a:endParaRPr lang="en-US" sz="2800" dirty="0"/>
          </a:p>
        </p:txBody>
      </p:sp>
    </p:spTree>
    <p:extLst>
      <p:ext uri="{BB962C8B-B14F-4D97-AF65-F5344CB8AC3E}">
        <p14:creationId xmlns:p14="http://schemas.microsoft.com/office/powerpoint/2010/main" val="2915506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GT_ppt_rnd2_light_gray">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GT_ppt_rnd2_light_gray">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GT_ppt_rnd2_light_gra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T_ppt_rnd2_light_gra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T_ppt_rnd2_light_gra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T_ppt_rnd2_light_gra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T_ppt_rnd2_light_gra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T_ppt_rnd2_light_gra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T_ppt_rnd2_light_gray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T_ppt_rnd2_light_gra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T_ppt_rnd2_light_gra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T_ppt_rnd2_light_gra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T_ppt_rnd2_light_gra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T_ppt_rnd2_light_gra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31700</TotalTime>
  <Words>4252</Words>
  <Application>Microsoft Office PowerPoint</Application>
  <PresentationFormat>On-screen Show (4:3)</PresentationFormat>
  <Paragraphs>696</Paragraphs>
  <Slides>60</Slides>
  <Notes>60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ＭＳ Ｐゴシック</vt:lpstr>
      <vt:lpstr>Arial</vt:lpstr>
      <vt:lpstr>Wingdings</vt:lpstr>
      <vt:lpstr>ヒラギノ角ゴ Pro W3</vt:lpstr>
      <vt:lpstr>GT_ppt_rnd2_light_gray</vt:lpstr>
      <vt:lpstr>PowerPoint Presentation</vt:lpstr>
      <vt:lpstr>Chapter 11 Learning Objectives</vt:lpstr>
      <vt:lpstr>Where we are on the Income Statement</vt:lpstr>
      <vt:lpstr>Where we are on the Balance Sheet</vt:lpstr>
      <vt:lpstr>Advantages of a Corporation</vt:lpstr>
      <vt:lpstr>Characteristics of a Corporation</vt:lpstr>
      <vt:lpstr>PowerPoint Presentation</vt:lpstr>
      <vt:lpstr>Owners’ Equity</vt:lpstr>
      <vt:lpstr>PowerPoint Presentation</vt:lpstr>
      <vt:lpstr>Benefits of Stock Ownership</vt:lpstr>
      <vt:lpstr>Authorized vs. Issued vs. Outstanding Shares</vt:lpstr>
      <vt:lpstr>Authorized vs. Issued vs. Outstanding Shares</vt:lpstr>
      <vt:lpstr>Kellogg’s Shares Outstanding</vt:lpstr>
      <vt:lpstr>PowerPoint Presentation</vt:lpstr>
      <vt:lpstr>Earnings Per Share (EPS)</vt:lpstr>
      <vt:lpstr>Diluted EPS at Apple</vt:lpstr>
      <vt:lpstr>What Makes a Security ‘Anti-Dilutive’?</vt:lpstr>
      <vt:lpstr>What Makes a Security ‘Anti-Dilutive’?</vt:lpstr>
      <vt:lpstr>Common Stock Transactions</vt:lpstr>
      <vt:lpstr>Par Value</vt:lpstr>
      <vt:lpstr>Initial Sale of Stock</vt:lpstr>
      <vt:lpstr>No Par Stock</vt:lpstr>
      <vt:lpstr>Other Common Stock Activities</vt:lpstr>
      <vt:lpstr>PowerPoint Presentation</vt:lpstr>
      <vt:lpstr>Repurchasing Stock</vt:lpstr>
      <vt:lpstr>Repurchasing Stock Example</vt:lpstr>
      <vt:lpstr>Repurchasing Stock Example</vt:lpstr>
      <vt:lpstr>Repurchasing Stock Example</vt:lpstr>
      <vt:lpstr>Repurchasing Stock Example</vt:lpstr>
      <vt:lpstr>Repurchasing Stock Example</vt:lpstr>
      <vt:lpstr>Repurchasing and Retiring Stock at Apple</vt:lpstr>
      <vt:lpstr>PowerPoint Presentation</vt:lpstr>
      <vt:lpstr>Dividends on Common Stock</vt:lpstr>
      <vt:lpstr>Dividends on Common Stock</vt:lpstr>
      <vt:lpstr>Dividends on Common Stock</vt:lpstr>
      <vt:lpstr>PowerPoint Presentation</vt:lpstr>
      <vt:lpstr>Stock Dividends</vt:lpstr>
      <vt:lpstr>Stock Dividends</vt:lpstr>
      <vt:lpstr>Stock Dividends Example</vt:lpstr>
      <vt:lpstr>PowerPoint Presentation</vt:lpstr>
      <vt:lpstr>Stock Split</vt:lpstr>
      <vt:lpstr>Stock Split</vt:lpstr>
      <vt:lpstr>Stock Split Example</vt:lpstr>
      <vt:lpstr>Apple’s 7-for-1 Stock Split in 2014 (FAQ)</vt:lpstr>
      <vt:lpstr>Apple’s Dividend History</vt:lpstr>
      <vt:lpstr>Apple’s Shares Outstanding After Stock Split</vt:lpstr>
      <vt:lpstr>PowerPoint Presentation</vt:lpstr>
      <vt:lpstr>Preferred Stock</vt:lpstr>
      <vt:lpstr>Preferred Stock</vt:lpstr>
      <vt:lpstr>Preferred Stock</vt:lpstr>
      <vt:lpstr>Dual Class Common Stock</vt:lpstr>
      <vt:lpstr>PowerPoint Presentation</vt:lpstr>
      <vt:lpstr>Dividend Yield</vt:lpstr>
      <vt:lpstr>PowerPoint Presentation</vt:lpstr>
      <vt:lpstr>Revisiting the Statement of Cash Flows</vt:lpstr>
      <vt:lpstr>PowerPoint Presentation</vt:lpstr>
      <vt:lpstr>Transacting with Shareholders: Practice Problems</vt:lpstr>
      <vt:lpstr>Transacting with Shareholders: Practice Problems</vt:lpstr>
      <vt:lpstr>Transacting with Shareholders: Practice Problems</vt:lpstr>
      <vt:lpstr>PowerPoint Presentation</vt:lpstr>
    </vt:vector>
  </TitlesOfParts>
  <Company>Brian Rush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Rush</dc:creator>
  <cp:lastModifiedBy>James Sinclair</cp:lastModifiedBy>
  <cp:revision>460</cp:revision>
  <cp:lastPrinted>2017-11-07T14:54:29Z</cp:lastPrinted>
  <dcterms:created xsi:type="dcterms:W3CDTF">2009-05-13T18:31:56Z</dcterms:created>
  <dcterms:modified xsi:type="dcterms:W3CDTF">2018-01-19T19:48:35Z</dcterms:modified>
</cp:coreProperties>
</file>