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56" r:id="rId2"/>
    <p:sldId id="505" r:id="rId3"/>
    <p:sldId id="506" r:id="rId4"/>
    <p:sldId id="507" r:id="rId5"/>
    <p:sldId id="508" r:id="rId6"/>
    <p:sldId id="509" r:id="rId7"/>
    <p:sldId id="510" r:id="rId8"/>
    <p:sldId id="511" r:id="rId9"/>
    <p:sldId id="512" r:id="rId10"/>
    <p:sldId id="277" r:id="rId11"/>
  </p:sldIdLst>
  <p:sldSz cx="9144000" cy="6858000" type="screen4x3"/>
  <p:notesSz cx="7019925" cy="930592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AFF"/>
    <a:srgbClr val="000099"/>
    <a:srgbClr val="0C5C1B"/>
    <a:srgbClr val="D1211D"/>
    <a:srgbClr val="FF2121"/>
    <a:srgbClr val="00CC00"/>
    <a:srgbClr val="0000FF"/>
    <a:srgbClr val="A51A17"/>
    <a:srgbClr val="E33935"/>
    <a:srgbClr val="FF58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2787"/>
    <p:restoredTop sz="94306" autoAdjust="0"/>
  </p:normalViewPr>
  <p:slideViewPr>
    <p:cSldViewPr>
      <p:cViewPr varScale="1">
        <p:scale>
          <a:sx n="109" d="100"/>
          <a:sy n="109" d="100"/>
        </p:scale>
        <p:origin x="12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991" y="4420315"/>
            <a:ext cx="5147945" cy="418766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4876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7594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1986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503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4448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20008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134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04846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17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Final Exam: Key Ratios</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10</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End of Key Ratios</a:t>
            </a:r>
            <a:endParaRPr lang="en-US" sz="2800" dirty="0"/>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Accounts Payable Turnover</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quickly does management pay its suppliers?</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The accounts payable turnover ratio measures how quickly management is paying its suppliers. A high accounts payable ratio normally suggests that a company is paying its suppliers in a timely manner. </a:t>
            </a:r>
            <a:endParaRPr lang="en-US" sz="1400" dirty="0" smtClean="0"/>
          </a:p>
          <a:p>
            <a:pPr marL="0" indent="0">
              <a:buNone/>
            </a:pPr>
            <a:endParaRPr lang="en-US" sz="1400" dirty="0"/>
          </a:p>
          <a:p>
            <a:r>
              <a:rPr lang="en-US" sz="1400" dirty="0"/>
              <a:t>The ratio can be made more intuitive by dividing it into the number of days in a year: Average Number of Days Payables Are Outstanding = 365 Days ÷ Accounts Payable Turnover Ratio.</a:t>
            </a:r>
          </a:p>
        </p:txBody>
      </p:sp>
      <p:sp>
        <p:nvSpPr>
          <p:cNvPr id="9" name="TextBox 13"/>
          <p:cNvSpPr txBox="1"/>
          <p:nvPr/>
        </p:nvSpPr>
        <p:spPr>
          <a:xfrm>
            <a:off x="1143000" y="2048809"/>
            <a:ext cx="2440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Accounts Payable Turnover</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Cost of Goods Sold</a:t>
            </a:r>
          </a:p>
          <a:p>
            <a:pPr algn="ctr">
              <a:lnSpc>
                <a:spcPct val="80000"/>
              </a:lnSpc>
              <a:spcBef>
                <a:spcPts val="600"/>
              </a:spcBef>
            </a:pPr>
            <a:r>
              <a:rPr lang="en-US" sz="1400" dirty="0" smtClean="0"/>
              <a:t>Average Accounts Payable</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1873308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Times Interest Earned</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effectively is management utilizing its debt?</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The times interest earned ratio </a:t>
            </a:r>
            <a:r>
              <a:rPr lang="en-US" sz="1400" dirty="0" smtClean="0"/>
              <a:t>shows </a:t>
            </a:r>
            <a:r>
              <a:rPr lang="en-US" sz="1400" dirty="0"/>
              <a:t>the amount of resources generated for each dollar of interest expense. In general, a high ratio is viewed more favorably than a low ratio. </a:t>
            </a:r>
          </a:p>
          <a:p>
            <a:endParaRPr lang="en-US" sz="1400" dirty="0"/>
          </a:p>
          <a:p>
            <a:r>
              <a:rPr lang="en-US" sz="1400" dirty="0"/>
              <a:t>The times interest earned ratio is often misleading for new or rapidly growing companies, which tend to invest considerable resources to build their capacity for future operations. In such cases, the times interest earned ratio will reflect significant amounts of interest expense associated with the new capacity but not the income that will be earned with the new capacity. </a:t>
            </a:r>
          </a:p>
          <a:p>
            <a:endParaRPr lang="en-US" sz="1400" dirty="0"/>
          </a:p>
          <a:p>
            <a:r>
              <a:rPr lang="en-US" sz="1400" dirty="0"/>
              <a:t>Analysts should consider the company’s long-term strategy when using this ratio. Some analysts prefer to compare interest expense to the amount of cash a company can generate. Because creditors cannot be paid with “income” that is generated, they must be paid with cash.</a:t>
            </a:r>
          </a:p>
        </p:txBody>
      </p:sp>
      <p:sp>
        <p:nvSpPr>
          <p:cNvPr id="9" name="TextBox 13"/>
          <p:cNvSpPr txBox="1"/>
          <p:nvPr/>
        </p:nvSpPr>
        <p:spPr>
          <a:xfrm>
            <a:off x="1143000" y="2048809"/>
            <a:ext cx="2440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Times Interest Earned</a:t>
            </a:r>
            <a:endParaRPr lang="en-US" sz="1400" dirty="0"/>
          </a:p>
        </p:txBody>
      </p:sp>
      <p:sp>
        <p:nvSpPr>
          <p:cNvPr id="10" name="TextBox 8"/>
          <p:cNvSpPr txBox="1"/>
          <p:nvPr/>
        </p:nvSpPr>
        <p:spPr>
          <a:xfrm>
            <a:off x="3048000" y="1924159"/>
            <a:ext cx="5715000"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Net Income + Interest Expense + Income Tax Expense</a:t>
            </a:r>
          </a:p>
          <a:p>
            <a:pPr algn="ctr">
              <a:lnSpc>
                <a:spcPct val="80000"/>
              </a:lnSpc>
              <a:spcBef>
                <a:spcPts val="600"/>
              </a:spcBef>
            </a:pPr>
            <a:r>
              <a:rPr lang="en-US" sz="1400" dirty="0" smtClean="0"/>
              <a:t>Interest Expense</a:t>
            </a:r>
            <a:endParaRPr lang="en-US" sz="1400" dirty="0"/>
          </a:p>
        </p:txBody>
      </p:sp>
      <p:cxnSp>
        <p:nvCxnSpPr>
          <p:cNvPr id="11" name="Straight Connector 10"/>
          <p:cNvCxnSpPr/>
          <p:nvPr/>
        </p:nvCxnSpPr>
        <p:spPr bwMode="auto">
          <a:xfrm>
            <a:off x="3810000" y="2164145"/>
            <a:ext cx="4191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327174"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882204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Debt-to-Equity</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smtClean="0">
                <a:solidFill>
                  <a:srgbClr val="C00000"/>
                </a:solidFill>
              </a:rPr>
              <a:t>What is the firm’s capital structure?</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50000"/>
              </a:spcBef>
              <a:defRPr/>
            </a:pPr>
            <a:r>
              <a:rPr lang="en-US" sz="1400" dirty="0">
                <a:cs typeface="Arial" charset="0"/>
              </a:rPr>
              <a:t>This ratio shows the relationship between the amount of capital provided by owners and the amount provided by creditors. In general, a high ratio suggests that a company relies heavily on funds provided by creditors</a:t>
            </a:r>
            <a:r>
              <a:rPr lang="en-US" sz="1400" dirty="0" smtClean="0">
                <a:cs typeface="Arial" charset="0"/>
              </a:rPr>
              <a:t>. </a:t>
            </a:r>
          </a:p>
          <a:p>
            <a:pPr>
              <a:spcBef>
                <a:spcPct val="50000"/>
              </a:spcBef>
              <a:defRPr/>
            </a:pPr>
            <a:r>
              <a:rPr lang="en-US" sz="1400" dirty="0" smtClean="0"/>
              <a:t>Heavy </a:t>
            </a:r>
            <a:r>
              <a:rPr lang="en-US" sz="1400" dirty="0"/>
              <a:t>reliance on creditors increases the risk that a company may not be able to meet its contractual financial obligations during a business </a:t>
            </a:r>
            <a:r>
              <a:rPr lang="en-US" sz="1400" dirty="0" smtClean="0"/>
              <a:t>downturn.</a:t>
            </a:r>
          </a:p>
          <a:p>
            <a:pPr>
              <a:spcBef>
                <a:spcPct val="50000"/>
              </a:spcBef>
              <a:defRPr/>
            </a:pPr>
            <a:r>
              <a:rPr lang="en-US" sz="1400" dirty="0" smtClean="0"/>
              <a:t>The </a:t>
            </a:r>
            <a:r>
              <a:rPr lang="en-US" sz="1400" dirty="0"/>
              <a:t>debt-to-equity ratio tells only part of the story with respect to the risks associated with debt. It does not help the analyst understand whether the company’s operations can support its debt. Remember that debt carries an obligation to make cash payments for interest and principal. As a result, most analysts would evaluate the debt-to-equity ratio within the context of the amount of cash the company can generate from operating activities. </a:t>
            </a:r>
          </a:p>
          <a:p>
            <a:pPr>
              <a:spcBef>
                <a:spcPct val="50000"/>
              </a:spcBef>
              <a:defRPr/>
            </a:pPr>
            <a:endParaRPr lang="en-US" sz="1400" dirty="0">
              <a:cs typeface="Arial" charset="0"/>
            </a:endParaRPr>
          </a:p>
        </p:txBody>
      </p:sp>
      <p:sp>
        <p:nvSpPr>
          <p:cNvPr id="9" name="TextBox 13"/>
          <p:cNvSpPr txBox="1"/>
          <p:nvPr/>
        </p:nvSpPr>
        <p:spPr>
          <a:xfrm>
            <a:off x="1143000" y="2048809"/>
            <a:ext cx="2440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Debt-to-Equity</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Total Liabilities</a:t>
            </a:r>
          </a:p>
          <a:p>
            <a:pPr algn="ctr">
              <a:lnSpc>
                <a:spcPct val="80000"/>
              </a:lnSpc>
              <a:spcBef>
                <a:spcPts val="600"/>
              </a:spcBef>
            </a:pPr>
            <a:r>
              <a:rPr lang="en-US" sz="1400" dirty="0" smtClean="0"/>
              <a:t>Stockholders’ Equity</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385441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Earnings Per Share (EPS)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95400"/>
            <a:ext cx="7620000" cy="4800600"/>
          </a:xfrm>
          <a:noFill/>
        </p:spPr>
        <p:txBody>
          <a:bodyPr lIns="0" tIns="0" rIns="0" bIns="0"/>
          <a:lstStyle/>
          <a:p>
            <a:pPr marL="0" indent="0">
              <a:buNone/>
            </a:pPr>
            <a:r>
              <a:rPr lang="en-US" sz="1400" b="1" dirty="0">
                <a:solidFill>
                  <a:srgbClr val="002060"/>
                </a:solidFill>
              </a:rPr>
              <a:t>Basic EPS </a:t>
            </a:r>
            <a:r>
              <a:rPr lang="en-US" sz="1400" dirty="0"/>
              <a:t>=             </a:t>
            </a:r>
          </a:p>
          <a:p>
            <a:pPr marL="0" indent="0">
              <a:buNone/>
            </a:pPr>
            <a:endParaRPr lang="en-US" sz="1400" dirty="0"/>
          </a:p>
          <a:p>
            <a:pPr lvl="1">
              <a:spcBef>
                <a:spcPts val="600"/>
              </a:spcBef>
              <a:buFont typeface="Wingdings" panose="05000000000000000000" pitchFamily="2" charset="2"/>
              <a:buChar char="ü"/>
            </a:pPr>
            <a:r>
              <a:rPr lang="en-US" sz="1200" dirty="0"/>
              <a:t>Measures profitability per share of common stock available to common stockholders</a:t>
            </a:r>
          </a:p>
          <a:p>
            <a:pPr lvl="1">
              <a:spcBef>
                <a:spcPts val="600"/>
              </a:spcBef>
              <a:buFont typeface="Wingdings" panose="05000000000000000000" pitchFamily="2" charset="2"/>
              <a:buChar char="ü"/>
            </a:pPr>
            <a:r>
              <a:rPr lang="en-US" sz="1200" dirty="0"/>
              <a:t>The most highly publicized summary of a firm’s annual economic performance</a:t>
            </a:r>
          </a:p>
          <a:p>
            <a:pPr>
              <a:spcBef>
                <a:spcPts val="600"/>
              </a:spcBef>
            </a:pPr>
            <a:endParaRPr lang="en-US" sz="1400" dirty="0"/>
          </a:p>
          <a:p>
            <a:pPr>
              <a:spcBef>
                <a:spcPts val="600"/>
              </a:spcBef>
            </a:pPr>
            <a:endParaRPr lang="en-US" sz="1400" dirty="0"/>
          </a:p>
          <a:p>
            <a:pPr marL="0" indent="0">
              <a:buNone/>
            </a:pPr>
            <a:r>
              <a:rPr lang="en-US" sz="1400" b="1" dirty="0">
                <a:solidFill>
                  <a:srgbClr val="002060"/>
                </a:solidFill>
              </a:rPr>
              <a:t>Diluted EPS </a:t>
            </a:r>
            <a:r>
              <a:rPr lang="en-US" sz="1400" dirty="0"/>
              <a:t>=             </a:t>
            </a:r>
          </a:p>
          <a:p>
            <a:pPr>
              <a:spcBef>
                <a:spcPts val="600"/>
              </a:spcBef>
            </a:pPr>
            <a:endParaRPr lang="en-US" sz="1400" dirty="0"/>
          </a:p>
          <a:p>
            <a:pPr>
              <a:spcBef>
                <a:spcPts val="600"/>
              </a:spcBef>
            </a:pPr>
            <a:endParaRPr lang="en-US" sz="1400" dirty="0" smtClean="0"/>
          </a:p>
          <a:p>
            <a:pPr marL="0" indent="0">
              <a:spcBef>
                <a:spcPts val="600"/>
              </a:spcBef>
              <a:buNone/>
            </a:pPr>
            <a:r>
              <a:rPr lang="en-US" sz="1400" dirty="0" smtClean="0"/>
              <a:t>What </a:t>
            </a:r>
            <a:r>
              <a:rPr lang="en-US" sz="1400" dirty="0"/>
              <a:t>would give rise to “potentially dilutive common shares”?</a:t>
            </a:r>
          </a:p>
          <a:p>
            <a:pPr lvl="1">
              <a:spcBef>
                <a:spcPts val="600"/>
              </a:spcBef>
              <a:buFont typeface="Wingdings" panose="05000000000000000000" pitchFamily="2" charset="2"/>
              <a:buChar char="ü"/>
            </a:pPr>
            <a:r>
              <a:rPr lang="en-US" sz="1400" dirty="0"/>
              <a:t>Convertible bonds and convertible preferred stock</a:t>
            </a:r>
          </a:p>
          <a:p>
            <a:pPr lvl="1">
              <a:spcBef>
                <a:spcPts val="600"/>
              </a:spcBef>
              <a:buFont typeface="Wingdings" panose="05000000000000000000" pitchFamily="2" charset="2"/>
              <a:buChar char="ü"/>
            </a:pPr>
            <a:r>
              <a:rPr lang="en-US" sz="1400" dirty="0"/>
              <a:t>Employee stock options (ESOs) granted but not yet exercised</a:t>
            </a:r>
          </a:p>
          <a:p>
            <a:pPr lvl="1">
              <a:spcBef>
                <a:spcPts val="600"/>
              </a:spcBef>
              <a:buFont typeface="Wingdings" panose="05000000000000000000" pitchFamily="2" charset="2"/>
              <a:buChar char="ü"/>
            </a:pPr>
            <a:r>
              <a:rPr lang="en-US" sz="1400" dirty="0" smtClean="0"/>
              <a:t>Restricted </a:t>
            </a:r>
            <a:r>
              <a:rPr lang="en-US" sz="1400" dirty="0"/>
              <a:t>stock units (RSUs</a:t>
            </a:r>
            <a:r>
              <a:rPr lang="en-US" sz="1400" dirty="0" smtClean="0"/>
              <a:t>)</a:t>
            </a:r>
          </a:p>
          <a:p>
            <a:pPr marL="457200" lvl="1" indent="0">
              <a:spcBef>
                <a:spcPts val="600"/>
              </a:spcBef>
              <a:buNone/>
            </a:pPr>
            <a:endParaRPr lang="en-US" sz="1400" dirty="0"/>
          </a:p>
          <a:p>
            <a:pPr marL="457200" lvl="1" indent="0">
              <a:spcBef>
                <a:spcPts val="600"/>
              </a:spcBef>
              <a:buNone/>
            </a:pPr>
            <a:endParaRPr lang="en-US" sz="1400" dirty="0" smtClean="0"/>
          </a:p>
          <a:p>
            <a:pPr marL="50800" indent="0">
              <a:spcBef>
                <a:spcPts val="600"/>
              </a:spcBef>
              <a:buNone/>
            </a:pPr>
            <a:r>
              <a:rPr lang="en-US" sz="1400" dirty="0">
                <a:solidFill>
                  <a:srgbClr val="C00000"/>
                </a:solidFill>
              </a:rPr>
              <a:t>Earnings per share is one of the most widely quoted financial ratios. It is a measure of the company’s ability to produce income for each common share outstanding. </a:t>
            </a:r>
          </a:p>
        </p:txBody>
      </p:sp>
      <p:sp>
        <p:nvSpPr>
          <p:cNvPr id="5" name="TextBox 4"/>
          <p:cNvSpPr txBox="1"/>
          <p:nvPr/>
        </p:nvSpPr>
        <p:spPr>
          <a:xfrm>
            <a:off x="2857500" y="1145401"/>
            <a:ext cx="5005614" cy="584775"/>
          </a:xfrm>
          <a:prstGeom prst="rect">
            <a:avLst/>
          </a:prstGeom>
          <a:noFill/>
        </p:spPr>
        <p:txBody>
          <a:bodyPr wrap="square" rtlCol="0">
            <a:spAutoFit/>
          </a:bodyPr>
          <a:lstStyle/>
          <a:p>
            <a:r>
              <a:rPr lang="en-US" sz="1800" dirty="0" smtClean="0"/>
              <a:t>        </a:t>
            </a:r>
            <a:r>
              <a:rPr lang="en-US" sz="1400" dirty="0" smtClean="0"/>
              <a:t>Net Income – Preferred Dividends</a:t>
            </a:r>
          </a:p>
          <a:p>
            <a:r>
              <a:rPr lang="en-US" sz="1400" dirty="0" smtClean="0"/>
              <a:t>Average # of Common Shares Outstanding</a:t>
            </a:r>
            <a:endParaRPr lang="en-US" sz="1400" dirty="0"/>
          </a:p>
        </p:txBody>
      </p:sp>
      <p:sp>
        <p:nvSpPr>
          <p:cNvPr id="6" name="TextBox 5"/>
          <p:cNvSpPr txBox="1"/>
          <p:nvPr/>
        </p:nvSpPr>
        <p:spPr>
          <a:xfrm>
            <a:off x="2667000" y="2763040"/>
            <a:ext cx="6172200" cy="461665"/>
          </a:xfrm>
          <a:prstGeom prst="rect">
            <a:avLst/>
          </a:prstGeom>
          <a:noFill/>
        </p:spPr>
        <p:txBody>
          <a:bodyPr wrap="square" rtlCol="0">
            <a:spAutoFit/>
          </a:bodyPr>
          <a:lstStyle/>
          <a:p>
            <a:r>
              <a:rPr lang="en-US" sz="1200" dirty="0" smtClean="0"/>
              <a:t>             Net </a:t>
            </a:r>
            <a:r>
              <a:rPr lang="en-US" sz="1200" dirty="0"/>
              <a:t>Income – Preferred Dividends</a:t>
            </a:r>
          </a:p>
          <a:p>
            <a:r>
              <a:rPr lang="en-US" sz="1200" dirty="0" smtClean="0"/>
              <a:t>(Avg. </a:t>
            </a:r>
            <a:r>
              <a:rPr lang="en-US" sz="1200" dirty="0"/>
              <a:t># of Common Shares </a:t>
            </a:r>
            <a:r>
              <a:rPr lang="en-US" sz="1200" dirty="0" smtClean="0"/>
              <a:t>Outstanding </a:t>
            </a:r>
            <a:r>
              <a:rPr lang="en-US" sz="1200" dirty="0" smtClean="0">
                <a:solidFill>
                  <a:srgbClr val="002060"/>
                </a:solidFill>
              </a:rPr>
              <a:t>+ Avg. # of Potentially Dilutive Common Shares</a:t>
            </a:r>
            <a:r>
              <a:rPr lang="en-US" sz="1200" dirty="0" smtClean="0"/>
              <a:t>)</a:t>
            </a:r>
            <a:endParaRPr lang="en-US" sz="1200" dirty="0"/>
          </a:p>
        </p:txBody>
      </p:sp>
      <p:sp>
        <p:nvSpPr>
          <p:cNvPr id="7" name="TextBox 6"/>
          <p:cNvSpPr txBox="1"/>
          <p:nvPr/>
        </p:nvSpPr>
        <p:spPr>
          <a:xfrm>
            <a:off x="6934200" y="4147136"/>
            <a:ext cx="1600200" cy="646331"/>
          </a:xfrm>
          <a:prstGeom prst="rect">
            <a:avLst/>
          </a:prstGeom>
          <a:noFill/>
        </p:spPr>
        <p:txBody>
          <a:bodyPr wrap="square" rtlCol="0">
            <a:spAutoFit/>
          </a:bodyPr>
          <a:lstStyle/>
          <a:p>
            <a:r>
              <a:rPr lang="en-US" sz="1200" i="1" dirty="0" smtClean="0"/>
              <a:t>Accounting for these </a:t>
            </a:r>
          </a:p>
          <a:p>
            <a:r>
              <a:rPr lang="en-US" sz="1200" i="1" dirty="0" smtClean="0"/>
              <a:t>topics is beyond the scope of AEM 2210</a:t>
            </a:r>
            <a:endParaRPr lang="en-US" sz="1200" i="1" dirty="0"/>
          </a:p>
        </p:txBody>
      </p:sp>
      <p:sp>
        <p:nvSpPr>
          <p:cNvPr id="8" name="Right Brace 7"/>
          <p:cNvSpPr/>
          <p:nvPr/>
        </p:nvSpPr>
        <p:spPr>
          <a:xfrm>
            <a:off x="6594575" y="4017428"/>
            <a:ext cx="212625" cy="90574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p:nvPr/>
        </p:nvCxnSpPr>
        <p:spPr>
          <a:xfrm>
            <a:off x="2667000" y="1437787"/>
            <a:ext cx="49530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90800" y="2993871"/>
            <a:ext cx="60960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06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0">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20">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20">
                                            <p:txEl>
                                              <p:pRg st="15" end="1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Dividend Yield</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much income will investors receive in the form of dividends?</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Investors are interested in the amount of income they will receive in the form of dividends. One comparison that investors make is based on dividend yield. To calculate the dividend yield ratio, we divide the annual dividend per share by the market price per share of the company’s common stock. </a:t>
            </a:r>
          </a:p>
          <a:p>
            <a:endParaRPr lang="en-US" sz="1400" dirty="0"/>
          </a:p>
          <a:p>
            <a:r>
              <a:rPr lang="en-US" sz="1400" dirty="0"/>
              <a:t>In 2014, Whole Foods paid a dividend of $0.48 per share, and the market price of a share of Whole Foods stock was $37.67. The dividend yield for 2014 was 1.3 percent, an increase of 0.7 percent from 2012 and a decrease of 1.1 percent from 2013.</a:t>
            </a:r>
          </a:p>
        </p:txBody>
      </p:sp>
      <p:sp>
        <p:nvSpPr>
          <p:cNvPr id="9" name="TextBox 13"/>
          <p:cNvSpPr txBox="1"/>
          <p:nvPr/>
        </p:nvSpPr>
        <p:spPr>
          <a:xfrm>
            <a:off x="1143000" y="2048809"/>
            <a:ext cx="2440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Dividend Yield</a:t>
            </a:r>
            <a:endParaRPr lang="en-US" sz="1400" dirty="0"/>
          </a:p>
        </p:txBody>
      </p:sp>
      <p:sp>
        <p:nvSpPr>
          <p:cNvPr id="10" name="TextBox 8"/>
          <p:cNvSpPr txBox="1"/>
          <p:nvPr/>
        </p:nvSpPr>
        <p:spPr>
          <a:xfrm>
            <a:off x="3048000" y="1924159"/>
            <a:ext cx="3962400"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Dividends per Share</a:t>
            </a:r>
          </a:p>
          <a:p>
            <a:pPr algn="ctr">
              <a:lnSpc>
                <a:spcPct val="80000"/>
              </a:lnSpc>
              <a:spcBef>
                <a:spcPts val="600"/>
              </a:spcBef>
            </a:pPr>
            <a:r>
              <a:rPr lang="en-US" sz="1400" dirty="0" smtClean="0"/>
              <a:t>Market Price per Share</a:t>
            </a:r>
            <a:endParaRPr lang="en-US" sz="1400" dirty="0"/>
          </a:p>
        </p:txBody>
      </p:sp>
      <p:sp>
        <p:nvSpPr>
          <p:cNvPr id="4" name="TextBox 3"/>
          <p:cNvSpPr txBox="1"/>
          <p:nvPr/>
        </p:nvSpPr>
        <p:spPr>
          <a:xfrm>
            <a:off x="3327174" y="2027264"/>
            <a:ext cx="288862" cy="307777"/>
          </a:xfrm>
          <a:prstGeom prst="rect">
            <a:avLst/>
          </a:prstGeom>
          <a:noFill/>
        </p:spPr>
        <p:txBody>
          <a:bodyPr wrap="none" rtlCol="0">
            <a:spAutoFit/>
          </a:bodyPr>
          <a:lstStyle/>
          <a:p>
            <a:r>
              <a:rPr lang="en-US" sz="1400" dirty="0" smtClean="0"/>
              <a:t>=</a:t>
            </a:r>
            <a:endParaRPr lang="en-US" sz="1400" dirty="0"/>
          </a:p>
        </p:txBody>
      </p:sp>
      <p:cxnSp>
        <p:nvCxnSpPr>
          <p:cNvPr id="8" name="Straight Connector 7"/>
          <p:cNvCxnSpPr/>
          <p:nvPr/>
        </p:nvCxnSpPr>
        <p:spPr bwMode="auto">
          <a:xfrm>
            <a:off x="4038600" y="2133600"/>
            <a:ext cx="1981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68131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Quality of Income Ratio</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much cash does the firm generate from income?</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In general, this ratio measures the portion of income that was generated in cash. All other things equal, a higher quality of income ratio indicates greater ability to finance operating and other cash needs from operating cash inflows</a:t>
            </a:r>
            <a:r>
              <a:rPr lang="en-US" sz="1400" dirty="0" smtClean="0"/>
              <a:t>.</a:t>
            </a:r>
          </a:p>
          <a:p>
            <a:endParaRPr lang="en-US" sz="1400" dirty="0"/>
          </a:p>
          <a:p>
            <a:r>
              <a:rPr lang="en-US" sz="1400" dirty="0" smtClean="0"/>
              <a:t>All </a:t>
            </a:r>
            <a:r>
              <a:rPr lang="en-US" sz="1400" dirty="0"/>
              <a:t>other things equal, a higher quality of income ratio indicates greater ability to finance operating and other cash needs from operating cash inflows. A higher ratio also indicates that it is less likely that the company is using aggressive revenue recognition policies to increase net income and therefore is less likely to experience a decline in earnings in the future. When this ratio does not equal 1.0, analysts must establish the sources of the difference to determine the significance of the findings.</a:t>
            </a:r>
          </a:p>
        </p:txBody>
      </p:sp>
      <p:sp>
        <p:nvSpPr>
          <p:cNvPr id="9" name="TextBox 13"/>
          <p:cNvSpPr txBox="1"/>
          <p:nvPr/>
        </p:nvSpPr>
        <p:spPr>
          <a:xfrm>
            <a:off x="1143000" y="2048809"/>
            <a:ext cx="2440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Quality of Income Ratio</a:t>
            </a:r>
            <a:endParaRPr lang="en-US" sz="1400" dirty="0"/>
          </a:p>
        </p:txBody>
      </p:sp>
      <p:sp>
        <p:nvSpPr>
          <p:cNvPr id="10" name="TextBox 8"/>
          <p:cNvSpPr txBox="1"/>
          <p:nvPr/>
        </p:nvSpPr>
        <p:spPr>
          <a:xfrm>
            <a:off x="3048000" y="1924159"/>
            <a:ext cx="3962400"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Cash Flow from Operations</a:t>
            </a:r>
          </a:p>
          <a:p>
            <a:pPr algn="ctr">
              <a:lnSpc>
                <a:spcPct val="80000"/>
              </a:lnSpc>
              <a:spcBef>
                <a:spcPts val="600"/>
              </a:spcBef>
            </a:pPr>
            <a:r>
              <a:rPr lang="en-US" sz="1400" dirty="0" smtClean="0"/>
              <a:t>Net Income</a:t>
            </a:r>
            <a:endParaRPr lang="en-US" sz="1400" dirty="0"/>
          </a:p>
        </p:txBody>
      </p:sp>
      <p:sp>
        <p:nvSpPr>
          <p:cNvPr id="4" name="TextBox 3"/>
          <p:cNvSpPr txBox="1"/>
          <p:nvPr/>
        </p:nvSpPr>
        <p:spPr>
          <a:xfrm>
            <a:off x="3327174" y="2027264"/>
            <a:ext cx="288862" cy="307777"/>
          </a:xfrm>
          <a:prstGeom prst="rect">
            <a:avLst/>
          </a:prstGeom>
          <a:noFill/>
        </p:spPr>
        <p:txBody>
          <a:bodyPr wrap="none" rtlCol="0">
            <a:spAutoFit/>
          </a:bodyPr>
          <a:lstStyle/>
          <a:p>
            <a:r>
              <a:rPr lang="en-US" sz="1400" dirty="0" smtClean="0"/>
              <a:t>=</a:t>
            </a:r>
            <a:endParaRPr lang="en-US" sz="1400" dirty="0"/>
          </a:p>
        </p:txBody>
      </p:sp>
      <p:cxnSp>
        <p:nvCxnSpPr>
          <p:cNvPr id="8" name="Straight Connector 7"/>
          <p:cNvCxnSpPr/>
          <p:nvPr/>
        </p:nvCxnSpPr>
        <p:spPr bwMode="auto">
          <a:xfrm>
            <a:off x="4038600" y="2133600"/>
            <a:ext cx="1981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64023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Capital Acquisitions Ratio</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well can management finance acquisitions with internal cash flow?</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In general, this ratio reflects the portion of purchases of property, plant, and equipment financed from operating activities. A high ratio indicates less need for outside financing for current and future expansions</a:t>
            </a:r>
            <a:r>
              <a:rPr lang="en-US" sz="1400" dirty="0" smtClean="0"/>
              <a:t>.</a:t>
            </a:r>
          </a:p>
          <a:p>
            <a:endParaRPr lang="en-US" sz="1400" dirty="0"/>
          </a:p>
          <a:p>
            <a:r>
              <a:rPr lang="en-US" sz="1400" dirty="0"/>
              <a:t>The capital acquisitions ratio reflects the portion of purchases of property, plant, and equipment financed from operating activities (without the need for outside debt or equity financing or the sale of other investments or fixed assets). A high ratio indicates less need for outside financing for current and future expansion. It benefits the company because it provides opportunities for strategic acquisitions, avoids the cost of additional debt, and reduces the risk of bankruptcy that comes with additional </a:t>
            </a:r>
            <a:r>
              <a:rPr lang="en-US" sz="1400" dirty="0" smtClean="0"/>
              <a:t>leverage.</a:t>
            </a:r>
            <a:endParaRPr lang="en-US" sz="1400" dirty="0"/>
          </a:p>
        </p:txBody>
      </p:sp>
      <p:sp>
        <p:nvSpPr>
          <p:cNvPr id="9" name="TextBox 13"/>
          <p:cNvSpPr txBox="1"/>
          <p:nvPr/>
        </p:nvSpPr>
        <p:spPr>
          <a:xfrm>
            <a:off x="1143000" y="2048809"/>
            <a:ext cx="2440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Capital Acquisitions Ratio</a:t>
            </a:r>
            <a:endParaRPr lang="en-US" sz="1400" dirty="0"/>
          </a:p>
        </p:txBody>
      </p:sp>
      <p:sp>
        <p:nvSpPr>
          <p:cNvPr id="10" name="TextBox 8"/>
          <p:cNvSpPr txBox="1"/>
          <p:nvPr/>
        </p:nvSpPr>
        <p:spPr>
          <a:xfrm>
            <a:off x="3048000" y="1924159"/>
            <a:ext cx="3962400"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Cash Flow from Operations</a:t>
            </a:r>
          </a:p>
          <a:p>
            <a:pPr algn="ctr">
              <a:lnSpc>
                <a:spcPct val="80000"/>
              </a:lnSpc>
              <a:spcBef>
                <a:spcPts val="600"/>
              </a:spcBef>
            </a:pPr>
            <a:r>
              <a:rPr lang="en-US" sz="1400" dirty="0" smtClean="0"/>
              <a:t>Cash paid for PP&amp;E</a:t>
            </a:r>
            <a:endParaRPr lang="en-US" sz="1400" dirty="0"/>
          </a:p>
        </p:txBody>
      </p:sp>
      <p:sp>
        <p:nvSpPr>
          <p:cNvPr id="4" name="TextBox 3"/>
          <p:cNvSpPr txBox="1"/>
          <p:nvPr/>
        </p:nvSpPr>
        <p:spPr>
          <a:xfrm>
            <a:off x="3327174" y="2027264"/>
            <a:ext cx="288862" cy="307777"/>
          </a:xfrm>
          <a:prstGeom prst="rect">
            <a:avLst/>
          </a:prstGeom>
          <a:noFill/>
        </p:spPr>
        <p:txBody>
          <a:bodyPr wrap="none" rtlCol="0">
            <a:spAutoFit/>
          </a:bodyPr>
          <a:lstStyle/>
          <a:p>
            <a:r>
              <a:rPr lang="en-US" sz="1400" dirty="0" smtClean="0"/>
              <a:t>=</a:t>
            </a:r>
            <a:endParaRPr lang="en-US" sz="1400" dirty="0"/>
          </a:p>
        </p:txBody>
      </p:sp>
      <p:cxnSp>
        <p:nvCxnSpPr>
          <p:cNvPr id="8" name="Straight Connector 7"/>
          <p:cNvCxnSpPr/>
          <p:nvPr/>
        </p:nvCxnSpPr>
        <p:spPr bwMode="auto">
          <a:xfrm>
            <a:off x="4038600" y="2133600"/>
            <a:ext cx="1981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21228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Free Cash Flow</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well can management finance investment opportunities with internal cash flow?</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In general, this measures a firm’s ability to pursue long-term investment opportunities.</a:t>
            </a:r>
          </a:p>
          <a:p>
            <a:endParaRPr lang="en-US" sz="1400" dirty="0"/>
          </a:p>
          <a:p>
            <a:r>
              <a:rPr lang="en-US" sz="1400" dirty="0"/>
              <a:t>Any positive free cash flow is available for additional capital expenditures, investments in other companies, and mergers and acquisitions without the need for external financing or reductions in dividends to shareholders. </a:t>
            </a:r>
            <a:endParaRPr lang="en-US" sz="1400" dirty="0" smtClean="0"/>
          </a:p>
          <a:p>
            <a:endParaRPr lang="en-US" sz="1400" dirty="0"/>
          </a:p>
          <a:p>
            <a:r>
              <a:rPr lang="en-US" sz="1400" dirty="0" smtClean="0"/>
              <a:t>While </a:t>
            </a:r>
            <a:r>
              <a:rPr lang="en-US" sz="1400" dirty="0"/>
              <a:t>free cash flow is considered a positive sign of financial flexibility, it also can represent a hidden cost to shareholders. Sometimes managers use free cash flow to pursue unprofitable investments just for the sake of growth or to obtain perquisites (such as fancy offices and corporate jets) that do not benefit the shareholders. In these cases, the shareholders would be better off if free cash flow were paid as additional dividends or used to repurchase the company’s stock on the open market</a:t>
            </a:r>
            <a:r>
              <a:rPr lang="en-US" sz="1400" dirty="0" smtClean="0"/>
              <a:t>.</a:t>
            </a:r>
            <a:endParaRPr lang="en-US" sz="1400" dirty="0"/>
          </a:p>
        </p:txBody>
      </p:sp>
      <p:sp>
        <p:nvSpPr>
          <p:cNvPr id="9" name="TextBox 13"/>
          <p:cNvSpPr txBox="1"/>
          <p:nvPr/>
        </p:nvSpPr>
        <p:spPr>
          <a:xfrm>
            <a:off x="1143000" y="2048809"/>
            <a:ext cx="175260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Free Cash Flow</a:t>
            </a:r>
            <a:endParaRPr lang="en-US" sz="1400" dirty="0"/>
          </a:p>
        </p:txBody>
      </p:sp>
      <p:sp>
        <p:nvSpPr>
          <p:cNvPr id="10" name="TextBox 8"/>
          <p:cNvSpPr txBox="1"/>
          <p:nvPr/>
        </p:nvSpPr>
        <p:spPr>
          <a:xfrm>
            <a:off x="3074667" y="2048809"/>
            <a:ext cx="525780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a:t>Cash Flow from </a:t>
            </a:r>
            <a:r>
              <a:rPr lang="en-US" sz="1400" dirty="0" smtClean="0"/>
              <a:t>Operations – Dividends </a:t>
            </a:r>
            <a:r>
              <a:rPr lang="en-US" sz="1400" dirty="0"/>
              <a:t>– Capital Expenditures</a:t>
            </a:r>
          </a:p>
        </p:txBody>
      </p:sp>
      <p:sp>
        <p:nvSpPr>
          <p:cNvPr id="4" name="TextBox 3"/>
          <p:cNvSpPr txBox="1"/>
          <p:nvPr/>
        </p:nvSpPr>
        <p:spPr>
          <a:xfrm>
            <a:off x="2751169"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646599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28500</TotalTime>
  <Words>1186</Words>
  <Application>Microsoft Office PowerPoint</Application>
  <PresentationFormat>On-screen Show (4:3)</PresentationFormat>
  <Paragraphs>157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MS PGothic</vt:lpstr>
      <vt:lpstr>Arial</vt:lpstr>
      <vt:lpstr>Wingdings</vt:lpstr>
      <vt:lpstr>ヒラギノ角ゴ Pro W3</vt:lpstr>
      <vt:lpstr>GT_ppt_rnd2_light_gray</vt:lpstr>
      <vt:lpstr>PowerPoint Presentation</vt:lpstr>
      <vt:lpstr>Accounts Payable Turnover</vt:lpstr>
      <vt:lpstr>Times Interest Earned</vt:lpstr>
      <vt:lpstr>Debt-to-Equity</vt:lpstr>
      <vt:lpstr>Earnings Per Share (EPS)</vt:lpstr>
      <vt:lpstr>Dividend Yield</vt:lpstr>
      <vt:lpstr>Quality of Income Ratio</vt:lpstr>
      <vt:lpstr>Capital Acquisitions Ratio</vt:lpstr>
      <vt:lpstr>Free Cash Flow</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293</cp:revision>
  <cp:lastPrinted>2017-10-03T13:55:24Z</cp:lastPrinted>
  <dcterms:created xsi:type="dcterms:W3CDTF">2009-05-13T18:31:56Z</dcterms:created>
  <dcterms:modified xsi:type="dcterms:W3CDTF">2018-05-08T16:53:39Z</dcterms:modified>
</cp:coreProperties>
</file>