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2"/>
  </p:notesMasterIdLst>
  <p:handoutMasterIdLst>
    <p:handoutMasterId r:id="rId73"/>
  </p:handoutMasterIdLst>
  <p:sldIdLst>
    <p:sldId id="256" r:id="rId2"/>
    <p:sldId id="257" r:id="rId3"/>
    <p:sldId id="594" r:id="rId4"/>
    <p:sldId id="564" r:id="rId5"/>
    <p:sldId id="450" r:id="rId6"/>
    <p:sldId id="472" r:id="rId7"/>
    <p:sldId id="454" r:id="rId8"/>
    <p:sldId id="572" r:id="rId9"/>
    <p:sldId id="533" r:id="rId10"/>
    <p:sldId id="491" r:id="rId11"/>
    <p:sldId id="493" r:id="rId12"/>
    <p:sldId id="574" r:id="rId13"/>
    <p:sldId id="540" r:id="rId14"/>
    <p:sldId id="575" r:id="rId15"/>
    <p:sldId id="576" r:id="rId16"/>
    <p:sldId id="587" r:id="rId17"/>
    <p:sldId id="578" r:id="rId18"/>
    <p:sldId id="277" r:id="rId19"/>
    <p:sldId id="595" r:id="rId20"/>
    <p:sldId id="596" r:id="rId21"/>
    <p:sldId id="602" r:id="rId22"/>
    <p:sldId id="604" r:id="rId23"/>
    <p:sldId id="606" r:id="rId24"/>
    <p:sldId id="607" r:id="rId25"/>
    <p:sldId id="609" r:id="rId26"/>
    <p:sldId id="614" r:id="rId27"/>
    <p:sldId id="615" r:id="rId28"/>
    <p:sldId id="617" r:id="rId29"/>
    <p:sldId id="618" r:id="rId30"/>
    <p:sldId id="623" r:id="rId31"/>
    <p:sldId id="624" r:id="rId32"/>
    <p:sldId id="625" r:id="rId33"/>
    <p:sldId id="626" r:id="rId34"/>
    <p:sldId id="630" r:id="rId35"/>
    <p:sldId id="633" r:id="rId36"/>
    <p:sldId id="634" r:id="rId37"/>
    <p:sldId id="635" r:id="rId38"/>
    <p:sldId id="639" r:id="rId39"/>
    <p:sldId id="640" r:id="rId40"/>
    <p:sldId id="643" r:id="rId41"/>
    <p:sldId id="645" r:id="rId42"/>
    <p:sldId id="650" r:id="rId43"/>
    <p:sldId id="654" r:id="rId44"/>
    <p:sldId id="655" r:id="rId45"/>
    <p:sldId id="656" r:id="rId46"/>
    <p:sldId id="657" r:id="rId47"/>
    <p:sldId id="658" r:id="rId48"/>
    <p:sldId id="659" r:id="rId49"/>
    <p:sldId id="670" r:id="rId50"/>
    <p:sldId id="671" r:id="rId51"/>
    <p:sldId id="675" r:id="rId52"/>
    <p:sldId id="676" r:id="rId53"/>
    <p:sldId id="679" r:id="rId54"/>
    <p:sldId id="680" r:id="rId55"/>
    <p:sldId id="686" r:id="rId56"/>
    <p:sldId id="695" r:id="rId57"/>
    <p:sldId id="696" r:id="rId58"/>
    <p:sldId id="697" r:id="rId59"/>
    <p:sldId id="699" r:id="rId60"/>
    <p:sldId id="703" r:id="rId61"/>
    <p:sldId id="704" r:id="rId62"/>
    <p:sldId id="705" r:id="rId63"/>
    <p:sldId id="707" r:id="rId64"/>
    <p:sldId id="708" r:id="rId65"/>
    <p:sldId id="710" r:id="rId66"/>
    <p:sldId id="725" r:id="rId67"/>
    <p:sldId id="716" r:id="rId68"/>
    <p:sldId id="719" r:id="rId69"/>
    <p:sldId id="724" r:id="rId70"/>
    <p:sldId id="726" r:id="rId71"/>
  </p:sldIdLst>
  <p:sldSz cx="9144000" cy="6858000" type="screen4x3"/>
  <p:notesSz cx="7019925" cy="930592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1" userDrawn="1">
          <p15:clr>
            <a:srgbClr val="A4A3A4"/>
          </p15:clr>
        </p15:guide>
        <p15:guide id="2" pos="221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121"/>
    <a:srgbClr val="A51A17"/>
    <a:srgbClr val="000099"/>
    <a:srgbClr val="0C5C1B"/>
    <a:srgbClr val="00CC00"/>
    <a:srgbClr val="FFCAC9"/>
    <a:srgbClr val="AF0501"/>
    <a:srgbClr val="AFEAFF"/>
    <a:srgbClr val="0000FF"/>
    <a:srgbClr val="D121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2787"/>
    <p:restoredTop sz="94306" autoAdjust="0"/>
  </p:normalViewPr>
  <p:slideViewPr>
    <p:cSldViewPr>
      <p:cViewPr varScale="1">
        <p:scale>
          <a:sx n="109" d="100"/>
          <a:sy n="109" d="100"/>
        </p:scale>
        <p:origin x="63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7958" y="1"/>
            <a:ext cx="3041967" cy="46529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1375" cy="3489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5991" y="4420315"/>
            <a:ext cx="5147945" cy="4187666"/>
          </a:xfrm>
          <a:prstGeom prst="rect">
            <a:avLst/>
          </a:prstGeom>
          <a:noFill/>
          <a:ln w="9525">
            <a:noFill/>
            <a:miter lim="800000"/>
            <a:headEnd/>
            <a:tailEnd/>
          </a:ln>
        </p:spPr>
        <p:txBody>
          <a:bodyPr vert="horz" wrap="square" lIns="93287" tIns="46643" rIns="93287" bIns="46643"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1"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7958" y="8840629"/>
            <a:ext cx="3041967" cy="465296"/>
          </a:xfrm>
          <a:prstGeom prst="rect">
            <a:avLst/>
          </a:prstGeom>
          <a:noFill/>
          <a:ln w="9525">
            <a:noFill/>
            <a:miter lim="800000"/>
            <a:headEnd/>
            <a:tailEnd/>
          </a:ln>
        </p:spPr>
        <p:txBody>
          <a:bodyPr vert="horz" wrap="square" lIns="93287" tIns="46643" rIns="93287" bIns="46643"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45164E03-DD65-4212-8E8C-B24019E335F7}" type="slidenum">
              <a:rPr lang="en-US" smtClean="0"/>
              <a:pPr>
                <a:defRPr/>
              </a:pPr>
              <a:t>12</a:t>
            </a:fld>
            <a:endParaRPr lang="en-US" dirty="0"/>
          </a:p>
        </p:txBody>
      </p:sp>
    </p:spTree>
    <p:extLst>
      <p:ext uri="{BB962C8B-B14F-4D97-AF65-F5344CB8AC3E}">
        <p14:creationId xmlns:p14="http://schemas.microsoft.com/office/powerpoint/2010/main" val="855414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55715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55715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15</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26762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16</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35899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653" indent="-285636">
              <a:defRPr sz="2400">
                <a:solidFill>
                  <a:schemeClr val="tx1"/>
                </a:solidFill>
                <a:latin typeface="Arial" charset="0"/>
                <a:ea typeface="ＭＳ Ｐゴシック" pitchFamily="1" charset="-128"/>
              </a:defRPr>
            </a:lvl2pPr>
            <a:lvl3pPr marL="1142543" indent="-228509">
              <a:defRPr sz="2400">
                <a:solidFill>
                  <a:schemeClr val="tx1"/>
                </a:solidFill>
                <a:latin typeface="Arial" charset="0"/>
                <a:ea typeface="ＭＳ Ｐゴシック" pitchFamily="1" charset="-128"/>
              </a:defRPr>
            </a:lvl3pPr>
            <a:lvl4pPr marL="1599560" indent="-228509">
              <a:defRPr sz="2400">
                <a:solidFill>
                  <a:schemeClr val="tx1"/>
                </a:solidFill>
                <a:latin typeface="Arial" charset="0"/>
                <a:ea typeface="ＭＳ Ｐゴシック" pitchFamily="1" charset="-128"/>
              </a:defRPr>
            </a:lvl4pPr>
            <a:lvl5pPr marL="2056577" indent="-228509">
              <a:defRPr sz="2400">
                <a:solidFill>
                  <a:schemeClr val="tx1"/>
                </a:solidFill>
                <a:latin typeface="Arial" charset="0"/>
                <a:ea typeface="ＭＳ Ｐゴシック" pitchFamily="1" charset="-128"/>
              </a:defRPr>
            </a:lvl5pPr>
            <a:lvl6pPr marL="2513594" indent="-228509" eaLnBrk="0" fontAlgn="base" hangingPunct="0">
              <a:spcBef>
                <a:spcPct val="0"/>
              </a:spcBef>
              <a:spcAft>
                <a:spcPct val="0"/>
              </a:spcAft>
              <a:defRPr sz="2400">
                <a:solidFill>
                  <a:schemeClr val="tx1"/>
                </a:solidFill>
                <a:latin typeface="Arial" charset="0"/>
                <a:ea typeface="ＭＳ Ｐゴシック" pitchFamily="1" charset="-128"/>
              </a:defRPr>
            </a:lvl6pPr>
            <a:lvl7pPr marL="2970611" indent="-228509" eaLnBrk="0" fontAlgn="base" hangingPunct="0">
              <a:spcBef>
                <a:spcPct val="0"/>
              </a:spcBef>
              <a:spcAft>
                <a:spcPct val="0"/>
              </a:spcAft>
              <a:defRPr sz="2400">
                <a:solidFill>
                  <a:schemeClr val="tx1"/>
                </a:solidFill>
                <a:latin typeface="Arial" charset="0"/>
                <a:ea typeface="ＭＳ Ｐゴシック" pitchFamily="1" charset="-128"/>
              </a:defRPr>
            </a:lvl7pPr>
            <a:lvl8pPr marL="3427628" indent="-228509" eaLnBrk="0" fontAlgn="base" hangingPunct="0">
              <a:spcBef>
                <a:spcPct val="0"/>
              </a:spcBef>
              <a:spcAft>
                <a:spcPct val="0"/>
              </a:spcAft>
              <a:defRPr sz="2400">
                <a:solidFill>
                  <a:schemeClr val="tx1"/>
                </a:solidFill>
                <a:latin typeface="Arial" charset="0"/>
                <a:ea typeface="ＭＳ Ｐゴシック" pitchFamily="1" charset="-128"/>
              </a:defRPr>
            </a:lvl8pPr>
            <a:lvl9pPr marL="3884646" indent="-2285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17</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26762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18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4617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03787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99096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22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50245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453104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24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98245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27649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05667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082443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28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57682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28378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111143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495870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853307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32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782706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33</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177397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34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94067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35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013485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20717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40387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38</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12452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39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3707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877856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481573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411123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411916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508657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1254300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045768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71355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380165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48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7534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73859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392556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949563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904089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0038200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54</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988000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315596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517926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57</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69059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58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25194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59</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27476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60</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620003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61</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10156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62</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906830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63</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5973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a:pPr/>
              <a:t>64</a:t>
            </a:fld>
            <a:endParaRPr lang="en-US" altLang="en-US" sz="120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081607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65</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99514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661683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57692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7287595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1587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70</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85982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9954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2484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Final Exam Review</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Working Capital Management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b="1" dirty="0">
                <a:solidFill>
                  <a:srgbClr val="C00000"/>
                </a:solidFill>
              </a:rPr>
              <a:t>Working capital </a:t>
            </a:r>
            <a:r>
              <a:rPr lang="en-US" sz="1400" dirty="0"/>
              <a:t>is </a:t>
            </a:r>
            <a:r>
              <a:rPr lang="en-US" sz="1400" dirty="0" smtClean="0"/>
              <a:t>the </a:t>
            </a:r>
            <a:r>
              <a:rPr lang="en-US" sz="1400" dirty="0"/>
              <a:t>dollar difference between current assets and current liabilities. </a:t>
            </a:r>
            <a:endParaRPr lang="en-US" sz="1400" dirty="0" smtClean="0"/>
          </a:p>
          <a:p>
            <a:pPr marL="0" indent="0">
              <a:buNone/>
            </a:pPr>
            <a:r>
              <a:rPr lang="en-US" sz="1400" dirty="0" smtClean="0"/>
              <a:t>Working </a:t>
            </a:r>
            <a:r>
              <a:rPr lang="en-US" sz="1400" dirty="0"/>
              <a:t>capital </a:t>
            </a:r>
            <a:r>
              <a:rPr lang="en-US" sz="1400" dirty="0" smtClean="0"/>
              <a:t>has </a:t>
            </a:r>
            <a:r>
              <a:rPr lang="en-US" sz="1400" dirty="0"/>
              <a:t>a significant impact on the health and profitability of a company. If a business has too little working capital, it runs the risk of not being able to meet its obligations to creditors. On the other hand, too much working capital may tie up resources in unproductive assets and incur additional </a:t>
            </a:r>
            <a:r>
              <a:rPr lang="en-US" sz="1400" dirty="0" smtClean="0"/>
              <a:t>costs (i.e., excess inventory). </a:t>
            </a:r>
          </a:p>
          <a:p>
            <a:endParaRPr lang="en-US" sz="1400" dirty="0" smtClean="0"/>
          </a:p>
          <a:p>
            <a:r>
              <a:rPr lang="en-US" sz="1400" dirty="0" smtClean="0"/>
              <a:t>Changes </a:t>
            </a:r>
            <a:r>
              <a:rPr lang="en-US" sz="1400" dirty="0"/>
              <a:t>in working capital accounts are also important to managers and analysts because they have a direct impact on the cash flows from operating activities reported on </a:t>
            </a:r>
            <a:r>
              <a:rPr lang="en-US" sz="1400"/>
              <a:t>the </a:t>
            </a:r>
            <a:r>
              <a:rPr lang="en-US" sz="1400" smtClean="0"/>
              <a:t>Statement </a:t>
            </a:r>
            <a:r>
              <a:rPr lang="en-US" sz="1400"/>
              <a:t>of </a:t>
            </a:r>
            <a:r>
              <a:rPr lang="en-US" sz="1400" smtClean="0"/>
              <a:t>Cash Flows</a:t>
            </a:r>
            <a:r>
              <a:rPr lang="en-US" sz="1400" dirty="0"/>
              <a:t>. </a:t>
            </a:r>
          </a:p>
          <a:p>
            <a:endParaRPr lang="en-US" sz="1400" dirty="0" smtClean="0"/>
          </a:p>
          <a:p>
            <a:endParaRPr lang="en-US" sz="1400" dirty="0"/>
          </a:p>
          <a:p>
            <a:pPr marL="0" indent="0" eaLnBrk="1" fontAlgn="auto" hangingPunct="1">
              <a:spcBef>
                <a:spcPts val="0"/>
              </a:spcBef>
              <a:spcAft>
                <a:spcPts val="0"/>
              </a:spcAft>
              <a:buNone/>
              <a:defRPr/>
            </a:pPr>
            <a:endParaRPr lang="en-US" sz="1400" dirty="0" smtClean="0"/>
          </a:p>
          <a:p>
            <a:pPr marL="0" indent="0" eaLnBrk="1" fontAlgn="auto" hangingPunct="1">
              <a:spcBef>
                <a:spcPts val="0"/>
              </a:spcBef>
              <a:spcAft>
                <a:spcPts val="600"/>
              </a:spcAft>
              <a:buNone/>
              <a:defRPr/>
            </a:pPr>
            <a:r>
              <a:rPr lang="en-US" sz="1400" b="1" dirty="0" smtClean="0">
                <a:solidFill>
                  <a:srgbClr val="000099"/>
                </a:solidFill>
              </a:rPr>
              <a:t>Liquidity</a:t>
            </a:r>
            <a:r>
              <a:rPr lang="en-US" sz="1400" dirty="0" smtClean="0"/>
              <a:t> </a:t>
            </a:r>
            <a:r>
              <a:rPr lang="en-US" sz="1400" dirty="0"/>
              <a:t>is the ability to pay current obligations. </a:t>
            </a:r>
            <a:endParaRPr lang="en-US" sz="1400" dirty="0" smtClean="0"/>
          </a:p>
          <a:p>
            <a:pPr marL="0" indent="0" eaLnBrk="1" fontAlgn="auto" hangingPunct="1">
              <a:spcBef>
                <a:spcPts val="0"/>
              </a:spcBef>
              <a:spcAft>
                <a:spcPts val="0"/>
              </a:spcAft>
              <a:buNone/>
              <a:defRPr/>
            </a:pPr>
            <a:r>
              <a:rPr lang="en-US" sz="1400" dirty="0" smtClean="0"/>
              <a:t>A </a:t>
            </a:r>
            <a:r>
              <a:rPr lang="en-US" sz="1400" dirty="0"/>
              <a:t>number of financial measures are useful in determining liquidity, including the current ratio </a:t>
            </a:r>
            <a:r>
              <a:rPr lang="en-US" sz="1400" dirty="0" smtClean="0"/>
              <a:t> </a:t>
            </a:r>
            <a:r>
              <a:rPr lang="en-US" sz="1400" dirty="0"/>
              <a:t>and the dollar amount of working capital. </a:t>
            </a:r>
            <a:r>
              <a:rPr lang="en-US" sz="1400" dirty="0" smtClean="0"/>
              <a:t>Working </a:t>
            </a:r>
            <a:r>
              <a:rPr lang="en-US" sz="1400" dirty="0"/>
              <a:t>capital </a:t>
            </a:r>
            <a:r>
              <a:rPr lang="en-US" sz="1400" dirty="0" smtClean="0"/>
              <a:t>is </a:t>
            </a:r>
            <a:r>
              <a:rPr lang="en-US" sz="1400" dirty="0"/>
              <a:t>a margin of safety that ensures a company can meet its short-term obligations. </a:t>
            </a:r>
          </a:p>
        </p:txBody>
      </p:sp>
    </p:spTree>
    <p:extLst>
      <p:ext uri="{BB962C8B-B14F-4D97-AF65-F5344CB8AC3E}">
        <p14:creationId xmlns:p14="http://schemas.microsoft.com/office/powerpoint/2010/main" val="1545843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Long-Term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410200"/>
          </a:xfrm>
          <a:noFill/>
        </p:spPr>
        <p:txBody>
          <a:bodyPr lIns="0" tIns="0" rIns="0" bIns="0"/>
          <a:lstStyle/>
          <a:p>
            <a:pPr marL="0" indent="0">
              <a:buNone/>
              <a:defRPr/>
            </a:pPr>
            <a:r>
              <a:rPr lang="en-US" sz="1400" b="1" dirty="0">
                <a:solidFill>
                  <a:srgbClr val="C00000"/>
                </a:solidFill>
              </a:rPr>
              <a:t>Long-term liabilities </a:t>
            </a:r>
            <a:r>
              <a:rPr lang="en-US" sz="1400" dirty="0"/>
              <a:t>are all of an entity’s obligations not classified as current liabilities. </a:t>
            </a:r>
            <a:endParaRPr lang="en-US" sz="1400" dirty="0" smtClean="0"/>
          </a:p>
          <a:p>
            <a:pPr marL="0" indent="0">
              <a:buNone/>
              <a:defRPr/>
            </a:pPr>
            <a:endParaRPr lang="en-US" sz="1400" dirty="0" smtClean="0"/>
          </a:p>
          <a:p>
            <a:pPr marL="0" indent="0">
              <a:buNone/>
              <a:defRPr/>
            </a:pPr>
            <a:r>
              <a:rPr lang="en-US" sz="1400" dirty="0" smtClean="0"/>
              <a:t>Creditors </a:t>
            </a:r>
            <a:r>
              <a:rPr lang="en-US" sz="1400" dirty="0"/>
              <a:t>often require the borrower to pledge specific assets as security for long-term liabilities</a:t>
            </a:r>
            <a:r>
              <a:rPr lang="en-US" sz="1400" dirty="0" smtClean="0"/>
              <a:t>. This is called </a:t>
            </a:r>
            <a:r>
              <a:rPr lang="en-US" sz="1400" dirty="0" smtClean="0">
                <a:solidFill>
                  <a:srgbClr val="002060"/>
                </a:solidFill>
              </a:rPr>
              <a:t>secured debt</a:t>
            </a:r>
            <a:r>
              <a:rPr lang="en-US" sz="1400" dirty="0" smtClean="0"/>
              <a:t>.</a:t>
            </a:r>
          </a:p>
          <a:p>
            <a:pPr marL="0" indent="0">
              <a:buNone/>
              <a:defRPr/>
            </a:pPr>
            <a:endParaRPr lang="en-US" sz="1400" dirty="0"/>
          </a:p>
          <a:p>
            <a:pPr marL="0" indent="0">
              <a:buNone/>
            </a:pPr>
            <a:endParaRPr lang="en-US" sz="1400" dirty="0"/>
          </a:p>
          <a:p>
            <a:pPr>
              <a:spcAft>
                <a:spcPts val="600"/>
              </a:spcAft>
              <a:buFont typeface="Wingdings" panose="05000000000000000000" pitchFamily="2" charset="2"/>
              <a:buChar char="Ø"/>
            </a:pPr>
            <a:r>
              <a:rPr lang="en-US" sz="1400" dirty="0" smtClean="0"/>
              <a:t>Companies </a:t>
            </a:r>
            <a:r>
              <a:rPr lang="en-US" sz="1400" dirty="0"/>
              <a:t>can raise capital directly from a number of financial service organizations including banks, insurance companies, and pension plans. </a:t>
            </a:r>
            <a:endParaRPr lang="en-US" sz="1400" dirty="0" smtClean="0"/>
          </a:p>
          <a:p>
            <a:pPr>
              <a:spcAft>
                <a:spcPts val="600"/>
              </a:spcAft>
              <a:buFont typeface="Wingdings" panose="05000000000000000000" pitchFamily="2" charset="2"/>
              <a:buChar char="Ø"/>
            </a:pPr>
            <a:r>
              <a:rPr lang="en-US" sz="1400" dirty="0" smtClean="0"/>
              <a:t>Raising </a:t>
            </a:r>
            <a:r>
              <a:rPr lang="en-US" sz="1400" dirty="0"/>
              <a:t>capital from one of these organizations is known as a private placement. </a:t>
            </a:r>
            <a:endParaRPr lang="en-US" sz="1400" dirty="0" smtClean="0"/>
          </a:p>
          <a:p>
            <a:pPr>
              <a:spcAft>
                <a:spcPts val="600"/>
              </a:spcAft>
              <a:buFont typeface="Wingdings" panose="05000000000000000000" pitchFamily="2" charset="2"/>
              <a:buChar char="Ø"/>
            </a:pPr>
            <a:r>
              <a:rPr lang="en-US" sz="1400" dirty="0" smtClean="0"/>
              <a:t>This </a:t>
            </a:r>
            <a:r>
              <a:rPr lang="en-US" sz="1400" dirty="0"/>
              <a:t>type of debt is often called a note payable, which is a written promise to pay a stated sum at one or more specified future dates called the maturity date(s). </a:t>
            </a:r>
          </a:p>
          <a:p>
            <a:endParaRPr lang="en-US" sz="1400" dirty="0"/>
          </a:p>
          <a:p>
            <a:pPr marL="0" indent="0" eaLnBrk="1" fontAlgn="auto" hangingPunct="1">
              <a:spcBef>
                <a:spcPts val="0"/>
              </a:spcBef>
              <a:spcAft>
                <a:spcPts val="0"/>
              </a:spcAft>
              <a:buNone/>
              <a:defRPr/>
            </a:pPr>
            <a:endParaRPr lang="en-US" sz="1400" dirty="0" smtClean="0"/>
          </a:p>
          <a:p>
            <a:pPr marL="0" indent="0" eaLnBrk="1" fontAlgn="auto" hangingPunct="1">
              <a:spcBef>
                <a:spcPts val="0"/>
              </a:spcBef>
              <a:spcAft>
                <a:spcPts val="0"/>
              </a:spcAft>
              <a:buNone/>
              <a:defRPr/>
            </a:pPr>
            <a:r>
              <a:rPr lang="en-US" sz="1400" dirty="0" smtClean="0"/>
              <a:t>In </a:t>
            </a:r>
            <a:r>
              <a:rPr lang="en-US" sz="1400" dirty="0"/>
              <a:t>many cases, a company’s need for capital exceeds the financial ability of any single creditor. In these situations, the company may issue publicly traded debt called </a:t>
            </a:r>
            <a:r>
              <a:rPr lang="en-US" sz="1400" dirty="0" smtClean="0"/>
              <a:t>bonds</a:t>
            </a:r>
            <a:r>
              <a:rPr lang="en-US" sz="1400" dirty="0"/>
              <a:t>.</a:t>
            </a:r>
          </a:p>
          <a:p>
            <a:pPr marL="0" indent="0">
              <a:buNone/>
              <a:defRPr/>
            </a:pPr>
            <a:endParaRPr lang="en-US" sz="1400" dirty="0"/>
          </a:p>
        </p:txBody>
      </p:sp>
    </p:spTree>
    <p:extLst>
      <p:ext uri="{BB962C8B-B14F-4D97-AF65-F5344CB8AC3E}">
        <p14:creationId xmlns:p14="http://schemas.microsoft.com/office/powerpoint/2010/main" val="1385220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7874000" cy="5486400"/>
          </a:xfrm>
        </p:spPr>
        <p:txBody>
          <a:bodyPr/>
          <a:lstStyle/>
          <a:p>
            <a:pPr marL="0" lvl="0" indent="0">
              <a:spcBef>
                <a:spcPts val="0"/>
              </a:spcBef>
              <a:spcAft>
                <a:spcPts val="1200"/>
              </a:spcAft>
              <a:buClr>
                <a:srgbClr val="002060"/>
              </a:buClr>
              <a:buNone/>
            </a:pPr>
            <a:r>
              <a:rPr lang="en-US" sz="1400" dirty="0"/>
              <a:t>There are </a:t>
            </a:r>
            <a:r>
              <a:rPr lang="en-US" sz="1400" dirty="0" smtClean="0"/>
              <a:t>(at least) three </a:t>
            </a:r>
            <a:r>
              <a:rPr lang="en-US" sz="1400" dirty="0"/>
              <a:t>reasons why a dollar tomorrow is worth less than a dollar </a:t>
            </a:r>
            <a:r>
              <a:rPr lang="en-US" sz="1400" dirty="0" smtClean="0"/>
              <a:t>today</a:t>
            </a:r>
            <a:endParaRPr lang="en-US" sz="1400" dirty="0"/>
          </a:p>
          <a:p>
            <a:pPr marL="857250" lvl="1" indent="-457200">
              <a:spcBef>
                <a:spcPts val="0"/>
              </a:spcBef>
              <a:spcAft>
                <a:spcPts val="600"/>
              </a:spcAft>
              <a:buClr>
                <a:srgbClr val="002060"/>
              </a:buClr>
              <a:buFont typeface="+mj-lt"/>
              <a:buAutoNum type="arabicPeriod"/>
            </a:pPr>
            <a:r>
              <a:rPr lang="en-US" sz="1400" dirty="0"/>
              <a:t>Individuals prefer present consumption to future consumption. To induce people to give up present consumption you have to offer them more in the future. </a:t>
            </a:r>
          </a:p>
          <a:p>
            <a:pPr marL="857250" lvl="1" indent="-457200">
              <a:buClr>
                <a:srgbClr val="002060"/>
              </a:buClr>
              <a:buFont typeface="+mj-lt"/>
              <a:buAutoNum type="arabicPeriod"/>
            </a:pPr>
            <a:r>
              <a:rPr lang="en-US" sz="1400" dirty="0"/>
              <a:t>When there is monetary inflation, the value of currency decreases over time. The greater the inflation, the greater the difference in value between a dollar today and a dollar tomorrow.</a:t>
            </a:r>
          </a:p>
          <a:p>
            <a:pPr marL="857250" lvl="1" indent="-457200">
              <a:buClr>
                <a:srgbClr val="002060"/>
              </a:buClr>
              <a:buFont typeface="+mj-lt"/>
              <a:buAutoNum type="arabicPeriod"/>
            </a:pPr>
            <a:r>
              <a:rPr lang="en-US" sz="1400" dirty="0"/>
              <a:t>If there is any uncertainty (risk) associated with the cash flow in the future, the less that cash flow will be valued.</a:t>
            </a:r>
          </a:p>
          <a:p>
            <a:pPr marL="0" lvl="0" indent="0">
              <a:buClr>
                <a:srgbClr val="002060"/>
              </a:buClr>
              <a:buNone/>
            </a:pPr>
            <a:endParaRPr lang="en-US" sz="1400" dirty="0"/>
          </a:p>
          <a:p>
            <a:pPr marL="0" lvl="0" indent="0">
              <a:buClr>
                <a:srgbClr val="002060"/>
              </a:buClr>
              <a:buNone/>
            </a:pPr>
            <a:r>
              <a:rPr lang="en-US" sz="1400" dirty="0"/>
              <a:t>Other things remaining equal, the value of cash flows in future time periods will decrease as </a:t>
            </a:r>
          </a:p>
          <a:p>
            <a:pPr lvl="1">
              <a:buClr>
                <a:srgbClr val="002060"/>
              </a:buClr>
              <a:buFont typeface="Wingdings" panose="05000000000000000000" pitchFamily="2" charset="2"/>
              <a:buChar char="ü"/>
            </a:pPr>
            <a:r>
              <a:rPr lang="en-US" sz="1400" dirty="0"/>
              <a:t>the preference for current consumption </a:t>
            </a:r>
            <a:r>
              <a:rPr lang="en-US" sz="1400" dirty="0" smtClean="0"/>
              <a:t>increases</a:t>
            </a:r>
            <a:endParaRPr lang="en-US" sz="1400" dirty="0"/>
          </a:p>
          <a:p>
            <a:pPr lvl="1">
              <a:buClr>
                <a:srgbClr val="002060"/>
              </a:buClr>
              <a:buFont typeface="Wingdings" panose="05000000000000000000" pitchFamily="2" charset="2"/>
              <a:buChar char="ü"/>
            </a:pPr>
            <a:r>
              <a:rPr lang="en-US" sz="1400" dirty="0"/>
              <a:t>expected inflation </a:t>
            </a:r>
            <a:r>
              <a:rPr lang="en-US" sz="1400" dirty="0" smtClean="0"/>
              <a:t>increases</a:t>
            </a:r>
            <a:endParaRPr lang="en-US" sz="1400" dirty="0"/>
          </a:p>
          <a:p>
            <a:pPr lvl="1">
              <a:buClr>
                <a:srgbClr val="002060"/>
              </a:buClr>
              <a:buFont typeface="Wingdings" panose="05000000000000000000" pitchFamily="2" charset="2"/>
              <a:buChar char="ü"/>
            </a:pPr>
            <a:r>
              <a:rPr lang="en-US" sz="1400" dirty="0"/>
              <a:t>the uncertainty in the cash flow </a:t>
            </a:r>
            <a:r>
              <a:rPr lang="en-US" sz="1400" dirty="0" smtClean="0"/>
              <a:t>increases</a:t>
            </a:r>
            <a:endParaRPr lang="en-US" sz="1400" dirty="0"/>
          </a:p>
        </p:txBody>
      </p:sp>
      <p:sp>
        <p:nvSpPr>
          <p:cNvPr id="4" name="Rectangle 2"/>
          <p:cNvSpPr txBox="1">
            <a:spLocks noChangeArrowheads="1"/>
          </p:cNvSpPr>
          <p:nvPr/>
        </p:nvSpPr>
        <p:spPr bwMode="auto">
          <a:xfrm>
            <a:off x="1143000" y="280988"/>
            <a:ext cx="7848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a:lstStyle>
          <a:p>
            <a:pPr eaLnBrk="1" hangingPunct="1"/>
            <a:r>
              <a:rPr lang="en-US" altLang="en-US" sz="2400" b="1" kern="0" dirty="0" smtClean="0">
                <a:solidFill>
                  <a:schemeClr val="bg1"/>
                </a:solidFill>
              </a:rPr>
              <a:t>Net </a:t>
            </a:r>
            <a:r>
              <a:rPr lang="en-US" altLang="en-US" sz="2400" b="1" kern="0" dirty="0">
                <a:solidFill>
                  <a:schemeClr val="bg1"/>
                </a:solidFill>
              </a:rPr>
              <a:t>P</a:t>
            </a:r>
            <a:r>
              <a:rPr lang="en-US" altLang="en-US" sz="2400" b="1" kern="0" dirty="0" smtClean="0">
                <a:solidFill>
                  <a:schemeClr val="bg1"/>
                </a:solidFill>
              </a:rPr>
              <a:t>resent Value: Intuition</a:t>
            </a:r>
            <a:endParaRPr lang="en-US" altLang="en-US" kern="0" dirty="0" smtClean="0">
              <a:solidFill>
                <a:schemeClr val="bg1"/>
              </a:solidFill>
            </a:endParaRPr>
          </a:p>
        </p:txBody>
      </p:sp>
    </p:spTree>
    <p:extLst>
      <p:ext uri="{BB962C8B-B14F-4D97-AF65-F5344CB8AC3E}">
        <p14:creationId xmlns:p14="http://schemas.microsoft.com/office/powerpoint/2010/main" val="1042319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of a Single Amount</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dirty="0">
                <a:solidFill>
                  <a:srgbClr val="C00000"/>
                </a:solidFill>
              </a:rPr>
              <a:t>How much do we need to invest today at 10 percent interest, compounded annually, if we need $1,000 in three years?</a:t>
            </a:r>
          </a:p>
          <a:p>
            <a:endParaRPr lang="en-US" sz="1400" dirty="0"/>
          </a:p>
          <a:p>
            <a:pPr marL="0" indent="0">
              <a:buNone/>
            </a:pPr>
            <a:r>
              <a:rPr lang="en-US" sz="1400" dirty="0" smtClean="0"/>
              <a:t>PV factor = </a:t>
            </a:r>
            <a:r>
              <a:rPr lang="en-US" sz="1400" dirty="0"/>
              <a:t>1 / (</a:t>
            </a:r>
            <a:r>
              <a:rPr lang="en-US" sz="1400" dirty="0" smtClean="0"/>
              <a:t>1+r)</a:t>
            </a:r>
            <a:r>
              <a:rPr lang="en-US" sz="1400" baseline="30000" dirty="0" smtClean="0"/>
              <a:t>n</a:t>
            </a:r>
            <a:endParaRPr lang="en-US" sz="1400" baseline="30000" dirty="0"/>
          </a:p>
          <a:p>
            <a:pPr marL="0" indent="0">
              <a:buNone/>
            </a:pPr>
            <a:endParaRPr lang="en-US" sz="1400" dirty="0" smtClean="0"/>
          </a:p>
          <a:p>
            <a:pPr marL="0" indent="0">
              <a:buNone/>
            </a:pPr>
            <a:r>
              <a:rPr lang="en-US" sz="1400" dirty="0" smtClean="0">
                <a:solidFill>
                  <a:srgbClr val="C00000"/>
                </a:solidFill>
              </a:rPr>
              <a:t>PV factor = 1 / (1+10%)</a:t>
            </a:r>
            <a:r>
              <a:rPr lang="en-US" sz="1400" baseline="30000" dirty="0" smtClean="0">
                <a:solidFill>
                  <a:srgbClr val="C00000"/>
                </a:solidFill>
              </a:rPr>
              <a:t>3</a:t>
            </a:r>
            <a:endParaRPr lang="en-US" sz="1400" baseline="30000" dirty="0">
              <a:solidFill>
                <a:srgbClr val="C00000"/>
              </a:solidFill>
            </a:endParaRPr>
          </a:p>
          <a:p>
            <a:pPr marL="0" indent="0">
              <a:buNone/>
            </a:pPr>
            <a:r>
              <a:rPr lang="en-US" sz="1400" dirty="0" smtClean="0">
                <a:solidFill>
                  <a:srgbClr val="C00000"/>
                </a:solidFill>
              </a:rPr>
              <a:t>PV factor = 0.75131</a:t>
            </a:r>
          </a:p>
          <a:p>
            <a:endParaRPr lang="en-US" sz="1400" dirty="0"/>
          </a:p>
          <a:p>
            <a:pPr marL="0" indent="0">
              <a:buNone/>
            </a:pPr>
            <a:r>
              <a:rPr lang="en-US" sz="1400" dirty="0" smtClean="0"/>
              <a:t>Present Value = PV factor * Future Value</a:t>
            </a:r>
          </a:p>
          <a:p>
            <a:pPr marL="0" indent="0">
              <a:buNone/>
            </a:pPr>
            <a:r>
              <a:rPr lang="en-US" sz="1400" dirty="0" smtClean="0">
                <a:solidFill>
                  <a:srgbClr val="C00000"/>
                </a:solidFill>
              </a:rPr>
              <a:t>Present Value = 0.75131 * $1,000</a:t>
            </a:r>
          </a:p>
          <a:p>
            <a:pPr marL="0" indent="0">
              <a:buNone/>
            </a:pPr>
            <a:r>
              <a:rPr lang="en-US" sz="1400" b="1" dirty="0" smtClean="0">
                <a:solidFill>
                  <a:srgbClr val="C00000"/>
                </a:solidFill>
              </a:rPr>
              <a:t>Present Value = $751.31</a:t>
            </a:r>
          </a:p>
          <a:p>
            <a:endParaRPr lang="en-US" sz="1400" dirty="0"/>
          </a:p>
          <a:p>
            <a:pPr>
              <a:spcAft>
                <a:spcPts val="600"/>
              </a:spcAft>
              <a:buFont typeface="Wingdings" panose="05000000000000000000" pitchFamily="2" charset="2"/>
              <a:buChar char="ü"/>
            </a:pPr>
            <a:r>
              <a:rPr lang="en-US" sz="1400" dirty="0" smtClean="0"/>
              <a:t>So</a:t>
            </a:r>
            <a:r>
              <a:rPr lang="en-US" sz="1400" dirty="0"/>
              <a:t>, if we invest </a:t>
            </a:r>
            <a:r>
              <a:rPr lang="en-US" sz="1400" b="1" dirty="0"/>
              <a:t>$751.31 </a:t>
            </a:r>
            <a:r>
              <a:rPr lang="en-US" sz="1400" dirty="0"/>
              <a:t>today at </a:t>
            </a:r>
            <a:r>
              <a:rPr lang="en-US" sz="1400" dirty="0" smtClean="0"/>
              <a:t>10% </a:t>
            </a:r>
            <a:r>
              <a:rPr lang="en-US" sz="1400" dirty="0"/>
              <a:t>for three years, we will have $1,000 at the end of the three years. </a:t>
            </a:r>
            <a:endParaRPr lang="en-US" sz="1400" dirty="0" smtClean="0"/>
          </a:p>
          <a:p>
            <a:pPr marL="0" indent="0">
              <a:buNone/>
            </a:pPr>
            <a:r>
              <a:rPr lang="en-US" sz="1400" b="1" dirty="0" smtClean="0">
                <a:solidFill>
                  <a:srgbClr val="002060"/>
                </a:solidFill>
              </a:rPr>
              <a:t>Wait, is that really true???</a:t>
            </a:r>
          </a:p>
          <a:p>
            <a:pPr marL="0" indent="0">
              <a:buNone/>
            </a:pPr>
            <a:endParaRPr lang="en-US" sz="1400" dirty="0"/>
          </a:p>
          <a:p>
            <a:pPr marL="0" indent="0">
              <a:buNone/>
            </a:pPr>
            <a:endParaRPr lang="en-US" sz="1400" dirty="0"/>
          </a:p>
        </p:txBody>
      </p:sp>
      <p:graphicFrame>
        <p:nvGraphicFramePr>
          <p:cNvPr id="3" name="Table 2"/>
          <p:cNvGraphicFramePr>
            <a:graphicFrameLocks noGrp="1"/>
          </p:cNvGraphicFramePr>
          <p:nvPr>
            <p:extLst>
              <p:ext uri="{D42A27DB-BD31-4B8C-83A1-F6EECF244321}">
                <p14:modId xmlns:p14="http://schemas.microsoft.com/office/powerpoint/2010/main" val="518582196"/>
              </p:ext>
            </p:extLst>
          </p:nvPr>
        </p:nvGraphicFramePr>
        <p:xfrm>
          <a:off x="2057400" y="5159619"/>
          <a:ext cx="4558145" cy="1371600"/>
        </p:xfrm>
        <a:graphic>
          <a:graphicData uri="http://schemas.openxmlformats.org/drawingml/2006/table">
            <a:tbl>
              <a:tblPr firstRow="1" bandRow="1">
                <a:tableStyleId>{5FD0F851-EC5A-4D38-B0AD-8093EC10F338}</a:tableStyleId>
              </a:tblPr>
              <a:tblGrid>
                <a:gridCol w="2118502">
                  <a:extLst>
                    <a:ext uri="{9D8B030D-6E8A-4147-A177-3AD203B41FA5}">
                      <a16:colId xmlns:a16="http://schemas.microsoft.com/office/drawing/2014/main" val="20000"/>
                    </a:ext>
                  </a:extLst>
                </a:gridCol>
                <a:gridCol w="1310467">
                  <a:extLst>
                    <a:ext uri="{9D8B030D-6E8A-4147-A177-3AD203B41FA5}">
                      <a16:colId xmlns:a16="http://schemas.microsoft.com/office/drawing/2014/main" val="20001"/>
                    </a:ext>
                  </a:extLst>
                </a:gridCol>
                <a:gridCol w="1129176">
                  <a:extLst>
                    <a:ext uri="{9D8B030D-6E8A-4147-A177-3AD203B41FA5}">
                      <a16:colId xmlns:a16="http://schemas.microsoft.com/office/drawing/2014/main" val="20002"/>
                    </a:ext>
                  </a:extLst>
                </a:gridCol>
              </a:tblGrid>
              <a:tr h="203200">
                <a:tc>
                  <a:txBody>
                    <a:bodyPr/>
                    <a:lstStyle/>
                    <a:p>
                      <a:endParaRPr lang="en-US" sz="1200" dirty="0"/>
                    </a:p>
                  </a:txBody>
                  <a:tcPr/>
                </a:tc>
                <a:tc>
                  <a:txBody>
                    <a:bodyPr/>
                    <a:lstStyle/>
                    <a:p>
                      <a:pPr algn="r"/>
                      <a:r>
                        <a:rPr lang="en-US" sz="1200" dirty="0" smtClean="0"/>
                        <a:t>Interest</a:t>
                      </a:r>
                      <a:endParaRPr lang="en-US" sz="1200" dirty="0"/>
                    </a:p>
                  </a:txBody>
                  <a:tcPr/>
                </a:tc>
                <a:tc>
                  <a:txBody>
                    <a:bodyPr/>
                    <a:lstStyle/>
                    <a:p>
                      <a:pPr algn="r"/>
                      <a:r>
                        <a:rPr lang="en-US" sz="1200" dirty="0" smtClean="0"/>
                        <a:t>Balance</a:t>
                      </a:r>
                      <a:endParaRPr lang="en-US" sz="1200" dirty="0"/>
                    </a:p>
                  </a:txBody>
                  <a:tcPr/>
                </a:tc>
                <a:extLst>
                  <a:ext uri="{0D108BD9-81ED-4DB2-BD59-A6C34878D82A}">
                    <a16:rowId xmlns:a16="http://schemas.microsoft.com/office/drawing/2014/main" val="10000"/>
                  </a:ext>
                </a:extLst>
              </a:tr>
              <a:tr h="203200">
                <a:tc>
                  <a:txBody>
                    <a:bodyPr/>
                    <a:lstStyle/>
                    <a:p>
                      <a:r>
                        <a:rPr lang="en-US" sz="1200" dirty="0" smtClean="0"/>
                        <a:t>Beginning Balance</a:t>
                      </a:r>
                      <a:endParaRPr lang="en-US" sz="1200" dirty="0"/>
                    </a:p>
                  </a:txBody>
                  <a:tcPr/>
                </a:tc>
                <a:tc>
                  <a:txBody>
                    <a:bodyPr/>
                    <a:lstStyle/>
                    <a:p>
                      <a:pPr algn="r"/>
                      <a:endParaRPr lang="en-US" sz="1200" dirty="0"/>
                    </a:p>
                  </a:txBody>
                  <a:tcPr/>
                </a:tc>
                <a:tc>
                  <a:txBody>
                    <a:bodyPr/>
                    <a:lstStyle/>
                    <a:p>
                      <a:pPr algn="r"/>
                      <a:r>
                        <a:rPr lang="en-US" sz="1200" dirty="0" smtClean="0"/>
                        <a:t>$   751.31</a:t>
                      </a:r>
                      <a:endParaRPr lang="en-US" sz="1200" dirty="0"/>
                    </a:p>
                  </a:txBody>
                  <a:tcPr/>
                </a:tc>
                <a:extLst>
                  <a:ext uri="{0D108BD9-81ED-4DB2-BD59-A6C34878D82A}">
                    <a16:rowId xmlns:a16="http://schemas.microsoft.com/office/drawing/2014/main" val="10001"/>
                  </a:ext>
                </a:extLst>
              </a:tr>
              <a:tr h="203200">
                <a:tc>
                  <a:txBody>
                    <a:bodyPr/>
                    <a:lstStyle/>
                    <a:p>
                      <a:r>
                        <a:rPr lang="en-US" sz="1200" dirty="0" smtClean="0"/>
                        <a:t>End of Year 1</a:t>
                      </a:r>
                      <a:endParaRPr lang="en-US" sz="1200" dirty="0"/>
                    </a:p>
                  </a:txBody>
                  <a:tcPr/>
                </a:tc>
                <a:tc>
                  <a:txBody>
                    <a:bodyPr/>
                    <a:lstStyle/>
                    <a:p>
                      <a:pPr algn="r"/>
                      <a:r>
                        <a:rPr lang="en-US" sz="1200" dirty="0" smtClean="0"/>
                        <a:t>$75.13</a:t>
                      </a:r>
                      <a:endParaRPr lang="en-US" sz="1200" dirty="0"/>
                    </a:p>
                  </a:txBody>
                  <a:tcPr/>
                </a:tc>
                <a:tc>
                  <a:txBody>
                    <a:bodyPr/>
                    <a:lstStyle/>
                    <a:p>
                      <a:pPr algn="r"/>
                      <a:r>
                        <a:rPr lang="en-US" sz="1200" dirty="0" smtClean="0"/>
                        <a:t>$   826.44</a:t>
                      </a:r>
                      <a:endParaRPr lang="en-US" sz="1200" dirty="0"/>
                    </a:p>
                  </a:txBody>
                  <a:tcPr/>
                </a:tc>
                <a:extLst>
                  <a:ext uri="{0D108BD9-81ED-4DB2-BD59-A6C34878D82A}">
                    <a16:rowId xmlns:a16="http://schemas.microsoft.com/office/drawing/2014/main" val="10002"/>
                  </a:ext>
                </a:extLst>
              </a:tr>
              <a:tr h="203200">
                <a:tc>
                  <a:txBody>
                    <a:bodyPr/>
                    <a:lstStyle/>
                    <a:p>
                      <a:r>
                        <a:rPr lang="en-US" sz="1200" dirty="0" smtClean="0"/>
                        <a:t>End</a:t>
                      </a:r>
                      <a:r>
                        <a:rPr lang="en-US" sz="1200" baseline="0" dirty="0" smtClean="0"/>
                        <a:t> of Year 2</a:t>
                      </a:r>
                      <a:endParaRPr lang="en-US" sz="1200" dirty="0"/>
                    </a:p>
                  </a:txBody>
                  <a:tcPr/>
                </a:tc>
                <a:tc>
                  <a:txBody>
                    <a:bodyPr/>
                    <a:lstStyle/>
                    <a:p>
                      <a:pPr algn="r"/>
                      <a:r>
                        <a:rPr lang="en-US" sz="1200" dirty="0" smtClean="0"/>
                        <a:t>$82.64</a:t>
                      </a:r>
                      <a:endParaRPr lang="en-US" sz="1200" dirty="0"/>
                    </a:p>
                  </a:txBody>
                  <a:tcPr/>
                </a:tc>
                <a:tc>
                  <a:txBody>
                    <a:bodyPr/>
                    <a:lstStyle/>
                    <a:p>
                      <a:pPr algn="r"/>
                      <a:r>
                        <a:rPr lang="en-US" sz="1200" dirty="0" smtClean="0"/>
                        <a:t>$   909.08</a:t>
                      </a:r>
                      <a:endParaRPr lang="en-US" sz="1200" dirty="0"/>
                    </a:p>
                  </a:txBody>
                  <a:tcPr/>
                </a:tc>
                <a:extLst>
                  <a:ext uri="{0D108BD9-81ED-4DB2-BD59-A6C34878D82A}">
                    <a16:rowId xmlns:a16="http://schemas.microsoft.com/office/drawing/2014/main" val="10003"/>
                  </a:ext>
                </a:extLst>
              </a:tr>
              <a:tr h="203200">
                <a:tc>
                  <a:txBody>
                    <a:bodyPr/>
                    <a:lstStyle/>
                    <a:p>
                      <a:r>
                        <a:rPr lang="en-US" sz="1200" dirty="0" smtClean="0"/>
                        <a:t>End of Year 3</a:t>
                      </a:r>
                      <a:endParaRPr lang="en-US" sz="1200" dirty="0"/>
                    </a:p>
                  </a:txBody>
                  <a:tcPr/>
                </a:tc>
                <a:tc>
                  <a:txBody>
                    <a:bodyPr/>
                    <a:lstStyle/>
                    <a:p>
                      <a:pPr algn="r"/>
                      <a:r>
                        <a:rPr lang="en-US" sz="1200" dirty="0" smtClean="0"/>
                        <a:t>$90.91</a:t>
                      </a:r>
                      <a:endParaRPr lang="en-US" sz="1200" dirty="0"/>
                    </a:p>
                  </a:txBody>
                  <a:tcPr/>
                </a:tc>
                <a:tc>
                  <a:txBody>
                    <a:bodyPr/>
                    <a:lstStyle/>
                    <a:p>
                      <a:pPr algn="r"/>
                      <a:r>
                        <a:rPr lang="en-US" sz="1200" b="1" dirty="0" smtClean="0">
                          <a:solidFill>
                            <a:srgbClr val="002060"/>
                          </a:solidFill>
                        </a:rPr>
                        <a:t>$1,000.00</a:t>
                      </a:r>
                      <a:endParaRPr lang="en-US" sz="1200" b="1" dirty="0">
                        <a:solidFill>
                          <a:srgbClr val="00206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25402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of an Annuity</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029200"/>
          </a:xfrm>
          <a:noFill/>
        </p:spPr>
        <p:txBody>
          <a:bodyPr lIns="0" tIns="0" rIns="0" bIns="0"/>
          <a:lstStyle/>
          <a:p>
            <a:pPr marL="0" indent="0">
              <a:buNone/>
            </a:pPr>
            <a:r>
              <a:rPr lang="en-US" sz="1400" dirty="0">
                <a:solidFill>
                  <a:srgbClr val="C00000"/>
                </a:solidFill>
              </a:rPr>
              <a:t>What is the present value of receiving $1,000 each year for three years at an interest rate of 10 percent, compounded annually?</a:t>
            </a:r>
          </a:p>
          <a:p>
            <a:endParaRPr lang="en-US" sz="1400" dirty="0"/>
          </a:p>
          <a:p>
            <a:pPr marL="0" indent="0">
              <a:spcAft>
                <a:spcPts val="600"/>
              </a:spcAft>
              <a:buNone/>
            </a:pPr>
            <a:r>
              <a:rPr lang="en-US" sz="1400" dirty="0" smtClean="0"/>
              <a:t>PVA factor = </a:t>
            </a:r>
            <a:r>
              <a:rPr lang="en-US" sz="1400" dirty="0"/>
              <a:t>(1/r) * (1 - (1 / (1+r)</a:t>
            </a:r>
            <a:r>
              <a:rPr lang="en-US" sz="1400" baseline="30000" dirty="0"/>
              <a:t>n</a:t>
            </a:r>
            <a:r>
              <a:rPr lang="en-US" sz="1400" dirty="0"/>
              <a:t>))</a:t>
            </a:r>
          </a:p>
          <a:p>
            <a:pPr marL="0" indent="0">
              <a:buNone/>
            </a:pPr>
            <a:r>
              <a:rPr lang="en-US" sz="1400" dirty="0" smtClean="0">
                <a:solidFill>
                  <a:srgbClr val="C00000"/>
                </a:solidFill>
              </a:rPr>
              <a:t>PVA factor = (1/10%) * (1 - (1 / (1+10%)</a:t>
            </a:r>
            <a:r>
              <a:rPr lang="en-US" sz="1400" baseline="30000" dirty="0" smtClean="0">
                <a:solidFill>
                  <a:srgbClr val="C00000"/>
                </a:solidFill>
              </a:rPr>
              <a:t>3</a:t>
            </a:r>
            <a:r>
              <a:rPr lang="en-US" sz="1400" dirty="0" smtClean="0">
                <a:solidFill>
                  <a:srgbClr val="C00000"/>
                </a:solidFill>
              </a:rPr>
              <a:t>))</a:t>
            </a:r>
            <a:endParaRPr lang="en-US" sz="1400" baseline="30000" dirty="0" smtClean="0">
              <a:solidFill>
                <a:srgbClr val="C00000"/>
              </a:solidFill>
            </a:endParaRPr>
          </a:p>
          <a:p>
            <a:pPr marL="0" indent="0">
              <a:buNone/>
            </a:pPr>
            <a:r>
              <a:rPr lang="en-US" sz="1400" dirty="0" smtClean="0">
                <a:solidFill>
                  <a:srgbClr val="C00000"/>
                </a:solidFill>
              </a:rPr>
              <a:t>PVA factor = 2.48685</a:t>
            </a:r>
          </a:p>
          <a:p>
            <a:endParaRPr lang="en-US" sz="1400" dirty="0"/>
          </a:p>
          <a:p>
            <a:pPr marL="0" indent="0">
              <a:spcAft>
                <a:spcPts val="600"/>
              </a:spcAft>
              <a:buNone/>
            </a:pPr>
            <a:r>
              <a:rPr lang="en-US" sz="1400" dirty="0" smtClean="0"/>
              <a:t>Present Value = PV factor * Future Value</a:t>
            </a:r>
          </a:p>
          <a:p>
            <a:pPr marL="0" indent="0">
              <a:buNone/>
            </a:pPr>
            <a:r>
              <a:rPr lang="en-US" sz="1400" dirty="0" smtClean="0">
                <a:solidFill>
                  <a:srgbClr val="C00000"/>
                </a:solidFill>
              </a:rPr>
              <a:t>Present Value = 2.48685 * $1,000</a:t>
            </a:r>
          </a:p>
          <a:p>
            <a:pPr marL="0" indent="0">
              <a:buNone/>
            </a:pPr>
            <a:r>
              <a:rPr lang="en-US" sz="1400" b="1" dirty="0" smtClean="0">
                <a:solidFill>
                  <a:srgbClr val="C00000"/>
                </a:solidFill>
              </a:rPr>
              <a:t>Present Value = $2,486.85</a:t>
            </a:r>
          </a:p>
          <a:p>
            <a:endParaRPr lang="en-US" sz="1400" dirty="0"/>
          </a:p>
          <a:p>
            <a:pPr>
              <a:spcAft>
                <a:spcPts val="600"/>
              </a:spcAft>
              <a:buFont typeface="Wingdings" panose="05000000000000000000" pitchFamily="2" charset="2"/>
              <a:buChar char="ü"/>
            </a:pPr>
            <a:r>
              <a:rPr lang="en-US" sz="1400" dirty="0"/>
              <a:t>So, if we invest </a:t>
            </a:r>
            <a:r>
              <a:rPr lang="en-US" sz="1400" b="1" dirty="0"/>
              <a:t>$2,486.85 </a:t>
            </a:r>
            <a:r>
              <a:rPr lang="en-US" sz="1400" dirty="0"/>
              <a:t>today at 10 </a:t>
            </a:r>
            <a:r>
              <a:rPr lang="en-US" sz="1400" dirty="0" smtClean="0"/>
              <a:t>percent, </a:t>
            </a:r>
            <a:r>
              <a:rPr lang="en-US" sz="1400" dirty="0"/>
              <a:t>we can receive payments of $1,000 each of the next three years</a:t>
            </a:r>
            <a:r>
              <a:rPr lang="en-US" sz="1400" dirty="0" smtClean="0"/>
              <a:t>. </a:t>
            </a:r>
          </a:p>
        </p:txBody>
      </p:sp>
    </p:spTree>
    <p:extLst>
      <p:ext uri="{BB962C8B-B14F-4D97-AF65-F5344CB8AC3E}">
        <p14:creationId xmlns:p14="http://schemas.microsoft.com/office/powerpoint/2010/main" val="2476378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7010400" y="5791200"/>
            <a:ext cx="19050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Accounting Applications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410200"/>
          </a:xfrm>
          <a:noFill/>
        </p:spPr>
        <p:txBody>
          <a:bodyPr lIns="0" tIns="0" rIns="0" bIns="0"/>
          <a:lstStyle/>
          <a:p>
            <a:pPr marL="0" indent="0">
              <a:lnSpc>
                <a:spcPct val="90000"/>
              </a:lnSpc>
              <a:spcAft>
                <a:spcPts val="600"/>
              </a:spcAft>
              <a:buClr>
                <a:schemeClr val="accent1"/>
              </a:buClr>
              <a:buSzPct val="65000"/>
              <a:buNone/>
            </a:pPr>
            <a:r>
              <a:rPr lang="en-US" sz="1400" dirty="0"/>
              <a:t>On January 1, 2016, Starbucks bought some new delivery trucks. The company signed a note agreeing to pay $200,000 on December 31, 2017. The market interest rate for this note is 12 percent. What is the present value of this note?</a:t>
            </a: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r>
              <a:rPr lang="en-US" sz="1400" b="1" dirty="0" smtClean="0">
                <a:solidFill>
                  <a:srgbClr val="002060"/>
                </a:solidFill>
              </a:rPr>
              <a:t>What do we record on December 31, 2016?</a:t>
            </a: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r>
              <a:rPr lang="en-US" sz="1400" b="1" dirty="0" smtClean="0">
                <a:solidFill>
                  <a:srgbClr val="002060"/>
                </a:solidFill>
              </a:rPr>
              <a:t>What do we record on December 31, 2017?</a:t>
            </a:r>
          </a:p>
          <a:p>
            <a:pPr marL="0" indent="0">
              <a:buNone/>
            </a:pPr>
            <a:endParaRPr lang="en-US" sz="1400" b="1" dirty="0">
              <a:solidFill>
                <a:srgbClr val="002060"/>
              </a:solidFill>
            </a:endParaRPr>
          </a:p>
          <a:p>
            <a:pPr marL="0" indent="0">
              <a:buNone/>
            </a:pPr>
            <a:endParaRPr lang="en-US" sz="1400" b="1" dirty="0" smtClean="0">
              <a:solidFill>
                <a:srgbClr val="002060"/>
              </a:solidFill>
            </a:endParaRPr>
          </a:p>
          <a:p>
            <a:pPr marL="0" indent="0">
              <a:buNone/>
            </a:pPr>
            <a:endParaRPr lang="en-US" sz="1400" b="1" dirty="0">
              <a:solidFill>
                <a:srgbClr val="002060"/>
              </a:solidFill>
            </a:endParaRPr>
          </a:p>
          <a:p>
            <a:pPr marL="0" indent="0">
              <a:buNone/>
            </a:pPr>
            <a:endParaRPr lang="en-US" sz="1400" dirty="0" smtClean="0"/>
          </a:p>
          <a:p>
            <a:pPr marL="0" indent="0">
              <a:spcBef>
                <a:spcPts val="0"/>
              </a:spcBef>
              <a:buNone/>
            </a:pPr>
            <a:r>
              <a:rPr lang="en-US" sz="1400" dirty="0"/>
              <a:t>	</a:t>
            </a:r>
            <a:r>
              <a:rPr lang="en-US" sz="1200" dirty="0" smtClean="0"/>
              <a:t>* </a:t>
            </a:r>
            <a:r>
              <a:rPr lang="en-US" sz="1200" dirty="0"/>
              <a:t>Interest Expense</a:t>
            </a:r>
            <a:r>
              <a:rPr lang="en-US" sz="1200" baseline="-25000" dirty="0"/>
              <a:t>2016</a:t>
            </a:r>
            <a:r>
              <a:rPr lang="en-US" sz="1200" dirty="0"/>
              <a:t> = $</a:t>
            </a:r>
            <a:r>
              <a:rPr lang="en-US" sz="1200" dirty="0" smtClean="0"/>
              <a:t>178,571 </a:t>
            </a:r>
            <a:r>
              <a:rPr lang="en-US" sz="1200" dirty="0"/>
              <a:t>* 12% = </a:t>
            </a:r>
            <a:r>
              <a:rPr lang="en-US" sz="1200" dirty="0" smtClean="0"/>
              <a:t>$21,429</a:t>
            </a:r>
            <a:endParaRPr lang="en-US" sz="1200" b="1" dirty="0" smtClean="0">
              <a:solidFill>
                <a:srgbClr val="002060"/>
              </a:solidFill>
            </a:endParaRPr>
          </a:p>
          <a:p>
            <a:pPr marL="0" indent="0">
              <a:buNone/>
            </a:pP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3385308615"/>
              </p:ext>
            </p:extLst>
          </p:nvPr>
        </p:nvGraphicFramePr>
        <p:xfrm>
          <a:off x="1219200" y="19050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January 1</a:t>
                      </a:r>
                      <a:r>
                        <a:rPr lang="en-US" sz="1400" i="1" baseline="0" dirty="0" smtClean="0"/>
                        <a:t> purchase</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Delivery Trucks (+A)</a:t>
                      </a:r>
                      <a:endParaRPr lang="en-US" sz="1400" dirty="0"/>
                    </a:p>
                  </a:txBody>
                  <a:tcPr/>
                </a:tc>
                <a:tc>
                  <a:txBody>
                    <a:bodyPr/>
                    <a:lstStyle/>
                    <a:p>
                      <a:pPr algn="r"/>
                      <a:r>
                        <a:rPr lang="en-US" sz="1400" dirty="0" smtClean="0"/>
                        <a:t>$159,438</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$159,438</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17126040"/>
              </p:ext>
            </p:extLst>
          </p:nvPr>
        </p:nvGraphicFramePr>
        <p:xfrm>
          <a:off x="1219200" y="32004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Interest Expense for</a:t>
                      </a:r>
                      <a:r>
                        <a:rPr lang="en-US" sz="1400" i="1" baseline="0" dirty="0" smtClean="0"/>
                        <a:t> 2016</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$19,133</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$19,133</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68214492"/>
              </p:ext>
            </p:extLst>
          </p:nvPr>
        </p:nvGraphicFramePr>
        <p:xfrm>
          <a:off x="1219200" y="44958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Interest Expense for</a:t>
                      </a:r>
                      <a:r>
                        <a:rPr lang="en-US" sz="1400" i="1" baseline="0" dirty="0" smtClean="0"/>
                        <a:t> 2017</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$21,429</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$21,429</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037629577"/>
              </p:ext>
            </p:extLst>
          </p:nvPr>
        </p:nvGraphicFramePr>
        <p:xfrm>
          <a:off x="1219200" y="57912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repayment</a:t>
                      </a:r>
                      <a:endParaRPr lang="en-US" sz="1400" i="1" dirty="0" smtClean="0"/>
                    </a:p>
                  </a:txBody>
                  <a:tcPr>
                    <a:solidFill>
                      <a:schemeClr val="bg1">
                        <a:lumMod val="95000"/>
                      </a:schemeClr>
                    </a:solidFill>
                  </a:tcPr>
                </a:tc>
                <a:tc>
                  <a:txBody>
                    <a:bodyPr/>
                    <a:lstStyle/>
                    <a:p>
                      <a:pPr algn="r"/>
                      <a:r>
                        <a:rPr lang="en-US" sz="1400" u="sng" dirty="0" smtClean="0">
                          <a:solidFill>
                            <a:srgbClr val="C00000"/>
                          </a:solidFill>
                        </a:rPr>
                        <a:t>Debit</a:t>
                      </a:r>
                      <a:endParaRPr lang="en-US" sz="1400" u="sng" dirty="0">
                        <a:solidFill>
                          <a:srgbClr val="C00000"/>
                        </a:solidFill>
                      </a:endParaRPr>
                    </a:p>
                  </a:txBody>
                  <a:tcPr>
                    <a:solidFill>
                      <a:schemeClr val="bg1">
                        <a:lumMod val="95000"/>
                      </a:schemeClr>
                    </a:solidFill>
                  </a:tcPr>
                </a:tc>
                <a:tc>
                  <a:txBody>
                    <a:bodyPr/>
                    <a:lstStyle/>
                    <a:p>
                      <a:pPr algn="r"/>
                      <a:r>
                        <a:rPr lang="en-US" sz="1400" u="sng" dirty="0" smtClean="0">
                          <a:solidFill>
                            <a:srgbClr val="C00000"/>
                          </a:solidFill>
                        </a:rPr>
                        <a:t>Credit</a:t>
                      </a:r>
                      <a:endParaRPr lang="en-US" sz="14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400" dirty="0" smtClean="0"/>
                        <a:t>Note Payable</a:t>
                      </a:r>
                      <a:r>
                        <a:rPr lang="en-US" sz="1400" baseline="0" dirty="0" smtClean="0"/>
                        <a:t> </a:t>
                      </a:r>
                      <a:r>
                        <a:rPr lang="en-US" sz="1400" dirty="0" smtClean="0"/>
                        <a:t>(-L)</a:t>
                      </a:r>
                      <a:endParaRPr lang="en-US" sz="1400" dirty="0"/>
                    </a:p>
                  </a:txBody>
                  <a:tcPr>
                    <a:solidFill>
                      <a:schemeClr val="bg1">
                        <a:lumMod val="95000"/>
                      </a:schemeClr>
                    </a:solidFill>
                  </a:tcPr>
                </a:tc>
                <a:tc>
                  <a:txBody>
                    <a:bodyPr/>
                    <a:lstStyle/>
                    <a:p>
                      <a:pPr algn="r"/>
                      <a:r>
                        <a:rPr lang="en-US" sz="1400" dirty="0" smtClean="0"/>
                        <a:t>$200,000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$200,000</a:t>
                      </a:r>
                      <a:endParaRPr lang="en-US" sz="1400" dirty="0"/>
                    </a:p>
                  </a:txBody>
                  <a:tcPr>
                    <a:solidFill>
                      <a:schemeClr val="bg1">
                        <a:lumMod val="95000"/>
                      </a:schemeClr>
                    </a:solidFill>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35851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6629400" y="5791200"/>
            <a:ext cx="25146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16</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Accounting Applications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620000" cy="5486400"/>
          </a:xfrm>
          <a:noFill/>
        </p:spPr>
        <p:txBody>
          <a:bodyPr lIns="0" tIns="0" rIns="0" bIns="0"/>
          <a:lstStyle/>
          <a:p>
            <a:pPr marL="0" indent="0">
              <a:lnSpc>
                <a:spcPct val="90000"/>
              </a:lnSpc>
              <a:spcAft>
                <a:spcPts val="600"/>
              </a:spcAft>
              <a:buClr>
                <a:schemeClr val="accent1"/>
              </a:buClr>
              <a:buSzPct val="65000"/>
              <a:buNone/>
            </a:pPr>
            <a:r>
              <a:rPr lang="en-US" sz="1400" dirty="0" smtClean="0"/>
              <a:t>On January 1, 2016, Starbucks </a:t>
            </a:r>
            <a:r>
              <a:rPr lang="en-US" sz="1400" dirty="0"/>
              <a:t>purchased equipment with a note payable to be paid off in three annual payments of $163,685. Each payment includes principal and interest at 11%. What is the present value of this annuity</a:t>
            </a:r>
            <a:r>
              <a:rPr lang="en-US" sz="1400" dirty="0" smtClean="0"/>
              <a:t>?</a:t>
            </a:r>
            <a:endParaRPr lang="en-US" sz="1400" dirty="0"/>
          </a:p>
          <a:p>
            <a:pPr marL="0" indent="0">
              <a:buNone/>
            </a:pPr>
            <a:r>
              <a:rPr lang="en-US" sz="1400" dirty="0"/>
              <a:t>PVA factor = (1/r) * (1 - (1 / (1+r)</a:t>
            </a:r>
            <a:r>
              <a:rPr lang="en-US" sz="1400" baseline="30000" dirty="0"/>
              <a:t>n</a:t>
            </a:r>
            <a:r>
              <a:rPr lang="en-US" sz="1400" dirty="0"/>
              <a:t>))</a:t>
            </a:r>
          </a:p>
          <a:p>
            <a:pPr marL="0" indent="0">
              <a:buNone/>
            </a:pPr>
            <a:r>
              <a:rPr lang="en-US" sz="1400" dirty="0" smtClean="0">
                <a:solidFill>
                  <a:srgbClr val="C00000"/>
                </a:solidFill>
              </a:rPr>
              <a:t>PVA </a:t>
            </a:r>
            <a:r>
              <a:rPr lang="en-US" sz="1400" dirty="0">
                <a:solidFill>
                  <a:srgbClr val="C00000"/>
                </a:solidFill>
              </a:rPr>
              <a:t>factor = (</a:t>
            </a:r>
            <a:r>
              <a:rPr lang="en-US" sz="1400" dirty="0" smtClean="0">
                <a:solidFill>
                  <a:srgbClr val="C00000"/>
                </a:solidFill>
              </a:rPr>
              <a:t>1/11%) </a:t>
            </a:r>
            <a:r>
              <a:rPr lang="en-US" sz="1400" dirty="0">
                <a:solidFill>
                  <a:srgbClr val="C00000"/>
                </a:solidFill>
              </a:rPr>
              <a:t>* (1 - (1 / (</a:t>
            </a:r>
            <a:r>
              <a:rPr lang="en-US" sz="1400" dirty="0" smtClean="0">
                <a:solidFill>
                  <a:srgbClr val="C00000"/>
                </a:solidFill>
              </a:rPr>
              <a:t>1+11%)</a:t>
            </a:r>
            <a:r>
              <a:rPr lang="en-US" sz="1400" baseline="30000" dirty="0" smtClean="0">
                <a:solidFill>
                  <a:srgbClr val="C00000"/>
                </a:solidFill>
              </a:rPr>
              <a:t>3</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PVA factor = </a:t>
            </a:r>
            <a:r>
              <a:rPr lang="en-US" sz="1400" dirty="0" smtClean="0">
                <a:solidFill>
                  <a:srgbClr val="C00000"/>
                </a:solidFill>
              </a:rPr>
              <a:t>2.44371</a:t>
            </a:r>
            <a:endParaRPr lang="en-US" sz="1400" dirty="0">
              <a:solidFill>
                <a:srgbClr val="C00000"/>
              </a:solidFill>
            </a:endParaRPr>
          </a:p>
          <a:p>
            <a:pPr marL="0" indent="0">
              <a:buNone/>
            </a:pPr>
            <a:endParaRPr lang="en-US" sz="1400" dirty="0"/>
          </a:p>
          <a:p>
            <a:pPr marL="0" indent="0">
              <a:buNone/>
            </a:pPr>
            <a:r>
              <a:rPr lang="en-US" sz="1400" dirty="0"/>
              <a:t>Present Value = PV factor * Future Value</a:t>
            </a:r>
          </a:p>
          <a:p>
            <a:pPr marL="0" indent="0">
              <a:buNone/>
            </a:pPr>
            <a:r>
              <a:rPr lang="en-US" sz="1400" dirty="0">
                <a:solidFill>
                  <a:srgbClr val="C00000"/>
                </a:solidFill>
              </a:rPr>
              <a:t>Present Value = </a:t>
            </a:r>
            <a:r>
              <a:rPr lang="en-US" sz="1400" dirty="0" smtClean="0">
                <a:solidFill>
                  <a:srgbClr val="C00000"/>
                </a:solidFill>
              </a:rPr>
              <a:t>2.44371 </a:t>
            </a:r>
            <a:r>
              <a:rPr lang="en-US" sz="1400" dirty="0">
                <a:solidFill>
                  <a:srgbClr val="C00000"/>
                </a:solidFill>
              </a:rPr>
              <a:t>* $</a:t>
            </a:r>
            <a:r>
              <a:rPr lang="en-US" sz="1400" dirty="0" smtClean="0">
                <a:solidFill>
                  <a:srgbClr val="C00000"/>
                </a:solidFill>
              </a:rPr>
              <a:t>163,685</a:t>
            </a:r>
            <a:endParaRPr lang="en-US" sz="1400" dirty="0">
              <a:solidFill>
                <a:srgbClr val="C00000"/>
              </a:solidFill>
            </a:endParaRPr>
          </a:p>
          <a:p>
            <a:pPr marL="0" indent="0">
              <a:buNone/>
            </a:pPr>
            <a:r>
              <a:rPr lang="en-US" sz="1400" b="1" dirty="0">
                <a:solidFill>
                  <a:srgbClr val="C00000"/>
                </a:solidFill>
              </a:rPr>
              <a:t>Present Value = </a:t>
            </a:r>
            <a:r>
              <a:rPr lang="en-US" sz="1400" b="1" dirty="0" smtClean="0">
                <a:solidFill>
                  <a:srgbClr val="C00000"/>
                </a:solidFill>
              </a:rPr>
              <a:t>$399,999</a:t>
            </a:r>
            <a:endParaRPr lang="en-US" sz="1400" b="1" dirty="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spcBef>
                <a:spcPts val="0"/>
              </a:spcBef>
              <a:buNone/>
            </a:pPr>
            <a:r>
              <a:rPr lang="en-US" sz="1400" b="1" dirty="0" smtClean="0">
                <a:solidFill>
                  <a:srgbClr val="002060"/>
                </a:solidFill>
              </a:rPr>
              <a:t>What do we record on December 31, 2016?</a:t>
            </a:r>
          </a:p>
          <a:p>
            <a:pPr marL="0" indent="0">
              <a:buNone/>
            </a:pPr>
            <a:endParaRPr lang="en-US" sz="1400" b="1" dirty="0" smtClean="0">
              <a:solidFill>
                <a:srgbClr val="00206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spcBef>
                <a:spcPts val="600"/>
              </a:spcBef>
              <a:buNone/>
            </a:pPr>
            <a:r>
              <a:rPr lang="en-US" sz="1200" dirty="0"/>
              <a:t>	</a:t>
            </a:r>
            <a:r>
              <a:rPr lang="en-US" sz="1200" dirty="0" smtClean="0"/>
              <a:t>* Interest Expense</a:t>
            </a:r>
            <a:r>
              <a:rPr lang="en-US" sz="1200" baseline="-25000" dirty="0" smtClean="0"/>
              <a:t>2016</a:t>
            </a:r>
            <a:r>
              <a:rPr lang="en-US" sz="1200" dirty="0" smtClean="0"/>
              <a:t> = $399,999 * 11% = $44,000</a:t>
            </a:r>
            <a:endParaRPr lang="en-US" sz="1200" dirty="0"/>
          </a:p>
          <a:p>
            <a:pPr marL="0" indent="0">
              <a:buNone/>
            </a:pPr>
            <a:endParaRPr lang="en-US" sz="1400" dirty="0"/>
          </a:p>
        </p:txBody>
      </p:sp>
      <p:graphicFrame>
        <p:nvGraphicFramePr>
          <p:cNvPr id="5" name="Table 4"/>
          <p:cNvGraphicFramePr>
            <a:graphicFrameLocks noGrp="1"/>
          </p:cNvGraphicFramePr>
          <p:nvPr>
            <p:extLst/>
          </p:nvPr>
        </p:nvGraphicFramePr>
        <p:xfrm>
          <a:off x="1295400" y="38862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January 1</a:t>
                      </a:r>
                      <a:r>
                        <a:rPr lang="en-US" sz="1400" i="1" baseline="0" dirty="0" smtClean="0"/>
                        <a:t> purchase</a:t>
                      </a:r>
                      <a:endParaRPr lang="en-US" sz="1400" i="1" dirty="0" smtClean="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Equipment (+A)</a:t>
                      </a:r>
                      <a:endParaRPr lang="en-US" sz="1400" dirty="0"/>
                    </a:p>
                  </a:txBody>
                  <a:tcPr/>
                </a:tc>
                <a:tc>
                  <a:txBody>
                    <a:bodyPr/>
                    <a:lstStyle/>
                    <a:p>
                      <a:pPr algn="r"/>
                      <a:r>
                        <a:rPr lang="en-US" sz="1400" dirty="0" smtClean="0"/>
                        <a:t>$399,999</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Note Payable (+L)</a:t>
                      </a:r>
                      <a:endParaRPr lang="en-US" sz="1400" dirty="0"/>
                    </a:p>
                  </a:txBody>
                  <a:tcPr/>
                </a:tc>
                <a:tc>
                  <a:txBody>
                    <a:bodyPr/>
                    <a:lstStyle/>
                    <a:p>
                      <a:pPr algn="r"/>
                      <a:endParaRPr lang="en-US" sz="1400" dirty="0"/>
                    </a:p>
                  </a:txBody>
                  <a:tcPr/>
                </a:tc>
                <a:tc>
                  <a:txBody>
                    <a:bodyPr/>
                    <a:lstStyle/>
                    <a:p>
                      <a:pPr algn="r"/>
                      <a:r>
                        <a:rPr lang="en-US" sz="1400" dirty="0" smtClean="0"/>
                        <a:t>$399,999</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6" name="Table 5"/>
          <p:cNvGraphicFramePr>
            <a:graphicFrameLocks noGrp="1"/>
          </p:cNvGraphicFramePr>
          <p:nvPr>
            <p:extLst/>
          </p:nvPr>
        </p:nvGraphicFramePr>
        <p:xfrm>
          <a:off x="1295400" y="5181600"/>
          <a:ext cx="6781800" cy="12192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cash payment for</a:t>
                      </a:r>
                      <a:r>
                        <a:rPr lang="en-US" sz="1400" i="1" baseline="0" dirty="0" smtClean="0"/>
                        <a:t> 2016</a:t>
                      </a:r>
                      <a:endParaRPr lang="en-US" sz="1400" i="1" dirty="0" smtClean="0"/>
                    </a:p>
                  </a:txBody>
                  <a:tcPr>
                    <a:solidFill>
                      <a:schemeClr val="bg1">
                        <a:lumMod val="95000"/>
                      </a:schemeClr>
                    </a:solidFill>
                  </a:tcPr>
                </a:tc>
                <a:tc>
                  <a:txBody>
                    <a:bodyPr/>
                    <a:lstStyle/>
                    <a:p>
                      <a:pPr algn="r"/>
                      <a:r>
                        <a:rPr lang="en-US" sz="1400" u="sng" dirty="0" smtClean="0">
                          <a:solidFill>
                            <a:srgbClr val="C00000"/>
                          </a:solidFill>
                        </a:rPr>
                        <a:t>Debit</a:t>
                      </a:r>
                      <a:endParaRPr lang="en-US" sz="1400" u="sng" dirty="0">
                        <a:solidFill>
                          <a:srgbClr val="C00000"/>
                        </a:solidFill>
                      </a:endParaRPr>
                    </a:p>
                  </a:txBody>
                  <a:tcPr>
                    <a:solidFill>
                      <a:schemeClr val="bg1">
                        <a:lumMod val="95000"/>
                      </a:schemeClr>
                    </a:solidFill>
                  </a:tcPr>
                </a:tc>
                <a:tc>
                  <a:txBody>
                    <a:bodyPr/>
                    <a:lstStyle/>
                    <a:p>
                      <a:pPr algn="r"/>
                      <a:r>
                        <a:rPr lang="en-US" sz="1400" u="sng" dirty="0" smtClean="0">
                          <a:solidFill>
                            <a:srgbClr val="C00000"/>
                          </a:solidFill>
                        </a:rPr>
                        <a:t>Credit</a:t>
                      </a:r>
                      <a:endParaRPr lang="en-US" sz="14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400" dirty="0" smtClean="0"/>
                        <a:t>Note Payable (-L)</a:t>
                      </a:r>
                      <a:endParaRPr lang="en-US" sz="1400" dirty="0"/>
                    </a:p>
                  </a:txBody>
                  <a:tcPr>
                    <a:solidFill>
                      <a:schemeClr val="bg1">
                        <a:lumMod val="95000"/>
                      </a:schemeClr>
                    </a:solidFill>
                  </a:tcPr>
                </a:tc>
                <a:tc>
                  <a:txBody>
                    <a:bodyPr/>
                    <a:lstStyle/>
                    <a:p>
                      <a:pPr algn="r"/>
                      <a:r>
                        <a:rPr lang="en-US" sz="1400" dirty="0" smtClean="0"/>
                        <a:t>$119,685</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2"/>
                  </a:ext>
                </a:extLst>
              </a:tr>
              <a:tr h="127000">
                <a:tc>
                  <a:txBody>
                    <a:bodyPr/>
                    <a:lstStyle/>
                    <a:p>
                      <a:r>
                        <a:rPr lang="en-US" sz="1400" dirty="0" smtClean="0"/>
                        <a:t>Interest Expense (+E; -SE)</a:t>
                      </a:r>
                      <a:endParaRPr lang="en-US" sz="1400" dirty="0"/>
                    </a:p>
                  </a:txBody>
                  <a:tcPr>
                    <a:solidFill>
                      <a:schemeClr val="bg1">
                        <a:lumMod val="95000"/>
                      </a:schemeClr>
                    </a:solidFill>
                  </a:tcPr>
                </a:tc>
                <a:tc>
                  <a:txBody>
                    <a:bodyPr/>
                    <a:lstStyle/>
                    <a:p>
                      <a:pPr algn="r"/>
                      <a:r>
                        <a:rPr lang="en-US" sz="1400" dirty="0" smtClean="0"/>
                        <a:t>$  44,000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$163,685</a:t>
                      </a:r>
                      <a:endParaRPr lang="en-US" sz="1400" dirty="0"/>
                    </a:p>
                  </a:txBody>
                  <a:tcPr>
                    <a:solidFill>
                      <a:schemeClr val="bg1">
                        <a:lumMod val="95000"/>
                      </a:schemeClr>
                    </a:solidFill>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372787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6629400" y="5791200"/>
            <a:ext cx="2286000" cy="91440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17</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620000" cy="609600"/>
          </a:xfrm>
          <a:noFill/>
        </p:spPr>
        <p:txBody>
          <a:bodyPr lIns="0" tIns="0" rIns="0" bIns="0"/>
          <a:lstStyle/>
          <a:p>
            <a:pPr eaLnBrk="1" hangingPunct="1"/>
            <a:r>
              <a:rPr lang="en-US" altLang="en-US" sz="2400" b="1" dirty="0" smtClean="0">
                <a:solidFill>
                  <a:schemeClr val="bg1"/>
                </a:solidFill>
              </a:rPr>
              <a:t>Present Value: Accounting Applications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143000"/>
            <a:ext cx="7620000" cy="5562600"/>
          </a:xfrm>
          <a:noFill/>
        </p:spPr>
        <p:txBody>
          <a:bodyPr lIns="0" tIns="0" rIns="0" bIns="0"/>
          <a:lstStyle/>
          <a:p>
            <a:pPr marL="0" indent="0">
              <a:lnSpc>
                <a:spcPct val="90000"/>
              </a:lnSpc>
              <a:spcAft>
                <a:spcPts val="0"/>
              </a:spcAft>
              <a:buClr>
                <a:schemeClr val="accent1"/>
              </a:buClr>
              <a:buSzPct val="65000"/>
              <a:buNone/>
            </a:pPr>
            <a:r>
              <a:rPr lang="en-US" sz="1400" dirty="0" smtClean="0"/>
              <a:t>On January 1, 2016, Starbucks </a:t>
            </a:r>
            <a:r>
              <a:rPr lang="en-US" sz="1400" dirty="0"/>
              <a:t>purchased equipment with a note payable to be paid off in three annual payments of $163,685. Each payment includes principal and interest at 11%. What is the present value of this annuity</a:t>
            </a:r>
            <a:r>
              <a:rPr lang="en-US" sz="1400" dirty="0" smtClean="0"/>
              <a:t>?</a:t>
            </a:r>
            <a:endParaRPr lang="en-US" sz="1400" dirty="0"/>
          </a:p>
          <a:p>
            <a:pPr marL="0" indent="0">
              <a:spcBef>
                <a:spcPts val="0"/>
              </a:spcBef>
              <a:buNone/>
            </a:pPr>
            <a:r>
              <a:rPr lang="en-US" sz="1400" b="1" dirty="0" smtClean="0">
                <a:solidFill>
                  <a:srgbClr val="002060"/>
                </a:solidFill>
              </a:rPr>
              <a:t>What do we record on December 31, 2016?</a:t>
            </a:r>
          </a:p>
          <a:p>
            <a:pPr marL="0" indent="0">
              <a:buNone/>
            </a:pPr>
            <a:endParaRPr lang="en-US" sz="1400" b="1" dirty="0" smtClean="0">
              <a:solidFill>
                <a:srgbClr val="002060"/>
              </a:solidFill>
            </a:endParaRPr>
          </a:p>
          <a:p>
            <a:pPr marL="0" indent="0">
              <a:buNone/>
            </a:pPr>
            <a:endParaRPr lang="en-US" sz="1400" b="1" dirty="0">
              <a:solidFill>
                <a:srgbClr val="C00000"/>
              </a:solidFill>
            </a:endParaRPr>
          </a:p>
          <a:p>
            <a:pPr marL="0" indent="0">
              <a:buNone/>
            </a:pPr>
            <a:endParaRPr lang="en-US" sz="1400" b="1" dirty="0" smtClean="0">
              <a:solidFill>
                <a:srgbClr val="C00000"/>
              </a:solidFill>
            </a:endParaRPr>
          </a:p>
          <a:p>
            <a:pPr marL="0" indent="0">
              <a:buNone/>
            </a:pPr>
            <a:endParaRPr lang="en-US" sz="1400" b="1" dirty="0">
              <a:solidFill>
                <a:srgbClr val="C00000"/>
              </a:solidFill>
            </a:endParaRPr>
          </a:p>
          <a:p>
            <a:pPr marL="0" indent="0">
              <a:spcBef>
                <a:spcPts val="1200"/>
              </a:spcBef>
              <a:buNone/>
            </a:pPr>
            <a:r>
              <a:rPr lang="en-US" sz="1200" dirty="0"/>
              <a:t>	</a:t>
            </a:r>
            <a:r>
              <a:rPr lang="en-US" sz="1200" dirty="0" smtClean="0"/>
              <a:t>* Interest Expense</a:t>
            </a:r>
            <a:r>
              <a:rPr lang="en-US" sz="1200" baseline="-25000" dirty="0" smtClean="0"/>
              <a:t>2016</a:t>
            </a:r>
            <a:r>
              <a:rPr lang="en-US" sz="1200" dirty="0" smtClean="0"/>
              <a:t> = $399,999 * 11% = $44,000</a:t>
            </a:r>
            <a:endParaRPr lang="en-US" sz="1200" dirty="0"/>
          </a:p>
          <a:p>
            <a:pPr marL="0" indent="0">
              <a:spcBef>
                <a:spcPts val="600"/>
              </a:spcBef>
              <a:buNone/>
            </a:pPr>
            <a:r>
              <a:rPr lang="en-US" sz="1400" b="1" dirty="0">
                <a:solidFill>
                  <a:srgbClr val="002060"/>
                </a:solidFill>
              </a:rPr>
              <a:t>What do we record on December 31, </a:t>
            </a:r>
            <a:r>
              <a:rPr lang="en-US" sz="1400" b="1" dirty="0" smtClean="0">
                <a:solidFill>
                  <a:srgbClr val="002060"/>
                </a:solidFill>
              </a:rPr>
              <a:t>2017?</a:t>
            </a:r>
            <a:endParaRPr lang="en-US" sz="1400" b="1" dirty="0">
              <a:solidFill>
                <a:srgbClr val="002060"/>
              </a:solidFill>
            </a:endParaRPr>
          </a:p>
          <a:p>
            <a:pPr marL="0" indent="0">
              <a:buNone/>
            </a:pPr>
            <a:endParaRPr lang="en-US" sz="1600" b="1" dirty="0">
              <a:solidFill>
                <a:srgbClr val="002060"/>
              </a:solidFill>
            </a:endParaRPr>
          </a:p>
          <a:p>
            <a:pPr marL="0" indent="0">
              <a:buNone/>
            </a:pPr>
            <a:endParaRPr lang="en-US" sz="1600" b="1" dirty="0">
              <a:solidFill>
                <a:srgbClr val="C00000"/>
              </a:solidFill>
            </a:endParaRPr>
          </a:p>
          <a:p>
            <a:pPr marL="0" indent="0">
              <a:buNone/>
            </a:pPr>
            <a:endParaRPr lang="en-US" sz="1600" b="1" dirty="0">
              <a:solidFill>
                <a:srgbClr val="C00000"/>
              </a:solidFill>
            </a:endParaRPr>
          </a:p>
          <a:p>
            <a:pPr marL="0" indent="0">
              <a:buNone/>
            </a:pPr>
            <a:endParaRPr lang="en-US" sz="1600" b="1" dirty="0" smtClean="0">
              <a:solidFill>
                <a:srgbClr val="C00000"/>
              </a:solidFill>
            </a:endParaRPr>
          </a:p>
          <a:p>
            <a:pPr marL="0" indent="0">
              <a:spcBef>
                <a:spcPts val="0"/>
              </a:spcBef>
              <a:buNone/>
            </a:pPr>
            <a:r>
              <a:rPr lang="en-US" sz="1400" dirty="0"/>
              <a:t>	</a:t>
            </a:r>
            <a:r>
              <a:rPr lang="en-US" sz="1200" dirty="0"/>
              <a:t>* Interest </a:t>
            </a:r>
            <a:r>
              <a:rPr lang="en-US" sz="1200" dirty="0" smtClean="0"/>
              <a:t>Expense</a:t>
            </a:r>
            <a:r>
              <a:rPr lang="en-US" sz="1200" baseline="-25000" dirty="0" smtClean="0"/>
              <a:t>2017</a:t>
            </a:r>
            <a:r>
              <a:rPr lang="en-US" sz="1200" dirty="0" smtClean="0"/>
              <a:t> </a:t>
            </a:r>
            <a:r>
              <a:rPr lang="en-US" sz="1200" dirty="0"/>
              <a:t>= </a:t>
            </a:r>
            <a:r>
              <a:rPr lang="en-US" sz="1200" dirty="0" smtClean="0"/>
              <a:t>($399,999 - $119,685) </a:t>
            </a:r>
            <a:r>
              <a:rPr lang="en-US" sz="1200" dirty="0"/>
              <a:t>* 11% = </a:t>
            </a:r>
            <a:r>
              <a:rPr lang="en-US" sz="1200" dirty="0" smtClean="0"/>
              <a:t>$30,835</a:t>
            </a:r>
            <a:endParaRPr lang="en-US" sz="1200" dirty="0"/>
          </a:p>
          <a:p>
            <a:pPr marL="0" indent="0">
              <a:spcBef>
                <a:spcPts val="600"/>
              </a:spcBef>
              <a:buNone/>
            </a:pPr>
            <a:r>
              <a:rPr lang="en-US" sz="1400" b="1" dirty="0">
                <a:solidFill>
                  <a:srgbClr val="002060"/>
                </a:solidFill>
              </a:rPr>
              <a:t>What do we record on December 31, </a:t>
            </a:r>
            <a:r>
              <a:rPr lang="en-US" sz="1400" b="1" dirty="0" smtClean="0">
                <a:solidFill>
                  <a:srgbClr val="002060"/>
                </a:solidFill>
              </a:rPr>
              <a:t>2018?</a:t>
            </a:r>
            <a:endParaRPr lang="en-US" sz="1400" b="1" dirty="0">
              <a:solidFill>
                <a:srgbClr val="002060"/>
              </a:solidFill>
            </a:endParaRPr>
          </a:p>
          <a:p>
            <a:pPr marL="0" indent="0">
              <a:buNone/>
            </a:pPr>
            <a:endParaRPr lang="en-US" sz="1800" b="1" dirty="0">
              <a:solidFill>
                <a:srgbClr val="002060"/>
              </a:solidFill>
            </a:endParaRPr>
          </a:p>
          <a:p>
            <a:pPr marL="0" indent="0">
              <a:buNone/>
            </a:pPr>
            <a:endParaRPr lang="en-US" sz="1800" b="1" dirty="0">
              <a:solidFill>
                <a:srgbClr val="C00000"/>
              </a:solidFill>
            </a:endParaRPr>
          </a:p>
          <a:p>
            <a:pPr marL="0" indent="0">
              <a:buNone/>
            </a:pPr>
            <a:endParaRPr lang="en-US" sz="1800" b="1" dirty="0">
              <a:solidFill>
                <a:srgbClr val="C00000"/>
              </a:solidFill>
            </a:endParaRPr>
          </a:p>
          <a:p>
            <a:pPr marL="0" indent="0">
              <a:spcBef>
                <a:spcPts val="1200"/>
              </a:spcBef>
              <a:buNone/>
            </a:pPr>
            <a:r>
              <a:rPr lang="en-US" sz="1600" dirty="0"/>
              <a:t>	</a:t>
            </a:r>
            <a:r>
              <a:rPr lang="en-US" sz="1200" dirty="0"/>
              <a:t>* Interest </a:t>
            </a:r>
            <a:r>
              <a:rPr lang="en-US" sz="1200" dirty="0" smtClean="0"/>
              <a:t>Expense</a:t>
            </a:r>
            <a:r>
              <a:rPr lang="en-US" sz="1200" baseline="-25000" dirty="0" smtClean="0"/>
              <a:t>2018</a:t>
            </a:r>
            <a:r>
              <a:rPr lang="en-US" sz="1200" dirty="0" smtClean="0"/>
              <a:t> </a:t>
            </a:r>
            <a:r>
              <a:rPr lang="en-US" sz="1200" dirty="0"/>
              <a:t>= ($399,999 - $</a:t>
            </a:r>
            <a:r>
              <a:rPr lang="en-US" sz="1200" dirty="0" smtClean="0"/>
              <a:t>119,685 - $132,850) </a:t>
            </a:r>
            <a:r>
              <a:rPr lang="en-US" sz="1200" dirty="0"/>
              <a:t>* 11% = </a:t>
            </a:r>
            <a:r>
              <a:rPr lang="en-US" sz="1200" dirty="0" smtClean="0"/>
              <a:t>$16,221</a:t>
            </a:r>
            <a:endParaRPr lang="en-US" sz="1200" dirty="0"/>
          </a:p>
          <a:p>
            <a:pPr marL="0" indent="0">
              <a:buNone/>
            </a:pPr>
            <a:endParaRPr lang="en-US" sz="1400" dirty="0"/>
          </a:p>
        </p:txBody>
      </p:sp>
      <p:graphicFrame>
        <p:nvGraphicFramePr>
          <p:cNvPr id="6" name="Table 5"/>
          <p:cNvGraphicFramePr>
            <a:graphicFrameLocks noGrp="1"/>
          </p:cNvGraphicFramePr>
          <p:nvPr>
            <p:extLst>
              <p:ext uri="{D42A27DB-BD31-4B8C-83A1-F6EECF244321}">
                <p14:modId xmlns:p14="http://schemas.microsoft.com/office/powerpoint/2010/main" val="1639412181"/>
              </p:ext>
            </p:extLst>
          </p:nvPr>
        </p:nvGraphicFramePr>
        <p:xfrm>
          <a:off x="1295400" y="1999774"/>
          <a:ext cx="6781800" cy="109728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To</a:t>
                      </a:r>
                      <a:r>
                        <a:rPr lang="en-US" sz="1200" i="1" baseline="0" dirty="0" smtClean="0"/>
                        <a:t> record </a:t>
                      </a:r>
                      <a:r>
                        <a:rPr lang="en-US" sz="1200" i="1" dirty="0" smtClean="0"/>
                        <a:t>cash payment for</a:t>
                      </a:r>
                      <a:r>
                        <a:rPr lang="en-US" sz="1200" i="1" baseline="0" dirty="0" smtClean="0"/>
                        <a:t> 2016</a:t>
                      </a:r>
                      <a:endParaRPr lang="en-US" sz="1200" i="1" dirty="0" smtClean="0"/>
                    </a:p>
                  </a:txBody>
                  <a:tcPr>
                    <a:solidFill>
                      <a:schemeClr val="bg1">
                        <a:lumMod val="95000"/>
                      </a:schemeClr>
                    </a:solidFill>
                  </a:tcPr>
                </a:tc>
                <a:tc>
                  <a:txBody>
                    <a:bodyPr/>
                    <a:lstStyle/>
                    <a:p>
                      <a:pPr algn="r"/>
                      <a:r>
                        <a:rPr lang="en-US" sz="1200" u="sng" dirty="0" smtClean="0">
                          <a:solidFill>
                            <a:srgbClr val="C00000"/>
                          </a:solidFill>
                        </a:rPr>
                        <a:t>Debit</a:t>
                      </a:r>
                      <a:endParaRPr lang="en-US" sz="1200" u="sng" dirty="0">
                        <a:solidFill>
                          <a:srgbClr val="C00000"/>
                        </a:solidFill>
                      </a:endParaRPr>
                    </a:p>
                  </a:txBody>
                  <a:tcPr>
                    <a:solidFill>
                      <a:schemeClr val="bg1">
                        <a:lumMod val="95000"/>
                      </a:schemeClr>
                    </a:solidFill>
                  </a:tcPr>
                </a:tc>
                <a:tc>
                  <a:txBody>
                    <a:bodyPr/>
                    <a:lstStyle/>
                    <a:p>
                      <a:pPr algn="r"/>
                      <a:r>
                        <a:rPr lang="en-US" sz="1200" u="sng" dirty="0" smtClean="0">
                          <a:solidFill>
                            <a:srgbClr val="C00000"/>
                          </a:solidFill>
                        </a:rPr>
                        <a:t>Credit</a:t>
                      </a:r>
                      <a:endParaRPr lang="en-US" sz="12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200" dirty="0" smtClean="0"/>
                        <a:t>Note Payable (-L)</a:t>
                      </a:r>
                      <a:endParaRPr lang="en-US" sz="1200" dirty="0"/>
                    </a:p>
                  </a:txBody>
                  <a:tcPr>
                    <a:solidFill>
                      <a:schemeClr val="bg1">
                        <a:lumMod val="95000"/>
                      </a:schemeClr>
                    </a:solidFill>
                  </a:tcPr>
                </a:tc>
                <a:tc>
                  <a:txBody>
                    <a:bodyPr/>
                    <a:lstStyle/>
                    <a:p>
                      <a:pPr algn="r"/>
                      <a:r>
                        <a:rPr lang="en-US" sz="1200" dirty="0" smtClean="0"/>
                        <a:t>$119,685</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extLst>
                  <a:ext uri="{0D108BD9-81ED-4DB2-BD59-A6C34878D82A}">
                    <a16:rowId xmlns:a16="http://schemas.microsoft.com/office/drawing/2014/main" val="10002"/>
                  </a:ext>
                </a:extLst>
              </a:tr>
              <a:tr h="127000">
                <a:tc>
                  <a:txBody>
                    <a:bodyPr/>
                    <a:lstStyle/>
                    <a:p>
                      <a:r>
                        <a:rPr lang="en-US" sz="1200" dirty="0" smtClean="0"/>
                        <a:t>Interest Expense (+E; -SE)</a:t>
                      </a:r>
                      <a:endParaRPr lang="en-US" sz="1200" dirty="0"/>
                    </a:p>
                  </a:txBody>
                  <a:tcPr>
                    <a:solidFill>
                      <a:schemeClr val="bg1">
                        <a:lumMod val="95000"/>
                      </a:schemeClr>
                    </a:solidFill>
                  </a:tcPr>
                </a:tc>
                <a:tc>
                  <a:txBody>
                    <a:bodyPr/>
                    <a:lstStyle/>
                    <a:p>
                      <a:pPr algn="r"/>
                      <a:r>
                        <a:rPr lang="en-US" sz="1200" dirty="0" smtClean="0"/>
                        <a:t>$  44,000</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200" dirty="0" smtClean="0"/>
                        <a:t>     Cash (-A)</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tc>
                  <a:txBody>
                    <a:bodyPr/>
                    <a:lstStyle/>
                    <a:p>
                      <a:pPr algn="r"/>
                      <a:r>
                        <a:rPr lang="en-US" sz="1200" dirty="0" smtClean="0"/>
                        <a:t>$163,685</a:t>
                      </a:r>
                      <a:endParaRPr lang="en-US" sz="1200" dirty="0"/>
                    </a:p>
                  </a:txBody>
                  <a:tcPr>
                    <a:solidFill>
                      <a:schemeClr val="bg1">
                        <a:lumMod val="95000"/>
                      </a:schemeClr>
                    </a:solidFill>
                  </a:tcPr>
                </a:tc>
                <a:extLst>
                  <a:ext uri="{0D108BD9-81ED-4DB2-BD59-A6C34878D82A}">
                    <a16:rowId xmlns:a16="http://schemas.microsoft.com/office/drawing/2014/main" val="51223817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99785114"/>
              </p:ext>
            </p:extLst>
          </p:nvPr>
        </p:nvGraphicFramePr>
        <p:xfrm>
          <a:off x="1295400" y="3581400"/>
          <a:ext cx="6781800" cy="109728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To</a:t>
                      </a:r>
                      <a:r>
                        <a:rPr lang="en-US" sz="1200" i="1" baseline="0" dirty="0" smtClean="0"/>
                        <a:t> record </a:t>
                      </a:r>
                      <a:r>
                        <a:rPr lang="en-US" sz="1200" i="1" dirty="0" smtClean="0"/>
                        <a:t>cash payment for</a:t>
                      </a:r>
                      <a:r>
                        <a:rPr lang="en-US" sz="1200" i="1" baseline="0" dirty="0" smtClean="0"/>
                        <a:t> 2016</a:t>
                      </a:r>
                      <a:endParaRPr lang="en-US" sz="1200" i="1" dirty="0" smtClean="0"/>
                    </a:p>
                  </a:txBody>
                  <a:tcPr>
                    <a:solidFill>
                      <a:schemeClr val="bg1">
                        <a:lumMod val="95000"/>
                      </a:schemeClr>
                    </a:solidFill>
                  </a:tcPr>
                </a:tc>
                <a:tc>
                  <a:txBody>
                    <a:bodyPr/>
                    <a:lstStyle/>
                    <a:p>
                      <a:pPr algn="r"/>
                      <a:r>
                        <a:rPr lang="en-US" sz="1200" u="sng" dirty="0" smtClean="0">
                          <a:solidFill>
                            <a:srgbClr val="C00000"/>
                          </a:solidFill>
                        </a:rPr>
                        <a:t>Debit</a:t>
                      </a:r>
                      <a:endParaRPr lang="en-US" sz="1200" u="sng" dirty="0">
                        <a:solidFill>
                          <a:srgbClr val="C00000"/>
                        </a:solidFill>
                      </a:endParaRPr>
                    </a:p>
                  </a:txBody>
                  <a:tcPr>
                    <a:solidFill>
                      <a:schemeClr val="bg1">
                        <a:lumMod val="95000"/>
                      </a:schemeClr>
                    </a:solidFill>
                  </a:tcPr>
                </a:tc>
                <a:tc>
                  <a:txBody>
                    <a:bodyPr/>
                    <a:lstStyle/>
                    <a:p>
                      <a:pPr algn="r"/>
                      <a:r>
                        <a:rPr lang="en-US" sz="1200" u="sng" dirty="0" smtClean="0">
                          <a:solidFill>
                            <a:srgbClr val="C00000"/>
                          </a:solidFill>
                        </a:rPr>
                        <a:t>Credit</a:t>
                      </a:r>
                      <a:endParaRPr lang="en-US" sz="12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200" dirty="0" smtClean="0"/>
                        <a:t>Note Payable (-L)</a:t>
                      </a:r>
                      <a:endParaRPr lang="en-US" sz="1200" dirty="0"/>
                    </a:p>
                  </a:txBody>
                  <a:tcPr>
                    <a:solidFill>
                      <a:schemeClr val="bg1">
                        <a:lumMod val="95000"/>
                      </a:schemeClr>
                    </a:solidFill>
                  </a:tcPr>
                </a:tc>
                <a:tc>
                  <a:txBody>
                    <a:bodyPr/>
                    <a:lstStyle/>
                    <a:p>
                      <a:pPr algn="r"/>
                      <a:r>
                        <a:rPr lang="en-US" sz="1200" dirty="0" smtClean="0"/>
                        <a:t>$132,850</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extLst>
                  <a:ext uri="{0D108BD9-81ED-4DB2-BD59-A6C34878D82A}">
                    <a16:rowId xmlns:a16="http://schemas.microsoft.com/office/drawing/2014/main" val="10002"/>
                  </a:ext>
                </a:extLst>
              </a:tr>
              <a:tr h="127000">
                <a:tc>
                  <a:txBody>
                    <a:bodyPr/>
                    <a:lstStyle/>
                    <a:p>
                      <a:r>
                        <a:rPr lang="en-US" sz="1200" dirty="0" smtClean="0"/>
                        <a:t>Interest Expense (+E; -SE)</a:t>
                      </a:r>
                      <a:endParaRPr lang="en-US" sz="1200" dirty="0"/>
                    </a:p>
                  </a:txBody>
                  <a:tcPr>
                    <a:solidFill>
                      <a:schemeClr val="bg1">
                        <a:lumMod val="95000"/>
                      </a:schemeClr>
                    </a:solidFill>
                  </a:tcPr>
                </a:tc>
                <a:tc>
                  <a:txBody>
                    <a:bodyPr/>
                    <a:lstStyle/>
                    <a:p>
                      <a:pPr algn="r"/>
                      <a:r>
                        <a:rPr lang="en-US" sz="1200" dirty="0" smtClean="0"/>
                        <a:t>$  30,835</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200" dirty="0" smtClean="0"/>
                        <a:t>     Cash (-A)</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tc>
                  <a:txBody>
                    <a:bodyPr/>
                    <a:lstStyle/>
                    <a:p>
                      <a:pPr algn="r"/>
                      <a:r>
                        <a:rPr lang="en-US" sz="1200" dirty="0" smtClean="0"/>
                        <a:t>$163,685</a:t>
                      </a:r>
                      <a:endParaRPr lang="en-US" sz="1200" dirty="0"/>
                    </a:p>
                  </a:txBody>
                  <a:tcPr>
                    <a:solidFill>
                      <a:schemeClr val="bg1">
                        <a:lumMod val="95000"/>
                      </a:schemeClr>
                    </a:solidFill>
                  </a:tcPr>
                </a:tc>
                <a:extLst>
                  <a:ext uri="{0D108BD9-81ED-4DB2-BD59-A6C34878D82A}">
                    <a16:rowId xmlns:a16="http://schemas.microsoft.com/office/drawing/2014/main" val="51223817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84550562"/>
              </p:ext>
            </p:extLst>
          </p:nvPr>
        </p:nvGraphicFramePr>
        <p:xfrm>
          <a:off x="1295400" y="5301853"/>
          <a:ext cx="6781800" cy="109728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To</a:t>
                      </a:r>
                      <a:r>
                        <a:rPr lang="en-US" sz="1200" i="1" baseline="0" dirty="0" smtClean="0"/>
                        <a:t> record </a:t>
                      </a:r>
                      <a:r>
                        <a:rPr lang="en-US" sz="1200" i="1" dirty="0" smtClean="0"/>
                        <a:t>cash payment for</a:t>
                      </a:r>
                      <a:r>
                        <a:rPr lang="en-US" sz="1200" i="1" baseline="0" dirty="0" smtClean="0"/>
                        <a:t> 2016</a:t>
                      </a:r>
                      <a:endParaRPr lang="en-US" sz="1200" i="1" dirty="0" smtClean="0"/>
                    </a:p>
                  </a:txBody>
                  <a:tcPr>
                    <a:solidFill>
                      <a:schemeClr val="bg1">
                        <a:lumMod val="95000"/>
                      </a:schemeClr>
                    </a:solidFill>
                  </a:tcPr>
                </a:tc>
                <a:tc>
                  <a:txBody>
                    <a:bodyPr/>
                    <a:lstStyle/>
                    <a:p>
                      <a:pPr algn="r"/>
                      <a:r>
                        <a:rPr lang="en-US" sz="1200" u="sng" dirty="0" smtClean="0">
                          <a:solidFill>
                            <a:srgbClr val="C00000"/>
                          </a:solidFill>
                        </a:rPr>
                        <a:t>Debit</a:t>
                      </a:r>
                      <a:endParaRPr lang="en-US" sz="1200" u="sng" dirty="0">
                        <a:solidFill>
                          <a:srgbClr val="C00000"/>
                        </a:solidFill>
                      </a:endParaRPr>
                    </a:p>
                  </a:txBody>
                  <a:tcPr>
                    <a:solidFill>
                      <a:schemeClr val="bg1">
                        <a:lumMod val="95000"/>
                      </a:schemeClr>
                    </a:solidFill>
                  </a:tcPr>
                </a:tc>
                <a:tc>
                  <a:txBody>
                    <a:bodyPr/>
                    <a:lstStyle/>
                    <a:p>
                      <a:pPr algn="r"/>
                      <a:r>
                        <a:rPr lang="en-US" sz="1200" u="sng" dirty="0" smtClean="0">
                          <a:solidFill>
                            <a:srgbClr val="C00000"/>
                          </a:solidFill>
                        </a:rPr>
                        <a:t>Credit</a:t>
                      </a:r>
                      <a:endParaRPr lang="en-US" sz="12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200" dirty="0" smtClean="0"/>
                        <a:t>Note Payable (-L)</a:t>
                      </a:r>
                      <a:endParaRPr lang="en-US" sz="1200" dirty="0"/>
                    </a:p>
                  </a:txBody>
                  <a:tcPr>
                    <a:solidFill>
                      <a:schemeClr val="bg1">
                        <a:lumMod val="95000"/>
                      </a:schemeClr>
                    </a:solidFill>
                  </a:tcPr>
                </a:tc>
                <a:tc>
                  <a:txBody>
                    <a:bodyPr/>
                    <a:lstStyle/>
                    <a:p>
                      <a:pPr algn="r"/>
                      <a:r>
                        <a:rPr lang="en-US" sz="1200" dirty="0" smtClean="0"/>
                        <a:t>$147,464</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extLst>
                  <a:ext uri="{0D108BD9-81ED-4DB2-BD59-A6C34878D82A}">
                    <a16:rowId xmlns:a16="http://schemas.microsoft.com/office/drawing/2014/main" val="10002"/>
                  </a:ext>
                </a:extLst>
              </a:tr>
              <a:tr h="127000">
                <a:tc>
                  <a:txBody>
                    <a:bodyPr/>
                    <a:lstStyle/>
                    <a:p>
                      <a:r>
                        <a:rPr lang="en-US" sz="1200" dirty="0" smtClean="0"/>
                        <a:t>Interest Expense (+E; -SE)</a:t>
                      </a:r>
                      <a:endParaRPr lang="en-US" sz="1200" dirty="0"/>
                    </a:p>
                  </a:txBody>
                  <a:tcPr>
                    <a:solidFill>
                      <a:schemeClr val="bg1">
                        <a:lumMod val="95000"/>
                      </a:schemeClr>
                    </a:solidFill>
                  </a:tcPr>
                </a:tc>
                <a:tc>
                  <a:txBody>
                    <a:bodyPr/>
                    <a:lstStyle/>
                    <a:p>
                      <a:pPr algn="r"/>
                      <a:r>
                        <a:rPr lang="en-US" sz="1200" dirty="0" smtClean="0"/>
                        <a:t>$  16,221</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200" dirty="0" smtClean="0"/>
                        <a:t>     Cash (-A)</a:t>
                      </a:r>
                      <a:endParaRPr lang="en-US" sz="1200" dirty="0"/>
                    </a:p>
                  </a:txBody>
                  <a:tcPr>
                    <a:solidFill>
                      <a:schemeClr val="bg1">
                        <a:lumMod val="95000"/>
                      </a:schemeClr>
                    </a:solidFill>
                  </a:tcPr>
                </a:tc>
                <a:tc>
                  <a:txBody>
                    <a:bodyPr/>
                    <a:lstStyle/>
                    <a:p>
                      <a:pPr algn="r"/>
                      <a:endParaRPr lang="en-US" sz="1200" dirty="0"/>
                    </a:p>
                  </a:txBody>
                  <a:tcPr>
                    <a:solidFill>
                      <a:schemeClr val="bg1">
                        <a:lumMod val="95000"/>
                      </a:schemeClr>
                    </a:solidFill>
                  </a:tcPr>
                </a:tc>
                <a:tc>
                  <a:txBody>
                    <a:bodyPr/>
                    <a:lstStyle/>
                    <a:p>
                      <a:pPr algn="r"/>
                      <a:r>
                        <a:rPr lang="en-US" sz="1200" dirty="0" smtClean="0"/>
                        <a:t>$163,685</a:t>
                      </a:r>
                      <a:endParaRPr lang="en-US" sz="1200" dirty="0"/>
                    </a:p>
                  </a:txBody>
                  <a:tcPr>
                    <a:solidFill>
                      <a:schemeClr val="bg1">
                        <a:lumMod val="95000"/>
                      </a:schemeClr>
                    </a:solidFill>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846488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18</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Chapter 10: Bonds</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dirty="0"/>
              <a:t>Companies have the choice to issue bonds or stock to raise needed capital. The choice is affected by a few advantages and disadvantages.</a:t>
            </a:r>
          </a:p>
          <a:p>
            <a:pPr marL="0" indent="0">
              <a:spcAft>
                <a:spcPts val="600"/>
              </a:spcAft>
              <a:buNone/>
            </a:pPr>
            <a:endParaRPr lang="en-US" sz="1400" dirty="0"/>
          </a:p>
          <a:p>
            <a:pPr marL="0" indent="0">
              <a:spcAft>
                <a:spcPts val="600"/>
              </a:spcAft>
              <a:buNone/>
            </a:pPr>
            <a:r>
              <a:rPr lang="en-US" sz="1400" b="1" dirty="0">
                <a:solidFill>
                  <a:srgbClr val="002060"/>
                </a:solidFill>
              </a:rPr>
              <a:t>Advantages of </a:t>
            </a:r>
            <a:r>
              <a:rPr lang="en-US" sz="1400" b="1" dirty="0" smtClean="0">
                <a:solidFill>
                  <a:srgbClr val="002060"/>
                </a:solidFill>
              </a:rPr>
              <a:t>bonds</a:t>
            </a:r>
            <a:r>
              <a:rPr lang="en-US" sz="1400" dirty="0" smtClean="0"/>
              <a:t>:</a:t>
            </a:r>
            <a:endParaRPr lang="en-US" sz="1400" dirty="0"/>
          </a:p>
          <a:p>
            <a:pPr>
              <a:spcAft>
                <a:spcPts val="600"/>
              </a:spcAft>
              <a:buFont typeface="Wingdings" panose="05000000000000000000" pitchFamily="2" charset="2"/>
              <a:buChar char="ü"/>
            </a:pPr>
            <a:r>
              <a:rPr lang="en-US" sz="1400" dirty="0"/>
              <a:t>Stockholders maintain control because bonds are debt, not </a:t>
            </a:r>
            <a:r>
              <a:rPr lang="en-US" sz="1400" dirty="0" smtClean="0"/>
              <a:t>equity</a:t>
            </a:r>
            <a:endParaRPr lang="en-US" sz="1400" dirty="0"/>
          </a:p>
          <a:p>
            <a:pPr>
              <a:spcAft>
                <a:spcPts val="600"/>
              </a:spcAft>
              <a:buFont typeface="Wingdings" panose="05000000000000000000" pitchFamily="2" charset="2"/>
              <a:buChar char="ü"/>
            </a:pPr>
            <a:r>
              <a:rPr lang="en-US" sz="1400" dirty="0"/>
              <a:t>Interest expense is tax </a:t>
            </a:r>
            <a:r>
              <a:rPr lang="en-US" sz="1400" dirty="0" smtClean="0"/>
              <a:t>deductible</a:t>
            </a:r>
            <a:endParaRPr lang="en-US" sz="1400" dirty="0"/>
          </a:p>
          <a:p>
            <a:pPr>
              <a:spcAft>
                <a:spcPts val="600"/>
              </a:spcAft>
              <a:buFont typeface="Wingdings" panose="05000000000000000000" pitchFamily="2" charset="2"/>
              <a:buChar char="ü"/>
            </a:pPr>
            <a:r>
              <a:rPr lang="en-US" sz="1400" dirty="0"/>
              <a:t>The impact on earnings is positive because money can often be borrowed at a low interest rate and invested at a higher interest </a:t>
            </a:r>
            <a:r>
              <a:rPr lang="en-US" sz="1400" dirty="0" smtClean="0"/>
              <a:t>rate</a:t>
            </a:r>
            <a:endParaRPr lang="en-US" sz="1400" dirty="0"/>
          </a:p>
          <a:p>
            <a:pPr marL="0" indent="0">
              <a:spcAft>
                <a:spcPts val="600"/>
              </a:spcAft>
              <a:buNone/>
            </a:pPr>
            <a:endParaRPr lang="en-US" sz="1400" dirty="0"/>
          </a:p>
          <a:p>
            <a:pPr marL="0" indent="0">
              <a:spcAft>
                <a:spcPts val="600"/>
              </a:spcAft>
              <a:buNone/>
            </a:pPr>
            <a:r>
              <a:rPr lang="en-US" sz="1400" b="1" dirty="0">
                <a:solidFill>
                  <a:srgbClr val="FF0000"/>
                </a:solidFill>
              </a:rPr>
              <a:t>Disadvantages of </a:t>
            </a:r>
            <a:r>
              <a:rPr lang="en-US" sz="1400" b="1" dirty="0" smtClean="0">
                <a:solidFill>
                  <a:srgbClr val="FF0000"/>
                </a:solidFill>
              </a:rPr>
              <a:t>bonds</a:t>
            </a:r>
            <a:r>
              <a:rPr lang="en-US" sz="1400" dirty="0" smtClean="0"/>
              <a:t>:</a:t>
            </a:r>
            <a:endParaRPr lang="en-US" sz="1400" dirty="0"/>
          </a:p>
          <a:p>
            <a:pPr>
              <a:spcAft>
                <a:spcPts val="600"/>
              </a:spcAft>
              <a:buFont typeface="Wingdings" panose="05000000000000000000" pitchFamily="2" charset="2"/>
              <a:buChar char="ü"/>
            </a:pPr>
            <a:r>
              <a:rPr lang="en-US" sz="1400" dirty="0"/>
              <a:t>Risk of bankruptcy exists because the interest and debt must be paid back as scheduled or else creditors </a:t>
            </a:r>
            <a:r>
              <a:rPr lang="en-US" sz="1400" dirty="0" smtClean="0"/>
              <a:t>may </a:t>
            </a:r>
            <a:r>
              <a:rPr lang="en-US" sz="1400" dirty="0"/>
              <a:t>force legal </a:t>
            </a:r>
            <a:r>
              <a:rPr lang="en-US" sz="1400" dirty="0" smtClean="0"/>
              <a:t>action</a:t>
            </a:r>
            <a:endParaRPr lang="en-US" sz="1400" dirty="0"/>
          </a:p>
          <a:p>
            <a:pPr>
              <a:spcAft>
                <a:spcPts val="600"/>
              </a:spcAft>
              <a:buFont typeface="Wingdings" panose="05000000000000000000" pitchFamily="2" charset="2"/>
              <a:buChar char="ü"/>
            </a:pPr>
            <a:r>
              <a:rPr lang="en-US" sz="1400" dirty="0"/>
              <a:t>Negative impact on cash flows exists because interest and principal must be repaid in the </a:t>
            </a:r>
            <a:r>
              <a:rPr lang="en-US" sz="1400" dirty="0" smtClean="0"/>
              <a:t>future</a:t>
            </a:r>
            <a:endParaRPr lang="en-US" sz="1400" dirty="0"/>
          </a:p>
        </p:txBody>
      </p:sp>
    </p:spTree>
    <p:extLst>
      <p:ext uri="{BB962C8B-B14F-4D97-AF65-F5344CB8AC3E}">
        <p14:creationId xmlns:p14="http://schemas.microsoft.com/office/powerpoint/2010/main" val="636652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Final Exam - Spring 2018</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029200"/>
          </a:xfrm>
          <a:noFill/>
        </p:spPr>
        <p:txBody>
          <a:bodyPr lIns="0" tIns="0" rIns="0" bIns="0"/>
          <a:lstStyle/>
          <a:p>
            <a:pPr marL="0" indent="0">
              <a:spcAft>
                <a:spcPts val="600"/>
              </a:spcAft>
              <a:buNone/>
            </a:pPr>
            <a:r>
              <a:rPr lang="en-US" sz="1400" dirty="0" smtClean="0"/>
              <a:t>Date: </a:t>
            </a:r>
            <a:r>
              <a:rPr lang="en-US" sz="1400" dirty="0" smtClean="0">
                <a:solidFill>
                  <a:srgbClr val="C00000"/>
                </a:solidFill>
              </a:rPr>
              <a:t>Tuesday</a:t>
            </a:r>
            <a:r>
              <a:rPr lang="en-US" sz="1400" dirty="0">
                <a:solidFill>
                  <a:srgbClr val="C00000"/>
                </a:solidFill>
              </a:rPr>
              <a:t>, May 22nd</a:t>
            </a:r>
            <a:r>
              <a:rPr lang="en-US" sz="1400" dirty="0"/>
              <a:t> from </a:t>
            </a:r>
            <a:r>
              <a:rPr lang="en-US" sz="1400" dirty="0">
                <a:solidFill>
                  <a:srgbClr val="C00000"/>
                </a:solidFill>
              </a:rPr>
              <a:t>2:00pm - 4:30pm </a:t>
            </a:r>
            <a:endParaRPr lang="en-US" sz="1400" dirty="0" smtClean="0">
              <a:solidFill>
                <a:srgbClr val="C00000"/>
              </a:solidFill>
            </a:endParaRPr>
          </a:p>
          <a:p>
            <a:pPr marL="0" indent="0">
              <a:spcAft>
                <a:spcPts val="600"/>
              </a:spcAft>
              <a:buNone/>
            </a:pPr>
            <a:r>
              <a:rPr lang="en-US" sz="1400" dirty="0" smtClean="0"/>
              <a:t>Location: </a:t>
            </a:r>
            <a:r>
              <a:rPr lang="en-US" sz="1400" dirty="0" smtClean="0">
                <a:solidFill>
                  <a:srgbClr val="C00000"/>
                </a:solidFill>
              </a:rPr>
              <a:t>Kennedy </a:t>
            </a:r>
            <a:r>
              <a:rPr lang="en-US" sz="1400" dirty="0">
                <a:solidFill>
                  <a:srgbClr val="C00000"/>
                </a:solidFill>
              </a:rPr>
              <a:t>Hall 116 - Call Aud.</a:t>
            </a:r>
            <a:r>
              <a:rPr lang="en-US" sz="1400" dirty="0"/>
              <a:t> (except for extended sessions</a:t>
            </a:r>
            <a:r>
              <a:rPr lang="en-US" sz="1400" dirty="0" smtClean="0"/>
              <a:t>) </a:t>
            </a:r>
          </a:p>
          <a:p>
            <a:pPr marL="457200" indent="-457200">
              <a:spcAft>
                <a:spcPts val="600"/>
              </a:spcAft>
              <a:buFont typeface="+mj-lt"/>
              <a:buAutoNum type="arabicParenR"/>
            </a:pPr>
            <a:endParaRPr lang="en-US" sz="1400" dirty="0" smtClean="0"/>
          </a:p>
          <a:p>
            <a:pPr>
              <a:spcAft>
                <a:spcPts val="600"/>
              </a:spcAft>
              <a:buFont typeface="Wingdings" panose="05000000000000000000" pitchFamily="2" charset="2"/>
              <a:buChar char="ü"/>
            </a:pPr>
            <a:r>
              <a:rPr lang="en-US" sz="1400" dirty="0" smtClean="0"/>
              <a:t>Seat </a:t>
            </a:r>
            <a:r>
              <a:rPr lang="en-US" sz="1400" dirty="0"/>
              <a:t>assignments will be posted on Blackboard prior to the </a:t>
            </a:r>
            <a:r>
              <a:rPr lang="en-US" sz="1400" dirty="0" smtClean="0"/>
              <a:t>exam </a:t>
            </a:r>
            <a:r>
              <a:rPr lang="en-US" sz="1200" dirty="0" smtClean="0"/>
              <a:t>(by noon on Tuesday)</a:t>
            </a:r>
            <a:r>
              <a:rPr lang="en-US" sz="1400" dirty="0" smtClean="0"/>
              <a:t> </a:t>
            </a:r>
          </a:p>
          <a:p>
            <a:pPr>
              <a:spcAft>
                <a:spcPts val="600"/>
              </a:spcAft>
              <a:buFont typeface="Wingdings" panose="05000000000000000000" pitchFamily="2" charset="2"/>
              <a:buChar char="ü"/>
            </a:pPr>
            <a:r>
              <a:rPr lang="en-US" sz="1400" dirty="0" smtClean="0"/>
              <a:t>You </a:t>
            </a:r>
            <a:r>
              <a:rPr lang="en-US" sz="1400" dirty="0"/>
              <a:t>should bring at least two #2 pencils, an eraser, and a basic four-function calculator to the </a:t>
            </a:r>
            <a:r>
              <a:rPr lang="en-US" sz="1400" dirty="0" smtClean="0"/>
              <a:t>exam</a:t>
            </a:r>
            <a:r>
              <a:rPr lang="en-US" sz="1400" dirty="0"/>
              <a:t> </a:t>
            </a:r>
            <a:r>
              <a:rPr lang="en-US" sz="1400" dirty="0" smtClean="0"/>
              <a:t>(check batteries, perhaps bring second calculator)</a:t>
            </a:r>
          </a:p>
          <a:p>
            <a:pPr>
              <a:spcAft>
                <a:spcPts val="600"/>
              </a:spcAft>
              <a:buFont typeface="Wingdings" panose="05000000000000000000" pitchFamily="2" charset="2"/>
              <a:buChar char="ü"/>
            </a:pPr>
            <a:r>
              <a:rPr lang="en-US" sz="1400" dirty="0" smtClean="0"/>
              <a:t>All </a:t>
            </a:r>
            <a:r>
              <a:rPr lang="en-US" sz="1400" dirty="0"/>
              <a:t>personal belongings, backpacks, study material, coats etc. should be stowed at the front </a:t>
            </a:r>
            <a:r>
              <a:rPr lang="en-US" sz="1400" dirty="0" smtClean="0"/>
              <a:t>of </a:t>
            </a:r>
            <a:r>
              <a:rPr lang="en-US" sz="1400" dirty="0"/>
              <a:t>the exam room, not kept with you during the </a:t>
            </a:r>
            <a:r>
              <a:rPr lang="en-US" sz="1400" dirty="0" smtClean="0"/>
              <a:t>exam</a:t>
            </a:r>
            <a:endParaRPr lang="en-US" sz="1400" dirty="0"/>
          </a:p>
          <a:p>
            <a:pPr>
              <a:spcAft>
                <a:spcPts val="600"/>
              </a:spcAft>
              <a:buFont typeface="Wingdings" panose="05000000000000000000" pitchFamily="2" charset="2"/>
              <a:buChar char="ü"/>
            </a:pPr>
            <a:r>
              <a:rPr lang="en-US" sz="1400" dirty="0" smtClean="0"/>
              <a:t>No </a:t>
            </a:r>
            <a:r>
              <a:rPr lang="en-US" sz="1400" dirty="0"/>
              <a:t>cell phones are to be at your desk or on your person. Turn them OFF and leave then in your </a:t>
            </a:r>
            <a:r>
              <a:rPr lang="en-US" sz="1400" dirty="0" smtClean="0"/>
              <a:t>backpack. </a:t>
            </a:r>
            <a:r>
              <a:rPr lang="en-US" sz="1400" dirty="0"/>
              <a:t>Making any digital images of the exam at any time is not allowed and will be considered a breach of the Cornell Academic Integrity Standards!</a:t>
            </a:r>
          </a:p>
          <a:p>
            <a:pPr>
              <a:spcAft>
                <a:spcPts val="600"/>
              </a:spcAft>
              <a:buFont typeface="Wingdings" panose="05000000000000000000" pitchFamily="2" charset="2"/>
              <a:buChar char="ü"/>
            </a:pPr>
            <a:endParaRPr lang="en-US" sz="1400" dirty="0"/>
          </a:p>
          <a:p>
            <a:pPr>
              <a:spcAft>
                <a:spcPts val="600"/>
              </a:spcAft>
              <a:buFont typeface="Wingdings" panose="05000000000000000000" pitchFamily="2" charset="2"/>
              <a:buChar char="v"/>
            </a:pPr>
            <a:endParaRPr lang="en-US" sz="1400" dirty="0" smtClean="0"/>
          </a:p>
          <a:p>
            <a:pPr>
              <a:spcAft>
                <a:spcPts val="600"/>
              </a:spcAft>
              <a:buFont typeface="Wingdings" panose="05000000000000000000" pitchFamily="2" charset="2"/>
              <a:buChar char="v"/>
            </a:pPr>
            <a:r>
              <a:rPr lang="en-US" sz="1400" dirty="0" smtClean="0"/>
              <a:t>NO </a:t>
            </a:r>
            <a:r>
              <a:rPr lang="en-US" sz="1400" dirty="0"/>
              <a:t>QUESTIONS </a:t>
            </a:r>
            <a:r>
              <a:rPr lang="en-US" sz="1400" dirty="0" smtClean="0"/>
              <a:t>are permitted </a:t>
            </a:r>
            <a:r>
              <a:rPr lang="en-US" sz="1400" dirty="0"/>
              <a:t>during the exam. </a:t>
            </a:r>
            <a:r>
              <a:rPr lang="en-US" sz="1400" dirty="0" smtClean="0"/>
              <a:t>If </a:t>
            </a:r>
            <a:r>
              <a:rPr lang="en-US" sz="1400" dirty="0"/>
              <a:t>an exam question is later found to be incomplete, misworded or unfair, it will be dealt with during the grading process.</a:t>
            </a:r>
          </a:p>
          <a:p>
            <a:pPr>
              <a:spcAft>
                <a:spcPts val="600"/>
              </a:spcAft>
              <a:buFont typeface="Wingdings" panose="05000000000000000000" pitchFamily="2" charset="2"/>
              <a:buChar char="v"/>
            </a:pPr>
            <a:r>
              <a:rPr lang="en-US" sz="1400" dirty="0" smtClean="0"/>
              <a:t>You </a:t>
            </a:r>
            <a:r>
              <a:rPr lang="en-US" sz="1400" dirty="0"/>
              <a:t>may not leave the room and return during the examination period. NO BATHROOM BREAKS ARE ALLOWED!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defRPr/>
            </a:pPr>
            <a:r>
              <a:rPr lang="en-US" sz="1400" dirty="0"/>
              <a:t>When a company issues its bonds, it specifies two types of cash payments in the bond contract</a:t>
            </a:r>
            <a:r>
              <a:rPr lang="en-US" sz="1400" dirty="0" smtClean="0"/>
              <a:t>:</a:t>
            </a:r>
          </a:p>
          <a:p>
            <a:pPr marL="0" indent="0">
              <a:buNone/>
              <a:defRPr/>
            </a:pPr>
            <a:endParaRPr lang="en-US" sz="1400" dirty="0"/>
          </a:p>
          <a:p>
            <a:pPr>
              <a:spcAft>
                <a:spcPts val="600"/>
              </a:spcAft>
              <a:buFontTx/>
              <a:buAutoNum type="arabicPeriod"/>
              <a:defRPr/>
            </a:pPr>
            <a:r>
              <a:rPr lang="en-US" sz="1400" dirty="0">
                <a:solidFill>
                  <a:srgbClr val="002060"/>
                </a:solidFill>
              </a:rPr>
              <a:t>Interest over its </a:t>
            </a:r>
            <a:r>
              <a:rPr lang="en-US" sz="1400" dirty="0" smtClean="0">
                <a:solidFill>
                  <a:srgbClr val="002060"/>
                </a:solidFill>
              </a:rPr>
              <a:t>life</a:t>
            </a:r>
            <a:endParaRPr lang="en-US" sz="1400" dirty="0" smtClean="0"/>
          </a:p>
          <a:p>
            <a:pPr lvl="1">
              <a:spcAft>
                <a:spcPts val="600"/>
              </a:spcAft>
              <a:buFont typeface="Wingdings" panose="05000000000000000000" pitchFamily="2" charset="2"/>
              <a:buChar char="Ø"/>
              <a:defRPr/>
            </a:pPr>
            <a:r>
              <a:rPr lang="en-US" sz="1400" dirty="0" smtClean="0"/>
              <a:t>These </a:t>
            </a:r>
            <a:r>
              <a:rPr lang="en-US" sz="1400" dirty="0"/>
              <a:t>payments, which represent an annuity, are computed by multiplying the principal amount and the interest rate </a:t>
            </a:r>
            <a:r>
              <a:rPr lang="en-US" sz="1400" dirty="0" smtClean="0"/>
              <a:t>(aka par value, contract rate, nominal rate) stated </a:t>
            </a:r>
            <a:r>
              <a:rPr lang="en-US" sz="1400" dirty="0"/>
              <a:t>in the bond contract. The bond contract specifies whether the interest payments are made quarterly, semiannually, or annually. </a:t>
            </a:r>
          </a:p>
          <a:p>
            <a:pPr>
              <a:spcAft>
                <a:spcPts val="600"/>
              </a:spcAft>
              <a:buFontTx/>
              <a:buAutoNum type="arabicPeriod"/>
              <a:defRPr/>
            </a:pPr>
            <a:endParaRPr lang="en-US" sz="1400" dirty="0" smtClean="0">
              <a:solidFill>
                <a:srgbClr val="0C5C1B"/>
              </a:solidFill>
            </a:endParaRPr>
          </a:p>
          <a:p>
            <a:pPr>
              <a:spcAft>
                <a:spcPts val="600"/>
              </a:spcAft>
              <a:buFontTx/>
              <a:buAutoNum type="arabicPeriod"/>
              <a:defRPr/>
            </a:pPr>
            <a:r>
              <a:rPr lang="en-US" sz="1400" dirty="0" smtClean="0">
                <a:solidFill>
                  <a:srgbClr val="0C5C1B"/>
                </a:solidFill>
              </a:rPr>
              <a:t>Repayment </a:t>
            </a:r>
            <a:r>
              <a:rPr lang="en-US" sz="1400" dirty="0">
                <a:solidFill>
                  <a:srgbClr val="0C5C1B"/>
                </a:solidFill>
              </a:rPr>
              <a:t>of </a:t>
            </a:r>
            <a:r>
              <a:rPr lang="en-US" sz="1400" dirty="0" smtClean="0">
                <a:solidFill>
                  <a:srgbClr val="0C5C1B"/>
                </a:solidFill>
              </a:rPr>
              <a:t>principal</a:t>
            </a:r>
          </a:p>
          <a:p>
            <a:pPr lvl="1">
              <a:buFont typeface="Wingdings" panose="05000000000000000000" pitchFamily="2" charset="2"/>
              <a:buChar char="Ø"/>
              <a:defRPr/>
            </a:pPr>
            <a:r>
              <a:rPr lang="en-US" sz="1400" dirty="0" smtClean="0"/>
              <a:t>This </a:t>
            </a:r>
            <a:r>
              <a:rPr lang="en-US" sz="1400" dirty="0"/>
              <a:t>amount is usually a single payment that is made when the bond matures. It is also called the par value or face value. For most individual bonds, the par value is $1,000, but it can be any amount.</a:t>
            </a:r>
          </a:p>
          <a:p>
            <a:pPr>
              <a:defRPr/>
            </a:pPr>
            <a:endParaRPr lang="en-US" sz="1400" dirty="0"/>
          </a:p>
          <a:p>
            <a:pPr>
              <a:buFont typeface="Wingdings" panose="05000000000000000000" pitchFamily="2" charset="2"/>
              <a:buChar char="v"/>
              <a:defRPr/>
            </a:pPr>
            <a:endParaRPr lang="en-US" sz="1400" dirty="0" smtClean="0"/>
          </a:p>
          <a:p>
            <a:pPr>
              <a:buFont typeface="Wingdings" panose="05000000000000000000" pitchFamily="2" charset="2"/>
              <a:buChar char="v"/>
              <a:defRPr/>
            </a:pPr>
            <a:r>
              <a:rPr lang="en-US" sz="1400" dirty="0" smtClean="0"/>
              <a:t>Neither </a:t>
            </a:r>
            <a:r>
              <a:rPr lang="en-US" sz="1400" dirty="0"/>
              <a:t>the issuing company nor the underwriter determines the price at which the bonds sell. Instead, the market determines the price using </a:t>
            </a:r>
            <a:r>
              <a:rPr lang="en-US" sz="1400" dirty="0" smtClean="0"/>
              <a:t>present value concepts</a:t>
            </a:r>
            <a:r>
              <a:rPr lang="en-US" sz="1400" dirty="0"/>
              <a:t>.</a:t>
            </a:r>
          </a:p>
        </p:txBody>
      </p:sp>
    </p:spTree>
    <p:extLst>
      <p:ext uri="{BB962C8B-B14F-4D97-AF65-F5344CB8AC3E}">
        <p14:creationId xmlns:p14="http://schemas.microsoft.com/office/powerpoint/2010/main" val="22426111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 Issuance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543800" cy="5105400"/>
          </a:xfrm>
          <a:noFill/>
        </p:spPr>
        <p:txBody>
          <a:bodyPr lIns="0" tIns="0" rIns="0" bIns="0"/>
          <a:lstStyle/>
          <a:p>
            <a:pPr marL="0" indent="0">
              <a:buNone/>
              <a:defRPr/>
            </a:pPr>
            <a:r>
              <a:rPr lang="en-US" sz="1400" dirty="0"/>
              <a:t>The issue price of the bond is determined by the market, based on the time value of money.</a:t>
            </a:r>
            <a:br>
              <a:rPr lang="en-US" sz="1400" dirty="0"/>
            </a:br>
            <a:endParaRPr lang="en-US" sz="1400" dirty="0"/>
          </a:p>
          <a:p>
            <a:pPr>
              <a:defRPr/>
            </a:pPr>
            <a:r>
              <a:rPr lang="en-US" sz="1400" dirty="0"/>
              <a:t>Recall that there are two cash flow streams related to a bond: the principal and the interest. So, to determine the issue price of the bonds, we must determine the present value of the principal payment and the present value of the interest payments. The interest rate used to compute the present value is the market interest rate. The market interest rate is the current rate of interest on debt when incurred. It is also called the yield or effective interest rate. </a:t>
            </a:r>
            <a:br>
              <a:rPr lang="en-US" sz="1400" dirty="0"/>
            </a:br>
            <a:endParaRPr lang="en-US" sz="1400" dirty="0"/>
          </a:p>
          <a:p>
            <a:pPr>
              <a:defRPr/>
            </a:pPr>
            <a:endParaRPr lang="en-US" sz="1400" dirty="0" smtClean="0"/>
          </a:p>
          <a:p>
            <a:pPr>
              <a:defRPr/>
            </a:pPr>
            <a:endParaRPr lang="en-US" sz="1400" dirty="0"/>
          </a:p>
          <a:p>
            <a:pPr>
              <a:defRPr/>
            </a:pPr>
            <a:endParaRPr lang="en-US" sz="1400" dirty="0" smtClean="0"/>
          </a:p>
          <a:p>
            <a:pPr>
              <a:defRPr/>
            </a:pPr>
            <a:endParaRPr lang="en-US" sz="1400" dirty="0"/>
          </a:p>
          <a:p>
            <a:pPr>
              <a:defRPr/>
            </a:pPr>
            <a:endParaRPr lang="en-US" sz="1400" dirty="0" smtClean="0"/>
          </a:p>
          <a:p>
            <a:pPr>
              <a:defRPr/>
            </a:pPr>
            <a:endParaRPr lang="en-US" sz="1400" dirty="0"/>
          </a:p>
          <a:p>
            <a:pPr>
              <a:defRPr/>
            </a:pPr>
            <a:endParaRPr lang="en-US" sz="1400" dirty="0" smtClean="0"/>
          </a:p>
          <a:p>
            <a:pPr>
              <a:defRPr/>
            </a:pPr>
            <a:endParaRPr lang="en-US" sz="1400" dirty="0"/>
          </a:p>
          <a:p>
            <a:pPr>
              <a:defRPr/>
            </a:pPr>
            <a:r>
              <a:rPr lang="en-US" sz="1400" dirty="0" smtClean="0"/>
              <a:t>When </a:t>
            </a:r>
            <a:r>
              <a:rPr lang="en-US" sz="1400" dirty="0"/>
              <a:t>a bond pays an interest rate that is less than the rate creditors demand, they will not buy it unless its price is reduced; in other words, a discount must be provided. On the other hand, when a bond pays an interest rate that is more than creditors demand, they will be willing to pay a premium to buy it. When the bond pays an interest rate that is equal to the rate creditors demand, the bond will sell at par. </a:t>
            </a:r>
          </a:p>
        </p:txBody>
      </p:sp>
      <p:grpSp>
        <p:nvGrpSpPr>
          <p:cNvPr id="7" name="Group 6"/>
          <p:cNvGrpSpPr/>
          <p:nvPr/>
        </p:nvGrpSpPr>
        <p:grpSpPr>
          <a:xfrm>
            <a:off x="1600200" y="3104660"/>
            <a:ext cx="6400800" cy="1413655"/>
            <a:chOff x="1219200" y="2590800"/>
            <a:chExt cx="6400800" cy="1413655"/>
          </a:xfrm>
        </p:grpSpPr>
        <p:cxnSp>
          <p:nvCxnSpPr>
            <p:cNvPr id="8" name="Straight Arrow Connector 7"/>
            <p:cNvCxnSpPr/>
            <p:nvPr/>
          </p:nvCxnSpPr>
          <p:spPr>
            <a:xfrm flipV="1">
              <a:off x="3124200" y="3200400"/>
              <a:ext cx="457200" cy="1524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3124200" y="3521032"/>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3124200" y="3657600"/>
              <a:ext cx="457200" cy="2286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a:off x="5257800" y="3207327"/>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a:off x="5257800" y="3521032"/>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5257800" y="3831205"/>
              <a:ext cx="4572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5715000" y="3009900"/>
              <a:ext cx="1752600" cy="994555"/>
            </a:xfrm>
            <a:prstGeom prst="rect">
              <a:avLst/>
            </a:prstGeom>
            <a:solidFill>
              <a:schemeClr val="accent6">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3581400" y="3009900"/>
              <a:ext cx="1752600" cy="994555"/>
            </a:xfrm>
            <a:prstGeom prst="rect">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371600" y="3200400"/>
              <a:ext cx="1752600" cy="685800"/>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Box 16"/>
            <p:cNvSpPr txBox="1"/>
            <p:nvPr/>
          </p:nvSpPr>
          <p:spPr>
            <a:xfrm>
              <a:off x="1524000" y="2590800"/>
              <a:ext cx="5867400" cy="307777"/>
            </a:xfrm>
            <a:prstGeom prst="rect">
              <a:avLst/>
            </a:prstGeom>
            <a:noFill/>
          </p:spPr>
          <p:txBody>
            <a:bodyPr wrap="square" rtlCol="0">
              <a:spAutoFit/>
            </a:bodyPr>
            <a:lstStyle/>
            <a:p>
              <a:r>
                <a:rPr lang="en-US" sz="1400" dirty="0" smtClean="0"/>
                <a:t>Bond Contract	          Market Rate                         Bond Price</a:t>
              </a:r>
              <a:endParaRPr lang="en-US" sz="1400" dirty="0"/>
            </a:p>
          </p:txBody>
        </p:sp>
        <p:sp>
          <p:nvSpPr>
            <p:cNvPr id="18" name="TextBox 17"/>
            <p:cNvSpPr txBox="1"/>
            <p:nvPr/>
          </p:nvSpPr>
          <p:spPr>
            <a:xfrm>
              <a:off x="1219200" y="3276600"/>
              <a:ext cx="2057400" cy="523220"/>
            </a:xfrm>
            <a:prstGeom prst="rect">
              <a:avLst/>
            </a:prstGeom>
            <a:noFill/>
          </p:spPr>
          <p:txBody>
            <a:bodyPr wrap="square" rtlCol="0">
              <a:spAutoFit/>
            </a:bodyPr>
            <a:lstStyle/>
            <a:p>
              <a:pPr algn="ctr"/>
              <a:r>
                <a:rPr lang="en-US" sz="1400" dirty="0" smtClean="0"/>
                <a:t>Coupon rate</a:t>
              </a:r>
            </a:p>
            <a:p>
              <a:pPr algn="ctr"/>
              <a:r>
                <a:rPr lang="en-US" sz="1400" dirty="0" smtClean="0"/>
                <a:t>is 10%</a:t>
              </a:r>
              <a:endParaRPr lang="en-US" sz="1400" dirty="0"/>
            </a:p>
          </p:txBody>
        </p:sp>
        <p:sp>
          <p:nvSpPr>
            <p:cNvPr id="19" name="TextBox 18"/>
            <p:cNvSpPr txBox="1"/>
            <p:nvPr/>
          </p:nvSpPr>
          <p:spPr>
            <a:xfrm>
              <a:off x="3429000" y="2971800"/>
              <a:ext cx="2057400" cy="1032655"/>
            </a:xfrm>
            <a:prstGeom prst="rect">
              <a:avLst/>
            </a:prstGeom>
            <a:noFill/>
          </p:spPr>
          <p:txBody>
            <a:bodyPr wrap="square" rtlCol="0">
              <a:spAutoFit/>
            </a:bodyPr>
            <a:lstStyle/>
            <a:p>
              <a:pPr algn="ctr">
                <a:lnSpc>
                  <a:spcPct val="140000"/>
                </a:lnSpc>
              </a:pPr>
              <a:r>
                <a:rPr lang="en-US" sz="1400" dirty="0" smtClean="0"/>
                <a:t>Less than 10%</a:t>
              </a:r>
            </a:p>
            <a:p>
              <a:pPr algn="ctr">
                <a:lnSpc>
                  <a:spcPct val="150000"/>
                </a:lnSpc>
              </a:pPr>
              <a:r>
                <a:rPr lang="en-US" sz="1400" dirty="0" smtClean="0"/>
                <a:t>Exactly 10%</a:t>
              </a:r>
            </a:p>
            <a:p>
              <a:pPr algn="ctr">
                <a:lnSpc>
                  <a:spcPct val="170000"/>
                </a:lnSpc>
              </a:pPr>
              <a:r>
                <a:rPr lang="en-US" sz="1400" dirty="0" smtClean="0"/>
                <a:t>Greater than 10%</a:t>
              </a:r>
              <a:endParaRPr lang="en-US" sz="1400" dirty="0"/>
            </a:p>
          </p:txBody>
        </p:sp>
        <p:sp>
          <p:nvSpPr>
            <p:cNvPr id="20" name="TextBox 19"/>
            <p:cNvSpPr txBox="1"/>
            <p:nvPr/>
          </p:nvSpPr>
          <p:spPr>
            <a:xfrm>
              <a:off x="5562600" y="2971800"/>
              <a:ext cx="2057400" cy="1032655"/>
            </a:xfrm>
            <a:prstGeom prst="rect">
              <a:avLst/>
            </a:prstGeom>
            <a:noFill/>
          </p:spPr>
          <p:txBody>
            <a:bodyPr wrap="square" rtlCol="0">
              <a:spAutoFit/>
            </a:bodyPr>
            <a:lstStyle/>
            <a:p>
              <a:pPr algn="ctr">
                <a:lnSpc>
                  <a:spcPct val="140000"/>
                </a:lnSpc>
              </a:pPr>
              <a:r>
                <a:rPr lang="en-US" sz="1400" dirty="0" smtClean="0"/>
                <a:t>Premium</a:t>
              </a:r>
            </a:p>
            <a:p>
              <a:pPr algn="ctr">
                <a:lnSpc>
                  <a:spcPct val="150000"/>
                </a:lnSpc>
              </a:pPr>
              <a:r>
                <a:rPr lang="en-US" sz="1400" dirty="0" smtClean="0"/>
                <a:t>Par</a:t>
              </a:r>
            </a:p>
            <a:p>
              <a:pPr algn="ctr">
                <a:lnSpc>
                  <a:spcPct val="170000"/>
                </a:lnSpc>
              </a:pPr>
              <a:r>
                <a:rPr lang="en-US" sz="1400" dirty="0" smtClean="0"/>
                <a:t>Discount</a:t>
              </a:r>
              <a:endParaRPr lang="en-US" sz="1400" dirty="0"/>
            </a:p>
          </p:txBody>
        </p:sp>
      </p:grpSp>
    </p:spTree>
    <p:extLst>
      <p:ext uri="{BB962C8B-B14F-4D97-AF65-F5344CB8AC3E}">
        <p14:creationId xmlns:p14="http://schemas.microsoft.com/office/powerpoint/2010/main" val="15724133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22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Financial Reporting for Bonds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eaLnBrk="1" hangingPunct="1">
              <a:buNone/>
              <a:defRPr/>
            </a:pPr>
            <a:r>
              <a:rPr lang="en-US" sz="1400" b="1" dirty="0">
                <a:solidFill>
                  <a:srgbClr val="002060"/>
                </a:solidFill>
              </a:rPr>
              <a:t>Principal</a:t>
            </a:r>
            <a:r>
              <a:rPr lang="en-US" sz="1400" dirty="0"/>
              <a:t> (i.e., face value or maturity value)</a:t>
            </a:r>
          </a:p>
          <a:p>
            <a:pPr eaLnBrk="1" hangingPunct="1">
              <a:defRPr/>
            </a:pPr>
            <a:endParaRPr lang="en-US" sz="1400" dirty="0"/>
          </a:p>
          <a:p>
            <a:pPr marL="0" indent="0" eaLnBrk="1" hangingPunct="1">
              <a:buNone/>
              <a:defRPr/>
            </a:pPr>
            <a:r>
              <a:rPr lang="en-US" sz="1400" b="1" dirty="0">
                <a:solidFill>
                  <a:srgbClr val="002060"/>
                </a:solidFill>
              </a:rPr>
              <a:t>Interest Rates </a:t>
            </a:r>
            <a:r>
              <a:rPr lang="en-US" sz="1400" dirty="0"/>
              <a:t>(</a:t>
            </a:r>
            <a:r>
              <a:rPr lang="en-US" sz="1400" u="sng" dirty="0"/>
              <a:t>at time of issuance</a:t>
            </a:r>
            <a:r>
              <a:rPr lang="en-US" sz="1400" dirty="0"/>
              <a:t>)</a:t>
            </a:r>
          </a:p>
          <a:p>
            <a:pPr lvl="2" eaLnBrk="1" hangingPunct="1">
              <a:spcBef>
                <a:spcPts val="1200"/>
              </a:spcBef>
              <a:buFont typeface="Wingdings" panose="05000000000000000000" pitchFamily="2" charset="2"/>
              <a:buChar char="ü"/>
              <a:defRPr/>
            </a:pPr>
            <a:r>
              <a:rPr lang="en-US" sz="1400" b="1" i="1" dirty="0">
                <a:solidFill>
                  <a:srgbClr val="002060"/>
                </a:solidFill>
              </a:rPr>
              <a:t>Stated</a:t>
            </a:r>
            <a:r>
              <a:rPr lang="en-US" sz="1400" dirty="0"/>
              <a:t> rate </a:t>
            </a:r>
            <a:r>
              <a:rPr lang="en-US" sz="1400" dirty="0">
                <a:sym typeface="Wingdings" pitchFamily="2" charset="2"/>
              </a:rPr>
              <a:t>determines cash payments</a:t>
            </a:r>
            <a:endParaRPr lang="en-US" sz="1400" dirty="0"/>
          </a:p>
          <a:p>
            <a:pPr lvl="2" eaLnBrk="1" hangingPunct="1">
              <a:spcBef>
                <a:spcPts val="1200"/>
              </a:spcBef>
              <a:buFont typeface="Wingdings" panose="05000000000000000000" pitchFamily="2" charset="2"/>
              <a:buChar char="ü"/>
              <a:defRPr/>
            </a:pPr>
            <a:r>
              <a:rPr lang="en-US" sz="1400" b="1" i="1" dirty="0">
                <a:solidFill>
                  <a:srgbClr val="002060"/>
                </a:solidFill>
              </a:rPr>
              <a:t>Market</a:t>
            </a:r>
            <a:r>
              <a:rPr lang="en-US" sz="1400" dirty="0"/>
              <a:t> rate </a:t>
            </a:r>
            <a:r>
              <a:rPr lang="en-US" sz="1400" dirty="0">
                <a:sym typeface="Wingdings" pitchFamily="2" charset="2"/>
              </a:rPr>
              <a:t>determines interest expense</a:t>
            </a:r>
          </a:p>
          <a:p>
            <a:pPr marL="0" indent="0" eaLnBrk="1" hangingPunct="1">
              <a:buFont typeface="Arial" charset="0"/>
              <a:buNone/>
              <a:defRPr/>
            </a:pPr>
            <a:endParaRPr lang="en-US" sz="1400" dirty="0"/>
          </a:p>
          <a:p>
            <a:pPr marL="0" indent="0" eaLnBrk="1" hangingPunct="1">
              <a:buNone/>
              <a:defRPr/>
            </a:pPr>
            <a:r>
              <a:rPr lang="en-US" sz="1400" b="1" dirty="0">
                <a:solidFill>
                  <a:srgbClr val="002060"/>
                </a:solidFill>
              </a:rPr>
              <a:t>Issue Price </a:t>
            </a:r>
            <a:r>
              <a:rPr lang="en-US" sz="1400" dirty="0"/>
              <a:t>= Present Value (Interest </a:t>
            </a:r>
            <a:r>
              <a:rPr lang="en-US" sz="1400" dirty="0" smtClean="0"/>
              <a:t>Payments </a:t>
            </a:r>
            <a:r>
              <a:rPr lang="en-US" sz="1400" dirty="0"/>
              <a:t>+ Principal</a:t>
            </a:r>
            <a:r>
              <a:rPr lang="en-US" sz="1400" dirty="0" smtClean="0"/>
              <a:t>)</a:t>
            </a:r>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smtClean="0"/>
          </a:p>
          <a:p>
            <a:pPr marL="0" indent="0" eaLnBrk="1" hangingPunct="1">
              <a:buNone/>
              <a:defRPr/>
            </a:pPr>
            <a:endParaRPr lang="en-US" sz="1400" dirty="0"/>
          </a:p>
          <a:p>
            <a:pPr marL="0" indent="0" eaLnBrk="1" hangingPunct="1">
              <a:buNone/>
              <a:defRPr/>
            </a:pPr>
            <a:endParaRPr lang="en-US" sz="1400" dirty="0"/>
          </a:p>
        </p:txBody>
      </p:sp>
      <p:sp>
        <p:nvSpPr>
          <p:cNvPr id="5" name="Text Box 7"/>
          <p:cNvSpPr txBox="1">
            <a:spLocks noChangeArrowheads="1"/>
          </p:cNvSpPr>
          <p:nvPr/>
        </p:nvSpPr>
        <p:spPr bwMode="auto">
          <a:xfrm>
            <a:off x="6051931" y="1992449"/>
            <a:ext cx="2133600" cy="830997"/>
          </a:xfrm>
          <a:prstGeom prst="rect">
            <a:avLst/>
          </a:prstGeom>
          <a:noFill/>
          <a:ln w="9525">
            <a:noFill/>
            <a:miter lim="800000"/>
            <a:headEnd/>
            <a:tailEnd/>
          </a:ln>
          <a:effectLst/>
        </p:spPr>
        <p:txBody>
          <a:bodyPr wrap="square">
            <a:spAutoFit/>
          </a:bodyPr>
          <a:lstStyle/>
          <a:p>
            <a:pPr>
              <a:defRPr/>
            </a:pPr>
            <a:r>
              <a:rPr lang="en-US" sz="1200" dirty="0">
                <a:latin typeface="+mj-lt"/>
              </a:rPr>
              <a:t>These two rates determine whether bonds are issued </a:t>
            </a:r>
            <a:r>
              <a:rPr lang="en-US" sz="1200" dirty="0" smtClean="0">
                <a:latin typeface="+mj-lt"/>
              </a:rPr>
              <a:t>at </a:t>
            </a:r>
            <a:r>
              <a:rPr lang="en-US" sz="1200" dirty="0">
                <a:latin typeface="+mj-lt"/>
              </a:rPr>
              <a:t>par, a discount, or a premium</a:t>
            </a:r>
          </a:p>
        </p:txBody>
      </p:sp>
      <p:sp>
        <p:nvSpPr>
          <p:cNvPr id="6" name="AutoShape 13"/>
          <p:cNvSpPr>
            <a:spLocks/>
          </p:cNvSpPr>
          <p:nvPr/>
        </p:nvSpPr>
        <p:spPr bwMode="auto">
          <a:xfrm>
            <a:off x="5574109" y="2057400"/>
            <a:ext cx="304800" cy="701097"/>
          </a:xfrm>
          <a:prstGeom prst="rightBrace">
            <a:avLst>
              <a:gd name="adj1" fmla="val 37500"/>
              <a:gd name="adj2" fmla="val 50000"/>
            </a:avLst>
          </a:prstGeom>
          <a:noFill/>
          <a:ln w="31750">
            <a:solidFill>
              <a:srgbClr val="00206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eaLnBrk="1" hangingPunct="1">
              <a:spcBef>
                <a:spcPct val="0"/>
              </a:spcBef>
              <a:buClrTx/>
              <a:buSzTx/>
              <a:buFontTx/>
              <a:buNone/>
            </a:pPr>
            <a:endParaRPr lang="en-US" altLang="en-US" sz="1800"/>
          </a:p>
        </p:txBody>
      </p:sp>
      <p:sp>
        <p:nvSpPr>
          <p:cNvPr id="7" name="Text Box 11"/>
          <p:cNvSpPr txBox="1">
            <a:spLocks noChangeArrowheads="1"/>
          </p:cNvSpPr>
          <p:nvPr/>
        </p:nvSpPr>
        <p:spPr bwMode="auto">
          <a:xfrm>
            <a:off x="1594446" y="3733800"/>
            <a:ext cx="1905000" cy="646331"/>
          </a:xfrm>
          <a:prstGeom prst="rect">
            <a:avLst/>
          </a:prstGeom>
          <a:noFill/>
          <a:ln w="9525">
            <a:solidFill>
              <a:schemeClr val="tx1"/>
            </a:solidFill>
            <a:miter lim="800000"/>
            <a:headEnd/>
            <a:tailEnd/>
          </a:ln>
          <a:effectLst/>
        </p:spPr>
        <p:txBody>
          <a:bodyPr wrap="square">
            <a:spAutoFit/>
          </a:bodyPr>
          <a:lstStyle/>
          <a:p>
            <a:pPr algn="ctr">
              <a:spcBef>
                <a:spcPct val="50000"/>
              </a:spcBef>
              <a:defRPr/>
            </a:pPr>
            <a:r>
              <a:rPr lang="en-US" sz="1200" dirty="0">
                <a:latin typeface="+mn-lt"/>
              </a:rPr>
              <a:t>Discount rate =                        </a:t>
            </a:r>
            <a:r>
              <a:rPr lang="en-US" sz="1200" b="1" dirty="0">
                <a:latin typeface="+mn-lt"/>
              </a:rPr>
              <a:t>market</a:t>
            </a:r>
            <a:r>
              <a:rPr lang="en-US" sz="1200" dirty="0">
                <a:latin typeface="+mn-lt"/>
              </a:rPr>
              <a:t> interest rate                 </a:t>
            </a:r>
            <a:r>
              <a:rPr lang="en-US" sz="1200" i="1" dirty="0">
                <a:latin typeface="+mn-lt"/>
              </a:rPr>
              <a:t>at issuance date</a:t>
            </a:r>
            <a:endParaRPr lang="en-US" sz="1200" dirty="0">
              <a:latin typeface="+mn-lt"/>
            </a:endParaRPr>
          </a:p>
        </p:txBody>
      </p:sp>
      <p:sp>
        <p:nvSpPr>
          <p:cNvPr id="8" name="Text Box 10"/>
          <p:cNvSpPr txBox="1">
            <a:spLocks noChangeArrowheads="1"/>
          </p:cNvSpPr>
          <p:nvPr/>
        </p:nvSpPr>
        <p:spPr bwMode="auto">
          <a:xfrm>
            <a:off x="3657600" y="3739571"/>
            <a:ext cx="3024981"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sz="1200" dirty="0" smtClean="0">
                <a:latin typeface="+mn-lt"/>
              </a:rPr>
              <a:t>PV of an annuity         PV of a lump sum</a:t>
            </a:r>
          </a:p>
        </p:txBody>
      </p:sp>
      <p:sp>
        <p:nvSpPr>
          <p:cNvPr id="9" name="Line 12"/>
          <p:cNvSpPr>
            <a:spLocks noChangeShapeType="1"/>
          </p:cNvSpPr>
          <p:nvPr/>
        </p:nvSpPr>
        <p:spPr bwMode="auto">
          <a:xfrm flipV="1">
            <a:off x="2552700" y="3196492"/>
            <a:ext cx="26670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2"/>
          <p:cNvSpPr>
            <a:spLocks noChangeShapeType="1"/>
          </p:cNvSpPr>
          <p:nvPr/>
        </p:nvSpPr>
        <p:spPr bwMode="auto">
          <a:xfrm flipH="1" flipV="1">
            <a:off x="4191000" y="3225800"/>
            <a:ext cx="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2"/>
          <p:cNvSpPr>
            <a:spLocks noChangeShapeType="1"/>
          </p:cNvSpPr>
          <p:nvPr/>
        </p:nvSpPr>
        <p:spPr bwMode="auto">
          <a:xfrm flipH="1" flipV="1">
            <a:off x="5574109" y="3225800"/>
            <a:ext cx="0" cy="508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7273212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23</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Stated Interest Rate vs. Market Interest Rate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eaLnBrk="1" hangingPunct="1">
              <a:spcBef>
                <a:spcPts val="100"/>
              </a:spcBef>
              <a:buFont typeface="Arial" charset="0"/>
              <a:buNone/>
              <a:defRPr/>
            </a:pPr>
            <a:r>
              <a:rPr lang="en-US" sz="1400" b="1" u="sng" dirty="0">
                <a:solidFill>
                  <a:srgbClr val="002060"/>
                </a:solidFill>
              </a:rPr>
              <a:t>Stated</a:t>
            </a:r>
            <a:r>
              <a:rPr lang="en-US" sz="1400" dirty="0"/>
              <a:t> Interest Rate (i.e., coupon </a:t>
            </a:r>
            <a:r>
              <a:rPr lang="en-US" sz="1400" dirty="0" smtClean="0"/>
              <a:t>rate)</a:t>
            </a:r>
            <a:endParaRPr lang="en-US" sz="1400" dirty="0"/>
          </a:p>
          <a:p>
            <a:pPr lvl="2" eaLnBrk="1" hangingPunct="1">
              <a:spcBef>
                <a:spcPts val="600"/>
              </a:spcBef>
              <a:buFont typeface="Wingdings" panose="05000000000000000000" pitchFamily="2" charset="2"/>
              <a:buChar char="ü"/>
              <a:defRPr/>
            </a:pPr>
            <a:r>
              <a:rPr lang="en-US" sz="1400" dirty="0"/>
              <a:t>Rate stated on the face of the bond certificate</a:t>
            </a:r>
          </a:p>
          <a:p>
            <a:pPr lvl="2" eaLnBrk="1" hangingPunct="1">
              <a:spcBef>
                <a:spcPts val="600"/>
              </a:spcBef>
              <a:buFont typeface="Wingdings" panose="05000000000000000000" pitchFamily="2" charset="2"/>
              <a:buChar char="ü"/>
              <a:defRPr/>
            </a:pPr>
            <a:r>
              <a:rPr lang="en-US" sz="1400" dirty="0"/>
              <a:t>Used to compute cash payments each period</a:t>
            </a:r>
          </a:p>
          <a:p>
            <a:pPr lvl="2" eaLnBrk="1" hangingPunct="1">
              <a:spcBef>
                <a:spcPts val="600"/>
              </a:spcBef>
              <a:buFont typeface="Wingdings" panose="05000000000000000000" pitchFamily="2" charset="2"/>
              <a:buChar char="ü"/>
              <a:defRPr/>
            </a:pPr>
            <a:r>
              <a:rPr lang="en-US" sz="1400" dirty="0"/>
              <a:t>Set by the bond issuer </a:t>
            </a:r>
            <a:r>
              <a:rPr lang="en-US" sz="1400" u="sng" dirty="0"/>
              <a:t>at the bond issuance date</a:t>
            </a:r>
          </a:p>
          <a:p>
            <a:pPr marL="1371600" lvl="2" indent="-457200" eaLnBrk="1" hangingPunct="1">
              <a:lnSpc>
                <a:spcPct val="90000"/>
              </a:lnSpc>
              <a:defRPr/>
            </a:pPr>
            <a:endParaRPr lang="en-US" sz="1400" dirty="0"/>
          </a:p>
          <a:p>
            <a:pPr marL="1371600" lvl="2" indent="-457200" eaLnBrk="1" hangingPunct="1">
              <a:lnSpc>
                <a:spcPct val="90000"/>
              </a:lnSpc>
              <a:defRPr/>
            </a:pPr>
            <a:endParaRPr lang="en-US" sz="1400" dirty="0"/>
          </a:p>
          <a:p>
            <a:pPr marL="0" indent="0" eaLnBrk="1" hangingPunct="1">
              <a:buFont typeface="Arial" charset="0"/>
              <a:buNone/>
              <a:defRPr/>
            </a:pPr>
            <a:r>
              <a:rPr lang="en-US" sz="1400" b="1" u="sng" dirty="0">
                <a:solidFill>
                  <a:srgbClr val="002060"/>
                </a:solidFill>
              </a:rPr>
              <a:t>Market</a:t>
            </a:r>
            <a:r>
              <a:rPr lang="en-US" sz="1400" dirty="0"/>
              <a:t> Interest Rate (i.e., yield to maturity (YTM))</a:t>
            </a:r>
          </a:p>
          <a:p>
            <a:pPr lvl="2" eaLnBrk="1" hangingPunct="1">
              <a:spcBef>
                <a:spcPts val="600"/>
              </a:spcBef>
              <a:buFont typeface="Wingdings" panose="05000000000000000000" pitchFamily="2" charset="2"/>
              <a:buChar char="ü"/>
              <a:defRPr/>
            </a:pPr>
            <a:r>
              <a:rPr lang="en-US" sz="1400" dirty="0"/>
              <a:t>Rate bondholders could obtain from an investment of similar risk</a:t>
            </a:r>
          </a:p>
          <a:p>
            <a:pPr lvl="2" eaLnBrk="1" hangingPunct="1">
              <a:spcBef>
                <a:spcPts val="600"/>
              </a:spcBef>
              <a:buFont typeface="Wingdings" panose="05000000000000000000" pitchFamily="2" charset="2"/>
              <a:buChar char="ü"/>
              <a:defRPr/>
            </a:pPr>
            <a:r>
              <a:rPr lang="en-US" sz="1400" dirty="0"/>
              <a:t>Used to compute bond issue price and interest expense each period</a:t>
            </a:r>
          </a:p>
          <a:p>
            <a:pPr lvl="2" eaLnBrk="1" hangingPunct="1">
              <a:spcBef>
                <a:spcPts val="600"/>
              </a:spcBef>
              <a:buFont typeface="Wingdings" panose="05000000000000000000" pitchFamily="2" charset="2"/>
              <a:buChar char="ü"/>
              <a:defRPr/>
            </a:pPr>
            <a:r>
              <a:rPr lang="en-US" sz="1400" dirty="0"/>
              <a:t>Set by the market </a:t>
            </a:r>
            <a:r>
              <a:rPr lang="en-US" sz="1400" u="sng" dirty="0"/>
              <a:t>at the bond issuance date</a:t>
            </a:r>
          </a:p>
        </p:txBody>
      </p:sp>
    </p:spTree>
    <p:extLst>
      <p:ext uri="{BB962C8B-B14F-4D97-AF65-F5344CB8AC3E}">
        <p14:creationId xmlns:p14="http://schemas.microsoft.com/office/powerpoint/2010/main" val="11766296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24</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Cash Payments vs. Interest Expense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391400" cy="4648200"/>
          </a:xfrm>
          <a:noFill/>
        </p:spPr>
        <p:txBody>
          <a:bodyPr lIns="0" tIns="0" rIns="0" bIns="0"/>
          <a:lstStyle/>
          <a:p>
            <a:pPr marL="0" indent="0" eaLnBrk="1" hangingPunct="1">
              <a:buFont typeface="Arial" charset="0"/>
              <a:buNone/>
            </a:pPr>
            <a:r>
              <a:rPr lang="en-US" altLang="en-US" sz="1400" b="1" dirty="0">
                <a:solidFill>
                  <a:srgbClr val="002060"/>
                </a:solidFill>
              </a:rPr>
              <a:t>Cash Payment </a:t>
            </a:r>
            <a:r>
              <a:rPr lang="en-US" altLang="en-US" sz="1400" dirty="0"/>
              <a:t>= Bond Face Value * Stated Rate at Issuance</a:t>
            </a:r>
          </a:p>
          <a:p>
            <a:pPr lvl="1" eaLnBrk="1" hangingPunct="1"/>
            <a:endParaRPr lang="en-US" altLang="en-US" sz="1400" dirty="0"/>
          </a:p>
          <a:p>
            <a:pPr lvl="1" eaLnBrk="1" hangingPunct="1">
              <a:spcAft>
                <a:spcPts val="600"/>
              </a:spcAft>
              <a:buFont typeface="Wingdings" panose="05000000000000000000" pitchFamily="2" charset="2"/>
              <a:buChar char="ü"/>
            </a:pPr>
            <a:r>
              <a:rPr lang="en-US" altLang="en-US" sz="1400" dirty="0"/>
              <a:t>Stated interest rate (set by the firm at the bond issuance date) determines cash payments</a:t>
            </a:r>
          </a:p>
          <a:p>
            <a:pPr lvl="1" eaLnBrk="1" hangingPunct="1">
              <a:buFont typeface="Wingdings" panose="05000000000000000000" pitchFamily="2" charset="2"/>
              <a:buChar char="ü"/>
            </a:pPr>
            <a:r>
              <a:rPr lang="en-US" altLang="en-US" sz="1400" dirty="0" smtClean="0"/>
              <a:t>Same </a:t>
            </a:r>
            <a:r>
              <a:rPr lang="en-US" altLang="en-US" sz="1400" dirty="0"/>
              <a:t>amount each period</a:t>
            </a:r>
          </a:p>
          <a:p>
            <a:pPr marL="0" indent="0" eaLnBrk="1" hangingPunct="1">
              <a:buFont typeface="Arial" charset="0"/>
              <a:buNone/>
            </a:pPr>
            <a:endParaRPr lang="en-US" altLang="en-US" sz="1400" dirty="0"/>
          </a:p>
          <a:p>
            <a:pPr marL="0" indent="0" eaLnBrk="1" hangingPunct="1">
              <a:buFont typeface="Arial" charset="0"/>
              <a:buNone/>
            </a:pPr>
            <a:endParaRPr lang="en-US" altLang="en-US" sz="1400" dirty="0"/>
          </a:p>
          <a:p>
            <a:pPr marL="0" indent="0" eaLnBrk="1" hangingPunct="1">
              <a:buFont typeface="Arial" charset="0"/>
              <a:buNone/>
            </a:pPr>
            <a:r>
              <a:rPr lang="en-US" altLang="en-US" sz="1400" b="1" dirty="0" smtClean="0">
                <a:solidFill>
                  <a:srgbClr val="002060"/>
                </a:solidFill>
              </a:rPr>
              <a:t>Interest </a:t>
            </a:r>
            <a:r>
              <a:rPr lang="en-US" altLang="en-US" sz="1400" b="1" dirty="0">
                <a:solidFill>
                  <a:srgbClr val="002060"/>
                </a:solidFill>
              </a:rPr>
              <a:t>Expense </a:t>
            </a:r>
            <a:r>
              <a:rPr lang="en-US" altLang="en-US" sz="1400" dirty="0"/>
              <a:t>= Bond Net Book Value * Market Rate at Issuance</a:t>
            </a:r>
          </a:p>
          <a:p>
            <a:pPr lvl="1" eaLnBrk="1" hangingPunct="1"/>
            <a:endParaRPr lang="en-US" altLang="en-US" sz="1400" dirty="0"/>
          </a:p>
          <a:p>
            <a:pPr lvl="1" eaLnBrk="1" hangingPunct="1">
              <a:buFont typeface="Wingdings" panose="05000000000000000000" pitchFamily="2" charset="2"/>
              <a:buChar char="ü"/>
            </a:pPr>
            <a:r>
              <a:rPr lang="en-US" altLang="en-US" sz="1400" dirty="0"/>
              <a:t>Market interest rate (set by the market at the bond issuance date) determines interest  expense recognized in the financial statement</a:t>
            </a:r>
          </a:p>
          <a:p>
            <a:pPr lvl="2" eaLnBrk="1" hangingPunct="1">
              <a:spcAft>
                <a:spcPts val="600"/>
              </a:spcAft>
              <a:buFont typeface="Wingdings" panose="05000000000000000000" pitchFamily="2" charset="2"/>
              <a:buChar char="v"/>
            </a:pPr>
            <a:r>
              <a:rPr lang="en-US" altLang="en-US" sz="1200" dirty="0"/>
              <a:t>Reflects the “true” interest rate the firm bears</a:t>
            </a:r>
          </a:p>
          <a:p>
            <a:pPr lvl="1" eaLnBrk="1" hangingPunct="1">
              <a:buFont typeface="Wingdings" panose="05000000000000000000" pitchFamily="2" charset="2"/>
              <a:buChar char="ü"/>
            </a:pPr>
            <a:r>
              <a:rPr lang="en-US" altLang="en-US" sz="1400" dirty="0" smtClean="0"/>
              <a:t>If </a:t>
            </a:r>
            <a:r>
              <a:rPr lang="en-US" altLang="en-US" sz="1400" dirty="0"/>
              <a:t>stated rate ≠ market rate, a different interest expense value is recognized each period</a:t>
            </a:r>
          </a:p>
        </p:txBody>
      </p:sp>
    </p:spTree>
    <p:extLst>
      <p:ext uri="{BB962C8B-B14F-4D97-AF65-F5344CB8AC3E}">
        <p14:creationId xmlns:p14="http://schemas.microsoft.com/office/powerpoint/2010/main" val="6775211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Par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smtClean="0"/>
              <a:t>On </a:t>
            </a:r>
            <a:r>
              <a:rPr lang="en-US" sz="1400" dirty="0"/>
              <a:t>January 1, 2016, Amazon issues $100,000 in bonds having a 10 percent annual stated rate of interest. The bonds mature in two years, and interest is paid semiannually. The market rate is 10 percent annually. Since the stated rate of interest is equal to the market rate of interest, these bonds are issued at par.</a:t>
            </a:r>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a:p>
          <a:p>
            <a:endParaRPr lang="en-US" sz="1400" dirty="0" smtClean="0"/>
          </a:p>
          <a:p>
            <a:r>
              <a:rPr lang="en-US" sz="1400" dirty="0" smtClean="0"/>
              <a:t>At </a:t>
            </a:r>
            <a:r>
              <a:rPr lang="en-US" sz="1400" dirty="0"/>
              <a:t>the maturity date, December 31, 2017, the bond debt must be repaid, and the entry is a debit to Bonds Payable and a credit to Cash for $100,000.</a:t>
            </a:r>
          </a:p>
        </p:txBody>
      </p:sp>
      <p:graphicFrame>
        <p:nvGraphicFramePr>
          <p:cNvPr id="5" name="Table 4"/>
          <p:cNvGraphicFramePr>
            <a:graphicFrameLocks noGrp="1"/>
          </p:cNvGraphicFramePr>
          <p:nvPr>
            <p:extLst/>
          </p:nvPr>
        </p:nvGraphicFramePr>
        <p:xfrm>
          <a:off x="2057400" y="2590800"/>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bond issue at par </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Bonds Payable (+L)</a:t>
                      </a:r>
                      <a:endParaRPr lang="en-US" sz="1400" dirty="0"/>
                    </a:p>
                  </a:txBody>
                  <a:tcPr/>
                </a:tc>
                <a:tc>
                  <a:txBody>
                    <a:bodyPr/>
                    <a:lstStyle/>
                    <a:p>
                      <a:pPr algn="r"/>
                      <a:endParaRPr lang="en-US" sz="1400" dirty="0"/>
                    </a:p>
                  </a:txBody>
                  <a:tcPr/>
                </a:tc>
                <a:tc>
                  <a:txBody>
                    <a:bodyPr/>
                    <a:lstStyle/>
                    <a:p>
                      <a:pPr algn="r"/>
                      <a:r>
                        <a:rPr lang="en-US" sz="1400" dirty="0" smtClean="0"/>
                        <a:t>$100,000</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7" name="Table 6"/>
          <p:cNvGraphicFramePr>
            <a:graphicFrameLocks noGrp="1"/>
          </p:cNvGraphicFramePr>
          <p:nvPr>
            <p:extLst/>
          </p:nvPr>
        </p:nvGraphicFramePr>
        <p:xfrm>
          <a:off x="2057400" y="3733800"/>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bond interest every 6 months</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$5,000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$5,000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17878971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a:t>
            </a:r>
            <a:r>
              <a:rPr lang="en-US" sz="1400" dirty="0" smtClean="0"/>
              <a:t>discount.</a:t>
            </a:r>
          </a:p>
          <a:p>
            <a:pPr marL="0" indent="0">
              <a:buClr>
                <a:schemeClr val="tx2"/>
              </a:buClr>
              <a:buSzPct val="80000"/>
              <a:buNone/>
            </a:pPr>
            <a:r>
              <a:rPr lang="en-US" sz="1400" dirty="0" smtClean="0"/>
              <a:t> </a:t>
            </a:r>
            <a:endParaRPr lang="en-US" sz="1400" dirty="0">
              <a:cs typeface="Arial" charset="0"/>
            </a:endParaRPr>
          </a:p>
          <a:p>
            <a:pPr marL="0" indent="0">
              <a:buClr>
                <a:schemeClr val="tx2"/>
              </a:buClr>
              <a:buSzPct val="80000"/>
              <a:buNone/>
            </a:pPr>
            <a:r>
              <a:rPr lang="en-US" sz="1400" dirty="0" smtClean="0">
                <a:cs typeface="Arial" charset="0"/>
              </a:rPr>
              <a:t>These </a:t>
            </a:r>
            <a:r>
              <a:rPr lang="en-US" sz="1400" dirty="0">
                <a:cs typeface="Arial" charset="0"/>
              </a:rPr>
              <a:t>bonds are issued at a </a:t>
            </a:r>
            <a:r>
              <a:rPr lang="en-US" sz="1400" b="1" dirty="0">
                <a:cs typeface="Arial" charset="0"/>
              </a:rPr>
              <a:t>discount</a:t>
            </a:r>
            <a:r>
              <a:rPr lang="en-US" sz="1400" dirty="0">
                <a:cs typeface="Arial" charset="0"/>
              </a:rPr>
              <a:t>. </a:t>
            </a:r>
            <a:r>
              <a:rPr lang="en-US" sz="1400" dirty="0"/>
              <a:t>Recall that the issue price of a bond is composed of the present value of two items: the principal (a single amount) and the interest (an annuity). </a:t>
            </a:r>
            <a:endParaRPr lang="en-US" sz="1400" dirty="0" smtClean="0"/>
          </a:p>
          <a:p>
            <a:pPr marL="0" indent="0">
              <a:buClr>
                <a:schemeClr val="tx2"/>
              </a:buClr>
              <a:buSzPct val="80000"/>
              <a:buNone/>
            </a:pPr>
            <a:endParaRPr lang="en-US" sz="1400" dirty="0"/>
          </a:p>
          <a:p>
            <a:pPr>
              <a:spcBef>
                <a:spcPct val="50000"/>
              </a:spcBef>
              <a:buFont typeface="Wingdings" panose="05000000000000000000" pitchFamily="2" charset="2"/>
              <a:buChar char="ü"/>
              <a:defRPr/>
            </a:pPr>
            <a:r>
              <a:rPr lang="en-US" sz="1400" dirty="0">
                <a:cs typeface="Arial" charset="0"/>
              </a:rPr>
              <a:t>Market rate of </a:t>
            </a:r>
            <a:r>
              <a:rPr lang="en-US" sz="1400" dirty="0" smtClean="0">
                <a:cs typeface="Arial" charset="0"/>
              </a:rPr>
              <a:t>12 percent ÷ </a:t>
            </a:r>
            <a:r>
              <a:rPr lang="en-US" sz="1400" dirty="0">
                <a:cs typeface="Arial" charset="0"/>
              </a:rPr>
              <a:t>2 interest periods per year = 6 percent</a:t>
            </a:r>
          </a:p>
          <a:p>
            <a:pPr>
              <a:spcBef>
                <a:spcPct val="50000"/>
              </a:spcBef>
              <a:buFont typeface="Wingdings" panose="05000000000000000000" pitchFamily="2" charset="2"/>
              <a:buChar char="ü"/>
              <a:defRPr/>
            </a:pPr>
            <a:r>
              <a:rPr lang="en-US" sz="1400" dirty="0">
                <a:cs typeface="Arial" charset="0"/>
              </a:rPr>
              <a:t>Bond term of 2 years × 2 periods per year = 4 periods</a:t>
            </a:r>
          </a:p>
          <a:p>
            <a:pPr>
              <a:spcBef>
                <a:spcPct val="50000"/>
              </a:spcBef>
              <a:buFont typeface="Wingdings" panose="05000000000000000000" pitchFamily="2" charset="2"/>
              <a:buChar char="Ø"/>
              <a:defRPr/>
            </a:pPr>
            <a:r>
              <a:rPr lang="en-US" sz="1400" dirty="0"/>
              <a:t>Finally, we can determine the issue price of the bonds by adding together the present value of the principal and the present value of the interest payments</a:t>
            </a:r>
            <a:endParaRPr lang="en-US" sz="1400" dirty="0" smtClean="0"/>
          </a:p>
          <a:p>
            <a:pPr marL="0" indent="0">
              <a:spcAft>
                <a:spcPts val="0"/>
              </a:spcAft>
              <a:buNone/>
            </a:pPr>
            <a:endParaRPr lang="en-US" sz="1400" dirty="0" smtClean="0"/>
          </a:p>
          <a:p>
            <a:pPr marL="0" indent="0">
              <a:buNone/>
            </a:pPr>
            <a:r>
              <a:rPr lang="en-US" sz="1400" dirty="0">
                <a:solidFill>
                  <a:srgbClr val="C00000"/>
                </a:solidFill>
              </a:rPr>
              <a:t>Present Value </a:t>
            </a:r>
            <a:r>
              <a:rPr lang="en-US" sz="1400" dirty="0" smtClean="0">
                <a:solidFill>
                  <a:srgbClr val="C00000"/>
                </a:solidFill>
              </a:rPr>
              <a:t>of principal: 	$</a:t>
            </a:r>
            <a:r>
              <a:rPr lang="en-US" sz="1400" dirty="0">
                <a:solidFill>
                  <a:srgbClr val="C00000"/>
                </a:solidFill>
              </a:rPr>
              <a:t>79,209</a:t>
            </a:r>
          </a:p>
          <a:p>
            <a:pPr marL="0" indent="0">
              <a:buNone/>
            </a:pPr>
            <a:r>
              <a:rPr lang="en-US" sz="1400" dirty="0" smtClean="0">
                <a:solidFill>
                  <a:srgbClr val="C00000"/>
                </a:solidFill>
              </a:rPr>
              <a:t>Present </a:t>
            </a:r>
            <a:r>
              <a:rPr lang="en-US" sz="1400" dirty="0">
                <a:solidFill>
                  <a:srgbClr val="C00000"/>
                </a:solidFill>
              </a:rPr>
              <a:t>Value </a:t>
            </a:r>
            <a:r>
              <a:rPr lang="en-US" sz="1400" dirty="0" smtClean="0">
                <a:solidFill>
                  <a:srgbClr val="C00000"/>
                </a:solidFill>
              </a:rPr>
              <a:t>of interest:	</a:t>
            </a:r>
            <a:r>
              <a:rPr lang="en-US" sz="1400" u="sng" dirty="0" smtClean="0">
                <a:solidFill>
                  <a:srgbClr val="C00000"/>
                </a:solidFill>
              </a:rPr>
              <a:t>$17,326</a:t>
            </a:r>
          </a:p>
          <a:p>
            <a:pPr marL="0" indent="0">
              <a:buNone/>
            </a:pPr>
            <a:r>
              <a:rPr lang="en-US" sz="1400" b="1" dirty="0" smtClean="0">
                <a:solidFill>
                  <a:srgbClr val="C00000"/>
                </a:solidFill>
              </a:rPr>
              <a:t>Present Value of Bond:	$96,535</a:t>
            </a:r>
            <a:endParaRPr lang="en-US" sz="1400" b="1" dirty="0" smtClean="0"/>
          </a:p>
          <a:p>
            <a:endParaRPr lang="en-US" sz="1400" dirty="0"/>
          </a:p>
        </p:txBody>
      </p:sp>
    </p:spTree>
    <p:extLst>
      <p:ext uri="{BB962C8B-B14F-4D97-AF65-F5344CB8AC3E}">
        <p14:creationId xmlns:p14="http://schemas.microsoft.com/office/powerpoint/2010/main" val="26810841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r>
              <a:rPr lang="en-US" sz="1400" dirty="0" smtClean="0"/>
              <a:t>.</a:t>
            </a:r>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r>
              <a:rPr lang="en-US" sz="1200" dirty="0" smtClean="0">
                <a:solidFill>
                  <a:srgbClr val="000000"/>
                </a:solidFill>
                <a:cs typeface="Arial" charset="0"/>
              </a:rPr>
              <a:t>	*This </a:t>
            </a:r>
            <a:r>
              <a:rPr lang="en-US" sz="1200" dirty="0">
                <a:solidFill>
                  <a:srgbClr val="000000"/>
                </a:solidFill>
                <a:cs typeface="Arial" charset="0"/>
              </a:rPr>
              <a:t>is a </a:t>
            </a:r>
            <a:r>
              <a:rPr lang="en-US" sz="1200" dirty="0">
                <a:cs typeface="Arial" charset="0"/>
              </a:rPr>
              <a:t>contra-liability account</a:t>
            </a:r>
            <a:r>
              <a:rPr lang="en-US" sz="1200" dirty="0">
                <a:solidFill>
                  <a:srgbClr val="000000"/>
                </a:solidFill>
                <a:cs typeface="Arial" charset="0"/>
              </a:rPr>
              <a:t> that appears in the liability section of the balance sheet</a:t>
            </a:r>
            <a:endParaRPr lang="en-US" sz="1200" dirty="0"/>
          </a:p>
          <a:p>
            <a:endParaRPr lang="en-US" sz="1400" dirty="0" smtClean="0"/>
          </a:p>
          <a:p>
            <a:endParaRPr lang="en-US" sz="1400" dirty="0"/>
          </a:p>
          <a:p>
            <a:r>
              <a:rPr lang="en-US" sz="1400" dirty="0" smtClean="0">
                <a:effectLst>
                  <a:outerShdw blurRad="38100" dist="38100" dir="2700000" algn="tl">
                    <a:srgbClr val="FFFFFF"/>
                  </a:outerShdw>
                </a:effectLst>
                <a:cs typeface="Arial" charset="0"/>
              </a:rPr>
              <a:t>The </a:t>
            </a:r>
            <a:r>
              <a:rPr lang="en-US" sz="1400" dirty="0">
                <a:effectLst>
                  <a:outerShdw blurRad="38100" dist="38100" dir="2700000" algn="tl">
                    <a:srgbClr val="FFFFFF"/>
                  </a:outerShdw>
                </a:effectLst>
                <a:cs typeface="Arial" charset="0"/>
              </a:rPr>
              <a:t>discount will be </a:t>
            </a:r>
            <a:r>
              <a:rPr lang="en-US" sz="1400" dirty="0">
                <a:cs typeface="Arial" charset="0"/>
              </a:rPr>
              <a:t>amortized </a:t>
            </a:r>
            <a:r>
              <a:rPr lang="en-US" sz="1400" dirty="0">
                <a:effectLst>
                  <a:outerShdw blurRad="38100" dist="38100" dir="2700000" algn="tl">
                    <a:srgbClr val="FFFFFF"/>
                  </a:outerShdw>
                </a:effectLst>
                <a:cs typeface="Arial" charset="0"/>
              </a:rPr>
              <a:t>over the two-year life of the bonds</a:t>
            </a:r>
            <a:endParaRPr lang="en-US" sz="1400" dirty="0"/>
          </a:p>
        </p:txBody>
      </p:sp>
      <p:graphicFrame>
        <p:nvGraphicFramePr>
          <p:cNvPr id="5" name="Table 4"/>
          <p:cNvGraphicFramePr>
            <a:graphicFrameLocks noGrp="1"/>
          </p:cNvGraphicFramePr>
          <p:nvPr>
            <p:extLst/>
          </p:nvPr>
        </p:nvGraphicFramePr>
        <p:xfrm>
          <a:off x="2057400" y="2590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bond issue at discount </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$96,535</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Bond Discount* (+XL; -L)</a:t>
                      </a:r>
                      <a:endParaRPr lang="en-US" sz="1400" dirty="0"/>
                    </a:p>
                  </a:txBody>
                  <a:tcPr/>
                </a:tc>
                <a:tc>
                  <a:txBody>
                    <a:bodyPr/>
                    <a:lstStyle/>
                    <a:p>
                      <a:pPr algn="r"/>
                      <a:r>
                        <a:rPr lang="en-US" sz="1400" dirty="0" smtClean="0"/>
                        <a:t>3,465</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Bonds Payable (+L)</a:t>
                      </a:r>
                      <a:endParaRPr lang="en-US" sz="1400" dirty="0"/>
                    </a:p>
                  </a:txBody>
                  <a:tcPr/>
                </a:tc>
                <a:tc>
                  <a:txBody>
                    <a:bodyPr/>
                    <a:lstStyle/>
                    <a:p>
                      <a:pPr algn="r"/>
                      <a:endParaRPr lang="en-US" sz="1400" dirty="0"/>
                    </a:p>
                  </a:txBody>
                  <a:tcPr/>
                </a:tc>
                <a:tc>
                  <a:txBody>
                    <a:bodyPr/>
                    <a:lstStyle/>
                    <a:p>
                      <a:pPr algn="r"/>
                      <a:r>
                        <a:rPr lang="en-US" sz="1400" dirty="0" smtClean="0"/>
                        <a:t>$100,000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34849722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28</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Bond Discount Amortization Schedule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4800600"/>
          </a:xfrm>
          <a:noFill/>
        </p:spPr>
        <p:txBody>
          <a:bodyPr lIns="0" tIns="0" rIns="0" bIns="0"/>
          <a:lstStyle/>
          <a:p>
            <a:pPr marL="0" indent="0">
              <a:buClr>
                <a:schemeClr val="tx2"/>
              </a:buClr>
              <a:buSzPct val="80000"/>
              <a:buNone/>
            </a:pPr>
            <a:r>
              <a:rPr lang="en-US" sz="1400" b="1" dirty="0"/>
              <a:t>Example:</a:t>
            </a:r>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p>
          <a:p>
            <a:endParaRPr lang="en-US" sz="1400" dirty="0"/>
          </a:p>
        </p:txBody>
      </p:sp>
      <p:graphicFrame>
        <p:nvGraphicFramePr>
          <p:cNvPr id="2" name="Table 1"/>
          <p:cNvGraphicFramePr>
            <a:graphicFrameLocks noGrp="1"/>
          </p:cNvGraphicFramePr>
          <p:nvPr>
            <p:extLst/>
          </p:nvPr>
        </p:nvGraphicFramePr>
        <p:xfrm>
          <a:off x="1371600" y="2590800"/>
          <a:ext cx="6858000" cy="313944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gridSpan="5">
                  <a:txBody>
                    <a:bodyPr/>
                    <a:lstStyle/>
                    <a:p>
                      <a:pPr algn="ctr"/>
                      <a:r>
                        <a:rPr lang="en-US" sz="1200" dirty="0" smtClean="0"/>
                        <a:t>Bond Discount</a:t>
                      </a:r>
                      <a:r>
                        <a:rPr lang="en-US" sz="1200" baseline="0" dirty="0" smtClean="0"/>
                        <a:t> Amortization Schedule</a:t>
                      </a:r>
                      <a:endParaRPr lang="en-US" sz="1200"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200" b="1" dirty="0" smtClean="0"/>
                        <a:t>Date</a:t>
                      </a:r>
                      <a:endParaRPr lang="en-US" sz="1200" b="1" dirty="0"/>
                    </a:p>
                  </a:txBody>
                  <a:tcPr anchor="ctr"/>
                </a:tc>
                <a:tc>
                  <a:txBody>
                    <a:bodyPr/>
                    <a:lstStyle/>
                    <a:p>
                      <a:pPr algn="ctr"/>
                      <a:r>
                        <a:rPr lang="en-US" sz="1200" b="1" dirty="0" smtClean="0"/>
                        <a:t>Cash Owed for Interest</a:t>
                      </a:r>
                      <a:endParaRPr lang="en-US" sz="1200" b="1" dirty="0"/>
                    </a:p>
                  </a:txBody>
                  <a:tcPr anchor="ctr"/>
                </a:tc>
                <a:tc>
                  <a:txBody>
                    <a:bodyPr/>
                    <a:lstStyle/>
                    <a:p>
                      <a:pPr algn="ctr"/>
                      <a:r>
                        <a:rPr lang="en-US" sz="1200" b="1" dirty="0" smtClean="0"/>
                        <a:t>Interest Expense</a:t>
                      </a:r>
                      <a:endParaRPr lang="en-US" sz="1200" b="1" dirty="0"/>
                    </a:p>
                  </a:txBody>
                  <a:tcPr anchor="ctr"/>
                </a:tc>
                <a:tc>
                  <a:txBody>
                    <a:bodyPr/>
                    <a:lstStyle/>
                    <a:p>
                      <a:pPr algn="ctr"/>
                      <a:r>
                        <a:rPr lang="en-US" sz="1200" b="1" dirty="0" smtClean="0"/>
                        <a:t>Amortization of Bond Discount</a:t>
                      </a:r>
                      <a:endParaRPr lang="en-US" sz="1200" b="1" dirty="0"/>
                    </a:p>
                  </a:txBody>
                  <a:tcPr anchor="ctr"/>
                </a:tc>
                <a:tc>
                  <a:txBody>
                    <a:bodyPr/>
                    <a:lstStyle/>
                    <a:p>
                      <a:pPr algn="ctr"/>
                      <a:r>
                        <a:rPr lang="en-US" sz="1200" b="1" dirty="0" smtClean="0"/>
                        <a:t>Bonds Payable Book Value</a:t>
                      </a:r>
                      <a:endParaRPr lang="en-US" sz="1200" b="1" dirty="0"/>
                    </a:p>
                  </a:txBody>
                  <a:tcPr anchor="ctr"/>
                </a:tc>
                <a:extLst>
                  <a:ext uri="{0D108BD9-81ED-4DB2-BD59-A6C34878D82A}">
                    <a16:rowId xmlns:a16="http://schemas.microsoft.com/office/drawing/2014/main" val="10001"/>
                  </a:ext>
                </a:extLst>
              </a:tr>
              <a:tr h="370840">
                <a:tc>
                  <a:txBody>
                    <a:bodyPr/>
                    <a:lstStyle/>
                    <a:p>
                      <a:pPr algn="ctr"/>
                      <a:endParaRPr lang="en-US" sz="1200" dirty="0"/>
                    </a:p>
                  </a:txBody>
                  <a:tcPr anchor="ctr"/>
                </a:tc>
                <a:tc>
                  <a:txBody>
                    <a:bodyPr/>
                    <a:lstStyle/>
                    <a:p>
                      <a:pPr algn="ctr"/>
                      <a:r>
                        <a:rPr lang="en-US" sz="1200" dirty="0" smtClean="0"/>
                        <a:t>$100,000</a:t>
                      </a:r>
                      <a:r>
                        <a:rPr lang="en-US" sz="1200" baseline="0" dirty="0" smtClean="0"/>
                        <a:t> * 10% * ½ year</a:t>
                      </a:r>
                      <a:endParaRPr lang="en-US" sz="1200" dirty="0"/>
                    </a:p>
                  </a:txBody>
                  <a:tcPr anchor="ctr"/>
                </a:tc>
                <a:tc>
                  <a:txBody>
                    <a:bodyPr/>
                    <a:lstStyle/>
                    <a:p>
                      <a:pPr algn="ctr"/>
                      <a:r>
                        <a:rPr lang="en-US" sz="1200" dirty="0" smtClean="0"/>
                        <a:t>Beginning BV * 12% * ½ year</a:t>
                      </a:r>
                      <a:endParaRPr lang="en-US" sz="1200" dirty="0"/>
                    </a:p>
                  </a:txBody>
                  <a:tcPr anchor="ctr"/>
                </a:tc>
                <a:tc>
                  <a:txBody>
                    <a:bodyPr/>
                    <a:lstStyle/>
                    <a:p>
                      <a:pPr algn="ctr"/>
                      <a:r>
                        <a:rPr lang="en-US" sz="1200" dirty="0" smtClean="0"/>
                        <a:t>Cash Owed</a:t>
                      </a:r>
                      <a:r>
                        <a:rPr lang="en-US" sz="1200" baseline="0" dirty="0" smtClean="0"/>
                        <a:t> - Interest Expense</a:t>
                      </a:r>
                      <a:endParaRPr lang="en-US" sz="1200" dirty="0"/>
                    </a:p>
                  </a:txBody>
                  <a:tcPr anchor="ctr"/>
                </a:tc>
                <a:tc>
                  <a:txBody>
                    <a:bodyPr/>
                    <a:lstStyle/>
                    <a:p>
                      <a:pPr algn="ctr"/>
                      <a:r>
                        <a:rPr lang="en-US" sz="1200" dirty="0" smtClean="0"/>
                        <a:t>Beginning BV + Amortization</a:t>
                      </a:r>
                      <a:endParaRPr lang="en-US" sz="1200" dirty="0"/>
                    </a:p>
                  </a:txBody>
                  <a:tcPr anchor="ctr"/>
                </a:tc>
                <a:extLst>
                  <a:ext uri="{0D108BD9-81ED-4DB2-BD59-A6C34878D82A}">
                    <a16:rowId xmlns:a16="http://schemas.microsoft.com/office/drawing/2014/main" val="10002"/>
                  </a:ext>
                </a:extLst>
              </a:tr>
              <a:tr h="370840">
                <a:tc>
                  <a:txBody>
                    <a:bodyPr/>
                    <a:lstStyle/>
                    <a:p>
                      <a:pPr algn="ctr"/>
                      <a:r>
                        <a:rPr lang="en-US" sz="1200" dirty="0" smtClean="0"/>
                        <a:t>01/01/2016</a:t>
                      </a:r>
                      <a:endParaRPr lang="en-US" sz="1200" dirty="0"/>
                    </a:p>
                  </a:txBody>
                  <a:tcPr anchor="ctr"/>
                </a:tc>
                <a:tc>
                  <a:txBody>
                    <a:bodyPr/>
                    <a:lstStyle/>
                    <a:p>
                      <a:pPr algn="ctr"/>
                      <a:endParaRPr lang="en-US" sz="1200" dirty="0"/>
                    </a:p>
                  </a:txBody>
                  <a:tcPr anchor="ctr"/>
                </a:tc>
                <a:tc>
                  <a:txBody>
                    <a:bodyPr/>
                    <a:lstStyle/>
                    <a:p>
                      <a:pPr algn="ctr"/>
                      <a:endParaRPr lang="en-US" sz="1200"/>
                    </a:p>
                  </a:txBody>
                  <a:tcPr anchor="ctr"/>
                </a:tc>
                <a:tc>
                  <a:txBody>
                    <a:bodyPr/>
                    <a:lstStyle/>
                    <a:p>
                      <a:pPr algn="ctr"/>
                      <a:endParaRPr lang="en-US" sz="1200" dirty="0"/>
                    </a:p>
                  </a:txBody>
                  <a:tcPr anchor="ctr"/>
                </a:tc>
                <a:tc>
                  <a:txBody>
                    <a:bodyPr/>
                    <a:lstStyle/>
                    <a:p>
                      <a:pPr algn="ctr"/>
                      <a:r>
                        <a:rPr lang="en-US" sz="1200" dirty="0" smtClean="0"/>
                        <a:t>$96,535</a:t>
                      </a:r>
                      <a:endParaRPr lang="en-US" sz="1200" dirty="0"/>
                    </a:p>
                  </a:txBody>
                  <a:tcPr anchor="ctr"/>
                </a:tc>
                <a:extLst>
                  <a:ext uri="{0D108BD9-81ED-4DB2-BD59-A6C34878D82A}">
                    <a16:rowId xmlns:a16="http://schemas.microsoft.com/office/drawing/2014/main" val="10003"/>
                  </a:ext>
                </a:extLst>
              </a:tr>
              <a:tr h="370840">
                <a:tc>
                  <a:txBody>
                    <a:bodyPr/>
                    <a:lstStyle/>
                    <a:p>
                      <a:pPr algn="ctr"/>
                      <a:r>
                        <a:rPr lang="en-US" sz="1200" dirty="0" smtClean="0"/>
                        <a:t>06/30/2016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$5,792</a:t>
                      </a:r>
                      <a:endParaRPr lang="en-US" sz="1200" dirty="0"/>
                    </a:p>
                  </a:txBody>
                  <a:tcPr anchor="ctr"/>
                </a:tc>
                <a:tc>
                  <a:txBody>
                    <a:bodyPr/>
                    <a:lstStyle/>
                    <a:p>
                      <a:pPr algn="ctr"/>
                      <a:r>
                        <a:rPr lang="en-US" sz="1200" dirty="0" smtClean="0"/>
                        <a:t>$792</a:t>
                      </a:r>
                      <a:endParaRPr lang="en-US" sz="1200" dirty="0"/>
                    </a:p>
                  </a:txBody>
                  <a:tcPr anchor="ctr"/>
                </a:tc>
                <a:tc>
                  <a:txBody>
                    <a:bodyPr/>
                    <a:lstStyle/>
                    <a:p>
                      <a:pPr algn="ctr"/>
                      <a:r>
                        <a:rPr lang="en-US" sz="1200" dirty="0" smtClean="0"/>
                        <a:t>$97,327</a:t>
                      </a:r>
                      <a:endParaRPr lang="en-US" sz="1200" dirty="0"/>
                    </a:p>
                  </a:txBody>
                  <a:tcPr anchor="ctr"/>
                </a:tc>
                <a:extLst>
                  <a:ext uri="{0D108BD9-81ED-4DB2-BD59-A6C34878D82A}">
                    <a16:rowId xmlns:a16="http://schemas.microsoft.com/office/drawing/2014/main" val="10004"/>
                  </a:ext>
                </a:extLst>
              </a:tr>
              <a:tr h="370840">
                <a:tc>
                  <a:txBody>
                    <a:bodyPr/>
                    <a:lstStyle/>
                    <a:p>
                      <a:pPr algn="ctr"/>
                      <a:r>
                        <a:rPr lang="en-US" sz="1200" dirty="0" smtClean="0"/>
                        <a:t>12/31/2016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$5,840</a:t>
                      </a:r>
                      <a:endParaRPr lang="en-US" sz="1200" dirty="0"/>
                    </a:p>
                  </a:txBody>
                  <a:tcPr anchor="ctr"/>
                </a:tc>
                <a:tc>
                  <a:txBody>
                    <a:bodyPr/>
                    <a:lstStyle/>
                    <a:p>
                      <a:pPr algn="ctr"/>
                      <a:r>
                        <a:rPr lang="en-US" sz="1200" dirty="0" smtClean="0"/>
                        <a:t>$840</a:t>
                      </a:r>
                      <a:endParaRPr lang="en-US" sz="1200" dirty="0"/>
                    </a:p>
                  </a:txBody>
                  <a:tcPr anchor="ctr"/>
                </a:tc>
                <a:tc>
                  <a:txBody>
                    <a:bodyPr/>
                    <a:lstStyle/>
                    <a:p>
                      <a:pPr algn="ctr"/>
                      <a:r>
                        <a:rPr lang="en-US" sz="1200" dirty="0" smtClean="0"/>
                        <a:t>$98,167</a:t>
                      </a:r>
                      <a:endParaRPr lang="en-US" sz="1200" dirty="0"/>
                    </a:p>
                  </a:txBody>
                  <a:tcPr anchor="ctr"/>
                </a:tc>
                <a:extLst>
                  <a:ext uri="{0D108BD9-81ED-4DB2-BD59-A6C34878D82A}">
                    <a16:rowId xmlns:a16="http://schemas.microsoft.com/office/drawing/2014/main" val="10005"/>
                  </a:ext>
                </a:extLst>
              </a:tr>
              <a:tr h="370840">
                <a:tc>
                  <a:txBody>
                    <a:bodyPr/>
                    <a:lstStyle/>
                    <a:p>
                      <a:pPr algn="ctr"/>
                      <a:r>
                        <a:rPr lang="en-US" sz="1200" dirty="0" smtClean="0"/>
                        <a:t>06/30/2017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$5,890</a:t>
                      </a:r>
                      <a:endParaRPr lang="en-US" sz="1200" dirty="0"/>
                    </a:p>
                  </a:txBody>
                  <a:tcPr anchor="ctr"/>
                </a:tc>
                <a:tc>
                  <a:txBody>
                    <a:bodyPr/>
                    <a:lstStyle/>
                    <a:p>
                      <a:pPr algn="ctr"/>
                      <a:r>
                        <a:rPr lang="en-US" sz="1200" dirty="0" smtClean="0"/>
                        <a:t>$890</a:t>
                      </a:r>
                      <a:endParaRPr lang="en-US" sz="1200" dirty="0"/>
                    </a:p>
                  </a:txBody>
                  <a:tcPr anchor="ctr"/>
                </a:tc>
                <a:tc>
                  <a:txBody>
                    <a:bodyPr/>
                    <a:lstStyle/>
                    <a:p>
                      <a:pPr algn="ctr"/>
                      <a:r>
                        <a:rPr lang="en-US" sz="1200" dirty="0" smtClean="0"/>
                        <a:t>$99,057</a:t>
                      </a:r>
                      <a:endParaRPr lang="en-US" sz="1200" dirty="0"/>
                    </a:p>
                  </a:txBody>
                  <a:tcPr anchor="ctr"/>
                </a:tc>
                <a:extLst>
                  <a:ext uri="{0D108BD9-81ED-4DB2-BD59-A6C34878D82A}">
                    <a16:rowId xmlns:a16="http://schemas.microsoft.com/office/drawing/2014/main" val="10006"/>
                  </a:ext>
                </a:extLst>
              </a:tr>
              <a:tr h="370840">
                <a:tc>
                  <a:txBody>
                    <a:bodyPr/>
                    <a:lstStyle/>
                    <a:p>
                      <a:pPr algn="ctr"/>
                      <a:r>
                        <a:rPr lang="en-US" sz="1200" dirty="0" smtClean="0"/>
                        <a:t>12/31/2017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$5,943</a:t>
                      </a:r>
                      <a:endParaRPr lang="en-US" sz="1200" dirty="0"/>
                    </a:p>
                  </a:txBody>
                  <a:tcPr anchor="ctr"/>
                </a:tc>
                <a:tc>
                  <a:txBody>
                    <a:bodyPr/>
                    <a:lstStyle/>
                    <a:p>
                      <a:pPr algn="ctr"/>
                      <a:r>
                        <a:rPr lang="en-US" sz="1200" dirty="0" smtClean="0"/>
                        <a:t>$943</a:t>
                      </a:r>
                      <a:endParaRPr lang="en-US" sz="1200" dirty="0"/>
                    </a:p>
                  </a:txBody>
                  <a:tcPr anchor="ctr"/>
                </a:tc>
                <a:tc>
                  <a:txBody>
                    <a:bodyPr/>
                    <a:lstStyle/>
                    <a:p>
                      <a:pPr algn="ctr"/>
                      <a:r>
                        <a:rPr lang="en-US" sz="1200" dirty="0" smtClean="0"/>
                        <a:t>$100,000</a:t>
                      </a:r>
                      <a:endParaRPr lang="en-US" sz="12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152624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r>
              <a:rPr lang="en-US" sz="1400" dirty="0" smtClean="0"/>
              <a:t>.</a:t>
            </a:r>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r>
              <a:rPr lang="en-US" sz="1200" dirty="0" smtClean="0">
                <a:solidFill>
                  <a:srgbClr val="000000"/>
                </a:solidFill>
                <a:cs typeface="Arial" charset="0"/>
              </a:rPr>
              <a:t>	*This </a:t>
            </a:r>
            <a:r>
              <a:rPr lang="en-US" sz="1200" dirty="0">
                <a:solidFill>
                  <a:srgbClr val="000000"/>
                </a:solidFill>
                <a:cs typeface="Arial" charset="0"/>
              </a:rPr>
              <a:t>is a </a:t>
            </a:r>
            <a:r>
              <a:rPr lang="en-US" sz="1200" dirty="0">
                <a:cs typeface="Arial" charset="0"/>
              </a:rPr>
              <a:t>contra-liability account</a:t>
            </a:r>
            <a:r>
              <a:rPr lang="en-US" sz="1200" dirty="0">
                <a:solidFill>
                  <a:srgbClr val="000000"/>
                </a:solidFill>
                <a:cs typeface="Arial" charset="0"/>
              </a:rPr>
              <a:t> that appears in the liability section of the balance sheet</a:t>
            </a:r>
            <a:endParaRPr lang="en-US" sz="1200" dirty="0"/>
          </a:p>
          <a:p>
            <a:endParaRPr lang="en-US" sz="1400" dirty="0" smtClean="0"/>
          </a:p>
          <a:p>
            <a:pPr marL="0" indent="0">
              <a:buNone/>
            </a:pPr>
            <a:endParaRPr lang="en-US" sz="1400" dirty="0"/>
          </a:p>
        </p:txBody>
      </p:sp>
      <p:graphicFrame>
        <p:nvGraphicFramePr>
          <p:cNvPr id="5" name="Table 4"/>
          <p:cNvGraphicFramePr>
            <a:graphicFrameLocks noGrp="1"/>
          </p:cNvGraphicFramePr>
          <p:nvPr>
            <p:extLst/>
          </p:nvPr>
        </p:nvGraphicFramePr>
        <p:xfrm>
          <a:off x="2057400" y="2590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first interest payment</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a:t>
                      </a:r>
                      <a:r>
                        <a:rPr lang="en-US" sz="1400" baseline="0" dirty="0" smtClean="0"/>
                        <a:t> Expense</a:t>
                      </a:r>
                      <a:r>
                        <a:rPr lang="en-US" sz="1400" dirty="0" smtClean="0"/>
                        <a:t> (+E; -SE)</a:t>
                      </a:r>
                      <a:endParaRPr lang="en-US" sz="1400" dirty="0"/>
                    </a:p>
                  </a:txBody>
                  <a:tcPr/>
                </a:tc>
                <a:tc>
                  <a:txBody>
                    <a:bodyPr/>
                    <a:lstStyle/>
                    <a:p>
                      <a:pPr algn="r"/>
                      <a:r>
                        <a:rPr lang="en-US" sz="1400" dirty="0" smtClean="0"/>
                        <a:t>$5,792</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 Discount* (-XL; +L)</a:t>
                      </a:r>
                      <a:endParaRPr lang="en-US" sz="1400" dirty="0"/>
                    </a:p>
                  </a:txBody>
                  <a:tcPr/>
                </a:tc>
                <a:tc>
                  <a:txBody>
                    <a:bodyPr/>
                    <a:lstStyle/>
                    <a:p>
                      <a:pPr algn="r"/>
                      <a:endParaRPr lang="en-US" sz="1400" dirty="0"/>
                    </a:p>
                  </a:txBody>
                  <a:tcPr/>
                </a:tc>
                <a:tc>
                  <a:txBody>
                    <a:bodyPr/>
                    <a:lstStyle/>
                    <a:p>
                      <a:pPr algn="r"/>
                      <a:r>
                        <a:rPr lang="en-US" sz="1400" dirty="0" smtClean="0"/>
                        <a:t>$   792</a:t>
                      </a: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5,000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23364167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Final Exam - Spring 2018</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029200"/>
          </a:xfrm>
          <a:noFill/>
        </p:spPr>
        <p:txBody>
          <a:bodyPr lIns="0" tIns="0" rIns="0" bIns="0"/>
          <a:lstStyle/>
          <a:p>
            <a:pPr marL="0" indent="0">
              <a:spcAft>
                <a:spcPts val="600"/>
              </a:spcAft>
              <a:buNone/>
            </a:pPr>
            <a:r>
              <a:rPr lang="en-US" sz="1400" u="sng" dirty="0" smtClean="0"/>
              <a:t>Content</a:t>
            </a:r>
            <a:r>
              <a:rPr lang="en-US" sz="1400" dirty="0" smtClean="0"/>
              <a:t>: </a:t>
            </a:r>
          </a:p>
          <a:p>
            <a:pPr marL="0" indent="0">
              <a:spcAft>
                <a:spcPts val="600"/>
              </a:spcAft>
              <a:buNone/>
            </a:pPr>
            <a:r>
              <a:rPr lang="en-US" sz="1400" dirty="0" smtClean="0">
                <a:solidFill>
                  <a:srgbClr val="C00000"/>
                </a:solidFill>
              </a:rPr>
              <a:t>Chapter 09: Liabilities</a:t>
            </a:r>
          </a:p>
          <a:p>
            <a:pPr marL="0" indent="0">
              <a:spcAft>
                <a:spcPts val="600"/>
              </a:spcAft>
              <a:buNone/>
            </a:pPr>
            <a:r>
              <a:rPr lang="en-US" sz="1400" dirty="0" smtClean="0">
                <a:solidFill>
                  <a:srgbClr val="C00000"/>
                </a:solidFill>
              </a:rPr>
              <a:t>Chapter 10: Bonds</a:t>
            </a:r>
          </a:p>
          <a:p>
            <a:pPr marL="0" indent="0">
              <a:spcAft>
                <a:spcPts val="600"/>
              </a:spcAft>
              <a:buNone/>
            </a:pPr>
            <a:r>
              <a:rPr lang="en-US" sz="1400" dirty="0" smtClean="0">
                <a:solidFill>
                  <a:srgbClr val="C00000"/>
                </a:solidFill>
              </a:rPr>
              <a:t>Chapter 11: Owners’ Equity</a:t>
            </a:r>
          </a:p>
          <a:p>
            <a:pPr marL="0" indent="0">
              <a:spcAft>
                <a:spcPts val="600"/>
              </a:spcAft>
              <a:buNone/>
            </a:pPr>
            <a:r>
              <a:rPr lang="en-US" sz="1400" dirty="0" smtClean="0">
                <a:solidFill>
                  <a:srgbClr val="C00000"/>
                </a:solidFill>
              </a:rPr>
              <a:t>Chapter 12: Statement of Cash Flows</a:t>
            </a:r>
          </a:p>
          <a:p>
            <a:pPr marL="0" indent="0">
              <a:spcAft>
                <a:spcPts val="600"/>
              </a:spcAft>
              <a:buNone/>
            </a:pPr>
            <a:endParaRPr lang="en-US" sz="1400" dirty="0" smtClean="0">
              <a:solidFill>
                <a:srgbClr val="C00000"/>
              </a:solidFill>
            </a:endParaRPr>
          </a:p>
          <a:p>
            <a:pPr marL="0" indent="0">
              <a:spcAft>
                <a:spcPts val="600"/>
              </a:spcAft>
              <a:buNone/>
            </a:pPr>
            <a:r>
              <a:rPr lang="en-US" sz="1400" u="sng" dirty="0" smtClean="0"/>
              <a:t>Format</a:t>
            </a:r>
            <a:r>
              <a:rPr lang="en-US" sz="1400" dirty="0" smtClean="0"/>
              <a:t>:</a:t>
            </a:r>
            <a:endParaRPr lang="en-US" sz="1400" dirty="0"/>
          </a:p>
          <a:p>
            <a:pPr>
              <a:spcAft>
                <a:spcPts val="600"/>
              </a:spcAft>
              <a:buFont typeface="Wingdings" panose="05000000000000000000" pitchFamily="2" charset="2"/>
              <a:buChar char="ü"/>
            </a:pPr>
            <a:r>
              <a:rPr lang="en-US" sz="1400" dirty="0" smtClean="0"/>
              <a:t>50 questions (2 points each)</a:t>
            </a:r>
          </a:p>
          <a:p>
            <a:pPr>
              <a:spcAft>
                <a:spcPts val="600"/>
              </a:spcAft>
              <a:buFont typeface="Wingdings" panose="05000000000000000000" pitchFamily="2" charset="2"/>
              <a:buChar char="ü"/>
            </a:pPr>
            <a:r>
              <a:rPr lang="en-US" sz="1400" dirty="0" smtClean="0"/>
              <a:t>Mix of conceptual and applied; quantitative and qualitative</a:t>
            </a:r>
            <a:endParaRPr lang="en-US" sz="1400" dirty="0"/>
          </a:p>
          <a:p>
            <a:pPr>
              <a:spcAft>
                <a:spcPts val="600"/>
              </a:spcAft>
              <a:buFont typeface="Wingdings" panose="05000000000000000000" pitchFamily="2" charset="2"/>
              <a:buChar char="ü"/>
            </a:pPr>
            <a:endParaRPr lang="en-US" sz="1400" dirty="0"/>
          </a:p>
          <a:p>
            <a:pPr>
              <a:spcAft>
                <a:spcPts val="600"/>
              </a:spcAft>
              <a:buFont typeface="Wingdings" panose="05000000000000000000" pitchFamily="2" charset="2"/>
              <a:buChar char="v"/>
            </a:pPr>
            <a:endParaRPr lang="en-US" sz="1400" dirty="0" smtClean="0"/>
          </a:p>
        </p:txBody>
      </p:sp>
    </p:spTree>
    <p:extLst>
      <p:ext uri="{BB962C8B-B14F-4D97-AF65-F5344CB8AC3E}">
        <p14:creationId xmlns:p14="http://schemas.microsoft.com/office/powerpoint/2010/main" val="2913304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Premium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a:t>
            </a:r>
            <a:r>
              <a:rPr lang="en-US" sz="1400" dirty="0" smtClean="0"/>
              <a:t>. Since </a:t>
            </a:r>
            <a:r>
              <a:rPr lang="en-US" sz="1400" dirty="0"/>
              <a:t>the stated interest rate of 10 percent is greater than the market interest rate of 8 percent, these bonds are issued at a premium</a:t>
            </a:r>
            <a:r>
              <a:rPr lang="en-US" sz="1400" dirty="0" smtClean="0"/>
              <a:t>.</a:t>
            </a:r>
          </a:p>
          <a:p>
            <a:pPr marL="0" indent="0">
              <a:buClr>
                <a:schemeClr val="tx2"/>
              </a:buClr>
              <a:buSzPct val="80000"/>
              <a:buNone/>
            </a:pPr>
            <a:r>
              <a:rPr lang="en-US" sz="1400" dirty="0" smtClean="0"/>
              <a:t> </a:t>
            </a:r>
            <a:endParaRPr lang="en-US" sz="1400" dirty="0">
              <a:cs typeface="Arial" charset="0"/>
            </a:endParaRPr>
          </a:p>
          <a:p>
            <a:pPr marL="0" indent="0">
              <a:buClr>
                <a:schemeClr val="tx2"/>
              </a:buClr>
              <a:buSzPct val="80000"/>
              <a:buNone/>
            </a:pPr>
            <a:r>
              <a:rPr lang="en-US" sz="1400" dirty="0" smtClean="0">
                <a:cs typeface="Arial" charset="0"/>
              </a:rPr>
              <a:t>These bonds are issued at a </a:t>
            </a:r>
            <a:r>
              <a:rPr lang="en-US" sz="1400" b="1" dirty="0" smtClean="0">
                <a:cs typeface="Arial" charset="0"/>
              </a:rPr>
              <a:t>premium</a:t>
            </a:r>
            <a:r>
              <a:rPr lang="en-US" sz="1400" dirty="0" smtClean="0">
                <a:cs typeface="Arial" charset="0"/>
              </a:rPr>
              <a:t>. </a:t>
            </a:r>
            <a:r>
              <a:rPr lang="en-US" sz="1400" dirty="0" smtClean="0"/>
              <a:t>Recall that the issue price of a bond is composed of the present value of two items: the principal (a single amount) and the interest (an annuity). </a:t>
            </a:r>
          </a:p>
          <a:p>
            <a:pPr marL="0" indent="0">
              <a:buClr>
                <a:schemeClr val="tx2"/>
              </a:buClr>
              <a:buSzPct val="80000"/>
              <a:buNone/>
            </a:pPr>
            <a:endParaRPr lang="en-US" sz="1400" dirty="0"/>
          </a:p>
          <a:p>
            <a:pPr>
              <a:spcBef>
                <a:spcPct val="50000"/>
              </a:spcBef>
              <a:buFont typeface="Wingdings" panose="05000000000000000000" pitchFamily="2" charset="2"/>
              <a:buChar char="ü"/>
              <a:defRPr/>
            </a:pPr>
            <a:r>
              <a:rPr lang="en-US" sz="1400" dirty="0">
                <a:cs typeface="Arial" charset="0"/>
              </a:rPr>
              <a:t>Market rate of </a:t>
            </a:r>
            <a:r>
              <a:rPr lang="en-US" sz="1400" dirty="0" smtClean="0">
                <a:cs typeface="Arial" charset="0"/>
              </a:rPr>
              <a:t>8 percent ÷ </a:t>
            </a:r>
            <a:r>
              <a:rPr lang="en-US" sz="1400" dirty="0">
                <a:cs typeface="Arial" charset="0"/>
              </a:rPr>
              <a:t>2 interest periods per year = </a:t>
            </a:r>
            <a:r>
              <a:rPr lang="en-US" sz="1400" dirty="0" smtClean="0">
                <a:cs typeface="Arial" charset="0"/>
              </a:rPr>
              <a:t>4 </a:t>
            </a:r>
            <a:r>
              <a:rPr lang="en-US" sz="1400" dirty="0">
                <a:cs typeface="Arial" charset="0"/>
              </a:rPr>
              <a:t>percent</a:t>
            </a:r>
          </a:p>
          <a:p>
            <a:pPr>
              <a:spcBef>
                <a:spcPct val="50000"/>
              </a:spcBef>
              <a:buFont typeface="Wingdings" panose="05000000000000000000" pitchFamily="2" charset="2"/>
              <a:buChar char="ü"/>
              <a:defRPr/>
            </a:pPr>
            <a:r>
              <a:rPr lang="en-US" sz="1400" dirty="0">
                <a:cs typeface="Arial" charset="0"/>
              </a:rPr>
              <a:t>Bond term of 2 years × 2 periods per year = 4 periods</a:t>
            </a:r>
          </a:p>
          <a:p>
            <a:pPr>
              <a:spcBef>
                <a:spcPct val="50000"/>
              </a:spcBef>
              <a:buFont typeface="Wingdings" panose="05000000000000000000" pitchFamily="2" charset="2"/>
              <a:buChar char="Ø"/>
              <a:defRPr/>
            </a:pPr>
            <a:r>
              <a:rPr lang="en-US" sz="1400" dirty="0"/>
              <a:t>Finally, we can determine the issue price of the bonds by adding together the present value of the principal and the present value of the interest payments</a:t>
            </a:r>
          </a:p>
          <a:p>
            <a:pPr marL="0" indent="0">
              <a:spcAft>
                <a:spcPts val="0"/>
              </a:spcAft>
              <a:buNone/>
            </a:pPr>
            <a:endParaRPr lang="en-US" sz="1400" dirty="0"/>
          </a:p>
          <a:p>
            <a:pPr marL="0" indent="0">
              <a:buNone/>
            </a:pPr>
            <a:r>
              <a:rPr lang="en-US" sz="1400" dirty="0">
                <a:solidFill>
                  <a:srgbClr val="C00000"/>
                </a:solidFill>
              </a:rPr>
              <a:t>Present Value of principal: 	</a:t>
            </a:r>
            <a:r>
              <a:rPr lang="en-US" sz="1400" dirty="0" smtClean="0">
                <a:solidFill>
                  <a:srgbClr val="C00000"/>
                </a:solidFill>
              </a:rPr>
              <a:t>$  85,480</a:t>
            </a:r>
            <a:endParaRPr lang="en-US" sz="1400" dirty="0">
              <a:solidFill>
                <a:srgbClr val="C00000"/>
              </a:solidFill>
            </a:endParaRPr>
          </a:p>
          <a:p>
            <a:pPr marL="0" indent="0">
              <a:buNone/>
            </a:pPr>
            <a:r>
              <a:rPr lang="en-US" sz="1400" dirty="0">
                <a:solidFill>
                  <a:srgbClr val="C00000"/>
                </a:solidFill>
              </a:rPr>
              <a:t>Present Value of interest:	</a:t>
            </a:r>
            <a:r>
              <a:rPr lang="en-US" sz="1400" u="sng" dirty="0" smtClean="0">
                <a:solidFill>
                  <a:srgbClr val="C00000"/>
                </a:solidFill>
              </a:rPr>
              <a:t>$  18,149</a:t>
            </a:r>
            <a:endParaRPr lang="en-US" sz="1400" u="sng" dirty="0">
              <a:solidFill>
                <a:srgbClr val="C00000"/>
              </a:solidFill>
            </a:endParaRPr>
          </a:p>
          <a:p>
            <a:pPr marL="0" indent="0">
              <a:buNone/>
            </a:pPr>
            <a:r>
              <a:rPr lang="en-US" sz="1400" b="1" dirty="0">
                <a:solidFill>
                  <a:srgbClr val="C00000"/>
                </a:solidFill>
              </a:rPr>
              <a:t>Present Value of Bond:	</a:t>
            </a:r>
            <a:r>
              <a:rPr lang="en-US" sz="1400" b="1" dirty="0" smtClean="0">
                <a:solidFill>
                  <a:srgbClr val="C00000"/>
                </a:solidFill>
              </a:rPr>
              <a:t>$103,629</a:t>
            </a:r>
            <a:endParaRPr lang="en-US" sz="1400" b="1" dirty="0"/>
          </a:p>
          <a:p>
            <a:pPr marL="0" indent="0">
              <a:buNone/>
            </a:pPr>
            <a:endParaRPr lang="en-US" sz="1400" dirty="0" smtClean="0"/>
          </a:p>
          <a:p>
            <a:endParaRPr lang="en-US" sz="1400" dirty="0"/>
          </a:p>
        </p:txBody>
      </p:sp>
    </p:spTree>
    <p:extLst>
      <p:ext uri="{BB962C8B-B14F-4D97-AF65-F5344CB8AC3E}">
        <p14:creationId xmlns:p14="http://schemas.microsoft.com/office/powerpoint/2010/main" val="16754677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Premium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a:t>
            </a:r>
            <a:r>
              <a:rPr lang="en-US" sz="1400" dirty="0" smtClean="0"/>
              <a:t>. Since </a:t>
            </a:r>
            <a:r>
              <a:rPr lang="en-US" sz="1400" dirty="0"/>
              <a:t>the stated interest rate of 10 percent is greater than the market interest rate of 8 percent, these bonds are issued at a premium</a:t>
            </a:r>
            <a:r>
              <a:rPr lang="en-US" sz="1400" dirty="0" smtClean="0"/>
              <a:t>.</a:t>
            </a:r>
          </a:p>
          <a:p>
            <a:pPr marL="0" indent="0">
              <a:buClr>
                <a:schemeClr val="tx2"/>
              </a:buClr>
              <a:buSzPct val="80000"/>
              <a:buNone/>
            </a:pPr>
            <a:endParaRPr lang="en-US" sz="1400" dirty="0"/>
          </a:p>
          <a:p>
            <a:pPr marL="0" indent="0">
              <a:buClr>
                <a:schemeClr val="tx2"/>
              </a:buClr>
              <a:buSzPct val="80000"/>
              <a:buNone/>
            </a:pPr>
            <a:endParaRPr lang="en-US" sz="1400" dirty="0" smtClean="0"/>
          </a:p>
          <a:p>
            <a:pPr marL="0" indent="0">
              <a:buClr>
                <a:schemeClr val="tx2"/>
              </a:buClr>
              <a:buSzPct val="80000"/>
              <a:buNone/>
            </a:pPr>
            <a:endParaRPr lang="en-US" sz="1400" dirty="0"/>
          </a:p>
          <a:p>
            <a:pPr marL="0" indent="0">
              <a:buClr>
                <a:schemeClr val="tx2"/>
              </a:buClr>
              <a:buSzPct val="80000"/>
              <a:buNone/>
            </a:pPr>
            <a:endParaRPr lang="en-US" sz="1400" dirty="0" smtClean="0"/>
          </a:p>
          <a:p>
            <a:pPr marL="0" indent="0">
              <a:buClr>
                <a:schemeClr val="tx2"/>
              </a:buClr>
              <a:buSzPct val="80000"/>
              <a:buNone/>
            </a:pPr>
            <a:endParaRPr lang="en-US" sz="1400" dirty="0"/>
          </a:p>
          <a:p>
            <a:pPr marL="0" indent="0">
              <a:buClr>
                <a:schemeClr val="tx2"/>
              </a:buClr>
              <a:buSzPct val="80000"/>
              <a:buNone/>
            </a:pPr>
            <a:endParaRPr lang="en-US" sz="1400" dirty="0" smtClean="0"/>
          </a:p>
          <a:p>
            <a:pPr marL="0" indent="0">
              <a:buNone/>
            </a:pPr>
            <a:r>
              <a:rPr lang="en-US" sz="1400" dirty="0">
                <a:solidFill>
                  <a:srgbClr val="000000"/>
                </a:solidFill>
                <a:cs typeface="Arial" charset="0"/>
              </a:rPr>
              <a:t>	</a:t>
            </a:r>
            <a:r>
              <a:rPr lang="en-US" sz="1200" dirty="0">
                <a:solidFill>
                  <a:srgbClr val="000000"/>
                </a:solidFill>
                <a:cs typeface="Arial" charset="0"/>
              </a:rPr>
              <a:t>*This is a </a:t>
            </a:r>
            <a:r>
              <a:rPr lang="en-US" sz="1200" dirty="0">
                <a:cs typeface="Arial" charset="0"/>
              </a:rPr>
              <a:t>contra-liability account</a:t>
            </a:r>
            <a:r>
              <a:rPr lang="en-US" sz="1200" dirty="0">
                <a:solidFill>
                  <a:srgbClr val="000000"/>
                </a:solidFill>
                <a:cs typeface="Arial" charset="0"/>
              </a:rPr>
              <a:t> that appears in the liability section of the balance sheet</a:t>
            </a:r>
            <a:endParaRPr lang="en-US" sz="1200" dirty="0"/>
          </a:p>
          <a:p>
            <a:endParaRPr lang="en-US" sz="1600" dirty="0"/>
          </a:p>
          <a:p>
            <a:endParaRPr lang="en-US" sz="1600" dirty="0"/>
          </a:p>
          <a:p>
            <a:r>
              <a:rPr lang="en-US" sz="1400" dirty="0">
                <a:effectLst>
                  <a:outerShdw blurRad="38100" dist="38100" dir="2700000" algn="tl">
                    <a:srgbClr val="FFFFFF"/>
                  </a:outerShdw>
                </a:effectLst>
                <a:cs typeface="Arial" charset="0"/>
              </a:rPr>
              <a:t>The </a:t>
            </a:r>
            <a:r>
              <a:rPr lang="en-US" sz="1400" dirty="0" smtClean="0">
                <a:effectLst>
                  <a:outerShdw blurRad="38100" dist="38100" dir="2700000" algn="tl">
                    <a:srgbClr val="FFFFFF"/>
                  </a:outerShdw>
                </a:effectLst>
                <a:cs typeface="Arial" charset="0"/>
              </a:rPr>
              <a:t>premium </a:t>
            </a:r>
            <a:r>
              <a:rPr lang="en-US" sz="1400" dirty="0">
                <a:effectLst>
                  <a:outerShdw blurRad="38100" dist="38100" dir="2700000" algn="tl">
                    <a:srgbClr val="FFFFFF"/>
                  </a:outerShdw>
                </a:effectLst>
                <a:cs typeface="Arial" charset="0"/>
              </a:rPr>
              <a:t>will be </a:t>
            </a:r>
            <a:r>
              <a:rPr lang="en-US" sz="1400" dirty="0">
                <a:cs typeface="Arial" charset="0"/>
              </a:rPr>
              <a:t>amortized </a:t>
            </a:r>
            <a:r>
              <a:rPr lang="en-US" sz="1400" dirty="0">
                <a:effectLst>
                  <a:outerShdw blurRad="38100" dist="38100" dir="2700000" algn="tl">
                    <a:srgbClr val="FFFFFF"/>
                  </a:outerShdw>
                </a:effectLst>
                <a:cs typeface="Arial" charset="0"/>
              </a:rPr>
              <a:t>over the two-year life of the bonds</a:t>
            </a:r>
            <a:endParaRPr lang="en-US" sz="1400" dirty="0"/>
          </a:p>
          <a:p>
            <a:pPr marL="0" indent="0">
              <a:buClr>
                <a:schemeClr val="tx2"/>
              </a:buClr>
              <a:buSzPct val="80000"/>
              <a:buNone/>
            </a:pPr>
            <a:endParaRPr lang="en-US" sz="1400" dirty="0" smtClean="0"/>
          </a:p>
          <a:p>
            <a:pPr marL="0" indent="0">
              <a:buClr>
                <a:schemeClr val="tx2"/>
              </a:buClr>
              <a:buSzPct val="80000"/>
              <a:buNone/>
            </a:pPr>
            <a:r>
              <a:rPr lang="en-US" sz="1400" dirty="0" smtClean="0"/>
              <a:t> </a:t>
            </a:r>
            <a:endParaRPr lang="en-US" sz="1400" dirty="0">
              <a:cs typeface="Arial" charset="0"/>
            </a:endParaRPr>
          </a:p>
          <a:p>
            <a:pPr marL="0" indent="0">
              <a:buNone/>
            </a:pPr>
            <a:endParaRPr lang="en-US" sz="1400" dirty="0" smtClean="0"/>
          </a:p>
          <a:p>
            <a:endParaRPr lang="en-US" sz="1400" dirty="0"/>
          </a:p>
        </p:txBody>
      </p:sp>
      <p:graphicFrame>
        <p:nvGraphicFramePr>
          <p:cNvPr id="5" name="Table 4"/>
          <p:cNvGraphicFramePr>
            <a:graphicFrameLocks noGrp="1"/>
          </p:cNvGraphicFramePr>
          <p:nvPr>
            <p:extLst/>
          </p:nvPr>
        </p:nvGraphicFramePr>
        <p:xfrm>
          <a:off x="2057400" y="2590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bond issue at premium</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$103,629</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 Premium* (+XL; +L)</a:t>
                      </a:r>
                      <a:endParaRPr lang="en-US" sz="1400" dirty="0"/>
                    </a:p>
                  </a:txBody>
                  <a:tcPr/>
                </a:tc>
                <a:tc>
                  <a:txBody>
                    <a:bodyPr/>
                    <a:lstStyle/>
                    <a:p>
                      <a:pPr algn="r"/>
                      <a:endParaRPr lang="en-US" sz="1400" dirty="0"/>
                    </a:p>
                  </a:txBody>
                  <a:tcPr/>
                </a:tc>
                <a:tc>
                  <a:txBody>
                    <a:bodyPr/>
                    <a:lstStyle/>
                    <a:p>
                      <a:pPr algn="r"/>
                      <a:r>
                        <a:rPr lang="en-US" sz="1400" dirty="0" smtClean="0"/>
                        <a:t>$    3,629</a:t>
                      </a: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Bonds Payable (+L)</a:t>
                      </a:r>
                      <a:endParaRPr lang="en-US" sz="1400" dirty="0"/>
                    </a:p>
                  </a:txBody>
                  <a:tcPr/>
                </a:tc>
                <a:tc>
                  <a:txBody>
                    <a:bodyPr/>
                    <a:lstStyle/>
                    <a:p>
                      <a:pPr algn="r"/>
                      <a:endParaRPr lang="en-US" sz="1400" dirty="0"/>
                    </a:p>
                  </a:txBody>
                  <a:tcPr/>
                </a:tc>
                <a:tc>
                  <a:txBody>
                    <a:bodyPr/>
                    <a:lstStyle/>
                    <a:p>
                      <a:pPr algn="r"/>
                      <a:r>
                        <a:rPr lang="en-US" sz="1400" dirty="0" smtClean="0"/>
                        <a:t>$100,000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2995203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32</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Bond Premium Amortization Schedule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4800600"/>
          </a:xfrm>
          <a:noFill/>
        </p:spPr>
        <p:txBody>
          <a:bodyPr lIns="0" tIns="0" rIns="0" bIns="0"/>
          <a:lstStyle/>
          <a:p>
            <a:pPr marL="0" indent="0">
              <a:buClr>
                <a:schemeClr val="tx2"/>
              </a:buClr>
              <a:buSzPct val="80000"/>
              <a:buNone/>
            </a:pPr>
            <a:r>
              <a:rPr lang="en-US" sz="1400" b="1" dirty="0"/>
              <a:t>Example:</a:t>
            </a:r>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 Since the stated interest rate of 10 percent is greater than the market interest rate of 8 percent, these bonds are issued at a premium</a:t>
            </a:r>
            <a:r>
              <a:rPr lang="en-US" sz="1400" dirty="0" smtClean="0"/>
              <a:t>.</a:t>
            </a:r>
            <a:endParaRPr lang="en-US" sz="1400" dirty="0"/>
          </a:p>
          <a:p>
            <a:endParaRPr lang="en-US" sz="1400" dirty="0"/>
          </a:p>
        </p:txBody>
      </p:sp>
      <p:graphicFrame>
        <p:nvGraphicFramePr>
          <p:cNvPr id="2" name="Table 1"/>
          <p:cNvGraphicFramePr>
            <a:graphicFrameLocks noGrp="1"/>
          </p:cNvGraphicFramePr>
          <p:nvPr>
            <p:extLst/>
          </p:nvPr>
        </p:nvGraphicFramePr>
        <p:xfrm>
          <a:off x="1371600" y="2590800"/>
          <a:ext cx="6858000" cy="313944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gridSpan="5">
                  <a:txBody>
                    <a:bodyPr/>
                    <a:lstStyle/>
                    <a:p>
                      <a:pPr algn="ctr"/>
                      <a:r>
                        <a:rPr lang="en-US" sz="1200" dirty="0" smtClean="0"/>
                        <a:t>Bond Premium</a:t>
                      </a:r>
                      <a:r>
                        <a:rPr lang="en-US" sz="1200" baseline="0" dirty="0" smtClean="0"/>
                        <a:t> Amortization Schedule</a:t>
                      </a:r>
                      <a:endParaRPr lang="en-US" sz="1200"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200" b="1" dirty="0" smtClean="0"/>
                        <a:t>Date</a:t>
                      </a:r>
                      <a:endParaRPr lang="en-US" sz="1200" b="1" dirty="0"/>
                    </a:p>
                  </a:txBody>
                  <a:tcPr anchor="ctr"/>
                </a:tc>
                <a:tc>
                  <a:txBody>
                    <a:bodyPr/>
                    <a:lstStyle/>
                    <a:p>
                      <a:pPr algn="ctr"/>
                      <a:r>
                        <a:rPr lang="en-US" sz="1200" b="1" dirty="0" smtClean="0"/>
                        <a:t>Cash Owed for Interest</a:t>
                      </a:r>
                      <a:endParaRPr lang="en-US" sz="1200" b="1" dirty="0"/>
                    </a:p>
                  </a:txBody>
                  <a:tcPr anchor="ctr"/>
                </a:tc>
                <a:tc>
                  <a:txBody>
                    <a:bodyPr/>
                    <a:lstStyle/>
                    <a:p>
                      <a:pPr algn="ctr"/>
                      <a:r>
                        <a:rPr lang="en-US" sz="1200" b="1" dirty="0" smtClean="0"/>
                        <a:t>Interest Expense</a:t>
                      </a:r>
                      <a:endParaRPr lang="en-US" sz="1200" b="1" dirty="0"/>
                    </a:p>
                  </a:txBody>
                  <a:tcPr anchor="ctr"/>
                </a:tc>
                <a:tc>
                  <a:txBody>
                    <a:bodyPr/>
                    <a:lstStyle/>
                    <a:p>
                      <a:pPr algn="ctr"/>
                      <a:r>
                        <a:rPr lang="en-US" sz="1200" b="1" dirty="0" smtClean="0"/>
                        <a:t>Amortization of Bond Premium</a:t>
                      </a:r>
                      <a:endParaRPr lang="en-US" sz="1200" b="1" dirty="0"/>
                    </a:p>
                  </a:txBody>
                  <a:tcPr anchor="ctr"/>
                </a:tc>
                <a:tc>
                  <a:txBody>
                    <a:bodyPr/>
                    <a:lstStyle/>
                    <a:p>
                      <a:pPr algn="ctr"/>
                      <a:r>
                        <a:rPr lang="en-US" sz="1200" b="1" dirty="0" smtClean="0"/>
                        <a:t>Bonds Payable Book Value</a:t>
                      </a:r>
                      <a:endParaRPr lang="en-US" sz="1200" b="1" dirty="0"/>
                    </a:p>
                  </a:txBody>
                  <a:tcPr anchor="ctr"/>
                </a:tc>
                <a:extLst>
                  <a:ext uri="{0D108BD9-81ED-4DB2-BD59-A6C34878D82A}">
                    <a16:rowId xmlns:a16="http://schemas.microsoft.com/office/drawing/2014/main" val="10001"/>
                  </a:ext>
                </a:extLst>
              </a:tr>
              <a:tr h="370840">
                <a:tc>
                  <a:txBody>
                    <a:bodyPr/>
                    <a:lstStyle/>
                    <a:p>
                      <a:pPr algn="ctr"/>
                      <a:endParaRPr lang="en-US" sz="1200" dirty="0"/>
                    </a:p>
                  </a:txBody>
                  <a:tcPr anchor="ctr"/>
                </a:tc>
                <a:tc>
                  <a:txBody>
                    <a:bodyPr/>
                    <a:lstStyle/>
                    <a:p>
                      <a:pPr algn="ctr"/>
                      <a:r>
                        <a:rPr lang="en-US" sz="1200" dirty="0" smtClean="0"/>
                        <a:t>$100,000</a:t>
                      </a:r>
                      <a:r>
                        <a:rPr lang="en-US" sz="1200" baseline="0" dirty="0" smtClean="0"/>
                        <a:t> * 10% * ½ year</a:t>
                      </a:r>
                      <a:endParaRPr lang="en-US" sz="1200" dirty="0"/>
                    </a:p>
                  </a:txBody>
                  <a:tcPr anchor="ctr"/>
                </a:tc>
                <a:tc>
                  <a:txBody>
                    <a:bodyPr/>
                    <a:lstStyle/>
                    <a:p>
                      <a:pPr algn="ctr"/>
                      <a:r>
                        <a:rPr lang="en-US" sz="1200" dirty="0" smtClean="0"/>
                        <a:t>Beginning BV * 8% * ½ year</a:t>
                      </a:r>
                      <a:endParaRPr lang="en-US" sz="1200" dirty="0"/>
                    </a:p>
                  </a:txBody>
                  <a:tcPr anchor="ctr"/>
                </a:tc>
                <a:tc>
                  <a:txBody>
                    <a:bodyPr/>
                    <a:lstStyle/>
                    <a:p>
                      <a:pPr algn="ctr"/>
                      <a:r>
                        <a:rPr lang="en-US" sz="1200" baseline="0" dirty="0" smtClean="0"/>
                        <a:t>Interest Expense - Cash Owed</a:t>
                      </a:r>
                      <a:endParaRPr lang="en-US" sz="1200" dirty="0"/>
                    </a:p>
                  </a:txBody>
                  <a:tcPr anchor="ctr"/>
                </a:tc>
                <a:tc>
                  <a:txBody>
                    <a:bodyPr/>
                    <a:lstStyle/>
                    <a:p>
                      <a:pPr algn="ctr"/>
                      <a:r>
                        <a:rPr lang="en-US" sz="1200" dirty="0" smtClean="0"/>
                        <a:t>Beginning BV + Amortization</a:t>
                      </a:r>
                      <a:endParaRPr lang="en-US" sz="1200" dirty="0"/>
                    </a:p>
                  </a:txBody>
                  <a:tcPr anchor="ctr"/>
                </a:tc>
                <a:extLst>
                  <a:ext uri="{0D108BD9-81ED-4DB2-BD59-A6C34878D82A}">
                    <a16:rowId xmlns:a16="http://schemas.microsoft.com/office/drawing/2014/main" val="10002"/>
                  </a:ext>
                </a:extLst>
              </a:tr>
              <a:tr h="370840">
                <a:tc>
                  <a:txBody>
                    <a:bodyPr/>
                    <a:lstStyle/>
                    <a:p>
                      <a:pPr algn="ctr"/>
                      <a:r>
                        <a:rPr lang="en-US" sz="1200" dirty="0" smtClean="0"/>
                        <a:t>01/01/2016</a:t>
                      </a: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endParaRPr lang="en-US" sz="1200" dirty="0"/>
                    </a:p>
                  </a:txBody>
                  <a:tcPr anchor="ctr"/>
                </a:tc>
                <a:tc>
                  <a:txBody>
                    <a:bodyPr/>
                    <a:lstStyle/>
                    <a:p>
                      <a:pPr algn="ctr"/>
                      <a:r>
                        <a:rPr lang="en-US" sz="1200" dirty="0" smtClean="0"/>
                        <a:t>$103,629</a:t>
                      </a:r>
                      <a:endParaRPr lang="en-US" sz="1200" dirty="0"/>
                    </a:p>
                  </a:txBody>
                  <a:tcPr anchor="ctr"/>
                </a:tc>
                <a:extLst>
                  <a:ext uri="{0D108BD9-81ED-4DB2-BD59-A6C34878D82A}">
                    <a16:rowId xmlns:a16="http://schemas.microsoft.com/office/drawing/2014/main" val="10003"/>
                  </a:ext>
                </a:extLst>
              </a:tr>
              <a:tr h="370840">
                <a:tc>
                  <a:txBody>
                    <a:bodyPr/>
                    <a:lstStyle/>
                    <a:p>
                      <a:pPr algn="ctr"/>
                      <a:r>
                        <a:rPr lang="en-US" sz="1200" dirty="0" smtClean="0"/>
                        <a:t>06/30/2016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$4,145</a:t>
                      </a:r>
                      <a:endParaRPr lang="en-US" sz="1200" dirty="0"/>
                    </a:p>
                  </a:txBody>
                  <a:tcPr anchor="ctr"/>
                </a:tc>
                <a:tc>
                  <a:txBody>
                    <a:bodyPr/>
                    <a:lstStyle/>
                    <a:p>
                      <a:pPr algn="ctr"/>
                      <a:r>
                        <a:rPr lang="en-US" sz="1200" dirty="0" smtClean="0"/>
                        <a:t>($855)</a:t>
                      </a:r>
                      <a:endParaRPr lang="en-US" sz="1200" dirty="0"/>
                    </a:p>
                  </a:txBody>
                  <a:tcPr anchor="ctr"/>
                </a:tc>
                <a:tc>
                  <a:txBody>
                    <a:bodyPr/>
                    <a:lstStyle/>
                    <a:p>
                      <a:pPr algn="ctr"/>
                      <a:r>
                        <a:rPr lang="en-US" sz="1200" dirty="0" smtClean="0"/>
                        <a:t>$102,775</a:t>
                      </a:r>
                      <a:endParaRPr lang="en-US" sz="1200" dirty="0"/>
                    </a:p>
                  </a:txBody>
                  <a:tcPr anchor="ctr"/>
                </a:tc>
                <a:extLst>
                  <a:ext uri="{0D108BD9-81ED-4DB2-BD59-A6C34878D82A}">
                    <a16:rowId xmlns:a16="http://schemas.microsoft.com/office/drawing/2014/main" val="10004"/>
                  </a:ext>
                </a:extLst>
              </a:tr>
              <a:tr h="370840">
                <a:tc>
                  <a:txBody>
                    <a:bodyPr/>
                    <a:lstStyle/>
                    <a:p>
                      <a:pPr algn="ctr"/>
                      <a:r>
                        <a:rPr lang="en-US" sz="1200" dirty="0" smtClean="0"/>
                        <a:t>12/31/2016</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$4,111</a:t>
                      </a:r>
                      <a:endParaRPr lang="en-US" sz="1200" dirty="0"/>
                    </a:p>
                  </a:txBody>
                  <a:tcPr anchor="ctr"/>
                </a:tc>
                <a:tc>
                  <a:txBody>
                    <a:bodyPr/>
                    <a:lstStyle/>
                    <a:p>
                      <a:pPr algn="ctr"/>
                      <a:r>
                        <a:rPr lang="en-US" sz="1200" dirty="0" smtClean="0"/>
                        <a:t>($889)</a:t>
                      </a:r>
                      <a:endParaRPr lang="en-US" sz="1200" dirty="0"/>
                    </a:p>
                  </a:txBody>
                  <a:tcPr anchor="ctr"/>
                </a:tc>
                <a:tc>
                  <a:txBody>
                    <a:bodyPr/>
                    <a:lstStyle/>
                    <a:p>
                      <a:pPr algn="ctr"/>
                      <a:r>
                        <a:rPr lang="en-US" sz="1200" dirty="0" smtClean="0"/>
                        <a:t>$101,886</a:t>
                      </a:r>
                      <a:endParaRPr lang="en-US" sz="1200" dirty="0"/>
                    </a:p>
                  </a:txBody>
                  <a:tcPr anchor="ctr"/>
                </a:tc>
                <a:extLst>
                  <a:ext uri="{0D108BD9-81ED-4DB2-BD59-A6C34878D82A}">
                    <a16:rowId xmlns:a16="http://schemas.microsoft.com/office/drawing/2014/main" val="10005"/>
                  </a:ext>
                </a:extLst>
              </a:tr>
              <a:tr h="370840">
                <a:tc>
                  <a:txBody>
                    <a:bodyPr/>
                    <a:lstStyle/>
                    <a:p>
                      <a:pPr algn="ctr"/>
                      <a:r>
                        <a:rPr lang="en-US" sz="1200" dirty="0" smtClean="0"/>
                        <a:t>06/30/2017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$4,075</a:t>
                      </a:r>
                      <a:endParaRPr lang="en-US" sz="1200" dirty="0"/>
                    </a:p>
                  </a:txBody>
                  <a:tcPr anchor="ctr"/>
                </a:tc>
                <a:tc>
                  <a:txBody>
                    <a:bodyPr/>
                    <a:lstStyle/>
                    <a:p>
                      <a:pPr algn="ctr"/>
                      <a:r>
                        <a:rPr lang="en-US" sz="1200" dirty="0" smtClean="0"/>
                        <a:t>($925)</a:t>
                      </a:r>
                      <a:endParaRPr lang="en-US" sz="1200" dirty="0"/>
                    </a:p>
                  </a:txBody>
                  <a:tcPr anchor="ctr"/>
                </a:tc>
                <a:tc>
                  <a:txBody>
                    <a:bodyPr/>
                    <a:lstStyle/>
                    <a:p>
                      <a:pPr algn="ctr"/>
                      <a:r>
                        <a:rPr lang="en-US" sz="1200" dirty="0" smtClean="0"/>
                        <a:t>$100,961</a:t>
                      </a:r>
                      <a:endParaRPr lang="en-US" sz="1200" dirty="0"/>
                    </a:p>
                  </a:txBody>
                  <a:tcPr anchor="ctr"/>
                </a:tc>
                <a:extLst>
                  <a:ext uri="{0D108BD9-81ED-4DB2-BD59-A6C34878D82A}">
                    <a16:rowId xmlns:a16="http://schemas.microsoft.com/office/drawing/2014/main" val="10006"/>
                  </a:ext>
                </a:extLst>
              </a:tr>
              <a:tr h="370840">
                <a:tc>
                  <a:txBody>
                    <a:bodyPr/>
                    <a:lstStyle/>
                    <a:p>
                      <a:pPr algn="ctr"/>
                      <a:r>
                        <a:rPr lang="en-US" sz="1200" dirty="0" smtClean="0"/>
                        <a:t>12/31/2017</a:t>
                      </a:r>
                      <a:endParaRPr lang="en-US" sz="1200" dirty="0"/>
                    </a:p>
                  </a:txBody>
                  <a:tcPr anchor="ctr"/>
                </a:tc>
                <a:tc>
                  <a:txBody>
                    <a:bodyPr/>
                    <a:lstStyle/>
                    <a:p>
                      <a:pPr algn="ctr"/>
                      <a:r>
                        <a:rPr lang="en-US" sz="1200" dirty="0" smtClean="0"/>
                        <a:t>$5,000</a:t>
                      </a:r>
                      <a:endParaRPr lang="en-US" sz="1200" dirty="0"/>
                    </a:p>
                  </a:txBody>
                  <a:tcPr anchor="ctr"/>
                </a:tc>
                <a:tc>
                  <a:txBody>
                    <a:bodyPr/>
                    <a:lstStyle/>
                    <a:p>
                      <a:pPr algn="ctr"/>
                      <a:r>
                        <a:rPr lang="en-US" sz="1200" dirty="0" smtClean="0"/>
                        <a:t>$4,038</a:t>
                      </a:r>
                      <a:endParaRPr lang="en-US" sz="1200" dirty="0"/>
                    </a:p>
                  </a:txBody>
                  <a:tcPr anchor="ctr"/>
                </a:tc>
                <a:tc>
                  <a:txBody>
                    <a:bodyPr/>
                    <a:lstStyle/>
                    <a:p>
                      <a:pPr algn="ctr"/>
                      <a:r>
                        <a:rPr lang="en-US" sz="1200" dirty="0" smtClean="0"/>
                        <a:t>($962)</a:t>
                      </a:r>
                      <a:endParaRPr lang="en-US" sz="1200" dirty="0"/>
                    </a:p>
                  </a:txBody>
                  <a:tcPr anchor="ctr"/>
                </a:tc>
                <a:tc>
                  <a:txBody>
                    <a:bodyPr/>
                    <a:lstStyle/>
                    <a:p>
                      <a:pPr algn="ctr"/>
                      <a:r>
                        <a:rPr lang="en-US" sz="1200" dirty="0" smtClean="0"/>
                        <a:t>$100,000</a:t>
                      </a:r>
                      <a:endParaRPr lang="en-US" sz="1200" dirty="0"/>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5985523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33</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Bonds Issued at Premium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8 percent. Since the stated interest rate of 10 percent is greater than the market interest rate of 8 percent, these bonds are issued at a premium</a:t>
            </a:r>
            <a:r>
              <a:rPr lang="en-US" sz="1400" dirty="0" smtClean="0"/>
              <a:t>.</a:t>
            </a:r>
            <a:endParaRPr lang="en-US" sz="1400" dirty="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r>
              <a:rPr lang="en-US" sz="1200" dirty="0" smtClean="0">
                <a:solidFill>
                  <a:srgbClr val="000000"/>
                </a:solidFill>
                <a:cs typeface="Arial" charset="0"/>
              </a:rPr>
              <a:t>	*This </a:t>
            </a:r>
            <a:r>
              <a:rPr lang="en-US" sz="1200" dirty="0">
                <a:solidFill>
                  <a:srgbClr val="000000"/>
                </a:solidFill>
                <a:cs typeface="Arial" charset="0"/>
              </a:rPr>
              <a:t>is a </a:t>
            </a:r>
            <a:r>
              <a:rPr lang="en-US" sz="1200" dirty="0">
                <a:cs typeface="Arial" charset="0"/>
              </a:rPr>
              <a:t>contra-liability account</a:t>
            </a:r>
            <a:r>
              <a:rPr lang="en-US" sz="1200" dirty="0">
                <a:solidFill>
                  <a:srgbClr val="000000"/>
                </a:solidFill>
                <a:cs typeface="Arial" charset="0"/>
              </a:rPr>
              <a:t> that appears in the liability section of the balance sheet</a:t>
            </a:r>
            <a:endParaRPr lang="en-US" sz="1200" dirty="0"/>
          </a:p>
          <a:p>
            <a:endParaRPr lang="en-US" sz="1400" dirty="0" smtClean="0"/>
          </a:p>
          <a:p>
            <a:pPr marL="0" indent="0">
              <a:buNone/>
            </a:pPr>
            <a:endParaRPr lang="en-US" sz="1400" dirty="0"/>
          </a:p>
        </p:txBody>
      </p:sp>
      <p:graphicFrame>
        <p:nvGraphicFramePr>
          <p:cNvPr id="5" name="Table 4"/>
          <p:cNvGraphicFramePr>
            <a:graphicFrameLocks noGrp="1"/>
          </p:cNvGraphicFramePr>
          <p:nvPr>
            <p:extLst/>
          </p:nvPr>
        </p:nvGraphicFramePr>
        <p:xfrm>
          <a:off x="2057400" y="2590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first interest payment</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a:t>
                      </a:r>
                      <a:r>
                        <a:rPr lang="en-US" sz="1400" baseline="0" dirty="0" smtClean="0"/>
                        <a:t> Expense</a:t>
                      </a:r>
                      <a:r>
                        <a:rPr lang="en-US" sz="1400" dirty="0" smtClean="0"/>
                        <a:t> (+E; -SE)</a:t>
                      </a:r>
                      <a:endParaRPr lang="en-US" sz="1400" dirty="0"/>
                    </a:p>
                  </a:txBody>
                  <a:tcPr/>
                </a:tc>
                <a:tc>
                  <a:txBody>
                    <a:bodyPr/>
                    <a:lstStyle/>
                    <a:p>
                      <a:pPr algn="r"/>
                      <a:r>
                        <a:rPr lang="en-US" sz="1400" dirty="0" smtClean="0"/>
                        <a:t>$4,145</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Bond Premium* (-XL; -L)</a:t>
                      </a:r>
                      <a:endParaRPr lang="en-US" sz="1400" dirty="0"/>
                    </a:p>
                  </a:txBody>
                  <a:tcPr/>
                </a:tc>
                <a:tc>
                  <a:txBody>
                    <a:bodyPr/>
                    <a:lstStyle/>
                    <a:p>
                      <a:pPr algn="r"/>
                      <a:r>
                        <a:rPr lang="en-US" sz="1400" dirty="0" smtClean="0"/>
                        <a:t>855</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2"/>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$5,000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1527677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34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chemeClr val="bg1"/>
                </a:solidFill>
              </a:rPr>
              <a:t>Early Redemption: Bond Issued at Discount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Clr>
                <a:schemeClr val="tx2"/>
              </a:buClr>
              <a:buSzPct val="80000"/>
              <a:buNone/>
            </a:pPr>
            <a:r>
              <a:rPr lang="en-US" sz="1400" b="1" dirty="0" smtClean="0"/>
              <a:t>Example:</a:t>
            </a:r>
            <a:endParaRPr lang="en-US" sz="1400" b="1" dirty="0"/>
          </a:p>
          <a:p>
            <a:pPr marL="0" indent="0">
              <a:buClr>
                <a:schemeClr val="tx2"/>
              </a:buClr>
              <a:buSzPct val="80000"/>
              <a:buNone/>
            </a:pPr>
            <a:r>
              <a:rPr lang="en-US" sz="1400" dirty="0"/>
              <a:t>On January 1, 2016, Amazon issues $100,000 in bonds having a 10 percent annual stated rate of interest. The bonds mature in two years, and interest is paid semiannually. The annual market rate of interest is 12 percent. Since the stated interest rate of 10 percent is less than the market interest rate of 12 percent, these bonds are issued at a discount.</a:t>
            </a:r>
          </a:p>
          <a:p>
            <a:pPr marL="0" indent="0">
              <a:buNone/>
            </a:pPr>
            <a:r>
              <a:rPr lang="en-US" sz="1400" dirty="0">
                <a:solidFill>
                  <a:srgbClr val="C00000"/>
                </a:solidFill>
              </a:rPr>
              <a:t>Suppose Amazon decides to redeem its bonds on </a:t>
            </a:r>
            <a:r>
              <a:rPr lang="en-US" sz="1400" dirty="0" smtClean="0">
                <a:solidFill>
                  <a:srgbClr val="C00000"/>
                </a:solidFill>
              </a:rPr>
              <a:t>01/01/2017 when </a:t>
            </a:r>
            <a:r>
              <a:rPr lang="en-US" sz="1400" dirty="0">
                <a:solidFill>
                  <a:srgbClr val="C00000"/>
                </a:solidFill>
              </a:rPr>
              <a:t>its market interest rate is </a:t>
            </a:r>
            <a:r>
              <a:rPr lang="en-US" sz="1400" b="1" dirty="0">
                <a:solidFill>
                  <a:srgbClr val="C00000"/>
                </a:solidFill>
              </a:rPr>
              <a:t>15%</a:t>
            </a:r>
            <a:r>
              <a:rPr lang="en-US" sz="1400" dirty="0">
                <a:solidFill>
                  <a:srgbClr val="C00000"/>
                </a:solidFill>
              </a:rPr>
              <a:t> </a:t>
            </a:r>
          </a:p>
          <a:p>
            <a:pPr marL="0" indent="0">
              <a:buNone/>
            </a:pPr>
            <a:endParaRPr lang="en-US" sz="1400" dirty="0" smtClean="0"/>
          </a:p>
          <a:p>
            <a:pPr marL="0" indent="0">
              <a:buNone/>
            </a:pPr>
            <a:endParaRPr lang="en-US" sz="1400" dirty="0"/>
          </a:p>
          <a:p>
            <a:endParaRPr lang="en-US" sz="1400" dirty="0" smtClean="0"/>
          </a:p>
          <a:p>
            <a:endParaRPr lang="en-US" sz="1400" dirty="0"/>
          </a:p>
          <a:p>
            <a:endParaRPr lang="en-US" sz="1400" dirty="0" smtClean="0"/>
          </a:p>
          <a:p>
            <a:endParaRPr lang="en-US" sz="1400" dirty="0"/>
          </a:p>
          <a:p>
            <a:endParaRPr lang="en-US" sz="1400" dirty="0" smtClean="0"/>
          </a:p>
          <a:p>
            <a:pPr marL="0" indent="0">
              <a:buNone/>
            </a:pPr>
            <a:r>
              <a:rPr lang="en-US" sz="1400" dirty="0" smtClean="0">
                <a:solidFill>
                  <a:srgbClr val="002060"/>
                </a:solidFill>
                <a:cs typeface="Arial" charset="0"/>
              </a:rPr>
              <a:t>According to the above example, has Amazon </a:t>
            </a:r>
            <a:r>
              <a:rPr lang="en-US" sz="1400" dirty="0">
                <a:solidFill>
                  <a:srgbClr val="002060"/>
                </a:solidFill>
                <a:cs typeface="Arial" charset="0"/>
              </a:rPr>
              <a:t>become more or less risky in the past year?</a:t>
            </a:r>
            <a:r>
              <a:rPr lang="en-US" sz="1200" dirty="0" smtClean="0">
                <a:solidFill>
                  <a:srgbClr val="000000"/>
                </a:solidFill>
                <a:cs typeface="Arial" charset="0"/>
              </a:rPr>
              <a:t>	</a:t>
            </a:r>
          </a:p>
          <a:p>
            <a:pPr marL="0" indent="0">
              <a:buNone/>
            </a:pPr>
            <a:r>
              <a:rPr lang="en-US" sz="1200" dirty="0">
                <a:solidFill>
                  <a:srgbClr val="C00000"/>
                </a:solidFill>
                <a:cs typeface="Arial" charset="0"/>
              </a:rPr>
              <a:t>	</a:t>
            </a:r>
            <a:r>
              <a:rPr lang="en-US" sz="1400" dirty="0" smtClean="0">
                <a:solidFill>
                  <a:srgbClr val="C00000"/>
                </a:solidFill>
                <a:cs typeface="Arial" charset="0"/>
              </a:rPr>
              <a:t>More Risky</a:t>
            </a:r>
          </a:p>
          <a:p>
            <a:pPr marL="0" indent="0">
              <a:buNone/>
            </a:pPr>
            <a:endParaRPr lang="en-US" sz="1400" dirty="0">
              <a:solidFill>
                <a:srgbClr val="C00000"/>
              </a:solidFill>
              <a:cs typeface="Arial" charset="0"/>
            </a:endParaRPr>
          </a:p>
          <a:p>
            <a:pPr marL="0" indent="0">
              <a:buNone/>
            </a:pPr>
            <a:r>
              <a:rPr lang="en-US" sz="1400" dirty="0">
                <a:solidFill>
                  <a:srgbClr val="002060"/>
                </a:solidFill>
              </a:rPr>
              <a:t>Why would </a:t>
            </a:r>
            <a:r>
              <a:rPr lang="en-US" sz="1400" dirty="0" smtClean="0">
                <a:solidFill>
                  <a:srgbClr val="002060"/>
                </a:solidFill>
              </a:rPr>
              <a:t>Amazon </a:t>
            </a:r>
            <a:r>
              <a:rPr lang="en-US" sz="1400" dirty="0">
                <a:solidFill>
                  <a:srgbClr val="002060"/>
                </a:solidFill>
              </a:rPr>
              <a:t>becoming riskier generate a gain? </a:t>
            </a:r>
          </a:p>
          <a:p>
            <a:pPr lvl="1">
              <a:buFont typeface="Wingdings" panose="05000000000000000000" pitchFamily="2" charset="2"/>
              <a:buChar char="ü"/>
            </a:pPr>
            <a:r>
              <a:rPr lang="en-US" sz="1200" dirty="0">
                <a:solidFill>
                  <a:srgbClr val="C00000"/>
                </a:solidFill>
              </a:rPr>
              <a:t>As a firm becomes riskier, its market interest rate increases, so the fair market value of its publicly traded debt decreases</a:t>
            </a:r>
          </a:p>
          <a:p>
            <a:pPr lvl="1">
              <a:buFont typeface="Wingdings" panose="05000000000000000000" pitchFamily="2" charset="2"/>
              <a:buChar char="ü"/>
            </a:pPr>
            <a:r>
              <a:rPr lang="en-US" sz="1200" dirty="0">
                <a:solidFill>
                  <a:srgbClr val="C00000"/>
                </a:solidFill>
              </a:rPr>
              <a:t>This means the firm can repurchase its own debt for less cash than it received when it originally issued the debt, generating a gain</a:t>
            </a:r>
          </a:p>
          <a:p>
            <a:pPr lvl="1">
              <a:buFont typeface="Wingdings" panose="05000000000000000000" pitchFamily="2" charset="2"/>
              <a:buChar char="ü"/>
            </a:pPr>
            <a:r>
              <a:rPr lang="en-US" sz="1200" dirty="0">
                <a:solidFill>
                  <a:srgbClr val="C00000"/>
                </a:solidFill>
              </a:rPr>
              <a:t>Very common in 2008 and 2009 when many firms’ risk profiles increased </a:t>
            </a:r>
            <a:endParaRPr lang="en-US" sz="1600" dirty="0">
              <a:solidFill>
                <a:srgbClr val="C00000"/>
              </a:solidFill>
            </a:endParaRPr>
          </a:p>
        </p:txBody>
      </p:sp>
      <p:graphicFrame>
        <p:nvGraphicFramePr>
          <p:cNvPr id="5" name="Table 4"/>
          <p:cNvGraphicFramePr>
            <a:graphicFrameLocks noGrp="1"/>
          </p:cNvGraphicFramePr>
          <p:nvPr>
            <p:extLst/>
          </p:nvPr>
        </p:nvGraphicFramePr>
        <p:xfrm>
          <a:off x="2095500" y="2895600"/>
          <a:ext cx="5638800" cy="15240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bond redemption</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Bond Payable (-L)</a:t>
                      </a:r>
                      <a:endParaRPr lang="en-US" sz="1400" dirty="0"/>
                    </a:p>
                  </a:txBody>
                  <a:tcPr/>
                </a:tc>
                <a:tc>
                  <a:txBody>
                    <a:bodyPr/>
                    <a:lstStyle/>
                    <a:p>
                      <a:pPr algn="r"/>
                      <a:r>
                        <a:rPr lang="en-US" sz="1400" dirty="0" smtClean="0"/>
                        <a:t>$100,000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Bond Discount (-XL; +L)</a:t>
                      </a:r>
                      <a:endParaRPr lang="en-US" sz="1400" dirty="0"/>
                    </a:p>
                  </a:txBody>
                  <a:tcPr/>
                </a:tc>
                <a:tc>
                  <a:txBody>
                    <a:bodyPr/>
                    <a:lstStyle/>
                    <a:p>
                      <a:pPr algn="r"/>
                      <a:endParaRPr lang="en-US" sz="14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t>$  1,833</a:t>
                      </a:r>
                    </a:p>
                  </a:txBody>
                  <a:tcPr/>
                </a:tc>
                <a:extLst>
                  <a:ext uri="{0D108BD9-81ED-4DB2-BD59-A6C34878D82A}">
                    <a16:rowId xmlns:a16="http://schemas.microsoft.com/office/drawing/2014/main" val="10002"/>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95,511</a:t>
                      </a:r>
                      <a:endParaRPr lang="en-US" sz="1400" dirty="0"/>
                    </a:p>
                  </a:txBody>
                  <a:tcPr/>
                </a:tc>
                <a:extLst>
                  <a:ext uri="{0D108BD9-81ED-4DB2-BD59-A6C34878D82A}">
                    <a16:rowId xmlns:a16="http://schemas.microsoft.com/office/drawing/2014/main" val="512238173"/>
                  </a:ext>
                </a:extLst>
              </a:tr>
              <a:tr h="127000">
                <a:tc>
                  <a:txBody>
                    <a:bodyPr/>
                    <a:lstStyle/>
                    <a:p>
                      <a:r>
                        <a:rPr lang="en-US" sz="1400" dirty="0" smtClean="0"/>
                        <a:t>     Gain on Bond Redemption (+G; +SE)</a:t>
                      </a:r>
                      <a:endParaRPr lang="en-US" sz="1400" dirty="0"/>
                    </a:p>
                  </a:txBody>
                  <a:tcPr/>
                </a:tc>
                <a:tc>
                  <a:txBody>
                    <a:bodyPr/>
                    <a:lstStyle/>
                    <a:p>
                      <a:pPr algn="r"/>
                      <a:endParaRPr lang="en-US" sz="1400" dirty="0"/>
                    </a:p>
                  </a:txBody>
                  <a:tcPr/>
                </a:tc>
                <a:tc>
                  <a:txBody>
                    <a:bodyPr/>
                    <a:lstStyle/>
                    <a:p>
                      <a:pPr algn="r"/>
                      <a:r>
                        <a:rPr lang="en-US" sz="1400" dirty="0" smtClean="0"/>
                        <a:t>2,656</a:t>
                      </a:r>
                      <a:endParaRPr lang="en-US" sz="1400" dirty="0"/>
                    </a:p>
                  </a:txBody>
                  <a:tcPr/>
                </a:tc>
                <a:extLst>
                  <a:ext uri="{0D108BD9-81ED-4DB2-BD59-A6C34878D82A}">
                    <a16:rowId xmlns:a16="http://schemas.microsoft.com/office/drawing/2014/main" val="14759071"/>
                  </a:ext>
                </a:extLst>
              </a:tr>
            </a:tbl>
          </a:graphicData>
        </a:graphic>
      </p:graphicFrame>
    </p:spTree>
    <p:extLst>
      <p:ext uri="{BB962C8B-B14F-4D97-AF65-F5344CB8AC3E}">
        <p14:creationId xmlns:p14="http://schemas.microsoft.com/office/powerpoint/2010/main" val="1231622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35</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Zero Coupon Bond Amortization Schedule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4800600"/>
          </a:xfrm>
          <a:noFill/>
        </p:spPr>
        <p:txBody>
          <a:bodyPr lIns="0" tIns="0" rIns="0" bIns="0"/>
          <a:lstStyle/>
          <a:p>
            <a:pPr marL="0" indent="0">
              <a:buClr>
                <a:schemeClr val="tx2"/>
              </a:buClr>
              <a:buSzPct val="80000"/>
              <a:buNone/>
            </a:pPr>
            <a:r>
              <a:rPr lang="en-US" sz="1400" b="1" dirty="0"/>
              <a:t>Example:</a:t>
            </a:r>
          </a:p>
          <a:p>
            <a:pPr marL="0" indent="0">
              <a:buClr>
                <a:schemeClr val="tx2"/>
              </a:buClr>
              <a:buSzPct val="80000"/>
              <a:buNone/>
            </a:pPr>
            <a:r>
              <a:rPr lang="en-US" sz="1400" dirty="0"/>
              <a:t>Firm Y</a:t>
            </a:r>
            <a:r>
              <a:rPr lang="en-US" altLang="en-US" sz="1400" dirty="0"/>
              <a:t> issues $100,000 of </a:t>
            </a:r>
            <a:r>
              <a:rPr lang="en-US" altLang="en-US" sz="1400" b="1" dirty="0">
                <a:solidFill>
                  <a:srgbClr val="002060"/>
                </a:solidFill>
              </a:rPr>
              <a:t>zero coupon</a:t>
            </a:r>
            <a:r>
              <a:rPr lang="en-US" altLang="en-US" sz="1400" dirty="0"/>
              <a:t>, 3-year bonds on </a:t>
            </a:r>
            <a:r>
              <a:rPr lang="en-US" altLang="en-US" sz="1400" dirty="0" smtClean="0"/>
              <a:t>01/01/2016 </a:t>
            </a:r>
            <a:r>
              <a:rPr lang="en-US" altLang="en-US" sz="1400" dirty="0"/>
              <a:t>when its market interest rate is </a:t>
            </a:r>
            <a:r>
              <a:rPr lang="en-US" altLang="en-US" sz="1400" b="1" dirty="0">
                <a:solidFill>
                  <a:srgbClr val="002060"/>
                </a:solidFill>
              </a:rPr>
              <a:t>8%</a:t>
            </a:r>
            <a:r>
              <a:rPr lang="en-US" altLang="en-US" sz="1400" dirty="0"/>
              <a:t>. Financial statements are prepared semi-annually. Prepare Firm Y’s bond amortization schedule</a:t>
            </a:r>
            <a:r>
              <a:rPr lang="en-US" sz="1400" dirty="0" smtClean="0"/>
              <a:t>.</a:t>
            </a:r>
            <a:endParaRPr lang="en-US" sz="1400" dirty="0"/>
          </a:p>
          <a:p>
            <a:endParaRPr lang="en-US" sz="1400" dirty="0"/>
          </a:p>
        </p:txBody>
      </p:sp>
      <p:graphicFrame>
        <p:nvGraphicFramePr>
          <p:cNvPr id="2" name="Table 1"/>
          <p:cNvGraphicFramePr>
            <a:graphicFrameLocks noGrp="1"/>
          </p:cNvGraphicFramePr>
          <p:nvPr>
            <p:extLst/>
          </p:nvPr>
        </p:nvGraphicFramePr>
        <p:xfrm>
          <a:off x="1371600" y="2286000"/>
          <a:ext cx="6858000" cy="379476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70840">
                <a:tc gridSpan="5">
                  <a:txBody>
                    <a:bodyPr/>
                    <a:lstStyle/>
                    <a:p>
                      <a:pPr algn="ctr"/>
                      <a:r>
                        <a:rPr lang="en-US" sz="1200" dirty="0" smtClean="0"/>
                        <a:t>Zero Coupon Bond </a:t>
                      </a:r>
                      <a:r>
                        <a:rPr lang="en-US" sz="1200" baseline="0" dirty="0" smtClean="0"/>
                        <a:t>Amortization Schedule</a:t>
                      </a:r>
                      <a:endParaRPr lang="en-US" sz="1200" dirty="0"/>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algn="ctr"/>
                      <a:r>
                        <a:rPr lang="en-US" sz="1200" b="1" dirty="0" smtClean="0"/>
                        <a:t>Date</a:t>
                      </a:r>
                      <a:endParaRPr lang="en-US" sz="1200" b="1" dirty="0"/>
                    </a:p>
                  </a:txBody>
                  <a:tcPr anchor="ctr"/>
                </a:tc>
                <a:tc>
                  <a:txBody>
                    <a:bodyPr/>
                    <a:lstStyle/>
                    <a:p>
                      <a:pPr algn="ctr"/>
                      <a:r>
                        <a:rPr lang="en-US" sz="1200" b="1" dirty="0" smtClean="0"/>
                        <a:t>Cash Owed for Interest</a:t>
                      </a:r>
                      <a:endParaRPr lang="en-US" sz="1200" b="1" dirty="0"/>
                    </a:p>
                  </a:txBody>
                  <a:tcPr anchor="ctr"/>
                </a:tc>
                <a:tc>
                  <a:txBody>
                    <a:bodyPr/>
                    <a:lstStyle/>
                    <a:p>
                      <a:pPr algn="ctr"/>
                      <a:r>
                        <a:rPr lang="en-US" sz="1200" b="1" dirty="0" smtClean="0"/>
                        <a:t>Interest Expense</a:t>
                      </a:r>
                      <a:endParaRPr lang="en-US" sz="1200" b="1" dirty="0"/>
                    </a:p>
                  </a:txBody>
                  <a:tcPr anchor="ctr"/>
                </a:tc>
                <a:tc>
                  <a:txBody>
                    <a:bodyPr/>
                    <a:lstStyle/>
                    <a:p>
                      <a:pPr algn="ctr"/>
                      <a:r>
                        <a:rPr lang="en-US" sz="1200" b="1" dirty="0" smtClean="0"/>
                        <a:t>Discount</a:t>
                      </a:r>
                      <a:endParaRPr lang="en-US" sz="1200" b="1" dirty="0"/>
                    </a:p>
                  </a:txBody>
                  <a:tcPr anchor="ctr"/>
                </a:tc>
                <a:tc>
                  <a:txBody>
                    <a:bodyPr/>
                    <a:lstStyle/>
                    <a:p>
                      <a:pPr algn="ctr"/>
                      <a:r>
                        <a:rPr lang="en-US" sz="1200" b="1" dirty="0" smtClean="0"/>
                        <a:t>Net Book Value</a:t>
                      </a:r>
                      <a:endParaRPr lang="en-US" sz="1200" b="1" dirty="0"/>
                    </a:p>
                  </a:txBody>
                  <a:tcPr anchor="ctr"/>
                </a:tc>
                <a:extLst>
                  <a:ext uri="{0D108BD9-81ED-4DB2-BD59-A6C34878D82A}">
                    <a16:rowId xmlns:a16="http://schemas.microsoft.com/office/drawing/2014/main" val="10001"/>
                  </a:ext>
                </a:extLst>
              </a:tr>
              <a:tr h="370840">
                <a:tc>
                  <a:txBody>
                    <a:bodyPr/>
                    <a:lstStyle/>
                    <a:p>
                      <a:pPr algn="ctr"/>
                      <a:r>
                        <a:rPr lang="en-US" sz="1200" dirty="0" smtClean="0"/>
                        <a:t>01/01/2016</a:t>
                      </a:r>
                      <a:endParaRPr lang="en-US" sz="1200" dirty="0"/>
                    </a:p>
                  </a:txBody>
                  <a:tcPr anchor="ctr"/>
                </a:tc>
                <a:tc>
                  <a:txBody>
                    <a:bodyPr/>
                    <a:lstStyle/>
                    <a:p>
                      <a:pPr algn="ctr"/>
                      <a:r>
                        <a:rPr lang="en-US" sz="1200" dirty="0" smtClean="0"/>
                        <a:t>-</a:t>
                      </a:r>
                      <a:endParaRPr lang="en-US" sz="1200" dirty="0"/>
                    </a:p>
                  </a:txBody>
                  <a:tcPr anchor="ctr"/>
                </a:tc>
                <a:tc>
                  <a:txBody>
                    <a:bodyPr/>
                    <a:lstStyle/>
                    <a:p>
                      <a:pPr algn="ctr"/>
                      <a:r>
                        <a:rPr lang="en-US" sz="1200" dirty="0" smtClean="0"/>
                        <a:t>-</a:t>
                      </a:r>
                      <a:endParaRPr lang="en-US" sz="1200" dirty="0"/>
                    </a:p>
                  </a:txBody>
                  <a:tcPr anchor="ctr"/>
                </a:tc>
                <a:tc>
                  <a:txBody>
                    <a:bodyPr/>
                    <a:lstStyle/>
                    <a:p>
                      <a:pPr algn="ctr"/>
                      <a:r>
                        <a:rPr lang="en-US" sz="1200" dirty="0" smtClean="0"/>
                        <a:t>$20,969</a:t>
                      </a:r>
                      <a:endParaRPr lang="en-US" sz="1200" dirty="0"/>
                    </a:p>
                  </a:txBody>
                  <a:tcPr anchor="ctr"/>
                </a:tc>
                <a:tc>
                  <a:txBody>
                    <a:bodyPr/>
                    <a:lstStyle/>
                    <a:p>
                      <a:pPr algn="ctr"/>
                      <a:r>
                        <a:rPr lang="en-US" sz="1200" dirty="0" smtClean="0"/>
                        <a:t>$79,031</a:t>
                      </a:r>
                      <a:endParaRPr lang="en-US" sz="1200" dirty="0"/>
                    </a:p>
                  </a:txBody>
                  <a:tcPr anchor="ctr"/>
                </a:tc>
                <a:extLst>
                  <a:ext uri="{0D108BD9-81ED-4DB2-BD59-A6C34878D82A}">
                    <a16:rowId xmlns:a16="http://schemas.microsoft.com/office/drawing/2014/main" val="10003"/>
                  </a:ext>
                </a:extLst>
              </a:tr>
              <a:tr h="370840">
                <a:tc>
                  <a:txBody>
                    <a:bodyPr/>
                    <a:lstStyle/>
                    <a:p>
                      <a:pPr algn="ctr"/>
                      <a:r>
                        <a:rPr lang="en-US" sz="1200" dirty="0" smtClean="0"/>
                        <a:t>06/30/2016</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$3,161</a:t>
                      </a:r>
                      <a:endParaRPr lang="en-US" sz="1200" dirty="0"/>
                    </a:p>
                  </a:txBody>
                  <a:tcPr anchor="ctr"/>
                </a:tc>
                <a:tc>
                  <a:txBody>
                    <a:bodyPr/>
                    <a:lstStyle/>
                    <a:p>
                      <a:pPr algn="ctr"/>
                      <a:r>
                        <a:rPr lang="en-US" sz="1200" dirty="0" smtClean="0"/>
                        <a:t>($3,161)</a:t>
                      </a:r>
                      <a:endParaRPr lang="en-US" sz="1200" dirty="0"/>
                    </a:p>
                  </a:txBody>
                  <a:tcPr anchor="ctr"/>
                </a:tc>
                <a:tc>
                  <a:txBody>
                    <a:bodyPr/>
                    <a:lstStyle/>
                    <a:p>
                      <a:pPr algn="ctr"/>
                      <a:r>
                        <a:rPr lang="en-US" sz="1200" dirty="0" smtClean="0"/>
                        <a:t>$82,192</a:t>
                      </a:r>
                      <a:endParaRPr lang="en-US" sz="1200" dirty="0"/>
                    </a:p>
                  </a:txBody>
                  <a:tcPr anchor="ctr"/>
                </a:tc>
                <a:extLst>
                  <a:ext uri="{0D108BD9-81ED-4DB2-BD59-A6C34878D82A}">
                    <a16:rowId xmlns:a16="http://schemas.microsoft.com/office/drawing/2014/main" val="10004"/>
                  </a:ext>
                </a:extLst>
              </a:tr>
              <a:tr h="370840">
                <a:tc>
                  <a:txBody>
                    <a:bodyPr/>
                    <a:lstStyle/>
                    <a:p>
                      <a:pPr algn="ctr"/>
                      <a:r>
                        <a:rPr lang="en-US" sz="1200" dirty="0" smtClean="0"/>
                        <a:t>12/31/2016</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$3,288</a:t>
                      </a:r>
                      <a:endParaRPr lang="en-US" sz="1200" dirty="0"/>
                    </a:p>
                  </a:txBody>
                  <a:tcPr anchor="ctr"/>
                </a:tc>
                <a:tc>
                  <a:txBody>
                    <a:bodyPr/>
                    <a:lstStyle/>
                    <a:p>
                      <a:pPr algn="ctr"/>
                      <a:r>
                        <a:rPr lang="en-US" sz="1200" dirty="0" smtClean="0"/>
                        <a:t>($3,288)</a:t>
                      </a:r>
                      <a:endParaRPr lang="en-US" sz="1200" dirty="0"/>
                    </a:p>
                  </a:txBody>
                  <a:tcPr anchor="ctr"/>
                </a:tc>
                <a:tc>
                  <a:txBody>
                    <a:bodyPr/>
                    <a:lstStyle/>
                    <a:p>
                      <a:pPr algn="ctr"/>
                      <a:r>
                        <a:rPr lang="en-US" sz="1200" dirty="0" smtClean="0"/>
                        <a:t>$85,480</a:t>
                      </a:r>
                      <a:endParaRPr lang="en-US" sz="1200" dirty="0"/>
                    </a:p>
                  </a:txBody>
                  <a:tcPr anchor="ctr"/>
                </a:tc>
                <a:extLst>
                  <a:ext uri="{0D108BD9-81ED-4DB2-BD59-A6C34878D82A}">
                    <a16:rowId xmlns:a16="http://schemas.microsoft.com/office/drawing/2014/main" val="10005"/>
                  </a:ext>
                </a:extLst>
              </a:tr>
              <a:tr h="370840">
                <a:tc>
                  <a:txBody>
                    <a:bodyPr/>
                    <a:lstStyle/>
                    <a:p>
                      <a:pPr algn="ctr"/>
                      <a:r>
                        <a:rPr lang="en-US" sz="1200" dirty="0" smtClean="0"/>
                        <a:t>06/30/2017</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$3,419</a:t>
                      </a:r>
                      <a:endParaRPr lang="en-US" sz="1200" dirty="0"/>
                    </a:p>
                  </a:txBody>
                  <a:tcPr anchor="ctr"/>
                </a:tc>
                <a:tc>
                  <a:txBody>
                    <a:bodyPr/>
                    <a:lstStyle/>
                    <a:p>
                      <a:pPr algn="ctr"/>
                      <a:r>
                        <a:rPr lang="en-US" sz="1200" dirty="0" smtClean="0"/>
                        <a:t>($3,419)</a:t>
                      </a:r>
                      <a:endParaRPr lang="en-US" sz="1200" dirty="0"/>
                    </a:p>
                  </a:txBody>
                  <a:tcPr anchor="ctr"/>
                </a:tc>
                <a:tc>
                  <a:txBody>
                    <a:bodyPr/>
                    <a:lstStyle/>
                    <a:p>
                      <a:pPr algn="ctr"/>
                      <a:r>
                        <a:rPr lang="en-US" sz="1200" dirty="0" smtClean="0"/>
                        <a:t>$88,899</a:t>
                      </a:r>
                      <a:endParaRPr lang="en-US" sz="1200" dirty="0"/>
                    </a:p>
                  </a:txBody>
                  <a:tcPr anchor="ctr"/>
                </a:tc>
                <a:extLst>
                  <a:ext uri="{0D108BD9-81ED-4DB2-BD59-A6C34878D82A}">
                    <a16:rowId xmlns:a16="http://schemas.microsoft.com/office/drawing/2014/main" val="10006"/>
                  </a:ext>
                </a:extLst>
              </a:tr>
              <a:tr h="370840">
                <a:tc>
                  <a:txBody>
                    <a:bodyPr/>
                    <a:lstStyle/>
                    <a:p>
                      <a:pPr algn="ctr"/>
                      <a:r>
                        <a:rPr lang="en-US" sz="1200" dirty="0" smtClean="0"/>
                        <a:t>12/31/2017</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$3,556</a:t>
                      </a:r>
                      <a:endParaRPr lang="en-US" sz="1200" dirty="0"/>
                    </a:p>
                  </a:txBody>
                  <a:tcPr anchor="ctr"/>
                </a:tc>
                <a:tc>
                  <a:txBody>
                    <a:bodyPr/>
                    <a:lstStyle/>
                    <a:p>
                      <a:pPr algn="ctr"/>
                      <a:r>
                        <a:rPr lang="en-US" sz="1200" dirty="0" smtClean="0"/>
                        <a:t>($3,556)</a:t>
                      </a:r>
                      <a:endParaRPr lang="en-US" sz="1200" dirty="0"/>
                    </a:p>
                  </a:txBody>
                  <a:tcPr anchor="ctr"/>
                </a:tc>
                <a:tc>
                  <a:txBody>
                    <a:bodyPr/>
                    <a:lstStyle/>
                    <a:p>
                      <a:pPr algn="ctr"/>
                      <a:r>
                        <a:rPr lang="en-US" sz="1200" dirty="0" smtClean="0"/>
                        <a:t>$92,455</a:t>
                      </a:r>
                      <a:endParaRPr lang="en-US" sz="1200" dirty="0"/>
                    </a:p>
                  </a:txBody>
                  <a:tcPr anchor="ctr"/>
                </a:tc>
                <a:extLst>
                  <a:ext uri="{0D108BD9-81ED-4DB2-BD59-A6C34878D82A}">
                    <a16:rowId xmlns:a16="http://schemas.microsoft.com/office/drawing/2014/main" val="10007"/>
                  </a:ext>
                </a:extLst>
              </a:tr>
              <a:tr h="370840">
                <a:tc>
                  <a:txBody>
                    <a:bodyPr/>
                    <a:lstStyle/>
                    <a:p>
                      <a:pPr algn="ctr"/>
                      <a:r>
                        <a:rPr lang="en-US" sz="1200" dirty="0" smtClean="0"/>
                        <a:t>06/30/2018</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$3,698</a:t>
                      </a:r>
                      <a:endParaRPr lang="en-US" sz="1200" dirty="0"/>
                    </a:p>
                  </a:txBody>
                  <a:tcPr anchor="ctr"/>
                </a:tc>
                <a:tc>
                  <a:txBody>
                    <a:bodyPr/>
                    <a:lstStyle/>
                    <a:p>
                      <a:pPr algn="ctr"/>
                      <a:r>
                        <a:rPr lang="en-US" sz="1200" dirty="0" smtClean="0"/>
                        <a:t>($3,698)</a:t>
                      </a:r>
                      <a:endParaRPr lang="en-US" sz="1200" dirty="0"/>
                    </a:p>
                  </a:txBody>
                  <a:tcPr anchor="ctr"/>
                </a:tc>
                <a:tc>
                  <a:txBody>
                    <a:bodyPr/>
                    <a:lstStyle/>
                    <a:p>
                      <a:pPr algn="ctr"/>
                      <a:r>
                        <a:rPr lang="en-US" sz="1200" dirty="0" smtClean="0"/>
                        <a:t>$96,153</a:t>
                      </a:r>
                      <a:endParaRPr lang="en-US" sz="1200" dirty="0"/>
                    </a:p>
                  </a:txBody>
                  <a:tcPr anchor="ctr"/>
                </a:tc>
                <a:extLst>
                  <a:ext uri="{0D108BD9-81ED-4DB2-BD59-A6C34878D82A}">
                    <a16:rowId xmlns:a16="http://schemas.microsoft.com/office/drawing/2014/main" val="3923506932"/>
                  </a:ext>
                </a:extLst>
              </a:tr>
              <a:tr h="370840">
                <a:tc>
                  <a:txBody>
                    <a:bodyPr/>
                    <a:lstStyle/>
                    <a:p>
                      <a:pPr algn="ctr"/>
                      <a:r>
                        <a:rPr lang="en-US" sz="1200" dirty="0" smtClean="0"/>
                        <a:t>12/31/2018</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$3,847</a:t>
                      </a:r>
                      <a:endParaRPr lang="en-US" sz="1200" dirty="0"/>
                    </a:p>
                  </a:txBody>
                  <a:tcPr anchor="ctr"/>
                </a:tc>
                <a:tc>
                  <a:txBody>
                    <a:bodyPr/>
                    <a:lstStyle/>
                    <a:p>
                      <a:pPr algn="ctr"/>
                      <a:r>
                        <a:rPr lang="en-US" sz="1200" dirty="0" smtClean="0"/>
                        <a:t>($3,847)</a:t>
                      </a:r>
                      <a:endParaRPr lang="en-US" sz="1200" dirty="0"/>
                    </a:p>
                  </a:txBody>
                  <a:tcPr anchor="ctr"/>
                </a:tc>
                <a:tc>
                  <a:txBody>
                    <a:bodyPr/>
                    <a:lstStyle/>
                    <a:p>
                      <a:pPr algn="ctr"/>
                      <a:r>
                        <a:rPr lang="en-US" sz="1200" dirty="0" smtClean="0"/>
                        <a:t>$100,000</a:t>
                      </a:r>
                      <a:endParaRPr lang="en-US" sz="1200" dirty="0"/>
                    </a:p>
                  </a:txBody>
                  <a:tcPr anchor="ctr"/>
                </a:tc>
                <a:extLst>
                  <a:ext uri="{0D108BD9-81ED-4DB2-BD59-A6C34878D82A}">
                    <a16:rowId xmlns:a16="http://schemas.microsoft.com/office/drawing/2014/main" val="822372252"/>
                  </a:ext>
                </a:extLst>
              </a:tr>
              <a:tr h="370840">
                <a:tc>
                  <a:txBody>
                    <a:bodyPr/>
                    <a:lstStyle/>
                    <a:p>
                      <a:pPr algn="ctr"/>
                      <a:r>
                        <a:rPr lang="en-US" sz="1200" dirty="0" smtClean="0"/>
                        <a:t>12/31/2018</a:t>
                      </a:r>
                      <a:endParaRPr lang="en-US" sz="1200" dirty="0"/>
                    </a:p>
                  </a:txBody>
                  <a:tcPr anchor="ctr"/>
                </a:tc>
                <a:tc>
                  <a:txBody>
                    <a:bodyPr/>
                    <a:lstStyle/>
                    <a:p>
                      <a:pPr algn="ctr"/>
                      <a:r>
                        <a:rPr lang="en-US" sz="1200" dirty="0" smtClean="0"/>
                        <a:t>$100,000</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$0</a:t>
                      </a:r>
                      <a:endParaRPr lang="en-US" sz="1200" dirty="0"/>
                    </a:p>
                  </a:txBody>
                  <a:tcPr anchor="ctr"/>
                </a:tc>
                <a:tc>
                  <a:txBody>
                    <a:bodyPr/>
                    <a:lstStyle/>
                    <a:p>
                      <a:pPr algn="ctr"/>
                      <a:r>
                        <a:rPr lang="en-US" sz="1200" dirty="0" smtClean="0"/>
                        <a:t>$0</a:t>
                      </a:r>
                      <a:endParaRPr lang="en-US" sz="1200" dirty="0"/>
                    </a:p>
                  </a:txBody>
                  <a:tcPr anchor="ctr"/>
                </a:tc>
                <a:extLst>
                  <a:ext uri="{0D108BD9-81ED-4DB2-BD59-A6C34878D82A}">
                    <a16:rowId xmlns:a16="http://schemas.microsoft.com/office/drawing/2014/main" val="469089136"/>
                  </a:ext>
                </a:extLst>
              </a:tr>
            </a:tbl>
          </a:graphicData>
        </a:graphic>
      </p:graphicFrame>
    </p:spTree>
    <p:extLst>
      <p:ext uri="{BB962C8B-B14F-4D97-AF65-F5344CB8AC3E}">
        <p14:creationId xmlns:p14="http://schemas.microsoft.com/office/powerpoint/2010/main" val="8418102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Summary: Financial Reporting for Bonds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990600" y="1219200"/>
            <a:ext cx="7924800" cy="4876800"/>
          </a:xfrm>
          <a:noFill/>
        </p:spPr>
        <p:txBody>
          <a:bodyPr lIns="0" tIns="0" rIns="0" bIns="0"/>
          <a:lstStyle/>
          <a:p>
            <a:pPr eaLnBrk="1" hangingPunct="1"/>
            <a:r>
              <a:rPr lang="en-US" altLang="en-US" sz="1400" dirty="0"/>
              <a:t>Firms amortize the bond discount/premium at each interest accrual date </a:t>
            </a:r>
          </a:p>
          <a:p>
            <a:pPr eaLnBrk="1" hangingPunct="1"/>
            <a:endParaRPr lang="en-US" altLang="en-US" sz="1400" dirty="0" smtClean="0"/>
          </a:p>
          <a:p>
            <a:pPr eaLnBrk="1" hangingPunct="1"/>
            <a:r>
              <a:rPr lang="en-US" altLang="en-US" sz="1400" dirty="0" smtClean="0"/>
              <a:t>At </a:t>
            </a:r>
            <a:r>
              <a:rPr lang="en-US" altLang="en-US" sz="1400" dirty="0"/>
              <a:t>the bond maturity date, net book value = face value</a:t>
            </a:r>
          </a:p>
          <a:p>
            <a:pPr marL="0" indent="0">
              <a:buNone/>
            </a:pPr>
            <a:endParaRPr lang="en-US" sz="1400" dirty="0"/>
          </a:p>
          <a:p>
            <a:pPr marL="0" indent="0">
              <a:buNone/>
            </a:pPr>
            <a:endParaRPr lang="en-US" sz="1400" dirty="0" smtClean="0"/>
          </a:p>
        </p:txBody>
      </p:sp>
      <p:sp>
        <p:nvSpPr>
          <p:cNvPr id="5" name="Text Box 10"/>
          <p:cNvSpPr txBox="1">
            <a:spLocks noChangeArrowheads="1"/>
          </p:cNvSpPr>
          <p:nvPr/>
        </p:nvSpPr>
        <p:spPr bwMode="auto">
          <a:xfrm>
            <a:off x="712177" y="2736116"/>
            <a:ext cx="205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algn="ctr" eaLnBrk="1" hangingPunct="1">
              <a:spcBef>
                <a:spcPct val="0"/>
              </a:spcBef>
              <a:buClrTx/>
              <a:buSzTx/>
              <a:buFontTx/>
              <a:buNone/>
            </a:pPr>
            <a:r>
              <a:rPr lang="en-US" altLang="en-US" sz="1200" dirty="0"/>
              <a:t>Bonds Net Book Value Issued at a Premium</a:t>
            </a:r>
          </a:p>
          <a:p>
            <a:pPr algn="ctr" eaLnBrk="1" hangingPunct="1">
              <a:spcBef>
                <a:spcPct val="0"/>
              </a:spcBef>
              <a:buClrTx/>
              <a:buSzTx/>
              <a:buFont typeface="Arial" charset="0"/>
              <a:buNone/>
            </a:pPr>
            <a:r>
              <a:rPr lang="en-US" altLang="en-US" sz="1200" i="1" dirty="0">
                <a:solidFill>
                  <a:srgbClr val="002060"/>
                </a:solidFill>
              </a:rPr>
              <a:t>$</a:t>
            </a:r>
            <a:r>
              <a:rPr lang="en-US" altLang="en-US" sz="1200" i="1" dirty="0" smtClean="0">
                <a:solidFill>
                  <a:srgbClr val="002060"/>
                </a:solidFill>
              </a:rPr>
              <a:t>103,629</a:t>
            </a:r>
            <a:endParaRPr lang="en-US" altLang="en-US" sz="1200" dirty="0"/>
          </a:p>
        </p:txBody>
      </p:sp>
      <p:sp>
        <p:nvSpPr>
          <p:cNvPr id="6" name="Text Box 13"/>
          <p:cNvSpPr txBox="1">
            <a:spLocks noChangeArrowheads="1"/>
          </p:cNvSpPr>
          <p:nvPr/>
        </p:nvSpPr>
        <p:spPr bwMode="auto">
          <a:xfrm>
            <a:off x="712177" y="3921648"/>
            <a:ext cx="2057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algn="ctr" eaLnBrk="1" hangingPunct="1">
              <a:spcBef>
                <a:spcPct val="0"/>
              </a:spcBef>
              <a:buClrTx/>
              <a:buSzTx/>
              <a:buFontTx/>
              <a:buNone/>
            </a:pPr>
            <a:r>
              <a:rPr lang="en-US" altLang="en-US" sz="1200" dirty="0"/>
              <a:t>Bond Net Book Value</a:t>
            </a:r>
          </a:p>
          <a:p>
            <a:pPr algn="ctr" eaLnBrk="1" hangingPunct="1">
              <a:spcBef>
                <a:spcPct val="0"/>
              </a:spcBef>
              <a:buClrTx/>
              <a:buSzTx/>
              <a:buFontTx/>
              <a:buNone/>
            </a:pPr>
            <a:r>
              <a:rPr lang="en-US" altLang="en-US" sz="1200" dirty="0"/>
              <a:t>Issued at Par</a:t>
            </a:r>
          </a:p>
          <a:p>
            <a:pPr algn="ctr" eaLnBrk="1" hangingPunct="1">
              <a:spcBef>
                <a:spcPct val="0"/>
              </a:spcBef>
              <a:buClrTx/>
              <a:buSzTx/>
              <a:buFontTx/>
              <a:buNone/>
            </a:pPr>
            <a:r>
              <a:rPr lang="en-US" altLang="en-US" sz="1200" i="1" dirty="0">
                <a:solidFill>
                  <a:srgbClr val="002060"/>
                </a:solidFill>
              </a:rPr>
              <a:t>$100,000</a:t>
            </a:r>
          </a:p>
        </p:txBody>
      </p:sp>
      <p:sp>
        <p:nvSpPr>
          <p:cNvPr id="7" name="Text Box 11"/>
          <p:cNvSpPr txBox="1">
            <a:spLocks noChangeArrowheads="1"/>
          </p:cNvSpPr>
          <p:nvPr/>
        </p:nvSpPr>
        <p:spPr bwMode="auto">
          <a:xfrm>
            <a:off x="776626" y="5152541"/>
            <a:ext cx="19248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algn="ctr" eaLnBrk="1" hangingPunct="1">
              <a:spcBef>
                <a:spcPct val="0"/>
              </a:spcBef>
              <a:buClrTx/>
              <a:buSzTx/>
              <a:buFontTx/>
              <a:buNone/>
            </a:pPr>
            <a:r>
              <a:rPr lang="en-US" altLang="en-US" sz="1200" dirty="0"/>
              <a:t>Bond Net Book Value</a:t>
            </a:r>
          </a:p>
          <a:p>
            <a:pPr algn="ctr" eaLnBrk="1" hangingPunct="1">
              <a:spcBef>
                <a:spcPct val="0"/>
              </a:spcBef>
              <a:buClrTx/>
              <a:buSzTx/>
              <a:buFontTx/>
              <a:buNone/>
            </a:pPr>
            <a:r>
              <a:rPr lang="en-US" altLang="en-US" sz="1200" dirty="0"/>
              <a:t>Issued at a Discount</a:t>
            </a:r>
          </a:p>
          <a:p>
            <a:pPr algn="ctr" eaLnBrk="1" hangingPunct="1">
              <a:spcBef>
                <a:spcPct val="0"/>
              </a:spcBef>
              <a:buClrTx/>
              <a:buSzTx/>
              <a:buFontTx/>
              <a:buNone/>
            </a:pPr>
            <a:r>
              <a:rPr lang="en-US" altLang="en-US" sz="1200" i="1" dirty="0">
                <a:solidFill>
                  <a:srgbClr val="002060"/>
                </a:solidFill>
              </a:rPr>
              <a:t>$</a:t>
            </a:r>
            <a:r>
              <a:rPr lang="en-US" altLang="en-US" sz="1200" i="1" dirty="0" smtClean="0">
                <a:solidFill>
                  <a:srgbClr val="002060"/>
                </a:solidFill>
              </a:rPr>
              <a:t>96,535</a:t>
            </a:r>
            <a:endParaRPr lang="en-US" altLang="en-US" sz="1200" i="1" dirty="0">
              <a:solidFill>
                <a:srgbClr val="002060"/>
              </a:solidFill>
            </a:endParaRPr>
          </a:p>
        </p:txBody>
      </p:sp>
      <p:sp>
        <p:nvSpPr>
          <p:cNvPr id="8" name="Text Box 8"/>
          <p:cNvSpPr txBox="1">
            <a:spLocks noChangeArrowheads="1"/>
          </p:cNvSpPr>
          <p:nvPr/>
        </p:nvSpPr>
        <p:spPr bwMode="auto">
          <a:xfrm rot="1118020">
            <a:off x="3577151" y="3193925"/>
            <a:ext cx="2596993" cy="461665"/>
          </a:xfrm>
          <a:prstGeom prst="rect">
            <a:avLst/>
          </a:prstGeom>
          <a:noFill/>
          <a:ln w="9525">
            <a:noFill/>
            <a:miter lim="800000"/>
            <a:headEnd/>
            <a:tailEnd/>
          </a:ln>
          <a:effectLst/>
        </p:spPr>
        <p:txBody>
          <a:bodyPr wrap="none">
            <a:spAutoFit/>
          </a:bodyPr>
          <a:lstStyle/>
          <a:p>
            <a:pPr algn="ctr">
              <a:defRPr/>
            </a:pPr>
            <a:r>
              <a:rPr lang="en-US" sz="1200" dirty="0">
                <a:latin typeface="+mn-lt"/>
              </a:rPr>
              <a:t>Net Book Value of Debt Decreases </a:t>
            </a:r>
          </a:p>
          <a:p>
            <a:pPr algn="ctr">
              <a:defRPr/>
            </a:pPr>
            <a:r>
              <a:rPr lang="en-US" sz="1200" dirty="0">
                <a:latin typeface="+mn-lt"/>
              </a:rPr>
              <a:t>as Premium is Amortized</a:t>
            </a:r>
          </a:p>
        </p:txBody>
      </p:sp>
      <p:sp>
        <p:nvSpPr>
          <p:cNvPr id="9" name="Text Box 9"/>
          <p:cNvSpPr txBox="1">
            <a:spLocks noChangeArrowheads="1"/>
          </p:cNvSpPr>
          <p:nvPr/>
        </p:nvSpPr>
        <p:spPr bwMode="auto">
          <a:xfrm rot="20572854">
            <a:off x="2977129" y="4856073"/>
            <a:ext cx="3338512" cy="461665"/>
          </a:xfrm>
          <a:prstGeom prst="rect">
            <a:avLst/>
          </a:prstGeom>
          <a:noFill/>
          <a:ln w="9525">
            <a:noFill/>
            <a:miter lim="800000"/>
            <a:headEnd/>
            <a:tailEnd/>
          </a:ln>
          <a:effectLst/>
        </p:spPr>
        <p:txBody>
          <a:bodyPr>
            <a:spAutoFit/>
          </a:bodyPr>
          <a:lstStyle/>
          <a:p>
            <a:pPr algn="ctr">
              <a:defRPr/>
            </a:pPr>
            <a:r>
              <a:rPr lang="en-US" sz="1200" dirty="0">
                <a:latin typeface="+mn-lt"/>
                <a:sym typeface="Wingdings" pitchFamily="2" charset="2"/>
              </a:rPr>
              <a:t>Net Book Value of D</a:t>
            </a:r>
            <a:r>
              <a:rPr lang="en-US" sz="1200" dirty="0">
                <a:latin typeface="+mn-lt"/>
              </a:rPr>
              <a:t>ebt Increases</a:t>
            </a:r>
          </a:p>
          <a:p>
            <a:pPr algn="ctr">
              <a:defRPr/>
            </a:pPr>
            <a:r>
              <a:rPr lang="en-US" sz="1200" dirty="0">
                <a:latin typeface="+mn-lt"/>
              </a:rPr>
              <a:t>as Discount is Amortized</a:t>
            </a:r>
          </a:p>
        </p:txBody>
      </p:sp>
      <p:sp>
        <p:nvSpPr>
          <p:cNvPr id="10" name="Line 5"/>
          <p:cNvSpPr>
            <a:spLocks noChangeShapeType="1"/>
          </p:cNvSpPr>
          <p:nvPr/>
        </p:nvSpPr>
        <p:spPr bwMode="auto">
          <a:xfrm>
            <a:off x="2743200" y="3048000"/>
            <a:ext cx="3810000" cy="1206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5"/>
          <p:cNvSpPr>
            <a:spLocks noChangeShapeType="1"/>
          </p:cNvSpPr>
          <p:nvPr/>
        </p:nvSpPr>
        <p:spPr bwMode="auto">
          <a:xfrm flipV="1">
            <a:off x="2743200" y="4254638"/>
            <a:ext cx="3810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6"/>
          <p:cNvSpPr>
            <a:spLocks noChangeShapeType="1"/>
          </p:cNvSpPr>
          <p:nvPr/>
        </p:nvSpPr>
        <p:spPr bwMode="auto">
          <a:xfrm flipV="1">
            <a:off x="2743200" y="4254638"/>
            <a:ext cx="3806370" cy="1079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7"/>
          <p:cNvSpPr txBox="1">
            <a:spLocks noChangeArrowheads="1"/>
          </p:cNvSpPr>
          <p:nvPr/>
        </p:nvSpPr>
        <p:spPr bwMode="auto">
          <a:xfrm>
            <a:off x="6591300" y="4106315"/>
            <a:ext cx="145264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85000"/>
              <a:buFont typeface="Arial" charset="0"/>
              <a:buChar char="•"/>
              <a:defRPr sz="2400">
                <a:solidFill>
                  <a:schemeClr val="tx1"/>
                </a:solidFill>
                <a:latin typeface="Arial" charset="0"/>
              </a:defRPr>
            </a:lvl1pPr>
            <a:lvl2pPr marL="742950" indent="-285750" eaLnBrk="0" hangingPunct="0">
              <a:spcBef>
                <a:spcPct val="20000"/>
              </a:spcBef>
              <a:buClr>
                <a:schemeClr val="accent1"/>
              </a:buClr>
              <a:buSzPct val="85000"/>
              <a:buFont typeface="Arial" charset="0"/>
              <a:buChar char="•"/>
              <a:defRPr sz="2000">
                <a:solidFill>
                  <a:schemeClr val="tx1"/>
                </a:solidFill>
                <a:latin typeface="Arial" charset="0"/>
              </a:defRPr>
            </a:lvl2pPr>
            <a:lvl3pPr marL="1143000" indent="-228600" eaLnBrk="0" hangingPunct="0">
              <a:spcBef>
                <a:spcPct val="20000"/>
              </a:spcBef>
              <a:buClr>
                <a:schemeClr val="accent1"/>
              </a:buClr>
              <a:buSzPct val="90000"/>
              <a:buFont typeface="Arial" charset="0"/>
              <a:buChar char="•"/>
              <a:defRPr>
                <a:solidFill>
                  <a:schemeClr val="tx1"/>
                </a:solidFill>
                <a:latin typeface="Arial" charset="0"/>
              </a:defRPr>
            </a:lvl3pPr>
            <a:lvl4pPr marL="1600200" indent="-228600" eaLnBrk="0" hangingPunct="0">
              <a:spcBef>
                <a:spcPct val="20000"/>
              </a:spcBef>
              <a:buClr>
                <a:schemeClr val="accent1"/>
              </a:buClr>
              <a:buFont typeface="Arial" charset="0"/>
              <a:buChar char="•"/>
              <a:defRPr sz="1600">
                <a:solidFill>
                  <a:schemeClr val="tx1"/>
                </a:solidFill>
                <a:latin typeface="Arial" charset="0"/>
              </a:defRPr>
            </a:lvl4pPr>
            <a:lvl5pPr marL="2057400" indent="-228600" eaLnBrk="0" hangingPunct="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eaLnBrk="1" hangingPunct="1">
              <a:spcBef>
                <a:spcPct val="0"/>
              </a:spcBef>
              <a:buClrTx/>
              <a:buSzTx/>
              <a:buFontTx/>
              <a:buNone/>
            </a:pPr>
            <a:r>
              <a:rPr lang="en-US" altLang="en-US" sz="1200" i="1" dirty="0">
                <a:solidFill>
                  <a:srgbClr val="002060"/>
                </a:solidFill>
              </a:rPr>
              <a:t>$100,000 </a:t>
            </a:r>
            <a:r>
              <a:rPr lang="en-US" altLang="en-US" sz="1200" dirty="0"/>
              <a:t>Principal</a:t>
            </a:r>
          </a:p>
        </p:txBody>
      </p:sp>
    </p:spTree>
    <p:extLst>
      <p:ext uri="{BB962C8B-B14F-4D97-AF65-F5344CB8AC3E}">
        <p14:creationId xmlns:p14="http://schemas.microsoft.com/office/powerpoint/2010/main" val="1937413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37</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Chapter 11: Owners</a:t>
            </a:r>
            <a:r>
              <a:rPr lang="en-US" sz="2800" dirty="0" smtClean="0"/>
              <a:t>’ Equity</a:t>
            </a:r>
            <a:endParaRPr lang="en-US" sz="2800" dirty="0"/>
          </a:p>
        </p:txBody>
      </p:sp>
    </p:spTree>
    <p:extLst>
      <p:ext uri="{BB962C8B-B14F-4D97-AF65-F5344CB8AC3E}">
        <p14:creationId xmlns:p14="http://schemas.microsoft.com/office/powerpoint/2010/main" val="31250528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38</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Authorized vs. Issued vs. Outstanding Shares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257800"/>
          </a:xfrm>
          <a:noFill/>
        </p:spPr>
        <p:txBody>
          <a:bodyPr lIns="0" tIns="0" rIns="0" bIns="0"/>
          <a:lstStyle/>
          <a:p>
            <a:pPr marL="0" indent="0" algn="ctr">
              <a:buNone/>
              <a:defRPr/>
            </a:pPr>
            <a:r>
              <a:rPr lang="en-US" sz="1400" dirty="0" smtClean="0"/>
              <a:t>Authorized Shares</a:t>
            </a:r>
          </a:p>
          <a:p>
            <a:pPr marL="0" indent="0" algn="ctr">
              <a:buNone/>
              <a:defRPr/>
            </a:pPr>
            <a:endParaRPr lang="en-US" sz="1400" i="1" dirty="0"/>
          </a:p>
          <a:p>
            <a:pPr marL="0" indent="0" algn="ctr">
              <a:buNone/>
              <a:defRPr/>
            </a:pPr>
            <a:r>
              <a:rPr lang="en-US" sz="1400" i="1" dirty="0" smtClean="0"/>
              <a:t>Issued		Unissued</a:t>
            </a:r>
            <a:endParaRPr lang="en-US" sz="1050" i="1" dirty="0"/>
          </a:p>
        </p:txBody>
      </p:sp>
      <p:sp>
        <p:nvSpPr>
          <p:cNvPr id="5" name="Oval 2"/>
          <p:cNvSpPr>
            <a:spLocks noChangeArrowheads="1"/>
          </p:cNvSpPr>
          <p:nvPr/>
        </p:nvSpPr>
        <p:spPr bwMode="auto">
          <a:xfrm>
            <a:off x="2590800" y="2602317"/>
            <a:ext cx="4267200" cy="2350683"/>
          </a:xfrm>
          <a:prstGeom prst="ellipse">
            <a:avLst/>
          </a:prstGeom>
          <a:solidFill>
            <a:srgbClr val="DDDDDD"/>
          </a:solidFill>
          <a:ln w="38100">
            <a:solidFill>
              <a:srgbClr val="00279F"/>
            </a:solidFill>
            <a:round/>
            <a:headEnd/>
            <a:tailEnd/>
          </a:ln>
        </p:spPr>
        <p:txBody>
          <a:bodyPr wrap="none" anchor="ctr"/>
          <a:lstStyle/>
          <a:p>
            <a:endParaRPr lang="en-US"/>
          </a:p>
        </p:txBody>
      </p:sp>
      <p:sp>
        <p:nvSpPr>
          <p:cNvPr id="6" name="Rectangle 6"/>
          <p:cNvSpPr>
            <a:spLocks noChangeArrowheads="1"/>
          </p:cNvSpPr>
          <p:nvPr/>
        </p:nvSpPr>
        <p:spPr bwMode="auto">
          <a:xfrm>
            <a:off x="2790825" y="3413291"/>
            <a:ext cx="179614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Authorized </a:t>
            </a:r>
            <a:r>
              <a:rPr lang="en-US" sz="1400" dirty="0"/>
              <a:t>shares </a:t>
            </a:r>
            <a:r>
              <a:rPr lang="en-US" sz="1400" dirty="0" smtClean="0"/>
              <a:t>that </a:t>
            </a:r>
            <a:r>
              <a:rPr lang="en-US" sz="1400" b="1" u="sng" dirty="0" smtClean="0"/>
              <a:t>have</a:t>
            </a:r>
            <a:r>
              <a:rPr lang="en-US" sz="1400" dirty="0" smtClean="0"/>
              <a:t> been sold</a:t>
            </a:r>
            <a:endParaRPr lang="en-US" sz="1400" dirty="0"/>
          </a:p>
        </p:txBody>
      </p:sp>
      <p:sp>
        <p:nvSpPr>
          <p:cNvPr id="7" name="Rectangle 6"/>
          <p:cNvSpPr>
            <a:spLocks noChangeArrowheads="1"/>
          </p:cNvSpPr>
          <p:nvPr/>
        </p:nvSpPr>
        <p:spPr bwMode="auto">
          <a:xfrm>
            <a:off x="4723597" y="3411724"/>
            <a:ext cx="199934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Authorized </a:t>
            </a:r>
            <a:r>
              <a:rPr lang="en-US" sz="1400" dirty="0"/>
              <a:t>shares </a:t>
            </a:r>
            <a:r>
              <a:rPr lang="en-US" sz="1400" dirty="0" smtClean="0"/>
              <a:t>that </a:t>
            </a:r>
            <a:r>
              <a:rPr lang="en-US" sz="1400" b="1" u="sng" dirty="0"/>
              <a:t>have </a:t>
            </a:r>
            <a:r>
              <a:rPr lang="en-US" sz="1400" b="1" u="sng" dirty="0" smtClean="0"/>
              <a:t>not</a:t>
            </a:r>
            <a:r>
              <a:rPr lang="en-US" sz="1400" dirty="0" smtClean="0"/>
              <a:t> been sold</a:t>
            </a:r>
            <a:endParaRPr lang="en-US" sz="1400" dirty="0"/>
          </a:p>
        </p:txBody>
      </p:sp>
      <p:sp>
        <p:nvSpPr>
          <p:cNvPr id="8" name="Line 8"/>
          <p:cNvSpPr>
            <a:spLocks noChangeShapeType="1"/>
          </p:cNvSpPr>
          <p:nvPr/>
        </p:nvSpPr>
        <p:spPr bwMode="auto">
          <a:xfrm>
            <a:off x="4706257" y="2603537"/>
            <a:ext cx="0" cy="2349463"/>
          </a:xfrm>
          <a:prstGeom prst="line">
            <a:avLst/>
          </a:prstGeom>
          <a:noFill/>
          <a:ln w="25400">
            <a:solidFill>
              <a:srgbClr val="0027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Right Brace 8"/>
          <p:cNvSpPr/>
          <p:nvPr/>
        </p:nvSpPr>
        <p:spPr>
          <a:xfrm rot="16200000">
            <a:off x="4505325" y="-247594"/>
            <a:ext cx="304800" cy="3733800"/>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16200000">
            <a:off x="3609149" y="1486985"/>
            <a:ext cx="249305" cy="1371602"/>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6200000">
            <a:off x="5459968" y="1500275"/>
            <a:ext cx="277756" cy="1373473"/>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p:cNvSpPr txBox="1"/>
          <p:nvPr/>
        </p:nvSpPr>
        <p:spPr>
          <a:xfrm>
            <a:off x="1143000" y="5091812"/>
            <a:ext cx="6781800" cy="1200329"/>
          </a:xfrm>
          <a:prstGeom prst="rect">
            <a:avLst/>
          </a:prstGeom>
          <a:noFill/>
        </p:spPr>
        <p:txBody>
          <a:bodyPr wrap="square" rtlCol="0">
            <a:spAutoFit/>
          </a:bodyPr>
          <a:lstStyle/>
          <a:p>
            <a:r>
              <a:rPr lang="en-US" sz="1200" dirty="0"/>
              <a:t>The </a:t>
            </a:r>
            <a:r>
              <a:rPr lang="en-US" sz="1200" dirty="0">
                <a:solidFill>
                  <a:srgbClr val="FF0000"/>
                </a:solidFill>
              </a:rPr>
              <a:t>authorized</a:t>
            </a:r>
            <a:r>
              <a:rPr lang="en-US" sz="1200" dirty="0"/>
              <a:t> number of shares is the </a:t>
            </a:r>
            <a:r>
              <a:rPr lang="en-US" sz="1200" u="sng" dirty="0"/>
              <a:t>maximum</a:t>
            </a:r>
            <a:r>
              <a:rPr lang="en-US" sz="1200" dirty="0"/>
              <a:t> number of shares of stock that can be issued to the public. The number of authorized shares is identified in the corporate charter of the corporation that is issued by the state.</a:t>
            </a:r>
          </a:p>
          <a:p>
            <a:endParaRPr lang="en-US" sz="1200" dirty="0"/>
          </a:p>
          <a:p>
            <a:r>
              <a:rPr lang="en-US" sz="1200" dirty="0"/>
              <a:t>Authorized shares are either issued or unissued. </a:t>
            </a:r>
            <a:r>
              <a:rPr lang="en-US" sz="1200" dirty="0">
                <a:solidFill>
                  <a:srgbClr val="0000FF"/>
                </a:solidFill>
              </a:rPr>
              <a:t>Unissued</a:t>
            </a:r>
            <a:r>
              <a:rPr lang="en-US" sz="1200" dirty="0"/>
              <a:t> shares are shares of stock that have never been sold to the public. </a:t>
            </a:r>
            <a:r>
              <a:rPr lang="en-US" sz="1200" dirty="0">
                <a:solidFill>
                  <a:srgbClr val="0C5C1B"/>
                </a:solidFill>
              </a:rPr>
              <a:t>Issued</a:t>
            </a:r>
            <a:r>
              <a:rPr lang="en-US" sz="1200" dirty="0"/>
              <a:t> shares are shares of stock that have been sold to the public</a:t>
            </a:r>
            <a:r>
              <a:rPr lang="en-US" sz="1200" dirty="0" smtClean="0"/>
              <a:t>.</a:t>
            </a:r>
            <a:endParaRPr lang="en-US" sz="1200" dirty="0"/>
          </a:p>
        </p:txBody>
      </p:sp>
    </p:spTree>
    <p:extLst>
      <p:ext uri="{BB962C8B-B14F-4D97-AF65-F5344CB8AC3E}">
        <p14:creationId xmlns:p14="http://schemas.microsoft.com/office/powerpoint/2010/main" val="39706417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39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Authorized vs. Issued vs. Outstanding Shares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257800"/>
          </a:xfrm>
          <a:noFill/>
        </p:spPr>
        <p:txBody>
          <a:bodyPr lIns="0" tIns="0" rIns="0" bIns="0"/>
          <a:lstStyle/>
          <a:p>
            <a:pPr marL="0" indent="0" algn="ctr">
              <a:buNone/>
              <a:defRPr/>
            </a:pPr>
            <a:r>
              <a:rPr lang="en-US" sz="1400" dirty="0" smtClean="0"/>
              <a:t>Authorized Shares</a:t>
            </a:r>
          </a:p>
          <a:p>
            <a:pPr marL="0" indent="0" algn="ctr">
              <a:buNone/>
              <a:defRPr/>
            </a:pPr>
            <a:endParaRPr lang="en-US" sz="1400" i="1" dirty="0"/>
          </a:p>
          <a:p>
            <a:pPr marL="0" indent="0" algn="ctr">
              <a:buNone/>
              <a:defRPr/>
            </a:pPr>
            <a:r>
              <a:rPr lang="en-US" sz="1400" i="1" dirty="0" smtClean="0"/>
              <a:t>Issued		Unissued</a:t>
            </a:r>
            <a:endParaRPr lang="en-US" sz="1050" i="1" dirty="0"/>
          </a:p>
        </p:txBody>
      </p:sp>
      <p:sp>
        <p:nvSpPr>
          <p:cNvPr id="5" name="Oval 2"/>
          <p:cNvSpPr>
            <a:spLocks noChangeArrowheads="1"/>
          </p:cNvSpPr>
          <p:nvPr/>
        </p:nvSpPr>
        <p:spPr bwMode="auto">
          <a:xfrm>
            <a:off x="2590800" y="2602317"/>
            <a:ext cx="4267200" cy="2350683"/>
          </a:xfrm>
          <a:prstGeom prst="ellipse">
            <a:avLst/>
          </a:prstGeom>
          <a:solidFill>
            <a:srgbClr val="DDDDDD"/>
          </a:solidFill>
          <a:ln w="38100">
            <a:solidFill>
              <a:srgbClr val="00279F"/>
            </a:solidFill>
            <a:round/>
            <a:headEnd/>
            <a:tailEnd/>
          </a:ln>
        </p:spPr>
        <p:txBody>
          <a:bodyPr wrap="none" anchor="ctr"/>
          <a:lstStyle/>
          <a:p>
            <a:endParaRPr lang="en-US"/>
          </a:p>
        </p:txBody>
      </p:sp>
      <p:sp>
        <p:nvSpPr>
          <p:cNvPr id="6" name="Rectangle 6"/>
          <p:cNvSpPr>
            <a:spLocks noChangeArrowheads="1"/>
          </p:cNvSpPr>
          <p:nvPr/>
        </p:nvSpPr>
        <p:spPr bwMode="auto">
          <a:xfrm>
            <a:off x="3199597" y="3048000"/>
            <a:ext cx="123416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Outstanding shares</a:t>
            </a:r>
            <a:endParaRPr lang="en-US" sz="1400" dirty="0"/>
          </a:p>
        </p:txBody>
      </p:sp>
      <p:sp>
        <p:nvSpPr>
          <p:cNvPr id="7" name="Rectangle 6"/>
          <p:cNvSpPr>
            <a:spLocks noChangeArrowheads="1"/>
          </p:cNvSpPr>
          <p:nvPr/>
        </p:nvSpPr>
        <p:spPr bwMode="auto">
          <a:xfrm>
            <a:off x="4723597" y="3411724"/>
            <a:ext cx="1999343"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Authorized </a:t>
            </a:r>
            <a:r>
              <a:rPr lang="en-US" sz="1400" dirty="0"/>
              <a:t>shares </a:t>
            </a:r>
            <a:r>
              <a:rPr lang="en-US" sz="1400" dirty="0" smtClean="0"/>
              <a:t>that </a:t>
            </a:r>
            <a:r>
              <a:rPr lang="en-US" sz="1400" b="1" u="sng" dirty="0"/>
              <a:t>have </a:t>
            </a:r>
            <a:r>
              <a:rPr lang="en-US" sz="1400" b="1" u="sng" dirty="0" smtClean="0"/>
              <a:t>not</a:t>
            </a:r>
            <a:r>
              <a:rPr lang="en-US" sz="1400" dirty="0" smtClean="0"/>
              <a:t> been sold</a:t>
            </a:r>
            <a:endParaRPr lang="en-US" sz="1400" dirty="0"/>
          </a:p>
        </p:txBody>
      </p:sp>
      <p:sp>
        <p:nvSpPr>
          <p:cNvPr id="8" name="Line 8"/>
          <p:cNvSpPr>
            <a:spLocks noChangeShapeType="1"/>
          </p:cNvSpPr>
          <p:nvPr/>
        </p:nvSpPr>
        <p:spPr bwMode="auto">
          <a:xfrm>
            <a:off x="4706257" y="2603537"/>
            <a:ext cx="0" cy="2349463"/>
          </a:xfrm>
          <a:prstGeom prst="line">
            <a:avLst/>
          </a:prstGeom>
          <a:noFill/>
          <a:ln w="25400">
            <a:solidFill>
              <a:srgbClr val="0027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 name="Right Brace 8"/>
          <p:cNvSpPr/>
          <p:nvPr/>
        </p:nvSpPr>
        <p:spPr>
          <a:xfrm rot="16200000">
            <a:off x="4505325" y="-247594"/>
            <a:ext cx="304800" cy="3733800"/>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p:cNvSpPr/>
          <p:nvPr/>
        </p:nvSpPr>
        <p:spPr>
          <a:xfrm rot="16200000">
            <a:off x="3609149" y="1486985"/>
            <a:ext cx="249305" cy="1371602"/>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ight Brace 10"/>
          <p:cNvSpPr/>
          <p:nvPr/>
        </p:nvSpPr>
        <p:spPr>
          <a:xfrm rot="16200000">
            <a:off x="5459968" y="1500275"/>
            <a:ext cx="277756" cy="1373473"/>
          </a:xfrm>
          <a:prstGeom prst="rightBrace">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6"/>
          <p:cNvSpPr>
            <a:spLocks noChangeArrowheads="1"/>
          </p:cNvSpPr>
          <p:nvPr/>
        </p:nvSpPr>
        <p:spPr bwMode="auto">
          <a:xfrm>
            <a:off x="3199597" y="4188567"/>
            <a:ext cx="1234168" cy="520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txBody>
          <a:bodyPr wrap="square" lIns="90488" tIns="44450" rIns="90488" bIns="44450">
            <a:spAutoFit/>
          </a:bodyPr>
          <a:lstStyle/>
          <a:p>
            <a:pPr algn="ctr" eaLnBrk="0" hangingPunct="0">
              <a:spcBef>
                <a:spcPct val="50000"/>
              </a:spcBef>
            </a:pPr>
            <a:r>
              <a:rPr lang="en-US" sz="1400" dirty="0" smtClean="0"/>
              <a:t>Treasury shares</a:t>
            </a:r>
            <a:endParaRPr lang="en-US" sz="1400" dirty="0"/>
          </a:p>
        </p:txBody>
      </p:sp>
      <p:sp>
        <p:nvSpPr>
          <p:cNvPr id="14" name="Line 8"/>
          <p:cNvSpPr>
            <a:spLocks noChangeShapeType="1"/>
          </p:cNvSpPr>
          <p:nvPr/>
        </p:nvSpPr>
        <p:spPr bwMode="auto">
          <a:xfrm flipH="1" flipV="1">
            <a:off x="2743200" y="4138848"/>
            <a:ext cx="1963054" cy="89"/>
          </a:xfrm>
          <a:prstGeom prst="line">
            <a:avLst/>
          </a:prstGeom>
          <a:noFill/>
          <a:ln w="25400">
            <a:solidFill>
              <a:srgbClr val="00279F"/>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Rectangle 19"/>
          <p:cNvSpPr>
            <a:spLocks noChangeArrowheads="1"/>
          </p:cNvSpPr>
          <p:nvPr/>
        </p:nvSpPr>
        <p:spPr bwMode="auto">
          <a:xfrm>
            <a:off x="914399" y="2912456"/>
            <a:ext cx="1640115" cy="440633"/>
          </a:xfrm>
          <a:prstGeom prst="rect">
            <a:avLst/>
          </a:prstGeom>
          <a:solidFill>
            <a:schemeClr val="accent1">
              <a:lumMod val="40000"/>
              <a:lumOff val="60000"/>
            </a:schemeClr>
          </a:solidFill>
          <a:ln w="25400" cmpd="thinThick">
            <a:solidFill>
              <a:srgbClr val="002060"/>
            </a:solidFill>
            <a:miter lim="800000"/>
            <a:headEnd/>
            <a:tailEnd/>
          </a:ln>
        </p:spPr>
        <p:txBody>
          <a:bodyPr wrap="square" lIns="90488" tIns="44450" rIns="90488" bIns="44450">
            <a:spAutoFit/>
          </a:bodyPr>
          <a:lstStyle/>
          <a:p>
            <a:pPr algn="ctr" eaLnBrk="0" hangingPunct="0">
              <a:lnSpc>
                <a:spcPct val="95000"/>
              </a:lnSpc>
              <a:spcBef>
                <a:spcPct val="50000"/>
              </a:spcBef>
            </a:pPr>
            <a:r>
              <a:rPr lang="en-US" sz="1200" dirty="0" smtClean="0"/>
              <a:t>Issued </a:t>
            </a:r>
            <a:r>
              <a:rPr lang="en-US" sz="1200" dirty="0"/>
              <a:t>shares </a:t>
            </a:r>
            <a:r>
              <a:rPr lang="en-US" sz="1200" dirty="0" smtClean="0"/>
              <a:t>owned </a:t>
            </a:r>
            <a:r>
              <a:rPr lang="en-US" sz="1200" dirty="0"/>
              <a:t>by </a:t>
            </a:r>
            <a:r>
              <a:rPr lang="en-US" sz="1200" dirty="0" smtClean="0"/>
              <a:t>stockholders</a:t>
            </a:r>
            <a:endParaRPr lang="en-US" sz="1200" dirty="0"/>
          </a:p>
        </p:txBody>
      </p:sp>
      <p:sp>
        <p:nvSpPr>
          <p:cNvPr id="16" name="Rectangle 17"/>
          <p:cNvSpPr>
            <a:spLocks noChangeArrowheads="1"/>
          </p:cNvSpPr>
          <p:nvPr/>
        </p:nvSpPr>
        <p:spPr bwMode="auto">
          <a:xfrm>
            <a:off x="695586" y="3829073"/>
            <a:ext cx="1640115" cy="1142364"/>
          </a:xfrm>
          <a:prstGeom prst="rect">
            <a:avLst/>
          </a:prstGeom>
          <a:solidFill>
            <a:schemeClr val="accent1">
              <a:lumMod val="40000"/>
              <a:lumOff val="60000"/>
            </a:schemeClr>
          </a:solidFill>
          <a:ln w="25400" cmpd="thickThin">
            <a:solidFill>
              <a:srgbClr val="002060"/>
            </a:solidFill>
            <a:miter lim="800000"/>
            <a:headEnd/>
            <a:tailEnd/>
          </a:ln>
        </p:spPr>
        <p:txBody>
          <a:bodyPr wrap="square" lIns="90488" tIns="44450" rIns="90488" bIns="44450">
            <a:spAutoFit/>
          </a:bodyPr>
          <a:lstStyle/>
          <a:p>
            <a:pPr algn="ctr" eaLnBrk="0" hangingPunct="0">
              <a:lnSpc>
                <a:spcPct val="95000"/>
              </a:lnSpc>
              <a:spcBef>
                <a:spcPct val="50000"/>
              </a:spcBef>
            </a:pPr>
            <a:r>
              <a:rPr lang="en-US" sz="1200" dirty="0" smtClean="0"/>
              <a:t>Issued shares previously owned by stockholders that have been repurchased (but not retired) by the firm</a:t>
            </a:r>
            <a:endParaRPr lang="en-US" sz="1200" dirty="0"/>
          </a:p>
        </p:txBody>
      </p:sp>
      <p:sp>
        <p:nvSpPr>
          <p:cNvPr id="17" name="Line 18"/>
          <p:cNvSpPr>
            <a:spLocks noChangeShapeType="1"/>
          </p:cNvSpPr>
          <p:nvPr/>
        </p:nvSpPr>
        <p:spPr bwMode="auto">
          <a:xfrm>
            <a:off x="2554401" y="3133912"/>
            <a:ext cx="645195" cy="88692"/>
          </a:xfrm>
          <a:prstGeom prst="line">
            <a:avLst/>
          </a:prstGeom>
          <a:noFill/>
          <a:ln w="25400">
            <a:solidFill>
              <a:srgbClr val="0020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6"/>
          <p:cNvSpPr>
            <a:spLocks noChangeShapeType="1"/>
          </p:cNvSpPr>
          <p:nvPr/>
        </p:nvSpPr>
        <p:spPr bwMode="auto">
          <a:xfrm>
            <a:off x="2335701" y="4399266"/>
            <a:ext cx="1093299" cy="0"/>
          </a:xfrm>
          <a:prstGeom prst="line">
            <a:avLst/>
          </a:prstGeom>
          <a:noFill/>
          <a:ln w="25400">
            <a:solidFill>
              <a:srgbClr val="00206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TextBox 18"/>
          <p:cNvSpPr txBox="1"/>
          <p:nvPr/>
        </p:nvSpPr>
        <p:spPr>
          <a:xfrm>
            <a:off x="1143000" y="5091812"/>
            <a:ext cx="6781800" cy="1200329"/>
          </a:xfrm>
          <a:prstGeom prst="rect">
            <a:avLst/>
          </a:prstGeom>
          <a:noFill/>
        </p:spPr>
        <p:txBody>
          <a:bodyPr wrap="square" rtlCol="0">
            <a:spAutoFit/>
          </a:bodyPr>
          <a:lstStyle/>
          <a:p>
            <a:r>
              <a:rPr lang="en-US" sz="1200" dirty="0"/>
              <a:t>The </a:t>
            </a:r>
            <a:r>
              <a:rPr lang="en-US" sz="1200" dirty="0">
                <a:solidFill>
                  <a:srgbClr val="FF0000"/>
                </a:solidFill>
              </a:rPr>
              <a:t>authorized</a:t>
            </a:r>
            <a:r>
              <a:rPr lang="en-US" sz="1200" dirty="0"/>
              <a:t> number of shares is the </a:t>
            </a:r>
            <a:r>
              <a:rPr lang="en-US" sz="1200" u="sng" dirty="0"/>
              <a:t>maximum</a:t>
            </a:r>
            <a:r>
              <a:rPr lang="en-US" sz="1200" dirty="0"/>
              <a:t> number of shares of stock that can be issued to the public. The number of authorized shares is identified in the corporate charter of the corporation that is issued by the state.</a:t>
            </a:r>
          </a:p>
          <a:p>
            <a:endParaRPr lang="en-US" sz="1200" dirty="0"/>
          </a:p>
          <a:p>
            <a:r>
              <a:rPr lang="en-US" sz="1200" dirty="0"/>
              <a:t>Authorized shares are either issued or unissued. </a:t>
            </a:r>
            <a:r>
              <a:rPr lang="en-US" sz="1200" dirty="0">
                <a:solidFill>
                  <a:srgbClr val="0000FF"/>
                </a:solidFill>
              </a:rPr>
              <a:t>Unissued</a:t>
            </a:r>
            <a:r>
              <a:rPr lang="en-US" sz="1200" dirty="0"/>
              <a:t> shares are shares of stock that have never been sold to the public. </a:t>
            </a:r>
            <a:r>
              <a:rPr lang="en-US" sz="1200" dirty="0">
                <a:solidFill>
                  <a:srgbClr val="0C5C1B"/>
                </a:solidFill>
              </a:rPr>
              <a:t>Issued</a:t>
            </a:r>
            <a:r>
              <a:rPr lang="en-US" sz="1200" dirty="0"/>
              <a:t> shares are shares of stock that have been sold to the public</a:t>
            </a:r>
            <a:r>
              <a:rPr lang="en-US" sz="1200" dirty="0" smtClean="0"/>
              <a:t>.</a:t>
            </a:r>
            <a:endParaRPr lang="en-US" sz="1200" dirty="0"/>
          </a:p>
        </p:txBody>
      </p:sp>
    </p:spTree>
    <p:extLst>
      <p:ext uri="{BB962C8B-B14F-4D97-AF65-F5344CB8AC3E}">
        <p14:creationId xmlns:p14="http://schemas.microsoft.com/office/powerpoint/2010/main" val="3733677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Chapter 09: Liabilities</a:t>
            </a:r>
            <a:endParaRPr lang="en-US" sz="2800" dirty="0"/>
          </a:p>
        </p:txBody>
      </p:sp>
    </p:spTree>
    <p:extLst>
      <p:ext uri="{BB962C8B-B14F-4D97-AF65-F5344CB8AC3E}">
        <p14:creationId xmlns:p14="http://schemas.microsoft.com/office/powerpoint/2010/main" val="13752647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40</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Earnings Per Share (EPS)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95400"/>
            <a:ext cx="7620000" cy="4800600"/>
          </a:xfrm>
          <a:noFill/>
        </p:spPr>
        <p:txBody>
          <a:bodyPr lIns="0" tIns="0" rIns="0" bIns="0"/>
          <a:lstStyle/>
          <a:p>
            <a:pPr marL="0" indent="0">
              <a:buNone/>
            </a:pPr>
            <a:r>
              <a:rPr lang="en-US" sz="1400" b="1" dirty="0">
                <a:solidFill>
                  <a:srgbClr val="002060"/>
                </a:solidFill>
              </a:rPr>
              <a:t>Basic EPS </a:t>
            </a:r>
            <a:r>
              <a:rPr lang="en-US" sz="1400" dirty="0"/>
              <a:t>=             </a:t>
            </a:r>
          </a:p>
          <a:p>
            <a:pPr marL="0" indent="0">
              <a:buNone/>
            </a:pPr>
            <a:endParaRPr lang="en-US" sz="1400" dirty="0"/>
          </a:p>
          <a:p>
            <a:pPr lvl="1">
              <a:spcBef>
                <a:spcPts val="600"/>
              </a:spcBef>
              <a:buFont typeface="Wingdings" panose="05000000000000000000" pitchFamily="2" charset="2"/>
              <a:buChar char="ü"/>
            </a:pPr>
            <a:r>
              <a:rPr lang="en-US" sz="1200" dirty="0"/>
              <a:t>Measures profitability per share of common stock available to common stockholders</a:t>
            </a:r>
          </a:p>
          <a:p>
            <a:pPr lvl="1">
              <a:spcBef>
                <a:spcPts val="600"/>
              </a:spcBef>
              <a:buFont typeface="Wingdings" panose="05000000000000000000" pitchFamily="2" charset="2"/>
              <a:buChar char="ü"/>
            </a:pPr>
            <a:r>
              <a:rPr lang="en-US" sz="1200" dirty="0"/>
              <a:t>The most highly publicized summary of a firm’s annual economic performance</a:t>
            </a:r>
          </a:p>
          <a:p>
            <a:pPr>
              <a:spcBef>
                <a:spcPts val="600"/>
              </a:spcBef>
            </a:pPr>
            <a:endParaRPr lang="en-US" sz="1400" dirty="0"/>
          </a:p>
          <a:p>
            <a:pPr>
              <a:spcBef>
                <a:spcPts val="600"/>
              </a:spcBef>
            </a:pPr>
            <a:endParaRPr lang="en-US" sz="1400" dirty="0"/>
          </a:p>
          <a:p>
            <a:pPr marL="0" indent="0">
              <a:buNone/>
            </a:pPr>
            <a:r>
              <a:rPr lang="en-US" sz="1400" b="1" dirty="0">
                <a:solidFill>
                  <a:srgbClr val="002060"/>
                </a:solidFill>
              </a:rPr>
              <a:t>Diluted EPS </a:t>
            </a:r>
            <a:r>
              <a:rPr lang="en-US" sz="1400" dirty="0"/>
              <a:t>=             </a:t>
            </a:r>
          </a:p>
          <a:p>
            <a:pPr>
              <a:spcBef>
                <a:spcPts val="600"/>
              </a:spcBef>
            </a:pPr>
            <a:endParaRPr lang="en-US" sz="1400" dirty="0"/>
          </a:p>
          <a:p>
            <a:pPr>
              <a:spcBef>
                <a:spcPts val="600"/>
              </a:spcBef>
            </a:pPr>
            <a:endParaRPr lang="en-US" sz="1400" dirty="0" smtClean="0"/>
          </a:p>
          <a:p>
            <a:pPr marL="0" indent="0">
              <a:spcBef>
                <a:spcPts val="600"/>
              </a:spcBef>
              <a:buNone/>
            </a:pPr>
            <a:r>
              <a:rPr lang="en-US" sz="1400" dirty="0" smtClean="0"/>
              <a:t>What </a:t>
            </a:r>
            <a:r>
              <a:rPr lang="en-US" sz="1400" dirty="0"/>
              <a:t>would give rise to “potentially dilutive common shares”?</a:t>
            </a:r>
          </a:p>
          <a:p>
            <a:pPr lvl="1">
              <a:spcBef>
                <a:spcPts val="600"/>
              </a:spcBef>
              <a:buFont typeface="Wingdings" panose="05000000000000000000" pitchFamily="2" charset="2"/>
              <a:buChar char="ü"/>
            </a:pPr>
            <a:r>
              <a:rPr lang="en-US" sz="1400" dirty="0"/>
              <a:t>Convertible bonds and convertible preferred stock</a:t>
            </a:r>
          </a:p>
          <a:p>
            <a:pPr lvl="1">
              <a:spcBef>
                <a:spcPts val="600"/>
              </a:spcBef>
              <a:buFont typeface="Wingdings" panose="05000000000000000000" pitchFamily="2" charset="2"/>
              <a:buChar char="ü"/>
            </a:pPr>
            <a:r>
              <a:rPr lang="en-US" sz="1400" dirty="0"/>
              <a:t>Employee stock options (ESOs) granted but not yet exercised</a:t>
            </a:r>
          </a:p>
          <a:p>
            <a:pPr lvl="1">
              <a:spcBef>
                <a:spcPts val="600"/>
              </a:spcBef>
              <a:buFont typeface="Wingdings" panose="05000000000000000000" pitchFamily="2" charset="2"/>
              <a:buChar char="ü"/>
            </a:pPr>
            <a:r>
              <a:rPr lang="en-US" sz="1400" dirty="0" smtClean="0"/>
              <a:t>Restricted </a:t>
            </a:r>
            <a:r>
              <a:rPr lang="en-US" sz="1400" dirty="0"/>
              <a:t>stock units (RSUs</a:t>
            </a:r>
            <a:r>
              <a:rPr lang="en-US" sz="1400" dirty="0" smtClean="0"/>
              <a:t>)</a:t>
            </a:r>
          </a:p>
          <a:p>
            <a:pPr marL="457200" lvl="1" indent="0">
              <a:spcBef>
                <a:spcPts val="600"/>
              </a:spcBef>
              <a:buNone/>
            </a:pPr>
            <a:endParaRPr lang="en-US" sz="1400" dirty="0"/>
          </a:p>
          <a:p>
            <a:pPr marL="457200" lvl="1" indent="0">
              <a:spcBef>
                <a:spcPts val="600"/>
              </a:spcBef>
              <a:buNone/>
            </a:pPr>
            <a:endParaRPr lang="en-US" sz="1400" dirty="0" smtClean="0"/>
          </a:p>
          <a:p>
            <a:pPr marL="50800" indent="0">
              <a:spcBef>
                <a:spcPts val="600"/>
              </a:spcBef>
              <a:buNone/>
            </a:pPr>
            <a:r>
              <a:rPr lang="en-US" sz="1400" dirty="0">
                <a:solidFill>
                  <a:srgbClr val="C00000"/>
                </a:solidFill>
              </a:rPr>
              <a:t>Earnings per share is one of the most widely quoted financial ratios. It is a measure of the company’s ability to produce income for each common share outstanding. </a:t>
            </a:r>
          </a:p>
        </p:txBody>
      </p:sp>
      <p:sp>
        <p:nvSpPr>
          <p:cNvPr id="5" name="TextBox 4"/>
          <p:cNvSpPr txBox="1"/>
          <p:nvPr/>
        </p:nvSpPr>
        <p:spPr>
          <a:xfrm>
            <a:off x="2857500" y="1145401"/>
            <a:ext cx="5005614" cy="584775"/>
          </a:xfrm>
          <a:prstGeom prst="rect">
            <a:avLst/>
          </a:prstGeom>
          <a:noFill/>
        </p:spPr>
        <p:txBody>
          <a:bodyPr wrap="square" rtlCol="0">
            <a:spAutoFit/>
          </a:bodyPr>
          <a:lstStyle/>
          <a:p>
            <a:r>
              <a:rPr lang="en-US" sz="1800" dirty="0" smtClean="0"/>
              <a:t>        </a:t>
            </a:r>
            <a:r>
              <a:rPr lang="en-US" sz="1400" dirty="0" smtClean="0"/>
              <a:t>Net Income - Preferred Dividends</a:t>
            </a:r>
          </a:p>
          <a:p>
            <a:r>
              <a:rPr lang="en-US" sz="1400" dirty="0" smtClean="0"/>
              <a:t>Average # of Common Shares Outstanding</a:t>
            </a:r>
            <a:endParaRPr lang="en-US" sz="1400" dirty="0"/>
          </a:p>
        </p:txBody>
      </p:sp>
      <p:sp>
        <p:nvSpPr>
          <p:cNvPr id="6" name="TextBox 5"/>
          <p:cNvSpPr txBox="1"/>
          <p:nvPr/>
        </p:nvSpPr>
        <p:spPr>
          <a:xfrm>
            <a:off x="2667000" y="2763040"/>
            <a:ext cx="6172200" cy="461665"/>
          </a:xfrm>
          <a:prstGeom prst="rect">
            <a:avLst/>
          </a:prstGeom>
          <a:noFill/>
        </p:spPr>
        <p:txBody>
          <a:bodyPr wrap="square" rtlCol="0">
            <a:spAutoFit/>
          </a:bodyPr>
          <a:lstStyle/>
          <a:p>
            <a:r>
              <a:rPr lang="en-US" sz="1200" dirty="0" smtClean="0"/>
              <a:t>             Net </a:t>
            </a:r>
            <a:r>
              <a:rPr lang="en-US" sz="1200" dirty="0"/>
              <a:t>Income </a:t>
            </a:r>
            <a:r>
              <a:rPr lang="en-US" sz="1200" dirty="0" smtClean="0"/>
              <a:t>- </a:t>
            </a:r>
            <a:r>
              <a:rPr lang="en-US" sz="1200" dirty="0"/>
              <a:t>Preferred Dividends</a:t>
            </a:r>
          </a:p>
          <a:p>
            <a:r>
              <a:rPr lang="en-US" sz="1200" dirty="0" smtClean="0"/>
              <a:t>(Avg. </a:t>
            </a:r>
            <a:r>
              <a:rPr lang="en-US" sz="1200" dirty="0"/>
              <a:t># of Common Shares </a:t>
            </a:r>
            <a:r>
              <a:rPr lang="en-US" sz="1200" dirty="0" smtClean="0"/>
              <a:t>Outstanding </a:t>
            </a:r>
            <a:r>
              <a:rPr lang="en-US" sz="1200" dirty="0" smtClean="0">
                <a:solidFill>
                  <a:srgbClr val="002060"/>
                </a:solidFill>
              </a:rPr>
              <a:t>+ Avg. # of Potentially Dilutive Common Shares</a:t>
            </a:r>
            <a:r>
              <a:rPr lang="en-US" sz="1200" dirty="0" smtClean="0"/>
              <a:t>)</a:t>
            </a:r>
            <a:endParaRPr lang="en-US" sz="1200" dirty="0"/>
          </a:p>
        </p:txBody>
      </p:sp>
      <p:sp>
        <p:nvSpPr>
          <p:cNvPr id="7" name="TextBox 6"/>
          <p:cNvSpPr txBox="1"/>
          <p:nvPr/>
        </p:nvSpPr>
        <p:spPr>
          <a:xfrm>
            <a:off x="6934200" y="4147136"/>
            <a:ext cx="1600200" cy="646331"/>
          </a:xfrm>
          <a:prstGeom prst="rect">
            <a:avLst/>
          </a:prstGeom>
          <a:noFill/>
        </p:spPr>
        <p:txBody>
          <a:bodyPr wrap="square" rtlCol="0">
            <a:spAutoFit/>
          </a:bodyPr>
          <a:lstStyle/>
          <a:p>
            <a:r>
              <a:rPr lang="en-US" sz="1200" i="1" dirty="0" smtClean="0"/>
              <a:t>Accounting for these </a:t>
            </a:r>
          </a:p>
          <a:p>
            <a:r>
              <a:rPr lang="en-US" sz="1200" i="1" dirty="0" smtClean="0"/>
              <a:t>topics is beyond the scope of AEM 2210</a:t>
            </a:r>
            <a:endParaRPr lang="en-US" sz="1200" i="1" dirty="0"/>
          </a:p>
        </p:txBody>
      </p:sp>
      <p:sp>
        <p:nvSpPr>
          <p:cNvPr id="8" name="Right Brace 7"/>
          <p:cNvSpPr/>
          <p:nvPr/>
        </p:nvSpPr>
        <p:spPr>
          <a:xfrm>
            <a:off x="6594575" y="4017428"/>
            <a:ext cx="212625" cy="905748"/>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Connector 8"/>
          <p:cNvCxnSpPr/>
          <p:nvPr/>
        </p:nvCxnSpPr>
        <p:spPr>
          <a:xfrm>
            <a:off x="2667000" y="1437787"/>
            <a:ext cx="49530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90800" y="2993871"/>
            <a:ext cx="6096000"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93860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What Makes a Security ‘Anti-Dilutive’?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96200" cy="5314950"/>
          </a:xfrm>
          <a:noFill/>
        </p:spPr>
        <p:txBody>
          <a:bodyPr lIns="0" tIns="0" rIns="0" bIns="0"/>
          <a:lstStyle/>
          <a:p>
            <a:r>
              <a:rPr lang="en-US" sz="1400" dirty="0"/>
              <a:t>Diluted EPS must be ≤ basic EPS</a:t>
            </a:r>
          </a:p>
          <a:p>
            <a:endParaRPr lang="en-US" sz="1400" dirty="0"/>
          </a:p>
          <a:p>
            <a:pPr>
              <a:spcAft>
                <a:spcPts val="600"/>
              </a:spcAft>
            </a:pPr>
            <a:r>
              <a:rPr lang="en-US" sz="1400" dirty="0"/>
              <a:t>Diluted EPS computation assumes conversion at </a:t>
            </a:r>
            <a:r>
              <a:rPr lang="en-US" sz="1400" u="sng" dirty="0"/>
              <a:t>the beginning of the year</a:t>
            </a:r>
            <a:r>
              <a:rPr lang="en-US" sz="1400" dirty="0"/>
              <a:t>, and conversion can also affect the EPS numerator</a:t>
            </a:r>
          </a:p>
          <a:p>
            <a:pPr lvl="1">
              <a:buFont typeface="Wingdings" panose="05000000000000000000" pitchFamily="2" charset="2"/>
              <a:buChar char="ü"/>
            </a:pPr>
            <a:r>
              <a:rPr lang="en-US" sz="1400" dirty="0"/>
              <a:t>Convertible bonds: No interest expense would have been accrued </a:t>
            </a:r>
          </a:p>
          <a:p>
            <a:pPr lvl="1">
              <a:buFont typeface="Wingdings" panose="05000000000000000000" pitchFamily="2" charset="2"/>
              <a:buChar char="ü"/>
            </a:pPr>
            <a:r>
              <a:rPr lang="en-US" sz="1400" dirty="0"/>
              <a:t>Convertible preferred stock: No dividend would have been declared</a:t>
            </a:r>
          </a:p>
          <a:p>
            <a:endParaRPr lang="en-US" sz="1400" dirty="0"/>
          </a:p>
          <a:p>
            <a:r>
              <a:rPr lang="en-US" sz="1400" dirty="0"/>
              <a:t>If the diluted EPS calculation yields a value &gt; basic EPS, remove “antidilutive” potential </a:t>
            </a:r>
            <a:r>
              <a:rPr lang="en-US" sz="1400" dirty="0" smtClean="0"/>
              <a:t>conversions</a:t>
            </a:r>
          </a:p>
          <a:p>
            <a:pPr marL="0" indent="0">
              <a:buNone/>
            </a:pPr>
            <a:endParaRPr lang="en-US" sz="1400" dirty="0"/>
          </a:p>
        </p:txBody>
      </p:sp>
    </p:spTree>
    <p:extLst>
      <p:ext uri="{BB962C8B-B14F-4D97-AF65-F5344CB8AC3E}">
        <p14:creationId xmlns:p14="http://schemas.microsoft.com/office/powerpoint/2010/main" val="4912205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Initial Sale of Stock</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86400"/>
          </a:xfrm>
          <a:noFill/>
        </p:spPr>
        <p:txBody>
          <a:bodyPr lIns="0" tIns="0" rIns="0" bIns="0"/>
          <a:lstStyle/>
          <a:p>
            <a:pPr marL="0" indent="0">
              <a:buNone/>
              <a:defRPr/>
            </a:pPr>
            <a:r>
              <a:rPr lang="en-US" sz="1400" dirty="0"/>
              <a:t>At the </a:t>
            </a:r>
            <a:r>
              <a:rPr lang="en-US" sz="1400" dirty="0">
                <a:solidFill>
                  <a:srgbClr val="C00000"/>
                </a:solidFill>
              </a:rPr>
              <a:t>initial public offering</a:t>
            </a:r>
            <a:r>
              <a:rPr lang="en-US" sz="1400" dirty="0"/>
              <a:t>, shares of stock are sold to the public for the first time, usually through major securities brokerage firms with retail offices in cities across the country. At a later date, the company may wish to raise additional capital with another sale of stock to the public. This is referred to as a seasoned new </a:t>
            </a:r>
            <a:r>
              <a:rPr lang="en-US" sz="1400" dirty="0" smtClean="0"/>
              <a:t>issue (or Seasoned Equity Offering). </a:t>
            </a:r>
            <a:endParaRPr lang="en-US" sz="1400" dirty="0"/>
          </a:p>
          <a:p>
            <a:pPr>
              <a:defRPr/>
            </a:pPr>
            <a:endParaRPr lang="en-US" sz="1400" dirty="0"/>
          </a:p>
          <a:p>
            <a:pPr marL="406400" lvl="1" indent="0">
              <a:spcBef>
                <a:spcPts val="0"/>
              </a:spcBef>
              <a:buNone/>
            </a:pPr>
            <a:r>
              <a:rPr lang="en-US" sz="1400" i="1" dirty="0"/>
              <a:t>Firm A issues 1,000 shares of </a:t>
            </a:r>
            <a:r>
              <a:rPr lang="en-US" sz="1400" b="1" i="1" dirty="0">
                <a:solidFill>
                  <a:srgbClr val="002060"/>
                </a:solidFill>
              </a:rPr>
              <a:t>common</a:t>
            </a:r>
            <a:r>
              <a:rPr lang="en-US" sz="1400" i="1" dirty="0"/>
              <a:t> stock with a $0.01 par value for $100 per share. How would Firm A account for this transaction?</a:t>
            </a:r>
          </a:p>
          <a:p>
            <a:pPr eaLnBrk="1" hangingPunct="1">
              <a:buFontTx/>
              <a:buNone/>
            </a:pPr>
            <a:endParaRPr lang="en-US" sz="1400" dirty="0"/>
          </a:p>
          <a:p>
            <a:pPr>
              <a:buNone/>
            </a:pPr>
            <a:endParaRPr lang="en-US" sz="1000" i="1" dirty="0">
              <a:solidFill>
                <a:srgbClr val="002060"/>
              </a:solidFill>
            </a:endParaRPr>
          </a:p>
          <a:p>
            <a:pPr>
              <a:buNone/>
            </a:pPr>
            <a:endParaRPr lang="en-US" sz="1000" i="1" dirty="0">
              <a:solidFill>
                <a:srgbClr val="002060"/>
              </a:solidFill>
            </a:endParaRPr>
          </a:p>
          <a:p>
            <a:pPr>
              <a:defRPr/>
            </a:pPr>
            <a:endParaRPr lang="en-US" sz="1400" dirty="0" smtClean="0"/>
          </a:p>
          <a:p>
            <a:pPr>
              <a:defRPr/>
            </a:pPr>
            <a:endParaRPr lang="en-US" sz="1400" dirty="0"/>
          </a:p>
          <a:p>
            <a:pPr>
              <a:defRPr/>
            </a:pPr>
            <a:endParaRPr lang="en-US" sz="1400" dirty="0" smtClean="0"/>
          </a:p>
          <a:p>
            <a:pPr>
              <a:defRPr/>
            </a:pPr>
            <a:endParaRPr lang="en-US" sz="1400" dirty="0"/>
          </a:p>
          <a:p>
            <a:pPr>
              <a:defRPr/>
            </a:pPr>
            <a:r>
              <a:rPr lang="en-US" sz="1400" dirty="0" smtClean="0"/>
              <a:t>When </a:t>
            </a:r>
            <a:r>
              <a:rPr lang="en-US" sz="1400" dirty="0"/>
              <a:t>par value stock is sold for cash, the Common Stock account is credited for the par value of the stock </a:t>
            </a:r>
            <a:r>
              <a:rPr lang="en-US" sz="1400" dirty="0" smtClean="0"/>
              <a:t>sold. The </a:t>
            </a:r>
            <a:r>
              <a:rPr lang="en-US" sz="1400" dirty="0"/>
              <a:t>difference between the par value of the stock and the market value of the stock is credited to Additional Paid-in Capital. When added together, the amount of par value in the Common Stock account and the amount in the Additional Paid-in Capital account are equal to the market value of the sale of the stock.</a:t>
            </a:r>
          </a:p>
          <a:p>
            <a:pPr>
              <a:defRPr/>
            </a:pPr>
            <a:endParaRPr lang="en-US" sz="1400" dirty="0"/>
          </a:p>
        </p:txBody>
      </p:sp>
      <p:graphicFrame>
        <p:nvGraphicFramePr>
          <p:cNvPr id="6" name="Table 5"/>
          <p:cNvGraphicFramePr>
            <a:graphicFrameLocks noGrp="1"/>
          </p:cNvGraphicFramePr>
          <p:nvPr>
            <p:extLst/>
          </p:nvPr>
        </p:nvGraphicFramePr>
        <p:xfrm>
          <a:off x="1981200" y="2971800"/>
          <a:ext cx="5638800" cy="12192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the sale of stock</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Cash (+A)</a:t>
                      </a:r>
                      <a:endParaRPr lang="en-US" sz="1400" dirty="0"/>
                    </a:p>
                  </a:txBody>
                  <a:tcPr/>
                </a:tc>
                <a:tc>
                  <a:txBody>
                    <a:bodyPr/>
                    <a:lstStyle/>
                    <a:p>
                      <a:pPr algn="r"/>
                      <a:r>
                        <a:rPr lang="en-US" sz="1400" dirty="0" smtClean="0"/>
                        <a:t>$100,000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Common Stock (+SE)</a:t>
                      </a:r>
                      <a:endParaRPr lang="en-US" sz="1400" dirty="0"/>
                    </a:p>
                  </a:txBody>
                  <a:tcPr/>
                </a:tc>
                <a:tc>
                  <a:txBody>
                    <a:bodyPr/>
                    <a:lstStyle/>
                    <a:p>
                      <a:pPr algn="r"/>
                      <a:endParaRPr lang="en-US" sz="1400" dirty="0"/>
                    </a:p>
                  </a:txBody>
                  <a:tcPr/>
                </a:tc>
                <a:tc>
                  <a:txBody>
                    <a:bodyPr/>
                    <a:lstStyle/>
                    <a:p>
                      <a:pPr algn="r"/>
                      <a:r>
                        <a:rPr lang="en-US" sz="1400" dirty="0" smtClean="0"/>
                        <a:t>$       10</a:t>
                      </a:r>
                      <a:endParaRPr lang="en-US" sz="1400" dirty="0"/>
                    </a:p>
                  </a:txBody>
                  <a:tcPr/>
                </a:tc>
                <a:extLst>
                  <a:ext uri="{0D108BD9-81ED-4DB2-BD59-A6C34878D82A}">
                    <a16:rowId xmlns:a16="http://schemas.microsoft.com/office/drawing/2014/main" val="512238173"/>
                  </a:ext>
                </a:extLst>
              </a:tr>
              <a:tr h="127000">
                <a:tc>
                  <a:txBody>
                    <a:bodyPr/>
                    <a:lstStyle/>
                    <a:p>
                      <a:r>
                        <a:rPr lang="en-US" sz="1400" dirty="0" smtClean="0"/>
                        <a:t>     APIC (+SE)</a:t>
                      </a:r>
                      <a:endParaRPr lang="en-US" sz="1400" dirty="0"/>
                    </a:p>
                  </a:txBody>
                  <a:tcPr/>
                </a:tc>
                <a:tc>
                  <a:txBody>
                    <a:bodyPr/>
                    <a:lstStyle/>
                    <a:p>
                      <a:pPr algn="r"/>
                      <a:endParaRPr lang="en-US" sz="1400" dirty="0"/>
                    </a:p>
                  </a:txBody>
                  <a:tcPr/>
                </a:tc>
                <a:tc>
                  <a:txBody>
                    <a:bodyPr/>
                    <a:lstStyle/>
                    <a:p>
                      <a:pPr algn="r"/>
                      <a:r>
                        <a:rPr lang="en-US" sz="1400" dirty="0" smtClean="0"/>
                        <a:t>99,990</a:t>
                      </a:r>
                      <a:endParaRPr lang="en-US" sz="1400" dirty="0"/>
                    </a:p>
                  </a:txBody>
                  <a:tcPr/>
                </a:tc>
                <a:extLst>
                  <a:ext uri="{0D108BD9-81ED-4DB2-BD59-A6C34878D82A}">
                    <a16:rowId xmlns:a16="http://schemas.microsoft.com/office/drawing/2014/main" val="2391505224"/>
                  </a:ext>
                </a:extLst>
              </a:tr>
            </a:tbl>
          </a:graphicData>
        </a:graphic>
      </p:graphicFrame>
    </p:spTree>
    <p:extLst>
      <p:ext uri="{BB962C8B-B14F-4D97-AF65-F5344CB8AC3E}">
        <p14:creationId xmlns:p14="http://schemas.microsoft.com/office/powerpoint/2010/main" val="2594321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43</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lnSpc>
                <a:spcPct val="80000"/>
              </a:lnSpc>
              <a:spcBef>
                <a:spcPts val="1200"/>
              </a:spcBef>
              <a:buNone/>
            </a:pPr>
            <a:r>
              <a:rPr lang="en-US" sz="1400" dirty="0"/>
              <a:t>Why do firms buy back their own stock?</a:t>
            </a:r>
          </a:p>
          <a:p>
            <a:pPr lvl="1">
              <a:lnSpc>
                <a:spcPct val="80000"/>
              </a:lnSpc>
              <a:spcBef>
                <a:spcPts val="1200"/>
              </a:spcBef>
              <a:buFont typeface="Wingdings" panose="05000000000000000000" pitchFamily="2" charset="2"/>
              <a:buChar char="ü"/>
            </a:pPr>
            <a:r>
              <a:rPr lang="en-US" sz="1400" dirty="0"/>
              <a:t>Shares needed for employee stock option grants and acquisitions</a:t>
            </a:r>
          </a:p>
          <a:p>
            <a:pPr lvl="1">
              <a:lnSpc>
                <a:spcPct val="80000"/>
              </a:lnSpc>
              <a:spcBef>
                <a:spcPts val="1200"/>
              </a:spcBef>
              <a:buFont typeface="Wingdings" panose="05000000000000000000" pitchFamily="2" charset="2"/>
              <a:buChar char="ü"/>
            </a:pPr>
            <a:r>
              <a:rPr lang="en-US" sz="1400" dirty="0"/>
              <a:t>If capital gains tax rate &lt; dividends tax rate, repurchases are a more tax-efficient method of returning capital to shareholders </a:t>
            </a:r>
          </a:p>
          <a:p>
            <a:pPr lvl="1">
              <a:lnSpc>
                <a:spcPct val="80000"/>
              </a:lnSpc>
              <a:spcBef>
                <a:spcPts val="1200"/>
              </a:spcBef>
              <a:buFont typeface="Wingdings" panose="05000000000000000000" pitchFamily="2" charset="2"/>
              <a:buChar char="ü"/>
            </a:pPr>
            <a:r>
              <a:rPr lang="en-US" sz="1400" dirty="0"/>
              <a:t>Management signaling the firm’s stock is “undervalued” by the market</a:t>
            </a:r>
          </a:p>
          <a:p>
            <a:pPr lvl="1">
              <a:lnSpc>
                <a:spcPct val="80000"/>
              </a:lnSpc>
              <a:spcBef>
                <a:spcPts val="1200"/>
              </a:spcBef>
              <a:buFont typeface="Wingdings" panose="05000000000000000000" pitchFamily="2" charset="2"/>
              <a:buChar char="ü"/>
            </a:pPr>
            <a:r>
              <a:rPr lang="en-US" sz="1400" dirty="0"/>
              <a:t>Boost EPS by decreasing the denominator</a:t>
            </a:r>
          </a:p>
          <a:p>
            <a:pPr lvl="1">
              <a:lnSpc>
                <a:spcPct val="80000"/>
              </a:lnSpc>
              <a:spcBef>
                <a:spcPts val="1200"/>
              </a:spcBef>
              <a:buFont typeface="Wingdings" panose="05000000000000000000" pitchFamily="2" charset="2"/>
              <a:buChar char="ü"/>
            </a:pPr>
            <a:r>
              <a:rPr lang="en-US" sz="1400" dirty="0"/>
              <a:t>Maintain control over the firm; thwart hostile takeovers</a:t>
            </a:r>
          </a:p>
          <a:p>
            <a:pPr marL="0" indent="0">
              <a:buNone/>
            </a:pPr>
            <a:endParaRPr lang="en-US" sz="1400" dirty="0"/>
          </a:p>
          <a:p>
            <a:pPr marL="0" indent="0">
              <a:buNone/>
            </a:pPr>
            <a:r>
              <a:rPr lang="en-US" sz="1400" dirty="0"/>
              <a:t>Accounting for repurchases depends on managers’ intent to resell the shares at a future date:</a:t>
            </a:r>
          </a:p>
          <a:p>
            <a:pPr marL="617537" lvl="1" indent="-342900">
              <a:spcBef>
                <a:spcPts val="1200"/>
              </a:spcBef>
              <a:buAutoNum type="arabicPeriod"/>
            </a:pPr>
            <a:r>
              <a:rPr lang="en-US" sz="1400" dirty="0"/>
              <a:t>If intent to resell: use ‘</a:t>
            </a:r>
            <a:r>
              <a:rPr lang="en-US" sz="1400" dirty="0">
                <a:solidFill>
                  <a:srgbClr val="0070C0"/>
                </a:solidFill>
              </a:rPr>
              <a:t>Treasury Stock (</a:t>
            </a:r>
            <a:r>
              <a:rPr lang="en-US" sz="1400" dirty="0" smtClean="0">
                <a:solidFill>
                  <a:srgbClr val="0070C0"/>
                </a:solidFill>
              </a:rPr>
              <a:t>C-SE</a:t>
            </a:r>
            <a:r>
              <a:rPr lang="en-US" sz="1400" dirty="0">
                <a:solidFill>
                  <a:srgbClr val="0070C0"/>
                </a:solidFill>
              </a:rPr>
              <a:t>)</a:t>
            </a:r>
            <a:r>
              <a:rPr lang="en-US" sz="1400" dirty="0"/>
              <a:t>’ account</a:t>
            </a:r>
          </a:p>
          <a:p>
            <a:pPr marL="617537" lvl="1" indent="-342900">
              <a:spcBef>
                <a:spcPts val="1200"/>
              </a:spcBef>
              <a:buAutoNum type="arabicPeriod"/>
            </a:pPr>
            <a:r>
              <a:rPr lang="en-US" sz="1400" dirty="0"/>
              <a:t>If no intent to resell: </a:t>
            </a:r>
            <a:r>
              <a:rPr lang="en-US" sz="1400" dirty="0">
                <a:solidFill>
                  <a:srgbClr val="0070C0"/>
                </a:solidFill>
              </a:rPr>
              <a:t>retire shares </a:t>
            </a:r>
            <a:r>
              <a:rPr lang="en-US" sz="1400" dirty="0"/>
              <a:t>and reduce </a:t>
            </a:r>
            <a:r>
              <a:rPr lang="en-US" sz="1400" dirty="0">
                <a:solidFill>
                  <a:srgbClr val="0070C0"/>
                </a:solidFill>
              </a:rPr>
              <a:t>‘Common Stock </a:t>
            </a:r>
            <a:r>
              <a:rPr lang="en-US" sz="1400" dirty="0" smtClean="0">
                <a:solidFill>
                  <a:srgbClr val="0070C0"/>
                </a:solidFill>
              </a:rPr>
              <a:t>(SE</a:t>
            </a:r>
            <a:r>
              <a:rPr lang="en-US" sz="1400" dirty="0">
                <a:solidFill>
                  <a:srgbClr val="0070C0"/>
                </a:solidFill>
              </a:rPr>
              <a:t>)’ </a:t>
            </a:r>
            <a:r>
              <a:rPr lang="en-US" sz="1400" dirty="0"/>
              <a:t>and </a:t>
            </a:r>
            <a:r>
              <a:rPr lang="en-US" sz="1400" dirty="0">
                <a:solidFill>
                  <a:srgbClr val="0070C0"/>
                </a:solidFill>
              </a:rPr>
              <a:t>‘APIC-Common Stock </a:t>
            </a:r>
            <a:r>
              <a:rPr lang="en-US" sz="1400" dirty="0" smtClean="0">
                <a:solidFill>
                  <a:srgbClr val="0070C0"/>
                </a:solidFill>
              </a:rPr>
              <a:t>(SE</a:t>
            </a:r>
            <a:r>
              <a:rPr lang="en-US" sz="1400" dirty="0">
                <a:solidFill>
                  <a:srgbClr val="0070C0"/>
                </a:solidFill>
              </a:rPr>
              <a:t>)’</a:t>
            </a:r>
            <a:r>
              <a:rPr lang="en-US" sz="1400" dirty="0"/>
              <a:t> accounts</a:t>
            </a:r>
            <a:endParaRPr lang="en-US" sz="1400" dirty="0">
              <a:solidFill>
                <a:srgbClr val="FF0000"/>
              </a:solidFill>
            </a:endParaRPr>
          </a:p>
        </p:txBody>
      </p:sp>
    </p:spTree>
    <p:extLst>
      <p:ext uri="{BB962C8B-B14F-4D97-AF65-F5344CB8AC3E}">
        <p14:creationId xmlns:p14="http://schemas.microsoft.com/office/powerpoint/2010/main" val="10144379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44</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On March 15, 2000, Firm C issued 100,000 shares of $1 par value stock for $30/share: </a:t>
            </a:r>
          </a:p>
          <a:p>
            <a:pPr marL="0" indent="0">
              <a:spcBef>
                <a:spcPts val="300"/>
              </a:spcBef>
              <a:buNone/>
            </a:pPr>
            <a:endParaRPr lang="en-US" sz="1400" dirty="0"/>
          </a:p>
          <a:p>
            <a:pPr marL="0" indent="0">
              <a:spcBef>
                <a:spcPts val="0"/>
              </a:spcBef>
              <a:buNone/>
            </a:pPr>
            <a:r>
              <a:rPr lang="en-US" sz="1400" i="1" dirty="0">
                <a:solidFill>
                  <a:srgbClr val="002060"/>
                </a:solidFill>
              </a:rPr>
              <a:t>	DR Cash (A)                          	 3,000,000</a:t>
            </a:r>
          </a:p>
          <a:p>
            <a:pPr marL="0" indent="0">
              <a:spcBef>
                <a:spcPts val="0"/>
              </a:spcBef>
              <a:buNone/>
            </a:pPr>
            <a:r>
              <a:rPr lang="en-US" sz="1400" i="1" dirty="0">
                <a:solidFill>
                  <a:srgbClr val="002060"/>
                </a:solidFill>
              </a:rPr>
              <a:t>      	     CR Common Stock </a:t>
            </a:r>
            <a:r>
              <a:rPr lang="en-US" sz="1400" i="1" dirty="0" smtClean="0">
                <a:solidFill>
                  <a:srgbClr val="002060"/>
                </a:solidFill>
              </a:rPr>
              <a:t>(SE</a:t>
            </a:r>
            <a:r>
              <a:rPr lang="en-US" sz="1400" i="1" dirty="0">
                <a:solidFill>
                  <a:srgbClr val="002060"/>
                </a:solidFill>
              </a:rPr>
              <a:t>)                   	   100,000</a:t>
            </a:r>
          </a:p>
          <a:p>
            <a:pPr marL="0" indent="0">
              <a:spcBef>
                <a:spcPts val="0"/>
              </a:spcBef>
              <a:buNone/>
            </a:pPr>
            <a:r>
              <a:rPr lang="en-US" sz="1400" i="1" dirty="0">
                <a:solidFill>
                  <a:srgbClr val="002060"/>
                </a:solidFill>
              </a:rPr>
              <a:t>       	     CR APIC </a:t>
            </a:r>
            <a:r>
              <a:rPr lang="en-US" sz="1400" i="1" dirty="0" smtClean="0">
                <a:solidFill>
                  <a:srgbClr val="002060"/>
                </a:solidFill>
              </a:rPr>
              <a:t>(SE</a:t>
            </a:r>
            <a:r>
              <a:rPr lang="en-US" sz="1400" i="1" dirty="0">
                <a:solidFill>
                  <a:srgbClr val="002060"/>
                </a:solidFill>
              </a:rPr>
              <a:t>)			2,900,000</a:t>
            </a:r>
            <a:endParaRPr lang="en-US" sz="1400" dirty="0"/>
          </a:p>
          <a:p>
            <a:pPr marL="0" indent="0">
              <a:spcBef>
                <a:spcPts val="300"/>
              </a:spcBef>
              <a:buNone/>
            </a:pPr>
            <a:endParaRPr lang="en-US" sz="1400" dirty="0"/>
          </a:p>
          <a:p>
            <a:pPr marL="0" indent="0">
              <a:spcBef>
                <a:spcPts val="300"/>
              </a:spcBef>
              <a:buNone/>
            </a:pPr>
            <a:endParaRPr lang="en-US" sz="1400" dirty="0" smtClean="0"/>
          </a:p>
          <a:p>
            <a:pPr marL="0" indent="0">
              <a:spcBef>
                <a:spcPts val="300"/>
              </a:spcBef>
              <a:buNone/>
            </a:pPr>
            <a:r>
              <a:rPr lang="en-US" sz="1400" dirty="0" smtClean="0"/>
              <a:t>On </a:t>
            </a:r>
            <a:r>
              <a:rPr lang="en-US" sz="1400" dirty="0"/>
              <a:t>January 15, 2014, Firm C repurchases 1,000 of these shares for $35/share. This is the first time the firm has ever repurchased its own shares. The firm intends to resell the shares at a future date. How would Firm C account for this transaction?</a:t>
            </a:r>
          </a:p>
          <a:p>
            <a:pPr eaLnBrk="1" hangingPunct="1">
              <a:buFontTx/>
              <a:buNone/>
            </a:pPr>
            <a:endParaRPr lang="en-US" sz="1400" dirty="0"/>
          </a:p>
          <a:p>
            <a:pPr>
              <a:buNone/>
            </a:pPr>
            <a:r>
              <a:rPr lang="en-US" sz="1400" i="1" dirty="0">
                <a:solidFill>
                  <a:srgbClr val="FF0000"/>
                </a:solidFill>
              </a:rPr>
              <a:t>	       DR Treasury Stock (</a:t>
            </a:r>
            <a:r>
              <a:rPr lang="en-US" sz="1400" i="1" dirty="0" smtClean="0">
                <a:solidFill>
                  <a:srgbClr val="FF0000"/>
                </a:solidFill>
              </a:rPr>
              <a:t>CSE</a:t>
            </a:r>
            <a:r>
              <a:rPr lang="en-US" sz="1400" i="1" dirty="0">
                <a:solidFill>
                  <a:srgbClr val="FF0000"/>
                </a:solidFill>
              </a:rPr>
              <a:t>)	</a:t>
            </a:r>
            <a:r>
              <a:rPr lang="en-US" sz="1400" i="1" dirty="0" smtClean="0">
                <a:solidFill>
                  <a:srgbClr val="FF0000"/>
                </a:solidFill>
              </a:rPr>
              <a:t>	35,000               </a:t>
            </a:r>
            <a:r>
              <a:rPr lang="en-US" sz="1400" i="1" dirty="0">
                <a:solidFill>
                  <a:srgbClr val="FF0000"/>
                </a:solidFill>
              </a:rPr>
              <a:t>	</a:t>
            </a:r>
          </a:p>
          <a:p>
            <a:pPr>
              <a:buNone/>
            </a:pPr>
            <a:r>
              <a:rPr lang="en-US" sz="1400" i="1" dirty="0">
                <a:solidFill>
                  <a:srgbClr val="FF0000"/>
                </a:solidFill>
              </a:rPr>
              <a:t>		 CR Cash (A)		</a:t>
            </a:r>
            <a:r>
              <a:rPr lang="en-US" sz="1400" i="1" dirty="0" smtClean="0">
                <a:solidFill>
                  <a:srgbClr val="FF0000"/>
                </a:solidFill>
              </a:rPr>
              <a:t>              </a:t>
            </a:r>
            <a:r>
              <a:rPr lang="en-US" sz="1400" i="1" dirty="0">
                <a:solidFill>
                  <a:srgbClr val="FF0000"/>
                </a:solidFill>
              </a:rPr>
              <a:t>35,000 </a:t>
            </a:r>
            <a:r>
              <a:rPr lang="en-US" sz="1600" i="1" dirty="0">
                <a:solidFill>
                  <a:srgbClr val="FF0000"/>
                </a:solidFill>
              </a:rPr>
              <a:t>  </a:t>
            </a:r>
            <a:r>
              <a:rPr lang="en-US" sz="1100" i="1" dirty="0">
                <a:solidFill>
                  <a:srgbClr val="FF0000"/>
                </a:solidFill>
              </a:rPr>
              <a:t>= 1,000 shares * $35/share</a:t>
            </a:r>
            <a:endParaRPr lang="en-US" sz="1050" i="1" dirty="0">
              <a:solidFill>
                <a:srgbClr val="FF0000"/>
              </a:solidFill>
            </a:endParaRPr>
          </a:p>
        </p:txBody>
      </p:sp>
    </p:spTree>
    <p:extLst>
      <p:ext uri="{BB962C8B-B14F-4D97-AF65-F5344CB8AC3E}">
        <p14:creationId xmlns:p14="http://schemas.microsoft.com/office/powerpoint/2010/main" val="237500043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On March 2, 2014 Firm C sells 100 treasury shares for $37 per share. How would Firm C account for this transaction?</a:t>
            </a:r>
          </a:p>
          <a:p>
            <a:pPr eaLnBrk="1" hangingPunct="1">
              <a:buFontTx/>
              <a:buNone/>
            </a:pPr>
            <a:endParaRPr lang="en-US" sz="1400" dirty="0"/>
          </a:p>
          <a:p>
            <a:pPr>
              <a:buNone/>
            </a:pPr>
            <a:r>
              <a:rPr lang="en-US" sz="1400" i="1" dirty="0">
                <a:solidFill>
                  <a:srgbClr val="FF0000"/>
                </a:solidFill>
              </a:rPr>
              <a:t>       DR Cash (A)		  	3,700		</a:t>
            </a:r>
            <a:r>
              <a:rPr lang="en-US" sz="1100" i="1" dirty="0" smtClean="0">
                <a:solidFill>
                  <a:srgbClr val="FF0000"/>
                </a:solidFill>
              </a:rPr>
              <a:t>= </a:t>
            </a:r>
            <a:r>
              <a:rPr lang="en-US" sz="1100" i="1" dirty="0">
                <a:solidFill>
                  <a:srgbClr val="FF0000"/>
                </a:solidFill>
              </a:rPr>
              <a:t>100 shares x $37/share</a:t>
            </a:r>
          </a:p>
          <a:p>
            <a:pPr eaLnBrk="1" hangingPunct="1">
              <a:buFontTx/>
              <a:buNone/>
            </a:pPr>
            <a:r>
              <a:rPr lang="en-US" sz="1400" i="1" dirty="0">
                <a:solidFill>
                  <a:srgbClr val="FF0000"/>
                </a:solidFill>
              </a:rPr>
              <a:t>		CR Treasury Stock (</a:t>
            </a:r>
            <a:r>
              <a:rPr lang="en-US" sz="1400" i="1" dirty="0" smtClean="0">
                <a:solidFill>
                  <a:srgbClr val="FF0000"/>
                </a:solidFill>
              </a:rPr>
              <a:t>CSE</a:t>
            </a:r>
            <a:r>
              <a:rPr lang="en-US" sz="1400" i="1" dirty="0">
                <a:solidFill>
                  <a:srgbClr val="FF0000"/>
                </a:solidFill>
              </a:rPr>
              <a:t>)      	          	3,500        </a:t>
            </a:r>
            <a:r>
              <a:rPr lang="en-US" sz="1400" i="1" dirty="0" smtClean="0">
                <a:solidFill>
                  <a:srgbClr val="FF0000"/>
                </a:solidFill>
              </a:rPr>
              <a:t>	</a:t>
            </a:r>
            <a:r>
              <a:rPr lang="en-US" sz="1100" i="1" dirty="0" smtClean="0">
                <a:solidFill>
                  <a:srgbClr val="FF0000"/>
                </a:solidFill>
              </a:rPr>
              <a:t>= </a:t>
            </a:r>
            <a:r>
              <a:rPr lang="en-US" sz="1100" i="1" dirty="0">
                <a:solidFill>
                  <a:srgbClr val="FF0000"/>
                </a:solidFill>
              </a:rPr>
              <a:t>100 shares x $35/share</a:t>
            </a:r>
          </a:p>
          <a:p>
            <a:pPr>
              <a:buNone/>
            </a:pPr>
            <a:r>
              <a:rPr lang="en-US" sz="1400" i="1" dirty="0">
                <a:solidFill>
                  <a:srgbClr val="FF0000"/>
                </a:solidFill>
              </a:rPr>
              <a:t>		CR APIC-Treasury Stock </a:t>
            </a:r>
            <a:r>
              <a:rPr lang="en-US" sz="1400" i="1" dirty="0" smtClean="0">
                <a:solidFill>
                  <a:srgbClr val="FF0000"/>
                </a:solidFill>
              </a:rPr>
              <a:t>(SE</a:t>
            </a:r>
            <a:r>
              <a:rPr lang="en-US" sz="1400" i="1" dirty="0">
                <a:solidFill>
                  <a:srgbClr val="FF0000"/>
                </a:solidFill>
              </a:rPr>
              <a:t>)	</a:t>
            </a:r>
            <a:r>
              <a:rPr lang="en-US" sz="1400" i="1" dirty="0" smtClean="0">
                <a:solidFill>
                  <a:srgbClr val="FF0000"/>
                </a:solidFill>
              </a:rPr>
              <a:t>  	   200        	</a:t>
            </a:r>
            <a:r>
              <a:rPr lang="en-US" sz="1100" i="1" dirty="0" smtClean="0">
                <a:solidFill>
                  <a:srgbClr val="FF0000"/>
                </a:solidFill>
              </a:rPr>
              <a:t>= </a:t>
            </a:r>
            <a:r>
              <a:rPr lang="en-US" sz="1100" i="1" dirty="0">
                <a:solidFill>
                  <a:srgbClr val="FF0000"/>
                </a:solidFill>
              </a:rPr>
              <a:t>PLUG</a:t>
            </a:r>
          </a:p>
          <a:p>
            <a:pPr>
              <a:buNone/>
            </a:pPr>
            <a:endParaRPr lang="en-US" sz="1400" i="1" dirty="0">
              <a:solidFill>
                <a:srgbClr val="FF0000"/>
              </a:solidFill>
            </a:endParaRPr>
          </a:p>
          <a:p>
            <a:pPr eaLnBrk="1" hangingPunct="1">
              <a:buFontTx/>
              <a:buNone/>
            </a:pPr>
            <a:endParaRPr lang="en-US" sz="1400" dirty="0"/>
          </a:p>
          <a:p>
            <a:pPr eaLnBrk="1" hangingPunct="1">
              <a:buFontTx/>
              <a:buNone/>
            </a:pPr>
            <a:endParaRPr lang="en-US" sz="1400" dirty="0"/>
          </a:p>
          <a:p>
            <a:pPr marL="274320" indent="-285750"/>
            <a:r>
              <a:rPr lang="en-US" sz="1400" dirty="0"/>
              <a:t>Increases in the ‘APIC-Treasury Stock’ balance indicate a firm has resold its treasury shares for a higher price than it paid when repurchasing the shares (</a:t>
            </a:r>
            <a:r>
              <a:rPr lang="en-US" sz="1400" b="1" dirty="0">
                <a:solidFill>
                  <a:srgbClr val="002060"/>
                </a:solidFill>
              </a:rPr>
              <a:t>“good market timing”</a:t>
            </a:r>
            <a:r>
              <a:rPr lang="en-US" sz="1400" dirty="0"/>
              <a:t>)</a:t>
            </a:r>
          </a:p>
        </p:txBody>
      </p:sp>
    </p:spTree>
    <p:extLst>
      <p:ext uri="{BB962C8B-B14F-4D97-AF65-F5344CB8AC3E}">
        <p14:creationId xmlns:p14="http://schemas.microsoft.com/office/powerpoint/2010/main" val="32218100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On August 18, 2015 Firm C needs some additional cash and sells 100 additional treasury shares for $32 per share. How would Firm C account for this transaction?</a:t>
            </a:r>
          </a:p>
          <a:p>
            <a:pPr eaLnBrk="1" hangingPunct="1">
              <a:buFontTx/>
              <a:buNone/>
            </a:pPr>
            <a:endParaRPr lang="en-US" sz="1400" dirty="0"/>
          </a:p>
          <a:p>
            <a:pPr>
              <a:buNone/>
            </a:pPr>
            <a:r>
              <a:rPr lang="en-US" sz="1400" i="1" dirty="0">
                <a:solidFill>
                  <a:srgbClr val="FF0000"/>
                </a:solidFill>
              </a:rPr>
              <a:t>      DR Cash (</a:t>
            </a:r>
            <a:r>
              <a:rPr lang="en-US" sz="1400" i="1" dirty="0" smtClean="0">
                <a:solidFill>
                  <a:srgbClr val="FF0000"/>
                </a:solidFill>
              </a:rPr>
              <a:t>A)			3,200</a:t>
            </a:r>
            <a:r>
              <a:rPr lang="en-US" sz="1400" i="1" dirty="0">
                <a:solidFill>
                  <a:srgbClr val="FF0000"/>
                </a:solidFill>
              </a:rPr>
              <a:t>	   	</a:t>
            </a:r>
            <a:r>
              <a:rPr lang="en-US" sz="1100" i="1" dirty="0" smtClean="0">
                <a:solidFill>
                  <a:srgbClr val="FF0000"/>
                </a:solidFill>
              </a:rPr>
              <a:t>= </a:t>
            </a:r>
            <a:r>
              <a:rPr lang="en-US" sz="1100" i="1" dirty="0">
                <a:solidFill>
                  <a:srgbClr val="FF0000"/>
                </a:solidFill>
              </a:rPr>
              <a:t>100 shares x $32/share</a:t>
            </a:r>
            <a:endParaRPr lang="en-US" sz="1400" i="1" dirty="0">
              <a:solidFill>
                <a:srgbClr val="FF0000"/>
              </a:solidFill>
            </a:endParaRPr>
          </a:p>
          <a:p>
            <a:pPr>
              <a:buNone/>
            </a:pPr>
            <a:r>
              <a:rPr lang="en-US" sz="1400" i="1" dirty="0">
                <a:solidFill>
                  <a:srgbClr val="FF0000"/>
                </a:solidFill>
              </a:rPr>
              <a:t>      DR APIC-Treasury Stock </a:t>
            </a:r>
            <a:r>
              <a:rPr lang="en-US" sz="1400" i="1" dirty="0" smtClean="0">
                <a:solidFill>
                  <a:srgbClr val="FF0000"/>
                </a:solidFill>
              </a:rPr>
              <a:t>(SE</a:t>
            </a:r>
            <a:r>
              <a:rPr lang="en-US" sz="1400" i="1" dirty="0">
                <a:solidFill>
                  <a:srgbClr val="FF0000"/>
                </a:solidFill>
              </a:rPr>
              <a:t>)      </a:t>
            </a:r>
            <a:r>
              <a:rPr lang="en-US" sz="1400" i="1" dirty="0" smtClean="0">
                <a:solidFill>
                  <a:srgbClr val="FF0000"/>
                </a:solidFill>
              </a:rPr>
              <a:t>	   200        </a:t>
            </a:r>
            <a:r>
              <a:rPr lang="en-US" sz="1400" i="1" dirty="0">
                <a:solidFill>
                  <a:srgbClr val="FF0000"/>
                </a:solidFill>
              </a:rPr>
              <a:t>	  	     </a:t>
            </a:r>
          </a:p>
          <a:p>
            <a:pPr>
              <a:buNone/>
            </a:pPr>
            <a:r>
              <a:rPr lang="en-US" sz="1400" i="1" dirty="0">
                <a:solidFill>
                  <a:srgbClr val="FF0000"/>
                </a:solidFill>
              </a:rPr>
              <a:t>      DR Retained Earnings </a:t>
            </a:r>
            <a:r>
              <a:rPr lang="en-US" sz="1400" i="1" dirty="0" smtClean="0">
                <a:solidFill>
                  <a:srgbClr val="FF0000"/>
                </a:solidFill>
              </a:rPr>
              <a:t>(SE)          	   100</a:t>
            </a:r>
            <a:r>
              <a:rPr lang="en-US" sz="1400" i="1" dirty="0">
                <a:solidFill>
                  <a:srgbClr val="FF0000"/>
                </a:solidFill>
              </a:rPr>
              <a:t>		</a:t>
            </a:r>
            <a:r>
              <a:rPr lang="en-US" sz="1100" i="1" dirty="0" smtClean="0">
                <a:solidFill>
                  <a:srgbClr val="FF0000"/>
                </a:solidFill>
              </a:rPr>
              <a:t>= </a:t>
            </a:r>
            <a:r>
              <a:rPr lang="en-US" sz="1100" i="1" dirty="0">
                <a:solidFill>
                  <a:srgbClr val="FF0000"/>
                </a:solidFill>
              </a:rPr>
              <a:t>PLUG</a:t>
            </a:r>
          </a:p>
          <a:p>
            <a:pPr eaLnBrk="1" hangingPunct="1">
              <a:buFontTx/>
              <a:buNone/>
            </a:pPr>
            <a:r>
              <a:rPr lang="en-US" sz="1400" i="1" dirty="0">
                <a:solidFill>
                  <a:srgbClr val="FF0000"/>
                </a:solidFill>
              </a:rPr>
              <a:t>		CR </a:t>
            </a:r>
            <a:r>
              <a:rPr lang="en-US" sz="1400" i="1" dirty="0" smtClean="0">
                <a:solidFill>
                  <a:srgbClr val="FF0000"/>
                </a:solidFill>
              </a:rPr>
              <a:t>Treasury </a:t>
            </a:r>
            <a:r>
              <a:rPr lang="en-US" sz="1400" i="1" dirty="0">
                <a:solidFill>
                  <a:srgbClr val="FF0000"/>
                </a:solidFill>
              </a:rPr>
              <a:t>Stock (</a:t>
            </a:r>
            <a:r>
              <a:rPr lang="en-US" sz="1400" i="1" dirty="0" smtClean="0">
                <a:solidFill>
                  <a:srgbClr val="FF0000"/>
                </a:solidFill>
              </a:rPr>
              <a:t>CSE)		3,500          </a:t>
            </a:r>
            <a:r>
              <a:rPr lang="en-US" sz="1100" i="1" dirty="0" smtClean="0">
                <a:solidFill>
                  <a:srgbClr val="FF0000"/>
                </a:solidFill>
              </a:rPr>
              <a:t>= </a:t>
            </a:r>
            <a:r>
              <a:rPr lang="en-US" sz="1100" i="1" dirty="0">
                <a:solidFill>
                  <a:srgbClr val="FF0000"/>
                </a:solidFill>
              </a:rPr>
              <a:t>100 shares x $</a:t>
            </a:r>
            <a:r>
              <a:rPr lang="en-US" sz="1100" i="1" dirty="0" smtClean="0">
                <a:solidFill>
                  <a:srgbClr val="FF0000"/>
                </a:solidFill>
              </a:rPr>
              <a:t>35/share</a:t>
            </a:r>
          </a:p>
          <a:p>
            <a:pPr eaLnBrk="1" hangingPunct="1">
              <a:buFontTx/>
              <a:buNone/>
            </a:pPr>
            <a:endParaRPr lang="en-US" sz="1400" i="1" dirty="0">
              <a:solidFill>
                <a:srgbClr val="FF0000"/>
              </a:solidFill>
            </a:endParaRPr>
          </a:p>
          <a:p>
            <a:pPr eaLnBrk="1" hangingPunct="1">
              <a:buFontTx/>
              <a:buNone/>
            </a:pPr>
            <a:endParaRPr lang="en-US" sz="1400" i="1" dirty="0" smtClean="0">
              <a:solidFill>
                <a:srgbClr val="FF0000"/>
              </a:solidFill>
            </a:endParaRPr>
          </a:p>
          <a:p>
            <a:pPr marL="0" indent="0">
              <a:buNone/>
            </a:pPr>
            <a:r>
              <a:rPr lang="en-US" sz="1400" u="sng" dirty="0"/>
              <a:t>Summary:</a:t>
            </a:r>
          </a:p>
          <a:p>
            <a:pPr marL="285750" indent="-285750">
              <a:buFont typeface="Arial" panose="020B0604020202020204" pitchFamily="34" charset="0"/>
              <a:buChar char="•"/>
            </a:pPr>
            <a:r>
              <a:rPr lang="en-US" sz="1400" dirty="0"/>
              <a:t>When the “plug” is an </a:t>
            </a:r>
            <a:r>
              <a:rPr lang="en-US" sz="1400" dirty="0">
                <a:solidFill>
                  <a:srgbClr val="0070C0"/>
                </a:solidFill>
              </a:rPr>
              <a:t>increase </a:t>
            </a:r>
            <a:r>
              <a:rPr lang="en-US" sz="1400" dirty="0"/>
              <a:t>to OE, increase ‘APIC-Treasury Stock’</a:t>
            </a:r>
          </a:p>
          <a:p>
            <a:pPr marL="285750" indent="-285750">
              <a:buFont typeface="Arial" panose="020B0604020202020204" pitchFamily="34" charset="0"/>
              <a:buChar char="•"/>
            </a:pPr>
            <a:r>
              <a:rPr lang="en-US" sz="1400" dirty="0"/>
              <a:t>When the “plug” is a </a:t>
            </a:r>
            <a:r>
              <a:rPr lang="en-US" sz="1400" dirty="0">
                <a:solidFill>
                  <a:srgbClr val="0070C0"/>
                </a:solidFill>
              </a:rPr>
              <a:t>decrease</a:t>
            </a:r>
            <a:r>
              <a:rPr lang="en-US" sz="1400" dirty="0"/>
              <a:t> to OE, reduce ‘APIC-Treasury Stock’ down to zero and then decrease ‘Retained Earnings’ </a:t>
            </a:r>
          </a:p>
          <a:p>
            <a:pPr eaLnBrk="1" hangingPunct="1">
              <a:buFontTx/>
              <a:buNone/>
            </a:pPr>
            <a:endParaRPr lang="en-US" sz="1100" i="1" dirty="0">
              <a:solidFill>
                <a:srgbClr val="FF0000"/>
              </a:solidFill>
            </a:endParaRPr>
          </a:p>
        </p:txBody>
      </p:sp>
    </p:spTree>
    <p:extLst>
      <p:ext uri="{BB962C8B-B14F-4D97-AF65-F5344CB8AC3E}">
        <p14:creationId xmlns:p14="http://schemas.microsoft.com/office/powerpoint/2010/main" val="1684451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47</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How would Firm C have accounted for the 1,000 repurchased shares if the firm had </a:t>
            </a:r>
            <a:r>
              <a:rPr lang="en-US" sz="1400" u="sng" dirty="0">
                <a:solidFill>
                  <a:srgbClr val="0070C0"/>
                </a:solidFill>
              </a:rPr>
              <a:t>no intention of ever reissuing the shares</a:t>
            </a:r>
            <a:r>
              <a:rPr lang="en-US" sz="1400" dirty="0"/>
              <a:t>? </a:t>
            </a:r>
            <a:endParaRPr lang="en-US" sz="1400" dirty="0" smtClean="0"/>
          </a:p>
          <a:p>
            <a:pPr marL="0" indent="0">
              <a:spcBef>
                <a:spcPts val="300"/>
              </a:spcBef>
              <a:buNone/>
            </a:pPr>
            <a:endParaRPr lang="en-US" sz="1400" dirty="0" smtClean="0"/>
          </a:p>
          <a:p>
            <a:pPr marL="0" indent="0">
              <a:spcBef>
                <a:spcPts val="300"/>
              </a:spcBef>
              <a:buNone/>
            </a:pPr>
            <a:r>
              <a:rPr lang="en-US" sz="1400" dirty="0" smtClean="0"/>
              <a:t>Recall </a:t>
            </a:r>
            <a:r>
              <a:rPr lang="en-US" sz="1400" dirty="0"/>
              <a:t>100,000 shares with $1 par were originally sold for $30/share:</a:t>
            </a:r>
          </a:p>
          <a:p>
            <a:pPr marL="0" indent="0">
              <a:spcBef>
                <a:spcPts val="0"/>
              </a:spcBef>
              <a:buNone/>
            </a:pPr>
            <a:endParaRPr lang="en-US" sz="1400" i="1" dirty="0">
              <a:solidFill>
                <a:srgbClr val="002060"/>
              </a:solidFill>
            </a:endParaRPr>
          </a:p>
          <a:p>
            <a:pPr marL="0" indent="0">
              <a:spcBef>
                <a:spcPts val="0"/>
              </a:spcBef>
              <a:buNone/>
            </a:pPr>
            <a:r>
              <a:rPr lang="en-US" sz="1400" i="1" dirty="0">
                <a:solidFill>
                  <a:srgbClr val="002060"/>
                </a:solidFill>
              </a:rPr>
              <a:t>	DR Cash (A)                          	 3,000,000</a:t>
            </a:r>
          </a:p>
          <a:p>
            <a:pPr marL="0" indent="0">
              <a:spcBef>
                <a:spcPts val="0"/>
              </a:spcBef>
              <a:buNone/>
            </a:pPr>
            <a:r>
              <a:rPr lang="en-US" sz="1400" i="1" dirty="0">
                <a:solidFill>
                  <a:srgbClr val="002060"/>
                </a:solidFill>
              </a:rPr>
              <a:t>      	     CR Common Stock (OE)                   	   100,000</a:t>
            </a:r>
          </a:p>
          <a:p>
            <a:pPr marL="0" indent="0">
              <a:spcBef>
                <a:spcPts val="0"/>
              </a:spcBef>
              <a:buNone/>
            </a:pPr>
            <a:r>
              <a:rPr lang="en-US" sz="1400" i="1" dirty="0">
                <a:solidFill>
                  <a:srgbClr val="002060"/>
                </a:solidFill>
              </a:rPr>
              <a:t>       	     CR APIC (OE)			2,900,000</a:t>
            </a:r>
            <a:endParaRPr lang="en-US" sz="1400" dirty="0"/>
          </a:p>
          <a:p>
            <a:pPr marL="0" indent="0">
              <a:spcBef>
                <a:spcPts val="300"/>
              </a:spcBef>
              <a:buNone/>
            </a:pPr>
            <a:endParaRPr lang="en-US" sz="1400" dirty="0"/>
          </a:p>
          <a:p>
            <a:pPr marL="0" indent="0">
              <a:spcBef>
                <a:spcPts val="300"/>
              </a:spcBef>
              <a:buNone/>
            </a:pPr>
            <a:r>
              <a:rPr lang="en-US" sz="1400" dirty="0"/>
              <a:t>How does Firm C account for the repurchase and retirement of the 1,000 shares repurchased at $35/share?</a:t>
            </a:r>
          </a:p>
          <a:p>
            <a:pPr marL="0" indent="0">
              <a:spcBef>
                <a:spcPts val="300"/>
              </a:spcBef>
              <a:buNone/>
            </a:pPr>
            <a:endParaRPr lang="en-US" sz="1400" dirty="0"/>
          </a:p>
          <a:p>
            <a:pPr marL="0" indent="0">
              <a:buNone/>
            </a:pPr>
            <a:r>
              <a:rPr lang="en-US" sz="1400" i="1" dirty="0">
                <a:solidFill>
                  <a:srgbClr val="FF0000"/>
                </a:solidFill>
              </a:rPr>
              <a:t>	DR Common Stock (OE)                </a:t>
            </a:r>
            <a:r>
              <a:rPr lang="en-US" sz="1400" i="1" dirty="0" smtClean="0">
                <a:solidFill>
                  <a:srgbClr val="FF0000"/>
                </a:solidFill>
              </a:rPr>
              <a:t>	       1,000</a:t>
            </a:r>
            <a:endParaRPr lang="en-US" sz="1400" i="1" dirty="0">
              <a:solidFill>
                <a:srgbClr val="FF0000"/>
              </a:solidFill>
            </a:endParaRPr>
          </a:p>
          <a:p>
            <a:pPr marL="0" indent="0">
              <a:buNone/>
            </a:pPr>
            <a:r>
              <a:rPr lang="en-US" sz="1400" i="1" dirty="0">
                <a:solidFill>
                  <a:srgbClr val="FF0000"/>
                </a:solidFill>
              </a:rPr>
              <a:t>	DR APIC (OE)	    </a:t>
            </a:r>
            <a:r>
              <a:rPr lang="en-US" sz="1400" i="1" dirty="0" smtClean="0">
                <a:solidFill>
                  <a:srgbClr val="FF0000"/>
                </a:solidFill>
              </a:rPr>
              <a:t>	     29,000</a:t>
            </a:r>
            <a:endParaRPr lang="en-US" sz="1400" i="1" dirty="0">
              <a:solidFill>
                <a:srgbClr val="FF0000"/>
              </a:solidFill>
            </a:endParaRPr>
          </a:p>
          <a:p>
            <a:pPr marL="0" indent="0">
              <a:buNone/>
            </a:pPr>
            <a:r>
              <a:rPr lang="en-US" sz="1400" i="1" dirty="0">
                <a:solidFill>
                  <a:srgbClr val="FF0000"/>
                </a:solidFill>
              </a:rPr>
              <a:t>	DR Retained Earnings (OE)      </a:t>
            </a:r>
            <a:r>
              <a:rPr lang="en-US" sz="1400" i="1" dirty="0" smtClean="0">
                <a:solidFill>
                  <a:srgbClr val="FF0000"/>
                </a:solidFill>
              </a:rPr>
              <a:t>            5,000</a:t>
            </a:r>
            <a:endParaRPr lang="en-US" sz="1400" i="1" dirty="0">
              <a:solidFill>
                <a:srgbClr val="FF0000"/>
              </a:solidFill>
            </a:endParaRPr>
          </a:p>
          <a:p>
            <a:pPr marL="0" indent="0">
              <a:buNone/>
            </a:pPr>
            <a:r>
              <a:rPr lang="en-US" sz="1400" i="1" dirty="0">
                <a:solidFill>
                  <a:srgbClr val="FF0000"/>
                </a:solidFill>
              </a:rPr>
              <a:t>		CR Cash (A)                   	  35,000</a:t>
            </a:r>
          </a:p>
          <a:p>
            <a:pPr eaLnBrk="1" hangingPunct="1">
              <a:buFontTx/>
              <a:buNone/>
            </a:pPr>
            <a:endParaRPr lang="en-US" sz="1400" i="1" dirty="0">
              <a:solidFill>
                <a:srgbClr val="FF0000"/>
              </a:solidFill>
            </a:endParaRPr>
          </a:p>
        </p:txBody>
      </p:sp>
    </p:spTree>
    <p:extLst>
      <p:ext uri="{BB962C8B-B14F-4D97-AF65-F5344CB8AC3E}">
        <p14:creationId xmlns:p14="http://schemas.microsoft.com/office/powerpoint/2010/main" val="33325508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Repurchasing Stock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spcBef>
                <a:spcPts val="300"/>
              </a:spcBef>
              <a:buNone/>
            </a:pPr>
            <a:r>
              <a:rPr lang="en-US" sz="1400" dirty="0"/>
              <a:t>What if Firm C’s shares had been trading at $28/share when the firm repurchased and immediately retired the 1,000 shares?</a:t>
            </a:r>
          </a:p>
          <a:p>
            <a:pPr marL="0" indent="0">
              <a:spcBef>
                <a:spcPts val="300"/>
              </a:spcBef>
              <a:buNone/>
            </a:pPr>
            <a:endParaRPr lang="en-US" sz="1400" dirty="0"/>
          </a:p>
          <a:p>
            <a:pPr marL="0" indent="0">
              <a:spcBef>
                <a:spcPts val="300"/>
              </a:spcBef>
              <a:buNone/>
            </a:pPr>
            <a:r>
              <a:rPr lang="en-US" sz="1400" dirty="0" smtClean="0"/>
              <a:t>Again, recall </a:t>
            </a:r>
            <a:r>
              <a:rPr lang="en-US" sz="1400" dirty="0"/>
              <a:t>100,000 shares with $1 par were originally sold for $30/share:</a:t>
            </a:r>
          </a:p>
          <a:p>
            <a:pPr marL="0" indent="0">
              <a:spcBef>
                <a:spcPts val="0"/>
              </a:spcBef>
              <a:buNone/>
            </a:pPr>
            <a:endParaRPr lang="en-US" sz="1400" i="1" dirty="0">
              <a:solidFill>
                <a:srgbClr val="002060"/>
              </a:solidFill>
            </a:endParaRPr>
          </a:p>
          <a:p>
            <a:pPr marL="0" indent="0">
              <a:spcBef>
                <a:spcPts val="0"/>
              </a:spcBef>
              <a:buNone/>
            </a:pPr>
            <a:r>
              <a:rPr lang="en-US" sz="1400" i="1" dirty="0">
                <a:solidFill>
                  <a:srgbClr val="002060"/>
                </a:solidFill>
              </a:rPr>
              <a:t>	DR Cash (A)                          	 3,000,000</a:t>
            </a:r>
          </a:p>
          <a:p>
            <a:pPr marL="0" indent="0">
              <a:spcBef>
                <a:spcPts val="0"/>
              </a:spcBef>
              <a:buNone/>
            </a:pPr>
            <a:r>
              <a:rPr lang="en-US" sz="1400" i="1" dirty="0">
                <a:solidFill>
                  <a:srgbClr val="002060"/>
                </a:solidFill>
              </a:rPr>
              <a:t>      	     CR Common Stock (OE)                   	   100,000</a:t>
            </a:r>
          </a:p>
          <a:p>
            <a:pPr marL="0" indent="0">
              <a:spcBef>
                <a:spcPts val="0"/>
              </a:spcBef>
              <a:buNone/>
            </a:pPr>
            <a:r>
              <a:rPr lang="en-US" sz="1400" i="1" dirty="0">
                <a:solidFill>
                  <a:srgbClr val="002060"/>
                </a:solidFill>
              </a:rPr>
              <a:t>       	     CR APIC (OE)			2,900,000</a:t>
            </a:r>
            <a:endParaRPr lang="en-US" sz="1400" dirty="0"/>
          </a:p>
          <a:p>
            <a:pPr marL="0" indent="0">
              <a:spcBef>
                <a:spcPts val="300"/>
              </a:spcBef>
              <a:buNone/>
            </a:pPr>
            <a:endParaRPr lang="en-US" sz="1400" dirty="0" smtClean="0"/>
          </a:p>
          <a:p>
            <a:pPr marL="0" indent="0">
              <a:spcBef>
                <a:spcPts val="300"/>
              </a:spcBef>
              <a:spcAft>
                <a:spcPts val="600"/>
              </a:spcAft>
              <a:buNone/>
            </a:pPr>
            <a:r>
              <a:rPr lang="en-US" sz="1400" dirty="0" smtClean="0"/>
              <a:t>If </a:t>
            </a:r>
            <a:r>
              <a:rPr lang="en-US" sz="1400" dirty="0"/>
              <a:t>the firm repurchased and immediately retired </a:t>
            </a:r>
            <a:r>
              <a:rPr lang="en-US" sz="1400" dirty="0" smtClean="0"/>
              <a:t>1,000 shares at $28/share:</a:t>
            </a:r>
            <a:endParaRPr lang="en-US" sz="1400" dirty="0"/>
          </a:p>
          <a:p>
            <a:pPr marL="0" indent="0">
              <a:buNone/>
            </a:pPr>
            <a:r>
              <a:rPr lang="en-US" sz="1400" i="1" dirty="0">
                <a:solidFill>
                  <a:srgbClr val="FF0000"/>
                </a:solidFill>
              </a:rPr>
              <a:t>	DR Common Stock (OE)             	</a:t>
            </a:r>
            <a:r>
              <a:rPr lang="en-US" sz="1400" i="1" dirty="0" smtClean="0">
                <a:solidFill>
                  <a:srgbClr val="FF0000"/>
                </a:solidFill>
              </a:rPr>
              <a:t>   	   1,000</a:t>
            </a:r>
            <a:endParaRPr lang="en-US" sz="1400" i="1" dirty="0">
              <a:solidFill>
                <a:srgbClr val="FF0000"/>
              </a:solidFill>
            </a:endParaRPr>
          </a:p>
          <a:p>
            <a:pPr marL="0" indent="0">
              <a:buNone/>
            </a:pPr>
            <a:r>
              <a:rPr lang="en-US" sz="1400" i="1" dirty="0">
                <a:solidFill>
                  <a:srgbClr val="FF0000"/>
                </a:solidFill>
              </a:rPr>
              <a:t>	DR APIC (OE)	    		</a:t>
            </a:r>
            <a:r>
              <a:rPr lang="en-US" sz="1400" i="1" dirty="0" smtClean="0">
                <a:solidFill>
                  <a:srgbClr val="FF0000"/>
                </a:solidFill>
              </a:rPr>
              <a:t> </a:t>
            </a:r>
            <a:r>
              <a:rPr lang="en-US" sz="1400" i="1" dirty="0">
                <a:solidFill>
                  <a:srgbClr val="FF0000"/>
                </a:solidFill>
              </a:rPr>
              <a:t>29,000</a:t>
            </a:r>
          </a:p>
          <a:p>
            <a:pPr marL="0" indent="0">
              <a:buNone/>
            </a:pPr>
            <a:r>
              <a:rPr lang="en-US" sz="1400" i="1" dirty="0">
                <a:solidFill>
                  <a:srgbClr val="FF0000"/>
                </a:solidFill>
              </a:rPr>
              <a:t>	     CR APIC – Stock Retirement (OE)      	</a:t>
            </a:r>
            <a:r>
              <a:rPr lang="en-US" sz="1400" i="1" dirty="0" smtClean="0">
                <a:solidFill>
                  <a:srgbClr val="FF0000"/>
                </a:solidFill>
              </a:rPr>
              <a:t>	   </a:t>
            </a:r>
            <a:r>
              <a:rPr lang="en-US" sz="1400" i="1" dirty="0">
                <a:solidFill>
                  <a:srgbClr val="FF0000"/>
                </a:solidFill>
              </a:rPr>
              <a:t>2,000</a:t>
            </a:r>
          </a:p>
          <a:p>
            <a:pPr marL="0" indent="0">
              <a:buNone/>
            </a:pPr>
            <a:r>
              <a:rPr lang="en-US" sz="1400" i="1" dirty="0">
                <a:solidFill>
                  <a:srgbClr val="FF0000"/>
                </a:solidFill>
              </a:rPr>
              <a:t>	     CR Cash (A)                   	  		 28,000</a:t>
            </a:r>
          </a:p>
          <a:p>
            <a:pPr eaLnBrk="1" hangingPunct="1">
              <a:buFontTx/>
              <a:buNone/>
            </a:pPr>
            <a:endParaRPr lang="en-US" sz="1400" i="1" dirty="0" smtClean="0">
              <a:solidFill>
                <a:srgbClr val="FF0000"/>
              </a:solidFill>
            </a:endParaRPr>
          </a:p>
          <a:p>
            <a:pPr marL="0" indent="0">
              <a:buNone/>
            </a:pPr>
            <a:r>
              <a:rPr lang="en-US" sz="1400" u="sng" dirty="0"/>
              <a:t>Summary:</a:t>
            </a:r>
          </a:p>
          <a:p>
            <a:pPr marL="285750" indent="-285750">
              <a:buFont typeface="Arial" panose="020B0604020202020204" pitchFamily="34" charset="0"/>
              <a:buChar char="•"/>
            </a:pPr>
            <a:r>
              <a:rPr lang="en-US" sz="1400" dirty="0"/>
              <a:t>When the “plug” is an </a:t>
            </a:r>
            <a:r>
              <a:rPr lang="en-US" sz="1400" dirty="0">
                <a:solidFill>
                  <a:srgbClr val="0070C0"/>
                </a:solidFill>
              </a:rPr>
              <a:t>increase </a:t>
            </a:r>
            <a:r>
              <a:rPr lang="en-US" sz="1400" dirty="0"/>
              <a:t>to OE, increase ‘APIC-Stock Retirement’</a:t>
            </a:r>
          </a:p>
          <a:p>
            <a:pPr marL="285750" indent="-285750">
              <a:buFont typeface="Arial" panose="020B0604020202020204" pitchFamily="34" charset="0"/>
              <a:buChar char="•"/>
            </a:pPr>
            <a:r>
              <a:rPr lang="en-US" sz="1400" dirty="0"/>
              <a:t>When the “plug” is a </a:t>
            </a:r>
            <a:r>
              <a:rPr lang="en-US" sz="1400" dirty="0">
                <a:solidFill>
                  <a:srgbClr val="0070C0"/>
                </a:solidFill>
              </a:rPr>
              <a:t>decrease</a:t>
            </a:r>
            <a:r>
              <a:rPr lang="en-US" sz="1400" dirty="0"/>
              <a:t> to OE, reduce ‘APIC-Stock Retirement’ down to zero and then decrease ‘Retained Earnings’</a:t>
            </a:r>
          </a:p>
          <a:p>
            <a:pPr eaLnBrk="1" hangingPunct="1">
              <a:buFontTx/>
              <a:buNone/>
            </a:pPr>
            <a:endParaRPr lang="en-US" sz="1400" i="1" dirty="0">
              <a:solidFill>
                <a:srgbClr val="FF0000"/>
              </a:solidFill>
            </a:endParaRPr>
          </a:p>
        </p:txBody>
      </p:sp>
    </p:spTree>
    <p:extLst>
      <p:ext uri="{BB962C8B-B14F-4D97-AF65-F5344CB8AC3E}">
        <p14:creationId xmlns:p14="http://schemas.microsoft.com/office/powerpoint/2010/main" val="7345576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Dividends on Common Stock</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r>
              <a:rPr lang="en-US" sz="1400" dirty="0">
                <a:solidFill>
                  <a:srgbClr val="C00000"/>
                </a:solidFill>
              </a:rPr>
              <a:t>Dividends</a:t>
            </a:r>
            <a:r>
              <a:rPr lang="en-US" sz="1400" dirty="0"/>
              <a:t> are one of the reasons that investors buy common stock. Cash dividends are declared by the board of directors. There is no legal obligation to declare a cash dividend, but once declared, there is a legal obligation to pay the dividend. Most corporations that pay cash dividends pay them quarterly. To pay a cash dividend, a corporation must have sufficient retained earnings to absorb the dividend without going negative and enough cash to pay the dividend.</a:t>
            </a:r>
          </a:p>
          <a:p>
            <a:pPr>
              <a:buFont typeface="Wingdings" pitchFamily="2" charset="2"/>
              <a:buChar char=""/>
            </a:pPr>
            <a:endParaRPr lang="en-US" sz="1400" dirty="0"/>
          </a:p>
          <a:p>
            <a:r>
              <a:rPr lang="en-US" sz="1400" dirty="0"/>
              <a:t>The first important date to remember when discussing dividends is the date of declaration. The </a:t>
            </a:r>
            <a:r>
              <a:rPr lang="en-US" sz="1400" dirty="0">
                <a:solidFill>
                  <a:srgbClr val="002060"/>
                </a:solidFill>
              </a:rPr>
              <a:t>date of declaration </a:t>
            </a:r>
            <a:r>
              <a:rPr lang="en-US" sz="1400" dirty="0"/>
              <a:t>is the date the directors declare the dividend. At this time, a liability is created and must be recorded. The entry at the date of declaration includes a debit to Retained Earnings and a credit to Dividends Payable. </a:t>
            </a:r>
          </a:p>
        </p:txBody>
      </p:sp>
      <p:graphicFrame>
        <p:nvGraphicFramePr>
          <p:cNvPr id="5" name="Table 4"/>
          <p:cNvGraphicFramePr>
            <a:graphicFrameLocks noGrp="1"/>
          </p:cNvGraphicFramePr>
          <p:nvPr>
            <p:extLst/>
          </p:nvPr>
        </p:nvGraphicFramePr>
        <p:xfrm>
          <a:off x="1981200" y="3912577"/>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dividend declaration</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Retained Earnings (-SE)</a:t>
                      </a:r>
                      <a:endParaRPr lang="en-US" sz="1400" dirty="0"/>
                    </a:p>
                  </a:txBody>
                  <a:tcPr/>
                </a:tc>
                <a:tc>
                  <a:txBody>
                    <a:bodyPr/>
                    <a:lstStyle/>
                    <a:p>
                      <a:pPr algn="r"/>
                      <a:r>
                        <a:rPr lang="en-US" sz="1400" dirty="0" smtClean="0"/>
                        <a:t>$XX</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Dividends Payable (+L)</a:t>
                      </a:r>
                      <a:endParaRPr lang="en-US" sz="1400" dirty="0"/>
                    </a:p>
                  </a:txBody>
                  <a:tcPr/>
                </a:tc>
                <a:tc>
                  <a:txBody>
                    <a:bodyPr/>
                    <a:lstStyle/>
                    <a:p>
                      <a:pPr algn="r"/>
                      <a:endParaRPr lang="en-US" sz="1400" dirty="0"/>
                    </a:p>
                  </a:txBody>
                  <a:tcPr/>
                </a:tc>
                <a:tc>
                  <a:txBody>
                    <a:bodyPr/>
                    <a:lstStyle/>
                    <a:p>
                      <a:pPr algn="r"/>
                      <a:r>
                        <a:rPr lang="en-US" sz="1400" dirty="0" smtClean="0"/>
                        <a:t>$XX</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3734283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b="1" dirty="0">
                <a:solidFill>
                  <a:srgbClr val="7030A0"/>
                </a:solidFill>
              </a:rPr>
              <a:t>Liabilities</a:t>
            </a:r>
            <a:r>
              <a:rPr lang="en-US" sz="1400" dirty="0"/>
              <a:t> are probable debts or </a:t>
            </a:r>
            <a:r>
              <a:rPr lang="en-US" sz="1400" dirty="0" smtClean="0"/>
              <a:t>obligations arising from past transactions </a:t>
            </a:r>
            <a:r>
              <a:rPr lang="en-US" sz="1400" dirty="0"/>
              <a:t>that will be paid with assets or services. </a:t>
            </a:r>
            <a:endParaRPr lang="en-US" sz="1400" dirty="0" smtClean="0"/>
          </a:p>
          <a:p>
            <a:pPr lvl="1">
              <a:spcAft>
                <a:spcPts val="600"/>
              </a:spcAft>
              <a:buFont typeface="Wingdings" panose="05000000000000000000" pitchFamily="2" charset="2"/>
              <a:buChar char="Ø"/>
            </a:pPr>
            <a:r>
              <a:rPr lang="en-US" sz="1400" dirty="0" smtClean="0">
                <a:solidFill>
                  <a:srgbClr val="FF0000"/>
                </a:solidFill>
              </a:rPr>
              <a:t>Current </a:t>
            </a:r>
            <a:r>
              <a:rPr lang="en-US" sz="1400" dirty="0">
                <a:solidFill>
                  <a:srgbClr val="FF0000"/>
                </a:solidFill>
              </a:rPr>
              <a:t>liabilities </a:t>
            </a:r>
            <a:r>
              <a:rPr lang="en-US" sz="1400" dirty="0"/>
              <a:t>are short-term obligations that will be paid within the current operating cycle or within one year of the balance sheet </a:t>
            </a:r>
            <a:r>
              <a:rPr lang="en-US" sz="1400" dirty="0" smtClean="0"/>
              <a:t>date - whichever </a:t>
            </a:r>
            <a:r>
              <a:rPr lang="en-US" sz="1400" dirty="0"/>
              <a:t>is longer. </a:t>
            </a:r>
            <a:endParaRPr lang="en-US" sz="1400" dirty="0" smtClean="0"/>
          </a:p>
          <a:p>
            <a:pPr lvl="1">
              <a:buFont typeface="Wingdings" panose="05000000000000000000" pitchFamily="2" charset="2"/>
              <a:buChar char="Ø"/>
            </a:pPr>
            <a:r>
              <a:rPr lang="en-US" sz="1400" dirty="0" smtClean="0">
                <a:solidFill>
                  <a:srgbClr val="00CC00"/>
                </a:solidFill>
              </a:rPr>
              <a:t>Noncurrent </a:t>
            </a:r>
            <a:r>
              <a:rPr lang="en-US" sz="1400" dirty="0">
                <a:solidFill>
                  <a:srgbClr val="00CC00"/>
                </a:solidFill>
              </a:rPr>
              <a:t>liabilities </a:t>
            </a:r>
            <a:r>
              <a:rPr lang="en-US" sz="1400" dirty="0"/>
              <a:t>include all other liabilities.</a:t>
            </a:r>
          </a:p>
          <a:p>
            <a:endParaRPr lang="en-US" sz="1400" dirty="0"/>
          </a:p>
          <a:p>
            <a:pPr>
              <a:buClr>
                <a:schemeClr val="tx1"/>
              </a:buClr>
            </a:pPr>
            <a:endParaRPr lang="en-US" sz="1400" dirty="0" smtClean="0"/>
          </a:p>
          <a:p>
            <a:pPr>
              <a:buClr>
                <a:schemeClr val="tx1"/>
              </a:buClr>
              <a:buFont typeface="Wingdings" panose="05000000000000000000" pitchFamily="2" charset="2"/>
              <a:buChar char="v"/>
            </a:pPr>
            <a:r>
              <a:rPr lang="en-US" sz="1400" dirty="0" smtClean="0"/>
              <a:t>NOTE: When </a:t>
            </a:r>
            <a:r>
              <a:rPr lang="en-US" sz="1400" dirty="0"/>
              <a:t>a liability is first recorded, it is measured in terms of its current cash equivalent, which is the cash amount a creditor would accept to settle the liability immediately.</a:t>
            </a:r>
          </a:p>
        </p:txBody>
      </p:sp>
    </p:spTree>
    <p:extLst>
      <p:ext uri="{BB962C8B-B14F-4D97-AF65-F5344CB8AC3E}">
        <p14:creationId xmlns:p14="http://schemas.microsoft.com/office/powerpoint/2010/main" val="8042546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Dividends on Common Stock</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r>
              <a:rPr lang="en-US" sz="1400" dirty="0"/>
              <a:t>The </a:t>
            </a:r>
            <a:r>
              <a:rPr lang="en-US" sz="1400" dirty="0">
                <a:solidFill>
                  <a:srgbClr val="00CC00"/>
                </a:solidFill>
              </a:rPr>
              <a:t>date of record </a:t>
            </a:r>
            <a:r>
              <a:rPr lang="en-US" sz="1400" dirty="0"/>
              <a:t>is also important because it is the date when the corporation determines the current stockholders who will receive the dividend. </a:t>
            </a:r>
            <a:r>
              <a:rPr lang="en-US" sz="1400" i="1" dirty="0"/>
              <a:t>No entry is required in the accounting records on this date</a:t>
            </a:r>
            <a:r>
              <a:rPr lang="en-US" sz="1400" dirty="0"/>
              <a:t>.</a:t>
            </a:r>
          </a:p>
          <a:p>
            <a:endParaRPr lang="en-US" sz="1400" dirty="0"/>
          </a:p>
          <a:p>
            <a:r>
              <a:rPr lang="en-US" sz="1400" dirty="0"/>
              <a:t>The </a:t>
            </a:r>
            <a:r>
              <a:rPr lang="en-US" sz="1400" dirty="0">
                <a:solidFill>
                  <a:schemeClr val="accent1"/>
                </a:solidFill>
              </a:rPr>
              <a:t>date of payment </a:t>
            </a:r>
            <a:r>
              <a:rPr lang="en-US" sz="1400" dirty="0"/>
              <a:t>is the date the corporation pays the dividend to the stockholders who owned the stock on the record date. The entry on the date of payment includes a debit to Dividends Payable and credit to Cash for the total amount of cash paid to the owners of record. </a:t>
            </a:r>
          </a:p>
        </p:txBody>
      </p:sp>
      <p:graphicFrame>
        <p:nvGraphicFramePr>
          <p:cNvPr id="5" name="Table 4"/>
          <p:cNvGraphicFramePr>
            <a:graphicFrameLocks noGrp="1"/>
          </p:cNvGraphicFramePr>
          <p:nvPr>
            <p:extLst/>
          </p:nvPr>
        </p:nvGraphicFramePr>
        <p:xfrm>
          <a:off x="1981200" y="3467100"/>
          <a:ext cx="5638800" cy="914400"/>
        </p:xfrm>
        <a:graphic>
          <a:graphicData uri="http://schemas.openxmlformats.org/drawingml/2006/table">
            <a:tbl>
              <a:tblPr firstRow="1" bandRow="1">
                <a:tableStyleId>{2D5ABB26-0587-4C30-8999-92F81FD0307C}</a:tableStyleId>
              </a:tblPr>
              <a:tblGrid>
                <a:gridCol w="3548009">
                  <a:extLst>
                    <a:ext uri="{9D8B030D-6E8A-4147-A177-3AD203B41FA5}">
                      <a16:colId xmlns:a16="http://schemas.microsoft.com/office/drawing/2014/main" val="20000"/>
                    </a:ext>
                  </a:extLst>
                </a:gridCol>
                <a:gridCol w="1000288">
                  <a:extLst>
                    <a:ext uri="{9D8B030D-6E8A-4147-A177-3AD203B41FA5}">
                      <a16:colId xmlns:a16="http://schemas.microsoft.com/office/drawing/2014/main" val="20001"/>
                    </a:ext>
                  </a:extLst>
                </a:gridCol>
                <a:gridCol w="1090503">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dividend payment</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Dividends Payable (+L)</a:t>
                      </a:r>
                      <a:endParaRPr lang="en-US" sz="1400" dirty="0"/>
                    </a:p>
                  </a:txBody>
                  <a:tcPr/>
                </a:tc>
                <a:tc>
                  <a:txBody>
                    <a:bodyPr/>
                    <a:lstStyle/>
                    <a:p>
                      <a:pPr algn="r"/>
                      <a:r>
                        <a:rPr lang="en-US" sz="1400" dirty="0" smtClean="0"/>
                        <a:t>$XX</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tc>
                <a:tc>
                  <a:txBody>
                    <a:bodyPr/>
                    <a:lstStyle/>
                    <a:p>
                      <a:pPr algn="r"/>
                      <a:endParaRPr lang="en-US" sz="1400" dirty="0"/>
                    </a:p>
                  </a:txBody>
                  <a:tcPr/>
                </a:tc>
                <a:tc>
                  <a:txBody>
                    <a:bodyPr/>
                    <a:lstStyle/>
                    <a:p>
                      <a:pPr algn="r"/>
                      <a:r>
                        <a:rPr lang="en-US" sz="1400" dirty="0" smtClean="0"/>
                        <a:t>$XX</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1605242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Dividends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dirty="0"/>
              <a:t>A stock dividend can be classified as small or large. </a:t>
            </a:r>
            <a:endParaRPr lang="en-US" sz="1400" dirty="0" smtClean="0"/>
          </a:p>
          <a:p>
            <a:pPr marL="0" indent="0">
              <a:buNone/>
            </a:pPr>
            <a:endParaRPr lang="en-US" sz="1400" dirty="0"/>
          </a:p>
          <a:p>
            <a:pPr lvl="1">
              <a:buFont typeface="Wingdings" panose="05000000000000000000" pitchFamily="2" charset="2"/>
              <a:buChar char="Ø"/>
            </a:pPr>
            <a:r>
              <a:rPr lang="en-US" sz="1400" dirty="0" smtClean="0"/>
              <a:t>A </a:t>
            </a:r>
            <a:r>
              <a:rPr lang="en-US" sz="1400" b="1" dirty="0"/>
              <a:t>small stock dividend </a:t>
            </a:r>
            <a:r>
              <a:rPr lang="en-US" sz="1400" dirty="0"/>
              <a:t>is a distribution of stock that is less than 20–25 percent of the outstanding shares. Small stock dividends are recorded at the </a:t>
            </a:r>
            <a:r>
              <a:rPr lang="en-US" sz="1400" u="sng" dirty="0"/>
              <a:t>market value of the stock</a:t>
            </a:r>
            <a:r>
              <a:rPr lang="en-US" sz="1400" dirty="0"/>
              <a:t>. </a:t>
            </a:r>
            <a:endParaRPr lang="en-US" sz="1400" dirty="0" smtClean="0"/>
          </a:p>
          <a:p>
            <a:pPr lvl="1">
              <a:buFont typeface="Wingdings" panose="05000000000000000000" pitchFamily="2" charset="2"/>
              <a:buChar char="Ø"/>
            </a:pPr>
            <a:endParaRPr lang="en-US" sz="1400" dirty="0"/>
          </a:p>
          <a:p>
            <a:pPr lvl="1">
              <a:buFont typeface="Wingdings" panose="05000000000000000000" pitchFamily="2" charset="2"/>
              <a:buChar char="Ø"/>
            </a:pPr>
            <a:r>
              <a:rPr lang="en-US" sz="1400" dirty="0" smtClean="0"/>
              <a:t>A </a:t>
            </a:r>
            <a:r>
              <a:rPr lang="en-US" sz="1400" b="1" dirty="0"/>
              <a:t>large stock dividend </a:t>
            </a:r>
            <a:r>
              <a:rPr lang="en-US" sz="1400" dirty="0"/>
              <a:t>is a distribution of stock that is greater than 20–25 percent of the outstanding shares. Large stock dividends are recorded at the </a:t>
            </a:r>
            <a:r>
              <a:rPr lang="en-US" sz="1400" u="sng" dirty="0"/>
              <a:t>par value </a:t>
            </a:r>
            <a:r>
              <a:rPr lang="en-US" sz="1400" dirty="0"/>
              <a:t>of the stock</a:t>
            </a:r>
            <a:r>
              <a:rPr lang="en-US" sz="1000" dirty="0"/>
              <a:t>. </a:t>
            </a:r>
            <a:endParaRPr lang="en-US" sz="1000" dirty="0" smtClean="0"/>
          </a:p>
          <a:p>
            <a:pPr marL="0" indent="0">
              <a:buNone/>
            </a:pPr>
            <a:endParaRPr lang="en-US" sz="1400" kern="1200" dirty="0"/>
          </a:p>
          <a:p>
            <a:pPr marL="0" indent="0">
              <a:buNone/>
            </a:pPr>
            <a:r>
              <a:rPr lang="en-US" sz="1400" kern="1200" dirty="0" smtClean="0"/>
              <a:t>Most </a:t>
            </a:r>
            <a:r>
              <a:rPr lang="en-US" sz="1400" kern="1200" dirty="0"/>
              <a:t>stock dividends are classified as large. </a:t>
            </a:r>
          </a:p>
          <a:p>
            <a:endParaRPr lang="en-US" sz="1400" kern="1200" dirty="0"/>
          </a:p>
          <a:p>
            <a:pPr lvl="1" eaLnBrk="1" fontAlgn="auto" hangingPunct="1">
              <a:spcBef>
                <a:spcPts val="0"/>
              </a:spcBef>
              <a:spcAft>
                <a:spcPts val="0"/>
              </a:spcAft>
              <a:buFont typeface="Wingdings" panose="05000000000000000000" pitchFamily="2" charset="2"/>
              <a:buChar char="v"/>
              <a:defRPr/>
            </a:pPr>
            <a:r>
              <a:rPr lang="en-US" sz="1400" kern="1200" dirty="0"/>
              <a:t>When a stock dividend occurs, the company must transfer an additional amount from the Retained Earnings account (or the Additional Paid-in Capital account if there is not a sufficient balance in Retained Earnings) into the Common Stock account to reflect the additional shares issued. </a:t>
            </a:r>
            <a:endParaRPr lang="en-US" sz="1400" dirty="0"/>
          </a:p>
        </p:txBody>
      </p:sp>
    </p:spTree>
    <p:extLst>
      <p:ext uri="{BB962C8B-B14F-4D97-AF65-F5344CB8AC3E}">
        <p14:creationId xmlns:p14="http://schemas.microsoft.com/office/powerpoint/2010/main" val="39899102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Dividends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10200"/>
          </a:xfrm>
          <a:noFill/>
        </p:spPr>
        <p:txBody>
          <a:bodyPr lIns="0" tIns="0" rIns="0" bIns="0"/>
          <a:lstStyle/>
          <a:p>
            <a:pPr marL="0" indent="0">
              <a:buNone/>
            </a:pPr>
            <a:r>
              <a:rPr lang="en-US" sz="1400" kern="1200" dirty="0" smtClean="0"/>
              <a:t>Firm C issued </a:t>
            </a:r>
            <a:r>
              <a:rPr lang="en-US" sz="1400" kern="1200" dirty="0"/>
              <a:t>a large stock dividend. The company issued 50 million shares of its $1 par value stock.</a:t>
            </a:r>
          </a:p>
          <a:p>
            <a:endParaRPr lang="en-US" sz="1400" kern="1200" dirty="0"/>
          </a:p>
          <a:p>
            <a:endParaRPr lang="en-US" sz="1400" kern="1200" dirty="0" smtClean="0"/>
          </a:p>
          <a:p>
            <a:endParaRPr lang="en-US" sz="1400" kern="1200" dirty="0"/>
          </a:p>
          <a:p>
            <a:endParaRPr lang="en-US" sz="1400" kern="1200" dirty="0" smtClean="0"/>
          </a:p>
          <a:p>
            <a:endParaRPr lang="en-US" sz="1400" kern="1200" dirty="0" smtClean="0"/>
          </a:p>
          <a:p>
            <a:endParaRPr lang="en-US" sz="1400" kern="1200" dirty="0"/>
          </a:p>
          <a:p>
            <a:pPr>
              <a:buFont typeface="Wingdings" panose="05000000000000000000" pitchFamily="2" charset="2"/>
              <a:buChar char="v"/>
            </a:pPr>
            <a:r>
              <a:rPr lang="en-US" sz="1400" kern="1200" dirty="0"/>
              <a:t>Notice that the stock dividend did not change total stockholders’ equity. It changed only the balances of some of the accounts that constitute stockholders’ equity</a:t>
            </a:r>
            <a:r>
              <a:rPr lang="en-US" sz="1400" kern="1200" dirty="0" smtClean="0"/>
              <a:t>.</a:t>
            </a:r>
          </a:p>
          <a:p>
            <a:pPr>
              <a:buFont typeface="Wingdings" panose="05000000000000000000" pitchFamily="2" charset="2"/>
              <a:buChar char="v"/>
            </a:pPr>
            <a:endParaRPr lang="en-US" sz="1400" kern="1200" dirty="0"/>
          </a:p>
          <a:p>
            <a:pPr>
              <a:buFont typeface="Wingdings" panose="05000000000000000000" pitchFamily="2" charset="2"/>
              <a:buChar char="v"/>
            </a:pPr>
            <a:endParaRPr lang="en-US" sz="1400" kern="1200" dirty="0" smtClean="0"/>
          </a:p>
          <a:p>
            <a:pPr>
              <a:buFont typeface="Wingdings" panose="05000000000000000000" pitchFamily="2" charset="2"/>
              <a:buChar char="Ø"/>
            </a:pPr>
            <a:r>
              <a:rPr lang="en-US" sz="1400" dirty="0"/>
              <a:t>A </a:t>
            </a:r>
            <a:r>
              <a:rPr lang="en-US" sz="1400" i="1" dirty="0"/>
              <a:t>small stock dividend </a:t>
            </a:r>
            <a:r>
              <a:rPr lang="en-US" sz="1400" dirty="0"/>
              <a:t>entry includes a credit to Common Stock and Additional Paid-in Capital since the entry is made at market value</a:t>
            </a:r>
            <a:r>
              <a:rPr lang="en-US" sz="1400" dirty="0" smtClean="0"/>
              <a:t>.</a:t>
            </a:r>
            <a:endParaRPr lang="en-US" sz="1400" dirty="0"/>
          </a:p>
        </p:txBody>
      </p:sp>
      <p:graphicFrame>
        <p:nvGraphicFramePr>
          <p:cNvPr id="5" name="Table 4"/>
          <p:cNvGraphicFramePr>
            <a:graphicFrameLocks noGrp="1"/>
          </p:cNvGraphicFramePr>
          <p:nvPr>
            <p:extLst/>
          </p:nvPr>
        </p:nvGraphicFramePr>
        <p:xfrm>
          <a:off x="1981200" y="1905000"/>
          <a:ext cx="5638800" cy="914400"/>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stock dividend</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Retained Earnings (-SE)</a:t>
                      </a:r>
                      <a:endParaRPr lang="en-US" sz="1400" dirty="0"/>
                    </a:p>
                  </a:txBody>
                  <a:tcPr/>
                </a:tc>
                <a:tc>
                  <a:txBody>
                    <a:bodyPr/>
                    <a:lstStyle/>
                    <a:p>
                      <a:pPr algn="r"/>
                      <a:r>
                        <a:rPr lang="en-US" sz="1400" dirty="0" smtClean="0"/>
                        <a:t>$50,000,000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Common Stock (+SE)</a:t>
                      </a:r>
                      <a:endParaRPr lang="en-US" sz="1400" dirty="0"/>
                    </a:p>
                  </a:txBody>
                  <a:tcPr/>
                </a:tc>
                <a:tc>
                  <a:txBody>
                    <a:bodyPr/>
                    <a:lstStyle/>
                    <a:p>
                      <a:pPr algn="r"/>
                      <a:endParaRPr lang="en-US" sz="1400" dirty="0"/>
                    </a:p>
                  </a:txBody>
                  <a:tcPr/>
                </a:tc>
                <a:tc>
                  <a:txBody>
                    <a:bodyPr/>
                    <a:lstStyle/>
                    <a:p>
                      <a:pPr algn="r"/>
                      <a:r>
                        <a:rPr lang="en-US" sz="1400" dirty="0" smtClean="0"/>
                        <a:t>$50,000,000</a:t>
                      </a:r>
                      <a:endParaRPr lang="en-US" sz="1400" dirty="0"/>
                    </a:p>
                  </a:txBody>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22579948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53</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Split</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lnSpc>
                <a:spcPct val="90000"/>
              </a:lnSpc>
              <a:buNone/>
            </a:pPr>
            <a:r>
              <a:rPr lang="en-US" sz="1400" dirty="0"/>
              <a:t>Changes # of shares authorized, issued, outstanding, </a:t>
            </a:r>
            <a:r>
              <a:rPr lang="en-US" sz="1400" dirty="0" smtClean="0"/>
              <a:t>and </a:t>
            </a:r>
            <a:r>
              <a:rPr lang="en-US" sz="1400" dirty="0"/>
              <a:t>in treasury, but no change in each shareholders’ ownership percentage</a:t>
            </a:r>
          </a:p>
          <a:p>
            <a:pPr eaLnBrk="1" hangingPunct="1">
              <a:lnSpc>
                <a:spcPct val="90000"/>
              </a:lnSpc>
            </a:pPr>
            <a:endParaRPr lang="en-US" sz="1400" i="1" dirty="0">
              <a:solidFill>
                <a:srgbClr val="002060"/>
              </a:solidFill>
            </a:endParaRPr>
          </a:p>
          <a:p>
            <a:pPr marL="0" indent="0">
              <a:buNone/>
            </a:pPr>
            <a:r>
              <a:rPr lang="en-US" sz="1400" dirty="0"/>
              <a:t>So why would a firm declare a stock split?</a:t>
            </a:r>
          </a:p>
          <a:p>
            <a:pPr eaLnBrk="1" hangingPunct="1">
              <a:lnSpc>
                <a:spcPct val="90000"/>
              </a:lnSpc>
            </a:pPr>
            <a:endParaRPr lang="en-US" sz="1400" i="1" dirty="0">
              <a:solidFill>
                <a:srgbClr val="002060"/>
              </a:solidFill>
            </a:endParaRPr>
          </a:p>
          <a:p>
            <a:pPr>
              <a:lnSpc>
                <a:spcPct val="90000"/>
              </a:lnSpc>
            </a:pPr>
            <a:endParaRPr lang="en-US" sz="1400" b="1" dirty="0"/>
          </a:p>
          <a:p>
            <a:pPr>
              <a:lnSpc>
                <a:spcPct val="90000"/>
              </a:lnSpc>
            </a:pPr>
            <a:endParaRPr lang="en-US" sz="1400" b="1" i="1" dirty="0" smtClean="0">
              <a:solidFill>
                <a:srgbClr val="002060"/>
              </a:solidFill>
            </a:endParaRPr>
          </a:p>
          <a:p>
            <a:pPr>
              <a:lnSpc>
                <a:spcPct val="90000"/>
              </a:lnSpc>
            </a:pPr>
            <a:endParaRPr lang="en-US" sz="1400" b="1" i="1" dirty="0" smtClean="0">
              <a:solidFill>
                <a:srgbClr val="002060"/>
              </a:solidFill>
            </a:endParaRPr>
          </a:p>
          <a:p>
            <a:pPr>
              <a:lnSpc>
                <a:spcPct val="90000"/>
              </a:lnSpc>
            </a:pPr>
            <a:endParaRPr lang="en-US" sz="1400" b="1" i="1" dirty="0">
              <a:solidFill>
                <a:srgbClr val="002060"/>
              </a:solidFill>
            </a:endParaRPr>
          </a:p>
          <a:p>
            <a:pPr marL="0" indent="0">
              <a:lnSpc>
                <a:spcPct val="90000"/>
              </a:lnSpc>
              <a:buNone/>
            </a:pPr>
            <a:r>
              <a:rPr lang="en-US" sz="1400" b="1" i="1" dirty="0" smtClean="0">
                <a:solidFill>
                  <a:srgbClr val="002060"/>
                </a:solidFill>
              </a:rPr>
              <a:t>Market </a:t>
            </a:r>
            <a:r>
              <a:rPr lang="en-US" sz="1400" b="1" i="1" dirty="0">
                <a:solidFill>
                  <a:srgbClr val="002060"/>
                </a:solidFill>
              </a:rPr>
              <a:t>Capitalization </a:t>
            </a:r>
            <a:r>
              <a:rPr lang="en-US" sz="1400" i="1" dirty="0">
                <a:solidFill>
                  <a:srgbClr val="002060"/>
                </a:solidFill>
              </a:rPr>
              <a:t>= Price per Share * # Shares Outstanding</a:t>
            </a:r>
          </a:p>
          <a:p>
            <a:pPr lvl="1">
              <a:spcBef>
                <a:spcPts val="1200"/>
              </a:spcBef>
              <a:buFont typeface="Wingdings" panose="05000000000000000000" pitchFamily="2" charset="2"/>
              <a:buChar char="ü"/>
            </a:pPr>
            <a:endParaRPr lang="en-US" sz="1400" dirty="0" smtClean="0"/>
          </a:p>
          <a:p>
            <a:pPr lvl="1">
              <a:spcBef>
                <a:spcPts val="1200"/>
              </a:spcBef>
              <a:buFont typeface="Wingdings" panose="05000000000000000000" pitchFamily="2" charset="2"/>
              <a:buChar char="ü"/>
            </a:pPr>
            <a:r>
              <a:rPr lang="en-US" sz="1400" dirty="0" smtClean="0"/>
              <a:t>Stock </a:t>
            </a:r>
            <a:r>
              <a:rPr lang="en-US" sz="1400" dirty="0"/>
              <a:t>splits do </a:t>
            </a:r>
            <a:r>
              <a:rPr lang="en-US" sz="1400" b="1" u="sng" dirty="0"/>
              <a:t>not</a:t>
            </a:r>
            <a:r>
              <a:rPr lang="en-US" sz="1400" dirty="0"/>
              <a:t> affect firm value but do affect # shares outstanding, so </a:t>
            </a:r>
            <a:r>
              <a:rPr lang="en-US" sz="1400" dirty="0" smtClean="0"/>
              <a:t>price </a:t>
            </a:r>
            <a:r>
              <a:rPr lang="en-US" sz="1400" dirty="0"/>
              <a:t>per share is mechanically affected</a:t>
            </a:r>
          </a:p>
          <a:p>
            <a:pPr marL="0" indent="0" eaLnBrk="1" hangingPunct="1">
              <a:lnSpc>
                <a:spcPct val="90000"/>
              </a:lnSpc>
              <a:buNone/>
            </a:pPr>
            <a:endParaRPr lang="en-US" sz="1400" dirty="0"/>
          </a:p>
          <a:p>
            <a:pPr>
              <a:lnSpc>
                <a:spcPct val="90000"/>
              </a:lnSpc>
              <a:spcBef>
                <a:spcPts val="0"/>
              </a:spcBef>
            </a:pPr>
            <a:endParaRPr lang="en-US" sz="1400" dirty="0" smtClean="0"/>
          </a:p>
          <a:p>
            <a:pPr lvl="1">
              <a:lnSpc>
                <a:spcPct val="90000"/>
              </a:lnSpc>
              <a:spcBef>
                <a:spcPts val="0"/>
              </a:spcBef>
              <a:buFont typeface="Wingdings" panose="05000000000000000000" pitchFamily="2" charset="2"/>
              <a:buChar char="v"/>
            </a:pPr>
            <a:r>
              <a:rPr lang="en-US" sz="1400" dirty="0" smtClean="0"/>
              <a:t>No </a:t>
            </a:r>
            <a:r>
              <a:rPr lang="en-US" sz="1400" dirty="0"/>
              <a:t>journal entry required; just adjust the # of shares and par value on the balance sheet</a:t>
            </a:r>
          </a:p>
        </p:txBody>
      </p:sp>
      <p:sp>
        <p:nvSpPr>
          <p:cNvPr id="5" name="TextBox 4"/>
          <p:cNvSpPr txBox="1"/>
          <p:nvPr/>
        </p:nvSpPr>
        <p:spPr>
          <a:xfrm>
            <a:off x="3238500" y="2209800"/>
            <a:ext cx="3429000" cy="307777"/>
          </a:xfrm>
          <a:prstGeom prst="rect">
            <a:avLst/>
          </a:prstGeom>
          <a:noFill/>
        </p:spPr>
        <p:txBody>
          <a:bodyPr wrap="square" rtlCol="0">
            <a:spAutoFit/>
          </a:bodyPr>
          <a:lstStyle/>
          <a:p>
            <a:r>
              <a:rPr lang="en-US" sz="1400" i="1" dirty="0">
                <a:solidFill>
                  <a:srgbClr val="FF0000"/>
                </a:solidFill>
              </a:rPr>
              <a:t>I</a:t>
            </a:r>
            <a:r>
              <a:rPr lang="en-US" sz="1400" i="1" dirty="0" smtClean="0">
                <a:solidFill>
                  <a:srgbClr val="FF0000"/>
                </a:solidFill>
              </a:rPr>
              <a:t>nfluence price per share</a:t>
            </a:r>
            <a:endParaRPr lang="en-US" sz="1400" i="1" dirty="0">
              <a:solidFill>
                <a:srgbClr val="FF0000"/>
              </a:solidFill>
            </a:endParaRPr>
          </a:p>
        </p:txBody>
      </p:sp>
    </p:spTree>
    <p:extLst>
      <p:ext uri="{BB962C8B-B14F-4D97-AF65-F5344CB8AC3E}">
        <p14:creationId xmlns:p14="http://schemas.microsoft.com/office/powerpoint/2010/main" val="213422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54</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Stock Split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990600" y="1219200"/>
            <a:ext cx="7924800" cy="4876800"/>
          </a:xfrm>
          <a:noFill/>
        </p:spPr>
        <p:txBody>
          <a:bodyPr lIns="0" tIns="0" rIns="0" bIns="0"/>
          <a:lstStyle/>
          <a:p>
            <a:pPr marL="0" indent="0">
              <a:lnSpc>
                <a:spcPct val="80000"/>
              </a:lnSpc>
              <a:buNone/>
            </a:pPr>
            <a:r>
              <a:rPr lang="en-US" sz="1400" dirty="0"/>
              <a:t>Firm Z issues a </a:t>
            </a:r>
            <a:r>
              <a:rPr lang="en-US" sz="1400" b="1" dirty="0">
                <a:solidFill>
                  <a:srgbClr val="002060"/>
                </a:solidFill>
              </a:rPr>
              <a:t>4-for-1</a:t>
            </a:r>
            <a:r>
              <a:rPr lang="en-US" sz="1400" dirty="0"/>
              <a:t> stock split:</a:t>
            </a:r>
          </a:p>
          <a:p>
            <a:pPr eaLnBrk="1" hangingPunct="1">
              <a:lnSpc>
                <a:spcPct val="80000"/>
              </a:lnSpc>
              <a:buFontTx/>
              <a:buNone/>
            </a:pPr>
            <a:endParaRPr lang="en-US" sz="1400" u="sng" dirty="0"/>
          </a:p>
          <a:p>
            <a:pPr eaLnBrk="1" hangingPunct="1">
              <a:lnSpc>
                <a:spcPct val="80000"/>
              </a:lnSpc>
              <a:buFontTx/>
              <a:buNone/>
            </a:pPr>
            <a:endParaRPr lang="en-US" sz="1400" u="sng" dirty="0"/>
          </a:p>
          <a:p>
            <a:pPr>
              <a:lnSpc>
                <a:spcPct val="80000"/>
              </a:lnSpc>
              <a:buNone/>
            </a:pPr>
            <a:r>
              <a:rPr lang="en-US" sz="1400" u="sng" dirty="0"/>
              <a:t>Owners’ Equity </a:t>
            </a:r>
            <a:r>
              <a:rPr lang="en-US" sz="1400" b="1" u="sng" dirty="0">
                <a:solidFill>
                  <a:srgbClr val="002060"/>
                </a:solidFill>
              </a:rPr>
              <a:t>Before</a:t>
            </a:r>
            <a:r>
              <a:rPr lang="en-US" sz="1400" u="sng" dirty="0"/>
              <a:t> the Stock Split</a:t>
            </a:r>
          </a:p>
          <a:p>
            <a:pPr eaLnBrk="1" hangingPunct="1">
              <a:lnSpc>
                <a:spcPct val="80000"/>
              </a:lnSpc>
              <a:buFontTx/>
              <a:buNone/>
            </a:pPr>
            <a:endParaRPr lang="en-US" sz="1400" dirty="0"/>
          </a:p>
          <a:p>
            <a:pPr eaLnBrk="1" hangingPunct="1">
              <a:lnSpc>
                <a:spcPct val="80000"/>
              </a:lnSpc>
              <a:buFontTx/>
              <a:buNone/>
            </a:pPr>
            <a:r>
              <a:rPr lang="en-US" sz="1400" dirty="0"/>
              <a:t>  Common Stock</a:t>
            </a:r>
            <a:r>
              <a:rPr lang="en-US" sz="1400" i="1" dirty="0">
                <a:solidFill>
                  <a:srgbClr val="FF0000"/>
                </a:solidFill>
              </a:rPr>
              <a:t> </a:t>
            </a:r>
            <a:r>
              <a:rPr lang="en-US" sz="1400" i="1" dirty="0"/>
              <a:t>(</a:t>
            </a:r>
            <a:r>
              <a:rPr lang="en-US" sz="1400" b="1" i="1" dirty="0">
                <a:solidFill>
                  <a:srgbClr val="0070C0"/>
                </a:solidFill>
              </a:rPr>
              <a:t>$2.00 </a:t>
            </a:r>
            <a:r>
              <a:rPr lang="en-US" sz="1400" dirty="0"/>
              <a:t>par value; </a:t>
            </a:r>
            <a:r>
              <a:rPr lang="en-US" sz="1400" b="1" i="1" dirty="0">
                <a:solidFill>
                  <a:srgbClr val="0070C0"/>
                </a:solidFill>
              </a:rPr>
              <a:t>1,000</a:t>
            </a:r>
            <a:r>
              <a:rPr lang="en-US" sz="1400" dirty="0"/>
              <a:t> shares issued and </a:t>
            </a:r>
            <a:r>
              <a:rPr lang="en-US" sz="1400" dirty="0" smtClean="0"/>
              <a:t>outstanding)	</a:t>
            </a:r>
            <a:r>
              <a:rPr lang="en-US" sz="1400" b="1" i="1" dirty="0" smtClean="0">
                <a:solidFill>
                  <a:srgbClr val="0070C0"/>
                </a:solidFill>
              </a:rPr>
              <a:t>2,000</a:t>
            </a:r>
            <a:endParaRPr lang="en-US" sz="1400" b="1" i="1" dirty="0">
              <a:solidFill>
                <a:srgbClr val="0070C0"/>
              </a:solidFill>
            </a:endParaRPr>
          </a:p>
          <a:p>
            <a:pPr>
              <a:lnSpc>
                <a:spcPct val="80000"/>
              </a:lnSpc>
              <a:buNone/>
            </a:pPr>
            <a:r>
              <a:rPr lang="en-US" sz="1400" dirty="0"/>
              <a:t>  APIC		     	       	   			</a:t>
            </a:r>
            <a:r>
              <a:rPr lang="en-US" sz="1400" dirty="0" smtClean="0"/>
              <a:t>   </a:t>
            </a:r>
            <a:r>
              <a:rPr lang="en-US" sz="1400" dirty="0"/>
              <a:t>400</a:t>
            </a:r>
          </a:p>
          <a:p>
            <a:pPr eaLnBrk="1" hangingPunct="1">
              <a:lnSpc>
                <a:spcPct val="80000"/>
              </a:lnSpc>
              <a:buFontTx/>
              <a:buNone/>
            </a:pPr>
            <a:r>
              <a:rPr lang="en-US" sz="1400" dirty="0"/>
              <a:t>  Retained Earnings					 	</a:t>
            </a:r>
            <a:r>
              <a:rPr lang="en-US" sz="1400" u="sng" dirty="0" smtClean="0"/>
              <a:t>   </a:t>
            </a:r>
            <a:r>
              <a:rPr lang="en-US" sz="1400" u="sng" dirty="0"/>
              <a:t>600</a:t>
            </a:r>
          </a:p>
          <a:p>
            <a:pPr eaLnBrk="1" hangingPunct="1">
              <a:lnSpc>
                <a:spcPct val="80000"/>
              </a:lnSpc>
              <a:buFontTx/>
              <a:buNone/>
            </a:pPr>
            <a:r>
              <a:rPr lang="en-US" sz="1400" dirty="0"/>
              <a:t>  Total Owners’ Equity					    	3,000</a:t>
            </a:r>
          </a:p>
          <a:p>
            <a:pPr eaLnBrk="1" hangingPunct="1">
              <a:lnSpc>
                <a:spcPct val="80000"/>
              </a:lnSpc>
              <a:buFontTx/>
              <a:buNone/>
            </a:pPr>
            <a:endParaRPr lang="en-US" sz="1400" b="1" dirty="0"/>
          </a:p>
          <a:p>
            <a:pPr eaLnBrk="1" hangingPunct="1">
              <a:lnSpc>
                <a:spcPct val="80000"/>
              </a:lnSpc>
              <a:buFontTx/>
              <a:buNone/>
            </a:pPr>
            <a:endParaRPr lang="en-US" sz="1400" b="1" dirty="0"/>
          </a:p>
          <a:p>
            <a:pPr>
              <a:lnSpc>
                <a:spcPct val="80000"/>
              </a:lnSpc>
              <a:buNone/>
            </a:pPr>
            <a:r>
              <a:rPr lang="en-US" sz="1400" u="sng" dirty="0"/>
              <a:t>Owners’ Equity </a:t>
            </a:r>
            <a:r>
              <a:rPr lang="en-US" sz="1400" b="1" u="sng" dirty="0">
                <a:solidFill>
                  <a:srgbClr val="002060"/>
                </a:solidFill>
              </a:rPr>
              <a:t>After</a:t>
            </a:r>
            <a:r>
              <a:rPr lang="en-US" sz="1400" u="sng" dirty="0"/>
              <a:t> the Stock Split</a:t>
            </a:r>
          </a:p>
          <a:p>
            <a:pPr>
              <a:lnSpc>
                <a:spcPct val="80000"/>
              </a:lnSpc>
              <a:buNone/>
            </a:pPr>
            <a:endParaRPr lang="en-US" sz="1400" dirty="0"/>
          </a:p>
          <a:p>
            <a:pPr eaLnBrk="1" hangingPunct="1">
              <a:lnSpc>
                <a:spcPct val="80000"/>
              </a:lnSpc>
              <a:buFontTx/>
              <a:buNone/>
            </a:pPr>
            <a:r>
              <a:rPr lang="en-US" sz="1400" dirty="0"/>
              <a:t>  Common Stock (</a:t>
            </a:r>
            <a:r>
              <a:rPr lang="en-US" sz="1400" b="1" i="1" dirty="0">
                <a:solidFill>
                  <a:srgbClr val="0070C0"/>
                </a:solidFill>
              </a:rPr>
              <a:t>$0.50 </a:t>
            </a:r>
            <a:r>
              <a:rPr lang="en-US" sz="1400" dirty="0"/>
              <a:t>par value, </a:t>
            </a:r>
            <a:r>
              <a:rPr lang="en-US" sz="1400" b="1" i="1" dirty="0">
                <a:solidFill>
                  <a:srgbClr val="0070C0"/>
                </a:solidFill>
              </a:rPr>
              <a:t>4,000</a:t>
            </a:r>
            <a:r>
              <a:rPr lang="en-US" sz="1400" b="1" i="1" dirty="0">
                <a:solidFill>
                  <a:srgbClr val="002060"/>
                </a:solidFill>
              </a:rPr>
              <a:t> </a:t>
            </a:r>
            <a:r>
              <a:rPr lang="en-US" sz="1400" dirty="0"/>
              <a:t>shares issued and outstanding)	</a:t>
            </a:r>
            <a:r>
              <a:rPr lang="en-US" sz="1400" b="1" i="1" dirty="0" smtClean="0">
                <a:solidFill>
                  <a:srgbClr val="0070C0"/>
                </a:solidFill>
              </a:rPr>
              <a:t>2,000</a:t>
            </a:r>
            <a:r>
              <a:rPr lang="en-US" sz="1400" dirty="0" smtClean="0"/>
              <a:t>      </a:t>
            </a:r>
            <a:endParaRPr lang="en-US" sz="1400" dirty="0"/>
          </a:p>
          <a:p>
            <a:pPr>
              <a:lnSpc>
                <a:spcPct val="80000"/>
              </a:lnSpc>
              <a:buNone/>
            </a:pPr>
            <a:r>
              <a:rPr lang="en-US" sz="1400" dirty="0"/>
              <a:t>  APIC		     	       	   			</a:t>
            </a:r>
            <a:r>
              <a:rPr lang="en-US" sz="1400" dirty="0" smtClean="0"/>
              <a:t>   </a:t>
            </a:r>
            <a:r>
              <a:rPr lang="en-US" sz="1400" dirty="0"/>
              <a:t>400</a:t>
            </a:r>
          </a:p>
          <a:p>
            <a:pPr>
              <a:lnSpc>
                <a:spcPct val="80000"/>
              </a:lnSpc>
              <a:buNone/>
            </a:pPr>
            <a:r>
              <a:rPr lang="en-US" sz="1400" dirty="0"/>
              <a:t>  Retained Earnings					   	</a:t>
            </a:r>
            <a:r>
              <a:rPr lang="en-US" sz="1400" u="sng" dirty="0" smtClean="0"/>
              <a:t>   </a:t>
            </a:r>
            <a:r>
              <a:rPr lang="en-US" sz="1400" u="sng" dirty="0"/>
              <a:t>600</a:t>
            </a:r>
          </a:p>
          <a:p>
            <a:pPr>
              <a:lnSpc>
                <a:spcPct val="80000"/>
              </a:lnSpc>
              <a:buNone/>
            </a:pPr>
            <a:r>
              <a:rPr lang="en-US" sz="1400" dirty="0"/>
              <a:t>  Total Owners’ Equity					    	3,000</a:t>
            </a:r>
          </a:p>
        </p:txBody>
      </p:sp>
    </p:spTree>
    <p:extLst>
      <p:ext uri="{BB962C8B-B14F-4D97-AF65-F5344CB8AC3E}">
        <p14:creationId xmlns:p14="http://schemas.microsoft.com/office/powerpoint/2010/main" val="11388435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Preferred Stock</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a:buNone/>
            </a:pPr>
            <a:r>
              <a:rPr lang="en-US" sz="1400" dirty="0"/>
              <a:t>Preferred stock has a current dividend preference when compared to common stock. Current preferred dividends must be paid to preferred stockholders before any dividends are paid to common stockholders.</a:t>
            </a:r>
          </a:p>
          <a:p>
            <a:endParaRPr lang="en-US" sz="1400" dirty="0"/>
          </a:p>
          <a:p>
            <a:r>
              <a:rPr lang="en-US" sz="1400" dirty="0">
                <a:solidFill>
                  <a:srgbClr val="AF0501"/>
                </a:solidFill>
              </a:rPr>
              <a:t>Cumulative preferred</a:t>
            </a:r>
            <a:r>
              <a:rPr lang="en-US" sz="1400" dirty="0"/>
              <a:t> stockholders have the right to be paid both the current and all prior periods’ unpaid dividends before any dividends are paid to common stockholders. When the preferred stock is cumulative and the directors do not declare a dividend to preferred stockholders, the unpaid dividend is called a </a:t>
            </a:r>
            <a:r>
              <a:rPr lang="en-US" sz="1400" i="1" dirty="0">
                <a:solidFill>
                  <a:srgbClr val="002060"/>
                </a:solidFill>
              </a:rPr>
              <a:t>dividend in arrears </a:t>
            </a:r>
            <a:r>
              <a:rPr lang="en-US" sz="1400" dirty="0"/>
              <a:t>and must be disclosed in the financial statements.</a:t>
            </a:r>
          </a:p>
          <a:p>
            <a:endParaRPr lang="en-US" sz="1400" dirty="0"/>
          </a:p>
          <a:p>
            <a:r>
              <a:rPr lang="en-US" sz="1400" dirty="0">
                <a:solidFill>
                  <a:srgbClr val="7030A0"/>
                </a:solidFill>
              </a:rPr>
              <a:t>Noncumulative preferred stock </a:t>
            </a:r>
            <a:r>
              <a:rPr lang="en-US" sz="1400" dirty="0"/>
              <a:t>has no rights to prior periods’ dividends if they were not declared in those prior periods.</a:t>
            </a:r>
          </a:p>
        </p:txBody>
      </p:sp>
    </p:spTree>
    <p:extLst>
      <p:ext uri="{BB962C8B-B14F-4D97-AF65-F5344CB8AC3E}">
        <p14:creationId xmlns:p14="http://schemas.microsoft.com/office/powerpoint/2010/main" val="6996600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Transacting with Shareholders: Practice Problems</a:t>
            </a:r>
            <a:endParaRPr lang="en-US" altLang="en-US" sz="2400" dirty="0" smtClean="0">
              <a:solidFill>
                <a:schemeClr val="bg1"/>
              </a:solidFill>
            </a:endParaRPr>
          </a:p>
        </p:txBody>
      </p:sp>
      <p:sp>
        <p:nvSpPr>
          <p:cNvPr id="7" name="Rectangle 3"/>
          <p:cNvSpPr txBox="1">
            <a:spLocks noChangeArrowheads="1"/>
          </p:cNvSpPr>
          <p:nvPr/>
        </p:nvSpPr>
        <p:spPr bwMode="auto">
          <a:xfrm>
            <a:off x="1143000" y="1219200"/>
            <a:ext cx="73914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a:solidFill>
                  <a:srgbClr val="002E62"/>
                </a:solidFill>
                <a:latin typeface="+mn-lt"/>
                <a:ea typeface="+mn-ea"/>
                <a:cs typeface="+mn-cs"/>
              </a:defRPr>
            </a:lvl1pPr>
            <a:lvl2pPr marL="635000" indent="-177800" algn="l" rtl="0" eaLnBrk="0" fontAlgn="base" hangingPunct="0">
              <a:spcBef>
                <a:spcPct val="20000"/>
              </a:spcBef>
              <a:spcAft>
                <a:spcPct val="0"/>
              </a:spcAft>
              <a:buChar char="•"/>
              <a:defRPr sz="2800">
                <a:solidFill>
                  <a:srgbClr val="002E62"/>
                </a:solidFill>
                <a:latin typeface="+mn-lt"/>
                <a:ea typeface="+mn-ea"/>
              </a:defRPr>
            </a:lvl2pPr>
            <a:lvl3pPr marL="1092200" indent="-177800" algn="l" rtl="0" eaLnBrk="0" fontAlgn="base" hangingPunct="0">
              <a:spcBef>
                <a:spcPct val="20000"/>
              </a:spcBef>
              <a:spcAft>
                <a:spcPct val="0"/>
              </a:spcAft>
              <a:buChar char="•"/>
              <a:defRPr sz="2400">
                <a:solidFill>
                  <a:srgbClr val="002E62"/>
                </a:solidFill>
                <a:latin typeface="+mn-lt"/>
                <a:ea typeface="+mn-ea"/>
              </a:defRPr>
            </a:lvl3pPr>
            <a:lvl4pPr marL="1549400" indent="-177800" algn="l" rtl="0" eaLnBrk="0" fontAlgn="base" hangingPunct="0">
              <a:spcBef>
                <a:spcPct val="20000"/>
              </a:spcBef>
              <a:spcAft>
                <a:spcPct val="0"/>
              </a:spcAft>
              <a:buChar char="•"/>
              <a:defRPr sz="2000">
                <a:solidFill>
                  <a:srgbClr val="002E62"/>
                </a:solidFill>
                <a:latin typeface="+mn-lt"/>
                <a:ea typeface="+mn-ea"/>
              </a:defRPr>
            </a:lvl4pPr>
            <a:lvl5pPr marL="2006600" indent="-177800" algn="l" rtl="0" eaLnBrk="0" fontAlgn="base" hangingPunct="0">
              <a:spcBef>
                <a:spcPct val="20000"/>
              </a:spcBef>
              <a:spcAft>
                <a:spcPct val="0"/>
              </a:spcAft>
              <a:buChar char="•"/>
              <a:defRPr sz="2000">
                <a:solidFill>
                  <a:srgbClr val="002E62"/>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0" indent="0" eaLnBrk="1" hangingPunct="1">
              <a:spcBef>
                <a:spcPct val="0"/>
              </a:spcBef>
              <a:buClrTx/>
              <a:buSzTx/>
              <a:buFontTx/>
              <a:buNone/>
              <a:defRPr/>
            </a:pPr>
            <a:r>
              <a:rPr lang="en-US" sz="1400" dirty="0" smtClean="0"/>
              <a:t>Indicate </a:t>
            </a:r>
            <a:r>
              <a:rPr lang="en-US" sz="1400" dirty="0"/>
              <a:t>if the transaction increases (+), decreases  (–), or has no effect (NE) on the accounting equation.</a:t>
            </a:r>
            <a:endParaRPr lang="en-US" altLang="en-US" sz="1400" i="1" dirty="0">
              <a:solidFill>
                <a:srgbClr val="FF0000"/>
              </a:solidFill>
            </a:endParaRPr>
          </a:p>
        </p:txBody>
      </p:sp>
      <p:graphicFrame>
        <p:nvGraphicFramePr>
          <p:cNvPr id="2" name="Table 1"/>
          <p:cNvGraphicFramePr>
            <a:graphicFrameLocks noGrp="1"/>
          </p:cNvGraphicFramePr>
          <p:nvPr>
            <p:extLst/>
          </p:nvPr>
        </p:nvGraphicFramePr>
        <p:xfrm>
          <a:off x="1371600" y="2133600"/>
          <a:ext cx="6858000" cy="2966720"/>
        </p:xfrm>
        <a:graphic>
          <a:graphicData uri="http://schemas.openxmlformats.org/drawingml/2006/table">
            <a:tbl>
              <a:tblPr firstRow="1" bandRow="1">
                <a:tableStyleId>{6E25E649-3F16-4E02-A733-19D2CDBF48F0}</a:tableStyleId>
              </a:tblPr>
              <a:tblGrid>
                <a:gridCol w="2971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tblGrid>
              <a:tr h="370840">
                <a:tc>
                  <a:txBody>
                    <a:bodyPr/>
                    <a:lstStyle/>
                    <a:p>
                      <a:r>
                        <a:rPr lang="en-US" sz="1400" dirty="0" smtClean="0"/>
                        <a:t>Transaction</a:t>
                      </a:r>
                      <a:endParaRPr lang="en-US" sz="1400" dirty="0"/>
                    </a:p>
                  </a:txBody>
                  <a:tcPr/>
                </a:tc>
                <a:tc>
                  <a:txBody>
                    <a:bodyPr/>
                    <a:lstStyle/>
                    <a:p>
                      <a:pPr algn="ctr"/>
                      <a:r>
                        <a:rPr lang="en-US" sz="1400" dirty="0" smtClean="0"/>
                        <a:t>Assets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Liabilities</a:t>
                      </a:r>
                      <a:endParaRPr lang="en-US" sz="1400" dirty="0"/>
                    </a:p>
                  </a:txBody>
                  <a:tcPr/>
                </a:tc>
                <a:tc>
                  <a:txBody>
                    <a:bodyPr/>
                    <a:lstStyle/>
                    <a:p>
                      <a:pPr algn="ctr"/>
                      <a:r>
                        <a:rPr lang="en-US" sz="1400" dirty="0" smtClean="0"/>
                        <a:t>+</a:t>
                      </a:r>
                      <a:endParaRPr lang="en-US" sz="1400" dirty="0"/>
                    </a:p>
                  </a:txBody>
                  <a:tcPr/>
                </a:tc>
                <a:tc>
                  <a:txBody>
                    <a:bodyPr/>
                    <a:lstStyle/>
                    <a:p>
                      <a:pPr algn="ctr"/>
                      <a:r>
                        <a:rPr lang="en-US" sz="1400" dirty="0" smtClean="0"/>
                        <a:t>OE</a:t>
                      </a:r>
                      <a:endParaRPr lang="en-US" sz="1400" dirty="0"/>
                    </a:p>
                  </a:txBody>
                  <a:tcPr/>
                </a:tc>
                <a:extLst>
                  <a:ext uri="{0D108BD9-81ED-4DB2-BD59-A6C34878D82A}">
                    <a16:rowId xmlns:a16="http://schemas.microsoft.com/office/drawing/2014/main" val="10000"/>
                  </a:ext>
                </a:extLst>
              </a:tr>
              <a:tr h="370840">
                <a:tc>
                  <a:txBody>
                    <a:bodyPr/>
                    <a:lstStyle/>
                    <a:p>
                      <a:r>
                        <a:rPr lang="en-US" sz="1400" dirty="0" smtClean="0"/>
                        <a:t>1. Issue Stock</a:t>
                      </a:r>
                      <a:endParaRPr lang="en-US" sz="1400" dirty="0"/>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extLst>
                  <a:ext uri="{0D108BD9-81ED-4DB2-BD59-A6C34878D82A}">
                    <a16:rowId xmlns:a16="http://schemas.microsoft.com/office/drawing/2014/main" val="10001"/>
                  </a:ext>
                </a:extLst>
              </a:tr>
              <a:tr h="370840">
                <a:tc>
                  <a:txBody>
                    <a:bodyPr/>
                    <a:lstStyle/>
                    <a:p>
                      <a:r>
                        <a:rPr lang="en-US" sz="1400" dirty="0" smtClean="0"/>
                        <a:t>2. Repurchase Stock</a:t>
                      </a:r>
                      <a:endParaRPr lang="en-US" sz="1400" dirty="0"/>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extLst>
                  <a:ext uri="{0D108BD9-81ED-4DB2-BD59-A6C34878D82A}">
                    <a16:rowId xmlns:a16="http://schemas.microsoft.com/office/drawing/2014/main" val="10002"/>
                  </a:ext>
                </a:extLst>
              </a:tr>
              <a:tr h="370840">
                <a:tc>
                  <a:txBody>
                    <a:bodyPr/>
                    <a:lstStyle/>
                    <a:p>
                      <a:r>
                        <a:rPr lang="en-US" sz="1400" dirty="0" smtClean="0"/>
                        <a:t>3. Sell</a:t>
                      </a:r>
                      <a:r>
                        <a:rPr lang="en-US" sz="1400" baseline="0" dirty="0" smtClean="0"/>
                        <a:t> Treasury Stock</a:t>
                      </a:r>
                      <a:endParaRPr lang="en-US" sz="1400" dirty="0"/>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extLst>
                  <a:ext uri="{0D108BD9-81ED-4DB2-BD59-A6C34878D82A}">
                    <a16:rowId xmlns:a16="http://schemas.microsoft.com/office/drawing/2014/main" val="10003"/>
                  </a:ext>
                </a:extLst>
              </a:tr>
              <a:tr h="370840">
                <a:tc>
                  <a:txBody>
                    <a:bodyPr/>
                    <a:lstStyle/>
                    <a:p>
                      <a:r>
                        <a:rPr lang="en-US" sz="1400" dirty="0" smtClean="0"/>
                        <a:t>4. Declare</a:t>
                      </a:r>
                      <a:r>
                        <a:rPr lang="en-US" sz="1400" baseline="0" dirty="0" smtClean="0"/>
                        <a:t> Cash Dividend</a:t>
                      </a:r>
                      <a:endParaRPr lang="en-US" sz="1400" dirty="0"/>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extLst>
                  <a:ext uri="{0D108BD9-81ED-4DB2-BD59-A6C34878D82A}">
                    <a16:rowId xmlns:a16="http://schemas.microsoft.com/office/drawing/2014/main" val="10004"/>
                  </a:ext>
                </a:extLst>
              </a:tr>
              <a:tr h="370840">
                <a:tc>
                  <a:txBody>
                    <a:bodyPr/>
                    <a:lstStyle/>
                    <a:p>
                      <a:r>
                        <a:rPr lang="en-US" sz="1400" dirty="0" smtClean="0"/>
                        <a:t>5. Pay Cash Dividend</a:t>
                      </a:r>
                      <a:endParaRPr lang="en-US" sz="1400" dirty="0"/>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extLst>
                  <a:ext uri="{0D108BD9-81ED-4DB2-BD59-A6C34878D82A}">
                    <a16:rowId xmlns:a16="http://schemas.microsoft.com/office/drawing/2014/main" val="10005"/>
                  </a:ext>
                </a:extLst>
              </a:tr>
              <a:tr h="370840">
                <a:tc>
                  <a:txBody>
                    <a:bodyPr/>
                    <a:lstStyle/>
                    <a:p>
                      <a:r>
                        <a:rPr lang="en-US" sz="1400" dirty="0" smtClean="0"/>
                        <a:t>6. Stock Dividend</a:t>
                      </a:r>
                      <a:endParaRPr lang="en-US" sz="1400" dirty="0"/>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extLst>
                  <a:ext uri="{0D108BD9-81ED-4DB2-BD59-A6C34878D82A}">
                    <a16:rowId xmlns:a16="http://schemas.microsoft.com/office/drawing/2014/main" val="10006"/>
                  </a:ext>
                </a:extLst>
              </a:tr>
              <a:tr h="370840">
                <a:tc>
                  <a:txBody>
                    <a:bodyPr/>
                    <a:lstStyle/>
                    <a:p>
                      <a:r>
                        <a:rPr lang="en-US" sz="1400" dirty="0" smtClean="0"/>
                        <a:t>7. Stock Split</a:t>
                      </a:r>
                      <a:endParaRPr lang="en-US" sz="1400" dirty="0"/>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tc>
                  <a:txBody>
                    <a:bodyPr/>
                    <a:lstStyle/>
                    <a:p>
                      <a:pPr algn="ctr"/>
                      <a:endParaRPr lang="en-US" sz="1400" dirty="0">
                        <a:solidFill>
                          <a:srgbClr val="C00000"/>
                        </a:solidFill>
                      </a:endParaRPr>
                    </a:p>
                  </a:txBody>
                  <a:tcPr/>
                </a:tc>
                <a:tc>
                  <a:txBody>
                    <a:bodyPr/>
                    <a:lstStyle/>
                    <a:p>
                      <a:pPr algn="ctr"/>
                      <a:r>
                        <a:rPr lang="en-US" sz="1400" dirty="0" smtClean="0">
                          <a:solidFill>
                            <a:srgbClr val="C00000"/>
                          </a:solidFill>
                        </a:rPr>
                        <a:t>NE</a:t>
                      </a:r>
                      <a:endParaRPr lang="en-US" sz="1400" dirty="0">
                        <a:solidFill>
                          <a:srgbClr val="C00000"/>
                        </a:solidFill>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521693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57</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Transacting with Shareholders: Practice Problems</a:t>
            </a:r>
            <a:endParaRPr lang="en-US" altLang="en-US" sz="2400" dirty="0" smtClean="0">
              <a:solidFill>
                <a:schemeClr val="bg1"/>
              </a:solidFill>
            </a:endParaRPr>
          </a:p>
        </p:txBody>
      </p:sp>
      <p:sp>
        <p:nvSpPr>
          <p:cNvPr id="6" name="TextBox 1"/>
          <p:cNvSpPr txBox="1">
            <a:spLocks noChangeArrowheads="1"/>
          </p:cNvSpPr>
          <p:nvPr/>
        </p:nvSpPr>
        <p:spPr bwMode="auto">
          <a:xfrm>
            <a:off x="990600" y="1143000"/>
            <a:ext cx="77724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SzPct val="85000"/>
              <a:buFont typeface="Arial" charset="0"/>
              <a:buChar char="•"/>
              <a:defRPr sz="2400">
                <a:solidFill>
                  <a:schemeClr val="tx1"/>
                </a:solidFill>
                <a:latin typeface="Arial" charset="0"/>
              </a:defRPr>
            </a:lvl1pPr>
            <a:lvl2pPr marL="742950" indent="-285750">
              <a:spcBef>
                <a:spcPct val="20000"/>
              </a:spcBef>
              <a:buClr>
                <a:schemeClr val="accent1"/>
              </a:buClr>
              <a:buSzPct val="85000"/>
              <a:buFont typeface="Arial" charset="0"/>
              <a:buChar char="•"/>
              <a:defRPr sz="2000">
                <a:solidFill>
                  <a:schemeClr val="tx1"/>
                </a:solidFill>
                <a:latin typeface="Arial" charset="0"/>
              </a:defRPr>
            </a:lvl2pPr>
            <a:lvl3pPr marL="1143000" indent="-228600">
              <a:spcBef>
                <a:spcPct val="20000"/>
              </a:spcBef>
              <a:buClr>
                <a:schemeClr val="accent1"/>
              </a:buClr>
              <a:buSzPct val="90000"/>
              <a:buFont typeface="Arial" charset="0"/>
              <a:buChar char="•"/>
              <a:defRPr>
                <a:solidFill>
                  <a:schemeClr val="tx1"/>
                </a:solidFill>
                <a:latin typeface="Arial" charset="0"/>
              </a:defRPr>
            </a:lvl3pPr>
            <a:lvl4pPr marL="1600200" indent="-228600">
              <a:spcBef>
                <a:spcPct val="20000"/>
              </a:spcBef>
              <a:buClr>
                <a:schemeClr val="accent1"/>
              </a:buClr>
              <a:buFont typeface="Arial" charset="0"/>
              <a:buChar char="•"/>
              <a:defRPr sz="1600">
                <a:solidFill>
                  <a:schemeClr val="tx1"/>
                </a:solidFill>
                <a:latin typeface="Arial" charset="0"/>
              </a:defRPr>
            </a:lvl4pPr>
            <a:lvl5pPr marL="2057400" indent="-228600">
              <a:spcBef>
                <a:spcPct val="20000"/>
              </a:spcBef>
              <a:buClr>
                <a:schemeClr val="accent1"/>
              </a:buClr>
              <a:buSzPct val="100000"/>
              <a:buFont typeface="Arial" charset="0"/>
              <a:buChar char="•"/>
              <a:defRPr sz="1400">
                <a:solidFill>
                  <a:schemeClr val="tx1"/>
                </a:solidFill>
                <a:latin typeface="Arial" charset="0"/>
              </a:defRPr>
            </a:lvl5pPr>
            <a:lvl6pPr marL="25146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6pPr>
            <a:lvl7pPr marL="29718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7pPr>
            <a:lvl8pPr marL="34290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8pPr>
            <a:lvl9pPr marL="3886200" indent="-228600" eaLnBrk="0" fontAlgn="base" hangingPunct="0">
              <a:spcBef>
                <a:spcPct val="20000"/>
              </a:spcBef>
              <a:spcAft>
                <a:spcPct val="0"/>
              </a:spcAft>
              <a:buClr>
                <a:schemeClr val="accent1"/>
              </a:buClr>
              <a:buSzPct val="100000"/>
              <a:buFont typeface="Arial" charset="0"/>
              <a:buChar char="•"/>
              <a:defRPr sz="1400">
                <a:solidFill>
                  <a:schemeClr val="tx1"/>
                </a:solidFill>
                <a:latin typeface="Arial" charset="0"/>
              </a:defRPr>
            </a:lvl9pPr>
          </a:lstStyle>
          <a:p>
            <a:pPr>
              <a:buNone/>
            </a:pPr>
            <a:r>
              <a:rPr lang="en-US" sz="1400" dirty="0">
                <a:solidFill>
                  <a:srgbClr val="002060"/>
                </a:solidFill>
              </a:rPr>
              <a:t>Underlying journal entries:</a:t>
            </a:r>
          </a:p>
          <a:p>
            <a:pPr>
              <a:buNone/>
            </a:pPr>
            <a:endParaRPr lang="en-US" sz="800" dirty="0"/>
          </a:p>
          <a:p>
            <a:pPr>
              <a:buNone/>
            </a:pPr>
            <a:r>
              <a:rPr lang="en-US" sz="1200" i="1" dirty="0">
                <a:solidFill>
                  <a:srgbClr val="FF0000"/>
                </a:solidFill>
              </a:rPr>
              <a:t>1. DR Cash (A)			XX			</a:t>
            </a:r>
            <a:endParaRPr lang="en-US" sz="1200" dirty="0">
              <a:solidFill>
                <a:srgbClr val="FF0000"/>
              </a:solidFill>
            </a:endParaRPr>
          </a:p>
          <a:p>
            <a:pPr>
              <a:buNone/>
            </a:pPr>
            <a:r>
              <a:rPr lang="en-US" sz="1200" i="1" dirty="0">
                <a:solidFill>
                  <a:srgbClr val="FF0000"/>
                </a:solidFill>
              </a:rPr>
              <a:t>        CR Common Stock (OE)			XX</a:t>
            </a:r>
            <a:endParaRPr lang="en-US" sz="1200" dirty="0">
              <a:solidFill>
                <a:srgbClr val="FF0000"/>
              </a:solidFill>
            </a:endParaRPr>
          </a:p>
          <a:p>
            <a:pPr>
              <a:buNone/>
            </a:pPr>
            <a:r>
              <a:rPr lang="en-US" sz="1200" i="1" dirty="0">
                <a:solidFill>
                  <a:srgbClr val="FF0000"/>
                </a:solidFill>
              </a:rPr>
              <a:t>        CR APIC-Common Stock (OE)		XX</a:t>
            </a:r>
            <a:endParaRPr lang="en-US" sz="12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2. DR Treasury Stock (C-OE)		XX</a:t>
            </a:r>
            <a:endParaRPr lang="en-US" sz="1200" dirty="0">
              <a:solidFill>
                <a:srgbClr val="FF0000"/>
              </a:solidFill>
            </a:endParaRPr>
          </a:p>
          <a:p>
            <a:pPr>
              <a:buNone/>
            </a:pPr>
            <a:r>
              <a:rPr lang="en-US" sz="1200" i="1" dirty="0">
                <a:solidFill>
                  <a:srgbClr val="FF0000"/>
                </a:solidFill>
              </a:rPr>
              <a:t>        CR Cash (A)				XX</a:t>
            </a:r>
            <a:endParaRPr lang="en-US" sz="1200" dirty="0">
              <a:solidFill>
                <a:srgbClr val="FF0000"/>
              </a:solidFill>
            </a:endParaRPr>
          </a:p>
          <a:p>
            <a:pPr>
              <a:buNone/>
            </a:pPr>
            <a:r>
              <a:rPr lang="en-US" sz="1200" i="1" dirty="0">
                <a:solidFill>
                  <a:srgbClr val="FF0000"/>
                </a:solidFill>
              </a:rPr>
              <a:t> </a:t>
            </a:r>
          </a:p>
          <a:p>
            <a:pPr>
              <a:buNone/>
            </a:pPr>
            <a:r>
              <a:rPr lang="en-US" sz="1200" i="1" dirty="0">
                <a:solidFill>
                  <a:srgbClr val="FF0000"/>
                </a:solidFill>
              </a:rPr>
              <a:t>3. DR Cash (A)			XX</a:t>
            </a:r>
            <a:endParaRPr lang="en-US" sz="1200" dirty="0">
              <a:solidFill>
                <a:srgbClr val="FF0000"/>
              </a:solidFill>
            </a:endParaRPr>
          </a:p>
          <a:p>
            <a:pPr>
              <a:buNone/>
            </a:pPr>
            <a:r>
              <a:rPr lang="en-US" sz="1200" i="1" dirty="0">
                <a:solidFill>
                  <a:srgbClr val="FF0000"/>
                </a:solidFill>
              </a:rPr>
              <a:t>        CR Treasury Stock (C-OE)			XX</a:t>
            </a:r>
            <a:endParaRPr lang="en-US" sz="1200" dirty="0">
              <a:solidFill>
                <a:srgbClr val="FF0000"/>
              </a:solidFill>
            </a:endParaRPr>
          </a:p>
          <a:p>
            <a:pPr>
              <a:buNone/>
            </a:pPr>
            <a:r>
              <a:rPr lang="en-US" sz="1200" i="1" dirty="0">
                <a:solidFill>
                  <a:srgbClr val="FF0000"/>
                </a:solidFill>
              </a:rPr>
              <a:t>        CR APIC-Treasury Stock (OE)		</a:t>
            </a:r>
            <a:r>
              <a:rPr lang="en-US" sz="1200" i="1" dirty="0" smtClean="0">
                <a:solidFill>
                  <a:srgbClr val="FF0000"/>
                </a:solidFill>
              </a:rPr>
              <a:t>	XX</a:t>
            </a:r>
            <a:r>
              <a:rPr lang="en-US" sz="1200" i="1" dirty="0">
                <a:solidFill>
                  <a:srgbClr val="FF0000"/>
                </a:solidFill>
              </a:rPr>
              <a:t>	</a:t>
            </a:r>
            <a:r>
              <a:rPr lang="en-US" sz="1100" i="1" dirty="0">
                <a:solidFill>
                  <a:srgbClr val="FF0000"/>
                </a:solidFill>
              </a:rPr>
              <a:t>(if selling price &gt; purchase price)</a:t>
            </a:r>
            <a:endParaRPr lang="en-US" sz="11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4. DR Retained Earnings (OE)		XX</a:t>
            </a:r>
            <a:endParaRPr lang="en-US" sz="1200" dirty="0">
              <a:solidFill>
                <a:srgbClr val="FF0000"/>
              </a:solidFill>
            </a:endParaRPr>
          </a:p>
          <a:p>
            <a:pPr>
              <a:buNone/>
            </a:pPr>
            <a:r>
              <a:rPr lang="en-US" sz="1200" i="1" dirty="0">
                <a:solidFill>
                  <a:srgbClr val="FF0000"/>
                </a:solidFill>
              </a:rPr>
              <a:t>        CR Dividends Payable (L)			XX</a:t>
            </a:r>
            <a:endParaRPr lang="en-US" sz="12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5. DR Dividends Payable (L)		XX</a:t>
            </a:r>
            <a:endParaRPr lang="en-US" sz="1200" dirty="0">
              <a:solidFill>
                <a:srgbClr val="FF0000"/>
              </a:solidFill>
            </a:endParaRPr>
          </a:p>
          <a:p>
            <a:pPr>
              <a:buNone/>
            </a:pPr>
            <a:r>
              <a:rPr lang="en-US" sz="1200" i="1" dirty="0">
                <a:solidFill>
                  <a:srgbClr val="FF0000"/>
                </a:solidFill>
              </a:rPr>
              <a:t>        CR Cash (A)				XX</a:t>
            </a:r>
            <a:endParaRPr lang="en-US" sz="12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6. DR Retained Earnings (OE)		XX</a:t>
            </a:r>
            <a:endParaRPr lang="en-US" sz="1200" dirty="0">
              <a:solidFill>
                <a:srgbClr val="FF0000"/>
              </a:solidFill>
            </a:endParaRPr>
          </a:p>
          <a:p>
            <a:pPr>
              <a:buNone/>
            </a:pPr>
            <a:r>
              <a:rPr lang="en-US" sz="1200" i="1" dirty="0">
                <a:solidFill>
                  <a:srgbClr val="FF0000"/>
                </a:solidFill>
              </a:rPr>
              <a:t>       CR Common Stock (OE)			XX</a:t>
            </a:r>
            <a:endParaRPr lang="en-US" sz="1200" dirty="0">
              <a:solidFill>
                <a:srgbClr val="FF0000"/>
              </a:solidFill>
            </a:endParaRPr>
          </a:p>
          <a:p>
            <a:pPr>
              <a:buNone/>
            </a:pPr>
            <a:r>
              <a:rPr lang="en-US" sz="1200" i="1" dirty="0">
                <a:solidFill>
                  <a:srgbClr val="FF0000"/>
                </a:solidFill>
              </a:rPr>
              <a:t>       CR APIC-Common Stock (OE)		</a:t>
            </a:r>
            <a:r>
              <a:rPr lang="en-US" sz="1200" i="1" dirty="0" smtClean="0">
                <a:solidFill>
                  <a:srgbClr val="FF0000"/>
                </a:solidFill>
              </a:rPr>
              <a:t>	XX</a:t>
            </a:r>
            <a:r>
              <a:rPr lang="en-US" sz="1200" i="1" dirty="0">
                <a:solidFill>
                  <a:srgbClr val="FF0000"/>
                </a:solidFill>
              </a:rPr>
              <a:t>	</a:t>
            </a:r>
            <a:r>
              <a:rPr lang="en-US" sz="1100" i="1" dirty="0">
                <a:solidFill>
                  <a:srgbClr val="FF0000"/>
                </a:solidFill>
              </a:rPr>
              <a:t>(if “small” dividend)</a:t>
            </a:r>
            <a:endParaRPr lang="en-US" sz="1100" dirty="0">
              <a:solidFill>
                <a:srgbClr val="FF0000"/>
              </a:solidFill>
            </a:endParaRPr>
          </a:p>
          <a:p>
            <a:pPr>
              <a:buNone/>
            </a:pPr>
            <a:r>
              <a:rPr lang="en-US" sz="1200" i="1" dirty="0">
                <a:solidFill>
                  <a:srgbClr val="FF0000"/>
                </a:solidFill>
              </a:rPr>
              <a:t> </a:t>
            </a:r>
            <a:endParaRPr lang="en-US" sz="1200" dirty="0">
              <a:solidFill>
                <a:srgbClr val="FF0000"/>
              </a:solidFill>
            </a:endParaRPr>
          </a:p>
          <a:p>
            <a:pPr>
              <a:buNone/>
            </a:pPr>
            <a:r>
              <a:rPr lang="en-US" sz="1200" i="1" dirty="0">
                <a:solidFill>
                  <a:srgbClr val="FF0000"/>
                </a:solidFill>
              </a:rPr>
              <a:t>7. No JE; Just modify # of shares outstanding and par value per share</a:t>
            </a:r>
            <a:endParaRPr lang="en-US" sz="1200" dirty="0">
              <a:solidFill>
                <a:srgbClr val="FF0000"/>
              </a:solidFill>
            </a:endParaRPr>
          </a:p>
        </p:txBody>
      </p:sp>
    </p:spTree>
    <p:extLst>
      <p:ext uri="{BB962C8B-B14F-4D97-AF65-F5344CB8AC3E}">
        <p14:creationId xmlns:p14="http://schemas.microsoft.com/office/powerpoint/2010/main" val="35080766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58</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Statement of Cash Flows</a:t>
            </a:r>
            <a:endParaRPr lang="en-US" sz="2800" dirty="0"/>
          </a:p>
        </p:txBody>
      </p:sp>
    </p:spTree>
    <p:extLst>
      <p:ext uri="{BB962C8B-B14F-4D97-AF65-F5344CB8AC3E}">
        <p14:creationId xmlns:p14="http://schemas.microsoft.com/office/powerpoint/2010/main" val="4114829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59</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Statement of Cash Flows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a:buNone/>
            </a:pPr>
            <a:r>
              <a:rPr lang="en-US" sz="1400" dirty="0"/>
              <a:t>The statement of cash flows reports cash inflows and outflows in three broad categories</a:t>
            </a:r>
            <a:r>
              <a:rPr lang="en-US" sz="1400" dirty="0" smtClean="0"/>
              <a:t>:</a:t>
            </a:r>
          </a:p>
          <a:p>
            <a:pPr marL="0" indent="0">
              <a:buNone/>
            </a:pPr>
            <a:endParaRPr lang="en-US" sz="1400" dirty="0"/>
          </a:p>
          <a:p>
            <a:pPr marL="0" indent="0">
              <a:buNone/>
            </a:pPr>
            <a:r>
              <a:rPr lang="en-US" sz="1400" dirty="0" smtClean="0"/>
              <a:t>Operating</a:t>
            </a:r>
            <a:endParaRPr lang="en-US" sz="1400" dirty="0"/>
          </a:p>
          <a:p>
            <a:pPr lvl="1">
              <a:buFont typeface="Wingdings" panose="05000000000000000000" pitchFamily="2" charset="2"/>
              <a:buChar char="ü"/>
            </a:pPr>
            <a:r>
              <a:rPr lang="en-US" sz="1200" dirty="0"/>
              <a:t>The operating activities section reports the cash inflows and outflows directly related to earnings from normal </a:t>
            </a:r>
            <a:r>
              <a:rPr lang="en-US" sz="1200" dirty="0" smtClean="0"/>
              <a:t>operations</a:t>
            </a:r>
          </a:p>
          <a:p>
            <a:pPr marL="0" indent="0">
              <a:buNone/>
            </a:pPr>
            <a:endParaRPr lang="en-US" sz="1400" dirty="0" smtClean="0"/>
          </a:p>
          <a:p>
            <a:pPr marL="0" indent="0">
              <a:buNone/>
            </a:pPr>
            <a:r>
              <a:rPr lang="en-US" sz="1400" dirty="0" smtClean="0"/>
              <a:t>Investing</a:t>
            </a:r>
            <a:endParaRPr lang="en-US" sz="1400" dirty="0"/>
          </a:p>
          <a:p>
            <a:pPr lvl="1">
              <a:buFont typeface="Wingdings" panose="05000000000000000000" pitchFamily="2" charset="2"/>
              <a:buChar char="ü"/>
            </a:pPr>
            <a:r>
              <a:rPr lang="en-US" sz="1200" dirty="0"/>
              <a:t>The investing activities section reports the cash effects of the acquisition and disposition of assets (other than inventory and cash equivalents</a:t>
            </a:r>
            <a:r>
              <a:rPr lang="en-US" sz="1200" dirty="0" smtClean="0"/>
              <a:t>)</a:t>
            </a:r>
          </a:p>
          <a:p>
            <a:pPr lvl="1">
              <a:buFont typeface="Wingdings" panose="05000000000000000000" pitchFamily="2" charset="2"/>
              <a:buChar char="ü"/>
            </a:pPr>
            <a:endParaRPr lang="en-US" sz="1200" dirty="0" smtClean="0"/>
          </a:p>
          <a:p>
            <a:pPr marL="0" indent="0">
              <a:buNone/>
            </a:pPr>
            <a:endParaRPr lang="en-US" sz="1400" dirty="0" smtClean="0"/>
          </a:p>
          <a:p>
            <a:pPr marL="0" indent="0">
              <a:buNone/>
            </a:pPr>
            <a:r>
              <a:rPr lang="en-US" sz="1400" dirty="0" smtClean="0"/>
              <a:t>Financing</a:t>
            </a:r>
            <a:endParaRPr lang="en-US" sz="1400" dirty="0"/>
          </a:p>
          <a:p>
            <a:pPr lvl="1">
              <a:buFont typeface="Wingdings" panose="05000000000000000000" pitchFamily="2" charset="2"/>
              <a:buChar char="ü"/>
            </a:pPr>
            <a:r>
              <a:rPr lang="en-US" sz="1200" dirty="0"/>
              <a:t>The financing activities section reports the cash effects of the sale or repurchase of shares, the issuance or repayment of debt securities, and the payment of cash </a:t>
            </a:r>
            <a:r>
              <a:rPr lang="en-US" sz="1200" dirty="0" smtClean="0"/>
              <a:t>dividends</a:t>
            </a:r>
          </a:p>
          <a:p>
            <a:pPr lvl="1">
              <a:buFont typeface="Wingdings" panose="05000000000000000000" pitchFamily="2" charset="2"/>
              <a:buChar char="ü"/>
            </a:pPr>
            <a:endParaRPr lang="en-US" sz="1200" dirty="0" smtClean="0"/>
          </a:p>
          <a:p>
            <a:endParaRPr lang="en-US" sz="1400" dirty="0"/>
          </a:p>
          <a:p>
            <a:pPr marL="0" indent="0">
              <a:buNone/>
            </a:pPr>
            <a:endParaRPr lang="en-US" sz="1400" dirty="0" smtClean="0"/>
          </a:p>
        </p:txBody>
      </p:sp>
    </p:spTree>
    <p:extLst>
      <p:ext uri="{BB962C8B-B14F-4D97-AF65-F5344CB8AC3E}">
        <p14:creationId xmlns:p14="http://schemas.microsoft.com/office/powerpoint/2010/main" val="41594928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Current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smtClean="0"/>
              <a:t>Some </a:t>
            </a:r>
            <a:r>
              <a:rPr lang="en-US" sz="1400" dirty="0"/>
              <a:t>common current </a:t>
            </a:r>
            <a:r>
              <a:rPr lang="en-US" sz="1400" dirty="0" smtClean="0"/>
              <a:t>liabilities:</a:t>
            </a:r>
            <a:endParaRPr lang="en-US" sz="1400" dirty="0"/>
          </a:p>
          <a:p>
            <a:endParaRPr lang="en-US" sz="1400" dirty="0"/>
          </a:p>
          <a:p>
            <a:pPr>
              <a:buFont typeface="Wingdings" panose="05000000000000000000" pitchFamily="2" charset="2"/>
              <a:buChar char="ü"/>
            </a:pPr>
            <a:r>
              <a:rPr lang="en-US" sz="1400" dirty="0">
                <a:solidFill>
                  <a:srgbClr val="C00000"/>
                </a:solidFill>
              </a:rPr>
              <a:t>Accounts payable</a:t>
            </a:r>
            <a:r>
              <a:rPr lang="en-US" sz="1400" dirty="0"/>
              <a:t>, also known as trade accounts payable, are obligations to pay for goods and services used in the basic operating activities of the business.</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00B050"/>
                </a:solidFill>
              </a:rPr>
              <a:t>Accrued liabilities</a:t>
            </a:r>
            <a:r>
              <a:rPr lang="en-US" sz="1400" dirty="0"/>
              <a:t>, also known as accrued expenses, are obligations related to expenses that have been incurred but have not been paid at the end of the accounting period.</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a:solidFill>
                  <a:srgbClr val="002060"/>
                </a:solidFill>
              </a:rPr>
              <a:t>Deferred revenues</a:t>
            </a:r>
            <a:r>
              <a:rPr lang="en-US" sz="1400" dirty="0"/>
              <a:t>, also known as unearned revenues, are obligations arising when cash is received prior to the related revenue being </a:t>
            </a:r>
            <a:r>
              <a:rPr lang="en-US" sz="1400" dirty="0" smtClean="0"/>
              <a:t>earned.</a:t>
            </a:r>
          </a:p>
          <a:p>
            <a:pPr>
              <a:buFont typeface="Wingdings" panose="05000000000000000000" pitchFamily="2" charset="2"/>
              <a:buChar char="ü"/>
            </a:pPr>
            <a:endParaRPr lang="en-US" sz="1400" dirty="0"/>
          </a:p>
          <a:p>
            <a:pPr>
              <a:buFont typeface="Wingdings" panose="05000000000000000000" pitchFamily="2" charset="2"/>
              <a:buChar char="ü"/>
            </a:pPr>
            <a:r>
              <a:rPr lang="en-US" sz="1400" dirty="0" smtClean="0">
                <a:solidFill>
                  <a:srgbClr val="7030A0"/>
                </a:solidFill>
              </a:rPr>
              <a:t>Notes </a:t>
            </a:r>
            <a:r>
              <a:rPr lang="en-US" sz="1400" dirty="0">
                <a:solidFill>
                  <a:srgbClr val="7030A0"/>
                </a:solidFill>
              </a:rPr>
              <a:t>payable </a:t>
            </a:r>
            <a:r>
              <a:rPr lang="en-US" sz="1400" dirty="0"/>
              <a:t>are obligations supported by a formal written contract.</a:t>
            </a:r>
          </a:p>
        </p:txBody>
      </p:sp>
    </p:spTree>
    <p:extLst>
      <p:ext uri="{BB962C8B-B14F-4D97-AF65-F5344CB8AC3E}">
        <p14:creationId xmlns:p14="http://schemas.microsoft.com/office/powerpoint/2010/main" val="29969626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7772400" cy="609600"/>
          </a:xfrm>
          <a:noFill/>
        </p:spPr>
        <p:txBody>
          <a:bodyPr lIns="0" tIns="0" rIns="0" bIns="0"/>
          <a:lstStyle/>
          <a:p>
            <a:pPr eaLnBrk="1" hangingPunct="1"/>
            <a:r>
              <a:rPr lang="en-US" altLang="en-US" sz="2400" b="1" dirty="0" smtClean="0">
                <a:solidFill>
                  <a:schemeClr val="bg1"/>
                </a:solidFill>
              </a:rPr>
              <a:t>Relationship to Balance Sheet and Income Statement</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algn="ctr">
              <a:buNone/>
            </a:pPr>
            <a:r>
              <a:rPr lang="el-GR" sz="1400" dirty="0"/>
              <a:t>Δ </a:t>
            </a:r>
            <a:r>
              <a:rPr lang="en-US" sz="1400" dirty="0"/>
              <a:t>Cash  =  </a:t>
            </a:r>
            <a:r>
              <a:rPr lang="el-GR" sz="1400" dirty="0"/>
              <a:t>Δ </a:t>
            </a:r>
            <a:r>
              <a:rPr lang="en-US" sz="1400" dirty="0"/>
              <a:t>Liabilities  +  </a:t>
            </a:r>
            <a:r>
              <a:rPr lang="el-GR" sz="1400" dirty="0"/>
              <a:t>Δ </a:t>
            </a:r>
            <a:r>
              <a:rPr lang="en-US" sz="1400" dirty="0"/>
              <a:t>Stockholders’ Equity –  </a:t>
            </a:r>
            <a:r>
              <a:rPr lang="el-GR" sz="1400" dirty="0"/>
              <a:t>Δ </a:t>
            </a:r>
            <a:r>
              <a:rPr lang="en-US" sz="1400" dirty="0"/>
              <a:t>Noncash Assets </a:t>
            </a:r>
            <a:r>
              <a:rPr lang="en-US" sz="2400" dirty="0"/>
              <a:t>		           	</a:t>
            </a:r>
          </a:p>
          <a:p>
            <a:pPr>
              <a:buFont typeface="Wingdings" panose="05000000000000000000" pitchFamily="2" charset="2"/>
              <a:buChar char="v"/>
            </a:pPr>
            <a:r>
              <a:rPr lang="en-US" sz="1100" dirty="0"/>
              <a:t>The change in cash equals the change in liabilities plus the change in stockholders’ equity minus the change in noncash assets. Thus, any transaction that changes cash must be accompanied by a change in liabilities, stockholders’ equity, or noncash assets. </a:t>
            </a:r>
          </a:p>
          <a:p>
            <a:pPr marL="0" indent="0">
              <a:buNone/>
            </a:pPr>
            <a:endParaRPr lang="en-US" sz="1400" dirty="0"/>
          </a:p>
          <a:p>
            <a:pPr marL="0" indent="0">
              <a:buNone/>
            </a:pPr>
            <a:endParaRPr lang="en-US" sz="1400" dirty="0" smtClean="0"/>
          </a:p>
          <a:p>
            <a:pPr marL="0" indent="0">
              <a:buNone/>
            </a:pPr>
            <a:endParaRPr lang="en-US" sz="1400" dirty="0" smtClean="0"/>
          </a:p>
          <a:p>
            <a:pPr marL="0" indent="0">
              <a:buNone/>
            </a:pPr>
            <a:endParaRPr lang="en-US" sz="1400" dirty="0"/>
          </a:p>
        </p:txBody>
      </p:sp>
      <p:graphicFrame>
        <p:nvGraphicFramePr>
          <p:cNvPr id="2" name="Table 1"/>
          <p:cNvGraphicFramePr>
            <a:graphicFrameLocks noGrp="1"/>
          </p:cNvGraphicFramePr>
          <p:nvPr>
            <p:extLst/>
          </p:nvPr>
        </p:nvGraphicFramePr>
        <p:xfrm>
          <a:off x="1409700" y="2819400"/>
          <a:ext cx="7239000" cy="2194560"/>
        </p:xfrm>
        <a:graphic>
          <a:graphicData uri="http://schemas.openxmlformats.org/drawingml/2006/table">
            <a:tbl>
              <a:tblPr firstRow="1" bandRow="1">
                <a:tableStyleId>{74C1A8A3-306A-4EB7-A6B1-4F7E0EB9C5D6}</a:tableStyleId>
              </a:tblPr>
              <a:tblGrid>
                <a:gridCol w="990600">
                  <a:extLst>
                    <a:ext uri="{9D8B030D-6E8A-4147-A177-3AD203B41FA5}">
                      <a16:colId xmlns:a16="http://schemas.microsoft.com/office/drawing/2014/main" val="3466533047"/>
                    </a:ext>
                  </a:extLst>
                </a:gridCol>
                <a:gridCol w="2628900">
                  <a:extLst>
                    <a:ext uri="{9D8B030D-6E8A-4147-A177-3AD203B41FA5}">
                      <a16:colId xmlns:a16="http://schemas.microsoft.com/office/drawing/2014/main" val="997321898"/>
                    </a:ext>
                  </a:extLst>
                </a:gridCol>
                <a:gridCol w="1104900">
                  <a:extLst>
                    <a:ext uri="{9D8B030D-6E8A-4147-A177-3AD203B41FA5}">
                      <a16:colId xmlns:a16="http://schemas.microsoft.com/office/drawing/2014/main" val="890022683"/>
                    </a:ext>
                  </a:extLst>
                </a:gridCol>
                <a:gridCol w="2514600">
                  <a:extLst>
                    <a:ext uri="{9D8B030D-6E8A-4147-A177-3AD203B41FA5}">
                      <a16:colId xmlns:a16="http://schemas.microsoft.com/office/drawing/2014/main" val="809240825"/>
                    </a:ext>
                  </a:extLst>
                </a:gridCol>
              </a:tblGrid>
              <a:tr h="228600">
                <a:tc>
                  <a:txBody>
                    <a:bodyPr/>
                    <a:lstStyle/>
                    <a:p>
                      <a:r>
                        <a:rPr lang="en-US" sz="1200" dirty="0" smtClean="0"/>
                        <a:t>Activity</a:t>
                      </a:r>
                      <a:endParaRPr lang="en-US" sz="1200" dirty="0"/>
                    </a:p>
                  </a:txBody>
                  <a:tcPr/>
                </a:tc>
                <a:tc>
                  <a:txBody>
                    <a:bodyPr/>
                    <a:lstStyle/>
                    <a:p>
                      <a:r>
                        <a:rPr lang="en-US" sz="1200" dirty="0" smtClean="0"/>
                        <a:t>Transaction</a:t>
                      </a:r>
                      <a:endParaRPr lang="en-US" sz="1200" dirty="0"/>
                    </a:p>
                  </a:txBody>
                  <a:tcPr/>
                </a:tc>
                <a:tc>
                  <a:txBody>
                    <a:bodyPr/>
                    <a:lstStyle/>
                    <a:p>
                      <a:r>
                        <a:rPr lang="en-US" sz="1200" dirty="0" smtClean="0"/>
                        <a:t>Cash Effect</a:t>
                      </a:r>
                      <a:endParaRPr lang="en-US" sz="1200" dirty="0"/>
                    </a:p>
                  </a:txBody>
                  <a:tcPr/>
                </a:tc>
                <a:tc>
                  <a:txBody>
                    <a:bodyPr/>
                    <a:lstStyle/>
                    <a:p>
                      <a:r>
                        <a:rPr lang="en-US" sz="1200" dirty="0" smtClean="0"/>
                        <a:t>Other Account Affected</a:t>
                      </a:r>
                      <a:endParaRPr lang="en-US" sz="1200" dirty="0"/>
                    </a:p>
                  </a:txBody>
                  <a:tcPr/>
                </a:tc>
                <a:extLst>
                  <a:ext uri="{0D108BD9-81ED-4DB2-BD59-A6C34878D82A}">
                    <a16:rowId xmlns:a16="http://schemas.microsoft.com/office/drawing/2014/main" val="1047821043"/>
                  </a:ext>
                </a:extLst>
              </a:tr>
              <a:tr h="370840">
                <a:tc>
                  <a:txBody>
                    <a:bodyPr/>
                    <a:lstStyle/>
                    <a:p>
                      <a:r>
                        <a:rPr lang="en-US" sz="1200" dirty="0" smtClean="0"/>
                        <a:t>Operating</a:t>
                      </a:r>
                      <a:endParaRPr lang="en-US" sz="1200" dirty="0"/>
                    </a:p>
                  </a:txBody>
                  <a:tcPr/>
                </a:tc>
                <a:tc>
                  <a:txBody>
                    <a:bodyPr/>
                    <a:lstStyle/>
                    <a:p>
                      <a:r>
                        <a:rPr lang="en-US" sz="1200" dirty="0" smtClean="0"/>
                        <a:t>Collect accounts receivable</a:t>
                      </a:r>
                    </a:p>
                    <a:p>
                      <a:r>
                        <a:rPr lang="en-US" sz="1200" dirty="0" smtClean="0"/>
                        <a:t>Pay accounts payable</a:t>
                      </a:r>
                    </a:p>
                    <a:p>
                      <a:r>
                        <a:rPr lang="en-US" sz="1200" dirty="0" smtClean="0"/>
                        <a:t>Prepay rent</a:t>
                      </a:r>
                    </a:p>
                    <a:p>
                      <a:r>
                        <a:rPr lang="en-US" sz="1200" dirty="0" smtClean="0"/>
                        <a:t>Pay interest</a:t>
                      </a:r>
                    </a:p>
                    <a:p>
                      <a:r>
                        <a:rPr lang="en-US" sz="1200" dirty="0" smtClean="0"/>
                        <a:t>Sale for cash</a:t>
                      </a:r>
                    </a:p>
                  </a:txBody>
                  <a:tcPr/>
                </a:tc>
                <a:tc>
                  <a:txBody>
                    <a:bodyPr/>
                    <a:lstStyle/>
                    <a:p>
                      <a:pPr algn="ctr"/>
                      <a:r>
                        <a:rPr lang="en-US" sz="1200" dirty="0" smtClean="0"/>
                        <a:t>+Cash</a:t>
                      </a:r>
                    </a:p>
                    <a:p>
                      <a:pPr algn="ctr"/>
                      <a:r>
                        <a:rPr lang="en-US" sz="1200" dirty="0" smtClean="0"/>
                        <a:t>–Cash</a:t>
                      </a:r>
                    </a:p>
                    <a:p>
                      <a:pPr algn="ctr"/>
                      <a:r>
                        <a:rPr lang="en-US" sz="1200" dirty="0" smtClean="0"/>
                        <a:t>–Cash</a:t>
                      </a:r>
                    </a:p>
                    <a:p>
                      <a:pPr algn="ctr"/>
                      <a:r>
                        <a:rPr lang="en-US" sz="1200" dirty="0" smtClean="0"/>
                        <a:t>–Cash</a:t>
                      </a:r>
                    </a:p>
                    <a:p>
                      <a:pPr algn="ctr"/>
                      <a:r>
                        <a:rPr lang="en-US" sz="1200" dirty="0" smtClean="0"/>
                        <a:t>+Cash</a:t>
                      </a:r>
                    </a:p>
                  </a:txBody>
                  <a:tcPr/>
                </a:tc>
                <a:tc>
                  <a:txBody>
                    <a:bodyPr/>
                    <a:lstStyle/>
                    <a:p>
                      <a:r>
                        <a:rPr lang="en-US" sz="1200" dirty="0" smtClean="0"/>
                        <a:t>-</a:t>
                      </a:r>
                      <a:r>
                        <a:rPr lang="en-US" sz="1200" baseline="0" dirty="0" smtClean="0"/>
                        <a:t>  </a:t>
                      </a:r>
                      <a:r>
                        <a:rPr lang="en-US" sz="1200" dirty="0" smtClean="0"/>
                        <a:t>Accounts Receivable (A)</a:t>
                      </a:r>
                    </a:p>
                    <a:p>
                      <a:r>
                        <a:rPr lang="en-US" sz="1200" dirty="0" smtClean="0"/>
                        <a:t>-</a:t>
                      </a:r>
                      <a:r>
                        <a:rPr lang="en-US" sz="1200" baseline="0" dirty="0" smtClean="0"/>
                        <a:t>  </a:t>
                      </a:r>
                      <a:r>
                        <a:rPr lang="en-US" sz="1200" dirty="0" smtClean="0"/>
                        <a:t>Accounts Payable (L)</a:t>
                      </a:r>
                    </a:p>
                    <a:p>
                      <a:r>
                        <a:rPr lang="en-US" sz="1200" dirty="0" smtClean="0"/>
                        <a:t>+ Prepaid Rent (A)</a:t>
                      </a:r>
                    </a:p>
                    <a:p>
                      <a:r>
                        <a:rPr lang="en-US" sz="1200" dirty="0" smtClean="0"/>
                        <a:t>-</a:t>
                      </a:r>
                      <a:r>
                        <a:rPr lang="en-US" sz="1200" baseline="0" dirty="0" smtClean="0"/>
                        <a:t>  </a:t>
                      </a:r>
                      <a:r>
                        <a:rPr lang="en-US" sz="1200" dirty="0" smtClean="0"/>
                        <a:t>Retained Earnings (SE)</a:t>
                      </a:r>
                    </a:p>
                    <a:p>
                      <a:r>
                        <a:rPr lang="en-US" sz="1200" dirty="0" smtClean="0"/>
                        <a:t>+ Retained Earnings (SE)</a:t>
                      </a:r>
                    </a:p>
                  </a:txBody>
                  <a:tcPr/>
                </a:tc>
                <a:extLst>
                  <a:ext uri="{0D108BD9-81ED-4DB2-BD59-A6C34878D82A}">
                    <a16:rowId xmlns:a16="http://schemas.microsoft.com/office/drawing/2014/main" val="4042879032"/>
                  </a:ext>
                </a:extLst>
              </a:tr>
              <a:tr h="370840">
                <a:tc>
                  <a:txBody>
                    <a:bodyPr/>
                    <a:lstStyle/>
                    <a:p>
                      <a:r>
                        <a:rPr lang="en-US" sz="1200" dirty="0" smtClean="0"/>
                        <a:t>Investing</a:t>
                      </a:r>
                      <a:endParaRPr lang="en-US" sz="1200" dirty="0"/>
                    </a:p>
                  </a:txBody>
                  <a:tcPr/>
                </a:tc>
                <a:tc>
                  <a:txBody>
                    <a:bodyPr/>
                    <a:lstStyle/>
                    <a:p>
                      <a:r>
                        <a:rPr lang="en-US" sz="1200" dirty="0" smtClean="0"/>
                        <a:t>Purchase equipment for cash</a:t>
                      </a:r>
                    </a:p>
                    <a:p>
                      <a:r>
                        <a:rPr lang="en-US" sz="1200" dirty="0" smtClean="0"/>
                        <a:t>Sell investment securities for cash</a:t>
                      </a:r>
                    </a:p>
                  </a:txBody>
                  <a:tcPr/>
                </a:tc>
                <a:tc>
                  <a:txBody>
                    <a:bodyPr/>
                    <a:lstStyle/>
                    <a:p>
                      <a:pPr algn="ctr"/>
                      <a:r>
                        <a:rPr lang="en-US" sz="1200" dirty="0" smtClean="0"/>
                        <a:t>–Cash</a:t>
                      </a:r>
                    </a:p>
                    <a:p>
                      <a:pPr algn="ctr"/>
                      <a:r>
                        <a:rPr lang="en-US" sz="1200" dirty="0" smtClean="0"/>
                        <a:t>+Cash</a:t>
                      </a:r>
                    </a:p>
                  </a:txBody>
                  <a:tcPr/>
                </a:tc>
                <a:tc>
                  <a:txBody>
                    <a:bodyPr/>
                    <a:lstStyle/>
                    <a:p>
                      <a:r>
                        <a:rPr lang="en-US" sz="1200" dirty="0" smtClean="0"/>
                        <a:t>+ Equipment (A)</a:t>
                      </a:r>
                    </a:p>
                    <a:p>
                      <a:r>
                        <a:rPr lang="en-US" sz="1200" dirty="0" smtClean="0"/>
                        <a:t>-</a:t>
                      </a:r>
                      <a:r>
                        <a:rPr lang="en-US" sz="1200" baseline="0" dirty="0" smtClean="0"/>
                        <a:t>  </a:t>
                      </a:r>
                      <a:r>
                        <a:rPr lang="en-US" sz="1200" dirty="0" smtClean="0"/>
                        <a:t>Investments (A)</a:t>
                      </a:r>
                    </a:p>
                  </a:txBody>
                  <a:tcPr/>
                </a:tc>
                <a:extLst>
                  <a:ext uri="{0D108BD9-81ED-4DB2-BD59-A6C34878D82A}">
                    <a16:rowId xmlns:a16="http://schemas.microsoft.com/office/drawing/2014/main" val="1504528769"/>
                  </a:ext>
                </a:extLst>
              </a:tr>
              <a:tr h="370840">
                <a:tc>
                  <a:txBody>
                    <a:bodyPr/>
                    <a:lstStyle/>
                    <a:p>
                      <a:r>
                        <a:rPr lang="en-US" sz="1200" dirty="0" smtClean="0"/>
                        <a:t>Financing</a:t>
                      </a:r>
                      <a:endParaRPr lang="en-US" sz="1200" dirty="0"/>
                    </a:p>
                  </a:txBody>
                  <a:tcPr/>
                </a:tc>
                <a:tc>
                  <a:txBody>
                    <a:bodyPr/>
                    <a:lstStyle/>
                    <a:p>
                      <a:r>
                        <a:rPr lang="en-US" sz="1200" dirty="0" smtClean="0"/>
                        <a:t>Pay back debt to bank</a:t>
                      </a:r>
                    </a:p>
                    <a:p>
                      <a:r>
                        <a:rPr lang="en-US" sz="1200" dirty="0" smtClean="0"/>
                        <a:t>Issue stock for cash</a:t>
                      </a:r>
                    </a:p>
                  </a:txBody>
                  <a:tcPr/>
                </a:tc>
                <a:tc>
                  <a:txBody>
                    <a:bodyPr/>
                    <a:lstStyle/>
                    <a:p>
                      <a:pPr algn="ctr"/>
                      <a:r>
                        <a:rPr lang="en-US" sz="1200" dirty="0" smtClean="0"/>
                        <a:t>–Cash</a:t>
                      </a:r>
                    </a:p>
                    <a:p>
                      <a:pPr algn="ctr"/>
                      <a:r>
                        <a:rPr lang="en-US" sz="1200" dirty="0" smtClean="0"/>
                        <a:t>+Cash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  </a:t>
                      </a:r>
                      <a:r>
                        <a:rPr lang="en-US" sz="1200" dirty="0" smtClean="0"/>
                        <a:t>Notes Payable:</a:t>
                      </a:r>
                      <a:r>
                        <a:rPr lang="en-US" sz="1200" baseline="0" dirty="0" smtClean="0"/>
                        <a:t> </a:t>
                      </a:r>
                      <a:r>
                        <a:rPr lang="en-US" sz="1200" dirty="0" smtClean="0"/>
                        <a:t>Bank (L)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 Common Stock and APIC (SE)</a:t>
                      </a:r>
                    </a:p>
                  </a:txBody>
                  <a:tcPr/>
                </a:tc>
                <a:extLst>
                  <a:ext uri="{0D108BD9-81ED-4DB2-BD59-A6C34878D82A}">
                    <a16:rowId xmlns:a16="http://schemas.microsoft.com/office/drawing/2014/main" val="3102021300"/>
                  </a:ext>
                </a:extLst>
              </a:tr>
            </a:tbl>
          </a:graphicData>
        </a:graphic>
      </p:graphicFrame>
    </p:spTree>
    <p:extLst>
      <p:ext uri="{BB962C8B-B14F-4D97-AF65-F5344CB8AC3E}">
        <p14:creationId xmlns:p14="http://schemas.microsoft.com/office/powerpoint/2010/main" val="32842731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61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Common Cash Flows</a:t>
            </a:r>
            <a:endParaRPr lang="en-US" altLang="en-US" sz="2800" dirty="0" smtClean="0">
              <a:solidFill>
                <a:schemeClr val="bg1"/>
              </a:solidFill>
            </a:endParaRPr>
          </a:p>
        </p:txBody>
      </p:sp>
      <p:graphicFrame>
        <p:nvGraphicFramePr>
          <p:cNvPr id="2" name="Table 1"/>
          <p:cNvGraphicFramePr>
            <a:graphicFrameLocks noGrp="1"/>
          </p:cNvGraphicFramePr>
          <p:nvPr>
            <p:extLst/>
          </p:nvPr>
        </p:nvGraphicFramePr>
        <p:xfrm>
          <a:off x="1143000" y="1219200"/>
          <a:ext cx="7696200" cy="2545080"/>
        </p:xfrm>
        <a:graphic>
          <a:graphicData uri="http://schemas.openxmlformats.org/drawingml/2006/table">
            <a:tbl>
              <a:tblPr firstRow="1" bandRow="1">
                <a:tableStyleId>{74C1A8A3-306A-4EB7-A6B1-4F7E0EB9C5D6}</a:tableStyleId>
              </a:tblPr>
              <a:tblGrid>
                <a:gridCol w="990600">
                  <a:extLst>
                    <a:ext uri="{9D8B030D-6E8A-4147-A177-3AD203B41FA5}">
                      <a16:colId xmlns:a16="http://schemas.microsoft.com/office/drawing/2014/main" val="694432168"/>
                    </a:ext>
                  </a:extLst>
                </a:gridCol>
                <a:gridCol w="3200400">
                  <a:extLst>
                    <a:ext uri="{9D8B030D-6E8A-4147-A177-3AD203B41FA5}">
                      <a16:colId xmlns:a16="http://schemas.microsoft.com/office/drawing/2014/main" val="874518713"/>
                    </a:ext>
                  </a:extLst>
                </a:gridCol>
                <a:gridCol w="3505200">
                  <a:extLst>
                    <a:ext uri="{9D8B030D-6E8A-4147-A177-3AD203B41FA5}">
                      <a16:colId xmlns:a16="http://schemas.microsoft.com/office/drawing/2014/main" val="3502747944"/>
                    </a:ext>
                  </a:extLst>
                </a:gridCol>
              </a:tblGrid>
              <a:tr h="228600">
                <a:tc>
                  <a:txBody>
                    <a:bodyPr/>
                    <a:lstStyle/>
                    <a:p>
                      <a:r>
                        <a:rPr lang="en-US" sz="1100" dirty="0" smtClean="0"/>
                        <a:t>Activities</a:t>
                      </a:r>
                      <a:endParaRPr lang="en-US" sz="1100" dirty="0"/>
                    </a:p>
                  </a:txBody>
                  <a:tcPr>
                    <a:lnR w="12700" cap="flat" cmpd="sng" algn="ctr">
                      <a:solidFill>
                        <a:schemeClr val="tx1"/>
                      </a:solidFill>
                      <a:prstDash val="solid"/>
                      <a:round/>
                      <a:headEnd type="none" w="med" len="med"/>
                      <a:tailEnd type="none" w="med" len="med"/>
                    </a:lnR>
                  </a:tcPr>
                </a:tc>
                <a:tc>
                  <a:txBody>
                    <a:bodyPr/>
                    <a:lstStyle/>
                    <a:p>
                      <a:r>
                        <a:rPr lang="en-US" sz="1100" dirty="0" smtClean="0"/>
                        <a:t>Inflows (cash received from)</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dirty="0" smtClean="0"/>
                        <a:t>Outflows (cash paid for)</a:t>
                      </a:r>
                      <a:endParaRPr lang="en-US" sz="11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97041457"/>
                  </a:ext>
                </a:extLst>
              </a:tr>
              <a:tr h="370840">
                <a:tc>
                  <a:txBody>
                    <a:bodyPr/>
                    <a:lstStyle/>
                    <a:p>
                      <a:r>
                        <a:rPr lang="en-US" sz="1100" dirty="0" smtClean="0"/>
                        <a:t>Operating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Customers</a:t>
                      </a:r>
                    </a:p>
                    <a:p>
                      <a:pPr marL="171450" indent="-171450">
                        <a:buFont typeface="Arial" panose="020B0604020202020204" pitchFamily="34" charset="0"/>
                        <a:buChar char="•"/>
                      </a:pPr>
                      <a:r>
                        <a:rPr lang="en-US" sz="1100" dirty="0" smtClean="0"/>
                        <a:t>Dividends and interest on investments*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Purchase of goods for resale and services (electricity, etc.)</a:t>
                      </a:r>
                    </a:p>
                    <a:p>
                      <a:pPr marL="171450" indent="-171450">
                        <a:buFont typeface="Arial" panose="020B0604020202020204" pitchFamily="34" charset="0"/>
                        <a:buChar char="•"/>
                      </a:pPr>
                      <a:r>
                        <a:rPr lang="en-US" sz="1100" dirty="0" smtClean="0"/>
                        <a:t>Salaries and wages</a:t>
                      </a:r>
                    </a:p>
                    <a:p>
                      <a:pPr marL="171450" indent="-171450">
                        <a:buFont typeface="Arial" panose="020B0604020202020204" pitchFamily="34" charset="0"/>
                        <a:buChar char="•"/>
                      </a:pPr>
                      <a:r>
                        <a:rPr lang="en-US" sz="1100" dirty="0" smtClean="0"/>
                        <a:t>Income taxes</a:t>
                      </a:r>
                    </a:p>
                    <a:p>
                      <a:pPr marL="171450" indent="-171450">
                        <a:buFont typeface="Arial" panose="020B0604020202020204" pitchFamily="34" charset="0"/>
                        <a:buChar char="•"/>
                      </a:pPr>
                      <a:r>
                        <a:rPr lang="en-US" sz="1100" dirty="0" smtClean="0"/>
                        <a:t>Interest on liabilities*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70706265"/>
                  </a:ext>
                </a:extLst>
              </a:tr>
              <a:tr h="370840">
                <a:tc>
                  <a:txBody>
                    <a:bodyPr/>
                    <a:lstStyle/>
                    <a:p>
                      <a:r>
                        <a:rPr lang="en-US" sz="1100" dirty="0" smtClean="0"/>
                        <a:t>Investing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Sale or disposal of property, plant, and equipment</a:t>
                      </a:r>
                    </a:p>
                    <a:p>
                      <a:pPr marL="171450" indent="-171450">
                        <a:buFont typeface="Arial" panose="020B0604020202020204" pitchFamily="34" charset="0"/>
                        <a:buChar char="•"/>
                      </a:pPr>
                      <a:r>
                        <a:rPr lang="en-US" sz="1100" dirty="0" smtClean="0"/>
                        <a:t>Sale or maturity of investments in securities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Purchase of property, plant, and equipment</a:t>
                      </a:r>
                    </a:p>
                    <a:p>
                      <a:pPr marL="171450" indent="-171450">
                        <a:buFont typeface="Arial" panose="020B0604020202020204" pitchFamily="34" charset="0"/>
                        <a:buChar char="•"/>
                      </a:pPr>
                      <a:r>
                        <a:rPr lang="en-US" sz="1100" dirty="0" smtClean="0"/>
                        <a:t>Purchase of investments in securities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36565146"/>
                  </a:ext>
                </a:extLst>
              </a:tr>
              <a:tr h="370840">
                <a:tc>
                  <a:txBody>
                    <a:bodyPr/>
                    <a:lstStyle/>
                    <a:p>
                      <a:r>
                        <a:rPr lang="en-US" sz="1100" dirty="0" smtClean="0"/>
                        <a:t>Financing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Borrowings on notes, mortgages, bonds, etc., from creditors</a:t>
                      </a:r>
                    </a:p>
                    <a:p>
                      <a:pPr marL="171450" indent="-171450">
                        <a:buFont typeface="Arial" panose="020B0604020202020204" pitchFamily="34" charset="0"/>
                        <a:buChar char="•"/>
                      </a:pPr>
                      <a:r>
                        <a:rPr lang="en-US" sz="1100" dirty="0" smtClean="0"/>
                        <a:t>Issuing stock to owners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Repayment of principal to creditors (excluding interest, which is an operating activity)</a:t>
                      </a:r>
                    </a:p>
                    <a:p>
                      <a:pPr marL="171450" indent="-171450">
                        <a:buFont typeface="Arial" panose="020B0604020202020204" pitchFamily="34" charset="0"/>
                        <a:buChar char="•"/>
                      </a:pPr>
                      <a:r>
                        <a:rPr lang="en-US" sz="1100" dirty="0" smtClean="0"/>
                        <a:t>Repurchasing stock from owners</a:t>
                      </a:r>
                    </a:p>
                    <a:p>
                      <a:pPr marL="171450" indent="-171450">
                        <a:buFont typeface="Arial" panose="020B0604020202020204" pitchFamily="34" charset="0"/>
                        <a:buChar char="•"/>
                      </a:pPr>
                      <a:r>
                        <a:rPr lang="en-US" sz="1100" dirty="0" smtClean="0"/>
                        <a:t>Dividends to owners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95984631"/>
                  </a:ext>
                </a:extLst>
              </a:tr>
            </a:tbl>
          </a:graphicData>
        </a:graphic>
      </p:graphicFrame>
      <p:sp>
        <p:nvSpPr>
          <p:cNvPr id="6" name="Text Box 4"/>
          <p:cNvSpPr txBox="1">
            <a:spLocks noChangeArrowheads="1"/>
          </p:cNvSpPr>
          <p:nvPr/>
        </p:nvSpPr>
        <p:spPr bwMode="auto">
          <a:xfrm>
            <a:off x="1219200" y="4343400"/>
            <a:ext cx="7239000" cy="1600438"/>
          </a:xfrm>
          <a:prstGeom prst="rect">
            <a:avLst/>
          </a:prstGeom>
          <a:noFill/>
          <a:ln w="9525">
            <a:solidFill>
              <a:schemeClr val="tx1"/>
            </a:solidFill>
            <a:miter lim="800000"/>
            <a:headEnd/>
            <a:tailEnd/>
          </a:ln>
          <a:effectLst/>
        </p:spPr>
        <p:txBody>
          <a:bodyPr wrap="square">
            <a:spAutoFit/>
          </a:bodyPr>
          <a:lstStyle/>
          <a:p>
            <a:pPr marL="285750" indent="-285750">
              <a:spcBef>
                <a:spcPct val="50000"/>
              </a:spcBef>
              <a:buFont typeface="Wingdings" panose="05000000000000000000" pitchFamily="2" charset="2"/>
              <a:buChar char="v"/>
              <a:defRPr/>
            </a:pPr>
            <a:r>
              <a:rPr lang="en-US" sz="1400" dirty="0" smtClean="0"/>
              <a:t>NOTE: US </a:t>
            </a:r>
            <a:r>
              <a:rPr lang="en-US" sz="1400" dirty="0"/>
              <a:t>GAAP and IFRS differ in the cash flow statement treatment of interest received and interest paid. Under </a:t>
            </a:r>
            <a:r>
              <a:rPr lang="en-US" sz="1400" dirty="0" smtClean="0"/>
              <a:t>US </a:t>
            </a:r>
            <a:r>
              <a:rPr lang="en-US" sz="1400" dirty="0"/>
              <a:t>GAAP, interest paid and received are both classified as operating cash flows because the related revenue and expense enter into the computation of net income. </a:t>
            </a:r>
            <a:r>
              <a:rPr lang="en-US" sz="1400" dirty="0" smtClean="0"/>
              <a:t>IFRS</a:t>
            </a:r>
            <a:r>
              <a:rPr lang="en-US" sz="1400" dirty="0"/>
              <a:t>, on the other hand, allows interest received to be classified as either operating or investing and interest paid as either operating or financing. This recognizes that interest received results from investing activities, while interest paid, like dividends paid, involves payments to providers of financing. </a:t>
            </a:r>
            <a:endParaRPr lang="en-US" sz="1400" dirty="0">
              <a:solidFill>
                <a:srgbClr val="C00000"/>
              </a:solidFill>
              <a:cs typeface="Arial" pitchFamily="34" charset="0"/>
            </a:endParaRPr>
          </a:p>
        </p:txBody>
      </p:sp>
    </p:spTree>
    <p:extLst>
      <p:ext uri="{BB962C8B-B14F-4D97-AF65-F5344CB8AC3E}">
        <p14:creationId xmlns:p14="http://schemas.microsoft.com/office/powerpoint/2010/main" val="143913266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62</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Direct and Indirect Methods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a:buNone/>
            </a:pPr>
            <a:r>
              <a:rPr lang="en-US" sz="1400" dirty="0"/>
              <a:t>There are two acceptable formats for presenting the cash flows from operating </a:t>
            </a:r>
            <a:r>
              <a:rPr lang="en-US" sz="1400" dirty="0" smtClean="0"/>
              <a:t>activities: </a:t>
            </a:r>
          </a:p>
          <a:p>
            <a:pPr marL="0" indent="0">
              <a:buNone/>
            </a:pPr>
            <a:endParaRPr lang="en-US" sz="1400" dirty="0"/>
          </a:p>
          <a:p>
            <a:pPr marL="0" indent="0">
              <a:buNone/>
            </a:pPr>
            <a:r>
              <a:rPr lang="en-US" sz="1400" dirty="0" smtClean="0">
                <a:solidFill>
                  <a:srgbClr val="A51A17"/>
                </a:solidFill>
              </a:rPr>
              <a:t>Direct Method</a:t>
            </a:r>
          </a:p>
          <a:p>
            <a:pPr marL="0" indent="0">
              <a:buNone/>
            </a:pPr>
            <a:r>
              <a:rPr lang="en-US" sz="1400" dirty="0" smtClean="0"/>
              <a:t>The </a:t>
            </a:r>
            <a:r>
              <a:rPr lang="en-US" sz="1400" dirty="0"/>
              <a:t>direct method reports components of cash flows from operating activities as gross receipts and gross </a:t>
            </a:r>
            <a:r>
              <a:rPr lang="en-US" sz="1400" dirty="0" smtClean="0"/>
              <a:t>payments</a:t>
            </a:r>
          </a:p>
          <a:p>
            <a:pPr marL="0" indent="0">
              <a:buNone/>
            </a:pPr>
            <a:endParaRPr lang="en-US" sz="1400" dirty="0"/>
          </a:p>
          <a:p>
            <a:pPr marL="0" indent="0">
              <a:buNone/>
            </a:pPr>
            <a:r>
              <a:rPr lang="en-US" sz="1400" dirty="0" smtClean="0">
                <a:solidFill>
                  <a:srgbClr val="002060"/>
                </a:solidFill>
              </a:rPr>
              <a:t>Indirect Method</a:t>
            </a:r>
          </a:p>
          <a:p>
            <a:pPr marL="0" indent="0">
              <a:buNone/>
            </a:pPr>
            <a:r>
              <a:rPr lang="en-US" sz="1400" dirty="0" smtClean="0"/>
              <a:t>The </a:t>
            </a:r>
            <a:r>
              <a:rPr lang="en-US" sz="1400" dirty="0"/>
              <a:t>indirect method adjusts net income to obtain cash flows from operating </a:t>
            </a:r>
            <a:r>
              <a:rPr lang="en-US" sz="1400" dirty="0" smtClean="0"/>
              <a:t>activities</a:t>
            </a:r>
          </a:p>
          <a:p>
            <a:pPr marL="0" indent="0">
              <a:buNone/>
            </a:pPr>
            <a:endParaRPr lang="en-US" sz="1400" dirty="0"/>
          </a:p>
          <a:p>
            <a:pPr marL="0" indent="0">
              <a:buNone/>
            </a:pPr>
            <a:endParaRPr lang="en-US" sz="1400" dirty="0" smtClean="0"/>
          </a:p>
          <a:p>
            <a:pPr>
              <a:buFont typeface="Wingdings" panose="05000000000000000000" pitchFamily="2" charset="2"/>
              <a:buChar char="v"/>
            </a:pPr>
            <a:r>
              <a:rPr lang="en-US" sz="1400" dirty="0" smtClean="0"/>
              <a:t>Note </a:t>
            </a:r>
            <a:r>
              <a:rPr lang="en-US" sz="1400" dirty="0"/>
              <a:t>that no matter which format is used, the same amount of net cash flows from operating activities is generated.</a:t>
            </a:r>
          </a:p>
          <a:p>
            <a:endParaRPr lang="en-US" sz="1400" dirty="0">
              <a:solidFill>
                <a:schemeClr val="bg2"/>
              </a:solidFill>
            </a:endParaRPr>
          </a:p>
          <a:p>
            <a:endParaRPr lang="en-US" sz="1400" dirty="0" smtClean="0"/>
          </a:p>
          <a:p>
            <a:endParaRPr lang="en-US" sz="1400" dirty="0"/>
          </a:p>
          <a:p>
            <a:pPr>
              <a:buFont typeface="Wingdings" panose="05000000000000000000" pitchFamily="2" charset="2"/>
              <a:buChar char="ü"/>
            </a:pPr>
            <a:r>
              <a:rPr lang="en-US" sz="1400" dirty="0" smtClean="0"/>
              <a:t>Approximately </a:t>
            </a:r>
            <a:r>
              <a:rPr lang="en-US" sz="1400" dirty="0"/>
              <a:t>99 percent of large U.S. companies use the indirect method. </a:t>
            </a:r>
            <a:endParaRPr lang="en-US" sz="1400" dirty="0">
              <a:solidFill>
                <a:schemeClr val="bg2"/>
              </a:solidFill>
            </a:endParaRPr>
          </a:p>
        </p:txBody>
      </p:sp>
    </p:spTree>
    <p:extLst>
      <p:ext uri="{BB962C8B-B14F-4D97-AF65-F5344CB8AC3E}">
        <p14:creationId xmlns:p14="http://schemas.microsoft.com/office/powerpoint/2010/main" val="2042034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63</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Cash Flow from Operations - Direct Method</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4343400" cy="5029200"/>
          </a:xfrm>
          <a:noFill/>
        </p:spPr>
        <p:txBody>
          <a:bodyPr lIns="0" tIns="0" rIns="0" bIns="0"/>
          <a:lstStyle/>
          <a:p>
            <a:pPr marL="0" indent="0">
              <a:buNone/>
            </a:pPr>
            <a:r>
              <a:rPr lang="en-US" sz="1400" dirty="0"/>
              <a:t>The </a:t>
            </a:r>
            <a:r>
              <a:rPr lang="en-US" sz="1400" dirty="0">
                <a:solidFill>
                  <a:srgbClr val="C00000"/>
                </a:solidFill>
              </a:rPr>
              <a:t>direct method </a:t>
            </a:r>
            <a:r>
              <a:rPr lang="en-US" sz="1400" dirty="0"/>
              <a:t>presents a summary of all operating transactions that result in either a debit or a credit to cash. It is prepared by adjusting each item on the income statement from an accrual basis to a cash basis. </a:t>
            </a:r>
            <a:r>
              <a:rPr lang="en-US" sz="1400" dirty="0" smtClean="0"/>
              <a:t>For </a:t>
            </a:r>
            <a:r>
              <a:rPr lang="en-US" sz="1400" dirty="0"/>
              <a:t>example, when sales are recorded, accounts receivable increases, and when cash is collected, accounts receivable decreases. Thus, to convert sales revenue from the accrual basis to the cash basis, we would add a decrease in accounts receivable or subtract an increase in accounts receivable. </a:t>
            </a:r>
          </a:p>
        </p:txBody>
      </p:sp>
      <p:graphicFrame>
        <p:nvGraphicFramePr>
          <p:cNvPr id="4" name="Table 3"/>
          <p:cNvGraphicFramePr>
            <a:graphicFrameLocks noGrp="1"/>
          </p:cNvGraphicFramePr>
          <p:nvPr>
            <p:extLst/>
          </p:nvPr>
        </p:nvGraphicFramePr>
        <p:xfrm>
          <a:off x="1295400" y="3657600"/>
          <a:ext cx="3886200" cy="1219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04800">
                <a:tc>
                  <a:txBody>
                    <a:bodyPr/>
                    <a:lstStyle/>
                    <a:p>
                      <a:endParaRPr lang="en-US" sz="1200" b="1" dirty="0"/>
                    </a:p>
                  </a:txBody>
                  <a:tcPr>
                    <a:solidFill>
                      <a:schemeClr val="bg1">
                        <a:lumMod val="85000"/>
                      </a:schemeClr>
                    </a:solidFill>
                  </a:tcPr>
                </a:tc>
                <a:tc>
                  <a:txBody>
                    <a:bodyPr/>
                    <a:lstStyle/>
                    <a:p>
                      <a:r>
                        <a:rPr lang="en-US" sz="1200" b="1" dirty="0" smtClean="0"/>
                        <a:t>Sales Revenue</a:t>
                      </a:r>
                      <a:endParaRPr lang="en-US" sz="1200" b="1" dirty="0"/>
                    </a:p>
                  </a:txBody>
                  <a:tcPr>
                    <a:solidFill>
                      <a:schemeClr val="bg1">
                        <a:lumMod val="85000"/>
                      </a:schemeClr>
                    </a:solidFill>
                  </a:tcPr>
                </a:tc>
                <a:extLst>
                  <a:ext uri="{0D108BD9-81ED-4DB2-BD59-A6C34878D82A}">
                    <a16:rowId xmlns:a16="http://schemas.microsoft.com/office/drawing/2014/main" val="10000"/>
                  </a:ext>
                </a:extLst>
              </a:tr>
              <a:tr h="304800">
                <a:tc>
                  <a:txBody>
                    <a:bodyPr/>
                    <a:lstStyle/>
                    <a:p>
                      <a:r>
                        <a:rPr lang="en-US" sz="1200" dirty="0" smtClean="0"/>
                        <a:t>+</a:t>
                      </a:r>
                      <a:endParaRPr lang="en-US" sz="1200" dirty="0"/>
                    </a:p>
                  </a:txBody>
                  <a:tcPr>
                    <a:solidFill>
                      <a:schemeClr val="bg1">
                        <a:lumMod val="85000"/>
                      </a:schemeClr>
                    </a:solidFill>
                  </a:tcPr>
                </a:tc>
                <a:tc>
                  <a:txBody>
                    <a:bodyPr/>
                    <a:lstStyle/>
                    <a:p>
                      <a:r>
                        <a:rPr lang="en-US" sz="1200" dirty="0" smtClean="0"/>
                        <a:t>Decrease in Accounts Receivable</a:t>
                      </a:r>
                      <a:endParaRPr lang="en-US" sz="1200" dirty="0"/>
                    </a:p>
                  </a:txBody>
                  <a:tcPr>
                    <a:solidFill>
                      <a:schemeClr val="bg1">
                        <a:lumMod val="85000"/>
                      </a:schemeClr>
                    </a:solidFill>
                  </a:tcPr>
                </a:tc>
                <a:extLst>
                  <a:ext uri="{0D108BD9-81ED-4DB2-BD59-A6C34878D82A}">
                    <a16:rowId xmlns:a16="http://schemas.microsoft.com/office/drawing/2014/main" val="10001"/>
                  </a:ext>
                </a:extLst>
              </a:tr>
              <a:tr h="304800">
                <a:tc>
                  <a:txBody>
                    <a:bodyPr/>
                    <a:lstStyle/>
                    <a:p>
                      <a:r>
                        <a:rPr lang="en-US" sz="1200" dirty="0" smtClean="0"/>
                        <a:t>-</a:t>
                      </a:r>
                      <a:endParaRPr lang="en-US" sz="1200" dirty="0"/>
                    </a:p>
                  </a:txBody>
                  <a:tcPr>
                    <a:solidFill>
                      <a:schemeClr val="bg1">
                        <a:lumMod val="85000"/>
                      </a:schemeClr>
                    </a:solidFill>
                  </a:tcPr>
                </a:tc>
                <a:tc>
                  <a:txBody>
                    <a:bodyPr/>
                    <a:lstStyle/>
                    <a:p>
                      <a:r>
                        <a:rPr lang="en-US" sz="1200" dirty="0" smtClean="0"/>
                        <a:t>Increase</a:t>
                      </a:r>
                      <a:r>
                        <a:rPr lang="en-US" sz="1200" baseline="0" dirty="0" smtClean="0"/>
                        <a:t> in Accounts Receivable</a:t>
                      </a:r>
                      <a:endParaRPr lang="en-US" sz="1200" dirty="0"/>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304800">
                <a:tc>
                  <a:txBody>
                    <a:bodyPr/>
                    <a:lstStyle/>
                    <a:p>
                      <a:endParaRPr lang="en-US" sz="1200" dirty="0"/>
                    </a:p>
                  </a:txBody>
                  <a:tcPr>
                    <a:solidFill>
                      <a:schemeClr val="bg1">
                        <a:lumMod val="85000"/>
                      </a:schemeClr>
                    </a:solidFill>
                  </a:tcPr>
                </a:tc>
                <a:tc>
                  <a:txBody>
                    <a:bodyPr/>
                    <a:lstStyle/>
                    <a:p>
                      <a:r>
                        <a:rPr lang="en-US" sz="1200" dirty="0" smtClean="0"/>
                        <a:t>Cash Collected from Customers</a:t>
                      </a:r>
                      <a:endParaRPr lang="en-US" sz="1200" dirty="0"/>
                    </a:p>
                  </a:txBody>
                  <a:tcPr>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3"/>
                  </a:ext>
                </a:extLst>
              </a:tr>
            </a:tbl>
          </a:graphicData>
        </a:graphic>
      </p:graphicFrame>
      <p:graphicFrame>
        <p:nvGraphicFramePr>
          <p:cNvPr id="9" name="Table 8"/>
          <p:cNvGraphicFramePr>
            <a:graphicFrameLocks noGrp="1"/>
          </p:cNvGraphicFramePr>
          <p:nvPr>
            <p:extLst/>
          </p:nvPr>
        </p:nvGraphicFramePr>
        <p:xfrm>
          <a:off x="1295400" y="5029200"/>
          <a:ext cx="3886200" cy="1219200"/>
        </p:xfrm>
        <a:graphic>
          <a:graphicData uri="http://schemas.openxmlformats.org/drawingml/2006/table">
            <a:tbl>
              <a:tblPr firstRow="1" bandRow="1">
                <a:tableStyleId>{2D5ABB26-0587-4C30-8999-92F81FD0307C}</a:tableStyleId>
              </a:tblPr>
              <a:tblGrid>
                <a:gridCol w="3048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04800">
                <a:tc>
                  <a:txBody>
                    <a:bodyPr/>
                    <a:lstStyle/>
                    <a:p>
                      <a:endParaRPr lang="en-US" sz="1200" b="1" dirty="0"/>
                    </a:p>
                  </a:txBody>
                  <a:tcPr>
                    <a:solidFill>
                      <a:schemeClr val="accent5">
                        <a:lumMod val="20000"/>
                        <a:lumOff val="80000"/>
                      </a:schemeClr>
                    </a:solidFill>
                  </a:tcPr>
                </a:tc>
                <a:tc>
                  <a:txBody>
                    <a:bodyPr/>
                    <a:lstStyle/>
                    <a:p>
                      <a:r>
                        <a:rPr lang="en-US" sz="1200" b="1" dirty="0" smtClean="0"/>
                        <a:t>Interest / Dividend Revenue</a:t>
                      </a:r>
                      <a:endParaRPr lang="en-US" sz="1200" b="1" dirty="0"/>
                    </a:p>
                  </a:txBody>
                  <a:tcPr>
                    <a:solidFill>
                      <a:schemeClr val="accent5">
                        <a:lumMod val="20000"/>
                        <a:lumOff val="80000"/>
                      </a:schemeClr>
                    </a:solidFill>
                  </a:tcPr>
                </a:tc>
                <a:extLst>
                  <a:ext uri="{0D108BD9-81ED-4DB2-BD59-A6C34878D82A}">
                    <a16:rowId xmlns:a16="http://schemas.microsoft.com/office/drawing/2014/main" val="10000"/>
                  </a:ext>
                </a:extLst>
              </a:tr>
              <a:tr h="304800">
                <a:tc>
                  <a:txBody>
                    <a:bodyPr/>
                    <a:lstStyle/>
                    <a:p>
                      <a:r>
                        <a:rPr lang="en-US" sz="1200" dirty="0" smtClean="0"/>
                        <a:t>+</a:t>
                      </a:r>
                      <a:endParaRPr lang="en-US" sz="1200" dirty="0"/>
                    </a:p>
                  </a:txBody>
                  <a:tcPr>
                    <a:solidFill>
                      <a:schemeClr val="accent5">
                        <a:lumMod val="20000"/>
                        <a:lumOff val="80000"/>
                      </a:schemeClr>
                    </a:solidFill>
                  </a:tcPr>
                </a:tc>
                <a:tc>
                  <a:txBody>
                    <a:bodyPr/>
                    <a:lstStyle/>
                    <a:p>
                      <a:r>
                        <a:rPr lang="en-US" sz="1200" dirty="0" smtClean="0"/>
                        <a:t>Decrease in Interest / Dividend Receivable</a:t>
                      </a:r>
                      <a:endParaRPr lang="en-US" sz="1200" dirty="0"/>
                    </a:p>
                  </a:txBody>
                  <a:tcPr>
                    <a:solidFill>
                      <a:schemeClr val="accent5">
                        <a:lumMod val="20000"/>
                        <a:lumOff val="80000"/>
                      </a:schemeClr>
                    </a:solidFill>
                  </a:tcPr>
                </a:tc>
                <a:extLst>
                  <a:ext uri="{0D108BD9-81ED-4DB2-BD59-A6C34878D82A}">
                    <a16:rowId xmlns:a16="http://schemas.microsoft.com/office/drawing/2014/main" val="10001"/>
                  </a:ext>
                </a:extLst>
              </a:tr>
              <a:tr h="304800">
                <a:tc>
                  <a:txBody>
                    <a:bodyPr/>
                    <a:lstStyle/>
                    <a:p>
                      <a:r>
                        <a:rPr lang="en-US" sz="1200" dirty="0" smtClean="0"/>
                        <a:t>-</a:t>
                      </a:r>
                      <a:endParaRPr lang="en-US" sz="1200" dirty="0"/>
                    </a:p>
                  </a:txBody>
                  <a:tcPr>
                    <a:solidFill>
                      <a:schemeClr val="accent5">
                        <a:lumMod val="20000"/>
                        <a:lumOff val="80000"/>
                      </a:schemeClr>
                    </a:solidFill>
                  </a:tcPr>
                </a:tc>
                <a:tc>
                  <a:txBody>
                    <a:bodyPr/>
                    <a:lstStyle/>
                    <a:p>
                      <a:r>
                        <a:rPr lang="en-US" sz="1200" dirty="0" smtClean="0"/>
                        <a:t>Increase</a:t>
                      </a:r>
                      <a:r>
                        <a:rPr lang="en-US" sz="1200" baseline="0" dirty="0" smtClean="0"/>
                        <a:t> in Interest / Dividend Receivable</a:t>
                      </a:r>
                      <a:endParaRPr lang="en-US" sz="1200" dirty="0"/>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2"/>
                  </a:ext>
                </a:extLst>
              </a:tr>
              <a:tr h="304800">
                <a:tc>
                  <a:txBody>
                    <a:bodyPr/>
                    <a:lstStyle/>
                    <a:p>
                      <a:endParaRPr lang="en-US" sz="1200" dirty="0"/>
                    </a:p>
                  </a:txBody>
                  <a:tcPr>
                    <a:solidFill>
                      <a:schemeClr val="accent5">
                        <a:lumMod val="20000"/>
                        <a:lumOff val="80000"/>
                      </a:schemeClr>
                    </a:solidFill>
                  </a:tcPr>
                </a:tc>
                <a:tc>
                  <a:txBody>
                    <a:bodyPr/>
                    <a:lstStyle/>
                    <a:p>
                      <a:r>
                        <a:rPr lang="en-US" sz="1200" dirty="0" smtClean="0"/>
                        <a:t>Collections</a:t>
                      </a:r>
                      <a:r>
                        <a:rPr lang="en-US" sz="1200" baseline="0" dirty="0" smtClean="0"/>
                        <a:t> of Interest / Dividends on Investments</a:t>
                      </a:r>
                      <a:endParaRPr lang="en-US" sz="1200" dirty="0"/>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10003"/>
                  </a:ext>
                </a:extLst>
              </a:tr>
            </a:tbl>
          </a:graphicData>
        </a:graphic>
      </p:graphicFrame>
      <p:graphicFrame>
        <p:nvGraphicFramePr>
          <p:cNvPr id="11" name="Table 10"/>
          <p:cNvGraphicFramePr>
            <a:graphicFrameLocks noGrp="1"/>
          </p:cNvGraphicFramePr>
          <p:nvPr>
            <p:extLst/>
          </p:nvPr>
        </p:nvGraphicFramePr>
        <p:xfrm>
          <a:off x="5715000" y="1066800"/>
          <a:ext cx="3276600" cy="1828800"/>
        </p:xfrm>
        <a:graphic>
          <a:graphicData uri="http://schemas.openxmlformats.org/drawingml/2006/table">
            <a:tbl>
              <a:tblPr firstRow="1" bandRow="1">
                <a:tableStyleId>{2D5ABB26-0587-4C30-8999-92F81FD0307C}</a:tableStyleId>
              </a:tblPr>
              <a:tblGrid>
                <a:gridCol w="256989">
                  <a:extLst>
                    <a:ext uri="{9D8B030D-6E8A-4147-A177-3AD203B41FA5}">
                      <a16:colId xmlns:a16="http://schemas.microsoft.com/office/drawing/2014/main" val="20000"/>
                    </a:ext>
                  </a:extLst>
                </a:gridCol>
                <a:gridCol w="3019611">
                  <a:extLst>
                    <a:ext uri="{9D8B030D-6E8A-4147-A177-3AD203B41FA5}">
                      <a16:colId xmlns:a16="http://schemas.microsoft.com/office/drawing/2014/main" val="20001"/>
                    </a:ext>
                  </a:extLst>
                </a:gridCol>
              </a:tblGrid>
              <a:tr h="304800">
                <a:tc>
                  <a:txBody>
                    <a:bodyPr/>
                    <a:lstStyle/>
                    <a:p>
                      <a:endParaRPr lang="en-US" sz="1200" dirty="0"/>
                    </a:p>
                  </a:txBody>
                  <a:tcPr>
                    <a:solidFill>
                      <a:schemeClr val="accent3">
                        <a:lumMod val="20000"/>
                        <a:lumOff val="80000"/>
                      </a:schemeClr>
                    </a:solidFill>
                  </a:tcPr>
                </a:tc>
                <a:tc>
                  <a:txBody>
                    <a:bodyPr/>
                    <a:lstStyle/>
                    <a:p>
                      <a:r>
                        <a:rPr lang="en-US" sz="1200" b="1" dirty="0" smtClean="0"/>
                        <a:t>Cost of Goods Sold</a:t>
                      </a:r>
                      <a:endParaRPr lang="en-US" sz="1200" b="1" dirty="0"/>
                    </a:p>
                  </a:txBody>
                  <a:tcPr>
                    <a:solidFill>
                      <a:schemeClr val="accent3">
                        <a:lumMod val="20000"/>
                        <a:lumOff val="80000"/>
                      </a:schemeClr>
                    </a:solidFill>
                  </a:tcPr>
                </a:tc>
                <a:extLst>
                  <a:ext uri="{0D108BD9-81ED-4DB2-BD59-A6C34878D82A}">
                    <a16:rowId xmlns:a16="http://schemas.microsoft.com/office/drawing/2014/main" val="10000"/>
                  </a:ext>
                </a:extLst>
              </a:tr>
              <a:tr h="304800">
                <a:tc>
                  <a:txBody>
                    <a:bodyPr/>
                    <a:lstStyle/>
                    <a:p>
                      <a:r>
                        <a:rPr lang="en-US" sz="1200" dirty="0" smtClean="0"/>
                        <a:t>+</a:t>
                      </a:r>
                      <a:endParaRPr lang="en-US" sz="1200" dirty="0"/>
                    </a:p>
                  </a:txBody>
                  <a:tcPr>
                    <a:solidFill>
                      <a:schemeClr val="accent3">
                        <a:lumMod val="20000"/>
                        <a:lumOff val="80000"/>
                      </a:schemeClr>
                    </a:solidFill>
                  </a:tcPr>
                </a:tc>
                <a:tc>
                  <a:txBody>
                    <a:bodyPr/>
                    <a:lstStyle/>
                    <a:p>
                      <a:r>
                        <a:rPr lang="en-US" sz="1200" dirty="0" smtClean="0"/>
                        <a:t>Increase in Inventory</a:t>
                      </a:r>
                      <a:endParaRPr lang="en-US" sz="1200" dirty="0"/>
                    </a:p>
                  </a:txBody>
                  <a:tcPr>
                    <a:solidFill>
                      <a:schemeClr val="accent3">
                        <a:lumMod val="20000"/>
                        <a:lumOff val="80000"/>
                      </a:schemeClr>
                    </a:solidFill>
                  </a:tcPr>
                </a:tc>
                <a:extLst>
                  <a:ext uri="{0D108BD9-81ED-4DB2-BD59-A6C34878D82A}">
                    <a16:rowId xmlns:a16="http://schemas.microsoft.com/office/drawing/2014/main" val="10001"/>
                  </a:ext>
                </a:extLst>
              </a:tr>
              <a:tr h="304800">
                <a:tc>
                  <a:txBody>
                    <a:bodyPr/>
                    <a:lstStyle/>
                    <a:p>
                      <a:r>
                        <a:rPr lang="en-US" sz="1200" dirty="0" smtClean="0"/>
                        <a:t>-</a:t>
                      </a:r>
                      <a:endParaRPr lang="en-US" sz="1200" dirty="0"/>
                    </a:p>
                  </a:txBody>
                  <a:tcPr>
                    <a:solidFill>
                      <a:schemeClr val="accent3">
                        <a:lumMod val="20000"/>
                        <a:lumOff val="80000"/>
                      </a:schemeClr>
                    </a:solidFill>
                  </a:tcPr>
                </a:tc>
                <a:tc>
                  <a:txBody>
                    <a:bodyPr/>
                    <a:lstStyle/>
                    <a:p>
                      <a:r>
                        <a:rPr lang="en-US" sz="1200" dirty="0" smtClean="0"/>
                        <a:t>Decrease in Inventory</a:t>
                      </a:r>
                      <a:endParaRPr lang="en-US" sz="1200" dirty="0"/>
                    </a:p>
                  </a:txBody>
                  <a:tcPr>
                    <a:solidFill>
                      <a:schemeClr val="accent3">
                        <a:lumMod val="20000"/>
                        <a:lumOff val="80000"/>
                      </a:schemeClr>
                    </a:solidFill>
                  </a:tcPr>
                </a:tc>
                <a:extLst>
                  <a:ext uri="{0D108BD9-81ED-4DB2-BD59-A6C34878D82A}">
                    <a16:rowId xmlns:a16="http://schemas.microsoft.com/office/drawing/2014/main" val="10002"/>
                  </a:ext>
                </a:extLst>
              </a:tr>
              <a:tr h="304800">
                <a:tc>
                  <a:txBody>
                    <a:bodyPr/>
                    <a:lstStyle/>
                    <a:p>
                      <a:r>
                        <a:rPr lang="en-US" sz="1200" dirty="0" smtClean="0"/>
                        <a:t>-</a:t>
                      </a:r>
                      <a:endParaRPr lang="en-US" sz="1200" dirty="0"/>
                    </a:p>
                  </a:txBody>
                  <a:tcPr>
                    <a:solidFill>
                      <a:schemeClr val="accent3">
                        <a:lumMod val="20000"/>
                        <a:lumOff val="80000"/>
                      </a:schemeClr>
                    </a:solidFill>
                  </a:tcPr>
                </a:tc>
                <a:tc>
                  <a:txBody>
                    <a:bodyPr/>
                    <a:lstStyle/>
                    <a:p>
                      <a:r>
                        <a:rPr lang="en-US" sz="1200" dirty="0" smtClean="0"/>
                        <a:t>Increase in Accounts Payable</a:t>
                      </a:r>
                      <a:endParaRPr lang="en-US" sz="1200" dirty="0"/>
                    </a:p>
                  </a:txBody>
                  <a:tcPr>
                    <a:solidFill>
                      <a:schemeClr val="accent3">
                        <a:lumMod val="20000"/>
                        <a:lumOff val="80000"/>
                      </a:schemeClr>
                    </a:solidFill>
                  </a:tcPr>
                </a:tc>
                <a:extLst>
                  <a:ext uri="{0D108BD9-81ED-4DB2-BD59-A6C34878D82A}">
                    <a16:rowId xmlns:a16="http://schemas.microsoft.com/office/drawing/2014/main" val="10003"/>
                  </a:ext>
                </a:extLst>
              </a:tr>
              <a:tr h="304800">
                <a:tc>
                  <a:txBody>
                    <a:bodyPr/>
                    <a:lstStyle/>
                    <a:p>
                      <a:r>
                        <a:rPr lang="en-US" sz="1200" dirty="0" smtClean="0"/>
                        <a:t>+</a:t>
                      </a:r>
                      <a:endParaRPr lang="en-US" sz="1200" dirty="0"/>
                    </a:p>
                  </a:txBody>
                  <a:tcPr>
                    <a:solidFill>
                      <a:schemeClr val="accent3">
                        <a:lumMod val="20000"/>
                        <a:lumOff val="80000"/>
                      </a:schemeClr>
                    </a:solidFill>
                  </a:tcPr>
                </a:tc>
                <a:tc>
                  <a:txBody>
                    <a:bodyPr/>
                    <a:lstStyle/>
                    <a:p>
                      <a:r>
                        <a:rPr lang="en-US" sz="1200" dirty="0" smtClean="0"/>
                        <a:t>Decrease</a:t>
                      </a:r>
                      <a:r>
                        <a:rPr lang="en-US" sz="1200" baseline="0" dirty="0" smtClean="0"/>
                        <a:t> in Accounts Payable</a:t>
                      </a:r>
                      <a:endParaRPr lang="en-US" sz="1200" dirty="0"/>
                    </a:p>
                  </a:txBody>
                  <a:tcPr>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304800">
                <a:tc>
                  <a:txBody>
                    <a:bodyPr/>
                    <a:lstStyle/>
                    <a:p>
                      <a:endParaRPr lang="en-US" sz="1200" dirty="0"/>
                    </a:p>
                  </a:txBody>
                  <a:tcPr>
                    <a:solidFill>
                      <a:schemeClr val="accent3">
                        <a:lumMod val="20000"/>
                        <a:lumOff val="80000"/>
                      </a:schemeClr>
                    </a:solidFill>
                  </a:tcPr>
                </a:tc>
                <a:tc>
                  <a:txBody>
                    <a:bodyPr/>
                    <a:lstStyle/>
                    <a:p>
                      <a:r>
                        <a:rPr lang="en-US" sz="1200" dirty="0" smtClean="0"/>
                        <a:t>Cash Payments to Suppliers</a:t>
                      </a:r>
                      <a:endParaRPr lang="en-US" sz="1200" dirty="0"/>
                    </a:p>
                  </a:txBody>
                  <a:tcPr>
                    <a:lnT w="12700" cap="flat" cmpd="sng" algn="ctr">
                      <a:solidFill>
                        <a:schemeClr val="tx1"/>
                      </a:solidFill>
                      <a:prstDash val="solid"/>
                      <a:round/>
                      <a:headEnd type="none" w="med" len="med"/>
                      <a:tailEnd type="none" w="med" len="med"/>
                    </a:lnT>
                    <a:solidFill>
                      <a:schemeClr val="accent3">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13" name="Table 12"/>
          <p:cNvGraphicFramePr>
            <a:graphicFrameLocks noGrp="1"/>
          </p:cNvGraphicFramePr>
          <p:nvPr>
            <p:extLst/>
          </p:nvPr>
        </p:nvGraphicFramePr>
        <p:xfrm>
          <a:off x="5715000" y="2971800"/>
          <a:ext cx="3276600" cy="1828800"/>
        </p:xfrm>
        <a:graphic>
          <a:graphicData uri="http://schemas.openxmlformats.org/drawingml/2006/table">
            <a:tbl>
              <a:tblPr firstRow="1" bandRow="1">
                <a:tableStyleId>{2D5ABB26-0587-4C30-8999-92F81FD0307C}</a:tableStyleId>
              </a:tblPr>
              <a:tblGrid>
                <a:gridCol w="256989">
                  <a:extLst>
                    <a:ext uri="{9D8B030D-6E8A-4147-A177-3AD203B41FA5}">
                      <a16:colId xmlns:a16="http://schemas.microsoft.com/office/drawing/2014/main" val="20000"/>
                    </a:ext>
                  </a:extLst>
                </a:gridCol>
                <a:gridCol w="3019611">
                  <a:extLst>
                    <a:ext uri="{9D8B030D-6E8A-4147-A177-3AD203B41FA5}">
                      <a16:colId xmlns:a16="http://schemas.microsoft.com/office/drawing/2014/main" val="20001"/>
                    </a:ext>
                  </a:extLst>
                </a:gridCol>
              </a:tblGrid>
              <a:tr h="304800">
                <a:tc>
                  <a:txBody>
                    <a:bodyPr/>
                    <a:lstStyle/>
                    <a:p>
                      <a:endParaRPr lang="en-US" sz="1200" dirty="0"/>
                    </a:p>
                  </a:txBody>
                  <a:tcPr>
                    <a:solidFill>
                      <a:schemeClr val="accent2">
                        <a:lumMod val="20000"/>
                        <a:lumOff val="80000"/>
                      </a:schemeClr>
                    </a:solidFill>
                  </a:tcPr>
                </a:tc>
                <a:tc>
                  <a:txBody>
                    <a:bodyPr/>
                    <a:lstStyle/>
                    <a:p>
                      <a:r>
                        <a:rPr lang="en-US" sz="1200" b="1" dirty="0" smtClean="0"/>
                        <a:t>Other Expenses</a:t>
                      </a:r>
                      <a:endParaRPr lang="en-US" sz="1200" b="1" dirty="0"/>
                    </a:p>
                  </a:txBody>
                  <a:tcPr>
                    <a:solidFill>
                      <a:schemeClr val="accent2">
                        <a:lumMod val="20000"/>
                        <a:lumOff val="80000"/>
                      </a:schemeClr>
                    </a:solidFill>
                  </a:tcPr>
                </a:tc>
                <a:extLst>
                  <a:ext uri="{0D108BD9-81ED-4DB2-BD59-A6C34878D82A}">
                    <a16:rowId xmlns:a16="http://schemas.microsoft.com/office/drawing/2014/main" val="10000"/>
                  </a:ext>
                </a:extLst>
              </a:tr>
              <a:tr h="304800">
                <a:tc>
                  <a:txBody>
                    <a:bodyPr/>
                    <a:lstStyle/>
                    <a:p>
                      <a:r>
                        <a:rPr lang="en-US" sz="1200" dirty="0" smtClean="0"/>
                        <a:t>+</a:t>
                      </a:r>
                      <a:endParaRPr lang="en-US" sz="1200" dirty="0"/>
                    </a:p>
                  </a:txBody>
                  <a:tcPr>
                    <a:solidFill>
                      <a:schemeClr val="accent2">
                        <a:lumMod val="20000"/>
                        <a:lumOff val="80000"/>
                      </a:schemeClr>
                    </a:solidFill>
                  </a:tcPr>
                </a:tc>
                <a:tc>
                  <a:txBody>
                    <a:bodyPr/>
                    <a:lstStyle/>
                    <a:p>
                      <a:r>
                        <a:rPr lang="en-US" sz="1200" dirty="0" smtClean="0"/>
                        <a:t>Increase in Prepaid</a:t>
                      </a:r>
                      <a:r>
                        <a:rPr lang="en-US" sz="1200" baseline="0" dirty="0" smtClean="0"/>
                        <a:t> Expenses</a:t>
                      </a:r>
                      <a:endParaRPr lang="en-US" sz="1200" dirty="0"/>
                    </a:p>
                  </a:txBody>
                  <a:tcPr>
                    <a:solidFill>
                      <a:schemeClr val="accent2">
                        <a:lumMod val="20000"/>
                        <a:lumOff val="80000"/>
                      </a:schemeClr>
                    </a:solidFill>
                  </a:tcPr>
                </a:tc>
                <a:extLst>
                  <a:ext uri="{0D108BD9-81ED-4DB2-BD59-A6C34878D82A}">
                    <a16:rowId xmlns:a16="http://schemas.microsoft.com/office/drawing/2014/main" val="10001"/>
                  </a:ext>
                </a:extLst>
              </a:tr>
              <a:tr h="304800">
                <a:tc>
                  <a:txBody>
                    <a:bodyPr/>
                    <a:lstStyle/>
                    <a:p>
                      <a:r>
                        <a:rPr lang="en-US" sz="1200" dirty="0" smtClean="0"/>
                        <a:t>-</a:t>
                      </a:r>
                      <a:endParaRPr lang="en-US" sz="1200" dirty="0"/>
                    </a:p>
                  </a:txBody>
                  <a:tcPr>
                    <a:solidFill>
                      <a:schemeClr val="accent2">
                        <a:lumMod val="20000"/>
                        <a:lumOff val="80000"/>
                      </a:schemeClr>
                    </a:solidFill>
                  </a:tcPr>
                </a:tc>
                <a:tc>
                  <a:txBody>
                    <a:bodyPr/>
                    <a:lstStyle/>
                    <a:p>
                      <a:r>
                        <a:rPr lang="en-US" sz="1200" dirty="0" smtClean="0"/>
                        <a:t>Decrease in Prepaid</a:t>
                      </a:r>
                      <a:r>
                        <a:rPr lang="en-US" sz="1200" baseline="0" dirty="0" smtClean="0"/>
                        <a:t> Expenses</a:t>
                      </a:r>
                      <a:endParaRPr lang="en-US" sz="1200" dirty="0"/>
                    </a:p>
                  </a:txBody>
                  <a:tcPr>
                    <a:solidFill>
                      <a:schemeClr val="accent2">
                        <a:lumMod val="20000"/>
                        <a:lumOff val="80000"/>
                      </a:schemeClr>
                    </a:solidFill>
                  </a:tcPr>
                </a:tc>
                <a:extLst>
                  <a:ext uri="{0D108BD9-81ED-4DB2-BD59-A6C34878D82A}">
                    <a16:rowId xmlns:a16="http://schemas.microsoft.com/office/drawing/2014/main" val="10002"/>
                  </a:ext>
                </a:extLst>
              </a:tr>
              <a:tr h="304800">
                <a:tc>
                  <a:txBody>
                    <a:bodyPr/>
                    <a:lstStyle/>
                    <a:p>
                      <a:r>
                        <a:rPr lang="en-US" sz="1200" dirty="0" smtClean="0"/>
                        <a:t>-</a:t>
                      </a:r>
                      <a:endParaRPr lang="en-US" sz="1200" dirty="0"/>
                    </a:p>
                  </a:txBody>
                  <a:tcPr>
                    <a:solidFill>
                      <a:schemeClr val="accent2">
                        <a:lumMod val="20000"/>
                        <a:lumOff val="80000"/>
                      </a:schemeClr>
                    </a:solidFill>
                  </a:tcPr>
                </a:tc>
                <a:tc>
                  <a:txBody>
                    <a:bodyPr/>
                    <a:lstStyle/>
                    <a:p>
                      <a:r>
                        <a:rPr lang="en-US" sz="1200" dirty="0" smtClean="0"/>
                        <a:t>Increase in Accrued</a:t>
                      </a:r>
                      <a:r>
                        <a:rPr lang="en-US" sz="1200" baseline="0" dirty="0" smtClean="0"/>
                        <a:t> Expenses</a:t>
                      </a:r>
                      <a:endParaRPr lang="en-US" sz="1200" dirty="0"/>
                    </a:p>
                  </a:txBody>
                  <a:tcPr>
                    <a:solidFill>
                      <a:schemeClr val="accent2">
                        <a:lumMod val="20000"/>
                        <a:lumOff val="80000"/>
                      </a:schemeClr>
                    </a:solidFill>
                  </a:tcPr>
                </a:tc>
                <a:extLst>
                  <a:ext uri="{0D108BD9-81ED-4DB2-BD59-A6C34878D82A}">
                    <a16:rowId xmlns:a16="http://schemas.microsoft.com/office/drawing/2014/main" val="10003"/>
                  </a:ext>
                </a:extLst>
              </a:tr>
              <a:tr h="304800">
                <a:tc>
                  <a:txBody>
                    <a:bodyPr/>
                    <a:lstStyle/>
                    <a:p>
                      <a:r>
                        <a:rPr lang="en-US" sz="1200" dirty="0" smtClean="0"/>
                        <a:t>+</a:t>
                      </a:r>
                      <a:endParaRPr lang="en-US" sz="1200" dirty="0"/>
                    </a:p>
                  </a:txBody>
                  <a:tcPr>
                    <a:solidFill>
                      <a:schemeClr val="accent2">
                        <a:lumMod val="20000"/>
                        <a:lumOff val="80000"/>
                      </a:schemeClr>
                    </a:solidFill>
                  </a:tcPr>
                </a:tc>
                <a:tc>
                  <a:txBody>
                    <a:bodyPr/>
                    <a:lstStyle/>
                    <a:p>
                      <a:r>
                        <a:rPr lang="en-US" sz="1200" dirty="0" smtClean="0"/>
                        <a:t>Decrease</a:t>
                      </a:r>
                      <a:r>
                        <a:rPr lang="en-US" sz="1200" baseline="0" dirty="0" smtClean="0"/>
                        <a:t> in Accrued Expenses</a:t>
                      </a:r>
                      <a:endParaRPr lang="en-US" sz="1200" dirty="0"/>
                    </a:p>
                  </a:txBody>
                  <a:tcPr>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304800">
                <a:tc>
                  <a:txBody>
                    <a:bodyPr/>
                    <a:lstStyle/>
                    <a:p>
                      <a:endParaRPr lang="en-US" sz="1200" dirty="0"/>
                    </a:p>
                  </a:txBody>
                  <a:tcPr>
                    <a:solidFill>
                      <a:schemeClr val="accent2">
                        <a:lumMod val="20000"/>
                        <a:lumOff val="80000"/>
                      </a:schemeClr>
                    </a:solidFill>
                  </a:tcPr>
                </a:tc>
                <a:tc>
                  <a:txBody>
                    <a:bodyPr/>
                    <a:lstStyle/>
                    <a:p>
                      <a:r>
                        <a:rPr lang="en-US" sz="1200" dirty="0" smtClean="0"/>
                        <a:t>Cash Payments for</a:t>
                      </a:r>
                      <a:r>
                        <a:rPr lang="en-US" sz="1200" baseline="0" dirty="0" smtClean="0"/>
                        <a:t> Expenses</a:t>
                      </a:r>
                      <a:endParaRPr lang="en-US" sz="1200" dirty="0"/>
                    </a:p>
                  </a:txBody>
                  <a:tcPr>
                    <a:lnT w="12700" cap="flat" cmpd="sng" algn="ctr">
                      <a:solidFill>
                        <a:schemeClr val="tx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extLst/>
          </p:nvPr>
        </p:nvGraphicFramePr>
        <p:xfrm>
          <a:off x="5715000" y="4953000"/>
          <a:ext cx="3276600" cy="1828800"/>
        </p:xfrm>
        <a:graphic>
          <a:graphicData uri="http://schemas.openxmlformats.org/drawingml/2006/table">
            <a:tbl>
              <a:tblPr firstRow="1" bandRow="1">
                <a:tableStyleId>{2D5ABB26-0587-4C30-8999-92F81FD0307C}</a:tableStyleId>
              </a:tblPr>
              <a:tblGrid>
                <a:gridCol w="256989">
                  <a:extLst>
                    <a:ext uri="{9D8B030D-6E8A-4147-A177-3AD203B41FA5}">
                      <a16:colId xmlns:a16="http://schemas.microsoft.com/office/drawing/2014/main" val="20000"/>
                    </a:ext>
                  </a:extLst>
                </a:gridCol>
                <a:gridCol w="3019611">
                  <a:extLst>
                    <a:ext uri="{9D8B030D-6E8A-4147-A177-3AD203B41FA5}">
                      <a16:colId xmlns:a16="http://schemas.microsoft.com/office/drawing/2014/main" val="20001"/>
                    </a:ext>
                  </a:extLst>
                </a:gridCol>
              </a:tblGrid>
              <a:tr h="304800">
                <a:tc>
                  <a:txBody>
                    <a:bodyPr/>
                    <a:lstStyle/>
                    <a:p>
                      <a:endParaRPr lang="en-US" sz="1200" dirty="0"/>
                    </a:p>
                  </a:txBody>
                  <a:tcPr>
                    <a:solidFill>
                      <a:schemeClr val="bg2">
                        <a:lumMod val="90000"/>
                      </a:schemeClr>
                    </a:solidFill>
                  </a:tcPr>
                </a:tc>
                <a:tc>
                  <a:txBody>
                    <a:bodyPr/>
                    <a:lstStyle/>
                    <a:p>
                      <a:r>
                        <a:rPr lang="en-US" sz="1200" b="1" dirty="0" smtClean="0"/>
                        <a:t>Income Tax Expense</a:t>
                      </a:r>
                      <a:endParaRPr lang="en-US" sz="1200" b="1" dirty="0"/>
                    </a:p>
                  </a:txBody>
                  <a:tcPr>
                    <a:solidFill>
                      <a:schemeClr val="bg2">
                        <a:lumMod val="90000"/>
                      </a:schemeClr>
                    </a:solidFill>
                  </a:tcPr>
                </a:tc>
                <a:extLst>
                  <a:ext uri="{0D108BD9-81ED-4DB2-BD59-A6C34878D82A}">
                    <a16:rowId xmlns:a16="http://schemas.microsoft.com/office/drawing/2014/main" val="10000"/>
                  </a:ext>
                </a:extLst>
              </a:tr>
              <a:tr h="304800">
                <a:tc>
                  <a:txBody>
                    <a:bodyPr/>
                    <a:lstStyle/>
                    <a:p>
                      <a:r>
                        <a:rPr lang="en-US" sz="1200" dirty="0" smtClean="0"/>
                        <a:t>+</a:t>
                      </a:r>
                      <a:endParaRPr lang="en-US" sz="1200" dirty="0"/>
                    </a:p>
                  </a:txBody>
                  <a:tcPr>
                    <a:solidFill>
                      <a:schemeClr val="bg2">
                        <a:lumMod val="90000"/>
                      </a:schemeClr>
                    </a:solidFill>
                  </a:tcPr>
                </a:tc>
                <a:tc>
                  <a:txBody>
                    <a:bodyPr/>
                    <a:lstStyle/>
                    <a:p>
                      <a:r>
                        <a:rPr lang="en-US" sz="1200" dirty="0" smtClean="0"/>
                        <a:t>Increase in Prepaid</a:t>
                      </a:r>
                      <a:r>
                        <a:rPr lang="en-US" sz="1200" baseline="0" dirty="0" smtClean="0"/>
                        <a:t> Income Tax</a:t>
                      </a:r>
                      <a:endParaRPr lang="en-US" sz="1200" dirty="0"/>
                    </a:p>
                  </a:txBody>
                  <a:tcPr>
                    <a:solidFill>
                      <a:schemeClr val="bg2">
                        <a:lumMod val="90000"/>
                      </a:schemeClr>
                    </a:solidFill>
                  </a:tcPr>
                </a:tc>
                <a:extLst>
                  <a:ext uri="{0D108BD9-81ED-4DB2-BD59-A6C34878D82A}">
                    <a16:rowId xmlns:a16="http://schemas.microsoft.com/office/drawing/2014/main" val="10001"/>
                  </a:ext>
                </a:extLst>
              </a:tr>
              <a:tr h="304800">
                <a:tc>
                  <a:txBody>
                    <a:bodyPr/>
                    <a:lstStyle/>
                    <a:p>
                      <a:r>
                        <a:rPr lang="en-US" sz="1200" dirty="0" smtClean="0"/>
                        <a:t>-</a:t>
                      </a:r>
                      <a:endParaRPr lang="en-US" sz="1200" dirty="0"/>
                    </a:p>
                  </a:txBody>
                  <a:tcPr>
                    <a:solidFill>
                      <a:schemeClr val="bg2">
                        <a:lumMod val="90000"/>
                      </a:schemeClr>
                    </a:solidFill>
                  </a:tcPr>
                </a:tc>
                <a:tc>
                  <a:txBody>
                    <a:bodyPr/>
                    <a:lstStyle/>
                    <a:p>
                      <a:r>
                        <a:rPr lang="en-US" sz="1200" dirty="0" smtClean="0"/>
                        <a:t>Decrease in Prepaid</a:t>
                      </a:r>
                      <a:r>
                        <a:rPr lang="en-US" sz="1200" baseline="0" dirty="0" smtClean="0"/>
                        <a:t> Income Tax</a:t>
                      </a:r>
                      <a:endParaRPr lang="en-US" sz="1200" dirty="0"/>
                    </a:p>
                  </a:txBody>
                  <a:tcPr>
                    <a:solidFill>
                      <a:schemeClr val="bg2">
                        <a:lumMod val="90000"/>
                      </a:schemeClr>
                    </a:solidFill>
                  </a:tcPr>
                </a:tc>
                <a:extLst>
                  <a:ext uri="{0D108BD9-81ED-4DB2-BD59-A6C34878D82A}">
                    <a16:rowId xmlns:a16="http://schemas.microsoft.com/office/drawing/2014/main" val="10002"/>
                  </a:ext>
                </a:extLst>
              </a:tr>
              <a:tr h="304800">
                <a:tc>
                  <a:txBody>
                    <a:bodyPr/>
                    <a:lstStyle/>
                    <a:p>
                      <a:r>
                        <a:rPr lang="en-US" sz="1200" dirty="0" smtClean="0"/>
                        <a:t>-</a:t>
                      </a:r>
                      <a:endParaRPr lang="en-US" sz="1200" dirty="0"/>
                    </a:p>
                  </a:txBody>
                  <a:tcPr>
                    <a:solidFill>
                      <a:schemeClr val="bg2">
                        <a:lumMod val="90000"/>
                      </a:schemeClr>
                    </a:solidFill>
                  </a:tcPr>
                </a:tc>
                <a:tc>
                  <a:txBody>
                    <a:bodyPr/>
                    <a:lstStyle/>
                    <a:p>
                      <a:r>
                        <a:rPr lang="en-US" sz="1200" dirty="0" smtClean="0"/>
                        <a:t>Increase in Income</a:t>
                      </a:r>
                      <a:r>
                        <a:rPr lang="en-US" sz="1200" baseline="0" dirty="0" smtClean="0"/>
                        <a:t> Tax Payable</a:t>
                      </a:r>
                      <a:endParaRPr lang="en-US" sz="1200" dirty="0"/>
                    </a:p>
                  </a:txBody>
                  <a:tcPr>
                    <a:solidFill>
                      <a:schemeClr val="bg2">
                        <a:lumMod val="90000"/>
                      </a:schemeClr>
                    </a:solidFill>
                  </a:tcPr>
                </a:tc>
                <a:extLst>
                  <a:ext uri="{0D108BD9-81ED-4DB2-BD59-A6C34878D82A}">
                    <a16:rowId xmlns:a16="http://schemas.microsoft.com/office/drawing/2014/main" val="10003"/>
                  </a:ext>
                </a:extLst>
              </a:tr>
              <a:tr h="304800">
                <a:tc>
                  <a:txBody>
                    <a:bodyPr/>
                    <a:lstStyle/>
                    <a:p>
                      <a:r>
                        <a:rPr lang="en-US" sz="1200" dirty="0" smtClean="0"/>
                        <a:t>+</a:t>
                      </a:r>
                      <a:endParaRPr lang="en-US" sz="1200" dirty="0"/>
                    </a:p>
                  </a:txBody>
                  <a:tcPr>
                    <a:solidFill>
                      <a:schemeClr val="bg2">
                        <a:lumMod val="90000"/>
                      </a:schemeClr>
                    </a:solidFill>
                  </a:tcPr>
                </a:tc>
                <a:tc>
                  <a:txBody>
                    <a:bodyPr/>
                    <a:lstStyle/>
                    <a:p>
                      <a:r>
                        <a:rPr lang="en-US" sz="1200" dirty="0" smtClean="0"/>
                        <a:t>Decrease</a:t>
                      </a:r>
                      <a:r>
                        <a:rPr lang="en-US" sz="1200" baseline="0" dirty="0" smtClean="0"/>
                        <a:t> in Income Tax Payable</a:t>
                      </a:r>
                      <a:endParaRPr lang="en-US" sz="1200" dirty="0"/>
                    </a:p>
                  </a:txBody>
                  <a:tcPr>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4"/>
                  </a:ext>
                </a:extLst>
              </a:tr>
              <a:tr h="304800">
                <a:tc>
                  <a:txBody>
                    <a:bodyPr/>
                    <a:lstStyle/>
                    <a:p>
                      <a:endParaRPr lang="en-US" sz="1200" dirty="0"/>
                    </a:p>
                  </a:txBody>
                  <a:tcPr>
                    <a:solidFill>
                      <a:schemeClr val="bg2">
                        <a:lumMod val="90000"/>
                      </a:schemeClr>
                    </a:solidFill>
                  </a:tcPr>
                </a:tc>
                <a:tc>
                  <a:txBody>
                    <a:bodyPr/>
                    <a:lstStyle/>
                    <a:p>
                      <a:r>
                        <a:rPr lang="en-US" sz="1200" dirty="0" smtClean="0"/>
                        <a:t>Cash Payments for</a:t>
                      </a:r>
                      <a:r>
                        <a:rPr lang="en-US" sz="1200" baseline="0" dirty="0" smtClean="0"/>
                        <a:t> Expenses</a:t>
                      </a:r>
                      <a:endParaRPr lang="en-US" sz="1200" dirty="0"/>
                    </a:p>
                  </a:txBody>
                  <a:tcPr>
                    <a:lnT w="12700" cap="flat" cmpd="sng" algn="ctr">
                      <a:solidFill>
                        <a:schemeClr val="tx1"/>
                      </a:solidFill>
                      <a:prstDash val="solid"/>
                      <a:round/>
                      <a:headEnd type="none" w="med" len="med"/>
                      <a:tailEnd type="none" w="med" len="med"/>
                    </a:lnT>
                    <a:solidFill>
                      <a:schemeClr val="bg2">
                        <a:lumMod val="9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947464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64</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a:solidFill>
                  <a:schemeClr val="bg1"/>
                </a:solidFill>
              </a:rPr>
              <a:t>Cash Flow from Operations - Direct Method</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5029200"/>
          </a:xfrm>
          <a:noFill/>
        </p:spPr>
        <p:txBody>
          <a:bodyPr lIns="0" tIns="0" rIns="0" bIns="0"/>
          <a:lstStyle/>
          <a:p>
            <a:pPr marL="0" indent="0">
              <a:buNone/>
            </a:pPr>
            <a:r>
              <a:rPr lang="en-US" sz="1400" dirty="0" smtClean="0"/>
              <a:t>Consider the following Operating </a:t>
            </a:r>
            <a:r>
              <a:rPr lang="en-US" sz="1400" dirty="0"/>
              <a:t>Activities section of the </a:t>
            </a:r>
            <a:r>
              <a:rPr lang="en-US" sz="1400" dirty="0" smtClean="0"/>
              <a:t>Statement </a:t>
            </a:r>
            <a:r>
              <a:rPr lang="en-US" sz="1400" dirty="0"/>
              <a:t>of </a:t>
            </a:r>
            <a:r>
              <a:rPr lang="en-US" sz="1400" dirty="0" smtClean="0"/>
              <a:t>Cash Flows </a:t>
            </a:r>
            <a:r>
              <a:rPr lang="en-US" sz="1400" dirty="0"/>
              <a:t>for </a:t>
            </a:r>
            <a:r>
              <a:rPr lang="en-US" sz="1400" dirty="0" smtClean="0"/>
              <a:t>Firm X </a:t>
            </a:r>
            <a:r>
              <a:rPr lang="en-US" sz="1400" dirty="0"/>
              <a:t>prepared using the direct method. Notice that the net cash provided by operating activities is $53,269, which </a:t>
            </a:r>
            <a:r>
              <a:rPr lang="en-US" sz="1400" dirty="0" smtClean="0"/>
              <a:t>would be </a:t>
            </a:r>
            <a:r>
              <a:rPr lang="en-US" sz="1400" dirty="0"/>
              <a:t>the same </a:t>
            </a:r>
            <a:r>
              <a:rPr lang="en-US" sz="1400" dirty="0" smtClean="0"/>
              <a:t>amount derived </a:t>
            </a:r>
            <a:r>
              <a:rPr lang="en-US" sz="1400" dirty="0"/>
              <a:t>using the indirect method.</a:t>
            </a:r>
          </a:p>
        </p:txBody>
      </p:sp>
      <p:graphicFrame>
        <p:nvGraphicFramePr>
          <p:cNvPr id="5" name="Table 4"/>
          <p:cNvGraphicFramePr>
            <a:graphicFrameLocks noGrp="1"/>
          </p:cNvGraphicFramePr>
          <p:nvPr>
            <p:extLst/>
          </p:nvPr>
        </p:nvGraphicFramePr>
        <p:xfrm>
          <a:off x="1828800" y="2438400"/>
          <a:ext cx="5486400" cy="2514603"/>
        </p:xfrm>
        <a:graphic>
          <a:graphicData uri="http://schemas.openxmlformats.org/drawingml/2006/table">
            <a:tbl>
              <a:tblPr firstRow="1" bandRow="1">
                <a:tableStyleId>{3B4B98B0-60AC-42C2-AFA5-B58CD77FA1E5}</a:tableStyleId>
              </a:tblPr>
              <a:tblGrid>
                <a:gridCol w="3983277">
                  <a:extLst>
                    <a:ext uri="{9D8B030D-6E8A-4147-A177-3AD203B41FA5}">
                      <a16:colId xmlns:a16="http://schemas.microsoft.com/office/drawing/2014/main" val="20000"/>
                    </a:ext>
                  </a:extLst>
                </a:gridCol>
                <a:gridCol w="1503123">
                  <a:extLst>
                    <a:ext uri="{9D8B030D-6E8A-4147-A177-3AD203B41FA5}">
                      <a16:colId xmlns:a16="http://schemas.microsoft.com/office/drawing/2014/main" val="20001"/>
                    </a:ext>
                  </a:extLst>
                </a:gridCol>
              </a:tblGrid>
              <a:tr h="359229">
                <a:tc>
                  <a:txBody>
                    <a:bodyPr/>
                    <a:lstStyle/>
                    <a:p>
                      <a:r>
                        <a:rPr lang="en-US" sz="1400" dirty="0" smtClean="0"/>
                        <a:t>Cash flows from operating activities </a:t>
                      </a:r>
                      <a:endParaRPr lang="en-US" sz="1400" b="1" dirty="0" smtClean="0"/>
                    </a:p>
                  </a:txBody>
                  <a:tcPr/>
                </a:tc>
                <a:tc>
                  <a:txBody>
                    <a:bodyPr/>
                    <a:lstStyle/>
                    <a:p>
                      <a:pPr algn="r"/>
                      <a:endParaRPr lang="en-US" sz="1400" dirty="0" smtClean="0"/>
                    </a:p>
                  </a:txBody>
                  <a:tcPr/>
                </a:tc>
                <a:extLst>
                  <a:ext uri="{0D108BD9-81ED-4DB2-BD59-A6C34878D82A}">
                    <a16:rowId xmlns:a16="http://schemas.microsoft.com/office/drawing/2014/main" val="10000"/>
                  </a:ext>
                </a:extLst>
              </a:tr>
              <a:tr h="3592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Cash collected from customers</a:t>
                      </a:r>
                    </a:p>
                  </a:txBody>
                  <a:tcPr/>
                </a:tc>
                <a:tc>
                  <a:txBody>
                    <a:bodyPr/>
                    <a:lstStyle/>
                    <a:p>
                      <a:pPr algn="r"/>
                      <a:r>
                        <a:rPr lang="en-US" sz="1400" dirty="0" smtClean="0"/>
                        <a:t>$646,999</a:t>
                      </a:r>
                      <a:endParaRPr lang="en-US" sz="1400" dirty="0"/>
                    </a:p>
                  </a:txBody>
                  <a:tcPr/>
                </a:tc>
                <a:extLst>
                  <a:ext uri="{0D108BD9-81ED-4DB2-BD59-A6C34878D82A}">
                    <a16:rowId xmlns:a16="http://schemas.microsoft.com/office/drawing/2014/main" val="10001"/>
                  </a:ext>
                </a:extLst>
              </a:tr>
              <a:tr h="3592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Cash payments to suppliers</a:t>
                      </a:r>
                    </a:p>
                  </a:txBody>
                  <a:tcPr/>
                </a:tc>
                <a:tc>
                  <a:txBody>
                    <a:bodyPr/>
                    <a:lstStyle/>
                    <a:p>
                      <a:pPr algn="r"/>
                      <a:r>
                        <a:rPr lang="en-US" sz="1400" dirty="0" smtClean="0"/>
                        <a:t>(426,815)</a:t>
                      </a:r>
                      <a:endParaRPr lang="en-US" sz="1400" dirty="0"/>
                    </a:p>
                  </a:txBody>
                  <a:tcPr/>
                </a:tc>
                <a:extLst>
                  <a:ext uri="{0D108BD9-81ED-4DB2-BD59-A6C34878D82A}">
                    <a16:rowId xmlns:a16="http://schemas.microsoft.com/office/drawing/2014/main" val="10002"/>
                  </a:ext>
                </a:extLst>
              </a:tr>
              <a:tr h="3592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Cash payments for other expenses</a:t>
                      </a:r>
                    </a:p>
                  </a:txBody>
                  <a:tcPr/>
                </a:tc>
                <a:tc>
                  <a:txBody>
                    <a:bodyPr/>
                    <a:lstStyle/>
                    <a:p>
                      <a:pPr algn="r"/>
                      <a:r>
                        <a:rPr lang="en-US" sz="1400" dirty="0" smtClean="0"/>
                        <a:t>(146,115)</a:t>
                      </a:r>
                      <a:endParaRPr lang="en-US" sz="1400" dirty="0"/>
                    </a:p>
                  </a:txBody>
                  <a:tcPr/>
                </a:tc>
                <a:extLst>
                  <a:ext uri="{0D108BD9-81ED-4DB2-BD59-A6C34878D82A}">
                    <a16:rowId xmlns:a16="http://schemas.microsoft.com/office/drawing/2014/main" val="10003"/>
                  </a:ext>
                </a:extLst>
              </a:tr>
              <a:tr h="3592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Cash payments for interest</a:t>
                      </a:r>
                    </a:p>
                  </a:txBody>
                  <a:tcPr/>
                </a:tc>
                <a:tc>
                  <a:txBody>
                    <a:bodyPr/>
                    <a:lstStyle/>
                    <a:p>
                      <a:pPr algn="r"/>
                      <a:r>
                        <a:rPr lang="en-US" sz="1400" dirty="0" smtClean="0"/>
                        <a:t>(    1,326)</a:t>
                      </a:r>
                      <a:endParaRPr lang="en-US" sz="1400" dirty="0"/>
                    </a:p>
                  </a:txBody>
                  <a:tcPr/>
                </a:tc>
                <a:extLst>
                  <a:ext uri="{0D108BD9-81ED-4DB2-BD59-A6C34878D82A}">
                    <a16:rowId xmlns:a16="http://schemas.microsoft.com/office/drawing/2014/main" val="10004"/>
                  </a:ext>
                </a:extLst>
              </a:tr>
              <a:tr h="3592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  Cash payments for income taxes</a:t>
                      </a:r>
                    </a:p>
                  </a:txBody>
                  <a:tcPr>
                    <a:lnB w="12700" cap="flat" cmpd="sng" algn="ctr">
                      <a:solidFill>
                        <a:schemeClr val="tx1"/>
                      </a:solidFill>
                      <a:prstDash val="solid"/>
                      <a:round/>
                      <a:headEnd type="none" w="med" len="med"/>
                      <a:tailEnd type="none" w="med" len="med"/>
                    </a:lnB>
                  </a:tcPr>
                </a:tc>
                <a:tc>
                  <a:txBody>
                    <a:bodyPr/>
                    <a:lstStyle/>
                    <a:p>
                      <a:pPr algn="r"/>
                      <a:r>
                        <a:rPr lang="en-US" sz="1400" dirty="0" smtClean="0"/>
                        <a:t>(  19,474)</a:t>
                      </a:r>
                      <a:endParaRPr lang="en-US" sz="14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5922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rgbClr val="C00000"/>
                          </a:solidFill>
                        </a:rPr>
                        <a:t>Net cash provided by operating activities</a:t>
                      </a:r>
                    </a:p>
                  </a:txBody>
                  <a:tcPr>
                    <a:lnT w="12700" cap="flat" cmpd="sng" algn="ctr">
                      <a:solidFill>
                        <a:schemeClr val="tx1"/>
                      </a:solidFill>
                      <a:prstDash val="solid"/>
                      <a:round/>
                      <a:headEnd type="none" w="med" len="med"/>
                      <a:tailEnd type="none" w="med" len="med"/>
                    </a:lnT>
                  </a:tcPr>
                </a:tc>
                <a:tc>
                  <a:txBody>
                    <a:bodyPr/>
                    <a:lstStyle/>
                    <a:p>
                      <a:pPr algn="r"/>
                      <a:r>
                        <a:rPr lang="en-US" sz="1400" dirty="0" smtClean="0">
                          <a:solidFill>
                            <a:srgbClr val="C00000"/>
                          </a:solidFill>
                        </a:rPr>
                        <a:t>$  53,269</a:t>
                      </a:r>
                      <a:endParaRPr lang="en-US" sz="1400" dirty="0">
                        <a:solidFill>
                          <a:srgbClr val="C00000"/>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8134921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65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924800" cy="609600"/>
          </a:xfrm>
          <a:noFill/>
        </p:spPr>
        <p:txBody>
          <a:bodyPr lIns="0" tIns="0" rIns="0" bIns="0"/>
          <a:lstStyle/>
          <a:p>
            <a:pPr eaLnBrk="1" hangingPunct="1"/>
            <a:r>
              <a:rPr lang="en-US" altLang="en-US" sz="2400" b="1" dirty="0" smtClean="0">
                <a:solidFill>
                  <a:srgbClr val="FFFFFF"/>
                </a:solidFill>
              </a:rPr>
              <a:t>Reporting Cash Flow from Operations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96200" cy="5314950"/>
          </a:xfrm>
          <a:noFill/>
        </p:spPr>
        <p:txBody>
          <a:bodyPr lIns="0" tIns="0" rIns="0" bIns="0"/>
          <a:lstStyle/>
          <a:p>
            <a:pPr marL="0" indent="0">
              <a:buNone/>
            </a:pPr>
            <a:r>
              <a:rPr lang="en-US" sz="1400" dirty="0" smtClean="0"/>
              <a:t>Virtually </a:t>
            </a:r>
            <a:r>
              <a:rPr lang="en-US" sz="1400" dirty="0"/>
              <a:t>all U.S. companies choose the </a:t>
            </a:r>
            <a:r>
              <a:rPr lang="en-US" sz="1400" dirty="0">
                <a:solidFill>
                  <a:srgbClr val="002060"/>
                </a:solidFill>
              </a:rPr>
              <a:t>indirect </a:t>
            </a:r>
            <a:r>
              <a:rPr lang="en-US" sz="1400" dirty="0" smtClean="0">
                <a:solidFill>
                  <a:srgbClr val="002060"/>
                </a:solidFill>
              </a:rPr>
              <a:t>method</a:t>
            </a:r>
            <a:r>
              <a:rPr lang="en-US" sz="1400" dirty="0" smtClean="0"/>
              <a:t>. </a:t>
            </a:r>
            <a:r>
              <a:rPr lang="en-US" sz="1400" dirty="0"/>
              <a:t>Remember that the indirect method starts with net income and converts it to cash flows from operating activities. This involves adjusting net income for the differences in the timing of accrual basis net income and cash </a:t>
            </a:r>
            <a:r>
              <a:rPr lang="en-US" sz="1400" dirty="0" smtClean="0"/>
              <a:t>flows. </a:t>
            </a:r>
          </a:p>
          <a:p>
            <a:pPr marL="0" indent="0">
              <a:buNone/>
            </a:pPr>
            <a:endParaRPr lang="en-US" sz="1400" dirty="0"/>
          </a:p>
          <a:p>
            <a:pPr marL="863600" lvl="2" indent="0">
              <a:buNone/>
            </a:pPr>
            <a:r>
              <a:rPr lang="en-US" sz="1400" dirty="0" smtClean="0"/>
              <a:t>      Net Income</a:t>
            </a:r>
          </a:p>
          <a:p>
            <a:pPr marL="863600" lvl="2" indent="0">
              <a:buNone/>
            </a:pPr>
            <a:r>
              <a:rPr lang="en-US" sz="1400" dirty="0" smtClean="0"/>
              <a:t>  +  </a:t>
            </a:r>
            <a:r>
              <a:rPr lang="en-US" sz="1400" dirty="0" smtClean="0">
                <a:cs typeface="Arial" pitchFamily="34" charset="0"/>
              </a:rPr>
              <a:t>Noncash </a:t>
            </a:r>
            <a:r>
              <a:rPr lang="en-US" sz="1400" dirty="0">
                <a:cs typeface="Arial" pitchFamily="34" charset="0"/>
              </a:rPr>
              <a:t>expenses such as depreciation and </a:t>
            </a:r>
            <a:r>
              <a:rPr lang="en-US" sz="1400" dirty="0" smtClean="0">
                <a:cs typeface="Arial" pitchFamily="34" charset="0"/>
              </a:rPr>
              <a:t>amortization</a:t>
            </a:r>
          </a:p>
          <a:p>
            <a:pPr marL="863600" lvl="2" indent="0">
              <a:buNone/>
            </a:pPr>
            <a:r>
              <a:rPr lang="en-US" sz="1400" dirty="0" smtClean="0">
                <a:cs typeface="Arial" pitchFamily="34" charset="0"/>
              </a:rPr>
              <a:t>  +  Losses</a:t>
            </a:r>
          </a:p>
          <a:p>
            <a:pPr marL="863600" lvl="2" indent="0">
              <a:buNone/>
            </a:pPr>
            <a:r>
              <a:rPr lang="en-US" sz="1400" dirty="0" smtClean="0">
                <a:cs typeface="Arial" pitchFamily="34" charset="0"/>
              </a:rPr>
              <a:t>  -   Gains</a:t>
            </a:r>
          </a:p>
          <a:p>
            <a:pPr marL="863600" lvl="2" indent="0">
              <a:buNone/>
            </a:pPr>
            <a:r>
              <a:rPr lang="en-US" sz="1400" dirty="0">
                <a:cs typeface="Arial" pitchFamily="34" charset="0"/>
              </a:rPr>
              <a:t>+/− </a:t>
            </a:r>
            <a:r>
              <a:rPr lang="en-US" sz="1400" u="sng" dirty="0" smtClean="0">
                <a:cs typeface="Arial" pitchFamily="34" charset="0"/>
              </a:rPr>
              <a:t>Changes </a:t>
            </a:r>
            <a:r>
              <a:rPr lang="en-US" sz="1400" u="sng" dirty="0">
                <a:cs typeface="Arial" pitchFamily="34" charset="0"/>
              </a:rPr>
              <a:t>in current assets and current </a:t>
            </a:r>
            <a:r>
              <a:rPr lang="en-US" sz="1400" u="sng" dirty="0" smtClean="0">
                <a:cs typeface="Arial" pitchFamily="34" charset="0"/>
              </a:rPr>
              <a:t>liabilities</a:t>
            </a:r>
          </a:p>
          <a:p>
            <a:pPr marL="863600" lvl="2" indent="0">
              <a:buNone/>
            </a:pPr>
            <a:r>
              <a:rPr lang="en-US" sz="1400" dirty="0">
                <a:cs typeface="Arial" pitchFamily="34" charset="0"/>
              </a:rPr>
              <a:t> </a:t>
            </a:r>
            <a:r>
              <a:rPr lang="en-US" sz="1400" dirty="0" smtClean="0">
                <a:cs typeface="Arial" pitchFamily="34" charset="0"/>
              </a:rPr>
              <a:t>     Cash Flows from Operating Activities</a:t>
            </a:r>
          </a:p>
          <a:p>
            <a:pPr marL="863600" lvl="2" indent="0">
              <a:buNone/>
            </a:pPr>
            <a:endParaRPr lang="en-US" sz="1400" dirty="0">
              <a:cs typeface="Arial" pitchFamily="34" charset="0"/>
            </a:endParaRPr>
          </a:p>
          <a:p>
            <a:pPr marL="863600" lvl="2" indent="0">
              <a:buNone/>
            </a:pPr>
            <a:endParaRPr lang="en-US" sz="1400" dirty="0" smtClean="0">
              <a:cs typeface="Arial" pitchFamily="34" charset="0"/>
            </a:endParaRPr>
          </a:p>
          <a:p>
            <a:pPr marL="0" indent="0">
              <a:spcBef>
                <a:spcPct val="50000"/>
              </a:spcBef>
              <a:buNone/>
            </a:pPr>
            <a:r>
              <a:rPr lang="en-US" sz="1200" dirty="0" smtClean="0"/>
              <a:t>* Transactions </a:t>
            </a:r>
            <a:r>
              <a:rPr lang="en-US" sz="1200" dirty="0"/>
              <a:t>that cause gains and losses should be classified on the statement of cash flows as operating, investing, or financing activities, depending on their dominant characteristics. </a:t>
            </a:r>
          </a:p>
          <a:p>
            <a:endParaRPr lang="en-US" sz="1400" dirty="0"/>
          </a:p>
          <a:p>
            <a:pPr marL="0" indent="0">
              <a:buNone/>
            </a:pPr>
            <a:endParaRPr lang="en-US" sz="1400" dirty="0" smtClean="0">
              <a:cs typeface="Arial" pitchFamily="34" charset="0"/>
            </a:endParaRPr>
          </a:p>
        </p:txBody>
      </p:sp>
    </p:spTree>
    <p:extLst>
      <p:ext uri="{BB962C8B-B14F-4D97-AF65-F5344CB8AC3E}">
        <p14:creationId xmlns:p14="http://schemas.microsoft.com/office/powerpoint/2010/main" val="264772433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Sample Cash Flow Problem</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467600" cy="5486400"/>
          </a:xfrm>
          <a:noFill/>
        </p:spPr>
        <p:txBody>
          <a:bodyPr lIns="0" tIns="0" rIns="0" bIns="0"/>
          <a:lstStyle/>
          <a:p>
            <a:pPr marL="0" indent="0">
              <a:spcAft>
                <a:spcPts val="600"/>
              </a:spcAft>
              <a:buNone/>
              <a:defRPr/>
            </a:pPr>
            <a:r>
              <a:rPr lang="en-US" sz="1400" dirty="0" smtClean="0">
                <a:solidFill>
                  <a:srgbClr val="C00000"/>
                </a:solidFill>
              </a:rPr>
              <a:t>Prepare </a:t>
            </a:r>
            <a:r>
              <a:rPr lang="en-US" sz="1400" dirty="0">
                <a:solidFill>
                  <a:srgbClr val="C00000"/>
                </a:solidFill>
              </a:rPr>
              <a:t>the cash flows from operating activities section using the indirect </a:t>
            </a:r>
            <a:r>
              <a:rPr lang="en-US" sz="1400" dirty="0" smtClean="0">
                <a:solidFill>
                  <a:srgbClr val="C00000"/>
                </a:solidFill>
              </a:rPr>
              <a:t>method</a:t>
            </a:r>
          </a:p>
          <a:p>
            <a:pPr marL="0" indent="0">
              <a:spcAft>
                <a:spcPts val="600"/>
              </a:spcAft>
              <a:buNone/>
              <a:defRPr/>
            </a:pPr>
            <a:endParaRPr lang="en-US" sz="1400" dirty="0">
              <a:solidFill>
                <a:srgbClr val="C00000"/>
              </a:solidFill>
            </a:endParaRPr>
          </a:p>
          <a:p>
            <a:pPr marL="0" indent="0">
              <a:spcAft>
                <a:spcPts val="600"/>
              </a:spcAft>
              <a:buNone/>
              <a:defRPr/>
            </a:pPr>
            <a:r>
              <a:rPr lang="en-US" sz="1400" dirty="0">
                <a:solidFill>
                  <a:srgbClr val="002060"/>
                </a:solidFill>
              </a:rPr>
              <a:t>Operating Activities:</a:t>
            </a:r>
          </a:p>
          <a:p>
            <a:pPr marL="0" indent="0">
              <a:spcAft>
                <a:spcPts val="600"/>
              </a:spcAft>
              <a:buNone/>
              <a:defRPr/>
            </a:pPr>
            <a:r>
              <a:rPr lang="en-US" sz="1400" dirty="0" smtClean="0">
                <a:solidFill>
                  <a:srgbClr val="002060"/>
                </a:solidFill>
              </a:rPr>
              <a:t>	Net </a:t>
            </a:r>
            <a:r>
              <a:rPr lang="en-US" sz="1400" dirty="0">
                <a:solidFill>
                  <a:srgbClr val="002060"/>
                </a:solidFill>
              </a:rPr>
              <a:t>Income				</a:t>
            </a:r>
            <a:r>
              <a:rPr lang="en-US" sz="1400" dirty="0" smtClean="0">
                <a:solidFill>
                  <a:srgbClr val="002060"/>
                </a:solidFill>
              </a:rPr>
              <a:t>$</a:t>
            </a:r>
            <a:r>
              <a:rPr lang="en-US" sz="1400" dirty="0">
                <a:solidFill>
                  <a:srgbClr val="002060"/>
                </a:solidFill>
              </a:rPr>
              <a:t>70</a:t>
            </a:r>
          </a:p>
          <a:p>
            <a:pPr marL="0" indent="0">
              <a:spcAft>
                <a:spcPts val="600"/>
              </a:spcAft>
              <a:buNone/>
              <a:defRPr/>
            </a:pPr>
            <a:r>
              <a:rPr lang="en-US" sz="1400" dirty="0">
                <a:solidFill>
                  <a:srgbClr val="002060"/>
                </a:solidFill>
              </a:rPr>
              <a:t>	</a:t>
            </a:r>
            <a:r>
              <a:rPr lang="en-US" sz="1400" dirty="0" smtClean="0">
                <a:solidFill>
                  <a:srgbClr val="002060"/>
                </a:solidFill>
              </a:rPr>
              <a:t>+ </a:t>
            </a:r>
            <a:r>
              <a:rPr lang="en-US" sz="1400" dirty="0">
                <a:solidFill>
                  <a:srgbClr val="002060"/>
                </a:solidFill>
              </a:rPr>
              <a:t>Depreciation Expense		</a:t>
            </a:r>
            <a:r>
              <a:rPr lang="en-US" sz="1400" dirty="0" smtClean="0">
                <a:solidFill>
                  <a:srgbClr val="002060"/>
                </a:solidFill>
              </a:rPr>
              <a:t>  </a:t>
            </a:r>
            <a:r>
              <a:rPr lang="en-US" sz="1400" dirty="0">
                <a:solidFill>
                  <a:srgbClr val="002060"/>
                </a:solidFill>
              </a:rPr>
              <a:t>60</a:t>
            </a:r>
          </a:p>
          <a:p>
            <a:pPr marL="0" indent="0">
              <a:spcAft>
                <a:spcPts val="600"/>
              </a:spcAft>
              <a:buNone/>
              <a:defRPr/>
            </a:pPr>
            <a:r>
              <a:rPr lang="en-US" sz="1400" dirty="0">
                <a:solidFill>
                  <a:srgbClr val="002060"/>
                </a:solidFill>
              </a:rPr>
              <a:t>	</a:t>
            </a:r>
            <a:r>
              <a:rPr lang="en-US" sz="1400" dirty="0" smtClean="0">
                <a:solidFill>
                  <a:srgbClr val="002060"/>
                </a:solidFill>
              </a:rPr>
              <a:t>+ </a:t>
            </a:r>
            <a:r>
              <a:rPr lang="en-US" sz="1400" dirty="0">
                <a:solidFill>
                  <a:srgbClr val="002060"/>
                </a:solidFill>
              </a:rPr>
              <a:t>Decrease in Accounts Receivable	</a:t>
            </a:r>
            <a:r>
              <a:rPr lang="en-US" sz="1400" dirty="0" smtClean="0">
                <a:solidFill>
                  <a:srgbClr val="002060"/>
                </a:solidFill>
              </a:rPr>
              <a:t>  </a:t>
            </a:r>
            <a:r>
              <a:rPr lang="en-US" sz="1400" dirty="0">
                <a:solidFill>
                  <a:srgbClr val="002060"/>
                </a:solidFill>
              </a:rPr>
              <a:t>50</a:t>
            </a:r>
          </a:p>
          <a:p>
            <a:pPr marL="0" indent="0">
              <a:spcAft>
                <a:spcPts val="600"/>
              </a:spcAft>
              <a:buNone/>
              <a:defRPr/>
            </a:pPr>
            <a:r>
              <a:rPr lang="en-US" sz="1400" dirty="0">
                <a:solidFill>
                  <a:srgbClr val="002060"/>
                </a:solidFill>
              </a:rPr>
              <a:t>	</a:t>
            </a:r>
            <a:r>
              <a:rPr lang="en-US" sz="1400" dirty="0" smtClean="0">
                <a:solidFill>
                  <a:srgbClr val="002060"/>
                </a:solidFill>
              </a:rPr>
              <a:t>- </a:t>
            </a:r>
            <a:r>
              <a:rPr lang="en-US" sz="1400" dirty="0">
                <a:solidFill>
                  <a:srgbClr val="002060"/>
                </a:solidFill>
              </a:rPr>
              <a:t>Increase in Inventory			 (30)</a:t>
            </a:r>
          </a:p>
          <a:p>
            <a:pPr marL="0" indent="0">
              <a:spcAft>
                <a:spcPts val="600"/>
              </a:spcAft>
              <a:buNone/>
              <a:defRPr/>
            </a:pPr>
            <a:r>
              <a:rPr lang="en-US" sz="1400" dirty="0">
                <a:solidFill>
                  <a:srgbClr val="002060"/>
                </a:solidFill>
              </a:rPr>
              <a:t>	</a:t>
            </a:r>
            <a:r>
              <a:rPr lang="en-US" sz="1400" dirty="0" smtClean="0">
                <a:solidFill>
                  <a:srgbClr val="002060"/>
                </a:solidFill>
              </a:rPr>
              <a:t>- </a:t>
            </a:r>
            <a:r>
              <a:rPr lang="en-US" sz="1400" dirty="0">
                <a:solidFill>
                  <a:srgbClr val="002060"/>
                </a:solidFill>
              </a:rPr>
              <a:t>Increase in Prepaid General Expenses	  (8)</a:t>
            </a:r>
          </a:p>
          <a:p>
            <a:pPr marL="0" indent="0">
              <a:spcAft>
                <a:spcPts val="600"/>
              </a:spcAft>
              <a:buNone/>
              <a:defRPr/>
            </a:pPr>
            <a:r>
              <a:rPr lang="en-US" sz="1400" dirty="0">
                <a:solidFill>
                  <a:srgbClr val="002060"/>
                </a:solidFill>
              </a:rPr>
              <a:t>	</a:t>
            </a:r>
            <a:r>
              <a:rPr lang="en-US" sz="1400" dirty="0" smtClean="0">
                <a:solidFill>
                  <a:srgbClr val="002060"/>
                </a:solidFill>
              </a:rPr>
              <a:t>+ </a:t>
            </a:r>
            <a:r>
              <a:rPr lang="en-US" sz="1400" dirty="0">
                <a:solidFill>
                  <a:srgbClr val="002060"/>
                </a:solidFill>
              </a:rPr>
              <a:t>Increase in Accounts Payable		  25</a:t>
            </a:r>
          </a:p>
          <a:p>
            <a:pPr marL="0" indent="0">
              <a:spcAft>
                <a:spcPts val="600"/>
              </a:spcAft>
              <a:buNone/>
              <a:defRPr/>
            </a:pPr>
            <a:r>
              <a:rPr lang="en-US" sz="1400" dirty="0">
                <a:solidFill>
                  <a:srgbClr val="002060"/>
                </a:solidFill>
              </a:rPr>
              <a:t>	</a:t>
            </a:r>
            <a:r>
              <a:rPr lang="en-US" sz="1400" dirty="0" smtClean="0">
                <a:solidFill>
                  <a:srgbClr val="002060"/>
                </a:solidFill>
              </a:rPr>
              <a:t>+ </a:t>
            </a:r>
            <a:r>
              <a:rPr lang="en-US" sz="1400" dirty="0">
                <a:solidFill>
                  <a:srgbClr val="002060"/>
                </a:solidFill>
              </a:rPr>
              <a:t>Increase in Interest Payable		</a:t>
            </a:r>
            <a:r>
              <a:rPr lang="en-US" sz="1400" dirty="0" smtClean="0">
                <a:solidFill>
                  <a:srgbClr val="002060"/>
                </a:solidFill>
              </a:rPr>
              <a:t>    </a:t>
            </a:r>
            <a:r>
              <a:rPr lang="en-US" sz="1400" dirty="0">
                <a:solidFill>
                  <a:srgbClr val="002060"/>
                </a:solidFill>
              </a:rPr>
              <a:t>2</a:t>
            </a:r>
          </a:p>
          <a:p>
            <a:pPr marL="0" indent="0">
              <a:spcAft>
                <a:spcPts val="600"/>
              </a:spcAft>
              <a:buNone/>
              <a:defRPr/>
            </a:pPr>
            <a:r>
              <a:rPr lang="en-US" sz="1400" dirty="0">
                <a:solidFill>
                  <a:srgbClr val="002060"/>
                </a:solidFill>
              </a:rPr>
              <a:t>	</a:t>
            </a:r>
            <a:r>
              <a:rPr lang="en-US" sz="1400" dirty="0" smtClean="0">
                <a:solidFill>
                  <a:srgbClr val="002060"/>
                </a:solidFill>
              </a:rPr>
              <a:t>- </a:t>
            </a:r>
            <a:r>
              <a:rPr lang="en-US" sz="1400" dirty="0">
                <a:solidFill>
                  <a:srgbClr val="002060"/>
                </a:solidFill>
              </a:rPr>
              <a:t>Decrease in Income Taxes Payable	</a:t>
            </a:r>
            <a:r>
              <a:rPr lang="en-US" sz="1400" u="sng" dirty="0" smtClean="0">
                <a:solidFill>
                  <a:srgbClr val="002060"/>
                </a:solidFill>
              </a:rPr>
              <a:t> </a:t>
            </a:r>
            <a:r>
              <a:rPr lang="en-US" sz="1400" u="sng" dirty="0">
                <a:solidFill>
                  <a:srgbClr val="002060"/>
                </a:solidFill>
              </a:rPr>
              <a:t>(17)</a:t>
            </a:r>
          </a:p>
          <a:p>
            <a:pPr marL="0" indent="0">
              <a:spcAft>
                <a:spcPts val="600"/>
              </a:spcAft>
              <a:buNone/>
              <a:defRPr/>
            </a:pPr>
            <a:r>
              <a:rPr lang="en-US" sz="1400" dirty="0">
                <a:solidFill>
                  <a:srgbClr val="002060"/>
                </a:solidFill>
              </a:rPr>
              <a:t>	</a:t>
            </a:r>
            <a:r>
              <a:rPr lang="en-US" sz="1400" dirty="0" smtClean="0">
                <a:solidFill>
                  <a:srgbClr val="002060"/>
                </a:solidFill>
              </a:rPr>
              <a:t>Net </a:t>
            </a:r>
            <a:r>
              <a:rPr lang="en-US" sz="1400" dirty="0">
                <a:solidFill>
                  <a:srgbClr val="002060"/>
                </a:solidFill>
              </a:rPr>
              <a:t>Cash Provided by Operating Activities	$152</a:t>
            </a:r>
          </a:p>
          <a:p>
            <a:pPr marL="0" indent="0">
              <a:spcAft>
                <a:spcPts val="600"/>
              </a:spcAft>
              <a:buNone/>
              <a:defRPr/>
            </a:pPr>
            <a:endParaRPr lang="en-US" sz="1400" dirty="0" smtClean="0">
              <a:solidFill>
                <a:srgbClr val="C00000"/>
              </a:solidFill>
            </a:endParaRPr>
          </a:p>
          <a:p>
            <a:pPr marL="0" indent="0">
              <a:spcAft>
                <a:spcPts val="600"/>
              </a:spcAft>
              <a:buNone/>
              <a:defRPr/>
            </a:pPr>
            <a:endParaRPr lang="en-US" sz="1400" dirty="0">
              <a:solidFill>
                <a:srgbClr val="C00000"/>
              </a:solidFill>
            </a:endParaRPr>
          </a:p>
          <a:p>
            <a:pPr marL="0" indent="0">
              <a:spcAft>
                <a:spcPts val="600"/>
              </a:spcAft>
              <a:buNone/>
              <a:defRPr/>
            </a:pPr>
            <a:r>
              <a:rPr lang="en-US" sz="1400" dirty="0" smtClean="0">
                <a:solidFill>
                  <a:srgbClr val="C00000"/>
                </a:solidFill>
              </a:rPr>
              <a:t>For an additional comprehensive example, please see ‘Practice Cash Flows Problem’ posted on Blackboard </a:t>
            </a:r>
            <a:endParaRPr lang="en-US" sz="1400" dirty="0">
              <a:solidFill>
                <a:srgbClr val="C00000"/>
              </a:solidFill>
            </a:endParaRPr>
          </a:p>
        </p:txBody>
      </p:sp>
    </p:spTree>
    <p:extLst>
      <p:ext uri="{BB962C8B-B14F-4D97-AF65-F5344CB8AC3E}">
        <p14:creationId xmlns:p14="http://schemas.microsoft.com/office/powerpoint/2010/main" val="203227492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rgbClr val="FFFFFF"/>
                </a:solidFill>
              </a:rPr>
              <a:t>Interpreting Cash Flow from </a:t>
            </a:r>
            <a:r>
              <a:rPr lang="en-US" altLang="en-US" sz="2400" b="1" dirty="0" smtClean="0">
                <a:solidFill>
                  <a:srgbClr val="FFFFFF"/>
                </a:solidFill>
              </a:rPr>
              <a:t>Investing Activities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486400"/>
          </a:xfrm>
          <a:noFill/>
        </p:spPr>
        <p:txBody>
          <a:bodyPr lIns="0" tIns="0" rIns="0" bIns="0"/>
          <a:lstStyle/>
          <a:p>
            <a:pPr marL="0" indent="0">
              <a:buNone/>
            </a:pPr>
            <a:r>
              <a:rPr lang="en-US" sz="1400" dirty="0"/>
              <a:t>Preparing this section of the cash flow statement requires an analysis of the accounts related to property, plant, and equipment; intangible assets; and investments in the securities of other companies. </a:t>
            </a: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a:t>Remember that:</a:t>
            </a:r>
          </a:p>
          <a:p>
            <a:pPr>
              <a:buFont typeface="Wingdings" panose="05000000000000000000" pitchFamily="2" charset="2"/>
              <a:buChar char="ü"/>
            </a:pPr>
            <a:r>
              <a:rPr lang="en-US" sz="1400" dirty="0"/>
              <a:t>Only purchases paid for with cash or cash equivalents are </a:t>
            </a:r>
            <a:r>
              <a:rPr lang="en-US" sz="1400" dirty="0" smtClean="0"/>
              <a:t>included</a:t>
            </a:r>
            <a:endParaRPr lang="en-US" sz="1400" dirty="0"/>
          </a:p>
          <a:p>
            <a:pPr>
              <a:buFont typeface="Wingdings" panose="05000000000000000000" pitchFamily="2" charset="2"/>
              <a:buChar char="ü"/>
            </a:pPr>
            <a:r>
              <a:rPr lang="en-US" sz="1400" dirty="0"/>
              <a:t>The amount of cash that is received from the sale of assets is included, regardless of whether the assets are sold at a gain or </a:t>
            </a:r>
            <a:r>
              <a:rPr lang="en-US" sz="1400" dirty="0" smtClean="0"/>
              <a:t>loss</a:t>
            </a:r>
            <a:endParaRPr lang="en-US" sz="1400" dirty="0"/>
          </a:p>
          <a:p>
            <a:pPr marL="0" indent="0">
              <a:buNone/>
            </a:pPr>
            <a:endParaRPr lang="en-US" sz="1400" dirty="0"/>
          </a:p>
        </p:txBody>
      </p:sp>
      <p:graphicFrame>
        <p:nvGraphicFramePr>
          <p:cNvPr id="6" name="Table 5"/>
          <p:cNvGraphicFramePr>
            <a:graphicFrameLocks noGrp="1"/>
          </p:cNvGraphicFramePr>
          <p:nvPr>
            <p:extLst/>
          </p:nvPr>
        </p:nvGraphicFramePr>
        <p:xfrm>
          <a:off x="1143000" y="2133600"/>
          <a:ext cx="7696200" cy="2545080"/>
        </p:xfrm>
        <a:graphic>
          <a:graphicData uri="http://schemas.openxmlformats.org/drawingml/2006/table">
            <a:tbl>
              <a:tblPr firstRow="1" bandRow="1">
                <a:tableStyleId>{74C1A8A3-306A-4EB7-A6B1-4F7E0EB9C5D6}</a:tableStyleId>
              </a:tblPr>
              <a:tblGrid>
                <a:gridCol w="990600">
                  <a:extLst>
                    <a:ext uri="{9D8B030D-6E8A-4147-A177-3AD203B41FA5}">
                      <a16:colId xmlns:a16="http://schemas.microsoft.com/office/drawing/2014/main" val="694432168"/>
                    </a:ext>
                  </a:extLst>
                </a:gridCol>
                <a:gridCol w="3200400">
                  <a:extLst>
                    <a:ext uri="{9D8B030D-6E8A-4147-A177-3AD203B41FA5}">
                      <a16:colId xmlns:a16="http://schemas.microsoft.com/office/drawing/2014/main" val="874518713"/>
                    </a:ext>
                  </a:extLst>
                </a:gridCol>
                <a:gridCol w="3505200">
                  <a:extLst>
                    <a:ext uri="{9D8B030D-6E8A-4147-A177-3AD203B41FA5}">
                      <a16:colId xmlns:a16="http://schemas.microsoft.com/office/drawing/2014/main" val="3502747944"/>
                    </a:ext>
                  </a:extLst>
                </a:gridCol>
              </a:tblGrid>
              <a:tr h="228600">
                <a:tc>
                  <a:txBody>
                    <a:bodyPr/>
                    <a:lstStyle/>
                    <a:p>
                      <a:r>
                        <a:rPr lang="en-US" sz="1100" dirty="0" smtClean="0"/>
                        <a:t>Activities</a:t>
                      </a:r>
                      <a:endParaRPr lang="en-US" sz="1100" dirty="0"/>
                    </a:p>
                  </a:txBody>
                  <a:tcPr>
                    <a:lnR w="12700" cap="flat" cmpd="sng" algn="ctr">
                      <a:solidFill>
                        <a:schemeClr val="tx1"/>
                      </a:solidFill>
                      <a:prstDash val="solid"/>
                      <a:round/>
                      <a:headEnd type="none" w="med" len="med"/>
                      <a:tailEnd type="none" w="med" len="med"/>
                    </a:lnR>
                  </a:tcPr>
                </a:tc>
                <a:tc>
                  <a:txBody>
                    <a:bodyPr/>
                    <a:lstStyle/>
                    <a:p>
                      <a:r>
                        <a:rPr lang="en-US" sz="1100" dirty="0" smtClean="0"/>
                        <a:t>Inflows (cash received from)</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dirty="0" smtClean="0"/>
                        <a:t>Outflows (cash paid for)</a:t>
                      </a:r>
                      <a:endParaRPr lang="en-US" sz="11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97041457"/>
                  </a:ext>
                </a:extLst>
              </a:tr>
              <a:tr h="370840">
                <a:tc>
                  <a:txBody>
                    <a:bodyPr/>
                    <a:lstStyle/>
                    <a:p>
                      <a:r>
                        <a:rPr lang="en-US" sz="1100" dirty="0" smtClean="0"/>
                        <a:t>Operating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Customers</a:t>
                      </a:r>
                    </a:p>
                    <a:p>
                      <a:pPr marL="171450" indent="-171450">
                        <a:buFont typeface="Arial" panose="020B0604020202020204" pitchFamily="34" charset="0"/>
                        <a:buChar char="•"/>
                      </a:pPr>
                      <a:r>
                        <a:rPr lang="en-US" sz="1100" dirty="0" smtClean="0"/>
                        <a:t>Dividends and interest on investments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Purchase of goods for resale and services (electricity, etc.)</a:t>
                      </a:r>
                    </a:p>
                    <a:p>
                      <a:pPr marL="171450" indent="-171450">
                        <a:buFont typeface="Arial" panose="020B0604020202020204" pitchFamily="34" charset="0"/>
                        <a:buChar char="•"/>
                      </a:pPr>
                      <a:r>
                        <a:rPr lang="en-US" sz="1100" dirty="0" smtClean="0"/>
                        <a:t>Salaries and wages</a:t>
                      </a:r>
                    </a:p>
                    <a:p>
                      <a:pPr marL="171450" indent="-171450">
                        <a:buFont typeface="Arial" panose="020B0604020202020204" pitchFamily="34" charset="0"/>
                        <a:buChar char="•"/>
                      </a:pPr>
                      <a:r>
                        <a:rPr lang="en-US" sz="1100" dirty="0" smtClean="0"/>
                        <a:t>Income taxes</a:t>
                      </a:r>
                    </a:p>
                    <a:p>
                      <a:pPr marL="171450" indent="-171450">
                        <a:buFont typeface="Arial" panose="020B0604020202020204" pitchFamily="34" charset="0"/>
                        <a:buChar char="•"/>
                      </a:pPr>
                      <a:r>
                        <a:rPr lang="en-US" sz="1100" dirty="0" smtClean="0"/>
                        <a:t>Interest on liabilities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70706265"/>
                  </a:ext>
                </a:extLst>
              </a:tr>
              <a:tr h="370840">
                <a:tc>
                  <a:txBody>
                    <a:bodyPr/>
                    <a:lstStyle/>
                    <a:p>
                      <a:r>
                        <a:rPr lang="en-US" sz="1100" dirty="0" smtClean="0"/>
                        <a:t>Investing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Sale or disposal of property, plant, and equipment</a:t>
                      </a:r>
                    </a:p>
                    <a:p>
                      <a:pPr marL="171450" indent="-171450">
                        <a:buFont typeface="Arial" panose="020B0604020202020204" pitchFamily="34" charset="0"/>
                        <a:buChar char="•"/>
                      </a:pPr>
                      <a:r>
                        <a:rPr lang="en-US" sz="1100" dirty="0" smtClean="0"/>
                        <a:t>Sale or maturity of investments in securities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Purchase of property, plant, and equipment</a:t>
                      </a:r>
                    </a:p>
                    <a:p>
                      <a:pPr marL="171450" indent="-171450">
                        <a:buFont typeface="Arial" panose="020B0604020202020204" pitchFamily="34" charset="0"/>
                        <a:buChar char="•"/>
                      </a:pPr>
                      <a:r>
                        <a:rPr lang="en-US" sz="1100" dirty="0" smtClean="0"/>
                        <a:t>Purchase of investments in securities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36565146"/>
                  </a:ext>
                </a:extLst>
              </a:tr>
              <a:tr h="370840">
                <a:tc>
                  <a:txBody>
                    <a:bodyPr/>
                    <a:lstStyle/>
                    <a:p>
                      <a:r>
                        <a:rPr lang="en-US" sz="1100" dirty="0" smtClean="0"/>
                        <a:t>Financing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Borrowings on notes, mortgages, bonds, etc., from creditors</a:t>
                      </a:r>
                    </a:p>
                    <a:p>
                      <a:pPr marL="171450" indent="-171450">
                        <a:buFont typeface="Arial" panose="020B0604020202020204" pitchFamily="34" charset="0"/>
                        <a:buChar char="•"/>
                      </a:pPr>
                      <a:r>
                        <a:rPr lang="en-US" sz="1100" dirty="0" smtClean="0"/>
                        <a:t>Issuing stock to owners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Repayment of principal to creditors (excluding interest, which is an operating activity)</a:t>
                      </a:r>
                    </a:p>
                    <a:p>
                      <a:pPr marL="171450" indent="-171450">
                        <a:buFont typeface="Arial" panose="020B0604020202020204" pitchFamily="34" charset="0"/>
                        <a:buChar char="•"/>
                      </a:pPr>
                      <a:r>
                        <a:rPr lang="en-US" sz="1100" dirty="0" smtClean="0"/>
                        <a:t>Repurchasing stock from owners</a:t>
                      </a:r>
                    </a:p>
                    <a:p>
                      <a:pPr marL="171450" indent="-171450">
                        <a:buFont typeface="Arial" panose="020B0604020202020204" pitchFamily="34" charset="0"/>
                        <a:buChar char="•"/>
                      </a:pPr>
                      <a:r>
                        <a:rPr lang="en-US" sz="1100" dirty="0" smtClean="0"/>
                        <a:t>Dividends to owners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95984631"/>
                  </a:ext>
                </a:extLst>
              </a:tr>
            </a:tbl>
          </a:graphicData>
        </a:graphic>
      </p:graphicFrame>
      <p:sp>
        <p:nvSpPr>
          <p:cNvPr id="2" name="Oval 1"/>
          <p:cNvSpPr/>
          <p:nvPr/>
        </p:nvSpPr>
        <p:spPr bwMode="auto">
          <a:xfrm>
            <a:off x="838200" y="3124200"/>
            <a:ext cx="8153400" cy="99060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11548672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rgbClr val="FFFFFF"/>
                </a:solidFill>
              </a:rPr>
              <a:t>Interpreting Cash Flow from </a:t>
            </a:r>
            <a:r>
              <a:rPr lang="en-US" altLang="en-US" sz="2400" b="1" dirty="0" smtClean="0">
                <a:solidFill>
                  <a:srgbClr val="FFFFFF"/>
                </a:solidFill>
              </a:rPr>
              <a:t>Financing Activities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467600" cy="5486400"/>
          </a:xfrm>
          <a:noFill/>
        </p:spPr>
        <p:txBody>
          <a:bodyPr lIns="0" tIns="0" rIns="0" bIns="0"/>
          <a:lstStyle/>
          <a:p>
            <a:pPr marL="0" indent="0">
              <a:buNone/>
            </a:pPr>
            <a:r>
              <a:rPr lang="en-US" sz="1400" dirty="0"/>
              <a:t>Financing activities are associated with generating capital from creditors and owners. This section of the </a:t>
            </a:r>
            <a:r>
              <a:rPr lang="en-US" sz="1400" dirty="0" smtClean="0"/>
              <a:t>SCF reflects </a:t>
            </a:r>
            <a:r>
              <a:rPr lang="en-US" sz="1400" dirty="0"/>
              <a:t>changes in two current liabilities: notes payable to financial institutions (often called short-term debt) and current maturities on long-term debt, as well as changes in long-term liabilities and stockholders’ equity accounts. These balance sheet accounts relate to the issuance and retirement of debt and stock and the payment of dividends</a:t>
            </a:r>
            <a:r>
              <a:rPr lang="en-US" sz="1400" dirty="0" smtClean="0"/>
              <a:t>.</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r>
              <a:rPr lang="en-US" sz="1400" dirty="0"/>
              <a:t>Remember that:</a:t>
            </a:r>
          </a:p>
          <a:p>
            <a:pPr marL="285750" indent="-285750">
              <a:buFont typeface="Arial" panose="020B0604020202020204" pitchFamily="34" charset="0"/>
              <a:buChar char="•"/>
            </a:pPr>
            <a:r>
              <a:rPr lang="en-US" sz="1400" dirty="0"/>
              <a:t>Cash repayments of principal are cash flows from financing </a:t>
            </a:r>
            <a:r>
              <a:rPr lang="en-US" sz="1400" dirty="0" smtClean="0"/>
              <a:t>activities</a:t>
            </a:r>
            <a:endParaRPr lang="en-US" sz="1400" dirty="0"/>
          </a:p>
          <a:p>
            <a:pPr marL="285750" indent="-285750">
              <a:buFont typeface="Arial" panose="020B0604020202020204" pitchFamily="34" charset="0"/>
              <a:buChar char="•"/>
            </a:pPr>
            <a:r>
              <a:rPr lang="en-US" sz="1400" dirty="0"/>
              <a:t>Interest payments are cash flows from operating </a:t>
            </a:r>
            <a:r>
              <a:rPr lang="en-US" sz="1400" dirty="0" smtClean="0"/>
              <a:t>activities</a:t>
            </a:r>
            <a:endParaRPr lang="en-US" sz="1400" dirty="0"/>
          </a:p>
          <a:p>
            <a:pPr marL="285750" indent="-285750">
              <a:buFont typeface="Arial" panose="020B0604020202020204" pitchFamily="34" charset="0"/>
              <a:buChar char="•"/>
            </a:pPr>
            <a:r>
              <a:rPr lang="en-US" sz="1400" dirty="0"/>
              <a:t>Dividend payments are cash flows from financing </a:t>
            </a:r>
            <a:r>
              <a:rPr lang="en-US" sz="1400" dirty="0" smtClean="0"/>
              <a:t>activities</a:t>
            </a:r>
            <a:endParaRPr lang="en-US" sz="1400" dirty="0"/>
          </a:p>
          <a:p>
            <a:pPr marL="285750" indent="-285750">
              <a:buFont typeface="Arial" panose="020B0604020202020204" pitchFamily="34" charset="0"/>
              <a:buChar char="•"/>
            </a:pPr>
            <a:r>
              <a:rPr lang="en-US" sz="1400" dirty="0"/>
              <a:t>If debt or stock is issued for other than cash, it is not included in this </a:t>
            </a:r>
            <a:r>
              <a:rPr lang="en-US" sz="1400" dirty="0" smtClean="0"/>
              <a:t>section</a:t>
            </a:r>
            <a:endParaRPr lang="en-US" sz="1400" dirty="0"/>
          </a:p>
        </p:txBody>
      </p:sp>
      <p:graphicFrame>
        <p:nvGraphicFramePr>
          <p:cNvPr id="6" name="Table 5"/>
          <p:cNvGraphicFramePr>
            <a:graphicFrameLocks noGrp="1"/>
          </p:cNvGraphicFramePr>
          <p:nvPr>
            <p:extLst/>
          </p:nvPr>
        </p:nvGraphicFramePr>
        <p:xfrm>
          <a:off x="1143000" y="2438400"/>
          <a:ext cx="7696200" cy="2545080"/>
        </p:xfrm>
        <a:graphic>
          <a:graphicData uri="http://schemas.openxmlformats.org/drawingml/2006/table">
            <a:tbl>
              <a:tblPr firstRow="1" bandRow="1">
                <a:tableStyleId>{74C1A8A3-306A-4EB7-A6B1-4F7E0EB9C5D6}</a:tableStyleId>
              </a:tblPr>
              <a:tblGrid>
                <a:gridCol w="990600">
                  <a:extLst>
                    <a:ext uri="{9D8B030D-6E8A-4147-A177-3AD203B41FA5}">
                      <a16:colId xmlns:a16="http://schemas.microsoft.com/office/drawing/2014/main" val="694432168"/>
                    </a:ext>
                  </a:extLst>
                </a:gridCol>
                <a:gridCol w="3200400">
                  <a:extLst>
                    <a:ext uri="{9D8B030D-6E8A-4147-A177-3AD203B41FA5}">
                      <a16:colId xmlns:a16="http://schemas.microsoft.com/office/drawing/2014/main" val="874518713"/>
                    </a:ext>
                  </a:extLst>
                </a:gridCol>
                <a:gridCol w="3505200">
                  <a:extLst>
                    <a:ext uri="{9D8B030D-6E8A-4147-A177-3AD203B41FA5}">
                      <a16:colId xmlns:a16="http://schemas.microsoft.com/office/drawing/2014/main" val="3502747944"/>
                    </a:ext>
                  </a:extLst>
                </a:gridCol>
              </a:tblGrid>
              <a:tr h="228600">
                <a:tc>
                  <a:txBody>
                    <a:bodyPr/>
                    <a:lstStyle/>
                    <a:p>
                      <a:r>
                        <a:rPr lang="en-US" sz="1100" dirty="0" smtClean="0"/>
                        <a:t>Activities</a:t>
                      </a:r>
                      <a:endParaRPr lang="en-US" sz="1100" dirty="0"/>
                    </a:p>
                  </a:txBody>
                  <a:tcPr>
                    <a:lnR w="12700" cap="flat" cmpd="sng" algn="ctr">
                      <a:solidFill>
                        <a:schemeClr val="tx1"/>
                      </a:solidFill>
                      <a:prstDash val="solid"/>
                      <a:round/>
                      <a:headEnd type="none" w="med" len="med"/>
                      <a:tailEnd type="none" w="med" len="med"/>
                    </a:lnR>
                  </a:tcPr>
                </a:tc>
                <a:tc>
                  <a:txBody>
                    <a:bodyPr/>
                    <a:lstStyle/>
                    <a:p>
                      <a:r>
                        <a:rPr lang="en-US" sz="1100" dirty="0" smtClean="0"/>
                        <a:t>Inflows (cash received from)</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sz="1100" dirty="0" smtClean="0"/>
                        <a:t>Outflows (cash paid for)</a:t>
                      </a:r>
                      <a:endParaRPr lang="en-US" sz="110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97041457"/>
                  </a:ext>
                </a:extLst>
              </a:tr>
              <a:tr h="370840">
                <a:tc>
                  <a:txBody>
                    <a:bodyPr/>
                    <a:lstStyle/>
                    <a:p>
                      <a:r>
                        <a:rPr lang="en-US" sz="1100" dirty="0" smtClean="0"/>
                        <a:t>Operating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Customers</a:t>
                      </a:r>
                    </a:p>
                    <a:p>
                      <a:pPr marL="171450" indent="-171450">
                        <a:buFont typeface="Arial" panose="020B0604020202020204" pitchFamily="34" charset="0"/>
                        <a:buChar char="•"/>
                      </a:pPr>
                      <a:r>
                        <a:rPr lang="en-US" sz="1100" dirty="0" smtClean="0"/>
                        <a:t>Dividends and interest on investments</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Purchase of goods for resale and services (electricity, etc.)</a:t>
                      </a:r>
                    </a:p>
                    <a:p>
                      <a:pPr marL="171450" indent="-171450">
                        <a:buFont typeface="Arial" panose="020B0604020202020204" pitchFamily="34" charset="0"/>
                        <a:buChar char="•"/>
                      </a:pPr>
                      <a:r>
                        <a:rPr lang="en-US" sz="1100" dirty="0" smtClean="0"/>
                        <a:t>Salaries and wages</a:t>
                      </a:r>
                    </a:p>
                    <a:p>
                      <a:pPr marL="171450" indent="-171450">
                        <a:buFont typeface="Arial" panose="020B0604020202020204" pitchFamily="34" charset="0"/>
                        <a:buChar char="•"/>
                      </a:pPr>
                      <a:r>
                        <a:rPr lang="en-US" sz="1100" dirty="0" smtClean="0"/>
                        <a:t>Income taxes</a:t>
                      </a:r>
                    </a:p>
                    <a:p>
                      <a:pPr marL="171450" indent="-171450">
                        <a:buFont typeface="Arial" panose="020B0604020202020204" pitchFamily="34" charset="0"/>
                        <a:buChar char="•"/>
                      </a:pPr>
                      <a:r>
                        <a:rPr lang="en-US" sz="1100" dirty="0" smtClean="0"/>
                        <a:t>Interest on liabilities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70706265"/>
                  </a:ext>
                </a:extLst>
              </a:tr>
              <a:tr h="370840">
                <a:tc>
                  <a:txBody>
                    <a:bodyPr/>
                    <a:lstStyle/>
                    <a:p>
                      <a:r>
                        <a:rPr lang="en-US" sz="1100" dirty="0" smtClean="0"/>
                        <a:t>Investing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Sale or disposal of property, plant, and equipment</a:t>
                      </a:r>
                    </a:p>
                    <a:p>
                      <a:pPr marL="171450" indent="-171450">
                        <a:buFont typeface="Arial" panose="020B0604020202020204" pitchFamily="34" charset="0"/>
                        <a:buChar char="•"/>
                      </a:pPr>
                      <a:r>
                        <a:rPr lang="en-US" sz="1100" dirty="0" smtClean="0"/>
                        <a:t>Sale or maturity of investments in securities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Purchase of property, plant, and equipment</a:t>
                      </a:r>
                    </a:p>
                    <a:p>
                      <a:pPr marL="171450" indent="-171450">
                        <a:buFont typeface="Arial" panose="020B0604020202020204" pitchFamily="34" charset="0"/>
                        <a:buChar char="•"/>
                      </a:pPr>
                      <a:r>
                        <a:rPr lang="en-US" sz="1100" dirty="0" smtClean="0"/>
                        <a:t>Purchase of investments in securities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36565146"/>
                  </a:ext>
                </a:extLst>
              </a:tr>
              <a:tr h="370840">
                <a:tc>
                  <a:txBody>
                    <a:bodyPr/>
                    <a:lstStyle/>
                    <a:p>
                      <a:r>
                        <a:rPr lang="en-US" sz="1100" dirty="0" smtClean="0"/>
                        <a:t>Financing</a:t>
                      </a:r>
                      <a:endParaRPr lang="en-US" sz="1100" dirty="0"/>
                    </a:p>
                  </a:txBody>
                  <a:tcPr>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Borrowings on notes, mortgages, bonds, etc., from creditors</a:t>
                      </a:r>
                    </a:p>
                    <a:p>
                      <a:pPr marL="171450" indent="-171450">
                        <a:buFont typeface="Arial" panose="020B0604020202020204" pitchFamily="34" charset="0"/>
                        <a:buChar char="•"/>
                      </a:pPr>
                      <a:r>
                        <a:rPr lang="en-US" sz="1100" dirty="0" smtClean="0"/>
                        <a:t>Issuing stock to owners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171450" indent="-171450">
                        <a:buFont typeface="Arial" panose="020B0604020202020204" pitchFamily="34" charset="0"/>
                        <a:buChar char="•"/>
                      </a:pPr>
                      <a:r>
                        <a:rPr lang="en-US" sz="1100" dirty="0" smtClean="0"/>
                        <a:t>Repayment of principal to creditors (excluding interest, which is an operating activity)</a:t>
                      </a:r>
                    </a:p>
                    <a:p>
                      <a:pPr marL="171450" indent="-171450">
                        <a:buFont typeface="Arial" panose="020B0604020202020204" pitchFamily="34" charset="0"/>
                        <a:buChar char="•"/>
                      </a:pPr>
                      <a:r>
                        <a:rPr lang="en-US" sz="1100" dirty="0" smtClean="0"/>
                        <a:t>Repurchasing stock from owners</a:t>
                      </a:r>
                    </a:p>
                    <a:p>
                      <a:pPr marL="171450" indent="-171450">
                        <a:buFont typeface="Arial" panose="020B0604020202020204" pitchFamily="34" charset="0"/>
                        <a:buChar char="•"/>
                      </a:pPr>
                      <a:r>
                        <a:rPr lang="en-US" sz="1100" dirty="0" smtClean="0"/>
                        <a:t>Dividends to owners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695984631"/>
                  </a:ext>
                </a:extLst>
              </a:tr>
            </a:tbl>
          </a:graphicData>
        </a:graphic>
      </p:graphicFrame>
      <p:sp>
        <p:nvSpPr>
          <p:cNvPr id="2" name="Oval 1"/>
          <p:cNvSpPr/>
          <p:nvPr/>
        </p:nvSpPr>
        <p:spPr bwMode="auto">
          <a:xfrm>
            <a:off x="805543" y="3962400"/>
            <a:ext cx="8153400" cy="1130301"/>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7926792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Completing the SCF</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467600" cy="5486400"/>
          </a:xfrm>
          <a:noFill/>
        </p:spPr>
        <p:txBody>
          <a:bodyPr lIns="0" tIns="0" rIns="0" bIns="0"/>
          <a:lstStyle/>
          <a:p>
            <a:pPr marL="0" indent="0">
              <a:spcAft>
                <a:spcPts val="600"/>
              </a:spcAft>
              <a:buNone/>
              <a:defRPr/>
            </a:pPr>
            <a:r>
              <a:rPr lang="en-US" sz="1400" dirty="0" smtClean="0">
                <a:solidFill>
                  <a:srgbClr val="C00000"/>
                </a:solidFill>
              </a:rPr>
              <a:t>Additional Required Disclosures</a:t>
            </a:r>
            <a:r>
              <a:rPr lang="en-US" sz="1400" dirty="0" smtClean="0"/>
              <a:t>:</a:t>
            </a:r>
          </a:p>
          <a:p>
            <a:pPr lvl="1">
              <a:buFont typeface="Wingdings" panose="05000000000000000000" pitchFamily="2" charset="2"/>
              <a:buChar char="ü"/>
              <a:defRPr/>
            </a:pPr>
            <a:r>
              <a:rPr lang="en-US" sz="1400" dirty="0"/>
              <a:t>Reconciliation of net income to cash flow from operations</a:t>
            </a:r>
          </a:p>
          <a:p>
            <a:pPr lvl="1">
              <a:buFont typeface="Wingdings" panose="05000000000000000000" pitchFamily="2" charset="2"/>
              <a:buChar char="ü"/>
              <a:defRPr/>
            </a:pPr>
            <a:r>
              <a:rPr lang="en-US" sz="1400" dirty="0"/>
              <a:t>Noncash investing and financing activities</a:t>
            </a:r>
          </a:p>
          <a:p>
            <a:pPr lvl="1">
              <a:buFont typeface="Wingdings" panose="05000000000000000000" pitchFamily="2" charset="2"/>
              <a:buChar char="ü"/>
              <a:defRPr/>
            </a:pPr>
            <a:r>
              <a:rPr lang="en-US" sz="1400" dirty="0"/>
              <a:t>Cash paid for interest and income taxes</a:t>
            </a:r>
          </a:p>
          <a:p>
            <a:pPr marL="0" indent="0">
              <a:buNone/>
              <a:defRPr/>
            </a:pPr>
            <a:endParaRPr lang="en-US" sz="1400" dirty="0" smtClean="0"/>
          </a:p>
          <a:p>
            <a:pPr>
              <a:defRPr/>
            </a:pPr>
            <a:endParaRPr lang="en-US" sz="1400" dirty="0"/>
          </a:p>
          <a:p>
            <a:pPr>
              <a:defRPr/>
            </a:pPr>
            <a:r>
              <a:rPr lang="en-US" sz="1400" dirty="0"/>
              <a:t>Certain transactions are important investing and financing activities but have no cash flow effects. These are called </a:t>
            </a:r>
            <a:r>
              <a:rPr lang="en-US" sz="1400" dirty="0">
                <a:solidFill>
                  <a:srgbClr val="7030A0"/>
                </a:solidFill>
              </a:rPr>
              <a:t>noncash investing and financing activities</a:t>
            </a:r>
            <a:r>
              <a:rPr lang="en-US" sz="1400" dirty="0"/>
              <a:t>. For example, the purchase of a $100,000 building with a $100,000 mortgage given by the former owner does not cause either an inflow or an outflow of cash. As a result, these noncash activities are not listed in the three main sections of the statement of cash flows. However, supplemental disclosure of these transactions is required, in either narrative or schedule form. </a:t>
            </a:r>
            <a:endParaRPr lang="en-US" sz="1400" dirty="0" smtClean="0"/>
          </a:p>
          <a:p>
            <a:pPr>
              <a:defRPr/>
            </a:pPr>
            <a:endParaRPr lang="en-US" sz="1400" dirty="0"/>
          </a:p>
          <a:p>
            <a:pPr>
              <a:defRPr/>
            </a:pPr>
            <a:r>
              <a:rPr lang="en-US" sz="1400" dirty="0"/>
              <a:t>Companies that use the indirect method of presenting cash flows from operations also must provide two other figures: </a:t>
            </a:r>
            <a:r>
              <a:rPr lang="en-US" sz="1400" dirty="0">
                <a:solidFill>
                  <a:srgbClr val="0000FF"/>
                </a:solidFill>
              </a:rPr>
              <a:t>cash paid for interest and cash paid for income taxes</a:t>
            </a:r>
            <a:r>
              <a:rPr lang="en-US" sz="1400" dirty="0"/>
              <a:t>. These are normally listed at the bottom of the statement or in the notes.</a:t>
            </a:r>
          </a:p>
        </p:txBody>
      </p:sp>
    </p:spTree>
    <p:extLst>
      <p:ext uri="{BB962C8B-B14F-4D97-AF65-F5344CB8AC3E}">
        <p14:creationId xmlns:p14="http://schemas.microsoft.com/office/powerpoint/2010/main" val="31372604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Notes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When a company borrows money, a formal written contract is usually prepared. Obligations supported by these contracts are called notes payable. A </a:t>
            </a:r>
            <a:r>
              <a:rPr lang="en-US" sz="1400" dirty="0">
                <a:solidFill>
                  <a:srgbClr val="C00000"/>
                </a:solidFill>
              </a:rPr>
              <a:t>note payable </a:t>
            </a:r>
            <a:r>
              <a:rPr lang="en-US" sz="1400" dirty="0"/>
              <a:t>specifies the amount borrowed, the date by which it must be repaid, and the annual interest rate associated with the borrowing. </a:t>
            </a:r>
          </a:p>
          <a:p>
            <a:endParaRPr lang="en-US" sz="1400" dirty="0"/>
          </a:p>
          <a:p>
            <a:pPr>
              <a:spcAft>
                <a:spcPts val="600"/>
              </a:spcAft>
            </a:pPr>
            <a:r>
              <a:rPr lang="en-US" sz="1400" dirty="0"/>
              <a:t>To calculate interest, three variables must be considered: </a:t>
            </a:r>
            <a:endParaRPr lang="en-US" sz="1400" dirty="0" smtClean="0"/>
          </a:p>
          <a:p>
            <a:pPr lvl="1">
              <a:buFont typeface="Wingdings" panose="05000000000000000000" pitchFamily="2" charset="2"/>
              <a:buChar char="ü"/>
            </a:pPr>
            <a:r>
              <a:rPr lang="en-US" sz="1400" dirty="0" smtClean="0"/>
              <a:t>the principal</a:t>
            </a:r>
          </a:p>
          <a:p>
            <a:pPr lvl="1">
              <a:buFont typeface="Wingdings" panose="05000000000000000000" pitchFamily="2" charset="2"/>
              <a:buChar char="ü"/>
            </a:pPr>
            <a:r>
              <a:rPr lang="en-US" sz="1400" dirty="0" smtClean="0"/>
              <a:t>the </a:t>
            </a:r>
            <a:r>
              <a:rPr lang="en-US" sz="1400" dirty="0"/>
              <a:t>annual interest </a:t>
            </a:r>
            <a:r>
              <a:rPr lang="en-US" sz="1400" dirty="0" smtClean="0"/>
              <a:t>rate</a:t>
            </a:r>
          </a:p>
          <a:p>
            <a:pPr lvl="1">
              <a:buFont typeface="Wingdings" panose="05000000000000000000" pitchFamily="2" charset="2"/>
              <a:buChar char="ü"/>
            </a:pPr>
            <a:r>
              <a:rPr lang="en-US" sz="1400" dirty="0" smtClean="0"/>
              <a:t>the </a:t>
            </a:r>
            <a:r>
              <a:rPr lang="en-US" sz="1400" dirty="0"/>
              <a:t>time period for the </a:t>
            </a:r>
            <a:r>
              <a:rPr lang="en-US" sz="1400" dirty="0" smtClean="0"/>
              <a:t>loan</a:t>
            </a:r>
          </a:p>
          <a:p>
            <a:endParaRPr lang="en-US" sz="1400" dirty="0"/>
          </a:p>
          <a:p>
            <a:pPr>
              <a:buFont typeface="Wingdings" panose="05000000000000000000" pitchFamily="2" charset="2"/>
              <a:buChar char="v"/>
            </a:pPr>
            <a:endParaRPr lang="en-US" sz="1400" dirty="0" smtClean="0"/>
          </a:p>
          <a:p>
            <a:pPr marL="0" indent="0" algn="ctr">
              <a:spcBef>
                <a:spcPct val="50000"/>
              </a:spcBef>
              <a:buNone/>
            </a:pPr>
            <a:r>
              <a:rPr lang="en-US" sz="1400" b="1" dirty="0">
                <a:solidFill>
                  <a:srgbClr val="000000"/>
                </a:solidFill>
              </a:rPr>
              <a:t>Interest  =  Principal </a:t>
            </a:r>
            <a:r>
              <a:rPr lang="en-US" sz="1400" b="1" dirty="0" smtClean="0">
                <a:solidFill>
                  <a:srgbClr val="000000"/>
                </a:solidFill>
              </a:rPr>
              <a:t>* </a:t>
            </a:r>
            <a:r>
              <a:rPr lang="en-US" sz="1400" b="1" dirty="0">
                <a:solidFill>
                  <a:srgbClr val="000000"/>
                </a:solidFill>
              </a:rPr>
              <a:t>Annual Interest Rate </a:t>
            </a:r>
            <a:r>
              <a:rPr lang="en-US" sz="1400" b="1" dirty="0" smtClean="0">
                <a:solidFill>
                  <a:srgbClr val="000000"/>
                </a:solidFill>
              </a:rPr>
              <a:t>* </a:t>
            </a:r>
            <a:r>
              <a:rPr lang="en-US" sz="1400" b="1" dirty="0">
                <a:solidFill>
                  <a:srgbClr val="000000"/>
                </a:solidFill>
              </a:rPr>
              <a:t>Number of Months / 12 Months</a:t>
            </a:r>
          </a:p>
          <a:p>
            <a:pPr>
              <a:buFont typeface="Wingdings" panose="05000000000000000000" pitchFamily="2" charset="2"/>
              <a:buChar char="v"/>
            </a:pPr>
            <a:endParaRPr lang="en-US" sz="1400" dirty="0" smtClean="0"/>
          </a:p>
          <a:p>
            <a:pPr>
              <a:buFont typeface="Wingdings" panose="05000000000000000000" pitchFamily="2" charset="2"/>
              <a:buChar char="v"/>
            </a:pPr>
            <a:endParaRPr lang="en-US" sz="1400" dirty="0" smtClean="0"/>
          </a:p>
          <a:p>
            <a:pPr>
              <a:buFont typeface="Wingdings" panose="05000000000000000000" pitchFamily="2" charset="2"/>
              <a:buChar char="v"/>
            </a:pPr>
            <a:r>
              <a:rPr lang="en-US" sz="1400" dirty="0" smtClean="0"/>
              <a:t>To </a:t>
            </a:r>
            <a:r>
              <a:rPr lang="en-US" sz="1400" dirty="0"/>
              <a:t>the lender, interest is a </a:t>
            </a:r>
            <a:r>
              <a:rPr lang="en-US" sz="1400" dirty="0" smtClean="0"/>
              <a:t>revenue</a:t>
            </a:r>
            <a:endParaRPr lang="en-US" sz="1400" dirty="0"/>
          </a:p>
          <a:p>
            <a:pPr>
              <a:buFont typeface="Wingdings" panose="05000000000000000000" pitchFamily="2" charset="2"/>
              <a:buChar char="v"/>
            </a:pPr>
            <a:r>
              <a:rPr lang="en-US" sz="1400" dirty="0"/>
              <a:t>To the borrower, interest is an </a:t>
            </a:r>
            <a:r>
              <a:rPr lang="en-US" sz="1400" dirty="0" smtClean="0"/>
              <a:t>expense</a:t>
            </a:r>
            <a:endParaRPr lang="en-US" sz="1400" dirty="0"/>
          </a:p>
          <a:p>
            <a:pPr>
              <a:buFont typeface="Wingdings" panose="05000000000000000000" pitchFamily="2" charset="2"/>
              <a:buChar char="v"/>
            </a:pPr>
            <a:endParaRPr lang="en-US" sz="1400" dirty="0" smtClean="0"/>
          </a:p>
        </p:txBody>
      </p:sp>
    </p:spTree>
    <p:extLst>
      <p:ext uri="{BB962C8B-B14F-4D97-AF65-F5344CB8AC3E}">
        <p14:creationId xmlns:p14="http://schemas.microsoft.com/office/powerpoint/2010/main" val="18022969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70</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Review Session</a:t>
            </a:r>
            <a:endParaRPr lang="en-US" sz="2800" dirty="0"/>
          </a:p>
        </p:txBody>
      </p:sp>
    </p:spTree>
    <p:extLst>
      <p:ext uri="{BB962C8B-B14F-4D97-AF65-F5344CB8AC3E}">
        <p14:creationId xmlns:p14="http://schemas.microsoft.com/office/powerpoint/2010/main" val="11264223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Notes Payable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Bef>
                <a:spcPct val="0"/>
              </a:spcBef>
              <a:spcAft>
                <a:spcPts val="600"/>
              </a:spcAft>
              <a:buNone/>
            </a:pPr>
            <a:r>
              <a:rPr lang="en-US" sz="1400" b="1" u="sng" dirty="0" smtClean="0"/>
              <a:t>Example:</a:t>
            </a:r>
          </a:p>
          <a:p>
            <a:pPr marL="0" indent="0">
              <a:spcBef>
                <a:spcPct val="0"/>
              </a:spcBef>
              <a:buNone/>
            </a:pPr>
            <a:r>
              <a:rPr lang="en-US" sz="1400" dirty="0" smtClean="0"/>
              <a:t>A </a:t>
            </a:r>
            <a:r>
              <a:rPr lang="en-US" sz="1400" dirty="0"/>
              <a:t>company borrows $100,000 </a:t>
            </a:r>
            <a:r>
              <a:rPr lang="en-US" sz="1400" dirty="0" smtClean="0"/>
              <a:t>at </a:t>
            </a:r>
            <a:r>
              <a:rPr lang="en-US" sz="1400" dirty="0"/>
              <a:t>an annual interest rate of 12 percent. The note is a six-month note starting on November 1. Compute the interest on the note </a:t>
            </a:r>
            <a:r>
              <a:rPr lang="en-US" sz="1400" dirty="0" smtClean="0"/>
              <a:t>through December 31.</a:t>
            </a:r>
            <a:endParaRPr lang="en-US" sz="1400" dirty="0"/>
          </a:p>
          <a:p>
            <a:endParaRPr lang="en-US" sz="1400" dirty="0" smtClean="0"/>
          </a:p>
          <a:p>
            <a:pPr marL="406400" lvl="1" indent="0">
              <a:buNone/>
            </a:pPr>
            <a:r>
              <a:rPr lang="en-US" sz="1400" b="1" dirty="0" smtClean="0">
                <a:solidFill>
                  <a:srgbClr val="000000"/>
                </a:solidFill>
              </a:rPr>
              <a:t>Interest  </a:t>
            </a:r>
            <a:r>
              <a:rPr lang="en-US" sz="1400" b="1" dirty="0">
                <a:solidFill>
                  <a:srgbClr val="000000"/>
                </a:solidFill>
              </a:rPr>
              <a:t>=  Principal * Annual Interest Rate * Number of Months / 12 Months</a:t>
            </a:r>
          </a:p>
          <a:p>
            <a:pPr marL="406400" lvl="1" indent="0">
              <a:buNone/>
            </a:pPr>
            <a:r>
              <a:rPr lang="en-US" sz="1400" b="1" dirty="0">
                <a:solidFill>
                  <a:srgbClr val="C00000"/>
                </a:solidFill>
              </a:rPr>
              <a:t>Interest  =  </a:t>
            </a:r>
            <a:r>
              <a:rPr lang="en-US" sz="1400" b="1" dirty="0" smtClean="0">
                <a:solidFill>
                  <a:srgbClr val="C00000"/>
                </a:solidFill>
              </a:rPr>
              <a:t>$100,000 </a:t>
            </a:r>
            <a:r>
              <a:rPr lang="en-US" sz="1400" b="1" dirty="0">
                <a:solidFill>
                  <a:srgbClr val="C00000"/>
                </a:solidFill>
              </a:rPr>
              <a:t>* </a:t>
            </a:r>
            <a:r>
              <a:rPr lang="en-US" sz="1400" b="1" dirty="0" smtClean="0">
                <a:solidFill>
                  <a:srgbClr val="C00000"/>
                </a:solidFill>
              </a:rPr>
              <a:t>12% </a:t>
            </a:r>
            <a:r>
              <a:rPr lang="en-US" sz="1400" b="1" dirty="0">
                <a:solidFill>
                  <a:srgbClr val="C00000"/>
                </a:solidFill>
              </a:rPr>
              <a:t>* </a:t>
            </a:r>
            <a:r>
              <a:rPr lang="en-US" sz="1400" b="1" dirty="0" smtClean="0">
                <a:solidFill>
                  <a:srgbClr val="C00000"/>
                </a:solidFill>
              </a:rPr>
              <a:t>2 </a:t>
            </a:r>
            <a:r>
              <a:rPr lang="en-US" sz="1400" b="1" dirty="0">
                <a:solidFill>
                  <a:srgbClr val="C00000"/>
                </a:solidFill>
              </a:rPr>
              <a:t>/ 12 </a:t>
            </a:r>
            <a:r>
              <a:rPr lang="en-US" sz="1400" b="1" dirty="0" smtClean="0">
                <a:solidFill>
                  <a:srgbClr val="C00000"/>
                </a:solidFill>
              </a:rPr>
              <a:t>Months</a:t>
            </a:r>
          </a:p>
          <a:p>
            <a:pPr marL="406400" lvl="1" indent="0">
              <a:buNone/>
            </a:pPr>
            <a:r>
              <a:rPr lang="en-US" sz="1400" b="1" dirty="0">
                <a:solidFill>
                  <a:srgbClr val="C00000"/>
                </a:solidFill>
              </a:rPr>
              <a:t>Interest  =  </a:t>
            </a:r>
            <a:r>
              <a:rPr lang="en-US" sz="1400" b="1" dirty="0" smtClean="0">
                <a:solidFill>
                  <a:srgbClr val="C00000"/>
                </a:solidFill>
              </a:rPr>
              <a:t>$2,000</a:t>
            </a:r>
            <a:endParaRPr lang="en-US" sz="1400" b="1" dirty="0">
              <a:solidFill>
                <a:srgbClr val="C00000"/>
              </a:solidFill>
            </a:endParaRPr>
          </a:p>
          <a:p>
            <a:pPr marL="406400" lvl="1" indent="0">
              <a:buNone/>
            </a:pPr>
            <a:endParaRPr lang="en-US" sz="1400" b="1" dirty="0">
              <a:solidFill>
                <a:srgbClr val="000000"/>
              </a:solidFill>
            </a:endParaRPr>
          </a:p>
          <a:p>
            <a:pPr marL="0" indent="0">
              <a:buNone/>
            </a:pPr>
            <a:endParaRPr lang="en-US" sz="1400" dirty="0" smtClean="0"/>
          </a:p>
          <a:p>
            <a:pPr marL="0" indent="0">
              <a:buNone/>
            </a:pPr>
            <a:endParaRPr lang="en-US" sz="1400" dirty="0" smtClean="0"/>
          </a:p>
          <a:p>
            <a:endParaRPr lang="en-US" sz="1400" dirty="0" smtClean="0"/>
          </a:p>
          <a:p>
            <a:endParaRPr lang="en-US" sz="1400" dirty="0"/>
          </a:p>
          <a:p>
            <a:pPr marL="0" indent="0">
              <a:buNone/>
            </a:pPr>
            <a:endParaRPr lang="en-US" sz="1400" dirty="0" smtClean="0"/>
          </a:p>
          <a:p>
            <a:pPr marL="0" indent="0">
              <a:buNone/>
            </a:pPr>
            <a:r>
              <a:rPr lang="en-US" sz="1400" b="1" dirty="0" smtClean="0">
                <a:solidFill>
                  <a:srgbClr val="002060"/>
                </a:solidFill>
              </a:rPr>
              <a:t>What </a:t>
            </a:r>
            <a:r>
              <a:rPr lang="en-US" sz="1400" b="1" dirty="0">
                <a:solidFill>
                  <a:srgbClr val="002060"/>
                </a:solidFill>
              </a:rPr>
              <a:t>do we record on </a:t>
            </a:r>
            <a:r>
              <a:rPr lang="en-US" sz="1400" b="1" dirty="0" smtClean="0">
                <a:solidFill>
                  <a:srgbClr val="002060"/>
                </a:solidFill>
              </a:rPr>
              <a:t>April 30 of the following year (related to interest)?</a:t>
            </a:r>
          </a:p>
          <a:p>
            <a:pPr marL="0" indent="0">
              <a:buNone/>
            </a:pPr>
            <a:endParaRPr lang="en-US" sz="1400" b="1" dirty="0">
              <a:solidFill>
                <a:srgbClr val="00206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804810738"/>
              </p:ext>
            </p:extLst>
          </p:nvPr>
        </p:nvGraphicFramePr>
        <p:xfrm>
          <a:off x="1295400" y="3200400"/>
          <a:ext cx="6781800" cy="9144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 record interest expense through December 31</a:t>
                      </a:r>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tc>
                <a:tc>
                  <a:txBody>
                    <a:bodyPr/>
                    <a:lstStyle/>
                    <a:p>
                      <a:pPr algn="r"/>
                      <a:r>
                        <a:rPr lang="en-US" sz="1400" dirty="0" smtClean="0"/>
                        <a:t>$2,000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Interest Payable (+L)</a:t>
                      </a:r>
                      <a:endParaRPr lang="en-US" sz="1400" dirty="0"/>
                    </a:p>
                  </a:txBody>
                  <a:tcPr/>
                </a:tc>
                <a:tc>
                  <a:txBody>
                    <a:bodyPr/>
                    <a:lstStyle/>
                    <a:p>
                      <a:pPr algn="r"/>
                      <a:endParaRPr lang="en-US" sz="1400" dirty="0"/>
                    </a:p>
                  </a:txBody>
                  <a:tcPr/>
                </a:tc>
                <a:tc>
                  <a:txBody>
                    <a:bodyPr/>
                    <a:lstStyle/>
                    <a:p>
                      <a:pPr algn="r"/>
                      <a:r>
                        <a:rPr lang="en-US" sz="1400" dirty="0" smtClean="0"/>
                        <a:t>$2,000</a:t>
                      </a:r>
                      <a:endParaRPr lang="en-US" sz="1400" dirty="0"/>
                    </a:p>
                  </a:txBody>
                  <a:tcPr/>
                </a:tc>
                <a:extLst>
                  <a:ext uri="{0D108BD9-81ED-4DB2-BD59-A6C34878D82A}">
                    <a16:rowId xmlns:a16="http://schemas.microsoft.com/office/drawing/2014/main" val="51223817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42506467"/>
              </p:ext>
            </p:extLst>
          </p:nvPr>
        </p:nvGraphicFramePr>
        <p:xfrm>
          <a:off x="1295400" y="4876800"/>
          <a:ext cx="6781800" cy="121920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val="20000"/>
                    </a:ext>
                  </a:extLst>
                </a:gridCol>
                <a:gridCol w="1203049">
                  <a:extLst>
                    <a:ext uri="{9D8B030D-6E8A-4147-A177-3AD203B41FA5}">
                      <a16:colId xmlns:a16="http://schemas.microsoft.com/office/drawing/2014/main" val="20001"/>
                    </a:ext>
                  </a:extLst>
                </a:gridCol>
                <a:gridCol w="1311551">
                  <a:extLst>
                    <a:ext uri="{9D8B030D-6E8A-4147-A177-3AD203B41FA5}">
                      <a16:colId xmlns:a16="http://schemas.microsoft.com/office/drawing/2014/main" val="20002"/>
                    </a:ext>
                  </a:extLst>
                </a:gridCol>
              </a:tblGrid>
              <a:tr h="127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dirty="0" smtClean="0"/>
                        <a:t>To</a:t>
                      </a:r>
                      <a:r>
                        <a:rPr lang="en-US" sz="1400" i="1" baseline="0" dirty="0" smtClean="0"/>
                        <a:t> record </a:t>
                      </a:r>
                      <a:r>
                        <a:rPr lang="en-US" sz="1400" i="1" dirty="0" smtClean="0"/>
                        <a:t>cash payment for</a:t>
                      </a:r>
                      <a:r>
                        <a:rPr lang="en-US" sz="1400" i="1" baseline="0" dirty="0" smtClean="0"/>
                        <a:t> interest</a:t>
                      </a:r>
                      <a:endParaRPr lang="en-US" sz="1400" i="1" dirty="0" smtClean="0"/>
                    </a:p>
                  </a:txBody>
                  <a:tcPr>
                    <a:solidFill>
                      <a:schemeClr val="bg1">
                        <a:lumMod val="95000"/>
                      </a:schemeClr>
                    </a:solidFill>
                  </a:tcPr>
                </a:tc>
                <a:tc>
                  <a:txBody>
                    <a:bodyPr/>
                    <a:lstStyle/>
                    <a:p>
                      <a:pPr algn="r"/>
                      <a:r>
                        <a:rPr lang="en-US" sz="1400" u="sng" dirty="0" smtClean="0">
                          <a:solidFill>
                            <a:srgbClr val="C00000"/>
                          </a:solidFill>
                        </a:rPr>
                        <a:t>Debit</a:t>
                      </a:r>
                      <a:endParaRPr lang="en-US" sz="1400" u="sng" dirty="0">
                        <a:solidFill>
                          <a:srgbClr val="C00000"/>
                        </a:solidFill>
                      </a:endParaRPr>
                    </a:p>
                  </a:txBody>
                  <a:tcPr>
                    <a:solidFill>
                      <a:schemeClr val="bg1">
                        <a:lumMod val="95000"/>
                      </a:schemeClr>
                    </a:solidFill>
                  </a:tcPr>
                </a:tc>
                <a:tc>
                  <a:txBody>
                    <a:bodyPr/>
                    <a:lstStyle/>
                    <a:p>
                      <a:pPr algn="r"/>
                      <a:r>
                        <a:rPr lang="en-US" sz="1400" u="sng" dirty="0" smtClean="0">
                          <a:solidFill>
                            <a:srgbClr val="C00000"/>
                          </a:solidFill>
                        </a:rPr>
                        <a:t>Credit</a:t>
                      </a:r>
                      <a:endParaRPr lang="en-US" sz="1400" u="sng" dirty="0">
                        <a:solidFill>
                          <a:srgbClr val="C00000"/>
                        </a:solidFill>
                      </a:endParaRPr>
                    </a:p>
                  </a:txBody>
                  <a:tcPr>
                    <a:solidFill>
                      <a:schemeClr val="bg1">
                        <a:lumMod val="95000"/>
                      </a:schemeClr>
                    </a:solidFill>
                  </a:tcPr>
                </a:tc>
                <a:extLst>
                  <a:ext uri="{0D108BD9-81ED-4DB2-BD59-A6C34878D82A}">
                    <a16:rowId xmlns:a16="http://schemas.microsoft.com/office/drawing/2014/main" val="10000"/>
                  </a:ext>
                </a:extLst>
              </a:tr>
              <a:tr h="127000">
                <a:tc>
                  <a:txBody>
                    <a:bodyPr/>
                    <a:lstStyle/>
                    <a:p>
                      <a:r>
                        <a:rPr lang="en-US" sz="1400" dirty="0" smtClean="0"/>
                        <a:t>Interest Expense (+E; -SE)</a:t>
                      </a:r>
                      <a:endParaRPr lang="en-US" sz="1400" dirty="0"/>
                    </a:p>
                  </a:txBody>
                  <a:tcPr>
                    <a:solidFill>
                      <a:schemeClr val="bg1">
                        <a:lumMod val="95000"/>
                      </a:schemeClr>
                    </a:solidFill>
                  </a:tcPr>
                </a:tc>
                <a:tc>
                  <a:txBody>
                    <a:bodyPr/>
                    <a:lstStyle/>
                    <a:p>
                      <a:pPr algn="r"/>
                      <a:r>
                        <a:rPr lang="en-US" sz="1400" dirty="0" smtClean="0"/>
                        <a:t>$4,000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2"/>
                  </a:ext>
                </a:extLst>
              </a:tr>
              <a:tr h="127000">
                <a:tc>
                  <a:txBody>
                    <a:bodyPr/>
                    <a:lstStyle/>
                    <a:p>
                      <a:r>
                        <a:rPr lang="en-US" sz="1400" dirty="0" smtClean="0"/>
                        <a:t>Interest Payable (-L)</a:t>
                      </a:r>
                      <a:endParaRPr lang="en-US" sz="1400" dirty="0"/>
                    </a:p>
                  </a:txBody>
                  <a:tcPr>
                    <a:solidFill>
                      <a:schemeClr val="bg1">
                        <a:lumMod val="95000"/>
                      </a:schemeClr>
                    </a:solidFill>
                  </a:tcPr>
                </a:tc>
                <a:tc>
                  <a:txBody>
                    <a:bodyPr/>
                    <a:lstStyle/>
                    <a:p>
                      <a:pPr algn="r"/>
                      <a:r>
                        <a:rPr lang="en-US" sz="1400" dirty="0" smtClean="0"/>
                        <a:t>$2,000</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extLst>
                  <a:ext uri="{0D108BD9-81ED-4DB2-BD59-A6C34878D82A}">
                    <a16:rowId xmlns:a16="http://schemas.microsoft.com/office/drawing/2014/main" val="10001"/>
                  </a:ext>
                </a:extLst>
              </a:tr>
              <a:tr h="127000">
                <a:tc>
                  <a:txBody>
                    <a:bodyPr/>
                    <a:lstStyle/>
                    <a:p>
                      <a:r>
                        <a:rPr lang="en-US" sz="1400" dirty="0" smtClean="0"/>
                        <a:t>     Cash (-A)</a:t>
                      </a:r>
                      <a:endParaRPr lang="en-US" sz="1400" dirty="0"/>
                    </a:p>
                  </a:txBody>
                  <a:tcPr>
                    <a:solidFill>
                      <a:schemeClr val="bg1">
                        <a:lumMod val="95000"/>
                      </a:schemeClr>
                    </a:solidFill>
                  </a:tcPr>
                </a:tc>
                <a:tc>
                  <a:txBody>
                    <a:bodyPr/>
                    <a:lstStyle/>
                    <a:p>
                      <a:pPr algn="r"/>
                      <a:endParaRPr lang="en-US" sz="1400" dirty="0"/>
                    </a:p>
                  </a:txBody>
                  <a:tcPr>
                    <a:solidFill>
                      <a:schemeClr val="bg1">
                        <a:lumMod val="95000"/>
                      </a:schemeClr>
                    </a:solidFill>
                  </a:tcPr>
                </a:tc>
                <a:tc>
                  <a:txBody>
                    <a:bodyPr/>
                    <a:lstStyle/>
                    <a:p>
                      <a:pPr algn="r"/>
                      <a:r>
                        <a:rPr lang="en-US" sz="1400" dirty="0" smtClean="0"/>
                        <a:t>$6,000</a:t>
                      </a:r>
                      <a:endParaRPr lang="en-US" sz="1400" dirty="0"/>
                    </a:p>
                  </a:txBody>
                  <a:tcPr>
                    <a:solidFill>
                      <a:schemeClr val="bg1">
                        <a:lumMod val="95000"/>
                      </a:schemeClr>
                    </a:solidFill>
                  </a:tcPr>
                </a:tc>
                <a:extLst>
                  <a:ext uri="{0D108BD9-81ED-4DB2-BD59-A6C34878D82A}">
                    <a16:rowId xmlns:a16="http://schemas.microsoft.com/office/drawing/2014/main" val="512238173"/>
                  </a:ext>
                </a:extLst>
              </a:tr>
            </a:tbl>
          </a:graphicData>
        </a:graphic>
      </p:graphicFrame>
    </p:spTree>
    <p:extLst>
      <p:ext uri="{BB962C8B-B14F-4D97-AF65-F5344CB8AC3E}">
        <p14:creationId xmlns:p14="http://schemas.microsoft.com/office/powerpoint/2010/main" val="28597840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Contingent Liabilities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defRPr/>
            </a:pPr>
            <a:r>
              <a:rPr lang="en-US" sz="1400" b="1" dirty="0" smtClean="0">
                <a:solidFill>
                  <a:srgbClr val="C00000"/>
                </a:solidFill>
              </a:rPr>
              <a:t>Contingent </a:t>
            </a:r>
            <a:r>
              <a:rPr lang="en-US" sz="1400" b="1" dirty="0">
                <a:solidFill>
                  <a:srgbClr val="C00000"/>
                </a:solidFill>
              </a:rPr>
              <a:t>liabilities </a:t>
            </a:r>
            <a:r>
              <a:rPr lang="en-US" sz="1400" dirty="0"/>
              <a:t>are potential liabilities that are created as a result of </a:t>
            </a:r>
            <a:r>
              <a:rPr lang="en-US" sz="1400" dirty="0" smtClean="0"/>
              <a:t>past events. </a:t>
            </a:r>
            <a:r>
              <a:rPr lang="en-US" sz="1400" dirty="0"/>
              <a:t>A contingent liability may or may not become a recorded liability depending on future events. A situation that produces a contingent liability also causes a contingent loss.</a:t>
            </a:r>
          </a:p>
          <a:p>
            <a:pPr>
              <a:defRPr/>
            </a:pPr>
            <a:endParaRPr lang="en-US" sz="1400" dirty="0"/>
          </a:p>
          <a:p>
            <a:pPr>
              <a:spcAft>
                <a:spcPts val="600"/>
              </a:spcAft>
              <a:buFont typeface="Wingdings" panose="05000000000000000000" pitchFamily="2" charset="2"/>
              <a:buChar char="ü"/>
              <a:defRPr/>
            </a:pPr>
            <a:r>
              <a:rPr lang="en-US" sz="1400" dirty="0"/>
              <a:t>Whether a contingent liability is reported on the balance sheet, in the footnotes, or not at all depends on two factors: </a:t>
            </a:r>
            <a:endParaRPr lang="en-US" sz="1400" dirty="0" smtClean="0"/>
          </a:p>
          <a:p>
            <a:pPr marL="749300" lvl="1" indent="-342900">
              <a:buFont typeface="+mj-lt"/>
              <a:buAutoNum type="arabicParenR"/>
              <a:defRPr/>
            </a:pPr>
            <a:r>
              <a:rPr lang="en-US" sz="1400" dirty="0" smtClean="0"/>
              <a:t>the </a:t>
            </a:r>
            <a:r>
              <a:rPr lang="en-US" sz="1400" dirty="0"/>
              <a:t>probability of a future economic sacrifice and </a:t>
            </a:r>
            <a:endParaRPr lang="en-US" sz="1400" dirty="0" smtClean="0"/>
          </a:p>
          <a:p>
            <a:pPr marL="749300" lvl="1" indent="-342900">
              <a:buFont typeface="+mj-lt"/>
              <a:buAutoNum type="arabicParenR"/>
              <a:defRPr/>
            </a:pPr>
            <a:r>
              <a:rPr lang="en-US" sz="1400" dirty="0" smtClean="0"/>
              <a:t>the </a:t>
            </a:r>
            <a:r>
              <a:rPr lang="en-US" sz="1400" dirty="0"/>
              <a:t>ability of management to estimate the amount of the </a:t>
            </a:r>
            <a:r>
              <a:rPr lang="en-US" sz="1400" dirty="0" smtClean="0"/>
              <a:t>liability</a:t>
            </a:r>
          </a:p>
          <a:p>
            <a:pPr marL="406400" lvl="1" indent="0">
              <a:buNone/>
              <a:defRPr/>
            </a:pPr>
            <a:endParaRPr lang="en-US" sz="1400" dirty="0"/>
          </a:p>
          <a:p>
            <a:pPr marL="406400" lvl="1" indent="0">
              <a:buNone/>
              <a:defRPr/>
            </a:pPr>
            <a:endParaRPr lang="en-US" sz="1400" dirty="0" smtClean="0"/>
          </a:p>
          <a:p>
            <a:pPr marL="406400" lvl="1" indent="0">
              <a:buNone/>
              <a:defRPr/>
            </a:pPr>
            <a:endParaRPr lang="en-US" sz="1400" dirty="0"/>
          </a:p>
          <a:p>
            <a:pPr marL="406400" lvl="1" indent="0">
              <a:buNone/>
              <a:defRPr/>
            </a:pPr>
            <a:endParaRPr lang="en-US" sz="1400" dirty="0" smtClean="0"/>
          </a:p>
          <a:p>
            <a:pPr marL="406400" lvl="1" indent="0">
              <a:buNone/>
              <a:defRPr/>
            </a:pPr>
            <a:endParaRPr lang="en-US" sz="1400" dirty="0"/>
          </a:p>
          <a:p>
            <a:pPr marL="406400" lvl="1" indent="0">
              <a:buNone/>
              <a:defRPr/>
            </a:pPr>
            <a:endParaRPr lang="en-US" sz="1400" dirty="0" smtClean="0"/>
          </a:p>
          <a:p>
            <a:pPr marL="406400" lvl="1" indent="0">
              <a:buNone/>
              <a:defRPr/>
            </a:pPr>
            <a:endParaRPr lang="en-US" sz="1400" dirty="0" smtClean="0"/>
          </a:p>
          <a:p>
            <a:pPr marL="0" indent="0">
              <a:spcAft>
                <a:spcPts val="600"/>
              </a:spcAft>
              <a:buNone/>
              <a:defRPr/>
            </a:pPr>
            <a:r>
              <a:rPr lang="en-US" sz="1200" dirty="0" smtClean="0"/>
              <a:t>*The </a:t>
            </a:r>
            <a:r>
              <a:rPr lang="en-US" sz="1200" dirty="0"/>
              <a:t>probabilities of occurrence are defined in the following manner:</a:t>
            </a:r>
          </a:p>
          <a:p>
            <a:pPr>
              <a:spcAft>
                <a:spcPts val="600"/>
              </a:spcAft>
              <a:buFont typeface="Wingdings" panose="05000000000000000000" pitchFamily="2" charset="2"/>
              <a:buChar char="Ø"/>
              <a:defRPr/>
            </a:pPr>
            <a:r>
              <a:rPr lang="en-US" sz="1200" dirty="0" smtClean="0">
                <a:solidFill>
                  <a:srgbClr val="FF0000"/>
                </a:solidFill>
              </a:rPr>
              <a:t>Probable</a:t>
            </a:r>
            <a:r>
              <a:rPr lang="en-US" sz="1200" dirty="0" smtClean="0"/>
              <a:t>: The </a:t>
            </a:r>
            <a:r>
              <a:rPr lang="en-US" sz="1200" dirty="0"/>
              <a:t>chance that the future event or events will occur is high.</a:t>
            </a:r>
          </a:p>
          <a:p>
            <a:pPr>
              <a:spcAft>
                <a:spcPts val="600"/>
              </a:spcAft>
              <a:buFont typeface="Wingdings" panose="05000000000000000000" pitchFamily="2" charset="2"/>
              <a:buChar char="Ø"/>
              <a:defRPr/>
            </a:pPr>
            <a:r>
              <a:rPr lang="en-US" sz="1200" dirty="0">
                <a:solidFill>
                  <a:srgbClr val="002060"/>
                </a:solidFill>
              </a:rPr>
              <a:t>Reasonably </a:t>
            </a:r>
            <a:r>
              <a:rPr lang="en-US" sz="1200" dirty="0" smtClean="0">
                <a:solidFill>
                  <a:srgbClr val="002060"/>
                </a:solidFill>
              </a:rPr>
              <a:t>possible</a:t>
            </a:r>
            <a:r>
              <a:rPr lang="en-US" sz="1200" dirty="0" smtClean="0"/>
              <a:t>: The </a:t>
            </a:r>
            <a:r>
              <a:rPr lang="en-US" sz="1200" dirty="0"/>
              <a:t>chance that the future event or events will occur is more than remote but less than likely.</a:t>
            </a:r>
          </a:p>
          <a:p>
            <a:pPr>
              <a:buFont typeface="Wingdings" panose="05000000000000000000" pitchFamily="2" charset="2"/>
              <a:buChar char="Ø"/>
              <a:defRPr/>
            </a:pPr>
            <a:r>
              <a:rPr lang="en-US" sz="1200" dirty="0" smtClean="0">
                <a:solidFill>
                  <a:srgbClr val="0C5C1B"/>
                </a:solidFill>
              </a:rPr>
              <a:t>Remote</a:t>
            </a:r>
            <a:r>
              <a:rPr lang="en-US" sz="1200" dirty="0" smtClean="0"/>
              <a:t>: The </a:t>
            </a:r>
            <a:r>
              <a:rPr lang="en-US" sz="1200" dirty="0"/>
              <a:t>chance that the future event or events will occur is slight.</a:t>
            </a:r>
          </a:p>
        </p:txBody>
      </p:sp>
      <p:graphicFrame>
        <p:nvGraphicFramePr>
          <p:cNvPr id="3" name="Table 2"/>
          <p:cNvGraphicFramePr>
            <a:graphicFrameLocks noGrp="1"/>
          </p:cNvGraphicFramePr>
          <p:nvPr>
            <p:extLst>
              <p:ext uri="{D42A27DB-BD31-4B8C-83A1-F6EECF244321}">
                <p14:modId xmlns:p14="http://schemas.microsoft.com/office/powerpoint/2010/main" val="3936147305"/>
              </p:ext>
            </p:extLst>
          </p:nvPr>
        </p:nvGraphicFramePr>
        <p:xfrm>
          <a:off x="1143000" y="3352800"/>
          <a:ext cx="7162800" cy="1463040"/>
        </p:xfrm>
        <a:graphic>
          <a:graphicData uri="http://schemas.openxmlformats.org/drawingml/2006/table">
            <a:tbl>
              <a:tblPr firstRow="1" bandRow="1">
                <a:tableStyleId>{5C22544A-7EE6-4342-B048-85BDC9FD1C3A}</a:tableStyleId>
              </a:tblPr>
              <a:tblGrid>
                <a:gridCol w="1790700">
                  <a:extLst>
                    <a:ext uri="{9D8B030D-6E8A-4147-A177-3AD203B41FA5}">
                      <a16:colId xmlns:a16="http://schemas.microsoft.com/office/drawing/2014/main" val="20000"/>
                    </a:ext>
                  </a:extLst>
                </a:gridCol>
                <a:gridCol w="1790700">
                  <a:extLst>
                    <a:ext uri="{9D8B030D-6E8A-4147-A177-3AD203B41FA5}">
                      <a16:colId xmlns:a16="http://schemas.microsoft.com/office/drawing/2014/main" val="20001"/>
                    </a:ext>
                  </a:extLst>
                </a:gridCol>
                <a:gridCol w="1790700">
                  <a:extLst>
                    <a:ext uri="{9D8B030D-6E8A-4147-A177-3AD203B41FA5}">
                      <a16:colId xmlns:a16="http://schemas.microsoft.com/office/drawing/2014/main" val="20002"/>
                    </a:ext>
                  </a:extLst>
                </a:gridCol>
                <a:gridCol w="1790700">
                  <a:extLst>
                    <a:ext uri="{9D8B030D-6E8A-4147-A177-3AD203B41FA5}">
                      <a16:colId xmlns:a16="http://schemas.microsoft.com/office/drawing/2014/main" val="20003"/>
                    </a:ext>
                  </a:extLst>
                </a:gridCol>
              </a:tblGrid>
              <a:tr h="177800">
                <a:tc>
                  <a:txBody>
                    <a:bodyPr/>
                    <a:lstStyle/>
                    <a:p>
                      <a:endParaRPr lang="en-US" sz="1200" dirty="0"/>
                    </a:p>
                  </a:txBody>
                  <a:tcPr/>
                </a:tc>
                <a:tc gridSpan="3">
                  <a:txBody>
                    <a:bodyPr/>
                    <a:lstStyle/>
                    <a:p>
                      <a:pPr algn="ctr"/>
                      <a:r>
                        <a:rPr lang="en-US" sz="1200" dirty="0" smtClean="0"/>
                        <a:t>Probability of Occurrence*</a:t>
                      </a:r>
                      <a:endParaRPr lang="en-US" sz="1200"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177800">
                <a:tc>
                  <a:txBody>
                    <a:bodyPr/>
                    <a:lstStyle/>
                    <a:p>
                      <a:endParaRPr lang="en-US" sz="1200" dirty="0"/>
                    </a:p>
                  </a:txBody>
                  <a:tcPr/>
                </a:tc>
                <a:tc>
                  <a:txBody>
                    <a:bodyPr/>
                    <a:lstStyle/>
                    <a:p>
                      <a:pPr algn="ctr"/>
                      <a:r>
                        <a:rPr lang="en-US" sz="1200" b="1" dirty="0" smtClean="0"/>
                        <a:t>Probable</a:t>
                      </a:r>
                      <a:endParaRPr lang="en-US" sz="1200" b="1" dirty="0"/>
                    </a:p>
                  </a:txBody>
                  <a:tcPr/>
                </a:tc>
                <a:tc>
                  <a:txBody>
                    <a:bodyPr/>
                    <a:lstStyle/>
                    <a:p>
                      <a:pPr algn="ctr"/>
                      <a:r>
                        <a:rPr lang="en-US" sz="1200" b="1" dirty="0" smtClean="0"/>
                        <a:t>Reasonably Possible</a:t>
                      </a:r>
                      <a:endParaRPr lang="en-US" sz="1200" b="1" dirty="0"/>
                    </a:p>
                  </a:txBody>
                  <a:tcPr/>
                </a:tc>
                <a:tc>
                  <a:txBody>
                    <a:bodyPr/>
                    <a:lstStyle/>
                    <a:p>
                      <a:pPr algn="ctr"/>
                      <a:r>
                        <a:rPr lang="en-US" sz="1200" b="1" dirty="0" smtClean="0"/>
                        <a:t>Remote</a:t>
                      </a:r>
                      <a:endParaRPr lang="en-US" sz="1200" b="1" dirty="0"/>
                    </a:p>
                  </a:txBody>
                  <a:tcPr/>
                </a:tc>
                <a:extLst>
                  <a:ext uri="{0D108BD9-81ED-4DB2-BD59-A6C34878D82A}">
                    <a16:rowId xmlns:a16="http://schemas.microsoft.com/office/drawing/2014/main" val="10001"/>
                  </a:ext>
                </a:extLst>
              </a:tr>
              <a:tr h="296333">
                <a:tc>
                  <a:txBody>
                    <a:bodyPr/>
                    <a:lstStyle/>
                    <a:p>
                      <a:r>
                        <a:rPr lang="en-US" sz="1200" dirty="0" smtClean="0"/>
                        <a:t>Amount can be reasonably estimated</a:t>
                      </a:r>
                      <a:endParaRPr lang="en-US" sz="1200" dirty="0"/>
                    </a:p>
                  </a:txBody>
                  <a:tcPr/>
                </a:tc>
                <a:tc>
                  <a:txBody>
                    <a:bodyPr/>
                    <a:lstStyle/>
                    <a:p>
                      <a:pPr algn="ctr"/>
                      <a:r>
                        <a:rPr lang="en-US" sz="1200" dirty="0" smtClean="0"/>
                        <a:t>Recorded as a Liability</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Disclose in Footnotes</a:t>
                      </a:r>
                    </a:p>
                  </a:txBody>
                  <a:tcPr/>
                </a:tc>
                <a:tc>
                  <a:txBody>
                    <a:bodyPr/>
                    <a:lstStyle/>
                    <a:p>
                      <a:pPr algn="ctr"/>
                      <a:r>
                        <a:rPr lang="en-US" sz="1200" dirty="0" smtClean="0"/>
                        <a:t>Disclosure</a:t>
                      </a:r>
                      <a:r>
                        <a:rPr lang="en-US" sz="1200" baseline="0" dirty="0" smtClean="0"/>
                        <a:t> not required</a:t>
                      </a:r>
                      <a:endParaRPr lang="en-US" sz="1200" dirty="0"/>
                    </a:p>
                  </a:txBody>
                  <a:tcPr/>
                </a:tc>
                <a:extLst>
                  <a:ext uri="{0D108BD9-81ED-4DB2-BD59-A6C34878D82A}">
                    <a16:rowId xmlns:a16="http://schemas.microsoft.com/office/drawing/2014/main" val="10002"/>
                  </a:ext>
                </a:extLst>
              </a:tr>
              <a:tr h="4148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Amount cannot be reasonably estimated</a:t>
                      </a:r>
                      <a:endParaRPr lang="en-US" sz="1200" dirty="0"/>
                    </a:p>
                  </a:txBody>
                  <a:tcPr/>
                </a:tc>
                <a:tc>
                  <a:txBody>
                    <a:bodyPr/>
                    <a:lstStyle/>
                    <a:p>
                      <a:pPr algn="ctr"/>
                      <a:r>
                        <a:rPr lang="en-US" sz="1200" dirty="0" smtClean="0"/>
                        <a:t>Disclose in Footnotes</a:t>
                      </a:r>
                      <a:endParaRPr 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Disclose in Footnotes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Disclosure</a:t>
                      </a:r>
                      <a:r>
                        <a:rPr lang="en-US" sz="1200" baseline="0" dirty="0" smtClean="0"/>
                        <a:t> not required</a:t>
                      </a:r>
                      <a:endParaRPr lang="en-US" sz="1200" dirty="0" smtClean="0"/>
                    </a:p>
                  </a:txBody>
                  <a:tcPr/>
                </a:tc>
                <a:extLst>
                  <a:ext uri="{0D108BD9-81ED-4DB2-BD59-A6C34878D82A}">
                    <a16:rowId xmlns:a16="http://schemas.microsoft.com/office/drawing/2014/main" val="10003"/>
                  </a:ext>
                </a:extLst>
              </a:tr>
            </a:tbl>
          </a:graphicData>
        </a:graphic>
      </p:graphicFrame>
      <p:sp>
        <p:nvSpPr>
          <p:cNvPr id="2" name="Rectangle 1"/>
          <p:cNvSpPr/>
          <p:nvPr/>
        </p:nvSpPr>
        <p:spPr bwMode="auto">
          <a:xfrm>
            <a:off x="2895600" y="3886200"/>
            <a:ext cx="1828800" cy="457200"/>
          </a:xfrm>
          <a:prstGeom prst="rect">
            <a:avLst/>
          </a:prstGeom>
          <a:noFill/>
          <a:ln w="25400" cap="flat" cmpd="sng" algn="ctr">
            <a:solidFill>
              <a:srgbClr val="FF212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7" name="Rectangle 6"/>
          <p:cNvSpPr/>
          <p:nvPr/>
        </p:nvSpPr>
        <p:spPr bwMode="auto">
          <a:xfrm>
            <a:off x="6477000" y="3886200"/>
            <a:ext cx="1828800" cy="914400"/>
          </a:xfrm>
          <a:prstGeom prst="rect">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9862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31103</TotalTime>
  <Words>7891</Words>
  <Application>Microsoft Office PowerPoint</Application>
  <PresentationFormat>On-screen Show (4:3)</PresentationFormat>
  <Paragraphs>1412</Paragraphs>
  <Slides>70</Slides>
  <Notes>70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ＭＳ Ｐゴシック</vt:lpstr>
      <vt:lpstr>Arial</vt:lpstr>
      <vt:lpstr>Wingdings</vt:lpstr>
      <vt:lpstr>ヒラギノ角ゴ Pro W3</vt:lpstr>
      <vt:lpstr>GT_ppt_rnd2_light_gray</vt:lpstr>
      <vt:lpstr>PowerPoint Presentation</vt:lpstr>
      <vt:lpstr>Final Exam - Spring 2018</vt:lpstr>
      <vt:lpstr>Final Exam - Spring 2018</vt:lpstr>
      <vt:lpstr>PowerPoint Presentation</vt:lpstr>
      <vt:lpstr>Liabilities</vt:lpstr>
      <vt:lpstr>Current Liabilities</vt:lpstr>
      <vt:lpstr>Notes Payable</vt:lpstr>
      <vt:lpstr>Notes Payable</vt:lpstr>
      <vt:lpstr>Contingent Liabilities</vt:lpstr>
      <vt:lpstr>Working Capital Management</vt:lpstr>
      <vt:lpstr>Long-Term Liabilities</vt:lpstr>
      <vt:lpstr>PowerPoint Presentation</vt:lpstr>
      <vt:lpstr>Present Value of a Single Amount</vt:lpstr>
      <vt:lpstr>Present Value of an Annuity</vt:lpstr>
      <vt:lpstr>Present Value: Accounting Applications</vt:lpstr>
      <vt:lpstr>Present Value: Accounting Applications</vt:lpstr>
      <vt:lpstr>Present Value: Accounting Applications</vt:lpstr>
      <vt:lpstr>PowerPoint Presentation</vt:lpstr>
      <vt:lpstr>Bonds Payable</vt:lpstr>
      <vt:lpstr>Bonds Payable</vt:lpstr>
      <vt:lpstr>Bond Issuance</vt:lpstr>
      <vt:lpstr>Financial Reporting for Bonds</vt:lpstr>
      <vt:lpstr>Stated Interest Rate vs. Market Interest Rate</vt:lpstr>
      <vt:lpstr>Cash Payments vs. Interest Expense</vt:lpstr>
      <vt:lpstr>Bonds Issued at Par</vt:lpstr>
      <vt:lpstr>Bonds Issued at Discount</vt:lpstr>
      <vt:lpstr>Bonds Issued at Discount</vt:lpstr>
      <vt:lpstr>Bond Discount Amortization Schedule</vt:lpstr>
      <vt:lpstr>Bonds Issued at Discount</vt:lpstr>
      <vt:lpstr>Bonds Issued at Premium</vt:lpstr>
      <vt:lpstr>Bonds Issued at Premium</vt:lpstr>
      <vt:lpstr>Bond Premium Amortization Schedule</vt:lpstr>
      <vt:lpstr>Bonds Issued at Premium</vt:lpstr>
      <vt:lpstr>Early Redemption: Bond Issued at Discount</vt:lpstr>
      <vt:lpstr>Zero Coupon Bond Amortization Schedule</vt:lpstr>
      <vt:lpstr>Summary: Financial Reporting for Bonds</vt:lpstr>
      <vt:lpstr>PowerPoint Presentation</vt:lpstr>
      <vt:lpstr>Authorized vs. Issued vs. Outstanding Shares</vt:lpstr>
      <vt:lpstr>Authorized vs. Issued vs. Outstanding Shares</vt:lpstr>
      <vt:lpstr>Earnings Per Share (EPS)</vt:lpstr>
      <vt:lpstr>What Makes a Security ‘Anti-Dilutive’?</vt:lpstr>
      <vt:lpstr>Initial Sale of Stock</vt:lpstr>
      <vt:lpstr>Repurchasing Stock</vt:lpstr>
      <vt:lpstr>Repurchasing Stock Example</vt:lpstr>
      <vt:lpstr>Repurchasing Stock Example</vt:lpstr>
      <vt:lpstr>Repurchasing Stock Example</vt:lpstr>
      <vt:lpstr>Repurchasing Stock Example</vt:lpstr>
      <vt:lpstr>Repurchasing Stock Example</vt:lpstr>
      <vt:lpstr>Dividends on Common Stock</vt:lpstr>
      <vt:lpstr>Dividends on Common Stock</vt:lpstr>
      <vt:lpstr>Stock Dividends</vt:lpstr>
      <vt:lpstr>Stock Dividends Example</vt:lpstr>
      <vt:lpstr>Stock Split</vt:lpstr>
      <vt:lpstr>Stock Split Example</vt:lpstr>
      <vt:lpstr>Preferred Stock</vt:lpstr>
      <vt:lpstr>Transacting with Shareholders: Practice Problems</vt:lpstr>
      <vt:lpstr>Transacting with Shareholders: Practice Problems</vt:lpstr>
      <vt:lpstr>PowerPoint Presentation</vt:lpstr>
      <vt:lpstr>Statement of Cash Flows</vt:lpstr>
      <vt:lpstr>Relationship to Balance Sheet and Income Statement</vt:lpstr>
      <vt:lpstr>Common Cash Flows</vt:lpstr>
      <vt:lpstr>Direct and Indirect Methods</vt:lpstr>
      <vt:lpstr>Cash Flow from Operations - Direct Method</vt:lpstr>
      <vt:lpstr>Cash Flow from Operations - Direct Method</vt:lpstr>
      <vt:lpstr>Reporting Cash Flow from Operations</vt:lpstr>
      <vt:lpstr>Sample Cash Flow Problem</vt:lpstr>
      <vt:lpstr>Interpreting Cash Flow from Investing Activities</vt:lpstr>
      <vt:lpstr>Interpreting Cash Flow from Financing Activities</vt:lpstr>
      <vt:lpstr>Completing the SCF</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417</cp:revision>
  <cp:lastPrinted>2017-10-03T13:55:24Z</cp:lastPrinted>
  <dcterms:created xsi:type="dcterms:W3CDTF">2009-05-13T18:31:56Z</dcterms:created>
  <dcterms:modified xsi:type="dcterms:W3CDTF">2018-05-16T21:42:44Z</dcterms:modified>
</cp:coreProperties>
</file>