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handoutMasterIdLst>
    <p:handoutMasterId r:id="rId41"/>
  </p:handoutMasterIdLst>
  <p:sldIdLst>
    <p:sldId id="262" r:id="rId2"/>
    <p:sldId id="261" r:id="rId3"/>
    <p:sldId id="263" r:id="rId4"/>
    <p:sldId id="264" r:id="rId5"/>
    <p:sldId id="265" r:id="rId6"/>
    <p:sldId id="266" r:id="rId7"/>
    <p:sldId id="267" r:id="rId8"/>
    <p:sldId id="268" r:id="rId9"/>
    <p:sldId id="269" r:id="rId10"/>
    <p:sldId id="270" r:id="rId11"/>
    <p:sldId id="298" r:id="rId12"/>
    <p:sldId id="271" r:id="rId13"/>
    <p:sldId id="272" r:id="rId14"/>
    <p:sldId id="299" r:id="rId15"/>
    <p:sldId id="273" r:id="rId16"/>
    <p:sldId id="274" r:id="rId17"/>
    <p:sldId id="275" r:id="rId18"/>
    <p:sldId id="301" r:id="rId19"/>
    <p:sldId id="278" r:id="rId20"/>
    <p:sldId id="279" r:id="rId21"/>
    <p:sldId id="300" r:id="rId22"/>
    <p:sldId id="281" r:id="rId23"/>
    <p:sldId id="280"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319">
          <p15:clr>
            <a:srgbClr val="A4A3A4"/>
          </p15:clr>
        </p15:guide>
        <p15:guide id="2">
          <p15:clr>
            <a:srgbClr val="A4A3A4"/>
          </p15:clr>
        </p15:guide>
        <p15:guide id="3" pos="575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rah Wood" initials="SW" lastIdx="3" clrIdx="0"/>
  <p:cmAuthor id="1" name="Christina" initials="C" lastIdx="3" clrIdx="1">
    <p:extLst/>
  </p:cmAuthor>
  <p:cmAuthor id="2" name="Amanda Brenner" initials="AB" lastIdx="3" clrIdx="2"/>
  <p:cmAuthor id="3" name="Head, Julie S." initials="HJS" lastIdx="36"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38F"/>
    <a:srgbClr val="F3B439"/>
    <a:srgbClr val="622233"/>
    <a:srgbClr val="2B807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6742" autoAdjust="0"/>
  </p:normalViewPr>
  <p:slideViewPr>
    <p:cSldViewPr snapToGrid="0" snapToObjects="1" showGuides="1">
      <p:cViewPr varScale="1">
        <p:scale>
          <a:sx n="97" d="100"/>
          <a:sy n="97" d="100"/>
        </p:scale>
        <p:origin x="-1392" y="-102"/>
      </p:cViewPr>
      <p:guideLst>
        <p:guide orient="horz" pos="4319"/>
        <p:guide/>
        <p:guide pos="5759"/>
      </p:guideLst>
    </p:cSldViewPr>
  </p:slideViewPr>
  <p:outlineViewPr>
    <p:cViewPr>
      <p:scale>
        <a:sx n="33" d="100"/>
        <a:sy n="33" d="100"/>
      </p:scale>
      <p:origin x="0" y="4480"/>
    </p:cViewPr>
  </p:outlineViewPr>
  <p:notesTextViewPr>
    <p:cViewPr>
      <p:scale>
        <a:sx n="100" d="100"/>
        <a:sy n="100" d="100"/>
      </p:scale>
      <p:origin x="0" y="0"/>
    </p:cViewPr>
  </p:notesTextViewPr>
  <p:sorterViewPr>
    <p:cViewPr>
      <p:scale>
        <a:sx n="160" d="100"/>
        <a:sy n="160" d="100"/>
      </p:scale>
      <p:origin x="0" y="-12163"/>
    </p:cViewPr>
  </p:sorterViewPr>
  <p:notesViewPr>
    <p:cSldViewPr snapToGrid="0" snapToObjects="1">
      <p:cViewPr>
        <p:scale>
          <a:sx n="100" d="100"/>
          <a:sy n="100" d="100"/>
        </p:scale>
        <p:origin x="-2820" y="2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63F2BD-7B9A-8D41-9DF0-13BADF9CFE0F}" type="datetimeFigureOut">
              <a:rPr lang="en-US" smtClean="0"/>
              <a:pPr/>
              <a:t>1/19/2016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059F800-493C-AD49-A2B2-B218271EF73D}" type="slidenum">
              <a:rPr lang="en-US" smtClean="0"/>
              <a:pPr/>
              <a:t>‹#›</a:t>
            </a:fld>
            <a:endParaRPr lang="en-US" dirty="0"/>
          </a:p>
        </p:txBody>
      </p:sp>
    </p:spTree>
    <p:extLst>
      <p:ext uri="{BB962C8B-B14F-4D97-AF65-F5344CB8AC3E}">
        <p14:creationId xmlns:p14="http://schemas.microsoft.com/office/powerpoint/2010/main" val="10029397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Box 7"/>
          <p:cNvSpPr txBox="1"/>
          <p:nvPr/>
        </p:nvSpPr>
        <p:spPr>
          <a:xfrm>
            <a:off x="5715000" y="104250"/>
            <a:ext cx="934720" cy="248700"/>
          </a:xfrm>
          <a:prstGeom prst="rect">
            <a:avLst/>
          </a:prstGeom>
          <a:noFill/>
        </p:spPr>
        <p:txBody>
          <a:bodyPr wrap="square" lIns="92830" tIns="46415" rIns="92830" bIns="46415" rtlCol="0">
            <a:spAutoFit/>
          </a:bodyPr>
          <a:lstStyle/>
          <a:p>
            <a:pPr algn="r"/>
            <a:r>
              <a:rPr lang="en-US" sz="1000" smtClean="0"/>
              <a:t>5-</a:t>
            </a:r>
            <a:fld id="{5756C2FC-0FBE-4892-8F36-93C0D8A41FAA}" type="slidenum">
              <a:rPr lang="en-US" sz="1000" smtClean="0"/>
              <a:pPr algn="r"/>
              <a:t>‹#›</a:t>
            </a:fld>
            <a:endParaRPr lang="en-US" sz="1000" dirty="0"/>
          </a:p>
        </p:txBody>
      </p:sp>
    </p:spTree>
    <p:extLst>
      <p:ext uri="{BB962C8B-B14F-4D97-AF65-F5344CB8AC3E}">
        <p14:creationId xmlns:p14="http://schemas.microsoft.com/office/powerpoint/2010/main" val="3718792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9272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An example of an analysts’ report is demonstrated in Exhibit 5.2. </a:t>
            </a:r>
            <a:endParaRPr lang="en-US" dirty="0"/>
          </a:p>
        </p:txBody>
      </p:sp>
    </p:spTree>
    <p:extLst>
      <p:ext uri="{BB962C8B-B14F-4D97-AF65-F5344CB8AC3E}">
        <p14:creationId xmlns:p14="http://schemas.microsoft.com/office/powerpoint/2010/main" val="3069259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Potential employers expect job applicants to demonstrate knowledge of their companies during an interview, and electronic information services are an excellent source of company information. Consider the information on competitors, financial statements, news articles, upcoming events, and financial ratios that are available about Apple from the Google Finance website (Exhibit 5.2).</a:t>
            </a:r>
            <a:endParaRPr lang="en-US" dirty="0"/>
          </a:p>
        </p:txBody>
      </p:sp>
    </p:spTree>
    <p:extLst>
      <p:ext uri="{BB962C8B-B14F-4D97-AF65-F5344CB8AC3E}">
        <p14:creationId xmlns:p14="http://schemas.microsoft.com/office/powerpoint/2010/main" val="1792963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Institutional investors include pension funds; mutual funds; and endowment, charitable foundation, and trust funds. These institutional stockholders usually employ their own analysts, who also rely on the information intermediaries just discussed. Institutional shareholders control the majority of publicly traded shares of U.S. companies.</a:t>
            </a:r>
          </a:p>
          <a:p>
            <a:endParaRPr lang="en-US" dirty="0" smtClean="0"/>
          </a:p>
          <a:p>
            <a:r>
              <a:rPr lang="en-US" dirty="0" smtClean="0"/>
              <a:t>Private investors include large individual investors such as the venture</a:t>
            </a:r>
            <a:r>
              <a:rPr lang="en-US" baseline="0" dirty="0" smtClean="0"/>
              <a:t> capitalists who </a:t>
            </a:r>
            <a:r>
              <a:rPr lang="en-US" dirty="0" smtClean="0"/>
              <a:t>originally invested directly in Apple, as well as small retail investors who buy shares of publicly traded companies through brokers such as Fidelity. Retail investors normally lack the expertise to understand financial statements and the resources to gather data efficiently. </a:t>
            </a:r>
            <a:r>
              <a:rPr lang="en-US" sz="1200" kern="1200" baseline="0" dirty="0" smtClean="0">
                <a:solidFill>
                  <a:schemeClr val="tx1"/>
                </a:solidFill>
                <a:latin typeface="+mn-lt"/>
                <a:ea typeface="+mn-ea"/>
                <a:cs typeface="+mn-cs"/>
              </a:rPr>
              <a:t>They often rely on the advice of information intermediaries or turn their money over to the management of mutual and pension funds (institutional investors).</a:t>
            </a:r>
            <a:endParaRPr lang="en-US" dirty="0" smtClean="0"/>
          </a:p>
          <a:p>
            <a:endParaRPr lang="en-US" b="0" dirty="0" smtClean="0"/>
          </a:p>
          <a:p>
            <a:r>
              <a:rPr lang="en-US" sz="1200" b="0" kern="1200" baseline="0" dirty="0" smtClean="0">
                <a:solidFill>
                  <a:schemeClr val="tx1"/>
                </a:solidFill>
                <a:latin typeface="+mn-lt"/>
                <a:ea typeface="+mn-ea"/>
                <a:cs typeface="+mn-cs"/>
              </a:rPr>
              <a:t>Lenders, or creditors, include suppliers, banks, commercial credit companies, and other </a:t>
            </a:r>
            <a:r>
              <a:rPr lang="en-US" sz="1200" kern="1200" baseline="0" dirty="0" smtClean="0">
                <a:solidFill>
                  <a:schemeClr val="tx1"/>
                </a:solidFill>
                <a:latin typeface="+mn-lt"/>
                <a:ea typeface="+mn-ea"/>
                <a:cs typeface="+mn-cs"/>
              </a:rPr>
              <a:t>financial institutions that lend money to companies. </a:t>
            </a:r>
            <a:r>
              <a:rPr lang="en-US" dirty="0" smtClean="0"/>
              <a:t>Lending officers and financial analysts in these organizations use the same public sources of information. </a:t>
            </a:r>
          </a:p>
        </p:txBody>
      </p:sp>
    </p:spTree>
    <p:extLst>
      <p:ext uri="{BB962C8B-B14F-4D97-AF65-F5344CB8AC3E}">
        <p14:creationId xmlns:p14="http://schemas.microsoft.com/office/powerpoint/2010/main" val="2636390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z="1200" kern="1200" baseline="0" dirty="0" smtClean="0">
                <a:solidFill>
                  <a:schemeClr val="tx1"/>
                </a:solidFill>
                <a:latin typeface="+mn-lt"/>
                <a:ea typeface="+mn-ea"/>
                <a:cs typeface="+mn-cs"/>
              </a:rPr>
              <a:t>The accounting communication process includes more steps and participants than one would envision in a world in which annual and quarterly reports are simply mailed to shareholders. SEC regulation FD, for “Fair Disclosure,” requires that companies provide all investors equal access to all important company news. Managers and other insiders are also prohibited from trading their company’s shares based on nonpublic (insider) information so that no party benefits from early access.</a:t>
            </a:r>
            <a:endParaRPr lang="en-US" sz="1200" b="0" kern="1200" baseline="0" dirty="0" smtClean="0">
              <a:solidFill>
                <a:schemeClr val="tx1"/>
              </a:solidFill>
              <a:latin typeface="+mn-lt"/>
              <a:ea typeface="+mn-ea"/>
              <a:cs typeface="+mn-cs"/>
            </a:endParaRPr>
          </a:p>
        </p:txBody>
      </p:sp>
    </p:spTree>
    <p:extLst>
      <p:ext uri="{BB962C8B-B14F-4D97-AF65-F5344CB8AC3E}">
        <p14:creationId xmlns:p14="http://schemas.microsoft.com/office/powerpoint/2010/main" val="3189839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difference between actual and expected earnings is called unexpected earnings. This difference can lead to an increase or decrease in a company’s price per share on the market. </a:t>
            </a:r>
            <a:endParaRPr lang="en-US" dirty="0"/>
          </a:p>
        </p:txBody>
      </p:sp>
    </p:spTree>
    <p:extLst>
      <p:ext uri="{BB962C8B-B14F-4D97-AF65-F5344CB8AC3E}">
        <p14:creationId xmlns:p14="http://schemas.microsoft.com/office/powerpoint/2010/main" val="3407478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z="1200" b="0" kern="1200" baseline="0" dirty="0" smtClean="0">
                <a:solidFill>
                  <a:schemeClr val="tx1"/>
                </a:solidFill>
                <a:latin typeface="+mn-lt"/>
                <a:ea typeface="+mn-ea"/>
                <a:cs typeface="+mn-cs"/>
              </a:rPr>
              <a:t>To provide timely information to external users and to limit the possibility of selective leakage of information, Apple and other public companies announce quarterly and annual earnings through a press release as soon as the verified figures (audited for annual and reviewed for quarterly earnings) are available. A typical earnings press release includes key financial figures, followed by management’s discussion of the results and condensed income statements and balance sheets, which will be included in the formal report to shareholders, distributed after the press release.</a:t>
            </a:r>
          </a:p>
        </p:txBody>
      </p:sp>
    </p:spTree>
    <p:extLst>
      <p:ext uri="{BB962C8B-B14F-4D97-AF65-F5344CB8AC3E}">
        <p14:creationId xmlns:p14="http://schemas.microsoft.com/office/powerpoint/2010/main" val="317656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z="1200" b="0" kern="1200" baseline="0" dirty="0" smtClean="0">
                <a:solidFill>
                  <a:schemeClr val="tx1"/>
                </a:solidFill>
                <a:latin typeface="+mn-lt"/>
                <a:ea typeface="+mn-ea"/>
                <a:cs typeface="+mn-cs"/>
              </a:rPr>
              <a:t>For privately held companies, annual reports are relatively simple documents photocopied on white bond paper. They normally include only the following:</a:t>
            </a:r>
          </a:p>
          <a:p>
            <a:r>
              <a:rPr lang="en-US" sz="1200" b="0" kern="1200" baseline="0" dirty="0" smtClean="0">
                <a:solidFill>
                  <a:schemeClr val="tx1"/>
                </a:solidFill>
                <a:latin typeface="+mn-lt"/>
                <a:ea typeface="+mn-ea"/>
                <a:cs typeface="+mn-cs"/>
              </a:rPr>
              <a:t>1. Four basic financial statements: income statement, balance sheet, stockholders’ equity or retained earnings statement, and cash flow statement.</a:t>
            </a:r>
          </a:p>
          <a:p>
            <a:r>
              <a:rPr lang="en-US" sz="1200" b="0" kern="1200" baseline="0" dirty="0" smtClean="0">
                <a:solidFill>
                  <a:schemeClr val="tx1"/>
                </a:solidFill>
                <a:latin typeface="+mn-lt"/>
                <a:ea typeface="+mn-ea"/>
                <a:cs typeface="+mn-cs"/>
              </a:rPr>
              <a:t>2. Related notes (footnotes).</a:t>
            </a:r>
          </a:p>
          <a:p>
            <a:r>
              <a:rPr lang="en-US" sz="1200" b="0" kern="1200" baseline="0" dirty="0" smtClean="0">
                <a:solidFill>
                  <a:schemeClr val="tx1"/>
                </a:solidFill>
                <a:latin typeface="+mn-lt"/>
                <a:ea typeface="+mn-ea"/>
                <a:cs typeface="+mn-cs"/>
              </a:rPr>
              <a:t>3. Report of Independent Accountants (Auditor’s Opinion) if the statements are audited.</a:t>
            </a:r>
          </a:p>
          <a:p>
            <a:r>
              <a:rPr lang="en-US" sz="1200" b="0" kern="1200" baseline="0" dirty="0" smtClean="0">
                <a:solidFill>
                  <a:schemeClr val="tx1"/>
                </a:solidFill>
                <a:latin typeface="+mn-lt"/>
                <a:ea typeface="+mn-ea"/>
                <a:cs typeface="+mn-cs"/>
              </a:rPr>
              <a:t>The annual reports of public companies filed on Form 10-K are significantly more elaborate mainly because of additional SEC reporting requirements.</a:t>
            </a:r>
            <a:endParaRPr lang="en-US" b="0" dirty="0" smtClean="0"/>
          </a:p>
        </p:txBody>
      </p:sp>
    </p:spTree>
    <p:extLst>
      <p:ext uri="{BB962C8B-B14F-4D97-AF65-F5344CB8AC3E}">
        <p14:creationId xmlns:p14="http://schemas.microsoft.com/office/powerpoint/2010/main" val="3732646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8"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z="1200" kern="1200" baseline="0" dirty="0" smtClean="0">
                <a:solidFill>
                  <a:schemeClr val="tx1"/>
                </a:solidFill>
                <a:latin typeface="+mn-lt"/>
                <a:ea typeface="+mn-ea"/>
                <a:cs typeface="+mn-cs"/>
              </a:rPr>
              <a:t>The financial statements shown in previous chapters provide a good introduction to their content and structure. In this section, we </a:t>
            </a:r>
            <a:r>
              <a:rPr lang="en-US" sz="1200" b="0" kern="1200" baseline="0" dirty="0" smtClean="0">
                <a:solidFill>
                  <a:schemeClr val="tx1"/>
                </a:solidFill>
                <a:latin typeface="+mn-lt"/>
                <a:ea typeface="+mn-ea"/>
                <a:cs typeface="+mn-cs"/>
              </a:rPr>
              <a:t>will discuss three additional characteristics of financial statements and the related disclosures that are designed to make them more useful to investors, creditors, and analysts:</a:t>
            </a:r>
          </a:p>
          <a:p>
            <a:pPr marL="228600" indent="-228600">
              <a:buAutoNum type="arabicPeriod"/>
            </a:pPr>
            <a:r>
              <a:rPr lang="en-US" sz="1200" b="0" kern="1200" baseline="0" dirty="0" smtClean="0">
                <a:solidFill>
                  <a:schemeClr val="tx1"/>
                </a:solidFill>
                <a:latin typeface="+mn-lt"/>
                <a:ea typeface="+mn-ea"/>
                <a:cs typeface="+mn-cs"/>
              </a:rPr>
              <a:t>Comparative financial statements. To allow users to compare performance from period to period, companies report financial statement values for the current period and one or more prior periods. </a:t>
            </a:r>
          </a:p>
          <a:p>
            <a:pPr marL="228600" indent="-228600">
              <a:buAutoNum type="arabicPeriod"/>
            </a:pPr>
            <a:r>
              <a:rPr lang="en-US" sz="1200" b="0" kern="1200" baseline="0" dirty="0" smtClean="0">
                <a:solidFill>
                  <a:schemeClr val="tx1"/>
                </a:solidFill>
                <a:latin typeface="+mn-lt"/>
                <a:ea typeface="+mn-ea"/>
                <a:cs typeface="+mn-cs"/>
              </a:rPr>
              <a:t>Additional subtotals and classifications in financial statements. You should not be confused when you notice slightly different statement formats used by different companies. </a:t>
            </a:r>
          </a:p>
          <a:p>
            <a:pPr marL="228600" indent="-228600">
              <a:buAutoNum type="arabicPeriod"/>
            </a:pPr>
            <a:r>
              <a:rPr lang="en-US" sz="1200" b="0" kern="1200" baseline="0" dirty="0" smtClean="0">
                <a:solidFill>
                  <a:schemeClr val="tx1"/>
                </a:solidFill>
                <a:latin typeface="+mn-lt"/>
                <a:ea typeface="+mn-ea"/>
                <a:cs typeface="+mn-cs"/>
              </a:rPr>
              <a:t>Additional disclosures. Most companies present voluminous notes that are necessary to understand a company’s performance and financial condition. </a:t>
            </a:r>
            <a:endParaRPr lang="en-US" b="0" dirty="0" smtClean="0"/>
          </a:p>
        </p:txBody>
      </p:sp>
    </p:spTree>
    <p:extLst>
      <p:ext uri="{BB962C8B-B14F-4D97-AF65-F5344CB8AC3E}">
        <p14:creationId xmlns:p14="http://schemas.microsoft.com/office/powerpoint/2010/main" val="2000527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6" name="Rectangle 3"/>
          <p:cNvSpPr>
            <a:spLocks noGrp="1" noChangeArrowheads="1"/>
          </p:cNvSpPr>
          <p:nvPr>
            <p:ph type="body" idx="1"/>
          </p:nvPr>
        </p:nvSpPr>
        <p:spPr bwMode="auto">
          <a:xfrm>
            <a:off x="685800" y="4343400"/>
            <a:ext cx="5715000" cy="4572000"/>
          </a:xfrm>
        </p:spPr>
        <p:txBody>
          <a:bodyPr wrap="square" numCol="1" anchor="t" anchorCtr="0" compatLnSpc="1">
            <a:prstTxWarp prst="textNoShape">
              <a:avLst/>
            </a:prstTxWarp>
            <a:normAutofit/>
          </a:bodyPr>
          <a:lstStyle/>
          <a:p>
            <a:r>
              <a:rPr lang="en-US" sz="1200" b="0" kern="1200" baseline="0" dirty="0" smtClean="0">
                <a:solidFill>
                  <a:schemeClr val="tx1"/>
                </a:solidFill>
                <a:latin typeface="+mn-lt"/>
                <a:ea typeface="+mn-ea"/>
                <a:cs typeface="+mn-cs"/>
              </a:rPr>
              <a:t>The classified balance sheet is often presented for two years to ease comparisons over time. The statement classifications (current vs. noncurrent assets and current vs. noncurrent liabilities) play a major role in our discussions of ratio analysis (e.g., the current ratio in Chapter 2). Apple’s balance sheet contains intangible assets (discussed in Chapter 8), which have no physical existence and a long life. Examples are patents, trademarks, copyrights, franchises, and goodwill from purchasing other companies. Most intangibles (except goodwill, trademarks, and other intangibles with indefinite lives) are amortized as they are used in a manner similar to the depreciation of tangible assets. Goodwill is a more general intangible asset representing the excess of the price paid for another company over the value of its identifiable assets. It is discussed in more detail in Chapter 8.</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Also recall our discussion of deferred revenues from Chapter 4. These are liabilities created when customers pay for goods or services before the company delivers them. In Apple’s balance sheet, deferred revenues show up in two places: current liabilities and noncurrent liabilities. They both relate primarily to product warranties that Apple includes with its products. The deferred revenues related to repairs Apple expects to provide during the next year are classified as current. Those that relate to repairs to be provided in later years are classified as noncurrent.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When you first look at a new set of financial statements, try not to be confused by differences in terminology. When interpreting line items you have never seen before, be sure to consider their description and their classification.</a:t>
            </a:r>
            <a:endParaRPr lang="en-US" b="0" dirty="0" smtClean="0"/>
          </a:p>
        </p:txBody>
      </p:sp>
    </p:spTree>
    <p:extLst>
      <p:ext uri="{BB962C8B-B14F-4D97-AF65-F5344CB8AC3E}">
        <p14:creationId xmlns:p14="http://schemas.microsoft.com/office/powerpoint/2010/main" val="4653551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34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Nonoperating</a:t>
            </a:r>
            <a:r>
              <a:rPr lang="en-US" b="0" baseline="0" dirty="0" smtClean="0"/>
              <a:t> items are revenues, expenses, gains, and losses that do not relate to the company’s primary operations. Examples include interest income, interest expense, and gains and losses on the sale of investments. </a:t>
            </a:r>
            <a:endParaRPr lang="en-US" b="0" dirty="0" smtClean="0"/>
          </a:p>
        </p:txBody>
      </p:sp>
    </p:spTree>
    <p:extLst>
      <p:ext uri="{BB962C8B-B14F-4D97-AF65-F5344CB8AC3E}">
        <p14:creationId xmlns:p14="http://schemas.microsoft.com/office/powerpoint/2010/main" val="1413754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936410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dirty="0" smtClean="0"/>
              <a:t>Earnings per share is calculated by dividing net income available to common shareholders by the weighted average number of shares outstanding during the reporting period. Net income available to common shareholders is equal to net income less dividends on preferred stock,</a:t>
            </a:r>
            <a:r>
              <a:rPr lang="en-US" baseline="0" dirty="0" smtClean="0"/>
              <a:t> if any.</a:t>
            </a:r>
            <a:endParaRPr lang="en-US" dirty="0" smtClean="0"/>
          </a:p>
        </p:txBody>
      </p:sp>
    </p:spTree>
    <p:extLst>
      <p:ext uri="{BB962C8B-B14F-4D97-AF65-F5344CB8AC3E}">
        <p14:creationId xmlns:p14="http://schemas.microsoft.com/office/powerpoint/2010/main" val="2201989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6" name="Rectangle 3"/>
          <p:cNvSpPr>
            <a:spLocks noGrp="1" noChangeArrowheads="1"/>
          </p:cNvSpPr>
          <p:nvPr>
            <p:ph type="body" idx="1"/>
          </p:nvPr>
        </p:nvSpPr>
        <p:spPr bwMode="auto">
          <a:xfrm>
            <a:off x="685800" y="4343400"/>
            <a:ext cx="5715000" cy="4572000"/>
          </a:xfrm>
        </p:spPr>
        <p:txBody>
          <a:bodyPr wrap="square" numCol="1" anchor="t" anchorCtr="0" compatLnSpc="1">
            <a:prstTxWarp prst="textNoShape">
              <a:avLst/>
            </a:prstTxWarp>
            <a:normAutofit/>
          </a:bodyPr>
          <a:lstStyle/>
          <a:p>
            <a:r>
              <a:rPr lang="en-US" sz="1200" b="0" kern="1200" baseline="0" dirty="0" smtClean="0">
                <a:solidFill>
                  <a:schemeClr val="tx1"/>
                </a:solidFill>
                <a:latin typeface="+mn-lt"/>
                <a:ea typeface="+mn-ea"/>
                <a:cs typeface="+mn-cs"/>
              </a:rPr>
              <a:t>The income statement reflects revenues and expenses for a period of time. This statement shows the use of gross profit. Gross profit represents the difference between net sales and cost of sales.</a:t>
            </a:r>
            <a:endParaRPr lang="en-US" b="0" dirty="0" smtClean="0"/>
          </a:p>
        </p:txBody>
      </p:sp>
    </p:spTree>
    <p:extLst>
      <p:ext uri="{BB962C8B-B14F-4D97-AF65-F5344CB8AC3E}">
        <p14:creationId xmlns:p14="http://schemas.microsoft.com/office/powerpoint/2010/main" val="3268133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kern="1200" baseline="0" dirty="0" smtClean="0">
                <a:solidFill>
                  <a:schemeClr val="tx1"/>
                </a:solidFill>
                <a:latin typeface="+mn-lt"/>
                <a:ea typeface="+mn-ea"/>
                <a:cs typeface="+mn-cs"/>
              </a:rPr>
              <a:t>Both the FASB and IASB require an additional statement, titled the Statement of Comprehensive Income, which can be presented separately or in combination with the income statement. When presented separately, the statement starts with Net Income, the bottom line of the income statement. Following this total would be the components of other comprehensive income. The Net Income and Other Comprehensive Income items are then combined to create a total called Comprehensive Income (the bottom line for this statement). This slide summarizes the information Apple presented in a recent quarterly report. Other Comprehensive Income items include fair value changes on certain marketable securities, which are discussed in Appendix A, as well as other items discussed in more advanced accounting classes.</a:t>
            </a:r>
            <a:endParaRPr lang="en-US" b="0" dirty="0" smtClean="0"/>
          </a:p>
        </p:txBody>
      </p:sp>
    </p:spTree>
    <p:extLst>
      <p:ext uri="{BB962C8B-B14F-4D97-AF65-F5344CB8AC3E}">
        <p14:creationId xmlns:p14="http://schemas.microsoft.com/office/powerpoint/2010/main" val="42058889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z="1200" kern="1200" baseline="0" dirty="0" smtClean="0">
                <a:solidFill>
                  <a:schemeClr val="tx1"/>
                </a:solidFill>
                <a:latin typeface="+mn-lt"/>
                <a:ea typeface="+mn-ea"/>
                <a:cs typeface="+mn-cs"/>
              </a:rPr>
              <a:t>The gross profit percentage is calculated by dividing gross profit by net sales. Gross profit is equal to Net Sales minus Cost of Goods Sold. The gross profit percentage measures a company’s ability to charge premium prices and produce goods and services at low cost. All other things equal, a higher gross profit results in higher net income.</a:t>
            </a:r>
          </a:p>
        </p:txBody>
      </p:sp>
    </p:spTree>
    <p:extLst>
      <p:ext uri="{BB962C8B-B14F-4D97-AF65-F5344CB8AC3E}">
        <p14:creationId xmlns:p14="http://schemas.microsoft.com/office/powerpoint/2010/main" val="606286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b="0" kern="1200" baseline="0" dirty="0" smtClean="0">
                <a:solidFill>
                  <a:schemeClr val="tx1"/>
                </a:solidFill>
                <a:latin typeface="+mn-lt"/>
                <a:ea typeface="+mn-ea"/>
                <a:cs typeface="+mn-cs"/>
              </a:rPr>
              <a:t>The statement of stockholders’ (shareholders’) equity reports the changes in each of the company’s stockholders’ equity accounts during the accounting period. Exhibit 5.6 presents Apple’s 2014 consolidated statement of stockholders’ equity. The statement has a column for each stockholders’ equity account and one for the effect on total stockholders’ equity. (Apple combines the common stock account and additional paid-in capital accounts.) The first row of the statement starts with the beginning balances in each account, which correspond to the prior year’s ending balances on the balance sheet. Each row that follows lists each event that occurred during the period that affected any stockholders’ equity accounts. Apple reported net income of $39,510 for the year, which increases retained earnings. Apple declared dividends of $11,215, which is subtracted from retained earnings. Apple issued 60,344 shares of common stock during the year and received $5,102 million for the issuance. Note that the number of shares and the dollar amount are both listed. It is important not to confuse them. Apple also repurchased and retired shares. This topic is discussed in Chapter 11. The final row lists the ending balances in the accounts, which correspond to the ending balances on the balance sheet. Public companies must present information for the prior three years in their statements of stockholders’ equity. So Apple’s 2012 and 2013 statements would be presented above the information shown in Exhibit 5.6.</a:t>
            </a:r>
            <a:endParaRPr lang="en-US" b="0" dirty="0" smtClean="0"/>
          </a:p>
        </p:txBody>
      </p:sp>
    </p:spTree>
    <p:extLst>
      <p:ext uri="{BB962C8B-B14F-4D97-AF65-F5344CB8AC3E}">
        <p14:creationId xmlns:p14="http://schemas.microsoft.com/office/powerpoint/2010/main" val="21323129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4"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z="1200" b="0" kern="1200" baseline="0" dirty="0" smtClean="0">
                <a:solidFill>
                  <a:schemeClr val="tx1"/>
                </a:solidFill>
                <a:latin typeface="+mn-lt"/>
                <a:ea typeface="+mn-ea"/>
                <a:cs typeface="+mn-cs"/>
              </a:rPr>
              <a:t>Three cash flow statement classifications </a:t>
            </a:r>
            <a:r>
              <a:rPr lang="en-US" dirty="0" smtClean="0"/>
              <a:t>were shown in</a:t>
            </a:r>
            <a:r>
              <a:rPr lang="en-US" sz="1200" b="0" kern="1200" baseline="0" dirty="0" smtClean="0">
                <a:solidFill>
                  <a:schemeClr val="tx1"/>
                </a:solidFill>
                <a:latin typeface="+mn-lt"/>
                <a:ea typeface="+mn-ea"/>
                <a:cs typeface="+mn-cs"/>
              </a:rPr>
              <a:t> prior chapters:</a:t>
            </a:r>
          </a:p>
          <a:p>
            <a:pPr marL="228600" indent="-228600">
              <a:buAutoNum type="arabicPeriod"/>
            </a:pPr>
            <a:r>
              <a:rPr lang="en-US" sz="1200" b="0" kern="1200" baseline="0" dirty="0" smtClean="0">
                <a:solidFill>
                  <a:schemeClr val="tx1"/>
                </a:solidFill>
                <a:latin typeface="+mn-lt"/>
                <a:ea typeface="+mn-ea"/>
                <a:cs typeface="+mn-cs"/>
              </a:rPr>
              <a:t>Cash Flows from Operating Activities. This section reports cash flows associated with earning income.</a:t>
            </a:r>
          </a:p>
          <a:p>
            <a:pPr marL="228600" indent="-228600">
              <a:buAutoNum type="arabicPeriod"/>
            </a:pPr>
            <a:r>
              <a:rPr lang="en-US" sz="1200" b="0" kern="1200" baseline="0" dirty="0" smtClean="0">
                <a:solidFill>
                  <a:schemeClr val="tx1"/>
                </a:solidFill>
                <a:latin typeface="+mn-lt"/>
                <a:ea typeface="+mn-ea"/>
                <a:cs typeface="+mn-cs"/>
              </a:rPr>
              <a:t>Cash Flows from Investing Activities. Cash flows in this section are associated with the purchase and sale of productive assets (other than inventory) and investments in other companies.</a:t>
            </a:r>
          </a:p>
          <a:p>
            <a:pPr marL="228600" indent="-228600">
              <a:buAutoNum type="arabicPeriod"/>
            </a:pPr>
            <a:r>
              <a:rPr lang="en-US" sz="1200" b="0" kern="1200" baseline="0" dirty="0" smtClean="0">
                <a:solidFill>
                  <a:schemeClr val="tx1"/>
                </a:solidFill>
                <a:latin typeface="+mn-lt"/>
                <a:ea typeface="+mn-ea"/>
                <a:cs typeface="+mn-cs"/>
              </a:rPr>
              <a:t>Cash Flows from Financing Activities. These cash flows are related to financing the business through borrowing and repaying loans from financial institutions, stock (equity) issuances and repurchases, and dividend payments.</a:t>
            </a:r>
          </a:p>
          <a:p>
            <a:pPr marL="228600" indent="-228600">
              <a:buAutoNum type="arabicPeriod"/>
            </a:pPr>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first section, Cash Flows from Operating Activities, can be reported using either the direct or indirect method. The indirect method presents a reconciliation of net income on an accrual basis to cash flows from operations. The Operating Activities section prepared using the indirect method helps the analyst understand the causes of differences between a company’s net income and its cash flows.</a:t>
            </a:r>
            <a:endParaRPr lang="en-US" b="0" dirty="0" smtClean="0"/>
          </a:p>
        </p:txBody>
      </p:sp>
    </p:spTree>
    <p:extLst>
      <p:ext uri="{BB962C8B-B14F-4D97-AF65-F5344CB8AC3E}">
        <p14:creationId xmlns:p14="http://schemas.microsoft.com/office/powerpoint/2010/main" val="21923485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6" name="Rectangle 3"/>
          <p:cNvSpPr>
            <a:spLocks noGrp="1" noChangeArrowheads="1"/>
          </p:cNvSpPr>
          <p:nvPr>
            <p:ph type="body" idx="1"/>
          </p:nvPr>
        </p:nvSpPr>
        <p:spPr bwMode="auto">
          <a:xfrm>
            <a:off x="685800" y="4343400"/>
            <a:ext cx="5486400" cy="4572000"/>
          </a:xfrm>
        </p:spPr>
        <p:txBody>
          <a:bodyPr wrap="square" numCol="1" anchor="t" anchorCtr="0" compatLnSpc="1">
            <a:prstTxWarp prst="textNoShape">
              <a:avLst/>
            </a:prstTxWarp>
            <a:normAutofit/>
          </a:bodyPr>
          <a:lstStyle/>
          <a:p>
            <a:r>
              <a:rPr lang="en-US" sz="1200" b="0" kern="1200" baseline="0" dirty="0" smtClean="0">
                <a:solidFill>
                  <a:schemeClr val="tx1"/>
                </a:solidFill>
                <a:latin typeface="+mn-lt"/>
                <a:ea typeface="+mn-ea"/>
                <a:cs typeface="+mn-cs"/>
              </a:rPr>
              <a:t>The three cash flow statement classifications are clearly identified. </a:t>
            </a:r>
          </a:p>
          <a:p>
            <a:pPr marL="228600" indent="-228600">
              <a:buAutoNum type="arabicPeriod"/>
            </a:pPr>
            <a:r>
              <a:rPr lang="en-US" sz="1200" b="0" kern="1200" baseline="0" dirty="0" smtClean="0">
                <a:solidFill>
                  <a:schemeClr val="tx1"/>
                </a:solidFill>
                <a:latin typeface="+mn-lt"/>
                <a:ea typeface="+mn-ea"/>
                <a:cs typeface="+mn-cs"/>
              </a:rPr>
              <a:t>Cash Flows from Operating Activities. </a:t>
            </a:r>
          </a:p>
          <a:p>
            <a:pPr marL="228600" indent="-228600">
              <a:buAutoNum type="arabicPeriod"/>
            </a:pPr>
            <a:r>
              <a:rPr lang="en-US" sz="1200" b="0" kern="1200" baseline="0" dirty="0" smtClean="0">
                <a:solidFill>
                  <a:schemeClr val="tx1"/>
                </a:solidFill>
                <a:latin typeface="+mn-lt"/>
                <a:ea typeface="+mn-ea"/>
                <a:cs typeface="+mn-cs"/>
              </a:rPr>
              <a:t>Cash Flows from Investing Activities. </a:t>
            </a:r>
          </a:p>
          <a:p>
            <a:pPr marL="228600" indent="-228600">
              <a:buAutoNum type="arabicPeriod"/>
            </a:pPr>
            <a:r>
              <a:rPr lang="en-US" sz="1200" b="0" kern="1200" baseline="0" dirty="0" smtClean="0">
                <a:solidFill>
                  <a:schemeClr val="tx1"/>
                </a:solidFill>
                <a:latin typeface="+mn-lt"/>
                <a:ea typeface="+mn-ea"/>
                <a:cs typeface="+mn-cs"/>
              </a:rPr>
              <a:t>Cash Flows from Financing Activities. </a:t>
            </a:r>
          </a:p>
          <a:p>
            <a:pPr marL="0" indent="-228600">
              <a:buNone/>
            </a:pPr>
            <a:r>
              <a:rPr lang="en-US" sz="1200" b="0" kern="1200" baseline="0" dirty="0" smtClean="0">
                <a:solidFill>
                  <a:schemeClr val="tx1"/>
                </a:solidFill>
                <a:latin typeface="+mn-lt"/>
                <a:ea typeface="+mn-ea"/>
                <a:cs typeface="+mn-cs"/>
              </a:rPr>
              <a:t>The first section is reported using the indirect method, which presents a reconciliation of net income on an accrual basis to cash flows from operations.</a:t>
            </a:r>
          </a:p>
          <a:p>
            <a:pPr marL="0" indent="-228600">
              <a:buNone/>
            </a:pPr>
            <a:endParaRPr lang="en-US" sz="1200" b="0" kern="1200" baseline="0" dirty="0" smtClean="0">
              <a:solidFill>
                <a:schemeClr val="tx1"/>
              </a:solidFill>
              <a:latin typeface="+mn-lt"/>
              <a:ea typeface="+mn-ea"/>
              <a:cs typeface="+mn-cs"/>
            </a:endParaRPr>
          </a:p>
          <a:p>
            <a:pPr marL="0" indent="-228600">
              <a:buNone/>
            </a:pPr>
            <a:r>
              <a:rPr lang="en-US" sz="1200" b="0" kern="1200" baseline="0" dirty="0" smtClean="0">
                <a:solidFill>
                  <a:schemeClr val="tx1"/>
                </a:solidFill>
                <a:latin typeface="+mn-lt"/>
                <a:ea typeface="+mn-ea"/>
                <a:cs typeface="+mn-cs"/>
              </a:rPr>
              <a:t>As we cover different portions of the income statement and balance sheet in more detail in future chapters, we will also discuss the relevant sections of the cash flow statement. </a:t>
            </a:r>
            <a:endParaRPr lang="en-US" b="0" dirty="0" smtClean="0"/>
          </a:p>
        </p:txBody>
      </p:sp>
    </p:spTree>
    <p:extLst>
      <p:ext uri="{BB962C8B-B14F-4D97-AF65-F5344CB8AC3E}">
        <p14:creationId xmlns:p14="http://schemas.microsoft.com/office/powerpoint/2010/main" val="35301342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6"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b="0" dirty="0" smtClean="0"/>
              <a:t>The notes to financial statements provide the reader with </a:t>
            </a:r>
            <a:r>
              <a:rPr lang="en-US" sz="1200" b="0" kern="1200" baseline="0" dirty="0" smtClean="0">
                <a:solidFill>
                  <a:schemeClr val="tx1"/>
                </a:solidFill>
                <a:latin typeface="+mn-lt"/>
                <a:ea typeface="+mn-ea"/>
                <a:cs typeface="+mn-cs"/>
              </a:rPr>
              <a:t>additional details to facilitate their analysis of </a:t>
            </a:r>
            <a:r>
              <a:rPr lang="en-US" b="0" dirty="0" smtClean="0"/>
              <a:t>financial statements. </a:t>
            </a:r>
            <a:r>
              <a:rPr lang="en-US" sz="1200" b="0" kern="1200" baseline="0" dirty="0" smtClean="0">
                <a:solidFill>
                  <a:schemeClr val="tx1"/>
                </a:solidFill>
                <a:latin typeface="+mn-lt"/>
                <a:ea typeface="+mn-ea"/>
                <a:cs typeface="+mn-cs"/>
              </a:rPr>
              <a:t>Notes include three types of information:</a:t>
            </a:r>
          </a:p>
          <a:p>
            <a:r>
              <a:rPr lang="en-US" sz="1200" b="0" kern="1200" baseline="0" dirty="0" smtClean="0">
                <a:solidFill>
                  <a:schemeClr val="tx1"/>
                </a:solidFill>
                <a:latin typeface="+mn-lt"/>
                <a:ea typeface="+mn-ea"/>
                <a:cs typeface="+mn-cs"/>
              </a:rPr>
              <a:t>1. Descriptions of the key accounting rules applied to the company’s statements.</a:t>
            </a:r>
          </a:p>
          <a:p>
            <a:r>
              <a:rPr lang="en-US" sz="1200" b="0" kern="1200" baseline="0" dirty="0" smtClean="0">
                <a:solidFill>
                  <a:schemeClr val="tx1"/>
                </a:solidFill>
                <a:latin typeface="+mn-lt"/>
                <a:ea typeface="+mn-ea"/>
                <a:cs typeface="+mn-cs"/>
              </a:rPr>
              <a:t>2. Additional detail supporting reported numbers.</a:t>
            </a:r>
          </a:p>
          <a:p>
            <a:r>
              <a:rPr lang="en-US" sz="1200" b="0" kern="1200" baseline="0" dirty="0" smtClean="0">
                <a:solidFill>
                  <a:schemeClr val="tx1"/>
                </a:solidFill>
                <a:latin typeface="+mn-lt"/>
                <a:ea typeface="+mn-ea"/>
                <a:cs typeface="+mn-cs"/>
              </a:rPr>
              <a:t>3. Relevant financial information not disclosed on the statements.</a:t>
            </a:r>
            <a:endParaRPr lang="en-US" b="0" dirty="0" smtClean="0"/>
          </a:p>
        </p:txBody>
      </p:sp>
    </p:spTree>
    <p:extLst>
      <p:ext uri="{BB962C8B-B14F-4D97-AF65-F5344CB8AC3E}">
        <p14:creationId xmlns:p14="http://schemas.microsoft.com/office/powerpoint/2010/main" val="5793318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kern="1200" baseline="0" dirty="0" smtClean="0">
                <a:solidFill>
                  <a:schemeClr val="tx1"/>
                </a:solidFill>
                <a:latin typeface="+mn-lt"/>
                <a:ea typeface="+mn-ea"/>
                <a:cs typeface="+mn-cs"/>
              </a:rPr>
              <a:t>The first category of notes, typically one of the first notes, is a summary of significant accounting policies. As you will see in your study of subsequent chapters, generally accepted accounting principles (GAAP) permit companies to select from alternative methods for measuring the effects of transactions. The summary of significant accounting policies tells the user which accounting methods the company has adopted. </a:t>
            </a:r>
            <a:r>
              <a:rPr lang="en-US" dirty="0" smtClean="0"/>
              <a:t>Without an understanding of the various accounting methods used, it is impossible to analyze a company’s financial results</a:t>
            </a:r>
            <a:r>
              <a:rPr lang="en-US" baseline="0" dirty="0" smtClean="0"/>
              <a:t> </a:t>
            </a:r>
            <a:r>
              <a:rPr lang="en-US" dirty="0" smtClean="0"/>
              <a:t>effectively. </a:t>
            </a:r>
          </a:p>
        </p:txBody>
      </p:sp>
    </p:spTree>
    <p:extLst>
      <p:ext uri="{BB962C8B-B14F-4D97-AF65-F5344CB8AC3E}">
        <p14:creationId xmlns:p14="http://schemas.microsoft.com/office/powerpoint/2010/main" val="3019268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kern="1200" baseline="0" dirty="0" smtClean="0">
                <a:solidFill>
                  <a:schemeClr val="tx1"/>
                </a:solidFill>
                <a:latin typeface="+mn-lt"/>
                <a:ea typeface="+mn-ea"/>
                <a:cs typeface="+mn-cs"/>
              </a:rPr>
              <a:t>The second category of notes provides supplemental information concerning the data shown on the financial statements. Among other information, these notes may show revenues broken out by geographic region or business segment, describe unusual transactions, and/or offer expanded detail on a specific classification. For example, in Note 3, Apple indicates the makeup of property, plant, and equipment presented on the balance sheet.</a:t>
            </a:r>
            <a:endParaRPr lang="en-US" dirty="0" smtClean="0"/>
          </a:p>
        </p:txBody>
      </p:sp>
    </p:spTree>
    <p:extLst>
      <p:ext uri="{BB962C8B-B14F-4D97-AF65-F5344CB8AC3E}">
        <p14:creationId xmlns:p14="http://schemas.microsoft.com/office/powerpoint/2010/main" val="3784662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Most businesses invest in corporate governance: procedures designed to ensure that the company is managed in the interests of the shareholders. Much of the corporate governance system is aimed at ensuring integrity in the financial reporting process.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extreme accounting scandals at Le-Nature’s (discussed in Chapter 1), Enron, and WorldCom caused their stock to become worthless. In an attempt to restore investor confidence, Congress passed the Public Accounting Reform and Investor Protection Act (the Sarbanes-Oxley Act ), which strengthens financial reporting and corporate governance for public companies.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Three conditions are necessary for financial statement fraud to occur. There must be: (1) an incentive to commit fraud, (2) the opportunity to commit fraud, and (3) the ability to rationalize the misdeed. These conditions make up what antifraud experts call the fraud triangle. A good system of corporate governance is designed to address these conditions. </a:t>
            </a:r>
            <a:endParaRPr lang="en-US" b="0" dirty="0"/>
          </a:p>
        </p:txBody>
      </p:sp>
    </p:spTree>
    <p:extLst>
      <p:ext uri="{BB962C8B-B14F-4D97-AF65-F5344CB8AC3E}">
        <p14:creationId xmlns:p14="http://schemas.microsoft.com/office/powerpoint/2010/main" val="9853812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kern="1200" baseline="0" dirty="0" smtClean="0">
                <a:solidFill>
                  <a:schemeClr val="tx1"/>
                </a:solidFill>
                <a:latin typeface="+mn-lt"/>
                <a:ea typeface="+mn-ea"/>
                <a:cs typeface="+mn-cs"/>
              </a:rPr>
              <a:t>The final category includes information that impacts the company financially but is not shown on the statements. Examples include information on legal matters and contractual agreements that do not result in an asset or liability on the balance sheet. In Note 10, Apple disclosed the details of its commitments under supply agreements, which total over $27 billion and are not shown as a liability on the balance sheet.</a:t>
            </a:r>
            <a:endParaRPr lang="en-US" dirty="0" smtClean="0"/>
          </a:p>
        </p:txBody>
      </p:sp>
    </p:spTree>
    <p:extLst>
      <p:ext uri="{BB962C8B-B14F-4D97-AF65-F5344CB8AC3E}">
        <p14:creationId xmlns:p14="http://schemas.microsoft.com/office/powerpoint/2010/main" val="38817556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kern="1200" baseline="0" dirty="0" smtClean="0">
                <a:solidFill>
                  <a:schemeClr val="tx1"/>
                </a:solidFill>
                <a:latin typeface="+mn-lt"/>
                <a:ea typeface="+mn-ea"/>
                <a:cs typeface="+mn-cs"/>
              </a:rPr>
              <a:t>GAAP and SEC regulations set only the minimum level of required financial disclosures. Many companies provide important disclosures beyond those required. For example, in its annual report, 10-K, and recent earnings press release, Apple discloses sales by major product category, which helps investors track the success of new products.</a:t>
            </a:r>
            <a:endParaRPr lang="en-US" dirty="0" smtClean="0"/>
          </a:p>
        </p:txBody>
      </p:sp>
    </p:spTree>
    <p:extLst>
      <p:ext uri="{BB962C8B-B14F-4D97-AF65-F5344CB8AC3E}">
        <p14:creationId xmlns:p14="http://schemas.microsoft.com/office/powerpoint/2010/main" val="37632259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Financial accounting standards and disclosure requirements are adopted by national regulatory agencies. Many countries, including the members of the European Union, have adopted International Financial Reporting Standards (IFRS) issued by the International Accounting Standards Board (IASB). IFRS are similar to U.S. GAAP, but there are several important differences. Here is a chart showing some of the differences between U.S. GAAP and IFRS rules</a:t>
            </a:r>
            <a:r>
              <a:rPr lang="en-US" sz="1200" kern="1200" baseline="0" dirty="0" smtClean="0">
                <a:solidFill>
                  <a:schemeClr val="tx1"/>
                </a:solidFill>
                <a:latin typeface="+mn-lt"/>
                <a:ea typeface="+mn-ea"/>
                <a:cs typeface="+mn-cs"/>
              </a:rPr>
              <a:t>, along with the chapter in which these issues will be addressed. The FASB and IASB are working together to eliminate some of these differences.</a:t>
            </a:r>
            <a:endParaRPr lang="en-US" dirty="0" smtClean="0"/>
          </a:p>
          <a:p>
            <a:endParaRPr lang="en-US" dirty="0" smtClean="0"/>
          </a:p>
        </p:txBody>
      </p:sp>
    </p:spTree>
    <p:extLst>
      <p:ext uri="{BB962C8B-B14F-4D97-AF65-F5344CB8AC3E}">
        <p14:creationId xmlns:p14="http://schemas.microsoft.com/office/powerpoint/2010/main" val="21497467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2"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dirty="0" smtClean="0"/>
              <a:t>In its broadest measure, return on assets (ROA) is calculated by dividing net income by average total assets. Average total assets is the beginning asset balance plus the ending asset balance divided by two.</a:t>
            </a:r>
          </a:p>
          <a:p>
            <a:endParaRPr lang="en-US" dirty="0" smtClean="0"/>
          </a:p>
          <a:p>
            <a:r>
              <a:rPr lang="en-US" dirty="0" smtClean="0"/>
              <a:t>Return on assets measures how much an organization earns for each dollar of investment in assets. It is a general measure of profitability and management effectiveness, independent of financing strategy.</a:t>
            </a:r>
            <a:r>
              <a:rPr lang="en-US" baseline="0" dirty="0" smtClean="0"/>
              <a:t> </a:t>
            </a:r>
            <a:r>
              <a:rPr lang="en-US" dirty="0" smtClean="0"/>
              <a:t>Organizations with higher ROA are doing a better job of selecting and managing investments, all other things equal. Since it is independent of the source of financing (debt vs. equity), it can be used to evaluate performance at any level within the organization. It is often computed on a division-by-division or product line basis and used to evaluate division or product line managers’ relative performance.</a:t>
            </a:r>
          </a:p>
        </p:txBody>
      </p:sp>
    </p:spTree>
    <p:extLst>
      <p:ext uri="{BB962C8B-B14F-4D97-AF65-F5344CB8AC3E}">
        <p14:creationId xmlns:p14="http://schemas.microsoft.com/office/powerpoint/2010/main" val="37540096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6"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z="1200" b="0" kern="1200" baseline="0" dirty="0" smtClean="0">
                <a:solidFill>
                  <a:schemeClr val="tx1"/>
                </a:solidFill>
                <a:latin typeface="+mn-lt"/>
                <a:ea typeface="+mn-ea"/>
                <a:cs typeface="+mn-cs"/>
              </a:rPr>
              <a:t>Effective analysis requires understanding why ROA differs both from prior levels and from those of its competitors. ROA profit driver analysis (also called ROA decomposition or DuPont analysis) breaks down ROA into two factors. These factors are often called profit drivers or profit levers because they describe the two ways that management can improve ROA. They are measured by two key ratios: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Net profit margin equals Net Income divided by Net Sales. It measures how much of every sales dollar is profit. It can be increased by </a:t>
            </a:r>
          </a:p>
          <a:p>
            <a:r>
              <a:rPr lang="en-US" sz="1200" b="0" kern="1200" baseline="0" dirty="0" smtClean="0">
                <a:solidFill>
                  <a:schemeClr val="tx1"/>
                </a:solidFill>
                <a:latin typeface="+mn-lt"/>
                <a:ea typeface="+mn-ea"/>
                <a:cs typeface="+mn-cs"/>
              </a:rPr>
              <a:t>a. Increasing sales volume.</a:t>
            </a:r>
          </a:p>
          <a:p>
            <a:r>
              <a:rPr lang="en-US" sz="1200" b="0" kern="1200" baseline="0" dirty="0" smtClean="0">
                <a:solidFill>
                  <a:schemeClr val="tx1"/>
                </a:solidFill>
                <a:latin typeface="+mn-lt"/>
                <a:ea typeface="+mn-ea"/>
                <a:cs typeface="+mn-cs"/>
              </a:rPr>
              <a:t>b. Increasing sales price.</a:t>
            </a:r>
          </a:p>
          <a:p>
            <a:r>
              <a:rPr lang="en-US" sz="1200" b="0" kern="1200" baseline="0" dirty="0" smtClean="0">
                <a:solidFill>
                  <a:schemeClr val="tx1"/>
                </a:solidFill>
                <a:latin typeface="+mn-lt"/>
                <a:ea typeface="+mn-ea"/>
                <a:cs typeface="+mn-cs"/>
              </a:rPr>
              <a:t>c. Decreasing cost of goods sold and operating expenses.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Total asset turnover equals Net Sales divided by Average Total Assets. It measures how many sales dollars the company generates with each dollar of assets (efficiency of use of assets). It can be increased by </a:t>
            </a:r>
          </a:p>
          <a:p>
            <a:r>
              <a:rPr lang="en-US" sz="1200" b="0" kern="1200" baseline="0" dirty="0" smtClean="0">
                <a:solidFill>
                  <a:schemeClr val="tx1"/>
                </a:solidFill>
                <a:latin typeface="+mn-lt"/>
                <a:ea typeface="+mn-ea"/>
                <a:cs typeface="+mn-cs"/>
              </a:rPr>
              <a:t>a. Centralizing distribution to reduce inventory kept on hand.</a:t>
            </a:r>
          </a:p>
          <a:p>
            <a:r>
              <a:rPr lang="en-US" sz="1200" b="0" kern="1200" baseline="0" dirty="0" smtClean="0">
                <a:solidFill>
                  <a:schemeClr val="tx1"/>
                </a:solidFill>
                <a:latin typeface="+mn-lt"/>
                <a:ea typeface="+mn-ea"/>
                <a:cs typeface="+mn-cs"/>
              </a:rPr>
              <a:t>b. Consolidating production facilities in fewer factories to reduce the amount of assets necessary to generate each dollar of sales.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These two ratios report on the effectiveness of the company’s operating and investing activities, respectively.</a:t>
            </a:r>
          </a:p>
        </p:txBody>
      </p:sp>
    </p:spTree>
    <p:extLst>
      <p:ext uri="{BB962C8B-B14F-4D97-AF65-F5344CB8AC3E}">
        <p14:creationId xmlns:p14="http://schemas.microsoft.com/office/powerpoint/2010/main" val="19188362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6"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z="1200" b="0" kern="1200" baseline="0" dirty="0" smtClean="0">
                <a:solidFill>
                  <a:schemeClr val="tx1"/>
                </a:solidFill>
                <a:latin typeface="+mn-lt"/>
                <a:ea typeface="+mn-ea"/>
                <a:cs typeface="+mn-cs"/>
              </a:rPr>
              <a:t>Apple and other companies know that investors and creditors follow their key financial ratios closely. Changes in ROA and its components can have a major effect on a company’s stock price and interest rates that lenders charge. As a consequence, company managers closely follow the effects of their actual and planned transactions on these same key financial ratios. </a:t>
            </a:r>
          </a:p>
        </p:txBody>
      </p:sp>
    </p:spTree>
    <p:extLst>
      <p:ext uri="{BB962C8B-B14F-4D97-AF65-F5344CB8AC3E}">
        <p14:creationId xmlns:p14="http://schemas.microsoft.com/office/powerpoint/2010/main" val="11585886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6"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z="1200" b="0" kern="1200" baseline="0" dirty="0" smtClean="0">
                <a:solidFill>
                  <a:schemeClr val="tx1"/>
                </a:solidFill>
                <a:latin typeface="+mn-lt"/>
                <a:ea typeface="+mn-ea"/>
                <a:cs typeface="+mn-cs"/>
              </a:rPr>
              <a:t>Let’s try an example. What would be the effect of the following transactions on key ratios (ignoring taxes)?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What if only the numerator or denominator is affected?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latin typeface="+mn-lt"/>
                <a:ea typeface="+mn-ea"/>
                <a:cs typeface="+mn-cs"/>
              </a:rPr>
              <a:t>Example 1: Apple incurred an additional $1,000 in research and development expense paid for in cash (all numbers in millions). What would be the effect on the net profit margin ratio? </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Note that the transaction would decrease the numerator Net Income and have no effect on the denominator Net Sales. The ratio was 0.216. It would decrease to 0.211.</a:t>
            </a:r>
            <a:endParaRPr lang="en-US" sz="1200" b="0" kern="1200" baseline="0" dirty="0" smtClean="0">
              <a:solidFill>
                <a:schemeClr val="tx1"/>
              </a:solidFill>
              <a:latin typeface="+mn-lt"/>
              <a:ea typeface="+mn-ea"/>
              <a:cs typeface="+mn-cs"/>
            </a:endParaRPr>
          </a:p>
        </p:txBody>
      </p:sp>
    </p:spTree>
    <p:extLst>
      <p:ext uri="{BB962C8B-B14F-4D97-AF65-F5344CB8AC3E}">
        <p14:creationId xmlns:p14="http://schemas.microsoft.com/office/powerpoint/2010/main" val="18143748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6"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z="1200" b="0" kern="1200" baseline="0" dirty="0" smtClean="0">
                <a:solidFill>
                  <a:schemeClr val="tx1"/>
                </a:solidFill>
                <a:latin typeface="+mn-lt"/>
                <a:ea typeface="+mn-ea"/>
                <a:cs typeface="+mn-cs"/>
              </a:rPr>
              <a:t>Let’s try another example. What would be the effect on ROA for the same transaction? </a:t>
            </a:r>
          </a:p>
          <a:p>
            <a:endParaRPr lang="en-US" sz="1200" b="0" kern="1200" baseline="0" dirty="0" smtClean="0">
              <a:solidFill>
                <a:schemeClr val="tx1"/>
              </a:solidFill>
              <a:latin typeface="+mn-lt"/>
              <a:ea typeface="+mn-ea"/>
              <a:cs typeface="+mn-cs"/>
            </a:endParaRPr>
          </a:p>
          <a:p>
            <a:r>
              <a:rPr lang="en-US" dirty="0" smtClean="0"/>
              <a:t>What</a:t>
            </a:r>
            <a:r>
              <a:rPr lang="en-US" baseline="0" dirty="0" smtClean="0"/>
              <a:t> if both the numerator and denominator are affected but by different amounts?</a:t>
            </a:r>
          </a:p>
          <a:p>
            <a:r>
              <a:rPr lang="en-US" baseline="0" dirty="0" smtClean="0"/>
              <a:t>Example 2: Consider the same transaction as in Example 1. What would be the effect on the return on assets ratio?</a:t>
            </a:r>
          </a:p>
          <a:p>
            <a:endParaRPr lang="en-US" dirty="0" smtClean="0"/>
          </a:p>
          <a:p>
            <a:r>
              <a:rPr lang="en-US" dirty="0" smtClean="0"/>
              <a:t>Note that the transaction would decrease the numerator Net Income by $1,000. It would also decrease the ending total assets by $1,000 but have no effect on beginning total assets. So the denominator, average total assets, would only decrease by $500. The ratio was 0.180. It would decrease to 0.176.</a:t>
            </a:r>
            <a:endParaRPr lang="en-US" sz="1200" b="0" kern="1200" baseline="0" dirty="0" smtClean="0">
              <a:solidFill>
                <a:schemeClr val="tx1"/>
              </a:solidFill>
              <a:latin typeface="+mn-lt"/>
              <a:ea typeface="+mn-ea"/>
              <a:cs typeface="+mn-cs"/>
            </a:endParaRPr>
          </a:p>
          <a:p>
            <a:endParaRPr lang="en-US" sz="1200" b="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example illustrates a second general point about the effect of transactions on ratios. If a transaction affects the numerator by more than it affects the denominator, or if it affects the denominator by more than it affects the numerator, you must compute the effect with the numbers given.</a:t>
            </a:r>
            <a:endParaRPr lang="en-US" sz="1200" b="0" kern="1200" baseline="0" dirty="0" smtClean="0">
              <a:solidFill>
                <a:schemeClr val="tx1"/>
              </a:solidFill>
              <a:latin typeface="+mn-lt"/>
              <a:ea typeface="+mn-ea"/>
              <a:cs typeface="+mn-cs"/>
            </a:endParaRPr>
          </a:p>
        </p:txBody>
      </p:sp>
    </p:spTree>
    <p:extLst>
      <p:ext uri="{BB962C8B-B14F-4D97-AF65-F5344CB8AC3E}">
        <p14:creationId xmlns:p14="http://schemas.microsoft.com/office/powerpoint/2010/main" val="42078795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6"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z="1200" b="0" kern="1200" baseline="0" dirty="0" smtClean="0">
                <a:solidFill>
                  <a:schemeClr val="tx1"/>
                </a:solidFill>
                <a:latin typeface="+mn-lt"/>
                <a:ea typeface="+mn-ea"/>
                <a:cs typeface="+mn-cs"/>
              </a:rPr>
              <a:t>What if the numerator and denominator are affected by the same amount?</a:t>
            </a:r>
          </a:p>
          <a:p>
            <a:r>
              <a:rPr lang="en-US" sz="1200" b="0" kern="1200" baseline="0" dirty="0" smtClean="0">
                <a:solidFill>
                  <a:schemeClr val="tx1"/>
                </a:solidFill>
                <a:latin typeface="+mn-lt"/>
                <a:ea typeface="+mn-ea"/>
                <a:cs typeface="+mn-cs"/>
              </a:rPr>
              <a:t>Example 3: Apple paid $4,000 of accounts payable in cash (all numbers in millions). What would be the effect on the current ratio? </a:t>
            </a:r>
          </a:p>
          <a:p>
            <a:endParaRPr lang="en-US" sz="1200" b="0"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latin typeface="+mn-lt"/>
                <a:ea typeface="+mn-ea"/>
                <a:cs typeface="+mn-cs"/>
              </a:rPr>
              <a:t>Note that this transaction would decrease the numerator, Current Assets, and the denominator, Current Liabilities, by the same amount. The ratio was 1.08. It would increase to 1.09.</a:t>
            </a:r>
          </a:p>
          <a:p>
            <a:endParaRPr lang="en-US" dirty="0" smtClean="0"/>
          </a:p>
          <a:p>
            <a:r>
              <a:rPr lang="en-US" dirty="0" smtClean="0"/>
              <a:t>This example illustrates a third general point about the effect of transactions on ratios. If a transaction affects the numerator and denominator of the ratio by the same amount, the effect will depend on whether the original ratio value was greater or less than 1.00.</a:t>
            </a:r>
            <a:endParaRPr lang="en-US" sz="1200" b="0" kern="1200" baseline="0" dirty="0" smtClean="0">
              <a:solidFill>
                <a:schemeClr val="tx1"/>
              </a:solidFill>
              <a:latin typeface="+mn-lt"/>
              <a:ea typeface="+mn-ea"/>
              <a:cs typeface="+mn-cs"/>
            </a:endParaRPr>
          </a:p>
        </p:txBody>
      </p:sp>
    </p:spTree>
    <p:extLst>
      <p:ext uri="{BB962C8B-B14F-4D97-AF65-F5344CB8AC3E}">
        <p14:creationId xmlns:p14="http://schemas.microsoft.com/office/powerpoint/2010/main" val="2083963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4"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dirty="0" smtClean="0"/>
              <a:t>This graphic identifies the major</a:t>
            </a:r>
            <a:r>
              <a:rPr lang="en-US" baseline="0" dirty="0" smtClean="0"/>
              <a:t> players</a:t>
            </a:r>
            <a:r>
              <a:rPr lang="en-US" dirty="0" smtClean="0"/>
              <a:t> involved in ensuring the integrity of the financial reporting process. They include management, regulators, auditors, and the board of directors. </a:t>
            </a:r>
          </a:p>
        </p:txBody>
      </p:sp>
    </p:spTree>
    <p:extLst>
      <p:ext uri="{BB962C8B-B14F-4D97-AF65-F5344CB8AC3E}">
        <p14:creationId xmlns:p14="http://schemas.microsoft.com/office/powerpoint/2010/main" val="480338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8"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dirty="0" smtClean="0"/>
              <a:t>The mission of the U.S. Securities and Exchange Commission (SEC) is to protect investors and maintain the integrity of the securities markets. As part of this mission, the SEC oversees the work of the Financial Accounting Standards Board (FASB), which sets generally accepted accounting principles (GAAP), and the Public Company Accounting Oversight Board (PCAOB),</a:t>
            </a:r>
            <a:r>
              <a:rPr lang="en-US" baseline="0" dirty="0" smtClean="0"/>
              <a:t> which</a:t>
            </a:r>
            <a:r>
              <a:rPr lang="en-US" dirty="0" smtClean="0"/>
              <a:t> sets auditing standards for independent auditors (CPAs) of public companies.</a:t>
            </a:r>
          </a:p>
        </p:txBody>
      </p:sp>
    </p:spTree>
    <p:extLst>
      <p:ext uri="{BB962C8B-B14F-4D97-AF65-F5344CB8AC3E}">
        <p14:creationId xmlns:p14="http://schemas.microsoft.com/office/powerpoint/2010/main" val="2914411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p:txBody>
          <a:bodyPr wrap="square" numCol="1" anchor="t" anchorCtr="0" compatLnSpc="1">
            <a:prstTxWarp prst="textNoShape">
              <a:avLst/>
            </a:prstTxWarp>
            <a:normAutofit/>
          </a:bodyPr>
          <a:lstStyle/>
          <a:p>
            <a:pPr>
              <a:defRPr/>
            </a:pPr>
            <a:r>
              <a:rPr lang="en-US" dirty="0" smtClean="0"/>
              <a:t>The primary responsibility for the information in the financial statements and related disclosures lies with management, specifically the highest officer in the company, often called the chief executive officer (CEO), and the highest officer associated with the financial and accounting side of the business, often called the chief financial officer (CFO). </a:t>
            </a:r>
          </a:p>
          <a:p>
            <a:pPr>
              <a:defRPr/>
            </a:pPr>
            <a:endParaRPr lang="en-US" dirty="0" smtClean="0"/>
          </a:p>
          <a:p>
            <a:pPr>
              <a:defRPr/>
            </a:pPr>
            <a:r>
              <a:rPr lang="en-US" dirty="0" smtClean="0"/>
              <a:t>At all public companies, the CEO and CFO must personally certify that:</a:t>
            </a:r>
          </a:p>
          <a:p>
            <a:pPr marL="228600" indent="-228600">
              <a:buFont typeface="+mj-lt"/>
              <a:buAutoNum type="arabicPeriod"/>
              <a:defRPr/>
            </a:pPr>
            <a:r>
              <a:rPr lang="en-US" dirty="0" smtClean="0"/>
              <a:t>Each report filed with the Securities and Exchange Commission does not contain any untrue material statement or omit a material fact and fairly presents in all material respects the financial condition, results of operations, and cash flows of the company.</a:t>
            </a:r>
          </a:p>
          <a:p>
            <a:pPr marL="228600" indent="-228600">
              <a:buFont typeface="+mj-lt"/>
              <a:buAutoNum type="arabicPeriod"/>
              <a:defRPr/>
            </a:pPr>
            <a:r>
              <a:rPr lang="en-US" dirty="0" smtClean="0"/>
              <a:t>There are no significant deficiencies and material weaknesses in the internal controls over financial reporting.</a:t>
            </a:r>
          </a:p>
          <a:p>
            <a:pPr marL="228600" indent="-228600">
              <a:buFont typeface="+mj-lt"/>
              <a:buAutoNum type="arabicPeriod"/>
              <a:defRPr/>
            </a:pPr>
            <a:r>
              <a:rPr lang="en-US" dirty="0" smtClean="0"/>
              <a:t>They have disclosed to the auditors and audit committee of the board any weaknesses in internal controls or any fraud involving management or other employees who have a significant role in financial reporting.</a:t>
            </a:r>
          </a:p>
          <a:p>
            <a:pPr marL="228600" indent="-228600">
              <a:buFont typeface="+mj-lt"/>
              <a:buAutoNum type="arabicPeriod"/>
              <a:defRPr/>
            </a:pPr>
            <a:endParaRPr lang="en-US" dirty="0" smtClean="0"/>
          </a:p>
          <a:p>
            <a:pPr>
              <a:defRPr/>
            </a:pPr>
            <a:r>
              <a:rPr lang="en-US" dirty="0" smtClean="0"/>
              <a:t>Executives who knowingly certify false financial reports are subject to a fine of $5 million and a 20-year prison term. The accounting staff also bears professional responsibility for the accuracy of this information, although its legal responsibility is smaller. </a:t>
            </a:r>
          </a:p>
        </p:txBody>
      </p:sp>
    </p:spTree>
    <p:extLst>
      <p:ext uri="{BB962C8B-B14F-4D97-AF65-F5344CB8AC3E}">
        <p14:creationId xmlns:p14="http://schemas.microsoft.com/office/powerpoint/2010/main" val="1734119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z="1200" kern="1200" baseline="0" dirty="0" smtClean="0">
                <a:solidFill>
                  <a:schemeClr val="tx1"/>
                </a:solidFill>
                <a:latin typeface="+mn-lt"/>
                <a:ea typeface="+mn-ea"/>
                <a:cs typeface="+mn-cs"/>
              </a:rPr>
              <a:t>The board of directors is elected by the stockholders to represent their interests, and its audit committee is responsible for maintaining the integrity of the company’s financial reports.</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board of directors oversees the chief executive officer and other senior management. The audit committee of the board, which must be composed of nonmanagement (independent) directors with financia</a:t>
            </a:r>
            <a:r>
              <a:rPr lang="en-US" sz="1200" kern="1200" baseline="0" dirty="0" smtClean="0">
                <a:solidFill>
                  <a:schemeClr val="tx1"/>
                </a:solidFill>
                <a:latin typeface="+mn-lt"/>
                <a:ea typeface="+mn-ea"/>
                <a:cs typeface="+mn-cs"/>
              </a:rPr>
              <a:t>l knowledge, is responsible for ensuring that processes are in place for maintaining the integrity of the company’s accounting, financial statement preparation, and financial reporting. It is responsible for hiring the company’s independent auditors. The committee meets separately with the auditors to discuss management’s compliance with their financial reporting responsibilities.</a:t>
            </a:r>
          </a:p>
        </p:txBody>
      </p:sp>
    </p:spTree>
    <p:extLst>
      <p:ext uri="{BB962C8B-B14F-4D97-AF65-F5344CB8AC3E}">
        <p14:creationId xmlns:p14="http://schemas.microsoft.com/office/powerpoint/2010/main" val="123179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dirty="0" smtClean="0"/>
              <a:t>The SEC requires publicly traded companies to have their statements and their control systems over the financial reporting process audited by an independent registered public accounting firm (independent auditor) following auditing standards established by the PCAOB. Many privately owned companies also have their statements audited. By signing an unqualified (or clean) audit opinion, a CPA firm assumes part of the financial responsibility for the fairness of the financial statements and related presentations. This opinion, which adds credibility to the statements, is also often required by agreements with lenders and private investors. Subjecting the company’s statements to independent verification reduces the risk that the company’s financial condition is misrepresented in the statements. As a result, rational investors and lenders should lower the rate of return (interest) they charge for providing capital.</a:t>
            </a:r>
          </a:p>
        </p:txBody>
      </p:sp>
    </p:spTree>
    <p:extLst>
      <p:ext uri="{BB962C8B-B14F-4D97-AF65-F5344CB8AC3E}">
        <p14:creationId xmlns:p14="http://schemas.microsoft.com/office/powerpoint/2010/main" val="3199756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z="1200" kern="1200" baseline="0" dirty="0" smtClean="0">
                <a:solidFill>
                  <a:schemeClr val="tx1"/>
                </a:solidFill>
                <a:latin typeface="+mn-lt"/>
                <a:ea typeface="+mn-ea"/>
                <a:cs typeface="+mn-cs"/>
              </a:rPr>
              <a:t>Most investors rely on company websites, information services, and financial analysts to gather and analyze information. Companies actually file their SEC forms electronically through the EDGAR (Electronic Data Gathering and Retrieval) Service, which is sponsored by the SEC. Most companies also provide direct access to their financial statements and other information over the Web. </a:t>
            </a:r>
            <a:r>
              <a:rPr lang="en-US" dirty="0" smtClean="0"/>
              <a:t>Financial analysts receive accounting</a:t>
            </a:r>
            <a:r>
              <a:rPr lang="en-US" baseline="0" dirty="0" smtClean="0"/>
              <a:t> reports and other information about companies from electronic services. They also gather information through conversations with company executives and visit company facilities and competitors.</a:t>
            </a:r>
            <a:endParaRPr lang="en-US" dirty="0" smtClean="0"/>
          </a:p>
        </p:txBody>
      </p:sp>
    </p:spTree>
    <p:extLst>
      <p:ext uri="{BB962C8B-B14F-4D97-AF65-F5344CB8AC3E}">
        <p14:creationId xmlns:p14="http://schemas.microsoft.com/office/powerpoint/2010/main" val="2782003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p:nvSpPr>
        <p:spPr>
          <a:xfrm>
            <a:off x="2407447" y="0"/>
            <a:ext cx="6537236" cy="4168588"/>
          </a:xfrm>
          <a:prstGeom prst="rect">
            <a:avLst/>
          </a:prstGeom>
          <a:gradFill flip="none" rotWithShape="1">
            <a:gsLst>
              <a:gs pos="0">
                <a:schemeClr val="accent1"/>
              </a:gs>
              <a:gs pos="100000">
                <a:srgbClr val="FFFFFF"/>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rot="16200000">
            <a:off x="5875248" y="905922"/>
            <a:ext cx="490245" cy="6059504"/>
          </a:xfrm>
          <a:prstGeom prst="rect">
            <a:avLst/>
          </a:prstGeom>
          <a:solidFill>
            <a:srgbClr val="FAD3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userDrawn="1"/>
        </p:nvGrpSpPr>
        <p:grpSpPr>
          <a:xfrm>
            <a:off x="295443" y="13447"/>
            <a:ext cx="8766885" cy="5073487"/>
            <a:chOff x="295443" y="13447"/>
            <a:chExt cx="8766885" cy="5073487"/>
          </a:xfrm>
        </p:grpSpPr>
        <p:sp>
          <p:nvSpPr>
            <p:cNvPr id="9" name="Rectangle 8"/>
            <p:cNvSpPr/>
            <p:nvPr/>
          </p:nvSpPr>
          <p:spPr>
            <a:xfrm>
              <a:off x="295443" y="13447"/>
              <a:ext cx="186260" cy="4155141"/>
            </a:xfrm>
            <a:prstGeom prst="rect">
              <a:avLst/>
            </a:prstGeom>
            <a:solidFill>
              <a:srgbClr val="FAD3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452277" y="3664895"/>
              <a:ext cx="774427" cy="584776"/>
            </a:xfrm>
            <a:prstGeom prst="rect">
              <a:avLst/>
            </a:prstGeom>
            <a:noFill/>
          </p:spPr>
          <p:txBody>
            <a:bodyPr wrap="square" rtlCol="0">
              <a:spAutoFit/>
            </a:bodyPr>
            <a:lstStyle/>
            <a:p>
              <a:r>
                <a:rPr lang="en-US" sz="3200" dirty="0">
                  <a:solidFill>
                    <a:schemeClr val="accent1"/>
                  </a:solidFill>
                </a:rPr>
                <a:t>9</a:t>
              </a:r>
              <a:r>
                <a:rPr lang="en-US" sz="3200" dirty="0" smtClean="0">
                  <a:solidFill>
                    <a:schemeClr val="accent1"/>
                  </a:solidFill>
                </a:rPr>
                <a:t>e</a:t>
              </a:r>
              <a:endParaRPr lang="en-US" sz="3200" dirty="0">
                <a:solidFill>
                  <a:schemeClr val="accent1"/>
                </a:solidFill>
              </a:endParaRPr>
            </a:p>
          </p:txBody>
        </p:sp>
        <p:sp>
          <p:nvSpPr>
            <p:cNvPr id="12" name="Title 1"/>
            <p:cNvSpPr txBox="1">
              <a:spLocks/>
            </p:cNvSpPr>
            <p:nvPr/>
          </p:nvSpPr>
          <p:spPr>
            <a:xfrm>
              <a:off x="2315985" y="2761960"/>
              <a:ext cx="6746343" cy="1048684"/>
            </a:xfrm>
            <a:prstGeom prst="rect">
              <a:avLst/>
            </a:prstGeom>
            <a:effectLst>
              <a:outerShdw blurRad="50800" dist="38100" dir="2700000" algn="tl" rotWithShape="0">
                <a:prstClr val="black">
                  <a:alpha val="40000"/>
                </a:prstClr>
              </a:outerShdw>
            </a:effectLst>
          </p:spPr>
          <p:txBody>
            <a:bodyPr vert="horz" lIns="91440" tIns="45720" rIns="91440" bIns="45720" rtlCol="0" anchor="b" anchorCtr="0">
              <a:noAutofit/>
            </a:bodyPr>
            <a:lstStyle>
              <a:lvl1pPr algn="l" defTabSz="914400" rtl="0" eaLnBrk="1" latinLnBrk="0" hangingPunct="1">
                <a:spcBef>
                  <a:spcPct val="0"/>
                </a:spcBef>
                <a:buNone/>
                <a:defRPr sz="4600" kern="1200" baseline="0">
                  <a:solidFill>
                    <a:schemeClr val="accent1"/>
                  </a:solidFill>
                  <a:latin typeface="+mj-lt"/>
                  <a:ea typeface="+mj-ea"/>
                  <a:cs typeface="+mj-cs"/>
                </a:defRPr>
              </a:lvl1pPr>
            </a:lstStyle>
            <a:p>
              <a:r>
                <a:rPr lang="en-US" sz="5900" b="1" dirty="0" smtClean="0">
                  <a:latin typeface="Calibri"/>
                  <a:cs typeface="Calibri"/>
                </a:rPr>
                <a:t>Financial Accou</a:t>
              </a:r>
              <a:r>
                <a:rPr lang="en-US" sz="5900" b="1" dirty="0" smtClean="0">
                  <a:solidFill>
                    <a:schemeClr val="accent1"/>
                  </a:solidFill>
                  <a:latin typeface="Calibri"/>
                  <a:cs typeface="Calibri"/>
                </a:rPr>
                <a:t>n</a:t>
              </a:r>
              <a:r>
                <a:rPr lang="en-US" sz="5900" b="1" dirty="0" smtClean="0">
                  <a:latin typeface="Calibri"/>
                  <a:cs typeface="Calibri"/>
                </a:rPr>
                <a:t>ting</a:t>
              </a:r>
              <a:endParaRPr lang="en-US" sz="5900" b="1" dirty="0">
                <a:latin typeface="Calibri"/>
                <a:cs typeface="Calibri"/>
              </a:endParaRPr>
            </a:p>
          </p:txBody>
        </p:sp>
        <p:sp>
          <p:nvSpPr>
            <p:cNvPr id="13" name="Subtitle 2"/>
            <p:cNvSpPr txBox="1">
              <a:spLocks/>
            </p:cNvSpPr>
            <p:nvPr/>
          </p:nvSpPr>
          <p:spPr>
            <a:xfrm>
              <a:off x="2452277" y="4465142"/>
              <a:ext cx="5559873" cy="621792"/>
            </a:xfrm>
            <a:prstGeom prst="rect">
              <a:avLst/>
            </a:prstGeom>
          </p:spPr>
          <p:txBody>
            <a:bodyPr vert="horz" lIns="91440" tIns="45720" rIns="91440" bIns="45720" rtlCol="0">
              <a:normAutofit/>
            </a:bodyPr>
            <a:lstStyle>
              <a:lvl1pPr marL="0" indent="0" algn="l" defTabSz="914400" rtl="0" eaLnBrk="1" latinLnBrk="0" hangingPunct="1">
                <a:spcBef>
                  <a:spcPts val="0"/>
                </a:spcBef>
                <a:buClr>
                  <a:schemeClr val="accent1"/>
                </a:buClr>
                <a:buSzPct val="100000"/>
                <a:buFont typeface="Wingdings 2" pitchFamily="18" charset="2"/>
                <a:buNone/>
                <a:defRPr sz="16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3200" dirty="0" smtClean="0">
                  <a:solidFill>
                    <a:srgbClr val="622233"/>
                  </a:solidFill>
                </a:rPr>
                <a:t>Libby • Libby • Hodge</a:t>
              </a:r>
              <a:endParaRPr lang="en-US" sz="3200" dirty="0">
                <a:solidFill>
                  <a:srgbClr val="622233"/>
                </a:solidFill>
              </a:endParaRPr>
            </a:p>
          </p:txBody>
        </p:sp>
        <p:sp>
          <p:nvSpPr>
            <p:cNvPr id="14" name="TextBox 13"/>
            <p:cNvSpPr txBox="1"/>
            <p:nvPr/>
          </p:nvSpPr>
          <p:spPr>
            <a:xfrm>
              <a:off x="2594091" y="448969"/>
              <a:ext cx="4886804" cy="584776"/>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200" dirty="0" smtClean="0">
                  <a:solidFill>
                    <a:schemeClr val="bg1"/>
                  </a:solidFill>
                </a:rPr>
                <a:t>chapter</a:t>
              </a:r>
              <a:endParaRPr lang="en-US" sz="3200" dirty="0">
                <a:solidFill>
                  <a:schemeClr val="bg1"/>
                </a:solidFill>
              </a:endParaRPr>
            </a:p>
          </p:txBody>
        </p:sp>
      </p:grpSp>
      <p:sp>
        <p:nvSpPr>
          <p:cNvPr id="2" name="Title 1"/>
          <p:cNvSpPr>
            <a:spLocks noGrp="1"/>
          </p:cNvSpPr>
          <p:nvPr userDrawn="1">
            <p:ph type="ctrTitle"/>
          </p:nvPr>
        </p:nvSpPr>
        <p:spPr>
          <a:xfrm>
            <a:off x="4060677" y="159326"/>
            <a:ext cx="4562633" cy="874419"/>
          </a:xfrm>
          <a:prstGeom prst="rect">
            <a:avLst/>
          </a:prstGeom>
          <a:effectLst>
            <a:outerShdw blurRad="50800" dist="38100" dir="2700000" algn="tl" rotWithShape="0">
              <a:srgbClr val="000000">
                <a:alpha val="40000"/>
              </a:srgbClr>
            </a:outerShdw>
          </a:effectLst>
        </p:spPr>
        <p:txBody>
          <a:bodyPr/>
          <a:lstStyle>
            <a:lvl1pPr algn="l">
              <a:defRPr sz="6000">
                <a:solidFill>
                  <a:schemeClr val="bg1"/>
                </a:solidFill>
              </a:defRPr>
            </a:lvl1pPr>
          </a:lstStyle>
          <a:p>
            <a:r>
              <a:rPr lang="en-US" dirty="0" smtClean="0"/>
              <a:t>Click to edit</a:t>
            </a:r>
            <a:endParaRPr lang="en-US" dirty="0"/>
          </a:p>
        </p:txBody>
      </p:sp>
      <p:sp>
        <p:nvSpPr>
          <p:cNvPr id="5" name="Footer Placeholder 4"/>
          <p:cNvSpPr>
            <a:spLocks noGrp="1"/>
          </p:cNvSpPr>
          <p:nvPr userDrawn="1">
            <p:ph type="ftr" sz="quarter" idx="11"/>
          </p:nvPr>
        </p:nvSpPr>
        <p:spPr>
          <a:xfrm>
            <a:off x="295443" y="6356350"/>
            <a:ext cx="8649240" cy="365125"/>
          </a:xfrm>
          <a:prstGeom prst="rect">
            <a:avLst/>
          </a:prstGeom>
        </p:spPr>
        <p:txBody>
          <a:bodyPr/>
          <a:lstStyle>
            <a:lvl1pPr algn="ctr">
              <a:defRPr sz="800"/>
            </a:lvl1pPr>
          </a:lstStyle>
          <a:p>
            <a:r>
              <a:rPr lang="en-US" dirty="0" smtClean="0"/>
              <a:t>Copyright ©2017 McGraw-Hill Education. All rights reserved. No reproduction or distribution without the prior written consent of McGraw-Hill Education. </a:t>
            </a:r>
            <a:endParaRPr lang="en-US" dirty="0"/>
          </a:p>
        </p:txBody>
      </p:sp>
    </p:spTree>
    <p:extLst>
      <p:ext uri="{BB962C8B-B14F-4D97-AF65-F5344CB8AC3E}">
        <p14:creationId xmlns:p14="http://schemas.microsoft.com/office/powerpoint/2010/main" val="3371474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457200" y="6356350"/>
            <a:ext cx="1014204" cy="365125"/>
          </a:xfrm>
          <a:prstGeom prst="rect">
            <a:avLst/>
          </a:prstGeom>
        </p:spPr>
        <p:txBody>
          <a:bodyPr/>
          <a:lstStyle/>
          <a:p>
            <a:endParaRPr lang="en-US" dirty="0"/>
          </a:p>
        </p:txBody>
      </p:sp>
      <p:sp>
        <p:nvSpPr>
          <p:cNvPr id="11" name="Footer Placeholder 4"/>
          <p:cNvSpPr>
            <a:spLocks noGrp="1"/>
          </p:cNvSpPr>
          <p:nvPr>
            <p:ph type="ftr" sz="quarter" idx="11"/>
          </p:nvPr>
        </p:nvSpPr>
        <p:spPr>
          <a:xfrm>
            <a:off x="1471404" y="6356350"/>
            <a:ext cx="6768456" cy="365125"/>
          </a:xfrm>
          <a:prstGeom prst="rect">
            <a:avLst/>
          </a:prstGeom>
        </p:spPr>
        <p:txBody>
          <a:bodyPr/>
          <a:lstStyle>
            <a:lvl1pPr algn="ctr">
              <a:defRPr sz="800"/>
            </a:lvl1pPr>
          </a:lstStyle>
          <a:p>
            <a:r>
              <a:rPr lang="en-US" dirty="0" smtClean="0"/>
              <a:t>Copyright ©2017 McGraw-Hill Education. All rights reserved. No reproduction or distribution without the prior written consent of McGraw-Hill Education. </a:t>
            </a:r>
            <a:endParaRPr lang="en-US" dirty="0"/>
          </a:p>
        </p:txBody>
      </p:sp>
    </p:spTree>
    <p:extLst>
      <p:ext uri="{BB962C8B-B14F-4D97-AF65-F5344CB8AC3E}">
        <p14:creationId xmlns:p14="http://schemas.microsoft.com/office/powerpoint/2010/main" val="403906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6" name="Date Placeholder 3"/>
          <p:cNvSpPr>
            <a:spLocks noGrp="1"/>
          </p:cNvSpPr>
          <p:nvPr>
            <p:ph type="dt" sz="half" idx="10"/>
          </p:nvPr>
        </p:nvSpPr>
        <p:spPr>
          <a:xfrm>
            <a:off x="457200" y="6356350"/>
            <a:ext cx="1014204" cy="365125"/>
          </a:xfrm>
          <a:prstGeom prst="rect">
            <a:avLst/>
          </a:prstGeom>
        </p:spPr>
        <p:txBody>
          <a:bodyPr/>
          <a:lstStyle/>
          <a:p>
            <a:endParaRPr lang="en-US" dirty="0"/>
          </a:p>
        </p:txBody>
      </p:sp>
      <p:sp>
        <p:nvSpPr>
          <p:cNvPr id="7" name="Footer Placeholder 4"/>
          <p:cNvSpPr>
            <a:spLocks noGrp="1"/>
          </p:cNvSpPr>
          <p:nvPr>
            <p:ph type="ftr" sz="quarter" idx="11"/>
          </p:nvPr>
        </p:nvSpPr>
        <p:spPr>
          <a:xfrm>
            <a:off x="1471404" y="6356350"/>
            <a:ext cx="6768456" cy="365125"/>
          </a:xfrm>
          <a:prstGeom prst="rect">
            <a:avLst/>
          </a:prstGeom>
        </p:spPr>
        <p:txBody>
          <a:bodyPr/>
          <a:lstStyle>
            <a:lvl1pPr algn="ctr">
              <a:defRPr sz="800"/>
            </a:lvl1pPr>
          </a:lstStyle>
          <a:p>
            <a:r>
              <a:rPr lang="en-US" dirty="0" smtClean="0"/>
              <a:t>Copyright ©2017 McGraw-Hill Education. All rights reserved. No reproduction or distribution without the prior written consent of McGraw-Hill Education. </a:t>
            </a:r>
            <a:endParaRPr lang="en-US" dirty="0"/>
          </a:p>
        </p:txBody>
      </p:sp>
    </p:spTree>
    <p:extLst>
      <p:ext uri="{BB962C8B-B14F-4D97-AF65-F5344CB8AC3E}">
        <p14:creationId xmlns:p14="http://schemas.microsoft.com/office/powerpoint/2010/main" val="4223646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457200" y="6356350"/>
            <a:ext cx="1014204" cy="365125"/>
          </a:xfrm>
          <a:prstGeom prst="rect">
            <a:avLst/>
          </a:prstGeom>
        </p:spPr>
        <p:txBody>
          <a:bodyPr/>
          <a:lstStyle/>
          <a:p>
            <a:endParaRPr lang="en-US" dirty="0"/>
          </a:p>
        </p:txBody>
      </p:sp>
      <p:sp>
        <p:nvSpPr>
          <p:cNvPr id="9" name="Footer Placeholder 4"/>
          <p:cNvSpPr>
            <a:spLocks noGrp="1"/>
          </p:cNvSpPr>
          <p:nvPr>
            <p:ph type="ftr" sz="quarter" idx="11"/>
          </p:nvPr>
        </p:nvSpPr>
        <p:spPr>
          <a:xfrm>
            <a:off x="1471404" y="6356350"/>
            <a:ext cx="6768456" cy="365125"/>
          </a:xfrm>
          <a:prstGeom prst="rect">
            <a:avLst/>
          </a:prstGeom>
        </p:spPr>
        <p:txBody>
          <a:bodyPr/>
          <a:lstStyle>
            <a:lvl1pPr algn="ctr">
              <a:defRPr sz="800"/>
            </a:lvl1pPr>
          </a:lstStyle>
          <a:p>
            <a:r>
              <a:rPr lang="en-US" dirty="0" smtClean="0"/>
              <a:t>Copyright ©2017 McGraw-Hill Education. All rights reserved. No reproduction or distribution without the prior written consent of McGraw-Hill Education. </a:t>
            </a:r>
            <a:endParaRPr lang="en-US" dirty="0"/>
          </a:p>
        </p:txBody>
      </p:sp>
    </p:spTree>
    <p:extLst>
      <p:ext uri="{BB962C8B-B14F-4D97-AF65-F5344CB8AC3E}">
        <p14:creationId xmlns:p14="http://schemas.microsoft.com/office/powerpoint/2010/main" val="725105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457200" y="6356350"/>
            <a:ext cx="1014204" cy="365125"/>
          </a:xfrm>
          <a:prstGeom prst="rect">
            <a:avLst/>
          </a:prstGeom>
        </p:spPr>
        <p:txBody>
          <a:bodyPr/>
          <a:lstStyle/>
          <a:p>
            <a:endParaRPr lang="en-US" dirty="0"/>
          </a:p>
        </p:txBody>
      </p:sp>
      <p:sp>
        <p:nvSpPr>
          <p:cNvPr id="9" name="Footer Placeholder 4"/>
          <p:cNvSpPr>
            <a:spLocks noGrp="1"/>
          </p:cNvSpPr>
          <p:nvPr>
            <p:ph type="ftr" sz="quarter" idx="11"/>
          </p:nvPr>
        </p:nvSpPr>
        <p:spPr>
          <a:xfrm>
            <a:off x="1471404" y="6356350"/>
            <a:ext cx="6768456" cy="365125"/>
          </a:xfrm>
          <a:prstGeom prst="rect">
            <a:avLst/>
          </a:prstGeom>
        </p:spPr>
        <p:txBody>
          <a:bodyPr/>
          <a:lstStyle>
            <a:lvl1pPr algn="ctr">
              <a:defRPr sz="800"/>
            </a:lvl1pPr>
          </a:lstStyle>
          <a:p>
            <a:r>
              <a:rPr lang="en-US" dirty="0" smtClean="0"/>
              <a:t>Copyright ©2017 McGraw-Hill Education. All rights reserved. No reproduction or distribution without the prior written consent of McGraw-Hill Education. </a:t>
            </a:r>
            <a:endParaRPr lang="en-US" dirty="0"/>
          </a:p>
        </p:txBody>
      </p:sp>
    </p:spTree>
    <p:extLst>
      <p:ext uri="{BB962C8B-B14F-4D97-AF65-F5344CB8AC3E}">
        <p14:creationId xmlns:p14="http://schemas.microsoft.com/office/powerpoint/2010/main" val="3887081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356350"/>
            <a:ext cx="1014204" cy="365125"/>
          </a:xfrm>
          <a:prstGeom prst="rect">
            <a:avLst/>
          </a:prstGeom>
        </p:spPr>
        <p:txBody>
          <a:bodyPr/>
          <a:lstStyle/>
          <a:p>
            <a:endParaRPr lang="en-US" dirty="0"/>
          </a:p>
        </p:txBody>
      </p:sp>
      <p:sp>
        <p:nvSpPr>
          <p:cNvPr id="8" name="Footer Placeholder 4"/>
          <p:cNvSpPr>
            <a:spLocks noGrp="1"/>
          </p:cNvSpPr>
          <p:nvPr>
            <p:ph type="ftr" sz="quarter" idx="11"/>
          </p:nvPr>
        </p:nvSpPr>
        <p:spPr>
          <a:xfrm>
            <a:off x="1471404" y="6356350"/>
            <a:ext cx="6768456" cy="365125"/>
          </a:xfrm>
          <a:prstGeom prst="rect">
            <a:avLst/>
          </a:prstGeom>
        </p:spPr>
        <p:txBody>
          <a:bodyPr/>
          <a:lstStyle>
            <a:lvl1pPr algn="ctr">
              <a:defRPr sz="800"/>
            </a:lvl1pPr>
          </a:lstStyle>
          <a:p>
            <a:r>
              <a:rPr lang="en-US" dirty="0" smtClean="0"/>
              <a:t>Copyright ©2017 McGraw-Hill Education. All rights reserved. No reproduction or distribution without the prior written consent of McGraw-Hill Education. </a:t>
            </a:r>
            <a:endParaRPr lang="en-US" dirty="0"/>
          </a:p>
        </p:txBody>
      </p:sp>
    </p:spTree>
    <p:extLst>
      <p:ext uri="{BB962C8B-B14F-4D97-AF65-F5344CB8AC3E}">
        <p14:creationId xmlns:p14="http://schemas.microsoft.com/office/powerpoint/2010/main" val="3203753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356350"/>
            <a:ext cx="1014204" cy="365125"/>
          </a:xfrm>
          <a:prstGeom prst="rect">
            <a:avLst/>
          </a:prstGeom>
        </p:spPr>
        <p:txBody>
          <a:bodyPr/>
          <a:lstStyle/>
          <a:p>
            <a:endParaRPr lang="en-US" dirty="0"/>
          </a:p>
        </p:txBody>
      </p:sp>
      <p:sp>
        <p:nvSpPr>
          <p:cNvPr id="8" name="Footer Placeholder 4"/>
          <p:cNvSpPr>
            <a:spLocks noGrp="1"/>
          </p:cNvSpPr>
          <p:nvPr>
            <p:ph type="ftr" sz="quarter" idx="11"/>
          </p:nvPr>
        </p:nvSpPr>
        <p:spPr>
          <a:xfrm>
            <a:off x="1471404" y="6356350"/>
            <a:ext cx="6768456" cy="365125"/>
          </a:xfrm>
          <a:prstGeom prst="rect">
            <a:avLst/>
          </a:prstGeom>
        </p:spPr>
        <p:txBody>
          <a:bodyPr/>
          <a:lstStyle>
            <a:lvl1pPr algn="ctr">
              <a:defRPr sz="800"/>
            </a:lvl1pPr>
          </a:lstStyle>
          <a:p>
            <a:r>
              <a:rPr lang="en-US" dirty="0" smtClean="0"/>
              <a:t>Copyright ©2017 McGraw-Hill Education. All rights reserved. No reproduction or distribution without the prior written consent of McGraw-Hill Education. </a:t>
            </a:r>
            <a:endParaRPr lang="en-US" dirty="0"/>
          </a:p>
        </p:txBody>
      </p:sp>
    </p:spTree>
    <p:extLst>
      <p:ext uri="{BB962C8B-B14F-4D97-AF65-F5344CB8AC3E}">
        <p14:creationId xmlns:p14="http://schemas.microsoft.com/office/powerpoint/2010/main" val="3748445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6200"/>
            <a:ext cx="7772400" cy="2971799"/>
          </a:xfrm>
          <a:prstGeom prst="rect">
            <a:avLst/>
          </a:prstGeom>
        </p:spPr>
        <p:txBody>
          <a:bodyPr anchor="ctr">
            <a:noAutofit/>
          </a:bodyPr>
          <a:lstStyle>
            <a:lvl1pPr>
              <a:lnSpc>
                <a:spcPct val="100000"/>
              </a:lnSpc>
              <a:defRPr sz="4000" spc="-80"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276600"/>
            <a:ext cx="7772400" cy="868680"/>
          </a:xfrm>
          <a:prstGeom prst="rect">
            <a:avLst/>
          </a:prstGeom>
        </p:spPr>
        <p:txBody>
          <a:bodyPr/>
          <a:lstStyle>
            <a:lvl1pPr marL="0" indent="0" algn="l">
              <a:buNone/>
              <a:defRPr b="0" cap="all" spc="120" baseline="0">
                <a:solidFill>
                  <a:schemeClr val="accent5">
                    <a:lumMod val="50000"/>
                  </a:schemeClr>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userDrawn="1"/>
        </p:nvSpPr>
        <p:spPr>
          <a:xfrm>
            <a:off x="914400" y="4495800"/>
            <a:ext cx="7391400" cy="1477328"/>
          </a:xfrm>
          <a:prstGeom prst="rect">
            <a:avLst/>
          </a:prstGeom>
          <a:noFill/>
        </p:spPr>
        <p:txBody>
          <a:bodyPr wrap="square" rtlCol="0">
            <a:spAutoFit/>
          </a:bodyPr>
          <a:lstStyle/>
          <a:p>
            <a:r>
              <a:rPr lang="en-US" dirty="0" smtClean="0">
                <a:solidFill>
                  <a:schemeClr val="accent1">
                    <a:lumMod val="50000"/>
                  </a:schemeClr>
                </a:solidFill>
              </a:rPr>
              <a:t>PowerPoint Authors:</a:t>
            </a:r>
          </a:p>
          <a:p>
            <a:r>
              <a:rPr lang="en-US" dirty="0" smtClean="0">
                <a:solidFill>
                  <a:schemeClr val="accent1">
                    <a:lumMod val="50000"/>
                  </a:schemeClr>
                </a:solidFill>
              </a:rPr>
              <a:t>	Susan Coomer Galbreath, Ph.D.,</a:t>
            </a:r>
            <a:r>
              <a:rPr lang="en-US" baseline="0" dirty="0" smtClean="0">
                <a:solidFill>
                  <a:schemeClr val="accent1">
                    <a:lumMod val="50000"/>
                  </a:schemeClr>
                </a:solidFill>
              </a:rPr>
              <a:t> CPA</a:t>
            </a:r>
          </a:p>
          <a:p>
            <a:r>
              <a:rPr lang="en-US" baseline="0" dirty="0" smtClean="0">
                <a:solidFill>
                  <a:schemeClr val="accent1">
                    <a:lumMod val="50000"/>
                  </a:schemeClr>
                </a:solidFill>
              </a:rPr>
              <a:t>	Charles W Caldwell, D.B.A., CMA</a:t>
            </a:r>
          </a:p>
          <a:p>
            <a:r>
              <a:rPr lang="en-US" baseline="0" dirty="0" smtClean="0">
                <a:solidFill>
                  <a:schemeClr val="accent1">
                    <a:lumMod val="50000"/>
                  </a:schemeClr>
                </a:solidFill>
              </a:rPr>
              <a:t>	Jon A. Booker, Ph.D., CPA, CIA</a:t>
            </a:r>
          </a:p>
          <a:p>
            <a:r>
              <a:rPr lang="en-US" baseline="0" dirty="0" smtClean="0">
                <a:solidFill>
                  <a:schemeClr val="accent1">
                    <a:lumMod val="50000"/>
                  </a:schemeClr>
                </a:solidFill>
              </a:rPr>
              <a:t>	Cynthia J. Rooney, Ph.D., CPA</a:t>
            </a:r>
            <a:endParaRPr lang="en-US" dirty="0">
              <a:solidFill>
                <a:schemeClr val="accent1">
                  <a:lumMod val="50000"/>
                </a:schemeClr>
              </a:solidFill>
            </a:endParaRPr>
          </a:p>
        </p:txBody>
      </p:sp>
      <p:sp>
        <p:nvSpPr>
          <p:cNvPr id="11" name="Text Box 2066"/>
          <p:cNvSpPr txBox="1">
            <a:spLocks noChangeArrowheads="1"/>
          </p:cNvSpPr>
          <p:nvPr userDrawn="1"/>
        </p:nvSpPr>
        <p:spPr bwMode="auto">
          <a:xfrm>
            <a:off x="3276600" y="6613525"/>
            <a:ext cx="5730875" cy="244475"/>
          </a:xfrm>
          <a:prstGeom prst="rect">
            <a:avLst/>
          </a:prstGeom>
          <a:noFill/>
          <a:ln w="9525">
            <a:noFill/>
            <a:miter lim="800000"/>
            <a:headEnd/>
            <a:tailEnd/>
          </a:ln>
          <a:effectLst/>
        </p:spPr>
        <p:txBody>
          <a:bodyPr>
            <a:spAutoFit/>
          </a:bodyPr>
          <a:lstStyle/>
          <a:p>
            <a:pPr algn="r">
              <a:defRPr/>
            </a:pPr>
            <a:r>
              <a:rPr lang="en-US" sz="1000" b="1" i="1" dirty="0">
                <a:latin typeface="Times New Roman" pitchFamily="18" charset="0"/>
              </a:rPr>
              <a:t>        Copyright © </a:t>
            </a:r>
            <a:r>
              <a:rPr lang="en-US" sz="1000" b="1" i="1" dirty="0" smtClean="0">
                <a:latin typeface="Times New Roman" pitchFamily="18" charset="0"/>
              </a:rPr>
              <a:t>2014 </a:t>
            </a:r>
            <a:r>
              <a:rPr lang="en-US" sz="1000" b="1" i="1" dirty="0">
                <a:latin typeface="Times New Roman" pitchFamily="18" charset="0"/>
              </a:rPr>
              <a:t>by The McGraw-Hill Companies, Inc. All rights reserved.</a:t>
            </a:r>
            <a:endParaRPr lang="en-US" sz="1000" b="1" i="1" dirty="0">
              <a:effectLst>
                <a:outerShdw blurRad="38100" dist="38100" dir="2700000" algn="tl">
                  <a:srgbClr val="C0C0C0"/>
                </a:outerShdw>
              </a:effectLst>
              <a:latin typeface="Times New Roman" pitchFamily="18" charset="0"/>
            </a:endParaRPr>
          </a:p>
        </p:txBody>
      </p:sp>
    </p:spTree>
    <p:extLst>
      <p:ext uri="{BB962C8B-B14F-4D97-AF65-F5344CB8AC3E}">
        <p14:creationId xmlns:p14="http://schemas.microsoft.com/office/powerpoint/2010/main" val="35219846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grpSp>
        <p:nvGrpSpPr>
          <p:cNvPr id="7" name="Group 6"/>
          <p:cNvGrpSpPr/>
          <p:nvPr userDrawn="1"/>
        </p:nvGrpSpPr>
        <p:grpSpPr>
          <a:xfrm>
            <a:off x="268940" y="0"/>
            <a:ext cx="8531878" cy="6529291"/>
            <a:chOff x="268940" y="0"/>
            <a:chExt cx="8531878" cy="6529291"/>
          </a:xfrm>
        </p:grpSpPr>
        <p:sp>
          <p:nvSpPr>
            <p:cNvPr id="8" name="Round Single Corner Rectangle 7"/>
            <p:cNvSpPr/>
            <p:nvPr/>
          </p:nvSpPr>
          <p:spPr>
            <a:xfrm>
              <a:off x="451819" y="172017"/>
              <a:ext cx="8348999" cy="6357274"/>
            </a:xfrm>
            <a:prstGeom prst="round1Rect">
              <a:avLst>
                <a:gd name="adj" fmla="val 8797"/>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268940" y="0"/>
              <a:ext cx="182880" cy="4155141"/>
            </a:xfrm>
            <a:prstGeom prst="rect">
              <a:avLst/>
            </a:prstGeom>
            <a:solidFill>
              <a:srgbClr val="FAD3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1" name="TextBox 10"/>
          <p:cNvSpPr txBox="1"/>
          <p:nvPr userDrawn="1"/>
        </p:nvSpPr>
        <p:spPr>
          <a:xfrm>
            <a:off x="1135529" y="990138"/>
            <a:ext cx="6600469" cy="369332"/>
          </a:xfrm>
          <a:prstGeom prst="rect">
            <a:avLst/>
          </a:prstGeom>
          <a:noFill/>
        </p:spPr>
        <p:txBody>
          <a:bodyPr wrap="square" rtlCol="0">
            <a:spAutoFit/>
          </a:bodyPr>
          <a:lstStyle/>
          <a:p>
            <a:r>
              <a:rPr lang="en-US" dirty="0" smtClean="0">
                <a:solidFill>
                  <a:srgbClr val="2B8075"/>
                </a:solidFill>
              </a:rPr>
              <a:t>After studying this chapter, you should be able to:</a:t>
            </a:r>
          </a:p>
        </p:txBody>
      </p:sp>
      <p:sp>
        <p:nvSpPr>
          <p:cNvPr id="12" name="Content Placeholder 2"/>
          <p:cNvSpPr>
            <a:spLocks noGrp="1"/>
          </p:cNvSpPr>
          <p:nvPr>
            <p:ph idx="1"/>
          </p:nvPr>
        </p:nvSpPr>
        <p:spPr>
          <a:xfrm>
            <a:off x="1135528" y="1600200"/>
            <a:ext cx="7551271" cy="4525963"/>
          </a:xfrm>
          <a:prstGeom prst="rect">
            <a:avLst/>
          </a:prstGeom>
        </p:spPr>
        <p:txBody>
          <a:bodyPr/>
          <a:lstStyle>
            <a:lvl1pPr marL="0" indent="0">
              <a:buNone/>
              <a:defRPr sz="1800"/>
            </a:lvl1pPr>
            <a:lvl2pPr marL="457200" indent="0">
              <a:buFont typeface="Arial"/>
              <a:buNone/>
              <a:defRPr sz="1800"/>
            </a:lvl2pPr>
            <a:lvl3pPr marL="914400" indent="0">
              <a:buFont typeface="Arial"/>
              <a:buNone/>
              <a:defRPr sz="1800"/>
            </a:lvl3pPr>
            <a:lvl4pPr marL="1371600" indent="0">
              <a:buFont typeface="Arial"/>
              <a:buNone/>
              <a:defRPr sz="1800"/>
            </a:lvl4pPr>
            <a:lvl5pPr marL="1828800" indent="0">
              <a:buFont typeface="Arial"/>
              <a:buNone/>
              <a:defRPr sz="1800"/>
            </a:lvl5pPr>
            <a:lvl6pPr marL="2286000" indent="0">
              <a:buNone/>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Box 12"/>
          <p:cNvSpPr txBox="1"/>
          <p:nvPr userDrawn="1"/>
        </p:nvSpPr>
        <p:spPr>
          <a:xfrm>
            <a:off x="573074" y="253308"/>
            <a:ext cx="6102453" cy="769441"/>
          </a:xfrm>
          <a:prstGeom prst="rect">
            <a:avLst/>
          </a:prstGeom>
          <a:noFill/>
        </p:spPr>
        <p:txBody>
          <a:bodyPr wrap="square" rtlCol="0">
            <a:spAutoFit/>
          </a:bodyPr>
          <a:lstStyle/>
          <a:p>
            <a:r>
              <a:rPr lang="en-US" sz="4400" dirty="0" smtClean="0">
                <a:solidFill>
                  <a:schemeClr val="bg1"/>
                </a:solidFill>
              </a:rPr>
              <a:t>Learning Objectives</a:t>
            </a:r>
            <a:endParaRPr lang="en-US" sz="4400" dirty="0"/>
          </a:p>
        </p:txBody>
      </p:sp>
      <p:sp>
        <p:nvSpPr>
          <p:cNvPr id="10" name="Date Placeholder 3"/>
          <p:cNvSpPr>
            <a:spLocks noGrp="1"/>
          </p:cNvSpPr>
          <p:nvPr>
            <p:ph type="dt" sz="half" idx="10"/>
          </p:nvPr>
        </p:nvSpPr>
        <p:spPr>
          <a:xfrm>
            <a:off x="143436" y="6529107"/>
            <a:ext cx="1014204" cy="365125"/>
          </a:xfrm>
          <a:prstGeom prst="rect">
            <a:avLst/>
          </a:prstGeom>
        </p:spPr>
        <p:txBody>
          <a:bodyPr/>
          <a:lstStyle/>
          <a:p>
            <a:endParaRPr lang="en-US" dirty="0"/>
          </a:p>
        </p:txBody>
      </p:sp>
      <p:sp>
        <p:nvSpPr>
          <p:cNvPr id="15" name="Footer Placeholder 4"/>
          <p:cNvSpPr>
            <a:spLocks noGrp="1"/>
          </p:cNvSpPr>
          <p:nvPr>
            <p:ph type="ftr" sz="quarter" idx="11"/>
          </p:nvPr>
        </p:nvSpPr>
        <p:spPr>
          <a:xfrm>
            <a:off x="295443" y="6537695"/>
            <a:ext cx="8649240" cy="365125"/>
          </a:xfrm>
          <a:prstGeom prst="rect">
            <a:avLst/>
          </a:prstGeom>
        </p:spPr>
        <p:txBody>
          <a:bodyPr/>
          <a:lstStyle>
            <a:lvl1pPr algn="ctr">
              <a:defRPr sz="800"/>
            </a:lvl1pPr>
          </a:lstStyle>
          <a:p>
            <a:r>
              <a:rPr lang="en-US" dirty="0" smtClean="0"/>
              <a:t>Copyright ©2017 McGraw-Hill Education. All rights reserved. No reproduction or distribution without the prior written consent of McGraw-Hill Education. </a:t>
            </a:r>
            <a:endParaRPr lang="en-US" dirty="0"/>
          </a:p>
        </p:txBody>
      </p:sp>
    </p:spTree>
    <p:extLst>
      <p:ext uri="{BB962C8B-B14F-4D97-AF65-F5344CB8AC3E}">
        <p14:creationId xmlns:p14="http://schemas.microsoft.com/office/powerpoint/2010/main" val="205599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cus Compan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115859" cy="1143000"/>
          </a:xfrm>
          <a:prstGeom prst="rect">
            <a:avLst/>
          </a:prstGeom>
          <a:ln>
            <a:noFill/>
          </a:ln>
        </p:spPr>
        <p:txBody>
          <a:bodyPr/>
          <a:lstStyle>
            <a:lvl1pPr algn="l">
              <a:defRPr sz="3200">
                <a:solidFill>
                  <a:schemeClr val="accent1">
                    <a:lumMod val="75000"/>
                  </a:schemeClr>
                </a:solidFill>
              </a:defRPr>
            </a:lvl1pPr>
          </a:lstStyle>
          <a:p>
            <a:r>
              <a:rPr lang="en-US" dirty="0" smtClean="0"/>
              <a:t>Click to edit Master title style</a:t>
            </a:r>
            <a:endParaRPr lang="en-US" dirty="0"/>
          </a:p>
        </p:txBody>
      </p:sp>
      <p:grpSp>
        <p:nvGrpSpPr>
          <p:cNvPr id="7" name="Group 6"/>
          <p:cNvGrpSpPr/>
          <p:nvPr/>
        </p:nvGrpSpPr>
        <p:grpSpPr>
          <a:xfrm>
            <a:off x="268940" y="0"/>
            <a:ext cx="8571615" cy="6439497"/>
            <a:chOff x="268940" y="0"/>
            <a:chExt cx="8571615" cy="6439497"/>
          </a:xfrm>
        </p:grpSpPr>
        <p:sp>
          <p:nvSpPr>
            <p:cNvPr id="13" name="Rectangle 12"/>
            <p:cNvSpPr/>
            <p:nvPr/>
          </p:nvSpPr>
          <p:spPr>
            <a:xfrm>
              <a:off x="268940" y="0"/>
              <a:ext cx="182880" cy="4155141"/>
            </a:xfrm>
            <a:prstGeom prst="rect">
              <a:avLst/>
            </a:prstGeom>
            <a:solidFill>
              <a:srgbClr val="FAD3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8108043" y="0"/>
              <a:ext cx="732512" cy="6439497"/>
            </a:xfrm>
            <a:prstGeom prst="rect">
              <a:avLst/>
            </a:prstGeom>
            <a:solidFill>
              <a:srgbClr val="6222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6273471" y="410485"/>
              <a:ext cx="2206620" cy="2206620"/>
            </a:xfrm>
            <a:prstGeom prst="ellipse">
              <a:avLst/>
            </a:prstGeom>
            <a:solidFill>
              <a:srgbClr val="FAD3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0" name="Group 9"/>
          <p:cNvGrpSpPr/>
          <p:nvPr/>
        </p:nvGrpSpPr>
        <p:grpSpPr>
          <a:xfrm>
            <a:off x="5272794" y="1140639"/>
            <a:ext cx="1950036" cy="276999"/>
            <a:chOff x="5272794" y="3809821"/>
            <a:chExt cx="1950036" cy="276999"/>
          </a:xfrm>
        </p:grpSpPr>
        <p:sp>
          <p:nvSpPr>
            <p:cNvPr id="11" name="Rectangle 10"/>
            <p:cNvSpPr/>
            <p:nvPr/>
          </p:nvSpPr>
          <p:spPr>
            <a:xfrm>
              <a:off x="5272794" y="3848305"/>
              <a:ext cx="1950036" cy="205243"/>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5272794" y="3809821"/>
              <a:ext cx="1834574" cy="276999"/>
            </a:xfrm>
            <a:prstGeom prst="rect">
              <a:avLst/>
            </a:prstGeom>
            <a:noFill/>
          </p:spPr>
          <p:txBody>
            <a:bodyPr wrap="square" rtlCol="0">
              <a:spAutoFit/>
            </a:bodyPr>
            <a:lstStyle/>
            <a:p>
              <a:endParaRPr lang="en-US" sz="1200" dirty="0">
                <a:solidFill>
                  <a:schemeClr val="bg1"/>
                </a:solidFill>
              </a:endParaRPr>
            </a:p>
          </p:txBody>
        </p:sp>
      </p:grpSp>
      <p:sp>
        <p:nvSpPr>
          <p:cNvPr id="16" name="Content Placeholder 2"/>
          <p:cNvSpPr>
            <a:spLocks noGrp="1"/>
          </p:cNvSpPr>
          <p:nvPr userDrawn="1">
            <p:ph idx="1"/>
          </p:nvPr>
        </p:nvSpPr>
        <p:spPr>
          <a:xfrm>
            <a:off x="556772" y="1600200"/>
            <a:ext cx="7551271" cy="4525963"/>
          </a:xfrm>
          <a:prstGeom prst="rect">
            <a:avLst/>
          </a:prstGeom>
        </p:spPr>
        <p:txBody>
          <a:bodyPr/>
          <a:lstStyle>
            <a:lvl1pPr marL="0" indent="0">
              <a:buNone/>
              <a:defRPr sz="1800"/>
            </a:lvl1pPr>
            <a:lvl2pPr marL="457200" indent="0">
              <a:buFont typeface="Arial"/>
              <a:buNone/>
              <a:defRPr sz="1800"/>
            </a:lvl2pPr>
            <a:lvl3pPr marL="914400" indent="0">
              <a:buFont typeface="Arial"/>
              <a:buNone/>
              <a:defRPr sz="1800"/>
            </a:lvl3pPr>
            <a:lvl4pPr marL="1371600" indent="0">
              <a:buFont typeface="Arial"/>
              <a:buNone/>
              <a:defRPr sz="1800"/>
            </a:lvl4pPr>
            <a:lvl5pPr marL="1828800" indent="0">
              <a:buFont typeface="Arial"/>
              <a:buNone/>
              <a:defRPr sz="1800"/>
            </a:lvl5pPr>
            <a:lvl6pPr marL="2286000" indent="0">
              <a:buNone/>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userDrawn="1">
            <p:ph type="body" sz="quarter" idx="12" hasCustomPrompt="1"/>
          </p:nvPr>
        </p:nvSpPr>
        <p:spPr>
          <a:xfrm>
            <a:off x="5272218" y="1140639"/>
            <a:ext cx="1835150" cy="276999"/>
          </a:xfrm>
          <a:prstGeom prst="rect">
            <a:avLst/>
          </a:prstGeom>
        </p:spPr>
        <p:txBody>
          <a:bodyPr vert="horz"/>
          <a:lstStyle>
            <a:lvl1pPr marL="0" indent="0">
              <a:buNone/>
              <a:defRPr sz="1200">
                <a:solidFill>
                  <a:srgbClr val="FFFFFF"/>
                </a:solidFill>
              </a:defRPr>
            </a:lvl1pPr>
          </a:lstStyle>
          <a:p>
            <a:pPr lvl="0"/>
            <a:r>
              <a:rPr lang="en-US" dirty="0" smtClean="0"/>
              <a:t>CLICK TO EDIT</a:t>
            </a:r>
          </a:p>
        </p:txBody>
      </p:sp>
      <p:sp>
        <p:nvSpPr>
          <p:cNvPr id="17" name="Date Placeholder 3"/>
          <p:cNvSpPr>
            <a:spLocks noGrp="1"/>
          </p:cNvSpPr>
          <p:nvPr userDrawn="1">
            <p:ph type="dt" sz="half" idx="10"/>
          </p:nvPr>
        </p:nvSpPr>
        <p:spPr>
          <a:xfrm>
            <a:off x="143436" y="6356350"/>
            <a:ext cx="1014204" cy="365125"/>
          </a:xfrm>
          <a:prstGeom prst="rect">
            <a:avLst/>
          </a:prstGeom>
        </p:spPr>
        <p:txBody>
          <a:bodyPr/>
          <a:lstStyle/>
          <a:p>
            <a:endParaRPr lang="en-US" dirty="0"/>
          </a:p>
        </p:txBody>
      </p:sp>
      <p:sp>
        <p:nvSpPr>
          <p:cNvPr id="19" name="Footer Placeholder 4"/>
          <p:cNvSpPr>
            <a:spLocks noGrp="1"/>
          </p:cNvSpPr>
          <p:nvPr userDrawn="1">
            <p:ph type="ftr" sz="quarter" idx="11"/>
          </p:nvPr>
        </p:nvSpPr>
        <p:spPr>
          <a:xfrm>
            <a:off x="295443" y="6356350"/>
            <a:ext cx="8649240" cy="365125"/>
          </a:xfrm>
          <a:prstGeom prst="rect">
            <a:avLst/>
          </a:prstGeom>
        </p:spPr>
        <p:txBody>
          <a:bodyPr/>
          <a:lstStyle>
            <a:lvl1pPr algn="ctr">
              <a:defRPr sz="800"/>
            </a:lvl1pPr>
          </a:lstStyle>
          <a:p>
            <a:r>
              <a:rPr lang="en-US" dirty="0" smtClean="0"/>
              <a:t>Copyright ©2017 McGraw-Hill Education. All rights reserved. No reproduction or distribution without the prior written consent of McGraw-Hill Education. </a:t>
            </a:r>
            <a:endParaRPr lang="en-US" dirty="0"/>
          </a:p>
        </p:txBody>
      </p:sp>
    </p:spTree>
    <p:extLst>
      <p:ext uri="{BB962C8B-B14F-4D97-AF65-F5344CB8AC3E}">
        <p14:creationId xmlns:p14="http://schemas.microsoft.com/office/powerpoint/2010/main" val="866314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cture with Do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982447" cy="1143000"/>
          </a:xfrm>
          <a:prstGeom prst="rect">
            <a:avLst/>
          </a:prstGeom>
          <a:ln>
            <a:noFill/>
          </a:ln>
        </p:spPr>
        <p:txBody>
          <a:bodyPr/>
          <a:lstStyle>
            <a:lvl1pPr algn="l">
              <a:defRPr sz="3200">
                <a:solidFill>
                  <a:schemeClr val="accent1">
                    <a:lumMod val="75000"/>
                  </a:schemeClr>
                </a:solidFill>
              </a:defRPr>
            </a:lvl1pPr>
          </a:lstStyle>
          <a:p>
            <a:r>
              <a:rPr lang="en-US" dirty="0" smtClean="0"/>
              <a:t>Click to edit Master title style</a:t>
            </a:r>
            <a:endParaRPr lang="en-US" dirty="0"/>
          </a:p>
        </p:txBody>
      </p:sp>
      <p:grpSp>
        <p:nvGrpSpPr>
          <p:cNvPr id="7" name="Group 6"/>
          <p:cNvGrpSpPr/>
          <p:nvPr/>
        </p:nvGrpSpPr>
        <p:grpSpPr>
          <a:xfrm>
            <a:off x="268940" y="0"/>
            <a:ext cx="8571615" cy="6439497"/>
            <a:chOff x="268940" y="0"/>
            <a:chExt cx="8571615" cy="6439497"/>
          </a:xfrm>
        </p:grpSpPr>
        <p:sp>
          <p:nvSpPr>
            <p:cNvPr id="13" name="Rectangle 12"/>
            <p:cNvSpPr/>
            <p:nvPr/>
          </p:nvSpPr>
          <p:spPr>
            <a:xfrm>
              <a:off x="268940" y="0"/>
              <a:ext cx="182880" cy="4155141"/>
            </a:xfrm>
            <a:prstGeom prst="rect">
              <a:avLst/>
            </a:prstGeom>
            <a:solidFill>
              <a:srgbClr val="FAD3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8108043" y="0"/>
              <a:ext cx="732512" cy="6439497"/>
            </a:xfrm>
            <a:prstGeom prst="rect">
              <a:avLst/>
            </a:prstGeom>
            <a:solidFill>
              <a:srgbClr val="6222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6273471" y="410485"/>
              <a:ext cx="2206620" cy="2206620"/>
            </a:xfrm>
            <a:prstGeom prst="ellipse">
              <a:avLst/>
            </a:prstGeom>
            <a:solidFill>
              <a:srgbClr val="FAD3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6" name="Content Placeholder 2"/>
          <p:cNvSpPr>
            <a:spLocks noGrp="1"/>
          </p:cNvSpPr>
          <p:nvPr>
            <p:ph idx="1"/>
          </p:nvPr>
        </p:nvSpPr>
        <p:spPr>
          <a:xfrm>
            <a:off x="556772" y="1600200"/>
            <a:ext cx="7551271" cy="4525963"/>
          </a:xfrm>
          <a:prstGeom prst="rect">
            <a:avLst/>
          </a:prstGeom>
        </p:spPr>
        <p:txBody>
          <a:bodyPr/>
          <a:lstStyle>
            <a:lvl1pPr marL="0" indent="0">
              <a:buNone/>
              <a:defRPr sz="1800"/>
            </a:lvl1pPr>
            <a:lvl2pPr marL="457200" indent="0">
              <a:buFont typeface="Arial"/>
              <a:buNone/>
              <a:defRPr sz="1800"/>
            </a:lvl2pPr>
            <a:lvl3pPr marL="914400" indent="0">
              <a:buFont typeface="Arial"/>
              <a:buNone/>
              <a:defRPr sz="1800"/>
            </a:lvl3pPr>
            <a:lvl4pPr marL="1371600" indent="0">
              <a:buFont typeface="Arial"/>
              <a:buNone/>
              <a:defRPr sz="1800"/>
            </a:lvl4pPr>
            <a:lvl5pPr marL="1828800" indent="0">
              <a:buFont typeface="Arial"/>
              <a:buNone/>
              <a:defRPr sz="1800"/>
            </a:lvl5pPr>
            <a:lvl6pPr marL="2286000" indent="0">
              <a:buNone/>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Date Placeholder 3"/>
          <p:cNvSpPr>
            <a:spLocks noGrp="1"/>
          </p:cNvSpPr>
          <p:nvPr>
            <p:ph type="dt" sz="half" idx="10"/>
          </p:nvPr>
        </p:nvSpPr>
        <p:spPr>
          <a:xfrm>
            <a:off x="143436" y="6356350"/>
            <a:ext cx="1014204" cy="365125"/>
          </a:xfrm>
          <a:prstGeom prst="rect">
            <a:avLst/>
          </a:prstGeom>
        </p:spPr>
        <p:txBody>
          <a:bodyPr/>
          <a:lstStyle/>
          <a:p>
            <a:endParaRPr lang="en-US" dirty="0"/>
          </a:p>
        </p:txBody>
      </p:sp>
      <p:sp>
        <p:nvSpPr>
          <p:cNvPr id="19" name="Footer Placeholder 4"/>
          <p:cNvSpPr>
            <a:spLocks noGrp="1"/>
          </p:cNvSpPr>
          <p:nvPr>
            <p:ph type="ftr" sz="quarter" idx="11"/>
          </p:nvPr>
        </p:nvSpPr>
        <p:spPr>
          <a:xfrm>
            <a:off x="295443" y="6356350"/>
            <a:ext cx="8649240" cy="365125"/>
          </a:xfrm>
          <a:prstGeom prst="rect">
            <a:avLst/>
          </a:prstGeom>
        </p:spPr>
        <p:txBody>
          <a:bodyPr/>
          <a:lstStyle>
            <a:lvl1pPr algn="ctr">
              <a:defRPr sz="800"/>
            </a:lvl1pPr>
          </a:lstStyle>
          <a:p>
            <a:r>
              <a:rPr lang="en-US" dirty="0" smtClean="0"/>
              <a:t>Copyright ©2017 McGraw-Hill Education. All rights reserved. No reproduction or distribution without the prior written consent of McGraw-Hill Education. </a:t>
            </a:r>
            <a:endParaRPr lang="en-US" dirty="0"/>
          </a:p>
        </p:txBody>
      </p:sp>
      <p:sp>
        <p:nvSpPr>
          <p:cNvPr id="10" name="Text Placeholder 3"/>
          <p:cNvSpPr>
            <a:spLocks noGrp="1"/>
          </p:cNvSpPr>
          <p:nvPr>
            <p:ph type="body" sz="quarter" idx="12"/>
          </p:nvPr>
        </p:nvSpPr>
        <p:spPr>
          <a:xfrm>
            <a:off x="6515780" y="850900"/>
            <a:ext cx="1592263" cy="1390650"/>
          </a:xfrm>
          <a:prstGeom prst="rect">
            <a:avLst/>
          </a:prstGeom>
        </p:spPr>
        <p:txBody>
          <a:bodyPr vert="horz"/>
          <a:lstStyle>
            <a:lvl1pPr marL="0" indent="0" algn="ctr">
              <a:buNone/>
              <a:defRPr sz="1800">
                <a:solidFill>
                  <a:srgbClr val="622233"/>
                </a:solidFill>
              </a:defRPr>
            </a:lvl1pPr>
          </a:lstStyle>
          <a:p>
            <a:pPr lvl="0"/>
            <a:r>
              <a:rPr lang="en-US" dirty="0" smtClean="0"/>
              <a:t>Click to edit</a:t>
            </a:r>
            <a:endParaRPr lang="en-US" dirty="0"/>
          </a:p>
        </p:txBody>
      </p:sp>
    </p:spTree>
    <p:extLst>
      <p:ext uri="{BB962C8B-B14F-4D97-AF65-F5344CB8AC3E}">
        <p14:creationId xmlns:p14="http://schemas.microsoft.com/office/powerpoint/2010/main" val="2369267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ctur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50843" cy="1143000"/>
          </a:xfrm>
          <a:prstGeom prst="rect">
            <a:avLst/>
          </a:prstGeom>
          <a:ln>
            <a:noFill/>
          </a:ln>
        </p:spPr>
        <p:txBody>
          <a:bodyPr/>
          <a:lstStyle>
            <a:lvl1pPr algn="l">
              <a:defRPr sz="3200">
                <a:solidFill>
                  <a:schemeClr val="accent1">
                    <a:lumMod val="75000"/>
                  </a:schemeClr>
                </a:solidFill>
              </a:defRPr>
            </a:lvl1pPr>
          </a:lstStyle>
          <a:p>
            <a:r>
              <a:rPr lang="en-US" dirty="0" smtClean="0"/>
              <a:t>Click to edit Master title style</a:t>
            </a:r>
            <a:endParaRPr lang="en-US" dirty="0"/>
          </a:p>
        </p:txBody>
      </p:sp>
      <p:sp>
        <p:nvSpPr>
          <p:cNvPr id="8" name="Date Placeholder 3"/>
          <p:cNvSpPr>
            <a:spLocks noGrp="1"/>
          </p:cNvSpPr>
          <p:nvPr>
            <p:ph type="dt" sz="half" idx="10"/>
          </p:nvPr>
        </p:nvSpPr>
        <p:spPr>
          <a:xfrm>
            <a:off x="143436" y="6356350"/>
            <a:ext cx="1014204" cy="365125"/>
          </a:xfrm>
          <a:prstGeom prst="rect">
            <a:avLst/>
          </a:prstGeom>
        </p:spPr>
        <p:txBody>
          <a:bodyPr/>
          <a:lstStyle/>
          <a:p>
            <a:endParaRPr lang="en-US" dirty="0"/>
          </a:p>
        </p:txBody>
      </p:sp>
      <p:sp>
        <p:nvSpPr>
          <p:cNvPr id="9" name="Footer Placeholder 4"/>
          <p:cNvSpPr>
            <a:spLocks noGrp="1"/>
          </p:cNvSpPr>
          <p:nvPr>
            <p:ph type="ftr" sz="quarter" idx="11"/>
          </p:nvPr>
        </p:nvSpPr>
        <p:spPr>
          <a:xfrm>
            <a:off x="1157640" y="6356350"/>
            <a:ext cx="6768456" cy="365125"/>
          </a:xfrm>
          <a:prstGeom prst="rect">
            <a:avLst/>
          </a:prstGeom>
        </p:spPr>
        <p:txBody>
          <a:bodyPr/>
          <a:lstStyle>
            <a:lvl1pPr algn="ctr">
              <a:defRPr sz="800"/>
            </a:lvl1pPr>
          </a:lstStyle>
          <a:p>
            <a:r>
              <a:rPr lang="en-US" dirty="0" smtClean="0"/>
              <a:t>Copyright ©2017 McGraw-Hill Education. All rights reserved. No reproduction or distribution without the prior written consent of McGraw-Hill Education. </a:t>
            </a:r>
            <a:endParaRPr lang="en-US" dirty="0"/>
          </a:p>
        </p:txBody>
      </p:sp>
      <p:sp>
        <p:nvSpPr>
          <p:cNvPr id="13" name="Rectangle 12"/>
          <p:cNvSpPr/>
          <p:nvPr/>
        </p:nvSpPr>
        <p:spPr>
          <a:xfrm>
            <a:off x="268940" y="0"/>
            <a:ext cx="182880" cy="4155141"/>
          </a:xfrm>
          <a:prstGeom prst="rect">
            <a:avLst/>
          </a:prstGeom>
          <a:solidFill>
            <a:srgbClr val="FAD3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8108043" y="0"/>
            <a:ext cx="732512" cy="6439497"/>
          </a:xfrm>
          <a:prstGeom prst="rect">
            <a:avLst/>
          </a:prstGeom>
          <a:solidFill>
            <a:srgbClr val="6222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369267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Exhibit">
    <p:spTree>
      <p:nvGrpSpPr>
        <p:cNvPr id="1" name=""/>
        <p:cNvGrpSpPr/>
        <p:nvPr/>
      </p:nvGrpSpPr>
      <p:grpSpPr>
        <a:xfrm>
          <a:off x="0" y="0"/>
          <a:ext cx="0" cy="0"/>
          <a:chOff x="0" y="0"/>
          <a:chExt cx="0" cy="0"/>
        </a:xfrm>
      </p:grpSpPr>
      <p:sp>
        <p:nvSpPr>
          <p:cNvPr id="7" name="Round Single Corner Rectangle 6"/>
          <p:cNvSpPr/>
          <p:nvPr userDrawn="1"/>
        </p:nvSpPr>
        <p:spPr>
          <a:xfrm>
            <a:off x="451819" y="172017"/>
            <a:ext cx="8477291" cy="956819"/>
          </a:xfrm>
          <a:prstGeom prst="round1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05236" y="213060"/>
            <a:ext cx="8239954" cy="672957"/>
          </a:xfrm>
          <a:prstGeom prst="rect">
            <a:avLst/>
          </a:prstGeom>
        </p:spPr>
        <p:txBody>
          <a:bodyPr>
            <a:normAutofit/>
          </a:bodyPr>
          <a:lstStyle>
            <a:lvl1pPr algn="l">
              <a:defRPr sz="3200">
                <a:solidFill>
                  <a:srgbClr val="80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06470" y="694223"/>
            <a:ext cx="8238720" cy="608167"/>
          </a:xfrm>
          <a:prstGeom prst="rect">
            <a:avLst/>
          </a:prstGeom>
        </p:spPr>
        <p:txBody>
          <a:bodyPr/>
          <a:lstStyle>
            <a:lvl1pPr marL="0" indent="0">
              <a:buFontTx/>
              <a:buNone/>
              <a:defRPr sz="24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endParaRPr lang="en-US" dirty="0"/>
          </a:p>
        </p:txBody>
      </p:sp>
      <p:sp>
        <p:nvSpPr>
          <p:cNvPr id="8" name="Rectangle 7"/>
          <p:cNvSpPr/>
          <p:nvPr userDrawn="1"/>
        </p:nvSpPr>
        <p:spPr>
          <a:xfrm>
            <a:off x="268940" y="0"/>
            <a:ext cx="182880" cy="4155141"/>
          </a:xfrm>
          <a:prstGeom prst="rect">
            <a:avLst/>
          </a:prstGeom>
          <a:solidFill>
            <a:srgbClr val="FAD3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userDrawn="1"/>
        </p:nvSpPr>
        <p:spPr>
          <a:xfrm>
            <a:off x="585490" y="1302390"/>
            <a:ext cx="8343620" cy="5239456"/>
          </a:xfrm>
          <a:prstGeom prst="rect">
            <a:avLst/>
          </a:prstGeom>
          <a:solidFill>
            <a:srgbClr val="E0DD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8745190" y="1302390"/>
            <a:ext cx="183920" cy="523945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Date Placeholder 3"/>
          <p:cNvSpPr>
            <a:spLocks noGrp="1"/>
          </p:cNvSpPr>
          <p:nvPr>
            <p:ph type="dt" sz="half" idx="10"/>
          </p:nvPr>
        </p:nvSpPr>
        <p:spPr>
          <a:xfrm>
            <a:off x="268940" y="6359283"/>
            <a:ext cx="1014204" cy="365125"/>
          </a:xfrm>
          <a:prstGeom prst="rect">
            <a:avLst/>
          </a:prstGeom>
        </p:spPr>
        <p:txBody>
          <a:bodyPr/>
          <a:lstStyle/>
          <a:p>
            <a:endParaRPr lang="en-US" dirty="0"/>
          </a:p>
        </p:txBody>
      </p:sp>
      <p:sp>
        <p:nvSpPr>
          <p:cNvPr id="16" name="Footer Placeholder 4"/>
          <p:cNvSpPr>
            <a:spLocks noGrp="1"/>
          </p:cNvSpPr>
          <p:nvPr>
            <p:ph type="ftr" sz="quarter" idx="11"/>
          </p:nvPr>
        </p:nvSpPr>
        <p:spPr>
          <a:xfrm>
            <a:off x="295443" y="6356350"/>
            <a:ext cx="8649240" cy="365125"/>
          </a:xfrm>
          <a:prstGeom prst="rect">
            <a:avLst/>
          </a:prstGeom>
        </p:spPr>
        <p:txBody>
          <a:bodyPr/>
          <a:lstStyle>
            <a:lvl1pPr algn="ctr">
              <a:defRPr sz="800"/>
            </a:lvl1pPr>
          </a:lstStyle>
          <a:p>
            <a:r>
              <a:rPr lang="en-US" dirty="0" smtClean="0"/>
              <a:t>Copyright ©2017 McGraw-Hill Education. All rights reserved. No reproduction or distribution without the prior written consent of McGraw-Hill Education. </a:t>
            </a:r>
            <a:endParaRPr lang="en-US" dirty="0"/>
          </a:p>
        </p:txBody>
      </p:sp>
    </p:spTree>
    <p:extLst>
      <p:ext uri="{BB962C8B-B14F-4D97-AF65-F5344CB8AC3E}">
        <p14:creationId xmlns:p14="http://schemas.microsoft.com/office/powerpoint/2010/main" val="1801742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3"/>
          <p:cNvSpPr>
            <a:spLocks noGrp="1"/>
          </p:cNvSpPr>
          <p:nvPr>
            <p:ph type="dt" sz="half" idx="10"/>
          </p:nvPr>
        </p:nvSpPr>
        <p:spPr>
          <a:xfrm>
            <a:off x="457200" y="6356350"/>
            <a:ext cx="1014204" cy="365125"/>
          </a:xfrm>
          <a:prstGeom prst="rect">
            <a:avLst/>
          </a:prstGeom>
        </p:spPr>
        <p:txBody>
          <a:bodyPr/>
          <a:lstStyle/>
          <a:p>
            <a:endParaRPr lang="en-US" dirty="0"/>
          </a:p>
        </p:txBody>
      </p:sp>
      <p:sp>
        <p:nvSpPr>
          <p:cNvPr id="9" name="Footer Placeholder 4"/>
          <p:cNvSpPr>
            <a:spLocks noGrp="1"/>
          </p:cNvSpPr>
          <p:nvPr>
            <p:ph type="ftr" sz="quarter" idx="11"/>
          </p:nvPr>
        </p:nvSpPr>
        <p:spPr>
          <a:xfrm>
            <a:off x="1471404" y="6356350"/>
            <a:ext cx="6768456" cy="365125"/>
          </a:xfrm>
          <a:prstGeom prst="rect">
            <a:avLst/>
          </a:prstGeom>
        </p:spPr>
        <p:txBody>
          <a:bodyPr/>
          <a:lstStyle>
            <a:lvl1pPr algn="ctr">
              <a:defRPr sz="800"/>
            </a:lvl1pPr>
          </a:lstStyle>
          <a:p>
            <a:r>
              <a:rPr lang="en-US" dirty="0" smtClean="0"/>
              <a:t>Copyright ©2017 McGraw-Hill Education. All rights reserved. No reproduction or distribution without the prior written consent of McGraw-Hill Education. </a:t>
            </a:r>
            <a:endParaRPr lang="en-US" dirty="0"/>
          </a:p>
        </p:txBody>
      </p:sp>
    </p:spTree>
    <p:extLst>
      <p:ext uri="{BB962C8B-B14F-4D97-AF65-F5344CB8AC3E}">
        <p14:creationId xmlns:p14="http://schemas.microsoft.com/office/powerpoint/2010/main" val="2070042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0"/>
          </p:nvPr>
        </p:nvSpPr>
        <p:spPr>
          <a:xfrm>
            <a:off x="457200" y="6356350"/>
            <a:ext cx="1014204" cy="365125"/>
          </a:xfrm>
          <a:prstGeom prst="rect">
            <a:avLst/>
          </a:prstGeom>
        </p:spPr>
        <p:txBody>
          <a:bodyPr/>
          <a:lstStyle/>
          <a:p>
            <a:endParaRPr lang="en-US" dirty="0"/>
          </a:p>
        </p:txBody>
      </p:sp>
      <p:sp>
        <p:nvSpPr>
          <p:cNvPr id="8" name="Footer Placeholder 4"/>
          <p:cNvSpPr>
            <a:spLocks noGrp="1"/>
          </p:cNvSpPr>
          <p:nvPr>
            <p:ph type="ftr" sz="quarter" idx="11"/>
          </p:nvPr>
        </p:nvSpPr>
        <p:spPr>
          <a:xfrm>
            <a:off x="1471404" y="6356350"/>
            <a:ext cx="6768456" cy="365125"/>
          </a:xfrm>
          <a:prstGeom prst="rect">
            <a:avLst/>
          </a:prstGeom>
        </p:spPr>
        <p:txBody>
          <a:bodyPr/>
          <a:lstStyle>
            <a:lvl1pPr algn="ctr">
              <a:defRPr sz="800"/>
            </a:lvl1pPr>
          </a:lstStyle>
          <a:p>
            <a:r>
              <a:rPr lang="en-US" dirty="0" smtClean="0"/>
              <a:t>Copyright ©2017 McGraw-Hill Education. All rights reserved. No reproduction or distribution without the prior written consent of McGraw-Hill Education. </a:t>
            </a:r>
            <a:endParaRPr lang="en-US" dirty="0"/>
          </a:p>
        </p:txBody>
      </p:sp>
    </p:spTree>
    <p:extLst>
      <p:ext uri="{BB962C8B-B14F-4D97-AF65-F5344CB8AC3E}">
        <p14:creationId xmlns:p14="http://schemas.microsoft.com/office/powerpoint/2010/main" val="237862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457200" y="6356350"/>
            <a:ext cx="1014204" cy="365125"/>
          </a:xfrm>
          <a:prstGeom prst="rect">
            <a:avLst/>
          </a:prstGeom>
        </p:spPr>
        <p:txBody>
          <a:bodyPr/>
          <a:lstStyle/>
          <a:p>
            <a:endParaRPr lang="en-US" dirty="0"/>
          </a:p>
        </p:txBody>
      </p:sp>
      <p:sp>
        <p:nvSpPr>
          <p:cNvPr id="9" name="Footer Placeholder 4"/>
          <p:cNvSpPr>
            <a:spLocks noGrp="1"/>
          </p:cNvSpPr>
          <p:nvPr>
            <p:ph type="ftr" sz="quarter" idx="11"/>
          </p:nvPr>
        </p:nvSpPr>
        <p:spPr>
          <a:xfrm>
            <a:off x="1471404" y="6356350"/>
            <a:ext cx="6768456" cy="365125"/>
          </a:xfrm>
          <a:prstGeom prst="rect">
            <a:avLst/>
          </a:prstGeom>
        </p:spPr>
        <p:txBody>
          <a:bodyPr/>
          <a:lstStyle>
            <a:lvl1pPr algn="ctr">
              <a:defRPr sz="800"/>
            </a:lvl1pPr>
          </a:lstStyle>
          <a:p>
            <a:r>
              <a:rPr lang="en-US" dirty="0" smtClean="0"/>
              <a:t>Copyright ©2017 McGraw-Hill Education. All rights reserved. No reproduction or distribution without the prior written consent of McGraw-Hill Education. </a:t>
            </a:r>
            <a:endParaRPr lang="en-US" dirty="0"/>
          </a:p>
        </p:txBody>
      </p:sp>
    </p:spTree>
    <p:extLst>
      <p:ext uri="{BB962C8B-B14F-4D97-AF65-F5344CB8AC3E}">
        <p14:creationId xmlns:p14="http://schemas.microsoft.com/office/powerpoint/2010/main" val="4285627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lide Number Placeholder 5"/>
          <p:cNvSpPr txBox="1">
            <a:spLocks/>
          </p:cNvSpPr>
          <p:nvPr userDrawn="1"/>
        </p:nvSpPr>
        <p:spPr>
          <a:xfrm>
            <a:off x="8254652" y="6446146"/>
            <a:ext cx="687642" cy="365125"/>
          </a:xfrm>
          <a:prstGeom prst="rect">
            <a:avLst/>
          </a:prstGeom>
        </p:spPr>
        <p:txBody>
          <a:bodyPr vert="horz" lIns="91440" tIns="45720" rIns="91440" bIns="45720" rtlCol="0" anchor="ctr"/>
          <a:lstStyle>
            <a:defPPr>
              <a:defRPr lang="en-US"/>
            </a:defPPr>
            <a:lvl1pPr marL="0" algn="r" defTabSz="914400" rtl="0" eaLnBrk="1" latinLnBrk="0" hangingPunct="1">
              <a:defRPr sz="1100" b="1" kern="1200">
                <a:solidFill>
                  <a:schemeClr val="tx2">
                    <a:lumMod val="60000"/>
                    <a:lumOff val="4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5-</a:t>
            </a:r>
            <a:fld id="{FA84A37A-AFC2-4A01-80A1-FC20F2C0D5BB}" type="slidenum">
              <a:rPr lang="en-US" smtClean="0"/>
              <a:pPr/>
              <a:t>‹#›</a:t>
            </a:fld>
            <a:endParaRPr lang="en-US" dirty="0"/>
          </a:p>
        </p:txBody>
      </p:sp>
      <p:sp>
        <p:nvSpPr>
          <p:cNvPr id="3" name="Footer Placeholder 4"/>
          <p:cNvSpPr>
            <a:spLocks noGrp="1"/>
          </p:cNvSpPr>
          <p:nvPr>
            <p:ph type="ftr" sz="quarter" idx="3"/>
          </p:nvPr>
        </p:nvSpPr>
        <p:spPr>
          <a:xfrm>
            <a:off x="870155" y="6364118"/>
            <a:ext cx="6768456" cy="365125"/>
          </a:xfrm>
          <a:prstGeom prst="rect">
            <a:avLst/>
          </a:prstGeom>
        </p:spPr>
        <p:txBody>
          <a:bodyPr/>
          <a:lstStyle>
            <a:lvl1pPr algn="ctr">
              <a:defRPr sz="800"/>
            </a:lvl1pPr>
          </a:lstStyle>
          <a:p>
            <a:r>
              <a:rPr lang="en-US" dirty="0" smtClean="0"/>
              <a:t>Copyright ©2017 McGraw-Hill Education. All rights reserved. No reproduction or distribution without the prior written consent of McGraw-Hill Education. </a:t>
            </a:r>
            <a:endParaRPr lang="en-US" dirty="0"/>
          </a:p>
        </p:txBody>
      </p:sp>
    </p:spTree>
    <p:extLst>
      <p:ext uri="{BB962C8B-B14F-4D97-AF65-F5344CB8AC3E}">
        <p14:creationId xmlns:p14="http://schemas.microsoft.com/office/powerpoint/2010/main" val="135710818"/>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60" r:id="rId3"/>
    <p:sldLayoutId id="2147483661" r:id="rId4"/>
    <p:sldLayoutId id="2147483662" r:id="rId5"/>
    <p:sldLayoutId id="2147483664" r:id="rId6"/>
    <p:sldLayoutId id="2147483650" r:id="rId7"/>
    <p:sldLayoutId id="2147483651" r:id="rId8"/>
    <p:sldLayoutId id="2147483652" r:id="rId9"/>
    <p:sldLayoutId id="2147483653" r:id="rId10"/>
    <p:sldLayoutId id="2147483654" r:id="rId11"/>
    <p:sldLayoutId id="2147483656" r:id="rId12"/>
    <p:sldLayoutId id="2147483657" r:id="rId13"/>
    <p:sldLayoutId id="2147483658" r:id="rId14"/>
    <p:sldLayoutId id="2147483659" r:id="rId15"/>
    <p:sldLayoutId id="2147483665" r:id="rId16"/>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060677" y="131441"/>
            <a:ext cx="4562633" cy="817733"/>
          </a:xfrm>
        </p:spPr>
        <p:txBody>
          <a:bodyPr/>
          <a:lstStyle/>
          <a:p>
            <a:r>
              <a:rPr lang="en-US" dirty="0" smtClean="0">
                <a:latin typeface="+mn-lt"/>
              </a:rPr>
              <a:t>5</a:t>
            </a:r>
            <a:endParaRPr lang="en-US" dirty="0">
              <a:latin typeface="+mn-lt"/>
            </a:endParaRPr>
          </a:p>
        </p:txBody>
      </p:sp>
      <p:sp>
        <p:nvSpPr>
          <p:cNvPr id="2" name="Footer Placeholder 1"/>
          <p:cNvSpPr>
            <a:spLocks noGrp="1"/>
          </p:cNvSpPr>
          <p:nvPr>
            <p:ph type="ftr" sz="quarter" idx="11"/>
          </p:nvPr>
        </p:nvSpPr>
        <p:spPr/>
        <p:txBody>
          <a:bodyPr/>
          <a:lstStyle/>
          <a:p>
            <a:r>
              <a:rPr lang="en-US" dirty="0" smtClean="0"/>
              <a:t>Copyright ©2017 McGraw-Hill Education. All rights reserved. No reproduction or distribution without the prior written consent of McGraw-Hill Education. </a:t>
            </a:r>
            <a:endParaRPr lang="en-US" dirty="0"/>
          </a:p>
        </p:txBody>
      </p:sp>
      <p:sp>
        <p:nvSpPr>
          <p:cNvPr id="5" name="Rectangle 4"/>
          <p:cNvSpPr/>
          <p:nvPr/>
        </p:nvSpPr>
        <p:spPr>
          <a:xfrm>
            <a:off x="4776139" y="540307"/>
            <a:ext cx="3847171" cy="1200329"/>
          </a:xfrm>
          <a:prstGeom prst="rect">
            <a:avLst/>
          </a:prstGeom>
        </p:spPr>
        <p:txBody>
          <a:bodyPr wrap="square">
            <a:spAutoFit/>
          </a:bodyPr>
          <a:lstStyle/>
          <a:p>
            <a:r>
              <a:rPr lang="en-US" sz="2400" dirty="0" smtClean="0">
                <a:solidFill>
                  <a:srgbClr val="FFFFFF"/>
                </a:solidFill>
                <a:ea typeface="+mj-ea"/>
                <a:cs typeface="+mj-cs"/>
              </a:rPr>
              <a:t>Communicating and Interpreting Accounting Information</a:t>
            </a:r>
            <a:endParaRPr lang="en-US" dirty="0"/>
          </a:p>
        </p:txBody>
      </p:sp>
    </p:spTree>
    <p:extLst>
      <p:ext uri="{BB962C8B-B14F-4D97-AF65-F5344CB8AC3E}">
        <p14:creationId xmlns:p14="http://schemas.microsoft.com/office/powerpoint/2010/main" val="1601867357"/>
      </p:ext>
    </p:extLst>
  </p:cSld>
  <p:clrMapOvr>
    <a:masterClrMapping/>
  </p:clrMapOvr>
  <p:transition spd="med">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213060"/>
            <a:ext cx="8239954" cy="672957"/>
          </a:xfrm>
        </p:spPr>
        <p:txBody>
          <a:bodyPr/>
          <a:lstStyle/>
          <a:p>
            <a:r>
              <a:rPr lang="en-US" dirty="0" smtClean="0"/>
              <a:t>Exhibit 5.2</a:t>
            </a:r>
            <a:endParaRPr lang="en-US" dirty="0"/>
          </a:p>
        </p:txBody>
      </p:sp>
      <p:sp>
        <p:nvSpPr>
          <p:cNvPr id="3" name="Content Placeholder 2"/>
          <p:cNvSpPr>
            <a:spLocks noGrp="1"/>
          </p:cNvSpPr>
          <p:nvPr>
            <p:ph idx="1"/>
          </p:nvPr>
        </p:nvSpPr>
        <p:spPr>
          <a:xfrm>
            <a:off x="585216" y="694944"/>
            <a:ext cx="8238720" cy="608167"/>
          </a:xfrm>
        </p:spPr>
        <p:txBody>
          <a:bodyPr/>
          <a:lstStyle/>
          <a:p>
            <a:r>
              <a:rPr lang="en-US" dirty="0"/>
              <a:t>Google Finance Information on </a:t>
            </a:r>
            <a:r>
              <a:rPr lang="en-US" dirty="0" smtClean="0"/>
              <a:t>Apple</a:t>
            </a:r>
            <a:endParaRPr lang="en-US" dirty="0"/>
          </a:p>
        </p:txBody>
      </p:sp>
      <p:sp>
        <p:nvSpPr>
          <p:cNvPr id="4" name="Footer Placeholder 3"/>
          <p:cNvSpPr>
            <a:spLocks noGrp="1"/>
          </p:cNvSpPr>
          <p:nvPr>
            <p:ph type="ftr" sz="quarter" idx="11"/>
          </p:nvPr>
        </p:nvSpPr>
        <p:spPr>
          <a:xfrm>
            <a:off x="1471404" y="6529291"/>
            <a:ext cx="7089890" cy="305177"/>
          </a:xfrm>
        </p:spPr>
        <p:txBody>
          <a:bodyPr/>
          <a:lstStyle/>
          <a:p>
            <a:r>
              <a:rPr lang="en-US" dirty="0" smtClean="0"/>
              <a:t>Copyright ©2017 McGraw-Hill Education. All rights reserved. No reproduction or distribution without the prior written consent of McGraw-Hill Education. </a:t>
            </a:r>
            <a:endParaRPr lang="en-US" dirty="0"/>
          </a:p>
        </p:txBody>
      </p:sp>
      <p:pic>
        <p:nvPicPr>
          <p:cNvPr id="5" name="Picture 4" descr="Screen Shot 2015-10-08 at 4.48.2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384" y="1302390"/>
            <a:ext cx="7320493" cy="5083937"/>
          </a:xfrm>
          <a:prstGeom prst="rect">
            <a:avLst/>
          </a:prstGeom>
          <a:ln>
            <a:solidFill>
              <a:schemeClr val="tx1"/>
            </a:solidFill>
          </a:ln>
        </p:spPr>
      </p:pic>
    </p:spTree>
    <p:extLst>
      <p:ext uri="{BB962C8B-B14F-4D97-AF65-F5344CB8AC3E}">
        <p14:creationId xmlns:p14="http://schemas.microsoft.com/office/powerpoint/2010/main" val="2744454925"/>
      </p:ext>
    </p:extLst>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Copyright ©2017 McGraw-Hill Education. All rights reserved. No reproduction or distribution without the prior written consent of McGraw-Hill Education. </a:t>
            </a:r>
            <a:endParaRPr lang="en-US" dirty="0"/>
          </a:p>
        </p:txBody>
      </p:sp>
      <p:sp>
        <p:nvSpPr>
          <p:cNvPr id="4" name="Rectangle 3"/>
          <p:cNvSpPr/>
          <p:nvPr/>
        </p:nvSpPr>
        <p:spPr>
          <a:xfrm>
            <a:off x="268940" y="0"/>
            <a:ext cx="182880" cy="4155141"/>
          </a:xfrm>
          <a:prstGeom prst="rect">
            <a:avLst/>
          </a:prstGeom>
          <a:solidFill>
            <a:srgbClr val="FAD3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8108043" y="0"/>
            <a:ext cx="732512" cy="6439497"/>
          </a:xfrm>
          <a:prstGeom prst="rect">
            <a:avLst/>
          </a:prstGeom>
          <a:solidFill>
            <a:srgbClr val="6222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Oval 5"/>
          <p:cNvSpPr/>
          <p:nvPr/>
        </p:nvSpPr>
        <p:spPr>
          <a:xfrm>
            <a:off x="6273471" y="410485"/>
            <a:ext cx="2206620" cy="2206620"/>
          </a:xfrm>
          <a:prstGeom prst="ellipse">
            <a:avLst/>
          </a:prstGeom>
          <a:solidFill>
            <a:srgbClr val="FAD3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4899546" y="731178"/>
            <a:ext cx="2323284" cy="218070"/>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FINANCIAL ANALYSIS</a:t>
            </a:r>
            <a:endParaRPr lang="en-US" dirty="0"/>
          </a:p>
        </p:txBody>
      </p:sp>
      <p:sp>
        <p:nvSpPr>
          <p:cNvPr id="8" name="TextBox 7"/>
          <p:cNvSpPr txBox="1"/>
          <p:nvPr/>
        </p:nvSpPr>
        <p:spPr>
          <a:xfrm>
            <a:off x="6414590" y="967022"/>
            <a:ext cx="1883249" cy="923330"/>
          </a:xfrm>
          <a:prstGeom prst="rect">
            <a:avLst/>
          </a:prstGeom>
          <a:noFill/>
        </p:spPr>
        <p:txBody>
          <a:bodyPr wrap="square" rtlCol="0">
            <a:spAutoFit/>
          </a:bodyPr>
          <a:lstStyle/>
          <a:p>
            <a:pPr algn="ctr"/>
            <a:r>
              <a:rPr lang="en-US" sz="5400" dirty="0" smtClean="0">
                <a:solidFill>
                  <a:srgbClr val="622233"/>
                </a:solidFill>
              </a:rPr>
              <a:t>$$$</a:t>
            </a:r>
            <a:endParaRPr lang="en-US" sz="5400" dirty="0">
              <a:solidFill>
                <a:srgbClr val="622233"/>
              </a:solidFill>
            </a:endParaRPr>
          </a:p>
        </p:txBody>
      </p:sp>
      <p:sp>
        <p:nvSpPr>
          <p:cNvPr id="9" name="Title 1"/>
          <p:cNvSpPr txBox="1">
            <a:spLocks/>
          </p:cNvSpPr>
          <p:nvPr/>
        </p:nvSpPr>
        <p:spPr>
          <a:xfrm>
            <a:off x="585492" y="210500"/>
            <a:ext cx="5829098" cy="738748"/>
          </a:xfrm>
          <a:prstGeom prst="rect">
            <a:avLst/>
          </a:prstGeom>
        </p:spPr>
        <p:txBody>
          <a:bodyP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solidFill>
                  <a:schemeClr val="accent1">
                    <a:lumMod val="75000"/>
                  </a:schemeClr>
                </a:solidFill>
              </a:rPr>
              <a:t>Information Services and Your Job Search</a:t>
            </a:r>
            <a:endParaRPr lang="en-US" sz="2400" dirty="0">
              <a:solidFill>
                <a:schemeClr val="accent1">
                  <a:lumMod val="75000"/>
                </a:schemeClr>
              </a:solidFill>
            </a:endParaRPr>
          </a:p>
        </p:txBody>
      </p:sp>
      <p:sp>
        <p:nvSpPr>
          <p:cNvPr id="11" name="TextBox 10"/>
          <p:cNvSpPr txBox="1"/>
          <p:nvPr/>
        </p:nvSpPr>
        <p:spPr>
          <a:xfrm>
            <a:off x="585216" y="1784195"/>
            <a:ext cx="506554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Information services have become the primary tool for professional </a:t>
            </a:r>
            <a:r>
              <a:rPr lang="en-US" dirty="0" smtClean="0"/>
              <a:t>analysts, </a:t>
            </a:r>
            <a:r>
              <a:rPr lang="en-US" dirty="0"/>
              <a:t>who use them to analyze competing firms</a:t>
            </a:r>
            <a:r>
              <a:rPr lang="en-US" dirty="0" smtClean="0"/>
              <a:t>.</a:t>
            </a:r>
          </a:p>
          <a:p>
            <a:pPr marL="285750" indent="-285750">
              <a:buFont typeface="Arial" panose="020B0604020202020204" pitchFamily="34" charset="0"/>
              <a:buChar char="•"/>
            </a:pPr>
            <a:r>
              <a:rPr lang="en-US" dirty="0" smtClean="0"/>
              <a:t>Information </a:t>
            </a:r>
            <a:r>
              <a:rPr lang="en-US" dirty="0"/>
              <a:t>services are also an important source of information for job seekers. </a:t>
            </a:r>
          </a:p>
        </p:txBody>
      </p:sp>
    </p:spTree>
    <p:extLst>
      <p:ext uri="{BB962C8B-B14F-4D97-AF65-F5344CB8AC3E}">
        <p14:creationId xmlns:p14="http://schemas.microsoft.com/office/powerpoint/2010/main" val="12002551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85216" y="210312"/>
            <a:ext cx="7650843" cy="842962"/>
          </a:xfrm>
        </p:spPr>
        <p:txBody>
          <a:bodyPr>
            <a:normAutofit/>
          </a:bodyPr>
          <a:lstStyle/>
          <a:p>
            <a:r>
              <a:rPr lang="en-US" sz="2400" dirty="0" smtClean="0"/>
              <a:t>Users: Institutional and Private Investors, Creditors, and Others</a:t>
            </a:r>
          </a:p>
        </p:txBody>
      </p:sp>
      <p:sp>
        <p:nvSpPr>
          <p:cNvPr id="3" name="Rectangle 2"/>
          <p:cNvSpPr/>
          <p:nvPr/>
        </p:nvSpPr>
        <p:spPr>
          <a:xfrm>
            <a:off x="945304" y="1783788"/>
            <a:ext cx="6594189" cy="931717"/>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u="sng" dirty="0"/>
              <a:t>Institutional Investors</a:t>
            </a:r>
            <a:endParaRPr lang="en-US" b="1" u="sng" dirty="0" smtClean="0"/>
          </a:p>
          <a:p>
            <a:pPr algn="ctr">
              <a:defRPr/>
            </a:pPr>
            <a:r>
              <a:rPr lang="en-US" dirty="0" smtClean="0">
                <a:solidFill>
                  <a:schemeClr val="bg1">
                    <a:lumMod val="85000"/>
                  </a:schemeClr>
                </a:solidFill>
              </a:rPr>
              <a:t>Pension</a:t>
            </a:r>
            <a:r>
              <a:rPr lang="en-US" dirty="0">
                <a:solidFill>
                  <a:schemeClr val="bg1">
                    <a:lumMod val="85000"/>
                  </a:schemeClr>
                </a:solidFill>
              </a:rPr>
              <a:t>, mutual, </a:t>
            </a:r>
            <a:r>
              <a:rPr lang="en-US" dirty="0" smtClean="0">
                <a:solidFill>
                  <a:schemeClr val="bg1">
                    <a:lumMod val="85000"/>
                  </a:schemeClr>
                </a:solidFill>
              </a:rPr>
              <a:t>endowment, </a:t>
            </a:r>
            <a:r>
              <a:rPr lang="en-US" dirty="0">
                <a:solidFill>
                  <a:schemeClr val="bg1">
                    <a:lumMod val="85000"/>
                  </a:schemeClr>
                </a:solidFill>
              </a:rPr>
              <a:t>and other funds that invest on the behalf of </a:t>
            </a:r>
            <a:r>
              <a:rPr lang="en-US" dirty="0" smtClean="0">
                <a:solidFill>
                  <a:schemeClr val="bg1">
                    <a:lumMod val="85000"/>
                  </a:schemeClr>
                </a:solidFill>
              </a:rPr>
              <a:t>others.</a:t>
            </a:r>
            <a:endParaRPr lang="en-US" dirty="0">
              <a:solidFill>
                <a:schemeClr val="bg1">
                  <a:lumMod val="85000"/>
                </a:schemeClr>
              </a:solidFill>
            </a:endParaRPr>
          </a:p>
        </p:txBody>
      </p:sp>
      <p:sp>
        <p:nvSpPr>
          <p:cNvPr id="4" name="Rectangle 3"/>
          <p:cNvSpPr/>
          <p:nvPr/>
        </p:nvSpPr>
        <p:spPr>
          <a:xfrm>
            <a:off x="945304" y="2993849"/>
            <a:ext cx="6742817" cy="1045633"/>
          </a:xfrm>
          <a:prstGeom prst="rect">
            <a:avLst/>
          </a:prstGeom>
          <a:solidFill>
            <a:schemeClr val="accent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u="sng" dirty="0"/>
              <a:t>Private Investors</a:t>
            </a:r>
          </a:p>
          <a:p>
            <a:pPr algn="ctr">
              <a:defRPr/>
            </a:pPr>
            <a:r>
              <a:rPr lang="en-US" dirty="0" smtClean="0">
                <a:solidFill>
                  <a:schemeClr val="accent2">
                    <a:lumMod val="40000"/>
                    <a:lumOff val="60000"/>
                  </a:schemeClr>
                </a:solidFill>
              </a:rPr>
              <a:t>Individuals, including venture capitalists, </a:t>
            </a:r>
            <a:r>
              <a:rPr lang="en-US" dirty="0">
                <a:solidFill>
                  <a:schemeClr val="accent2">
                    <a:lumMod val="40000"/>
                    <a:lumOff val="60000"/>
                  </a:schemeClr>
                </a:solidFill>
              </a:rPr>
              <a:t>who purchase shares in </a:t>
            </a:r>
            <a:r>
              <a:rPr lang="en-US" dirty="0" smtClean="0">
                <a:solidFill>
                  <a:schemeClr val="accent2">
                    <a:lumMod val="40000"/>
                    <a:lumOff val="60000"/>
                  </a:schemeClr>
                </a:solidFill>
              </a:rPr>
              <a:t>companies.</a:t>
            </a:r>
            <a:endParaRPr lang="en-US" dirty="0">
              <a:solidFill>
                <a:schemeClr val="accent2">
                  <a:lumMod val="40000"/>
                  <a:lumOff val="60000"/>
                </a:schemeClr>
              </a:solidFill>
            </a:endParaRPr>
          </a:p>
        </p:txBody>
      </p:sp>
      <p:sp>
        <p:nvSpPr>
          <p:cNvPr id="5" name="Rectangle 6"/>
          <p:cNvSpPr>
            <a:spLocks noChangeArrowheads="1"/>
          </p:cNvSpPr>
          <p:nvPr/>
        </p:nvSpPr>
        <p:spPr bwMode="auto">
          <a:xfrm>
            <a:off x="918280" y="4251537"/>
            <a:ext cx="6769841" cy="879215"/>
          </a:xfrm>
          <a:prstGeom prst="rect">
            <a:avLst/>
          </a:prstGeom>
          <a:solidFill>
            <a:schemeClr val="bg2">
              <a:lumMod val="50000"/>
            </a:schemeClr>
          </a:solidFill>
          <a:ln w="12700">
            <a:noFill/>
            <a:miter lim="800000"/>
            <a:headEnd/>
            <a:tailEnd/>
          </a:ln>
          <a:effectLst/>
        </p:spPr>
        <p:txBody>
          <a:bodyPr wrap="square" lIns="90488" tIns="44450" rIns="90488" bIns="44450">
            <a:spAutoFit/>
          </a:bodyPr>
          <a:lstStyle/>
          <a:p>
            <a:pPr algn="ctr" eaLnBrk="0" hangingPunct="0">
              <a:lnSpc>
                <a:spcPct val="85000"/>
              </a:lnSpc>
              <a:defRPr/>
            </a:pPr>
            <a:r>
              <a:rPr lang="en-US" b="1" u="sng" dirty="0">
                <a:solidFill>
                  <a:schemeClr val="bg1"/>
                </a:solidFill>
              </a:rPr>
              <a:t>Lenders or Creditors</a:t>
            </a:r>
            <a:endParaRPr lang="en-US" u="sng" dirty="0">
              <a:solidFill>
                <a:schemeClr val="bg1"/>
              </a:solidFill>
            </a:endParaRPr>
          </a:p>
          <a:p>
            <a:pPr algn="ctr">
              <a:defRPr/>
            </a:pPr>
            <a:r>
              <a:rPr lang="en-US" dirty="0">
                <a:solidFill>
                  <a:schemeClr val="bg2">
                    <a:lumMod val="40000"/>
                    <a:lumOff val="60000"/>
                  </a:schemeClr>
                </a:solidFill>
              </a:rPr>
              <a:t>Suppliers, banks, commercial credit companies, and other financial institutions that lend money to </a:t>
            </a:r>
            <a:r>
              <a:rPr lang="en-US" dirty="0" smtClean="0">
                <a:solidFill>
                  <a:schemeClr val="bg2">
                    <a:lumMod val="40000"/>
                    <a:lumOff val="60000"/>
                  </a:schemeClr>
                </a:solidFill>
              </a:rPr>
              <a:t>companies.</a:t>
            </a:r>
            <a:endParaRPr lang="en-US" dirty="0">
              <a:solidFill>
                <a:schemeClr val="bg2">
                  <a:lumMod val="40000"/>
                  <a:lumOff val="60000"/>
                </a:schemeClr>
              </a:solidFill>
            </a:endParaRPr>
          </a:p>
        </p:txBody>
      </p:sp>
      <p:sp>
        <p:nvSpPr>
          <p:cNvPr id="2" name="Footer Placeholder 1"/>
          <p:cNvSpPr>
            <a:spLocks noGrp="1"/>
          </p:cNvSpPr>
          <p:nvPr>
            <p:ph type="ftr" sz="quarter" idx="11"/>
          </p:nvPr>
        </p:nvSpPr>
        <p:spPr/>
        <p:txBody>
          <a:bodyPr/>
          <a:lstStyle/>
          <a:p>
            <a:r>
              <a:rPr lang="en-US" dirty="0" smtClean="0"/>
              <a:t>Copyright ©2017 McGraw-Hill Education. All rights reserved. No reproduction or distribution without the prior written consent of McGraw-Hill Education. </a:t>
            </a:r>
            <a:endParaRPr lang="en-US" dirty="0"/>
          </a:p>
        </p:txBody>
      </p:sp>
    </p:spTree>
    <p:extLst>
      <p:ext uri="{BB962C8B-B14F-4D97-AF65-F5344CB8AC3E}">
        <p14:creationId xmlns:p14="http://schemas.microsoft.com/office/powerpoint/2010/main" val="3988368176"/>
      </p:ext>
    </p:extLst>
  </p:cSld>
  <p:clrMapOvr>
    <a:masterClrMapping/>
  </p:clrMapOvr>
  <p:transition>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85216" y="210312"/>
            <a:ext cx="7650843" cy="563562"/>
          </a:xfrm>
        </p:spPr>
        <p:txBody>
          <a:bodyPr/>
          <a:lstStyle/>
          <a:p>
            <a:r>
              <a:rPr lang="en-US" sz="2400" dirty="0" smtClean="0"/>
              <a:t>The Disclosure Process</a:t>
            </a:r>
          </a:p>
        </p:txBody>
      </p:sp>
      <p:sp>
        <p:nvSpPr>
          <p:cNvPr id="16" name="Rounded Rectangle 15"/>
          <p:cNvSpPr/>
          <p:nvPr/>
        </p:nvSpPr>
        <p:spPr>
          <a:xfrm>
            <a:off x="762000" y="1332705"/>
            <a:ext cx="7162800" cy="1328759"/>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1157640" y="1417638"/>
            <a:ext cx="6085726" cy="923330"/>
          </a:xfrm>
          <a:prstGeom prst="rect">
            <a:avLst/>
          </a:prstGeom>
          <a:noFill/>
        </p:spPr>
        <p:txBody>
          <a:bodyPr wrap="square" rtlCol="0">
            <a:spAutoFit/>
          </a:bodyPr>
          <a:lstStyle/>
          <a:p>
            <a:pPr algn="ctr"/>
            <a:r>
              <a:rPr lang="en-US" dirty="0" smtClean="0">
                <a:solidFill>
                  <a:srgbClr val="C00000"/>
                </a:solidFill>
              </a:rPr>
              <a:t>SEC regulation FD</a:t>
            </a:r>
            <a:r>
              <a:rPr lang="en-US" dirty="0" smtClean="0"/>
              <a:t>, for “Fair Disclosure,” requires that companies provide all investors equal access to all important company news. </a:t>
            </a:r>
          </a:p>
        </p:txBody>
      </p:sp>
      <p:sp>
        <p:nvSpPr>
          <p:cNvPr id="18" name="Rounded Rectangle 17"/>
          <p:cNvSpPr/>
          <p:nvPr/>
        </p:nvSpPr>
        <p:spPr>
          <a:xfrm>
            <a:off x="763296" y="3017424"/>
            <a:ext cx="7162800" cy="154894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763296" y="3217701"/>
            <a:ext cx="6934200" cy="923330"/>
          </a:xfrm>
          <a:prstGeom prst="rect">
            <a:avLst/>
          </a:prstGeom>
          <a:noFill/>
        </p:spPr>
        <p:txBody>
          <a:bodyPr wrap="square" rtlCol="0">
            <a:spAutoFit/>
          </a:bodyPr>
          <a:lstStyle/>
          <a:p>
            <a:pPr algn="ctr"/>
            <a:r>
              <a:rPr lang="en-US" dirty="0" smtClean="0"/>
              <a:t>Managers and other insiders are also prohibited from </a:t>
            </a:r>
            <a:r>
              <a:rPr lang="en-US" dirty="0" smtClean="0">
                <a:solidFill>
                  <a:srgbClr val="C00000"/>
                </a:solidFill>
              </a:rPr>
              <a:t>insider trading</a:t>
            </a:r>
            <a:r>
              <a:rPr lang="en-US" dirty="0" smtClean="0"/>
              <a:t>, or trading their company’s shares based on nonpublic (insider) information so that no party benefits from early access.</a:t>
            </a:r>
            <a:endParaRPr lang="en-US" dirty="0"/>
          </a:p>
        </p:txBody>
      </p:sp>
      <p:sp>
        <p:nvSpPr>
          <p:cNvPr id="2" name="Footer Placeholder 1"/>
          <p:cNvSpPr>
            <a:spLocks noGrp="1"/>
          </p:cNvSpPr>
          <p:nvPr>
            <p:ph type="ftr" sz="quarter" idx="11"/>
          </p:nvPr>
        </p:nvSpPr>
        <p:spPr/>
        <p:txBody>
          <a:bodyPr/>
          <a:lstStyle/>
          <a:p>
            <a:r>
              <a:rPr lang="en-US" dirty="0" smtClean="0"/>
              <a:t>Copyright ©2017 McGraw-Hill Education. All rights reserved. No reproduction or distribution without the prior written consent of McGraw-Hill Education. </a:t>
            </a:r>
            <a:endParaRPr lang="en-US" dirty="0"/>
          </a:p>
        </p:txBody>
      </p:sp>
    </p:spTree>
    <p:extLst>
      <p:ext uri="{BB962C8B-B14F-4D97-AF65-F5344CB8AC3E}">
        <p14:creationId xmlns:p14="http://schemas.microsoft.com/office/powerpoint/2010/main" val="2714411845"/>
      </p:ext>
    </p:extLst>
  </p:cSld>
  <p:clrMapOvr>
    <a:masterClrMapping/>
  </p:clrMapOvr>
  <p:transition spd="med">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Copyright ©2017 McGraw-Hill Education. All rights reserved. No reproduction or distribution without the prior written consent of McGraw-Hill Education. </a:t>
            </a:r>
            <a:endParaRPr lang="en-US" dirty="0"/>
          </a:p>
        </p:txBody>
      </p:sp>
      <p:sp>
        <p:nvSpPr>
          <p:cNvPr id="4" name="Rectangle 3"/>
          <p:cNvSpPr/>
          <p:nvPr/>
        </p:nvSpPr>
        <p:spPr>
          <a:xfrm>
            <a:off x="268940" y="0"/>
            <a:ext cx="182880" cy="4155141"/>
          </a:xfrm>
          <a:prstGeom prst="rect">
            <a:avLst/>
          </a:prstGeom>
          <a:solidFill>
            <a:srgbClr val="FAD3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8108043" y="0"/>
            <a:ext cx="732512" cy="6439497"/>
          </a:xfrm>
          <a:prstGeom prst="rect">
            <a:avLst/>
          </a:prstGeom>
          <a:solidFill>
            <a:srgbClr val="6222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Oval 5"/>
          <p:cNvSpPr/>
          <p:nvPr/>
        </p:nvSpPr>
        <p:spPr>
          <a:xfrm>
            <a:off x="6273471" y="410485"/>
            <a:ext cx="2206620" cy="2206620"/>
          </a:xfrm>
          <a:prstGeom prst="ellipse">
            <a:avLst/>
          </a:prstGeom>
          <a:solidFill>
            <a:srgbClr val="FAD3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4899546" y="731178"/>
            <a:ext cx="2323284" cy="218070"/>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FINANCIAL ANALYSIS</a:t>
            </a:r>
            <a:endParaRPr lang="en-US" dirty="0"/>
          </a:p>
        </p:txBody>
      </p:sp>
      <p:sp>
        <p:nvSpPr>
          <p:cNvPr id="8" name="TextBox 7"/>
          <p:cNvSpPr txBox="1"/>
          <p:nvPr/>
        </p:nvSpPr>
        <p:spPr>
          <a:xfrm>
            <a:off x="6414590" y="967022"/>
            <a:ext cx="1883249" cy="923330"/>
          </a:xfrm>
          <a:prstGeom prst="rect">
            <a:avLst/>
          </a:prstGeom>
          <a:noFill/>
        </p:spPr>
        <p:txBody>
          <a:bodyPr wrap="square" rtlCol="0">
            <a:spAutoFit/>
          </a:bodyPr>
          <a:lstStyle/>
          <a:p>
            <a:pPr algn="ctr"/>
            <a:r>
              <a:rPr lang="en-US" sz="5400" dirty="0" smtClean="0">
                <a:solidFill>
                  <a:srgbClr val="622233"/>
                </a:solidFill>
              </a:rPr>
              <a:t>$$$</a:t>
            </a:r>
            <a:endParaRPr lang="en-US" sz="5400" dirty="0">
              <a:solidFill>
                <a:srgbClr val="622233"/>
              </a:solidFill>
            </a:endParaRPr>
          </a:p>
        </p:txBody>
      </p:sp>
      <p:sp>
        <p:nvSpPr>
          <p:cNvPr id="9" name="Title 1"/>
          <p:cNvSpPr txBox="1">
            <a:spLocks/>
          </p:cNvSpPr>
          <p:nvPr/>
        </p:nvSpPr>
        <p:spPr>
          <a:xfrm>
            <a:off x="585492" y="210500"/>
            <a:ext cx="6637338" cy="738748"/>
          </a:xfrm>
          <a:prstGeom prst="rect">
            <a:avLst/>
          </a:prstGeom>
        </p:spPr>
        <p:txBody>
          <a:bodyP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solidFill>
                  <a:schemeClr val="accent1">
                    <a:lumMod val="75000"/>
                  </a:schemeClr>
                </a:solidFill>
              </a:rPr>
              <a:t>How </a:t>
            </a:r>
            <a:r>
              <a:rPr lang="en-US" sz="2400" dirty="0">
                <a:solidFill>
                  <a:schemeClr val="accent1">
                    <a:lumMod val="75000"/>
                  </a:schemeClr>
                </a:solidFill>
              </a:rPr>
              <a:t>D</a:t>
            </a:r>
            <a:r>
              <a:rPr lang="en-US" sz="2400" dirty="0" smtClean="0">
                <a:solidFill>
                  <a:schemeClr val="accent1">
                    <a:lumMod val="75000"/>
                  </a:schemeClr>
                </a:solidFill>
              </a:rPr>
              <a:t>oes the Stock Market React to Earnings Announcements? </a:t>
            </a:r>
            <a:endParaRPr lang="en-US" sz="2400" dirty="0">
              <a:solidFill>
                <a:schemeClr val="accent1">
                  <a:lumMod val="75000"/>
                </a:schemeClr>
              </a:solidFill>
            </a:endParaRPr>
          </a:p>
        </p:txBody>
      </p:sp>
      <p:sp>
        <p:nvSpPr>
          <p:cNvPr id="10" name="Content Placeholder 2"/>
          <p:cNvSpPr txBox="1">
            <a:spLocks/>
          </p:cNvSpPr>
          <p:nvPr/>
        </p:nvSpPr>
        <p:spPr>
          <a:xfrm>
            <a:off x="1265011" y="1871804"/>
            <a:ext cx="3781768" cy="2283337"/>
          </a:xfrm>
          <a:prstGeom prst="rect">
            <a:avLst/>
          </a:prstGeom>
        </p:spPr>
        <p:txBody>
          <a:bodyPr/>
          <a:lstStyle/>
          <a:p>
            <a:pPr lvl="8">
              <a:spcBef>
                <a:spcPct val="20000"/>
              </a:spcBef>
            </a:pPr>
            <a:endParaRPr kumimoji="0" lang="en-US" b="0" i="0" u="none" strike="noStrike" kern="1200" cap="none" spc="0" normalizeH="0" noProof="0" dirty="0" smtClean="0">
              <a:ln>
                <a:noFill/>
              </a:ln>
              <a:effectLst/>
              <a:uLnTx/>
              <a:uFillTx/>
              <a:latin typeface="+mn-lt"/>
              <a:ea typeface="+mn-ea"/>
              <a:cs typeface="+mn-cs"/>
            </a:endParaRPr>
          </a:p>
        </p:txBody>
      </p:sp>
      <p:sp>
        <p:nvSpPr>
          <p:cNvPr id="11" name="TextBox 10"/>
          <p:cNvSpPr txBox="1"/>
          <p:nvPr/>
        </p:nvSpPr>
        <p:spPr>
          <a:xfrm>
            <a:off x="1131129" y="1887313"/>
            <a:ext cx="4689902" cy="175432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For actively trading companies, most stock market reaction to news happens quickly.</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market reacts not to the amount of earnings, but to the difference between </a:t>
            </a:r>
            <a:r>
              <a:rPr lang="en-US" i="1" dirty="0" smtClean="0"/>
              <a:t>expected</a:t>
            </a:r>
            <a:r>
              <a:rPr lang="en-US" dirty="0" smtClean="0"/>
              <a:t> and </a:t>
            </a:r>
            <a:r>
              <a:rPr lang="en-US" i="1" dirty="0" smtClean="0"/>
              <a:t>actual </a:t>
            </a:r>
            <a:r>
              <a:rPr lang="en-US" dirty="0" smtClean="0"/>
              <a:t>earnings. </a:t>
            </a:r>
            <a:endParaRPr lang="en-US" dirty="0"/>
          </a:p>
        </p:txBody>
      </p:sp>
    </p:spTree>
    <p:extLst>
      <p:ext uri="{BB962C8B-B14F-4D97-AF65-F5344CB8AC3E}">
        <p14:creationId xmlns:p14="http://schemas.microsoft.com/office/powerpoint/2010/main" val="21231384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Rectangle 9"/>
          <p:cNvSpPr/>
          <p:nvPr/>
        </p:nvSpPr>
        <p:spPr>
          <a:xfrm>
            <a:off x="810698" y="2147525"/>
            <a:ext cx="7823238" cy="40535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506" name="Rectangle 2"/>
          <p:cNvSpPr>
            <a:spLocks noGrp="1" noChangeArrowheads="1"/>
          </p:cNvSpPr>
          <p:nvPr>
            <p:ph type="title"/>
          </p:nvPr>
        </p:nvSpPr>
        <p:spPr>
          <a:xfrm>
            <a:off x="585216" y="210312"/>
            <a:ext cx="8239954" cy="672957"/>
          </a:xfrm>
        </p:spPr>
        <p:txBody>
          <a:bodyPr/>
          <a:lstStyle/>
          <a:p>
            <a:r>
              <a:rPr lang="en-US" dirty="0"/>
              <a:t>Exhibit </a:t>
            </a:r>
            <a:r>
              <a:rPr lang="en-US" dirty="0" smtClean="0"/>
              <a:t>5.3</a:t>
            </a:r>
          </a:p>
        </p:txBody>
      </p:sp>
      <p:sp>
        <p:nvSpPr>
          <p:cNvPr id="3" name="Content Placeholder 2"/>
          <p:cNvSpPr>
            <a:spLocks noGrp="1"/>
          </p:cNvSpPr>
          <p:nvPr>
            <p:ph idx="1"/>
          </p:nvPr>
        </p:nvSpPr>
        <p:spPr>
          <a:xfrm>
            <a:off x="585216" y="694945"/>
            <a:ext cx="8238720" cy="422656"/>
          </a:xfrm>
        </p:spPr>
        <p:txBody>
          <a:bodyPr/>
          <a:lstStyle/>
          <a:p>
            <a:pPr>
              <a:spcBef>
                <a:spcPts val="0"/>
              </a:spcBef>
            </a:pPr>
            <a:r>
              <a:rPr lang="en-US" dirty="0"/>
              <a:t>Earnings Press Release Excerpt for </a:t>
            </a:r>
            <a:r>
              <a:rPr lang="en-US" dirty="0" smtClean="0"/>
              <a:t>Apple Inc.</a:t>
            </a:r>
            <a:endParaRPr lang="en-US" dirty="0"/>
          </a:p>
        </p:txBody>
      </p:sp>
      <p:sp>
        <p:nvSpPr>
          <p:cNvPr id="2" name="Footer Placeholder 1"/>
          <p:cNvSpPr>
            <a:spLocks noGrp="1"/>
          </p:cNvSpPr>
          <p:nvPr>
            <p:ph type="ftr" sz="quarter" idx="11"/>
          </p:nvPr>
        </p:nvSpPr>
        <p:spPr/>
        <p:txBody>
          <a:bodyPr/>
          <a:lstStyle/>
          <a:p>
            <a:r>
              <a:rPr lang="en-US" dirty="0" smtClean="0"/>
              <a:t>Copyright ©2017 McGraw-Hill Education. All rights reserved. No reproduction or distribution without the prior written consent of McGraw-Hill Education. </a:t>
            </a:r>
            <a:endParaRPr lang="en-US" dirty="0"/>
          </a:p>
        </p:txBody>
      </p:sp>
      <p:sp>
        <p:nvSpPr>
          <p:cNvPr id="5" name="Rectangle 4"/>
          <p:cNvSpPr/>
          <p:nvPr/>
        </p:nvSpPr>
        <p:spPr>
          <a:xfrm>
            <a:off x="715263" y="1343709"/>
            <a:ext cx="7650843" cy="595548"/>
          </a:xfrm>
          <a:prstGeom prst="rect">
            <a:avLst/>
          </a:prstGeom>
        </p:spPr>
        <p:txBody>
          <a:bodyPr wrap="square">
            <a:spAutoFit/>
          </a:bodyPr>
          <a:lstStyle/>
          <a:p>
            <a:pPr algn="ctr">
              <a:lnSpc>
                <a:spcPct val="90000"/>
              </a:lnSpc>
            </a:pPr>
            <a:r>
              <a:rPr lang="en-US" dirty="0" smtClean="0"/>
              <a:t>A press release is a written public news announcement normally distributed to major news services.</a:t>
            </a:r>
            <a:endParaRPr lang="en-US" dirty="0"/>
          </a:p>
        </p:txBody>
      </p:sp>
      <p:sp>
        <p:nvSpPr>
          <p:cNvPr id="8" name="TextBox 7"/>
          <p:cNvSpPr txBox="1"/>
          <p:nvPr/>
        </p:nvSpPr>
        <p:spPr>
          <a:xfrm>
            <a:off x="977183" y="2147525"/>
            <a:ext cx="6967659" cy="738664"/>
          </a:xfrm>
          <a:prstGeom prst="rect">
            <a:avLst/>
          </a:prstGeom>
          <a:noFill/>
        </p:spPr>
        <p:txBody>
          <a:bodyPr wrap="square" rtlCol="0">
            <a:spAutoFit/>
          </a:bodyPr>
          <a:lstStyle/>
          <a:p>
            <a:r>
              <a:rPr lang="en-US" sz="1400" b="1" dirty="0" smtClean="0"/>
              <a:t>APPLE REPORTS RECORD FIRST-QUARTER RESULTS</a:t>
            </a:r>
          </a:p>
          <a:p>
            <a:r>
              <a:rPr lang="en-US" sz="1400" b="1" dirty="0" smtClean="0"/>
              <a:t>Highest-Ever Revenue and Earnings Drive 48% Increase in EPS</a:t>
            </a:r>
          </a:p>
          <a:p>
            <a:r>
              <a:rPr lang="en-US" sz="1400" b="1" dirty="0" smtClean="0"/>
              <a:t>Growth Led by Record Revenue from iPhone, Mac, and App Store</a:t>
            </a:r>
            <a:endParaRPr lang="en-US" sz="1400" b="1" dirty="0"/>
          </a:p>
        </p:txBody>
      </p:sp>
      <p:sp>
        <p:nvSpPr>
          <p:cNvPr id="9" name="TextBox 8"/>
          <p:cNvSpPr txBox="1"/>
          <p:nvPr/>
        </p:nvSpPr>
        <p:spPr>
          <a:xfrm>
            <a:off x="977183" y="3045757"/>
            <a:ext cx="7656753" cy="2616101"/>
          </a:xfrm>
          <a:prstGeom prst="rect">
            <a:avLst/>
          </a:prstGeom>
          <a:noFill/>
        </p:spPr>
        <p:txBody>
          <a:bodyPr wrap="square" rtlCol="0">
            <a:spAutoFit/>
          </a:bodyPr>
          <a:lstStyle/>
          <a:p>
            <a:r>
              <a:rPr lang="en-US" sz="1400" dirty="0" smtClean="0"/>
              <a:t>CUPERTINO, California—January 27, 2015—Apple</a:t>
            </a:r>
            <a:r>
              <a:rPr lang="en-US" sz="1400" baseline="30000" dirty="0" smtClean="0"/>
              <a:t>©</a:t>
            </a:r>
            <a:r>
              <a:rPr lang="en-US" sz="1400" dirty="0" smtClean="0"/>
              <a:t> today announced financial results for its fiscal 2015 first quarter ended December 27, 2014. The Company posted record quarterly revenue of $74.6 billion and record quarterly net profit of $18 billion, or $3.06 per diluted share. These results compare to revenue of $57.6 billion and net profit of $13.1 billion, or $2.07 per diluted share, in the year-ago quarter. Gross margin was 39.9 percent compared to 37.9 percent in the year-ago quarter. International sales accounted for 65 percent of the quarter’s revenue.</a:t>
            </a:r>
          </a:p>
          <a:p>
            <a:pPr>
              <a:spcBef>
                <a:spcPts val="600"/>
              </a:spcBef>
            </a:pPr>
            <a:r>
              <a:rPr lang="en-US" sz="1400" dirty="0" smtClean="0"/>
              <a:t>The results were fueled by all-time record revenue from iPhone</a:t>
            </a:r>
            <a:r>
              <a:rPr lang="en-US" sz="1400" baseline="30000" dirty="0" smtClean="0"/>
              <a:t>©</a:t>
            </a:r>
            <a:r>
              <a:rPr lang="en-US" sz="1400" dirty="0" smtClean="0"/>
              <a:t> and Mac</a:t>
            </a:r>
            <a:r>
              <a:rPr lang="en-US" sz="1400" baseline="30000" dirty="0" smtClean="0"/>
              <a:t>©</a:t>
            </a:r>
            <a:r>
              <a:rPr lang="en-US" sz="1400" dirty="0" smtClean="0"/>
              <a:t> sales as well as record performance of the App Store</a:t>
            </a:r>
            <a:r>
              <a:rPr lang="en-US" sz="1400" baseline="30000" dirty="0" smtClean="0"/>
              <a:t>SM</a:t>
            </a:r>
            <a:r>
              <a:rPr lang="en-US" sz="1400" dirty="0" smtClean="0"/>
              <a:t>. iPhone unit sales of 74.5 million also set a new record.</a:t>
            </a:r>
          </a:p>
          <a:p>
            <a:pPr>
              <a:spcBef>
                <a:spcPts val="600"/>
              </a:spcBef>
            </a:pPr>
            <a:r>
              <a:rPr lang="en-US" sz="1400" dirty="0" smtClean="0"/>
              <a:t>“We’d like to thank our customers for an incredible quarter, which saw demand for Apple products soar to an all-time high,” said Tim Cook, Apple’s CEO. “Our revenue grew 30 percent over last year to $74.6 billion, and the execution by our teams to achieve these results was simply phenomenal.”</a:t>
            </a:r>
            <a:endParaRPr lang="en-US" sz="1400" dirty="0"/>
          </a:p>
        </p:txBody>
      </p:sp>
    </p:spTree>
    <p:extLst>
      <p:ext uri="{BB962C8B-B14F-4D97-AF65-F5344CB8AC3E}">
        <p14:creationId xmlns:p14="http://schemas.microsoft.com/office/powerpoint/2010/main" val="2012594897"/>
      </p:ext>
    </p:extLst>
  </p:cSld>
  <p:clrMapOvr>
    <a:masterClrMapping/>
  </p:clrMapOvr>
  <p:transition spd="med">
    <p:pull dir="l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85216" y="210312"/>
            <a:ext cx="7650843" cy="639762"/>
          </a:xfrm>
        </p:spPr>
        <p:txBody>
          <a:bodyPr/>
          <a:lstStyle/>
          <a:p>
            <a:r>
              <a:rPr lang="en-US" sz="2400" dirty="0" smtClean="0"/>
              <a:t>The Disclosure Process: Annual Reports and Form 10-K</a:t>
            </a:r>
          </a:p>
        </p:txBody>
      </p:sp>
      <p:sp>
        <p:nvSpPr>
          <p:cNvPr id="67587" name="Rectangle 3"/>
          <p:cNvSpPr>
            <a:spLocks noGrp="1" noChangeArrowheads="1"/>
          </p:cNvSpPr>
          <p:nvPr>
            <p:ph type="body" idx="4294967295"/>
          </p:nvPr>
        </p:nvSpPr>
        <p:spPr>
          <a:xfrm>
            <a:off x="818740" y="1600200"/>
            <a:ext cx="6917527" cy="1745166"/>
          </a:xfrm>
          <a:prstGeom prst="rect">
            <a:avLst/>
          </a:prstGeom>
          <a:solidFill>
            <a:schemeClr val="accent2">
              <a:lumMod val="50000"/>
            </a:schemeClr>
          </a:solidFill>
          <a:ln>
            <a:noFill/>
          </a:ln>
          <a:effectLst/>
        </p:spPr>
        <p:txBody>
          <a:bodyPr/>
          <a:lstStyle/>
          <a:p>
            <a:pPr marL="0" indent="0">
              <a:buFont typeface="Wingdings" pitchFamily="-65" charset="2"/>
              <a:buNone/>
              <a:defRPr/>
            </a:pPr>
            <a:r>
              <a:rPr lang="en-US" sz="1800" dirty="0" smtClean="0">
                <a:solidFill>
                  <a:schemeClr val="bg1"/>
                </a:solidFill>
              </a:rPr>
              <a:t>Annual reports normally include:</a:t>
            </a:r>
          </a:p>
          <a:p>
            <a:pPr marL="971550" lvl="1" indent="-514350">
              <a:buClr>
                <a:srgbClr val="FFFF00"/>
              </a:buClr>
              <a:buSzPct val="95000"/>
              <a:buFont typeface="Wingdings" pitchFamily="-65" charset="2"/>
              <a:buAutoNum type="arabicPeriod"/>
              <a:defRPr/>
            </a:pPr>
            <a:r>
              <a:rPr lang="en-US" sz="1800" dirty="0" smtClean="0">
                <a:solidFill>
                  <a:schemeClr val="bg1"/>
                </a:solidFill>
              </a:rPr>
              <a:t>Four basic financial statements.</a:t>
            </a:r>
          </a:p>
          <a:p>
            <a:pPr marL="971550" lvl="1" indent="-514350">
              <a:buClr>
                <a:srgbClr val="FFFF00"/>
              </a:buClr>
              <a:buSzPct val="95000"/>
              <a:buFont typeface="Wingdings" pitchFamily="-65" charset="2"/>
              <a:buAutoNum type="arabicPeriod"/>
              <a:defRPr/>
            </a:pPr>
            <a:r>
              <a:rPr lang="en-US" sz="1800" dirty="0" smtClean="0">
                <a:solidFill>
                  <a:schemeClr val="bg1"/>
                </a:solidFill>
              </a:rPr>
              <a:t>Related notes (footnotes).</a:t>
            </a:r>
          </a:p>
          <a:p>
            <a:pPr marL="971550" lvl="1" indent="-514350">
              <a:buClr>
                <a:srgbClr val="FFFF00"/>
              </a:buClr>
              <a:buSzPct val="95000"/>
              <a:buFont typeface="Wingdings" pitchFamily="-65" charset="2"/>
              <a:buAutoNum type="arabicPeriod"/>
              <a:defRPr/>
            </a:pPr>
            <a:r>
              <a:rPr lang="en-US" sz="1800" dirty="0" smtClean="0">
                <a:solidFill>
                  <a:schemeClr val="bg1"/>
                </a:solidFill>
              </a:rPr>
              <a:t>Report of Independent Accountants (Auditor’s Opinion) if the statements are audited.</a:t>
            </a:r>
          </a:p>
        </p:txBody>
      </p:sp>
      <p:sp>
        <p:nvSpPr>
          <p:cNvPr id="6" name="Rectangle 5"/>
          <p:cNvSpPr/>
          <p:nvPr/>
        </p:nvSpPr>
        <p:spPr>
          <a:xfrm>
            <a:off x="818740" y="3592004"/>
            <a:ext cx="6917527" cy="1200329"/>
          </a:xfrm>
          <a:prstGeom prst="rect">
            <a:avLst/>
          </a:prstGeom>
          <a:solidFill>
            <a:schemeClr val="accent1">
              <a:lumMod val="20000"/>
              <a:lumOff val="80000"/>
            </a:schemeClr>
          </a:solidFill>
          <a:ln>
            <a:noFill/>
          </a:ln>
        </p:spPr>
        <p:txBody>
          <a:bodyPr wrap="square">
            <a:spAutoFit/>
          </a:bodyPr>
          <a:lstStyle/>
          <a:p>
            <a:pPr algn="ctr"/>
            <a:r>
              <a:rPr lang="en-US" b="1" dirty="0" smtClean="0"/>
              <a:t>The </a:t>
            </a:r>
            <a:r>
              <a:rPr lang="en-US" b="1" dirty="0" smtClean="0">
                <a:solidFill>
                  <a:srgbClr val="C00000"/>
                </a:solidFill>
              </a:rPr>
              <a:t>Form 10-K </a:t>
            </a:r>
            <a:r>
              <a:rPr lang="en-US" b="1" dirty="0" smtClean="0"/>
              <a:t>is the annual report that </a:t>
            </a:r>
            <a:r>
              <a:rPr lang="en-US" b="1" dirty="0" smtClean="0">
                <a:solidFill>
                  <a:srgbClr val="C00000"/>
                </a:solidFill>
              </a:rPr>
              <a:t>publicly traded companies</a:t>
            </a:r>
            <a:r>
              <a:rPr lang="en-US" b="1" dirty="0" smtClean="0"/>
              <a:t> must file with the </a:t>
            </a:r>
            <a:r>
              <a:rPr lang="en-US" b="1" dirty="0" smtClean="0">
                <a:solidFill>
                  <a:srgbClr val="C00000"/>
                </a:solidFill>
              </a:rPr>
              <a:t>SEC</a:t>
            </a:r>
            <a:r>
              <a:rPr lang="en-US" b="1" dirty="0" smtClean="0"/>
              <a:t>.  This Form includes disclosures about the business, includes selected financial data, provides a management discussion and supplemental data along with the financial statements. </a:t>
            </a:r>
            <a:endParaRPr lang="en-US" b="1" dirty="0"/>
          </a:p>
        </p:txBody>
      </p:sp>
      <p:sp>
        <p:nvSpPr>
          <p:cNvPr id="2" name="Footer Placeholder 1"/>
          <p:cNvSpPr>
            <a:spLocks noGrp="1"/>
          </p:cNvSpPr>
          <p:nvPr>
            <p:ph type="ftr" sz="quarter" idx="11"/>
          </p:nvPr>
        </p:nvSpPr>
        <p:spPr/>
        <p:txBody>
          <a:bodyPr/>
          <a:lstStyle/>
          <a:p>
            <a:r>
              <a:rPr lang="en-US" dirty="0" smtClean="0"/>
              <a:t>Copyright ©2017 McGraw-Hill Education. All rights reserved. No reproduction or distribution without the prior written consent of McGraw-Hill Education. </a:t>
            </a:r>
            <a:endParaRPr lang="en-US" dirty="0"/>
          </a:p>
        </p:txBody>
      </p:sp>
    </p:spTree>
    <p:extLst>
      <p:ext uri="{BB962C8B-B14F-4D97-AF65-F5344CB8AC3E}">
        <p14:creationId xmlns:p14="http://schemas.microsoft.com/office/powerpoint/2010/main" val="192965913"/>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slide(fromLeft)">
                                      <p:cBhvr>
                                        <p:cTn id="7" dur="500"/>
                                        <p:tgtEl>
                                          <p:spTgt spid="67587">
                                            <p:txEl>
                                              <p:pRg st="0" end="0"/>
                                            </p:txEl>
                                          </p:spTgt>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animEffect transition="in" filter="slide(fromLeft)">
                                      <p:cBhvr>
                                        <p:cTn id="11" dur="500"/>
                                        <p:tgtEl>
                                          <p:spTgt spid="67587">
                                            <p:txEl>
                                              <p:pRg st="1" end="1"/>
                                            </p:txEl>
                                          </p:spTgt>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7587">
                                            <p:txEl>
                                              <p:pRg st="2" end="2"/>
                                            </p:txEl>
                                          </p:spTgt>
                                        </p:tgtEl>
                                        <p:attrNameLst>
                                          <p:attrName>style.visibility</p:attrName>
                                        </p:attrNameLst>
                                      </p:cBhvr>
                                      <p:to>
                                        <p:strVal val="visible"/>
                                      </p:to>
                                    </p:set>
                                    <p:animEffect transition="in" filter="slide(fromLeft)">
                                      <p:cBhvr>
                                        <p:cTn id="15" dur="500"/>
                                        <p:tgtEl>
                                          <p:spTgt spid="67587">
                                            <p:txEl>
                                              <p:pRg st="2" end="2"/>
                                            </p:txEl>
                                          </p:spTgt>
                                        </p:tgtEl>
                                      </p:cBhvr>
                                    </p:animEffect>
                                  </p:childTnLst>
                                </p:cTn>
                              </p:par>
                            </p:childTnLst>
                          </p:cTn>
                        </p:par>
                        <p:par>
                          <p:cTn id="16" fill="hold">
                            <p:stCondLst>
                              <p:cond delay="1500"/>
                            </p:stCondLst>
                            <p:childTnLst>
                              <p:par>
                                <p:cTn id="17" presetID="12" presetClass="entr" presetSubtype="8" fill="hold" grpId="0" nodeType="afterEffect">
                                  <p:stCondLst>
                                    <p:cond delay="0"/>
                                  </p:stCondLst>
                                  <p:childTnLst>
                                    <p:set>
                                      <p:cBhvr>
                                        <p:cTn id="18" dur="1" fill="hold">
                                          <p:stCondLst>
                                            <p:cond delay="0"/>
                                          </p:stCondLst>
                                        </p:cTn>
                                        <p:tgtEl>
                                          <p:spTgt spid="67587">
                                            <p:txEl>
                                              <p:pRg st="3" end="3"/>
                                            </p:txEl>
                                          </p:spTgt>
                                        </p:tgtEl>
                                        <p:attrNameLst>
                                          <p:attrName>style.visibility</p:attrName>
                                        </p:attrNameLst>
                                      </p:cBhvr>
                                      <p:to>
                                        <p:strVal val="visible"/>
                                      </p:to>
                                    </p:set>
                                    <p:animEffect transition="in" filter="slide(fromLeft)">
                                      <p:cBhvr>
                                        <p:cTn id="19" dur="500"/>
                                        <p:tgtEl>
                                          <p:spTgt spid="67587">
                                            <p:txEl>
                                              <p:pRg st="3" end="3"/>
                                            </p:txEl>
                                          </p:spTgt>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bldLvl="2" autoUpdateAnimBg="0" advAuto="0"/>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85216" y="210312"/>
            <a:ext cx="7650843" cy="576262"/>
          </a:xfrm>
        </p:spPr>
        <p:txBody>
          <a:bodyPr/>
          <a:lstStyle/>
          <a:p>
            <a:r>
              <a:rPr lang="en-US" sz="2400" dirty="0" smtClean="0"/>
              <a:t>A Closer Look at Financial Statement Formats and Notes</a:t>
            </a:r>
          </a:p>
        </p:txBody>
      </p:sp>
      <p:sp>
        <p:nvSpPr>
          <p:cNvPr id="69635" name="Rectangle 3"/>
          <p:cNvSpPr>
            <a:spLocks noGrp="1" noChangeArrowheads="1"/>
          </p:cNvSpPr>
          <p:nvPr>
            <p:ph type="body" sz="half" idx="4294967295"/>
          </p:nvPr>
        </p:nvSpPr>
        <p:spPr>
          <a:xfrm>
            <a:off x="802032" y="1062606"/>
            <a:ext cx="6934236" cy="3699893"/>
          </a:xfrm>
          <a:prstGeom prst="rect">
            <a:avLst/>
          </a:prstGeom>
          <a:solidFill>
            <a:schemeClr val="accent6">
              <a:lumMod val="40000"/>
              <a:lumOff val="60000"/>
            </a:schemeClr>
          </a:solidFill>
          <a:ln>
            <a:noFill/>
          </a:ln>
          <a:effectLst/>
        </p:spPr>
        <p:txBody>
          <a:bodyPr>
            <a:noAutofit/>
          </a:bodyPr>
          <a:lstStyle/>
          <a:p>
            <a:pPr marL="0" indent="0">
              <a:buNone/>
            </a:pPr>
            <a:r>
              <a:rPr lang="en-US" sz="1800" dirty="0" smtClean="0"/>
              <a:t>There are three additional characteristics of financial statements and related disclosures that make them more useful: </a:t>
            </a:r>
          </a:p>
          <a:p>
            <a:pPr marL="457200" indent="-457200">
              <a:buAutoNum type="arabicPeriod"/>
            </a:pPr>
            <a:r>
              <a:rPr lang="en-US" sz="1800" b="1" dirty="0" smtClean="0"/>
              <a:t>Comparative financial statements. </a:t>
            </a:r>
            <a:r>
              <a:rPr lang="en-US" sz="1800" dirty="0" smtClean="0"/>
              <a:t>To allow users to compare performance from period to period, companies report financial statement values for the current period and one or more prior periods. </a:t>
            </a:r>
          </a:p>
          <a:p>
            <a:pPr marL="457200" indent="-457200">
              <a:buAutoNum type="arabicPeriod"/>
            </a:pPr>
            <a:r>
              <a:rPr lang="en-US" sz="1800" b="1" dirty="0" smtClean="0"/>
              <a:t>Additional subtotals and classifications in financial statements. </a:t>
            </a:r>
            <a:r>
              <a:rPr lang="en-US" sz="1800" dirty="0" smtClean="0"/>
              <a:t>You should not be confused when you notice slightly different statement formats used by different companies. </a:t>
            </a:r>
          </a:p>
          <a:p>
            <a:pPr marL="457200" indent="-457200">
              <a:buAutoNum type="arabicPeriod"/>
            </a:pPr>
            <a:r>
              <a:rPr lang="en-US" sz="1800" b="1" dirty="0" smtClean="0"/>
              <a:t>Additional disclosures. </a:t>
            </a:r>
            <a:r>
              <a:rPr lang="en-US" sz="1800" dirty="0" smtClean="0"/>
              <a:t>Most companies present voluminous notes that are necessary to understand a company’s performance and financial condition. </a:t>
            </a:r>
            <a:endParaRPr lang="en-US" sz="1800" dirty="0" smtClean="0">
              <a:solidFill>
                <a:schemeClr val="bg1"/>
              </a:solidFill>
              <a:effectLst>
                <a:outerShdw blurRad="38100" dist="38100" dir="2700000" algn="tl">
                  <a:srgbClr val="000000"/>
                </a:outerShdw>
              </a:effectLst>
            </a:endParaRPr>
          </a:p>
        </p:txBody>
      </p:sp>
      <p:sp>
        <p:nvSpPr>
          <p:cNvPr id="2" name="Footer Placeholder 1"/>
          <p:cNvSpPr>
            <a:spLocks noGrp="1"/>
          </p:cNvSpPr>
          <p:nvPr>
            <p:ph type="ftr" sz="quarter" idx="11"/>
          </p:nvPr>
        </p:nvSpPr>
        <p:spPr/>
        <p:txBody>
          <a:bodyPr/>
          <a:lstStyle/>
          <a:p>
            <a:r>
              <a:rPr lang="en-US" dirty="0" smtClean="0"/>
              <a:t>Copyright ©2017 McGraw-Hill Education. All rights reserved. No reproduction or distribution without the prior written consent of McGraw-Hill Education. </a:t>
            </a:r>
            <a:endParaRPr lang="en-US" dirty="0"/>
          </a:p>
        </p:txBody>
      </p:sp>
    </p:spTree>
    <p:extLst>
      <p:ext uri="{BB962C8B-B14F-4D97-AF65-F5344CB8AC3E}">
        <p14:creationId xmlns:p14="http://schemas.microsoft.com/office/powerpoint/2010/main" val="236487900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9635"/>
                                        </p:tgtEl>
                                        <p:attrNameLst>
                                          <p:attrName>style.visibility</p:attrName>
                                        </p:attrNameLst>
                                      </p:cBhvr>
                                      <p:to>
                                        <p:strVal val="visible"/>
                                      </p:to>
                                    </p:set>
                                    <p:anim calcmode="lin" valueType="num">
                                      <p:cBhvr additive="base">
                                        <p:cTn id="7" dur="500" fill="hold"/>
                                        <p:tgtEl>
                                          <p:spTgt spid="69635"/>
                                        </p:tgtEl>
                                        <p:attrNameLst>
                                          <p:attrName>ppt_x</p:attrName>
                                        </p:attrNameLst>
                                      </p:cBhvr>
                                      <p:tavLst>
                                        <p:tav tm="0">
                                          <p:val>
                                            <p:strVal val="0-#ppt_w/2"/>
                                          </p:val>
                                        </p:tav>
                                        <p:tav tm="100000">
                                          <p:val>
                                            <p:strVal val="#ppt_x"/>
                                          </p:val>
                                        </p:tav>
                                      </p:tavLst>
                                    </p:anim>
                                    <p:anim calcmode="lin" valueType="num">
                                      <p:cBhvr additive="base">
                                        <p:cTn id="8" dur="500" fill="hold"/>
                                        <p:tgtEl>
                                          <p:spTgt spid="696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584200" y="1477873"/>
            <a:ext cx="8343620" cy="4940528"/>
          </a:xfrm>
          <a:prstGeom prst="rect">
            <a:avLst/>
          </a:prstGeom>
          <a:solidFill>
            <a:srgbClr val="E0DD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z</a:t>
            </a:r>
            <a:endParaRPr lang="en-US" dirty="0"/>
          </a:p>
        </p:txBody>
      </p:sp>
      <p:sp>
        <p:nvSpPr>
          <p:cNvPr id="49" name="Round Single Corner Rectangle 48"/>
          <p:cNvSpPr/>
          <p:nvPr/>
        </p:nvSpPr>
        <p:spPr>
          <a:xfrm>
            <a:off x="451819" y="171117"/>
            <a:ext cx="8477291" cy="1124347"/>
          </a:xfrm>
          <a:prstGeom prst="round1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z</a:t>
            </a:r>
            <a:endParaRPr lang="en-US" dirty="0"/>
          </a:p>
        </p:txBody>
      </p:sp>
      <p:sp>
        <p:nvSpPr>
          <p:cNvPr id="78" name="Rectangle 77"/>
          <p:cNvSpPr/>
          <p:nvPr/>
        </p:nvSpPr>
        <p:spPr>
          <a:xfrm>
            <a:off x="7802077" y="584645"/>
            <a:ext cx="1335214" cy="60253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z</a:t>
            </a:r>
            <a:endParaRPr lang="en-US" dirty="0"/>
          </a:p>
        </p:txBody>
      </p:sp>
      <p:sp>
        <p:nvSpPr>
          <p:cNvPr id="26626" name="Title 3"/>
          <p:cNvSpPr>
            <a:spLocks noGrp="1"/>
          </p:cNvSpPr>
          <p:nvPr>
            <p:ph type="title"/>
          </p:nvPr>
        </p:nvSpPr>
        <p:spPr>
          <a:xfrm>
            <a:off x="585216" y="210312"/>
            <a:ext cx="2275653" cy="600857"/>
          </a:xfrm>
        </p:spPr>
        <p:txBody>
          <a:bodyPr/>
          <a:lstStyle/>
          <a:p>
            <a:pPr algn="l"/>
            <a:r>
              <a:rPr lang="en-US" sz="3200" dirty="0" smtClean="0">
                <a:solidFill>
                  <a:srgbClr val="800000"/>
                </a:solidFill>
              </a:rPr>
              <a:t>Exhibit 5.4</a:t>
            </a:r>
          </a:p>
        </p:txBody>
      </p:sp>
      <p:sp>
        <p:nvSpPr>
          <p:cNvPr id="2" name="Content Placeholder 1"/>
          <p:cNvSpPr>
            <a:spLocks noGrp="1"/>
          </p:cNvSpPr>
          <p:nvPr>
            <p:ph idx="1"/>
          </p:nvPr>
        </p:nvSpPr>
        <p:spPr>
          <a:xfrm>
            <a:off x="585216" y="694944"/>
            <a:ext cx="2748116" cy="797624"/>
          </a:xfrm>
          <a:prstGeom prst="rect">
            <a:avLst/>
          </a:prstGeom>
        </p:spPr>
        <p:txBody>
          <a:bodyPr/>
          <a:lstStyle/>
          <a:p>
            <a:pPr marL="0" indent="0">
              <a:lnSpc>
                <a:spcPct val="60000"/>
              </a:lnSpc>
              <a:buNone/>
            </a:pPr>
            <a:r>
              <a:rPr lang="en-US" sz="2400" dirty="0">
                <a:solidFill>
                  <a:schemeClr val="bg1"/>
                </a:solidFill>
              </a:rPr>
              <a:t>Balance </a:t>
            </a:r>
            <a:r>
              <a:rPr lang="en-US" sz="2400" dirty="0" smtClean="0">
                <a:solidFill>
                  <a:schemeClr val="bg1"/>
                </a:solidFill>
              </a:rPr>
              <a:t>Sheet</a:t>
            </a:r>
          </a:p>
          <a:p>
            <a:pPr marL="0" indent="0">
              <a:lnSpc>
                <a:spcPct val="60000"/>
              </a:lnSpc>
              <a:buNone/>
            </a:pPr>
            <a:r>
              <a:rPr lang="en-US" sz="2400" dirty="0" smtClean="0">
                <a:solidFill>
                  <a:schemeClr val="bg1"/>
                </a:solidFill>
              </a:rPr>
              <a:t>of Apple Inc.</a:t>
            </a:r>
            <a:r>
              <a:rPr lang="en-US" sz="2400" dirty="0" smtClean="0">
                <a:solidFill>
                  <a:srgbClr val="800000"/>
                </a:solidFill>
              </a:rPr>
              <a:t> </a:t>
            </a:r>
            <a:endParaRPr lang="en-US" sz="2400" dirty="0">
              <a:solidFill>
                <a:srgbClr val="800000"/>
              </a:solidFill>
            </a:endParaRPr>
          </a:p>
        </p:txBody>
      </p:sp>
      <p:sp>
        <p:nvSpPr>
          <p:cNvPr id="50" name="Rectangle 49"/>
          <p:cNvSpPr/>
          <p:nvPr/>
        </p:nvSpPr>
        <p:spPr>
          <a:xfrm>
            <a:off x="268940" y="0"/>
            <a:ext cx="182880" cy="4155141"/>
          </a:xfrm>
          <a:prstGeom prst="rect">
            <a:avLst/>
          </a:prstGeom>
          <a:solidFill>
            <a:srgbClr val="FAD3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69" name="Group 68"/>
          <p:cNvGrpSpPr/>
          <p:nvPr/>
        </p:nvGrpSpPr>
        <p:grpSpPr>
          <a:xfrm>
            <a:off x="3390032" y="-57733"/>
            <a:ext cx="4715354" cy="7116329"/>
            <a:chOff x="3390032" y="-57733"/>
            <a:chExt cx="4693531" cy="7116329"/>
          </a:xfrm>
        </p:grpSpPr>
        <p:sp>
          <p:nvSpPr>
            <p:cNvPr id="7" name="Rectangle 6"/>
            <p:cNvSpPr/>
            <p:nvPr/>
          </p:nvSpPr>
          <p:spPr>
            <a:xfrm>
              <a:off x="3423085" y="-17781"/>
              <a:ext cx="4389366" cy="6601609"/>
            </a:xfrm>
            <a:prstGeom prst="rect">
              <a:avLst/>
            </a:prstGeom>
            <a:solidFill>
              <a:srgbClr val="FAD3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3390032" y="515267"/>
              <a:ext cx="4169764" cy="6543329"/>
            </a:xfrm>
            <a:prstGeom prst="rect">
              <a:avLst/>
            </a:prstGeom>
            <a:noFill/>
          </p:spPr>
          <p:txBody>
            <a:bodyPr wrap="square" rtlCol="0">
              <a:spAutoFit/>
            </a:bodyPr>
            <a:lstStyle/>
            <a:p>
              <a:r>
                <a:rPr lang="en-US" sz="1100" b="1" dirty="0" smtClean="0"/>
                <a:t>ASSETS</a:t>
              </a:r>
            </a:p>
            <a:p>
              <a:pPr>
                <a:lnSpc>
                  <a:spcPct val="90000"/>
                </a:lnSpc>
              </a:pPr>
              <a:r>
                <a:rPr lang="en-US" sz="1100" dirty="0" smtClean="0"/>
                <a:t>Current assets:</a:t>
              </a:r>
            </a:p>
            <a:p>
              <a:pPr>
                <a:lnSpc>
                  <a:spcPct val="90000"/>
                </a:lnSpc>
              </a:pPr>
              <a:r>
                <a:rPr lang="en-US" sz="1100" dirty="0"/>
                <a:t> </a:t>
              </a:r>
              <a:r>
                <a:rPr lang="en-US" sz="1100" dirty="0" smtClean="0"/>
                <a:t>  Cash and cash equivalents	     $       13,844		$        14,259</a:t>
              </a:r>
            </a:p>
            <a:p>
              <a:pPr>
                <a:lnSpc>
                  <a:spcPct val="90000"/>
                </a:lnSpc>
              </a:pPr>
              <a:r>
                <a:rPr lang="en-US" sz="1100" dirty="0" smtClean="0"/>
                <a:t>   Short-term marketable securities          11,233                           26,287</a:t>
              </a:r>
            </a:p>
            <a:p>
              <a:pPr>
                <a:lnSpc>
                  <a:spcPct val="90000"/>
                </a:lnSpc>
              </a:pPr>
              <a:r>
                <a:rPr lang="en-US" sz="1100" dirty="0" smtClean="0"/>
                <a:t>   Accounts receivable, less allowances </a:t>
              </a:r>
              <a:br>
                <a:rPr lang="en-US" sz="1100" dirty="0" smtClean="0"/>
              </a:br>
              <a:r>
                <a:rPr lang="en-US" sz="1100" dirty="0" smtClean="0"/>
                <a:t>      of $86 and $99, respectively	               17,460                           13,102</a:t>
              </a:r>
            </a:p>
            <a:p>
              <a:pPr>
                <a:lnSpc>
                  <a:spcPct val="90000"/>
                </a:lnSpc>
              </a:pPr>
              <a:r>
                <a:rPr lang="en-US" sz="1100" dirty="0"/>
                <a:t> </a:t>
              </a:r>
              <a:r>
                <a:rPr lang="en-US" sz="1100" dirty="0" smtClean="0"/>
                <a:t>  Inventories                                                    2,111                             1,764</a:t>
              </a:r>
            </a:p>
            <a:p>
              <a:pPr>
                <a:lnSpc>
                  <a:spcPct val="90000"/>
                </a:lnSpc>
              </a:pPr>
              <a:r>
                <a:rPr lang="en-US" sz="1100" dirty="0"/>
                <a:t> </a:t>
              </a:r>
              <a:r>
                <a:rPr lang="en-US" sz="1100" dirty="0" smtClean="0"/>
                <a:t>  Deferred tax assets                                      4,318                             3,453 </a:t>
              </a:r>
            </a:p>
            <a:p>
              <a:pPr>
                <a:lnSpc>
                  <a:spcPct val="90000"/>
                </a:lnSpc>
              </a:pPr>
              <a:r>
                <a:rPr lang="en-US" sz="1100" dirty="0"/>
                <a:t> </a:t>
              </a:r>
              <a:r>
                <a:rPr lang="en-US" sz="1100" dirty="0" smtClean="0"/>
                <a:t>  Vendor non-trade receivables                   9,759                             7,539</a:t>
              </a:r>
            </a:p>
            <a:p>
              <a:pPr>
                <a:lnSpc>
                  <a:spcPct val="90000"/>
                </a:lnSpc>
              </a:pPr>
              <a:r>
                <a:rPr lang="en-US" sz="1100" dirty="0"/>
                <a:t> </a:t>
              </a:r>
              <a:r>
                <a:rPr lang="en-US" sz="1100" dirty="0" smtClean="0"/>
                <a:t>  Other current assets                                    9,806                             6,882</a:t>
              </a:r>
            </a:p>
            <a:p>
              <a:pPr>
                <a:lnSpc>
                  <a:spcPct val="90000"/>
                </a:lnSpc>
              </a:pPr>
              <a:r>
                <a:rPr lang="en-US" sz="1100" dirty="0"/>
                <a:t> </a:t>
              </a:r>
              <a:r>
                <a:rPr lang="en-US" sz="1100" dirty="0" smtClean="0"/>
                <a:t>     Total current assets                                68,531                           73,286</a:t>
              </a:r>
            </a:p>
            <a:p>
              <a:pPr>
                <a:lnSpc>
                  <a:spcPct val="90000"/>
                </a:lnSpc>
              </a:pPr>
              <a:r>
                <a:rPr lang="en-US" sz="1100" dirty="0" smtClean="0"/>
                <a:t>Long-term marketable securities             130,162                         106,215</a:t>
              </a:r>
            </a:p>
            <a:p>
              <a:pPr>
                <a:lnSpc>
                  <a:spcPct val="90000"/>
                </a:lnSpc>
              </a:pPr>
              <a:r>
                <a:rPr lang="en-US" sz="1100" dirty="0" smtClean="0"/>
                <a:t>Property, plant, and equipment, net</a:t>
              </a:r>
              <a:r>
                <a:rPr lang="en-US" sz="1100" dirty="0"/>
                <a:t> </a:t>
              </a:r>
              <a:r>
                <a:rPr lang="en-US" sz="1100" dirty="0" smtClean="0"/>
                <a:t>        20,624                           16,597</a:t>
              </a:r>
            </a:p>
            <a:p>
              <a:pPr>
                <a:lnSpc>
                  <a:spcPct val="90000"/>
                </a:lnSpc>
              </a:pPr>
              <a:r>
                <a:rPr lang="en-US" sz="1100" dirty="0" smtClean="0"/>
                <a:t>Goodwill			                 4,616                              1,577</a:t>
              </a:r>
            </a:p>
            <a:p>
              <a:pPr>
                <a:lnSpc>
                  <a:spcPct val="90000"/>
                </a:lnSpc>
              </a:pPr>
              <a:r>
                <a:rPr lang="en-US" sz="1100" dirty="0" smtClean="0"/>
                <a:t>Acquired intangible assets, net                    4,142                              4,179</a:t>
              </a:r>
            </a:p>
            <a:p>
              <a:pPr>
                <a:lnSpc>
                  <a:spcPct val="90000"/>
                </a:lnSpc>
              </a:pPr>
              <a:r>
                <a:rPr lang="en-US" sz="1100" dirty="0" smtClean="0"/>
                <a:t>Other assets                                                     3,764                              5,146</a:t>
              </a:r>
            </a:p>
            <a:p>
              <a:pPr>
                <a:lnSpc>
                  <a:spcPct val="90000"/>
                </a:lnSpc>
              </a:pPr>
              <a:r>
                <a:rPr lang="en-US" sz="1100" dirty="0"/>
                <a:t> </a:t>
              </a:r>
              <a:r>
                <a:rPr lang="en-US" sz="1100" dirty="0" smtClean="0"/>
                <a:t>  Total assets                                             $231,839                       $207,000</a:t>
              </a:r>
            </a:p>
            <a:p>
              <a:pPr>
                <a:spcBef>
                  <a:spcPts val="600"/>
                </a:spcBef>
              </a:pPr>
              <a:r>
                <a:rPr lang="en-US" sz="1100" b="1" dirty="0" smtClean="0"/>
                <a:t>LIABILITIES AND SHAREHOLDERS’ EQUITY</a:t>
              </a:r>
              <a:endParaRPr lang="en-US" sz="1100" b="1" dirty="0"/>
            </a:p>
            <a:p>
              <a:pPr>
                <a:lnSpc>
                  <a:spcPct val="90000"/>
                </a:lnSpc>
              </a:pPr>
              <a:r>
                <a:rPr lang="en-US" sz="1100" dirty="0"/>
                <a:t>Current</a:t>
              </a:r>
              <a:r>
                <a:rPr lang="en-US" sz="1100" dirty="0" smtClean="0"/>
                <a:t> liabilities</a:t>
              </a:r>
              <a:r>
                <a:rPr lang="en-US" sz="1100" dirty="0"/>
                <a:t>:</a:t>
              </a:r>
            </a:p>
            <a:p>
              <a:pPr>
                <a:lnSpc>
                  <a:spcPct val="90000"/>
                </a:lnSpc>
              </a:pPr>
              <a:r>
                <a:rPr lang="en-US" sz="1100" dirty="0"/>
                <a:t>   </a:t>
              </a:r>
              <a:r>
                <a:rPr lang="en-US" sz="1100" dirty="0" smtClean="0"/>
                <a:t>Accounts payable </a:t>
              </a:r>
              <a:r>
                <a:rPr lang="en-US" sz="1100" dirty="0"/>
                <a:t>	     </a:t>
              </a:r>
              <a:r>
                <a:rPr lang="en-US" sz="1100" dirty="0" smtClean="0"/>
                <a:t>              $        30,196</a:t>
              </a:r>
              <a:r>
                <a:rPr lang="en-US" sz="1100" dirty="0"/>
                <a:t>		$       </a:t>
              </a:r>
              <a:r>
                <a:rPr lang="en-US" sz="1100" dirty="0" smtClean="0"/>
                <a:t>  22,367</a:t>
              </a:r>
              <a:endParaRPr lang="en-US" sz="1100" dirty="0"/>
            </a:p>
            <a:p>
              <a:pPr>
                <a:lnSpc>
                  <a:spcPct val="90000"/>
                </a:lnSpc>
              </a:pPr>
              <a:r>
                <a:rPr lang="en-US" sz="1100" dirty="0"/>
                <a:t>   </a:t>
              </a:r>
              <a:r>
                <a:rPr lang="en-US" sz="1100" dirty="0" smtClean="0"/>
                <a:t>Accrued expenses                                     18,453                            13,856</a:t>
              </a:r>
            </a:p>
            <a:p>
              <a:pPr>
                <a:lnSpc>
                  <a:spcPct val="90000"/>
                </a:lnSpc>
              </a:pPr>
              <a:r>
                <a:rPr lang="en-US" sz="1100" dirty="0"/>
                <a:t> </a:t>
              </a:r>
              <a:r>
                <a:rPr lang="en-US" sz="1100" dirty="0" smtClean="0"/>
                <a:t>  Deferred revenue                                        8,491                              7,435</a:t>
              </a:r>
            </a:p>
            <a:p>
              <a:pPr>
                <a:lnSpc>
                  <a:spcPct val="90000"/>
                </a:lnSpc>
              </a:pPr>
              <a:r>
                <a:rPr lang="en-US" sz="1100" dirty="0"/>
                <a:t> </a:t>
              </a:r>
              <a:r>
                <a:rPr lang="en-US" sz="1100" dirty="0" smtClean="0"/>
                <a:t>  Commercial paper                                       6,308                                     0</a:t>
              </a:r>
            </a:p>
            <a:p>
              <a:pPr>
                <a:lnSpc>
                  <a:spcPct val="90000"/>
                </a:lnSpc>
              </a:pPr>
              <a:r>
                <a:rPr lang="en-US" sz="1100" dirty="0"/>
                <a:t> </a:t>
              </a:r>
              <a:r>
                <a:rPr lang="en-US" sz="1100" dirty="0" smtClean="0"/>
                <a:t>     Total current liabilities                           63,448                           43,658</a:t>
              </a:r>
            </a:p>
            <a:p>
              <a:pPr>
                <a:lnSpc>
                  <a:spcPct val="90000"/>
                </a:lnSpc>
              </a:pPr>
              <a:r>
                <a:rPr lang="en-US" sz="1100" dirty="0" smtClean="0"/>
                <a:t>Deferred revenue—noncurrent                   3,031                              2,625</a:t>
              </a:r>
            </a:p>
            <a:p>
              <a:pPr>
                <a:lnSpc>
                  <a:spcPct val="90000"/>
                </a:lnSpc>
              </a:pPr>
              <a:r>
                <a:rPr lang="en-US" sz="1100" dirty="0" smtClean="0"/>
                <a:t>Long-term debt                                              28,987                          16,960</a:t>
              </a:r>
            </a:p>
            <a:p>
              <a:pPr>
                <a:lnSpc>
                  <a:spcPct val="90000"/>
                </a:lnSpc>
              </a:pPr>
              <a:r>
                <a:rPr lang="en-US" sz="1100" dirty="0" smtClean="0"/>
                <a:t>Other noncurrent liabilities                         24,826                           20,208</a:t>
              </a:r>
            </a:p>
            <a:p>
              <a:pPr>
                <a:lnSpc>
                  <a:spcPct val="90000"/>
                </a:lnSpc>
              </a:pPr>
              <a:r>
                <a:rPr lang="en-US" sz="1100" dirty="0"/>
                <a:t> </a:t>
              </a:r>
              <a:r>
                <a:rPr lang="en-US" sz="1100" dirty="0" smtClean="0"/>
                <a:t>     Total liabilities                                        120,292                          83,451</a:t>
              </a:r>
            </a:p>
            <a:p>
              <a:pPr>
                <a:lnSpc>
                  <a:spcPct val="90000"/>
                </a:lnSpc>
                <a:spcBef>
                  <a:spcPts val="600"/>
                </a:spcBef>
              </a:pPr>
              <a:r>
                <a:rPr lang="en-US" sz="1100" dirty="0" smtClean="0"/>
                <a:t>Commitments and contingencies   </a:t>
              </a:r>
              <a:br>
                <a:rPr lang="en-US" sz="1100" dirty="0" smtClean="0"/>
              </a:br>
              <a:r>
                <a:rPr lang="en-US" sz="1100" dirty="0" smtClean="0"/>
                <a:t>Shareholders’ equity:</a:t>
              </a:r>
              <a:br>
                <a:rPr lang="en-US" sz="1100" dirty="0" smtClean="0"/>
              </a:br>
              <a:r>
                <a:rPr lang="en-US" sz="1100" dirty="0" smtClean="0"/>
                <a:t>    Common stock and additional paid-in capital,</a:t>
              </a:r>
              <a:br>
                <a:rPr lang="en-US" sz="1100" dirty="0" smtClean="0"/>
              </a:br>
              <a:r>
                <a:rPr lang="en-US" sz="1100" dirty="0" smtClean="0"/>
                <a:t>       $0.00001 par value; 12,600,000 shares authorized;</a:t>
              </a:r>
              <a:br>
                <a:rPr lang="en-US" sz="1100" dirty="0" smtClean="0"/>
              </a:br>
              <a:r>
                <a:rPr lang="en-US" sz="1100" dirty="0" smtClean="0"/>
                <a:t>       5,866,161 and 6,294,494 shares issued</a:t>
              </a:r>
              <a:br>
                <a:rPr lang="en-US" sz="1100" dirty="0" smtClean="0"/>
              </a:br>
              <a:r>
                <a:rPr lang="en-US" sz="1100" dirty="0" smtClean="0"/>
                <a:t>    and outstanding, respectively</a:t>
              </a:r>
              <a:r>
                <a:rPr lang="en-US" sz="1100" dirty="0"/>
                <a:t> </a:t>
              </a:r>
              <a:r>
                <a:rPr lang="en-US" sz="1100" dirty="0" smtClean="0"/>
                <a:t>               24,395                             19,293</a:t>
              </a:r>
              <a:br>
                <a:rPr lang="en-US" sz="1100" dirty="0" smtClean="0"/>
              </a:br>
              <a:r>
                <a:rPr lang="en-US" sz="1100" dirty="0" smtClean="0"/>
                <a:t>Retained earnings                                         87,152                          104,256    </a:t>
              </a:r>
              <a:br>
                <a:rPr lang="en-US" sz="1100" dirty="0" smtClean="0"/>
              </a:br>
              <a:r>
                <a:rPr lang="en-US" sz="1100" dirty="0" smtClean="0"/>
                <a:t>       Total shareholders’ equity                 111,547                          123,549</a:t>
              </a:r>
              <a:br>
                <a:rPr lang="en-US" sz="1100" dirty="0" smtClean="0"/>
              </a:br>
              <a:r>
                <a:rPr lang="en-US" sz="1100" dirty="0" smtClean="0"/>
                <a:t>       Total liabilities and shareholders’ </a:t>
              </a:r>
              <a:br>
                <a:rPr lang="en-US" sz="1100" dirty="0" smtClean="0"/>
              </a:br>
              <a:r>
                <a:rPr lang="en-US" sz="1100" dirty="0" smtClean="0"/>
                <a:t>    equity                                                      $231,839                       $207,000</a:t>
              </a:r>
            </a:p>
            <a:p>
              <a:pPr>
                <a:lnSpc>
                  <a:spcPct val="90000"/>
                </a:lnSpc>
              </a:pPr>
              <a:r>
                <a:rPr lang="en-US" sz="1100" dirty="0" smtClean="0"/>
                <a:t>             </a:t>
              </a:r>
              <a:endParaRPr lang="en-US" sz="1100" dirty="0"/>
            </a:p>
            <a:p>
              <a:pPr>
                <a:lnSpc>
                  <a:spcPct val="90000"/>
                </a:lnSpc>
              </a:pPr>
              <a:endParaRPr lang="en-US" sz="1200" dirty="0" smtClean="0"/>
            </a:p>
          </p:txBody>
        </p:sp>
        <p:cxnSp>
          <p:nvCxnSpPr>
            <p:cNvPr id="10" name="Straight Connector 9"/>
            <p:cNvCxnSpPr/>
            <p:nvPr/>
          </p:nvCxnSpPr>
          <p:spPr>
            <a:xfrm>
              <a:off x="5598705" y="2101731"/>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851085" y="351248"/>
              <a:ext cx="3232478" cy="233397"/>
            </a:xfrm>
            <a:prstGeom prst="rect">
              <a:avLst/>
            </a:prstGeom>
            <a:noFill/>
          </p:spPr>
          <p:txBody>
            <a:bodyPr wrap="square" rtlCol="0">
              <a:spAutoFit/>
            </a:bodyPr>
            <a:lstStyle/>
            <a:p>
              <a:pPr algn="ctr">
                <a:lnSpc>
                  <a:spcPct val="80000"/>
                </a:lnSpc>
              </a:pPr>
              <a:r>
                <a:rPr lang="en-US" sz="1100" b="1" dirty="0" smtClean="0"/>
                <a:t>September 27, 2014      September 28, 2013</a:t>
              </a:r>
              <a:endParaRPr lang="en-US" sz="1100" b="1" dirty="0"/>
            </a:p>
          </p:txBody>
        </p:sp>
        <p:cxnSp>
          <p:nvCxnSpPr>
            <p:cNvPr id="15" name="Straight Connector 14"/>
            <p:cNvCxnSpPr/>
            <p:nvPr/>
          </p:nvCxnSpPr>
          <p:spPr>
            <a:xfrm>
              <a:off x="3421692" y="556602"/>
              <a:ext cx="4389366"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876938" y="2101731"/>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2" name="Group 31"/>
            <p:cNvGrpSpPr/>
            <p:nvPr/>
          </p:nvGrpSpPr>
          <p:grpSpPr>
            <a:xfrm>
              <a:off x="5598705" y="3169982"/>
              <a:ext cx="618303" cy="37653"/>
              <a:chOff x="6890729" y="5379718"/>
              <a:chExt cx="618303" cy="37653"/>
            </a:xfrm>
          </p:grpSpPr>
          <p:cxnSp>
            <p:nvCxnSpPr>
              <p:cNvPr id="33" name="Straight Connector 32"/>
              <p:cNvCxnSpPr/>
              <p:nvPr/>
            </p:nvCxnSpPr>
            <p:spPr>
              <a:xfrm>
                <a:off x="6890729" y="5379718"/>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6890729" y="5417371"/>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6876938" y="3173993"/>
              <a:ext cx="618303" cy="37653"/>
              <a:chOff x="6890729" y="5367018"/>
              <a:chExt cx="618303" cy="37653"/>
            </a:xfrm>
          </p:grpSpPr>
          <p:cxnSp>
            <p:nvCxnSpPr>
              <p:cNvPr id="36" name="Straight Connector 35"/>
              <p:cNvCxnSpPr/>
              <p:nvPr/>
            </p:nvCxnSpPr>
            <p:spPr>
              <a:xfrm>
                <a:off x="6890729" y="5367018"/>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6890729" y="5404671"/>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38" name="Straight Connector 37"/>
            <p:cNvCxnSpPr/>
            <p:nvPr/>
          </p:nvCxnSpPr>
          <p:spPr>
            <a:xfrm>
              <a:off x="5598705" y="3018671"/>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6876938" y="3018671"/>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635813" y="4167598"/>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6914046" y="4167598"/>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5625653" y="4761958"/>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903886" y="4761958"/>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3412712" y="373928"/>
              <a:ext cx="4389366"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749064" y="-57733"/>
              <a:ext cx="3770882" cy="469359"/>
            </a:xfrm>
            <a:prstGeom prst="rect">
              <a:avLst/>
            </a:prstGeom>
            <a:noFill/>
          </p:spPr>
          <p:txBody>
            <a:bodyPr wrap="square" rtlCol="0">
              <a:spAutoFit/>
            </a:bodyPr>
            <a:lstStyle/>
            <a:p>
              <a:pPr algn="ctr"/>
              <a:r>
                <a:rPr lang="en-US" sz="1400" dirty="0" smtClean="0">
                  <a:solidFill>
                    <a:schemeClr val="tx2"/>
                  </a:solidFill>
                </a:rPr>
                <a:t>APPLE INC.</a:t>
              </a:r>
              <a:r>
                <a:rPr lang="en-US" sz="1400" dirty="0" smtClean="0"/>
                <a:t> </a:t>
              </a:r>
              <a:r>
                <a:rPr lang="en-US" sz="1400" b="1" dirty="0" smtClean="0"/>
                <a:t>Consolidated Balance Sheets</a:t>
              </a:r>
            </a:p>
            <a:p>
              <a:pPr algn="ctr"/>
              <a:r>
                <a:rPr lang="en-US" sz="1050" b="1" dirty="0" smtClean="0"/>
                <a:t>(in millions except number of shares, which are in thousands)*</a:t>
              </a:r>
              <a:endParaRPr lang="en-US" sz="1050" b="1" dirty="0"/>
            </a:p>
          </p:txBody>
        </p:sp>
        <p:cxnSp>
          <p:nvCxnSpPr>
            <p:cNvPr id="53" name="Straight Connector 52"/>
            <p:cNvCxnSpPr/>
            <p:nvPr/>
          </p:nvCxnSpPr>
          <p:spPr>
            <a:xfrm>
              <a:off x="5598705" y="604527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6876938" y="604527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598705" y="6191289"/>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6876938" y="6191289"/>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7" name="Group 56"/>
            <p:cNvGrpSpPr/>
            <p:nvPr/>
          </p:nvGrpSpPr>
          <p:grpSpPr>
            <a:xfrm>
              <a:off x="5635813" y="6495868"/>
              <a:ext cx="618303" cy="37653"/>
              <a:chOff x="6890729" y="5367018"/>
              <a:chExt cx="618303" cy="37653"/>
            </a:xfrm>
          </p:grpSpPr>
          <p:cxnSp>
            <p:nvCxnSpPr>
              <p:cNvPr id="58" name="Straight Connector 57"/>
              <p:cNvCxnSpPr/>
              <p:nvPr/>
            </p:nvCxnSpPr>
            <p:spPr>
              <a:xfrm>
                <a:off x="6890729" y="5367018"/>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6890729" y="5404671"/>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6888763" y="6489899"/>
              <a:ext cx="618304" cy="37653"/>
              <a:chOff x="6865446" y="5367018"/>
              <a:chExt cx="618304" cy="37653"/>
            </a:xfrm>
          </p:grpSpPr>
          <p:cxnSp>
            <p:nvCxnSpPr>
              <p:cNvPr id="61" name="Straight Connector 60"/>
              <p:cNvCxnSpPr/>
              <p:nvPr/>
            </p:nvCxnSpPr>
            <p:spPr>
              <a:xfrm>
                <a:off x="6865446" y="5367018"/>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6865447" y="5404671"/>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5651661" y="4913214"/>
              <a:ext cx="618303" cy="37653"/>
              <a:chOff x="6890729" y="5367018"/>
              <a:chExt cx="618303" cy="37653"/>
            </a:xfrm>
          </p:grpSpPr>
          <p:cxnSp>
            <p:nvCxnSpPr>
              <p:cNvPr id="64" name="Straight Connector 63"/>
              <p:cNvCxnSpPr/>
              <p:nvPr/>
            </p:nvCxnSpPr>
            <p:spPr>
              <a:xfrm>
                <a:off x="6890729" y="5367018"/>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890729" y="5404671"/>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6929894" y="4907245"/>
              <a:ext cx="618303" cy="37653"/>
              <a:chOff x="6890729" y="5367018"/>
              <a:chExt cx="618303" cy="37653"/>
            </a:xfrm>
          </p:grpSpPr>
          <p:cxnSp>
            <p:nvCxnSpPr>
              <p:cNvPr id="67" name="Straight Connector 66"/>
              <p:cNvCxnSpPr/>
              <p:nvPr/>
            </p:nvCxnSpPr>
            <p:spPr>
              <a:xfrm>
                <a:off x="6890729" y="5367018"/>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890729" y="5404671"/>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sp>
        <p:nvSpPr>
          <p:cNvPr id="70" name="Right Brace 69"/>
          <p:cNvSpPr/>
          <p:nvPr/>
        </p:nvSpPr>
        <p:spPr>
          <a:xfrm>
            <a:off x="7812451" y="839178"/>
            <a:ext cx="271112" cy="1258321"/>
          </a:xfrm>
          <a:prstGeom prst="righ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2" name="Right Brace 71"/>
          <p:cNvSpPr/>
          <p:nvPr/>
        </p:nvSpPr>
        <p:spPr>
          <a:xfrm>
            <a:off x="7812451" y="2275300"/>
            <a:ext cx="271112" cy="751840"/>
          </a:xfrm>
          <a:prstGeom prst="righ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3" name="Right Brace 72"/>
          <p:cNvSpPr/>
          <p:nvPr/>
        </p:nvSpPr>
        <p:spPr>
          <a:xfrm>
            <a:off x="7812451" y="3515469"/>
            <a:ext cx="271112" cy="614030"/>
          </a:xfrm>
          <a:prstGeom prst="righ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4" name="Right Brace 73"/>
          <p:cNvSpPr/>
          <p:nvPr/>
        </p:nvSpPr>
        <p:spPr>
          <a:xfrm>
            <a:off x="7829295" y="4263923"/>
            <a:ext cx="271112" cy="505247"/>
          </a:xfrm>
          <a:prstGeom prst="righ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5" name="Right Brace 74"/>
          <p:cNvSpPr/>
          <p:nvPr/>
        </p:nvSpPr>
        <p:spPr>
          <a:xfrm>
            <a:off x="7802077" y="5715475"/>
            <a:ext cx="298329" cy="178143"/>
          </a:xfrm>
          <a:prstGeom prst="righ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6" name="Right Brace 75"/>
          <p:cNvSpPr/>
          <p:nvPr/>
        </p:nvSpPr>
        <p:spPr>
          <a:xfrm>
            <a:off x="7807057" y="5924575"/>
            <a:ext cx="298329" cy="178143"/>
          </a:xfrm>
          <a:prstGeom prst="righ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1" name="TextBox 70"/>
          <p:cNvSpPr txBox="1"/>
          <p:nvPr/>
        </p:nvSpPr>
        <p:spPr>
          <a:xfrm>
            <a:off x="8053504" y="515267"/>
            <a:ext cx="1160895" cy="830997"/>
          </a:xfrm>
          <a:prstGeom prst="rect">
            <a:avLst/>
          </a:prstGeom>
          <a:noFill/>
        </p:spPr>
        <p:txBody>
          <a:bodyPr wrap="square" rtlCol="0">
            <a:spAutoFit/>
          </a:bodyPr>
          <a:lstStyle/>
          <a:p>
            <a:r>
              <a:rPr lang="en-US" sz="1200" dirty="0" smtClean="0">
                <a:solidFill>
                  <a:srgbClr val="800000"/>
                </a:solidFill>
              </a:rPr>
              <a:t>APPLE</a:t>
            </a:r>
          </a:p>
          <a:p>
            <a:r>
              <a:rPr lang="en-US" sz="1200" dirty="0" smtClean="0"/>
              <a:t>REAL WORLD EXCERPT:</a:t>
            </a:r>
          </a:p>
          <a:p>
            <a:r>
              <a:rPr lang="en-US" sz="1200" dirty="0" smtClean="0"/>
              <a:t>Annual Report</a:t>
            </a:r>
            <a:endParaRPr lang="en-US" sz="1200" dirty="0"/>
          </a:p>
        </p:txBody>
      </p:sp>
      <p:sp>
        <p:nvSpPr>
          <p:cNvPr id="77" name="TextBox 76"/>
          <p:cNvSpPr txBox="1"/>
          <p:nvPr/>
        </p:nvSpPr>
        <p:spPr>
          <a:xfrm>
            <a:off x="8037346" y="1198260"/>
            <a:ext cx="1099945" cy="5509202"/>
          </a:xfrm>
          <a:prstGeom prst="rect">
            <a:avLst/>
          </a:prstGeom>
          <a:noFill/>
        </p:spPr>
        <p:txBody>
          <a:bodyPr wrap="square" rtlCol="0">
            <a:spAutoFit/>
          </a:bodyPr>
          <a:lstStyle/>
          <a:p>
            <a:r>
              <a:rPr lang="en-US" sz="800" i="1" dirty="0" smtClean="0"/>
              <a:t>Assets that will be used or turned into cash within one year</a:t>
            </a:r>
          </a:p>
          <a:p>
            <a:endParaRPr lang="en-US" sz="800" i="1" dirty="0"/>
          </a:p>
          <a:p>
            <a:endParaRPr lang="en-US" sz="800" i="1" dirty="0" smtClean="0"/>
          </a:p>
          <a:p>
            <a:endParaRPr lang="en-US" sz="800" i="1" dirty="0"/>
          </a:p>
          <a:p>
            <a:endParaRPr lang="en-US" sz="800" i="1" dirty="0" smtClean="0"/>
          </a:p>
          <a:p>
            <a:endParaRPr lang="en-US" sz="800" i="1" dirty="0"/>
          </a:p>
          <a:p>
            <a:endParaRPr lang="en-US" sz="800" i="1" dirty="0" smtClean="0"/>
          </a:p>
          <a:p>
            <a:endParaRPr lang="en-US" sz="800" i="1" dirty="0" smtClean="0"/>
          </a:p>
          <a:p>
            <a:r>
              <a:rPr lang="en-US" sz="800" i="1" dirty="0" smtClean="0"/>
              <a:t>Assets </a:t>
            </a:r>
            <a:r>
              <a:rPr lang="en-US" sz="800" i="1" dirty="0"/>
              <a:t>that will be used or turned into </a:t>
            </a:r>
            <a:r>
              <a:rPr lang="en-US" sz="800" i="1" dirty="0" smtClean="0"/>
              <a:t>cash beyond one year</a:t>
            </a:r>
          </a:p>
          <a:p>
            <a:endParaRPr lang="en-US" sz="800" i="1" dirty="0"/>
          </a:p>
          <a:p>
            <a:endParaRPr lang="en-US" sz="800" i="1" dirty="0" smtClean="0"/>
          </a:p>
          <a:p>
            <a:endParaRPr lang="en-US" sz="800" i="1" dirty="0"/>
          </a:p>
          <a:p>
            <a:endParaRPr lang="en-US" sz="800" i="1" dirty="0" smtClean="0"/>
          </a:p>
          <a:p>
            <a:endParaRPr lang="en-US" sz="800" i="1" dirty="0" smtClean="0"/>
          </a:p>
          <a:p>
            <a:endParaRPr lang="en-US" sz="800" i="1" dirty="0" smtClean="0"/>
          </a:p>
          <a:p>
            <a:endParaRPr lang="en-US" sz="800" i="1" dirty="0" smtClean="0"/>
          </a:p>
          <a:p>
            <a:r>
              <a:rPr lang="en-US" sz="800" i="1" dirty="0" smtClean="0"/>
              <a:t>Obligations that will be paid or settled within one year</a:t>
            </a:r>
          </a:p>
          <a:p>
            <a:endParaRPr lang="en-US" sz="800" i="1" dirty="0" smtClean="0"/>
          </a:p>
          <a:p>
            <a:endParaRPr lang="en-US" sz="800" i="1" dirty="0" smtClean="0"/>
          </a:p>
          <a:p>
            <a:r>
              <a:rPr lang="en-US" sz="800" i="1" dirty="0" smtClean="0"/>
              <a:t>Obligations that will be paid or settled after one year</a:t>
            </a:r>
          </a:p>
          <a:p>
            <a:endParaRPr lang="en-US" sz="800" i="1" dirty="0"/>
          </a:p>
          <a:p>
            <a:endParaRPr lang="en-US" sz="800" i="1" dirty="0" smtClean="0"/>
          </a:p>
          <a:p>
            <a:endParaRPr lang="en-US" sz="800" i="1" dirty="0"/>
          </a:p>
          <a:p>
            <a:endParaRPr lang="en-US" sz="800" i="1" dirty="0" smtClean="0"/>
          </a:p>
          <a:p>
            <a:endParaRPr lang="en-US" sz="800" i="1" dirty="0" smtClean="0"/>
          </a:p>
          <a:p>
            <a:endParaRPr lang="en-US" sz="800" i="1" dirty="0" smtClean="0"/>
          </a:p>
          <a:p>
            <a:endParaRPr lang="en-US" sz="800" i="1" dirty="0" smtClean="0"/>
          </a:p>
          <a:p>
            <a:endParaRPr lang="en-US" sz="800" i="1" dirty="0" smtClean="0"/>
          </a:p>
          <a:p>
            <a:r>
              <a:rPr lang="en-US" sz="800" i="1" dirty="0" smtClean="0"/>
              <a:t>Capital contributed by shareholders</a:t>
            </a:r>
          </a:p>
          <a:p>
            <a:r>
              <a:rPr lang="en-US" sz="800" i="1" dirty="0" smtClean="0"/>
              <a:t>Earnings reinvested in the company</a:t>
            </a:r>
          </a:p>
          <a:p>
            <a:endParaRPr lang="en-US" sz="800" i="1" dirty="0"/>
          </a:p>
          <a:p>
            <a:endParaRPr lang="en-US" sz="800" i="1" dirty="0"/>
          </a:p>
          <a:p>
            <a:endParaRPr lang="en-US" sz="800" i="1" dirty="0"/>
          </a:p>
        </p:txBody>
      </p:sp>
      <p:sp>
        <p:nvSpPr>
          <p:cNvPr id="79" name="Rectangle 78"/>
          <p:cNvSpPr/>
          <p:nvPr/>
        </p:nvSpPr>
        <p:spPr>
          <a:xfrm>
            <a:off x="558801" y="5999078"/>
            <a:ext cx="2774532" cy="430887"/>
          </a:xfrm>
          <a:prstGeom prst="rect">
            <a:avLst/>
          </a:prstGeom>
        </p:spPr>
        <p:txBody>
          <a:bodyPr wrap="square">
            <a:spAutoFit/>
          </a:bodyPr>
          <a:lstStyle/>
          <a:p>
            <a:r>
              <a:rPr lang="en-US" sz="1100" i="1" dirty="0" smtClean="0"/>
              <a:t>*Apple’s statements have been simplified for purposes of our discussion.</a:t>
            </a:r>
            <a:endParaRPr lang="en-US" sz="1100" i="1" dirty="0"/>
          </a:p>
        </p:txBody>
      </p:sp>
      <p:sp>
        <p:nvSpPr>
          <p:cNvPr id="80" name="Footer Placeholder 2"/>
          <p:cNvSpPr>
            <a:spLocks noGrp="1"/>
          </p:cNvSpPr>
          <p:nvPr>
            <p:ph type="ftr" sz="quarter" idx="11"/>
          </p:nvPr>
        </p:nvSpPr>
        <p:spPr>
          <a:xfrm>
            <a:off x="1287175" y="6615005"/>
            <a:ext cx="7529815" cy="314285"/>
          </a:xfrm>
        </p:spPr>
        <p:txBody>
          <a:bodyPr/>
          <a:lstStyle/>
          <a:p>
            <a:pPr algn="l"/>
            <a:r>
              <a:rPr lang="en-US" dirty="0" smtClean="0"/>
              <a:t>Copyright ©2017 McGraw-Hill Education. All rights reserved. No reproduction or distribution without the prior written consent of McGraw-Hill Education. </a:t>
            </a:r>
            <a:endParaRPr lang="en-US" dirty="0"/>
          </a:p>
        </p:txBody>
      </p:sp>
    </p:spTree>
    <p:extLst>
      <p:ext uri="{BB962C8B-B14F-4D97-AF65-F5344CB8AC3E}">
        <p14:creationId xmlns:p14="http://schemas.microsoft.com/office/powerpoint/2010/main" val="3634243539"/>
      </p:ext>
    </p:extLst>
  </p:cSld>
  <p:clrMapOvr>
    <a:masterClrMapping/>
  </p:clrMapOvr>
  <p:transition>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85216" y="210312"/>
            <a:ext cx="7650843" cy="525462"/>
          </a:xfrm>
        </p:spPr>
        <p:txBody>
          <a:bodyPr/>
          <a:lstStyle/>
          <a:p>
            <a:r>
              <a:rPr lang="en-US" sz="2400" dirty="0" smtClean="0"/>
              <a:t>Classified Income Statement</a:t>
            </a:r>
          </a:p>
        </p:txBody>
      </p:sp>
      <p:sp>
        <p:nvSpPr>
          <p:cNvPr id="88067" name="Rectangle 3"/>
          <p:cNvSpPr>
            <a:spLocks noGrp="1" noChangeArrowheads="1"/>
          </p:cNvSpPr>
          <p:nvPr>
            <p:ph type="body" idx="4294967295"/>
          </p:nvPr>
        </p:nvSpPr>
        <p:spPr>
          <a:xfrm>
            <a:off x="1001486" y="1247979"/>
            <a:ext cx="5856515" cy="720521"/>
          </a:xfrm>
          <a:prstGeom prst="rect">
            <a:avLst/>
          </a:prstGeom>
          <a:solidFill>
            <a:srgbClr val="FAD38F"/>
          </a:solidFill>
          <a:ln w="12700">
            <a:noFill/>
          </a:ln>
          <a:effectLst/>
        </p:spPr>
        <p:txBody>
          <a:bodyPr lIns="90488" tIns="44450" rIns="90488" bIns="44450">
            <a:normAutofit/>
          </a:bodyPr>
          <a:lstStyle/>
          <a:p>
            <a:pPr algn="ctr">
              <a:buFont typeface="Wingdings" pitchFamily="-65" charset="2"/>
              <a:buNone/>
              <a:defRPr/>
            </a:pPr>
            <a:r>
              <a:rPr lang="en-US" sz="1800" dirty="0" smtClean="0"/>
              <a:t>Gross Profit is the difference between net sales and cost of goods sold.</a:t>
            </a:r>
          </a:p>
          <a:p>
            <a:pPr marL="571500" indent="-571500" algn="ctr">
              <a:buFont typeface="Wingdings" pitchFamily="-65" charset="2"/>
              <a:buNone/>
              <a:defRPr/>
            </a:pPr>
            <a:endParaRPr lang="en-US" sz="1800" dirty="0" smtClean="0"/>
          </a:p>
        </p:txBody>
      </p:sp>
      <p:sp>
        <p:nvSpPr>
          <p:cNvPr id="2" name="Footer Placeholder 1"/>
          <p:cNvSpPr>
            <a:spLocks noGrp="1"/>
          </p:cNvSpPr>
          <p:nvPr>
            <p:ph type="ftr" sz="quarter" idx="11"/>
          </p:nvPr>
        </p:nvSpPr>
        <p:spPr/>
        <p:txBody>
          <a:bodyPr/>
          <a:lstStyle/>
          <a:p>
            <a:r>
              <a:rPr lang="en-US" dirty="0" smtClean="0"/>
              <a:t>Copyright ©2017 McGraw-Hill Education. All rights reserved. No reproduction or distribution without the prior written consent of McGraw-Hill Education. </a:t>
            </a:r>
            <a:endParaRPr lang="en-US" dirty="0"/>
          </a:p>
        </p:txBody>
      </p:sp>
      <p:sp>
        <p:nvSpPr>
          <p:cNvPr id="6" name="Rectangle 3"/>
          <p:cNvSpPr txBox="1">
            <a:spLocks noChangeArrowheads="1"/>
          </p:cNvSpPr>
          <p:nvPr/>
        </p:nvSpPr>
        <p:spPr>
          <a:xfrm>
            <a:off x="1001486" y="2463071"/>
            <a:ext cx="5856515" cy="686529"/>
          </a:xfrm>
          <a:prstGeom prst="rect">
            <a:avLst/>
          </a:prstGeom>
          <a:solidFill>
            <a:srgbClr val="FAD38F"/>
          </a:solidFill>
          <a:ln w="12700">
            <a:noFill/>
          </a:ln>
          <a:effectLst/>
        </p:spPr>
        <p:txBody>
          <a:bodyPr lIns="90488" tIns="44450" rIns="90488" bIns="4445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buFont typeface="Wingdings" pitchFamily="-65" charset="2"/>
              <a:buNone/>
              <a:defRPr/>
            </a:pPr>
            <a:r>
              <a:rPr lang="en-US" sz="1800" dirty="0" smtClean="0"/>
              <a:t>Operating Income is computed by subtracting operating expenses from gross profit.</a:t>
            </a:r>
          </a:p>
          <a:p>
            <a:pPr marL="571500" indent="-571500" algn="ctr">
              <a:buFont typeface="Wingdings" pitchFamily="-65" charset="2"/>
              <a:buNone/>
              <a:defRPr/>
            </a:pPr>
            <a:endParaRPr lang="en-US" sz="2400" dirty="0" smtClean="0"/>
          </a:p>
        </p:txBody>
      </p:sp>
      <p:sp>
        <p:nvSpPr>
          <p:cNvPr id="7" name="Rectangle 3"/>
          <p:cNvSpPr txBox="1">
            <a:spLocks noChangeArrowheads="1"/>
          </p:cNvSpPr>
          <p:nvPr/>
        </p:nvSpPr>
        <p:spPr>
          <a:xfrm>
            <a:off x="1001485" y="3710107"/>
            <a:ext cx="5856516" cy="747593"/>
          </a:xfrm>
          <a:prstGeom prst="rect">
            <a:avLst/>
          </a:prstGeom>
          <a:solidFill>
            <a:srgbClr val="FAD38F"/>
          </a:solidFill>
          <a:ln w="12700">
            <a:noFill/>
          </a:ln>
          <a:effectLst/>
        </p:spPr>
        <p:txBody>
          <a:bodyPr lIns="90488" tIns="44450" rIns="90488" bIns="4445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buFont typeface="Wingdings" pitchFamily="-65" charset="2"/>
              <a:buNone/>
              <a:defRPr/>
            </a:pPr>
            <a:r>
              <a:rPr lang="en-US" sz="1800" dirty="0" smtClean="0"/>
              <a:t>Nonoperating Items are added to or subtracted from Operating Income to obtain Income before Income Taxes. </a:t>
            </a:r>
          </a:p>
          <a:p>
            <a:pPr marL="571500" indent="-571500" algn="ctr">
              <a:buFont typeface="Wingdings" pitchFamily="-65" charset="2"/>
              <a:buNone/>
              <a:defRPr/>
            </a:pPr>
            <a:endParaRPr lang="en-US" dirty="0" smtClean="0"/>
          </a:p>
        </p:txBody>
      </p:sp>
    </p:spTree>
    <p:extLst>
      <p:ext uri="{BB962C8B-B14F-4D97-AF65-F5344CB8AC3E}">
        <p14:creationId xmlns:p14="http://schemas.microsoft.com/office/powerpoint/2010/main" val="1990200854"/>
      </p:ext>
    </p:extLst>
  </p:cSld>
  <p:clrMapOvr>
    <a:masterClrMapping/>
  </p:clrMapOvr>
  <p:transition>
    <p:spli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00762" y="6529291"/>
            <a:ext cx="8621844" cy="305177"/>
          </a:xfrm>
        </p:spPr>
        <p:txBody>
          <a:bodyPr/>
          <a:lstStyle/>
          <a:p>
            <a:r>
              <a:rPr lang="en-US" dirty="0" smtClean="0"/>
              <a:t>Copyright ©2017 McGraw-Hill Education. All rights reserved. No reproduction or distribution without the prior written consent of McGraw-Hill Education. </a:t>
            </a:r>
            <a:endParaRPr lang="en-US" dirty="0"/>
          </a:p>
        </p:txBody>
      </p:sp>
      <p:sp>
        <p:nvSpPr>
          <p:cNvPr id="3" name="Content Placeholder 2"/>
          <p:cNvSpPr>
            <a:spLocks noGrp="1"/>
          </p:cNvSpPr>
          <p:nvPr>
            <p:ph idx="1"/>
          </p:nvPr>
        </p:nvSpPr>
        <p:spPr>
          <a:xfrm>
            <a:off x="1135528" y="1600201"/>
            <a:ext cx="7551271" cy="3733800"/>
          </a:xfrm>
        </p:spPr>
        <p:txBody>
          <a:bodyPr/>
          <a:lstStyle/>
          <a:p>
            <a:pPr marL="447675" indent="-447675"/>
            <a:r>
              <a:rPr lang="en-US" b="1" dirty="0" smtClean="0"/>
              <a:t>5</a:t>
            </a:r>
            <a:r>
              <a:rPr lang="en-US" b="1" dirty="0"/>
              <a:t>-1 </a:t>
            </a:r>
            <a:r>
              <a:rPr lang="en-US" b="1" dirty="0" smtClean="0"/>
              <a:t>	</a:t>
            </a:r>
            <a:r>
              <a:rPr lang="en-US" dirty="0" smtClean="0"/>
              <a:t>Recognize </a:t>
            </a:r>
            <a:r>
              <a:rPr lang="en-US" dirty="0"/>
              <a:t>the people involved in the accounting communication process (regulators, managers, directors, auditors, information intermediaries, and users), their roles in the process, and the guidance they receive from legal and professional standards.</a:t>
            </a:r>
            <a:r>
              <a:rPr lang="en-US" dirty="0" smtClean="0"/>
              <a:t> </a:t>
            </a:r>
          </a:p>
          <a:p>
            <a:pPr marL="447675" indent="-447675"/>
            <a:r>
              <a:rPr lang="en-US" b="1" dirty="0"/>
              <a:t>5-</a:t>
            </a:r>
            <a:r>
              <a:rPr lang="en-US" b="1" dirty="0" smtClean="0"/>
              <a:t>2	</a:t>
            </a:r>
            <a:r>
              <a:rPr lang="en-US" dirty="0" smtClean="0"/>
              <a:t>Identify </a:t>
            </a:r>
            <a:r>
              <a:rPr lang="en-US" dirty="0"/>
              <a:t>the steps in the accounting communication process, including the issuance of press releases, annual reports, quarterly reports, and SEC filings, as well as the role of electronic information services in this process.</a:t>
            </a:r>
            <a:r>
              <a:rPr lang="en-US" dirty="0" smtClean="0"/>
              <a:t> </a:t>
            </a:r>
          </a:p>
          <a:p>
            <a:pPr marL="447675" indent="-447675"/>
            <a:r>
              <a:rPr lang="en-US" b="1" dirty="0"/>
              <a:t>5-</a:t>
            </a:r>
            <a:r>
              <a:rPr lang="en-US" b="1" dirty="0" smtClean="0"/>
              <a:t>3	</a:t>
            </a:r>
            <a:r>
              <a:rPr lang="en-US" dirty="0" smtClean="0"/>
              <a:t>Recognize </a:t>
            </a:r>
            <a:r>
              <a:rPr lang="en-US" dirty="0"/>
              <a:t>and apply the different financial statement and disclosure </a:t>
            </a:r>
            <a:r>
              <a:rPr lang="en-US" dirty="0" smtClean="0"/>
              <a:t>	formats </a:t>
            </a:r>
            <a:r>
              <a:rPr lang="en-US" dirty="0"/>
              <a:t>used by companies in practice and analyze the gross profit </a:t>
            </a:r>
            <a:r>
              <a:rPr lang="en-US" dirty="0" smtClean="0"/>
              <a:t>	percentage</a:t>
            </a:r>
            <a:r>
              <a:rPr lang="en-US" dirty="0"/>
              <a:t>.</a:t>
            </a:r>
            <a:r>
              <a:rPr lang="en-US" dirty="0" smtClean="0"/>
              <a:t> </a:t>
            </a:r>
            <a:endParaRPr lang="en-US" b="1" dirty="0" smtClean="0"/>
          </a:p>
          <a:p>
            <a:pPr marL="447675" indent="-447675"/>
            <a:r>
              <a:rPr lang="en-US" b="1" dirty="0" smtClean="0"/>
              <a:t>5</a:t>
            </a:r>
            <a:r>
              <a:rPr lang="en-US" b="1" dirty="0"/>
              <a:t>-4 </a:t>
            </a:r>
            <a:r>
              <a:rPr lang="en-US" b="1" dirty="0" smtClean="0"/>
              <a:t>		</a:t>
            </a:r>
            <a:r>
              <a:rPr lang="en-US" dirty="0" smtClean="0"/>
              <a:t>Analyze </a:t>
            </a:r>
            <a:r>
              <a:rPr lang="en-US" dirty="0"/>
              <a:t>a company’s performance based on return on assets and its </a:t>
            </a:r>
            <a:r>
              <a:rPr lang="en-US" dirty="0" smtClean="0"/>
              <a:t>	components </a:t>
            </a:r>
            <a:r>
              <a:rPr lang="en-US" dirty="0"/>
              <a:t>and the effects of transactions on financial ratios. </a:t>
            </a:r>
          </a:p>
        </p:txBody>
      </p:sp>
    </p:spTree>
    <p:extLst>
      <p:ext uri="{BB962C8B-B14F-4D97-AF65-F5344CB8AC3E}">
        <p14:creationId xmlns:p14="http://schemas.microsoft.com/office/powerpoint/2010/main" val="1121391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85216" y="210312"/>
            <a:ext cx="7650843" cy="588962"/>
          </a:xfrm>
        </p:spPr>
        <p:txBody>
          <a:bodyPr/>
          <a:lstStyle/>
          <a:p>
            <a:r>
              <a:rPr lang="en-US" sz="2400" dirty="0" smtClean="0"/>
              <a:t>Earnings per Share </a:t>
            </a:r>
          </a:p>
        </p:txBody>
      </p:sp>
      <p:sp>
        <p:nvSpPr>
          <p:cNvPr id="12" name="TextBox 11"/>
          <p:cNvSpPr txBox="1">
            <a:spLocks noChangeArrowheads="1"/>
          </p:cNvSpPr>
          <p:nvPr/>
        </p:nvSpPr>
        <p:spPr bwMode="auto">
          <a:xfrm>
            <a:off x="691374" y="4403593"/>
            <a:ext cx="4706125" cy="646331"/>
          </a:xfrm>
          <a:prstGeom prst="rect">
            <a:avLst/>
          </a:prstGeom>
          <a:solidFill>
            <a:schemeClr val="bg2">
              <a:lumMod val="20000"/>
              <a:lumOff val="80000"/>
            </a:schemeClr>
          </a:solidFill>
          <a:ln w="9525">
            <a:solidFill>
              <a:schemeClr val="tx1"/>
            </a:solidFill>
            <a:miter lim="800000"/>
            <a:headEnd/>
            <a:tailEnd/>
          </a:ln>
          <a:effectLst/>
        </p:spPr>
        <p:txBody>
          <a:bodyPr wrap="square">
            <a:spAutoFit/>
          </a:bodyPr>
          <a:lstStyle/>
          <a:p>
            <a:pPr>
              <a:defRPr/>
            </a:pPr>
            <a:r>
              <a:rPr lang="en-US" dirty="0"/>
              <a:t>*If there are preferred </a:t>
            </a:r>
            <a:r>
              <a:rPr lang="en-US" dirty="0" smtClean="0"/>
              <a:t>dividends, the </a:t>
            </a:r>
            <a:r>
              <a:rPr lang="en-US" dirty="0"/>
              <a:t>amount is subtracted from</a:t>
            </a:r>
            <a:r>
              <a:rPr lang="en-US" dirty="0" smtClean="0"/>
              <a:t> net income </a:t>
            </a:r>
            <a:r>
              <a:rPr lang="en-US" dirty="0"/>
              <a:t>in the numerator.</a:t>
            </a:r>
          </a:p>
        </p:txBody>
      </p:sp>
      <p:sp>
        <p:nvSpPr>
          <p:cNvPr id="2" name="Footer Placeholder 1"/>
          <p:cNvSpPr>
            <a:spLocks noGrp="1"/>
          </p:cNvSpPr>
          <p:nvPr>
            <p:ph type="ftr" sz="quarter" idx="11"/>
          </p:nvPr>
        </p:nvSpPr>
        <p:spPr/>
        <p:txBody>
          <a:bodyPr/>
          <a:lstStyle/>
          <a:p>
            <a:r>
              <a:rPr lang="en-US" dirty="0" smtClean="0"/>
              <a:t>Copyright ©2017 McGraw-Hill Education. All rights reserved. No reproduction or distribution without the prior written consent of McGraw-Hill Education. </a:t>
            </a:r>
            <a:endParaRPr lang="en-US" dirty="0"/>
          </a:p>
        </p:txBody>
      </p:sp>
      <p:sp>
        <p:nvSpPr>
          <p:cNvPr id="6" name="TextBox 5"/>
          <p:cNvSpPr txBox="1"/>
          <p:nvPr/>
        </p:nvSpPr>
        <p:spPr>
          <a:xfrm>
            <a:off x="585216" y="1714587"/>
            <a:ext cx="2709924" cy="369332"/>
          </a:xfrm>
          <a:prstGeom prst="rect">
            <a:avLst/>
          </a:prstGeom>
          <a:noFill/>
        </p:spPr>
        <p:txBody>
          <a:bodyPr wrap="square" rtlCol="0">
            <a:spAutoFit/>
          </a:bodyPr>
          <a:lstStyle/>
          <a:p>
            <a:r>
              <a:rPr lang="en-US" b="1" dirty="0" smtClean="0"/>
              <a:t>Earnings per Share            =</a:t>
            </a:r>
            <a:endParaRPr lang="en-US" b="1" dirty="0"/>
          </a:p>
        </p:txBody>
      </p:sp>
      <p:grpSp>
        <p:nvGrpSpPr>
          <p:cNvPr id="7" name="Group 6"/>
          <p:cNvGrpSpPr/>
          <p:nvPr/>
        </p:nvGrpSpPr>
        <p:grpSpPr>
          <a:xfrm>
            <a:off x="3295140" y="1604422"/>
            <a:ext cx="4812903" cy="1043362"/>
            <a:chOff x="3404473" y="1571844"/>
            <a:chExt cx="4812903" cy="1043362"/>
          </a:xfrm>
        </p:grpSpPr>
        <p:sp>
          <p:nvSpPr>
            <p:cNvPr id="8" name="TextBox 7"/>
            <p:cNvSpPr txBox="1"/>
            <p:nvPr/>
          </p:nvSpPr>
          <p:spPr>
            <a:xfrm>
              <a:off x="3404473" y="1571844"/>
              <a:ext cx="4812903" cy="1043362"/>
            </a:xfrm>
            <a:prstGeom prst="rect">
              <a:avLst/>
            </a:prstGeom>
            <a:noFill/>
          </p:spPr>
          <p:txBody>
            <a:bodyPr wrap="square" rtlCol="0">
              <a:spAutoFit/>
            </a:bodyPr>
            <a:lstStyle/>
            <a:p>
              <a:pPr algn="ctr"/>
              <a:r>
                <a:rPr lang="en-US" b="1" dirty="0" smtClean="0"/>
                <a:t>Net Income</a:t>
              </a:r>
              <a:r>
                <a:rPr lang="en-US" dirty="0" smtClean="0"/>
                <a:t>*</a:t>
              </a:r>
            </a:p>
            <a:p>
              <a:pPr algn="ctr">
                <a:lnSpc>
                  <a:spcPct val="80000"/>
                </a:lnSpc>
              </a:pPr>
              <a:r>
                <a:rPr lang="en-US" b="1" dirty="0" smtClean="0"/>
                <a:t>Average Number of Shares</a:t>
              </a:r>
            </a:p>
            <a:p>
              <a:pPr algn="ctr">
                <a:lnSpc>
                  <a:spcPct val="80000"/>
                </a:lnSpc>
              </a:pPr>
              <a:r>
                <a:rPr lang="en-US" b="1" dirty="0" smtClean="0"/>
                <a:t>of Common Stock </a:t>
              </a:r>
            </a:p>
            <a:p>
              <a:pPr algn="ctr">
                <a:lnSpc>
                  <a:spcPct val="80000"/>
                </a:lnSpc>
              </a:pPr>
              <a:r>
                <a:rPr lang="en-US" b="1" dirty="0" smtClean="0"/>
                <a:t>Outstanding during the Period</a:t>
              </a:r>
              <a:endParaRPr lang="en-US" b="1" dirty="0"/>
            </a:p>
          </p:txBody>
        </p:sp>
        <p:cxnSp>
          <p:nvCxnSpPr>
            <p:cNvPr id="9" name="Straight Connector 8"/>
            <p:cNvCxnSpPr/>
            <p:nvPr/>
          </p:nvCxnSpPr>
          <p:spPr>
            <a:xfrm>
              <a:off x="3739629" y="1900616"/>
              <a:ext cx="4215631"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7419264"/>
      </p:ext>
    </p:extLst>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584200" y="1307077"/>
            <a:ext cx="8471910" cy="4959332"/>
          </a:xfrm>
          <a:prstGeom prst="rect">
            <a:avLst/>
          </a:prstGeom>
          <a:solidFill>
            <a:srgbClr val="E0DD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z</a:t>
            </a:r>
            <a:endParaRPr lang="en-US" dirty="0"/>
          </a:p>
        </p:txBody>
      </p:sp>
      <p:sp>
        <p:nvSpPr>
          <p:cNvPr id="49" name="Round Single Corner Rectangle 48"/>
          <p:cNvSpPr/>
          <p:nvPr/>
        </p:nvSpPr>
        <p:spPr>
          <a:xfrm>
            <a:off x="451819" y="172212"/>
            <a:ext cx="8477291" cy="946912"/>
          </a:xfrm>
          <a:prstGeom prst="round1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p>
        </p:txBody>
      </p:sp>
      <p:sp>
        <p:nvSpPr>
          <p:cNvPr id="26626" name="Title 3"/>
          <p:cNvSpPr>
            <a:spLocks noGrp="1"/>
          </p:cNvSpPr>
          <p:nvPr>
            <p:ph type="title"/>
          </p:nvPr>
        </p:nvSpPr>
        <p:spPr>
          <a:xfrm>
            <a:off x="585216" y="210312"/>
            <a:ext cx="2275653" cy="600857"/>
          </a:xfrm>
        </p:spPr>
        <p:txBody>
          <a:bodyPr/>
          <a:lstStyle/>
          <a:p>
            <a:pPr algn="l"/>
            <a:r>
              <a:rPr lang="en-US" sz="3200" dirty="0" smtClean="0">
                <a:solidFill>
                  <a:srgbClr val="800000"/>
                </a:solidFill>
              </a:rPr>
              <a:t>Exhibit 5.5</a:t>
            </a:r>
          </a:p>
        </p:txBody>
      </p:sp>
      <p:sp>
        <p:nvSpPr>
          <p:cNvPr id="3" name="Footer Placeholder 2"/>
          <p:cNvSpPr>
            <a:spLocks noGrp="1"/>
          </p:cNvSpPr>
          <p:nvPr>
            <p:ph type="ftr" sz="quarter" idx="11"/>
          </p:nvPr>
        </p:nvSpPr>
        <p:spPr>
          <a:xfrm>
            <a:off x="1287175" y="6615005"/>
            <a:ext cx="7529815" cy="314285"/>
          </a:xfrm>
        </p:spPr>
        <p:txBody>
          <a:bodyPr/>
          <a:lstStyle/>
          <a:p>
            <a:pPr algn="l"/>
            <a:r>
              <a:rPr lang="en-US" dirty="0" smtClean="0"/>
              <a:t>Copyright ©2017 McGraw-Hill Education. All rights reserved. No reproduction or distribution without the prior written consent of McGraw-Hill Education. </a:t>
            </a:r>
            <a:endParaRPr lang="en-US" dirty="0"/>
          </a:p>
        </p:txBody>
      </p:sp>
      <p:sp>
        <p:nvSpPr>
          <p:cNvPr id="50" name="Rectangle 49"/>
          <p:cNvSpPr/>
          <p:nvPr/>
        </p:nvSpPr>
        <p:spPr>
          <a:xfrm>
            <a:off x="268940" y="0"/>
            <a:ext cx="182880" cy="4155141"/>
          </a:xfrm>
          <a:prstGeom prst="rect">
            <a:avLst/>
          </a:prstGeom>
          <a:solidFill>
            <a:srgbClr val="FAD3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2" name="Group 11"/>
          <p:cNvGrpSpPr/>
          <p:nvPr/>
        </p:nvGrpSpPr>
        <p:grpSpPr>
          <a:xfrm>
            <a:off x="2466691" y="1384300"/>
            <a:ext cx="6675722" cy="4041594"/>
            <a:chOff x="2466691" y="1384300"/>
            <a:chExt cx="6675722" cy="4041594"/>
          </a:xfrm>
        </p:grpSpPr>
        <p:sp useBgFill="1">
          <p:nvSpPr>
            <p:cNvPr id="78" name="Rectangle 77"/>
            <p:cNvSpPr/>
            <p:nvPr/>
          </p:nvSpPr>
          <p:spPr>
            <a:xfrm>
              <a:off x="7110862" y="1665186"/>
              <a:ext cx="2031551" cy="3746602"/>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z</a:t>
              </a:r>
              <a:endParaRPr lang="en-US" dirty="0"/>
            </a:p>
          </p:txBody>
        </p:sp>
        <p:sp>
          <p:nvSpPr>
            <p:cNvPr id="7" name="Rectangle 6"/>
            <p:cNvSpPr/>
            <p:nvPr/>
          </p:nvSpPr>
          <p:spPr>
            <a:xfrm>
              <a:off x="2637359" y="1384300"/>
              <a:ext cx="4572000" cy="4027488"/>
            </a:xfrm>
            <a:prstGeom prst="rect">
              <a:avLst/>
            </a:prstGeom>
            <a:solidFill>
              <a:srgbClr val="FAD3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 name="Right Brace 69"/>
            <p:cNvSpPr/>
            <p:nvPr/>
          </p:nvSpPr>
          <p:spPr>
            <a:xfrm>
              <a:off x="7143565" y="2293393"/>
              <a:ext cx="271112" cy="1258321"/>
            </a:xfrm>
            <a:prstGeom prst="righ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6" name="Right Brace 75"/>
            <p:cNvSpPr/>
            <p:nvPr/>
          </p:nvSpPr>
          <p:spPr>
            <a:xfrm>
              <a:off x="7143565" y="3602323"/>
              <a:ext cx="298329" cy="178143"/>
            </a:xfrm>
            <a:prstGeom prst="righ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1" name="TextBox 70"/>
            <p:cNvSpPr txBox="1"/>
            <p:nvPr/>
          </p:nvSpPr>
          <p:spPr>
            <a:xfrm>
              <a:off x="7268270" y="1639322"/>
              <a:ext cx="1814537" cy="646331"/>
            </a:xfrm>
            <a:prstGeom prst="rect">
              <a:avLst/>
            </a:prstGeom>
            <a:noFill/>
          </p:spPr>
          <p:txBody>
            <a:bodyPr wrap="square" rtlCol="0">
              <a:spAutoFit/>
            </a:bodyPr>
            <a:lstStyle/>
            <a:p>
              <a:r>
                <a:rPr lang="en-US" sz="1200" dirty="0" smtClean="0">
                  <a:solidFill>
                    <a:srgbClr val="800000"/>
                  </a:solidFill>
                </a:rPr>
                <a:t>APPLE</a:t>
              </a:r>
            </a:p>
            <a:p>
              <a:r>
                <a:rPr lang="en-US" sz="1200" dirty="0" smtClean="0"/>
                <a:t>REAL WORLD EXCERPT:</a:t>
              </a:r>
            </a:p>
            <a:p>
              <a:r>
                <a:rPr lang="en-US" sz="1200" dirty="0" smtClean="0"/>
                <a:t>Annual Report</a:t>
              </a:r>
              <a:endParaRPr lang="en-US" sz="1200" dirty="0"/>
            </a:p>
          </p:txBody>
        </p:sp>
        <p:sp>
          <p:nvSpPr>
            <p:cNvPr id="77" name="TextBox 76"/>
            <p:cNvSpPr txBox="1"/>
            <p:nvPr/>
          </p:nvSpPr>
          <p:spPr>
            <a:xfrm>
              <a:off x="7396976" y="2695615"/>
              <a:ext cx="1099945" cy="2677657"/>
            </a:xfrm>
            <a:prstGeom prst="rect">
              <a:avLst/>
            </a:prstGeom>
            <a:noFill/>
          </p:spPr>
          <p:txBody>
            <a:bodyPr wrap="square" rtlCol="0">
              <a:spAutoFit/>
            </a:bodyPr>
            <a:lstStyle/>
            <a:p>
              <a:r>
                <a:rPr lang="en-US" sz="800" i="1" dirty="0" smtClean="0"/>
                <a:t>Operating activities (central focus of the business)</a:t>
              </a:r>
            </a:p>
            <a:p>
              <a:endParaRPr lang="en-US" sz="800" i="1" dirty="0"/>
            </a:p>
            <a:p>
              <a:endParaRPr lang="en-US" sz="800" i="1" dirty="0" smtClean="0"/>
            </a:p>
            <a:p>
              <a:endParaRPr lang="en-US" sz="800" i="1" dirty="0"/>
            </a:p>
            <a:p>
              <a:endParaRPr lang="en-US" sz="800" i="1" dirty="0" smtClean="0"/>
            </a:p>
            <a:p>
              <a:r>
                <a:rPr lang="en-US" sz="800" i="1" dirty="0" smtClean="0"/>
                <a:t>Peripheral activities (not the main focus of the business)</a:t>
              </a:r>
            </a:p>
            <a:p>
              <a:endParaRPr lang="en-US" sz="800" i="1" dirty="0"/>
            </a:p>
            <a:p>
              <a:pPr>
                <a:lnSpc>
                  <a:spcPct val="120000"/>
                </a:lnSpc>
              </a:pPr>
              <a:r>
                <a:rPr lang="en-US" sz="800" i="1" dirty="0" smtClean="0"/>
                <a:t>Income tax expense</a:t>
              </a:r>
            </a:p>
            <a:p>
              <a:endParaRPr lang="en-US" sz="800" i="1" dirty="0"/>
            </a:p>
            <a:p>
              <a:endParaRPr lang="en-US" sz="800" i="1" dirty="0" smtClean="0"/>
            </a:p>
            <a:p>
              <a:endParaRPr lang="en-US" sz="800" i="1" dirty="0"/>
            </a:p>
            <a:p>
              <a:r>
                <a:rPr lang="en-US" sz="800" i="1" dirty="0" smtClean="0"/>
                <a:t>= Net Income/Average Number of Shares Outstanding</a:t>
              </a:r>
            </a:p>
            <a:p>
              <a:endParaRPr lang="en-US" sz="800" i="1" dirty="0"/>
            </a:p>
            <a:p>
              <a:endParaRPr lang="en-US" sz="800" i="1" dirty="0"/>
            </a:p>
            <a:p>
              <a:endParaRPr lang="en-US" sz="800" i="1" dirty="0"/>
            </a:p>
          </p:txBody>
        </p:sp>
        <p:grpSp>
          <p:nvGrpSpPr>
            <p:cNvPr id="11" name="Group 10"/>
            <p:cNvGrpSpPr/>
            <p:nvPr/>
          </p:nvGrpSpPr>
          <p:grpSpPr>
            <a:xfrm>
              <a:off x="2466691" y="1384300"/>
              <a:ext cx="5067018" cy="4041594"/>
              <a:chOff x="3152421" y="-298667"/>
              <a:chExt cx="5067018" cy="4041594"/>
            </a:xfrm>
          </p:grpSpPr>
          <p:cxnSp>
            <p:nvCxnSpPr>
              <p:cNvPr id="10" name="Straight Connector 9"/>
              <p:cNvCxnSpPr/>
              <p:nvPr/>
            </p:nvCxnSpPr>
            <p:spPr>
              <a:xfrm>
                <a:off x="5700434" y="908779"/>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423084" y="351248"/>
                <a:ext cx="4796355" cy="220573"/>
              </a:xfrm>
              <a:prstGeom prst="rect">
                <a:avLst/>
              </a:prstGeom>
              <a:noFill/>
            </p:spPr>
            <p:txBody>
              <a:bodyPr wrap="square" rtlCol="0">
                <a:spAutoFit/>
              </a:bodyPr>
              <a:lstStyle/>
              <a:p>
                <a:pPr>
                  <a:lnSpc>
                    <a:spcPct val="80000"/>
                  </a:lnSpc>
                </a:pPr>
                <a:r>
                  <a:rPr lang="en-US" sz="1000" b="1" dirty="0" smtClean="0"/>
                  <a:t>Three years ended September 27, 2014            2014               2013                2012</a:t>
                </a:r>
                <a:endParaRPr lang="en-US" sz="1000" b="1" dirty="0"/>
              </a:p>
            </p:txBody>
          </p:sp>
          <p:cxnSp>
            <p:nvCxnSpPr>
              <p:cNvPr id="15" name="Straight Connector 14"/>
              <p:cNvCxnSpPr/>
              <p:nvPr/>
            </p:nvCxnSpPr>
            <p:spPr>
              <a:xfrm>
                <a:off x="3399289" y="556602"/>
                <a:ext cx="4389366"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3412712" y="373928"/>
                <a:ext cx="4389366"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152421" y="-298667"/>
                <a:ext cx="4930285" cy="677108"/>
              </a:xfrm>
              <a:prstGeom prst="rect">
                <a:avLst/>
              </a:prstGeom>
              <a:noFill/>
            </p:spPr>
            <p:txBody>
              <a:bodyPr wrap="square" rtlCol="0">
                <a:spAutoFit/>
              </a:bodyPr>
              <a:lstStyle/>
              <a:p>
                <a:pPr algn="ctr"/>
                <a:r>
                  <a:rPr lang="en-US" sz="1400" dirty="0" smtClean="0">
                    <a:solidFill>
                      <a:srgbClr val="1F497D"/>
                    </a:solidFill>
                  </a:rPr>
                  <a:t>APPLE INC.</a:t>
                </a:r>
              </a:p>
              <a:p>
                <a:pPr algn="ctr"/>
                <a:r>
                  <a:rPr lang="en-US" sz="1400" dirty="0" smtClean="0"/>
                  <a:t> </a:t>
                </a:r>
                <a:r>
                  <a:rPr lang="en-US" sz="1400" b="1" dirty="0" smtClean="0"/>
                  <a:t>Consolidated Statements of Operations*</a:t>
                </a:r>
              </a:p>
              <a:p>
                <a:pPr algn="ctr"/>
                <a:r>
                  <a:rPr lang="en-US" sz="1000" b="1" dirty="0" smtClean="0"/>
                  <a:t>(in millions except number of shares, which are in thousands and per share amounts)</a:t>
                </a:r>
                <a:endParaRPr lang="en-US" sz="1000" b="1" dirty="0"/>
              </a:p>
            </p:txBody>
          </p:sp>
          <p:sp>
            <p:nvSpPr>
              <p:cNvPr id="4" name="TextBox 3"/>
              <p:cNvSpPr txBox="1"/>
              <p:nvPr/>
            </p:nvSpPr>
            <p:spPr>
              <a:xfrm>
                <a:off x="3444240" y="518968"/>
                <a:ext cx="4385055" cy="3223959"/>
              </a:xfrm>
              <a:prstGeom prst="rect">
                <a:avLst/>
              </a:prstGeom>
              <a:noFill/>
            </p:spPr>
            <p:txBody>
              <a:bodyPr wrap="square" rtlCol="0">
                <a:spAutoFit/>
              </a:bodyPr>
              <a:lstStyle/>
              <a:p>
                <a:r>
                  <a:rPr lang="en-US" sz="1100" dirty="0" smtClean="0"/>
                  <a:t>Net sales                                                      $182,795      $170,910     $156,508</a:t>
                </a:r>
              </a:p>
              <a:p>
                <a:r>
                  <a:rPr lang="en-US" sz="1100" dirty="0" smtClean="0"/>
                  <a:t>Cost of sales                                                  112,258        106,606          87,846</a:t>
                </a:r>
              </a:p>
              <a:p>
                <a:r>
                  <a:rPr lang="en-US" sz="1100" dirty="0"/>
                  <a:t> </a:t>
                </a:r>
                <a:r>
                  <a:rPr lang="en-US" sz="1100" dirty="0" smtClean="0"/>
                  <a:t>  Gross profit                                                   70,537         64,304           68,662</a:t>
                </a:r>
              </a:p>
              <a:p>
                <a:r>
                  <a:rPr lang="en-US" sz="1100" dirty="0" smtClean="0"/>
                  <a:t>Operating expenses:</a:t>
                </a:r>
              </a:p>
              <a:p>
                <a:r>
                  <a:rPr lang="en-US" sz="1100" dirty="0"/>
                  <a:t> </a:t>
                </a:r>
                <a:r>
                  <a:rPr lang="en-US" sz="1100" dirty="0" smtClean="0"/>
                  <a:t>  Research and development                        6,041           4,475              3,381</a:t>
                </a:r>
              </a:p>
              <a:p>
                <a:r>
                  <a:rPr lang="en-US" sz="1100" dirty="0"/>
                  <a:t> </a:t>
                </a:r>
                <a:r>
                  <a:rPr lang="en-US" sz="1100" dirty="0" smtClean="0"/>
                  <a:t>  Selling, general, and administrative        11,993         10,830           10,040</a:t>
                </a:r>
              </a:p>
              <a:p>
                <a:r>
                  <a:rPr lang="en-US" sz="1100" dirty="0"/>
                  <a:t> </a:t>
                </a:r>
                <a:r>
                  <a:rPr lang="en-US" sz="1100" dirty="0" smtClean="0"/>
                  <a:t>     Total operating expenses                       18,034         15,305           13,421</a:t>
                </a:r>
              </a:p>
              <a:p>
                <a:r>
                  <a:rPr lang="en-US" sz="1100" dirty="0" smtClean="0"/>
                  <a:t>Operating income                                          52,503         48,999           55,241</a:t>
                </a:r>
              </a:p>
              <a:p>
                <a:r>
                  <a:rPr lang="en-US" sz="1100" dirty="0" smtClean="0"/>
                  <a:t>Other income (expense), net                            980            1,156                522</a:t>
                </a:r>
              </a:p>
              <a:p>
                <a:r>
                  <a:rPr lang="en-US" sz="1100" dirty="0" smtClean="0"/>
                  <a:t>Income before provision for</a:t>
                </a:r>
                <a:br>
                  <a:rPr lang="en-US" sz="1100" dirty="0" smtClean="0"/>
                </a:br>
                <a:r>
                  <a:rPr lang="en-US" sz="1100" dirty="0" smtClean="0"/>
                  <a:t>   income taxes                                               53,483          50,155           55,763</a:t>
                </a:r>
              </a:p>
              <a:p>
                <a:r>
                  <a:rPr lang="en-US" sz="1100" dirty="0" smtClean="0"/>
                  <a:t>Provision for income taxes                          13,973          13,118           14,030</a:t>
                </a:r>
              </a:p>
              <a:p>
                <a:r>
                  <a:rPr lang="en-US" sz="1100" dirty="0" smtClean="0"/>
                  <a:t>Net income                                                 $  39,510      $  37,037     $   41,733</a:t>
                </a:r>
              </a:p>
              <a:p>
                <a:r>
                  <a:rPr lang="en-US" sz="1100" dirty="0" smtClean="0"/>
                  <a:t>Earnings per share:</a:t>
                </a:r>
                <a:br>
                  <a:rPr lang="en-US" sz="1100" dirty="0" smtClean="0"/>
                </a:br>
                <a:r>
                  <a:rPr lang="en-US" sz="1100" dirty="0" smtClean="0"/>
                  <a:t>   Basic                                                          $      6.49      $      5.72       $      6.38</a:t>
                </a:r>
              </a:p>
              <a:p>
                <a:r>
                  <a:rPr lang="en-US" sz="1100" dirty="0" smtClean="0"/>
                  <a:t>Shares used in computing earnings per share:</a:t>
                </a:r>
                <a:br>
                  <a:rPr lang="en-US" sz="1100" dirty="0" smtClean="0"/>
                </a:br>
                <a:r>
                  <a:rPr lang="en-US" sz="1100" dirty="0" smtClean="0"/>
                  <a:t>   </a:t>
                </a:r>
                <a:r>
                  <a:rPr lang="en-US" sz="1100" dirty="0"/>
                  <a:t>Basic                                                          </a:t>
                </a:r>
                <a:r>
                  <a:rPr lang="en-US" sz="1100" dirty="0" smtClean="0"/>
                  <a:t>6,085,572     6,477,320   6,543,726</a:t>
                </a:r>
              </a:p>
              <a:p>
                <a:pPr>
                  <a:lnSpc>
                    <a:spcPct val="150000"/>
                  </a:lnSpc>
                </a:pPr>
                <a:r>
                  <a:rPr lang="en-US" sz="1000" i="1" dirty="0" smtClean="0"/>
                  <a:t>*Apple’s statements have been simplified for purposes of our discussion</a:t>
                </a:r>
                <a:r>
                  <a:rPr lang="en-US" sz="1100" i="1" dirty="0" smtClean="0"/>
                  <a:t>.</a:t>
                </a:r>
                <a:endParaRPr lang="en-US" sz="1100" i="1" dirty="0"/>
              </a:p>
            </p:txBody>
          </p:sp>
          <p:cxnSp>
            <p:nvCxnSpPr>
              <p:cNvPr id="80" name="Straight Connector 79"/>
              <p:cNvCxnSpPr/>
              <p:nvPr/>
            </p:nvCxnSpPr>
            <p:spPr>
              <a:xfrm>
                <a:off x="6440657" y="908779"/>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7150032" y="903158"/>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p:nvGrpSpPr>
            <p:grpSpPr>
              <a:xfrm>
                <a:off x="5700434" y="1075189"/>
                <a:ext cx="2067901" cy="5621"/>
                <a:chOff x="5700434" y="1075189"/>
                <a:chExt cx="2067901" cy="5621"/>
              </a:xfrm>
            </p:grpSpPr>
            <p:cxnSp>
              <p:nvCxnSpPr>
                <p:cNvPr id="82" name="Straight Connector 81"/>
                <p:cNvCxnSpPr/>
                <p:nvPr/>
              </p:nvCxnSpPr>
              <p:spPr>
                <a:xfrm>
                  <a:off x="6440657"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7150032" y="1075189"/>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5700434"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85" name="Group 84"/>
              <p:cNvGrpSpPr/>
              <p:nvPr/>
            </p:nvGrpSpPr>
            <p:grpSpPr>
              <a:xfrm>
                <a:off x="5700434" y="1574772"/>
                <a:ext cx="2067901" cy="5621"/>
                <a:chOff x="5700434" y="1075189"/>
                <a:chExt cx="2067901" cy="5621"/>
              </a:xfrm>
            </p:grpSpPr>
            <p:cxnSp>
              <p:nvCxnSpPr>
                <p:cNvPr id="86" name="Straight Connector 85"/>
                <p:cNvCxnSpPr/>
                <p:nvPr/>
              </p:nvCxnSpPr>
              <p:spPr>
                <a:xfrm>
                  <a:off x="6440657"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7150032" y="1075189"/>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5700434" y="1080810"/>
                  <a:ext cx="618303"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5700434" y="1739227"/>
                <a:ext cx="2067901" cy="5621"/>
                <a:chOff x="5700434" y="1075189"/>
                <a:chExt cx="2067901" cy="5621"/>
              </a:xfrm>
            </p:grpSpPr>
            <p:cxnSp>
              <p:nvCxnSpPr>
                <p:cNvPr id="90" name="Straight Connector 89"/>
                <p:cNvCxnSpPr/>
                <p:nvPr/>
              </p:nvCxnSpPr>
              <p:spPr>
                <a:xfrm>
                  <a:off x="6440657"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7150032" y="1075189"/>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5700434"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3" name="Group 92"/>
              <p:cNvGrpSpPr/>
              <p:nvPr/>
            </p:nvGrpSpPr>
            <p:grpSpPr>
              <a:xfrm>
                <a:off x="5700434" y="2091878"/>
                <a:ext cx="2067901" cy="5621"/>
                <a:chOff x="5700434" y="1075189"/>
                <a:chExt cx="2067901" cy="5621"/>
              </a:xfrm>
            </p:grpSpPr>
            <p:cxnSp>
              <p:nvCxnSpPr>
                <p:cNvPr id="94" name="Straight Connector 93"/>
                <p:cNvCxnSpPr/>
                <p:nvPr/>
              </p:nvCxnSpPr>
              <p:spPr>
                <a:xfrm>
                  <a:off x="6440657"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7150032" y="1075189"/>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5700434"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7" name="Group 96"/>
              <p:cNvGrpSpPr/>
              <p:nvPr/>
            </p:nvGrpSpPr>
            <p:grpSpPr>
              <a:xfrm>
                <a:off x="5700434" y="2588911"/>
                <a:ext cx="2067901" cy="5621"/>
                <a:chOff x="5700434" y="1075189"/>
                <a:chExt cx="2067901" cy="5621"/>
              </a:xfrm>
            </p:grpSpPr>
            <p:cxnSp>
              <p:nvCxnSpPr>
                <p:cNvPr id="98" name="Straight Connector 97"/>
                <p:cNvCxnSpPr/>
                <p:nvPr/>
              </p:nvCxnSpPr>
              <p:spPr>
                <a:xfrm>
                  <a:off x="6440657"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7150032" y="1075189"/>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700434"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5700434" y="2771638"/>
                <a:ext cx="2067901" cy="5621"/>
                <a:chOff x="5700434" y="1075189"/>
                <a:chExt cx="2067901" cy="5621"/>
              </a:xfrm>
            </p:grpSpPr>
            <p:cxnSp>
              <p:nvCxnSpPr>
                <p:cNvPr id="102" name="Straight Connector 101"/>
                <p:cNvCxnSpPr/>
                <p:nvPr/>
              </p:nvCxnSpPr>
              <p:spPr>
                <a:xfrm>
                  <a:off x="6440657"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7150032" y="1075189"/>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5700434"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05" name="Group 104"/>
              <p:cNvGrpSpPr/>
              <p:nvPr/>
            </p:nvGrpSpPr>
            <p:grpSpPr>
              <a:xfrm>
                <a:off x="5700434" y="2798845"/>
                <a:ext cx="2067901" cy="5621"/>
                <a:chOff x="5700434" y="1075189"/>
                <a:chExt cx="2067901" cy="5621"/>
              </a:xfrm>
            </p:grpSpPr>
            <p:cxnSp>
              <p:nvCxnSpPr>
                <p:cNvPr id="106" name="Straight Connector 105"/>
                <p:cNvCxnSpPr/>
                <p:nvPr/>
              </p:nvCxnSpPr>
              <p:spPr>
                <a:xfrm>
                  <a:off x="6440657"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7150032" y="1075189"/>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5700434"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sp>
          <p:nvSpPr>
            <p:cNvPr id="110" name="Right Brace 109"/>
            <p:cNvSpPr/>
            <p:nvPr/>
          </p:nvSpPr>
          <p:spPr>
            <a:xfrm>
              <a:off x="7143565" y="4112583"/>
              <a:ext cx="298329" cy="178143"/>
            </a:xfrm>
            <a:prstGeom prst="righ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11" name="Right Brace 110"/>
            <p:cNvSpPr/>
            <p:nvPr/>
          </p:nvSpPr>
          <p:spPr>
            <a:xfrm>
              <a:off x="7144852" y="4615342"/>
              <a:ext cx="298329" cy="178143"/>
            </a:xfrm>
            <a:prstGeom prst="righ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grpSp>
      <p:sp>
        <p:nvSpPr>
          <p:cNvPr id="56" name="TextBox 55"/>
          <p:cNvSpPr txBox="1"/>
          <p:nvPr/>
        </p:nvSpPr>
        <p:spPr>
          <a:xfrm>
            <a:off x="585216" y="694944"/>
            <a:ext cx="4134215" cy="461665"/>
          </a:xfrm>
          <a:prstGeom prst="rect">
            <a:avLst/>
          </a:prstGeom>
          <a:noFill/>
        </p:spPr>
        <p:txBody>
          <a:bodyPr wrap="none" rtlCol="0">
            <a:spAutoFit/>
          </a:bodyPr>
          <a:lstStyle/>
          <a:p>
            <a:r>
              <a:rPr lang="en-US" sz="2400" dirty="0" smtClean="0">
                <a:solidFill>
                  <a:schemeClr val="bg1"/>
                </a:solidFill>
              </a:rPr>
              <a:t>Income Statement of Apple Inc.</a:t>
            </a:r>
            <a:endParaRPr lang="en-US" sz="2400" dirty="0">
              <a:solidFill>
                <a:schemeClr val="bg1"/>
              </a:solidFill>
            </a:endParaRPr>
          </a:p>
        </p:txBody>
      </p:sp>
    </p:spTree>
    <p:extLst>
      <p:ext uri="{BB962C8B-B14F-4D97-AF65-F5344CB8AC3E}">
        <p14:creationId xmlns:p14="http://schemas.microsoft.com/office/powerpoint/2010/main" val="2979784452"/>
      </p:ext>
    </p:extLst>
  </p:cSld>
  <p:clrMapOvr>
    <a:masterClrMapping/>
  </p:clrMapOvr>
  <p:transition>
    <p:wedg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Copyright ©2017 McGraw-Hill Education. All rights reserved. No reproduction or distribution without the prior written consent of McGraw-Hill Education. </a:t>
            </a:r>
            <a:endParaRPr lang="en-US" dirty="0"/>
          </a:p>
        </p:txBody>
      </p:sp>
      <p:sp>
        <p:nvSpPr>
          <p:cNvPr id="6" name="Oval 5"/>
          <p:cNvSpPr/>
          <p:nvPr/>
        </p:nvSpPr>
        <p:spPr>
          <a:xfrm>
            <a:off x="6273471" y="410485"/>
            <a:ext cx="2206620" cy="2206620"/>
          </a:xfrm>
          <a:prstGeom prst="ellipse">
            <a:avLst/>
          </a:prstGeom>
          <a:solidFill>
            <a:srgbClr val="FAD3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4899546" y="731178"/>
            <a:ext cx="2323284" cy="218070"/>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FINANCIAL ANALYSIS</a:t>
            </a:r>
            <a:endParaRPr lang="en-US" dirty="0"/>
          </a:p>
        </p:txBody>
      </p:sp>
      <p:sp>
        <p:nvSpPr>
          <p:cNvPr id="8" name="TextBox 7"/>
          <p:cNvSpPr txBox="1"/>
          <p:nvPr/>
        </p:nvSpPr>
        <p:spPr>
          <a:xfrm>
            <a:off x="6414590" y="967022"/>
            <a:ext cx="1883249" cy="923330"/>
          </a:xfrm>
          <a:prstGeom prst="rect">
            <a:avLst/>
          </a:prstGeom>
          <a:noFill/>
        </p:spPr>
        <p:txBody>
          <a:bodyPr wrap="square" rtlCol="0">
            <a:spAutoFit/>
          </a:bodyPr>
          <a:lstStyle/>
          <a:p>
            <a:pPr algn="ctr"/>
            <a:r>
              <a:rPr lang="en-US" sz="5400" dirty="0" smtClean="0">
                <a:solidFill>
                  <a:srgbClr val="622233"/>
                </a:solidFill>
              </a:rPr>
              <a:t>$$$</a:t>
            </a:r>
            <a:endParaRPr lang="en-US" sz="5400" dirty="0">
              <a:solidFill>
                <a:srgbClr val="622233"/>
              </a:solidFill>
            </a:endParaRPr>
          </a:p>
        </p:txBody>
      </p:sp>
      <p:sp>
        <p:nvSpPr>
          <p:cNvPr id="9" name="Title 1"/>
          <p:cNvSpPr txBox="1">
            <a:spLocks/>
          </p:cNvSpPr>
          <p:nvPr/>
        </p:nvSpPr>
        <p:spPr>
          <a:xfrm>
            <a:off x="585491" y="210500"/>
            <a:ext cx="5066009" cy="520678"/>
          </a:xfrm>
          <a:prstGeom prst="rect">
            <a:avLst/>
          </a:prstGeom>
        </p:spPr>
        <p:txBody>
          <a:bodyP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solidFill>
                  <a:schemeClr val="accent1">
                    <a:lumMod val="75000"/>
                  </a:schemeClr>
                </a:solidFill>
              </a:rPr>
              <a:t>Statement of Comprehensive Income</a:t>
            </a:r>
            <a:endParaRPr lang="en-US" sz="2400" dirty="0">
              <a:solidFill>
                <a:schemeClr val="accent1">
                  <a:lumMod val="75000"/>
                </a:schemeClr>
              </a:solidFill>
            </a:endParaRPr>
          </a:p>
        </p:txBody>
      </p:sp>
      <p:grpSp>
        <p:nvGrpSpPr>
          <p:cNvPr id="10" name="Group 9"/>
          <p:cNvGrpSpPr/>
          <p:nvPr/>
        </p:nvGrpSpPr>
        <p:grpSpPr>
          <a:xfrm>
            <a:off x="952443" y="2684162"/>
            <a:ext cx="6270387" cy="2824405"/>
            <a:chOff x="952443" y="2617105"/>
            <a:chExt cx="6270387" cy="2824405"/>
          </a:xfrm>
        </p:grpSpPr>
        <p:sp>
          <p:nvSpPr>
            <p:cNvPr id="11" name="Rectangle 10"/>
            <p:cNvSpPr/>
            <p:nvPr/>
          </p:nvSpPr>
          <p:spPr>
            <a:xfrm>
              <a:off x="952443" y="2617105"/>
              <a:ext cx="6270387" cy="282440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952443" y="3666334"/>
              <a:ext cx="6270387"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373444" y="2684162"/>
              <a:ext cx="5484556" cy="954107"/>
            </a:xfrm>
            <a:prstGeom prst="rect">
              <a:avLst/>
            </a:prstGeom>
            <a:noFill/>
          </p:spPr>
          <p:txBody>
            <a:bodyPr wrap="square" rtlCol="0">
              <a:spAutoFit/>
            </a:bodyPr>
            <a:lstStyle/>
            <a:p>
              <a:pPr algn="ctr"/>
              <a:r>
                <a:rPr lang="en-US" sz="2000" b="1" dirty="0" smtClean="0">
                  <a:solidFill>
                    <a:schemeClr val="tx2">
                      <a:lumMod val="60000"/>
                      <a:lumOff val="40000"/>
                    </a:schemeClr>
                  </a:solidFill>
                </a:rPr>
                <a:t>APPLE INC.</a:t>
              </a:r>
            </a:p>
            <a:p>
              <a:pPr algn="ctr"/>
              <a:r>
                <a:rPr lang="en-US" b="1" dirty="0" smtClean="0">
                  <a:solidFill>
                    <a:schemeClr val="tx2">
                      <a:lumMod val="60000"/>
                      <a:lumOff val="40000"/>
                    </a:schemeClr>
                  </a:solidFill>
                </a:rPr>
                <a:t>Consolidated Statement of Comprehensive Income</a:t>
              </a:r>
            </a:p>
            <a:p>
              <a:pPr algn="ctr"/>
              <a:r>
                <a:rPr lang="en-US" b="1" dirty="0" smtClean="0">
                  <a:solidFill>
                    <a:schemeClr val="tx2">
                      <a:lumMod val="60000"/>
                      <a:lumOff val="40000"/>
                    </a:schemeClr>
                  </a:solidFill>
                </a:rPr>
                <a:t>Three months ended December 28, 2014 (in millions)</a:t>
              </a:r>
              <a:endParaRPr lang="en-US" b="1" dirty="0">
                <a:solidFill>
                  <a:schemeClr val="tx2">
                    <a:lumMod val="60000"/>
                    <a:lumOff val="40000"/>
                  </a:schemeClr>
                </a:solidFill>
              </a:endParaRPr>
            </a:p>
          </p:txBody>
        </p:sp>
        <p:sp>
          <p:nvSpPr>
            <p:cNvPr id="14" name="TextBox 13"/>
            <p:cNvSpPr txBox="1"/>
            <p:nvPr/>
          </p:nvSpPr>
          <p:spPr>
            <a:xfrm>
              <a:off x="974339" y="3711612"/>
              <a:ext cx="6065190" cy="1477328"/>
            </a:xfrm>
            <a:prstGeom prst="rect">
              <a:avLst/>
            </a:prstGeom>
            <a:noFill/>
          </p:spPr>
          <p:txBody>
            <a:bodyPr wrap="square" rtlCol="0">
              <a:spAutoFit/>
            </a:bodyPr>
            <a:lstStyle/>
            <a:p>
              <a:r>
                <a:rPr lang="en-US" sz="1500" dirty="0" smtClean="0"/>
                <a:t>Net income</a:t>
              </a:r>
            </a:p>
            <a:p>
              <a:r>
                <a:rPr lang="en-US" sz="1500" dirty="0" smtClean="0"/>
                <a:t>Other comprehensive (loss)/income</a:t>
              </a:r>
            </a:p>
            <a:p>
              <a:r>
                <a:rPr lang="en-US" sz="1500" dirty="0"/>
                <a:t> </a:t>
              </a:r>
              <a:r>
                <a:rPr lang="en-US" sz="1500" dirty="0" smtClean="0"/>
                <a:t>  Change in foreign currency translation</a:t>
              </a:r>
            </a:p>
            <a:p>
              <a:r>
                <a:rPr lang="en-US" sz="1500" dirty="0"/>
                <a:t> </a:t>
              </a:r>
              <a:r>
                <a:rPr lang="en-US" sz="1500" dirty="0" smtClean="0"/>
                <a:t>  Change in unrecognized gains/losses on derivative instruments</a:t>
              </a:r>
            </a:p>
            <a:p>
              <a:r>
                <a:rPr lang="en-US" sz="1500" dirty="0"/>
                <a:t> </a:t>
              </a:r>
              <a:r>
                <a:rPr lang="en-US" sz="1500" dirty="0" smtClean="0"/>
                <a:t>  Change in unrealized gains/losses on marketable securities</a:t>
              </a:r>
            </a:p>
            <a:p>
              <a:r>
                <a:rPr lang="en-US" sz="1500" dirty="0" smtClean="0"/>
                <a:t>Comprehensive income</a:t>
              </a:r>
              <a:endParaRPr lang="en-US" sz="1500" dirty="0"/>
            </a:p>
          </p:txBody>
        </p:sp>
        <p:sp>
          <p:nvSpPr>
            <p:cNvPr id="15" name="TextBox 14"/>
            <p:cNvSpPr txBox="1"/>
            <p:nvPr/>
          </p:nvSpPr>
          <p:spPr>
            <a:xfrm>
              <a:off x="5651500" y="3706314"/>
              <a:ext cx="1390348" cy="1477328"/>
            </a:xfrm>
            <a:prstGeom prst="rect">
              <a:avLst/>
            </a:prstGeom>
            <a:noFill/>
          </p:spPr>
          <p:txBody>
            <a:bodyPr wrap="square" rtlCol="0">
              <a:spAutoFit/>
            </a:bodyPr>
            <a:lstStyle/>
            <a:p>
              <a:pPr algn="r"/>
              <a:r>
                <a:rPr lang="en-US" sz="1500" dirty="0" smtClean="0"/>
                <a:t>$18,024</a:t>
              </a:r>
            </a:p>
            <a:p>
              <a:pPr algn="r"/>
              <a:endParaRPr lang="en-US" sz="1500" dirty="0"/>
            </a:p>
            <a:p>
              <a:pPr algn="r"/>
              <a:r>
                <a:rPr lang="en-US" sz="1500" dirty="0" smtClean="0"/>
                <a:t>(66)</a:t>
              </a:r>
            </a:p>
            <a:p>
              <a:pPr algn="r"/>
              <a:r>
                <a:rPr lang="en-US" sz="1500" dirty="0" smtClean="0"/>
                <a:t>1,417</a:t>
              </a:r>
            </a:p>
            <a:p>
              <a:pPr algn="r"/>
              <a:r>
                <a:rPr lang="en-US" sz="1500" dirty="0" smtClean="0"/>
                <a:t>(470)</a:t>
              </a:r>
            </a:p>
            <a:p>
              <a:pPr algn="r"/>
              <a:r>
                <a:rPr lang="en-US" sz="1500" dirty="0" smtClean="0"/>
                <a:t>$18,905</a:t>
              </a:r>
              <a:endParaRPr lang="en-US" sz="1500" dirty="0"/>
            </a:p>
          </p:txBody>
        </p:sp>
        <p:cxnSp>
          <p:nvCxnSpPr>
            <p:cNvPr id="16" name="Straight Connector 15"/>
            <p:cNvCxnSpPr/>
            <p:nvPr/>
          </p:nvCxnSpPr>
          <p:spPr>
            <a:xfrm>
              <a:off x="6261381" y="4924553"/>
              <a:ext cx="77814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6282405" y="5131698"/>
              <a:ext cx="77814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281533" y="5185557"/>
              <a:ext cx="77814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12705241"/>
      </p:ext>
    </p:extLst>
  </p:cSld>
  <p:clrMapOvr>
    <a:masterClrMapping/>
  </p:clrMapOvr>
  <p:transition>
    <p:strips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Copyright ©2017 McGraw-Hill Education. All rights reserved. No reproduction or distribution without the prior written consent of McGraw-Hill Education. </a:t>
            </a:r>
            <a:endParaRPr lang="en-US" dirty="0"/>
          </a:p>
        </p:txBody>
      </p:sp>
      <p:sp>
        <p:nvSpPr>
          <p:cNvPr id="6" name="Oval 5"/>
          <p:cNvSpPr/>
          <p:nvPr/>
        </p:nvSpPr>
        <p:spPr>
          <a:xfrm>
            <a:off x="6273471" y="410485"/>
            <a:ext cx="2206620" cy="2206620"/>
          </a:xfrm>
          <a:prstGeom prst="ellipse">
            <a:avLst/>
          </a:prstGeom>
          <a:solidFill>
            <a:srgbClr val="FAD3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4899546" y="731178"/>
            <a:ext cx="2323284" cy="218070"/>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KEY RATIO ANALYSIS</a:t>
            </a:r>
            <a:endParaRPr lang="en-US" dirty="0"/>
          </a:p>
        </p:txBody>
      </p:sp>
      <p:sp>
        <p:nvSpPr>
          <p:cNvPr id="8" name="Title 1"/>
          <p:cNvSpPr txBox="1">
            <a:spLocks/>
          </p:cNvSpPr>
          <p:nvPr/>
        </p:nvSpPr>
        <p:spPr>
          <a:xfrm>
            <a:off x="585216" y="210312"/>
            <a:ext cx="5008033" cy="457409"/>
          </a:xfrm>
          <a:prstGeom prst="rect">
            <a:avLst/>
          </a:prstGeom>
          <a:ln>
            <a:noFill/>
          </a:ln>
        </p:spPr>
        <p:txBody>
          <a:bodyPr/>
          <a:lstStyle>
            <a:lvl1pPr algn="l" defTabSz="457200" rtl="0" eaLnBrk="1" latinLnBrk="0" hangingPunct="1">
              <a:spcBef>
                <a:spcPct val="0"/>
              </a:spcBef>
              <a:buNone/>
              <a:defRPr sz="2400" kern="1200">
                <a:solidFill>
                  <a:schemeClr val="accent1">
                    <a:lumMod val="75000"/>
                  </a:schemeClr>
                </a:solidFill>
                <a:latin typeface="+mj-lt"/>
                <a:ea typeface="+mj-ea"/>
                <a:cs typeface="+mj-cs"/>
              </a:defRPr>
            </a:lvl1pPr>
          </a:lstStyle>
          <a:p>
            <a:r>
              <a:rPr lang="en-US" dirty="0" smtClean="0"/>
              <a:t>Gross Profit Percentage</a:t>
            </a:r>
            <a:endParaRPr lang="en-US" dirty="0"/>
          </a:p>
        </p:txBody>
      </p:sp>
      <p:sp>
        <p:nvSpPr>
          <p:cNvPr id="10" name="TextBox 9"/>
          <p:cNvSpPr txBox="1"/>
          <p:nvPr/>
        </p:nvSpPr>
        <p:spPr>
          <a:xfrm>
            <a:off x="6414590" y="967022"/>
            <a:ext cx="1883249" cy="923330"/>
          </a:xfrm>
          <a:prstGeom prst="rect">
            <a:avLst/>
          </a:prstGeom>
          <a:noFill/>
        </p:spPr>
        <p:txBody>
          <a:bodyPr wrap="square" rtlCol="0">
            <a:spAutoFit/>
          </a:bodyPr>
          <a:lstStyle/>
          <a:p>
            <a:pPr algn="ctr"/>
            <a:r>
              <a:rPr lang="en-US" sz="5400" dirty="0" smtClean="0">
                <a:solidFill>
                  <a:srgbClr val="622233"/>
                </a:solidFill>
              </a:rPr>
              <a:t>$$$</a:t>
            </a:r>
            <a:endParaRPr lang="en-US" sz="5400" dirty="0">
              <a:solidFill>
                <a:srgbClr val="622233"/>
              </a:solidFill>
            </a:endParaRPr>
          </a:p>
        </p:txBody>
      </p:sp>
      <p:sp>
        <p:nvSpPr>
          <p:cNvPr id="11" name="TextBox 10"/>
          <p:cNvSpPr txBox="1"/>
          <p:nvPr/>
        </p:nvSpPr>
        <p:spPr>
          <a:xfrm>
            <a:off x="585216" y="2491060"/>
            <a:ext cx="3958340" cy="369332"/>
          </a:xfrm>
          <a:prstGeom prst="rect">
            <a:avLst/>
          </a:prstGeom>
          <a:noFill/>
        </p:spPr>
        <p:txBody>
          <a:bodyPr wrap="square" rtlCol="0">
            <a:spAutoFit/>
          </a:bodyPr>
          <a:lstStyle/>
          <a:p>
            <a:r>
              <a:rPr lang="en-US" b="1" dirty="0" smtClean="0"/>
              <a:t>Gross Profit Percentage               =</a:t>
            </a:r>
            <a:endParaRPr lang="en-US" b="1" dirty="0"/>
          </a:p>
        </p:txBody>
      </p:sp>
      <p:grpSp>
        <p:nvGrpSpPr>
          <p:cNvPr id="12" name="Group 11"/>
          <p:cNvGrpSpPr/>
          <p:nvPr/>
        </p:nvGrpSpPr>
        <p:grpSpPr>
          <a:xfrm>
            <a:off x="3295140" y="2355495"/>
            <a:ext cx="4812903" cy="600164"/>
            <a:chOff x="3404473" y="1571844"/>
            <a:chExt cx="4812903" cy="600164"/>
          </a:xfrm>
        </p:grpSpPr>
        <p:sp>
          <p:nvSpPr>
            <p:cNvPr id="13" name="TextBox 12"/>
            <p:cNvSpPr txBox="1"/>
            <p:nvPr/>
          </p:nvSpPr>
          <p:spPr>
            <a:xfrm>
              <a:off x="3404473" y="1571844"/>
              <a:ext cx="4812903" cy="600164"/>
            </a:xfrm>
            <a:prstGeom prst="rect">
              <a:avLst/>
            </a:prstGeom>
            <a:noFill/>
          </p:spPr>
          <p:txBody>
            <a:bodyPr wrap="square" rtlCol="0">
              <a:spAutoFit/>
            </a:bodyPr>
            <a:lstStyle/>
            <a:p>
              <a:pPr algn="ctr"/>
              <a:r>
                <a:rPr lang="en-US" b="1" dirty="0" smtClean="0"/>
                <a:t>Gross Profit</a:t>
              </a:r>
              <a:r>
                <a:rPr lang="en-US" dirty="0" smtClean="0"/>
                <a:t>*</a:t>
              </a:r>
            </a:p>
            <a:p>
              <a:pPr algn="ctr">
                <a:lnSpc>
                  <a:spcPct val="80000"/>
                </a:lnSpc>
              </a:pPr>
              <a:r>
                <a:rPr lang="en-US" b="1" dirty="0" smtClean="0"/>
                <a:t>Net Sales</a:t>
              </a:r>
              <a:endParaRPr lang="en-US" b="1" dirty="0"/>
            </a:p>
          </p:txBody>
        </p:sp>
        <p:cxnSp>
          <p:nvCxnSpPr>
            <p:cNvPr id="14" name="Straight Connector 13"/>
            <p:cNvCxnSpPr/>
            <p:nvPr/>
          </p:nvCxnSpPr>
          <p:spPr>
            <a:xfrm>
              <a:off x="4621865" y="1900616"/>
              <a:ext cx="233786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691375" y="4076700"/>
            <a:ext cx="3891623" cy="369332"/>
          </a:xfrm>
          <a:prstGeom prst="rect">
            <a:avLst/>
          </a:prstGeom>
          <a:noFill/>
        </p:spPr>
        <p:txBody>
          <a:bodyPr wrap="none" rtlCol="0">
            <a:spAutoFit/>
          </a:bodyPr>
          <a:lstStyle/>
          <a:p>
            <a:r>
              <a:rPr lang="en-US" dirty="0" smtClean="0"/>
              <a:t>*Gross Profit = Net Sales − Cost of Sales</a:t>
            </a:r>
            <a:endParaRPr lang="en-US" dirty="0"/>
          </a:p>
        </p:txBody>
      </p:sp>
    </p:spTree>
    <p:extLst>
      <p:ext uri="{BB962C8B-B14F-4D97-AF65-F5344CB8AC3E}">
        <p14:creationId xmlns:p14="http://schemas.microsoft.com/office/powerpoint/2010/main" val="3022598492"/>
      </p:ext>
    </p:extLst>
  </p:cSld>
  <p:clrMapOvr>
    <a:masterClrMapping/>
  </p:clrMapOvr>
  <p:transition>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585216" y="213060"/>
            <a:ext cx="8239954" cy="672957"/>
          </a:xfrm>
        </p:spPr>
        <p:txBody>
          <a:bodyPr/>
          <a:lstStyle/>
          <a:p>
            <a:r>
              <a:rPr lang="en-US" dirty="0"/>
              <a:t>Exhibit </a:t>
            </a:r>
            <a:r>
              <a:rPr lang="en-US" dirty="0" smtClean="0"/>
              <a:t>5.6</a:t>
            </a:r>
          </a:p>
        </p:txBody>
      </p:sp>
      <p:sp>
        <p:nvSpPr>
          <p:cNvPr id="2" name="Content Placeholder 1"/>
          <p:cNvSpPr>
            <a:spLocks noGrp="1"/>
          </p:cNvSpPr>
          <p:nvPr>
            <p:ph idx="1"/>
          </p:nvPr>
        </p:nvSpPr>
        <p:spPr>
          <a:xfrm>
            <a:off x="585216" y="694944"/>
            <a:ext cx="8238720" cy="608167"/>
          </a:xfrm>
        </p:spPr>
        <p:txBody>
          <a:bodyPr/>
          <a:lstStyle/>
          <a:p>
            <a:r>
              <a:rPr lang="en-US" dirty="0"/>
              <a:t>Statement of Stockholders’ Equity</a:t>
            </a:r>
          </a:p>
        </p:txBody>
      </p:sp>
      <p:sp>
        <p:nvSpPr>
          <p:cNvPr id="3" name="Footer Placeholder 2"/>
          <p:cNvSpPr>
            <a:spLocks noGrp="1"/>
          </p:cNvSpPr>
          <p:nvPr>
            <p:ph type="ftr" sz="quarter" idx="11"/>
          </p:nvPr>
        </p:nvSpPr>
        <p:spPr>
          <a:xfrm>
            <a:off x="1471404" y="6529291"/>
            <a:ext cx="7089890" cy="305177"/>
          </a:xfrm>
        </p:spPr>
        <p:txBody>
          <a:bodyPr/>
          <a:lstStyle/>
          <a:p>
            <a:r>
              <a:rPr lang="en-US" dirty="0" smtClean="0"/>
              <a:t>Copyright ©2017 McGraw-Hill Education. All rights reserved. No reproduction or distribution without the prior written consent of McGraw-Hill Education. </a:t>
            </a:r>
            <a:endParaRPr lang="en-US" dirty="0"/>
          </a:p>
        </p:txBody>
      </p:sp>
      <p:grpSp>
        <p:nvGrpSpPr>
          <p:cNvPr id="27657" name="Group 27656"/>
          <p:cNvGrpSpPr/>
          <p:nvPr/>
        </p:nvGrpSpPr>
        <p:grpSpPr>
          <a:xfrm>
            <a:off x="1471404" y="1644493"/>
            <a:ext cx="6627744" cy="3077628"/>
            <a:chOff x="1529223" y="2352935"/>
            <a:chExt cx="6627744" cy="3077628"/>
          </a:xfrm>
        </p:grpSpPr>
        <p:sp>
          <p:nvSpPr>
            <p:cNvPr id="55" name="Rectangle 54"/>
            <p:cNvSpPr/>
            <p:nvPr/>
          </p:nvSpPr>
          <p:spPr>
            <a:xfrm>
              <a:off x="1573015" y="2359443"/>
              <a:ext cx="6443087" cy="3071120"/>
            </a:xfrm>
            <a:prstGeom prst="rect">
              <a:avLst/>
            </a:prstGeom>
            <a:solidFill>
              <a:srgbClr val="FAD3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 name="TextBox 63"/>
            <p:cNvSpPr txBox="1"/>
            <p:nvPr/>
          </p:nvSpPr>
          <p:spPr>
            <a:xfrm>
              <a:off x="3723594" y="3074822"/>
              <a:ext cx="1804962" cy="343684"/>
            </a:xfrm>
            <a:prstGeom prst="rect">
              <a:avLst/>
            </a:prstGeom>
            <a:noFill/>
          </p:spPr>
          <p:txBody>
            <a:bodyPr wrap="square" rtlCol="0">
              <a:spAutoFit/>
            </a:bodyPr>
            <a:lstStyle/>
            <a:p>
              <a:pPr algn="ctr">
                <a:lnSpc>
                  <a:spcPct val="80000"/>
                </a:lnSpc>
              </a:pPr>
              <a:r>
                <a:rPr lang="en-US" sz="1000" b="1" dirty="0" smtClean="0"/>
                <a:t>Common Stock and    </a:t>
              </a:r>
            </a:p>
            <a:p>
              <a:pPr algn="ctr">
                <a:lnSpc>
                  <a:spcPct val="80000"/>
                </a:lnSpc>
              </a:pPr>
              <a:r>
                <a:rPr lang="en-US" sz="1000" b="1" dirty="0" smtClean="0"/>
                <a:t>Additional Paid-In Capital                        </a:t>
              </a:r>
              <a:endParaRPr lang="en-US" sz="1000" b="1" dirty="0"/>
            </a:p>
          </p:txBody>
        </p:sp>
        <p:cxnSp>
          <p:nvCxnSpPr>
            <p:cNvPr id="65" name="Straight Connector 64"/>
            <p:cNvCxnSpPr/>
            <p:nvPr/>
          </p:nvCxnSpPr>
          <p:spPr>
            <a:xfrm flipV="1">
              <a:off x="1573015" y="3639079"/>
              <a:ext cx="6443087" cy="1522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1573015" y="3097502"/>
              <a:ext cx="6443087"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1693443" y="2352935"/>
              <a:ext cx="6071507" cy="677108"/>
            </a:xfrm>
            <a:prstGeom prst="rect">
              <a:avLst/>
            </a:prstGeom>
            <a:noFill/>
          </p:spPr>
          <p:txBody>
            <a:bodyPr wrap="square" rtlCol="0">
              <a:spAutoFit/>
            </a:bodyPr>
            <a:lstStyle/>
            <a:p>
              <a:pPr algn="ctr"/>
              <a:r>
                <a:rPr lang="en-US" sz="1400" dirty="0" smtClean="0">
                  <a:solidFill>
                    <a:srgbClr val="1F497D"/>
                  </a:solidFill>
                </a:rPr>
                <a:t>APPLE INC. </a:t>
              </a:r>
            </a:p>
            <a:p>
              <a:pPr algn="ctr"/>
              <a:r>
                <a:rPr lang="en-US" sz="1400" b="1" dirty="0" smtClean="0"/>
                <a:t>Consolidated Statements of Shareholders’ Equity (partial)*</a:t>
              </a:r>
            </a:p>
            <a:p>
              <a:pPr algn="ctr"/>
              <a:r>
                <a:rPr lang="en-US" sz="1000" b="1" dirty="0" smtClean="0"/>
                <a:t>(in millions except number of shares, which are reflected in thousands)</a:t>
              </a:r>
              <a:endParaRPr lang="en-US" sz="1000" b="1" dirty="0"/>
            </a:p>
          </p:txBody>
        </p:sp>
        <p:cxnSp>
          <p:nvCxnSpPr>
            <p:cNvPr id="70" name="Straight Connector 69"/>
            <p:cNvCxnSpPr/>
            <p:nvPr/>
          </p:nvCxnSpPr>
          <p:spPr>
            <a:xfrm>
              <a:off x="3914457" y="3418506"/>
              <a:ext cx="1449882" cy="2507"/>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4970448" y="3267829"/>
              <a:ext cx="1804962" cy="343684"/>
            </a:xfrm>
            <a:prstGeom prst="rect">
              <a:avLst/>
            </a:prstGeom>
            <a:noFill/>
          </p:spPr>
          <p:txBody>
            <a:bodyPr wrap="square" rtlCol="0">
              <a:spAutoFit/>
            </a:bodyPr>
            <a:lstStyle/>
            <a:p>
              <a:pPr algn="ctr">
                <a:lnSpc>
                  <a:spcPct val="80000"/>
                </a:lnSpc>
              </a:pPr>
              <a:r>
                <a:rPr lang="en-US" sz="1000" b="1" dirty="0" smtClean="0"/>
                <a:t>      Retained</a:t>
              </a:r>
            </a:p>
            <a:p>
              <a:pPr algn="ctr">
                <a:lnSpc>
                  <a:spcPct val="80000"/>
                </a:lnSpc>
              </a:pPr>
              <a:r>
                <a:rPr lang="en-US" sz="1000" b="1" dirty="0" smtClean="0"/>
                <a:t>      Earnings</a:t>
              </a:r>
              <a:endParaRPr lang="en-US" sz="1000" b="1" dirty="0"/>
            </a:p>
          </p:txBody>
        </p:sp>
        <p:sp>
          <p:nvSpPr>
            <p:cNvPr id="104" name="TextBox 103"/>
            <p:cNvSpPr txBox="1"/>
            <p:nvPr/>
          </p:nvSpPr>
          <p:spPr>
            <a:xfrm>
              <a:off x="6352005" y="3267703"/>
              <a:ext cx="1804962" cy="343684"/>
            </a:xfrm>
            <a:prstGeom prst="rect">
              <a:avLst/>
            </a:prstGeom>
            <a:noFill/>
          </p:spPr>
          <p:txBody>
            <a:bodyPr wrap="square" rtlCol="0">
              <a:spAutoFit/>
            </a:bodyPr>
            <a:lstStyle/>
            <a:p>
              <a:pPr algn="ctr">
                <a:lnSpc>
                  <a:spcPct val="80000"/>
                </a:lnSpc>
              </a:pPr>
              <a:r>
                <a:rPr lang="en-US" sz="1000" b="1" dirty="0" smtClean="0"/>
                <a:t>Total Shareholders’</a:t>
              </a:r>
            </a:p>
            <a:p>
              <a:pPr algn="ctr">
                <a:lnSpc>
                  <a:spcPct val="80000"/>
                </a:lnSpc>
              </a:pPr>
              <a:r>
                <a:rPr lang="en-US" sz="1000" b="1" dirty="0" smtClean="0"/>
                <a:t>Equity</a:t>
              </a:r>
            </a:p>
          </p:txBody>
        </p:sp>
        <p:sp>
          <p:nvSpPr>
            <p:cNvPr id="107" name="TextBox 106"/>
            <p:cNvSpPr txBox="1"/>
            <p:nvPr/>
          </p:nvSpPr>
          <p:spPr>
            <a:xfrm>
              <a:off x="3362324" y="3404645"/>
              <a:ext cx="2593190" cy="220573"/>
            </a:xfrm>
            <a:prstGeom prst="rect">
              <a:avLst/>
            </a:prstGeom>
            <a:noFill/>
          </p:spPr>
          <p:txBody>
            <a:bodyPr wrap="square" rtlCol="0">
              <a:spAutoFit/>
            </a:bodyPr>
            <a:lstStyle/>
            <a:p>
              <a:pPr algn="ctr">
                <a:lnSpc>
                  <a:spcPct val="80000"/>
                </a:lnSpc>
              </a:pPr>
              <a:r>
                <a:rPr lang="en-US" sz="1000" b="1" dirty="0" smtClean="0"/>
                <a:t>Shares                  Amount</a:t>
              </a:r>
              <a:endParaRPr lang="en-US" sz="1000" b="1" dirty="0"/>
            </a:p>
          </p:txBody>
        </p:sp>
        <p:sp>
          <p:nvSpPr>
            <p:cNvPr id="27653" name="TextBox 27652"/>
            <p:cNvSpPr txBox="1"/>
            <p:nvPr/>
          </p:nvSpPr>
          <p:spPr>
            <a:xfrm>
              <a:off x="1529223" y="3634186"/>
              <a:ext cx="6322659" cy="1570686"/>
            </a:xfrm>
            <a:prstGeom prst="rect">
              <a:avLst/>
            </a:prstGeom>
            <a:noFill/>
          </p:spPr>
          <p:txBody>
            <a:bodyPr wrap="square" rtlCol="0">
              <a:spAutoFit/>
            </a:bodyPr>
            <a:lstStyle/>
            <a:p>
              <a:r>
                <a:rPr lang="en-US" sz="1100" dirty="0" smtClean="0"/>
                <a:t>Balances as of September 28, 2013          6,294,494           $19,293            $104,256                       $123,549</a:t>
              </a:r>
            </a:p>
            <a:p>
              <a:r>
                <a:rPr lang="en-US" sz="1100" dirty="0" smtClean="0"/>
                <a:t>Net income                                                             	 –                        –                39,510                            39,510</a:t>
              </a:r>
            </a:p>
            <a:p>
              <a:r>
                <a:rPr lang="en-US" sz="1100" dirty="0" smtClean="0"/>
                <a:t>Other comprehensive income/(loss)                  	 –                        –                          –                                      –</a:t>
              </a:r>
            </a:p>
            <a:p>
              <a:r>
                <a:rPr lang="en-US" sz="1100" dirty="0" smtClean="0"/>
                <a:t>Dividends </a:t>
              </a:r>
              <a:r>
                <a:rPr lang="en-US" sz="1000" dirty="0" smtClean="0"/>
                <a:t>and dividend equivalents declared  </a:t>
              </a:r>
              <a:r>
                <a:rPr lang="en-US" sz="1100" dirty="0" smtClean="0"/>
                <a:t>	 –                        –               (11,215)                         (11,215)</a:t>
              </a:r>
            </a:p>
            <a:p>
              <a:r>
                <a:rPr lang="en-US" sz="1100" dirty="0" smtClean="0"/>
                <a:t>Stock issued                                                         60,344               5,102 	            –                               5,102</a:t>
              </a:r>
            </a:p>
            <a:p>
              <a:r>
                <a:rPr lang="en-US" sz="1100" dirty="0" smtClean="0"/>
                <a:t>Stock repurchased                                          (488,677)                      –               (45,399)                         (45,399)</a:t>
              </a:r>
            </a:p>
            <a:p>
              <a:pPr>
                <a:lnSpc>
                  <a:spcPct val="140000"/>
                </a:lnSpc>
              </a:pPr>
              <a:r>
                <a:rPr lang="en-US" sz="1100" b="1" dirty="0" smtClean="0"/>
                <a:t>Balances as of September 27, 2014          5,866,161           $24,395              $87,152                       $111,547</a:t>
              </a:r>
            </a:p>
            <a:p>
              <a:endParaRPr lang="en-US" sz="1100" dirty="0"/>
            </a:p>
          </p:txBody>
        </p:sp>
        <p:cxnSp>
          <p:nvCxnSpPr>
            <p:cNvPr id="109" name="Straight Connector 108"/>
            <p:cNvCxnSpPr/>
            <p:nvPr/>
          </p:nvCxnSpPr>
          <p:spPr>
            <a:xfrm flipV="1">
              <a:off x="1573015" y="4722120"/>
              <a:ext cx="6443087" cy="1522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7655" name="Group 27654"/>
            <p:cNvGrpSpPr/>
            <p:nvPr/>
          </p:nvGrpSpPr>
          <p:grpSpPr>
            <a:xfrm>
              <a:off x="3860398" y="4922523"/>
              <a:ext cx="759497" cy="32847"/>
              <a:chOff x="3860398" y="4922523"/>
              <a:chExt cx="759497" cy="32847"/>
            </a:xfrm>
          </p:grpSpPr>
          <p:cxnSp>
            <p:nvCxnSpPr>
              <p:cNvPr id="110" name="Straight Connector 109"/>
              <p:cNvCxnSpPr/>
              <p:nvPr/>
            </p:nvCxnSpPr>
            <p:spPr>
              <a:xfrm>
                <a:off x="3860398" y="4922523"/>
                <a:ext cx="759497"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3860398" y="4955370"/>
                <a:ext cx="759497"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4705559" y="4922523"/>
              <a:ext cx="759497" cy="32847"/>
              <a:chOff x="3796898" y="4922523"/>
              <a:chExt cx="759497" cy="32847"/>
            </a:xfrm>
          </p:grpSpPr>
          <p:cxnSp>
            <p:nvCxnSpPr>
              <p:cNvPr id="115" name="Straight Connector 114"/>
              <p:cNvCxnSpPr/>
              <p:nvPr/>
            </p:nvCxnSpPr>
            <p:spPr>
              <a:xfrm>
                <a:off x="3796898" y="4922523"/>
                <a:ext cx="759497"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3796898" y="4955370"/>
                <a:ext cx="759497"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17" name="Group 116"/>
            <p:cNvGrpSpPr/>
            <p:nvPr/>
          </p:nvGrpSpPr>
          <p:grpSpPr>
            <a:xfrm>
              <a:off x="5613337" y="4922523"/>
              <a:ext cx="759497" cy="32847"/>
              <a:chOff x="3796898" y="4922523"/>
              <a:chExt cx="759497" cy="32847"/>
            </a:xfrm>
          </p:grpSpPr>
          <p:cxnSp>
            <p:nvCxnSpPr>
              <p:cNvPr id="118" name="Straight Connector 117"/>
              <p:cNvCxnSpPr/>
              <p:nvPr/>
            </p:nvCxnSpPr>
            <p:spPr>
              <a:xfrm>
                <a:off x="3796898" y="4922523"/>
                <a:ext cx="759497"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3796898" y="4955370"/>
                <a:ext cx="759497"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6836637" y="4922523"/>
              <a:ext cx="759497" cy="32847"/>
              <a:chOff x="3809598" y="4922523"/>
              <a:chExt cx="759497" cy="32847"/>
            </a:xfrm>
          </p:grpSpPr>
          <p:cxnSp>
            <p:nvCxnSpPr>
              <p:cNvPr id="121" name="Straight Connector 120"/>
              <p:cNvCxnSpPr/>
              <p:nvPr/>
            </p:nvCxnSpPr>
            <p:spPr>
              <a:xfrm>
                <a:off x="3809598" y="4922523"/>
                <a:ext cx="759497"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3809598" y="4955370"/>
                <a:ext cx="759497"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7656" name="TextBox 27655"/>
            <p:cNvSpPr txBox="1"/>
            <p:nvPr/>
          </p:nvSpPr>
          <p:spPr>
            <a:xfrm>
              <a:off x="1551119" y="5148447"/>
              <a:ext cx="5860415" cy="246221"/>
            </a:xfrm>
            <a:prstGeom prst="rect">
              <a:avLst/>
            </a:prstGeom>
            <a:noFill/>
          </p:spPr>
          <p:txBody>
            <a:bodyPr wrap="square" rtlCol="0">
              <a:spAutoFit/>
            </a:bodyPr>
            <a:lstStyle/>
            <a:p>
              <a:r>
                <a:rPr lang="en-US" sz="1000" i="1" dirty="0" smtClean="0"/>
                <a:t>*Apple’s statements have been simplified for purposes of our discussion.</a:t>
              </a:r>
              <a:endParaRPr lang="en-US" sz="1000" i="1" dirty="0"/>
            </a:p>
          </p:txBody>
        </p:sp>
      </p:grpSp>
    </p:spTree>
    <p:extLst>
      <p:ext uri="{BB962C8B-B14F-4D97-AF65-F5344CB8AC3E}">
        <p14:creationId xmlns:p14="http://schemas.microsoft.com/office/powerpoint/2010/main" val="2446487846"/>
      </p:ext>
    </p:extLst>
  </p:cSld>
  <p:clrMapOvr>
    <a:masterClrMapping/>
  </p:clrMapOvr>
  <p:transition>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85216" y="210312"/>
            <a:ext cx="7650843" cy="524392"/>
          </a:xfrm>
        </p:spPr>
        <p:txBody>
          <a:bodyPr/>
          <a:lstStyle/>
          <a:p>
            <a:r>
              <a:rPr lang="en-US" sz="2400" dirty="0" smtClean="0"/>
              <a:t>Statement of Cash Flows</a:t>
            </a:r>
          </a:p>
        </p:txBody>
      </p:sp>
      <p:sp>
        <p:nvSpPr>
          <p:cNvPr id="105475" name="Rectangle 3"/>
          <p:cNvSpPr>
            <a:spLocks noGrp="1" noChangeArrowheads="1"/>
          </p:cNvSpPr>
          <p:nvPr>
            <p:ph type="body" idx="4294967295"/>
          </p:nvPr>
        </p:nvSpPr>
        <p:spPr>
          <a:xfrm>
            <a:off x="1062306" y="1668789"/>
            <a:ext cx="6130389" cy="1338461"/>
          </a:xfrm>
          <a:prstGeom prst="rect">
            <a:avLst/>
          </a:prstGeom>
          <a:solidFill>
            <a:schemeClr val="tx2">
              <a:lumMod val="60000"/>
              <a:lumOff val="40000"/>
            </a:schemeClr>
          </a:solidFill>
          <a:ln>
            <a:noFill/>
          </a:ln>
          <a:effectLst/>
        </p:spPr>
        <p:txBody>
          <a:bodyPr>
            <a:noAutofit/>
          </a:bodyPr>
          <a:lstStyle/>
          <a:p>
            <a:pPr marL="571500" indent="-571500">
              <a:buClr>
                <a:srgbClr val="FFFF00"/>
              </a:buClr>
              <a:buFont typeface="Wingdings" pitchFamily="-65" charset="2"/>
              <a:buNone/>
              <a:defRPr/>
            </a:pPr>
            <a:r>
              <a:rPr lang="en-US" sz="1800" dirty="0" smtClean="0">
                <a:solidFill>
                  <a:schemeClr val="bg1"/>
                </a:solidFill>
              </a:rPr>
              <a:t>The Statement of Cash Flows is divided into </a:t>
            </a:r>
            <a:r>
              <a:rPr lang="en-US" sz="1800" i="1" dirty="0" smtClean="0">
                <a:solidFill>
                  <a:srgbClr val="FFFF00"/>
                </a:solidFill>
              </a:rPr>
              <a:t>three</a:t>
            </a:r>
            <a:r>
              <a:rPr lang="en-US" sz="1800" dirty="0" smtClean="0">
                <a:solidFill>
                  <a:schemeClr val="bg1"/>
                </a:solidFill>
              </a:rPr>
              <a:t> sections:</a:t>
            </a:r>
          </a:p>
          <a:p>
            <a:pPr marL="571500" indent="-571500">
              <a:buClr>
                <a:srgbClr val="FFFF00"/>
              </a:buClr>
              <a:buFontTx/>
              <a:buAutoNum type="arabicPeriod"/>
              <a:defRPr/>
            </a:pPr>
            <a:r>
              <a:rPr lang="en-US" sz="1800" dirty="0" smtClean="0">
                <a:solidFill>
                  <a:schemeClr val="bg1"/>
                </a:solidFill>
              </a:rPr>
              <a:t>Cash Flows from Operating Activities</a:t>
            </a:r>
          </a:p>
          <a:p>
            <a:pPr marL="571500" indent="-571500">
              <a:buClr>
                <a:srgbClr val="FFFF00"/>
              </a:buClr>
              <a:buFontTx/>
              <a:buAutoNum type="arabicPeriod"/>
              <a:defRPr/>
            </a:pPr>
            <a:r>
              <a:rPr lang="en-US" sz="1800" dirty="0" smtClean="0">
                <a:solidFill>
                  <a:schemeClr val="bg1"/>
                </a:solidFill>
              </a:rPr>
              <a:t>Cash Flows from Investing Activities</a:t>
            </a:r>
          </a:p>
          <a:p>
            <a:pPr marL="571500" indent="-571500">
              <a:buClr>
                <a:srgbClr val="FFFF00"/>
              </a:buClr>
              <a:buFontTx/>
              <a:buAutoNum type="arabicPeriod"/>
              <a:defRPr/>
            </a:pPr>
            <a:r>
              <a:rPr lang="en-US" sz="1800" dirty="0" smtClean="0">
                <a:solidFill>
                  <a:schemeClr val="bg1"/>
                </a:solidFill>
              </a:rPr>
              <a:t>Cash Flows from Financing Activities</a:t>
            </a:r>
          </a:p>
        </p:txBody>
      </p:sp>
      <p:sp>
        <p:nvSpPr>
          <p:cNvPr id="30724" name="TextBox 3"/>
          <p:cNvSpPr txBox="1">
            <a:spLocks noChangeArrowheads="1"/>
          </p:cNvSpPr>
          <p:nvPr/>
        </p:nvSpPr>
        <p:spPr bwMode="auto">
          <a:xfrm>
            <a:off x="1123535" y="3281773"/>
            <a:ext cx="6007931" cy="1200329"/>
          </a:xfrm>
          <a:prstGeom prst="rect">
            <a:avLst/>
          </a:prstGeom>
          <a:noFill/>
          <a:ln w="9525">
            <a:noFill/>
            <a:miter lim="800000"/>
            <a:headEnd/>
            <a:tailEnd/>
          </a:ln>
        </p:spPr>
        <p:txBody>
          <a:bodyPr wrap="square">
            <a:spAutoFit/>
          </a:bodyPr>
          <a:lstStyle/>
          <a:p>
            <a:r>
              <a:rPr lang="en-US" dirty="0" smtClean="0"/>
              <a:t>Cash flows from operating activities can be reported using the direct or indirect method. The indirect method </a:t>
            </a:r>
            <a:r>
              <a:rPr lang="en-US" dirty="0"/>
              <a:t>begins with a reconciliation of </a:t>
            </a:r>
            <a:r>
              <a:rPr lang="en-US" dirty="0" smtClean="0"/>
              <a:t>net income on an accrual basis to </a:t>
            </a:r>
            <a:r>
              <a:rPr lang="en-US" dirty="0"/>
              <a:t>cash flows from operations.</a:t>
            </a:r>
          </a:p>
        </p:txBody>
      </p:sp>
      <p:sp>
        <p:nvSpPr>
          <p:cNvPr id="2" name="Footer Placeholder 1"/>
          <p:cNvSpPr>
            <a:spLocks noGrp="1"/>
          </p:cNvSpPr>
          <p:nvPr>
            <p:ph type="ftr" sz="quarter" idx="11"/>
          </p:nvPr>
        </p:nvSpPr>
        <p:spPr/>
        <p:txBody>
          <a:bodyPr/>
          <a:lstStyle/>
          <a:p>
            <a:r>
              <a:rPr lang="en-US" dirty="0" smtClean="0"/>
              <a:t>Copyright ©2017 McGraw-Hill Education. All rights reserved. No reproduction or distribution without the prior written consent of McGraw-Hill Education. </a:t>
            </a:r>
            <a:endParaRPr lang="en-US" dirty="0"/>
          </a:p>
        </p:txBody>
      </p:sp>
    </p:spTree>
    <p:extLst>
      <p:ext uri="{BB962C8B-B14F-4D97-AF65-F5344CB8AC3E}">
        <p14:creationId xmlns:p14="http://schemas.microsoft.com/office/powerpoint/2010/main" val="2436347511"/>
      </p:ext>
    </p:extLst>
  </p:cSld>
  <p:clrMapOvr>
    <a:masterClrMapping/>
  </p:clrMapOvr>
  <p:transition>
    <p:check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471404" y="6529291"/>
            <a:ext cx="7089890" cy="305177"/>
          </a:xfrm>
        </p:spPr>
        <p:txBody>
          <a:bodyPr/>
          <a:lstStyle/>
          <a:p>
            <a:r>
              <a:rPr lang="en-US" dirty="0" smtClean="0"/>
              <a:t>Copyright ©2017 McGraw-Hill Education. All rights reserved. No reproduction or distribution without the prior written consent of McGraw-Hill Education. </a:t>
            </a:r>
            <a:endParaRPr lang="en-US" dirty="0"/>
          </a:p>
        </p:txBody>
      </p:sp>
      <p:sp>
        <p:nvSpPr>
          <p:cNvPr id="9" name="Rectangle 8"/>
          <p:cNvSpPr/>
          <p:nvPr/>
        </p:nvSpPr>
        <p:spPr>
          <a:xfrm>
            <a:off x="585216" y="1481328"/>
            <a:ext cx="8339328" cy="4937760"/>
          </a:xfrm>
          <a:prstGeom prst="rect">
            <a:avLst/>
          </a:prstGeom>
          <a:solidFill>
            <a:srgbClr val="E0DD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z</a:t>
            </a:r>
            <a:endParaRPr lang="en-US" dirty="0"/>
          </a:p>
        </p:txBody>
      </p:sp>
      <p:sp>
        <p:nvSpPr>
          <p:cNvPr id="10" name="Round Single Corner Rectangle 9"/>
          <p:cNvSpPr/>
          <p:nvPr/>
        </p:nvSpPr>
        <p:spPr>
          <a:xfrm>
            <a:off x="448056" y="173735"/>
            <a:ext cx="8477291" cy="1438141"/>
          </a:xfrm>
          <a:prstGeom prst="round1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itle 3"/>
          <p:cNvSpPr>
            <a:spLocks noGrp="1"/>
          </p:cNvSpPr>
          <p:nvPr>
            <p:ph type="title"/>
          </p:nvPr>
        </p:nvSpPr>
        <p:spPr>
          <a:xfrm>
            <a:off x="585216" y="210312"/>
            <a:ext cx="2275653" cy="600857"/>
          </a:xfrm>
        </p:spPr>
        <p:txBody>
          <a:bodyPr/>
          <a:lstStyle/>
          <a:p>
            <a:pPr algn="l"/>
            <a:r>
              <a:rPr lang="en-US" sz="3200" dirty="0" smtClean="0">
                <a:solidFill>
                  <a:srgbClr val="800000"/>
                </a:solidFill>
              </a:rPr>
              <a:t>Exhibit 5.7</a:t>
            </a:r>
          </a:p>
        </p:txBody>
      </p:sp>
      <p:sp>
        <p:nvSpPr>
          <p:cNvPr id="12" name="Content Placeholder 1"/>
          <p:cNvSpPr>
            <a:spLocks noGrp="1"/>
          </p:cNvSpPr>
          <p:nvPr>
            <p:ph idx="1"/>
          </p:nvPr>
        </p:nvSpPr>
        <p:spPr>
          <a:xfrm>
            <a:off x="585216" y="694944"/>
            <a:ext cx="2039364" cy="1086820"/>
          </a:xfrm>
          <a:prstGeom prst="rect">
            <a:avLst/>
          </a:prstGeom>
        </p:spPr>
        <p:txBody>
          <a:bodyPr/>
          <a:lstStyle/>
          <a:p>
            <a:pPr marL="0" indent="0">
              <a:lnSpc>
                <a:spcPct val="60000"/>
              </a:lnSpc>
              <a:buNone/>
            </a:pPr>
            <a:r>
              <a:rPr lang="en-US" dirty="0" smtClean="0">
                <a:solidFill>
                  <a:schemeClr val="bg1"/>
                </a:solidFill>
              </a:rPr>
              <a:t>Cash Flow </a:t>
            </a:r>
          </a:p>
          <a:p>
            <a:pPr marL="0" indent="0">
              <a:lnSpc>
                <a:spcPct val="60000"/>
              </a:lnSpc>
              <a:buNone/>
            </a:pPr>
            <a:r>
              <a:rPr lang="en-US" dirty="0" smtClean="0">
                <a:solidFill>
                  <a:schemeClr val="bg1"/>
                </a:solidFill>
              </a:rPr>
              <a:t>Statement</a:t>
            </a:r>
          </a:p>
          <a:p>
            <a:pPr marL="0" indent="0">
              <a:lnSpc>
                <a:spcPct val="60000"/>
              </a:lnSpc>
              <a:buNone/>
            </a:pPr>
            <a:r>
              <a:rPr lang="en-US" dirty="0" smtClean="0">
                <a:solidFill>
                  <a:schemeClr val="bg1"/>
                </a:solidFill>
              </a:rPr>
              <a:t>of Apple</a:t>
            </a:r>
            <a:r>
              <a:rPr lang="en-US" dirty="0" smtClean="0">
                <a:solidFill>
                  <a:srgbClr val="800000"/>
                </a:solidFill>
              </a:rPr>
              <a:t> </a:t>
            </a:r>
            <a:endParaRPr lang="en-US" dirty="0">
              <a:solidFill>
                <a:srgbClr val="800000"/>
              </a:solidFill>
            </a:endParaRPr>
          </a:p>
        </p:txBody>
      </p:sp>
      <p:sp>
        <p:nvSpPr>
          <p:cNvPr id="14" name="Rectangle 13"/>
          <p:cNvSpPr/>
          <p:nvPr/>
        </p:nvSpPr>
        <p:spPr>
          <a:xfrm>
            <a:off x="7545519" y="527445"/>
            <a:ext cx="1598481" cy="53848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z</a:t>
            </a:r>
            <a:endParaRPr lang="en-US" dirty="0"/>
          </a:p>
        </p:txBody>
      </p:sp>
      <p:sp>
        <p:nvSpPr>
          <p:cNvPr id="15" name="Rectangle 14"/>
          <p:cNvSpPr/>
          <p:nvPr/>
        </p:nvSpPr>
        <p:spPr>
          <a:xfrm>
            <a:off x="2624580" y="297403"/>
            <a:ext cx="4902267" cy="6231888"/>
          </a:xfrm>
          <a:prstGeom prst="rect">
            <a:avLst/>
          </a:prstGeom>
          <a:solidFill>
            <a:srgbClr val="FAD3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7701404" y="619165"/>
            <a:ext cx="1297360" cy="830997"/>
          </a:xfrm>
          <a:prstGeom prst="rect">
            <a:avLst/>
          </a:prstGeom>
          <a:noFill/>
        </p:spPr>
        <p:txBody>
          <a:bodyPr wrap="square" rtlCol="0">
            <a:spAutoFit/>
          </a:bodyPr>
          <a:lstStyle/>
          <a:p>
            <a:r>
              <a:rPr lang="en-US" sz="1200" dirty="0" smtClean="0">
                <a:solidFill>
                  <a:srgbClr val="800000"/>
                </a:solidFill>
              </a:rPr>
              <a:t>APPLE</a:t>
            </a:r>
          </a:p>
          <a:p>
            <a:r>
              <a:rPr lang="en-US" sz="1200" dirty="0" smtClean="0"/>
              <a:t>REAL WORLD EXCERPT:</a:t>
            </a:r>
          </a:p>
          <a:p>
            <a:r>
              <a:rPr lang="en-US" sz="1200" dirty="0" smtClean="0"/>
              <a:t>Annual Report</a:t>
            </a:r>
            <a:endParaRPr lang="en-US" sz="1200" dirty="0"/>
          </a:p>
        </p:txBody>
      </p:sp>
      <p:sp>
        <p:nvSpPr>
          <p:cNvPr id="19" name="TextBox 18"/>
          <p:cNvSpPr txBox="1"/>
          <p:nvPr/>
        </p:nvSpPr>
        <p:spPr>
          <a:xfrm>
            <a:off x="7816465" y="1794464"/>
            <a:ext cx="1169599" cy="4154985"/>
          </a:xfrm>
          <a:prstGeom prst="rect">
            <a:avLst/>
          </a:prstGeom>
          <a:noFill/>
        </p:spPr>
        <p:txBody>
          <a:bodyPr wrap="square" rtlCol="0">
            <a:spAutoFit/>
          </a:bodyPr>
          <a:lstStyle/>
          <a:p>
            <a:r>
              <a:rPr lang="en-US" sz="800" i="1" dirty="0" smtClean="0"/>
              <a:t>Cash flows associated with earning income computed by eliminating noncash items from net income</a:t>
            </a:r>
          </a:p>
          <a:p>
            <a:endParaRPr lang="en-US" sz="800" i="1" dirty="0"/>
          </a:p>
          <a:p>
            <a:endParaRPr lang="en-US" sz="800" i="1" dirty="0" smtClean="0"/>
          </a:p>
          <a:p>
            <a:endParaRPr lang="en-US" sz="800" i="1" dirty="0" smtClean="0"/>
          </a:p>
          <a:p>
            <a:endParaRPr lang="en-US" sz="800" i="1" dirty="0" smtClean="0"/>
          </a:p>
          <a:p>
            <a:endParaRPr lang="en-US" sz="800" i="1" dirty="0" smtClean="0"/>
          </a:p>
          <a:p>
            <a:endParaRPr lang="en-US" sz="800" i="1" dirty="0" smtClean="0"/>
          </a:p>
          <a:p>
            <a:r>
              <a:rPr lang="en-US" sz="800" i="1" dirty="0" smtClean="0"/>
              <a:t>Cash flows associated with purchase and sale of productive assets and investments</a:t>
            </a:r>
          </a:p>
          <a:p>
            <a:endParaRPr lang="en-US" sz="800" i="1" dirty="0"/>
          </a:p>
          <a:p>
            <a:endParaRPr lang="en-US" sz="800" i="1" dirty="0" smtClean="0"/>
          </a:p>
          <a:p>
            <a:endParaRPr lang="en-US" sz="800" i="1" dirty="0"/>
          </a:p>
          <a:p>
            <a:endParaRPr lang="en-US" sz="800" i="1" dirty="0" smtClean="0"/>
          </a:p>
          <a:p>
            <a:endParaRPr lang="en-US" sz="800" i="1" dirty="0" smtClean="0"/>
          </a:p>
          <a:p>
            <a:endParaRPr lang="en-US" sz="800" i="1" dirty="0" smtClean="0"/>
          </a:p>
          <a:p>
            <a:r>
              <a:rPr lang="en-US" sz="800" i="1" dirty="0" smtClean="0"/>
              <a:t>Cash flows associated with borrowing and repaying loans, issuing and repurchasing stock, and dividends</a:t>
            </a:r>
          </a:p>
          <a:p>
            <a:endParaRPr lang="en-US" sz="800" i="1" dirty="0" smtClean="0"/>
          </a:p>
          <a:p>
            <a:endParaRPr lang="en-US" sz="800" i="1" dirty="0" smtClean="0"/>
          </a:p>
          <a:p>
            <a:r>
              <a:rPr lang="en-US" sz="800" i="1" dirty="0" smtClean="0"/>
              <a:t>Total change in cash</a:t>
            </a:r>
          </a:p>
          <a:p>
            <a:endParaRPr lang="en-US" sz="800" i="1" dirty="0" smtClean="0"/>
          </a:p>
          <a:p>
            <a:r>
              <a:rPr lang="en-US" sz="800" i="1" dirty="0" smtClean="0"/>
              <a:t>End of year cash on balance sheet</a:t>
            </a:r>
            <a:endParaRPr lang="en-US" sz="800" i="1" dirty="0"/>
          </a:p>
        </p:txBody>
      </p:sp>
      <p:sp>
        <p:nvSpPr>
          <p:cNvPr id="24" name="TextBox 23"/>
          <p:cNvSpPr txBox="1"/>
          <p:nvPr/>
        </p:nvSpPr>
        <p:spPr>
          <a:xfrm>
            <a:off x="2640348" y="882974"/>
            <a:ext cx="5179280" cy="220573"/>
          </a:xfrm>
          <a:prstGeom prst="rect">
            <a:avLst/>
          </a:prstGeom>
          <a:noFill/>
        </p:spPr>
        <p:txBody>
          <a:bodyPr wrap="square" rtlCol="0">
            <a:spAutoFit/>
          </a:bodyPr>
          <a:lstStyle/>
          <a:p>
            <a:pPr>
              <a:lnSpc>
                <a:spcPct val="80000"/>
              </a:lnSpc>
            </a:pPr>
            <a:r>
              <a:rPr lang="en-US" sz="1000" b="1" dirty="0" smtClean="0"/>
              <a:t>Three years ended September 27, 2014                                2014                2013                2012</a:t>
            </a:r>
            <a:endParaRPr lang="en-US" sz="1000" b="1" dirty="0"/>
          </a:p>
        </p:txBody>
      </p:sp>
      <p:cxnSp>
        <p:nvCxnSpPr>
          <p:cNvPr id="26" name="Straight Connector 25"/>
          <p:cNvCxnSpPr/>
          <p:nvPr/>
        </p:nvCxnSpPr>
        <p:spPr>
          <a:xfrm>
            <a:off x="2624580" y="882974"/>
            <a:ext cx="4930285" cy="1885"/>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624580" y="217419"/>
            <a:ext cx="4930285" cy="677108"/>
          </a:xfrm>
          <a:prstGeom prst="rect">
            <a:avLst/>
          </a:prstGeom>
          <a:noFill/>
        </p:spPr>
        <p:txBody>
          <a:bodyPr wrap="square" rtlCol="0">
            <a:spAutoFit/>
          </a:bodyPr>
          <a:lstStyle/>
          <a:p>
            <a:pPr algn="ctr"/>
            <a:r>
              <a:rPr lang="en-US" sz="1400" dirty="0" smtClean="0">
                <a:solidFill>
                  <a:srgbClr val="1F497D"/>
                </a:solidFill>
              </a:rPr>
              <a:t>APPLE INC.</a:t>
            </a:r>
          </a:p>
          <a:p>
            <a:pPr algn="ctr"/>
            <a:r>
              <a:rPr lang="en-US" sz="1400" b="1" dirty="0" smtClean="0"/>
              <a:t> Consolidated Statements of Cash Flows*</a:t>
            </a:r>
          </a:p>
          <a:p>
            <a:pPr algn="ctr"/>
            <a:r>
              <a:rPr lang="en-US" sz="1000" b="1" dirty="0" smtClean="0"/>
              <a:t>(in millions)</a:t>
            </a:r>
            <a:endParaRPr lang="en-US" sz="1000" b="1" dirty="0"/>
          </a:p>
        </p:txBody>
      </p:sp>
      <p:sp>
        <p:nvSpPr>
          <p:cNvPr id="28" name="TextBox 27"/>
          <p:cNvSpPr txBox="1"/>
          <p:nvPr/>
        </p:nvSpPr>
        <p:spPr>
          <a:xfrm>
            <a:off x="2580401" y="1190772"/>
            <a:ext cx="5201127" cy="5375832"/>
          </a:xfrm>
          <a:prstGeom prst="rect">
            <a:avLst/>
          </a:prstGeom>
          <a:noFill/>
        </p:spPr>
        <p:txBody>
          <a:bodyPr wrap="square" rtlCol="0">
            <a:spAutoFit/>
          </a:bodyPr>
          <a:lstStyle/>
          <a:p>
            <a:r>
              <a:rPr lang="en-US" sz="1100" dirty="0" smtClean="0"/>
              <a:t>Cash and cash equivalents, beginning of the year   $  14,259      $   10,746      $   9,815</a:t>
            </a:r>
          </a:p>
          <a:p>
            <a:r>
              <a:rPr lang="en-US" sz="1100" dirty="0" smtClean="0"/>
              <a:t>Operating activities:</a:t>
            </a:r>
          </a:p>
          <a:p>
            <a:r>
              <a:rPr lang="en-US" sz="1100" dirty="0"/>
              <a:t> </a:t>
            </a:r>
            <a:r>
              <a:rPr lang="en-US" sz="1100" dirty="0" smtClean="0"/>
              <a:t>  Net income                                                                      39,510           37,037          41,733</a:t>
            </a:r>
          </a:p>
          <a:p>
            <a:r>
              <a:rPr lang="en-US" sz="1100" dirty="0"/>
              <a:t> </a:t>
            </a:r>
            <a:r>
              <a:rPr lang="en-US" sz="1100" dirty="0" smtClean="0"/>
              <a:t>  Adjustments to reconcile net income to cash</a:t>
            </a:r>
            <a:br>
              <a:rPr lang="en-US" sz="1100" dirty="0" smtClean="0"/>
            </a:br>
            <a:r>
              <a:rPr lang="en-US" sz="1100" dirty="0" smtClean="0"/>
              <a:t>   generated by operating activities:</a:t>
            </a:r>
          </a:p>
          <a:p>
            <a:r>
              <a:rPr lang="en-US" sz="1100" dirty="0"/>
              <a:t> </a:t>
            </a:r>
            <a:r>
              <a:rPr lang="en-US" sz="1100" dirty="0" smtClean="0"/>
              <a:t>     Depreciation                                                                     7,946            6,757             3,277</a:t>
            </a:r>
          </a:p>
          <a:p>
            <a:r>
              <a:rPr lang="en-US" sz="1100" dirty="0"/>
              <a:t> </a:t>
            </a:r>
            <a:r>
              <a:rPr lang="en-US" sz="1100" dirty="0" smtClean="0"/>
              <a:t>     Other noncash items                                                       5,210            3,394             6,145</a:t>
            </a:r>
          </a:p>
          <a:p>
            <a:r>
              <a:rPr lang="en-US" sz="1100" dirty="0"/>
              <a:t> </a:t>
            </a:r>
            <a:r>
              <a:rPr lang="en-US" sz="1100" dirty="0" smtClean="0"/>
              <a:t>  Changes in operating assets and liabilities:                    7,047            6,478              (299)</a:t>
            </a:r>
          </a:p>
          <a:p>
            <a:r>
              <a:rPr lang="en-US" sz="1100" dirty="0"/>
              <a:t> </a:t>
            </a:r>
            <a:r>
              <a:rPr lang="en-US" sz="1100" dirty="0" smtClean="0"/>
              <a:t>     Cash generated by operating activities                     59,713           53,666          50,856</a:t>
            </a:r>
          </a:p>
          <a:p>
            <a:r>
              <a:rPr lang="en-US" sz="1100" dirty="0" smtClean="0"/>
              <a:t>Investing activities:</a:t>
            </a:r>
          </a:p>
          <a:p>
            <a:r>
              <a:rPr lang="en-US" sz="1100" dirty="0"/>
              <a:t> </a:t>
            </a:r>
            <a:r>
              <a:rPr lang="en-US" sz="1100" dirty="0" smtClean="0"/>
              <a:t>  Purchases of marketable securities                          (217,128)      (148,489)     (151,232)</a:t>
            </a:r>
          </a:p>
          <a:p>
            <a:r>
              <a:rPr lang="en-US" sz="1100" dirty="0"/>
              <a:t> </a:t>
            </a:r>
            <a:r>
              <a:rPr lang="en-US" sz="1100" dirty="0" smtClean="0"/>
              <a:t>  Proceeds from sales/maturities of </a:t>
            </a:r>
            <a:br>
              <a:rPr lang="en-US" sz="1100" dirty="0" smtClean="0"/>
            </a:br>
            <a:r>
              <a:rPr lang="en-US" sz="1100" dirty="0" smtClean="0"/>
              <a:t>     marketable securities                                                  208,111         124,447       112,805</a:t>
            </a:r>
          </a:p>
          <a:p>
            <a:r>
              <a:rPr lang="en-US" sz="1100" dirty="0"/>
              <a:t> </a:t>
            </a:r>
            <a:r>
              <a:rPr lang="en-US" sz="1100" dirty="0" smtClean="0"/>
              <a:t>  Payments for acquisition of property, plant,</a:t>
            </a:r>
          </a:p>
          <a:p>
            <a:r>
              <a:rPr lang="en-US" sz="1100" dirty="0"/>
              <a:t> </a:t>
            </a:r>
            <a:r>
              <a:rPr lang="en-US" sz="1100" dirty="0" smtClean="0"/>
              <a:t>    and equipment                                                             (13,336)           (8,661)         (8,645)</a:t>
            </a:r>
          </a:p>
          <a:p>
            <a:r>
              <a:rPr lang="en-US" sz="1100" dirty="0"/>
              <a:t> </a:t>
            </a:r>
            <a:r>
              <a:rPr lang="en-US" sz="1100" dirty="0" smtClean="0"/>
              <a:t>  Payments for acquisition of intangible assets                (242)              (911)          (1,107)</a:t>
            </a:r>
          </a:p>
          <a:p>
            <a:r>
              <a:rPr lang="en-US" sz="1100" dirty="0" smtClean="0"/>
              <a:t>   Other investing activities                                                       16                (160)               (48)</a:t>
            </a:r>
          </a:p>
          <a:p>
            <a:r>
              <a:rPr lang="en-US" sz="1100" dirty="0"/>
              <a:t> </a:t>
            </a:r>
            <a:r>
              <a:rPr lang="en-US" sz="1100" dirty="0" smtClean="0"/>
              <a:t>     Cash used in investing activities                               (22,579)         (33,774)       (48,227)</a:t>
            </a:r>
          </a:p>
          <a:p>
            <a:r>
              <a:rPr lang="en-US" sz="1100" dirty="0" smtClean="0"/>
              <a:t>Financing activities:</a:t>
            </a:r>
          </a:p>
          <a:p>
            <a:r>
              <a:rPr lang="en-US" sz="1100" dirty="0"/>
              <a:t> </a:t>
            </a:r>
            <a:r>
              <a:rPr lang="en-US" sz="1100" dirty="0" smtClean="0"/>
              <a:t>  Proceeds from issuance of common stock                       730                 530                665</a:t>
            </a:r>
          </a:p>
          <a:p>
            <a:r>
              <a:rPr lang="en-US" sz="1100" dirty="0" smtClean="0"/>
              <a:t>   Dividends paid                                                               (11,126)          (10,564)         (2,488)</a:t>
            </a:r>
          </a:p>
          <a:p>
            <a:r>
              <a:rPr lang="en-US" sz="1100" dirty="0"/>
              <a:t> </a:t>
            </a:r>
            <a:r>
              <a:rPr lang="en-US" sz="1100" dirty="0" smtClean="0"/>
              <a:t>  Repurchase of common stock                                     (45,399)         (22,860)                   0</a:t>
            </a:r>
          </a:p>
          <a:p>
            <a:r>
              <a:rPr lang="en-US" sz="1100" dirty="0"/>
              <a:t> </a:t>
            </a:r>
            <a:r>
              <a:rPr lang="en-US" sz="1100" dirty="0" smtClean="0"/>
              <a:t>  Other financing activities                                               18,246            16,515                125</a:t>
            </a:r>
          </a:p>
          <a:p>
            <a:r>
              <a:rPr lang="en-US" sz="1100" dirty="0"/>
              <a:t> </a:t>
            </a:r>
            <a:r>
              <a:rPr lang="en-US" sz="1100" dirty="0" smtClean="0"/>
              <a:t>     Cash used in financing activities                              (37,549)          (16,379)         (1,698)</a:t>
            </a:r>
          </a:p>
          <a:p>
            <a:r>
              <a:rPr lang="en-US" sz="1100" dirty="0" smtClean="0"/>
              <a:t>Increase/(decrease) in cash and cash equivalents           (415)             3,513                931</a:t>
            </a:r>
          </a:p>
          <a:p>
            <a:r>
              <a:rPr lang="en-US" sz="1100" dirty="0" smtClean="0"/>
              <a:t>Cash and cash equivalents, end of the year              $  13,844     $     14,259    $    10,746</a:t>
            </a:r>
          </a:p>
          <a:p>
            <a:endParaRPr lang="en-US" sz="1100" dirty="0" smtClean="0"/>
          </a:p>
          <a:p>
            <a:r>
              <a:rPr lang="en-US" sz="1100" dirty="0" smtClean="0"/>
              <a:t>Supplemental cash flow disclosure</a:t>
            </a:r>
          </a:p>
          <a:p>
            <a:r>
              <a:rPr lang="en-US" sz="1100" dirty="0"/>
              <a:t> </a:t>
            </a:r>
            <a:r>
              <a:rPr lang="en-US" sz="1100" dirty="0" smtClean="0"/>
              <a:t>  Cash paid for income taxes, net                              $  10,026     $        9,128    $      7,682</a:t>
            </a:r>
          </a:p>
          <a:p>
            <a:r>
              <a:rPr lang="en-US" sz="1100" dirty="0"/>
              <a:t> </a:t>
            </a:r>
            <a:r>
              <a:rPr lang="en-US" sz="1100" dirty="0" smtClean="0"/>
              <a:t>  Cash paid for interest                                                $       339      $               0    $              0</a:t>
            </a:r>
          </a:p>
          <a:p>
            <a:pPr>
              <a:lnSpc>
                <a:spcPct val="140000"/>
              </a:lnSpc>
            </a:pPr>
            <a:r>
              <a:rPr lang="en-US" sz="1000" i="1" dirty="0" smtClean="0"/>
              <a:t>*Apple’s statements have been simplified for purposes of our discussion.</a:t>
            </a:r>
          </a:p>
        </p:txBody>
      </p:sp>
      <p:grpSp>
        <p:nvGrpSpPr>
          <p:cNvPr id="32" name="Group 31"/>
          <p:cNvGrpSpPr/>
          <p:nvPr/>
        </p:nvGrpSpPr>
        <p:grpSpPr>
          <a:xfrm>
            <a:off x="5464558" y="1444541"/>
            <a:ext cx="2067901" cy="5621"/>
            <a:chOff x="5700434" y="1075189"/>
            <a:chExt cx="2067901" cy="5621"/>
          </a:xfrm>
        </p:grpSpPr>
        <p:cxnSp>
          <p:nvCxnSpPr>
            <p:cNvPr id="53" name="Straight Connector 52"/>
            <p:cNvCxnSpPr/>
            <p:nvPr/>
          </p:nvCxnSpPr>
          <p:spPr>
            <a:xfrm>
              <a:off x="6440657"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7150032" y="1075189"/>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700434"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6" name="Right Brace 15"/>
          <p:cNvSpPr/>
          <p:nvPr/>
        </p:nvSpPr>
        <p:spPr>
          <a:xfrm>
            <a:off x="7569772" y="1403377"/>
            <a:ext cx="271112" cy="1184776"/>
          </a:xfrm>
          <a:prstGeom prst="righ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2" name="Right Brace 21"/>
          <p:cNvSpPr/>
          <p:nvPr/>
        </p:nvSpPr>
        <p:spPr>
          <a:xfrm>
            <a:off x="7574897" y="5239521"/>
            <a:ext cx="298329" cy="178143"/>
          </a:xfrm>
          <a:prstGeom prst="righ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63" name="Straight Connector 62"/>
          <p:cNvCxnSpPr/>
          <p:nvPr/>
        </p:nvCxnSpPr>
        <p:spPr>
          <a:xfrm>
            <a:off x="2624580" y="1120786"/>
            <a:ext cx="4930285" cy="1588"/>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64" name="Group 63"/>
          <p:cNvGrpSpPr/>
          <p:nvPr/>
        </p:nvGrpSpPr>
        <p:grpSpPr>
          <a:xfrm>
            <a:off x="5464558" y="2593773"/>
            <a:ext cx="2067901" cy="7079"/>
            <a:chOff x="5700434" y="1080810"/>
            <a:chExt cx="2067901" cy="7079"/>
          </a:xfrm>
        </p:grpSpPr>
        <p:cxnSp>
          <p:nvCxnSpPr>
            <p:cNvPr id="65" name="Straight Connector 64"/>
            <p:cNvCxnSpPr/>
            <p:nvPr/>
          </p:nvCxnSpPr>
          <p:spPr>
            <a:xfrm>
              <a:off x="6440657"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7150032" y="1087889"/>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700434"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p:nvGrpSpPr>
        <p:grpSpPr>
          <a:xfrm>
            <a:off x="5464558" y="2778509"/>
            <a:ext cx="2067901" cy="5621"/>
            <a:chOff x="5700434" y="1075189"/>
            <a:chExt cx="2067901" cy="5621"/>
          </a:xfrm>
        </p:grpSpPr>
        <p:cxnSp>
          <p:nvCxnSpPr>
            <p:cNvPr id="69" name="Straight Connector 68"/>
            <p:cNvCxnSpPr/>
            <p:nvPr/>
          </p:nvCxnSpPr>
          <p:spPr>
            <a:xfrm>
              <a:off x="6440657"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7150032" y="1075189"/>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700434"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5477258" y="4098867"/>
            <a:ext cx="2067901" cy="7079"/>
            <a:chOff x="5700434" y="1080810"/>
            <a:chExt cx="2067901" cy="7079"/>
          </a:xfrm>
        </p:grpSpPr>
        <p:cxnSp>
          <p:nvCxnSpPr>
            <p:cNvPr id="73" name="Straight Connector 72"/>
            <p:cNvCxnSpPr/>
            <p:nvPr/>
          </p:nvCxnSpPr>
          <p:spPr>
            <a:xfrm>
              <a:off x="6440657"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7150032" y="1087889"/>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5700434"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76" name="Group 75"/>
          <p:cNvGrpSpPr/>
          <p:nvPr/>
        </p:nvGrpSpPr>
        <p:grpSpPr>
          <a:xfrm>
            <a:off x="5477258" y="4293827"/>
            <a:ext cx="2067901" cy="5621"/>
            <a:chOff x="5700434" y="1075189"/>
            <a:chExt cx="2067901" cy="5621"/>
          </a:xfrm>
        </p:grpSpPr>
        <p:cxnSp>
          <p:nvCxnSpPr>
            <p:cNvPr id="77" name="Straight Connector 76"/>
            <p:cNvCxnSpPr/>
            <p:nvPr/>
          </p:nvCxnSpPr>
          <p:spPr>
            <a:xfrm>
              <a:off x="6440657"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7150032" y="1075189"/>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5700434"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5477258" y="5093450"/>
            <a:ext cx="2067901" cy="7079"/>
            <a:chOff x="5700434" y="1080810"/>
            <a:chExt cx="2067901" cy="7079"/>
          </a:xfrm>
        </p:grpSpPr>
        <p:cxnSp>
          <p:nvCxnSpPr>
            <p:cNvPr id="81" name="Straight Connector 80"/>
            <p:cNvCxnSpPr/>
            <p:nvPr/>
          </p:nvCxnSpPr>
          <p:spPr>
            <a:xfrm>
              <a:off x="6440657"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7150032" y="1087889"/>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5700434"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5477258" y="5288407"/>
            <a:ext cx="2067901" cy="5621"/>
            <a:chOff x="5700434" y="1075189"/>
            <a:chExt cx="2067901" cy="5621"/>
          </a:xfrm>
        </p:grpSpPr>
        <p:cxnSp>
          <p:nvCxnSpPr>
            <p:cNvPr id="85" name="Straight Connector 84"/>
            <p:cNvCxnSpPr/>
            <p:nvPr/>
          </p:nvCxnSpPr>
          <p:spPr>
            <a:xfrm>
              <a:off x="6440657"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7150032" y="1075189"/>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5700434"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5477258" y="5443063"/>
            <a:ext cx="2067901" cy="5621"/>
            <a:chOff x="5700434" y="1075189"/>
            <a:chExt cx="2067901" cy="5621"/>
          </a:xfrm>
        </p:grpSpPr>
        <p:cxnSp>
          <p:nvCxnSpPr>
            <p:cNvPr id="89" name="Straight Connector 88"/>
            <p:cNvCxnSpPr/>
            <p:nvPr/>
          </p:nvCxnSpPr>
          <p:spPr>
            <a:xfrm>
              <a:off x="6440657"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7150032" y="1075189"/>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5700434"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477258" y="5629570"/>
            <a:ext cx="2067901" cy="5621"/>
            <a:chOff x="5700434" y="1075189"/>
            <a:chExt cx="2067901" cy="5621"/>
          </a:xfrm>
        </p:grpSpPr>
        <p:cxnSp>
          <p:nvCxnSpPr>
            <p:cNvPr id="93" name="Straight Connector 92"/>
            <p:cNvCxnSpPr/>
            <p:nvPr/>
          </p:nvCxnSpPr>
          <p:spPr>
            <a:xfrm>
              <a:off x="6440657"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7150032" y="1075189"/>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5700434"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6" name="Group 95"/>
          <p:cNvGrpSpPr/>
          <p:nvPr/>
        </p:nvGrpSpPr>
        <p:grpSpPr>
          <a:xfrm>
            <a:off x="5477258" y="5666173"/>
            <a:ext cx="2067901" cy="5621"/>
            <a:chOff x="5700434" y="1075189"/>
            <a:chExt cx="2067901" cy="5621"/>
          </a:xfrm>
        </p:grpSpPr>
        <p:cxnSp>
          <p:nvCxnSpPr>
            <p:cNvPr id="97" name="Straight Connector 96"/>
            <p:cNvCxnSpPr/>
            <p:nvPr/>
          </p:nvCxnSpPr>
          <p:spPr>
            <a:xfrm>
              <a:off x="6440657"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7150032" y="1075189"/>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700434" y="1080810"/>
              <a:ext cx="618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02" name="Right Brace 101"/>
          <p:cNvSpPr/>
          <p:nvPr/>
        </p:nvSpPr>
        <p:spPr>
          <a:xfrm>
            <a:off x="7558053" y="2876394"/>
            <a:ext cx="271112" cy="1184776"/>
          </a:xfrm>
          <a:prstGeom prst="righ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3" name="Right Brace 102"/>
          <p:cNvSpPr/>
          <p:nvPr/>
        </p:nvSpPr>
        <p:spPr>
          <a:xfrm>
            <a:off x="7574897" y="4419394"/>
            <a:ext cx="271112" cy="507527"/>
          </a:xfrm>
          <a:prstGeom prst="righ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4" name="Right Brace 103"/>
          <p:cNvSpPr/>
          <p:nvPr/>
        </p:nvSpPr>
        <p:spPr>
          <a:xfrm>
            <a:off x="7574025" y="5472066"/>
            <a:ext cx="298329" cy="178143"/>
          </a:xfrm>
          <a:prstGeom prst="righ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172960148"/>
      </p:ext>
    </p:extLst>
  </p:cSld>
  <p:clrMapOvr>
    <a:masterClrMapping/>
  </p:clrMapOvr>
  <p:transition>
    <p:wedg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85216" y="210312"/>
            <a:ext cx="7650843" cy="563562"/>
          </a:xfrm>
        </p:spPr>
        <p:txBody>
          <a:bodyPr/>
          <a:lstStyle/>
          <a:p>
            <a:r>
              <a:rPr lang="en-US" sz="2400" dirty="0" smtClean="0"/>
              <a:t>Notes to Financial Statements</a:t>
            </a:r>
          </a:p>
        </p:txBody>
      </p:sp>
      <p:sp>
        <p:nvSpPr>
          <p:cNvPr id="110596" name="Rectangle 4"/>
          <p:cNvSpPr>
            <a:spLocks noChangeArrowheads="1"/>
          </p:cNvSpPr>
          <p:nvPr/>
        </p:nvSpPr>
        <p:spPr bwMode="auto">
          <a:xfrm>
            <a:off x="685801" y="1666875"/>
            <a:ext cx="6878781" cy="643766"/>
          </a:xfrm>
          <a:prstGeom prst="rect">
            <a:avLst/>
          </a:prstGeom>
          <a:solidFill>
            <a:srgbClr val="F3B439"/>
          </a:solidFill>
          <a:ln w="12700">
            <a:noFill/>
            <a:miter lim="800000"/>
            <a:headEnd/>
            <a:tailEnd/>
          </a:ln>
          <a:effectLst/>
        </p:spPr>
        <p:txBody>
          <a:bodyPr wrap="square" lIns="90488" tIns="44450" rIns="90488" bIns="44450">
            <a:spAutoFit/>
          </a:bodyPr>
          <a:lstStyle/>
          <a:p>
            <a:pPr algn="ctr" eaLnBrk="0" hangingPunct="0">
              <a:spcBef>
                <a:spcPct val="20000"/>
              </a:spcBef>
              <a:defRPr/>
            </a:pPr>
            <a:r>
              <a:rPr lang="en-US" dirty="0" smtClean="0"/>
              <a:t>Descriptions of </a:t>
            </a:r>
            <a:r>
              <a:rPr lang="en-US" dirty="0"/>
              <a:t>the key accounting rules </a:t>
            </a:r>
            <a:r>
              <a:rPr lang="en-US" dirty="0" smtClean="0"/>
              <a:t>applied </a:t>
            </a:r>
            <a:r>
              <a:rPr lang="en-US" dirty="0"/>
              <a:t>to the company’s statements.</a:t>
            </a:r>
          </a:p>
        </p:txBody>
      </p:sp>
      <p:sp>
        <p:nvSpPr>
          <p:cNvPr id="110597" name="Rectangle 5"/>
          <p:cNvSpPr>
            <a:spLocks noChangeArrowheads="1"/>
          </p:cNvSpPr>
          <p:nvPr/>
        </p:nvSpPr>
        <p:spPr bwMode="auto">
          <a:xfrm>
            <a:off x="685799" y="2809749"/>
            <a:ext cx="6878783" cy="366767"/>
          </a:xfrm>
          <a:prstGeom prst="rect">
            <a:avLst/>
          </a:prstGeom>
          <a:solidFill>
            <a:srgbClr val="F3B439"/>
          </a:solidFill>
          <a:ln w="12700">
            <a:noFill/>
            <a:miter lim="800000"/>
            <a:headEnd/>
            <a:tailEnd/>
          </a:ln>
          <a:effectLst/>
        </p:spPr>
        <p:txBody>
          <a:bodyPr wrap="square" lIns="90488" tIns="44450" rIns="90488" bIns="44450">
            <a:spAutoFit/>
          </a:bodyPr>
          <a:lstStyle/>
          <a:p>
            <a:pPr algn="ctr" eaLnBrk="0" hangingPunct="0">
              <a:spcBef>
                <a:spcPct val="20000"/>
              </a:spcBef>
              <a:defRPr/>
            </a:pPr>
            <a:r>
              <a:rPr lang="en-US" dirty="0"/>
              <a:t>Additional detail supporting reported numbers.</a:t>
            </a:r>
          </a:p>
        </p:txBody>
      </p:sp>
      <p:sp>
        <p:nvSpPr>
          <p:cNvPr id="110598" name="Rectangle 6"/>
          <p:cNvSpPr>
            <a:spLocks noChangeArrowheads="1"/>
          </p:cNvSpPr>
          <p:nvPr/>
        </p:nvSpPr>
        <p:spPr bwMode="auto">
          <a:xfrm>
            <a:off x="685801" y="3736463"/>
            <a:ext cx="6878781" cy="366767"/>
          </a:xfrm>
          <a:prstGeom prst="rect">
            <a:avLst/>
          </a:prstGeom>
          <a:solidFill>
            <a:srgbClr val="F3B439"/>
          </a:solidFill>
          <a:ln w="12700">
            <a:noFill/>
            <a:miter lim="800000"/>
            <a:headEnd/>
            <a:tailEnd/>
          </a:ln>
          <a:effectLst/>
        </p:spPr>
        <p:txBody>
          <a:bodyPr wrap="square" lIns="90488" tIns="44450" rIns="90488" bIns="44450">
            <a:spAutoFit/>
          </a:bodyPr>
          <a:lstStyle/>
          <a:p>
            <a:pPr algn="ctr" eaLnBrk="0" hangingPunct="0">
              <a:spcBef>
                <a:spcPct val="20000"/>
              </a:spcBef>
              <a:defRPr/>
            </a:pPr>
            <a:r>
              <a:rPr lang="en-US" dirty="0"/>
              <a:t>Relevant financial information not disclosed on the statements.</a:t>
            </a:r>
          </a:p>
        </p:txBody>
      </p:sp>
      <p:sp>
        <p:nvSpPr>
          <p:cNvPr id="2" name="Footer Placeholder 1"/>
          <p:cNvSpPr>
            <a:spLocks noGrp="1"/>
          </p:cNvSpPr>
          <p:nvPr>
            <p:ph type="ftr" sz="quarter" idx="11"/>
          </p:nvPr>
        </p:nvSpPr>
        <p:spPr/>
        <p:txBody>
          <a:bodyPr/>
          <a:lstStyle/>
          <a:p>
            <a:r>
              <a:rPr lang="en-US" dirty="0" smtClean="0"/>
              <a:t>Copyright ©2017 McGraw-Hill Education. All rights reserved. No reproduction or distribution without the prior written consent of McGraw-Hill Education. </a:t>
            </a:r>
            <a:endParaRPr lang="en-US" dirty="0"/>
          </a:p>
        </p:txBody>
      </p:sp>
    </p:spTree>
    <p:extLst>
      <p:ext uri="{BB962C8B-B14F-4D97-AF65-F5344CB8AC3E}">
        <p14:creationId xmlns:p14="http://schemas.microsoft.com/office/powerpoint/2010/main" val="2840396184"/>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0596"/>
                                        </p:tgtEl>
                                        <p:attrNameLst>
                                          <p:attrName>style.visibility</p:attrName>
                                        </p:attrNameLst>
                                      </p:cBhvr>
                                      <p:to>
                                        <p:strVal val="visible"/>
                                      </p:to>
                                    </p:set>
                                    <p:anim calcmode="lin" valueType="num">
                                      <p:cBhvr additive="base">
                                        <p:cTn id="7" dur="500" fill="hold"/>
                                        <p:tgtEl>
                                          <p:spTgt spid="110596"/>
                                        </p:tgtEl>
                                        <p:attrNameLst>
                                          <p:attrName>ppt_x</p:attrName>
                                        </p:attrNameLst>
                                      </p:cBhvr>
                                      <p:tavLst>
                                        <p:tav tm="0">
                                          <p:val>
                                            <p:strVal val="0-#ppt_w/2"/>
                                          </p:val>
                                        </p:tav>
                                        <p:tav tm="100000">
                                          <p:val>
                                            <p:strVal val="#ppt_x"/>
                                          </p:val>
                                        </p:tav>
                                      </p:tavLst>
                                    </p:anim>
                                    <p:anim calcmode="lin" valueType="num">
                                      <p:cBhvr additive="base">
                                        <p:cTn id="8" dur="500" fill="hold"/>
                                        <p:tgtEl>
                                          <p:spTgt spid="11059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0597"/>
                                        </p:tgtEl>
                                        <p:attrNameLst>
                                          <p:attrName>style.visibility</p:attrName>
                                        </p:attrNameLst>
                                      </p:cBhvr>
                                      <p:to>
                                        <p:strVal val="visible"/>
                                      </p:to>
                                    </p:set>
                                    <p:anim calcmode="lin" valueType="num">
                                      <p:cBhvr additive="base">
                                        <p:cTn id="12" dur="500" fill="hold"/>
                                        <p:tgtEl>
                                          <p:spTgt spid="110597"/>
                                        </p:tgtEl>
                                        <p:attrNameLst>
                                          <p:attrName>ppt_x</p:attrName>
                                        </p:attrNameLst>
                                      </p:cBhvr>
                                      <p:tavLst>
                                        <p:tav tm="0">
                                          <p:val>
                                            <p:strVal val="0-#ppt_w/2"/>
                                          </p:val>
                                        </p:tav>
                                        <p:tav tm="100000">
                                          <p:val>
                                            <p:strVal val="#ppt_x"/>
                                          </p:val>
                                        </p:tav>
                                      </p:tavLst>
                                    </p:anim>
                                    <p:anim calcmode="lin" valueType="num">
                                      <p:cBhvr additive="base">
                                        <p:cTn id="13" dur="500" fill="hold"/>
                                        <p:tgtEl>
                                          <p:spTgt spid="11059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0598"/>
                                        </p:tgtEl>
                                        <p:attrNameLst>
                                          <p:attrName>style.visibility</p:attrName>
                                        </p:attrNameLst>
                                      </p:cBhvr>
                                      <p:to>
                                        <p:strVal val="visible"/>
                                      </p:to>
                                    </p:set>
                                    <p:anim calcmode="lin" valueType="num">
                                      <p:cBhvr additive="base">
                                        <p:cTn id="17" dur="500" fill="hold"/>
                                        <p:tgtEl>
                                          <p:spTgt spid="110598"/>
                                        </p:tgtEl>
                                        <p:attrNameLst>
                                          <p:attrName>ppt_x</p:attrName>
                                        </p:attrNameLst>
                                      </p:cBhvr>
                                      <p:tavLst>
                                        <p:tav tm="0">
                                          <p:val>
                                            <p:strVal val="0-#ppt_w/2"/>
                                          </p:val>
                                        </p:tav>
                                        <p:tav tm="100000">
                                          <p:val>
                                            <p:strVal val="#ppt_x"/>
                                          </p:val>
                                        </p:tav>
                                      </p:tavLst>
                                    </p:anim>
                                    <p:anim calcmode="lin" valueType="num">
                                      <p:cBhvr additive="base">
                                        <p:cTn id="18" dur="500" fill="hold"/>
                                        <p:tgtEl>
                                          <p:spTgt spid="1105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animBg="1" autoUpdateAnimBg="0"/>
      <p:bldP spid="110597" grpId="0" animBg="1" autoUpdateAnimBg="0"/>
      <p:bldP spid="110598"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85216" y="2542032"/>
            <a:ext cx="7004028" cy="3025676"/>
          </a:xfrm>
          <a:prstGeom prst="rect">
            <a:avLst/>
          </a:prstGeom>
          <a:solidFill>
            <a:schemeClr val="bg2">
              <a:lumMod val="9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794" name="Title 1"/>
          <p:cNvSpPr>
            <a:spLocks noGrp="1"/>
          </p:cNvSpPr>
          <p:nvPr>
            <p:ph type="title"/>
          </p:nvPr>
        </p:nvSpPr>
        <p:spPr>
          <a:xfrm>
            <a:off x="585216" y="210312"/>
            <a:ext cx="7650843" cy="525462"/>
          </a:xfrm>
        </p:spPr>
        <p:txBody>
          <a:bodyPr>
            <a:normAutofit/>
          </a:bodyPr>
          <a:lstStyle/>
          <a:p>
            <a:pPr marL="0" indent="0"/>
            <a:r>
              <a:rPr lang="en-US" sz="2400" dirty="0"/>
              <a:t>Accounting Rules Applied in the Company’s Statements</a:t>
            </a:r>
          </a:p>
        </p:txBody>
      </p:sp>
      <p:sp>
        <p:nvSpPr>
          <p:cNvPr id="3" name="Footer Placeholder 2"/>
          <p:cNvSpPr>
            <a:spLocks noGrp="1"/>
          </p:cNvSpPr>
          <p:nvPr>
            <p:ph type="ftr" sz="quarter" idx="11"/>
          </p:nvPr>
        </p:nvSpPr>
        <p:spPr/>
        <p:txBody>
          <a:bodyPr/>
          <a:lstStyle/>
          <a:p>
            <a:r>
              <a:rPr lang="en-US" dirty="0" smtClean="0"/>
              <a:t>Copyright ©2017 McGraw-Hill Education. All rights reserved. No reproduction or distribution without the prior written consent of McGraw-Hill Education. </a:t>
            </a:r>
            <a:endParaRPr lang="en-US" dirty="0"/>
          </a:p>
        </p:txBody>
      </p:sp>
      <p:sp>
        <p:nvSpPr>
          <p:cNvPr id="33795" name="TextBox 2"/>
          <p:cNvSpPr txBox="1">
            <a:spLocks noChangeArrowheads="1"/>
          </p:cNvSpPr>
          <p:nvPr/>
        </p:nvSpPr>
        <p:spPr bwMode="auto">
          <a:xfrm>
            <a:off x="585216" y="1417638"/>
            <a:ext cx="7149851" cy="646331"/>
          </a:xfrm>
          <a:prstGeom prst="rect">
            <a:avLst/>
          </a:prstGeom>
          <a:noFill/>
          <a:ln w="9525">
            <a:noFill/>
            <a:miter lim="800000"/>
            <a:headEnd/>
            <a:tailEnd/>
          </a:ln>
        </p:spPr>
        <p:txBody>
          <a:bodyPr wrap="square">
            <a:spAutoFit/>
          </a:bodyPr>
          <a:lstStyle/>
          <a:p>
            <a:r>
              <a:rPr lang="en-US" dirty="0" smtClean="0"/>
              <a:t>The first category of notes, typically one </a:t>
            </a:r>
            <a:r>
              <a:rPr lang="en-US" dirty="0"/>
              <a:t>of the first </a:t>
            </a:r>
            <a:r>
              <a:rPr lang="en-US" dirty="0" smtClean="0"/>
              <a:t>notes </a:t>
            </a:r>
            <a:r>
              <a:rPr lang="en-US" dirty="0"/>
              <a:t>to the financial </a:t>
            </a:r>
            <a:r>
              <a:rPr lang="en-US" dirty="0" smtClean="0"/>
              <a:t>statements, </a:t>
            </a:r>
            <a:r>
              <a:rPr lang="en-US" dirty="0"/>
              <a:t>is </a:t>
            </a:r>
            <a:r>
              <a:rPr lang="en-US" dirty="0" smtClean="0"/>
              <a:t>a summary </a:t>
            </a:r>
            <a:r>
              <a:rPr lang="en-US" dirty="0"/>
              <a:t>of significant </a:t>
            </a:r>
            <a:r>
              <a:rPr lang="en-US" dirty="0" smtClean="0"/>
              <a:t>accounting </a:t>
            </a:r>
            <a:r>
              <a:rPr lang="en-US" dirty="0"/>
              <a:t>policies. </a:t>
            </a:r>
          </a:p>
        </p:txBody>
      </p:sp>
      <p:sp>
        <p:nvSpPr>
          <p:cNvPr id="2" name="TextBox 1"/>
          <p:cNvSpPr txBox="1"/>
          <p:nvPr/>
        </p:nvSpPr>
        <p:spPr>
          <a:xfrm>
            <a:off x="749808" y="2697480"/>
            <a:ext cx="6341318" cy="2585323"/>
          </a:xfrm>
          <a:prstGeom prst="rect">
            <a:avLst/>
          </a:prstGeom>
          <a:noFill/>
        </p:spPr>
        <p:txBody>
          <a:bodyPr wrap="square" rtlCol="0">
            <a:spAutoFit/>
          </a:bodyPr>
          <a:lstStyle/>
          <a:p>
            <a:r>
              <a:rPr lang="en-US" dirty="0" smtClean="0"/>
              <a:t>NOTE 1 – SUMMARY OF SIGNIFICANT ACCOUNTING POLICIES</a:t>
            </a:r>
          </a:p>
          <a:p>
            <a:r>
              <a:rPr lang="en-US" b="1" dirty="0" smtClean="0"/>
              <a:t>Property, Plant, and Equipment</a:t>
            </a:r>
          </a:p>
          <a:p>
            <a:r>
              <a:rPr lang="en-US" dirty="0" smtClean="0"/>
              <a:t>Property, plant, and equipment are stated at cost. Depreciation is computed by use of the straight-line method over the estimated useful lives of the assets, which for buildings is the lesser of 30 years or the remaining life of the underlying building; between two and five years for machinery and equipment, including product tooling and manufacturing process equipment; and the shorter of lease terms or 10 years for leasehold improvements.</a:t>
            </a:r>
            <a:endParaRPr lang="en-US" dirty="0"/>
          </a:p>
        </p:txBody>
      </p:sp>
    </p:spTree>
    <p:extLst>
      <p:ext uri="{BB962C8B-B14F-4D97-AF65-F5344CB8AC3E}">
        <p14:creationId xmlns:p14="http://schemas.microsoft.com/office/powerpoint/2010/main" val="3241260503"/>
      </p:ext>
    </p:extLst>
  </p:cSld>
  <p:clrMapOvr>
    <a:masterClrMapping/>
  </p:clrMapOvr>
  <p:transition>
    <p:split orient="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585216" y="210312"/>
            <a:ext cx="7650843" cy="512762"/>
          </a:xfrm>
        </p:spPr>
        <p:txBody>
          <a:bodyPr>
            <a:normAutofit/>
          </a:bodyPr>
          <a:lstStyle/>
          <a:p>
            <a:r>
              <a:rPr lang="en-US" sz="2400" dirty="0"/>
              <a:t>Additional Detail Supporting Reported Numbers</a:t>
            </a:r>
          </a:p>
        </p:txBody>
      </p:sp>
      <p:sp>
        <p:nvSpPr>
          <p:cNvPr id="3" name="Footer Placeholder 2"/>
          <p:cNvSpPr>
            <a:spLocks noGrp="1"/>
          </p:cNvSpPr>
          <p:nvPr>
            <p:ph type="ftr" sz="quarter" idx="11"/>
          </p:nvPr>
        </p:nvSpPr>
        <p:spPr/>
        <p:txBody>
          <a:bodyPr/>
          <a:lstStyle/>
          <a:p>
            <a:r>
              <a:rPr lang="en-US" dirty="0" smtClean="0"/>
              <a:t>Copyright ©2017 McGraw-Hill Education. All rights reserved. No reproduction or distribution without the prior written consent of McGraw-Hill Education. </a:t>
            </a:r>
            <a:endParaRPr lang="en-US" dirty="0"/>
          </a:p>
        </p:txBody>
      </p:sp>
      <p:sp>
        <p:nvSpPr>
          <p:cNvPr id="34819" name="TextBox 2"/>
          <p:cNvSpPr txBox="1">
            <a:spLocks noChangeArrowheads="1"/>
          </p:cNvSpPr>
          <p:nvPr/>
        </p:nvSpPr>
        <p:spPr bwMode="auto">
          <a:xfrm>
            <a:off x="585216" y="1417320"/>
            <a:ext cx="7601573" cy="646331"/>
          </a:xfrm>
          <a:prstGeom prst="rect">
            <a:avLst/>
          </a:prstGeom>
          <a:noFill/>
          <a:ln w="9525">
            <a:noFill/>
            <a:miter lim="800000"/>
            <a:headEnd/>
            <a:tailEnd/>
          </a:ln>
        </p:spPr>
        <p:txBody>
          <a:bodyPr wrap="square">
            <a:spAutoFit/>
          </a:bodyPr>
          <a:lstStyle/>
          <a:p>
            <a:r>
              <a:rPr lang="en-US" dirty="0"/>
              <a:t>The second category of notes provides supplemental information concerning the data shown on the financial statements. </a:t>
            </a:r>
          </a:p>
        </p:txBody>
      </p:sp>
      <p:sp>
        <p:nvSpPr>
          <p:cNvPr id="6" name="Rectangle 5"/>
          <p:cNvSpPr/>
          <p:nvPr/>
        </p:nvSpPr>
        <p:spPr>
          <a:xfrm>
            <a:off x="585216" y="2542032"/>
            <a:ext cx="7223491" cy="3416074"/>
          </a:xfrm>
          <a:prstGeom prst="rect">
            <a:avLst/>
          </a:prstGeom>
          <a:solidFill>
            <a:schemeClr val="bg2">
              <a:lumMod val="9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749808" y="2697480"/>
            <a:ext cx="7327668" cy="3046988"/>
          </a:xfrm>
          <a:prstGeom prst="rect">
            <a:avLst/>
          </a:prstGeom>
          <a:noFill/>
        </p:spPr>
        <p:txBody>
          <a:bodyPr wrap="square" rtlCol="0">
            <a:spAutoFit/>
          </a:bodyPr>
          <a:lstStyle/>
          <a:p>
            <a:r>
              <a:rPr lang="en-US" dirty="0" smtClean="0"/>
              <a:t>NOTE 3 – CONSOLIDATED FINANCIAL STATEMENT DETAILS</a:t>
            </a:r>
          </a:p>
          <a:p>
            <a:r>
              <a:rPr lang="en-US" b="1" dirty="0" smtClean="0"/>
              <a:t>Property, Plant, and Equipment</a:t>
            </a:r>
          </a:p>
          <a:p>
            <a:pPr>
              <a:spcBef>
                <a:spcPts val="600"/>
              </a:spcBef>
            </a:pPr>
            <a:r>
              <a:rPr lang="en-US" dirty="0" smtClean="0"/>
              <a:t>Land and buildings                                                  $   4,863               $   3,309</a:t>
            </a:r>
          </a:p>
          <a:p>
            <a:pPr>
              <a:spcBef>
                <a:spcPts val="600"/>
              </a:spcBef>
            </a:pPr>
            <a:r>
              <a:rPr lang="en-US" dirty="0" smtClean="0"/>
              <a:t>Machinery, equipment, and internal-use </a:t>
            </a:r>
            <a:br>
              <a:rPr lang="en-US" dirty="0" smtClean="0"/>
            </a:br>
            <a:r>
              <a:rPr lang="en-US" dirty="0" smtClean="0"/>
              <a:t>   software                                                                    29,639                  21,242</a:t>
            </a:r>
          </a:p>
          <a:p>
            <a:pPr>
              <a:spcBef>
                <a:spcPts val="600"/>
              </a:spcBef>
            </a:pPr>
            <a:r>
              <a:rPr lang="en-US" dirty="0" smtClean="0"/>
              <a:t>Leasehold improvements                                            4,513                    3,968</a:t>
            </a:r>
          </a:p>
          <a:p>
            <a:pPr>
              <a:spcBef>
                <a:spcPts val="600"/>
              </a:spcBef>
            </a:pPr>
            <a:r>
              <a:rPr lang="en-US" dirty="0"/>
              <a:t> </a:t>
            </a:r>
            <a:r>
              <a:rPr lang="en-US" dirty="0" smtClean="0"/>
              <a:t>  Gross property, plant, and equipment                39,015                  28,519</a:t>
            </a:r>
          </a:p>
          <a:p>
            <a:pPr>
              <a:spcBef>
                <a:spcPts val="600"/>
              </a:spcBef>
            </a:pPr>
            <a:r>
              <a:rPr lang="en-US" dirty="0" smtClean="0"/>
              <a:t>Accumulated depreciation and amortization      (18,391)               (11,922)</a:t>
            </a:r>
          </a:p>
          <a:p>
            <a:pPr>
              <a:spcBef>
                <a:spcPts val="600"/>
              </a:spcBef>
            </a:pPr>
            <a:r>
              <a:rPr lang="en-US" dirty="0"/>
              <a:t> </a:t>
            </a:r>
            <a:r>
              <a:rPr lang="en-US" dirty="0" smtClean="0"/>
              <a:t>  Net property, plant, and equipment                 $20,624                $16,597</a:t>
            </a:r>
          </a:p>
        </p:txBody>
      </p:sp>
      <p:cxnSp>
        <p:nvCxnSpPr>
          <p:cNvPr id="5" name="Straight Connector 4"/>
          <p:cNvCxnSpPr/>
          <p:nvPr/>
        </p:nvCxnSpPr>
        <p:spPr>
          <a:xfrm>
            <a:off x="5080375" y="3379111"/>
            <a:ext cx="251316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5080375" y="4637523"/>
            <a:ext cx="94581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647725" y="4637523"/>
            <a:ext cx="94581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5080375" y="5331942"/>
            <a:ext cx="94581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647725" y="5331942"/>
            <a:ext cx="94581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5080375" y="5789512"/>
            <a:ext cx="94581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6647725" y="5789512"/>
            <a:ext cx="94581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080375" y="5731280"/>
            <a:ext cx="94581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6647725" y="5731280"/>
            <a:ext cx="94581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363311" y="3053253"/>
            <a:ext cx="2616023" cy="369332"/>
          </a:xfrm>
          <a:prstGeom prst="rect">
            <a:avLst/>
          </a:prstGeom>
          <a:noFill/>
        </p:spPr>
        <p:txBody>
          <a:bodyPr wrap="square" rtlCol="0">
            <a:spAutoFit/>
          </a:bodyPr>
          <a:lstStyle/>
          <a:p>
            <a:r>
              <a:rPr lang="en-US" b="1" dirty="0" smtClean="0"/>
              <a:t>2014                     2013</a:t>
            </a:r>
            <a:endParaRPr lang="en-US" b="1" dirty="0"/>
          </a:p>
        </p:txBody>
      </p:sp>
    </p:spTree>
    <p:extLst>
      <p:ext uri="{BB962C8B-B14F-4D97-AF65-F5344CB8AC3E}">
        <p14:creationId xmlns:p14="http://schemas.microsoft.com/office/powerpoint/2010/main" val="273681295"/>
      </p:ext>
    </p:extLst>
  </p:cSld>
  <p:clrMapOvr>
    <a:masterClrMapping/>
  </p:clrMapOvr>
  <p:transition>
    <p:whee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210312"/>
            <a:ext cx="7650843" cy="576262"/>
          </a:xfrm>
        </p:spPr>
        <p:txBody>
          <a:bodyPr>
            <a:normAutofit/>
          </a:bodyPr>
          <a:lstStyle/>
          <a:p>
            <a:r>
              <a:rPr lang="en-US" sz="2400" dirty="0" smtClean="0"/>
              <a:t>Understanding the Business</a:t>
            </a:r>
            <a:endParaRPr lang="en-US" sz="2400" dirty="0"/>
          </a:p>
        </p:txBody>
      </p:sp>
      <p:pic>
        <p:nvPicPr>
          <p:cNvPr id="6146" name="Picture 2"/>
          <p:cNvPicPr>
            <a:picLocks noChangeAspect="1" noChangeArrowheads="1"/>
          </p:cNvPicPr>
          <p:nvPr/>
        </p:nvPicPr>
        <p:blipFill>
          <a:blip r:embed="rId3" cstate="print"/>
          <a:srcRect/>
          <a:stretch>
            <a:fillRect/>
          </a:stretch>
        </p:blipFill>
        <p:spPr bwMode="auto">
          <a:xfrm>
            <a:off x="4554496" y="1752600"/>
            <a:ext cx="3197323" cy="2992259"/>
          </a:xfrm>
          <a:prstGeom prst="rect">
            <a:avLst/>
          </a:prstGeom>
          <a:noFill/>
          <a:ln w="9525">
            <a:solidFill>
              <a:schemeClr val="accent3">
                <a:lumMod val="50000"/>
              </a:schemeClr>
            </a:solidFill>
            <a:miter lim="800000"/>
            <a:headEnd/>
            <a:tailEnd/>
          </a:ln>
        </p:spPr>
      </p:pic>
      <p:sp>
        <p:nvSpPr>
          <p:cNvPr id="4" name="TextBox 3"/>
          <p:cNvSpPr txBox="1"/>
          <p:nvPr/>
        </p:nvSpPr>
        <p:spPr>
          <a:xfrm>
            <a:off x="585216" y="1752600"/>
            <a:ext cx="3657600" cy="1200329"/>
          </a:xfrm>
          <a:prstGeom prst="rect">
            <a:avLst/>
          </a:prstGeom>
          <a:solidFill>
            <a:schemeClr val="accent3">
              <a:lumMod val="40000"/>
              <a:lumOff val="60000"/>
            </a:schemeClr>
          </a:solidFill>
          <a:ln>
            <a:solidFill>
              <a:schemeClr val="accent3">
                <a:lumMod val="50000"/>
              </a:schemeClr>
            </a:solidFill>
          </a:ln>
        </p:spPr>
        <p:txBody>
          <a:bodyPr wrap="square" rtlCol="0">
            <a:spAutoFit/>
          </a:bodyPr>
          <a:lstStyle/>
          <a:p>
            <a:pPr algn="ctr"/>
            <a:r>
              <a:rPr lang="en-US" b="1" dirty="0" smtClean="0"/>
              <a:t>Corporate Governance:</a:t>
            </a:r>
          </a:p>
          <a:p>
            <a:pPr algn="ctr"/>
            <a:r>
              <a:rPr lang="en-US" dirty="0" smtClean="0"/>
              <a:t>Procedures to ensure that the company is managed in the interests of the shareholders.</a:t>
            </a:r>
            <a:endParaRPr lang="en-US" dirty="0"/>
          </a:p>
        </p:txBody>
      </p:sp>
      <p:sp>
        <p:nvSpPr>
          <p:cNvPr id="5" name="TextBox 4"/>
          <p:cNvSpPr txBox="1"/>
          <p:nvPr/>
        </p:nvSpPr>
        <p:spPr>
          <a:xfrm>
            <a:off x="585216" y="3962400"/>
            <a:ext cx="3657600" cy="1200329"/>
          </a:xfrm>
          <a:prstGeom prst="rect">
            <a:avLst/>
          </a:prstGeom>
          <a:solidFill>
            <a:schemeClr val="accent2">
              <a:lumMod val="60000"/>
              <a:lumOff val="40000"/>
            </a:schemeClr>
          </a:solidFill>
          <a:ln>
            <a:solidFill>
              <a:schemeClr val="accent3">
                <a:lumMod val="50000"/>
              </a:schemeClr>
            </a:solidFill>
          </a:ln>
        </p:spPr>
        <p:txBody>
          <a:bodyPr wrap="square" rtlCol="0">
            <a:spAutoFit/>
          </a:bodyPr>
          <a:lstStyle/>
          <a:p>
            <a:pPr algn="ctr"/>
            <a:r>
              <a:rPr lang="en-US" b="1" dirty="0" smtClean="0"/>
              <a:t>Sarbanes-Oxley Act:</a:t>
            </a:r>
          </a:p>
          <a:p>
            <a:pPr algn="ctr"/>
            <a:r>
              <a:rPr lang="en-US" dirty="0" smtClean="0"/>
              <a:t>A law that strengthens financial reporting and corporate governance for public companies.</a:t>
            </a:r>
            <a:endParaRPr lang="en-US" dirty="0"/>
          </a:p>
        </p:txBody>
      </p:sp>
      <p:sp>
        <p:nvSpPr>
          <p:cNvPr id="9" name="Footer Placeholder 8"/>
          <p:cNvSpPr>
            <a:spLocks noGrp="1"/>
          </p:cNvSpPr>
          <p:nvPr>
            <p:ph type="ftr" sz="quarter" idx="11"/>
          </p:nvPr>
        </p:nvSpPr>
        <p:spPr/>
        <p:txBody>
          <a:bodyPr/>
          <a:lstStyle/>
          <a:p>
            <a:r>
              <a:rPr lang="en-US" dirty="0" smtClean="0"/>
              <a:t>Copyright ©2017 McGraw-Hill Education. All rights reserved. No reproduction or distribution without the prior written consent of McGraw-Hill Education. </a:t>
            </a:r>
            <a:endParaRPr lang="en-US" dirty="0"/>
          </a:p>
        </p:txBody>
      </p:sp>
    </p:spTree>
    <p:extLst>
      <p:ext uri="{BB962C8B-B14F-4D97-AF65-F5344CB8AC3E}">
        <p14:creationId xmlns:p14="http://schemas.microsoft.com/office/powerpoint/2010/main" val="219863479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500"/>
                                  </p:stCondLst>
                                  <p:childTnLst>
                                    <p:set>
                                      <p:cBhvr>
                                        <p:cTn id="10" dur="1" fill="hold">
                                          <p:stCondLst>
                                            <p:cond delay="0"/>
                                          </p:stCondLst>
                                        </p:cTn>
                                        <p:tgtEl>
                                          <p:spTgt spid="6146"/>
                                        </p:tgtEl>
                                        <p:attrNameLst>
                                          <p:attrName>style.visibility</p:attrName>
                                        </p:attrNameLst>
                                      </p:cBhvr>
                                      <p:to>
                                        <p:strVal val="visible"/>
                                      </p:to>
                                    </p:set>
                                    <p:animEffect transition="in" filter="wipe(up)">
                                      <p:cBhvr>
                                        <p:cTn id="11"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585216" y="210312"/>
            <a:ext cx="7650843" cy="884638"/>
          </a:xfrm>
        </p:spPr>
        <p:txBody>
          <a:bodyPr>
            <a:noAutofit/>
          </a:bodyPr>
          <a:lstStyle/>
          <a:p>
            <a:pPr>
              <a:lnSpc>
                <a:spcPct val="90000"/>
              </a:lnSpc>
            </a:pPr>
            <a:r>
              <a:rPr lang="en-US" sz="2400" dirty="0"/>
              <a:t>Relevant Financial Information Not Disclosed on the Statements</a:t>
            </a:r>
          </a:p>
        </p:txBody>
      </p:sp>
      <p:sp>
        <p:nvSpPr>
          <p:cNvPr id="3" name="Footer Placeholder 2"/>
          <p:cNvSpPr>
            <a:spLocks noGrp="1"/>
          </p:cNvSpPr>
          <p:nvPr>
            <p:ph type="ftr" sz="quarter" idx="11"/>
          </p:nvPr>
        </p:nvSpPr>
        <p:spPr/>
        <p:txBody>
          <a:bodyPr/>
          <a:lstStyle/>
          <a:p>
            <a:r>
              <a:rPr lang="en-US" dirty="0" smtClean="0"/>
              <a:t>Copyright ©2017 McGraw-Hill Education. All rights reserved. No reproduction or distribution without the prior written consent of McGraw-Hill Education. </a:t>
            </a:r>
            <a:endParaRPr lang="en-US" dirty="0"/>
          </a:p>
        </p:txBody>
      </p:sp>
      <p:sp>
        <p:nvSpPr>
          <p:cNvPr id="35843" name="TextBox 2"/>
          <p:cNvSpPr txBox="1">
            <a:spLocks noChangeArrowheads="1"/>
          </p:cNvSpPr>
          <p:nvPr/>
        </p:nvSpPr>
        <p:spPr bwMode="auto">
          <a:xfrm>
            <a:off x="585216" y="1417320"/>
            <a:ext cx="7601572" cy="646331"/>
          </a:xfrm>
          <a:prstGeom prst="rect">
            <a:avLst/>
          </a:prstGeom>
          <a:noFill/>
          <a:ln w="9525">
            <a:noFill/>
            <a:miter lim="800000"/>
            <a:headEnd/>
            <a:tailEnd/>
          </a:ln>
        </p:spPr>
        <p:txBody>
          <a:bodyPr wrap="square">
            <a:spAutoFit/>
          </a:bodyPr>
          <a:lstStyle/>
          <a:p>
            <a:r>
              <a:rPr lang="en-US" dirty="0"/>
              <a:t>The final category includes information that impacts the company financially but is not shown on the statements. </a:t>
            </a:r>
          </a:p>
        </p:txBody>
      </p:sp>
      <p:sp>
        <p:nvSpPr>
          <p:cNvPr id="8" name="Rectangle 7"/>
          <p:cNvSpPr/>
          <p:nvPr/>
        </p:nvSpPr>
        <p:spPr>
          <a:xfrm>
            <a:off x="594360" y="2542716"/>
            <a:ext cx="7223491" cy="3416074"/>
          </a:xfrm>
          <a:prstGeom prst="rect">
            <a:avLst/>
          </a:prstGeom>
          <a:solidFill>
            <a:schemeClr val="bg2">
              <a:lumMod val="9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TextBox 19"/>
          <p:cNvSpPr txBox="1"/>
          <p:nvPr/>
        </p:nvSpPr>
        <p:spPr>
          <a:xfrm>
            <a:off x="752291" y="2701994"/>
            <a:ext cx="6998154" cy="3216266"/>
          </a:xfrm>
          <a:prstGeom prst="rect">
            <a:avLst/>
          </a:prstGeom>
          <a:noFill/>
        </p:spPr>
        <p:txBody>
          <a:bodyPr wrap="square" rtlCol="0">
            <a:spAutoFit/>
          </a:bodyPr>
          <a:lstStyle/>
          <a:p>
            <a:r>
              <a:rPr lang="en-US" dirty="0" smtClean="0"/>
              <a:t>NOTE 10 – CONSOLIDATED FINANCIAL STATEMENT DETAILS</a:t>
            </a:r>
          </a:p>
          <a:p>
            <a:r>
              <a:rPr lang="en-US" b="1" dirty="0" smtClean="0"/>
              <a:t>Other Commitments</a:t>
            </a:r>
          </a:p>
          <a:p>
            <a:r>
              <a:rPr lang="en-US" dirty="0" smtClean="0"/>
              <a:t>As of September 27, 2014, the Company had outstanding off–balance sheet third-party manufacturing commitments and component purchase commitments of $24.5 billion.</a:t>
            </a:r>
          </a:p>
          <a:p>
            <a:pPr>
              <a:spcBef>
                <a:spcPts val="600"/>
              </a:spcBef>
            </a:pPr>
            <a:r>
              <a:rPr lang="en-US" dirty="0" smtClean="0"/>
              <a:t>In addition to the off–balance sheet commitments mentioned above, the Company had outstanding obligations of $3.4 billion as of September 27, 2014, which consisted mainly of commitments to acquire capital assets, including product tooling and manufacturing process equipment, and commitments related to advertising, R&amp;D, Internet and telecommunications services, and other obligations.</a:t>
            </a:r>
            <a:endParaRPr lang="en-US" dirty="0"/>
          </a:p>
        </p:txBody>
      </p:sp>
    </p:spTree>
    <p:extLst>
      <p:ext uri="{BB962C8B-B14F-4D97-AF65-F5344CB8AC3E}">
        <p14:creationId xmlns:p14="http://schemas.microsoft.com/office/powerpoint/2010/main" val="1224150025"/>
      </p:ext>
    </p:extLst>
  </p:cSld>
  <p:clrMapOvr>
    <a:masterClrMapping/>
  </p:clrMapOvr>
  <p:transition>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585216" y="210312"/>
            <a:ext cx="7650843" cy="542836"/>
          </a:xfrm>
        </p:spPr>
        <p:txBody>
          <a:bodyPr/>
          <a:lstStyle/>
          <a:p>
            <a:r>
              <a:rPr lang="en-US" sz="2400" dirty="0"/>
              <a:t>Voluntary Disclosures</a:t>
            </a:r>
          </a:p>
        </p:txBody>
      </p:sp>
      <p:sp>
        <p:nvSpPr>
          <p:cNvPr id="3" name="Footer Placeholder 2"/>
          <p:cNvSpPr>
            <a:spLocks noGrp="1"/>
          </p:cNvSpPr>
          <p:nvPr>
            <p:ph type="ftr" sz="quarter" idx="11"/>
          </p:nvPr>
        </p:nvSpPr>
        <p:spPr/>
        <p:txBody>
          <a:bodyPr/>
          <a:lstStyle/>
          <a:p>
            <a:r>
              <a:rPr lang="en-US" dirty="0" smtClean="0"/>
              <a:t>Copyright ©2017 McGraw-Hill Education. All rights reserved. No reproduction or distribution without the prior written consent of McGraw-Hill Education. </a:t>
            </a:r>
            <a:endParaRPr lang="en-US" dirty="0"/>
          </a:p>
        </p:txBody>
      </p:sp>
      <p:sp>
        <p:nvSpPr>
          <p:cNvPr id="6" name="TextBox 2"/>
          <p:cNvSpPr txBox="1">
            <a:spLocks noChangeArrowheads="1"/>
          </p:cNvSpPr>
          <p:nvPr/>
        </p:nvSpPr>
        <p:spPr bwMode="auto">
          <a:xfrm>
            <a:off x="76200" y="1752600"/>
            <a:ext cx="8839200" cy="461665"/>
          </a:xfrm>
          <a:prstGeom prst="rect">
            <a:avLst/>
          </a:prstGeom>
          <a:noFill/>
          <a:ln w="9525">
            <a:noFill/>
            <a:miter lim="800000"/>
            <a:headEnd/>
            <a:tailEnd/>
          </a:ln>
        </p:spPr>
        <p:txBody>
          <a:bodyPr>
            <a:spAutoFit/>
          </a:bodyPr>
          <a:lstStyle/>
          <a:p>
            <a:pPr algn="ctr"/>
            <a:r>
              <a:rPr lang="en-US" sz="2400" dirty="0" smtClean="0"/>
              <a:t> </a:t>
            </a:r>
            <a:endParaRPr lang="en-US" sz="2400" dirty="0"/>
          </a:p>
        </p:txBody>
      </p:sp>
      <p:sp>
        <p:nvSpPr>
          <p:cNvPr id="7" name="Rectangle 6"/>
          <p:cNvSpPr/>
          <p:nvPr/>
        </p:nvSpPr>
        <p:spPr>
          <a:xfrm>
            <a:off x="585216" y="817474"/>
            <a:ext cx="7650842" cy="646331"/>
          </a:xfrm>
          <a:prstGeom prst="rect">
            <a:avLst/>
          </a:prstGeom>
        </p:spPr>
        <p:txBody>
          <a:bodyPr wrap="square">
            <a:spAutoFit/>
          </a:bodyPr>
          <a:lstStyle/>
          <a:p>
            <a:r>
              <a:rPr lang="en-US" dirty="0" smtClean="0"/>
              <a:t>GAAP and SEC regulations set only the minimum level of required disclosures. Many companies provide additional information.</a:t>
            </a:r>
            <a:endParaRPr lang="en-US" dirty="0"/>
          </a:p>
        </p:txBody>
      </p:sp>
      <p:sp>
        <p:nvSpPr>
          <p:cNvPr id="8" name="Rectangle 7"/>
          <p:cNvSpPr/>
          <p:nvPr/>
        </p:nvSpPr>
        <p:spPr>
          <a:xfrm>
            <a:off x="585216" y="2528314"/>
            <a:ext cx="7223491" cy="3416074"/>
          </a:xfrm>
          <a:prstGeom prst="rect">
            <a:avLst/>
          </a:prstGeom>
          <a:solidFill>
            <a:schemeClr val="bg2">
              <a:lumMod val="9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780374" y="2742524"/>
            <a:ext cx="8826399" cy="3123932"/>
          </a:xfrm>
          <a:prstGeom prst="rect">
            <a:avLst/>
          </a:prstGeom>
          <a:noFill/>
        </p:spPr>
        <p:txBody>
          <a:bodyPr wrap="square" rtlCol="0">
            <a:spAutoFit/>
          </a:bodyPr>
          <a:lstStyle/>
          <a:p>
            <a:endParaRPr lang="en-US" b="1" dirty="0" smtClean="0"/>
          </a:p>
          <a:p>
            <a:r>
              <a:rPr lang="en-US" b="1" dirty="0" smtClean="0"/>
              <a:t>Net sales by Product:</a:t>
            </a:r>
          </a:p>
          <a:p>
            <a:pPr>
              <a:spcBef>
                <a:spcPts val="600"/>
              </a:spcBef>
            </a:pPr>
            <a:r>
              <a:rPr lang="en-US" dirty="0" smtClean="0"/>
              <a:t>iPhone                                               $101,991          $ 91,279            $ 78,692</a:t>
            </a:r>
          </a:p>
          <a:p>
            <a:pPr>
              <a:spcBef>
                <a:spcPts val="600"/>
              </a:spcBef>
            </a:pPr>
            <a:r>
              <a:rPr lang="en-US" dirty="0" smtClean="0"/>
              <a:t>iPad                                                        30,283             31,980               30,945</a:t>
            </a:r>
          </a:p>
          <a:p>
            <a:pPr>
              <a:spcBef>
                <a:spcPts val="600"/>
              </a:spcBef>
            </a:pPr>
            <a:r>
              <a:rPr lang="en-US" dirty="0" smtClean="0"/>
              <a:t>Mac                                                        24,079              21,483              23,221</a:t>
            </a:r>
          </a:p>
          <a:p>
            <a:pPr>
              <a:spcBef>
                <a:spcPts val="600"/>
              </a:spcBef>
              <a:tabLst>
                <a:tab pos="6629400" algn="l"/>
                <a:tab pos="6858000" algn="l"/>
              </a:tabLst>
            </a:pPr>
            <a:r>
              <a:rPr lang="en-US" dirty="0" smtClean="0"/>
              <a:t>iPod                                                          2,286                4,411                 5,615</a:t>
            </a:r>
          </a:p>
          <a:p>
            <a:pPr>
              <a:spcBef>
                <a:spcPts val="600"/>
              </a:spcBef>
            </a:pPr>
            <a:r>
              <a:rPr lang="en-US" dirty="0" smtClean="0"/>
              <a:t>iTunes, software, and services          18,063              16,051               12,890</a:t>
            </a:r>
          </a:p>
          <a:p>
            <a:pPr>
              <a:spcBef>
                <a:spcPts val="600"/>
              </a:spcBef>
            </a:pPr>
            <a:r>
              <a:rPr lang="en-US" dirty="0" smtClean="0"/>
              <a:t>Accessories                                             6,093                5,706                 5,145</a:t>
            </a:r>
          </a:p>
          <a:p>
            <a:pPr>
              <a:spcBef>
                <a:spcPts val="600"/>
              </a:spcBef>
            </a:pPr>
            <a:r>
              <a:rPr lang="en-US" dirty="0" smtClean="0"/>
              <a:t>Total net sales                                  $182,795         $170,910          $156,508              </a:t>
            </a:r>
          </a:p>
        </p:txBody>
      </p:sp>
      <p:cxnSp>
        <p:nvCxnSpPr>
          <p:cNvPr id="10" name="Straight Connector 9"/>
          <p:cNvCxnSpPr/>
          <p:nvPr/>
        </p:nvCxnSpPr>
        <p:spPr>
          <a:xfrm>
            <a:off x="4004680" y="3093783"/>
            <a:ext cx="358886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919217" y="5502349"/>
            <a:ext cx="94581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270375" y="5502349"/>
            <a:ext cx="94581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 name="Group 4"/>
          <p:cNvGrpSpPr/>
          <p:nvPr/>
        </p:nvGrpSpPr>
        <p:grpSpPr>
          <a:xfrm>
            <a:off x="3919217" y="5816533"/>
            <a:ext cx="945815" cy="60306"/>
            <a:chOff x="5080375" y="5789512"/>
            <a:chExt cx="945815" cy="60306"/>
          </a:xfrm>
        </p:grpSpPr>
        <p:cxnSp>
          <p:nvCxnSpPr>
            <p:cNvPr id="15" name="Straight Connector 14"/>
            <p:cNvCxnSpPr/>
            <p:nvPr/>
          </p:nvCxnSpPr>
          <p:spPr>
            <a:xfrm>
              <a:off x="5080375" y="5789512"/>
              <a:ext cx="94581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080375" y="5849818"/>
              <a:ext cx="94581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9" name="TextBox 18"/>
          <p:cNvSpPr txBox="1"/>
          <p:nvPr/>
        </p:nvSpPr>
        <p:spPr>
          <a:xfrm>
            <a:off x="4004680" y="2683921"/>
            <a:ext cx="3772784" cy="369332"/>
          </a:xfrm>
          <a:prstGeom prst="rect">
            <a:avLst/>
          </a:prstGeom>
          <a:noFill/>
        </p:spPr>
        <p:txBody>
          <a:bodyPr wrap="square" rtlCol="0">
            <a:spAutoFit/>
          </a:bodyPr>
          <a:lstStyle/>
          <a:p>
            <a:r>
              <a:rPr lang="en-US" b="1" dirty="0" smtClean="0"/>
              <a:t>  2014                 2013                  2012</a:t>
            </a:r>
            <a:endParaRPr lang="en-US" b="1" dirty="0"/>
          </a:p>
        </p:txBody>
      </p:sp>
      <p:cxnSp>
        <p:nvCxnSpPr>
          <p:cNvPr id="21" name="Straight Connector 20"/>
          <p:cNvCxnSpPr/>
          <p:nvPr/>
        </p:nvCxnSpPr>
        <p:spPr>
          <a:xfrm>
            <a:off x="6638855" y="5506139"/>
            <a:ext cx="94581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2" name="Group 21"/>
          <p:cNvGrpSpPr/>
          <p:nvPr/>
        </p:nvGrpSpPr>
        <p:grpSpPr>
          <a:xfrm>
            <a:off x="5270375" y="5809941"/>
            <a:ext cx="945815" cy="60306"/>
            <a:chOff x="5080375" y="5789512"/>
            <a:chExt cx="945815" cy="60306"/>
          </a:xfrm>
        </p:grpSpPr>
        <p:cxnSp>
          <p:nvCxnSpPr>
            <p:cNvPr id="23" name="Straight Connector 22"/>
            <p:cNvCxnSpPr/>
            <p:nvPr/>
          </p:nvCxnSpPr>
          <p:spPr>
            <a:xfrm>
              <a:off x="5080375" y="5789512"/>
              <a:ext cx="94581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080375" y="5849818"/>
              <a:ext cx="94581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a:off x="6638855" y="5819998"/>
            <a:ext cx="945815" cy="60306"/>
            <a:chOff x="5080375" y="5789512"/>
            <a:chExt cx="945815" cy="60306"/>
          </a:xfrm>
        </p:grpSpPr>
        <p:cxnSp>
          <p:nvCxnSpPr>
            <p:cNvPr id="26" name="Straight Connector 25"/>
            <p:cNvCxnSpPr/>
            <p:nvPr/>
          </p:nvCxnSpPr>
          <p:spPr>
            <a:xfrm>
              <a:off x="5080375" y="5789512"/>
              <a:ext cx="94581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080375" y="5849818"/>
              <a:ext cx="94581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55672468"/>
      </p:ext>
    </p:extLst>
  </p:cSld>
  <p:clrMapOvr>
    <a:masterClrMapping/>
  </p:clrMapOvr>
  <p:transition>
    <p:split dir="in"/>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38187" y="3128180"/>
            <a:ext cx="7528260" cy="3045878"/>
          </a:xfrm>
          <a:prstGeom prst="rect">
            <a:avLst/>
          </a:prstGeom>
          <a:solidFill>
            <a:schemeClr val="bg2">
              <a:lumMod val="9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482" name="Title 1"/>
          <p:cNvSpPr>
            <a:spLocks noGrp="1"/>
          </p:cNvSpPr>
          <p:nvPr>
            <p:ph type="title"/>
          </p:nvPr>
        </p:nvSpPr>
        <p:spPr>
          <a:xfrm>
            <a:off x="585216" y="210313"/>
            <a:ext cx="6217548" cy="869188"/>
          </a:xfrm>
        </p:spPr>
        <p:txBody>
          <a:bodyPr>
            <a:noAutofit/>
          </a:bodyPr>
          <a:lstStyle/>
          <a:p>
            <a:r>
              <a:rPr lang="en-US" sz="2400" dirty="0" smtClean="0"/>
              <a:t>Differences in Accounting Methods Acceptable under IFRS and U.S. GAAP</a:t>
            </a:r>
          </a:p>
        </p:txBody>
      </p:sp>
      <p:sp>
        <p:nvSpPr>
          <p:cNvPr id="6" name="Rectangle 5"/>
          <p:cNvSpPr/>
          <p:nvPr/>
        </p:nvSpPr>
        <p:spPr>
          <a:xfrm>
            <a:off x="538187" y="1422252"/>
            <a:ext cx="6998452" cy="1477328"/>
          </a:xfrm>
          <a:prstGeom prst="rect">
            <a:avLst/>
          </a:prstGeom>
        </p:spPr>
        <p:txBody>
          <a:bodyPr wrap="square">
            <a:spAutoFit/>
          </a:bodyPr>
          <a:lstStyle/>
          <a:p>
            <a:r>
              <a:rPr lang="en-US" dirty="0" smtClean="0"/>
              <a:t>Many countries have adopted International Financial Reporting Standards (IFRS) issued by the International Accounting Standards Board (IASB). IFRS are similar to U.S. GAAP, but there are several important differences. The FASB and IASB are working together to eliminate some of these differences.</a:t>
            </a:r>
          </a:p>
        </p:txBody>
      </p:sp>
      <p:pic>
        <p:nvPicPr>
          <p:cNvPr id="1026" name="Picture 2"/>
          <p:cNvPicPr>
            <a:picLocks noChangeAspect="1" noChangeArrowheads="1"/>
          </p:cNvPicPr>
          <p:nvPr/>
        </p:nvPicPr>
        <p:blipFill>
          <a:blip r:embed="rId3" cstate="print"/>
          <a:srcRect r="11905"/>
          <a:stretch>
            <a:fillRect/>
          </a:stretch>
        </p:blipFill>
        <p:spPr bwMode="auto">
          <a:xfrm>
            <a:off x="6562831" y="211873"/>
            <a:ext cx="1217017" cy="1151232"/>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dirty="0" smtClean="0"/>
              <a:t>Copyright ©2017 McGraw-Hill Education. All rights reserved. No reproduction or distribution without the prior written consent of McGraw-Hill Education. </a:t>
            </a:r>
            <a:endParaRPr lang="en-US" dirty="0"/>
          </a:p>
        </p:txBody>
      </p:sp>
      <p:sp>
        <p:nvSpPr>
          <p:cNvPr id="5" name="TextBox 4"/>
          <p:cNvSpPr txBox="1"/>
          <p:nvPr/>
        </p:nvSpPr>
        <p:spPr>
          <a:xfrm>
            <a:off x="618681" y="3620673"/>
            <a:ext cx="6917958" cy="2246769"/>
          </a:xfrm>
          <a:prstGeom prst="rect">
            <a:avLst/>
          </a:prstGeom>
          <a:noFill/>
        </p:spPr>
        <p:txBody>
          <a:bodyPr wrap="square" rtlCol="0">
            <a:spAutoFit/>
          </a:bodyPr>
          <a:lstStyle/>
          <a:p>
            <a:r>
              <a:rPr lang="en-US" sz="1400" dirty="0" smtClean="0"/>
              <a:t>Last-in first-out (LIFO) method for inventory       Permitted              Prohibited                                     </a:t>
            </a:r>
          </a:p>
          <a:p>
            <a:r>
              <a:rPr lang="en-US" sz="1400" dirty="0" smtClean="0"/>
              <a:t>Reversal of inventory write-downs                        Prohibited             Required                                       </a:t>
            </a:r>
          </a:p>
          <a:p>
            <a:r>
              <a:rPr lang="en-US" sz="1400" dirty="0" smtClean="0"/>
              <a:t>Basis for property, plant, and equipment             Historical cost      Fair value or historical cost        </a:t>
            </a:r>
          </a:p>
          <a:p>
            <a:r>
              <a:rPr lang="en-US" sz="1400" dirty="0" smtClean="0"/>
              <a:t>Development costs                                                   Expensed               Capitalized                                    </a:t>
            </a:r>
          </a:p>
          <a:p>
            <a:r>
              <a:rPr lang="en-US" sz="1400" dirty="0" smtClean="0"/>
              <a:t>Debt to be refinanced                                              Current                   Noncurrent                                   </a:t>
            </a:r>
          </a:p>
          <a:p>
            <a:r>
              <a:rPr lang="en-US" sz="1400" dirty="0" smtClean="0"/>
              <a:t>Recognition of contingent liabilities                      Probable                More likely than not                   </a:t>
            </a:r>
          </a:p>
          <a:p>
            <a:r>
              <a:rPr lang="en-US" sz="1400" dirty="0" smtClean="0"/>
              <a:t>Stockholders’ equity accounts                               Common stock      Share capital                               </a:t>
            </a:r>
          </a:p>
          <a:p>
            <a:r>
              <a:rPr lang="en-US" sz="1400" dirty="0"/>
              <a:t> </a:t>
            </a:r>
            <a:r>
              <a:rPr lang="en-US" sz="1400" dirty="0" smtClean="0"/>
              <a:t>                                                                                    Paid-in capital       Share premium       </a:t>
            </a:r>
          </a:p>
          <a:p>
            <a:r>
              <a:rPr lang="en-US" sz="1400" dirty="0" smtClean="0"/>
              <a:t>Interest received on cash flow statement           Operating               Operating or investing             </a:t>
            </a:r>
          </a:p>
          <a:p>
            <a:r>
              <a:rPr lang="en-US" sz="1400" dirty="0" smtClean="0"/>
              <a:t>Interest paid on cash flow statement                   Operating              Operating or financing             </a:t>
            </a:r>
          </a:p>
        </p:txBody>
      </p:sp>
      <p:sp>
        <p:nvSpPr>
          <p:cNvPr id="7" name="TextBox 6"/>
          <p:cNvSpPr txBox="1"/>
          <p:nvPr/>
        </p:nvSpPr>
        <p:spPr>
          <a:xfrm>
            <a:off x="7438680" y="3620673"/>
            <a:ext cx="1743001" cy="2246769"/>
          </a:xfrm>
          <a:prstGeom prst="rect">
            <a:avLst/>
          </a:prstGeom>
          <a:noFill/>
        </p:spPr>
        <p:txBody>
          <a:bodyPr wrap="square" rtlCol="0">
            <a:spAutoFit/>
          </a:bodyPr>
          <a:lstStyle/>
          <a:p>
            <a:r>
              <a:rPr lang="en-US" sz="1400" dirty="0" smtClean="0"/>
              <a:t>  7</a:t>
            </a:r>
          </a:p>
          <a:p>
            <a:r>
              <a:rPr lang="en-US" sz="1400" dirty="0" smtClean="0"/>
              <a:t>  7</a:t>
            </a:r>
          </a:p>
          <a:p>
            <a:r>
              <a:rPr lang="en-US" sz="1400" dirty="0" smtClean="0"/>
              <a:t>  8</a:t>
            </a:r>
          </a:p>
          <a:p>
            <a:r>
              <a:rPr lang="en-US" sz="1400" dirty="0" smtClean="0"/>
              <a:t>  8</a:t>
            </a:r>
          </a:p>
          <a:p>
            <a:r>
              <a:rPr lang="en-US" sz="1400" dirty="0" smtClean="0"/>
              <a:t>  9</a:t>
            </a:r>
          </a:p>
          <a:p>
            <a:r>
              <a:rPr lang="en-US" sz="1400" dirty="0" smtClean="0"/>
              <a:t>  9</a:t>
            </a:r>
          </a:p>
          <a:p>
            <a:r>
              <a:rPr lang="en-US" sz="1400" dirty="0" smtClean="0"/>
              <a:t>11</a:t>
            </a:r>
          </a:p>
          <a:p>
            <a:endParaRPr lang="en-US" sz="1400" dirty="0"/>
          </a:p>
          <a:p>
            <a:r>
              <a:rPr lang="en-US" sz="1400" dirty="0" smtClean="0"/>
              <a:t>12</a:t>
            </a:r>
          </a:p>
          <a:p>
            <a:r>
              <a:rPr lang="en-US" sz="1400" dirty="0" smtClean="0"/>
              <a:t>12</a:t>
            </a:r>
            <a:endParaRPr lang="en-US" sz="1400" dirty="0"/>
          </a:p>
        </p:txBody>
      </p:sp>
      <p:sp>
        <p:nvSpPr>
          <p:cNvPr id="8" name="TextBox 7"/>
          <p:cNvSpPr txBox="1"/>
          <p:nvPr/>
        </p:nvSpPr>
        <p:spPr>
          <a:xfrm>
            <a:off x="621531" y="3215373"/>
            <a:ext cx="7769191" cy="369332"/>
          </a:xfrm>
          <a:prstGeom prst="rect">
            <a:avLst/>
          </a:prstGeom>
          <a:noFill/>
        </p:spPr>
        <p:txBody>
          <a:bodyPr wrap="square" rtlCol="0">
            <a:spAutoFit/>
          </a:bodyPr>
          <a:lstStyle/>
          <a:p>
            <a:r>
              <a:rPr lang="en-US" dirty="0" smtClean="0">
                <a:solidFill>
                  <a:srgbClr val="3366FF"/>
                </a:solidFill>
              </a:rPr>
              <a:t>Difference                                               U.S. GAAP       IFRS                          Chapter</a:t>
            </a:r>
            <a:endParaRPr lang="en-US" dirty="0">
              <a:solidFill>
                <a:srgbClr val="3366FF"/>
              </a:solidFill>
            </a:endParaRPr>
          </a:p>
        </p:txBody>
      </p:sp>
    </p:spTree>
    <p:extLst>
      <p:ext uri="{BB962C8B-B14F-4D97-AF65-F5344CB8AC3E}">
        <p14:creationId xmlns:p14="http://schemas.microsoft.com/office/powerpoint/2010/main" val="938443112"/>
      </p:ext>
    </p:extLst>
  </p:cSld>
  <p:clrMapOvr>
    <a:masterClrMapping/>
  </p:clrMapOvr>
  <p:transition>
    <p:strips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3"/>
          <p:cNvSpPr txBox="1">
            <a:spLocks noChangeArrowheads="1"/>
          </p:cNvSpPr>
          <p:nvPr/>
        </p:nvSpPr>
        <p:spPr bwMode="auto">
          <a:xfrm>
            <a:off x="1011553" y="4320599"/>
            <a:ext cx="6475615" cy="369332"/>
          </a:xfrm>
          <a:prstGeom prst="rect">
            <a:avLst/>
          </a:prstGeom>
          <a:noFill/>
          <a:ln w="9525">
            <a:noFill/>
            <a:miter lim="800000"/>
            <a:headEnd/>
            <a:tailEnd/>
          </a:ln>
        </p:spPr>
        <p:txBody>
          <a:bodyPr wrap="square">
            <a:spAutoFit/>
          </a:bodyPr>
          <a:lstStyle/>
          <a:p>
            <a:pPr eaLnBrk="0" hangingPunct="0">
              <a:spcBef>
                <a:spcPct val="50000"/>
              </a:spcBef>
            </a:pPr>
            <a:r>
              <a:rPr lang="en-US" baseline="30000" dirty="0" smtClean="0"/>
              <a:t>†</a:t>
            </a:r>
            <a:r>
              <a:rPr lang="en-US" dirty="0" smtClean="0"/>
              <a:t>(Beginning </a:t>
            </a:r>
            <a:r>
              <a:rPr lang="en-US" dirty="0"/>
              <a:t>T</a:t>
            </a:r>
            <a:r>
              <a:rPr lang="en-US" dirty="0" smtClean="0"/>
              <a:t>otal Assets </a:t>
            </a:r>
            <a:r>
              <a:rPr lang="en-US" dirty="0"/>
              <a:t>+ </a:t>
            </a:r>
            <a:r>
              <a:rPr lang="en-US" dirty="0" smtClean="0"/>
              <a:t>Ending </a:t>
            </a:r>
            <a:r>
              <a:rPr lang="en-US" dirty="0"/>
              <a:t>T</a:t>
            </a:r>
            <a:r>
              <a:rPr lang="en-US" dirty="0" smtClean="0"/>
              <a:t>otal </a:t>
            </a:r>
            <a:r>
              <a:rPr lang="en-US" dirty="0"/>
              <a:t>A</a:t>
            </a:r>
            <a:r>
              <a:rPr lang="en-US" dirty="0" smtClean="0"/>
              <a:t>ssets</a:t>
            </a:r>
            <a:r>
              <a:rPr lang="en-US" dirty="0"/>
              <a:t>) ÷ 2</a:t>
            </a:r>
            <a:endParaRPr lang="en-US" baseline="30000" dirty="0"/>
          </a:p>
        </p:txBody>
      </p:sp>
      <p:sp>
        <p:nvSpPr>
          <p:cNvPr id="36870" name="Text Box 3"/>
          <p:cNvSpPr txBox="1">
            <a:spLocks noChangeArrowheads="1"/>
          </p:cNvSpPr>
          <p:nvPr/>
        </p:nvSpPr>
        <p:spPr bwMode="auto">
          <a:xfrm>
            <a:off x="978304" y="3713629"/>
            <a:ext cx="6765630" cy="646331"/>
          </a:xfrm>
          <a:prstGeom prst="rect">
            <a:avLst/>
          </a:prstGeom>
          <a:noFill/>
          <a:ln w="9525">
            <a:noFill/>
            <a:miter lim="800000"/>
            <a:headEnd/>
            <a:tailEnd/>
          </a:ln>
        </p:spPr>
        <p:txBody>
          <a:bodyPr wrap="square">
            <a:spAutoFit/>
          </a:bodyPr>
          <a:lstStyle/>
          <a:p>
            <a:pPr marL="63500" indent="-63500" eaLnBrk="0" hangingPunct="0">
              <a:spcBef>
                <a:spcPct val="50000"/>
              </a:spcBef>
            </a:pPr>
            <a:r>
              <a:rPr lang="en-US" baseline="30000" dirty="0" smtClean="0"/>
              <a:t>*</a:t>
            </a:r>
            <a:r>
              <a:rPr lang="en-US" dirty="0" smtClean="0"/>
              <a:t>In more complex ROA analyses, </a:t>
            </a:r>
            <a:r>
              <a:rPr lang="en-US" dirty="0"/>
              <a:t>interest expense (net of tax) and </a:t>
            </a:r>
            <a:r>
              <a:rPr lang="en-US" dirty="0" smtClean="0"/>
              <a:t>minority interest are </a:t>
            </a:r>
            <a:r>
              <a:rPr lang="en-US" dirty="0"/>
              <a:t>added back to net </a:t>
            </a:r>
            <a:r>
              <a:rPr lang="en-US" dirty="0" smtClean="0"/>
              <a:t>income in the numerator.</a:t>
            </a:r>
            <a:endParaRPr lang="en-US" baseline="30000" dirty="0"/>
          </a:p>
        </p:txBody>
      </p:sp>
      <p:sp>
        <p:nvSpPr>
          <p:cNvPr id="2" name="Footer Placeholder 1"/>
          <p:cNvSpPr>
            <a:spLocks noGrp="1"/>
          </p:cNvSpPr>
          <p:nvPr>
            <p:ph type="ftr" sz="quarter" idx="11"/>
          </p:nvPr>
        </p:nvSpPr>
        <p:spPr/>
        <p:txBody>
          <a:bodyPr/>
          <a:lstStyle/>
          <a:p>
            <a:r>
              <a:rPr lang="en-US" dirty="0" smtClean="0"/>
              <a:t>Copyright ©2017 McGraw-Hill Education. All rights reserved. No reproduction or distribution without the prior written consent of McGraw-Hill Education. </a:t>
            </a:r>
            <a:endParaRPr lang="en-US" dirty="0"/>
          </a:p>
        </p:txBody>
      </p:sp>
      <p:sp>
        <p:nvSpPr>
          <p:cNvPr id="7" name="Oval 6"/>
          <p:cNvSpPr/>
          <p:nvPr/>
        </p:nvSpPr>
        <p:spPr>
          <a:xfrm>
            <a:off x="6273471" y="410485"/>
            <a:ext cx="2206620" cy="2206620"/>
          </a:xfrm>
          <a:prstGeom prst="ellipse">
            <a:avLst/>
          </a:prstGeom>
          <a:solidFill>
            <a:srgbClr val="FAD3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4899546" y="731178"/>
            <a:ext cx="2323284" cy="218070"/>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KEY RATIO ANALYSIS</a:t>
            </a:r>
            <a:endParaRPr lang="en-US" dirty="0"/>
          </a:p>
        </p:txBody>
      </p:sp>
      <p:sp>
        <p:nvSpPr>
          <p:cNvPr id="9" name="Title 1"/>
          <p:cNvSpPr txBox="1">
            <a:spLocks/>
          </p:cNvSpPr>
          <p:nvPr/>
        </p:nvSpPr>
        <p:spPr>
          <a:xfrm>
            <a:off x="585216" y="210312"/>
            <a:ext cx="5008033" cy="465223"/>
          </a:xfrm>
          <a:prstGeom prst="rect">
            <a:avLst/>
          </a:prstGeom>
          <a:ln>
            <a:noFill/>
          </a:ln>
        </p:spPr>
        <p:txBody>
          <a:bodyPr/>
          <a:lstStyle>
            <a:lvl1pPr algn="l" defTabSz="457200" rtl="0" eaLnBrk="1" latinLnBrk="0" hangingPunct="1">
              <a:spcBef>
                <a:spcPct val="0"/>
              </a:spcBef>
              <a:buNone/>
              <a:defRPr sz="2400" kern="1200">
                <a:solidFill>
                  <a:schemeClr val="accent1">
                    <a:lumMod val="75000"/>
                  </a:schemeClr>
                </a:solidFill>
                <a:latin typeface="+mj-lt"/>
                <a:ea typeface="+mj-ea"/>
                <a:cs typeface="+mj-cs"/>
              </a:defRPr>
            </a:lvl1pPr>
          </a:lstStyle>
          <a:p>
            <a:r>
              <a:rPr lang="en-US" dirty="0" smtClean="0"/>
              <a:t>Return on Assets (ROA) </a:t>
            </a:r>
            <a:endParaRPr lang="en-US" dirty="0"/>
          </a:p>
        </p:txBody>
      </p:sp>
      <p:sp>
        <p:nvSpPr>
          <p:cNvPr id="10" name="TextBox 9"/>
          <p:cNvSpPr txBox="1"/>
          <p:nvPr/>
        </p:nvSpPr>
        <p:spPr>
          <a:xfrm>
            <a:off x="6414590" y="967022"/>
            <a:ext cx="1883249" cy="923330"/>
          </a:xfrm>
          <a:prstGeom prst="rect">
            <a:avLst/>
          </a:prstGeom>
          <a:noFill/>
        </p:spPr>
        <p:txBody>
          <a:bodyPr wrap="square" rtlCol="0">
            <a:spAutoFit/>
          </a:bodyPr>
          <a:lstStyle/>
          <a:p>
            <a:pPr algn="ctr"/>
            <a:r>
              <a:rPr lang="en-US" sz="5400" dirty="0" smtClean="0">
                <a:solidFill>
                  <a:srgbClr val="622233"/>
                </a:solidFill>
              </a:rPr>
              <a:t>$$$</a:t>
            </a:r>
            <a:endParaRPr lang="en-US" sz="5400" dirty="0">
              <a:solidFill>
                <a:srgbClr val="622233"/>
              </a:solidFill>
            </a:endParaRPr>
          </a:p>
        </p:txBody>
      </p:sp>
      <p:sp>
        <p:nvSpPr>
          <p:cNvPr id="12" name="TextBox 11"/>
          <p:cNvSpPr txBox="1"/>
          <p:nvPr/>
        </p:nvSpPr>
        <p:spPr>
          <a:xfrm>
            <a:off x="941206" y="2554560"/>
            <a:ext cx="3958340" cy="369332"/>
          </a:xfrm>
          <a:prstGeom prst="rect">
            <a:avLst/>
          </a:prstGeom>
          <a:noFill/>
        </p:spPr>
        <p:txBody>
          <a:bodyPr wrap="square" rtlCol="0">
            <a:spAutoFit/>
          </a:bodyPr>
          <a:lstStyle/>
          <a:p>
            <a:r>
              <a:rPr lang="en-US" b="1" dirty="0" smtClean="0"/>
              <a:t>Return on Assets    =</a:t>
            </a:r>
            <a:endParaRPr lang="en-US" b="1" dirty="0"/>
          </a:p>
        </p:txBody>
      </p:sp>
      <p:grpSp>
        <p:nvGrpSpPr>
          <p:cNvPr id="13" name="Group 12"/>
          <p:cNvGrpSpPr/>
          <p:nvPr/>
        </p:nvGrpSpPr>
        <p:grpSpPr>
          <a:xfrm>
            <a:off x="2114040" y="2444395"/>
            <a:ext cx="4812903" cy="600164"/>
            <a:chOff x="3404473" y="1571844"/>
            <a:chExt cx="4812903" cy="600164"/>
          </a:xfrm>
        </p:grpSpPr>
        <p:sp>
          <p:nvSpPr>
            <p:cNvPr id="14" name="TextBox 13"/>
            <p:cNvSpPr txBox="1"/>
            <p:nvPr/>
          </p:nvSpPr>
          <p:spPr>
            <a:xfrm>
              <a:off x="3404473" y="1571844"/>
              <a:ext cx="4812903" cy="600164"/>
            </a:xfrm>
            <a:prstGeom prst="rect">
              <a:avLst/>
            </a:prstGeom>
            <a:noFill/>
          </p:spPr>
          <p:txBody>
            <a:bodyPr wrap="square" rtlCol="0">
              <a:spAutoFit/>
            </a:bodyPr>
            <a:lstStyle/>
            <a:p>
              <a:pPr algn="ctr"/>
              <a:r>
                <a:rPr lang="en-US" b="1" dirty="0" smtClean="0"/>
                <a:t>Net Income</a:t>
              </a:r>
              <a:r>
                <a:rPr lang="en-US" dirty="0" smtClean="0"/>
                <a:t>*</a:t>
              </a:r>
            </a:p>
            <a:p>
              <a:pPr algn="ctr">
                <a:lnSpc>
                  <a:spcPct val="80000"/>
                </a:lnSpc>
              </a:pPr>
              <a:r>
                <a:rPr lang="en-US" b="1" dirty="0" smtClean="0"/>
                <a:t>Average Total Assets</a:t>
              </a:r>
              <a:r>
                <a:rPr lang="en-US" b="1" baseline="30000" dirty="0" smtClean="0"/>
                <a:t>†</a:t>
              </a:r>
              <a:endParaRPr lang="en-US" b="1" baseline="30000" dirty="0"/>
            </a:p>
          </p:txBody>
        </p:sp>
        <p:cxnSp>
          <p:nvCxnSpPr>
            <p:cNvPr id="15" name="Straight Connector 14"/>
            <p:cNvCxnSpPr/>
            <p:nvPr/>
          </p:nvCxnSpPr>
          <p:spPr>
            <a:xfrm>
              <a:off x="4414633" y="1900616"/>
              <a:ext cx="26924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 name="Rectangle 4"/>
          <p:cNvSpPr/>
          <p:nvPr/>
        </p:nvSpPr>
        <p:spPr>
          <a:xfrm>
            <a:off x="978304" y="3742262"/>
            <a:ext cx="6508864" cy="94766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13866573"/>
      </p:ext>
    </p:extLst>
  </p:cSld>
  <p:clrMapOvr>
    <a:masterClrMapping/>
  </p:clrMapOvr>
  <p:transition>
    <p:dissolv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324138" y="1906781"/>
            <a:ext cx="6674748" cy="30667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168838" y="3558788"/>
            <a:ext cx="1374416" cy="999738"/>
          </a:xfrm>
          <a:prstGeom prst="rect">
            <a:avLst/>
          </a:prstGeom>
          <a:solidFill>
            <a:srgbClr val="FAD3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p:nvSpPr>
        <p:spPr>
          <a:xfrm>
            <a:off x="6128282" y="2298570"/>
            <a:ext cx="1374416" cy="999738"/>
          </a:xfrm>
          <a:prstGeom prst="rect">
            <a:avLst/>
          </a:prstGeom>
          <a:solidFill>
            <a:srgbClr val="FAD3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890" name="Rectangle 2"/>
          <p:cNvSpPr>
            <a:spLocks noGrp="1" noChangeArrowheads="1"/>
          </p:cNvSpPr>
          <p:nvPr>
            <p:ph type="title"/>
          </p:nvPr>
        </p:nvSpPr>
        <p:spPr>
          <a:xfrm>
            <a:off x="585216" y="210312"/>
            <a:ext cx="8239954" cy="672957"/>
          </a:xfrm>
        </p:spPr>
        <p:txBody>
          <a:bodyPr/>
          <a:lstStyle/>
          <a:p>
            <a:r>
              <a:rPr lang="en-US" dirty="0"/>
              <a:t>Exhibit </a:t>
            </a:r>
            <a:r>
              <a:rPr lang="en-US" dirty="0" smtClean="0"/>
              <a:t>5.8</a:t>
            </a:r>
          </a:p>
        </p:txBody>
      </p:sp>
      <p:sp>
        <p:nvSpPr>
          <p:cNvPr id="3" name="Content Placeholder 2"/>
          <p:cNvSpPr>
            <a:spLocks noGrp="1"/>
          </p:cNvSpPr>
          <p:nvPr>
            <p:ph idx="1"/>
          </p:nvPr>
        </p:nvSpPr>
        <p:spPr>
          <a:xfrm>
            <a:off x="585216" y="694944"/>
            <a:ext cx="8238720" cy="608167"/>
          </a:xfrm>
        </p:spPr>
        <p:txBody>
          <a:bodyPr/>
          <a:lstStyle/>
          <a:p>
            <a:r>
              <a:rPr lang="en-US" dirty="0"/>
              <a:t>ROA Profit Driver </a:t>
            </a:r>
            <a:r>
              <a:rPr lang="en-US" dirty="0" smtClean="0"/>
              <a:t>Analysis</a:t>
            </a:r>
            <a:endParaRPr lang="en-US" dirty="0"/>
          </a:p>
        </p:txBody>
      </p:sp>
      <p:sp>
        <p:nvSpPr>
          <p:cNvPr id="2" name="Footer Placeholder 1"/>
          <p:cNvSpPr>
            <a:spLocks noGrp="1"/>
          </p:cNvSpPr>
          <p:nvPr>
            <p:ph type="ftr" sz="quarter" idx="11"/>
          </p:nvPr>
        </p:nvSpPr>
        <p:spPr/>
        <p:txBody>
          <a:bodyPr/>
          <a:lstStyle/>
          <a:p>
            <a:r>
              <a:rPr lang="en-US" dirty="0" smtClean="0"/>
              <a:t>Copyright ©2017 McGraw-Hill Education. All rights reserved. No reproduction or distribution without the prior written consent of McGraw-Hill Education. </a:t>
            </a:r>
            <a:endParaRPr lang="en-US" dirty="0"/>
          </a:p>
        </p:txBody>
      </p:sp>
      <p:sp>
        <p:nvSpPr>
          <p:cNvPr id="4" name="Rectangle 3"/>
          <p:cNvSpPr/>
          <p:nvPr/>
        </p:nvSpPr>
        <p:spPr>
          <a:xfrm>
            <a:off x="1661929" y="2298570"/>
            <a:ext cx="2296978" cy="999738"/>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2432095" y="2595789"/>
            <a:ext cx="654006" cy="369332"/>
          </a:xfrm>
          <a:prstGeom prst="rect">
            <a:avLst/>
          </a:prstGeom>
          <a:noFill/>
        </p:spPr>
        <p:txBody>
          <a:bodyPr wrap="square" rtlCol="0">
            <a:spAutoFit/>
          </a:bodyPr>
          <a:lstStyle/>
          <a:p>
            <a:r>
              <a:rPr lang="en-US" dirty="0" smtClean="0"/>
              <a:t>ROA</a:t>
            </a:r>
            <a:endParaRPr lang="en-US" dirty="0"/>
          </a:p>
        </p:txBody>
      </p:sp>
      <p:sp>
        <p:nvSpPr>
          <p:cNvPr id="9" name="Rectangle 8"/>
          <p:cNvSpPr/>
          <p:nvPr/>
        </p:nvSpPr>
        <p:spPr>
          <a:xfrm>
            <a:off x="1688951" y="3544534"/>
            <a:ext cx="2296978" cy="999738"/>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4381545" y="2318173"/>
            <a:ext cx="1374416" cy="999738"/>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4354517" y="3572298"/>
            <a:ext cx="1374416" cy="999738"/>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4192377" y="3685217"/>
            <a:ext cx="1729489" cy="646331"/>
          </a:xfrm>
          <a:prstGeom prst="rect">
            <a:avLst/>
          </a:prstGeom>
          <a:noFill/>
        </p:spPr>
        <p:txBody>
          <a:bodyPr wrap="square" rtlCol="0">
            <a:spAutoFit/>
          </a:bodyPr>
          <a:lstStyle/>
          <a:p>
            <a:pPr algn="ctr"/>
            <a:r>
              <a:rPr lang="en-US" dirty="0" smtClean="0"/>
              <a:t>Net Income</a:t>
            </a:r>
          </a:p>
          <a:p>
            <a:pPr algn="ctr"/>
            <a:r>
              <a:rPr lang="en-US" dirty="0" smtClean="0"/>
              <a:t>Net Sales</a:t>
            </a:r>
            <a:endParaRPr lang="en-US" dirty="0"/>
          </a:p>
        </p:txBody>
      </p:sp>
      <p:cxnSp>
        <p:nvCxnSpPr>
          <p:cNvPr id="13" name="Straight Connector 12"/>
          <p:cNvCxnSpPr/>
          <p:nvPr/>
        </p:nvCxnSpPr>
        <p:spPr>
          <a:xfrm>
            <a:off x="4435582" y="4015529"/>
            <a:ext cx="1239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983791" y="3570773"/>
            <a:ext cx="1729489" cy="923330"/>
          </a:xfrm>
          <a:prstGeom prst="rect">
            <a:avLst/>
          </a:prstGeom>
          <a:noFill/>
        </p:spPr>
        <p:txBody>
          <a:bodyPr wrap="square" rtlCol="0">
            <a:spAutoFit/>
          </a:bodyPr>
          <a:lstStyle/>
          <a:p>
            <a:pPr algn="ctr"/>
            <a:r>
              <a:rPr lang="en-US" dirty="0" smtClean="0"/>
              <a:t>Net Sales</a:t>
            </a:r>
          </a:p>
          <a:p>
            <a:pPr algn="ctr"/>
            <a:r>
              <a:rPr lang="en-US" dirty="0" smtClean="0"/>
              <a:t>Average Total </a:t>
            </a:r>
          </a:p>
          <a:p>
            <a:pPr algn="ctr"/>
            <a:r>
              <a:rPr lang="en-US" dirty="0" smtClean="0"/>
              <a:t>Assets</a:t>
            </a:r>
            <a:endParaRPr lang="en-US" dirty="0"/>
          </a:p>
        </p:txBody>
      </p:sp>
      <p:cxnSp>
        <p:nvCxnSpPr>
          <p:cNvPr id="16" name="Straight Connector 15"/>
          <p:cNvCxnSpPr/>
          <p:nvPr/>
        </p:nvCxnSpPr>
        <p:spPr>
          <a:xfrm>
            <a:off x="6236398" y="3912432"/>
            <a:ext cx="1239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924810" y="2574850"/>
            <a:ext cx="1729489" cy="544765"/>
          </a:xfrm>
          <a:prstGeom prst="rect">
            <a:avLst/>
          </a:prstGeom>
          <a:noFill/>
        </p:spPr>
        <p:txBody>
          <a:bodyPr wrap="square" rtlCol="0">
            <a:spAutoFit/>
          </a:bodyPr>
          <a:lstStyle/>
          <a:p>
            <a:pPr algn="ctr">
              <a:lnSpc>
                <a:spcPct val="80000"/>
              </a:lnSpc>
            </a:pPr>
            <a:r>
              <a:rPr lang="en-US" dirty="0" smtClean="0"/>
              <a:t>Total Asset</a:t>
            </a:r>
          </a:p>
          <a:p>
            <a:pPr algn="ctr">
              <a:lnSpc>
                <a:spcPct val="80000"/>
              </a:lnSpc>
            </a:pPr>
            <a:r>
              <a:rPr lang="en-US" dirty="0" smtClean="0"/>
              <a:t>Turnover</a:t>
            </a:r>
            <a:endParaRPr lang="en-US" dirty="0"/>
          </a:p>
        </p:txBody>
      </p:sp>
      <p:sp>
        <p:nvSpPr>
          <p:cNvPr id="8" name="TextBox 7"/>
          <p:cNvSpPr txBox="1"/>
          <p:nvPr/>
        </p:nvSpPr>
        <p:spPr>
          <a:xfrm>
            <a:off x="4192376" y="2564580"/>
            <a:ext cx="1729489" cy="544765"/>
          </a:xfrm>
          <a:prstGeom prst="rect">
            <a:avLst/>
          </a:prstGeom>
          <a:noFill/>
        </p:spPr>
        <p:txBody>
          <a:bodyPr wrap="square" rtlCol="0">
            <a:spAutoFit/>
          </a:bodyPr>
          <a:lstStyle/>
          <a:p>
            <a:pPr algn="ctr">
              <a:lnSpc>
                <a:spcPct val="80000"/>
              </a:lnSpc>
            </a:pPr>
            <a:r>
              <a:rPr lang="en-US" dirty="0" smtClean="0"/>
              <a:t>Net Profit</a:t>
            </a:r>
          </a:p>
          <a:p>
            <a:pPr algn="ctr">
              <a:lnSpc>
                <a:spcPct val="80000"/>
              </a:lnSpc>
            </a:pPr>
            <a:r>
              <a:rPr lang="en-US" dirty="0" smtClean="0"/>
              <a:t>Margin</a:t>
            </a:r>
            <a:endParaRPr lang="en-US" dirty="0"/>
          </a:p>
        </p:txBody>
      </p:sp>
      <p:sp>
        <p:nvSpPr>
          <p:cNvPr id="20" name="TextBox 19"/>
          <p:cNvSpPr txBox="1"/>
          <p:nvPr/>
        </p:nvSpPr>
        <p:spPr>
          <a:xfrm>
            <a:off x="1975373" y="3627939"/>
            <a:ext cx="1729489" cy="821763"/>
          </a:xfrm>
          <a:prstGeom prst="rect">
            <a:avLst/>
          </a:prstGeom>
          <a:noFill/>
        </p:spPr>
        <p:txBody>
          <a:bodyPr wrap="square" rtlCol="0">
            <a:spAutoFit/>
          </a:bodyPr>
          <a:lstStyle/>
          <a:p>
            <a:pPr algn="ctr"/>
            <a:r>
              <a:rPr lang="en-US" dirty="0" smtClean="0"/>
              <a:t>Net Income</a:t>
            </a:r>
          </a:p>
          <a:p>
            <a:pPr algn="ctr">
              <a:lnSpc>
                <a:spcPct val="80000"/>
              </a:lnSpc>
            </a:pPr>
            <a:r>
              <a:rPr lang="en-US" dirty="0" smtClean="0"/>
              <a:t>Average</a:t>
            </a:r>
          </a:p>
          <a:p>
            <a:pPr algn="ctr">
              <a:lnSpc>
                <a:spcPct val="80000"/>
              </a:lnSpc>
            </a:pPr>
            <a:r>
              <a:rPr lang="en-US" dirty="0" smtClean="0"/>
              <a:t>Total Assets</a:t>
            </a:r>
            <a:endParaRPr lang="en-US" dirty="0"/>
          </a:p>
        </p:txBody>
      </p:sp>
      <p:cxnSp>
        <p:nvCxnSpPr>
          <p:cNvPr id="21" name="Straight Connector 20"/>
          <p:cNvCxnSpPr/>
          <p:nvPr/>
        </p:nvCxnSpPr>
        <p:spPr>
          <a:xfrm>
            <a:off x="2194802" y="3965662"/>
            <a:ext cx="12393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958907" y="2703869"/>
            <a:ext cx="783676" cy="1477328"/>
          </a:xfrm>
          <a:prstGeom prst="rect">
            <a:avLst/>
          </a:prstGeom>
          <a:noFill/>
        </p:spPr>
        <p:txBody>
          <a:bodyPr wrap="square" rtlCol="0">
            <a:spAutoFit/>
          </a:bodyPr>
          <a:lstStyle/>
          <a:p>
            <a:r>
              <a:rPr lang="en-US" dirty="0" smtClean="0"/>
              <a:t>=</a:t>
            </a:r>
          </a:p>
          <a:p>
            <a:endParaRPr lang="en-US" dirty="0"/>
          </a:p>
          <a:p>
            <a:endParaRPr lang="en-US" dirty="0" smtClean="0"/>
          </a:p>
          <a:p>
            <a:endParaRPr lang="en-US" dirty="0"/>
          </a:p>
          <a:p>
            <a:r>
              <a:rPr lang="en-US" dirty="0" smtClean="0"/>
              <a:t>=</a:t>
            </a:r>
            <a:endParaRPr lang="en-US" dirty="0"/>
          </a:p>
        </p:txBody>
      </p:sp>
      <p:sp>
        <p:nvSpPr>
          <p:cNvPr id="23" name="TextBox 22"/>
          <p:cNvSpPr txBox="1"/>
          <p:nvPr/>
        </p:nvSpPr>
        <p:spPr>
          <a:xfrm>
            <a:off x="5814631" y="2707659"/>
            <a:ext cx="783676" cy="1477328"/>
          </a:xfrm>
          <a:prstGeom prst="rect">
            <a:avLst/>
          </a:prstGeom>
          <a:noFill/>
        </p:spPr>
        <p:txBody>
          <a:bodyPr wrap="square" rtlCol="0">
            <a:spAutoFit/>
          </a:bodyPr>
          <a:lstStyle/>
          <a:p>
            <a:r>
              <a:rPr lang="en-US" dirty="0" smtClean="0"/>
              <a:t>×</a:t>
            </a:r>
          </a:p>
          <a:p>
            <a:endParaRPr lang="en-US" dirty="0"/>
          </a:p>
          <a:p>
            <a:endParaRPr lang="en-US" dirty="0" smtClean="0"/>
          </a:p>
          <a:p>
            <a:endParaRPr lang="en-US" dirty="0" smtClean="0"/>
          </a:p>
          <a:p>
            <a:r>
              <a:rPr lang="en-US" dirty="0" smtClean="0"/>
              <a:t>×</a:t>
            </a:r>
            <a:endParaRPr lang="en-US" dirty="0"/>
          </a:p>
        </p:txBody>
      </p:sp>
    </p:spTree>
    <p:extLst>
      <p:ext uri="{BB962C8B-B14F-4D97-AF65-F5344CB8AC3E}">
        <p14:creationId xmlns:p14="http://schemas.microsoft.com/office/powerpoint/2010/main" val="254472116"/>
      </p:ext>
    </p:extLst>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85216" y="210312"/>
            <a:ext cx="7650843" cy="446572"/>
          </a:xfrm>
        </p:spPr>
        <p:txBody>
          <a:bodyPr/>
          <a:lstStyle/>
          <a:p>
            <a:r>
              <a:rPr lang="en-US" sz="2400" dirty="0" smtClean="0"/>
              <a:t>How Transactions Affect </a:t>
            </a:r>
            <a:r>
              <a:rPr lang="en-US" sz="2400" dirty="0"/>
              <a:t>R</a:t>
            </a:r>
            <a:r>
              <a:rPr lang="en-US" sz="2400" dirty="0" smtClean="0"/>
              <a:t>atios</a:t>
            </a:r>
          </a:p>
        </p:txBody>
      </p:sp>
      <p:sp>
        <p:nvSpPr>
          <p:cNvPr id="6" name="Rectangle 5"/>
          <p:cNvSpPr/>
          <p:nvPr/>
        </p:nvSpPr>
        <p:spPr>
          <a:xfrm>
            <a:off x="570736" y="2061063"/>
            <a:ext cx="7406160" cy="2308324"/>
          </a:xfrm>
          <a:prstGeom prst="rect">
            <a:avLst/>
          </a:prstGeom>
          <a:solidFill>
            <a:srgbClr val="FAD38F"/>
          </a:solidFill>
          <a:ln>
            <a:noFill/>
          </a:ln>
        </p:spPr>
        <p:txBody>
          <a:bodyPr wrap="square">
            <a:spAutoFit/>
          </a:bodyPr>
          <a:lstStyle/>
          <a:p>
            <a:pPr algn="ctr"/>
            <a:r>
              <a:rPr lang="en-US" b="1" u="sng" dirty="0" smtClean="0"/>
              <a:t>Three-Step Process</a:t>
            </a:r>
          </a:p>
          <a:p>
            <a:pPr marL="457200" indent="-457200">
              <a:buAutoNum type="arabicPeriod"/>
            </a:pPr>
            <a:r>
              <a:rPr lang="en-US" dirty="0" smtClean="0"/>
              <a:t>Journalize the transaction to determine its effects on various accounts.</a:t>
            </a:r>
          </a:p>
          <a:p>
            <a:pPr marL="457200" indent="-457200">
              <a:buAutoNum type="arabicPeriod"/>
            </a:pPr>
            <a:endParaRPr lang="en-US" dirty="0" smtClean="0"/>
          </a:p>
          <a:p>
            <a:pPr marL="457200" indent="-457200">
              <a:buAutoNum type="arabicPeriod"/>
            </a:pPr>
            <a:r>
              <a:rPr lang="en-US" dirty="0" smtClean="0"/>
              <a:t>Determine which accounts belong to the financial statement subtotals or totals in the numerator (top) and denominator (bottom) of the ratio and the direction of their effects.</a:t>
            </a:r>
          </a:p>
          <a:p>
            <a:pPr marL="457200" indent="-457200">
              <a:buAutoNum type="arabicPeriod"/>
            </a:pPr>
            <a:endParaRPr lang="en-US" dirty="0" smtClean="0"/>
          </a:p>
          <a:p>
            <a:pPr marL="457200" indent="-457200">
              <a:buAutoNum type="arabicPeriod"/>
            </a:pPr>
            <a:r>
              <a:rPr lang="en-US" dirty="0" smtClean="0"/>
              <a:t>Evaluate the combined effects from step 2 on the ratio.</a:t>
            </a:r>
          </a:p>
        </p:txBody>
      </p:sp>
      <p:sp>
        <p:nvSpPr>
          <p:cNvPr id="2" name="Footer Placeholder 1"/>
          <p:cNvSpPr>
            <a:spLocks noGrp="1"/>
          </p:cNvSpPr>
          <p:nvPr>
            <p:ph type="ftr" sz="quarter" idx="11"/>
          </p:nvPr>
        </p:nvSpPr>
        <p:spPr/>
        <p:txBody>
          <a:bodyPr/>
          <a:lstStyle/>
          <a:p>
            <a:r>
              <a:rPr lang="en-US" dirty="0" smtClean="0"/>
              <a:t>Copyright ©2017 McGraw-Hill Education. All rights reserved. No reproduction or distribution without the prior written consent of McGraw-Hill Education. </a:t>
            </a:r>
            <a:endParaRPr lang="en-US" dirty="0"/>
          </a:p>
        </p:txBody>
      </p:sp>
    </p:spTree>
    <p:extLst>
      <p:ext uri="{BB962C8B-B14F-4D97-AF65-F5344CB8AC3E}">
        <p14:creationId xmlns:p14="http://schemas.microsoft.com/office/powerpoint/2010/main" val="3427938145"/>
      </p:ext>
    </p:extLst>
  </p:cSld>
  <p:clrMapOvr>
    <a:masterClrMapping/>
  </p:clrMapOvr>
  <p:transition>
    <p:dissolv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85216" y="210312"/>
            <a:ext cx="7650843" cy="635168"/>
          </a:xfrm>
        </p:spPr>
        <p:txBody>
          <a:bodyPr/>
          <a:lstStyle/>
          <a:p>
            <a:r>
              <a:rPr lang="en-US" sz="2400" dirty="0" smtClean="0"/>
              <a:t>How Transactions Affect Ratios</a:t>
            </a:r>
          </a:p>
        </p:txBody>
      </p:sp>
      <p:sp>
        <p:nvSpPr>
          <p:cNvPr id="8" name="Rectangle 7"/>
          <p:cNvSpPr/>
          <p:nvPr/>
        </p:nvSpPr>
        <p:spPr>
          <a:xfrm>
            <a:off x="585216" y="909806"/>
            <a:ext cx="7395118" cy="923330"/>
          </a:xfrm>
          <a:prstGeom prst="rect">
            <a:avLst/>
          </a:prstGeom>
        </p:spPr>
        <p:txBody>
          <a:bodyPr wrap="square">
            <a:spAutoFit/>
          </a:bodyPr>
          <a:lstStyle/>
          <a:p>
            <a:r>
              <a:rPr lang="en-US" dirty="0" smtClean="0"/>
              <a:t>Example 1: Apple incurred an additional $1,000 in research and development expense paid for in cash. What would be the effect on the net profit margin ratio?</a:t>
            </a:r>
            <a:endParaRPr lang="en-US" dirty="0"/>
          </a:p>
        </p:txBody>
      </p:sp>
      <p:sp>
        <p:nvSpPr>
          <p:cNvPr id="9" name="Rectangle 8"/>
          <p:cNvSpPr/>
          <p:nvPr/>
        </p:nvSpPr>
        <p:spPr>
          <a:xfrm>
            <a:off x="585216" y="1952338"/>
            <a:ext cx="8021780" cy="369332"/>
          </a:xfrm>
          <a:prstGeom prst="rect">
            <a:avLst/>
          </a:prstGeom>
        </p:spPr>
        <p:txBody>
          <a:bodyPr wrap="square">
            <a:spAutoFit/>
          </a:bodyPr>
          <a:lstStyle/>
          <a:p>
            <a:r>
              <a:rPr lang="en-US" dirty="0" smtClean="0"/>
              <a:t>The journal entry would be:</a:t>
            </a:r>
            <a:endParaRPr lang="en-US" dirty="0"/>
          </a:p>
        </p:txBody>
      </p:sp>
      <p:sp>
        <p:nvSpPr>
          <p:cNvPr id="10" name="Rectangle 9"/>
          <p:cNvSpPr/>
          <p:nvPr/>
        </p:nvSpPr>
        <p:spPr>
          <a:xfrm>
            <a:off x="585216" y="3275530"/>
            <a:ext cx="7574643" cy="923330"/>
          </a:xfrm>
          <a:prstGeom prst="rect">
            <a:avLst/>
          </a:prstGeom>
        </p:spPr>
        <p:txBody>
          <a:bodyPr wrap="square">
            <a:spAutoFit/>
          </a:bodyPr>
          <a:lstStyle/>
          <a:p>
            <a:r>
              <a:rPr lang="en-US" dirty="0" smtClean="0"/>
              <a:t>Note that the transaction would decrease the numerator Net Income and have no effect on the denominator Net Sales. The ratio was 0.216. It would decrease to 0.211 as follows.</a:t>
            </a:r>
            <a:endParaRPr lang="en-US" dirty="0"/>
          </a:p>
        </p:txBody>
      </p:sp>
      <p:sp>
        <p:nvSpPr>
          <p:cNvPr id="2" name="Footer Placeholder 1"/>
          <p:cNvSpPr>
            <a:spLocks noGrp="1"/>
          </p:cNvSpPr>
          <p:nvPr>
            <p:ph type="ftr" sz="quarter" idx="11"/>
          </p:nvPr>
        </p:nvSpPr>
        <p:spPr/>
        <p:txBody>
          <a:bodyPr/>
          <a:lstStyle/>
          <a:p>
            <a:r>
              <a:rPr lang="en-US" dirty="0" smtClean="0"/>
              <a:t>Copyright ©2017 McGraw-Hill Education. All rights reserved. No reproduction or distribution without the prior written consent of McGraw-Hill Education. </a:t>
            </a:r>
            <a:endParaRPr lang="en-US" dirty="0"/>
          </a:p>
        </p:txBody>
      </p:sp>
      <p:sp>
        <p:nvSpPr>
          <p:cNvPr id="12" name="Rectangle 11"/>
          <p:cNvSpPr/>
          <p:nvPr/>
        </p:nvSpPr>
        <p:spPr>
          <a:xfrm>
            <a:off x="585216" y="2408019"/>
            <a:ext cx="7392696" cy="685765"/>
          </a:xfrm>
          <a:prstGeom prst="rect">
            <a:avLst/>
          </a:prstGeom>
          <a:solidFill>
            <a:srgbClr val="FAD3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p:cNvSpPr txBox="1">
            <a:spLocks noChangeArrowheads="1"/>
          </p:cNvSpPr>
          <p:nvPr/>
        </p:nvSpPr>
        <p:spPr bwMode="auto">
          <a:xfrm>
            <a:off x="653778" y="2393926"/>
            <a:ext cx="7677510" cy="646331"/>
          </a:xfrm>
          <a:prstGeom prst="rect">
            <a:avLst/>
          </a:prstGeom>
          <a:noFill/>
          <a:ln w="9525">
            <a:noFill/>
            <a:miter lim="800000"/>
            <a:headEnd/>
            <a:tailEnd/>
          </a:ln>
        </p:spPr>
        <p:txBody>
          <a:bodyPr wrap="square">
            <a:spAutoFit/>
          </a:bodyPr>
          <a:lstStyle/>
          <a:p>
            <a:r>
              <a:rPr lang="en-US" dirty="0" smtClean="0">
                <a:latin typeface="Calibri" pitchFamily="34" charset="0"/>
              </a:rPr>
              <a:t>Research and development expense (+E, −SE) ………………………     1,000</a:t>
            </a:r>
          </a:p>
          <a:p>
            <a:r>
              <a:rPr lang="en-US" dirty="0">
                <a:latin typeface="Calibri" pitchFamily="34" charset="0"/>
              </a:rPr>
              <a:t> </a:t>
            </a:r>
            <a:r>
              <a:rPr lang="en-US" dirty="0" smtClean="0">
                <a:latin typeface="Calibri" pitchFamily="34" charset="0"/>
              </a:rPr>
              <a:t>  Cash (−A) ………………………………………………………………...............                   1,000	</a:t>
            </a:r>
            <a:endParaRPr lang="en-US" u="sng" dirty="0"/>
          </a:p>
        </p:txBody>
      </p:sp>
      <p:sp>
        <p:nvSpPr>
          <p:cNvPr id="19" name="Rectangle 18"/>
          <p:cNvSpPr/>
          <p:nvPr/>
        </p:nvSpPr>
        <p:spPr>
          <a:xfrm>
            <a:off x="585216" y="4441680"/>
            <a:ext cx="7574878" cy="1598972"/>
          </a:xfrm>
          <a:prstGeom prst="rect">
            <a:avLst/>
          </a:prstGeom>
          <a:gradFill>
            <a:gsLst>
              <a:gs pos="0">
                <a:schemeClr val="accent1">
                  <a:tint val="100000"/>
                  <a:shade val="100000"/>
                  <a:satMod val="130000"/>
                  <a:alpha val="0"/>
                </a:schemeClr>
              </a:gs>
              <a:gs pos="79000">
                <a:schemeClr val="accent1">
                  <a:tint val="50000"/>
                  <a:shade val="100000"/>
                  <a:satMod val="350000"/>
                  <a:alpha val="43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TextBox 19"/>
          <p:cNvSpPr txBox="1"/>
          <p:nvPr/>
        </p:nvSpPr>
        <p:spPr>
          <a:xfrm>
            <a:off x="2075591" y="4464795"/>
            <a:ext cx="1440134" cy="544765"/>
          </a:xfrm>
          <a:prstGeom prst="rect">
            <a:avLst/>
          </a:prstGeom>
          <a:noFill/>
        </p:spPr>
        <p:txBody>
          <a:bodyPr wrap="square" rtlCol="0">
            <a:spAutoFit/>
          </a:bodyPr>
          <a:lstStyle/>
          <a:p>
            <a:pPr algn="ctr">
              <a:lnSpc>
                <a:spcPct val="80000"/>
              </a:lnSpc>
            </a:pPr>
            <a:r>
              <a:rPr lang="en-US" b="1" dirty="0" smtClean="0"/>
              <a:t>Net</a:t>
            </a:r>
          </a:p>
          <a:p>
            <a:pPr algn="ctr">
              <a:lnSpc>
                <a:spcPct val="80000"/>
              </a:lnSpc>
            </a:pPr>
            <a:r>
              <a:rPr lang="en-US" b="1" dirty="0" smtClean="0"/>
              <a:t>Income</a:t>
            </a:r>
            <a:endParaRPr lang="en-US" b="1" dirty="0"/>
          </a:p>
        </p:txBody>
      </p:sp>
      <p:sp>
        <p:nvSpPr>
          <p:cNvPr id="21" name="TextBox 20"/>
          <p:cNvSpPr txBox="1"/>
          <p:nvPr/>
        </p:nvSpPr>
        <p:spPr>
          <a:xfrm>
            <a:off x="3365475" y="4464795"/>
            <a:ext cx="2566050" cy="766364"/>
          </a:xfrm>
          <a:prstGeom prst="rect">
            <a:avLst/>
          </a:prstGeom>
          <a:noFill/>
        </p:spPr>
        <p:txBody>
          <a:bodyPr wrap="square" rtlCol="0">
            <a:spAutoFit/>
          </a:bodyPr>
          <a:lstStyle/>
          <a:p>
            <a:pPr algn="ctr">
              <a:lnSpc>
                <a:spcPct val="80000"/>
              </a:lnSpc>
            </a:pPr>
            <a:r>
              <a:rPr lang="en-US" b="1" dirty="0" smtClean="0"/>
              <a:t>Net </a:t>
            </a:r>
          </a:p>
          <a:p>
            <a:pPr algn="ctr">
              <a:lnSpc>
                <a:spcPct val="80000"/>
              </a:lnSpc>
            </a:pPr>
            <a:r>
              <a:rPr lang="en-US" b="1" dirty="0" smtClean="0"/>
              <a:t>Sales</a:t>
            </a:r>
          </a:p>
          <a:p>
            <a:pPr algn="ctr">
              <a:lnSpc>
                <a:spcPct val="80000"/>
              </a:lnSpc>
            </a:pPr>
            <a:endParaRPr lang="en-US" b="1" dirty="0"/>
          </a:p>
        </p:txBody>
      </p:sp>
      <p:sp>
        <p:nvSpPr>
          <p:cNvPr id="22" name="TextBox 21"/>
          <p:cNvSpPr txBox="1"/>
          <p:nvPr/>
        </p:nvSpPr>
        <p:spPr>
          <a:xfrm>
            <a:off x="5851538" y="4441680"/>
            <a:ext cx="1809357" cy="766364"/>
          </a:xfrm>
          <a:prstGeom prst="rect">
            <a:avLst/>
          </a:prstGeom>
          <a:noFill/>
        </p:spPr>
        <p:txBody>
          <a:bodyPr wrap="square" rtlCol="0">
            <a:spAutoFit/>
          </a:bodyPr>
          <a:lstStyle/>
          <a:p>
            <a:pPr algn="ctr">
              <a:lnSpc>
                <a:spcPct val="80000"/>
              </a:lnSpc>
            </a:pPr>
            <a:r>
              <a:rPr lang="en-US" b="1" dirty="0" smtClean="0"/>
              <a:t>Net Profit</a:t>
            </a:r>
          </a:p>
          <a:p>
            <a:pPr algn="ctr">
              <a:lnSpc>
                <a:spcPct val="80000"/>
              </a:lnSpc>
            </a:pPr>
            <a:r>
              <a:rPr lang="en-US" b="1" dirty="0" smtClean="0"/>
              <a:t>Margin</a:t>
            </a:r>
          </a:p>
          <a:p>
            <a:pPr algn="ctr">
              <a:lnSpc>
                <a:spcPct val="80000"/>
              </a:lnSpc>
            </a:pPr>
            <a:endParaRPr lang="en-US" b="1" dirty="0"/>
          </a:p>
        </p:txBody>
      </p:sp>
      <p:cxnSp>
        <p:nvCxnSpPr>
          <p:cNvPr id="24" name="Straight Connector 23"/>
          <p:cNvCxnSpPr/>
          <p:nvPr/>
        </p:nvCxnSpPr>
        <p:spPr>
          <a:xfrm flipV="1">
            <a:off x="2286655" y="4981116"/>
            <a:ext cx="1047636" cy="23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V="1">
            <a:off x="3969906" y="4980885"/>
            <a:ext cx="1276406" cy="23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6126396" y="4993000"/>
            <a:ext cx="1224086"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533401" y="5046493"/>
            <a:ext cx="7446934" cy="923330"/>
          </a:xfrm>
          <a:prstGeom prst="rect">
            <a:avLst/>
          </a:prstGeom>
          <a:noFill/>
        </p:spPr>
        <p:txBody>
          <a:bodyPr wrap="square" rtlCol="0">
            <a:spAutoFit/>
          </a:bodyPr>
          <a:lstStyle/>
          <a:p>
            <a:r>
              <a:rPr lang="en-US" b="1" dirty="0" smtClean="0"/>
              <a:t>As reported:             </a:t>
            </a:r>
            <a:r>
              <a:rPr lang="en-US" dirty="0" smtClean="0"/>
              <a:t>$39,510                 $182,795                              0.216</a:t>
            </a:r>
          </a:p>
          <a:p>
            <a:r>
              <a:rPr lang="en-US" b="1" dirty="0" smtClean="0">
                <a:solidFill>
                  <a:srgbClr val="3366FF"/>
                </a:solidFill>
              </a:rPr>
              <a:t>Transaction effect:</a:t>
            </a:r>
            <a:r>
              <a:rPr lang="en-US" dirty="0" smtClean="0">
                <a:solidFill>
                  <a:srgbClr val="3366FF"/>
                </a:solidFill>
              </a:rPr>
              <a:t>    −1,000                         —                                  </a:t>
            </a:r>
          </a:p>
          <a:p>
            <a:r>
              <a:rPr lang="en-US" b="1" dirty="0" smtClean="0"/>
              <a:t>After transaction:    </a:t>
            </a:r>
            <a:r>
              <a:rPr lang="en-US" dirty="0" smtClean="0"/>
              <a:t>$38,510                 $182,795                              0.211              </a:t>
            </a:r>
            <a:endParaRPr lang="en-US" dirty="0"/>
          </a:p>
        </p:txBody>
      </p:sp>
      <p:sp>
        <p:nvSpPr>
          <p:cNvPr id="33" name="TextBox 32"/>
          <p:cNvSpPr txBox="1"/>
          <p:nvPr/>
        </p:nvSpPr>
        <p:spPr>
          <a:xfrm>
            <a:off x="3470547" y="4611553"/>
            <a:ext cx="260812" cy="369332"/>
          </a:xfrm>
          <a:prstGeom prst="rect">
            <a:avLst/>
          </a:prstGeom>
          <a:noFill/>
        </p:spPr>
        <p:txBody>
          <a:bodyPr wrap="square" rtlCol="0">
            <a:spAutoFit/>
          </a:bodyPr>
          <a:lstStyle/>
          <a:p>
            <a:r>
              <a:rPr lang="en-US" dirty="0" smtClean="0"/>
              <a:t>÷</a:t>
            </a:r>
            <a:endParaRPr lang="en-US" dirty="0"/>
          </a:p>
        </p:txBody>
      </p:sp>
      <p:sp>
        <p:nvSpPr>
          <p:cNvPr id="34" name="TextBox 33"/>
          <p:cNvSpPr txBox="1"/>
          <p:nvPr/>
        </p:nvSpPr>
        <p:spPr>
          <a:xfrm>
            <a:off x="3470547" y="5053905"/>
            <a:ext cx="260812" cy="369332"/>
          </a:xfrm>
          <a:prstGeom prst="rect">
            <a:avLst/>
          </a:prstGeom>
          <a:noFill/>
        </p:spPr>
        <p:txBody>
          <a:bodyPr wrap="square" rtlCol="0">
            <a:spAutoFit/>
          </a:bodyPr>
          <a:lstStyle/>
          <a:p>
            <a:r>
              <a:rPr lang="en-US" dirty="0" smtClean="0"/>
              <a:t>÷</a:t>
            </a:r>
            <a:endParaRPr lang="en-US" dirty="0"/>
          </a:p>
        </p:txBody>
      </p:sp>
      <p:sp>
        <p:nvSpPr>
          <p:cNvPr id="35" name="TextBox 34"/>
          <p:cNvSpPr txBox="1"/>
          <p:nvPr/>
        </p:nvSpPr>
        <p:spPr>
          <a:xfrm>
            <a:off x="3464874" y="5586369"/>
            <a:ext cx="260812" cy="369332"/>
          </a:xfrm>
          <a:prstGeom prst="rect">
            <a:avLst/>
          </a:prstGeom>
          <a:noFill/>
        </p:spPr>
        <p:txBody>
          <a:bodyPr wrap="square" rtlCol="0">
            <a:spAutoFit/>
          </a:bodyPr>
          <a:lstStyle/>
          <a:p>
            <a:r>
              <a:rPr lang="en-US" dirty="0" smtClean="0"/>
              <a:t>÷</a:t>
            </a:r>
            <a:endParaRPr lang="en-US" dirty="0"/>
          </a:p>
        </p:txBody>
      </p:sp>
      <p:sp>
        <p:nvSpPr>
          <p:cNvPr id="30" name="TextBox 29"/>
          <p:cNvSpPr txBox="1"/>
          <p:nvPr/>
        </p:nvSpPr>
        <p:spPr>
          <a:xfrm>
            <a:off x="5722433" y="4600447"/>
            <a:ext cx="300104" cy="369332"/>
          </a:xfrm>
          <a:prstGeom prst="rect">
            <a:avLst/>
          </a:prstGeom>
          <a:noFill/>
        </p:spPr>
        <p:txBody>
          <a:bodyPr wrap="square" rtlCol="0">
            <a:spAutoFit/>
          </a:bodyPr>
          <a:lstStyle/>
          <a:p>
            <a:r>
              <a:rPr lang="en-US" dirty="0" smtClean="0"/>
              <a:t>=</a:t>
            </a:r>
            <a:endParaRPr lang="en-US" dirty="0"/>
          </a:p>
        </p:txBody>
      </p:sp>
      <p:sp>
        <p:nvSpPr>
          <p:cNvPr id="31" name="TextBox 30"/>
          <p:cNvSpPr txBox="1"/>
          <p:nvPr/>
        </p:nvSpPr>
        <p:spPr>
          <a:xfrm>
            <a:off x="5716665" y="5056983"/>
            <a:ext cx="300104" cy="369332"/>
          </a:xfrm>
          <a:prstGeom prst="rect">
            <a:avLst/>
          </a:prstGeom>
          <a:noFill/>
        </p:spPr>
        <p:txBody>
          <a:bodyPr wrap="square" rtlCol="0">
            <a:spAutoFit/>
          </a:bodyPr>
          <a:lstStyle/>
          <a:p>
            <a:r>
              <a:rPr lang="en-US" dirty="0" smtClean="0"/>
              <a:t>=</a:t>
            </a:r>
            <a:endParaRPr lang="en-US" dirty="0"/>
          </a:p>
        </p:txBody>
      </p:sp>
      <p:sp>
        <p:nvSpPr>
          <p:cNvPr id="32" name="TextBox 31"/>
          <p:cNvSpPr txBox="1"/>
          <p:nvPr/>
        </p:nvSpPr>
        <p:spPr>
          <a:xfrm>
            <a:off x="5729533" y="5577963"/>
            <a:ext cx="300104" cy="369332"/>
          </a:xfrm>
          <a:prstGeom prst="rect">
            <a:avLst/>
          </a:prstGeom>
          <a:noFill/>
        </p:spPr>
        <p:txBody>
          <a:bodyPr wrap="square" rtlCol="0">
            <a:spAutoFit/>
          </a:bodyPr>
          <a:lstStyle/>
          <a:p>
            <a:r>
              <a:rPr lang="en-US" dirty="0" smtClean="0"/>
              <a:t>= </a:t>
            </a:r>
            <a:endParaRPr lang="en-US" dirty="0"/>
          </a:p>
        </p:txBody>
      </p:sp>
      <p:cxnSp>
        <p:nvCxnSpPr>
          <p:cNvPr id="23" name="Straight Connector 22"/>
          <p:cNvCxnSpPr/>
          <p:nvPr/>
        </p:nvCxnSpPr>
        <p:spPr>
          <a:xfrm>
            <a:off x="2426355" y="5653985"/>
            <a:ext cx="946036" cy="1588"/>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flipV="1">
            <a:off x="3969906" y="5653985"/>
            <a:ext cx="1276406" cy="23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7478393"/>
      </p:ext>
    </p:extLst>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85216" y="210312"/>
            <a:ext cx="7650843" cy="557271"/>
          </a:xfrm>
        </p:spPr>
        <p:txBody>
          <a:bodyPr/>
          <a:lstStyle/>
          <a:p>
            <a:r>
              <a:rPr lang="en-US" sz="2400" dirty="0" smtClean="0"/>
              <a:t>How Transactions Affect Ratios</a:t>
            </a:r>
          </a:p>
        </p:txBody>
      </p:sp>
      <p:sp>
        <p:nvSpPr>
          <p:cNvPr id="8" name="Rectangle 7"/>
          <p:cNvSpPr/>
          <p:nvPr/>
        </p:nvSpPr>
        <p:spPr>
          <a:xfrm>
            <a:off x="585217" y="905256"/>
            <a:ext cx="7574878" cy="5509201"/>
          </a:xfrm>
          <a:prstGeom prst="rect">
            <a:avLst/>
          </a:prstGeom>
        </p:spPr>
        <p:txBody>
          <a:bodyPr wrap="square">
            <a:spAutoFit/>
          </a:bodyPr>
          <a:lstStyle/>
          <a:p>
            <a:r>
              <a:rPr lang="en-US" dirty="0" smtClean="0"/>
              <a:t>Example 2: Consider the same transaction as in Example 1. What would be the effect on the return on assets ratio? </a:t>
            </a:r>
          </a:p>
          <a:p>
            <a:endParaRPr lang="en-US" dirty="0" smtClean="0"/>
          </a:p>
          <a:p>
            <a:r>
              <a:rPr lang="en-US" dirty="0" smtClean="0"/>
              <a:t>Note that the transaction would decrease the numerator Net Income by $1,000. It would also decrease the ending total assets by $1,000 but have no effect on beginning total assets. So the denominator, average total assets, would only decrease by $500: </a:t>
            </a:r>
          </a:p>
          <a:p>
            <a:endParaRPr lang="en-US" dirty="0" smtClean="0"/>
          </a:p>
          <a:p>
            <a:endParaRPr lang="en-US" dirty="0" smtClean="0"/>
          </a:p>
          <a:p>
            <a:endParaRPr lang="en-US" dirty="0" smtClean="0"/>
          </a:p>
          <a:p>
            <a:endParaRPr lang="en-US" dirty="0" smtClean="0"/>
          </a:p>
          <a:p>
            <a:r>
              <a:rPr lang="en-US" dirty="0" smtClean="0"/>
              <a:t>The ratio was 0.180. It would decrease as follows: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2" name="Footer Placeholder 1"/>
          <p:cNvSpPr>
            <a:spLocks noGrp="1"/>
          </p:cNvSpPr>
          <p:nvPr>
            <p:ph type="ftr" sz="quarter" idx="11"/>
          </p:nvPr>
        </p:nvSpPr>
        <p:spPr/>
        <p:txBody>
          <a:bodyPr/>
          <a:lstStyle/>
          <a:p>
            <a:r>
              <a:rPr lang="en-US" dirty="0" smtClean="0"/>
              <a:t>Copyright ©2017 McGraw-Hill Education. All rights reserved. No reproduction or distribution without the prior written consent of McGraw-Hill Education. </a:t>
            </a:r>
            <a:endParaRPr lang="en-US" dirty="0"/>
          </a:p>
        </p:txBody>
      </p:sp>
      <p:sp>
        <p:nvSpPr>
          <p:cNvPr id="5" name="TextBox 4"/>
          <p:cNvSpPr txBox="1"/>
          <p:nvPr/>
        </p:nvSpPr>
        <p:spPr>
          <a:xfrm>
            <a:off x="717980" y="3180080"/>
            <a:ext cx="7208116" cy="400110"/>
          </a:xfrm>
          <a:prstGeom prst="rect">
            <a:avLst/>
          </a:prstGeom>
          <a:noFill/>
        </p:spPr>
        <p:txBody>
          <a:bodyPr wrap="square" rtlCol="0">
            <a:spAutoFit/>
          </a:bodyPr>
          <a:lstStyle/>
          <a:p>
            <a:r>
              <a:rPr lang="en-US" sz="2000" b="1" dirty="0" smtClean="0"/>
              <a:t>Avg. Total Assets = ($207,000 + $231,839 −</a:t>
            </a:r>
            <a:r>
              <a:rPr lang="en-US" sz="2000" b="1" dirty="0" smtClean="0">
                <a:solidFill>
                  <a:srgbClr val="3366FF"/>
                </a:solidFill>
              </a:rPr>
              <a:t> $1,000</a:t>
            </a:r>
            <a:r>
              <a:rPr lang="en-US" sz="2000" b="1" dirty="0" smtClean="0"/>
              <a:t>) ÷ 2 = $218,920</a:t>
            </a:r>
            <a:endParaRPr lang="en-US" sz="2000" b="1" dirty="0"/>
          </a:p>
        </p:txBody>
      </p:sp>
      <p:sp>
        <p:nvSpPr>
          <p:cNvPr id="9" name="Rectangle 8"/>
          <p:cNvSpPr/>
          <p:nvPr/>
        </p:nvSpPr>
        <p:spPr>
          <a:xfrm>
            <a:off x="585216" y="4452170"/>
            <a:ext cx="7574878" cy="1598972"/>
          </a:xfrm>
          <a:prstGeom prst="rect">
            <a:avLst/>
          </a:prstGeom>
          <a:gradFill>
            <a:gsLst>
              <a:gs pos="0">
                <a:schemeClr val="accent1">
                  <a:tint val="100000"/>
                  <a:shade val="100000"/>
                  <a:satMod val="130000"/>
                  <a:alpha val="0"/>
                </a:schemeClr>
              </a:gs>
              <a:gs pos="79000">
                <a:schemeClr val="accent1">
                  <a:tint val="50000"/>
                  <a:shade val="100000"/>
                  <a:satMod val="350000"/>
                  <a:alpha val="43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2076381" y="4475285"/>
            <a:ext cx="1440134" cy="544765"/>
          </a:xfrm>
          <a:prstGeom prst="rect">
            <a:avLst/>
          </a:prstGeom>
          <a:noFill/>
        </p:spPr>
        <p:txBody>
          <a:bodyPr wrap="square" rtlCol="0">
            <a:spAutoFit/>
          </a:bodyPr>
          <a:lstStyle/>
          <a:p>
            <a:pPr algn="ctr">
              <a:lnSpc>
                <a:spcPct val="80000"/>
              </a:lnSpc>
            </a:pPr>
            <a:r>
              <a:rPr lang="en-US" b="1" dirty="0" smtClean="0"/>
              <a:t>Net</a:t>
            </a:r>
          </a:p>
          <a:p>
            <a:pPr algn="ctr">
              <a:lnSpc>
                <a:spcPct val="80000"/>
              </a:lnSpc>
            </a:pPr>
            <a:r>
              <a:rPr lang="en-US" b="1" dirty="0" smtClean="0"/>
              <a:t>Income</a:t>
            </a:r>
            <a:endParaRPr lang="en-US" b="1" dirty="0"/>
          </a:p>
        </p:txBody>
      </p:sp>
      <p:sp>
        <p:nvSpPr>
          <p:cNvPr id="11" name="TextBox 10"/>
          <p:cNvSpPr txBox="1"/>
          <p:nvPr/>
        </p:nvSpPr>
        <p:spPr>
          <a:xfrm>
            <a:off x="3366265" y="4475285"/>
            <a:ext cx="2566050" cy="766364"/>
          </a:xfrm>
          <a:prstGeom prst="rect">
            <a:avLst/>
          </a:prstGeom>
          <a:noFill/>
        </p:spPr>
        <p:txBody>
          <a:bodyPr wrap="square" rtlCol="0">
            <a:spAutoFit/>
          </a:bodyPr>
          <a:lstStyle/>
          <a:p>
            <a:pPr algn="ctr">
              <a:lnSpc>
                <a:spcPct val="80000"/>
              </a:lnSpc>
            </a:pPr>
            <a:r>
              <a:rPr lang="en-US" b="1" dirty="0" smtClean="0"/>
              <a:t>Avg.</a:t>
            </a:r>
          </a:p>
          <a:p>
            <a:pPr algn="ctr">
              <a:lnSpc>
                <a:spcPct val="80000"/>
              </a:lnSpc>
            </a:pPr>
            <a:r>
              <a:rPr lang="en-US" b="1" dirty="0" smtClean="0"/>
              <a:t>Total Assets</a:t>
            </a:r>
          </a:p>
          <a:p>
            <a:pPr algn="ctr">
              <a:lnSpc>
                <a:spcPct val="80000"/>
              </a:lnSpc>
            </a:pPr>
            <a:endParaRPr lang="en-US" b="1" dirty="0"/>
          </a:p>
        </p:txBody>
      </p:sp>
      <p:sp>
        <p:nvSpPr>
          <p:cNvPr id="12" name="TextBox 11"/>
          <p:cNvSpPr txBox="1"/>
          <p:nvPr/>
        </p:nvSpPr>
        <p:spPr>
          <a:xfrm>
            <a:off x="5852328" y="4452170"/>
            <a:ext cx="1809357" cy="766364"/>
          </a:xfrm>
          <a:prstGeom prst="rect">
            <a:avLst/>
          </a:prstGeom>
          <a:noFill/>
        </p:spPr>
        <p:txBody>
          <a:bodyPr wrap="square" rtlCol="0">
            <a:spAutoFit/>
          </a:bodyPr>
          <a:lstStyle/>
          <a:p>
            <a:pPr algn="ctr">
              <a:lnSpc>
                <a:spcPct val="80000"/>
              </a:lnSpc>
            </a:pPr>
            <a:r>
              <a:rPr lang="en-US" b="1" dirty="0" smtClean="0"/>
              <a:t>Return on</a:t>
            </a:r>
          </a:p>
          <a:p>
            <a:pPr algn="ctr">
              <a:lnSpc>
                <a:spcPct val="80000"/>
              </a:lnSpc>
            </a:pPr>
            <a:r>
              <a:rPr lang="en-US" b="1" dirty="0" smtClean="0"/>
              <a:t>Assets</a:t>
            </a:r>
          </a:p>
          <a:p>
            <a:pPr algn="ctr">
              <a:lnSpc>
                <a:spcPct val="80000"/>
              </a:lnSpc>
            </a:pPr>
            <a:endParaRPr lang="en-US" b="1" dirty="0"/>
          </a:p>
        </p:txBody>
      </p:sp>
      <p:cxnSp>
        <p:nvCxnSpPr>
          <p:cNvPr id="13" name="Straight Connector 12"/>
          <p:cNvCxnSpPr/>
          <p:nvPr/>
        </p:nvCxnSpPr>
        <p:spPr>
          <a:xfrm flipV="1">
            <a:off x="2287445" y="4991606"/>
            <a:ext cx="1047636" cy="23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V="1">
            <a:off x="3970696" y="4991375"/>
            <a:ext cx="1276406" cy="23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6127186" y="5003490"/>
            <a:ext cx="1224086"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534190" y="5056983"/>
            <a:ext cx="7631633" cy="923330"/>
          </a:xfrm>
          <a:prstGeom prst="rect">
            <a:avLst/>
          </a:prstGeom>
          <a:noFill/>
        </p:spPr>
        <p:txBody>
          <a:bodyPr wrap="square" rtlCol="0">
            <a:spAutoFit/>
          </a:bodyPr>
          <a:lstStyle/>
          <a:p>
            <a:r>
              <a:rPr lang="en-US" b="1" dirty="0" smtClean="0"/>
              <a:t>As reported:             </a:t>
            </a:r>
            <a:r>
              <a:rPr lang="en-US" dirty="0" smtClean="0"/>
              <a:t>$39,510                 $219,420                              0.180</a:t>
            </a:r>
          </a:p>
          <a:p>
            <a:r>
              <a:rPr lang="en-US" b="1" dirty="0" smtClean="0">
                <a:solidFill>
                  <a:srgbClr val="3366FF"/>
                </a:solidFill>
              </a:rPr>
              <a:t>Transaction effect:</a:t>
            </a:r>
            <a:r>
              <a:rPr lang="en-US" dirty="0" smtClean="0">
                <a:solidFill>
                  <a:srgbClr val="3366FF"/>
                </a:solidFill>
              </a:rPr>
              <a:t>    −1,000                          −500</a:t>
            </a:r>
          </a:p>
          <a:p>
            <a:r>
              <a:rPr lang="en-US" b="1" dirty="0" smtClean="0"/>
              <a:t>After transaction:    </a:t>
            </a:r>
            <a:r>
              <a:rPr lang="en-US" dirty="0" smtClean="0"/>
              <a:t>$38,510                 $218,920                              0.176              </a:t>
            </a:r>
            <a:endParaRPr lang="en-US" dirty="0"/>
          </a:p>
        </p:txBody>
      </p:sp>
      <p:sp>
        <p:nvSpPr>
          <p:cNvPr id="18" name="TextBox 17"/>
          <p:cNvSpPr txBox="1"/>
          <p:nvPr/>
        </p:nvSpPr>
        <p:spPr>
          <a:xfrm>
            <a:off x="3471337" y="4622043"/>
            <a:ext cx="260812" cy="369332"/>
          </a:xfrm>
          <a:prstGeom prst="rect">
            <a:avLst/>
          </a:prstGeom>
          <a:noFill/>
        </p:spPr>
        <p:txBody>
          <a:bodyPr wrap="square" rtlCol="0">
            <a:spAutoFit/>
          </a:bodyPr>
          <a:lstStyle/>
          <a:p>
            <a:r>
              <a:rPr lang="en-US" dirty="0" smtClean="0"/>
              <a:t>÷</a:t>
            </a:r>
            <a:endParaRPr lang="en-US" dirty="0"/>
          </a:p>
        </p:txBody>
      </p:sp>
      <p:sp>
        <p:nvSpPr>
          <p:cNvPr id="19" name="TextBox 18"/>
          <p:cNvSpPr txBox="1"/>
          <p:nvPr/>
        </p:nvSpPr>
        <p:spPr>
          <a:xfrm>
            <a:off x="3471337" y="5064395"/>
            <a:ext cx="260812" cy="369332"/>
          </a:xfrm>
          <a:prstGeom prst="rect">
            <a:avLst/>
          </a:prstGeom>
          <a:noFill/>
        </p:spPr>
        <p:txBody>
          <a:bodyPr wrap="square" rtlCol="0">
            <a:spAutoFit/>
          </a:bodyPr>
          <a:lstStyle/>
          <a:p>
            <a:r>
              <a:rPr lang="en-US" dirty="0" smtClean="0"/>
              <a:t>÷</a:t>
            </a:r>
            <a:endParaRPr lang="en-US" dirty="0"/>
          </a:p>
        </p:txBody>
      </p:sp>
      <p:sp>
        <p:nvSpPr>
          <p:cNvPr id="20" name="TextBox 19"/>
          <p:cNvSpPr txBox="1"/>
          <p:nvPr/>
        </p:nvSpPr>
        <p:spPr>
          <a:xfrm>
            <a:off x="3465664" y="5596859"/>
            <a:ext cx="260812" cy="369332"/>
          </a:xfrm>
          <a:prstGeom prst="rect">
            <a:avLst/>
          </a:prstGeom>
          <a:noFill/>
        </p:spPr>
        <p:txBody>
          <a:bodyPr wrap="square" rtlCol="0">
            <a:spAutoFit/>
          </a:bodyPr>
          <a:lstStyle/>
          <a:p>
            <a:r>
              <a:rPr lang="en-US" dirty="0" smtClean="0"/>
              <a:t>÷</a:t>
            </a:r>
            <a:endParaRPr lang="en-US" dirty="0"/>
          </a:p>
        </p:txBody>
      </p:sp>
      <p:sp>
        <p:nvSpPr>
          <p:cNvPr id="22" name="TextBox 21"/>
          <p:cNvSpPr txBox="1"/>
          <p:nvPr/>
        </p:nvSpPr>
        <p:spPr>
          <a:xfrm>
            <a:off x="5723223" y="4610937"/>
            <a:ext cx="300104" cy="369332"/>
          </a:xfrm>
          <a:prstGeom prst="rect">
            <a:avLst/>
          </a:prstGeom>
          <a:noFill/>
        </p:spPr>
        <p:txBody>
          <a:bodyPr wrap="square" rtlCol="0">
            <a:spAutoFit/>
          </a:bodyPr>
          <a:lstStyle/>
          <a:p>
            <a:r>
              <a:rPr lang="en-US" dirty="0" smtClean="0"/>
              <a:t>=</a:t>
            </a:r>
            <a:endParaRPr lang="en-US" dirty="0"/>
          </a:p>
        </p:txBody>
      </p:sp>
      <p:sp>
        <p:nvSpPr>
          <p:cNvPr id="23" name="TextBox 22"/>
          <p:cNvSpPr txBox="1"/>
          <p:nvPr/>
        </p:nvSpPr>
        <p:spPr>
          <a:xfrm>
            <a:off x="5717455" y="5067473"/>
            <a:ext cx="300104" cy="369332"/>
          </a:xfrm>
          <a:prstGeom prst="rect">
            <a:avLst/>
          </a:prstGeom>
          <a:noFill/>
        </p:spPr>
        <p:txBody>
          <a:bodyPr wrap="square" rtlCol="0">
            <a:spAutoFit/>
          </a:bodyPr>
          <a:lstStyle/>
          <a:p>
            <a:r>
              <a:rPr lang="en-US" dirty="0" smtClean="0"/>
              <a:t>=</a:t>
            </a:r>
            <a:endParaRPr lang="en-US" dirty="0"/>
          </a:p>
        </p:txBody>
      </p:sp>
      <p:sp>
        <p:nvSpPr>
          <p:cNvPr id="24" name="TextBox 23"/>
          <p:cNvSpPr txBox="1"/>
          <p:nvPr/>
        </p:nvSpPr>
        <p:spPr>
          <a:xfrm>
            <a:off x="5730323" y="5578293"/>
            <a:ext cx="300104" cy="369332"/>
          </a:xfrm>
          <a:prstGeom prst="rect">
            <a:avLst/>
          </a:prstGeom>
          <a:noFill/>
        </p:spPr>
        <p:txBody>
          <a:bodyPr wrap="square" rtlCol="0">
            <a:spAutoFit/>
          </a:bodyPr>
          <a:lstStyle/>
          <a:p>
            <a:r>
              <a:rPr lang="en-US" dirty="0" smtClean="0"/>
              <a:t>= </a:t>
            </a:r>
            <a:endParaRPr lang="en-US" dirty="0"/>
          </a:p>
        </p:txBody>
      </p:sp>
      <p:cxnSp>
        <p:nvCxnSpPr>
          <p:cNvPr id="21" name="Straight Connector 20"/>
          <p:cNvCxnSpPr/>
          <p:nvPr/>
        </p:nvCxnSpPr>
        <p:spPr>
          <a:xfrm flipV="1">
            <a:off x="2401745" y="5677175"/>
            <a:ext cx="941832" cy="46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V="1">
            <a:off x="3970696" y="5677175"/>
            <a:ext cx="1276406" cy="23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5561143"/>
      </p:ext>
    </p:extLst>
  </p:cSld>
  <p:clrMapOvr>
    <a:masterClrMapping/>
  </p:clrMapOvr>
  <p:transition>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85216" y="210312"/>
            <a:ext cx="7650843" cy="629602"/>
          </a:xfrm>
        </p:spPr>
        <p:txBody>
          <a:bodyPr/>
          <a:lstStyle/>
          <a:p>
            <a:r>
              <a:rPr lang="en-US" sz="2400" dirty="0" smtClean="0"/>
              <a:t>How Transactions Affect Ratios</a:t>
            </a:r>
          </a:p>
        </p:txBody>
      </p:sp>
      <p:sp>
        <p:nvSpPr>
          <p:cNvPr id="8" name="Rectangle 7"/>
          <p:cNvSpPr/>
          <p:nvPr/>
        </p:nvSpPr>
        <p:spPr>
          <a:xfrm>
            <a:off x="585216" y="904240"/>
            <a:ext cx="7650843" cy="646331"/>
          </a:xfrm>
          <a:prstGeom prst="rect">
            <a:avLst/>
          </a:prstGeom>
        </p:spPr>
        <p:txBody>
          <a:bodyPr wrap="square">
            <a:spAutoFit/>
          </a:bodyPr>
          <a:lstStyle/>
          <a:p>
            <a:r>
              <a:rPr lang="en-US" dirty="0" smtClean="0"/>
              <a:t>Example 3: Apple paid $4,000 of accounts payable in cash. What would be the effect on the current ratio?</a:t>
            </a:r>
            <a:endParaRPr lang="en-US" dirty="0"/>
          </a:p>
        </p:txBody>
      </p:sp>
      <p:sp>
        <p:nvSpPr>
          <p:cNvPr id="9" name="Rectangle 8"/>
          <p:cNvSpPr/>
          <p:nvPr/>
        </p:nvSpPr>
        <p:spPr>
          <a:xfrm>
            <a:off x="585216" y="1759060"/>
            <a:ext cx="8097980" cy="369332"/>
          </a:xfrm>
          <a:prstGeom prst="rect">
            <a:avLst/>
          </a:prstGeom>
        </p:spPr>
        <p:txBody>
          <a:bodyPr wrap="square">
            <a:spAutoFit/>
          </a:bodyPr>
          <a:lstStyle/>
          <a:p>
            <a:r>
              <a:rPr lang="en-US" dirty="0" smtClean="0"/>
              <a:t>The journal entry would be:</a:t>
            </a:r>
            <a:endParaRPr lang="en-US" dirty="0"/>
          </a:p>
        </p:txBody>
      </p:sp>
      <p:sp>
        <p:nvSpPr>
          <p:cNvPr id="10" name="Rectangle 9"/>
          <p:cNvSpPr/>
          <p:nvPr/>
        </p:nvSpPr>
        <p:spPr>
          <a:xfrm>
            <a:off x="585217" y="3276600"/>
            <a:ext cx="7391679" cy="923330"/>
          </a:xfrm>
          <a:prstGeom prst="rect">
            <a:avLst/>
          </a:prstGeom>
        </p:spPr>
        <p:txBody>
          <a:bodyPr wrap="square">
            <a:spAutoFit/>
          </a:bodyPr>
          <a:lstStyle/>
          <a:p>
            <a:r>
              <a:rPr lang="en-US" dirty="0" smtClean="0"/>
              <a:t>Note that the transaction would decrease the numerator, Current Assets, and the denominator, Current Liabilities, by the same amount. The ratio was 1.08.</a:t>
            </a:r>
          </a:p>
          <a:p>
            <a:r>
              <a:rPr lang="en-US" dirty="0" smtClean="0"/>
              <a:t>It would increase to 1.09.</a:t>
            </a:r>
            <a:endParaRPr lang="en-US" dirty="0"/>
          </a:p>
        </p:txBody>
      </p:sp>
      <p:sp>
        <p:nvSpPr>
          <p:cNvPr id="3" name="Footer Placeholder 2"/>
          <p:cNvSpPr>
            <a:spLocks noGrp="1"/>
          </p:cNvSpPr>
          <p:nvPr>
            <p:ph type="ftr" sz="quarter" idx="11"/>
          </p:nvPr>
        </p:nvSpPr>
        <p:spPr/>
        <p:txBody>
          <a:bodyPr/>
          <a:lstStyle/>
          <a:p>
            <a:r>
              <a:rPr lang="en-US" dirty="0" smtClean="0"/>
              <a:t>Copyright ©2017 McGraw-Hill Education. All rights reserved. No reproduction or distribution without the prior written consent of McGraw-Hill Education. </a:t>
            </a:r>
            <a:endParaRPr lang="en-US" dirty="0"/>
          </a:p>
        </p:txBody>
      </p:sp>
      <p:sp>
        <p:nvSpPr>
          <p:cNvPr id="11" name="Rectangle 10"/>
          <p:cNvSpPr/>
          <p:nvPr/>
        </p:nvSpPr>
        <p:spPr>
          <a:xfrm>
            <a:off x="584200" y="2408019"/>
            <a:ext cx="7392696" cy="685765"/>
          </a:xfrm>
          <a:prstGeom prst="rect">
            <a:avLst/>
          </a:prstGeom>
          <a:solidFill>
            <a:srgbClr val="FAD3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a:spLocks noChangeArrowheads="1"/>
          </p:cNvSpPr>
          <p:nvPr/>
        </p:nvSpPr>
        <p:spPr bwMode="auto">
          <a:xfrm>
            <a:off x="653778" y="2395728"/>
            <a:ext cx="7677510" cy="646331"/>
          </a:xfrm>
          <a:prstGeom prst="rect">
            <a:avLst/>
          </a:prstGeom>
          <a:noFill/>
          <a:ln w="9525">
            <a:noFill/>
            <a:miter lim="800000"/>
            <a:headEnd/>
            <a:tailEnd/>
          </a:ln>
        </p:spPr>
        <p:txBody>
          <a:bodyPr wrap="square">
            <a:spAutoFit/>
          </a:bodyPr>
          <a:lstStyle/>
          <a:p>
            <a:r>
              <a:rPr lang="en-US" dirty="0" smtClean="0">
                <a:latin typeface="Calibri" pitchFamily="34" charset="0"/>
              </a:rPr>
              <a:t>Accounts payable (−L) ……………………………………..                4,000</a:t>
            </a:r>
          </a:p>
          <a:p>
            <a:r>
              <a:rPr lang="en-US" dirty="0">
                <a:latin typeface="Calibri" pitchFamily="34" charset="0"/>
              </a:rPr>
              <a:t> </a:t>
            </a:r>
            <a:r>
              <a:rPr lang="en-US" dirty="0" smtClean="0">
                <a:latin typeface="Calibri" pitchFamily="34" charset="0"/>
              </a:rPr>
              <a:t>  Cash (−A) ………………………………………………………                                           4,000	</a:t>
            </a:r>
            <a:endParaRPr lang="en-US" u="sng" dirty="0"/>
          </a:p>
        </p:txBody>
      </p:sp>
      <p:sp>
        <p:nvSpPr>
          <p:cNvPr id="29" name="Rectangle 28"/>
          <p:cNvSpPr/>
          <p:nvPr/>
        </p:nvSpPr>
        <p:spPr>
          <a:xfrm>
            <a:off x="585216" y="4452170"/>
            <a:ext cx="7574878" cy="1598972"/>
          </a:xfrm>
          <a:prstGeom prst="rect">
            <a:avLst/>
          </a:prstGeom>
          <a:gradFill>
            <a:gsLst>
              <a:gs pos="0">
                <a:schemeClr val="accent1">
                  <a:tint val="100000"/>
                  <a:shade val="100000"/>
                  <a:satMod val="130000"/>
                  <a:alpha val="0"/>
                </a:schemeClr>
              </a:gs>
              <a:gs pos="79000">
                <a:schemeClr val="accent1">
                  <a:tint val="50000"/>
                  <a:shade val="100000"/>
                  <a:satMod val="350000"/>
                  <a:alpha val="43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TextBox 29"/>
          <p:cNvSpPr txBox="1"/>
          <p:nvPr/>
        </p:nvSpPr>
        <p:spPr>
          <a:xfrm>
            <a:off x="2076381" y="4475285"/>
            <a:ext cx="1440134" cy="544765"/>
          </a:xfrm>
          <a:prstGeom prst="rect">
            <a:avLst/>
          </a:prstGeom>
          <a:noFill/>
        </p:spPr>
        <p:txBody>
          <a:bodyPr wrap="square" rtlCol="0">
            <a:spAutoFit/>
          </a:bodyPr>
          <a:lstStyle/>
          <a:p>
            <a:pPr algn="ctr">
              <a:lnSpc>
                <a:spcPct val="80000"/>
              </a:lnSpc>
            </a:pPr>
            <a:r>
              <a:rPr lang="en-US" b="1" dirty="0" smtClean="0"/>
              <a:t>Current </a:t>
            </a:r>
          </a:p>
          <a:p>
            <a:pPr algn="ctr">
              <a:lnSpc>
                <a:spcPct val="80000"/>
              </a:lnSpc>
            </a:pPr>
            <a:r>
              <a:rPr lang="en-US" b="1" dirty="0" smtClean="0"/>
              <a:t>Assets</a:t>
            </a:r>
            <a:endParaRPr lang="en-US" b="1" dirty="0"/>
          </a:p>
        </p:txBody>
      </p:sp>
      <p:sp>
        <p:nvSpPr>
          <p:cNvPr id="31" name="TextBox 30"/>
          <p:cNvSpPr txBox="1"/>
          <p:nvPr/>
        </p:nvSpPr>
        <p:spPr>
          <a:xfrm>
            <a:off x="3366265" y="4475285"/>
            <a:ext cx="2566050" cy="766364"/>
          </a:xfrm>
          <a:prstGeom prst="rect">
            <a:avLst/>
          </a:prstGeom>
          <a:noFill/>
        </p:spPr>
        <p:txBody>
          <a:bodyPr wrap="square" rtlCol="0">
            <a:spAutoFit/>
          </a:bodyPr>
          <a:lstStyle/>
          <a:p>
            <a:pPr algn="ctr">
              <a:lnSpc>
                <a:spcPct val="80000"/>
              </a:lnSpc>
            </a:pPr>
            <a:r>
              <a:rPr lang="en-US" b="1" dirty="0" smtClean="0"/>
              <a:t>Current</a:t>
            </a:r>
          </a:p>
          <a:p>
            <a:pPr algn="ctr">
              <a:lnSpc>
                <a:spcPct val="80000"/>
              </a:lnSpc>
            </a:pPr>
            <a:r>
              <a:rPr lang="en-US" b="1" dirty="0" smtClean="0"/>
              <a:t>Liabilities</a:t>
            </a:r>
          </a:p>
          <a:p>
            <a:pPr algn="ctr">
              <a:lnSpc>
                <a:spcPct val="80000"/>
              </a:lnSpc>
            </a:pPr>
            <a:endParaRPr lang="en-US" b="1" dirty="0"/>
          </a:p>
        </p:txBody>
      </p:sp>
      <p:sp>
        <p:nvSpPr>
          <p:cNvPr id="32" name="TextBox 31"/>
          <p:cNvSpPr txBox="1"/>
          <p:nvPr/>
        </p:nvSpPr>
        <p:spPr>
          <a:xfrm>
            <a:off x="5852328" y="4452170"/>
            <a:ext cx="1809357" cy="766364"/>
          </a:xfrm>
          <a:prstGeom prst="rect">
            <a:avLst/>
          </a:prstGeom>
          <a:noFill/>
        </p:spPr>
        <p:txBody>
          <a:bodyPr wrap="square" rtlCol="0">
            <a:spAutoFit/>
          </a:bodyPr>
          <a:lstStyle/>
          <a:p>
            <a:pPr algn="ctr">
              <a:lnSpc>
                <a:spcPct val="80000"/>
              </a:lnSpc>
            </a:pPr>
            <a:r>
              <a:rPr lang="en-US" b="1" dirty="0" smtClean="0"/>
              <a:t>Current</a:t>
            </a:r>
          </a:p>
          <a:p>
            <a:pPr algn="ctr">
              <a:lnSpc>
                <a:spcPct val="80000"/>
              </a:lnSpc>
            </a:pPr>
            <a:r>
              <a:rPr lang="en-US" b="1" dirty="0" smtClean="0"/>
              <a:t>Ratio</a:t>
            </a:r>
          </a:p>
          <a:p>
            <a:pPr algn="ctr">
              <a:lnSpc>
                <a:spcPct val="80000"/>
              </a:lnSpc>
            </a:pPr>
            <a:endParaRPr lang="en-US" b="1" dirty="0"/>
          </a:p>
        </p:txBody>
      </p:sp>
      <p:cxnSp>
        <p:nvCxnSpPr>
          <p:cNvPr id="33" name="Straight Connector 32"/>
          <p:cNvCxnSpPr/>
          <p:nvPr/>
        </p:nvCxnSpPr>
        <p:spPr>
          <a:xfrm flipV="1">
            <a:off x="2287445" y="4991606"/>
            <a:ext cx="1047636" cy="23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flipV="1">
            <a:off x="3970696" y="4991375"/>
            <a:ext cx="1276406" cy="23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V="1">
            <a:off x="6127186" y="5003490"/>
            <a:ext cx="1224086"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534190" y="5056983"/>
            <a:ext cx="7631633" cy="923330"/>
          </a:xfrm>
          <a:prstGeom prst="rect">
            <a:avLst/>
          </a:prstGeom>
          <a:noFill/>
        </p:spPr>
        <p:txBody>
          <a:bodyPr wrap="square" rtlCol="0">
            <a:spAutoFit/>
          </a:bodyPr>
          <a:lstStyle/>
          <a:p>
            <a:r>
              <a:rPr lang="en-US" b="1" dirty="0" smtClean="0"/>
              <a:t>As reported:             </a:t>
            </a:r>
            <a:r>
              <a:rPr lang="en-US" dirty="0" smtClean="0"/>
              <a:t>$68,531                    $63,448                               1.08</a:t>
            </a:r>
          </a:p>
          <a:p>
            <a:r>
              <a:rPr lang="en-US" b="1" dirty="0" smtClean="0">
                <a:solidFill>
                  <a:srgbClr val="3366FF"/>
                </a:solidFill>
              </a:rPr>
              <a:t>Transaction effect:</a:t>
            </a:r>
            <a:r>
              <a:rPr lang="en-US" dirty="0" smtClean="0">
                <a:solidFill>
                  <a:srgbClr val="3366FF"/>
                </a:solidFill>
              </a:rPr>
              <a:t>    −4,000                      −4,000</a:t>
            </a:r>
          </a:p>
          <a:p>
            <a:r>
              <a:rPr lang="en-US" b="1" dirty="0" smtClean="0"/>
              <a:t>After transaction:    </a:t>
            </a:r>
            <a:r>
              <a:rPr lang="en-US" dirty="0" smtClean="0"/>
              <a:t>$64,531                    $59,448                               1.09              </a:t>
            </a:r>
            <a:endParaRPr lang="en-US" dirty="0"/>
          </a:p>
        </p:txBody>
      </p:sp>
      <p:sp>
        <p:nvSpPr>
          <p:cNvPr id="38" name="TextBox 37"/>
          <p:cNvSpPr txBox="1"/>
          <p:nvPr/>
        </p:nvSpPr>
        <p:spPr>
          <a:xfrm>
            <a:off x="3471337" y="4622043"/>
            <a:ext cx="260812" cy="369332"/>
          </a:xfrm>
          <a:prstGeom prst="rect">
            <a:avLst/>
          </a:prstGeom>
          <a:noFill/>
        </p:spPr>
        <p:txBody>
          <a:bodyPr wrap="square" rtlCol="0">
            <a:spAutoFit/>
          </a:bodyPr>
          <a:lstStyle/>
          <a:p>
            <a:r>
              <a:rPr lang="en-US" dirty="0" smtClean="0"/>
              <a:t>÷</a:t>
            </a:r>
            <a:endParaRPr lang="en-US" dirty="0"/>
          </a:p>
        </p:txBody>
      </p:sp>
      <p:sp>
        <p:nvSpPr>
          <p:cNvPr id="39" name="TextBox 38"/>
          <p:cNvSpPr txBox="1"/>
          <p:nvPr/>
        </p:nvSpPr>
        <p:spPr>
          <a:xfrm>
            <a:off x="3471337" y="5064395"/>
            <a:ext cx="260812" cy="369332"/>
          </a:xfrm>
          <a:prstGeom prst="rect">
            <a:avLst/>
          </a:prstGeom>
          <a:noFill/>
        </p:spPr>
        <p:txBody>
          <a:bodyPr wrap="square" rtlCol="0">
            <a:spAutoFit/>
          </a:bodyPr>
          <a:lstStyle/>
          <a:p>
            <a:r>
              <a:rPr lang="en-US" dirty="0" smtClean="0"/>
              <a:t>÷</a:t>
            </a:r>
            <a:endParaRPr lang="en-US" dirty="0"/>
          </a:p>
        </p:txBody>
      </p:sp>
      <p:sp>
        <p:nvSpPr>
          <p:cNvPr id="40" name="TextBox 39"/>
          <p:cNvSpPr txBox="1"/>
          <p:nvPr/>
        </p:nvSpPr>
        <p:spPr>
          <a:xfrm>
            <a:off x="3465664" y="5607019"/>
            <a:ext cx="260812" cy="369332"/>
          </a:xfrm>
          <a:prstGeom prst="rect">
            <a:avLst/>
          </a:prstGeom>
          <a:noFill/>
        </p:spPr>
        <p:txBody>
          <a:bodyPr wrap="square" rtlCol="0">
            <a:spAutoFit/>
          </a:bodyPr>
          <a:lstStyle/>
          <a:p>
            <a:r>
              <a:rPr lang="en-US" dirty="0" smtClean="0"/>
              <a:t>÷</a:t>
            </a:r>
            <a:endParaRPr lang="en-US" dirty="0"/>
          </a:p>
        </p:txBody>
      </p:sp>
      <p:sp>
        <p:nvSpPr>
          <p:cNvPr id="42" name="TextBox 41"/>
          <p:cNvSpPr txBox="1"/>
          <p:nvPr/>
        </p:nvSpPr>
        <p:spPr>
          <a:xfrm>
            <a:off x="5723223" y="4610937"/>
            <a:ext cx="300104" cy="369332"/>
          </a:xfrm>
          <a:prstGeom prst="rect">
            <a:avLst/>
          </a:prstGeom>
          <a:noFill/>
        </p:spPr>
        <p:txBody>
          <a:bodyPr wrap="square" rtlCol="0">
            <a:spAutoFit/>
          </a:bodyPr>
          <a:lstStyle/>
          <a:p>
            <a:r>
              <a:rPr lang="en-US" dirty="0" smtClean="0"/>
              <a:t>=</a:t>
            </a:r>
            <a:endParaRPr lang="en-US" dirty="0"/>
          </a:p>
        </p:txBody>
      </p:sp>
      <p:sp>
        <p:nvSpPr>
          <p:cNvPr id="43" name="TextBox 42"/>
          <p:cNvSpPr txBox="1"/>
          <p:nvPr/>
        </p:nvSpPr>
        <p:spPr>
          <a:xfrm>
            <a:off x="5717455" y="5067473"/>
            <a:ext cx="300104" cy="369332"/>
          </a:xfrm>
          <a:prstGeom prst="rect">
            <a:avLst/>
          </a:prstGeom>
          <a:noFill/>
        </p:spPr>
        <p:txBody>
          <a:bodyPr wrap="square" rtlCol="0">
            <a:spAutoFit/>
          </a:bodyPr>
          <a:lstStyle/>
          <a:p>
            <a:r>
              <a:rPr lang="en-US" dirty="0" smtClean="0"/>
              <a:t>=</a:t>
            </a:r>
            <a:endParaRPr lang="en-US" dirty="0"/>
          </a:p>
        </p:txBody>
      </p:sp>
      <p:sp>
        <p:nvSpPr>
          <p:cNvPr id="44" name="TextBox 43"/>
          <p:cNvSpPr txBox="1"/>
          <p:nvPr/>
        </p:nvSpPr>
        <p:spPr>
          <a:xfrm>
            <a:off x="5730323" y="5588453"/>
            <a:ext cx="300104" cy="369332"/>
          </a:xfrm>
          <a:prstGeom prst="rect">
            <a:avLst/>
          </a:prstGeom>
          <a:noFill/>
        </p:spPr>
        <p:txBody>
          <a:bodyPr wrap="square" rtlCol="0">
            <a:spAutoFit/>
          </a:bodyPr>
          <a:lstStyle/>
          <a:p>
            <a:pPr>
              <a:spcBef>
                <a:spcPts val="600"/>
              </a:spcBef>
            </a:pPr>
            <a:r>
              <a:rPr lang="en-US" dirty="0" smtClean="0"/>
              <a:t>= </a:t>
            </a:r>
            <a:endParaRPr lang="en-US" dirty="0"/>
          </a:p>
        </p:txBody>
      </p:sp>
      <p:cxnSp>
        <p:nvCxnSpPr>
          <p:cNvPr id="23" name="Straight Connector 22"/>
          <p:cNvCxnSpPr/>
          <p:nvPr/>
        </p:nvCxnSpPr>
        <p:spPr>
          <a:xfrm flipV="1">
            <a:off x="2401745" y="5677406"/>
            <a:ext cx="941832" cy="23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V="1">
            <a:off x="3983396" y="5677175"/>
            <a:ext cx="1276406" cy="23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94533813"/>
      </p:ext>
    </p:extLst>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9"/>
          <p:cNvSpPr>
            <a:spLocks noGrp="1"/>
          </p:cNvSpPr>
          <p:nvPr>
            <p:ph type="title"/>
          </p:nvPr>
        </p:nvSpPr>
        <p:spPr>
          <a:xfrm>
            <a:off x="585216" y="210312"/>
            <a:ext cx="8239954" cy="672957"/>
          </a:xfrm>
        </p:spPr>
        <p:txBody>
          <a:bodyPr>
            <a:normAutofit/>
          </a:bodyPr>
          <a:lstStyle/>
          <a:p>
            <a:r>
              <a:rPr lang="en-US" dirty="0" smtClean="0"/>
              <a:t>Exhibit 5.1</a:t>
            </a:r>
          </a:p>
        </p:txBody>
      </p:sp>
      <p:sp>
        <p:nvSpPr>
          <p:cNvPr id="2" name="Content Placeholder 1"/>
          <p:cNvSpPr>
            <a:spLocks noGrp="1"/>
          </p:cNvSpPr>
          <p:nvPr>
            <p:ph idx="1"/>
          </p:nvPr>
        </p:nvSpPr>
        <p:spPr>
          <a:xfrm>
            <a:off x="585216" y="694944"/>
            <a:ext cx="8238720" cy="608167"/>
          </a:xfrm>
        </p:spPr>
        <p:txBody>
          <a:bodyPr/>
          <a:lstStyle/>
          <a:p>
            <a:r>
              <a:rPr lang="en-US" dirty="0"/>
              <a:t>Ensuring the Integrity of Financial Information </a:t>
            </a:r>
          </a:p>
        </p:txBody>
      </p:sp>
      <p:sp>
        <p:nvSpPr>
          <p:cNvPr id="5" name="Footer Placeholder 4"/>
          <p:cNvSpPr>
            <a:spLocks noGrp="1"/>
          </p:cNvSpPr>
          <p:nvPr>
            <p:ph type="ftr" sz="quarter" idx="11"/>
          </p:nvPr>
        </p:nvSpPr>
        <p:spPr/>
        <p:txBody>
          <a:bodyPr/>
          <a:lstStyle/>
          <a:p>
            <a:r>
              <a:rPr lang="en-US" dirty="0" smtClean="0"/>
              <a:t>Copyright ©2017 McGraw-Hill Education. All rights reserved. No reproduction or distribution without the prior written consent of McGraw-Hill Education. </a:t>
            </a:r>
            <a:endParaRPr lang="en-US" dirty="0"/>
          </a:p>
        </p:txBody>
      </p:sp>
      <p:grpSp>
        <p:nvGrpSpPr>
          <p:cNvPr id="6" name="Group 5"/>
          <p:cNvGrpSpPr/>
          <p:nvPr/>
        </p:nvGrpSpPr>
        <p:grpSpPr>
          <a:xfrm>
            <a:off x="5713800" y="4609109"/>
            <a:ext cx="1543561" cy="1383435"/>
            <a:chOff x="5838540" y="4609109"/>
            <a:chExt cx="1543561" cy="1383435"/>
          </a:xfrm>
        </p:grpSpPr>
        <p:sp>
          <p:nvSpPr>
            <p:cNvPr id="8" name="Oval 7"/>
            <p:cNvSpPr/>
            <p:nvPr/>
          </p:nvSpPr>
          <p:spPr>
            <a:xfrm>
              <a:off x="5912936" y="4609109"/>
              <a:ext cx="1383435" cy="1383435"/>
            </a:xfrm>
            <a:prstGeom prst="ellipse">
              <a:avLst/>
            </a:prstGeom>
            <a:solidFill>
              <a:srgbClr val="2B8075">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5838540" y="4997894"/>
              <a:ext cx="1543561" cy="544765"/>
            </a:xfrm>
            <a:prstGeom prst="rect">
              <a:avLst/>
            </a:prstGeom>
            <a:noFill/>
          </p:spPr>
          <p:txBody>
            <a:bodyPr wrap="square" rtlCol="0">
              <a:spAutoFit/>
            </a:bodyPr>
            <a:lstStyle/>
            <a:p>
              <a:pPr algn="ctr">
                <a:lnSpc>
                  <a:spcPct val="80000"/>
                </a:lnSpc>
              </a:pPr>
              <a:r>
                <a:rPr lang="en-US" dirty="0" smtClean="0"/>
                <a:t>Board of Directors</a:t>
              </a:r>
              <a:endParaRPr lang="en-US" dirty="0"/>
            </a:p>
          </p:txBody>
        </p:sp>
      </p:grpSp>
      <p:grpSp>
        <p:nvGrpSpPr>
          <p:cNvPr id="7" name="Group 6"/>
          <p:cNvGrpSpPr/>
          <p:nvPr/>
        </p:nvGrpSpPr>
        <p:grpSpPr>
          <a:xfrm>
            <a:off x="2135458" y="4609109"/>
            <a:ext cx="1543561" cy="1383435"/>
            <a:chOff x="1534458" y="2967923"/>
            <a:chExt cx="1543561" cy="1383435"/>
          </a:xfrm>
        </p:grpSpPr>
        <p:sp>
          <p:nvSpPr>
            <p:cNvPr id="12" name="Oval 11"/>
            <p:cNvSpPr/>
            <p:nvPr/>
          </p:nvSpPr>
          <p:spPr>
            <a:xfrm>
              <a:off x="1620194" y="2967923"/>
              <a:ext cx="1383435" cy="1383435"/>
            </a:xfrm>
            <a:prstGeom prst="ellipse">
              <a:avLst/>
            </a:prstGeom>
            <a:solidFill>
              <a:srgbClr val="F3B439">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Box 12"/>
            <p:cNvSpPr txBox="1"/>
            <p:nvPr/>
          </p:nvSpPr>
          <p:spPr>
            <a:xfrm>
              <a:off x="1534458" y="3481448"/>
              <a:ext cx="1543561" cy="323165"/>
            </a:xfrm>
            <a:prstGeom prst="rect">
              <a:avLst/>
            </a:prstGeom>
            <a:noFill/>
          </p:spPr>
          <p:txBody>
            <a:bodyPr wrap="square" rtlCol="0">
              <a:spAutoFit/>
            </a:bodyPr>
            <a:lstStyle/>
            <a:p>
              <a:pPr algn="ctr">
                <a:lnSpc>
                  <a:spcPct val="80000"/>
                </a:lnSpc>
              </a:pPr>
              <a:r>
                <a:rPr lang="en-US" dirty="0" smtClean="0"/>
                <a:t>Auditors</a:t>
              </a:r>
              <a:endParaRPr lang="en-US" dirty="0"/>
            </a:p>
          </p:txBody>
        </p:sp>
      </p:grpSp>
      <p:grpSp>
        <p:nvGrpSpPr>
          <p:cNvPr id="14" name="Group 13"/>
          <p:cNvGrpSpPr/>
          <p:nvPr/>
        </p:nvGrpSpPr>
        <p:grpSpPr>
          <a:xfrm>
            <a:off x="3547929" y="3123467"/>
            <a:ext cx="2241748" cy="2241748"/>
            <a:chOff x="5247388" y="1785320"/>
            <a:chExt cx="2241748" cy="2241748"/>
          </a:xfrm>
        </p:grpSpPr>
        <p:sp>
          <p:nvSpPr>
            <p:cNvPr id="15" name="Oval 14"/>
            <p:cNvSpPr/>
            <p:nvPr/>
          </p:nvSpPr>
          <p:spPr>
            <a:xfrm>
              <a:off x="5247388" y="1785320"/>
              <a:ext cx="2241748" cy="2241748"/>
            </a:xfrm>
            <a:prstGeom prst="ellipse">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5292889" y="1946412"/>
              <a:ext cx="2154531" cy="1834348"/>
            </a:xfrm>
            <a:prstGeom prst="rect">
              <a:avLst/>
            </a:prstGeom>
            <a:noFill/>
          </p:spPr>
          <p:txBody>
            <a:bodyPr wrap="square" rtlCol="0">
              <a:spAutoFit/>
            </a:bodyPr>
            <a:lstStyle/>
            <a:p>
              <a:pPr algn="ctr"/>
              <a:r>
                <a:rPr lang="en-US" sz="1600" dirty="0" smtClean="0"/>
                <a:t>Regulators</a:t>
              </a:r>
            </a:p>
            <a:p>
              <a:pPr algn="ctr">
                <a:lnSpc>
                  <a:spcPct val="80000"/>
                </a:lnSpc>
              </a:pPr>
              <a:r>
                <a:rPr lang="en-US" sz="1400" b="1" dirty="0" smtClean="0"/>
                <a:t>SEC and Stock Exchanges</a:t>
              </a:r>
            </a:p>
            <a:p>
              <a:pPr algn="ctr"/>
              <a:r>
                <a:rPr lang="en-US" sz="1400" dirty="0" smtClean="0"/>
                <a:t>(Corporate Governance Standards)</a:t>
              </a:r>
            </a:p>
            <a:p>
              <a:pPr algn="ctr"/>
              <a:r>
                <a:rPr lang="en-US" sz="1400" b="1" dirty="0" smtClean="0"/>
                <a:t>FASB</a:t>
              </a:r>
            </a:p>
            <a:p>
              <a:pPr algn="ctr"/>
              <a:r>
                <a:rPr lang="en-US" sz="1400" dirty="0" smtClean="0"/>
                <a:t>(Accounting Standards)</a:t>
              </a:r>
            </a:p>
            <a:p>
              <a:pPr algn="ctr"/>
              <a:r>
                <a:rPr lang="en-US" sz="1400" b="1" dirty="0" smtClean="0"/>
                <a:t>PCAOB</a:t>
              </a:r>
            </a:p>
            <a:p>
              <a:pPr algn="ctr"/>
              <a:r>
                <a:rPr lang="en-US" sz="1400" dirty="0" smtClean="0"/>
                <a:t>(Auditing Standards)</a:t>
              </a:r>
              <a:endParaRPr lang="en-US" sz="1400" dirty="0"/>
            </a:p>
          </p:txBody>
        </p:sp>
      </p:grpSp>
      <p:grpSp>
        <p:nvGrpSpPr>
          <p:cNvPr id="16" name="Group 15"/>
          <p:cNvGrpSpPr/>
          <p:nvPr/>
        </p:nvGrpSpPr>
        <p:grpSpPr>
          <a:xfrm>
            <a:off x="3900836" y="1417532"/>
            <a:ext cx="1700945" cy="1383435"/>
            <a:chOff x="3866816" y="1587632"/>
            <a:chExt cx="1700945" cy="1383435"/>
          </a:xfrm>
        </p:grpSpPr>
        <p:sp>
          <p:nvSpPr>
            <p:cNvPr id="3" name="Oval 2"/>
            <p:cNvSpPr/>
            <p:nvPr/>
          </p:nvSpPr>
          <p:spPr>
            <a:xfrm>
              <a:off x="3900836" y="1587632"/>
              <a:ext cx="1383435" cy="1383435"/>
            </a:xfrm>
            <a:prstGeom prst="ellipse">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3866816" y="2078483"/>
              <a:ext cx="1700945" cy="369332"/>
            </a:xfrm>
            <a:prstGeom prst="rect">
              <a:avLst/>
            </a:prstGeom>
            <a:noFill/>
          </p:spPr>
          <p:txBody>
            <a:bodyPr wrap="square" rtlCol="0">
              <a:spAutoFit/>
            </a:bodyPr>
            <a:lstStyle/>
            <a:p>
              <a:r>
                <a:rPr lang="en-US" dirty="0" smtClean="0"/>
                <a:t>Management</a:t>
              </a:r>
              <a:endParaRPr lang="en-US" dirty="0"/>
            </a:p>
          </p:txBody>
        </p:sp>
      </p:grpSp>
      <p:cxnSp>
        <p:nvCxnSpPr>
          <p:cNvPr id="25" name="Straight Arrow Connector 24"/>
          <p:cNvCxnSpPr>
            <a:endCxn id="8" idx="1"/>
          </p:cNvCxnSpPr>
          <p:nvPr/>
        </p:nvCxnSpPr>
        <p:spPr>
          <a:xfrm>
            <a:off x="5713800" y="4724838"/>
            <a:ext cx="276995" cy="86870"/>
          </a:xfrm>
          <a:prstGeom prst="straightConnector1">
            <a:avLst/>
          </a:prstGeom>
          <a:ln w="28575"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3367874" y="4623596"/>
            <a:ext cx="230438" cy="203302"/>
          </a:xfrm>
          <a:prstGeom prst="straightConnector1">
            <a:avLst/>
          </a:prstGeom>
          <a:ln w="28575"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16200000" flipV="1">
            <a:off x="4466646" y="2954864"/>
            <a:ext cx="365286" cy="1588"/>
          </a:xfrm>
          <a:prstGeom prst="straightConnector1">
            <a:avLst/>
          </a:prstGeom>
          <a:ln w="28575" cmpd="sng">
            <a:solidFill>
              <a:schemeClr val="tx1"/>
            </a:solidFill>
            <a:tailEnd type="arrow"/>
          </a:ln>
          <a:effectLst/>
          <a:scene3d>
            <a:camera prst="orthographicFront">
              <a:rot lat="1800000" lon="10799999" rev="10799999"/>
            </a:camera>
            <a:lightRig rig="threePt" dir="t"/>
          </a:scene3d>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7075181"/>
      </p:ext>
    </p:extLst>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585216" y="210312"/>
            <a:ext cx="7650843" cy="652462"/>
          </a:xfrm>
        </p:spPr>
        <p:txBody>
          <a:bodyPr>
            <a:normAutofit/>
          </a:bodyPr>
          <a:lstStyle/>
          <a:p>
            <a:r>
              <a:rPr lang="en-US" sz="2400" dirty="0" smtClean="0"/>
              <a:t>Regulators</a:t>
            </a:r>
          </a:p>
        </p:txBody>
      </p:sp>
      <p:sp>
        <p:nvSpPr>
          <p:cNvPr id="115718" name="Rectangle 6"/>
          <p:cNvSpPr>
            <a:spLocks noChangeArrowheads="1"/>
          </p:cNvSpPr>
          <p:nvPr/>
        </p:nvSpPr>
        <p:spPr bwMode="auto">
          <a:xfrm>
            <a:off x="1271624" y="1728871"/>
            <a:ext cx="5589367" cy="803040"/>
          </a:xfrm>
          <a:prstGeom prst="rect">
            <a:avLst/>
          </a:prstGeom>
          <a:solidFill>
            <a:srgbClr val="F3B439"/>
          </a:solidFill>
          <a:ln w="12700">
            <a:noFill/>
            <a:miter lim="800000"/>
            <a:headEnd/>
            <a:tailEnd/>
          </a:ln>
          <a:effectLst/>
        </p:spPr>
        <p:txBody>
          <a:bodyPr wrap="square" lIns="90488" tIns="44450" rIns="90488" bIns="44450">
            <a:spAutoFit/>
          </a:bodyPr>
          <a:lstStyle/>
          <a:p>
            <a:pPr algn="ctr" eaLnBrk="0" hangingPunct="0">
              <a:lnSpc>
                <a:spcPct val="85000"/>
              </a:lnSpc>
              <a:defRPr/>
            </a:pPr>
            <a:r>
              <a:rPr lang="en-US" b="1" u="sng" dirty="0"/>
              <a:t>Securities and Exchange </a:t>
            </a:r>
            <a:r>
              <a:rPr lang="en-US" b="1" u="sng" dirty="0" smtClean="0"/>
              <a:t>Commission</a:t>
            </a:r>
            <a:endParaRPr lang="en-US" b="1" dirty="0"/>
          </a:p>
          <a:p>
            <a:pPr algn="ctr" eaLnBrk="0" hangingPunct="0">
              <a:lnSpc>
                <a:spcPct val="85000"/>
              </a:lnSpc>
              <a:defRPr/>
            </a:pPr>
            <a:r>
              <a:rPr lang="en-US" dirty="0" smtClean="0"/>
              <a:t>Protects </a:t>
            </a:r>
            <a:r>
              <a:rPr lang="en-US" dirty="0"/>
              <a:t>investors and </a:t>
            </a:r>
            <a:r>
              <a:rPr lang="en-US" dirty="0" smtClean="0"/>
              <a:t>maintains </a:t>
            </a:r>
            <a:r>
              <a:rPr lang="en-US" dirty="0"/>
              <a:t>the integrity of the securities </a:t>
            </a:r>
            <a:r>
              <a:rPr lang="en-US" dirty="0" smtClean="0"/>
              <a:t>markets.</a:t>
            </a:r>
            <a:endParaRPr lang="en-US" dirty="0"/>
          </a:p>
        </p:txBody>
      </p:sp>
      <p:sp>
        <p:nvSpPr>
          <p:cNvPr id="14" name="TextBox 13"/>
          <p:cNvSpPr txBox="1"/>
          <p:nvPr/>
        </p:nvSpPr>
        <p:spPr>
          <a:xfrm>
            <a:off x="1271624" y="2823117"/>
            <a:ext cx="5589367" cy="646331"/>
          </a:xfrm>
          <a:prstGeom prst="rect">
            <a:avLst/>
          </a:prstGeom>
          <a:solidFill>
            <a:schemeClr val="tx2">
              <a:lumMod val="40000"/>
              <a:lumOff val="60000"/>
            </a:schemeClr>
          </a:solidFill>
          <a:ln>
            <a:noFill/>
          </a:ln>
        </p:spPr>
        <p:txBody>
          <a:bodyPr wrap="square">
            <a:spAutoFit/>
          </a:bodyPr>
          <a:lstStyle/>
          <a:p>
            <a:pPr algn="ctr">
              <a:defRPr/>
            </a:pPr>
            <a:r>
              <a:rPr lang="en-US" b="1" u="sng" dirty="0"/>
              <a:t>Financial Accounting Standards Board</a:t>
            </a:r>
          </a:p>
          <a:p>
            <a:pPr algn="ctr">
              <a:defRPr/>
            </a:pPr>
            <a:r>
              <a:rPr lang="en-US" dirty="0" smtClean="0"/>
              <a:t>Sets </a:t>
            </a:r>
            <a:r>
              <a:rPr lang="en-US" dirty="0"/>
              <a:t>g</a:t>
            </a:r>
            <a:r>
              <a:rPr lang="en-US" dirty="0" smtClean="0"/>
              <a:t>enerally accepted </a:t>
            </a:r>
            <a:r>
              <a:rPr lang="en-US" dirty="0"/>
              <a:t>a</a:t>
            </a:r>
            <a:r>
              <a:rPr lang="en-US" dirty="0" smtClean="0"/>
              <a:t>ccounting principles (GAAP</a:t>
            </a:r>
            <a:r>
              <a:rPr lang="en-US" dirty="0"/>
              <a:t>).</a:t>
            </a:r>
          </a:p>
        </p:txBody>
      </p:sp>
      <p:sp>
        <p:nvSpPr>
          <p:cNvPr id="15" name="TextBox 14"/>
          <p:cNvSpPr txBox="1"/>
          <p:nvPr/>
        </p:nvSpPr>
        <p:spPr>
          <a:xfrm>
            <a:off x="1271623" y="3853484"/>
            <a:ext cx="5589367" cy="923330"/>
          </a:xfrm>
          <a:prstGeom prst="rect">
            <a:avLst/>
          </a:prstGeom>
          <a:solidFill>
            <a:srgbClr val="FAD38F"/>
          </a:solidFill>
          <a:ln>
            <a:noFill/>
          </a:ln>
        </p:spPr>
        <p:txBody>
          <a:bodyPr wrap="square">
            <a:spAutoFit/>
          </a:bodyPr>
          <a:lstStyle/>
          <a:p>
            <a:pPr algn="ctr">
              <a:defRPr/>
            </a:pPr>
            <a:r>
              <a:rPr lang="en-US" b="1" u="sng" dirty="0"/>
              <a:t>Public Company Accounting Oversight Board</a:t>
            </a:r>
            <a:br>
              <a:rPr lang="en-US" b="1" u="sng" dirty="0"/>
            </a:br>
            <a:r>
              <a:rPr lang="en-US" dirty="0" smtClean="0"/>
              <a:t>Sets </a:t>
            </a:r>
            <a:r>
              <a:rPr lang="en-US" dirty="0"/>
              <a:t>auditing standards for independent auditors (</a:t>
            </a:r>
            <a:r>
              <a:rPr lang="en-US" dirty="0" smtClean="0"/>
              <a:t>CPAs) of </a:t>
            </a:r>
            <a:r>
              <a:rPr lang="en-US" dirty="0"/>
              <a:t>public companies.</a:t>
            </a:r>
          </a:p>
        </p:txBody>
      </p:sp>
      <p:sp>
        <p:nvSpPr>
          <p:cNvPr id="4" name="Footer Placeholder 3"/>
          <p:cNvSpPr>
            <a:spLocks noGrp="1"/>
          </p:cNvSpPr>
          <p:nvPr>
            <p:ph type="ftr" sz="quarter" idx="11"/>
          </p:nvPr>
        </p:nvSpPr>
        <p:spPr/>
        <p:txBody>
          <a:bodyPr/>
          <a:lstStyle/>
          <a:p>
            <a:r>
              <a:rPr lang="en-US" dirty="0" smtClean="0"/>
              <a:t>Copyright ©2017 McGraw-Hill Education. All rights reserved. No reproduction or distribution without the prior written consent of McGraw-Hill Education. </a:t>
            </a:r>
            <a:endParaRPr lang="en-US" dirty="0"/>
          </a:p>
        </p:txBody>
      </p:sp>
    </p:spTree>
    <p:extLst>
      <p:ext uri="{BB962C8B-B14F-4D97-AF65-F5344CB8AC3E}">
        <p14:creationId xmlns:p14="http://schemas.microsoft.com/office/powerpoint/2010/main" val="517215081"/>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15718"/>
                                        </p:tgtEl>
                                        <p:attrNameLst>
                                          <p:attrName>style.visibility</p:attrName>
                                        </p:attrNameLst>
                                      </p:cBhvr>
                                      <p:to>
                                        <p:strVal val="visible"/>
                                      </p:to>
                                    </p:set>
                                    <p:anim calcmode="lin" valueType="num">
                                      <p:cBhvr>
                                        <p:cTn id="7" dur="1000" fill="hold"/>
                                        <p:tgtEl>
                                          <p:spTgt spid="115718"/>
                                        </p:tgtEl>
                                        <p:attrNameLst>
                                          <p:attrName>ppt_w</p:attrName>
                                        </p:attrNameLst>
                                      </p:cBhvr>
                                      <p:tavLst>
                                        <p:tav tm="0">
                                          <p:val>
                                            <p:strVal val="#ppt_w*0.70"/>
                                          </p:val>
                                        </p:tav>
                                        <p:tav tm="100000">
                                          <p:val>
                                            <p:strVal val="#ppt_w"/>
                                          </p:val>
                                        </p:tav>
                                      </p:tavLst>
                                    </p:anim>
                                    <p:anim calcmode="lin" valueType="num">
                                      <p:cBhvr>
                                        <p:cTn id="8" dur="1000" fill="hold"/>
                                        <p:tgtEl>
                                          <p:spTgt spid="115718"/>
                                        </p:tgtEl>
                                        <p:attrNameLst>
                                          <p:attrName>ppt_h</p:attrName>
                                        </p:attrNameLst>
                                      </p:cBhvr>
                                      <p:tavLst>
                                        <p:tav tm="0">
                                          <p:val>
                                            <p:strVal val="#ppt_h"/>
                                          </p:val>
                                        </p:tav>
                                        <p:tav tm="100000">
                                          <p:val>
                                            <p:strVal val="#ppt_h"/>
                                          </p:val>
                                        </p:tav>
                                      </p:tavLst>
                                    </p:anim>
                                    <p:animEffect transition="in" filter="fade">
                                      <p:cBhvr>
                                        <p:cTn id="9" dur="1000"/>
                                        <p:tgtEl>
                                          <p:spTgt spid="115718"/>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000" fill="hold"/>
                                        <p:tgtEl>
                                          <p:spTgt spid="14"/>
                                        </p:tgtEl>
                                        <p:attrNameLst>
                                          <p:attrName>ppt_w</p:attrName>
                                        </p:attrNameLst>
                                      </p:cBhvr>
                                      <p:tavLst>
                                        <p:tav tm="0">
                                          <p:val>
                                            <p:strVal val="#ppt_w*0.70"/>
                                          </p:val>
                                        </p:tav>
                                        <p:tav tm="100000">
                                          <p:val>
                                            <p:strVal val="#ppt_w"/>
                                          </p:val>
                                        </p:tav>
                                      </p:tavLst>
                                    </p:anim>
                                    <p:anim calcmode="lin" valueType="num">
                                      <p:cBhvr>
                                        <p:cTn id="14" dur="1000" fill="hold"/>
                                        <p:tgtEl>
                                          <p:spTgt spid="14"/>
                                        </p:tgtEl>
                                        <p:attrNameLst>
                                          <p:attrName>ppt_h</p:attrName>
                                        </p:attrNameLst>
                                      </p:cBhvr>
                                      <p:tavLst>
                                        <p:tav tm="0">
                                          <p:val>
                                            <p:strVal val="#ppt_h"/>
                                          </p:val>
                                        </p:tav>
                                        <p:tav tm="100000">
                                          <p:val>
                                            <p:strVal val="#ppt_h"/>
                                          </p:val>
                                        </p:tav>
                                      </p:tavLst>
                                    </p:anim>
                                    <p:animEffect transition="in" filter="fade">
                                      <p:cBhvr>
                                        <p:cTn id="15" dur="1000"/>
                                        <p:tgtEl>
                                          <p:spTgt spid="14"/>
                                        </p:tgtEl>
                                      </p:cBhvr>
                                    </p:animEffect>
                                  </p:childTnLst>
                                </p:cTn>
                              </p:par>
                            </p:childTnLst>
                          </p:cTn>
                        </p:par>
                        <p:par>
                          <p:cTn id="16" fill="hold">
                            <p:stCondLst>
                              <p:cond delay="2000"/>
                            </p:stCondLst>
                            <p:childTnLst>
                              <p:par>
                                <p:cTn id="17" presetID="55"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1000" fill="hold"/>
                                        <p:tgtEl>
                                          <p:spTgt spid="15"/>
                                        </p:tgtEl>
                                        <p:attrNameLst>
                                          <p:attrName>ppt_w</p:attrName>
                                        </p:attrNameLst>
                                      </p:cBhvr>
                                      <p:tavLst>
                                        <p:tav tm="0">
                                          <p:val>
                                            <p:strVal val="#ppt_w*0.70"/>
                                          </p:val>
                                        </p:tav>
                                        <p:tav tm="100000">
                                          <p:val>
                                            <p:strVal val="#ppt_w"/>
                                          </p:val>
                                        </p:tav>
                                      </p:tavLst>
                                    </p:anim>
                                    <p:anim calcmode="lin" valueType="num">
                                      <p:cBhvr>
                                        <p:cTn id="20" dur="1000" fill="hold"/>
                                        <p:tgtEl>
                                          <p:spTgt spid="15"/>
                                        </p:tgtEl>
                                        <p:attrNameLst>
                                          <p:attrName>ppt_h</p:attrName>
                                        </p:attrNameLst>
                                      </p:cBhvr>
                                      <p:tavLst>
                                        <p:tav tm="0">
                                          <p:val>
                                            <p:strVal val="#ppt_h"/>
                                          </p:val>
                                        </p:tav>
                                        <p:tav tm="100000">
                                          <p:val>
                                            <p:strVal val="#ppt_h"/>
                                          </p:val>
                                        </p:tav>
                                      </p:tavLst>
                                    </p:anim>
                                    <p:animEffect transition="in" filter="fade">
                                      <p:cBhvr>
                                        <p:cTn id="21"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8"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0"/>
          <p:cNvSpPr>
            <a:spLocks noGrp="1"/>
          </p:cNvSpPr>
          <p:nvPr>
            <p:ph type="title"/>
          </p:nvPr>
        </p:nvSpPr>
        <p:spPr>
          <a:xfrm>
            <a:off x="585216" y="210312"/>
            <a:ext cx="7650843" cy="500062"/>
          </a:xfrm>
        </p:spPr>
        <p:txBody>
          <a:bodyPr/>
          <a:lstStyle/>
          <a:p>
            <a:r>
              <a:rPr lang="en-US" sz="2400" dirty="0" smtClean="0"/>
              <a:t>Managers</a:t>
            </a:r>
          </a:p>
        </p:txBody>
      </p:sp>
      <p:sp>
        <p:nvSpPr>
          <p:cNvPr id="5" name="Rectangle 8"/>
          <p:cNvSpPr>
            <a:spLocks noChangeArrowheads="1"/>
          </p:cNvSpPr>
          <p:nvPr/>
        </p:nvSpPr>
        <p:spPr bwMode="auto">
          <a:xfrm>
            <a:off x="586921" y="1690444"/>
            <a:ext cx="7391400" cy="2451184"/>
          </a:xfrm>
          <a:prstGeom prst="rect">
            <a:avLst/>
          </a:prstGeom>
          <a:solidFill>
            <a:schemeClr val="accent1">
              <a:lumMod val="40000"/>
              <a:lumOff val="60000"/>
            </a:schemeClr>
          </a:solidFill>
          <a:ln w="12700">
            <a:noFill/>
            <a:miter lim="800000"/>
            <a:headEnd/>
            <a:tailEnd/>
          </a:ln>
          <a:effectLst/>
        </p:spPr>
        <p:txBody>
          <a:bodyPr wrap="square" lIns="90488" tIns="44450" rIns="90488" bIns="44450">
            <a:spAutoFit/>
          </a:bodyPr>
          <a:lstStyle/>
          <a:p>
            <a:pPr eaLnBrk="0" hangingPunct="0">
              <a:lnSpc>
                <a:spcPct val="85000"/>
              </a:lnSpc>
              <a:defRPr/>
            </a:pPr>
            <a:r>
              <a:rPr lang="en-US" b="1" dirty="0" smtClean="0"/>
              <a:t>Managers are responsible </a:t>
            </a:r>
            <a:r>
              <a:rPr lang="en-US" b="1" dirty="0"/>
              <a:t>for the information in </a:t>
            </a:r>
            <a:r>
              <a:rPr lang="en-US" b="1" dirty="0" smtClean="0"/>
              <a:t>the financial </a:t>
            </a:r>
            <a:r>
              <a:rPr lang="en-US" b="1" dirty="0"/>
              <a:t>statements and disclosures.</a:t>
            </a:r>
          </a:p>
          <a:p>
            <a:pPr marL="457200" indent="-457200" eaLnBrk="0" hangingPunct="0">
              <a:lnSpc>
                <a:spcPct val="85000"/>
              </a:lnSpc>
              <a:buClr>
                <a:srgbClr val="FFFF00"/>
              </a:buClr>
              <a:defRPr/>
            </a:pPr>
            <a:endParaRPr lang="en-US" dirty="0"/>
          </a:p>
          <a:p>
            <a:pPr marL="457200" indent="-457200" eaLnBrk="0" hangingPunct="0">
              <a:lnSpc>
                <a:spcPct val="85000"/>
              </a:lnSpc>
              <a:buClr>
                <a:srgbClr val="FFFF00"/>
              </a:buClr>
              <a:defRPr/>
            </a:pPr>
            <a:r>
              <a:rPr lang="en-US" dirty="0" smtClean="0"/>
              <a:t>	</a:t>
            </a:r>
            <a:r>
              <a:rPr lang="en-US" u="sng" dirty="0" smtClean="0"/>
              <a:t>Chief </a:t>
            </a:r>
            <a:r>
              <a:rPr lang="en-US" u="sng" dirty="0"/>
              <a:t>Executive Officer (CEO)</a:t>
            </a:r>
            <a:r>
              <a:rPr lang="en-US" dirty="0"/>
              <a:t>: highest officer of the company</a:t>
            </a:r>
            <a:br>
              <a:rPr lang="en-US" dirty="0"/>
            </a:br>
            <a:endParaRPr lang="en-US" dirty="0"/>
          </a:p>
          <a:p>
            <a:pPr marL="457200" eaLnBrk="0" hangingPunct="0">
              <a:lnSpc>
                <a:spcPct val="85000"/>
              </a:lnSpc>
              <a:buClr>
                <a:srgbClr val="FFFF00"/>
              </a:buClr>
              <a:defRPr/>
            </a:pPr>
            <a:r>
              <a:rPr lang="en-US" u="sng" dirty="0"/>
              <a:t>Chief Financial Officer (CFO)</a:t>
            </a:r>
            <a:r>
              <a:rPr lang="en-US" dirty="0"/>
              <a:t>: highest officer associated </a:t>
            </a:r>
            <a:r>
              <a:rPr lang="en-US" dirty="0" smtClean="0"/>
              <a:t>with the </a:t>
            </a:r>
            <a:r>
              <a:rPr lang="en-US" dirty="0"/>
              <a:t>financial and accounting side of the business</a:t>
            </a:r>
            <a:br>
              <a:rPr lang="en-US" dirty="0"/>
            </a:br>
            <a:endParaRPr lang="en-US" b="1" dirty="0" smtClean="0"/>
          </a:p>
          <a:p>
            <a:pPr eaLnBrk="0" hangingPunct="0">
              <a:lnSpc>
                <a:spcPct val="85000"/>
              </a:lnSpc>
              <a:buClr>
                <a:srgbClr val="FFFF00"/>
              </a:buClr>
              <a:defRPr/>
            </a:pPr>
            <a:r>
              <a:rPr lang="en-US" b="1" dirty="0" smtClean="0"/>
              <a:t>Accounting staff prepares </a:t>
            </a:r>
            <a:r>
              <a:rPr lang="en-US" b="1" dirty="0"/>
              <a:t>the details of the reports and </a:t>
            </a:r>
            <a:r>
              <a:rPr lang="en-US" b="1" dirty="0" smtClean="0"/>
              <a:t>also bears </a:t>
            </a:r>
            <a:r>
              <a:rPr lang="en-US" b="1" dirty="0"/>
              <a:t>professional responsibility for the accuracy of the </a:t>
            </a:r>
            <a:r>
              <a:rPr lang="en-US" b="1" dirty="0" smtClean="0"/>
              <a:t>information.</a:t>
            </a:r>
            <a:endParaRPr lang="en-US" b="1" dirty="0"/>
          </a:p>
        </p:txBody>
      </p:sp>
      <p:sp>
        <p:nvSpPr>
          <p:cNvPr id="3" name="Footer Placeholder 2"/>
          <p:cNvSpPr>
            <a:spLocks noGrp="1"/>
          </p:cNvSpPr>
          <p:nvPr>
            <p:ph type="ftr" sz="quarter" idx="11"/>
          </p:nvPr>
        </p:nvSpPr>
        <p:spPr/>
        <p:txBody>
          <a:bodyPr/>
          <a:lstStyle/>
          <a:p>
            <a:r>
              <a:rPr lang="en-US" dirty="0" smtClean="0"/>
              <a:t>Copyright ©2017 McGraw-Hill Education. All rights reserved. No reproduction or distribution without the prior written consent of McGraw-Hill Education. </a:t>
            </a:r>
            <a:endParaRPr lang="en-US" dirty="0"/>
          </a:p>
        </p:txBody>
      </p:sp>
    </p:spTree>
    <p:extLst>
      <p:ext uri="{BB962C8B-B14F-4D97-AF65-F5344CB8AC3E}">
        <p14:creationId xmlns:p14="http://schemas.microsoft.com/office/powerpoint/2010/main" val="101802649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1000"/>
                                        <p:tgtEl>
                                          <p:spTgt spid="5">
                                            <p:bg/>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left)">
                                      <p:cBhvr>
                                        <p:cTn id="11" dur="1000"/>
                                        <p:tgtEl>
                                          <p:spTgt spid="5">
                                            <p:txEl>
                                              <p:pRg st="0" end="0"/>
                                            </p:txEl>
                                          </p:spTgt>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1000"/>
                                        <p:tgtEl>
                                          <p:spTgt spid="5">
                                            <p:txEl>
                                              <p:pRg st="2" end="2"/>
                                            </p:txEl>
                                          </p:spTgt>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1000"/>
                                        <p:tgtEl>
                                          <p:spTgt spid="5">
                                            <p:txEl>
                                              <p:pRg st="3" end="3"/>
                                            </p:txEl>
                                          </p:spTgt>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0"/>
          <p:cNvSpPr>
            <a:spLocks noGrp="1"/>
          </p:cNvSpPr>
          <p:nvPr>
            <p:ph type="title"/>
          </p:nvPr>
        </p:nvSpPr>
        <p:spPr>
          <a:xfrm>
            <a:off x="585216" y="210312"/>
            <a:ext cx="7650843" cy="614362"/>
          </a:xfrm>
        </p:spPr>
        <p:txBody>
          <a:bodyPr/>
          <a:lstStyle/>
          <a:p>
            <a:r>
              <a:rPr lang="en-US" sz="2400" dirty="0" smtClean="0"/>
              <a:t>Board of Directors (Audit Committee)</a:t>
            </a:r>
          </a:p>
        </p:txBody>
      </p:sp>
      <p:sp>
        <p:nvSpPr>
          <p:cNvPr id="13" name="Rectangle 8"/>
          <p:cNvSpPr>
            <a:spLocks noChangeArrowheads="1"/>
          </p:cNvSpPr>
          <p:nvPr/>
        </p:nvSpPr>
        <p:spPr bwMode="auto">
          <a:xfrm>
            <a:off x="1234068" y="1618785"/>
            <a:ext cx="5943600" cy="1156214"/>
          </a:xfrm>
          <a:prstGeom prst="rect">
            <a:avLst/>
          </a:prstGeom>
          <a:solidFill>
            <a:srgbClr val="FAD38F"/>
          </a:solidFill>
          <a:ln w="12700">
            <a:noFill/>
            <a:miter lim="800000"/>
            <a:headEnd/>
            <a:tailEnd/>
          </a:ln>
          <a:effectLst/>
        </p:spPr>
        <p:txBody>
          <a:bodyPr wrap="square" lIns="90488" tIns="44450" rIns="90488" bIns="44450">
            <a:spAutoFit/>
          </a:bodyPr>
          <a:lstStyle/>
          <a:p>
            <a:pPr algn="ctr" eaLnBrk="0" hangingPunct="0">
              <a:lnSpc>
                <a:spcPct val="85000"/>
              </a:lnSpc>
              <a:defRPr/>
            </a:pPr>
            <a:r>
              <a:rPr lang="en-US" b="1" u="sng" dirty="0"/>
              <a:t>Board of Directors</a:t>
            </a:r>
            <a:endParaRPr lang="en-US" dirty="0"/>
          </a:p>
          <a:p>
            <a:pPr algn="ctr">
              <a:defRPr/>
            </a:pPr>
            <a:r>
              <a:rPr lang="en-US" dirty="0" smtClean="0"/>
              <a:t>The board of directors is elected by the stockholders to represent the interests of stockholders. The board oversees the CEO and senior management.</a:t>
            </a:r>
            <a:endParaRPr lang="en-US" i="1" dirty="0"/>
          </a:p>
        </p:txBody>
      </p:sp>
      <p:sp>
        <p:nvSpPr>
          <p:cNvPr id="9" name="Rectangle 8"/>
          <p:cNvSpPr>
            <a:spLocks noChangeArrowheads="1"/>
          </p:cNvSpPr>
          <p:nvPr/>
        </p:nvSpPr>
        <p:spPr bwMode="auto">
          <a:xfrm>
            <a:off x="1234069" y="2959340"/>
            <a:ext cx="5943600" cy="1433213"/>
          </a:xfrm>
          <a:prstGeom prst="rect">
            <a:avLst/>
          </a:prstGeom>
          <a:solidFill>
            <a:schemeClr val="accent1">
              <a:lumMod val="40000"/>
              <a:lumOff val="60000"/>
            </a:schemeClr>
          </a:solidFill>
          <a:ln w="12700">
            <a:noFill/>
            <a:miter lim="800000"/>
            <a:headEnd/>
            <a:tailEnd/>
          </a:ln>
          <a:effectLst/>
        </p:spPr>
        <p:txBody>
          <a:bodyPr wrap="square" lIns="90488" tIns="44450" rIns="90488" bIns="44450">
            <a:spAutoFit/>
          </a:bodyPr>
          <a:lstStyle/>
          <a:p>
            <a:pPr algn="ctr" eaLnBrk="0" hangingPunct="0">
              <a:lnSpc>
                <a:spcPct val="85000"/>
              </a:lnSpc>
              <a:defRPr/>
            </a:pPr>
            <a:r>
              <a:rPr lang="en-US" b="1" u="sng" dirty="0"/>
              <a:t>Board of Directors (Audit Committee)</a:t>
            </a:r>
            <a:endParaRPr lang="en-US" dirty="0"/>
          </a:p>
          <a:p>
            <a:pPr algn="ctr">
              <a:defRPr/>
            </a:pPr>
            <a:r>
              <a:rPr lang="en-US" dirty="0" smtClean="0"/>
              <a:t>The audit committee of the board of directors is responsible for maintaining the integrity of the company’s financial reports. Committee members are not management members of the company.</a:t>
            </a:r>
            <a:endParaRPr lang="en-US" i="1" dirty="0"/>
          </a:p>
        </p:txBody>
      </p:sp>
      <p:sp>
        <p:nvSpPr>
          <p:cNvPr id="2" name="Footer Placeholder 1"/>
          <p:cNvSpPr>
            <a:spLocks noGrp="1"/>
          </p:cNvSpPr>
          <p:nvPr>
            <p:ph type="ftr" sz="quarter" idx="11"/>
          </p:nvPr>
        </p:nvSpPr>
        <p:spPr/>
        <p:txBody>
          <a:bodyPr/>
          <a:lstStyle/>
          <a:p>
            <a:r>
              <a:rPr lang="en-US" dirty="0" smtClean="0"/>
              <a:t>Copyright ©2017 McGraw-Hill Education. All rights reserved. No reproduction or distribution without the prior written consent of McGraw-Hill Education. </a:t>
            </a:r>
            <a:endParaRPr lang="en-US" dirty="0"/>
          </a:p>
        </p:txBody>
      </p:sp>
    </p:spTree>
    <p:extLst>
      <p:ext uri="{BB962C8B-B14F-4D97-AF65-F5344CB8AC3E}">
        <p14:creationId xmlns:p14="http://schemas.microsoft.com/office/powerpoint/2010/main" val="2914896798"/>
      </p:ext>
    </p:extLst>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04" name="Rectangle 16"/>
          <p:cNvSpPr>
            <a:spLocks noChangeArrowheads="1"/>
          </p:cNvSpPr>
          <p:nvPr/>
        </p:nvSpPr>
        <p:spPr bwMode="auto">
          <a:xfrm>
            <a:off x="697089" y="2296254"/>
            <a:ext cx="7092244" cy="803040"/>
          </a:xfrm>
          <a:prstGeom prst="rect">
            <a:avLst/>
          </a:prstGeom>
          <a:solidFill>
            <a:srgbClr val="FAD38F"/>
          </a:solidFill>
          <a:ln w="12700">
            <a:noFill/>
            <a:miter lim="800000"/>
            <a:headEnd/>
            <a:tailEnd/>
          </a:ln>
          <a:effectLst>
            <a:outerShdw blurRad="50800" dist="38100" dir="2700000" algn="tl" rotWithShape="0">
              <a:prstClr val="black">
                <a:alpha val="40000"/>
              </a:prstClr>
            </a:outerShdw>
          </a:effectLst>
        </p:spPr>
        <p:txBody>
          <a:bodyPr wrap="square" lIns="90488" tIns="44450" rIns="90488" bIns="44450">
            <a:spAutoFit/>
          </a:bodyPr>
          <a:lstStyle/>
          <a:p>
            <a:pPr algn="ctr" eaLnBrk="0" hangingPunct="0">
              <a:lnSpc>
                <a:spcPct val="85000"/>
              </a:lnSpc>
              <a:defRPr/>
            </a:pPr>
            <a:r>
              <a:rPr lang="en-US" b="1" u="sng" dirty="0"/>
              <a:t>Independent Auditors</a:t>
            </a:r>
            <a:endParaRPr lang="en-US" dirty="0"/>
          </a:p>
          <a:p>
            <a:pPr algn="ctr" eaLnBrk="0" hangingPunct="0">
              <a:lnSpc>
                <a:spcPct val="85000"/>
              </a:lnSpc>
              <a:defRPr/>
            </a:pPr>
            <a:r>
              <a:rPr lang="en-US" dirty="0" smtClean="0"/>
              <a:t>Follow </a:t>
            </a:r>
            <a:r>
              <a:rPr lang="en-US" dirty="0"/>
              <a:t>established auditing standards to assess the fairness of the financial statements and related </a:t>
            </a:r>
            <a:r>
              <a:rPr lang="en-US" dirty="0" smtClean="0"/>
              <a:t>presentations.</a:t>
            </a:r>
            <a:endParaRPr lang="en-US" dirty="0"/>
          </a:p>
        </p:txBody>
      </p:sp>
      <p:sp>
        <p:nvSpPr>
          <p:cNvPr id="16388" name="Title 17"/>
          <p:cNvSpPr>
            <a:spLocks noGrp="1"/>
          </p:cNvSpPr>
          <p:nvPr>
            <p:ph type="title"/>
          </p:nvPr>
        </p:nvSpPr>
        <p:spPr>
          <a:xfrm>
            <a:off x="585216" y="210312"/>
            <a:ext cx="7650843" cy="589491"/>
          </a:xfrm>
        </p:spPr>
        <p:txBody>
          <a:bodyPr/>
          <a:lstStyle/>
          <a:p>
            <a:r>
              <a:rPr lang="en-US" sz="2400" dirty="0" smtClean="0"/>
              <a:t>Auditors</a:t>
            </a:r>
          </a:p>
        </p:txBody>
      </p:sp>
      <p:sp>
        <p:nvSpPr>
          <p:cNvPr id="20" name="TextBox 19"/>
          <p:cNvSpPr txBox="1"/>
          <p:nvPr/>
        </p:nvSpPr>
        <p:spPr>
          <a:xfrm>
            <a:off x="697089" y="3436698"/>
            <a:ext cx="7092244"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wrap="square">
            <a:spAutoFit/>
          </a:bodyPr>
          <a:lstStyle/>
          <a:p>
            <a:pPr algn="ctr">
              <a:defRPr/>
            </a:pPr>
            <a:r>
              <a:rPr lang="en-US" dirty="0"/>
              <a:t>An unqualified, or clean,</a:t>
            </a:r>
            <a:r>
              <a:rPr lang="en-US" dirty="0" smtClean="0"/>
              <a:t> audit opinion </a:t>
            </a:r>
            <a:r>
              <a:rPr lang="en-US" dirty="0"/>
              <a:t>states that the financial statements are fair presentations in all material respects in conformity with GAAP. </a:t>
            </a:r>
          </a:p>
        </p:txBody>
      </p:sp>
      <p:sp>
        <p:nvSpPr>
          <p:cNvPr id="3" name="Footer Placeholder 2"/>
          <p:cNvSpPr>
            <a:spLocks noGrp="1"/>
          </p:cNvSpPr>
          <p:nvPr>
            <p:ph type="ftr" sz="quarter" idx="11"/>
          </p:nvPr>
        </p:nvSpPr>
        <p:spPr/>
        <p:txBody>
          <a:bodyPr/>
          <a:lstStyle/>
          <a:p>
            <a:r>
              <a:rPr lang="en-US" dirty="0" smtClean="0"/>
              <a:t>Copyright ©2017 McGraw-Hill Education. All rights reserved. No reproduction or distribution without the prior written consent of McGraw-Hill Education. </a:t>
            </a:r>
            <a:endParaRPr lang="en-US" dirty="0"/>
          </a:p>
        </p:txBody>
      </p:sp>
    </p:spTree>
    <p:extLst>
      <p:ext uri="{BB962C8B-B14F-4D97-AF65-F5344CB8AC3E}">
        <p14:creationId xmlns:p14="http://schemas.microsoft.com/office/powerpoint/2010/main" val="2940609787"/>
      </p:ext>
    </p:extLst>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585216" y="210312"/>
            <a:ext cx="7650843" cy="881062"/>
          </a:xfrm>
        </p:spPr>
        <p:txBody>
          <a:bodyPr>
            <a:normAutofit/>
          </a:bodyPr>
          <a:lstStyle/>
          <a:p>
            <a:r>
              <a:rPr lang="en-US" sz="2400" dirty="0" smtClean="0"/>
              <a:t>Information Intermediaries: Information Services and Financial Analysts </a:t>
            </a:r>
          </a:p>
        </p:txBody>
      </p:sp>
      <p:sp>
        <p:nvSpPr>
          <p:cNvPr id="117766" name="Rectangle 6"/>
          <p:cNvSpPr>
            <a:spLocks noChangeArrowheads="1"/>
          </p:cNvSpPr>
          <p:nvPr/>
        </p:nvSpPr>
        <p:spPr bwMode="auto">
          <a:xfrm>
            <a:off x="1052545" y="1393229"/>
            <a:ext cx="6126180" cy="1571712"/>
          </a:xfrm>
          <a:prstGeom prst="rect">
            <a:avLst/>
          </a:prstGeom>
          <a:solidFill>
            <a:schemeClr val="accent3">
              <a:lumMod val="40000"/>
              <a:lumOff val="60000"/>
            </a:schemeClr>
          </a:solidFill>
          <a:ln w="12700">
            <a:noFill/>
            <a:miter lim="800000"/>
            <a:headEnd/>
            <a:tailEnd/>
          </a:ln>
          <a:effectLst/>
        </p:spPr>
        <p:txBody>
          <a:bodyPr wrap="square" lIns="90488" tIns="44450" rIns="90488" bIns="44450">
            <a:spAutoFit/>
          </a:bodyPr>
          <a:lstStyle/>
          <a:p>
            <a:pPr algn="ctr" eaLnBrk="0" hangingPunct="0">
              <a:lnSpc>
                <a:spcPct val="85000"/>
              </a:lnSpc>
              <a:defRPr/>
            </a:pPr>
            <a:r>
              <a:rPr lang="en-US" b="1" u="sng" dirty="0"/>
              <a:t>Information </a:t>
            </a:r>
            <a:r>
              <a:rPr lang="en-US" b="1" u="sng" dirty="0" smtClean="0"/>
              <a:t>Intermediaries</a:t>
            </a:r>
          </a:p>
          <a:p>
            <a:pPr marL="457200" indent="-457200">
              <a:lnSpc>
                <a:spcPct val="150000"/>
              </a:lnSpc>
              <a:buFont typeface="+mj-lt"/>
              <a:buAutoNum type="arabicPeriod"/>
              <a:defRPr/>
            </a:pPr>
            <a:r>
              <a:rPr lang="en-US" dirty="0" smtClean="0"/>
              <a:t>Sources of information for investors</a:t>
            </a:r>
          </a:p>
          <a:p>
            <a:pPr marL="457200" indent="-457200">
              <a:lnSpc>
                <a:spcPct val="150000"/>
              </a:lnSpc>
              <a:buFont typeface="+mj-lt"/>
              <a:buAutoNum type="arabicPeriod"/>
              <a:defRPr/>
            </a:pPr>
            <a:r>
              <a:rPr lang="en-US" dirty="0" smtClean="0"/>
              <a:t>EDGAR (Electronic Data Gathering and Retrieval) Service</a:t>
            </a:r>
            <a:endParaRPr lang="en-US" dirty="0">
              <a:effectLst>
                <a:outerShdw blurRad="38100" dist="38100" dir="2700000" algn="tl">
                  <a:srgbClr val="000000">
                    <a:alpha val="43137"/>
                  </a:srgbClr>
                </a:outerShdw>
              </a:effectLst>
            </a:endParaRPr>
          </a:p>
          <a:p>
            <a:pPr marL="457200" indent="-457200">
              <a:lnSpc>
                <a:spcPct val="150000"/>
              </a:lnSpc>
              <a:buFont typeface="+mj-lt"/>
              <a:buAutoNum type="arabicPeriod"/>
              <a:defRPr/>
            </a:pPr>
            <a:r>
              <a:rPr lang="en-US" dirty="0" smtClean="0"/>
              <a:t>Financial analysts’ reports</a:t>
            </a:r>
            <a:endParaRPr lang="en-US" dirty="0">
              <a:effectLst>
                <a:outerShdw blurRad="38100" dist="38100" dir="2700000" algn="tl">
                  <a:srgbClr val="000000">
                    <a:alpha val="43137"/>
                  </a:srgbClr>
                </a:outerShdw>
              </a:effectLst>
            </a:endParaRPr>
          </a:p>
        </p:txBody>
      </p:sp>
      <p:sp>
        <p:nvSpPr>
          <p:cNvPr id="2" name="Footer Placeholder 1"/>
          <p:cNvSpPr>
            <a:spLocks noGrp="1"/>
          </p:cNvSpPr>
          <p:nvPr>
            <p:ph type="ftr" sz="quarter" idx="11"/>
          </p:nvPr>
        </p:nvSpPr>
        <p:spPr/>
        <p:txBody>
          <a:bodyPr/>
          <a:lstStyle/>
          <a:p>
            <a:r>
              <a:rPr lang="en-US" dirty="0" smtClean="0"/>
              <a:t>Copyright ©2017 McGraw-Hill Education. All rights reserved. No reproduction or distribution without the prior written consent of McGraw-Hill Education. </a:t>
            </a:r>
            <a:endParaRPr lang="en-US" dirty="0"/>
          </a:p>
        </p:txBody>
      </p:sp>
    </p:spTree>
    <p:extLst>
      <p:ext uri="{BB962C8B-B14F-4D97-AF65-F5344CB8AC3E}">
        <p14:creationId xmlns:p14="http://schemas.microsoft.com/office/powerpoint/2010/main" val="3740042863"/>
      </p:ext>
    </p:extLst>
  </p:cSld>
  <p:clrMapOvr>
    <a:masterClrMapping/>
  </p:clrMapOvr>
  <p:transition>
    <p:cover dir="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1986</TotalTime>
  <Words>7511</Words>
  <Application>Microsoft Office PowerPoint</Application>
  <PresentationFormat>On-screen Show (4:3)</PresentationFormat>
  <Paragraphs>649</Paragraphs>
  <Slides>38</Slides>
  <Notes>38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5</vt:lpstr>
      <vt:lpstr>PowerPoint Presentation</vt:lpstr>
      <vt:lpstr>Understanding the Business</vt:lpstr>
      <vt:lpstr>Exhibit 5.1</vt:lpstr>
      <vt:lpstr>Regulators</vt:lpstr>
      <vt:lpstr>Managers</vt:lpstr>
      <vt:lpstr>Board of Directors (Audit Committee)</vt:lpstr>
      <vt:lpstr>Auditors</vt:lpstr>
      <vt:lpstr>Information Intermediaries: Information Services and Financial Analysts </vt:lpstr>
      <vt:lpstr>Exhibit 5.2</vt:lpstr>
      <vt:lpstr>PowerPoint Presentation</vt:lpstr>
      <vt:lpstr>Users: Institutional and Private Investors, Creditors, and Others</vt:lpstr>
      <vt:lpstr>The Disclosure Process</vt:lpstr>
      <vt:lpstr>PowerPoint Presentation</vt:lpstr>
      <vt:lpstr>Exhibit 5.3</vt:lpstr>
      <vt:lpstr>The Disclosure Process: Annual Reports and Form 10-K</vt:lpstr>
      <vt:lpstr>A Closer Look at Financial Statement Formats and Notes</vt:lpstr>
      <vt:lpstr>Exhibit 5.4</vt:lpstr>
      <vt:lpstr>Classified Income Statement</vt:lpstr>
      <vt:lpstr>Earnings per Share </vt:lpstr>
      <vt:lpstr>Exhibit 5.5</vt:lpstr>
      <vt:lpstr>PowerPoint Presentation</vt:lpstr>
      <vt:lpstr>PowerPoint Presentation</vt:lpstr>
      <vt:lpstr>Exhibit 5.6</vt:lpstr>
      <vt:lpstr>Statement of Cash Flows</vt:lpstr>
      <vt:lpstr>Exhibit 5.7</vt:lpstr>
      <vt:lpstr>Notes to Financial Statements</vt:lpstr>
      <vt:lpstr>Accounting Rules Applied in the Company’s Statements</vt:lpstr>
      <vt:lpstr>Additional Detail Supporting Reported Numbers</vt:lpstr>
      <vt:lpstr>Relevant Financial Information Not Disclosed on the Statements</vt:lpstr>
      <vt:lpstr>Voluntary Disclosures</vt:lpstr>
      <vt:lpstr>Differences in Accounting Methods Acceptable under IFRS and U.S. GAAP</vt:lpstr>
      <vt:lpstr>PowerPoint Presentation</vt:lpstr>
      <vt:lpstr>Exhibit 5.8</vt:lpstr>
      <vt:lpstr>How Transactions Affect Ratios</vt:lpstr>
      <vt:lpstr>How Transactions Affect Ratios</vt:lpstr>
      <vt:lpstr>How Transactions Affect Ratios</vt:lpstr>
      <vt:lpstr>How Transactions Affect Ratios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Tippy McIntosh</dc:creator>
  <cp:lastModifiedBy>Jozefowicz, Karen</cp:lastModifiedBy>
  <cp:revision>295</cp:revision>
  <dcterms:created xsi:type="dcterms:W3CDTF">2015-12-10T17:52:54Z</dcterms:created>
  <dcterms:modified xsi:type="dcterms:W3CDTF">2016-01-19T18:39:37Z</dcterms:modified>
</cp:coreProperties>
</file>