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6" r:id="rId2"/>
    <p:sldId id="383" r:id="rId3"/>
    <p:sldId id="502" r:id="rId4"/>
    <p:sldId id="503" r:id="rId5"/>
    <p:sldId id="504" r:id="rId6"/>
    <p:sldId id="277" r:id="rId7"/>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AFF"/>
    <a:srgbClr val="000099"/>
    <a:srgbClr val="0C5C1B"/>
    <a:srgbClr val="D1211D"/>
    <a:srgbClr val="FF2121"/>
    <a:srgbClr val="00CC00"/>
    <a:srgbClr val="0000FF"/>
    <a:srgbClr val="A51A17"/>
    <a:srgbClr val="E33935"/>
    <a:srgbClr val="FF5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4306" autoAdjust="0"/>
  </p:normalViewPr>
  <p:slideViewPr>
    <p:cSldViewPr>
      <p:cViewPr varScale="1">
        <p:scale>
          <a:sx n="69" d="100"/>
          <a:sy n="69" d="100"/>
        </p:scale>
        <p:origin x="7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649" indent="-291402">
              <a:defRPr sz="2400">
                <a:solidFill>
                  <a:schemeClr val="tx1"/>
                </a:solidFill>
                <a:latin typeface="Arial" charset="0"/>
                <a:ea typeface="ＭＳ Ｐゴシック" pitchFamily="1" charset="-128"/>
              </a:defRPr>
            </a:lvl2pPr>
            <a:lvl3pPr marL="1165613" indent="-233123">
              <a:defRPr sz="2400">
                <a:solidFill>
                  <a:schemeClr val="tx1"/>
                </a:solidFill>
                <a:latin typeface="Arial" charset="0"/>
                <a:ea typeface="ＭＳ Ｐゴシック" pitchFamily="1" charset="-128"/>
              </a:defRPr>
            </a:lvl3pPr>
            <a:lvl4pPr marL="1631858" indent="-233123">
              <a:defRPr sz="2400">
                <a:solidFill>
                  <a:schemeClr val="tx1"/>
                </a:solidFill>
                <a:latin typeface="Arial" charset="0"/>
                <a:ea typeface="ＭＳ Ｐゴシック" pitchFamily="1" charset="-128"/>
              </a:defRPr>
            </a:lvl4pPr>
            <a:lvl5pPr marL="2098102" indent="-233123">
              <a:defRPr sz="2400">
                <a:solidFill>
                  <a:schemeClr val="tx1"/>
                </a:solidFill>
                <a:latin typeface="Arial" charset="0"/>
                <a:ea typeface="ＭＳ Ｐゴシック" pitchFamily="1" charset="-128"/>
              </a:defRPr>
            </a:lvl5pPr>
            <a:lvl6pPr marL="2564348" indent="-233123" eaLnBrk="0" fontAlgn="base" hangingPunct="0">
              <a:spcBef>
                <a:spcPct val="0"/>
              </a:spcBef>
              <a:spcAft>
                <a:spcPct val="0"/>
              </a:spcAft>
              <a:defRPr sz="2400">
                <a:solidFill>
                  <a:schemeClr val="tx1"/>
                </a:solidFill>
                <a:latin typeface="Arial" charset="0"/>
                <a:ea typeface="ＭＳ Ｐゴシック" pitchFamily="1" charset="-128"/>
              </a:defRPr>
            </a:lvl6pPr>
            <a:lvl7pPr marL="3030593" indent="-233123" eaLnBrk="0" fontAlgn="base" hangingPunct="0">
              <a:spcBef>
                <a:spcPct val="0"/>
              </a:spcBef>
              <a:spcAft>
                <a:spcPct val="0"/>
              </a:spcAft>
              <a:defRPr sz="2400">
                <a:solidFill>
                  <a:schemeClr val="tx1"/>
                </a:solidFill>
                <a:latin typeface="Arial" charset="0"/>
                <a:ea typeface="ＭＳ Ｐゴシック" pitchFamily="1" charset="-128"/>
              </a:defRPr>
            </a:lvl7pPr>
            <a:lvl8pPr marL="3496838" indent="-233123" eaLnBrk="0" fontAlgn="base" hangingPunct="0">
              <a:spcBef>
                <a:spcPct val="0"/>
              </a:spcBef>
              <a:spcAft>
                <a:spcPct val="0"/>
              </a:spcAft>
              <a:defRPr sz="2400">
                <a:solidFill>
                  <a:schemeClr val="tx1"/>
                </a:solidFill>
                <a:latin typeface="Arial" charset="0"/>
                <a:ea typeface="ＭＳ Ｐゴシック" pitchFamily="1" charset="-128"/>
              </a:defRPr>
            </a:lvl8pPr>
            <a:lvl9pPr marL="3963083" indent="-233123"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0295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649" indent="-291402">
              <a:defRPr sz="2400">
                <a:solidFill>
                  <a:schemeClr val="tx1"/>
                </a:solidFill>
                <a:latin typeface="Arial" charset="0"/>
                <a:ea typeface="ＭＳ Ｐゴシック" pitchFamily="1" charset="-128"/>
              </a:defRPr>
            </a:lvl2pPr>
            <a:lvl3pPr marL="1165613" indent="-233123">
              <a:defRPr sz="2400">
                <a:solidFill>
                  <a:schemeClr val="tx1"/>
                </a:solidFill>
                <a:latin typeface="Arial" charset="0"/>
                <a:ea typeface="ＭＳ Ｐゴシック" pitchFamily="1" charset="-128"/>
              </a:defRPr>
            </a:lvl3pPr>
            <a:lvl4pPr marL="1631858" indent="-233123">
              <a:defRPr sz="2400">
                <a:solidFill>
                  <a:schemeClr val="tx1"/>
                </a:solidFill>
                <a:latin typeface="Arial" charset="0"/>
                <a:ea typeface="ＭＳ Ｐゴシック" pitchFamily="1" charset="-128"/>
              </a:defRPr>
            </a:lvl4pPr>
            <a:lvl5pPr marL="2098102" indent="-233123">
              <a:defRPr sz="2400">
                <a:solidFill>
                  <a:schemeClr val="tx1"/>
                </a:solidFill>
                <a:latin typeface="Arial" charset="0"/>
                <a:ea typeface="ＭＳ Ｐゴシック" pitchFamily="1" charset="-128"/>
              </a:defRPr>
            </a:lvl5pPr>
            <a:lvl6pPr marL="2564348" indent="-233123" eaLnBrk="0" fontAlgn="base" hangingPunct="0">
              <a:spcBef>
                <a:spcPct val="0"/>
              </a:spcBef>
              <a:spcAft>
                <a:spcPct val="0"/>
              </a:spcAft>
              <a:defRPr sz="2400">
                <a:solidFill>
                  <a:schemeClr val="tx1"/>
                </a:solidFill>
                <a:latin typeface="Arial" charset="0"/>
                <a:ea typeface="ＭＳ Ｐゴシック" pitchFamily="1" charset="-128"/>
              </a:defRPr>
            </a:lvl6pPr>
            <a:lvl7pPr marL="3030593" indent="-233123" eaLnBrk="0" fontAlgn="base" hangingPunct="0">
              <a:spcBef>
                <a:spcPct val="0"/>
              </a:spcBef>
              <a:spcAft>
                <a:spcPct val="0"/>
              </a:spcAft>
              <a:defRPr sz="2400">
                <a:solidFill>
                  <a:schemeClr val="tx1"/>
                </a:solidFill>
                <a:latin typeface="Arial" charset="0"/>
                <a:ea typeface="ＭＳ Ｐゴシック" pitchFamily="1" charset="-128"/>
              </a:defRPr>
            </a:lvl7pPr>
            <a:lvl8pPr marL="3496838" indent="-233123" eaLnBrk="0" fontAlgn="base" hangingPunct="0">
              <a:spcBef>
                <a:spcPct val="0"/>
              </a:spcBef>
              <a:spcAft>
                <a:spcPct val="0"/>
              </a:spcAft>
              <a:defRPr sz="2400">
                <a:solidFill>
                  <a:schemeClr val="tx1"/>
                </a:solidFill>
                <a:latin typeface="Arial" charset="0"/>
                <a:ea typeface="ＭＳ Ｐゴシック" pitchFamily="1" charset="-128"/>
              </a:defRPr>
            </a:lvl8pPr>
            <a:lvl9pPr marL="3963083" indent="-233123"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4700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2982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Prelim 02: Key Ratios</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Receivables Turnover Ratio</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 is the firm’s overall credit-granting and collection activities?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smtClean="0"/>
              <a:t>The </a:t>
            </a:r>
            <a:r>
              <a:rPr lang="en-US" sz="1400" dirty="0"/>
              <a:t>receivables turnover ratio reflects how many times average trade receivables are recorded and collected during the period. The higher the ratio, the faster the collection of receivables. A higher ratio benefits the company because it can invest the money collected to earn interest income or reduce borrowings to reduce interest expense. Overly generous payment schedules and ineffective collection methods keep the receivables turnover ratio low. Analysts and creditors watch this ratio because a sudden decline may mean that a company is extending payment deadlines in an attempt to prop up lagging sales or is even recording sales that will later be returned by customers. </a:t>
            </a:r>
          </a:p>
          <a:p>
            <a:endParaRPr lang="en-US" sz="1400" dirty="0"/>
          </a:p>
          <a:p>
            <a:r>
              <a:rPr lang="en-US" sz="1400" dirty="0"/>
              <a:t>Many managers and analysts compute the related number, average collection period or average days sales in receivables, which is equal to </a:t>
            </a:r>
            <a:r>
              <a:rPr lang="en-US" sz="1400" dirty="0" smtClean="0"/>
              <a:t>365** </a:t>
            </a:r>
            <a:r>
              <a:rPr lang="en-US" sz="1400" dirty="0"/>
              <a:t>divided by the Receivables Turnover Ratio.  The average collection period indicates the average time it takes a customer to pay its accounts. </a:t>
            </a:r>
            <a:endParaRPr lang="en-US" sz="1400" dirty="0" smtClean="0"/>
          </a:p>
          <a:p>
            <a:endParaRPr lang="en-US" sz="1400" dirty="0"/>
          </a:p>
          <a:p>
            <a:pPr marL="0" indent="0">
              <a:buNone/>
            </a:pPr>
            <a:r>
              <a:rPr lang="en-US" sz="1100" dirty="0" smtClean="0"/>
              <a:t>*</a:t>
            </a:r>
            <a:r>
              <a:rPr lang="en-US" sz="1100" i="1" dirty="0" smtClean="0"/>
              <a:t>Most </a:t>
            </a:r>
            <a:r>
              <a:rPr lang="en-US" sz="1100" i="1" dirty="0"/>
              <a:t>firms do not disclose credit sales vs. cash sales, so we are forced to use </a:t>
            </a:r>
            <a:r>
              <a:rPr lang="en-US" sz="1100" i="1" dirty="0" smtClean="0"/>
              <a:t>net sales </a:t>
            </a:r>
            <a:r>
              <a:rPr lang="en-US" sz="1100" i="1" dirty="0"/>
              <a:t>and our best </a:t>
            </a:r>
            <a:br>
              <a:rPr lang="en-US" sz="1100" i="1" dirty="0"/>
            </a:br>
            <a:r>
              <a:rPr lang="en-US" sz="1100" i="1" dirty="0"/>
              <a:t>judgment in deciding by how much this larger numerator overstates a firm’s “</a:t>
            </a:r>
            <a:r>
              <a:rPr lang="en-US" sz="1100" i="1" dirty="0" smtClean="0"/>
              <a:t>true” credit sales.</a:t>
            </a:r>
          </a:p>
          <a:p>
            <a:pPr marL="0" indent="0">
              <a:buNone/>
            </a:pPr>
            <a:r>
              <a:rPr lang="en-US" sz="1100" i="1" dirty="0" smtClean="0"/>
              <a:t>** some resources use 360 days for simplicity</a:t>
            </a:r>
            <a:endParaRPr lang="en-US" sz="1100" i="1" dirty="0"/>
          </a:p>
        </p:txBody>
      </p:sp>
      <p:sp>
        <p:nvSpPr>
          <p:cNvPr id="9" name="TextBox 13"/>
          <p:cNvSpPr txBox="1"/>
          <p:nvPr/>
        </p:nvSpPr>
        <p:spPr>
          <a:xfrm>
            <a:off x="1371600" y="2048809"/>
            <a:ext cx="22118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Receivables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Net Sales*</a:t>
            </a:r>
          </a:p>
          <a:p>
            <a:pPr algn="ctr">
              <a:lnSpc>
                <a:spcPct val="80000"/>
              </a:lnSpc>
              <a:spcBef>
                <a:spcPts val="600"/>
              </a:spcBef>
            </a:pPr>
            <a:r>
              <a:rPr lang="en-US" sz="1400" dirty="0" smtClean="0"/>
              <a:t>Average Net Trade A/R</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4065625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efficiently does a firm manage its inventory?</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As mentioned earlier, the primary goals of inventory management are to have sufficient quantities of high-quality inventory available to serve customers’ needs while minimizing the costs of carrying inventory. The inventory turnover ratio is an important measure of the company’s success in balancing these conflicting goals.</a:t>
            </a:r>
          </a:p>
          <a:p>
            <a:endParaRPr lang="en-US" sz="1400" dirty="0"/>
          </a:p>
          <a:p>
            <a:r>
              <a:rPr lang="en-US" sz="1400" dirty="0"/>
              <a:t>The inventory turnover ratio is calculated as cost of goods sold divided by average inventory. Average inventory is the beginning inventory plus the ending inventory divided by two. </a:t>
            </a:r>
          </a:p>
          <a:p>
            <a:endParaRPr lang="en-US" sz="1400" dirty="0"/>
          </a:p>
          <a:p>
            <a:r>
              <a:rPr lang="en-US" sz="1400" dirty="0"/>
              <a:t>This ratio reflects how many times average inventory was produced and sold during the period. A higher ratio indicates that inventory moves more quickly, thus reducing storage and obsolescence costs.</a:t>
            </a:r>
          </a:p>
        </p:txBody>
      </p:sp>
      <p:sp>
        <p:nvSpPr>
          <p:cNvPr id="9" name="TextBox 13"/>
          <p:cNvSpPr txBox="1"/>
          <p:nvPr/>
        </p:nvSpPr>
        <p:spPr>
          <a:xfrm>
            <a:off x="1371600" y="2048809"/>
            <a:ext cx="22118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Inventory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Cost of Goods Sold</a:t>
            </a:r>
          </a:p>
          <a:p>
            <a:pPr algn="ctr">
              <a:lnSpc>
                <a:spcPct val="80000"/>
              </a:lnSpc>
              <a:spcBef>
                <a:spcPts val="600"/>
              </a:spcBef>
            </a:pPr>
            <a:r>
              <a:rPr lang="en-US" sz="1400" dirty="0" smtClean="0"/>
              <a:t>Average Inventory</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231142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Average Days to Sell Inventory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efficiently does a firm manage its inventory?</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eaLnBrk="1" fontAlgn="auto" hangingPunct="1">
              <a:spcBef>
                <a:spcPts val="0"/>
              </a:spcBef>
              <a:spcAft>
                <a:spcPts val="0"/>
              </a:spcAft>
              <a:defRPr/>
            </a:pPr>
            <a:r>
              <a:rPr lang="en-US" sz="1400" dirty="0">
                <a:cs typeface="Arial" pitchFamily="34" charset="0"/>
              </a:rPr>
              <a:t>This ratio reflects the average time in days it takes a company to produce and deliver inventory to its customers. Generally, a lower ratio is better as it indicates a quicker delivery cycle to customers.</a:t>
            </a:r>
          </a:p>
          <a:p>
            <a:pPr eaLnBrk="1" fontAlgn="auto" hangingPunct="1">
              <a:spcBef>
                <a:spcPts val="0"/>
              </a:spcBef>
              <a:spcAft>
                <a:spcPts val="0"/>
              </a:spcAft>
              <a:defRPr/>
            </a:pPr>
            <a:endParaRPr lang="en-US" sz="1400" dirty="0">
              <a:cs typeface="Arial" pitchFamily="34" charset="0"/>
            </a:endParaRPr>
          </a:p>
          <a:p>
            <a:pPr eaLnBrk="1" fontAlgn="auto" hangingPunct="1">
              <a:spcBef>
                <a:spcPts val="0"/>
              </a:spcBef>
              <a:spcAft>
                <a:spcPts val="0"/>
              </a:spcAft>
              <a:defRPr/>
            </a:pPr>
            <a:r>
              <a:rPr lang="en-US" sz="1400" dirty="0">
                <a:cs typeface="Arial" pitchFamily="34" charset="0"/>
              </a:rPr>
              <a:t>An organization’s average days to sell inventory should only be compared to its own figures from prior years or to competitors, as significant differences often exist across industries</a:t>
            </a:r>
            <a:r>
              <a:rPr lang="en-US" sz="1400" dirty="0" smtClean="0">
                <a:cs typeface="Arial" pitchFamily="34" charset="0"/>
              </a:rPr>
              <a:t>.</a:t>
            </a:r>
          </a:p>
          <a:p>
            <a:pPr eaLnBrk="1" fontAlgn="auto" hangingPunct="1">
              <a:spcBef>
                <a:spcPts val="0"/>
              </a:spcBef>
              <a:spcAft>
                <a:spcPts val="0"/>
              </a:spcAft>
              <a:defRPr/>
            </a:pPr>
            <a:endParaRPr lang="en-US" sz="1400" dirty="0">
              <a:cs typeface="Arial" pitchFamily="34" charset="0"/>
            </a:endParaRPr>
          </a:p>
          <a:p>
            <a:pPr lvl="1">
              <a:spcAft>
                <a:spcPts val="600"/>
              </a:spcAft>
              <a:buFont typeface="Wingdings" panose="05000000000000000000" pitchFamily="2" charset="2"/>
              <a:buChar char="ü"/>
            </a:pPr>
            <a:r>
              <a:rPr lang="en-US" sz="1400" dirty="0" smtClean="0">
                <a:cs typeface="Arial" pitchFamily="34" charset="0"/>
              </a:rPr>
              <a:t>Same as </a:t>
            </a:r>
            <a:r>
              <a:rPr lang="en-US" sz="1400" dirty="0"/>
              <a:t>Days Inventory Outstanding, or DIO, </a:t>
            </a:r>
            <a:r>
              <a:rPr lang="en-US" sz="1400" dirty="0" smtClean="0"/>
              <a:t>from Chapter 3. </a:t>
            </a:r>
            <a:endParaRPr lang="en-US" sz="1400" dirty="0"/>
          </a:p>
          <a:p>
            <a:pPr eaLnBrk="1" fontAlgn="auto" hangingPunct="1">
              <a:spcBef>
                <a:spcPts val="0"/>
              </a:spcBef>
              <a:spcAft>
                <a:spcPts val="0"/>
              </a:spcAft>
              <a:defRPr/>
            </a:pPr>
            <a:endParaRPr lang="en-US" sz="1400" dirty="0">
              <a:cs typeface="Arial" pitchFamily="34" charset="0"/>
            </a:endParaRPr>
          </a:p>
          <a:p>
            <a:pPr marL="0" indent="0" eaLnBrk="1" fontAlgn="auto" hangingPunct="1">
              <a:spcBef>
                <a:spcPts val="0"/>
              </a:spcBef>
              <a:spcAft>
                <a:spcPts val="0"/>
              </a:spcAft>
              <a:buNone/>
              <a:defRPr/>
            </a:pPr>
            <a:endParaRPr lang="en-US" sz="1400" dirty="0">
              <a:cs typeface="Arial" pitchFamily="34" charset="0"/>
            </a:endParaRPr>
          </a:p>
        </p:txBody>
      </p:sp>
      <p:sp>
        <p:nvSpPr>
          <p:cNvPr id="9" name="TextBox 13"/>
          <p:cNvSpPr txBox="1"/>
          <p:nvPr/>
        </p:nvSpPr>
        <p:spPr>
          <a:xfrm>
            <a:off x="1066800" y="2048809"/>
            <a:ext cx="266700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Average Days to Sell Inventory</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365</a:t>
            </a:r>
          </a:p>
          <a:p>
            <a:pPr algn="ctr">
              <a:lnSpc>
                <a:spcPct val="80000"/>
              </a:lnSpc>
              <a:spcBef>
                <a:spcPts val="600"/>
              </a:spcBef>
            </a:pPr>
            <a:r>
              <a:rPr lang="en-US" sz="1400" dirty="0" smtClean="0"/>
              <a:t>Inventory Turnover</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2911493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Fixed Asset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 does a firm manage its fixed assets?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The fixed asset turnover ratio measures how effectively a company manages its fixed assets to generate revenue. The ratio is computed by dividing net sales by average net fixed assets. Fixed assets include land, buildings, equipment, and natural resources. Net fixed assets are fixed assets less accumulated depreciation or depletion</a:t>
            </a:r>
            <a:r>
              <a:rPr lang="en-US" sz="1400" dirty="0" smtClean="0"/>
              <a:t>.</a:t>
            </a:r>
          </a:p>
          <a:p>
            <a:endParaRPr lang="en-US" sz="1400" dirty="0"/>
          </a:p>
          <a:p>
            <a:r>
              <a:rPr lang="en-US" sz="1400" dirty="0">
                <a:cs typeface="Arial" pitchFamily="34" charset="0"/>
              </a:rPr>
              <a:t>This ratio measures the sales dollars </a:t>
            </a:r>
            <a:r>
              <a:rPr lang="en-US" sz="1400" dirty="0" smtClean="0">
                <a:cs typeface="Arial" pitchFamily="34" charset="0"/>
              </a:rPr>
              <a:t>generated by </a:t>
            </a:r>
            <a:r>
              <a:rPr lang="en-US" sz="1400" dirty="0">
                <a:cs typeface="Arial" pitchFamily="34" charset="0"/>
              </a:rPr>
              <a:t>each dollar of fixed assets used.  A high rate suggests effective management.</a:t>
            </a:r>
          </a:p>
          <a:p>
            <a:endParaRPr lang="en-US" sz="1400" dirty="0" smtClean="0"/>
          </a:p>
          <a:p>
            <a:pPr lvl="1">
              <a:buFont typeface="Wingdings" panose="05000000000000000000" pitchFamily="2" charset="2"/>
              <a:buChar char="v"/>
            </a:pPr>
            <a:r>
              <a:rPr lang="en-US" sz="1400" dirty="0" smtClean="0"/>
              <a:t>JetBlue’s </a:t>
            </a:r>
            <a:r>
              <a:rPr lang="en-US" sz="1400" dirty="0"/>
              <a:t>fixed asset turnover is </a:t>
            </a:r>
            <a:r>
              <a:rPr lang="en-US" sz="1400" dirty="0" smtClean="0"/>
              <a:t>0.95, </a:t>
            </a:r>
            <a:r>
              <a:rPr lang="en-US" sz="1400" dirty="0"/>
              <a:t>meaning that </a:t>
            </a:r>
            <a:r>
              <a:rPr lang="en-US" sz="1400" dirty="0" smtClean="0"/>
              <a:t>JetBlue </a:t>
            </a:r>
            <a:r>
              <a:rPr lang="en-US" sz="1400" dirty="0"/>
              <a:t>generated </a:t>
            </a:r>
            <a:r>
              <a:rPr lang="en-US" sz="1400" dirty="0" smtClean="0"/>
              <a:t>$0.95 </a:t>
            </a:r>
            <a:r>
              <a:rPr lang="en-US" sz="1400" dirty="0"/>
              <a:t>of revenue for each dollar invested in fixed assets. </a:t>
            </a:r>
          </a:p>
          <a:p>
            <a:pPr lvl="1">
              <a:buFont typeface="Wingdings" panose="05000000000000000000" pitchFamily="2" charset="2"/>
              <a:buChar char="v"/>
            </a:pPr>
            <a:endParaRPr lang="en-US" sz="1400" dirty="0"/>
          </a:p>
          <a:p>
            <a:pPr lvl="1">
              <a:buFont typeface="Wingdings" panose="05000000000000000000" pitchFamily="2" charset="2"/>
              <a:buChar char="v"/>
            </a:pPr>
            <a:r>
              <a:rPr lang="en-US" sz="1400" dirty="0"/>
              <a:t>A change in the fixed asset turnover ratio over time may speak to expansion or a downturn in business.</a:t>
            </a:r>
          </a:p>
        </p:txBody>
      </p:sp>
      <p:sp>
        <p:nvSpPr>
          <p:cNvPr id="9" name="TextBox 13"/>
          <p:cNvSpPr txBox="1"/>
          <p:nvPr/>
        </p:nvSpPr>
        <p:spPr>
          <a:xfrm>
            <a:off x="1371600" y="2048809"/>
            <a:ext cx="22118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Fixed Asset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Net Sales (or Operating Revenues)</a:t>
            </a:r>
          </a:p>
          <a:p>
            <a:pPr algn="ctr">
              <a:lnSpc>
                <a:spcPct val="80000"/>
              </a:lnSpc>
              <a:spcBef>
                <a:spcPts val="600"/>
              </a:spcBef>
            </a:pPr>
            <a:r>
              <a:rPr lang="en-US" sz="1400" dirty="0" smtClean="0"/>
              <a:t>Average Net Fixed Assets</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4205391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6</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Key Ratios</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28495</TotalTime>
  <Words>621</Words>
  <Application>Microsoft Office PowerPoint</Application>
  <PresentationFormat>On-screen Show (4:3)</PresentationFormat>
  <Paragraphs>88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MS PGothic</vt:lpstr>
      <vt:lpstr>Arial</vt:lpstr>
      <vt:lpstr>Wingdings</vt:lpstr>
      <vt:lpstr>ヒラギノ角ゴ Pro W3</vt:lpstr>
      <vt:lpstr>GT_ppt_rnd2_light_gray</vt:lpstr>
      <vt:lpstr>PowerPoint Presentation</vt:lpstr>
      <vt:lpstr>Receivables Turnover Ratio</vt:lpstr>
      <vt:lpstr>Inventory Turnover</vt:lpstr>
      <vt:lpstr>Average Days to Sell Inventory</vt:lpstr>
      <vt:lpstr>Fixed Asset Turnover</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292</cp:revision>
  <cp:lastPrinted>2017-10-03T13:55:24Z</cp:lastPrinted>
  <dcterms:created xsi:type="dcterms:W3CDTF">2009-05-13T18:31:56Z</dcterms:created>
  <dcterms:modified xsi:type="dcterms:W3CDTF">2018-03-24T14:34:12Z</dcterms:modified>
</cp:coreProperties>
</file>