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0" r:id="rId4"/>
    <p:sldMasterId id="2147483692" r:id="rId5"/>
  </p:sldMasterIdLst>
  <p:notesMasterIdLst>
    <p:notesMasterId r:id="rId32"/>
  </p:notesMasterIdLst>
  <p:sldIdLst>
    <p:sldId id="257" r:id="rId6"/>
    <p:sldId id="258" r:id="rId7"/>
    <p:sldId id="259" r:id="rId8"/>
    <p:sldId id="260" r:id="rId9"/>
    <p:sldId id="261" r:id="rId10"/>
    <p:sldId id="262" r:id="rId11"/>
    <p:sldId id="264" r:id="rId12"/>
    <p:sldId id="265" r:id="rId13"/>
    <p:sldId id="266" r:id="rId14"/>
    <p:sldId id="267" r:id="rId15"/>
    <p:sldId id="268" r:id="rId16"/>
    <p:sldId id="283" r:id="rId17"/>
    <p:sldId id="270" r:id="rId18"/>
    <p:sldId id="271" r:id="rId19"/>
    <p:sldId id="272" r:id="rId20"/>
    <p:sldId id="273" r:id="rId21"/>
    <p:sldId id="274" r:id="rId22"/>
    <p:sldId id="284" r:id="rId23"/>
    <p:sldId id="275" r:id="rId24"/>
    <p:sldId id="276" r:id="rId25"/>
    <p:sldId id="277" r:id="rId26"/>
    <p:sldId id="278" r:id="rId27"/>
    <p:sldId id="279" r:id="rId28"/>
    <p:sldId id="280" r:id="rId29"/>
    <p:sldId id="281"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496"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notesMaster" Target="notesMasters/notesMaster1.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097E06-1515-D641-8559-CB3F2AC78320}"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C18C5BBD-D1B9-0242-9E46-F8068220B74A}">
      <dgm:prSet phldrT="[Text]"/>
      <dgm:spPr/>
      <dgm:t>
        <a:bodyPr/>
        <a:lstStyle/>
        <a:p>
          <a:r>
            <a:rPr lang="en-US" b="1" dirty="0" smtClean="0"/>
            <a:t>Regulators (SEC, FASB, PCAOB)</a:t>
          </a:r>
          <a:endParaRPr lang="en-US" b="1" dirty="0"/>
        </a:p>
      </dgm:t>
    </dgm:pt>
    <dgm:pt modelId="{87A256FB-EAD1-534C-80E1-E013D729A156}" type="parTrans" cxnId="{C7CFC978-E4B1-E549-B064-A2CCBBB50E31}">
      <dgm:prSet/>
      <dgm:spPr/>
      <dgm:t>
        <a:bodyPr/>
        <a:lstStyle/>
        <a:p>
          <a:endParaRPr lang="en-US"/>
        </a:p>
      </dgm:t>
    </dgm:pt>
    <dgm:pt modelId="{E3207F38-F77E-F84E-B563-71E2408FA9CA}" type="sibTrans" cxnId="{C7CFC978-E4B1-E549-B064-A2CCBBB50E31}">
      <dgm:prSet/>
      <dgm:spPr/>
      <dgm:t>
        <a:bodyPr/>
        <a:lstStyle/>
        <a:p>
          <a:endParaRPr lang="en-US"/>
        </a:p>
      </dgm:t>
    </dgm:pt>
    <dgm:pt modelId="{6EA23019-464C-7F40-81DA-907EA82819AF}">
      <dgm:prSet phldrT="[Text]" custT="1"/>
      <dgm:spPr>
        <a:solidFill>
          <a:schemeClr val="accent6"/>
        </a:solidFill>
      </dgm:spPr>
      <dgm:t>
        <a:bodyPr/>
        <a:lstStyle/>
        <a:p>
          <a:r>
            <a:rPr lang="en-US" sz="1400" b="1" u="none" dirty="0" smtClean="0"/>
            <a:t>Management</a:t>
          </a:r>
          <a:endParaRPr lang="en-US" sz="1400" dirty="0"/>
        </a:p>
      </dgm:t>
    </dgm:pt>
    <dgm:pt modelId="{22EEEDFD-37A3-1E49-BFC1-AB4706CDBB1D}" type="parTrans" cxnId="{0FD0A2CD-8DE2-2B42-B956-FCEC8F91C9E8}">
      <dgm:prSet/>
      <dgm:spPr/>
      <dgm:t>
        <a:bodyPr/>
        <a:lstStyle/>
        <a:p>
          <a:endParaRPr lang="en-US"/>
        </a:p>
      </dgm:t>
    </dgm:pt>
    <dgm:pt modelId="{A1FFD5BC-46BD-DE40-A21B-B5B3DD02F3D5}" type="sibTrans" cxnId="{0FD0A2CD-8DE2-2B42-B956-FCEC8F91C9E8}">
      <dgm:prSet/>
      <dgm:spPr/>
      <dgm:t>
        <a:bodyPr/>
        <a:lstStyle/>
        <a:p>
          <a:endParaRPr lang="en-US"/>
        </a:p>
      </dgm:t>
    </dgm:pt>
    <dgm:pt modelId="{FC6BC4B1-F38E-6B4D-9340-42F3533FEEC5}">
      <dgm:prSet phldrT="[Text]" custT="1"/>
      <dgm:spPr>
        <a:solidFill>
          <a:schemeClr val="accent2"/>
        </a:solidFill>
      </dgm:spPr>
      <dgm:t>
        <a:bodyPr/>
        <a:lstStyle/>
        <a:p>
          <a:r>
            <a:rPr lang="en-US" sz="1400" b="1" dirty="0" smtClean="0"/>
            <a:t>Board of Directors </a:t>
          </a:r>
          <a:endParaRPr lang="en-US" sz="1400" b="1" dirty="0"/>
        </a:p>
      </dgm:t>
    </dgm:pt>
    <dgm:pt modelId="{AAB02C89-F5F5-2E45-AC8D-90F16409DE59}" type="parTrans" cxnId="{AEFB4DCE-FA6B-0F43-A428-9CE0051F4F2A}">
      <dgm:prSet/>
      <dgm:spPr/>
      <dgm:t>
        <a:bodyPr/>
        <a:lstStyle/>
        <a:p>
          <a:endParaRPr lang="en-US"/>
        </a:p>
      </dgm:t>
    </dgm:pt>
    <dgm:pt modelId="{A7E22CBB-5DDA-5B4A-AECD-170D28D8C598}" type="sibTrans" cxnId="{AEFB4DCE-FA6B-0F43-A428-9CE0051F4F2A}">
      <dgm:prSet/>
      <dgm:spPr/>
      <dgm:t>
        <a:bodyPr/>
        <a:lstStyle/>
        <a:p>
          <a:endParaRPr lang="en-US"/>
        </a:p>
      </dgm:t>
    </dgm:pt>
    <dgm:pt modelId="{D7D7DC98-E36C-0B42-BBA9-5B7C20E13038}">
      <dgm:prSet phldrT="[Text]" custT="1"/>
      <dgm:spPr>
        <a:solidFill>
          <a:schemeClr val="accent3"/>
        </a:solidFill>
      </dgm:spPr>
      <dgm:t>
        <a:bodyPr/>
        <a:lstStyle/>
        <a:p>
          <a:r>
            <a:rPr lang="en-US" sz="1400" b="1" dirty="0" smtClean="0"/>
            <a:t>Auditors</a:t>
          </a:r>
          <a:endParaRPr lang="en-US" sz="1400" b="1" dirty="0"/>
        </a:p>
      </dgm:t>
    </dgm:pt>
    <dgm:pt modelId="{EC4D9050-51FB-954B-A11C-D3A997166B69}" type="parTrans" cxnId="{EB1D770F-D9F3-AB4F-BCC1-F67EE987265A}">
      <dgm:prSet/>
      <dgm:spPr/>
      <dgm:t>
        <a:bodyPr/>
        <a:lstStyle/>
        <a:p>
          <a:endParaRPr lang="en-US"/>
        </a:p>
      </dgm:t>
    </dgm:pt>
    <dgm:pt modelId="{16B95C07-59B1-7845-9CBF-BBCAEBA82A2C}" type="sibTrans" cxnId="{EB1D770F-D9F3-AB4F-BCC1-F67EE987265A}">
      <dgm:prSet/>
      <dgm:spPr/>
      <dgm:t>
        <a:bodyPr/>
        <a:lstStyle/>
        <a:p>
          <a:endParaRPr lang="en-US"/>
        </a:p>
      </dgm:t>
    </dgm:pt>
    <dgm:pt modelId="{88F14629-49F6-D746-93E0-3F5363084192}">
      <dgm:prSet phldrT="[Text]" custT="1"/>
      <dgm:spPr>
        <a:solidFill>
          <a:schemeClr val="accent2"/>
        </a:solidFill>
      </dgm:spPr>
      <dgm:t>
        <a:bodyPr/>
        <a:lstStyle/>
        <a:p>
          <a:r>
            <a:rPr lang="en-US" sz="1200" b="0" dirty="0" smtClean="0"/>
            <a:t>Elected by stockholders to represent their interests</a:t>
          </a:r>
          <a:endParaRPr lang="en-US" sz="1200" b="0" dirty="0"/>
        </a:p>
      </dgm:t>
    </dgm:pt>
    <dgm:pt modelId="{593B5D3C-B6CA-834D-9DCB-4E617DE8B36C}" type="parTrans" cxnId="{B36BEB01-9D86-594B-A096-F7D569F002FD}">
      <dgm:prSet/>
      <dgm:spPr/>
      <dgm:t>
        <a:bodyPr/>
        <a:lstStyle/>
        <a:p>
          <a:endParaRPr lang="en-US"/>
        </a:p>
      </dgm:t>
    </dgm:pt>
    <dgm:pt modelId="{7219712D-A59A-F847-8FEC-40701C10D04D}" type="sibTrans" cxnId="{B36BEB01-9D86-594B-A096-F7D569F002FD}">
      <dgm:prSet/>
      <dgm:spPr/>
      <dgm:t>
        <a:bodyPr/>
        <a:lstStyle/>
        <a:p>
          <a:endParaRPr lang="en-US"/>
        </a:p>
      </dgm:t>
    </dgm:pt>
    <dgm:pt modelId="{0E45816F-0DFA-954F-8478-352784FACDE4}">
      <dgm:prSet phldrT="[Text]" custT="1"/>
      <dgm:spPr>
        <a:solidFill>
          <a:schemeClr val="accent2"/>
        </a:solidFill>
      </dgm:spPr>
      <dgm:t>
        <a:bodyPr/>
        <a:lstStyle/>
        <a:p>
          <a:r>
            <a:rPr lang="en-US" sz="1200" b="0" dirty="0" smtClean="0"/>
            <a:t>Includes Audit Committee – Maintains integrity of financial statements</a:t>
          </a:r>
          <a:endParaRPr lang="en-US" sz="1200" b="0" dirty="0"/>
        </a:p>
      </dgm:t>
    </dgm:pt>
    <dgm:pt modelId="{D3ED6A03-B5D6-F34C-99CC-6BC4D7D0593D}" type="parTrans" cxnId="{E732C541-6AA8-E64D-B297-A7EB642548BB}">
      <dgm:prSet/>
      <dgm:spPr/>
      <dgm:t>
        <a:bodyPr/>
        <a:lstStyle/>
        <a:p>
          <a:endParaRPr lang="en-US"/>
        </a:p>
      </dgm:t>
    </dgm:pt>
    <dgm:pt modelId="{6057A862-6F01-C742-964C-927B191B0E3D}" type="sibTrans" cxnId="{E732C541-6AA8-E64D-B297-A7EB642548BB}">
      <dgm:prSet/>
      <dgm:spPr/>
      <dgm:t>
        <a:bodyPr/>
        <a:lstStyle/>
        <a:p>
          <a:endParaRPr lang="en-US"/>
        </a:p>
      </dgm:t>
    </dgm:pt>
    <dgm:pt modelId="{DAE4223E-30D0-804B-B8EB-50203707F314}">
      <dgm:prSet phldrT="[Text]" custT="1"/>
      <dgm:spPr>
        <a:solidFill>
          <a:schemeClr val="accent6"/>
        </a:solidFill>
      </dgm:spPr>
      <dgm:t>
        <a:bodyPr/>
        <a:lstStyle/>
        <a:p>
          <a:r>
            <a:rPr lang="en-US" sz="1200" dirty="0" smtClean="0"/>
            <a:t>CEO and CFO bear ultimate responsibility for financial statements</a:t>
          </a:r>
          <a:endParaRPr lang="en-US" sz="1200" dirty="0"/>
        </a:p>
      </dgm:t>
    </dgm:pt>
    <dgm:pt modelId="{323AC84D-AF36-5B4D-898F-82F53F6499EE}" type="parTrans" cxnId="{8F7654B2-2B12-BE42-9860-046F7D8698F7}">
      <dgm:prSet/>
      <dgm:spPr/>
      <dgm:t>
        <a:bodyPr/>
        <a:lstStyle/>
        <a:p>
          <a:endParaRPr lang="en-US"/>
        </a:p>
      </dgm:t>
    </dgm:pt>
    <dgm:pt modelId="{D67C6CFA-3D4C-364E-B56C-C0C6F6B3B2A1}" type="sibTrans" cxnId="{8F7654B2-2B12-BE42-9860-046F7D8698F7}">
      <dgm:prSet/>
      <dgm:spPr/>
      <dgm:t>
        <a:bodyPr/>
        <a:lstStyle/>
        <a:p>
          <a:endParaRPr lang="en-US"/>
        </a:p>
      </dgm:t>
    </dgm:pt>
    <dgm:pt modelId="{9F343C2A-46EB-E344-989F-E9FB86A94DF6}">
      <dgm:prSet phldrT="[Text]" custT="1"/>
      <dgm:spPr>
        <a:solidFill>
          <a:schemeClr val="accent6"/>
        </a:solidFill>
      </dgm:spPr>
      <dgm:t>
        <a:bodyPr/>
        <a:lstStyle/>
        <a:p>
          <a:r>
            <a:rPr lang="en-US" sz="1200" dirty="0" smtClean="0"/>
            <a:t>Accounting staff also responsible for accuracy of financial statements</a:t>
          </a:r>
          <a:endParaRPr lang="en-US" sz="1200" dirty="0"/>
        </a:p>
      </dgm:t>
    </dgm:pt>
    <dgm:pt modelId="{C8BDB87F-F173-7C41-AA77-F051DFA3078B}" type="parTrans" cxnId="{93504E28-C868-604A-9A14-A9712158C5BE}">
      <dgm:prSet/>
      <dgm:spPr/>
      <dgm:t>
        <a:bodyPr/>
        <a:lstStyle/>
        <a:p>
          <a:endParaRPr lang="en-US"/>
        </a:p>
      </dgm:t>
    </dgm:pt>
    <dgm:pt modelId="{DECFB47E-AE38-D14F-92B4-6BA00ACF978F}" type="sibTrans" cxnId="{93504E28-C868-604A-9A14-A9712158C5BE}">
      <dgm:prSet/>
      <dgm:spPr/>
      <dgm:t>
        <a:bodyPr/>
        <a:lstStyle/>
        <a:p>
          <a:endParaRPr lang="en-US"/>
        </a:p>
      </dgm:t>
    </dgm:pt>
    <dgm:pt modelId="{AA5FC5A1-3E69-3942-9598-4DD70EEC3539}">
      <dgm:prSet phldrT="[Text]" custT="1"/>
      <dgm:spPr>
        <a:solidFill>
          <a:schemeClr val="accent3"/>
        </a:solidFill>
      </dgm:spPr>
      <dgm:t>
        <a:bodyPr/>
        <a:lstStyle/>
        <a:p>
          <a:r>
            <a:rPr lang="en-US" sz="1200" dirty="0" smtClean="0"/>
            <a:t>Think Big 4 (PwC, EY, KPMG, Deloitte) </a:t>
          </a:r>
          <a:endParaRPr lang="en-US" sz="1200" dirty="0"/>
        </a:p>
      </dgm:t>
    </dgm:pt>
    <dgm:pt modelId="{858B1006-0092-BF48-A4EB-56677A486586}" type="parTrans" cxnId="{F7EE4519-F9EA-5444-8513-2DE6AC1E6594}">
      <dgm:prSet/>
      <dgm:spPr/>
      <dgm:t>
        <a:bodyPr/>
        <a:lstStyle/>
        <a:p>
          <a:endParaRPr lang="en-US"/>
        </a:p>
      </dgm:t>
    </dgm:pt>
    <dgm:pt modelId="{F0C2BC41-B59B-A747-A8AE-264B74AC796D}" type="sibTrans" cxnId="{F7EE4519-F9EA-5444-8513-2DE6AC1E6594}">
      <dgm:prSet/>
      <dgm:spPr/>
      <dgm:t>
        <a:bodyPr/>
        <a:lstStyle/>
        <a:p>
          <a:endParaRPr lang="en-US"/>
        </a:p>
      </dgm:t>
    </dgm:pt>
    <dgm:pt modelId="{755080A1-9ECA-6B4C-A1E5-5336009EE57D}">
      <dgm:prSet phldrT="[Text]" custT="1"/>
      <dgm:spPr>
        <a:solidFill>
          <a:schemeClr val="accent3"/>
        </a:solidFill>
      </dgm:spPr>
      <dgm:t>
        <a:bodyPr/>
        <a:lstStyle/>
        <a:p>
          <a:r>
            <a:rPr lang="en-US" sz="1200" dirty="0" smtClean="0"/>
            <a:t>Assess the fairness and integrity of financial statements and related presentation</a:t>
          </a:r>
          <a:endParaRPr lang="en-US" sz="1200" dirty="0"/>
        </a:p>
      </dgm:t>
    </dgm:pt>
    <dgm:pt modelId="{C2DB6790-E490-E049-9E68-BE2F944DCCDB}" type="parTrans" cxnId="{398D2825-3CB3-514F-9932-2C5C4B044885}">
      <dgm:prSet/>
      <dgm:spPr/>
      <dgm:t>
        <a:bodyPr/>
        <a:lstStyle/>
        <a:p>
          <a:endParaRPr lang="en-US"/>
        </a:p>
      </dgm:t>
    </dgm:pt>
    <dgm:pt modelId="{73D1D39F-26DD-5249-A569-FDA0BD6D7170}" type="sibTrans" cxnId="{398D2825-3CB3-514F-9932-2C5C4B044885}">
      <dgm:prSet/>
      <dgm:spPr/>
      <dgm:t>
        <a:bodyPr/>
        <a:lstStyle/>
        <a:p>
          <a:endParaRPr lang="en-US"/>
        </a:p>
      </dgm:t>
    </dgm:pt>
    <dgm:pt modelId="{5B4AAEE8-BDDF-4748-A31C-02BCE6DD10B9}" type="pres">
      <dgm:prSet presAssocID="{92097E06-1515-D641-8559-CB3F2AC78320}" presName="Name0" presStyleCnt="0">
        <dgm:presLayoutVars>
          <dgm:chMax val="1"/>
          <dgm:chPref val="1"/>
          <dgm:dir/>
          <dgm:animOne val="branch"/>
          <dgm:animLvl val="lvl"/>
        </dgm:presLayoutVars>
      </dgm:prSet>
      <dgm:spPr/>
      <dgm:t>
        <a:bodyPr/>
        <a:lstStyle/>
        <a:p>
          <a:endParaRPr lang="en-US"/>
        </a:p>
      </dgm:t>
    </dgm:pt>
    <dgm:pt modelId="{20577212-14D0-8845-8CF4-92C0053DBE05}" type="pres">
      <dgm:prSet presAssocID="{C18C5BBD-D1B9-0242-9E46-F8068220B74A}" presName="textCenter" presStyleLbl="node1" presStyleIdx="0" presStyleCnt="10" custScaleX="140152" custScaleY="140152"/>
      <dgm:spPr/>
      <dgm:t>
        <a:bodyPr/>
        <a:lstStyle/>
        <a:p>
          <a:endParaRPr lang="en-US"/>
        </a:p>
      </dgm:t>
    </dgm:pt>
    <dgm:pt modelId="{AC517057-636C-264C-BD7C-461FB77A289E}" type="pres">
      <dgm:prSet presAssocID="{C18C5BBD-D1B9-0242-9E46-F8068220B74A}" presName="cycle_1" presStyleCnt="0"/>
      <dgm:spPr/>
    </dgm:pt>
    <dgm:pt modelId="{54AE4745-D230-514C-BE27-F79800B38C95}" type="pres">
      <dgm:prSet presAssocID="{6EA23019-464C-7F40-81DA-907EA82819AF}" presName="childCenter1" presStyleLbl="node1" presStyleIdx="1" presStyleCnt="10" custScaleX="176702" custScaleY="157180" custLinFactNeighborY="-6655"/>
      <dgm:spPr/>
      <dgm:t>
        <a:bodyPr/>
        <a:lstStyle/>
        <a:p>
          <a:endParaRPr lang="en-US"/>
        </a:p>
      </dgm:t>
    </dgm:pt>
    <dgm:pt modelId="{B6D4C3DB-ABAE-2F4F-AB11-90BCD05CDD56}" type="pres">
      <dgm:prSet presAssocID="{323AC84D-AF36-5B4D-898F-82F53F6499EE}" presName="Name141" presStyleLbl="parChTrans1D3" presStyleIdx="0" presStyleCnt="6"/>
      <dgm:spPr/>
      <dgm:t>
        <a:bodyPr/>
        <a:lstStyle/>
        <a:p>
          <a:endParaRPr lang="en-US"/>
        </a:p>
      </dgm:t>
    </dgm:pt>
    <dgm:pt modelId="{0EC13657-3C45-CE49-8592-FB258BFF15F8}" type="pres">
      <dgm:prSet presAssocID="{DAE4223E-30D0-804B-B8EB-50203707F314}" presName="text1" presStyleLbl="node1" presStyleIdx="2" presStyleCnt="10" custScaleX="157180" custScaleY="157180" custRadScaleRad="159123" custRadScaleInc="-27537">
        <dgm:presLayoutVars>
          <dgm:bulletEnabled val="1"/>
        </dgm:presLayoutVars>
      </dgm:prSet>
      <dgm:spPr/>
      <dgm:t>
        <a:bodyPr/>
        <a:lstStyle/>
        <a:p>
          <a:endParaRPr lang="en-US"/>
        </a:p>
      </dgm:t>
    </dgm:pt>
    <dgm:pt modelId="{47C15EEC-779A-864F-860C-96792329B90B}" type="pres">
      <dgm:prSet presAssocID="{C8BDB87F-F173-7C41-AA77-F051DFA3078B}" presName="Name141" presStyleLbl="parChTrans1D3" presStyleIdx="1" presStyleCnt="6"/>
      <dgm:spPr/>
      <dgm:t>
        <a:bodyPr/>
        <a:lstStyle/>
        <a:p>
          <a:endParaRPr lang="en-US"/>
        </a:p>
      </dgm:t>
    </dgm:pt>
    <dgm:pt modelId="{B4DC5B6A-7070-6247-832B-13F075E29122}" type="pres">
      <dgm:prSet presAssocID="{9F343C2A-46EB-E344-989F-E9FB86A94DF6}" presName="text1" presStyleLbl="node1" presStyleIdx="3" presStyleCnt="10" custScaleX="157180" custScaleY="157180" custRadScaleRad="161102" custRadScaleInc="26806">
        <dgm:presLayoutVars>
          <dgm:bulletEnabled val="1"/>
        </dgm:presLayoutVars>
      </dgm:prSet>
      <dgm:spPr/>
      <dgm:t>
        <a:bodyPr/>
        <a:lstStyle/>
        <a:p>
          <a:endParaRPr lang="en-US"/>
        </a:p>
      </dgm:t>
    </dgm:pt>
    <dgm:pt modelId="{1797CA2A-6CE0-A345-8593-513DD74A8137}" type="pres">
      <dgm:prSet presAssocID="{22EEEDFD-37A3-1E49-BFC1-AB4706CDBB1D}" presName="Name144" presStyleLbl="parChTrans1D2" presStyleIdx="0" presStyleCnt="3"/>
      <dgm:spPr/>
      <dgm:t>
        <a:bodyPr/>
        <a:lstStyle/>
        <a:p>
          <a:endParaRPr lang="en-US"/>
        </a:p>
      </dgm:t>
    </dgm:pt>
    <dgm:pt modelId="{91387804-A03F-2E4A-AF1A-1ED8AC8C5433}" type="pres">
      <dgm:prSet presAssocID="{C18C5BBD-D1B9-0242-9E46-F8068220B74A}" presName="cycle_2" presStyleCnt="0"/>
      <dgm:spPr/>
    </dgm:pt>
    <dgm:pt modelId="{31E3EEA9-6CB4-8E41-9812-8A68D9C294BE}" type="pres">
      <dgm:prSet presAssocID="{FC6BC4B1-F38E-6B4D-9340-42F3533FEEC5}" presName="childCenter2" presStyleLbl="node1" presStyleIdx="4" presStyleCnt="10" custScaleX="150119" custScaleY="150119" custLinFactNeighborX="28850" custLinFactNeighborY="8416"/>
      <dgm:spPr/>
      <dgm:t>
        <a:bodyPr/>
        <a:lstStyle/>
        <a:p>
          <a:endParaRPr lang="en-US"/>
        </a:p>
      </dgm:t>
    </dgm:pt>
    <dgm:pt modelId="{2D6FDA1F-39CA-9641-97C5-F6E4A638F765}" type="pres">
      <dgm:prSet presAssocID="{593B5D3C-B6CA-834D-9DCB-4E617DE8B36C}" presName="Name218" presStyleLbl="parChTrans1D3" presStyleIdx="2" presStyleCnt="6"/>
      <dgm:spPr/>
      <dgm:t>
        <a:bodyPr/>
        <a:lstStyle/>
        <a:p>
          <a:endParaRPr lang="en-US"/>
        </a:p>
      </dgm:t>
    </dgm:pt>
    <dgm:pt modelId="{107F60BD-AC68-AE43-BEB8-566E19FB919F}" type="pres">
      <dgm:prSet presAssocID="{88F14629-49F6-D746-93E0-3F5363084192}" presName="text2" presStyleLbl="node1" presStyleIdx="5" presStyleCnt="10" custScaleX="150119" custScaleY="150119" custRadScaleRad="187262" custRadScaleInc="-7857">
        <dgm:presLayoutVars>
          <dgm:bulletEnabled val="1"/>
        </dgm:presLayoutVars>
      </dgm:prSet>
      <dgm:spPr/>
      <dgm:t>
        <a:bodyPr/>
        <a:lstStyle/>
        <a:p>
          <a:endParaRPr lang="en-US"/>
        </a:p>
      </dgm:t>
    </dgm:pt>
    <dgm:pt modelId="{5C5015C4-4FEA-994D-B2EA-4BE894EAB053}" type="pres">
      <dgm:prSet presAssocID="{D3ED6A03-B5D6-F34C-99CC-6BC4D7D0593D}" presName="Name218" presStyleLbl="parChTrans1D3" presStyleIdx="3" presStyleCnt="6"/>
      <dgm:spPr/>
      <dgm:t>
        <a:bodyPr/>
        <a:lstStyle/>
        <a:p>
          <a:endParaRPr lang="en-US"/>
        </a:p>
      </dgm:t>
    </dgm:pt>
    <dgm:pt modelId="{67A3C8EA-359A-CD4F-8B12-F415B79AF468}" type="pres">
      <dgm:prSet presAssocID="{0E45816F-0DFA-954F-8478-352784FACDE4}" presName="text2" presStyleLbl="node1" presStyleIdx="6" presStyleCnt="10" custScaleX="150119" custScaleY="157502" custRadScaleRad="184706" custRadScaleInc="-58982">
        <dgm:presLayoutVars>
          <dgm:bulletEnabled val="1"/>
        </dgm:presLayoutVars>
      </dgm:prSet>
      <dgm:spPr/>
      <dgm:t>
        <a:bodyPr/>
        <a:lstStyle/>
        <a:p>
          <a:endParaRPr lang="en-US"/>
        </a:p>
      </dgm:t>
    </dgm:pt>
    <dgm:pt modelId="{C665A79E-DD56-8845-8CFA-9EFC3ABF7408}" type="pres">
      <dgm:prSet presAssocID="{AAB02C89-F5F5-2E45-AC8D-90F16409DE59}" presName="Name221" presStyleLbl="parChTrans1D2" presStyleIdx="1" presStyleCnt="3"/>
      <dgm:spPr/>
      <dgm:t>
        <a:bodyPr/>
        <a:lstStyle/>
        <a:p>
          <a:endParaRPr lang="en-US"/>
        </a:p>
      </dgm:t>
    </dgm:pt>
    <dgm:pt modelId="{21B5989C-535D-AA48-A1DA-BDECB03A1E89}" type="pres">
      <dgm:prSet presAssocID="{C18C5BBD-D1B9-0242-9E46-F8068220B74A}" presName="cycle_3" presStyleCnt="0"/>
      <dgm:spPr/>
    </dgm:pt>
    <dgm:pt modelId="{1A1D45F7-AB13-7943-A610-F6927CD32730}" type="pres">
      <dgm:prSet presAssocID="{D7D7DC98-E36C-0B42-BBA9-5B7C20E13038}" presName="childCenter3" presStyleLbl="node1" presStyleIdx="7" presStyleCnt="10" custScaleX="150119" custScaleY="150119" custLinFactNeighborX="-27648" custLinFactNeighborY="11420"/>
      <dgm:spPr/>
      <dgm:t>
        <a:bodyPr/>
        <a:lstStyle/>
        <a:p>
          <a:endParaRPr lang="en-US"/>
        </a:p>
      </dgm:t>
    </dgm:pt>
    <dgm:pt modelId="{48622CB8-FE20-C643-8D31-DFC29F26947F}" type="pres">
      <dgm:prSet presAssocID="{858B1006-0092-BF48-A4EB-56677A486586}" presName="Name285" presStyleLbl="parChTrans1D3" presStyleIdx="4" presStyleCnt="6"/>
      <dgm:spPr/>
      <dgm:t>
        <a:bodyPr/>
        <a:lstStyle/>
        <a:p>
          <a:endParaRPr lang="en-US"/>
        </a:p>
      </dgm:t>
    </dgm:pt>
    <dgm:pt modelId="{DB7A2F9C-A7B2-CD43-8E07-192BC2829DC9}" type="pres">
      <dgm:prSet presAssocID="{AA5FC5A1-3E69-3942-9598-4DD70EEC3539}" presName="text3" presStyleLbl="node1" presStyleIdx="8" presStyleCnt="10" custScaleX="150119" custScaleY="150119" custRadScaleRad="192297" custRadScaleInc="59135">
        <dgm:presLayoutVars>
          <dgm:bulletEnabled val="1"/>
        </dgm:presLayoutVars>
      </dgm:prSet>
      <dgm:spPr/>
      <dgm:t>
        <a:bodyPr/>
        <a:lstStyle/>
        <a:p>
          <a:endParaRPr lang="en-US"/>
        </a:p>
      </dgm:t>
    </dgm:pt>
    <dgm:pt modelId="{2C9FDB5F-7A4D-6D48-B61F-D7E68EFC45D0}" type="pres">
      <dgm:prSet presAssocID="{C2DB6790-E490-E049-9E68-BE2F944DCCDB}" presName="Name285" presStyleLbl="parChTrans1D3" presStyleIdx="5" presStyleCnt="6"/>
      <dgm:spPr/>
      <dgm:t>
        <a:bodyPr/>
        <a:lstStyle/>
        <a:p>
          <a:endParaRPr lang="en-US"/>
        </a:p>
      </dgm:t>
    </dgm:pt>
    <dgm:pt modelId="{1B5989A0-027D-6348-98ED-A7A4927525D4}" type="pres">
      <dgm:prSet presAssocID="{755080A1-9ECA-6B4C-A1E5-5336009EE57D}" presName="text3" presStyleLbl="node1" presStyleIdx="9" presStyleCnt="10" custScaleX="150119" custScaleY="159963" custRadScaleRad="187708" custRadScaleInc="2171">
        <dgm:presLayoutVars>
          <dgm:bulletEnabled val="1"/>
        </dgm:presLayoutVars>
      </dgm:prSet>
      <dgm:spPr/>
      <dgm:t>
        <a:bodyPr/>
        <a:lstStyle/>
        <a:p>
          <a:endParaRPr lang="en-US"/>
        </a:p>
      </dgm:t>
    </dgm:pt>
    <dgm:pt modelId="{0FBF7196-4BC4-944C-AADB-F0E3AE1C6155}" type="pres">
      <dgm:prSet presAssocID="{EC4D9050-51FB-954B-A11C-D3A997166B69}" presName="Name288" presStyleLbl="parChTrans1D2" presStyleIdx="2" presStyleCnt="3"/>
      <dgm:spPr/>
      <dgm:t>
        <a:bodyPr/>
        <a:lstStyle/>
        <a:p>
          <a:endParaRPr lang="en-US"/>
        </a:p>
      </dgm:t>
    </dgm:pt>
  </dgm:ptLst>
  <dgm:cxnLst>
    <dgm:cxn modelId="{31AB5676-1C24-4C38-82C5-494CC482DE23}" type="presOf" srcId="{858B1006-0092-BF48-A4EB-56677A486586}" destId="{48622CB8-FE20-C643-8D31-DFC29F26947F}" srcOrd="0" destOrd="0" presId="urn:microsoft.com/office/officeart/2008/layout/RadialCluster"/>
    <dgm:cxn modelId="{E732C541-6AA8-E64D-B297-A7EB642548BB}" srcId="{FC6BC4B1-F38E-6B4D-9340-42F3533FEEC5}" destId="{0E45816F-0DFA-954F-8478-352784FACDE4}" srcOrd="1" destOrd="0" parTransId="{D3ED6A03-B5D6-F34C-99CC-6BC4D7D0593D}" sibTransId="{6057A862-6F01-C742-964C-927B191B0E3D}"/>
    <dgm:cxn modelId="{0FD0A2CD-8DE2-2B42-B956-FCEC8F91C9E8}" srcId="{C18C5BBD-D1B9-0242-9E46-F8068220B74A}" destId="{6EA23019-464C-7F40-81DA-907EA82819AF}" srcOrd="0" destOrd="0" parTransId="{22EEEDFD-37A3-1E49-BFC1-AB4706CDBB1D}" sibTransId="{A1FFD5BC-46BD-DE40-A21B-B5B3DD02F3D5}"/>
    <dgm:cxn modelId="{C13EE73F-E8E9-418A-86C7-169D5AC9DDAA}" type="presOf" srcId="{FC6BC4B1-F38E-6B4D-9340-42F3533FEEC5}" destId="{31E3EEA9-6CB4-8E41-9812-8A68D9C294BE}" srcOrd="0" destOrd="0" presId="urn:microsoft.com/office/officeart/2008/layout/RadialCluster"/>
    <dgm:cxn modelId="{B36BEB01-9D86-594B-A096-F7D569F002FD}" srcId="{FC6BC4B1-F38E-6B4D-9340-42F3533FEEC5}" destId="{88F14629-49F6-D746-93E0-3F5363084192}" srcOrd="0" destOrd="0" parTransId="{593B5D3C-B6CA-834D-9DCB-4E617DE8B36C}" sibTransId="{7219712D-A59A-F847-8FEC-40701C10D04D}"/>
    <dgm:cxn modelId="{CE8C10E3-B639-4DA6-8127-09E81CB6B7D4}" type="presOf" srcId="{755080A1-9ECA-6B4C-A1E5-5336009EE57D}" destId="{1B5989A0-027D-6348-98ED-A7A4927525D4}" srcOrd="0" destOrd="0" presId="urn:microsoft.com/office/officeart/2008/layout/RadialCluster"/>
    <dgm:cxn modelId="{365A5A32-5C46-4B2C-A6D1-FBEE97B4D24F}" type="presOf" srcId="{88F14629-49F6-D746-93E0-3F5363084192}" destId="{107F60BD-AC68-AE43-BEB8-566E19FB919F}" srcOrd="0" destOrd="0" presId="urn:microsoft.com/office/officeart/2008/layout/RadialCluster"/>
    <dgm:cxn modelId="{8F7654B2-2B12-BE42-9860-046F7D8698F7}" srcId="{6EA23019-464C-7F40-81DA-907EA82819AF}" destId="{DAE4223E-30D0-804B-B8EB-50203707F314}" srcOrd="0" destOrd="0" parTransId="{323AC84D-AF36-5B4D-898F-82F53F6499EE}" sibTransId="{D67C6CFA-3D4C-364E-B56C-C0C6F6B3B2A1}"/>
    <dgm:cxn modelId="{93504E28-C868-604A-9A14-A9712158C5BE}" srcId="{6EA23019-464C-7F40-81DA-907EA82819AF}" destId="{9F343C2A-46EB-E344-989F-E9FB86A94DF6}" srcOrd="1" destOrd="0" parTransId="{C8BDB87F-F173-7C41-AA77-F051DFA3078B}" sibTransId="{DECFB47E-AE38-D14F-92B4-6BA00ACF978F}"/>
    <dgm:cxn modelId="{398D2825-3CB3-514F-9932-2C5C4B044885}" srcId="{D7D7DC98-E36C-0B42-BBA9-5B7C20E13038}" destId="{755080A1-9ECA-6B4C-A1E5-5336009EE57D}" srcOrd="1" destOrd="0" parTransId="{C2DB6790-E490-E049-9E68-BE2F944DCCDB}" sibTransId="{73D1D39F-26DD-5249-A569-FDA0BD6D7170}"/>
    <dgm:cxn modelId="{AEFB4DCE-FA6B-0F43-A428-9CE0051F4F2A}" srcId="{C18C5BBD-D1B9-0242-9E46-F8068220B74A}" destId="{FC6BC4B1-F38E-6B4D-9340-42F3533FEEC5}" srcOrd="1" destOrd="0" parTransId="{AAB02C89-F5F5-2E45-AC8D-90F16409DE59}" sibTransId="{A7E22CBB-5DDA-5B4A-AECD-170D28D8C598}"/>
    <dgm:cxn modelId="{51C9C684-96BB-4E9F-AA91-989CC063328E}" type="presOf" srcId="{593B5D3C-B6CA-834D-9DCB-4E617DE8B36C}" destId="{2D6FDA1F-39CA-9641-97C5-F6E4A638F765}" srcOrd="0" destOrd="0" presId="urn:microsoft.com/office/officeart/2008/layout/RadialCluster"/>
    <dgm:cxn modelId="{EB1D770F-D9F3-AB4F-BCC1-F67EE987265A}" srcId="{C18C5BBD-D1B9-0242-9E46-F8068220B74A}" destId="{D7D7DC98-E36C-0B42-BBA9-5B7C20E13038}" srcOrd="2" destOrd="0" parTransId="{EC4D9050-51FB-954B-A11C-D3A997166B69}" sibTransId="{16B95C07-59B1-7845-9CBF-BBCAEBA82A2C}"/>
    <dgm:cxn modelId="{FBFB9AB9-994E-4DA9-BB40-2FAD66DDEDAE}" type="presOf" srcId="{C8BDB87F-F173-7C41-AA77-F051DFA3078B}" destId="{47C15EEC-779A-864F-860C-96792329B90B}" srcOrd="0" destOrd="0" presId="urn:microsoft.com/office/officeart/2008/layout/RadialCluster"/>
    <dgm:cxn modelId="{C024DDEB-C6A4-41AA-87B5-2992B7E0091C}" type="presOf" srcId="{0E45816F-0DFA-954F-8478-352784FACDE4}" destId="{67A3C8EA-359A-CD4F-8B12-F415B79AF468}" srcOrd="0" destOrd="0" presId="urn:microsoft.com/office/officeart/2008/layout/RadialCluster"/>
    <dgm:cxn modelId="{88EB7B8F-5A85-4571-A043-E5CCBBC7D960}" type="presOf" srcId="{EC4D9050-51FB-954B-A11C-D3A997166B69}" destId="{0FBF7196-4BC4-944C-AADB-F0E3AE1C6155}" srcOrd="0" destOrd="0" presId="urn:microsoft.com/office/officeart/2008/layout/RadialCluster"/>
    <dgm:cxn modelId="{59AE3FEC-9069-4491-896D-A9DE87B49DDC}" type="presOf" srcId="{6EA23019-464C-7F40-81DA-907EA82819AF}" destId="{54AE4745-D230-514C-BE27-F79800B38C95}" srcOrd="0" destOrd="0" presId="urn:microsoft.com/office/officeart/2008/layout/RadialCluster"/>
    <dgm:cxn modelId="{EDE7A677-3E95-4B04-8C89-F97900077E3A}" type="presOf" srcId="{323AC84D-AF36-5B4D-898F-82F53F6499EE}" destId="{B6D4C3DB-ABAE-2F4F-AB11-90BCD05CDD56}" srcOrd="0" destOrd="0" presId="urn:microsoft.com/office/officeart/2008/layout/RadialCluster"/>
    <dgm:cxn modelId="{D59D7E36-58FD-434A-B4E7-45C0F9100BDA}" type="presOf" srcId="{C18C5BBD-D1B9-0242-9E46-F8068220B74A}" destId="{20577212-14D0-8845-8CF4-92C0053DBE05}" srcOrd="0" destOrd="0" presId="urn:microsoft.com/office/officeart/2008/layout/RadialCluster"/>
    <dgm:cxn modelId="{AE49A3C5-205E-497E-B69C-E74D24656969}" type="presOf" srcId="{AA5FC5A1-3E69-3942-9598-4DD70EEC3539}" destId="{DB7A2F9C-A7B2-CD43-8E07-192BC2829DC9}" srcOrd="0" destOrd="0" presId="urn:microsoft.com/office/officeart/2008/layout/RadialCluster"/>
    <dgm:cxn modelId="{C7CFC978-E4B1-E549-B064-A2CCBBB50E31}" srcId="{92097E06-1515-D641-8559-CB3F2AC78320}" destId="{C18C5BBD-D1B9-0242-9E46-F8068220B74A}" srcOrd="0" destOrd="0" parTransId="{87A256FB-EAD1-534C-80E1-E013D729A156}" sibTransId="{E3207F38-F77E-F84E-B563-71E2408FA9CA}"/>
    <dgm:cxn modelId="{925FDBC9-2420-4DDF-BF71-CB503E75DF55}" type="presOf" srcId="{9F343C2A-46EB-E344-989F-E9FB86A94DF6}" destId="{B4DC5B6A-7070-6247-832B-13F075E29122}" srcOrd="0" destOrd="0" presId="urn:microsoft.com/office/officeart/2008/layout/RadialCluster"/>
    <dgm:cxn modelId="{B0ACC020-004E-46AF-AB54-6D210E23AC0B}" type="presOf" srcId="{22EEEDFD-37A3-1E49-BFC1-AB4706CDBB1D}" destId="{1797CA2A-6CE0-A345-8593-513DD74A8137}" srcOrd="0" destOrd="0" presId="urn:microsoft.com/office/officeart/2008/layout/RadialCluster"/>
    <dgm:cxn modelId="{2529BA53-D4D6-43DD-A3A5-1B9AEF0C53B3}" type="presOf" srcId="{DAE4223E-30D0-804B-B8EB-50203707F314}" destId="{0EC13657-3C45-CE49-8592-FB258BFF15F8}" srcOrd="0" destOrd="0" presId="urn:microsoft.com/office/officeart/2008/layout/RadialCluster"/>
    <dgm:cxn modelId="{E862BC14-838C-4C0D-B11D-35F4C34A7BFE}" type="presOf" srcId="{AAB02C89-F5F5-2E45-AC8D-90F16409DE59}" destId="{C665A79E-DD56-8845-8CFA-9EFC3ABF7408}" srcOrd="0" destOrd="0" presId="urn:microsoft.com/office/officeart/2008/layout/RadialCluster"/>
    <dgm:cxn modelId="{34E16A79-EF90-41EC-BA7A-848172672CD5}" type="presOf" srcId="{C2DB6790-E490-E049-9E68-BE2F944DCCDB}" destId="{2C9FDB5F-7A4D-6D48-B61F-D7E68EFC45D0}" srcOrd="0" destOrd="0" presId="urn:microsoft.com/office/officeart/2008/layout/RadialCluster"/>
    <dgm:cxn modelId="{DA638317-F2E9-4C32-A436-610DF0E64E90}" type="presOf" srcId="{92097E06-1515-D641-8559-CB3F2AC78320}" destId="{5B4AAEE8-BDDF-4748-A31C-02BCE6DD10B9}" srcOrd="0" destOrd="0" presId="urn:microsoft.com/office/officeart/2008/layout/RadialCluster"/>
    <dgm:cxn modelId="{B02A6FE1-7D69-435F-A1F8-D5FF49EACE3D}" type="presOf" srcId="{D7D7DC98-E36C-0B42-BBA9-5B7C20E13038}" destId="{1A1D45F7-AB13-7943-A610-F6927CD32730}" srcOrd="0" destOrd="0" presId="urn:microsoft.com/office/officeart/2008/layout/RadialCluster"/>
    <dgm:cxn modelId="{8B1159C6-771C-4A52-BAD3-AB8395EC405A}" type="presOf" srcId="{D3ED6A03-B5D6-F34C-99CC-6BC4D7D0593D}" destId="{5C5015C4-4FEA-994D-B2EA-4BE894EAB053}" srcOrd="0" destOrd="0" presId="urn:microsoft.com/office/officeart/2008/layout/RadialCluster"/>
    <dgm:cxn modelId="{F7EE4519-F9EA-5444-8513-2DE6AC1E6594}" srcId="{D7D7DC98-E36C-0B42-BBA9-5B7C20E13038}" destId="{AA5FC5A1-3E69-3942-9598-4DD70EEC3539}" srcOrd="0" destOrd="0" parTransId="{858B1006-0092-BF48-A4EB-56677A486586}" sibTransId="{F0C2BC41-B59B-A747-A8AE-264B74AC796D}"/>
    <dgm:cxn modelId="{2CEC1EB6-6281-4967-9972-FA26DDDF7C3E}" type="presParOf" srcId="{5B4AAEE8-BDDF-4748-A31C-02BCE6DD10B9}" destId="{20577212-14D0-8845-8CF4-92C0053DBE05}" srcOrd="0" destOrd="0" presId="urn:microsoft.com/office/officeart/2008/layout/RadialCluster"/>
    <dgm:cxn modelId="{24144323-44BF-4A6E-AF24-70661CBAFCF8}" type="presParOf" srcId="{5B4AAEE8-BDDF-4748-A31C-02BCE6DD10B9}" destId="{AC517057-636C-264C-BD7C-461FB77A289E}" srcOrd="1" destOrd="0" presId="urn:microsoft.com/office/officeart/2008/layout/RadialCluster"/>
    <dgm:cxn modelId="{294E1252-B59F-4364-AFE7-A3155E51696F}" type="presParOf" srcId="{AC517057-636C-264C-BD7C-461FB77A289E}" destId="{54AE4745-D230-514C-BE27-F79800B38C95}" srcOrd="0" destOrd="0" presId="urn:microsoft.com/office/officeart/2008/layout/RadialCluster"/>
    <dgm:cxn modelId="{4EA05979-AF2A-415E-AF59-9133DFD625AB}" type="presParOf" srcId="{AC517057-636C-264C-BD7C-461FB77A289E}" destId="{B6D4C3DB-ABAE-2F4F-AB11-90BCD05CDD56}" srcOrd="1" destOrd="0" presId="urn:microsoft.com/office/officeart/2008/layout/RadialCluster"/>
    <dgm:cxn modelId="{B47DDE24-9EDC-41E1-961D-BAE07FCBA009}" type="presParOf" srcId="{AC517057-636C-264C-BD7C-461FB77A289E}" destId="{0EC13657-3C45-CE49-8592-FB258BFF15F8}" srcOrd="2" destOrd="0" presId="urn:microsoft.com/office/officeart/2008/layout/RadialCluster"/>
    <dgm:cxn modelId="{9CEA7931-88E4-441A-9CC4-CA1280B06A64}" type="presParOf" srcId="{AC517057-636C-264C-BD7C-461FB77A289E}" destId="{47C15EEC-779A-864F-860C-96792329B90B}" srcOrd="3" destOrd="0" presId="urn:microsoft.com/office/officeart/2008/layout/RadialCluster"/>
    <dgm:cxn modelId="{C05120E9-2386-43E0-9585-094542624056}" type="presParOf" srcId="{AC517057-636C-264C-BD7C-461FB77A289E}" destId="{B4DC5B6A-7070-6247-832B-13F075E29122}" srcOrd="4" destOrd="0" presId="urn:microsoft.com/office/officeart/2008/layout/RadialCluster"/>
    <dgm:cxn modelId="{C9C64508-AC86-4421-9447-52E7FF0EF212}" type="presParOf" srcId="{5B4AAEE8-BDDF-4748-A31C-02BCE6DD10B9}" destId="{1797CA2A-6CE0-A345-8593-513DD74A8137}" srcOrd="2" destOrd="0" presId="urn:microsoft.com/office/officeart/2008/layout/RadialCluster"/>
    <dgm:cxn modelId="{B58E4CAD-A2AC-4170-9104-C1F6794116BC}" type="presParOf" srcId="{5B4AAEE8-BDDF-4748-A31C-02BCE6DD10B9}" destId="{91387804-A03F-2E4A-AF1A-1ED8AC8C5433}" srcOrd="3" destOrd="0" presId="urn:microsoft.com/office/officeart/2008/layout/RadialCluster"/>
    <dgm:cxn modelId="{C3896723-F731-4700-9DDE-7FE51A61C872}" type="presParOf" srcId="{91387804-A03F-2E4A-AF1A-1ED8AC8C5433}" destId="{31E3EEA9-6CB4-8E41-9812-8A68D9C294BE}" srcOrd="0" destOrd="0" presId="urn:microsoft.com/office/officeart/2008/layout/RadialCluster"/>
    <dgm:cxn modelId="{F3F709CB-BD5F-4598-92A8-81A47150952E}" type="presParOf" srcId="{91387804-A03F-2E4A-AF1A-1ED8AC8C5433}" destId="{2D6FDA1F-39CA-9641-97C5-F6E4A638F765}" srcOrd="1" destOrd="0" presId="urn:microsoft.com/office/officeart/2008/layout/RadialCluster"/>
    <dgm:cxn modelId="{20513B37-2870-4C9F-B433-E67D38E0152D}" type="presParOf" srcId="{91387804-A03F-2E4A-AF1A-1ED8AC8C5433}" destId="{107F60BD-AC68-AE43-BEB8-566E19FB919F}" srcOrd="2" destOrd="0" presId="urn:microsoft.com/office/officeart/2008/layout/RadialCluster"/>
    <dgm:cxn modelId="{3A387201-3F4F-424A-8A11-3044867730E3}" type="presParOf" srcId="{91387804-A03F-2E4A-AF1A-1ED8AC8C5433}" destId="{5C5015C4-4FEA-994D-B2EA-4BE894EAB053}" srcOrd="3" destOrd="0" presId="urn:microsoft.com/office/officeart/2008/layout/RadialCluster"/>
    <dgm:cxn modelId="{02DAE8CA-320B-4EEE-B8D3-068313AA9B7A}" type="presParOf" srcId="{91387804-A03F-2E4A-AF1A-1ED8AC8C5433}" destId="{67A3C8EA-359A-CD4F-8B12-F415B79AF468}" srcOrd="4" destOrd="0" presId="urn:microsoft.com/office/officeart/2008/layout/RadialCluster"/>
    <dgm:cxn modelId="{57DCE7B8-21BF-41E1-9270-B44FAA6EA55C}" type="presParOf" srcId="{5B4AAEE8-BDDF-4748-A31C-02BCE6DD10B9}" destId="{C665A79E-DD56-8845-8CFA-9EFC3ABF7408}" srcOrd="4" destOrd="0" presId="urn:microsoft.com/office/officeart/2008/layout/RadialCluster"/>
    <dgm:cxn modelId="{BF711ADD-E378-4C0D-A0A6-053DBFFF80B2}" type="presParOf" srcId="{5B4AAEE8-BDDF-4748-A31C-02BCE6DD10B9}" destId="{21B5989C-535D-AA48-A1DA-BDECB03A1E89}" srcOrd="5" destOrd="0" presId="urn:microsoft.com/office/officeart/2008/layout/RadialCluster"/>
    <dgm:cxn modelId="{757DC955-2DD7-4EC7-92E9-75A6657B7BAB}" type="presParOf" srcId="{21B5989C-535D-AA48-A1DA-BDECB03A1E89}" destId="{1A1D45F7-AB13-7943-A610-F6927CD32730}" srcOrd="0" destOrd="0" presId="urn:microsoft.com/office/officeart/2008/layout/RadialCluster"/>
    <dgm:cxn modelId="{02F70A28-6F77-4F33-AF05-F1BF931EEBDF}" type="presParOf" srcId="{21B5989C-535D-AA48-A1DA-BDECB03A1E89}" destId="{48622CB8-FE20-C643-8D31-DFC29F26947F}" srcOrd="1" destOrd="0" presId="urn:microsoft.com/office/officeart/2008/layout/RadialCluster"/>
    <dgm:cxn modelId="{383698DE-678C-401D-B4C7-2D57D456756C}" type="presParOf" srcId="{21B5989C-535D-AA48-A1DA-BDECB03A1E89}" destId="{DB7A2F9C-A7B2-CD43-8E07-192BC2829DC9}" srcOrd="2" destOrd="0" presId="urn:microsoft.com/office/officeart/2008/layout/RadialCluster"/>
    <dgm:cxn modelId="{34F5C224-5B37-4591-8EAF-C1415D2A440F}" type="presParOf" srcId="{21B5989C-535D-AA48-A1DA-BDECB03A1E89}" destId="{2C9FDB5F-7A4D-6D48-B61F-D7E68EFC45D0}" srcOrd="3" destOrd="0" presId="urn:microsoft.com/office/officeart/2008/layout/RadialCluster"/>
    <dgm:cxn modelId="{C1F858F6-2EEE-4E29-9690-5658E654D5DE}" type="presParOf" srcId="{21B5989C-535D-AA48-A1DA-BDECB03A1E89}" destId="{1B5989A0-027D-6348-98ED-A7A4927525D4}" srcOrd="4" destOrd="0" presId="urn:microsoft.com/office/officeart/2008/layout/RadialCluster"/>
    <dgm:cxn modelId="{F7ED6F75-65F0-43C6-B446-8CB85A1DBF7A}" type="presParOf" srcId="{5B4AAEE8-BDDF-4748-A31C-02BCE6DD10B9}" destId="{0FBF7196-4BC4-944C-AADB-F0E3AE1C6155}"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66E960-EC13-EA41-B7FB-F33B441A90CE}"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76DF37C5-8CAE-E24D-B542-E1AAB539F205}">
      <dgm:prSet phldrT="[Text]"/>
      <dgm:spPr/>
      <dgm:t>
        <a:bodyPr/>
        <a:lstStyle/>
        <a:p>
          <a:r>
            <a:rPr lang="en-US" dirty="0" smtClean="0"/>
            <a:t>Institutional Investors</a:t>
          </a:r>
          <a:endParaRPr lang="en-US" dirty="0"/>
        </a:p>
      </dgm:t>
    </dgm:pt>
    <dgm:pt modelId="{0B3AC5F6-50C6-BC44-A5FB-897C1A34D9B4}" type="parTrans" cxnId="{D3AF9F1F-24A6-EE42-B865-6A2182F8FD1B}">
      <dgm:prSet/>
      <dgm:spPr/>
      <dgm:t>
        <a:bodyPr/>
        <a:lstStyle/>
        <a:p>
          <a:endParaRPr lang="en-US"/>
        </a:p>
      </dgm:t>
    </dgm:pt>
    <dgm:pt modelId="{0572B48D-BB68-1F48-AABB-01B79CCF0138}" type="sibTrans" cxnId="{D3AF9F1F-24A6-EE42-B865-6A2182F8FD1B}">
      <dgm:prSet/>
      <dgm:spPr/>
      <dgm:t>
        <a:bodyPr/>
        <a:lstStyle/>
        <a:p>
          <a:endParaRPr lang="en-US"/>
        </a:p>
      </dgm:t>
    </dgm:pt>
    <dgm:pt modelId="{F4593C24-C539-F144-BF36-CF5E7749AF70}">
      <dgm:prSet phldrT="[Text]"/>
      <dgm:spPr/>
      <dgm:t>
        <a:bodyPr/>
        <a:lstStyle/>
        <a:p>
          <a:r>
            <a:rPr lang="en-US" dirty="0" smtClean="0"/>
            <a:t>Mutual funds, pension funds, endowments, sovereign wealth funds</a:t>
          </a:r>
          <a:endParaRPr lang="en-US" dirty="0"/>
        </a:p>
      </dgm:t>
    </dgm:pt>
    <dgm:pt modelId="{146941FC-2148-3C41-BACE-CCA5B88A9D55}" type="parTrans" cxnId="{5D0E1F75-F39B-9647-956B-10828B9B221E}">
      <dgm:prSet/>
      <dgm:spPr/>
      <dgm:t>
        <a:bodyPr/>
        <a:lstStyle/>
        <a:p>
          <a:endParaRPr lang="en-US"/>
        </a:p>
      </dgm:t>
    </dgm:pt>
    <dgm:pt modelId="{3FFDA9D8-BC8A-6242-8CB8-DE2DA10A10C3}" type="sibTrans" cxnId="{5D0E1F75-F39B-9647-956B-10828B9B221E}">
      <dgm:prSet/>
      <dgm:spPr/>
      <dgm:t>
        <a:bodyPr/>
        <a:lstStyle/>
        <a:p>
          <a:endParaRPr lang="en-US"/>
        </a:p>
      </dgm:t>
    </dgm:pt>
    <dgm:pt modelId="{7BAF73CE-1FAA-7344-A691-027F5AC0C65F}">
      <dgm:prSet phldrT="[Text]"/>
      <dgm:spPr/>
      <dgm:t>
        <a:bodyPr/>
        <a:lstStyle/>
        <a:p>
          <a:r>
            <a:rPr lang="en-US" dirty="0" smtClean="0"/>
            <a:t>Invest on behalf of others </a:t>
          </a:r>
          <a:endParaRPr lang="en-US" dirty="0"/>
        </a:p>
      </dgm:t>
    </dgm:pt>
    <dgm:pt modelId="{02EBFECC-FE7C-CF4B-A749-EA1E5A55DC92}" type="parTrans" cxnId="{569318BB-AF6F-4744-B73E-7B4B7BBFBD44}">
      <dgm:prSet/>
      <dgm:spPr/>
      <dgm:t>
        <a:bodyPr/>
        <a:lstStyle/>
        <a:p>
          <a:endParaRPr lang="en-US"/>
        </a:p>
      </dgm:t>
    </dgm:pt>
    <dgm:pt modelId="{D09063FB-EE8C-894C-99D1-C1FFC56D6F22}" type="sibTrans" cxnId="{569318BB-AF6F-4744-B73E-7B4B7BBFBD44}">
      <dgm:prSet/>
      <dgm:spPr/>
      <dgm:t>
        <a:bodyPr/>
        <a:lstStyle/>
        <a:p>
          <a:endParaRPr lang="en-US"/>
        </a:p>
      </dgm:t>
    </dgm:pt>
    <dgm:pt modelId="{087E5691-74A4-3047-9934-281215A4A496}">
      <dgm:prSet phldrT="[Text]"/>
      <dgm:spPr/>
      <dgm:t>
        <a:bodyPr/>
        <a:lstStyle/>
        <a:p>
          <a:r>
            <a:rPr lang="en-US" dirty="0" smtClean="0"/>
            <a:t>Private Investors</a:t>
          </a:r>
          <a:endParaRPr lang="en-US" dirty="0"/>
        </a:p>
      </dgm:t>
    </dgm:pt>
    <dgm:pt modelId="{5C626D9F-B756-0947-949B-BDEE944E3E98}" type="parTrans" cxnId="{2DD9A4D6-AA86-3E47-9844-25269DB080BC}">
      <dgm:prSet/>
      <dgm:spPr/>
      <dgm:t>
        <a:bodyPr/>
        <a:lstStyle/>
        <a:p>
          <a:endParaRPr lang="en-US"/>
        </a:p>
      </dgm:t>
    </dgm:pt>
    <dgm:pt modelId="{29BFABE1-7F96-6B44-BD66-6181018B2B68}" type="sibTrans" cxnId="{2DD9A4D6-AA86-3E47-9844-25269DB080BC}">
      <dgm:prSet/>
      <dgm:spPr/>
      <dgm:t>
        <a:bodyPr/>
        <a:lstStyle/>
        <a:p>
          <a:endParaRPr lang="en-US"/>
        </a:p>
      </dgm:t>
    </dgm:pt>
    <dgm:pt modelId="{E019E101-B13D-8A40-909C-B92185A982F7}">
      <dgm:prSet phldrT="[Text]"/>
      <dgm:spPr/>
      <dgm:t>
        <a:bodyPr/>
        <a:lstStyle/>
        <a:p>
          <a:r>
            <a:rPr lang="en-US" dirty="0" smtClean="0"/>
            <a:t>Individuals who purchase shares in companies (think Fidelity and E-Trade)</a:t>
          </a:r>
          <a:endParaRPr lang="en-US" dirty="0"/>
        </a:p>
      </dgm:t>
    </dgm:pt>
    <dgm:pt modelId="{C28A1FB7-4DC0-7749-8A0D-C9F540AA3FD3}" type="parTrans" cxnId="{0D9C6F9B-7DD5-7148-89E7-FF83C01383B9}">
      <dgm:prSet/>
      <dgm:spPr/>
      <dgm:t>
        <a:bodyPr/>
        <a:lstStyle/>
        <a:p>
          <a:endParaRPr lang="en-US"/>
        </a:p>
      </dgm:t>
    </dgm:pt>
    <dgm:pt modelId="{01A2ED5B-31FC-CD46-8908-ADBD429A8F60}" type="sibTrans" cxnId="{0D9C6F9B-7DD5-7148-89E7-FF83C01383B9}">
      <dgm:prSet/>
      <dgm:spPr/>
      <dgm:t>
        <a:bodyPr/>
        <a:lstStyle/>
        <a:p>
          <a:endParaRPr lang="en-US"/>
        </a:p>
      </dgm:t>
    </dgm:pt>
    <dgm:pt modelId="{D89EB32B-3A43-A841-929F-3FA06E4DDA74}">
      <dgm:prSet phldrT="[Text]"/>
      <dgm:spPr/>
      <dgm:t>
        <a:bodyPr/>
        <a:lstStyle/>
        <a:p>
          <a:r>
            <a:rPr lang="en-US" dirty="0" smtClean="0"/>
            <a:t>College students, young/old adults, retirees</a:t>
          </a:r>
          <a:endParaRPr lang="en-US" dirty="0"/>
        </a:p>
      </dgm:t>
    </dgm:pt>
    <dgm:pt modelId="{E6B1DBC6-331A-104E-9E90-2E93F7663A74}" type="parTrans" cxnId="{3CEBAC86-60D9-FD4A-B263-DEE81C1AF2FB}">
      <dgm:prSet/>
      <dgm:spPr/>
      <dgm:t>
        <a:bodyPr/>
        <a:lstStyle/>
        <a:p>
          <a:endParaRPr lang="en-US"/>
        </a:p>
      </dgm:t>
    </dgm:pt>
    <dgm:pt modelId="{08377AC6-567A-C343-9EF8-C39B98322A63}" type="sibTrans" cxnId="{3CEBAC86-60D9-FD4A-B263-DEE81C1AF2FB}">
      <dgm:prSet/>
      <dgm:spPr/>
      <dgm:t>
        <a:bodyPr/>
        <a:lstStyle/>
        <a:p>
          <a:endParaRPr lang="en-US"/>
        </a:p>
      </dgm:t>
    </dgm:pt>
    <dgm:pt modelId="{5A935ACA-1DE3-D141-994C-3BDB1D4AD257}">
      <dgm:prSet phldrT="[Text]"/>
      <dgm:spPr/>
      <dgm:t>
        <a:bodyPr/>
        <a:lstStyle/>
        <a:p>
          <a:r>
            <a:rPr lang="en-US" dirty="0" smtClean="0"/>
            <a:t>Lenders or Creditors</a:t>
          </a:r>
          <a:endParaRPr lang="en-US" dirty="0"/>
        </a:p>
      </dgm:t>
    </dgm:pt>
    <dgm:pt modelId="{9CF7FC5E-0787-374B-A555-ED6B9DC3F371}" type="parTrans" cxnId="{7208292B-DC24-D348-87C0-7C0DB60BB797}">
      <dgm:prSet/>
      <dgm:spPr/>
      <dgm:t>
        <a:bodyPr/>
        <a:lstStyle/>
        <a:p>
          <a:endParaRPr lang="en-US"/>
        </a:p>
      </dgm:t>
    </dgm:pt>
    <dgm:pt modelId="{9EB17913-1937-BB43-8CAC-45D70B0E50F4}" type="sibTrans" cxnId="{7208292B-DC24-D348-87C0-7C0DB60BB797}">
      <dgm:prSet/>
      <dgm:spPr/>
      <dgm:t>
        <a:bodyPr/>
        <a:lstStyle/>
        <a:p>
          <a:endParaRPr lang="en-US"/>
        </a:p>
      </dgm:t>
    </dgm:pt>
    <dgm:pt modelId="{67748A9D-522D-5849-8C4C-3FB1F23820D5}">
      <dgm:prSet phldrT="[Text]"/>
      <dgm:spPr/>
      <dgm:t>
        <a:bodyPr/>
        <a:lstStyle/>
        <a:p>
          <a:r>
            <a:rPr lang="en-US" dirty="0" smtClean="0"/>
            <a:t>Suppliers, banks, commercial credit companies, and other financial institutions that lend money to companies </a:t>
          </a:r>
          <a:endParaRPr lang="en-US" dirty="0"/>
        </a:p>
      </dgm:t>
    </dgm:pt>
    <dgm:pt modelId="{84733834-60C7-074C-8C2B-CDF5BE1E66CA}" type="parTrans" cxnId="{5882412A-8F50-6B4C-85F3-75931FB5B1E9}">
      <dgm:prSet/>
      <dgm:spPr/>
      <dgm:t>
        <a:bodyPr/>
        <a:lstStyle/>
        <a:p>
          <a:endParaRPr lang="en-US"/>
        </a:p>
      </dgm:t>
    </dgm:pt>
    <dgm:pt modelId="{F3592059-ED02-A04B-BCE9-1E3A607DB828}" type="sibTrans" cxnId="{5882412A-8F50-6B4C-85F3-75931FB5B1E9}">
      <dgm:prSet/>
      <dgm:spPr/>
      <dgm:t>
        <a:bodyPr/>
        <a:lstStyle/>
        <a:p>
          <a:endParaRPr lang="en-US"/>
        </a:p>
      </dgm:t>
    </dgm:pt>
    <dgm:pt modelId="{B2BDF3BF-7885-934F-A309-49DE607AA13C}" type="pres">
      <dgm:prSet presAssocID="{D566E960-EC13-EA41-B7FB-F33B441A90CE}" presName="Name0" presStyleCnt="0">
        <dgm:presLayoutVars>
          <dgm:dir/>
          <dgm:animLvl val="lvl"/>
          <dgm:resizeHandles val="exact"/>
        </dgm:presLayoutVars>
      </dgm:prSet>
      <dgm:spPr/>
      <dgm:t>
        <a:bodyPr/>
        <a:lstStyle/>
        <a:p>
          <a:endParaRPr lang="en-US"/>
        </a:p>
      </dgm:t>
    </dgm:pt>
    <dgm:pt modelId="{3164ACF0-9B7F-1146-88B9-B0FFBF808DD7}" type="pres">
      <dgm:prSet presAssocID="{76DF37C5-8CAE-E24D-B542-E1AAB539F205}" presName="linNode" presStyleCnt="0"/>
      <dgm:spPr/>
    </dgm:pt>
    <dgm:pt modelId="{DC118892-806A-114D-B5F6-CAA5B72EB995}" type="pres">
      <dgm:prSet presAssocID="{76DF37C5-8CAE-E24D-B542-E1AAB539F205}" presName="parentText" presStyleLbl="node1" presStyleIdx="0" presStyleCnt="3">
        <dgm:presLayoutVars>
          <dgm:chMax val="1"/>
          <dgm:bulletEnabled val="1"/>
        </dgm:presLayoutVars>
      </dgm:prSet>
      <dgm:spPr/>
      <dgm:t>
        <a:bodyPr/>
        <a:lstStyle/>
        <a:p>
          <a:endParaRPr lang="en-US"/>
        </a:p>
      </dgm:t>
    </dgm:pt>
    <dgm:pt modelId="{56043CE9-22BC-BE44-8DCC-08E0CBAFFE41}" type="pres">
      <dgm:prSet presAssocID="{76DF37C5-8CAE-E24D-B542-E1AAB539F205}" presName="descendantText" presStyleLbl="alignAccFollowNode1" presStyleIdx="0" presStyleCnt="3">
        <dgm:presLayoutVars>
          <dgm:bulletEnabled val="1"/>
        </dgm:presLayoutVars>
      </dgm:prSet>
      <dgm:spPr/>
      <dgm:t>
        <a:bodyPr/>
        <a:lstStyle/>
        <a:p>
          <a:endParaRPr lang="en-US"/>
        </a:p>
      </dgm:t>
    </dgm:pt>
    <dgm:pt modelId="{8325E58C-9662-414E-B353-0B655D081A1F}" type="pres">
      <dgm:prSet presAssocID="{0572B48D-BB68-1F48-AABB-01B79CCF0138}" presName="sp" presStyleCnt="0"/>
      <dgm:spPr/>
    </dgm:pt>
    <dgm:pt modelId="{EF156FE6-BC84-C745-A146-F11A99013B50}" type="pres">
      <dgm:prSet presAssocID="{087E5691-74A4-3047-9934-281215A4A496}" presName="linNode" presStyleCnt="0"/>
      <dgm:spPr/>
    </dgm:pt>
    <dgm:pt modelId="{6CF57EBA-B7B7-9F47-98C9-D02FD3CFB2C4}" type="pres">
      <dgm:prSet presAssocID="{087E5691-74A4-3047-9934-281215A4A496}" presName="parentText" presStyleLbl="node1" presStyleIdx="1" presStyleCnt="3">
        <dgm:presLayoutVars>
          <dgm:chMax val="1"/>
          <dgm:bulletEnabled val="1"/>
        </dgm:presLayoutVars>
      </dgm:prSet>
      <dgm:spPr/>
      <dgm:t>
        <a:bodyPr/>
        <a:lstStyle/>
        <a:p>
          <a:endParaRPr lang="en-US"/>
        </a:p>
      </dgm:t>
    </dgm:pt>
    <dgm:pt modelId="{5AD89167-8A3D-1F4E-8124-0B3D5E755009}" type="pres">
      <dgm:prSet presAssocID="{087E5691-74A4-3047-9934-281215A4A496}" presName="descendantText" presStyleLbl="alignAccFollowNode1" presStyleIdx="1" presStyleCnt="3">
        <dgm:presLayoutVars>
          <dgm:bulletEnabled val="1"/>
        </dgm:presLayoutVars>
      </dgm:prSet>
      <dgm:spPr/>
      <dgm:t>
        <a:bodyPr/>
        <a:lstStyle/>
        <a:p>
          <a:endParaRPr lang="en-US"/>
        </a:p>
      </dgm:t>
    </dgm:pt>
    <dgm:pt modelId="{9E020C21-9B3B-3F49-A928-B844C8E892C6}" type="pres">
      <dgm:prSet presAssocID="{29BFABE1-7F96-6B44-BD66-6181018B2B68}" presName="sp" presStyleCnt="0"/>
      <dgm:spPr/>
    </dgm:pt>
    <dgm:pt modelId="{C26B8635-93B9-2148-B9E6-DB09C7464EFA}" type="pres">
      <dgm:prSet presAssocID="{5A935ACA-1DE3-D141-994C-3BDB1D4AD257}" presName="linNode" presStyleCnt="0"/>
      <dgm:spPr/>
    </dgm:pt>
    <dgm:pt modelId="{7695E8CF-D71C-614A-A31A-6E494A9E7AEC}" type="pres">
      <dgm:prSet presAssocID="{5A935ACA-1DE3-D141-994C-3BDB1D4AD257}" presName="parentText" presStyleLbl="node1" presStyleIdx="2" presStyleCnt="3">
        <dgm:presLayoutVars>
          <dgm:chMax val="1"/>
          <dgm:bulletEnabled val="1"/>
        </dgm:presLayoutVars>
      </dgm:prSet>
      <dgm:spPr/>
      <dgm:t>
        <a:bodyPr/>
        <a:lstStyle/>
        <a:p>
          <a:endParaRPr lang="en-US"/>
        </a:p>
      </dgm:t>
    </dgm:pt>
    <dgm:pt modelId="{E9430D64-F286-A54E-B805-4458EBAE43F4}" type="pres">
      <dgm:prSet presAssocID="{5A935ACA-1DE3-D141-994C-3BDB1D4AD257}" presName="descendantText" presStyleLbl="alignAccFollowNode1" presStyleIdx="2" presStyleCnt="3">
        <dgm:presLayoutVars>
          <dgm:bulletEnabled val="1"/>
        </dgm:presLayoutVars>
      </dgm:prSet>
      <dgm:spPr/>
      <dgm:t>
        <a:bodyPr/>
        <a:lstStyle/>
        <a:p>
          <a:endParaRPr lang="en-US"/>
        </a:p>
      </dgm:t>
    </dgm:pt>
  </dgm:ptLst>
  <dgm:cxnLst>
    <dgm:cxn modelId="{2D0F7A49-6E27-4C1E-8EF3-BACD63963087}" type="presOf" srcId="{D89EB32B-3A43-A841-929F-3FA06E4DDA74}" destId="{5AD89167-8A3D-1F4E-8124-0B3D5E755009}" srcOrd="0" destOrd="1" presId="urn:microsoft.com/office/officeart/2005/8/layout/vList5"/>
    <dgm:cxn modelId="{2DD9A4D6-AA86-3E47-9844-25269DB080BC}" srcId="{D566E960-EC13-EA41-B7FB-F33B441A90CE}" destId="{087E5691-74A4-3047-9934-281215A4A496}" srcOrd="1" destOrd="0" parTransId="{5C626D9F-B756-0947-949B-BDEE944E3E98}" sibTransId="{29BFABE1-7F96-6B44-BD66-6181018B2B68}"/>
    <dgm:cxn modelId="{5D0E1F75-F39B-9647-956B-10828B9B221E}" srcId="{76DF37C5-8CAE-E24D-B542-E1AAB539F205}" destId="{F4593C24-C539-F144-BF36-CF5E7749AF70}" srcOrd="0" destOrd="0" parTransId="{146941FC-2148-3C41-BACE-CCA5B88A9D55}" sibTransId="{3FFDA9D8-BC8A-6242-8CB8-DE2DA10A10C3}"/>
    <dgm:cxn modelId="{D3AF9F1F-24A6-EE42-B865-6A2182F8FD1B}" srcId="{D566E960-EC13-EA41-B7FB-F33B441A90CE}" destId="{76DF37C5-8CAE-E24D-B542-E1AAB539F205}" srcOrd="0" destOrd="0" parTransId="{0B3AC5F6-50C6-BC44-A5FB-897C1A34D9B4}" sibTransId="{0572B48D-BB68-1F48-AABB-01B79CCF0138}"/>
    <dgm:cxn modelId="{701AF431-2F8A-4CE9-BC98-3C7980D987FB}" type="presOf" srcId="{67748A9D-522D-5849-8C4C-3FB1F23820D5}" destId="{E9430D64-F286-A54E-B805-4458EBAE43F4}" srcOrd="0" destOrd="0" presId="urn:microsoft.com/office/officeart/2005/8/layout/vList5"/>
    <dgm:cxn modelId="{0D9C6F9B-7DD5-7148-89E7-FF83C01383B9}" srcId="{087E5691-74A4-3047-9934-281215A4A496}" destId="{E019E101-B13D-8A40-909C-B92185A982F7}" srcOrd="0" destOrd="0" parTransId="{C28A1FB7-4DC0-7749-8A0D-C9F540AA3FD3}" sibTransId="{01A2ED5B-31FC-CD46-8908-ADBD429A8F60}"/>
    <dgm:cxn modelId="{C0FE7356-E313-418C-9048-F19A3E7BCBE8}" type="presOf" srcId="{76DF37C5-8CAE-E24D-B542-E1AAB539F205}" destId="{DC118892-806A-114D-B5F6-CAA5B72EB995}" srcOrd="0" destOrd="0" presId="urn:microsoft.com/office/officeart/2005/8/layout/vList5"/>
    <dgm:cxn modelId="{7208292B-DC24-D348-87C0-7C0DB60BB797}" srcId="{D566E960-EC13-EA41-B7FB-F33B441A90CE}" destId="{5A935ACA-1DE3-D141-994C-3BDB1D4AD257}" srcOrd="2" destOrd="0" parTransId="{9CF7FC5E-0787-374B-A555-ED6B9DC3F371}" sibTransId="{9EB17913-1937-BB43-8CAC-45D70B0E50F4}"/>
    <dgm:cxn modelId="{33EF96FD-A89C-45EE-80EE-F760F0BDAE21}" type="presOf" srcId="{087E5691-74A4-3047-9934-281215A4A496}" destId="{6CF57EBA-B7B7-9F47-98C9-D02FD3CFB2C4}" srcOrd="0" destOrd="0" presId="urn:microsoft.com/office/officeart/2005/8/layout/vList5"/>
    <dgm:cxn modelId="{5882412A-8F50-6B4C-85F3-75931FB5B1E9}" srcId="{5A935ACA-1DE3-D141-994C-3BDB1D4AD257}" destId="{67748A9D-522D-5849-8C4C-3FB1F23820D5}" srcOrd="0" destOrd="0" parTransId="{84733834-60C7-074C-8C2B-CDF5BE1E66CA}" sibTransId="{F3592059-ED02-A04B-BCE9-1E3A607DB828}"/>
    <dgm:cxn modelId="{FF570F4C-162F-4E43-B83E-55843EA87949}" type="presOf" srcId="{D566E960-EC13-EA41-B7FB-F33B441A90CE}" destId="{B2BDF3BF-7885-934F-A309-49DE607AA13C}" srcOrd="0" destOrd="0" presId="urn:microsoft.com/office/officeart/2005/8/layout/vList5"/>
    <dgm:cxn modelId="{3CEBAC86-60D9-FD4A-B263-DEE81C1AF2FB}" srcId="{087E5691-74A4-3047-9934-281215A4A496}" destId="{D89EB32B-3A43-A841-929F-3FA06E4DDA74}" srcOrd="1" destOrd="0" parTransId="{E6B1DBC6-331A-104E-9E90-2E93F7663A74}" sibTransId="{08377AC6-567A-C343-9EF8-C39B98322A63}"/>
    <dgm:cxn modelId="{569318BB-AF6F-4744-B73E-7B4B7BBFBD44}" srcId="{76DF37C5-8CAE-E24D-B542-E1AAB539F205}" destId="{7BAF73CE-1FAA-7344-A691-027F5AC0C65F}" srcOrd="1" destOrd="0" parTransId="{02EBFECC-FE7C-CF4B-A749-EA1E5A55DC92}" sibTransId="{D09063FB-EE8C-894C-99D1-C1FFC56D6F22}"/>
    <dgm:cxn modelId="{BC1392FE-ECF4-44F6-8DDF-C94C722F17CB}" type="presOf" srcId="{F4593C24-C539-F144-BF36-CF5E7749AF70}" destId="{56043CE9-22BC-BE44-8DCC-08E0CBAFFE41}" srcOrd="0" destOrd="0" presId="urn:microsoft.com/office/officeart/2005/8/layout/vList5"/>
    <dgm:cxn modelId="{DF8A1395-C826-4A93-BAC9-32A6E6274CFE}" type="presOf" srcId="{7BAF73CE-1FAA-7344-A691-027F5AC0C65F}" destId="{56043CE9-22BC-BE44-8DCC-08E0CBAFFE41}" srcOrd="0" destOrd="1" presId="urn:microsoft.com/office/officeart/2005/8/layout/vList5"/>
    <dgm:cxn modelId="{76D9A944-E847-48A2-9ECC-4C6193F725F5}" type="presOf" srcId="{E019E101-B13D-8A40-909C-B92185A982F7}" destId="{5AD89167-8A3D-1F4E-8124-0B3D5E755009}" srcOrd="0" destOrd="0" presId="urn:microsoft.com/office/officeart/2005/8/layout/vList5"/>
    <dgm:cxn modelId="{41EAEA32-B831-4044-86DE-DA222BFC04B6}" type="presOf" srcId="{5A935ACA-1DE3-D141-994C-3BDB1D4AD257}" destId="{7695E8CF-D71C-614A-A31A-6E494A9E7AEC}" srcOrd="0" destOrd="0" presId="urn:microsoft.com/office/officeart/2005/8/layout/vList5"/>
    <dgm:cxn modelId="{AF1AEB76-F09F-4C51-B498-E67ED6D90323}" type="presParOf" srcId="{B2BDF3BF-7885-934F-A309-49DE607AA13C}" destId="{3164ACF0-9B7F-1146-88B9-B0FFBF808DD7}" srcOrd="0" destOrd="0" presId="urn:microsoft.com/office/officeart/2005/8/layout/vList5"/>
    <dgm:cxn modelId="{2B10FC15-A62F-4506-9E33-0340AB828E84}" type="presParOf" srcId="{3164ACF0-9B7F-1146-88B9-B0FFBF808DD7}" destId="{DC118892-806A-114D-B5F6-CAA5B72EB995}" srcOrd="0" destOrd="0" presId="urn:microsoft.com/office/officeart/2005/8/layout/vList5"/>
    <dgm:cxn modelId="{4F570063-61D0-4E07-9DBB-CC8CF739265D}" type="presParOf" srcId="{3164ACF0-9B7F-1146-88B9-B0FFBF808DD7}" destId="{56043CE9-22BC-BE44-8DCC-08E0CBAFFE41}" srcOrd="1" destOrd="0" presId="urn:microsoft.com/office/officeart/2005/8/layout/vList5"/>
    <dgm:cxn modelId="{46462674-CA72-4E50-9C8B-DF411B0E3CCE}" type="presParOf" srcId="{B2BDF3BF-7885-934F-A309-49DE607AA13C}" destId="{8325E58C-9662-414E-B353-0B655D081A1F}" srcOrd="1" destOrd="0" presId="urn:microsoft.com/office/officeart/2005/8/layout/vList5"/>
    <dgm:cxn modelId="{D1365261-A7B7-4D9B-A1E0-49338E13DF51}" type="presParOf" srcId="{B2BDF3BF-7885-934F-A309-49DE607AA13C}" destId="{EF156FE6-BC84-C745-A146-F11A99013B50}" srcOrd="2" destOrd="0" presId="urn:microsoft.com/office/officeart/2005/8/layout/vList5"/>
    <dgm:cxn modelId="{6EF1A3E2-CE2A-465C-A383-6BFFFB321269}" type="presParOf" srcId="{EF156FE6-BC84-C745-A146-F11A99013B50}" destId="{6CF57EBA-B7B7-9F47-98C9-D02FD3CFB2C4}" srcOrd="0" destOrd="0" presId="urn:microsoft.com/office/officeart/2005/8/layout/vList5"/>
    <dgm:cxn modelId="{241F14CD-AA90-456A-9A5D-430E1D7F0F70}" type="presParOf" srcId="{EF156FE6-BC84-C745-A146-F11A99013B50}" destId="{5AD89167-8A3D-1F4E-8124-0B3D5E755009}" srcOrd="1" destOrd="0" presId="urn:microsoft.com/office/officeart/2005/8/layout/vList5"/>
    <dgm:cxn modelId="{207F11A6-F94D-49E9-ABF1-51F731459DB8}" type="presParOf" srcId="{B2BDF3BF-7885-934F-A309-49DE607AA13C}" destId="{9E020C21-9B3B-3F49-A928-B844C8E892C6}" srcOrd="3" destOrd="0" presId="urn:microsoft.com/office/officeart/2005/8/layout/vList5"/>
    <dgm:cxn modelId="{1FA7C121-B81C-455F-AC56-2FBB059C1DCE}" type="presParOf" srcId="{B2BDF3BF-7885-934F-A309-49DE607AA13C}" destId="{C26B8635-93B9-2148-B9E6-DB09C7464EFA}" srcOrd="4" destOrd="0" presId="urn:microsoft.com/office/officeart/2005/8/layout/vList5"/>
    <dgm:cxn modelId="{4FFE2677-0181-45C0-A7DE-29D80C65FFE1}" type="presParOf" srcId="{C26B8635-93B9-2148-B9E6-DB09C7464EFA}" destId="{7695E8CF-D71C-614A-A31A-6E494A9E7AEC}" srcOrd="0" destOrd="0" presId="urn:microsoft.com/office/officeart/2005/8/layout/vList5"/>
    <dgm:cxn modelId="{67A787C7-A424-40E5-9D4B-7283CE43F1B7}" type="presParOf" srcId="{C26B8635-93B9-2148-B9E6-DB09C7464EFA}" destId="{E9430D64-F286-A54E-B805-4458EBAE43F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C859FF-DAD4-734E-B62E-3B504DA181D5}" type="doc">
      <dgm:prSet loTypeId="urn:microsoft.com/office/officeart/2005/8/layout/matrix1" loCatId="" qsTypeId="urn:microsoft.com/office/officeart/2005/8/quickstyle/simple5" qsCatId="simple" csTypeId="urn:microsoft.com/office/officeart/2005/8/colors/accent1_2" csCatId="accent1" phldr="1"/>
      <dgm:spPr/>
      <dgm:t>
        <a:bodyPr/>
        <a:lstStyle/>
        <a:p>
          <a:endParaRPr lang="en-US"/>
        </a:p>
      </dgm:t>
    </dgm:pt>
    <dgm:pt modelId="{4D2D9A9D-415A-0D49-879F-D5AB1A1EA60A}">
      <dgm:prSet phldrT="[Text]" custT="1"/>
      <dgm:spPr/>
      <dgm:t>
        <a:bodyPr/>
        <a:lstStyle/>
        <a:p>
          <a:r>
            <a:rPr lang="en-US" sz="1800" b="1" dirty="0" smtClean="0"/>
            <a:t>Financial Statement Disclosure</a:t>
          </a:r>
          <a:endParaRPr lang="en-US" sz="1800" b="1" dirty="0"/>
        </a:p>
      </dgm:t>
    </dgm:pt>
    <dgm:pt modelId="{1AD972A4-9F0A-1B40-AEDF-899F811CD90F}" type="parTrans" cxnId="{BD87EDD5-66DE-7E47-888C-997B15C0F6F1}">
      <dgm:prSet/>
      <dgm:spPr/>
      <dgm:t>
        <a:bodyPr/>
        <a:lstStyle/>
        <a:p>
          <a:endParaRPr lang="en-US"/>
        </a:p>
      </dgm:t>
    </dgm:pt>
    <dgm:pt modelId="{2081A84F-36B2-C340-BC26-E08FFC3A0479}" type="sibTrans" cxnId="{BD87EDD5-66DE-7E47-888C-997B15C0F6F1}">
      <dgm:prSet/>
      <dgm:spPr/>
      <dgm:t>
        <a:bodyPr/>
        <a:lstStyle/>
        <a:p>
          <a:endParaRPr lang="en-US"/>
        </a:p>
      </dgm:t>
    </dgm:pt>
    <dgm:pt modelId="{5C8C7C1D-3CDF-0440-86FA-DCAFF88D76DF}">
      <dgm:prSet phldrT="[Text]" custT="1"/>
      <dgm:spPr/>
      <dgm:t>
        <a:bodyPr/>
        <a:lstStyle/>
        <a:p>
          <a:r>
            <a:rPr lang="en-US" sz="1600" b="1" dirty="0" smtClean="0"/>
            <a:t>SEC Regulation FD</a:t>
          </a:r>
          <a:endParaRPr lang="en-US" sz="1600" b="1" dirty="0"/>
        </a:p>
      </dgm:t>
    </dgm:pt>
    <dgm:pt modelId="{0E7A6D60-DFDB-F74D-9DC9-D323AF4E7E77}" type="parTrans" cxnId="{FB912686-189D-0040-AD23-F32C31822372}">
      <dgm:prSet/>
      <dgm:spPr/>
      <dgm:t>
        <a:bodyPr/>
        <a:lstStyle/>
        <a:p>
          <a:endParaRPr lang="en-US"/>
        </a:p>
      </dgm:t>
    </dgm:pt>
    <dgm:pt modelId="{F39EA7E6-ACE5-BD49-A773-89953A10C6E8}" type="sibTrans" cxnId="{FB912686-189D-0040-AD23-F32C31822372}">
      <dgm:prSet/>
      <dgm:spPr/>
      <dgm:t>
        <a:bodyPr/>
        <a:lstStyle/>
        <a:p>
          <a:endParaRPr lang="en-US"/>
        </a:p>
      </dgm:t>
    </dgm:pt>
    <dgm:pt modelId="{8199293B-F42A-4F48-BD5B-A9A9ED707FAE}">
      <dgm:prSet phldrT="[Text]" custT="1"/>
      <dgm:spPr/>
      <dgm:t>
        <a:bodyPr/>
        <a:lstStyle/>
        <a:p>
          <a:r>
            <a:rPr lang="en-US" sz="1600" b="1" dirty="0" smtClean="0"/>
            <a:t>Press Releases</a:t>
          </a:r>
          <a:endParaRPr lang="en-US" sz="1600" b="1" dirty="0"/>
        </a:p>
      </dgm:t>
    </dgm:pt>
    <dgm:pt modelId="{35640395-8699-A148-9654-A5DFEB6C0423}" type="parTrans" cxnId="{AC4CA785-079B-DF4E-A2E8-5DD50CD0C689}">
      <dgm:prSet/>
      <dgm:spPr/>
      <dgm:t>
        <a:bodyPr/>
        <a:lstStyle/>
        <a:p>
          <a:endParaRPr lang="en-US"/>
        </a:p>
      </dgm:t>
    </dgm:pt>
    <dgm:pt modelId="{CAED46A3-30B6-DF49-BD62-BFBC95DFD51F}" type="sibTrans" cxnId="{AC4CA785-079B-DF4E-A2E8-5DD50CD0C689}">
      <dgm:prSet/>
      <dgm:spPr/>
      <dgm:t>
        <a:bodyPr/>
        <a:lstStyle/>
        <a:p>
          <a:endParaRPr lang="en-US"/>
        </a:p>
      </dgm:t>
    </dgm:pt>
    <dgm:pt modelId="{C03DA14C-E869-4746-AE7C-35012ECABDFE}">
      <dgm:prSet phldrT="[Text]" custT="1"/>
      <dgm:spPr/>
      <dgm:t>
        <a:bodyPr/>
        <a:lstStyle/>
        <a:p>
          <a:r>
            <a:rPr lang="en-US" sz="1600" b="1" dirty="0" smtClean="0"/>
            <a:t>Form 10-K: annual report that publically traded companies must file with SEC</a:t>
          </a:r>
          <a:endParaRPr lang="en-US" sz="1600" b="1" dirty="0"/>
        </a:p>
      </dgm:t>
    </dgm:pt>
    <dgm:pt modelId="{E17EC8F0-ADAB-534E-8217-5A7465C252C7}" type="parTrans" cxnId="{BAE73D71-CABF-E047-B9D2-20B5E52125DE}">
      <dgm:prSet/>
      <dgm:spPr/>
      <dgm:t>
        <a:bodyPr/>
        <a:lstStyle/>
        <a:p>
          <a:endParaRPr lang="en-US"/>
        </a:p>
      </dgm:t>
    </dgm:pt>
    <dgm:pt modelId="{12A1159E-BFE3-ED4B-80FF-A1689A1DC0E9}" type="sibTrans" cxnId="{BAE73D71-CABF-E047-B9D2-20B5E52125DE}">
      <dgm:prSet/>
      <dgm:spPr/>
      <dgm:t>
        <a:bodyPr/>
        <a:lstStyle/>
        <a:p>
          <a:endParaRPr lang="en-US"/>
        </a:p>
      </dgm:t>
    </dgm:pt>
    <dgm:pt modelId="{0C5C3558-1AF9-844F-8817-0A7B8302F877}">
      <dgm:prSet phldrT="[Text]" custT="1"/>
      <dgm:spPr/>
      <dgm:t>
        <a:bodyPr/>
        <a:lstStyle/>
        <a:p>
          <a:r>
            <a:rPr lang="en-US" sz="1400" dirty="0" smtClean="0"/>
            <a:t>FD stands for “Fair Disclosure”</a:t>
          </a:r>
          <a:endParaRPr lang="en-US" sz="1400" dirty="0"/>
        </a:p>
      </dgm:t>
    </dgm:pt>
    <dgm:pt modelId="{7E84D451-0494-EE4C-90C6-01E1D82A7589}" type="parTrans" cxnId="{7EF8CB9F-98F1-BA4D-B8AB-326924A0FC4D}">
      <dgm:prSet/>
      <dgm:spPr/>
      <dgm:t>
        <a:bodyPr/>
        <a:lstStyle/>
        <a:p>
          <a:endParaRPr lang="en-US"/>
        </a:p>
      </dgm:t>
    </dgm:pt>
    <dgm:pt modelId="{7F3B1841-AF26-F849-97EA-1E58889A3937}" type="sibTrans" cxnId="{7EF8CB9F-98F1-BA4D-B8AB-326924A0FC4D}">
      <dgm:prSet/>
      <dgm:spPr/>
      <dgm:t>
        <a:bodyPr/>
        <a:lstStyle/>
        <a:p>
          <a:endParaRPr lang="en-US"/>
        </a:p>
      </dgm:t>
    </dgm:pt>
    <dgm:pt modelId="{B94FA9D8-D2F1-6B43-90A0-E3AEE31E1680}">
      <dgm:prSet phldrT="[Text]" custT="1"/>
      <dgm:spPr/>
      <dgm:t>
        <a:bodyPr/>
        <a:lstStyle/>
        <a:p>
          <a:r>
            <a:rPr lang="en-US" sz="1400" dirty="0" smtClean="0"/>
            <a:t>Companies must provide all investors equal access to important company news</a:t>
          </a:r>
          <a:endParaRPr lang="en-US" sz="1400" dirty="0"/>
        </a:p>
      </dgm:t>
    </dgm:pt>
    <dgm:pt modelId="{C9C064B5-414E-D047-ABBB-2618ABA55876}" type="parTrans" cxnId="{E5655B43-16D1-2C4C-B469-FDC3E74466FF}">
      <dgm:prSet/>
      <dgm:spPr/>
      <dgm:t>
        <a:bodyPr/>
        <a:lstStyle/>
        <a:p>
          <a:endParaRPr lang="en-US"/>
        </a:p>
      </dgm:t>
    </dgm:pt>
    <dgm:pt modelId="{9E9E33A5-456B-CD4B-8402-508B33D0BBCF}" type="sibTrans" cxnId="{E5655B43-16D1-2C4C-B469-FDC3E74466FF}">
      <dgm:prSet/>
      <dgm:spPr/>
      <dgm:t>
        <a:bodyPr/>
        <a:lstStyle/>
        <a:p>
          <a:endParaRPr lang="en-US"/>
        </a:p>
      </dgm:t>
    </dgm:pt>
    <dgm:pt modelId="{AB18F845-3BC4-4C44-866C-38BA10ACC3C4}">
      <dgm:prSet phldrT="[Text]" custT="1"/>
      <dgm:spPr/>
      <dgm:t>
        <a:bodyPr/>
        <a:lstStyle/>
        <a:p>
          <a:r>
            <a:rPr lang="en-US" sz="1400" dirty="0" smtClean="0"/>
            <a:t>No Insider-Trading: managers and other insiders are not allowed to use non-public information about the company to gain an advantage  </a:t>
          </a:r>
          <a:endParaRPr lang="en-US" sz="1400" dirty="0"/>
        </a:p>
      </dgm:t>
    </dgm:pt>
    <dgm:pt modelId="{C0B0975B-EC5B-7F40-9D8E-ADCC61AC9CA6}" type="parTrans" cxnId="{AF872E22-6715-4545-9A44-5B9183F557BA}">
      <dgm:prSet/>
      <dgm:spPr/>
      <dgm:t>
        <a:bodyPr/>
        <a:lstStyle/>
        <a:p>
          <a:endParaRPr lang="en-US"/>
        </a:p>
      </dgm:t>
    </dgm:pt>
    <dgm:pt modelId="{6CF95006-2EAE-9246-96F7-5046BF792F7A}" type="sibTrans" cxnId="{AF872E22-6715-4545-9A44-5B9183F557BA}">
      <dgm:prSet/>
      <dgm:spPr/>
      <dgm:t>
        <a:bodyPr/>
        <a:lstStyle/>
        <a:p>
          <a:endParaRPr lang="en-US"/>
        </a:p>
      </dgm:t>
    </dgm:pt>
    <dgm:pt modelId="{216F4B8E-7472-BA4D-A522-97A993D51314}">
      <dgm:prSet custT="1"/>
      <dgm:spPr/>
      <dgm:t>
        <a:bodyPr/>
        <a:lstStyle/>
        <a:p>
          <a:r>
            <a:rPr lang="en-US" sz="1400" dirty="0" smtClean="0"/>
            <a:t>A written public news announcement normally distributed to major news services</a:t>
          </a:r>
          <a:endParaRPr lang="en-US" sz="1400" dirty="0"/>
        </a:p>
      </dgm:t>
    </dgm:pt>
    <dgm:pt modelId="{408C97EA-3599-9544-A0F4-FC60B54DA635}" type="parTrans" cxnId="{D9DE2A9B-4F2A-924D-A1C0-DFB5912C2B8C}">
      <dgm:prSet/>
      <dgm:spPr/>
      <dgm:t>
        <a:bodyPr/>
        <a:lstStyle/>
        <a:p>
          <a:endParaRPr lang="en-US"/>
        </a:p>
      </dgm:t>
    </dgm:pt>
    <dgm:pt modelId="{446C6B42-C4D6-CD4E-A0CD-FB77A963BB77}" type="sibTrans" cxnId="{D9DE2A9B-4F2A-924D-A1C0-DFB5912C2B8C}">
      <dgm:prSet/>
      <dgm:spPr/>
      <dgm:t>
        <a:bodyPr/>
        <a:lstStyle/>
        <a:p>
          <a:endParaRPr lang="en-US"/>
        </a:p>
      </dgm:t>
    </dgm:pt>
    <dgm:pt modelId="{F5718559-8EAA-084C-B2FE-E30D8F0A7685}">
      <dgm:prSet custT="1"/>
      <dgm:spPr/>
      <dgm:t>
        <a:bodyPr/>
        <a:lstStyle/>
        <a:p>
          <a:r>
            <a:rPr lang="en-US" sz="1400" dirty="0" smtClean="0"/>
            <a:t>Also usually released on company’s website in the “investor relations” section </a:t>
          </a:r>
          <a:endParaRPr lang="en-US" sz="1400" dirty="0"/>
        </a:p>
      </dgm:t>
    </dgm:pt>
    <dgm:pt modelId="{0EBEDBB8-338A-6141-AE0D-B8ED730B1567}" type="parTrans" cxnId="{8EE0D8B0-A6F5-2845-B683-FEBA75DD3948}">
      <dgm:prSet/>
      <dgm:spPr/>
      <dgm:t>
        <a:bodyPr/>
        <a:lstStyle/>
        <a:p>
          <a:endParaRPr lang="en-US"/>
        </a:p>
      </dgm:t>
    </dgm:pt>
    <dgm:pt modelId="{686A66A3-71CD-EE41-8C4B-891A2E8B8BF2}" type="sibTrans" cxnId="{8EE0D8B0-A6F5-2845-B683-FEBA75DD3948}">
      <dgm:prSet/>
      <dgm:spPr/>
      <dgm:t>
        <a:bodyPr/>
        <a:lstStyle/>
        <a:p>
          <a:endParaRPr lang="en-US"/>
        </a:p>
      </dgm:t>
    </dgm:pt>
    <dgm:pt modelId="{4550FC3C-D00F-5C41-8FF7-1010610C16C6}">
      <dgm:prSet custT="1"/>
      <dgm:spPr/>
      <dgm:t>
        <a:bodyPr/>
        <a:lstStyle/>
        <a:p>
          <a:r>
            <a:rPr lang="en-US" sz="1400" dirty="0" smtClean="0"/>
            <a:t>Four basic financial statements </a:t>
          </a:r>
          <a:endParaRPr lang="en-US" sz="1400" dirty="0"/>
        </a:p>
      </dgm:t>
    </dgm:pt>
    <dgm:pt modelId="{2840D0B5-3596-EE47-BEBA-88E28F610F47}" type="parTrans" cxnId="{C897EE91-6E28-924F-8AD1-E6E326CFB8B8}">
      <dgm:prSet/>
      <dgm:spPr/>
      <dgm:t>
        <a:bodyPr/>
        <a:lstStyle/>
        <a:p>
          <a:endParaRPr lang="en-US"/>
        </a:p>
      </dgm:t>
    </dgm:pt>
    <dgm:pt modelId="{62F48FD5-2A4C-D340-8AE9-D5AA634AFB39}" type="sibTrans" cxnId="{C897EE91-6E28-924F-8AD1-E6E326CFB8B8}">
      <dgm:prSet/>
      <dgm:spPr/>
      <dgm:t>
        <a:bodyPr/>
        <a:lstStyle/>
        <a:p>
          <a:endParaRPr lang="en-US"/>
        </a:p>
      </dgm:t>
    </dgm:pt>
    <dgm:pt modelId="{859FF67C-1F09-B74D-8AA2-63C214B67C5B}">
      <dgm:prSet custT="1"/>
      <dgm:spPr/>
      <dgm:t>
        <a:bodyPr/>
        <a:lstStyle/>
        <a:p>
          <a:r>
            <a:rPr lang="en-US" sz="1400" dirty="0" smtClean="0"/>
            <a:t>Related notes (footnotes) </a:t>
          </a:r>
          <a:endParaRPr lang="en-US" sz="1400" dirty="0"/>
        </a:p>
      </dgm:t>
    </dgm:pt>
    <dgm:pt modelId="{9038D1A1-0D01-134F-BECE-7BD9C0A476B2}" type="parTrans" cxnId="{A2287A45-B587-AC46-BE3A-0A71AE687CB5}">
      <dgm:prSet/>
      <dgm:spPr/>
      <dgm:t>
        <a:bodyPr/>
        <a:lstStyle/>
        <a:p>
          <a:endParaRPr lang="en-US"/>
        </a:p>
      </dgm:t>
    </dgm:pt>
    <dgm:pt modelId="{24E400F4-4FA9-F64A-A8BC-93F97123ED82}" type="sibTrans" cxnId="{A2287A45-B587-AC46-BE3A-0A71AE687CB5}">
      <dgm:prSet/>
      <dgm:spPr/>
      <dgm:t>
        <a:bodyPr/>
        <a:lstStyle/>
        <a:p>
          <a:endParaRPr lang="en-US"/>
        </a:p>
      </dgm:t>
    </dgm:pt>
    <dgm:pt modelId="{44DCDBCD-AE90-2345-A64E-7422C2CF2B73}">
      <dgm:prSet custT="1"/>
      <dgm:spPr/>
      <dgm:t>
        <a:bodyPr/>
        <a:lstStyle/>
        <a:p>
          <a:r>
            <a:rPr lang="en-US" sz="1400" dirty="0" smtClean="0"/>
            <a:t>Report of Independent Auditors (if applicable</a:t>
          </a:r>
          <a:r>
            <a:rPr lang="en-US" sz="1000" dirty="0" smtClean="0"/>
            <a:t>)</a:t>
          </a:r>
          <a:endParaRPr lang="en-US" sz="1000" dirty="0"/>
        </a:p>
      </dgm:t>
    </dgm:pt>
    <dgm:pt modelId="{887DFEA2-361B-174E-BB97-A69D495AD929}" type="parTrans" cxnId="{448D69C2-6A27-914C-AFC1-DD1C55481CB2}">
      <dgm:prSet/>
      <dgm:spPr/>
      <dgm:t>
        <a:bodyPr/>
        <a:lstStyle/>
        <a:p>
          <a:endParaRPr lang="en-US"/>
        </a:p>
      </dgm:t>
    </dgm:pt>
    <dgm:pt modelId="{E564B2C2-F9CD-F34A-8926-EAAAA0C562F2}" type="sibTrans" cxnId="{448D69C2-6A27-914C-AFC1-DD1C55481CB2}">
      <dgm:prSet/>
      <dgm:spPr/>
      <dgm:t>
        <a:bodyPr/>
        <a:lstStyle/>
        <a:p>
          <a:endParaRPr lang="en-US"/>
        </a:p>
      </dgm:t>
    </dgm:pt>
    <dgm:pt modelId="{F196D5B8-F616-8043-BD5D-8F04C16DFF81}">
      <dgm:prSet custT="1"/>
      <dgm:spPr/>
      <dgm:t>
        <a:bodyPr/>
        <a:lstStyle/>
        <a:p>
          <a:r>
            <a:rPr lang="en-US" sz="1600" b="1" dirty="0" smtClean="0"/>
            <a:t>Additional Features and Characteristics</a:t>
          </a:r>
          <a:endParaRPr lang="en-US" sz="1600" b="1" dirty="0"/>
        </a:p>
      </dgm:t>
    </dgm:pt>
    <dgm:pt modelId="{7F754E96-75E4-0746-96EB-FB1896FF984A}" type="parTrans" cxnId="{24BE454C-BF1F-7A47-BDC8-6FF8D54A13AC}">
      <dgm:prSet/>
      <dgm:spPr/>
      <dgm:t>
        <a:bodyPr/>
        <a:lstStyle/>
        <a:p>
          <a:endParaRPr lang="en-US"/>
        </a:p>
      </dgm:t>
    </dgm:pt>
    <dgm:pt modelId="{268294CC-C075-A245-807B-DDFF0155C6DE}" type="sibTrans" cxnId="{24BE454C-BF1F-7A47-BDC8-6FF8D54A13AC}">
      <dgm:prSet/>
      <dgm:spPr/>
      <dgm:t>
        <a:bodyPr/>
        <a:lstStyle/>
        <a:p>
          <a:endParaRPr lang="en-US"/>
        </a:p>
      </dgm:t>
    </dgm:pt>
    <dgm:pt modelId="{4EB9367F-2B39-B749-A01D-E484EC0ADCE6}">
      <dgm:prSet/>
      <dgm:spPr/>
      <dgm:t>
        <a:bodyPr/>
        <a:lstStyle/>
        <a:p>
          <a:endParaRPr lang="en-US" sz="1000" dirty="0"/>
        </a:p>
      </dgm:t>
    </dgm:pt>
    <dgm:pt modelId="{C037F820-7D89-6948-BF5D-A9DE9F402BA5}" type="parTrans" cxnId="{F95167E9-A821-5644-928F-43F28D486C66}">
      <dgm:prSet/>
      <dgm:spPr/>
      <dgm:t>
        <a:bodyPr/>
        <a:lstStyle/>
        <a:p>
          <a:endParaRPr lang="en-US"/>
        </a:p>
      </dgm:t>
    </dgm:pt>
    <dgm:pt modelId="{71BA534D-C451-AE42-A09B-4C67E4284F83}" type="sibTrans" cxnId="{F95167E9-A821-5644-928F-43F28D486C66}">
      <dgm:prSet/>
      <dgm:spPr/>
      <dgm:t>
        <a:bodyPr/>
        <a:lstStyle/>
        <a:p>
          <a:endParaRPr lang="en-US"/>
        </a:p>
      </dgm:t>
    </dgm:pt>
    <dgm:pt modelId="{71077CAA-D97B-4F41-81B4-3E872CF2B1D8}">
      <dgm:prSet custT="1"/>
      <dgm:spPr/>
      <dgm:t>
        <a:bodyPr/>
        <a:lstStyle/>
        <a:p>
          <a:r>
            <a:rPr lang="en-US" sz="1400" dirty="0" smtClean="0"/>
            <a:t>Comparative financial statements (usually 3 years back)</a:t>
          </a:r>
          <a:endParaRPr lang="en-US" sz="1400" dirty="0"/>
        </a:p>
      </dgm:t>
    </dgm:pt>
    <dgm:pt modelId="{50930561-935F-304C-B6F3-C2BA0C4819AD}" type="parTrans" cxnId="{0A93A162-8B2A-E84D-92F1-B5EBC8BFF1FF}">
      <dgm:prSet/>
      <dgm:spPr/>
      <dgm:t>
        <a:bodyPr/>
        <a:lstStyle/>
        <a:p>
          <a:endParaRPr lang="en-US"/>
        </a:p>
      </dgm:t>
    </dgm:pt>
    <dgm:pt modelId="{E56D2B90-F49E-494B-A49B-1F635310669C}" type="sibTrans" cxnId="{0A93A162-8B2A-E84D-92F1-B5EBC8BFF1FF}">
      <dgm:prSet/>
      <dgm:spPr/>
      <dgm:t>
        <a:bodyPr/>
        <a:lstStyle/>
        <a:p>
          <a:endParaRPr lang="en-US"/>
        </a:p>
      </dgm:t>
    </dgm:pt>
    <dgm:pt modelId="{FA0005AC-747E-1646-BEB7-BE9107193FE5}">
      <dgm:prSet/>
      <dgm:spPr/>
      <dgm:t>
        <a:bodyPr/>
        <a:lstStyle/>
        <a:p>
          <a:endParaRPr lang="en-US" sz="1000" dirty="0"/>
        </a:p>
      </dgm:t>
    </dgm:pt>
    <dgm:pt modelId="{EE730F3E-E13C-3443-B5C5-6031135736CC}" type="parTrans" cxnId="{874C231A-A7B6-A84F-852E-90B77792F1B0}">
      <dgm:prSet/>
      <dgm:spPr/>
      <dgm:t>
        <a:bodyPr/>
        <a:lstStyle/>
        <a:p>
          <a:endParaRPr lang="en-US"/>
        </a:p>
      </dgm:t>
    </dgm:pt>
    <dgm:pt modelId="{6C4D9F41-1E19-B241-9DBD-62F328FD6BB9}" type="sibTrans" cxnId="{874C231A-A7B6-A84F-852E-90B77792F1B0}">
      <dgm:prSet/>
      <dgm:spPr/>
      <dgm:t>
        <a:bodyPr/>
        <a:lstStyle/>
        <a:p>
          <a:endParaRPr lang="en-US"/>
        </a:p>
      </dgm:t>
    </dgm:pt>
    <dgm:pt modelId="{5F7F02CE-C525-A446-8C2A-CC90E119C454}">
      <dgm:prSet/>
      <dgm:spPr/>
      <dgm:t>
        <a:bodyPr/>
        <a:lstStyle/>
        <a:p>
          <a:endParaRPr lang="en-US" sz="1000" dirty="0"/>
        </a:p>
      </dgm:t>
    </dgm:pt>
    <dgm:pt modelId="{F1AE7844-DA0C-5447-9B0E-25D91D5404D0}" type="parTrans" cxnId="{C58CC506-6CF7-7C42-83DD-F96369A0FBDE}">
      <dgm:prSet/>
      <dgm:spPr/>
      <dgm:t>
        <a:bodyPr/>
        <a:lstStyle/>
        <a:p>
          <a:endParaRPr lang="en-US"/>
        </a:p>
      </dgm:t>
    </dgm:pt>
    <dgm:pt modelId="{251D7F6E-4B87-BE4E-91F7-D254D0D4EE87}" type="sibTrans" cxnId="{C58CC506-6CF7-7C42-83DD-F96369A0FBDE}">
      <dgm:prSet/>
      <dgm:spPr/>
      <dgm:t>
        <a:bodyPr/>
        <a:lstStyle/>
        <a:p>
          <a:endParaRPr lang="en-US"/>
        </a:p>
      </dgm:t>
    </dgm:pt>
    <dgm:pt modelId="{8DA48832-EE2A-4643-BF26-6E5282BA32A3}">
      <dgm:prSet custT="1"/>
      <dgm:spPr/>
      <dgm:t>
        <a:bodyPr/>
        <a:lstStyle/>
        <a:p>
          <a:r>
            <a:rPr lang="en-US" sz="1400" dirty="0" smtClean="0"/>
            <a:t>Additional subtotals and classifications (different companies use different formatting)</a:t>
          </a:r>
          <a:endParaRPr lang="en-US" sz="1400" dirty="0"/>
        </a:p>
      </dgm:t>
    </dgm:pt>
    <dgm:pt modelId="{071B9659-A5A5-CC47-950C-9E3910EFFCD2}" type="parTrans" cxnId="{305C7D15-DA40-ED41-8166-C6549B5A8ABC}">
      <dgm:prSet/>
      <dgm:spPr/>
      <dgm:t>
        <a:bodyPr/>
        <a:lstStyle/>
        <a:p>
          <a:endParaRPr lang="en-US"/>
        </a:p>
      </dgm:t>
    </dgm:pt>
    <dgm:pt modelId="{104C87AA-0598-A243-AA6C-E397E7244BE1}" type="sibTrans" cxnId="{305C7D15-DA40-ED41-8166-C6549B5A8ABC}">
      <dgm:prSet/>
      <dgm:spPr/>
      <dgm:t>
        <a:bodyPr/>
        <a:lstStyle/>
        <a:p>
          <a:endParaRPr lang="en-US"/>
        </a:p>
      </dgm:t>
    </dgm:pt>
    <dgm:pt modelId="{9D55183D-73CE-8B44-9970-A218A1301CAC}">
      <dgm:prSet/>
      <dgm:spPr/>
      <dgm:t>
        <a:bodyPr/>
        <a:lstStyle/>
        <a:p>
          <a:endParaRPr lang="en-US" sz="1000" dirty="0"/>
        </a:p>
      </dgm:t>
    </dgm:pt>
    <dgm:pt modelId="{4E73305E-AA0F-A741-94EF-8E810FE926EC}" type="parTrans" cxnId="{E383C9FA-0B78-C44D-995E-6B1865E2C4B3}">
      <dgm:prSet/>
      <dgm:spPr/>
      <dgm:t>
        <a:bodyPr/>
        <a:lstStyle/>
        <a:p>
          <a:endParaRPr lang="en-US"/>
        </a:p>
      </dgm:t>
    </dgm:pt>
    <dgm:pt modelId="{365B73DF-4B33-A94A-9460-8C40656CE4B5}" type="sibTrans" cxnId="{E383C9FA-0B78-C44D-995E-6B1865E2C4B3}">
      <dgm:prSet/>
      <dgm:spPr/>
      <dgm:t>
        <a:bodyPr/>
        <a:lstStyle/>
        <a:p>
          <a:endParaRPr lang="en-US"/>
        </a:p>
      </dgm:t>
    </dgm:pt>
    <dgm:pt modelId="{BA7DE35D-8194-124E-8060-60A5D3DB9E41}">
      <dgm:prSet custT="1"/>
      <dgm:spPr/>
      <dgm:t>
        <a:bodyPr/>
        <a:lstStyle/>
        <a:p>
          <a:r>
            <a:rPr lang="en-US" sz="1400" dirty="0" smtClean="0"/>
            <a:t>Additional disclosures (dozens of pages of detailed footnotes)</a:t>
          </a:r>
          <a:endParaRPr lang="en-US" sz="1400" dirty="0"/>
        </a:p>
      </dgm:t>
    </dgm:pt>
    <dgm:pt modelId="{1B074DF3-C37A-7949-A29D-D20420AAD7E8}" type="parTrans" cxnId="{6BBF6184-07C5-F045-BE6C-83B954FDC68F}">
      <dgm:prSet/>
      <dgm:spPr/>
      <dgm:t>
        <a:bodyPr/>
        <a:lstStyle/>
        <a:p>
          <a:endParaRPr lang="en-US"/>
        </a:p>
      </dgm:t>
    </dgm:pt>
    <dgm:pt modelId="{4E325E6A-A1F7-3645-B045-F0289B3BB160}" type="sibTrans" cxnId="{6BBF6184-07C5-F045-BE6C-83B954FDC68F}">
      <dgm:prSet/>
      <dgm:spPr/>
      <dgm:t>
        <a:bodyPr/>
        <a:lstStyle/>
        <a:p>
          <a:endParaRPr lang="en-US"/>
        </a:p>
      </dgm:t>
    </dgm:pt>
    <dgm:pt modelId="{82C08417-9C12-A847-8934-086A726EFA36}" type="pres">
      <dgm:prSet presAssocID="{BAC859FF-DAD4-734E-B62E-3B504DA181D5}" presName="diagram" presStyleCnt="0">
        <dgm:presLayoutVars>
          <dgm:chMax val="1"/>
          <dgm:dir/>
          <dgm:animLvl val="ctr"/>
          <dgm:resizeHandles val="exact"/>
        </dgm:presLayoutVars>
      </dgm:prSet>
      <dgm:spPr/>
      <dgm:t>
        <a:bodyPr/>
        <a:lstStyle/>
        <a:p>
          <a:endParaRPr lang="en-US"/>
        </a:p>
      </dgm:t>
    </dgm:pt>
    <dgm:pt modelId="{46C59AED-BEE6-6B43-9AA7-2EFA24A5D09A}" type="pres">
      <dgm:prSet presAssocID="{BAC859FF-DAD4-734E-B62E-3B504DA181D5}" presName="matrix" presStyleCnt="0"/>
      <dgm:spPr/>
    </dgm:pt>
    <dgm:pt modelId="{265DBC44-6D9C-2A42-87AB-E8352512AC68}" type="pres">
      <dgm:prSet presAssocID="{BAC859FF-DAD4-734E-B62E-3B504DA181D5}" presName="tile1" presStyleLbl="node1" presStyleIdx="0" presStyleCnt="4"/>
      <dgm:spPr/>
      <dgm:t>
        <a:bodyPr/>
        <a:lstStyle/>
        <a:p>
          <a:endParaRPr lang="en-US"/>
        </a:p>
      </dgm:t>
    </dgm:pt>
    <dgm:pt modelId="{C849133C-7E77-5E48-9565-BF3779F3DF48}" type="pres">
      <dgm:prSet presAssocID="{BAC859FF-DAD4-734E-B62E-3B504DA181D5}" presName="tile1text" presStyleLbl="node1" presStyleIdx="0" presStyleCnt="4">
        <dgm:presLayoutVars>
          <dgm:chMax val="0"/>
          <dgm:chPref val="0"/>
          <dgm:bulletEnabled val="1"/>
        </dgm:presLayoutVars>
      </dgm:prSet>
      <dgm:spPr/>
      <dgm:t>
        <a:bodyPr/>
        <a:lstStyle/>
        <a:p>
          <a:endParaRPr lang="en-US"/>
        </a:p>
      </dgm:t>
    </dgm:pt>
    <dgm:pt modelId="{4F1DC387-601E-B046-B38E-045505BADDC2}" type="pres">
      <dgm:prSet presAssocID="{BAC859FF-DAD4-734E-B62E-3B504DA181D5}" presName="tile2" presStyleLbl="node1" presStyleIdx="1" presStyleCnt="4"/>
      <dgm:spPr/>
      <dgm:t>
        <a:bodyPr/>
        <a:lstStyle/>
        <a:p>
          <a:endParaRPr lang="en-US"/>
        </a:p>
      </dgm:t>
    </dgm:pt>
    <dgm:pt modelId="{AB2FE107-B6F3-4042-AB6E-4DB33B0F246A}" type="pres">
      <dgm:prSet presAssocID="{BAC859FF-DAD4-734E-B62E-3B504DA181D5}" presName="tile2text" presStyleLbl="node1" presStyleIdx="1" presStyleCnt="4">
        <dgm:presLayoutVars>
          <dgm:chMax val="0"/>
          <dgm:chPref val="0"/>
          <dgm:bulletEnabled val="1"/>
        </dgm:presLayoutVars>
      </dgm:prSet>
      <dgm:spPr/>
      <dgm:t>
        <a:bodyPr/>
        <a:lstStyle/>
        <a:p>
          <a:endParaRPr lang="en-US"/>
        </a:p>
      </dgm:t>
    </dgm:pt>
    <dgm:pt modelId="{963DA7E3-9BC5-9B48-90C0-E57DDBF1ACE4}" type="pres">
      <dgm:prSet presAssocID="{BAC859FF-DAD4-734E-B62E-3B504DA181D5}" presName="tile3" presStyleLbl="node1" presStyleIdx="2" presStyleCnt="4"/>
      <dgm:spPr/>
      <dgm:t>
        <a:bodyPr/>
        <a:lstStyle/>
        <a:p>
          <a:endParaRPr lang="en-US"/>
        </a:p>
      </dgm:t>
    </dgm:pt>
    <dgm:pt modelId="{17DE289F-957A-654C-9674-B8E44D29D751}" type="pres">
      <dgm:prSet presAssocID="{BAC859FF-DAD4-734E-B62E-3B504DA181D5}" presName="tile3text" presStyleLbl="node1" presStyleIdx="2" presStyleCnt="4">
        <dgm:presLayoutVars>
          <dgm:chMax val="0"/>
          <dgm:chPref val="0"/>
          <dgm:bulletEnabled val="1"/>
        </dgm:presLayoutVars>
      </dgm:prSet>
      <dgm:spPr/>
      <dgm:t>
        <a:bodyPr/>
        <a:lstStyle/>
        <a:p>
          <a:endParaRPr lang="en-US"/>
        </a:p>
      </dgm:t>
    </dgm:pt>
    <dgm:pt modelId="{88853EA2-2760-F74D-AB29-9D7C08BF034F}" type="pres">
      <dgm:prSet presAssocID="{BAC859FF-DAD4-734E-B62E-3B504DA181D5}" presName="tile4" presStyleLbl="node1" presStyleIdx="3" presStyleCnt="4"/>
      <dgm:spPr/>
      <dgm:t>
        <a:bodyPr/>
        <a:lstStyle/>
        <a:p>
          <a:endParaRPr lang="en-US"/>
        </a:p>
      </dgm:t>
    </dgm:pt>
    <dgm:pt modelId="{853D3D45-6891-5E4B-B165-65F8938A2960}" type="pres">
      <dgm:prSet presAssocID="{BAC859FF-DAD4-734E-B62E-3B504DA181D5}" presName="tile4text" presStyleLbl="node1" presStyleIdx="3" presStyleCnt="4">
        <dgm:presLayoutVars>
          <dgm:chMax val="0"/>
          <dgm:chPref val="0"/>
          <dgm:bulletEnabled val="1"/>
        </dgm:presLayoutVars>
      </dgm:prSet>
      <dgm:spPr/>
      <dgm:t>
        <a:bodyPr/>
        <a:lstStyle/>
        <a:p>
          <a:endParaRPr lang="en-US"/>
        </a:p>
      </dgm:t>
    </dgm:pt>
    <dgm:pt modelId="{9B737852-1D55-DB49-B34A-10CAF1B6189F}" type="pres">
      <dgm:prSet presAssocID="{BAC859FF-DAD4-734E-B62E-3B504DA181D5}" presName="centerTile" presStyleLbl="fgShp" presStyleIdx="0" presStyleCnt="1">
        <dgm:presLayoutVars>
          <dgm:chMax val="0"/>
          <dgm:chPref val="0"/>
        </dgm:presLayoutVars>
      </dgm:prSet>
      <dgm:spPr/>
      <dgm:t>
        <a:bodyPr/>
        <a:lstStyle/>
        <a:p>
          <a:endParaRPr lang="en-US"/>
        </a:p>
      </dgm:t>
    </dgm:pt>
  </dgm:ptLst>
  <dgm:cxnLst>
    <dgm:cxn modelId="{D9DE2A9B-4F2A-924D-A1C0-DFB5912C2B8C}" srcId="{8199293B-F42A-4F48-BD5B-A9A9ED707FAE}" destId="{216F4B8E-7472-BA4D-A522-97A993D51314}" srcOrd="0" destOrd="0" parTransId="{408C97EA-3599-9544-A0F4-FC60B54DA635}" sibTransId="{446C6B42-C4D6-CD4E-A0CD-FB77A963BB77}"/>
    <dgm:cxn modelId="{A623901E-0F7D-4D4E-B61A-BF74DBD1727D}" type="presOf" srcId="{9D55183D-73CE-8B44-9970-A218A1301CAC}" destId="{88853EA2-2760-F74D-AB29-9D7C08BF034F}" srcOrd="0" destOrd="4" presId="urn:microsoft.com/office/officeart/2005/8/layout/matrix1"/>
    <dgm:cxn modelId="{61B9B51B-A585-47BD-86C5-8050840AFF40}" type="presOf" srcId="{4EB9367F-2B39-B749-A01D-E484EC0ADCE6}" destId="{853D3D45-6891-5E4B-B165-65F8938A2960}" srcOrd="1" destOrd="7" presId="urn:microsoft.com/office/officeart/2005/8/layout/matrix1"/>
    <dgm:cxn modelId="{22E38D33-C0E1-4331-897E-F58BBD6843B7}" type="presOf" srcId="{9D55183D-73CE-8B44-9970-A218A1301CAC}" destId="{853D3D45-6891-5E4B-B165-65F8938A2960}" srcOrd="1" destOrd="4" presId="urn:microsoft.com/office/officeart/2005/8/layout/matrix1"/>
    <dgm:cxn modelId="{ED896ECC-7F35-45FE-820D-4770FC674895}" type="presOf" srcId="{216F4B8E-7472-BA4D-A522-97A993D51314}" destId="{AB2FE107-B6F3-4042-AB6E-4DB33B0F246A}" srcOrd="1" destOrd="1" presId="urn:microsoft.com/office/officeart/2005/8/layout/matrix1"/>
    <dgm:cxn modelId="{6BBF6184-07C5-F045-BE6C-83B954FDC68F}" srcId="{F196D5B8-F616-8043-BD5D-8F04C16DFF81}" destId="{BA7DE35D-8194-124E-8060-60A5D3DB9E41}" srcOrd="2" destOrd="0" parTransId="{1B074DF3-C37A-7949-A29D-D20420AAD7E8}" sibTransId="{4E325E6A-A1F7-3645-B045-F0289B3BB160}"/>
    <dgm:cxn modelId="{8D9DC966-FDCD-4C0D-9963-3B05F855148F}" type="presOf" srcId="{F5718559-8EAA-084C-B2FE-E30D8F0A7685}" destId="{4F1DC387-601E-B046-B38E-045505BADDC2}" srcOrd="0" destOrd="2" presId="urn:microsoft.com/office/officeart/2005/8/layout/matrix1"/>
    <dgm:cxn modelId="{9B4B7DCC-AE5D-4047-8EF6-489A05376720}" type="presOf" srcId="{AB18F845-3BC4-4C44-866C-38BA10ACC3C4}" destId="{C849133C-7E77-5E48-9565-BF3779F3DF48}" srcOrd="1" destOrd="3" presId="urn:microsoft.com/office/officeart/2005/8/layout/matrix1"/>
    <dgm:cxn modelId="{E4466767-CE5C-41A3-96D8-10ACC0C76ED0}" type="presOf" srcId="{F196D5B8-F616-8043-BD5D-8F04C16DFF81}" destId="{853D3D45-6891-5E4B-B165-65F8938A2960}" srcOrd="1" destOrd="0" presId="urn:microsoft.com/office/officeart/2005/8/layout/matrix1"/>
    <dgm:cxn modelId="{E383C9FA-0B78-C44D-995E-6B1865E2C4B3}" srcId="{F196D5B8-F616-8043-BD5D-8F04C16DFF81}" destId="{9D55183D-73CE-8B44-9970-A218A1301CAC}" srcOrd="3" destOrd="0" parTransId="{4E73305E-AA0F-A741-94EF-8E810FE926EC}" sibTransId="{365B73DF-4B33-A94A-9460-8C40656CE4B5}"/>
    <dgm:cxn modelId="{662D332D-0BCE-45F7-A9F7-D07868FB7B3E}" type="presOf" srcId="{FA0005AC-747E-1646-BEB7-BE9107193FE5}" destId="{88853EA2-2760-F74D-AB29-9D7C08BF034F}" srcOrd="0" destOrd="6" presId="urn:microsoft.com/office/officeart/2005/8/layout/matrix1"/>
    <dgm:cxn modelId="{44A1FFD3-AD8D-468F-8B67-1FDF20AE01D6}" type="presOf" srcId="{71077CAA-D97B-4F41-81B4-3E872CF2B1D8}" destId="{853D3D45-6891-5E4B-B165-65F8938A2960}" srcOrd="1" destOrd="1" presId="urn:microsoft.com/office/officeart/2005/8/layout/matrix1"/>
    <dgm:cxn modelId="{07ECE4EE-64C6-478B-9E56-8367C7F1C4B6}" type="presOf" srcId="{B94FA9D8-D2F1-6B43-90A0-E3AEE31E1680}" destId="{265DBC44-6D9C-2A42-87AB-E8352512AC68}" srcOrd="0" destOrd="2" presId="urn:microsoft.com/office/officeart/2005/8/layout/matrix1"/>
    <dgm:cxn modelId="{E00A2845-8240-4063-BCC6-A8AA749B6B4B}" type="presOf" srcId="{BA7DE35D-8194-124E-8060-60A5D3DB9E41}" destId="{88853EA2-2760-F74D-AB29-9D7C08BF034F}" srcOrd="0" destOrd="3" presId="urn:microsoft.com/office/officeart/2005/8/layout/matrix1"/>
    <dgm:cxn modelId="{C2677FB1-DC4F-4685-AC05-B6613FE21401}" type="presOf" srcId="{5F7F02CE-C525-A446-8C2A-CC90E119C454}" destId="{853D3D45-6891-5E4B-B165-65F8938A2960}" srcOrd="1" destOrd="5" presId="urn:microsoft.com/office/officeart/2005/8/layout/matrix1"/>
    <dgm:cxn modelId="{BD87EDD5-66DE-7E47-888C-997B15C0F6F1}" srcId="{BAC859FF-DAD4-734E-B62E-3B504DA181D5}" destId="{4D2D9A9D-415A-0D49-879F-D5AB1A1EA60A}" srcOrd="0" destOrd="0" parTransId="{1AD972A4-9F0A-1B40-AEDF-899F811CD90F}" sibTransId="{2081A84F-36B2-C340-BC26-E08FFC3A0479}"/>
    <dgm:cxn modelId="{7872A3AE-6BF2-4A1E-94C6-A8EC24DE3DEB}" type="presOf" srcId="{4EB9367F-2B39-B749-A01D-E484EC0ADCE6}" destId="{88853EA2-2760-F74D-AB29-9D7C08BF034F}" srcOrd="0" destOrd="7" presId="urn:microsoft.com/office/officeart/2005/8/layout/matrix1"/>
    <dgm:cxn modelId="{F95167E9-A821-5644-928F-43F28D486C66}" srcId="{F196D5B8-F616-8043-BD5D-8F04C16DFF81}" destId="{4EB9367F-2B39-B749-A01D-E484EC0ADCE6}" srcOrd="6" destOrd="0" parTransId="{C037F820-7D89-6948-BF5D-A9DE9F402BA5}" sibTransId="{71BA534D-C451-AE42-A09B-4C67E4284F83}"/>
    <dgm:cxn modelId="{91D1134C-4CAA-4D59-AF6C-D6C038AC270D}" type="presOf" srcId="{B94FA9D8-D2F1-6B43-90A0-E3AEE31E1680}" destId="{C849133C-7E77-5E48-9565-BF3779F3DF48}" srcOrd="1" destOrd="2" presId="urn:microsoft.com/office/officeart/2005/8/layout/matrix1"/>
    <dgm:cxn modelId="{B1EB3895-EC77-4CDD-A4EE-18493EF7AD99}" type="presOf" srcId="{859FF67C-1F09-B74D-8AA2-63C214B67C5B}" destId="{963DA7E3-9BC5-9B48-90C0-E57DDBF1ACE4}" srcOrd="0" destOrd="2" presId="urn:microsoft.com/office/officeart/2005/8/layout/matrix1"/>
    <dgm:cxn modelId="{92561EC0-C43E-45AA-A7E7-AB271902C416}" type="presOf" srcId="{5C8C7C1D-3CDF-0440-86FA-DCAFF88D76DF}" destId="{265DBC44-6D9C-2A42-87AB-E8352512AC68}" srcOrd="0" destOrd="0" presId="urn:microsoft.com/office/officeart/2005/8/layout/matrix1"/>
    <dgm:cxn modelId="{C897EE91-6E28-924F-8AD1-E6E326CFB8B8}" srcId="{C03DA14C-E869-4746-AE7C-35012ECABDFE}" destId="{4550FC3C-D00F-5C41-8FF7-1010610C16C6}" srcOrd="0" destOrd="0" parTransId="{2840D0B5-3596-EE47-BEBA-88E28F610F47}" sibTransId="{62F48FD5-2A4C-D340-8AE9-D5AA634AFB39}"/>
    <dgm:cxn modelId="{0E7EB090-B5E0-4EB3-8D5C-1CEE25D66E7A}" type="presOf" srcId="{0C5C3558-1AF9-844F-8817-0A7B8302F877}" destId="{265DBC44-6D9C-2A42-87AB-E8352512AC68}" srcOrd="0" destOrd="1" presId="urn:microsoft.com/office/officeart/2005/8/layout/matrix1"/>
    <dgm:cxn modelId="{A4A721C8-C877-4FDF-AFDF-495AA31382A5}" type="presOf" srcId="{4550FC3C-D00F-5C41-8FF7-1010610C16C6}" destId="{17DE289F-957A-654C-9674-B8E44D29D751}" srcOrd="1" destOrd="1" presId="urn:microsoft.com/office/officeart/2005/8/layout/matrix1"/>
    <dgm:cxn modelId="{874C231A-A7B6-A84F-852E-90B77792F1B0}" srcId="{F196D5B8-F616-8043-BD5D-8F04C16DFF81}" destId="{FA0005AC-747E-1646-BEB7-BE9107193FE5}" srcOrd="5" destOrd="0" parTransId="{EE730F3E-E13C-3443-B5C5-6031135736CC}" sibTransId="{6C4D9F41-1E19-B241-9DBD-62F328FD6BB9}"/>
    <dgm:cxn modelId="{C58CC506-6CF7-7C42-83DD-F96369A0FBDE}" srcId="{F196D5B8-F616-8043-BD5D-8F04C16DFF81}" destId="{5F7F02CE-C525-A446-8C2A-CC90E119C454}" srcOrd="4" destOrd="0" parTransId="{F1AE7844-DA0C-5447-9B0E-25D91D5404D0}" sibTransId="{251D7F6E-4B87-BE4E-91F7-D254D0D4EE87}"/>
    <dgm:cxn modelId="{41811916-3BBF-4179-8F58-1D4CBE6C0246}" type="presOf" srcId="{5C8C7C1D-3CDF-0440-86FA-DCAFF88D76DF}" destId="{C849133C-7E77-5E48-9565-BF3779F3DF48}" srcOrd="1" destOrd="0" presId="urn:microsoft.com/office/officeart/2005/8/layout/matrix1"/>
    <dgm:cxn modelId="{9CAB62B9-1AD2-4E65-8055-A4512FBB0C2F}" type="presOf" srcId="{8DA48832-EE2A-4643-BF26-6E5282BA32A3}" destId="{88853EA2-2760-F74D-AB29-9D7C08BF034F}" srcOrd="0" destOrd="2" presId="urn:microsoft.com/office/officeart/2005/8/layout/matrix1"/>
    <dgm:cxn modelId="{AC4CA785-079B-DF4E-A2E8-5DD50CD0C689}" srcId="{4D2D9A9D-415A-0D49-879F-D5AB1A1EA60A}" destId="{8199293B-F42A-4F48-BD5B-A9A9ED707FAE}" srcOrd="1" destOrd="0" parTransId="{35640395-8699-A148-9654-A5DFEB6C0423}" sibTransId="{CAED46A3-30B6-DF49-BD62-BFBC95DFD51F}"/>
    <dgm:cxn modelId="{BFCC7BA1-6200-4857-BD08-101A5570CEF9}" type="presOf" srcId="{44DCDBCD-AE90-2345-A64E-7422C2CF2B73}" destId="{17DE289F-957A-654C-9674-B8E44D29D751}" srcOrd="1" destOrd="3" presId="urn:microsoft.com/office/officeart/2005/8/layout/matrix1"/>
    <dgm:cxn modelId="{5DF08595-0198-4BC3-BE8F-351280F82986}" type="presOf" srcId="{BA7DE35D-8194-124E-8060-60A5D3DB9E41}" destId="{853D3D45-6891-5E4B-B165-65F8938A2960}" srcOrd="1" destOrd="3" presId="urn:microsoft.com/office/officeart/2005/8/layout/matrix1"/>
    <dgm:cxn modelId="{873F2772-7B5A-4B45-A001-92089EC29E63}" type="presOf" srcId="{F196D5B8-F616-8043-BD5D-8F04C16DFF81}" destId="{88853EA2-2760-F74D-AB29-9D7C08BF034F}" srcOrd="0" destOrd="0" presId="urn:microsoft.com/office/officeart/2005/8/layout/matrix1"/>
    <dgm:cxn modelId="{7EF8CB9F-98F1-BA4D-B8AB-326924A0FC4D}" srcId="{5C8C7C1D-3CDF-0440-86FA-DCAFF88D76DF}" destId="{0C5C3558-1AF9-844F-8817-0A7B8302F877}" srcOrd="0" destOrd="0" parTransId="{7E84D451-0494-EE4C-90C6-01E1D82A7589}" sibTransId="{7F3B1841-AF26-F849-97EA-1E58889A3937}"/>
    <dgm:cxn modelId="{C70A11E5-9840-4301-B3A7-09C554E5A62C}" type="presOf" srcId="{BAC859FF-DAD4-734E-B62E-3B504DA181D5}" destId="{82C08417-9C12-A847-8934-086A726EFA36}" srcOrd="0" destOrd="0" presId="urn:microsoft.com/office/officeart/2005/8/layout/matrix1"/>
    <dgm:cxn modelId="{448D69C2-6A27-914C-AFC1-DD1C55481CB2}" srcId="{C03DA14C-E869-4746-AE7C-35012ECABDFE}" destId="{44DCDBCD-AE90-2345-A64E-7422C2CF2B73}" srcOrd="2" destOrd="0" parTransId="{887DFEA2-361B-174E-BB97-A69D495AD929}" sibTransId="{E564B2C2-F9CD-F34A-8926-EAAAA0C562F2}"/>
    <dgm:cxn modelId="{14CF4CC8-01A0-4FF6-A28D-D3A7B3872A50}" type="presOf" srcId="{216F4B8E-7472-BA4D-A522-97A993D51314}" destId="{4F1DC387-601E-B046-B38E-045505BADDC2}" srcOrd="0" destOrd="1" presId="urn:microsoft.com/office/officeart/2005/8/layout/matrix1"/>
    <dgm:cxn modelId="{AA8BEAF0-4EDD-4BC1-9312-AB7F5824FEED}" type="presOf" srcId="{C03DA14C-E869-4746-AE7C-35012ECABDFE}" destId="{17DE289F-957A-654C-9674-B8E44D29D751}" srcOrd="1" destOrd="0" presId="urn:microsoft.com/office/officeart/2005/8/layout/matrix1"/>
    <dgm:cxn modelId="{B9B7E90A-C74F-4669-929E-B710642C4465}" type="presOf" srcId="{C03DA14C-E869-4746-AE7C-35012ECABDFE}" destId="{963DA7E3-9BC5-9B48-90C0-E57DDBF1ACE4}" srcOrd="0" destOrd="0" presId="urn:microsoft.com/office/officeart/2005/8/layout/matrix1"/>
    <dgm:cxn modelId="{99BD8FB4-5ECD-40E8-A2E7-5D897667DB62}" type="presOf" srcId="{F5718559-8EAA-084C-B2FE-E30D8F0A7685}" destId="{AB2FE107-B6F3-4042-AB6E-4DB33B0F246A}" srcOrd="1" destOrd="2" presId="urn:microsoft.com/office/officeart/2005/8/layout/matrix1"/>
    <dgm:cxn modelId="{E9220373-88F4-4772-BCDB-46E213D7FBFC}" type="presOf" srcId="{AB18F845-3BC4-4C44-866C-38BA10ACC3C4}" destId="{265DBC44-6D9C-2A42-87AB-E8352512AC68}" srcOrd="0" destOrd="3" presId="urn:microsoft.com/office/officeart/2005/8/layout/matrix1"/>
    <dgm:cxn modelId="{A2287A45-B587-AC46-BE3A-0A71AE687CB5}" srcId="{C03DA14C-E869-4746-AE7C-35012ECABDFE}" destId="{859FF67C-1F09-B74D-8AA2-63C214B67C5B}" srcOrd="1" destOrd="0" parTransId="{9038D1A1-0D01-134F-BECE-7BD9C0A476B2}" sibTransId="{24E400F4-4FA9-F64A-A8BC-93F97123ED82}"/>
    <dgm:cxn modelId="{E5655B43-16D1-2C4C-B469-FDC3E74466FF}" srcId="{5C8C7C1D-3CDF-0440-86FA-DCAFF88D76DF}" destId="{B94FA9D8-D2F1-6B43-90A0-E3AEE31E1680}" srcOrd="1" destOrd="0" parTransId="{C9C064B5-414E-D047-ABBB-2618ABA55876}" sibTransId="{9E9E33A5-456B-CD4B-8402-508B33D0BBCF}"/>
    <dgm:cxn modelId="{575F2792-3EF7-4F0B-BE7B-612A654E975D}" type="presOf" srcId="{4D2D9A9D-415A-0D49-879F-D5AB1A1EA60A}" destId="{9B737852-1D55-DB49-B34A-10CAF1B6189F}" srcOrd="0" destOrd="0" presId="urn:microsoft.com/office/officeart/2005/8/layout/matrix1"/>
    <dgm:cxn modelId="{B7691FE8-94E2-46A1-8457-C560C61CDF78}" type="presOf" srcId="{FA0005AC-747E-1646-BEB7-BE9107193FE5}" destId="{853D3D45-6891-5E4B-B165-65F8938A2960}" srcOrd="1" destOrd="6" presId="urn:microsoft.com/office/officeart/2005/8/layout/matrix1"/>
    <dgm:cxn modelId="{0A93A162-8B2A-E84D-92F1-B5EBC8BFF1FF}" srcId="{F196D5B8-F616-8043-BD5D-8F04C16DFF81}" destId="{71077CAA-D97B-4F41-81B4-3E872CF2B1D8}" srcOrd="0" destOrd="0" parTransId="{50930561-935F-304C-B6F3-C2BA0C4819AD}" sibTransId="{E56D2B90-F49E-494B-A49B-1F635310669C}"/>
    <dgm:cxn modelId="{8EE0D8B0-A6F5-2845-B683-FEBA75DD3948}" srcId="{8199293B-F42A-4F48-BD5B-A9A9ED707FAE}" destId="{F5718559-8EAA-084C-B2FE-E30D8F0A7685}" srcOrd="1" destOrd="0" parTransId="{0EBEDBB8-338A-6141-AE0D-B8ED730B1567}" sibTransId="{686A66A3-71CD-EE41-8C4B-891A2E8B8BF2}"/>
    <dgm:cxn modelId="{31AC582C-C058-4057-814B-F95F69CF108C}" type="presOf" srcId="{71077CAA-D97B-4F41-81B4-3E872CF2B1D8}" destId="{88853EA2-2760-F74D-AB29-9D7C08BF034F}" srcOrd="0" destOrd="1" presId="urn:microsoft.com/office/officeart/2005/8/layout/matrix1"/>
    <dgm:cxn modelId="{0262E3E6-2B96-4BF6-802B-F8B3D765A0D5}" type="presOf" srcId="{0C5C3558-1AF9-844F-8817-0A7B8302F877}" destId="{C849133C-7E77-5E48-9565-BF3779F3DF48}" srcOrd="1" destOrd="1" presId="urn:microsoft.com/office/officeart/2005/8/layout/matrix1"/>
    <dgm:cxn modelId="{305C7D15-DA40-ED41-8166-C6549B5A8ABC}" srcId="{F196D5B8-F616-8043-BD5D-8F04C16DFF81}" destId="{8DA48832-EE2A-4643-BF26-6E5282BA32A3}" srcOrd="1" destOrd="0" parTransId="{071B9659-A5A5-CC47-950C-9E3910EFFCD2}" sibTransId="{104C87AA-0598-A243-AA6C-E397E7244BE1}"/>
    <dgm:cxn modelId="{7B1E789B-5CFD-49C9-AE2C-8D568E97559F}" type="presOf" srcId="{44DCDBCD-AE90-2345-A64E-7422C2CF2B73}" destId="{963DA7E3-9BC5-9B48-90C0-E57DDBF1ACE4}" srcOrd="0" destOrd="3" presId="urn:microsoft.com/office/officeart/2005/8/layout/matrix1"/>
    <dgm:cxn modelId="{E4AE78F6-3B6F-441A-8537-E0F837871C7C}" type="presOf" srcId="{859FF67C-1F09-B74D-8AA2-63C214B67C5B}" destId="{17DE289F-957A-654C-9674-B8E44D29D751}" srcOrd="1" destOrd="2" presId="urn:microsoft.com/office/officeart/2005/8/layout/matrix1"/>
    <dgm:cxn modelId="{116D7989-A127-4D0A-B341-4C248E66A662}" type="presOf" srcId="{5F7F02CE-C525-A446-8C2A-CC90E119C454}" destId="{88853EA2-2760-F74D-AB29-9D7C08BF034F}" srcOrd="0" destOrd="5" presId="urn:microsoft.com/office/officeart/2005/8/layout/matrix1"/>
    <dgm:cxn modelId="{BAE73D71-CABF-E047-B9D2-20B5E52125DE}" srcId="{4D2D9A9D-415A-0D49-879F-D5AB1A1EA60A}" destId="{C03DA14C-E869-4746-AE7C-35012ECABDFE}" srcOrd="2" destOrd="0" parTransId="{E17EC8F0-ADAB-534E-8217-5A7465C252C7}" sibTransId="{12A1159E-BFE3-ED4B-80FF-A1689A1DC0E9}"/>
    <dgm:cxn modelId="{B3D7CF33-F104-4AB5-AE61-2C3414852AC8}" type="presOf" srcId="{8199293B-F42A-4F48-BD5B-A9A9ED707FAE}" destId="{4F1DC387-601E-B046-B38E-045505BADDC2}" srcOrd="0" destOrd="0" presId="urn:microsoft.com/office/officeart/2005/8/layout/matrix1"/>
    <dgm:cxn modelId="{496F25FB-1C1B-415D-9E0A-32F1777FECC2}" type="presOf" srcId="{8DA48832-EE2A-4643-BF26-6E5282BA32A3}" destId="{853D3D45-6891-5E4B-B165-65F8938A2960}" srcOrd="1" destOrd="2" presId="urn:microsoft.com/office/officeart/2005/8/layout/matrix1"/>
    <dgm:cxn modelId="{FB912686-189D-0040-AD23-F32C31822372}" srcId="{4D2D9A9D-415A-0D49-879F-D5AB1A1EA60A}" destId="{5C8C7C1D-3CDF-0440-86FA-DCAFF88D76DF}" srcOrd="0" destOrd="0" parTransId="{0E7A6D60-DFDB-F74D-9DC9-D323AF4E7E77}" sibTransId="{F39EA7E6-ACE5-BD49-A773-89953A10C6E8}"/>
    <dgm:cxn modelId="{B17454BC-4E57-4A4E-A8A0-D7E59C5A7687}" type="presOf" srcId="{8199293B-F42A-4F48-BD5B-A9A9ED707FAE}" destId="{AB2FE107-B6F3-4042-AB6E-4DB33B0F246A}" srcOrd="1" destOrd="0" presId="urn:microsoft.com/office/officeart/2005/8/layout/matrix1"/>
    <dgm:cxn modelId="{24BE454C-BF1F-7A47-BDC8-6FF8D54A13AC}" srcId="{4D2D9A9D-415A-0D49-879F-D5AB1A1EA60A}" destId="{F196D5B8-F616-8043-BD5D-8F04C16DFF81}" srcOrd="3" destOrd="0" parTransId="{7F754E96-75E4-0746-96EB-FB1896FF984A}" sibTransId="{268294CC-C075-A245-807B-DDFF0155C6DE}"/>
    <dgm:cxn modelId="{AF872E22-6715-4545-9A44-5B9183F557BA}" srcId="{5C8C7C1D-3CDF-0440-86FA-DCAFF88D76DF}" destId="{AB18F845-3BC4-4C44-866C-38BA10ACC3C4}" srcOrd="2" destOrd="0" parTransId="{C0B0975B-EC5B-7F40-9D8E-ADCC61AC9CA6}" sibTransId="{6CF95006-2EAE-9246-96F7-5046BF792F7A}"/>
    <dgm:cxn modelId="{0E19EC98-6283-494D-8A30-7E4F52D5579D}" type="presOf" srcId="{4550FC3C-D00F-5C41-8FF7-1010610C16C6}" destId="{963DA7E3-9BC5-9B48-90C0-E57DDBF1ACE4}" srcOrd="0" destOrd="1" presId="urn:microsoft.com/office/officeart/2005/8/layout/matrix1"/>
    <dgm:cxn modelId="{57FC5091-B57C-4B04-A780-00162B9FB4BB}" type="presParOf" srcId="{82C08417-9C12-A847-8934-086A726EFA36}" destId="{46C59AED-BEE6-6B43-9AA7-2EFA24A5D09A}" srcOrd="0" destOrd="0" presId="urn:microsoft.com/office/officeart/2005/8/layout/matrix1"/>
    <dgm:cxn modelId="{1424BD72-3593-4BE0-AEE2-661B311E218B}" type="presParOf" srcId="{46C59AED-BEE6-6B43-9AA7-2EFA24A5D09A}" destId="{265DBC44-6D9C-2A42-87AB-E8352512AC68}" srcOrd="0" destOrd="0" presId="urn:microsoft.com/office/officeart/2005/8/layout/matrix1"/>
    <dgm:cxn modelId="{4A3A64CE-F1F7-4229-BBE9-5A0042B4D472}" type="presParOf" srcId="{46C59AED-BEE6-6B43-9AA7-2EFA24A5D09A}" destId="{C849133C-7E77-5E48-9565-BF3779F3DF48}" srcOrd="1" destOrd="0" presId="urn:microsoft.com/office/officeart/2005/8/layout/matrix1"/>
    <dgm:cxn modelId="{17F18F5A-359A-46A8-923B-BBAE9B779576}" type="presParOf" srcId="{46C59AED-BEE6-6B43-9AA7-2EFA24A5D09A}" destId="{4F1DC387-601E-B046-B38E-045505BADDC2}" srcOrd="2" destOrd="0" presId="urn:microsoft.com/office/officeart/2005/8/layout/matrix1"/>
    <dgm:cxn modelId="{87D3B18E-5FE9-43CE-A811-9C3C18A84499}" type="presParOf" srcId="{46C59AED-BEE6-6B43-9AA7-2EFA24A5D09A}" destId="{AB2FE107-B6F3-4042-AB6E-4DB33B0F246A}" srcOrd="3" destOrd="0" presId="urn:microsoft.com/office/officeart/2005/8/layout/matrix1"/>
    <dgm:cxn modelId="{CC682FCA-E02A-49E1-8706-C9425E7FB88A}" type="presParOf" srcId="{46C59AED-BEE6-6B43-9AA7-2EFA24A5D09A}" destId="{963DA7E3-9BC5-9B48-90C0-E57DDBF1ACE4}" srcOrd="4" destOrd="0" presId="urn:microsoft.com/office/officeart/2005/8/layout/matrix1"/>
    <dgm:cxn modelId="{D66E4602-338E-4CF2-B9D7-840BA6464F02}" type="presParOf" srcId="{46C59AED-BEE6-6B43-9AA7-2EFA24A5D09A}" destId="{17DE289F-957A-654C-9674-B8E44D29D751}" srcOrd="5" destOrd="0" presId="urn:microsoft.com/office/officeart/2005/8/layout/matrix1"/>
    <dgm:cxn modelId="{ED4C3B23-E487-40D3-8F32-9D109C0A5A58}" type="presParOf" srcId="{46C59AED-BEE6-6B43-9AA7-2EFA24A5D09A}" destId="{88853EA2-2760-F74D-AB29-9D7C08BF034F}" srcOrd="6" destOrd="0" presId="urn:microsoft.com/office/officeart/2005/8/layout/matrix1"/>
    <dgm:cxn modelId="{013BD713-C8E1-48BC-8B1E-A1D65C0ED101}" type="presParOf" srcId="{46C59AED-BEE6-6B43-9AA7-2EFA24A5D09A}" destId="{853D3D45-6891-5E4B-B165-65F8938A2960}" srcOrd="7" destOrd="0" presId="urn:microsoft.com/office/officeart/2005/8/layout/matrix1"/>
    <dgm:cxn modelId="{D0E6C6A0-02A6-49C4-BF75-61DEB5E418CB}" type="presParOf" srcId="{82C08417-9C12-A847-8934-086A726EFA36}" destId="{9B737852-1D55-DB49-B34A-10CAF1B6189F}"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433CD7-C73A-468A-995B-86A4887681EE}" type="datetimeFigureOut">
              <a:rPr lang="en-US" smtClean="0"/>
              <a:t>9/30/15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C9085E-7560-448F-A429-2B3F4996E80A}" type="slidenum">
              <a:rPr lang="en-US" smtClean="0"/>
              <a:t>‹#›</a:t>
            </a:fld>
            <a:endParaRPr lang="en-US"/>
          </a:p>
        </p:txBody>
      </p:sp>
    </p:spTree>
    <p:extLst>
      <p:ext uri="{BB962C8B-B14F-4D97-AF65-F5344CB8AC3E}">
        <p14:creationId xmlns:p14="http://schemas.microsoft.com/office/powerpoint/2010/main" val="46035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Assets are economic resources with probable future benefits owned or controlled by an entity as a result of past transactions. In other words, they are the acquired resources the entity can use to operate in the future. To be reported, assets must have a measurable, verifiable value, usually based on the purchase price.</a:t>
            </a:r>
          </a:p>
          <a:p>
            <a:pPr>
              <a:spcBef>
                <a:spcPct val="0"/>
              </a:spcBef>
            </a:pPr>
            <a:endParaRPr lang="en-US" smtClean="0"/>
          </a:p>
          <a:p>
            <a:pPr>
              <a:spcBef>
                <a:spcPct val="0"/>
              </a:spcBef>
            </a:pPr>
            <a:r>
              <a:rPr lang="en-US" smtClean="0"/>
              <a:t>Liabilities are probable debts or obligations (claims to a company’s resources) that result from a company’s past transactions and will be paid with assets or services. Entities that a company owes money to are called creditors. </a:t>
            </a:r>
          </a:p>
          <a:p>
            <a:pPr>
              <a:spcBef>
                <a:spcPct val="0"/>
              </a:spcBef>
            </a:pPr>
            <a:endParaRPr lang="en-US" smtClean="0"/>
          </a:p>
          <a:p>
            <a:pPr>
              <a:spcBef>
                <a:spcPct val="0"/>
              </a:spcBef>
            </a:pPr>
            <a:r>
              <a:rPr lang="en-US" smtClean="0"/>
              <a:t>Stockholders’ equity (also called owners’ equity or shareholders’ equity) is the financing provided by the owners and by business operations. Owner-provided cash (and sometimes other assets) is referred to as contributed capital. Owners invest in the business and receive shares of stock as evidence of ownership. </a:t>
            </a:r>
          </a:p>
        </p:txBody>
      </p:sp>
    </p:spTree>
    <p:extLst>
      <p:ext uri="{BB962C8B-B14F-4D97-AF65-F5344CB8AC3E}">
        <p14:creationId xmlns:p14="http://schemas.microsoft.com/office/powerpoint/2010/main" val="489843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5123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defTabSz="899587" fontAlgn="base">
              <a:spcBef>
                <a:spcPct val="30000"/>
              </a:spcBef>
              <a:spcAft>
                <a:spcPct val="0"/>
              </a:spcAft>
              <a:defRPr/>
            </a:pPr>
            <a:r>
              <a:rPr lang="en-US" dirty="0" smtClean="0"/>
              <a:t>Note* In contrast to Accrual Based Accounting</a:t>
            </a:r>
            <a:r>
              <a:rPr lang="en-US" baseline="0" dirty="0" smtClean="0"/>
              <a:t>, in Cash Basis Accounting, Revenue is recorded when cash is received. Expenses are recorded when cash is paid. </a:t>
            </a:r>
          </a:p>
          <a:p>
            <a:endParaRPr lang="en-US" dirty="0"/>
          </a:p>
        </p:txBody>
      </p:sp>
    </p:spTree>
    <p:extLst>
      <p:ext uri="{BB962C8B-B14F-4D97-AF65-F5344CB8AC3E}">
        <p14:creationId xmlns:p14="http://schemas.microsoft.com/office/powerpoint/2010/main" val="2071562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defTabSz="899587" fontAlgn="base">
              <a:spcBef>
                <a:spcPct val="30000"/>
              </a:spcBef>
              <a:spcAft>
                <a:spcPct val="0"/>
              </a:spcAft>
              <a:defRPr/>
            </a:pPr>
            <a:r>
              <a:rPr lang="en-US" b="1" baseline="0" dirty="0" smtClean="0"/>
              <a:t>Expanded Transactional Analysis</a:t>
            </a:r>
            <a:endParaRPr lang="en-US" b="0" baseline="0" dirty="0" smtClean="0"/>
          </a:p>
          <a:p>
            <a:pPr defTabSz="899587" fontAlgn="base">
              <a:spcBef>
                <a:spcPct val="30000"/>
              </a:spcBef>
              <a:spcAft>
                <a:spcPct val="0"/>
              </a:spcAft>
              <a:defRPr/>
            </a:pPr>
            <a:r>
              <a:rPr lang="en-US" b="0" baseline="0" dirty="0" smtClean="0"/>
              <a:t>Assets= Liabilities + Stockholder’s Equity</a:t>
            </a:r>
          </a:p>
          <a:p>
            <a:pPr defTabSz="899587" fontAlgn="base">
              <a:spcBef>
                <a:spcPct val="30000"/>
              </a:spcBef>
              <a:spcAft>
                <a:spcPct val="0"/>
              </a:spcAft>
              <a:defRPr/>
            </a:pPr>
            <a:r>
              <a:rPr lang="en-US" b="0" baseline="0" dirty="0" smtClean="0"/>
              <a:t>Assets: Debit for increase, Credit for decreases</a:t>
            </a:r>
          </a:p>
          <a:p>
            <a:pPr defTabSz="899587" fontAlgn="base">
              <a:spcBef>
                <a:spcPct val="30000"/>
              </a:spcBef>
              <a:spcAft>
                <a:spcPct val="0"/>
              </a:spcAft>
              <a:defRPr/>
            </a:pPr>
            <a:r>
              <a:rPr lang="en-US" b="0" baseline="0" dirty="0" smtClean="0"/>
              <a:t>Liabilities: Debit for decreases, Credit for Increase</a:t>
            </a:r>
          </a:p>
          <a:p>
            <a:pPr defTabSz="899587" fontAlgn="base">
              <a:spcBef>
                <a:spcPct val="30000"/>
              </a:spcBef>
              <a:spcAft>
                <a:spcPct val="0"/>
              </a:spcAft>
              <a:defRPr/>
            </a:pPr>
            <a:r>
              <a:rPr lang="en-US" b="0" baseline="0" dirty="0" smtClean="0"/>
              <a:t>Stockholder’s Equity can be broken into two different parts</a:t>
            </a:r>
          </a:p>
          <a:p>
            <a:pPr marL="224897" indent="-224897" defTabSz="899587" fontAlgn="base">
              <a:spcBef>
                <a:spcPct val="30000"/>
              </a:spcBef>
              <a:spcAft>
                <a:spcPct val="0"/>
              </a:spcAft>
              <a:buFontTx/>
              <a:buAutoNum type="arabicParenR"/>
              <a:defRPr/>
            </a:pPr>
            <a:r>
              <a:rPr lang="en-US" b="0" baseline="0" dirty="0" smtClean="0"/>
              <a:t>Contributed Capital: Debit for decrease, Credit for increase</a:t>
            </a:r>
          </a:p>
          <a:p>
            <a:pPr marL="224897" indent="-224897" defTabSz="899587" fontAlgn="base">
              <a:spcBef>
                <a:spcPct val="30000"/>
              </a:spcBef>
              <a:spcAft>
                <a:spcPct val="0"/>
              </a:spcAft>
              <a:buFontTx/>
              <a:buAutoNum type="arabicParenR"/>
              <a:defRPr/>
            </a:pPr>
            <a:r>
              <a:rPr lang="en-US" b="0" baseline="0" dirty="0" smtClean="0"/>
              <a:t>Retained Earnings: Debit for decrease, Credit for increase</a:t>
            </a:r>
          </a:p>
          <a:p>
            <a:pPr marL="224897" indent="-224897" defTabSz="899587" fontAlgn="base">
              <a:spcBef>
                <a:spcPct val="30000"/>
              </a:spcBef>
              <a:spcAft>
                <a:spcPct val="0"/>
              </a:spcAft>
              <a:buFontTx/>
              <a:buAutoNum type="arabicParenR"/>
              <a:defRPr/>
            </a:pPr>
            <a:endParaRPr lang="en-US" b="0" baseline="0" dirty="0" smtClean="0"/>
          </a:p>
          <a:p>
            <a:pPr defTabSz="899587" fontAlgn="base">
              <a:spcBef>
                <a:spcPct val="30000"/>
              </a:spcBef>
              <a:spcAft>
                <a:spcPct val="0"/>
              </a:spcAft>
              <a:defRPr/>
            </a:pPr>
            <a:r>
              <a:rPr lang="en-US" b="0" baseline="0" dirty="0" smtClean="0"/>
              <a:t>For retained earnings, a payment of dividend or a negative net income would decrease your retained earnings. On the other hand, an increase in Net Income would increase your retained earnings.</a:t>
            </a:r>
          </a:p>
          <a:p>
            <a:pPr defTabSz="899587" fontAlgn="base">
              <a:spcBef>
                <a:spcPct val="30000"/>
              </a:spcBef>
              <a:spcAft>
                <a:spcPct val="0"/>
              </a:spcAft>
              <a:defRPr/>
            </a:pPr>
            <a:r>
              <a:rPr lang="en-US" b="0" baseline="0" dirty="0" smtClean="0"/>
              <a:t>When looking into Net Income, Revenues should always be Credited whereas Expenses should always be debited. Thus, revenues would increase your retained earnings whereas expenses would reduce your retained earnings. </a:t>
            </a:r>
          </a:p>
          <a:p>
            <a:pPr defTabSz="899587" fontAlgn="base">
              <a:spcBef>
                <a:spcPct val="30000"/>
              </a:spcBef>
              <a:spcAft>
                <a:spcPct val="0"/>
              </a:spcAft>
              <a:defRPr/>
            </a:pPr>
            <a:endParaRPr lang="en-US" b="0" baseline="0" dirty="0" smtClean="0"/>
          </a:p>
          <a:p>
            <a:pPr defTabSz="899587" fontAlgn="base">
              <a:spcBef>
                <a:spcPct val="30000"/>
              </a:spcBef>
              <a:spcAft>
                <a:spcPct val="0"/>
              </a:spcAft>
              <a:defRPr/>
            </a:pPr>
            <a:r>
              <a:rPr lang="en-US" b="0" baseline="0" dirty="0" smtClean="0"/>
              <a:t>Remember: Beginning Retained Earnings + Net Income – Dividends = Ending Retained Earnings (Flows into Stockholder’s Equity)</a:t>
            </a:r>
          </a:p>
          <a:p>
            <a:pPr defTabSz="899587" fontAlgn="base">
              <a:spcBef>
                <a:spcPct val="30000"/>
              </a:spcBef>
              <a:spcAft>
                <a:spcPct val="0"/>
              </a:spcAft>
              <a:defRPr/>
            </a:pPr>
            <a:endParaRPr lang="en-US" b="0" baseline="0" dirty="0" smtClean="0"/>
          </a:p>
        </p:txBody>
      </p:sp>
    </p:spTree>
    <p:extLst>
      <p:ext uri="{BB962C8B-B14F-4D97-AF65-F5344CB8AC3E}">
        <p14:creationId xmlns:p14="http://schemas.microsoft.com/office/powerpoint/2010/main" val="159937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377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569D06-0902-EB48-87C7-56F416AC1BAE}"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375385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D3B327-5264-4139-AF49-0DAD010EC983}"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73127-994C-4882-A00E-1CBDC7185DEF}" type="slidenum">
              <a:rPr lang="en-US" smtClean="0"/>
              <a:t>‹#›</a:t>
            </a:fld>
            <a:endParaRPr lang="en-US"/>
          </a:p>
        </p:txBody>
      </p:sp>
    </p:spTree>
    <p:extLst>
      <p:ext uri="{BB962C8B-B14F-4D97-AF65-F5344CB8AC3E}">
        <p14:creationId xmlns:p14="http://schemas.microsoft.com/office/powerpoint/2010/main" val="1149376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3B327-5264-4139-AF49-0DAD010EC983}"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73127-994C-4882-A00E-1CBDC7185DEF}" type="slidenum">
              <a:rPr lang="en-US" smtClean="0"/>
              <a:t>‹#›</a:t>
            </a:fld>
            <a:endParaRPr lang="en-US"/>
          </a:p>
        </p:txBody>
      </p:sp>
    </p:spTree>
    <p:extLst>
      <p:ext uri="{BB962C8B-B14F-4D97-AF65-F5344CB8AC3E}">
        <p14:creationId xmlns:p14="http://schemas.microsoft.com/office/powerpoint/2010/main" val="78336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4"/>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3B327-5264-4139-AF49-0DAD010EC983}"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73127-994C-4882-A00E-1CBDC7185DEF}" type="slidenum">
              <a:rPr lang="en-US" smtClean="0"/>
              <a:t>‹#›</a:t>
            </a:fld>
            <a:endParaRPr lang="en-US"/>
          </a:p>
        </p:txBody>
      </p:sp>
    </p:spTree>
    <p:extLst>
      <p:ext uri="{BB962C8B-B14F-4D97-AF65-F5344CB8AC3E}">
        <p14:creationId xmlns:p14="http://schemas.microsoft.com/office/powerpoint/2010/main" val="792633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430F2A-10BC-514F-9EE5-D4B8DE12B641}" type="datetimeFigureOut">
              <a:rPr lang="en-US" smtClean="0">
                <a:solidFill>
                  <a:prstClr val="black">
                    <a:tint val="75000"/>
                  </a:prstClr>
                </a:solidFill>
              </a:rPr>
              <a:pPr/>
              <a:t>9/30/15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E606981-73B0-2142-B407-D57DDDAF33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6837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430F2A-10BC-514F-9EE5-D4B8DE12B641}" type="datetimeFigureOut">
              <a:rPr lang="en-US" smtClean="0">
                <a:solidFill>
                  <a:prstClr val="black">
                    <a:tint val="75000"/>
                  </a:prstClr>
                </a:solidFill>
              </a:rPr>
              <a:pPr/>
              <a:t>9/30/15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E606981-73B0-2142-B407-D57DDDAF33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1525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430F2A-10BC-514F-9EE5-D4B8DE12B641}" type="datetimeFigureOut">
              <a:rPr lang="en-US" smtClean="0">
                <a:solidFill>
                  <a:prstClr val="black">
                    <a:tint val="75000"/>
                  </a:prstClr>
                </a:solidFill>
              </a:rPr>
              <a:pPr/>
              <a:t>9/30/15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E606981-73B0-2142-B407-D57DDDAF33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7220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430F2A-10BC-514F-9EE5-D4B8DE12B641}" type="datetimeFigureOut">
              <a:rPr lang="en-US" smtClean="0">
                <a:solidFill>
                  <a:prstClr val="black">
                    <a:tint val="75000"/>
                  </a:prstClr>
                </a:solidFill>
              </a:rPr>
              <a:pPr/>
              <a:t>9/30/15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E606981-73B0-2142-B407-D57DDDAF33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561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430F2A-10BC-514F-9EE5-D4B8DE12B641}" type="datetimeFigureOut">
              <a:rPr lang="en-US" smtClean="0">
                <a:solidFill>
                  <a:prstClr val="black">
                    <a:tint val="75000"/>
                  </a:prstClr>
                </a:solidFill>
              </a:rPr>
              <a:pPr/>
              <a:t>9/30/15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E606981-73B0-2142-B407-D57DDDAF33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5967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430F2A-10BC-514F-9EE5-D4B8DE12B641}" type="datetimeFigureOut">
              <a:rPr lang="en-US" smtClean="0">
                <a:solidFill>
                  <a:prstClr val="black">
                    <a:tint val="75000"/>
                  </a:prstClr>
                </a:solidFill>
              </a:rPr>
              <a:pPr/>
              <a:t>9/30/15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E606981-73B0-2142-B407-D57DDDAF33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3167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30F2A-10BC-514F-9EE5-D4B8DE12B641}" type="datetimeFigureOut">
              <a:rPr lang="en-US" smtClean="0">
                <a:solidFill>
                  <a:prstClr val="black">
                    <a:tint val="75000"/>
                  </a:prstClr>
                </a:solidFill>
              </a:rPr>
              <a:pPr/>
              <a:t>9/30/15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E606981-73B0-2142-B407-D57DDDAF33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50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30F2A-10BC-514F-9EE5-D4B8DE12B641}" type="datetimeFigureOut">
              <a:rPr lang="en-US" smtClean="0">
                <a:solidFill>
                  <a:prstClr val="black">
                    <a:tint val="75000"/>
                  </a:prstClr>
                </a:solidFill>
              </a:rPr>
              <a:pPr/>
              <a:t>9/30/15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E606981-73B0-2142-B407-D57DDDAF33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6775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D3B327-5264-4139-AF49-0DAD010EC983}"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73127-994C-4882-A00E-1CBDC7185DEF}" type="slidenum">
              <a:rPr lang="en-US" smtClean="0"/>
              <a:t>‹#›</a:t>
            </a:fld>
            <a:endParaRPr lang="en-US"/>
          </a:p>
        </p:txBody>
      </p:sp>
    </p:spTree>
    <p:extLst>
      <p:ext uri="{BB962C8B-B14F-4D97-AF65-F5344CB8AC3E}">
        <p14:creationId xmlns:p14="http://schemas.microsoft.com/office/powerpoint/2010/main" val="3067714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3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430F2A-10BC-514F-9EE5-D4B8DE12B641}" type="datetimeFigureOut">
              <a:rPr lang="en-US" smtClean="0">
                <a:solidFill>
                  <a:prstClr val="black">
                    <a:tint val="75000"/>
                  </a:prstClr>
                </a:solidFill>
              </a:rPr>
              <a:pPr/>
              <a:t>9/30/15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E606981-73B0-2142-B407-D57DDDAF33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7669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430F2A-10BC-514F-9EE5-D4B8DE12B641}" type="datetimeFigureOut">
              <a:rPr lang="en-US" smtClean="0">
                <a:solidFill>
                  <a:prstClr val="black">
                    <a:tint val="75000"/>
                  </a:prstClr>
                </a:solidFill>
              </a:rPr>
              <a:pPr/>
              <a:t>9/30/15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E606981-73B0-2142-B407-D57DDDAF33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2880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430F2A-10BC-514F-9EE5-D4B8DE12B641}" type="datetimeFigureOut">
              <a:rPr lang="en-US" smtClean="0">
                <a:solidFill>
                  <a:prstClr val="black">
                    <a:tint val="75000"/>
                  </a:prstClr>
                </a:solidFill>
              </a:rPr>
              <a:pPr/>
              <a:t>9/30/15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E606981-73B0-2142-B407-D57DDDAF33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1664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8"/>
          <p:cNvSpPr/>
          <p:nvPr/>
        </p:nvSpPr>
        <p:spPr>
          <a:xfrm>
            <a:off x="9001127"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5" name="Rectangle 9"/>
          <p:cNvSpPr/>
          <p:nvPr/>
        </p:nvSpPr>
        <p:spPr>
          <a:xfrm>
            <a:off x="9001127"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6" name="TextBox 6"/>
          <p:cNvSpPr txBox="1"/>
          <p:nvPr userDrawn="1"/>
        </p:nvSpPr>
        <p:spPr>
          <a:xfrm>
            <a:off x="914400" y="4495804"/>
            <a:ext cx="7391400" cy="1477963"/>
          </a:xfrm>
          <a:prstGeom prst="rect">
            <a:avLst/>
          </a:prstGeom>
          <a:noFill/>
        </p:spPr>
        <p:txBody>
          <a:bodyPr>
            <a:spAutoFit/>
          </a:bodyPr>
          <a:lstStyle/>
          <a:p>
            <a:pPr>
              <a:defRPr/>
            </a:pPr>
            <a:r>
              <a:rPr lang="en-US" dirty="0">
                <a:solidFill>
                  <a:srgbClr val="7A7A7A">
                    <a:lumMod val="50000"/>
                  </a:srgbClr>
                </a:solidFill>
              </a:rPr>
              <a:t>PowerPoint Authors:</a:t>
            </a:r>
          </a:p>
          <a:p>
            <a:pPr>
              <a:defRPr/>
            </a:pPr>
            <a:r>
              <a:rPr lang="en-US" dirty="0">
                <a:solidFill>
                  <a:srgbClr val="7A7A7A">
                    <a:lumMod val="50000"/>
                  </a:srgbClr>
                </a:solidFill>
              </a:rPr>
              <a:t>	Susan Coomer Galbreath, Ph.D., CPA</a:t>
            </a:r>
          </a:p>
          <a:p>
            <a:pPr>
              <a:defRPr/>
            </a:pPr>
            <a:r>
              <a:rPr lang="en-US" dirty="0">
                <a:solidFill>
                  <a:srgbClr val="7A7A7A">
                    <a:lumMod val="50000"/>
                  </a:srgbClr>
                </a:solidFill>
              </a:rPr>
              <a:t>	Charles W Caldwell, D.B.A., CMA</a:t>
            </a:r>
          </a:p>
          <a:p>
            <a:pPr>
              <a:defRPr/>
            </a:pPr>
            <a:r>
              <a:rPr lang="en-US" dirty="0">
                <a:solidFill>
                  <a:srgbClr val="7A7A7A">
                    <a:lumMod val="50000"/>
                  </a:srgbClr>
                </a:solidFill>
              </a:rPr>
              <a:t>	Jon A. Booker, Ph.D., CPA, CIA</a:t>
            </a:r>
          </a:p>
          <a:p>
            <a:pPr>
              <a:defRPr/>
            </a:pPr>
            <a:r>
              <a:rPr lang="en-US" dirty="0">
                <a:solidFill>
                  <a:srgbClr val="7A7A7A">
                    <a:lumMod val="50000"/>
                  </a:srgbClr>
                </a:solidFill>
              </a:rPr>
              <a:t>	Cynthia J. Rooney, Ph.D., CPA</a:t>
            </a:r>
          </a:p>
        </p:txBody>
      </p:sp>
      <p:sp>
        <p:nvSpPr>
          <p:cNvPr id="2" name="Title 1"/>
          <p:cNvSpPr>
            <a:spLocks noGrp="1"/>
          </p:cNvSpPr>
          <p:nvPr>
            <p:ph type="ctrTitle"/>
          </p:nvPr>
        </p:nvSpPr>
        <p:spPr>
          <a:xfrm>
            <a:off x="457200" y="76204"/>
            <a:ext cx="7772400" cy="2971799"/>
          </a:xfrm>
        </p:spPr>
        <p:txBody>
          <a:bodyPr anchor="ctr">
            <a:noAutofit/>
          </a:bodyPr>
          <a:lstStyle>
            <a:lvl1pPr>
              <a:lnSpc>
                <a:spcPct val="100000"/>
              </a:lnSpc>
              <a:defRPr sz="4000" spc="-8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276600"/>
            <a:ext cx="7772400" cy="868680"/>
          </a:xfrm>
        </p:spPr>
        <p:txBody>
          <a:bodyPr/>
          <a:lstStyle>
            <a:lvl1pPr marL="0" indent="0" algn="l">
              <a:buNone/>
              <a:defRPr b="0" cap="all" spc="120" baseline="0">
                <a:solidFill>
                  <a:schemeClr val="accent5">
                    <a:lumMod val="50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2629025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solidFill>
                  <a:srgbClr val="000000"/>
                </a:solidFill>
              </a:rPr>
              <a:t>3-</a:t>
            </a:r>
            <a:fld id="{2541BF50-467D-4CBF-B5E5-185DC60DD17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36371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00" y="-1447800"/>
            <a:ext cx="7772400" cy="7772400"/>
          </a:xfrm>
        </p:spPr>
        <p:txBody>
          <a:bodyPr anchor="ctr">
            <a:noAutofit/>
          </a:bodyPr>
          <a:lstStyle>
            <a:lvl1pPr algn="l">
              <a:lnSpc>
                <a:spcPct val="100000"/>
              </a:lnSpc>
              <a:defRPr sz="3200" b="0" cap="all" spc="-80" baseline="0">
                <a:solidFill>
                  <a:schemeClr val="accent5">
                    <a:lumMod val="50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04800" y="228600"/>
            <a:ext cx="7772400" cy="1066800"/>
          </a:xfrm>
        </p:spPr>
        <p:txBody>
          <a:bodyPr anchor="b">
            <a:normAutofit/>
          </a:bodyPr>
          <a:lstStyle>
            <a:lvl1pPr marL="0" indent="0">
              <a:buNone/>
              <a:defRPr sz="3200" b="0" cap="all" spc="12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solidFill>
                  <a:srgbClr val="000000"/>
                </a:solidFill>
              </a:rPr>
              <a:t>3-</a:t>
            </a:r>
            <a:fld id="{0881BD97-109E-40CE-B69F-D2D27D8C4CF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091389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33400" y="1574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1574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r>
              <a:rPr lang="en-US">
                <a:solidFill>
                  <a:srgbClr val="000000"/>
                </a:solidFill>
              </a:rPr>
              <a:t>3-</a:t>
            </a:r>
            <a:fld id="{A1F519FD-C27A-4091-90BF-9E8F600E1A6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254668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48640" y="1600200"/>
            <a:ext cx="3733800" cy="639762"/>
          </a:xfrm>
        </p:spPr>
        <p:txBody>
          <a:bodyPr anchor="b">
            <a:noAutofit/>
          </a:bodyPr>
          <a:lstStyle>
            <a:lvl1pPr marL="0" indent="0">
              <a:buNone/>
              <a:defRPr sz="1800" b="0" cap="all" spc="1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3400" y="2313432"/>
            <a:ext cx="373380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600200"/>
            <a:ext cx="3669792" cy="639762"/>
          </a:xfrm>
        </p:spPr>
        <p:txBody>
          <a:bodyPr anchor="b">
            <a:noAutofit/>
          </a:bodyPr>
          <a:lstStyle>
            <a:lvl1pPr marL="0" indent="0">
              <a:buNone/>
              <a:defRPr lang="en-US" sz="1800" b="0" kern="1200" cap="all" spc="100" baseline="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093208" y="2331720"/>
            <a:ext cx="3669792"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r>
              <a:rPr lang="en-US">
                <a:solidFill>
                  <a:srgbClr val="000000"/>
                </a:solidFill>
              </a:rPr>
              <a:t>3-</a:t>
            </a:r>
            <a:fld id="{1BFF7083-FDC0-4F3E-9050-14152E5143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63623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a:solidFill>
                  <a:srgbClr val="000000"/>
                </a:solidFill>
              </a:rPr>
              <a:t>3-</a:t>
            </a:r>
            <a:fld id="{B5DCEC24-1C7A-4CA2-9211-ACA1CDDFE39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305072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solidFill>
                  <a:srgbClr val="000000"/>
                </a:solidFill>
              </a:rPr>
              <a:t>3-</a:t>
            </a:r>
            <a:fld id="{6078DA80-04C9-4E5F-A9C3-ABE565544F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0660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D3B327-5264-4139-AF49-0DAD010EC983}" type="datetimeFigureOut">
              <a:rPr lang="en-US" smtClean="0"/>
              <a:t>9/30/15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73127-994C-4882-A00E-1CBDC7185DEF}" type="slidenum">
              <a:rPr lang="en-US" smtClean="0"/>
              <a:t>‹#›</a:t>
            </a:fld>
            <a:endParaRPr lang="en-US"/>
          </a:p>
        </p:txBody>
      </p:sp>
    </p:spTree>
    <p:extLst>
      <p:ext uri="{BB962C8B-B14F-4D97-AF65-F5344CB8AC3E}">
        <p14:creationId xmlns:p14="http://schemas.microsoft.com/office/powerpoint/2010/main" val="22339536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899703-53F2-DC4E-A9A7-E89C8DF54295}" type="datetimeFigureOut">
              <a:rPr lang="en-US" smtClean="0">
                <a:solidFill>
                  <a:prstClr val="black">
                    <a:tint val="75000"/>
                  </a:prstClr>
                </a:solidFill>
              </a:rPr>
              <a:pPr/>
              <a:t>9/30/15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F912805-046E-614A-A03F-7A68A528B4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34985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99703-53F2-DC4E-A9A7-E89C8DF54295}" type="datetimeFigureOut">
              <a:rPr lang="en-US" smtClean="0">
                <a:solidFill>
                  <a:prstClr val="black">
                    <a:tint val="75000"/>
                  </a:prstClr>
                </a:solidFill>
              </a:rPr>
              <a:pPr/>
              <a:t>9/30/15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F912805-046E-614A-A03F-7A68A528B4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80329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99703-53F2-DC4E-A9A7-E89C8DF54295}" type="datetimeFigureOut">
              <a:rPr lang="en-US" smtClean="0">
                <a:solidFill>
                  <a:prstClr val="black">
                    <a:tint val="75000"/>
                  </a:prstClr>
                </a:solidFill>
              </a:rPr>
              <a:pPr/>
              <a:t>9/30/15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F912805-046E-614A-A03F-7A68A528B4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16076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899703-53F2-DC4E-A9A7-E89C8DF54295}" type="datetimeFigureOut">
              <a:rPr lang="en-US" smtClean="0">
                <a:solidFill>
                  <a:prstClr val="black">
                    <a:tint val="75000"/>
                  </a:prstClr>
                </a:solidFill>
              </a:rPr>
              <a:pPr/>
              <a:t>9/30/15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F912805-046E-614A-A03F-7A68A528B4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1357500"/>
      </p:ext>
    </p:extLst>
  </p:cSld>
  <p:clrMapOvr>
    <a:masterClrMapping/>
  </p:clrMapOvr>
  <p:extLst mod="1">
    <p:ext uri="{DCECCB84-F9BA-43D5-87BE-67443E8EF086}">
      <p15:sldGuideLst xmlns:p15="http://schemas.microsoft.com/office/powerpoint/2012/main" xmlns=""/>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899703-53F2-DC4E-A9A7-E89C8DF54295}" type="datetimeFigureOut">
              <a:rPr lang="en-US" smtClean="0">
                <a:solidFill>
                  <a:prstClr val="black">
                    <a:tint val="75000"/>
                  </a:prstClr>
                </a:solidFill>
              </a:rPr>
              <a:pPr/>
              <a:t>9/30/15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F912805-046E-614A-A03F-7A68A528B4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151556"/>
      </p:ext>
    </p:extLst>
  </p:cSld>
  <p:clrMapOvr>
    <a:masterClrMapping/>
  </p:clrMapOvr>
  <p:extLst mod="1">
    <p:ext uri="{DCECCB84-F9BA-43D5-87BE-67443E8EF086}">
      <p15:sldGuideLst xmlns:p15="http://schemas.microsoft.com/office/powerpoint/2012/main" xmlns=""/>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899703-53F2-DC4E-A9A7-E89C8DF54295}" type="datetimeFigureOut">
              <a:rPr lang="en-US" smtClean="0">
                <a:solidFill>
                  <a:prstClr val="black">
                    <a:tint val="75000"/>
                  </a:prstClr>
                </a:solidFill>
              </a:rPr>
              <a:pPr/>
              <a:t>9/30/15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F912805-046E-614A-A03F-7A68A528B4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36397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9703-53F2-DC4E-A9A7-E89C8DF54295}" type="datetimeFigureOut">
              <a:rPr lang="en-US" smtClean="0">
                <a:solidFill>
                  <a:prstClr val="black">
                    <a:tint val="75000"/>
                  </a:prstClr>
                </a:solidFill>
              </a:rPr>
              <a:pPr/>
              <a:t>9/30/15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F912805-046E-614A-A03F-7A68A528B4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43423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99703-53F2-DC4E-A9A7-E89C8DF54295}" type="datetimeFigureOut">
              <a:rPr lang="en-US" smtClean="0">
                <a:solidFill>
                  <a:prstClr val="black">
                    <a:tint val="75000"/>
                  </a:prstClr>
                </a:solidFill>
              </a:rPr>
              <a:pPr/>
              <a:t>9/30/15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F912805-046E-614A-A03F-7A68A528B4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8187327"/>
      </p:ext>
    </p:extLst>
  </p:cSld>
  <p:clrMapOvr>
    <a:masterClrMapping/>
  </p:clrMapOvr>
  <p:extLst mod="1">
    <p:ext uri="{DCECCB84-F9BA-43D5-87BE-67443E8EF086}">
      <p15:sldGuideLst xmlns:p15="http://schemas.microsoft.com/office/powerpoint/2012/main" xmlns=""/>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99703-53F2-DC4E-A9A7-E89C8DF54295}" type="datetimeFigureOut">
              <a:rPr lang="en-US" smtClean="0">
                <a:solidFill>
                  <a:prstClr val="black">
                    <a:tint val="75000"/>
                  </a:prstClr>
                </a:solidFill>
              </a:rPr>
              <a:pPr/>
              <a:t>9/30/15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912805-046E-614A-A03F-7A68A528B4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890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99703-53F2-DC4E-A9A7-E89C8DF54295}" type="datetimeFigureOut">
              <a:rPr lang="en-US" smtClean="0">
                <a:solidFill>
                  <a:prstClr val="black">
                    <a:tint val="75000"/>
                  </a:prstClr>
                </a:solidFill>
              </a:rPr>
              <a:pPr/>
              <a:t>9/30/15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F912805-046E-614A-A03F-7A68A528B4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7853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D3B327-5264-4139-AF49-0DAD010EC983}" type="datetimeFigureOut">
              <a:rPr lang="en-US" smtClean="0"/>
              <a:t>9/30/15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73127-994C-4882-A00E-1CBDC7185DEF}" type="slidenum">
              <a:rPr lang="en-US" smtClean="0"/>
              <a:t>‹#›</a:t>
            </a:fld>
            <a:endParaRPr lang="en-US"/>
          </a:p>
        </p:txBody>
      </p:sp>
    </p:spTree>
    <p:extLst>
      <p:ext uri="{BB962C8B-B14F-4D97-AF65-F5344CB8AC3E}">
        <p14:creationId xmlns:p14="http://schemas.microsoft.com/office/powerpoint/2010/main" val="1530078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99703-53F2-DC4E-A9A7-E89C8DF54295}" type="datetimeFigureOut">
              <a:rPr lang="en-US" smtClean="0">
                <a:solidFill>
                  <a:prstClr val="black">
                    <a:tint val="75000"/>
                  </a:prstClr>
                </a:solidFill>
              </a:rPr>
              <a:pPr/>
              <a:t>9/30/15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F912805-046E-614A-A03F-7A68A528B4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67114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solidFill>
                  <a:srgbClr val="EEECE1"/>
                </a:solidFill>
              </a:rPr>
              <a:pPr/>
              <a:t>9/30/15</a:t>
            </a:fld>
            <a:endParaRPr lang="en-US">
              <a:solidFill>
                <a:srgbClr val="EEECE1"/>
              </a:solidFill>
            </a:endParaRPr>
          </a:p>
        </p:txBody>
      </p:sp>
      <p:sp>
        <p:nvSpPr>
          <p:cNvPr id="5" name="Footer Placeholder 4"/>
          <p:cNvSpPr>
            <a:spLocks noGrp="1"/>
          </p:cNvSpPr>
          <p:nvPr>
            <p:ph type="ftr" sz="quarter" idx="11"/>
          </p:nvPr>
        </p:nvSpPr>
        <p:spPr/>
        <p:txBody>
          <a:bodyPr/>
          <a:lstStyle/>
          <a:p>
            <a:endParaRPr lang="en-US">
              <a:solidFill>
                <a:srgbClr val="EEECE1"/>
              </a:solidFill>
            </a:endParaRPr>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11512199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solidFill>
                  <a:srgbClr val="EEECE1"/>
                </a:solidFill>
              </a:rPr>
              <a:pPr/>
              <a:t>9/30/15</a:t>
            </a:fld>
            <a:endParaRPr lang="en-US">
              <a:solidFill>
                <a:srgbClr val="EEECE1"/>
              </a:solidFill>
            </a:endParaRPr>
          </a:p>
        </p:txBody>
      </p:sp>
      <p:sp>
        <p:nvSpPr>
          <p:cNvPr id="5" name="Footer Placeholder 4"/>
          <p:cNvSpPr>
            <a:spLocks noGrp="1"/>
          </p:cNvSpPr>
          <p:nvPr>
            <p:ph type="ftr" sz="quarter" idx="11"/>
          </p:nvPr>
        </p:nvSpPr>
        <p:spPr/>
        <p:txBody>
          <a:bodyPr/>
          <a:lstStyle/>
          <a:p>
            <a:endParaRPr lang="en-US">
              <a:solidFill>
                <a:srgbClr val="EEECE1"/>
              </a:solidFill>
            </a:endParaRPr>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9010553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solidFill>
                  <a:srgbClr val="EEECE1"/>
                </a:solidFill>
              </a:rPr>
              <a:pPr/>
              <a:t>9/30/15</a:t>
            </a:fld>
            <a:endParaRPr lang="en-US">
              <a:solidFill>
                <a:srgbClr val="EEECE1"/>
              </a:solidFill>
            </a:endParaRPr>
          </a:p>
        </p:txBody>
      </p:sp>
      <p:sp>
        <p:nvSpPr>
          <p:cNvPr id="5" name="Footer Placeholder 4"/>
          <p:cNvSpPr>
            <a:spLocks noGrp="1"/>
          </p:cNvSpPr>
          <p:nvPr>
            <p:ph type="ftr" sz="quarter" idx="11"/>
          </p:nvPr>
        </p:nvSpPr>
        <p:spPr/>
        <p:txBody>
          <a:bodyPr/>
          <a:lstStyle/>
          <a:p>
            <a:endParaRPr lang="en-US" dirty="0">
              <a:solidFill>
                <a:srgbClr val="EEECE1"/>
              </a:solidFill>
            </a:endParaRPr>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9310321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solidFill>
                  <a:srgbClr val="EEECE1"/>
                </a:solidFill>
              </a:rPr>
              <a:pPr/>
              <a:t>9/30/15</a:t>
            </a:fld>
            <a:endParaRPr lang="en-US">
              <a:solidFill>
                <a:srgbClr val="EEECE1"/>
              </a:solidFill>
            </a:endParaRPr>
          </a:p>
        </p:txBody>
      </p:sp>
      <p:sp>
        <p:nvSpPr>
          <p:cNvPr id="6" name="Footer Placeholder 5"/>
          <p:cNvSpPr>
            <a:spLocks noGrp="1"/>
          </p:cNvSpPr>
          <p:nvPr>
            <p:ph type="ftr" sz="quarter" idx="11"/>
          </p:nvPr>
        </p:nvSpPr>
        <p:spPr/>
        <p:txBody>
          <a:bodyPr/>
          <a:lstStyle/>
          <a:p>
            <a:endParaRPr lang="en-US">
              <a:solidFill>
                <a:srgbClr val="EEECE1"/>
              </a:solidFill>
            </a:endParaRPr>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2347650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solidFill>
                  <a:srgbClr val="EEECE1"/>
                </a:solidFill>
              </a:rPr>
              <a:pPr/>
              <a:t>9/30/15</a:t>
            </a:fld>
            <a:endParaRPr lang="en-US">
              <a:solidFill>
                <a:srgbClr val="EEECE1"/>
              </a:solidFill>
            </a:endParaRPr>
          </a:p>
        </p:txBody>
      </p:sp>
      <p:sp>
        <p:nvSpPr>
          <p:cNvPr id="8" name="Footer Placeholder 7"/>
          <p:cNvSpPr>
            <a:spLocks noGrp="1"/>
          </p:cNvSpPr>
          <p:nvPr>
            <p:ph type="ftr" sz="quarter" idx="11"/>
          </p:nvPr>
        </p:nvSpPr>
        <p:spPr/>
        <p:txBody>
          <a:bodyPr/>
          <a:lstStyle/>
          <a:p>
            <a:endParaRPr lang="en-US">
              <a:solidFill>
                <a:srgbClr val="EEECE1"/>
              </a:solidFill>
            </a:endParaRPr>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960301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solidFill>
                  <a:srgbClr val="EEECE1"/>
                </a:solidFill>
              </a:rPr>
              <a:pPr/>
              <a:t>9/30/15</a:t>
            </a:fld>
            <a:endParaRPr lang="en-US">
              <a:solidFill>
                <a:srgbClr val="EEECE1"/>
              </a:solidFill>
            </a:endParaRPr>
          </a:p>
        </p:txBody>
      </p:sp>
      <p:sp>
        <p:nvSpPr>
          <p:cNvPr id="4" name="Footer Placeholder 3"/>
          <p:cNvSpPr>
            <a:spLocks noGrp="1"/>
          </p:cNvSpPr>
          <p:nvPr>
            <p:ph type="ftr" sz="quarter" idx="11"/>
          </p:nvPr>
        </p:nvSpPr>
        <p:spPr/>
        <p:txBody>
          <a:bodyPr/>
          <a:lstStyle/>
          <a:p>
            <a:endParaRPr lang="en-US">
              <a:solidFill>
                <a:srgbClr val="EEECE1"/>
              </a:solidFill>
            </a:endParaRPr>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5067222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solidFill>
                  <a:srgbClr val="EEECE1"/>
                </a:solidFill>
              </a:rPr>
              <a:pPr/>
              <a:t>9/30/15</a:t>
            </a:fld>
            <a:endParaRPr lang="en-US">
              <a:solidFill>
                <a:srgbClr val="EEECE1"/>
              </a:solidFill>
            </a:endParaRPr>
          </a:p>
        </p:txBody>
      </p:sp>
      <p:sp>
        <p:nvSpPr>
          <p:cNvPr id="3" name="Footer Placeholder 2"/>
          <p:cNvSpPr>
            <a:spLocks noGrp="1"/>
          </p:cNvSpPr>
          <p:nvPr>
            <p:ph type="ftr" sz="quarter" idx="11"/>
          </p:nvPr>
        </p:nvSpPr>
        <p:spPr/>
        <p:txBody>
          <a:bodyPr/>
          <a:lstStyle/>
          <a:p>
            <a:endParaRPr lang="en-US">
              <a:solidFill>
                <a:srgbClr val="EEECE1"/>
              </a:solidFill>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3510199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solidFill>
                  <a:srgbClr val="EEECE1"/>
                </a:solidFill>
              </a:rPr>
              <a:pPr/>
              <a:t>9/30/15</a:t>
            </a:fld>
            <a:endParaRPr lang="en-US">
              <a:solidFill>
                <a:srgbClr val="EEECE1"/>
              </a:solidFill>
            </a:endParaRPr>
          </a:p>
        </p:txBody>
      </p:sp>
      <p:sp>
        <p:nvSpPr>
          <p:cNvPr id="6" name="Footer Placeholder 5"/>
          <p:cNvSpPr>
            <a:spLocks noGrp="1"/>
          </p:cNvSpPr>
          <p:nvPr>
            <p:ph type="ftr" sz="quarter" idx="11"/>
          </p:nvPr>
        </p:nvSpPr>
        <p:spPr/>
        <p:txBody>
          <a:bodyPr/>
          <a:lstStyle/>
          <a:p>
            <a:endParaRPr lang="en-US">
              <a:solidFill>
                <a:srgbClr val="EEECE1"/>
              </a:solidFill>
            </a:endParaRPr>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73654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solidFill>
                  <a:srgbClr val="EEECE1"/>
                </a:solidFill>
              </a:rPr>
              <a:pPr/>
              <a:t>9/30/15</a:t>
            </a:fld>
            <a:endParaRPr lang="en-US" dirty="0">
              <a:solidFill>
                <a:srgbClr val="EEECE1"/>
              </a:solidFill>
            </a:endParaRPr>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solidFill>
                <a:srgbClr val="EEECE1"/>
              </a:solidFill>
            </a:endParaRPr>
          </a:p>
        </p:txBody>
      </p:sp>
    </p:spTree>
    <p:extLst>
      <p:ext uri="{BB962C8B-B14F-4D97-AF65-F5344CB8AC3E}">
        <p14:creationId xmlns:p14="http://schemas.microsoft.com/office/powerpoint/2010/main" val="200986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D3B327-5264-4139-AF49-0DAD010EC983}" type="datetimeFigureOut">
              <a:rPr lang="en-US" smtClean="0"/>
              <a:t>9/30/15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673127-994C-4882-A00E-1CBDC7185DEF}" type="slidenum">
              <a:rPr lang="en-US" smtClean="0"/>
              <a:t>‹#›</a:t>
            </a:fld>
            <a:endParaRPr lang="en-US"/>
          </a:p>
        </p:txBody>
      </p:sp>
    </p:spTree>
    <p:extLst>
      <p:ext uri="{BB962C8B-B14F-4D97-AF65-F5344CB8AC3E}">
        <p14:creationId xmlns:p14="http://schemas.microsoft.com/office/powerpoint/2010/main" val="574301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solidFill>
                  <a:srgbClr val="EEECE1"/>
                </a:solidFill>
              </a:rPr>
              <a:pPr/>
              <a:t>9/30/15</a:t>
            </a:fld>
            <a:endParaRPr lang="en-US">
              <a:solidFill>
                <a:srgbClr val="EEECE1"/>
              </a:solidFill>
            </a:endParaRPr>
          </a:p>
        </p:txBody>
      </p:sp>
      <p:sp>
        <p:nvSpPr>
          <p:cNvPr id="5" name="Footer Placeholder 4"/>
          <p:cNvSpPr>
            <a:spLocks noGrp="1"/>
          </p:cNvSpPr>
          <p:nvPr>
            <p:ph type="ftr" sz="quarter" idx="11"/>
          </p:nvPr>
        </p:nvSpPr>
        <p:spPr/>
        <p:txBody>
          <a:bodyPr/>
          <a:lstStyle/>
          <a:p>
            <a:endParaRPr lang="en-US">
              <a:solidFill>
                <a:srgbClr val="EEECE1"/>
              </a:solidFill>
            </a:endParaRPr>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1498009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solidFill>
                  <a:srgbClr val="EEECE1"/>
                </a:solidFill>
              </a:rPr>
              <a:pPr/>
              <a:t>9/30/15</a:t>
            </a:fld>
            <a:endParaRPr lang="en-US">
              <a:solidFill>
                <a:srgbClr val="EEECE1"/>
              </a:solidFill>
            </a:endParaRPr>
          </a:p>
        </p:txBody>
      </p:sp>
      <p:sp>
        <p:nvSpPr>
          <p:cNvPr id="5" name="Footer Placeholder 4"/>
          <p:cNvSpPr>
            <a:spLocks noGrp="1"/>
          </p:cNvSpPr>
          <p:nvPr>
            <p:ph type="ftr" sz="quarter" idx="11"/>
          </p:nvPr>
        </p:nvSpPr>
        <p:spPr/>
        <p:txBody>
          <a:bodyPr/>
          <a:lstStyle/>
          <a:p>
            <a:endParaRPr lang="en-US">
              <a:solidFill>
                <a:srgbClr val="EEECE1"/>
              </a:solidFill>
            </a:endParaRPr>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253887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D3B327-5264-4139-AF49-0DAD010EC983}" type="datetimeFigureOut">
              <a:rPr lang="en-US" smtClean="0"/>
              <a:t>9/30/15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673127-994C-4882-A00E-1CBDC7185DEF}" type="slidenum">
              <a:rPr lang="en-US" smtClean="0"/>
              <a:t>‹#›</a:t>
            </a:fld>
            <a:endParaRPr lang="en-US"/>
          </a:p>
        </p:txBody>
      </p:sp>
    </p:spTree>
    <p:extLst>
      <p:ext uri="{BB962C8B-B14F-4D97-AF65-F5344CB8AC3E}">
        <p14:creationId xmlns:p14="http://schemas.microsoft.com/office/powerpoint/2010/main" val="13299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3B327-5264-4139-AF49-0DAD010EC983}" type="datetimeFigureOut">
              <a:rPr lang="en-US" smtClean="0"/>
              <a:t>9/30/15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673127-994C-4882-A00E-1CBDC7185DEF}" type="slidenum">
              <a:rPr lang="en-US" smtClean="0"/>
              <a:t>‹#›</a:t>
            </a:fld>
            <a:endParaRPr lang="en-US"/>
          </a:p>
        </p:txBody>
      </p:sp>
    </p:spTree>
    <p:extLst>
      <p:ext uri="{BB962C8B-B14F-4D97-AF65-F5344CB8AC3E}">
        <p14:creationId xmlns:p14="http://schemas.microsoft.com/office/powerpoint/2010/main" val="247700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3B327-5264-4139-AF49-0DAD010EC983}" type="datetimeFigureOut">
              <a:rPr lang="en-US" smtClean="0"/>
              <a:t>9/30/15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73127-994C-4882-A00E-1CBDC7185DEF}" type="slidenum">
              <a:rPr lang="en-US" smtClean="0"/>
              <a:t>‹#›</a:t>
            </a:fld>
            <a:endParaRPr lang="en-US"/>
          </a:p>
        </p:txBody>
      </p:sp>
    </p:spTree>
    <p:extLst>
      <p:ext uri="{BB962C8B-B14F-4D97-AF65-F5344CB8AC3E}">
        <p14:creationId xmlns:p14="http://schemas.microsoft.com/office/powerpoint/2010/main" val="376654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D3B327-5264-4139-AF49-0DAD010EC983}" type="datetimeFigureOut">
              <a:rPr lang="en-US" smtClean="0"/>
              <a:t>9/30/15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73127-994C-4882-A00E-1CBDC7185DEF}" type="slidenum">
              <a:rPr lang="en-US" smtClean="0"/>
              <a:t>‹#›</a:t>
            </a:fld>
            <a:endParaRPr lang="en-US"/>
          </a:p>
        </p:txBody>
      </p:sp>
    </p:spTree>
    <p:extLst>
      <p:ext uri="{BB962C8B-B14F-4D97-AF65-F5344CB8AC3E}">
        <p14:creationId xmlns:p14="http://schemas.microsoft.com/office/powerpoint/2010/main" val="24664829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0.xml"/><Relationship Id="rId12" Type="http://schemas.openxmlformats.org/officeDocument/2006/relationships/theme" Target="../theme/theme4.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 Id="rId9" Type="http://schemas.openxmlformats.org/officeDocument/2006/relationships/slideLayout" Target="../slideLayouts/slideLayout38.xml"/><Relationship Id="rId10"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1.xml"/><Relationship Id="rId12" Type="http://schemas.openxmlformats.org/officeDocument/2006/relationships/theme" Target="../theme/theme5.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 Id="rId9" Type="http://schemas.openxmlformats.org/officeDocument/2006/relationships/slideLayout" Target="../slideLayouts/slideLayout49.xml"/><Relationship Id="rId10"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3B327-5264-4139-AF49-0DAD010EC983}" type="datetimeFigureOut">
              <a:rPr lang="en-US" smtClean="0"/>
              <a:t>9/30/15</a:t>
            </a:fld>
            <a:endParaRPr lang="en-US"/>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73127-994C-4882-A00E-1CBDC7185DEF}" type="slidenum">
              <a:rPr lang="en-US" smtClean="0"/>
              <a:t>‹#›</a:t>
            </a:fld>
            <a:endParaRPr lang="en-US"/>
          </a:p>
        </p:txBody>
      </p:sp>
    </p:spTree>
    <p:extLst>
      <p:ext uri="{BB962C8B-B14F-4D97-AF65-F5344CB8AC3E}">
        <p14:creationId xmlns:p14="http://schemas.microsoft.com/office/powerpoint/2010/main" val="475426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30F2A-10BC-514F-9EE5-D4B8DE12B641}" type="datetimeFigureOut">
              <a:rPr lang="en-US" smtClean="0">
                <a:solidFill>
                  <a:prstClr val="black">
                    <a:tint val="75000"/>
                  </a:prstClr>
                </a:solidFill>
              </a:rPr>
              <a:pPr/>
              <a:t>9/30/15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06981-73B0-2142-B407-D57DDDAF33E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4429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382000" cy="1371600"/>
          </a:xfrm>
          <a:prstGeom prst="rect">
            <a:avLst/>
          </a:prstGeom>
        </p:spPr>
        <p:txBody>
          <a:bodyPr vert="horz" lIns="91440" tIns="45720" rIns="91440" bIns="45720" rtlCol="0" anchor="b">
            <a:normAutofit/>
          </a:bodyPr>
          <a:lstStyle/>
          <a:p>
            <a:r>
              <a:rPr lang="en-US" dirty="0" smtClean="0"/>
              <a:t>Click to edit title style</a:t>
            </a:r>
            <a:endParaRPr lang="en-US" dirty="0"/>
          </a:p>
        </p:txBody>
      </p:sp>
      <p:sp>
        <p:nvSpPr>
          <p:cNvPr id="30723" name="Text Placeholder 2"/>
          <p:cNvSpPr>
            <a:spLocks noGrp="1"/>
          </p:cNvSpPr>
          <p:nvPr>
            <p:ph type="body" idx="1"/>
          </p:nvPr>
        </p:nvSpPr>
        <p:spPr bwMode="auto">
          <a:xfrm>
            <a:off x="457200" y="1752600"/>
            <a:ext cx="83820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3"/>
          </p:nvPr>
        </p:nvSpPr>
        <p:spPr>
          <a:xfrm>
            <a:off x="7315200" y="6573838"/>
            <a:ext cx="1676400" cy="284162"/>
          </a:xfrm>
          <a:prstGeom prst="rect">
            <a:avLst/>
          </a:prstGeom>
        </p:spPr>
        <p:txBody>
          <a:bodyPr vert="horz" lIns="91440" tIns="45720" rIns="91440" bIns="45720" rtlCol="0" anchor="t"/>
          <a:lstStyle>
            <a:lvl1pPr algn="r" fontAlgn="auto">
              <a:spcBef>
                <a:spcPts val="0"/>
              </a:spcBef>
              <a:spcAft>
                <a:spcPts val="0"/>
              </a:spcAft>
              <a:defRPr sz="1000" dirty="0" smtClean="0">
                <a:solidFill>
                  <a:schemeClr val="tx1"/>
                </a:solidFill>
                <a:latin typeface="+mn-lt"/>
              </a:defRPr>
            </a:lvl1pPr>
          </a:lstStyle>
          <a:p>
            <a:pPr>
              <a:defRPr/>
            </a:pPr>
            <a:r>
              <a:rPr lang="en-US">
                <a:solidFill>
                  <a:srgbClr val="000000"/>
                </a:solidFill>
              </a:rPr>
              <a:t>3-</a:t>
            </a:r>
            <a:fld id="{7D213A10-83C8-4683-9CB8-E0A6DAEB135A}" type="slidenum">
              <a:rPr lang="en-US">
                <a:solidFill>
                  <a:srgbClr val="000000"/>
                </a:solidFill>
              </a:rPr>
              <a:pPr>
                <a:defRPr/>
              </a:pPr>
              <a:t>‹#›</a:t>
            </a:fld>
            <a:endParaRPr lang="en-US">
              <a:solidFill>
                <a:srgbClr val="000000"/>
              </a:solidFill>
            </a:endParaRPr>
          </a:p>
        </p:txBody>
      </p:sp>
      <p:sp>
        <p:nvSpPr>
          <p:cNvPr id="7" name="Rectangle 6"/>
          <p:cNvSpPr/>
          <p:nvPr/>
        </p:nvSpPr>
        <p:spPr>
          <a:xfrm>
            <a:off x="9001127"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
        <p:nvSpPr>
          <p:cNvPr id="8" name="Rectangle 7"/>
          <p:cNvSpPr/>
          <p:nvPr/>
        </p:nvSpPr>
        <p:spPr>
          <a:xfrm>
            <a:off x="9001127"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spTree>
    <p:extLst>
      <p:ext uri="{BB962C8B-B14F-4D97-AF65-F5344CB8AC3E}">
        <p14:creationId xmlns:p14="http://schemas.microsoft.com/office/powerpoint/2010/main" val="17771997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3600" kern="1200" cap="all" spc="-60">
          <a:solidFill>
            <a:srgbClr val="6E2C12"/>
          </a:solidFill>
          <a:latin typeface="+mn-lt"/>
          <a:ea typeface="+mj-ea"/>
          <a:cs typeface="+mj-cs"/>
        </a:defRPr>
      </a:lvl1pPr>
      <a:lvl2pPr algn="l" rtl="0" fontAlgn="base">
        <a:spcBef>
          <a:spcPct val="0"/>
        </a:spcBef>
        <a:spcAft>
          <a:spcPct val="0"/>
        </a:spcAft>
        <a:defRPr sz="3600">
          <a:solidFill>
            <a:srgbClr val="6E2C12"/>
          </a:solidFill>
          <a:latin typeface="Arial" charset="0"/>
        </a:defRPr>
      </a:lvl2pPr>
      <a:lvl3pPr algn="l" rtl="0" fontAlgn="base">
        <a:spcBef>
          <a:spcPct val="0"/>
        </a:spcBef>
        <a:spcAft>
          <a:spcPct val="0"/>
        </a:spcAft>
        <a:defRPr sz="3600">
          <a:solidFill>
            <a:srgbClr val="6E2C12"/>
          </a:solidFill>
          <a:latin typeface="Arial" charset="0"/>
        </a:defRPr>
      </a:lvl3pPr>
      <a:lvl4pPr algn="l" rtl="0" fontAlgn="base">
        <a:spcBef>
          <a:spcPct val="0"/>
        </a:spcBef>
        <a:spcAft>
          <a:spcPct val="0"/>
        </a:spcAft>
        <a:defRPr sz="3600">
          <a:solidFill>
            <a:srgbClr val="6E2C12"/>
          </a:solidFill>
          <a:latin typeface="Arial" charset="0"/>
        </a:defRPr>
      </a:lvl4pPr>
      <a:lvl5pPr algn="l" rtl="0" fontAlgn="base">
        <a:spcBef>
          <a:spcPct val="0"/>
        </a:spcBef>
        <a:spcAft>
          <a:spcPct val="0"/>
        </a:spcAft>
        <a:defRPr sz="3600">
          <a:solidFill>
            <a:srgbClr val="6E2C12"/>
          </a:solidFill>
          <a:latin typeface="Arial" charset="0"/>
        </a:defRPr>
      </a:lvl5pPr>
      <a:lvl6pPr marL="457200" algn="l" rtl="0" fontAlgn="base">
        <a:spcBef>
          <a:spcPct val="0"/>
        </a:spcBef>
        <a:spcAft>
          <a:spcPct val="0"/>
        </a:spcAft>
        <a:defRPr sz="3600">
          <a:solidFill>
            <a:srgbClr val="6E2C12"/>
          </a:solidFill>
          <a:latin typeface="Arial" charset="0"/>
        </a:defRPr>
      </a:lvl6pPr>
      <a:lvl7pPr marL="914400" algn="l" rtl="0" fontAlgn="base">
        <a:spcBef>
          <a:spcPct val="0"/>
        </a:spcBef>
        <a:spcAft>
          <a:spcPct val="0"/>
        </a:spcAft>
        <a:defRPr sz="3600">
          <a:solidFill>
            <a:srgbClr val="6E2C12"/>
          </a:solidFill>
          <a:latin typeface="Arial" charset="0"/>
        </a:defRPr>
      </a:lvl7pPr>
      <a:lvl8pPr marL="1371600" algn="l" rtl="0" fontAlgn="base">
        <a:spcBef>
          <a:spcPct val="0"/>
        </a:spcBef>
        <a:spcAft>
          <a:spcPct val="0"/>
        </a:spcAft>
        <a:defRPr sz="3600">
          <a:solidFill>
            <a:srgbClr val="6E2C12"/>
          </a:solidFill>
          <a:latin typeface="Arial" charset="0"/>
        </a:defRPr>
      </a:lvl8pPr>
      <a:lvl9pPr marL="1828800" algn="l" rtl="0" fontAlgn="base">
        <a:spcBef>
          <a:spcPct val="0"/>
        </a:spcBef>
        <a:spcAft>
          <a:spcPct val="0"/>
        </a:spcAft>
        <a:defRPr sz="3600">
          <a:solidFill>
            <a:srgbClr val="6E2C12"/>
          </a:solidFill>
          <a:latin typeface="Arial" charset="0"/>
        </a:defRPr>
      </a:lvl9pPr>
    </p:titleStyle>
    <p:bodyStyle>
      <a:lvl1pPr algn="l" rtl="0" fontAlgn="base">
        <a:spcBef>
          <a:spcPct val="20000"/>
        </a:spcBef>
        <a:spcAft>
          <a:spcPts val="600"/>
        </a:spcAft>
        <a:buFont typeface="Arial" charset="0"/>
        <a:defRPr sz="2000" kern="1200">
          <a:solidFill>
            <a:schemeClr val="tx1"/>
          </a:solidFill>
          <a:latin typeface="+mn-lt"/>
          <a:ea typeface="+mn-ea"/>
          <a:cs typeface="+mn-cs"/>
        </a:defRPr>
      </a:lvl1pPr>
      <a:lvl2pPr marL="457200" indent="-182563" algn="l" rtl="0" fontAlgn="base">
        <a:spcBef>
          <a:spcPct val="20000"/>
        </a:spcBef>
        <a:spcAft>
          <a:spcPct val="0"/>
        </a:spcAft>
        <a:buClr>
          <a:schemeClr val="tx2"/>
        </a:buClr>
        <a:buFont typeface="Arial" charset="0"/>
        <a:buChar char="•"/>
        <a:defRPr sz="2000" kern="1200">
          <a:solidFill>
            <a:schemeClr val="tx1"/>
          </a:solidFill>
          <a:latin typeface="+mn-lt"/>
          <a:ea typeface="+mn-ea"/>
          <a:cs typeface="+mn-cs"/>
        </a:defRPr>
      </a:lvl2pPr>
      <a:lvl3pPr marL="1143000" indent="-228600" algn="l" rtl="0" fontAlgn="base">
        <a:spcBef>
          <a:spcPct val="20000"/>
        </a:spcBef>
        <a:spcAft>
          <a:spcPct val="0"/>
        </a:spcAft>
        <a:buClr>
          <a:schemeClr val="tx2"/>
        </a:buClr>
        <a:buFont typeface="Arial" charset="0"/>
        <a:buChar char="•"/>
        <a:defRPr kern="1200">
          <a:solidFill>
            <a:schemeClr val="tx1"/>
          </a:solidFill>
          <a:latin typeface="+mn-lt"/>
          <a:ea typeface="+mn-ea"/>
          <a:cs typeface="+mn-cs"/>
        </a:defRPr>
      </a:lvl3pPr>
      <a:lvl4pPr marL="1600200" indent="-228600" algn="l" rtl="0" fontAlgn="base">
        <a:spcBef>
          <a:spcPct val="20000"/>
        </a:spcBef>
        <a:spcAft>
          <a:spcPct val="0"/>
        </a:spcAft>
        <a:buClr>
          <a:schemeClr val="tx2"/>
        </a:buClr>
        <a:buFont typeface="Arial" charset="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99703-53F2-DC4E-A9A7-E89C8DF54295}" type="datetimeFigureOut">
              <a:rPr lang="en-US" smtClean="0">
                <a:solidFill>
                  <a:prstClr val="black">
                    <a:tint val="75000"/>
                  </a:prstClr>
                </a:solidFill>
              </a:rPr>
              <a:pPr/>
              <a:t>9/30/15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12805-046E-614A-A03F-7A68A528B44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842656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solidFill>
                <a:srgbClr val="EEECE1"/>
              </a:solidFill>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solidFill>
                  <a:srgbClr val="EEECE1"/>
                </a:solidFill>
              </a:rPr>
              <a:pPr/>
              <a:t>9/30/15</a:t>
            </a:fld>
            <a:endParaRPr lang="en-US" dirty="0">
              <a:solidFill>
                <a:srgbClr val="EEECE1"/>
              </a:solidFill>
            </a:endParaRPr>
          </a:p>
        </p:txBody>
      </p:sp>
    </p:spTree>
    <p:extLst>
      <p:ext uri="{BB962C8B-B14F-4D97-AF65-F5344CB8AC3E}">
        <p14:creationId xmlns:p14="http://schemas.microsoft.com/office/powerpoint/2010/main" val="131501380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11.jpeg"/><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11.jpeg"/><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1.xml"/><Relationship Id="rId2" Type="http://schemas.openxmlformats.org/officeDocument/2006/relationships/image" Target="../media/image1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42.xml"/><Relationship Id="rId2"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42.xml"/><Relationship Id="rId2"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42.xml"/><Relationship Id="rId2" Type="http://schemas.openxmlformats.org/officeDocument/2006/relationships/diagramData" Target="../diagrams/data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 Financial Statements and Business Decisions</a:t>
            </a:r>
            <a:endParaRPr lang="en-US" dirty="0"/>
          </a:p>
        </p:txBody>
      </p:sp>
    </p:spTree>
    <p:extLst>
      <p:ext uri="{BB962C8B-B14F-4D97-AF65-F5344CB8AC3E}">
        <p14:creationId xmlns:p14="http://schemas.microsoft.com/office/powerpoint/2010/main" val="379124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4"/>
            <a:ext cx="7886700" cy="1325563"/>
          </a:xfrm>
        </p:spPr>
        <p:txBody>
          <a:bodyPr/>
          <a:lstStyle/>
          <a:p>
            <a:pPr algn="ctr"/>
            <a:r>
              <a:rPr lang="en-US" dirty="0" smtClean="0"/>
              <a:t>Adjusting Accounts</a:t>
            </a:r>
            <a:endParaRPr lang="en-US" dirty="0"/>
          </a:p>
        </p:txBody>
      </p:sp>
      <p:pic>
        <p:nvPicPr>
          <p:cNvPr id="3" name="Picture 2"/>
          <p:cNvPicPr>
            <a:picLocks noChangeAspect="1" noChangeArrowheads="1"/>
          </p:cNvPicPr>
          <p:nvPr/>
        </p:nvPicPr>
        <p:blipFill>
          <a:blip r:embed="rId2"/>
          <a:srcRect/>
          <a:stretch>
            <a:fillRect/>
          </a:stretch>
        </p:blipFill>
        <p:spPr bwMode="auto">
          <a:xfrm>
            <a:off x="1768049" y="1540104"/>
            <a:ext cx="5607903" cy="2156139"/>
          </a:xfrm>
          <a:prstGeom prst="rect">
            <a:avLst/>
          </a:prstGeom>
          <a:noFill/>
          <a:ln w="9525">
            <a:solidFill>
              <a:schemeClr val="tx1"/>
            </a:solidFill>
            <a:miter lim="800000"/>
            <a:headEnd/>
            <a:tailEnd/>
          </a:ln>
        </p:spPr>
      </p:pic>
      <p:pic>
        <p:nvPicPr>
          <p:cNvPr id="5" name="Picture 2"/>
          <p:cNvPicPr>
            <a:picLocks noChangeAspect="1" noChangeArrowheads="1"/>
          </p:cNvPicPr>
          <p:nvPr/>
        </p:nvPicPr>
        <p:blipFill>
          <a:blip r:embed="rId3"/>
          <a:srcRect/>
          <a:stretch>
            <a:fillRect/>
          </a:stretch>
        </p:blipFill>
        <p:spPr bwMode="auto">
          <a:xfrm>
            <a:off x="1768049" y="4220122"/>
            <a:ext cx="5607903" cy="2098121"/>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44336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4"/>
            <a:ext cx="7886700" cy="1325563"/>
          </a:xfrm>
        </p:spPr>
        <p:txBody>
          <a:bodyPr/>
          <a:lstStyle/>
          <a:p>
            <a:pPr algn="ctr"/>
            <a:r>
              <a:rPr lang="en-US" dirty="0" smtClean="0"/>
              <a:t>Main Takeaways</a:t>
            </a:r>
            <a:endParaRPr lang="en-US" dirty="0"/>
          </a:p>
        </p:txBody>
      </p:sp>
      <p:sp>
        <p:nvSpPr>
          <p:cNvPr id="3" name="TextBox 2"/>
          <p:cNvSpPr txBox="1"/>
          <p:nvPr/>
        </p:nvSpPr>
        <p:spPr>
          <a:xfrm>
            <a:off x="589209" y="1524000"/>
            <a:ext cx="8123350" cy="3970318"/>
          </a:xfrm>
          <a:prstGeom prst="rect">
            <a:avLst/>
          </a:prstGeom>
          <a:noFill/>
        </p:spPr>
        <p:txBody>
          <a:bodyPr wrap="square" rtlCol="0">
            <a:spAutoFit/>
          </a:bodyPr>
          <a:lstStyle/>
          <a:p>
            <a:pPr marL="285750" indent="-285750">
              <a:buFont typeface="Arial" charset="0"/>
              <a:buChar char="•"/>
            </a:pPr>
            <a:r>
              <a:rPr lang="en-US" sz="2800" dirty="0">
                <a:solidFill>
                  <a:prstClr val="black"/>
                </a:solidFill>
              </a:rPr>
              <a:t>The accounting equation should always balance (Assets=Liabilities + SE)</a:t>
            </a:r>
          </a:p>
          <a:p>
            <a:pPr marL="285750" indent="-285750">
              <a:buFont typeface="Arial" charset="0"/>
              <a:buChar char="•"/>
            </a:pPr>
            <a:r>
              <a:rPr lang="en-US" sz="2800" dirty="0">
                <a:solidFill>
                  <a:prstClr val="black"/>
                </a:solidFill>
              </a:rPr>
              <a:t>In order to increase an asset account, you must debit it</a:t>
            </a:r>
          </a:p>
          <a:p>
            <a:pPr marL="285750" indent="-285750">
              <a:buFont typeface="Arial" charset="0"/>
              <a:buChar char="•"/>
            </a:pPr>
            <a:r>
              <a:rPr lang="en-US" sz="2800" dirty="0">
                <a:solidFill>
                  <a:prstClr val="black"/>
                </a:solidFill>
              </a:rPr>
              <a:t>In order to increase a liability/SE account, you must credit it </a:t>
            </a:r>
          </a:p>
          <a:p>
            <a:pPr marL="285750" indent="-285750">
              <a:buFont typeface="Arial" charset="0"/>
              <a:buChar char="•"/>
            </a:pPr>
            <a:r>
              <a:rPr lang="en-US" sz="2800" dirty="0">
                <a:solidFill>
                  <a:prstClr val="black"/>
                </a:solidFill>
              </a:rPr>
              <a:t>A trial balance is a listing of the account balances. It is used to make sure debits=credits</a:t>
            </a:r>
          </a:p>
          <a:p>
            <a:pPr marL="285750" indent="-285750">
              <a:buFont typeface="Arial" charset="0"/>
              <a:buChar char="•"/>
            </a:pPr>
            <a:r>
              <a:rPr lang="en-US" sz="2800" dirty="0">
                <a:solidFill>
                  <a:prstClr val="black"/>
                </a:solidFill>
              </a:rPr>
              <a:t>Current ratio= current assets/current liabilities </a:t>
            </a:r>
          </a:p>
        </p:txBody>
      </p:sp>
    </p:spTree>
    <p:extLst>
      <p:ext uri="{BB962C8B-B14F-4D97-AF65-F5344CB8AC3E}">
        <p14:creationId xmlns:p14="http://schemas.microsoft.com/office/powerpoint/2010/main" val="22923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0" y="1981200"/>
            <a:ext cx="7772400" cy="1470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Chapter 3: Operating Decisions and the Accounting System</a:t>
            </a:r>
            <a:endParaRPr lang="en-US" dirty="0"/>
          </a:p>
        </p:txBody>
      </p:sp>
    </p:spTree>
    <p:extLst>
      <p:ext uri="{BB962C8B-B14F-4D97-AF65-F5344CB8AC3E}">
        <p14:creationId xmlns:p14="http://schemas.microsoft.com/office/powerpoint/2010/main" val="4022668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457200"/>
          </a:xfrm>
        </p:spPr>
        <p:txBody>
          <a:bodyPr>
            <a:normAutofit fontScale="90000"/>
          </a:bodyPr>
          <a:lstStyle/>
          <a:p>
            <a:pPr algn="ctr"/>
            <a:r>
              <a:rPr lang="en-US" dirty="0" smtClean="0"/>
              <a:t>Chapter 3</a:t>
            </a:r>
            <a:endParaRPr lang="en-US" dirty="0"/>
          </a:p>
        </p:txBody>
      </p:sp>
      <p:sp>
        <p:nvSpPr>
          <p:cNvPr id="3" name="TextBox 2"/>
          <p:cNvSpPr txBox="1"/>
          <p:nvPr/>
        </p:nvSpPr>
        <p:spPr>
          <a:xfrm>
            <a:off x="413657" y="838202"/>
            <a:ext cx="8382000" cy="9648795"/>
          </a:xfrm>
          <a:prstGeom prst="rect">
            <a:avLst/>
          </a:prstGeom>
          <a:noFill/>
        </p:spPr>
        <p:txBody>
          <a:bodyPr wrap="square" rtlCol="0">
            <a:spAutoFit/>
          </a:bodyPr>
          <a:lstStyle/>
          <a:p>
            <a:pPr fontAlgn="base">
              <a:spcBef>
                <a:spcPct val="0"/>
              </a:spcBef>
              <a:spcAft>
                <a:spcPct val="0"/>
              </a:spcAft>
            </a:pPr>
            <a:endParaRPr lang="en-US" dirty="0">
              <a:solidFill>
                <a:srgbClr val="FF0000"/>
              </a:solidFill>
            </a:endParaRPr>
          </a:p>
          <a:p>
            <a:pPr fontAlgn="base">
              <a:spcBef>
                <a:spcPct val="0"/>
              </a:spcBef>
              <a:spcAft>
                <a:spcPct val="0"/>
              </a:spcAft>
            </a:pPr>
            <a:r>
              <a:rPr lang="en-US" dirty="0">
                <a:solidFill>
                  <a:srgbClr val="FF0000"/>
                </a:solidFill>
              </a:rPr>
              <a:t>Revenues</a:t>
            </a:r>
            <a:r>
              <a:rPr lang="en-US" dirty="0">
                <a:solidFill>
                  <a:srgbClr val="000000"/>
                </a:solidFill>
              </a:rPr>
              <a:t> = Increase in assets or settlement of liabilities from ongoing operations</a:t>
            </a:r>
          </a:p>
          <a:p>
            <a:pPr fontAlgn="base">
              <a:spcBef>
                <a:spcPct val="0"/>
              </a:spcBef>
              <a:spcAft>
                <a:spcPct val="0"/>
              </a:spcAft>
            </a:pPr>
            <a:r>
              <a:rPr lang="en-US" dirty="0">
                <a:solidFill>
                  <a:srgbClr val="FF0000"/>
                </a:solidFill>
              </a:rPr>
              <a:t>Expenses</a:t>
            </a:r>
            <a:r>
              <a:rPr lang="en-US" dirty="0">
                <a:solidFill>
                  <a:srgbClr val="000000"/>
                </a:solidFill>
              </a:rPr>
              <a:t> = Decreases in assets or increases in liabilities from ongoing operations</a:t>
            </a:r>
          </a:p>
          <a:p>
            <a:pPr fontAlgn="base">
              <a:spcBef>
                <a:spcPct val="0"/>
              </a:spcBef>
              <a:spcAft>
                <a:spcPct val="0"/>
              </a:spcAft>
            </a:pPr>
            <a:r>
              <a:rPr lang="en-US" dirty="0">
                <a:solidFill>
                  <a:srgbClr val="FF0000"/>
                </a:solidFill>
              </a:rPr>
              <a:t>Gains</a:t>
            </a:r>
            <a:r>
              <a:rPr lang="en-US" dirty="0">
                <a:solidFill>
                  <a:srgbClr val="000000"/>
                </a:solidFill>
              </a:rPr>
              <a:t> = Increases in assets or settlement of liabilities from peripheral transactions </a:t>
            </a:r>
          </a:p>
          <a:p>
            <a:pPr fontAlgn="base">
              <a:spcBef>
                <a:spcPct val="30000"/>
              </a:spcBef>
              <a:spcAft>
                <a:spcPct val="0"/>
              </a:spcAft>
              <a:defRPr/>
            </a:pPr>
            <a:r>
              <a:rPr lang="en-US" dirty="0">
                <a:solidFill>
                  <a:srgbClr val="FF0000"/>
                </a:solidFill>
              </a:rPr>
              <a:t>Losses</a:t>
            </a:r>
            <a:r>
              <a:rPr lang="en-US" dirty="0">
                <a:solidFill>
                  <a:srgbClr val="000000"/>
                </a:solidFill>
              </a:rPr>
              <a:t> = Decreases in assets or increases in liabilities from peripheral transactions </a:t>
            </a:r>
          </a:p>
          <a:p>
            <a:pPr fontAlgn="base">
              <a:spcBef>
                <a:spcPct val="30000"/>
              </a:spcBef>
              <a:spcAft>
                <a:spcPct val="0"/>
              </a:spcAft>
              <a:defRPr/>
            </a:pPr>
            <a:endParaRPr lang="en-US" dirty="0">
              <a:solidFill>
                <a:srgbClr val="000000"/>
              </a:solidFill>
            </a:endParaRPr>
          </a:p>
          <a:p>
            <a:pPr fontAlgn="base">
              <a:spcBef>
                <a:spcPct val="30000"/>
              </a:spcBef>
              <a:spcAft>
                <a:spcPct val="0"/>
              </a:spcAft>
              <a:defRPr/>
            </a:pPr>
            <a:r>
              <a:rPr lang="en-US" b="1" dirty="0">
                <a:solidFill>
                  <a:srgbClr val="526DB0"/>
                </a:solidFill>
              </a:rPr>
              <a:t>Peripheral vs Ongoing Transactions</a:t>
            </a:r>
          </a:p>
          <a:p>
            <a:pPr fontAlgn="base">
              <a:spcBef>
                <a:spcPct val="30000"/>
              </a:spcBef>
              <a:spcAft>
                <a:spcPct val="0"/>
              </a:spcAft>
              <a:defRPr/>
            </a:pPr>
            <a:r>
              <a:rPr lang="en-US" dirty="0">
                <a:solidFill>
                  <a:srgbClr val="FF0000"/>
                </a:solidFill>
              </a:rPr>
              <a:t>Ex of Ongoing Transaction</a:t>
            </a:r>
            <a:r>
              <a:rPr lang="en-US" dirty="0">
                <a:solidFill>
                  <a:srgbClr val="000000"/>
                </a:solidFill>
              </a:rPr>
              <a:t>: If a company is in the business of selling books, the books they sell and receive money for in return would be recognized as revenue. Thus you would debit Cash or Accounts Receivables and Credit Sales Revenue when you sell the books. </a:t>
            </a:r>
          </a:p>
          <a:p>
            <a:pPr fontAlgn="base">
              <a:spcBef>
                <a:spcPct val="30000"/>
              </a:spcBef>
              <a:spcAft>
                <a:spcPct val="0"/>
              </a:spcAft>
              <a:defRPr/>
            </a:pPr>
            <a:r>
              <a:rPr lang="en-US" dirty="0">
                <a:solidFill>
                  <a:srgbClr val="FF0000"/>
                </a:solidFill>
              </a:rPr>
              <a:t>Ex of Peripheral Transaction</a:t>
            </a:r>
            <a:r>
              <a:rPr lang="en-US" dirty="0">
                <a:solidFill>
                  <a:srgbClr val="000000"/>
                </a:solidFill>
              </a:rPr>
              <a:t>: If the company sold a piece of machinery used to sort books for more than the depreciated book value, they would make money on the sale of machinery, but since selling machinery is not what they are in business to do, they would recognize the money made as a gain, not a revenue. As a result you would still debit Cash; however, you would credit a gain. </a:t>
            </a:r>
          </a:p>
          <a:p>
            <a:pPr fontAlgn="base">
              <a:spcBef>
                <a:spcPct val="0"/>
              </a:spcBef>
              <a:spcAft>
                <a:spcPct val="0"/>
              </a:spcAft>
            </a:pPr>
            <a:endParaRPr lang="en-US" dirty="0">
              <a:solidFill>
                <a:srgbClr val="000000"/>
              </a:solidFill>
            </a:endParaRPr>
          </a:p>
          <a:p>
            <a:pPr marL="285750" indent="-285750" fontAlgn="base">
              <a:spcBef>
                <a:spcPct val="0"/>
              </a:spcBef>
              <a:spcAft>
                <a:spcPct val="0"/>
              </a:spcAft>
              <a:buFont typeface="Arial" charset="0"/>
              <a:buChar char="•"/>
            </a:pPr>
            <a:endParaRPr lang="en-US" dirty="0">
              <a:solidFill>
                <a:srgbClr val="000000"/>
              </a:solidFill>
            </a:endParaRPr>
          </a:p>
          <a:p>
            <a:pPr marL="285750" indent="-285750" fontAlgn="base">
              <a:spcBef>
                <a:spcPct val="0"/>
              </a:spcBef>
              <a:spcAft>
                <a:spcPct val="0"/>
              </a:spcAft>
              <a:buFont typeface="Arial" charset="0"/>
              <a:buChar char="•"/>
            </a:pPr>
            <a:endParaRPr lang="en-US" dirty="0">
              <a:solidFill>
                <a:srgbClr val="000000"/>
              </a:solidFill>
            </a:endParaRPr>
          </a:p>
          <a:p>
            <a:pPr marL="285750" indent="-285750" fontAlgn="base">
              <a:spcBef>
                <a:spcPct val="0"/>
              </a:spcBef>
              <a:spcAft>
                <a:spcPct val="0"/>
              </a:spcAft>
              <a:buFont typeface="Arial" charset="0"/>
              <a:buChar char="•"/>
            </a:pPr>
            <a:endParaRPr lang="en-US" dirty="0">
              <a:solidFill>
                <a:srgbClr val="000000"/>
              </a:solidFill>
            </a:endParaRPr>
          </a:p>
          <a:p>
            <a:pPr marL="285750" indent="-285750" fontAlgn="base">
              <a:spcBef>
                <a:spcPct val="0"/>
              </a:spcBef>
              <a:spcAft>
                <a:spcPct val="0"/>
              </a:spcAft>
              <a:buFont typeface="Arial" charset="0"/>
              <a:buChar char="•"/>
            </a:pPr>
            <a:endParaRPr lang="en-US" dirty="0">
              <a:solidFill>
                <a:srgbClr val="000000"/>
              </a:solidFill>
            </a:endParaRPr>
          </a:p>
          <a:p>
            <a:pPr marL="285750" indent="-285750" fontAlgn="base">
              <a:spcBef>
                <a:spcPct val="0"/>
              </a:spcBef>
              <a:spcAft>
                <a:spcPct val="0"/>
              </a:spcAft>
              <a:buFont typeface="Arial" charset="0"/>
              <a:buChar char="•"/>
            </a:pPr>
            <a:endParaRPr lang="en-US" dirty="0">
              <a:solidFill>
                <a:srgbClr val="000000"/>
              </a:solidFill>
            </a:endParaRPr>
          </a:p>
          <a:p>
            <a:pPr marL="285750" indent="-285750" fontAlgn="base">
              <a:spcBef>
                <a:spcPct val="0"/>
              </a:spcBef>
              <a:spcAft>
                <a:spcPct val="0"/>
              </a:spcAft>
              <a:buFont typeface="Arial" charset="0"/>
              <a:buChar char="•"/>
            </a:pPr>
            <a:endParaRPr lang="en-US" dirty="0">
              <a:solidFill>
                <a:srgbClr val="000000"/>
              </a:solidFill>
            </a:endParaRPr>
          </a:p>
          <a:p>
            <a:pPr marL="285750" indent="-285750" fontAlgn="base">
              <a:spcBef>
                <a:spcPct val="0"/>
              </a:spcBef>
              <a:spcAft>
                <a:spcPct val="0"/>
              </a:spcAft>
              <a:buFont typeface="Arial" charset="0"/>
              <a:buChar char="•"/>
            </a:pPr>
            <a:endParaRPr lang="en-US" dirty="0">
              <a:solidFill>
                <a:srgbClr val="000000"/>
              </a:solidFill>
            </a:endParaRPr>
          </a:p>
          <a:p>
            <a:pPr marL="285750" indent="-285750" fontAlgn="base">
              <a:spcBef>
                <a:spcPct val="0"/>
              </a:spcBef>
              <a:spcAft>
                <a:spcPct val="0"/>
              </a:spcAft>
              <a:buFont typeface="Arial" charset="0"/>
              <a:buChar char="•"/>
            </a:pPr>
            <a:endParaRPr lang="en-US" dirty="0">
              <a:solidFill>
                <a:srgbClr val="000000"/>
              </a:solidFill>
            </a:endParaRPr>
          </a:p>
          <a:p>
            <a:pPr marL="285750" indent="-285750" fontAlgn="base">
              <a:spcBef>
                <a:spcPct val="0"/>
              </a:spcBef>
              <a:spcAft>
                <a:spcPct val="0"/>
              </a:spcAft>
              <a:buFont typeface="Arial" charset="0"/>
              <a:buChar char="•"/>
            </a:pPr>
            <a:endParaRPr lang="en-US" dirty="0">
              <a:solidFill>
                <a:srgbClr val="000000"/>
              </a:solidFill>
            </a:endParaRPr>
          </a:p>
          <a:p>
            <a:pPr marL="285750" indent="-285750" fontAlgn="base">
              <a:spcBef>
                <a:spcPct val="0"/>
              </a:spcBef>
              <a:spcAft>
                <a:spcPct val="0"/>
              </a:spcAft>
              <a:buFont typeface="Arial" charset="0"/>
              <a:buChar char="•"/>
            </a:pPr>
            <a:endParaRPr lang="en-US" dirty="0">
              <a:solidFill>
                <a:srgbClr val="000000"/>
              </a:solidFill>
            </a:endParaRPr>
          </a:p>
          <a:p>
            <a:pPr fontAlgn="base">
              <a:spcBef>
                <a:spcPct val="0"/>
              </a:spcBef>
              <a:spcAft>
                <a:spcPct val="0"/>
              </a:spcAft>
            </a:pPr>
            <a:endParaRPr lang="en-US" dirty="0">
              <a:solidFill>
                <a:srgbClr val="000000"/>
              </a:solidFill>
            </a:endParaRPr>
          </a:p>
          <a:p>
            <a:pPr marL="285750" indent="-285750" fontAlgn="base">
              <a:spcBef>
                <a:spcPct val="0"/>
              </a:spcBef>
              <a:spcAft>
                <a:spcPct val="0"/>
              </a:spcAft>
              <a:buFont typeface="Arial" charset="0"/>
              <a:buChar char="•"/>
            </a:pPr>
            <a:r>
              <a:rPr lang="en-US" dirty="0">
                <a:solidFill>
                  <a:srgbClr val="000000"/>
                </a:solidFill>
              </a:rPr>
              <a:t>Expanded Transactional Analysis</a:t>
            </a:r>
          </a:p>
        </p:txBody>
      </p:sp>
      <p:sp>
        <p:nvSpPr>
          <p:cNvPr id="5" name="TextBox 4"/>
          <p:cNvSpPr txBox="1"/>
          <p:nvPr/>
        </p:nvSpPr>
        <p:spPr>
          <a:xfrm>
            <a:off x="2438400" y="685800"/>
            <a:ext cx="4648200" cy="381000"/>
          </a:xfrm>
          <a:prstGeom prst="rect">
            <a:avLst/>
          </a:prstGeom>
          <a:noFill/>
        </p:spPr>
        <p:txBody>
          <a:bodyPr wrap="square" rtlCol="0">
            <a:spAutoFit/>
          </a:bodyPr>
          <a:lstStyle/>
          <a:p>
            <a:pPr fontAlgn="base">
              <a:spcBef>
                <a:spcPct val="0"/>
              </a:spcBef>
              <a:spcAft>
                <a:spcPct val="0"/>
              </a:spcAft>
            </a:pPr>
            <a:r>
              <a:rPr lang="en-US" b="1" dirty="0">
                <a:solidFill>
                  <a:srgbClr val="526DB0"/>
                </a:solidFill>
              </a:rPr>
              <a:t>Elements of the Income Statement</a:t>
            </a:r>
          </a:p>
        </p:txBody>
      </p:sp>
    </p:spTree>
    <p:extLst>
      <p:ext uri="{BB962C8B-B14F-4D97-AF65-F5344CB8AC3E}">
        <p14:creationId xmlns:p14="http://schemas.microsoft.com/office/powerpoint/2010/main" val="36036010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12264"/>
            <a:ext cx="4800600" cy="3445336"/>
          </a:xfrm>
          <a:prstGeom prst="rect">
            <a:avLst/>
          </a:prstGeom>
        </p:spPr>
      </p:pic>
      <p:sp>
        <p:nvSpPr>
          <p:cNvPr id="4" name="Rectangle 3"/>
          <p:cNvSpPr/>
          <p:nvPr/>
        </p:nvSpPr>
        <p:spPr>
          <a:xfrm>
            <a:off x="152400" y="3573923"/>
            <a:ext cx="8839200" cy="2979277"/>
          </a:xfrm>
          <a:prstGeom prst="rect">
            <a:avLst/>
          </a:prstGeom>
        </p:spPr>
        <p:txBody>
          <a:bodyPr wrap="square">
            <a:spAutoFit/>
          </a:bodyPr>
          <a:lstStyle/>
          <a:p>
            <a:pPr fontAlgn="base">
              <a:spcBef>
                <a:spcPct val="30000"/>
              </a:spcBef>
              <a:spcAft>
                <a:spcPct val="0"/>
              </a:spcAft>
              <a:defRPr/>
            </a:pPr>
            <a:r>
              <a:rPr lang="en-US" sz="1400" b="1" dirty="0">
                <a:solidFill>
                  <a:srgbClr val="000000"/>
                </a:solidFill>
              </a:rPr>
              <a:t>Revenue Principle where the cash is received before the good or service is delivered (Company receives cash before good is delivered)  </a:t>
            </a:r>
          </a:p>
          <a:p>
            <a:pPr marL="228600" indent="-228600" fontAlgn="base">
              <a:spcBef>
                <a:spcPct val="30000"/>
              </a:spcBef>
              <a:spcAft>
                <a:spcPct val="0"/>
              </a:spcAft>
              <a:buFontTx/>
              <a:buAutoNum type="arabicParenR"/>
              <a:defRPr/>
            </a:pPr>
            <a:r>
              <a:rPr lang="en-US" sz="1400" dirty="0">
                <a:solidFill>
                  <a:srgbClr val="000000"/>
                </a:solidFill>
              </a:rPr>
              <a:t>Debit Cash(+A), Credit Unearned Revenue(+L)</a:t>
            </a:r>
          </a:p>
          <a:p>
            <a:pPr fontAlgn="base">
              <a:spcBef>
                <a:spcPct val="30000"/>
              </a:spcBef>
              <a:spcAft>
                <a:spcPct val="0"/>
              </a:spcAft>
              <a:defRPr/>
            </a:pPr>
            <a:r>
              <a:rPr lang="en-US" sz="1400" b="1" dirty="0">
                <a:solidFill>
                  <a:srgbClr val="000000"/>
                </a:solidFill>
              </a:rPr>
              <a:t>After the good is delivered…..</a:t>
            </a:r>
          </a:p>
          <a:p>
            <a:pPr fontAlgn="base">
              <a:spcBef>
                <a:spcPct val="30000"/>
              </a:spcBef>
              <a:spcAft>
                <a:spcPct val="0"/>
              </a:spcAft>
              <a:defRPr/>
            </a:pPr>
            <a:r>
              <a:rPr lang="en-US" sz="1400" dirty="0">
                <a:solidFill>
                  <a:srgbClr val="000000"/>
                </a:solidFill>
              </a:rPr>
              <a:t>2) Debit Unearned Revenue(-L), Credit Sales Revenue (+SE) </a:t>
            </a:r>
          </a:p>
          <a:p>
            <a:pPr fontAlgn="base">
              <a:spcBef>
                <a:spcPct val="30000"/>
              </a:spcBef>
              <a:spcAft>
                <a:spcPct val="0"/>
              </a:spcAft>
              <a:defRPr/>
            </a:pPr>
            <a:endParaRPr lang="en-US" sz="1400" dirty="0">
              <a:solidFill>
                <a:srgbClr val="000000"/>
              </a:solidFill>
            </a:endParaRPr>
          </a:p>
          <a:p>
            <a:pPr fontAlgn="base">
              <a:spcBef>
                <a:spcPct val="30000"/>
              </a:spcBef>
              <a:spcAft>
                <a:spcPct val="0"/>
              </a:spcAft>
              <a:defRPr/>
            </a:pPr>
            <a:r>
              <a:rPr lang="en-US" sz="1400" b="1" dirty="0">
                <a:solidFill>
                  <a:srgbClr val="000000"/>
                </a:solidFill>
              </a:rPr>
              <a:t>Revenue Principle where the cash is received after the good or service is delivered (Company receives cash after good is delivered)</a:t>
            </a:r>
          </a:p>
          <a:p>
            <a:pPr marL="228600" indent="-228600" fontAlgn="base">
              <a:spcBef>
                <a:spcPct val="30000"/>
              </a:spcBef>
              <a:spcAft>
                <a:spcPct val="0"/>
              </a:spcAft>
              <a:buFontTx/>
              <a:buAutoNum type="arabicParenR"/>
              <a:defRPr/>
            </a:pPr>
            <a:r>
              <a:rPr lang="en-US" sz="1400" dirty="0">
                <a:solidFill>
                  <a:srgbClr val="000000"/>
                </a:solidFill>
              </a:rPr>
              <a:t>Debit Accounts Receivables (+A), Credit Sales Revenue (+SE)</a:t>
            </a:r>
          </a:p>
          <a:p>
            <a:pPr fontAlgn="base">
              <a:spcBef>
                <a:spcPct val="30000"/>
              </a:spcBef>
              <a:spcAft>
                <a:spcPct val="0"/>
              </a:spcAft>
              <a:defRPr/>
            </a:pPr>
            <a:r>
              <a:rPr lang="en-US" sz="1400" b="1" dirty="0">
                <a:solidFill>
                  <a:srgbClr val="000000"/>
                </a:solidFill>
              </a:rPr>
              <a:t>Company is paid Cash……</a:t>
            </a:r>
          </a:p>
          <a:p>
            <a:pPr marL="228600" indent="-228600" fontAlgn="base">
              <a:spcBef>
                <a:spcPct val="30000"/>
              </a:spcBef>
              <a:spcAft>
                <a:spcPct val="0"/>
              </a:spcAft>
              <a:buFontTx/>
              <a:buAutoNum type="arabicParenR" startAt="2"/>
              <a:defRPr/>
            </a:pPr>
            <a:r>
              <a:rPr lang="en-US" sz="1400" dirty="0">
                <a:solidFill>
                  <a:srgbClr val="000000"/>
                </a:solidFill>
              </a:rPr>
              <a:t>Debit Cash (+A), Credit Accounts Receivables (-A) </a:t>
            </a:r>
          </a:p>
        </p:txBody>
      </p:sp>
      <p:sp>
        <p:nvSpPr>
          <p:cNvPr id="5" name="TextBox 4"/>
          <p:cNvSpPr txBox="1"/>
          <p:nvPr/>
        </p:nvSpPr>
        <p:spPr>
          <a:xfrm>
            <a:off x="914400" y="64150"/>
            <a:ext cx="7010400" cy="461665"/>
          </a:xfrm>
          <a:prstGeom prst="rect">
            <a:avLst/>
          </a:prstGeom>
          <a:noFill/>
        </p:spPr>
        <p:txBody>
          <a:bodyPr wrap="square" rtlCol="0">
            <a:spAutoFit/>
          </a:bodyPr>
          <a:lstStyle/>
          <a:p>
            <a:pPr algn="ctr" fontAlgn="base">
              <a:spcBef>
                <a:spcPct val="0"/>
              </a:spcBef>
              <a:spcAft>
                <a:spcPct val="0"/>
              </a:spcAft>
            </a:pPr>
            <a:r>
              <a:rPr lang="en-US" sz="2400" dirty="0">
                <a:solidFill>
                  <a:srgbClr val="526DB0"/>
                </a:solidFill>
              </a:rPr>
              <a:t>Accrual Accounting</a:t>
            </a:r>
          </a:p>
        </p:txBody>
      </p:sp>
    </p:spTree>
    <p:extLst>
      <p:ext uri="{BB962C8B-B14F-4D97-AF65-F5344CB8AC3E}">
        <p14:creationId xmlns:p14="http://schemas.microsoft.com/office/powerpoint/2010/main" val="29018025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52400"/>
            <a:ext cx="5562600" cy="3428730"/>
          </a:xfrm>
          <a:prstGeom prst="rect">
            <a:avLst/>
          </a:prstGeom>
        </p:spPr>
      </p:pic>
      <p:sp>
        <p:nvSpPr>
          <p:cNvPr id="4" name="Rectangle 3"/>
          <p:cNvSpPr/>
          <p:nvPr/>
        </p:nvSpPr>
        <p:spPr>
          <a:xfrm>
            <a:off x="76200" y="3573923"/>
            <a:ext cx="8763000" cy="2979277"/>
          </a:xfrm>
          <a:prstGeom prst="rect">
            <a:avLst/>
          </a:prstGeom>
        </p:spPr>
        <p:txBody>
          <a:bodyPr wrap="square">
            <a:spAutoFit/>
          </a:bodyPr>
          <a:lstStyle/>
          <a:p>
            <a:pPr fontAlgn="base">
              <a:spcBef>
                <a:spcPct val="30000"/>
              </a:spcBef>
              <a:spcAft>
                <a:spcPct val="0"/>
              </a:spcAft>
              <a:defRPr/>
            </a:pPr>
            <a:r>
              <a:rPr lang="en-US" sz="1400" b="1" dirty="0">
                <a:solidFill>
                  <a:srgbClr val="000000"/>
                </a:solidFill>
              </a:rPr>
              <a:t>Expense Matching Principle where cash is paid before the good or service is delivered (Company pays cash before good is delivered)</a:t>
            </a:r>
          </a:p>
          <a:p>
            <a:pPr marL="228600" indent="-228600" fontAlgn="base">
              <a:spcBef>
                <a:spcPct val="30000"/>
              </a:spcBef>
              <a:spcAft>
                <a:spcPct val="0"/>
              </a:spcAft>
              <a:buFontTx/>
              <a:buAutoNum type="arabicParenR"/>
              <a:defRPr/>
            </a:pPr>
            <a:r>
              <a:rPr lang="en-US" sz="1400" dirty="0">
                <a:solidFill>
                  <a:srgbClr val="000000"/>
                </a:solidFill>
              </a:rPr>
              <a:t>Debit Prepaid Expense (+A), Credit Cash (-A)</a:t>
            </a:r>
          </a:p>
          <a:p>
            <a:pPr fontAlgn="base">
              <a:spcBef>
                <a:spcPct val="30000"/>
              </a:spcBef>
              <a:spcAft>
                <a:spcPct val="0"/>
              </a:spcAft>
              <a:defRPr/>
            </a:pPr>
            <a:r>
              <a:rPr lang="en-US" sz="1400" b="1" dirty="0">
                <a:solidFill>
                  <a:srgbClr val="000000"/>
                </a:solidFill>
              </a:rPr>
              <a:t>Expense occurs….</a:t>
            </a:r>
          </a:p>
          <a:p>
            <a:pPr marL="228600" indent="-228600" fontAlgn="base">
              <a:spcBef>
                <a:spcPct val="30000"/>
              </a:spcBef>
              <a:spcAft>
                <a:spcPct val="0"/>
              </a:spcAft>
              <a:buFontTx/>
              <a:buAutoNum type="arabicParenR" startAt="2"/>
              <a:defRPr/>
            </a:pPr>
            <a:r>
              <a:rPr lang="en-US" sz="1400" dirty="0">
                <a:solidFill>
                  <a:srgbClr val="000000"/>
                </a:solidFill>
              </a:rPr>
              <a:t>Debit Expense (-SE), Credit Prepaid Expense(-A)</a:t>
            </a:r>
          </a:p>
          <a:p>
            <a:pPr fontAlgn="base">
              <a:spcBef>
                <a:spcPct val="30000"/>
              </a:spcBef>
              <a:spcAft>
                <a:spcPct val="0"/>
              </a:spcAft>
              <a:defRPr/>
            </a:pPr>
            <a:endParaRPr lang="en-US" sz="1400" dirty="0">
              <a:solidFill>
                <a:srgbClr val="000000"/>
              </a:solidFill>
            </a:endParaRPr>
          </a:p>
          <a:p>
            <a:pPr fontAlgn="base">
              <a:spcBef>
                <a:spcPct val="30000"/>
              </a:spcBef>
              <a:spcAft>
                <a:spcPct val="0"/>
              </a:spcAft>
              <a:defRPr/>
            </a:pPr>
            <a:r>
              <a:rPr lang="en-US" sz="1400" b="1" dirty="0">
                <a:solidFill>
                  <a:srgbClr val="000000"/>
                </a:solidFill>
              </a:rPr>
              <a:t>Expense Matching Principle where cash is after the good or service is delivered (Company pays cash after good is delivered)</a:t>
            </a:r>
          </a:p>
          <a:p>
            <a:pPr marL="228600" indent="-228600" fontAlgn="base">
              <a:spcBef>
                <a:spcPct val="30000"/>
              </a:spcBef>
              <a:spcAft>
                <a:spcPct val="0"/>
              </a:spcAft>
              <a:buFontTx/>
              <a:buAutoNum type="arabicParenR"/>
              <a:defRPr/>
            </a:pPr>
            <a:r>
              <a:rPr lang="en-US" sz="1400" dirty="0">
                <a:solidFill>
                  <a:srgbClr val="000000"/>
                </a:solidFill>
              </a:rPr>
              <a:t>Debit Expense (-SE), Credit Accounts Payable (+L)</a:t>
            </a:r>
          </a:p>
          <a:p>
            <a:pPr fontAlgn="base">
              <a:spcBef>
                <a:spcPct val="30000"/>
              </a:spcBef>
              <a:spcAft>
                <a:spcPct val="0"/>
              </a:spcAft>
              <a:defRPr/>
            </a:pPr>
            <a:r>
              <a:rPr lang="en-US" sz="1400" b="1" dirty="0">
                <a:solidFill>
                  <a:srgbClr val="000000"/>
                </a:solidFill>
              </a:rPr>
              <a:t>Cash is paid….</a:t>
            </a:r>
          </a:p>
          <a:p>
            <a:pPr marL="228600" indent="-228600" fontAlgn="base">
              <a:spcBef>
                <a:spcPct val="30000"/>
              </a:spcBef>
              <a:spcAft>
                <a:spcPct val="0"/>
              </a:spcAft>
              <a:buFontTx/>
              <a:buAutoNum type="arabicParenR" startAt="2"/>
              <a:defRPr/>
            </a:pPr>
            <a:r>
              <a:rPr lang="en-US" sz="1400" dirty="0">
                <a:solidFill>
                  <a:srgbClr val="000000"/>
                </a:solidFill>
              </a:rPr>
              <a:t>Debit Accounts Payable (-L), Credit Cash (-A)</a:t>
            </a:r>
          </a:p>
        </p:txBody>
      </p:sp>
    </p:spTree>
    <p:extLst>
      <p:ext uri="{BB962C8B-B14F-4D97-AF65-F5344CB8AC3E}">
        <p14:creationId xmlns:p14="http://schemas.microsoft.com/office/powerpoint/2010/main" val="317736827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2" y="304800"/>
            <a:ext cx="5463803" cy="523220"/>
          </a:xfrm>
          <a:prstGeom prst="rect">
            <a:avLst/>
          </a:prstGeom>
        </p:spPr>
        <p:txBody>
          <a:bodyPr wrap="none">
            <a:spAutoFit/>
          </a:bodyPr>
          <a:lstStyle/>
          <a:p>
            <a:pPr fontAlgn="base">
              <a:spcBef>
                <a:spcPct val="0"/>
              </a:spcBef>
              <a:spcAft>
                <a:spcPct val="0"/>
              </a:spcAft>
            </a:pPr>
            <a:r>
              <a:rPr lang="en-US" sz="2800" dirty="0">
                <a:solidFill>
                  <a:srgbClr val="526DB0"/>
                </a:solidFill>
              </a:rPr>
              <a:t>Expanded Transactional Analysis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810000"/>
            <a:ext cx="4203700" cy="27178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833800"/>
            <a:ext cx="4419600" cy="2670500"/>
          </a:xfrm>
          <a:prstGeom prst="rect">
            <a:avLst/>
          </a:prstGeom>
        </p:spPr>
      </p:pic>
    </p:spTree>
    <p:extLst>
      <p:ext uri="{BB962C8B-B14F-4D97-AF65-F5344CB8AC3E}">
        <p14:creationId xmlns:p14="http://schemas.microsoft.com/office/powerpoint/2010/main" val="6051219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477000" cy="457200"/>
          </a:xfrm>
        </p:spPr>
        <p:txBody>
          <a:bodyPr>
            <a:noAutofit/>
          </a:bodyPr>
          <a:lstStyle/>
          <a:p>
            <a:r>
              <a:rPr lang="en-US" sz="2800" dirty="0" smtClean="0">
                <a:solidFill>
                  <a:schemeClr val="accent3"/>
                </a:solidFill>
              </a:rPr>
              <a:t>Common mistakes for Chapter 3</a:t>
            </a:r>
            <a:endParaRPr lang="en-US" sz="2800" dirty="0">
              <a:solidFill>
                <a:schemeClr val="accent3"/>
              </a:solidFill>
            </a:endParaRPr>
          </a:p>
        </p:txBody>
      </p:sp>
      <p:sp>
        <p:nvSpPr>
          <p:cNvPr id="5" name="TextBox 4"/>
          <p:cNvSpPr txBox="1"/>
          <p:nvPr/>
        </p:nvSpPr>
        <p:spPr>
          <a:xfrm>
            <a:off x="228600" y="838200"/>
            <a:ext cx="8610600" cy="5909310"/>
          </a:xfrm>
          <a:prstGeom prst="rect">
            <a:avLst/>
          </a:prstGeom>
          <a:noFill/>
        </p:spPr>
        <p:txBody>
          <a:bodyPr wrap="square" rtlCol="0">
            <a:spAutoFit/>
          </a:bodyPr>
          <a:lstStyle/>
          <a:p>
            <a:pPr marL="285750" indent="-285750" fontAlgn="base">
              <a:spcBef>
                <a:spcPct val="0"/>
              </a:spcBef>
              <a:spcAft>
                <a:spcPct val="0"/>
              </a:spcAft>
              <a:buFont typeface="Arial" charset="0"/>
              <a:buChar char="•"/>
            </a:pPr>
            <a:r>
              <a:rPr lang="en-US" dirty="0">
                <a:solidFill>
                  <a:srgbClr val="000000"/>
                </a:solidFill>
              </a:rPr>
              <a:t>If someone issues shares of common stock for cash, multiply the number of shares of common stock by the par value per share in order to get the value that is credited to “common stock”. Any amount issued over par value is credited to “additional paid in capital”. </a:t>
            </a:r>
            <a:r>
              <a:rPr lang="en-US" dirty="0" smtClean="0">
                <a:solidFill>
                  <a:srgbClr val="000000"/>
                </a:solidFill>
              </a:rPr>
              <a:t>You would Debit </a:t>
            </a:r>
            <a:r>
              <a:rPr lang="en-US" dirty="0">
                <a:solidFill>
                  <a:srgbClr val="000000"/>
                </a:solidFill>
              </a:rPr>
              <a:t>Cash </a:t>
            </a:r>
            <a:r>
              <a:rPr lang="en-US" dirty="0" smtClean="0">
                <a:solidFill>
                  <a:srgbClr val="000000"/>
                </a:solidFill>
              </a:rPr>
              <a:t>for the amount of Common </a:t>
            </a:r>
            <a:r>
              <a:rPr lang="en-US" dirty="0">
                <a:solidFill>
                  <a:srgbClr val="000000"/>
                </a:solidFill>
              </a:rPr>
              <a:t>Stock </a:t>
            </a:r>
            <a:r>
              <a:rPr lang="en-US" dirty="0" smtClean="0">
                <a:solidFill>
                  <a:srgbClr val="000000"/>
                </a:solidFill>
              </a:rPr>
              <a:t>and </a:t>
            </a:r>
            <a:r>
              <a:rPr lang="en-US" dirty="0">
                <a:solidFill>
                  <a:srgbClr val="000000"/>
                </a:solidFill>
              </a:rPr>
              <a:t>Additional </a:t>
            </a:r>
            <a:r>
              <a:rPr lang="en-US" dirty="0" smtClean="0">
                <a:solidFill>
                  <a:srgbClr val="000000"/>
                </a:solidFill>
              </a:rPr>
              <a:t>Paid </a:t>
            </a:r>
            <a:r>
              <a:rPr lang="en-US" dirty="0">
                <a:solidFill>
                  <a:srgbClr val="000000"/>
                </a:solidFill>
              </a:rPr>
              <a:t>in </a:t>
            </a:r>
            <a:r>
              <a:rPr lang="en-US" dirty="0" smtClean="0">
                <a:solidFill>
                  <a:srgbClr val="000000"/>
                </a:solidFill>
              </a:rPr>
              <a:t>Capital (if applicable) that was credited.</a:t>
            </a:r>
            <a:endParaRPr lang="en-US" dirty="0">
              <a:solidFill>
                <a:srgbClr val="000000"/>
              </a:solidFill>
            </a:endParaRPr>
          </a:p>
          <a:p>
            <a:pPr marL="285750" indent="-285750" fontAlgn="base">
              <a:spcBef>
                <a:spcPct val="0"/>
              </a:spcBef>
              <a:spcAft>
                <a:spcPct val="0"/>
              </a:spcAft>
              <a:buFont typeface="Arial" charset="0"/>
              <a:buChar char="•"/>
            </a:pPr>
            <a:r>
              <a:rPr lang="en-US" dirty="0">
                <a:solidFill>
                  <a:srgbClr val="000000"/>
                </a:solidFill>
              </a:rPr>
              <a:t>Short-term Notes Payable are due in 1 year </a:t>
            </a:r>
            <a:r>
              <a:rPr lang="en-US" b="1" u="sng" dirty="0">
                <a:solidFill>
                  <a:srgbClr val="000000"/>
                </a:solidFill>
              </a:rPr>
              <a:t>or</a:t>
            </a:r>
            <a:r>
              <a:rPr lang="en-US" dirty="0">
                <a:solidFill>
                  <a:srgbClr val="000000"/>
                </a:solidFill>
              </a:rPr>
              <a:t> less. Long-term notes payable are due in </a:t>
            </a:r>
            <a:r>
              <a:rPr lang="en-US" b="1" u="sng" dirty="0">
                <a:solidFill>
                  <a:srgbClr val="000000"/>
                </a:solidFill>
              </a:rPr>
              <a:t>more</a:t>
            </a:r>
            <a:r>
              <a:rPr lang="en-US" dirty="0">
                <a:solidFill>
                  <a:srgbClr val="000000"/>
                </a:solidFill>
              </a:rPr>
              <a:t> than one year.</a:t>
            </a:r>
          </a:p>
          <a:p>
            <a:pPr marL="285750" indent="-285750" fontAlgn="base">
              <a:spcBef>
                <a:spcPct val="0"/>
              </a:spcBef>
              <a:spcAft>
                <a:spcPct val="0"/>
              </a:spcAft>
              <a:buFont typeface="Arial" charset="0"/>
              <a:buChar char="•"/>
            </a:pPr>
            <a:r>
              <a:rPr lang="en-US" dirty="0">
                <a:solidFill>
                  <a:srgbClr val="000000"/>
                </a:solidFill>
              </a:rPr>
              <a:t>If you sell something for $X and Cost of Goods sold is $Y, be sure to make two sets of journal entries. The first set of entries would be Debit Cash for $X and Credit Sales Revenue for $X. The second entry would Debit Cost of Goods Sold for $Y and Credit Inventory for $Y</a:t>
            </a:r>
          </a:p>
          <a:p>
            <a:pPr marL="285750" indent="-285750" fontAlgn="base">
              <a:spcBef>
                <a:spcPct val="0"/>
              </a:spcBef>
              <a:spcAft>
                <a:spcPct val="0"/>
              </a:spcAft>
              <a:buFont typeface="Arial" charset="0"/>
              <a:buChar char="•"/>
            </a:pPr>
            <a:r>
              <a:rPr lang="en-US" dirty="0">
                <a:solidFill>
                  <a:srgbClr val="000000"/>
                </a:solidFill>
              </a:rPr>
              <a:t>If someone paid $3,600 for the current month's insurance and another $3,600 for next month's insurance payment, you would Debit Prepaid Insurance and Insurance Expense for $</a:t>
            </a:r>
            <a:r>
              <a:rPr lang="en-US" dirty="0" smtClean="0">
                <a:solidFill>
                  <a:srgbClr val="000000"/>
                </a:solidFill>
              </a:rPr>
              <a:t>3,600 </a:t>
            </a:r>
            <a:r>
              <a:rPr lang="en-US" dirty="0">
                <a:solidFill>
                  <a:srgbClr val="000000"/>
                </a:solidFill>
              </a:rPr>
              <a:t>each. This is because the current month’s insurance would count as an </a:t>
            </a:r>
            <a:r>
              <a:rPr lang="en-US" dirty="0" smtClean="0">
                <a:solidFill>
                  <a:srgbClr val="000000"/>
                </a:solidFill>
              </a:rPr>
              <a:t>Expense </a:t>
            </a:r>
            <a:r>
              <a:rPr lang="en-US" dirty="0">
                <a:solidFill>
                  <a:srgbClr val="000000"/>
                </a:solidFill>
              </a:rPr>
              <a:t>for this period based off the expense matching </a:t>
            </a:r>
            <a:r>
              <a:rPr lang="en-US" dirty="0" smtClean="0">
                <a:solidFill>
                  <a:srgbClr val="000000"/>
                </a:solidFill>
              </a:rPr>
              <a:t>principle, </a:t>
            </a:r>
            <a:r>
              <a:rPr lang="en-US" dirty="0">
                <a:solidFill>
                  <a:srgbClr val="000000"/>
                </a:solidFill>
              </a:rPr>
              <a:t>whereas next month’s insurance payment would count as an Asset that will be “used” in the future. Then you would Credit Cash for $</a:t>
            </a:r>
            <a:r>
              <a:rPr lang="en-US" dirty="0" smtClean="0">
                <a:solidFill>
                  <a:srgbClr val="000000"/>
                </a:solidFill>
              </a:rPr>
              <a:t>7,200</a:t>
            </a:r>
            <a:r>
              <a:rPr lang="en-US" dirty="0">
                <a:solidFill>
                  <a:srgbClr val="000000"/>
                </a:solidFill>
              </a:rPr>
              <a:t>. Next month, because you have already paid for the Insurance, you would debit Insurance Expense for $</a:t>
            </a:r>
            <a:r>
              <a:rPr lang="en-US" dirty="0" smtClean="0">
                <a:solidFill>
                  <a:srgbClr val="000000"/>
                </a:solidFill>
              </a:rPr>
              <a:t>3,600 </a:t>
            </a:r>
            <a:r>
              <a:rPr lang="en-US" dirty="0">
                <a:solidFill>
                  <a:srgbClr val="000000"/>
                </a:solidFill>
              </a:rPr>
              <a:t>and Credit Prepaid Insurance for $</a:t>
            </a:r>
            <a:r>
              <a:rPr lang="en-US" dirty="0" smtClean="0">
                <a:solidFill>
                  <a:srgbClr val="000000"/>
                </a:solidFill>
              </a:rPr>
              <a:t>3,600 </a:t>
            </a:r>
            <a:r>
              <a:rPr lang="en-US" dirty="0">
                <a:solidFill>
                  <a:srgbClr val="000000"/>
                </a:solidFill>
              </a:rPr>
              <a:t>to show that your Prepaid Insurance has been used. </a:t>
            </a:r>
          </a:p>
          <a:p>
            <a:pPr fontAlgn="base">
              <a:spcBef>
                <a:spcPct val="0"/>
              </a:spcBef>
              <a:spcAft>
                <a:spcPct val="0"/>
              </a:spcAft>
            </a:pPr>
            <a:r>
              <a:rPr lang="en-US" dirty="0">
                <a:solidFill>
                  <a:srgbClr val="000000"/>
                </a:solidFill>
              </a:rPr>
              <a:t>    </a:t>
            </a:r>
          </a:p>
        </p:txBody>
      </p:sp>
    </p:spTree>
    <p:extLst>
      <p:ext uri="{BB962C8B-B14F-4D97-AF65-F5344CB8AC3E}">
        <p14:creationId xmlns:p14="http://schemas.microsoft.com/office/powerpoint/2010/main" val="32943486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2130431"/>
            <a:ext cx="7772400" cy="1470025"/>
          </a:xfrm>
          <a:prstGeom prst="rect">
            <a:avLst/>
          </a:prstGeom>
        </p:spPr>
        <p:txBody>
          <a:bodyPr vert="horz" lIns="91440" tIns="45720" rIns="91440" bIns="45720" rtlCol="0" anchor="b">
            <a:normAutofit fontScale="92500"/>
          </a:bodyPr>
          <a:lstStyle>
            <a:lvl1pPr algn="l" rtl="0" fontAlgn="base">
              <a:spcBef>
                <a:spcPct val="0"/>
              </a:spcBef>
              <a:spcAft>
                <a:spcPct val="0"/>
              </a:spcAft>
              <a:defRPr sz="3600" kern="1200" cap="all" spc="-60">
                <a:solidFill>
                  <a:schemeClr val="tx1"/>
                </a:solidFill>
                <a:latin typeface="+mn-lt"/>
                <a:ea typeface="+mj-ea"/>
                <a:cs typeface="+mj-cs"/>
              </a:defRPr>
            </a:lvl1pPr>
            <a:lvl2pPr algn="l" rtl="0" fontAlgn="base">
              <a:spcBef>
                <a:spcPct val="0"/>
              </a:spcBef>
              <a:spcAft>
                <a:spcPct val="0"/>
              </a:spcAft>
              <a:defRPr sz="3600">
                <a:solidFill>
                  <a:srgbClr val="6E2C12"/>
                </a:solidFill>
                <a:latin typeface="Arial" charset="0"/>
              </a:defRPr>
            </a:lvl2pPr>
            <a:lvl3pPr algn="l" rtl="0" fontAlgn="base">
              <a:spcBef>
                <a:spcPct val="0"/>
              </a:spcBef>
              <a:spcAft>
                <a:spcPct val="0"/>
              </a:spcAft>
              <a:defRPr sz="3600">
                <a:solidFill>
                  <a:srgbClr val="6E2C12"/>
                </a:solidFill>
                <a:latin typeface="Arial" charset="0"/>
              </a:defRPr>
            </a:lvl3pPr>
            <a:lvl4pPr algn="l" rtl="0" fontAlgn="base">
              <a:spcBef>
                <a:spcPct val="0"/>
              </a:spcBef>
              <a:spcAft>
                <a:spcPct val="0"/>
              </a:spcAft>
              <a:defRPr sz="3600">
                <a:solidFill>
                  <a:srgbClr val="6E2C12"/>
                </a:solidFill>
                <a:latin typeface="Arial" charset="0"/>
              </a:defRPr>
            </a:lvl4pPr>
            <a:lvl5pPr algn="l" rtl="0" fontAlgn="base">
              <a:spcBef>
                <a:spcPct val="0"/>
              </a:spcBef>
              <a:spcAft>
                <a:spcPct val="0"/>
              </a:spcAft>
              <a:defRPr sz="3600">
                <a:solidFill>
                  <a:srgbClr val="6E2C12"/>
                </a:solidFill>
                <a:latin typeface="Arial" charset="0"/>
              </a:defRPr>
            </a:lvl5pPr>
            <a:lvl6pPr marL="457200" algn="l" rtl="0" fontAlgn="base">
              <a:spcBef>
                <a:spcPct val="0"/>
              </a:spcBef>
              <a:spcAft>
                <a:spcPct val="0"/>
              </a:spcAft>
              <a:defRPr sz="3600">
                <a:solidFill>
                  <a:srgbClr val="6E2C12"/>
                </a:solidFill>
                <a:latin typeface="Arial" charset="0"/>
              </a:defRPr>
            </a:lvl6pPr>
            <a:lvl7pPr marL="914400" algn="l" rtl="0" fontAlgn="base">
              <a:spcBef>
                <a:spcPct val="0"/>
              </a:spcBef>
              <a:spcAft>
                <a:spcPct val="0"/>
              </a:spcAft>
              <a:defRPr sz="3600">
                <a:solidFill>
                  <a:srgbClr val="6E2C12"/>
                </a:solidFill>
                <a:latin typeface="Arial" charset="0"/>
              </a:defRPr>
            </a:lvl7pPr>
            <a:lvl8pPr marL="1371600" algn="l" rtl="0" fontAlgn="base">
              <a:spcBef>
                <a:spcPct val="0"/>
              </a:spcBef>
              <a:spcAft>
                <a:spcPct val="0"/>
              </a:spcAft>
              <a:defRPr sz="3600">
                <a:solidFill>
                  <a:srgbClr val="6E2C12"/>
                </a:solidFill>
                <a:latin typeface="Arial" charset="0"/>
              </a:defRPr>
            </a:lvl8pPr>
            <a:lvl9pPr marL="1828800" algn="l" rtl="0" fontAlgn="base">
              <a:spcBef>
                <a:spcPct val="0"/>
              </a:spcBef>
              <a:spcAft>
                <a:spcPct val="0"/>
              </a:spcAft>
              <a:defRPr sz="3600">
                <a:solidFill>
                  <a:srgbClr val="6E2C12"/>
                </a:solidFill>
                <a:latin typeface="Arial" charset="0"/>
              </a:defRPr>
            </a:lvl9pPr>
          </a:lstStyle>
          <a:p>
            <a:r>
              <a:rPr lang="en-US" dirty="0" smtClean="0">
                <a:latin typeface="Calibri Light" panose="020F0302020204030204" pitchFamily="34" charset="0"/>
              </a:rPr>
              <a:t>Chapter 4: Adjustments, financial statements, and the quality of earnings</a:t>
            </a:r>
            <a:endParaRPr lang="en-US" dirty="0">
              <a:latin typeface="Calibri Light" panose="020F0302020204030204" pitchFamily="34" charset="0"/>
            </a:endParaRPr>
          </a:p>
        </p:txBody>
      </p:sp>
    </p:spTree>
    <p:extLst>
      <p:ext uri="{BB962C8B-B14F-4D97-AF65-F5344CB8AC3E}">
        <p14:creationId xmlns:p14="http://schemas.microsoft.com/office/powerpoint/2010/main" val="117393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7278" y="365126"/>
            <a:ext cx="8178072" cy="387910"/>
          </a:xfrm>
        </p:spPr>
        <p:txBody>
          <a:bodyPr>
            <a:normAutofit fontScale="90000"/>
          </a:bodyPr>
          <a:lstStyle/>
          <a:p>
            <a:r>
              <a:rPr lang="en-US" sz="2800" dirty="0" smtClean="0"/>
              <a:t>Chapter 4: </a:t>
            </a:r>
            <a:r>
              <a:rPr lang="en-US" sz="2800" dirty="0" smtClean="0">
                <a:solidFill>
                  <a:schemeClr val="tx1"/>
                </a:solidFill>
              </a:rPr>
              <a:t>Adjustments, Financial Statements, and Quality of Earnings</a:t>
            </a:r>
            <a:endParaRPr lang="en-US"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492865" y="44970"/>
            <a:ext cx="628650" cy="841032"/>
          </a:xfrm>
        </p:spPr>
      </p:pic>
      <p:sp>
        <p:nvSpPr>
          <p:cNvPr id="7" name="TextBox 6"/>
          <p:cNvSpPr txBox="1"/>
          <p:nvPr/>
        </p:nvSpPr>
        <p:spPr>
          <a:xfrm>
            <a:off x="337279" y="1073195"/>
            <a:ext cx="8555636" cy="5262979"/>
          </a:xfrm>
          <a:prstGeom prst="rect">
            <a:avLst/>
          </a:prstGeom>
          <a:noFill/>
        </p:spPr>
        <p:txBody>
          <a:bodyPr wrap="square" rtlCol="0">
            <a:spAutoFit/>
          </a:bodyPr>
          <a:lstStyle/>
          <a:p>
            <a:pPr marL="285750" lvl="2" indent="-285750">
              <a:buFont typeface="Arial" charset="0"/>
              <a:buChar char="•"/>
            </a:pPr>
            <a:r>
              <a:rPr lang="en-US" sz="1600" b="1" dirty="0">
                <a:solidFill>
                  <a:prstClr val="black"/>
                </a:solidFill>
              </a:rPr>
              <a:t>ADJUSTING ENTRIES </a:t>
            </a:r>
            <a:r>
              <a:rPr lang="en-US" sz="1600" dirty="0">
                <a:solidFill>
                  <a:prstClr val="black"/>
                </a:solidFill>
              </a:rPr>
              <a:t>are necessary at the end of the period to properly measure all revenues and expenses of that period</a:t>
            </a:r>
          </a:p>
          <a:p>
            <a:pPr marL="0" lvl="2"/>
            <a:endParaRPr lang="en-US" sz="1600" dirty="0">
              <a:solidFill>
                <a:prstClr val="black"/>
              </a:solidFill>
            </a:endParaRPr>
          </a:p>
          <a:p>
            <a:pPr marL="285750" lvl="2" indent="-285750">
              <a:buFont typeface="Arial" charset="0"/>
              <a:buChar char="•"/>
            </a:pPr>
            <a:r>
              <a:rPr lang="en-US" sz="1600" dirty="0">
                <a:solidFill>
                  <a:prstClr val="black"/>
                </a:solidFill>
              </a:rPr>
              <a:t>Net book value= Property and Equipment reported net of Accumulated Depreciation</a:t>
            </a:r>
          </a:p>
          <a:p>
            <a:pPr marL="0" lvl="2"/>
            <a:endParaRPr lang="en-US" sz="1600" dirty="0">
              <a:solidFill>
                <a:prstClr val="black"/>
              </a:solidFill>
            </a:endParaRPr>
          </a:p>
          <a:p>
            <a:pPr marL="285750" lvl="2" indent="-285750">
              <a:buFont typeface="Arial" charset="0"/>
              <a:buChar char="•"/>
            </a:pPr>
            <a:r>
              <a:rPr lang="en-US" sz="1600" dirty="0">
                <a:solidFill>
                  <a:prstClr val="black"/>
                </a:solidFill>
              </a:rPr>
              <a:t>Accumulated Depreciation = “contra” asset account. Contra accounts reduce account to which they are related</a:t>
            </a:r>
          </a:p>
          <a:p>
            <a:pPr marL="742950" lvl="3" indent="-285750">
              <a:buFont typeface="Arial" charset="0"/>
              <a:buChar char="•"/>
            </a:pPr>
            <a:r>
              <a:rPr lang="en-US" sz="1600" dirty="0">
                <a:solidFill>
                  <a:prstClr val="black"/>
                </a:solidFill>
              </a:rPr>
              <a:t>I.E. Property and Equipment are reduced by Accumulated Depreciation to arrive at Net Book Value</a:t>
            </a:r>
          </a:p>
          <a:p>
            <a:pPr marL="457200" lvl="3"/>
            <a:endParaRPr lang="en-US" sz="1600" dirty="0">
              <a:solidFill>
                <a:prstClr val="black"/>
              </a:solidFill>
            </a:endParaRPr>
          </a:p>
          <a:p>
            <a:pPr marL="285750" lvl="2" indent="-285750">
              <a:buFont typeface="Arial" charset="0"/>
              <a:buChar char="•"/>
            </a:pPr>
            <a:r>
              <a:rPr lang="en-US" sz="1600" dirty="0" smtClean="0">
                <a:solidFill>
                  <a:prstClr val="black"/>
                </a:solidFill>
              </a:rPr>
              <a:t>EPS = </a:t>
            </a:r>
            <a:r>
              <a:rPr lang="en-US" sz="1600" dirty="0">
                <a:solidFill>
                  <a:prstClr val="black"/>
                </a:solidFill>
              </a:rPr>
              <a:t>net income divided by </a:t>
            </a:r>
            <a:r>
              <a:rPr lang="en-US" sz="1600" dirty="0" smtClean="0">
                <a:solidFill>
                  <a:prstClr val="black"/>
                </a:solidFill>
              </a:rPr>
              <a:t>average # </a:t>
            </a:r>
            <a:r>
              <a:rPr lang="en-US" sz="1600" dirty="0">
                <a:solidFill>
                  <a:prstClr val="black"/>
                </a:solidFill>
              </a:rPr>
              <a:t>of shares outstanding </a:t>
            </a:r>
            <a:r>
              <a:rPr lang="en-US" sz="1600" dirty="0" smtClean="0">
                <a:solidFill>
                  <a:prstClr val="black"/>
                </a:solidFill>
              </a:rPr>
              <a:t>(# at </a:t>
            </a:r>
            <a:r>
              <a:rPr lang="en-US" sz="1600" dirty="0">
                <a:solidFill>
                  <a:prstClr val="black"/>
                </a:solidFill>
              </a:rPr>
              <a:t>the beginning of period + # at the end of period, divided by two)</a:t>
            </a:r>
          </a:p>
          <a:p>
            <a:pPr marL="0" lvl="2"/>
            <a:endParaRPr lang="en-US" sz="1600" dirty="0">
              <a:solidFill>
                <a:prstClr val="black"/>
              </a:solidFill>
            </a:endParaRPr>
          </a:p>
          <a:p>
            <a:pPr marL="285750" lvl="2" indent="-285750">
              <a:buFont typeface="Arial" charset="0"/>
              <a:buChar char="•"/>
            </a:pPr>
            <a:r>
              <a:rPr lang="en-US" sz="1600" dirty="0">
                <a:solidFill>
                  <a:prstClr val="black"/>
                </a:solidFill>
              </a:rPr>
              <a:t>Balance sheet accounts carried forward from one period to next. i.e. ending Cash balance of prior period is beginning Cash balance of next period</a:t>
            </a:r>
          </a:p>
          <a:p>
            <a:pPr marL="0" lvl="2"/>
            <a:endParaRPr lang="en-US" sz="1600" dirty="0">
              <a:solidFill>
                <a:prstClr val="black"/>
              </a:solidFill>
            </a:endParaRPr>
          </a:p>
          <a:p>
            <a:pPr marL="285750" lvl="2" indent="-285750">
              <a:buFont typeface="Arial" charset="0"/>
              <a:buChar char="•"/>
            </a:pPr>
            <a:r>
              <a:rPr lang="en-US" sz="1600" dirty="0">
                <a:solidFill>
                  <a:prstClr val="black"/>
                </a:solidFill>
              </a:rPr>
              <a:t>Income Statement accounts are temporary accounts because they cover a period of time and at the beginning of next period start over with a zero balance</a:t>
            </a:r>
          </a:p>
          <a:p>
            <a:pPr marL="0" lvl="2"/>
            <a:endParaRPr lang="en-US" sz="1600" dirty="0">
              <a:solidFill>
                <a:prstClr val="black"/>
              </a:solidFill>
            </a:endParaRPr>
          </a:p>
          <a:p>
            <a:pPr marL="285750" lvl="2" indent="-285750">
              <a:buFont typeface="Arial" charset="0"/>
              <a:buChar char="•"/>
            </a:pPr>
            <a:r>
              <a:rPr lang="en-US" sz="1600" dirty="0">
                <a:solidFill>
                  <a:prstClr val="black"/>
                </a:solidFill>
              </a:rPr>
              <a:t>At the end of each period, balances in temporary accounts transferred, or closed, to the Retained Earnings account by closing entry</a:t>
            </a:r>
          </a:p>
        </p:txBody>
      </p:sp>
    </p:spTree>
    <p:extLst>
      <p:ext uri="{BB962C8B-B14F-4D97-AF65-F5344CB8AC3E}">
        <p14:creationId xmlns:p14="http://schemas.microsoft.com/office/powerpoint/2010/main" val="394354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Financial Statements</a:t>
            </a:r>
            <a:endParaRPr lang="en-US" dirty="0"/>
          </a:p>
        </p:txBody>
      </p:sp>
      <p:sp>
        <p:nvSpPr>
          <p:cNvPr id="3" name="Content Placeholder 2"/>
          <p:cNvSpPr>
            <a:spLocks noGrp="1"/>
          </p:cNvSpPr>
          <p:nvPr>
            <p:ph idx="1"/>
          </p:nvPr>
        </p:nvSpPr>
        <p:spPr>
          <a:xfrm>
            <a:off x="457200" y="1600201"/>
            <a:ext cx="8229600" cy="5101225"/>
          </a:xfrm>
        </p:spPr>
        <p:txBody>
          <a:bodyPr>
            <a:normAutofit fontScale="85000" lnSpcReduction="20000"/>
          </a:bodyPr>
          <a:lstStyle/>
          <a:p>
            <a:r>
              <a:rPr lang="en-US" b="1" dirty="0" smtClean="0">
                <a:solidFill>
                  <a:srgbClr val="000000"/>
                </a:solidFill>
              </a:rPr>
              <a:t>Balance Sheet = </a:t>
            </a:r>
            <a:r>
              <a:rPr lang="en-US" dirty="0" smtClean="0">
                <a:solidFill>
                  <a:srgbClr val="000000"/>
                </a:solidFill>
              </a:rPr>
              <a:t>Reports the economic resources the firm owns and the sources of financing for those resources at a point in time. </a:t>
            </a:r>
          </a:p>
          <a:p>
            <a:r>
              <a:rPr lang="en-US" b="1" dirty="0" smtClean="0">
                <a:solidFill>
                  <a:srgbClr val="000000"/>
                </a:solidFill>
              </a:rPr>
              <a:t>Income Statement = </a:t>
            </a:r>
            <a:r>
              <a:rPr lang="en-US" dirty="0" smtClean="0">
                <a:solidFill>
                  <a:srgbClr val="000000"/>
                </a:solidFill>
              </a:rPr>
              <a:t>Reports the firm’s ability to sell goods or services for more than their cost to produce and sell.</a:t>
            </a:r>
          </a:p>
          <a:p>
            <a:r>
              <a:rPr lang="en-US" b="1" dirty="0" smtClean="0">
                <a:solidFill>
                  <a:srgbClr val="000000"/>
                </a:solidFill>
              </a:rPr>
              <a:t>Statement of Stockholders’ Equity = </a:t>
            </a:r>
            <a:r>
              <a:rPr lang="en-US" dirty="0" smtClean="0">
                <a:solidFill>
                  <a:srgbClr val="000000"/>
                </a:solidFill>
              </a:rPr>
              <a:t>Reports additional contributions or payments to investors and the amount of income the company reinvested for future growth. </a:t>
            </a:r>
          </a:p>
          <a:p>
            <a:r>
              <a:rPr lang="en-US" b="1" dirty="0" smtClean="0">
                <a:solidFill>
                  <a:srgbClr val="000000"/>
                </a:solidFill>
              </a:rPr>
              <a:t>Statement of Cash Flows = </a:t>
            </a:r>
            <a:r>
              <a:rPr lang="en-US" dirty="0" smtClean="0">
                <a:solidFill>
                  <a:srgbClr val="000000"/>
                </a:solidFill>
              </a:rPr>
              <a:t>Reports the firm’s ability to generate cash and how it was used</a:t>
            </a:r>
            <a:r>
              <a:rPr lang="en-US" dirty="0">
                <a:solidFill>
                  <a:srgbClr val="000000"/>
                </a:solidFill>
              </a:rPr>
              <a:t> </a:t>
            </a:r>
            <a:r>
              <a:rPr lang="en-US" dirty="0" smtClean="0">
                <a:solidFill>
                  <a:srgbClr val="000000"/>
                </a:solidFill>
              </a:rPr>
              <a:t>for a period of time.</a:t>
            </a:r>
            <a:endParaRPr lang="en-US" b="1" dirty="0">
              <a:solidFill>
                <a:srgbClr val="000000"/>
              </a:solidFill>
            </a:endParaRPr>
          </a:p>
        </p:txBody>
      </p:sp>
    </p:spTree>
    <p:extLst>
      <p:ext uri="{BB962C8B-B14F-4D97-AF65-F5344CB8AC3E}">
        <p14:creationId xmlns:p14="http://schemas.microsoft.com/office/powerpoint/2010/main" val="285170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7278" y="365126"/>
            <a:ext cx="8178072" cy="387910"/>
          </a:xfrm>
        </p:spPr>
        <p:txBody>
          <a:bodyPr>
            <a:normAutofit fontScale="90000"/>
          </a:bodyPr>
          <a:lstStyle/>
          <a:p>
            <a:r>
              <a:rPr lang="en-US" sz="2800" dirty="0" smtClean="0"/>
              <a:t>Chapter 4: </a:t>
            </a:r>
            <a:r>
              <a:rPr lang="en-US" sz="2800" dirty="0" smtClean="0">
                <a:solidFill>
                  <a:schemeClr val="tx1"/>
                </a:solidFill>
              </a:rPr>
              <a:t>Adjustments, Financial Statements, and Quality of Earnings</a:t>
            </a:r>
            <a:endParaRPr lang="en-US"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492865" y="44970"/>
            <a:ext cx="628650" cy="841032"/>
          </a:xfrm>
        </p:spPr>
      </p:pic>
      <p:sp>
        <p:nvSpPr>
          <p:cNvPr id="7" name="TextBox 6"/>
          <p:cNvSpPr txBox="1"/>
          <p:nvPr/>
        </p:nvSpPr>
        <p:spPr>
          <a:xfrm>
            <a:off x="337280" y="914400"/>
            <a:ext cx="8338091" cy="3046988"/>
          </a:xfrm>
          <a:prstGeom prst="rect">
            <a:avLst/>
          </a:prstGeom>
          <a:noFill/>
        </p:spPr>
        <p:txBody>
          <a:bodyPr wrap="square" rtlCol="0">
            <a:spAutoFit/>
          </a:bodyPr>
          <a:lstStyle/>
          <a:p>
            <a:r>
              <a:rPr lang="en-US" sz="1600" b="1" dirty="0">
                <a:solidFill>
                  <a:prstClr val="black"/>
                </a:solidFill>
              </a:rPr>
              <a:t>Four types of adjustments:</a:t>
            </a:r>
            <a:r>
              <a:rPr lang="en-US" sz="1600" dirty="0">
                <a:solidFill>
                  <a:prstClr val="black"/>
                </a:solidFill>
              </a:rPr>
              <a:t> Two types of adjustments increase revenues and other two increase expenses</a:t>
            </a:r>
          </a:p>
          <a:p>
            <a:endParaRPr lang="en-US" sz="1600" dirty="0">
              <a:solidFill>
                <a:prstClr val="black"/>
              </a:solidFill>
            </a:endParaRPr>
          </a:p>
          <a:p>
            <a:pPr marL="742950" lvl="1" indent="-285750">
              <a:buFont typeface="Arial" charset="0"/>
              <a:buChar char="•"/>
            </a:pPr>
            <a:r>
              <a:rPr lang="en-US" sz="1600" b="1" dirty="0">
                <a:solidFill>
                  <a:prstClr val="black"/>
                </a:solidFill>
              </a:rPr>
              <a:t>Deferred </a:t>
            </a:r>
            <a:r>
              <a:rPr lang="en-US" sz="1600" b="1" dirty="0" smtClean="0">
                <a:solidFill>
                  <a:prstClr val="black"/>
                </a:solidFill>
              </a:rPr>
              <a:t>Revenues </a:t>
            </a:r>
            <a:r>
              <a:rPr lang="en-US" sz="1600" dirty="0" smtClean="0">
                <a:solidFill>
                  <a:prstClr val="black"/>
                </a:solidFill>
              </a:rPr>
              <a:t>= previous </a:t>
            </a:r>
            <a:r>
              <a:rPr lang="en-US" sz="1600" dirty="0">
                <a:solidFill>
                  <a:prstClr val="black"/>
                </a:solidFill>
              </a:rPr>
              <a:t>liabilities made when cash received in advance, &amp; adjusted for revenue actually earned during </a:t>
            </a:r>
            <a:r>
              <a:rPr lang="en-US" sz="1600" dirty="0" smtClean="0">
                <a:solidFill>
                  <a:prstClr val="black"/>
                </a:solidFill>
              </a:rPr>
              <a:t>period</a:t>
            </a:r>
            <a:endParaRPr lang="en-US" sz="1600" dirty="0">
              <a:solidFill>
                <a:prstClr val="black"/>
              </a:solidFill>
            </a:endParaRPr>
          </a:p>
          <a:p>
            <a:pPr marL="742950" lvl="1" indent="-285750">
              <a:buFont typeface="Arial" charset="0"/>
              <a:buChar char="•"/>
            </a:pPr>
            <a:r>
              <a:rPr lang="en-US" sz="1600" b="1" dirty="0">
                <a:solidFill>
                  <a:prstClr val="black"/>
                </a:solidFill>
              </a:rPr>
              <a:t>Accrued </a:t>
            </a:r>
            <a:r>
              <a:rPr lang="en-US" sz="1600" b="1" dirty="0" smtClean="0">
                <a:solidFill>
                  <a:prstClr val="black"/>
                </a:solidFill>
              </a:rPr>
              <a:t>Revenues</a:t>
            </a:r>
            <a:r>
              <a:rPr lang="en-US" sz="1600" dirty="0" smtClean="0">
                <a:solidFill>
                  <a:prstClr val="black"/>
                </a:solidFill>
              </a:rPr>
              <a:t> = revenues </a:t>
            </a:r>
            <a:r>
              <a:rPr lang="en-US" sz="1600" dirty="0">
                <a:solidFill>
                  <a:prstClr val="black"/>
                </a:solidFill>
              </a:rPr>
              <a:t>earned but </a:t>
            </a:r>
            <a:r>
              <a:rPr lang="en-US" sz="1600" dirty="0" smtClean="0">
                <a:solidFill>
                  <a:prstClr val="black"/>
                </a:solidFill>
              </a:rPr>
              <a:t>not yet </a:t>
            </a:r>
            <a:r>
              <a:rPr lang="en-US" sz="1600" dirty="0">
                <a:solidFill>
                  <a:prstClr val="black"/>
                </a:solidFill>
              </a:rPr>
              <a:t>recorded because cash received after the goods were </a:t>
            </a:r>
            <a:r>
              <a:rPr lang="en-US" sz="1600" dirty="0" smtClean="0">
                <a:solidFill>
                  <a:prstClr val="black"/>
                </a:solidFill>
              </a:rPr>
              <a:t>delivered</a:t>
            </a:r>
            <a:endParaRPr lang="en-US" sz="1600" dirty="0">
              <a:solidFill>
                <a:prstClr val="black"/>
              </a:solidFill>
            </a:endParaRPr>
          </a:p>
          <a:p>
            <a:pPr marL="742950" lvl="1" indent="-285750">
              <a:buFont typeface="Arial" charset="0"/>
              <a:buChar char="•"/>
            </a:pPr>
            <a:r>
              <a:rPr lang="en-US" sz="1600" b="1" dirty="0">
                <a:solidFill>
                  <a:prstClr val="black"/>
                </a:solidFill>
              </a:rPr>
              <a:t>Deferred </a:t>
            </a:r>
            <a:r>
              <a:rPr lang="en-US" sz="1600" b="1" dirty="0" smtClean="0">
                <a:solidFill>
                  <a:prstClr val="black"/>
                </a:solidFill>
              </a:rPr>
              <a:t>Expenses</a:t>
            </a:r>
            <a:r>
              <a:rPr lang="en-US" sz="1600" dirty="0" smtClean="0">
                <a:solidFill>
                  <a:prstClr val="black"/>
                </a:solidFill>
              </a:rPr>
              <a:t> = previously </a:t>
            </a:r>
            <a:r>
              <a:rPr lang="en-US" sz="1600" dirty="0">
                <a:solidFill>
                  <a:prstClr val="black"/>
                </a:solidFill>
              </a:rPr>
              <a:t>recorded assets, e.g. prepaid rent, that must be adjusted for expenses actually incurred during </a:t>
            </a:r>
            <a:r>
              <a:rPr lang="en-US" sz="1600" dirty="0" smtClean="0">
                <a:solidFill>
                  <a:prstClr val="black"/>
                </a:solidFill>
              </a:rPr>
              <a:t>period</a:t>
            </a:r>
            <a:endParaRPr lang="en-US" sz="1600" dirty="0">
              <a:solidFill>
                <a:prstClr val="black"/>
              </a:solidFill>
            </a:endParaRPr>
          </a:p>
          <a:p>
            <a:pPr marL="742950" lvl="1" indent="-285750">
              <a:buFont typeface="Arial" charset="0"/>
              <a:buChar char="•"/>
            </a:pPr>
            <a:r>
              <a:rPr lang="en-US" sz="1600" b="1" dirty="0">
                <a:solidFill>
                  <a:prstClr val="black"/>
                </a:solidFill>
              </a:rPr>
              <a:t>Accrued </a:t>
            </a:r>
            <a:r>
              <a:rPr lang="en-US" sz="1600" b="1" dirty="0" smtClean="0">
                <a:solidFill>
                  <a:prstClr val="black"/>
                </a:solidFill>
              </a:rPr>
              <a:t>Expenses</a:t>
            </a:r>
            <a:r>
              <a:rPr lang="en-US" sz="1600" dirty="0" smtClean="0">
                <a:solidFill>
                  <a:prstClr val="black"/>
                </a:solidFill>
              </a:rPr>
              <a:t> = expenses </a:t>
            </a:r>
            <a:r>
              <a:rPr lang="en-US" sz="1600" dirty="0">
                <a:solidFill>
                  <a:prstClr val="black"/>
                </a:solidFill>
              </a:rPr>
              <a:t>that were incurred but were not recorded because cash paid after goods received</a:t>
            </a:r>
          </a:p>
          <a:p>
            <a:endParaRPr lang="en-US" sz="1600" dirty="0">
              <a:solidFill>
                <a:prstClr val="black"/>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657600"/>
            <a:ext cx="4703368" cy="3116517"/>
          </a:xfrm>
          <a:prstGeom prst="rect">
            <a:avLst/>
          </a:prstGeom>
        </p:spPr>
      </p:pic>
    </p:spTree>
    <p:extLst>
      <p:ext uri="{BB962C8B-B14F-4D97-AF65-F5344CB8AC3E}">
        <p14:creationId xmlns:p14="http://schemas.microsoft.com/office/powerpoint/2010/main" val="3245125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7278" y="365126"/>
            <a:ext cx="8178072" cy="387910"/>
          </a:xfrm>
        </p:spPr>
        <p:txBody>
          <a:bodyPr>
            <a:normAutofit fontScale="90000"/>
          </a:bodyPr>
          <a:lstStyle/>
          <a:p>
            <a:r>
              <a:rPr lang="en-US" sz="2800" dirty="0" smtClean="0"/>
              <a:t>Chapter 4: </a:t>
            </a:r>
            <a:r>
              <a:rPr lang="en-US" sz="2800" dirty="0" smtClean="0">
                <a:solidFill>
                  <a:schemeClr val="tx1"/>
                </a:solidFill>
              </a:rPr>
              <a:t>Adjustments, Financial Statements, and Quality of Earnings</a:t>
            </a:r>
            <a:endParaRPr lang="en-US"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492865" y="44970"/>
            <a:ext cx="628650" cy="841032"/>
          </a:xfrm>
        </p:spPr>
      </p:pic>
      <p:sp>
        <p:nvSpPr>
          <p:cNvPr id="7" name="TextBox 6"/>
          <p:cNvSpPr txBox="1"/>
          <p:nvPr/>
        </p:nvSpPr>
        <p:spPr>
          <a:xfrm>
            <a:off x="337280" y="1073192"/>
            <a:ext cx="8338091" cy="338554"/>
          </a:xfrm>
          <a:prstGeom prst="rect">
            <a:avLst/>
          </a:prstGeom>
          <a:noFill/>
        </p:spPr>
        <p:txBody>
          <a:bodyPr wrap="square" rtlCol="0">
            <a:spAutoFit/>
          </a:bodyPr>
          <a:lstStyle/>
          <a:p>
            <a:r>
              <a:rPr lang="en-US" sz="1600" b="1" dirty="0">
                <a:solidFill>
                  <a:prstClr val="black"/>
                </a:solidFill>
              </a:rPr>
              <a:t>What Happens to Balance Sheet/Income Statement Numbers at Year End: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074" y="1411746"/>
            <a:ext cx="5926175" cy="5171934"/>
          </a:xfrm>
          <a:prstGeom prst="rect">
            <a:avLst/>
          </a:prstGeom>
        </p:spPr>
      </p:pic>
    </p:spTree>
    <p:extLst>
      <p:ext uri="{BB962C8B-B14F-4D97-AF65-F5344CB8AC3E}">
        <p14:creationId xmlns:p14="http://schemas.microsoft.com/office/powerpoint/2010/main" val="2663330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278" y="365126"/>
            <a:ext cx="8178072" cy="387910"/>
          </a:xfrm>
        </p:spPr>
        <p:txBody>
          <a:bodyPr>
            <a:normAutofit fontScale="90000"/>
          </a:bodyPr>
          <a:lstStyle/>
          <a:p>
            <a:r>
              <a:rPr lang="en-US" sz="2800" dirty="0" smtClean="0"/>
              <a:t>Chapter 4: </a:t>
            </a:r>
            <a:r>
              <a:rPr lang="en-US" sz="2800" dirty="0" smtClean="0">
                <a:solidFill>
                  <a:schemeClr val="tx1"/>
                </a:solidFill>
              </a:rPr>
              <a:t>Adjustments, Financial Statements, and Quality of Earnings</a:t>
            </a:r>
            <a:endParaRPr lang="en-US" sz="28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492865" y="44970"/>
            <a:ext cx="628650" cy="841032"/>
          </a:xfrm>
        </p:spPr>
      </p:pic>
      <p:sp>
        <p:nvSpPr>
          <p:cNvPr id="7" name="TextBox 6"/>
          <p:cNvSpPr txBox="1"/>
          <p:nvPr/>
        </p:nvSpPr>
        <p:spPr>
          <a:xfrm>
            <a:off x="337280" y="1073195"/>
            <a:ext cx="3249119" cy="830997"/>
          </a:xfrm>
          <a:prstGeom prst="rect">
            <a:avLst/>
          </a:prstGeom>
          <a:noFill/>
        </p:spPr>
        <p:txBody>
          <a:bodyPr wrap="square" rtlCol="0">
            <a:spAutoFit/>
          </a:bodyPr>
          <a:lstStyle/>
          <a:p>
            <a:pPr marL="285750" indent="-285750">
              <a:buFont typeface="Arial" charset="0"/>
              <a:buChar char="•"/>
            </a:pPr>
            <a:r>
              <a:rPr lang="en-US" sz="1600" dirty="0">
                <a:solidFill>
                  <a:prstClr val="black"/>
                </a:solidFill>
              </a:rPr>
              <a:t>Illustration of Closing Entries, with Dividends Paid as a temporary account</a:t>
            </a:r>
          </a:p>
        </p:txBody>
      </p:sp>
      <p:graphicFrame>
        <p:nvGraphicFramePr>
          <p:cNvPr id="3" name="Table 2"/>
          <p:cNvGraphicFramePr>
            <a:graphicFrameLocks noGrp="1"/>
          </p:cNvGraphicFramePr>
          <p:nvPr>
            <p:extLst>
              <p:ext uri="{D42A27DB-BD31-4B8C-83A1-F6EECF244321}">
                <p14:modId xmlns:p14="http://schemas.microsoft.com/office/powerpoint/2010/main" val="3433559659"/>
              </p:ext>
            </p:extLst>
          </p:nvPr>
        </p:nvGraphicFramePr>
        <p:xfrm>
          <a:off x="4343400" y="576918"/>
          <a:ext cx="4192525" cy="2090082"/>
        </p:xfrm>
        <a:graphic>
          <a:graphicData uri="http://schemas.openxmlformats.org/drawingml/2006/table">
            <a:tbl>
              <a:tblPr firstRow="1" firstCol="1" lastRow="1" lastCol="1" bandRow="1" bandCol="1"/>
              <a:tblGrid>
                <a:gridCol w="591751"/>
                <a:gridCol w="620651"/>
                <a:gridCol w="132642"/>
                <a:gridCol w="661756"/>
                <a:gridCol w="637247"/>
                <a:gridCol w="132642"/>
                <a:gridCol w="754080"/>
                <a:gridCol w="661756"/>
              </a:tblGrid>
              <a:tr h="372534">
                <a:tc>
                  <a:txBody>
                    <a:bodyPr/>
                    <a:lstStyle/>
                    <a:p>
                      <a:pPr marL="0" marR="0" algn="r">
                        <a:lnSpc>
                          <a:spcPct val="115000"/>
                        </a:lnSpc>
                        <a:spcBef>
                          <a:spcPts val="0"/>
                        </a:spcBef>
                        <a:spcAft>
                          <a:spcPts val="0"/>
                        </a:spcAft>
                      </a:pPr>
                      <a:r>
                        <a:rPr lang="en-US" sz="1400" dirty="0">
                          <a:solidFill>
                            <a:srgbClr val="000000"/>
                          </a:solidFill>
                          <a:effectLst/>
                          <a:latin typeface="Times New Roman" charset="0"/>
                          <a:ea typeface="Times New Roman" charset="0"/>
                        </a:rPr>
                        <a:t>Cash</a:t>
                      </a:r>
                      <a:endParaRPr lang="en-US" sz="1200" dirty="0">
                        <a:effectLst/>
                        <a:latin typeface="Times New Roman" charset="0"/>
                        <a:ea typeface="Times New Roman" charset="0"/>
                      </a:endParaRPr>
                    </a:p>
                  </a:txBody>
                  <a:tcPr marL="51435" marR="5143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a:noFill/>
                    </a:lnR>
                    <a:lnT>
                      <a:noFill/>
                    </a:lnT>
                    <a:lnB>
                      <a:noFill/>
                    </a:lnB>
                    <a:solidFill>
                      <a:srgbClr val="FFFFFF"/>
                    </a:solidFill>
                  </a:tcPr>
                </a:tc>
                <a:tc gridSpan="2">
                  <a:txBody>
                    <a:bodyPr/>
                    <a:lstStyle/>
                    <a:p>
                      <a:pPr marL="0" marR="0" algn="ctr">
                        <a:lnSpc>
                          <a:spcPct val="115000"/>
                        </a:lnSpc>
                        <a:spcBef>
                          <a:spcPts val="0"/>
                        </a:spcBef>
                        <a:spcAft>
                          <a:spcPts val="0"/>
                        </a:spcAft>
                      </a:pPr>
                      <a:r>
                        <a:rPr lang="en-US" sz="1400">
                          <a:solidFill>
                            <a:srgbClr val="000000"/>
                          </a:solidFill>
                          <a:effectLst/>
                          <a:latin typeface="Times New Roman" charset="0"/>
                          <a:ea typeface="Times New Roman" charset="0"/>
                        </a:rPr>
                        <a:t>Retained Earnings</a:t>
                      </a:r>
                      <a:endParaRPr lang="en-US" sz="1200">
                        <a:effectLst/>
                        <a:latin typeface="Times New Roman" charset="0"/>
                        <a:ea typeface="Times New Roman" charset="0"/>
                      </a:endParaRPr>
                    </a:p>
                  </a:txBody>
                  <a:tcPr marL="51435" marR="5143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a:noFill/>
                    </a:lnR>
                    <a:lnT>
                      <a:noFill/>
                    </a:lnT>
                    <a:lnB>
                      <a:noFill/>
                    </a:lnB>
                    <a:solidFill>
                      <a:srgbClr val="FFFFFF"/>
                    </a:solidFill>
                  </a:tcPr>
                </a:tc>
                <a:tc gridSpan="2">
                  <a:txBody>
                    <a:bodyPr/>
                    <a:lstStyle/>
                    <a:p>
                      <a:pPr marL="0" marR="0" algn="ctr">
                        <a:lnSpc>
                          <a:spcPct val="115000"/>
                        </a:lnSpc>
                        <a:spcBef>
                          <a:spcPts val="0"/>
                        </a:spcBef>
                        <a:spcAft>
                          <a:spcPts val="0"/>
                        </a:spcAft>
                      </a:pPr>
                      <a:r>
                        <a:rPr lang="en-US" sz="1400">
                          <a:solidFill>
                            <a:srgbClr val="000000"/>
                          </a:solidFill>
                          <a:effectLst/>
                          <a:latin typeface="Times New Roman" charset="0"/>
                          <a:ea typeface="Times New Roman" charset="0"/>
                        </a:rPr>
                        <a:t>Dividends Paid</a:t>
                      </a:r>
                      <a:endParaRPr lang="en-US" sz="1200">
                        <a:effectLst/>
                        <a:latin typeface="Times New Roman" charset="0"/>
                        <a:ea typeface="Times New Roman" charset="0"/>
                      </a:endParaRPr>
                    </a:p>
                  </a:txBody>
                  <a:tcPr marL="51435" marR="51435"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372534">
                <a:tc>
                  <a:txBody>
                    <a:bodyPr/>
                    <a:lstStyle/>
                    <a:p>
                      <a:pPr marL="0" marR="0" algn="r">
                        <a:lnSpc>
                          <a:spcPct val="115000"/>
                        </a:lnSpc>
                        <a:spcBef>
                          <a:spcPts val="0"/>
                        </a:spcBef>
                        <a:spcAft>
                          <a:spcPts val="0"/>
                        </a:spcAft>
                      </a:pPr>
                      <a:r>
                        <a:rPr lang="en-US" sz="1400" b="1">
                          <a:solidFill>
                            <a:srgbClr val="000000"/>
                          </a:solidFill>
                          <a:effectLst/>
                          <a:latin typeface="Times New Roman" charset="0"/>
                          <a:ea typeface="Times New Roman" charset="0"/>
                        </a:rPr>
                        <a:t>25,000*</a:t>
                      </a:r>
                      <a:endParaRPr lang="en-US" sz="1200">
                        <a:effectLst/>
                        <a:latin typeface="Times New Roman" charset="0"/>
                        <a:ea typeface="Times New Roman" charset="0"/>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a:noFill/>
                    </a:lnR>
                    <a:lnT>
                      <a:noFill/>
                    </a:lnT>
                    <a:lnB>
                      <a:noFill/>
                    </a:lnB>
                    <a:solidFill>
                      <a:srgbClr val="FFFFFF"/>
                    </a:solidFill>
                  </a:tcPr>
                </a:tc>
                <a:tc>
                  <a:txBody>
                    <a:bodyPr/>
                    <a:lstStyle/>
                    <a:p>
                      <a:pPr marL="0" marR="0" algn="r">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35</a:t>
                      </a:r>
                      <a:endParaRPr lang="en-US" sz="1200">
                        <a:effectLst/>
                        <a:latin typeface="Times New Roman" charset="0"/>
                        <a:ea typeface="Times New Roman"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a:noFill/>
                    </a:lnR>
                    <a:lnT>
                      <a:noFill/>
                    </a:lnT>
                    <a:lnB>
                      <a:noFill/>
                    </a:lnB>
                    <a:solidFill>
                      <a:srgbClr val="FFFFFF"/>
                    </a:solidFill>
                  </a:tcPr>
                </a:tc>
                <a:tc>
                  <a:txBody>
                    <a:bodyPr/>
                    <a:lstStyle/>
                    <a:p>
                      <a:pPr marL="0" marR="0" algn="r">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r>
              <a:tr h="372534">
                <a:tc>
                  <a:txBody>
                    <a:bodyPr/>
                    <a:lstStyle/>
                    <a:p>
                      <a:pPr marL="160020" marR="0" algn="r">
                        <a:lnSpc>
                          <a:spcPct val="115000"/>
                        </a:lnSpc>
                        <a:spcBef>
                          <a:spcPts val="0"/>
                        </a:spcBef>
                        <a:spcAft>
                          <a:spcPts val="0"/>
                        </a:spcAft>
                      </a:pPr>
                      <a:r>
                        <a:rPr lang="en-US" sz="1400" dirty="0">
                          <a:solidFill>
                            <a:srgbClr val="000000"/>
                          </a:solidFill>
                          <a:effectLst/>
                          <a:latin typeface="Times New Roman" charset="0"/>
                          <a:ea typeface="Times New Roman" charset="0"/>
                        </a:rPr>
                        <a:t> </a:t>
                      </a:r>
                      <a:endParaRPr lang="en-US" sz="1200" dirty="0">
                        <a:effectLst/>
                        <a:latin typeface="Times New Roman" charset="0"/>
                        <a:ea typeface="Times New Roman" charset="0"/>
                      </a:endParaRPr>
                    </a:p>
                  </a:txBody>
                  <a:tcPr marL="51435" marR="51435"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15000"/>
                        </a:lnSpc>
                        <a:spcBef>
                          <a:spcPts val="0"/>
                        </a:spcBef>
                        <a:spcAft>
                          <a:spcPts val="0"/>
                        </a:spcAft>
                      </a:pPr>
                      <a:r>
                        <a:rPr lang="en-US" sz="1400" dirty="0" smtClean="0">
                          <a:solidFill>
                            <a:srgbClr val="000000"/>
                          </a:solidFill>
                          <a:effectLst/>
                          <a:latin typeface="Times New Roman" charset="0"/>
                          <a:ea typeface="Times New Roman" charset="0"/>
                        </a:rPr>
                        <a:t>4 (</a:t>
                      </a:r>
                      <a:r>
                        <a:rPr lang="en-US" sz="1400" dirty="0" err="1" smtClean="0">
                          <a:solidFill>
                            <a:srgbClr val="000000"/>
                          </a:solidFill>
                          <a:effectLst/>
                          <a:latin typeface="Times New Roman" charset="0"/>
                          <a:ea typeface="Times New Roman" charset="0"/>
                        </a:rPr>
                        <a:t>Div</a:t>
                      </a:r>
                      <a:r>
                        <a:rPr lang="en-US" sz="1400" dirty="0">
                          <a:solidFill>
                            <a:srgbClr val="000000"/>
                          </a:solidFill>
                          <a:effectLst/>
                          <a:latin typeface="Times New Roman" charset="0"/>
                          <a:ea typeface="Times New Roman" charset="0"/>
                        </a:rPr>
                        <a:t>)</a:t>
                      </a:r>
                      <a:endParaRPr lang="en-US" sz="1200" dirty="0">
                        <a:effectLst/>
                        <a:latin typeface="Times New Roman" charset="0"/>
                        <a:ea typeface="Times New Roman" charset="0"/>
                      </a:endParaRPr>
                    </a:p>
                  </a:txBody>
                  <a:tcPr marL="51435" marR="51435"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a:noFill/>
                    </a:lnR>
                    <a:lnT>
                      <a:noFill/>
                    </a:lnT>
                    <a:lnB>
                      <a:noFill/>
                    </a:lnB>
                    <a:solidFill>
                      <a:srgbClr val="FFFFFF"/>
                    </a:solidFill>
                  </a:tcPr>
                </a:tc>
                <a:tc>
                  <a:txBody>
                    <a:bodyPr/>
                    <a:lstStyle/>
                    <a:p>
                      <a:pPr marL="0" marR="0" algn="r">
                        <a:lnSpc>
                          <a:spcPct val="115000"/>
                        </a:lnSpc>
                        <a:spcBef>
                          <a:spcPts val="0"/>
                        </a:spcBef>
                        <a:spcAft>
                          <a:spcPts val="0"/>
                        </a:spcAft>
                      </a:pPr>
                      <a:r>
                        <a:rPr lang="en-US" sz="1400" dirty="0">
                          <a:solidFill>
                            <a:srgbClr val="000000"/>
                          </a:solidFill>
                          <a:effectLst/>
                          <a:latin typeface="Times New Roman" charset="0"/>
                          <a:ea typeface="Times New Roman" charset="0"/>
                        </a:rPr>
                        <a:t> </a:t>
                      </a:r>
                      <a:endParaRPr lang="en-US" sz="1200" dirty="0">
                        <a:effectLst/>
                        <a:latin typeface="Times New Roman" charset="0"/>
                        <a:ea typeface="Times New Roman" charset="0"/>
                      </a:endParaRPr>
                    </a:p>
                  </a:txBody>
                  <a:tcPr marL="51435" marR="51435"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a:noFill/>
                    </a:lnR>
                    <a:lnT>
                      <a:noFill/>
                    </a:lnT>
                    <a:lnB>
                      <a:noFill/>
                    </a:lnB>
                    <a:solidFill>
                      <a:srgbClr val="FFFFFF"/>
                    </a:solidFill>
                  </a:tcPr>
                </a:tc>
                <a:tc>
                  <a:txBody>
                    <a:bodyPr/>
                    <a:lstStyle/>
                    <a:p>
                      <a:pPr marL="0" marR="0" algn="r">
                        <a:lnSpc>
                          <a:spcPct val="115000"/>
                        </a:lnSpc>
                        <a:spcBef>
                          <a:spcPts val="0"/>
                        </a:spcBef>
                        <a:spcAft>
                          <a:spcPts val="0"/>
                        </a:spcAft>
                      </a:pPr>
                      <a:r>
                        <a:rPr lang="en-US" sz="1400" dirty="0">
                          <a:solidFill>
                            <a:srgbClr val="000000"/>
                          </a:solidFill>
                          <a:effectLst/>
                          <a:latin typeface="Times New Roman" charset="0"/>
                          <a:ea typeface="Times New Roman" charset="0"/>
                        </a:rPr>
                        <a:t>(</a:t>
                      </a:r>
                      <a:r>
                        <a:rPr lang="en-US" sz="1400" dirty="0" err="1" smtClean="0">
                          <a:solidFill>
                            <a:srgbClr val="000000"/>
                          </a:solidFill>
                          <a:effectLst/>
                          <a:latin typeface="Times New Roman" charset="0"/>
                          <a:ea typeface="Times New Roman" charset="0"/>
                        </a:rPr>
                        <a:t>Div</a:t>
                      </a:r>
                      <a:r>
                        <a:rPr lang="en-US" sz="1400" dirty="0" smtClean="0">
                          <a:solidFill>
                            <a:srgbClr val="000000"/>
                          </a:solidFill>
                          <a:effectLst/>
                          <a:latin typeface="Times New Roman" charset="0"/>
                          <a:ea typeface="Times New Roman" charset="0"/>
                        </a:rPr>
                        <a:t>) 4</a:t>
                      </a:r>
                      <a:endParaRPr lang="en-US" sz="1200" dirty="0">
                        <a:effectLst/>
                        <a:latin typeface="Times New Roman" charset="0"/>
                        <a:ea typeface="Times New Roman" charset="0"/>
                      </a:endParaRPr>
                    </a:p>
                  </a:txBody>
                  <a:tcPr marL="51435" marR="51435"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r>
              <a:tr h="186267">
                <a:tc>
                  <a:txBody>
                    <a:bodyPr/>
                    <a:lstStyle/>
                    <a:p>
                      <a:pPr marL="160020" marR="0" algn="r">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a:noFill/>
                    </a:lnR>
                    <a:lnT>
                      <a:noFill/>
                    </a:lnT>
                    <a:lnB>
                      <a:noFill/>
                    </a:lnB>
                    <a:solidFill>
                      <a:srgbClr val="FFFFFF"/>
                    </a:solidFill>
                  </a:tcPr>
                </a:tc>
                <a:tc>
                  <a:txBody>
                    <a:bodyPr/>
                    <a:lstStyle/>
                    <a:p>
                      <a:pPr marL="0" marR="0" algn="r">
                        <a:lnSpc>
                          <a:spcPct val="115000"/>
                        </a:lnSpc>
                        <a:spcBef>
                          <a:spcPts val="0"/>
                        </a:spcBef>
                        <a:spcAft>
                          <a:spcPts val="0"/>
                        </a:spcAft>
                      </a:pPr>
                      <a:r>
                        <a:rPr lang="en-US" sz="1400" dirty="0">
                          <a:solidFill>
                            <a:srgbClr val="000000"/>
                          </a:solidFill>
                          <a:effectLst/>
                          <a:latin typeface="Times New Roman" charset="0"/>
                          <a:ea typeface="Times New Roman" charset="0"/>
                        </a:rPr>
                        <a:t>(CE) 4</a:t>
                      </a:r>
                      <a:endParaRPr lang="en-US" sz="1200" dirty="0">
                        <a:effectLst/>
                        <a:latin typeface="Times New Roman" charset="0"/>
                        <a:ea typeface="Times New Roman" charset="0"/>
                      </a:endParaRPr>
                    </a:p>
                  </a:txBody>
                  <a:tcPr marL="51435" marR="51435"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a:noFill/>
                    </a:lnR>
                    <a:lnT>
                      <a:noFill/>
                    </a:lnT>
                    <a:lnB>
                      <a:noFill/>
                    </a:lnB>
                    <a:solidFill>
                      <a:srgbClr val="FFFFFF"/>
                    </a:solidFill>
                  </a:tcPr>
                </a:tc>
                <a:tc>
                  <a:txBody>
                    <a:bodyPr/>
                    <a:lstStyle/>
                    <a:p>
                      <a:pPr marL="0" marR="0" algn="r">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4 (CE)</a:t>
                      </a:r>
                      <a:endParaRPr lang="en-US" sz="1200">
                        <a:effectLst/>
                        <a:latin typeface="Times New Roman" charset="0"/>
                        <a:ea typeface="Times New Roman" charset="0"/>
                      </a:endParaRPr>
                    </a:p>
                  </a:txBody>
                  <a:tcPr marL="51435" marR="51435"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r>
              <a:tr h="186267">
                <a:tc>
                  <a:txBody>
                    <a:bodyPr/>
                    <a:lstStyle/>
                    <a:p>
                      <a:pPr marL="0" marR="0" algn="r">
                        <a:lnSpc>
                          <a:spcPct val="115000"/>
                        </a:lnSpc>
                        <a:spcBef>
                          <a:spcPts val="0"/>
                        </a:spcBef>
                        <a:spcAft>
                          <a:spcPts val="0"/>
                        </a:spcAft>
                      </a:pPr>
                      <a:r>
                        <a:rPr lang="en-US" sz="1400" dirty="0">
                          <a:solidFill>
                            <a:srgbClr val="000000"/>
                          </a:solidFill>
                          <a:effectLst/>
                          <a:latin typeface="Times New Roman" charset="0"/>
                          <a:ea typeface="Times New Roman" charset="0"/>
                        </a:rPr>
                        <a:t> </a:t>
                      </a:r>
                      <a:endParaRPr lang="en-US" sz="1200" dirty="0">
                        <a:effectLst/>
                        <a:latin typeface="Times New Roman" charset="0"/>
                        <a:ea typeface="Times New Roman" charset="0"/>
                      </a:endParaRPr>
                    </a:p>
                  </a:txBody>
                  <a:tcPr marL="51435" marR="51435"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a:noFill/>
                    </a:lnR>
                    <a:lnT>
                      <a:noFill/>
                    </a:lnT>
                    <a:lnB>
                      <a:noFill/>
                    </a:lnB>
                    <a:solidFill>
                      <a:srgbClr val="FFFFFF"/>
                    </a:solidFill>
                  </a:tcPr>
                </a:tc>
                <a:tc>
                  <a:txBody>
                    <a:bodyPr/>
                    <a:lstStyle/>
                    <a:p>
                      <a:pPr marL="0" marR="0" algn="r">
                        <a:lnSpc>
                          <a:spcPct val="115000"/>
                        </a:lnSpc>
                        <a:spcBef>
                          <a:spcPts val="0"/>
                        </a:spcBef>
                        <a:spcAft>
                          <a:spcPts val="0"/>
                        </a:spcAft>
                      </a:pPr>
                      <a:r>
                        <a:rPr lang="en-US" sz="1400" dirty="0">
                          <a:solidFill>
                            <a:srgbClr val="000000"/>
                          </a:solidFill>
                          <a:effectLst/>
                          <a:latin typeface="Times New Roman" charset="0"/>
                          <a:ea typeface="Times New Roman" charset="0"/>
                        </a:rPr>
                        <a:t> </a:t>
                      </a:r>
                      <a:endParaRPr lang="en-US" sz="1200" dirty="0">
                        <a:effectLst/>
                        <a:latin typeface="Times New Roman" charset="0"/>
                        <a:ea typeface="Times New Roman" charset="0"/>
                      </a:endParaRPr>
                    </a:p>
                  </a:txBody>
                  <a:tcPr marL="51435" marR="51435"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a:noFill/>
                    </a:lnR>
                    <a:lnT>
                      <a:noFill/>
                    </a:lnT>
                    <a:lnB>
                      <a:noFill/>
                    </a:lnB>
                    <a:solidFill>
                      <a:srgbClr val="FFFFFF"/>
                    </a:solidFill>
                  </a:tcPr>
                </a:tc>
                <a:tc>
                  <a:txBody>
                    <a:bodyPr/>
                    <a:lstStyle/>
                    <a:p>
                      <a:pPr marL="0" marR="0" algn="r">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r>
              <a:tr h="186267">
                <a:tc>
                  <a:txBody>
                    <a:bodyPr/>
                    <a:lstStyle/>
                    <a:p>
                      <a:pPr marL="0" marR="0" algn="r">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a:noFill/>
                    </a:lnR>
                    <a:lnT>
                      <a:noFill/>
                    </a:lnT>
                    <a:lnB>
                      <a:noFill/>
                    </a:lnB>
                    <a:solidFill>
                      <a:srgbClr val="FFFFFF"/>
                    </a:solidFill>
                  </a:tcPr>
                </a:tc>
                <a:tc>
                  <a:txBody>
                    <a:bodyPr/>
                    <a:lstStyle/>
                    <a:p>
                      <a:pPr marL="0" marR="0" algn="r">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31</a:t>
                      </a:r>
                      <a:endParaRPr lang="en-US" sz="1200">
                        <a:effectLst/>
                        <a:latin typeface="Times New Roman" charset="0"/>
                        <a:ea typeface="Times New Roman"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a:noFill/>
                    </a:lnR>
                    <a:lnT>
                      <a:noFill/>
                    </a:lnT>
                    <a:lnB>
                      <a:noFill/>
                    </a:lnB>
                    <a:solidFill>
                      <a:srgbClr val="FFFFFF"/>
                    </a:solidFill>
                  </a:tcPr>
                </a:tc>
                <a:tc>
                  <a:txBody>
                    <a:bodyPr/>
                    <a:lstStyle/>
                    <a:p>
                      <a:pPr marL="0" marR="0" algn="r">
                        <a:lnSpc>
                          <a:spcPct val="115000"/>
                        </a:lnSpc>
                        <a:spcBef>
                          <a:spcPts val="0"/>
                        </a:spcBef>
                        <a:spcAft>
                          <a:spcPts val="0"/>
                        </a:spcAft>
                      </a:pPr>
                      <a:r>
                        <a:rPr lang="en-US" sz="1400">
                          <a:solidFill>
                            <a:srgbClr val="000000"/>
                          </a:solidFill>
                          <a:effectLst/>
                          <a:latin typeface="Times New Roman" charset="0"/>
                          <a:ea typeface="Times New Roman" charset="0"/>
                        </a:rPr>
                        <a:t> </a:t>
                      </a:r>
                      <a:endParaRPr lang="en-US" sz="1200">
                        <a:effectLst/>
                        <a:latin typeface="Times New Roman" charset="0"/>
                        <a:ea typeface="Times New Roman" charset="0"/>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a:lnSpc>
                          <a:spcPct val="115000"/>
                        </a:lnSpc>
                        <a:spcBef>
                          <a:spcPts val="0"/>
                        </a:spcBef>
                        <a:spcAft>
                          <a:spcPts val="0"/>
                        </a:spcAft>
                      </a:pPr>
                      <a:r>
                        <a:rPr lang="en-US" sz="1400" dirty="0">
                          <a:solidFill>
                            <a:srgbClr val="000000"/>
                          </a:solidFill>
                          <a:effectLst/>
                          <a:latin typeface="Times New Roman" charset="0"/>
                          <a:ea typeface="Times New Roman" charset="0"/>
                        </a:rPr>
                        <a:t> </a:t>
                      </a:r>
                      <a:endParaRPr lang="en-US" sz="1200" dirty="0">
                        <a:effectLst/>
                        <a:latin typeface="Times New Roman" charset="0"/>
                        <a:ea typeface="Times New Roman"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r>
            </a:tbl>
          </a:graphicData>
        </a:graphic>
      </p:graphicFrame>
      <p:sp>
        <p:nvSpPr>
          <p:cNvPr id="5" name="Rectangle 4"/>
          <p:cNvSpPr/>
          <p:nvPr/>
        </p:nvSpPr>
        <p:spPr>
          <a:xfrm>
            <a:off x="337280" y="2889360"/>
            <a:ext cx="4354157" cy="861774"/>
          </a:xfrm>
          <a:prstGeom prst="rect">
            <a:avLst/>
          </a:prstGeom>
        </p:spPr>
        <p:txBody>
          <a:bodyPr wrap="square">
            <a:spAutoFit/>
          </a:bodyPr>
          <a:lstStyle/>
          <a:p>
            <a:pPr marL="285750" indent="-285750">
              <a:buFont typeface="Arial" charset="0"/>
              <a:buChar char="•"/>
            </a:pPr>
            <a:r>
              <a:rPr lang="en-US" sz="1600" dirty="0">
                <a:solidFill>
                  <a:prstClr val="black"/>
                </a:solidFill>
              </a:rPr>
              <a:t>Accruals example: wages incurred in the current period that will be paid in the future</a:t>
            </a:r>
          </a:p>
          <a:p>
            <a:pPr marL="742950" lvl="1" indent="-285750">
              <a:buFont typeface="Arial" charset="0"/>
              <a:buChar char="•"/>
            </a:pPr>
            <a:endParaRPr lang="en-US" dirty="0">
              <a:solidFill>
                <a:prstClr val="black"/>
              </a:solidFill>
              <a:latin typeface="TimesNewRomanPSMT"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2619" y="2793658"/>
            <a:ext cx="3512400" cy="1549742"/>
          </a:xfrm>
          <a:prstGeom prst="rect">
            <a:avLst/>
          </a:prstGeom>
        </p:spPr>
      </p:pic>
      <p:sp>
        <p:nvSpPr>
          <p:cNvPr id="8" name="TextBox 7"/>
          <p:cNvSpPr txBox="1"/>
          <p:nvPr/>
        </p:nvSpPr>
        <p:spPr>
          <a:xfrm>
            <a:off x="337280" y="4526004"/>
            <a:ext cx="4227227" cy="1107996"/>
          </a:xfrm>
          <a:prstGeom prst="rect">
            <a:avLst/>
          </a:prstGeom>
          <a:noFill/>
        </p:spPr>
        <p:txBody>
          <a:bodyPr wrap="square" rtlCol="0">
            <a:spAutoFit/>
          </a:bodyPr>
          <a:lstStyle/>
          <a:p>
            <a:pPr marL="285750" indent="-285750">
              <a:buFont typeface="Arial" charset="0"/>
              <a:buChar char="•"/>
            </a:pPr>
            <a:r>
              <a:rPr lang="en-US" sz="1600" dirty="0">
                <a:solidFill>
                  <a:prstClr val="black"/>
                </a:solidFill>
              </a:rPr>
              <a:t>Deferrals example: subscription payment received in advance</a:t>
            </a:r>
            <a:br>
              <a:rPr lang="en-US" sz="1600" dirty="0">
                <a:solidFill>
                  <a:prstClr val="black"/>
                </a:solidFill>
              </a:rPr>
            </a:br>
            <a:endParaRPr lang="en-US" sz="1600" dirty="0">
              <a:solidFill>
                <a:prstClr val="black"/>
              </a:solidFill>
            </a:endParaRPr>
          </a:p>
          <a:p>
            <a:pPr marL="285750" indent="-285750">
              <a:buFont typeface="Arial" charset="0"/>
              <a:buChar char="•"/>
            </a:pPr>
            <a:endParaRPr lang="en-US" dirty="0">
              <a:solidFill>
                <a:prstClr val="black"/>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2621" y="4413657"/>
            <a:ext cx="3512401" cy="1377543"/>
          </a:xfrm>
          <a:prstGeom prst="rect">
            <a:avLst/>
          </a:prstGeom>
        </p:spPr>
      </p:pic>
      <p:cxnSp>
        <p:nvCxnSpPr>
          <p:cNvPr id="11" name="Straight Connector 10"/>
          <p:cNvCxnSpPr/>
          <p:nvPr/>
        </p:nvCxnSpPr>
        <p:spPr>
          <a:xfrm flipH="1">
            <a:off x="415978" y="4343400"/>
            <a:ext cx="78890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81794" y="2743200"/>
            <a:ext cx="78890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415978" y="5715000"/>
            <a:ext cx="78890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7279" y="5704582"/>
            <a:ext cx="7967741" cy="1077218"/>
          </a:xfrm>
          <a:prstGeom prst="rect">
            <a:avLst/>
          </a:prstGeom>
          <a:noFill/>
        </p:spPr>
        <p:txBody>
          <a:bodyPr wrap="square" rtlCol="0">
            <a:spAutoFit/>
          </a:bodyPr>
          <a:lstStyle/>
          <a:p>
            <a:pPr marL="285750" indent="-285750">
              <a:buFont typeface="Arial" charset="0"/>
              <a:buChar char="•"/>
            </a:pPr>
            <a:r>
              <a:rPr lang="en-US" sz="1600" dirty="0">
                <a:solidFill>
                  <a:prstClr val="black"/>
                </a:solidFill>
              </a:rPr>
              <a:t>Remember:</a:t>
            </a:r>
          </a:p>
          <a:p>
            <a:pPr marL="742950" lvl="1" indent="-285750">
              <a:buFont typeface="Arial" charset="0"/>
              <a:buChar char="•"/>
            </a:pPr>
            <a:r>
              <a:rPr lang="en-US" sz="1600" dirty="0">
                <a:solidFill>
                  <a:prstClr val="black"/>
                </a:solidFill>
              </a:rPr>
              <a:t>Revenues – Expenses = Net Income, which increases (credit) Retained Earnings </a:t>
            </a:r>
          </a:p>
          <a:p>
            <a:pPr marL="1200150" lvl="2" indent="-285750">
              <a:buFont typeface="Arial" charset="0"/>
              <a:buChar char="•"/>
            </a:pPr>
            <a:r>
              <a:rPr lang="en-US" sz="1600" dirty="0">
                <a:solidFill>
                  <a:prstClr val="black"/>
                </a:solidFill>
              </a:rPr>
              <a:t>Dividends decrease (debit) Retained Earnings</a:t>
            </a:r>
          </a:p>
          <a:p>
            <a:pPr marL="742950" lvl="1" indent="-285750">
              <a:buFont typeface="Arial" charset="0"/>
              <a:buChar char="•"/>
            </a:pPr>
            <a:r>
              <a:rPr lang="en-US" sz="1600" dirty="0">
                <a:solidFill>
                  <a:prstClr val="black"/>
                </a:solidFill>
              </a:rPr>
              <a:t>Retained Earnings is part of Stockholder’s Equity on the Balance Sheet </a:t>
            </a:r>
          </a:p>
        </p:txBody>
      </p:sp>
    </p:spTree>
    <p:extLst>
      <p:ext uri="{BB962C8B-B14F-4D97-AF65-F5344CB8AC3E}">
        <p14:creationId xmlns:p14="http://schemas.microsoft.com/office/powerpoint/2010/main" val="4168922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82750"/>
            <a:ext cx="7543800" cy="2593975"/>
          </a:xfrm>
        </p:spPr>
        <p:txBody>
          <a:bodyPr/>
          <a:lstStyle/>
          <a:p>
            <a:r>
              <a:rPr lang="en-US" dirty="0" smtClean="0"/>
              <a:t>CHAPTER 5</a:t>
            </a:r>
            <a:endParaRPr lang="en-US" dirty="0"/>
          </a:p>
        </p:txBody>
      </p:sp>
      <p:sp>
        <p:nvSpPr>
          <p:cNvPr id="3" name="Subtitle 2"/>
          <p:cNvSpPr>
            <a:spLocks noGrp="1"/>
          </p:cNvSpPr>
          <p:nvPr>
            <p:ph type="subTitle" idx="1"/>
          </p:nvPr>
        </p:nvSpPr>
        <p:spPr>
          <a:xfrm>
            <a:off x="685799" y="4572000"/>
            <a:ext cx="7543801" cy="1066800"/>
          </a:xfrm>
        </p:spPr>
        <p:txBody>
          <a:bodyPr>
            <a:normAutofit/>
          </a:bodyPr>
          <a:lstStyle/>
          <a:p>
            <a:r>
              <a:rPr lang="en-US" sz="2400" dirty="0" smtClean="0"/>
              <a:t>Communicating and Interpreting Accounting Information </a:t>
            </a:r>
            <a:endParaRPr lang="en-US" sz="2400" dirty="0"/>
          </a:p>
        </p:txBody>
      </p:sp>
    </p:spTree>
    <p:extLst>
      <p:ext uri="{BB962C8B-B14F-4D97-AF65-F5344CB8AC3E}">
        <p14:creationId xmlns:p14="http://schemas.microsoft.com/office/powerpoint/2010/main" val="4155396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Players in the Accounting Communication Process </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5838168"/>
              </p:ext>
            </p:extLst>
          </p:nvPr>
        </p:nvGraphicFramePr>
        <p:xfrm>
          <a:off x="238125" y="1417638"/>
          <a:ext cx="8143875" cy="5281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63930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of Financial Accounting Information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2064702"/>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206437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Disclosure Process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906487"/>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33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Sheet </a:t>
            </a:r>
            <a:endParaRPr lang="en-US" dirty="0"/>
          </a:p>
        </p:txBody>
      </p:sp>
      <p:sp>
        <p:nvSpPr>
          <p:cNvPr id="3" name="Content Placeholder 2"/>
          <p:cNvSpPr>
            <a:spLocks noGrp="1"/>
          </p:cNvSpPr>
          <p:nvPr>
            <p:ph idx="1"/>
          </p:nvPr>
        </p:nvSpPr>
        <p:spPr>
          <a:xfrm>
            <a:off x="457200" y="1371600"/>
            <a:ext cx="8229600" cy="4525963"/>
          </a:xfrm>
        </p:spPr>
        <p:txBody>
          <a:bodyPr/>
          <a:lstStyle/>
          <a:p>
            <a:pPr marL="0" indent="0">
              <a:buNone/>
            </a:pPr>
            <a:endParaRPr lang="en-US" dirty="0" smtClean="0"/>
          </a:p>
          <a:p>
            <a:pPr marL="0" indent="0" algn="ctr">
              <a:buNone/>
            </a:pPr>
            <a:endParaRPr lang="en-US" b="1" dirty="0" smtClean="0">
              <a:solidFill>
                <a:srgbClr val="FF0000"/>
              </a:solidFill>
            </a:endParaRPr>
          </a:p>
          <a:p>
            <a:pPr marL="0" indent="0" algn="ctr">
              <a:buNone/>
            </a:pPr>
            <a:r>
              <a:rPr lang="en-US" b="1" dirty="0" smtClean="0">
                <a:solidFill>
                  <a:srgbClr val="FF0000"/>
                </a:solidFill>
              </a:rPr>
              <a:t>ASSETS = LIABILITIES + STOCKHOLDERS’ EQUITY</a:t>
            </a:r>
          </a:p>
          <a:p>
            <a:pPr marL="0" indent="0" algn="ctr">
              <a:buNone/>
            </a:pPr>
            <a:endParaRPr lang="en-US" b="1" dirty="0" smtClean="0">
              <a:solidFill>
                <a:srgbClr val="000000"/>
              </a:solidFill>
            </a:endParaRPr>
          </a:p>
          <a:p>
            <a:pPr marL="0" indent="0" algn="ctr">
              <a:buNone/>
            </a:pPr>
            <a:r>
              <a:rPr lang="en-US" b="1" dirty="0" smtClean="0">
                <a:solidFill>
                  <a:srgbClr val="000000"/>
                </a:solidFill>
              </a:rPr>
              <a:t>Left side = Right side</a:t>
            </a:r>
          </a:p>
          <a:p>
            <a:pPr marL="0" indent="0" algn="ctr">
              <a:buNone/>
            </a:pPr>
            <a:r>
              <a:rPr lang="en-US" b="1" dirty="0" smtClean="0">
                <a:solidFill>
                  <a:srgbClr val="000000"/>
                </a:solidFill>
              </a:rPr>
              <a:t>Debits = Credits</a:t>
            </a:r>
            <a:endParaRPr lang="en-US" b="1" dirty="0">
              <a:solidFill>
                <a:srgbClr val="000000"/>
              </a:solidFill>
            </a:endParaRPr>
          </a:p>
        </p:txBody>
      </p:sp>
    </p:spTree>
    <p:extLst>
      <p:ext uri="{BB962C8B-B14F-4D97-AF65-F5344CB8AC3E}">
        <p14:creationId xmlns:p14="http://schemas.microsoft.com/office/powerpoint/2010/main" val="194190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Statement</a:t>
            </a:r>
            <a:endParaRPr lang="en-US" dirty="0"/>
          </a:p>
        </p:txBody>
      </p:sp>
      <p:sp>
        <p:nvSpPr>
          <p:cNvPr id="3" name="Content Placeholder 2"/>
          <p:cNvSpPr>
            <a:spLocks noGrp="1"/>
          </p:cNvSpPr>
          <p:nvPr>
            <p:ph idx="1"/>
          </p:nvPr>
        </p:nvSpPr>
        <p:spPr>
          <a:xfrm>
            <a:off x="457200" y="1371600"/>
            <a:ext cx="8229600" cy="452596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b="1" dirty="0" smtClean="0">
                <a:solidFill>
                  <a:srgbClr val="FF0000"/>
                </a:solidFill>
              </a:rPr>
              <a:t>REVENUES – EXPENSES = NET INCOME*</a:t>
            </a:r>
          </a:p>
          <a:p>
            <a:pPr marL="0" indent="0" algn="ctr">
              <a:buNone/>
            </a:pPr>
            <a:endParaRPr lang="en-US" b="1" dirty="0" smtClean="0">
              <a:solidFill>
                <a:schemeClr val="accent3"/>
              </a:solidFill>
            </a:endParaRPr>
          </a:p>
          <a:p>
            <a:pPr marL="0" indent="0" algn="ctr">
              <a:buNone/>
            </a:pPr>
            <a:endParaRPr lang="en-US" b="1" dirty="0">
              <a:solidFill>
                <a:schemeClr val="accent3"/>
              </a:solidFill>
            </a:endParaRPr>
          </a:p>
          <a:p>
            <a:pPr marL="0" indent="0">
              <a:buNone/>
            </a:pPr>
            <a:endParaRPr lang="en-US" sz="1700" b="1" dirty="0" smtClean="0">
              <a:solidFill>
                <a:schemeClr val="accent3"/>
              </a:solidFill>
            </a:endParaRPr>
          </a:p>
          <a:p>
            <a:pPr marL="0" indent="0">
              <a:buNone/>
            </a:pPr>
            <a:endParaRPr lang="en-US" sz="1700" b="1" dirty="0">
              <a:solidFill>
                <a:schemeClr val="accent3"/>
              </a:solidFill>
            </a:endParaRPr>
          </a:p>
          <a:p>
            <a:pPr marL="0" indent="0">
              <a:buNone/>
            </a:pPr>
            <a:r>
              <a:rPr lang="en-US" sz="1700" b="1" dirty="0" smtClean="0">
                <a:solidFill>
                  <a:srgbClr val="000000"/>
                </a:solidFill>
              </a:rPr>
              <a:t>*Net Income is an after-tax amount</a:t>
            </a:r>
            <a:endParaRPr lang="en-US" sz="1700" b="1" dirty="0">
              <a:solidFill>
                <a:srgbClr val="000000"/>
              </a:solidFill>
            </a:endParaRPr>
          </a:p>
        </p:txBody>
      </p:sp>
    </p:spTree>
    <p:extLst>
      <p:ext uri="{BB962C8B-B14F-4D97-AF65-F5344CB8AC3E}">
        <p14:creationId xmlns:p14="http://schemas.microsoft.com/office/powerpoint/2010/main" val="160027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Stockholder’s Equity</a:t>
            </a:r>
            <a:endParaRPr lang="en-US" dirty="0"/>
          </a:p>
        </p:txBody>
      </p:sp>
      <p:sp>
        <p:nvSpPr>
          <p:cNvPr id="3" name="Content Placeholder 2"/>
          <p:cNvSpPr>
            <a:spLocks noGrp="1"/>
          </p:cNvSpPr>
          <p:nvPr>
            <p:ph idx="1"/>
          </p:nvPr>
        </p:nvSpPr>
        <p:spPr>
          <a:xfrm>
            <a:off x="457200" y="1371600"/>
            <a:ext cx="8229600" cy="452596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b="1" dirty="0" smtClean="0">
                <a:solidFill>
                  <a:srgbClr val="FF0000"/>
                </a:solidFill>
              </a:rPr>
              <a:t>Beginning Retained Earnings + Net Income* – Dividends = Ending Retained Earnings </a:t>
            </a:r>
          </a:p>
          <a:p>
            <a:pPr marL="0" indent="0">
              <a:buNone/>
            </a:pPr>
            <a:endParaRPr lang="en-US" sz="1700" b="1" dirty="0" smtClean="0">
              <a:solidFill>
                <a:schemeClr val="accent3"/>
              </a:solidFill>
            </a:endParaRPr>
          </a:p>
          <a:p>
            <a:pPr marL="0" indent="0">
              <a:buNone/>
            </a:pPr>
            <a:endParaRPr lang="en-US" sz="1700" b="1" dirty="0">
              <a:solidFill>
                <a:schemeClr val="accent3"/>
              </a:solidFill>
            </a:endParaRPr>
          </a:p>
          <a:p>
            <a:pPr marL="0" indent="0">
              <a:buNone/>
            </a:pPr>
            <a:endParaRPr lang="en-US" sz="1700" b="1" dirty="0" smtClean="0">
              <a:solidFill>
                <a:schemeClr val="accent3"/>
              </a:solidFill>
            </a:endParaRPr>
          </a:p>
          <a:p>
            <a:pPr marL="0" indent="0">
              <a:buNone/>
            </a:pPr>
            <a:endParaRPr lang="en-US" sz="1700" b="1" dirty="0">
              <a:solidFill>
                <a:schemeClr val="accent3"/>
              </a:solidFill>
            </a:endParaRPr>
          </a:p>
          <a:p>
            <a:pPr marL="0" indent="0">
              <a:buNone/>
            </a:pPr>
            <a:r>
              <a:rPr lang="en-US" sz="1700" b="1" dirty="0" smtClean="0"/>
              <a:t>*Net Income comes from the Income Statement</a:t>
            </a:r>
            <a:endParaRPr lang="en-US" sz="1700" b="1" dirty="0"/>
          </a:p>
        </p:txBody>
      </p:sp>
    </p:spTree>
    <p:extLst>
      <p:ext uri="{BB962C8B-B14F-4D97-AF65-F5344CB8AC3E}">
        <p14:creationId xmlns:p14="http://schemas.microsoft.com/office/powerpoint/2010/main" val="2236939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Cash Flows</a:t>
            </a:r>
            <a:endParaRPr lang="en-US" dirty="0"/>
          </a:p>
        </p:txBody>
      </p:sp>
      <p:sp>
        <p:nvSpPr>
          <p:cNvPr id="3" name="Content Placeholder 2"/>
          <p:cNvSpPr>
            <a:spLocks noGrp="1"/>
          </p:cNvSpPr>
          <p:nvPr>
            <p:ph idx="1"/>
          </p:nvPr>
        </p:nvSpPr>
        <p:spPr/>
        <p:txBody>
          <a:bodyPr>
            <a:normAutofit fontScale="92500"/>
          </a:bodyPr>
          <a:lstStyle/>
          <a:p>
            <a:r>
              <a:rPr lang="en-US" b="1" dirty="0" smtClean="0"/>
              <a:t>Operating Activities = </a:t>
            </a:r>
            <a:r>
              <a:rPr lang="en-US" dirty="0" smtClean="0"/>
              <a:t>Cash flows that are directly related to earning income. </a:t>
            </a:r>
          </a:p>
          <a:p>
            <a:r>
              <a:rPr lang="en-US" b="1" dirty="0" smtClean="0"/>
              <a:t>Investing Activities = </a:t>
            </a:r>
            <a:r>
              <a:rPr lang="en-US" dirty="0" smtClean="0"/>
              <a:t>Includes activities related to the acquisition or sale of the company’s plant and equipment and investments. </a:t>
            </a:r>
          </a:p>
          <a:p>
            <a:r>
              <a:rPr lang="en-US" b="1" dirty="0" smtClean="0"/>
              <a:t>Financing Activities = </a:t>
            </a:r>
            <a:r>
              <a:rPr lang="en-US" dirty="0" smtClean="0"/>
              <a:t>Includes activities that are directly related to the financing of the enterprise itself. They involve the receipt or payment of money to investors and creditors. </a:t>
            </a:r>
            <a:endParaRPr lang="en-US" b="1" dirty="0"/>
          </a:p>
        </p:txBody>
      </p:sp>
    </p:spTree>
    <p:extLst>
      <p:ext uri="{BB962C8B-B14F-4D97-AF65-F5344CB8AC3E}">
        <p14:creationId xmlns:p14="http://schemas.microsoft.com/office/powerpoint/2010/main" val="194171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7000"/>
            <a:ext cx="9144000" cy="2387600"/>
          </a:xfrm>
        </p:spPr>
        <p:txBody>
          <a:bodyPr>
            <a:normAutofit fontScale="90000"/>
          </a:bodyPr>
          <a:lstStyle/>
          <a:p>
            <a:r>
              <a:rPr lang="en-US" dirty="0" smtClean="0"/>
              <a:t>Chapter 2</a:t>
            </a:r>
            <a:br>
              <a:rPr lang="en-US" dirty="0" smtClean="0"/>
            </a:br>
            <a:r>
              <a:rPr lang="en-US" dirty="0"/>
              <a:t/>
            </a:r>
            <a:br>
              <a:rPr lang="en-US" dirty="0"/>
            </a:br>
            <a:endParaRPr lang="en-US" dirty="0"/>
          </a:p>
        </p:txBody>
      </p:sp>
      <p:sp>
        <p:nvSpPr>
          <p:cNvPr id="4" name="Subtitle 4"/>
          <p:cNvSpPr>
            <a:spLocks noGrp="1"/>
          </p:cNvSpPr>
          <p:nvPr>
            <p:ph type="subTitle" idx="1"/>
          </p:nvPr>
        </p:nvSpPr>
        <p:spPr>
          <a:xfrm>
            <a:off x="0" y="5105404"/>
            <a:ext cx="9144000" cy="921309"/>
          </a:xfrm>
        </p:spPr>
        <p:txBody>
          <a:bodyPr rtlCol="0">
            <a:normAutofit lnSpcReduction="10000"/>
          </a:bodyPr>
          <a:lstStyle/>
          <a:p>
            <a:pPr fontAlgn="auto">
              <a:buFont typeface="Arial" pitchFamily="34" charset="0"/>
              <a:buNone/>
              <a:defRPr/>
            </a:pPr>
            <a:r>
              <a:rPr lang="en-US" sz="3200" dirty="0" smtClean="0">
                <a:solidFill>
                  <a:schemeClr val="tx1"/>
                </a:solidFill>
              </a:rPr>
              <a:t>Investing and financing decisions and the Accounting System</a:t>
            </a:r>
            <a:endParaRPr lang="en-US" sz="3200" dirty="0">
              <a:solidFill>
                <a:schemeClr val="tx1"/>
              </a:solidFill>
            </a:endParaRPr>
          </a:p>
        </p:txBody>
      </p:sp>
      <p:pic>
        <p:nvPicPr>
          <p:cNvPr id="6" name="Picture 5" descr="C:\Users\jon\AppData\Local\Microsoft\Windows\Temporary Internet Files\Content.IE5\03UAE0C4\MP900431290[1].jpg"/>
          <p:cNvPicPr>
            <a:picLocks noChangeAspect="1" noChangeArrowheads="1"/>
          </p:cNvPicPr>
          <p:nvPr/>
        </p:nvPicPr>
        <p:blipFill>
          <a:blip r:embed="rId2"/>
          <a:srcRect/>
          <a:stretch>
            <a:fillRect/>
          </a:stretch>
        </p:blipFill>
        <p:spPr bwMode="auto">
          <a:xfrm>
            <a:off x="2887551" y="1143000"/>
            <a:ext cx="3368898" cy="3368898"/>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379081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140482"/>
            <a:ext cx="9144000" cy="926318"/>
          </a:xfrm>
        </p:spPr>
        <p:txBody>
          <a:bodyPr>
            <a:noAutofit/>
          </a:bodyPr>
          <a:lstStyle/>
          <a:p>
            <a:pPr algn="ctr">
              <a:defRPr/>
            </a:pPr>
            <a:r>
              <a:rPr lang="en-US" dirty="0" smtClean="0"/>
              <a:t>Accounting </a:t>
            </a:r>
            <a:r>
              <a:rPr lang="en-US" dirty="0"/>
              <a:t>Equation</a:t>
            </a:r>
            <a:endParaRPr lang="en-US" dirty="0" smtClean="0"/>
          </a:p>
        </p:txBody>
      </p:sp>
      <p:sp>
        <p:nvSpPr>
          <p:cNvPr id="3" name="Rectangle 4"/>
          <p:cNvSpPr>
            <a:spLocks noChangeArrowheads="1"/>
          </p:cNvSpPr>
          <p:nvPr/>
        </p:nvSpPr>
        <p:spPr bwMode="auto">
          <a:xfrm>
            <a:off x="838200" y="1066802"/>
            <a:ext cx="7033020" cy="1551707"/>
          </a:xfrm>
          <a:prstGeom prst="rect">
            <a:avLst/>
          </a:prstGeom>
          <a:noFill/>
          <a:ln w="12700">
            <a:noFill/>
            <a:miter lim="800000"/>
            <a:headEnd/>
            <a:tailEnd/>
          </a:ln>
          <a:effectLst/>
        </p:spPr>
        <p:txBody>
          <a:bodyPr wrap="square" lIns="90488" tIns="44450" rIns="90488" bIns="44450">
            <a:spAutoFit/>
          </a:bodyPr>
          <a:lstStyle/>
          <a:p>
            <a:pPr algn="ctr" eaLnBrk="0" hangingPunct="0">
              <a:spcBef>
                <a:spcPct val="50000"/>
              </a:spcBef>
              <a:defRPr/>
            </a:pPr>
            <a:r>
              <a:rPr lang="en-US" sz="9500" b="1" dirty="0">
                <a:solidFill>
                  <a:srgbClr val="0033CC"/>
                </a:solidFill>
                <a:effectLst>
                  <a:outerShdw blurRad="38100" dist="38100" dir="2700000" algn="tl">
                    <a:srgbClr val="C0C0C0"/>
                  </a:outerShdw>
                </a:effectLst>
                <a:cs typeface="Arial" charset="0"/>
              </a:rPr>
              <a:t>A</a:t>
            </a:r>
            <a:r>
              <a:rPr lang="en-US" sz="9500" b="1" dirty="0">
                <a:solidFill>
                  <a:prstClr val="black"/>
                </a:solidFill>
                <a:effectLst>
                  <a:outerShdw blurRad="38100" dist="38100" dir="2700000" algn="tl">
                    <a:srgbClr val="C0C0C0"/>
                  </a:outerShdw>
                </a:effectLst>
                <a:cs typeface="Arial" charset="0"/>
              </a:rPr>
              <a:t>  =   </a:t>
            </a:r>
            <a:r>
              <a:rPr lang="en-US" sz="9500" b="1" dirty="0">
                <a:solidFill>
                  <a:srgbClr val="FFC000"/>
                </a:solidFill>
                <a:effectLst>
                  <a:outerShdw blurRad="38100" dist="38100" dir="2700000" algn="tl">
                    <a:srgbClr val="C0C0C0"/>
                  </a:outerShdw>
                </a:effectLst>
                <a:cs typeface="Arial" charset="0"/>
              </a:rPr>
              <a:t>L</a:t>
            </a:r>
            <a:r>
              <a:rPr lang="en-US" sz="9500" b="1" dirty="0">
                <a:solidFill>
                  <a:prstClr val="black"/>
                </a:solidFill>
                <a:effectLst>
                  <a:outerShdw blurRad="38100" dist="38100" dir="2700000" algn="tl">
                    <a:srgbClr val="C0C0C0"/>
                  </a:outerShdw>
                </a:effectLst>
                <a:cs typeface="Arial" charset="0"/>
              </a:rPr>
              <a:t>  +  </a:t>
            </a:r>
            <a:r>
              <a:rPr lang="en-US" sz="9500" b="1" dirty="0">
                <a:solidFill>
                  <a:srgbClr val="FFC000"/>
                </a:solidFill>
                <a:effectLst>
                  <a:outerShdw blurRad="38100" dist="38100" dir="2700000" algn="tl">
                    <a:srgbClr val="C0C0C0"/>
                  </a:outerShdw>
                </a:effectLst>
                <a:cs typeface="Arial" charset="0"/>
              </a:rPr>
              <a:t>SE</a:t>
            </a:r>
          </a:p>
        </p:txBody>
      </p:sp>
      <p:sp>
        <p:nvSpPr>
          <p:cNvPr id="17411" name="Text Box 5"/>
          <p:cNvSpPr txBox="1">
            <a:spLocks noChangeArrowheads="1"/>
          </p:cNvSpPr>
          <p:nvPr/>
        </p:nvSpPr>
        <p:spPr bwMode="auto">
          <a:xfrm>
            <a:off x="1203095" y="2438400"/>
            <a:ext cx="1041789" cy="369332"/>
          </a:xfrm>
          <a:prstGeom prst="rect">
            <a:avLst/>
          </a:prstGeom>
          <a:noFill/>
          <a:ln w="9525">
            <a:noFill/>
            <a:miter lim="800000"/>
            <a:headEnd/>
            <a:tailEnd/>
          </a:ln>
        </p:spPr>
        <p:txBody>
          <a:bodyPr wrap="square">
            <a:spAutoFit/>
          </a:bodyPr>
          <a:lstStyle/>
          <a:p>
            <a:pPr algn="ctr"/>
            <a:r>
              <a:rPr lang="en-US">
                <a:solidFill>
                  <a:srgbClr val="FF0000"/>
                </a:solidFill>
                <a:cs typeface="Arial" charset="0"/>
              </a:rPr>
              <a:t>(Assets)</a:t>
            </a:r>
          </a:p>
        </p:txBody>
      </p:sp>
      <p:sp>
        <p:nvSpPr>
          <p:cNvPr id="17412" name="Text Box 6"/>
          <p:cNvSpPr txBox="1">
            <a:spLocks noChangeArrowheads="1"/>
          </p:cNvSpPr>
          <p:nvPr/>
        </p:nvSpPr>
        <p:spPr bwMode="auto">
          <a:xfrm>
            <a:off x="3555786" y="2438400"/>
            <a:ext cx="1362916" cy="369332"/>
          </a:xfrm>
          <a:prstGeom prst="rect">
            <a:avLst/>
          </a:prstGeom>
          <a:noFill/>
          <a:ln w="9525">
            <a:noFill/>
            <a:miter lim="800000"/>
            <a:headEnd/>
            <a:tailEnd/>
          </a:ln>
        </p:spPr>
        <p:txBody>
          <a:bodyPr wrap="square">
            <a:spAutoFit/>
          </a:bodyPr>
          <a:lstStyle/>
          <a:p>
            <a:pPr algn="ctr"/>
            <a:r>
              <a:rPr lang="en-US">
                <a:solidFill>
                  <a:srgbClr val="FF0000"/>
                </a:solidFill>
                <a:cs typeface="Arial" charset="0"/>
              </a:rPr>
              <a:t>(Liabilities)</a:t>
            </a:r>
          </a:p>
        </p:txBody>
      </p:sp>
      <p:sp>
        <p:nvSpPr>
          <p:cNvPr id="17413" name="Text Box 7"/>
          <p:cNvSpPr txBox="1">
            <a:spLocks noChangeArrowheads="1"/>
          </p:cNvSpPr>
          <p:nvPr/>
        </p:nvSpPr>
        <p:spPr bwMode="auto">
          <a:xfrm>
            <a:off x="5554266" y="2438403"/>
            <a:ext cx="2461260" cy="369332"/>
          </a:xfrm>
          <a:prstGeom prst="rect">
            <a:avLst/>
          </a:prstGeom>
          <a:noFill/>
          <a:ln w="9525">
            <a:noFill/>
            <a:miter lim="800000"/>
            <a:headEnd/>
            <a:tailEnd/>
          </a:ln>
        </p:spPr>
        <p:txBody>
          <a:bodyPr wrap="square">
            <a:spAutoFit/>
          </a:bodyPr>
          <a:lstStyle/>
          <a:p>
            <a:pPr algn="ctr"/>
            <a:r>
              <a:rPr lang="en-US">
                <a:solidFill>
                  <a:srgbClr val="FF0000"/>
                </a:solidFill>
                <a:cs typeface="Arial" charset="0"/>
              </a:rPr>
              <a:t>(Stockholders’ Equity)</a:t>
            </a:r>
          </a:p>
        </p:txBody>
      </p:sp>
      <p:sp>
        <p:nvSpPr>
          <p:cNvPr id="7" name="TextBox 6"/>
          <p:cNvSpPr txBox="1"/>
          <p:nvPr/>
        </p:nvSpPr>
        <p:spPr>
          <a:xfrm>
            <a:off x="876300" y="3049589"/>
            <a:ext cx="1943100" cy="2308324"/>
          </a:xfrm>
          <a:prstGeom prst="rect">
            <a:avLst/>
          </a:prstGeom>
          <a:noFill/>
          <a:ln>
            <a:solidFill>
              <a:schemeClr val="accent6">
                <a:lumMod val="75000"/>
              </a:schemeClr>
            </a:solidFill>
          </a:ln>
        </p:spPr>
        <p:txBody>
          <a:bodyPr wrap="square">
            <a:spAutoFit/>
          </a:bodyPr>
          <a:lstStyle/>
          <a:p>
            <a:pPr>
              <a:defRPr/>
            </a:pPr>
            <a:r>
              <a:rPr lang="en-US" dirty="0">
                <a:solidFill>
                  <a:prstClr val="black"/>
                </a:solidFill>
                <a:cs typeface="Arial" charset="0"/>
              </a:rPr>
              <a:t>Economic resources with probable future benefits owned or controlled by the entity. Measured by the historical cost principle.</a:t>
            </a:r>
          </a:p>
        </p:txBody>
      </p:sp>
      <p:sp>
        <p:nvSpPr>
          <p:cNvPr id="8" name="TextBox 7"/>
          <p:cNvSpPr txBox="1"/>
          <p:nvPr/>
        </p:nvSpPr>
        <p:spPr>
          <a:xfrm>
            <a:off x="3352800" y="3049593"/>
            <a:ext cx="1943100" cy="3693319"/>
          </a:xfrm>
          <a:prstGeom prst="rect">
            <a:avLst/>
          </a:prstGeom>
          <a:noFill/>
          <a:ln>
            <a:solidFill>
              <a:schemeClr val="accent6">
                <a:lumMod val="75000"/>
              </a:schemeClr>
            </a:solidFill>
          </a:ln>
        </p:spPr>
        <p:txBody>
          <a:bodyPr wrap="square">
            <a:spAutoFit/>
          </a:bodyPr>
          <a:lstStyle/>
          <a:p>
            <a:pPr>
              <a:defRPr/>
            </a:pPr>
            <a:r>
              <a:rPr lang="en-US" dirty="0">
                <a:solidFill>
                  <a:prstClr val="black"/>
                </a:solidFill>
                <a:cs typeface="Arial" charset="0"/>
              </a:rPr>
              <a:t>Probable debts or obligations (claims to a company’s resources) that result from a company’s past transactions and will be paid with assets or services. Entities that a company owes money to are called creditors.</a:t>
            </a:r>
          </a:p>
        </p:txBody>
      </p:sp>
      <p:sp>
        <p:nvSpPr>
          <p:cNvPr id="9" name="TextBox 8"/>
          <p:cNvSpPr txBox="1"/>
          <p:nvPr/>
        </p:nvSpPr>
        <p:spPr>
          <a:xfrm>
            <a:off x="5753100" y="3049587"/>
            <a:ext cx="2007870" cy="1477328"/>
          </a:xfrm>
          <a:prstGeom prst="rect">
            <a:avLst/>
          </a:prstGeom>
          <a:noFill/>
          <a:ln>
            <a:solidFill>
              <a:schemeClr val="accent6">
                <a:lumMod val="75000"/>
              </a:schemeClr>
            </a:solidFill>
          </a:ln>
        </p:spPr>
        <p:txBody>
          <a:bodyPr wrap="square">
            <a:spAutoFit/>
          </a:bodyPr>
          <a:lstStyle/>
          <a:p>
            <a:pPr>
              <a:defRPr/>
            </a:pPr>
            <a:r>
              <a:rPr lang="en-US" dirty="0">
                <a:solidFill>
                  <a:prstClr val="black"/>
                </a:solidFill>
                <a:cs typeface="Arial" charset="0"/>
              </a:rPr>
              <a:t>The financing provided by the owners and by business operations. </a:t>
            </a:r>
          </a:p>
        </p:txBody>
      </p:sp>
    </p:spTree>
    <p:extLst>
      <p:ext uri="{BB962C8B-B14F-4D97-AF65-F5344CB8AC3E}">
        <p14:creationId xmlns:p14="http://schemas.microsoft.com/office/powerpoint/2010/main" val="2464465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4"/>
            <a:ext cx="7886700" cy="1325563"/>
          </a:xfrm>
        </p:spPr>
        <p:txBody>
          <a:bodyPr/>
          <a:lstStyle/>
          <a:p>
            <a:pPr algn="ctr"/>
            <a:r>
              <a:rPr lang="en-US" dirty="0" smtClean="0"/>
              <a:t>Account Classifications</a:t>
            </a:r>
            <a:endParaRPr lang="en-US" dirty="0"/>
          </a:p>
        </p:txBody>
      </p:sp>
      <p:pic>
        <p:nvPicPr>
          <p:cNvPr id="3" name="Picture 2" descr="Chart of Accounts.png"/>
          <p:cNvPicPr>
            <a:picLocks noChangeAspect="1"/>
          </p:cNvPicPr>
          <p:nvPr/>
        </p:nvPicPr>
        <p:blipFill>
          <a:blip r:embed="rId2"/>
          <a:srcRect t="1852"/>
          <a:stretch>
            <a:fillRect/>
          </a:stretch>
        </p:blipFill>
        <p:spPr bwMode="auto">
          <a:xfrm>
            <a:off x="694993" y="1676402"/>
            <a:ext cx="7534609" cy="4550817"/>
          </a:xfrm>
          <a:prstGeom prst="rect">
            <a:avLst/>
          </a:prstGeom>
          <a:noFill/>
          <a:ln w="9525">
            <a:noFill/>
            <a:miter lim="800000"/>
            <a:headEnd/>
            <a:tailEnd/>
          </a:ln>
        </p:spPr>
      </p:pic>
    </p:spTree>
    <p:extLst>
      <p:ext uri="{BB962C8B-B14F-4D97-AF65-F5344CB8AC3E}">
        <p14:creationId xmlns:p14="http://schemas.microsoft.com/office/powerpoint/2010/main" val="3098209755"/>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2195</Words>
  <Application>Microsoft Macintosh PowerPoint</Application>
  <PresentationFormat>On-screen Show (4:3)</PresentationFormat>
  <Paragraphs>243</Paragraphs>
  <Slides>26</Slides>
  <Notes>6</Notes>
  <HiddenSlides>0</HiddenSlides>
  <MMClips>0</MMClips>
  <ScaleCrop>false</ScaleCrop>
  <HeadingPairs>
    <vt:vector size="4" baseType="variant">
      <vt:variant>
        <vt:lpstr>Theme</vt:lpstr>
      </vt:variant>
      <vt:variant>
        <vt:i4>5</vt:i4>
      </vt:variant>
      <vt:variant>
        <vt:lpstr>Slide Titles</vt:lpstr>
      </vt:variant>
      <vt:variant>
        <vt:i4>26</vt:i4>
      </vt:variant>
    </vt:vector>
  </HeadingPairs>
  <TitlesOfParts>
    <vt:vector size="31" baseType="lpstr">
      <vt:lpstr>Office Theme</vt:lpstr>
      <vt:lpstr>1_Office Theme</vt:lpstr>
      <vt:lpstr>Essential</vt:lpstr>
      <vt:lpstr>2_Office Theme</vt:lpstr>
      <vt:lpstr>Adjacency</vt:lpstr>
      <vt:lpstr>Chapter 1: Financial Statements and Business Decisions</vt:lpstr>
      <vt:lpstr>4 Financial Statements</vt:lpstr>
      <vt:lpstr>Balance Sheet </vt:lpstr>
      <vt:lpstr>Income Statement</vt:lpstr>
      <vt:lpstr>Statement of Stockholder’s Equity</vt:lpstr>
      <vt:lpstr>Statement of Cash Flows</vt:lpstr>
      <vt:lpstr>Chapter 2  </vt:lpstr>
      <vt:lpstr>Accounting Equation</vt:lpstr>
      <vt:lpstr>Account Classifications</vt:lpstr>
      <vt:lpstr>Adjusting Accounts</vt:lpstr>
      <vt:lpstr>Main Takeaways</vt:lpstr>
      <vt:lpstr>PowerPoint Presentation</vt:lpstr>
      <vt:lpstr>Chapter 3</vt:lpstr>
      <vt:lpstr>PowerPoint Presentation</vt:lpstr>
      <vt:lpstr>PowerPoint Presentation</vt:lpstr>
      <vt:lpstr>PowerPoint Presentation</vt:lpstr>
      <vt:lpstr>Common mistakes for Chapter 3</vt:lpstr>
      <vt:lpstr>PowerPoint Presentation</vt:lpstr>
      <vt:lpstr>Chapter 4: Adjustments, Financial Statements, and Quality of Earnings</vt:lpstr>
      <vt:lpstr>Chapter 4: Adjustments, Financial Statements, and Quality of Earnings</vt:lpstr>
      <vt:lpstr>Chapter 4: Adjustments, Financial Statements, and Quality of Earnings</vt:lpstr>
      <vt:lpstr>Chapter 4: Adjustments, Financial Statements, and Quality of Earnings</vt:lpstr>
      <vt:lpstr>CHAPTER 5</vt:lpstr>
      <vt:lpstr>Players in the Accounting Communication Process </vt:lpstr>
      <vt:lpstr>Users of Financial Accounting Information </vt:lpstr>
      <vt:lpstr>The Disclosure Process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Financial Statements and Business Decisions</dc:title>
  <dc:creator>Matt</dc:creator>
  <cp:lastModifiedBy>Gabrielle Schiffmiller</cp:lastModifiedBy>
  <cp:revision>5</cp:revision>
  <dcterms:created xsi:type="dcterms:W3CDTF">2015-09-29T16:49:48Z</dcterms:created>
  <dcterms:modified xsi:type="dcterms:W3CDTF">2015-09-30T12:13:19Z</dcterms:modified>
</cp:coreProperties>
</file>