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2.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3.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4.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5.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6.xml" ContentType="application/vnd.openxmlformats-officedocument.presentationml.notesSlide+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7.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8.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notesSlides/notesSlide9.xml" ContentType="application/vnd.openxmlformats-officedocument.presentationml.notesSlide+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notesSlides/notesSlide10.xml" ContentType="application/vnd.openxmlformats-officedocument.presentationml.notesSlide+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notesSlides/notesSlide13.xml" ContentType="application/vnd.openxmlformats-officedocument.presentationml.notesSlide+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notesSlides/notesSlide14.xml" ContentType="application/vnd.openxmlformats-officedocument.presentationml.notesSlide+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notesSlides/notesSlide15.xml" ContentType="application/vnd.openxmlformats-officedocument.presentationml.notesSlide+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notesSlides/notesSlide16.xml" ContentType="application/vnd.openxmlformats-officedocument.presentationml.notesSlide+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notesSlides/notesSlide17.xml" ContentType="application/vnd.openxmlformats-officedocument.presentationml.notesSlide+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notesSlides/notesSlide18.xml" ContentType="application/vnd.openxmlformats-officedocument.presentationml.notesSlide+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notesSlides/notesSlide19.xml" ContentType="application/vnd.openxmlformats-officedocument.presentationml.notesSlide+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notesSlides/notesSlide20.xml" ContentType="application/vnd.openxmlformats-officedocument.presentationml.notesSlide+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notesSlides/notesSlide21.xml" ContentType="application/vnd.openxmlformats-officedocument.presentationml.notesSlide+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notesSlides/notesSlide22.xml" ContentType="application/vnd.openxmlformats-officedocument.presentationml.notesSlide+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notesSlides/notesSlide23.xml" ContentType="application/vnd.openxmlformats-officedocument.presentationml.notesSlide+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notesSlides/notesSlide24.xml" ContentType="application/vnd.openxmlformats-officedocument.presentationml.notesSlide+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notesSlides/notesSlide25.xml" ContentType="application/vnd.openxmlformats-officedocument.presentationml.notesSlide+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notesSlides/notesSlide26.xml" ContentType="application/vnd.openxmlformats-officedocument.presentationml.notesSlide+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notesSlides/notesSlide27.xml" ContentType="application/vnd.openxmlformats-officedocument.presentationml.notesSlide+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notesSlides/notesSlide28.xml" ContentType="application/vnd.openxmlformats-officedocument.presentationml.notesSlide+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notesSlides/notesSlide29.xml" ContentType="application/vnd.openxmlformats-officedocument.presentationml.notesSlide+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64"/>
  </p:notesMasterIdLst>
  <p:sldIdLst>
    <p:sldId id="256" r:id="rId2"/>
    <p:sldId id="319" r:id="rId3"/>
    <p:sldId id="320" r:id="rId4"/>
    <p:sldId id="321" r:id="rId5"/>
    <p:sldId id="322" r:id="rId6"/>
    <p:sldId id="313"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318" r:id="rId43"/>
    <p:sldId id="292" r:id="rId44"/>
    <p:sldId id="293" r:id="rId45"/>
    <p:sldId id="294" r:id="rId46"/>
    <p:sldId id="295" r:id="rId47"/>
    <p:sldId id="296" r:id="rId48"/>
    <p:sldId id="297"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9144000" cy="6858000" type="screen4x3"/>
  <p:notesSz cx="7315200" cy="9601200"/>
  <p:defaultTextStyle>
    <a:defPPr>
      <a:defRPr lang="en-GB"/>
    </a:defPPr>
    <a:lvl1pPr algn="l" defTabSz="457200" rtl="0" fontAlgn="base">
      <a:spcBef>
        <a:spcPct val="0"/>
      </a:spcBef>
      <a:spcAft>
        <a:spcPct val="0"/>
      </a:spcAft>
      <a:defRPr sz="2400" kern="1200">
        <a:solidFill>
          <a:schemeClr val="bg1"/>
        </a:solidFill>
        <a:latin typeface="Times New Roman" pitchFamily="18" charset="0"/>
        <a:ea typeface="Osaka"/>
        <a:cs typeface="Osaka"/>
      </a:defRPr>
    </a:lvl1pPr>
    <a:lvl2pPr marL="742950" indent="-285750" algn="l" defTabSz="457200" rtl="0" fontAlgn="base">
      <a:spcBef>
        <a:spcPct val="0"/>
      </a:spcBef>
      <a:spcAft>
        <a:spcPct val="0"/>
      </a:spcAft>
      <a:defRPr sz="2400" kern="1200">
        <a:solidFill>
          <a:schemeClr val="bg1"/>
        </a:solidFill>
        <a:latin typeface="Times New Roman" pitchFamily="18" charset="0"/>
        <a:ea typeface="Osaka"/>
        <a:cs typeface="Osaka"/>
      </a:defRPr>
    </a:lvl2pPr>
    <a:lvl3pPr marL="1143000" indent="-228600" algn="l" defTabSz="457200" rtl="0" fontAlgn="base">
      <a:spcBef>
        <a:spcPct val="0"/>
      </a:spcBef>
      <a:spcAft>
        <a:spcPct val="0"/>
      </a:spcAft>
      <a:defRPr sz="2400" kern="1200">
        <a:solidFill>
          <a:schemeClr val="bg1"/>
        </a:solidFill>
        <a:latin typeface="Times New Roman" pitchFamily="18" charset="0"/>
        <a:ea typeface="Osaka"/>
        <a:cs typeface="Osaka"/>
      </a:defRPr>
    </a:lvl3pPr>
    <a:lvl4pPr marL="1600200" indent="-228600" algn="l" defTabSz="457200" rtl="0" fontAlgn="base">
      <a:spcBef>
        <a:spcPct val="0"/>
      </a:spcBef>
      <a:spcAft>
        <a:spcPct val="0"/>
      </a:spcAft>
      <a:defRPr sz="2400" kern="1200">
        <a:solidFill>
          <a:schemeClr val="bg1"/>
        </a:solidFill>
        <a:latin typeface="Times New Roman" pitchFamily="18" charset="0"/>
        <a:ea typeface="Osaka"/>
        <a:cs typeface="Osaka"/>
      </a:defRPr>
    </a:lvl4pPr>
    <a:lvl5pPr marL="2057400" indent="-228600" algn="l" defTabSz="457200" rtl="0" fontAlgn="base">
      <a:spcBef>
        <a:spcPct val="0"/>
      </a:spcBef>
      <a:spcAft>
        <a:spcPct val="0"/>
      </a:spcAft>
      <a:defRPr sz="2400" kern="1200">
        <a:solidFill>
          <a:schemeClr val="bg1"/>
        </a:solidFill>
        <a:latin typeface="Times New Roman" pitchFamily="18" charset="0"/>
        <a:ea typeface="Osaka"/>
        <a:cs typeface="Osaka"/>
      </a:defRPr>
    </a:lvl5pPr>
    <a:lvl6pPr marL="2286000" algn="l" defTabSz="914400" rtl="0" eaLnBrk="1" latinLnBrk="0" hangingPunct="1">
      <a:defRPr sz="2400" kern="1200">
        <a:solidFill>
          <a:schemeClr val="bg1"/>
        </a:solidFill>
        <a:latin typeface="Times New Roman" pitchFamily="18" charset="0"/>
        <a:ea typeface="Osaka"/>
        <a:cs typeface="Osaka"/>
      </a:defRPr>
    </a:lvl6pPr>
    <a:lvl7pPr marL="2743200" algn="l" defTabSz="914400" rtl="0" eaLnBrk="1" latinLnBrk="0" hangingPunct="1">
      <a:defRPr sz="2400" kern="1200">
        <a:solidFill>
          <a:schemeClr val="bg1"/>
        </a:solidFill>
        <a:latin typeface="Times New Roman" pitchFamily="18" charset="0"/>
        <a:ea typeface="Osaka"/>
        <a:cs typeface="Osaka"/>
      </a:defRPr>
    </a:lvl7pPr>
    <a:lvl8pPr marL="3200400" algn="l" defTabSz="914400" rtl="0" eaLnBrk="1" latinLnBrk="0" hangingPunct="1">
      <a:defRPr sz="2400" kern="1200">
        <a:solidFill>
          <a:schemeClr val="bg1"/>
        </a:solidFill>
        <a:latin typeface="Times New Roman" pitchFamily="18" charset="0"/>
        <a:ea typeface="Osaka"/>
        <a:cs typeface="Osaka"/>
      </a:defRPr>
    </a:lvl8pPr>
    <a:lvl9pPr marL="3657600" algn="l" defTabSz="914400" rtl="0" eaLnBrk="1" latinLnBrk="0" hangingPunct="1">
      <a:defRPr sz="2400" kern="1200">
        <a:solidFill>
          <a:schemeClr val="bg1"/>
        </a:solidFill>
        <a:latin typeface="Times New Roman" pitchFamily="18" charset="0"/>
        <a:ea typeface="Osaka"/>
        <a:cs typeface="Osak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5" autoAdjust="0"/>
    <p:restoredTop sz="79987" autoAdjust="0"/>
  </p:normalViewPr>
  <p:slideViewPr>
    <p:cSldViewPr snapToGrid="0">
      <p:cViewPr varScale="1">
        <p:scale>
          <a:sx n="82" d="100"/>
          <a:sy n="82" d="100"/>
        </p:scale>
        <p:origin x="1170" y="5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81013"/>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4143376" y="1"/>
            <a:ext cx="3170238" cy="481013"/>
          </a:xfrm>
          <a:prstGeom prst="rect">
            <a:avLst/>
          </a:prstGeom>
        </p:spPr>
        <p:txBody>
          <a:bodyPr vert="horz" lIns="91427" tIns="45714" rIns="91427" bIns="45714" rtlCol="0"/>
          <a:lstStyle>
            <a:lvl1pPr algn="r">
              <a:defRPr sz="1200"/>
            </a:lvl1pPr>
          </a:lstStyle>
          <a:p>
            <a:fld id="{1DC3AB12-C006-4F63-A361-A04238843625}" type="datetimeFigureOut">
              <a:rPr lang="en-US" smtClean="0"/>
              <a:t>2/5/2019</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731839" y="4621213"/>
            <a:ext cx="5851525" cy="3779837"/>
          </a:xfrm>
          <a:prstGeom prst="rect">
            <a:avLst/>
          </a:prstGeom>
        </p:spPr>
        <p:txBody>
          <a:bodyPr vert="horz" lIns="91427" tIns="45714" rIns="91427"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20188"/>
            <a:ext cx="3170238" cy="481012"/>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4143376" y="9120188"/>
            <a:ext cx="3170238" cy="481012"/>
          </a:xfrm>
          <a:prstGeom prst="rect">
            <a:avLst/>
          </a:prstGeom>
        </p:spPr>
        <p:txBody>
          <a:bodyPr vert="horz" lIns="91427" tIns="45714" rIns="91427" bIns="45714" rtlCol="0" anchor="b"/>
          <a:lstStyle>
            <a:lvl1pPr algn="r">
              <a:defRPr sz="1200"/>
            </a:lvl1pPr>
          </a:lstStyle>
          <a:p>
            <a:fld id="{B178A866-7421-4CF7-BAB1-2A2A3560AF97}" type="slidenum">
              <a:rPr lang="en-US" smtClean="0"/>
              <a:t>‹#›</a:t>
            </a:fld>
            <a:endParaRPr lang="en-US"/>
          </a:p>
        </p:txBody>
      </p:sp>
    </p:spTree>
    <p:extLst>
      <p:ext uri="{BB962C8B-B14F-4D97-AF65-F5344CB8AC3E}">
        <p14:creationId xmlns:p14="http://schemas.microsoft.com/office/powerpoint/2010/main" val="5173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Put a matching box around both</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7</a:t>
            </a:fld>
            <a:endParaRPr lang="en-US"/>
          </a:p>
        </p:txBody>
      </p:sp>
    </p:spTree>
    <p:extLst>
      <p:ext uri="{BB962C8B-B14F-4D97-AF65-F5344CB8AC3E}">
        <p14:creationId xmlns:p14="http://schemas.microsoft.com/office/powerpoint/2010/main" val="167981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Tri-State buffers,</a:t>
            </a:r>
            <a:r>
              <a:rPr lang="en-US" baseline="0" dirty="0" smtClean="0"/>
              <a:t> plus we need denser designs.</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36</a:t>
            </a:fld>
            <a:endParaRPr lang="en-US"/>
          </a:p>
        </p:txBody>
      </p:sp>
    </p:spTree>
    <p:extLst>
      <p:ext uri="{BB962C8B-B14F-4D97-AF65-F5344CB8AC3E}">
        <p14:creationId xmlns:p14="http://schemas.microsoft.com/office/powerpoint/2010/main" val="124388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275">
              <a:defRPr/>
            </a:pPr>
            <a:r>
              <a:rPr lang="en-US" dirty="0" smtClean="0"/>
              <a:t>How many address bits</a:t>
            </a:r>
            <a:r>
              <a:rPr lang="en-US" baseline="0" dirty="0" smtClean="0"/>
              <a:t> are necessary for a 4M x 8 SRAM module?  (i.e. 4M word lines that are each 8 bits wide)?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37</a:t>
            </a:fld>
            <a:endParaRPr lang="en-US"/>
          </a:p>
        </p:txBody>
      </p:sp>
    </p:spTree>
    <p:extLst>
      <p:ext uri="{BB962C8B-B14F-4D97-AF65-F5344CB8AC3E}">
        <p14:creationId xmlns:p14="http://schemas.microsoft.com/office/powerpoint/2010/main" val="461432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just D-Latches plus Tri-State Buffers</a:t>
            </a:r>
          </a:p>
          <a:p>
            <a:r>
              <a:rPr lang="en-US" dirty="0" smtClean="0"/>
              <a:t>A decoder selects which line of memory to access </a:t>
            </a:r>
          </a:p>
          <a:p>
            <a:r>
              <a:rPr lang="en-US" dirty="0" smtClean="0"/>
              <a:t>	(i.e. word line)</a:t>
            </a:r>
          </a:p>
          <a:p>
            <a:r>
              <a:rPr lang="en-US" dirty="0" smtClean="0"/>
              <a:t>A R/W selector determines the </a:t>
            </a:r>
          </a:p>
          <a:p>
            <a:r>
              <a:rPr lang="en-US" dirty="0" smtClean="0"/>
              <a:t>	type of access</a:t>
            </a:r>
          </a:p>
          <a:p>
            <a:r>
              <a:rPr lang="en-US" dirty="0" smtClean="0"/>
              <a:t>That line is then coupled to </a:t>
            </a:r>
          </a:p>
          <a:p>
            <a:r>
              <a:rPr lang="en-US" dirty="0" smtClean="0"/>
              <a:t>	the data lines</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38</a:t>
            </a:fld>
            <a:endParaRPr lang="en-US"/>
          </a:p>
        </p:txBody>
      </p:sp>
    </p:spTree>
    <p:extLst>
      <p:ext uri="{BB962C8B-B14F-4D97-AF65-F5344CB8AC3E}">
        <p14:creationId xmlns:p14="http://schemas.microsoft.com/office/powerpoint/2010/main" val="162823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275">
              <a:defRPr/>
            </a:pPr>
            <a:r>
              <a:rPr lang="en-US" dirty="0" smtClean="0"/>
              <a:t>How many address bits</a:t>
            </a:r>
            <a:r>
              <a:rPr lang="en-US" baseline="0" dirty="0" smtClean="0"/>
              <a:t> are necessary for a 4M x 8 SRAM module?  (i.e. 4M word lines that are each 8 bits wide)?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39</a:t>
            </a:fld>
            <a:endParaRPr lang="en-US"/>
          </a:p>
        </p:txBody>
      </p:sp>
    </p:spTree>
    <p:extLst>
      <p:ext uri="{BB962C8B-B14F-4D97-AF65-F5344CB8AC3E}">
        <p14:creationId xmlns:p14="http://schemas.microsoft.com/office/powerpoint/2010/main" val="390272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How many address bits</a:t>
            </a:r>
            <a:r>
              <a:rPr lang="en-US" baseline="0" dirty="0" smtClean="0"/>
              <a:t> are necessary for a 4 x 2 SRAM module?  (i.e. 4 word lines that are each 2 bits wide)?</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40</a:t>
            </a:fld>
            <a:endParaRPr lang="en-US"/>
          </a:p>
        </p:txBody>
      </p:sp>
    </p:spTree>
    <p:extLst>
      <p:ext uri="{BB962C8B-B14F-4D97-AF65-F5344CB8AC3E}">
        <p14:creationId xmlns:p14="http://schemas.microsoft.com/office/powerpoint/2010/main" val="311839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we design a 4 x 2 SRAM Module?</a:t>
            </a:r>
            <a:endParaRPr lang="en-US" dirty="0" smtClean="0"/>
          </a:p>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41</a:t>
            </a:fld>
            <a:endParaRPr lang="en-US"/>
          </a:p>
        </p:txBody>
      </p:sp>
    </p:spTree>
    <p:extLst>
      <p:ext uri="{BB962C8B-B14F-4D97-AF65-F5344CB8AC3E}">
        <p14:creationId xmlns:p14="http://schemas.microsoft.com/office/powerpoint/2010/main" val="242197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class to describe/design a decoder?</a:t>
            </a:r>
          </a:p>
          <a:p>
            <a:r>
              <a:rPr lang="en-US" dirty="0" smtClean="0"/>
              <a:t>How to distinguish</a:t>
            </a:r>
            <a:r>
              <a:rPr lang="en-US" baseline="0" dirty="0" smtClean="0"/>
              <a:t> a wrote from a read?</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42</a:t>
            </a:fld>
            <a:endParaRPr lang="en-US"/>
          </a:p>
        </p:txBody>
      </p:sp>
    </p:spTree>
    <p:extLst>
      <p:ext uri="{BB962C8B-B14F-4D97-AF65-F5344CB8AC3E}">
        <p14:creationId xmlns:p14="http://schemas.microsoft.com/office/powerpoint/2010/main" val="98643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we design a 4 x 2 SRAM Module?</a:t>
            </a:r>
            <a:endParaRPr lang="en-US" dirty="0" smtClean="0"/>
          </a:p>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43</a:t>
            </a:fld>
            <a:endParaRPr lang="en-US"/>
          </a:p>
        </p:txBody>
      </p:sp>
    </p:spTree>
    <p:extLst>
      <p:ext uri="{BB962C8B-B14F-4D97-AF65-F5344CB8AC3E}">
        <p14:creationId xmlns:p14="http://schemas.microsoft.com/office/powerpoint/2010/main" val="2839501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we design a 4 x 2 SRAM Module?</a:t>
            </a:r>
            <a:endParaRPr lang="en-US" dirty="0" smtClean="0"/>
          </a:p>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44</a:t>
            </a:fld>
            <a:endParaRPr lang="en-US"/>
          </a:p>
        </p:txBody>
      </p:sp>
    </p:spTree>
    <p:extLst>
      <p:ext uri="{BB962C8B-B14F-4D97-AF65-F5344CB8AC3E}">
        <p14:creationId xmlns:p14="http://schemas.microsoft.com/office/powerpoint/2010/main" val="2349034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a:t>
            </a:r>
          </a:p>
          <a:p>
            <a:r>
              <a:rPr lang="en-US" dirty="0" smtClean="0"/>
              <a:t>read access times for SRAMs in 2004 varied from about 2–4 ns for the fastest CMOS</a:t>
            </a:r>
          </a:p>
          <a:p>
            <a:r>
              <a:rPr lang="en-US" dirty="0" smtClean="0"/>
              <a:t>parts, which tend to be somewhat smaller and narrower, to 8–20 ns for the typical</a:t>
            </a:r>
          </a:p>
          <a:p>
            <a:r>
              <a:rPr lang="en-US" dirty="0" smtClean="0"/>
              <a:t>largest parts, which in 2004 had more than 32 million bits of data.</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46</a:t>
            </a:fld>
            <a:endParaRPr lang="en-US"/>
          </a:p>
        </p:txBody>
      </p:sp>
    </p:spTree>
    <p:extLst>
      <p:ext uri="{BB962C8B-B14F-4D97-AF65-F5344CB8AC3E}">
        <p14:creationId xmlns:p14="http://schemas.microsoft.com/office/powerpoint/2010/main" val="122611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13</a:t>
            </a:fld>
            <a:endParaRPr lang="en-US"/>
          </a:p>
        </p:txBody>
      </p:sp>
    </p:spTree>
    <p:extLst>
      <p:ext uri="{BB962C8B-B14F-4D97-AF65-F5344CB8AC3E}">
        <p14:creationId xmlns:p14="http://schemas.microsoft.com/office/powerpoint/2010/main" val="2480641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How do</a:t>
            </a:r>
            <a:r>
              <a:rPr lang="en-US" baseline="0" dirty="0" smtClean="0"/>
              <a:t> we design a 4 x 2 SRAM Module?</a:t>
            </a:r>
            <a:endParaRPr lang="en-US" dirty="0" smtClean="0"/>
          </a:p>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49</a:t>
            </a:fld>
            <a:endParaRPr lang="en-US"/>
          </a:p>
        </p:txBody>
      </p:sp>
    </p:spTree>
    <p:extLst>
      <p:ext uri="{BB962C8B-B14F-4D97-AF65-F5344CB8AC3E}">
        <p14:creationId xmlns:p14="http://schemas.microsoft.com/office/powerpoint/2010/main" val="3399319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50</a:t>
            </a:fld>
            <a:endParaRPr lang="en-US"/>
          </a:p>
        </p:txBody>
      </p:sp>
    </p:spTree>
    <p:extLst>
      <p:ext uri="{BB962C8B-B14F-4D97-AF65-F5344CB8AC3E}">
        <p14:creationId xmlns:p14="http://schemas.microsoft.com/office/powerpoint/2010/main" val="70626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51</a:t>
            </a:fld>
            <a:endParaRPr lang="en-US"/>
          </a:p>
        </p:txBody>
      </p:sp>
    </p:spTree>
    <p:extLst>
      <p:ext uri="{BB962C8B-B14F-4D97-AF65-F5344CB8AC3E}">
        <p14:creationId xmlns:p14="http://schemas.microsoft.com/office/powerpoint/2010/main" val="345974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52</a:t>
            </a:fld>
            <a:endParaRPr lang="en-US"/>
          </a:p>
        </p:txBody>
      </p:sp>
    </p:spTree>
    <p:extLst>
      <p:ext uri="{BB962C8B-B14F-4D97-AF65-F5344CB8AC3E}">
        <p14:creationId xmlns:p14="http://schemas.microsoft.com/office/powerpoint/2010/main" val="3525133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Caption on A.9.1 is incorrect</a:t>
            </a:r>
          </a:p>
          <a:p>
            <a:r>
              <a:rPr lang="en-US" dirty="0" smtClean="0"/>
              <a:t>Output enable is useful for connecting multiple memories to a single-output bus and using Output enable to determine which memory drives the bus.</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53</a:t>
            </a:fld>
            <a:endParaRPr lang="en-US"/>
          </a:p>
        </p:txBody>
      </p:sp>
    </p:spTree>
    <p:extLst>
      <p:ext uri="{BB962C8B-B14F-4D97-AF65-F5344CB8AC3E}">
        <p14:creationId xmlns:p14="http://schemas.microsoft.com/office/powerpoint/2010/main" val="129738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2, 3,</a:t>
            </a:r>
            <a:r>
              <a:rPr lang="en-US" baseline="0" dirty="0" smtClean="0"/>
              <a:t> or more step address decode</a:t>
            </a:r>
          </a:p>
          <a:p>
            <a:endParaRPr lang="en-US" baseline="0" dirty="0" smtClean="0"/>
          </a:p>
          <a:p>
            <a:r>
              <a:rPr lang="en-US" dirty="0" smtClean="0"/>
              <a:t>The first decoder generates the addresses for eight 4M  x 4 arrays; then a set of multiplexors is used to select 1 bit from each 4-bit-wide array. This is a much easier design than a single-level decode that would need either an enormous decoder or a gigantic multiplexor. In practice, a modern SRAM of</a:t>
            </a:r>
          </a:p>
          <a:p>
            <a:r>
              <a:rPr lang="en-US" dirty="0" smtClean="0"/>
              <a:t>this size would probably use an even larger number of blocks, each somewhat smaller.</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54</a:t>
            </a:fld>
            <a:endParaRPr lang="en-US"/>
          </a:p>
        </p:txBody>
      </p:sp>
    </p:spTree>
    <p:extLst>
      <p:ext uri="{BB962C8B-B14F-4D97-AF65-F5344CB8AC3E}">
        <p14:creationId xmlns:p14="http://schemas.microsoft.com/office/powerpoint/2010/main" val="1309679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kept in a cell is stored as a charge in a capacitor</a:t>
            </a:r>
          </a:p>
          <a:p>
            <a:endParaRPr lang="en-US" dirty="0" smtClean="0"/>
          </a:p>
          <a:p>
            <a:r>
              <a:rPr lang="en-US" dirty="0" smtClean="0"/>
              <a:t>To refresh the cell, we merely read its contents and write it back.</a:t>
            </a:r>
          </a:p>
          <a:p>
            <a:endParaRPr lang="en-US" dirty="0" smtClean="0"/>
          </a:p>
          <a:p>
            <a:r>
              <a:rPr lang="en-US" dirty="0" smtClean="0"/>
              <a:t>Because DRAMs store the charge on a capacitor, it cannot be kept indefinitely and must periodically be </a:t>
            </a:r>
            <a:r>
              <a:rPr lang="en-US" i="1" dirty="0" smtClean="0"/>
              <a:t>refreshed</a:t>
            </a:r>
            <a:r>
              <a:rPr lang="en-US" dirty="0" smtClean="0"/>
              <a:t>. That is why this memory structure is called </a:t>
            </a:r>
            <a:r>
              <a:rPr lang="en-US" i="1" dirty="0" smtClean="0"/>
              <a:t>dynamic</a:t>
            </a:r>
            <a:r>
              <a:rPr lang="en-US" dirty="0" smtClean="0"/>
              <a:t>, as opposed to the static storage in an SRAM cell.</a:t>
            </a:r>
          </a:p>
          <a:p>
            <a:endParaRPr lang="en-US" dirty="0" smtClean="0"/>
          </a:p>
          <a:p>
            <a:r>
              <a:rPr lang="en-US" dirty="0" smtClean="0"/>
              <a:t>The pass transistor acts like a switch: when the signal on the word line is asserted, the switch is closed, connecting the capacitor to the bit line. If the operation is a write, then the value to be written is placed on the bit line. If the value is a 1, the capacitor will be charged. If the value is a 0, then the capacitor will be discharged. Reading is slightly more complex, since the DRAM must detect a very small charge stored in the capacitor. Before activating the word line for a read, the bit line is charged to the voltage that is halfway between the low and high voltage. Then, by activating the word line, the charge on the capacitor is read out onto the bit line. This causes the bit line to move slightly toward the high or low direction, and this change is detected with a sense amplifier, which can detect small changes in voltage.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56</a:t>
            </a:fld>
            <a:endParaRPr lang="en-US"/>
          </a:p>
        </p:txBody>
      </p:sp>
    </p:spTree>
    <p:extLst>
      <p:ext uri="{BB962C8B-B14F-4D97-AF65-F5344CB8AC3E}">
        <p14:creationId xmlns:p14="http://schemas.microsoft.com/office/powerpoint/2010/main" val="321234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kept in a cell is stored as a charge in a capacitor</a:t>
            </a:r>
          </a:p>
          <a:p>
            <a:endParaRPr lang="en-US" dirty="0" smtClean="0"/>
          </a:p>
          <a:p>
            <a:r>
              <a:rPr lang="en-US" dirty="0" smtClean="0"/>
              <a:t>To refresh the cell, we merely read its contents and write it back.</a:t>
            </a:r>
          </a:p>
          <a:p>
            <a:endParaRPr lang="en-US" dirty="0" smtClean="0"/>
          </a:p>
          <a:p>
            <a:r>
              <a:rPr lang="en-US" dirty="0" smtClean="0"/>
              <a:t>Because DRAMs store the charge on a capacitor, it cannot be kept indefinitely and must periodically be </a:t>
            </a:r>
            <a:r>
              <a:rPr lang="en-US" i="1" dirty="0" smtClean="0"/>
              <a:t>refreshed</a:t>
            </a:r>
            <a:r>
              <a:rPr lang="en-US" dirty="0" smtClean="0"/>
              <a:t>. That is why this memory structure is called </a:t>
            </a:r>
            <a:r>
              <a:rPr lang="en-US" i="1" dirty="0" smtClean="0"/>
              <a:t>dynamic</a:t>
            </a:r>
            <a:r>
              <a:rPr lang="en-US" dirty="0" smtClean="0"/>
              <a:t>, as opposed to the static storage in an SRAM cell.</a:t>
            </a:r>
          </a:p>
          <a:p>
            <a:endParaRPr lang="en-US" dirty="0" smtClean="0"/>
          </a:p>
          <a:p>
            <a:r>
              <a:rPr lang="en-US" dirty="0" smtClean="0"/>
              <a:t>The pass transistor acts like a switch: when the signal on the word line is asserted, the switch is closed, connecting the capacitor to the bit line. If the operation is a write, then the value to be written is placed on the bit line. If the value is a 1, the capacitor will be charged. If the value is a 0, then the capacitor will be discharged. Reading is slightly more complex, since the DRAM must detect a very small charge stored in the capacitor. Before activating the word line for a read, the bit line is charged to the voltage that is halfway between the low and high voltage. Then, by activating the word line, the charge on the capacitor is read out onto the bit line. This causes the bit line to move slightly toward the high or low direction, and this change is detected with a sense amplifier, which can detect small changes in voltage.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57</a:t>
            </a:fld>
            <a:endParaRPr lang="en-US"/>
          </a:p>
        </p:txBody>
      </p:sp>
    </p:spTree>
    <p:extLst>
      <p:ext uri="{BB962C8B-B14F-4D97-AF65-F5344CB8AC3E}">
        <p14:creationId xmlns:p14="http://schemas.microsoft.com/office/powerpoint/2010/main" val="3792696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kept in a cell is stored as a charge in a capacitor</a:t>
            </a:r>
          </a:p>
          <a:p>
            <a:endParaRPr lang="en-US" dirty="0" smtClean="0"/>
          </a:p>
          <a:p>
            <a:r>
              <a:rPr lang="en-US" dirty="0" smtClean="0"/>
              <a:t>To refresh the cell, we merely read its contents and write it back.</a:t>
            </a:r>
          </a:p>
          <a:p>
            <a:endParaRPr lang="en-US" dirty="0" smtClean="0"/>
          </a:p>
          <a:p>
            <a:r>
              <a:rPr lang="en-US" dirty="0" smtClean="0"/>
              <a:t>Because DRAMs store the charge on a capacitor, it cannot be kept indefinitely and must periodically be </a:t>
            </a:r>
            <a:r>
              <a:rPr lang="en-US" i="1" dirty="0" smtClean="0"/>
              <a:t>refreshed</a:t>
            </a:r>
            <a:r>
              <a:rPr lang="en-US" dirty="0" smtClean="0"/>
              <a:t>. That is why this memory structure is called </a:t>
            </a:r>
            <a:r>
              <a:rPr lang="en-US" i="1" dirty="0" smtClean="0"/>
              <a:t>dynamic</a:t>
            </a:r>
            <a:r>
              <a:rPr lang="en-US" dirty="0" smtClean="0"/>
              <a:t>, as opposed to the static storage in an SRAM cell.</a:t>
            </a:r>
          </a:p>
          <a:p>
            <a:endParaRPr lang="en-US" dirty="0" smtClean="0"/>
          </a:p>
          <a:p>
            <a:r>
              <a:rPr lang="en-US" dirty="0" smtClean="0"/>
              <a:t>The pass transistor acts like a switch: when the signal on the word line is asserted, the switch is closed, connecting the capacitor to the bit line. If the operation is a write, then the value to be written is placed on the bit line. If the value is a 1, the capacitor will be charged. If the value is a 0, then the capacitor will be discharged. Reading is slightly more complex, since the DRAM must detect a very small charge stored in the capacitor. Before activating the word line for a read, the bit line is charged to the voltage that is halfway between the low and high voltage. Then, by activating the word line, the charge on the capacitor is read out onto the bit line. This causes the bit line to move slightly toward the high or low direction, and this change is detected with a sense amplifier, which can detect small changes in voltage.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58</a:t>
            </a:fld>
            <a:endParaRPr lang="en-US"/>
          </a:p>
        </p:txBody>
      </p:sp>
    </p:spTree>
    <p:extLst>
      <p:ext uri="{BB962C8B-B14F-4D97-AF65-F5344CB8AC3E}">
        <p14:creationId xmlns:p14="http://schemas.microsoft.com/office/powerpoint/2010/main" val="2485697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kept in a cell is stored as a charge in a capacitor</a:t>
            </a:r>
          </a:p>
          <a:p>
            <a:endParaRPr lang="en-US" dirty="0" smtClean="0"/>
          </a:p>
          <a:p>
            <a:r>
              <a:rPr lang="en-US" dirty="0" smtClean="0"/>
              <a:t>To refresh the cell, we merely read its contents and write it back.</a:t>
            </a:r>
          </a:p>
          <a:p>
            <a:endParaRPr lang="en-US" dirty="0" smtClean="0"/>
          </a:p>
          <a:p>
            <a:r>
              <a:rPr lang="en-US" dirty="0" smtClean="0"/>
              <a:t>Because DRAMs store the charge on a capacitor, it cannot be kept indefinitely and must periodically be </a:t>
            </a:r>
            <a:r>
              <a:rPr lang="en-US" i="1" dirty="0" smtClean="0"/>
              <a:t>refreshed</a:t>
            </a:r>
            <a:r>
              <a:rPr lang="en-US" dirty="0" smtClean="0"/>
              <a:t>. That is why this memory structure is called </a:t>
            </a:r>
            <a:r>
              <a:rPr lang="en-US" i="1" dirty="0" smtClean="0"/>
              <a:t>dynamic</a:t>
            </a:r>
            <a:r>
              <a:rPr lang="en-US" dirty="0" smtClean="0"/>
              <a:t>, as opposed to the static storage in an SRAM cell.</a:t>
            </a:r>
          </a:p>
          <a:p>
            <a:endParaRPr lang="en-US" dirty="0" smtClean="0"/>
          </a:p>
          <a:p>
            <a:r>
              <a:rPr lang="en-US" dirty="0" smtClean="0"/>
              <a:t>The pass transistor acts like a switch: when the signal on the word line is asserted, the switch is closed, connecting the capacitor to the bit line. If the operation is a write, then the value to be written is placed on the bit line. If the value is a 1, the capacitor will be charged. If the value is a 0, then the capacitor will be discharged. Reading is slightly more complex, since the DRAM must detect a very small charge stored in the capacitor. Before activating the word line for a read, the bit line is charged to the voltage that is halfway between the low and high voltage. Then, by activating the word line, the charge on the capacitor is read out onto the bit line. This causes the bit line to move slightly toward the high or low direction, and this change is detected with a sense amplifier, which can detect small changes in voltage.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59</a:t>
            </a:fld>
            <a:endParaRPr lang="en-US"/>
          </a:p>
        </p:txBody>
      </p:sp>
    </p:spTree>
    <p:extLst>
      <p:ext uri="{BB962C8B-B14F-4D97-AF65-F5344CB8AC3E}">
        <p14:creationId xmlns:p14="http://schemas.microsoft.com/office/powerpoint/2010/main" val="665915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class to describe/design a decoder?</a:t>
            </a:r>
          </a:p>
          <a:p>
            <a:r>
              <a:rPr lang="en-US" dirty="0" smtClean="0"/>
              <a:t>How to distinguish</a:t>
            </a:r>
            <a:r>
              <a:rPr lang="en-US" baseline="0" dirty="0" smtClean="0"/>
              <a:t> a wrote from a read?</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15</a:t>
            </a:fld>
            <a:endParaRPr lang="en-US"/>
          </a:p>
        </p:txBody>
      </p:sp>
    </p:spTree>
    <p:extLst>
      <p:ext uri="{BB962C8B-B14F-4D97-AF65-F5344CB8AC3E}">
        <p14:creationId xmlns:p14="http://schemas.microsoft.com/office/powerpoint/2010/main" val="265773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class to describe/design a decoder?</a:t>
            </a:r>
          </a:p>
          <a:p>
            <a:r>
              <a:rPr lang="en-US" dirty="0" smtClean="0"/>
              <a:t>How to distinguish</a:t>
            </a:r>
            <a:r>
              <a:rPr lang="en-US" baseline="0" dirty="0" smtClean="0"/>
              <a:t> a wrote from a read?</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16</a:t>
            </a:fld>
            <a:endParaRPr lang="en-US"/>
          </a:p>
        </p:txBody>
      </p:sp>
    </p:spTree>
    <p:extLst>
      <p:ext uri="{BB962C8B-B14F-4D97-AF65-F5344CB8AC3E}">
        <p14:creationId xmlns:p14="http://schemas.microsoft.com/office/powerpoint/2010/main" val="329941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class to describe/design a decoder?</a:t>
            </a:r>
          </a:p>
          <a:p>
            <a:r>
              <a:rPr lang="en-US" dirty="0" smtClean="0"/>
              <a:t>How to distinguish</a:t>
            </a:r>
            <a:r>
              <a:rPr lang="en-US" baseline="0" dirty="0" smtClean="0"/>
              <a:t> a wrote from a read?</a:t>
            </a:r>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17</a:t>
            </a:fld>
            <a:endParaRPr lang="en-US"/>
          </a:p>
        </p:txBody>
      </p:sp>
    </p:spTree>
    <p:extLst>
      <p:ext uri="{BB962C8B-B14F-4D97-AF65-F5344CB8AC3E}">
        <p14:creationId xmlns:p14="http://schemas.microsoft.com/office/powerpoint/2010/main" val="282761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275">
              <a:defRPr/>
            </a:pPr>
            <a:r>
              <a:rPr lang="en-US" dirty="0" smtClean="0"/>
              <a:t>Ask class how do</a:t>
            </a:r>
            <a:r>
              <a:rPr lang="en-US" baseline="0" dirty="0" smtClean="0"/>
              <a:t> we select a register to read?</a:t>
            </a:r>
            <a:endParaRPr lang="en-US" dirty="0" smtClean="0"/>
          </a:p>
          <a:p>
            <a:pPr defTabSz="966275">
              <a:defRPr/>
            </a:pPr>
            <a:r>
              <a:rPr lang="en-US" dirty="0" smtClean="0"/>
              <a:t>Ask class to describe/design a multiplexor?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18</a:t>
            </a:fld>
            <a:endParaRPr lang="en-US"/>
          </a:p>
        </p:txBody>
      </p:sp>
    </p:spTree>
    <p:extLst>
      <p:ext uri="{BB962C8B-B14F-4D97-AF65-F5344CB8AC3E}">
        <p14:creationId xmlns:p14="http://schemas.microsoft.com/office/powerpoint/2010/main" val="90515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Is this a good clicker question</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19</a:t>
            </a:fld>
            <a:endParaRPr lang="en-US"/>
          </a:p>
        </p:txBody>
      </p:sp>
    </p:spTree>
    <p:extLst>
      <p:ext uri="{BB962C8B-B14F-4D97-AF65-F5344CB8AC3E}">
        <p14:creationId xmlns:p14="http://schemas.microsoft.com/office/powerpoint/2010/main" val="411132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two transistors per input of a logic gate </a:t>
            </a:r>
          </a:p>
          <a:p>
            <a:r>
              <a:rPr lang="en-US" dirty="0" smtClean="0"/>
              <a:t>How does a n-input Mux grow in transistors? 2n</a:t>
            </a:r>
            <a:r>
              <a:rPr lang="en-US" baseline="0" dirty="0" smtClean="0"/>
              <a:t> + 4 transistors per input.  </a:t>
            </a:r>
          </a:p>
          <a:p>
            <a:r>
              <a:rPr lang="en-US" baseline="0" dirty="0" smtClean="0"/>
              <a:t>e.g. 2^20 input Mux will have 2x20+4=44 transistors per input, so 44M total transistors.</a:t>
            </a:r>
            <a:endParaRPr lang="en-US" dirty="0" smtClean="0"/>
          </a:p>
          <a:p>
            <a:endParaRPr lang="en-US" dirty="0" smtClean="0"/>
          </a:p>
          <a:p>
            <a:r>
              <a:rPr lang="en-US" dirty="0" smtClean="0"/>
              <a:t>2</a:t>
            </a:r>
            <a:r>
              <a:rPr lang="en-US" baseline="30000" dirty="0" smtClean="0"/>
              <a:t>0</a:t>
            </a:r>
            <a:r>
              <a:rPr lang="en-US" dirty="0" smtClean="0"/>
              <a:t> = 1024 = 1k</a:t>
            </a:r>
          </a:p>
          <a:p>
            <a:r>
              <a:rPr lang="en-US" dirty="0" smtClean="0"/>
              <a:t>2</a:t>
            </a:r>
            <a:r>
              <a:rPr lang="en-US" baseline="30000" dirty="0" smtClean="0"/>
              <a:t>20</a:t>
            </a:r>
            <a:r>
              <a:rPr lang="en-US" dirty="0" smtClean="0"/>
              <a:t> = 1M</a:t>
            </a:r>
          </a:p>
          <a:p>
            <a:r>
              <a:rPr lang="en-US" dirty="0" smtClean="0"/>
              <a:t>2</a:t>
            </a:r>
            <a:r>
              <a:rPr lang="en-US" baseline="30000" dirty="0" smtClean="0"/>
              <a:t>30</a:t>
            </a:r>
            <a:r>
              <a:rPr lang="en-US" dirty="0" smtClean="0"/>
              <a:t> = 1G</a:t>
            </a:r>
          </a:p>
          <a:p>
            <a:r>
              <a:rPr lang="en-US" dirty="0" smtClean="0"/>
              <a:t>2</a:t>
            </a:r>
            <a:r>
              <a:rPr lang="en-US" baseline="30000" dirty="0" smtClean="0"/>
              <a:t>40</a:t>
            </a:r>
            <a:r>
              <a:rPr lang="en-US" dirty="0" smtClean="0"/>
              <a:t> = 1T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22</a:t>
            </a:fld>
            <a:endParaRPr lang="en-US"/>
          </a:p>
        </p:txBody>
      </p:sp>
    </p:spTree>
    <p:extLst>
      <p:ext uri="{BB962C8B-B14F-4D97-AF65-F5344CB8AC3E}">
        <p14:creationId xmlns:p14="http://schemas.microsoft.com/office/powerpoint/2010/main" val="150987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7">
              <a:defRPr/>
            </a:pPr>
            <a:r>
              <a:rPr lang="en-US" dirty="0" smtClean="0"/>
              <a:t>z, z 0, 1</a:t>
            </a:r>
          </a:p>
          <a:p>
            <a:endParaRPr lang="en-US" dirty="0"/>
          </a:p>
        </p:txBody>
      </p:sp>
      <p:sp>
        <p:nvSpPr>
          <p:cNvPr id="4" name="Slide Number Placeholder 3"/>
          <p:cNvSpPr>
            <a:spLocks noGrp="1"/>
          </p:cNvSpPr>
          <p:nvPr>
            <p:ph type="sldNum" sz="quarter" idx="10"/>
          </p:nvPr>
        </p:nvSpPr>
        <p:spPr/>
        <p:txBody>
          <a:bodyPr/>
          <a:lstStyle/>
          <a:p>
            <a:fld id="{B178A866-7421-4CF7-BAB1-2A2A3560AF97}" type="slidenum">
              <a:rPr lang="en-US" smtClean="0"/>
              <a:t>27</a:t>
            </a:fld>
            <a:endParaRPr lang="en-US"/>
          </a:p>
        </p:txBody>
      </p:sp>
    </p:spTree>
    <p:extLst>
      <p:ext uri="{BB962C8B-B14F-4D97-AF65-F5344CB8AC3E}">
        <p14:creationId xmlns:p14="http://schemas.microsoft.com/office/powerpoint/2010/main" val="50010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082675"/>
          </a:xfrm>
        </p:spPr>
        <p:txBody>
          <a:bodyPr anchor="ctr">
            <a:noAutofit/>
          </a:bodyPr>
          <a:lstStyle>
            <a:lvl1pPr algn="ctr">
              <a:defRPr sz="4800" b="0" i="0">
                <a:solidFill>
                  <a:srgbClr val="262626"/>
                </a:solidFill>
                <a:latin typeface="Source Sans Pro Light"/>
                <a:cs typeface="Source Sans Pro Light"/>
              </a:defRPr>
            </a:lvl1pPr>
          </a:lstStyle>
          <a:p>
            <a:r>
              <a:rPr lang="en-US" smtClean="0"/>
              <a:t>Click to edit Master title style</a:t>
            </a:r>
            <a:endParaRPr lang="en-US" dirty="0"/>
          </a:p>
        </p:txBody>
      </p:sp>
      <p:pic>
        <p:nvPicPr>
          <p:cNvPr id="5" name="Picture 4" descr="graphic-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9144000" cy="1155700"/>
          </a:xfrm>
          <a:prstGeom prst="rect">
            <a:avLst/>
          </a:prstGeom>
        </p:spPr>
      </p:pic>
      <p:pic>
        <p:nvPicPr>
          <p:cNvPr id="8" name="Picture 7" descr="cis-standard-lockup-with-s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069" y="5022672"/>
            <a:ext cx="3653862" cy="104252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1">
    <p:spTree>
      <p:nvGrpSpPr>
        <p:cNvPr id="1" name=""/>
        <p:cNvGrpSpPr/>
        <p:nvPr/>
      </p:nvGrpSpPr>
      <p:grpSpPr>
        <a:xfrm>
          <a:off x="0" y="0"/>
          <a:ext cx="0" cy="0"/>
          <a:chOff x="0" y="0"/>
          <a:chExt cx="0" cy="0"/>
        </a:xfrm>
      </p:grpSpPr>
      <p:sp>
        <p:nvSpPr>
          <p:cNvPr id="16" name="Rectangle 15"/>
          <p:cNvSpPr/>
          <p:nvPr/>
        </p:nvSpPr>
        <p:spPr>
          <a:xfrm>
            <a:off x="8686800" y="6253357"/>
            <a:ext cx="457200" cy="604647"/>
          </a:xfrm>
          <a:prstGeom prst="rect">
            <a:avLst/>
          </a:prstGeom>
          <a:solidFill>
            <a:srgbClr val="3A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Source Sans Pro"/>
            </a:endParaRPr>
          </a:p>
        </p:txBody>
      </p:sp>
      <p:sp>
        <p:nvSpPr>
          <p:cNvPr id="3" name="Content Placeholder 2"/>
          <p:cNvSpPr>
            <a:spLocks noGrp="1"/>
          </p:cNvSpPr>
          <p:nvPr>
            <p:ph idx="1"/>
          </p:nvPr>
        </p:nvSpPr>
        <p:spPr>
          <a:xfrm>
            <a:off x="228600" y="990600"/>
            <a:ext cx="8686800" cy="5741984"/>
          </a:xfrm>
        </p:spPr>
        <p:txBody>
          <a:bodyPr/>
          <a:lstStyle>
            <a:lvl1pPr>
              <a:defRPr sz="3200" b="0" i="0" cap="none">
                <a:solidFill>
                  <a:srgbClr val="262626"/>
                </a:solidFill>
              </a:defRPr>
            </a:lvl1pPr>
            <a:lvl2pPr marL="584200" indent="-355600">
              <a:tabLst/>
              <a:defRPr lang="en-US" sz="2800" dirty="0" smtClean="0"/>
            </a:lvl2pPr>
            <a:lvl3pPr marL="755650" indent="-285750">
              <a:tabLst/>
              <a:defRPr sz="2400">
                <a:solidFill>
                  <a:srgbClr val="262626"/>
                </a:solidFill>
              </a:defRPr>
            </a:lvl3pPr>
            <a:lvl4pPr marL="927100" indent="-228600">
              <a:tabLst/>
              <a:defRPr sz="2000">
                <a:solidFill>
                  <a:srgbClr val="262626"/>
                </a:solidFill>
              </a:defRPr>
            </a:lvl4pPr>
            <a:lvl5pPr marL="1155700" indent="-228600">
              <a:tabLst/>
              <a:defRPr sz="1600">
                <a:solidFill>
                  <a:srgbClr val="262626"/>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3"/>
          <p:cNvSpPr>
            <a:spLocks noGrp="1"/>
          </p:cNvSpPr>
          <p:nvPr>
            <p:ph type="title"/>
          </p:nvPr>
        </p:nvSpPr>
        <p:spPr/>
        <p:txBody>
          <a:bodyPr/>
          <a:lstStyle>
            <a:lvl1pPr>
              <a:defRPr sz="4400"/>
            </a:lvl1pPr>
          </a:lstStyle>
          <a:p>
            <a:r>
              <a:rPr lang="en-US" smtClean="0"/>
              <a:t>Click to edit Master title style</a:t>
            </a:r>
            <a:endParaRPr lang="en-US" dirty="0"/>
          </a:p>
        </p:txBody>
      </p:sp>
      <p:sp>
        <p:nvSpPr>
          <p:cNvPr id="15" name="Slide Number Placeholder 14"/>
          <p:cNvSpPr>
            <a:spLocks noGrp="1"/>
          </p:cNvSpPr>
          <p:nvPr>
            <p:ph type="sldNum" sz="quarter" idx="10"/>
          </p:nvPr>
        </p:nvSpPr>
        <p:spPr/>
        <p:txBody>
          <a:bodyPr/>
          <a:lstStyle/>
          <a:p>
            <a:pPr>
              <a:defRPr/>
            </a:pPr>
            <a:fld id="{EFE0FDE5-1195-4879-940F-31B1BE8EAA1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sp>
        <p:nvSpPr>
          <p:cNvPr id="16" name="Rectangle 15"/>
          <p:cNvSpPr/>
          <p:nvPr/>
        </p:nvSpPr>
        <p:spPr>
          <a:xfrm>
            <a:off x="8686800" y="6253357"/>
            <a:ext cx="457200" cy="604647"/>
          </a:xfrm>
          <a:prstGeom prst="rect">
            <a:avLst/>
          </a:prstGeom>
          <a:solidFill>
            <a:srgbClr val="3A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Source Sans Pro"/>
            </a:endParaRPr>
          </a:p>
        </p:txBody>
      </p:sp>
      <p:sp>
        <p:nvSpPr>
          <p:cNvPr id="3" name="Content Placeholder 2"/>
          <p:cNvSpPr>
            <a:spLocks noGrp="1"/>
          </p:cNvSpPr>
          <p:nvPr>
            <p:ph idx="1"/>
          </p:nvPr>
        </p:nvSpPr>
        <p:spPr>
          <a:xfrm>
            <a:off x="228600" y="990600"/>
            <a:ext cx="8686800" cy="5741984"/>
          </a:xfrm>
        </p:spPr>
        <p:txBody>
          <a:bodyPr/>
          <a:lstStyle>
            <a:lvl1pPr>
              <a:defRPr sz="3200" b="0" i="0" cap="none">
                <a:solidFill>
                  <a:srgbClr val="262626"/>
                </a:solidFill>
              </a:defRPr>
            </a:lvl1pPr>
            <a:lvl2pPr marL="584200" indent="-355600">
              <a:tabLst/>
              <a:defRPr lang="en-US" sz="2800" dirty="0" smtClean="0"/>
            </a:lvl2pPr>
            <a:lvl3pPr marL="755650" indent="-285750">
              <a:tabLst/>
              <a:defRPr sz="2400">
                <a:solidFill>
                  <a:srgbClr val="262626"/>
                </a:solidFill>
              </a:defRPr>
            </a:lvl3pPr>
            <a:lvl4pPr marL="927100" indent="-228600">
              <a:tabLst/>
              <a:defRPr sz="2000">
                <a:solidFill>
                  <a:srgbClr val="262626"/>
                </a:solidFill>
              </a:defRPr>
            </a:lvl4pPr>
            <a:lvl5pPr marL="1155700" indent="-228600">
              <a:tabLst/>
              <a:defRPr sz="1600">
                <a:solidFill>
                  <a:srgbClr val="262626"/>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graphic-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206" y="4"/>
            <a:ext cx="462799" cy="6253353"/>
          </a:xfrm>
          <a:prstGeom prst="rect">
            <a:avLst/>
          </a:prstGeom>
        </p:spPr>
      </p:pic>
      <p:sp>
        <p:nvSpPr>
          <p:cNvPr id="14" name="Title 13"/>
          <p:cNvSpPr>
            <a:spLocks noGrp="1"/>
          </p:cNvSpPr>
          <p:nvPr>
            <p:ph type="title"/>
          </p:nvPr>
        </p:nvSpPr>
        <p:spPr/>
        <p:txBody>
          <a:bodyPr>
            <a:normAutofit/>
          </a:bodyPr>
          <a:lstStyle>
            <a:lvl1pPr>
              <a:defRPr sz="4400"/>
            </a:lvl1pPr>
          </a:lstStyle>
          <a:p>
            <a:r>
              <a:rPr lang="en-US" smtClean="0"/>
              <a:t>Click to edit Master title style</a:t>
            </a:r>
            <a:endParaRPr lang="en-US" dirty="0"/>
          </a:p>
        </p:txBody>
      </p:sp>
      <p:sp>
        <p:nvSpPr>
          <p:cNvPr id="15" name="Slide Number Placeholder 14"/>
          <p:cNvSpPr>
            <a:spLocks noGrp="1"/>
          </p:cNvSpPr>
          <p:nvPr>
            <p:ph type="sldNum" sz="quarter" idx="10"/>
          </p:nvPr>
        </p:nvSpPr>
        <p:spPr/>
        <p:txBody>
          <a:bodyPr/>
          <a:lstStyle/>
          <a:p>
            <a:pPr>
              <a:defRPr/>
            </a:pPr>
            <a:fld id="{EFE0FDE5-1195-4879-940F-31B1BE8EAA1F}" type="slidenum">
              <a:rPr lang="en-US" smtClean="0"/>
              <a:pPr>
                <a:defRPr/>
              </a:pPr>
              <a:t>‹#›</a:t>
            </a:fld>
            <a:endParaRPr lang="en-US"/>
          </a:p>
        </p:txBody>
      </p:sp>
      <p:pic>
        <p:nvPicPr>
          <p:cNvPr id="8" name="Picture 7"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4788" y="6404515"/>
            <a:ext cx="1310066" cy="4534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Slide 1">
    <p:spTree>
      <p:nvGrpSpPr>
        <p:cNvPr id="1" name=""/>
        <p:cNvGrpSpPr/>
        <p:nvPr/>
      </p:nvGrpSpPr>
      <p:grpSpPr>
        <a:xfrm>
          <a:off x="0" y="0"/>
          <a:ext cx="0" cy="0"/>
          <a:chOff x="0" y="0"/>
          <a:chExt cx="0" cy="0"/>
        </a:xfrm>
      </p:grpSpPr>
      <p:pic>
        <p:nvPicPr>
          <p:cNvPr id="5" name="Picture 4" descr="graphic-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02303"/>
            <a:ext cx="9144000" cy="1155700"/>
          </a:xfrm>
          <a:prstGeom prst="rect">
            <a:avLst/>
          </a:prstGeom>
        </p:spPr>
      </p:pic>
      <p:pic>
        <p:nvPicPr>
          <p:cNvPr id="6" name="Picture 5" descr="cis-standard-lockup-with-s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376" y="2554093"/>
            <a:ext cx="4019248" cy="1146781"/>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Title 1"/>
          <p:cNvSpPr>
            <a:spLocks noGrp="1"/>
          </p:cNvSpPr>
          <p:nvPr>
            <p:ph type="ctrTitle"/>
          </p:nvPr>
        </p:nvSpPr>
        <p:spPr>
          <a:xfrm>
            <a:off x="4201935" y="1179484"/>
            <a:ext cx="3985931" cy="3422669"/>
          </a:xfrm>
        </p:spPr>
        <p:txBody>
          <a:bodyPr anchor="ctr">
            <a:noAutofit/>
          </a:bodyPr>
          <a:lstStyle>
            <a:lvl1pPr algn="ctr">
              <a:defRPr sz="4800" cap="none">
                <a:solidFill>
                  <a:srgbClr val="262626"/>
                </a:solidFill>
                <a:latin typeface="Source Sans Pro Light"/>
                <a:cs typeface="Source Sans Pro Light"/>
              </a:defRPr>
            </a:lvl1pPr>
          </a:lstStyle>
          <a:p>
            <a:r>
              <a:rPr lang="en-US" smtClean="0"/>
              <a:t>Click to edit Master title style</a:t>
            </a:r>
            <a:endParaRPr lang="en-US" dirty="0"/>
          </a:p>
        </p:txBody>
      </p:sp>
      <p:pic>
        <p:nvPicPr>
          <p:cNvPr id="6" name="Picture 5" descr="graphic-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43250" cy="6858000"/>
          </a:xfrm>
          <a:prstGeom prst="rect">
            <a:avLst/>
          </a:prstGeom>
        </p:spPr>
      </p:pic>
      <p:pic>
        <p:nvPicPr>
          <p:cNvPr id="5" name="Picture 4" descr="cis-standard-lockup-with-s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935" y="5160816"/>
            <a:ext cx="4019248" cy="1146781"/>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7" name="Rectangle 6"/>
          <p:cNvSpPr/>
          <p:nvPr/>
        </p:nvSpPr>
        <p:spPr>
          <a:xfrm>
            <a:off x="8686800" y="6253357"/>
            <a:ext cx="457200" cy="604647"/>
          </a:xfrm>
          <a:prstGeom prst="rect">
            <a:avLst/>
          </a:prstGeom>
          <a:solidFill>
            <a:srgbClr val="3A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Source Sans Pro"/>
            </a:endParaRPr>
          </a:p>
        </p:txBody>
      </p:sp>
      <p:sp>
        <p:nvSpPr>
          <p:cNvPr id="2" name="Title 1"/>
          <p:cNvSpPr>
            <a:spLocks noGrp="1"/>
          </p:cNvSpPr>
          <p:nvPr>
            <p:ph type="title"/>
          </p:nvPr>
        </p:nvSpPr>
        <p:spPr/>
        <p:txBody>
          <a:bodyPr>
            <a:normAutofit/>
          </a:bodyPr>
          <a:lstStyle>
            <a:lvl1pPr>
              <a:defRPr sz="4400"/>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a:t>
            </a:fld>
            <a:endParaRPr lang="en-US"/>
          </a:p>
        </p:txBody>
      </p:sp>
      <p:sp>
        <p:nvSpPr>
          <p:cNvPr id="9" name="Content Placeholder 2"/>
          <p:cNvSpPr>
            <a:spLocks noGrp="1"/>
          </p:cNvSpPr>
          <p:nvPr>
            <p:ph idx="1"/>
          </p:nvPr>
        </p:nvSpPr>
        <p:spPr>
          <a:xfrm>
            <a:off x="228600" y="990600"/>
            <a:ext cx="8686800" cy="5742048"/>
          </a:xfrm>
        </p:spPr>
        <p:txBody>
          <a:bodyPr/>
          <a:lstStyle>
            <a:lvl1pPr>
              <a:defRPr sz="3200" b="0" i="0" cap="none">
                <a:solidFill>
                  <a:srgbClr val="262626"/>
                </a:solidFill>
              </a:defRPr>
            </a:lvl1pPr>
            <a:lvl2pPr marL="527050" indent="-298450">
              <a:tabLst/>
              <a:defRPr lang="en-US" sz="2800" dirty="0" smtClean="0"/>
            </a:lvl2pPr>
            <a:lvl3pPr>
              <a:defRPr sz="2400">
                <a:solidFill>
                  <a:srgbClr val="262626"/>
                </a:solidFill>
              </a:defRPr>
            </a:lvl3pPr>
            <a:lvl4pPr>
              <a:defRPr sz="2000">
                <a:solidFill>
                  <a:srgbClr val="262626"/>
                </a:solidFill>
              </a:defRPr>
            </a:lvl4pPr>
            <a:lvl5pPr>
              <a:defRPr sz="1600">
                <a:solidFill>
                  <a:srgbClr val="262626"/>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graphic-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6253357"/>
            <a:ext cx="7256583" cy="606991"/>
          </a:xfrm>
          <a:prstGeom prst="rect">
            <a:avLst/>
          </a:prstGeom>
        </p:spPr>
      </p:pic>
      <p:pic>
        <p:nvPicPr>
          <p:cNvPr id="11" name="Picture 10"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661" y="6328937"/>
            <a:ext cx="1310066" cy="453485"/>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p:spTree>
      <p:nvGrpSpPr>
        <p:cNvPr id="1" name=""/>
        <p:cNvGrpSpPr/>
        <p:nvPr/>
      </p:nvGrpSpPr>
      <p:grpSpPr>
        <a:xfrm>
          <a:off x="0" y="0"/>
          <a:ext cx="0" cy="0"/>
          <a:chOff x="0" y="0"/>
          <a:chExt cx="0" cy="0"/>
        </a:xfrm>
      </p:grpSpPr>
      <p:pic>
        <p:nvPicPr>
          <p:cNvPr id="4" name="Picture 3" descr="graphic-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0" y="0"/>
            <a:ext cx="3143250" cy="6858000"/>
          </a:xfrm>
          <a:prstGeom prst="rect">
            <a:avLst/>
          </a:prstGeom>
        </p:spPr>
      </p:pic>
      <p:pic>
        <p:nvPicPr>
          <p:cNvPr id="6" name="Picture 5" descr="cis-standard-lockup-with-s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594" y="2855609"/>
            <a:ext cx="4019248" cy="1146781"/>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B78821-17AC-405A-B8E4-C4DF8A6ABB41}" type="slidenum">
              <a:rPr lang="en-US" smtClean="0"/>
              <a:pPr>
                <a:defRPr/>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 y="103183"/>
            <a:ext cx="8961120" cy="88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686800" cy="574198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Slide Number Placeholder 10"/>
          <p:cNvSpPr>
            <a:spLocks noGrp="1"/>
          </p:cNvSpPr>
          <p:nvPr>
            <p:ph type="sldNum" sz="quarter" idx="4"/>
          </p:nvPr>
        </p:nvSpPr>
        <p:spPr>
          <a:xfrm>
            <a:off x="8686800" y="6253357"/>
            <a:ext cx="457200" cy="604647"/>
          </a:xfrm>
          <a:prstGeom prst="rect">
            <a:avLst/>
          </a:prstGeom>
        </p:spPr>
        <p:txBody>
          <a:bodyPr vert="horz" wrap="none" lIns="91440" tIns="45720" rIns="91440" bIns="45720" rtlCol="0" anchor="ctr"/>
          <a:lstStyle>
            <a:lvl1pPr algn="ctr">
              <a:defRPr sz="1600" b="0" i="0" cap="small">
                <a:solidFill>
                  <a:schemeClr val="tx2">
                    <a:lumMod val="75000"/>
                  </a:schemeClr>
                </a:solidFill>
                <a:latin typeface="Source Sans Pro"/>
                <a:cs typeface="Source Sans Pro"/>
              </a:defRPr>
            </a:lvl1pPr>
          </a:lstStyle>
          <a:p>
            <a:pPr>
              <a:defRPr/>
            </a:pPr>
            <a:fld id="{867E2119-C512-435A-8A99-A0B6D78DBB4A}" type="slidenum">
              <a:rPr lang="en-US" smtClean="0"/>
              <a:pPr>
                <a:defRPr/>
              </a:pPr>
              <a:t>‹#›</a:t>
            </a:fld>
            <a:endParaRPr lang="en-US" dirty="0"/>
          </a:p>
        </p:txBody>
      </p:sp>
    </p:spTree>
    <p:extLst>
      <p:ext uri="{BB962C8B-B14F-4D97-AF65-F5344CB8AC3E}">
        <p14:creationId xmlns:p14="http://schemas.microsoft.com/office/powerpoint/2010/main" val="341264239"/>
      </p:ext>
    </p:extLst>
  </p:cSld>
  <p:clrMap bg1="lt1" tx1="dk1" bg2="lt2" tx2="dk2" accent1="accent1" accent2="accent2" accent3="accent3" accent4="accent4" accent5="accent5" accent6="accent6" hlink="hlink" folHlink="folHlink"/>
  <p:sldLayoutIdLst>
    <p:sldLayoutId id="2147483675" r:id="rId1"/>
    <p:sldLayoutId id="2147483674" r:id="rId2"/>
    <p:sldLayoutId id="2147483676" r:id="rId3"/>
    <p:sldLayoutId id="2147483677" r:id="rId4"/>
    <p:sldLayoutId id="2147483678" r:id="rId5"/>
    <p:sldLayoutId id="2147483679" r:id="rId6"/>
    <p:sldLayoutId id="2147483680" r:id="rId7"/>
    <p:sldLayoutId id="2147483681" r:id="rId8"/>
  </p:sldLayoutIdLst>
  <p:hf hdr="0" ftr="0" dt="0"/>
  <p:txStyles>
    <p:titleStyle>
      <a:lvl1pPr algn="l" defTabSz="609570" rtl="0" eaLnBrk="1" latinLnBrk="0" hangingPunct="1">
        <a:spcBef>
          <a:spcPct val="0"/>
        </a:spcBef>
        <a:buNone/>
        <a:defRPr sz="4400" b="0" i="0" kern="1200" cap="none">
          <a:solidFill>
            <a:srgbClr val="262626"/>
          </a:solidFill>
          <a:latin typeface="Source Sans Pro"/>
          <a:ea typeface="+mj-ea"/>
          <a:cs typeface="Source Sans Pro"/>
        </a:defRPr>
      </a:lvl1pPr>
    </p:titleStyle>
    <p:bodyStyle>
      <a:lvl1pPr marL="298450" indent="-298450" algn="l" defTabSz="609570" rtl="0" eaLnBrk="1" latinLnBrk="0" hangingPunct="1">
        <a:spcBef>
          <a:spcPts val="0"/>
        </a:spcBef>
        <a:spcAft>
          <a:spcPts val="0"/>
        </a:spcAft>
        <a:buFont typeface="Arial" charset="0"/>
        <a:buChar char="•"/>
        <a:tabLst/>
        <a:defRPr sz="3200" b="0" i="0" strike="noStrike" kern="1200" cap="none" normalizeH="0" baseline="0">
          <a:solidFill>
            <a:srgbClr val="262626"/>
          </a:solidFill>
          <a:latin typeface="Source Sans Pro"/>
          <a:ea typeface="+mn-ea"/>
          <a:cs typeface="Source Sans Pro"/>
        </a:defRPr>
      </a:lvl1pPr>
      <a:lvl2pPr marL="469900" indent="-241300" algn="l" defTabSz="609570" rtl="0" eaLnBrk="1" latinLnBrk="0" hangingPunct="1">
        <a:spcBef>
          <a:spcPts val="0"/>
        </a:spcBef>
        <a:buFont typeface="Arial"/>
        <a:buChar char="•"/>
        <a:tabLst/>
        <a:defRPr sz="2800" kern="1200">
          <a:solidFill>
            <a:srgbClr val="262626"/>
          </a:solidFill>
          <a:latin typeface="Source Sans Pro"/>
          <a:ea typeface="+mn-ea"/>
          <a:cs typeface="Source Sans Pro"/>
        </a:defRPr>
      </a:lvl2pPr>
      <a:lvl3pPr marL="641350" indent="-171450" algn="l" defTabSz="609570" rtl="0" eaLnBrk="1" latinLnBrk="0" hangingPunct="1">
        <a:spcBef>
          <a:spcPct val="20000"/>
        </a:spcBef>
        <a:buFont typeface="Lucida Grande"/>
        <a:buChar char="-"/>
        <a:tabLst/>
        <a:defRPr sz="2400" kern="1200">
          <a:solidFill>
            <a:srgbClr val="262626"/>
          </a:solidFill>
          <a:latin typeface="Source Sans Pro"/>
          <a:ea typeface="+mn-ea"/>
          <a:cs typeface="Source Sans Pro"/>
        </a:defRPr>
      </a:lvl3pPr>
      <a:lvl4pPr marL="1041400" indent="-228600" algn="l" defTabSz="609570" rtl="0" eaLnBrk="1" latinLnBrk="0" hangingPunct="1">
        <a:spcBef>
          <a:spcPct val="20000"/>
        </a:spcBef>
        <a:buFont typeface="Arial"/>
        <a:buChar char="•"/>
        <a:tabLst/>
        <a:defRPr sz="2000" kern="1200" baseline="0">
          <a:solidFill>
            <a:srgbClr val="262626"/>
          </a:solidFill>
          <a:latin typeface="Source Sans Pro"/>
          <a:ea typeface="+mn-ea"/>
          <a:cs typeface="Source Sans Pro"/>
        </a:defRPr>
      </a:lvl4pPr>
      <a:lvl5pPr marL="1439863" indent="-284163" algn="l" defTabSz="609570" rtl="0" eaLnBrk="1" latinLnBrk="0" hangingPunct="1">
        <a:spcBef>
          <a:spcPct val="20000"/>
        </a:spcBef>
        <a:buFont typeface="Arial"/>
        <a:buChar char="»"/>
        <a:tabLst/>
        <a:defRPr sz="1600" kern="1200">
          <a:solidFill>
            <a:srgbClr val="262626"/>
          </a:solidFill>
          <a:latin typeface="Source Sans Pro"/>
          <a:ea typeface="+mn-ea"/>
          <a:cs typeface="Source Sans Pro"/>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tags" Target="../tags/tag125.xml"/><Relationship Id="rId21" Type="http://schemas.openxmlformats.org/officeDocument/2006/relationships/tags" Target="../tags/tag120.xml"/><Relationship Id="rId42" Type="http://schemas.openxmlformats.org/officeDocument/2006/relationships/tags" Target="../tags/tag141.xml"/><Relationship Id="rId47" Type="http://schemas.openxmlformats.org/officeDocument/2006/relationships/tags" Target="../tags/tag146.xml"/><Relationship Id="rId63" Type="http://schemas.openxmlformats.org/officeDocument/2006/relationships/tags" Target="../tags/tag162.xml"/><Relationship Id="rId68" Type="http://schemas.openxmlformats.org/officeDocument/2006/relationships/tags" Target="../tags/tag167.xml"/><Relationship Id="rId84" Type="http://schemas.openxmlformats.org/officeDocument/2006/relationships/tags" Target="../tags/tag183.xml"/><Relationship Id="rId16" Type="http://schemas.openxmlformats.org/officeDocument/2006/relationships/tags" Target="../tags/tag115.xml"/><Relationship Id="rId11" Type="http://schemas.openxmlformats.org/officeDocument/2006/relationships/tags" Target="../tags/tag110.xml"/><Relationship Id="rId32" Type="http://schemas.openxmlformats.org/officeDocument/2006/relationships/tags" Target="../tags/tag131.xml"/><Relationship Id="rId37" Type="http://schemas.openxmlformats.org/officeDocument/2006/relationships/tags" Target="../tags/tag136.xml"/><Relationship Id="rId53" Type="http://schemas.openxmlformats.org/officeDocument/2006/relationships/tags" Target="../tags/tag152.xml"/><Relationship Id="rId58" Type="http://schemas.openxmlformats.org/officeDocument/2006/relationships/tags" Target="../tags/tag157.xml"/><Relationship Id="rId74" Type="http://schemas.openxmlformats.org/officeDocument/2006/relationships/tags" Target="../tags/tag173.xml"/><Relationship Id="rId79" Type="http://schemas.openxmlformats.org/officeDocument/2006/relationships/tags" Target="../tags/tag178.xml"/><Relationship Id="rId5" Type="http://schemas.openxmlformats.org/officeDocument/2006/relationships/tags" Target="../tags/tag104.xml"/><Relationship Id="rId19" Type="http://schemas.openxmlformats.org/officeDocument/2006/relationships/tags" Target="../tags/tag118.xml"/><Relationship Id="rId14" Type="http://schemas.openxmlformats.org/officeDocument/2006/relationships/tags" Target="../tags/tag113.xml"/><Relationship Id="rId22" Type="http://schemas.openxmlformats.org/officeDocument/2006/relationships/tags" Target="../tags/tag121.xml"/><Relationship Id="rId27" Type="http://schemas.openxmlformats.org/officeDocument/2006/relationships/tags" Target="../tags/tag126.xml"/><Relationship Id="rId30" Type="http://schemas.openxmlformats.org/officeDocument/2006/relationships/tags" Target="../tags/tag129.xml"/><Relationship Id="rId35" Type="http://schemas.openxmlformats.org/officeDocument/2006/relationships/tags" Target="../tags/tag134.xml"/><Relationship Id="rId43" Type="http://schemas.openxmlformats.org/officeDocument/2006/relationships/tags" Target="../tags/tag142.xml"/><Relationship Id="rId48" Type="http://schemas.openxmlformats.org/officeDocument/2006/relationships/tags" Target="../tags/tag147.xml"/><Relationship Id="rId56" Type="http://schemas.openxmlformats.org/officeDocument/2006/relationships/tags" Target="../tags/tag155.xml"/><Relationship Id="rId64" Type="http://schemas.openxmlformats.org/officeDocument/2006/relationships/tags" Target="../tags/tag163.xml"/><Relationship Id="rId69" Type="http://schemas.openxmlformats.org/officeDocument/2006/relationships/tags" Target="../tags/tag168.xml"/><Relationship Id="rId77" Type="http://schemas.openxmlformats.org/officeDocument/2006/relationships/tags" Target="../tags/tag176.xml"/><Relationship Id="rId8" Type="http://schemas.openxmlformats.org/officeDocument/2006/relationships/tags" Target="../tags/tag107.xml"/><Relationship Id="rId51" Type="http://schemas.openxmlformats.org/officeDocument/2006/relationships/tags" Target="../tags/tag150.xml"/><Relationship Id="rId72" Type="http://schemas.openxmlformats.org/officeDocument/2006/relationships/tags" Target="../tags/tag171.xml"/><Relationship Id="rId80" Type="http://schemas.openxmlformats.org/officeDocument/2006/relationships/tags" Target="../tags/tag179.xml"/><Relationship Id="rId85" Type="http://schemas.openxmlformats.org/officeDocument/2006/relationships/tags" Target="../tags/tag184.xml"/><Relationship Id="rId3" Type="http://schemas.openxmlformats.org/officeDocument/2006/relationships/tags" Target="../tags/tag102.xml"/><Relationship Id="rId12" Type="http://schemas.openxmlformats.org/officeDocument/2006/relationships/tags" Target="../tags/tag111.xml"/><Relationship Id="rId17" Type="http://schemas.openxmlformats.org/officeDocument/2006/relationships/tags" Target="../tags/tag116.xml"/><Relationship Id="rId25" Type="http://schemas.openxmlformats.org/officeDocument/2006/relationships/tags" Target="../tags/tag124.xml"/><Relationship Id="rId33" Type="http://schemas.openxmlformats.org/officeDocument/2006/relationships/tags" Target="../tags/tag132.xml"/><Relationship Id="rId38" Type="http://schemas.openxmlformats.org/officeDocument/2006/relationships/tags" Target="../tags/tag137.xml"/><Relationship Id="rId46" Type="http://schemas.openxmlformats.org/officeDocument/2006/relationships/tags" Target="../tags/tag145.xml"/><Relationship Id="rId59" Type="http://schemas.openxmlformats.org/officeDocument/2006/relationships/tags" Target="../tags/tag158.xml"/><Relationship Id="rId67" Type="http://schemas.openxmlformats.org/officeDocument/2006/relationships/tags" Target="../tags/tag166.xml"/><Relationship Id="rId20" Type="http://schemas.openxmlformats.org/officeDocument/2006/relationships/tags" Target="../tags/tag119.xml"/><Relationship Id="rId41" Type="http://schemas.openxmlformats.org/officeDocument/2006/relationships/tags" Target="../tags/tag140.xml"/><Relationship Id="rId54" Type="http://schemas.openxmlformats.org/officeDocument/2006/relationships/tags" Target="../tags/tag153.xml"/><Relationship Id="rId62" Type="http://schemas.openxmlformats.org/officeDocument/2006/relationships/tags" Target="../tags/tag161.xml"/><Relationship Id="rId70" Type="http://schemas.openxmlformats.org/officeDocument/2006/relationships/tags" Target="../tags/tag169.xml"/><Relationship Id="rId75" Type="http://schemas.openxmlformats.org/officeDocument/2006/relationships/tags" Target="../tags/tag174.xml"/><Relationship Id="rId83" Type="http://schemas.openxmlformats.org/officeDocument/2006/relationships/tags" Target="../tags/tag182.xml"/><Relationship Id="rId1" Type="http://schemas.openxmlformats.org/officeDocument/2006/relationships/tags" Target="../tags/tag100.xml"/><Relationship Id="rId6" Type="http://schemas.openxmlformats.org/officeDocument/2006/relationships/tags" Target="../tags/tag105.xml"/><Relationship Id="rId15" Type="http://schemas.openxmlformats.org/officeDocument/2006/relationships/tags" Target="../tags/tag114.xml"/><Relationship Id="rId23" Type="http://schemas.openxmlformats.org/officeDocument/2006/relationships/tags" Target="../tags/tag122.xml"/><Relationship Id="rId28" Type="http://schemas.openxmlformats.org/officeDocument/2006/relationships/tags" Target="../tags/tag127.xml"/><Relationship Id="rId36" Type="http://schemas.openxmlformats.org/officeDocument/2006/relationships/tags" Target="../tags/tag135.xml"/><Relationship Id="rId49" Type="http://schemas.openxmlformats.org/officeDocument/2006/relationships/tags" Target="../tags/tag148.xml"/><Relationship Id="rId57" Type="http://schemas.openxmlformats.org/officeDocument/2006/relationships/tags" Target="../tags/tag156.xml"/><Relationship Id="rId10" Type="http://schemas.openxmlformats.org/officeDocument/2006/relationships/tags" Target="../tags/tag109.xml"/><Relationship Id="rId31" Type="http://schemas.openxmlformats.org/officeDocument/2006/relationships/tags" Target="../tags/tag130.xml"/><Relationship Id="rId44" Type="http://schemas.openxmlformats.org/officeDocument/2006/relationships/tags" Target="../tags/tag143.xml"/><Relationship Id="rId52" Type="http://schemas.openxmlformats.org/officeDocument/2006/relationships/tags" Target="../tags/tag151.xml"/><Relationship Id="rId60" Type="http://schemas.openxmlformats.org/officeDocument/2006/relationships/tags" Target="../tags/tag159.xml"/><Relationship Id="rId65" Type="http://schemas.openxmlformats.org/officeDocument/2006/relationships/tags" Target="../tags/tag164.xml"/><Relationship Id="rId73" Type="http://schemas.openxmlformats.org/officeDocument/2006/relationships/tags" Target="../tags/tag172.xml"/><Relationship Id="rId78" Type="http://schemas.openxmlformats.org/officeDocument/2006/relationships/tags" Target="../tags/tag177.xml"/><Relationship Id="rId81" Type="http://schemas.openxmlformats.org/officeDocument/2006/relationships/tags" Target="../tags/tag180.xml"/><Relationship Id="rId86" Type="http://schemas.openxmlformats.org/officeDocument/2006/relationships/tags" Target="../tags/tag185.xml"/><Relationship Id="rId4" Type="http://schemas.openxmlformats.org/officeDocument/2006/relationships/tags" Target="../tags/tag103.xml"/><Relationship Id="rId9" Type="http://schemas.openxmlformats.org/officeDocument/2006/relationships/tags" Target="../tags/tag108.xml"/><Relationship Id="rId13" Type="http://schemas.openxmlformats.org/officeDocument/2006/relationships/tags" Target="../tags/tag112.xml"/><Relationship Id="rId18" Type="http://schemas.openxmlformats.org/officeDocument/2006/relationships/tags" Target="../tags/tag117.xml"/><Relationship Id="rId39" Type="http://schemas.openxmlformats.org/officeDocument/2006/relationships/tags" Target="../tags/tag138.xml"/><Relationship Id="rId34" Type="http://schemas.openxmlformats.org/officeDocument/2006/relationships/tags" Target="../tags/tag133.xml"/><Relationship Id="rId50" Type="http://schemas.openxmlformats.org/officeDocument/2006/relationships/tags" Target="../tags/tag149.xml"/><Relationship Id="rId55" Type="http://schemas.openxmlformats.org/officeDocument/2006/relationships/tags" Target="../tags/tag154.xml"/><Relationship Id="rId76" Type="http://schemas.openxmlformats.org/officeDocument/2006/relationships/tags" Target="../tags/tag175.xml"/><Relationship Id="rId7" Type="http://schemas.openxmlformats.org/officeDocument/2006/relationships/tags" Target="../tags/tag106.xml"/><Relationship Id="rId71" Type="http://schemas.openxmlformats.org/officeDocument/2006/relationships/tags" Target="../tags/tag170.xml"/><Relationship Id="rId2" Type="http://schemas.openxmlformats.org/officeDocument/2006/relationships/tags" Target="../tags/tag101.xml"/><Relationship Id="rId29" Type="http://schemas.openxmlformats.org/officeDocument/2006/relationships/tags" Target="../tags/tag128.xml"/><Relationship Id="rId24" Type="http://schemas.openxmlformats.org/officeDocument/2006/relationships/tags" Target="../tags/tag123.xml"/><Relationship Id="rId40" Type="http://schemas.openxmlformats.org/officeDocument/2006/relationships/tags" Target="../tags/tag139.xml"/><Relationship Id="rId45" Type="http://schemas.openxmlformats.org/officeDocument/2006/relationships/tags" Target="../tags/tag144.xml"/><Relationship Id="rId66" Type="http://schemas.openxmlformats.org/officeDocument/2006/relationships/tags" Target="../tags/tag165.xml"/><Relationship Id="rId87" Type="http://schemas.openxmlformats.org/officeDocument/2006/relationships/slideLayout" Target="../slideLayouts/slideLayout2.xml"/><Relationship Id="rId61" Type="http://schemas.openxmlformats.org/officeDocument/2006/relationships/tags" Target="../tags/tag160.xml"/><Relationship Id="rId82" Type="http://schemas.openxmlformats.org/officeDocument/2006/relationships/tags" Target="../tags/tag18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tags" Target="../tags/tag198.xml"/><Relationship Id="rId18" Type="http://schemas.openxmlformats.org/officeDocument/2006/relationships/tags" Target="../tags/tag203.xml"/><Relationship Id="rId26" Type="http://schemas.openxmlformats.org/officeDocument/2006/relationships/tags" Target="../tags/tag211.xml"/><Relationship Id="rId3" Type="http://schemas.openxmlformats.org/officeDocument/2006/relationships/tags" Target="../tags/tag188.xml"/><Relationship Id="rId21" Type="http://schemas.openxmlformats.org/officeDocument/2006/relationships/tags" Target="../tags/tag206.xml"/><Relationship Id="rId7" Type="http://schemas.openxmlformats.org/officeDocument/2006/relationships/tags" Target="../tags/tag192.xml"/><Relationship Id="rId12" Type="http://schemas.openxmlformats.org/officeDocument/2006/relationships/tags" Target="../tags/tag197.xml"/><Relationship Id="rId17" Type="http://schemas.openxmlformats.org/officeDocument/2006/relationships/tags" Target="../tags/tag202.xml"/><Relationship Id="rId25" Type="http://schemas.openxmlformats.org/officeDocument/2006/relationships/tags" Target="../tags/tag210.xml"/><Relationship Id="rId2" Type="http://schemas.openxmlformats.org/officeDocument/2006/relationships/tags" Target="../tags/tag187.xml"/><Relationship Id="rId16" Type="http://schemas.openxmlformats.org/officeDocument/2006/relationships/tags" Target="../tags/tag201.xml"/><Relationship Id="rId20" Type="http://schemas.openxmlformats.org/officeDocument/2006/relationships/tags" Target="../tags/tag205.xml"/><Relationship Id="rId29" Type="http://schemas.openxmlformats.org/officeDocument/2006/relationships/tags" Target="../tags/tag214.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24" Type="http://schemas.openxmlformats.org/officeDocument/2006/relationships/tags" Target="../tags/tag209.xml"/><Relationship Id="rId32" Type="http://schemas.openxmlformats.org/officeDocument/2006/relationships/slideLayout" Target="../slideLayouts/slideLayout2.xml"/><Relationship Id="rId5" Type="http://schemas.openxmlformats.org/officeDocument/2006/relationships/tags" Target="../tags/tag190.xml"/><Relationship Id="rId15" Type="http://schemas.openxmlformats.org/officeDocument/2006/relationships/tags" Target="../tags/tag200.xml"/><Relationship Id="rId23" Type="http://schemas.openxmlformats.org/officeDocument/2006/relationships/tags" Target="../tags/tag208.xml"/><Relationship Id="rId28" Type="http://schemas.openxmlformats.org/officeDocument/2006/relationships/tags" Target="../tags/tag213.xml"/><Relationship Id="rId10" Type="http://schemas.openxmlformats.org/officeDocument/2006/relationships/tags" Target="../tags/tag195.xml"/><Relationship Id="rId19" Type="http://schemas.openxmlformats.org/officeDocument/2006/relationships/tags" Target="../tags/tag204.xml"/><Relationship Id="rId31" Type="http://schemas.openxmlformats.org/officeDocument/2006/relationships/tags" Target="../tags/tag216.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tags" Target="../tags/tag199.xml"/><Relationship Id="rId22" Type="http://schemas.openxmlformats.org/officeDocument/2006/relationships/tags" Target="../tags/tag207.xml"/><Relationship Id="rId27" Type="http://schemas.openxmlformats.org/officeDocument/2006/relationships/tags" Target="../tags/tag212.xml"/><Relationship Id="rId30" Type="http://schemas.openxmlformats.org/officeDocument/2006/relationships/tags" Target="../tags/tag215.xml"/></Relationships>
</file>

<file path=ppt/slides/_rels/slide13.xml.rels><?xml version="1.0" encoding="UTF-8" standalone="yes"?>
<Relationships xmlns="http://schemas.openxmlformats.org/package/2006/relationships"><Relationship Id="rId26" Type="http://schemas.openxmlformats.org/officeDocument/2006/relationships/tags" Target="../tags/tag242.xml"/><Relationship Id="rId21" Type="http://schemas.openxmlformats.org/officeDocument/2006/relationships/tags" Target="../tags/tag237.xml"/><Relationship Id="rId42" Type="http://schemas.openxmlformats.org/officeDocument/2006/relationships/tags" Target="../tags/tag258.xml"/><Relationship Id="rId47" Type="http://schemas.openxmlformats.org/officeDocument/2006/relationships/tags" Target="../tags/tag263.xml"/><Relationship Id="rId63" Type="http://schemas.openxmlformats.org/officeDocument/2006/relationships/tags" Target="../tags/tag279.xml"/><Relationship Id="rId68" Type="http://schemas.openxmlformats.org/officeDocument/2006/relationships/tags" Target="../tags/tag284.xml"/><Relationship Id="rId7" Type="http://schemas.openxmlformats.org/officeDocument/2006/relationships/tags" Target="../tags/tag223.xml"/><Relationship Id="rId2" Type="http://schemas.openxmlformats.org/officeDocument/2006/relationships/tags" Target="../tags/tag218.xml"/><Relationship Id="rId16" Type="http://schemas.openxmlformats.org/officeDocument/2006/relationships/tags" Target="../tags/tag232.xml"/><Relationship Id="rId29" Type="http://schemas.openxmlformats.org/officeDocument/2006/relationships/tags" Target="../tags/tag245.xml"/><Relationship Id="rId11" Type="http://schemas.openxmlformats.org/officeDocument/2006/relationships/tags" Target="../tags/tag227.xml"/><Relationship Id="rId24" Type="http://schemas.openxmlformats.org/officeDocument/2006/relationships/tags" Target="../tags/tag240.xml"/><Relationship Id="rId32" Type="http://schemas.openxmlformats.org/officeDocument/2006/relationships/tags" Target="../tags/tag248.xml"/><Relationship Id="rId37" Type="http://schemas.openxmlformats.org/officeDocument/2006/relationships/tags" Target="../tags/tag253.xml"/><Relationship Id="rId40" Type="http://schemas.openxmlformats.org/officeDocument/2006/relationships/tags" Target="../tags/tag256.xml"/><Relationship Id="rId45" Type="http://schemas.openxmlformats.org/officeDocument/2006/relationships/tags" Target="../tags/tag261.xml"/><Relationship Id="rId53" Type="http://schemas.openxmlformats.org/officeDocument/2006/relationships/tags" Target="../tags/tag269.xml"/><Relationship Id="rId58" Type="http://schemas.openxmlformats.org/officeDocument/2006/relationships/tags" Target="../tags/tag274.xml"/><Relationship Id="rId66" Type="http://schemas.openxmlformats.org/officeDocument/2006/relationships/tags" Target="../tags/tag282.xml"/><Relationship Id="rId5" Type="http://schemas.openxmlformats.org/officeDocument/2006/relationships/tags" Target="../tags/tag221.xml"/><Relationship Id="rId61" Type="http://schemas.openxmlformats.org/officeDocument/2006/relationships/tags" Target="../tags/tag277.xml"/><Relationship Id="rId19" Type="http://schemas.openxmlformats.org/officeDocument/2006/relationships/tags" Target="../tags/tag235.xml"/><Relationship Id="rId14" Type="http://schemas.openxmlformats.org/officeDocument/2006/relationships/tags" Target="../tags/tag230.xml"/><Relationship Id="rId22" Type="http://schemas.openxmlformats.org/officeDocument/2006/relationships/tags" Target="../tags/tag238.xml"/><Relationship Id="rId27" Type="http://schemas.openxmlformats.org/officeDocument/2006/relationships/tags" Target="../tags/tag243.xml"/><Relationship Id="rId30" Type="http://schemas.openxmlformats.org/officeDocument/2006/relationships/tags" Target="../tags/tag246.xml"/><Relationship Id="rId35" Type="http://schemas.openxmlformats.org/officeDocument/2006/relationships/tags" Target="../tags/tag251.xml"/><Relationship Id="rId43" Type="http://schemas.openxmlformats.org/officeDocument/2006/relationships/tags" Target="../tags/tag259.xml"/><Relationship Id="rId48" Type="http://schemas.openxmlformats.org/officeDocument/2006/relationships/tags" Target="../tags/tag264.xml"/><Relationship Id="rId56" Type="http://schemas.openxmlformats.org/officeDocument/2006/relationships/tags" Target="../tags/tag272.xml"/><Relationship Id="rId64" Type="http://schemas.openxmlformats.org/officeDocument/2006/relationships/tags" Target="../tags/tag280.xml"/><Relationship Id="rId69" Type="http://schemas.openxmlformats.org/officeDocument/2006/relationships/slideLayout" Target="../slideLayouts/slideLayout2.xml"/><Relationship Id="rId8" Type="http://schemas.openxmlformats.org/officeDocument/2006/relationships/tags" Target="../tags/tag224.xml"/><Relationship Id="rId51" Type="http://schemas.openxmlformats.org/officeDocument/2006/relationships/tags" Target="../tags/tag267.xml"/><Relationship Id="rId3" Type="http://schemas.openxmlformats.org/officeDocument/2006/relationships/tags" Target="../tags/tag219.xml"/><Relationship Id="rId12" Type="http://schemas.openxmlformats.org/officeDocument/2006/relationships/tags" Target="../tags/tag228.xml"/><Relationship Id="rId17" Type="http://schemas.openxmlformats.org/officeDocument/2006/relationships/tags" Target="../tags/tag233.xml"/><Relationship Id="rId25" Type="http://schemas.openxmlformats.org/officeDocument/2006/relationships/tags" Target="../tags/tag241.xml"/><Relationship Id="rId33" Type="http://schemas.openxmlformats.org/officeDocument/2006/relationships/tags" Target="../tags/tag249.xml"/><Relationship Id="rId38" Type="http://schemas.openxmlformats.org/officeDocument/2006/relationships/tags" Target="../tags/tag254.xml"/><Relationship Id="rId46" Type="http://schemas.openxmlformats.org/officeDocument/2006/relationships/tags" Target="../tags/tag262.xml"/><Relationship Id="rId59" Type="http://schemas.openxmlformats.org/officeDocument/2006/relationships/tags" Target="../tags/tag275.xml"/><Relationship Id="rId67" Type="http://schemas.openxmlformats.org/officeDocument/2006/relationships/tags" Target="../tags/tag283.xml"/><Relationship Id="rId20" Type="http://schemas.openxmlformats.org/officeDocument/2006/relationships/tags" Target="../tags/tag236.xml"/><Relationship Id="rId41" Type="http://schemas.openxmlformats.org/officeDocument/2006/relationships/tags" Target="../tags/tag257.xml"/><Relationship Id="rId54" Type="http://schemas.openxmlformats.org/officeDocument/2006/relationships/tags" Target="../tags/tag270.xml"/><Relationship Id="rId62" Type="http://schemas.openxmlformats.org/officeDocument/2006/relationships/tags" Target="../tags/tag278.xml"/><Relationship Id="rId70" Type="http://schemas.openxmlformats.org/officeDocument/2006/relationships/notesSlide" Target="../notesSlides/notesSlide2.xml"/><Relationship Id="rId1" Type="http://schemas.openxmlformats.org/officeDocument/2006/relationships/tags" Target="../tags/tag217.xml"/><Relationship Id="rId6" Type="http://schemas.openxmlformats.org/officeDocument/2006/relationships/tags" Target="../tags/tag222.xml"/><Relationship Id="rId15" Type="http://schemas.openxmlformats.org/officeDocument/2006/relationships/tags" Target="../tags/tag231.xml"/><Relationship Id="rId23" Type="http://schemas.openxmlformats.org/officeDocument/2006/relationships/tags" Target="../tags/tag239.xml"/><Relationship Id="rId28" Type="http://schemas.openxmlformats.org/officeDocument/2006/relationships/tags" Target="../tags/tag244.xml"/><Relationship Id="rId36" Type="http://schemas.openxmlformats.org/officeDocument/2006/relationships/tags" Target="../tags/tag252.xml"/><Relationship Id="rId49" Type="http://schemas.openxmlformats.org/officeDocument/2006/relationships/tags" Target="../tags/tag265.xml"/><Relationship Id="rId57" Type="http://schemas.openxmlformats.org/officeDocument/2006/relationships/tags" Target="../tags/tag273.xml"/><Relationship Id="rId10" Type="http://schemas.openxmlformats.org/officeDocument/2006/relationships/tags" Target="../tags/tag226.xml"/><Relationship Id="rId31" Type="http://schemas.openxmlformats.org/officeDocument/2006/relationships/tags" Target="../tags/tag247.xml"/><Relationship Id="rId44" Type="http://schemas.openxmlformats.org/officeDocument/2006/relationships/tags" Target="../tags/tag260.xml"/><Relationship Id="rId52" Type="http://schemas.openxmlformats.org/officeDocument/2006/relationships/tags" Target="../tags/tag268.xml"/><Relationship Id="rId60" Type="http://schemas.openxmlformats.org/officeDocument/2006/relationships/tags" Target="../tags/tag276.xml"/><Relationship Id="rId65" Type="http://schemas.openxmlformats.org/officeDocument/2006/relationships/tags" Target="../tags/tag281.xml"/><Relationship Id="rId4" Type="http://schemas.openxmlformats.org/officeDocument/2006/relationships/tags" Target="../tags/tag220.xml"/><Relationship Id="rId9" Type="http://schemas.openxmlformats.org/officeDocument/2006/relationships/tags" Target="../tags/tag225.xml"/><Relationship Id="rId13" Type="http://schemas.openxmlformats.org/officeDocument/2006/relationships/tags" Target="../tags/tag229.xml"/><Relationship Id="rId18" Type="http://schemas.openxmlformats.org/officeDocument/2006/relationships/tags" Target="../tags/tag234.xml"/><Relationship Id="rId39" Type="http://schemas.openxmlformats.org/officeDocument/2006/relationships/tags" Target="../tags/tag255.xml"/><Relationship Id="rId34" Type="http://schemas.openxmlformats.org/officeDocument/2006/relationships/tags" Target="../tags/tag250.xml"/><Relationship Id="rId50" Type="http://schemas.openxmlformats.org/officeDocument/2006/relationships/tags" Target="../tags/tag266.xml"/><Relationship Id="rId55" Type="http://schemas.openxmlformats.org/officeDocument/2006/relationships/tags" Target="../tags/tag271.xml"/></Relationships>
</file>

<file path=ppt/slides/_rels/slide14.xml.rels><?xml version="1.0" encoding="UTF-8" standalone="yes"?>
<Relationships xmlns="http://schemas.openxmlformats.org/package/2006/relationships"><Relationship Id="rId26" Type="http://schemas.openxmlformats.org/officeDocument/2006/relationships/tags" Target="../tags/tag310.xml"/><Relationship Id="rId21" Type="http://schemas.openxmlformats.org/officeDocument/2006/relationships/tags" Target="../tags/tag305.xml"/><Relationship Id="rId42" Type="http://schemas.openxmlformats.org/officeDocument/2006/relationships/tags" Target="../tags/tag326.xml"/><Relationship Id="rId47" Type="http://schemas.openxmlformats.org/officeDocument/2006/relationships/tags" Target="../tags/tag331.xml"/><Relationship Id="rId63" Type="http://schemas.openxmlformats.org/officeDocument/2006/relationships/tags" Target="../tags/tag347.xml"/><Relationship Id="rId68" Type="http://schemas.openxmlformats.org/officeDocument/2006/relationships/tags" Target="../tags/tag352.xml"/><Relationship Id="rId7" Type="http://schemas.openxmlformats.org/officeDocument/2006/relationships/tags" Target="../tags/tag291.xml"/><Relationship Id="rId2" Type="http://schemas.openxmlformats.org/officeDocument/2006/relationships/tags" Target="../tags/tag286.xml"/><Relationship Id="rId16" Type="http://schemas.openxmlformats.org/officeDocument/2006/relationships/tags" Target="../tags/tag300.xml"/><Relationship Id="rId29" Type="http://schemas.openxmlformats.org/officeDocument/2006/relationships/tags" Target="../tags/tag313.xml"/><Relationship Id="rId11" Type="http://schemas.openxmlformats.org/officeDocument/2006/relationships/tags" Target="../tags/tag295.xml"/><Relationship Id="rId24" Type="http://schemas.openxmlformats.org/officeDocument/2006/relationships/tags" Target="../tags/tag308.xml"/><Relationship Id="rId32" Type="http://schemas.openxmlformats.org/officeDocument/2006/relationships/tags" Target="../tags/tag316.xml"/><Relationship Id="rId37" Type="http://schemas.openxmlformats.org/officeDocument/2006/relationships/tags" Target="../tags/tag321.xml"/><Relationship Id="rId40" Type="http://schemas.openxmlformats.org/officeDocument/2006/relationships/tags" Target="../tags/tag324.xml"/><Relationship Id="rId45" Type="http://schemas.openxmlformats.org/officeDocument/2006/relationships/tags" Target="../tags/tag329.xml"/><Relationship Id="rId53" Type="http://schemas.openxmlformats.org/officeDocument/2006/relationships/tags" Target="../tags/tag337.xml"/><Relationship Id="rId58" Type="http://schemas.openxmlformats.org/officeDocument/2006/relationships/tags" Target="../tags/tag342.xml"/><Relationship Id="rId66" Type="http://schemas.openxmlformats.org/officeDocument/2006/relationships/tags" Target="../tags/tag350.xml"/><Relationship Id="rId5" Type="http://schemas.openxmlformats.org/officeDocument/2006/relationships/tags" Target="../tags/tag289.xml"/><Relationship Id="rId61" Type="http://schemas.openxmlformats.org/officeDocument/2006/relationships/tags" Target="../tags/tag345.xml"/><Relationship Id="rId19" Type="http://schemas.openxmlformats.org/officeDocument/2006/relationships/tags" Target="../tags/tag303.xml"/><Relationship Id="rId14" Type="http://schemas.openxmlformats.org/officeDocument/2006/relationships/tags" Target="../tags/tag298.xml"/><Relationship Id="rId22" Type="http://schemas.openxmlformats.org/officeDocument/2006/relationships/tags" Target="../tags/tag306.xml"/><Relationship Id="rId27" Type="http://schemas.openxmlformats.org/officeDocument/2006/relationships/tags" Target="../tags/tag311.xml"/><Relationship Id="rId30" Type="http://schemas.openxmlformats.org/officeDocument/2006/relationships/tags" Target="../tags/tag314.xml"/><Relationship Id="rId35" Type="http://schemas.openxmlformats.org/officeDocument/2006/relationships/tags" Target="../tags/tag319.xml"/><Relationship Id="rId43" Type="http://schemas.openxmlformats.org/officeDocument/2006/relationships/tags" Target="../tags/tag327.xml"/><Relationship Id="rId48" Type="http://schemas.openxmlformats.org/officeDocument/2006/relationships/tags" Target="../tags/tag332.xml"/><Relationship Id="rId56" Type="http://schemas.openxmlformats.org/officeDocument/2006/relationships/tags" Target="../tags/tag340.xml"/><Relationship Id="rId64" Type="http://schemas.openxmlformats.org/officeDocument/2006/relationships/tags" Target="../tags/tag348.xml"/><Relationship Id="rId69" Type="http://schemas.openxmlformats.org/officeDocument/2006/relationships/slideLayout" Target="../slideLayouts/slideLayout2.xml"/><Relationship Id="rId8" Type="http://schemas.openxmlformats.org/officeDocument/2006/relationships/tags" Target="../tags/tag292.xml"/><Relationship Id="rId51" Type="http://schemas.openxmlformats.org/officeDocument/2006/relationships/tags" Target="../tags/tag335.xml"/><Relationship Id="rId3" Type="http://schemas.openxmlformats.org/officeDocument/2006/relationships/tags" Target="../tags/tag287.xml"/><Relationship Id="rId12" Type="http://schemas.openxmlformats.org/officeDocument/2006/relationships/tags" Target="../tags/tag296.xml"/><Relationship Id="rId17" Type="http://schemas.openxmlformats.org/officeDocument/2006/relationships/tags" Target="../tags/tag301.xml"/><Relationship Id="rId25" Type="http://schemas.openxmlformats.org/officeDocument/2006/relationships/tags" Target="../tags/tag309.xml"/><Relationship Id="rId33" Type="http://schemas.openxmlformats.org/officeDocument/2006/relationships/tags" Target="../tags/tag317.xml"/><Relationship Id="rId38" Type="http://schemas.openxmlformats.org/officeDocument/2006/relationships/tags" Target="../tags/tag322.xml"/><Relationship Id="rId46" Type="http://schemas.openxmlformats.org/officeDocument/2006/relationships/tags" Target="../tags/tag330.xml"/><Relationship Id="rId59" Type="http://schemas.openxmlformats.org/officeDocument/2006/relationships/tags" Target="../tags/tag343.xml"/><Relationship Id="rId67" Type="http://schemas.openxmlformats.org/officeDocument/2006/relationships/tags" Target="../tags/tag351.xml"/><Relationship Id="rId20" Type="http://schemas.openxmlformats.org/officeDocument/2006/relationships/tags" Target="../tags/tag304.xml"/><Relationship Id="rId41" Type="http://schemas.openxmlformats.org/officeDocument/2006/relationships/tags" Target="../tags/tag325.xml"/><Relationship Id="rId54" Type="http://schemas.openxmlformats.org/officeDocument/2006/relationships/tags" Target="../tags/tag338.xml"/><Relationship Id="rId62" Type="http://schemas.openxmlformats.org/officeDocument/2006/relationships/tags" Target="../tags/tag346.xml"/><Relationship Id="rId1" Type="http://schemas.openxmlformats.org/officeDocument/2006/relationships/tags" Target="../tags/tag285.xml"/><Relationship Id="rId6" Type="http://schemas.openxmlformats.org/officeDocument/2006/relationships/tags" Target="../tags/tag290.xml"/><Relationship Id="rId15" Type="http://schemas.openxmlformats.org/officeDocument/2006/relationships/tags" Target="../tags/tag299.xml"/><Relationship Id="rId23" Type="http://schemas.openxmlformats.org/officeDocument/2006/relationships/tags" Target="../tags/tag307.xml"/><Relationship Id="rId28" Type="http://schemas.openxmlformats.org/officeDocument/2006/relationships/tags" Target="../tags/tag312.xml"/><Relationship Id="rId36" Type="http://schemas.openxmlformats.org/officeDocument/2006/relationships/tags" Target="../tags/tag320.xml"/><Relationship Id="rId49" Type="http://schemas.openxmlformats.org/officeDocument/2006/relationships/tags" Target="../tags/tag333.xml"/><Relationship Id="rId57" Type="http://schemas.openxmlformats.org/officeDocument/2006/relationships/tags" Target="../tags/tag341.xml"/><Relationship Id="rId10" Type="http://schemas.openxmlformats.org/officeDocument/2006/relationships/tags" Target="../tags/tag294.xml"/><Relationship Id="rId31" Type="http://schemas.openxmlformats.org/officeDocument/2006/relationships/tags" Target="../tags/tag315.xml"/><Relationship Id="rId44" Type="http://schemas.openxmlformats.org/officeDocument/2006/relationships/tags" Target="../tags/tag328.xml"/><Relationship Id="rId52" Type="http://schemas.openxmlformats.org/officeDocument/2006/relationships/tags" Target="../tags/tag336.xml"/><Relationship Id="rId60" Type="http://schemas.openxmlformats.org/officeDocument/2006/relationships/tags" Target="../tags/tag344.xml"/><Relationship Id="rId65" Type="http://schemas.openxmlformats.org/officeDocument/2006/relationships/tags" Target="../tags/tag349.xml"/><Relationship Id="rId4" Type="http://schemas.openxmlformats.org/officeDocument/2006/relationships/tags" Target="../tags/tag288.xml"/><Relationship Id="rId9" Type="http://schemas.openxmlformats.org/officeDocument/2006/relationships/tags" Target="../tags/tag293.xml"/><Relationship Id="rId13" Type="http://schemas.openxmlformats.org/officeDocument/2006/relationships/tags" Target="../tags/tag297.xml"/><Relationship Id="rId18" Type="http://schemas.openxmlformats.org/officeDocument/2006/relationships/tags" Target="../tags/tag302.xml"/><Relationship Id="rId39" Type="http://schemas.openxmlformats.org/officeDocument/2006/relationships/tags" Target="../tags/tag323.xml"/><Relationship Id="rId34" Type="http://schemas.openxmlformats.org/officeDocument/2006/relationships/tags" Target="../tags/tag318.xml"/><Relationship Id="rId50" Type="http://schemas.openxmlformats.org/officeDocument/2006/relationships/tags" Target="../tags/tag334.xml"/><Relationship Id="rId55" Type="http://schemas.openxmlformats.org/officeDocument/2006/relationships/tags" Target="../tags/tag339.xml"/></Relationships>
</file>

<file path=ppt/slides/_rels/slide15.xml.rels><?xml version="1.0" encoding="UTF-8" standalone="yes"?>
<Relationships xmlns="http://schemas.openxmlformats.org/package/2006/relationships"><Relationship Id="rId8" Type="http://schemas.openxmlformats.org/officeDocument/2006/relationships/tags" Target="../tags/tag360.xml"/><Relationship Id="rId13" Type="http://schemas.openxmlformats.org/officeDocument/2006/relationships/tags" Target="../tags/tag365.xml"/><Relationship Id="rId18" Type="http://schemas.openxmlformats.org/officeDocument/2006/relationships/tags" Target="../tags/tag370.xml"/><Relationship Id="rId3" Type="http://schemas.openxmlformats.org/officeDocument/2006/relationships/tags" Target="../tags/tag355.xml"/><Relationship Id="rId21" Type="http://schemas.openxmlformats.org/officeDocument/2006/relationships/tags" Target="../tags/tag373.xml"/><Relationship Id="rId7" Type="http://schemas.openxmlformats.org/officeDocument/2006/relationships/tags" Target="../tags/tag359.xml"/><Relationship Id="rId12" Type="http://schemas.openxmlformats.org/officeDocument/2006/relationships/tags" Target="../tags/tag364.xml"/><Relationship Id="rId17" Type="http://schemas.openxmlformats.org/officeDocument/2006/relationships/tags" Target="../tags/tag369.xml"/><Relationship Id="rId2" Type="http://schemas.openxmlformats.org/officeDocument/2006/relationships/tags" Target="../tags/tag354.xml"/><Relationship Id="rId16" Type="http://schemas.openxmlformats.org/officeDocument/2006/relationships/tags" Target="../tags/tag368.xml"/><Relationship Id="rId20" Type="http://schemas.openxmlformats.org/officeDocument/2006/relationships/tags" Target="../tags/tag372.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tags" Target="../tags/tag363.xml"/><Relationship Id="rId5" Type="http://schemas.openxmlformats.org/officeDocument/2006/relationships/tags" Target="../tags/tag357.xml"/><Relationship Id="rId15" Type="http://schemas.openxmlformats.org/officeDocument/2006/relationships/tags" Target="../tags/tag367.xml"/><Relationship Id="rId23" Type="http://schemas.openxmlformats.org/officeDocument/2006/relationships/notesSlide" Target="../notesSlides/notesSlide3.xml"/><Relationship Id="rId10" Type="http://schemas.openxmlformats.org/officeDocument/2006/relationships/tags" Target="../tags/tag362.xml"/><Relationship Id="rId19" Type="http://schemas.openxmlformats.org/officeDocument/2006/relationships/tags" Target="../tags/tag371.xml"/><Relationship Id="rId4" Type="http://schemas.openxmlformats.org/officeDocument/2006/relationships/tags" Target="../tags/tag356.xml"/><Relationship Id="rId9" Type="http://schemas.openxmlformats.org/officeDocument/2006/relationships/tags" Target="../tags/tag361.xml"/><Relationship Id="rId14" Type="http://schemas.openxmlformats.org/officeDocument/2006/relationships/tags" Target="../tags/tag366.xml"/><Relationship Id="rId2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6.xml"/><Relationship Id="rId7" Type="http://schemas.openxmlformats.org/officeDocument/2006/relationships/tags" Target="../tags/tag380.xml"/><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tags" Target="../tags/tag379.xml"/><Relationship Id="rId5" Type="http://schemas.openxmlformats.org/officeDocument/2006/relationships/tags" Target="../tags/tag378.xml"/><Relationship Id="rId10" Type="http://schemas.openxmlformats.org/officeDocument/2006/relationships/image" Target="../media/image8.tiff"/><Relationship Id="rId4" Type="http://schemas.openxmlformats.org/officeDocument/2006/relationships/tags" Target="../tags/tag377.xml"/><Relationship Id="rId9"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3.xml"/><Relationship Id="rId7" Type="http://schemas.openxmlformats.org/officeDocument/2006/relationships/tags" Target="../tags/tag387.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tags" Target="../tags/tag386.xml"/><Relationship Id="rId5" Type="http://schemas.openxmlformats.org/officeDocument/2006/relationships/tags" Target="../tags/tag385.xml"/><Relationship Id="rId10" Type="http://schemas.openxmlformats.org/officeDocument/2006/relationships/image" Target="../media/image8.tiff"/><Relationship Id="rId4" Type="http://schemas.openxmlformats.org/officeDocument/2006/relationships/tags" Target="../tags/tag384.xml"/><Relationship Id="rId9"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3" Type="http://schemas.openxmlformats.org/officeDocument/2006/relationships/tags" Target="../tags/tag400.xml"/><Relationship Id="rId18" Type="http://schemas.openxmlformats.org/officeDocument/2006/relationships/tags" Target="../tags/tag405.xml"/><Relationship Id="rId26" Type="http://schemas.openxmlformats.org/officeDocument/2006/relationships/tags" Target="../tags/tag413.xml"/><Relationship Id="rId39" Type="http://schemas.openxmlformats.org/officeDocument/2006/relationships/tags" Target="../tags/tag426.xml"/><Relationship Id="rId21" Type="http://schemas.openxmlformats.org/officeDocument/2006/relationships/tags" Target="../tags/tag408.xml"/><Relationship Id="rId34" Type="http://schemas.openxmlformats.org/officeDocument/2006/relationships/tags" Target="../tags/tag421.xml"/><Relationship Id="rId42" Type="http://schemas.openxmlformats.org/officeDocument/2006/relationships/tags" Target="../tags/tag429.xml"/><Relationship Id="rId7" Type="http://schemas.openxmlformats.org/officeDocument/2006/relationships/tags" Target="../tags/tag394.xml"/><Relationship Id="rId2" Type="http://schemas.openxmlformats.org/officeDocument/2006/relationships/tags" Target="../tags/tag389.xml"/><Relationship Id="rId16" Type="http://schemas.openxmlformats.org/officeDocument/2006/relationships/tags" Target="../tags/tag403.xml"/><Relationship Id="rId20" Type="http://schemas.openxmlformats.org/officeDocument/2006/relationships/tags" Target="../tags/tag407.xml"/><Relationship Id="rId29" Type="http://schemas.openxmlformats.org/officeDocument/2006/relationships/tags" Target="../tags/tag416.xml"/><Relationship Id="rId41" Type="http://schemas.openxmlformats.org/officeDocument/2006/relationships/tags" Target="../tags/tag428.xml"/><Relationship Id="rId1" Type="http://schemas.openxmlformats.org/officeDocument/2006/relationships/tags" Target="../tags/tag388.xml"/><Relationship Id="rId6" Type="http://schemas.openxmlformats.org/officeDocument/2006/relationships/tags" Target="../tags/tag393.xml"/><Relationship Id="rId11" Type="http://schemas.openxmlformats.org/officeDocument/2006/relationships/tags" Target="../tags/tag398.xml"/><Relationship Id="rId24" Type="http://schemas.openxmlformats.org/officeDocument/2006/relationships/tags" Target="../tags/tag411.xml"/><Relationship Id="rId32" Type="http://schemas.openxmlformats.org/officeDocument/2006/relationships/tags" Target="../tags/tag419.xml"/><Relationship Id="rId37" Type="http://schemas.openxmlformats.org/officeDocument/2006/relationships/tags" Target="../tags/tag424.xml"/><Relationship Id="rId40" Type="http://schemas.openxmlformats.org/officeDocument/2006/relationships/tags" Target="../tags/tag427.xml"/><Relationship Id="rId5" Type="http://schemas.openxmlformats.org/officeDocument/2006/relationships/tags" Target="../tags/tag392.xml"/><Relationship Id="rId15" Type="http://schemas.openxmlformats.org/officeDocument/2006/relationships/tags" Target="../tags/tag402.xml"/><Relationship Id="rId23" Type="http://schemas.openxmlformats.org/officeDocument/2006/relationships/tags" Target="../tags/tag410.xml"/><Relationship Id="rId28" Type="http://schemas.openxmlformats.org/officeDocument/2006/relationships/tags" Target="../tags/tag415.xml"/><Relationship Id="rId36" Type="http://schemas.openxmlformats.org/officeDocument/2006/relationships/tags" Target="../tags/tag423.xml"/><Relationship Id="rId10" Type="http://schemas.openxmlformats.org/officeDocument/2006/relationships/tags" Target="../tags/tag397.xml"/><Relationship Id="rId19" Type="http://schemas.openxmlformats.org/officeDocument/2006/relationships/tags" Target="../tags/tag406.xml"/><Relationship Id="rId31" Type="http://schemas.openxmlformats.org/officeDocument/2006/relationships/tags" Target="../tags/tag418.xml"/><Relationship Id="rId44" Type="http://schemas.openxmlformats.org/officeDocument/2006/relationships/notesSlide" Target="../notesSlides/notesSlide6.xml"/><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tags" Target="../tags/tag401.xml"/><Relationship Id="rId22" Type="http://schemas.openxmlformats.org/officeDocument/2006/relationships/tags" Target="../tags/tag409.xml"/><Relationship Id="rId27" Type="http://schemas.openxmlformats.org/officeDocument/2006/relationships/tags" Target="../tags/tag414.xml"/><Relationship Id="rId30" Type="http://schemas.openxmlformats.org/officeDocument/2006/relationships/tags" Target="../tags/tag417.xml"/><Relationship Id="rId35" Type="http://schemas.openxmlformats.org/officeDocument/2006/relationships/tags" Target="../tags/tag422.xml"/><Relationship Id="rId43" Type="http://schemas.openxmlformats.org/officeDocument/2006/relationships/slideLayout" Target="../slideLayouts/slideLayout2.xml"/><Relationship Id="rId8" Type="http://schemas.openxmlformats.org/officeDocument/2006/relationships/tags" Target="../tags/tag395.xml"/><Relationship Id="rId3" Type="http://schemas.openxmlformats.org/officeDocument/2006/relationships/tags" Target="../tags/tag390.xml"/><Relationship Id="rId12" Type="http://schemas.openxmlformats.org/officeDocument/2006/relationships/tags" Target="../tags/tag399.xml"/><Relationship Id="rId17" Type="http://schemas.openxmlformats.org/officeDocument/2006/relationships/tags" Target="../tags/tag404.xml"/><Relationship Id="rId25" Type="http://schemas.openxmlformats.org/officeDocument/2006/relationships/tags" Target="../tags/tag412.xml"/><Relationship Id="rId33" Type="http://schemas.openxmlformats.org/officeDocument/2006/relationships/tags" Target="../tags/tag420.xml"/><Relationship Id="rId38" Type="http://schemas.openxmlformats.org/officeDocument/2006/relationships/tags" Target="../tags/tag425.xml"/></Relationships>
</file>

<file path=ppt/slides/_rels/slide19.xml.rels><?xml version="1.0" encoding="UTF-8" standalone="yes"?>
<Relationships xmlns="http://schemas.openxmlformats.org/package/2006/relationships"><Relationship Id="rId13" Type="http://schemas.openxmlformats.org/officeDocument/2006/relationships/tags" Target="../tags/tag442.xml"/><Relationship Id="rId18" Type="http://schemas.openxmlformats.org/officeDocument/2006/relationships/tags" Target="../tags/tag447.xml"/><Relationship Id="rId26" Type="http://schemas.openxmlformats.org/officeDocument/2006/relationships/tags" Target="../tags/tag455.xml"/><Relationship Id="rId39" Type="http://schemas.openxmlformats.org/officeDocument/2006/relationships/tags" Target="../tags/tag468.xml"/><Relationship Id="rId21" Type="http://schemas.openxmlformats.org/officeDocument/2006/relationships/tags" Target="../tags/tag450.xml"/><Relationship Id="rId34" Type="http://schemas.openxmlformats.org/officeDocument/2006/relationships/tags" Target="../tags/tag463.xml"/><Relationship Id="rId42" Type="http://schemas.openxmlformats.org/officeDocument/2006/relationships/tags" Target="../tags/tag471.xml"/><Relationship Id="rId47" Type="http://schemas.openxmlformats.org/officeDocument/2006/relationships/tags" Target="../tags/tag476.xml"/><Relationship Id="rId50" Type="http://schemas.openxmlformats.org/officeDocument/2006/relationships/tags" Target="../tags/tag479.xml"/><Relationship Id="rId7" Type="http://schemas.openxmlformats.org/officeDocument/2006/relationships/tags" Target="../tags/tag436.xml"/><Relationship Id="rId2" Type="http://schemas.openxmlformats.org/officeDocument/2006/relationships/tags" Target="../tags/tag431.xml"/><Relationship Id="rId16" Type="http://schemas.openxmlformats.org/officeDocument/2006/relationships/tags" Target="../tags/tag445.xml"/><Relationship Id="rId29" Type="http://schemas.openxmlformats.org/officeDocument/2006/relationships/tags" Target="../tags/tag458.xml"/><Relationship Id="rId11" Type="http://schemas.openxmlformats.org/officeDocument/2006/relationships/tags" Target="../tags/tag440.xml"/><Relationship Id="rId24" Type="http://schemas.openxmlformats.org/officeDocument/2006/relationships/tags" Target="../tags/tag453.xml"/><Relationship Id="rId32" Type="http://schemas.openxmlformats.org/officeDocument/2006/relationships/tags" Target="../tags/tag461.xml"/><Relationship Id="rId37" Type="http://schemas.openxmlformats.org/officeDocument/2006/relationships/tags" Target="../tags/tag466.xml"/><Relationship Id="rId40" Type="http://schemas.openxmlformats.org/officeDocument/2006/relationships/tags" Target="../tags/tag469.xml"/><Relationship Id="rId45" Type="http://schemas.openxmlformats.org/officeDocument/2006/relationships/tags" Target="../tags/tag474.xml"/><Relationship Id="rId5" Type="http://schemas.openxmlformats.org/officeDocument/2006/relationships/tags" Target="../tags/tag434.xml"/><Relationship Id="rId15" Type="http://schemas.openxmlformats.org/officeDocument/2006/relationships/tags" Target="../tags/tag444.xml"/><Relationship Id="rId23" Type="http://schemas.openxmlformats.org/officeDocument/2006/relationships/tags" Target="../tags/tag452.xml"/><Relationship Id="rId28" Type="http://schemas.openxmlformats.org/officeDocument/2006/relationships/tags" Target="../tags/tag457.xml"/><Relationship Id="rId36" Type="http://schemas.openxmlformats.org/officeDocument/2006/relationships/tags" Target="../tags/tag465.xml"/><Relationship Id="rId49" Type="http://schemas.openxmlformats.org/officeDocument/2006/relationships/tags" Target="../tags/tag478.xml"/><Relationship Id="rId10" Type="http://schemas.openxmlformats.org/officeDocument/2006/relationships/tags" Target="../tags/tag439.xml"/><Relationship Id="rId19" Type="http://schemas.openxmlformats.org/officeDocument/2006/relationships/tags" Target="../tags/tag448.xml"/><Relationship Id="rId31" Type="http://schemas.openxmlformats.org/officeDocument/2006/relationships/tags" Target="../tags/tag460.xml"/><Relationship Id="rId44" Type="http://schemas.openxmlformats.org/officeDocument/2006/relationships/tags" Target="../tags/tag473.xml"/><Relationship Id="rId52" Type="http://schemas.openxmlformats.org/officeDocument/2006/relationships/notesSlide" Target="../notesSlides/notesSlide7.xml"/><Relationship Id="rId4" Type="http://schemas.openxmlformats.org/officeDocument/2006/relationships/tags" Target="../tags/tag433.xml"/><Relationship Id="rId9" Type="http://schemas.openxmlformats.org/officeDocument/2006/relationships/tags" Target="../tags/tag438.xml"/><Relationship Id="rId14" Type="http://schemas.openxmlformats.org/officeDocument/2006/relationships/tags" Target="../tags/tag443.xml"/><Relationship Id="rId22" Type="http://schemas.openxmlformats.org/officeDocument/2006/relationships/tags" Target="../tags/tag451.xml"/><Relationship Id="rId27" Type="http://schemas.openxmlformats.org/officeDocument/2006/relationships/tags" Target="../tags/tag456.xml"/><Relationship Id="rId30" Type="http://schemas.openxmlformats.org/officeDocument/2006/relationships/tags" Target="../tags/tag459.xml"/><Relationship Id="rId35" Type="http://schemas.openxmlformats.org/officeDocument/2006/relationships/tags" Target="../tags/tag464.xml"/><Relationship Id="rId43" Type="http://schemas.openxmlformats.org/officeDocument/2006/relationships/tags" Target="../tags/tag472.xml"/><Relationship Id="rId48" Type="http://schemas.openxmlformats.org/officeDocument/2006/relationships/tags" Target="../tags/tag477.xml"/><Relationship Id="rId8" Type="http://schemas.openxmlformats.org/officeDocument/2006/relationships/tags" Target="../tags/tag437.xml"/><Relationship Id="rId51" Type="http://schemas.openxmlformats.org/officeDocument/2006/relationships/slideLayout" Target="../slideLayouts/slideLayout2.xml"/><Relationship Id="rId3" Type="http://schemas.openxmlformats.org/officeDocument/2006/relationships/tags" Target="../tags/tag432.xml"/><Relationship Id="rId12" Type="http://schemas.openxmlformats.org/officeDocument/2006/relationships/tags" Target="../tags/tag441.xml"/><Relationship Id="rId17" Type="http://schemas.openxmlformats.org/officeDocument/2006/relationships/tags" Target="../tags/tag446.xml"/><Relationship Id="rId25" Type="http://schemas.openxmlformats.org/officeDocument/2006/relationships/tags" Target="../tags/tag454.xml"/><Relationship Id="rId33" Type="http://schemas.openxmlformats.org/officeDocument/2006/relationships/tags" Target="../tags/tag462.xml"/><Relationship Id="rId38" Type="http://schemas.openxmlformats.org/officeDocument/2006/relationships/tags" Target="../tags/tag467.xml"/><Relationship Id="rId46" Type="http://schemas.openxmlformats.org/officeDocument/2006/relationships/tags" Target="../tags/tag475.xml"/><Relationship Id="rId20" Type="http://schemas.openxmlformats.org/officeDocument/2006/relationships/tags" Target="../tags/tag449.xml"/><Relationship Id="rId41" Type="http://schemas.openxmlformats.org/officeDocument/2006/relationships/tags" Target="../tags/tag470.xml"/><Relationship Id="rId1" Type="http://schemas.openxmlformats.org/officeDocument/2006/relationships/tags" Target="../tags/tag430.xml"/><Relationship Id="rId6" Type="http://schemas.openxmlformats.org/officeDocument/2006/relationships/tags" Target="../tags/tag4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487.xml"/><Relationship Id="rId13" Type="http://schemas.openxmlformats.org/officeDocument/2006/relationships/tags" Target="../tags/tag492.xml"/><Relationship Id="rId18" Type="http://schemas.openxmlformats.org/officeDocument/2006/relationships/tags" Target="../tags/tag497.xml"/><Relationship Id="rId26" Type="http://schemas.openxmlformats.org/officeDocument/2006/relationships/tags" Target="../tags/tag505.xml"/><Relationship Id="rId3" Type="http://schemas.openxmlformats.org/officeDocument/2006/relationships/tags" Target="../tags/tag482.xml"/><Relationship Id="rId21" Type="http://schemas.openxmlformats.org/officeDocument/2006/relationships/tags" Target="../tags/tag500.xml"/><Relationship Id="rId7" Type="http://schemas.openxmlformats.org/officeDocument/2006/relationships/tags" Target="../tags/tag486.xml"/><Relationship Id="rId12" Type="http://schemas.openxmlformats.org/officeDocument/2006/relationships/tags" Target="../tags/tag491.xml"/><Relationship Id="rId17" Type="http://schemas.openxmlformats.org/officeDocument/2006/relationships/tags" Target="../tags/tag496.xml"/><Relationship Id="rId25" Type="http://schemas.openxmlformats.org/officeDocument/2006/relationships/tags" Target="../tags/tag504.xml"/><Relationship Id="rId2" Type="http://schemas.openxmlformats.org/officeDocument/2006/relationships/tags" Target="../tags/tag481.xml"/><Relationship Id="rId16" Type="http://schemas.openxmlformats.org/officeDocument/2006/relationships/tags" Target="../tags/tag495.xml"/><Relationship Id="rId20" Type="http://schemas.openxmlformats.org/officeDocument/2006/relationships/tags" Target="../tags/tag499.xml"/><Relationship Id="rId29" Type="http://schemas.openxmlformats.org/officeDocument/2006/relationships/tags" Target="../tags/tag508.xml"/><Relationship Id="rId1" Type="http://schemas.openxmlformats.org/officeDocument/2006/relationships/tags" Target="../tags/tag480.xml"/><Relationship Id="rId6" Type="http://schemas.openxmlformats.org/officeDocument/2006/relationships/tags" Target="../tags/tag485.xml"/><Relationship Id="rId11" Type="http://schemas.openxmlformats.org/officeDocument/2006/relationships/tags" Target="../tags/tag490.xml"/><Relationship Id="rId24" Type="http://schemas.openxmlformats.org/officeDocument/2006/relationships/tags" Target="../tags/tag503.xml"/><Relationship Id="rId32" Type="http://schemas.openxmlformats.org/officeDocument/2006/relationships/slideLayout" Target="../slideLayouts/slideLayout2.xml"/><Relationship Id="rId5" Type="http://schemas.openxmlformats.org/officeDocument/2006/relationships/tags" Target="../tags/tag484.xml"/><Relationship Id="rId15" Type="http://schemas.openxmlformats.org/officeDocument/2006/relationships/tags" Target="../tags/tag494.xml"/><Relationship Id="rId23" Type="http://schemas.openxmlformats.org/officeDocument/2006/relationships/tags" Target="../tags/tag502.xml"/><Relationship Id="rId28" Type="http://schemas.openxmlformats.org/officeDocument/2006/relationships/tags" Target="../tags/tag507.xml"/><Relationship Id="rId10" Type="http://schemas.openxmlformats.org/officeDocument/2006/relationships/tags" Target="../tags/tag489.xml"/><Relationship Id="rId19" Type="http://schemas.openxmlformats.org/officeDocument/2006/relationships/tags" Target="../tags/tag498.xml"/><Relationship Id="rId31" Type="http://schemas.openxmlformats.org/officeDocument/2006/relationships/tags" Target="../tags/tag510.xml"/><Relationship Id="rId4" Type="http://schemas.openxmlformats.org/officeDocument/2006/relationships/tags" Target="../tags/tag483.xml"/><Relationship Id="rId9" Type="http://schemas.openxmlformats.org/officeDocument/2006/relationships/tags" Target="../tags/tag488.xml"/><Relationship Id="rId14" Type="http://schemas.openxmlformats.org/officeDocument/2006/relationships/tags" Target="../tags/tag493.xml"/><Relationship Id="rId22" Type="http://schemas.openxmlformats.org/officeDocument/2006/relationships/tags" Target="../tags/tag501.xml"/><Relationship Id="rId27" Type="http://schemas.openxmlformats.org/officeDocument/2006/relationships/tags" Target="../tags/tag506.xml"/><Relationship Id="rId30" Type="http://schemas.openxmlformats.org/officeDocument/2006/relationships/tags" Target="../tags/tag509.xml"/></Relationships>
</file>

<file path=ppt/slides/_rels/slide21.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3" Type="http://schemas.openxmlformats.org/officeDocument/2006/relationships/tags" Target="../tags/tag529.xml"/><Relationship Id="rId18" Type="http://schemas.openxmlformats.org/officeDocument/2006/relationships/tags" Target="../tags/tag534.xml"/><Relationship Id="rId26" Type="http://schemas.openxmlformats.org/officeDocument/2006/relationships/tags" Target="../tags/tag542.xml"/><Relationship Id="rId39" Type="http://schemas.openxmlformats.org/officeDocument/2006/relationships/tags" Target="../tags/tag555.xml"/><Relationship Id="rId21" Type="http://schemas.openxmlformats.org/officeDocument/2006/relationships/tags" Target="../tags/tag537.xml"/><Relationship Id="rId34" Type="http://schemas.openxmlformats.org/officeDocument/2006/relationships/tags" Target="../tags/tag550.xml"/><Relationship Id="rId42" Type="http://schemas.openxmlformats.org/officeDocument/2006/relationships/tags" Target="../tags/tag558.xml"/><Relationship Id="rId47" Type="http://schemas.openxmlformats.org/officeDocument/2006/relationships/tags" Target="../tags/tag563.xml"/><Relationship Id="rId50" Type="http://schemas.openxmlformats.org/officeDocument/2006/relationships/tags" Target="../tags/tag566.xml"/><Relationship Id="rId55" Type="http://schemas.openxmlformats.org/officeDocument/2006/relationships/slideLayout" Target="../slideLayouts/slideLayout2.xml"/><Relationship Id="rId7" Type="http://schemas.openxmlformats.org/officeDocument/2006/relationships/tags" Target="../tags/tag523.xml"/><Relationship Id="rId2" Type="http://schemas.openxmlformats.org/officeDocument/2006/relationships/tags" Target="../tags/tag518.xml"/><Relationship Id="rId16" Type="http://schemas.openxmlformats.org/officeDocument/2006/relationships/tags" Target="../tags/tag532.xml"/><Relationship Id="rId29" Type="http://schemas.openxmlformats.org/officeDocument/2006/relationships/tags" Target="../tags/tag545.xml"/><Relationship Id="rId11" Type="http://schemas.openxmlformats.org/officeDocument/2006/relationships/tags" Target="../tags/tag527.xml"/><Relationship Id="rId24" Type="http://schemas.openxmlformats.org/officeDocument/2006/relationships/tags" Target="../tags/tag540.xml"/><Relationship Id="rId32" Type="http://schemas.openxmlformats.org/officeDocument/2006/relationships/tags" Target="../tags/tag548.xml"/><Relationship Id="rId37" Type="http://schemas.openxmlformats.org/officeDocument/2006/relationships/tags" Target="../tags/tag553.xml"/><Relationship Id="rId40" Type="http://schemas.openxmlformats.org/officeDocument/2006/relationships/tags" Target="../tags/tag556.xml"/><Relationship Id="rId45" Type="http://schemas.openxmlformats.org/officeDocument/2006/relationships/tags" Target="../tags/tag561.xml"/><Relationship Id="rId53" Type="http://schemas.openxmlformats.org/officeDocument/2006/relationships/tags" Target="../tags/tag569.xml"/><Relationship Id="rId5" Type="http://schemas.openxmlformats.org/officeDocument/2006/relationships/tags" Target="../tags/tag521.xml"/><Relationship Id="rId10" Type="http://schemas.openxmlformats.org/officeDocument/2006/relationships/tags" Target="../tags/tag526.xml"/><Relationship Id="rId19" Type="http://schemas.openxmlformats.org/officeDocument/2006/relationships/tags" Target="../tags/tag535.xml"/><Relationship Id="rId31" Type="http://schemas.openxmlformats.org/officeDocument/2006/relationships/tags" Target="../tags/tag547.xml"/><Relationship Id="rId44" Type="http://schemas.openxmlformats.org/officeDocument/2006/relationships/tags" Target="../tags/tag560.xml"/><Relationship Id="rId52" Type="http://schemas.openxmlformats.org/officeDocument/2006/relationships/tags" Target="../tags/tag568.xml"/><Relationship Id="rId4" Type="http://schemas.openxmlformats.org/officeDocument/2006/relationships/tags" Target="../tags/tag520.xml"/><Relationship Id="rId9" Type="http://schemas.openxmlformats.org/officeDocument/2006/relationships/tags" Target="../tags/tag525.xml"/><Relationship Id="rId14" Type="http://schemas.openxmlformats.org/officeDocument/2006/relationships/tags" Target="../tags/tag530.xml"/><Relationship Id="rId22" Type="http://schemas.openxmlformats.org/officeDocument/2006/relationships/tags" Target="../tags/tag538.xml"/><Relationship Id="rId27" Type="http://schemas.openxmlformats.org/officeDocument/2006/relationships/tags" Target="../tags/tag543.xml"/><Relationship Id="rId30" Type="http://schemas.openxmlformats.org/officeDocument/2006/relationships/tags" Target="../tags/tag546.xml"/><Relationship Id="rId35" Type="http://schemas.openxmlformats.org/officeDocument/2006/relationships/tags" Target="../tags/tag551.xml"/><Relationship Id="rId43" Type="http://schemas.openxmlformats.org/officeDocument/2006/relationships/tags" Target="../tags/tag559.xml"/><Relationship Id="rId48" Type="http://schemas.openxmlformats.org/officeDocument/2006/relationships/tags" Target="../tags/tag564.xml"/><Relationship Id="rId8" Type="http://schemas.openxmlformats.org/officeDocument/2006/relationships/tags" Target="../tags/tag524.xml"/><Relationship Id="rId51" Type="http://schemas.openxmlformats.org/officeDocument/2006/relationships/tags" Target="../tags/tag567.xml"/><Relationship Id="rId3" Type="http://schemas.openxmlformats.org/officeDocument/2006/relationships/tags" Target="../tags/tag519.xml"/><Relationship Id="rId12" Type="http://schemas.openxmlformats.org/officeDocument/2006/relationships/tags" Target="../tags/tag528.xml"/><Relationship Id="rId17" Type="http://schemas.openxmlformats.org/officeDocument/2006/relationships/tags" Target="../tags/tag533.xml"/><Relationship Id="rId25" Type="http://schemas.openxmlformats.org/officeDocument/2006/relationships/tags" Target="../tags/tag541.xml"/><Relationship Id="rId33" Type="http://schemas.openxmlformats.org/officeDocument/2006/relationships/tags" Target="../tags/tag549.xml"/><Relationship Id="rId38" Type="http://schemas.openxmlformats.org/officeDocument/2006/relationships/tags" Target="../tags/tag554.xml"/><Relationship Id="rId46" Type="http://schemas.openxmlformats.org/officeDocument/2006/relationships/tags" Target="../tags/tag562.xml"/><Relationship Id="rId20" Type="http://schemas.openxmlformats.org/officeDocument/2006/relationships/tags" Target="../tags/tag536.xml"/><Relationship Id="rId41" Type="http://schemas.openxmlformats.org/officeDocument/2006/relationships/tags" Target="../tags/tag557.xml"/><Relationship Id="rId54" Type="http://schemas.openxmlformats.org/officeDocument/2006/relationships/tags" Target="../tags/tag570.xml"/><Relationship Id="rId1" Type="http://schemas.openxmlformats.org/officeDocument/2006/relationships/tags" Target="../tags/tag517.xml"/><Relationship Id="rId6" Type="http://schemas.openxmlformats.org/officeDocument/2006/relationships/tags" Target="../tags/tag522.xml"/><Relationship Id="rId15" Type="http://schemas.openxmlformats.org/officeDocument/2006/relationships/tags" Target="../tags/tag531.xml"/><Relationship Id="rId23" Type="http://schemas.openxmlformats.org/officeDocument/2006/relationships/tags" Target="../tags/tag539.xml"/><Relationship Id="rId28" Type="http://schemas.openxmlformats.org/officeDocument/2006/relationships/tags" Target="../tags/tag544.xml"/><Relationship Id="rId36" Type="http://schemas.openxmlformats.org/officeDocument/2006/relationships/tags" Target="../tags/tag552.xml"/><Relationship Id="rId49" Type="http://schemas.openxmlformats.org/officeDocument/2006/relationships/tags" Target="../tags/tag565.xml"/></Relationships>
</file>

<file path=ppt/slides/_rels/slide27.xml.rels><?xml version="1.0" encoding="UTF-8" standalone="yes"?>
<Relationships xmlns="http://schemas.openxmlformats.org/package/2006/relationships"><Relationship Id="rId8" Type="http://schemas.openxmlformats.org/officeDocument/2006/relationships/tags" Target="../tags/tag578.xml"/><Relationship Id="rId3" Type="http://schemas.openxmlformats.org/officeDocument/2006/relationships/tags" Target="../tags/tag573.xml"/><Relationship Id="rId7" Type="http://schemas.openxmlformats.org/officeDocument/2006/relationships/tags" Target="../tags/tag577.xml"/><Relationship Id="rId12" Type="http://schemas.openxmlformats.org/officeDocument/2006/relationships/notesSlide" Target="../notesSlides/notesSlide9.xml"/><Relationship Id="rId2" Type="http://schemas.openxmlformats.org/officeDocument/2006/relationships/tags" Target="../tags/tag572.xml"/><Relationship Id="rId1" Type="http://schemas.openxmlformats.org/officeDocument/2006/relationships/tags" Target="../tags/tag571.xml"/><Relationship Id="rId6" Type="http://schemas.openxmlformats.org/officeDocument/2006/relationships/tags" Target="../tags/tag576.xml"/><Relationship Id="rId11" Type="http://schemas.openxmlformats.org/officeDocument/2006/relationships/slideLayout" Target="../slideLayouts/slideLayout2.xml"/><Relationship Id="rId5" Type="http://schemas.openxmlformats.org/officeDocument/2006/relationships/tags" Target="../tags/tag575.xml"/><Relationship Id="rId10" Type="http://schemas.openxmlformats.org/officeDocument/2006/relationships/tags" Target="../tags/tag580.xml"/><Relationship Id="rId4" Type="http://schemas.openxmlformats.org/officeDocument/2006/relationships/tags" Target="../tags/tag574.xml"/><Relationship Id="rId9" Type="http://schemas.openxmlformats.org/officeDocument/2006/relationships/tags" Target="../tags/tag579.xml"/></Relationships>
</file>

<file path=ppt/slides/_rels/slide28.xml.rels><?xml version="1.0" encoding="UTF-8" standalone="yes"?>
<Relationships xmlns="http://schemas.openxmlformats.org/package/2006/relationships"><Relationship Id="rId8" Type="http://schemas.openxmlformats.org/officeDocument/2006/relationships/tags" Target="../tags/tag588.xml"/><Relationship Id="rId13" Type="http://schemas.openxmlformats.org/officeDocument/2006/relationships/tags" Target="../tags/tag593.xml"/><Relationship Id="rId18" Type="http://schemas.openxmlformats.org/officeDocument/2006/relationships/tags" Target="../tags/tag598.xml"/><Relationship Id="rId26" Type="http://schemas.openxmlformats.org/officeDocument/2006/relationships/tags" Target="../tags/tag606.xml"/><Relationship Id="rId3" Type="http://schemas.openxmlformats.org/officeDocument/2006/relationships/tags" Target="../tags/tag583.xml"/><Relationship Id="rId21" Type="http://schemas.openxmlformats.org/officeDocument/2006/relationships/tags" Target="../tags/tag601.xml"/><Relationship Id="rId7" Type="http://schemas.openxmlformats.org/officeDocument/2006/relationships/tags" Target="../tags/tag587.xml"/><Relationship Id="rId12" Type="http://schemas.openxmlformats.org/officeDocument/2006/relationships/tags" Target="../tags/tag592.xml"/><Relationship Id="rId17" Type="http://schemas.openxmlformats.org/officeDocument/2006/relationships/tags" Target="../tags/tag597.xml"/><Relationship Id="rId25" Type="http://schemas.openxmlformats.org/officeDocument/2006/relationships/tags" Target="../tags/tag605.xml"/><Relationship Id="rId2" Type="http://schemas.openxmlformats.org/officeDocument/2006/relationships/tags" Target="../tags/tag582.xml"/><Relationship Id="rId16" Type="http://schemas.openxmlformats.org/officeDocument/2006/relationships/tags" Target="../tags/tag596.xml"/><Relationship Id="rId20" Type="http://schemas.openxmlformats.org/officeDocument/2006/relationships/tags" Target="../tags/tag600.xml"/><Relationship Id="rId29" Type="http://schemas.openxmlformats.org/officeDocument/2006/relationships/tags" Target="../tags/tag609.xml"/><Relationship Id="rId1" Type="http://schemas.openxmlformats.org/officeDocument/2006/relationships/tags" Target="../tags/tag581.xml"/><Relationship Id="rId6" Type="http://schemas.openxmlformats.org/officeDocument/2006/relationships/tags" Target="../tags/tag586.xml"/><Relationship Id="rId11" Type="http://schemas.openxmlformats.org/officeDocument/2006/relationships/tags" Target="../tags/tag591.xml"/><Relationship Id="rId24" Type="http://schemas.openxmlformats.org/officeDocument/2006/relationships/tags" Target="../tags/tag604.xml"/><Relationship Id="rId32" Type="http://schemas.openxmlformats.org/officeDocument/2006/relationships/slideLayout" Target="../slideLayouts/slideLayout2.xml"/><Relationship Id="rId5" Type="http://schemas.openxmlformats.org/officeDocument/2006/relationships/tags" Target="../tags/tag585.xml"/><Relationship Id="rId15" Type="http://schemas.openxmlformats.org/officeDocument/2006/relationships/tags" Target="../tags/tag595.xml"/><Relationship Id="rId23" Type="http://schemas.openxmlformats.org/officeDocument/2006/relationships/tags" Target="../tags/tag603.xml"/><Relationship Id="rId28" Type="http://schemas.openxmlformats.org/officeDocument/2006/relationships/tags" Target="../tags/tag608.xml"/><Relationship Id="rId10" Type="http://schemas.openxmlformats.org/officeDocument/2006/relationships/tags" Target="../tags/tag590.xml"/><Relationship Id="rId19" Type="http://schemas.openxmlformats.org/officeDocument/2006/relationships/tags" Target="../tags/tag599.xml"/><Relationship Id="rId31" Type="http://schemas.openxmlformats.org/officeDocument/2006/relationships/tags" Target="../tags/tag611.xml"/><Relationship Id="rId4" Type="http://schemas.openxmlformats.org/officeDocument/2006/relationships/tags" Target="../tags/tag584.xml"/><Relationship Id="rId9" Type="http://schemas.openxmlformats.org/officeDocument/2006/relationships/tags" Target="../tags/tag589.xml"/><Relationship Id="rId14" Type="http://schemas.openxmlformats.org/officeDocument/2006/relationships/tags" Target="../tags/tag594.xml"/><Relationship Id="rId22" Type="http://schemas.openxmlformats.org/officeDocument/2006/relationships/tags" Target="../tags/tag602.xml"/><Relationship Id="rId27" Type="http://schemas.openxmlformats.org/officeDocument/2006/relationships/tags" Target="../tags/tag607.xml"/><Relationship Id="rId30" Type="http://schemas.openxmlformats.org/officeDocument/2006/relationships/tags" Target="../tags/tag610.xml"/></Relationships>
</file>

<file path=ppt/slides/_rels/slide29.xml.rels><?xml version="1.0" encoding="UTF-8" standalone="yes"?>
<Relationships xmlns="http://schemas.openxmlformats.org/package/2006/relationships"><Relationship Id="rId13" Type="http://schemas.openxmlformats.org/officeDocument/2006/relationships/tags" Target="../tags/tag624.xml"/><Relationship Id="rId18" Type="http://schemas.openxmlformats.org/officeDocument/2006/relationships/tags" Target="../tags/tag629.xml"/><Relationship Id="rId26" Type="http://schemas.openxmlformats.org/officeDocument/2006/relationships/tags" Target="../tags/tag637.xml"/><Relationship Id="rId39" Type="http://schemas.openxmlformats.org/officeDocument/2006/relationships/tags" Target="../tags/tag650.xml"/><Relationship Id="rId21" Type="http://schemas.openxmlformats.org/officeDocument/2006/relationships/tags" Target="../tags/tag632.xml"/><Relationship Id="rId34" Type="http://schemas.openxmlformats.org/officeDocument/2006/relationships/tags" Target="../tags/tag645.xml"/><Relationship Id="rId42" Type="http://schemas.openxmlformats.org/officeDocument/2006/relationships/slideLayout" Target="../slideLayouts/slideLayout2.xml"/><Relationship Id="rId7" Type="http://schemas.openxmlformats.org/officeDocument/2006/relationships/tags" Target="../tags/tag618.xml"/><Relationship Id="rId2" Type="http://schemas.openxmlformats.org/officeDocument/2006/relationships/tags" Target="../tags/tag613.xml"/><Relationship Id="rId16" Type="http://schemas.openxmlformats.org/officeDocument/2006/relationships/tags" Target="../tags/tag627.xml"/><Relationship Id="rId20" Type="http://schemas.openxmlformats.org/officeDocument/2006/relationships/tags" Target="../tags/tag631.xml"/><Relationship Id="rId29" Type="http://schemas.openxmlformats.org/officeDocument/2006/relationships/tags" Target="../tags/tag640.xml"/><Relationship Id="rId41" Type="http://schemas.openxmlformats.org/officeDocument/2006/relationships/tags" Target="../tags/tag652.xml"/><Relationship Id="rId1" Type="http://schemas.openxmlformats.org/officeDocument/2006/relationships/tags" Target="../tags/tag612.xml"/><Relationship Id="rId6" Type="http://schemas.openxmlformats.org/officeDocument/2006/relationships/tags" Target="../tags/tag617.xml"/><Relationship Id="rId11" Type="http://schemas.openxmlformats.org/officeDocument/2006/relationships/tags" Target="../tags/tag622.xml"/><Relationship Id="rId24" Type="http://schemas.openxmlformats.org/officeDocument/2006/relationships/tags" Target="../tags/tag635.xml"/><Relationship Id="rId32" Type="http://schemas.openxmlformats.org/officeDocument/2006/relationships/tags" Target="../tags/tag643.xml"/><Relationship Id="rId37" Type="http://schemas.openxmlformats.org/officeDocument/2006/relationships/tags" Target="../tags/tag648.xml"/><Relationship Id="rId40" Type="http://schemas.openxmlformats.org/officeDocument/2006/relationships/tags" Target="../tags/tag651.xml"/><Relationship Id="rId5" Type="http://schemas.openxmlformats.org/officeDocument/2006/relationships/tags" Target="../tags/tag616.xml"/><Relationship Id="rId15" Type="http://schemas.openxmlformats.org/officeDocument/2006/relationships/tags" Target="../tags/tag626.xml"/><Relationship Id="rId23" Type="http://schemas.openxmlformats.org/officeDocument/2006/relationships/tags" Target="../tags/tag634.xml"/><Relationship Id="rId28" Type="http://schemas.openxmlformats.org/officeDocument/2006/relationships/tags" Target="../tags/tag639.xml"/><Relationship Id="rId36" Type="http://schemas.openxmlformats.org/officeDocument/2006/relationships/tags" Target="../tags/tag647.xml"/><Relationship Id="rId10" Type="http://schemas.openxmlformats.org/officeDocument/2006/relationships/tags" Target="../tags/tag621.xml"/><Relationship Id="rId19" Type="http://schemas.openxmlformats.org/officeDocument/2006/relationships/tags" Target="../tags/tag630.xml"/><Relationship Id="rId31" Type="http://schemas.openxmlformats.org/officeDocument/2006/relationships/tags" Target="../tags/tag642.xml"/><Relationship Id="rId4" Type="http://schemas.openxmlformats.org/officeDocument/2006/relationships/tags" Target="../tags/tag615.xml"/><Relationship Id="rId9" Type="http://schemas.openxmlformats.org/officeDocument/2006/relationships/tags" Target="../tags/tag620.xml"/><Relationship Id="rId14" Type="http://schemas.openxmlformats.org/officeDocument/2006/relationships/tags" Target="../tags/tag625.xml"/><Relationship Id="rId22" Type="http://schemas.openxmlformats.org/officeDocument/2006/relationships/tags" Target="../tags/tag633.xml"/><Relationship Id="rId27" Type="http://schemas.openxmlformats.org/officeDocument/2006/relationships/tags" Target="../tags/tag638.xml"/><Relationship Id="rId30" Type="http://schemas.openxmlformats.org/officeDocument/2006/relationships/tags" Target="../tags/tag641.xml"/><Relationship Id="rId35" Type="http://schemas.openxmlformats.org/officeDocument/2006/relationships/tags" Target="../tags/tag646.xml"/><Relationship Id="rId8" Type="http://schemas.openxmlformats.org/officeDocument/2006/relationships/tags" Target="../tags/tag619.xml"/><Relationship Id="rId3" Type="http://schemas.openxmlformats.org/officeDocument/2006/relationships/tags" Target="../tags/tag614.xml"/><Relationship Id="rId12" Type="http://schemas.openxmlformats.org/officeDocument/2006/relationships/tags" Target="../tags/tag623.xml"/><Relationship Id="rId17" Type="http://schemas.openxmlformats.org/officeDocument/2006/relationships/tags" Target="../tags/tag628.xml"/><Relationship Id="rId25" Type="http://schemas.openxmlformats.org/officeDocument/2006/relationships/tags" Target="../tags/tag636.xml"/><Relationship Id="rId33" Type="http://schemas.openxmlformats.org/officeDocument/2006/relationships/tags" Target="../tags/tag644.xml"/><Relationship Id="rId38" Type="http://schemas.openxmlformats.org/officeDocument/2006/relationships/tags" Target="../tags/tag6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3" Type="http://schemas.openxmlformats.org/officeDocument/2006/relationships/tags" Target="../tags/tag665.xml"/><Relationship Id="rId18" Type="http://schemas.openxmlformats.org/officeDocument/2006/relationships/tags" Target="../tags/tag670.xml"/><Relationship Id="rId26" Type="http://schemas.openxmlformats.org/officeDocument/2006/relationships/tags" Target="../tags/tag678.xml"/><Relationship Id="rId39" Type="http://schemas.openxmlformats.org/officeDocument/2006/relationships/tags" Target="../tags/tag691.xml"/><Relationship Id="rId21" Type="http://schemas.openxmlformats.org/officeDocument/2006/relationships/tags" Target="../tags/tag673.xml"/><Relationship Id="rId34" Type="http://schemas.openxmlformats.org/officeDocument/2006/relationships/tags" Target="../tags/tag686.xml"/><Relationship Id="rId42" Type="http://schemas.openxmlformats.org/officeDocument/2006/relationships/slideLayout" Target="../slideLayouts/slideLayout2.xml"/><Relationship Id="rId7" Type="http://schemas.openxmlformats.org/officeDocument/2006/relationships/tags" Target="../tags/tag659.xml"/><Relationship Id="rId2" Type="http://schemas.openxmlformats.org/officeDocument/2006/relationships/tags" Target="../tags/tag654.xml"/><Relationship Id="rId16" Type="http://schemas.openxmlformats.org/officeDocument/2006/relationships/tags" Target="../tags/tag668.xml"/><Relationship Id="rId20" Type="http://schemas.openxmlformats.org/officeDocument/2006/relationships/tags" Target="../tags/tag672.xml"/><Relationship Id="rId29" Type="http://schemas.openxmlformats.org/officeDocument/2006/relationships/tags" Target="../tags/tag681.xml"/><Relationship Id="rId41" Type="http://schemas.openxmlformats.org/officeDocument/2006/relationships/tags" Target="../tags/tag693.xml"/><Relationship Id="rId1" Type="http://schemas.openxmlformats.org/officeDocument/2006/relationships/tags" Target="../tags/tag653.xml"/><Relationship Id="rId6" Type="http://schemas.openxmlformats.org/officeDocument/2006/relationships/tags" Target="../tags/tag658.xml"/><Relationship Id="rId11" Type="http://schemas.openxmlformats.org/officeDocument/2006/relationships/tags" Target="../tags/tag663.xml"/><Relationship Id="rId24" Type="http://schemas.openxmlformats.org/officeDocument/2006/relationships/tags" Target="../tags/tag676.xml"/><Relationship Id="rId32" Type="http://schemas.openxmlformats.org/officeDocument/2006/relationships/tags" Target="../tags/tag684.xml"/><Relationship Id="rId37" Type="http://schemas.openxmlformats.org/officeDocument/2006/relationships/tags" Target="../tags/tag689.xml"/><Relationship Id="rId40" Type="http://schemas.openxmlformats.org/officeDocument/2006/relationships/tags" Target="../tags/tag692.xml"/><Relationship Id="rId5" Type="http://schemas.openxmlformats.org/officeDocument/2006/relationships/tags" Target="../tags/tag657.xml"/><Relationship Id="rId15" Type="http://schemas.openxmlformats.org/officeDocument/2006/relationships/tags" Target="../tags/tag667.xml"/><Relationship Id="rId23" Type="http://schemas.openxmlformats.org/officeDocument/2006/relationships/tags" Target="../tags/tag675.xml"/><Relationship Id="rId28" Type="http://schemas.openxmlformats.org/officeDocument/2006/relationships/tags" Target="../tags/tag680.xml"/><Relationship Id="rId36" Type="http://schemas.openxmlformats.org/officeDocument/2006/relationships/tags" Target="../tags/tag688.xml"/><Relationship Id="rId10" Type="http://schemas.openxmlformats.org/officeDocument/2006/relationships/tags" Target="../tags/tag662.xml"/><Relationship Id="rId19" Type="http://schemas.openxmlformats.org/officeDocument/2006/relationships/tags" Target="../tags/tag671.xml"/><Relationship Id="rId31" Type="http://schemas.openxmlformats.org/officeDocument/2006/relationships/tags" Target="../tags/tag683.xml"/><Relationship Id="rId4" Type="http://schemas.openxmlformats.org/officeDocument/2006/relationships/tags" Target="../tags/tag656.xml"/><Relationship Id="rId9" Type="http://schemas.openxmlformats.org/officeDocument/2006/relationships/tags" Target="../tags/tag661.xml"/><Relationship Id="rId14" Type="http://schemas.openxmlformats.org/officeDocument/2006/relationships/tags" Target="../tags/tag666.xml"/><Relationship Id="rId22" Type="http://schemas.openxmlformats.org/officeDocument/2006/relationships/tags" Target="../tags/tag674.xml"/><Relationship Id="rId27" Type="http://schemas.openxmlformats.org/officeDocument/2006/relationships/tags" Target="../tags/tag679.xml"/><Relationship Id="rId30" Type="http://schemas.openxmlformats.org/officeDocument/2006/relationships/tags" Target="../tags/tag682.xml"/><Relationship Id="rId35" Type="http://schemas.openxmlformats.org/officeDocument/2006/relationships/tags" Target="../tags/tag687.xml"/><Relationship Id="rId8" Type="http://schemas.openxmlformats.org/officeDocument/2006/relationships/tags" Target="../tags/tag660.xml"/><Relationship Id="rId3" Type="http://schemas.openxmlformats.org/officeDocument/2006/relationships/tags" Target="../tags/tag655.xml"/><Relationship Id="rId12" Type="http://schemas.openxmlformats.org/officeDocument/2006/relationships/tags" Target="../tags/tag664.xml"/><Relationship Id="rId17" Type="http://schemas.openxmlformats.org/officeDocument/2006/relationships/tags" Target="../tags/tag669.xml"/><Relationship Id="rId25" Type="http://schemas.openxmlformats.org/officeDocument/2006/relationships/tags" Target="../tags/tag677.xml"/><Relationship Id="rId33" Type="http://schemas.openxmlformats.org/officeDocument/2006/relationships/tags" Target="../tags/tag685.xml"/><Relationship Id="rId38" Type="http://schemas.openxmlformats.org/officeDocument/2006/relationships/tags" Target="../tags/tag690.xml"/></Relationships>
</file>

<file path=ppt/slides/_rels/slide31.xml.rels><?xml version="1.0" encoding="UTF-8" standalone="yes"?>
<Relationships xmlns="http://schemas.openxmlformats.org/package/2006/relationships"><Relationship Id="rId13" Type="http://schemas.openxmlformats.org/officeDocument/2006/relationships/tags" Target="../tags/tag706.xml"/><Relationship Id="rId18" Type="http://schemas.openxmlformats.org/officeDocument/2006/relationships/tags" Target="../tags/tag711.xml"/><Relationship Id="rId26" Type="http://schemas.openxmlformats.org/officeDocument/2006/relationships/tags" Target="../tags/tag719.xml"/><Relationship Id="rId39" Type="http://schemas.openxmlformats.org/officeDocument/2006/relationships/tags" Target="../tags/tag732.xml"/><Relationship Id="rId21" Type="http://schemas.openxmlformats.org/officeDocument/2006/relationships/tags" Target="../tags/tag714.xml"/><Relationship Id="rId34" Type="http://schemas.openxmlformats.org/officeDocument/2006/relationships/tags" Target="../tags/tag727.xml"/><Relationship Id="rId42" Type="http://schemas.openxmlformats.org/officeDocument/2006/relationships/slideLayout" Target="../slideLayouts/slideLayout2.xml"/><Relationship Id="rId7" Type="http://schemas.openxmlformats.org/officeDocument/2006/relationships/tags" Target="../tags/tag700.xml"/><Relationship Id="rId2" Type="http://schemas.openxmlformats.org/officeDocument/2006/relationships/tags" Target="../tags/tag695.xml"/><Relationship Id="rId16" Type="http://schemas.openxmlformats.org/officeDocument/2006/relationships/tags" Target="../tags/tag709.xml"/><Relationship Id="rId20" Type="http://schemas.openxmlformats.org/officeDocument/2006/relationships/tags" Target="../tags/tag713.xml"/><Relationship Id="rId29" Type="http://schemas.openxmlformats.org/officeDocument/2006/relationships/tags" Target="../tags/tag722.xml"/><Relationship Id="rId41" Type="http://schemas.openxmlformats.org/officeDocument/2006/relationships/tags" Target="../tags/tag734.xml"/><Relationship Id="rId1" Type="http://schemas.openxmlformats.org/officeDocument/2006/relationships/tags" Target="../tags/tag694.xml"/><Relationship Id="rId6" Type="http://schemas.openxmlformats.org/officeDocument/2006/relationships/tags" Target="../tags/tag699.xml"/><Relationship Id="rId11" Type="http://schemas.openxmlformats.org/officeDocument/2006/relationships/tags" Target="../tags/tag704.xml"/><Relationship Id="rId24" Type="http://schemas.openxmlformats.org/officeDocument/2006/relationships/tags" Target="../tags/tag717.xml"/><Relationship Id="rId32" Type="http://schemas.openxmlformats.org/officeDocument/2006/relationships/tags" Target="../tags/tag725.xml"/><Relationship Id="rId37" Type="http://schemas.openxmlformats.org/officeDocument/2006/relationships/tags" Target="../tags/tag730.xml"/><Relationship Id="rId40" Type="http://schemas.openxmlformats.org/officeDocument/2006/relationships/tags" Target="../tags/tag733.xml"/><Relationship Id="rId5" Type="http://schemas.openxmlformats.org/officeDocument/2006/relationships/tags" Target="../tags/tag698.xml"/><Relationship Id="rId15" Type="http://schemas.openxmlformats.org/officeDocument/2006/relationships/tags" Target="../tags/tag708.xml"/><Relationship Id="rId23" Type="http://schemas.openxmlformats.org/officeDocument/2006/relationships/tags" Target="../tags/tag716.xml"/><Relationship Id="rId28" Type="http://schemas.openxmlformats.org/officeDocument/2006/relationships/tags" Target="../tags/tag721.xml"/><Relationship Id="rId36" Type="http://schemas.openxmlformats.org/officeDocument/2006/relationships/tags" Target="../tags/tag729.xml"/><Relationship Id="rId10" Type="http://schemas.openxmlformats.org/officeDocument/2006/relationships/tags" Target="../tags/tag703.xml"/><Relationship Id="rId19" Type="http://schemas.openxmlformats.org/officeDocument/2006/relationships/tags" Target="../tags/tag712.xml"/><Relationship Id="rId31" Type="http://schemas.openxmlformats.org/officeDocument/2006/relationships/tags" Target="../tags/tag724.xml"/><Relationship Id="rId4" Type="http://schemas.openxmlformats.org/officeDocument/2006/relationships/tags" Target="../tags/tag697.xml"/><Relationship Id="rId9" Type="http://schemas.openxmlformats.org/officeDocument/2006/relationships/tags" Target="../tags/tag702.xml"/><Relationship Id="rId14" Type="http://schemas.openxmlformats.org/officeDocument/2006/relationships/tags" Target="../tags/tag707.xml"/><Relationship Id="rId22" Type="http://schemas.openxmlformats.org/officeDocument/2006/relationships/tags" Target="../tags/tag715.xml"/><Relationship Id="rId27" Type="http://schemas.openxmlformats.org/officeDocument/2006/relationships/tags" Target="../tags/tag720.xml"/><Relationship Id="rId30" Type="http://schemas.openxmlformats.org/officeDocument/2006/relationships/tags" Target="../tags/tag723.xml"/><Relationship Id="rId35" Type="http://schemas.openxmlformats.org/officeDocument/2006/relationships/tags" Target="../tags/tag728.xml"/><Relationship Id="rId8" Type="http://schemas.openxmlformats.org/officeDocument/2006/relationships/tags" Target="../tags/tag701.xml"/><Relationship Id="rId3" Type="http://schemas.openxmlformats.org/officeDocument/2006/relationships/tags" Target="../tags/tag696.xml"/><Relationship Id="rId12" Type="http://schemas.openxmlformats.org/officeDocument/2006/relationships/tags" Target="../tags/tag705.xml"/><Relationship Id="rId17" Type="http://schemas.openxmlformats.org/officeDocument/2006/relationships/tags" Target="../tags/tag710.xml"/><Relationship Id="rId25" Type="http://schemas.openxmlformats.org/officeDocument/2006/relationships/tags" Target="../tags/tag718.xml"/><Relationship Id="rId33" Type="http://schemas.openxmlformats.org/officeDocument/2006/relationships/tags" Target="../tags/tag726.xml"/><Relationship Id="rId38" Type="http://schemas.openxmlformats.org/officeDocument/2006/relationships/tags" Target="../tags/tag731.xml"/></Relationships>
</file>

<file path=ppt/slides/_rels/slide32.xml.rels><?xml version="1.0" encoding="UTF-8" standalone="yes"?>
<Relationships xmlns="http://schemas.openxmlformats.org/package/2006/relationships"><Relationship Id="rId13" Type="http://schemas.openxmlformats.org/officeDocument/2006/relationships/tags" Target="../tags/tag747.xml"/><Relationship Id="rId18" Type="http://schemas.openxmlformats.org/officeDocument/2006/relationships/tags" Target="../tags/tag752.xml"/><Relationship Id="rId26" Type="http://schemas.openxmlformats.org/officeDocument/2006/relationships/tags" Target="../tags/tag760.xml"/><Relationship Id="rId39" Type="http://schemas.openxmlformats.org/officeDocument/2006/relationships/tags" Target="../tags/tag773.xml"/><Relationship Id="rId21" Type="http://schemas.openxmlformats.org/officeDocument/2006/relationships/tags" Target="../tags/tag755.xml"/><Relationship Id="rId34" Type="http://schemas.openxmlformats.org/officeDocument/2006/relationships/tags" Target="../tags/tag768.xml"/><Relationship Id="rId42" Type="http://schemas.openxmlformats.org/officeDocument/2006/relationships/slideLayout" Target="../slideLayouts/slideLayout2.xml"/><Relationship Id="rId7" Type="http://schemas.openxmlformats.org/officeDocument/2006/relationships/tags" Target="../tags/tag741.xml"/><Relationship Id="rId2" Type="http://schemas.openxmlformats.org/officeDocument/2006/relationships/tags" Target="../tags/tag736.xml"/><Relationship Id="rId16" Type="http://schemas.openxmlformats.org/officeDocument/2006/relationships/tags" Target="../tags/tag750.xml"/><Relationship Id="rId20" Type="http://schemas.openxmlformats.org/officeDocument/2006/relationships/tags" Target="../tags/tag754.xml"/><Relationship Id="rId29" Type="http://schemas.openxmlformats.org/officeDocument/2006/relationships/tags" Target="../tags/tag763.xml"/><Relationship Id="rId41" Type="http://schemas.openxmlformats.org/officeDocument/2006/relationships/tags" Target="../tags/tag775.xml"/><Relationship Id="rId1" Type="http://schemas.openxmlformats.org/officeDocument/2006/relationships/tags" Target="../tags/tag735.xml"/><Relationship Id="rId6" Type="http://schemas.openxmlformats.org/officeDocument/2006/relationships/tags" Target="../tags/tag740.xml"/><Relationship Id="rId11" Type="http://schemas.openxmlformats.org/officeDocument/2006/relationships/tags" Target="../tags/tag745.xml"/><Relationship Id="rId24" Type="http://schemas.openxmlformats.org/officeDocument/2006/relationships/tags" Target="../tags/tag758.xml"/><Relationship Id="rId32" Type="http://schemas.openxmlformats.org/officeDocument/2006/relationships/tags" Target="../tags/tag766.xml"/><Relationship Id="rId37" Type="http://schemas.openxmlformats.org/officeDocument/2006/relationships/tags" Target="../tags/tag771.xml"/><Relationship Id="rId40" Type="http://schemas.openxmlformats.org/officeDocument/2006/relationships/tags" Target="../tags/tag774.xml"/><Relationship Id="rId5" Type="http://schemas.openxmlformats.org/officeDocument/2006/relationships/tags" Target="../tags/tag739.xml"/><Relationship Id="rId15" Type="http://schemas.openxmlformats.org/officeDocument/2006/relationships/tags" Target="../tags/tag749.xml"/><Relationship Id="rId23" Type="http://schemas.openxmlformats.org/officeDocument/2006/relationships/tags" Target="../tags/tag757.xml"/><Relationship Id="rId28" Type="http://schemas.openxmlformats.org/officeDocument/2006/relationships/tags" Target="../tags/tag762.xml"/><Relationship Id="rId36" Type="http://schemas.openxmlformats.org/officeDocument/2006/relationships/tags" Target="../tags/tag770.xml"/><Relationship Id="rId10" Type="http://schemas.openxmlformats.org/officeDocument/2006/relationships/tags" Target="../tags/tag744.xml"/><Relationship Id="rId19" Type="http://schemas.openxmlformats.org/officeDocument/2006/relationships/tags" Target="../tags/tag753.xml"/><Relationship Id="rId31" Type="http://schemas.openxmlformats.org/officeDocument/2006/relationships/tags" Target="../tags/tag765.xml"/><Relationship Id="rId4" Type="http://schemas.openxmlformats.org/officeDocument/2006/relationships/tags" Target="../tags/tag738.xml"/><Relationship Id="rId9" Type="http://schemas.openxmlformats.org/officeDocument/2006/relationships/tags" Target="../tags/tag743.xml"/><Relationship Id="rId14" Type="http://schemas.openxmlformats.org/officeDocument/2006/relationships/tags" Target="../tags/tag748.xml"/><Relationship Id="rId22" Type="http://schemas.openxmlformats.org/officeDocument/2006/relationships/tags" Target="../tags/tag756.xml"/><Relationship Id="rId27" Type="http://schemas.openxmlformats.org/officeDocument/2006/relationships/tags" Target="../tags/tag761.xml"/><Relationship Id="rId30" Type="http://schemas.openxmlformats.org/officeDocument/2006/relationships/tags" Target="../tags/tag764.xml"/><Relationship Id="rId35" Type="http://schemas.openxmlformats.org/officeDocument/2006/relationships/tags" Target="../tags/tag769.xml"/><Relationship Id="rId8" Type="http://schemas.openxmlformats.org/officeDocument/2006/relationships/tags" Target="../tags/tag742.xml"/><Relationship Id="rId3" Type="http://schemas.openxmlformats.org/officeDocument/2006/relationships/tags" Target="../tags/tag737.xml"/><Relationship Id="rId12" Type="http://schemas.openxmlformats.org/officeDocument/2006/relationships/tags" Target="../tags/tag746.xml"/><Relationship Id="rId17" Type="http://schemas.openxmlformats.org/officeDocument/2006/relationships/tags" Target="../tags/tag751.xml"/><Relationship Id="rId25" Type="http://schemas.openxmlformats.org/officeDocument/2006/relationships/tags" Target="../tags/tag759.xml"/><Relationship Id="rId33" Type="http://schemas.openxmlformats.org/officeDocument/2006/relationships/tags" Target="../tags/tag767.xml"/><Relationship Id="rId38" Type="http://schemas.openxmlformats.org/officeDocument/2006/relationships/tags" Target="../tags/tag772.xml"/></Relationships>
</file>

<file path=ppt/slides/_rels/slide33.xml.rels><?xml version="1.0" encoding="UTF-8" standalone="yes"?>
<Relationships xmlns="http://schemas.openxmlformats.org/package/2006/relationships"><Relationship Id="rId13" Type="http://schemas.openxmlformats.org/officeDocument/2006/relationships/tags" Target="../tags/tag788.xml"/><Relationship Id="rId18" Type="http://schemas.openxmlformats.org/officeDocument/2006/relationships/tags" Target="../tags/tag793.xml"/><Relationship Id="rId26" Type="http://schemas.openxmlformats.org/officeDocument/2006/relationships/tags" Target="../tags/tag801.xml"/><Relationship Id="rId39" Type="http://schemas.openxmlformats.org/officeDocument/2006/relationships/tags" Target="../tags/tag814.xml"/><Relationship Id="rId21" Type="http://schemas.openxmlformats.org/officeDocument/2006/relationships/tags" Target="../tags/tag796.xml"/><Relationship Id="rId34" Type="http://schemas.openxmlformats.org/officeDocument/2006/relationships/tags" Target="../tags/tag809.xml"/><Relationship Id="rId42" Type="http://schemas.openxmlformats.org/officeDocument/2006/relationships/tags" Target="../tags/tag817.xml"/><Relationship Id="rId47" Type="http://schemas.openxmlformats.org/officeDocument/2006/relationships/tags" Target="../tags/tag822.xml"/><Relationship Id="rId50" Type="http://schemas.openxmlformats.org/officeDocument/2006/relationships/tags" Target="../tags/tag825.xml"/><Relationship Id="rId7" Type="http://schemas.openxmlformats.org/officeDocument/2006/relationships/tags" Target="../tags/tag782.xml"/><Relationship Id="rId2" Type="http://schemas.openxmlformats.org/officeDocument/2006/relationships/tags" Target="../tags/tag777.xml"/><Relationship Id="rId16" Type="http://schemas.openxmlformats.org/officeDocument/2006/relationships/tags" Target="../tags/tag791.xml"/><Relationship Id="rId29" Type="http://schemas.openxmlformats.org/officeDocument/2006/relationships/tags" Target="../tags/tag804.xml"/><Relationship Id="rId11" Type="http://schemas.openxmlformats.org/officeDocument/2006/relationships/tags" Target="../tags/tag786.xml"/><Relationship Id="rId24" Type="http://schemas.openxmlformats.org/officeDocument/2006/relationships/tags" Target="../tags/tag799.xml"/><Relationship Id="rId32" Type="http://schemas.openxmlformats.org/officeDocument/2006/relationships/tags" Target="../tags/tag807.xml"/><Relationship Id="rId37" Type="http://schemas.openxmlformats.org/officeDocument/2006/relationships/tags" Target="../tags/tag812.xml"/><Relationship Id="rId40" Type="http://schemas.openxmlformats.org/officeDocument/2006/relationships/tags" Target="../tags/tag815.xml"/><Relationship Id="rId45" Type="http://schemas.openxmlformats.org/officeDocument/2006/relationships/tags" Target="../tags/tag820.xml"/><Relationship Id="rId53" Type="http://schemas.openxmlformats.org/officeDocument/2006/relationships/tags" Target="../tags/tag828.xml"/><Relationship Id="rId5" Type="http://schemas.openxmlformats.org/officeDocument/2006/relationships/tags" Target="../tags/tag780.xml"/><Relationship Id="rId10" Type="http://schemas.openxmlformats.org/officeDocument/2006/relationships/tags" Target="../tags/tag785.xml"/><Relationship Id="rId19" Type="http://schemas.openxmlformats.org/officeDocument/2006/relationships/tags" Target="../tags/tag794.xml"/><Relationship Id="rId31" Type="http://schemas.openxmlformats.org/officeDocument/2006/relationships/tags" Target="../tags/tag806.xml"/><Relationship Id="rId44" Type="http://schemas.openxmlformats.org/officeDocument/2006/relationships/tags" Target="../tags/tag819.xml"/><Relationship Id="rId52" Type="http://schemas.openxmlformats.org/officeDocument/2006/relationships/tags" Target="../tags/tag827.xml"/><Relationship Id="rId4" Type="http://schemas.openxmlformats.org/officeDocument/2006/relationships/tags" Target="../tags/tag779.xml"/><Relationship Id="rId9" Type="http://schemas.openxmlformats.org/officeDocument/2006/relationships/tags" Target="../tags/tag784.xml"/><Relationship Id="rId14" Type="http://schemas.openxmlformats.org/officeDocument/2006/relationships/tags" Target="../tags/tag789.xml"/><Relationship Id="rId22" Type="http://schemas.openxmlformats.org/officeDocument/2006/relationships/tags" Target="../tags/tag797.xml"/><Relationship Id="rId27" Type="http://schemas.openxmlformats.org/officeDocument/2006/relationships/tags" Target="../tags/tag802.xml"/><Relationship Id="rId30" Type="http://schemas.openxmlformats.org/officeDocument/2006/relationships/tags" Target="../tags/tag805.xml"/><Relationship Id="rId35" Type="http://schemas.openxmlformats.org/officeDocument/2006/relationships/tags" Target="../tags/tag810.xml"/><Relationship Id="rId43" Type="http://schemas.openxmlformats.org/officeDocument/2006/relationships/tags" Target="../tags/tag818.xml"/><Relationship Id="rId48" Type="http://schemas.openxmlformats.org/officeDocument/2006/relationships/tags" Target="../tags/tag823.xml"/><Relationship Id="rId8" Type="http://schemas.openxmlformats.org/officeDocument/2006/relationships/tags" Target="../tags/tag783.xml"/><Relationship Id="rId51" Type="http://schemas.openxmlformats.org/officeDocument/2006/relationships/tags" Target="../tags/tag826.xml"/><Relationship Id="rId3" Type="http://schemas.openxmlformats.org/officeDocument/2006/relationships/tags" Target="../tags/tag778.xml"/><Relationship Id="rId12" Type="http://schemas.openxmlformats.org/officeDocument/2006/relationships/tags" Target="../tags/tag787.xml"/><Relationship Id="rId17" Type="http://schemas.openxmlformats.org/officeDocument/2006/relationships/tags" Target="../tags/tag792.xml"/><Relationship Id="rId25" Type="http://schemas.openxmlformats.org/officeDocument/2006/relationships/tags" Target="../tags/tag800.xml"/><Relationship Id="rId33" Type="http://schemas.openxmlformats.org/officeDocument/2006/relationships/tags" Target="../tags/tag808.xml"/><Relationship Id="rId38" Type="http://schemas.openxmlformats.org/officeDocument/2006/relationships/tags" Target="../tags/tag813.xml"/><Relationship Id="rId46" Type="http://schemas.openxmlformats.org/officeDocument/2006/relationships/tags" Target="../tags/tag821.xml"/><Relationship Id="rId20" Type="http://schemas.openxmlformats.org/officeDocument/2006/relationships/tags" Target="../tags/tag795.xml"/><Relationship Id="rId41" Type="http://schemas.openxmlformats.org/officeDocument/2006/relationships/tags" Target="../tags/tag816.xml"/><Relationship Id="rId54" Type="http://schemas.openxmlformats.org/officeDocument/2006/relationships/slideLayout" Target="../slideLayouts/slideLayout2.xml"/><Relationship Id="rId1" Type="http://schemas.openxmlformats.org/officeDocument/2006/relationships/tags" Target="../tags/tag776.xml"/><Relationship Id="rId6" Type="http://schemas.openxmlformats.org/officeDocument/2006/relationships/tags" Target="../tags/tag781.xml"/><Relationship Id="rId15" Type="http://schemas.openxmlformats.org/officeDocument/2006/relationships/tags" Target="../tags/tag790.xml"/><Relationship Id="rId23" Type="http://schemas.openxmlformats.org/officeDocument/2006/relationships/tags" Target="../tags/tag798.xml"/><Relationship Id="rId28" Type="http://schemas.openxmlformats.org/officeDocument/2006/relationships/tags" Target="../tags/tag803.xml"/><Relationship Id="rId36" Type="http://schemas.openxmlformats.org/officeDocument/2006/relationships/tags" Target="../tags/tag811.xml"/><Relationship Id="rId49" Type="http://schemas.openxmlformats.org/officeDocument/2006/relationships/tags" Target="../tags/tag8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831.xml"/><Relationship Id="rId2" Type="http://schemas.openxmlformats.org/officeDocument/2006/relationships/tags" Target="../tags/tag830.xml"/><Relationship Id="rId1" Type="http://schemas.openxmlformats.org/officeDocument/2006/relationships/tags" Target="../tags/tag829.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83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40.xml"/><Relationship Id="rId3" Type="http://schemas.openxmlformats.org/officeDocument/2006/relationships/tags" Target="../tags/tag835.xml"/><Relationship Id="rId7" Type="http://schemas.openxmlformats.org/officeDocument/2006/relationships/tags" Target="../tags/tag839.xml"/><Relationship Id="rId12" Type="http://schemas.openxmlformats.org/officeDocument/2006/relationships/notesSlide" Target="../notesSlides/notesSlide13.xml"/><Relationship Id="rId2" Type="http://schemas.openxmlformats.org/officeDocument/2006/relationships/tags" Target="../tags/tag834.xml"/><Relationship Id="rId1" Type="http://schemas.openxmlformats.org/officeDocument/2006/relationships/tags" Target="../tags/tag833.xml"/><Relationship Id="rId6" Type="http://schemas.openxmlformats.org/officeDocument/2006/relationships/tags" Target="../tags/tag838.xml"/><Relationship Id="rId11" Type="http://schemas.openxmlformats.org/officeDocument/2006/relationships/slideLayout" Target="../slideLayouts/slideLayout2.xml"/><Relationship Id="rId5" Type="http://schemas.openxmlformats.org/officeDocument/2006/relationships/tags" Target="../tags/tag837.xml"/><Relationship Id="rId10" Type="http://schemas.openxmlformats.org/officeDocument/2006/relationships/tags" Target="../tags/tag842.xml"/><Relationship Id="rId4" Type="http://schemas.openxmlformats.org/officeDocument/2006/relationships/tags" Target="../tags/tag836.xml"/><Relationship Id="rId9" Type="http://schemas.openxmlformats.org/officeDocument/2006/relationships/tags" Target="../tags/tag8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3" Type="http://schemas.openxmlformats.org/officeDocument/2006/relationships/tags" Target="../tags/tag855.xml"/><Relationship Id="rId18" Type="http://schemas.openxmlformats.org/officeDocument/2006/relationships/tags" Target="../tags/tag860.xml"/><Relationship Id="rId26" Type="http://schemas.openxmlformats.org/officeDocument/2006/relationships/tags" Target="../tags/tag868.xml"/><Relationship Id="rId39" Type="http://schemas.openxmlformats.org/officeDocument/2006/relationships/tags" Target="../tags/tag881.xml"/><Relationship Id="rId21" Type="http://schemas.openxmlformats.org/officeDocument/2006/relationships/tags" Target="../tags/tag863.xml"/><Relationship Id="rId34" Type="http://schemas.openxmlformats.org/officeDocument/2006/relationships/tags" Target="../tags/tag876.xml"/><Relationship Id="rId42" Type="http://schemas.openxmlformats.org/officeDocument/2006/relationships/tags" Target="../tags/tag884.xml"/><Relationship Id="rId47" Type="http://schemas.openxmlformats.org/officeDocument/2006/relationships/tags" Target="../tags/tag889.xml"/><Relationship Id="rId50" Type="http://schemas.openxmlformats.org/officeDocument/2006/relationships/tags" Target="../tags/tag892.xml"/><Relationship Id="rId55" Type="http://schemas.openxmlformats.org/officeDocument/2006/relationships/tags" Target="../tags/tag897.xml"/><Relationship Id="rId7" Type="http://schemas.openxmlformats.org/officeDocument/2006/relationships/tags" Target="../tags/tag849.xml"/><Relationship Id="rId2" Type="http://schemas.openxmlformats.org/officeDocument/2006/relationships/tags" Target="../tags/tag844.xml"/><Relationship Id="rId16" Type="http://schemas.openxmlformats.org/officeDocument/2006/relationships/tags" Target="../tags/tag858.xml"/><Relationship Id="rId29" Type="http://schemas.openxmlformats.org/officeDocument/2006/relationships/tags" Target="../tags/tag871.xml"/><Relationship Id="rId11" Type="http://schemas.openxmlformats.org/officeDocument/2006/relationships/tags" Target="../tags/tag853.xml"/><Relationship Id="rId24" Type="http://schemas.openxmlformats.org/officeDocument/2006/relationships/tags" Target="../tags/tag866.xml"/><Relationship Id="rId32" Type="http://schemas.openxmlformats.org/officeDocument/2006/relationships/tags" Target="../tags/tag874.xml"/><Relationship Id="rId37" Type="http://schemas.openxmlformats.org/officeDocument/2006/relationships/tags" Target="../tags/tag879.xml"/><Relationship Id="rId40" Type="http://schemas.openxmlformats.org/officeDocument/2006/relationships/tags" Target="../tags/tag882.xml"/><Relationship Id="rId45" Type="http://schemas.openxmlformats.org/officeDocument/2006/relationships/tags" Target="../tags/tag887.xml"/><Relationship Id="rId53" Type="http://schemas.openxmlformats.org/officeDocument/2006/relationships/tags" Target="../tags/tag895.xml"/><Relationship Id="rId58" Type="http://schemas.openxmlformats.org/officeDocument/2006/relationships/slideLayout" Target="../slideLayouts/slideLayout2.xml"/><Relationship Id="rId5" Type="http://schemas.openxmlformats.org/officeDocument/2006/relationships/tags" Target="../tags/tag847.xml"/><Relationship Id="rId19" Type="http://schemas.openxmlformats.org/officeDocument/2006/relationships/tags" Target="../tags/tag861.xml"/><Relationship Id="rId4" Type="http://schemas.openxmlformats.org/officeDocument/2006/relationships/tags" Target="../tags/tag846.xml"/><Relationship Id="rId9" Type="http://schemas.openxmlformats.org/officeDocument/2006/relationships/tags" Target="../tags/tag851.xml"/><Relationship Id="rId14" Type="http://schemas.openxmlformats.org/officeDocument/2006/relationships/tags" Target="../tags/tag856.xml"/><Relationship Id="rId22" Type="http://schemas.openxmlformats.org/officeDocument/2006/relationships/tags" Target="../tags/tag864.xml"/><Relationship Id="rId27" Type="http://schemas.openxmlformats.org/officeDocument/2006/relationships/tags" Target="../tags/tag869.xml"/><Relationship Id="rId30" Type="http://schemas.openxmlformats.org/officeDocument/2006/relationships/tags" Target="../tags/tag872.xml"/><Relationship Id="rId35" Type="http://schemas.openxmlformats.org/officeDocument/2006/relationships/tags" Target="../tags/tag877.xml"/><Relationship Id="rId43" Type="http://schemas.openxmlformats.org/officeDocument/2006/relationships/tags" Target="../tags/tag885.xml"/><Relationship Id="rId48" Type="http://schemas.openxmlformats.org/officeDocument/2006/relationships/tags" Target="../tags/tag890.xml"/><Relationship Id="rId56" Type="http://schemas.openxmlformats.org/officeDocument/2006/relationships/tags" Target="../tags/tag898.xml"/><Relationship Id="rId8" Type="http://schemas.openxmlformats.org/officeDocument/2006/relationships/tags" Target="../tags/tag850.xml"/><Relationship Id="rId51" Type="http://schemas.openxmlformats.org/officeDocument/2006/relationships/tags" Target="../tags/tag893.xml"/><Relationship Id="rId3" Type="http://schemas.openxmlformats.org/officeDocument/2006/relationships/tags" Target="../tags/tag845.xml"/><Relationship Id="rId12" Type="http://schemas.openxmlformats.org/officeDocument/2006/relationships/tags" Target="../tags/tag854.xml"/><Relationship Id="rId17" Type="http://schemas.openxmlformats.org/officeDocument/2006/relationships/tags" Target="../tags/tag859.xml"/><Relationship Id="rId25" Type="http://schemas.openxmlformats.org/officeDocument/2006/relationships/tags" Target="../tags/tag867.xml"/><Relationship Id="rId33" Type="http://schemas.openxmlformats.org/officeDocument/2006/relationships/tags" Target="../tags/tag875.xml"/><Relationship Id="rId38" Type="http://schemas.openxmlformats.org/officeDocument/2006/relationships/tags" Target="../tags/tag880.xml"/><Relationship Id="rId46" Type="http://schemas.openxmlformats.org/officeDocument/2006/relationships/tags" Target="../tags/tag888.xml"/><Relationship Id="rId59" Type="http://schemas.openxmlformats.org/officeDocument/2006/relationships/notesSlide" Target="../notesSlides/notesSlide14.xml"/><Relationship Id="rId20" Type="http://schemas.openxmlformats.org/officeDocument/2006/relationships/tags" Target="../tags/tag862.xml"/><Relationship Id="rId41" Type="http://schemas.openxmlformats.org/officeDocument/2006/relationships/tags" Target="../tags/tag883.xml"/><Relationship Id="rId54" Type="http://schemas.openxmlformats.org/officeDocument/2006/relationships/tags" Target="../tags/tag896.xml"/><Relationship Id="rId1" Type="http://schemas.openxmlformats.org/officeDocument/2006/relationships/tags" Target="../tags/tag843.xml"/><Relationship Id="rId6" Type="http://schemas.openxmlformats.org/officeDocument/2006/relationships/tags" Target="../tags/tag848.xml"/><Relationship Id="rId15" Type="http://schemas.openxmlformats.org/officeDocument/2006/relationships/tags" Target="../tags/tag857.xml"/><Relationship Id="rId23" Type="http://schemas.openxmlformats.org/officeDocument/2006/relationships/tags" Target="../tags/tag865.xml"/><Relationship Id="rId28" Type="http://schemas.openxmlformats.org/officeDocument/2006/relationships/tags" Target="../tags/tag870.xml"/><Relationship Id="rId36" Type="http://schemas.openxmlformats.org/officeDocument/2006/relationships/tags" Target="../tags/tag878.xml"/><Relationship Id="rId49" Type="http://schemas.openxmlformats.org/officeDocument/2006/relationships/tags" Target="../tags/tag891.xml"/><Relationship Id="rId57" Type="http://schemas.openxmlformats.org/officeDocument/2006/relationships/tags" Target="../tags/tag899.xml"/><Relationship Id="rId10" Type="http://schemas.openxmlformats.org/officeDocument/2006/relationships/tags" Target="../tags/tag852.xml"/><Relationship Id="rId31" Type="http://schemas.openxmlformats.org/officeDocument/2006/relationships/tags" Target="../tags/tag873.xml"/><Relationship Id="rId44" Type="http://schemas.openxmlformats.org/officeDocument/2006/relationships/tags" Target="../tags/tag886.xml"/><Relationship Id="rId52" Type="http://schemas.openxmlformats.org/officeDocument/2006/relationships/tags" Target="../tags/tag894.xml"/></Relationships>
</file>

<file path=ppt/slides/_rels/slide41.xml.rels><?xml version="1.0" encoding="UTF-8" standalone="yes"?>
<Relationships xmlns="http://schemas.openxmlformats.org/package/2006/relationships"><Relationship Id="rId13" Type="http://schemas.openxmlformats.org/officeDocument/2006/relationships/tags" Target="../tags/tag912.xml"/><Relationship Id="rId18" Type="http://schemas.openxmlformats.org/officeDocument/2006/relationships/tags" Target="../tags/tag917.xml"/><Relationship Id="rId26" Type="http://schemas.openxmlformats.org/officeDocument/2006/relationships/tags" Target="../tags/tag925.xml"/><Relationship Id="rId39" Type="http://schemas.openxmlformats.org/officeDocument/2006/relationships/tags" Target="../tags/tag938.xml"/><Relationship Id="rId21" Type="http://schemas.openxmlformats.org/officeDocument/2006/relationships/tags" Target="../tags/tag920.xml"/><Relationship Id="rId34" Type="http://schemas.openxmlformats.org/officeDocument/2006/relationships/tags" Target="../tags/tag933.xml"/><Relationship Id="rId42" Type="http://schemas.openxmlformats.org/officeDocument/2006/relationships/tags" Target="../tags/tag941.xml"/><Relationship Id="rId47" Type="http://schemas.openxmlformats.org/officeDocument/2006/relationships/tags" Target="../tags/tag946.xml"/><Relationship Id="rId50" Type="http://schemas.openxmlformats.org/officeDocument/2006/relationships/tags" Target="../tags/tag949.xml"/><Relationship Id="rId55" Type="http://schemas.openxmlformats.org/officeDocument/2006/relationships/tags" Target="../tags/tag954.xml"/><Relationship Id="rId7" Type="http://schemas.openxmlformats.org/officeDocument/2006/relationships/tags" Target="../tags/tag906.xml"/><Relationship Id="rId2" Type="http://schemas.openxmlformats.org/officeDocument/2006/relationships/tags" Target="../tags/tag901.xml"/><Relationship Id="rId16" Type="http://schemas.openxmlformats.org/officeDocument/2006/relationships/tags" Target="../tags/tag915.xml"/><Relationship Id="rId29" Type="http://schemas.openxmlformats.org/officeDocument/2006/relationships/tags" Target="../tags/tag928.xml"/><Relationship Id="rId11" Type="http://schemas.openxmlformats.org/officeDocument/2006/relationships/tags" Target="../tags/tag910.xml"/><Relationship Id="rId24" Type="http://schemas.openxmlformats.org/officeDocument/2006/relationships/tags" Target="../tags/tag923.xml"/><Relationship Id="rId32" Type="http://schemas.openxmlformats.org/officeDocument/2006/relationships/tags" Target="../tags/tag931.xml"/><Relationship Id="rId37" Type="http://schemas.openxmlformats.org/officeDocument/2006/relationships/tags" Target="../tags/tag936.xml"/><Relationship Id="rId40" Type="http://schemas.openxmlformats.org/officeDocument/2006/relationships/tags" Target="../tags/tag939.xml"/><Relationship Id="rId45" Type="http://schemas.openxmlformats.org/officeDocument/2006/relationships/tags" Target="../tags/tag944.xml"/><Relationship Id="rId53" Type="http://schemas.openxmlformats.org/officeDocument/2006/relationships/tags" Target="../tags/tag952.xml"/><Relationship Id="rId58" Type="http://schemas.openxmlformats.org/officeDocument/2006/relationships/slideLayout" Target="../slideLayouts/slideLayout2.xml"/><Relationship Id="rId5" Type="http://schemas.openxmlformats.org/officeDocument/2006/relationships/tags" Target="../tags/tag904.xml"/><Relationship Id="rId19" Type="http://schemas.openxmlformats.org/officeDocument/2006/relationships/tags" Target="../tags/tag918.xml"/><Relationship Id="rId4" Type="http://schemas.openxmlformats.org/officeDocument/2006/relationships/tags" Target="../tags/tag903.xml"/><Relationship Id="rId9" Type="http://schemas.openxmlformats.org/officeDocument/2006/relationships/tags" Target="../tags/tag908.xml"/><Relationship Id="rId14" Type="http://schemas.openxmlformats.org/officeDocument/2006/relationships/tags" Target="../tags/tag913.xml"/><Relationship Id="rId22" Type="http://schemas.openxmlformats.org/officeDocument/2006/relationships/tags" Target="../tags/tag921.xml"/><Relationship Id="rId27" Type="http://schemas.openxmlformats.org/officeDocument/2006/relationships/tags" Target="../tags/tag926.xml"/><Relationship Id="rId30" Type="http://schemas.openxmlformats.org/officeDocument/2006/relationships/tags" Target="../tags/tag929.xml"/><Relationship Id="rId35" Type="http://schemas.openxmlformats.org/officeDocument/2006/relationships/tags" Target="../tags/tag934.xml"/><Relationship Id="rId43" Type="http://schemas.openxmlformats.org/officeDocument/2006/relationships/tags" Target="../tags/tag942.xml"/><Relationship Id="rId48" Type="http://schemas.openxmlformats.org/officeDocument/2006/relationships/tags" Target="../tags/tag947.xml"/><Relationship Id="rId56" Type="http://schemas.openxmlformats.org/officeDocument/2006/relationships/tags" Target="../tags/tag955.xml"/><Relationship Id="rId8" Type="http://schemas.openxmlformats.org/officeDocument/2006/relationships/tags" Target="../tags/tag907.xml"/><Relationship Id="rId51" Type="http://schemas.openxmlformats.org/officeDocument/2006/relationships/tags" Target="../tags/tag950.xml"/><Relationship Id="rId3" Type="http://schemas.openxmlformats.org/officeDocument/2006/relationships/tags" Target="../tags/tag902.xml"/><Relationship Id="rId12" Type="http://schemas.openxmlformats.org/officeDocument/2006/relationships/tags" Target="../tags/tag911.xml"/><Relationship Id="rId17" Type="http://schemas.openxmlformats.org/officeDocument/2006/relationships/tags" Target="../tags/tag916.xml"/><Relationship Id="rId25" Type="http://schemas.openxmlformats.org/officeDocument/2006/relationships/tags" Target="../tags/tag924.xml"/><Relationship Id="rId33" Type="http://schemas.openxmlformats.org/officeDocument/2006/relationships/tags" Target="../tags/tag932.xml"/><Relationship Id="rId38" Type="http://schemas.openxmlformats.org/officeDocument/2006/relationships/tags" Target="../tags/tag937.xml"/><Relationship Id="rId46" Type="http://schemas.openxmlformats.org/officeDocument/2006/relationships/tags" Target="../tags/tag945.xml"/><Relationship Id="rId59" Type="http://schemas.openxmlformats.org/officeDocument/2006/relationships/notesSlide" Target="../notesSlides/notesSlide15.xml"/><Relationship Id="rId20" Type="http://schemas.openxmlformats.org/officeDocument/2006/relationships/tags" Target="../tags/tag919.xml"/><Relationship Id="rId41" Type="http://schemas.openxmlformats.org/officeDocument/2006/relationships/tags" Target="../tags/tag940.xml"/><Relationship Id="rId54" Type="http://schemas.openxmlformats.org/officeDocument/2006/relationships/tags" Target="../tags/tag953.xml"/><Relationship Id="rId1" Type="http://schemas.openxmlformats.org/officeDocument/2006/relationships/tags" Target="../tags/tag900.xml"/><Relationship Id="rId6" Type="http://schemas.openxmlformats.org/officeDocument/2006/relationships/tags" Target="../tags/tag905.xml"/><Relationship Id="rId15" Type="http://schemas.openxmlformats.org/officeDocument/2006/relationships/tags" Target="../tags/tag914.xml"/><Relationship Id="rId23" Type="http://schemas.openxmlformats.org/officeDocument/2006/relationships/tags" Target="../tags/tag922.xml"/><Relationship Id="rId28" Type="http://schemas.openxmlformats.org/officeDocument/2006/relationships/tags" Target="../tags/tag927.xml"/><Relationship Id="rId36" Type="http://schemas.openxmlformats.org/officeDocument/2006/relationships/tags" Target="../tags/tag935.xml"/><Relationship Id="rId49" Type="http://schemas.openxmlformats.org/officeDocument/2006/relationships/tags" Target="../tags/tag948.xml"/><Relationship Id="rId57" Type="http://schemas.openxmlformats.org/officeDocument/2006/relationships/tags" Target="../tags/tag956.xml"/><Relationship Id="rId10" Type="http://schemas.openxmlformats.org/officeDocument/2006/relationships/tags" Target="../tags/tag909.xml"/><Relationship Id="rId31" Type="http://schemas.openxmlformats.org/officeDocument/2006/relationships/tags" Target="../tags/tag930.xml"/><Relationship Id="rId44" Type="http://schemas.openxmlformats.org/officeDocument/2006/relationships/tags" Target="../tags/tag943.xml"/><Relationship Id="rId52" Type="http://schemas.openxmlformats.org/officeDocument/2006/relationships/tags" Target="../tags/tag951.xml"/></Relationships>
</file>

<file path=ppt/slides/_rels/slide42.xml.rels><?xml version="1.0" encoding="UTF-8" standalone="yes"?>
<Relationships xmlns="http://schemas.openxmlformats.org/package/2006/relationships"><Relationship Id="rId8" Type="http://schemas.openxmlformats.org/officeDocument/2006/relationships/tags" Target="../tags/tag964.xml"/><Relationship Id="rId13" Type="http://schemas.openxmlformats.org/officeDocument/2006/relationships/tags" Target="../tags/tag969.xml"/><Relationship Id="rId18" Type="http://schemas.openxmlformats.org/officeDocument/2006/relationships/tags" Target="../tags/tag974.xml"/><Relationship Id="rId3" Type="http://schemas.openxmlformats.org/officeDocument/2006/relationships/tags" Target="../tags/tag959.xml"/><Relationship Id="rId21" Type="http://schemas.openxmlformats.org/officeDocument/2006/relationships/tags" Target="../tags/tag977.xml"/><Relationship Id="rId7" Type="http://schemas.openxmlformats.org/officeDocument/2006/relationships/tags" Target="../tags/tag963.xml"/><Relationship Id="rId12" Type="http://schemas.openxmlformats.org/officeDocument/2006/relationships/tags" Target="../tags/tag968.xml"/><Relationship Id="rId17" Type="http://schemas.openxmlformats.org/officeDocument/2006/relationships/tags" Target="../tags/tag973.xml"/><Relationship Id="rId2" Type="http://schemas.openxmlformats.org/officeDocument/2006/relationships/tags" Target="../tags/tag958.xml"/><Relationship Id="rId16" Type="http://schemas.openxmlformats.org/officeDocument/2006/relationships/tags" Target="../tags/tag972.xml"/><Relationship Id="rId20" Type="http://schemas.openxmlformats.org/officeDocument/2006/relationships/tags" Target="../tags/tag976.xml"/><Relationship Id="rId1" Type="http://schemas.openxmlformats.org/officeDocument/2006/relationships/tags" Target="../tags/tag957.xml"/><Relationship Id="rId6" Type="http://schemas.openxmlformats.org/officeDocument/2006/relationships/tags" Target="../tags/tag962.xml"/><Relationship Id="rId11" Type="http://schemas.openxmlformats.org/officeDocument/2006/relationships/tags" Target="../tags/tag967.xml"/><Relationship Id="rId5" Type="http://schemas.openxmlformats.org/officeDocument/2006/relationships/tags" Target="../tags/tag961.xml"/><Relationship Id="rId15" Type="http://schemas.openxmlformats.org/officeDocument/2006/relationships/tags" Target="../tags/tag971.xml"/><Relationship Id="rId23" Type="http://schemas.openxmlformats.org/officeDocument/2006/relationships/notesSlide" Target="../notesSlides/notesSlide16.xml"/><Relationship Id="rId10" Type="http://schemas.openxmlformats.org/officeDocument/2006/relationships/tags" Target="../tags/tag966.xml"/><Relationship Id="rId19" Type="http://schemas.openxmlformats.org/officeDocument/2006/relationships/tags" Target="../tags/tag975.xml"/><Relationship Id="rId4" Type="http://schemas.openxmlformats.org/officeDocument/2006/relationships/tags" Target="../tags/tag960.xml"/><Relationship Id="rId9" Type="http://schemas.openxmlformats.org/officeDocument/2006/relationships/tags" Target="../tags/tag965.xml"/><Relationship Id="rId14" Type="http://schemas.openxmlformats.org/officeDocument/2006/relationships/tags" Target="../tags/tag970.xml"/><Relationship Id="rId2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tags" Target="../tags/tag990.xml"/><Relationship Id="rId18" Type="http://schemas.openxmlformats.org/officeDocument/2006/relationships/tags" Target="../tags/tag995.xml"/><Relationship Id="rId26" Type="http://schemas.openxmlformats.org/officeDocument/2006/relationships/tags" Target="../tags/tag1003.xml"/><Relationship Id="rId39" Type="http://schemas.openxmlformats.org/officeDocument/2006/relationships/tags" Target="../tags/tag1016.xml"/><Relationship Id="rId21" Type="http://schemas.openxmlformats.org/officeDocument/2006/relationships/tags" Target="../tags/tag998.xml"/><Relationship Id="rId34" Type="http://schemas.openxmlformats.org/officeDocument/2006/relationships/tags" Target="../tags/tag1011.xml"/><Relationship Id="rId42" Type="http://schemas.openxmlformats.org/officeDocument/2006/relationships/tags" Target="../tags/tag1019.xml"/><Relationship Id="rId47" Type="http://schemas.openxmlformats.org/officeDocument/2006/relationships/tags" Target="../tags/tag1024.xml"/><Relationship Id="rId50" Type="http://schemas.openxmlformats.org/officeDocument/2006/relationships/tags" Target="../tags/tag1027.xml"/><Relationship Id="rId55" Type="http://schemas.openxmlformats.org/officeDocument/2006/relationships/tags" Target="../tags/tag1032.xml"/><Relationship Id="rId7" Type="http://schemas.openxmlformats.org/officeDocument/2006/relationships/tags" Target="../tags/tag984.xml"/><Relationship Id="rId2" Type="http://schemas.openxmlformats.org/officeDocument/2006/relationships/tags" Target="../tags/tag979.xml"/><Relationship Id="rId16" Type="http://schemas.openxmlformats.org/officeDocument/2006/relationships/tags" Target="../tags/tag993.xml"/><Relationship Id="rId29" Type="http://schemas.openxmlformats.org/officeDocument/2006/relationships/tags" Target="../tags/tag1006.xml"/><Relationship Id="rId11" Type="http://schemas.openxmlformats.org/officeDocument/2006/relationships/tags" Target="../tags/tag988.xml"/><Relationship Id="rId24" Type="http://schemas.openxmlformats.org/officeDocument/2006/relationships/tags" Target="../tags/tag1001.xml"/><Relationship Id="rId32" Type="http://schemas.openxmlformats.org/officeDocument/2006/relationships/tags" Target="../tags/tag1009.xml"/><Relationship Id="rId37" Type="http://schemas.openxmlformats.org/officeDocument/2006/relationships/tags" Target="../tags/tag1014.xml"/><Relationship Id="rId40" Type="http://schemas.openxmlformats.org/officeDocument/2006/relationships/tags" Target="../tags/tag1017.xml"/><Relationship Id="rId45" Type="http://schemas.openxmlformats.org/officeDocument/2006/relationships/tags" Target="../tags/tag1022.xml"/><Relationship Id="rId53" Type="http://schemas.openxmlformats.org/officeDocument/2006/relationships/tags" Target="../tags/tag1030.xml"/><Relationship Id="rId58" Type="http://schemas.openxmlformats.org/officeDocument/2006/relationships/slideLayout" Target="../slideLayouts/slideLayout2.xml"/><Relationship Id="rId5" Type="http://schemas.openxmlformats.org/officeDocument/2006/relationships/tags" Target="../tags/tag982.xml"/><Relationship Id="rId19" Type="http://schemas.openxmlformats.org/officeDocument/2006/relationships/tags" Target="../tags/tag996.xml"/><Relationship Id="rId4" Type="http://schemas.openxmlformats.org/officeDocument/2006/relationships/tags" Target="../tags/tag981.xml"/><Relationship Id="rId9" Type="http://schemas.openxmlformats.org/officeDocument/2006/relationships/tags" Target="../tags/tag986.xml"/><Relationship Id="rId14" Type="http://schemas.openxmlformats.org/officeDocument/2006/relationships/tags" Target="../tags/tag991.xml"/><Relationship Id="rId22" Type="http://schemas.openxmlformats.org/officeDocument/2006/relationships/tags" Target="../tags/tag999.xml"/><Relationship Id="rId27" Type="http://schemas.openxmlformats.org/officeDocument/2006/relationships/tags" Target="../tags/tag1004.xml"/><Relationship Id="rId30" Type="http://schemas.openxmlformats.org/officeDocument/2006/relationships/tags" Target="../tags/tag1007.xml"/><Relationship Id="rId35" Type="http://schemas.openxmlformats.org/officeDocument/2006/relationships/tags" Target="../tags/tag1012.xml"/><Relationship Id="rId43" Type="http://schemas.openxmlformats.org/officeDocument/2006/relationships/tags" Target="../tags/tag1020.xml"/><Relationship Id="rId48" Type="http://schemas.openxmlformats.org/officeDocument/2006/relationships/tags" Target="../tags/tag1025.xml"/><Relationship Id="rId56" Type="http://schemas.openxmlformats.org/officeDocument/2006/relationships/tags" Target="../tags/tag1033.xml"/><Relationship Id="rId8" Type="http://schemas.openxmlformats.org/officeDocument/2006/relationships/tags" Target="../tags/tag985.xml"/><Relationship Id="rId51" Type="http://schemas.openxmlformats.org/officeDocument/2006/relationships/tags" Target="../tags/tag1028.xml"/><Relationship Id="rId3" Type="http://schemas.openxmlformats.org/officeDocument/2006/relationships/tags" Target="../tags/tag980.xml"/><Relationship Id="rId12" Type="http://schemas.openxmlformats.org/officeDocument/2006/relationships/tags" Target="../tags/tag989.xml"/><Relationship Id="rId17" Type="http://schemas.openxmlformats.org/officeDocument/2006/relationships/tags" Target="../tags/tag994.xml"/><Relationship Id="rId25" Type="http://schemas.openxmlformats.org/officeDocument/2006/relationships/tags" Target="../tags/tag1002.xml"/><Relationship Id="rId33" Type="http://schemas.openxmlformats.org/officeDocument/2006/relationships/tags" Target="../tags/tag1010.xml"/><Relationship Id="rId38" Type="http://schemas.openxmlformats.org/officeDocument/2006/relationships/tags" Target="../tags/tag1015.xml"/><Relationship Id="rId46" Type="http://schemas.openxmlformats.org/officeDocument/2006/relationships/tags" Target="../tags/tag1023.xml"/><Relationship Id="rId59" Type="http://schemas.openxmlformats.org/officeDocument/2006/relationships/notesSlide" Target="../notesSlides/notesSlide17.xml"/><Relationship Id="rId20" Type="http://schemas.openxmlformats.org/officeDocument/2006/relationships/tags" Target="../tags/tag997.xml"/><Relationship Id="rId41" Type="http://schemas.openxmlformats.org/officeDocument/2006/relationships/tags" Target="../tags/tag1018.xml"/><Relationship Id="rId54" Type="http://schemas.openxmlformats.org/officeDocument/2006/relationships/tags" Target="../tags/tag1031.xml"/><Relationship Id="rId1" Type="http://schemas.openxmlformats.org/officeDocument/2006/relationships/tags" Target="../tags/tag978.xml"/><Relationship Id="rId6" Type="http://schemas.openxmlformats.org/officeDocument/2006/relationships/tags" Target="../tags/tag983.xml"/><Relationship Id="rId15" Type="http://schemas.openxmlformats.org/officeDocument/2006/relationships/tags" Target="../tags/tag992.xml"/><Relationship Id="rId23" Type="http://schemas.openxmlformats.org/officeDocument/2006/relationships/tags" Target="../tags/tag1000.xml"/><Relationship Id="rId28" Type="http://schemas.openxmlformats.org/officeDocument/2006/relationships/tags" Target="../tags/tag1005.xml"/><Relationship Id="rId36" Type="http://schemas.openxmlformats.org/officeDocument/2006/relationships/tags" Target="../tags/tag1013.xml"/><Relationship Id="rId49" Type="http://schemas.openxmlformats.org/officeDocument/2006/relationships/tags" Target="../tags/tag1026.xml"/><Relationship Id="rId57" Type="http://schemas.openxmlformats.org/officeDocument/2006/relationships/tags" Target="../tags/tag1034.xml"/><Relationship Id="rId10" Type="http://schemas.openxmlformats.org/officeDocument/2006/relationships/tags" Target="../tags/tag987.xml"/><Relationship Id="rId31" Type="http://schemas.openxmlformats.org/officeDocument/2006/relationships/tags" Target="../tags/tag1008.xml"/><Relationship Id="rId44" Type="http://schemas.openxmlformats.org/officeDocument/2006/relationships/tags" Target="../tags/tag1021.xml"/><Relationship Id="rId52" Type="http://schemas.openxmlformats.org/officeDocument/2006/relationships/tags" Target="../tags/tag1029.xml"/></Relationships>
</file>

<file path=ppt/slides/_rels/slide44.xml.rels><?xml version="1.0" encoding="UTF-8" standalone="yes"?>
<Relationships xmlns="http://schemas.openxmlformats.org/package/2006/relationships"><Relationship Id="rId13" Type="http://schemas.openxmlformats.org/officeDocument/2006/relationships/tags" Target="../tags/tag1047.xml"/><Relationship Id="rId18" Type="http://schemas.openxmlformats.org/officeDocument/2006/relationships/tags" Target="../tags/tag1052.xml"/><Relationship Id="rId26" Type="http://schemas.openxmlformats.org/officeDocument/2006/relationships/tags" Target="../tags/tag1060.xml"/><Relationship Id="rId39" Type="http://schemas.openxmlformats.org/officeDocument/2006/relationships/tags" Target="../tags/tag1073.xml"/><Relationship Id="rId21" Type="http://schemas.openxmlformats.org/officeDocument/2006/relationships/tags" Target="../tags/tag1055.xml"/><Relationship Id="rId34" Type="http://schemas.openxmlformats.org/officeDocument/2006/relationships/tags" Target="../tags/tag1068.xml"/><Relationship Id="rId42" Type="http://schemas.openxmlformats.org/officeDocument/2006/relationships/tags" Target="../tags/tag1076.xml"/><Relationship Id="rId47" Type="http://schemas.openxmlformats.org/officeDocument/2006/relationships/tags" Target="../tags/tag1081.xml"/><Relationship Id="rId50" Type="http://schemas.openxmlformats.org/officeDocument/2006/relationships/tags" Target="../tags/tag1084.xml"/><Relationship Id="rId55" Type="http://schemas.openxmlformats.org/officeDocument/2006/relationships/tags" Target="../tags/tag1089.xml"/><Relationship Id="rId7" Type="http://schemas.openxmlformats.org/officeDocument/2006/relationships/tags" Target="../tags/tag1041.xml"/><Relationship Id="rId2" Type="http://schemas.openxmlformats.org/officeDocument/2006/relationships/tags" Target="../tags/tag1036.xml"/><Relationship Id="rId16" Type="http://schemas.openxmlformats.org/officeDocument/2006/relationships/tags" Target="../tags/tag1050.xml"/><Relationship Id="rId29" Type="http://schemas.openxmlformats.org/officeDocument/2006/relationships/tags" Target="../tags/tag1063.xml"/><Relationship Id="rId11" Type="http://schemas.openxmlformats.org/officeDocument/2006/relationships/tags" Target="../tags/tag1045.xml"/><Relationship Id="rId24" Type="http://schemas.openxmlformats.org/officeDocument/2006/relationships/tags" Target="../tags/tag1058.xml"/><Relationship Id="rId32" Type="http://schemas.openxmlformats.org/officeDocument/2006/relationships/tags" Target="../tags/tag1066.xml"/><Relationship Id="rId37" Type="http://schemas.openxmlformats.org/officeDocument/2006/relationships/tags" Target="../tags/tag1071.xml"/><Relationship Id="rId40" Type="http://schemas.openxmlformats.org/officeDocument/2006/relationships/tags" Target="../tags/tag1074.xml"/><Relationship Id="rId45" Type="http://schemas.openxmlformats.org/officeDocument/2006/relationships/tags" Target="../tags/tag1079.xml"/><Relationship Id="rId53" Type="http://schemas.openxmlformats.org/officeDocument/2006/relationships/tags" Target="../tags/tag1087.xml"/><Relationship Id="rId58" Type="http://schemas.openxmlformats.org/officeDocument/2006/relationships/slideLayout" Target="../slideLayouts/slideLayout2.xml"/><Relationship Id="rId5" Type="http://schemas.openxmlformats.org/officeDocument/2006/relationships/tags" Target="../tags/tag1039.xml"/><Relationship Id="rId19" Type="http://schemas.openxmlformats.org/officeDocument/2006/relationships/tags" Target="../tags/tag1053.xml"/><Relationship Id="rId4" Type="http://schemas.openxmlformats.org/officeDocument/2006/relationships/tags" Target="../tags/tag1038.xml"/><Relationship Id="rId9" Type="http://schemas.openxmlformats.org/officeDocument/2006/relationships/tags" Target="../tags/tag1043.xml"/><Relationship Id="rId14" Type="http://schemas.openxmlformats.org/officeDocument/2006/relationships/tags" Target="../tags/tag1048.xml"/><Relationship Id="rId22" Type="http://schemas.openxmlformats.org/officeDocument/2006/relationships/tags" Target="../tags/tag1056.xml"/><Relationship Id="rId27" Type="http://schemas.openxmlformats.org/officeDocument/2006/relationships/tags" Target="../tags/tag1061.xml"/><Relationship Id="rId30" Type="http://schemas.openxmlformats.org/officeDocument/2006/relationships/tags" Target="../tags/tag1064.xml"/><Relationship Id="rId35" Type="http://schemas.openxmlformats.org/officeDocument/2006/relationships/tags" Target="../tags/tag1069.xml"/><Relationship Id="rId43" Type="http://schemas.openxmlformats.org/officeDocument/2006/relationships/tags" Target="../tags/tag1077.xml"/><Relationship Id="rId48" Type="http://schemas.openxmlformats.org/officeDocument/2006/relationships/tags" Target="../tags/tag1082.xml"/><Relationship Id="rId56" Type="http://schemas.openxmlformats.org/officeDocument/2006/relationships/tags" Target="../tags/tag1090.xml"/><Relationship Id="rId8" Type="http://schemas.openxmlformats.org/officeDocument/2006/relationships/tags" Target="../tags/tag1042.xml"/><Relationship Id="rId51" Type="http://schemas.openxmlformats.org/officeDocument/2006/relationships/tags" Target="../tags/tag1085.xml"/><Relationship Id="rId3" Type="http://schemas.openxmlformats.org/officeDocument/2006/relationships/tags" Target="../tags/tag1037.xml"/><Relationship Id="rId12" Type="http://schemas.openxmlformats.org/officeDocument/2006/relationships/tags" Target="../tags/tag1046.xml"/><Relationship Id="rId17" Type="http://schemas.openxmlformats.org/officeDocument/2006/relationships/tags" Target="../tags/tag1051.xml"/><Relationship Id="rId25" Type="http://schemas.openxmlformats.org/officeDocument/2006/relationships/tags" Target="../tags/tag1059.xml"/><Relationship Id="rId33" Type="http://schemas.openxmlformats.org/officeDocument/2006/relationships/tags" Target="../tags/tag1067.xml"/><Relationship Id="rId38" Type="http://schemas.openxmlformats.org/officeDocument/2006/relationships/tags" Target="../tags/tag1072.xml"/><Relationship Id="rId46" Type="http://schemas.openxmlformats.org/officeDocument/2006/relationships/tags" Target="../tags/tag1080.xml"/><Relationship Id="rId59" Type="http://schemas.openxmlformats.org/officeDocument/2006/relationships/notesSlide" Target="../notesSlides/notesSlide18.xml"/><Relationship Id="rId20" Type="http://schemas.openxmlformats.org/officeDocument/2006/relationships/tags" Target="../tags/tag1054.xml"/><Relationship Id="rId41" Type="http://schemas.openxmlformats.org/officeDocument/2006/relationships/tags" Target="../tags/tag1075.xml"/><Relationship Id="rId54" Type="http://schemas.openxmlformats.org/officeDocument/2006/relationships/tags" Target="../tags/tag1088.xml"/><Relationship Id="rId1" Type="http://schemas.openxmlformats.org/officeDocument/2006/relationships/tags" Target="../tags/tag1035.xml"/><Relationship Id="rId6" Type="http://schemas.openxmlformats.org/officeDocument/2006/relationships/tags" Target="../tags/tag1040.xml"/><Relationship Id="rId15" Type="http://schemas.openxmlformats.org/officeDocument/2006/relationships/tags" Target="../tags/tag1049.xml"/><Relationship Id="rId23" Type="http://schemas.openxmlformats.org/officeDocument/2006/relationships/tags" Target="../tags/tag1057.xml"/><Relationship Id="rId28" Type="http://schemas.openxmlformats.org/officeDocument/2006/relationships/tags" Target="../tags/tag1062.xml"/><Relationship Id="rId36" Type="http://schemas.openxmlformats.org/officeDocument/2006/relationships/tags" Target="../tags/tag1070.xml"/><Relationship Id="rId49" Type="http://schemas.openxmlformats.org/officeDocument/2006/relationships/tags" Target="../tags/tag1083.xml"/><Relationship Id="rId57" Type="http://schemas.openxmlformats.org/officeDocument/2006/relationships/tags" Target="../tags/tag1091.xml"/><Relationship Id="rId10" Type="http://schemas.openxmlformats.org/officeDocument/2006/relationships/tags" Target="../tags/tag1044.xml"/><Relationship Id="rId31" Type="http://schemas.openxmlformats.org/officeDocument/2006/relationships/tags" Target="../tags/tag1065.xml"/><Relationship Id="rId44" Type="http://schemas.openxmlformats.org/officeDocument/2006/relationships/tags" Target="../tags/tag1078.xml"/><Relationship Id="rId52" Type="http://schemas.openxmlformats.org/officeDocument/2006/relationships/tags" Target="../tags/tag108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3" Type="http://schemas.openxmlformats.org/officeDocument/2006/relationships/tags" Target="../tags/tag1104.xml"/><Relationship Id="rId18" Type="http://schemas.openxmlformats.org/officeDocument/2006/relationships/tags" Target="../tags/tag1109.xml"/><Relationship Id="rId26" Type="http://schemas.openxmlformats.org/officeDocument/2006/relationships/tags" Target="../tags/tag1117.xml"/><Relationship Id="rId39" Type="http://schemas.openxmlformats.org/officeDocument/2006/relationships/notesSlide" Target="../notesSlides/notesSlide19.xml"/><Relationship Id="rId21" Type="http://schemas.openxmlformats.org/officeDocument/2006/relationships/tags" Target="../tags/tag1112.xml"/><Relationship Id="rId34" Type="http://schemas.openxmlformats.org/officeDocument/2006/relationships/tags" Target="../tags/tag1125.xml"/><Relationship Id="rId7" Type="http://schemas.openxmlformats.org/officeDocument/2006/relationships/tags" Target="../tags/tag1098.xml"/><Relationship Id="rId2" Type="http://schemas.openxmlformats.org/officeDocument/2006/relationships/tags" Target="../tags/tag1093.xml"/><Relationship Id="rId16" Type="http://schemas.openxmlformats.org/officeDocument/2006/relationships/tags" Target="../tags/tag1107.xml"/><Relationship Id="rId20" Type="http://schemas.openxmlformats.org/officeDocument/2006/relationships/tags" Target="../tags/tag1111.xml"/><Relationship Id="rId29" Type="http://schemas.openxmlformats.org/officeDocument/2006/relationships/tags" Target="../tags/tag1120.xml"/><Relationship Id="rId41" Type="http://schemas.openxmlformats.org/officeDocument/2006/relationships/image" Target="../media/image9.png"/><Relationship Id="rId1" Type="http://schemas.openxmlformats.org/officeDocument/2006/relationships/tags" Target="../tags/tag1092.xml"/><Relationship Id="rId6" Type="http://schemas.openxmlformats.org/officeDocument/2006/relationships/tags" Target="../tags/tag1097.xml"/><Relationship Id="rId11" Type="http://schemas.openxmlformats.org/officeDocument/2006/relationships/tags" Target="../tags/tag1102.xml"/><Relationship Id="rId24" Type="http://schemas.openxmlformats.org/officeDocument/2006/relationships/tags" Target="../tags/tag1115.xml"/><Relationship Id="rId32" Type="http://schemas.openxmlformats.org/officeDocument/2006/relationships/tags" Target="../tags/tag1123.xml"/><Relationship Id="rId37" Type="http://schemas.openxmlformats.org/officeDocument/2006/relationships/tags" Target="../tags/tag1128.xml"/><Relationship Id="rId40" Type="http://schemas.openxmlformats.org/officeDocument/2006/relationships/tags" Target="../tags/tag1121.xml"/><Relationship Id="rId5" Type="http://schemas.openxmlformats.org/officeDocument/2006/relationships/tags" Target="../tags/tag1096.xml"/><Relationship Id="rId15" Type="http://schemas.openxmlformats.org/officeDocument/2006/relationships/tags" Target="../tags/tag1106.xml"/><Relationship Id="rId23" Type="http://schemas.openxmlformats.org/officeDocument/2006/relationships/tags" Target="../tags/tag1114.xml"/><Relationship Id="rId28" Type="http://schemas.openxmlformats.org/officeDocument/2006/relationships/tags" Target="../tags/tag1119.xml"/><Relationship Id="rId36" Type="http://schemas.openxmlformats.org/officeDocument/2006/relationships/tags" Target="../tags/tag1127.xml"/><Relationship Id="rId10" Type="http://schemas.openxmlformats.org/officeDocument/2006/relationships/tags" Target="../tags/tag1101.xml"/><Relationship Id="rId19" Type="http://schemas.openxmlformats.org/officeDocument/2006/relationships/tags" Target="../tags/tag1110.xml"/><Relationship Id="rId31" Type="http://schemas.openxmlformats.org/officeDocument/2006/relationships/tags" Target="../tags/tag1122.xml"/><Relationship Id="rId4" Type="http://schemas.openxmlformats.org/officeDocument/2006/relationships/tags" Target="../tags/tag1095.xml"/><Relationship Id="rId9" Type="http://schemas.openxmlformats.org/officeDocument/2006/relationships/tags" Target="../tags/tag1100.xml"/><Relationship Id="rId14" Type="http://schemas.openxmlformats.org/officeDocument/2006/relationships/tags" Target="../tags/tag1105.xml"/><Relationship Id="rId22" Type="http://schemas.openxmlformats.org/officeDocument/2006/relationships/tags" Target="../tags/tag1113.xml"/><Relationship Id="rId27" Type="http://schemas.openxmlformats.org/officeDocument/2006/relationships/tags" Target="../tags/tag1118.xml"/><Relationship Id="rId30" Type="http://schemas.openxmlformats.org/officeDocument/2006/relationships/tags" Target="../tags/tag1121.xml"/><Relationship Id="rId35" Type="http://schemas.openxmlformats.org/officeDocument/2006/relationships/tags" Target="../tags/tag1126.xml"/><Relationship Id="rId8" Type="http://schemas.openxmlformats.org/officeDocument/2006/relationships/tags" Target="../tags/tag1099.xml"/><Relationship Id="rId3" Type="http://schemas.openxmlformats.org/officeDocument/2006/relationships/tags" Target="../tags/tag1094.xml"/><Relationship Id="rId12" Type="http://schemas.openxmlformats.org/officeDocument/2006/relationships/tags" Target="../tags/tag1103.xml"/><Relationship Id="rId17" Type="http://schemas.openxmlformats.org/officeDocument/2006/relationships/tags" Target="../tags/tag1108.xml"/><Relationship Id="rId25" Type="http://schemas.openxmlformats.org/officeDocument/2006/relationships/tags" Target="../tags/tag1116.xml"/><Relationship Id="rId33" Type="http://schemas.openxmlformats.org/officeDocument/2006/relationships/tags" Target="../tags/tag1124.xml"/><Relationship Id="rId38"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tags" Target="../tags/tag1141.xml"/><Relationship Id="rId18" Type="http://schemas.openxmlformats.org/officeDocument/2006/relationships/tags" Target="../tags/tag1146.xml"/><Relationship Id="rId26" Type="http://schemas.openxmlformats.org/officeDocument/2006/relationships/tags" Target="../tags/tag1154.xml"/><Relationship Id="rId39" Type="http://schemas.openxmlformats.org/officeDocument/2006/relationships/tags" Target="../tags/tag1167.xml"/><Relationship Id="rId21" Type="http://schemas.openxmlformats.org/officeDocument/2006/relationships/tags" Target="../tags/tag1149.xml"/><Relationship Id="rId34" Type="http://schemas.openxmlformats.org/officeDocument/2006/relationships/tags" Target="../tags/tag1162.xml"/><Relationship Id="rId42" Type="http://schemas.openxmlformats.org/officeDocument/2006/relationships/tags" Target="../tags/tag1170.xml"/><Relationship Id="rId47" Type="http://schemas.openxmlformats.org/officeDocument/2006/relationships/tags" Target="../tags/tag1158.xml"/><Relationship Id="rId50" Type="http://schemas.openxmlformats.org/officeDocument/2006/relationships/image" Target="../media/image10.png"/><Relationship Id="rId7" Type="http://schemas.openxmlformats.org/officeDocument/2006/relationships/tags" Target="../tags/tag1135.xml"/><Relationship Id="rId2" Type="http://schemas.openxmlformats.org/officeDocument/2006/relationships/tags" Target="../tags/tag1130.xml"/><Relationship Id="rId16" Type="http://schemas.openxmlformats.org/officeDocument/2006/relationships/tags" Target="../tags/tag1144.xml"/><Relationship Id="rId29" Type="http://schemas.openxmlformats.org/officeDocument/2006/relationships/tags" Target="../tags/tag1157.xml"/><Relationship Id="rId11" Type="http://schemas.openxmlformats.org/officeDocument/2006/relationships/tags" Target="../tags/tag1139.xml"/><Relationship Id="rId24" Type="http://schemas.openxmlformats.org/officeDocument/2006/relationships/tags" Target="../tags/tag1152.xml"/><Relationship Id="rId32" Type="http://schemas.openxmlformats.org/officeDocument/2006/relationships/tags" Target="../tags/tag1160.xml"/><Relationship Id="rId37" Type="http://schemas.openxmlformats.org/officeDocument/2006/relationships/tags" Target="../tags/tag1165.xml"/><Relationship Id="rId40" Type="http://schemas.openxmlformats.org/officeDocument/2006/relationships/tags" Target="../tags/tag1168.xml"/><Relationship Id="rId45" Type="http://schemas.openxmlformats.org/officeDocument/2006/relationships/tags" Target="../tags/tag1173.xml"/><Relationship Id="rId53" Type="http://schemas.openxmlformats.org/officeDocument/2006/relationships/tags" Target="../tags/tag1167.xml"/><Relationship Id="rId5" Type="http://schemas.openxmlformats.org/officeDocument/2006/relationships/tags" Target="../tags/tag1133.xml"/><Relationship Id="rId10" Type="http://schemas.openxmlformats.org/officeDocument/2006/relationships/tags" Target="../tags/tag1138.xml"/><Relationship Id="rId19" Type="http://schemas.openxmlformats.org/officeDocument/2006/relationships/tags" Target="../tags/tag1147.xml"/><Relationship Id="rId31" Type="http://schemas.openxmlformats.org/officeDocument/2006/relationships/tags" Target="../tags/tag1159.xml"/><Relationship Id="rId44" Type="http://schemas.openxmlformats.org/officeDocument/2006/relationships/tags" Target="../tags/tag1172.xml"/><Relationship Id="rId52" Type="http://schemas.openxmlformats.org/officeDocument/2006/relationships/image" Target="../media/image11.png"/><Relationship Id="rId4" Type="http://schemas.openxmlformats.org/officeDocument/2006/relationships/tags" Target="../tags/tag1132.xml"/><Relationship Id="rId9" Type="http://schemas.openxmlformats.org/officeDocument/2006/relationships/tags" Target="../tags/tag1137.xml"/><Relationship Id="rId14" Type="http://schemas.openxmlformats.org/officeDocument/2006/relationships/tags" Target="../tags/tag1142.xml"/><Relationship Id="rId22" Type="http://schemas.openxmlformats.org/officeDocument/2006/relationships/tags" Target="../tags/tag1150.xml"/><Relationship Id="rId27" Type="http://schemas.openxmlformats.org/officeDocument/2006/relationships/tags" Target="../tags/tag1155.xml"/><Relationship Id="rId30" Type="http://schemas.openxmlformats.org/officeDocument/2006/relationships/tags" Target="../tags/tag1158.xml"/><Relationship Id="rId35" Type="http://schemas.openxmlformats.org/officeDocument/2006/relationships/tags" Target="../tags/tag1163.xml"/><Relationship Id="rId43" Type="http://schemas.openxmlformats.org/officeDocument/2006/relationships/tags" Target="../tags/tag1171.xml"/><Relationship Id="rId48" Type="http://schemas.openxmlformats.org/officeDocument/2006/relationships/image" Target="../media/image9.png"/><Relationship Id="rId8" Type="http://schemas.openxmlformats.org/officeDocument/2006/relationships/tags" Target="../tags/tag1136.xml"/><Relationship Id="rId51" Type="http://schemas.openxmlformats.org/officeDocument/2006/relationships/tags" Target="../tags/tag1166.xml"/><Relationship Id="rId3" Type="http://schemas.openxmlformats.org/officeDocument/2006/relationships/tags" Target="../tags/tag1131.xml"/><Relationship Id="rId12" Type="http://schemas.openxmlformats.org/officeDocument/2006/relationships/tags" Target="../tags/tag1140.xml"/><Relationship Id="rId17" Type="http://schemas.openxmlformats.org/officeDocument/2006/relationships/tags" Target="../tags/tag1145.xml"/><Relationship Id="rId25" Type="http://schemas.openxmlformats.org/officeDocument/2006/relationships/tags" Target="../tags/tag1153.xml"/><Relationship Id="rId33" Type="http://schemas.openxmlformats.org/officeDocument/2006/relationships/tags" Target="../tags/tag1161.xml"/><Relationship Id="rId38" Type="http://schemas.openxmlformats.org/officeDocument/2006/relationships/tags" Target="../tags/tag1166.xml"/><Relationship Id="rId46" Type="http://schemas.openxmlformats.org/officeDocument/2006/relationships/slideLayout" Target="../slideLayouts/slideLayout2.xml"/><Relationship Id="rId20" Type="http://schemas.openxmlformats.org/officeDocument/2006/relationships/tags" Target="../tags/tag1148.xml"/><Relationship Id="rId41" Type="http://schemas.openxmlformats.org/officeDocument/2006/relationships/tags" Target="../tags/tag1169.xml"/><Relationship Id="rId54" Type="http://schemas.openxmlformats.org/officeDocument/2006/relationships/image" Target="../media/image12.png"/><Relationship Id="rId1" Type="http://schemas.openxmlformats.org/officeDocument/2006/relationships/tags" Target="../tags/tag1129.xml"/><Relationship Id="rId6" Type="http://schemas.openxmlformats.org/officeDocument/2006/relationships/tags" Target="../tags/tag1134.xml"/><Relationship Id="rId15" Type="http://schemas.openxmlformats.org/officeDocument/2006/relationships/tags" Target="../tags/tag1143.xml"/><Relationship Id="rId23" Type="http://schemas.openxmlformats.org/officeDocument/2006/relationships/tags" Target="../tags/tag1151.xml"/><Relationship Id="rId28" Type="http://schemas.openxmlformats.org/officeDocument/2006/relationships/tags" Target="../tags/tag1156.xml"/><Relationship Id="rId36" Type="http://schemas.openxmlformats.org/officeDocument/2006/relationships/tags" Target="../tags/tag1164.xml"/><Relationship Id="rId49" Type="http://schemas.openxmlformats.org/officeDocument/2006/relationships/tags" Target="../tags/tag1161.xml"/></Relationships>
</file>

<file path=ppt/slides/_rels/slide48.xml.rels><?xml version="1.0" encoding="UTF-8" standalone="yes"?>
<Relationships xmlns="http://schemas.openxmlformats.org/package/2006/relationships"><Relationship Id="rId13" Type="http://schemas.openxmlformats.org/officeDocument/2006/relationships/tags" Target="../tags/tag1186.xml"/><Relationship Id="rId18" Type="http://schemas.openxmlformats.org/officeDocument/2006/relationships/tags" Target="../tags/tag1191.xml"/><Relationship Id="rId26" Type="http://schemas.openxmlformats.org/officeDocument/2006/relationships/tags" Target="../tags/tag1199.xml"/><Relationship Id="rId39" Type="http://schemas.openxmlformats.org/officeDocument/2006/relationships/tags" Target="../tags/tag1212.xml"/><Relationship Id="rId21" Type="http://schemas.openxmlformats.org/officeDocument/2006/relationships/tags" Target="../tags/tag1194.xml"/><Relationship Id="rId34" Type="http://schemas.openxmlformats.org/officeDocument/2006/relationships/tags" Target="../tags/tag1207.xml"/><Relationship Id="rId42" Type="http://schemas.openxmlformats.org/officeDocument/2006/relationships/tags" Target="../tags/tag1215.xml"/><Relationship Id="rId47" Type="http://schemas.openxmlformats.org/officeDocument/2006/relationships/tags" Target="../tags/tag1220.xml"/><Relationship Id="rId50" Type="http://schemas.openxmlformats.org/officeDocument/2006/relationships/image" Target="../media/image9.png"/><Relationship Id="rId7" Type="http://schemas.openxmlformats.org/officeDocument/2006/relationships/tags" Target="../tags/tag1180.xml"/><Relationship Id="rId2" Type="http://schemas.openxmlformats.org/officeDocument/2006/relationships/tags" Target="../tags/tag1175.xml"/><Relationship Id="rId16" Type="http://schemas.openxmlformats.org/officeDocument/2006/relationships/tags" Target="../tags/tag1189.xml"/><Relationship Id="rId29" Type="http://schemas.openxmlformats.org/officeDocument/2006/relationships/tags" Target="../tags/tag1202.xml"/><Relationship Id="rId11" Type="http://schemas.openxmlformats.org/officeDocument/2006/relationships/tags" Target="../tags/tag1184.xml"/><Relationship Id="rId24" Type="http://schemas.openxmlformats.org/officeDocument/2006/relationships/tags" Target="../tags/tag1197.xml"/><Relationship Id="rId32" Type="http://schemas.openxmlformats.org/officeDocument/2006/relationships/tags" Target="../tags/tag1205.xml"/><Relationship Id="rId37" Type="http://schemas.openxmlformats.org/officeDocument/2006/relationships/tags" Target="../tags/tag1210.xml"/><Relationship Id="rId40" Type="http://schemas.openxmlformats.org/officeDocument/2006/relationships/tags" Target="../tags/tag1213.xml"/><Relationship Id="rId45" Type="http://schemas.openxmlformats.org/officeDocument/2006/relationships/tags" Target="../tags/tag1218.xml"/><Relationship Id="rId53" Type="http://schemas.openxmlformats.org/officeDocument/2006/relationships/tags" Target="../tags/tag1210.xml"/><Relationship Id="rId5" Type="http://schemas.openxmlformats.org/officeDocument/2006/relationships/tags" Target="../tags/tag1178.xml"/><Relationship Id="rId10" Type="http://schemas.openxmlformats.org/officeDocument/2006/relationships/tags" Target="../tags/tag1183.xml"/><Relationship Id="rId19" Type="http://schemas.openxmlformats.org/officeDocument/2006/relationships/tags" Target="../tags/tag1192.xml"/><Relationship Id="rId31" Type="http://schemas.openxmlformats.org/officeDocument/2006/relationships/tags" Target="../tags/tag1204.xml"/><Relationship Id="rId44" Type="http://schemas.openxmlformats.org/officeDocument/2006/relationships/tags" Target="../tags/tag1217.xml"/><Relationship Id="rId52" Type="http://schemas.openxmlformats.org/officeDocument/2006/relationships/image" Target="../media/image13.png"/><Relationship Id="rId4" Type="http://schemas.openxmlformats.org/officeDocument/2006/relationships/tags" Target="../tags/tag1177.xml"/><Relationship Id="rId9" Type="http://schemas.openxmlformats.org/officeDocument/2006/relationships/tags" Target="../tags/tag1182.xml"/><Relationship Id="rId14" Type="http://schemas.openxmlformats.org/officeDocument/2006/relationships/tags" Target="../tags/tag1187.xml"/><Relationship Id="rId22" Type="http://schemas.openxmlformats.org/officeDocument/2006/relationships/tags" Target="../tags/tag1195.xml"/><Relationship Id="rId27" Type="http://schemas.openxmlformats.org/officeDocument/2006/relationships/tags" Target="../tags/tag1200.xml"/><Relationship Id="rId30" Type="http://schemas.openxmlformats.org/officeDocument/2006/relationships/tags" Target="../tags/tag1203.xml"/><Relationship Id="rId35" Type="http://schemas.openxmlformats.org/officeDocument/2006/relationships/tags" Target="../tags/tag1208.xml"/><Relationship Id="rId43" Type="http://schemas.openxmlformats.org/officeDocument/2006/relationships/tags" Target="../tags/tag1216.xml"/><Relationship Id="rId48" Type="http://schemas.openxmlformats.org/officeDocument/2006/relationships/slideLayout" Target="../slideLayouts/slideLayout2.xml"/><Relationship Id="rId8" Type="http://schemas.openxmlformats.org/officeDocument/2006/relationships/tags" Target="../tags/tag1181.xml"/><Relationship Id="rId51" Type="http://schemas.openxmlformats.org/officeDocument/2006/relationships/tags" Target="../tags/tag1207.xml"/><Relationship Id="rId3" Type="http://schemas.openxmlformats.org/officeDocument/2006/relationships/tags" Target="../tags/tag1176.xml"/><Relationship Id="rId12" Type="http://schemas.openxmlformats.org/officeDocument/2006/relationships/tags" Target="../tags/tag1185.xml"/><Relationship Id="rId17" Type="http://schemas.openxmlformats.org/officeDocument/2006/relationships/tags" Target="../tags/tag1190.xml"/><Relationship Id="rId25" Type="http://schemas.openxmlformats.org/officeDocument/2006/relationships/tags" Target="../tags/tag1198.xml"/><Relationship Id="rId33" Type="http://schemas.openxmlformats.org/officeDocument/2006/relationships/tags" Target="../tags/tag1206.xml"/><Relationship Id="rId38" Type="http://schemas.openxmlformats.org/officeDocument/2006/relationships/tags" Target="../tags/tag1211.xml"/><Relationship Id="rId46" Type="http://schemas.openxmlformats.org/officeDocument/2006/relationships/tags" Target="../tags/tag1219.xml"/><Relationship Id="rId20" Type="http://schemas.openxmlformats.org/officeDocument/2006/relationships/tags" Target="../tags/tag1193.xml"/><Relationship Id="rId41" Type="http://schemas.openxmlformats.org/officeDocument/2006/relationships/tags" Target="../tags/tag1214.xml"/><Relationship Id="rId54" Type="http://schemas.openxmlformats.org/officeDocument/2006/relationships/image" Target="../media/image14.png"/><Relationship Id="rId1" Type="http://schemas.openxmlformats.org/officeDocument/2006/relationships/tags" Target="../tags/tag1174.xml"/><Relationship Id="rId6" Type="http://schemas.openxmlformats.org/officeDocument/2006/relationships/tags" Target="../tags/tag1179.xml"/><Relationship Id="rId15" Type="http://schemas.openxmlformats.org/officeDocument/2006/relationships/tags" Target="../tags/tag1188.xml"/><Relationship Id="rId23" Type="http://schemas.openxmlformats.org/officeDocument/2006/relationships/tags" Target="../tags/tag1196.xml"/><Relationship Id="rId28" Type="http://schemas.openxmlformats.org/officeDocument/2006/relationships/tags" Target="../tags/tag1201.xml"/><Relationship Id="rId36" Type="http://schemas.openxmlformats.org/officeDocument/2006/relationships/tags" Target="../tags/tag1209.xml"/><Relationship Id="rId49" Type="http://schemas.openxmlformats.org/officeDocument/2006/relationships/tags" Target="../tags/tag1204.xml"/></Relationships>
</file>

<file path=ppt/slides/_rels/slide49.xml.rels><?xml version="1.0" encoding="UTF-8" standalone="yes"?>
<Relationships xmlns="http://schemas.openxmlformats.org/package/2006/relationships"><Relationship Id="rId13" Type="http://schemas.openxmlformats.org/officeDocument/2006/relationships/tags" Target="../tags/tag1233.xml"/><Relationship Id="rId18" Type="http://schemas.openxmlformats.org/officeDocument/2006/relationships/tags" Target="../tags/tag1238.xml"/><Relationship Id="rId26" Type="http://schemas.openxmlformats.org/officeDocument/2006/relationships/tags" Target="../tags/tag1246.xml"/><Relationship Id="rId39" Type="http://schemas.openxmlformats.org/officeDocument/2006/relationships/tags" Target="../tags/tag1259.xml"/><Relationship Id="rId21" Type="http://schemas.openxmlformats.org/officeDocument/2006/relationships/tags" Target="../tags/tag1241.xml"/><Relationship Id="rId34" Type="http://schemas.openxmlformats.org/officeDocument/2006/relationships/tags" Target="../tags/tag1254.xml"/><Relationship Id="rId42" Type="http://schemas.openxmlformats.org/officeDocument/2006/relationships/tags" Target="../tags/tag1262.xml"/><Relationship Id="rId47" Type="http://schemas.openxmlformats.org/officeDocument/2006/relationships/tags" Target="../tags/tag1267.xml"/><Relationship Id="rId50" Type="http://schemas.openxmlformats.org/officeDocument/2006/relationships/tags" Target="../tags/tag1270.xml"/><Relationship Id="rId55" Type="http://schemas.openxmlformats.org/officeDocument/2006/relationships/tags" Target="../tags/tag1275.xml"/><Relationship Id="rId7" Type="http://schemas.openxmlformats.org/officeDocument/2006/relationships/tags" Target="../tags/tag1227.xml"/><Relationship Id="rId2" Type="http://schemas.openxmlformats.org/officeDocument/2006/relationships/tags" Target="../tags/tag1222.xml"/><Relationship Id="rId16" Type="http://schemas.openxmlformats.org/officeDocument/2006/relationships/tags" Target="../tags/tag1236.xml"/><Relationship Id="rId29" Type="http://schemas.openxmlformats.org/officeDocument/2006/relationships/tags" Target="../tags/tag1249.xml"/><Relationship Id="rId11" Type="http://schemas.openxmlformats.org/officeDocument/2006/relationships/tags" Target="../tags/tag1231.xml"/><Relationship Id="rId24" Type="http://schemas.openxmlformats.org/officeDocument/2006/relationships/tags" Target="../tags/tag1244.xml"/><Relationship Id="rId32" Type="http://schemas.openxmlformats.org/officeDocument/2006/relationships/tags" Target="../tags/tag1252.xml"/><Relationship Id="rId37" Type="http://schemas.openxmlformats.org/officeDocument/2006/relationships/tags" Target="../tags/tag1257.xml"/><Relationship Id="rId40" Type="http://schemas.openxmlformats.org/officeDocument/2006/relationships/tags" Target="../tags/tag1260.xml"/><Relationship Id="rId45" Type="http://schemas.openxmlformats.org/officeDocument/2006/relationships/tags" Target="../tags/tag1265.xml"/><Relationship Id="rId53" Type="http://schemas.openxmlformats.org/officeDocument/2006/relationships/tags" Target="../tags/tag1273.xml"/><Relationship Id="rId58" Type="http://schemas.openxmlformats.org/officeDocument/2006/relationships/slideLayout" Target="../slideLayouts/slideLayout2.xml"/><Relationship Id="rId5" Type="http://schemas.openxmlformats.org/officeDocument/2006/relationships/tags" Target="../tags/tag1225.xml"/><Relationship Id="rId19" Type="http://schemas.openxmlformats.org/officeDocument/2006/relationships/tags" Target="../tags/tag1239.xml"/><Relationship Id="rId4" Type="http://schemas.openxmlformats.org/officeDocument/2006/relationships/tags" Target="../tags/tag1224.xml"/><Relationship Id="rId9" Type="http://schemas.openxmlformats.org/officeDocument/2006/relationships/tags" Target="../tags/tag1229.xml"/><Relationship Id="rId14" Type="http://schemas.openxmlformats.org/officeDocument/2006/relationships/tags" Target="../tags/tag1234.xml"/><Relationship Id="rId22" Type="http://schemas.openxmlformats.org/officeDocument/2006/relationships/tags" Target="../tags/tag1242.xml"/><Relationship Id="rId27" Type="http://schemas.openxmlformats.org/officeDocument/2006/relationships/tags" Target="../tags/tag1247.xml"/><Relationship Id="rId30" Type="http://schemas.openxmlformats.org/officeDocument/2006/relationships/tags" Target="../tags/tag1250.xml"/><Relationship Id="rId35" Type="http://schemas.openxmlformats.org/officeDocument/2006/relationships/tags" Target="../tags/tag1255.xml"/><Relationship Id="rId43" Type="http://schemas.openxmlformats.org/officeDocument/2006/relationships/tags" Target="../tags/tag1263.xml"/><Relationship Id="rId48" Type="http://schemas.openxmlformats.org/officeDocument/2006/relationships/tags" Target="../tags/tag1268.xml"/><Relationship Id="rId56" Type="http://schemas.openxmlformats.org/officeDocument/2006/relationships/tags" Target="../tags/tag1276.xml"/><Relationship Id="rId8" Type="http://schemas.openxmlformats.org/officeDocument/2006/relationships/tags" Target="../tags/tag1228.xml"/><Relationship Id="rId51" Type="http://schemas.openxmlformats.org/officeDocument/2006/relationships/tags" Target="../tags/tag1271.xml"/><Relationship Id="rId3" Type="http://schemas.openxmlformats.org/officeDocument/2006/relationships/tags" Target="../tags/tag1223.xml"/><Relationship Id="rId12" Type="http://schemas.openxmlformats.org/officeDocument/2006/relationships/tags" Target="../tags/tag1232.xml"/><Relationship Id="rId17" Type="http://schemas.openxmlformats.org/officeDocument/2006/relationships/tags" Target="../tags/tag1237.xml"/><Relationship Id="rId25" Type="http://schemas.openxmlformats.org/officeDocument/2006/relationships/tags" Target="../tags/tag1245.xml"/><Relationship Id="rId33" Type="http://schemas.openxmlformats.org/officeDocument/2006/relationships/tags" Target="../tags/tag1253.xml"/><Relationship Id="rId38" Type="http://schemas.openxmlformats.org/officeDocument/2006/relationships/tags" Target="../tags/tag1258.xml"/><Relationship Id="rId46" Type="http://schemas.openxmlformats.org/officeDocument/2006/relationships/tags" Target="../tags/tag1266.xml"/><Relationship Id="rId59" Type="http://schemas.openxmlformats.org/officeDocument/2006/relationships/notesSlide" Target="../notesSlides/notesSlide20.xml"/><Relationship Id="rId20" Type="http://schemas.openxmlformats.org/officeDocument/2006/relationships/tags" Target="../tags/tag1240.xml"/><Relationship Id="rId41" Type="http://schemas.openxmlformats.org/officeDocument/2006/relationships/tags" Target="../tags/tag1261.xml"/><Relationship Id="rId54" Type="http://schemas.openxmlformats.org/officeDocument/2006/relationships/tags" Target="../tags/tag1274.xml"/><Relationship Id="rId1" Type="http://schemas.openxmlformats.org/officeDocument/2006/relationships/tags" Target="../tags/tag1221.xml"/><Relationship Id="rId6" Type="http://schemas.openxmlformats.org/officeDocument/2006/relationships/tags" Target="../tags/tag1226.xml"/><Relationship Id="rId15" Type="http://schemas.openxmlformats.org/officeDocument/2006/relationships/tags" Target="../tags/tag1235.xml"/><Relationship Id="rId23" Type="http://schemas.openxmlformats.org/officeDocument/2006/relationships/tags" Target="../tags/tag1243.xml"/><Relationship Id="rId28" Type="http://schemas.openxmlformats.org/officeDocument/2006/relationships/tags" Target="../tags/tag1248.xml"/><Relationship Id="rId36" Type="http://schemas.openxmlformats.org/officeDocument/2006/relationships/tags" Target="../tags/tag1256.xml"/><Relationship Id="rId49" Type="http://schemas.openxmlformats.org/officeDocument/2006/relationships/tags" Target="../tags/tag1269.xml"/><Relationship Id="rId57" Type="http://schemas.openxmlformats.org/officeDocument/2006/relationships/tags" Target="../tags/tag1277.xml"/><Relationship Id="rId10" Type="http://schemas.openxmlformats.org/officeDocument/2006/relationships/tags" Target="../tags/tag1230.xml"/><Relationship Id="rId31" Type="http://schemas.openxmlformats.org/officeDocument/2006/relationships/tags" Target="../tags/tag1251.xml"/><Relationship Id="rId44" Type="http://schemas.openxmlformats.org/officeDocument/2006/relationships/tags" Target="../tags/tag1264.xml"/><Relationship Id="rId52" Type="http://schemas.openxmlformats.org/officeDocument/2006/relationships/tags" Target="../tags/tag1272.xml"/></Relationships>
</file>

<file path=ppt/slides/_rels/slide5.xml.rels><?xml version="1.0" encoding="UTF-8" standalone="yes"?>
<Relationships xmlns="http://schemas.openxmlformats.org/package/2006/relationships"><Relationship Id="rId2" Type="http://schemas.openxmlformats.org/officeDocument/2006/relationships/hyperlink" Target="http://www.cs.cornell.edu/courses/cs3110/2019sp/levelup/"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3" Type="http://schemas.openxmlformats.org/officeDocument/2006/relationships/tags" Target="../tags/tag1290.xml"/><Relationship Id="rId18" Type="http://schemas.openxmlformats.org/officeDocument/2006/relationships/tags" Target="../tags/tag1295.xml"/><Relationship Id="rId26" Type="http://schemas.openxmlformats.org/officeDocument/2006/relationships/tags" Target="../tags/tag1303.xml"/><Relationship Id="rId39" Type="http://schemas.openxmlformats.org/officeDocument/2006/relationships/tags" Target="../tags/tag1316.xml"/><Relationship Id="rId21" Type="http://schemas.openxmlformats.org/officeDocument/2006/relationships/tags" Target="../tags/tag1298.xml"/><Relationship Id="rId34" Type="http://schemas.openxmlformats.org/officeDocument/2006/relationships/tags" Target="../tags/tag1311.xml"/><Relationship Id="rId42" Type="http://schemas.openxmlformats.org/officeDocument/2006/relationships/tags" Target="../tags/tag1319.xml"/><Relationship Id="rId47" Type="http://schemas.openxmlformats.org/officeDocument/2006/relationships/tags" Target="../tags/tag1324.xml"/><Relationship Id="rId50" Type="http://schemas.openxmlformats.org/officeDocument/2006/relationships/tags" Target="../tags/tag1327.xml"/><Relationship Id="rId55" Type="http://schemas.openxmlformats.org/officeDocument/2006/relationships/tags" Target="../tags/tag1332.xml"/><Relationship Id="rId7" Type="http://schemas.openxmlformats.org/officeDocument/2006/relationships/tags" Target="../tags/tag1284.xml"/><Relationship Id="rId2" Type="http://schemas.openxmlformats.org/officeDocument/2006/relationships/tags" Target="../tags/tag1279.xml"/><Relationship Id="rId16" Type="http://schemas.openxmlformats.org/officeDocument/2006/relationships/tags" Target="../tags/tag1293.xml"/><Relationship Id="rId29" Type="http://schemas.openxmlformats.org/officeDocument/2006/relationships/tags" Target="../tags/tag1306.xml"/><Relationship Id="rId11" Type="http://schemas.openxmlformats.org/officeDocument/2006/relationships/tags" Target="../tags/tag1288.xml"/><Relationship Id="rId24" Type="http://schemas.openxmlformats.org/officeDocument/2006/relationships/tags" Target="../tags/tag1301.xml"/><Relationship Id="rId32" Type="http://schemas.openxmlformats.org/officeDocument/2006/relationships/tags" Target="../tags/tag1309.xml"/><Relationship Id="rId37" Type="http://schemas.openxmlformats.org/officeDocument/2006/relationships/tags" Target="../tags/tag1314.xml"/><Relationship Id="rId40" Type="http://schemas.openxmlformats.org/officeDocument/2006/relationships/tags" Target="../tags/tag1317.xml"/><Relationship Id="rId45" Type="http://schemas.openxmlformats.org/officeDocument/2006/relationships/tags" Target="../tags/tag1322.xml"/><Relationship Id="rId53" Type="http://schemas.openxmlformats.org/officeDocument/2006/relationships/tags" Target="../tags/tag1330.xml"/><Relationship Id="rId58" Type="http://schemas.openxmlformats.org/officeDocument/2006/relationships/slideLayout" Target="../slideLayouts/slideLayout2.xml"/><Relationship Id="rId5" Type="http://schemas.openxmlformats.org/officeDocument/2006/relationships/tags" Target="../tags/tag1282.xml"/><Relationship Id="rId19" Type="http://schemas.openxmlformats.org/officeDocument/2006/relationships/tags" Target="../tags/tag1296.xml"/><Relationship Id="rId4" Type="http://schemas.openxmlformats.org/officeDocument/2006/relationships/tags" Target="../tags/tag1281.xml"/><Relationship Id="rId9" Type="http://schemas.openxmlformats.org/officeDocument/2006/relationships/tags" Target="../tags/tag1286.xml"/><Relationship Id="rId14" Type="http://schemas.openxmlformats.org/officeDocument/2006/relationships/tags" Target="../tags/tag1291.xml"/><Relationship Id="rId22" Type="http://schemas.openxmlformats.org/officeDocument/2006/relationships/tags" Target="../tags/tag1299.xml"/><Relationship Id="rId27" Type="http://schemas.openxmlformats.org/officeDocument/2006/relationships/tags" Target="../tags/tag1304.xml"/><Relationship Id="rId30" Type="http://schemas.openxmlformats.org/officeDocument/2006/relationships/tags" Target="../tags/tag1307.xml"/><Relationship Id="rId35" Type="http://schemas.openxmlformats.org/officeDocument/2006/relationships/tags" Target="../tags/tag1312.xml"/><Relationship Id="rId43" Type="http://schemas.openxmlformats.org/officeDocument/2006/relationships/tags" Target="../tags/tag1320.xml"/><Relationship Id="rId48" Type="http://schemas.openxmlformats.org/officeDocument/2006/relationships/tags" Target="../tags/tag1325.xml"/><Relationship Id="rId56" Type="http://schemas.openxmlformats.org/officeDocument/2006/relationships/tags" Target="../tags/tag1333.xml"/><Relationship Id="rId8" Type="http://schemas.openxmlformats.org/officeDocument/2006/relationships/tags" Target="../tags/tag1285.xml"/><Relationship Id="rId51" Type="http://schemas.openxmlformats.org/officeDocument/2006/relationships/tags" Target="../tags/tag1328.xml"/><Relationship Id="rId3" Type="http://schemas.openxmlformats.org/officeDocument/2006/relationships/tags" Target="../tags/tag1280.xml"/><Relationship Id="rId12" Type="http://schemas.openxmlformats.org/officeDocument/2006/relationships/tags" Target="../tags/tag1289.xml"/><Relationship Id="rId17" Type="http://schemas.openxmlformats.org/officeDocument/2006/relationships/tags" Target="../tags/tag1294.xml"/><Relationship Id="rId25" Type="http://schemas.openxmlformats.org/officeDocument/2006/relationships/tags" Target="../tags/tag1302.xml"/><Relationship Id="rId33" Type="http://schemas.openxmlformats.org/officeDocument/2006/relationships/tags" Target="../tags/tag1310.xml"/><Relationship Id="rId38" Type="http://schemas.openxmlformats.org/officeDocument/2006/relationships/tags" Target="../tags/tag1315.xml"/><Relationship Id="rId46" Type="http://schemas.openxmlformats.org/officeDocument/2006/relationships/tags" Target="../tags/tag1323.xml"/><Relationship Id="rId59" Type="http://schemas.openxmlformats.org/officeDocument/2006/relationships/notesSlide" Target="../notesSlides/notesSlide21.xml"/><Relationship Id="rId20" Type="http://schemas.openxmlformats.org/officeDocument/2006/relationships/tags" Target="../tags/tag1297.xml"/><Relationship Id="rId41" Type="http://schemas.openxmlformats.org/officeDocument/2006/relationships/tags" Target="../tags/tag1318.xml"/><Relationship Id="rId54" Type="http://schemas.openxmlformats.org/officeDocument/2006/relationships/tags" Target="../tags/tag1331.xml"/><Relationship Id="rId1" Type="http://schemas.openxmlformats.org/officeDocument/2006/relationships/tags" Target="../tags/tag1278.xml"/><Relationship Id="rId6" Type="http://schemas.openxmlformats.org/officeDocument/2006/relationships/tags" Target="../tags/tag1283.xml"/><Relationship Id="rId15" Type="http://schemas.openxmlformats.org/officeDocument/2006/relationships/tags" Target="../tags/tag1292.xml"/><Relationship Id="rId23" Type="http://schemas.openxmlformats.org/officeDocument/2006/relationships/tags" Target="../tags/tag1300.xml"/><Relationship Id="rId28" Type="http://schemas.openxmlformats.org/officeDocument/2006/relationships/tags" Target="../tags/tag1305.xml"/><Relationship Id="rId36" Type="http://schemas.openxmlformats.org/officeDocument/2006/relationships/tags" Target="../tags/tag1313.xml"/><Relationship Id="rId49" Type="http://schemas.openxmlformats.org/officeDocument/2006/relationships/tags" Target="../tags/tag1326.xml"/><Relationship Id="rId57" Type="http://schemas.openxmlformats.org/officeDocument/2006/relationships/tags" Target="../tags/tag1334.xml"/><Relationship Id="rId10" Type="http://schemas.openxmlformats.org/officeDocument/2006/relationships/tags" Target="../tags/tag1287.xml"/><Relationship Id="rId31" Type="http://schemas.openxmlformats.org/officeDocument/2006/relationships/tags" Target="../tags/tag1308.xml"/><Relationship Id="rId44" Type="http://schemas.openxmlformats.org/officeDocument/2006/relationships/tags" Target="../tags/tag1321.xml"/><Relationship Id="rId52" Type="http://schemas.openxmlformats.org/officeDocument/2006/relationships/tags" Target="../tags/tag1329.xml"/></Relationships>
</file>

<file path=ppt/slides/_rels/slide51.xml.rels><?xml version="1.0" encoding="UTF-8" standalone="yes"?>
<Relationships xmlns="http://schemas.openxmlformats.org/package/2006/relationships"><Relationship Id="rId8" Type="http://schemas.openxmlformats.org/officeDocument/2006/relationships/tags" Target="../tags/tag1342.xml"/><Relationship Id="rId3" Type="http://schemas.openxmlformats.org/officeDocument/2006/relationships/tags" Target="../tags/tag1337.xml"/><Relationship Id="rId7" Type="http://schemas.openxmlformats.org/officeDocument/2006/relationships/tags" Target="../tags/tag1341.xml"/><Relationship Id="rId12" Type="http://schemas.openxmlformats.org/officeDocument/2006/relationships/notesSlide" Target="../notesSlides/notesSlide22.xml"/><Relationship Id="rId2" Type="http://schemas.openxmlformats.org/officeDocument/2006/relationships/tags" Target="../tags/tag1336.xml"/><Relationship Id="rId1" Type="http://schemas.openxmlformats.org/officeDocument/2006/relationships/tags" Target="../tags/tag1335.xml"/><Relationship Id="rId6" Type="http://schemas.openxmlformats.org/officeDocument/2006/relationships/tags" Target="../tags/tag1340.xml"/><Relationship Id="rId11" Type="http://schemas.openxmlformats.org/officeDocument/2006/relationships/slideLayout" Target="../slideLayouts/slideLayout2.xml"/><Relationship Id="rId5" Type="http://schemas.openxmlformats.org/officeDocument/2006/relationships/tags" Target="../tags/tag1339.xml"/><Relationship Id="rId10" Type="http://schemas.openxmlformats.org/officeDocument/2006/relationships/tags" Target="../tags/tag1344.xml"/><Relationship Id="rId4" Type="http://schemas.openxmlformats.org/officeDocument/2006/relationships/tags" Target="../tags/tag1338.xml"/><Relationship Id="rId9" Type="http://schemas.openxmlformats.org/officeDocument/2006/relationships/tags" Target="../tags/tag1343.xml"/></Relationships>
</file>

<file path=ppt/slides/_rels/slide52.xml.rels><?xml version="1.0" encoding="UTF-8" standalone="yes"?>
<Relationships xmlns="http://schemas.openxmlformats.org/package/2006/relationships"><Relationship Id="rId8" Type="http://schemas.openxmlformats.org/officeDocument/2006/relationships/tags" Target="../tags/tag1352.xml"/><Relationship Id="rId13" Type="http://schemas.openxmlformats.org/officeDocument/2006/relationships/tags" Target="../tags/tag1357.xml"/><Relationship Id="rId18" Type="http://schemas.openxmlformats.org/officeDocument/2006/relationships/tags" Target="../tags/tag1362.xml"/><Relationship Id="rId26" Type="http://schemas.openxmlformats.org/officeDocument/2006/relationships/tags" Target="../tags/tag1370.xml"/><Relationship Id="rId3" Type="http://schemas.openxmlformats.org/officeDocument/2006/relationships/tags" Target="../tags/tag1347.xml"/><Relationship Id="rId21" Type="http://schemas.openxmlformats.org/officeDocument/2006/relationships/tags" Target="../tags/tag1365.xml"/><Relationship Id="rId7" Type="http://schemas.openxmlformats.org/officeDocument/2006/relationships/tags" Target="../tags/tag1351.xml"/><Relationship Id="rId12" Type="http://schemas.openxmlformats.org/officeDocument/2006/relationships/tags" Target="../tags/tag1356.xml"/><Relationship Id="rId17" Type="http://schemas.openxmlformats.org/officeDocument/2006/relationships/tags" Target="../tags/tag1361.xml"/><Relationship Id="rId25" Type="http://schemas.openxmlformats.org/officeDocument/2006/relationships/tags" Target="../tags/tag1369.xml"/><Relationship Id="rId2" Type="http://schemas.openxmlformats.org/officeDocument/2006/relationships/tags" Target="../tags/tag1346.xml"/><Relationship Id="rId16" Type="http://schemas.openxmlformats.org/officeDocument/2006/relationships/tags" Target="../tags/tag1360.xml"/><Relationship Id="rId20" Type="http://schemas.openxmlformats.org/officeDocument/2006/relationships/tags" Target="../tags/tag1364.xml"/><Relationship Id="rId29" Type="http://schemas.openxmlformats.org/officeDocument/2006/relationships/tags" Target="../tags/tag1373.xml"/><Relationship Id="rId1" Type="http://schemas.openxmlformats.org/officeDocument/2006/relationships/tags" Target="../tags/tag1345.xml"/><Relationship Id="rId6" Type="http://schemas.openxmlformats.org/officeDocument/2006/relationships/tags" Target="../tags/tag1350.xml"/><Relationship Id="rId11" Type="http://schemas.openxmlformats.org/officeDocument/2006/relationships/tags" Target="../tags/tag1355.xml"/><Relationship Id="rId24" Type="http://schemas.openxmlformats.org/officeDocument/2006/relationships/tags" Target="../tags/tag1368.xml"/><Relationship Id="rId5" Type="http://schemas.openxmlformats.org/officeDocument/2006/relationships/tags" Target="../tags/tag1349.xml"/><Relationship Id="rId15" Type="http://schemas.openxmlformats.org/officeDocument/2006/relationships/tags" Target="../tags/tag1359.xml"/><Relationship Id="rId23" Type="http://schemas.openxmlformats.org/officeDocument/2006/relationships/tags" Target="../tags/tag1367.xml"/><Relationship Id="rId28" Type="http://schemas.openxmlformats.org/officeDocument/2006/relationships/tags" Target="../tags/tag1372.xml"/><Relationship Id="rId10" Type="http://schemas.openxmlformats.org/officeDocument/2006/relationships/tags" Target="../tags/tag1354.xml"/><Relationship Id="rId19" Type="http://schemas.openxmlformats.org/officeDocument/2006/relationships/tags" Target="../tags/tag1363.xml"/><Relationship Id="rId31" Type="http://schemas.openxmlformats.org/officeDocument/2006/relationships/notesSlide" Target="../notesSlides/notesSlide23.xml"/><Relationship Id="rId4" Type="http://schemas.openxmlformats.org/officeDocument/2006/relationships/tags" Target="../tags/tag1348.xml"/><Relationship Id="rId9" Type="http://schemas.openxmlformats.org/officeDocument/2006/relationships/tags" Target="../tags/tag1353.xml"/><Relationship Id="rId14" Type="http://schemas.openxmlformats.org/officeDocument/2006/relationships/tags" Target="../tags/tag1358.xml"/><Relationship Id="rId22" Type="http://schemas.openxmlformats.org/officeDocument/2006/relationships/tags" Target="../tags/tag1366.xml"/><Relationship Id="rId27" Type="http://schemas.openxmlformats.org/officeDocument/2006/relationships/tags" Target="../tags/tag1371.xml"/><Relationship Id="rId30"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tags" Target="../tags/tag1381.xml"/><Relationship Id="rId13" Type="http://schemas.openxmlformats.org/officeDocument/2006/relationships/tags" Target="../tags/tag1386.xml"/><Relationship Id="rId18" Type="http://schemas.openxmlformats.org/officeDocument/2006/relationships/tags" Target="../tags/tag1391.xml"/><Relationship Id="rId3" Type="http://schemas.openxmlformats.org/officeDocument/2006/relationships/tags" Target="../tags/tag1376.xml"/><Relationship Id="rId21" Type="http://schemas.openxmlformats.org/officeDocument/2006/relationships/notesSlide" Target="../notesSlides/notesSlide24.xml"/><Relationship Id="rId7" Type="http://schemas.openxmlformats.org/officeDocument/2006/relationships/tags" Target="../tags/tag1380.xml"/><Relationship Id="rId12" Type="http://schemas.openxmlformats.org/officeDocument/2006/relationships/tags" Target="../tags/tag1385.xml"/><Relationship Id="rId17" Type="http://schemas.openxmlformats.org/officeDocument/2006/relationships/tags" Target="../tags/tag1390.xml"/><Relationship Id="rId2" Type="http://schemas.openxmlformats.org/officeDocument/2006/relationships/tags" Target="../tags/tag1375.xml"/><Relationship Id="rId16" Type="http://schemas.openxmlformats.org/officeDocument/2006/relationships/tags" Target="../tags/tag1389.xml"/><Relationship Id="rId20" Type="http://schemas.openxmlformats.org/officeDocument/2006/relationships/slideLayout" Target="../slideLayouts/slideLayout2.xml"/><Relationship Id="rId1" Type="http://schemas.openxmlformats.org/officeDocument/2006/relationships/tags" Target="../tags/tag1374.xml"/><Relationship Id="rId6" Type="http://schemas.openxmlformats.org/officeDocument/2006/relationships/tags" Target="../tags/tag1379.xml"/><Relationship Id="rId11" Type="http://schemas.openxmlformats.org/officeDocument/2006/relationships/tags" Target="../tags/tag1384.xml"/><Relationship Id="rId5" Type="http://schemas.openxmlformats.org/officeDocument/2006/relationships/tags" Target="../tags/tag1378.xml"/><Relationship Id="rId15" Type="http://schemas.openxmlformats.org/officeDocument/2006/relationships/tags" Target="../tags/tag1388.xml"/><Relationship Id="rId10" Type="http://schemas.openxmlformats.org/officeDocument/2006/relationships/tags" Target="../tags/tag1383.xml"/><Relationship Id="rId19" Type="http://schemas.openxmlformats.org/officeDocument/2006/relationships/tags" Target="../tags/tag1392.xml"/><Relationship Id="rId4" Type="http://schemas.openxmlformats.org/officeDocument/2006/relationships/tags" Target="../tags/tag1377.xml"/><Relationship Id="rId9" Type="http://schemas.openxmlformats.org/officeDocument/2006/relationships/tags" Target="../tags/tag1382.xml"/><Relationship Id="rId14" Type="http://schemas.openxmlformats.org/officeDocument/2006/relationships/tags" Target="../tags/tag1387.xml"/></Relationships>
</file>

<file path=ppt/slides/_rels/slide54.xml.rels><?xml version="1.0" encoding="UTF-8" standalone="yes"?>
<Relationships xmlns="http://schemas.openxmlformats.org/package/2006/relationships"><Relationship Id="rId26" Type="http://schemas.openxmlformats.org/officeDocument/2006/relationships/tags" Target="../tags/tag1418.xml"/><Relationship Id="rId21" Type="http://schemas.openxmlformats.org/officeDocument/2006/relationships/tags" Target="../tags/tag1413.xml"/><Relationship Id="rId42" Type="http://schemas.openxmlformats.org/officeDocument/2006/relationships/tags" Target="../tags/tag1434.xml"/><Relationship Id="rId47" Type="http://schemas.openxmlformats.org/officeDocument/2006/relationships/tags" Target="../tags/tag1439.xml"/><Relationship Id="rId63" Type="http://schemas.openxmlformats.org/officeDocument/2006/relationships/tags" Target="../tags/tag1455.xml"/><Relationship Id="rId68" Type="http://schemas.openxmlformats.org/officeDocument/2006/relationships/tags" Target="../tags/tag1460.xml"/><Relationship Id="rId84" Type="http://schemas.openxmlformats.org/officeDocument/2006/relationships/tags" Target="../tags/tag1476.xml"/><Relationship Id="rId89" Type="http://schemas.openxmlformats.org/officeDocument/2006/relationships/tags" Target="../tags/tag1481.xml"/><Relationship Id="rId16" Type="http://schemas.openxmlformats.org/officeDocument/2006/relationships/tags" Target="../tags/tag1408.xml"/><Relationship Id="rId11" Type="http://schemas.openxmlformats.org/officeDocument/2006/relationships/tags" Target="../tags/tag1403.xml"/><Relationship Id="rId32" Type="http://schemas.openxmlformats.org/officeDocument/2006/relationships/tags" Target="../tags/tag1424.xml"/><Relationship Id="rId37" Type="http://schemas.openxmlformats.org/officeDocument/2006/relationships/tags" Target="../tags/tag1429.xml"/><Relationship Id="rId53" Type="http://schemas.openxmlformats.org/officeDocument/2006/relationships/tags" Target="../tags/tag1445.xml"/><Relationship Id="rId58" Type="http://schemas.openxmlformats.org/officeDocument/2006/relationships/tags" Target="../tags/tag1450.xml"/><Relationship Id="rId74" Type="http://schemas.openxmlformats.org/officeDocument/2006/relationships/tags" Target="../tags/tag1466.xml"/><Relationship Id="rId79" Type="http://schemas.openxmlformats.org/officeDocument/2006/relationships/tags" Target="../tags/tag1471.xml"/><Relationship Id="rId5" Type="http://schemas.openxmlformats.org/officeDocument/2006/relationships/tags" Target="../tags/tag1397.xml"/><Relationship Id="rId90" Type="http://schemas.openxmlformats.org/officeDocument/2006/relationships/tags" Target="../tags/tag1482.xml"/><Relationship Id="rId95" Type="http://schemas.openxmlformats.org/officeDocument/2006/relationships/tags" Target="../tags/tag1487.xml"/><Relationship Id="rId22" Type="http://schemas.openxmlformats.org/officeDocument/2006/relationships/tags" Target="../tags/tag1414.xml"/><Relationship Id="rId27" Type="http://schemas.openxmlformats.org/officeDocument/2006/relationships/tags" Target="../tags/tag1419.xml"/><Relationship Id="rId43" Type="http://schemas.openxmlformats.org/officeDocument/2006/relationships/tags" Target="../tags/tag1435.xml"/><Relationship Id="rId48" Type="http://schemas.openxmlformats.org/officeDocument/2006/relationships/tags" Target="../tags/tag1440.xml"/><Relationship Id="rId64" Type="http://schemas.openxmlformats.org/officeDocument/2006/relationships/tags" Target="../tags/tag1456.xml"/><Relationship Id="rId69" Type="http://schemas.openxmlformats.org/officeDocument/2006/relationships/tags" Target="../tags/tag1461.xml"/><Relationship Id="rId80" Type="http://schemas.openxmlformats.org/officeDocument/2006/relationships/tags" Target="../tags/tag1472.xml"/><Relationship Id="rId85" Type="http://schemas.openxmlformats.org/officeDocument/2006/relationships/tags" Target="../tags/tag1477.xml"/><Relationship Id="rId12" Type="http://schemas.openxmlformats.org/officeDocument/2006/relationships/tags" Target="../tags/tag1404.xml"/><Relationship Id="rId17" Type="http://schemas.openxmlformats.org/officeDocument/2006/relationships/tags" Target="../tags/tag1409.xml"/><Relationship Id="rId25" Type="http://schemas.openxmlformats.org/officeDocument/2006/relationships/tags" Target="../tags/tag1417.xml"/><Relationship Id="rId33" Type="http://schemas.openxmlformats.org/officeDocument/2006/relationships/tags" Target="../tags/tag1425.xml"/><Relationship Id="rId38" Type="http://schemas.openxmlformats.org/officeDocument/2006/relationships/tags" Target="../tags/tag1430.xml"/><Relationship Id="rId46" Type="http://schemas.openxmlformats.org/officeDocument/2006/relationships/tags" Target="../tags/tag1438.xml"/><Relationship Id="rId59" Type="http://schemas.openxmlformats.org/officeDocument/2006/relationships/tags" Target="../tags/tag1451.xml"/><Relationship Id="rId67" Type="http://schemas.openxmlformats.org/officeDocument/2006/relationships/tags" Target="../tags/tag1459.xml"/><Relationship Id="rId20" Type="http://schemas.openxmlformats.org/officeDocument/2006/relationships/tags" Target="../tags/tag1412.xml"/><Relationship Id="rId41" Type="http://schemas.openxmlformats.org/officeDocument/2006/relationships/tags" Target="../tags/tag1433.xml"/><Relationship Id="rId54" Type="http://schemas.openxmlformats.org/officeDocument/2006/relationships/tags" Target="../tags/tag1446.xml"/><Relationship Id="rId62" Type="http://schemas.openxmlformats.org/officeDocument/2006/relationships/tags" Target="../tags/tag1454.xml"/><Relationship Id="rId70" Type="http://schemas.openxmlformats.org/officeDocument/2006/relationships/tags" Target="../tags/tag1462.xml"/><Relationship Id="rId75" Type="http://schemas.openxmlformats.org/officeDocument/2006/relationships/tags" Target="../tags/tag1467.xml"/><Relationship Id="rId83" Type="http://schemas.openxmlformats.org/officeDocument/2006/relationships/tags" Target="../tags/tag1475.xml"/><Relationship Id="rId88" Type="http://schemas.openxmlformats.org/officeDocument/2006/relationships/tags" Target="../tags/tag1480.xml"/><Relationship Id="rId91" Type="http://schemas.openxmlformats.org/officeDocument/2006/relationships/tags" Target="../tags/tag1483.xml"/><Relationship Id="rId96" Type="http://schemas.openxmlformats.org/officeDocument/2006/relationships/tags" Target="../tags/tag1488.xml"/><Relationship Id="rId1" Type="http://schemas.openxmlformats.org/officeDocument/2006/relationships/tags" Target="../tags/tag1393.xml"/><Relationship Id="rId6" Type="http://schemas.openxmlformats.org/officeDocument/2006/relationships/tags" Target="../tags/tag1398.xml"/><Relationship Id="rId15" Type="http://schemas.openxmlformats.org/officeDocument/2006/relationships/tags" Target="../tags/tag1407.xml"/><Relationship Id="rId23" Type="http://schemas.openxmlformats.org/officeDocument/2006/relationships/tags" Target="../tags/tag1415.xml"/><Relationship Id="rId28" Type="http://schemas.openxmlformats.org/officeDocument/2006/relationships/tags" Target="../tags/tag1420.xml"/><Relationship Id="rId36" Type="http://schemas.openxmlformats.org/officeDocument/2006/relationships/tags" Target="../tags/tag1428.xml"/><Relationship Id="rId49" Type="http://schemas.openxmlformats.org/officeDocument/2006/relationships/tags" Target="../tags/tag1441.xml"/><Relationship Id="rId57" Type="http://schemas.openxmlformats.org/officeDocument/2006/relationships/tags" Target="../tags/tag1449.xml"/><Relationship Id="rId10" Type="http://schemas.openxmlformats.org/officeDocument/2006/relationships/tags" Target="../tags/tag1402.xml"/><Relationship Id="rId31" Type="http://schemas.openxmlformats.org/officeDocument/2006/relationships/tags" Target="../tags/tag1423.xml"/><Relationship Id="rId44" Type="http://schemas.openxmlformats.org/officeDocument/2006/relationships/tags" Target="../tags/tag1436.xml"/><Relationship Id="rId52" Type="http://schemas.openxmlformats.org/officeDocument/2006/relationships/tags" Target="../tags/tag1444.xml"/><Relationship Id="rId60" Type="http://schemas.openxmlformats.org/officeDocument/2006/relationships/tags" Target="../tags/tag1452.xml"/><Relationship Id="rId65" Type="http://schemas.openxmlformats.org/officeDocument/2006/relationships/tags" Target="../tags/tag1457.xml"/><Relationship Id="rId73" Type="http://schemas.openxmlformats.org/officeDocument/2006/relationships/tags" Target="../tags/tag1465.xml"/><Relationship Id="rId78" Type="http://schemas.openxmlformats.org/officeDocument/2006/relationships/tags" Target="../tags/tag1470.xml"/><Relationship Id="rId81" Type="http://schemas.openxmlformats.org/officeDocument/2006/relationships/tags" Target="../tags/tag1473.xml"/><Relationship Id="rId86" Type="http://schemas.openxmlformats.org/officeDocument/2006/relationships/tags" Target="../tags/tag1478.xml"/><Relationship Id="rId94" Type="http://schemas.openxmlformats.org/officeDocument/2006/relationships/tags" Target="../tags/tag1486.xml"/><Relationship Id="rId99" Type="http://schemas.openxmlformats.org/officeDocument/2006/relationships/tags" Target="../tags/tag1491.xml"/><Relationship Id="rId101" Type="http://schemas.openxmlformats.org/officeDocument/2006/relationships/notesSlide" Target="../notesSlides/notesSlide25.xml"/><Relationship Id="rId4" Type="http://schemas.openxmlformats.org/officeDocument/2006/relationships/tags" Target="../tags/tag1396.xml"/><Relationship Id="rId9" Type="http://schemas.openxmlformats.org/officeDocument/2006/relationships/tags" Target="../tags/tag1401.xml"/><Relationship Id="rId13" Type="http://schemas.openxmlformats.org/officeDocument/2006/relationships/tags" Target="../tags/tag1405.xml"/><Relationship Id="rId18" Type="http://schemas.openxmlformats.org/officeDocument/2006/relationships/tags" Target="../tags/tag1410.xml"/><Relationship Id="rId39" Type="http://schemas.openxmlformats.org/officeDocument/2006/relationships/tags" Target="../tags/tag1431.xml"/><Relationship Id="rId34" Type="http://schemas.openxmlformats.org/officeDocument/2006/relationships/tags" Target="../tags/tag1426.xml"/><Relationship Id="rId50" Type="http://schemas.openxmlformats.org/officeDocument/2006/relationships/tags" Target="../tags/tag1442.xml"/><Relationship Id="rId55" Type="http://schemas.openxmlformats.org/officeDocument/2006/relationships/tags" Target="../tags/tag1447.xml"/><Relationship Id="rId76" Type="http://schemas.openxmlformats.org/officeDocument/2006/relationships/tags" Target="../tags/tag1468.xml"/><Relationship Id="rId97" Type="http://schemas.openxmlformats.org/officeDocument/2006/relationships/tags" Target="../tags/tag1489.xml"/><Relationship Id="rId7" Type="http://schemas.openxmlformats.org/officeDocument/2006/relationships/tags" Target="../tags/tag1399.xml"/><Relationship Id="rId71" Type="http://schemas.openxmlformats.org/officeDocument/2006/relationships/tags" Target="../tags/tag1463.xml"/><Relationship Id="rId92" Type="http://schemas.openxmlformats.org/officeDocument/2006/relationships/tags" Target="../tags/tag1484.xml"/><Relationship Id="rId2" Type="http://schemas.openxmlformats.org/officeDocument/2006/relationships/tags" Target="../tags/tag1394.xml"/><Relationship Id="rId29" Type="http://schemas.openxmlformats.org/officeDocument/2006/relationships/tags" Target="../tags/tag1421.xml"/><Relationship Id="rId24" Type="http://schemas.openxmlformats.org/officeDocument/2006/relationships/tags" Target="../tags/tag1416.xml"/><Relationship Id="rId40" Type="http://schemas.openxmlformats.org/officeDocument/2006/relationships/tags" Target="../tags/tag1432.xml"/><Relationship Id="rId45" Type="http://schemas.openxmlformats.org/officeDocument/2006/relationships/tags" Target="../tags/tag1437.xml"/><Relationship Id="rId66" Type="http://schemas.openxmlformats.org/officeDocument/2006/relationships/tags" Target="../tags/tag1458.xml"/><Relationship Id="rId87" Type="http://schemas.openxmlformats.org/officeDocument/2006/relationships/tags" Target="../tags/tag1479.xml"/><Relationship Id="rId61" Type="http://schemas.openxmlformats.org/officeDocument/2006/relationships/tags" Target="../tags/tag1453.xml"/><Relationship Id="rId82" Type="http://schemas.openxmlformats.org/officeDocument/2006/relationships/tags" Target="../tags/tag1474.xml"/><Relationship Id="rId19" Type="http://schemas.openxmlformats.org/officeDocument/2006/relationships/tags" Target="../tags/tag1411.xml"/><Relationship Id="rId14" Type="http://schemas.openxmlformats.org/officeDocument/2006/relationships/tags" Target="../tags/tag1406.xml"/><Relationship Id="rId30" Type="http://schemas.openxmlformats.org/officeDocument/2006/relationships/tags" Target="../tags/tag1422.xml"/><Relationship Id="rId35" Type="http://schemas.openxmlformats.org/officeDocument/2006/relationships/tags" Target="../tags/tag1427.xml"/><Relationship Id="rId56" Type="http://schemas.openxmlformats.org/officeDocument/2006/relationships/tags" Target="../tags/tag1448.xml"/><Relationship Id="rId77" Type="http://schemas.openxmlformats.org/officeDocument/2006/relationships/tags" Target="../tags/tag1469.xml"/><Relationship Id="rId100" Type="http://schemas.openxmlformats.org/officeDocument/2006/relationships/slideLayout" Target="../slideLayouts/slideLayout2.xml"/><Relationship Id="rId8" Type="http://schemas.openxmlformats.org/officeDocument/2006/relationships/tags" Target="../tags/tag1400.xml"/><Relationship Id="rId51" Type="http://schemas.openxmlformats.org/officeDocument/2006/relationships/tags" Target="../tags/tag1443.xml"/><Relationship Id="rId72" Type="http://schemas.openxmlformats.org/officeDocument/2006/relationships/tags" Target="../tags/tag1464.xml"/><Relationship Id="rId93" Type="http://schemas.openxmlformats.org/officeDocument/2006/relationships/tags" Target="../tags/tag1485.xml"/><Relationship Id="rId98" Type="http://schemas.openxmlformats.org/officeDocument/2006/relationships/tags" Target="../tags/tag1490.xml"/><Relationship Id="rId3" Type="http://schemas.openxmlformats.org/officeDocument/2006/relationships/tags" Target="../tags/tag139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93.xml"/><Relationship Id="rId1" Type="http://schemas.openxmlformats.org/officeDocument/2006/relationships/tags" Target="../tags/tag1492.xml"/></Relationships>
</file>

<file path=ppt/slides/_rels/slide56.xml.rels><?xml version="1.0" encoding="UTF-8" standalone="yes"?>
<Relationships xmlns="http://schemas.openxmlformats.org/package/2006/relationships"><Relationship Id="rId8" Type="http://schemas.openxmlformats.org/officeDocument/2006/relationships/tags" Target="../tags/tag1501.xml"/><Relationship Id="rId13" Type="http://schemas.openxmlformats.org/officeDocument/2006/relationships/tags" Target="../tags/tag1506.xml"/><Relationship Id="rId18" Type="http://schemas.openxmlformats.org/officeDocument/2006/relationships/tags" Target="../tags/tag1511.xml"/><Relationship Id="rId26" Type="http://schemas.openxmlformats.org/officeDocument/2006/relationships/notesSlide" Target="../notesSlides/notesSlide26.xml"/><Relationship Id="rId3" Type="http://schemas.openxmlformats.org/officeDocument/2006/relationships/tags" Target="../tags/tag1496.xml"/><Relationship Id="rId21" Type="http://schemas.openxmlformats.org/officeDocument/2006/relationships/tags" Target="../tags/tag1514.xml"/><Relationship Id="rId7" Type="http://schemas.openxmlformats.org/officeDocument/2006/relationships/tags" Target="../tags/tag1500.xml"/><Relationship Id="rId12" Type="http://schemas.openxmlformats.org/officeDocument/2006/relationships/tags" Target="../tags/tag1505.xml"/><Relationship Id="rId17" Type="http://schemas.openxmlformats.org/officeDocument/2006/relationships/tags" Target="../tags/tag1510.xml"/><Relationship Id="rId25" Type="http://schemas.openxmlformats.org/officeDocument/2006/relationships/slideLayout" Target="../slideLayouts/slideLayout2.xml"/><Relationship Id="rId2" Type="http://schemas.openxmlformats.org/officeDocument/2006/relationships/tags" Target="../tags/tag1495.xml"/><Relationship Id="rId16" Type="http://schemas.openxmlformats.org/officeDocument/2006/relationships/tags" Target="../tags/tag1509.xml"/><Relationship Id="rId20" Type="http://schemas.openxmlformats.org/officeDocument/2006/relationships/tags" Target="../tags/tag1513.xml"/><Relationship Id="rId1" Type="http://schemas.openxmlformats.org/officeDocument/2006/relationships/tags" Target="../tags/tag1494.xml"/><Relationship Id="rId6" Type="http://schemas.openxmlformats.org/officeDocument/2006/relationships/tags" Target="../tags/tag1499.xml"/><Relationship Id="rId11" Type="http://schemas.openxmlformats.org/officeDocument/2006/relationships/tags" Target="../tags/tag1504.xml"/><Relationship Id="rId24" Type="http://schemas.openxmlformats.org/officeDocument/2006/relationships/tags" Target="../tags/tag1517.xml"/><Relationship Id="rId5" Type="http://schemas.openxmlformats.org/officeDocument/2006/relationships/tags" Target="../tags/tag1498.xml"/><Relationship Id="rId15" Type="http://schemas.openxmlformats.org/officeDocument/2006/relationships/tags" Target="../tags/tag1508.xml"/><Relationship Id="rId23" Type="http://schemas.openxmlformats.org/officeDocument/2006/relationships/tags" Target="../tags/tag1516.xml"/><Relationship Id="rId10" Type="http://schemas.openxmlformats.org/officeDocument/2006/relationships/tags" Target="../tags/tag1503.xml"/><Relationship Id="rId19" Type="http://schemas.openxmlformats.org/officeDocument/2006/relationships/tags" Target="../tags/tag1512.xml"/><Relationship Id="rId4" Type="http://schemas.openxmlformats.org/officeDocument/2006/relationships/tags" Target="../tags/tag1497.xml"/><Relationship Id="rId9" Type="http://schemas.openxmlformats.org/officeDocument/2006/relationships/tags" Target="../tags/tag1502.xml"/><Relationship Id="rId14" Type="http://schemas.openxmlformats.org/officeDocument/2006/relationships/tags" Target="../tags/tag1507.xml"/><Relationship Id="rId22" Type="http://schemas.openxmlformats.org/officeDocument/2006/relationships/tags" Target="../tags/tag1515.xml"/></Relationships>
</file>

<file path=ppt/slides/_rels/slide57.xml.rels><?xml version="1.0" encoding="UTF-8" standalone="yes"?>
<Relationships xmlns="http://schemas.openxmlformats.org/package/2006/relationships"><Relationship Id="rId8" Type="http://schemas.openxmlformats.org/officeDocument/2006/relationships/tags" Target="../tags/tag1525.xml"/><Relationship Id="rId13" Type="http://schemas.openxmlformats.org/officeDocument/2006/relationships/tags" Target="../tags/tag1530.xml"/><Relationship Id="rId18" Type="http://schemas.openxmlformats.org/officeDocument/2006/relationships/tags" Target="../tags/tag1535.xml"/><Relationship Id="rId26" Type="http://schemas.openxmlformats.org/officeDocument/2006/relationships/notesSlide" Target="../notesSlides/notesSlide27.xml"/><Relationship Id="rId3" Type="http://schemas.openxmlformats.org/officeDocument/2006/relationships/tags" Target="../tags/tag1520.xml"/><Relationship Id="rId21" Type="http://schemas.openxmlformats.org/officeDocument/2006/relationships/tags" Target="../tags/tag1538.xml"/><Relationship Id="rId7" Type="http://schemas.openxmlformats.org/officeDocument/2006/relationships/tags" Target="../tags/tag1524.xml"/><Relationship Id="rId12" Type="http://schemas.openxmlformats.org/officeDocument/2006/relationships/tags" Target="../tags/tag1529.xml"/><Relationship Id="rId17" Type="http://schemas.openxmlformats.org/officeDocument/2006/relationships/tags" Target="../tags/tag1534.xml"/><Relationship Id="rId25" Type="http://schemas.openxmlformats.org/officeDocument/2006/relationships/slideLayout" Target="../slideLayouts/slideLayout2.xml"/><Relationship Id="rId2" Type="http://schemas.openxmlformats.org/officeDocument/2006/relationships/tags" Target="../tags/tag1519.xml"/><Relationship Id="rId16" Type="http://schemas.openxmlformats.org/officeDocument/2006/relationships/tags" Target="../tags/tag1533.xml"/><Relationship Id="rId20" Type="http://schemas.openxmlformats.org/officeDocument/2006/relationships/tags" Target="../tags/tag1537.xml"/><Relationship Id="rId1" Type="http://schemas.openxmlformats.org/officeDocument/2006/relationships/tags" Target="../tags/tag1518.xml"/><Relationship Id="rId6" Type="http://schemas.openxmlformats.org/officeDocument/2006/relationships/tags" Target="../tags/tag1523.xml"/><Relationship Id="rId11" Type="http://schemas.openxmlformats.org/officeDocument/2006/relationships/tags" Target="../tags/tag1528.xml"/><Relationship Id="rId24" Type="http://schemas.openxmlformats.org/officeDocument/2006/relationships/tags" Target="../tags/tag1541.xml"/><Relationship Id="rId5" Type="http://schemas.openxmlformats.org/officeDocument/2006/relationships/tags" Target="../tags/tag1522.xml"/><Relationship Id="rId15" Type="http://schemas.openxmlformats.org/officeDocument/2006/relationships/tags" Target="../tags/tag1532.xml"/><Relationship Id="rId23" Type="http://schemas.openxmlformats.org/officeDocument/2006/relationships/tags" Target="../tags/tag1540.xml"/><Relationship Id="rId10" Type="http://schemas.openxmlformats.org/officeDocument/2006/relationships/tags" Target="../tags/tag1527.xml"/><Relationship Id="rId19" Type="http://schemas.openxmlformats.org/officeDocument/2006/relationships/tags" Target="../tags/tag1536.xml"/><Relationship Id="rId4" Type="http://schemas.openxmlformats.org/officeDocument/2006/relationships/tags" Target="../tags/tag1521.xml"/><Relationship Id="rId9" Type="http://schemas.openxmlformats.org/officeDocument/2006/relationships/tags" Target="../tags/tag1526.xml"/><Relationship Id="rId14" Type="http://schemas.openxmlformats.org/officeDocument/2006/relationships/tags" Target="../tags/tag1531.xml"/><Relationship Id="rId22" Type="http://schemas.openxmlformats.org/officeDocument/2006/relationships/tags" Target="../tags/tag1539.xml"/></Relationships>
</file>

<file path=ppt/slides/_rels/slide58.xml.rels><?xml version="1.0" encoding="UTF-8" standalone="yes"?>
<Relationships xmlns="http://schemas.openxmlformats.org/package/2006/relationships"><Relationship Id="rId13" Type="http://schemas.openxmlformats.org/officeDocument/2006/relationships/tags" Target="../tags/tag1554.xml"/><Relationship Id="rId18" Type="http://schemas.openxmlformats.org/officeDocument/2006/relationships/tags" Target="../tags/tag1559.xml"/><Relationship Id="rId26" Type="http://schemas.openxmlformats.org/officeDocument/2006/relationships/tags" Target="../tags/tag1567.xml"/><Relationship Id="rId3" Type="http://schemas.openxmlformats.org/officeDocument/2006/relationships/tags" Target="../tags/tag1544.xml"/><Relationship Id="rId21" Type="http://schemas.openxmlformats.org/officeDocument/2006/relationships/tags" Target="../tags/tag1562.xml"/><Relationship Id="rId7" Type="http://schemas.openxmlformats.org/officeDocument/2006/relationships/tags" Target="../tags/tag1548.xml"/><Relationship Id="rId12" Type="http://schemas.openxmlformats.org/officeDocument/2006/relationships/tags" Target="../tags/tag1553.xml"/><Relationship Id="rId17" Type="http://schemas.openxmlformats.org/officeDocument/2006/relationships/tags" Target="../tags/tag1558.xml"/><Relationship Id="rId25" Type="http://schemas.openxmlformats.org/officeDocument/2006/relationships/tags" Target="../tags/tag1566.xml"/><Relationship Id="rId33" Type="http://schemas.openxmlformats.org/officeDocument/2006/relationships/image" Target="../media/image15.png"/><Relationship Id="rId2" Type="http://schemas.openxmlformats.org/officeDocument/2006/relationships/tags" Target="../tags/tag1543.xml"/><Relationship Id="rId16" Type="http://schemas.openxmlformats.org/officeDocument/2006/relationships/tags" Target="../tags/tag1557.xml"/><Relationship Id="rId20" Type="http://schemas.openxmlformats.org/officeDocument/2006/relationships/tags" Target="../tags/tag1561.xml"/><Relationship Id="rId29" Type="http://schemas.openxmlformats.org/officeDocument/2006/relationships/tags" Target="../tags/tag1570.xml"/><Relationship Id="rId1" Type="http://schemas.openxmlformats.org/officeDocument/2006/relationships/tags" Target="../tags/tag1542.xml"/><Relationship Id="rId6" Type="http://schemas.openxmlformats.org/officeDocument/2006/relationships/tags" Target="../tags/tag1547.xml"/><Relationship Id="rId11" Type="http://schemas.openxmlformats.org/officeDocument/2006/relationships/tags" Target="../tags/tag1552.xml"/><Relationship Id="rId24" Type="http://schemas.openxmlformats.org/officeDocument/2006/relationships/tags" Target="../tags/tag1565.xml"/><Relationship Id="rId32" Type="http://schemas.openxmlformats.org/officeDocument/2006/relationships/tags" Target="../tags/tag1565.xml"/><Relationship Id="rId5" Type="http://schemas.openxmlformats.org/officeDocument/2006/relationships/tags" Target="../tags/tag1546.xml"/><Relationship Id="rId15" Type="http://schemas.openxmlformats.org/officeDocument/2006/relationships/tags" Target="../tags/tag1556.xml"/><Relationship Id="rId23" Type="http://schemas.openxmlformats.org/officeDocument/2006/relationships/tags" Target="../tags/tag1564.xml"/><Relationship Id="rId28" Type="http://schemas.openxmlformats.org/officeDocument/2006/relationships/tags" Target="../tags/tag1569.xml"/><Relationship Id="rId10" Type="http://schemas.openxmlformats.org/officeDocument/2006/relationships/tags" Target="../tags/tag1551.xml"/><Relationship Id="rId19" Type="http://schemas.openxmlformats.org/officeDocument/2006/relationships/tags" Target="../tags/tag1560.xml"/><Relationship Id="rId31" Type="http://schemas.openxmlformats.org/officeDocument/2006/relationships/notesSlide" Target="../notesSlides/notesSlide28.xml"/><Relationship Id="rId4" Type="http://schemas.openxmlformats.org/officeDocument/2006/relationships/tags" Target="../tags/tag1545.xml"/><Relationship Id="rId9" Type="http://schemas.openxmlformats.org/officeDocument/2006/relationships/tags" Target="../tags/tag1550.xml"/><Relationship Id="rId14" Type="http://schemas.openxmlformats.org/officeDocument/2006/relationships/tags" Target="../tags/tag1555.xml"/><Relationship Id="rId22" Type="http://schemas.openxmlformats.org/officeDocument/2006/relationships/tags" Target="../tags/tag1563.xml"/><Relationship Id="rId27" Type="http://schemas.openxmlformats.org/officeDocument/2006/relationships/tags" Target="../tags/tag1568.xml"/><Relationship Id="rId30" Type="http://schemas.openxmlformats.org/officeDocument/2006/relationships/slideLayout" Target="../slideLayouts/slideLayout2.xml"/><Relationship Id="rId8" Type="http://schemas.openxmlformats.org/officeDocument/2006/relationships/tags" Target="../tags/tag1549.xml"/></Relationships>
</file>

<file path=ppt/slides/_rels/slide59.xml.rels><?xml version="1.0" encoding="UTF-8" standalone="yes"?>
<Relationships xmlns="http://schemas.openxmlformats.org/package/2006/relationships"><Relationship Id="rId13" Type="http://schemas.openxmlformats.org/officeDocument/2006/relationships/tags" Target="../tags/tag1583.xml"/><Relationship Id="rId18" Type="http://schemas.openxmlformats.org/officeDocument/2006/relationships/tags" Target="../tags/tag1588.xml"/><Relationship Id="rId26" Type="http://schemas.openxmlformats.org/officeDocument/2006/relationships/tags" Target="../tags/tag1596.xml"/><Relationship Id="rId3" Type="http://schemas.openxmlformats.org/officeDocument/2006/relationships/tags" Target="../tags/tag1573.xml"/><Relationship Id="rId21" Type="http://schemas.openxmlformats.org/officeDocument/2006/relationships/tags" Target="../tags/tag1591.xml"/><Relationship Id="rId34" Type="http://schemas.openxmlformats.org/officeDocument/2006/relationships/image" Target="../media/image16.png"/><Relationship Id="rId7" Type="http://schemas.openxmlformats.org/officeDocument/2006/relationships/tags" Target="../tags/tag1577.xml"/><Relationship Id="rId12" Type="http://schemas.openxmlformats.org/officeDocument/2006/relationships/tags" Target="../tags/tag1582.xml"/><Relationship Id="rId17" Type="http://schemas.openxmlformats.org/officeDocument/2006/relationships/tags" Target="../tags/tag1587.xml"/><Relationship Id="rId25" Type="http://schemas.openxmlformats.org/officeDocument/2006/relationships/tags" Target="../tags/tag1595.xml"/><Relationship Id="rId33" Type="http://schemas.openxmlformats.org/officeDocument/2006/relationships/tags" Target="../tags/tag1594.xml"/><Relationship Id="rId2" Type="http://schemas.openxmlformats.org/officeDocument/2006/relationships/tags" Target="../tags/tag1572.xml"/><Relationship Id="rId16" Type="http://schemas.openxmlformats.org/officeDocument/2006/relationships/tags" Target="../tags/tag1586.xml"/><Relationship Id="rId20" Type="http://schemas.openxmlformats.org/officeDocument/2006/relationships/tags" Target="../tags/tag1590.xml"/><Relationship Id="rId29" Type="http://schemas.openxmlformats.org/officeDocument/2006/relationships/tags" Target="../tags/tag1599.xml"/><Relationship Id="rId1" Type="http://schemas.openxmlformats.org/officeDocument/2006/relationships/tags" Target="../tags/tag1571.xml"/><Relationship Id="rId6" Type="http://schemas.openxmlformats.org/officeDocument/2006/relationships/tags" Target="../tags/tag1576.xml"/><Relationship Id="rId11" Type="http://schemas.openxmlformats.org/officeDocument/2006/relationships/tags" Target="../tags/tag1581.xml"/><Relationship Id="rId24" Type="http://schemas.openxmlformats.org/officeDocument/2006/relationships/tags" Target="../tags/tag1594.xml"/><Relationship Id="rId32" Type="http://schemas.openxmlformats.org/officeDocument/2006/relationships/notesSlide" Target="../notesSlides/notesSlide29.xml"/><Relationship Id="rId5" Type="http://schemas.openxmlformats.org/officeDocument/2006/relationships/tags" Target="../tags/tag1575.xml"/><Relationship Id="rId15" Type="http://schemas.openxmlformats.org/officeDocument/2006/relationships/tags" Target="../tags/tag1585.xml"/><Relationship Id="rId23" Type="http://schemas.openxmlformats.org/officeDocument/2006/relationships/tags" Target="../tags/tag1593.xml"/><Relationship Id="rId28" Type="http://schemas.openxmlformats.org/officeDocument/2006/relationships/tags" Target="../tags/tag1598.xml"/><Relationship Id="rId10" Type="http://schemas.openxmlformats.org/officeDocument/2006/relationships/tags" Target="../tags/tag1580.xml"/><Relationship Id="rId19" Type="http://schemas.openxmlformats.org/officeDocument/2006/relationships/tags" Target="../tags/tag1589.xml"/><Relationship Id="rId31" Type="http://schemas.openxmlformats.org/officeDocument/2006/relationships/slideLayout" Target="../slideLayouts/slideLayout2.xml"/><Relationship Id="rId4" Type="http://schemas.openxmlformats.org/officeDocument/2006/relationships/tags" Target="../tags/tag1574.xml"/><Relationship Id="rId9" Type="http://schemas.openxmlformats.org/officeDocument/2006/relationships/tags" Target="../tags/tag1579.xml"/><Relationship Id="rId14" Type="http://schemas.openxmlformats.org/officeDocument/2006/relationships/tags" Target="../tags/tag1584.xml"/><Relationship Id="rId22" Type="http://schemas.openxmlformats.org/officeDocument/2006/relationships/tags" Target="../tags/tag1592.xml"/><Relationship Id="rId27" Type="http://schemas.openxmlformats.org/officeDocument/2006/relationships/tags" Target="../tags/tag1597.xml"/><Relationship Id="rId30" Type="http://schemas.openxmlformats.org/officeDocument/2006/relationships/tags" Target="../tags/tag1600.xml"/><Relationship Id="rId8" Type="http://schemas.openxmlformats.org/officeDocument/2006/relationships/tags" Target="../tags/tag157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02.xml"/><Relationship Id="rId1" Type="http://schemas.openxmlformats.org/officeDocument/2006/relationships/tags" Target="../tags/tag1601.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04.xml"/><Relationship Id="rId1" Type="http://schemas.openxmlformats.org/officeDocument/2006/relationships/tags" Target="../tags/tag160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06.xml"/><Relationship Id="rId1" Type="http://schemas.openxmlformats.org/officeDocument/2006/relationships/tags" Target="../tags/tag1605.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6" Type="http://schemas.openxmlformats.org/officeDocument/2006/relationships/tags" Target="../tags/tag39.xml"/><Relationship Id="rId21" Type="http://schemas.openxmlformats.org/officeDocument/2006/relationships/tags" Target="../tags/tag34.xml"/><Relationship Id="rId42" Type="http://schemas.openxmlformats.org/officeDocument/2006/relationships/tags" Target="../tags/tag55.xml"/><Relationship Id="rId47" Type="http://schemas.openxmlformats.org/officeDocument/2006/relationships/tags" Target="../tags/tag60.xml"/><Relationship Id="rId63" Type="http://schemas.openxmlformats.org/officeDocument/2006/relationships/tags" Target="../tags/tag76.xml"/><Relationship Id="rId68" Type="http://schemas.openxmlformats.org/officeDocument/2006/relationships/tags" Target="../tags/tag81.xml"/><Relationship Id="rId84" Type="http://schemas.openxmlformats.org/officeDocument/2006/relationships/tags" Target="../tags/tag97.xml"/><Relationship Id="rId16" Type="http://schemas.openxmlformats.org/officeDocument/2006/relationships/tags" Target="../tags/tag29.xml"/><Relationship Id="rId11" Type="http://schemas.openxmlformats.org/officeDocument/2006/relationships/tags" Target="../tags/tag24.xml"/><Relationship Id="rId32" Type="http://schemas.openxmlformats.org/officeDocument/2006/relationships/tags" Target="../tags/tag45.xml"/><Relationship Id="rId37" Type="http://schemas.openxmlformats.org/officeDocument/2006/relationships/tags" Target="../tags/tag50.xml"/><Relationship Id="rId53" Type="http://schemas.openxmlformats.org/officeDocument/2006/relationships/tags" Target="../tags/tag66.xml"/><Relationship Id="rId58" Type="http://schemas.openxmlformats.org/officeDocument/2006/relationships/tags" Target="../tags/tag71.xml"/><Relationship Id="rId74" Type="http://schemas.openxmlformats.org/officeDocument/2006/relationships/tags" Target="../tags/tag87.xml"/><Relationship Id="rId79" Type="http://schemas.openxmlformats.org/officeDocument/2006/relationships/tags" Target="../tags/tag92.xml"/><Relationship Id="rId5" Type="http://schemas.openxmlformats.org/officeDocument/2006/relationships/tags" Target="../tags/tag18.xml"/><Relationship Id="rId19" Type="http://schemas.openxmlformats.org/officeDocument/2006/relationships/tags" Target="../tags/tag3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tags" Target="../tags/tag61.xml"/><Relationship Id="rId56" Type="http://schemas.openxmlformats.org/officeDocument/2006/relationships/tags" Target="../tags/tag69.xml"/><Relationship Id="rId64" Type="http://schemas.openxmlformats.org/officeDocument/2006/relationships/tags" Target="../tags/tag77.xml"/><Relationship Id="rId69" Type="http://schemas.openxmlformats.org/officeDocument/2006/relationships/tags" Target="../tags/tag82.xml"/><Relationship Id="rId77" Type="http://schemas.openxmlformats.org/officeDocument/2006/relationships/tags" Target="../tags/tag90.xml"/><Relationship Id="rId8" Type="http://schemas.openxmlformats.org/officeDocument/2006/relationships/tags" Target="../tags/tag21.xml"/><Relationship Id="rId51" Type="http://schemas.openxmlformats.org/officeDocument/2006/relationships/tags" Target="../tags/tag64.xml"/><Relationship Id="rId72" Type="http://schemas.openxmlformats.org/officeDocument/2006/relationships/tags" Target="../tags/tag85.xml"/><Relationship Id="rId80" Type="http://schemas.openxmlformats.org/officeDocument/2006/relationships/tags" Target="../tags/tag93.xml"/><Relationship Id="rId85" Type="http://schemas.openxmlformats.org/officeDocument/2006/relationships/tags" Target="../tags/tag98.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tags" Target="../tags/tag59.xml"/><Relationship Id="rId59" Type="http://schemas.openxmlformats.org/officeDocument/2006/relationships/tags" Target="../tags/tag72.xml"/><Relationship Id="rId67" Type="http://schemas.openxmlformats.org/officeDocument/2006/relationships/tags" Target="../tags/tag80.xml"/><Relationship Id="rId20" Type="http://schemas.openxmlformats.org/officeDocument/2006/relationships/tags" Target="../tags/tag33.xml"/><Relationship Id="rId41" Type="http://schemas.openxmlformats.org/officeDocument/2006/relationships/tags" Target="../tags/tag54.xml"/><Relationship Id="rId54" Type="http://schemas.openxmlformats.org/officeDocument/2006/relationships/tags" Target="../tags/tag67.xml"/><Relationship Id="rId62" Type="http://schemas.openxmlformats.org/officeDocument/2006/relationships/tags" Target="../tags/tag75.xml"/><Relationship Id="rId70" Type="http://schemas.openxmlformats.org/officeDocument/2006/relationships/tags" Target="../tags/tag83.xml"/><Relationship Id="rId75" Type="http://schemas.openxmlformats.org/officeDocument/2006/relationships/tags" Target="../tags/tag88.xml"/><Relationship Id="rId83" Type="http://schemas.openxmlformats.org/officeDocument/2006/relationships/tags" Target="../tags/tag96.xml"/><Relationship Id="rId1" Type="http://schemas.openxmlformats.org/officeDocument/2006/relationships/tags" Target="../tags/tag14.xml"/><Relationship Id="rId6" Type="http://schemas.openxmlformats.org/officeDocument/2006/relationships/tags" Target="../tags/tag19.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tags" Target="../tags/tag62.xml"/><Relationship Id="rId57" Type="http://schemas.openxmlformats.org/officeDocument/2006/relationships/tags" Target="../tags/tag70.xml"/><Relationship Id="rId10" Type="http://schemas.openxmlformats.org/officeDocument/2006/relationships/tags" Target="../tags/tag23.xml"/><Relationship Id="rId31" Type="http://schemas.openxmlformats.org/officeDocument/2006/relationships/tags" Target="../tags/tag44.xml"/><Relationship Id="rId44" Type="http://schemas.openxmlformats.org/officeDocument/2006/relationships/tags" Target="../tags/tag57.xml"/><Relationship Id="rId52" Type="http://schemas.openxmlformats.org/officeDocument/2006/relationships/tags" Target="../tags/tag65.xml"/><Relationship Id="rId60" Type="http://schemas.openxmlformats.org/officeDocument/2006/relationships/tags" Target="../tags/tag73.xml"/><Relationship Id="rId65" Type="http://schemas.openxmlformats.org/officeDocument/2006/relationships/tags" Target="../tags/tag78.xml"/><Relationship Id="rId73" Type="http://schemas.openxmlformats.org/officeDocument/2006/relationships/tags" Target="../tags/tag86.xml"/><Relationship Id="rId78" Type="http://schemas.openxmlformats.org/officeDocument/2006/relationships/tags" Target="../tags/tag91.xml"/><Relationship Id="rId81" Type="http://schemas.openxmlformats.org/officeDocument/2006/relationships/tags" Target="../tags/tag94.xml"/><Relationship Id="rId86" Type="http://schemas.openxmlformats.org/officeDocument/2006/relationships/tags" Target="../tags/tag99.xml"/><Relationship Id="rId4" Type="http://schemas.openxmlformats.org/officeDocument/2006/relationships/tags" Target="../tags/tag17.xml"/><Relationship Id="rId9" Type="http://schemas.openxmlformats.org/officeDocument/2006/relationships/tags" Target="../tags/tag22.xml"/><Relationship Id="rId13" Type="http://schemas.openxmlformats.org/officeDocument/2006/relationships/tags" Target="../tags/tag26.xml"/><Relationship Id="rId18" Type="http://schemas.openxmlformats.org/officeDocument/2006/relationships/tags" Target="../tags/tag31.xml"/><Relationship Id="rId39" Type="http://schemas.openxmlformats.org/officeDocument/2006/relationships/tags" Target="../tags/tag52.xml"/><Relationship Id="rId34" Type="http://schemas.openxmlformats.org/officeDocument/2006/relationships/tags" Target="../tags/tag47.xml"/><Relationship Id="rId50" Type="http://schemas.openxmlformats.org/officeDocument/2006/relationships/tags" Target="../tags/tag63.xml"/><Relationship Id="rId55" Type="http://schemas.openxmlformats.org/officeDocument/2006/relationships/tags" Target="../tags/tag68.xml"/><Relationship Id="rId76" Type="http://schemas.openxmlformats.org/officeDocument/2006/relationships/tags" Target="../tags/tag89.xml"/><Relationship Id="rId7" Type="http://schemas.openxmlformats.org/officeDocument/2006/relationships/tags" Target="../tags/tag20.xml"/><Relationship Id="rId71" Type="http://schemas.openxmlformats.org/officeDocument/2006/relationships/tags" Target="../tags/tag84.xml"/><Relationship Id="rId2" Type="http://schemas.openxmlformats.org/officeDocument/2006/relationships/tags" Target="../tags/tag15.xml"/><Relationship Id="rId29" Type="http://schemas.openxmlformats.org/officeDocument/2006/relationships/tags" Target="../tags/tag42.xml"/><Relationship Id="rId24" Type="http://schemas.openxmlformats.org/officeDocument/2006/relationships/tags" Target="../tags/tag37.xml"/><Relationship Id="rId40" Type="http://schemas.openxmlformats.org/officeDocument/2006/relationships/tags" Target="../tags/tag53.xml"/><Relationship Id="rId45" Type="http://schemas.openxmlformats.org/officeDocument/2006/relationships/tags" Target="../tags/tag58.xml"/><Relationship Id="rId66" Type="http://schemas.openxmlformats.org/officeDocument/2006/relationships/tags" Target="../tags/tag79.xml"/><Relationship Id="rId87" Type="http://schemas.openxmlformats.org/officeDocument/2006/relationships/slideLayout" Target="../slideLayouts/slideLayout2.xml"/><Relationship Id="rId61" Type="http://schemas.openxmlformats.org/officeDocument/2006/relationships/tags" Target="../tags/tag74.xml"/><Relationship Id="rId82"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1447800"/>
            <a:ext cx="7772400" cy="1082675"/>
          </a:xfrm>
        </p:spPr>
        <p:txBody>
          <a:bodyPr/>
          <a:lstStyle/>
          <a:p>
            <a:r>
              <a:rPr lang="en-US" dirty="0" smtClean="0"/>
              <a:t>Memory</a:t>
            </a:r>
            <a:endParaRPr lang="en-US" dirty="0"/>
          </a:p>
        </p:txBody>
      </p:sp>
      <p:sp>
        <p:nvSpPr>
          <p:cNvPr id="4" name="Rectangle 3"/>
          <p:cNvSpPr/>
          <p:nvPr/>
        </p:nvSpPr>
        <p:spPr>
          <a:xfrm>
            <a:off x="1826643" y="6108682"/>
            <a:ext cx="5490713" cy="461665"/>
          </a:xfrm>
          <a:prstGeom prst="rect">
            <a:avLst/>
          </a:prstGeom>
        </p:spPr>
        <p:txBody>
          <a:bodyPr wrap="square">
            <a:spAutoFit/>
          </a:bodyPr>
          <a:lstStyle/>
          <a:p>
            <a:pPr>
              <a:spcBef>
                <a:spcPts val="700"/>
              </a:spcBef>
              <a:buClr>
                <a:srgbClr val="6F89F7"/>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chemeClr val="accent1"/>
                </a:solidFill>
                <a:latin typeface="Source Sans Pro"/>
              </a:rPr>
              <a:t>[Weatherspoon, </a:t>
            </a:r>
            <a:r>
              <a:rPr lang="en-US" dirty="0" err="1" smtClean="0">
                <a:solidFill>
                  <a:schemeClr val="accent1"/>
                </a:solidFill>
                <a:latin typeface="Source Sans Pro"/>
              </a:rPr>
              <a:t>Bala</a:t>
            </a:r>
            <a:r>
              <a:rPr lang="en-US" dirty="0" smtClean="0">
                <a:solidFill>
                  <a:schemeClr val="accent1"/>
                </a:solidFill>
                <a:latin typeface="Source Sans Pro"/>
              </a:rPr>
              <a:t>, Bracy</a:t>
            </a:r>
            <a:r>
              <a:rPr lang="en-US" dirty="0">
                <a:solidFill>
                  <a:schemeClr val="accent1"/>
                </a:solidFill>
                <a:latin typeface="Source Sans Pro"/>
              </a:rPr>
              <a:t>, </a:t>
            </a:r>
            <a:r>
              <a:rPr lang="en-US" dirty="0" smtClean="0">
                <a:solidFill>
                  <a:schemeClr val="accent1"/>
                </a:solidFill>
                <a:latin typeface="Source Sans Pro"/>
              </a:rPr>
              <a:t>and </a:t>
            </a:r>
            <a:r>
              <a:rPr lang="en-US" dirty="0" err="1" smtClean="0">
                <a:solidFill>
                  <a:schemeClr val="accent1"/>
                </a:solidFill>
                <a:latin typeface="Source Sans Pro"/>
              </a:rPr>
              <a:t>Sirer</a:t>
            </a:r>
            <a:r>
              <a:rPr lang="en-US" dirty="0">
                <a:solidFill>
                  <a:schemeClr val="accent1"/>
                </a:solidFill>
                <a:latin typeface="Source Sans Pro"/>
              </a:rPr>
              <a:t>]</a:t>
            </a:r>
            <a:endParaRPr lang="en-US" dirty="0">
              <a:solidFill>
                <a:schemeClr val="accent1"/>
              </a:solidFill>
              <a:latin typeface="Source Sans Pro"/>
              <a:cs typeface="Tahoma" charset="0"/>
            </a:endParaRPr>
          </a:p>
        </p:txBody>
      </p:sp>
      <p:sp>
        <p:nvSpPr>
          <p:cNvPr id="5" name="Subtitle 2"/>
          <p:cNvSpPr txBox="1">
            <a:spLocks/>
          </p:cNvSpPr>
          <p:nvPr/>
        </p:nvSpPr>
        <p:spPr>
          <a:xfrm>
            <a:off x="1978683" y="2997755"/>
            <a:ext cx="5186632" cy="1695091"/>
          </a:xfrm>
          <a:prstGeom prst="rect">
            <a:avLst/>
          </a:prstGeom>
        </p:spPr>
        <p:txBody>
          <a:bodyPr/>
          <a:lstStyle>
            <a:lvl1pPr marL="298450" indent="-298450" algn="l" defTabSz="609570" rtl="0" eaLnBrk="1" latinLnBrk="0" hangingPunct="1">
              <a:spcBef>
                <a:spcPts val="0"/>
              </a:spcBef>
              <a:spcAft>
                <a:spcPts val="0"/>
              </a:spcAft>
              <a:buFont typeface="Arial" charset="0"/>
              <a:buChar char="•"/>
              <a:tabLst/>
              <a:defRPr sz="3200" b="0" i="0" strike="noStrike" kern="1200" cap="none" normalizeH="0" baseline="0">
                <a:solidFill>
                  <a:srgbClr val="262626"/>
                </a:solidFill>
                <a:latin typeface="Source Sans Pro"/>
                <a:ea typeface="+mn-ea"/>
                <a:cs typeface="Source Sans Pro"/>
              </a:defRPr>
            </a:lvl1pPr>
            <a:lvl2pPr marL="469900" indent="-241300" algn="l" defTabSz="609570" rtl="0" eaLnBrk="1" latinLnBrk="0" hangingPunct="1">
              <a:spcBef>
                <a:spcPts val="0"/>
              </a:spcBef>
              <a:buFont typeface="Arial"/>
              <a:buChar char="•"/>
              <a:tabLst/>
              <a:defRPr sz="2800" kern="1200">
                <a:solidFill>
                  <a:srgbClr val="262626"/>
                </a:solidFill>
                <a:latin typeface="Source Sans Pro"/>
                <a:ea typeface="+mn-ea"/>
                <a:cs typeface="Source Sans Pro"/>
              </a:defRPr>
            </a:lvl2pPr>
            <a:lvl3pPr marL="641350" indent="-171450" algn="l" defTabSz="609570" rtl="0" eaLnBrk="1" latinLnBrk="0" hangingPunct="1">
              <a:spcBef>
                <a:spcPct val="20000"/>
              </a:spcBef>
              <a:buFont typeface="Lucida Grande"/>
              <a:buChar char="-"/>
              <a:tabLst/>
              <a:defRPr sz="2400" kern="1200">
                <a:solidFill>
                  <a:srgbClr val="262626"/>
                </a:solidFill>
                <a:latin typeface="Source Sans Pro"/>
                <a:ea typeface="+mn-ea"/>
                <a:cs typeface="Source Sans Pro"/>
              </a:defRPr>
            </a:lvl3pPr>
            <a:lvl4pPr marL="1041400" indent="-228600" algn="l" defTabSz="609570" rtl="0" eaLnBrk="1" latinLnBrk="0" hangingPunct="1">
              <a:spcBef>
                <a:spcPct val="20000"/>
              </a:spcBef>
              <a:buFont typeface="Arial"/>
              <a:buChar char="•"/>
              <a:tabLst/>
              <a:defRPr sz="2000" kern="1200" baseline="0">
                <a:solidFill>
                  <a:srgbClr val="262626"/>
                </a:solidFill>
                <a:latin typeface="Source Sans Pro"/>
                <a:ea typeface="+mn-ea"/>
                <a:cs typeface="Source Sans Pro"/>
              </a:defRPr>
            </a:lvl4pPr>
            <a:lvl5pPr marL="1439863" indent="-284163" algn="l" defTabSz="609570" rtl="0" eaLnBrk="1" latinLnBrk="0" hangingPunct="1">
              <a:spcBef>
                <a:spcPct val="20000"/>
              </a:spcBef>
              <a:buFont typeface="Arial"/>
              <a:buChar char="»"/>
              <a:tabLst/>
              <a:defRPr sz="1600" kern="1200">
                <a:solidFill>
                  <a:srgbClr val="262626"/>
                </a:solidFill>
                <a:latin typeface="Source Sans Pro"/>
                <a:ea typeface="+mn-ea"/>
                <a:cs typeface="Source Sans Pro"/>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fontAlgn="auto">
              <a:buNone/>
            </a:pPr>
            <a:r>
              <a:rPr lang="en-US" sz="2600" b="1" dirty="0" smtClean="0">
                <a:solidFill>
                  <a:schemeClr val="tx2"/>
                </a:solidFill>
              </a:rPr>
              <a:t>Prof. Hakim Weatherspoon</a:t>
            </a:r>
          </a:p>
          <a:p>
            <a:pPr marL="0" indent="0" algn="ctr" fontAlgn="auto">
              <a:buNone/>
            </a:pPr>
            <a:r>
              <a:rPr lang="en-US" sz="2600" b="1" dirty="0" smtClean="0">
                <a:solidFill>
                  <a:schemeClr val="tx2"/>
                </a:solidFill>
              </a:rPr>
              <a:t>CS 3410</a:t>
            </a:r>
          </a:p>
          <a:p>
            <a:pPr marL="0" indent="0" algn="ctr" fontAlgn="auto">
              <a:buNone/>
            </a:pPr>
            <a:r>
              <a:rPr lang="en-US" sz="2600" dirty="0" smtClean="0">
                <a:solidFill>
                  <a:schemeClr val="tx2"/>
                </a:solidFill>
              </a:rPr>
              <a:t>Computer Science</a:t>
            </a:r>
          </a:p>
          <a:p>
            <a:pPr marL="0" indent="0" algn="ctr" fontAlgn="auto">
              <a:buNone/>
            </a:pPr>
            <a:r>
              <a:rPr lang="en-US" sz="2600" dirty="0" smtClean="0">
                <a:solidFill>
                  <a:schemeClr val="tx2"/>
                </a:solidFill>
              </a:rPr>
              <a:t>Cornell University</a:t>
            </a:r>
            <a:endParaRPr lang="en-US" sz="2600" dirty="0">
              <a:solidFill>
                <a:schemeClr val="tx2"/>
              </a:solidFill>
            </a:endParaRPr>
          </a:p>
        </p:txBody>
      </p:sp>
    </p:spTree>
    <p:extLst>
      <p:ext uri="{BB962C8B-B14F-4D97-AF65-F5344CB8AC3E}">
        <p14:creationId xmlns:p14="http://schemas.microsoft.com/office/powerpoint/2010/main" val="1144592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10</a:t>
            </a:fld>
            <a:endParaRPr lang="en-US"/>
          </a:p>
        </p:txBody>
      </p:sp>
      <p:sp>
        <p:nvSpPr>
          <p:cNvPr id="7" name="Line 34"/>
          <p:cNvSpPr>
            <a:spLocks noChangeShapeType="1"/>
          </p:cNvSpPr>
          <p:nvPr>
            <p:custDataLst>
              <p:tags r:id="rId1"/>
            </p:custDataLst>
          </p:nvPr>
        </p:nvSpPr>
        <p:spPr bwMode="auto">
          <a:xfrm flipV="1">
            <a:off x="2286000" y="4191000"/>
            <a:ext cx="304800" cy="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8" name="Line 43"/>
          <p:cNvSpPr>
            <a:spLocks noChangeShapeType="1"/>
          </p:cNvSpPr>
          <p:nvPr>
            <p:custDataLst>
              <p:tags r:id="rId2"/>
            </p:custDataLst>
          </p:nvPr>
        </p:nvSpPr>
        <p:spPr bwMode="auto">
          <a:xfrm>
            <a:off x="3733800" y="2209800"/>
            <a:ext cx="2286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9" name="Line 44"/>
          <p:cNvSpPr>
            <a:spLocks noChangeShapeType="1"/>
          </p:cNvSpPr>
          <p:nvPr>
            <p:custDataLst>
              <p:tags r:id="rId3"/>
            </p:custDataLst>
          </p:nvPr>
        </p:nvSpPr>
        <p:spPr bwMode="auto">
          <a:xfrm>
            <a:off x="3733800" y="3048000"/>
            <a:ext cx="1905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10" name="Line 47"/>
          <p:cNvSpPr>
            <a:spLocks noChangeShapeType="1"/>
          </p:cNvSpPr>
          <p:nvPr>
            <p:custDataLst>
              <p:tags r:id="rId4"/>
            </p:custDataLst>
          </p:nvPr>
        </p:nvSpPr>
        <p:spPr bwMode="auto">
          <a:xfrm flipV="1">
            <a:off x="8686800" y="1143000"/>
            <a:ext cx="0" cy="16764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11" name="Line 48"/>
          <p:cNvSpPr>
            <a:spLocks noChangeShapeType="1"/>
          </p:cNvSpPr>
          <p:nvPr>
            <p:custDataLst>
              <p:tags r:id="rId5"/>
            </p:custDataLst>
          </p:nvPr>
        </p:nvSpPr>
        <p:spPr bwMode="auto">
          <a:xfrm flipH="1">
            <a:off x="6629400" y="2590800"/>
            <a:ext cx="16764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12" name="Line 49"/>
          <p:cNvSpPr>
            <a:spLocks noChangeShapeType="1"/>
          </p:cNvSpPr>
          <p:nvPr>
            <p:custDataLst>
              <p:tags r:id="rId6"/>
            </p:custDataLst>
          </p:nvPr>
        </p:nvSpPr>
        <p:spPr bwMode="auto">
          <a:xfrm flipV="1">
            <a:off x="1981200" y="1143000"/>
            <a:ext cx="6705600" cy="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13" name="Line 51"/>
          <p:cNvSpPr>
            <a:spLocks noChangeShapeType="1"/>
          </p:cNvSpPr>
          <p:nvPr>
            <p:custDataLst>
              <p:tags r:id="rId7"/>
            </p:custDataLst>
          </p:nvPr>
        </p:nvSpPr>
        <p:spPr bwMode="auto">
          <a:xfrm flipV="1">
            <a:off x="1981200" y="2895600"/>
            <a:ext cx="228600" cy="0"/>
          </a:xfrm>
          <a:prstGeom prst="line">
            <a:avLst/>
          </a:prstGeom>
          <a:noFill/>
          <a:ln w="25400" cap="sq">
            <a:solidFill>
              <a:schemeClr val="accent4"/>
            </a:solidFill>
            <a:round/>
            <a:headEnd type="none" w="med" len="med"/>
            <a:tailEnd type="arrow" w="med" len="med"/>
          </a:ln>
          <a:effectLst/>
        </p:spPr>
        <p:txBody>
          <a:bodyPr anchor="ctr" anchorCtr="1">
            <a:noAutofit/>
          </a:bodyPr>
          <a:lstStyle/>
          <a:p>
            <a:endParaRPr lang="en-US">
              <a:latin typeface="Source Sans Pro" panose="020B0503030403020204"/>
            </a:endParaRPr>
          </a:p>
        </p:txBody>
      </p:sp>
      <p:sp>
        <p:nvSpPr>
          <p:cNvPr id="14" name="Text Box 52"/>
          <p:cNvSpPr txBox="1">
            <a:spLocks noChangeArrowheads="1"/>
          </p:cNvSpPr>
          <p:nvPr>
            <p:custDataLst>
              <p:tags r:id="rId8"/>
            </p:custDataLst>
          </p:nvPr>
        </p:nvSpPr>
        <p:spPr bwMode="auto">
          <a:xfrm>
            <a:off x="6172200" y="2438400"/>
            <a:ext cx="470000" cy="394275"/>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800" dirty="0" err="1">
                <a:solidFill>
                  <a:schemeClr val="tx2"/>
                </a:solidFill>
                <a:latin typeface="Source Sans Pro" panose="020B0503030403020204"/>
              </a:rPr>
              <a:t>alu</a:t>
            </a:r>
            <a:endParaRPr lang="en-US" sz="1800" dirty="0">
              <a:solidFill>
                <a:schemeClr val="tx2"/>
              </a:solidFill>
              <a:latin typeface="Source Sans Pro" panose="020B0503030403020204"/>
            </a:endParaRPr>
          </a:p>
        </p:txBody>
      </p:sp>
      <p:sp>
        <p:nvSpPr>
          <p:cNvPr id="15" name="Line 8"/>
          <p:cNvSpPr>
            <a:spLocks noChangeShapeType="1"/>
          </p:cNvSpPr>
          <p:nvPr>
            <p:custDataLst>
              <p:tags r:id="rId9"/>
            </p:custDataLst>
          </p:nvPr>
        </p:nvSpPr>
        <p:spPr bwMode="auto">
          <a:xfrm flipH="1">
            <a:off x="758320" y="2971800"/>
            <a:ext cx="3678" cy="762000"/>
          </a:xfrm>
          <a:prstGeom prst="line">
            <a:avLst/>
          </a:prstGeom>
          <a:noFill/>
          <a:ln w="25400" cap="sq">
            <a:solidFill>
              <a:schemeClr val="accent1"/>
            </a:solidFill>
            <a:round/>
            <a:headEnd type="arrow" w="med" len="med"/>
            <a:tailEnd type="none" w="med" len="med"/>
          </a:ln>
          <a:effectLst/>
        </p:spPr>
        <p:txBody>
          <a:bodyPr wrap="square" anchor="ctr" anchorCtr="1">
            <a:noAutofit/>
          </a:bodyPr>
          <a:lstStyle/>
          <a:p>
            <a:endParaRPr lang="en-US">
              <a:latin typeface="Source Sans Pro" panose="020B0503030403020204"/>
            </a:endParaRPr>
          </a:p>
        </p:txBody>
      </p:sp>
      <p:sp>
        <p:nvSpPr>
          <p:cNvPr id="16" name="Text Box 11"/>
          <p:cNvSpPr txBox="1">
            <a:spLocks noChangeArrowheads="1"/>
          </p:cNvSpPr>
          <p:nvPr>
            <p:custDataLst>
              <p:tags r:id="rId10"/>
            </p:custDataLst>
          </p:nvPr>
        </p:nvSpPr>
        <p:spPr bwMode="auto">
          <a:xfrm>
            <a:off x="381000" y="3733800"/>
            <a:ext cx="762000" cy="304799"/>
          </a:xfrm>
          <a:prstGeom prst="rect">
            <a:avLst/>
          </a:prstGeom>
          <a:noFill/>
          <a:ln w="25400" cap="sq" algn="ctr">
            <a:solidFill>
              <a:schemeClr val="tx2"/>
            </a:solid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dirty="0" smtClean="0">
                <a:solidFill>
                  <a:schemeClr val="tx2"/>
                </a:solidFill>
                <a:latin typeface="Source Sans Pro" panose="020B0503030403020204"/>
              </a:rPr>
              <a:t>PC</a:t>
            </a:r>
            <a:endParaRPr lang="en-US" dirty="0">
              <a:solidFill>
                <a:schemeClr val="tx2"/>
              </a:solidFill>
              <a:latin typeface="Source Sans Pro" panose="020B0503030403020204"/>
            </a:endParaRPr>
          </a:p>
        </p:txBody>
      </p:sp>
      <p:sp>
        <p:nvSpPr>
          <p:cNvPr id="17" name="Line 18"/>
          <p:cNvSpPr>
            <a:spLocks noChangeShapeType="1"/>
          </p:cNvSpPr>
          <p:nvPr>
            <p:custDataLst>
              <p:tags r:id="rId11"/>
            </p:custDataLst>
          </p:nvPr>
        </p:nvSpPr>
        <p:spPr bwMode="auto">
          <a:xfrm flipH="1">
            <a:off x="1295400" y="3352800"/>
            <a:ext cx="0" cy="1143000"/>
          </a:xfrm>
          <a:prstGeom prst="line">
            <a:avLst/>
          </a:prstGeom>
          <a:noFill/>
          <a:ln w="25400" cap="sq">
            <a:solidFill>
              <a:schemeClr val="accent1"/>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18" name="Line 21"/>
          <p:cNvSpPr>
            <a:spLocks noChangeShapeType="1"/>
          </p:cNvSpPr>
          <p:nvPr>
            <p:custDataLst>
              <p:tags r:id="rId12"/>
            </p:custDataLst>
          </p:nvPr>
        </p:nvSpPr>
        <p:spPr bwMode="auto">
          <a:xfrm>
            <a:off x="761998" y="4038598"/>
            <a:ext cx="2" cy="457201"/>
          </a:xfrm>
          <a:prstGeom prst="line">
            <a:avLst/>
          </a:prstGeom>
          <a:noFill/>
          <a:ln w="25400" cap="sq">
            <a:solidFill>
              <a:schemeClr val="accent1"/>
            </a:solidFill>
            <a:round/>
            <a:headEnd type="arrow" w="med" len="med"/>
            <a:tailEnd type="none" w="med" len="med"/>
          </a:ln>
          <a:effectLst/>
        </p:spPr>
        <p:txBody>
          <a:bodyPr wrap="square" anchor="ctr">
            <a:spAutoFit/>
          </a:bodyPr>
          <a:lstStyle/>
          <a:p>
            <a:endParaRPr lang="en-US">
              <a:latin typeface="Source Sans Pro" panose="020B0503030403020204"/>
            </a:endParaRPr>
          </a:p>
        </p:txBody>
      </p:sp>
      <p:sp>
        <p:nvSpPr>
          <p:cNvPr id="19" name="Line 49"/>
          <p:cNvSpPr>
            <a:spLocks noChangeShapeType="1"/>
          </p:cNvSpPr>
          <p:nvPr>
            <p:custDataLst>
              <p:tags r:id="rId13"/>
            </p:custDataLst>
          </p:nvPr>
        </p:nvSpPr>
        <p:spPr bwMode="auto">
          <a:xfrm flipH="1">
            <a:off x="1981200" y="1143000"/>
            <a:ext cx="0" cy="17526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20" name="Line 49"/>
          <p:cNvSpPr>
            <a:spLocks noChangeShapeType="1"/>
          </p:cNvSpPr>
          <p:nvPr>
            <p:custDataLst>
              <p:tags r:id="rId14"/>
            </p:custDataLst>
          </p:nvPr>
        </p:nvSpPr>
        <p:spPr bwMode="auto">
          <a:xfrm flipH="1" flipV="1">
            <a:off x="1295400" y="2438400"/>
            <a:ext cx="2286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21" name="Line 44"/>
          <p:cNvSpPr>
            <a:spLocks noChangeShapeType="1"/>
          </p:cNvSpPr>
          <p:nvPr>
            <p:custDataLst>
              <p:tags r:id="rId15"/>
            </p:custDataLst>
          </p:nvPr>
        </p:nvSpPr>
        <p:spPr bwMode="auto">
          <a:xfrm>
            <a:off x="5791200" y="3200400"/>
            <a:ext cx="228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2" name="Line 44"/>
          <p:cNvSpPr>
            <a:spLocks noChangeShapeType="1"/>
          </p:cNvSpPr>
          <p:nvPr>
            <p:custDataLst>
              <p:tags r:id="rId16"/>
            </p:custDataLst>
          </p:nvPr>
        </p:nvSpPr>
        <p:spPr bwMode="auto">
          <a:xfrm>
            <a:off x="5257800" y="3505200"/>
            <a:ext cx="381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3" name="Line 49"/>
          <p:cNvSpPr>
            <a:spLocks noChangeShapeType="1"/>
          </p:cNvSpPr>
          <p:nvPr>
            <p:custDataLst>
              <p:tags r:id="rId17"/>
            </p:custDataLst>
          </p:nvPr>
        </p:nvSpPr>
        <p:spPr bwMode="auto">
          <a:xfrm>
            <a:off x="2286000" y="4876800"/>
            <a:ext cx="152400" cy="1524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24" name="Text Box 29"/>
          <p:cNvSpPr txBox="1">
            <a:spLocks noChangeArrowheads="1"/>
          </p:cNvSpPr>
          <p:nvPr>
            <p:custDataLst>
              <p:tags r:id="rId18"/>
            </p:custDataLst>
          </p:nvPr>
        </p:nvSpPr>
        <p:spPr bwMode="auto">
          <a:xfrm>
            <a:off x="2343960" y="4724400"/>
            <a:ext cx="55164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err="1" smtClean="0">
                <a:solidFill>
                  <a:schemeClr val="tx2"/>
                </a:solidFill>
                <a:latin typeface="Source Sans Pro" panose="020B0503030403020204"/>
              </a:rPr>
              <a:t>imm</a:t>
            </a:r>
            <a:endParaRPr lang="en-US" sz="1600" dirty="0">
              <a:solidFill>
                <a:schemeClr val="tx2"/>
              </a:solidFill>
              <a:latin typeface="Source Sans Pro" panose="020B0503030403020204"/>
            </a:endParaRPr>
          </a:p>
        </p:txBody>
      </p:sp>
      <p:sp>
        <p:nvSpPr>
          <p:cNvPr id="25" name="Rectangle 4"/>
          <p:cNvSpPr>
            <a:spLocks noChangeArrowheads="1"/>
          </p:cNvSpPr>
          <p:nvPr>
            <p:custDataLst>
              <p:tags r:id="rId19"/>
            </p:custDataLst>
          </p:nvPr>
        </p:nvSpPr>
        <p:spPr bwMode="auto">
          <a:xfrm>
            <a:off x="304800" y="1905000"/>
            <a:ext cx="990600" cy="1066800"/>
          </a:xfrm>
          <a:prstGeom prst="rect">
            <a:avLst/>
          </a:prstGeom>
          <a:noFill/>
          <a:ln w="25400" cap="sq" algn="ctr">
            <a:solidFill>
              <a:schemeClr val="tx2"/>
            </a:solidFill>
            <a:miter lim="800000"/>
            <a:headEnd/>
            <a:tailEnd/>
          </a:ln>
          <a:effectLst/>
        </p:spPr>
        <p:txBody>
          <a:bodyPr wrap="square" anchor="ctr" anchorCtr="1">
            <a:noAutofit/>
          </a:bodyPr>
          <a:lstStyle/>
          <a:p>
            <a:pPr algn="ctr"/>
            <a:r>
              <a:rPr lang="en-US" sz="1700" dirty="0" smtClean="0">
                <a:solidFill>
                  <a:schemeClr val="tx2"/>
                </a:solidFill>
                <a:latin typeface="Source Sans Pro" panose="020B0503030403020204"/>
              </a:rPr>
              <a:t>memory</a:t>
            </a:r>
            <a:endParaRPr lang="en-US" sz="1700" dirty="0">
              <a:solidFill>
                <a:schemeClr val="tx2"/>
              </a:solidFill>
              <a:latin typeface="Source Sans Pro" panose="020B0503030403020204"/>
            </a:endParaRPr>
          </a:p>
        </p:txBody>
      </p:sp>
      <p:sp>
        <p:nvSpPr>
          <p:cNvPr id="26" name="Text Box 5"/>
          <p:cNvSpPr txBox="1">
            <a:spLocks noChangeArrowheads="1"/>
          </p:cNvSpPr>
          <p:nvPr>
            <p:custDataLst>
              <p:tags r:id="rId20"/>
            </p:custDataLst>
          </p:nvPr>
        </p:nvSpPr>
        <p:spPr bwMode="auto">
          <a:xfrm>
            <a:off x="6670274" y="4114800"/>
            <a:ext cx="1357099" cy="394274"/>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panose="020B0503030403020204"/>
              </a:rPr>
              <a:t>memory</a:t>
            </a:r>
          </a:p>
        </p:txBody>
      </p:sp>
      <p:sp>
        <p:nvSpPr>
          <p:cNvPr id="27" name="Line 49"/>
          <p:cNvSpPr>
            <a:spLocks noChangeShapeType="1"/>
          </p:cNvSpPr>
          <p:nvPr>
            <p:custDataLst>
              <p:tags r:id="rId21"/>
            </p:custDataLst>
          </p:nvPr>
        </p:nvSpPr>
        <p:spPr bwMode="auto">
          <a:xfrm flipV="1">
            <a:off x="5029200" y="3048000"/>
            <a:ext cx="0" cy="914400"/>
          </a:xfrm>
          <a:prstGeom prst="line">
            <a:avLst/>
          </a:prstGeom>
          <a:noFill/>
          <a:ln w="25400" cap="sq">
            <a:solidFill>
              <a:schemeClr val="accent4"/>
            </a:solidFill>
            <a:round/>
            <a:headEnd/>
            <a:tailEnd type="oval"/>
          </a:ln>
          <a:effectLst/>
        </p:spPr>
        <p:txBody>
          <a:bodyPr wrap="square" anchor="ctr" anchorCtr="1">
            <a:noAutofit/>
          </a:bodyPr>
          <a:lstStyle/>
          <a:p>
            <a:endParaRPr lang="en-US">
              <a:latin typeface="Source Sans Pro" panose="020B0503030403020204"/>
            </a:endParaRPr>
          </a:p>
        </p:txBody>
      </p:sp>
      <p:sp>
        <p:nvSpPr>
          <p:cNvPr id="28" name="Line 44"/>
          <p:cNvSpPr>
            <a:spLocks noChangeShapeType="1"/>
          </p:cNvSpPr>
          <p:nvPr>
            <p:custDataLst>
              <p:tags r:id="rId22"/>
            </p:custDataLst>
          </p:nvPr>
        </p:nvSpPr>
        <p:spPr bwMode="auto">
          <a:xfrm>
            <a:off x="5029200" y="3962400"/>
            <a:ext cx="1752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9" name="Text Box 5"/>
          <p:cNvSpPr txBox="1">
            <a:spLocks noChangeArrowheads="1"/>
          </p:cNvSpPr>
          <p:nvPr>
            <p:custDataLst>
              <p:tags r:id="rId23"/>
            </p:custDataLst>
          </p:nvPr>
        </p:nvSpPr>
        <p:spPr bwMode="auto">
          <a:xfrm>
            <a:off x="6705600" y="3733800"/>
            <a:ext cx="518900" cy="394275"/>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d</a:t>
            </a:r>
            <a:r>
              <a:rPr lang="en-US" sz="2000" baseline="-25000" dirty="0" smtClean="0">
                <a:solidFill>
                  <a:schemeClr val="tx2"/>
                </a:solidFill>
                <a:latin typeface="Source Sans Pro" panose="020B0503030403020204"/>
              </a:rPr>
              <a:t>in</a:t>
            </a:r>
            <a:endParaRPr lang="en-US" sz="2000" baseline="-25000" dirty="0">
              <a:solidFill>
                <a:schemeClr val="tx2"/>
              </a:solidFill>
              <a:latin typeface="Source Sans Pro" panose="020B0503030403020204"/>
            </a:endParaRPr>
          </a:p>
        </p:txBody>
      </p:sp>
      <p:sp>
        <p:nvSpPr>
          <p:cNvPr id="30" name="Text Box 5"/>
          <p:cNvSpPr txBox="1">
            <a:spLocks noChangeArrowheads="1"/>
          </p:cNvSpPr>
          <p:nvPr>
            <p:custDataLst>
              <p:tags r:id="rId24"/>
            </p:custDataLst>
          </p:nvPr>
        </p:nvSpPr>
        <p:spPr bwMode="auto">
          <a:xfrm>
            <a:off x="7315201" y="3733800"/>
            <a:ext cx="685799" cy="367726"/>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d</a:t>
            </a:r>
            <a:r>
              <a:rPr lang="en-US" sz="2000" baseline="-25000" dirty="0" err="1" smtClean="0">
                <a:solidFill>
                  <a:schemeClr val="tx2"/>
                </a:solidFill>
                <a:latin typeface="Source Sans Pro" panose="020B0503030403020204"/>
              </a:rPr>
              <a:t>out</a:t>
            </a:r>
            <a:endParaRPr lang="en-US" sz="2000" baseline="-25000" dirty="0">
              <a:solidFill>
                <a:schemeClr val="tx2"/>
              </a:solidFill>
              <a:latin typeface="Source Sans Pro" panose="020B0503030403020204"/>
            </a:endParaRPr>
          </a:p>
        </p:txBody>
      </p:sp>
      <p:sp>
        <p:nvSpPr>
          <p:cNvPr id="31" name="Line 45"/>
          <p:cNvSpPr>
            <a:spLocks noChangeShapeType="1"/>
          </p:cNvSpPr>
          <p:nvPr>
            <p:custDataLst>
              <p:tags r:id="rId25"/>
            </p:custDataLst>
          </p:nvPr>
        </p:nvSpPr>
        <p:spPr bwMode="auto">
          <a:xfrm flipV="1">
            <a:off x="7239000" y="44958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32" name="Text Box 5"/>
          <p:cNvSpPr txBox="1">
            <a:spLocks noChangeArrowheads="1"/>
          </p:cNvSpPr>
          <p:nvPr>
            <p:custDataLst>
              <p:tags r:id="rId26"/>
            </p:custDataLst>
          </p:nvPr>
        </p:nvSpPr>
        <p:spPr bwMode="auto">
          <a:xfrm>
            <a:off x="6781799" y="3415725"/>
            <a:ext cx="976100" cy="394275"/>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addr</a:t>
            </a:r>
            <a:endParaRPr lang="en-US" sz="2000" dirty="0">
              <a:solidFill>
                <a:schemeClr val="tx2"/>
              </a:solidFill>
              <a:latin typeface="Source Sans Pro" panose="020B0503030403020204"/>
            </a:endParaRPr>
          </a:p>
        </p:txBody>
      </p:sp>
      <p:sp>
        <p:nvSpPr>
          <p:cNvPr id="33" name="Line 44"/>
          <p:cNvSpPr>
            <a:spLocks noChangeShapeType="1"/>
          </p:cNvSpPr>
          <p:nvPr>
            <p:custDataLst>
              <p:tags r:id="rId27"/>
            </p:custDataLst>
          </p:nvPr>
        </p:nvSpPr>
        <p:spPr bwMode="auto">
          <a:xfrm>
            <a:off x="7239000" y="2590800"/>
            <a:ext cx="0" cy="83820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34" name="Line 48"/>
          <p:cNvSpPr>
            <a:spLocks noChangeShapeType="1"/>
          </p:cNvSpPr>
          <p:nvPr>
            <p:custDataLst>
              <p:tags r:id="rId28"/>
            </p:custDataLst>
          </p:nvPr>
        </p:nvSpPr>
        <p:spPr bwMode="auto">
          <a:xfrm flipH="1">
            <a:off x="8458200" y="2819400"/>
            <a:ext cx="2286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35" name="Line 44"/>
          <p:cNvSpPr>
            <a:spLocks noChangeShapeType="1"/>
          </p:cNvSpPr>
          <p:nvPr>
            <p:custDataLst>
              <p:tags r:id="rId29"/>
            </p:custDataLst>
          </p:nvPr>
        </p:nvSpPr>
        <p:spPr bwMode="auto">
          <a:xfrm>
            <a:off x="8077200" y="3048000"/>
            <a:ext cx="228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36" name="Line 49"/>
          <p:cNvSpPr>
            <a:spLocks noChangeShapeType="1"/>
          </p:cNvSpPr>
          <p:nvPr>
            <p:custDataLst>
              <p:tags r:id="rId30"/>
            </p:custDataLst>
          </p:nvPr>
        </p:nvSpPr>
        <p:spPr bwMode="auto">
          <a:xfrm>
            <a:off x="8077200" y="3048000"/>
            <a:ext cx="0" cy="9144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37" name="Line 49"/>
          <p:cNvSpPr>
            <a:spLocks noChangeShapeType="1"/>
          </p:cNvSpPr>
          <p:nvPr>
            <p:custDataLst>
              <p:tags r:id="rId31"/>
            </p:custDataLst>
          </p:nvPr>
        </p:nvSpPr>
        <p:spPr bwMode="auto">
          <a:xfrm flipV="1">
            <a:off x="7924800" y="3962400"/>
            <a:ext cx="1524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38" name="Line 49"/>
          <p:cNvSpPr>
            <a:spLocks noChangeShapeType="1"/>
          </p:cNvSpPr>
          <p:nvPr>
            <p:custDataLst>
              <p:tags r:id="rId32"/>
            </p:custDataLst>
          </p:nvPr>
        </p:nvSpPr>
        <p:spPr bwMode="auto">
          <a:xfrm flipV="1">
            <a:off x="2123844" y="4648200"/>
            <a:ext cx="152400" cy="1524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39" name="Text Box 29"/>
          <p:cNvSpPr txBox="1">
            <a:spLocks noChangeArrowheads="1"/>
          </p:cNvSpPr>
          <p:nvPr>
            <p:custDataLst>
              <p:tags r:id="rId33"/>
            </p:custDataLst>
          </p:nvPr>
        </p:nvSpPr>
        <p:spPr bwMode="auto">
          <a:xfrm>
            <a:off x="1676400" y="4495800"/>
            <a:ext cx="45720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target</a:t>
            </a:r>
            <a:endParaRPr lang="en-US" sz="1600" dirty="0">
              <a:solidFill>
                <a:schemeClr val="tx2"/>
              </a:solidFill>
              <a:latin typeface="Source Sans Pro" panose="020B0503030403020204"/>
            </a:endParaRPr>
          </a:p>
        </p:txBody>
      </p:sp>
      <p:sp>
        <p:nvSpPr>
          <p:cNvPr id="40" name="Line 34"/>
          <p:cNvSpPr>
            <a:spLocks noChangeShapeType="1"/>
          </p:cNvSpPr>
          <p:nvPr>
            <p:custDataLst>
              <p:tags r:id="rId34"/>
            </p:custDataLst>
          </p:nvPr>
        </p:nvSpPr>
        <p:spPr bwMode="auto">
          <a:xfrm flipH="1" flipV="1">
            <a:off x="1742844" y="4800600"/>
            <a:ext cx="381000" cy="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1" name="Line 45"/>
          <p:cNvSpPr>
            <a:spLocks noChangeShapeType="1"/>
          </p:cNvSpPr>
          <p:nvPr>
            <p:custDataLst>
              <p:tags r:id="rId35"/>
            </p:custDataLst>
          </p:nvPr>
        </p:nvSpPr>
        <p:spPr bwMode="auto">
          <a:xfrm flipH="1" flipV="1">
            <a:off x="1752600" y="5181600"/>
            <a:ext cx="457200" cy="45720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2" name="Line 49"/>
          <p:cNvSpPr>
            <a:spLocks noChangeShapeType="1"/>
          </p:cNvSpPr>
          <p:nvPr>
            <p:custDataLst>
              <p:tags r:id="rId36"/>
            </p:custDataLst>
          </p:nvPr>
        </p:nvSpPr>
        <p:spPr bwMode="auto">
          <a:xfrm flipV="1">
            <a:off x="4800600" y="4191000"/>
            <a:ext cx="0" cy="14478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43" name="Line 49"/>
          <p:cNvSpPr>
            <a:spLocks noChangeShapeType="1"/>
          </p:cNvSpPr>
          <p:nvPr>
            <p:custDataLst>
              <p:tags r:id="rId37"/>
            </p:custDataLst>
          </p:nvPr>
        </p:nvSpPr>
        <p:spPr bwMode="auto">
          <a:xfrm flipV="1">
            <a:off x="2123844" y="4267200"/>
            <a:ext cx="152400" cy="1524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44" name="Line 34"/>
          <p:cNvSpPr>
            <a:spLocks noChangeShapeType="1"/>
          </p:cNvSpPr>
          <p:nvPr>
            <p:custDataLst>
              <p:tags r:id="rId38"/>
            </p:custDataLst>
          </p:nvPr>
        </p:nvSpPr>
        <p:spPr bwMode="auto">
          <a:xfrm flipH="1" flipV="1">
            <a:off x="1742844" y="4419600"/>
            <a:ext cx="381000" cy="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5" name="Text Box 29"/>
          <p:cNvSpPr txBox="1">
            <a:spLocks noChangeArrowheads="1"/>
          </p:cNvSpPr>
          <p:nvPr>
            <p:custDataLst>
              <p:tags r:id="rId39"/>
            </p:custDataLst>
          </p:nvPr>
        </p:nvSpPr>
        <p:spPr bwMode="auto">
          <a:xfrm>
            <a:off x="1676400" y="4114800"/>
            <a:ext cx="53340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offset</a:t>
            </a:r>
            <a:endParaRPr lang="en-US" sz="1600" dirty="0">
              <a:solidFill>
                <a:schemeClr val="tx2"/>
              </a:solidFill>
              <a:latin typeface="Source Sans Pro" panose="020B0503030403020204"/>
            </a:endParaRPr>
          </a:p>
        </p:txBody>
      </p:sp>
      <p:sp>
        <p:nvSpPr>
          <p:cNvPr id="46" name="Line 44"/>
          <p:cNvSpPr>
            <a:spLocks noChangeShapeType="1"/>
          </p:cNvSpPr>
          <p:nvPr>
            <p:custDataLst>
              <p:tags r:id="rId40"/>
            </p:custDataLst>
          </p:nvPr>
        </p:nvSpPr>
        <p:spPr bwMode="auto">
          <a:xfrm flipH="1">
            <a:off x="4419600" y="3657600"/>
            <a:ext cx="609600" cy="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47" name="Line 45"/>
          <p:cNvSpPr>
            <a:spLocks noChangeShapeType="1"/>
          </p:cNvSpPr>
          <p:nvPr>
            <p:custDataLst>
              <p:tags r:id="rId41"/>
            </p:custDataLst>
          </p:nvPr>
        </p:nvSpPr>
        <p:spPr bwMode="auto">
          <a:xfrm flipH="1">
            <a:off x="3810000" y="4191000"/>
            <a:ext cx="228600" cy="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8" name="Line 45"/>
          <p:cNvSpPr>
            <a:spLocks noChangeShapeType="1"/>
          </p:cNvSpPr>
          <p:nvPr>
            <p:custDataLst>
              <p:tags r:id="rId42"/>
            </p:custDataLst>
          </p:nvPr>
        </p:nvSpPr>
        <p:spPr bwMode="auto">
          <a:xfrm flipH="1">
            <a:off x="3733800" y="3733800"/>
            <a:ext cx="76200" cy="3048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9" name="Line 49"/>
          <p:cNvSpPr>
            <a:spLocks noChangeShapeType="1"/>
          </p:cNvSpPr>
          <p:nvPr>
            <p:custDataLst>
              <p:tags r:id="rId43"/>
            </p:custDataLst>
          </p:nvPr>
        </p:nvSpPr>
        <p:spPr bwMode="auto">
          <a:xfrm flipV="1">
            <a:off x="3810000" y="3733800"/>
            <a:ext cx="228600" cy="0"/>
          </a:xfrm>
          <a:prstGeom prst="line">
            <a:avLst/>
          </a:prstGeom>
          <a:noFill/>
          <a:ln w="25400" cap="sq">
            <a:solidFill>
              <a:schemeClr val="accent2"/>
            </a:solidFill>
            <a:round/>
            <a:headEnd/>
            <a:tailEnd/>
          </a:ln>
          <a:effectLst/>
        </p:spPr>
        <p:txBody>
          <a:bodyPr wrap="square" anchor="ctr" anchorCtr="1">
            <a:noAutofit/>
          </a:bodyPr>
          <a:lstStyle/>
          <a:p>
            <a:endParaRPr lang="en-US" dirty="0">
              <a:latin typeface="Source Sans Pro" panose="020B0503030403020204"/>
            </a:endParaRPr>
          </a:p>
        </p:txBody>
      </p:sp>
      <p:sp>
        <p:nvSpPr>
          <p:cNvPr id="50" name="Text Box 11"/>
          <p:cNvSpPr txBox="1">
            <a:spLocks noChangeArrowheads="1"/>
          </p:cNvSpPr>
          <p:nvPr>
            <p:custDataLst>
              <p:tags r:id="rId44"/>
            </p:custDataLst>
          </p:nvPr>
        </p:nvSpPr>
        <p:spPr bwMode="auto">
          <a:xfrm>
            <a:off x="4038600" y="4038600"/>
            <a:ext cx="3810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sz="1400" dirty="0" err="1" smtClean="0">
                <a:solidFill>
                  <a:schemeClr val="tx2"/>
                </a:solidFill>
                <a:latin typeface="Source Sans Pro" panose="020B0503030403020204"/>
              </a:rPr>
              <a:t>cmp</a:t>
            </a:r>
            <a:endParaRPr lang="en-US" sz="1400" dirty="0">
              <a:solidFill>
                <a:schemeClr val="tx2"/>
              </a:solidFill>
              <a:latin typeface="Source Sans Pro" panose="020B0503030403020204"/>
            </a:endParaRPr>
          </a:p>
        </p:txBody>
      </p:sp>
      <p:sp>
        <p:nvSpPr>
          <p:cNvPr id="51" name="Line 45"/>
          <p:cNvSpPr>
            <a:spLocks noChangeShapeType="1"/>
          </p:cNvSpPr>
          <p:nvPr>
            <p:custDataLst>
              <p:tags r:id="rId45"/>
            </p:custDataLst>
          </p:nvPr>
        </p:nvSpPr>
        <p:spPr bwMode="auto">
          <a:xfrm flipV="1">
            <a:off x="4191000" y="4343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2" name="Line 49"/>
          <p:cNvSpPr>
            <a:spLocks noChangeShapeType="1"/>
          </p:cNvSpPr>
          <p:nvPr>
            <p:custDataLst>
              <p:tags r:id="rId46"/>
            </p:custDataLst>
          </p:nvPr>
        </p:nvSpPr>
        <p:spPr bwMode="auto">
          <a:xfrm>
            <a:off x="2286000" y="3962400"/>
            <a:ext cx="0" cy="11430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53" name="Oval 24"/>
          <p:cNvSpPr>
            <a:spLocks noChangeArrowheads="1"/>
          </p:cNvSpPr>
          <p:nvPr>
            <p:custDataLst>
              <p:tags r:id="rId47"/>
            </p:custDataLst>
          </p:nvPr>
        </p:nvSpPr>
        <p:spPr bwMode="auto">
          <a:xfrm>
            <a:off x="2590800" y="3962401"/>
            <a:ext cx="1219200" cy="457199"/>
          </a:xfrm>
          <a:prstGeom prst="ellipse">
            <a:avLst/>
          </a:prstGeom>
          <a:noFill/>
          <a:ln w="25400" cap="sq" algn="ctr">
            <a:solidFill>
              <a:schemeClr val="accent2"/>
            </a:solidFill>
            <a:round/>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panose="020B0503030403020204"/>
              </a:rPr>
              <a:t>control</a:t>
            </a:r>
          </a:p>
        </p:txBody>
      </p:sp>
      <p:sp>
        <p:nvSpPr>
          <p:cNvPr id="54" name="Text Box 11"/>
          <p:cNvSpPr txBox="1">
            <a:spLocks noChangeArrowheads="1"/>
          </p:cNvSpPr>
          <p:nvPr>
            <p:custDataLst>
              <p:tags r:id="rId48"/>
            </p:custDataLst>
          </p:nvPr>
        </p:nvSpPr>
        <p:spPr bwMode="auto">
          <a:xfrm>
            <a:off x="4038600" y="3581400"/>
            <a:ext cx="3810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dirty="0" smtClean="0">
                <a:solidFill>
                  <a:schemeClr val="tx2"/>
                </a:solidFill>
                <a:latin typeface="Source Sans Pro" panose="020B0503030403020204"/>
              </a:rPr>
              <a:t>=?</a:t>
            </a:r>
            <a:endParaRPr lang="en-US" dirty="0">
              <a:solidFill>
                <a:schemeClr val="tx2"/>
              </a:solidFill>
              <a:latin typeface="Source Sans Pro" panose="020B0503030403020204"/>
            </a:endParaRPr>
          </a:p>
        </p:txBody>
      </p:sp>
      <p:sp>
        <p:nvSpPr>
          <p:cNvPr id="55" name="Line 44"/>
          <p:cNvSpPr>
            <a:spLocks noChangeShapeType="1"/>
          </p:cNvSpPr>
          <p:nvPr>
            <p:custDataLst>
              <p:tags r:id="rId49"/>
            </p:custDataLst>
          </p:nvPr>
        </p:nvSpPr>
        <p:spPr bwMode="auto">
          <a:xfrm flipH="1">
            <a:off x="4419600" y="3810000"/>
            <a:ext cx="381000" cy="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56" name="Line 44"/>
          <p:cNvSpPr>
            <a:spLocks noChangeShapeType="1"/>
          </p:cNvSpPr>
          <p:nvPr>
            <p:custDataLst>
              <p:tags r:id="rId50"/>
            </p:custDataLst>
          </p:nvPr>
        </p:nvSpPr>
        <p:spPr bwMode="auto">
          <a:xfrm flipH="1">
            <a:off x="4419600" y="4191000"/>
            <a:ext cx="381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7" name="Line 44"/>
          <p:cNvSpPr>
            <a:spLocks noChangeShapeType="1"/>
          </p:cNvSpPr>
          <p:nvPr>
            <p:custDataLst>
              <p:tags r:id="rId51"/>
            </p:custDataLst>
          </p:nvPr>
        </p:nvSpPr>
        <p:spPr bwMode="auto">
          <a:xfrm>
            <a:off x="2438400" y="5029200"/>
            <a:ext cx="5334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8" name="Line 45"/>
          <p:cNvSpPr>
            <a:spLocks noChangeShapeType="1"/>
          </p:cNvSpPr>
          <p:nvPr>
            <p:custDataLst>
              <p:tags r:id="rId52"/>
            </p:custDataLst>
          </p:nvPr>
        </p:nvSpPr>
        <p:spPr bwMode="auto">
          <a:xfrm flipV="1">
            <a:off x="8382000" y="3200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9" name="Line 45"/>
          <p:cNvSpPr>
            <a:spLocks noChangeShapeType="1"/>
          </p:cNvSpPr>
          <p:nvPr>
            <p:custDataLst>
              <p:tags r:id="rId53"/>
            </p:custDataLst>
          </p:nvPr>
        </p:nvSpPr>
        <p:spPr bwMode="auto">
          <a:xfrm flipV="1">
            <a:off x="6400800" y="3200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0" name="Line 45"/>
          <p:cNvSpPr>
            <a:spLocks noChangeShapeType="1"/>
          </p:cNvSpPr>
          <p:nvPr>
            <p:custDataLst>
              <p:tags r:id="rId54"/>
            </p:custDataLst>
          </p:nvPr>
        </p:nvSpPr>
        <p:spPr bwMode="auto">
          <a:xfrm flipV="1">
            <a:off x="5715000" y="3657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1" name="Line 45"/>
          <p:cNvSpPr>
            <a:spLocks noChangeShapeType="1"/>
          </p:cNvSpPr>
          <p:nvPr>
            <p:custDataLst>
              <p:tags r:id="rId55"/>
            </p:custDataLst>
          </p:nvPr>
        </p:nvSpPr>
        <p:spPr bwMode="auto">
          <a:xfrm flipV="1">
            <a:off x="3200400" y="5181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2" name="Line 45"/>
          <p:cNvSpPr>
            <a:spLocks noChangeShapeType="1"/>
          </p:cNvSpPr>
          <p:nvPr>
            <p:custDataLst>
              <p:tags r:id="rId56"/>
            </p:custDataLst>
          </p:nvPr>
        </p:nvSpPr>
        <p:spPr bwMode="auto">
          <a:xfrm flipV="1">
            <a:off x="1066800" y="5181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3" name="Freeform 62"/>
          <p:cNvSpPr/>
          <p:nvPr>
            <p:custDataLst>
              <p:tags r:id="rId57"/>
            </p:custDataLst>
          </p:nvPr>
        </p:nvSpPr>
        <p:spPr>
          <a:xfrm>
            <a:off x="6019800" y="1905000"/>
            <a:ext cx="609600" cy="15240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270000">
                <a:moveTo>
                  <a:pt x="0" y="0"/>
                </a:moveTo>
                <a:lnTo>
                  <a:pt x="685800" y="317500"/>
                </a:lnTo>
                <a:lnTo>
                  <a:pt x="685800" y="952500"/>
                </a:lnTo>
                <a:lnTo>
                  <a:pt x="0" y="1270000"/>
                </a:lnTo>
                <a:lnTo>
                  <a:pt x="0" y="762000"/>
                </a:lnTo>
                <a:lnTo>
                  <a:pt x="171450" y="635000"/>
                </a:lnTo>
                <a:lnTo>
                  <a:pt x="0" y="508000"/>
                </a:lnTo>
                <a:lnTo>
                  <a:pt x="0" y="0"/>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a:endParaRPr>
          </a:p>
        </p:txBody>
      </p:sp>
      <p:sp>
        <p:nvSpPr>
          <p:cNvPr id="64" name="Oval 17"/>
          <p:cNvSpPr>
            <a:spLocks noChangeArrowheads="1"/>
          </p:cNvSpPr>
          <p:nvPr>
            <p:custDataLst>
              <p:tags r:id="rId58"/>
            </p:custDataLst>
          </p:nvPr>
        </p:nvSpPr>
        <p:spPr bwMode="auto">
          <a:xfrm>
            <a:off x="457200" y="4495800"/>
            <a:ext cx="1143000" cy="685800"/>
          </a:xfrm>
          <a:prstGeom prst="ellipse">
            <a:avLst/>
          </a:prstGeom>
          <a:noFill/>
          <a:ln w="25400" algn="ctr">
            <a:solidFill>
              <a:schemeClr val="tx2"/>
            </a:solidFill>
            <a:round/>
            <a:headEnd/>
            <a:tailEnd/>
          </a:ln>
          <a:effectLst/>
        </p:spPr>
        <p:txBody>
          <a:bodyPr wrap="none" anchor="ctr">
            <a:noAutofit/>
          </a:bodyPr>
          <a:lstStyle/>
          <a:p>
            <a:pPr algn="ctr" eaLnBrk="1" hangingPunct="1">
              <a:lnSpc>
                <a:spcPct val="116000"/>
              </a:lnSpc>
              <a:buClr>
                <a:srgbClr val="40458C"/>
              </a:buClr>
              <a:buSzPct val="100000"/>
              <a:buFont typeface="Times New Roman" pitchFamily="18" charset="0"/>
              <a:buNone/>
            </a:pPr>
            <a:r>
              <a:rPr lang="en-US" sz="1600" dirty="0">
                <a:solidFill>
                  <a:schemeClr val="tx2"/>
                </a:solidFill>
                <a:latin typeface="Source Sans Pro" panose="020B0503030403020204"/>
              </a:rPr>
              <a:t>new </a:t>
            </a:r>
            <a:r>
              <a:rPr lang="en-US" sz="1600" dirty="0" smtClean="0">
                <a:solidFill>
                  <a:schemeClr val="tx2"/>
                </a:solidFill>
                <a:latin typeface="Source Sans Pro" panose="020B0503030403020204"/>
              </a:rPr>
              <a:t/>
            </a:r>
            <a:br>
              <a:rPr lang="en-US" sz="1600" dirty="0" smtClean="0">
                <a:solidFill>
                  <a:schemeClr val="tx2"/>
                </a:solidFill>
                <a:latin typeface="Source Sans Pro" panose="020B0503030403020204"/>
              </a:rPr>
            </a:br>
            <a:r>
              <a:rPr lang="en-US" sz="1600" dirty="0" smtClean="0">
                <a:solidFill>
                  <a:schemeClr val="tx2"/>
                </a:solidFill>
                <a:latin typeface="Source Sans Pro" panose="020B0503030403020204"/>
              </a:rPr>
              <a:t>pc</a:t>
            </a:r>
            <a:endParaRPr lang="en-US" sz="1600" dirty="0">
              <a:solidFill>
                <a:schemeClr val="tx2"/>
              </a:solidFill>
              <a:latin typeface="Source Sans Pro" panose="020B0503030403020204"/>
            </a:endParaRPr>
          </a:p>
        </p:txBody>
      </p:sp>
      <p:sp>
        <p:nvSpPr>
          <p:cNvPr id="65" name="Line 49"/>
          <p:cNvSpPr>
            <a:spLocks noChangeShapeType="1"/>
          </p:cNvSpPr>
          <p:nvPr>
            <p:custDataLst>
              <p:tags r:id="rId59"/>
            </p:custDataLst>
          </p:nvPr>
        </p:nvSpPr>
        <p:spPr bwMode="auto">
          <a:xfrm flipH="1" flipV="1">
            <a:off x="2209800" y="5638800"/>
            <a:ext cx="2590800" cy="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66" name="Rectangle 19"/>
          <p:cNvSpPr>
            <a:spLocks noChangeArrowheads="1"/>
          </p:cNvSpPr>
          <p:nvPr>
            <p:custDataLst>
              <p:tags r:id="rId60"/>
            </p:custDataLst>
          </p:nvPr>
        </p:nvSpPr>
        <p:spPr bwMode="auto">
          <a:xfrm>
            <a:off x="8305800" y="24384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67" name="Line 49"/>
          <p:cNvSpPr>
            <a:spLocks noChangeShapeType="1"/>
          </p:cNvSpPr>
          <p:nvPr>
            <p:custDataLst>
              <p:tags r:id="rId61"/>
            </p:custDataLst>
          </p:nvPr>
        </p:nvSpPr>
        <p:spPr bwMode="auto">
          <a:xfrm flipH="1" flipV="1">
            <a:off x="1524000" y="2438400"/>
            <a:ext cx="0" cy="15240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68" name="Line 49"/>
          <p:cNvSpPr>
            <a:spLocks noChangeShapeType="1"/>
          </p:cNvSpPr>
          <p:nvPr>
            <p:custDataLst>
              <p:tags r:id="rId62"/>
            </p:custDataLst>
          </p:nvPr>
        </p:nvSpPr>
        <p:spPr bwMode="auto">
          <a:xfrm flipV="1">
            <a:off x="1524000" y="3962400"/>
            <a:ext cx="7620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69" name="Rectangle 19"/>
          <p:cNvSpPr>
            <a:spLocks noChangeArrowheads="1"/>
          </p:cNvSpPr>
          <p:nvPr>
            <p:custDataLst>
              <p:tags r:id="rId63"/>
            </p:custDataLst>
          </p:nvPr>
        </p:nvSpPr>
        <p:spPr bwMode="auto">
          <a:xfrm>
            <a:off x="5638800" y="28956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70" name="Rectangle 4"/>
          <p:cNvSpPr>
            <a:spLocks noChangeArrowheads="1"/>
          </p:cNvSpPr>
          <p:nvPr>
            <p:custDataLst>
              <p:tags r:id="rId64"/>
            </p:custDataLst>
          </p:nvPr>
        </p:nvSpPr>
        <p:spPr bwMode="auto">
          <a:xfrm>
            <a:off x="6781800" y="3429000"/>
            <a:ext cx="1143000" cy="1066800"/>
          </a:xfrm>
          <a:prstGeom prst="rect">
            <a:avLst/>
          </a:prstGeom>
          <a:noFill/>
          <a:ln w="25400" cap="sq" algn="ctr">
            <a:solidFill>
              <a:schemeClr val="tx2"/>
            </a:solidFill>
            <a:miter lim="800000"/>
            <a:headEnd/>
            <a:tailEnd/>
          </a:ln>
          <a:effectLst/>
        </p:spPr>
        <p:txBody>
          <a:bodyPr wrap="square" anchor="ctr" anchorCtr="1">
            <a:noAutofit/>
          </a:bodyPr>
          <a:lstStyle/>
          <a:p>
            <a:endParaRPr lang="en-US">
              <a:solidFill>
                <a:schemeClr val="tx2"/>
              </a:solidFill>
              <a:latin typeface="Source Sans Pro" panose="020B0503030403020204"/>
            </a:endParaRPr>
          </a:p>
        </p:txBody>
      </p:sp>
      <p:sp>
        <p:nvSpPr>
          <p:cNvPr id="71" name="Line 48"/>
          <p:cNvSpPr>
            <a:spLocks noChangeShapeType="1"/>
          </p:cNvSpPr>
          <p:nvPr>
            <p:custDataLst>
              <p:tags r:id="rId65"/>
            </p:custDataLst>
          </p:nvPr>
        </p:nvSpPr>
        <p:spPr bwMode="auto">
          <a:xfrm flipH="1">
            <a:off x="2362200" y="3124200"/>
            <a:ext cx="2286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72" name="Line 45"/>
          <p:cNvSpPr>
            <a:spLocks noChangeShapeType="1"/>
          </p:cNvSpPr>
          <p:nvPr>
            <p:custDataLst>
              <p:tags r:id="rId66"/>
            </p:custDataLst>
          </p:nvPr>
        </p:nvSpPr>
        <p:spPr bwMode="auto">
          <a:xfrm flipV="1">
            <a:off x="2286000" y="35052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73" name="Rectangle 19"/>
          <p:cNvSpPr>
            <a:spLocks noChangeArrowheads="1"/>
          </p:cNvSpPr>
          <p:nvPr>
            <p:custDataLst>
              <p:tags r:id="rId67"/>
            </p:custDataLst>
          </p:nvPr>
        </p:nvSpPr>
        <p:spPr bwMode="auto">
          <a:xfrm>
            <a:off x="2209800" y="27432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74" name="Rectangle 22"/>
          <p:cNvSpPr>
            <a:spLocks noChangeArrowheads="1"/>
          </p:cNvSpPr>
          <p:nvPr>
            <p:custDataLst>
              <p:tags r:id="rId68"/>
            </p:custDataLst>
          </p:nvPr>
        </p:nvSpPr>
        <p:spPr bwMode="auto">
          <a:xfrm>
            <a:off x="2590799" y="1981200"/>
            <a:ext cx="1143001" cy="1363663"/>
          </a:xfrm>
          <a:prstGeom prst="rect">
            <a:avLst/>
          </a:prstGeom>
          <a:noFill/>
          <a:ln w="25400" cap="sq" algn="ctr">
            <a:solidFill>
              <a:schemeClr val="tx2"/>
            </a:solidFill>
            <a:miter lim="800000"/>
            <a:headEnd/>
            <a:tailEnd/>
          </a:ln>
          <a:effectLst/>
        </p:spPr>
        <p:txBody>
          <a:bodyPr anchor="ctr" anchorCtr="1">
            <a:noAutofit/>
          </a:bodyPr>
          <a:lstStyle/>
          <a:p>
            <a:pPr algn="ctr"/>
            <a:r>
              <a:rPr lang="en-US" sz="2000" dirty="0" smtClean="0">
                <a:solidFill>
                  <a:schemeClr val="tx2"/>
                </a:solidFill>
                <a:latin typeface="Source Sans Pro" panose="020B0503030403020204"/>
              </a:rPr>
              <a:t>register</a:t>
            </a:r>
            <a:br>
              <a:rPr lang="en-US" sz="2000" dirty="0" smtClean="0">
                <a:solidFill>
                  <a:schemeClr val="tx2"/>
                </a:solidFill>
                <a:latin typeface="Source Sans Pro" panose="020B0503030403020204"/>
              </a:rPr>
            </a:br>
            <a:r>
              <a:rPr lang="en-US" sz="2000" dirty="0" smtClean="0">
                <a:solidFill>
                  <a:schemeClr val="tx2"/>
                </a:solidFill>
                <a:latin typeface="Source Sans Pro" panose="020B0503030403020204"/>
              </a:rPr>
              <a:t>file</a:t>
            </a:r>
            <a:endParaRPr lang="en-US" sz="2000" dirty="0">
              <a:solidFill>
                <a:schemeClr val="tx2"/>
              </a:solidFill>
              <a:latin typeface="Source Sans Pro" panose="020B0503030403020204"/>
            </a:endParaRPr>
          </a:p>
        </p:txBody>
      </p:sp>
      <p:sp>
        <p:nvSpPr>
          <p:cNvPr id="75" name="Text Box 29"/>
          <p:cNvSpPr txBox="1">
            <a:spLocks noChangeArrowheads="1"/>
          </p:cNvSpPr>
          <p:nvPr>
            <p:custDataLst>
              <p:tags r:id="rId69"/>
            </p:custDataLst>
          </p:nvPr>
        </p:nvSpPr>
        <p:spPr bwMode="auto">
          <a:xfrm>
            <a:off x="1295400" y="2212876"/>
            <a:ext cx="39924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inst</a:t>
            </a:r>
            <a:endParaRPr lang="en-US" sz="1600" dirty="0">
              <a:solidFill>
                <a:schemeClr val="tx2"/>
              </a:solidFill>
              <a:latin typeface="Source Sans Pro" panose="020B0503030403020204"/>
            </a:endParaRPr>
          </a:p>
        </p:txBody>
      </p:sp>
      <p:sp>
        <p:nvSpPr>
          <p:cNvPr id="76" name="Line 25"/>
          <p:cNvSpPr>
            <a:spLocks noChangeShapeType="1"/>
          </p:cNvSpPr>
          <p:nvPr>
            <p:custDataLst>
              <p:tags r:id="rId70"/>
            </p:custDataLst>
          </p:nvPr>
        </p:nvSpPr>
        <p:spPr bwMode="auto">
          <a:xfrm flipV="1">
            <a:off x="2743200"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7" name="Line 25"/>
          <p:cNvSpPr>
            <a:spLocks noChangeShapeType="1"/>
          </p:cNvSpPr>
          <p:nvPr>
            <p:custDataLst>
              <p:tags r:id="rId71"/>
            </p:custDataLst>
          </p:nvPr>
        </p:nvSpPr>
        <p:spPr bwMode="auto">
          <a:xfrm flipV="1">
            <a:off x="31241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8" name="Line 25"/>
          <p:cNvSpPr>
            <a:spLocks noChangeShapeType="1"/>
          </p:cNvSpPr>
          <p:nvPr>
            <p:custDataLst>
              <p:tags r:id="rId72"/>
            </p:custDataLst>
          </p:nvPr>
        </p:nvSpPr>
        <p:spPr bwMode="auto">
          <a:xfrm flipV="1">
            <a:off x="33527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9" name="Line 25"/>
          <p:cNvSpPr>
            <a:spLocks noChangeShapeType="1"/>
          </p:cNvSpPr>
          <p:nvPr>
            <p:custDataLst>
              <p:tags r:id="rId73"/>
            </p:custDataLst>
          </p:nvPr>
        </p:nvSpPr>
        <p:spPr bwMode="auto">
          <a:xfrm flipV="1">
            <a:off x="35813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80" name="Line 44"/>
          <p:cNvSpPr>
            <a:spLocks noChangeShapeType="1"/>
          </p:cNvSpPr>
          <p:nvPr>
            <p:custDataLst>
              <p:tags r:id="rId74"/>
            </p:custDataLst>
          </p:nvPr>
        </p:nvSpPr>
        <p:spPr bwMode="auto">
          <a:xfrm>
            <a:off x="771120" y="3357373"/>
            <a:ext cx="1447800" cy="0"/>
          </a:xfrm>
          <a:prstGeom prst="line">
            <a:avLst/>
          </a:prstGeom>
          <a:noFill/>
          <a:ln w="25400" cap="sq">
            <a:solidFill>
              <a:schemeClr val="accent1"/>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81" name="Line 49"/>
          <p:cNvSpPr>
            <a:spLocks noChangeShapeType="1"/>
          </p:cNvSpPr>
          <p:nvPr>
            <p:custDataLst>
              <p:tags r:id="rId75"/>
            </p:custDataLst>
          </p:nvPr>
        </p:nvSpPr>
        <p:spPr bwMode="auto">
          <a:xfrm flipV="1">
            <a:off x="3657600" y="5029200"/>
            <a:ext cx="16002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82" name="Text Box 11"/>
          <p:cNvSpPr txBox="1">
            <a:spLocks noChangeArrowheads="1"/>
          </p:cNvSpPr>
          <p:nvPr>
            <p:custDataLst>
              <p:tags r:id="rId76"/>
            </p:custDataLst>
          </p:nvPr>
        </p:nvSpPr>
        <p:spPr bwMode="auto">
          <a:xfrm>
            <a:off x="2971800" y="4876800"/>
            <a:ext cx="6858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extend</a:t>
            </a:r>
            <a:endParaRPr lang="en-US" sz="1600" dirty="0">
              <a:solidFill>
                <a:schemeClr val="tx2"/>
              </a:solidFill>
              <a:latin typeface="Source Sans Pro" panose="020B0503030403020204"/>
            </a:endParaRPr>
          </a:p>
        </p:txBody>
      </p:sp>
      <p:sp>
        <p:nvSpPr>
          <p:cNvPr id="83" name="Line 49"/>
          <p:cNvSpPr>
            <a:spLocks noChangeShapeType="1"/>
          </p:cNvSpPr>
          <p:nvPr>
            <p:custDataLst>
              <p:tags r:id="rId77"/>
            </p:custDataLst>
          </p:nvPr>
        </p:nvSpPr>
        <p:spPr bwMode="auto">
          <a:xfrm flipV="1">
            <a:off x="4800600" y="2209800"/>
            <a:ext cx="0" cy="1981200"/>
          </a:xfrm>
          <a:prstGeom prst="line">
            <a:avLst/>
          </a:prstGeom>
          <a:noFill/>
          <a:ln w="25400" cap="sq">
            <a:solidFill>
              <a:schemeClr val="accent4"/>
            </a:solidFill>
            <a:round/>
            <a:headEnd type="oval" w="med" len="med"/>
            <a:tailEnd type="oval" w="med" len="med"/>
          </a:ln>
          <a:effectLst/>
        </p:spPr>
        <p:txBody>
          <a:bodyPr wrap="square" anchor="ctr" anchorCtr="1">
            <a:noAutofit/>
          </a:bodyPr>
          <a:lstStyle/>
          <a:p>
            <a:endParaRPr lang="en-US">
              <a:latin typeface="Source Sans Pro" panose="020B0503030403020204"/>
            </a:endParaRPr>
          </a:p>
        </p:txBody>
      </p:sp>
      <p:sp>
        <p:nvSpPr>
          <p:cNvPr id="84" name="Line 49"/>
          <p:cNvSpPr>
            <a:spLocks noChangeShapeType="1"/>
          </p:cNvSpPr>
          <p:nvPr>
            <p:custDataLst>
              <p:tags r:id="rId78"/>
            </p:custDataLst>
          </p:nvPr>
        </p:nvSpPr>
        <p:spPr bwMode="auto">
          <a:xfrm>
            <a:off x="5257800" y="3505201"/>
            <a:ext cx="0" cy="1523999"/>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grpSp>
        <p:nvGrpSpPr>
          <p:cNvPr id="85" name="Group 84"/>
          <p:cNvGrpSpPr/>
          <p:nvPr>
            <p:custDataLst>
              <p:tags r:id="rId79"/>
            </p:custDataLst>
          </p:nvPr>
        </p:nvGrpSpPr>
        <p:grpSpPr>
          <a:xfrm>
            <a:off x="914400" y="3200400"/>
            <a:ext cx="304800" cy="304800"/>
            <a:chOff x="914400" y="3200400"/>
            <a:chExt cx="304800" cy="304800"/>
          </a:xfrm>
        </p:grpSpPr>
        <p:sp>
          <p:nvSpPr>
            <p:cNvPr id="86" name="Freeform 85"/>
            <p:cNvSpPr/>
            <p:nvPr>
              <p:custDataLst>
                <p:tags r:id="rId85"/>
              </p:custDataLst>
            </p:nvPr>
          </p:nvSpPr>
          <p:spPr>
            <a:xfrm>
              <a:off x="914400" y="3200400"/>
              <a:ext cx="304800" cy="3048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489857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55625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14375 h 1270000"/>
                <a:gd name="connsiteX5" fmla="*/ 40821 w 489857"/>
                <a:gd name="connsiteY5" fmla="*/ 635000 h 1270000"/>
                <a:gd name="connsiteX6" fmla="*/ 0 w 489857"/>
                <a:gd name="connsiteY6" fmla="*/ 555625 h 1270000"/>
                <a:gd name="connsiteX7" fmla="*/ 0 w 489857"/>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857" h="1270000">
                  <a:moveTo>
                    <a:pt x="0" y="0"/>
                  </a:moveTo>
                  <a:lnTo>
                    <a:pt x="489857" y="317500"/>
                  </a:lnTo>
                  <a:lnTo>
                    <a:pt x="489857" y="952500"/>
                  </a:lnTo>
                  <a:lnTo>
                    <a:pt x="0" y="1270000"/>
                  </a:lnTo>
                  <a:lnTo>
                    <a:pt x="0" y="714375"/>
                  </a:lnTo>
                  <a:lnTo>
                    <a:pt x="40821" y="635000"/>
                  </a:lnTo>
                  <a:lnTo>
                    <a:pt x="0" y="555625"/>
                  </a:lnTo>
                  <a:lnTo>
                    <a:pt x="0" y="0"/>
                  </a:lnTo>
                  <a:close/>
                </a:path>
              </a:pathLst>
            </a:custGeom>
            <a:solidFill>
              <a:schemeClr val="tx1"/>
            </a:solidFill>
            <a:ln w="2857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Source Sans Pro" panose="020B0503030403020204"/>
              </a:endParaRPr>
            </a:p>
          </p:txBody>
        </p:sp>
        <p:sp>
          <p:nvSpPr>
            <p:cNvPr id="87" name="Text Box 11"/>
            <p:cNvSpPr txBox="1">
              <a:spLocks noChangeArrowheads="1"/>
            </p:cNvSpPr>
            <p:nvPr>
              <p:custDataLst>
                <p:tags r:id="rId86"/>
              </p:custDataLst>
            </p:nvPr>
          </p:nvSpPr>
          <p:spPr bwMode="auto">
            <a:xfrm>
              <a:off x="1004886" y="3231353"/>
              <a:ext cx="152400" cy="228600"/>
            </a:xfrm>
            <a:prstGeom prst="rect">
              <a:avLst/>
            </a:prstGeom>
            <a:noFill/>
            <a:ln w="25400" algn="ctr">
              <a:noFill/>
              <a:miter lim="800000"/>
              <a:headEnd/>
              <a:tailEnd/>
            </a:ln>
            <a:effectLst/>
          </p:spPr>
          <p:txBody>
            <a:bodyPr wrap="none" lIns="0" tIns="0" rIns="0" b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+4</a:t>
              </a:r>
              <a:endParaRPr lang="en-US" sz="1600" dirty="0">
                <a:solidFill>
                  <a:schemeClr val="tx2"/>
                </a:solidFill>
                <a:latin typeface="Source Sans Pro" panose="020B0503030403020204"/>
              </a:endParaRPr>
            </a:p>
          </p:txBody>
        </p:sp>
      </p:grpSp>
      <p:grpSp>
        <p:nvGrpSpPr>
          <p:cNvPr id="88" name="Group 87"/>
          <p:cNvGrpSpPr/>
          <p:nvPr>
            <p:custDataLst>
              <p:tags r:id="rId80"/>
            </p:custDataLst>
          </p:nvPr>
        </p:nvGrpSpPr>
        <p:grpSpPr>
          <a:xfrm>
            <a:off x="1676400" y="3200400"/>
            <a:ext cx="304800" cy="304800"/>
            <a:chOff x="1676400" y="3200400"/>
            <a:chExt cx="304800" cy="304800"/>
          </a:xfrm>
        </p:grpSpPr>
        <p:sp>
          <p:nvSpPr>
            <p:cNvPr id="89" name="Freeform 88"/>
            <p:cNvSpPr/>
            <p:nvPr>
              <p:custDataLst>
                <p:tags r:id="rId83"/>
              </p:custDataLst>
            </p:nvPr>
          </p:nvSpPr>
          <p:spPr>
            <a:xfrm>
              <a:off x="1676400" y="3200400"/>
              <a:ext cx="304800" cy="3048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489857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55625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14375 h 1270000"/>
                <a:gd name="connsiteX5" fmla="*/ 40821 w 489857"/>
                <a:gd name="connsiteY5" fmla="*/ 635000 h 1270000"/>
                <a:gd name="connsiteX6" fmla="*/ 0 w 489857"/>
                <a:gd name="connsiteY6" fmla="*/ 555625 h 1270000"/>
                <a:gd name="connsiteX7" fmla="*/ 0 w 489857"/>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857" h="1270000">
                  <a:moveTo>
                    <a:pt x="0" y="0"/>
                  </a:moveTo>
                  <a:lnTo>
                    <a:pt x="489857" y="317500"/>
                  </a:lnTo>
                  <a:lnTo>
                    <a:pt x="489857" y="952500"/>
                  </a:lnTo>
                  <a:lnTo>
                    <a:pt x="0" y="1270000"/>
                  </a:lnTo>
                  <a:lnTo>
                    <a:pt x="0" y="714375"/>
                  </a:lnTo>
                  <a:lnTo>
                    <a:pt x="40821" y="635000"/>
                  </a:lnTo>
                  <a:lnTo>
                    <a:pt x="0" y="555625"/>
                  </a:lnTo>
                  <a:lnTo>
                    <a:pt x="0" y="0"/>
                  </a:lnTo>
                  <a:close/>
                </a:path>
              </a:pathLst>
            </a:custGeom>
            <a:solidFill>
              <a:schemeClr val="tx1"/>
            </a:solidFill>
            <a:ln w="2857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Source Sans Pro" panose="020B0503030403020204"/>
              </a:endParaRPr>
            </a:p>
          </p:txBody>
        </p:sp>
        <p:sp>
          <p:nvSpPr>
            <p:cNvPr id="90" name="Text Box 11"/>
            <p:cNvSpPr txBox="1">
              <a:spLocks noChangeArrowheads="1"/>
            </p:cNvSpPr>
            <p:nvPr>
              <p:custDataLst>
                <p:tags r:id="rId84"/>
              </p:custDataLst>
            </p:nvPr>
          </p:nvSpPr>
          <p:spPr bwMode="auto">
            <a:xfrm>
              <a:off x="1766886" y="3231353"/>
              <a:ext cx="152400" cy="228600"/>
            </a:xfrm>
            <a:prstGeom prst="rect">
              <a:avLst/>
            </a:prstGeom>
            <a:noFill/>
            <a:ln w="25400" algn="ctr">
              <a:noFill/>
              <a:miter lim="800000"/>
              <a:headEnd/>
              <a:tailEnd/>
            </a:ln>
            <a:effectLst/>
          </p:spPr>
          <p:txBody>
            <a:bodyPr wrap="none" lIns="0" tIns="0" rIns="0" b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+4</a:t>
              </a:r>
              <a:endParaRPr lang="en-US" sz="1600" dirty="0">
                <a:solidFill>
                  <a:schemeClr val="tx2"/>
                </a:solidFill>
                <a:latin typeface="Source Sans Pro" panose="020B0503030403020204"/>
              </a:endParaRPr>
            </a:p>
          </p:txBody>
        </p:sp>
      </p:grpSp>
      <p:sp>
        <p:nvSpPr>
          <p:cNvPr id="91" name="Line 45"/>
          <p:cNvSpPr>
            <a:spLocks noChangeShapeType="1"/>
          </p:cNvSpPr>
          <p:nvPr>
            <p:custDataLst>
              <p:tags r:id="rId81"/>
            </p:custDataLst>
          </p:nvPr>
        </p:nvSpPr>
        <p:spPr bwMode="auto">
          <a:xfrm flipV="1">
            <a:off x="6553200" y="3124200"/>
            <a:ext cx="0" cy="22860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92" name="Rectangle 2"/>
          <p:cNvSpPr>
            <a:spLocks noGrp="1" noChangeArrowheads="1"/>
          </p:cNvSpPr>
          <p:nvPr>
            <p:ph type="title"/>
            <p:custDataLst>
              <p:tags r:id="rId82"/>
            </p:custDataLst>
          </p:nvPr>
        </p:nvSpPr>
        <p:spPr>
          <a:xfrm>
            <a:off x="228600" y="152400"/>
            <a:ext cx="8686800" cy="533400"/>
          </a:xfrm>
        </p:spPr>
        <p:txBody>
          <a:bodyPr>
            <a:noAutofit/>
          </a:bodyPr>
          <a:lstStyle/>
          <a:p>
            <a:r>
              <a:rPr lang="en-US" dirty="0" smtClean="0"/>
              <a:t>Big Picture:  Building a Processor</a:t>
            </a:r>
            <a:endParaRPr lang="en-US" dirty="0"/>
          </a:p>
        </p:txBody>
      </p:sp>
      <p:sp>
        <p:nvSpPr>
          <p:cNvPr id="93" name="TextBox 92"/>
          <p:cNvSpPr txBox="1"/>
          <p:nvPr/>
        </p:nvSpPr>
        <p:spPr>
          <a:xfrm>
            <a:off x="1843086" y="5943600"/>
            <a:ext cx="4101829" cy="523220"/>
          </a:xfrm>
          <a:prstGeom prst="rect">
            <a:avLst/>
          </a:prstGeom>
          <a:noFill/>
        </p:spPr>
        <p:txBody>
          <a:bodyPr wrap="none" rtlCol="0">
            <a:spAutoFit/>
          </a:bodyPr>
          <a:lstStyle/>
          <a:p>
            <a:r>
              <a:rPr lang="en-US" sz="2800" dirty="0" smtClean="0">
                <a:solidFill>
                  <a:schemeClr val="tx2"/>
                </a:solidFill>
                <a:latin typeface="Source Sans Pro" panose="020B0503030403020204"/>
              </a:rPr>
              <a:t>A Single cycle processor</a:t>
            </a:r>
          </a:p>
        </p:txBody>
      </p:sp>
      <p:sp>
        <p:nvSpPr>
          <p:cNvPr id="94" name="Oval 93"/>
          <p:cNvSpPr/>
          <p:nvPr/>
        </p:nvSpPr>
        <p:spPr>
          <a:xfrm>
            <a:off x="2041070" y="1568119"/>
            <a:ext cx="2380440" cy="2254537"/>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1315" y="1638342"/>
            <a:ext cx="1694956" cy="1669211"/>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51676" y="3141990"/>
            <a:ext cx="1694956" cy="1669211"/>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animBg="1"/>
      <p:bldP spid="95" grpId="0" animBg="1"/>
      <p:bldP spid="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11</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Goal for today</a:t>
            </a:r>
            <a:endParaRPr lang="en-US" dirty="0"/>
          </a:p>
        </p:txBody>
      </p:sp>
      <p:sp>
        <p:nvSpPr>
          <p:cNvPr id="6" name="Content Placeholder 2"/>
          <p:cNvSpPr>
            <a:spLocks noGrp="1"/>
          </p:cNvSpPr>
          <p:nvPr>
            <p:ph idx="1"/>
          </p:nvPr>
        </p:nvSpPr>
        <p:spPr>
          <a:xfrm>
            <a:off x="152400" y="685800"/>
            <a:ext cx="9144000" cy="5638800"/>
          </a:xfrm>
          <a:ln>
            <a:noFill/>
          </a:ln>
        </p:spPr>
        <p:txBody>
          <a:bodyPr/>
          <a:lstStyle/>
          <a:p>
            <a:pPr marL="0" indent="0">
              <a:buNone/>
            </a:pPr>
            <a:r>
              <a:rPr lang="en-US" dirty="0" smtClean="0"/>
              <a:t>How do we store results from ALU computations?</a:t>
            </a:r>
          </a:p>
          <a:p>
            <a:endParaRPr lang="en-US" sz="1200" dirty="0" smtClean="0"/>
          </a:p>
          <a:p>
            <a:pPr marL="0" indent="0">
              <a:buNone/>
            </a:pPr>
            <a:r>
              <a:rPr lang="en-US" dirty="0" smtClean="0"/>
              <a:t>How do we use stored results in subsequent operations?</a:t>
            </a:r>
          </a:p>
          <a:p>
            <a:pPr marL="0" indent="0">
              <a:buNone/>
            </a:pPr>
            <a:r>
              <a:rPr lang="en-US" dirty="0"/>
              <a:t>	</a:t>
            </a:r>
            <a:endParaRPr lang="en-US" dirty="0" smtClean="0"/>
          </a:p>
          <a:p>
            <a:pPr marL="0" indent="0">
              <a:buNone/>
            </a:pPr>
            <a:r>
              <a:rPr lang="en-US" dirty="0"/>
              <a:t>	</a:t>
            </a:r>
            <a:r>
              <a:rPr lang="en-US" dirty="0" smtClean="0">
                <a:solidFill>
                  <a:schemeClr val="accent1"/>
                </a:solidFill>
              </a:rPr>
              <a:t>Register File</a:t>
            </a:r>
          </a:p>
          <a:p>
            <a:endParaRPr lang="en-US" dirty="0">
              <a:solidFill>
                <a:schemeClr val="accent1"/>
              </a:solidFill>
            </a:endParaRPr>
          </a:p>
          <a:p>
            <a:pPr marL="0" indent="0">
              <a:buNone/>
            </a:pPr>
            <a:r>
              <a:rPr lang="en-US" dirty="0" smtClean="0"/>
              <a:t>How does a Register File work? How do we design it?</a:t>
            </a:r>
            <a:endParaRPr lang="en-US" dirty="0"/>
          </a:p>
        </p:txBody>
      </p:sp>
    </p:spTree>
    <p:extLst>
      <p:ext uri="{BB962C8B-B14F-4D97-AF65-F5344CB8AC3E}">
        <p14:creationId xmlns:p14="http://schemas.microsoft.com/office/powerpoint/2010/main" val="4273977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12</a:t>
            </a:fld>
            <a:endParaRPr lang="en-US" dirty="0"/>
          </a:p>
        </p:txBody>
      </p:sp>
      <p:sp>
        <p:nvSpPr>
          <p:cNvPr id="5" name="Title 3"/>
          <p:cNvSpPr>
            <a:spLocks noGrp="1"/>
          </p:cNvSpPr>
          <p:nvPr>
            <p:ph type="title"/>
            <p:custDataLst>
              <p:tags r:id="rId1"/>
            </p:custDataLst>
          </p:nvPr>
        </p:nvSpPr>
        <p:spPr>
          <a:xfrm>
            <a:off x="228600" y="152400"/>
            <a:ext cx="8686800" cy="533400"/>
          </a:xfrm>
        </p:spPr>
        <p:txBody>
          <a:bodyPr>
            <a:normAutofit fontScale="90000"/>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228600" y="609600"/>
            <a:ext cx="5105400"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smtClean="0"/>
          </a:p>
          <a:p>
            <a:pPr lvl="1"/>
            <a:endParaRPr lang="en-US" dirty="0"/>
          </a:p>
          <a:p>
            <a:endParaRPr lang="en-US" dirty="0"/>
          </a:p>
        </p:txBody>
      </p:sp>
      <p:sp>
        <p:nvSpPr>
          <p:cNvPr id="7" name="Rectangle 6"/>
          <p:cNvSpPr/>
          <p:nvPr>
            <p:custDataLst>
              <p:tags r:id="rId3"/>
            </p:custDataLst>
          </p:nvPr>
        </p:nvSpPr>
        <p:spPr>
          <a:xfrm>
            <a:off x="4724400" y="991394"/>
            <a:ext cx="3581400" cy="31242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Source Sans Pro" panose="020B0503030403020204"/>
              </a:rPr>
              <a:t>Dual-Read-Port</a:t>
            </a:r>
            <a:br>
              <a:rPr lang="en-US" sz="2800" dirty="0" smtClean="0">
                <a:solidFill>
                  <a:schemeClr val="accent1"/>
                </a:solidFill>
                <a:latin typeface="Source Sans Pro" panose="020B0503030403020204"/>
              </a:rPr>
            </a:br>
            <a:r>
              <a:rPr lang="en-US" sz="2800" dirty="0" smtClean="0">
                <a:solidFill>
                  <a:schemeClr val="accent1"/>
                </a:solidFill>
                <a:latin typeface="Source Sans Pro" panose="020B0503030403020204"/>
              </a:rPr>
              <a:t>Single-Write-Port</a:t>
            </a:r>
          </a:p>
          <a:p>
            <a:pPr algn="ctr"/>
            <a:r>
              <a:rPr lang="en-US" sz="2800" dirty="0" smtClean="0">
                <a:solidFill>
                  <a:schemeClr val="accent1"/>
                </a:solidFill>
                <a:latin typeface="Source Sans Pro" panose="020B0503030403020204"/>
              </a:rPr>
              <a:t>32 x 32 </a:t>
            </a:r>
            <a:br>
              <a:rPr lang="en-US" sz="2800" dirty="0" smtClean="0">
                <a:solidFill>
                  <a:schemeClr val="accent1"/>
                </a:solidFill>
                <a:latin typeface="Source Sans Pro" panose="020B0503030403020204"/>
              </a:rPr>
            </a:br>
            <a:r>
              <a:rPr lang="en-US" sz="2800" b="1" i="1" dirty="0" smtClean="0">
                <a:solidFill>
                  <a:schemeClr val="accent1"/>
                </a:solidFill>
                <a:latin typeface="Source Sans Pro" panose="020B0503030403020204"/>
              </a:rPr>
              <a:t>Register File</a:t>
            </a:r>
            <a:endParaRPr lang="en-US" sz="2800" b="1" i="1" dirty="0">
              <a:solidFill>
                <a:schemeClr val="accent1"/>
              </a:solidFill>
              <a:latin typeface="Source Sans Pro" panose="020B0503030403020204"/>
            </a:endParaRPr>
          </a:p>
        </p:txBody>
      </p:sp>
      <p:sp>
        <p:nvSpPr>
          <p:cNvPr id="8" name="TextBox 7"/>
          <p:cNvSpPr txBox="1"/>
          <p:nvPr>
            <p:custDataLst>
              <p:tags r:id="rId4"/>
            </p:custDataLst>
          </p:nvPr>
        </p:nvSpPr>
        <p:spPr>
          <a:xfrm>
            <a:off x="7772400" y="1219994"/>
            <a:ext cx="559769" cy="461665"/>
          </a:xfrm>
          <a:prstGeom prst="rect">
            <a:avLst/>
          </a:prstGeom>
          <a:noFill/>
        </p:spPr>
        <p:txBody>
          <a:bodyPr wrap="none" rtlCol="0">
            <a:spAutoFit/>
          </a:bodyPr>
          <a:lstStyle/>
          <a:p>
            <a:r>
              <a:rPr lang="en-US" dirty="0" smtClean="0">
                <a:solidFill>
                  <a:schemeClr val="tx2"/>
                </a:solidFill>
                <a:latin typeface="Source Sans Pro" panose="020B0503030403020204"/>
              </a:rPr>
              <a:t>Q</a:t>
            </a:r>
            <a:r>
              <a:rPr lang="en-US" baseline="-25000" dirty="0" smtClean="0">
                <a:solidFill>
                  <a:schemeClr val="tx2"/>
                </a:solidFill>
                <a:latin typeface="Source Sans Pro" panose="020B0503030403020204"/>
              </a:rPr>
              <a:t>A</a:t>
            </a:r>
          </a:p>
        </p:txBody>
      </p:sp>
      <p:sp>
        <p:nvSpPr>
          <p:cNvPr id="9" name="TextBox 8"/>
          <p:cNvSpPr txBox="1"/>
          <p:nvPr>
            <p:custDataLst>
              <p:tags r:id="rId5"/>
            </p:custDataLst>
          </p:nvPr>
        </p:nvSpPr>
        <p:spPr>
          <a:xfrm>
            <a:off x="7772400" y="2210594"/>
            <a:ext cx="559769" cy="461665"/>
          </a:xfrm>
          <a:prstGeom prst="rect">
            <a:avLst/>
          </a:prstGeom>
          <a:noFill/>
        </p:spPr>
        <p:txBody>
          <a:bodyPr wrap="none" rtlCol="0">
            <a:spAutoFit/>
          </a:bodyPr>
          <a:lstStyle/>
          <a:p>
            <a:r>
              <a:rPr lang="en-US" dirty="0" smtClean="0">
                <a:solidFill>
                  <a:schemeClr val="tx2"/>
                </a:solidFill>
                <a:latin typeface="Source Sans Pro" panose="020B0503030403020204"/>
              </a:rPr>
              <a:t>Q</a:t>
            </a:r>
            <a:r>
              <a:rPr lang="en-US" baseline="-25000" dirty="0" smtClean="0">
                <a:solidFill>
                  <a:schemeClr val="tx2"/>
                </a:solidFill>
                <a:latin typeface="Source Sans Pro" panose="020B0503030403020204"/>
              </a:rPr>
              <a:t>B</a:t>
            </a:r>
          </a:p>
        </p:txBody>
      </p:sp>
      <p:sp>
        <p:nvSpPr>
          <p:cNvPr id="10" name="TextBox 9"/>
          <p:cNvSpPr txBox="1"/>
          <p:nvPr>
            <p:custDataLst>
              <p:tags r:id="rId6"/>
            </p:custDataLst>
          </p:nvPr>
        </p:nvSpPr>
        <p:spPr>
          <a:xfrm>
            <a:off x="4793556" y="1534974"/>
            <a:ext cx="601447" cy="461665"/>
          </a:xfrm>
          <a:prstGeom prst="rect">
            <a:avLst/>
          </a:prstGeom>
          <a:noFill/>
        </p:spPr>
        <p:txBody>
          <a:bodyPr wrap="none" rtlCol="0">
            <a:spAutoFit/>
          </a:bodyPr>
          <a:lstStyle/>
          <a:p>
            <a:r>
              <a:rPr lang="en-US" dirty="0" smtClean="0">
                <a:solidFill>
                  <a:schemeClr val="tx2"/>
                </a:solidFill>
                <a:latin typeface="Source Sans Pro" panose="020B0503030403020204"/>
              </a:rPr>
              <a:t>D</a:t>
            </a:r>
            <a:r>
              <a:rPr lang="en-US" baseline="-25000" dirty="0" smtClean="0">
                <a:solidFill>
                  <a:schemeClr val="tx2"/>
                </a:solidFill>
                <a:latin typeface="Source Sans Pro" panose="020B0503030403020204"/>
              </a:rPr>
              <a:t>W</a:t>
            </a:r>
          </a:p>
        </p:txBody>
      </p:sp>
      <p:sp>
        <p:nvSpPr>
          <p:cNvPr id="11" name="TextBox 10"/>
          <p:cNvSpPr txBox="1"/>
          <p:nvPr>
            <p:custDataLst>
              <p:tags r:id="rId7"/>
            </p:custDataLst>
          </p:nvPr>
        </p:nvSpPr>
        <p:spPr>
          <a:xfrm>
            <a:off x="5943600" y="3582194"/>
            <a:ext cx="59586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W</a:t>
            </a:r>
          </a:p>
        </p:txBody>
      </p:sp>
      <p:sp>
        <p:nvSpPr>
          <p:cNvPr id="12" name="TextBox 11"/>
          <p:cNvSpPr txBox="1"/>
          <p:nvPr>
            <p:custDataLst>
              <p:tags r:id="rId8"/>
            </p:custDataLst>
          </p:nvPr>
        </p:nvSpPr>
        <p:spPr>
          <a:xfrm>
            <a:off x="6553200" y="3582194"/>
            <a:ext cx="54373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A</a:t>
            </a:r>
          </a:p>
        </p:txBody>
      </p:sp>
      <p:sp>
        <p:nvSpPr>
          <p:cNvPr id="13" name="TextBox 12"/>
          <p:cNvSpPr txBox="1"/>
          <p:nvPr>
            <p:custDataLst>
              <p:tags r:id="rId9"/>
            </p:custDataLst>
          </p:nvPr>
        </p:nvSpPr>
        <p:spPr>
          <a:xfrm>
            <a:off x="7162800" y="3582194"/>
            <a:ext cx="54373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B</a:t>
            </a:r>
          </a:p>
        </p:txBody>
      </p:sp>
      <p:sp>
        <p:nvSpPr>
          <p:cNvPr id="14" name="TextBox 13"/>
          <p:cNvSpPr txBox="1"/>
          <p:nvPr>
            <p:custDataLst>
              <p:tags r:id="rId10"/>
            </p:custDataLst>
          </p:nvPr>
        </p:nvSpPr>
        <p:spPr>
          <a:xfrm>
            <a:off x="5105400" y="3582194"/>
            <a:ext cx="474810" cy="461665"/>
          </a:xfrm>
          <a:prstGeom prst="rect">
            <a:avLst/>
          </a:prstGeom>
          <a:noFill/>
        </p:spPr>
        <p:txBody>
          <a:bodyPr wrap="none" rtlCol="0">
            <a:spAutoFit/>
          </a:bodyPr>
          <a:lstStyle/>
          <a:p>
            <a:r>
              <a:rPr lang="en-US" dirty="0" smtClean="0">
                <a:solidFill>
                  <a:schemeClr val="tx2"/>
                </a:solidFill>
                <a:latin typeface="Source Sans Pro" panose="020B0503030403020204"/>
              </a:rPr>
              <a:t>W</a:t>
            </a:r>
            <a:endParaRPr lang="en-US" baseline="-25000" dirty="0" smtClean="0">
              <a:solidFill>
                <a:schemeClr val="tx2"/>
              </a:solidFill>
              <a:latin typeface="Source Sans Pro" panose="020B0503030403020204"/>
            </a:endParaRPr>
          </a:p>
        </p:txBody>
      </p:sp>
      <p:cxnSp>
        <p:nvCxnSpPr>
          <p:cNvPr id="15" name="Straight Arrow Connector 14"/>
          <p:cNvCxnSpPr/>
          <p:nvPr>
            <p:custDataLst>
              <p:tags r:id="rId11"/>
            </p:custDataLst>
          </p:nvPr>
        </p:nvCxnSpPr>
        <p:spPr>
          <a:xfrm>
            <a:off x="4260156" y="17533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custDataLst>
              <p:tags r:id="rId12"/>
            </p:custDataLst>
          </p:nvPr>
        </p:nvCxnSpPr>
        <p:spPr>
          <a:xfrm>
            <a:off x="8382000" y="15247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custDataLst>
              <p:tags r:id="rId13"/>
            </p:custDataLst>
          </p:nvPr>
        </p:nvCxnSpPr>
        <p:spPr>
          <a:xfrm>
            <a:off x="8382000" y="24391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custDataLst>
              <p:tags r:id="rId14"/>
            </p:custDataLst>
          </p:nvPr>
        </p:nvCxnSpPr>
        <p:spPr>
          <a:xfrm rot="5400000" flipH="1" flipV="1">
            <a:off x="5067300"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custDataLst>
              <p:tags r:id="rId15"/>
            </p:custDataLst>
          </p:nvPr>
        </p:nvCxnSpPr>
        <p:spPr>
          <a:xfrm rot="5400000" flipH="1" flipV="1">
            <a:off x="5906294"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custDataLst>
              <p:tags r:id="rId16"/>
            </p:custDataLst>
          </p:nvPr>
        </p:nvCxnSpPr>
        <p:spPr>
          <a:xfrm rot="5400000" flipH="1" flipV="1">
            <a:off x="6515894"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custDataLst>
              <p:tags r:id="rId17"/>
            </p:custDataLst>
          </p:nvPr>
        </p:nvCxnSpPr>
        <p:spPr>
          <a:xfrm rot="5400000" flipH="1" flipV="1">
            <a:off x="7101376"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8"/>
            </p:custDataLst>
          </p:nvPr>
        </p:nvCxnSpPr>
        <p:spPr>
          <a:xfrm rot="16200000" flipH="1">
            <a:off x="8496300" y="14866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19"/>
            </p:custDataLst>
          </p:nvPr>
        </p:nvSpPr>
        <p:spPr>
          <a:xfrm>
            <a:off x="8390027" y="15247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24" name="Straight Connector 23"/>
          <p:cNvCxnSpPr/>
          <p:nvPr>
            <p:custDataLst>
              <p:tags r:id="rId20"/>
            </p:custDataLst>
          </p:nvPr>
        </p:nvCxnSpPr>
        <p:spPr>
          <a:xfrm rot="16200000" flipH="1">
            <a:off x="8496300" y="24010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21"/>
            </p:custDataLst>
          </p:nvPr>
        </p:nvSpPr>
        <p:spPr>
          <a:xfrm>
            <a:off x="8382000" y="24391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26" name="Straight Connector 25"/>
          <p:cNvCxnSpPr/>
          <p:nvPr>
            <p:custDataLst>
              <p:tags r:id="rId22"/>
            </p:custDataLst>
          </p:nvPr>
        </p:nvCxnSpPr>
        <p:spPr>
          <a:xfrm rot="16200000" flipH="1">
            <a:off x="4374456" y="17152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custDataLst>
              <p:tags r:id="rId23"/>
            </p:custDataLst>
          </p:nvPr>
        </p:nvSpPr>
        <p:spPr>
          <a:xfrm>
            <a:off x="4260156" y="17533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28" name="Straight Connector 27"/>
          <p:cNvCxnSpPr/>
          <p:nvPr>
            <p:custDataLst>
              <p:tags r:id="rId24"/>
            </p:custDataLst>
          </p:nvPr>
        </p:nvCxnSpPr>
        <p:spPr>
          <a:xfrm>
            <a:off x="52578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25"/>
            </p:custDataLst>
          </p:nvPr>
        </p:nvSpPr>
        <p:spPr>
          <a:xfrm>
            <a:off x="53340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1</a:t>
            </a:r>
          </a:p>
        </p:txBody>
      </p:sp>
      <p:cxnSp>
        <p:nvCxnSpPr>
          <p:cNvPr id="30" name="Straight Connector 29"/>
          <p:cNvCxnSpPr/>
          <p:nvPr>
            <p:custDataLst>
              <p:tags r:id="rId26"/>
            </p:custDataLst>
          </p:nvPr>
        </p:nvCxnSpPr>
        <p:spPr>
          <a:xfrm>
            <a:off x="60960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custDataLst>
              <p:tags r:id="rId27"/>
            </p:custDataLst>
          </p:nvPr>
        </p:nvSpPr>
        <p:spPr>
          <a:xfrm>
            <a:off x="61722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cxnSp>
        <p:nvCxnSpPr>
          <p:cNvPr id="32" name="Straight Connector 31"/>
          <p:cNvCxnSpPr/>
          <p:nvPr>
            <p:custDataLst>
              <p:tags r:id="rId28"/>
            </p:custDataLst>
          </p:nvPr>
        </p:nvCxnSpPr>
        <p:spPr>
          <a:xfrm>
            <a:off x="67056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custDataLst>
              <p:tags r:id="rId29"/>
            </p:custDataLst>
          </p:nvPr>
        </p:nvSpPr>
        <p:spPr>
          <a:xfrm>
            <a:off x="67818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cxnSp>
        <p:nvCxnSpPr>
          <p:cNvPr id="34" name="Straight Connector 33"/>
          <p:cNvCxnSpPr/>
          <p:nvPr>
            <p:custDataLst>
              <p:tags r:id="rId30"/>
            </p:custDataLst>
          </p:nvPr>
        </p:nvCxnSpPr>
        <p:spPr>
          <a:xfrm>
            <a:off x="7291876"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custDataLst>
              <p:tags r:id="rId31"/>
            </p:custDataLst>
          </p:nvPr>
        </p:nvSpPr>
        <p:spPr>
          <a:xfrm>
            <a:off x="7358366"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spTree>
    <p:extLst>
      <p:ext uri="{BB962C8B-B14F-4D97-AF65-F5344CB8AC3E}">
        <p14:creationId xmlns:p14="http://schemas.microsoft.com/office/powerpoint/2010/main" val="1959534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13</a:t>
            </a:fld>
            <a:endParaRPr lang="en-US" dirty="0"/>
          </a:p>
        </p:txBody>
      </p:sp>
      <p:sp>
        <p:nvSpPr>
          <p:cNvPr id="5" name="Rectangle 2"/>
          <p:cNvSpPr>
            <a:spLocks noGrp="1" noChangeArrowheads="1"/>
          </p:cNvSpPr>
          <p:nvPr>
            <p:ph type="title"/>
            <p:custDataLst>
              <p:tags r:id="rId1"/>
            </p:custDataLst>
          </p:nvPr>
        </p:nvSpPr>
        <p:spPr>
          <a:xfrm>
            <a:off x="228600" y="152400"/>
            <a:ext cx="8686800" cy="533400"/>
          </a:xfrm>
        </p:spPr>
        <p:txBody>
          <a:bodyPr>
            <a:noAutofit/>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3810000" y="628650"/>
            <a:ext cx="5105400" cy="3352800"/>
          </a:xfrm>
        </p:spPr>
        <p:txBody>
          <a:bodyPr>
            <a:noAutofit/>
          </a:bodyPr>
          <a:lstStyle/>
          <a:p>
            <a:pPr marL="0" indent="0">
              <a:buNone/>
            </a:pPr>
            <a:r>
              <a:rPr lang="en-US" dirty="0" smtClean="0">
                <a:solidFill>
                  <a:schemeClr val="accent6"/>
                </a:solidFill>
              </a:rPr>
              <a:t>Recall: Register</a:t>
            </a:r>
          </a:p>
          <a:p>
            <a:pPr>
              <a:buFont typeface="Arial" pitchFamily="34" charset="0"/>
              <a:buChar char="•"/>
            </a:pPr>
            <a:r>
              <a:rPr lang="en-US" dirty="0" smtClean="0"/>
              <a:t>D </a:t>
            </a:r>
            <a:r>
              <a:rPr lang="en-US" dirty="0"/>
              <a:t>flip-flops in parallel </a:t>
            </a:r>
            <a:endParaRPr lang="en-US" dirty="0" smtClean="0"/>
          </a:p>
          <a:p>
            <a:pPr>
              <a:buFont typeface="Arial" pitchFamily="34" charset="0"/>
              <a:buChar char="•"/>
            </a:pPr>
            <a:r>
              <a:rPr lang="en-US" dirty="0" smtClean="0"/>
              <a:t>shared clock</a:t>
            </a:r>
          </a:p>
          <a:p>
            <a:pPr>
              <a:buFont typeface="Arial" pitchFamily="34" charset="0"/>
              <a:buChar char="•"/>
            </a:pPr>
            <a:r>
              <a:rPr lang="en-US" dirty="0" smtClean="0"/>
              <a:t>extra clocked inputs:</a:t>
            </a:r>
            <a:br>
              <a:rPr lang="en-US" dirty="0" smtClean="0"/>
            </a:br>
            <a:r>
              <a:rPr lang="en-US" dirty="0" err="1" smtClean="0"/>
              <a:t>write_enable</a:t>
            </a:r>
            <a:r>
              <a:rPr lang="en-US" dirty="0" smtClean="0"/>
              <a:t>, reset, …</a:t>
            </a:r>
            <a:endParaRPr lang="en-US" dirty="0"/>
          </a:p>
        </p:txBody>
      </p:sp>
      <p:sp>
        <p:nvSpPr>
          <p:cNvPr id="7" name="Rectangle 4"/>
          <p:cNvSpPr>
            <a:spLocks noChangeArrowheads="1"/>
          </p:cNvSpPr>
          <p:nvPr>
            <p:custDataLst>
              <p:tags r:id="rId3"/>
            </p:custDataLst>
          </p:nvPr>
        </p:nvSpPr>
        <p:spPr bwMode="auto">
          <a:xfrm>
            <a:off x="1608138" y="91123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8" name="Line 7"/>
          <p:cNvSpPr>
            <a:spLocks noChangeShapeType="1"/>
          </p:cNvSpPr>
          <p:nvPr>
            <p:custDataLst>
              <p:tags r:id="rId4"/>
            </p:custDataLst>
          </p:nvPr>
        </p:nvSpPr>
        <p:spPr bwMode="auto">
          <a:xfrm flipH="1" flipV="1">
            <a:off x="912812" y="1058868"/>
            <a:ext cx="695325" cy="4762"/>
          </a:xfrm>
          <a:prstGeom prst="line">
            <a:avLst/>
          </a:prstGeom>
          <a:noFill/>
          <a:ln w="28575">
            <a:solidFill>
              <a:schemeClr val="tx2"/>
            </a:solidFill>
            <a:round/>
            <a:headEnd/>
            <a:tailEnd/>
          </a:ln>
          <a:effectLst/>
        </p:spPr>
        <p:txBody>
          <a:bodyPr anchor="ctr">
            <a:noAutofit/>
          </a:bodyPr>
          <a:lstStyle/>
          <a:p>
            <a:endParaRPr lang="en-US"/>
          </a:p>
        </p:txBody>
      </p:sp>
      <p:sp>
        <p:nvSpPr>
          <p:cNvPr id="9" name="Line 8"/>
          <p:cNvSpPr>
            <a:spLocks noChangeShapeType="1"/>
          </p:cNvSpPr>
          <p:nvPr>
            <p:custDataLst>
              <p:tags r:id="rId5"/>
            </p:custDataLst>
          </p:nvPr>
        </p:nvSpPr>
        <p:spPr bwMode="auto">
          <a:xfrm flipH="1">
            <a:off x="1106487" y="1374780"/>
            <a:ext cx="501650" cy="4763"/>
          </a:xfrm>
          <a:prstGeom prst="line">
            <a:avLst/>
          </a:prstGeom>
          <a:noFill/>
          <a:ln w="28575">
            <a:solidFill>
              <a:schemeClr val="tx2"/>
            </a:solidFill>
            <a:round/>
            <a:headEnd/>
            <a:tailEnd/>
          </a:ln>
          <a:effectLst/>
        </p:spPr>
        <p:txBody>
          <a:bodyPr anchor="ctr">
            <a:noAutofit/>
          </a:bodyPr>
          <a:lstStyle/>
          <a:p>
            <a:endParaRPr lang="en-US"/>
          </a:p>
        </p:txBody>
      </p:sp>
      <p:sp>
        <p:nvSpPr>
          <p:cNvPr id="10" name="Line 10"/>
          <p:cNvSpPr>
            <a:spLocks noChangeShapeType="1"/>
          </p:cNvSpPr>
          <p:nvPr>
            <p:custDataLst>
              <p:tags r:id="rId6"/>
            </p:custDataLst>
          </p:nvPr>
        </p:nvSpPr>
        <p:spPr bwMode="auto">
          <a:xfrm flipH="1">
            <a:off x="2020887" y="106363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11" name="Line 16"/>
          <p:cNvSpPr>
            <a:spLocks noChangeShapeType="1"/>
          </p:cNvSpPr>
          <p:nvPr>
            <p:custDataLst>
              <p:tags r:id="rId7"/>
            </p:custDataLst>
          </p:nvPr>
        </p:nvSpPr>
        <p:spPr bwMode="auto">
          <a:xfrm flipH="1">
            <a:off x="2249487" y="138685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12" name="Line 18"/>
          <p:cNvSpPr>
            <a:spLocks noChangeShapeType="1"/>
          </p:cNvSpPr>
          <p:nvPr>
            <p:custDataLst>
              <p:tags r:id="rId8"/>
            </p:custDataLst>
          </p:nvPr>
        </p:nvSpPr>
        <p:spPr bwMode="auto">
          <a:xfrm flipH="1">
            <a:off x="2935287" y="106363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13" name="Line 21"/>
          <p:cNvSpPr>
            <a:spLocks noChangeShapeType="1"/>
          </p:cNvSpPr>
          <p:nvPr>
            <p:custDataLst>
              <p:tags r:id="rId9"/>
            </p:custDataLst>
          </p:nvPr>
        </p:nvSpPr>
        <p:spPr bwMode="auto">
          <a:xfrm flipH="1" flipV="1">
            <a:off x="1435100" y="137478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14" name="Line 22"/>
          <p:cNvSpPr>
            <a:spLocks noChangeShapeType="1"/>
          </p:cNvSpPr>
          <p:nvPr>
            <p:custDataLst>
              <p:tags r:id="rId10"/>
            </p:custDataLst>
          </p:nvPr>
        </p:nvSpPr>
        <p:spPr bwMode="auto">
          <a:xfrm flipH="1" flipV="1">
            <a:off x="2249487" y="137574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15" name="Line 23"/>
          <p:cNvSpPr>
            <a:spLocks noChangeShapeType="1"/>
          </p:cNvSpPr>
          <p:nvPr>
            <p:custDataLst>
              <p:tags r:id="rId11"/>
            </p:custDataLst>
          </p:nvPr>
        </p:nvSpPr>
        <p:spPr bwMode="auto">
          <a:xfrm flipH="1" flipV="1">
            <a:off x="1435097" y="164148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16" name="Oval 25"/>
          <p:cNvSpPr>
            <a:spLocks noChangeArrowheads="1"/>
          </p:cNvSpPr>
          <p:nvPr>
            <p:custDataLst>
              <p:tags r:id="rId12"/>
            </p:custDataLst>
          </p:nvPr>
        </p:nvSpPr>
        <p:spPr bwMode="auto">
          <a:xfrm>
            <a:off x="2423404" y="134509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17" name="Rectangle 26"/>
          <p:cNvSpPr>
            <a:spLocks noChangeArrowheads="1"/>
          </p:cNvSpPr>
          <p:nvPr>
            <p:custDataLst>
              <p:tags r:id="rId13"/>
            </p:custDataLst>
          </p:nvPr>
        </p:nvSpPr>
        <p:spPr bwMode="auto">
          <a:xfrm>
            <a:off x="1331912" y="83503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18" name="Line 30"/>
          <p:cNvSpPr>
            <a:spLocks noChangeShapeType="1"/>
          </p:cNvSpPr>
          <p:nvPr>
            <p:custDataLst>
              <p:tags r:id="rId14"/>
            </p:custDataLst>
          </p:nvPr>
        </p:nvSpPr>
        <p:spPr bwMode="auto">
          <a:xfrm flipH="1" flipV="1">
            <a:off x="877887" y="2197105"/>
            <a:ext cx="730250" cy="9525"/>
          </a:xfrm>
          <a:prstGeom prst="line">
            <a:avLst/>
          </a:prstGeom>
          <a:noFill/>
          <a:ln w="28575">
            <a:solidFill>
              <a:schemeClr val="tx2"/>
            </a:solidFill>
            <a:round/>
            <a:headEnd/>
            <a:tailEnd type="none"/>
          </a:ln>
          <a:effectLst/>
        </p:spPr>
        <p:txBody>
          <a:bodyPr anchor="ctr">
            <a:noAutofit/>
          </a:bodyPr>
          <a:lstStyle/>
          <a:p>
            <a:endParaRPr lang="en-US"/>
          </a:p>
        </p:txBody>
      </p:sp>
      <p:sp>
        <p:nvSpPr>
          <p:cNvPr id="19" name="Line 31"/>
          <p:cNvSpPr>
            <a:spLocks noChangeShapeType="1"/>
          </p:cNvSpPr>
          <p:nvPr>
            <p:custDataLst>
              <p:tags r:id="rId15"/>
            </p:custDataLst>
          </p:nvPr>
        </p:nvSpPr>
        <p:spPr bwMode="auto">
          <a:xfrm flipH="1" flipV="1">
            <a:off x="1106487" y="2555880"/>
            <a:ext cx="501650" cy="9525"/>
          </a:xfrm>
          <a:prstGeom prst="line">
            <a:avLst/>
          </a:prstGeom>
          <a:noFill/>
          <a:ln w="28575">
            <a:solidFill>
              <a:schemeClr val="tx2"/>
            </a:solidFill>
            <a:round/>
            <a:headEnd/>
            <a:tailEnd type="oval"/>
          </a:ln>
          <a:effectLst/>
        </p:spPr>
        <p:txBody>
          <a:bodyPr anchor="ctr">
            <a:noAutofit/>
          </a:bodyPr>
          <a:lstStyle/>
          <a:p>
            <a:endParaRPr lang="en-US"/>
          </a:p>
        </p:txBody>
      </p:sp>
      <p:sp>
        <p:nvSpPr>
          <p:cNvPr id="20" name="Line 53"/>
          <p:cNvSpPr>
            <a:spLocks noChangeShapeType="1"/>
          </p:cNvSpPr>
          <p:nvPr>
            <p:custDataLst>
              <p:tags r:id="rId16"/>
            </p:custDataLst>
          </p:nvPr>
        </p:nvSpPr>
        <p:spPr bwMode="auto">
          <a:xfrm flipH="1" flipV="1">
            <a:off x="865187" y="3403595"/>
            <a:ext cx="746125" cy="7938"/>
          </a:xfrm>
          <a:prstGeom prst="line">
            <a:avLst/>
          </a:prstGeom>
          <a:noFill/>
          <a:ln w="28575">
            <a:solidFill>
              <a:schemeClr val="tx2"/>
            </a:solidFill>
            <a:round/>
            <a:headEnd/>
            <a:tailEnd/>
          </a:ln>
          <a:effectLst/>
        </p:spPr>
        <p:txBody>
          <a:bodyPr anchor="ctr">
            <a:noAutofit/>
          </a:bodyPr>
          <a:lstStyle/>
          <a:p>
            <a:endParaRPr lang="en-US"/>
          </a:p>
        </p:txBody>
      </p:sp>
      <p:sp>
        <p:nvSpPr>
          <p:cNvPr id="21" name="Line 54"/>
          <p:cNvSpPr>
            <a:spLocks noChangeShapeType="1"/>
          </p:cNvSpPr>
          <p:nvPr>
            <p:custDataLst>
              <p:tags r:id="rId17"/>
            </p:custDataLst>
          </p:nvPr>
        </p:nvSpPr>
        <p:spPr bwMode="auto">
          <a:xfrm flipH="1">
            <a:off x="1101725" y="3754438"/>
            <a:ext cx="509587" cy="0"/>
          </a:xfrm>
          <a:prstGeom prst="line">
            <a:avLst/>
          </a:prstGeom>
          <a:noFill/>
          <a:ln w="28575">
            <a:solidFill>
              <a:schemeClr val="tx2"/>
            </a:solidFill>
            <a:round/>
            <a:headEnd/>
            <a:tailEnd type="oval"/>
          </a:ln>
          <a:effectLst/>
        </p:spPr>
        <p:txBody>
          <a:bodyPr anchor="ctr">
            <a:noAutofit/>
          </a:bodyPr>
          <a:lstStyle/>
          <a:p>
            <a:endParaRPr lang="en-US"/>
          </a:p>
        </p:txBody>
      </p:sp>
      <p:sp>
        <p:nvSpPr>
          <p:cNvPr id="22" name="Line 76"/>
          <p:cNvSpPr>
            <a:spLocks noChangeShapeType="1"/>
          </p:cNvSpPr>
          <p:nvPr>
            <p:custDataLst>
              <p:tags r:id="rId18"/>
            </p:custDataLst>
          </p:nvPr>
        </p:nvSpPr>
        <p:spPr bwMode="auto">
          <a:xfrm flipH="1" flipV="1">
            <a:off x="895350" y="4578345"/>
            <a:ext cx="715962" cy="9525"/>
          </a:xfrm>
          <a:prstGeom prst="line">
            <a:avLst/>
          </a:prstGeom>
          <a:noFill/>
          <a:ln w="28575">
            <a:solidFill>
              <a:schemeClr val="tx2"/>
            </a:solidFill>
            <a:round/>
            <a:headEnd/>
            <a:tailEnd/>
          </a:ln>
          <a:effectLst/>
        </p:spPr>
        <p:txBody>
          <a:bodyPr anchor="ctr">
            <a:noAutofit/>
          </a:bodyPr>
          <a:lstStyle/>
          <a:p>
            <a:endParaRPr lang="en-US"/>
          </a:p>
        </p:txBody>
      </p:sp>
      <p:sp>
        <p:nvSpPr>
          <p:cNvPr id="23" name="Line 96"/>
          <p:cNvSpPr>
            <a:spLocks noChangeShapeType="1"/>
          </p:cNvSpPr>
          <p:nvPr>
            <p:custDataLst>
              <p:tags r:id="rId19"/>
            </p:custDataLst>
          </p:nvPr>
        </p:nvSpPr>
        <p:spPr bwMode="auto">
          <a:xfrm flipV="1">
            <a:off x="1106487" y="1390648"/>
            <a:ext cx="0" cy="4114802"/>
          </a:xfrm>
          <a:prstGeom prst="line">
            <a:avLst/>
          </a:prstGeom>
          <a:noFill/>
          <a:ln w="28575" cap="sq">
            <a:solidFill>
              <a:schemeClr val="tx2"/>
            </a:solidFill>
            <a:round/>
            <a:headEnd type="none" w="med" len="med"/>
            <a:tailEnd type="none" w="med" len="med"/>
          </a:ln>
          <a:effectLst/>
        </p:spPr>
        <p:txBody>
          <a:bodyPr wrap="none" anchor="ctr">
            <a:noAutofit/>
          </a:bodyPr>
          <a:lstStyle/>
          <a:p>
            <a:endParaRPr lang="en-US"/>
          </a:p>
        </p:txBody>
      </p:sp>
      <p:sp>
        <p:nvSpPr>
          <p:cNvPr id="24" name="Text Box 97"/>
          <p:cNvSpPr txBox="1">
            <a:spLocks noChangeArrowheads="1"/>
          </p:cNvSpPr>
          <p:nvPr>
            <p:custDataLst>
              <p:tags r:id="rId20"/>
            </p:custDataLst>
          </p:nvPr>
        </p:nvSpPr>
        <p:spPr bwMode="auto">
          <a:xfrm>
            <a:off x="661755" y="5409703"/>
            <a:ext cx="686406" cy="614207"/>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clk</a:t>
            </a:r>
            <a:endParaRPr lang="en-US" sz="2400" dirty="0">
              <a:solidFill>
                <a:schemeClr val="tx2"/>
              </a:solidFill>
              <a:latin typeface="Source Sans Pro" panose="020B0503030403020204"/>
            </a:endParaRPr>
          </a:p>
        </p:txBody>
      </p:sp>
      <p:sp>
        <p:nvSpPr>
          <p:cNvPr id="25" name="Text Box 98"/>
          <p:cNvSpPr txBox="1">
            <a:spLocks noChangeArrowheads="1"/>
          </p:cNvSpPr>
          <p:nvPr>
            <p:custDataLst>
              <p:tags r:id="rId21"/>
            </p:custDataLst>
          </p:nvPr>
        </p:nvSpPr>
        <p:spPr bwMode="auto">
          <a:xfrm>
            <a:off x="313229" y="7048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D0</a:t>
            </a:r>
          </a:p>
        </p:txBody>
      </p:sp>
      <p:sp>
        <p:nvSpPr>
          <p:cNvPr id="26" name="Text Box 99"/>
          <p:cNvSpPr txBox="1">
            <a:spLocks noChangeArrowheads="1"/>
          </p:cNvSpPr>
          <p:nvPr>
            <p:custDataLst>
              <p:tags r:id="rId22"/>
            </p:custDataLst>
          </p:nvPr>
        </p:nvSpPr>
        <p:spPr bwMode="auto">
          <a:xfrm>
            <a:off x="313229" y="417512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D3</a:t>
            </a:r>
          </a:p>
        </p:txBody>
      </p:sp>
      <p:sp>
        <p:nvSpPr>
          <p:cNvPr id="27" name="Text Box 100"/>
          <p:cNvSpPr txBox="1">
            <a:spLocks noChangeArrowheads="1"/>
          </p:cNvSpPr>
          <p:nvPr>
            <p:custDataLst>
              <p:tags r:id="rId23"/>
            </p:custDataLst>
          </p:nvPr>
        </p:nvSpPr>
        <p:spPr bwMode="auto">
          <a:xfrm>
            <a:off x="313229" y="18478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D1</a:t>
            </a:r>
          </a:p>
        </p:txBody>
      </p:sp>
      <p:sp>
        <p:nvSpPr>
          <p:cNvPr id="28" name="Text Box 101"/>
          <p:cNvSpPr txBox="1">
            <a:spLocks noChangeArrowheads="1"/>
          </p:cNvSpPr>
          <p:nvPr>
            <p:custDataLst>
              <p:tags r:id="rId24"/>
            </p:custDataLst>
          </p:nvPr>
        </p:nvSpPr>
        <p:spPr bwMode="auto">
          <a:xfrm>
            <a:off x="313229" y="30670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D2</a:t>
            </a:r>
          </a:p>
        </p:txBody>
      </p:sp>
      <p:sp>
        <p:nvSpPr>
          <p:cNvPr id="29" name="Rectangle 102"/>
          <p:cNvSpPr>
            <a:spLocks noChangeArrowheads="1"/>
          </p:cNvSpPr>
          <p:nvPr>
            <p:custDataLst>
              <p:tags r:id="rId25"/>
            </p:custDataLst>
          </p:nvPr>
        </p:nvSpPr>
        <p:spPr bwMode="auto">
          <a:xfrm>
            <a:off x="5257800" y="4114800"/>
            <a:ext cx="1066800" cy="1828800"/>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30" name="Line 103"/>
          <p:cNvSpPr>
            <a:spLocks noChangeShapeType="1"/>
          </p:cNvSpPr>
          <p:nvPr>
            <p:custDataLst>
              <p:tags r:id="rId26"/>
            </p:custDataLst>
          </p:nvPr>
        </p:nvSpPr>
        <p:spPr bwMode="auto">
          <a:xfrm>
            <a:off x="4419600" y="5029200"/>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1" name="Line 104"/>
          <p:cNvSpPr>
            <a:spLocks noChangeShapeType="1"/>
          </p:cNvSpPr>
          <p:nvPr>
            <p:custDataLst>
              <p:tags r:id="rId27"/>
            </p:custDataLst>
          </p:nvPr>
        </p:nvSpPr>
        <p:spPr bwMode="auto">
          <a:xfrm>
            <a:off x="6324600" y="5046663"/>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2" name="Line 105"/>
          <p:cNvSpPr>
            <a:spLocks noChangeShapeType="1"/>
          </p:cNvSpPr>
          <p:nvPr>
            <p:custDataLst>
              <p:tags r:id="rId28"/>
            </p:custDataLst>
          </p:nvPr>
        </p:nvSpPr>
        <p:spPr bwMode="auto">
          <a:xfrm flipH="1">
            <a:off x="4800600" y="49530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06"/>
          <p:cNvSpPr>
            <a:spLocks noChangeShapeType="1"/>
          </p:cNvSpPr>
          <p:nvPr>
            <p:custDataLst>
              <p:tags r:id="rId29"/>
            </p:custDataLst>
          </p:nvPr>
        </p:nvSpPr>
        <p:spPr bwMode="auto">
          <a:xfrm flipH="1">
            <a:off x="6629400" y="4970463"/>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Text Box 107"/>
          <p:cNvSpPr txBox="1">
            <a:spLocks noChangeArrowheads="1"/>
          </p:cNvSpPr>
          <p:nvPr>
            <p:custDataLst>
              <p:tags r:id="rId30"/>
            </p:custDataLst>
          </p:nvPr>
        </p:nvSpPr>
        <p:spPr bwMode="auto">
          <a:xfrm>
            <a:off x="4456474" y="4945063"/>
            <a:ext cx="385042" cy="59215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800" dirty="0">
                <a:solidFill>
                  <a:schemeClr val="tx2"/>
                </a:solidFill>
                <a:latin typeface="Source Sans Pro" panose="020B0503030403020204"/>
              </a:rPr>
              <a:t>4</a:t>
            </a:r>
          </a:p>
        </p:txBody>
      </p:sp>
      <p:sp>
        <p:nvSpPr>
          <p:cNvPr id="35" name="Text Box 108"/>
          <p:cNvSpPr txBox="1">
            <a:spLocks noChangeArrowheads="1"/>
          </p:cNvSpPr>
          <p:nvPr>
            <p:custDataLst>
              <p:tags r:id="rId31"/>
            </p:custDataLst>
          </p:nvPr>
        </p:nvSpPr>
        <p:spPr bwMode="auto">
          <a:xfrm>
            <a:off x="6488474" y="4970463"/>
            <a:ext cx="385042" cy="59215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800">
                <a:solidFill>
                  <a:schemeClr val="tx2"/>
                </a:solidFill>
                <a:latin typeface="Source Sans Pro" panose="020B0503030403020204"/>
              </a:rPr>
              <a:t>4</a:t>
            </a:r>
          </a:p>
        </p:txBody>
      </p:sp>
      <p:sp>
        <p:nvSpPr>
          <p:cNvPr id="36" name="Line 109"/>
          <p:cNvSpPr>
            <a:spLocks noChangeShapeType="1"/>
          </p:cNvSpPr>
          <p:nvPr>
            <p:custDataLst>
              <p:tags r:id="rId32"/>
            </p:custDataLst>
          </p:nvPr>
        </p:nvSpPr>
        <p:spPr bwMode="auto">
          <a:xfrm flipV="1">
            <a:off x="5715000" y="5715000"/>
            <a:ext cx="76200" cy="228600"/>
          </a:xfrm>
          <a:prstGeom prst="line">
            <a:avLst/>
          </a:prstGeom>
          <a:noFill/>
          <a:ln w="38100">
            <a:solidFill>
              <a:schemeClr val="accent6"/>
            </a:solidFill>
            <a:round/>
            <a:headEnd/>
            <a:tailEnd/>
          </a:ln>
          <a:effectLst/>
        </p:spPr>
        <p:txBody>
          <a:bodyPr wrap="none" anchor="ctr">
            <a:noAutofit/>
          </a:bodyPr>
          <a:lstStyle/>
          <a:p>
            <a:endParaRPr lang="en-US" dirty="0"/>
          </a:p>
        </p:txBody>
      </p:sp>
      <p:sp>
        <p:nvSpPr>
          <p:cNvPr id="37" name="Line 110"/>
          <p:cNvSpPr>
            <a:spLocks noChangeShapeType="1"/>
          </p:cNvSpPr>
          <p:nvPr>
            <p:custDataLst>
              <p:tags r:id="rId33"/>
            </p:custDataLst>
          </p:nvPr>
        </p:nvSpPr>
        <p:spPr bwMode="auto">
          <a:xfrm flipH="1" flipV="1">
            <a:off x="5791200" y="5715000"/>
            <a:ext cx="76200" cy="228600"/>
          </a:xfrm>
          <a:prstGeom prst="line">
            <a:avLst/>
          </a:prstGeom>
          <a:noFill/>
          <a:ln w="38100">
            <a:solidFill>
              <a:schemeClr val="accent6"/>
            </a:solidFill>
            <a:round/>
            <a:headEnd/>
            <a:tailEnd/>
          </a:ln>
          <a:effectLst/>
        </p:spPr>
        <p:txBody>
          <a:bodyPr anchor="ctr">
            <a:noAutofit/>
          </a:bodyPr>
          <a:lstStyle/>
          <a:p>
            <a:endParaRPr lang="en-US"/>
          </a:p>
        </p:txBody>
      </p:sp>
      <p:sp>
        <p:nvSpPr>
          <p:cNvPr id="38" name="Line 111"/>
          <p:cNvSpPr>
            <a:spLocks noChangeShapeType="1"/>
          </p:cNvSpPr>
          <p:nvPr>
            <p:custDataLst>
              <p:tags r:id="rId34"/>
            </p:custDataLst>
          </p:nvPr>
        </p:nvSpPr>
        <p:spPr bwMode="auto">
          <a:xfrm>
            <a:off x="5791200" y="5943600"/>
            <a:ext cx="0" cy="22860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Text Box 113"/>
          <p:cNvSpPr txBox="1">
            <a:spLocks noChangeArrowheads="1"/>
          </p:cNvSpPr>
          <p:nvPr>
            <p:custDataLst>
              <p:tags r:id="rId35"/>
            </p:custDataLst>
          </p:nvPr>
        </p:nvSpPr>
        <p:spPr bwMode="auto">
          <a:xfrm>
            <a:off x="5308459" y="4495800"/>
            <a:ext cx="981359" cy="1234825"/>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4-bit</a:t>
            </a:r>
          </a:p>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reg</a:t>
            </a:r>
            <a:endParaRPr lang="en-US" sz="3200" dirty="0">
              <a:solidFill>
                <a:schemeClr val="tx2"/>
              </a:solidFill>
              <a:latin typeface="Source Sans Pro" panose="020B0503030403020204"/>
            </a:endParaRPr>
          </a:p>
        </p:txBody>
      </p:sp>
      <p:sp>
        <p:nvSpPr>
          <p:cNvPr id="40" name="Rectangle 4"/>
          <p:cNvSpPr>
            <a:spLocks noChangeArrowheads="1"/>
          </p:cNvSpPr>
          <p:nvPr>
            <p:custDataLst>
              <p:tags r:id="rId36"/>
            </p:custDataLst>
          </p:nvPr>
        </p:nvSpPr>
        <p:spPr bwMode="auto">
          <a:xfrm>
            <a:off x="2554288" y="91123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Rectangle 4"/>
          <p:cNvSpPr>
            <a:spLocks noChangeArrowheads="1"/>
          </p:cNvSpPr>
          <p:nvPr>
            <p:custDataLst>
              <p:tags r:id="rId37"/>
            </p:custDataLst>
          </p:nvPr>
        </p:nvSpPr>
        <p:spPr bwMode="auto">
          <a:xfrm>
            <a:off x="1611313" y="211138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2" name="Line 10"/>
          <p:cNvSpPr>
            <a:spLocks noChangeShapeType="1"/>
          </p:cNvSpPr>
          <p:nvPr>
            <p:custDataLst>
              <p:tags r:id="rId38"/>
            </p:custDataLst>
          </p:nvPr>
        </p:nvSpPr>
        <p:spPr bwMode="auto">
          <a:xfrm flipH="1">
            <a:off x="2024062" y="226378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43" name="Line 16"/>
          <p:cNvSpPr>
            <a:spLocks noChangeShapeType="1"/>
          </p:cNvSpPr>
          <p:nvPr>
            <p:custDataLst>
              <p:tags r:id="rId39"/>
            </p:custDataLst>
          </p:nvPr>
        </p:nvSpPr>
        <p:spPr bwMode="auto">
          <a:xfrm flipH="1">
            <a:off x="2252662" y="258700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44" name="Line 18"/>
          <p:cNvSpPr>
            <a:spLocks noChangeShapeType="1"/>
          </p:cNvSpPr>
          <p:nvPr>
            <p:custDataLst>
              <p:tags r:id="rId40"/>
            </p:custDataLst>
          </p:nvPr>
        </p:nvSpPr>
        <p:spPr bwMode="auto">
          <a:xfrm flipH="1">
            <a:off x="2938462" y="226378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21"/>
          <p:cNvSpPr>
            <a:spLocks noChangeShapeType="1"/>
          </p:cNvSpPr>
          <p:nvPr>
            <p:custDataLst>
              <p:tags r:id="rId41"/>
            </p:custDataLst>
          </p:nvPr>
        </p:nvSpPr>
        <p:spPr bwMode="auto">
          <a:xfrm flipH="1" flipV="1">
            <a:off x="1438275" y="257493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46" name="Line 22"/>
          <p:cNvSpPr>
            <a:spLocks noChangeShapeType="1"/>
          </p:cNvSpPr>
          <p:nvPr>
            <p:custDataLst>
              <p:tags r:id="rId42"/>
            </p:custDataLst>
          </p:nvPr>
        </p:nvSpPr>
        <p:spPr bwMode="auto">
          <a:xfrm flipH="1" flipV="1">
            <a:off x="2252662" y="257589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47" name="Line 23"/>
          <p:cNvSpPr>
            <a:spLocks noChangeShapeType="1"/>
          </p:cNvSpPr>
          <p:nvPr>
            <p:custDataLst>
              <p:tags r:id="rId43"/>
            </p:custDataLst>
          </p:nvPr>
        </p:nvSpPr>
        <p:spPr bwMode="auto">
          <a:xfrm flipH="1" flipV="1">
            <a:off x="1438272" y="284163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48" name="Oval 25"/>
          <p:cNvSpPr>
            <a:spLocks noChangeArrowheads="1"/>
          </p:cNvSpPr>
          <p:nvPr>
            <p:custDataLst>
              <p:tags r:id="rId44"/>
            </p:custDataLst>
          </p:nvPr>
        </p:nvSpPr>
        <p:spPr bwMode="auto">
          <a:xfrm>
            <a:off x="2426579" y="254524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49" name="Rectangle 26"/>
          <p:cNvSpPr>
            <a:spLocks noChangeArrowheads="1"/>
          </p:cNvSpPr>
          <p:nvPr>
            <p:custDataLst>
              <p:tags r:id="rId45"/>
            </p:custDataLst>
          </p:nvPr>
        </p:nvSpPr>
        <p:spPr bwMode="auto">
          <a:xfrm>
            <a:off x="1335087" y="203518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50" name="Rectangle 4"/>
          <p:cNvSpPr>
            <a:spLocks noChangeArrowheads="1"/>
          </p:cNvSpPr>
          <p:nvPr>
            <p:custDataLst>
              <p:tags r:id="rId46"/>
            </p:custDataLst>
          </p:nvPr>
        </p:nvSpPr>
        <p:spPr bwMode="auto">
          <a:xfrm>
            <a:off x="2557463" y="211138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1" name="Rectangle 4"/>
          <p:cNvSpPr>
            <a:spLocks noChangeArrowheads="1"/>
          </p:cNvSpPr>
          <p:nvPr>
            <p:custDataLst>
              <p:tags r:id="rId47"/>
            </p:custDataLst>
          </p:nvPr>
        </p:nvSpPr>
        <p:spPr bwMode="auto">
          <a:xfrm>
            <a:off x="1611313" y="329565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2" name="Line 10"/>
          <p:cNvSpPr>
            <a:spLocks noChangeShapeType="1"/>
          </p:cNvSpPr>
          <p:nvPr>
            <p:custDataLst>
              <p:tags r:id="rId48"/>
            </p:custDataLst>
          </p:nvPr>
        </p:nvSpPr>
        <p:spPr bwMode="auto">
          <a:xfrm flipH="1">
            <a:off x="2024062" y="344805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53" name="Line 16"/>
          <p:cNvSpPr>
            <a:spLocks noChangeShapeType="1"/>
          </p:cNvSpPr>
          <p:nvPr>
            <p:custDataLst>
              <p:tags r:id="rId49"/>
            </p:custDataLst>
          </p:nvPr>
        </p:nvSpPr>
        <p:spPr bwMode="auto">
          <a:xfrm flipH="1">
            <a:off x="2252662" y="377127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54" name="Line 18"/>
          <p:cNvSpPr>
            <a:spLocks noChangeShapeType="1"/>
          </p:cNvSpPr>
          <p:nvPr>
            <p:custDataLst>
              <p:tags r:id="rId50"/>
            </p:custDataLst>
          </p:nvPr>
        </p:nvSpPr>
        <p:spPr bwMode="auto">
          <a:xfrm flipH="1">
            <a:off x="2938462" y="344805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55" name="Line 21"/>
          <p:cNvSpPr>
            <a:spLocks noChangeShapeType="1"/>
          </p:cNvSpPr>
          <p:nvPr>
            <p:custDataLst>
              <p:tags r:id="rId51"/>
            </p:custDataLst>
          </p:nvPr>
        </p:nvSpPr>
        <p:spPr bwMode="auto">
          <a:xfrm flipH="1" flipV="1">
            <a:off x="1438275" y="375920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56" name="Line 22"/>
          <p:cNvSpPr>
            <a:spLocks noChangeShapeType="1"/>
          </p:cNvSpPr>
          <p:nvPr>
            <p:custDataLst>
              <p:tags r:id="rId52"/>
            </p:custDataLst>
          </p:nvPr>
        </p:nvSpPr>
        <p:spPr bwMode="auto">
          <a:xfrm flipH="1" flipV="1">
            <a:off x="2252662" y="376016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57" name="Line 23"/>
          <p:cNvSpPr>
            <a:spLocks noChangeShapeType="1"/>
          </p:cNvSpPr>
          <p:nvPr>
            <p:custDataLst>
              <p:tags r:id="rId53"/>
            </p:custDataLst>
          </p:nvPr>
        </p:nvSpPr>
        <p:spPr bwMode="auto">
          <a:xfrm flipH="1" flipV="1">
            <a:off x="1438272" y="402590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58" name="Oval 25"/>
          <p:cNvSpPr>
            <a:spLocks noChangeArrowheads="1"/>
          </p:cNvSpPr>
          <p:nvPr>
            <p:custDataLst>
              <p:tags r:id="rId54"/>
            </p:custDataLst>
          </p:nvPr>
        </p:nvSpPr>
        <p:spPr bwMode="auto">
          <a:xfrm>
            <a:off x="2426579" y="372951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59" name="Rectangle 26"/>
          <p:cNvSpPr>
            <a:spLocks noChangeArrowheads="1"/>
          </p:cNvSpPr>
          <p:nvPr>
            <p:custDataLst>
              <p:tags r:id="rId55"/>
            </p:custDataLst>
          </p:nvPr>
        </p:nvSpPr>
        <p:spPr bwMode="auto">
          <a:xfrm>
            <a:off x="1335087" y="321945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60" name="Rectangle 4"/>
          <p:cNvSpPr>
            <a:spLocks noChangeArrowheads="1"/>
          </p:cNvSpPr>
          <p:nvPr>
            <p:custDataLst>
              <p:tags r:id="rId56"/>
            </p:custDataLst>
          </p:nvPr>
        </p:nvSpPr>
        <p:spPr bwMode="auto">
          <a:xfrm>
            <a:off x="2557463" y="329565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1" name="Rectangle 4"/>
          <p:cNvSpPr>
            <a:spLocks noChangeArrowheads="1"/>
          </p:cNvSpPr>
          <p:nvPr>
            <p:custDataLst>
              <p:tags r:id="rId57"/>
            </p:custDataLst>
          </p:nvPr>
        </p:nvSpPr>
        <p:spPr bwMode="auto">
          <a:xfrm>
            <a:off x="1611313" y="4470395"/>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2" name="Line 10"/>
          <p:cNvSpPr>
            <a:spLocks noChangeShapeType="1"/>
          </p:cNvSpPr>
          <p:nvPr>
            <p:custDataLst>
              <p:tags r:id="rId58"/>
            </p:custDataLst>
          </p:nvPr>
        </p:nvSpPr>
        <p:spPr bwMode="auto">
          <a:xfrm flipH="1">
            <a:off x="2024062" y="4622795"/>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63" name="Line 16"/>
          <p:cNvSpPr>
            <a:spLocks noChangeShapeType="1"/>
          </p:cNvSpPr>
          <p:nvPr>
            <p:custDataLst>
              <p:tags r:id="rId59"/>
            </p:custDataLst>
          </p:nvPr>
        </p:nvSpPr>
        <p:spPr bwMode="auto">
          <a:xfrm flipH="1">
            <a:off x="2252662" y="4946022"/>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64" name="Line 18"/>
          <p:cNvSpPr>
            <a:spLocks noChangeShapeType="1"/>
          </p:cNvSpPr>
          <p:nvPr>
            <p:custDataLst>
              <p:tags r:id="rId60"/>
            </p:custDataLst>
          </p:nvPr>
        </p:nvSpPr>
        <p:spPr bwMode="auto">
          <a:xfrm flipH="1">
            <a:off x="2938462" y="4622795"/>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65" name="Line 22"/>
          <p:cNvSpPr>
            <a:spLocks noChangeShapeType="1"/>
          </p:cNvSpPr>
          <p:nvPr>
            <p:custDataLst>
              <p:tags r:id="rId61"/>
            </p:custDataLst>
          </p:nvPr>
        </p:nvSpPr>
        <p:spPr bwMode="auto">
          <a:xfrm flipH="1" flipV="1">
            <a:off x="2252662" y="4934910"/>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66" name="Line 23"/>
          <p:cNvSpPr>
            <a:spLocks noChangeShapeType="1"/>
          </p:cNvSpPr>
          <p:nvPr>
            <p:custDataLst>
              <p:tags r:id="rId62"/>
            </p:custDataLst>
          </p:nvPr>
        </p:nvSpPr>
        <p:spPr bwMode="auto">
          <a:xfrm flipH="1" flipV="1">
            <a:off x="1438272" y="5200645"/>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67" name="Oval 25"/>
          <p:cNvSpPr>
            <a:spLocks noChangeArrowheads="1"/>
          </p:cNvSpPr>
          <p:nvPr>
            <p:custDataLst>
              <p:tags r:id="rId63"/>
            </p:custDataLst>
          </p:nvPr>
        </p:nvSpPr>
        <p:spPr bwMode="auto">
          <a:xfrm>
            <a:off x="2426579" y="4904262"/>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68" name="Rectangle 26"/>
          <p:cNvSpPr>
            <a:spLocks noChangeArrowheads="1"/>
          </p:cNvSpPr>
          <p:nvPr>
            <p:custDataLst>
              <p:tags r:id="rId64"/>
            </p:custDataLst>
          </p:nvPr>
        </p:nvSpPr>
        <p:spPr bwMode="auto">
          <a:xfrm>
            <a:off x="1335087" y="4394195"/>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69" name="Rectangle 4"/>
          <p:cNvSpPr>
            <a:spLocks noChangeArrowheads="1"/>
          </p:cNvSpPr>
          <p:nvPr>
            <p:custDataLst>
              <p:tags r:id="rId65"/>
            </p:custDataLst>
          </p:nvPr>
        </p:nvSpPr>
        <p:spPr bwMode="auto">
          <a:xfrm>
            <a:off x="2557463" y="4470395"/>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0" name="Line 54"/>
          <p:cNvSpPr>
            <a:spLocks noChangeShapeType="1"/>
          </p:cNvSpPr>
          <p:nvPr>
            <p:custDataLst>
              <p:tags r:id="rId66"/>
            </p:custDataLst>
          </p:nvPr>
        </p:nvSpPr>
        <p:spPr bwMode="auto">
          <a:xfrm flipH="1">
            <a:off x="1100138" y="4937120"/>
            <a:ext cx="509587" cy="0"/>
          </a:xfrm>
          <a:prstGeom prst="line">
            <a:avLst/>
          </a:prstGeom>
          <a:noFill/>
          <a:ln w="28575">
            <a:solidFill>
              <a:schemeClr val="tx2"/>
            </a:solidFill>
            <a:round/>
            <a:headEnd/>
            <a:tailEnd type="oval"/>
          </a:ln>
          <a:effectLst/>
        </p:spPr>
        <p:txBody>
          <a:bodyPr anchor="ctr">
            <a:noAutofit/>
          </a:bodyPr>
          <a:lstStyle/>
          <a:p>
            <a:endParaRPr lang="en-US"/>
          </a:p>
        </p:txBody>
      </p:sp>
      <p:sp>
        <p:nvSpPr>
          <p:cNvPr id="71" name="Line 21"/>
          <p:cNvSpPr>
            <a:spLocks noChangeShapeType="1"/>
          </p:cNvSpPr>
          <p:nvPr>
            <p:custDataLst>
              <p:tags r:id="rId67"/>
            </p:custDataLst>
          </p:nvPr>
        </p:nvSpPr>
        <p:spPr bwMode="auto">
          <a:xfrm flipH="1" flipV="1">
            <a:off x="1438275" y="4933945"/>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72" name="Text Box 97"/>
          <p:cNvSpPr txBox="1">
            <a:spLocks noChangeArrowheads="1"/>
          </p:cNvSpPr>
          <p:nvPr>
            <p:custDataLst>
              <p:tags r:id="rId68"/>
            </p:custDataLst>
          </p:nvPr>
        </p:nvSpPr>
        <p:spPr bwMode="auto">
          <a:xfrm>
            <a:off x="5409897" y="6076453"/>
            <a:ext cx="686406" cy="614207"/>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clk</a:t>
            </a:r>
            <a:endParaRPr lang="en-US" sz="2400" dirty="0">
              <a:solidFill>
                <a:schemeClr val="tx2"/>
              </a:solidFill>
              <a:latin typeface="Source Sans Pro" panose="020B0503030403020204"/>
            </a:endParaRPr>
          </a:p>
        </p:txBody>
      </p:sp>
    </p:spTree>
    <p:extLst>
      <p:ext uri="{BB962C8B-B14F-4D97-AF65-F5344CB8AC3E}">
        <p14:creationId xmlns:p14="http://schemas.microsoft.com/office/powerpoint/2010/main" val="304449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5" grpId="0"/>
      <p:bldP spid="36" grpId="0" animBg="1"/>
      <p:bldP spid="37" grpId="0" animBg="1"/>
      <p:bldP spid="38" grpId="0" animBg="1"/>
      <p:bldP spid="39"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14</a:t>
            </a:fld>
            <a:endParaRPr lang="en-US" dirty="0"/>
          </a:p>
        </p:txBody>
      </p:sp>
      <p:sp>
        <p:nvSpPr>
          <p:cNvPr id="5" name="Rectangle 2"/>
          <p:cNvSpPr>
            <a:spLocks noGrp="1" noChangeArrowheads="1"/>
          </p:cNvSpPr>
          <p:nvPr>
            <p:ph type="title"/>
            <p:custDataLst>
              <p:tags r:id="rId1"/>
            </p:custDataLst>
          </p:nvPr>
        </p:nvSpPr>
        <p:spPr>
          <a:xfrm>
            <a:off x="228600" y="152400"/>
            <a:ext cx="8686800" cy="533400"/>
          </a:xfrm>
        </p:spPr>
        <p:txBody>
          <a:bodyPr>
            <a:noAutofit/>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3810000" y="628650"/>
            <a:ext cx="5105400" cy="3352800"/>
          </a:xfrm>
        </p:spPr>
        <p:txBody>
          <a:bodyPr>
            <a:noAutofit/>
          </a:bodyPr>
          <a:lstStyle/>
          <a:p>
            <a:pPr marL="0" indent="0">
              <a:buNone/>
            </a:pPr>
            <a:r>
              <a:rPr lang="en-US" dirty="0" smtClean="0">
                <a:solidFill>
                  <a:schemeClr val="accent6"/>
                </a:solidFill>
              </a:rPr>
              <a:t>Recall: Register</a:t>
            </a:r>
          </a:p>
          <a:p>
            <a:pPr>
              <a:buFont typeface="Arial" pitchFamily="34" charset="0"/>
              <a:buChar char="•"/>
            </a:pPr>
            <a:r>
              <a:rPr lang="en-US" dirty="0" smtClean="0"/>
              <a:t>D </a:t>
            </a:r>
            <a:r>
              <a:rPr lang="en-US" dirty="0"/>
              <a:t>flip-flops in parallel </a:t>
            </a:r>
            <a:endParaRPr lang="en-US" dirty="0" smtClean="0"/>
          </a:p>
          <a:p>
            <a:pPr>
              <a:buFont typeface="Arial" pitchFamily="34" charset="0"/>
              <a:buChar char="•"/>
            </a:pPr>
            <a:r>
              <a:rPr lang="en-US" dirty="0" smtClean="0"/>
              <a:t>shared clock</a:t>
            </a:r>
          </a:p>
          <a:p>
            <a:pPr>
              <a:buFont typeface="Arial" pitchFamily="34" charset="0"/>
              <a:buChar char="•"/>
            </a:pPr>
            <a:r>
              <a:rPr lang="en-US" dirty="0" smtClean="0"/>
              <a:t>extra clocked inputs:</a:t>
            </a:r>
            <a:br>
              <a:rPr lang="en-US" dirty="0" smtClean="0"/>
            </a:br>
            <a:r>
              <a:rPr lang="en-US" dirty="0" err="1" smtClean="0"/>
              <a:t>write_enable</a:t>
            </a:r>
            <a:r>
              <a:rPr lang="en-US" dirty="0" smtClean="0"/>
              <a:t>, reset, …</a:t>
            </a:r>
            <a:endParaRPr lang="en-US" dirty="0"/>
          </a:p>
        </p:txBody>
      </p:sp>
      <p:sp>
        <p:nvSpPr>
          <p:cNvPr id="7" name="Rectangle 4"/>
          <p:cNvSpPr>
            <a:spLocks noChangeArrowheads="1"/>
          </p:cNvSpPr>
          <p:nvPr>
            <p:custDataLst>
              <p:tags r:id="rId3"/>
            </p:custDataLst>
          </p:nvPr>
        </p:nvSpPr>
        <p:spPr bwMode="auto">
          <a:xfrm>
            <a:off x="1608138" y="91123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8" name="Line 7"/>
          <p:cNvSpPr>
            <a:spLocks noChangeShapeType="1"/>
          </p:cNvSpPr>
          <p:nvPr>
            <p:custDataLst>
              <p:tags r:id="rId4"/>
            </p:custDataLst>
          </p:nvPr>
        </p:nvSpPr>
        <p:spPr bwMode="auto">
          <a:xfrm flipH="1" flipV="1">
            <a:off x="912812" y="1058868"/>
            <a:ext cx="695325" cy="4762"/>
          </a:xfrm>
          <a:prstGeom prst="line">
            <a:avLst/>
          </a:prstGeom>
          <a:noFill/>
          <a:ln w="28575">
            <a:solidFill>
              <a:schemeClr val="tx2"/>
            </a:solidFill>
            <a:round/>
            <a:headEnd/>
            <a:tailEnd/>
          </a:ln>
          <a:effectLst/>
        </p:spPr>
        <p:txBody>
          <a:bodyPr anchor="ctr">
            <a:noAutofit/>
          </a:bodyPr>
          <a:lstStyle/>
          <a:p>
            <a:endParaRPr lang="en-US"/>
          </a:p>
        </p:txBody>
      </p:sp>
      <p:sp>
        <p:nvSpPr>
          <p:cNvPr id="9" name="Line 8"/>
          <p:cNvSpPr>
            <a:spLocks noChangeShapeType="1"/>
          </p:cNvSpPr>
          <p:nvPr>
            <p:custDataLst>
              <p:tags r:id="rId5"/>
            </p:custDataLst>
          </p:nvPr>
        </p:nvSpPr>
        <p:spPr bwMode="auto">
          <a:xfrm flipH="1">
            <a:off x="1106487" y="1374780"/>
            <a:ext cx="501650" cy="4763"/>
          </a:xfrm>
          <a:prstGeom prst="line">
            <a:avLst/>
          </a:prstGeom>
          <a:noFill/>
          <a:ln w="28575">
            <a:solidFill>
              <a:schemeClr val="tx2"/>
            </a:solidFill>
            <a:round/>
            <a:headEnd/>
            <a:tailEnd/>
          </a:ln>
          <a:effectLst/>
        </p:spPr>
        <p:txBody>
          <a:bodyPr anchor="ctr">
            <a:noAutofit/>
          </a:bodyPr>
          <a:lstStyle/>
          <a:p>
            <a:endParaRPr lang="en-US"/>
          </a:p>
        </p:txBody>
      </p:sp>
      <p:sp>
        <p:nvSpPr>
          <p:cNvPr id="10" name="Line 10"/>
          <p:cNvSpPr>
            <a:spLocks noChangeShapeType="1"/>
          </p:cNvSpPr>
          <p:nvPr>
            <p:custDataLst>
              <p:tags r:id="rId6"/>
            </p:custDataLst>
          </p:nvPr>
        </p:nvSpPr>
        <p:spPr bwMode="auto">
          <a:xfrm flipH="1">
            <a:off x="2020887" y="106363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11" name="Line 16"/>
          <p:cNvSpPr>
            <a:spLocks noChangeShapeType="1"/>
          </p:cNvSpPr>
          <p:nvPr>
            <p:custDataLst>
              <p:tags r:id="rId7"/>
            </p:custDataLst>
          </p:nvPr>
        </p:nvSpPr>
        <p:spPr bwMode="auto">
          <a:xfrm flipH="1">
            <a:off x="2249487" y="138685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12" name="Line 18"/>
          <p:cNvSpPr>
            <a:spLocks noChangeShapeType="1"/>
          </p:cNvSpPr>
          <p:nvPr>
            <p:custDataLst>
              <p:tags r:id="rId8"/>
            </p:custDataLst>
          </p:nvPr>
        </p:nvSpPr>
        <p:spPr bwMode="auto">
          <a:xfrm flipH="1">
            <a:off x="2935287" y="106363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13" name="Line 21"/>
          <p:cNvSpPr>
            <a:spLocks noChangeShapeType="1"/>
          </p:cNvSpPr>
          <p:nvPr>
            <p:custDataLst>
              <p:tags r:id="rId9"/>
            </p:custDataLst>
          </p:nvPr>
        </p:nvSpPr>
        <p:spPr bwMode="auto">
          <a:xfrm flipH="1" flipV="1">
            <a:off x="1435100" y="137478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14" name="Line 22"/>
          <p:cNvSpPr>
            <a:spLocks noChangeShapeType="1"/>
          </p:cNvSpPr>
          <p:nvPr>
            <p:custDataLst>
              <p:tags r:id="rId10"/>
            </p:custDataLst>
          </p:nvPr>
        </p:nvSpPr>
        <p:spPr bwMode="auto">
          <a:xfrm flipH="1" flipV="1">
            <a:off x="2249487" y="137574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15" name="Line 23"/>
          <p:cNvSpPr>
            <a:spLocks noChangeShapeType="1"/>
          </p:cNvSpPr>
          <p:nvPr>
            <p:custDataLst>
              <p:tags r:id="rId11"/>
            </p:custDataLst>
          </p:nvPr>
        </p:nvSpPr>
        <p:spPr bwMode="auto">
          <a:xfrm flipH="1" flipV="1">
            <a:off x="1435097" y="164148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16" name="Oval 25"/>
          <p:cNvSpPr>
            <a:spLocks noChangeArrowheads="1"/>
          </p:cNvSpPr>
          <p:nvPr>
            <p:custDataLst>
              <p:tags r:id="rId12"/>
            </p:custDataLst>
          </p:nvPr>
        </p:nvSpPr>
        <p:spPr bwMode="auto">
          <a:xfrm>
            <a:off x="2423404" y="134509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17" name="Rectangle 26"/>
          <p:cNvSpPr>
            <a:spLocks noChangeArrowheads="1"/>
          </p:cNvSpPr>
          <p:nvPr>
            <p:custDataLst>
              <p:tags r:id="rId13"/>
            </p:custDataLst>
          </p:nvPr>
        </p:nvSpPr>
        <p:spPr bwMode="auto">
          <a:xfrm>
            <a:off x="1331912" y="83503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18" name="Line 30"/>
          <p:cNvSpPr>
            <a:spLocks noChangeShapeType="1"/>
          </p:cNvSpPr>
          <p:nvPr>
            <p:custDataLst>
              <p:tags r:id="rId14"/>
            </p:custDataLst>
          </p:nvPr>
        </p:nvSpPr>
        <p:spPr bwMode="auto">
          <a:xfrm flipH="1" flipV="1">
            <a:off x="877887" y="2197105"/>
            <a:ext cx="730250" cy="9525"/>
          </a:xfrm>
          <a:prstGeom prst="line">
            <a:avLst/>
          </a:prstGeom>
          <a:noFill/>
          <a:ln w="28575">
            <a:solidFill>
              <a:schemeClr val="tx2"/>
            </a:solidFill>
            <a:round/>
            <a:headEnd/>
            <a:tailEnd type="none"/>
          </a:ln>
          <a:effectLst/>
        </p:spPr>
        <p:txBody>
          <a:bodyPr anchor="ctr">
            <a:noAutofit/>
          </a:bodyPr>
          <a:lstStyle/>
          <a:p>
            <a:endParaRPr lang="en-US"/>
          </a:p>
        </p:txBody>
      </p:sp>
      <p:sp>
        <p:nvSpPr>
          <p:cNvPr id="19" name="Line 31"/>
          <p:cNvSpPr>
            <a:spLocks noChangeShapeType="1"/>
          </p:cNvSpPr>
          <p:nvPr>
            <p:custDataLst>
              <p:tags r:id="rId15"/>
            </p:custDataLst>
          </p:nvPr>
        </p:nvSpPr>
        <p:spPr bwMode="auto">
          <a:xfrm flipH="1" flipV="1">
            <a:off x="1106487" y="2555880"/>
            <a:ext cx="501650" cy="9525"/>
          </a:xfrm>
          <a:prstGeom prst="line">
            <a:avLst/>
          </a:prstGeom>
          <a:noFill/>
          <a:ln w="28575">
            <a:solidFill>
              <a:schemeClr val="tx2"/>
            </a:solidFill>
            <a:round/>
            <a:headEnd/>
            <a:tailEnd type="oval"/>
          </a:ln>
          <a:effectLst/>
        </p:spPr>
        <p:txBody>
          <a:bodyPr anchor="ctr">
            <a:noAutofit/>
          </a:bodyPr>
          <a:lstStyle/>
          <a:p>
            <a:endParaRPr lang="en-US"/>
          </a:p>
        </p:txBody>
      </p:sp>
      <p:sp>
        <p:nvSpPr>
          <p:cNvPr id="20" name="Line 53"/>
          <p:cNvSpPr>
            <a:spLocks noChangeShapeType="1"/>
          </p:cNvSpPr>
          <p:nvPr>
            <p:custDataLst>
              <p:tags r:id="rId16"/>
            </p:custDataLst>
          </p:nvPr>
        </p:nvSpPr>
        <p:spPr bwMode="auto">
          <a:xfrm flipH="1" flipV="1">
            <a:off x="865187" y="3403595"/>
            <a:ext cx="746125" cy="7938"/>
          </a:xfrm>
          <a:prstGeom prst="line">
            <a:avLst/>
          </a:prstGeom>
          <a:noFill/>
          <a:ln w="28575">
            <a:solidFill>
              <a:schemeClr val="tx2"/>
            </a:solidFill>
            <a:round/>
            <a:headEnd/>
            <a:tailEnd/>
          </a:ln>
          <a:effectLst/>
        </p:spPr>
        <p:txBody>
          <a:bodyPr anchor="ctr">
            <a:noAutofit/>
          </a:bodyPr>
          <a:lstStyle/>
          <a:p>
            <a:endParaRPr lang="en-US"/>
          </a:p>
        </p:txBody>
      </p:sp>
      <p:sp>
        <p:nvSpPr>
          <p:cNvPr id="21" name="Line 54"/>
          <p:cNvSpPr>
            <a:spLocks noChangeShapeType="1"/>
          </p:cNvSpPr>
          <p:nvPr>
            <p:custDataLst>
              <p:tags r:id="rId17"/>
            </p:custDataLst>
          </p:nvPr>
        </p:nvSpPr>
        <p:spPr bwMode="auto">
          <a:xfrm flipH="1">
            <a:off x="1101725" y="3754438"/>
            <a:ext cx="509587" cy="0"/>
          </a:xfrm>
          <a:prstGeom prst="line">
            <a:avLst/>
          </a:prstGeom>
          <a:noFill/>
          <a:ln w="28575">
            <a:solidFill>
              <a:schemeClr val="tx2"/>
            </a:solidFill>
            <a:round/>
            <a:headEnd/>
            <a:tailEnd type="oval"/>
          </a:ln>
          <a:effectLst/>
        </p:spPr>
        <p:txBody>
          <a:bodyPr anchor="ctr">
            <a:noAutofit/>
          </a:bodyPr>
          <a:lstStyle/>
          <a:p>
            <a:endParaRPr lang="en-US"/>
          </a:p>
        </p:txBody>
      </p:sp>
      <p:sp>
        <p:nvSpPr>
          <p:cNvPr id="22" name="Line 76"/>
          <p:cNvSpPr>
            <a:spLocks noChangeShapeType="1"/>
          </p:cNvSpPr>
          <p:nvPr>
            <p:custDataLst>
              <p:tags r:id="rId18"/>
            </p:custDataLst>
          </p:nvPr>
        </p:nvSpPr>
        <p:spPr bwMode="auto">
          <a:xfrm flipH="1" flipV="1">
            <a:off x="895350" y="4578345"/>
            <a:ext cx="715962" cy="9525"/>
          </a:xfrm>
          <a:prstGeom prst="line">
            <a:avLst/>
          </a:prstGeom>
          <a:noFill/>
          <a:ln w="28575">
            <a:solidFill>
              <a:schemeClr val="tx2"/>
            </a:solidFill>
            <a:round/>
            <a:headEnd/>
            <a:tailEnd/>
          </a:ln>
          <a:effectLst/>
        </p:spPr>
        <p:txBody>
          <a:bodyPr anchor="ctr">
            <a:noAutofit/>
          </a:bodyPr>
          <a:lstStyle/>
          <a:p>
            <a:endParaRPr lang="en-US"/>
          </a:p>
        </p:txBody>
      </p:sp>
      <p:sp>
        <p:nvSpPr>
          <p:cNvPr id="23" name="Line 96"/>
          <p:cNvSpPr>
            <a:spLocks noChangeShapeType="1"/>
          </p:cNvSpPr>
          <p:nvPr>
            <p:custDataLst>
              <p:tags r:id="rId19"/>
            </p:custDataLst>
          </p:nvPr>
        </p:nvSpPr>
        <p:spPr bwMode="auto">
          <a:xfrm flipV="1">
            <a:off x="1106487" y="1390648"/>
            <a:ext cx="0" cy="4114802"/>
          </a:xfrm>
          <a:prstGeom prst="line">
            <a:avLst/>
          </a:prstGeom>
          <a:noFill/>
          <a:ln w="28575" cap="sq">
            <a:solidFill>
              <a:schemeClr val="tx2"/>
            </a:solidFill>
            <a:round/>
            <a:headEnd type="none" w="med" len="med"/>
            <a:tailEnd type="none" w="med" len="med"/>
          </a:ln>
          <a:effectLst/>
        </p:spPr>
        <p:txBody>
          <a:bodyPr wrap="none" anchor="ctr">
            <a:noAutofit/>
          </a:bodyPr>
          <a:lstStyle/>
          <a:p>
            <a:endParaRPr lang="en-US"/>
          </a:p>
        </p:txBody>
      </p:sp>
      <p:sp>
        <p:nvSpPr>
          <p:cNvPr id="24" name="Text Box 97"/>
          <p:cNvSpPr txBox="1">
            <a:spLocks noChangeArrowheads="1"/>
          </p:cNvSpPr>
          <p:nvPr>
            <p:custDataLst>
              <p:tags r:id="rId20"/>
            </p:custDataLst>
          </p:nvPr>
        </p:nvSpPr>
        <p:spPr bwMode="auto">
          <a:xfrm>
            <a:off x="661755" y="5409703"/>
            <a:ext cx="686406" cy="614207"/>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clk</a:t>
            </a:r>
            <a:endParaRPr lang="en-US" sz="2400" dirty="0">
              <a:solidFill>
                <a:schemeClr val="tx2"/>
              </a:solidFill>
              <a:latin typeface="Source Sans Pro" panose="020B0503030403020204"/>
            </a:endParaRPr>
          </a:p>
        </p:txBody>
      </p:sp>
      <p:sp>
        <p:nvSpPr>
          <p:cNvPr id="25" name="Text Box 98"/>
          <p:cNvSpPr txBox="1">
            <a:spLocks noChangeArrowheads="1"/>
          </p:cNvSpPr>
          <p:nvPr>
            <p:custDataLst>
              <p:tags r:id="rId21"/>
            </p:custDataLst>
          </p:nvPr>
        </p:nvSpPr>
        <p:spPr bwMode="auto">
          <a:xfrm>
            <a:off x="313229" y="7048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D0</a:t>
            </a:r>
          </a:p>
        </p:txBody>
      </p:sp>
      <p:sp>
        <p:nvSpPr>
          <p:cNvPr id="26" name="Text Box 99"/>
          <p:cNvSpPr txBox="1">
            <a:spLocks noChangeArrowheads="1"/>
          </p:cNvSpPr>
          <p:nvPr>
            <p:custDataLst>
              <p:tags r:id="rId22"/>
            </p:custDataLst>
          </p:nvPr>
        </p:nvSpPr>
        <p:spPr bwMode="auto">
          <a:xfrm>
            <a:off x="313229" y="417512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D3</a:t>
            </a:r>
          </a:p>
        </p:txBody>
      </p:sp>
      <p:sp>
        <p:nvSpPr>
          <p:cNvPr id="27" name="Text Box 100"/>
          <p:cNvSpPr txBox="1">
            <a:spLocks noChangeArrowheads="1"/>
          </p:cNvSpPr>
          <p:nvPr>
            <p:custDataLst>
              <p:tags r:id="rId23"/>
            </p:custDataLst>
          </p:nvPr>
        </p:nvSpPr>
        <p:spPr bwMode="auto">
          <a:xfrm>
            <a:off x="313229" y="18478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D1</a:t>
            </a:r>
          </a:p>
        </p:txBody>
      </p:sp>
      <p:sp>
        <p:nvSpPr>
          <p:cNvPr id="28" name="Text Box 101"/>
          <p:cNvSpPr txBox="1">
            <a:spLocks noChangeArrowheads="1"/>
          </p:cNvSpPr>
          <p:nvPr>
            <p:custDataLst>
              <p:tags r:id="rId24"/>
            </p:custDataLst>
          </p:nvPr>
        </p:nvSpPr>
        <p:spPr bwMode="auto">
          <a:xfrm>
            <a:off x="313229" y="3067050"/>
            <a:ext cx="708848" cy="663580"/>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a:solidFill>
                  <a:schemeClr val="tx2"/>
                </a:solidFill>
                <a:latin typeface="Source Sans Pro" panose="020B0503030403020204"/>
              </a:rPr>
              <a:t>D2</a:t>
            </a:r>
          </a:p>
        </p:txBody>
      </p:sp>
      <p:sp>
        <p:nvSpPr>
          <p:cNvPr id="29" name="Rectangle 102"/>
          <p:cNvSpPr>
            <a:spLocks noChangeArrowheads="1"/>
          </p:cNvSpPr>
          <p:nvPr>
            <p:custDataLst>
              <p:tags r:id="rId25"/>
            </p:custDataLst>
          </p:nvPr>
        </p:nvSpPr>
        <p:spPr bwMode="auto">
          <a:xfrm>
            <a:off x="5257800" y="4114800"/>
            <a:ext cx="1066800" cy="1828800"/>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30" name="Line 103"/>
          <p:cNvSpPr>
            <a:spLocks noChangeShapeType="1"/>
          </p:cNvSpPr>
          <p:nvPr>
            <p:custDataLst>
              <p:tags r:id="rId26"/>
            </p:custDataLst>
          </p:nvPr>
        </p:nvSpPr>
        <p:spPr bwMode="auto">
          <a:xfrm>
            <a:off x="4419600" y="5029200"/>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1" name="Line 104"/>
          <p:cNvSpPr>
            <a:spLocks noChangeShapeType="1"/>
          </p:cNvSpPr>
          <p:nvPr>
            <p:custDataLst>
              <p:tags r:id="rId27"/>
            </p:custDataLst>
          </p:nvPr>
        </p:nvSpPr>
        <p:spPr bwMode="auto">
          <a:xfrm>
            <a:off x="6324600" y="5046663"/>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2" name="Line 105"/>
          <p:cNvSpPr>
            <a:spLocks noChangeShapeType="1"/>
          </p:cNvSpPr>
          <p:nvPr>
            <p:custDataLst>
              <p:tags r:id="rId28"/>
            </p:custDataLst>
          </p:nvPr>
        </p:nvSpPr>
        <p:spPr bwMode="auto">
          <a:xfrm flipH="1">
            <a:off x="4800600" y="49530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06"/>
          <p:cNvSpPr>
            <a:spLocks noChangeShapeType="1"/>
          </p:cNvSpPr>
          <p:nvPr>
            <p:custDataLst>
              <p:tags r:id="rId29"/>
            </p:custDataLst>
          </p:nvPr>
        </p:nvSpPr>
        <p:spPr bwMode="auto">
          <a:xfrm flipH="1">
            <a:off x="6629400" y="4970463"/>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Text Box 107"/>
          <p:cNvSpPr txBox="1">
            <a:spLocks noChangeArrowheads="1"/>
          </p:cNvSpPr>
          <p:nvPr>
            <p:custDataLst>
              <p:tags r:id="rId30"/>
            </p:custDataLst>
          </p:nvPr>
        </p:nvSpPr>
        <p:spPr bwMode="auto">
          <a:xfrm>
            <a:off x="4356286" y="4945063"/>
            <a:ext cx="585418" cy="548996"/>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800" dirty="0" smtClean="0">
                <a:solidFill>
                  <a:schemeClr val="tx2"/>
                </a:solidFill>
                <a:latin typeface="Source Sans Pro" panose="020B0503030403020204"/>
              </a:rPr>
              <a:t>32</a:t>
            </a:r>
            <a:endParaRPr lang="en-US" sz="2800" dirty="0">
              <a:solidFill>
                <a:schemeClr val="tx2"/>
              </a:solidFill>
              <a:latin typeface="Source Sans Pro" panose="020B0503030403020204"/>
            </a:endParaRPr>
          </a:p>
        </p:txBody>
      </p:sp>
      <p:sp>
        <p:nvSpPr>
          <p:cNvPr id="35" name="Text Box 108"/>
          <p:cNvSpPr txBox="1">
            <a:spLocks noChangeArrowheads="1"/>
          </p:cNvSpPr>
          <p:nvPr>
            <p:custDataLst>
              <p:tags r:id="rId31"/>
            </p:custDataLst>
          </p:nvPr>
        </p:nvSpPr>
        <p:spPr bwMode="auto">
          <a:xfrm>
            <a:off x="6388286" y="4970463"/>
            <a:ext cx="585418" cy="548996"/>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800" dirty="0" smtClean="0">
                <a:solidFill>
                  <a:schemeClr val="tx2"/>
                </a:solidFill>
                <a:latin typeface="Source Sans Pro" panose="020B0503030403020204"/>
              </a:rPr>
              <a:t>32</a:t>
            </a:r>
            <a:endParaRPr lang="en-US" sz="2800" dirty="0">
              <a:solidFill>
                <a:schemeClr val="tx2"/>
              </a:solidFill>
              <a:latin typeface="Source Sans Pro" panose="020B0503030403020204"/>
            </a:endParaRPr>
          </a:p>
        </p:txBody>
      </p:sp>
      <p:sp>
        <p:nvSpPr>
          <p:cNvPr id="36" name="Line 109"/>
          <p:cNvSpPr>
            <a:spLocks noChangeShapeType="1"/>
          </p:cNvSpPr>
          <p:nvPr>
            <p:custDataLst>
              <p:tags r:id="rId32"/>
            </p:custDataLst>
          </p:nvPr>
        </p:nvSpPr>
        <p:spPr bwMode="auto">
          <a:xfrm flipV="1">
            <a:off x="5715000" y="5715000"/>
            <a:ext cx="76200" cy="228600"/>
          </a:xfrm>
          <a:prstGeom prst="line">
            <a:avLst/>
          </a:prstGeom>
          <a:noFill/>
          <a:ln w="38100">
            <a:solidFill>
              <a:schemeClr val="accent6"/>
            </a:solidFill>
            <a:round/>
            <a:headEnd/>
            <a:tailEnd/>
          </a:ln>
          <a:effectLst/>
        </p:spPr>
        <p:txBody>
          <a:bodyPr wrap="none" anchor="ctr">
            <a:noAutofit/>
          </a:bodyPr>
          <a:lstStyle/>
          <a:p>
            <a:endParaRPr lang="en-US" dirty="0"/>
          </a:p>
        </p:txBody>
      </p:sp>
      <p:sp>
        <p:nvSpPr>
          <p:cNvPr id="37" name="Line 110"/>
          <p:cNvSpPr>
            <a:spLocks noChangeShapeType="1"/>
          </p:cNvSpPr>
          <p:nvPr>
            <p:custDataLst>
              <p:tags r:id="rId33"/>
            </p:custDataLst>
          </p:nvPr>
        </p:nvSpPr>
        <p:spPr bwMode="auto">
          <a:xfrm flipH="1" flipV="1">
            <a:off x="5791200" y="5715000"/>
            <a:ext cx="76200" cy="228600"/>
          </a:xfrm>
          <a:prstGeom prst="line">
            <a:avLst/>
          </a:prstGeom>
          <a:noFill/>
          <a:ln w="38100">
            <a:solidFill>
              <a:schemeClr val="accent6"/>
            </a:solidFill>
            <a:round/>
            <a:headEnd/>
            <a:tailEnd/>
          </a:ln>
          <a:effectLst/>
        </p:spPr>
        <p:txBody>
          <a:bodyPr anchor="ctr">
            <a:noAutofit/>
          </a:bodyPr>
          <a:lstStyle/>
          <a:p>
            <a:endParaRPr lang="en-US"/>
          </a:p>
        </p:txBody>
      </p:sp>
      <p:sp>
        <p:nvSpPr>
          <p:cNvPr id="38" name="Line 111"/>
          <p:cNvSpPr>
            <a:spLocks noChangeShapeType="1"/>
          </p:cNvSpPr>
          <p:nvPr>
            <p:custDataLst>
              <p:tags r:id="rId34"/>
            </p:custDataLst>
          </p:nvPr>
        </p:nvSpPr>
        <p:spPr bwMode="auto">
          <a:xfrm>
            <a:off x="5791200" y="5943600"/>
            <a:ext cx="0" cy="22860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Text Box 113"/>
          <p:cNvSpPr txBox="1">
            <a:spLocks noChangeArrowheads="1"/>
          </p:cNvSpPr>
          <p:nvPr>
            <p:custDataLst>
              <p:tags r:id="rId35"/>
            </p:custDataLst>
          </p:nvPr>
        </p:nvSpPr>
        <p:spPr bwMode="auto">
          <a:xfrm>
            <a:off x="5194646" y="4495800"/>
            <a:ext cx="1208985" cy="1234825"/>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Source Sans Pro" panose="020B0503030403020204"/>
              </a:rPr>
              <a:t>32-bit</a:t>
            </a:r>
            <a:endParaRPr lang="en-US" sz="3200" dirty="0">
              <a:solidFill>
                <a:schemeClr val="tx2"/>
              </a:solidFill>
              <a:latin typeface="Source Sans Pro" panose="020B0503030403020204"/>
            </a:endParaRPr>
          </a:p>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reg</a:t>
            </a:r>
            <a:endParaRPr lang="en-US" sz="3200" dirty="0">
              <a:solidFill>
                <a:schemeClr val="tx2"/>
              </a:solidFill>
              <a:latin typeface="Source Sans Pro" panose="020B0503030403020204"/>
            </a:endParaRPr>
          </a:p>
        </p:txBody>
      </p:sp>
      <p:sp>
        <p:nvSpPr>
          <p:cNvPr id="40" name="Rectangle 4"/>
          <p:cNvSpPr>
            <a:spLocks noChangeArrowheads="1"/>
          </p:cNvSpPr>
          <p:nvPr>
            <p:custDataLst>
              <p:tags r:id="rId36"/>
            </p:custDataLst>
          </p:nvPr>
        </p:nvSpPr>
        <p:spPr bwMode="auto">
          <a:xfrm>
            <a:off x="2554288" y="91123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Rectangle 4"/>
          <p:cNvSpPr>
            <a:spLocks noChangeArrowheads="1"/>
          </p:cNvSpPr>
          <p:nvPr>
            <p:custDataLst>
              <p:tags r:id="rId37"/>
            </p:custDataLst>
          </p:nvPr>
        </p:nvSpPr>
        <p:spPr bwMode="auto">
          <a:xfrm>
            <a:off x="1611313" y="211138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2" name="Line 10"/>
          <p:cNvSpPr>
            <a:spLocks noChangeShapeType="1"/>
          </p:cNvSpPr>
          <p:nvPr>
            <p:custDataLst>
              <p:tags r:id="rId38"/>
            </p:custDataLst>
          </p:nvPr>
        </p:nvSpPr>
        <p:spPr bwMode="auto">
          <a:xfrm flipH="1">
            <a:off x="2024062" y="226378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43" name="Line 16"/>
          <p:cNvSpPr>
            <a:spLocks noChangeShapeType="1"/>
          </p:cNvSpPr>
          <p:nvPr>
            <p:custDataLst>
              <p:tags r:id="rId39"/>
            </p:custDataLst>
          </p:nvPr>
        </p:nvSpPr>
        <p:spPr bwMode="auto">
          <a:xfrm flipH="1">
            <a:off x="2252662" y="258700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44" name="Line 18"/>
          <p:cNvSpPr>
            <a:spLocks noChangeShapeType="1"/>
          </p:cNvSpPr>
          <p:nvPr>
            <p:custDataLst>
              <p:tags r:id="rId40"/>
            </p:custDataLst>
          </p:nvPr>
        </p:nvSpPr>
        <p:spPr bwMode="auto">
          <a:xfrm flipH="1">
            <a:off x="2938462" y="226378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21"/>
          <p:cNvSpPr>
            <a:spLocks noChangeShapeType="1"/>
          </p:cNvSpPr>
          <p:nvPr>
            <p:custDataLst>
              <p:tags r:id="rId41"/>
            </p:custDataLst>
          </p:nvPr>
        </p:nvSpPr>
        <p:spPr bwMode="auto">
          <a:xfrm flipH="1" flipV="1">
            <a:off x="1438275" y="257493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46" name="Line 22"/>
          <p:cNvSpPr>
            <a:spLocks noChangeShapeType="1"/>
          </p:cNvSpPr>
          <p:nvPr>
            <p:custDataLst>
              <p:tags r:id="rId42"/>
            </p:custDataLst>
          </p:nvPr>
        </p:nvSpPr>
        <p:spPr bwMode="auto">
          <a:xfrm flipH="1" flipV="1">
            <a:off x="2252662" y="257589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47" name="Line 23"/>
          <p:cNvSpPr>
            <a:spLocks noChangeShapeType="1"/>
          </p:cNvSpPr>
          <p:nvPr>
            <p:custDataLst>
              <p:tags r:id="rId43"/>
            </p:custDataLst>
          </p:nvPr>
        </p:nvSpPr>
        <p:spPr bwMode="auto">
          <a:xfrm flipH="1" flipV="1">
            <a:off x="1438272" y="284163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48" name="Oval 25"/>
          <p:cNvSpPr>
            <a:spLocks noChangeArrowheads="1"/>
          </p:cNvSpPr>
          <p:nvPr>
            <p:custDataLst>
              <p:tags r:id="rId44"/>
            </p:custDataLst>
          </p:nvPr>
        </p:nvSpPr>
        <p:spPr bwMode="auto">
          <a:xfrm>
            <a:off x="2426579" y="254524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49" name="Rectangle 26"/>
          <p:cNvSpPr>
            <a:spLocks noChangeArrowheads="1"/>
          </p:cNvSpPr>
          <p:nvPr>
            <p:custDataLst>
              <p:tags r:id="rId45"/>
            </p:custDataLst>
          </p:nvPr>
        </p:nvSpPr>
        <p:spPr bwMode="auto">
          <a:xfrm>
            <a:off x="1335087" y="203518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50" name="Rectangle 4"/>
          <p:cNvSpPr>
            <a:spLocks noChangeArrowheads="1"/>
          </p:cNvSpPr>
          <p:nvPr>
            <p:custDataLst>
              <p:tags r:id="rId46"/>
            </p:custDataLst>
          </p:nvPr>
        </p:nvSpPr>
        <p:spPr bwMode="auto">
          <a:xfrm>
            <a:off x="2557463" y="211138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1" name="Rectangle 4"/>
          <p:cNvSpPr>
            <a:spLocks noChangeArrowheads="1"/>
          </p:cNvSpPr>
          <p:nvPr>
            <p:custDataLst>
              <p:tags r:id="rId47"/>
            </p:custDataLst>
          </p:nvPr>
        </p:nvSpPr>
        <p:spPr bwMode="auto">
          <a:xfrm>
            <a:off x="1611313" y="3295650"/>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2" name="Line 10"/>
          <p:cNvSpPr>
            <a:spLocks noChangeShapeType="1"/>
          </p:cNvSpPr>
          <p:nvPr>
            <p:custDataLst>
              <p:tags r:id="rId48"/>
            </p:custDataLst>
          </p:nvPr>
        </p:nvSpPr>
        <p:spPr bwMode="auto">
          <a:xfrm flipH="1">
            <a:off x="2024062" y="3448050"/>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53" name="Line 16"/>
          <p:cNvSpPr>
            <a:spLocks noChangeShapeType="1"/>
          </p:cNvSpPr>
          <p:nvPr>
            <p:custDataLst>
              <p:tags r:id="rId49"/>
            </p:custDataLst>
          </p:nvPr>
        </p:nvSpPr>
        <p:spPr bwMode="auto">
          <a:xfrm flipH="1">
            <a:off x="2252662" y="3771277"/>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54" name="Line 18"/>
          <p:cNvSpPr>
            <a:spLocks noChangeShapeType="1"/>
          </p:cNvSpPr>
          <p:nvPr>
            <p:custDataLst>
              <p:tags r:id="rId50"/>
            </p:custDataLst>
          </p:nvPr>
        </p:nvSpPr>
        <p:spPr bwMode="auto">
          <a:xfrm flipH="1">
            <a:off x="2938462" y="3448050"/>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55" name="Line 21"/>
          <p:cNvSpPr>
            <a:spLocks noChangeShapeType="1"/>
          </p:cNvSpPr>
          <p:nvPr>
            <p:custDataLst>
              <p:tags r:id="rId51"/>
            </p:custDataLst>
          </p:nvPr>
        </p:nvSpPr>
        <p:spPr bwMode="auto">
          <a:xfrm flipH="1" flipV="1">
            <a:off x="1438275" y="3759200"/>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56" name="Line 22"/>
          <p:cNvSpPr>
            <a:spLocks noChangeShapeType="1"/>
          </p:cNvSpPr>
          <p:nvPr>
            <p:custDataLst>
              <p:tags r:id="rId52"/>
            </p:custDataLst>
          </p:nvPr>
        </p:nvSpPr>
        <p:spPr bwMode="auto">
          <a:xfrm flipH="1" flipV="1">
            <a:off x="2252662" y="3760165"/>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57" name="Line 23"/>
          <p:cNvSpPr>
            <a:spLocks noChangeShapeType="1"/>
          </p:cNvSpPr>
          <p:nvPr>
            <p:custDataLst>
              <p:tags r:id="rId53"/>
            </p:custDataLst>
          </p:nvPr>
        </p:nvSpPr>
        <p:spPr bwMode="auto">
          <a:xfrm flipH="1" flipV="1">
            <a:off x="1438272" y="4025900"/>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58" name="Oval 25"/>
          <p:cNvSpPr>
            <a:spLocks noChangeArrowheads="1"/>
          </p:cNvSpPr>
          <p:nvPr>
            <p:custDataLst>
              <p:tags r:id="rId54"/>
            </p:custDataLst>
          </p:nvPr>
        </p:nvSpPr>
        <p:spPr bwMode="auto">
          <a:xfrm>
            <a:off x="2426579" y="3729517"/>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59" name="Rectangle 26"/>
          <p:cNvSpPr>
            <a:spLocks noChangeArrowheads="1"/>
          </p:cNvSpPr>
          <p:nvPr>
            <p:custDataLst>
              <p:tags r:id="rId55"/>
            </p:custDataLst>
          </p:nvPr>
        </p:nvSpPr>
        <p:spPr bwMode="auto">
          <a:xfrm>
            <a:off x="1335087" y="3219450"/>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60" name="Rectangle 4"/>
          <p:cNvSpPr>
            <a:spLocks noChangeArrowheads="1"/>
          </p:cNvSpPr>
          <p:nvPr>
            <p:custDataLst>
              <p:tags r:id="rId56"/>
            </p:custDataLst>
          </p:nvPr>
        </p:nvSpPr>
        <p:spPr bwMode="auto">
          <a:xfrm>
            <a:off x="2557463" y="3295650"/>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1" name="Rectangle 4"/>
          <p:cNvSpPr>
            <a:spLocks noChangeArrowheads="1"/>
          </p:cNvSpPr>
          <p:nvPr>
            <p:custDataLst>
              <p:tags r:id="rId57"/>
            </p:custDataLst>
          </p:nvPr>
        </p:nvSpPr>
        <p:spPr bwMode="auto">
          <a:xfrm>
            <a:off x="1611313" y="4470395"/>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2" name="Line 10"/>
          <p:cNvSpPr>
            <a:spLocks noChangeShapeType="1"/>
          </p:cNvSpPr>
          <p:nvPr>
            <p:custDataLst>
              <p:tags r:id="rId58"/>
            </p:custDataLst>
          </p:nvPr>
        </p:nvSpPr>
        <p:spPr bwMode="auto">
          <a:xfrm flipH="1">
            <a:off x="2024062" y="4622795"/>
            <a:ext cx="533400" cy="0"/>
          </a:xfrm>
          <a:prstGeom prst="line">
            <a:avLst/>
          </a:prstGeom>
          <a:noFill/>
          <a:ln w="25400">
            <a:solidFill>
              <a:schemeClr val="tx2"/>
            </a:solidFill>
            <a:round/>
            <a:headEnd/>
            <a:tailEnd/>
          </a:ln>
          <a:effectLst/>
        </p:spPr>
        <p:txBody>
          <a:bodyPr anchor="ctr">
            <a:noAutofit/>
          </a:bodyPr>
          <a:lstStyle/>
          <a:p>
            <a:endParaRPr lang="en-US"/>
          </a:p>
        </p:txBody>
      </p:sp>
      <p:sp>
        <p:nvSpPr>
          <p:cNvPr id="63" name="Line 16"/>
          <p:cNvSpPr>
            <a:spLocks noChangeShapeType="1"/>
          </p:cNvSpPr>
          <p:nvPr>
            <p:custDataLst>
              <p:tags r:id="rId59"/>
            </p:custDataLst>
          </p:nvPr>
        </p:nvSpPr>
        <p:spPr bwMode="auto">
          <a:xfrm flipH="1">
            <a:off x="2252662" y="4946022"/>
            <a:ext cx="173038" cy="0"/>
          </a:xfrm>
          <a:prstGeom prst="line">
            <a:avLst/>
          </a:prstGeom>
          <a:noFill/>
          <a:ln w="25400">
            <a:solidFill>
              <a:schemeClr val="tx2"/>
            </a:solidFill>
            <a:round/>
            <a:headEnd/>
            <a:tailEnd/>
          </a:ln>
          <a:effectLst/>
        </p:spPr>
        <p:txBody>
          <a:bodyPr wrap="none" anchor="ctr">
            <a:noAutofit/>
          </a:bodyPr>
          <a:lstStyle/>
          <a:p>
            <a:endParaRPr lang="en-US"/>
          </a:p>
        </p:txBody>
      </p:sp>
      <p:sp>
        <p:nvSpPr>
          <p:cNvPr id="64" name="Line 18"/>
          <p:cNvSpPr>
            <a:spLocks noChangeShapeType="1"/>
          </p:cNvSpPr>
          <p:nvPr>
            <p:custDataLst>
              <p:tags r:id="rId60"/>
            </p:custDataLst>
          </p:nvPr>
        </p:nvSpPr>
        <p:spPr bwMode="auto">
          <a:xfrm flipH="1">
            <a:off x="2938462" y="4622795"/>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65" name="Line 22"/>
          <p:cNvSpPr>
            <a:spLocks noChangeShapeType="1"/>
          </p:cNvSpPr>
          <p:nvPr>
            <p:custDataLst>
              <p:tags r:id="rId61"/>
            </p:custDataLst>
          </p:nvPr>
        </p:nvSpPr>
        <p:spPr bwMode="auto">
          <a:xfrm flipH="1" flipV="1">
            <a:off x="2252662" y="4934910"/>
            <a:ext cx="0" cy="277812"/>
          </a:xfrm>
          <a:prstGeom prst="line">
            <a:avLst/>
          </a:prstGeom>
          <a:noFill/>
          <a:ln w="25400">
            <a:solidFill>
              <a:schemeClr val="tx2"/>
            </a:solidFill>
            <a:round/>
            <a:headEnd/>
            <a:tailEnd/>
          </a:ln>
          <a:effectLst/>
        </p:spPr>
        <p:txBody>
          <a:bodyPr anchor="ctr">
            <a:noAutofit/>
          </a:bodyPr>
          <a:lstStyle/>
          <a:p>
            <a:endParaRPr lang="en-US"/>
          </a:p>
        </p:txBody>
      </p:sp>
      <p:sp>
        <p:nvSpPr>
          <p:cNvPr id="66" name="Line 23"/>
          <p:cNvSpPr>
            <a:spLocks noChangeShapeType="1"/>
          </p:cNvSpPr>
          <p:nvPr>
            <p:custDataLst>
              <p:tags r:id="rId62"/>
            </p:custDataLst>
          </p:nvPr>
        </p:nvSpPr>
        <p:spPr bwMode="auto">
          <a:xfrm flipH="1" flipV="1">
            <a:off x="1438272" y="5200645"/>
            <a:ext cx="814390" cy="0"/>
          </a:xfrm>
          <a:prstGeom prst="line">
            <a:avLst/>
          </a:prstGeom>
          <a:noFill/>
          <a:ln w="25400">
            <a:solidFill>
              <a:schemeClr val="tx2"/>
            </a:solidFill>
            <a:round/>
            <a:headEnd/>
            <a:tailEnd/>
          </a:ln>
          <a:effectLst/>
        </p:spPr>
        <p:txBody>
          <a:bodyPr anchor="ctr">
            <a:noAutofit/>
          </a:bodyPr>
          <a:lstStyle/>
          <a:p>
            <a:endParaRPr lang="en-US"/>
          </a:p>
        </p:txBody>
      </p:sp>
      <p:sp>
        <p:nvSpPr>
          <p:cNvPr id="67" name="Oval 25"/>
          <p:cNvSpPr>
            <a:spLocks noChangeArrowheads="1"/>
          </p:cNvSpPr>
          <p:nvPr>
            <p:custDataLst>
              <p:tags r:id="rId63"/>
            </p:custDataLst>
          </p:nvPr>
        </p:nvSpPr>
        <p:spPr bwMode="auto">
          <a:xfrm>
            <a:off x="2426579" y="4904262"/>
            <a:ext cx="87312" cy="88900"/>
          </a:xfrm>
          <a:prstGeom prst="ellipse">
            <a:avLst/>
          </a:prstGeom>
          <a:noFill/>
          <a:ln w="25400" algn="ctr">
            <a:solidFill>
              <a:schemeClr val="tx2"/>
            </a:solidFill>
            <a:round/>
            <a:headEnd/>
            <a:tailEnd/>
          </a:ln>
          <a:effectLst/>
        </p:spPr>
        <p:txBody>
          <a:bodyPr wrap="none" anchor="ctr">
            <a:noAutofit/>
          </a:bodyPr>
          <a:lstStyle/>
          <a:p>
            <a:endParaRPr lang="en-US"/>
          </a:p>
        </p:txBody>
      </p:sp>
      <p:sp>
        <p:nvSpPr>
          <p:cNvPr id="68" name="Rectangle 26"/>
          <p:cNvSpPr>
            <a:spLocks noChangeArrowheads="1"/>
          </p:cNvSpPr>
          <p:nvPr>
            <p:custDataLst>
              <p:tags r:id="rId64"/>
            </p:custDataLst>
          </p:nvPr>
        </p:nvSpPr>
        <p:spPr bwMode="auto">
          <a:xfrm>
            <a:off x="1335087" y="4394195"/>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69" name="Rectangle 4"/>
          <p:cNvSpPr>
            <a:spLocks noChangeArrowheads="1"/>
          </p:cNvSpPr>
          <p:nvPr>
            <p:custDataLst>
              <p:tags r:id="rId65"/>
            </p:custDataLst>
          </p:nvPr>
        </p:nvSpPr>
        <p:spPr bwMode="auto">
          <a:xfrm>
            <a:off x="2557463" y="4470395"/>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0" name="Line 54"/>
          <p:cNvSpPr>
            <a:spLocks noChangeShapeType="1"/>
          </p:cNvSpPr>
          <p:nvPr>
            <p:custDataLst>
              <p:tags r:id="rId66"/>
            </p:custDataLst>
          </p:nvPr>
        </p:nvSpPr>
        <p:spPr bwMode="auto">
          <a:xfrm flipH="1">
            <a:off x="1100138" y="4937120"/>
            <a:ext cx="509587" cy="0"/>
          </a:xfrm>
          <a:prstGeom prst="line">
            <a:avLst/>
          </a:prstGeom>
          <a:noFill/>
          <a:ln w="28575">
            <a:solidFill>
              <a:schemeClr val="tx2"/>
            </a:solidFill>
            <a:round/>
            <a:headEnd/>
            <a:tailEnd type="oval"/>
          </a:ln>
          <a:effectLst/>
        </p:spPr>
        <p:txBody>
          <a:bodyPr anchor="ctr">
            <a:noAutofit/>
          </a:bodyPr>
          <a:lstStyle/>
          <a:p>
            <a:endParaRPr lang="en-US"/>
          </a:p>
        </p:txBody>
      </p:sp>
      <p:sp>
        <p:nvSpPr>
          <p:cNvPr id="71" name="Line 21"/>
          <p:cNvSpPr>
            <a:spLocks noChangeShapeType="1"/>
          </p:cNvSpPr>
          <p:nvPr>
            <p:custDataLst>
              <p:tags r:id="rId67"/>
            </p:custDataLst>
          </p:nvPr>
        </p:nvSpPr>
        <p:spPr bwMode="auto">
          <a:xfrm flipH="1" flipV="1">
            <a:off x="1438275" y="4933945"/>
            <a:ext cx="0" cy="266700"/>
          </a:xfrm>
          <a:prstGeom prst="line">
            <a:avLst/>
          </a:prstGeom>
          <a:noFill/>
          <a:ln w="25400">
            <a:solidFill>
              <a:schemeClr val="tx2"/>
            </a:solidFill>
            <a:round/>
            <a:headEnd/>
            <a:tailEnd type="oval"/>
          </a:ln>
          <a:effectLst/>
        </p:spPr>
        <p:txBody>
          <a:bodyPr anchor="ctr">
            <a:noAutofit/>
          </a:bodyPr>
          <a:lstStyle/>
          <a:p>
            <a:endParaRPr lang="en-US"/>
          </a:p>
        </p:txBody>
      </p:sp>
      <p:sp>
        <p:nvSpPr>
          <p:cNvPr id="72" name="Text Box 97"/>
          <p:cNvSpPr txBox="1">
            <a:spLocks noChangeArrowheads="1"/>
          </p:cNvSpPr>
          <p:nvPr>
            <p:custDataLst>
              <p:tags r:id="rId68"/>
            </p:custDataLst>
          </p:nvPr>
        </p:nvSpPr>
        <p:spPr bwMode="auto">
          <a:xfrm>
            <a:off x="5409897" y="6076453"/>
            <a:ext cx="686406" cy="614207"/>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3200" dirty="0" err="1">
                <a:solidFill>
                  <a:schemeClr val="tx2"/>
                </a:solidFill>
                <a:latin typeface="Source Sans Pro" panose="020B0503030403020204"/>
              </a:rPr>
              <a:t>clk</a:t>
            </a:r>
            <a:endParaRPr lang="en-US" sz="2400" dirty="0">
              <a:solidFill>
                <a:schemeClr val="tx2"/>
              </a:solidFill>
              <a:latin typeface="Source Sans Pro" panose="020B0503030403020204"/>
            </a:endParaRPr>
          </a:p>
        </p:txBody>
      </p:sp>
    </p:spTree>
    <p:extLst>
      <p:ext uri="{BB962C8B-B14F-4D97-AF65-F5344CB8AC3E}">
        <p14:creationId xmlns:p14="http://schemas.microsoft.com/office/powerpoint/2010/main" val="43824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5" grpId="0"/>
      <p:bldP spid="36" grpId="0" animBg="1"/>
      <p:bldP spid="37" grpId="0" animBg="1"/>
      <p:bldP spid="38" grpId="0" animBg="1"/>
      <p:bldP spid="39"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15</a:t>
            </a:fld>
            <a:endParaRPr lang="en-US" dirty="0"/>
          </a:p>
        </p:txBody>
      </p:sp>
      <p:sp>
        <p:nvSpPr>
          <p:cNvPr id="5" name="Rectangle 3"/>
          <p:cNvSpPr>
            <a:spLocks noGrp="1" noChangeArrowheads="1"/>
          </p:cNvSpPr>
          <p:nvPr>
            <p:ph idx="1"/>
            <p:custDataLst>
              <p:tags r:id="rId1"/>
            </p:custDataLst>
          </p:nvPr>
        </p:nvSpPr>
        <p:spPr>
          <a:xfrm>
            <a:off x="76200" y="609600"/>
            <a:ext cx="8610600"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a:p>
          <a:p>
            <a:endParaRPr lang="en-US" dirty="0" smtClean="0"/>
          </a:p>
          <a:p>
            <a:endParaRPr lang="en-US" dirty="0"/>
          </a:p>
          <a:p>
            <a:pPr marL="0" indent="0">
              <a:buNone/>
            </a:pPr>
            <a:endParaRPr lang="en-US" dirty="0" smtClean="0">
              <a:solidFill>
                <a:schemeClr val="accent1"/>
              </a:solidFill>
            </a:endParaRPr>
          </a:p>
          <a:p>
            <a:pPr marL="0" indent="0">
              <a:buNone/>
            </a:pPr>
            <a:r>
              <a:rPr lang="en-US" dirty="0" smtClean="0">
                <a:solidFill>
                  <a:schemeClr val="accent1"/>
                </a:solidFill>
              </a:rPr>
              <a:t>How to write to </a:t>
            </a:r>
            <a:r>
              <a:rPr lang="en-US" b="1" i="1" dirty="0" smtClean="0">
                <a:solidFill>
                  <a:schemeClr val="accent1"/>
                </a:solidFill>
              </a:rPr>
              <a:t>one</a:t>
            </a:r>
            <a:r>
              <a:rPr lang="en-US" dirty="0" smtClean="0">
                <a:solidFill>
                  <a:schemeClr val="accent1"/>
                </a:solidFill>
              </a:rPr>
              <a:t> register in the register file?</a:t>
            </a:r>
          </a:p>
          <a:p>
            <a:pPr lvl="1"/>
            <a:r>
              <a:rPr lang="en-US" dirty="0" smtClean="0"/>
              <a:t>Need a decoder</a:t>
            </a:r>
          </a:p>
          <a:p>
            <a:pPr lvl="1"/>
            <a:endParaRPr lang="en-US" dirty="0" smtClean="0"/>
          </a:p>
          <a:p>
            <a:pPr lvl="1"/>
            <a:endParaRPr lang="en-US" dirty="0"/>
          </a:p>
          <a:p>
            <a:endParaRPr lang="en-US" dirty="0"/>
          </a:p>
        </p:txBody>
      </p:sp>
      <p:sp>
        <p:nvSpPr>
          <p:cNvPr id="6" name="Title 3"/>
          <p:cNvSpPr>
            <a:spLocks noGrp="1"/>
          </p:cNvSpPr>
          <p:nvPr>
            <p:ph type="title"/>
            <p:custDataLst>
              <p:tags r:id="rId2"/>
            </p:custDataLst>
          </p:nvPr>
        </p:nvSpPr>
        <p:spPr>
          <a:xfrm>
            <a:off x="228600" y="152400"/>
            <a:ext cx="8686800" cy="533400"/>
          </a:xfrm>
        </p:spPr>
        <p:txBody>
          <a:bodyPr>
            <a:normAutofit fontScale="90000"/>
          </a:bodyPr>
          <a:lstStyle/>
          <a:p>
            <a:r>
              <a:rPr lang="en-US" dirty="0" smtClean="0"/>
              <a:t>Register File</a:t>
            </a:r>
            <a:endParaRPr lang="en-US" dirty="0"/>
          </a:p>
        </p:txBody>
      </p:sp>
      <p:grpSp>
        <p:nvGrpSpPr>
          <p:cNvPr id="7" name="Group 6"/>
          <p:cNvGrpSpPr/>
          <p:nvPr/>
        </p:nvGrpSpPr>
        <p:grpSpPr>
          <a:xfrm>
            <a:off x="5913335" y="1116455"/>
            <a:ext cx="1020865" cy="378796"/>
            <a:chOff x="5257800" y="1116455"/>
            <a:chExt cx="1020865" cy="378796"/>
          </a:xfrm>
        </p:grpSpPr>
        <p:sp>
          <p:nvSpPr>
            <p:cNvPr id="8" name="Rectangle 102"/>
            <p:cNvSpPr>
              <a:spLocks noChangeArrowheads="1"/>
            </p:cNvSpPr>
            <p:nvPr>
              <p:custDataLst>
                <p:tags r:id="rId20"/>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9" name="Text Box 113"/>
            <p:cNvSpPr txBox="1">
              <a:spLocks noChangeArrowheads="1"/>
            </p:cNvSpPr>
            <p:nvPr>
              <p:custDataLst>
                <p:tags r:id="rId21"/>
              </p:custDataLst>
            </p:nvPr>
          </p:nvSpPr>
          <p:spPr bwMode="auto">
            <a:xfrm>
              <a:off x="5474858" y="1116455"/>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0</a:t>
              </a:r>
              <a:endParaRPr lang="en-US" sz="2000" dirty="0">
                <a:solidFill>
                  <a:schemeClr val="tx2"/>
                </a:solidFill>
                <a:latin typeface="Source Sans Pro" panose="020B0503030403020204"/>
              </a:endParaRPr>
            </a:p>
          </p:txBody>
        </p:sp>
      </p:grpSp>
      <p:grpSp>
        <p:nvGrpSpPr>
          <p:cNvPr id="10" name="Group 9"/>
          <p:cNvGrpSpPr/>
          <p:nvPr/>
        </p:nvGrpSpPr>
        <p:grpSpPr>
          <a:xfrm>
            <a:off x="5913335" y="1672986"/>
            <a:ext cx="1020865" cy="571247"/>
            <a:chOff x="5257800" y="958437"/>
            <a:chExt cx="1020865" cy="571247"/>
          </a:xfrm>
        </p:grpSpPr>
        <p:sp>
          <p:nvSpPr>
            <p:cNvPr id="11" name="Rectangle 102"/>
            <p:cNvSpPr>
              <a:spLocks noChangeArrowheads="1"/>
            </p:cNvSpPr>
            <p:nvPr>
              <p:custDataLst>
                <p:tags r:id="rId18"/>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2" name="Text Box 113"/>
            <p:cNvSpPr txBox="1">
              <a:spLocks noChangeArrowheads="1"/>
            </p:cNvSpPr>
            <p:nvPr>
              <p:custDataLst>
                <p:tags r:id="rId19"/>
              </p:custDataLst>
            </p:nvPr>
          </p:nvSpPr>
          <p:spPr bwMode="auto">
            <a:xfrm>
              <a:off x="5429992" y="958437"/>
              <a:ext cx="524182" cy="571247"/>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Source Sans Pro" panose="020B0503030403020204"/>
                </a:rPr>
                <a:t>….</a:t>
              </a:r>
              <a:endParaRPr lang="en-US" sz="3200" dirty="0">
                <a:solidFill>
                  <a:schemeClr val="tx2"/>
                </a:solidFill>
                <a:latin typeface="Source Sans Pro" panose="020B0503030403020204"/>
              </a:endParaRPr>
            </a:p>
          </p:txBody>
        </p:sp>
      </p:grpSp>
      <p:grpSp>
        <p:nvGrpSpPr>
          <p:cNvPr id="13" name="Group 12"/>
          <p:cNvGrpSpPr/>
          <p:nvPr/>
        </p:nvGrpSpPr>
        <p:grpSpPr>
          <a:xfrm>
            <a:off x="5913335" y="2228108"/>
            <a:ext cx="1020865" cy="362692"/>
            <a:chOff x="5257800" y="1132559"/>
            <a:chExt cx="1020865" cy="362692"/>
          </a:xfrm>
        </p:grpSpPr>
        <p:sp>
          <p:nvSpPr>
            <p:cNvPr id="14" name="Rectangle 102"/>
            <p:cNvSpPr>
              <a:spLocks noChangeArrowheads="1"/>
            </p:cNvSpPr>
            <p:nvPr>
              <p:custDataLst>
                <p:tags r:id="rId16"/>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5" name="Text Box 113"/>
            <p:cNvSpPr txBox="1">
              <a:spLocks noChangeArrowheads="1"/>
            </p:cNvSpPr>
            <p:nvPr>
              <p:custDataLst>
                <p:tags r:id="rId17"/>
              </p:custDataLst>
            </p:nvPr>
          </p:nvSpPr>
          <p:spPr bwMode="auto">
            <a:xfrm>
              <a:off x="5415127" y="1132559"/>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30</a:t>
              </a:r>
              <a:endParaRPr lang="en-US" sz="2000" dirty="0">
                <a:solidFill>
                  <a:schemeClr val="tx2"/>
                </a:solidFill>
                <a:latin typeface="Source Sans Pro" panose="020B0503030403020204"/>
              </a:endParaRPr>
            </a:p>
          </p:txBody>
        </p:sp>
      </p:grpSp>
      <p:grpSp>
        <p:nvGrpSpPr>
          <p:cNvPr id="16" name="Group 15"/>
          <p:cNvGrpSpPr/>
          <p:nvPr/>
        </p:nvGrpSpPr>
        <p:grpSpPr>
          <a:xfrm>
            <a:off x="5913335" y="2580146"/>
            <a:ext cx="1020865" cy="362905"/>
            <a:chOff x="5257800" y="1132346"/>
            <a:chExt cx="1020865" cy="362905"/>
          </a:xfrm>
        </p:grpSpPr>
        <p:sp>
          <p:nvSpPr>
            <p:cNvPr id="17" name="Rectangle 102"/>
            <p:cNvSpPr>
              <a:spLocks noChangeArrowheads="1"/>
            </p:cNvSpPr>
            <p:nvPr>
              <p:custDataLst>
                <p:tags r:id="rId14"/>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8" name="Text Box 113"/>
            <p:cNvSpPr txBox="1">
              <a:spLocks noChangeArrowheads="1"/>
            </p:cNvSpPr>
            <p:nvPr>
              <p:custDataLst>
                <p:tags r:id="rId15"/>
              </p:custDataLst>
            </p:nvPr>
          </p:nvSpPr>
          <p:spPr bwMode="auto">
            <a:xfrm>
              <a:off x="5415127" y="1132346"/>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31</a:t>
              </a:r>
              <a:endParaRPr lang="en-US" sz="2000" dirty="0">
                <a:solidFill>
                  <a:schemeClr val="tx2"/>
                </a:solidFill>
                <a:latin typeface="Source Sans Pro" panose="020B0503030403020204"/>
              </a:endParaRPr>
            </a:p>
          </p:txBody>
        </p:sp>
      </p:grpSp>
      <p:grpSp>
        <p:nvGrpSpPr>
          <p:cNvPr id="19" name="Group 18"/>
          <p:cNvGrpSpPr/>
          <p:nvPr/>
        </p:nvGrpSpPr>
        <p:grpSpPr>
          <a:xfrm>
            <a:off x="5913335" y="1464458"/>
            <a:ext cx="1020865" cy="364342"/>
            <a:chOff x="5257800" y="1130909"/>
            <a:chExt cx="1020865" cy="364342"/>
          </a:xfrm>
        </p:grpSpPr>
        <p:sp>
          <p:nvSpPr>
            <p:cNvPr id="20" name="Rectangle 102"/>
            <p:cNvSpPr>
              <a:spLocks noChangeArrowheads="1"/>
            </p:cNvSpPr>
            <p:nvPr>
              <p:custDataLst>
                <p:tags r:id="rId12"/>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21" name="Text Box 113"/>
            <p:cNvSpPr txBox="1">
              <a:spLocks noChangeArrowheads="1"/>
            </p:cNvSpPr>
            <p:nvPr>
              <p:custDataLst>
                <p:tags r:id="rId13"/>
              </p:custDataLst>
            </p:nvPr>
          </p:nvSpPr>
          <p:spPr bwMode="auto">
            <a:xfrm>
              <a:off x="5486461" y="1130909"/>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1</a:t>
              </a:r>
              <a:endParaRPr lang="en-US" sz="2000" dirty="0">
                <a:solidFill>
                  <a:schemeClr val="tx2"/>
                </a:solidFill>
                <a:latin typeface="Source Sans Pro" panose="020B0503030403020204"/>
              </a:endParaRPr>
            </a:p>
          </p:txBody>
        </p:sp>
      </p:grpSp>
      <p:sp>
        <p:nvSpPr>
          <p:cNvPr id="22" name="AutoShape 5"/>
          <p:cNvSpPr>
            <a:spLocks noChangeArrowheads="1"/>
          </p:cNvSpPr>
          <p:nvPr/>
        </p:nvSpPr>
        <p:spPr bwMode="auto">
          <a:xfrm>
            <a:off x="5555652" y="1276157"/>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23" name="Isosceles Triangle 22"/>
          <p:cNvSpPr/>
          <p:nvPr/>
        </p:nvSpPr>
        <p:spPr>
          <a:xfrm rot="5400000">
            <a:off x="5926188" y="13082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5926188" y="1663548"/>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5926188" y="23750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5926188" y="27560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2" idx="3"/>
            <a:endCxn id="23" idx="3"/>
          </p:cNvCxnSpPr>
          <p:nvPr/>
        </p:nvCxnSpPr>
        <p:spPr>
          <a:xfrm flipV="1">
            <a:off x="5765202" y="1384453"/>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AutoShape 5"/>
          <p:cNvSpPr>
            <a:spLocks noChangeArrowheads="1"/>
          </p:cNvSpPr>
          <p:nvPr/>
        </p:nvSpPr>
        <p:spPr bwMode="auto">
          <a:xfrm>
            <a:off x="5555651" y="16764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29" name="Straight Connector 28"/>
          <p:cNvCxnSpPr>
            <a:stCxn id="28" idx="3"/>
          </p:cNvCxnSpPr>
          <p:nvPr/>
        </p:nvCxnSpPr>
        <p:spPr>
          <a:xfrm flipV="1">
            <a:off x="5765201" y="17846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AutoShape 5"/>
          <p:cNvSpPr>
            <a:spLocks noChangeArrowheads="1"/>
          </p:cNvSpPr>
          <p:nvPr/>
        </p:nvSpPr>
        <p:spPr bwMode="auto">
          <a:xfrm>
            <a:off x="5532335" y="2362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31" name="Straight Connector 30"/>
          <p:cNvCxnSpPr>
            <a:stCxn id="30" idx="3"/>
          </p:cNvCxnSpPr>
          <p:nvPr/>
        </p:nvCxnSpPr>
        <p:spPr>
          <a:xfrm flipV="1">
            <a:off x="5741885" y="2470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AutoShape 5"/>
          <p:cNvSpPr>
            <a:spLocks noChangeArrowheads="1"/>
          </p:cNvSpPr>
          <p:nvPr/>
        </p:nvSpPr>
        <p:spPr bwMode="auto">
          <a:xfrm>
            <a:off x="5532335" y="2743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33" name="Straight Connector 32"/>
          <p:cNvCxnSpPr>
            <a:stCxn id="32" idx="3"/>
          </p:cNvCxnSpPr>
          <p:nvPr/>
        </p:nvCxnSpPr>
        <p:spPr>
          <a:xfrm flipV="1">
            <a:off x="5741885" y="2851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65535" y="1295400"/>
            <a:ext cx="865769" cy="16218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422942" y="1857549"/>
            <a:ext cx="925253" cy="584775"/>
          </a:xfrm>
          <a:prstGeom prst="rect">
            <a:avLst/>
          </a:prstGeom>
          <a:noFill/>
          <a:ln>
            <a:noFill/>
          </a:ln>
        </p:spPr>
        <p:txBody>
          <a:bodyPr wrap="none" rtlCol="0">
            <a:spAutoFit/>
          </a:bodyPr>
          <a:lstStyle/>
          <a:p>
            <a:pPr algn="ctr"/>
            <a:r>
              <a:rPr lang="en-US" sz="1600" dirty="0" smtClean="0">
                <a:solidFill>
                  <a:schemeClr val="tx2"/>
                </a:solidFill>
                <a:latin typeface="Source Sans Pro" panose="020B0503030403020204"/>
              </a:rPr>
              <a:t>5-to-32</a:t>
            </a:r>
          </a:p>
          <a:p>
            <a:pPr algn="ctr"/>
            <a:r>
              <a:rPr lang="en-US" sz="1600" dirty="0" smtClean="0">
                <a:solidFill>
                  <a:schemeClr val="tx2"/>
                </a:solidFill>
                <a:latin typeface="Source Sans Pro" panose="020B0503030403020204"/>
              </a:rPr>
              <a:t>decoder</a:t>
            </a:r>
            <a:endParaRPr lang="en-US" sz="1600" dirty="0">
              <a:solidFill>
                <a:schemeClr val="tx2"/>
              </a:solidFill>
              <a:latin typeface="Source Sans Pro" panose="020B0503030403020204"/>
            </a:endParaRPr>
          </a:p>
        </p:txBody>
      </p:sp>
      <p:cxnSp>
        <p:nvCxnSpPr>
          <p:cNvPr id="36" name="Straight Connector 35"/>
          <p:cNvCxnSpPr/>
          <p:nvPr/>
        </p:nvCxnSpPr>
        <p:spPr>
          <a:xfrm>
            <a:off x="5331304" y="130140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331304" y="1679402"/>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331304" y="2365202"/>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31304" y="2743200"/>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443478" y="1447800"/>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456135"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420161" y="2514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420161" y="2895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420161" y="1447800"/>
            <a:ext cx="23320" cy="2335878"/>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Line 106"/>
          <p:cNvSpPr>
            <a:spLocks noChangeShapeType="1"/>
          </p:cNvSpPr>
          <p:nvPr>
            <p:custDataLst>
              <p:tags r:id="rId3"/>
            </p:custDataLst>
          </p:nvPr>
        </p:nvSpPr>
        <p:spPr bwMode="auto">
          <a:xfrm rot="16200000" flipH="1">
            <a:off x="5372100" y="3619500"/>
            <a:ext cx="76200" cy="152400"/>
          </a:xfrm>
          <a:prstGeom prst="line">
            <a:avLst/>
          </a:prstGeom>
          <a:noFill/>
          <a:ln w="28575">
            <a:solidFill>
              <a:schemeClr val="accent4"/>
            </a:solidFill>
            <a:round/>
            <a:headEnd/>
            <a:tailEnd/>
          </a:ln>
          <a:effectLst/>
        </p:spPr>
        <p:txBody>
          <a:bodyPr wrap="none" anchor="ctr">
            <a:noAutofit/>
          </a:bodyPr>
          <a:lstStyle/>
          <a:p>
            <a:endParaRPr lang="en-US"/>
          </a:p>
        </p:txBody>
      </p:sp>
      <p:sp>
        <p:nvSpPr>
          <p:cNvPr id="46" name="Text Box 108"/>
          <p:cNvSpPr txBox="1">
            <a:spLocks noChangeArrowheads="1"/>
          </p:cNvSpPr>
          <p:nvPr>
            <p:custDataLst>
              <p:tags r:id="rId4"/>
            </p:custDataLst>
          </p:nvPr>
        </p:nvSpPr>
        <p:spPr bwMode="auto">
          <a:xfrm>
            <a:off x="4466854" y="35178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sp>
        <p:nvSpPr>
          <p:cNvPr id="47" name="Text Box 108"/>
          <p:cNvSpPr txBox="1">
            <a:spLocks noChangeArrowheads="1"/>
          </p:cNvSpPr>
          <p:nvPr>
            <p:custDataLst>
              <p:tags r:id="rId5"/>
            </p:custDataLst>
          </p:nvPr>
        </p:nvSpPr>
        <p:spPr bwMode="auto">
          <a:xfrm>
            <a:off x="4634469" y="3714928"/>
            <a:ext cx="5279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sp>
        <p:nvSpPr>
          <p:cNvPr id="48" name="Line 104"/>
          <p:cNvSpPr>
            <a:spLocks noChangeShapeType="1"/>
          </p:cNvSpPr>
          <p:nvPr>
            <p:custDataLst>
              <p:tags r:id="rId6"/>
            </p:custDataLst>
          </p:nvPr>
        </p:nvSpPr>
        <p:spPr bwMode="auto">
          <a:xfrm rot="16200000">
            <a:off x="4368216" y="3327985"/>
            <a:ext cx="888077" cy="23308"/>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9" name="Text Box 108"/>
          <p:cNvSpPr txBox="1">
            <a:spLocks noChangeArrowheads="1"/>
          </p:cNvSpPr>
          <p:nvPr>
            <p:custDataLst>
              <p:tags r:id="rId7"/>
            </p:custDataLst>
          </p:nvPr>
        </p:nvSpPr>
        <p:spPr bwMode="auto">
          <a:xfrm>
            <a:off x="5181600" y="3733800"/>
            <a:ext cx="458779" cy="49494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rgbClr val="92D050"/>
                </a:solidFill>
                <a:latin typeface="Calibri"/>
              </a:rPr>
              <a:t>W</a:t>
            </a:r>
            <a:endParaRPr lang="en-US" sz="2400" baseline="-25000" dirty="0">
              <a:solidFill>
                <a:srgbClr val="92D050"/>
              </a:solidFill>
              <a:latin typeface="Calibri"/>
            </a:endParaRPr>
          </a:p>
        </p:txBody>
      </p:sp>
      <p:cxnSp>
        <p:nvCxnSpPr>
          <p:cNvPr id="50" name="Straight Connector 49"/>
          <p:cNvCxnSpPr/>
          <p:nvPr/>
        </p:nvCxnSpPr>
        <p:spPr>
          <a:xfrm>
            <a:off x="5815952" y="1143000"/>
            <a:ext cx="0" cy="1524001"/>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815952" y="2667000"/>
            <a:ext cx="97383"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815952" y="2286000"/>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821095" y="1569218"/>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031420" y="1143000"/>
            <a:ext cx="18819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Line 106"/>
          <p:cNvSpPr>
            <a:spLocks noChangeShapeType="1"/>
          </p:cNvSpPr>
          <p:nvPr>
            <p:custDataLst>
              <p:tags r:id="rId8"/>
            </p:custDataLst>
          </p:nvPr>
        </p:nvSpPr>
        <p:spPr bwMode="auto">
          <a:xfrm rot="16200000" flipH="1">
            <a:off x="4762500" y="36195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6" name="Rectangle 55"/>
          <p:cNvSpPr/>
          <p:nvPr/>
        </p:nvSpPr>
        <p:spPr>
          <a:xfrm>
            <a:off x="4260020" y="879565"/>
            <a:ext cx="3055180" cy="263825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Box 108"/>
          <p:cNvSpPr txBox="1">
            <a:spLocks noChangeArrowheads="1"/>
          </p:cNvSpPr>
          <p:nvPr>
            <p:custDataLst>
              <p:tags r:id="rId9"/>
            </p:custDataLst>
          </p:nvPr>
        </p:nvSpPr>
        <p:spPr bwMode="auto">
          <a:xfrm>
            <a:off x="3640768" y="838200"/>
            <a:ext cx="407483"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panose="020B0503030403020204"/>
              </a:rPr>
              <a:t>D</a:t>
            </a:r>
            <a:endParaRPr lang="en-US" sz="2400" baseline="-25000" dirty="0">
              <a:solidFill>
                <a:schemeClr val="tx2"/>
              </a:solidFill>
              <a:latin typeface="Source Sans Pro" panose="020B0503030403020204"/>
            </a:endParaRPr>
          </a:p>
        </p:txBody>
      </p:sp>
      <p:sp>
        <p:nvSpPr>
          <p:cNvPr id="58" name="Line 106"/>
          <p:cNvSpPr>
            <a:spLocks noChangeShapeType="1"/>
          </p:cNvSpPr>
          <p:nvPr>
            <p:custDataLst>
              <p:tags r:id="rId10"/>
            </p:custDataLst>
          </p:nvPr>
        </p:nvSpPr>
        <p:spPr bwMode="auto">
          <a:xfrm>
            <a:off x="4114800" y="10668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9" name="Text Box 108"/>
          <p:cNvSpPr txBox="1">
            <a:spLocks noChangeArrowheads="1"/>
          </p:cNvSpPr>
          <p:nvPr>
            <p:custDataLst>
              <p:tags r:id="rId11"/>
            </p:custDataLst>
          </p:nvPr>
        </p:nvSpPr>
        <p:spPr bwMode="auto">
          <a:xfrm>
            <a:off x="3793970" y="609600"/>
            <a:ext cx="527709"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panose="020B0503030403020204"/>
              </a:rPr>
              <a:t>32</a:t>
            </a:r>
            <a:endParaRPr lang="en-US" sz="2400" dirty="0">
              <a:solidFill>
                <a:schemeClr val="tx2"/>
              </a:solidFill>
              <a:latin typeface="Source Sans Pro" panose="020B0503030403020204"/>
            </a:endParaRPr>
          </a:p>
        </p:txBody>
      </p:sp>
      <p:sp>
        <p:nvSpPr>
          <p:cNvPr id="60" name="TextBox 59"/>
          <p:cNvSpPr txBox="1"/>
          <p:nvPr/>
        </p:nvSpPr>
        <p:spPr>
          <a:xfrm>
            <a:off x="457200" y="3429000"/>
            <a:ext cx="3352800" cy="584775"/>
          </a:xfrm>
          <a:prstGeom prst="rect">
            <a:avLst/>
          </a:prstGeom>
          <a:noFill/>
        </p:spPr>
        <p:txBody>
          <a:bodyPr wrap="square" rtlCol="0">
            <a:spAutoFit/>
          </a:bodyPr>
          <a:lstStyle/>
          <a:p>
            <a:r>
              <a:rPr lang="en-US" sz="3200" dirty="0" err="1">
                <a:solidFill>
                  <a:schemeClr val="tx2"/>
                </a:solidFill>
                <a:latin typeface="Consolas" pitchFamily="49" charset="0"/>
              </a:rPr>
              <a:t>addi</a:t>
            </a:r>
            <a:r>
              <a:rPr lang="en-US" sz="3200" dirty="0">
                <a:solidFill>
                  <a:schemeClr val="tx2"/>
                </a:solidFill>
                <a:latin typeface="Consolas" pitchFamily="49" charset="0"/>
              </a:rPr>
              <a:t>	</a:t>
            </a:r>
            <a:r>
              <a:rPr lang="en-US" sz="3200" dirty="0" smtClean="0">
                <a:solidFill>
                  <a:srgbClr val="FF40FF"/>
                </a:solidFill>
                <a:latin typeface="Consolas" pitchFamily="49" charset="0"/>
              </a:rPr>
              <a:t>x1</a:t>
            </a:r>
            <a:r>
              <a:rPr lang="en-US" sz="3200" dirty="0" smtClean="0">
                <a:solidFill>
                  <a:schemeClr val="tx2"/>
                </a:solidFill>
                <a:latin typeface="Consolas" pitchFamily="49" charset="0"/>
              </a:rPr>
              <a:t>, </a:t>
            </a:r>
            <a:r>
              <a:rPr lang="en-US" sz="3200" dirty="0">
                <a:solidFill>
                  <a:schemeClr val="tx2"/>
                </a:solidFill>
                <a:latin typeface="Consolas" pitchFamily="49" charset="0"/>
              </a:rPr>
              <a:t>x</a:t>
            </a:r>
            <a:r>
              <a:rPr lang="en-US" sz="3200" dirty="0" smtClean="0">
                <a:solidFill>
                  <a:schemeClr val="tx2"/>
                </a:solidFill>
                <a:latin typeface="Consolas" pitchFamily="49" charset="0"/>
              </a:rPr>
              <a:t>0</a:t>
            </a:r>
            <a:r>
              <a:rPr lang="en-US" sz="3200" dirty="0">
                <a:solidFill>
                  <a:schemeClr val="tx2"/>
                </a:solidFill>
                <a:latin typeface="Consolas" pitchFamily="49" charset="0"/>
              </a:rPr>
              <a:t>, 10</a:t>
            </a:r>
            <a:endParaRPr lang="en-US" sz="3200" dirty="0">
              <a:solidFill>
                <a:schemeClr val="tx2"/>
              </a:solidFill>
            </a:endParaRPr>
          </a:p>
        </p:txBody>
      </p:sp>
      <p:sp>
        <p:nvSpPr>
          <p:cNvPr id="61" name="Rectangle 60"/>
          <p:cNvSpPr/>
          <p:nvPr/>
        </p:nvSpPr>
        <p:spPr>
          <a:xfrm>
            <a:off x="4191000" y="4058612"/>
            <a:ext cx="1034257" cy="461665"/>
          </a:xfrm>
          <a:prstGeom prst="rect">
            <a:avLst/>
          </a:prstGeom>
          <a:ln>
            <a:noFill/>
          </a:ln>
        </p:spPr>
        <p:txBody>
          <a:bodyPr wrap="none">
            <a:spAutoFit/>
          </a:bodyPr>
          <a:lstStyle/>
          <a:p>
            <a:r>
              <a:rPr lang="en-US" sz="2400" dirty="0" smtClean="0">
                <a:solidFill>
                  <a:srgbClr val="FF40FF"/>
                </a:solidFill>
                <a:latin typeface="Consolas" pitchFamily="49" charset="0"/>
              </a:rPr>
              <a:t>00001</a:t>
            </a:r>
            <a:endParaRPr lang="en-US" sz="2400" dirty="0">
              <a:solidFill>
                <a:srgbClr val="FF40FF"/>
              </a:solidFill>
            </a:endParaRPr>
          </a:p>
        </p:txBody>
      </p:sp>
      <p:cxnSp>
        <p:nvCxnSpPr>
          <p:cNvPr id="62" name="Straight Connector 61"/>
          <p:cNvCxnSpPr/>
          <p:nvPr/>
        </p:nvCxnSpPr>
        <p:spPr>
          <a:xfrm flipH="1">
            <a:off x="5336233" y="1679402"/>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91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par>
                          <p:cTn id="85" fill="hold">
                            <p:stCondLst>
                              <p:cond delay="0"/>
                            </p:stCondLst>
                            <p:childTnLst>
                              <p:par>
                                <p:cTn id="86" presetID="7" presetClass="emph" presetSubtype="2" fill="hold" nodeType="afterEffect">
                                  <p:stCondLst>
                                    <p:cond delay="0"/>
                                  </p:stCondLst>
                                  <p:childTnLst>
                                    <p:animClr clrSpc="rgb" dir="cw">
                                      <p:cBhvr>
                                        <p:cTn id="87" dur="500" fill="hold"/>
                                        <p:tgtEl>
                                          <p:spTgt spid="62"/>
                                        </p:tgtEl>
                                        <p:attrNameLst>
                                          <p:attrName>stroke.color</p:attrName>
                                        </p:attrNameLst>
                                      </p:cBhvr>
                                      <p:to>
                                        <a:srgbClr val="FF40FF"/>
                                      </p:to>
                                    </p:animClr>
                                    <p:set>
                                      <p:cBhvr>
                                        <p:cTn id="88" dur="500" fill="hold"/>
                                        <p:tgtEl>
                                          <p:spTgt spid="6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8" grpId="0" animBg="1"/>
      <p:bldP spid="30" grpId="0" animBg="1"/>
      <p:bldP spid="32" grpId="0" animBg="1"/>
      <p:bldP spid="34" grpId="0" animBg="1"/>
      <p:bldP spid="35" grpId="0"/>
      <p:bldP spid="45" grpId="0" animBg="1"/>
      <p:bldP spid="46" grpId="0"/>
      <p:bldP spid="47" grpId="0"/>
      <p:bldP spid="48" grpId="0" animBg="1"/>
      <p:bldP spid="49" grpId="0"/>
      <p:bldP spid="55" grpId="0" animBg="1"/>
      <p:bldP spid="56" grpId="0" animBg="1"/>
      <p:bldP spid="57" grpId="0"/>
      <p:bldP spid="58" grpId="0" animBg="1"/>
      <p:bldP spid="59" grpId="0"/>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16</a:t>
            </a:fld>
            <a:endParaRPr lang="en-US" dirty="0"/>
          </a:p>
        </p:txBody>
      </p:sp>
      <p:sp>
        <p:nvSpPr>
          <p:cNvPr id="5" name="Title 3"/>
          <p:cNvSpPr>
            <a:spLocks noGrp="1"/>
          </p:cNvSpPr>
          <p:nvPr>
            <p:ph type="title"/>
            <p:custDataLst>
              <p:tags r:id="rId1"/>
            </p:custDataLst>
          </p:nvPr>
        </p:nvSpPr>
        <p:spPr>
          <a:xfrm>
            <a:off x="762000" y="152400"/>
            <a:ext cx="8153400" cy="533400"/>
          </a:xfrm>
        </p:spPr>
        <p:txBody>
          <a:bodyPr>
            <a:noAutofit/>
          </a:bodyPr>
          <a:lstStyle/>
          <a:p>
            <a:r>
              <a:rPr lang="en-US" sz="3200" dirty="0" smtClean="0"/>
              <a:t>Aside: </a:t>
            </a:r>
            <a:r>
              <a:rPr lang="en-US" sz="3200" dirty="0"/>
              <a:t>3-to-8 decoder truth </a:t>
            </a:r>
            <a:r>
              <a:rPr lang="en-US" sz="3200" dirty="0" smtClean="0"/>
              <a:t>table &amp; circuit </a:t>
            </a:r>
            <a:endParaRPr lang="en-US" sz="3200" dirty="0"/>
          </a:p>
        </p:txBody>
      </p:sp>
      <p:graphicFrame>
        <p:nvGraphicFramePr>
          <p:cNvPr id="6" name="Group 2"/>
          <p:cNvGraphicFramePr>
            <a:graphicFrameLocks noGrp="1"/>
          </p:cNvGraphicFramePr>
          <p:nvPr>
            <p:custDataLst>
              <p:tags r:id="rId2"/>
            </p:custDataLst>
            <p:extLst>
              <p:ext uri="{D42A27DB-BD31-4B8C-83A1-F6EECF244321}">
                <p14:modId xmlns:p14="http://schemas.microsoft.com/office/powerpoint/2010/main" val="1088154276"/>
              </p:ext>
            </p:extLst>
          </p:nvPr>
        </p:nvGraphicFramePr>
        <p:xfrm>
          <a:off x="152400" y="1184164"/>
          <a:ext cx="5105400" cy="5214447"/>
        </p:xfrm>
        <a:graphic>
          <a:graphicData uri="http://schemas.openxmlformats.org/drawingml/2006/table">
            <a:tbl>
              <a:tblPr/>
              <a:tblGrid>
                <a:gridCol w="394303">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520097">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tblGrid>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i2</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i1</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i0</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o0</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o1</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o2</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o3</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o4</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o5</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o6</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o7</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Rectangle 6"/>
          <p:cNvSpPr/>
          <p:nvPr/>
        </p:nvSpPr>
        <p:spPr>
          <a:xfrm>
            <a:off x="6824393" y="990600"/>
            <a:ext cx="865769" cy="16218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81800" y="1552749"/>
            <a:ext cx="1018227" cy="646331"/>
          </a:xfrm>
          <a:prstGeom prst="rect">
            <a:avLst/>
          </a:prstGeom>
          <a:noFill/>
        </p:spPr>
        <p:txBody>
          <a:bodyPr wrap="none" rtlCol="0">
            <a:spAutoFit/>
          </a:bodyPr>
          <a:lstStyle/>
          <a:p>
            <a:pPr algn="ctr"/>
            <a:r>
              <a:rPr lang="en-US" sz="1800" dirty="0" smtClean="0">
                <a:solidFill>
                  <a:schemeClr val="tx2"/>
                </a:solidFill>
                <a:latin typeface="Source Sans Pro" panose="020B0503030403020204"/>
              </a:rPr>
              <a:t>3-to-8</a:t>
            </a:r>
          </a:p>
          <a:p>
            <a:pPr algn="ctr"/>
            <a:r>
              <a:rPr lang="en-US" sz="1800" dirty="0" smtClean="0">
                <a:solidFill>
                  <a:schemeClr val="tx2"/>
                </a:solidFill>
                <a:latin typeface="Source Sans Pro" panose="020B0503030403020204"/>
              </a:rPr>
              <a:t>decoder</a:t>
            </a:r>
            <a:endParaRPr lang="en-US" sz="1800" dirty="0">
              <a:solidFill>
                <a:schemeClr val="tx2"/>
              </a:solidFill>
              <a:latin typeface="Source Sans Pro" panose="020B0503030403020204"/>
            </a:endParaRPr>
          </a:p>
        </p:txBody>
      </p:sp>
      <p:sp>
        <p:nvSpPr>
          <p:cNvPr id="9" name="Text Box 108"/>
          <p:cNvSpPr txBox="1">
            <a:spLocks noChangeArrowheads="1"/>
          </p:cNvSpPr>
          <p:nvPr>
            <p:custDataLst>
              <p:tags r:id="rId3"/>
            </p:custDataLst>
          </p:nvPr>
        </p:nvSpPr>
        <p:spPr bwMode="auto">
          <a:xfrm>
            <a:off x="6825712" y="30606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panose="020B0503030403020204"/>
              </a:rPr>
              <a:t>3</a:t>
            </a:r>
          </a:p>
        </p:txBody>
      </p:sp>
      <p:sp>
        <p:nvSpPr>
          <p:cNvPr id="10" name="Text Box 108"/>
          <p:cNvSpPr txBox="1">
            <a:spLocks noChangeArrowheads="1"/>
          </p:cNvSpPr>
          <p:nvPr>
            <p:custDataLst>
              <p:tags r:id="rId4"/>
            </p:custDataLst>
          </p:nvPr>
        </p:nvSpPr>
        <p:spPr bwMode="auto">
          <a:xfrm>
            <a:off x="6993327" y="3410128"/>
            <a:ext cx="5279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sp>
        <p:nvSpPr>
          <p:cNvPr id="11" name="Line 104"/>
          <p:cNvSpPr>
            <a:spLocks noChangeShapeType="1"/>
          </p:cNvSpPr>
          <p:nvPr>
            <p:custDataLst>
              <p:tags r:id="rId5"/>
            </p:custDataLst>
          </p:nvPr>
        </p:nvSpPr>
        <p:spPr bwMode="auto">
          <a:xfrm rot="16200000" flipV="1">
            <a:off x="6743105" y="3030462"/>
            <a:ext cx="888559" cy="9236"/>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12" name="Line 106"/>
          <p:cNvSpPr>
            <a:spLocks noChangeShapeType="1"/>
          </p:cNvSpPr>
          <p:nvPr>
            <p:custDataLst>
              <p:tags r:id="rId6"/>
            </p:custDataLst>
          </p:nvPr>
        </p:nvSpPr>
        <p:spPr bwMode="auto">
          <a:xfrm rot="16200000" flipH="1">
            <a:off x="7121358" y="3162300"/>
            <a:ext cx="76200" cy="152400"/>
          </a:xfrm>
          <a:prstGeom prst="line">
            <a:avLst/>
          </a:prstGeom>
          <a:noFill/>
          <a:ln w="28575">
            <a:solidFill>
              <a:schemeClr val="tx2"/>
            </a:solidFill>
            <a:round/>
            <a:headEnd/>
            <a:tailEnd/>
          </a:ln>
          <a:effectLst/>
        </p:spPr>
        <p:txBody>
          <a:bodyPr wrap="none" anchor="ctr">
            <a:noAutofit/>
          </a:bodyPr>
          <a:lstStyle/>
          <a:p>
            <a:endParaRPr lang="en-US"/>
          </a:p>
        </p:txBody>
      </p:sp>
      <p:grpSp>
        <p:nvGrpSpPr>
          <p:cNvPr id="13" name="Group 12"/>
          <p:cNvGrpSpPr/>
          <p:nvPr/>
        </p:nvGrpSpPr>
        <p:grpSpPr>
          <a:xfrm>
            <a:off x="7642622" y="996605"/>
            <a:ext cx="536814" cy="1594195"/>
            <a:chOff x="5283764" y="1301405"/>
            <a:chExt cx="536814" cy="1594195"/>
          </a:xfrm>
        </p:grpSpPr>
        <p:sp>
          <p:nvSpPr>
            <p:cNvPr id="14" name="Text Box 113"/>
            <p:cNvSpPr txBox="1">
              <a:spLocks noChangeArrowheads="1"/>
            </p:cNvSpPr>
            <p:nvPr>
              <p:custDataLst>
                <p:tags r:id="rId7"/>
              </p:custDataLst>
            </p:nvPr>
          </p:nvSpPr>
          <p:spPr bwMode="auto">
            <a:xfrm rot="5400000">
              <a:off x="5410305" y="2083258"/>
              <a:ext cx="283732"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cxnSp>
          <p:nvCxnSpPr>
            <p:cNvPr id="15" name="Straight Connector 14"/>
            <p:cNvCxnSpPr/>
            <p:nvPr/>
          </p:nvCxnSpPr>
          <p:spPr>
            <a:xfrm>
              <a:off x="5331304" y="130140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1304" y="160020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331304" y="2895600"/>
              <a:ext cx="1967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1304" y="1447800"/>
              <a:ext cx="224348" cy="0"/>
            </a:xfrm>
            <a:prstGeom prst="line">
              <a:avLst/>
            </a:prstGeom>
            <a:ln w="28575">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31304" y="1739748"/>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331304" y="190462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31304" y="2033674"/>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268201" y="2895600"/>
            <a:ext cx="694421" cy="461665"/>
          </a:xfrm>
          <a:prstGeom prst="rect">
            <a:avLst/>
          </a:prstGeom>
        </p:spPr>
        <p:txBody>
          <a:bodyPr wrap="none">
            <a:spAutoFit/>
          </a:bodyPr>
          <a:lstStyle/>
          <a:p>
            <a:r>
              <a:rPr lang="en-US" sz="2400" dirty="0">
                <a:solidFill>
                  <a:srgbClr val="FF40FF"/>
                </a:solidFill>
                <a:latin typeface="Consolas" pitchFamily="49" charset="0"/>
              </a:rPr>
              <a:t>0</a:t>
            </a:r>
            <a:r>
              <a:rPr lang="en-US" sz="2400" dirty="0" smtClean="0">
                <a:solidFill>
                  <a:srgbClr val="FF40FF"/>
                </a:solidFill>
                <a:latin typeface="Consolas" pitchFamily="49" charset="0"/>
              </a:rPr>
              <a:t>01</a:t>
            </a:r>
            <a:endParaRPr lang="en-US" sz="2400" dirty="0">
              <a:solidFill>
                <a:srgbClr val="FF40FF"/>
              </a:solidFill>
            </a:endParaRPr>
          </a:p>
        </p:txBody>
      </p:sp>
      <p:pic>
        <p:nvPicPr>
          <p:cNvPr id="23" name="Picture 22"/>
          <p:cNvPicPr>
            <a:picLocks noChangeAspect="1"/>
          </p:cNvPicPr>
          <p:nvPr/>
        </p:nvPicPr>
        <p:blipFill>
          <a:blip r:embed="rId10"/>
          <a:stretch>
            <a:fillRect/>
          </a:stretch>
        </p:blipFill>
        <p:spPr>
          <a:xfrm>
            <a:off x="99358" y="76200"/>
            <a:ext cx="539234" cy="539234"/>
          </a:xfrm>
          <a:prstGeom prst="rect">
            <a:avLst/>
          </a:prstGeom>
        </p:spPr>
      </p:pic>
    </p:spTree>
    <p:extLst>
      <p:ext uri="{BB962C8B-B14F-4D97-AF65-F5344CB8AC3E}">
        <p14:creationId xmlns:p14="http://schemas.microsoft.com/office/powerpoint/2010/main" val="3247251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17</a:t>
            </a:fld>
            <a:endParaRPr lang="en-US" dirty="0"/>
          </a:p>
        </p:txBody>
      </p:sp>
      <p:sp>
        <p:nvSpPr>
          <p:cNvPr id="5" name="Title 3"/>
          <p:cNvSpPr>
            <a:spLocks noGrp="1"/>
          </p:cNvSpPr>
          <p:nvPr>
            <p:ph type="title"/>
            <p:custDataLst>
              <p:tags r:id="rId1"/>
            </p:custDataLst>
          </p:nvPr>
        </p:nvSpPr>
        <p:spPr>
          <a:xfrm>
            <a:off x="762000" y="152400"/>
            <a:ext cx="8153400" cy="533400"/>
          </a:xfrm>
        </p:spPr>
        <p:txBody>
          <a:bodyPr>
            <a:noAutofit/>
          </a:bodyPr>
          <a:lstStyle/>
          <a:p>
            <a:r>
              <a:rPr lang="en-US" sz="3200" dirty="0" smtClean="0"/>
              <a:t>Aside: </a:t>
            </a:r>
            <a:r>
              <a:rPr lang="en-US" sz="3200" dirty="0"/>
              <a:t>3-to-8 decoder truth </a:t>
            </a:r>
            <a:r>
              <a:rPr lang="en-US" sz="3200" dirty="0" smtClean="0"/>
              <a:t>table &amp; circuit </a:t>
            </a:r>
            <a:endParaRPr lang="en-US" sz="3200" dirty="0"/>
          </a:p>
        </p:txBody>
      </p:sp>
      <p:sp>
        <p:nvSpPr>
          <p:cNvPr id="7" name="Rectangle 6"/>
          <p:cNvSpPr/>
          <p:nvPr/>
        </p:nvSpPr>
        <p:spPr>
          <a:xfrm>
            <a:off x="6824393" y="990600"/>
            <a:ext cx="865769" cy="16218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81800" y="1552749"/>
            <a:ext cx="1018227" cy="646331"/>
          </a:xfrm>
          <a:prstGeom prst="rect">
            <a:avLst/>
          </a:prstGeom>
          <a:noFill/>
        </p:spPr>
        <p:txBody>
          <a:bodyPr wrap="none" rtlCol="0">
            <a:spAutoFit/>
          </a:bodyPr>
          <a:lstStyle/>
          <a:p>
            <a:pPr algn="ctr"/>
            <a:r>
              <a:rPr lang="en-US" sz="1800" dirty="0" smtClean="0">
                <a:solidFill>
                  <a:schemeClr val="tx2"/>
                </a:solidFill>
                <a:latin typeface="Source Sans Pro" panose="020B0503030403020204"/>
              </a:rPr>
              <a:t>3-to-8</a:t>
            </a:r>
          </a:p>
          <a:p>
            <a:pPr algn="ctr"/>
            <a:r>
              <a:rPr lang="en-US" sz="1800" dirty="0" smtClean="0">
                <a:solidFill>
                  <a:schemeClr val="tx2"/>
                </a:solidFill>
                <a:latin typeface="Source Sans Pro" panose="020B0503030403020204"/>
              </a:rPr>
              <a:t>decoder</a:t>
            </a:r>
            <a:endParaRPr lang="en-US" sz="1800" dirty="0">
              <a:solidFill>
                <a:schemeClr val="tx2"/>
              </a:solidFill>
              <a:latin typeface="Source Sans Pro" panose="020B0503030403020204"/>
            </a:endParaRPr>
          </a:p>
        </p:txBody>
      </p:sp>
      <p:sp>
        <p:nvSpPr>
          <p:cNvPr id="9" name="Text Box 108"/>
          <p:cNvSpPr txBox="1">
            <a:spLocks noChangeArrowheads="1"/>
          </p:cNvSpPr>
          <p:nvPr>
            <p:custDataLst>
              <p:tags r:id="rId2"/>
            </p:custDataLst>
          </p:nvPr>
        </p:nvSpPr>
        <p:spPr bwMode="auto">
          <a:xfrm>
            <a:off x="6825712" y="30606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panose="020B0503030403020204"/>
              </a:rPr>
              <a:t>3</a:t>
            </a:r>
          </a:p>
        </p:txBody>
      </p:sp>
      <p:sp>
        <p:nvSpPr>
          <p:cNvPr id="10" name="Text Box 108"/>
          <p:cNvSpPr txBox="1">
            <a:spLocks noChangeArrowheads="1"/>
          </p:cNvSpPr>
          <p:nvPr>
            <p:custDataLst>
              <p:tags r:id="rId3"/>
            </p:custDataLst>
          </p:nvPr>
        </p:nvSpPr>
        <p:spPr bwMode="auto">
          <a:xfrm>
            <a:off x="6993327" y="3410128"/>
            <a:ext cx="5279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sp>
        <p:nvSpPr>
          <p:cNvPr id="11" name="Line 104"/>
          <p:cNvSpPr>
            <a:spLocks noChangeShapeType="1"/>
          </p:cNvSpPr>
          <p:nvPr>
            <p:custDataLst>
              <p:tags r:id="rId4"/>
            </p:custDataLst>
          </p:nvPr>
        </p:nvSpPr>
        <p:spPr bwMode="auto">
          <a:xfrm rot="16200000" flipV="1">
            <a:off x="6743105" y="3030462"/>
            <a:ext cx="888559" cy="9236"/>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12" name="Line 106"/>
          <p:cNvSpPr>
            <a:spLocks noChangeShapeType="1"/>
          </p:cNvSpPr>
          <p:nvPr>
            <p:custDataLst>
              <p:tags r:id="rId5"/>
            </p:custDataLst>
          </p:nvPr>
        </p:nvSpPr>
        <p:spPr bwMode="auto">
          <a:xfrm rot="16200000" flipH="1">
            <a:off x="7121358" y="3162300"/>
            <a:ext cx="76200" cy="152400"/>
          </a:xfrm>
          <a:prstGeom prst="line">
            <a:avLst/>
          </a:prstGeom>
          <a:noFill/>
          <a:ln w="28575">
            <a:solidFill>
              <a:schemeClr val="tx2"/>
            </a:solidFill>
            <a:round/>
            <a:headEnd/>
            <a:tailEnd/>
          </a:ln>
          <a:effectLst/>
        </p:spPr>
        <p:txBody>
          <a:bodyPr wrap="none" anchor="ctr">
            <a:noAutofit/>
          </a:bodyPr>
          <a:lstStyle/>
          <a:p>
            <a:endParaRPr lang="en-US"/>
          </a:p>
        </p:txBody>
      </p:sp>
      <p:grpSp>
        <p:nvGrpSpPr>
          <p:cNvPr id="13" name="Group 12"/>
          <p:cNvGrpSpPr/>
          <p:nvPr/>
        </p:nvGrpSpPr>
        <p:grpSpPr>
          <a:xfrm>
            <a:off x="7642622" y="996605"/>
            <a:ext cx="536814" cy="1594195"/>
            <a:chOff x="5283764" y="1301405"/>
            <a:chExt cx="536814" cy="1594195"/>
          </a:xfrm>
        </p:grpSpPr>
        <p:sp>
          <p:nvSpPr>
            <p:cNvPr id="14" name="Text Box 113"/>
            <p:cNvSpPr txBox="1">
              <a:spLocks noChangeArrowheads="1"/>
            </p:cNvSpPr>
            <p:nvPr>
              <p:custDataLst>
                <p:tags r:id="rId7"/>
              </p:custDataLst>
            </p:nvPr>
          </p:nvSpPr>
          <p:spPr bwMode="auto">
            <a:xfrm rot="5400000">
              <a:off x="5410305" y="2083258"/>
              <a:ext cx="283732"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cxnSp>
          <p:nvCxnSpPr>
            <p:cNvPr id="15" name="Straight Connector 14"/>
            <p:cNvCxnSpPr/>
            <p:nvPr/>
          </p:nvCxnSpPr>
          <p:spPr>
            <a:xfrm>
              <a:off x="5331304" y="130140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1304" y="160020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331304" y="2895600"/>
              <a:ext cx="1967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1304" y="1447800"/>
              <a:ext cx="224348" cy="0"/>
            </a:xfrm>
            <a:prstGeom prst="line">
              <a:avLst/>
            </a:prstGeom>
            <a:ln w="28575">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31304" y="1739748"/>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331304" y="190462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31304" y="2033674"/>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268201" y="2895600"/>
            <a:ext cx="694421" cy="461665"/>
          </a:xfrm>
          <a:prstGeom prst="rect">
            <a:avLst/>
          </a:prstGeom>
        </p:spPr>
        <p:txBody>
          <a:bodyPr wrap="none">
            <a:spAutoFit/>
          </a:bodyPr>
          <a:lstStyle/>
          <a:p>
            <a:r>
              <a:rPr lang="en-US" sz="2400" dirty="0">
                <a:solidFill>
                  <a:srgbClr val="FF40FF"/>
                </a:solidFill>
                <a:latin typeface="Consolas" pitchFamily="49" charset="0"/>
              </a:rPr>
              <a:t>0</a:t>
            </a:r>
            <a:r>
              <a:rPr lang="en-US" sz="2400" dirty="0" smtClean="0">
                <a:solidFill>
                  <a:srgbClr val="FF40FF"/>
                </a:solidFill>
                <a:latin typeface="Consolas" pitchFamily="49" charset="0"/>
              </a:rPr>
              <a:t>01</a:t>
            </a:r>
            <a:endParaRPr lang="en-US" sz="2400" dirty="0">
              <a:solidFill>
                <a:srgbClr val="FF40FF"/>
              </a:solidFill>
            </a:endParaRPr>
          </a:p>
        </p:txBody>
      </p:sp>
      <p:pic>
        <p:nvPicPr>
          <p:cNvPr id="23" name="Picture 22"/>
          <p:cNvPicPr>
            <a:picLocks noChangeAspect="1"/>
          </p:cNvPicPr>
          <p:nvPr/>
        </p:nvPicPr>
        <p:blipFill>
          <a:blip r:embed="rId10"/>
          <a:stretch>
            <a:fillRect/>
          </a:stretch>
        </p:blipFill>
        <p:spPr>
          <a:xfrm>
            <a:off x="99358" y="76200"/>
            <a:ext cx="539234" cy="539234"/>
          </a:xfrm>
          <a:prstGeom prst="rect">
            <a:avLst/>
          </a:prstGeom>
        </p:spPr>
      </p:pic>
      <p:graphicFrame>
        <p:nvGraphicFramePr>
          <p:cNvPr id="24" name="Group 2"/>
          <p:cNvGraphicFramePr>
            <a:graphicFrameLocks noGrp="1"/>
          </p:cNvGraphicFramePr>
          <p:nvPr>
            <p:custDataLst>
              <p:tags r:id="rId6"/>
            </p:custDataLst>
            <p:extLst>
              <p:ext uri="{D42A27DB-BD31-4B8C-83A1-F6EECF244321}">
                <p14:modId xmlns:p14="http://schemas.microsoft.com/office/powerpoint/2010/main" val="49063694"/>
              </p:ext>
            </p:extLst>
          </p:nvPr>
        </p:nvGraphicFramePr>
        <p:xfrm>
          <a:off x="152400" y="1184164"/>
          <a:ext cx="5105400" cy="5214447"/>
        </p:xfrm>
        <a:graphic>
          <a:graphicData uri="http://schemas.openxmlformats.org/drawingml/2006/table">
            <a:tbl>
              <a:tblPr/>
              <a:tblGrid>
                <a:gridCol w="394303">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520097">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tblGrid>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i2</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i1</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i0</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o0</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o1</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o2</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o3</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o4</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o5</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o6</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o7</a:t>
                      </a:r>
                      <a:endParaRPr kumimoji="0" lang="en-US" sz="2800" b="1" i="0" u="none" strike="noStrike" cap="none" normalizeH="0" baseline="-25000" dirty="0" smtClean="0">
                        <a:ln>
                          <a:noFill/>
                        </a:ln>
                        <a:solidFill>
                          <a:schemeClr val="tx2"/>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0</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383">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tx2"/>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endPar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ts val="40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Lst>
                      </a:pPr>
                      <a:r>
                        <a:rPr kumimoji="0" lang="en-US" sz="2800" b="1" i="0" u="none" strike="noStrike" cap="none" normalizeH="0" baseline="0" dirty="0" smtClean="0">
                          <a:ln>
                            <a:noFill/>
                          </a:ln>
                          <a:solidFill>
                            <a:schemeClr val="accent6"/>
                          </a:solidFill>
                          <a:effectLst/>
                          <a:latin typeface="Calibri" pitchFamily="34" charset="0"/>
                          <a:ea typeface="Arial Unicode MS" pitchFamily="34" charset="-128"/>
                          <a:cs typeface="Arial Unicode MS" pitchFamily="34" charset="-128"/>
                        </a:rPr>
                        <a:t>1</a:t>
                      </a: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5" name="AutoShape 5"/>
          <p:cNvSpPr>
            <a:spLocks noChangeArrowheads="1"/>
          </p:cNvSpPr>
          <p:nvPr/>
        </p:nvSpPr>
        <p:spPr bwMode="auto">
          <a:xfrm>
            <a:off x="6858000" y="4333600"/>
            <a:ext cx="558637" cy="649188"/>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solidFill>
                <a:schemeClr val="tx2"/>
              </a:solidFill>
            </a:endParaRPr>
          </a:p>
        </p:txBody>
      </p:sp>
      <p:cxnSp>
        <p:nvCxnSpPr>
          <p:cNvPr id="26" name="Straight Connector 25"/>
          <p:cNvCxnSpPr/>
          <p:nvPr/>
        </p:nvCxnSpPr>
        <p:spPr>
          <a:xfrm>
            <a:off x="6557452" y="4419600"/>
            <a:ext cx="224348" cy="0"/>
          </a:xfrm>
          <a:prstGeom prst="line">
            <a:avLst/>
          </a:prstGeom>
          <a:ln w="31750">
            <a:solidFill>
              <a:schemeClr val="tx2"/>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57452" y="4648200"/>
            <a:ext cx="224348" cy="0"/>
          </a:xfrm>
          <a:prstGeom prst="line">
            <a:avLst/>
          </a:prstGeom>
          <a:ln w="31750">
            <a:solidFill>
              <a:schemeClr val="tx2"/>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557452" y="4876800"/>
            <a:ext cx="224348" cy="0"/>
          </a:xfrm>
          <a:prstGeom prst="line">
            <a:avLst/>
          </a:prstGeom>
          <a:ln w="31750">
            <a:solidFill>
              <a:schemeClr val="tx2"/>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416994" y="4648200"/>
            <a:ext cx="22946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172200" y="4114800"/>
            <a:ext cx="404278" cy="1107996"/>
          </a:xfrm>
          <a:prstGeom prst="rect">
            <a:avLst/>
          </a:prstGeom>
          <a:noFill/>
          <a:ln>
            <a:noFill/>
          </a:ln>
        </p:spPr>
        <p:txBody>
          <a:bodyPr wrap="none" rtlCol="0">
            <a:spAutoFit/>
          </a:bodyPr>
          <a:lstStyle/>
          <a:p>
            <a:r>
              <a:rPr lang="en-US" sz="2200" dirty="0" smtClean="0">
                <a:solidFill>
                  <a:schemeClr val="tx2"/>
                </a:solidFill>
                <a:latin typeface="Source Sans Pro" panose="020B0503030403020204"/>
              </a:rPr>
              <a:t>i2</a:t>
            </a:r>
          </a:p>
          <a:p>
            <a:r>
              <a:rPr lang="en-US" sz="2200" dirty="0" smtClean="0">
                <a:solidFill>
                  <a:schemeClr val="tx2"/>
                </a:solidFill>
                <a:latin typeface="Source Sans Pro" panose="020B0503030403020204"/>
              </a:rPr>
              <a:t>i1</a:t>
            </a:r>
          </a:p>
          <a:p>
            <a:r>
              <a:rPr lang="en-US" sz="2200" dirty="0" smtClean="0">
                <a:solidFill>
                  <a:schemeClr val="tx2"/>
                </a:solidFill>
                <a:latin typeface="Source Sans Pro" panose="020B0503030403020204"/>
              </a:rPr>
              <a:t>i0</a:t>
            </a:r>
            <a:endParaRPr lang="en-US" sz="2200" dirty="0">
              <a:solidFill>
                <a:schemeClr val="tx2"/>
              </a:solidFill>
              <a:latin typeface="Source Sans Pro" panose="020B0503030403020204"/>
            </a:endParaRPr>
          </a:p>
        </p:txBody>
      </p:sp>
      <p:sp>
        <p:nvSpPr>
          <p:cNvPr id="31" name="TextBox 30"/>
          <p:cNvSpPr txBox="1"/>
          <p:nvPr/>
        </p:nvSpPr>
        <p:spPr>
          <a:xfrm>
            <a:off x="7685583" y="4419600"/>
            <a:ext cx="527709" cy="461665"/>
          </a:xfrm>
          <a:prstGeom prst="rect">
            <a:avLst/>
          </a:prstGeom>
          <a:noFill/>
          <a:ln>
            <a:noFill/>
          </a:ln>
        </p:spPr>
        <p:txBody>
          <a:bodyPr wrap="none" rtlCol="0">
            <a:spAutoFit/>
          </a:bodyPr>
          <a:lstStyle/>
          <a:p>
            <a:r>
              <a:rPr lang="en-US" sz="2400" dirty="0" smtClean="0">
                <a:solidFill>
                  <a:schemeClr val="tx2"/>
                </a:solidFill>
                <a:latin typeface="Source Sans Pro" panose="020B0503030403020204"/>
              </a:rPr>
              <a:t>o0</a:t>
            </a:r>
            <a:endParaRPr lang="en-US" sz="2400" dirty="0">
              <a:solidFill>
                <a:schemeClr val="tx2"/>
              </a:solidFill>
              <a:latin typeface="Source Sans Pro" panose="020B0503030403020204"/>
            </a:endParaRPr>
          </a:p>
        </p:txBody>
      </p:sp>
      <p:sp>
        <p:nvSpPr>
          <p:cNvPr id="32" name="AutoShape 5"/>
          <p:cNvSpPr>
            <a:spLocks noChangeArrowheads="1"/>
          </p:cNvSpPr>
          <p:nvPr/>
        </p:nvSpPr>
        <p:spPr bwMode="auto">
          <a:xfrm>
            <a:off x="6858000" y="5608827"/>
            <a:ext cx="558637" cy="649188"/>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solidFill>
                <a:schemeClr val="tx2"/>
              </a:solidFill>
            </a:endParaRPr>
          </a:p>
        </p:txBody>
      </p:sp>
      <p:cxnSp>
        <p:nvCxnSpPr>
          <p:cNvPr id="33" name="Straight Connector 32"/>
          <p:cNvCxnSpPr/>
          <p:nvPr/>
        </p:nvCxnSpPr>
        <p:spPr>
          <a:xfrm>
            <a:off x="6557452" y="5694827"/>
            <a:ext cx="279527" cy="0"/>
          </a:xfrm>
          <a:prstGeom prst="line">
            <a:avLst/>
          </a:prstGeom>
          <a:ln w="31750">
            <a:solidFill>
              <a:schemeClr val="tx2"/>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557452" y="5923427"/>
            <a:ext cx="224348" cy="0"/>
          </a:xfrm>
          <a:prstGeom prst="line">
            <a:avLst/>
          </a:prstGeom>
          <a:ln w="31750">
            <a:solidFill>
              <a:schemeClr val="tx2"/>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57452" y="6152027"/>
            <a:ext cx="279527" cy="0"/>
          </a:xfrm>
          <a:prstGeom prst="line">
            <a:avLst/>
          </a:prstGeom>
          <a:ln w="31750">
            <a:solidFill>
              <a:schemeClr val="tx2"/>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7416994" y="5923427"/>
            <a:ext cx="22946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72200" y="5390027"/>
            <a:ext cx="404278" cy="1107996"/>
          </a:xfrm>
          <a:prstGeom prst="rect">
            <a:avLst/>
          </a:prstGeom>
          <a:noFill/>
          <a:ln>
            <a:noFill/>
          </a:ln>
        </p:spPr>
        <p:txBody>
          <a:bodyPr wrap="none" rtlCol="0">
            <a:spAutoFit/>
          </a:bodyPr>
          <a:lstStyle/>
          <a:p>
            <a:r>
              <a:rPr lang="en-US" sz="2200" dirty="0" smtClean="0">
                <a:solidFill>
                  <a:schemeClr val="tx2"/>
                </a:solidFill>
                <a:latin typeface="Source Sans Pro" panose="020B0503030403020204"/>
              </a:rPr>
              <a:t>i2</a:t>
            </a:r>
          </a:p>
          <a:p>
            <a:r>
              <a:rPr lang="en-US" sz="2200" dirty="0" smtClean="0">
                <a:solidFill>
                  <a:schemeClr val="tx2"/>
                </a:solidFill>
                <a:latin typeface="Source Sans Pro" panose="020B0503030403020204"/>
              </a:rPr>
              <a:t>i1</a:t>
            </a:r>
          </a:p>
          <a:p>
            <a:r>
              <a:rPr lang="en-US" sz="2200" dirty="0" smtClean="0">
                <a:solidFill>
                  <a:schemeClr val="tx2"/>
                </a:solidFill>
                <a:latin typeface="Source Sans Pro" panose="020B0503030403020204"/>
              </a:rPr>
              <a:t>i0</a:t>
            </a:r>
            <a:endParaRPr lang="en-US" sz="2200" dirty="0">
              <a:solidFill>
                <a:schemeClr val="tx2"/>
              </a:solidFill>
              <a:latin typeface="Source Sans Pro" panose="020B0503030403020204"/>
            </a:endParaRPr>
          </a:p>
        </p:txBody>
      </p:sp>
      <p:sp>
        <p:nvSpPr>
          <p:cNvPr id="38" name="TextBox 37"/>
          <p:cNvSpPr txBox="1"/>
          <p:nvPr/>
        </p:nvSpPr>
        <p:spPr>
          <a:xfrm>
            <a:off x="7685583" y="5694827"/>
            <a:ext cx="527709" cy="461665"/>
          </a:xfrm>
          <a:prstGeom prst="rect">
            <a:avLst/>
          </a:prstGeom>
          <a:noFill/>
          <a:ln>
            <a:noFill/>
          </a:ln>
        </p:spPr>
        <p:txBody>
          <a:bodyPr wrap="none" rtlCol="0">
            <a:spAutoFit/>
          </a:bodyPr>
          <a:lstStyle/>
          <a:p>
            <a:r>
              <a:rPr lang="en-US" sz="2400" dirty="0" smtClean="0">
                <a:solidFill>
                  <a:schemeClr val="tx2"/>
                </a:solidFill>
                <a:latin typeface="Source Sans Pro" panose="020B0503030403020204"/>
              </a:rPr>
              <a:t>o</a:t>
            </a:r>
            <a:r>
              <a:rPr lang="en-US" sz="2400" dirty="0">
                <a:solidFill>
                  <a:schemeClr val="tx2"/>
                </a:solidFill>
                <a:latin typeface="Source Sans Pro" panose="020B0503030403020204"/>
              </a:rPr>
              <a:t>5</a:t>
            </a:r>
          </a:p>
        </p:txBody>
      </p:sp>
    </p:spTree>
    <p:extLst>
      <p:ext uri="{BB962C8B-B14F-4D97-AF65-F5344CB8AC3E}">
        <p14:creationId xmlns:p14="http://schemas.microsoft.com/office/powerpoint/2010/main" val="1285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p:bldP spid="31" grpId="0"/>
      <p:bldP spid="32" grpId="0" animBg="1"/>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18</a:t>
            </a:fld>
            <a:endParaRPr lang="en-US" dirty="0"/>
          </a:p>
        </p:txBody>
      </p:sp>
      <p:sp>
        <p:nvSpPr>
          <p:cNvPr id="5" name="Rectangle 3"/>
          <p:cNvSpPr>
            <a:spLocks noGrp="1" noChangeArrowheads="1"/>
          </p:cNvSpPr>
          <p:nvPr>
            <p:ph idx="1"/>
            <p:custDataLst>
              <p:tags r:id="rId1"/>
            </p:custDataLst>
          </p:nvPr>
        </p:nvSpPr>
        <p:spPr>
          <a:xfrm>
            <a:off x="76199" y="609600"/>
            <a:ext cx="5837245"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smtClean="0"/>
          </a:p>
          <a:p>
            <a:endParaRPr lang="en-US" dirty="0" smtClean="0">
              <a:solidFill>
                <a:schemeClr val="accent1"/>
              </a:solidFill>
            </a:endParaRPr>
          </a:p>
          <a:p>
            <a:endParaRPr lang="en-US" dirty="0">
              <a:solidFill>
                <a:schemeClr val="accent1"/>
              </a:solidFill>
            </a:endParaRPr>
          </a:p>
          <a:p>
            <a:pPr marL="0" indent="0">
              <a:buNone/>
            </a:pPr>
            <a:r>
              <a:rPr lang="en-US" dirty="0" smtClean="0">
                <a:solidFill>
                  <a:schemeClr val="accent1"/>
                </a:solidFill>
              </a:rPr>
              <a:t>How to read from two registers?</a:t>
            </a:r>
          </a:p>
          <a:p>
            <a:pPr lvl="1"/>
            <a:r>
              <a:rPr lang="en-US" dirty="0" smtClean="0"/>
              <a:t>Need a multiplexor</a:t>
            </a:r>
          </a:p>
        </p:txBody>
      </p:sp>
      <p:sp>
        <p:nvSpPr>
          <p:cNvPr id="6" name="Title 3"/>
          <p:cNvSpPr>
            <a:spLocks noGrp="1"/>
          </p:cNvSpPr>
          <p:nvPr>
            <p:ph type="title"/>
            <p:custDataLst>
              <p:tags r:id="rId2"/>
            </p:custDataLst>
          </p:nvPr>
        </p:nvSpPr>
        <p:spPr>
          <a:xfrm>
            <a:off x="228600" y="152400"/>
            <a:ext cx="8686800" cy="533400"/>
          </a:xfrm>
        </p:spPr>
        <p:txBody>
          <a:bodyPr>
            <a:normAutofit fontScale="90000"/>
          </a:bodyPr>
          <a:lstStyle/>
          <a:p>
            <a:r>
              <a:rPr lang="en-US" dirty="0" smtClean="0"/>
              <a:t>Register File</a:t>
            </a:r>
            <a:endParaRPr lang="en-US" dirty="0"/>
          </a:p>
        </p:txBody>
      </p:sp>
      <p:sp>
        <p:nvSpPr>
          <p:cNvPr id="7" name="Text Box 108"/>
          <p:cNvSpPr txBox="1">
            <a:spLocks noChangeArrowheads="1"/>
          </p:cNvSpPr>
          <p:nvPr>
            <p:custDataLst>
              <p:tags r:id="rId3"/>
            </p:custDataLst>
          </p:nvPr>
        </p:nvSpPr>
        <p:spPr bwMode="auto">
          <a:xfrm>
            <a:off x="7102244" y="762000"/>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8" name="Rectangle 102"/>
          <p:cNvSpPr>
            <a:spLocks noChangeArrowheads="1"/>
          </p:cNvSpPr>
          <p:nvPr>
            <p:custDataLst>
              <p:tags r:id="rId4"/>
            </p:custDataLst>
          </p:nvPr>
        </p:nvSpPr>
        <p:spPr bwMode="auto">
          <a:xfrm>
            <a:off x="5914049"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9" name="Line 104"/>
          <p:cNvSpPr>
            <a:spLocks noChangeShapeType="1"/>
          </p:cNvSpPr>
          <p:nvPr>
            <p:custDataLst>
              <p:tags r:id="rId5"/>
            </p:custDataLst>
          </p:nvPr>
        </p:nvSpPr>
        <p:spPr bwMode="auto">
          <a:xfrm>
            <a:off x="6980849" y="1295400"/>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10" name="Line 106"/>
          <p:cNvSpPr>
            <a:spLocks noChangeShapeType="1"/>
          </p:cNvSpPr>
          <p:nvPr>
            <p:custDataLst>
              <p:tags r:id="rId6"/>
            </p:custDataLst>
          </p:nvPr>
        </p:nvSpPr>
        <p:spPr bwMode="auto">
          <a:xfrm>
            <a:off x="7285649" y="12192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11" name="Text Box 113"/>
          <p:cNvSpPr txBox="1">
            <a:spLocks noChangeArrowheads="1"/>
          </p:cNvSpPr>
          <p:nvPr>
            <p:custDataLst>
              <p:tags r:id="rId7"/>
            </p:custDataLst>
          </p:nvPr>
        </p:nvSpPr>
        <p:spPr bwMode="auto">
          <a:xfrm>
            <a:off x="6151468" y="1104273"/>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0</a:t>
            </a:r>
            <a:endParaRPr lang="en-US" sz="2000" dirty="0">
              <a:solidFill>
                <a:schemeClr val="tx2"/>
              </a:solidFill>
              <a:latin typeface="Source Sans Pro" panose="020B0503030403020204"/>
            </a:endParaRPr>
          </a:p>
        </p:txBody>
      </p:sp>
      <p:sp>
        <p:nvSpPr>
          <p:cNvPr id="12" name="Rectangle 102"/>
          <p:cNvSpPr>
            <a:spLocks noChangeArrowheads="1"/>
          </p:cNvSpPr>
          <p:nvPr>
            <p:custDataLst>
              <p:tags r:id="rId8"/>
            </p:custDataLst>
          </p:nvPr>
        </p:nvSpPr>
        <p:spPr bwMode="auto">
          <a:xfrm>
            <a:off x="5914049" y="1476549"/>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13" name="Line 104"/>
          <p:cNvSpPr>
            <a:spLocks noChangeShapeType="1"/>
          </p:cNvSpPr>
          <p:nvPr>
            <p:custDataLst>
              <p:tags r:id="rId9"/>
            </p:custDataLst>
          </p:nvPr>
        </p:nvSpPr>
        <p:spPr bwMode="auto">
          <a:xfrm>
            <a:off x="6980849" y="1628949"/>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14" name="Line 106"/>
          <p:cNvSpPr>
            <a:spLocks noChangeShapeType="1"/>
          </p:cNvSpPr>
          <p:nvPr>
            <p:custDataLst>
              <p:tags r:id="rId10"/>
            </p:custDataLst>
          </p:nvPr>
        </p:nvSpPr>
        <p:spPr bwMode="auto">
          <a:xfrm>
            <a:off x="7285649" y="1552749"/>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15" name="Text Box 113"/>
          <p:cNvSpPr txBox="1">
            <a:spLocks noChangeArrowheads="1"/>
          </p:cNvSpPr>
          <p:nvPr>
            <p:custDataLst>
              <p:tags r:id="rId11"/>
            </p:custDataLst>
          </p:nvPr>
        </p:nvSpPr>
        <p:spPr bwMode="auto">
          <a:xfrm>
            <a:off x="6151468" y="1494475"/>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1</a:t>
            </a:r>
            <a:endParaRPr lang="en-US" sz="2000" dirty="0">
              <a:solidFill>
                <a:schemeClr val="tx2"/>
              </a:solidFill>
              <a:latin typeface="Source Sans Pro" panose="020B0503030403020204"/>
            </a:endParaRPr>
          </a:p>
        </p:txBody>
      </p:sp>
      <p:grpSp>
        <p:nvGrpSpPr>
          <p:cNvPr id="16" name="Group 15"/>
          <p:cNvGrpSpPr/>
          <p:nvPr/>
        </p:nvGrpSpPr>
        <p:grpSpPr>
          <a:xfrm>
            <a:off x="5914049" y="1672986"/>
            <a:ext cx="1020865" cy="536814"/>
            <a:chOff x="5257800" y="958437"/>
            <a:chExt cx="1020865" cy="536814"/>
          </a:xfrm>
        </p:grpSpPr>
        <p:sp>
          <p:nvSpPr>
            <p:cNvPr id="17" name="Rectangle 102"/>
            <p:cNvSpPr>
              <a:spLocks noChangeArrowheads="1"/>
            </p:cNvSpPr>
            <p:nvPr>
              <p:custDataLst>
                <p:tags r:id="rId41"/>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18" name="Text Box 113"/>
            <p:cNvSpPr txBox="1">
              <a:spLocks noChangeArrowheads="1"/>
            </p:cNvSpPr>
            <p:nvPr>
              <p:custDataLst>
                <p:tags r:id="rId42"/>
              </p:custDataLst>
            </p:nvPr>
          </p:nvSpPr>
          <p:spPr bwMode="auto">
            <a:xfrm>
              <a:off x="5498119" y="958437"/>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grpSp>
      <p:sp>
        <p:nvSpPr>
          <p:cNvPr id="19" name="Rectangle 102"/>
          <p:cNvSpPr>
            <a:spLocks noChangeArrowheads="1"/>
          </p:cNvSpPr>
          <p:nvPr>
            <p:custDataLst>
              <p:tags r:id="rId12"/>
            </p:custDataLst>
          </p:nvPr>
        </p:nvSpPr>
        <p:spPr bwMode="auto">
          <a:xfrm>
            <a:off x="5914049" y="2238549"/>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20" name="Line 104"/>
          <p:cNvSpPr>
            <a:spLocks noChangeShapeType="1"/>
          </p:cNvSpPr>
          <p:nvPr>
            <p:custDataLst>
              <p:tags r:id="rId13"/>
            </p:custDataLst>
          </p:nvPr>
        </p:nvSpPr>
        <p:spPr bwMode="auto">
          <a:xfrm>
            <a:off x="6980849" y="2390949"/>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21" name="Line 106"/>
          <p:cNvSpPr>
            <a:spLocks noChangeShapeType="1"/>
          </p:cNvSpPr>
          <p:nvPr>
            <p:custDataLst>
              <p:tags r:id="rId14"/>
            </p:custDataLst>
          </p:nvPr>
        </p:nvSpPr>
        <p:spPr bwMode="auto">
          <a:xfrm>
            <a:off x="7285649" y="2314749"/>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22" name="Text Box 113"/>
          <p:cNvSpPr txBox="1">
            <a:spLocks noChangeArrowheads="1"/>
          </p:cNvSpPr>
          <p:nvPr>
            <p:custDataLst>
              <p:tags r:id="rId15"/>
            </p:custDataLst>
          </p:nvPr>
        </p:nvSpPr>
        <p:spPr bwMode="auto">
          <a:xfrm>
            <a:off x="6079458" y="2241845"/>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30</a:t>
            </a:r>
            <a:endParaRPr lang="en-US" sz="2000" dirty="0">
              <a:solidFill>
                <a:schemeClr val="tx2"/>
              </a:solidFill>
              <a:latin typeface="Source Sans Pro" panose="020B0503030403020204"/>
            </a:endParaRPr>
          </a:p>
        </p:txBody>
      </p:sp>
      <p:sp>
        <p:nvSpPr>
          <p:cNvPr id="23" name="Rectangle 102"/>
          <p:cNvSpPr>
            <a:spLocks noChangeArrowheads="1"/>
          </p:cNvSpPr>
          <p:nvPr>
            <p:custDataLst>
              <p:tags r:id="rId16"/>
            </p:custDataLst>
          </p:nvPr>
        </p:nvSpPr>
        <p:spPr bwMode="auto">
          <a:xfrm>
            <a:off x="5914049" y="25908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24" name="Line 104"/>
          <p:cNvSpPr>
            <a:spLocks noChangeShapeType="1"/>
          </p:cNvSpPr>
          <p:nvPr>
            <p:custDataLst>
              <p:tags r:id="rId17"/>
            </p:custDataLst>
          </p:nvPr>
        </p:nvSpPr>
        <p:spPr bwMode="auto">
          <a:xfrm>
            <a:off x="6980849" y="2743200"/>
            <a:ext cx="8382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25" name="Line 106"/>
          <p:cNvSpPr>
            <a:spLocks noChangeShapeType="1"/>
          </p:cNvSpPr>
          <p:nvPr>
            <p:custDataLst>
              <p:tags r:id="rId18"/>
            </p:custDataLst>
          </p:nvPr>
        </p:nvSpPr>
        <p:spPr bwMode="auto">
          <a:xfrm>
            <a:off x="7285649" y="26670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26" name="Text Box 113"/>
          <p:cNvSpPr txBox="1">
            <a:spLocks noChangeArrowheads="1"/>
          </p:cNvSpPr>
          <p:nvPr>
            <p:custDataLst>
              <p:tags r:id="rId19"/>
            </p:custDataLst>
          </p:nvPr>
        </p:nvSpPr>
        <p:spPr bwMode="auto">
          <a:xfrm>
            <a:off x="6079458" y="2594096"/>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31</a:t>
            </a:r>
            <a:endParaRPr lang="en-US" sz="2000" dirty="0">
              <a:solidFill>
                <a:schemeClr val="tx2"/>
              </a:solidFill>
              <a:latin typeface="Source Sans Pro" panose="020B0503030403020204"/>
            </a:endParaRPr>
          </a:p>
        </p:txBody>
      </p:sp>
      <p:sp>
        <p:nvSpPr>
          <p:cNvPr id="27" name="Trapezoid 26"/>
          <p:cNvSpPr/>
          <p:nvPr/>
        </p:nvSpPr>
        <p:spPr>
          <a:xfrm rot="5400000">
            <a:off x="7090472" y="1786025"/>
            <a:ext cx="1885603" cy="428451"/>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17091" y="1486437"/>
            <a:ext cx="441146" cy="1200329"/>
          </a:xfrm>
          <a:prstGeom prst="rect">
            <a:avLst/>
          </a:prstGeom>
          <a:noFill/>
          <a:ln>
            <a:noFill/>
          </a:ln>
        </p:spPr>
        <p:txBody>
          <a:bodyPr wrap="none" rtlCol="0">
            <a:spAutoFit/>
          </a:bodyPr>
          <a:lstStyle/>
          <a:p>
            <a:r>
              <a:rPr lang="en-US" dirty="0" smtClean="0">
                <a:solidFill>
                  <a:schemeClr val="tx2"/>
                </a:solidFill>
                <a:latin typeface="Source Sans Pro" panose="020B0503030403020204"/>
              </a:rPr>
              <a:t>M</a:t>
            </a:r>
          </a:p>
          <a:p>
            <a:r>
              <a:rPr lang="en-US" dirty="0" smtClean="0">
                <a:solidFill>
                  <a:schemeClr val="tx2"/>
                </a:solidFill>
                <a:latin typeface="Source Sans Pro" panose="020B0503030403020204"/>
              </a:rPr>
              <a:t>U</a:t>
            </a:r>
          </a:p>
          <a:p>
            <a:r>
              <a:rPr lang="en-US" dirty="0" smtClean="0">
                <a:solidFill>
                  <a:schemeClr val="tx2"/>
                </a:solidFill>
                <a:latin typeface="Source Sans Pro" panose="020B0503030403020204"/>
              </a:rPr>
              <a:t>X</a:t>
            </a:r>
          </a:p>
        </p:txBody>
      </p:sp>
      <p:sp>
        <p:nvSpPr>
          <p:cNvPr id="29" name="Line 104"/>
          <p:cNvSpPr>
            <a:spLocks noChangeShapeType="1"/>
          </p:cNvSpPr>
          <p:nvPr>
            <p:custDataLst>
              <p:tags r:id="rId20"/>
            </p:custDataLst>
          </p:nvPr>
        </p:nvSpPr>
        <p:spPr bwMode="auto">
          <a:xfrm>
            <a:off x="8276249" y="1981200"/>
            <a:ext cx="571500" cy="1905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0" name="Line 106"/>
          <p:cNvSpPr>
            <a:spLocks noChangeShapeType="1"/>
          </p:cNvSpPr>
          <p:nvPr>
            <p:custDataLst>
              <p:tags r:id="rId21"/>
            </p:custDataLst>
          </p:nvPr>
        </p:nvSpPr>
        <p:spPr bwMode="auto">
          <a:xfrm>
            <a:off x="8588262" y="19050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1" name="Line 104"/>
          <p:cNvSpPr>
            <a:spLocks noChangeShapeType="1"/>
          </p:cNvSpPr>
          <p:nvPr>
            <p:custDataLst>
              <p:tags r:id="rId22"/>
            </p:custDataLst>
          </p:nvPr>
        </p:nvSpPr>
        <p:spPr bwMode="auto">
          <a:xfrm rot="16200000">
            <a:off x="7600891" y="5640307"/>
            <a:ext cx="888077" cy="23308"/>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2" name="Line 106"/>
          <p:cNvSpPr>
            <a:spLocks noChangeShapeType="1"/>
          </p:cNvSpPr>
          <p:nvPr>
            <p:custDataLst>
              <p:tags r:id="rId23"/>
            </p:custDataLst>
          </p:nvPr>
        </p:nvSpPr>
        <p:spPr bwMode="auto">
          <a:xfrm rot="16200000" flipH="1">
            <a:off x="8018489" y="57531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Trapezoid 32"/>
          <p:cNvSpPr/>
          <p:nvPr/>
        </p:nvSpPr>
        <p:spPr>
          <a:xfrm rot="5400000">
            <a:off x="7090473" y="4081375"/>
            <a:ext cx="1885603" cy="428451"/>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822303" y="3636138"/>
            <a:ext cx="441146" cy="1200329"/>
          </a:xfrm>
          <a:prstGeom prst="rect">
            <a:avLst/>
          </a:prstGeom>
          <a:noFill/>
          <a:ln>
            <a:noFill/>
          </a:ln>
        </p:spPr>
        <p:txBody>
          <a:bodyPr wrap="none" rtlCol="0">
            <a:spAutoFit/>
          </a:bodyPr>
          <a:lstStyle/>
          <a:p>
            <a:r>
              <a:rPr lang="en-US" dirty="0" smtClean="0">
                <a:solidFill>
                  <a:schemeClr val="tx2"/>
                </a:solidFill>
                <a:latin typeface="Source Sans Pro" panose="020B0503030403020204"/>
              </a:rPr>
              <a:t>M</a:t>
            </a:r>
          </a:p>
          <a:p>
            <a:r>
              <a:rPr lang="en-US" dirty="0" smtClean="0">
                <a:solidFill>
                  <a:schemeClr val="tx2"/>
                </a:solidFill>
                <a:latin typeface="Source Sans Pro" panose="020B0503030403020204"/>
              </a:rPr>
              <a:t>U</a:t>
            </a:r>
          </a:p>
          <a:p>
            <a:r>
              <a:rPr lang="en-US" dirty="0" smtClean="0">
                <a:solidFill>
                  <a:schemeClr val="tx2"/>
                </a:solidFill>
                <a:latin typeface="Source Sans Pro" panose="020B0503030403020204"/>
              </a:rPr>
              <a:t>X</a:t>
            </a:r>
          </a:p>
        </p:txBody>
      </p:sp>
      <p:sp>
        <p:nvSpPr>
          <p:cNvPr id="35" name="Line 104"/>
          <p:cNvSpPr>
            <a:spLocks noChangeShapeType="1"/>
          </p:cNvSpPr>
          <p:nvPr>
            <p:custDataLst>
              <p:tags r:id="rId24"/>
            </p:custDataLst>
          </p:nvPr>
        </p:nvSpPr>
        <p:spPr bwMode="auto">
          <a:xfrm>
            <a:off x="8276249" y="4267198"/>
            <a:ext cx="571500" cy="1"/>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6" name="Line 106"/>
          <p:cNvSpPr>
            <a:spLocks noChangeShapeType="1"/>
          </p:cNvSpPr>
          <p:nvPr>
            <p:custDataLst>
              <p:tags r:id="rId25"/>
            </p:custDataLst>
          </p:nvPr>
        </p:nvSpPr>
        <p:spPr bwMode="auto">
          <a:xfrm>
            <a:off x="8588262" y="4191000"/>
            <a:ext cx="76200" cy="152400"/>
          </a:xfrm>
          <a:prstGeom prst="line">
            <a:avLst/>
          </a:prstGeom>
          <a:noFill/>
          <a:ln w="28575">
            <a:solidFill>
              <a:schemeClr val="tx2"/>
            </a:solidFill>
            <a:round/>
            <a:headEnd/>
            <a:tailEnd/>
          </a:ln>
          <a:effectLst/>
        </p:spPr>
        <p:txBody>
          <a:bodyPr wrap="none" anchor="ctr">
            <a:noAutofit/>
          </a:bodyPr>
          <a:lstStyle/>
          <a:p>
            <a:endParaRPr lang="en-US"/>
          </a:p>
        </p:txBody>
      </p:sp>
      <p:grpSp>
        <p:nvGrpSpPr>
          <p:cNvPr id="37" name="Group 36"/>
          <p:cNvGrpSpPr/>
          <p:nvPr/>
        </p:nvGrpSpPr>
        <p:grpSpPr>
          <a:xfrm>
            <a:off x="7133249" y="3505200"/>
            <a:ext cx="685800" cy="1447800"/>
            <a:chOff x="6477000" y="3505200"/>
            <a:chExt cx="685800" cy="1447800"/>
          </a:xfrm>
        </p:grpSpPr>
        <p:sp>
          <p:nvSpPr>
            <p:cNvPr id="38" name="Line 104"/>
            <p:cNvSpPr>
              <a:spLocks noChangeShapeType="1"/>
            </p:cNvSpPr>
            <p:nvPr>
              <p:custDataLst>
                <p:tags r:id="rId37"/>
              </p:custDataLst>
            </p:nvPr>
          </p:nvSpPr>
          <p:spPr bwMode="auto">
            <a:xfrm>
              <a:off x="6934200" y="3505200"/>
              <a:ext cx="2286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9" name="Line 104"/>
            <p:cNvSpPr>
              <a:spLocks noChangeShapeType="1"/>
            </p:cNvSpPr>
            <p:nvPr>
              <p:custDataLst>
                <p:tags r:id="rId38"/>
              </p:custDataLst>
            </p:nvPr>
          </p:nvSpPr>
          <p:spPr bwMode="auto">
            <a:xfrm>
              <a:off x="6858000" y="3810000"/>
              <a:ext cx="3048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0" name="Line 104"/>
            <p:cNvSpPr>
              <a:spLocks noChangeShapeType="1"/>
            </p:cNvSpPr>
            <p:nvPr>
              <p:custDataLst>
                <p:tags r:id="rId39"/>
              </p:custDataLst>
            </p:nvPr>
          </p:nvSpPr>
          <p:spPr bwMode="auto">
            <a:xfrm>
              <a:off x="6553200" y="4572000"/>
              <a:ext cx="6096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1" name="Line 104"/>
            <p:cNvSpPr>
              <a:spLocks noChangeShapeType="1"/>
            </p:cNvSpPr>
            <p:nvPr>
              <p:custDataLst>
                <p:tags r:id="rId40"/>
              </p:custDataLst>
            </p:nvPr>
          </p:nvSpPr>
          <p:spPr bwMode="auto">
            <a:xfrm>
              <a:off x="6477000" y="4953000"/>
              <a:ext cx="6858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grpSp>
      <p:cxnSp>
        <p:nvCxnSpPr>
          <p:cNvPr id="42" name="Straight Connector 41"/>
          <p:cNvCxnSpPr>
            <a:endCxn id="38" idx="0"/>
          </p:cNvCxnSpPr>
          <p:nvPr/>
        </p:nvCxnSpPr>
        <p:spPr>
          <a:xfrm>
            <a:off x="7590449" y="1295400"/>
            <a:ext cx="0" cy="220980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0"/>
          </p:cNvCxnSpPr>
          <p:nvPr/>
        </p:nvCxnSpPr>
        <p:spPr>
          <a:xfrm>
            <a:off x="7514249" y="1628949"/>
            <a:ext cx="0" cy="218105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0" idx="0"/>
          </p:cNvCxnSpPr>
          <p:nvPr/>
        </p:nvCxnSpPr>
        <p:spPr>
          <a:xfrm>
            <a:off x="7209449" y="2390949"/>
            <a:ext cx="0" cy="218105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1" idx="0"/>
          </p:cNvCxnSpPr>
          <p:nvPr/>
        </p:nvCxnSpPr>
        <p:spPr>
          <a:xfrm>
            <a:off x="7133249" y="2743200"/>
            <a:ext cx="0" cy="220980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46" name="Text Box 108"/>
          <p:cNvSpPr txBox="1">
            <a:spLocks noChangeArrowheads="1"/>
          </p:cNvSpPr>
          <p:nvPr>
            <p:custDataLst>
              <p:tags r:id="rId26"/>
            </p:custDataLst>
          </p:nvPr>
        </p:nvSpPr>
        <p:spPr bwMode="auto">
          <a:xfrm>
            <a:off x="8448686" y="1447800"/>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47" name="Text Box 108"/>
          <p:cNvSpPr txBox="1">
            <a:spLocks noChangeArrowheads="1"/>
          </p:cNvSpPr>
          <p:nvPr>
            <p:custDataLst>
              <p:tags r:id="rId27"/>
            </p:custDataLst>
          </p:nvPr>
        </p:nvSpPr>
        <p:spPr bwMode="auto">
          <a:xfrm>
            <a:off x="8716536" y="1689016"/>
            <a:ext cx="497251"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Q</a:t>
            </a:r>
            <a:r>
              <a:rPr lang="en-US" sz="2000" baseline="-25000" dirty="0" smtClean="0">
                <a:solidFill>
                  <a:schemeClr val="tx2"/>
                </a:solidFill>
                <a:latin typeface="Source Sans Pro" panose="020B0503030403020204"/>
              </a:rPr>
              <a:t>A</a:t>
            </a:r>
            <a:endParaRPr lang="en-US" sz="2000" baseline="-25000" dirty="0">
              <a:solidFill>
                <a:schemeClr val="tx2"/>
              </a:solidFill>
              <a:latin typeface="Source Sans Pro" panose="020B0503030403020204"/>
            </a:endParaRPr>
          </a:p>
        </p:txBody>
      </p:sp>
      <p:sp>
        <p:nvSpPr>
          <p:cNvPr id="48" name="Text Box 108"/>
          <p:cNvSpPr txBox="1">
            <a:spLocks noChangeArrowheads="1"/>
          </p:cNvSpPr>
          <p:nvPr>
            <p:custDataLst>
              <p:tags r:id="rId28"/>
            </p:custDataLst>
          </p:nvPr>
        </p:nvSpPr>
        <p:spPr bwMode="auto">
          <a:xfrm>
            <a:off x="8448686" y="3733799"/>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49" name="Text Box 108"/>
          <p:cNvSpPr txBox="1">
            <a:spLocks noChangeArrowheads="1"/>
          </p:cNvSpPr>
          <p:nvPr>
            <p:custDataLst>
              <p:tags r:id="rId29"/>
            </p:custDataLst>
          </p:nvPr>
        </p:nvSpPr>
        <p:spPr bwMode="auto">
          <a:xfrm>
            <a:off x="8716536" y="3975015"/>
            <a:ext cx="497251"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Q</a:t>
            </a:r>
            <a:r>
              <a:rPr lang="en-US" sz="2000" baseline="-25000" dirty="0" smtClean="0">
                <a:solidFill>
                  <a:schemeClr val="tx2"/>
                </a:solidFill>
                <a:latin typeface="Source Sans Pro" panose="020B0503030403020204"/>
              </a:rPr>
              <a:t>B</a:t>
            </a:r>
            <a:endParaRPr lang="en-US" sz="2000" baseline="-25000" dirty="0">
              <a:solidFill>
                <a:schemeClr val="tx2"/>
              </a:solidFill>
              <a:latin typeface="Source Sans Pro" panose="020B0503030403020204"/>
            </a:endParaRPr>
          </a:p>
        </p:txBody>
      </p:sp>
      <p:sp>
        <p:nvSpPr>
          <p:cNvPr id="50" name="Text Box 108"/>
          <p:cNvSpPr txBox="1">
            <a:spLocks noChangeArrowheads="1"/>
          </p:cNvSpPr>
          <p:nvPr>
            <p:custDataLst>
              <p:tags r:id="rId30"/>
            </p:custDataLst>
          </p:nvPr>
        </p:nvSpPr>
        <p:spPr bwMode="auto">
          <a:xfrm>
            <a:off x="7743454" y="56514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cxnSp>
        <p:nvCxnSpPr>
          <p:cNvPr id="51" name="Elbow Connector 50"/>
          <p:cNvCxnSpPr>
            <a:endCxn id="27" idx="3"/>
          </p:cNvCxnSpPr>
          <p:nvPr/>
        </p:nvCxnSpPr>
        <p:spPr>
          <a:xfrm rot="5400000" flipH="1" flipV="1">
            <a:off x="5840462" y="3903189"/>
            <a:ext cx="3206504" cy="1179118"/>
          </a:xfrm>
          <a:prstGeom prst="bentConnector3">
            <a:avLst>
              <a:gd name="adj1" fmla="val 91146"/>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2" name="Line 106"/>
          <p:cNvSpPr>
            <a:spLocks noChangeShapeType="1"/>
          </p:cNvSpPr>
          <p:nvPr>
            <p:custDataLst>
              <p:tags r:id="rId31"/>
            </p:custDataLst>
          </p:nvPr>
        </p:nvSpPr>
        <p:spPr bwMode="auto">
          <a:xfrm rot="16200000" flipH="1">
            <a:off x="6790349" y="5765716"/>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3" name="Text Box 108"/>
          <p:cNvSpPr txBox="1">
            <a:spLocks noChangeArrowheads="1"/>
          </p:cNvSpPr>
          <p:nvPr>
            <p:custDataLst>
              <p:tags r:id="rId32"/>
            </p:custDataLst>
          </p:nvPr>
        </p:nvSpPr>
        <p:spPr bwMode="auto">
          <a:xfrm>
            <a:off x="6448054" y="55752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sp>
        <p:nvSpPr>
          <p:cNvPr id="54" name="Rectangle 53"/>
          <p:cNvSpPr/>
          <p:nvPr/>
        </p:nvSpPr>
        <p:spPr>
          <a:xfrm>
            <a:off x="5533049" y="762000"/>
            <a:ext cx="2971800" cy="48894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5" name="Text Box 108"/>
          <p:cNvSpPr txBox="1">
            <a:spLocks noChangeArrowheads="1"/>
          </p:cNvSpPr>
          <p:nvPr>
            <p:custDataLst>
              <p:tags r:id="rId33"/>
            </p:custDataLst>
          </p:nvPr>
        </p:nvSpPr>
        <p:spPr bwMode="auto">
          <a:xfrm>
            <a:off x="7782203" y="6019800"/>
            <a:ext cx="484428"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B</a:t>
            </a:r>
            <a:endParaRPr lang="en-US" sz="2000" baseline="-25000" dirty="0">
              <a:solidFill>
                <a:schemeClr val="tx2"/>
              </a:solidFill>
              <a:latin typeface="Source Sans Pro" panose="020B0503030403020204"/>
            </a:endParaRPr>
          </a:p>
        </p:txBody>
      </p:sp>
      <p:sp>
        <p:nvSpPr>
          <p:cNvPr id="56" name="Text Box 108"/>
          <p:cNvSpPr txBox="1">
            <a:spLocks noChangeArrowheads="1"/>
          </p:cNvSpPr>
          <p:nvPr>
            <p:custDataLst>
              <p:tags r:id="rId34"/>
            </p:custDataLst>
          </p:nvPr>
        </p:nvSpPr>
        <p:spPr bwMode="auto">
          <a:xfrm>
            <a:off x="6579835" y="5943600"/>
            <a:ext cx="484428"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a:solidFill>
                  <a:schemeClr val="tx2"/>
                </a:solidFill>
                <a:latin typeface="Source Sans Pro" panose="020B0503030403020204"/>
              </a:rPr>
              <a:t>A</a:t>
            </a:r>
          </a:p>
        </p:txBody>
      </p:sp>
      <p:sp>
        <p:nvSpPr>
          <p:cNvPr id="57" name="Isosceles Triangle 56"/>
          <p:cNvSpPr/>
          <p:nvPr/>
        </p:nvSpPr>
        <p:spPr>
          <a:xfrm rot="5400000">
            <a:off x="5934115" y="13082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934115" y="1663548"/>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rot="5400000">
            <a:off x="5934115" y="23750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rot="5400000">
            <a:off x="5934115" y="27560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113"/>
          <p:cNvSpPr txBox="1">
            <a:spLocks noChangeArrowheads="1"/>
          </p:cNvSpPr>
          <p:nvPr>
            <p:custDataLst>
              <p:tags r:id="rId35"/>
            </p:custDataLst>
          </p:nvPr>
        </p:nvSpPr>
        <p:spPr bwMode="auto">
          <a:xfrm>
            <a:off x="7057335" y="1676400"/>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sp>
        <p:nvSpPr>
          <p:cNvPr id="62" name="Text Box 113"/>
          <p:cNvSpPr txBox="1">
            <a:spLocks noChangeArrowheads="1"/>
          </p:cNvSpPr>
          <p:nvPr>
            <p:custDataLst>
              <p:tags r:id="rId36"/>
            </p:custDataLst>
          </p:nvPr>
        </p:nvSpPr>
        <p:spPr bwMode="auto">
          <a:xfrm>
            <a:off x="7362135" y="3810000"/>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sp>
        <p:nvSpPr>
          <p:cNvPr id="63" name="TextBox 62"/>
          <p:cNvSpPr txBox="1"/>
          <p:nvPr/>
        </p:nvSpPr>
        <p:spPr>
          <a:xfrm>
            <a:off x="457200" y="3429000"/>
            <a:ext cx="3352800" cy="584775"/>
          </a:xfrm>
          <a:prstGeom prst="rect">
            <a:avLst/>
          </a:prstGeom>
          <a:noFill/>
        </p:spPr>
        <p:txBody>
          <a:bodyPr wrap="square" rtlCol="0">
            <a:spAutoFit/>
          </a:bodyPr>
          <a:lstStyle/>
          <a:p>
            <a:r>
              <a:rPr lang="en-US" sz="3200" dirty="0" smtClean="0">
                <a:solidFill>
                  <a:schemeClr val="tx2"/>
                </a:solidFill>
                <a:latin typeface="Consolas" pitchFamily="49" charset="0"/>
              </a:rPr>
              <a:t>add</a:t>
            </a:r>
            <a:r>
              <a:rPr lang="en-US" sz="3200" dirty="0">
                <a:solidFill>
                  <a:schemeClr val="tx2"/>
                </a:solidFill>
                <a:latin typeface="Consolas" pitchFamily="49" charset="0"/>
              </a:rPr>
              <a:t>	x</a:t>
            </a:r>
            <a:r>
              <a:rPr lang="en-US" sz="3200" dirty="0" smtClean="0">
                <a:solidFill>
                  <a:schemeClr val="tx2"/>
                </a:solidFill>
                <a:latin typeface="Consolas" pitchFamily="49" charset="0"/>
              </a:rPr>
              <a:t>1, </a:t>
            </a:r>
            <a:r>
              <a:rPr lang="en-US" sz="3200" dirty="0">
                <a:solidFill>
                  <a:srgbClr val="FF40FF"/>
                </a:solidFill>
                <a:latin typeface="Consolas" pitchFamily="49" charset="0"/>
              </a:rPr>
              <a:t>x</a:t>
            </a:r>
            <a:r>
              <a:rPr lang="en-US" sz="3200" dirty="0" smtClean="0">
                <a:solidFill>
                  <a:srgbClr val="FF40FF"/>
                </a:solidFill>
                <a:latin typeface="Consolas" pitchFamily="49" charset="0"/>
              </a:rPr>
              <a:t>0</a:t>
            </a:r>
            <a:r>
              <a:rPr lang="en-US" sz="3200" dirty="0">
                <a:solidFill>
                  <a:schemeClr val="tx2"/>
                </a:solidFill>
                <a:latin typeface="Consolas" pitchFamily="49" charset="0"/>
              </a:rPr>
              <a:t>, </a:t>
            </a:r>
            <a:r>
              <a:rPr lang="en-US" sz="3200" dirty="0">
                <a:solidFill>
                  <a:srgbClr val="FF40FF"/>
                </a:solidFill>
                <a:latin typeface="Consolas" pitchFamily="49" charset="0"/>
              </a:rPr>
              <a:t>x</a:t>
            </a:r>
            <a:r>
              <a:rPr lang="en-US" sz="3200" dirty="0" smtClean="0">
                <a:solidFill>
                  <a:srgbClr val="FF40FF"/>
                </a:solidFill>
                <a:latin typeface="Consolas" pitchFamily="49" charset="0"/>
              </a:rPr>
              <a:t>5</a:t>
            </a:r>
            <a:endParaRPr lang="en-US" sz="3200" dirty="0">
              <a:solidFill>
                <a:srgbClr val="FF40FF"/>
              </a:solidFill>
            </a:endParaRPr>
          </a:p>
        </p:txBody>
      </p:sp>
    </p:spTree>
    <p:extLst>
      <p:ext uri="{BB962C8B-B14F-4D97-AF65-F5344CB8AC3E}">
        <p14:creationId xmlns:p14="http://schemas.microsoft.com/office/powerpoint/2010/main" val="24450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3" grpId="0" animBg="1"/>
      <p:bldP spid="14" grpId="0" animBg="1"/>
      <p:bldP spid="20" grpId="0" animBg="1"/>
      <p:bldP spid="21" grpId="0" animBg="1"/>
      <p:bldP spid="24" grpId="0" animBg="1"/>
      <p:bldP spid="25" grpId="0" animBg="1"/>
      <p:bldP spid="27" grpId="0" animBg="1"/>
      <p:bldP spid="28" grpId="0"/>
      <p:bldP spid="29" grpId="0" animBg="1"/>
      <p:bldP spid="30" grpId="0" animBg="1"/>
      <p:bldP spid="31" grpId="0" animBg="1"/>
      <p:bldP spid="32" grpId="0" animBg="1"/>
      <p:bldP spid="33" grpId="0" animBg="1"/>
      <p:bldP spid="34" grpId="0"/>
      <p:bldP spid="35" grpId="0" animBg="1"/>
      <p:bldP spid="36" grpId="0" animBg="1"/>
      <p:bldP spid="46" grpId="0"/>
      <p:bldP spid="47" grpId="0"/>
      <p:bldP spid="48" grpId="0"/>
      <p:bldP spid="49" grpId="0"/>
      <p:bldP spid="50" grpId="0"/>
      <p:bldP spid="52" grpId="0" animBg="1"/>
      <p:bldP spid="53" grpId="0"/>
      <p:bldP spid="54" grpId="0" animBg="1"/>
      <p:bldP spid="55" grpId="0"/>
      <p:bldP spid="56" grpId="0"/>
      <p:bldP spid="61"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19</a:t>
            </a:fld>
            <a:endParaRPr lang="en-US" dirty="0"/>
          </a:p>
        </p:txBody>
      </p:sp>
      <p:sp>
        <p:nvSpPr>
          <p:cNvPr id="5" name="Title 3"/>
          <p:cNvSpPr>
            <a:spLocks noGrp="1"/>
          </p:cNvSpPr>
          <p:nvPr>
            <p:ph type="title"/>
            <p:custDataLst>
              <p:tags r:id="rId1"/>
            </p:custDataLst>
          </p:nvPr>
        </p:nvSpPr>
        <p:spPr>
          <a:xfrm>
            <a:off x="228600" y="152400"/>
            <a:ext cx="8686800" cy="533400"/>
          </a:xfrm>
        </p:spPr>
        <p:txBody>
          <a:bodyPr>
            <a:normAutofit fontScale="90000"/>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228600" y="609600"/>
            <a:ext cx="4175767"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smtClean="0"/>
          </a:p>
          <a:p>
            <a:pPr lvl="1"/>
            <a:endParaRPr lang="en-US" dirty="0"/>
          </a:p>
          <a:p>
            <a:pPr marL="0" indent="0">
              <a:buNone/>
            </a:pPr>
            <a:r>
              <a:rPr lang="en-US" dirty="0" smtClean="0"/>
              <a:t>Implementation:</a:t>
            </a:r>
            <a:endParaRPr lang="en-US" dirty="0"/>
          </a:p>
          <a:p>
            <a:pPr lvl="1"/>
            <a:r>
              <a:rPr lang="en-US" dirty="0" smtClean="0"/>
              <a:t>D flip </a:t>
            </a:r>
            <a:r>
              <a:rPr lang="en-US" dirty="0"/>
              <a:t>flops to store </a:t>
            </a:r>
            <a:r>
              <a:rPr lang="en-US" dirty="0" smtClean="0"/>
              <a:t>bits</a:t>
            </a:r>
          </a:p>
          <a:p>
            <a:pPr lvl="1"/>
            <a:r>
              <a:rPr lang="en-US" dirty="0" smtClean="0"/>
              <a:t>Decoder for each </a:t>
            </a:r>
            <a:r>
              <a:rPr lang="en-US" dirty="0" smtClean="0">
                <a:solidFill>
                  <a:schemeClr val="accent1"/>
                </a:solidFill>
              </a:rPr>
              <a:t>write port</a:t>
            </a:r>
          </a:p>
          <a:p>
            <a:pPr lvl="1"/>
            <a:r>
              <a:rPr lang="en-US" dirty="0" err="1" smtClean="0"/>
              <a:t>Mux</a:t>
            </a:r>
            <a:r>
              <a:rPr lang="en-US" dirty="0" smtClean="0"/>
              <a:t> for each</a:t>
            </a:r>
            <a:r>
              <a:rPr lang="en-US" dirty="0" smtClean="0">
                <a:solidFill>
                  <a:schemeClr val="accent1"/>
                </a:solidFill>
              </a:rPr>
              <a:t> read port</a:t>
            </a:r>
            <a:endParaRPr lang="en-US" dirty="0">
              <a:solidFill>
                <a:schemeClr val="accent1"/>
              </a:solidFill>
            </a:endParaRPr>
          </a:p>
          <a:p>
            <a:endParaRPr lang="en-US" dirty="0"/>
          </a:p>
        </p:txBody>
      </p:sp>
      <p:sp>
        <p:nvSpPr>
          <p:cNvPr id="7" name="Text Box 108"/>
          <p:cNvSpPr txBox="1">
            <a:spLocks noChangeArrowheads="1"/>
          </p:cNvSpPr>
          <p:nvPr>
            <p:custDataLst>
              <p:tags r:id="rId3"/>
            </p:custDataLst>
          </p:nvPr>
        </p:nvSpPr>
        <p:spPr bwMode="auto">
          <a:xfrm>
            <a:off x="7101874" y="871235"/>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grpSp>
        <p:nvGrpSpPr>
          <p:cNvPr id="8" name="Group 7"/>
          <p:cNvGrpSpPr/>
          <p:nvPr/>
        </p:nvGrpSpPr>
        <p:grpSpPr>
          <a:xfrm>
            <a:off x="5914049" y="1142999"/>
            <a:ext cx="1905000" cy="357021"/>
            <a:chOff x="5257800" y="1142999"/>
            <a:chExt cx="1905000" cy="357021"/>
          </a:xfrm>
        </p:grpSpPr>
        <p:sp>
          <p:nvSpPr>
            <p:cNvPr id="9" name="Rectangle 102"/>
            <p:cNvSpPr>
              <a:spLocks noChangeArrowheads="1"/>
            </p:cNvSpPr>
            <p:nvPr>
              <p:custDataLst>
                <p:tags r:id="rId47"/>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10" name="Line 104"/>
            <p:cNvSpPr>
              <a:spLocks noChangeShapeType="1"/>
            </p:cNvSpPr>
            <p:nvPr>
              <p:custDataLst>
                <p:tags r:id="rId48"/>
              </p:custDataLst>
            </p:nvPr>
          </p:nvSpPr>
          <p:spPr bwMode="auto">
            <a:xfrm>
              <a:off x="6324600" y="1295400"/>
              <a:ext cx="838200" cy="0"/>
            </a:xfrm>
            <a:prstGeom prst="line">
              <a:avLst/>
            </a:prstGeom>
            <a:noFill/>
            <a:ln w="28575">
              <a:solidFill>
                <a:schemeClr val="accent6"/>
              </a:solidFill>
              <a:round/>
              <a:headEnd type="none" w="med" len="med"/>
              <a:tailEnd type="arrow" w="med" len="med"/>
            </a:ln>
            <a:effectLst/>
          </p:spPr>
          <p:txBody>
            <a:bodyPr wrap="none" anchor="ctr">
              <a:noAutofit/>
            </a:bodyPr>
            <a:lstStyle/>
            <a:p>
              <a:endParaRPr lang="en-US"/>
            </a:p>
          </p:txBody>
        </p:sp>
        <p:sp>
          <p:nvSpPr>
            <p:cNvPr id="11" name="Line 106"/>
            <p:cNvSpPr>
              <a:spLocks noChangeShapeType="1"/>
            </p:cNvSpPr>
            <p:nvPr>
              <p:custDataLst>
                <p:tags r:id="rId49"/>
              </p:custDataLst>
            </p:nvPr>
          </p:nvSpPr>
          <p:spPr bwMode="auto">
            <a:xfrm>
              <a:off x="6629400" y="1219200"/>
              <a:ext cx="76200" cy="152400"/>
            </a:xfrm>
            <a:prstGeom prst="line">
              <a:avLst/>
            </a:prstGeom>
            <a:noFill/>
            <a:ln w="28575">
              <a:solidFill>
                <a:schemeClr val="accent6"/>
              </a:solidFill>
              <a:round/>
              <a:headEnd/>
              <a:tailEnd/>
            </a:ln>
            <a:effectLst/>
          </p:spPr>
          <p:txBody>
            <a:bodyPr wrap="none" anchor="ctr">
              <a:noAutofit/>
            </a:bodyPr>
            <a:lstStyle/>
            <a:p>
              <a:endParaRPr lang="en-US"/>
            </a:p>
          </p:txBody>
        </p:sp>
        <p:sp>
          <p:nvSpPr>
            <p:cNvPr id="12" name="Text Box 113"/>
            <p:cNvSpPr txBox="1">
              <a:spLocks noChangeArrowheads="1"/>
            </p:cNvSpPr>
            <p:nvPr>
              <p:custDataLst>
                <p:tags r:id="rId50"/>
              </p:custDataLst>
            </p:nvPr>
          </p:nvSpPr>
          <p:spPr bwMode="auto">
            <a:xfrm>
              <a:off x="5501670" y="1142999"/>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0</a:t>
              </a:r>
              <a:endParaRPr lang="en-US" sz="2000" dirty="0">
                <a:solidFill>
                  <a:schemeClr val="tx2"/>
                </a:solidFill>
                <a:latin typeface="Source Sans Pro" panose="020B0503030403020204"/>
              </a:endParaRPr>
            </a:p>
          </p:txBody>
        </p:sp>
      </p:grpSp>
      <p:grpSp>
        <p:nvGrpSpPr>
          <p:cNvPr id="13" name="Group 12"/>
          <p:cNvGrpSpPr/>
          <p:nvPr/>
        </p:nvGrpSpPr>
        <p:grpSpPr>
          <a:xfrm>
            <a:off x="5914049" y="1476549"/>
            <a:ext cx="1905000" cy="352251"/>
            <a:chOff x="5257800" y="1143000"/>
            <a:chExt cx="1905000" cy="352251"/>
          </a:xfrm>
        </p:grpSpPr>
        <p:sp>
          <p:nvSpPr>
            <p:cNvPr id="14" name="Rectangle 102"/>
            <p:cNvSpPr>
              <a:spLocks noChangeArrowheads="1"/>
            </p:cNvSpPr>
            <p:nvPr>
              <p:custDataLst>
                <p:tags r:id="rId43"/>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15" name="Line 104"/>
            <p:cNvSpPr>
              <a:spLocks noChangeShapeType="1"/>
            </p:cNvSpPr>
            <p:nvPr>
              <p:custDataLst>
                <p:tags r:id="rId44"/>
              </p:custDataLst>
            </p:nvPr>
          </p:nvSpPr>
          <p:spPr bwMode="auto">
            <a:xfrm>
              <a:off x="6324600" y="1295400"/>
              <a:ext cx="838200" cy="0"/>
            </a:xfrm>
            <a:prstGeom prst="line">
              <a:avLst/>
            </a:prstGeom>
            <a:noFill/>
            <a:ln w="28575">
              <a:solidFill>
                <a:schemeClr val="accent6"/>
              </a:solidFill>
              <a:round/>
              <a:headEnd type="none" w="med" len="med"/>
              <a:tailEnd type="arrow" w="med" len="med"/>
            </a:ln>
            <a:effectLst/>
          </p:spPr>
          <p:txBody>
            <a:bodyPr wrap="none" anchor="ctr">
              <a:noAutofit/>
            </a:bodyPr>
            <a:lstStyle/>
            <a:p>
              <a:endParaRPr lang="en-US"/>
            </a:p>
          </p:txBody>
        </p:sp>
        <p:sp>
          <p:nvSpPr>
            <p:cNvPr id="16" name="Line 106"/>
            <p:cNvSpPr>
              <a:spLocks noChangeShapeType="1"/>
            </p:cNvSpPr>
            <p:nvPr>
              <p:custDataLst>
                <p:tags r:id="rId45"/>
              </p:custDataLst>
            </p:nvPr>
          </p:nvSpPr>
          <p:spPr bwMode="auto">
            <a:xfrm>
              <a:off x="6629400" y="1219200"/>
              <a:ext cx="76200" cy="152400"/>
            </a:xfrm>
            <a:prstGeom prst="line">
              <a:avLst/>
            </a:prstGeom>
            <a:noFill/>
            <a:ln w="28575">
              <a:solidFill>
                <a:schemeClr val="accent6"/>
              </a:solidFill>
              <a:round/>
              <a:headEnd/>
              <a:tailEnd/>
            </a:ln>
            <a:effectLst/>
          </p:spPr>
          <p:txBody>
            <a:bodyPr wrap="none" anchor="ctr">
              <a:noAutofit/>
            </a:bodyPr>
            <a:lstStyle/>
            <a:p>
              <a:endParaRPr lang="en-US"/>
            </a:p>
          </p:txBody>
        </p:sp>
        <p:sp>
          <p:nvSpPr>
            <p:cNvPr id="17" name="Text Box 113"/>
            <p:cNvSpPr txBox="1">
              <a:spLocks noChangeArrowheads="1"/>
            </p:cNvSpPr>
            <p:nvPr>
              <p:custDataLst>
                <p:tags r:id="rId46"/>
              </p:custDataLst>
            </p:nvPr>
          </p:nvSpPr>
          <p:spPr bwMode="auto">
            <a:xfrm>
              <a:off x="5514447" y="1161433"/>
              <a:ext cx="684482" cy="326180"/>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1</a:t>
              </a:r>
              <a:endParaRPr lang="en-US" sz="2000" dirty="0">
                <a:solidFill>
                  <a:schemeClr val="tx2"/>
                </a:solidFill>
                <a:latin typeface="Source Sans Pro" panose="020B0503030403020204"/>
              </a:endParaRPr>
            </a:p>
          </p:txBody>
        </p:sp>
      </p:grpSp>
      <p:grpSp>
        <p:nvGrpSpPr>
          <p:cNvPr id="18" name="Group 17"/>
          <p:cNvGrpSpPr/>
          <p:nvPr/>
        </p:nvGrpSpPr>
        <p:grpSpPr>
          <a:xfrm>
            <a:off x="5914049" y="1672986"/>
            <a:ext cx="1020865" cy="536814"/>
            <a:chOff x="5257800" y="958437"/>
            <a:chExt cx="1020865" cy="536814"/>
          </a:xfrm>
        </p:grpSpPr>
        <p:sp>
          <p:nvSpPr>
            <p:cNvPr id="19" name="Rectangle 102"/>
            <p:cNvSpPr>
              <a:spLocks noChangeArrowheads="1"/>
            </p:cNvSpPr>
            <p:nvPr>
              <p:custDataLst>
                <p:tags r:id="rId41"/>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20" name="Text Box 113"/>
            <p:cNvSpPr txBox="1">
              <a:spLocks noChangeArrowheads="1"/>
            </p:cNvSpPr>
            <p:nvPr>
              <p:custDataLst>
                <p:tags r:id="rId42"/>
              </p:custDataLst>
            </p:nvPr>
          </p:nvSpPr>
          <p:spPr bwMode="auto">
            <a:xfrm>
              <a:off x="5498119" y="958437"/>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grpSp>
      <p:grpSp>
        <p:nvGrpSpPr>
          <p:cNvPr id="21" name="Group 20"/>
          <p:cNvGrpSpPr/>
          <p:nvPr/>
        </p:nvGrpSpPr>
        <p:grpSpPr>
          <a:xfrm>
            <a:off x="5914049" y="2220605"/>
            <a:ext cx="1905000" cy="370195"/>
            <a:chOff x="5257800" y="1125056"/>
            <a:chExt cx="1905000" cy="370195"/>
          </a:xfrm>
        </p:grpSpPr>
        <p:sp>
          <p:nvSpPr>
            <p:cNvPr id="22" name="Rectangle 102"/>
            <p:cNvSpPr>
              <a:spLocks noChangeArrowheads="1"/>
            </p:cNvSpPr>
            <p:nvPr>
              <p:custDataLst>
                <p:tags r:id="rId37"/>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23" name="Line 104"/>
            <p:cNvSpPr>
              <a:spLocks noChangeShapeType="1"/>
            </p:cNvSpPr>
            <p:nvPr>
              <p:custDataLst>
                <p:tags r:id="rId38"/>
              </p:custDataLst>
            </p:nvPr>
          </p:nvSpPr>
          <p:spPr bwMode="auto">
            <a:xfrm>
              <a:off x="6324600" y="1295400"/>
              <a:ext cx="838200" cy="0"/>
            </a:xfrm>
            <a:prstGeom prst="line">
              <a:avLst/>
            </a:prstGeom>
            <a:noFill/>
            <a:ln w="28575">
              <a:solidFill>
                <a:schemeClr val="accent6"/>
              </a:solidFill>
              <a:round/>
              <a:headEnd type="none" w="med" len="med"/>
              <a:tailEnd type="arrow" w="med" len="med"/>
            </a:ln>
            <a:effectLst/>
          </p:spPr>
          <p:txBody>
            <a:bodyPr wrap="none" anchor="ctr">
              <a:noAutofit/>
            </a:bodyPr>
            <a:lstStyle/>
            <a:p>
              <a:endParaRPr lang="en-US"/>
            </a:p>
          </p:txBody>
        </p:sp>
        <p:sp>
          <p:nvSpPr>
            <p:cNvPr id="24" name="Line 106"/>
            <p:cNvSpPr>
              <a:spLocks noChangeShapeType="1"/>
            </p:cNvSpPr>
            <p:nvPr>
              <p:custDataLst>
                <p:tags r:id="rId39"/>
              </p:custDataLst>
            </p:nvPr>
          </p:nvSpPr>
          <p:spPr bwMode="auto">
            <a:xfrm>
              <a:off x="6629400" y="1219200"/>
              <a:ext cx="76200" cy="152400"/>
            </a:xfrm>
            <a:prstGeom prst="line">
              <a:avLst/>
            </a:prstGeom>
            <a:noFill/>
            <a:ln w="28575">
              <a:solidFill>
                <a:schemeClr val="accent6"/>
              </a:solidFill>
              <a:round/>
              <a:headEnd/>
              <a:tailEnd/>
            </a:ln>
            <a:effectLst/>
          </p:spPr>
          <p:txBody>
            <a:bodyPr wrap="none" anchor="ctr">
              <a:noAutofit/>
            </a:bodyPr>
            <a:lstStyle/>
            <a:p>
              <a:endParaRPr lang="en-US"/>
            </a:p>
          </p:txBody>
        </p:sp>
        <p:sp>
          <p:nvSpPr>
            <p:cNvPr id="25" name="Text Box 113"/>
            <p:cNvSpPr txBox="1">
              <a:spLocks noChangeArrowheads="1"/>
            </p:cNvSpPr>
            <p:nvPr>
              <p:custDataLst>
                <p:tags r:id="rId40"/>
              </p:custDataLst>
            </p:nvPr>
          </p:nvSpPr>
          <p:spPr bwMode="auto">
            <a:xfrm>
              <a:off x="5422339" y="1125056"/>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30</a:t>
              </a:r>
              <a:endParaRPr lang="en-US" sz="2000" dirty="0">
                <a:solidFill>
                  <a:schemeClr val="tx2"/>
                </a:solidFill>
                <a:latin typeface="Source Sans Pro" panose="020B0503030403020204"/>
              </a:endParaRPr>
            </a:p>
          </p:txBody>
        </p:sp>
      </p:grpSp>
      <p:grpSp>
        <p:nvGrpSpPr>
          <p:cNvPr id="26" name="Group 25"/>
          <p:cNvGrpSpPr/>
          <p:nvPr/>
        </p:nvGrpSpPr>
        <p:grpSpPr>
          <a:xfrm>
            <a:off x="5914049" y="2577726"/>
            <a:ext cx="1905000" cy="365325"/>
            <a:chOff x="5257800" y="1129926"/>
            <a:chExt cx="1905000" cy="365325"/>
          </a:xfrm>
        </p:grpSpPr>
        <p:sp>
          <p:nvSpPr>
            <p:cNvPr id="27" name="Rectangle 102"/>
            <p:cNvSpPr>
              <a:spLocks noChangeArrowheads="1"/>
            </p:cNvSpPr>
            <p:nvPr>
              <p:custDataLst>
                <p:tags r:id="rId33"/>
              </p:custDataLst>
            </p:nvPr>
          </p:nvSpPr>
          <p:spPr bwMode="auto">
            <a:xfrm>
              <a:off x="5257800" y="1143000"/>
              <a:ext cx="1020865" cy="352251"/>
            </a:xfrm>
            <a:prstGeom prst="rect">
              <a:avLst/>
            </a:prstGeom>
            <a:noFill/>
            <a:ln w="38100" algn="ctr">
              <a:solidFill>
                <a:schemeClr val="accent6"/>
              </a:solidFill>
              <a:miter lim="800000"/>
              <a:headEnd/>
              <a:tailEnd/>
            </a:ln>
            <a:effectLst/>
          </p:spPr>
          <p:txBody>
            <a:bodyPr anchor="ctr">
              <a:noAutofit/>
            </a:bodyPr>
            <a:lstStyle/>
            <a:p>
              <a:endParaRPr lang="en-US"/>
            </a:p>
          </p:txBody>
        </p:sp>
        <p:sp>
          <p:nvSpPr>
            <p:cNvPr id="28" name="Line 104"/>
            <p:cNvSpPr>
              <a:spLocks noChangeShapeType="1"/>
            </p:cNvSpPr>
            <p:nvPr>
              <p:custDataLst>
                <p:tags r:id="rId34"/>
              </p:custDataLst>
            </p:nvPr>
          </p:nvSpPr>
          <p:spPr bwMode="auto">
            <a:xfrm>
              <a:off x="6324600" y="1295400"/>
              <a:ext cx="838200" cy="0"/>
            </a:xfrm>
            <a:prstGeom prst="line">
              <a:avLst/>
            </a:prstGeom>
            <a:noFill/>
            <a:ln w="28575">
              <a:solidFill>
                <a:schemeClr val="accent6"/>
              </a:solidFill>
              <a:round/>
              <a:headEnd type="none" w="med" len="med"/>
              <a:tailEnd type="arrow" w="med" len="med"/>
            </a:ln>
            <a:effectLst/>
          </p:spPr>
          <p:txBody>
            <a:bodyPr wrap="none" anchor="ctr">
              <a:noAutofit/>
            </a:bodyPr>
            <a:lstStyle/>
            <a:p>
              <a:endParaRPr lang="en-US"/>
            </a:p>
          </p:txBody>
        </p:sp>
        <p:sp>
          <p:nvSpPr>
            <p:cNvPr id="29" name="Line 106"/>
            <p:cNvSpPr>
              <a:spLocks noChangeShapeType="1"/>
            </p:cNvSpPr>
            <p:nvPr>
              <p:custDataLst>
                <p:tags r:id="rId35"/>
              </p:custDataLst>
            </p:nvPr>
          </p:nvSpPr>
          <p:spPr bwMode="auto">
            <a:xfrm>
              <a:off x="6629400" y="1219200"/>
              <a:ext cx="76200" cy="152400"/>
            </a:xfrm>
            <a:prstGeom prst="line">
              <a:avLst/>
            </a:prstGeom>
            <a:noFill/>
            <a:ln w="28575">
              <a:solidFill>
                <a:schemeClr val="accent6"/>
              </a:solidFill>
              <a:round/>
              <a:headEnd/>
              <a:tailEnd/>
            </a:ln>
            <a:effectLst/>
          </p:spPr>
          <p:txBody>
            <a:bodyPr wrap="none" anchor="ctr">
              <a:noAutofit/>
            </a:bodyPr>
            <a:lstStyle/>
            <a:p>
              <a:endParaRPr lang="en-US"/>
            </a:p>
          </p:txBody>
        </p:sp>
        <p:sp>
          <p:nvSpPr>
            <p:cNvPr id="30" name="Text Box 113"/>
            <p:cNvSpPr txBox="1">
              <a:spLocks noChangeArrowheads="1"/>
            </p:cNvSpPr>
            <p:nvPr>
              <p:custDataLst>
                <p:tags r:id="rId36"/>
              </p:custDataLst>
            </p:nvPr>
          </p:nvSpPr>
          <p:spPr bwMode="auto">
            <a:xfrm>
              <a:off x="5421340" y="1129926"/>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31</a:t>
              </a:r>
              <a:endParaRPr lang="en-US" sz="2000" dirty="0">
                <a:solidFill>
                  <a:schemeClr val="tx2"/>
                </a:solidFill>
                <a:latin typeface="Source Sans Pro" panose="020B0503030403020204"/>
              </a:endParaRPr>
            </a:p>
          </p:txBody>
        </p:sp>
      </p:grpSp>
      <p:sp>
        <p:nvSpPr>
          <p:cNvPr id="31" name="Trapezoid 30"/>
          <p:cNvSpPr/>
          <p:nvPr/>
        </p:nvSpPr>
        <p:spPr>
          <a:xfrm rot="5400000">
            <a:off x="7090472" y="1786025"/>
            <a:ext cx="1885603" cy="428451"/>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2" name="TextBox 31"/>
          <p:cNvSpPr txBox="1"/>
          <p:nvPr/>
        </p:nvSpPr>
        <p:spPr>
          <a:xfrm>
            <a:off x="7831941" y="1472316"/>
            <a:ext cx="441146" cy="1200329"/>
          </a:xfrm>
          <a:prstGeom prst="rect">
            <a:avLst/>
          </a:prstGeom>
          <a:noFill/>
          <a:ln>
            <a:noFill/>
          </a:ln>
        </p:spPr>
        <p:txBody>
          <a:bodyPr wrap="none" rtlCol="0">
            <a:spAutoFit/>
          </a:bodyPr>
          <a:lstStyle/>
          <a:p>
            <a:r>
              <a:rPr lang="en-US" dirty="0" smtClean="0">
                <a:solidFill>
                  <a:schemeClr val="tx2"/>
                </a:solidFill>
                <a:latin typeface="Source Sans Pro" panose="020B0503030403020204"/>
              </a:rPr>
              <a:t>M</a:t>
            </a:r>
          </a:p>
          <a:p>
            <a:r>
              <a:rPr lang="en-US" dirty="0" smtClean="0">
                <a:solidFill>
                  <a:schemeClr val="tx2"/>
                </a:solidFill>
                <a:latin typeface="Source Sans Pro" panose="020B0503030403020204"/>
              </a:rPr>
              <a:t>U</a:t>
            </a:r>
          </a:p>
          <a:p>
            <a:r>
              <a:rPr lang="en-US" dirty="0" smtClean="0">
                <a:solidFill>
                  <a:schemeClr val="tx2"/>
                </a:solidFill>
                <a:latin typeface="Source Sans Pro" panose="020B0503030403020204"/>
              </a:rPr>
              <a:t>X</a:t>
            </a:r>
          </a:p>
        </p:txBody>
      </p:sp>
      <p:sp>
        <p:nvSpPr>
          <p:cNvPr id="33" name="Line 104"/>
          <p:cNvSpPr>
            <a:spLocks noChangeShapeType="1"/>
          </p:cNvSpPr>
          <p:nvPr>
            <p:custDataLst>
              <p:tags r:id="rId4"/>
            </p:custDataLst>
          </p:nvPr>
        </p:nvSpPr>
        <p:spPr bwMode="auto">
          <a:xfrm>
            <a:off x="8276249" y="1981200"/>
            <a:ext cx="571500" cy="1905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4" name="Line 106"/>
          <p:cNvSpPr>
            <a:spLocks noChangeShapeType="1"/>
          </p:cNvSpPr>
          <p:nvPr>
            <p:custDataLst>
              <p:tags r:id="rId5"/>
            </p:custDataLst>
          </p:nvPr>
        </p:nvSpPr>
        <p:spPr bwMode="auto">
          <a:xfrm>
            <a:off x="8588262" y="19050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5" name="Line 104"/>
          <p:cNvSpPr>
            <a:spLocks noChangeShapeType="1"/>
          </p:cNvSpPr>
          <p:nvPr>
            <p:custDataLst>
              <p:tags r:id="rId6"/>
            </p:custDataLst>
          </p:nvPr>
        </p:nvSpPr>
        <p:spPr bwMode="auto">
          <a:xfrm rot="16200000">
            <a:off x="7600891" y="5640307"/>
            <a:ext cx="888077" cy="23308"/>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36" name="Line 106"/>
          <p:cNvSpPr>
            <a:spLocks noChangeShapeType="1"/>
          </p:cNvSpPr>
          <p:nvPr>
            <p:custDataLst>
              <p:tags r:id="rId7"/>
            </p:custDataLst>
          </p:nvPr>
        </p:nvSpPr>
        <p:spPr bwMode="auto">
          <a:xfrm rot="16200000" flipH="1">
            <a:off x="8018489" y="57531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37" name="Trapezoid 36"/>
          <p:cNvSpPr/>
          <p:nvPr/>
        </p:nvSpPr>
        <p:spPr>
          <a:xfrm rot="5400000">
            <a:off x="7090473" y="4081375"/>
            <a:ext cx="1885603" cy="428451"/>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819082" y="3574770"/>
            <a:ext cx="441146" cy="1200329"/>
          </a:xfrm>
          <a:prstGeom prst="rect">
            <a:avLst/>
          </a:prstGeom>
          <a:noFill/>
          <a:ln>
            <a:noFill/>
          </a:ln>
        </p:spPr>
        <p:txBody>
          <a:bodyPr wrap="none" rtlCol="0">
            <a:spAutoFit/>
          </a:bodyPr>
          <a:lstStyle/>
          <a:p>
            <a:r>
              <a:rPr lang="en-US" dirty="0" smtClean="0">
                <a:solidFill>
                  <a:schemeClr val="tx2"/>
                </a:solidFill>
                <a:latin typeface="Source Sans Pro" panose="020B0503030403020204"/>
              </a:rPr>
              <a:t>M</a:t>
            </a:r>
          </a:p>
          <a:p>
            <a:r>
              <a:rPr lang="en-US" dirty="0" smtClean="0">
                <a:solidFill>
                  <a:schemeClr val="tx2"/>
                </a:solidFill>
                <a:latin typeface="Source Sans Pro" panose="020B0503030403020204"/>
              </a:rPr>
              <a:t>U</a:t>
            </a:r>
          </a:p>
          <a:p>
            <a:r>
              <a:rPr lang="en-US" dirty="0" smtClean="0">
                <a:solidFill>
                  <a:schemeClr val="tx2"/>
                </a:solidFill>
                <a:latin typeface="Source Sans Pro" panose="020B0503030403020204"/>
              </a:rPr>
              <a:t>X</a:t>
            </a:r>
          </a:p>
        </p:txBody>
      </p:sp>
      <p:sp>
        <p:nvSpPr>
          <p:cNvPr id="39" name="Line 104"/>
          <p:cNvSpPr>
            <a:spLocks noChangeShapeType="1"/>
          </p:cNvSpPr>
          <p:nvPr>
            <p:custDataLst>
              <p:tags r:id="rId8"/>
            </p:custDataLst>
          </p:nvPr>
        </p:nvSpPr>
        <p:spPr bwMode="auto">
          <a:xfrm>
            <a:off x="8276249" y="4267198"/>
            <a:ext cx="571500" cy="1"/>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0" name="Line 106"/>
          <p:cNvSpPr>
            <a:spLocks noChangeShapeType="1"/>
          </p:cNvSpPr>
          <p:nvPr>
            <p:custDataLst>
              <p:tags r:id="rId9"/>
            </p:custDataLst>
          </p:nvPr>
        </p:nvSpPr>
        <p:spPr bwMode="auto">
          <a:xfrm>
            <a:off x="8588262" y="4191000"/>
            <a:ext cx="76200" cy="152400"/>
          </a:xfrm>
          <a:prstGeom prst="line">
            <a:avLst/>
          </a:prstGeom>
          <a:noFill/>
          <a:ln w="28575">
            <a:solidFill>
              <a:schemeClr val="tx2"/>
            </a:solidFill>
            <a:round/>
            <a:headEnd/>
            <a:tailEnd/>
          </a:ln>
          <a:effectLst/>
        </p:spPr>
        <p:txBody>
          <a:bodyPr wrap="none" anchor="ctr">
            <a:noAutofit/>
          </a:bodyPr>
          <a:lstStyle/>
          <a:p>
            <a:endParaRPr lang="en-US"/>
          </a:p>
        </p:txBody>
      </p:sp>
      <p:grpSp>
        <p:nvGrpSpPr>
          <p:cNvPr id="41" name="Group 40"/>
          <p:cNvGrpSpPr/>
          <p:nvPr/>
        </p:nvGrpSpPr>
        <p:grpSpPr>
          <a:xfrm>
            <a:off x="7133249" y="3505200"/>
            <a:ext cx="685800" cy="1447800"/>
            <a:chOff x="6477000" y="3505200"/>
            <a:chExt cx="685800" cy="1447800"/>
          </a:xfrm>
        </p:grpSpPr>
        <p:sp>
          <p:nvSpPr>
            <p:cNvPr id="42" name="Line 104"/>
            <p:cNvSpPr>
              <a:spLocks noChangeShapeType="1"/>
            </p:cNvSpPr>
            <p:nvPr>
              <p:custDataLst>
                <p:tags r:id="rId29"/>
              </p:custDataLst>
            </p:nvPr>
          </p:nvSpPr>
          <p:spPr bwMode="auto">
            <a:xfrm>
              <a:off x="6934200" y="3505200"/>
              <a:ext cx="2286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3" name="Line 104"/>
            <p:cNvSpPr>
              <a:spLocks noChangeShapeType="1"/>
            </p:cNvSpPr>
            <p:nvPr>
              <p:custDataLst>
                <p:tags r:id="rId30"/>
              </p:custDataLst>
            </p:nvPr>
          </p:nvSpPr>
          <p:spPr bwMode="auto">
            <a:xfrm>
              <a:off x="6858000" y="3810000"/>
              <a:ext cx="3048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4" name="Line 104"/>
            <p:cNvSpPr>
              <a:spLocks noChangeShapeType="1"/>
            </p:cNvSpPr>
            <p:nvPr>
              <p:custDataLst>
                <p:tags r:id="rId31"/>
              </p:custDataLst>
            </p:nvPr>
          </p:nvSpPr>
          <p:spPr bwMode="auto">
            <a:xfrm>
              <a:off x="6553200" y="4572000"/>
              <a:ext cx="6096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5" name="Line 104"/>
            <p:cNvSpPr>
              <a:spLocks noChangeShapeType="1"/>
            </p:cNvSpPr>
            <p:nvPr>
              <p:custDataLst>
                <p:tags r:id="rId32"/>
              </p:custDataLst>
            </p:nvPr>
          </p:nvSpPr>
          <p:spPr bwMode="auto">
            <a:xfrm>
              <a:off x="6477000" y="4953000"/>
              <a:ext cx="685800" cy="0"/>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grpSp>
      <p:cxnSp>
        <p:nvCxnSpPr>
          <p:cNvPr id="46" name="Straight Connector 45"/>
          <p:cNvCxnSpPr>
            <a:endCxn id="42" idx="0"/>
          </p:cNvCxnSpPr>
          <p:nvPr/>
        </p:nvCxnSpPr>
        <p:spPr>
          <a:xfrm>
            <a:off x="7590449" y="1295400"/>
            <a:ext cx="0" cy="220980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3" idx="0"/>
          </p:cNvCxnSpPr>
          <p:nvPr/>
        </p:nvCxnSpPr>
        <p:spPr>
          <a:xfrm>
            <a:off x="7514249" y="1628949"/>
            <a:ext cx="0" cy="218105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4" idx="0"/>
          </p:cNvCxnSpPr>
          <p:nvPr/>
        </p:nvCxnSpPr>
        <p:spPr>
          <a:xfrm>
            <a:off x="7209449" y="2390949"/>
            <a:ext cx="0" cy="2181051"/>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45" idx="0"/>
          </p:cNvCxnSpPr>
          <p:nvPr/>
        </p:nvCxnSpPr>
        <p:spPr>
          <a:xfrm>
            <a:off x="7133249" y="2743200"/>
            <a:ext cx="0" cy="220980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50" name="Text Box 108"/>
          <p:cNvSpPr txBox="1">
            <a:spLocks noChangeArrowheads="1"/>
          </p:cNvSpPr>
          <p:nvPr>
            <p:custDataLst>
              <p:tags r:id="rId10"/>
            </p:custDataLst>
          </p:nvPr>
        </p:nvSpPr>
        <p:spPr bwMode="auto">
          <a:xfrm>
            <a:off x="8448686" y="1447800"/>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51" name="Text Box 108"/>
          <p:cNvSpPr txBox="1">
            <a:spLocks noChangeArrowheads="1"/>
          </p:cNvSpPr>
          <p:nvPr>
            <p:custDataLst>
              <p:tags r:id="rId11"/>
            </p:custDataLst>
          </p:nvPr>
        </p:nvSpPr>
        <p:spPr bwMode="auto">
          <a:xfrm>
            <a:off x="8716536" y="1689016"/>
            <a:ext cx="497251"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Q</a:t>
            </a:r>
            <a:r>
              <a:rPr lang="en-US" sz="2000" baseline="-25000" dirty="0" smtClean="0">
                <a:solidFill>
                  <a:schemeClr val="tx2"/>
                </a:solidFill>
                <a:latin typeface="Source Sans Pro" panose="020B0503030403020204"/>
              </a:rPr>
              <a:t>A</a:t>
            </a:r>
            <a:endParaRPr lang="en-US" sz="2000" baseline="-25000" dirty="0">
              <a:solidFill>
                <a:schemeClr val="tx2"/>
              </a:solidFill>
              <a:latin typeface="Source Sans Pro" panose="020B0503030403020204"/>
            </a:endParaRPr>
          </a:p>
        </p:txBody>
      </p:sp>
      <p:sp>
        <p:nvSpPr>
          <p:cNvPr id="52" name="Text Box 108"/>
          <p:cNvSpPr txBox="1">
            <a:spLocks noChangeArrowheads="1"/>
          </p:cNvSpPr>
          <p:nvPr>
            <p:custDataLst>
              <p:tags r:id="rId12"/>
            </p:custDataLst>
          </p:nvPr>
        </p:nvSpPr>
        <p:spPr bwMode="auto">
          <a:xfrm>
            <a:off x="8448686" y="3733799"/>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53" name="Text Box 108"/>
          <p:cNvSpPr txBox="1">
            <a:spLocks noChangeArrowheads="1"/>
          </p:cNvSpPr>
          <p:nvPr>
            <p:custDataLst>
              <p:tags r:id="rId13"/>
            </p:custDataLst>
          </p:nvPr>
        </p:nvSpPr>
        <p:spPr bwMode="auto">
          <a:xfrm>
            <a:off x="8716536" y="3975015"/>
            <a:ext cx="497251"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Q</a:t>
            </a:r>
            <a:r>
              <a:rPr lang="en-US" sz="2000" baseline="-25000" dirty="0" smtClean="0">
                <a:solidFill>
                  <a:schemeClr val="tx2"/>
                </a:solidFill>
                <a:latin typeface="Source Sans Pro" panose="020B0503030403020204"/>
              </a:rPr>
              <a:t>B</a:t>
            </a:r>
            <a:endParaRPr lang="en-US" sz="2000" baseline="-25000" dirty="0">
              <a:solidFill>
                <a:schemeClr val="tx2"/>
              </a:solidFill>
              <a:latin typeface="Source Sans Pro" panose="020B0503030403020204"/>
            </a:endParaRPr>
          </a:p>
        </p:txBody>
      </p:sp>
      <p:sp>
        <p:nvSpPr>
          <p:cNvPr id="54" name="Text Box 108"/>
          <p:cNvSpPr txBox="1">
            <a:spLocks noChangeArrowheads="1"/>
          </p:cNvSpPr>
          <p:nvPr>
            <p:custDataLst>
              <p:tags r:id="rId14"/>
            </p:custDataLst>
          </p:nvPr>
        </p:nvSpPr>
        <p:spPr bwMode="auto">
          <a:xfrm>
            <a:off x="7743454" y="56514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cxnSp>
        <p:nvCxnSpPr>
          <p:cNvPr id="55" name="Elbow Connector 54"/>
          <p:cNvCxnSpPr>
            <a:endCxn id="31" idx="3"/>
          </p:cNvCxnSpPr>
          <p:nvPr/>
        </p:nvCxnSpPr>
        <p:spPr>
          <a:xfrm rot="5400000" flipH="1" flipV="1">
            <a:off x="5840462" y="3903189"/>
            <a:ext cx="3206504" cy="1179118"/>
          </a:xfrm>
          <a:prstGeom prst="bentConnector3">
            <a:avLst>
              <a:gd name="adj1" fmla="val 91146"/>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Line 106"/>
          <p:cNvSpPr>
            <a:spLocks noChangeShapeType="1"/>
          </p:cNvSpPr>
          <p:nvPr>
            <p:custDataLst>
              <p:tags r:id="rId15"/>
            </p:custDataLst>
          </p:nvPr>
        </p:nvSpPr>
        <p:spPr bwMode="auto">
          <a:xfrm rot="16200000" flipH="1">
            <a:off x="6790349" y="5765716"/>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Text Box 108"/>
          <p:cNvSpPr txBox="1">
            <a:spLocks noChangeArrowheads="1"/>
          </p:cNvSpPr>
          <p:nvPr>
            <p:custDataLst>
              <p:tags r:id="rId16"/>
            </p:custDataLst>
          </p:nvPr>
        </p:nvSpPr>
        <p:spPr bwMode="auto">
          <a:xfrm>
            <a:off x="6448054" y="55752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sp>
        <p:nvSpPr>
          <p:cNvPr id="58" name="Text Box 108"/>
          <p:cNvSpPr txBox="1">
            <a:spLocks noChangeArrowheads="1"/>
          </p:cNvSpPr>
          <p:nvPr>
            <p:custDataLst>
              <p:tags r:id="rId17"/>
            </p:custDataLst>
          </p:nvPr>
        </p:nvSpPr>
        <p:spPr bwMode="auto">
          <a:xfrm>
            <a:off x="7782203" y="6019800"/>
            <a:ext cx="484428"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B</a:t>
            </a:r>
            <a:endParaRPr lang="en-US" sz="2000" baseline="-25000" dirty="0">
              <a:solidFill>
                <a:schemeClr val="tx2"/>
              </a:solidFill>
              <a:latin typeface="Source Sans Pro" panose="020B0503030403020204"/>
            </a:endParaRPr>
          </a:p>
        </p:txBody>
      </p:sp>
      <p:sp>
        <p:nvSpPr>
          <p:cNvPr id="59" name="Text Box 108"/>
          <p:cNvSpPr txBox="1">
            <a:spLocks noChangeArrowheads="1"/>
          </p:cNvSpPr>
          <p:nvPr>
            <p:custDataLst>
              <p:tags r:id="rId18"/>
            </p:custDataLst>
          </p:nvPr>
        </p:nvSpPr>
        <p:spPr bwMode="auto">
          <a:xfrm>
            <a:off x="6579835" y="5943600"/>
            <a:ext cx="484428"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a:solidFill>
                  <a:schemeClr val="tx2"/>
                </a:solidFill>
                <a:latin typeface="Source Sans Pro" panose="020B0503030403020204"/>
              </a:rPr>
              <a:t>A</a:t>
            </a:r>
          </a:p>
        </p:txBody>
      </p:sp>
      <p:sp>
        <p:nvSpPr>
          <p:cNvPr id="60" name="Isosceles Triangle 59"/>
          <p:cNvSpPr/>
          <p:nvPr/>
        </p:nvSpPr>
        <p:spPr>
          <a:xfrm rot="5400000">
            <a:off x="5934115" y="13082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rot="5400000">
            <a:off x="5934115" y="1663548"/>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rot="5400000">
            <a:off x="5934115" y="23750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934115" y="2756052"/>
            <a:ext cx="126695" cy="152400"/>
          </a:xfrm>
          <a:prstGeom prs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113"/>
          <p:cNvSpPr txBox="1">
            <a:spLocks noChangeArrowheads="1"/>
          </p:cNvSpPr>
          <p:nvPr>
            <p:custDataLst>
              <p:tags r:id="rId19"/>
            </p:custDataLst>
          </p:nvPr>
        </p:nvSpPr>
        <p:spPr bwMode="auto">
          <a:xfrm>
            <a:off x="7057335" y="1676400"/>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sp>
        <p:nvSpPr>
          <p:cNvPr id="65" name="Text Box 113"/>
          <p:cNvSpPr txBox="1">
            <a:spLocks noChangeArrowheads="1"/>
          </p:cNvSpPr>
          <p:nvPr>
            <p:custDataLst>
              <p:tags r:id="rId20"/>
            </p:custDataLst>
          </p:nvPr>
        </p:nvSpPr>
        <p:spPr bwMode="auto">
          <a:xfrm>
            <a:off x="7362135" y="3810000"/>
            <a:ext cx="387927" cy="536814"/>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Calibri"/>
              </a:rPr>
              <a:t>….</a:t>
            </a:r>
            <a:endParaRPr lang="en-US" sz="3200" dirty="0">
              <a:solidFill>
                <a:schemeClr val="tx2"/>
              </a:solidFill>
              <a:latin typeface="Calibri"/>
            </a:endParaRPr>
          </a:p>
        </p:txBody>
      </p:sp>
      <p:sp>
        <p:nvSpPr>
          <p:cNvPr id="66" name="AutoShape 5"/>
          <p:cNvSpPr>
            <a:spLocks noChangeArrowheads="1"/>
          </p:cNvSpPr>
          <p:nvPr/>
        </p:nvSpPr>
        <p:spPr bwMode="auto">
          <a:xfrm>
            <a:off x="5555652" y="1276157"/>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67" name="Straight Connector 66"/>
          <p:cNvCxnSpPr>
            <a:stCxn id="66" idx="3"/>
          </p:cNvCxnSpPr>
          <p:nvPr/>
        </p:nvCxnSpPr>
        <p:spPr>
          <a:xfrm flipV="1">
            <a:off x="5765202" y="1384453"/>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AutoShape 5"/>
          <p:cNvSpPr>
            <a:spLocks noChangeArrowheads="1"/>
          </p:cNvSpPr>
          <p:nvPr/>
        </p:nvSpPr>
        <p:spPr bwMode="auto">
          <a:xfrm>
            <a:off x="5555651" y="16764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69" name="Straight Connector 68"/>
          <p:cNvCxnSpPr>
            <a:stCxn id="68" idx="3"/>
          </p:cNvCxnSpPr>
          <p:nvPr/>
        </p:nvCxnSpPr>
        <p:spPr>
          <a:xfrm flipV="1">
            <a:off x="5765201" y="17846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AutoShape 5"/>
          <p:cNvSpPr>
            <a:spLocks noChangeArrowheads="1"/>
          </p:cNvSpPr>
          <p:nvPr/>
        </p:nvSpPr>
        <p:spPr bwMode="auto">
          <a:xfrm>
            <a:off x="5532335" y="2362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71" name="Straight Connector 70"/>
          <p:cNvCxnSpPr>
            <a:stCxn id="70" idx="3"/>
          </p:cNvCxnSpPr>
          <p:nvPr/>
        </p:nvCxnSpPr>
        <p:spPr>
          <a:xfrm flipV="1">
            <a:off x="5741885" y="2470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AutoShape 5"/>
          <p:cNvSpPr>
            <a:spLocks noChangeArrowheads="1"/>
          </p:cNvSpPr>
          <p:nvPr/>
        </p:nvSpPr>
        <p:spPr bwMode="auto">
          <a:xfrm>
            <a:off x="5532335" y="2743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73" name="Straight Connector 72"/>
          <p:cNvCxnSpPr>
            <a:stCxn id="72" idx="3"/>
          </p:cNvCxnSpPr>
          <p:nvPr/>
        </p:nvCxnSpPr>
        <p:spPr>
          <a:xfrm flipV="1">
            <a:off x="5741885" y="2851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465535" y="1295400"/>
            <a:ext cx="865769" cy="16218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422942" y="1857549"/>
            <a:ext cx="1018227" cy="646331"/>
          </a:xfrm>
          <a:prstGeom prst="rect">
            <a:avLst/>
          </a:prstGeom>
          <a:noFill/>
          <a:ln>
            <a:noFill/>
          </a:ln>
        </p:spPr>
        <p:txBody>
          <a:bodyPr wrap="none" rtlCol="0">
            <a:spAutoFit/>
          </a:bodyPr>
          <a:lstStyle/>
          <a:p>
            <a:pPr algn="ctr"/>
            <a:r>
              <a:rPr lang="en-US" sz="1800" dirty="0" smtClean="0">
                <a:solidFill>
                  <a:schemeClr val="tx2"/>
                </a:solidFill>
                <a:latin typeface="Source Sans Pro" panose="020B0503030403020204"/>
              </a:rPr>
              <a:t>5-to-32</a:t>
            </a:r>
          </a:p>
          <a:p>
            <a:pPr algn="ctr"/>
            <a:r>
              <a:rPr lang="en-US" sz="1800" dirty="0" smtClean="0">
                <a:solidFill>
                  <a:schemeClr val="tx2"/>
                </a:solidFill>
                <a:latin typeface="Source Sans Pro" panose="020B0503030403020204"/>
              </a:rPr>
              <a:t>decoder</a:t>
            </a:r>
            <a:endParaRPr lang="en-US" sz="1800" dirty="0">
              <a:solidFill>
                <a:schemeClr val="tx2"/>
              </a:solidFill>
              <a:latin typeface="Source Sans Pro" panose="020B0503030403020204"/>
            </a:endParaRPr>
          </a:p>
        </p:txBody>
      </p:sp>
      <p:cxnSp>
        <p:nvCxnSpPr>
          <p:cNvPr id="76" name="Straight Connector 75"/>
          <p:cNvCxnSpPr/>
          <p:nvPr/>
        </p:nvCxnSpPr>
        <p:spPr>
          <a:xfrm>
            <a:off x="5331304" y="130140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5331304" y="1679402"/>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331304" y="2365202"/>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5331304" y="2743200"/>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43478" y="1447800"/>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5456135"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5420161" y="2514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420161" y="2895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88" idx="0"/>
          </p:cNvCxnSpPr>
          <p:nvPr/>
        </p:nvCxnSpPr>
        <p:spPr>
          <a:xfrm flipH="1">
            <a:off x="5410990" y="1447800"/>
            <a:ext cx="32492" cy="450841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5" name="Line 106"/>
          <p:cNvSpPr>
            <a:spLocks noChangeShapeType="1"/>
          </p:cNvSpPr>
          <p:nvPr>
            <p:custDataLst>
              <p:tags r:id="rId21"/>
            </p:custDataLst>
          </p:nvPr>
        </p:nvSpPr>
        <p:spPr bwMode="auto">
          <a:xfrm rot="16200000" flipH="1">
            <a:off x="5372100" y="57531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86" name="Text Box 108"/>
          <p:cNvSpPr txBox="1">
            <a:spLocks noChangeArrowheads="1"/>
          </p:cNvSpPr>
          <p:nvPr>
            <p:custDataLst>
              <p:tags r:id="rId22"/>
            </p:custDataLst>
          </p:nvPr>
        </p:nvSpPr>
        <p:spPr bwMode="auto">
          <a:xfrm>
            <a:off x="5762254" y="5562600"/>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sp>
        <p:nvSpPr>
          <p:cNvPr id="87" name="Text Box 108"/>
          <p:cNvSpPr txBox="1">
            <a:spLocks noChangeArrowheads="1"/>
          </p:cNvSpPr>
          <p:nvPr>
            <p:custDataLst>
              <p:tags r:id="rId23"/>
            </p:custDataLst>
          </p:nvPr>
        </p:nvSpPr>
        <p:spPr bwMode="auto">
          <a:xfrm>
            <a:off x="5794935" y="5982056"/>
            <a:ext cx="5279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sp>
        <p:nvSpPr>
          <p:cNvPr id="88" name="Text Box 108"/>
          <p:cNvSpPr txBox="1">
            <a:spLocks noChangeArrowheads="1"/>
          </p:cNvSpPr>
          <p:nvPr>
            <p:custDataLst>
              <p:tags r:id="rId24"/>
            </p:custDataLst>
          </p:nvPr>
        </p:nvSpPr>
        <p:spPr bwMode="auto">
          <a:xfrm>
            <a:off x="5197630" y="5956216"/>
            <a:ext cx="42672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cxnSp>
        <p:nvCxnSpPr>
          <p:cNvPr id="89" name="Straight Connector 88"/>
          <p:cNvCxnSpPr/>
          <p:nvPr/>
        </p:nvCxnSpPr>
        <p:spPr>
          <a:xfrm>
            <a:off x="5815952" y="1143000"/>
            <a:ext cx="0" cy="1524001"/>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5815952" y="2667000"/>
            <a:ext cx="97383"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5815952" y="2286000"/>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821095" y="1569218"/>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031420" y="1143000"/>
            <a:ext cx="18819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4" name="Line 106"/>
          <p:cNvSpPr>
            <a:spLocks noChangeShapeType="1"/>
          </p:cNvSpPr>
          <p:nvPr>
            <p:custDataLst>
              <p:tags r:id="rId25"/>
            </p:custDataLst>
          </p:nvPr>
        </p:nvSpPr>
        <p:spPr bwMode="auto">
          <a:xfrm rot="16200000" flipH="1">
            <a:off x="6057900" y="57531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95" name="Text Box 108"/>
          <p:cNvSpPr txBox="1">
            <a:spLocks noChangeArrowheads="1"/>
          </p:cNvSpPr>
          <p:nvPr>
            <p:custDataLst>
              <p:tags r:id="rId26"/>
            </p:custDataLst>
          </p:nvPr>
        </p:nvSpPr>
        <p:spPr bwMode="auto">
          <a:xfrm>
            <a:off x="3659203" y="838200"/>
            <a:ext cx="37061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D</a:t>
            </a:r>
            <a:endParaRPr lang="en-US" sz="2000" baseline="-25000" dirty="0">
              <a:solidFill>
                <a:schemeClr val="tx2"/>
              </a:solidFill>
              <a:latin typeface="Source Sans Pro" panose="020B0503030403020204"/>
            </a:endParaRPr>
          </a:p>
        </p:txBody>
      </p:sp>
      <p:sp>
        <p:nvSpPr>
          <p:cNvPr id="96" name="Line 106"/>
          <p:cNvSpPr>
            <a:spLocks noChangeShapeType="1"/>
          </p:cNvSpPr>
          <p:nvPr>
            <p:custDataLst>
              <p:tags r:id="rId27"/>
            </p:custDataLst>
          </p:nvPr>
        </p:nvSpPr>
        <p:spPr bwMode="auto">
          <a:xfrm>
            <a:off x="4114800" y="10668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97" name="Text Box 108"/>
          <p:cNvSpPr txBox="1">
            <a:spLocks noChangeArrowheads="1"/>
          </p:cNvSpPr>
          <p:nvPr>
            <p:custDataLst>
              <p:tags r:id="rId28"/>
            </p:custDataLst>
          </p:nvPr>
        </p:nvSpPr>
        <p:spPr bwMode="auto">
          <a:xfrm>
            <a:off x="3822824" y="609600"/>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32</a:t>
            </a:r>
            <a:endParaRPr lang="en-US" sz="2000" dirty="0">
              <a:solidFill>
                <a:schemeClr val="tx2"/>
              </a:solidFill>
              <a:latin typeface="Source Sans Pro" panose="020B0503030403020204"/>
            </a:endParaRPr>
          </a:p>
        </p:txBody>
      </p:sp>
      <p:sp>
        <p:nvSpPr>
          <p:cNvPr id="98" name="Rectangle 97"/>
          <p:cNvSpPr/>
          <p:nvPr/>
        </p:nvSpPr>
        <p:spPr>
          <a:xfrm>
            <a:off x="4260020" y="879565"/>
            <a:ext cx="4175842" cy="469565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Elbow Connector 98"/>
          <p:cNvCxnSpPr>
            <a:stCxn id="87" idx="0"/>
          </p:cNvCxnSpPr>
          <p:nvPr/>
        </p:nvCxnSpPr>
        <p:spPr>
          <a:xfrm rot="16200000" flipV="1">
            <a:off x="3897322" y="3820492"/>
            <a:ext cx="3064844" cy="1258283"/>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1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Announcements</a:t>
            </a:r>
            <a:endParaRPr lang="en-US" dirty="0"/>
          </a:p>
        </p:txBody>
      </p:sp>
      <p:sp>
        <p:nvSpPr>
          <p:cNvPr id="4" name="Content Placeholder 3"/>
          <p:cNvSpPr>
            <a:spLocks noGrp="1"/>
          </p:cNvSpPr>
          <p:nvPr>
            <p:ph idx="1"/>
          </p:nvPr>
        </p:nvSpPr>
        <p:spPr/>
        <p:txBody>
          <a:bodyPr>
            <a:normAutofit/>
          </a:bodyPr>
          <a:lstStyle/>
          <a:p>
            <a:pPr marL="0" indent="0">
              <a:buNone/>
            </a:pPr>
            <a:r>
              <a:rPr lang="en-US" sz="3300" dirty="0" smtClean="0"/>
              <a:t>Make sure you are</a:t>
            </a:r>
            <a:endParaRPr lang="en-US" sz="3300" dirty="0"/>
          </a:p>
          <a:p>
            <a:pPr marL="457200" indent="-457200">
              <a:buClr>
                <a:schemeClr val="accent5">
                  <a:lumMod val="60000"/>
                  <a:lumOff val="40000"/>
                </a:schemeClr>
              </a:buClr>
              <a:buFont typeface="Arial" pitchFamily="34" charset="0"/>
              <a:buChar char="•"/>
            </a:pPr>
            <a:r>
              <a:rPr lang="en-US" sz="2800" dirty="0" smtClean="0">
                <a:solidFill>
                  <a:schemeClr val="accent1"/>
                </a:solidFill>
              </a:rPr>
              <a:t> </a:t>
            </a:r>
            <a:r>
              <a:rPr lang="en-US" sz="2800" dirty="0" smtClean="0"/>
              <a:t>Registered for class, can access CMS</a:t>
            </a:r>
            <a:endParaRPr lang="en-US" sz="2800" dirty="0"/>
          </a:p>
          <a:p>
            <a:pPr marL="457200" indent="-457200">
              <a:buClr>
                <a:schemeClr val="accent5">
                  <a:lumMod val="60000"/>
                  <a:lumOff val="40000"/>
                </a:schemeClr>
              </a:buClr>
              <a:buFont typeface="Arial" pitchFamily="34" charset="0"/>
              <a:buChar char="•"/>
            </a:pPr>
            <a:r>
              <a:rPr lang="en-US" sz="2800" dirty="0">
                <a:solidFill>
                  <a:schemeClr val="accent1"/>
                </a:solidFill>
              </a:rPr>
              <a:t> </a:t>
            </a:r>
            <a:r>
              <a:rPr lang="en-US" sz="2800" dirty="0" smtClean="0"/>
              <a:t>Have a Section you can go to. </a:t>
            </a:r>
          </a:p>
          <a:p>
            <a:pPr marL="457200" indent="-457200">
              <a:buClr>
                <a:schemeClr val="accent5">
                  <a:lumMod val="60000"/>
                  <a:lumOff val="40000"/>
                </a:schemeClr>
              </a:buClr>
              <a:buFont typeface="Arial" pitchFamily="34" charset="0"/>
              <a:buChar char="•"/>
            </a:pPr>
            <a:r>
              <a:rPr lang="en-US" sz="2800" i="1" dirty="0" smtClean="0"/>
              <a:t>Lab Sections are required.</a:t>
            </a:r>
          </a:p>
          <a:p>
            <a:pPr marL="1200150" lvl="1" indent="-457200"/>
            <a:r>
              <a:rPr lang="en-US" sz="2400" dirty="0" smtClean="0">
                <a:solidFill>
                  <a:schemeClr val="bg1"/>
                </a:solidFill>
              </a:rPr>
              <a:t>“Make up” lab sections </a:t>
            </a:r>
            <a:r>
              <a:rPr lang="en-US" sz="2400" b="1" i="1" dirty="0" smtClean="0">
                <a:solidFill>
                  <a:schemeClr val="bg1"/>
                </a:solidFill>
              </a:rPr>
              <a:t>only</a:t>
            </a:r>
            <a:r>
              <a:rPr lang="en-US" sz="2400" b="1" dirty="0" smtClean="0">
                <a:solidFill>
                  <a:schemeClr val="bg1"/>
                </a:solidFill>
              </a:rPr>
              <a:t> Friday 11:40am or 1:25pm</a:t>
            </a:r>
          </a:p>
          <a:p>
            <a:pPr marL="1200150" lvl="1" indent="-457200"/>
            <a:r>
              <a:rPr lang="en-US" sz="2400" dirty="0">
                <a:solidFill>
                  <a:schemeClr val="bg1"/>
                </a:solidFill>
              </a:rPr>
              <a:t>Bring laptop to </a:t>
            </a:r>
            <a:r>
              <a:rPr lang="en-US" sz="2400" dirty="0" smtClean="0">
                <a:solidFill>
                  <a:schemeClr val="bg1"/>
                </a:solidFill>
              </a:rPr>
              <a:t>Labs</a:t>
            </a:r>
            <a:endParaRPr lang="en-US" sz="2400" i="1" dirty="0" smtClean="0"/>
          </a:p>
          <a:p>
            <a:pPr marL="457200" indent="-457200">
              <a:buClr>
                <a:schemeClr val="accent5">
                  <a:lumMod val="60000"/>
                  <a:lumOff val="40000"/>
                </a:schemeClr>
              </a:buClr>
              <a:buFont typeface="Arial" pitchFamily="34" charset="0"/>
              <a:buChar char="•"/>
            </a:pPr>
            <a:r>
              <a:rPr lang="en-US" sz="2800" dirty="0" smtClean="0">
                <a:solidFill>
                  <a:schemeClr val="accent1"/>
                </a:solidFill>
              </a:rPr>
              <a:t>Project partners are required for projects starting w/ project 2</a:t>
            </a:r>
          </a:p>
          <a:p>
            <a:pPr marL="1200150" lvl="1" indent="-457200"/>
            <a:r>
              <a:rPr lang="en-US" sz="2400" dirty="0" smtClean="0">
                <a:solidFill>
                  <a:schemeClr val="accent1"/>
                </a:solidFill>
              </a:rPr>
              <a:t>Project partners will be assigned (from the same lab section, if possible)</a:t>
            </a:r>
          </a:p>
          <a:p>
            <a:pPr marL="1200150" lvl="1" indent="-457200"/>
            <a:endParaRPr lang="en-US" sz="2400" dirty="0" smtClean="0">
              <a:solidFill>
                <a:schemeClr val="accent1"/>
              </a:solidFill>
            </a:endParaRPr>
          </a:p>
          <a:p>
            <a:pPr marL="0" indent="0">
              <a:buNone/>
            </a:pPr>
            <a:endParaRPr lang="en-US" sz="3300" dirty="0">
              <a:solidFill>
                <a:srgbClr val="FFFF00"/>
              </a:solidFill>
            </a:endParaRPr>
          </a:p>
        </p:txBody>
      </p:sp>
      <p:sp>
        <p:nvSpPr>
          <p:cNvPr id="2" name="Slide Number Placeholder 1"/>
          <p:cNvSpPr>
            <a:spLocks noGrp="1"/>
          </p:cNvSpPr>
          <p:nvPr>
            <p:ph type="sldNum" sz="quarter" idx="10"/>
          </p:nvPr>
        </p:nvSpPr>
        <p:spPr/>
        <p:txBody>
          <a:bodyPr/>
          <a:lstStyle/>
          <a:p>
            <a:pPr>
              <a:defRPr/>
            </a:pPr>
            <a:fld id="{EFE0FDE5-1195-4879-940F-31B1BE8EAA1F}" type="slidenum">
              <a:rPr lang="en-US" smtClean="0"/>
              <a:pPr>
                <a:defRPr/>
              </a:pPr>
              <a:t>2</a:t>
            </a:fld>
            <a:endParaRPr lang="en-US"/>
          </a:p>
        </p:txBody>
      </p:sp>
    </p:spTree>
    <p:extLst>
      <p:ext uri="{BB962C8B-B14F-4D97-AF65-F5344CB8AC3E}">
        <p14:creationId xmlns:p14="http://schemas.microsoft.com/office/powerpoint/2010/main" val="2177347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20</a:t>
            </a:fld>
            <a:endParaRPr lang="en-US" dirty="0"/>
          </a:p>
        </p:txBody>
      </p:sp>
      <p:sp>
        <p:nvSpPr>
          <p:cNvPr id="5" name="Title 3"/>
          <p:cNvSpPr>
            <a:spLocks noGrp="1"/>
          </p:cNvSpPr>
          <p:nvPr>
            <p:ph type="title"/>
            <p:custDataLst>
              <p:tags r:id="rId1"/>
            </p:custDataLst>
          </p:nvPr>
        </p:nvSpPr>
        <p:spPr>
          <a:xfrm>
            <a:off x="228600" y="152400"/>
            <a:ext cx="8686800" cy="533400"/>
          </a:xfrm>
        </p:spPr>
        <p:txBody>
          <a:bodyPr>
            <a:normAutofit fontScale="90000"/>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228600" y="609600"/>
            <a:ext cx="4503906"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smtClean="0"/>
          </a:p>
          <a:p>
            <a:pPr lvl="1"/>
            <a:endParaRPr lang="en-US" dirty="0"/>
          </a:p>
          <a:p>
            <a:pPr marL="0" indent="0">
              <a:buNone/>
            </a:pPr>
            <a:r>
              <a:rPr lang="en-US" dirty="0" smtClean="0"/>
              <a:t>Implementation:</a:t>
            </a:r>
            <a:endParaRPr lang="en-US" dirty="0"/>
          </a:p>
          <a:p>
            <a:pPr lvl="1"/>
            <a:r>
              <a:rPr lang="en-US" dirty="0" smtClean="0"/>
              <a:t>D flip </a:t>
            </a:r>
            <a:r>
              <a:rPr lang="en-US" dirty="0"/>
              <a:t>flops to store </a:t>
            </a:r>
            <a:r>
              <a:rPr lang="en-US" dirty="0" smtClean="0"/>
              <a:t>bits</a:t>
            </a:r>
          </a:p>
          <a:p>
            <a:pPr lvl="1"/>
            <a:r>
              <a:rPr lang="en-US" dirty="0" smtClean="0"/>
              <a:t>Decoder for each </a:t>
            </a:r>
            <a:r>
              <a:rPr lang="en-US" dirty="0" smtClean="0">
                <a:solidFill>
                  <a:schemeClr val="accent1"/>
                </a:solidFill>
              </a:rPr>
              <a:t>write port</a:t>
            </a:r>
          </a:p>
          <a:p>
            <a:pPr lvl="1"/>
            <a:r>
              <a:rPr lang="en-US" dirty="0" err="1" smtClean="0"/>
              <a:t>Mux</a:t>
            </a:r>
            <a:r>
              <a:rPr lang="en-US" dirty="0" smtClean="0"/>
              <a:t> for each</a:t>
            </a:r>
            <a:r>
              <a:rPr lang="en-US" dirty="0" smtClean="0">
                <a:solidFill>
                  <a:schemeClr val="accent1"/>
                </a:solidFill>
              </a:rPr>
              <a:t> read port</a:t>
            </a:r>
            <a:endParaRPr lang="en-US" dirty="0">
              <a:solidFill>
                <a:schemeClr val="accent1"/>
              </a:solidFill>
            </a:endParaRPr>
          </a:p>
          <a:p>
            <a:endParaRPr lang="en-US" dirty="0"/>
          </a:p>
        </p:txBody>
      </p:sp>
      <p:sp>
        <p:nvSpPr>
          <p:cNvPr id="100" name="Rectangle 99"/>
          <p:cNvSpPr/>
          <p:nvPr>
            <p:custDataLst>
              <p:tags r:id="rId3"/>
            </p:custDataLst>
          </p:nvPr>
        </p:nvSpPr>
        <p:spPr>
          <a:xfrm>
            <a:off x="4724400" y="991394"/>
            <a:ext cx="3581400" cy="31242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Source Sans Pro" panose="020B0503030403020204"/>
              </a:rPr>
              <a:t>Dual-Read-Port</a:t>
            </a:r>
            <a:br>
              <a:rPr lang="en-US" sz="2800" dirty="0" smtClean="0">
                <a:solidFill>
                  <a:schemeClr val="accent1"/>
                </a:solidFill>
                <a:latin typeface="Source Sans Pro" panose="020B0503030403020204"/>
              </a:rPr>
            </a:br>
            <a:r>
              <a:rPr lang="en-US" sz="2800" dirty="0" smtClean="0">
                <a:solidFill>
                  <a:schemeClr val="accent1"/>
                </a:solidFill>
                <a:latin typeface="Source Sans Pro" panose="020B0503030403020204"/>
              </a:rPr>
              <a:t>Single-Write-Port</a:t>
            </a:r>
          </a:p>
          <a:p>
            <a:pPr algn="ctr"/>
            <a:r>
              <a:rPr lang="en-US" sz="2800" dirty="0" smtClean="0">
                <a:solidFill>
                  <a:schemeClr val="accent1"/>
                </a:solidFill>
                <a:latin typeface="Source Sans Pro" panose="020B0503030403020204"/>
              </a:rPr>
              <a:t>32 x 32 </a:t>
            </a:r>
            <a:br>
              <a:rPr lang="en-US" sz="2800" dirty="0" smtClean="0">
                <a:solidFill>
                  <a:schemeClr val="accent1"/>
                </a:solidFill>
                <a:latin typeface="Source Sans Pro" panose="020B0503030403020204"/>
              </a:rPr>
            </a:br>
            <a:r>
              <a:rPr lang="en-US" sz="2800" b="1" i="1" dirty="0" smtClean="0">
                <a:solidFill>
                  <a:schemeClr val="accent1"/>
                </a:solidFill>
                <a:latin typeface="Source Sans Pro" panose="020B0503030403020204"/>
              </a:rPr>
              <a:t>Register File</a:t>
            </a:r>
            <a:endParaRPr lang="en-US" sz="2800" b="1" i="1" dirty="0">
              <a:solidFill>
                <a:schemeClr val="accent1"/>
              </a:solidFill>
              <a:latin typeface="Source Sans Pro" panose="020B0503030403020204"/>
            </a:endParaRPr>
          </a:p>
        </p:txBody>
      </p:sp>
      <p:sp>
        <p:nvSpPr>
          <p:cNvPr id="101" name="TextBox 100"/>
          <p:cNvSpPr txBox="1"/>
          <p:nvPr>
            <p:custDataLst>
              <p:tags r:id="rId4"/>
            </p:custDataLst>
          </p:nvPr>
        </p:nvSpPr>
        <p:spPr>
          <a:xfrm>
            <a:off x="7772400" y="1219994"/>
            <a:ext cx="559769" cy="461665"/>
          </a:xfrm>
          <a:prstGeom prst="rect">
            <a:avLst/>
          </a:prstGeom>
          <a:noFill/>
        </p:spPr>
        <p:txBody>
          <a:bodyPr wrap="none" rtlCol="0">
            <a:spAutoFit/>
          </a:bodyPr>
          <a:lstStyle/>
          <a:p>
            <a:r>
              <a:rPr lang="en-US" dirty="0" smtClean="0">
                <a:solidFill>
                  <a:schemeClr val="tx2"/>
                </a:solidFill>
                <a:latin typeface="Source Sans Pro" panose="020B0503030403020204"/>
              </a:rPr>
              <a:t>Q</a:t>
            </a:r>
            <a:r>
              <a:rPr lang="en-US" baseline="-25000" dirty="0" smtClean="0">
                <a:solidFill>
                  <a:schemeClr val="tx2"/>
                </a:solidFill>
                <a:latin typeface="Source Sans Pro" panose="020B0503030403020204"/>
              </a:rPr>
              <a:t>A</a:t>
            </a:r>
          </a:p>
        </p:txBody>
      </p:sp>
      <p:sp>
        <p:nvSpPr>
          <p:cNvPr id="102" name="TextBox 101"/>
          <p:cNvSpPr txBox="1"/>
          <p:nvPr>
            <p:custDataLst>
              <p:tags r:id="rId5"/>
            </p:custDataLst>
          </p:nvPr>
        </p:nvSpPr>
        <p:spPr>
          <a:xfrm>
            <a:off x="7772400" y="2210594"/>
            <a:ext cx="559769" cy="461665"/>
          </a:xfrm>
          <a:prstGeom prst="rect">
            <a:avLst/>
          </a:prstGeom>
          <a:noFill/>
        </p:spPr>
        <p:txBody>
          <a:bodyPr wrap="none" rtlCol="0">
            <a:spAutoFit/>
          </a:bodyPr>
          <a:lstStyle/>
          <a:p>
            <a:r>
              <a:rPr lang="en-US" dirty="0" smtClean="0">
                <a:solidFill>
                  <a:schemeClr val="tx2"/>
                </a:solidFill>
                <a:latin typeface="Source Sans Pro" panose="020B0503030403020204"/>
              </a:rPr>
              <a:t>Q</a:t>
            </a:r>
            <a:r>
              <a:rPr lang="en-US" baseline="-25000" dirty="0" smtClean="0">
                <a:solidFill>
                  <a:schemeClr val="tx2"/>
                </a:solidFill>
                <a:latin typeface="Source Sans Pro" panose="020B0503030403020204"/>
              </a:rPr>
              <a:t>B</a:t>
            </a:r>
          </a:p>
        </p:txBody>
      </p:sp>
      <p:sp>
        <p:nvSpPr>
          <p:cNvPr id="103" name="TextBox 102"/>
          <p:cNvSpPr txBox="1"/>
          <p:nvPr>
            <p:custDataLst>
              <p:tags r:id="rId6"/>
            </p:custDataLst>
          </p:nvPr>
        </p:nvSpPr>
        <p:spPr>
          <a:xfrm>
            <a:off x="4793556" y="1534974"/>
            <a:ext cx="601447" cy="461665"/>
          </a:xfrm>
          <a:prstGeom prst="rect">
            <a:avLst/>
          </a:prstGeom>
          <a:noFill/>
        </p:spPr>
        <p:txBody>
          <a:bodyPr wrap="none" rtlCol="0">
            <a:spAutoFit/>
          </a:bodyPr>
          <a:lstStyle/>
          <a:p>
            <a:r>
              <a:rPr lang="en-US" dirty="0" smtClean="0">
                <a:solidFill>
                  <a:schemeClr val="tx2"/>
                </a:solidFill>
                <a:latin typeface="Source Sans Pro" panose="020B0503030403020204"/>
              </a:rPr>
              <a:t>D</a:t>
            </a:r>
            <a:r>
              <a:rPr lang="en-US" baseline="-25000" dirty="0" smtClean="0">
                <a:solidFill>
                  <a:schemeClr val="tx2"/>
                </a:solidFill>
                <a:latin typeface="Source Sans Pro" panose="020B0503030403020204"/>
              </a:rPr>
              <a:t>W</a:t>
            </a:r>
          </a:p>
        </p:txBody>
      </p:sp>
      <p:sp>
        <p:nvSpPr>
          <p:cNvPr id="104" name="TextBox 103"/>
          <p:cNvSpPr txBox="1"/>
          <p:nvPr>
            <p:custDataLst>
              <p:tags r:id="rId7"/>
            </p:custDataLst>
          </p:nvPr>
        </p:nvSpPr>
        <p:spPr>
          <a:xfrm>
            <a:off x="5943600" y="3582194"/>
            <a:ext cx="59586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W</a:t>
            </a:r>
          </a:p>
        </p:txBody>
      </p:sp>
      <p:sp>
        <p:nvSpPr>
          <p:cNvPr id="105" name="TextBox 104"/>
          <p:cNvSpPr txBox="1"/>
          <p:nvPr>
            <p:custDataLst>
              <p:tags r:id="rId8"/>
            </p:custDataLst>
          </p:nvPr>
        </p:nvSpPr>
        <p:spPr>
          <a:xfrm>
            <a:off x="6553200" y="3582194"/>
            <a:ext cx="54373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A</a:t>
            </a:r>
          </a:p>
        </p:txBody>
      </p:sp>
      <p:sp>
        <p:nvSpPr>
          <p:cNvPr id="106" name="TextBox 105"/>
          <p:cNvSpPr txBox="1"/>
          <p:nvPr>
            <p:custDataLst>
              <p:tags r:id="rId9"/>
            </p:custDataLst>
          </p:nvPr>
        </p:nvSpPr>
        <p:spPr>
          <a:xfrm>
            <a:off x="7162800" y="3582194"/>
            <a:ext cx="543739" cy="461665"/>
          </a:xfrm>
          <a:prstGeom prst="rect">
            <a:avLst/>
          </a:prstGeom>
          <a:noFill/>
        </p:spPr>
        <p:txBody>
          <a:bodyPr wrap="none" rtlCol="0">
            <a:spAutoFit/>
          </a:bodyPr>
          <a:lstStyle/>
          <a:p>
            <a:r>
              <a:rPr lang="en-US" dirty="0" smtClean="0">
                <a:solidFill>
                  <a:schemeClr val="tx2"/>
                </a:solidFill>
                <a:latin typeface="Source Sans Pro" panose="020B0503030403020204"/>
              </a:rPr>
              <a:t>R</a:t>
            </a:r>
            <a:r>
              <a:rPr lang="en-US" baseline="-25000" dirty="0" smtClean="0">
                <a:solidFill>
                  <a:schemeClr val="tx2"/>
                </a:solidFill>
                <a:latin typeface="Source Sans Pro" panose="020B0503030403020204"/>
              </a:rPr>
              <a:t>B</a:t>
            </a:r>
          </a:p>
        </p:txBody>
      </p:sp>
      <p:sp>
        <p:nvSpPr>
          <p:cNvPr id="107" name="TextBox 106"/>
          <p:cNvSpPr txBox="1"/>
          <p:nvPr>
            <p:custDataLst>
              <p:tags r:id="rId10"/>
            </p:custDataLst>
          </p:nvPr>
        </p:nvSpPr>
        <p:spPr>
          <a:xfrm>
            <a:off x="5105400" y="3582194"/>
            <a:ext cx="474810" cy="461665"/>
          </a:xfrm>
          <a:prstGeom prst="rect">
            <a:avLst/>
          </a:prstGeom>
          <a:noFill/>
        </p:spPr>
        <p:txBody>
          <a:bodyPr wrap="none" rtlCol="0">
            <a:spAutoFit/>
          </a:bodyPr>
          <a:lstStyle/>
          <a:p>
            <a:r>
              <a:rPr lang="en-US" dirty="0" smtClean="0">
                <a:solidFill>
                  <a:schemeClr val="tx2"/>
                </a:solidFill>
                <a:latin typeface="Source Sans Pro" panose="020B0503030403020204"/>
              </a:rPr>
              <a:t>W</a:t>
            </a:r>
            <a:endParaRPr lang="en-US" baseline="-25000" dirty="0" smtClean="0">
              <a:solidFill>
                <a:schemeClr val="tx2"/>
              </a:solidFill>
              <a:latin typeface="Source Sans Pro" panose="020B0503030403020204"/>
            </a:endParaRPr>
          </a:p>
        </p:txBody>
      </p:sp>
      <p:cxnSp>
        <p:nvCxnSpPr>
          <p:cNvPr id="108" name="Straight Arrow Connector 107"/>
          <p:cNvCxnSpPr/>
          <p:nvPr>
            <p:custDataLst>
              <p:tags r:id="rId11"/>
            </p:custDataLst>
          </p:nvPr>
        </p:nvCxnSpPr>
        <p:spPr>
          <a:xfrm>
            <a:off x="4260156" y="17533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custDataLst>
              <p:tags r:id="rId12"/>
            </p:custDataLst>
          </p:nvPr>
        </p:nvCxnSpPr>
        <p:spPr>
          <a:xfrm>
            <a:off x="8382000" y="15247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custDataLst>
              <p:tags r:id="rId13"/>
            </p:custDataLst>
          </p:nvPr>
        </p:nvCxnSpPr>
        <p:spPr>
          <a:xfrm>
            <a:off x="8382000" y="2439194"/>
            <a:ext cx="533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custDataLst>
              <p:tags r:id="rId14"/>
            </p:custDataLst>
          </p:nvPr>
        </p:nvCxnSpPr>
        <p:spPr>
          <a:xfrm rot="5400000" flipH="1" flipV="1">
            <a:off x="5067300"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custDataLst>
              <p:tags r:id="rId15"/>
            </p:custDataLst>
          </p:nvPr>
        </p:nvCxnSpPr>
        <p:spPr>
          <a:xfrm rot="5400000" flipH="1" flipV="1">
            <a:off x="5906294"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custDataLst>
              <p:tags r:id="rId16"/>
            </p:custDataLst>
          </p:nvPr>
        </p:nvCxnSpPr>
        <p:spPr>
          <a:xfrm rot="5400000" flipH="1" flipV="1">
            <a:off x="6515894"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custDataLst>
              <p:tags r:id="rId17"/>
            </p:custDataLst>
          </p:nvPr>
        </p:nvCxnSpPr>
        <p:spPr>
          <a:xfrm rot="5400000" flipH="1" flipV="1">
            <a:off x="7101376" y="4381500"/>
            <a:ext cx="5326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custDataLst>
              <p:tags r:id="rId18"/>
            </p:custDataLst>
          </p:nvPr>
        </p:nvCxnSpPr>
        <p:spPr>
          <a:xfrm rot="16200000" flipH="1">
            <a:off x="8496300" y="14866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custDataLst>
              <p:tags r:id="rId19"/>
            </p:custDataLst>
          </p:nvPr>
        </p:nvSpPr>
        <p:spPr>
          <a:xfrm>
            <a:off x="8390027" y="15247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117" name="Straight Connector 116"/>
          <p:cNvCxnSpPr/>
          <p:nvPr>
            <p:custDataLst>
              <p:tags r:id="rId20"/>
            </p:custDataLst>
          </p:nvPr>
        </p:nvCxnSpPr>
        <p:spPr>
          <a:xfrm rot="16200000" flipH="1">
            <a:off x="8496300" y="24010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custDataLst>
              <p:tags r:id="rId21"/>
            </p:custDataLst>
          </p:nvPr>
        </p:nvSpPr>
        <p:spPr>
          <a:xfrm>
            <a:off x="8382000" y="24391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119" name="Straight Connector 118"/>
          <p:cNvCxnSpPr/>
          <p:nvPr>
            <p:custDataLst>
              <p:tags r:id="rId22"/>
            </p:custDataLst>
          </p:nvPr>
        </p:nvCxnSpPr>
        <p:spPr>
          <a:xfrm rot="16200000" flipH="1">
            <a:off x="4374456" y="17152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custDataLst>
              <p:tags r:id="rId23"/>
            </p:custDataLst>
          </p:nvPr>
        </p:nvSpPr>
        <p:spPr>
          <a:xfrm>
            <a:off x="4260156" y="1753394"/>
            <a:ext cx="441146" cy="369332"/>
          </a:xfrm>
          <a:prstGeom prst="rect">
            <a:avLst/>
          </a:prstGeom>
          <a:noFill/>
        </p:spPr>
        <p:txBody>
          <a:bodyPr wrap="none" rtlCol="0">
            <a:spAutoFit/>
          </a:bodyPr>
          <a:lstStyle/>
          <a:p>
            <a:r>
              <a:rPr lang="en-US" sz="1800" dirty="0" smtClean="0">
                <a:solidFill>
                  <a:schemeClr val="tx2"/>
                </a:solidFill>
                <a:latin typeface="Source Sans Pro" panose="020B0503030403020204"/>
              </a:rPr>
              <a:t>32</a:t>
            </a:r>
          </a:p>
        </p:txBody>
      </p:sp>
      <p:cxnSp>
        <p:nvCxnSpPr>
          <p:cNvPr id="121" name="Straight Connector 120"/>
          <p:cNvCxnSpPr/>
          <p:nvPr>
            <p:custDataLst>
              <p:tags r:id="rId24"/>
            </p:custDataLst>
          </p:nvPr>
        </p:nvCxnSpPr>
        <p:spPr>
          <a:xfrm>
            <a:off x="52578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custDataLst>
              <p:tags r:id="rId25"/>
            </p:custDataLst>
          </p:nvPr>
        </p:nvSpPr>
        <p:spPr>
          <a:xfrm>
            <a:off x="53340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1</a:t>
            </a:r>
          </a:p>
        </p:txBody>
      </p:sp>
      <p:cxnSp>
        <p:nvCxnSpPr>
          <p:cNvPr id="123" name="Straight Connector 122"/>
          <p:cNvCxnSpPr/>
          <p:nvPr>
            <p:custDataLst>
              <p:tags r:id="rId26"/>
            </p:custDataLst>
          </p:nvPr>
        </p:nvCxnSpPr>
        <p:spPr>
          <a:xfrm>
            <a:off x="60960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custDataLst>
              <p:tags r:id="rId27"/>
            </p:custDataLst>
          </p:nvPr>
        </p:nvSpPr>
        <p:spPr>
          <a:xfrm>
            <a:off x="61722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cxnSp>
        <p:nvCxnSpPr>
          <p:cNvPr id="125" name="Straight Connector 124"/>
          <p:cNvCxnSpPr/>
          <p:nvPr>
            <p:custDataLst>
              <p:tags r:id="rId28"/>
            </p:custDataLst>
          </p:nvPr>
        </p:nvCxnSpPr>
        <p:spPr>
          <a:xfrm>
            <a:off x="6705600"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custDataLst>
              <p:tags r:id="rId29"/>
            </p:custDataLst>
          </p:nvPr>
        </p:nvSpPr>
        <p:spPr>
          <a:xfrm>
            <a:off x="6781800"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cxnSp>
        <p:nvCxnSpPr>
          <p:cNvPr id="127" name="Straight Connector 126"/>
          <p:cNvCxnSpPr/>
          <p:nvPr>
            <p:custDataLst>
              <p:tags r:id="rId30"/>
            </p:custDataLst>
          </p:nvPr>
        </p:nvCxnSpPr>
        <p:spPr>
          <a:xfrm>
            <a:off x="7291876" y="4344194"/>
            <a:ext cx="152400" cy="76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custDataLst>
              <p:tags r:id="rId31"/>
            </p:custDataLst>
          </p:nvPr>
        </p:nvSpPr>
        <p:spPr>
          <a:xfrm>
            <a:off x="7358366" y="4191794"/>
            <a:ext cx="312906" cy="369332"/>
          </a:xfrm>
          <a:prstGeom prst="rect">
            <a:avLst/>
          </a:prstGeom>
          <a:noFill/>
        </p:spPr>
        <p:txBody>
          <a:bodyPr wrap="none" rtlCol="0">
            <a:spAutoFit/>
          </a:bodyPr>
          <a:lstStyle/>
          <a:p>
            <a:r>
              <a:rPr lang="en-US" sz="1800" dirty="0" smtClean="0">
                <a:solidFill>
                  <a:schemeClr val="tx2"/>
                </a:solidFill>
                <a:latin typeface="Source Sans Pro" panose="020B0503030403020204"/>
              </a:rPr>
              <a:t>5</a:t>
            </a:r>
          </a:p>
        </p:txBody>
      </p:sp>
    </p:spTree>
    <p:extLst>
      <p:ext uri="{BB962C8B-B14F-4D97-AF65-F5344CB8AC3E}">
        <p14:creationId xmlns:p14="http://schemas.microsoft.com/office/powerpoint/2010/main" val="1834182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21</a:t>
            </a:fld>
            <a:endParaRPr lang="en-US" dirty="0"/>
          </a:p>
        </p:txBody>
      </p:sp>
      <p:sp>
        <p:nvSpPr>
          <p:cNvPr id="5" name="Title 3"/>
          <p:cNvSpPr>
            <a:spLocks noGrp="1"/>
          </p:cNvSpPr>
          <p:nvPr>
            <p:ph type="title"/>
            <p:custDataLst>
              <p:tags r:id="rId1"/>
            </p:custDataLst>
          </p:nvPr>
        </p:nvSpPr>
        <p:spPr>
          <a:xfrm>
            <a:off x="228600" y="152400"/>
            <a:ext cx="8686800" cy="533400"/>
          </a:xfrm>
        </p:spPr>
        <p:txBody>
          <a:bodyPr>
            <a:normAutofit fontScale="90000"/>
          </a:bodyPr>
          <a:lstStyle/>
          <a:p>
            <a:r>
              <a:rPr lang="en-US" dirty="0" smtClean="0"/>
              <a:t>Register File</a:t>
            </a:r>
            <a:endParaRPr lang="en-US" dirty="0"/>
          </a:p>
        </p:txBody>
      </p:sp>
      <p:sp>
        <p:nvSpPr>
          <p:cNvPr id="6" name="Rectangle 3"/>
          <p:cNvSpPr>
            <a:spLocks noGrp="1" noChangeArrowheads="1"/>
          </p:cNvSpPr>
          <p:nvPr>
            <p:ph idx="1"/>
            <p:custDataLst>
              <p:tags r:id="rId2"/>
            </p:custDataLst>
          </p:nvPr>
        </p:nvSpPr>
        <p:spPr>
          <a:xfrm>
            <a:off x="228600" y="609600"/>
            <a:ext cx="4503906"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smtClean="0"/>
          </a:p>
          <a:p>
            <a:pPr lvl="1"/>
            <a:endParaRPr lang="en-US" dirty="0"/>
          </a:p>
          <a:p>
            <a:pPr marL="0" indent="0">
              <a:buNone/>
            </a:pPr>
            <a:r>
              <a:rPr lang="en-US" dirty="0" smtClean="0"/>
              <a:t>Implementation:</a:t>
            </a:r>
            <a:endParaRPr lang="en-US" dirty="0"/>
          </a:p>
          <a:p>
            <a:pPr lvl="1"/>
            <a:r>
              <a:rPr lang="en-US" dirty="0" smtClean="0"/>
              <a:t>D flip </a:t>
            </a:r>
            <a:r>
              <a:rPr lang="en-US" dirty="0"/>
              <a:t>flops to store </a:t>
            </a:r>
            <a:r>
              <a:rPr lang="en-US" dirty="0" smtClean="0"/>
              <a:t>bits</a:t>
            </a:r>
          </a:p>
          <a:p>
            <a:pPr lvl="1"/>
            <a:r>
              <a:rPr lang="en-US" dirty="0" smtClean="0"/>
              <a:t>Decoder for each </a:t>
            </a:r>
            <a:r>
              <a:rPr lang="en-US" dirty="0" smtClean="0">
                <a:solidFill>
                  <a:schemeClr val="accent1"/>
                </a:solidFill>
              </a:rPr>
              <a:t>write port</a:t>
            </a:r>
          </a:p>
          <a:p>
            <a:pPr lvl="1"/>
            <a:r>
              <a:rPr lang="en-US" dirty="0" err="1" smtClean="0"/>
              <a:t>Mux</a:t>
            </a:r>
            <a:r>
              <a:rPr lang="en-US" dirty="0" smtClean="0"/>
              <a:t> for each</a:t>
            </a:r>
            <a:r>
              <a:rPr lang="en-US" dirty="0" smtClean="0">
                <a:solidFill>
                  <a:schemeClr val="accent1"/>
                </a:solidFill>
              </a:rPr>
              <a:t> read port</a:t>
            </a:r>
            <a:endParaRPr lang="en-US" dirty="0">
              <a:solidFill>
                <a:schemeClr val="accent1"/>
              </a:solidFill>
            </a:endParaRPr>
          </a:p>
          <a:p>
            <a:endParaRPr lang="en-US" dirty="0"/>
          </a:p>
        </p:txBody>
      </p:sp>
      <p:sp>
        <p:nvSpPr>
          <p:cNvPr id="34" name="Rectangle 3"/>
          <p:cNvSpPr txBox="1">
            <a:spLocks noChangeArrowheads="1"/>
          </p:cNvSpPr>
          <p:nvPr>
            <p:custDataLst>
              <p:tags r:id="rId3"/>
            </p:custDataLst>
          </p:nvPr>
        </p:nvSpPr>
        <p:spPr>
          <a:xfrm>
            <a:off x="4267200" y="762000"/>
            <a:ext cx="4648200" cy="39624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SzPct val="80000"/>
              <a:buFontTx/>
              <a:buNone/>
              <a:defRPr sz="3200" kern="1200">
                <a:solidFill>
                  <a:schemeClr val="bg1"/>
                </a:solidFill>
                <a:latin typeface="Calibri" pitchFamily="34" charset="0"/>
                <a:ea typeface="+mn-ea"/>
                <a:cs typeface="Arial" pitchFamily="34" charset="0"/>
              </a:defRPr>
            </a:lvl1pPr>
            <a:lvl2pPr marL="458788" indent="-285750" algn="l" defTabSz="914400" rtl="0" eaLnBrk="1" latinLnBrk="0" hangingPunct="1">
              <a:spcBef>
                <a:spcPct val="20000"/>
              </a:spcBef>
              <a:buClr>
                <a:schemeClr val="accent1"/>
              </a:buClr>
              <a:buFont typeface="Arial" pitchFamily="34" charset="0"/>
              <a:buChar char="•"/>
              <a:defRPr sz="2800" kern="1200">
                <a:solidFill>
                  <a:schemeClr val="bg1"/>
                </a:solidFill>
                <a:latin typeface="Calibri" pitchFamily="34" charset="0"/>
                <a:ea typeface="+mn-ea"/>
                <a:cs typeface="Arial" pitchFamily="34" charset="0"/>
              </a:defRPr>
            </a:lvl2pPr>
            <a:lvl3pPr marL="917575" indent="-228600" algn="l" defTabSz="914400" rtl="0" eaLnBrk="1" latinLnBrk="0" hangingPunct="1">
              <a:spcBef>
                <a:spcPct val="20000"/>
              </a:spcBef>
              <a:buClr>
                <a:schemeClr val="accent1"/>
              </a:buClr>
              <a:buFont typeface="Calibri" pitchFamily="34" charset="0"/>
              <a:buChar char="–"/>
              <a:defRPr sz="2400" kern="1200">
                <a:solidFill>
                  <a:schemeClr val="bg1"/>
                </a:solidFill>
                <a:latin typeface="Calibri" pitchFamily="34" charset="0"/>
                <a:ea typeface="+mn-ea"/>
                <a:cs typeface="Arial" pitchFamily="34" charset="0"/>
              </a:defRPr>
            </a:lvl3pPr>
            <a:lvl4pPr marL="1374775" indent="-228600" algn="l" defTabSz="914400" rtl="0" eaLnBrk="1" latinLnBrk="0" hangingPunct="1">
              <a:spcBef>
                <a:spcPct val="20000"/>
              </a:spcBef>
              <a:buClr>
                <a:schemeClr val="accent1"/>
              </a:buClr>
              <a:buFont typeface="Arial" pitchFamily="34" charset="0"/>
              <a:buChar char="•"/>
              <a:defRPr sz="2000" kern="1200">
                <a:solidFill>
                  <a:schemeClr val="bg1"/>
                </a:solidFill>
                <a:latin typeface="Calibri" pitchFamily="34" charset="0"/>
                <a:ea typeface="+mn-ea"/>
                <a:cs typeface="Arial" pitchFamily="34" charset="0"/>
              </a:defRPr>
            </a:lvl4pPr>
            <a:lvl5pPr marL="1831975" indent="-228600" algn="l" defTabSz="914400" rtl="0" eaLnBrk="1" latinLnBrk="0" hangingPunct="1">
              <a:spcBef>
                <a:spcPct val="20000"/>
              </a:spcBef>
              <a:buClr>
                <a:schemeClr val="accent1"/>
              </a:buClr>
              <a:buFont typeface="Arial" pitchFamily="34" charset="0"/>
              <a:buChar char="»"/>
              <a:defRPr sz="2000" kern="1200">
                <a:solidFill>
                  <a:schemeClr val="bg1"/>
                </a:solidFill>
                <a:latin typeface="Calibri"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accent1"/>
                </a:solidFill>
                <a:latin typeface="Source Sans Pro" panose="020B0503030403020204"/>
              </a:rPr>
              <a:t>What happens if same register read and written during same clock cycle?</a:t>
            </a:r>
          </a:p>
        </p:txBody>
      </p:sp>
    </p:spTree>
    <p:extLst>
      <p:ext uri="{BB962C8B-B14F-4D97-AF65-F5344CB8AC3E}">
        <p14:creationId xmlns:p14="http://schemas.microsoft.com/office/powerpoint/2010/main" val="3169476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22</a:t>
            </a:fld>
            <a:endParaRPr lang="en-US" dirty="0"/>
          </a:p>
        </p:txBody>
      </p:sp>
      <p:sp>
        <p:nvSpPr>
          <p:cNvPr id="5" name="Rectangle 3"/>
          <p:cNvSpPr>
            <a:spLocks noGrp="1" noChangeArrowheads="1"/>
          </p:cNvSpPr>
          <p:nvPr>
            <p:ph idx="1"/>
            <p:custDataLst>
              <p:tags r:id="rId1"/>
            </p:custDataLst>
          </p:nvPr>
        </p:nvSpPr>
        <p:spPr>
          <a:xfrm>
            <a:off x="228600" y="838200"/>
            <a:ext cx="8686800" cy="5638800"/>
          </a:xfrm>
        </p:spPr>
        <p:txBody>
          <a:bodyPr>
            <a:noAutofit/>
          </a:bodyPr>
          <a:lstStyle/>
          <a:p>
            <a:pPr marL="0" indent="0">
              <a:buNone/>
            </a:pPr>
            <a:r>
              <a:rPr lang="en-US" dirty="0" smtClean="0">
                <a:solidFill>
                  <a:schemeClr val="accent1"/>
                </a:solidFill>
              </a:rPr>
              <a:t>Register File </a:t>
            </a:r>
            <a:r>
              <a:rPr lang="en-US" dirty="0" smtClean="0"/>
              <a:t>tradeoffs</a:t>
            </a:r>
          </a:p>
          <a:p>
            <a:pPr lvl="1">
              <a:buNone/>
            </a:pPr>
            <a:r>
              <a:rPr lang="en-US" dirty="0" smtClean="0">
                <a:solidFill>
                  <a:schemeClr val="accent1"/>
                </a:solidFill>
              </a:rPr>
              <a:t>+</a:t>
            </a:r>
            <a:r>
              <a:rPr lang="en-US" dirty="0" smtClean="0"/>
              <a:t>	Very fast (a few gate delays for </a:t>
            </a:r>
          </a:p>
          <a:p>
            <a:pPr lvl="1">
              <a:buNone/>
            </a:pPr>
            <a:r>
              <a:rPr lang="en-US" dirty="0"/>
              <a:t>	</a:t>
            </a:r>
            <a:r>
              <a:rPr lang="en-US" dirty="0" smtClean="0"/>
              <a:t>	both read and write)</a:t>
            </a:r>
          </a:p>
          <a:p>
            <a:pPr lvl="1">
              <a:buNone/>
            </a:pPr>
            <a:r>
              <a:rPr lang="en-US" dirty="0" smtClean="0">
                <a:solidFill>
                  <a:schemeClr val="accent1"/>
                </a:solidFill>
              </a:rPr>
              <a:t>+</a:t>
            </a:r>
            <a:r>
              <a:rPr lang="en-US" dirty="0" smtClean="0"/>
              <a:t>	Adding extra ports is </a:t>
            </a:r>
          </a:p>
          <a:p>
            <a:pPr lvl="1">
              <a:buNone/>
            </a:pPr>
            <a:r>
              <a:rPr lang="en-US" dirty="0"/>
              <a:t>	</a:t>
            </a:r>
            <a:r>
              <a:rPr lang="en-US" dirty="0" smtClean="0"/>
              <a:t>	straightforward</a:t>
            </a:r>
          </a:p>
          <a:p>
            <a:pPr lvl="1">
              <a:buNone/>
            </a:pPr>
            <a:r>
              <a:rPr lang="en-US" dirty="0" smtClean="0">
                <a:solidFill>
                  <a:schemeClr val="accent1"/>
                </a:solidFill>
              </a:rPr>
              <a:t>–</a:t>
            </a:r>
            <a:r>
              <a:rPr lang="en-US" dirty="0" smtClean="0"/>
              <a:t> 	Doesn’t scale</a:t>
            </a:r>
          </a:p>
          <a:p>
            <a:pPr lvl="1">
              <a:buNone/>
            </a:pPr>
            <a:r>
              <a:rPr lang="en-US" dirty="0"/>
              <a:t>	</a:t>
            </a:r>
            <a:r>
              <a:rPr lang="en-US" dirty="0" smtClean="0"/>
              <a:t>e.g. 32Mb register file with </a:t>
            </a:r>
          </a:p>
          <a:p>
            <a:pPr lvl="1">
              <a:buNone/>
            </a:pPr>
            <a:r>
              <a:rPr lang="en-US" dirty="0"/>
              <a:t> </a:t>
            </a:r>
            <a:r>
              <a:rPr lang="en-US" dirty="0" smtClean="0"/>
              <a:t>    32 bit registers</a:t>
            </a:r>
          </a:p>
          <a:p>
            <a:pPr lvl="1">
              <a:buNone/>
            </a:pPr>
            <a:r>
              <a:rPr lang="en-US" dirty="0"/>
              <a:t>	</a:t>
            </a:r>
            <a:r>
              <a:rPr lang="en-US" dirty="0" smtClean="0"/>
              <a:t> Need 32x 1M-to-1 multiplexor </a:t>
            </a:r>
          </a:p>
          <a:p>
            <a:pPr lvl="1">
              <a:buNone/>
            </a:pPr>
            <a:r>
              <a:rPr lang="en-US" dirty="0" smtClean="0"/>
              <a:t>     and 32x 20-to-1M decoder</a:t>
            </a:r>
          </a:p>
          <a:p>
            <a:pPr lvl="1">
              <a:buNone/>
            </a:pPr>
            <a:r>
              <a:rPr lang="en-US" dirty="0"/>
              <a:t> </a:t>
            </a:r>
            <a:r>
              <a:rPr lang="en-US" dirty="0" smtClean="0"/>
              <a:t>    </a:t>
            </a:r>
            <a:r>
              <a:rPr lang="en-US" dirty="0" smtClean="0">
                <a:solidFill>
                  <a:schemeClr val="accent1"/>
                </a:solidFill>
              </a:rPr>
              <a:t>How many logic gates/transistors?</a:t>
            </a:r>
          </a:p>
          <a:p>
            <a:pPr lvl="1">
              <a:buNone/>
            </a:pPr>
            <a:r>
              <a:rPr lang="en-US" dirty="0"/>
              <a:t>	</a:t>
            </a:r>
            <a:endParaRPr lang="en-US" dirty="0" smtClean="0"/>
          </a:p>
        </p:txBody>
      </p:sp>
      <p:sp>
        <p:nvSpPr>
          <p:cNvPr id="6" name="Rectangle 2"/>
          <p:cNvSpPr>
            <a:spLocks noGrp="1" noChangeArrowheads="1"/>
          </p:cNvSpPr>
          <p:nvPr>
            <p:ph type="title"/>
            <p:custDataLst>
              <p:tags r:id="rId2"/>
            </p:custDataLst>
          </p:nvPr>
        </p:nvSpPr>
        <p:spPr>
          <a:xfrm>
            <a:off x="228600" y="152400"/>
            <a:ext cx="8686800" cy="533400"/>
          </a:xfrm>
        </p:spPr>
        <p:txBody>
          <a:bodyPr>
            <a:noAutofit/>
          </a:bodyPr>
          <a:lstStyle/>
          <a:p>
            <a:r>
              <a:rPr lang="en-US" dirty="0" smtClean="0"/>
              <a:t>Tradeoffs</a:t>
            </a:r>
            <a:endParaRPr lang="en-US" dirty="0"/>
          </a:p>
        </p:txBody>
      </p:sp>
      <p:sp>
        <p:nvSpPr>
          <p:cNvPr id="7" name="AutoShape 5"/>
          <p:cNvSpPr>
            <a:spLocks noChangeArrowheads="1"/>
          </p:cNvSpPr>
          <p:nvPr/>
        </p:nvSpPr>
        <p:spPr bwMode="auto">
          <a:xfrm>
            <a:off x="7086600" y="266699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8" name="AutoShape 5"/>
          <p:cNvSpPr>
            <a:spLocks noChangeArrowheads="1"/>
          </p:cNvSpPr>
          <p:nvPr/>
        </p:nvSpPr>
        <p:spPr bwMode="auto">
          <a:xfrm>
            <a:off x="7086600" y="394571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9" name="AutoShape 5"/>
          <p:cNvSpPr>
            <a:spLocks noChangeArrowheads="1"/>
          </p:cNvSpPr>
          <p:nvPr/>
        </p:nvSpPr>
        <p:spPr bwMode="auto">
          <a:xfrm>
            <a:off x="7086600" y="455531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10" name="AutoShape 5"/>
          <p:cNvSpPr>
            <a:spLocks noChangeArrowheads="1"/>
          </p:cNvSpPr>
          <p:nvPr/>
        </p:nvSpPr>
        <p:spPr bwMode="auto">
          <a:xfrm>
            <a:off x="7086600" y="516491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11" name="AutoShape 5"/>
          <p:cNvSpPr>
            <a:spLocks noChangeArrowheads="1"/>
          </p:cNvSpPr>
          <p:nvPr/>
        </p:nvSpPr>
        <p:spPr bwMode="auto">
          <a:xfrm>
            <a:off x="7086600" y="76199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12" name="AutoShape 5"/>
          <p:cNvSpPr>
            <a:spLocks noChangeArrowheads="1"/>
          </p:cNvSpPr>
          <p:nvPr/>
        </p:nvSpPr>
        <p:spPr bwMode="auto">
          <a:xfrm>
            <a:off x="7086600" y="141443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13" name="AutoShape 5"/>
          <p:cNvSpPr>
            <a:spLocks noChangeArrowheads="1"/>
          </p:cNvSpPr>
          <p:nvPr/>
        </p:nvSpPr>
        <p:spPr bwMode="auto">
          <a:xfrm>
            <a:off x="7086600" y="2040716"/>
            <a:ext cx="533400" cy="62628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p:nvPr/>
        </p:nvCxnSpPr>
        <p:spPr>
          <a:xfrm>
            <a:off x="6019800" y="27431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1" idx="1"/>
          </p:cNvCxnSpPr>
          <p:nvPr/>
        </p:nvCxnSpPr>
        <p:spPr>
          <a:xfrm>
            <a:off x="6781800" y="1295396"/>
            <a:ext cx="0" cy="50115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0" idx="1"/>
          </p:cNvCxnSpPr>
          <p:nvPr/>
        </p:nvCxnSpPr>
        <p:spPr>
          <a:xfrm flipH="1">
            <a:off x="6595108" y="1142996"/>
            <a:ext cx="34292" cy="51639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77000" y="990596"/>
            <a:ext cx="20954" cy="534715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7" idx="2"/>
          </p:cNvCxnSpPr>
          <p:nvPr/>
        </p:nvCxnSpPr>
        <p:spPr>
          <a:xfrm flipH="1">
            <a:off x="6477000" y="990596"/>
            <a:ext cx="457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629400" y="1142996"/>
            <a:ext cx="457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9" idx="6"/>
          </p:cNvCxnSpPr>
          <p:nvPr/>
        </p:nvCxnSpPr>
        <p:spPr>
          <a:xfrm flipH="1">
            <a:off x="6781800" y="1295396"/>
            <a:ext cx="304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477000" y="1676396"/>
            <a:ext cx="6096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29400" y="18287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781800" y="19811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477000" y="22859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629400" y="24383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781800" y="25907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477000" y="2895596"/>
            <a:ext cx="6096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629400" y="30479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781800" y="32003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477000" y="3581396"/>
            <a:ext cx="8763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629400" y="37337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781800" y="38861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477000" y="4190996"/>
            <a:ext cx="6096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629400" y="43433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781800" y="44957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477000" y="4800596"/>
            <a:ext cx="6096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629400" y="49529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781800" y="51053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477000" y="5410196"/>
            <a:ext cx="6096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629400" y="5562596"/>
            <a:ext cx="4572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781800" y="5714996"/>
            <a:ext cx="304800" cy="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934200" y="28193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34200" y="367427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934200" y="38099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425051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934200" y="50291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934200" y="9143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934200" y="10667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934200" y="12191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934200" y="16001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934200" y="175259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934200" y="219311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934200" y="2497916"/>
            <a:ext cx="152400" cy="152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6019800" y="21335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019800" y="15239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19800" y="8381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019800" y="34289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019800" y="40385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19800" y="46481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019800" y="5257796"/>
            <a:ext cx="1066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72078" y="533396"/>
            <a:ext cx="171522" cy="369332"/>
          </a:xfrm>
          <a:prstGeom prst="rect">
            <a:avLst/>
          </a:prstGeom>
          <a:noFill/>
          <a:ln>
            <a:noFill/>
          </a:ln>
        </p:spPr>
        <p:txBody>
          <a:bodyPr wrap="none" lIns="0" tIns="0" rIns="0" bIns="0" rtlCol="0">
            <a:spAutoFit/>
          </a:bodyPr>
          <a:lstStyle/>
          <a:p>
            <a:r>
              <a:rPr lang="en-US" dirty="0" smtClean="0">
                <a:solidFill>
                  <a:schemeClr val="tx2"/>
                </a:solidFill>
                <a:latin typeface="Source Sans Pro" panose="020B0503030403020204"/>
              </a:rPr>
              <a:t>a</a:t>
            </a:r>
            <a:endParaRPr lang="en-US" dirty="0">
              <a:solidFill>
                <a:schemeClr val="tx2"/>
              </a:solidFill>
              <a:latin typeface="Source Sans Pro" panose="020B0503030403020204"/>
            </a:endParaRPr>
          </a:p>
        </p:txBody>
      </p:sp>
      <p:sp>
        <p:nvSpPr>
          <p:cNvPr id="62" name="TextBox 61"/>
          <p:cNvSpPr txBox="1"/>
          <p:nvPr/>
        </p:nvSpPr>
        <p:spPr>
          <a:xfrm>
            <a:off x="5791200" y="1245509"/>
            <a:ext cx="171522"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b</a:t>
            </a:r>
          </a:p>
        </p:txBody>
      </p:sp>
      <p:sp>
        <p:nvSpPr>
          <p:cNvPr id="63" name="TextBox 62"/>
          <p:cNvSpPr txBox="1"/>
          <p:nvPr/>
        </p:nvSpPr>
        <p:spPr>
          <a:xfrm>
            <a:off x="5791200" y="1855109"/>
            <a:ext cx="153888"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c</a:t>
            </a:r>
          </a:p>
        </p:txBody>
      </p:sp>
      <p:sp>
        <p:nvSpPr>
          <p:cNvPr id="64" name="TextBox 63"/>
          <p:cNvSpPr txBox="1"/>
          <p:nvPr/>
        </p:nvSpPr>
        <p:spPr>
          <a:xfrm>
            <a:off x="5791200" y="2464709"/>
            <a:ext cx="171522"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d</a:t>
            </a:r>
          </a:p>
        </p:txBody>
      </p:sp>
      <p:sp>
        <p:nvSpPr>
          <p:cNvPr id="65" name="TextBox 64"/>
          <p:cNvSpPr txBox="1"/>
          <p:nvPr/>
        </p:nvSpPr>
        <p:spPr>
          <a:xfrm>
            <a:off x="5791200" y="3150509"/>
            <a:ext cx="171522"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e</a:t>
            </a:r>
          </a:p>
        </p:txBody>
      </p:sp>
      <p:sp>
        <p:nvSpPr>
          <p:cNvPr id="66" name="TextBox 65"/>
          <p:cNvSpPr txBox="1"/>
          <p:nvPr/>
        </p:nvSpPr>
        <p:spPr>
          <a:xfrm>
            <a:off x="5791200" y="3760109"/>
            <a:ext cx="84960"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f</a:t>
            </a:r>
          </a:p>
        </p:txBody>
      </p:sp>
      <p:sp>
        <p:nvSpPr>
          <p:cNvPr id="67" name="TextBox 66"/>
          <p:cNvSpPr txBox="1"/>
          <p:nvPr/>
        </p:nvSpPr>
        <p:spPr>
          <a:xfrm>
            <a:off x="5791200" y="4369709"/>
            <a:ext cx="171522"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g</a:t>
            </a:r>
          </a:p>
        </p:txBody>
      </p:sp>
      <p:sp>
        <p:nvSpPr>
          <p:cNvPr id="68" name="TextBox 67"/>
          <p:cNvSpPr txBox="1"/>
          <p:nvPr/>
        </p:nvSpPr>
        <p:spPr>
          <a:xfrm>
            <a:off x="5791200" y="4979309"/>
            <a:ext cx="171522" cy="369332"/>
          </a:xfrm>
          <a:prstGeom prst="rect">
            <a:avLst/>
          </a:prstGeom>
          <a:noFill/>
          <a:ln>
            <a:noFill/>
          </a:ln>
        </p:spPr>
        <p:txBody>
          <a:bodyPr wrap="none" lIns="0" tIns="0" rIns="0" bIns="0" rtlCol="0">
            <a:spAutoFit/>
          </a:bodyPr>
          <a:lstStyle/>
          <a:p>
            <a:r>
              <a:rPr lang="en-US" dirty="0">
                <a:solidFill>
                  <a:schemeClr val="tx2"/>
                </a:solidFill>
                <a:latin typeface="Source Sans Pro" panose="020B0503030403020204"/>
              </a:rPr>
              <a:t>h</a:t>
            </a:r>
          </a:p>
        </p:txBody>
      </p:sp>
      <p:sp>
        <p:nvSpPr>
          <p:cNvPr id="69" name="TextBox 68"/>
          <p:cNvSpPr txBox="1"/>
          <p:nvPr/>
        </p:nvSpPr>
        <p:spPr>
          <a:xfrm>
            <a:off x="6366508" y="6122309"/>
            <a:ext cx="267702" cy="369332"/>
          </a:xfrm>
          <a:prstGeom prst="rect">
            <a:avLst/>
          </a:prstGeom>
          <a:noFill/>
          <a:ln>
            <a:noFill/>
          </a:ln>
        </p:spPr>
        <p:txBody>
          <a:bodyPr wrap="none" lIns="0" tIns="0" rIns="0" bIns="0" rtlCol="0">
            <a:spAutoFit/>
          </a:bodyPr>
          <a:lstStyle/>
          <a:p>
            <a:r>
              <a:rPr lang="en-US" dirty="0" smtClean="0">
                <a:solidFill>
                  <a:schemeClr val="tx2"/>
                </a:solidFill>
                <a:latin typeface="Source Sans Pro" panose="020B0503030403020204"/>
              </a:rPr>
              <a:t>s</a:t>
            </a:r>
            <a:r>
              <a:rPr lang="en-US" baseline="-25000" dirty="0">
                <a:solidFill>
                  <a:schemeClr val="tx2"/>
                </a:solidFill>
                <a:latin typeface="Source Sans Pro" panose="020B0503030403020204"/>
              </a:rPr>
              <a:t>2</a:t>
            </a:r>
          </a:p>
        </p:txBody>
      </p:sp>
      <p:sp>
        <p:nvSpPr>
          <p:cNvPr id="70" name="TextBox 69"/>
          <p:cNvSpPr txBox="1"/>
          <p:nvPr/>
        </p:nvSpPr>
        <p:spPr>
          <a:xfrm>
            <a:off x="6595108" y="6122309"/>
            <a:ext cx="267702" cy="369332"/>
          </a:xfrm>
          <a:prstGeom prst="rect">
            <a:avLst/>
          </a:prstGeom>
          <a:noFill/>
          <a:ln>
            <a:noFill/>
          </a:ln>
        </p:spPr>
        <p:txBody>
          <a:bodyPr wrap="none" lIns="0" tIns="0" rIns="0" bIns="0" rtlCol="0">
            <a:spAutoFit/>
          </a:bodyPr>
          <a:lstStyle/>
          <a:p>
            <a:r>
              <a:rPr lang="en-US" dirty="0" smtClean="0">
                <a:solidFill>
                  <a:schemeClr val="tx2"/>
                </a:solidFill>
                <a:latin typeface="Source Sans Pro" panose="020B0503030403020204"/>
              </a:rPr>
              <a:t>s</a:t>
            </a:r>
            <a:r>
              <a:rPr lang="en-US" baseline="-25000" dirty="0">
                <a:solidFill>
                  <a:schemeClr val="tx2"/>
                </a:solidFill>
                <a:latin typeface="Source Sans Pro" panose="020B0503030403020204"/>
              </a:rPr>
              <a:t>1</a:t>
            </a:r>
          </a:p>
        </p:txBody>
      </p:sp>
      <p:sp>
        <p:nvSpPr>
          <p:cNvPr id="71" name="TextBox 70"/>
          <p:cNvSpPr txBox="1"/>
          <p:nvPr/>
        </p:nvSpPr>
        <p:spPr>
          <a:xfrm>
            <a:off x="6781800" y="6122309"/>
            <a:ext cx="267702" cy="369332"/>
          </a:xfrm>
          <a:prstGeom prst="rect">
            <a:avLst/>
          </a:prstGeom>
          <a:noFill/>
          <a:ln>
            <a:noFill/>
          </a:ln>
        </p:spPr>
        <p:txBody>
          <a:bodyPr wrap="none" lIns="0" tIns="0" rIns="0" bIns="0" rtlCol="0">
            <a:spAutoFit/>
          </a:bodyPr>
          <a:lstStyle/>
          <a:p>
            <a:r>
              <a:rPr lang="en-US" dirty="0" smtClean="0">
                <a:solidFill>
                  <a:schemeClr val="tx2"/>
                </a:solidFill>
                <a:latin typeface="Source Sans Pro" panose="020B0503030403020204"/>
              </a:rPr>
              <a:t>s</a:t>
            </a:r>
            <a:r>
              <a:rPr lang="en-US" baseline="-25000" dirty="0" smtClean="0">
                <a:solidFill>
                  <a:schemeClr val="tx2"/>
                </a:solidFill>
                <a:latin typeface="Source Sans Pro" panose="020B0503030403020204"/>
              </a:rPr>
              <a:t>0</a:t>
            </a:r>
            <a:endParaRPr lang="en-US" baseline="-25000" dirty="0">
              <a:solidFill>
                <a:schemeClr val="tx2"/>
              </a:solidFill>
              <a:latin typeface="Source Sans Pro" panose="020B0503030403020204"/>
            </a:endParaRPr>
          </a:p>
        </p:txBody>
      </p:sp>
      <p:sp>
        <p:nvSpPr>
          <p:cNvPr id="72" name="AutoShape 5"/>
          <p:cNvSpPr>
            <a:spLocks noChangeArrowheads="1"/>
          </p:cNvSpPr>
          <p:nvPr/>
        </p:nvSpPr>
        <p:spPr bwMode="auto">
          <a:xfrm>
            <a:off x="7086600" y="3319436"/>
            <a:ext cx="533400" cy="62628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73" name="Trapezoid 72"/>
          <p:cNvSpPr/>
          <p:nvPr/>
        </p:nvSpPr>
        <p:spPr>
          <a:xfrm rot="5400000">
            <a:off x="4578577" y="2050823"/>
            <a:ext cx="5854243" cy="2514598"/>
          </a:xfrm>
          <a:prstGeom prst="trapezoi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74" name="AutoShape 14"/>
          <p:cNvSpPr>
            <a:spLocks noChangeArrowheads="1"/>
          </p:cNvSpPr>
          <p:nvPr>
            <p:custDataLst>
              <p:tags r:id="rId3"/>
            </p:custDataLst>
          </p:nvPr>
        </p:nvSpPr>
        <p:spPr bwMode="auto">
          <a:xfrm flipH="1">
            <a:off x="8077200" y="2993944"/>
            <a:ext cx="533398" cy="663656"/>
          </a:xfrm>
          <a:prstGeom prst="moon">
            <a:avLst>
              <a:gd name="adj" fmla="val 87500"/>
            </a:avLst>
          </a:prstGeom>
          <a:noFill/>
          <a:ln w="25560">
            <a:solidFill>
              <a:schemeClr val="tx2"/>
            </a:solidFill>
            <a:miter lim="800000"/>
            <a:headEnd/>
            <a:tailEnd/>
          </a:ln>
          <a:effectLst/>
        </p:spPr>
        <p:txBody>
          <a:bodyPr wrap="none" anchor="ctr"/>
          <a:lstStyle/>
          <a:p>
            <a:endParaRPr lang="en-US" dirty="0">
              <a:latin typeface="Calibri" pitchFamily="34" charset="0"/>
            </a:endParaRPr>
          </a:p>
        </p:txBody>
      </p:sp>
      <p:cxnSp>
        <p:nvCxnSpPr>
          <p:cNvPr id="75" name="Straight Connector 74"/>
          <p:cNvCxnSpPr>
            <a:stCxn id="74" idx="0"/>
          </p:cNvCxnSpPr>
          <p:nvPr/>
        </p:nvCxnSpPr>
        <p:spPr>
          <a:xfrm flipV="1">
            <a:off x="8077200" y="1066796"/>
            <a:ext cx="0" cy="19271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11" idx="3"/>
          </p:cNvCxnSpPr>
          <p:nvPr/>
        </p:nvCxnSpPr>
        <p:spPr>
          <a:xfrm flipH="1">
            <a:off x="7620000" y="1066796"/>
            <a:ext cx="457200" cy="834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4" idx="2"/>
          </p:cNvCxnSpPr>
          <p:nvPr/>
        </p:nvCxnSpPr>
        <p:spPr>
          <a:xfrm>
            <a:off x="8077200" y="3657600"/>
            <a:ext cx="0" cy="182045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10" idx="3"/>
          </p:cNvCxnSpPr>
          <p:nvPr/>
        </p:nvCxnSpPr>
        <p:spPr>
          <a:xfrm flipH="1">
            <a:off x="7620000" y="5478056"/>
            <a:ext cx="457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848600" y="3150509"/>
            <a:ext cx="228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848600" y="3505200"/>
            <a:ext cx="228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7924800" y="3048000"/>
            <a:ext cx="1524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7924800" y="1727576"/>
            <a:ext cx="0" cy="132042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12" idx="3"/>
          </p:cNvCxnSpPr>
          <p:nvPr/>
        </p:nvCxnSpPr>
        <p:spPr>
          <a:xfrm flipH="1">
            <a:off x="7620000" y="1727576"/>
            <a:ext cx="304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4" idx="2"/>
          </p:cNvCxnSpPr>
          <p:nvPr/>
        </p:nvCxnSpPr>
        <p:spPr>
          <a:xfrm flipH="1">
            <a:off x="7924800" y="3657600"/>
            <a:ext cx="152400" cy="166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924800" y="3674276"/>
            <a:ext cx="0" cy="11775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9" idx="3"/>
          </p:cNvCxnSpPr>
          <p:nvPr/>
        </p:nvCxnSpPr>
        <p:spPr>
          <a:xfrm flipH="1">
            <a:off x="7620000" y="4868456"/>
            <a:ext cx="304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7848600" y="3505200"/>
            <a:ext cx="0" cy="75782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 idx="3"/>
          </p:cNvCxnSpPr>
          <p:nvPr/>
        </p:nvCxnSpPr>
        <p:spPr>
          <a:xfrm flipH="1" flipV="1">
            <a:off x="7620000" y="4258856"/>
            <a:ext cx="228600" cy="417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772400" y="3428996"/>
            <a:ext cx="3048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2" idx="3"/>
          </p:cNvCxnSpPr>
          <p:nvPr/>
        </p:nvCxnSpPr>
        <p:spPr>
          <a:xfrm>
            <a:off x="7620000" y="3632576"/>
            <a:ext cx="1524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772400" y="3428996"/>
            <a:ext cx="0" cy="20358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848600" y="2345516"/>
            <a:ext cx="0" cy="80499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13" idx="3"/>
          </p:cNvCxnSpPr>
          <p:nvPr/>
        </p:nvCxnSpPr>
        <p:spPr>
          <a:xfrm flipH="1">
            <a:off x="7620000" y="2345516"/>
            <a:ext cx="228600" cy="834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3"/>
          </p:cNvCxnSpPr>
          <p:nvPr/>
        </p:nvCxnSpPr>
        <p:spPr>
          <a:xfrm flipV="1">
            <a:off x="7620000" y="2971800"/>
            <a:ext cx="114300" cy="833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772400" y="2971800"/>
            <a:ext cx="0" cy="3363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772400" y="3276600"/>
            <a:ext cx="371475" cy="633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1"/>
          </p:cNvCxnSpPr>
          <p:nvPr/>
        </p:nvCxnSpPr>
        <p:spPr>
          <a:xfrm>
            <a:off x="8610598" y="3325772"/>
            <a:ext cx="38100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010400" y="238780"/>
            <a:ext cx="1656223" cy="461665"/>
          </a:xfrm>
          <a:prstGeom prst="rect">
            <a:avLst/>
          </a:prstGeom>
          <a:noFill/>
          <a:ln>
            <a:noFill/>
          </a:ln>
        </p:spPr>
        <p:txBody>
          <a:bodyPr wrap="none" rtlCol="0">
            <a:spAutoFit/>
          </a:bodyPr>
          <a:lstStyle/>
          <a:p>
            <a:r>
              <a:rPr lang="en-US" dirty="0" smtClean="0">
                <a:solidFill>
                  <a:schemeClr val="tx2"/>
                </a:solidFill>
                <a:latin typeface="Source Sans Pro" panose="020B0503030403020204"/>
              </a:rPr>
              <a:t>8-to-1 mux</a:t>
            </a:r>
            <a:endParaRPr lang="en-US" dirty="0">
              <a:solidFill>
                <a:schemeClr val="tx2"/>
              </a:solidFill>
              <a:latin typeface="Source Sans Pro" panose="020B0503030403020204"/>
            </a:endParaRPr>
          </a:p>
        </p:txBody>
      </p:sp>
    </p:spTree>
    <p:extLst>
      <p:ext uri="{BB962C8B-B14F-4D97-AF65-F5344CB8AC3E}">
        <p14:creationId xmlns:p14="http://schemas.microsoft.com/office/powerpoint/2010/main" val="156785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8"/>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2"/>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5"/>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9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9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5"/>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61" grpId="0"/>
      <p:bldP spid="62" grpId="0"/>
      <p:bldP spid="63" grpId="0"/>
      <p:bldP spid="64" grpId="0"/>
      <p:bldP spid="65" grpId="0"/>
      <p:bldP spid="66" grpId="0"/>
      <p:bldP spid="67" grpId="0"/>
      <p:bldP spid="68" grpId="0"/>
      <p:bldP spid="69" grpId="0"/>
      <p:bldP spid="70" grpId="0"/>
      <p:bldP spid="71" grpId="0"/>
      <p:bldP spid="72" grpId="0" animBg="1"/>
      <p:bldP spid="73" grpId="0" animBg="1"/>
      <p:bldP spid="74" grpId="0" animBg="1"/>
      <p:bldP spid="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23</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err="1" smtClean="0"/>
              <a:t>Takeway</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Register files are very fast storage (only a few gate delays), but does not scale to large memory sizes.</a:t>
            </a:r>
            <a:endParaRPr lang="en-US" dirty="0"/>
          </a:p>
        </p:txBody>
      </p:sp>
    </p:spTree>
    <p:extLst>
      <p:ext uri="{BB962C8B-B14F-4D97-AF65-F5344CB8AC3E}">
        <p14:creationId xmlns:p14="http://schemas.microsoft.com/office/powerpoint/2010/main" val="1246759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24</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Goals for today</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Memory</a:t>
            </a:r>
          </a:p>
          <a:p>
            <a:pPr lvl="1"/>
            <a:r>
              <a:rPr lang="en-US" dirty="0" smtClean="0">
                <a:solidFill>
                  <a:schemeClr val="bg2">
                    <a:lumMod val="75000"/>
                  </a:schemeClr>
                </a:solidFill>
              </a:rPr>
              <a:t>CPU: Register Files (i.e. Memory w/in the CPU)</a:t>
            </a:r>
          </a:p>
          <a:p>
            <a:pPr lvl="1"/>
            <a:r>
              <a:rPr lang="en-US" dirty="0" smtClean="0"/>
              <a:t>Scaling Memory: Tri-state devices</a:t>
            </a:r>
          </a:p>
          <a:p>
            <a:pPr lvl="1"/>
            <a:r>
              <a:rPr lang="en-US" dirty="0" smtClean="0"/>
              <a:t>Cache: SRAM (Static RAM—random access memory)</a:t>
            </a:r>
          </a:p>
          <a:p>
            <a:pPr lvl="1"/>
            <a:r>
              <a:rPr lang="en-US" dirty="0" smtClean="0"/>
              <a:t>Memory: DRAM (Dynamic RAM)</a:t>
            </a:r>
            <a:endParaRPr lang="en-US" dirty="0"/>
          </a:p>
        </p:txBody>
      </p:sp>
    </p:spTree>
    <p:extLst>
      <p:ext uri="{BB962C8B-B14F-4D97-AF65-F5344CB8AC3E}">
        <p14:creationId xmlns:p14="http://schemas.microsoft.com/office/powerpoint/2010/main" val="4135527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25</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Next Goal</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How do we scale/build larger memories?</a:t>
            </a:r>
            <a:endParaRPr lang="en-US" dirty="0"/>
          </a:p>
        </p:txBody>
      </p:sp>
    </p:spTree>
    <p:extLst>
      <p:ext uri="{BB962C8B-B14F-4D97-AF65-F5344CB8AC3E}">
        <p14:creationId xmlns:p14="http://schemas.microsoft.com/office/powerpoint/2010/main" val="3462128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ln>
            <a:solidFill>
              <a:schemeClr val="tx2"/>
            </a:solidFill>
          </a:ln>
        </p:spPr>
        <p:txBody>
          <a:bodyPr/>
          <a:lstStyle/>
          <a:p>
            <a:pPr>
              <a:defRPr/>
            </a:pPr>
            <a:fld id="{EFE0FDE5-1195-4879-940F-31B1BE8EAA1F}" type="slidenum">
              <a:rPr lang="en-US" smtClean="0"/>
              <a:pPr>
                <a:defRPr/>
              </a:pPr>
              <a:t>26</a:t>
            </a:fld>
            <a:endParaRPr lang="en-US"/>
          </a:p>
        </p:txBody>
      </p:sp>
      <p:cxnSp>
        <p:nvCxnSpPr>
          <p:cNvPr id="7" name="Straight Connector 6"/>
          <p:cNvCxnSpPr/>
          <p:nvPr/>
        </p:nvCxnSpPr>
        <p:spPr>
          <a:xfrm flipH="1">
            <a:off x="4316636" y="3950282"/>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106358" y="3953479"/>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63357" y="3966860"/>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87296" y="3971321"/>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530896" y="3957940"/>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974236" y="3962400"/>
            <a:ext cx="1" cy="6519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custDataLst>
              <p:tags r:id="rId1"/>
            </p:custDataLst>
          </p:nvPr>
        </p:nvSpPr>
        <p:spPr>
          <a:xfrm>
            <a:off x="0" y="152400"/>
            <a:ext cx="8915400" cy="533400"/>
          </a:xfrm>
        </p:spPr>
        <p:txBody>
          <a:bodyPr>
            <a:normAutofit fontScale="90000"/>
          </a:bodyPr>
          <a:lstStyle/>
          <a:p>
            <a:r>
              <a:rPr lang="en-US" dirty="0" smtClean="0"/>
              <a:t>Building Large Memories</a:t>
            </a:r>
            <a:endParaRPr lang="en-US" dirty="0"/>
          </a:p>
        </p:txBody>
      </p:sp>
      <p:sp>
        <p:nvSpPr>
          <p:cNvPr id="14" name="Content Placeholder 2"/>
          <p:cNvSpPr>
            <a:spLocks noGrp="1"/>
          </p:cNvSpPr>
          <p:nvPr>
            <p:ph idx="1"/>
            <p:custDataLst>
              <p:tags r:id="rId2"/>
            </p:custDataLst>
          </p:nvPr>
        </p:nvSpPr>
        <p:spPr>
          <a:xfrm>
            <a:off x="0" y="685800"/>
            <a:ext cx="9144000" cy="6019800"/>
          </a:xfrm>
          <a:ln>
            <a:noFill/>
          </a:ln>
        </p:spPr>
        <p:txBody>
          <a:bodyPr>
            <a:normAutofit/>
          </a:bodyPr>
          <a:lstStyle/>
          <a:p>
            <a:pPr marL="0" indent="0">
              <a:buNone/>
            </a:pPr>
            <a:r>
              <a:rPr lang="en-US" dirty="0" smtClean="0"/>
              <a:t>Need a shared </a:t>
            </a:r>
            <a:r>
              <a:rPr lang="en-US" dirty="0" smtClean="0">
                <a:solidFill>
                  <a:schemeClr val="accent1"/>
                </a:solidFill>
              </a:rPr>
              <a:t>bus </a:t>
            </a:r>
            <a:r>
              <a:rPr lang="en-US" dirty="0" smtClean="0"/>
              <a:t>(or shared </a:t>
            </a:r>
            <a:r>
              <a:rPr lang="en-US" dirty="0" smtClean="0">
                <a:solidFill>
                  <a:schemeClr val="accent1"/>
                </a:solidFill>
              </a:rPr>
              <a:t>bit line</a:t>
            </a:r>
            <a:r>
              <a:rPr lang="en-US" dirty="0" smtClean="0"/>
              <a:t>)</a:t>
            </a:r>
          </a:p>
          <a:p>
            <a:pPr lvl="1"/>
            <a:r>
              <a:rPr lang="en-US" dirty="0" smtClean="0"/>
              <a:t>Many </a:t>
            </a:r>
            <a:r>
              <a:rPr lang="en-US" dirty="0" err="1" smtClean="0"/>
              <a:t>FlipFlops</a:t>
            </a:r>
            <a:r>
              <a:rPr lang="en-US" dirty="0" smtClean="0"/>
              <a:t>/outputs/etc. connected to single wire</a:t>
            </a:r>
          </a:p>
          <a:p>
            <a:pPr lvl="1"/>
            <a:r>
              <a:rPr lang="en-US" dirty="0" smtClean="0">
                <a:solidFill>
                  <a:schemeClr val="accent1"/>
                </a:solidFill>
              </a:rPr>
              <a:t>Only one output </a:t>
            </a:r>
            <a:r>
              <a:rPr lang="en-US" i="1" dirty="0" smtClean="0">
                <a:solidFill>
                  <a:schemeClr val="accent1"/>
                </a:solidFill>
              </a:rPr>
              <a:t>drives</a:t>
            </a:r>
            <a:r>
              <a:rPr lang="en-US" dirty="0" smtClean="0">
                <a:solidFill>
                  <a:schemeClr val="accent1"/>
                </a:solidFill>
              </a:rPr>
              <a:t> the bus at a time</a:t>
            </a:r>
          </a:p>
          <a:p>
            <a:pPr lvl="1"/>
            <a:endParaRPr lang="en-US" dirty="0">
              <a:solidFill>
                <a:schemeClr val="accent1"/>
              </a:solidFill>
            </a:endParaRPr>
          </a:p>
          <a:p>
            <a:pPr lvl="1"/>
            <a:endParaRPr lang="en-US" dirty="0" smtClean="0">
              <a:solidFill>
                <a:schemeClr val="accent1"/>
              </a:solidFill>
            </a:endParaRPr>
          </a:p>
          <a:p>
            <a:pPr lvl="1"/>
            <a:endParaRPr lang="en-US" dirty="0">
              <a:solidFill>
                <a:schemeClr val="accent1"/>
              </a:solidFill>
            </a:endParaRPr>
          </a:p>
          <a:p>
            <a:pPr lvl="1"/>
            <a:endParaRPr lang="en-US" dirty="0" smtClean="0">
              <a:solidFill>
                <a:schemeClr val="accent1"/>
              </a:solidFill>
            </a:endParaRPr>
          </a:p>
          <a:p>
            <a:pPr lvl="1"/>
            <a:endParaRPr lang="en-US" dirty="0">
              <a:solidFill>
                <a:schemeClr val="accent1"/>
              </a:solidFill>
            </a:endParaRPr>
          </a:p>
          <a:p>
            <a:pPr lvl="1"/>
            <a:endParaRPr lang="en-US" dirty="0" smtClean="0">
              <a:solidFill>
                <a:schemeClr val="accent1"/>
              </a:solidFill>
            </a:endParaRPr>
          </a:p>
          <a:p>
            <a:pPr lvl="1"/>
            <a:endParaRPr lang="en-US" dirty="0" smtClean="0">
              <a:solidFill>
                <a:schemeClr val="accent1"/>
              </a:solidFill>
            </a:endParaRPr>
          </a:p>
          <a:p>
            <a:pPr lvl="1"/>
            <a:endParaRPr lang="en-US" dirty="0">
              <a:solidFill>
                <a:schemeClr val="accent1"/>
              </a:solidFill>
            </a:endParaRPr>
          </a:p>
          <a:p>
            <a:pPr lvl="1"/>
            <a:r>
              <a:rPr lang="en-US" dirty="0" smtClean="0">
                <a:solidFill>
                  <a:schemeClr val="accent5">
                    <a:lumMod val="60000"/>
                    <a:lumOff val="40000"/>
                  </a:schemeClr>
                </a:solidFill>
              </a:rPr>
              <a:t>How do we build such a device?</a:t>
            </a:r>
          </a:p>
          <a:p>
            <a:pPr>
              <a:buClr>
                <a:schemeClr val="accent1"/>
              </a:buClr>
            </a:pPr>
            <a:endParaRPr lang="en-US" dirty="0" smtClean="0"/>
          </a:p>
        </p:txBody>
      </p:sp>
      <p:grpSp>
        <p:nvGrpSpPr>
          <p:cNvPr id="15" name="Group 14"/>
          <p:cNvGrpSpPr/>
          <p:nvPr>
            <p:custDataLst>
              <p:tags r:id="rId3"/>
            </p:custDataLst>
          </p:nvPr>
        </p:nvGrpSpPr>
        <p:grpSpPr>
          <a:xfrm rot="5400000">
            <a:off x="304798" y="4095643"/>
            <a:ext cx="685800" cy="381000"/>
            <a:chOff x="2209800" y="4381500"/>
            <a:chExt cx="1447800" cy="800100"/>
          </a:xfrm>
        </p:grpSpPr>
        <p:sp>
          <p:nvSpPr>
            <p:cNvPr id="16" name="Isosceles Triangle 15"/>
            <p:cNvSpPr/>
            <p:nvPr>
              <p:custDataLst>
                <p:tags r:id="rId51"/>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custDataLst>
                <p:tags r:id="rId52"/>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53"/>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54"/>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custDataLst>
              <p:tags r:id="rId4"/>
            </p:custDataLst>
          </p:nvPr>
        </p:nvCxnSpPr>
        <p:spPr>
          <a:xfrm rot="16200000">
            <a:off x="685798" y="4134899"/>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5"/>
            </p:custDataLst>
          </p:nvPr>
        </p:nvSpPr>
        <p:spPr>
          <a:xfrm>
            <a:off x="747594" y="3453825"/>
            <a:ext cx="503664" cy="461665"/>
          </a:xfrm>
          <a:prstGeom prst="rect">
            <a:avLst/>
          </a:prstGeom>
          <a:noFill/>
          <a:ln>
            <a:noFill/>
          </a:ln>
        </p:spPr>
        <p:txBody>
          <a:bodyPr wrap="none" rtlCol="0">
            <a:spAutoFit/>
          </a:bodyPr>
          <a:lstStyle/>
          <a:p>
            <a:r>
              <a:rPr lang="en-US" dirty="0" smtClean="0">
                <a:solidFill>
                  <a:schemeClr val="tx2"/>
                </a:solidFill>
                <a:latin typeface="Source Sans Pro"/>
              </a:rPr>
              <a:t>S</a:t>
            </a:r>
            <a:r>
              <a:rPr lang="en-US" baseline="-25000" dirty="0" smtClean="0">
                <a:solidFill>
                  <a:schemeClr val="tx2"/>
                </a:solidFill>
                <a:latin typeface="Source Sans Pro"/>
              </a:rPr>
              <a:t>0</a:t>
            </a:r>
          </a:p>
        </p:txBody>
      </p:sp>
      <p:sp>
        <p:nvSpPr>
          <p:cNvPr id="22" name="TextBox 21"/>
          <p:cNvSpPr txBox="1"/>
          <p:nvPr>
            <p:custDataLst>
              <p:tags r:id="rId6"/>
            </p:custDataLst>
          </p:nvPr>
        </p:nvSpPr>
        <p:spPr>
          <a:xfrm>
            <a:off x="321663" y="3453825"/>
            <a:ext cx="521297" cy="461665"/>
          </a:xfrm>
          <a:prstGeom prst="rect">
            <a:avLst/>
          </a:prstGeom>
          <a:noFill/>
          <a:ln>
            <a:noFill/>
          </a:ln>
        </p:spPr>
        <p:txBody>
          <a:bodyPr wrap="none" rtlCol="0">
            <a:spAutoFit/>
          </a:bodyPr>
          <a:lstStyle/>
          <a:p>
            <a:r>
              <a:rPr lang="en-US" dirty="0" smtClean="0">
                <a:solidFill>
                  <a:schemeClr val="tx2"/>
                </a:solidFill>
                <a:latin typeface="Source Sans Pro"/>
              </a:rPr>
              <a:t>D</a:t>
            </a:r>
            <a:r>
              <a:rPr lang="en-US" baseline="-25000" dirty="0" smtClean="0">
                <a:solidFill>
                  <a:schemeClr val="tx2"/>
                </a:solidFill>
                <a:latin typeface="Source Sans Pro"/>
              </a:rPr>
              <a:t>0</a:t>
            </a:r>
          </a:p>
        </p:txBody>
      </p:sp>
      <p:sp>
        <p:nvSpPr>
          <p:cNvPr id="23" name="TextBox 22"/>
          <p:cNvSpPr txBox="1"/>
          <p:nvPr>
            <p:custDataLst>
              <p:tags r:id="rId7"/>
            </p:custDataLst>
          </p:nvPr>
        </p:nvSpPr>
        <p:spPr>
          <a:xfrm>
            <a:off x="4876798" y="4977825"/>
            <a:ext cx="1946367" cy="523220"/>
          </a:xfrm>
          <a:prstGeom prst="rect">
            <a:avLst/>
          </a:prstGeom>
          <a:noFill/>
          <a:ln>
            <a:noFill/>
          </a:ln>
        </p:spPr>
        <p:txBody>
          <a:bodyPr wrap="none" rtlCol="0">
            <a:spAutoFit/>
          </a:bodyPr>
          <a:lstStyle/>
          <a:p>
            <a:r>
              <a:rPr lang="en-US" sz="2800" dirty="0" smtClean="0">
                <a:solidFill>
                  <a:schemeClr val="tx2"/>
                </a:solidFill>
                <a:latin typeface="Source Sans Pro"/>
              </a:rPr>
              <a:t>shared line</a:t>
            </a:r>
            <a:endParaRPr lang="en-US" sz="2800" baseline="-25000" dirty="0" smtClean="0">
              <a:solidFill>
                <a:schemeClr val="tx2"/>
              </a:solidFill>
              <a:latin typeface="Source Sans Pro"/>
            </a:endParaRPr>
          </a:p>
        </p:txBody>
      </p:sp>
      <p:grpSp>
        <p:nvGrpSpPr>
          <p:cNvPr id="24" name="Group 23"/>
          <p:cNvGrpSpPr/>
          <p:nvPr>
            <p:custDataLst>
              <p:tags r:id="rId8"/>
            </p:custDataLst>
          </p:nvPr>
        </p:nvGrpSpPr>
        <p:grpSpPr>
          <a:xfrm rot="5400000">
            <a:off x="1676398" y="4095643"/>
            <a:ext cx="685800" cy="381000"/>
            <a:chOff x="2209800" y="4381500"/>
            <a:chExt cx="1447800" cy="800100"/>
          </a:xfrm>
        </p:grpSpPr>
        <p:sp>
          <p:nvSpPr>
            <p:cNvPr id="25" name="Isosceles Triangle 24"/>
            <p:cNvSpPr/>
            <p:nvPr>
              <p:custDataLst>
                <p:tags r:id="rId47"/>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custDataLst>
                <p:tags r:id="rId48"/>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49"/>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50"/>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custDataLst>
              <p:tags r:id="rId9"/>
            </p:custDataLst>
          </p:nvPr>
        </p:nvCxnSpPr>
        <p:spPr>
          <a:xfrm rot="16200000">
            <a:off x="2057398" y="4131417"/>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custDataLst>
              <p:tags r:id="rId10"/>
            </p:custDataLst>
          </p:nvPr>
        </p:nvSpPr>
        <p:spPr>
          <a:xfrm>
            <a:off x="2042994" y="3453825"/>
            <a:ext cx="503664" cy="461665"/>
          </a:xfrm>
          <a:prstGeom prst="rect">
            <a:avLst/>
          </a:prstGeom>
          <a:noFill/>
          <a:ln>
            <a:noFill/>
          </a:ln>
        </p:spPr>
        <p:txBody>
          <a:bodyPr wrap="none" rtlCol="0">
            <a:spAutoFit/>
          </a:bodyPr>
          <a:lstStyle/>
          <a:p>
            <a:r>
              <a:rPr lang="en-US" dirty="0" smtClean="0">
                <a:solidFill>
                  <a:schemeClr val="tx2"/>
                </a:solidFill>
                <a:latin typeface="Source Sans Pro"/>
              </a:rPr>
              <a:t>S</a:t>
            </a:r>
            <a:r>
              <a:rPr lang="en-US" baseline="-25000" dirty="0" smtClean="0">
                <a:solidFill>
                  <a:schemeClr val="tx2"/>
                </a:solidFill>
                <a:latin typeface="Source Sans Pro"/>
              </a:rPr>
              <a:t>1</a:t>
            </a:r>
          </a:p>
        </p:txBody>
      </p:sp>
      <p:sp>
        <p:nvSpPr>
          <p:cNvPr id="31" name="TextBox 30"/>
          <p:cNvSpPr txBox="1"/>
          <p:nvPr>
            <p:custDataLst>
              <p:tags r:id="rId11"/>
            </p:custDataLst>
          </p:nvPr>
        </p:nvSpPr>
        <p:spPr>
          <a:xfrm>
            <a:off x="1608133" y="3453825"/>
            <a:ext cx="521297" cy="461665"/>
          </a:xfrm>
          <a:prstGeom prst="rect">
            <a:avLst/>
          </a:prstGeom>
          <a:noFill/>
          <a:ln>
            <a:noFill/>
          </a:ln>
        </p:spPr>
        <p:txBody>
          <a:bodyPr wrap="none" rtlCol="0">
            <a:spAutoFit/>
          </a:bodyPr>
          <a:lstStyle/>
          <a:p>
            <a:r>
              <a:rPr lang="en-US" dirty="0" smtClean="0">
                <a:solidFill>
                  <a:schemeClr val="tx2"/>
                </a:solidFill>
                <a:latin typeface="Source Sans Pro"/>
              </a:rPr>
              <a:t>D</a:t>
            </a:r>
            <a:r>
              <a:rPr lang="en-US" baseline="-25000" dirty="0" smtClean="0">
                <a:solidFill>
                  <a:schemeClr val="tx2"/>
                </a:solidFill>
                <a:latin typeface="Source Sans Pro"/>
              </a:rPr>
              <a:t>1</a:t>
            </a:r>
          </a:p>
        </p:txBody>
      </p:sp>
      <p:grpSp>
        <p:nvGrpSpPr>
          <p:cNvPr id="32" name="Group 31"/>
          <p:cNvGrpSpPr/>
          <p:nvPr>
            <p:custDataLst>
              <p:tags r:id="rId12"/>
            </p:custDataLst>
          </p:nvPr>
        </p:nvGrpSpPr>
        <p:grpSpPr>
          <a:xfrm rot="5400000">
            <a:off x="2819398" y="4095643"/>
            <a:ext cx="685800" cy="381000"/>
            <a:chOff x="2209800" y="4381500"/>
            <a:chExt cx="1447800" cy="800100"/>
          </a:xfrm>
        </p:grpSpPr>
        <p:sp>
          <p:nvSpPr>
            <p:cNvPr id="33" name="Isosceles Triangle 32"/>
            <p:cNvSpPr/>
            <p:nvPr>
              <p:custDataLst>
                <p:tags r:id="rId43"/>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custDataLst>
                <p:tags r:id="rId44"/>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45"/>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46"/>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custDataLst>
              <p:tags r:id="rId13"/>
            </p:custDataLst>
          </p:nvPr>
        </p:nvCxnSpPr>
        <p:spPr>
          <a:xfrm rot="16200000">
            <a:off x="3200398" y="4131417"/>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custDataLst>
              <p:tags r:id="rId14"/>
            </p:custDataLst>
          </p:nvPr>
        </p:nvSpPr>
        <p:spPr>
          <a:xfrm>
            <a:off x="3185994" y="3453825"/>
            <a:ext cx="503664" cy="461665"/>
          </a:xfrm>
          <a:prstGeom prst="rect">
            <a:avLst/>
          </a:prstGeom>
          <a:noFill/>
          <a:ln>
            <a:noFill/>
          </a:ln>
        </p:spPr>
        <p:txBody>
          <a:bodyPr wrap="none" rtlCol="0">
            <a:spAutoFit/>
          </a:bodyPr>
          <a:lstStyle/>
          <a:p>
            <a:r>
              <a:rPr lang="en-US" dirty="0" smtClean="0">
                <a:solidFill>
                  <a:schemeClr val="tx2"/>
                </a:solidFill>
                <a:latin typeface="Source Sans Pro"/>
              </a:rPr>
              <a:t>S</a:t>
            </a:r>
            <a:r>
              <a:rPr lang="en-US" baseline="-25000" dirty="0" smtClean="0">
                <a:solidFill>
                  <a:schemeClr val="tx2"/>
                </a:solidFill>
                <a:latin typeface="Source Sans Pro"/>
              </a:rPr>
              <a:t>2</a:t>
            </a:r>
          </a:p>
        </p:txBody>
      </p:sp>
      <p:sp>
        <p:nvSpPr>
          <p:cNvPr id="39" name="TextBox 38"/>
          <p:cNvSpPr txBox="1"/>
          <p:nvPr>
            <p:custDataLst>
              <p:tags r:id="rId15"/>
            </p:custDataLst>
          </p:nvPr>
        </p:nvSpPr>
        <p:spPr>
          <a:xfrm>
            <a:off x="2751133" y="3453825"/>
            <a:ext cx="521297" cy="461665"/>
          </a:xfrm>
          <a:prstGeom prst="rect">
            <a:avLst/>
          </a:prstGeom>
          <a:noFill/>
          <a:ln>
            <a:noFill/>
          </a:ln>
        </p:spPr>
        <p:txBody>
          <a:bodyPr wrap="none" rtlCol="0">
            <a:spAutoFit/>
          </a:bodyPr>
          <a:lstStyle/>
          <a:p>
            <a:r>
              <a:rPr lang="en-US" dirty="0" smtClean="0">
                <a:solidFill>
                  <a:schemeClr val="tx2"/>
                </a:solidFill>
                <a:latin typeface="Source Sans Pro"/>
              </a:rPr>
              <a:t>D</a:t>
            </a:r>
            <a:r>
              <a:rPr lang="en-US" baseline="-25000" dirty="0" smtClean="0">
                <a:solidFill>
                  <a:schemeClr val="tx2"/>
                </a:solidFill>
                <a:latin typeface="Source Sans Pro"/>
              </a:rPr>
              <a:t>2</a:t>
            </a:r>
          </a:p>
        </p:txBody>
      </p:sp>
      <p:grpSp>
        <p:nvGrpSpPr>
          <p:cNvPr id="40" name="Group 39"/>
          <p:cNvGrpSpPr/>
          <p:nvPr>
            <p:custDataLst>
              <p:tags r:id="rId16"/>
            </p:custDataLst>
          </p:nvPr>
        </p:nvGrpSpPr>
        <p:grpSpPr>
          <a:xfrm rot="5400000">
            <a:off x="4044361" y="4095643"/>
            <a:ext cx="685800" cy="381000"/>
            <a:chOff x="2209800" y="4381500"/>
            <a:chExt cx="1447800" cy="800100"/>
          </a:xfrm>
        </p:grpSpPr>
        <p:sp>
          <p:nvSpPr>
            <p:cNvPr id="41" name="Isosceles Triangle 40"/>
            <p:cNvSpPr/>
            <p:nvPr>
              <p:custDataLst>
                <p:tags r:id="rId39"/>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custDataLst>
                <p:tags r:id="rId40"/>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custDataLst>
                <p:tags r:id="rId41"/>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custDataLst>
                <p:tags r:id="rId42"/>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custDataLst>
              <p:tags r:id="rId17"/>
            </p:custDataLst>
          </p:nvPr>
        </p:nvCxnSpPr>
        <p:spPr>
          <a:xfrm rot="16200000">
            <a:off x="4425361" y="4141823"/>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custDataLst>
              <p:tags r:id="rId18"/>
            </p:custDataLst>
          </p:nvPr>
        </p:nvSpPr>
        <p:spPr>
          <a:xfrm>
            <a:off x="4405194" y="3453825"/>
            <a:ext cx="503664" cy="461665"/>
          </a:xfrm>
          <a:prstGeom prst="rect">
            <a:avLst/>
          </a:prstGeom>
          <a:noFill/>
          <a:ln>
            <a:noFill/>
          </a:ln>
        </p:spPr>
        <p:txBody>
          <a:bodyPr wrap="none" rtlCol="0">
            <a:spAutoFit/>
          </a:bodyPr>
          <a:lstStyle/>
          <a:p>
            <a:r>
              <a:rPr lang="en-US" dirty="0" smtClean="0">
                <a:solidFill>
                  <a:schemeClr val="tx2"/>
                </a:solidFill>
                <a:latin typeface="Source Sans Pro"/>
              </a:rPr>
              <a:t>S</a:t>
            </a:r>
            <a:r>
              <a:rPr lang="en-US" baseline="-25000" dirty="0" smtClean="0">
                <a:solidFill>
                  <a:schemeClr val="tx2"/>
                </a:solidFill>
                <a:latin typeface="Source Sans Pro"/>
              </a:rPr>
              <a:t>3</a:t>
            </a:r>
          </a:p>
        </p:txBody>
      </p:sp>
      <p:sp>
        <p:nvSpPr>
          <p:cNvPr id="47" name="TextBox 46"/>
          <p:cNvSpPr txBox="1"/>
          <p:nvPr>
            <p:custDataLst>
              <p:tags r:id="rId19"/>
            </p:custDataLst>
          </p:nvPr>
        </p:nvSpPr>
        <p:spPr>
          <a:xfrm>
            <a:off x="3976096" y="3453825"/>
            <a:ext cx="521297" cy="461665"/>
          </a:xfrm>
          <a:prstGeom prst="rect">
            <a:avLst/>
          </a:prstGeom>
          <a:noFill/>
          <a:ln>
            <a:noFill/>
          </a:ln>
        </p:spPr>
        <p:txBody>
          <a:bodyPr wrap="none" rtlCol="0">
            <a:spAutoFit/>
          </a:bodyPr>
          <a:lstStyle/>
          <a:p>
            <a:r>
              <a:rPr lang="en-US" dirty="0" smtClean="0">
                <a:solidFill>
                  <a:schemeClr val="tx2"/>
                </a:solidFill>
                <a:latin typeface="Source Sans Pro"/>
              </a:rPr>
              <a:t>D</a:t>
            </a:r>
            <a:r>
              <a:rPr lang="en-US" baseline="-25000" dirty="0" smtClean="0">
                <a:solidFill>
                  <a:schemeClr val="tx2"/>
                </a:solidFill>
                <a:latin typeface="Source Sans Pro"/>
              </a:rPr>
              <a:t>3</a:t>
            </a:r>
          </a:p>
        </p:txBody>
      </p:sp>
      <p:grpSp>
        <p:nvGrpSpPr>
          <p:cNvPr id="48" name="Group 47"/>
          <p:cNvGrpSpPr/>
          <p:nvPr>
            <p:custDataLst>
              <p:tags r:id="rId20"/>
            </p:custDataLst>
          </p:nvPr>
        </p:nvGrpSpPr>
        <p:grpSpPr>
          <a:xfrm rot="5400000">
            <a:off x="6248398" y="4095643"/>
            <a:ext cx="685800" cy="381000"/>
            <a:chOff x="2209800" y="4381500"/>
            <a:chExt cx="1447800" cy="800100"/>
          </a:xfrm>
        </p:grpSpPr>
        <p:sp>
          <p:nvSpPr>
            <p:cNvPr id="49" name="Isosceles Triangle 48"/>
            <p:cNvSpPr/>
            <p:nvPr>
              <p:custDataLst>
                <p:tags r:id="rId35"/>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custDataLst>
                <p:tags r:id="rId36"/>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37"/>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38"/>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custDataLst>
              <p:tags r:id="rId21"/>
            </p:custDataLst>
          </p:nvPr>
        </p:nvCxnSpPr>
        <p:spPr>
          <a:xfrm rot="16200000">
            <a:off x="6629398" y="4132587"/>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custDataLst>
              <p:tags r:id="rId22"/>
            </p:custDataLst>
          </p:nvPr>
        </p:nvGrpSpPr>
        <p:grpSpPr>
          <a:xfrm rot="5400000">
            <a:off x="7696198" y="4095643"/>
            <a:ext cx="685800" cy="381000"/>
            <a:chOff x="2209800" y="4381500"/>
            <a:chExt cx="1447800" cy="800100"/>
          </a:xfrm>
        </p:grpSpPr>
        <p:sp>
          <p:nvSpPr>
            <p:cNvPr id="55" name="Isosceles Triangle 54"/>
            <p:cNvSpPr/>
            <p:nvPr>
              <p:custDataLst>
                <p:tags r:id="rId31"/>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custDataLst>
                <p:tags r:id="rId32"/>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custDataLst>
                <p:tags r:id="rId33"/>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custDataLst>
                <p:tags r:id="rId34"/>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custDataLst>
              <p:tags r:id="rId23"/>
            </p:custDataLst>
          </p:nvPr>
        </p:nvCxnSpPr>
        <p:spPr>
          <a:xfrm rot="16200000">
            <a:off x="8077198" y="4141823"/>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custDataLst>
              <p:tags r:id="rId24"/>
            </p:custDataLst>
          </p:nvPr>
        </p:nvSpPr>
        <p:spPr>
          <a:xfrm>
            <a:off x="8078309" y="3464005"/>
            <a:ext cx="845103" cy="461665"/>
          </a:xfrm>
          <a:prstGeom prst="rect">
            <a:avLst/>
          </a:prstGeom>
          <a:noFill/>
          <a:ln>
            <a:noFill/>
          </a:ln>
        </p:spPr>
        <p:txBody>
          <a:bodyPr wrap="none" rtlCol="0">
            <a:spAutoFit/>
          </a:bodyPr>
          <a:lstStyle/>
          <a:p>
            <a:r>
              <a:rPr lang="en-US" dirty="0" smtClean="0">
                <a:solidFill>
                  <a:schemeClr val="tx2"/>
                </a:solidFill>
                <a:latin typeface="Source Sans Pro"/>
              </a:rPr>
              <a:t>S</a:t>
            </a:r>
            <a:r>
              <a:rPr lang="en-US" baseline="-25000" dirty="0" smtClean="0">
                <a:solidFill>
                  <a:schemeClr val="tx2"/>
                </a:solidFill>
                <a:latin typeface="Source Sans Pro"/>
              </a:rPr>
              <a:t>1023</a:t>
            </a:r>
          </a:p>
        </p:txBody>
      </p:sp>
      <p:sp>
        <p:nvSpPr>
          <p:cNvPr id="61" name="TextBox 60"/>
          <p:cNvSpPr txBox="1"/>
          <p:nvPr>
            <p:custDataLst>
              <p:tags r:id="rId25"/>
            </p:custDataLst>
          </p:nvPr>
        </p:nvSpPr>
        <p:spPr>
          <a:xfrm>
            <a:off x="7260205" y="3464005"/>
            <a:ext cx="862737" cy="461665"/>
          </a:xfrm>
          <a:prstGeom prst="rect">
            <a:avLst/>
          </a:prstGeom>
          <a:noFill/>
          <a:ln>
            <a:noFill/>
          </a:ln>
        </p:spPr>
        <p:txBody>
          <a:bodyPr wrap="none" rtlCol="0">
            <a:spAutoFit/>
          </a:bodyPr>
          <a:lstStyle/>
          <a:p>
            <a:r>
              <a:rPr lang="en-US" dirty="0" smtClean="0">
                <a:solidFill>
                  <a:schemeClr val="tx2"/>
                </a:solidFill>
                <a:latin typeface="Source Sans Pro"/>
              </a:rPr>
              <a:t>D</a:t>
            </a:r>
            <a:r>
              <a:rPr lang="en-US" baseline="-25000" dirty="0" smtClean="0">
                <a:solidFill>
                  <a:schemeClr val="tx2"/>
                </a:solidFill>
                <a:latin typeface="Source Sans Pro"/>
              </a:rPr>
              <a:t>1023</a:t>
            </a:r>
          </a:p>
        </p:txBody>
      </p:sp>
      <p:cxnSp>
        <p:nvCxnSpPr>
          <p:cNvPr id="62" name="Straight Connector 61"/>
          <p:cNvCxnSpPr/>
          <p:nvPr>
            <p:custDataLst>
              <p:tags r:id="rId26"/>
            </p:custDataLst>
          </p:nvPr>
        </p:nvCxnSpPr>
        <p:spPr>
          <a:xfrm rot="10800000">
            <a:off x="304800" y="4629043"/>
            <a:ext cx="800099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custDataLst>
              <p:tags r:id="rId27"/>
            </p:custDataLst>
          </p:nvPr>
        </p:nvCxnSpPr>
        <p:spPr>
          <a:xfrm rot="5400000">
            <a:off x="4463581" y="5010043"/>
            <a:ext cx="762000" cy="0"/>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64" name="Oval 63"/>
          <p:cNvSpPr/>
          <p:nvPr>
            <p:custDataLst>
              <p:tags r:id="rId28"/>
            </p:custDataLst>
          </p:nvPr>
        </p:nvSpPr>
        <p:spPr>
          <a:xfrm rot="5400000">
            <a:off x="5791198" y="4171843"/>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custDataLst>
              <p:tags r:id="rId29"/>
            </p:custDataLst>
          </p:nvPr>
        </p:nvSpPr>
        <p:spPr>
          <a:xfrm rot="5400000">
            <a:off x="5638798" y="4171843"/>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custDataLst>
              <p:tags r:id="rId30"/>
            </p:custDataLst>
          </p:nvPr>
        </p:nvSpPr>
        <p:spPr>
          <a:xfrm rot="5400000">
            <a:off x="5486398" y="4171843"/>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976096" y="3048000"/>
            <a:ext cx="868485" cy="18288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cxnSp>
        <p:nvCxnSpPr>
          <p:cNvPr id="68" name="Straight Connector 67"/>
          <p:cNvCxnSpPr/>
          <p:nvPr/>
        </p:nvCxnSpPr>
        <p:spPr>
          <a:xfrm>
            <a:off x="1752600" y="4365222"/>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752600" y="4379288"/>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81000" y="43434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81000" y="43574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95600" y="43434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895600" y="43574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96480" y="44196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6296480" y="44336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44280" y="44196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7744280" y="44336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61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0"/>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0" grpId="0"/>
      <p:bldP spid="31" grpId="0"/>
      <p:bldP spid="38" grpId="0"/>
      <p:bldP spid="39" grpId="0"/>
      <p:bldP spid="46" grpId="0"/>
      <p:bldP spid="47" grpId="0"/>
      <p:bldP spid="60" grpId="0"/>
      <p:bldP spid="61" grpId="0"/>
      <p:bldP spid="64" grpId="0" animBg="1"/>
      <p:bldP spid="65" grpId="0" animBg="1"/>
      <p:bldP spid="66" grpId="0" animBg="1"/>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27</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spTree>
    <p:extLst>
      <p:ext uri="{BB962C8B-B14F-4D97-AF65-F5344CB8AC3E}">
        <p14:creationId xmlns:p14="http://schemas.microsoft.com/office/powerpoint/2010/main" val="10429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28</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sp>
        <p:nvSpPr>
          <p:cNvPr id="15" name="TextBox 14"/>
          <p:cNvSpPr txBox="1"/>
          <p:nvPr>
            <p:custDataLst>
              <p:tags r:id="rId11"/>
            </p:custDataLst>
          </p:nvPr>
        </p:nvSpPr>
        <p:spPr>
          <a:xfrm>
            <a:off x="7602244" y="3776974"/>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6" name="Line 18"/>
          <p:cNvSpPr>
            <a:spLocks noChangeShapeType="1"/>
          </p:cNvSpPr>
          <p:nvPr>
            <p:custDataLst>
              <p:tags r:id="rId12"/>
            </p:custDataLst>
          </p:nvPr>
        </p:nvSpPr>
        <p:spPr bwMode="auto">
          <a:xfrm flipV="1">
            <a:off x="6827626"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17" name="Line 19"/>
          <p:cNvSpPr>
            <a:spLocks noChangeShapeType="1"/>
          </p:cNvSpPr>
          <p:nvPr>
            <p:custDataLst>
              <p:tags r:id="rId13"/>
            </p:custDataLst>
          </p:nvPr>
        </p:nvSpPr>
        <p:spPr bwMode="auto">
          <a:xfrm flipV="1">
            <a:off x="6827627" y="3390258"/>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18" name="Line 20"/>
          <p:cNvSpPr>
            <a:spLocks noChangeShapeType="1"/>
          </p:cNvSpPr>
          <p:nvPr>
            <p:custDataLst>
              <p:tags r:id="rId14"/>
            </p:custDataLst>
          </p:nvPr>
        </p:nvSpPr>
        <p:spPr bwMode="auto">
          <a:xfrm flipV="1">
            <a:off x="6827627" y="3825637"/>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19" name="Line 21"/>
          <p:cNvSpPr>
            <a:spLocks noChangeShapeType="1"/>
          </p:cNvSpPr>
          <p:nvPr>
            <p:custDataLst>
              <p:tags r:id="rId15"/>
            </p:custDataLst>
          </p:nvPr>
        </p:nvSpPr>
        <p:spPr bwMode="auto">
          <a:xfrm flipV="1">
            <a:off x="6739534"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0" name="Line 6"/>
          <p:cNvSpPr>
            <a:spLocks noChangeShapeType="1"/>
          </p:cNvSpPr>
          <p:nvPr>
            <p:custDataLst>
              <p:tags r:id="rId16"/>
            </p:custDataLst>
          </p:nvPr>
        </p:nvSpPr>
        <p:spPr bwMode="auto">
          <a:xfrm flipH="1" flipV="1">
            <a:off x="7008515" y="3812673"/>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1" name="Text Box 30"/>
          <p:cNvSpPr txBox="1">
            <a:spLocks noChangeArrowheads="1"/>
          </p:cNvSpPr>
          <p:nvPr>
            <p:custDataLst>
              <p:tags r:id="rId17"/>
            </p:custDataLst>
          </p:nvPr>
        </p:nvSpPr>
        <p:spPr bwMode="auto">
          <a:xfrm>
            <a:off x="6629400" y="2474685"/>
            <a:ext cx="978433"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endParaRPr lang="en-US" sz="2400" baseline="-25000" dirty="0">
              <a:solidFill>
                <a:schemeClr val="tx2"/>
              </a:solidFill>
              <a:latin typeface="Source Sans Pro"/>
            </a:endParaRPr>
          </a:p>
        </p:txBody>
      </p:sp>
      <p:sp>
        <p:nvSpPr>
          <p:cNvPr id="22" name="Oval 11"/>
          <p:cNvSpPr>
            <a:spLocks noChangeArrowheads="1"/>
          </p:cNvSpPr>
          <p:nvPr>
            <p:custDataLst>
              <p:tags r:id="rId18"/>
            </p:custDataLst>
          </p:nvPr>
        </p:nvSpPr>
        <p:spPr bwMode="auto">
          <a:xfrm flipV="1">
            <a:off x="6553200" y="3511560"/>
            <a:ext cx="167963" cy="152400"/>
          </a:xfrm>
          <a:prstGeom prst="ellipse">
            <a:avLst/>
          </a:prstGeom>
          <a:noFill/>
          <a:ln w="25560">
            <a:solidFill>
              <a:schemeClr val="tx2"/>
            </a:solidFill>
            <a:miter lim="800000"/>
            <a:headEnd/>
            <a:tailEnd/>
          </a:ln>
          <a:effectLst/>
        </p:spPr>
        <p:txBody>
          <a:bodyPr wrap="none" lIns="91430" tIns="45715" rIns="91430" bIns="45715" anchor="ctr"/>
          <a:lstStyle/>
          <a:p>
            <a:endParaRPr lang="en-US">
              <a:ln w="28575">
                <a:solidFill>
                  <a:schemeClr val="tx1"/>
                </a:solidFill>
              </a:ln>
              <a:latin typeface="+mn-lt"/>
            </a:endParaRPr>
          </a:p>
        </p:txBody>
      </p:sp>
      <p:sp>
        <p:nvSpPr>
          <p:cNvPr id="23" name="Line 6"/>
          <p:cNvSpPr>
            <a:spLocks noChangeShapeType="1"/>
          </p:cNvSpPr>
          <p:nvPr>
            <p:custDataLst>
              <p:tags r:id="rId19"/>
            </p:custDataLst>
          </p:nvPr>
        </p:nvSpPr>
        <p:spPr bwMode="auto">
          <a:xfrm flipH="1" flipV="1">
            <a:off x="7008515" y="301516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4" name="Line 18"/>
          <p:cNvSpPr>
            <a:spLocks noChangeShapeType="1"/>
          </p:cNvSpPr>
          <p:nvPr>
            <p:custDataLst>
              <p:tags r:id="rId20"/>
            </p:custDataLst>
          </p:nvPr>
        </p:nvSpPr>
        <p:spPr bwMode="auto">
          <a:xfrm flipV="1">
            <a:off x="6831366"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5" name="Line 19"/>
          <p:cNvSpPr>
            <a:spLocks noChangeShapeType="1"/>
          </p:cNvSpPr>
          <p:nvPr>
            <p:custDataLst>
              <p:tags r:id="rId21"/>
            </p:custDataLst>
          </p:nvPr>
        </p:nvSpPr>
        <p:spPr bwMode="auto">
          <a:xfrm flipV="1">
            <a:off x="6831367" y="4196256"/>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6" name="Line 20"/>
          <p:cNvSpPr>
            <a:spLocks noChangeShapeType="1"/>
          </p:cNvSpPr>
          <p:nvPr>
            <p:custDataLst>
              <p:tags r:id="rId22"/>
            </p:custDataLst>
          </p:nvPr>
        </p:nvSpPr>
        <p:spPr bwMode="auto">
          <a:xfrm flipV="1">
            <a:off x="6831367" y="4631635"/>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7" name="Line 21"/>
          <p:cNvSpPr>
            <a:spLocks noChangeShapeType="1"/>
          </p:cNvSpPr>
          <p:nvPr>
            <p:custDataLst>
              <p:tags r:id="rId23"/>
            </p:custDataLst>
          </p:nvPr>
        </p:nvSpPr>
        <p:spPr bwMode="auto">
          <a:xfrm flipV="1">
            <a:off x="6725518"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28" name="Line 6"/>
          <p:cNvSpPr>
            <a:spLocks noChangeShapeType="1"/>
          </p:cNvSpPr>
          <p:nvPr>
            <p:custDataLst>
              <p:tags r:id="rId24"/>
            </p:custDataLst>
          </p:nvPr>
        </p:nvSpPr>
        <p:spPr bwMode="auto">
          <a:xfrm flipH="1" flipV="1">
            <a:off x="7012255" y="461867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cxnSp>
        <p:nvCxnSpPr>
          <p:cNvPr id="29" name="Straight Connector 28"/>
          <p:cNvCxnSpPr/>
          <p:nvPr>
            <p:custDataLst>
              <p:tags r:id="rId25"/>
            </p:custDataLst>
          </p:nvPr>
        </p:nvCxnSpPr>
        <p:spPr>
          <a:xfrm rot="10800000">
            <a:off x="6324600" y="442596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p:cNvCxnSpPr>
          <p:nvPr>
            <p:custDataLst>
              <p:tags r:id="rId26"/>
            </p:custDataLst>
          </p:nvPr>
        </p:nvCxnSpPr>
        <p:spPr>
          <a:xfrm rot="10800000">
            <a:off x="6324600" y="3587760"/>
            <a:ext cx="228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27"/>
            </p:custDataLst>
          </p:nvPr>
        </p:nvCxnSpPr>
        <p:spPr>
          <a:xfrm rot="10800000">
            <a:off x="7010400" y="4039784"/>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Box 30"/>
          <p:cNvSpPr txBox="1">
            <a:spLocks noChangeArrowheads="1"/>
          </p:cNvSpPr>
          <p:nvPr>
            <p:custDataLst>
              <p:tags r:id="rId28"/>
            </p:custDataLst>
          </p:nvPr>
        </p:nvSpPr>
        <p:spPr bwMode="auto">
          <a:xfrm>
            <a:off x="6637181" y="5257800"/>
            <a:ext cx="763630"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Gnd</a:t>
            </a:r>
            <a:endParaRPr lang="en-US" sz="2400" dirty="0">
              <a:solidFill>
                <a:schemeClr val="tx2"/>
              </a:solidFill>
              <a:latin typeface="Source Sans Pro"/>
            </a:endParaRPr>
          </a:p>
        </p:txBody>
      </p:sp>
      <p:cxnSp>
        <p:nvCxnSpPr>
          <p:cNvPr id="33" name="Straight Connector 32"/>
          <p:cNvCxnSpPr/>
          <p:nvPr>
            <p:custDataLst>
              <p:tags r:id="rId29"/>
            </p:custDataLst>
          </p:nvPr>
        </p:nvCxnSpPr>
        <p:spPr>
          <a:xfrm rot="5400000" flipH="1" flipV="1">
            <a:off x="5905500" y="4006860"/>
            <a:ext cx="838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30"/>
            </p:custDataLst>
          </p:nvPr>
        </p:nvCxnSpPr>
        <p:spPr>
          <a:xfrm rot="10800000">
            <a:off x="5715000" y="4044960"/>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custDataLst>
              <p:tags r:id="rId31"/>
            </p:custDataLst>
          </p:nvPr>
        </p:nvSpPr>
        <p:spPr>
          <a:xfrm>
            <a:off x="5257800" y="374016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cxnSp>
        <p:nvCxnSpPr>
          <p:cNvPr id="36" name="Straight Connector 35"/>
          <p:cNvCxnSpPr/>
          <p:nvPr/>
        </p:nvCxnSpPr>
        <p:spPr>
          <a:xfrm>
            <a:off x="6781800" y="5003358"/>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58000" y="5065485"/>
            <a:ext cx="34930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34200" y="5141685"/>
            <a:ext cx="1561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1800" y="3008085"/>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451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29</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cxnSp>
        <p:nvCxnSpPr>
          <p:cNvPr id="40" name="Straight Connector 39"/>
          <p:cNvCxnSpPr/>
          <p:nvPr>
            <p:custDataLst>
              <p:tags r:id="rId11"/>
            </p:custDataLst>
          </p:nvPr>
        </p:nvCxnSpPr>
        <p:spPr>
          <a:xfrm rot="5400000">
            <a:off x="4478044" y="3704648"/>
            <a:ext cx="1219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custDataLst>
              <p:tags r:id="rId12"/>
            </p:custDataLst>
          </p:nvPr>
        </p:nvSpPr>
        <p:spPr>
          <a:xfrm>
            <a:off x="4191000" y="335916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42" name="TextBox 41"/>
          <p:cNvSpPr txBox="1"/>
          <p:nvPr>
            <p:custDataLst>
              <p:tags r:id="rId13"/>
            </p:custDataLst>
          </p:nvPr>
        </p:nvSpPr>
        <p:spPr>
          <a:xfrm>
            <a:off x="7602244" y="3776974"/>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43" name="TextBox 42"/>
          <p:cNvSpPr txBox="1"/>
          <p:nvPr>
            <p:custDataLst>
              <p:tags r:id="rId14"/>
            </p:custDataLst>
          </p:nvPr>
        </p:nvSpPr>
        <p:spPr>
          <a:xfrm>
            <a:off x="4923286" y="259716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sp>
        <p:nvSpPr>
          <p:cNvPr id="44" name="Flowchart: Delay 43"/>
          <p:cNvSpPr/>
          <p:nvPr>
            <p:custDataLst>
              <p:tags r:id="rId15"/>
            </p:custDataLst>
          </p:nvPr>
        </p:nvSpPr>
        <p:spPr>
          <a:xfrm>
            <a:off x="5562600" y="3359160"/>
            <a:ext cx="609600" cy="4572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utoShape 53"/>
          <p:cNvSpPr>
            <a:spLocks noChangeArrowheads="1"/>
          </p:cNvSpPr>
          <p:nvPr>
            <p:custDataLst>
              <p:tags r:id="rId16"/>
            </p:custDataLst>
          </p:nvPr>
        </p:nvSpPr>
        <p:spPr bwMode="auto">
          <a:xfrm flipH="1">
            <a:off x="5562600" y="4197360"/>
            <a:ext cx="609600" cy="457200"/>
          </a:xfrm>
          <a:prstGeom prst="moon">
            <a:avLst>
              <a:gd name="adj" fmla="val 85640"/>
            </a:avLst>
          </a:prstGeom>
          <a:noFill/>
          <a:ln w="25560">
            <a:solidFill>
              <a:schemeClr val="tx2"/>
            </a:solidFill>
            <a:miter lim="800000"/>
            <a:headEnd/>
            <a:tailEnd/>
          </a:ln>
          <a:effectLst/>
        </p:spPr>
        <p:txBody>
          <a:bodyPr wrap="none" anchor="ctr"/>
          <a:lstStyle/>
          <a:p>
            <a:endParaRPr lang="en-US" dirty="0">
              <a:latin typeface="Calibri" pitchFamily="34" charset="0"/>
            </a:endParaRPr>
          </a:p>
        </p:txBody>
      </p:sp>
      <p:sp>
        <p:nvSpPr>
          <p:cNvPr id="46" name="Oval 45"/>
          <p:cNvSpPr/>
          <p:nvPr>
            <p:custDataLst>
              <p:tags r:id="rId17"/>
            </p:custDataLst>
          </p:nvPr>
        </p:nvSpPr>
        <p:spPr>
          <a:xfrm>
            <a:off x="6172200" y="43497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custDataLst>
              <p:tags r:id="rId18"/>
            </p:custDataLst>
          </p:nvPr>
        </p:nvSpPr>
        <p:spPr>
          <a:xfrm>
            <a:off x="6172200" y="35115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custDataLst>
              <p:tags r:id="rId19"/>
            </p:custDataLst>
          </p:nvPr>
        </p:nvCxnSpPr>
        <p:spPr>
          <a:xfrm rot="10800000">
            <a:off x="4572000" y="3663960"/>
            <a:ext cx="990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20"/>
            </p:custDataLst>
          </p:nvPr>
        </p:nvCxnSpPr>
        <p:spPr>
          <a:xfrm rot="10800000">
            <a:off x="5087644" y="4314247"/>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custDataLst>
              <p:tags r:id="rId21"/>
            </p:custDataLst>
          </p:nvPr>
        </p:nvSpPr>
        <p:spPr>
          <a:xfrm>
            <a:off x="5468644" y="422917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custDataLst>
              <p:tags r:id="rId22"/>
            </p:custDataLst>
          </p:nvPr>
        </p:nvCxnSpPr>
        <p:spPr>
          <a:xfrm rot="10800000">
            <a:off x="4782844" y="4578360"/>
            <a:ext cx="838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23"/>
            </p:custDataLst>
          </p:nvPr>
        </p:nvCxnSpPr>
        <p:spPr>
          <a:xfrm rot="5400000">
            <a:off x="4325644" y="4121160"/>
            <a:ext cx="914400"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24"/>
            </p:custDataLst>
          </p:nvPr>
        </p:nvCxnSpPr>
        <p:spPr>
          <a:xfrm>
            <a:off x="5091346" y="3470872"/>
            <a:ext cx="471254"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Line 18"/>
          <p:cNvSpPr>
            <a:spLocks noChangeShapeType="1"/>
          </p:cNvSpPr>
          <p:nvPr>
            <p:custDataLst>
              <p:tags r:id="rId25"/>
            </p:custDataLst>
          </p:nvPr>
        </p:nvSpPr>
        <p:spPr bwMode="auto">
          <a:xfrm flipV="1">
            <a:off x="6827626"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5" name="Line 19"/>
          <p:cNvSpPr>
            <a:spLocks noChangeShapeType="1"/>
          </p:cNvSpPr>
          <p:nvPr>
            <p:custDataLst>
              <p:tags r:id="rId26"/>
            </p:custDataLst>
          </p:nvPr>
        </p:nvSpPr>
        <p:spPr bwMode="auto">
          <a:xfrm flipV="1">
            <a:off x="6827627" y="3390258"/>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6" name="Line 20"/>
          <p:cNvSpPr>
            <a:spLocks noChangeShapeType="1"/>
          </p:cNvSpPr>
          <p:nvPr>
            <p:custDataLst>
              <p:tags r:id="rId27"/>
            </p:custDataLst>
          </p:nvPr>
        </p:nvSpPr>
        <p:spPr bwMode="auto">
          <a:xfrm flipV="1">
            <a:off x="6827627" y="3825637"/>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7" name="Line 21"/>
          <p:cNvSpPr>
            <a:spLocks noChangeShapeType="1"/>
          </p:cNvSpPr>
          <p:nvPr>
            <p:custDataLst>
              <p:tags r:id="rId28"/>
            </p:custDataLst>
          </p:nvPr>
        </p:nvSpPr>
        <p:spPr bwMode="auto">
          <a:xfrm flipV="1">
            <a:off x="6739534"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8" name="Line 6"/>
          <p:cNvSpPr>
            <a:spLocks noChangeShapeType="1"/>
          </p:cNvSpPr>
          <p:nvPr>
            <p:custDataLst>
              <p:tags r:id="rId29"/>
            </p:custDataLst>
          </p:nvPr>
        </p:nvSpPr>
        <p:spPr bwMode="auto">
          <a:xfrm flipH="1" flipV="1">
            <a:off x="7008515" y="3812673"/>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9" name="Text Box 30"/>
          <p:cNvSpPr txBox="1">
            <a:spLocks noChangeArrowheads="1"/>
          </p:cNvSpPr>
          <p:nvPr>
            <p:custDataLst>
              <p:tags r:id="rId30"/>
            </p:custDataLst>
          </p:nvPr>
        </p:nvSpPr>
        <p:spPr bwMode="auto">
          <a:xfrm>
            <a:off x="6629400" y="2474685"/>
            <a:ext cx="978433"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endParaRPr lang="en-US" sz="2400" baseline="-25000" dirty="0">
              <a:solidFill>
                <a:schemeClr val="tx2"/>
              </a:solidFill>
              <a:latin typeface="Source Sans Pro"/>
            </a:endParaRPr>
          </a:p>
        </p:txBody>
      </p:sp>
      <p:sp>
        <p:nvSpPr>
          <p:cNvPr id="60" name="Oval 11"/>
          <p:cNvSpPr>
            <a:spLocks noChangeArrowheads="1"/>
          </p:cNvSpPr>
          <p:nvPr>
            <p:custDataLst>
              <p:tags r:id="rId31"/>
            </p:custDataLst>
          </p:nvPr>
        </p:nvSpPr>
        <p:spPr bwMode="auto">
          <a:xfrm flipV="1">
            <a:off x="6553200" y="3511560"/>
            <a:ext cx="167963" cy="152400"/>
          </a:xfrm>
          <a:prstGeom prst="ellipse">
            <a:avLst/>
          </a:prstGeom>
          <a:noFill/>
          <a:ln w="25560">
            <a:solidFill>
              <a:schemeClr val="tx2"/>
            </a:solidFill>
            <a:miter lim="800000"/>
            <a:headEnd/>
            <a:tailEnd/>
          </a:ln>
          <a:effectLst/>
        </p:spPr>
        <p:txBody>
          <a:bodyPr wrap="none" lIns="91430" tIns="45715" rIns="91430" bIns="45715" anchor="ctr"/>
          <a:lstStyle/>
          <a:p>
            <a:endParaRPr lang="en-US">
              <a:ln w="28575">
                <a:solidFill>
                  <a:schemeClr val="tx1"/>
                </a:solidFill>
              </a:ln>
              <a:latin typeface="+mn-lt"/>
            </a:endParaRPr>
          </a:p>
        </p:txBody>
      </p:sp>
      <p:sp>
        <p:nvSpPr>
          <p:cNvPr id="61" name="Line 6"/>
          <p:cNvSpPr>
            <a:spLocks noChangeShapeType="1"/>
          </p:cNvSpPr>
          <p:nvPr>
            <p:custDataLst>
              <p:tags r:id="rId32"/>
            </p:custDataLst>
          </p:nvPr>
        </p:nvSpPr>
        <p:spPr bwMode="auto">
          <a:xfrm flipH="1" flipV="1">
            <a:off x="7008515" y="301516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2" name="Line 18"/>
          <p:cNvSpPr>
            <a:spLocks noChangeShapeType="1"/>
          </p:cNvSpPr>
          <p:nvPr>
            <p:custDataLst>
              <p:tags r:id="rId33"/>
            </p:custDataLst>
          </p:nvPr>
        </p:nvSpPr>
        <p:spPr bwMode="auto">
          <a:xfrm flipV="1">
            <a:off x="6831366"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3" name="Line 19"/>
          <p:cNvSpPr>
            <a:spLocks noChangeShapeType="1"/>
          </p:cNvSpPr>
          <p:nvPr>
            <p:custDataLst>
              <p:tags r:id="rId34"/>
            </p:custDataLst>
          </p:nvPr>
        </p:nvSpPr>
        <p:spPr bwMode="auto">
          <a:xfrm flipV="1">
            <a:off x="6831367" y="4196256"/>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4" name="Line 20"/>
          <p:cNvSpPr>
            <a:spLocks noChangeShapeType="1"/>
          </p:cNvSpPr>
          <p:nvPr>
            <p:custDataLst>
              <p:tags r:id="rId35"/>
            </p:custDataLst>
          </p:nvPr>
        </p:nvSpPr>
        <p:spPr bwMode="auto">
          <a:xfrm flipV="1">
            <a:off x="6831367" y="4631635"/>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5" name="Line 21"/>
          <p:cNvSpPr>
            <a:spLocks noChangeShapeType="1"/>
          </p:cNvSpPr>
          <p:nvPr>
            <p:custDataLst>
              <p:tags r:id="rId36"/>
            </p:custDataLst>
          </p:nvPr>
        </p:nvSpPr>
        <p:spPr bwMode="auto">
          <a:xfrm flipV="1">
            <a:off x="6725518"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6" name="Line 6"/>
          <p:cNvSpPr>
            <a:spLocks noChangeShapeType="1"/>
          </p:cNvSpPr>
          <p:nvPr>
            <p:custDataLst>
              <p:tags r:id="rId37"/>
            </p:custDataLst>
          </p:nvPr>
        </p:nvSpPr>
        <p:spPr bwMode="auto">
          <a:xfrm flipH="1" flipV="1">
            <a:off x="7012255" y="461867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cxnSp>
        <p:nvCxnSpPr>
          <p:cNvPr id="67" name="Straight Connector 66"/>
          <p:cNvCxnSpPr/>
          <p:nvPr>
            <p:custDataLst>
              <p:tags r:id="rId38"/>
            </p:custDataLst>
          </p:nvPr>
        </p:nvCxnSpPr>
        <p:spPr>
          <a:xfrm rot="10800000">
            <a:off x="6324600" y="442596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2"/>
          </p:cNvCxnSpPr>
          <p:nvPr>
            <p:custDataLst>
              <p:tags r:id="rId39"/>
            </p:custDataLst>
          </p:nvPr>
        </p:nvCxnSpPr>
        <p:spPr>
          <a:xfrm rot="10800000">
            <a:off x="6324600" y="3587760"/>
            <a:ext cx="228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40"/>
            </p:custDataLst>
          </p:nvPr>
        </p:nvCxnSpPr>
        <p:spPr>
          <a:xfrm rot="10800000">
            <a:off x="7010400" y="4039784"/>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Text Box 30"/>
          <p:cNvSpPr txBox="1">
            <a:spLocks noChangeArrowheads="1"/>
          </p:cNvSpPr>
          <p:nvPr>
            <p:custDataLst>
              <p:tags r:id="rId41"/>
            </p:custDataLst>
          </p:nvPr>
        </p:nvSpPr>
        <p:spPr bwMode="auto">
          <a:xfrm>
            <a:off x="6637181" y="5257800"/>
            <a:ext cx="763630"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Gnd</a:t>
            </a:r>
            <a:endParaRPr lang="en-US" sz="2400" dirty="0">
              <a:solidFill>
                <a:schemeClr val="tx2"/>
              </a:solidFill>
              <a:latin typeface="Source Sans Pro"/>
            </a:endParaRPr>
          </a:p>
        </p:txBody>
      </p:sp>
      <p:cxnSp>
        <p:nvCxnSpPr>
          <p:cNvPr id="74" name="Straight Connector 73"/>
          <p:cNvCxnSpPr/>
          <p:nvPr/>
        </p:nvCxnSpPr>
        <p:spPr>
          <a:xfrm>
            <a:off x="6781800" y="5003358"/>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8000" y="5065485"/>
            <a:ext cx="34930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34200" y="5141685"/>
            <a:ext cx="1561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81800" y="3008085"/>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68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animBg="1"/>
      <p:bldP spid="45" grpId="0" animBg="1"/>
      <p:bldP spid="46" grpId="0" animBg="1"/>
      <p:bldP spid="47"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Announcements</a:t>
            </a:r>
            <a:endParaRPr lang="en-US" dirty="0"/>
          </a:p>
        </p:txBody>
      </p:sp>
      <p:sp>
        <p:nvSpPr>
          <p:cNvPr id="4" name="Content Placeholder 3"/>
          <p:cNvSpPr>
            <a:spLocks noGrp="1"/>
          </p:cNvSpPr>
          <p:nvPr>
            <p:ph idx="1"/>
          </p:nvPr>
        </p:nvSpPr>
        <p:spPr/>
        <p:txBody>
          <a:bodyPr>
            <a:normAutofit/>
          </a:bodyPr>
          <a:lstStyle/>
          <a:p>
            <a:pPr marL="0" indent="0"/>
            <a:r>
              <a:rPr lang="en-US" sz="2800" dirty="0" smtClean="0">
                <a:solidFill>
                  <a:schemeClr val="accent5">
                    <a:lumMod val="60000"/>
                    <a:lumOff val="40000"/>
                  </a:schemeClr>
                </a:solidFill>
              </a:rPr>
              <a:t>  </a:t>
            </a:r>
            <a:r>
              <a:rPr lang="en-US" sz="2800" dirty="0" smtClean="0">
                <a:solidFill>
                  <a:schemeClr val="accent1"/>
                </a:solidFill>
              </a:rPr>
              <a:t>Make sure to go to </a:t>
            </a:r>
            <a:r>
              <a:rPr lang="en-US" sz="2800" b="1" i="1" u="sng" dirty="0" smtClean="0">
                <a:solidFill>
                  <a:schemeClr val="accent1"/>
                </a:solidFill>
              </a:rPr>
              <a:t>your</a:t>
            </a:r>
            <a:r>
              <a:rPr lang="en-US" sz="2800" b="1" i="1" dirty="0" smtClean="0">
                <a:solidFill>
                  <a:schemeClr val="accent1"/>
                </a:solidFill>
              </a:rPr>
              <a:t> </a:t>
            </a:r>
            <a:r>
              <a:rPr lang="en-US" sz="2800" dirty="0">
                <a:solidFill>
                  <a:schemeClr val="accent1"/>
                </a:solidFill>
              </a:rPr>
              <a:t>Lab Section </a:t>
            </a:r>
            <a:r>
              <a:rPr lang="en-US" sz="2800" dirty="0" smtClean="0">
                <a:solidFill>
                  <a:schemeClr val="accent1"/>
                </a:solidFill>
              </a:rPr>
              <a:t>this week</a:t>
            </a:r>
          </a:p>
          <a:p>
            <a:r>
              <a:rPr lang="en-US" sz="2800" dirty="0" smtClean="0"/>
              <a:t>Completed </a:t>
            </a:r>
            <a:r>
              <a:rPr lang="en-US" sz="2800" b="1" dirty="0" smtClean="0">
                <a:solidFill>
                  <a:schemeClr val="accent1"/>
                </a:solidFill>
              </a:rPr>
              <a:t>Proj1</a:t>
            </a:r>
            <a:r>
              <a:rPr lang="en-US" sz="2800" dirty="0" smtClean="0"/>
              <a:t> due Friday, Feb 15th</a:t>
            </a:r>
            <a:endParaRPr lang="en-US" sz="2800" dirty="0"/>
          </a:p>
          <a:p>
            <a:r>
              <a:rPr lang="en-US" sz="2800" dirty="0" smtClean="0"/>
              <a:t>Note, a Design Document is due when you submit Proj1 final circuit</a:t>
            </a:r>
          </a:p>
          <a:p>
            <a:r>
              <a:rPr lang="en-US" sz="2800" dirty="0" smtClean="0"/>
              <a:t>Work </a:t>
            </a:r>
            <a:r>
              <a:rPr lang="en-US" sz="2800" b="1" dirty="0">
                <a:solidFill>
                  <a:schemeClr val="accent1"/>
                </a:solidFill>
              </a:rPr>
              <a:t>alone</a:t>
            </a:r>
          </a:p>
          <a:p>
            <a:endParaRPr lang="en-US" sz="2800" dirty="0">
              <a:solidFill>
                <a:srgbClr val="FFFF00"/>
              </a:solidFill>
            </a:endParaRPr>
          </a:p>
          <a:p>
            <a:pPr marL="0" indent="0">
              <a:buNone/>
            </a:pPr>
            <a:r>
              <a:rPr lang="en-US" sz="2800" b="1" dirty="0" smtClean="0">
                <a:solidFill>
                  <a:schemeClr val="accent1"/>
                </a:solidFill>
              </a:rPr>
              <a:t>BUT</a:t>
            </a:r>
            <a:r>
              <a:rPr lang="en-US" sz="2800" dirty="0" smtClean="0"/>
              <a:t> use your resources</a:t>
            </a:r>
          </a:p>
          <a:p>
            <a:pPr lvl="1"/>
            <a:r>
              <a:rPr lang="en-US" sz="2400" dirty="0" smtClean="0"/>
              <a:t>Lab Section, Piazza.com, Office Hours</a:t>
            </a:r>
          </a:p>
          <a:p>
            <a:pPr lvl="1"/>
            <a:r>
              <a:rPr lang="en-US" sz="2400" dirty="0" smtClean="0"/>
              <a:t>Class notes, book, Sections, </a:t>
            </a:r>
            <a:r>
              <a:rPr lang="en-US" sz="2400" dirty="0" err="1" smtClean="0"/>
              <a:t>CSUGLab</a:t>
            </a:r>
            <a:endParaRPr lang="en-US" sz="2400" dirty="0" smtClean="0"/>
          </a:p>
        </p:txBody>
      </p:sp>
      <p:sp>
        <p:nvSpPr>
          <p:cNvPr id="2" name="Slide Number Placeholder 1"/>
          <p:cNvSpPr>
            <a:spLocks noGrp="1"/>
          </p:cNvSpPr>
          <p:nvPr>
            <p:ph type="sldNum" sz="quarter" idx="10"/>
          </p:nvPr>
        </p:nvSpPr>
        <p:spPr/>
        <p:txBody>
          <a:bodyPr/>
          <a:lstStyle/>
          <a:p>
            <a:pPr>
              <a:defRPr/>
            </a:pPr>
            <a:fld id="{EFE0FDE5-1195-4879-940F-31B1BE8EAA1F}" type="slidenum">
              <a:rPr lang="en-US" smtClean="0"/>
              <a:pPr>
                <a:defRPr/>
              </a:pPr>
              <a:t>3</a:t>
            </a:fld>
            <a:endParaRPr lang="en-US"/>
          </a:p>
        </p:txBody>
      </p:sp>
    </p:spTree>
    <p:extLst>
      <p:ext uri="{BB962C8B-B14F-4D97-AF65-F5344CB8AC3E}">
        <p14:creationId xmlns:p14="http://schemas.microsoft.com/office/powerpoint/2010/main" val="3203864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30</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cxnSp>
        <p:nvCxnSpPr>
          <p:cNvPr id="40" name="Straight Connector 39"/>
          <p:cNvCxnSpPr/>
          <p:nvPr>
            <p:custDataLst>
              <p:tags r:id="rId11"/>
            </p:custDataLst>
          </p:nvPr>
        </p:nvCxnSpPr>
        <p:spPr>
          <a:xfrm rot="5400000">
            <a:off x="4478044" y="3704648"/>
            <a:ext cx="1219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custDataLst>
              <p:tags r:id="rId12"/>
            </p:custDataLst>
          </p:nvPr>
        </p:nvSpPr>
        <p:spPr>
          <a:xfrm>
            <a:off x="4191000" y="335916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42" name="TextBox 41"/>
          <p:cNvSpPr txBox="1"/>
          <p:nvPr>
            <p:custDataLst>
              <p:tags r:id="rId13"/>
            </p:custDataLst>
          </p:nvPr>
        </p:nvSpPr>
        <p:spPr>
          <a:xfrm>
            <a:off x="7602244" y="3776974"/>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43" name="TextBox 42"/>
          <p:cNvSpPr txBox="1"/>
          <p:nvPr>
            <p:custDataLst>
              <p:tags r:id="rId14"/>
            </p:custDataLst>
          </p:nvPr>
        </p:nvSpPr>
        <p:spPr>
          <a:xfrm>
            <a:off x="4923286" y="259716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sp>
        <p:nvSpPr>
          <p:cNvPr id="44" name="Flowchart: Delay 43"/>
          <p:cNvSpPr/>
          <p:nvPr>
            <p:custDataLst>
              <p:tags r:id="rId15"/>
            </p:custDataLst>
          </p:nvPr>
        </p:nvSpPr>
        <p:spPr>
          <a:xfrm>
            <a:off x="5562600" y="3359160"/>
            <a:ext cx="609600" cy="4572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utoShape 53"/>
          <p:cNvSpPr>
            <a:spLocks noChangeArrowheads="1"/>
          </p:cNvSpPr>
          <p:nvPr>
            <p:custDataLst>
              <p:tags r:id="rId16"/>
            </p:custDataLst>
          </p:nvPr>
        </p:nvSpPr>
        <p:spPr bwMode="auto">
          <a:xfrm flipH="1">
            <a:off x="5562600" y="4197360"/>
            <a:ext cx="609600" cy="457200"/>
          </a:xfrm>
          <a:prstGeom prst="moon">
            <a:avLst>
              <a:gd name="adj" fmla="val 85640"/>
            </a:avLst>
          </a:prstGeom>
          <a:noFill/>
          <a:ln w="25560">
            <a:solidFill>
              <a:schemeClr val="tx2"/>
            </a:solidFill>
            <a:miter lim="800000"/>
            <a:headEnd/>
            <a:tailEnd/>
          </a:ln>
          <a:effectLst/>
        </p:spPr>
        <p:txBody>
          <a:bodyPr wrap="none" anchor="ctr"/>
          <a:lstStyle/>
          <a:p>
            <a:endParaRPr lang="en-US" dirty="0">
              <a:latin typeface="Calibri" pitchFamily="34" charset="0"/>
            </a:endParaRPr>
          </a:p>
        </p:txBody>
      </p:sp>
      <p:sp>
        <p:nvSpPr>
          <p:cNvPr id="46" name="Oval 45"/>
          <p:cNvSpPr/>
          <p:nvPr>
            <p:custDataLst>
              <p:tags r:id="rId17"/>
            </p:custDataLst>
          </p:nvPr>
        </p:nvSpPr>
        <p:spPr>
          <a:xfrm>
            <a:off x="6172200" y="43497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custDataLst>
              <p:tags r:id="rId18"/>
            </p:custDataLst>
          </p:nvPr>
        </p:nvSpPr>
        <p:spPr>
          <a:xfrm>
            <a:off x="6172200" y="35115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custDataLst>
              <p:tags r:id="rId19"/>
            </p:custDataLst>
          </p:nvPr>
        </p:nvCxnSpPr>
        <p:spPr>
          <a:xfrm rot="10800000">
            <a:off x="4572000" y="3663960"/>
            <a:ext cx="990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20"/>
            </p:custDataLst>
          </p:nvPr>
        </p:nvCxnSpPr>
        <p:spPr>
          <a:xfrm rot="10800000">
            <a:off x="5087644" y="4314247"/>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custDataLst>
              <p:tags r:id="rId21"/>
            </p:custDataLst>
          </p:nvPr>
        </p:nvSpPr>
        <p:spPr>
          <a:xfrm>
            <a:off x="5468644" y="422917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custDataLst>
              <p:tags r:id="rId22"/>
            </p:custDataLst>
          </p:nvPr>
        </p:nvCxnSpPr>
        <p:spPr>
          <a:xfrm rot="10800000">
            <a:off x="4782844" y="4578360"/>
            <a:ext cx="838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23"/>
            </p:custDataLst>
          </p:nvPr>
        </p:nvCxnSpPr>
        <p:spPr>
          <a:xfrm rot="5400000">
            <a:off x="4325644" y="4121160"/>
            <a:ext cx="914400"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24"/>
            </p:custDataLst>
          </p:nvPr>
        </p:nvCxnSpPr>
        <p:spPr>
          <a:xfrm>
            <a:off x="5091346" y="3470872"/>
            <a:ext cx="471254"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Line 18"/>
          <p:cNvSpPr>
            <a:spLocks noChangeShapeType="1"/>
          </p:cNvSpPr>
          <p:nvPr>
            <p:custDataLst>
              <p:tags r:id="rId25"/>
            </p:custDataLst>
          </p:nvPr>
        </p:nvSpPr>
        <p:spPr bwMode="auto">
          <a:xfrm flipV="1">
            <a:off x="6827626"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5" name="Line 19"/>
          <p:cNvSpPr>
            <a:spLocks noChangeShapeType="1"/>
          </p:cNvSpPr>
          <p:nvPr>
            <p:custDataLst>
              <p:tags r:id="rId26"/>
            </p:custDataLst>
          </p:nvPr>
        </p:nvSpPr>
        <p:spPr bwMode="auto">
          <a:xfrm flipV="1">
            <a:off x="6827627" y="3390258"/>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6" name="Line 20"/>
          <p:cNvSpPr>
            <a:spLocks noChangeShapeType="1"/>
          </p:cNvSpPr>
          <p:nvPr>
            <p:custDataLst>
              <p:tags r:id="rId27"/>
            </p:custDataLst>
          </p:nvPr>
        </p:nvSpPr>
        <p:spPr bwMode="auto">
          <a:xfrm flipV="1">
            <a:off x="6827627" y="3825637"/>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7" name="Line 21"/>
          <p:cNvSpPr>
            <a:spLocks noChangeShapeType="1"/>
          </p:cNvSpPr>
          <p:nvPr>
            <p:custDataLst>
              <p:tags r:id="rId28"/>
            </p:custDataLst>
          </p:nvPr>
        </p:nvSpPr>
        <p:spPr bwMode="auto">
          <a:xfrm flipV="1">
            <a:off x="6739534"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8" name="Line 6"/>
          <p:cNvSpPr>
            <a:spLocks noChangeShapeType="1"/>
          </p:cNvSpPr>
          <p:nvPr>
            <p:custDataLst>
              <p:tags r:id="rId29"/>
            </p:custDataLst>
          </p:nvPr>
        </p:nvSpPr>
        <p:spPr bwMode="auto">
          <a:xfrm flipH="1" flipV="1">
            <a:off x="7008515" y="3812673"/>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9" name="Text Box 30"/>
          <p:cNvSpPr txBox="1">
            <a:spLocks noChangeArrowheads="1"/>
          </p:cNvSpPr>
          <p:nvPr>
            <p:custDataLst>
              <p:tags r:id="rId30"/>
            </p:custDataLst>
          </p:nvPr>
        </p:nvSpPr>
        <p:spPr bwMode="auto">
          <a:xfrm>
            <a:off x="6629400" y="2474685"/>
            <a:ext cx="978433"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endParaRPr lang="en-US" sz="2400" baseline="-25000" dirty="0">
              <a:solidFill>
                <a:schemeClr val="tx2"/>
              </a:solidFill>
              <a:latin typeface="Source Sans Pro"/>
            </a:endParaRPr>
          </a:p>
        </p:txBody>
      </p:sp>
      <p:sp>
        <p:nvSpPr>
          <p:cNvPr id="60" name="Oval 11"/>
          <p:cNvSpPr>
            <a:spLocks noChangeArrowheads="1"/>
          </p:cNvSpPr>
          <p:nvPr>
            <p:custDataLst>
              <p:tags r:id="rId31"/>
            </p:custDataLst>
          </p:nvPr>
        </p:nvSpPr>
        <p:spPr bwMode="auto">
          <a:xfrm flipV="1">
            <a:off x="6553200" y="3511560"/>
            <a:ext cx="167963" cy="152400"/>
          </a:xfrm>
          <a:prstGeom prst="ellipse">
            <a:avLst/>
          </a:prstGeom>
          <a:noFill/>
          <a:ln w="25560">
            <a:solidFill>
              <a:schemeClr val="tx2"/>
            </a:solidFill>
            <a:miter lim="800000"/>
            <a:headEnd/>
            <a:tailEnd/>
          </a:ln>
          <a:effectLst/>
        </p:spPr>
        <p:txBody>
          <a:bodyPr wrap="none" lIns="91430" tIns="45715" rIns="91430" bIns="45715" anchor="ctr"/>
          <a:lstStyle/>
          <a:p>
            <a:endParaRPr lang="en-US">
              <a:ln w="28575">
                <a:solidFill>
                  <a:schemeClr val="tx1"/>
                </a:solidFill>
              </a:ln>
              <a:latin typeface="+mn-lt"/>
            </a:endParaRPr>
          </a:p>
        </p:txBody>
      </p:sp>
      <p:sp>
        <p:nvSpPr>
          <p:cNvPr id="61" name="Line 6"/>
          <p:cNvSpPr>
            <a:spLocks noChangeShapeType="1"/>
          </p:cNvSpPr>
          <p:nvPr>
            <p:custDataLst>
              <p:tags r:id="rId32"/>
            </p:custDataLst>
          </p:nvPr>
        </p:nvSpPr>
        <p:spPr bwMode="auto">
          <a:xfrm flipH="1" flipV="1">
            <a:off x="7008515" y="301516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2" name="Line 18"/>
          <p:cNvSpPr>
            <a:spLocks noChangeShapeType="1"/>
          </p:cNvSpPr>
          <p:nvPr>
            <p:custDataLst>
              <p:tags r:id="rId33"/>
            </p:custDataLst>
          </p:nvPr>
        </p:nvSpPr>
        <p:spPr bwMode="auto">
          <a:xfrm flipV="1">
            <a:off x="6831366"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3" name="Line 19"/>
          <p:cNvSpPr>
            <a:spLocks noChangeShapeType="1"/>
          </p:cNvSpPr>
          <p:nvPr>
            <p:custDataLst>
              <p:tags r:id="rId34"/>
            </p:custDataLst>
          </p:nvPr>
        </p:nvSpPr>
        <p:spPr bwMode="auto">
          <a:xfrm flipV="1">
            <a:off x="6831367" y="4196256"/>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4" name="Line 20"/>
          <p:cNvSpPr>
            <a:spLocks noChangeShapeType="1"/>
          </p:cNvSpPr>
          <p:nvPr>
            <p:custDataLst>
              <p:tags r:id="rId35"/>
            </p:custDataLst>
          </p:nvPr>
        </p:nvSpPr>
        <p:spPr bwMode="auto">
          <a:xfrm flipV="1">
            <a:off x="6831367" y="4631635"/>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5" name="Line 21"/>
          <p:cNvSpPr>
            <a:spLocks noChangeShapeType="1"/>
          </p:cNvSpPr>
          <p:nvPr>
            <p:custDataLst>
              <p:tags r:id="rId36"/>
            </p:custDataLst>
          </p:nvPr>
        </p:nvSpPr>
        <p:spPr bwMode="auto">
          <a:xfrm flipV="1">
            <a:off x="6725518"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6" name="Line 6"/>
          <p:cNvSpPr>
            <a:spLocks noChangeShapeType="1"/>
          </p:cNvSpPr>
          <p:nvPr>
            <p:custDataLst>
              <p:tags r:id="rId37"/>
            </p:custDataLst>
          </p:nvPr>
        </p:nvSpPr>
        <p:spPr bwMode="auto">
          <a:xfrm flipH="1" flipV="1">
            <a:off x="7012255" y="461867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cxnSp>
        <p:nvCxnSpPr>
          <p:cNvPr id="67" name="Straight Connector 66"/>
          <p:cNvCxnSpPr/>
          <p:nvPr>
            <p:custDataLst>
              <p:tags r:id="rId38"/>
            </p:custDataLst>
          </p:nvPr>
        </p:nvCxnSpPr>
        <p:spPr>
          <a:xfrm rot="10800000">
            <a:off x="6324600" y="442596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2"/>
          </p:cNvCxnSpPr>
          <p:nvPr>
            <p:custDataLst>
              <p:tags r:id="rId39"/>
            </p:custDataLst>
          </p:nvPr>
        </p:nvCxnSpPr>
        <p:spPr>
          <a:xfrm rot="10800000">
            <a:off x="6324600" y="3587760"/>
            <a:ext cx="228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40"/>
            </p:custDataLst>
          </p:nvPr>
        </p:nvCxnSpPr>
        <p:spPr>
          <a:xfrm rot="10800000">
            <a:off x="7010400" y="4039784"/>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Text Box 30"/>
          <p:cNvSpPr txBox="1">
            <a:spLocks noChangeArrowheads="1"/>
          </p:cNvSpPr>
          <p:nvPr>
            <p:custDataLst>
              <p:tags r:id="rId41"/>
            </p:custDataLst>
          </p:nvPr>
        </p:nvSpPr>
        <p:spPr bwMode="auto">
          <a:xfrm>
            <a:off x="6637181" y="5257800"/>
            <a:ext cx="763630"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Gnd</a:t>
            </a:r>
            <a:endParaRPr lang="en-US" sz="2400" dirty="0">
              <a:solidFill>
                <a:schemeClr val="tx2"/>
              </a:solidFill>
              <a:latin typeface="Source Sans Pro"/>
            </a:endParaRPr>
          </a:p>
        </p:txBody>
      </p:sp>
      <p:cxnSp>
        <p:nvCxnSpPr>
          <p:cNvPr id="74" name="Straight Connector 73"/>
          <p:cNvCxnSpPr/>
          <p:nvPr/>
        </p:nvCxnSpPr>
        <p:spPr>
          <a:xfrm>
            <a:off x="6781800" y="5003358"/>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8000" y="5065485"/>
            <a:ext cx="34930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34200" y="5141685"/>
            <a:ext cx="1561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81800" y="3008085"/>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09600" y="4205066"/>
            <a:ext cx="2209800" cy="120513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graphicFrame>
        <p:nvGraphicFramePr>
          <p:cNvPr id="79" name="Table 78"/>
          <p:cNvGraphicFramePr>
            <a:graphicFrameLocks noGrp="1"/>
          </p:cNvGraphicFramePr>
          <p:nvPr>
            <p:extLst>
              <p:ext uri="{D42A27DB-BD31-4B8C-83A1-F6EECF244321}">
                <p14:modId xmlns:p14="http://schemas.microsoft.com/office/powerpoint/2010/main" val="254538475"/>
              </p:ext>
            </p:extLst>
          </p:nvPr>
        </p:nvGraphicFramePr>
        <p:xfrm>
          <a:off x="4886046" y="5125252"/>
          <a:ext cx="1852425" cy="1676400"/>
        </p:xfrm>
        <a:graphic>
          <a:graphicData uri="http://schemas.openxmlformats.org/drawingml/2006/table">
            <a:tbl>
              <a:tblPr firstRow="1" bandRow="1">
                <a:tableStyleId>{5C22544A-7EE6-4342-B048-85BDC9FD1C3A}</a:tableStyleId>
              </a:tblPr>
              <a:tblGrid>
                <a:gridCol w="318416">
                  <a:extLst>
                    <a:ext uri="{9D8B030D-6E8A-4147-A177-3AD203B41FA5}">
                      <a16:colId xmlns:a16="http://schemas.microsoft.com/office/drawing/2014/main" val="20000"/>
                    </a:ext>
                  </a:extLst>
                </a:gridCol>
                <a:gridCol w="318416">
                  <a:extLst>
                    <a:ext uri="{9D8B030D-6E8A-4147-A177-3AD203B41FA5}">
                      <a16:colId xmlns:a16="http://schemas.microsoft.com/office/drawing/2014/main" val="20001"/>
                    </a:ext>
                  </a:extLst>
                </a:gridCol>
                <a:gridCol w="533552">
                  <a:extLst>
                    <a:ext uri="{9D8B030D-6E8A-4147-A177-3AD203B41FA5}">
                      <a16:colId xmlns:a16="http://schemas.microsoft.com/office/drawing/2014/main" val="20002"/>
                    </a:ext>
                  </a:extLst>
                </a:gridCol>
                <a:gridCol w="682041">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OR</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NOR</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2605512596"/>
              </p:ext>
            </p:extLst>
          </p:nvPr>
        </p:nvGraphicFramePr>
        <p:xfrm>
          <a:off x="2618444" y="5141685"/>
          <a:ext cx="2171700" cy="1676400"/>
        </p:xfrm>
        <a:graphic>
          <a:graphicData uri="http://schemas.openxmlformats.org/drawingml/2006/table">
            <a:tbl>
              <a:tblPr firstRow="1" bandRow="1">
                <a:tableStyleId>{5C22544A-7EE6-4342-B048-85BDC9FD1C3A}</a:tableStyleId>
              </a:tblPr>
              <a:tblGrid>
                <a:gridCol w="373297">
                  <a:extLst>
                    <a:ext uri="{9D8B030D-6E8A-4147-A177-3AD203B41FA5}">
                      <a16:colId xmlns:a16="http://schemas.microsoft.com/office/drawing/2014/main" val="20000"/>
                    </a:ext>
                  </a:extLst>
                </a:gridCol>
                <a:gridCol w="373297">
                  <a:extLst>
                    <a:ext uri="{9D8B030D-6E8A-4147-A177-3AD203B41FA5}">
                      <a16:colId xmlns:a16="http://schemas.microsoft.com/office/drawing/2014/main" val="20001"/>
                    </a:ext>
                  </a:extLst>
                </a:gridCol>
                <a:gridCol w="646777">
                  <a:extLst>
                    <a:ext uri="{9D8B030D-6E8A-4147-A177-3AD203B41FA5}">
                      <a16:colId xmlns:a16="http://schemas.microsoft.com/office/drawing/2014/main" val="20002"/>
                    </a:ext>
                  </a:extLst>
                </a:gridCol>
                <a:gridCol w="778329">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AND</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NAND</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1" name="TextBox 80"/>
          <p:cNvSpPr txBox="1"/>
          <p:nvPr/>
        </p:nvSpPr>
        <p:spPr>
          <a:xfrm>
            <a:off x="5105400" y="3043535"/>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82" name="TextBox 81"/>
          <p:cNvSpPr txBox="1"/>
          <p:nvPr/>
        </p:nvSpPr>
        <p:spPr>
          <a:xfrm>
            <a:off x="5105400" y="3957935"/>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83" name="TextBox 82"/>
          <p:cNvSpPr txBox="1"/>
          <p:nvPr/>
        </p:nvSpPr>
        <p:spPr>
          <a:xfrm>
            <a:off x="6289242" y="31197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4" name="TextBox 83"/>
          <p:cNvSpPr txBox="1"/>
          <p:nvPr/>
        </p:nvSpPr>
        <p:spPr>
          <a:xfrm>
            <a:off x="6289242" y="3962400"/>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85" name="TextBox 84"/>
          <p:cNvSpPr txBox="1"/>
          <p:nvPr/>
        </p:nvSpPr>
        <p:spPr>
          <a:xfrm>
            <a:off x="7239690" y="3352800"/>
            <a:ext cx="538161" cy="461665"/>
          </a:xfrm>
          <a:prstGeom prst="rect">
            <a:avLst/>
          </a:prstGeom>
          <a:noFill/>
        </p:spPr>
        <p:txBody>
          <a:bodyPr wrap="none" rtlCol="0">
            <a:spAutoFit/>
          </a:bodyPr>
          <a:lstStyle/>
          <a:p>
            <a:r>
              <a:rPr lang="en-US" sz="2400" dirty="0" smtClean="0">
                <a:solidFill>
                  <a:schemeClr val="accent1"/>
                </a:solidFill>
                <a:latin typeface="Source Sans Pro"/>
              </a:rPr>
              <a:t>off</a:t>
            </a:r>
            <a:endParaRPr lang="en-US" sz="2400" dirty="0">
              <a:solidFill>
                <a:schemeClr val="accent1"/>
              </a:solidFill>
              <a:latin typeface="Source Sans Pro"/>
            </a:endParaRPr>
          </a:p>
        </p:txBody>
      </p:sp>
      <p:sp>
        <p:nvSpPr>
          <p:cNvPr id="86" name="TextBox 85"/>
          <p:cNvSpPr txBox="1"/>
          <p:nvPr/>
        </p:nvSpPr>
        <p:spPr>
          <a:xfrm>
            <a:off x="7239000" y="4186535"/>
            <a:ext cx="538161" cy="461665"/>
          </a:xfrm>
          <a:prstGeom prst="rect">
            <a:avLst/>
          </a:prstGeom>
          <a:noFill/>
        </p:spPr>
        <p:txBody>
          <a:bodyPr wrap="none" rtlCol="0">
            <a:spAutoFit/>
          </a:bodyPr>
          <a:lstStyle/>
          <a:p>
            <a:r>
              <a:rPr lang="en-US" sz="2400" dirty="0" smtClean="0">
                <a:solidFill>
                  <a:schemeClr val="accent1"/>
                </a:solidFill>
                <a:latin typeface="Source Sans Pro"/>
              </a:rPr>
              <a:t>off</a:t>
            </a:r>
            <a:endParaRPr lang="en-US" sz="2400" dirty="0">
              <a:solidFill>
                <a:schemeClr val="accent1"/>
              </a:solidFill>
              <a:latin typeface="Source Sans Pro"/>
            </a:endParaRPr>
          </a:p>
        </p:txBody>
      </p:sp>
      <p:sp>
        <p:nvSpPr>
          <p:cNvPr id="87" name="TextBox 86"/>
          <p:cNvSpPr txBox="1"/>
          <p:nvPr/>
        </p:nvSpPr>
        <p:spPr>
          <a:xfrm>
            <a:off x="8041842" y="3805535"/>
            <a:ext cx="338554" cy="461665"/>
          </a:xfrm>
          <a:prstGeom prst="rect">
            <a:avLst/>
          </a:prstGeom>
          <a:noFill/>
        </p:spPr>
        <p:txBody>
          <a:bodyPr wrap="none" rtlCol="0">
            <a:spAutoFit/>
          </a:bodyPr>
          <a:lstStyle/>
          <a:p>
            <a:r>
              <a:rPr lang="en-US" sz="2400" dirty="0" smtClean="0">
                <a:solidFill>
                  <a:schemeClr val="accent1"/>
                </a:solidFill>
                <a:latin typeface="Source Sans Pro"/>
              </a:rPr>
              <a:t>z</a:t>
            </a:r>
            <a:endParaRPr lang="en-US" sz="2400" dirty="0">
              <a:solidFill>
                <a:schemeClr val="accent1"/>
              </a:solidFill>
              <a:latin typeface="Source Sans Pro"/>
            </a:endParaRPr>
          </a:p>
        </p:txBody>
      </p:sp>
      <p:cxnSp>
        <p:nvCxnSpPr>
          <p:cNvPr id="88" name="Straight Connector 87"/>
          <p:cNvCxnSpPr/>
          <p:nvPr/>
        </p:nvCxnSpPr>
        <p:spPr>
          <a:xfrm>
            <a:off x="6858000" y="41910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858000" y="42050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58000" y="34290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858000" y="34430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44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1" grpId="0"/>
      <p:bldP spid="82" grpId="0"/>
      <p:bldP spid="83" grpId="0"/>
      <p:bldP spid="84" grpId="0"/>
      <p:bldP spid="85" grpId="0"/>
      <p:bldP spid="86" grpId="0"/>
      <p:bldP spid="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31</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cxnSp>
        <p:nvCxnSpPr>
          <p:cNvPr id="40" name="Straight Connector 39"/>
          <p:cNvCxnSpPr/>
          <p:nvPr>
            <p:custDataLst>
              <p:tags r:id="rId11"/>
            </p:custDataLst>
          </p:nvPr>
        </p:nvCxnSpPr>
        <p:spPr>
          <a:xfrm rot="5400000">
            <a:off x="4478044" y="3704648"/>
            <a:ext cx="1219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custDataLst>
              <p:tags r:id="rId12"/>
            </p:custDataLst>
          </p:nvPr>
        </p:nvSpPr>
        <p:spPr>
          <a:xfrm>
            <a:off x="4191000" y="335916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42" name="TextBox 41"/>
          <p:cNvSpPr txBox="1"/>
          <p:nvPr>
            <p:custDataLst>
              <p:tags r:id="rId13"/>
            </p:custDataLst>
          </p:nvPr>
        </p:nvSpPr>
        <p:spPr>
          <a:xfrm>
            <a:off x="7602244" y="3776974"/>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43" name="TextBox 42"/>
          <p:cNvSpPr txBox="1"/>
          <p:nvPr>
            <p:custDataLst>
              <p:tags r:id="rId14"/>
            </p:custDataLst>
          </p:nvPr>
        </p:nvSpPr>
        <p:spPr>
          <a:xfrm>
            <a:off x="4923286" y="259716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sp>
        <p:nvSpPr>
          <p:cNvPr id="44" name="Flowchart: Delay 43"/>
          <p:cNvSpPr/>
          <p:nvPr>
            <p:custDataLst>
              <p:tags r:id="rId15"/>
            </p:custDataLst>
          </p:nvPr>
        </p:nvSpPr>
        <p:spPr>
          <a:xfrm>
            <a:off x="5562600" y="3359160"/>
            <a:ext cx="609600" cy="4572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utoShape 53"/>
          <p:cNvSpPr>
            <a:spLocks noChangeArrowheads="1"/>
          </p:cNvSpPr>
          <p:nvPr>
            <p:custDataLst>
              <p:tags r:id="rId16"/>
            </p:custDataLst>
          </p:nvPr>
        </p:nvSpPr>
        <p:spPr bwMode="auto">
          <a:xfrm flipH="1">
            <a:off x="5562600" y="4197360"/>
            <a:ext cx="609600" cy="457200"/>
          </a:xfrm>
          <a:prstGeom prst="moon">
            <a:avLst>
              <a:gd name="adj" fmla="val 85640"/>
            </a:avLst>
          </a:prstGeom>
          <a:noFill/>
          <a:ln w="25560">
            <a:solidFill>
              <a:schemeClr val="tx2"/>
            </a:solidFill>
            <a:miter lim="800000"/>
            <a:headEnd/>
            <a:tailEnd/>
          </a:ln>
          <a:effectLst/>
        </p:spPr>
        <p:txBody>
          <a:bodyPr wrap="none" anchor="ctr"/>
          <a:lstStyle/>
          <a:p>
            <a:endParaRPr lang="en-US" dirty="0">
              <a:latin typeface="Calibri" pitchFamily="34" charset="0"/>
            </a:endParaRPr>
          </a:p>
        </p:txBody>
      </p:sp>
      <p:sp>
        <p:nvSpPr>
          <p:cNvPr id="46" name="Oval 45"/>
          <p:cNvSpPr/>
          <p:nvPr>
            <p:custDataLst>
              <p:tags r:id="rId17"/>
            </p:custDataLst>
          </p:nvPr>
        </p:nvSpPr>
        <p:spPr>
          <a:xfrm>
            <a:off x="6172200" y="43497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custDataLst>
              <p:tags r:id="rId18"/>
            </p:custDataLst>
          </p:nvPr>
        </p:nvSpPr>
        <p:spPr>
          <a:xfrm>
            <a:off x="6172200" y="35115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custDataLst>
              <p:tags r:id="rId19"/>
            </p:custDataLst>
          </p:nvPr>
        </p:nvCxnSpPr>
        <p:spPr>
          <a:xfrm rot="10800000">
            <a:off x="4572000" y="3663960"/>
            <a:ext cx="990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20"/>
            </p:custDataLst>
          </p:nvPr>
        </p:nvCxnSpPr>
        <p:spPr>
          <a:xfrm rot="10800000">
            <a:off x="5087644" y="4314247"/>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custDataLst>
              <p:tags r:id="rId21"/>
            </p:custDataLst>
          </p:nvPr>
        </p:nvSpPr>
        <p:spPr>
          <a:xfrm>
            <a:off x="5468644" y="422917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custDataLst>
              <p:tags r:id="rId22"/>
            </p:custDataLst>
          </p:nvPr>
        </p:nvCxnSpPr>
        <p:spPr>
          <a:xfrm rot="10800000">
            <a:off x="4782844" y="4578360"/>
            <a:ext cx="838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23"/>
            </p:custDataLst>
          </p:nvPr>
        </p:nvCxnSpPr>
        <p:spPr>
          <a:xfrm rot="5400000">
            <a:off x="4325644" y="4121160"/>
            <a:ext cx="914400"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24"/>
            </p:custDataLst>
          </p:nvPr>
        </p:nvCxnSpPr>
        <p:spPr>
          <a:xfrm>
            <a:off x="5091346" y="3470872"/>
            <a:ext cx="471254"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Line 18"/>
          <p:cNvSpPr>
            <a:spLocks noChangeShapeType="1"/>
          </p:cNvSpPr>
          <p:nvPr>
            <p:custDataLst>
              <p:tags r:id="rId25"/>
            </p:custDataLst>
          </p:nvPr>
        </p:nvSpPr>
        <p:spPr bwMode="auto">
          <a:xfrm flipV="1">
            <a:off x="6827626"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5" name="Line 19"/>
          <p:cNvSpPr>
            <a:spLocks noChangeShapeType="1"/>
          </p:cNvSpPr>
          <p:nvPr>
            <p:custDataLst>
              <p:tags r:id="rId26"/>
            </p:custDataLst>
          </p:nvPr>
        </p:nvSpPr>
        <p:spPr bwMode="auto">
          <a:xfrm flipV="1">
            <a:off x="6827627" y="3390258"/>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6" name="Line 20"/>
          <p:cNvSpPr>
            <a:spLocks noChangeShapeType="1"/>
          </p:cNvSpPr>
          <p:nvPr>
            <p:custDataLst>
              <p:tags r:id="rId27"/>
            </p:custDataLst>
          </p:nvPr>
        </p:nvSpPr>
        <p:spPr bwMode="auto">
          <a:xfrm flipV="1">
            <a:off x="6827627" y="3825637"/>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7" name="Line 21"/>
          <p:cNvSpPr>
            <a:spLocks noChangeShapeType="1"/>
          </p:cNvSpPr>
          <p:nvPr>
            <p:custDataLst>
              <p:tags r:id="rId28"/>
            </p:custDataLst>
          </p:nvPr>
        </p:nvSpPr>
        <p:spPr bwMode="auto">
          <a:xfrm flipV="1">
            <a:off x="6739534"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8" name="Line 6"/>
          <p:cNvSpPr>
            <a:spLocks noChangeShapeType="1"/>
          </p:cNvSpPr>
          <p:nvPr>
            <p:custDataLst>
              <p:tags r:id="rId29"/>
            </p:custDataLst>
          </p:nvPr>
        </p:nvSpPr>
        <p:spPr bwMode="auto">
          <a:xfrm flipH="1" flipV="1">
            <a:off x="7008515" y="3812673"/>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9" name="Text Box 30"/>
          <p:cNvSpPr txBox="1">
            <a:spLocks noChangeArrowheads="1"/>
          </p:cNvSpPr>
          <p:nvPr>
            <p:custDataLst>
              <p:tags r:id="rId30"/>
            </p:custDataLst>
          </p:nvPr>
        </p:nvSpPr>
        <p:spPr bwMode="auto">
          <a:xfrm>
            <a:off x="6629400" y="2474685"/>
            <a:ext cx="978433"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endParaRPr lang="en-US" sz="2400" baseline="-25000" dirty="0">
              <a:solidFill>
                <a:schemeClr val="tx2"/>
              </a:solidFill>
              <a:latin typeface="Source Sans Pro"/>
            </a:endParaRPr>
          </a:p>
        </p:txBody>
      </p:sp>
      <p:sp>
        <p:nvSpPr>
          <p:cNvPr id="60" name="Oval 11"/>
          <p:cNvSpPr>
            <a:spLocks noChangeArrowheads="1"/>
          </p:cNvSpPr>
          <p:nvPr>
            <p:custDataLst>
              <p:tags r:id="rId31"/>
            </p:custDataLst>
          </p:nvPr>
        </p:nvSpPr>
        <p:spPr bwMode="auto">
          <a:xfrm flipV="1">
            <a:off x="6553200" y="3511560"/>
            <a:ext cx="167963" cy="152400"/>
          </a:xfrm>
          <a:prstGeom prst="ellipse">
            <a:avLst/>
          </a:prstGeom>
          <a:noFill/>
          <a:ln w="25560">
            <a:solidFill>
              <a:schemeClr val="tx2"/>
            </a:solidFill>
            <a:miter lim="800000"/>
            <a:headEnd/>
            <a:tailEnd/>
          </a:ln>
          <a:effectLst/>
        </p:spPr>
        <p:txBody>
          <a:bodyPr wrap="none" lIns="91430" tIns="45715" rIns="91430" bIns="45715" anchor="ctr"/>
          <a:lstStyle/>
          <a:p>
            <a:endParaRPr lang="en-US">
              <a:ln w="28575">
                <a:solidFill>
                  <a:schemeClr val="tx1"/>
                </a:solidFill>
              </a:ln>
              <a:latin typeface="+mn-lt"/>
            </a:endParaRPr>
          </a:p>
        </p:txBody>
      </p:sp>
      <p:sp>
        <p:nvSpPr>
          <p:cNvPr id="61" name="Line 6"/>
          <p:cNvSpPr>
            <a:spLocks noChangeShapeType="1"/>
          </p:cNvSpPr>
          <p:nvPr>
            <p:custDataLst>
              <p:tags r:id="rId32"/>
            </p:custDataLst>
          </p:nvPr>
        </p:nvSpPr>
        <p:spPr bwMode="auto">
          <a:xfrm flipH="1" flipV="1">
            <a:off x="7008515" y="301516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2" name="Line 18"/>
          <p:cNvSpPr>
            <a:spLocks noChangeShapeType="1"/>
          </p:cNvSpPr>
          <p:nvPr>
            <p:custDataLst>
              <p:tags r:id="rId33"/>
            </p:custDataLst>
          </p:nvPr>
        </p:nvSpPr>
        <p:spPr bwMode="auto">
          <a:xfrm flipV="1">
            <a:off x="6831366"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3" name="Line 19"/>
          <p:cNvSpPr>
            <a:spLocks noChangeShapeType="1"/>
          </p:cNvSpPr>
          <p:nvPr>
            <p:custDataLst>
              <p:tags r:id="rId34"/>
            </p:custDataLst>
          </p:nvPr>
        </p:nvSpPr>
        <p:spPr bwMode="auto">
          <a:xfrm flipV="1">
            <a:off x="6831367" y="4196256"/>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4" name="Line 20"/>
          <p:cNvSpPr>
            <a:spLocks noChangeShapeType="1"/>
          </p:cNvSpPr>
          <p:nvPr>
            <p:custDataLst>
              <p:tags r:id="rId35"/>
            </p:custDataLst>
          </p:nvPr>
        </p:nvSpPr>
        <p:spPr bwMode="auto">
          <a:xfrm flipV="1">
            <a:off x="6831367" y="4631635"/>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5" name="Line 21"/>
          <p:cNvSpPr>
            <a:spLocks noChangeShapeType="1"/>
          </p:cNvSpPr>
          <p:nvPr>
            <p:custDataLst>
              <p:tags r:id="rId36"/>
            </p:custDataLst>
          </p:nvPr>
        </p:nvSpPr>
        <p:spPr bwMode="auto">
          <a:xfrm flipV="1">
            <a:off x="6725518"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6" name="Line 6"/>
          <p:cNvSpPr>
            <a:spLocks noChangeShapeType="1"/>
          </p:cNvSpPr>
          <p:nvPr>
            <p:custDataLst>
              <p:tags r:id="rId37"/>
            </p:custDataLst>
          </p:nvPr>
        </p:nvSpPr>
        <p:spPr bwMode="auto">
          <a:xfrm flipH="1" flipV="1">
            <a:off x="7012255" y="461867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cxnSp>
        <p:nvCxnSpPr>
          <p:cNvPr id="67" name="Straight Connector 66"/>
          <p:cNvCxnSpPr/>
          <p:nvPr>
            <p:custDataLst>
              <p:tags r:id="rId38"/>
            </p:custDataLst>
          </p:nvPr>
        </p:nvCxnSpPr>
        <p:spPr>
          <a:xfrm rot="10800000">
            <a:off x="6324600" y="442596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2"/>
          </p:cNvCxnSpPr>
          <p:nvPr>
            <p:custDataLst>
              <p:tags r:id="rId39"/>
            </p:custDataLst>
          </p:nvPr>
        </p:nvCxnSpPr>
        <p:spPr>
          <a:xfrm rot="10800000">
            <a:off x="6324600" y="3587760"/>
            <a:ext cx="228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40"/>
            </p:custDataLst>
          </p:nvPr>
        </p:nvCxnSpPr>
        <p:spPr>
          <a:xfrm rot="10800000">
            <a:off x="7010400" y="4039784"/>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Text Box 30"/>
          <p:cNvSpPr txBox="1">
            <a:spLocks noChangeArrowheads="1"/>
          </p:cNvSpPr>
          <p:nvPr>
            <p:custDataLst>
              <p:tags r:id="rId41"/>
            </p:custDataLst>
          </p:nvPr>
        </p:nvSpPr>
        <p:spPr bwMode="auto">
          <a:xfrm>
            <a:off x="6637181" y="5257800"/>
            <a:ext cx="763630"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Gnd</a:t>
            </a:r>
            <a:endParaRPr lang="en-US" sz="2400" dirty="0">
              <a:solidFill>
                <a:schemeClr val="tx2"/>
              </a:solidFill>
              <a:latin typeface="Source Sans Pro"/>
            </a:endParaRPr>
          </a:p>
        </p:txBody>
      </p:sp>
      <p:cxnSp>
        <p:nvCxnSpPr>
          <p:cNvPr id="74" name="Straight Connector 73"/>
          <p:cNvCxnSpPr/>
          <p:nvPr/>
        </p:nvCxnSpPr>
        <p:spPr>
          <a:xfrm>
            <a:off x="6781800" y="5003358"/>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8000" y="5065485"/>
            <a:ext cx="34930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34200" y="5141685"/>
            <a:ext cx="1561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81800" y="3008085"/>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436224941"/>
              </p:ext>
            </p:extLst>
          </p:nvPr>
        </p:nvGraphicFramePr>
        <p:xfrm>
          <a:off x="4886046" y="5125252"/>
          <a:ext cx="1852425" cy="1676400"/>
        </p:xfrm>
        <a:graphic>
          <a:graphicData uri="http://schemas.openxmlformats.org/drawingml/2006/table">
            <a:tbl>
              <a:tblPr firstRow="1" bandRow="1">
                <a:tableStyleId>{5C22544A-7EE6-4342-B048-85BDC9FD1C3A}</a:tableStyleId>
              </a:tblPr>
              <a:tblGrid>
                <a:gridCol w="318416">
                  <a:extLst>
                    <a:ext uri="{9D8B030D-6E8A-4147-A177-3AD203B41FA5}">
                      <a16:colId xmlns:a16="http://schemas.microsoft.com/office/drawing/2014/main" val="20000"/>
                    </a:ext>
                  </a:extLst>
                </a:gridCol>
                <a:gridCol w="318416">
                  <a:extLst>
                    <a:ext uri="{9D8B030D-6E8A-4147-A177-3AD203B41FA5}">
                      <a16:colId xmlns:a16="http://schemas.microsoft.com/office/drawing/2014/main" val="20001"/>
                    </a:ext>
                  </a:extLst>
                </a:gridCol>
                <a:gridCol w="533552">
                  <a:extLst>
                    <a:ext uri="{9D8B030D-6E8A-4147-A177-3AD203B41FA5}">
                      <a16:colId xmlns:a16="http://schemas.microsoft.com/office/drawing/2014/main" val="20002"/>
                    </a:ext>
                  </a:extLst>
                </a:gridCol>
                <a:gridCol w="682041">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OR</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NOR</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578120022"/>
              </p:ext>
            </p:extLst>
          </p:nvPr>
        </p:nvGraphicFramePr>
        <p:xfrm>
          <a:off x="2618444" y="5141685"/>
          <a:ext cx="2171700" cy="1676400"/>
        </p:xfrm>
        <a:graphic>
          <a:graphicData uri="http://schemas.openxmlformats.org/drawingml/2006/table">
            <a:tbl>
              <a:tblPr firstRow="1" bandRow="1">
                <a:tableStyleId>{5C22544A-7EE6-4342-B048-85BDC9FD1C3A}</a:tableStyleId>
              </a:tblPr>
              <a:tblGrid>
                <a:gridCol w="373297">
                  <a:extLst>
                    <a:ext uri="{9D8B030D-6E8A-4147-A177-3AD203B41FA5}">
                      <a16:colId xmlns:a16="http://schemas.microsoft.com/office/drawing/2014/main" val="20000"/>
                    </a:ext>
                  </a:extLst>
                </a:gridCol>
                <a:gridCol w="373297">
                  <a:extLst>
                    <a:ext uri="{9D8B030D-6E8A-4147-A177-3AD203B41FA5}">
                      <a16:colId xmlns:a16="http://schemas.microsoft.com/office/drawing/2014/main" val="20001"/>
                    </a:ext>
                  </a:extLst>
                </a:gridCol>
                <a:gridCol w="646777">
                  <a:extLst>
                    <a:ext uri="{9D8B030D-6E8A-4147-A177-3AD203B41FA5}">
                      <a16:colId xmlns:a16="http://schemas.microsoft.com/office/drawing/2014/main" val="20002"/>
                    </a:ext>
                  </a:extLst>
                </a:gridCol>
                <a:gridCol w="778329">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AND</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NAND</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0" name="Oval 79"/>
          <p:cNvSpPr/>
          <p:nvPr/>
        </p:nvSpPr>
        <p:spPr>
          <a:xfrm>
            <a:off x="609600" y="5344414"/>
            <a:ext cx="2209800" cy="59918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105400" y="30435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2" name="TextBox 81"/>
          <p:cNvSpPr txBox="1"/>
          <p:nvPr/>
        </p:nvSpPr>
        <p:spPr>
          <a:xfrm>
            <a:off x="5105400" y="39579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3" name="TextBox 82"/>
          <p:cNvSpPr txBox="1"/>
          <p:nvPr/>
        </p:nvSpPr>
        <p:spPr>
          <a:xfrm>
            <a:off x="6289242" y="31197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4" name="TextBox 83"/>
          <p:cNvSpPr txBox="1"/>
          <p:nvPr/>
        </p:nvSpPr>
        <p:spPr>
          <a:xfrm>
            <a:off x="6289242" y="3962400"/>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5" name="TextBox 84"/>
          <p:cNvSpPr txBox="1"/>
          <p:nvPr/>
        </p:nvSpPr>
        <p:spPr>
          <a:xfrm>
            <a:off x="7239690" y="3352800"/>
            <a:ext cx="538161" cy="461665"/>
          </a:xfrm>
          <a:prstGeom prst="rect">
            <a:avLst/>
          </a:prstGeom>
          <a:noFill/>
        </p:spPr>
        <p:txBody>
          <a:bodyPr wrap="none" rtlCol="0">
            <a:spAutoFit/>
          </a:bodyPr>
          <a:lstStyle/>
          <a:p>
            <a:r>
              <a:rPr lang="en-US" sz="2400" dirty="0" smtClean="0">
                <a:solidFill>
                  <a:schemeClr val="accent1"/>
                </a:solidFill>
                <a:latin typeface="Source Sans Pro"/>
              </a:rPr>
              <a:t>off</a:t>
            </a:r>
            <a:endParaRPr lang="en-US" sz="2400" dirty="0">
              <a:solidFill>
                <a:schemeClr val="accent1"/>
              </a:solidFill>
              <a:latin typeface="Source Sans Pro"/>
            </a:endParaRPr>
          </a:p>
        </p:txBody>
      </p:sp>
      <p:sp>
        <p:nvSpPr>
          <p:cNvPr id="86" name="TextBox 85"/>
          <p:cNvSpPr txBox="1"/>
          <p:nvPr/>
        </p:nvSpPr>
        <p:spPr>
          <a:xfrm>
            <a:off x="7239000" y="4186535"/>
            <a:ext cx="527709" cy="461665"/>
          </a:xfrm>
          <a:prstGeom prst="rect">
            <a:avLst/>
          </a:prstGeom>
          <a:noFill/>
        </p:spPr>
        <p:txBody>
          <a:bodyPr wrap="none" rtlCol="0">
            <a:spAutoFit/>
          </a:bodyPr>
          <a:lstStyle/>
          <a:p>
            <a:r>
              <a:rPr lang="en-US" sz="2400" dirty="0" smtClean="0">
                <a:solidFill>
                  <a:schemeClr val="accent1"/>
                </a:solidFill>
                <a:latin typeface="Source Sans Pro"/>
              </a:rPr>
              <a:t>on</a:t>
            </a:r>
            <a:endParaRPr lang="en-US" sz="2400" dirty="0">
              <a:solidFill>
                <a:schemeClr val="accent1"/>
              </a:solidFill>
              <a:latin typeface="Source Sans Pro"/>
            </a:endParaRPr>
          </a:p>
        </p:txBody>
      </p:sp>
      <p:sp>
        <p:nvSpPr>
          <p:cNvPr id="87" name="TextBox 86"/>
          <p:cNvSpPr txBox="1"/>
          <p:nvPr/>
        </p:nvSpPr>
        <p:spPr>
          <a:xfrm>
            <a:off x="8041842" y="3805535"/>
            <a:ext cx="356188" cy="461665"/>
          </a:xfrm>
          <a:prstGeom prst="rect">
            <a:avLst/>
          </a:prstGeom>
          <a:noFill/>
        </p:spPr>
        <p:txBody>
          <a:bodyPr wrap="none" rtlCol="0">
            <a:spAutoFit/>
          </a:bodyPr>
          <a:lstStyle/>
          <a:p>
            <a:r>
              <a:rPr lang="en-US" sz="2400" dirty="0">
                <a:solidFill>
                  <a:schemeClr val="accent1"/>
                </a:solidFill>
                <a:latin typeface="Source Sans Pro"/>
              </a:rPr>
              <a:t>0</a:t>
            </a:r>
          </a:p>
        </p:txBody>
      </p:sp>
      <p:sp>
        <p:nvSpPr>
          <p:cNvPr id="88" name="TextBox 87"/>
          <p:cNvSpPr txBox="1"/>
          <p:nvPr/>
        </p:nvSpPr>
        <p:spPr>
          <a:xfrm>
            <a:off x="5146242" y="3581400"/>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89" name="TextBox 88"/>
          <p:cNvSpPr txBox="1"/>
          <p:nvPr/>
        </p:nvSpPr>
        <p:spPr>
          <a:xfrm>
            <a:off x="5105400" y="4491335"/>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90" name="TextBox 89"/>
          <p:cNvSpPr txBox="1"/>
          <p:nvPr/>
        </p:nvSpPr>
        <p:spPr>
          <a:xfrm>
            <a:off x="4267200" y="3733800"/>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cxnSp>
        <p:nvCxnSpPr>
          <p:cNvPr id="91" name="Straight Connector 90"/>
          <p:cNvCxnSpPr/>
          <p:nvPr/>
        </p:nvCxnSpPr>
        <p:spPr>
          <a:xfrm>
            <a:off x="6858000" y="34290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858000" y="34430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7010400" y="4197360"/>
            <a:ext cx="1855" cy="421311"/>
          </a:xfrm>
          <a:prstGeom prst="line">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P spid="82" grpId="0"/>
      <p:bldP spid="83" grpId="0"/>
      <p:bldP spid="84" grpId="0"/>
      <p:bldP spid="85" grpId="0"/>
      <p:bldP spid="86" grpId="0"/>
      <p:bldP spid="87" grpId="0"/>
      <p:bldP spid="88" grpId="0"/>
      <p:bldP spid="89" grpId="0"/>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32</a:t>
            </a:fld>
            <a:endParaRPr lang="en-US" dirty="0"/>
          </a:p>
        </p:txBody>
      </p:sp>
      <p:sp>
        <p:nvSpPr>
          <p:cNvPr id="5" name="Title 6"/>
          <p:cNvSpPr>
            <a:spLocks noGrp="1"/>
          </p:cNvSpPr>
          <p:nvPr>
            <p:ph type="title"/>
            <p:custDataLst>
              <p:tags r:id="rId1"/>
            </p:custDataLst>
          </p:nvPr>
        </p:nvSpPr>
        <p:spPr>
          <a:xfrm>
            <a:off x="0" y="152400"/>
            <a:ext cx="8915400" cy="533400"/>
          </a:xfrm>
        </p:spPr>
        <p:txBody>
          <a:bodyPr>
            <a:normAutofit fontScale="90000"/>
          </a:bodyPr>
          <a:lstStyle/>
          <a:p>
            <a:r>
              <a:rPr lang="en-US" dirty="0" smtClean="0"/>
              <a:t>Tri-State Devices</a:t>
            </a:r>
            <a:endParaRPr lang="en-US" dirty="0"/>
          </a:p>
        </p:txBody>
      </p:sp>
      <p:sp>
        <p:nvSpPr>
          <p:cNvPr id="6" name="Isosceles Triangle 5"/>
          <p:cNvSpPr/>
          <p:nvPr>
            <p:custDataLst>
              <p:tags r:id="rId2"/>
            </p:custDataLst>
          </p:nvPr>
        </p:nvSpPr>
        <p:spPr>
          <a:xfrm rot="5400000">
            <a:off x="1543050" y="28638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custDataLst>
              <p:tags r:id="rId3"/>
            </p:custDataLst>
          </p:nvPr>
        </p:nvCxnSpPr>
        <p:spPr>
          <a:xfrm rot="10800000">
            <a:off x="1104900" y="31115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4"/>
            </p:custDataLst>
          </p:nvPr>
        </p:nvCxnSpPr>
        <p:spPr>
          <a:xfrm rot="10800000">
            <a:off x="2057400" y="3111500"/>
            <a:ext cx="4953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5400000" flipH="1" flipV="1">
            <a:off x="1611666" y="2768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1600200" y="204470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graphicFrame>
        <p:nvGraphicFramePr>
          <p:cNvPr id="11" name="Group 61"/>
          <p:cNvGraphicFramePr>
            <a:graphicFrameLocks noGrp="1"/>
          </p:cNvGraphicFramePr>
          <p:nvPr>
            <p:custDataLst>
              <p:tags r:id="rId7"/>
            </p:custDataLst>
            <p:extLst>
              <p:ext uri="{D42A27DB-BD31-4B8C-83A1-F6EECF244321}">
                <p14:modId xmlns:p14="http://schemas.microsoft.com/office/powerpoint/2010/main" val="1125356556"/>
              </p:ext>
            </p:extLst>
          </p:nvPr>
        </p:nvGraphicFramePr>
        <p:xfrm>
          <a:off x="914400" y="3797300"/>
          <a:ext cx="1601788" cy="2603500"/>
        </p:xfrm>
        <a:graphic>
          <a:graphicData uri="http://schemas.openxmlformats.org/drawingml/2006/table">
            <a:tbl>
              <a:tblPr/>
              <a:tblGrid>
                <a:gridCol w="457200">
                  <a:extLst>
                    <a:ext uri="{9D8B030D-6E8A-4147-A177-3AD203B41FA5}">
                      <a16:colId xmlns:a16="http://schemas.microsoft.com/office/drawing/2014/main" val="20000"/>
                    </a:ext>
                  </a:extLst>
                </a:gridCol>
                <a:gridCol w="458788">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E</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D</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Q</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 </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z</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0</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0</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smtClean="0">
                          <a:ln>
                            <a:noFill/>
                          </a:ln>
                          <a:solidFill>
                            <a:schemeClr val="tx2"/>
                          </a:solidFill>
                          <a:effectLst/>
                          <a:latin typeface="Source Sans Pro"/>
                          <a:ea typeface="Arial Unicode MS" pitchFamily="34" charset="-128"/>
                          <a:cs typeface="Arial Unicode MS" pitchFamily="34" charset="-128"/>
                        </a:rPr>
                        <a:t>1</a:t>
                      </a:r>
                    </a:p>
                  </a:txBody>
                  <a:tcPr marL="90000" marR="90000" marT="71495" marB="468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algn="ctr"/>
                      <a:r>
                        <a:rPr lang="en-US" sz="2800" dirty="0" smtClean="0">
                          <a:solidFill>
                            <a:schemeClr val="accent1"/>
                          </a:solidFill>
                          <a:latin typeface="Source Sans Pro"/>
                        </a:rPr>
                        <a:t>1</a:t>
                      </a:r>
                      <a:endParaRPr lang="en-US" sz="2800" dirty="0">
                        <a:solidFill>
                          <a:schemeClr val="accent1"/>
                        </a:solidFill>
                        <a:latin typeface="Source Sans Pro"/>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custDataLst>
              <p:tags r:id="rId8"/>
            </p:custDataLst>
          </p:nvPr>
        </p:nvSpPr>
        <p:spPr>
          <a:xfrm>
            <a:off x="685800" y="288290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13" name="TextBox 12"/>
          <p:cNvSpPr txBox="1"/>
          <p:nvPr>
            <p:custDataLst>
              <p:tags r:id="rId9"/>
            </p:custDataLst>
          </p:nvPr>
        </p:nvSpPr>
        <p:spPr>
          <a:xfrm>
            <a:off x="2514600" y="2882900"/>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14" name="Rectangle 13"/>
          <p:cNvSpPr/>
          <p:nvPr>
            <p:custDataLst>
              <p:tags r:id="rId10"/>
            </p:custDataLst>
          </p:nvPr>
        </p:nvSpPr>
        <p:spPr>
          <a:xfrm>
            <a:off x="0" y="802550"/>
            <a:ext cx="9144000" cy="1261884"/>
          </a:xfrm>
          <a:prstGeom prst="rect">
            <a:avLst/>
          </a:prstGeom>
        </p:spPr>
        <p:txBody>
          <a:bodyPr wrap="square">
            <a:spAutoFit/>
          </a:bodyPr>
          <a:lstStyle/>
          <a:p>
            <a:r>
              <a:rPr lang="en-US" sz="2800" dirty="0" smtClean="0">
                <a:solidFill>
                  <a:schemeClr val="accent1"/>
                </a:solidFill>
                <a:latin typeface="Source Sans Pro"/>
              </a:rPr>
              <a:t>Tri-State Buffers</a:t>
            </a:r>
          </a:p>
          <a:p>
            <a:pPr marL="914400" lvl="1" indent="-457200">
              <a:buFont typeface="Arial" pitchFamily="34" charset="0"/>
              <a:buChar char="•"/>
            </a:pPr>
            <a:r>
              <a:rPr lang="en-US" dirty="0" smtClean="0">
                <a:solidFill>
                  <a:schemeClr val="tx2"/>
                </a:solidFill>
                <a:latin typeface="Source Sans Pro"/>
              </a:rPr>
              <a:t>If enabled (E=1), then Q = D</a:t>
            </a:r>
          </a:p>
          <a:p>
            <a:pPr marL="914400" lvl="1" indent="-457200">
              <a:buFont typeface="Arial" pitchFamily="34" charset="0"/>
              <a:buChar char="•"/>
            </a:pPr>
            <a:r>
              <a:rPr lang="en-US" dirty="0" smtClean="0">
                <a:solidFill>
                  <a:schemeClr val="tx2"/>
                </a:solidFill>
                <a:latin typeface="Source Sans Pro"/>
              </a:rPr>
              <a:t>Otherwise, Q is not connected (z = high impedance) </a:t>
            </a:r>
            <a:endParaRPr lang="en-US" dirty="0">
              <a:solidFill>
                <a:schemeClr val="tx2"/>
              </a:solidFill>
              <a:latin typeface="Source Sans Pro"/>
            </a:endParaRPr>
          </a:p>
        </p:txBody>
      </p:sp>
      <p:cxnSp>
        <p:nvCxnSpPr>
          <p:cNvPr id="40" name="Straight Connector 39"/>
          <p:cNvCxnSpPr/>
          <p:nvPr>
            <p:custDataLst>
              <p:tags r:id="rId11"/>
            </p:custDataLst>
          </p:nvPr>
        </p:nvCxnSpPr>
        <p:spPr>
          <a:xfrm rot="5400000">
            <a:off x="4478044" y="3704648"/>
            <a:ext cx="1219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custDataLst>
              <p:tags r:id="rId12"/>
            </p:custDataLst>
          </p:nvPr>
        </p:nvSpPr>
        <p:spPr>
          <a:xfrm>
            <a:off x="4191000" y="3359160"/>
            <a:ext cx="481222" cy="584775"/>
          </a:xfrm>
          <a:prstGeom prst="rect">
            <a:avLst/>
          </a:prstGeom>
          <a:noFill/>
          <a:ln>
            <a:noFill/>
          </a:ln>
        </p:spPr>
        <p:txBody>
          <a:bodyPr wrap="none" rtlCol="0">
            <a:spAutoFit/>
          </a:bodyPr>
          <a:lstStyle/>
          <a:p>
            <a:r>
              <a:rPr lang="en-US" sz="3200" dirty="0" smtClean="0">
                <a:solidFill>
                  <a:schemeClr val="tx2"/>
                </a:solidFill>
                <a:latin typeface="Source Sans Pro"/>
              </a:rPr>
              <a:t>D</a:t>
            </a:r>
          </a:p>
        </p:txBody>
      </p:sp>
      <p:sp>
        <p:nvSpPr>
          <p:cNvPr id="42" name="TextBox 41"/>
          <p:cNvSpPr txBox="1"/>
          <p:nvPr>
            <p:custDataLst>
              <p:tags r:id="rId13"/>
            </p:custDataLst>
          </p:nvPr>
        </p:nvSpPr>
        <p:spPr>
          <a:xfrm>
            <a:off x="7602244" y="3776974"/>
            <a:ext cx="609600" cy="584775"/>
          </a:xfrm>
          <a:prstGeom prst="rect">
            <a:avLst/>
          </a:prstGeom>
          <a:noFill/>
          <a:ln>
            <a:noFill/>
          </a:ln>
        </p:spPr>
        <p:txBody>
          <a:bodyPr wrap="square" rtlCol="0">
            <a:spAutoFit/>
          </a:bodyPr>
          <a:lstStyle/>
          <a:p>
            <a:r>
              <a:rPr lang="en-US" sz="3200" dirty="0" smtClean="0">
                <a:solidFill>
                  <a:schemeClr val="tx2"/>
                </a:solidFill>
                <a:latin typeface="Source Sans Pro"/>
              </a:rPr>
              <a:t>Q</a:t>
            </a:r>
          </a:p>
        </p:txBody>
      </p:sp>
      <p:sp>
        <p:nvSpPr>
          <p:cNvPr id="43" name="TextBox 42"/>
          <p:cNvSpPr txBox="1"/>
          <p:nvPr>
            <p:custDataLst>
              <p:tags r:id="rId14"/>
            </p:custDataLst>
          </p:nvPr>
        </p:nvSpPr>
        <p:spPr>
          <a:xfrm>
            <a:off x="4923286" y="2597160"/>
            <a:ext cx="458780" cy="584775"/>
          </a:xfrm>
          <a:prstGeom prst="rect">
            <a:avLst/>
          </a:prstGeom>
          <a:noFill/>
          <a:ln>
            <a:noFill/>
          </a:ln>
        </p:spPr>
        <p:txBody>
          <a:bodyPr wrap="none" rtlCol="0">
            <a:spAutoFit/>
          </a:bodyPr>
          <a:lstStyle/>
          <a:p>
            <a:r>
              <a:rPr lang="en-US" sz="3200" dirty="0" smtClean="0">
                <a:solidFill>
                  <a:schemeClr val="tx2"/>
                </a:solidFill>
                <a:latin typeface="Source Sans Pro"/>
              </a:rPr>
              <a:t>E</a:t>
            </a:r>
          </a:p>
        </p:txBody>
      </p:sp>
      <p:sp>
        <p:nvSpPr>
          <p:cNvPr id="44" name="Flowchart: Delay 43"/>
          <p:cNvSpPr/>
          <p:nvPr>
            <p:custDataLst>
              <p:tags r:id="rId15"/>
            </p:custDataLst>
          </p:nvPr>
        </p:nvSpPr>
        <p:spPr>
          <a:xfrm>
            <a:off x="5562600" y="3359160"/>
            <a:ext cx="609600" cy="4572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utoShape 53"/>
          <p:cNvSpPr>
            <a:spLocks noChangeArrowheads="1"/>
          </p:cNvSpPr>
          <p:nvPr>
            <p:custDataLst>
              <p:tags r:id="rId16"/>
            </p:custDataLst>
          </p:nvPr>
        </p:nvSpPr>
        <p:spPr bwMode="auto">
          <a:xfrm flipH="1">
            <a:off x="5562600" y="4197360"/>
            <a:ext cx="609600" cy="457200"/>
          </a:xfrm>
          <a:prstGeom prst="moon">
            <a:avLst>
              <a:gd name="adj" fmla="val 85640"/>
            </a:avLst>
          </a:prstGeom>
          <a:noFill/>
          <a:ln w="25560">
            <a:solidFill>
              <a:schemeClr val="tx2"/>
            </a:solidFill>
            <a:miter lim="800000"/>
            <a:headEnd/>
            <a:tailEnd/>
          </a:ln>
          <a:effectLst/>
        </p:spPr>
        <p:txBody>
          <a:bodyPr wrap="none" anchor="ctr"/>
          <a:lstStyle/>
          <a:p>
            <a:endParaRPr lang="en-US" dirty="0">
              <a:latin typeface="Calibri" pitchFamily="34" charset="0"/>
            </a:endParaRPr>
          </a:p>
        </p:txBody>
      </p:sp>
      <p:sp>
        <p:nvSpPr>
          <p:cNvPr id="46" name="Oval 45"/>
          <p:cNvSpPr/>
          <p:nvPr>
            <p:custDataLst>
              <p:tags r:id="rId17"/>
            </p:custDataLst>
          </p:nvPr>
        </p:nvSpPr>
        <p:spPr>
          <a:xfrm>
            <a:off x="6172200" y="43497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custDataLst>
              <p:tags r:id="rId18"/>
            </p:custDataLst>
          </p:nvPr>
        </p:nvSpPr>
        <p:spPr>
          <a:xfrm>
            <a:off x="6172200" y="351156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custDataLst>
              <p:tags r:id="rId19"/>
            </p:custDataLst>
          </p:nvPr>
        </p:nvCxnSpPr>
        <p:spPr>
          <a:xfrm rot="10800000">
            <a:off x="4572000" y="3663960"/>
            <a:ext cx="990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20"/>
            </p:custDataLst>
          </p:nvPr>
        </p:nvCxnSpPr>
        <p:spPr>
          <a:xfrm rot="10800000">
            <a:off x="5087644" y="4314247"/>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custDataLst>
              <p:tags r:id="rId21"/>
            </p:custDataLst>
          </p:nvPr>
        </p:nvSpPr>
        <p:spPr>
          <a:xfrm>
            <a:off x="5468644" y="422917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custDataLst>
              <p:tags r:id="rId22"/>
            </p:custDataLst>
          </p:nvPr>
        </p:nvCxnSpPr>
        <p:spPr>
          <a:xfrm rot="10800000">
            <a:off x="4782844" y="4578360"/>
            <a:ext cx="838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23"/>
            </p:custDataLst>
          </p:nvPr>
        </p:nvCxnSpPr>
        <p:spPr>
          <a:xfrm rot="5400000">
            <a:off x="4325644" y="4121160"/>
            <a:ext cx="914400"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24"/>
            </p:custDataLst>
          </p:nvPr>
        </p:nvCxnSpPr>
        <p:spPr>
          <a:xfrm>
            <a:off x="5091346" y="3470872"/>
            <a:ext cx="471254" cy="0"/>
          </a:xfrm>
          <a:prstGeom prst="line">
            <a:avLst/>
          </a:prstGeom>
          <a:ln w="28575">
            <a:solidFill>
              <a:schemeClr val="tx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Line 18"/>
          <p:cNvSpPr>
            <a:spLocks noChangeShapeType="1"/>
          </p:cNvSpPr>
          <p:nvPr>
            <p:custDataLst>
              <p:tags r:id="rId25"/>
            </p:custDataLst>
          </p:nvPr>
        </p:nvSpPr>
        <p:spPr bwMode="auto">
          <a:xfrm flipV="1">
            <a:off x="6827626"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5" name="Line 19"/>
          <p:cNvSpPr>
            <a:spLocks noChangeShapeType="1"/>
          </p:cNvSpPr>
          <p:nvPr>
            <p:custDataLst>
              <p:tags r:id="rId26"/>
            </p:custDataLst>
          </p:nvPr>
        </p:nvSpPr>
        <p:spPr bwMode="auto">
          <a:xfrm flipV="1">
            <a:off x="6827627" y="3390258"/>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6" name="Line 20"/>
          <p:cNvSpPr>
            <a:spLocks noChangeShapeType="1"/>
          </p:cNvSpPr>
          <p:nvPr>
            <p:custDataLst>
              <p:tags r:id="rId27"/>
            </p:custDataLst>
          </p:nvPr>
        </p:nvSpPr>
        <p:spPr bwMode="auto">
          <a:xfrm flipV="1">
            <a:off x="6827627" y="3825637"/>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7" name="Line 21"/>
          <p:cNvSpPr>
            <a:spLocks noChangeShapeType="1"/>
          </p:cNvSpPr>
          <p:nvPr>
            <p:custDataLst>
              <p:tags r:id="rId28"/>
            </p:custDataLst>
          </p:nvPr>
        </p:nvSpPr>
        <p:spPr bwMode="auto">
          <a:xfrm flipV="1">
            <a:off x="6739534" y="3391362"/>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8" name="Line 6"/>
          <p:cNvSpPr>
            <a:spLocks noChangeShapeType="1"/>
          </p:cNvSpPr>
          <p:nvPr>
            <p:custDataLst>
              <p:tags r:id="rId29"/>
            </p:custDataLst>
          </p:nvPr>
        </p:nvSpPr>
        <p:spPr bwMode="auto">
          <a:xfrm flipH="1" flipV="1">
            <a:off x="7008515" y="3812673"/>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59" name="Text Box 30"/>
          <p:cNvSpPr txBox="1">
            <a:spLocks noChangeArrowheads="1"/>
          </p:cNvSpPr>
          <p:nvPr>
            <p:custDataLst>
              <p:tags r:id="rId30"/>
            </p:custDataLst>
          </p:nvPr>
        </p:nvSpPr>
        <p:spPr bwMode="auto">
          <a:xfrm>
            <a:off x="6629400" y="2474685"/>
            <a:ext cx="978433"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endParaRPr lang="en-US" sz="2400" baseline="-25000" dirty="0">
              <a:solidFill>
                <a:schemeClr val="tx2"/>
              </a:solidFill>
              <a:latin typeface="Source Sans Pro"/>
            </a:endParaRPr>
          </a:p>
        </p:txBody>
      </p:sp>
      <p:sp>
        <p:nvSpPr>
          <p:cNvPr id="60" name="Oval 11"/>
          <p:cNvSpPr>
            <a:spLocks noChangeArrowheads="1"/>
          </p:cNvSpPr>
          <p:nvPr>
            <p:custDataLst>
              <p:tags r:id="rId31"/>
            </p:custDataLst>
          </p:nvPr>
        </p:nvSpPr>
        <p:spPr bwMode="auto">
          <a:xfrm flipV="1">
            <a:off x="6553200" y="3511560"/>
            <a:ext cx="167963" cy="152400"/>
          </a:xfrm>
          <a:prstGeom prst="ellipse">
            <a:avLst/>
          </a:prstGeom>
          <a:noFill/>
          <a:ln w="25560">
            <a:solidFill>
              <a:schemeClr val="tx2"/>
            </a:solidFill>
            <a:miter lim="800000"/>
            <a:headEnd/>
            <a:tailEnd/>
          </a:ln>
          <a:effectLst/>
        </p:spPr>
        <p:txBody>
          <a:bodyPr wrap="none" lIns="91430" tIns="45715" rIns="91430" bIns="45715" anchor="ctr"/>
          <a:lstStyle/>
          <a:p>
            <a:endParaRPr lang="en-US">
              <a:ln w="28575">
                <a:solidFill>
                  <a:schemeClr val="tx1"/>
                </a:solidFill>
              </a:ln>
              <a:latin typeface="+mn-lt"/>
            </a:endParaRPr>
          </a:p>
        </p:txBody>
      </p:sp>
      <p:sp>
        <p:nvSpPr>
          <p:cNvPr id="61" name="Line 6"/>
          <p:cNvSpPr>
            <a:spLocks noChangeShapeType="1"/>
          </p:cNvSpPr>
          <p:nvPr>
            <p:custDataLst>
              <p:tags r:id="rId32"/>
            </p:custDataLst>
          </p:nvPr>
        </p:nvSpPr>
        <p:spPr bwMode="auto">
          <a:xfrm flipH="1" flipV="1">
            <a:off x="7008515" y="301516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2" name="Line 18"/>
          <p:cNvSpPr>
            <a:spLocks noChangeShapeType="1"/>
          </p:cNvSpPr>
          <p:nvPr>
            <p:custDataLst>
              <p:tags r:id="rId33"/>
            </p:custDataLst>
          </p:nvPr>
        </p:nvSpPr>
        <p:spPr bwMode="auto">
          <a:xfrm flipV="1">
            <a:off x="6831366"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3" name="Line 19"/>
          <p:cNvSpPr>
            <a:spLocks noChangeShapeType="1"/>
          </p:cNvSpPr>
          <p:nvPr>
            <p:custDataLst>
              <p:tags r:id="rId34"/>
            </p:custDataLst>
          </p:nvPr>
        </p:nvSpPr>
        <p:spPr bwMode="auto">
          <a:xfrm flipV="1">
            <a:off x="6831367" y="4196256"/>
            <a:ext cx="177408" cy="1103"/>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4" name="Line 20"/>
          <p:cNvSpPr>
            <a:spLocks noChangeShapeType="1"/>
          </p:cNvSpPr>
          <p:nvPr>
            <p:custDataLst>
              <p:tags r:id="rId35"/>
            </p:custDataLst>
          </p:nvPr>
        </p:nvSpPr>
        <p:spPr bwMode="auto">
          <a:xfrm flipV="1">
            <a:off x="6831367" y="4631635"/>
            <a:ext cx="177408" cy="1102"/>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5" name="Line 21"/>
          <p:cNvSpPr>
            <a:spLocks noChangeShapeType="1"/>
          </p:cNvSpPr>
          <p:nvPr>
            <p:custDataLst>
              <p:tags r:id="rId36"/>
            </p:custDataLst>
          </p:nvPr>
        </p:nvSpPr>
        <p:spPr bwMode="auto">
          <a:xfrm flipV="1">
            <a:off x="6725518" y="4197360"/>
            <a:ext cx="1223" cy="435378"/>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sp>
        <p:nvSpPr>
          <p:cNvPr id="66" name="Line 6"/>
          <p:cNvSpPr>
            <a:spLocks noChangeShapeType="1"/>
          </p:cNvSpPr>
          <p:nvPr>
            <p:custDataLst>
              <p:tags r:id="rId37"/>
            </p:custDataLst>
          </p:nvPr>
        </p:nvSpPr>
        <p:spPr bwMode="auto">
          <a:xfrm flipH="1" flipV="1">
            <a:off x="7012255" y="4618671"/>
            <a:ext cx="1885" cy="384687"/>
          </a:xfrm>
          <a:prstGeom prst="line">
            <a:avLst/>
          </a:prstGeom>
          <a:noFill/>
          <a:ln w="25560">
            <a:solidFill>
              <a:schemeClr val="tx2"/>
            </a:solidFill>
            <a:miter lim="800000"/>
            <a:headEnd/>
            <a:tailEnd/>
          </a:ln>
          <a:effectLst/>
        </p:spPr>
        <p:txBody>
          <a:bodyPr lIns="91430" tIns="45715" rIns="91430" bIns="45715"/>
          <a:lstStyle/>
          <a:p>
            <a:endParaRPr lang="en-US">
              <a:ln w="28575">
                <a:solidFill>
                  <a:schemeClr val="tx1"/>
                </a:solidFill>
              </a:ln>
              <a:latin typeface="+mn-lt"/>
            </a:endParaRPr>
          </a:p>
        </p:txBody>
      </p:sp>
      <p:cxnSp>
        <p:nvCxnSpPr>
          <p:cNvPr id="67" name="Straight Connector 66"/>
          <p:cNvCxnSpPr/>
          <p:nvPr>
            <p:custDataLst>
              <p:tags r:id="rId38"/>
            </p:custDataLst>
          </p:nvPr>
        </p:nvCxnSpPr>
        <p:spPr>
          <a:xfrm rot="10800000">
            <a:off x="6324600" y="442596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2"/>
          </p:cNvCxnSpPr>
          <p:nvPr>
            <p:custDataLst>
              <p:tags r:id="rId39"/>
            </p:custDataLst>
          </p:nvPr>
        </p:nvCxnSpPr>
        <p:spPr>
          <a:xfrm rot="10800000">
            <a:off x="6324600" y="3587760"/>
            <a:ext cx="228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40"/>
            </p:custDataLst>
          </p:nvPr>
        </p:nvCxnSpPr>
        <p:spPr>
          <a:xfrm rot="10800000">
            <a:off x="7010400" y="4039784"/>
            <a:ext cx="609600" cy="5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Text Box 30"/>
          <p:cNvSpPr txBox="1">
            <a:spLocks noChangeArrowheads="1"/>
          </p:cNvSpPr>
          <p:nvPr>
            <p:custDataLst>
              <p:tags r:id="rId41"/>
            </p:custDataLst>
          </p:nvPr>
        </p:nvSpPr>
        <p:spPr bwMode="auto">
          <a:xfrm>
            <a:off x="6637181" y="5257800"/>
            <a:ext cx="763630" cy="522955"/>
          </a:xfrm>
          <a:prstGeom prst="rect">
            <a:avLst/>
          </a:prstGeom>
          <a:noFill/>
          <a:ln w="9525">
            <a:noFill/>
            <a:round/>
            <a:headEnd/>
            <a:tailEnd/>
          </a:ln>
          <a:effectLst/>
        </p:spPr>
        <p:txBody>
          <a:bodyPr wrap="none" lIns="89991" tIns="46795" rIns="89991" bIns="46795">
            <a:spAutoFit/>
          </a:bodyPr>
          <a:lstStyle/>
          <a:p>
            <a:pPr eaLnBrk="1" hangingPunct="1">
              <a:lnSpc>
                <a:spcPct val="116000"/>
              </a:lnSpc>
            </a:pPr>
            <a:r>
              <a:rPr lang="en-US" sz="2400" dirty="0" err="1" smtClean="0">
                <a:solidFill>
                  <a:schemeClr val="tx2"/>
                </a:solidFill>
                <a:latin typeface="Source Sans Pro"/>
              </a:rPr>
              <a:t>Gnd</a:t>
            </a:r>
            <a:endParaRPr lang="en-US" sz="2400" dirty="0">
              <a:solidFill>
                <a:schemeClr val="tx2"/>
              </a:solidFill>
              <a:latin typeface="Source Sans Pro"/>
            </a:endParaRPr>
          </a:p>
        </p:txBody>
      </p:sp>
      <p:cxnSp>
        <p:nvCxnSpPr>
          <p:cNvPr id="74" name="Straight Connector 73"/>
          <p:cNvCxnSpPr/>
          <p:nvPr/>
        </p:nvCxnSpPr>
        <p:spPr>
          <a:xfrm>
            <a:off x="6781800" y="5003358"/>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8000" y="5065485"/>
            <a:ext cx="34930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34200" y="5141685"/>
            <a:ext cx="1561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81800" y="3008085"/>
            <a:ext cx="48757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436224941"/>
              </p:ext>
            </p:extLst>
          </p:nvPr>
        </p:nvGraphicFramePr>
        <p:xfrm>
          <a:off x="4886046" y="5125252"/>
          <a:ext cx="1852425" cy="1676400"/>
        </p:xfrm>
        <a:graphic>
          <a:graphicData uri="http://schemas.openxmlformats.org/drawingml/2006/table">
            <a:tbl>
              <a:tblPr firstRow="1" bandRow="1">
                <a:tableStyleId>{5C22544A-7EE6-4342-B048-85BDC9FD1C3A}</a:tableStyleId>
              </a:tblPr>
              <a:tblGrid>
                <a:gridCol w="318416">
                  <a:extLst>
                    <a:ext uri="{9D8B030D-6E8A-4147-A177-3AD203B41FA5}">
                      <a16:colId xmlns:a16="http://schemas.microsoft.com/office/drawing/2014/main" val="20000"/>
                    </a:ext>
                  </a:extLst>
                </a:gridCol>
                <a:gridCol w="318416">
                  <a:extLst>
                    <a:ext uri="{9D8B030D-6E8A-4147-A177-3AD203B41FA5}">
                      <a16:colId xmlns:a16="http://schemas.microsoft.com/office/drawing/2014/main" val="20001"/>
                    </a:ext>
                  </a:extLst>
                </a:gridCol>
                <a:gridCol w="533552">
                  <a:extLst>
                    <a:ext uri="{9D8B030D-6E8A-4147-A177-3AD203B41FA5}">
                      <a16:colId xmlns:a16="http://schemas.microsoft.com/office/drawing/2014/main" val="20002"/>
                    </a:ext>
                  </a:extLst>
                </a:gridCol>
                <a:gridCol w="682041">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OR</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NOR</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578120022"/>
              </p:ext>
            </p:extLst>
          </p:nvPr>
        </p:nvGraphicFramePr>
        <p:xfrm>
          <a:off x="2618444" y="5141685"/>
          <a:ext cx="2171700" cy="1676400"/>
        </p:xfrm>
        <a:graphic>
          <a:graphicData uri="http://schemas.openxmlformats.org/drawingml/2006/table">
            <a:tbl>
              <a:tblPr firstRow="1" bandRow="1">
                <a:tableStyleId>{5C22544A-7EE6-4342-B048-85BDC9FD1C3A}</a:tableStyleId>
              </a:tblPr>
              <a:tblGrid>
                <a:gridCol w="373297">
                  <a:extLst>
                    <a:ext uri="{9D8B030D-6E8A-4147-A177-3AD203B41FA5}">
                      <a16:colId xmlns:a16="http://schemas.microsoft.com/office/drawing/2014/main" val="20000"/>
                    </a:ext>
                  </a:extLst>
                </a:gridCol>
                <a:gridCol w="373297">
                  <a:extLst>
                    <a:ext uri="{9D8B030D-6E8A-4147-A177-3AD203B41FA5}">
                      <a16:colId xmlns:a16="http://schemas.microsoft.com/office/drawing/2014/main" val="20001"/>
                    </a:ext>
                  </a:extLst>
                </a:gridCol>
                <a:gridCol w="646777">
                  <a:extLst>
                    <a:ext uri="{9D8B030D-6E8A-4147-A177-3AD203B41FA5}">
                      <a16:colId xmlns:a16="http://schemas.microsoft.com/office/drawing/2014/main" val="20002"/>
                    </a:ext>
                  </a:extLst>
                </a:gridCol>
                <a:gridCol w="778329">
                  <a:extLst>
                    <a:ext uri="{9D8B030D-6E8A-4147-A177-3AD203B41FA5}">
                      <a16:colId xmlns:a16="http://schemas.microsoft.com/office/drawing/2014/main" val="20003"/>
                    </a:ext>
                  </a:extLst>
                </a:gridCol>
              </a:tblGrid>
              <a:tr h="312057">
                <a:tc>
                  <a:txBody>
                    <a:bodyPr/>
                    <a:lstStyle/>
                    <a:p>
                      <a:r>
                        <a:rPr lang="en-US" sz="1600" dirty="0" smtClean="0">
                          <a:solidFill>
                            <a:schemeClr val="tx2"/>
                          </a:solidFill>
                          <a:latin typeface="Source Sans Pro"/>
                        </a:rPr>
                        <a:t>A</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B</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AND</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NAND</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12057">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0</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1</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12057">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tx2"/>
                          </a:solidFill>
                          <a:latin typeface="Source Sans Pro"/>
                        </a:rPr>
                        <a:t>1</a:t>
                      </a:r>
                      <a:endParaRPr lang="en-US" sz="1600" dirty="0">
                        <a:solidFill>
                          <a:schemeClr val="tx2"/>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600" dirty="0" smtClean="0">
                          <a:solidFill>
                            <a:schemeClr val="accent1"/>
                          </a:solidFill>
                          <a:latin typeface="Source Sans Pro"/>
                        </a:rPr>
                        <a:t>0</a:t>
                      </a:r>
                      <a:endParaRPr lang="en-US" sz="1600" dirty="0">
                        <a:solidFill>
                          <a:schemeClr val="accent1"/>
                        </a:solidFill>
                        <a:latin typeface="Source Sans Pro"/>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0" name="Oval 79"/>
          <p:cNvSpPr/>
          <p:nvPr/>
        </p:nvSpPr>
        <p:spPr>
          <a:xfrm>
            <a:off x="539380" y="5856265"/>
            <a:ext cx="2209800" cy="59918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105400" y="30435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2" name="TextBox 81"/>
          <p:cNvSpPr txBox="1"/>
          <p:nvPr/>
        </p:nvSpPr>
        <p:spPr>
          <a:xfrm>
            <a:off x="5105400" y="3957935"/>
            <a:ext cx="356188" cy="461665"/>
          </a:xfrm>
          <a:prstGeom prst="rect">
            <a:avLst/>
          </a:prstGeom>
          <a:noFill/>
        </p:spPr>
        <p:txBody>
          <a:bodyPr wrap="none" rtlCol="0">
            <a:spAutoFit/>
          </a:bodyPr>
          <a:lstStyle/>
          <a:p>
            <a:r>
              <a:rPr lang="en-US" sz="2400" dirty="0">
                <a:solidFill>
                  <a:schemeClr val="accent1"/>
                </a:solidFill>
                <a:latin typeface="Source Sans Pro"/>
              </a:rPr>
              <a:t>1</a:t>
            </a:r>
          </a:p>
        </p:txBody>
      </p:sp>
      <p:sp>
        <p:nvSpPr>
          <p:cNvPr id="83" name="TextBox 82"/>
          <p:cNvSpPr txBox="1"/>
          <p:nvPr/>
        </p:nvSpPr>
        <p:spPr>
          <a:xfrm>
            <a:off x="6289242" y="3119735"/>
            <a:ext cx="356188" cy="461665"/>
          </a:xfrm>
          <a:prstGeom prst="rect">
            <a:avLst/>
          </a:prstGeom>
          <a:noFill/>
        </p:spPr>
        <p:txBody>
          <a:bodyPr wrap="none" rtlCol="0">
            <a:spAutoFit/>
          </a:bodyPr>
          <a:lstStyle/>
          <a:p>
            <a:r>
              <a:rPr lang="en-US" dirty="0">
                <a:solidFill>
                  <a:schemeClr val="accent1"/>
                </a:solidFill>
                <a:latin typeface="Source Sans Pro"/>
              </a:rPr>
              <a:t>0</a:t>
            </a:r>
            <a:endParaRPr lang="en-US" sz="2400" dirty="0">
              <a:solidFill>
                <a:schemeClr val="accent1"/>
              </a:solidFill>
              <a:latin typeface="Source Sans Pro"/>
            </a:endParaRPr>
          </a:p>
        </p:txBody>
      </p:sp>
      <p:sp>
        <p:nvSpPr>
          <p:cNvPr id="84" name="TextBox 83"/>
          <p:cNvSpPr txBox="1"/>
          <p:nvPr/>
        </p:nvSpPr>
        <p:spPr>
          <a:xfrm>
            <a:off x="6289242" y="3962400"/>
            <a:ext cx="356188" cy="461665"/>
          </a:xfrm>
          <a:prstGeom prst="rect">
            <a:avLst/>
          </a:prstGeom>
          <a:noFill/>
        </p:spPr>
        <p:txBody>
          <a:bodyPr wrap="none" rtlCol="0">
            <a:spAutoFit/>
          </a:bodyPr>
          <a:lstStyle/>
          <a:p>
            <a:r>
              <a:rPr lang="en-US" sz="2400" dirty="0" smtClean="0">
                <a:solidFill>
                  <a:schemeClr val="accent1"/>
                </a:solidFill>
                <a:latin typeface="Source Sans Pro"/>
              </a:rPr>
              <a:t>0</a:t>
            </a:r>
            <a:endParaRPr lang="en-US" sz="2400" dirty="0">
              <a:solidFill>
                <a:schemeClr val="accent1"/>
              </a:solidFill>
              <a:latin typeface="Source Sans Pro"/>
            </a:endParaRPr>
          </a:p>
        </p:txBody>
      </p:sp>
      <p:sp>
        <p:nvSpPr>
          <p:cNvPr id="85" name="TextBox 84"/>
          <p:cNvSpPr txBox="1"/>
          <p:nvPr/>
        </p:nvSpPr>
        <p:spPr>
          <a:xfrm>
            <a:off x="7239690" y="3352800"/>
            <a:ext cx="527709" cy="461665"/>
          </a:xfrm>
          <a:prstGeom prst="rect">
            <a:avLst/>
          </a:prstGeom>
          <a:noFill/>
        </p:spPr>
        <p:txBody>
          <a:bodyPr wrap="none" rtlCol="0">
            <a:spAutoFit/>
          </a:bodyPr>
          <a:lstStyle/>
          <a:p>
            <a:r>
              <a:rPr lang="en-US" sz="2400" dirty="0" smtClean="0">
                <a:solidFill>
                  <a:schemeClr val="accent1"/>
                </a:solidFill>
                <a:latin typeface="Source Sans Pro"/>
              </a:rPr>
              <a:t>on</a:t>
            </a:r>
            <a:endParaRPr lang="en-US" sz="2400" dirty="0">
              <a:solidFill>
                <a:schemeClr val="accent1"/>
              </a:solidFill>
              <a:latin typeface="Source Sans Pro"/>
            </a:endParaRPr>
          </a:p>
        </p:txBody>
      </p:sp>
      <p:sp>
        <p:nvSpPr>
          <p:cNvPr id="86" name="TextBox 85"/>
          <p:cNvSpPr txBox="1"/>
          <p:nvPr/>
        </p:nvSpPr>
        <p:spPr>
          <a:xfrm>
            <a:off x="7239000" y="4186535"/>
            <a:ext cx="520527" cy="461665"/>
          </a:xfrm>
          <a:prstGeom prst="rect">
            <a:avLst/>
          </a:prstGeom>
          <a:noFill/>
        </p:spPr>
        <p:txBody>
          <a:bodyPr wrap="none" rtlCol="0">
            <a:spAutoFit/>
          </a:bodyPr>
          <a:lstStyle/>
          <a:p>
            <a:r>
              <a:rPr lang="en-US" dirty="0" smtClean="0">
                <a:solidFill>
                  <a:schemeClr val="accent1"/>
                </a:solidFill>
                <a:latin typeface="Source Sans Pro"/>
              </a:rPr>
              <a:t>off</a:t>
            </a:r>
            <a:endParaRPr lang="en-US" sz="2400" dirty="0">
              <a:solidFill>
                <a:schemeClr val="accent1"/>
              </a:solidFill>
              <a:latin typeface="Source Sans Pro"/>
            </a:endParaRPr>
          </a:p>
        </p:txBody>
      </p:sp>
      <p:sp>
        <p:nvSpPr>
          <p:cNvPr id="87" name="TextBox 86"/>
          <p:cNvSpPr txBox="1"/>
          <p:nvPr/>
        </p:nvSpPr>
        <p:spPr>
          <a:xfrm>
            <a:off x="8041842" y="3805535"/>
            <a:ext cx="356188" cy="461665"/>
          </a:xfrm>
          <a:prstGeom prst="rect">
            <a:avLst/>
          </a:prstGeom>
          <a:noFill/>
        </p:spPr>
        <p:txBody>
          <a:bodyPr wrap="none" rtlCol="0">
            <a:spAutoFit/>
          </a:bodyPr>
          <a:lstStyle/>
          <a:p>
            <a:r>
              <a:rPr lang="en-US" dirty="0">
                <a:solidFill>
                  <a:schemeClr val="accent1"/>
                </a:solidFill>
                <a:latin typeface="Source Sans Pro"/>
              </a:rPr>
              <a:t>1</a:t>
            </a:r>
            <a:endParaRPr lang="en-US" sz="2400" dirty="0">
              <a:solidFill>
                <a:schemeClr val="accent1"/>
              </a:solidFill>
              <a:latin typeface="Source Sans Pro"/>
            </a:endParaRPr>
          </a:p>
        </p:txBody>
      </p:sp>
      <p:sp>
        <p:nvSpPr>
          <p:cNvPr id="88" name="TextBox 87"/>
          <p:cNvSpPr txBox="1"/>
          <p:nvPr/>
        </p:nvSpPr>
        <p:spPr>
          <a:xfrm>
            <a:off x="5146242" y="3581400"/>
            <a:ext cx="356188" cy="461665"/>
          </a:xfrm>
          <a:prstGeom prst="rect">
            <a:avLst/>
          </a:prstGeom>
          <a:noFill/>
        </p:spPr>
        <p:txBody>
          <a:bodyPr wrap="none" rtlCol="0">
            <a:spAutoFit/>
          </a:bodyPr>
          <a:lstStyle/>
          <a:p>
            <a:r>
              <a:rPr lang="en-US" dirty="0">
                <a:solidFill>
                  <a:schemeClr val="accent1"/>
                </a:solidFill>
                <a:latin typeface="Source Sans Pro"/>
              </a:rPr>
              <a:t>1</a:t>
            </a:r>
            <a:endParaRPr lang="en-US" sz="2400" dirty="0">
              <a:solidFill>
                <a:schemeClr val="accent1"/>
              </a:solidFill>
              <a:latin typeface="Source Sans Pro"/>
            </a:endParaRPr>
          </a:p>
        </p:txBody>
      </p:sp>
      <p:sp>
        <p:nvSpPr>
          <p:cNvPr id="89" name="TextBox 88"/>
          <p:cNvSpPr txBox="1"/>
          <p:nvPr/>
        </p:nvSpPr>
        <p:spPr>
          <a:xfrm>
            <a:off x="5105400" y="4491335"/>
            <a:ext cx="356188" cy="461665"/>
          </a:xfrm>
          <a:prstGeom prst="rect">
            <a:avLst/>
          </a:prstGeom>
          <a:noFill/>
        </p:spPr>
        <p:txBody>
          <a:bodyPr wrap="none" rtlCol="0">
            <a:spAutoFit/>
          </a:bodyPr>
          <a:lstStyle/>
          <a:p>
            <a:r>
              <a:rPr lang="en-US" dirty="0">
                <a:solidFill>
                  <a:schemeClr val="accent1"/>
                </a:solidFill>
                <a:latin typeface="Source Sans Pro"/>
              </a:rPr>
              <a:t>1</a:t>
            </a:r>
            <a:endParaRPr lang="en-US" sz="2400" dirty="0">
              <a:solidFill>
                <a:schemeClr val="accent1"/>
              </a:solidFill>
              <a:latin typeface="Source Sans Pro"/>
            </a:endParaRPr>
          </a:p>
        </p:txBody>
      </p:sp>
      <p:sp>
        <p:nvSpPr>
          <p:cNvPr id="90" name="TextBox 89"/>
          <p:cNvSpPr txBox="1"/>
          <p:nvPr/>
        </p:nvSpPr>
        <p:spPr>
          <a:xfrm>
            <a:off x="4267200" y="3733800"/>
            <a:ext cx="356188" cy="461665"/>
          </a:xfrm>
          <a:prstGeom prst="rect">
            <a:avLst/>
          </a:prstGeom>
          <a:noFill/>
        </p:spPr>
        <p:txBody>
          <a:bodyPr wrap="none" rtlCol="0">
            <a:spAutoFit/>
          </a:bodyPr>
          <a:lstStyle/>
          <a:p>
            <a:r>
              <a:rPr lang="en-US" dirty="0">
                <a:solidFill>
                  <a:schemeClr val="accent1"/>
                </a:solidFill>
                <a:latin typeface="Source Sans Pro"/>
              </a:rPr>
              <a:t>1</a:t>
            </a:r>
            <a:endParaRPr lang="en-US" sz="2400" dirty="0">
              <a:solidFill>
                <a:schemeClr val="accent1"/>
              </a:solidFill>
              <a:latin typeface="Source Sans Pro"/>
            </a:endParaRPr>
          </a:p>
        </p:txBody>
      </p:sp>
      <p:cxnSp>
        <p:nvCxnSpPr>
          <p:cNvPr id="94" name="Straight Connector 93"/>
          <p:cNvCxnSpPr/>
          <p:nvPr/>
        </p:nvCxnSpPr>
        <p:spPr>
          <a:xfrm>
            <a:off x="6858000" y="4191000"/>
            <a:ext cx="406918" cy="43537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858000" y="4205066"/>
            <a:ext cx="409120" cy="42131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010400" y="3363625"/>
            <a:ext cx="1855" cy="421311"/>
          </a:xfrm>
          <a:prstGeom prst="line">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P spid="82" grpId="0"/>
      <p:bldP spid="83" grpId="0"/>
      <p:bldP spid="84" grpId="0"/>
      <p:bldP spid="85" grpId="0"/>
      <p:bldP spid="86" grpId="0"/>
      <p:bldP spid="87" grpId="0"/>
      <p:bldP spid="88" grpId="0"/>
      <p:bldP spid="89" grpId="0"/>
      <p:bldP spid="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33</a:t>
            </a:fld>
            <a:endParaRPr lang="en-US" dirty="0"/>
          </a:p>
        </p:txBody>
      </p:sp>
      <p:sp>
        <p:nvSpPr>
          <p:cNvPr id="5" name="Title 1"/>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Shared Bus</a:t>
            </a:r>
            <a:endParaRPr lang="en-US" dirty="0"/>
          </a:p>
        </p:txBody>
      </p:sp>
      <p:grpSp>
        <p:nvGrpSpPr>
          <p:cNvPr id="6" name="Group 5"/>
          <p:cNvGrpSpPr/>
          <p:nvPr>
            <p:custDataLst>
              <p:tags r:id="rId2"/>
            </p:custDataLst>
          </p:nvPr>
        </p:nvGrpSpPr>
        <p:grpSpPr>
          <a:xfrm rot="5400000">
            <a:off x="304798" y="1295400"/>
            <a:ext cx="685800" cy="381000"/>
            <a:chOff x="2209800" y="4381500"/>
            <a:chExt cx="1447800" cy="800100"/>
          </a:xfrm>
        </p:grpSpPr>
        <p:sp>
          <p:nvSpPr>
            <p:cNvPr id="7" name="Isosceles Triangle 6"/>
            <p:cNvSpPr/>
            <p:nvPr>
              <p:custDataLst>
                <p:tags r:id="rId50"/>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custDataLst>
                <p:tags r:id="rId51"/>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2"/>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53"/>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custDataLst>
              <p:tags r:id="rId3"/>
            </p:custDataLst>
          </p:nvPr>
        </p:nvCxnSpPr>
        <p:spPr>
          <a:xfrm rot="16200000">
            <a:off x="685798" y="1334656"/>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custDataLst>
              <p:tags r:id="rId4"/>
            </p:custDataLst>
          </p:nvPr>
        </p:nvSpPr>
        <p:spPr>
          <a:xfrm>
            <a:off x="747594" y="653582"/>
            <a:ext cx="556563" cy="523220"/>
          </a:xfrm>
          <a:prstGeom prst="rect">
            <a:avLst/>
          </a:prstGeom>
          <a:noFill/>
          <a:ln>
            <a:noFill/>
          </a:ln>
        </p:spPr>
        <p:txBody>
          <a:bodyPr wrap="none" rtlCol="0">
            <a:spAutoFit/>
          </a:bodyPr>
          <a:lstStyle/>
          <a:p>
            <a:r>
              <a:rPr lang="en-US" sz="2800" dirty="0" smtClean="0">
                <a:solidFill>
                  <a:schemeClr val="tx2"/>
                </a:solidFill>
                <a:latin typeface="Source Sans Pro"/>
              </a:rPr>
              <a:t>S</a:t>
            </a:r>
            <a:r>
              <a:rPr lang="en-US" sz="2800" baseline="-25000" dirty="0" smtClean="0">
                <a:solidFill>
                  <a:schemeClr val="tx2"/>
                </a:solidFill>
                <a:latin typeface="Source Sans Pro"/>
              </a:rPr>
              <a:t>0</a:t>
            </a:r>
          </a:p>
        </p:txBody>
      </p:sp>
      <p:sp>
        <p:nvSpPr>
          <p:cNvPr id="13" name="TextBox 12"/>
          <p:cNvSpPr txBox="1"/>
          <p:nvPr>
            <p:custDataLst>
              <p:tags r:id="rId5"/>
            </p:custDataLst>
          </p:nvPr>
        </p:nvSpPr>
        <p:spPr>
          <a:xfrm>
            <a:off x="321663" y="653582"/>
            <a:ext cx="577402" cy="523220"/>
          </a:xfrm>
          <a:prstGeom prst="rect">
            <a:avLst/>
          </a:prstGeom>
          <a:noFill/>
          <a:ln>
            <a:noFill/>
          </a:ln>
        </p:spPr>
        <p:txBody>
          <a:bodyPr wrap="none" rtlCol="0">
            <a:spAutoFit/>
          </a:bodyPr>
          <a:lstStyle/>
          <a:p>
            <a:r>
              <a:rPr lang="en-US" sz="2800" dirty="0" smtClean="0">
                <a:solidFill>
                  <a:schemeClr val="tx2"/>
                </a:solidFill>
                <a:latin typeface="Source Sans Pro"/>
              </a:rPr>
              <a:t>D</a:t>
            </a:r>
            <a:r>
              <a:rPr lang="en-US" sz="2800" baseline="-25000" dirty="0" smtClean="0">
                <a:solidFill>
                  <a:schemeClr val="tx2"/>
                </a:solidFill>
                <a:latin typeface="Source Sans Pro"/>
              </a:rPr>
              <a:t>0</a:t>
            </a:r>
          </a:p>
        </p:txBody>
      </p:sp>
      <p:sp>
        <p:nvSpPr>
          <p:cNvPr id="14" name="TextBox 13"/>
          <p:cNvSpPr txBox="1"/>
          <p:nvPr>
            <p:custDataLst>
              <p:tags r:id="rId6"/>
            </p:custDataLst>
          </p:nvPr>
        </p:nvSpPr>
        <p:spPr>
          <a:xfrm>
            <a:off x="4876798" y="2177582"/>
            <a:ext cx="2188420" cy="584775"/>
          </a:xfrm>
          <a:prstGeom prst="rect">
            <a:avLst/>
          </a:prstGeom>
          <a:noFill/>
          <a:ln>
            <a:noFill/>
          </a:ln>
        </p:spPr>
        <p:txBody>
          <a:bodyPr wrap="none" rtlCol="0">
            <a:spAutoFit/>
          </a:bodyPr>
          <a:lstStyle/>
          <a:p>
            <a:r>
              <a:rPr lang="en-US" sz="3200" dirty="0" smtClean="0">
                <a:solidFill>
                  <a:schemeClr val="tx2"/>
                </a:solidFill>
                <a:latin typeface="Source Sans Pro"/>
              </a:rPr>
              <a:t>shared line</a:t>
            </a:r>
            <a:endParaRPr lang="en-US" sz="3200" baseline="-25000" dirty="0" smtClean="0">
              <a:solidFill>
                <a:schemeClr val="tx2"/>
              </a:solidFill>
              <a:latin typeface="Source Sans Pro"/>
            </a:endParaRPr>
          </a:p>
        </p:txBody>
      </p:sp>
      <p:grpSp>
        <p:nvGrpSpPr>
          <p:cNvPr id="15" name="Group 14"/>
          <p:cNvGrpSpPr/>
          <p:nvPr>
            <p:custDataLst>
              <p:tags r:id="rId7"/>
            </p:custDataLst>
          </p:nvPr>
        </p:nvGrpSpPr>
        <p:grpSpPr>
          <a:xfrm rot="5400000">
            <a:off x="1676398" y="1295400"/>
            <a:ext cx="685800" cy="381000"/>
            <a:chOff x="2209800" y="4381500"/>
            <a:chExt cx="1447800" cy="800100"/>
          </a:xfrm>
        </p:grpSpPr>
        <p:sp>
          <p:nvSpPr>
            <p:cNvPr id="16" name="Isosceles Triangle 15"/>
            <p:cNvSpPr/>
            <p:nvPr>
              <p:custDataLst>
                <p:tags r:id="rId46"/>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custDataLst>
                <p:tags r:id="rId47"/>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48"/>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49"/>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custDataLst>
              <p:tags r:id="rId8"/>
            </p:custDataLst>
          </p:nvPr>
        </p:nvCxnSpPr>
        <p:spPr>
          <a:xfrm rot="16200000">
            <a:off x="2057398" y="1331174"/>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custDataLst>
              <p:tags r:id="rId9"/>
            </p:custDataLst>
          </p:nvPr>
        </p:nvSpPr>
        <p:spPr>
          <a:xfrm>
            <a:off x="2042994" y="653582"/>
            <a:ext cx="556563" cy="523220"/>
          </a:xfrm>
          <a:prstGeom prst="rect">
            <a:avLst/>
          </a:prstGeom>
          <a:noFill/>
          <a:ln>
            <a:noFill/>
          </a:ln>
        </p:spPr>
        <p:txBody>
          <a:bodyPr wrap="none" rtlCol="0">
            <a:spAutoFit/>
          </a:bodyPr>
          <a:lstStyle/>
          <a:p>
            <a:r>
              <a:rPr lang="en-US" sz="2800" dirty="0" smtClean="0">
                <a:solidFill>
                  <a:schemeClr val="tx2"/>
                </a:solidFill>
                <a:latin typeface="Source Sans Pro"/>
              </a:rPr>
              <a:t>S</a:t>
            </a:r>
            <a:r>
              <a:rPr lang="en-US" sz="2800" baseline="-25000" dirty="0" smtClean="0">
                <a:solidFill>
                  <a:schemeClr val="tx2"/>
                </a:solidFill>
                <a:latin typeface="Source Sans Pro"/>
              </a:rPr>
              <a:t>1</a:t>
            </a:r>
          </a:p>
        </p:txBody>
      </p:sp>
      <p:sp>
        <p:nvSpPr>
          <p:cNvPr id="22" name="TextBox 21"/>
          <p:cNvSpPr txBox="1"/>
          <p:nvPr>
            <p:custDataLst>
              <p:tags r:id="rId10"/>
            </p:custDataLst>
          </p:nvPr>
        </p:nvSpPr>
        <p:spPr>
          <a:xfrm>
            <a:off x="1608133" y="653582"/>
            <a:ext cx="577402" cy="523220"/>
          </a:xfrm>
          <a:prstGeom prst="rect">
            <a:avLst/>
          </a:prstGeom>
          <a:noFill/>
          <a:ln>
            <a:noFill/>
          </a:ln>
        </p:spPr>
        <p:txBody>
          <a:bodyPr wrap="none" rtlCol="0">
            <a:spAutoFit/>
          </a:bodyPr>
          <a:lstStyle/>
          <a:p>
            <a:r>
              <a:rPr lang="en-US" sz="2800" dirty="0" smtClean="0">
                <a:solidFill>
                  <a:schemeClr val="tx2"/>
                </a:solidFill>
                <a:latin typeface="Source Sans Pro"/>
              </a:rPr>
              <a:t>D</a:t>
            </a:r>
            <a:r>
              <a:rPr lang="en-US" sz="2800" baseline="-25000" dirty="0" smtClean="0">
                <a:solidFill>
                  <a:schemeClr val="tx2"/>
                </a:solidFill>
                <a:latin typeface="Source Sans Pro"/>
              </a:rPr>
              <a:t>1</a:t>
            </a:r>
          </a:p>
        </p:txBody>
      </p:sp>
      <p:grpSp>
        <p:nvGrpSpPr>
          <p:cNvPr id="23" name="Group 22"/>
          <p:cNvGrpSpPr/>
          <p:nvPr>
            <p:custDataLst>
              <p:tags r:id="rId11"/>
            </p:custDataLst>
          </p:nvPr>
        </p:nvGrpSpPr>
        <p:grpSpPr>
          <a:xfrm rot="5400000">
            <a:off x="2819398" y="1295400"/>
            <a:ext cx="685800" cy="381000"/>
            <a:chOff x="2209800" y="4381500"/>
            <a:chExt cx="1447800" cy="800100"/>
          </a:xfrm>
        </p:grpSpPr>
        <p:sp>
          <p:nvSpPr>
            <p:cNvPr id="24" name="Isosceles Triangle 23"/>
            <p:cNvSpPr/>
            <p:nvPr>
              <p:custDataLst>
                <p:tags r:id="rId42"/>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custDataLst>
                <p:tags r:id="rId43"/>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44"/>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45"/>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custDataLst>
              <p:tags r:id="rId12"/>
            </p:custDataLst>
          </p:nvPr>
        </p:nvCxnSpPr>
        <p:spPr>
          <a:xfrm rot="16200000">
            <a:off x="3200398" y="1331174"/>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13"/>
            </p:custDataLst>
          </p:nvPr>
        </p:nvSpPr>
        <p:spPr>
          <a:xfrm>
            <a:off x="3185994" y="653582"/>
            <a:ext cx="556563" cy="523220"/>
          </a:xfrm>
          <a:prstGeom prst="rect">
            <a:avLst/>
          </a:prstGeom>
          <a:noFill/>
          <a:ln>
            <a:noFill/>
          </a:ln>
        </p:spPr>
        <p:txBody>
          <a:bodyPr wrap="none" rtlCol="0">
            <a:spAutoFit/>
          </a:bodyPr>
          <a:lstStyle/>
          <a:p>
            <a:r>
              <a:rPr lang="en-US" sz="2800" dirty="0" smtClean="0">
                <a:solidFill>
                  <a:schemeClr val="tx2"/>
                </a:solidFill>
                <a:latin typeface="Source Sans Pro"/>
              </a:rPr>
              <a:t>S</a:t>
            </a:r>
            <a:r>
              <a:rPr lang="en-US" sz="2800" baseline="-25000" dirty="0" smtClean="0">
                <a:solidFill>
                  <a:schemeClr val="tx2"/>
                </a:solidFill>
                <a:latin typeface="Source Sans Pro"/>
              </a:rPr>
              <a:t>2</a:t>
            </a:r>
          </a:p>
        </p:txBody>
      </p:sp>
      <p:sp>
        <p:nvSpPr>
          <p:cNvPr id="30" name="TextBox 29"/>
          <p:cNvSpPr txBox="1"/>
          <p:nvPr>
            <p:custDataLst>
              <p:tags r:id="rId14"/>
            </p:custDataLst>
          </p:nvPr>
        </p:nvSpPr>
        <p:spPr>
          <a:xfrm>
            <a:off x="2751133" y="653582"/>
            <a:ext cx="577402" cy="523220"/>
          </a:xfrm>
          <a:prstGeom prst="rect">
            <a:avLst/>
          </a:prstGeom>
          <a:noFill/>
          <a:ln>
            <a:noFill/>
          </a:ln>
        </p:spPr>
        <p:txBody>
          <a:bodyPr wrap="none" rtlCol="0">
            <a:spAutoFit/>
          </a:bodyPr>
          <a:lstStyle/>
          <a:p>
            <a:r>
              <a:rPr lang="en-US" sz="2800" dirty="0" smtClean="0">
                <a:solidFill>
                  <a:schemeClr val="tx2"/>
                </a:solidFill>
                <a:latin typeface="Source Sans Pro"/>
              </a:rPr>
              <a:t>D</a:t>
            </a:r>
            <a:r>
              <a:rPr lang="en-US" sz="2800" baseline="-25000" dirty="0" smtClean="0">
                <a:solidFill>
                  <a:schemeClr val="tx2"/>
                </a:solidFill>
                <a:latin typeface="Source Sans Pro"/>
              </a:rPr>
              <a:t>2</a:t>
            </a:r>
          </a:p>
        </p:txBody>
      </p:sp>
      <p:grpSp>
        <p:nvGrpSpPr>
          <p:cNvPr id="31" name="Group 30"/>
          <p:cNvGrpSpPr/>
          <p:nvPr>
            <p:custDataLst>
              <p:tags r:id="rId15"/>
            </p:custDataLst>
          </p:nvPr>
        </p:nvGrpSpPr>
        <p:grpSpPr>
          <a:xfrm rot="5400000">
            <a:off x="4044361" y="1295400"/>
            <a:ext cx="685800" cy="381000"/>
            <a:chOff x="2209800" y="4381500"/>
            <a:chExt cx="1447800" cy="800100"/>
          </a:xfrm>
        </p:grpSpPr>
        <p:sp>
          <p:nvSpPr>
            <p:cNvPr id="32" name="Isosceles Triangle 31"/>
            <p:cNvSpPr/>
            <p:nvPr>
              <p:custDataLst>
                <p:tags r:id="rId38"/>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custDataLst>
                <p:tags r:id="rId39"/>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40"/>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41"/>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custDataLst>
              <p:tags r:id="rId16"/>
            </p:custDataLst>
          </p:nvPr>
        </p:nvCxnSpPr>
        <p:spPr>
          <a:xfrm rot="16200000">
            <a:off x="4425361" y="134158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custDataLst>
              <p:tags r:id="rId17"/>
            </p:custDataLst>
          </p:nvPr>
        </p:nvSpPr>
        <p:spPr>
          <a:xfrm>
            <a:off x="4405194" y="653582"/>
            <a:ext cx="556563" cy="523220"/>
          </a:xfrm>
          <a:prstGeom prst="rect">
            <a:avLst/>
          </a:prstGeom>
          <a:noFill/>
          <a:ln>
            <a:noFill/>
          </a:ln>
        </p:spPr>
        <p:txBody>
          <a:bodyPr wrap="none" rtlCol="0">
            <a:spAutoFit/>
          </a:bodyPr>
          <a:lstStyle/>
          <a:p>
            <a:r>
              <a:rPr lang="en-US" sz="2800" dirty="0" smtClean="0">
                <a:solidFill>
                  <a:schemeClr val="tx2"/>
                </a:solidFill>
                <a:latin typeface="Source Sans Pro"/>
              </a:rPr>
              <a:t>S</a:t>
            </a:r>
            <a:r>
              <a:rPr lang="en-US" sz="2800" baseline="-25000" dirty="0" smtClean="0">
                <a:solidFill>
                  <a:schemeClr val="tx2"/>
                </a:solidFill>
                <a:latin typeface="Source Sans Pro"/>
              </a:rPr>
              <a:t>3</a:t>
            </a:r>
          </a:p>
        </p:txBody>
      </p:sp>
      <p:sp>
        <p:nvSpPr>
          <p:cNvPr id="38" name="TextBox 37"/>
          <p:cNvSpPr txBox="1"/>
          <p:nvPr>
            <p:custDataLst>
              <p:tags r:id="rId18"/>
            </p:custDataLst>
          </p:nvPr>
        </p:nvSpPr>
        <p:spPr>
          <a:xfrm>
            <a:off x="3976096" y="653582"/>
            <a:ext cx="577402" cy="523220"/>
          </a:xfrm>
          <a:prstGeom prst="rect">
            <a:avLst/>
          </a:prstGeom>
          <a:noFill/>
          <a:ln>
            <a:noFill/>
          </a:ln>
        </p:spPr>
        <p:txBody>
          <a:bodyPr wrap="none" rtlCol="0">
            <a:spAutoFit/>
          </a:bodyPr>
          <a:lstStyle/>
          <a:p>
            <a:r>
              <a:rPr lang="en-US" sz="2800" dirty="0" smtClean="0">
                <a:solidFill>
                  <a:schemeClr val="tx2"/>
                </a:solidFill>
                <a:latin typeface="Source Sans Pro"/>
              </a:rPr>
              <a:t>D</a:t>
            </a:r>
            <a:r>
              <a:rPr lang="en-US" sz="2800" baseline="-25000" dirty="0" smtClean="0">
                <a:solidFill>
                  <a:schemeClr val="tx2"/>
                </a:solidFill>
                <a:latin typeface="Source Sans Pro"/>
              </a:rPr>
              <a:t>3</a:t>
            </a:r>
          </a:p>
        </p:txBody>
      </p:sp>
      <p:grpSp>
        <p:nvGrpSpPr>
          <p:cNvPr id="39" name="Group 38"/>
          <p:cNvGrpSpPr/>
          <p:nvPr/>
        </p:nvGrpSpPr>
        <p:grpSpPr>
          <a:xfrm>
            <a:off x="6400798" y="1143000"/>
            <a:ext cx="381000" cy="685800"/>
            <a:chOff x="6400798" y="1143000"/>
            <a:chExt cx="381000" cy="685800"/>
          </a:xfrm>
        </p:grpSpPr>
        <p:grpSp>
          <p:nvGrpSpPr>
            <p:cNvPr id="40" name="Group 39"/>
            <p:cNvGrpSpPr/>
            <p:nvPr>
              <p:custDataLst>
                <p:tags r:id="rId32"/>
              </p:custDataLst>
            </p:nvPr>
          </p:nvGrpSpPr>
          <p:grpSpPr>
            <a:xfrm rot="5400000">
              <a:off x="6248398" y="1295400"/>
              <a:ext cx="685800" cy="381000"/>
              <a:chOff x="2209800" y="4381500"/>
              <a:chExt cx="1447800" cy="800100"/>
            </a:xfrm>
          </p:grpSpPr>
          <p:sp>
            <p:nvSpPr>
              <p:cNvPr id="42" name="Isosceles Triangle 41"/>
              <p:cNvSpPr/>
              <p:nvPr>
                <p:custDataLst>
                  <p:tags r:id="rId34"/>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custDataLst>
                  <p:tags r:id="rId35"/>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custDataLst>
                  <p:tags r:id="rId36"/>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custDataLst>
                  <p:tags r:id="rId37"/>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custDataLst>
                <p:tags r:id="rId33"/>
              </p:custDataLst>
            </p:nvPr>
          </p:nvCxnSpPr>
          <p:spPr>
            <a:xfrm rot="16200000">
              <a:off x="6629398" y="1332344"/>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custDataLst>
              <p:tags r:id="rId19"/>
            </p:custDataLst>
          </p:nvPr>
        </p:nvGrpSpPr>
        <p:grpSpPr>
          <a:xfrm rot="5400000">
            <a:off x="7696198" y="1295400"/>
            <a:ext cx="685800" cy="381000"/>
            <a:chOff x="2209800" y="4381500"/>
            <a:chExt cx="1447800" cy="800100"/>
          </a:xfrm>
        </p:grpSpPr>
        <p:sp>
          <p:nvSpPr>
            <p:cNvPr id="47" name="Isosceles Triangle 46"/>
            <p:cNvSpPr/>
            <p:nvPr>
              <p:custDataLst>
                <p:tags r:id="rId28"/>
              </p:custDataLst>
            </p:nvPr>
          </p:nvSpPr>
          <p:spPr>
            <a:xfrm rot="5400000">
              <a:off x="2647950" y="4667250"/>
              <a:ext cx="533400" cy="495300"/>
            </a:xfrm>
            <a:prstGeom prst="triangle">
              <a:avLst/>
            </a:prstGeom>
            <a:noFill/>
            <a:ln w="28575">
              <a:solidFill>
                <a:schemeClr val="tx2"/>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custDataLst>
                <p:tags r:id="rId29"/>
              </p:custDataLst>
            </p:nvPr>
          </p:nvCxnSpPr>
          <p:spPr>
            <a:xfrm rot="10800000">
              <a:off x="2209800" y="4914900"/>
              <a:ext cx="4572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30"/>
              </p:custDataLst>
            </p:nvPr>
          </p:nvCxnSpPr>
          <p:spPr>
            <a:xfrm rot="10800000">
              <a:off x="3162300" y="4914900"/>
              <a:ext cx="495300" cy="0"/>
            </a:xfrm>
            <a:prstGeom prst="line">
              <a:avLst/>
            </a:prstGeom>
            <a:ln w="28575">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31"/>
              </p:custDataLst>
            </p:nvPr>
          </p:nvCxnSpPr>
          <p:spPr>
            <a:xfrm rot="5400000" flipH="1" flipV="1">
              <a:off x="2716566" y="4572000"/>
              <a:ext cx="381000"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custDataLst>
              <p:tags r:id="rId20"/>
            </p:custDataLst>
          </p:nvPr>
        </p:nvCxnSpPr>
        <p:spPr>
          <a:xfrm rot="16200000">
            <a:off x="8077198" y="134158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custDataLst>
              <p:tags r:id="rId21"/>
            </p:custDataLst>
          </p:nvPr>
        </p:nvSpPr>
        <p:spPr>
          <a:xfrm>
            <a:off x="8078309" y="663762"/>
            <a:ext cx="955711" cy="523220"/>
          </a:xfrm>
          <a:prstGeom prst="rect">
            <a:avLst/>
          </a:prstGeom>
          <a:noFill/>
          <a:ln>
            <a:noFill/>
          </a:ln>
        </p:spPr>
        <p:txBody>
          <a:bodyPr wrap="none" rtlCol="0">
            <a:spAutoFit/>
          </a:bodyPr>
          <a:lstStyle/>
          <a:p>
            <a:r>
              <a:rPr lang="en-US" sz="2800" dirty="0" smtClean="0">
                <a:solidFill>
                  <a:schemeClr val="tx2"/>
                </a:solidFill>
                <a:latin typeface="Source Sans Pro"/>
              </a:rPr>
              <a:t>S</a:t>
            </a:r>
            <a:r>
              <a:rPr lang="en-US" sz="2800" baseline="-25000" dirty="0" smtClean="0">
                <a:solidFill>
                  <a:schemeClr val="tx2"/>
                </a:solidFill>
                <a:latin typeface="Source Sans Pro"/>
              </a:rPr>
              <a:t>1023</a:t>
            </a:r>
          </a:p>
        </p:txBody>
      </p:sp>
      <p:sp>
        <p:nvSpPr>
          <p:cNvPr id="53" name="TextBox 52"/>
          <p:cNvSpPr txBox="1"/>
          <p:nvPr>
            <p:custDataLst>
              <p:tags r:id="rId22"/>
            </p:custDataLst>
          </p:nvPr>
        </p:nvSpPr>
        <p:spPr>
          <a:xfrm>
            <a:off x="7260205" y="663762"/>
            <a:ext cx="976549" cy="523220"/>
          </a:xfrm>
          <a:prstGeom prst="rect">
            <a:avLst/>
          </a:prstGeom>
          <a:noFill/>
          <a:ln>
            <a:noFill/>
          </a:ln>
        </p:spPr>
        <p:txBody>
          <a:bodyPr wrap="none" rtlCol="0">
            <a:spAutoFit/>
          </a:bodyPr>
          <a:lstStyle/>
          <a:p>
            <a:r>
              <a:rPr lang="en-US" sz="2800" dirty="0" smtClean="0">
                <a:solidFill>
                  <a:schemeClr val="tx2"/>
                </a:solidFill>
                <a:latin typeface="Source Sans Pro"/>
              </a:rPr>
              <a:t>D</a:t>
            </a:r>
            <a:r>
              <a:rPr lang="en-US" sz="2800" baseline="-25000" dirty="0" smtClean="0">
                <a:solidFill>
                  <a:schemeClr val="tx2"/>
                </a:solidFill>
                <a:latin typeface="Source Sans Pro"/>
              </a:rPr>
              <a:t>1023</a:t>
            </a:r>
          </a:p>
        </p:txBody>
      </p:sp>
      <p:cxnSp>
        <p:nvCxnSpPr>
          <p:cNvPr id="54" name="Straight Connector 53"/>
          <p:cNvCxnSpPr/>
          <p:nvPr>
            <p:custDataLst>
              <p:tags r:id="rId23"/>
            </p:custDataLst>
          </p:nvPr>
        </p:nvCxnSpPr>
        <p:spPr>
          <a:xfrm rot="10800000">
            <a:off x="304800" y="1828800"/>
            <a:ext cx="800099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24"/>
            </p:custDataLst>
          </p:nvPr>
        </p:nvCxnSpPr>
        <p:spPr>
          <a:xfrm rot="5400000">
            <a:off x="4463581" y="2209800"/>
            <a:ext cx="762000" cy="0"/>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56" name="Oval 55"/>
          <p:cNvSpPr/>
          <p:nvPr>
            <p:custDataLst>
              <p:tags r:id="rId25"/>
            </p:custDataLst>
          </p:nvPr>
        </p:nvSpPr>
        <p:spPr>
          <a:xfrm rot="5400000">
            <a:off x="5791198" y="13716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custDataLst>
              <p:tags r:id="rId26"/>
            </p:custDataLst>
          </p:nvPr>
        </p:nvSpPr>
        <p:spPr>
          <a:xfrm rot="5400000">
            <a:off x="5638798" y="13716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custDataLst>
              <p:tags r:id="rId27"/>
            </p:custDataLst>
          </p:nvPr>
        </p:nvSpPr>
        <p:spPr>
          <a:xfrm rot="5400000">
            <a:off x="5486398" y="13716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3932115" y="663762"/>
            <a:ext cx="1020883" cy="13936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8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34</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err="1" smtClean="0"/>
              <a:t>Takeway</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Register files are very fast storage (only a few gate delays), but does not scale to large memory sizes.</a:t>
            </a:r>
          </a:p>
          <a:p>
            <a:endParaRPr lang="en-US" dirty="0"/>
          </a:p>
          <a:p>
            <a:pPr marL="0" indent="0">
              <a:buNone/>
            </a:pPr>
            <a:r>
              <a:rPr lang="en-US" dirty="0" smtClean="0">
                <a:solidFill>
                  <a:schemeClr val="accent1"/>
                </a:solidFill>
              </a:rPr>
              <a:t>Tri-state Buffers allow scaling since multiple registers can be connected to a single output, while only one register actually drives the output.</a:t>
            </a:r>
            <a:endParaRPr lang="en-US" dirty="0">
              <a:solidFill>
                <a:schemeClr val="accent1"/>
              </a:solidFill>
            </a:endParaRPr>
          </a:p>
        </p:txBody>
      </p:sp>
    </p:spTree>
    <p:extLst>
      <p:ext uri="{BB962C8B-B14F-4D97-AF65-F5344CB8AC3E}">
        <p14:creationId xmlns:p14="http://schemas.microsoft.com/office/powerpoint/2010/main" val="4006880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35</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Goals for today</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Memory</a:t>
            </a:r>
          </a:p>
          <a:p>
            <a:pPr lvl="1"/>
            <a:r>
              <a:rPr lang="en-US" dirty="0" smtClean="0">
                <a:solidFill>
                  <a:schemeClr val="bg2">
                    <a:lumMod val="50000"/>
                  </a:schemeClr>
                </a:solidFill>
              </a:rPr>
              <a:t>CPU: Register Files (i.e. Memory w/in the CPU)</a:t>
            </a:r>
          </a:p>
          <a:p>
            <a:pPr lvl="1"/>
            <a:r>
              <a:rPr lang="en-US" dirty="0" smtClean="0">
                <a:solidFill>
                  <a:schemeClr val="bg2">
                    <a:lumMod val="50000"/>
                  </a:schemeClr>
                </a:solidFill>
              </a:rPr>
              <a:t>Scaling Memory: Tri-state devices</a:t>
            </a:r>
          </a:p>
          <a:p>
            <a:pPr lvl="1"/>
            <a:r>
              <a:rPr lang="en-US" dirty="0" smtClean="0"/>
              <a:t>Cache: SRAM (Static RAM—random access memory)</a:t>
            </a:r>
          </a:p>
          <a:p>
            <a:pPr lvl="1"/>
            <a:r>
              <a:rPr lang="en-US" dirty="0" smtClean="0"/>
              <a:t>Memory: DRAM (Dynamic RAM)</a:t>
            </a:r>
            <a:endParaRPr lang="en-US" dirty="0"/>
          </a:p>
        </p:txBody>
      </p:sp>
    </p:spTree>
    <p:extLst>
      <p:ext uri="{BB962C8B-B14F-4D97-AF65-F5344CB8AC3E}">
        <p14:creationId xmlns:p14="http://schemas.microsoft.com/office/powerpoint/2010/main" val="3249699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36</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Next Goal</a:t>
            </a:r>
            <a:endParaRPr lang="en-US" dirty="0"/>
          </a:p>
        </p:txBody>
      </p:sp>
      <p:sp>
        <p:nvSpPr>
          <p:cNvPr id="6" name="Content Placeholder 2"/>
          <p:cNvSpPr>
            <a:spLocks noGrp="1"/>
          </p:cNvSpPr>
          <p:nvPr>
            <p:ph idx="1"/>
          </p:nvPr>
        </p:nvSpPr>
        <p:spPr>
          <a:xfrm>
            <a:off x="228600" y="838200"/>
            <a:ext cx="8686800" cy="5638800"/>
          </a:xfrm>
        </p:spPr>
        <p:txBody>
          <a:bodyPr/>
          <a:lstStyle/>
          <a:p>
            <a:pPr marL="0" indent="0">
              <a:buNone/>
            </a:pPr>
            <a:r>
              <a:rPr lang="en-US" dirty="0" smtClean="0"/>
              <a:t>How do we build large memories?</a:t>
            </a:r>
          </a:p>
          <a:p>
            <a:endParaRPr lang="en-US" dirty="0" smtClean="0"/>
          </a:p>
          <a:p>
            <a:pPr marL="0" indent="0">
              <a:buNone/>
            </a:pPr>
            <a:r>
              <a:rPr lang="en-US" dirty="0" smtClean="0"/>
              <a:t>Use similar designs as Tri-state Buffers to connect multiple registers to output line.  Only one register will drive output line.</a:t>
            </a:r>
            <a:endParaRPr lang="en-US" dirty="0"/>
          </a:p>
        </p:txBody>
      </p:sp>
    </p:spTree>
    <p:extLst>
      <p:ext uri="{BB962C8B-B14F-4D97-AF65-F5344CB8AC3E}">
        <p14:creationId xmlns:p14="http://schemas.microsoft.com/office/powerpoint/2010/main" val="3903836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37</a:t>
            </a:fld>
            <a:endParaRPr lang="en-US"/>
          </a:p>
        </p:txBody>
      </p:sp>
      <p:sp>
        <p:nvSpPr>
          <p:cNvPr id="7" name="Rectangle 2"/>
          <p:cNvSpPr>
            <a:spLocks noGrp="1" noChangeArrowheads="1"/>
          </p:cNvSpPr>
          <p:nvPr>
            <p:ph type="title"/>
          </p:nvPr>
        </p:nvSpPr>
        <p:spPr>
          <a:xfrm>
            <a:off x="228600" y="152400"/>
            <a:ext cx="8686800" cy="533400"/>
          </a:xfrm>
        </p:spPr>
        <p:txBody>
          <a:bodyPr>
            <a:normAutofit fontScale="90000"/>
          </a:bodyPr>
          <a:lstStyle/>
          <a:p>
            <a:r>
              <a:rPr lang="en-US" dirty="0"/>
              <a:t>Memory</a:t>
            </a:r>
          </a:p>
        </p:txBody>
      </p:sp>
      <p:sp>
        <p:nvSpPr>
          <p:cNvPr id="8" name="Content Placeholder 1"/>
          <p:cNvSpPr>
            <a:spLocks noGrp="1"/>
          </p:cNvSpPr>
          <p:nvPr>
            <p:ph idx="1"/>
          </p:nvPr>
        </p:nvSpPr>
        <p:spPr>
          <a:xfrm>
            <a:off x="0" y="685800"/>
            <a:ext cx="8915400" cy="5638800"/>
          </a:xfrm>
        </p:spPr>
        <p:txBody>
          <a:bodyPr/>
          <a:lstStyle/>
          <a:p>
            <a:pPr lvl="1"/>
            <a:r>
              <a:rPr lang="en-US" dirty="0"/>
              <a:t>Storage Cells </a:t>
            </a:r>
            <a:r>
              <a:rPr lang="en-US"/>
              <a:t>+ </a:t>
            </a:r>
            <a:r>
              <a:rPr lang="en-US" smtClean="0"/>
              <a:t>bus</a:t>
            </a:r>
            <a:endParaRPr lang="en-US" dirty="0"/>
          </a:p>
          <a:p>
            <a:pPr lvl="1"/>
            <a:r>
              <a:rPr lang="en-US" dirty="0" smtClean="0"/>
              <a:t>Inputs: Address, Data (for writes)</a:t>
            </a:r>
            <a:endParaRPr lang="en-US" dirty="0"/>
          </a:p>
          <a:p>
            <a:pPr lvl="1"/>
            <a:r>
              <a:rPr lang="en-US" dirty="0" smtClean="0"/>
              <a:t>Outputs: Data (for reads)</a:t>
            </a:r>
          </a:p>
          <a:p>
            <a:pPr lvl="1"/>
            <a:r>
              <a:rPr lang="en-US" dirty="0" smtClean="0"/>
              <a:t>Also need R/W signal (not shown)</a:t>
            </a:r>
          </a:p>
          <a:p>
            <a:endParaRPr lang="en-US" dirty="0" smtClean="0"/>
          </a:p>
          <a:p>
            <a:endParaRPr lang="en-US" dirty="0"/>
          </a:p>
          <a:p>
            <a:endParaRPr lang="en-US" dirty="0" smtClean="0"/>
          </a:p>
          <a:p>
            <a:pPr marL="457200" lvl="1" indent="-457200">
              <a:buClrTx/>
            </a:pPr>
            <a:r>
              <a:rPr lang="en-US" dirty="0" smtClean="0"/>
              <a:t>N address bits </a:t>
            </a:r>
            <a:r>
              <a:rPr lang="en-US" dirty="0" smtClean="0">
                <a:sym typeface="Wingdings"/>
              </a:rPr>
              <a:t> 2</a:t>
            </a:r>
            <a:r>
              <a:rPr lang="en-US" baseline="30000" dirty="0" smtClean="0">
                <a:sym typeface="Wingdings"/>
              </a:rPr>
              <a:t>N  </a:t>
            </a:r>
            <a:r>
              <a:rPr lang="en-US" dirty="0" smtClean="0">
                <a:sym typeface="Wingdings"/>
              </a:rPr>
              <a:t>words total</a:t>
            </a:r>
          </a:p>
          <a:p>
            <a:pPr marL="457200" lvl="1" indent="-457200">
              <a:buClrTx/>
            </a:pPr>
            <a:r>
              <a:rPr lang="en-US" dirty="0" smtClean="0">
                <a:sym typeface="Wingdings"/>
              </a:rPr>
              <a:t>M data bits  each word M bits </a:t>
            </a:r>
            <a:endParaRPr lang="en-US" dirty="0"/>
          </a:p>
          <a:p>
            <a:endParaRPr lang="en-US" dirty="0" smtClean="0"/>
          </a:p>
          <a:p>
            <a:endParaRPr lang="en-US" dirty="0"/>
          </a:p>
          <a:p>
            <a:endParaRPr lang="en-US" dirty="0"/>
          </a:p>
        </p:txBody>
      </p:sp>
      <p:sp>
        <p:nvSpPr>
          <p:cNvPr id="9" name="Rectangle 8"/>
          <p:cNvSpPr/>
          <p:nvPr/>
        </p:nvSpPr>
        <p:spPr>
          <a:xfrm>
            <a:off x="6749437" y="2514600"/>
            <a:ext cx="1937363" cy="200704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endParaRPr>
          </a:p>
        </p:txBody>
      </p:sp>
      <p:cxnSp>
        <p:nvCxnSpPr>
          <p:cNvPr id="10" name="Straight Arrow Connector 9"/>
          <p:cNvCxnSpPr/>
          <p:nvPr/>
        </p:nvCxnSpPr>
        <p:spPr>
          <a:xfrm>
            <a:off x="5791200" y="3200400"/>
            <a:ext cx="958237" cy="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0" y="3048000"/>
            <a:ext cx="174318" cy="30480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596120" y="5062358"/>
            <a:ext cx="278398" cy="231398"/>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Box 108"/>
          <p:cNvSpPr txBox="1">
            <a:spLocks noChangeArrowheads="1"/>
          </p:cNvSpPr>
          <p:nvPr>
            <p:custDataLst>
              <p:tags r:id="rId1"/>
            </p:custDataLst>
          </p:nvPr>
        </p:nvSpPr>
        <p:spPr bwMode="auto">
          <a:xfrm>
            <a:off x="7928005" y="4889416"/>
            <a:ext cx="441146" cy="483722"/>
          </a:xfrm>
          <a:prstGeom prst="rect">
            <a:avLst/>
          </a:prstGeom>
          <a:noFill/>
          <a:ln w="25400" algn="ctr">
            <a:noFill/>
            <a:miter lim="800000"/>
            <a:headEnd/>
            <a:tailEnd/>
          </a:ln>
          <a:effectLst/>
        </p:spPr>
        <p:txBody>
          <a:bodyPr wrap="none">
            <a:spAutoFit/>
          </a:bodyPr>
          <a:lstStyle/>
          <a:p>
            <a:pPr algn="ctr" defTabSz="914400">
              <a:lnSpc>
                <a:spcPct val="116000"/>
              </a:lnSpc>
              <a:buClr>
                <a:srgbClr val="40458C"/>
              </a:buClr>
              <a:buSzPct val="100000"/>
              <a:buFont typeface="Times New Roman" pitchFamily="18" charset="0"/>
              <a:buNone/>
            </a:pPr>
            <a:r>
              <a:rPr lang="en-US" sz="2400" smtClean="0">
                <a:solidFill>
                  <a:schemeClr val="tx2"/>
                </a:solidFill>
                <a:latin typeface="Source Sans Pro"/>
              </a:rPr>
              <a:t>M</a:t>
            </a:r>
            <a:endParaRPr lang="en-US" sz="2400" baseline="-25000" dirty="0">
              <a:solidFill>
                <a:schemeClr val="tx2"/>
              </a:solidFill>
              <a:latin typeface="Source Sans Pro"/>
            </a:endParaRPr>
          </a:p>
        </p:txBody>
      </p:sp>
      <p:sp>
        <p:nvSpPr>
          <p:cNvPr id="14" name="Text Box 108"/>
          <p:cNvSpPr txBox="1">
            <a:spLocks noChangeArrowheads="1"/>
          </p:cNvSpPr>
          <p:nvPr>
            <p:custDataLst>
              <p:tags r:id="rId2"/>
            </p:custDataLst>
          </p:nvPr>
        </p:nvSpPr>
        <p:spPr bwMode="auto">
          <a:xfrm>
            <a:off x="5911483" y="2590800"/>
            <a:ext cx="407483" cy="483722"/>
          </a:xfrm>
          <a:prstGeom prst="rect">
            <a:avLst/>
          </a:prstGeom>
          <a:noFill/>
          <a:ln w="25400" algn="ctr">
            <a:noFill/>
            <a:miter lim="800000"/>
            <a:headEnd/>
            <a:tailEnd/>
          </a:ln>
          <a:effectLst/>
        </p:spPr>
        <p:txBody>
          <a:bodyPr wrap="none">
            <a:spAutoFit/>
          </a:bodyPr>
          <a:lstStyle/>
          <a:p>
            <a:pPr algn="ctr" defTabSz="914400">
              <a:lnSpc>
                <a:spcPct val="116000"/>
              </a:lnSpc>
              <a:buClr>
                <a:srgbClr val="40458C"/>
              </a:buClr>
              <a:buSzPct val="100000"/>
              <a:buFont typeface="Times New Roman" pitchFamily="18" charset="0"/>
              <a:buNone/>
            </a:pPr>
            <a:r>
              <a:rPr lang="en-US" sz="2400" smtClean="0">
                <a:solidFill>
                  <a:schemeClr val="tx2"/>
                </a:solidFill>
                <a:latin typeface="Source Sans Pro"/>
              </a:rPr>
              <a:t>N</a:t>
            </a:r>
            <a:endParaRPr lang="en-US" sz="2400" baseline="-25000" dirty="0">
              <a:solidFill>
                <a:schemeClr val="tx2"/>
              </a:solidFill>
              <a:latin typeface="Source Sans Pro"/>
            </a:endParaRPr>
          </a:p>
        </p:txBody>
      </p:sp>
      <p:sp>
        <p:nvSpPr>
          <p:cNvPr id="15" name="Text Box 108"/>
          <p:cNvSpPr txBox="1">
            <a:spLocks noChangeArrowheads="1"/>
          </p:cNvSpPr>
          <p:nvPr>
            <p:custDataLst>
              <p:tags r:id="rId3"/>
            </p:custDataLst>
          </p:nvPr>
        </p:nvSpPr>
        <p:spPr bwMode="auto">
          <a:xfrm>
            <a:off x="4506662" y="2934056"/>
            <a:ext cx="1314784" cy="483722"/>
          </a:xfrm>
          <a:prstGeom prst="rect">
            <a:avLst/>
          </a:prstGeom>
          <a:noFill/>
          <a:ln w="25400" algn="ctr">
            <a:noFill/>
            <a:miter lim="800000"/>
            <a:headEnd/>
            <a:tailEnd/>
          </a:ln>
          <a:effectLst/>
        </p:spPr>
        <p:txBody>
          <a:bodyPr wrap="none">
            <a:spAutoFit/>
          </a:bodyPr>
          <a:lstStyle/>
          <a:p>
            <a:pPr algn="ctr" defTabSz="914400">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cxnSp>
        <p:nvCxnSpPr>
          <p:cNvPr id="16" name="Straight Arrow Connector 15"/>
          <p:cNvCxnSpPr/>
          <p:nvPr/>
        </p:nvCxnSpPr>
        <p:spPr>
          <a:xfrm flipH="1">
            <a:off x="7704052" y="4530746"/>
            <a:ext cx="14067" cy="1397585"/>
          </a:xfrm>
          <a:prstGeom prst="straightConnector1">
            <a:avLst/>
          </a:prstGeom>
          <a:ln w="508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 Box 108"/>
          <p:cNvSpPr txBox="1">
            <a:spLocks noChangeArrowheads="1"/>
          </p:cNvSpPr>
          <p:nvPr>
            <p:custDataLst>
              <p:tags r:id="rId4"/>
            </p:custDataLst>
          </p:nvPr>
        </p:nvSpPr>
        <p:spPr bwMode="auto">
          <a:xfrm>
            <a:off x="7191750" y="5928331"/>
            <a:ext cx="835485" cy="483722"/>
          </a:xfrm>
          <a:prstGeom prst="rect">
            <a:avLst/>
          </a:prstGeom>
          <a:noFill/>
          <a:ln w="25400" algn="ctr">
            <a:noFill/>
            <a:miter lim="800000"/>
            <a:headEnd/>
            <a:tailEnd/>
          </a:ln>
          <a:effectLst/>
        </p:spPr>
        <p:txBody>
          <a:bodyPr wrap="none">
            <a:spAutoFit/>
          </a:bodyPr>
          <a:lstStyle/>
          <a:p>
            <a:pPr algn="ctr" defTabSz="914400">
              <a:lnSpc>
                <a:spcPct val="116000"/>
              </a:lnSpc>
              <a:buClr>
                <a:srgbClr val="40458C"/>
              </a:buClr>
              <a:buSzPct val="100000"/>
              <a:buFont typeface="Times New Roman" pitchFamily="18" charset="0"/>
              <a:buNone/>
            </a:pPr>
            <a:r>
              <a:rPr lang="en-US" sz="2400" dirty="0" smtClean="0">
                <a:solidFill>
                  <a:schemeClr val="tx2"/>
                </a:solidFill>
                <a:latin typeface="Source Sans Pro"/>
              </a:rPr>
              <a:t>Data</a:t>
            </a:r>
            <a:endParaRPr lang="en-US" sz="2400" baseline="-25000" dirty="0">
              <a:solidFill>
                <a:schemeClr val="tx2"/>
              </a:solidFill>
              <a:latin typeface="Source Sans Pro"/>
            </a:endParaRPr>
          </a:p>
        </p:txBody>
      </p:sp>
    </p:spTree>
    <p:extLst>
      <p:ext uri="{BB962C8B-B14F-4D97-AF65-F5344CB8AC3E}">
        <p14:creationId xmlns:p14="http://schemas.microsoft.com/office/powerpoint/2010/main" val="4116339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38</a:t>
            </a:fld>
            <a:endParaRPr lang="en-US" dirty="0"/>
          </a:p>
        </p:txBody>
      </p:sp>
      <p:sp>
        <p:nvSpPr>
          <p:cNvPr id="5" name="Content Placeholder 1"/>
          <p:cNvSpPr>
            <a:spLocks noGrp="1"/>
          </p:cNvSpPr>
          <p:nvPr>
            <p:ph idx="1"/>
          </p:nvPr>
        </p:nvSpPr>
        <p:spPr>
          <a:xfrm>
            <a:off x="0" y="685800"/>
            <a:ext cx="8915400" cy="5638800"/>
          </a:xfrm>
        </p:spPr>
        <p:txBody>
          <a:bodyPr/>
          <a:lstStyle/>
          <a:p>
            <a:pPr lvl="1"/>
            <a:r>
              <a:rPr lang="en-US" dirty="0" smtClean="0"/>
              <a:t>Storage </a:t>
            </a:r>
            <a:r>
              <a:rPr lang="en-US" dirty="0"/>
              <a:t>Cells + bus</a:t>
            </a:r>
          </a:p>
          <a:p>
            <a:pPr lvl="1"/>
            <a:r>
              <a:rPr lang="en-US" dirty="0"/>
              <a:t>Decoder selects a </a:t>
            </a:r>
            <a:r>
              <a:rPr lang="en-US" dirty="0">
                <a:solidFill>
                  <a:srgbClr val="FFC000"/>
                </a:solidFill>
              </a:rPr>
              <a:t>word line</a:t>
            </a:r>
            <a:r>
              <a:rPr lang="en-US" dirty="0"/>
              <a:t> </a:t>
            </a:r>
          </a:p>
          <a:p>
            <a:pPr lvl="1"/>
            <a:r>
              <a:rPr lang="en-US" dirty="0">
                <a:solidFill>
                  <a:srgbClr val="92D050"/>
                </a:solidFill>
              </a:rPr>
              <a:t>R/W selector </a:t>
            </a:r>
            <a:r>
              <a:rPr lang="en-US" dirty="0"/>
              <a:t>determines access type</a:t>
            </a:r>
          </a:p>
          <a:p>
            <a:pPr lvl="1"/>
            <a:r>
              <a:rPr lang="en-US" dirty="0"/>
              <a:t>Word line is then coupled to the </a:t>
            </a:r>
            <a:r>
              <a:rPr lang="en-US" dirty="0">
                <a:solidFill>
                  <a:srgbClr val="CC0099"/>
                </a:solidFill>
              </a:rPr>
              <a:t>data lines</a:t>
            </a:r>
          </a:p>
          <a:p>
            <a:pPr marL="457200" lvl="1" indent="0">
              <a:buNone/>
            </a:pPr>
            <a:endParaRPr lang="en-US" dirty="0"/>
          </a:p>
          <a:p>
            <a:endParaRPr lang="en-US" dirty="0"/>
          </a:p>
          <a:p>
            <a:endParaRPr lang="en-US" dirty="0"/>
          </a:p>
        </p:txBody>
      </p:sp>
      <p:sp>
        <p:nvSpPr>
          <p:cNvPr id="6" name="Rectangle 2"/>
          <p:cNvSpPr>
            <a:spLocks noGrp="1" noChangeArrowheads="1"/>
          </p:cNvSpPr>
          <p:nvPr>
            <p:ph type="title"/>
          </p:nvPr>
        </p:nvSpPr>
        <p:spPr>
          <a:xfrm>
            <a:off x="228600" y="152400"/>
            <a:ext cx="8686800" cy="533400"/>
          </a:xfrm>
        </p:spPr>
        <p:txBody>
          <a:bodyPr>
            <a:normAutofit fontScale="90000"/>
          </a:bodyPr>
          <a:lstStyle/>
          <a:p>
            <a:r>
              <a:rPr lang="en-US" dirty="0" smtClean="0"/>
              <a:t>Memory</a:t>
            </a:r>
            <a:endParaRPr lang="en-US" dirty="0"/>
          </a:p>
        </p:txBody>
      </p:sp>
      <p:sp>
        <p:nvSpPr>
          <p:cNvPr id="7" name="Rectangle 4"/>
          <p:cNvSpPr>
            <a:spLocks noChangeArrowheads="1"/>
          </p:cNvSpPr>
          <p:nvPr/>
        </p:nvSpPr>
        <p:spPr bwMode="auto">
          <a:xfrm>
            <a:off x="6019800" y="2743200"/>
            <a:ext cx="2895600" cy="3962400"/>
          </a:xfrm>
          <a:prstGeom prst="rect">
            <a:avLst/>
          </a:prstGeom>
          <a:noFill/>
          <a:ln w="25400" algn="ctr">
            <a:solidFill>
              <a:schemeClr val="accent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5"/>
          <p:cNvSpPr>
            <a:spLocks noChangeArrowheads="1"/>
          </p:cNvSpPr>
          <p:nvPr/>
        </p:nvSpPr>
        <p:spPr bwMode="auto">
          <a:xfrm>
            <a:off x="7239000" y="3429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Rectangle 6"/>
          <p:cNvSpPr>
            <a:spLocks noChangeArrowheads="1"/>
          </p:cNvSpPr>
          <p:nvPr/>
        </p:nvSpPr>
        <p:spPr bwMode="auto">
          <a:xfrm>
            <a:off x="7620000" y="3429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Rectangle 7"/>
          <p:cNvSpPr>
            <a:spLocks noChangeArrowheads="1"/>
          </p:cNvSpPr>
          <p:nvPr/>
        </p:nvSpPr>
        <p:spPr bwMode="auto">
          <a:xfrm>
            <a:off x="8001000" y="3429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Rectangle 8"/>
          <p:cNvSpPr>
            <a:spLocks noChangeArrowheads="1"/>
          </p:cNvSpPr>
          <p:nvPr/>
        </p:nvSpPr>
        <p:spPr bwMode="auto">
          <a:xfrm>
            <a:off x="8382000" y="3429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 name="Line 9"/>
          <p:cNvSpPr>
            <a:spLocks noChangeShapeType="1"/>
          </p:cNvSpPr>
          <p:nvPr/>
        </p:nvSpPr>
        <p:spPr bwMode="auto">
          <a:xfrm>
            <a:off x="7391400" y="2362200"/>
            <a:ext cx="0" cy="419100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 name="Line 10"/>
          <p:cNvSpPr>
            <a:spLocks noChangeShapeType="1"/>
          </p:cNvSpPr>
          <p:nvPr/>
        </p:nvSpPr>
        <p:spPr bwMode="auto">
          <a:xfrm>
            <a:off x="7772400" y="2362200"/>
            <a:ext cx="0" cy="419100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11"/>
          <p:cNvSpPr>
            <a:spLocks noChangeShapeType="1"/>
          </p:cNvSpPr>
          <p:nvPr/>
        </p:nvSpPr>
        <p:spPr bwMode="auto">
          <a:xfrm>
            <a:off x="8153400" y="2362200"/>
            <a:ext cx="0" cy="419100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12"/>
          <p:cNvSpPr>
            <a:spLocks noChangeShapeType="1"/>
          </p:cNvSpPr>
          <p:nvPr/>
        </p:nvSpPr>
        <p:spPr bwMode="auto">
          <a:xfrm>
            <a:off x="8534400" y="2362200"/>
            <a:ext cx="0" cy="4191000"/>
          </a:xfrm>
          <a:prstGeom prst="line">
            <a:avLst/>
          </a:prstGeom>
          <a:noFill/>
          <a:ln w="254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13"/>
          <p:cNvSpPr>
            <a:spLocks noChangeArrowheads="1"/>
          </p:cNvSpPr>
          <p:nvPr/>
        </p:nvSpPr>
        <p:spPr bwMode="auto">
          <a:xfrm>
            <a:off x="7239000" y="3810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Rectangle 14"/>
          <p:cNvSpPr>
            <a:spLocks noChangeArrowheads="1"/>
          </p:cNvSpPr>
          <p:nvPr/>
        </p:nvSpPr>
        <p:spPr bwMode="auto">
          <a:xfrm>
            <a:off x="7620000" y="3810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15"/>
          <p:cNvSpPr>
            <a:spLocks noChangeArrowheads="1"/>
          </p:cNvSpPr>
          <p:nvPr/>
        </p:nvSpPr>
        <p:spPr bwMode="auto">
          <a:xfrm>
            <a:off x="8001000" y="3810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Rectangle 16"/>
          <p:cNvSpPr>
            <a:spLocks noChangeArrowheads="1"/>
          </p:cNvSpPr>
          <p:nvPr/>
        </p:nvSpPr>
        <p:spPr bwMode="auto">
          <a:xfrm>
            <a:off x="8382000" y="3810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Rectangle 17"/>
          <p:cNvSpPr>
            <a:spLocks noChangeArrowheads="1"/>
          </p:cNvSpPr>
          <p:nvPr/>
        </p:nvSpPr>
        <p:spPr bwMode="auto">
          <a:xfrm>
            <a:off x="7239000" y="4191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Rectangle 18"/>
          <p:cNvSpPr>
            <a:spLocks noChangeArrowheads="1"/>
          </p:cNvSpPr>
          <p:nvPr/>
        </p:nvSpPr>
        <p:spPr bwMode="auto">
          <a:xfrm>
            <a:off x="7620000" y="4191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Rectangle 19"/>
          <p:cNvSpPr>
            <a:spLocks noChangeArrowheads="1"/>
          </p:cNvSpPr>
          <p:nvPr/>
        </p:nvSpPr>
        <p:spPr bwMode="auto">
          <a:xfrm>
            <a:off x="8001000" y="4191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Rectangle 20"/>
          <p:cNvSpPr>
            <a:spLocks noChangeArrowheads="1"/>
          </p:cNvSpPr>
          <p:nvPr/>
        </p:nvSpPr>
        <p:spPr bwMode="auto">
          <a:xfrm>
            <a:off x="8382000" y="4191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 name="Rectangle 21"/>
          <p:cNvSpPr>
            <a:spLocks noChangeArrowheads="1"/>
          </p:cNvSpPr>
          <p:nvPr/>
        </p:nvSpPr>
        <p:spPr bwMode="auto">
          <a:xfrm>
            <a:off x="7239000" y="4572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Rectangle 22"/>
          <p:cNvSpPr>
            <a:spLocks noChangeArrowheads="1"/>
          </p:cNvSpPr>
          <p:nvPr/>
        </p:nvSpPr>
        <p:spPr bwMode="auto">
          <a:xfrm>
            <a:off x="7620000" y="4572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Rectangle 23"/>
          <p:cNvSpPr>
            <a:spLocks noChangeArrowheads="1"/>
          </p:cNvSpPr>
          <p:nvPr/>
        </p:nvSpPr>
        <p:spPr bwMode="auto">
          <a:xfrm>
            <a:off x="8001000" y="4572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 name="Rectangle 24"/>
          <p:cNvSpPr>
            <a:spLocks noChangeArrowheads="1"/>
          </p:cNvSpPr>
          <p:nvPr/>
        </p:nvSpPr>
        <p:spPr bwMode="auto">
          <a:xfrm>
            <a:off x="8382000" y="4572000"/>
            <a:ext cx="228600" cy="228600"/>
          </a:xfrm>
          <a:prstGeom prst="rect">
            <a:avLst/>
          </a:prstGeom>
          <a:noFill/>
          <a:ln w="25400" algn="ctr">
            <a:solidFill>
              <a:srgbClr val="00B0F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 name="Rectangle 25"/>
          <p:cNvSpPr>
            <a:spLocks noChangeArrowheads="1"/>
          </p:cNvSpPr>
          <p:nvPr/>
        </p:nvSpPr>
        <p:spPr bwMode="auto">
          <a:xfrm>
            <a:off x="7239000" y="6172200"/>
            <a:ext cx="228600" cy="228600"/>
          </a:xfrm>
          <a:prstGeom prst="rect">
            <a:avLst/>
          </a:prstGeom>
          <a:noFill/>
          <a:ln w="25400" algn="ctr">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Rectangle 26"/>
          <p:cNvSpPr>
            <a:spLocks noChangeArrowheads="1"/>
          </p:cNvSpPr>
          <p:nvPr/>
        </p:nvSpPr>
        <p:spPr bwMode="auto">
          <a:xfrm>
            <a:off x="7620000" y="6172200"/>
            <a:ext cx="228600" cy="228600"/>
          </a:xfrm>
          <a:prstGeom prst="rect">
            <a:avLst/>
          </a:prstGeom>
          <a:noFill/>
          <a:ln w="25400" algn="ctr">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Rectangle 27"/>
          <p:cNvSpPr>
            <a:spLocks noChangeArrowheads="1"/>
          </p:cNvSpPr>
          <p:nvPr/>
        </p:nvSpPr>
        <p:spPr bwMode="auto">
          <a:xfrm>
            <a:off x="8001000" y="6172200"/>
            <a:ext cx="228600" cy="228600"/>
          </a:xfrm>
          <a:prstGeom prst="rect">
            <a:avLst/>
          </a:prstGeom>
          <a:noFill/>
          <a:ln w="25400" algn="ctr">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 name="Rectangle 28"/>
          <p:cNvSpPr>
            <a:spLocks noChangeArrowheads="1"/>
          </p:cNvSpPr>
          <p:nvPr/>
        </p:nvSpPr>
        <p:spPr bwMode="auto">
          <a:xfrm>
            <a:off x="8382000" y="6172200"/>
            <a:ext cx="228600" cy="228600"/>
          </a:xfrm>
          <a:prstGeom prst="rect">
            <a:avLst/>
          </a:prstGeom>
          <a:noFill/>
          <a:ln w="25400" algn="ctr">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 name="Text Box 29"/>
          <p:cNvSpPr txBox="1">
            <a:spLocks noChangeArrowheads="1"/>
          </p:cNvSpPr>
          <p:nvPr/>
        </p:nvSpPr>
        <p:spPr bwMode="auto">
          <a:xfrm>
            <a:off x="7696200" y="2151062"/>
            <a:ext cx="726481" cy="40011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olidFill>
                  <a:schemeClr val="tx2"/>
                </a:solidFill>
                <a:latin typeface="Source Sans Pro"/>
              </a:rPr>
              <a:t>Data</a:t>
            </a:r>
          </a:p>
        </p:txBody>
      </p:sp>
      <p:sp>
        <p:nvSpPr>
          <p:cNvPr id="33" name="Text Box 30"/>
          <p:cNvSpPr txBox="1">
            <a:spLocks noChangeArrowheads="1"/>
          </p:cNvSpPr>
          <p:nvPr/>
        </p:nvSpPr>
        <p:spPr bwMode="auto">
          <a:xfrm rot="16200000">
            <a:off x="4952954" y="4642613"/>
            <a:ext cx="1125629" cy="40011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tx2"/>
                </a:solidFill>
                <a:latin typeface="Source Sans Pro"/>
              </a:rPr>
              <a:t>Address</a:t>
            </a:r>
          </a:p>
        </p:txBody>
      </p:sp>
      <p:sp>
        <p:nvSpPr>
          <p:cNvPr id="34" name="Line 31"/>
          <p:cNvSpPr>
            <a:spLocks noChangeShapeType="1"/>
          </p:cNvSpPr>
          <p:nvPr/>
        </p:nvSpPr>
        <p:spPr bwMode="auto">
          <a:xfrm>
            <a:off x="6934200" y="3505200"/>
            <a:ext cx="16764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Line 32"/>
          <p:cNvSpPr>
            <a:spLocks noChangeShapeType="1"/>
          </p:cNvSpPr>
          <p:nvPr/>
        </p:nvSpPr>
        <p:spPr bwMode="auto">
          <a:xfrm>
            <a:off x="6816725" y="3871913"/>
            <a:ext cx="1793875" cy="142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 name="Line 33"/>
          <p:cNvSpPr>
            <a:spLocks noChangeShapeType="1"/>
          </p:cNvSpPr>
          <p:nvPr/>
        </p:nvSpPr>
        <p:spPr bwMode="auto">
          <a:xfrm>
            <a:off x="6873875" y="4267200"/>
            <a:ext cx="1736725" cy="0"/>
          </a:xfrm>
          <a:prstGeom prst="line">
            <a:avLst/>
          </a:prstGeom>
          <a:noFill/>
          <a:ln w="2540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Line 34"/>
          <p:cNvSpPr>
            <a:spLocks noChangeShapeType="1"/>
          </p:cNvSpPr>
          <p:nvPr/>
        </p:nvSpPr>
        <p:spPr bwMode="auto">
          <a:xfrm>
            <a:off x="6934200" y="4648200"/>
            <a:ext cx="16764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Rectangle 35"/>
          <p:cNvSpPr>
            <a:spLocks noChangeArrowheads="1"/>
          </p:cNvSpPr>
          <p:nvPr/>
        </p:nvSpPr>
        <p:spPr bwMode="auto">
          <a:xfrm>
            <a:off x="6324600" y="4191000"/>
            <a:ext cx="457200" cy="1600200"/>
          </a:xfrm>
          <a:prstGeom prst="rect">
            <a:avLst/>
          </a:prstGeom>
          <a:noFill/>
          <a:ln w="25400" algn="ctr">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Text Box 36"/>
          <p:cNvSpPr txBox="1">
            <a:spLocks noChangeArrowheads="1"/>
          </p:cNvSpPr>
          <p:nvPr/>
        </p:nvSpPr>
        <p:spPr bwMode="auto">
          <a:xfrm rot="16200000">
            <a:off x="5929127" y="4769613"/>
            <a:ext cx="1154483" cy="40011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tx2"/>
                </a:solidFill>
                <a:latin typeface="Source Sans Pro"/>
              </a:rPr>
              <a:t>Decoder</a:t>
            </a:r>
          </a:p>
        </p:txBody>
      </p:sp>
      <p:sp>
        <p:nvSpPr>
          <p:cNvPr id="40" name="Line 37"/>
          <p:cNvSpPr>
            <a:spLocks noChangeShapeType="1"/>
          </p:cNvSpPr>
          <p:nvPr/>
        </p:nvSpPr>
        <p:spPr bwMode="auto">
          <a:xfrm flipH="1">
            <a:off x="5715000" y="4473575"/>
            <a:ext cx="6096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Line 38"/>
          <p:cNvSpPr>
            <a:spLocks noChangeShapeType="1"/>
          </p:cNvSpPr>
          <p:nvPr/>
        </p:nvSpPr>
        <p:spPr bwMode="auto">
          <a:xfrm flipH="1">
            <a:off x="5715000" y="4702175"/>
            <a:ext cx="6096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Line 39"/>
          <p:cNvSpPr>
            <a:spLocks noChangeShapeType="1"/>
          </p:cNvSpPr>
          <p:nvPr/>
        </p:nvSpPr>
        <p:spPr bwMode="auto">
          <a:xfrm flipH="1">
            <a:off x="5715000" y="4930775"/>
            <a:ext cx="6096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 name="Line 40"/>
          <p:cNvSpPr>
            <a:spLocks noChangeShapeType="1"/>
          </p:cNvSpPr>
          <p:nvPr/>
        </p:nvSpPr>
        <p:spPr bwMode="auto">
          <a:xfrm flipH="1">
            <a:off x="5715000" y="5159375"/>
            <a:ext cx="6096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4" name="Line 41"/>
          <p:cNvSpPr>
            <a:spLocks noChangeShapeType="1"/>
          </p:cNvSpPr>
          <p:nvPr/>
        </p:nvSpPr>
        <p:spPr bwMode="auto">
          <a:xfrm flipH="1">
            <a:off x="5715000" y="5616575"/>
            <a:ext cx="6096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Line 42"/>
          <p:cNvSpPr>
            <a:spLocks noChangeShapeType="1"/>
          </p:cNvSpPr>
          <p:nvPr/>
        </p:nvSpPr>
        <p:spPr bwMode="auto">
          <a:xfrm>
            <a:off x="5715000" y="6172200"/>
            <a:ext cx="1143000" cy="0"/>
          </a:xfrm>
          <a:prstGeom prst="line">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Line 43"/>
          <p:cNvSpPr>
            <a:spLocks noChangeShapeType="1"/>
          </p:cNvSpPr>
          <p:nvPr/>
        </p:nvSpPr>
        <p:spPr bwMode="auto">
          <a:xfrm>
            <a:off x="6934200" y="4648200"/>
            <a:ext cx="0" cy="6096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 name="Line 44"/>
          <p:cNvSpPr>
            <a:spLocks noChangeShapeType="1"/>
          </p:cNvSpPr>
          <p:nvPr/>
        </p:nvSpPr>
        <p:spPr bwMode="auto">
          <a:xfrm flipH="1">
            <a:off x="6781800" y="5257800"/>
            <a:ext cx="228600"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Line 45"/>
          <p:cNvSpPr>
            <a:spLocks noChangeShapeType="1"/>
          </p:cNvSpPr>
          <p:nvPr/>
        </p:nvSpPr>
        <p:spPr bwMode="auto">
          <a:xfrm flipH="1">
            <a:off x="6891338" y="4246563"/>
            <a:ext cx="3175" cy="1011237"/>
          </a:xfrm>
          <a:prstGeom prst="line">
            <a:avLst/>
          </a:prstGeom>
          <a:noFill/>
          <a:ln w="2540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 name="Line 46"/>
          <p:cNvSpPr>
            <a:spLocks noChangeShapeType="1"/>
          </p:cNvSpPr>
          <p:nvPr/>
        </p:nvSpPr>
        <p:spPr bwMode="auto">
          <a:xfrm>
            <a:off x="6819900" y="3856038"/>
            <a:ext cx="23813" cy="137477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 name="TextBox 49"/>
          <p:cNvSpPr txBox="1"/>
          <p:nvPr/>
        </p:nvSpPr>
        <p:spPr>
          <a:xfrm>
            <a:off x="5141303" y="5987534"/>
            <a:ext cx="683200" cy="400110"/>
          </a:xfrm>
          <a:prstGeom prst="rect">
            <a:avLst/>
          </a:prstGeom>
          <a:noFill/>
        </p:spPr>
        <p:txBody>
          <a:bodyPr wrap="none" rtlCol="0">
            <a:spAutoFit/>
          </a:bodyPr>
          <a:lstStyle/>
          <a:p>
            <a:r>
              <a:rPr lang="en-US" sz="2000" dirty="0" smtClean="0">
                <a:solidFill>
                  <a:schemeClr val="accent4"/>
                </a:solidFill>
                <a:latin typeface="Source Sans Pro"/>
              </a:rPr>
              <a:t>R/W</a:t>
            </a:r>
            <a:endParaRPr lang="en-US" sz="2000" dirty="0">
              <a:solidFill>
                <a:schemeClr val="accent4"/>
              </a:solidFill>
              <a:latin typeface="Source Sans Pro"/>
            </a:endParaRPr>
          </a:p>
        </p:txBody>
      </p:sp>
    </p:spTree>
    <p:extLst>
      <p:ext uri="{BB962C8B-B14F-4D97-AF65-F5344CB8AC3E}">
        <p14:creationId xmlns:p14="http://schemas.microsoft.com/office/powerpoint/2010/main" val="38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animBg="1"/>
      <p:bldP spid="35" grpId="0" animBg="1"/>
      <p:bldP spid="36" grpId="0" animBg="1"/>
      <p:bldP spid="37" grpId="0" animBg="1"/>
      <p:bldP spid="38" grpId="0" animBg="1"/>
      <p:bldP spid="39" grpId="0"/>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39</a:t>
            </a:fld>
            <a:endParaRPr lang="en-US" dirty="0"/>
          </a:p>
        </p:txBody>
      </p:sp>
      <p:sp>
        <p:nvSpPr>
          <p:cNvPr id="5" name="Content Placeholder 1"/>
          <p:cNvSpPr>
            <a:spLocks noGrp="1"/>
          </p:cNvSpPr>
          <p:nvPr>
            <p:ph idx="1"/>
          </p:nvPr>
        </p:nvSpPr>
        <p:spPr>
          <a:xfrm>
            <a:off x="0" y="685800"/>
            <a:ext cx="8915400" cy="5638800"/>
          </a:xfrm>
        </p:spPr>
        <p:txBody>
          <a:bodyPr/>
          <a:lstStyle/>
          <a:p>
            <a:pPr lvl="1"/>
            <a:r>
              <a:rPr lang="en-US" dirty="0" smtClean="0"/>
              <a:t>Storage </a:t>
            </a:r>
            <a:r>
              <a:rPr lang="en-US" dirty="0"/>
              <a:t>Cells + bus</a:t>
            </a:r>
          </a:p>
          <a:p>
            <a:pPr lvl="1"/>
            <a:r>
              <a:rPr lang="en-US" dirty="0"/>
              <a:t>Decoder selects </a:t>
            </a:r>
            <a:r>
              <a:rPr lang="en-US" dirty="0">
                <a:solidFill>
                  <a:schemeClr val="bg1"/>
                </a:solidFill>
              </a:rPr>
              <a:t>a</a:t>
            </a:r>
            <a:r>
              <a:rPr lang="en-US" dirty="0">
                <a:solidFill>
                  <a:schemeClr val="accent6"/>
                </a:solidFill>
              </a:rPr>
              <a:t> word line </a:t>
            </a:r>
          </a:p>
          <a:p>
            <a:pPr lvl="1"/>
            <a:r>
              <a:rPr lang="en-US" dirty="0">
                <a:solidFill>
                  <a:srgbClr val="00B050"/>
                </a:solidFill>
              </a:rPr>
              <a:t>R/W selector</a:t>
            </a:r>
            <a:r>
              <a:rPr lang="en-US" dirty="0"/>
              <a:t> determines access type</a:t>
            </a:r>
          </a:p>
          <a:p>
            <a:pPr lvl="1"/>
            <a:r>
              <a:rPr lang="en-US" dirty="0"/>
              <a:t>Word line is then coupled to the </a:t>
            </a:r>
            <a:r>
              <a:rPr lang="en-US" dirty="0">
                <a:solidFill>
                  <a:srgbClr val="FF40FF"/>
                </a:solidFill>
              </a:rPr>
              <a:t>data </a:t>
            </a:r>
            <a:r>
              <a:rPr lang="en-US" dirty="0" smtClean="0">
                <a:solidFill>
                  <a:srgbClr val="FF40FF"/>
                </a:solidFill>
              </a:rPr>
              <a:t>lines</a:t>
            </a:r>
            <a:endParaRPr lang="en-US" dirty="0"/>
          </a:p>
          <a:p>
            <a:endParaRPr lang="en-US" dirty="0"/>
          </a:p>
        </p:txBody>
      </p:sp>
      <p:sp>
        <p:nvSpPr>
          <p:cNvPr id="6" name="Rectangle 2"/>
          <p:cNvSpPr>
            <a:spLocks noGrp="1" noChangeArrowheads="1"/>
          </p:cNvSpPr>
          <p:nvPr>
            <p:ph type="title"/>
          </p:nvPr>
        </p:nvSpPr>
        <p:spPr>
          <a:xfrm>
            <a:off x="228600" y="152400"/>
            <a:ext cx="8686800" cy="533400"/>
          </a:xfrm>
        </p:spPr>
        <p:txBody>
          <a:bodyPr>
            <a:normAutofit fontScale="90000"/>
          </a:bodyPr>
          <a:lstStyle/>
          <a:p>
            <a:r>
              <a:rPr lang="en-US" dirty="0" smtClean="0"/>
              <a:t>Memory</a:t>
            </a:r>
            <a:endParaRPr lang="en-US" dirty="0"/>
          </a:p>
        </p:txBody>
      </p:sp>
      <p:sp>
        <p:nvSpPr>
          <p:cNvPr id="7" name="Rectangle 6"/>
          <p:cNvSpPr/>
          <p:nvPr/>
        </p:nvSpPr>
        <p:spPr>
          <a:xfrm>
            <a:off x="6139837" y="2819400"/>
            <a:ext cx="1937363" cy="39624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181600" y="3505200"/>
            <a:ext cx="958237" cy="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09563" y="4724400"/>
            <a:ext cx="958237" cy="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1600" y="4674040"/>
            <a:ext cx="958237" cy="0"/>
          </a:xfrm>
          <a:prstGeom prst="straightConnector1">
            <a:avLst/>
          </a:prstGeom>
          <a:ln w="508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81600" y="5803816"/>
            <a:ext cx="958237"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81600" y="6108616"/>
            <a:ext cx="958237"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13963" y="6489616"/>
            <a:ext cx="958237"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4521640"/>
            <a:ext cx="174318" cy="30480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86400" y="3352800"/>
            <a:ext cx="174318" cy="30480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82000" y="4572000"/>
            <a:ext cx="174318" cy="30480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Box 108"/>
          <p:cNvSpPr txBox="1">
            <a:spLocks noChangeArrowheads="1"/>
          </p:cNvSpPr>
          <p:nvPr>
            <p:custDataLst>
              <p:tags r:id="rId1"/>
            </p:custDataLst>
          </p:nvPr>
        </p:nvSpPr>
        <p:spPr bwMode="auto">
          <a:xfrm>
            <a:off x="4665914" y="4381856"/>
            <a:ext cx="503663"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D</a:t>
            </a:r>
            <a:r>
              <a:rPr lang="en-US" sz="2000" baseline="-25000" dirty="0" smtClean="0">
                <a:solidFill>
                  <a:schemeClr val="tx2"/>
                </a:solidFill>
                <a:latin typeface="Source Sans Pro"/>
              </a:rPr>
              <a:t>in</a:t>
            </a:r>
            <a:endParaRPr lang="en-US" sz="2000" baseline="-25000" dirty="0">
              <a:solidFill>
                <a:schemeClr val="tx2"/>
              </a:solidFill>
              <a:latin typeface="Source Sans Pro"/>
            </a:endParaRPr>
          </a:p>
        </p:txBody>
      </p:sp>
      <p:sp>
        <p:nvSpPr>
          <p:cNvPr id="18" name="Text Box 108"/>
          <p:cNvSpPr txBox="1">
            <a:spLocks noChangeArrowheads="1"/>
          </p:cNvSpPr>
          <p:nvPr>
            <p:custDataLst>
              <p:tags r:id="rId2"/>
            </p:custDataLst>
          </p:nvPr>
        </p:nvSpPr>
        <p:spPr bwMode="auto">
          <a:xfrm>
            <a:off x="5287478" y="410289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a:rPr>
              <a:t>8</a:t>
            </a:r>
            <a:endParaRPr lang="en-US" sz="2000" baseline="-25000" dirty="0">
              <a:solidFill>
                <a:schemeClr val="tx2"/>
              </a:solidFill>
              <a:latin typeface="Source Sans Pro"/>
            </a:endParaRPr>
          </a:p>
        </p:txBody>
      </p:sp>
      <p:sp>
        <p:nvSpPr>
          <p:cNvPr id="19" name="Text Box 108"/>
          <p:cNvSpPr txBox="1">
            <a:spLocks noChangeArrowheads="1"/>
          </p:cNvSpPr>
          <p:nvPr>
            <p:custDataLst>
              <p:tags r:id="rId3"/>
            </p:custDataLst>
          </p:nvPr>
        </p:nvSpPr>
        <p:spPr bwMode="auto">
          <a:xfrm>
            <a:off x="8423817" y="4839056"/>
            <a:ext cx="607859"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a:rPr>
              <a:t>D</a:t>
            </a:r>
            <a:r>
              <a:rPr lang="en-US" sz="2000" baseline="-25000" dirty="0" err="1" smtClean="0">
                <a:solidFill>
                  <a:schemeClr val="tx2"/>
                </a:solidFill>
                <a:latin typeface="Source Sans Pro"/>
              </a:rPr>
              <a:t>out</a:t>
            </a:r>
            <a:endParaRPr lang="en-US" sz="2000" baseline="-25000" dirty="0">
              <a:solidFill>
                <a:schemeClr val="tx2"/>
              </a:solidFill>
              <a:latin typeface="Source Sans Pro"/>
            </a:endParaRPr>
          </a:p>
        </p:txBody>
      </p:sp>
      <p:sp>
        <p:nvSpPr>
          <p:cNvPr id="20" name="Text Box 108"/>
          <p:cNvSpPr txBox="1">
            <a:spLocks noChangeArrowheads="1"/>
          </p:cNvSpPr>
          <p:nvPr>
            <p:custDataLst>
              <p:tags r:id="rId4"/>
            </p:custDataLst>
          </p:nvPr>
        </p:nvSpPr>
        <p:spPr bwMode="auto">
          <a:xfrm>
            <a:off x="8237558" y="415325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a:rPr>
              <a:t>8</a:t>
            </a:r>
            <a:endParaRPr lang="en-US" sz="2000" baseline="-25000" dirty="0">
              <a:solidFill>
                <a:schemeClr val="tx2"/>
              </a:solidFill>
              <a:latin typeface="Source Sans Pro"/>
            </a:endParaRPr>
          </a:p>
        </p:txBody>
      </p:sp>
      <p:sp>
        <p:nvSpPr>
          <p:cNvPr id="21" name="Text Box 108"/>
          <p:cNvSpPr txBox="1">
            <a:spLocks noChangeArrowheads="1"/>
          </p:cNvSpPr>
          <p:nvPr>
            <p:custDataLst>
              <p:tags r:id="rId5"/>
            </p:custDataLst>
          </p:nvPr>
        </p:nvSpPr>
        <p:spPr bwMode="auto">
          <a:xfrm>
            <a:off x="5270624" y="2971800"/>
            <a:ext cx="4700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22</a:t>
            </a:r>
            <a:endParaRPr lang="en-US" sz="2000" baseline="-25000" dirty="0">
              <a:solidFill>
                <a:schemeClr val="tx2"/>
              </a:solidFill>
              <a:latin typeface="Source Sans Pro"/>
            </a:endParaRPr>
          </a:p>
        </p:txBody>
      </p:sp>
      <p:sp>
        <p:nvSpPr>
          <p:cNvPr id="22" name="Text Box 108"/>
          <p:cNvSpPr txBox="1">
            <a:spLocks noChangeArrowheads="1"/>
          </p:cNvSpPr>
          <p:nvPr>
            <p:custDataLst>
              <p:tags r:id="rId6"/>
            </p:custDataLst>
          </p:nvPr>
        </p:nvSpPr>
        <p:spPr bwMode="auto">
          <a:xfrm>
            <a:off x="3991639" y="3238856"/>
            <a:ext cx="1125628"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Address</a:t>
            </a:r>
            <a:endParaRPr lang="en-US" sz="2000" baseline="-25000" dirty="0">
              <a:solidFill>
                <a:schemeClr val="tx2"/>
              </a:solidFill>
              <a:latin typeface="Source Sans Pro"/>
            </a:endParaRPr>
          </a:p>
        </p:txBody>
      </p:sp>
      <p:sp>
        <p:nvSpPr>
          <p:cNvPr id="23" name="Text Box 108"/>
          <p:cNvSpPr txBox="1">
            <a:spLocks noChangeArrowheads="1"/>
          </p:cNvSpPr>
          <p:nvPr>
            <p:custDataLst>
              <p:tags r:id="rId7"/>
            </p:custDataLst>
          </p:nvPr>
        </p:nvSpPr>
        <p:spPr bwMode="auto">
          <a:xfrm>
            <a:off x="3690461" y="5537472"/>
            <a:ext cx="1497525"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Chip Select</a:t>
            </a:r>
            <a:endParaRPr lang="en-US" sz="2000" baseline="-25000" dirty="0">
              <a:solidFill>
                <a:schemeClr val="tx2"/>
              </a:solidFill>
              <a:latin typeface="Source Sans Pro"/>
            </a:endParaRPr>
          </a:p>
        </p:txBody>
      </p:sp>
      <p:sp>
        <p:nvSpPr>
          <p:cNvPr id="24" name="Text Box 108"/>
          <p:cNvSpPr txBox="1">
            <a:spLocks noChangeArrowheads="1"/>
          </p:cNvSpPr>
          <p:nvPr>
            <p:custDataLst>
              <p:tags r:id="rId8"/>
            </p:custDataLst>
          </p:nvPr>
        </p:nvSpPr>
        <p:spPr bwMode="auto">
          <a:xfrm>
            <a:off x="3502866" y="5880016"/>
            <a:ext cx="16484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Write Enable</a:t>
            </a:r>
            <a:endParaRPr lang="en-US" sz="2000" baseline="-25000" dirty="0">
              <a:solidFill>
                <a:schemeClr val="tx2"/>
              </a:solidFill>
              <a:latin typeface="Source Sans Pro"/>
            </a:endParaRPr>
          </a:p>
        </p:txBody>
      </p:sp>
      <p:sp>
        <p:nvSpPr>
          <p:cNvPr id="25" name="Text Box 108"/>
          <p:cNvSpPr txBox="1">
            <a:spLocks noChangeArrowheads="1"/>
          </p:cNvSpPr>
          <p:nvPr>
            <p:custDataLst>
              <p:tags r:id="rId9"/>
            </p:custDataLst>
          </p:nvPr>
        </p:nvSpPr>
        <p:spPr bwMode="auto">
          <a:xfrm>
            <a:off x="3362361" y="6184816"/>
            <a:ext cx="1822935"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Output Enable</a:t>
            </a:r>
            <a:endParaRPr lang="en-US" sz="2000" baseline="-25000" dirty="0">
              <a:solidFill>
                <a:schemeClr val="tx2"/>
              </a:solidFill>
              <a:latin typeface="Source Sans Pro"/>
            </a:endParaRPr>
          </a:p>
        </p:txBody>
      </p:sp>
      <p:sp>
        <p:nvSpPr>
          <p:cNvPr id="26" name="Text Box 108"/>
          <p:cNvSpPr txBox="1">
            <a:spLocks noChangeArrowheads="1"/>
          </p:cNvSpPr>
          <p:nvPr>
            <p:custDataLst>
              <p:tags r:id="rId10"/>
            </p:custDataLst>
          </p:nvPr>
        </p:nvSpPr>
        <p:spPr bwMode="auto">
          <a:xfrm>
            <a:off x="6473147" y="3848456"/>
            <a:ext cx="1109599" cy="806375"/>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Memory</a:t>
            </a:r>
          </a:p>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a:rPr>
              <a:t>4</a:t>
            </a:r>
            <a:r>
              <a:rPr lang="en-US" sz="2000" dirty="0" smtClean="0">
                <a:solidFill>
                  <a:schemeClr val="tx2"/>
                </a:solidFill>
                <a:latin typeface="Source Sans Pro"/>
              </a:rPr>
              <a:t>M x 8</a:t>
            </a:r>
            <a:endParaRPr lang="en-US" sz="2000" baseline="-25000" dirty="0">
              <a:solidFill>
                <a:schemeClr val="tx2"/>
              </a:solidFill>
              <a:latin typeface="Source Sans Pro"/>
            </a:endParaRPr>
          </a:p>
        </p:txBody>
      </p:sp>
    </p:spTree>
    <p:extLst>
      <p:ext uri="{BB962C8B-B14F-4D97-AF65-F5344CB8AC3E}">
        <p14:creationId xmlns:p14="http://schemas.microsoft.com/office/powerpoint/2010/main" val="29705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Announcements</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Check online syllabus/schedule </a:t>
            </a:r>
            <a:endParaRPr lang="en-US" dirty="0"/>
          </a:p>
          <a:p>
            <a:pPr marL="91440" lvl="1" indent="-274320">
              <a:buSzPct val="85000"/>
              <a:buFont typeface="Arial"/>
              <a:buChar char="•"/>
            </a:pPr>
            <a:r>
              <a:rPr lang="en-US" sz="2400" dirty="0" smtClean="0">
                <a:solidFill>
                  <a:schemeClr val="accent1"/>
                </a:solidFill>
              </a:rPr>
              <a:t>http</a:t>
            </a:r>
            <a:r>
              <a:rPr lang="en-US" sz="2400" dirty="0">
                <a:solidFill>
                  <a:schemeClr val="accent1"/>
                </a:solidFill>
              </a:rPr>
              <a:t>://</a:t>
            </a:r>
            <a:r>
              <a:rPr lang="en-US" sz="2400" dirty="0" smtClean="0">
                <a:solidFill>
                  <a:schemeClr val="accent1"/>
                </a:solidFill>
              </a:rPr>
              <a:t>www.cs.cornell.edu/Courses/CS3410/2019sp/schedule</a:t>
            </a:r>
            <a:endParaRPr lang="en-US" sz="2400" dirty="0">
              <a:solidFill>
                <a:schemeClr val="accent1"/>
              </a:solidFill>
            </a:endParaRPr>
          </a:p>
          <a:p>
            <a:pPr marL="342900" indent="-342900">
              <a:buClr>
                <a:schemeClr val="accent5">
                  <a:lumMod val="60000"/>
                  <a:lumOff val="40000"/>
                </a:schemeClr>
              </a:buClr>
              <a:buFont typeface="Arial" pitchFamily="34" charset="0"/>
              <a:buChar char="•"/>
            </a:pPr>
            <a:r>
              <a:rPr lang="en-US" sz="2800" dirty="0" smtClean="0"/>
              <a:t>Slides and Reading for lectures</a:t>
            </a:r>
          </a:p>
          <a:p>
            <a:pPr marL="342900" indent="-342900">
              <a:buClr>
                <a:schemeClr val="accent5">
                  <a:lumMod val="60000"/>
                  <a:lumOff val="40000"/>
                </a:schemeClr>
              </a:buClr>
              <a:buFont typeface="Arial" pitchFamily="34" charset="0"/>
              <a:buChar char="•"/>
            </a:pPr>
            <a:r>
              <a:rPr lang="en-US" sz="2800" dirty="0" smtClean="0"/>
              <a:t>Office Hours</a:t>
            </a:r>
          </a:p>
          <a:p>
            <a:pPr marL="342900" indent="-342900">
              <a:buClr>
                <a:schemeClr val="accent5">
                  <a:lumMod val="60000"/>
                  <a:lumOff val="40000"/>
                </a:schemeClr>
              </a:buClr>
              <a:buFont typeface="Arial" pitchFamily="34" charset="0"/>
              <a:buChar char="•"/>
            </a:pPr>
            <a:r>
              <a:rPr lang="en-US" sz="2800" b="1" i="1" dirty="0" smtClean="0">
                <a:solidFill>
                  <a:schemeClr val="accent1"/>
                </a:solidFill>
              </a:rPr>
              <a:t>Pictures of all  TAs</a:t>
            </a:r>
          </a:p>
          <a:p>
            <a:pPr marL="342900" indent="-342900">
              <a:buClr>
                <a:schemeClr val="accent5">
                  <a:lumMod val="60000"/>
                  <a:lumOff val="40000"/>
                </a:schemeClr>
              </a:buClr>
              <a:buFont typeface="Arial" pitchFamily="34" charset="0"/>
              <a:buChar char="•"/>
            </a:pPr>
            <a:r>
              <a:rPr lang="en-US" sz="2800" dirty="0" smtClean="0"/>
              <a:t>Project and Reading Assignments</a:t>
            </a:r>
          </a:p>
          <a:p>
            <a:pPr marL="342900" indent="-342900">
              <a:buClr>
                <a:schemeClr val="accent5">
                  <a:lumMod val="60000"/>
                  <a:lumOff val="40000"/>
                </a:schemeClr>
              </a:buClr>
              <a:buFont typeface="Arial" pitchFamily="34" charset="0"/>
              <a:buChar char="•"/>
            </a:pPr>
            <a:r>
              <a:rPr lang="en-US" sz="2800" b="1" dirty="0">
                <a:solidFill>
                  <a:schemeClr val="accent1"/>
                </a:solidFill>
              </a:rPr>
              <a:t>Dates to keep in Mind</a:t>
            </a:r>
            <a:endParaRPr lang="en-US" sz="2800" b="1" dirty="0">
              <a:solidFill>
                <a:schemeClr val="tx2"/>
              </a:solidFill>
            </a:endParaRPr>
          </a:p>
          <a:p>
            <a:pPr marL="1085850" lvl="1" indent="-342900"/>
            <a:r>
              <a:rPr lang="en-US" sz="2400" dirty="0">
                <a:solidFill>
                  <a:schemeClr val="tx2"/>
                </a:solidFill>
              </a:rPr>
              <a:t>Prelims: </a:t>
            </a:r>
            <a:r>
              <a:rPr lang="en-US" sz="2400" dirty="0" smtClean="0">
                <a:solidFill>
                  <a:schemeClr val="tx2"/>
                </a:solidFill>
              </a:rPr>
              <a:t>Tue </a:t>
            </a:r>
            <a:r>
              <a:rPr lang="en-US" sz="2400" dirty="0">
                <a:solidFill>
                  <a:schemeClr val="tx2"/>
                </a:solidFill>
              </a:rPr>
              <a:t>Mar </a:t>
            </a:r>
            <a:r>
              <a:rPr lang="en-US" sz="2400" dirty="0" smtClean="0">
                <a:solidFill>
                  <a:schemeClr val="tx2"/>
                </a:solidFill>
              </a:rPr>
              <a:t>5th </a:t>
            </a:r>
            <a:r>
              <a:rPr lang="en-US" sz="2400" dirty="0">
                <a:solidFill>
                  <a:schemeClr val="tx2"/>
                </a:solidFill>
              </a:rPr>
              <a:t>and </a:t>
            </a:r>
            <a:r>
              <a:rPr lang="en-US" sz="2400" dirty="0" err="1">
                <a:solidFill>
                  <a:schemeClr val="tx2"/>
                </a:solidFill>
              </a:rPr>
              <a:t>Thur</a:t>
            </a:r>
            <a:r>
              <a:rPr lang="en-US" sz="2400" dirty="0">
                <a:solidFill>
                  <a:schemeClr val="tx2"/>
                </a:solidFill>
              </a:rPr>
              <a:t> </a:t>
            </a:r>
            <a:r>
              <a:rPr lang="en-US" sz="2400" dirty="0" smtClean="0">
                <a:solidFill>
                  <a:schemeClr val="tx2"/>
                </a:solidFill>
              </a:rPr>
              <a:t>May 2nd </a:t>
            </a:r>
            <a:endParaRPr lang="en-US" sz="2400" dirty="0">
              <a:solidFill>
                <a:schemeClr val="tx2"/>
              </a:solidFill>
            </a:endParaRPr>
          </a:p>
          <a:p>
            <a:pPr marL="1085850" lvl="1" indent="-342900"/>
            <a:r>
              <a:rPr lang="en-US" sz="2400" b="1" i="1" dirty="0" err="1" smtClean="0">
                <a:solidFill>
                  <a:schemeClr val="tx2"/>
                </a:solidFill>
              </a:rPr>
              <a:t>Proj</a:t>
            </a:r>
            <a:r>
              <a:rPr lang="en-US" sz="2400" b="1" i="1" dirty="0" smtClean="0">
                <a:solidFill>
                  <a:schemeClr val="tx2"/>
                </a:solidFill>
              </a:rPr>
              <a:t> </a:t>
            </a:r>
            <a:r>
              <a:rPr lang="en-US" sz="2400" b="1" i="1" dirty="0">
                <a:solidFill>
                  <a:schemeClr val="tx2"/>
                </a:solidFill>
              </a:rPr>
              <a:t>1: Due </a:t>
            </a:r>
            <a:r>
              <a:rPr lang="en-US" sz="2400" b="1" i="1" dirty="0" smtClean="0">
                <a:solidFill>
                  <a:schemeClr val="tx2"/>
                </a:solidFill>
              </a:rPr>
              <a:t>next Friday, Feb 15th</a:t>
            </a:r>
            <a:endParaRPr lang="en-US" sz="2400" b="1" i="1" dirty="0">
              <a:solidFill>
                <a:schemeClr val="tx2"/>
              </a:solidFill>
            </a:endParaRPr>
          </a:p>
          <a:p>
            <a:pPr marL="1085850" lvl="1" indent="-342900"/>
            <a:r>
              <a:rPr lang="en-US" sz="2400" dirty="0" smtClean="0">
                <a:solidFill>
                  <a:schemeClr val="tx2"/>
                </a:solidFill>
              </a:rPr>
              <a:t>Proj3: </a:t>
            </a:r>
            <a:r>
              <a:rPr lang="en-US" sz="2400" dirty="0">
                <a:solidFill>
                  <a:schemeClr val="tx2"/>
                </a:solidFill>
              </a:rPr>
              <a:t>Due </a:t>
            </a:r>
            <a:r>
              <a:rPr lang="en-US" sz="2400" dirty="0" smtClean="0">
                <a:solidFill>
                  <a:schemeClr val="tx2"/>
                </a:solidFill>
              </a:rPr>
              <a:t>before </a:t>
            </a:r>
            <a:r>
              <a:rPr lang="en-US" sz="2400" dirty="0">
                <a:solidFill>
                  <a:schemeClr val="tx2"/>
                </a:solidFill>
              </a:rPr>
              <a:t>Spring break</a:t>
            </a:r>
          </a:p>
          <a:p>
            <a:pPr marL="1085850" lvl="1" indent="-342900"/>
            <a:r>
              <a:rPr lang="en-US" sz="2400" dirty="0">
                <a:solidFill>
                  <a:schemeClr val="tx2"/>
                </a:solidFill>
              </a:rPr>
              <a:t>Final Project: </a:t>
            </a:r>
            <a:r>
              <a:rPr lang="en-US" sz="2400" dirty="0" smtClean="0">
                <a:solidFill>
                  <a:schemeClr val="tx2"/>
                </a:solidFill>
              </a:rPr>
              <a:t>May 16th</a:t>
            </a:r>
            <a:endParaRPr lang="en-US" sz="2400" dirty="0">
              <a:solidFill>
                <a:schemeClr val="tx2"/>
              </a:solidFill>
            </a:endParaRPr>
          </a:p>
          <a:p>
            <a:pPr marL="0" indent="0">
              <a:buNone/>
            </a:pPr>
            <a:r>
              <a:rPr lang="en-US" dirty="0" smtClean="0">
                <a:solidFill>
                  <a:schemeClr val="tx2"/>
                </a:solidFill>
              </a:rPr>
              <a:t>Schedule is subject to change</a:t>
            </a:r>
            <a:endParaRPr lang="en-US" dirty="0">
              <a:solidFill>
                <a:schemeClr val="tx2"/>
              </a:solidFill>
            </a:endParaRPr>
          </a:p>
        </p:txBody>
      </p:sp>
      <p:sp>
        <p:nvSpPr>
          <p:cNvPr id="2" name="Slide Number Placeholder 1"/>
          <p:cNvSpPr>
            <a:spLocks noGrp="1"/>
          </p:cNvSpPr>
          <p:nvPr>
            <p:ph type="sldNum" sz="quarter" idx="10"/>
          </p:nvPr>
        </p:nvSpPr>
        <p:spPr/>
        <p:txBody>
          <a:bodyPr/>
          <a:lstStyle/>
          <a:p>
            <a:pPr>
              <a:defRPr/>
            </a:pPr>
            <a:fld id="{EFE0FDE5-1195-4879-940F-31B1BE8EAA1F}" type="slidenum">
              <a:rPr lang="en-US" smtClean="0"/>
              <a:pPr>
                <a:defRPr/>
              </a:pPr>
              <a:t>4</a:t>
            </a:fld>
            <a:endParaRPr lang="en-US"/>
          </a:p>
        </p:txBody>
      </p:sp>
    </p:spTree>
    <p:extLst>
      <p:ext uri="{BB962C8B-B14F-4D97-AF65-F5344CB8AC3E}">
        <p14:creationId xmlns:p14="http://schemas.microsoft.com/office/powerpoint/2010/main" val="1044957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40</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Memory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Memory</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665640" y="3359395"/>
            <a:ext cx="2100255" cy="523220"/>
          </a:xfrm>
          <a:prstGeom prst="rect">
            <a:avLst/>
          </a:prstGeom>
          <a:noFill/>
        </p:spPr>
        <p:txBody>
          <a:bodyPr wrap="none" rtlCol="0">
            <a:spAutoFit/>
          </a:bodyPr>
          <a:lstStyle/>
          <a:p>
            <a:r>
              <a:rPr lang="en-US" sz="2800" dirty="0" smtClean="0">
                <a:solidFill>
                  <a:schemeClr val="tx2"/>
                </a:solidFill>
                <a:latin typeface="Source Sans Pro"/>
              </a:rPr>
              <a:t>4 x 2 SRAM</a:t>
            </a:r>
          </a:p>
        </p:txBody>
      </p:sp>
    </p:spTree>
    <p:extLst>
      <p:ext uri="{BB962C8B-B14F-4D97-AF65-F5344CB8AC3E}">
        <p14:creationId xmlns:p14="http://schemas.microsoft.com/office/powerpoint/2010/main" val="15171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8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6"/>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9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9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0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0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0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1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1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1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1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1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1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1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18"/>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19"/>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2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2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22"/>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23"/>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2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2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2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2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2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29"/>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3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3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33"/>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34"/>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35"/>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36"/>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37"/>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8"/>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9"/>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40"/>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41"/>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42"/>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43"/>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4"/>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5" grpId="0" animBg="1"/>
      <p:bldP spid="16" grpId="0"/>
      <p:bldP spid="26" grpId="0"/>
      <p:bldP spid="27" grpId="0"/>
      <p:bldP spid="28" grpId="0" animBg="1"/>
      <p:bldP spid="29" grpId="0"/>
      <p:bldP spid="30" grpId="0"/>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p:bldP spid="42" grpId="0"/>
      <p:bldP spid="43" grpId="0" animBg="1"/>
      <p:bldP spid="44" grpId="0" animBg="1"/>
      <p:bldP spid="45" grpId="0" animBg="1"/>
      <p:bldP spid="46" grpId="0" animBg="1"/>
      <p:bldP spid="47" grpId="0"/>
      <p:bldP spid="48" grpId="0"/>
      <p:bldP spid="49" grpId="0" animBg="1"/>
      <p:bldP spid="50" grpId="0" animBg="1"/>
      <p:bldP spid="51" grpId="0" animBg="1"/>
      <p:bldP spid="52" grpId="0" animBg="1"/>
      <p:bldP spid="53" grpId="0"/>
      <p:bldP spid="54" grpId="0"/>
      <p:bldP spid="55" grpId="0" animBg="1"/>
      <p:bldP spid="56" grpId="0" animBg="1"/>
      <p:bldP spid="57" grpId="0" animBg="1"/>
      <p:bldP spid="58" grpId="0" animBg="1"/>
      <p:bldP spid="59" grpId="0"/>
      <p:bldP spid="60" grpId="0"/>
      <p:bldP spid="61" grpId="0" animBg="1"/>
      <p:bldP spid="62" grpId="0" animBg="1"/>
      <p:bldP spid="63" grpId="0" animBg="1"/>
      <p:bldP spid="64" grpId="0" animBg="1"/>
      <p:bldP spid="65" grpId="0"/>
      <p:bldP spid="66" grpId="0"/>
      <p:bldP spid="67" grpId="0" animBg="1"/>
      <p:bldP spid="68" grpId="0" animBg="1"/>
      <p:bldP spid="69" grpId="0" animBg="1"/>
      <p:bldP spid="70" grpId="0" animBg="1"/>
      <p:bldP spid="71" grpId="0"/>
      <p:bldP spid="72" grpId="0"/>
      <p:bldP spid="73" grpId="0" animBg="1"/>
      <p:bldP spid="74" grpId="0" animBg="1"/>
      <p:bldP spid="75" grpId="0" animBg="1"/>
      <p:bldP spid="88" grpId="0" animBg="1"/>
      <p:bldP spid="89" grpId="0" animBg="1"/>
      <p:bldP spid="90" grpId="0" animBg="1"/>
      <p:bldP spid="91" grpId="0" animBg="1"/>
      <p:bldP spid="92" grpId="0" animBg="1"/>
      <p:bldP spid="93" grpId="0" animBg="1"/>
      <p:bldP spid="94" grpId="0" animBg="1"/>
      <p:bldP spid="95" grpId="0" animBg="1"/>
      <p:bldP spid="96" grpId="0"/>
      <p:bldP spid="97" grpId="0"/>
      <p:bldP spid="98" grpId="0"/>
      <p:bldP spid="99" grpId="0"/>
      <p:bldP spid="100" grpId="0"/>
      <p:bldP spid="101" grpId="0"/>
      <p:bldP spid="102" grpId="0"/>
      <p:bldP spid="103" grpId="0"/>
      <p:bldP spid="104" grpId="0"/>
      <p:bldP spid="105" grpId="0"/>
      <p:bldP spid="106" grpId="0"/>
      <p:bldP spid="107" grpId="0"/>
      <p:bldP spid="126" grpId="0"/>
      <p:bldP spid="127" grpId="0"/>
      <p:bldP spid="128" grpId="0"/>
      <p:bldP spid="129" grpId="0"/>
      <p:bldP spid="131" grpId="0"/>
      <p:bldP spid="133" grpId="0"/>
      <p:bldP spid="134" grpId="0" animBg="1"/>
      <p:bldP spid="135" grpId="0" animBg="1"/>
      <p:bldP spid="136" grpId="0" animBg="1"/>
      <p:bldP spid="137" grpId="0" animBg="1"/>
      <p:bldP spid="143" grpId="0" animBg="1"/>
      <p:bldP spid="1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41</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Memory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Memory</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052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42</a:t>
            </a:fld>
            <a:endParaRPr lang="en-US" dirty="0"/>
          </a:p>
        </p:txBody>
      </p:sp>
      <p:sp>
        <p:nvSpPr>
          <p:cNvPr id="5" name="Rectangle 3"/>
          <p:cNvSpPr>
            <a:spLocks noGrp="1" noChangeArrowheads="1"/>
          </p:cNvSpPr>
          <p:nvPr>
            <p:ph idx="1"/>
            <p:custDataLst>
              <p:tags r:id="rId1"/>
            </p:custDataLst>
          </p:nvPr>
        </p:nvSpPr>
        <p:spPr>
          <a:xfrm>
            <a:off x="76200" y="609600"/>
            <a:ext cx="8610600" cy="6172200"/>
          </a:xfrm>
        </p:spPr>
        <p:txBody>
          <a:bodyPr>
            <a:noAutofit/>
          </a:bodyPr>
          <a:lstStyle/>
          <a:p>
            <a:pPr marL="0" indent="0">
              <a:buNone/>
            </a:pPr>
            <a:r>
              <a:rPr lang="en-US" dirty="0" smtClean="0">
                <a:solidFill>
                  <a:schemeClr val="accent1"/>
                </a:solidFill>
              </a:rPr>
              <a:t>Register File</a:t>
            </a:r>
            <a:endParaRPr lang="en-US" dirty="0">
              <a:solidFill>
                <a:schemeClr val="accent1"/>
              </a:solidFill>
            </a:endParaRPr>
          </a:p>
          <a:p>
            <a:pPr lvl="1"/>
            <a:r>
              <a:rPr lang="en-US" dirty="0" smtClean="0"/>
              <a:t>N read/write registers</a:t>
            </a:r>
            <a:endParaRPr lang="en-US" dirty="0"/>
          </a:p>
          <a:p>
            <a:pPr lvl="1"/>
            <a:r>
              <a:rPr lang="en-US" dirty="0" smtClean="0"/>
              <a:t>Indexed by </a:t>
            </a:r>
            <a:br>
              <a:rPr lang="en-US" dirty="0" smtClean="0"/>
            </a:br>
            <a:r>
              <a:rPr lang="en-US" dirty="0" smtClean="0"/>
              <a:t>register number</a:t>
            </a:r>
          </a:p>
          <a:p>
            <a:pPr lvl="1"/>
            <a:endParaRPr lang="en-US" dirty="0"/>
          </a:p>
          <a:p>
            <a:endParaRPr lang="en-US" dirty="0" smtClean="0"/>
          </a:p>
          <a:p>
            <a:endParaRPr lang="en-US" dirty="0"/>
          </a:p>
          <a:p>
            <a:pPr marL="0" indent="0">
              <a:buNone/>
            </a:pPr>
            <a:endParaRPr lang="en-US" dirty="0" smtClean="0">
              <a:solidFill>
                <a:schemeClr val="accent1"/>
              </a:solidFill>
            </a:endParaRPr>
          </a:p>
          <a:p>
            <a:pPr marL="0" indent="0">
              <a:buNone/>
            </a:pPr>
            <a:r>
              <a:rPr lang="en-US" dirty="0" smtClean="0">
                <a:solidFill>
                  <a:schemeClr val="accent1"/>
                </a:solidFill>
              </a:rPr>
              <a:t>How to write to </a:t>
            </a:r>
            <a:r>
              <a:rPr lang="en-US" b="1" i="1" dirty="0" smtClean="0">
                <a:solidFill>
                  <a:schemeClr val="accent1"/>
                </a:solidFill>
              </a:rPr>
              <a:t>one</a:t>
            </a:r>
            <a:r>
              <a:rPr lang="en-US" dirty="0" smtClean="0">
                <a:solidFill>
                  <a:schemeClr val="accent1"/>
                </a:solidFill>
              </a:rPr>
              <a:t> register in the register file?</a:t>
            </a:r>
          </a:p>
          <a:p>
            <a:pPr lvl="1"/>
            <a:r>
              <a:rPr lang="en-US" dirty="0" smtClean="0"/>
              <a:t>Need a decoder</a:t>
            </a:r>
          </a:p>
          <a:p>
            <a:pPr lvl="1"/>
            <a:endParaRPr lang="en-US" dirty="0" smtClean="0"/>
          </a:p>
          <a:p>
            <a:pPr lvl="1"/>
            <a:endParaRPr lang="en-US" dirty="0"/>
          </a:p>
          <a:p>
            <a:endParaRPr lang="en-US" dirty="0"/>
          </a:p>
        </p:txBody>
      </p:sp>
      <p:sp>
        <p:nvSpPr>
          <p:cNvPr id="6" name="Title 3"/>
          <p:cNvSpPr>
            <a:spLocks noGrp="1"/>
          </p:cNvSpPr>
          <p:nvPr>
            <p:ph type="title"/>
            <p:custDataLst>
              <p:tags r:id="rId2"/>
            </p:custDataLst>
          </p:nvPr>
        </p:nvSpPr>
        <p:spPr>
          <a:xfrm>
            <a:off x="228600" y="152400"/>
            <a:ext cx="8686800" cy="533400"/>
          </a:xfrm>
        </p:spPr>
        <p:txBody>
          <a:bodyPr>
            <a:normAutofit fontScale="90000"/>
          </a:bodyPr>
          <a:lstStyle/>
          <a:p>
            <a:r>
              <a:rPr lang="en-US" dirty="0" smtClean="0"/>
              <a:t>Register File</a:t>
            </a:r>
            <a:endParaRPr lang="en-US" dirty="0"/>
          </a:p>
        </p:txBody>
      </p:sp>
      <p:grpSp>
        <p:nvGrpSpPr>
          <p:cNvPr id="7" name="Group 6"/>
          <p:cNvGrpSpPr/>
          <p:nvPr/>
        </p:nvGrpSpPr>
        <p:grpSpPr>
          <a:xfrm>
            <a:off x="5913335" y="1116455"/>
            <a:ext cx="1020865" cy="378796"/>
            <a:chOff x="5257800" y="1116455"/>
            <a:chExt cx="1020865" cy="378796"/>
          </a:xfrm>
        </p:grpSpPr>
        <p:sp>
          <p:nvSpPr>
            <p:cNvPr id="8" name="Rectangle 102"/>
            <p:cNvSpPr>
              <a:spLocks noChangeArrowheads="1"/>
            </p:cNvSpPr>
            <p:nvPr>
              <p:custDataLst>
                <p:tags r:id="rId20"/>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9" name="Text Box 113"/>
            <p:cNvSpPr txBox="1">
              <a:spLocks noChangeArrowheads="1"/>
            </p:cNvSpPr>
            <p:nvPr>
              <p:custDataLst>
                <p:tags r:id="rId21"/>
              </p:custDataLst>
            </p:nvPr>
          </p:nvSpPr>
          <p:spPr bwMode="auto">
            <a:xfrm>
              <a:off x="5474858" y="1116455"/>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0</a:t>
              </a:r>
              <a:endParaRPr lang="en-US" sz="2000" dirty="0">
                <a:solidFill>
                  <a:schemeClr val="tx2"/>
                </a:solidFill>
                <a:latin typeface="Source Sans Pro" panose="020B0503030403020204"/>
              </a:endParaRPr>
            </a:p>
          </p:txBody>
        </p:sp>
      </p:grpSp>
      <p:grpSp>
        <p:nvGrpSpPr>
          <p:cNvPr id="10" name="Group 9"/>
          <p:cNvGrpSpPr/>
          <p:nvPr/>
        </p:nvGrpSpPr>
        <p:grpSpPr>
          <a:xfrm>
            <a:off x="5913335" y="1672986"/>
            <a:ext cx="1020865" cy="571247"/>
            <a:chOff x="5257800" y="958437"/>
            <a:chExt cx="1020865" cy="571247"/>
          </a:xfrm>
        </p:grpSpPr>
        <p:sp>
          <p:nvSpPr>
            <p:cNvPr id="11" name="Rectangle 102"/>
            <p:cNvSpPr>
              <a:spLocks noChangeArrowheads="1"/>
            </p:cNvSpPr>
            <p:nvPr>
              <p:custDataLst>
                <p:tags r:id="rId18"/>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2" name="Text Box 113"/>
            <p:cNvSpPr txBox="1">
              <a:spLocks noChangeArrowheads="1"/>
            </p:cNvSpPr>
            <p:nvPr>
              <p:custDataLst>
                <p:tags r:id="rId19"/>
              </p:custDataLst>
            </p:nvPr>
          </p:nvSpPr>
          <p:spPr bwMode="auto">
            <a:xfrm>
              <a:off x="5429992" y="958437"/>
              <a:ext cx="524182" cy="571247"/>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3200" dirty="0" smtClean="0">
                  <a:solidFill>
                    <a:schemeClr val="tx2"/>
                  </a:solidFill>
                  <a:latin typeface="Source Sans Pro" panose="020B0503030403020204"/>
                </a:rPr>
                <a:t>….</a:t>
              </a:r>
              <a:endParaRPr lang="en-US" sz="3200" dirty="0">
                <a:solidFill>
                  <a:schemeClr val="tx2"/>
                </a:solidFill>
                <a:latin typeface="Source Sans Pro" panose="020B0503030403020204"/>
              </a:endParaRPr>
            </a:p>
          </p:txBody>
        </p:sp>
      </p:grpSp>
      <p:grpSp>
        <p:nvGrpSpPr>
          <p:cNvPr id="13" name="Group 12"/>
          <p:cNvGrpSpPr/>
          <p:nvPr/>
        </p:nvGrpSpPr>
        <p:grpSpPr>
          <a:xfrm>
            <a:off x="5913335" y="2228108"/>
            <a:ext cx="1020865" cy="362692"/>
            <a:chOff x="5257800" y="1132559"/>
            <a:chExt cx="1020865" cy="362692"/>
          </a:xfrm>
        </p:grpSpPr>
        <p:sp>
          <p:nvSpPr>
            <p:cNvPr id="14" name="Rectangle 102"/>
            <p:cNvSpPr>
              <a:spLocks noChangeArrowheads="1"/>
            </p:cNvSpPr>
            <p:nvPr>
              <p:custDataLst>
                <p:tags r:id="rId16"/>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5" name="Text Box 113"/>
            <p:cNvSpPr txBox="1">
              <a:spLocks noChangeArrowheads="1"/>
            </p:cNvSpPr>
            <p:nvPr>
              <p:custDataLst>
                <p:tags r:id="rId17"/>
              </p:custDataLst>
            </p:nvPr>
          </p:nvSpPr>
          <p:spPr bwMode="auto">
            <a:xfrm>
              <a:off x="5415127" y="1132559"/>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30</a:t>
              </a:r>
              <a:endParaRPr lang="en-US" sz="2000" dirty="0">
                <a:solidFill>
                  <a:schemeClr val="tx2"/>
                </a:solidFill>
                <a:latin typeface="Source Sans Pro" panose="020B0503030403020204"/>
              </a:endParaRPr>
            </a:p>
          </p:txBody>
        </p:sp>
      </p:grpSp>
      <p:grpSp>
        <p:nvGrpSpPr>
          <p:cNvPr id="16" name="Group 15"/>
          <p:cNvGrpSpPr/>
          <p:nvPr/>
        </p:nvGrpSpPr>
        <p:grpSpPr>
          <a:xfrm>
            <a:off x="5913335" y="2580146"/>
            <a:ext cx="1020865" cy="362905"/>
            <a:chOff x="5257800" y="1132346"/>
            <a:chExt cx="1020865" cy="362905"/>
          </a:xfrm>
        </p:grpSpPr>
        <p:sp>
          <p:nvSpPr>
            <p:cNvPr id="17" name="Rectangle 102"/>
            <p:cNvSpPr>
              <a:spLocks noChangeArrowheads="1"/>
            </p:cNvSpPr>
            <p:nvPr>
              <p:custDataLst>
                <p:tags r:id="rId14"/>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18" name="Text Box 113"/>
            <p:cNvSpPr txBox="1">
              <a:spLocks noChangeArrowheads="1"/>
            </p:cNvSpPr>
            <p:nvPr>
              <p:custDataLst>
                <p:tags r:id="rId15"/>
              </p:custDataLst>
            </p:nvPr>
          </p:nvSpPr>
          <p:spPr bwMode="auto">
            <a:xfrm>
              <a:off x="5415127" y="1132346"/>
              <a:ext cx="827150"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a:t>
              </a:r>
              <a:r>
                <a:rPr lang="en-US" sz="2000" i="1" dirty="0" smtClean="0">
                  <a:solidFill>
                    <a:schemeClr val="tx2"/>
                  </a:solidFill>
                  <a:latin typeface="Source Sans Pro" panose="020B0503030403020204"/>
                </a:rPr>
                <a:t>31</a:t>
              </a:r>
              <a:endParaRPr lang="en-US" sz="2000" dirty="0">
                <a:solidFill>
                  <a:schemeClr val="tx2"/>
                </a:solidFill>
                <a:latin typeface="Source Sans Pro" panose="020B0503030403020204"/>
              </a:endParaRPr>
            </a:p>
          </p:txBody>
        </p:sp>
      </p:grpSp>
      <p:grpSp>
        <p:nvGrpSpPr>
          <p:cNvPr id="19" name="Group 18"/>
          <p:cNvGrpSpPr/>
          <p:nvPr/>
        </p:nvGrpSpPr>
        <p:grpSpPr>
          <a:xfrm>
            <a:off x="5913335" y="1464458"/>
            <a:ext cx="1020865" cy="364342"/>
            <a:chOff x="5257800" y="1130909"/>
            <a:chExt cx="1020865" cy="364342"/>
          </a:xfrm>
        </p:grpSpPr>
        <p:sp>
          <p:nvSpPr>
            <p:cNvPr id="20" name="Rectangle 102"/>
            <p:cNvSpPr>
              <a:spLocks noChangeArrowheads="1"/>
            </p:cNvSpPr>
            <p:nvPr>
              <p:custDataLst>
                <p:tags r:id="rId12"/>
              </p:custDataLst>
            </p:nvPr>
          </p:nvSpPr>
          <p:spPr bwMode="auto">
            <a:xfrm>
              <a:off x="5257800" y="1143000"/>
              <a:ext cx="1020865" cy="352251"/>
            </a:xfrm>
            <a:prstGeom prst="rect">
              <a:avLst/>
            </a:prstGeom>
            <a:noFill/>
            <a:ln w="38100" algn="ctr">
              <a:solidFill>
                <a:schemeClr val="tx2"/>
              </a:solidFill>
              <a:miter lim="800000"/>
              <a:headEnd/>
              <a:tailEnd/>
            </a:ln>
            <a:effectLst/>
          </p:spPr>
          <p:txBody>
            <a:bodyPr anchor="ctr">
              <a:noAutofit/>
            </a:bodyPr>
            <a:lstStyle/>
            <a:p>
              <a:endParaRPr lang="en-US"/>
            </a:p>
          </p:txBody>
        </p:sp>
        <p:sp>
          <p:nvSpPr>
            <p:cNvPr id="21" name="Text Box 113"/>
            <p:cNvSpPr txBox="1">
              <a:spLocks noChangeArrowheads="1"/>
            </p:cNvSpPr>
            <p:nvPr>
              <p:custDataLst>
                <p:tags r:id="rId13"/>
              </p:custDataLst>
            </p:nvPr>
          </p:nvSpPr>
          <p:spPr bwMode="auto">
            <a:xfrm>
              <a:off x="5486461" y="1130909"/>
              <a:ext cx="684482" cy="357021"/>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Reg</a:t>
              </a:r>
              <a:r>
                <a:rPr lang="en-US" sz="2000" dirty="0" smtClean="0">
                  <a:solidFill>
                    <a:schemeClr val="tx2"/>
                  </a:solidFill>
                  <a:latin typeface="Source Sans Pro" panose="020B0503030403020204"/>
                </a:rPr>
                <a:t> 1</a:t>
              </a:r>
              <a:endParaRPr lang="en-US" sz="2000" dirty="0">
                <a:solidFill>
                  <a:schemeClr val="tx2"/>
                </a:solidFill>
                <a:latin typeface="Source Sans Pro" panose="020B0503030403020204"/>
              </a:endParaRPr>
            </a:p>
          </p:txBody>
        </p:sp>
      </p:grpSp>
      <p:sp>
        <p:nvSpPr>
          <p:cNvPr id="22" name="AutoShape 5"/>
          <p:cNvSpPr>
            <a:spLocks noChangeArrowheads="1"/>
          </p:cNvSpPr>
          <p:nvPr/>
        </p:nvSpPr>
        <p:spPr bwMode="auto">
          <a:xfrm>
            <a:off x="5555652" y="1276157"/>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23" name="Isosceles Triangle 22"/>
          <p:cNvSpPr/>
          <p:nvPr/>
        </p:nvSpPr>
        <p:spPr>
          <a:xfrm rot="5400000">
            <a:off x="5926188" y="13082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5926188" y="1663548"/>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5926188" y="23750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5926188" y="2756052"/>
            <a:ext cx="126695" cy="152400"/>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2" idx="3"/>
            <a:endCxn id="23" idx="3"/>
          </p:cNvCxnSpPr>
          <p:nvPr/>
        </p:nvCxnSpPr>
        <p:spPr>
          <a:xfrm flipV="1">
            <a:off x="5765202" y="1384453"/>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AutoShape 5"/>
          <p:cNvSpPr>
            <a:spLocks noChangeArrowheads="1"/>
          </p:cNvSpPr>
          <p:nvPr/>
        </p:nvSpPr>
        <p:spPr bwMode="auto">
          <a:xfrm>
            <a:off x="5555651" y="16764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29" name="Straight Connector 28"/>
          <p:cNvCxnSpPr>
            <a:stCxn id="28" idx="3"/>
          </p:cNvCxnSpPr>
          <p:nvPr/>
        </p:nvCxnSpPr>
        <p:spPr>
          <a:xfrm flipV="1">
            <a:off x="5765201" y="17846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AutoShape 5"/>
          <p:cNvSpPr>
            <a:spLocks noChangeArrowheads="1"/>
          </p:cNvSpPr>
          <p:nvPr/>
        </p:nvSpPr>
        <p:spPr bwMode="auto">
          <a:xfrm>
            <a:off x="5532335" y="2362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31" name="Straight Connector 30"/>
          <p:cNvCxnSpPr>
            <a:stCxn id="30" idx="3"/>
          </p:cNvCxnSpPr>
          <p:nvPr/>
        </p:nvCxnSpPr>
        <p:spPr>
          <a:xfrm flipV="1">
            <a:off x="5741885" y="2470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AutoShape 5"/>
          <p:cNvSpPr>
            <a:spLocks noChangeArrowheads="1"/>
          </p:cNvSpPr>
          <p:nvPr/>
        </p:nvSpPr>
        <p:spPr bwMode="auto">
          <a:xfrm>
            <a:off x="5532335" y="2743200"/>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33" name="Straight Connector 32"/>
          <p:cNvCxnSpPr>
            <a:stCxn id="32" idx="3"/>
          </p:cNvCxnSpPr>
          <p:nvPr/>
        </p:nvCxnSpPr>
        <p:spPr>
          <a:xfrm flipV="1">
            <a:off x="5741885" y="2851496"/>
            <a:ext cx="148134" cy="600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65535" y="1295400"/>
            <a:ext cx="865769" cy="16218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422942" y="1857549"/>
            <a:ext cx="925253" cy="584775"/>
          </a:xfrm>
          <a:prstGeom prst="rect">
            <a:avLst/>
          </a:prstGeom>
          <a:noFill/>
          <a:ln>
            <a:noFill/>
          </a:ln>
        </p:spPr>
        <p:txBody>
          <a:bodyPr wrap="none" rtlCol="0">
            <a:spAutoFit/>
          </a:bodyPr>
          <a:lstStyle/>
          <a:p>
            <a:pPr algn="ctr"/>
            <a:r>
              <a:rPr lang="en-US" sz="1600" dirty="0" smtClean="0">
                <a:solidFill>
                  <a:schemeClr val="tx2"/>
                </a:solidFill>
                <a:latin typeface="Source Sans Pro" panose="020B0503030403020204"/>
              </a:rPr>
              <a:t>5-to-32</a:t>
            </a:r>
          </a:p>
          <a:p>
            <a:pPr algn="ctr"/>
            <a:r>
              <a:rPr lang="en-US" sz="1600" dirty="0" smtClean="0">
                <a:solidFill>
                  <a:schemeClr val="tx2"/>
                </a:solidFill>
                <a:latin typeface="Source Sans Pro" panose="020B0503030403020204"/>
              </a:rPr>
              <a:t>decoder</a:t>
            </a:r>
            <a:endParaRPr lang="en-US" sz="1600" dirty="0">
              <a:solidFill>
                <a:schemeClr val="tx2"/>
              </a:solidFill>
              <a:latin typeface="Source Sans Pro" panose="020B0503030403020204"/>
            </a:endParaRPr>
          </a:p>
        </p:txBody>
      </p:sp>
      <p:cxnSp>
        <p:nvCxnSpPr>
          <p:cNvPr id="36" name="Straight Connector 35"/>
          <p:cNvCxnSpPr/>
          <p:nvPr/>
        </p:nvCxnSpPr>
        <p:spPr>
          <a:xfrm>
            <a:off x="5331304" y="1301405"/>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331304" y="1679402"/>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331304" y="2365202"/>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31304" y="2743200"/>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443478" y="1447800"/>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456135"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420161" y="2514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420161" y="28956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420161" y="1447800"/>
            <a:ext cx="23320" cy="2335878"/>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Line 106"/>
          <p:cNvSpPr>
            <a:spLocks noChangeShapeType="1"/>
          </p:cNvSpPr>
          <p:nvPr>
            <p:custDataLst>
              <p:tags r:id="rId3"/>
            </p:custDataLst>
          </p:nvPr>
        </p:nvSpPr>
        <p:spPr bwMode="auto">
          <a:xfrm rot="16200000" flipH="1">
            <a:off x="5372100" y="3619500"/>
            <a:ext cx="76200" cy="152400"/>
          </a:xfrm>
          <a:prstGeom prst="line">
            <a:avLst/>
          </a:prstGeom>
          <a:noFill/>
          <a:ln w="28575">
            <a:solidFill>
              <a:schemeClr val="accent4"/>
            </a:solidFill>
            <a:round/>
            <a:headEnd/>
            <a:tailEnd/>
          </a:ln>
          <a:effectLst/>
        </p:spPr>
        <p:txBody>
          <a:bodyPr wrap="none" anchor="ctr">
            <a:noAutofit/>
          </a:bodyPr>
          <a:lstStyle/>
          <a:p>
            <a:endParaRPr lang="en-US"/>
          </a:p>
        </p:txBody>
      </p:sp>
      <p:sp>
        <p:nvSpPr>
          <p:cNvPr id="46" name="Text Box 108"/>
          <p:cNvSpPr txBox="1">
            <a:spLocks noChangeArrowheads="1"/>
          </p:cNvSpPr>
          <p:nvPr>
            <p:custDataLst>
              <p:tags r:id="rId4"/>
            </p:custDataLst>
          </p:nvPr>
        </p:nvSpPr>
        <p:spPr bwMode="auto">
          <a:xfrm>
            <a:off x="4466854" y="3517816"/>
            <a:ext cx="327334"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5</a:t>
            </a:r>
            <a:endParaRPr lang="en-US" sz="2000" dirty="0">
              <a:solidFill>
                <a:schemeClr val="tx2"/>
              </a:solidFill>
              <a:latin typeface="Source Sans Pro" panose="020B0503030403020204"/>
            </a:endParaRPr>
          </a:p>
        </p:txBody>
      </p:sp>
      <p:sp>
        <p:nvSpPr>
          <p:cNvPr id="47" name="Text Box 108"/>
          <p:cNvSpPr txBox="1">
            <a:spLocks noChangeArrowheads="1"/>
          </p:cNvSpPr>
          <p:nvPr>
            <p:custDataLst>
              <p:tags r:id="rId5"/>
            </p:custDataLst>
          </p:nvPr>
        </p:nvSpPr>
        <p:spPr bwMode="auto">
          <a:xfrm>
            <a:off x="4634469" y="3714928"/>
            <a:ext cx="527900" cy="44935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R</a:t>
            </a:r>
            <a:r>
              <a:rPr lang="en-US" sz="2000" baseline="-25000" dirty="0" smtClean="0">
                <a:solidFill>
                  <a:schemeClr val="tx2"/>
                </a:solidFill>
                <a:latin typeface="Source Sans Pro" panose="020B0503030403020204"/>
              </a:rPr>
              <a:t>W</a:t>
            </a:r>
            <a:endParaRPr lang="en-US" sz="2000" baseline="-25000" dirty="0">
              <a:solidFill>
                <a:schemeClr val="tx2"/>
              </a:solidFill>
              <a:latin typeface="Source Sans Pro" panose="020B0503030403020204"/>
            </a:endParaRPr>
          </a:p>
        </p:txBody>
      </p:sp>
      <p:sp>
        <p:nvSpPr>
          <p:cNvPr id="48" name="Line 104"/>
          <p:cNvSpPr>
            <a:spLocks noChangeShapeType="1"/>
          </p:cNvSpPr>
          <p:nvPr>
            <p:custDataLst>
              <p:tags r:id="rId6"/>
            </p:custDataLst>
          </p:nvPr>
        </p:nvSpPr>
        <p:spPr bwMode="auto">
          <a:xfrm rot="16200000">
            <a:off x="4368216" y="3327985"/>
            <a:ext cx="888077" cy="23308"/>
          </a:xfrm>
          <a:prstGeom prst="line">
            <a:avLst/>
          </a:prstGeom>
          <a:noFill/>
          <a:ln w="28575">
            <a:solidFill>
              <a:schemeClr val="tx2"/>
            </a:solidFill>
            <a:round/>
            <a:headEnd type="none" w="med" len="med"/>
            <a:tailEnd type="arrow" w="med" len="med"/>
          </a:ln>
          <a:effectLst/>
        </p:spPr>
        <p:txBody>
          <a:bodyPr wrap="none" anchor="ctr">
            <a:noAutofit/>
          </a:bodyPr>
          <a:lstStyle/>
          <a:p>
            <a:endParaRPr lang="en-US"/>
          </a:p>
        </p:txBody>
      </p:sp>
      <p:sp>
        <p:nvSpPr>
          <p:cNvPr id="49" name="Text Box 108"/>
          <p:cNvSpPr txBox="1">
            <a:spLocks noChangeArrowheads="1"/>
          </p:cNvSpPr>
          <p:nvPr>
            <p:custDataLst>
              <p:tags r:id="rId7"/>
            </p:custDataLst>
          </p:nvPr>
        </p:nvSpPr>
        <p:spPr bwMode="auto">
          <a:xfrm>
            <a:off x="5181600" y="3733800"/>
            <a:ext cx="458779" cy="49494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rgbClr val="92D050"/>
                </a:solidFill>
                <a:latin typeface="Calibri"/>
              </a:rPr>
              <a:t>W</a:t>
            </a:r>
            <a:endParaRPr lang="en-US" sz="2400" baseline="-25000" dirty="0">
              <a:solidFill>
                <a:srgbClr val="92D050"/>
              </a:solidFill>
              <a:latin typeface="Calibri"/>
            </a:endParaRPr>
          </a:p>
        </p:txBody>
      </p:sp>
      <p:cxnSp>
        <p:nvCxnSpPr>
          <p:cNvPr id="50" name="Straight Connector 49"/>
          <p:cNvCxnSpPr/>
          <p:nvPr/>
        </p:nvCxnSpPr>
        <p:spPr>
          <a:xfrm>
            <a:off x="5815952" y="1143000"/>
            <a:ext cx="0" cy="1524001"/>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815952" y="2667000"/>
            <a:ext cx="97383"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815952" y="2286000"/>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821095" y="1569218"/>
            <a:ext cx="97384" cy="1"/>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031420" y="1143000"/>
            <a:ext cx="188191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Line 106"/>
          <p:cNvSpPr>
            <a:spLocks noChangeShapeType="1"/>
          </p:cNvSpPr>
          <p:nvPr>
            <p:custDataLst>
              <p:tags r:id="rId8"/>
            </p:custDataLst>
          </p:nvPr>
        </p:nvSpPr>
        <p:spPr bwMode="auto">
          <a:xfrm rot="16200000" flipH="1">
            <a:off x="4762500" y="36195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6" name="Rectangle 55"/>
          <p:cNvSpPr/>
          <p:nvPr/>
        </p:nvSpPr>
        <p:spPr>
          <a:xfrm>
            <a:off x="4260020" y="879565"/>
            <a:ext cx="3055180" cy="263825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Box 108"/>
          <p:cNvSpPr txBox="1">
            <a:spLocks noChangeArrowheads="1"/>
          </p:cNvSpPr>
          <p:nvPr>
            <p:custDataLst>
              <p:tags r:id="rId9"/>
            </p:custDataLst>
          </p:nvPr>
        </p:nvSpPr>
        <p:spPr bwMode="auto">
          <a:xfrm>
            <a:off x="3640768" y="838200"/>
            <a:ext cx="407483"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panose="020B0503030403020204"/>
              </a:rPr>
              <a:t>D</a:t>
            </a:r>
            <a:endParaRPr lang="en-US" sz="2400" baseline="-25000" dirty="0">
              <a:solidFill>
                <a:schemeClr val="tx2"/>
              </a:solidFill>
              <a:latin typeface="Source Sans Pro" panose="020B0503030403020204"/>
            </a:endParaRPr>
          </a:p>
        </p:txBody>
      </p:sp>
      <p:sp>
        <p:nvSpPr>
          <p:cNvPr id="58" name="Line 106"/>
          <p:cNvSpPr>
            <a:spLocks noChangeShapeType="1"/>
          </p:cNvSpPr>
          <p:nvPr>
            <p:custDataLst>
              <p:tags r:id="rId10"/>
            </p:custDataLst>
          </p:nvPr>
        </p:nvSpPr>
        <p:spPr bwMode="auto">
          <a:xfrm>
            <a:off x="4114800" y="1066800"/>
            <a:ext cx="76200" cy="152400"/>
          </a:xfrm>
          <a:prstGeom prst="line">
            <a:avLst/>
          </a:prstGeom>
          <a:noFill/>
          <a:ln w="28575">
            <a:solidFill>
              <a:schemeClr val="tx2"/>
            </a:solidFill>
            <a:round/>
            <a:headEnd/>
            <a:tailEnd/>
          </a:ln>
          <a:effectLst/>
        </p:spPr>
        <p:txBody>
          <a:bodyPr wrap="none" anchor="ctr">
            <a:noAutofit/>
          </a:bodyPr>
          <a:lstStyle/>
          <a:p>
            <a:endParaRPr lang="en-US"/>
          </a:p>
        </p:txBody>
      </p:sp>
      <p:sp>
        <p:nvSpPr>
          <p:cNvPr id="59" name="Text Box 108"/>
          <p:cNvSpPr txBox="1">
            <a:spLocks noChangeArrowheads="1"/>
          </p:cNvSpPr>
          <p:nvPr>
            <p:custDataLst>
              <p:tags r:id="rId11"/>
            </p:custDataLst>
          </p:nvPr>
        </p:nvSpPr>
        <p:spPr bwMode="auto">
          <a:xfrm>
            <a:off x="3793970" y="609600"/>
            <a:ext cx="527709"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panose="020B0503030403020204"/>
              </a:rPr>
              <a:t>32</a:t>
            </a:r>
            <a:endParaRPr lang="en-US" sz="2400" dirty="0">
              <a:solidFill>
                <a:schemeClr val="tx2"/>
              </a:solidFill>
              <a:latin typeface="Source Sans Pro" panose="020B0503030403020204"/>
            </a:endParaRPr>
          </a:p>
        </p:txBody>
      </p:sp>
      <p:sp>
        <p:nvSpPr>
          <p:cNvPr id="60" name="TextBox 59"/>
          <p:cNvSpPr txBox="1"/>
          <p:nvPr/>
        </p:nvSpPr>
        <p:spPr>
          <a:xfrm>
            <a:off x="457200" y="3429000"/>
            <a:ext cx="3352800" cy="584775"/>
          </a:xfrm>
          <a:prstGeom prst="rect">
            <a:avLst/>
          </a:prstGeom>
          <a:noFill/>
        </p:spPr>
        <p:txBody>
          <a:bodyPr wrap="square" rtlCol="0">
            <a:spAutoFit/>
          </a:bodyPr>
          <a:lstStyle/>
          <a:p>
            <a:r>
              <a:rPr lang="en-US" sz="3200" dirty="0" err="1">
                <a:solidFill>
                  <a:schemeClr val="tx2"/>
                </a:solidFill>
                <a:latin typeface="Consolas" pitchFamily="49" charset="0"/>
              </a:rPr>
              <a:t>addi</a:t>
            </a:r>
            <a:r>
              <a:rPr lang="en-US" sz="3200" dirty="0">
                <a:solidFill>
                  <a:schemeClr val="tx2"/>
                </a:solidFill>
                <a:latin typeface="Consolas" pitchFamily="49" charset="0"/>
              </a:rPr>
              <a:t>	</a:t>
            </a:r>
            <a:r>
              <a:rPr lang="en-US" sz="3200" dirty="0" smtClean="0">
                <a:solidFill>
                  <a:srgbClr val="FF40FF"/>
                </a:solidFill>
                <a:latin typeface="Consolas" pitchFamily="49" charset="0"/>
              </a:rPr>
              <a:t>x1</a:t>
            </a:r>
            <a:r>
              <a:rPr lang="en-US" sz="3200" dirty="0" smtClean="0">
                <a:solidFill>
                  <a:schemeClr val="tx2"/>
                </a:solidFill>
                <a:latin typeface="Consolas" pitchFamily="49" charset="0"/>
              </a:rPr>
              <a:t>, </a:t>
            </a:r>
            <a:r>
              <a:rPr lang="en-US" sz="3200" dirty="0">
                <a:solidFill>
                  <a:schemeClr val="tx2"/>
                </a:solidFill>
                <a:latin typeface="Consolas" pitchFamily="49" charset="0"/>
              </a:rPr>
              <a:t>x</a:t>
            </a:r>
            <a:r>
              <a:rPr lang="en-US" sz="3200" dirty="0" smtClean="0">
                <a:solidFill>
                  <a:schemeClr val="tx2"/>
                </a:solidFill>
                <a:latin typeface="Consolas" pitchFamily="49" charset="0"/>
              </a:rPr>
              <a:t>0</a:t>
            </a:r>
            <a:r>
              <a:rPr lang="en-US" sz="3200" dirty="0">
                <a:solidFill>
                  <a:schemeClr val="tx2"/>
                </a:solidFill>
                <a:latin typeface="Consolas" pitchFamily="49" charset="0"/>
              </a:rPr>
              <a:t>, 10</a:t>
            </a:r>
            <a:endParaRPr lang="en-US" sz="3200" dirty="0">
              <a:solidFill>
                <a:schemeClr val="tx2"/>
              </a:solidFill>
            </a:endParaRPr>
          </a:p>
        </p:txBody>
      </p:sp>
      <p:sp>
        <p:nvSpPr>
          <p:cNvPr id="61" name="Rectangle 60"/>
          <p:cNvSpPr/>
          <p:nvPr/>
        </p:nvSpPr>
        <p:spPr>
          <a:xfrm>
            <a:off x="4191000" y="4058612"/>
            <a:ext cx="1034257" cy="461665"/>
          </a:xfrm>
          <a:prstGeom prst="rect">
            <a:avLst/>
          </a:prstGeom>
          <a:ln>
            <a:noFill/>
          </a:ln>
        </p:spPr>
        <p:txBody>
          <a:bodyPr wrap="none">
            <a:spAutoFit/>
          </a:bodyPr>
          <a:lstStyle/>
          <a:p>
            <a:r>
              <a:rPr lang="en-US" sz="2400" dirty="0" smtClean="0">
                <a:solidFill>
                  <a:srgbClr val="FF40FF"/>
                </a:solidFill>
                <a:latin typeface="Consolas" pitchFamily="49" charset="0"/>
              </a:rPr>
              <a:t>00001</a:t>
            </a:r>
            <a:endParaRPr lang="en-US" sz="2400" dirty="0">
              <a:solidFill>
                <a:srgbClr val="FF40FF"/>
              </a:solidFill>
            </a:endParaRPr>
          </a:p>
        </p:txBody>
      </p:sp>
      <p:cxnSp>
        <p:nvCxnSpPr>
          <p:cNvPr id="62" name="Straight Connector 61"/>
          <p:cNvCxnSpPr/>
          <p:nvPr/>
        </p:nvCxnSpPr>
        <p:spPr>
          <a:xfrm flipH="1">
            <a:off x="5336233" y="1679402"/>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6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par>
                          <p:cTn id="85" fill="hold">
                            <p:stCondLst>
                              <p:cond delay="0"/>
                            </p:stCondLst>
                            <p:childTnLst>
                              <p:par>
                                <p:cTn id="86" presetID="7" presetClass="emph" presetSubtype="2" fill="hold" nodeType="afterEffect">
                                  <p:stCondLst>
                                    <p:cond delay="0"/>
                                  </p:stCondLst>
                                  <p:childTnLst>
                                    <p:animClr clrSpc="rgb" dir="cw">
                                      <p:cBhvr>
                                        <p:cTn id="87" dur="500" fill="hold"/>
                                        <p:tgtEl>
                                          <p:spTgt spid="62"/>
                                        </p:tgtEl>
                                        <p:attrNameLst>
                                          <p:attrName>stroke.color</p:attrName>
                                        </p:attrNameLst>
                                      </p:cBhvr>
                                      <p:to>
                                        <a:srgbClr val="FF40FF"/>
                                      </p:to>
                                    </p:animClr>
                                    <p:set>
                                      <p:cBhvr>
                                        <p:cTn id="88" dur="500" fill="hold"/>
                                        <p:tgtEl>
                                          <p:spTgt spid="6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8" grpId="0" animBg="1"/>
      <p:bldP spid="30" grpId="0" animBg="1"/>
      <p:bldP spid="32" grpId="0" animBg="1"/>
      <p:bldP spid="34" grpId="0" animBg="1"/>
      <p:bldP spid="35" grpId="0"/>
      <p:bldP spid="45" grpId="0" animBg="1"/>
      <p:bldP spid="46" grpId="0"/>
      <p:bldP spid="47" grpId="0"/>
      <p:bldP spid="48" grpId="0" animBg="1"/>
      <p:bldP spid="49" grpId="0"/>
      <p:bldP spid="55" grpId="0" animBg="1"/>
      <p:bldP spid="56" grpId="0" animBg="1"/>
      <p:bldP spid="57" grpId="0"/>
      <p:bldP spid="58" grpId="0" animBg="1"/>
      <p:bldP spid="59" grpId="0"/>
      <p:bldP spid="60" grpId="0"/>
      <p:bldP spid="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43</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Memory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Memory</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659478" y="4121174"/>
            <a:ext cx="2113656" cy="584775"/>
          </a:xfrm>
          <a:prstGeom prst="rect">
            <a:avLst/>
          </a:prstGeom>
          <a:noFill/>
        </p:spPr>
        <p:txBody>
          <a:bodyPr wrap="none" rtlCol="0">
            <a:spAutoFit/>
          </a:bodyPr>
          <a:lstStyle/>
          <a:p>
            <a:pPr defTabSz="914400"/>
            <a:r>
              <a:rPr lang="en-US" sz="3200" dirty="0" smtClean="0">
                <a:solidFill>
                  <a:schemeClr val="accent6"/>
                </a:solidFill>
                <a:latin typeface="Source Sans Pro"/>
              </a:rPr>
              <a:t>Word lines</a:t>
            </a:r>
            <a:endParaRPr lang="en-US" sz="3200" dirty="0">
              <a:solidFill>
                <a:schemeClr val="accent6"/>
              </a:solidFill>
              <a:latin typeface="Source Sans Pro"/>
            </a:endParaRPr>
          </a:p>
        </p:txBody>
      </p:sp>
      <p:cxnSp>
        <p:nvCxnSpPr>
          <p:cNvPr id="145" name="Straight Connector 144"/>
          <p:cNvCxnSpPr>
            <a:stCxn id="144" idx="3"/>
          </p:cNvCxnSpPr>
          <p:nvPr/>
        </p:nvCxnSpPr>
        <p:spPr>
          <a:xfrm flipV="1">
            <a:off x="2773134" y="2031522"/>
            <a:ext cx="2632799" cy="2382040"/>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3"/>
          </p:cNvCxnSpPr>
          <p:nvPr/>
        </p:nvCxnSpPr>
        <p:spPr>
          <a:xfrm flipV="1">
            <a:off x="2773134" y="3103146"/>
            <a:ext cx="2632799" cy="1310416"/>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44" idx="3"/>
          </p:cNvCxnSpPr>
          <p:nvPr/>
        </p:nvCxnSpPr>
        <p:spPr>
          <a:xfrm flipV="1">
            <a:off x="2773134" y="4254586"/>
            <a:ext cx="2683877" cy="158976"/>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4" idx="3"/>
          </p:cNvCxnSpPr>
          <p:nvPr/>
        </p:nvCxnSpPr>
        <p:spPr>
          <a:xfrm>
            <a:off x="2773134" y="4413562"/>
            <a:ext cx="2740145" cy="978070"/>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860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44</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Memory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Memory</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38100">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38100">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659478" y="4121174"/>
            <a:ext cx="1620957" cy="584775"/>
          </a:xfrm>
          <a:prstGeom prst="rect">
            <a:avLst/>
          </a:prstGeom>
          <a:noFill/>
        </p:spPr>
        <p:txBody>
          <a:bodyPr wrap="none" rtlCol="0">
            <a:spAutoFit/>
          </a:bodyPr>
          <a:lstStyle/>
          <a:p>
            <a:pPr defTabSz="914400"/>
            <a:r>
              <a:rPr lang="en-US" sz="3200" dirty="0" smtClean="0">
                <a:solidFill>
                  <a:srgbClr val="FF40FF"/>
                </a:solidFill>
                <a:latin typeface="Source Sans Pro"/>
              </a:rPr>
              <a:t>Bit lines</a:t>
            </a:r>
            <a:endParaRPr lang="en-US" sz="3200" dirty="0">
              <a:solidFill>
                <a:srgbClr val="FF40FF"/>
              </a:solidFill>
              <a:latin typeface="Source Sans Pro"/>
            </a:endParaRPr>
          </a:p>
        </p:txBody>
      </p:sp>
      <p:cxnSp>
        <p:nvCxnSpPr>
          <p:cNvPr id="145" name="Straight Connector 144"/>
          <p:cNvCxnSpPr>
            <a:stCxn id="144" idx="3"/>
          </p:cNvCxnSpPr>
          <p:nvPr/>
        </p:nvCxnSpPr>
        <p:spPr>
          <a:xfrm flipV="1">
            <a:off x="2280435" y="2851258"/>
            <a:ext cx="5116649" cy="1562304"/>
          </a:xfrm>
          <a:prstGeom prst="line">
            <a:avLst/>
          </a:prstGeom>
          <a:ln>
            <a:solidFill>
              <a:srgbClr val="FF4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3"/>
          </p:cNvCxnSpPr>
          <p:nvPr/>
        </p:nvCxnSpPr>
        <p:spPr>
          <a:xfrm flipV="1">
            <a:off x="2280435" y="4358430"/>
            <a:ext cx="6491078" cy="55132"/>
          </a:xfrm>
          <a:prstGeom prst="line">
            <a:avLst/>
          </a:prstGeom>
          <a:ln>
            <a:solidFill>
              <a:srgbClr val="FF4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22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45</a:t>
            </a:fld>
            <a:endParaRPr lang="en-US" dirty="0"/>
          </a:p>
        </p:txBody>
      </p:sp>
      <p:sp>
        <p:nvSpPr>
          <p:cNvPr id="5" name="Title 1"/>
          <p:cNvSpPr>
            <a:spLocks noGrp="1"/>
          </p:cNvSpPr>
          <p:nvPr>
            <p:ph type="title"/>
          </p:nvPr>
        </p:nvSpPr>
        <p:spPr>
          <a:xfrm>
            <a:off x="228600" y="152400"/>
            <a:ext cx="8686800" cy="533400"/>
          </a:xfrm>
        </p:spPr>
        <p:txBody>
          <a:bodyPr>
            <a:normAutofit fontScale="90000"/>
          </a:bodyPr>
          <a:lstStyle/>
          <a:p>
            <a:r>
              <a:rPr lang="en-US" dirty="0" err="1" smtClean="0">
                <a:solidFill>
                  <a:schemeClr val="accent6"/>
                </a:solidFill>
              </a:rPr>
              <a:t>iClicker</a:t>
            </a:r>
            <a:r>
              <a:rPr lang="en-US" dirty="0" smtClean="0">
                <a:solidFill>
                  <a:schemeClr val="accent6"/>
                </a:solidFill>
              </a:rPr>
              <a:t> Question</a:t>
            </a:r>
            <a:endParaRPr lang="en-US" dirty="0">
              <a:solidFill>
                <a:schemeClr val="accent6"/>
              </a:solidFill>
            </a:endParaRPr>
          </a:p>
        </p:txBody>
      </p:sp>
      <p:sp>
        <p:nvSpPr>
          <p:cNvPr id="6" name="Content Placeholder 3"/>
          <p:cNvSpPr>
            <a:spLocks noGrp="1"/>
          </p:cNvSpPr>
          <p:nvPr>
            <p:ph idx="1"/>
          </p:nvPr>
        </p:nvSpPr>
        <p:spPr>
          <a:xfrm>
            <a:off x="228600" y="838200"/>
            <a:ext cx="8686800" cy="5638800"/>
          </a:xfrm>
        </p:spPr>
        <p:txBody>
          <a:bodyPr>
            <a:normAutofit/>
          </a:bodyPr>
          <a:lstStyle/>
          <a:p>
            <a:pPr marL="0" indent="0">
              <a:buNone/>
            </a:pPr>
            <a:r>
              <a:rPr lang="en-US" dirty="0" smtClean="0"/>
              <a:t>What’s your familiarity with memory (SRAM, DRAM)?</a:t>
            </a:r>
            <a:endParaRPr lang="en-US" dirty="0" smtClean="0">
              <a:sym typeface="Wingdings"/>
            </a:endParaRPr>
          </a:p>
          <a:p>
            <a:endParaRPr lang="en-US" dirty="0">
              <a:sym typeface="Wingdings"/>
            </a:endParaRPr>
          </a:p>
          <a:p>
            <a:pPr marL="514350" indent="-514350">
              <a:buFont typeface="+mj-lt"/>
              <a:buAutoNum type="alphaUcPeriod"/>
            </a:pPr>
            <a:r>
              <a:rPr lang="en-US" dirty="0" smtClean="0"/>
              <a:t>I’ve never heard of any of this.</a:t>
            </a:r>
          </a:p>
          <a:p>
            <a:pPr marL="514350" indent="-514350">
              <a:buFont typeface="+mj-lt"/>
              <a:buAutoNum type="alphaUcPeriod" startAt="2"/>
            </a:pPr>
            <a:r>
              <a:rPr lang="en-US" dirty="0" smtClean="0"/>
              <a:t>I’ve heard the words SRAM and DRAM, but I have no idea what they are.</a:t>
            </a:r>
          </a:p>
          <a:p>
            <a:pPr marL="514350" indent="-514350">
              <a:buFont typeface="+mj-lt"/>
              <a:buAutoNum type="alphaUcPeriod" startAt="3"/>
            </a:pPr>
            <a:r>
              <a:rPr lang="en-US" dirty="0" smtClean="0"/>
              <a:t>I know that DRAM means main memory.</a:t>
            </a:r>
          </a:p>
          <a:p>
            <a:pPr marL="514350" indent="-514350">
              <a:buFont typeface="+mj-lt"/>
              <a:buAutoNum type="alphaUcPeriod" startAt="3"/>
            </a:pPr>
            <a:r>
              <a:rPr lang="en-US" dirty="0" smtClean="0"/>
              <a:t>I know the difference between SRAM and DRAM and where they are used in a computer system.</a:t>
            </a:r>
            <a:endParaRPr lang="en-US" dirty="0"/>
          </a:p>
        </p:txBody>
      </p:sp>
      <p:sp>
        <p:nvSpPr>
          <p:cNvPr id="7" name="Rectangle 6"/>
          <p:cNvSpPr/>
          <p:nvPr/>
        </p:nvSpPr>
        <p:spPr>
          <a:xfrm>
            <a:off x="0" y="0"/>
            <a:ext cx="9144000" cy="685800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689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46</a:t>
            </a:fld>
            <a:endParaRPr lang="en-US" dirty="0"/>
          </a:p>
        </p:txBody>
      </p:sp>
      <p:sp>
        <p:nvSpPr>
          <p:cNvPr id="5" name="Title 2"/>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SRAM Cell</a:t>
            </a:r>
            <a:endParaRPr lang="en-US" dirty="0"/>
          </a:p>
        </p:txBody>
      </p:sp>
      <p:sp>
        <p:nvSpPr>
          <p:cNvPr id="6" name="Content Placeholder 3"/>
          <p:cNvSpPr>
            <a:spLocks noGrp="1"/>
          </p:cNvSpPr>
          <p:nvPr>
            <p:ph idx="1"/>
            <p:custDataLst>
              <p:tags r:id="rId2"/>
            </p:custDataLst>
          </p:nvPr>
        </p:nvSpPr>
        <p:spPr>
          <a:xfrm>
            <a:off x="228600" y="612188"/>
            <a:ext cx="8686800" cy="609600"/>
          </a:xfrm>
        </p:spPr>
        <p:txBody>
          <a:bodyPr>
            <a:normAutofit/>
          </a:bodyPr>
          <a:lstStyle/>
          <a:p>
            <a:pPr marL="0" indent="0">
              <a:buNone/>
            </a:pPr>
            <a:r>
              <a:rPr lang="en-US" sz="2800" dirty="0" smtClean="0"/>
              <a:t>Typical SRAM Cell</a:t>
            </a:r>
            <a:endParaRPr lang="en-US" sz="2800" dirty="0"/>
          </a:p>
        </p:txBody>
      </p:sp>
      <p:sp>
        <p:nvSpPr>
          <p:cNvPr id="7" name="Isosceles Triangle 6"/>
          <p:cNvSpPr/>
          <p:nvPr>
            <p:custDataLst>
              <p:tags r:id="rId3"/>
            </p:custDataLst>
          </p:nvPr>
        </p:nvSpPr>
        <p:spPr>
          <a:xfrm rot="5400000">
            <a:off x="3829050" y="20002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custDataLst>
              <p:tags r:id="rId4"/>
            </p:custDataLst>
          </p:nvPr>
        </p:nvCxnSpPr>
        <p:spPr>
          <a:xfrm rot="10800000">
            <a:off x="33909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10800000">
            <a:off x="44958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custDataLst>
              <p:tags r:id="rId6"/>
            </p:custDataLst>
          </p:nvPr>
        </p:nvSpPr>
        <p:spPr>
          <a:xfrm>
            <a:off x="4343400" y="21717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custDataLst>
              <p:tags r:id="rId7"/>
            </p:custDataLst>
          </p:nvPr>
        </p:nvGrpSpPr>
        <p:grpSpPr>
          <a:xfrm flipH="1">
            <a:off x="3411244" y="3007312"/>
            <a:ext cx="1562100" cy="533400"/>
            <a:chOff x="3238500" y="3162300"/>
            <a:chExt cx="1562100" cy="533400"/>
          </a:xfrm>
        </p:grpSpPr>
        <p:sp>
          <p:nvSpPr>
            <p:cNvPr id="12" name="Isosceles Triangle 11"/>
            <p:cNvSpPr/>
            <p:nvPr>
              <p:custDataLst>
                <p:tags r:id="rId34"/>
              </p:custDataLst>
            </p:nvPr>
          </p:nvSpPr>
          <p:spPr>
            <a:xfrm rot="5400000">
              <a:off x="3676650" y="31813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custDataLst>
                <p:tags r:id="rId35"/>
              </p:custDataLst>
            </p:nvPr>
          </p:nvCxnSpPr>
          <p:spPr>
            <a:xfrm rot="10800000">
              <a:off x="32385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36"/>
              </p:custDataLst>
            </p:nvPr>
          </p:nvCxnSpPr>
          <p:spPr>
            <a:xfrm rot="10800000">
              <a:off x="43434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p:cNvSpPr/>
            <p:nvPr>
              <p:custDataLst>
                <p:tags r:id="rId37"/>
              </p:custDataLst>
            </p:nvPr>
          </p:nvSpPr>
          <p:spPr>
            <a:xfrm>
              <a:off x="4191000" y="33528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custDataLst>
              <p:tags r:id="rId8"/>
            </p:custDataLst>
          </p:nvPr>
        </p:nvCxnSpPr>
        <p:spPr>
          <a:xfrm rot="5400000">
            <a:off x="442847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9"/>
            </p:custDataLst>
          </p:nvPr>
        </p:nvCxnSpPr>
        <p:spPr>
          <a:xfrm rot="5400000">
            <a:off x="287266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0"/>
            </p:custDataLst>
          </p:nvPr>
        </p:nvCxnSpPr>
        <p:spPr>
          <a:xfrm rot="10800000">
            <a:off x="4953000" y="2743200"/>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1"/>
            </p:custDataLst>
          </p:nvPr>
        </p:nvCxnSpPr>
        <p:spPr>
          <a:xfrm>
            <a:off x="2945166" y="2739498"/>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2"/>
            </p:custDataLst>
          </p:nvPr>
        </p:nvCxnSpPr>
        <p:spPr>
          <a:xfrm rot="5400000" flipH="1" flipV="1">
            <a:off x="5334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3"/>
            </p:custDataLst>
          </p:nvPr>
        </p:nvCxnSpPr>
        <p:spPr>
          <a:xfrm>
            <a:off x="5410200"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4"/>
            </p:custDataLst>
          </p:nvPr>
        </p:nvCxnSpPr>
        <p:spPr>
          <a:xfrm rot="5400000">
            <a:off x="5715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5"/>
            </p:custDataLst>
          </p:nvPr>
        </p:nvCxnSpPr>
        <p:spPr>
          <a:xfrm>
            <a:off x="5791200"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6"/>
            </p:custDataLst>
          </p:nvPr>
        </p:nvCxnSpPr>
        <p:spPr>
          <a:xfrm>
            <a:off x="5410200"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7"/>
            </p:custDataLst>
          </p:nvPr>
        </p:nvCxnSpPr>
        <p:spPr>
          <a:xfrm rot="5400000" flipH="1" flipV="1">
            <a:off x="5255212"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18"/>
            </p:custDataLst>
          </p:nvPr>
        </p:nvCxnSpPr>
        <p:spPr>
          <a:xfrm rot="5400000" flipH="1" flipV="1">
            <a:off x="2496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19"/>
            </p:custDataLst>
          </p:nvPr>
        </p:nvCxnSpPr>
        <p:spPr>
          <a:xfrm>
            <a:off x="2573044"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0"/>
            </p:custDataLst>
          </p:nvPr>
        </p:nvCxnSpPr>
        <p:spPr>
          <a:xfrm rot="5400000">
            <a:off x="2877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21"/>
            </p:custDataLst>
          </p:nvPr>
        </p:nvCxnSpPr>
        <p:spPr>
          <a:xfrm>
            <a:off x="2192044" y="2743200"/>
            <a:ext cx="381000" cy="0"/>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custDataLst>
              <p:tags r:id="rId22"/>
            </p:custDataLst>
          </p:nvPr>
        </p:nvCxnSpPr>
        <p:spPr>
          <a:xfrm>
            <a:off x="2573044"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23"/>
            </p:custDataLst>
          </p:nvPr>
        </p:nvCxnSpPr>
        <p:spPr>
          <a:xfrm rot="5400000" flipH="1" flipV="1">
            <a:off x="2418056"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24"/>
            </p:custDataLst>
          </p:nvPr>
        </p:nvCxnSpPr>
        <p:spPr>
          <a:xfrm>
            <a:off x="2286000" y="1828800"/>
            <a:ext cx="381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25"/>
            </p:custDataLst>
          </p:nvPr>
        </p:nvCxnSpPr>
        <p:spPr>
          <a:xfrm rot="5400000">
            <a:off x="4991100" y="2400300"/>
            <a:ext cx="2362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26"/>
            </p:custDataLst>
          </p:nvPr>
        </p:nvCxnSpPr>
        <p:spPr>
          <a:xfrm rot="16200000" flipH="1">
            <a:off x="1057922" y="2353322"/>
            <a:ext cx="2286000" cy="177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27"/>
            </p:custDataLst>
          </p:nvPr>
        </p:nvCxnSpPr>
        <p:spPr>
          <a:xfrm>
            <a:off x="6248400"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28"/>
            </p:custDataLst>
          </p:nvPr>
        </p:nvCxnSpPr>
        <p:spPr>
          <a:xfrm>
            <a:off x="582966" y="1828800"/>
            <a:ext cx="152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custDataLst>
              <p:tags r:id="rId29"/>
            </p:custDataLst>
          </p:nvPr>
        </p:nvSpPr>
        <p:spPr>
          <a:xfrm>
            <a:off x="6019800" y="3505200"/>
            <a:ext cx="457200" cy="523220"/>
          </a:xfrm>
          <a:prstGeom prst="rect">
            <a:avLst/>
          </a:prstGeom>
          <a:noFill/>
          <a:ln>
            <a:noFill/>
          </a:ln>
        </p:spPr>
        <p:txBody>
          <a:bodyPr wrap="square" rtlCol="0">
            <a:spAutoFit/>
          </a:bodyPr>
          <a:lstStyle/>
          <a:p>
            <a:r>
              <a:rPr lang="en-US" sz="2800" dirty="0" smtClean="0">
                <a:solidFill>
                  <a:schemeClr val="tx2"/>
                </a:solidFill>
                <a:latin typeface="Source Sans Pro"/>
              </a:rPr>
              <a:t>B</a:t>
            </a:r>
          </a:p>
        </p:txBody>
      </p:sp>
      <mc:AlternateContent xmlns:mc="http://schemas.openxmlformats.org/markup-compatibility/2006" xmlns:a14="http://schemas.microsoft.com/office/drawing/2010/main">
        <mc:Choice Requires="a14">
          <p:sp>
            <p:nvSpPr>
              <p:cNvPr id="38" name="TextBox 37"/>
              <p:cNvSpPr txBox="1"/>
              <p:nvPr>
                <p:custDataLst>
                  <p:tags r:id="rId30"/>
                </p:custDataLst>
              </p:nvPr>
            </p:nvSpPr>
            <p:spPr>
              <a:xfrm>
                <a:off x="2057400" y="3505200"/>
                <a:ext cx="457200"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tx2"/>
                              </a:solidFill>
                              <a:latin typeface="Cambria Math" panose="02040503050406030204" pitchFamily="18" charset="0"/>
                            </a:rPr>
                          </m:ctrlPr>
                        </m:accPr>
                        <m:e>
                          <m:r>
                            <m:rPr>
                              <m:sty m:val="p"/>
                            </m:rPr>
                            <a:rPr lang="en-US" sz="2800" b="0" i="0" smtClean="0">
                              <a:solidFill>
                                <a:schemeClr val="tx2"/>
                              </a:solidFill>
                              <a:latin typeface="Cambria Math" panose="02040503050406030204" pitchFamily="18" charset="0"/>
                            </a:rPr>
                            <m:t>B</m:t>
                          </m:r>
                        </m:e>
                      </m:acc>
                    </m:oMath>
                  </m:oMathPara>
                </a14:m>
                <a:endParaRPr lang="en-US" sz="2800" dirty="0" smtClean="0">
                  <a:solidFill>
                    <a:schemeClr val="tx2"/>
                  </a:solidFill>
                  <a:latin typeface="Source Sans Pro"/>
                </a:endParaRPr>
              </a:p>
            </p:txBody>
          </p:sp>
        </mc:Choice>
        <mc:Fallback xmlns="">
          <p:sp>
            <p:nvSpPr>
              <p:cNvPr id="38" name="TextBox 37"/>
              <p:cNvSpPr txBox="1">
                <a:spLocks noRot="1" noChangeAspect="1" noMove="1" noResize="1" noEditPoints="1" noAdjustHandles="1" noChangeArrowheads="1" noChangeShapeType="1" noTextEdit="1"/>
              </p:cNvSpPr>
              <p:nvPr>
                <p:custDataLst>
                  <p:tags r:id="rId40"/>
                </p:custDataLst>
              </p:nvPr>
            </p:nvSpPr>
            <p:spPr>
              <a:xfrm>
                <a:off x="2057400" y="3505200"/>
                <a:ext cx="457200" cy="523220"/>
              </a:xfrm>
              <a:prstGeom prst="rect">
                <a:avLst/>
              </a:prstGeom>
              <a:blipFill>
                <a:blip r:embed="rId41"/>
                <a:stretch>
                  <a:fillRect/>
                </a:stretch>
              </a:blipFill>
              <a:ln>
                <a:noFill/>
              </a:ln>
            </p:spPr>
            <p:txBody>
              <a:bodyPr/>
              <a:lstStyle/>
              <a:p>
                <a:r>
                  <a:rPr lang="en-US">
                    <a:noFill/>
                  </a:rPr>
                  <a:t> </a:t>
                </a:r>
              </a:p>
            </p:txBody>
          </p:sp>
        </mc:Fallback>
      </mc:AlternateContent>
      <p:sp>
        <p:nvSpPr>
          <p:cNvPr id="39" name="TextBox 38"/>
          <p:cNvSpPr txBox="1"/>
          <p:nvPr>
            <p:custDataLst>
              <p:tags r:id="rId31"/>
            </p:custDataLst>
          </p:nvPr>
        </p:nvSpPr>
        <p:spPr>
          <a:xfrm>
            <a:off x="6858000"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40" name="TextBox 39"/>
          <p:cNvSpPr txBox="1"/>
          <p:nvPr>
            <p:custDataLst>
              <p:tags r:id="rId32"/>
            </p:custDataLst>
          </p:nvPr>
        </p:nvSpPr>
        <p:spPr>
          <a:xfrm>
            <a:off x="56328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p:sp>
        <p:nvSpPr>
          <p:cNvPr id="41" name="TextBox 40"/>
          <p:cNvSpPr txBox="1"/>
          <p:nvPr>
            <p:custDataLst>
              <p:tags r:id="rId33"/>
            </p:custDataLst>
          </p:nvPr>
        </p:nvSpPr>
        <p:spPr>
          <a:xfrm>
            <a:off x="228600" y="4084813"/>
            <a:ext cx="8763000" cy="400110"/>
          </a:xfrm>
          <a:prstGeom prst="rect">
            <a:avLst/>
          </a:prstGeom>
          <a:noFill/>
          <a:ln>
            <a:noFill/>
          </a:ln>
        </p:spPr>
        <p:txBody>
          <a:bodyPr wrap="square" rtlCol="0">
            <a:spAutoFit/>
          </a:bodyPr>
          <a:lstStyle/>
          <a:p>
            <a:pPr marL="230188" indent="-230188">
              <a:buClr>
                <a:schemeClr val="accent1"/>
              </a:buClr>
            </a:pPr>
            <a:r>
              <a:rPr lang="en-US" sz="2000" dirty="0" smtClean="0">
                <a:solidFill>
                  <a:schemeClr val="tx2"/>
                </a:solidFill>
                <a:latin typeface="Source Sans Pro"/>
              </a:rPr>
              <a:t>Each cell stores one bit, and requires 4 – 8 transistors (6 is typical)</a:t>
            </a:r>
          </a:p>
        </p:txBody>
      </p:sp>
      <p:sp>
        <p:nvSpPr>
          <p:cNvPr id="42" name="Oval 41"/>
          <p:cNvSpPr/>
          <p:nvPr/>
        </p:nvSpPr>
        <p:spPr>
          <a:xfrm>
            <a:off x="2286001" y="2247900"/>
            <a:ext cx="887766" cy="9499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32034" y="2249745"/>
            <a:ext cx="887766" cy="9499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394141" y="799229"/>
            <a:ext cx="1795684" cy="707886"/>
          </a:xfrm>
          <a:prstGeom prst="rect">
            <a:avLst/>
          </a:prstGeom>
          <a:noFill/>
          <a:ln>
            <a:noFill/>
          </a:ln>
        </p:spPr>
        <p:txBody>
          <a:bodyPr wrap="none" rtlCol="0">
            <a:spAutoFit/>
          </a:bodyPr>
          <a:lstStyle/>
          <a:p>
            <a:r>
              <a:rPr lang="en-US" sz="2000" dirty="0" smtClean="0">
                <a:solidFill>
                  <a:schemeClr val="accent6"/>
                </a:solidFill>
                <a:latin typeface="Source Sans Pro"/>
              </a:rPr>
              <a:t>Pass-Through</a:t>
            </a:r>
          </a:p>
          <a:p>
            <a:r>
              <a:rPr lang="en-US" sz="2000" dirty="0" smtClean="0">
                <a:solidFill>
                  <a:schemeClr val="accent6"/>
                </a:solidFill>
                <a:latin typeface="Source Sans Pro"/>
              </a:rPr>
              <a:t>Transistors</a:t>
            </a:r>
            <a:endParaRPr lang="en-US" sz="2000" dirty="0">
              <a:solidFill>
                <a:schemeClr val="accent6"/>
              </a:solidFill>
              <a:latin typeface="Source Sans Pro"/>
            </a:endParaRPr>
          </a:p>
        </p:txBody>
      </p:sp>
      <p:sp>
        <p:nvSpPr>
          <p:cNvPr id="45" name="Oval 44"/>
          <p:cNvSpPr/>
          <p:nvPr/>
        </p:nvSpPr>
        <p:spPr>
          <a:xfrm>
            <a:off x="3173766" y="649545"/>
            <a:ext cx="2236434" cy="95065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2" idx="7"/>
            <a:endCxn id="45" idx="3"/>
          </p:cNvCxnSpPr>
          <p:nvPr/>
        </p:nvCxnSpPr>
        <p:spPr>
          <a:xfrm flipV="1">
            <a:off x="3043757" y="1460980"/>
            <a:ext cx="457527" cy="9260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1"/>
            <a:endCxn id="45" idx="5"/>
          </p:cNvCxnSpPr>
          <p:nvPr/>
        </p:nvCxnSpPr>
        <p:spPr>
          <a:xfrm flipH="1" flipV="1">
            <a:off x="5082682" y="1460980"/>
            <a:ext cx="179362" cy="92787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4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47</a:t>
            </a:fld>
            <a:endParaRPr lang="en-US" dirty="0"/>
          </a:p>
        </p:txBody>
      </p:sp>
      <p:sp>
        <p:nvSpPr>
          <p:cNvPr id="5" name="Title 2"/>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SRAM Cell</a:t>
            </a:r>
            <a:endParaRPr lang="en-US" dirty="0"/>
          </a:p>
        </p:txBody>
      </p:sp>
      <p:sp>
        <p:nvSpPr>
          <p:cNvPr id="6" name="Content Placeholder 3"/>
          <p:cNvSpPr>
            <a:spLocks noGrp="1"/>
          </p:cNvSpPr>
          <p:nvPr>
            <p:ph idx="1"/>
            <p:custDataLst>
              <p:tags r:id="rId2"/>
            </p:custDataLst>
          </p:nvPr>
        </p:nvSpPr>
        <p:spPr>
          <a:xfrm>
            <a:off x="228600" y="612188"/>
            <a:ext cx="8686800" cy="609600"/>
          </a:xfrm>
        </p:spPr>
        <p:txBody>
          <a:bodyPr>
            <a:normAutofit/>
          </a:bodyPr>
          <a:lstStyle/>
          <a:p>
            <a:pPr marL="0" indent="0">
              <a:buNone/>
            </a:pPr>
            <a:r>
              <a:rPr lang="en-US" sz="2800" dirty="0" smtClean="0"/>
              <a:t>Typical SRAM Cell</a:t>
            </a:r>
            <a:endParaRPr lang="en-US" sz="2800" dirty="0"/>
          </a:p>
        </p:txBody>
      </p:sp>
      <p:sp>
        <p:nvSpPr>
          <p:cNvPr id="7" name="Isosceles Triangle 6"/>
          <p:cNvSpPr/>
          <p:nvPr>
            <p:custDataLst>
              <p:tags r:id="rId3"/>
            </p:custDataLst>
          </p:nvPr>
        </p:nvSpPr>
        <p:spPr>
          <a:xfrm rot="5400000">
            <a:off x="3829050" y="20002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custDataLst>
              <p:tags r:id="rId4"/>
            </p:custDataLst>
          </p:nvPr>
        </p:nvCxnSpPr>
        <p:spPr>
          <a:xfrm rot="10800000">
            <a:off x="33909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5"/>
            </p:custDataLst>
          </p:nvPr>
        </p:nvCxnSpPr>
        <p:spPr>
          <a:xfrm rot="10800000">
            <a:off x="44958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custDataLst>
              <p:tags r:id="rId6"/>
            </p:custDataLst>
          </p:nvPr>
        </p:nvSpPr>
        <p:spPr>
          <a:xfrm>
            <a:off x="4343400" y="21717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custDataLst>
              <p:tags r:id="rId7"/>
            </p:custDataLst>
          </p:nvPr>
        </p:nvGrpSpPr>
        <p:grpSpPr>
          <a:xfrm flipH="1">
            <a:off x="3411244" y="3007312"/>
            <a:ext cx="1562100" cy="533400"/>
            <a:chOff x="3238500" y="3162300"/>
            <a:chExt cx="1562100" cy="533400"/>
          </a:xfrm>
        </p:grpSpPr>
        <p:sp>
          <p:nvSpPr>
            <p:cNvPr id="12" name="Isosceles Triangle 11"/>
            <p:cNvSpPr/>
            <p:nvPr>
              <p:custDataLst>
                <p:tags r:id="rId42"/>
              </p:custDataLst>
            </p:nvPr>
          </p:nvSpPr>
          <p:spPr>
            <a:xfrm rot="5400000">
              <a:off x="3676650" y="31813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custDataLst>
                <p:tags r:id="rId43"/>
              </p:custDataLst>
            </p:nvPr>
          </p:nvCxnSpPr>
          <p:spPr>
            <a:xfrm rot="10800000">
              <a:off x="32385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44"/>
              </p:custDataLst>
            </p:nvPr>
          </p:nvCxnSpPr>
          <p:spPr>
            <a:xfrm rot="10800000">
              <a:off x="43434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p:cNvSpPr/>
            <p:nvPr>
              <p:custDataLst>
                <p:tags r:id="rId45"/>
              </p:custDataLst>
            </p:nvPr>
          </p:nvSpPr>
          <p:spPr>
            <a:xfrm>
              <a:off x="4191000" y="33528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custDataLst>
              <p:tags r:id="rId8"/>
            </p:custDataLst>
          </p:nvPr>
        </p:nvCxnSpPr>
        <p:spPr>
          <a:xfrm rot="5400000">
            <a:off x="442847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9"/>
            </p:custDataLst>
          </p:nvPr>
        </p:nvCxnSpPr>
        <p:spPr>
          <a:xfrm rot="5400000">
            <a:off x="287266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0"/>
            </p:custDataLst>
          </p:nvPr>
        </p:nvCxnSpPr>
        <p:spPr>
          <a:xfrm rot="10800000">
            <a:off x="4953000" y="2743200"/>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1"/>
            </p:custDataLst>
          </p:nvPr>
        </p:nvCxnSpPr>
        <p:spPr>
          <a:xfrm>
            <a:off x="2945166" y="2739498"/>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2"/>
            </p:custDataLst>
          </p:nvPr>
        </p:nvCxnSpPr>
        <p:spPr>
          <a:xfrm rot="5400000" flipH="1" flipV="1">
            <a:off x="5334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3"/>
            </p:custDataLst>
          </p:nvPr>
        </p:nvCxnSpPr>
        <p:spPr>
          <a:xfrm>
            <a:off x="5410200"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4"/>
            </p:custDataLst>
          </p:nvPr>
        </p:nvCxnSpPr>
        <p:spPr>
          <a:xfrm rot="5400000">
            <a:off x="5715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5"/>
            </p:custDataLst>
          </p:nvPr>
        </p:nvCxnSpPr>
        <p:spPr>
          <a:xfrm>
            <a:off x="5791200"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6"/>
            </p:custDataLst>
          </p:nvPr>
        </p:nvCxnSpPr>
        <p:spPr>
          <a:xfrm>
            <a:off x="5410200"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7"/>
            </p:custDataLst>
          </p:nvPr>
        </p:nvCxnSpPr>
        <p:spPr>
          <a:xfrm rot="5400000" flipH="1" flipV="1">
            <a:off x="5255212"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18"/>
            </p:custDataLst>
          </p:nvPr>
        </p:nvCxnSpPr>
        <p:spPr>
          <a:xfrm rot="5400000" flipH="1" flipV="1">
            <a:off x="2496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19"/>
            </p:custDataLst>
          </p:nvPr>
        </p:nvCxnSpPr>
        <p:spPr>
          <a:xfrm>
            <a:off x="2573044"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0"/>
            </p:custDataLst>
          </p:nvPr>
        </p:nvCxnSpPr>
        <p:spPr>
          <a:xfrm rot="5400000">
            <a:off x="2877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21"/>
            </p:custDataLst>
          </p:nvPr>
        </p:nvCxnSpPr>
        <p:spPr>
          <a:xfrm>
            <a:off x="2192044" y="2743200"/>
            <a:ext cx="381000" cy="0"/>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custDataLst>
              <p:tags r:id="rId22"/>
            </p:custDataLst>
          </p:nvPr>
        </p:nvCxnSpPr>
        <p:spPr>
          <a:xfrm>
            <a:off x="2573044"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23"/>
            </p:custDataLst>
          </p:nvPr>
        </p:nvCxnSpPr>
        <p:spPr>
          <a:xfrm rot="5400000" flipH="1" flipV="1">
            <a:off x="2418056"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24"/>
            </p:custDataLst>
          </p:nvPr>
        </p:nvCxnSpPr>
        <p:spPr>
          <a:xfrm>
            <a:off x="2286000" y="1828800"/>
            <a:ext cx="381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25"/>
            </p:custDataLst>
          </p:nvPr>
        </p:nvCxnSpPr>
        <p:spPr>
          <a:xfrm rot="5400000">
            <a:off x="4991100" y="2400300"/>
            <a:ext cx="2362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26"/>
            </p:custDataLst>
          </p:nvPr>
        </p:nvCxnSpPr>
        <p:spPr>
          <a:xfrm rot="16200000" flipH="1">
            <a:off x="1057922" y="2353322"/>
            <a:ext cx="2286000" cy="177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27"/>
            </p:custDataLst>
          </p:nvPr>
        </p:nvCxnSpPr>
        <p:spPr>
          <a:xfrm>
            <a:off x="6248400"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28"/>
            </p:custDataLst>
          </p:nvPr>
        </p:nvCxnSpPr>
        <p:spPr>
          <a:xfrm>
            <a:off x="582966" y="1828800"/>
            <a:ext cx="152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custDataLst>
              <p:tags r:id="rId29"/>
            </p:custDataLst>
          </p:nvPr>
        </p:nvSpPr>
        <p:spPr>
          <a:xfrm>
            <a:off x="6019800" y="3505200"/>
            <a:ext cx="457200" cy="523220"/>
          </a:xfrm>
          <a:prstGeom prst="rect">
            <a:avLst/>
          </a:prstGeom>
          <a:noFill/>
          <a:ln>
            <a:noFill/>
          </a:ln>
        </p:spPr>
        <p:txBody>
          <a:bodyPr wrap="square" rtlCol="0">
            <a:spAutoFit/>
          </a:bodyPr>
          <a:lstStyle/>
          <a:p>
            <a:r>
              <a:rPr lang="en-US" sz="2800" dirty="0" smtClean="0">
                <a:solidFill>
                  <a:schemeClr val="tx2"/>
                </a:solidFill>
                <a:latin typeface="Source Sans Pro"/>
              </a:rPr>
              <a:t>B</a:t>
            </a:r>
          </a:p>
        </p:txBody>
      </p:sp>
      <mc:AlternateContent xmlns:mc="http://schemas.openxmlformats.org/markup-compatibility/2006" xmlns:a14="http://schemas.microsoft.com/office/drawing/2010/main">
        <mc:Choice Requires="a14">
          <p:sp>
            <p:nvSpPr>
              <p:cNvPr id="38" name="TextBox 37"/>
              <p:cNvSpPr txBox="1"/>
              <p:nvPr>
                <p:custDataLst>
                  <p:tags r:id="rId30"/>
                </p:custDataLst>
              </p:nvPr>
            </p:nvSpPr>
            <p:spPr>
              <a:xfrm>
                <a:off x="2057400" y="3505200"/>
                <a:ext cx="457200"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tx2"/>
                              </a:solidFill>
                              <a:latin typeface="Cambria Math" panose="02040503050406030204" pitchFamily="18" charset="0"/>
                            </a:rPr>
                          </m:ctrlPr>
                        </m:accPr>
                        <m:e>
                          <m:r>
                            <m:rPr>
                              <m:sty m:val="p"/>
                            </m:rPr>
                            <a:rPr lang="en-US" sz="2800" b="0" i="0" smtClean="0">
                              <a:solidFill>
                                <a:schemeClr val="tx2"/>
                              </a:solidFill>
                              <a:latin typeface="Cambria Math" panose="02040503050406030204" pitchFamily="18" charset="0"/>
                            </a:rPr>
                            <m:t>B</m:t>
                          </m:r>
                        </m:e>
                      </m:acc>
                    </m:oMath>
                  </m:oMathPara>
                </a14:m>
                <a:endParaRPr lang="en-US" sz="2800" dirty="0" smtClean="0">
                  <a:solidFill>
                    <a:schemeClr val="tx2"/>
                  </a:solidFill>
                  <a:latin typeface="Source Sans Pro"/>
                </a:endParaRPr>
              </a:p>
            </p:txBody>
          </p:sp>
        </mc:Choice>
        <mc:Fallback xmlns="">
          <p:sp>
            <p:nvSpPr>
              <p:cNvPr id="38" name="TextBox 37"/>
              <p:cNvSpPr txBox="1">
                <a:spLocks noRot="1" noChangeAspect="1" noMove="1" noResize="1" noEditPoints="1" noAdjustHandles="1" noChangeArrowheads="1" noChangeShapeType="1" noTextEdit="1"/>
              </p:cNvSpPr>
              <p:nvPr>
                <p:custDataLst>
                  <p:tags r:id="rId47"/>
                </p:custDataLst>
              </p:nvPr>
            </p:nvSpPr>
            <p:spPr>
              <a:xfrm>
                <a:off x="2057400" y="3505200"/>
                <a:ext cx="457200" cy="523220"/>
              </a:xfrm>
              <a:prstGeom prst="rect">
                <a:avLst/>
              </a:prstGeom>
              <a:blipFill>
                <a:blip r:embed="rId48"/>
                <a:stretch>
                  <a:fillRect/>
                </a:stretch>
              </a:blipFill>
              <a:ln>
                <a:noFill/>
              </a:ln>
            </p:spPr>
            <p:txBody>
              <a:bodyPr/>
              <a:lstStyle/>
              <a:p>
                <a:r>
                  <a:rPr lang="en-US">
                    <a:noFill/>
                  </a:rPr>
                  <a:t> </a:t>
                </a:r>
              </a:p>
            </p:txBody>
          </p:sp>
        </mc:Fallback>
      </mc:AlternateContent>
      <p:sp>
        <p:nvSpPr>
          <p:cNvPr id="39" name="TextBox 38"/>
          <p:cNvSpPr txBox="1"/>
          <p:nvPr>
            <p:custDataLst>
              <p:tags r:id="rId31"/>
            </p:custDataLst>
          </p:nvPr>
        </p:nvSpPr>
        <p:spPr>
          <a:xfrm>
            <a:off x="6858000"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40" name="TextBox 39"/>
          <p:cNvSpPr txBox="1"/>
          <p:nvPr>
            <p:custDataLst>
              <p:tags r:id="rId32"/>
            </p:custDataLst>
          </p:nvPr>
        </p:nvSpPr>
        <p:spPr>
          <a:xfrm>
            <a:off x="56328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mc:AlternateContent xmlns:mc="http://schemas.openxmlformats.org/markup-compatibility/2006" xmlns:a14="http://schemas.microsoft.com/office/drawing/2010/main">
        <mc:Choice Requires="a14">
          <p:sp>
            <p:nvSpPr>
              <p:cNvPr id="48" name="TextBox 47"/>
              <p:cNvSpPr txBox="1"/>
              <p:nvPr>
                <p:custDataLst>
                  <p:tags r:id="rId33"/>
                </p:custDataLst>
              </p:nvPr>
            </p:nvSpPr>
            <p:spPr>
              <a:xfrm>
                <a:off x="228600" y="4056355"/>
                <a:ext cx="8763000" cy="1631216"/>
              </a:xfrm>
              <a:prstGeom prst="rect">
                <a:avLst/>
              </a:prstGeom>
              <a:noFill/>
            </p:spPr>
            <p:txBody>
              <a:bodyPr wrap="square" rtlCol="0">
                <a:spAutoFit/>
              </a:bodyPr>
              <a:lstStyle/>
              <a:p>
                <a:pPr marL="230188" indent="-230188">
                  <a:buClr>
                    <a:schemeClr val="accent1"/>
                  </a:buClr>
                </a:pPr>
                <a:r>
                  <a:rPr lang="en-US" sz="2000" dirty="0" smtClean="0">
                    <a:solidFill>
                      <a:schemeClr val="tx2"/>
                    </a:solidFill>
                    <a:latin typeface="Source Sans Pro"/>
                  </a:rPr>
                  <a:t>Each cell stores one bit, and requires 4 – 8 transistors (6 is typical)</a:t>
                </a:r>
              </a:p>
              <a:p>
                <a:pPr marL="230188" indent="-230188">
                  <a:buClr>
                    <a:schemeClr val="accent1"/>
                  </a:buClr>
                </a:pPr>
                <a:r>
                  <a:rPr lang="en-US" sz="2000" dirty="0" smtClean="0">
                    <a:solidFill>
                      <a:schemeClr val="accent1"/>
                    </a:solidFill>
                    <a:latin typeface="Source Sans Pro"/>
                  </a:rPr>
                  <a:t>Read:</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pre-charge B and </a:t>
                </a:r>
                <a14:m>
                  <m:oMath xmlns:m="http://schemas.openxmlformats.org/officeDocument/2006/math">
                    <m:acc>
                      <m:accPr>
                        <m:chr m:val="̅"/>
                        <m:ctrlPr>
                          <a:rPr lang="en-US" sz="2000" i="1" smtClean="0">
                            <a:solidFill>
                              <a:schemeClr val="tx2"/>
                            </a:solidFill>
                            <a:latin typeface="Cambria Math" panose="02040503050406030204" pitchFamily="18" charset="0"/>
                          </a:rPr>
                        </m:ctrlPr>
                      </m:accPr>
                      <m:e>
                        <m:r>
                          <m:rPr>
                            <m:sty m:val="p"/>
                          </m:rPr>
                          <a:rPr lang="en-US" sz="2000" b="0" i="0" smtClean="0">
                            <a:solidFill>
                              <a:schemeClr val="tx2"/>
                            </a:solidFill>
                            <a:latin typeface="Cambria Math" panose="02040503050406030204" pitchFamily="18" charset="0"/>
                          </a:rPr>
                          <m:t>B</m:t>
                        </m:r>
                      </m:e>
                    </m:acc>
                  </m:oMath>
                </a14:m>
                <a:r>
                  <a:rPr lang="en-US" sz="2000" dirty="0" smtClean="0">
                    <a:solidFill>
                      <a:schemeClr val="tx2"/>
                    </a:solidFill>
                    <a:latin typeface="Source Sans Pro"/>
                  </a:rPr>
                  <a:t> to </a:t>
                </a:r>
                <a:r>
                  <a:rPr lang="en-US" sz="2000" dirty="0" err="1" smtClean="0">
                    <a:solidFill>
                      <a:schemeClr val="tx2"/>
                    </a:solidFill>
                    <a:latin typeface="Source Sans Pro"/>
                  </a:rPr>
                  <a:t>V</a:t>
                </a:r>
                <a:r>
                  <a:rPr lang="en-US" sz="2000" baseline="-25000" dirty="0" err="1" smtClean="0">
                    <a:solidFill>
                      <a:schemeClr val="tx2"/>
                    </a:solidFill>
                    <a:latin typeface="Source Sans Pro"/>
                  </a:rPr>
                  <a:t>supply</a:t>
                </a:r>
                <a:r>
                  <a:rPr lang="en-US" sz="2000" dirty="0" smtClean="0">
                    <a:solidFill>
                      <a:schemeClr val="tx2"/>
                    </a:solidFill>
                    <a:latin typeface="Source Sans Pro"/>
                  </a:rPr>
                  <a:t>/2</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cell pulls B or </a:t>
                </a:r>
                <a14:m>
                  <m:oMath xmlns:m="http://schemas.openxmlformats.org/officeDocument/2006/math">
                    <m:acc>
                      <m:accPr>
                        <m:chr m:val="̅"/>
                        <m:ctrlPr>
                          <a:rPr lang="en-US" sz="2000" i="1">
                            <a:solidFill>
                              <a:schemeClr val="tx2"/>
                            </a:solidFill>
                            <a:latin typeface="Cambria Math" panose="02040503050406030204" pitchFamily="18" charset="0"/>
                          </a:rPr>
                        </m:ctrlPr>
                      </m:accPr>
                      <m:e>
                        <m:r>
                          <m:rPr>
                            <m:sty m:val="p"/>
                          </m:rPr>
                          <a:rPr lang="en-US" sz="2000">
                            <a:solidFill>
                              <a:schemeClr val="tx2"/>
                            </a:solidFill>
                            <a:latin typeface="Cambria Math" panose="02040503050406030204" pitchFamily="18" charset="0"/>
                          </a:rPr>
                          <m:t>B</m:t>
                        </m:r>
                      </m:e>
                    </m:acc>
                  </m:oMath>
                </a14:m>
                <a:r>
                  <a:rPr lang="en-US" sz="2000" dirty="0" smtClean="0">
                    <a:solidFill>
                      <a:schemeClr val="tx2"/>
                    </a:solidFill>
                    <a:latin typeface="Source Sans Pro"/>
                  </a:rPr>
                  <a:t> low, sense amp detects voltage difference</a:t>
                </a:r>
              </a:p>
            </p:txBody>
          </p:sp>
        </mc:Choice>
        <mc:Fallback xmlns="">
          <p:sp>
            <p:nvSpPr>
              <p:cNvPr id="48" name="TextBox 47"/>
              <p:cNvSpPr txBox="1">
                <a:spLocks noRot="1" noChangeAspect="1" noMove="1" noResize="1" noEditPoints="1" noAdjustHandles="1" noChangeArrowheads="1" noChangeShapeType="1" noTextEdit="1"/>
              </p:cNvSpPr>
              <p:nvPr>
                <p:custDataLst>
                  <p:tags r:id="rId49"/>
                </p:custDataLst>
              </p:nvPr>
            </p:nvSpPr>
            <p:spPr>
              <a:xfrm>
                <a:off x="228600" y="4056355"/>
                <a:ext cx="8763000" cy="1631216"/>
              </a:xfrm>
              <a:prstGeom prst="rect">
                <a:avLst/>
              </a:prstGeom>
              <a:blipFill>
                <a:blip r:embed="rId50"/>
                <a:stretch>
                  <a:fillRect l="-765" t="-1493" b="-5970"/>
                </a:stretch>
              </a:blipFill>
            </p:spPr>
            <p:txBody>
              <a:bodyPr/>
              <a:lstStyle/>
              <a:p>
                <a:r>
                  <a:rPr lang="en-US">
                    <a:noFill/>
                  </a:rPr>
                  <a:t> </a:t>
                </a:r>
              </a:p>
            </p:txBody>
          </p:sp>
        </mc:Fallback>
      </mc:AlternateContent>
      <p:sp>
        <p:nvSpPr>
          <p:cNvPr id="49" name="TextBox 48"/>
          <p:cNvSpPr txBox="1"/>
          <p:nvPr>
            <p:custDataLst>
              <p:tags r:id="rId34"/>
            </p:custDataLst>
          </p:nvPr>
        </p:nvSpPr>
        <p:spPr>
          <a:xfrm>
            <a:off x="3124200" y="1828800"/>
            <a:ext cx="457200" cy="461665"/>
          </a:xfrm>
          <a:prstGeom prst="rect">
            <a:avLst/>
          </a:prstGeom>
          <a:noFill/>
        </p:spPr>
        <p:txBody>
          <a:bodyPr wrap="square" rtlCol="0">
            <a:spAutoFit/>
          </a:bodyPr>
          <a:lstStyle/>
          <a:p>
            <a:r>
              <a:rPr lang="en-US" dirty="0" smtClean="0">
                <a:solidFill>
                  <a:schemeClr val="accent1"/>
                </a:solidFill>
                <a:latin typeface="Source Sans Pro"/>
              </a:rPr>
              <a:t>1</a:t>
            </a:r>
          </a:p>
        </p:txBody>
      </p:sp>
      <p:sp>
        <p:nvSpPr>
          <p:cNvPr id="50" name="TextBox 49"/>
          <p:cNvSpPr txBox="1"/>
          <p:nvPr>
            <p:custDataLst>
              <p:tags r:id="rId35"/>
            </p:custDataLst>
          </p:nvPr>
        </p:nvSpPr>
        <p:spPr>
          <a:xfrm>
            <a:off x="4495800" y="1828800"/>
            <a:ext cx="457200" cy="461665"/>
          </a:xfrm>
          <a:prstGeom prst="rect">
            <a:avLst/>
          </a:prstGeom>
          <a:noFill/>
        </p:spPr>
        <p:txBody>
          <a:bodyPr wrap="square" rtlCol="0">
            <a:spAutoFit/>
          </a:bodyPr>
          <a:lstStyle/>
          <a:p>
            <a:r>
              <a:rPr lang="en-US" dirty="0">
                <a:solidFill>
                  <a:schemeClr val="accent1"/>
                </a:solidFill>
                <a:latin typeface="Source Sans Pro"/>
              </a:rPr>
              <a:t>0</a:t>
            </a:r>
            <a:endParaRPr lang="en-US" dirty="0" smtClean="0">
              <a:solidFill>
                <a:schemeClr val="accent1"/>
              </a:solidFill>
              <a:latin typeface="Source Sans Pro"/>
            </a:endParaRPr>
          </a:p>
        </p:txBody>
      </p:sp>
      <p:sp>
        <p:nvSpPr>
          <p:cNvPr id="52" name="TextBox 51"/>
          <p:cNvSpPr txBox="1"/>
          <p:nvPr>
            <p:custDataLst>
              <p:tags r:id="rId36"/>
            </p:custDataLst>
          </p:nvPr>
        </p:nvSpPr>
        <p:spPr>
          <a:xfrm>
            <a:off x="6208873" y="2209800"/>
            <a:ext cx="2875256" cy="646331"/>
          </a:xfrm>
          <a:prstGeom prst="rect">
            <a:avLst/>
          </a:prstGeom>
          <a:noFill/>
        </p:spPr>
        <p:txBody>
          <a:bodyPr wrap="square" rtlCol="0">
            <a:spAutoFit/>
          </a:bodyPr>
          <a:lstStyle/>
          <a:p>
            <a:pPr marL="457200" indent="-457200">
              <a:buAutoNum type="arabicParenR"/>
            </a:pPr>
            <a:r>
              <a:rPr lang="en-US" sz="1800" dirty="0" smtClean="0">
                <a:solidFill>
                  <a:schemeClr val="accent1"/>
                </a:solidFill>
                <a:latin typeface="Source Sans Pro"/>
              </a:rPr>
              <a:t>Pre-charge</a:t>
            </a:r>
          </a:p>
          <a:p>
            <a:r>
              <a:rPr lang="en-US" sz="1800" dirty="0">
                <a:solidFill>
                  <a:schemeClr val="accent1"/>
                </a:solidFill>
                <a:latin typeface="Source Sans Pro"/>
              </a:rPr>
              <a:t> </a:t>
            </a:r>
            <a:r>
              <a:rPr lang="en-US" sz="1800" dirty="0" smtClean="0">
                <a:solidFill>
                  <a:schemeClr val="accent1"/>
                </a:solidFill>
                <a:latin typeface="Source Sans Pro"/>
              </a:rPr>
              <a:t>        B = </a:t>
            </a:r>
            <a:r>
              <a:rPr lang="en-US" sz="1800" dirty="0" err="1" smtClean="0">
                <a:solidFill>
                  <a:schemeClr val="accent1"/>
                </a:solidFill>
                <a:latin typeface="Source Sans Pro"/>
              </a:rPr>
              <a:t>V</a:t>
            </a:r>
            <a:r>
              <a:rPr lang="en-US" sz="1800" baseline="-25000" dirty="0" err="1" smtClean="0">
                <a:solidFill>
                  <a:schemeClr val="accent1"/>
                </a:solidFill>
                <a:latin typeface="Source Sans Pro"/>
              </a:rPr>
              <a:t>supply</a:t>
            </a:r>
            <a:r>
              <a:rPr lang="en-US" sz="1800" dirty="0" smtClean="0">
                <a:solidFill>
                  <a:schemeClr val="accent1"/>
                </a:solidFill>
                <a:latin typeface="Source Sans Pro"/>
              </a:rPr>
              <a:t>/2</a:t>
            </a:r>
          </a:p>
        </p:txBody>
      </p:sp>
      <p:sp>
        <p:nvSpPr>
          <p:cNvPr id="55" name="TextBox 54"/>
          <p:cNvSpPr txBox="1"/>
          <p:nvPr>
            <p:custDataLst>
              <p:tags r:id="rId37"/>
            </p:custDataLst>
          </p:nvPr>
        </p:nvSpPr>
        <p:spPr>
          <a:xfrm>
            <a:off x="6172200" y="2782534"/>
            <a:ext cx="2875256" cy="646331"/>
          </a:xfrm>
          <a:prstGeom prst="rect">
            <a:avLst/>
          </a:prstGeom>
          <a:noFill/>
        </p:spPr>
        <p:txBody>
          <a:bodyPr wrap="square" rtlCol="0">
            <a:spAutoFit/>
          </a:bodyPr>
          <a:lstStyle/>
          <a:p>
            <a:r>
              <a:rPr lang="en-US" sz="1800" dirty="0">
                <a:solidFill>
                  <a:schemeClr val="accent1"/>
                </a:solidFill>
                <a:latin typeface="Source Sans Pro"/>
              </a:rPr>
              <a:t>3</a:t>
            </a:r>
            <a:r>
              <a:rPr lang="en-US" sz="1800" dirty="0" smtClean="0">
                <a:solidFill>
                  <a:schemeClr val="accent1"/>
                </a:solidFill>
                <a:latin typeface="Source Sans Pro"/>
              </a:rPr>
              <a:t>) Cell pulls B low</a:t>
            </a:r>
          </a:p>
          <a:p>
            <a:r>
              <a:rPr lang="en-US" sz="1800" dirty="0">
                <a:solidFill>
                  <a:schemeClr val="accent1"/>
                </a:solidFill>
                <a:latin typeface="Source Sans Pro"/>
              </a:rPr>
              <a:t> </a:t>
            </a:r>
            <a:r>
              <a:rPr lang="en-US" sz="1800" dirty="0" smtClean="0">
                <a:solidFill>
                  <a:schemeClr val="accent1"/>
                </a:solidFill>
                <a:latin typeface="Source Sans Pro"/>
              </a:rPr>
              <a:t>         i.e. B = 0</a:t>
            </a:r>
          </a:p>
        </p:txBody>
      </p:sp>
      <mc:AlternateContent xmlns:mc="http://schemas.openxmlformats.org/markup-compatibility/2006" xmlns:a14="http://schemas.microsoft.com/office/drawing/2010/main">
        <mc:Choice Requires="a14">
          <p:sp>
            <p:nvSpPr>
              <p:cNvPr id="56" name="TextBox 55"/>
              <p:cNvSpPr txBox="1"/>
              <p:nvPr>
                <p:custDataLst>
                  <p:tags r:id="rId38"/>
                </p:custDataLst>
              </p:nvPr>
            </p:nvSpPr>
            <p:spPr>
              <a:xfrm>
                <a:off x="76200" y="2133600"/>
                <a:ext cx="2030766" cy="646331"/>
              </a:xfrm>
              <a:prstGeom prst="rect">
                <a:avLst/>
              </a:prstGeom>
              <a:noFill/>
            </p:spPr>
            <p:txBody>
              <a:bodyPr wrap="square" rtlCol="0">
                <a:spAutoFit/>
              </a:bodyPr>
              <a:lstStyle/>
              <a:p>
                <a:pPr marL="457200" indent="-457200">
                  <a:buAutoNum type="arabicParenR"/>
                </a:pPr>
                <a:r>
                  <a:rPr lang="en-US" sz="1800" dirty="0" smtClean="0">
                    <a:solidFill>
                      <a:schemeClr val="accent1"/>
                    </a:solidFill>
                    <a:latin typeface="Source Sans Pro"/>
                  </a:rPr>
                  <a:t>Pre-charge </a:t>
                </a:r>
              </a:p>
              <a:p>
                <a:r>
                  <a:rPr lang="en-US" sz="1800" dirty="0" smtClean="0">
                    <a:solidFill>
                      <a:schemeClr val="accent1"/>
                    </a:solidFill>
                    <a:latin typeface="Source Sans Pro"/>
                  </a:rPr>
                  <a:t>        </a:t>
                </a:r>
                <a14:m>
                  <m:oMath xmlns:m="http://schemas.openxmlformats.org/officeDocument/2006/math">
                    <m:acc>
                      <m:accPr>
                        <m:chr m:val="̅"/>
                        <m:ctrlPr>
                          <a:rPr lang="en-US" sz="1800" i="1" smtClean="0">
                            <a:solidFill>
                              <a:schemeClr val="accent1"/>
                            </a:solidFill>
                            <a:latin typeface="Cambria Math" panose="02040503050406030204" pitchFamily="18" charset="0"/>
                          </a:rPr>
                        </m:ctrlPr>
                      </m:accPr>
                      <m:e>
                        <m:r>
                          <m:rPr>
                            <m:sty m:val="p"/>
                          </m:rPr>
                          <a:rPr lang="en-US" sz="1800" b="0" i="0" smtClean="0">
                            <a:solidFill>
                              <a:schemeClr val="accent1"/>
                            </a:solidFill>
                            <a:latin typeface="Cambria Math" panose="02040503050406030204" pitchFamily="18" charset="0"/>
                          </a:rPr>
                          <m:t>B</m:t>
                        </m:r>
                      </m:e>
                    </m:acc>
                  </m:oMath>
                </a14:m>
                <a:r>
                  <a:rPr lang="en-US" sz="1800" dirty="0" smtClean="0">
                    <a:solidFill>
                      <a:schemeClr val="accent1"/>
                    </a:solidFill>
                    <a:latin typeface="Source Sans Pro"/>
                  </a:rPr>
                  <a:t> = </a:t>
                </a:r>
                <a:r>
                  <a:rPr lang="en-US" sz="1800" dirty="0" err="1" smtClean="0">
                    <a:solidFill>
                      <a:schemeClr val="accent1"/>
                    </a:solidFill>
                    <a:latin typeface="Source Sans Pro"/>
                  </a:rPr>
                  <a:t>V</a:t>
                </a:r>
                <a:r>
                  <a:rPr lang="en-US" sz="1800" baseline="-25000" dirty="0" err="1" smtClean="0">
                    <a:solidFill>
                      <a:schemeClr val="accent1"/>
                    </a:solidFill>
                    <a:latin typeface="Source Sans Pro"/>
                  </a:rPr>
                  <a:t>supply</a:t>
                </a:r>
                <a:r>
                  <a:rPr lang="en-US" sz="1800" dirty="0" smtClean="0">
                    <a:solidFill>
                      <a:schemeClr val="accent1"/>
                    </a:solidFill>
                    <a:latin typeface="Source Sans Pro"/>
                  </a:rPr>
                  <a:t>/2</a:t>
                </a:r>
              </a:p>
            </p:txBody>
          </p:sp>
        </mc:Choice>
        <mc:Fallback xmlns="">
          <p:sp>
            <p:nvSpPr>
              <p:cNvPr id="56" name="TextBox 55"/>
              <p:cNvSpPr txBox="1">
                <a:spLocks noRot="1" noChangeAspect="1" noMove="1" noResize="1" noEditPoints="1" noAdjustHandles="1" noChangeArrowheads="1" noChangeShapeType="1" noTextEdit="1"/>
              </p:cNvSpPr>
              <p:nvPr>
                <p:custDataLst>
                  <p:tags r:id="rId51"/>
                </p:custDataLst>
              </p:nvPr>
            </p:nvSpPr>
            <p:spPr>
              <a:xfrm>
                <a:off x="76200" y="2133600"/>
                <a:ext cx="2030766" cy="646331"/>
              </a:xfrm>
              <a:prstGeom prst="rect">
                <a:avLst/>
              </a:prstGeom>
              <a:blipFill>
                <a:blip r:embed="rId52"/>
                <a:stretch>
                  <a:fillRect l="-210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custDataLst>
                  <p:tags r:id="rId39"/>
                </p:custDataLst>
              </p:nvPr>
            </p:nvSpPr>
            <p:spPr>
              <a:xfrm>
                <a:off x="76200" y="2819400"/>
                <a:ext cx="2306344" cy="646331"/>
              </a:xfrm>
              <a:prstGeom prst="rect">
                <a:avLst/>
              </a:prstGeom>
              <a:noFill/>
            </p:spPr>
            <p:txBody>
              <a:bodyPr wrap="square" rtlCol="0">
                <a:spAutoFit/>
              </a:bodyPr>
              <a:lstStyle/>
              <a:p>
                <a:r>
                  <a:rPr lang="en-US" sz="1800" dirty="0" smtClean="0">
                    <a:solidFill>
                      <a:schemeClr val="accent1"/>
                    </a:solidFill>
                    <a:latin typeface="Source Sans Pro"/>
                  </a:rPr>
                  <a:t>3) Cell pulls </a:t>
                </a:r>
                <a14:m>
                  <m:oMath xmlns:m="http://schemas.openxmlformats.org/officeDocument/2006/math">
                    <m:acc>
                      <m:accPr>
                        <m:chr m:val="̅"/>
                        <m:ctrlPr>
                          <a:rPr lang="en-US" sz="1800" i="1">
                            <a:solidFill>
                              <a:schemeClr val="accent1"/>
                            </a:solidFill>
                            <a:latin typeface="Cambria Math" panose="02040503050406030204" pitchFamily="18" charset="0"/>
                          </a:rPr>
                        </m:ctrlPr>
                      </m:accPr>
                      <m:e>
                        <m:r>
                          <m:rPr>
                            <m:sty m:val="p"/>
                          </m:rPr>
                          <a:rPr lang="en-US" sz="1800">
                            <a:solidFill>
                              <a:schemeClr val="accent1"/>
                            </a:solidFill>
                            <a:latin typeface="Cambria Math" panose="02040503050406030204" pitchFamily="18" charset="0"/>
                          </a:rPr>
                          <m:t>B</m:t>
                        </m:r>
                      </m:e>
                    </m:acc>
                  </m:oMath>
                </a14:m>
                <a:r>
                  <a:rPr lang="en-US" sz="1800" dirty="0" smtClean="0">
                    <a:solidFill>
                      <a:schemeClr val="accent1"/>
                    </a:solidFill>
                    <a:latin typeface="Source Sans Pro"/>
                  </a:rPr>
                  <a:t> high</a:t>
                </a:r>
              </a:p>
              <a:p>
                <a:r>
                  <a:rPr lang="en-US" sz="1800" dirty="0">
                    <a:solidFill>
                      <a:schemeClr val="accent1"/>
                    </a:solidFill>
                    <a:latin typeface="Source Sans Pro"/>
                  </a:rPr>
                  <a:t> </a:t>
                </a:r>
                <a:r>
                  <a:rPr lang="en-US" sz="1800" dirty="0" smtClean="0">
                    <a:solidFill>
                      <a:schemeClr val="accent1"/>
                    </a:solidFill>
                    <a:latin typeface="Source Sans Pro"/>
                  </a:rPr>
                  <a:t>         i.e. </a:t>
                </a:r>
                <a14:m>
                  <m:oMath xmlns:m="http://schemas.openxmlformats.org/officeDocument/2006/math">
                    <m:acc>
                      <m:accPr>
                        <m:chr m:val="̅"/>
                        <m:ctrlPr>
                          <a:rPr lang="en-US" sz="1800" i="1">
                            <a:solidFill>
                              <a:schemeClr val="accent1"/>
                            </a:solidFill>
                            <a:latin typeface="Cambria Math" panose="02040503050406030204" pitchFamily="18" charset="0"/>
                          </a:rPr>
                        </m:ctrlPr>
                      </m:accPr>
                      <m:e>
                        <m:r>
                          <m:rPr>
                            <m:sty m:val="p"/>
                          </m:rPr>
                          <a:rPr lang="en-US" sz="1800">
                            <a:solidFill>
                              <a:schemeClr val="accent1"/>
                            </a:solidFill>
                            <a:latin typeface="Cambria Math" panose="02040503050406030204" pitchFamily="18" charset="0"/>
                          </a:rPr>
                          <m:t>B</m:t>
                        </m:r>
                      </m:e>
                    </m:acc>
                  </m:oMath>
                </a14:m>
                <a:r>
                  <a:rPr lang="en-US" sz="1800" dirty="0" smtClean="0">
                    <a:solidFill>
                      <a:schemeClr val="accent1"/>
                    </a:solidFill>
                    <a:latin typeface="Source Sans Pro"/>
                  </a:rPr>
                  <a:t> = 1</a:t>
                </a:r>
              </a:p>
            </p:txBody>
          </p:sp>
        </mc:Choice>
        <mc:Fallback xmlns="">
          <p:sp>
            <p:nvSpPr>
              <p:cNvPr id="57" name="TextBox 56"/>
              <p:cNvSpPr txBox="1">
                <a:spLocks noRot="1" noChangeAspect="1" noMove="1" noResize="1" noEditPoints="1" noAdjustHandles="1" noChangeArrowheads="1" noChangeShapeType="1" noTextEdit="1"/>
              </p:cNvSpPr>
              <p:nvPr>
                <p:custDataLst>
                  <p:tags r:id="rId53"/>
                </p:custDataLst>
              </p:nvPr>
            </p:nvSpPr>
            <p:spPr>
              <a:xfrm>
                <a:off x="76200" y="2819400"/>
                <a:ext cx="2306344" cy="646331"/>
              </a:xfrm>
              <a:prstGeom prst="rect">
                <a:avLst/>
              </a:prstGeom>
              <a:blipFill>
                <a:blip r:embed="rId54"/>
                <a:stretch>
                  <a:fillRect l="-2381" t="-5660" b="-13208"/>
                </a:stretch>
              </a:blipFill>
            </p:spPr>
            <p:txBody>
              <a:bodyPr/>
              <a:lstStyle/>
              <a:p>
                <a:r>
                  <a:rPr lang="en-US">
                    <a:noFill/>
                  </a:rPr>
                  <a:t> </a:t>
                </a:r>
              </a:p>
            </p:txBody>
          </p:sp>
        </mc:Fallback>
      </mc:AlternateContent>
      <p:cxnSp>
        <p:nvCxnSpPr>
          <p:cNvPr id="58" name="Straight Connector 57"/>
          <p:cNvCxnSpPr/>
          <p:nvPr/>
        </p:nvCxnSpPr>
        <p:spPr>
          <a:xfrm>
            <a:off x="5458280"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86400"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24475"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652595"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custDataLst>
              <p:tags r:id="rId40"/>
            </p:custDataLst>
          </p:nvPr>
        </p:nvSpPr>
        <p:spPr>
          <a:xfrm>
            <a:off x="2792139" y="1386126"/>
            <a:ext cx="3180056" cy="400110"/>
          </a:xfrm>
          <a:prstGeom prst="rect">
            <a:avLst/>
          </a:prstGeom>
          <a:noFill/>
        </p:spPr>
        <p:txBody>
          <a:bodyPr wrap="square" rtlCol="0">
            <a:spAutoFit/>
          </a:bodyPr>
          <a:lstStyle/>
          <a:p>
            <a:r>
              <a:rPr lang="en-US" sz="2000" dirty="0" smtClean="0">
                <a:solidFill>
                  <a:schemeClr val="accent1"/>
                </a:solidFill>
                <a:latin typeface="Source Sans Pro"/>
              </a:rPr>
              <a:t>Disable (</a:t>
            </a:r>
            <a:r>
              <a:rPr lang="en-US" sz="2000" dirty="0" err="1" smtClean="0">
                <a:solidFill>
                  <a:schemeClr val="accent1"/>
                </a:solidFill>
                <a:latin typeface="Source Sans Pro"/>
              </a:rPr>
              <a:t>wordline</a:t>
            </a:r>
            <a:r>
              <a:rPr lang="en-US" sz="2000" dirty="0" smtClean="0">
                <a:solidFill>
                  <a:schemeClr val="accent1"/>
                </a:solidFill>
                <a:latin typeface="Source Sans Pro"/>
              </a:rPr>
              <a:t> = 0)</a:t>
            </a:r>
          </a:p>
        </p:txBody>
      </p:sp>
      <p:sp>
        <p:nvSpPr>
          <p:cNvPr id="51" name="TextBox 50"/>
          <p:cNvSpPr txBox="1"/>
          <p:nvPr>
            <p:custDataLst>
              <p:tags r:id="rId41"/>
            </p:custDataLst>
          </p:nvPr>
        </p:nvSpPr>
        <p:spPr>
          <a:xfrm>
            <a:off x="2595504" y="1341702"/>
            <a:ext cx="3180056" cy="400110"/>
          </a:xfrm>
          <a:prstGeom prst="rect">
            <a:avLst/>
          </a:prstGeom>
          <a:solidFill>
            <a:schemeClr val="bg1"/>
          </a:solidFill>
        </p:spPr>
        <p:txBody>
          <a:bodyPr wrap="square" rtlCol="0">
            <a:spAutoFit/>
          </a:bodyPr>
          <a:lstStyle/>
          <a:p>
            <a:r>
              <a:rPr lang="en-US" sz="2000" dirty="0" smtClean="0">
                <a:solidFill>
                  <a:schemeClr val="accent1"/>
                </a:solidFill>
                <a:latin typeface="Source Sans Pro"/>
              </a:rPr>
              <a:t>2) Enable (</a:t>
            </a:r>
            <a:r>
              <a:rPr lang="en-US" sz="2000" dirty="0" err="1" smtClean="0">
                <a:solidFill>
                  <a:schemeClr val="accent1"/>
                </a:solidFill>
                <a:latin typeface="Source Sans Pro"/>
              </a:rPr>
              <a:t>wordline</a:t>
            </a:r>
            <a:r>
              <a:rPr lang="en-US" sz="2000" dirty="0" smtClean="0">
                <a:solidFill>
                  <a:schemeClr val="accent1"/>
                </a:solidFill>
                <a:latin typeface="Source Sans Pro"/>
              </a:rPr>
              <a:t> = 1)</a:t>
            </a:r>
          </a:p>
        </p:txBody>
      </p:sp>
      <p:sp>
        <p:nvSpPr>
          <p:cNvPr id="63" name="TextBox 62"/>
          <p:cNvSpPr txBox="1"/>
          <p:nvPr/>
        </p:nvSpPr>
        <p:spPr>
          <a:xfrm>
            <a:off x="5335992" y="2877981"/>
            <a:ext cx="470000" cy="400110"/>
          </a:xfrm>
          <a:prstGeom prst="rect">
            <a:avLst/>
          </a:prstGeom>
          <a:noFill/>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64" name="TextBox 63"/>
          <p:cNvSpPr txBox="1"/>
          <p:nvPr/>
        </p:nvSpPr>
        <p:spPr>
          <a:xfrm>
            <a:off x="2502187" y="2877981"/>
            <a:ext cx="470000" cy="400110"/>
          </a:xfrm>
          <a:prstGeom prst="rect">
            <a:avLst/>
          </a:prstGeom>
          <a:noFill/>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53" name="TextBox 52"/>
          <p:cNvSpPr txBox="1"/>
          <p:nvPr/>
        </p:nvSpPr>
        <p:spPr>
          <a:xfrm>
            <a:off x="5359664" y="3355695"/>
            <a:ext cx="463781" cy="400110"/>
          </a:xfrm>
          <a:prstGeom prst="rect">
            <a:avLst/>
          </a:prstGeom>
          <a:solidFill>
            <a:schemeClr val="bg1"/>
          </a:solidFill>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
        <p:nvSpPr>
          <p:cNvPr id="54" name="TextBox 53"/>
          <p:cNvSpPr txBox="1"/>
          <p:nvPr/>
        </p:nvSpPr>
        <p:spPr>
          <a:xfrm>
            <a:off x="2525859" y="3355695"/>
            <a:ext cx="463781" cy="400110"/>
          </a:xfrm>
          <a:prstGeom prst="rect">
            <a:avLst/>
          </a:prstGeom>
          <a:solidFill>
            <a:schemeClr val="bg1"/>
          </a:solidFill>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Tree>
    <p:extLst>
      <p:ext uri="{BB962C8B-B14F-4D97-AF65-F5344CB8AC3E}">
        <p14:creationId xmlns:p14="http://schemas.microsoft.com/office/powerpoint/2010/main" val="157932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5" grpId="0"/>
      <p:bldP spid="56" grpId="0"/>
      <p:bldP spid="56" grpId="1"/>
      <p:bldP spid="57" grpId="0"/>
      <p:bldP spid="62" grpId="0"/>
      <p:bldP spid="51" grpId="0" animBg="1"/>
      <p:bldP spid="63" grpId="0"/>
      <p:bldP spid="64" grpId="0"/>
      <p:bldP spid="53" grpId="0" animBg="1"/>
      <p:bldP spid="5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custDataLst>
              <p:tags r:id="rId1"/>
            </p:custDataLst>
          </p:nvPr>
        </p:nvSpPr>
        <p:spPr>
          <a:xfrm>
            <a:off x="2514600" y="1295400"/>
            <a:ext cx="3180056" cy="400110"/>
          </a:xfrm>
          <a:prstGeom prst="rect">
            <a:avLst/>
          </a:prstGeom>
          <a:noFill/>
        </p:spPr>
        <p:txBody>
          <a:bodyPr wrap="square" rtlCol="0">
            <a:spAutoFit/>
          </a:bodyPr>
          <a:lstStyle/>
          <a:p>
            <a:r>
              <a:rPr lang="en-US" sz="2000" dirty="0" smtClean="0">
                <a:solidFill>
                  <a:schemeClr val="accent1"/>
                </a:solidFill>
                <a:latin typeface="Source Sans Pro"/>
              </a:rPr>
              <a:t>Disabled (</a:t>
            </a:r>
            <a:r>
              <a:rPr lang="en-US" sz="2000" dirty="0" err="1" smtClean="0">
                <a:solidFill>
                  <a:schemeClr val="accent1"/>
                </a:solidFill>
                <a:latin typeface="Source Sans Pro"/>
              </a:rPr>
              <a:t>wordline</a:t>
            </a:r>
            <a:r>
              <a:rPr lang="en-US" sz="2000" dirty="0" smtClean="0">
                <a:solidFill>
                  <a:schemeClr val="accent1"/>
                </a:solidFill>
                <a:latin typeface="Source Sans Pro"/>
              </a:rPr>
              <a:t> = 0)</a:t>
            </a:r>
          </a:p>
        </p:txBody>
      </p:sp>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48</a:t>
            </a:fld>
            <a:endParaRPr lang="en-US" dirty="0"/>
          </a:p>
        </p:txBody>
      </p:sp>
      <p:sp>
        <p:nvSpPr>
          <p:cNvPr id="5" name="Title 2"/>
          <p:cNvSpPr>
            <a:spLocks noGrp="1"/>
          </p:cNvSpPr>
          <p:nvPr>
            <p:ph type="title"/>
            <p:custDataLst>
              <p:tags r:id="rId2"/>
            </p:custDataLst>
          </p:nvPr>
        </p:nvSpPr>
        <p:spPr>
          <a:xfrm>
            <a:off x="228600" y="152400"/>
            <a:ext cx="8686800" cy="533400"/>
          </a:xfrm>
        </p:spPr>
        <p:txBody>
          <a:bodyPr>
            <a:normAutofit fontScale="90000"/>
          </a:bodyPr>
          <a:lstStyle/>
          <a:p>
            <a:r>
              <a:rPr lang="en-US" dirty="0" smtClean="0"/>
              <a:t>SRAM Cell</a:t>
            </a:r>
            <a:endParaRPr lang="en-US" dirty="0"/>
          </a:p>
        </p:txBody>
      </p:sp>
      <p:sp>
        <p:nvSpPr>
          <p:cNvPr id="6" name="Content Placeholder 3"/>
          <p:cNvSpPr>
            <a:spLocks noGrp="1"/>
          </p:cNvSpPr>
          <p:nvPr>
            <p:ph idx="1"/>
            <p:custDataLst>
              <p:tags r:id="rId3"/>
            </p:custDataLst>
          </p:nvPr>
        </p:nvSpPr>
        <p:spPr>
          <a:xfrm>
            <a:off x="228600" y="612188"/>
            <a:ext cx="8686800" cy="609600"/>
          </a:xfrm>
        </p:spPr>
        <p:txBody>
          <a:bodyPr>
            <a:normAutofit/>
          </a:bodyPr>
          <a:lstStyle/>
          <a:p>
            <a:pPr marL="0" indent="0">
              <a:buNone/>
            </a:pPr>
            <a:r>
              <a:rPr lang="en-US" sz="2800" dirty="0" smtClean="0"/>
              <a:t>Typical SRAM Cell</a:t>
            </a:r>
            <a:endParaRPr lang="en-US" sz="2800" dirty="0"/>
          </a:p>
        </p:txBody>
      </p:sp>
      <p:sp>
        <p:nvSpPr>
          <p:cNvPr id="7" name="Isosceles Triangle 6"/>
          <p:cNvSpPr/>
          <p:nvPr>
            <p:custDataLst>
              <p:tags r:id="rId4"/>
            </p:custDataLst>
          </p:nvPr>
        </p:nvSpPr>
        <p:spPr>
          <a:xfrm rot="5400000">
            <a:off x="3829050" y="20002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custDataLst>
              <p:tags r:id="rId5"/>
            </p:custDataLst>
          </p:nvPr>
        </p:nvCxnSpPr>
        <p:spPr>
          <a:xfrm rot="10800000">
            <a:off x="33909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6"/>
            </p:custDataLst>
          </p:nvPr>
        </p:nvCxnSpPr>
        <p:spPr>
          <a:xfrm rot="10800000">
            <a:off x="4495800" y="22479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custDataLst>
              <p:tags r:id="rId7"/>
            </p:custDataLst>
          </p:nvPr>
        </p:nvSpPr>
        <p:spPr>
          <a:xfrm>
            <a:off x="4343400" y="21717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custDataLst>
              <p:tags r:id="rId8"/>
            </p:custDataLst>
          </p:nvPr>
        </p:nvGrpSpPr>
        <p:grpSpPr>
          <a:xfrm flipH="1">
            <a:off x="3411244" y="3007312"/>
            <a:ext cx="1562100" cy="533400"/>
            <a:chOff x="3238500" y="3162300"/>
            <a:chExt cx="1562100" cy="533400"/>
          </a:xfrm>
        </p:grpSpPr>
        <p:sp>
          <p:nvSpPr>
            <p:cNvPr id="12" name="Isosceles Triangle 11"/>
            <p:cNvSpPr/>
            <p:nvPr>
              <p:custDataLst>
                <p:tags r:id="rId44"/>
              </p:custDataLst>
            </p:nvPr>
          </p:nvSpPr>
          <p:spPr>
            <a:xfrm rot="5400000">
              <a:off x="3676650" y="3181350"/>
              <a:ext cx="533400" cy="495300"/>
            </a:xfrm>
            <a:prstGeom prst="triangl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custDataLst>
                <p:tags r:id="rId45"/>
              </p:custDataLst>
            </p:nvPr>
          </p:nvCxnSpPr>
          <p:spPr>
            <a:xfrm rot="10800000">
              <a:off x="32385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46"/>
              </p:custDataLst>
            </p:nvPr>
          </p:nvCxnSpPr>
          <p:spPr>
            <a:xfrm rot="10800000">
              <a:off x="4343400" y="3429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p:cNvSpPr/>
            <p:nvPr>
              <p:custDataLst>
                <p:tags r:id="rId47"/>
              </p:custDataLst>
            </p:nvPr>
          </p:nvSpPr>
          <p:spPr>
            <a:xfrm>
              <a:off x="4191000" y="3352800"/>
              <a:ext cx="152400" cy="1524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custDataLst>
              <p:tags r:id="rId9"/>
            </p:custDataLst>
          </p:nvPr>
        </p:nvCxnSpPr>
        <p:spPr>
          <a:xfrm rot="5400000">
            <a:off x="442847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0"/>
            </p:custDataLst>
          </p:nvPr>
        </p:nvCxnSpPr>
        <p:spPr>
          <a:xfrm rot="5400000">
            <a:off x="2872668" y="2760956"/>
            <a:ext cx="1066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1"/>
            </p:custDataLst>
          </p:nvPr>
        </p:nvCxnSpPr>
        <p:spPr>
          <a:xfrm rot="10800000">
            <a:off x="4953000" y="2743200"/>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2"/>
            </p:custDataLst>
          </p:nvPr>
        </p:nvCxnSpPr>
        <p:spPr>
          <a:xfrm>
            <a:off x="2945166" y="2739498"/>
            <a:ext cx="4572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3"/>
            </p:custDataLst>
          </p:nvPr>
        </p:nvCxnSpPr>
        <p:spPr>
          <a:xfrm rot="5400000" flipH="1" flipV="1">
            <a:off x="5334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4"/>
            </p:custDataLst>
          </p:nvPr>
        </p:nvCxnSpPr>
        <p:spPr>
          <a:xfrm>
            <a:off x="5410200"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5"/>
            </p:custDataLst>
          </p:nvPr>
        </p:nvCxnSpPr>
        <p:spPr>
          <a:xfrm rot="5400000">
            <a:off x="5715000"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6"/>
            </p:custDataLst>
          </p:nvPr>
        </p:nvCxnSpPr>
        <p:spPr>
          <a:xfrm>
            <a:off x="5791200"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7"/>
            </p:custDataLst>
          </p:nvPr>
        </p:nvCxnSpPr>
        <p:spPr>
          <a:xfrm>
            <a:off x="5410200"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8"/>
            </p:custDataLst>
          </p:nvPr>
        </p:nvCxnSpPr>
        <p:spPr>
          <a:xfrm rot="5400000" flipH="1" flipV="1">
            <a:off x="5255212"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19"/>
            </p:custDataLst>
          </p:nvPr>
        </p:nvCxnSpPr>
        <p:spPr>
          <a:xfrm rot="5400000" flipH="1" flipV="1">
            <a:off x="2496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0"/>
            </p:custDataLst>
          </p:nvPr>
        </p:nvCxnSpPr>
        <p:spPr>
          <a:xfrm>
            <a:off x="2573044"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1"/>
            </p:custDataLst>
          </p:nvPr>
        </p:nvCxnSpPr>
        <p:spPr>
          <a:xfrm rot="5400000">
            <a:off x="2877844"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22"/>
            </p:custDataLst>
          </p:nvPr>
        </p:nvCxnSpPr>
        <p:spPr>
          <a:xfrm>
            <a:off x="2192044" y="2743200"/>
            <a:ext cx="381000" cy="0"/>
          </a:xfrm>
          <a:prstGeom prst="line">
            <a:avLst/>
          </a:prstGeom>
          <a:ln w="28575">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custDataLst>
              <p:tags r:id="rId23"/>
            </p:custDataLst>
          </p:nvPr>
        </p:nvCxnSpPr>
        <p:spPr>
          <a:xfrm>
            <a:off x="2573044"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24"/>
            </p:custDataLst>
          </p:nvPr>
        </p:nvCxnSpPr>
        <p:spPr>
          <a:xfrm rot="5400000" flipH="1" flipV="1">
            <a:off x="2418056"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25"/>
            </p:custDataLst>
          </p:nvPr>
        </p:nvCxnSpPr>
        <p:spPr>
          <a:xfrm>
            <a:off x="2286000" y="1828800"/>
            <a:ext cx="381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26"/>
            </p:custDataLst>
          </p:nvPr>
        </p:nvCxnSpPr>
        <p:spPr>
          <a:xfrm rot="5400000">
            <a:off x="4991100" y="2400300"/>
            <a:ext cx="2362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27"/>
            </p:custDataLst>
          </p:nvPr>
        </p:nvCxnSpPr>
        <p:spPr>
          <a:xfrm rot="16200000" flipH="1">
            <a:off x="1057922" y="2353322"/>
            <a:ext cx="2286000" cy="177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custDataLst>
              <p:tags r:id="rId28"/>
            </p:custDataLst>
          </p:nvPr>
        </p:nvCxnSpPr>
        <p:spPr>
          <a:xfrm>
            <a:off x="6248400"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29"/>
            </p:custDataLst>
          </p:nvPr>
        </p:nvCxnSpPr>
        <p:spPr>
          <a:xfrm>
            <a:off x="582966" y="1828800"/>
            <a:ext cx="152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custDataLst>
              <p:tags r:id="rId30"/>
            </p:custDataLst>
          </p:nvPr>
        </p:nvSpPr>
        <p:spPr>
          <a:xfrm>
            <a:off x="6019800" y="3505200"/>
            <a:ext cx="457200" cy="523220"/>
          </a:xfrm>
          <a:prstGeom prst="rect">
            <a:avLst/>
          </a:prstGeom>
          <a:noFill/>
          <a:ln>
            <a:noFill/>
          </a:ln>
        </p:spPr>
        <p:txBody>
          <a:bodyPr wrap="square" rtlCol="0">
            <a:spAutoFit/>
          </a:bodyPr>
          <a:lstStyle/>
          <a:p>
            <a:r>
              <a:rPr lang="en-US" sz="2800" dirty="0" smtClean="0">
                <a:solidFill>
                  <a:schemeClr val="tx2"/>
                </a:solidFill>
                <a:latin typeface="Source Sans Pro"/>
              </a:rPr>
              <a:t>B</a:t>
            </a:r>
          </a:p>
        </p:txBody>
      </p:sp>
      <mc:AlternateContent xmlns:mc="http://schemas.openxmlformats.org/markup-compatibility/2006" xmlns:a14="http://schemas.microsoft.com/office/drawing/2010/main">
        <mc:Choice Requires="a14">
          <p:sp>
            <p:nvSpPr>
              <p:cNvPr id="38" name="TextBox 37"/>
              <p:cNvSpPr txBox="1"/>
              <p:nvPr>
                <p:custDataLst>
                  <p:tags r:id="rId31"/>
                </p:custDataLst>
              </p:nvPr>
            </p:nvSpPr>
            <p:spPr>
              <a:xfrm>
                <a:off x="2057400" y="3505200"/>
                <a:ext cx="457200"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chemeClr val="tx2"/>
                              </a:solidFill>
                              <a:latin typeface="Cambria Math" panose="02040503050406030204" pitchFamily="18" charset="0"/>
                            </a:rPr>
                          </m:ctrlPr>
                        </m:accPr>
                        <m:e>
                          <m:r>
                            <m:rPr>
                              <m:sty m:val="p"/>
                            </m:rPr>
                            <a:rPr lang="en-US" sz="2800" b="0" i="0" smtClean="0">
                              <a:solidFill>
                                <a:schemeClr val="tx2"/>
                              </a:solidFill>
                              <a:latin typeface="Cambria Math" panose="02040503050406030204" pitchFamily="18" charset="0"/>
                            </a:rPr>
                            <m:t>B</m:t>
                          </m:r>
                        </m:e>
                      </m:acc>
                    </m:oMath>
                  </m:oMathPara>
                </a14:m>
                <a:endParaRPr lang="en-US" sz="2800" dirty="0" smtClean="0">
                  <a:solidFill>
                    <a:schemeClr val="tx2"/>
                  </a:solidFill>
                  <a:latin typeface="Source Sans Pro"/>
                </a:endParaRPr>
              </a:p>
            </p:txBody>
          </p:sp>
        </mc:Choice>
        <mc:Fallback xmlns="">
          <p:sp>
            <p:nvSpPr>
              <p:cNvPr id="38" name="TextBox 37"/>
              <p:cNvSpPr txBox="1">
                <a:spLocks noRot="1" noChangeAspect="1" noMove="1" noResize="1" noEditPoints="1" noAdjustHandles="1" noChangeArrowheads="1" noChangeShapeType="1" noTextEdit="1"/>
              </p:cNvSpPr>
              <p:nvPr>
                <p:custDataLst>
                  <p:tags r:id="rId49"/>
                </p:custDataLst>
              </p:nvPr>
            </p:nvSpPr>
            <p:spPr>
              <a:xfrm>
                <a:off x="2057400" y="3505200"/>
                <a:ext cx="457200" cy="523220"/>
              </a:xfrm>
              <a:prstGeom prst="rect">
                <a:avLst/>
              </a:prstGeom>
              <a:blipFill>
                <a:blip r:embed="rId50"/>
                <a:stretch>
                  <a:fillRect/>
                </a:stretch>
              </a:blipFill>
              <a:ln>
                <a:noFill/>
              </a:ln>
            </p:spPr>
            <p:txBody>
              <a:bodyPr/>
              <a:lstStyle/>
              <a:p>
                <a:r>
                  <a:rPr lang="en-US">
                    <a:noFill/>
                  </a:rPr>
                  <a:t> </a:t>
                </a:r>
              </a:p>
            </p:txBody>
          </p:sp>
        </mc:Fallback>
      </mc:AlternateContent>
      <p:sp>
        <p:nvSpPr>
          <p:cNvPr id="39" name="TextBox 38"/>
          <p:cNvSpPr txBox="1"/>
          <p:nvPr>
            <p:custDataLst>
              <p:tags r:id="rId32"/>
            </p:custDataLst>
          </p:nvPr>
        </p:nvSpPr>
        <p:spPr>
          <a:xfrm>
            <a:off x="6858000"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40" name="TextBox 39"/>
          <p:cNvSpPr txBox="1"/>
          <p:nvPr>
            <p:custDataLst>
              <p:tags r:id="rId33"/>
            </p:custDataLst>
          </p:nvPr>
        </p:nvSpPr>
        <p:spPr>
          <a:xfrm>
            <a:off x="56328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mc:AlternateContent xmlns:mc="http://schemas.openxmlformats.org/markup-compatibility/2006" xmlns:a14="http://schemas.microsoft.com/office/drawing/2010/main">
        <mc:Choice Requires="a14">
          <p:sp>
            <p:nvSpPr>
              <p:cNvPr id="48" name="TextBox 47"/>
              <p:cNvSpPr txBox="1"/>
              <p:nvPr>
                <p:custDataLst>
                  <p:tags r:id="rId34"/>
                </p:custDataLst>
              </p:nvPr>
            </p:nvSpPr>
            <p:spPr>
              <a:xfrm>
                <a:off x="228600" y="4056355"/>
                <a:ext cx="8763000" cy="2862322"/>
              </a:xfrm>
              <a:prstGeom prst="rect">
                <a:avLst/>
              </a:prstGeom>
              <a:noFill/>
            </p:spPr>
            <p:txBody>
              <a:bodyPr wrap="square" rtlCol="0">
                <a:spAutoFit/>
              </a:bodyPr>
              <a:lstStyle/>
              <a:p>
                <a:pPr marL="230188" indent="-230188">
                  <a:buClr>
                    <a:schemeClr val="accent1"/>
                  </a:buClr>
                </a:pPr>
                <a:r>
                  <a:rPr lang="en-US" sz="2000" dirty="0" smtClean="0">
                    <a:solidFill>
                      <a:schemeClr val="tx2"/>
                    </a:solidFill>
                    <a:latin typeface="Source Sans Pro"/>
                  </a:rPr>
                  <a:t>Each cell stores one bit, and requires 4 – 8 transistors (6 is typical)</a:t>
                </a:r>
              </a:p>
              <a:p>
                <a:pPr marL="230188" indent="-230188">
                  <a:buClr>
                    <a:schemeClr val="accent1"/>
                  </a:buClr>
                </a:pPr>
                <a:r>
                  <a:rPr lang="en-US" sz="2000" dirty="0" smtClean="0">
                    <a:solidFill>
                      <a:schemeClr val="accent1"/>
                    </a:solidFill>
                    <a:latin typeface="Source Sans Pro"/>
                  </a:rPr>
                  <a:t>Read:</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pre-charge B and </a:t>
                </a:r>
                <a14:m>
                  <m:oMath xmlns:m="http://schemas.openxmlformats.org/officeDocument/2006/math">
                    <m:acc>
                      <m:accPr>
                        <m:chr m:val="̅"/>
                        <m:ctrlPr>
                          <a:rPr lang="en-US" sz="2000" i="1" smtClean="0">
                            <a:solidFill>
                              <a:schemeClr val="tx2"/>
                            </a:solidFill>
                            <a:latin typeface="Cambria Math" panose="02040503050406030204" pitchFamily="18" charset="0"/>
                          </a:rPr>
                        </m:ctrlPr>
                      </m:accPr>
                      <m:e>
                        <m:r>
                          <m:rPr>
                            <m:sty m:val="p"/>
                          </m:rPr>
                          <a:rPr lang="en-US" sz="2000" b="0" i="0" smtClean="0">
                            <a:solidFill>
                              <a:schemeClr val="tx2"/>
                            </a:solidFill>
                            <a:latin typeface="Cambria Math" panose="02040503050406030204" pitchFamily="18" charset="0"/>
                          </a:rPr>
                          <m:t>B</m:t>
                        </m:r>
                      </m:e>
                    </m:acc>
                  </m:oMath>
                </a14:m>
                <a:r>
                  <a:rPr lang="en-US" sz="2000" dirty="0" smtClean="0">
                    <a:solidFill>
                      <a:schemeClr val="tx2"/>
                    </a:solidFill>
                    <a:latin typeface="Source Sans Pro"/>
                  </a:rPr>
                  <a:t> to </a:t>
                </a:r>
                <a:r>
                  <a:rPr lang="en-US" sz="2000" dirty="0" err="1" smtClean="0">
                    <a:solidFill>
                      <a:schemeClr val="tx2"/>
                    </a:solidFill>
                    <a:latin typeface="Source Sans Pro"/>
                  </a:rPr>
                  <a:t>V</a:t>
                </a:r>
                <a:r>
                  <a:rPr lang="en-US" sz="2000" baseline="-25000" dirty="0" err="1" smtClean="0">
                    <a:solidFill>
                      <a:schemeClr val="tx2"/>
                    </a:solidFill>
                    <a:latin typeface="Source Sans Pro"/>
                  </a:rPr>
                  <a:t>supply</a:t>
                </a:r>
                <a:r>
                  <a:rPr lang="en-US" sz="2000" dirty="0" smtClean="0">
                    <a:solidFill>
                      <a:schemeClr val="tx2"/>
                    </a:solidFill>
                    <a:latin typeface="Source Sans Pro"/>
                  </a:rPr>
                  <a:t>/2</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cell pulls B or </a:t>
                </a:r>
                <a14:m>
                  <m:oMath xmlns:m="http://schemas.openxmlformats.org/officeDocument/2006/math">
                    <m:acc>
                      <m:accPr>
                        <m:chr m:val="̅"/>
                        <m:ctrlPr>
                          <a:rPr lang="en-US" sz="2000" i="1">
                            <a:solidFill>
                              <a:schemeClr val="tx2"/>
                            </a:solidFill>
                            <a:latin typeface="Cambria Math" panose="02040503050406030204" pitchFamily="18" charset="0"/>
                          </a:rPr>
                        </m:ctrlPr>
                      </m:accPr>
                      <m:e>
                        <m:r>
                          <m:rPr>
                            <m:sty m:val="p"/>
                          </m:rPr>
                          <a:rPr lang="en-US" sz="2000">
                            <a:solidFill>
                              <a:schemeClr val="tx2"/>
                            </a:solidFill>
                            <a:latin typeface="Cambria Math" panose="02040503050406030204" pitchFamily="18" charset="0"/>
                          </a:rPr>
                          <m:t>B</m:t>
                        </m:r>
                      </m:e>
                    </m:acc>
                  </m:oMath>
                </a14:m>
                <a:r>
                  <a:rPr lang="en-US" sz="2000" dirty="0" smtClean="0">
                    <a:solidFill>
                      <a:schemeClr val="tx2"/>
                    </a:solidFill>
                    <a:latin typeface="Source Sans Pro"/>
                  </a:rPr>
                  <a:t> low, sense amp detects voltage difference</a:t>
                </a:r>
              </a:p>
              <a:p>
                <a:pPr marL="230188" indent="-230188">
                  <a:buClr>
                    <a:schemeClr val="accent1"/>
                  </a:buClr>
                </a:pPr>
                <a:r>
                  <a:rPr lang="en-US" sz="2000" dirty="0">
                    <a:solidFill>
                      <a:schemeClr val="accent1"/>
                    </a:solidFill>
                    <a:latin typeface="Source Sans Pro"/>
                  </a:rPr>
                  <a:t>Write:</a:t>
                </a:r>
              </a:p>
              <a:p>
                <a:pPr marL="230188" indent="-230188">
                  <a:buClr>
                    <a:schemeClr val="accent5">
                      <a:lumMod val="60000"/>
                      <a:lumOff val="40000"/>
                    </a:schemeClr>
                  </a:buClr>
                  <a:buFont typeface="Arial" pitchFamily="34" charset="0"/>
                  <a:buChar char="•"/>
                </a:pPr>
                <a:r>
                  <a:rPr lang="en-US" sz="2000" dirty="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000" dirty="0">
                    <a:solidFill>
                      <a:schemeClr val="tx2"/>
                    </a:solidFill>
                    <a:latin typeface="Source Sans Pro"/>
                  </a:rPr>
                  <a:t>drive </a:t>
                </a:r>
                <a:r>
                  <a:rPr lang="en-US" sz="2000" dirty="0"/>
                  <a:t>B and </a:t>
                </a:r>
                <a14:m>
                  <m:oMath xmlns:m="http://schemas.openxmlformats.org/officeDocument/2006/math">
                    <m:acc>
                      <m:accPr>
                        <m:chr m:val="̅"/>
                        <m:ctrlPr>
                          <a:rPr lang="en-US" sz="2000" i="1">
                            <a:latin typeface="Cambria Math" panose="02040503050406030204" pitchFamily="18" charset="0"/>
                          </a:rPr>
                        </m:ctrlPr>
                      </m:accPr>
                      <m:e>
                        <m:r>
                          <m:rPr>
                            <m:sty m:val="p"/>
                          </m:rPr>
                          <a:rPr lang="en-US" sz="2000">
                            <a:latin typeface="Cambria Math"/>
                          </a:rPr>
                          <m:t>B</m:t>
                        </m:r>
                      </m:e>
                    </m:acc>
                  </m:oMath>
                </a14:m>
                <a:r>
                  <a:rPr lang="en-US" sz="2000" dirty="0"/>
                  <a:t> to flip cell</a:t>
                </a:r>
              </a:p>
              <a:p>
                <a:pPr marL="230188" indent="-230188">
                  <a:buClr>
                    <a:schemeClr val="accent5">
                      <a:lumMod val="60000"/>
                      <a:lumOff val="40000"/>
                    </a:schemeClr>
                  </a:buClr>
                  <a:buFont typeface="Arial" pitchFamily="34" charset="0"/>
                  <a:buChar char="•"/>
                </a:pPr>
                <a:endParaRPr lang="en-US" sz="2000" dirty="0" smtClean="0">
                  <a:solidFill>
                    <a:schemeClr val="tx2"/>
                  </a:solidFill>
                  <a:latin typeface="Source Sans Pro"/>
                </a:endParaRPr>
              </a:p>
            </p:txBody>
          </p:sp>
        </mc:Choice>
        <mc:Fallback xmlns="">
          <p:sp>
            <p:nvSpPr>
              <p:cNvPr id="48" name="TextBox 47"/>
              <p:cNvSpPr txBox="1">
                <a:spLocks noRot="1" noChangeAspect="1" noMove="1" noResize="1" noEditPoints="1" noAdjustHandles="1" noChangeArrowheads="1" noChangeShapeType="1" noTextEdit="1"/>
              </p:cNvSpPr>
              <p:nvPr>
                <p:custDataLst>
                  <p:tags r:id="rId51"/>
                </p:custDataLst>
              </p:nvPr>
            </p:nvSpPr>
            <p:spPr>
              <a:xfrm>
                <a:off x="228600" y="4056355"/>
                <a:ext cx="8763000" cy="2862322"/>
              </a:xfrm>
              <a:prstGeom prst="rect">
                <a:avLst/>
              </a:prstGeom>
              <a:blipFill>
                <a:blip r:embed="rId52"/>
                <a:stretch>
                  <a:fillRect l="-765" t="-851"/>
                </a:stretch>
              </a:blipFill>
            </p:spPr>
            <p:txBody>
              <a:bodyPr/>
              <a:lstStyle/>
              <a:p>
                <a:r>
                  <a:rPr lang="en-US">
                    <a:noFill/>
                  </a:rPr>
                  <a:t> </a:t>
                </a:r>
              </a:p>
            </p:txBody>
          </p:sp>
        </mc:Fallback>
      </mc:AlternateContent>
      <p:cxnSp>
        <p:nvCxnSpPr>
          <p:cNvPr id="58" name="Straight Connector 57"/>
          <p:cNvCxnSpPr/>
          <p:nvPr/>
        </p:nvCxnSpPr>
        <p:spPr>
          <a:xfrm>
            <a:off x="5458280"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86400"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24475"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652595"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custDataLst>
              <p:tags r:id="rId35"/>
            </p:custDataLst>
          </p:nvPr>
        </p:nvSpPr>
        <p:spPr>
          <a:xfrm>
            <a:off x="2514600" y="1257655"/>
            <a:ext cx="3241490" cy="400110"/>
          </a:xfrm>
          <a:prstGeom prst="rect">
            <a:avLst/>
          </a:prstGeom>
          <a:solidFill>
            <a:schemeClr val="bg1"/>
          </a:solidFill>
        </p:spPr>
        <p:txBody>
          <a:bodyPr wrap="square" rtlCol="0">
            <a:spAutoFit/>
          </a:bodyPr>
          <a:lstStyle/>
          <a:p>
            <a:r>
              <a:rPr lang="en-US" sz="2000" dirty="0">
                <a:solidFill>
                  <a:schemeClr val="accent1"/>
                </a:solidFill>
                <a:latin typeface="Source Sans Pro"/>
              </a:rPr>
              <a:t>1</a:t>
            </a:r>
            <a:r>
              <a:rPr lang="en-US" sz="2000" dirty="0" smtClean="0">
                <a:solidFill>
                  <a:schemeClr val="accent1"/>
                </a:solidFill>
                <a:latin typeface="Source Sans Pro"/>
              </a:rPr>
              <a:t>) Enable (</a:t>
            </a:r>
            <a:r>
              <a:rPr lang="en-US" sz="2000" dirty="0" err="1" smtClean="0">
                <a:solidFill>
                  <a:schemeClr val="accent1"/>
                </a:solidFill>
                <a:latin typeface="Source Sans Pro"/>
              </a:rPr>
              <a:t>wordline</a:t>
            </a:r>
            <a:r>
              <a:rPr lang="en-US" sz="2000" dirty="0" smtClean="0">
                <a:solidFill>
                  <a:schemeClr val="accent1"/>
                </a:solidFill>
                <a:latin typeface="Source Sans Pro"/>
              </a:rPr>
              <a:t> = 1)</a:t>
            </a:r>
          </a:p>
        </p:txBody>
      </p:sp>
      <p:sp>
        <p:nvSpPr>
          <p:cNvPr id="64" name="TextBox 63"/>
          <p:cNvSpPr txBox="1"/>
          <p:nvPr>
            <p:custDataLst>
              <p:tags r:id="rId36"/>
            </p:custDataLst>
          </p:nvPr>
        </p:nvSpPr>
        <p:spPr>
          <a:xfrm>
            <a:off x="6172200" y="2782534"/>
            <a:ext cx="2875256" cy="707886"/>
          </a:xfrm>
          <a:prstGeom prst="rect">
            <a:avLst/>
          </a:prstGeom>
          <a:noFill/>
        </p:spPr>
        <p:txBody>
          <a:bodyPr wrap="square" rtlCol="0">
            <a:spAutoFit/>
          </a:bodyPr>
          <a:lstStyle/>
          <a:p>
            <a:r>
              <a:rPr lang="en-US" sz="2000" dirty="0" smtClean="0">
                <a:solidFill>
                  <a:schemeClr val="accent1"/>
                </a:solidFill>
                <a:latin typeface="Source Sans Pro"/>
              </a:rPr>
              <a:t>2) Drive B high</a:t>
            </a:r>
          </a:p>
          <a:p>
            <a:r>
              <a:rPr lang="en-US" sz="2000" dirty="0">
                <a:solidFill>
                  <a:schemeClr val="accent1"/>
                </a:solidFill>
                <a:latin typeface="Source Sans Pro"/>
              </a:rPr>
              <a:t> </a:t>
            </a:r>
            <a:r>
              <a:rPr lang="en-US" sz="2000" dirty="0" smtClean="0">
                <a:solidFill>
                  <a:schemeClr val="accent1"/>
                </a:solidFill>
                <a:latin typeface="Source Sans Pro"/>
              </a:rPr>
              <a:t>         i.e. B = 1</a:t>
            </a:r>
          </a:p>
        </p:txBody>
      </p:sp>
      <mc:AlternateContent xmlns:mc="http://schemas.openxmlformats.org/markup-compatibility/2006" xmlns:a14="http://schemas.microsoft.com/office/drawing/2010/main">
        <mc:Choice Requires="a14">
          <p:sp>
            <p:nvSpPr>
              <p:cNvPr id="65" name="TextBox 64"/>
              <p:cNvSpPr txBox="1"/>
              <p:nvPr>
                <p:custDataLst>
                  <p:tags r:id="rId37"/>
                </p:custDataLst>
              </p:nvPr>
            </p:nvSpPr>
            <p:spPr>
              <a:xfrm>
                <a:off x="76200" y="2819400"/>
                <a:ext cx="2306344" cy="707886"/>
              </a:xfrm>
              <a:prstGeom prst="rect">
                <a:avLst/>
              </a:prstGeom>
              <a:noFill/>
            </p:spPr>
            <p:txBody>
              <a:bodyPr wrap="square" rtlCol="0">
                <a:spAutoFit/>
              </a:bodyPr>
              <a:lstStyle/>
              <a:p>
                <a:r>
                  <a:rPr lang="en-US" sz="2000" dirty="0" smtClean="0">
                    <a:solidFill>
                      <a:schemeClr val="accent1"/>
                    </a:solidFill>
                    <a:latin typeface="Source Sans Pro"/>
                  </a:rPr>
                  <a:t>2) Drive </a:t>
                </a:r>
                <a14:m>
                  <m:oMath xmlns:m="http://schemas.openxmlformats.org/officeDocument/2006/math">
                    <m:acc>
                      <m:accPr>
                        <m:chr m:val="̅"/>
                        <m:ctrlPr>
                          <a:rPr lang="en-US" sz="2000" i="1">
                            <a:solidFill>
                              <a:schemeClr val="accent1"/>
                            </a:solidFill>
                            <a:latin typeface="Cambria Math" panose="02040503050406030204" pitchFamily="18" charset="0"/>
                          </a:rPr>
                        </m:ctrlPr>
                      </m:accPr>
                      <m:e>
                        <m:r>
                          <m:rPr>
                            <m:sty m:val="p"/>
                          </m:rPr>
                          <a:rPr lang="en-US" sz="2000">
                            <a:solidFill>
                              <a:schemeClr val="accent1"/>
                            </a:solidFill>
                            <a:latin typeface="Cambria Math" panose="02040503050406030204" pitchFamily="18" charset="0"/>
                          </a:rPr>
                          <m:t>B</m:t>
                        </m:r>
                      </m:e>
                    </m:acc>
                  </m:oMath>
                </a14:m>
                <a:r>
                  <a:rPr lang="en-US" sz="2000" dirty="0" smtClean="0">
                    <a:solidFill>
                      <a:schemeClr val="accent1"/>
                    </a:solidFill>
                    <a:latin typeface="Source Sans Pro"/>
                  </a:rPr>
                  <a:t> low</a:t>
                </a:r>
              </a:p>
              <a:p>
                <a:r>
                  <a:rPr lang="en-US" sz="2000" dirty="0">
                    <a:solidFill>
                      <a:schemeClr val="accent1"/>
                    </a:solidFill>
                    <a:latin typeface="Source Sans Pro"/>
                  </a:rPr>
                  <a:t> </a:t>
                </a:r>
                <a:r>
                  <a:rPr lang="en-US" sz="2000" dirty="0" smtClean="0">
                    <a:solidFill>
                      <a:schemeClr val="accent1"/>
                    </a:solidFill>
                    <a:latin typeface="Source Sans Pro"/>
                  </a:rPr>
                  <a:t>         i.e. </a:t>
                </a:r>
                <a14:m>
                  <m:oMath xmlns:m="http://schemas.openxmlformats.org/officeDocument/2006/math">
                    <m:acc>
                      <m:accPr>
                        <m:chr m:val="̅"/>
                        <m:ctrlPr>
                          <a:rPr lang="en-US" sz="2000" i="1">
                            <a:solidFill>
                              <a:schemeClr val="accent1"/>
                            </a:solidFill>
                            <a:latin typeface="Cambria Math" panose="02040503050406030204" pitchFamily="18" charset="0"/>
                          </a:rPr>
                        </m:ctrlPr>
                      </m:accPr>
                      <m:e>
                        <m:r>
                          <m:rPr>
                            <m:sty m:val="p"/>
                          </m:rPr>
                          <a:rPr lang="en-US" sz="2000">
                            <a:solidFill>
                              <a:schemeClr val="accent1"/>
                            </a:solidFill>
                            <a:latin typeface="Cambria Math" panose="02040503050406030204" pitchFamily="18" charset="0"/>
                          </a:rPr>
                          <m:t>B</m:t>
                        </m:r>
                      </m:e>
                    </m:acc>
                  </m:oMath>
                </a14:m>
                <a:r>
                  <a:rPr lang="en-US" sz="2000" dirty="0" smtClean="0">
                    <a:solidFill>
                      <a:schemeClr val="accent1"/>
                    </a:solidFill>
                    <a:latin typeface="Source Sans Pro"/>
                  </a:rPr>
                  <a:t> = 0</a:t>
                </a:r>
              </a:p>
            </p:txBody>
          </p:sp>
        </mc:Choice>
        <mc:Fallback xmlns="">
          <p:sp>
            <p:nvSpPr>
              <p:cNvPr id="65" name="TextBox 64"/>
              <p:cNvSpPr txBox="1">
                <a:spLocks noRot="1" noChangeAspect="1" noMove="1" noResize="1" noEditPoints="1" noAdjustHandles="1" noChangeArrowheads="1" noChangeShapeType="1" noTextEdit="1"/>
              </p:cNvSpPr>
              <p:nvPr>
                <p:custDataLst>
                  <p:tags r:id="rId53"/>
                </p:custDataLst>
              </p:nvPr>
            </p:nvSpPr>
            <p:spPr>
              <a:xfrm>
                <a:off x="76200" y="2819400"/>
                <a:ext cx="2306344" cy="707886"/>
              </a:xfrm>
              <a:prstGeom prst="rect">
                <a:avLst/>
              </a:prstGeom>
              <a:blipFill>
                <a:blip r:embed="rId54"/>
                <a:stretch>
                  <a:fillRect l="-2910" t="-4310" b="-14655"/>
                </a:stretch>
              </a:blipFill>
            </p:spPr>
            <p:txBody>
              <a:bodyPr/>
              <a:lstStyle/>
              <a:p>
                <a:r>
                  <a:rPr lang="en-US">
                    <a:noFill/>
                  </a:rPr>
                  <a:t> </a:t>
                </a:r>
              </a:p>
            </p:txBody>
          </p:sp>
        </mc:Fallback>
      </mc:AlternateContent>
      <p:sp>
        <p:nvSpPr>
          <p:cNvPr id="66" name="TextBox 65"/>
          <p:cNvSpPr txBox="1"/>
          <p:nvPr>
            <p:custDataLst>
              <p:tags r:id="rId38"/>
            </p:custDataLst>
          </p:nvPr>
        </p:nvSpPr>
        <p:spPr>
          <a:xfrm>
            <a:off x="3200400" y="1828800"/>
            <a:ext cx="485320" cy="523220"/>
          </a:xfrm>
          <a:prstGeom prst="rect">
            <a:avLst/>
          </a:prstGeom>
          <a:noFill/>
        </p:spPr>
        <p:txBody>
          <a:bodyPr wrap="square" rtlCol="0">
            <a:spAutoFit/>
          </a:bodyPr>
          <a:lstStyle/>
          <a:p>
            <a:r>
              <a:rPr lang="en-US" sz="2800" dirty="0" smtClean="0">
                <a:solidFill>
                  <a:schemeClr val="accent1"/>
                </a:solidFill>
                <a:latin typeface="Source Sans Pro"/>
              </a:rPr>
              <a:t>→</a:t>
            </a:r>
          </a:p>
        </p:txBody>
      </p:sp>
      <p:sp>
        <p:nvSpPr>
          <p:cNvPr id="67" name="TextBox 66"/>
          <p:cNvSpPr txBox="1"/>
          <p:nvPr>
            <p:custDataLst>
              <p:tags r:id="rId39"/>
            </p:custDataLst>
          </p:nvPr>
        </p:nvSpPr>
        <p:spPr>
          <a:xfrm>
            <a:off x="4696280" y="1828800"/>
            <a:ext cx="433160" cy="523220"/>
          </a:xfrm>
          <a:prstGeom prst="rect">
            <a:avLst/>
          </a:prstGeom>
          <a:noFill/>
        </p:spPr>
        <p:txBody>
          <a:bodyPr wrap="square" rtlCol="0">
            <a:spAutoFit/>
          </a:bodyPr>
          <a:lstStyle/>
          <a:p>
            <a:r>
              <a:rPr lang="en-US" sz="2800" dirty="0" smtClean="0">
                <a:solidFill>
                  <a:schemeClr val="accent1"/>
                </a:solidFill>
                <a:latin typeface="Source Sans Pro"/>
              </a:rPr>
              <a:t>→</a:t>
            </a:r>
          </a:p>
        </p:txBody>
      </p:sp>
      <p:sp>
        <p:nvSpPr>
          <p:cNvPr id="68" name="TextBox 67"/>
          <p:cNvSpPr txBox="1"/>
          <p:nvPr>
            <p:custDataLst>
              <p:tags r:id="rId40"/>
            </p:custDataLst>
          </p:nvPr>
        </p:nvSpPr>
        <p:spPr>
          <a:xfrm>
            <a:off x="3086100" y="1828800"/>
            <a:ext cx="495300" cy="523220"/>
          </a:xfrm>
          <a:prstGeom prst="rect">
            <a:avLst/>
          </a:prstGeom>
          <a:noFill/>
        </p:spPr>
        <p:txBody>
          <a:bodyPr wrap="square" rtlCol="0">
            <a:spAutoFit/>
          </a:bodyPr>
          <a:lstStyle/>
          <a:p>
            <a:r>
              <a:rPr lang="en-US" sz="2800" dirty="0" smtClean="0">
                <a:solidFill>
                  <a:schemeClr val="accent1"/>
                </a:solidFill>
                <a:latin typeface="Source Sans Pro"/>
              </a:rPr>
              <a:t>1</a:t>
            </a:r>
          </a:p>
        </p:txBody>
      </p:sp>
      <p:sp>
        <p:nvSpPr>
          <p:cNvPr id="69" name="TextBox 68"/>
          <p:cNvSpPr txBox="1"/>
          <p:nvPr>
            <p:custDataLst>
              <p:tags r:id="rId41"/>
            </p:custDataLst>
          </p:nvPr>
        </p:nvSpPr>
        <p:spPr>
          <a:xfrm>
            <a:off x="4495800" y="1828800"/>
            <a:ext cx="457200" cy="523220"/>
          </a:xfrm>
          <a:prstGeom prst="rect">
            <a:avLst/>
          </a:prstGeom>
          <a:noFill/>
        </p:spPr>
        <p:txBody>
          <a:bodyPr wrap="square" rtlCol="0">
            <a:spAutoFit/>
          </a:bodyPr>
          <a:lstStyle/>
          <a:p>
            <a:r>
              <a:rPr lang="en-US" sz="2800" dirty="0">
                <a:solidFill>
                  <a:schemeClr val="accent1"/>
                </a:solidFill>
                <a:latin typeface="Source Sans Pro"/>
              </a:rPr>
              <a:t>0</a:t>
            </a:r>
            <a:endParaRPr lang="en-US" sz="2800" dirty="0" smtClean="0">
              <a:solidFill>
                <a:schemeClr val="accent1"/>
              </a:solidFill>
              <a:latin typeface="Source Sans Pro"/>
            </a:endParaRPr>
          </a:p>
        </p:txBody>
      </p:sp>
      <p:sp>
        <p:nvSpPr>
          <p:cNvPr id="70" name="TextBox 69"/>
          <p:cNvSpPr txBox="1"/>
          <p:nvPr>
            <p:custDataLst>
              <p:tags r:id="rId42"/>
            </p:custDataLst>
          </p:nvPr>
        </p:nvSpPr>
        <p:spPr>
          <a:xfrm>
            <a:off x="5001080" y="1828800"/>
            <a:ext cx="409120" cy="523220"/>
          </a:xfrm>
          <a:prstGeom prst="rect">
            <a:avLst/>
          </a:prstGeom>
          <a:noFill/>
        </p:spPr>
        <p:txBody>
          <a:bodyPr wrap="square" rtlCol="0">
            <a:spAutoFit/>
          </a:bodyPr>
          <a:lstStyle/>
          <a:p>
            <a:r>
              <a:rPr lang="en-US" sz="2800" dirty="0" smtClean="0">
                <a:solidFill>
                  <a:schemeClr val="accent1"/>
                </a:solidFill>
                <a:latin typeface="Source Sans Pro"/>
              </a:rPr>
              <a:t>1</a:t>
            </a:r>
          </a:p>
        </p:txBody>
      </p:sp>
      <p:sp>
        <p:nvSpPr>
          <p:cNvPr id="71" name="TextBox 70"/>
          <p:cNvSpPr txBox="1"/>
          <p:nvPr>
            <p:custDataLst>
              <p:tags r:id="rId43"/>
            </p:custDataLst>
          </p:nvPr>
        </p:nvSpPr>
        <p:spPr>
          <a:xfrm>
            <a:off x="3554900" y="1828800"/>
            <a:ext cx="412750" cy="523220"/>
          </a:xfrm>
          <a:prstGeom prst="rect">
            <a:avLst/>
          </a:prstGeom>
          <a:noFill/>
        </p:spPr>
        <p:txBody>
          <a:bodyPr wrap="square" rtlCol="0">
            <a:spAutoFit/>
          </a:bodyPr>
          <a:lstStyle/>
          <a:p>
            <a:r>
              <a:rPr lang="en-US" sz="2800" dirty="0" smtClean="0">
                <a:solidFill>
                  <a:schemeClr val="accent1"/>
                </a:solidFill>
                <a:latin typeface="Source Sans Pro"/>
              </a:rPr>
              <a:t>0</a:t>
            </a:r>
          </a:p>
        </p:txBody>
      </p:sp>
      <p:sp>
        <p:nvSpPr>
          <p:cNvPr id="56" name="TextBox 55"/>
          <p:cNvSpPr txBox="1"/>
          <p:nvPr/>
        </p:nvSpPr>
        <p:spPr>
          <a:xfrm>
            <a:off x="5331433" y="2906387"/>
            <a:ext cx="470000" cy="400110"/>
          </a:xfrm>
          <a:prstGeom prst="rect">
            <a:avLst/>
          </a:prstGeom>
          <a:noFill/>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57" name="TextBox 56"/>
          <p:cNvSpPr txBox="1"/>
          <p:nvPr/>
        </p:nvSpPr>
        <p:spPr>
          <a:xfrm>
            <a:off x="2497628" y="2906387"/>
            <a:ext cx="470000" cy="400110"/>
          </a:xfrm>
          <a:prstGeom prst="rect">
            <a:avLst/>
          </a:prstGeom>
          <a:noFill/>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53" name="TextBox 52"/>
          <p:cNvSpPr txBox="1"/>
          <p:nvPr/>
        </p:nvSpPr>
        <p:spPr>
          <a:xfrm>
            <a:off x="5348405" y="2895600"/>
            <a:ext cx="463781" cy="400110"/>
          </a:xfrm>
          <a:prstGeom prst="rect">
            <a:avLst/>
          </a:prstGeom>
          <a:solidFill>
            <a:schemeClr val="bg1"/>
          </a:solidFill>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
        <p:nvSpPr>
          <p:cNvPr id="54" name="TextBox 53"/>
          <p:cNvSpPr txBox="1"/>
          <p:nvPr/>
        </p:nvSpPr>
        <p:spPr>
          <a:xfrm>
            <a:off x="2514600" y="2895600"/>
            <a:ext cx="463781" cy="400110"/>
          </a:xfrm>
          <a:prstGeom prst="rect">
            <a:avLst/>
          </a:prstGeom>
          <a:solidFill>
            <a:schemeClr val="bg1"/>
          </a:solidFill>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Tree>
    <p:extLst>
      <p:ext uri="{BB962C8B-B14F-4D97-AF65-F5344CB8AC3E}">
        <p14:creationId xmlns:p14="http://schemas.microsoft.com/office/powerpoint/2010/main" val="41045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6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2" grpId="0" animBg="1"/>
      <p:bldP spid="64" grpId="0"/>
      <p:bldP spid="65" grpId="0"/>
      <p:bldP spid="66" grpId="0"/>
      <p:bldP spid="66" grpId="1"/>
      <p:bldP spid="67" grpId="0"/>
      <p:bldP spid="67" grpId="1"/>
      <p:bldP spid="68" grpId="0"/>
      <p:bldP spid="69" grpId="0"/>
      <p:bldP spid="70" grpId="0"/>
      <p:bldP spid="71" grpId="0"/>
      <p:bldP spid="56" grpId="0"/>
      <p:bldP spid="57" grpId="0"/>
      <p:bldP spid="53" grpId="0" animBg="1"/>
      <p:bldP spid="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49</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SRAM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SRAM</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25400">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25400">
            <a:solidFill>
              <a:srgbClr val="FF4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6290340" y="-139345"/>
            <a:ext cx="1540248" cy="523220"/>
          </a:xfrm>
          <a:prstGeom prst="rect">
            <a:avLst/>
          </a:prstGeom>
          <a:noFill/>
        </p:spPr>
        <p:txBody>
          <a:bodyPr wrap="square" rtlCol="0">
            <a:spAutoFit/>
          </a:bodyPr>
          <a:lstStyle/>
          <a:p>
            <a:r>
              <a:rPr lang="en-US" sz="2800" dirty="0" smtClean="0">
                <a:solidFill>
                  <a:srgbClr val="CC0099"/>
                </a:solidFill>
                <a:latin typeface="Source Sans Pro"/>
              </a:rPr>
              <a:t>Bit Line</a:t>
            </a:r>
            <a:endParaRPr lang="en-US" sz="2800" dirty="0">
              <a:solidFill>
                <a:srgbClr val="CC0099"/>
              </a:solidFill>
              <a:latin typeface="Source Sans Pro"/>
            </a:endParaRPr>
          </a:p>
        </p:txBody>
      </p:sp>
      <p:cxnSp>
        <p:nvCxnSpPr>
          <p:cNvPr id="148" name="Straight Arrow Connector 147"/>
          <p:cNvCxnSpPr>
            <a:stCxn id="147" idx="2"/>
          </p:cNvCxnSpPr>
          <p:nvPr/>
        </p:nvCxnSpPr>
        <p:spPr>
          <a:xfrm>
            <a:off x="7060464" y="383875"/>
            <a:ext cx="306020" cy="944568"/>
          </a:xfrm>
          <a:prstGeom prst="straightConnector1">
            <a:avLst/>
          </a:prstGeom>
          <a:ln>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47" idx="2"/>
          </p:cNvCxnSpPr>
          <p:nvPr/>
        </p:nvCxnSpPr>
        <p:spPr>
          <a:xfrm>
            <a:off x="7060464" y="383875"/>
            <a:ext cx="1778736" cy="918457"/>
          </a:xfrm>
          <a:prstGeom prst="straightConnector1">
            <a:avLst/>
          </a:prstGeom>
          <a:ln>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659478" y="4121174"/>
            <a:ext cx="2113656" cy="584775"/>
          </a:xfrm>
          <a:prstGeom prst="rect">
            <a:avLst/>
          </a:prstGeom>
          <a:noFill/>
        </p:spPr>
        <p:txBody>
          <a:bodyPr wrap="none" rtlCol="0">
            <a:spAutoFit/>
          </a:bodyPr>
          <a:lstStyle/>
          <a:p>
            <a:pPr defTabSz="914400"/>
            <a:r>
              <a:rPr lang="en-US" sz="3200" dirty="0" smtClean="0">
                <a:solidFill>
                  <a:srgbClr val="FFC000"/>
                </a:solidFill>
                <a:latin typeface="Source Sans Pro"/>
              </a:rPr>
              <a:t>Word lines</a:t>
            </a:r>
            <a:endParaRPr lang="en-US" sz="3200" dirty="0">
              <a:solidFill>
                <a:srgbClr val="FFC000"/>
              </a:solidFill>
              <a:latin typeface="Source Sans Pro"/>
            </a:endParaRPr>
          </a:p>
        </p:txBody>
      </p:sp>
      <p:cxnSp>
        <p:nvCxnSpPr>
          <p:cNvPr id="151" name="Straight Connector 150"/>
          <p:cNvCxnSpPr>
            <a:stCxn id="150" idx="3"/>
          </p:cNvCxnSpPr>
          <p:nvPr/>
        </p:nvCxnSpPr>
        <p:spPr>
          <a:xfrm flipV="1">
            <a:off x="2773134" y="2031522"/>
            <a:ext cx="2632799" cy="2382040"/>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50" idx="3"/>
          </p:cNvCxnSpPr>
          <p:nvPr/>
        </p:nvCxnSpPr>
        <p:spPr>
          <a:xfrm flipV="1">
            <a:off x="2773134" y="3103146"/>
            <a:ext cx="2632799" cy="1310416"/>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50" idx="3"/>
          </p:cNvCxnSpPr>
          <p:nvPr/>
        </p:nvCxnSpPr>
        <p:spPr>
          <a:xfrm flipV="1">
            <a:off x="2773134" y="4254586"/>
            <a:ext cx="2683877" cy="158976"/>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50" idx="3"/>
          </p:cNvCxnSpPr>
          <p:nvPr/>
        </p:nvCxnSpPr>
        <p:spPr>
          <a:xfrm>
            <a:off x="2773134" y="4413562"/>
            <a:ext cx="2740145" cy="978070"/>
          </a:xfrm>
          <a:prstGeom prst="line">
            <a:avLst/>
          </a:prstGeom>
          <a:ln>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Announcements</a:t>
            </a:r>
            <a:endParaRPr lang="en-US" dirty="0"/>
          </a:p>
        </p:txBody>
      </p:sp>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a:t>
            </a:fld>
            <a:endParaRPr lang="en-US" dirty="0"/>
          </a:p>
        </p:txBody>
      </p:sp>
      <p:sp>
        <p:nvSpPr>
          <p:cNvPr id="6" name="Content Placeholder 5"/>
          <p:cNvSpPr>
            <a:spLocks noGrp="1"/>
          </p:cNvSpPr>
          <p:nvPr>
            <p:ph idx="1"/>
          </p:nvPr>
        </p:nvSpPr>
        <p:spPr/>
        <p:txBody>
          <a:bodyPr/>
          <a:lstStyle/>
          <a:p>
            <a:r>
              <a:rPr lang="en-US" dirty="0" smtClean="0"/>
              <a:t>Level Up (optional enrichment)</a:t>
            </a:r>
          </a:p>
          <a:p>
            <a:pPr lvl="1"/>
            <a:r>
              <a:rPr lang="en-US" dirty="0"/>
              <a:t>T</a:t>
            </a:r>
            <a:r>
              <a:rPr lang="en-US" dirty="0" smtClean="0"/>
              <a:t>eaches </a:t>
            </a:r>
            <a:r>
              <a:rPr lang="en-US" dirty="0"/>
              <a:t>CS students tools and skills needed in their coursework as well as their career, such as </a:t>
            </a:r>
            <a:r>
              <a:rPr lang="en-US" dirty="0" err="1"/>
              <a:t>Git</a:t>
            </a:r>
            <a:r>
              <a:rPr lang="en-US" dirty="0"/>
              <a:t>, Bash Programming, study strategies, ethics in CS, and even applying to graduate school</a:t>
            </a:r>
            <a:r>
              <a:rPr lang="en-US" dirty="0" smtClean="0"/>
              <a:t>.</a:t>
            </a:r>
          </a:p>
          <a:p>
            <a:pPr lvl="1"/>
            <a:r>
              <a:rPr lang="en-US" dirty="0" smtClean="0"/>
              <a:t>Thursdays at 7-8pm </a:t>
            </a:r>
            <a:r>
              <a:rPr lang="en-US" dirty="0"/>
              <a:t>in </a:t>
            </a:r>
            <a:r>
              <a:rPr lang="en-US" dirty="0" smtClean="0"/>
              <a:t>310 Gates </a:t>
            </a:r>
            <a:r>
              <a:rPr lang="en-US" dirty="0"/>
              <a:t>Hall, </a:t>
            </a:r>
            <a:r>
              <a:rPr lang="en-US" dirty="0" smtClean="0"/>
              <a:t>        starting this week</a:t>
            </a:r>
          </a:p>
          <a:p>
            <a:pPr lvl="1"/>
            <a:r>
              <a:rPr lang="en-US" sz="2400" dirty="0">
                <a:hlinkClick r:id="rId2"/>
              </a:rPr>
              <a:t>http://www.cs.cornell.edu/courses/cs3110/2019sp/levelup</a:t>
            </a:r>
            <a:r>
              <a:rPr lang="en-US" sz="2400" dirty="0" smtClean="0">
                <a:hlinkClick r:id="rId2"/>
              </a:rPr>
              <a:t>/</a:t>
            </a:r>
            <a:r>
              <a:rPr lang="en-US" sz="2400" dirty="0" smtClean="0"/>
              <a:t> </a:t>
            </a:r>
            <a:endParaRPr lang="en-US" sz="2400" dirty="0"/>
          </a:p>
        </p:txBody>
      </p:sp>
    </p:spTree>
    <p:extLst>
      <p:ext uri="{BB962C8B-B14F-4D97-AF65-F5344CB8AC3E}">
        <p14:creationId xmlns:p14="http://schemas.microsoft.com/office/powerpoint/2010/main" val="1700489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50</a:t>
            </a:fld>
            <a:endParaRPr lang="en-US" dirty="0"/>
          </a:p>
        </p:txBody>
      </p:sp>
      <p:sp>
        <p:nvSpPr>
          <p:cNvPr id="5" name="TextBox 4"/>
          <p:cNvSpPr txBox="1"/>
          <p:nvPr/>
        </p:nvSpPr>
        <p:spPr>
          <a:xfrm>
            <a:off x="186131" y="888321"/>
            <a:ext cx="4144083" cy="2677656"/>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4 x 2 SRAM Module?</a:t>
            </a:r>
          </a:p>
          <a:p>
            <a:endParaRPr lang="en-US" sz="2800" dirty="0">
              <a:solidFill>
                <a:schemeClr val="accent1"/>
              </a:solidFill>
              <a:latin typeface="Source Sans Pro"/>
            </a:endParaRPr>
          </a:p>
          <a:p>
            <a:r>
              <a:rPr lang="en-US" sz="2800" dirty="0">
                <a:solidFill>
                  <a:schemeClr val="tx2"/>
                </a:solidFill>
                <a:latin typeface="Source Sans Pro"/>
              </a:rPr>
              <a:t>(i.e. 4 word lines that </a:t>
            </a:r>
            <a:r>
              <a:rPr lang="en-US" sz="2800" dirty="0" smtClean="0">
                <a:solidFill>
                  <a:schemeClr val="tx2"/>
                </a:solidFill>
                <a:latin typeface="Source Sans Pro"/>
              </a:rPr>
              <a:t>are</a:t>
            </a:r>
          </a:p>
          <a:p>
            <a:r>
              <a:rPr lang="en-US" sz="2800" dirty="0" smtClean="0">
                <a:solidFill>
                  <a:schemeClr val="tx2"/>
                </a:solidFill>
                <a:latin typeface="Source Sans Pro"/>
              </a:rPr>
              <a:t> </a:t>
            </a:r>
            <a:r>
              <a:rPr lang="en-US" sz="2800" dirty="0">
                <a:solidFill>
                  <a:schemeClr val="tx2"/>
                </a:solidFill>
                <a:latin typeface="Source Sans Pro"/>
              </a:rPr>
              <a:t>each 2 bits wide)?</a:t>
            </a:r>
          </a:p>
          <a:p>
            <a:endParaRPr lang="en-US" sz="2800" dirty="0">
              <a:solidFill>
                <a:schemeClr val="accent1"/>
              </a:solidFill>
              <a:latin typeface="Source Sans Pro"/>
            </a:endParaRPr>
          </a:p>
        </p:txBody>
      </p:sp>
      <p:sp>
        <p:nvSpPr>
          <p:cNvPr id="6"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SRAM</a:t>
            </a:r>
            <a:endParaRPr lang="en-US" dirty="0"/>
          </a:p>
        </p:txBody>
      </p:sp>
      <p:sp>
        <p:nvSpPr>
          <p:cNvPr id="7" name="AutoShape 5"/>
          <p:cNvSpPr>
            <a:spLocks noChangeArrowheads="1"/>
          </p:cNvSpPr>
          <p:nvPr/>
        </p:nvSpPr>
        <p:spPr bwMode="auto">
          <a:xfrm>
            <a:off x="5505450" y="2101741"/>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8" name="Straight Connector 7"/>
          <p:cNvCxnSpPr>
            <a:stCxn id="7" idx="3"/>
          </p:cNvCxnSpPr>
          <p:nvPr/>
        </p:nvCxnSpPr>
        <p:spPr>
          <a:xfrm flipV="1">
            <a:off x="5715000" y="2182788"/>
            <a:ext cx="2102896"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AutoShape 5"/>
          <p:cNvSpPr>
            <a:spLocks noChangeArrowheads="1"/>
          </p:cNvSpPr>
          <p:nvPr/>
        </p:nvSpPr>
        <p:spPr bwMode="auto">
          <a:xfrm>
            <a:off x="5505449" y="3251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0" name="Straight Connector 9"/>
          <p:cNvCxnSpPr>
            <a:stCxn id="9" idx="3"/>
          </p:cNvCxnSpPr>
          <p:nvPr/>
        </p:nvCxnSpPr>
        <p:spPr>
          <a:xfrm flipV="1">
            <a:off x="5714999" y="3326411"/>
            <a:ext cx="2100934" cy="3925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5482133" y="4406984"/>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2" name="Straight Connector 11"/>
          <p:cNvCxnSpPr>
            <a:stCxn id="11" idx="3"/>
          </p:cNvCxnSpPr>
          <p:nvPr/>
        </p:nvCxnSpPr>
        <p:spPr>
          <a:xfrm flipV="1">
            <a:off x="5691683" y="4488031"/>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AutoShape 5"/>
          <p:cNvSpPr>
            <a:spLocks noChangeArrowheads="1"/>
          </p:cNvSpPr>
          <p:nvPr/>
        </p:nvSpPr>
        <p:spPr bwMode="auto">
          <a:xfrm>
            <a:off x="5482133" y="5537368"/>
            <a:ext cx="209550" cy="228600"/>
          </a:xfrm>
          <a:prstGeom prst="flowChartDelay">
            <a:avLst/>
          </a:prstGeom>
          <a:noFill/>
          <a:ln w="25400">
            <a:solidFill>
              <a:schemeClr val="tx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cxnSp>
        <p:nvCxnSpPr>
          <p:cNvPr id="14" name="Straight Connector 13"/>
          <p:cNvCxnSpPr>
            <a:stCxn id="13" idx="3"/>
          </p:cNvCxnSpPr>
          <p:nvPr/>
        </p:nvCxnSpPr>
        <p:spPr>
          <a:xfrm flipV="1">
            <a:off x="5691683" y="5618415"/>
            <a:ext cx="2124250" cy="332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10733" y="1792869"/>
            <a:ext cx="865769" cy="37697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68140" y="2286000"/>
            <a:ext cx="1018227" cy="646331"/>
          </a:xfrm>
          <a:prstGeom prst="rect">
            <a:avLst/>
          </a:prstGeom>
          <a:noFill/>
          <a:ln>
            <a:noFill/>
          </a:ln>
        </p:spPr>
        <p:txBody>
          <a:bodyPr wrap="none" rtlCol="0">
            <a:spAutoFit/>
          </a:bodyPr>
          <a:lstStyle/>
          <a:p>
            <a:r>
              <a:rPr lang="en-US" sz="1800" dirty="0" smtClean="0">
                <a:solidFill>
                  <a:schemeClr val="tx2"/>
                </a:solidFill>
                <a:latin typeface="Source Sans Pro"/>
              </a:rPr>
              <a:t>2-to-4</a:t>
            </a:r>
          </a:p>
          <a:p>
            <a:r>
              <a:rPr lang="en-US" sz="1800" dirty="0" smtClean="0">
                <a:solidFill>
                  <a:schemeClr val="tx2"/>
                </a:solidFill>
                <a:latin typeface="Source Sans Pro"/>
              </a:rPr>
              <a:t>decoder</a:t>
            </a:r>
            <a:endParaRPr lang="en-US" sz="1800" dirty="0">
              <a:solidFill>
                <a:schemeClr val="tx2"/>
              </a:solidFill>
              <a:latin typeface="Source Sans Pro"/>
            </a:endParaRPr>
          </a:p>
        </p:txBody>
      </p:sp>
      <p:cxnSp>
        <p:nvCxnSpPr>
          <p:cNvPr id="17" name="Straight Connector 16"/>
          <p:cNvCxnSpPr/>
          <p:nvPr/>
        </p:nvCxnSpPr>
        <p:spPr>
          <a:xfrm>
            <a:off x="5281102" y="2126989"/>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81102" y="3254370"/>
            <a:ext cx="2243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281102" y="4409986"/>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81102" y="5537368"/>
            <a:ext cx="19677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93276" y="2273384"/>
            <a:ext cx="112174" cy="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405933" y="3403768"/>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69959" y="4559384"/>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69959" y="57150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51477" y="2273384"/>
            <a:ext cx="0" cy="34163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Box 108"/>
          <p:cNvSpPr txBox="1">
            <a:spLocks noChangeArrowheads="1"/>
          </p:cNvSpPr>
          <p:nvPr>
            <p:custDataLst>
              <p:tags r:id="rId2"/>
            </p:custDataLst>
          </p:nvPr>
        </p:nvSpPr>
        <p:spPr bwMode="auto">
          <a:xfrm>
            <a:off x="3573385" y="3174747"/>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2</a:t>
            </a:r>
          </a:p>
        </p:txBody>
      </p:sp>
      <p:sp>
        <p:nvSpPr>
          <p:cNvPr id="2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28" name="Rectangle 4"/>
          <p:cNvSpPr>
            <a:spLocks noChangeArrowheads="1"/>
          </p:cNvSpPr>
          <p:nvPr>
            <p:custDataLst>
              <p:tags r:id="rId4"/>
            </p:custDataLst>
          </p:nvPr>
        </p:nvSpPr>
        <p:spPr bwMode="auto">
          <a:xfrm>
            <a:off x="6492147" y="1176042"/>
            <a:ext cx="645737" cy="642938"/>
          </a:xfrm>
          <a:prstGeom prst="rect">
            <a:avLst/>
          </a:prstGeom>
          <a:noFill/>
          <a:ln w="38100" algn="ctr">
            <a:solidFill>
              <a:schemeClr val="accent1"/>
            </a:solidFill>
            <a:miter lim="800000"/>
            <a:headEnd/>
            <a:tailEnd/>
          </a:ln>
          <a:effectLst/>
        </p:spPr>
        <p:txBody>
          <a:bodyPr anchor="ctr">
            <a:noAutofit/>
          </a:bodyPr>
          <a:lstStyle/>
          <a:p>
            <a:endParaRPr lang="en-US" dirty="0"/>
          </a:p>
        </p:txBody>
      </p:sp>
      <p:sp>
        <p:nvSpPr>
          <p:cNvPr id="29" name="Text Box 5"/>
          <p:cNvSpPr txBox="1">
            <a:spLocks noChangeArrowheads="1"/>
          </p:cNvSpPr>
          <p:nvPr>
            <p:custDataLst>
              <p:tags r:id="rId5"/>
            </p:custDataLst>
          </p:nvPr>
        </p:nvSpPr>
        <p:spPr bwMode="auto">
          <a:xfrm>
            <a:off x="6496156" y="1156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0" name="Text Box 6"/>
          <p:cNvSpPr txBox="1">
            <a:spLocks noChangeArrowheads="1"/>
          </p:cNvSpPr>
          <p:nvPr>
            <p:custDataLst>
              <p:tags r:id="rId6"/>
            </p:custDataLst>
          </p:nvPr>
        </p:nvSpPr>
        <p:spPr bwMode="auto">
          <a:xfrm>
            <a:off x="6869941" y="1156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1" name="Line 19"/>
          <p:cNvSpPr>
            <a:spLocks noChangeShapeType="1"/>
          </p:cNvSpPr>
          <p:nvPr>
            <p:custDataLst>
              <p:tags r:id="rId7"/>
            </p:custDataLst>
          </p:nvPr>
        </p:nvSpPr>
        <p:spPr bwMode="auto">
          <a:xfrm>
            <a:off x="6263547" y="1328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2" name="Line 19"/>
          <p:cNvSpPr>
            <a:spLocks noChangeShapeType="1"/>
          </p:cNvSpPr>
          <p:nvPr>
            <p:custDataLst>
              <p:tags r:id="rId8"/>
            </p:custDataLst>
          </p:nvPr>
        </p:nvSpPr>
        <p:spPr bwMode="auto">
          <a:xfrm>
            <a:off x="6377847" y="1613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3" name="Line 19"/>
          <p:cNvSpPr>
            <a:spLocks noChangeShapeType="1"/>
          </p:cNvSpPr>
          <p:nvPr>
            <p:custDataLst>
              <p:tags r:id="rId9"/>
            </p:custDataLst>
          </p:nvPr>
        </p:nvSpPr>
        <p:spPr bwMode="auto">
          <a:xfrm>
            <a:off x="7137884" y="132844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34" name="Rectangle 4"/>
          <p:cNvSpPr>
            <a:spLocks noChangeArrowheads="1"/>
          </p:cNvSpPr>
          <p:nvPr>
            <p:custDataLst>
              <p:tags r:id="rId10"/>
            </p:custDataLst>
          </p:nvPr>
        </p:nvSpPr>
        <p:spPr bwMode="auto">
          <a:xfrm>
            <a:off x="7918003" y="1149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35" name="Text Box 5"/>
          <p:cNvSpPr txBox="1">
            <a:spLocks noChangeArrowheads="1"/>
          </p:cNvSpPr>
          <p:nvPr>
            <p:custDataLst>
              <p:tags r:id="rId11"/>
            </p:custDataLst>
          </p:nvPr>
        </p:nvSpPr>
        <p:spPr bwMode="auto">
          <a:xfrm>
            <a:off x="7922012" y="1130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36" name="Text Box 6"/>
          <p:cNvSpPr txBox="1">
            <a:spLocks noChangeArrowheads="1"/>
          </p:cNvSpPr>
          <p:nvPr>
            <p:custDataLst>
              <p:tags r:id="rId12"/>
            </p:custDataLst>
          </p:nvPr>
        </p:nvSpPr>
        <p:spPr bwMode="auto">
          <a:xfrm>
            <a:off x="8295797" y="1130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37" name="Line 19"/>
          <p:cNvSpPr>
            <a:spLocks noChangeShapeType="1"/>
          </p:cNvSpPr>
          <p:nvPr>
            <p:custDataLst>
              <p:tags r:id="rId13"/>
            </p:custDataLst>
          </p:nvPr>
        </p:nvSpPr>
        <p:spPr bwMode="auto">
          <a:xfrm>
            <a:off x="7689403" y="1302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38" name="Line 19"/>
          <p:cNvSpPr>
            <a:spLocks noChangeShapeType="1"/>
          </p:cNvSpPr>
          <p:nvPr>
            <p:custDataLst>
              <p:tags r:id="rId14"/>
            </p:custDataLst>
          </p:nvPr>
        </p:nvSpPr>
        <p:spPr bwMode="auto">
          <a:xfrm>
            <a:off x="7803703" y="1587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39" name="Line 19"/>
          <p:cNvSpPr>
            <a:spLocks noChangeShapeType="1"/>
          </p:cNvSpPr>
          <p:nvPr>
            <p:custDataLst>
              <p:tags r:id="rId15"/>
            </p:custDataLst>
          </p:nvPr>
        </p:nvSpPr>
        <p:spPr bwMode="auto">
          <a:xfrm>
            <a:off x="8563739" y="1302331"/>
            <a:ext cx="275461" cy="0"/>
          </a:xfrm>
          <a:prstGeom prst="line">
            <a:avLst/>
          </a:prstGeom>
          <a:noFill/>
          <a:ln w="28575">
            <a:solidFill>
              <a:schemeClr val="tx2"/>
            </a:solidFill>
            <a:round/>
            <a:headEnd/>
            <a:tailEnd/>
          </a:ln>
          <a:effectLst/>
        </p:spPr>
        <p:txBody>
          <a:bodyPr wrap="none" anchor="ctr">
            <a:noAutofit/>
          </a:bodyPr>
          <a:lstStyle/>
          <a:p>
            <a:endParaRPr lang="en-US"/>
          </a:p>
        </p:txBody>
      </p:sp>
      <p:sp>
        <p:nvSpPr>
          <p:cNvPr id="40" name="Rectangle 4"/>
          <p:cNvSpPr>
            <a:spLocks noChangeArrowheads="1"/>
          </p:cNvSpPr>
          <p:nvPr>
            <p:custDataLst>
              <p:tags r:id="rId16"/>
            </p:custDataLst>
          </p:nvPr>
        </p:nvSpPr>
        <p:spPr bwMode="auto">
          <a:xfrm>
            <a:off x="6506340" y="2319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1" name="Text Box 5"/>
          <p:cNvSpPr txBox="1">
            <a:spLocks noChangeArrowheads="1"/>
          </p:cNvSpPr>
          <p:nvPr>
            <p:custDataLst>
              <p:tags r:id="rId17"/>
            </p:custDataLst>
          </p:nvPr>
        </p:nvSpPr>
        <p:spPr bwMode="auto">
          <a:xfrm>
            <a:off x="6510349" y="2299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2" name="Text Box 6"/>
          <p:cNvSpPr txBox="1">
            <a:spLocks noChangeArrowheads="1"/>
          </p:cNvSpPr>
          <p:nvPr>
            <p:custDataLst>
              <p:tags r:id="rId18"/>
            </p:custDataLst>
          </p:nvPr>
        </p:nvSpPr>
        <p:spPr bwMode="auto">
          <a:xfrm>
            <a:off x="6884134" y="2299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3" name="Line 19"/>
          <p:cNvSpPr>
            <a:spLocks noChangeShapeType="1"/>
          </p:cNvSpPr>
          <p:nvPr>
            <p:custDataLst>
              <p:tags r:id="rId19"/>
            </p:custDataLst>
          </p:nvPr>
        </p:nvSpPr>
        <p:spPr bwMode="auto">
          <a:xfrm>
            <a:off x="6277740" y="2471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44" name="Line 19"/>
          <p:cNvSpPr>
            <a:spLocks noChangeShapeType="1"/>
          </p:cNvSpPr>
          <p:nvPr>
            <p:custDataLst>
              <p:tags r:id="rId20"/>
            </p:custDataLst>
          </p:nvPr>
        </p:nvSpPr>
        <p:spPr bwMode="auto">
          <a:xfrm>
            <a:off x="6392040" y="2756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45" name="Line 19"/>
          <p:cNvSpPr>
            <a:spLocks noChangeShapeType="1"/>
          </p:cNvSpPr>
          <p:nvPr>
            <p:custDataLst>
              <p:tags r:id="rId21"/>
            </p:custDataLst>
          </p:nvPr>
        </p:nvSpPr>
        <p:spPr bwMode="auto">
          <a:xfrm>
            <a:off x="7152077" y="2471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46" name="Rectangle 4"/>
          <p:cNvSpPr>
            <a:spLocks noChangeArrowheads="1"/>
          </p:cNvSpPr>
          <p:nvPr>
            <p:custDataLst>
              <p:tags r:id="rId22"/>
            </p:custDataLst>
          </p:nvPr>
        </p:nvSpPr>
        <p:spPr bwMode="auto">
          <a:xfrm>
            <a:off x="7932196" y="2292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47" name="Text Box 5"/>
          <p:cNvSpPr txBox="1">
            <a:spLocks noChangeArrowheads="1"/>
          </p:cNvSpPr>
          <p:nvPr>
            <p:custDataLst>
              <p:tags r:id="rId23"/>
            </p:custDataLst>
          </p:nvPr>
        </p:nvSpPr>
        <p:spPr bwMode="auto">
          <a:xfrm>
            <a:off x="7936205" y="2273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48" name="Text Box 6"/>
          <p:cNvSpPr txBox="1">
            <a:spLocks noChangeArrowheads="1"/>
          </p:cNvSpPr>
          <p:nvPr>
            <p:custDataLst>
              <p:tags r:id="rId24"/>
            </p:custDataLst>
          </p:nvPr>
        </p:nvSpPr>
        <p:spPr bwMode="auto">
          <a:xfrm>
            <a:off x="8309990" y="2273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49" name="Line 19"/>
          <p:cNvSpPr>
            <a:spLocks noChangeShapeType="1"/>
          </p:cNvSpPr>
          <p:nvPr>
            <p:custDataLst>
              <p:tags r:id="rId25"/>
            </p:custDataLst>
          </p:nvPr>
        </p:nvSpPr>
        <p:spPr bwMode="auto">
          <a:xfrm>
            <a:off x="7703596" y="2445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0" name="Line 19"/>
          <p:cNvSpPr>
            <a:spLocks noChangeShapeType="1"/>
          </p:cNvSpPr>
          <p:nvPr>
            <p:custDataLst>
              <p:tags r:id="rId26"/>
            </p:custDataLst>
          </p:nvPr>
        </p:nvSpPr>
        <p:spPr bwMode="auto">
          <a:xfrm>
            <a:off x="7817896" y="2730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1" name="Line 19"/>
          <p:cNvSpPr>
            <a:spLocks noChangeShapeType="1"/>
          </p:cNvSpPr>
          <p:nvPr>
            <p:custDataLst>
              <p:tags r:id="rId27"/>
            </p:custDataLst>
          </p:nvPr>
        </p:nvSpPr>
        <p:spPr bwMode="auto">
          <a:xfrm>
            <a:off x="8577933" y="2445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2" name="Rectangle 4"/>
          <p:cNvSpPr>
            <a:spLocks noChangeArrowheads="1"/>
          </p:cNvSpPr>
          <p:nvPr>
            <p:custDataLst>
              <p:tags r:id="rId28"/>
            </p:custDataLst>
          </p:nvPr>
        </p:nvSpPr>
        <p:spPr bwMode="auto">
          <a:xfrm>
            <a:off x="6506340" y="346204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3" name="Text Box 5"/>
          <p:cNvSpPr txBox="1">
            <a:spLocks noChangeArrowheads="1"/>
          </p:cNvSpPr>
          <p:nvPr>
            <p:custDataLst>
              <p:tags r:id="rId29"/>
            </p:custDataLst>
          </p:nvPr>
        </p:nvSpPr>
        <p:spPr bwMode="auto">
          <a:xfrm>
            <a:off x="6510349" y="344249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54" name="Text Box 6"/>
          <p:cNvSpPr txBox="1">
            <a:spLocks noChangeArrowheads="1"/>
          </p:cNvSpPr>
          <p:nvPr>
            <p:custDataLst>
              <p:tags r:id="rId30"/>
            </p:custDataLst>
          </p:nvPr>
        </p:nvSpPr>
        <p:spPr bwMode="auto">
          <a:xfrm>
            <a:off x="6884134" y="344249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55" name="Line 19"/>
          <p:cNvSpPr>
            <a:spLocks noChangeShapeType="1"/>
          </p:cNvSpPr>
          <p:nvPr>
            <p:custDataLst>
              <p:tags r:id="rId31"/>
            </p:custDataLst>
          </p:nvPr>
        </p:nvSpPr>
        <p:spPr bwMode="auto">
          <a:xfrm>
            <a:off x="6277740" y="3614442"/>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56" name="Line 19"/>
          <p:cNvSpPr>
            <a:spLocks noChangeShapeType="1"/>
          </p:cNvSpPr>
          <p:nvPr>
            <p:custDataLst>
              <p:tags r:id="rId32"/>
            </p:custDataLst>
          </p:nvPr>
        </p:nvSpPr>
        <p:spPr bwMode="auto">
          <a:xfrm>
            <a:off x="6392040" y="389969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57" name="Line 19"/>
          <p:cNvSpPr>
            <a:spLocks noChangeShapeType="1"/>
          </p:cNvSpPr>
          <p:nvPr>
            <p:custDataLst>
              <p:tags r:id="rId33"/>
            </p:custDataLst>
          </p:nvPr>
        </p:nvSpPr>
        <p:spPr bwMode="auto">
          <a:xfrm>
            <a:off x="7152077" y="361444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58" name="Rectangle 4"/>
          <p:cNvSpPr>
            <a:spLocks noChangeArrowheads="1"/>
          </p:cNvSpPr>
          <p:nvPr>
            <p:custDataLst>
              <p:tags r:id="rId34"/>
            </p:custDataLst>
          </p:nvPr>
        </p:nvSpPr>
        <p:spPr bwMode="auto">
          <a:xfrm>
            <a:off x="7932196" y="3435931"/>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59" name="Text Box 5"/>
          <p:cNvSpPr txBox="1">
            <a:spLocks noChangeArrowheads="1"/>
          </p:cNvSpPr>
          <p:nvPr>
            <p:custDataLst>
              <p:tags r:id="rId35"/>
            </p:custDataLst>
          </p:nvPr>
        </p:nvSpPr>
        <p:spPr bwMode="auto">
          <a:xfrm>
            <a:off x="7936205" y="3416384"/>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0" name="Text Box 6"/>
          <p:cNvSpPr txBox="1">
            <a:spLocks noChangeArrowheads="1"/>
          </p:cNvSpPr>
          <p:nvPr>
            <p:custDataLst>
              <p:tags r:id="rId36"/>
            </p:custDataLst>
          </p:nvPr>
        </p:nvSpPr>
        <p:spPr bwMode="auto">
          <a:xfrm>
            <a:off x="8309990" y="3416384"/>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1" name="Line 19"/>
          <p:cNvSpPr>
            <a:spLocks noChangeShapeType="1"/>
          </p:cNvSpPr>
          <p:nvPr>
            <p:custDataLst>
              <p:tags r:id="rId37"/>
            </p:custDataLst>
          </p:nvPr>
        </p:nvSpPr>
        <p:spPr bwMode="auto">
          <a:xfrm>
            <a:off x="7703596" y="3588331"/>
            <a:ext cx="228600" cy="0"/>
          </a:xfrm>
          <a:prstGeom prst="line">
            <a:avLst/>
          </a:prstGeom>
          <a:noFill/>
          <a:ln w="28575">
            <a:solidFill>
              <a:schemeClr val="tx2"/>
            </a:solidFill>
            <a:round/>
            <a:headEnd type="oval"/>
            <a:tailEnd type="none"/>
          </a:ln>
          <a:effectLst/>
        </p:spPr>
        <p:txBody>
          <a:bodyPr wrap="none" anchor="ctr">
            <a:noAutofit/>
          </a:bodyPr>
          <a:lstStyle/>
          <a:p>
            <a:endParaRPr lang="en-US"/>
          </a:p>
        </p:txBody>
      </p:sp>
      <p:sp>
        <p:nvSpPr>
          <p:cNvPr id="62" name="Line 19"/>
          <p:cNvSpPr>
            <a:spLocks noChangeShapeType="1"/>
          </p:cNvSpPr>
          <p:nvPr>
            <p:custDataLst>
              <p:tags r:id="rId38"/>
            </p:custDataLst>
          </p:nvPr>
        </p:nvSpPr>
        <p:spPr bwMode="auto">
          <a:xfrm>
            <a:off x="7817896" y="3873584"/>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3" name="Line 19"/>
          <p:cNvSpPr>
            <a:spLocks noChangeShapeType="1"/>
          </p:cNvSpPr>
          <p:nvPr>
            <p:custDataLst>
              <p:tags r:id="rId39"/>
            </p:custDataLst>
          </p:nvPr>
        </p:nvSpPr>
        <p:spPr bwMode="auto">
          <a:xfrm>
            <a:off x="8577933" y="3588331"/>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64" name="Rectangle 4"/>
          <p:cNvSpPr>
            <a:spLocks noChangeArrowheads="1"/>
          </p:cNvSpPr>
          <p:nvPr>
            <p:custDataLst>
              <p:tags r:id="rId40"/>
            </p:custDataLst>
          </p:nvPr>
        </p:nvSpPr>
        <p:spPr bwMode="auto">
          <a:xfrm>
            <a:off x="6506340" y="4583363"/>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65" name="Text Box 5"/>
          <p:cNvSpPr txBox="1">
            <a:spLocks noChangeArrowheads="1"/>
          </p:cNvSpPr>
          <p:nvPr>
            <p:custDataLst>
              <p:tags r:id="rId41"/>
            </p:custDataLst>
          </p:nvPr>
        </p:nvSpPr>
        <p:spPr bwMode="auto">
          <a:xfrm>
            <a:off x="6510349" y="4563816"/>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66" name="Text Box 6"/>
          <p:cNvSpPr txBox="1">
            <a:spLocks noChangeArrowheads="1"/>
          </p:cNvSpPr>
          <p:nvPr>
            <p:custDataLst>
              <p:tags r:id="rId42"/>
            </p:custDataLst>
          </p:nvPr>
        </p:nvSpPr>
        <p:spPr bwMode="auto">
          <a:xfrm>
            <a:off x="6884134" y="4563816"/>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67" name="Line 19"/>
          <p:cNvSpPr>
            <a:spLocks noChangeShapeType="1"/>
          </p:cNvSpPr>
          <p:nvPr>
            <p:custDataLst>
              <p:tags r:id="rId43"/>
            </p:custDataLst>
          </p:nvPr>
        </p:nvSpPr>
        <p:spPr bwMode="auto">
          <a:xfrm>
            <a:off x="6277740" y="4735763"/>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68" name="Line 19"/>
          <p:cNvSpPr>
            <a:spLocks noChangeShapeType="1"/>
          </p:cNvSpPr>
          <p:nvPr>
            <p:custDataLst>
              <p:tags r:id="rId44"/>
            </p:custDataLst>
          </p:nvPr>
        </p:nvSpPr>
        <p:spPr bwMode="auto">
          <a:xfrm>
            <a:off x="6392040" y="5021016"/>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69" name="Line 19"/>
          <p:cNvSpPr>
            <a:spLocks noChangeShapeType="1"/>
          </p:cNvSpPr>
          <p:nvPr>
            <p:custDataLst>
              <p:tags r:id="rId45"/>
            </p:custDataLst>
          </p:nvPr>
        </p:nvSpPr>
        <p:spPr bwMode="auto">
          <a:xfrm>
            <a:off x="7152077" y="4735763"/>
            <a:ext cx="228600" cy="0"/>
          </a:xfrm>
          <a:prstGeom prst="line">
            <a:avLst/>
          </a:prstGeom>
          <a:noFill/>
          <a:ln w="28575">
            <a:solidFill>
              <a:schemeClr val="tx2"/>
            </a:solidFill>
            <a:round/>
            <a:headEnd/>
            <a:tailEnd type="oval"/>
          </a:ln>
          <a:effectLst/>
        </p:spPr>
        <p:txBody>
          <a:bodyPr wrap="none" anchor="ctr">
            <a:noAutofit/>
          </a:bodyPr>
          <a:lstStyle/>
          <a:p>
            <a:endParaRPr lang="en-US"/>
          </a:p>
        </p:txBody>
      </p:sp>
      <p:sp>
        <p:nvSpPr>
          <p:cNvPr id="70" name="Rectangle 4"/>
          <p:cNvSpPr>
            <a:spLocks noChangeArrowheads="1"/>
          </p:cNvSpPr>
          <p:nvPr>
            <p:custDataLst>
              <p:tags r:id="rId46"/>
            </p:custDataLst>
          </p:nvPr>
        </p:nvSpPr>
        <p:spPr bwMode="auto">
          <a:xfrm>
            <a:off x="7932196" y="4557252"/>
            <a:ext cx="645737" cy="642938"/>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1" name="Text Box 5"/>
          <p:cNvSpPr txBox="1">
            <a:spLocks noChangeArrowheads="1"/>
          </p:cNvSpPr>
          <p:nvPr>
            <p:custDataLst>
              <p:tags r:id="rId47"/>
            </p:custDataLst>
          </p:nvPr>
        </p:nvSpPr>
        <p:spPr bwMode="auto">
          <a:xfrm>
            <a:off x="7936205" y="4537705"/>
            <a:ext cx="166712"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D</a:t>
            </a:r>
          </a:p>
        </p:txBody>
      </p:sp>
      <p:sp>
        <p:nvSpPr>
          <p:cNvPr id="72" name="Text Box 6"/>
          <p:cNvSpPr txBox="1">
            <a:spLocks noChangeArrowheads="1"/>
          </p:cNvSpPr>
          <p:nvPr>
            <p:custDataLst>
              <p:tags r:id="rId48"/>
            </p:custDataLst>
          </p:nvPr>
        </p:nvSpPr>
        <p:spPr bwMode="auto">
          <a:xfrm>
            <a:off x="8309990" y="4537705"/>
            <a:ext cx="179536" cy="321306"/>
          </a:xfrm>
          <a:prstGeom prst="rect">
            <a:avLst/>
          </a:prstGeom>
          <a:noFill/>
          <a:ln w="25400" algn="ctr">
            <a:noFill/>
            <a:miter lim="800000"/>
            <a:headEnd/>
            <a:tailEnd/>
          </a:ln>
          <a:effectLst/>
        </p:spPr>
        <p:txBody>
          <a:bodyPr wrap="none" lIns="0" tIns="0" rIns="0" bIns="0">
            <a:sp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a:rPr>
              <a:t>Q</a:t>
            </a:r>
          </a:p>
        </p:txBody>
      </p:sp>
      <p:sp>
        <p:nvSpPr>
          <p:cNvPr id="73" name="Line 19"/>
          <p:cNvSpPr>
            <a:spLocks noChangeShapeType="1"/>
          </p:cNvSpPr>
          <p:nvPr>
            <p:custDataLst>
              <p:tags r:id="rId49"/>
            </p:custDataLst>
          </p:nvPr>
        </p:nvSpPr>
        <p:spPr bwMode="auto">
          <a:xfrm>
            <a:off x="7703596" y="4709652"/>
            <a:ext cx="228600" cy="0"/>
          </a:xfrm>
          <a:prstGeom prst="line">
            <a:avLst/>
          </a:prstGeom>
          <a:noFill/>
          <a:ln w="28575">
            <a:solidFill>
              <a:schemeClr val="tx2"/>
            </a:solidFill>
            <a:round/>
            <a:headEnd/>
            <a:tailEnd/>
          </a:ln>
          <a:effectLst/>
        </p:spPr>
        <p:txBody>
          <a:bodyPr wrap="none" anchor="ctr">
            <a:noAutofit/>
          </a:bodyPr>
          <a:lstStyle/>
          <a:p>
            <a:endParaRPr lang="en-US"/>
          </a:p>
        </p:txBody>
      </p:sp>
      <p:sp>
        <p:nvSpPr>
          <p:cNvPr id="74" name="Line 19"/>
          <p:cNvSpPr>
            <a:spLocks noChangeShapeType="1"/>
          </p:cNvSpPr>
          <p:nvPr>
            <p:custDataLst>
              <p:tags r:id="rId50"/>
            </p:custDataLst>
          </p:nvPr>
        </p:nvSpPr>
        <p:spPr bwMode="auto">
          <a:xfrm>
            <a:off x="7817896" y="4994905"/>
            <a:ext cx="114300" cy="0"/>
          </a:xfrm>
          <a:prstGeom prst="line">
            <a:avLst/>
          </a:prstGeom>
          <a:noFill/>
          <a:ln w="28575">
            <a:solidFill>
              <a:schemeClr val="tx2"/>
            </a:solidFill>
            <a:round/>
            <a:headEnd/>
            <a:tailEnd/>
          </a:ln>
          <a:effectLst/>
        </p:spPr>
        <p:txBody>
          <a:bodyPr wrap="none" anchor="ctr">
            <a:noAutofit/>
          </a:bodyPr>
          <a:lstStyle/>
          <a:p>
            <a:endParaRPr lang="en-US"/>
          </a:p>
        </p:txBody>
      </p:sp>
      <p:sp>
        <p:nvSpPr>
          <p:cNvPr id="75" name="Line 19"/>
          <p:cNvSpPr>
            <a:spLocks noChangeShapeType="1"/>
          </p:cNvSpPr>
          <p:nvPr>
            <p:custDataLst>
              <p:tags r:id="rId51"/>
            </p:custDataLst>
          </p:nvPr>
        </p:nvSpPr>
        <p:spPr bwMode="auto">
          <a:xfrm>
            <a:off x="8577933" y="4709652"/>
            <a:ext cx="228600" cy="0"/>
          </a:xfrm>
          <a:prstGeom prst="line">
            <a:avLst/>
          </a:prstGeom>
          <a:noFill/>
          <a:ln w="28575">
            <a:solidFill>
              <a:schemeClr val="tx2"/>
            </a:solidFill>
            <a:round/>
            <a:headEnd/>
            <a:tailEnd type="oval"/>
          </a:ln>
          <a:effectLst/>
        </p:spPr>
        <p:txBody>
          <a:bodyPr wrap="none" anchor="ctr">
            <a:noAutofit/>
          </a:bodyPr>
          <a:lstStyle/>
          <a:p>
            <a:endParaRPr lang="en-US"/>
          </a:p>
        </p:txBody>
      </p:sp>
      <p:cxnSp>
        <p:nvCxnSpPr>
          <p:cNvPr id="76" name="Straight Connector 75"/>
          <p:cNvCxnSpPr/>
          <p:nvPr/>
        </p:nvCxnSpPr>
        <p:spPr>
          <a:xfrm flipH="1">
            <a:off x="8806533" y="1302332"/>
            <a:ext cx="32669" cy="51126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3" idx="1"/>
          </p:cNvCxnSpPr>
          <p:nvPr/>
        </p:nvCxnSpPr>
        <p:spPr>
          <a:xfrm>
            <a:off x="7366484" y="1328443"/>
            <a:ext cx="56416" cy="50864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p:cNvCxnSpPr>
          <p:nvPr/>
        </p:nvCxnSpPr>
        <p:spPr>
          <a:xfrm flipH="1" flipV="1">
            <a:off x="6263547" y="977984"/>
            <a:ext cx="14193" cy="37577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0"/>
          </p:cNvCxnSpPr>
          <p:nvPr/>
        </p:nvCxnSpPr>
        <p:spPr>
          <a:xfrm flipH="1" flipV="1">
            <a:off x="7689403" y="977984"/>
            <a:ext cx="14193" cy="373166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8" idx="0"/>
          </p:cNvCxnSpPr>
          <p:nvPr/>
        </p:nvCxnSpPr>
        <p:spPr>
          <a:xfrm flipH="1">
            <a:off x="7793989" y="1587584"/>
            <a:ext cx="9714" cy="5952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2" idx="0"/>
          </p:cNvCxnSpPr>
          <p:nvPr/>
        </p:nvCxnSpPr>
        <p:spPr>
          <a:xfrm>
            <a:off x="6377847" y="1613695"/>
            <a:ext cx="0" cy="569093"/>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793989" y="2730584"/>
            <a:ext cx="0" cy="6018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4" idx="0"/>
          </p:cNvCxnSpPr>
          <p:nvPr/>
        </p:nvCxnSpPr>
        <p:spPr>
          <a:xfrm flipH="1">
            <a:off x="6377847" y="2756695"/>
            <a:ext cx="14193" cy="57572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15933" y="3873584"/>
            <a:ext cx="13077" cy="61444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90077" y="3899695"/>
            <a:ext cx="13077" cy="588336"/>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793989" y="5016584"/>
            <a:ext cx="0" cy="6096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68133" y="5042695"/>
            <a:ext cx="0" cy="583489"/>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rot="5400000">
            <a:off x="6533386"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5400000">
            <a:off x="7981185" y="1498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6533386"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7981185" y="2641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5400000">
            <a:off x="6533386"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5400000">
            <a:off x="7981185" y="3784532"/>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p:cNvSpPr/>
          <p:nvPr/>
        </p:nvSpPr>
        <p:spPr>
          <a:xfrm rot="5400000">
            <a:off x="6533386"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p:cNvSpPr/>
          <p:nvPr/>
        </p:nvSpPr>
        <p:spPr>
          <a:xfrm rot="5400000">
            <a:off x="7981185" y="4901828"/>
            <a:ext cx="126695" cy="15240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Box 108"/>
          <p:cNvSpPr txBox="1">
            <a:spLocks noChangeArrowheads="1"/>
          </p:cNvSpPr>
          <p:nvPr>
            <p:custDataLst>
              <p:tags r:id="rId52"/>
            </p:custDataLst>
          </p:nvPr>
        </p:nvSpPr>
        <p:spPr bwMode="auto">
          <a:xfrm>
            <a:off x="6905772"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7" name="Text Box 108"/>
          <p:cNvSpPr txBox="1">
            <a:spLocks noChangeArrowheads="1"/>
          </p:cNvSpPr>
          <p:nvPr>
            <p:custDataLst>
              <p:tags r:id="rId53"/>
            </p:custDataLst>
          </p:nvPr>
        </p:nvSpPr>
        <p:spPr bwMode="auto">
          <a:xfrm>
            <a:off x="8244704" y="6210656"/>
            <a:ext cx="1034257"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98" name="Text Box 108"/>
          <p:cNvSpPr txBox="1">
            <a:spLocks noChangeArrowheads="1"/>
          </p:cNvSpPr>
          <p:nvPr>
            <p:custDataLst>
              <p:tags r:id="rId54"/>
            </p:custDataLst>
          </p:nvPr>
        </p:nvSpPr>
        <p:spPr bwMode="auto">
          <a:xfrm>
            <a:off x="5739412"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[1]</a:t>
            </a:r>
            <a:endParaRPr lang="en-US" sz="2400" baseline="-25000" dirty="0">
              <a:solidFill>
                <a:schemeClr val="tx2"/>
              </a:solidFill>
              <a:latin typeface="Source Sans Pro"/>
            </a:endParaRPr>
          </a:p>
        </p:txBody>
      </p:sp>
      <p:sp>
        <p:nvSpPr>
          <p:cNvPr id="99" name="Text Box 108"/>
          <p:cNvSpPr txBox="1">
            <a:spLocks noChangeArrowheads="1"/>
          </p:cNvSpPr>
          <p:nvPr>
            <p:custDataLst>
              <p:tags r:id="rId55"/>
            </p:custDataLst>
          </p:nvPr>
        </p:nvSpPr>
        <p:spPr bwMode="auto">
          <a:xfrm>
            <a:off x="7145167" y="457200"/>
            <a:ext cx="90762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r>
              <a:rPr lang="en-US" sz="2400" dirty="0" smtClean="0">
                <a:solidFill>
                  <a:schemeClr val="tx2"/>
                </a:solidFill>
                <a:latin typeface="Source Sans Pro"/>
              </a:rPr>
              <a:t>[2]</a:t>
            </a:r>
            <a:endParaRPr lang="en-US" sz="2400" baseline="-25000" dirty="0">
              <a:solidFill>
                <a:schemeClr val="tx2"/>
              </a:solidFill>
              <a:latin typeface="Source Sans Pro"/>
            </a:endParaRPr>
          </a:p>
        </p:txBody>
      </p:sp>
      <p:sp>
        <p:nvSpPr>
          <p:cNvPr id="100" name="TextBox 99"/>
          <p:cNvSpPr txBox="1"/>
          <p:nvPr/>
        </p:nvSpPr>
        <p:spPr>
          <a:xfrm>
            <a:off x="6403154" y="1553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1" name="TextBox 100"/>
          <p:cNvSpPr txBox="1"/>
          <p:nvPr/>
        </p:nvSpPr>
        <p:spPr>
          <a:xfrm>
            <a:off x="7829010" y="1511384"/>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2" name="TextBox 101"/>
          <p:cNvSpPr txBox="1"/>
          <p:nvPr/>
        </p:nvSpPr>
        <p:spPr>
          <a:xfrm>
            <a:off x="6444333"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3" name="TextBox 102"/>
          <p:cNvSpPr txBox="1"/>
          <p:nvPr/>
        </p:nvSpPr>
        <p:spPr>
          <a:xfrm>
            <a:off x="7829010" y="2696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4" name="TextBox 103"/>
          <p:cNvSpPr txBox="1"/>
          <p:nvPr/>
        </p:nvSpPr>
        <p:spPr>
          <a:xfrm>
            <a:off x="6444333"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5" name="TextBox 104"/>
          <p:cNvSpPr txBox="1"/>
          <p:nvPr/>
        </p:nvSpPr>
        <p:spPr>
          <a:xfrm>
            <a:off x="7829010" y="3839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6" name="TextBox 105"/>
          <p:cNvSpPr txBox="1"/>
          <p:nvPr/>
        </p:nvSpPr>
        <p:spPr>
          <a:xfrm>
            <a:off x="6444333" y="49828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sp>
        <p:nvSpPr>
          <p:cNvPr id="107" name="TextBox 106"/>
          <p:cNvSpPr txBox="1"/>
          <p:nvPr/>
        </p:nvSpPr>
        <p:spPr>
          <a:xfrm>
            <a:off x="7829010" y="4906630"/>
            <a:ext cx="721672" cy="307777"/>
          </a:xfrm>
          <a:prstGeom prst="rect">
            <a:avLst/>
          </a:prstGeom>
          <a:noFill/>
          <a:ln>
            <a:noFill/>
          </a:ln>
        </p:spPr>
        <p:txBody>
          <a:bodyPr wrap="none" rtlCol="0">
            <a:spAutoFit/>
          </a:bodyPr>
          <a:lstStyle/>
          <a:p>
            <a:r>
              <a:rPr lang="en-US" sz="1400" dirty="0" smtClean="0">
                <a:solidFill>
                  <a:schemeClr val="tx2"/>
                </a:solidFill>
                <a:latin typeface="Source Sans Pro"/>
              </a:rPr>
              <a:t>enable</a:t>
            </a:r>
            <a:endParaRPr lang="en-US" sz="1400" dirty="0">
              <a:solidFill>
                <a:schemeClr val="tx2"/>
              </a:solidFill>
              <a:latin typeface="Source Sans Pro"/>
            </a:endParaRPr>
          </a:p>
        </p:txBody>
      </p:sp>
      <p:cxnSp>
        <p:nvCxnSpPr>
          <p:cNvPr id="108" name="Straight Connector 107"/>
          <p:cNvCxnSpPr/>
          <p:nvPr/>
        </p:nvCxnSpPr>
        <p:spPr>
          <a:xfrm flipV="1">
            <a:off x="5281102" y="1955529"/>
            <a:ext cx="0" cy="17146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5281102" y="31115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281102" y="4241842"/>
            <a:ext cx="0" cy="165142"/>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281102" y="5397584"/>
            <a:ext cx="0" cy="114301"/>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76502" y="1955529"/>
            <a:ext cx="3078562" cy="130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176502" y="3102413"/>
            <a:ext cx="3026970" cy="91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76502" y="4241842"/>
            <a:ext cx="307856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191526" y="5397584"/>
            <a:ext cx="310747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6749133"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8267095" y="1816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6749133"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749133"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8190895" y="2959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267095" y="4102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749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73133" y="5245184"/>
            <a:ext cx="6038" cy="152400"/>
          </a:xfrm>
          <a:prstGeom prst="line">
            <a:avLst/>
          </a:prstGeom>
          <a:ln w="254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5" idx="1"/>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920333" y="1752600"/>
            <a:ext cx="327334" cy="400110"/>
          </a:xfrm>
          <a:prstGeom prst="rect">
            <a:avLst/>
          </a:prstGeom>
          <a:noFill/>
          <a:ln>
            <a:noFill/>
          </a:ln>
        </p:spPr>
        <p:txBody>
          <a:bodyPr wrap="none" rtlCol="0">
            <a:spAutoFit/>
          </a:bodyPr>
          <a:lstStyle/>
          <a:p>
            <a:r>
              <a:rPr lang="en-US" sz="2000" dirty="0">
                <a:solidFill>
                  <a:schemeClr val="tx2"/>
                </a:solidFill>
                <a:latin typeface="Source Sans Pro"/>
              </a:rPr>
              <a:t>0</a:t>
            </a:r>
            <a:endParaRPr lang="en-US" sz="2000" dirty="0" smtClean="0">
              <a:solidFill>
                <a:schemeClr val="tx2"/>
              </a:solidFill>
              <a:latin typeface="Source Sans Pro"/>
            </a:endParaRPr>
          </a:p>
        </p:txBody>
      </p:sp>
      <p:sp>
        <p:nvSpPr>
          <p:cNvPr id="127" name="TextBox 126"/>
          <p:cNvSpPr txBox="1"/>
          <p:nvPr/>
        </p:nvSpPr>
        <p:spPr>
          <a:xfrm>
            <a:off x="4920333" y="2876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1</a:t>
            </a:r>
          </a:p>
        </p:txBody>
      </p:sp>
      <p:sp>
        <p:nvSpPr>
          <p:cNvPr id="128" name="TextBox 127"/>
          <p:cNvSpPr txBox="1"/>
          <p:nvPr/>
        </p:nvSpPr>
        <p:spPr>
          <a:xfrm>
            <a:off x="4920333" y="403860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2</a:t>
            </a:r>
          </a:p>
        </p:txBody>
      </p:sp>
      <p:sp>
        <p:nvSpPr>
          <p:cNvPr id="129" name="TextBox 128"/>
          <p:cNvSpPr txBox="1"/>
          <p:nvPr/>
        </p:nvSpPr>
        <p:spPr>
          <a:xfrm>
            <a:off x="4920333" y="5162490"/>
            <a:ext cx="327334" cy="400110"/>
          </a:xfrm>
          <a:prstGeom prst="rect">
            <a:avLst/>
          </a:prstGeom>
          <a:noFill/>
          <a:ln>
            <a:noFill/>
          </a:ln>
        </p:spPr>
        <p:txBody>
          <a:bodyPr wrap="none" rtlCol="0">
            <a:spAutoFit/>
          </a:bodyPr>
          <a:lstStyle/>
          <a:p>
            <a:r>
              <a:rPr lang="en-US" sz="2000" dirty="0" smtClean="0">
                <a:solidFill>
                  <a:schemeClr val="tx2"/>
                </a:solidFill>
                <a:latin typeface="Source Sans Pro"/>
              </a:rPr>
              <a:t>3</a:t>
            </a:r>
          </a:p>
        </p:txBody>
      </p:sp>
      <p:cxnSp>
        <p:nvCxnSpPr>
          <p:cNvPr id="130" name="Straight Connector 129"/>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Text Box 108"/>
          <p:cNvSpPr txBox="1">
            <a:spLocks noChangeArrowheads="1"/>
          </p:cNvSpPr>
          <p:nvPr>
            <p:custDataLst>
              <p:tags r:id="rId5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32" name="Straight Connector 131"/>
          <p:cNvCxnSpPr>
            <a:endCxn id="133"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Text Box 108"/>
          <p:cNvSpPr txBox="1">
            <a:spLocks noChangeArrowheads="1"/>
          </p:cNvSpPr>
          <p:nvPr>
            <p:custDataLst>
              <p:tags r:id="rId5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34" name="AutoShape 5"/>
          <p:cNvSpPr>
            <a:spLocks noChangeArrowheads="1"/>
          </p:cNvSpPr>
          <p:nvPr/>
        </p:nvSpPr>
        <p:spPr bwMode="auto">
          <a:xfrm>
            <a:off x="5962650" y="1822173"/>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5" name="AutoShape 5"/>
          <p:cNvSpPr>
            <a:spLocks noChangeArrowheads="1"/>
          </p:cNvSpPr>
          <p:nvPr/>
        </p:nvSpPr>
        <p:spPr bwMode="auto">
          <a:xfrm>
            <a:off x="5962649" y="2971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6" name="AutoShape 5"/>
          <p:cNvSpPr>
            <a:spLocks noChangeArrowheads="1"/>
          </p:cNvSpPr>
          <p:nvPr/>
        </p:nvSpPr>
        <p:spPr bwMode="auto">
          <a:xfrm>
            <a:off x="5939333" y="4127416"/>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sp>
        <p:nvSpPr>
          <p:cNvPr id="137" name="AutoShape 5"/>
          <p:cNvSpPr>
            <a:spLocks noChangeArrowheads="1"/>
          </p:cNvSpPr>
          <p:nvPr/>
        </p:nvSpPr>
        <p:spPr bwMode="auto">
          <a:xfrm>
            <a:off x="5939333" y="5257800"/>
            <a:ext cx="209550" cy="228600"/>
          </a:xfrm>
          <a:prstGeom prst="flowChartDelay">
            <a:avLst/>
          </a:prstGeom>
          <a:solidFill>
            <a:schemeClr val="bg1"/>
          </a:solidFill>
          <a:ln w="25400">
            <a:solidFill>
              <a:schemeClr val="tx2"/>
            </a:solidFill>
            <a:miter lim="800000"/>
            <a:headEnd/>
            <a:tailEnd/>
          </a:ln>
          <a:effectLst/>
          <a:extLst/>
        </p:spPr>
        <p:txBody>
          <a:bodyPr wrap="square" anchor="ctr">
            <a:spAutoFit/>
          </a:bodyPr>
          <a:lstStyle/>
          <a:p>
            <a:endParaRPr lang="en-US"/>
          </a:p>
        </p:txBody>
      </p:sp>
      <p:cxnSp>
        <p:nvCxnSpPr>
          <p:cNvPr id="138" name="Straight Connector 137"/>
          <p:cNvCxnSpPr/>
          <p:nvPr/>
        </p:nvCxnSpPr>
        <p:spPr>
          <a:xfrm>
            <a:off x="5791200" y="1880088"/>
            <a:ext cx="4252" cy="40635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5831426" y="1828800"/>
            <a:ext cx="112174"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5" idx="0"/>
          </p:cNvCxnSpPr>
          <p:nvPr/>
        </p:nvCxnSpPr>
        <p:spPr>
          <a:xfrm flipH="1">
            <a:off x="5795452" y="2971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5791200" y="4114800"/>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791200" y="5245184"/>
            <a:ext cx="271972" cy="12616"/>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51857" y="1066800"/>
            <a:ext cx="4939743" cy="502294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665640" y="3359395"/>
            <a:ext cx="2100255" cy="523220"/>
          </a:xfrm>
          <a:prstGeom prst="rect">
            <a:avLst/>
          </a:prstGeom>
          <a:noFill/>
        </p:spPr>
        <p:txBody>
          <a:bodyPr wrap="none" rtlCol="0">
            <a:spAutoFit/>
          </a:bodyPr>
          <a:lstStyle/>
          <a:p>
            <a:r>
              <a:rPr lang="en-US" sz="2800" dirty="0" smtClean="0">
                <a:solidFill>
                  <a:schemeClr val="tx2"/>
                </a:solidFill>
                <a:latin typeface="Source Sans Pro"/>
              </a:rPr>
              <a:t>4 x 2 SRAM</a:t>
            </a:r>
          </a:p>
        </p:txBody>
      </p:sp>
    </p:spTree>
    <p:extLst>
      <p:ext uri="{BB962C8B-B14F-4D97-AF65-F5344CB8AC3E}">
        <p14:creationId xmlns:p14="http://schemas.microsoft.com/office/powerpoint/2010/main" val="134326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51</a:t>
            </a:fld>
            <a:endParaRPr lang="en-US" dirty="0"/>
          </a:p>
        </p:txBody>
      </p:sp>
      <p:sp>
        <p:nvSpPr>
          <p:cNvPr id="5" name="Title 4"/>
          <p:cNvSpPr>
            <a:spLocks noGrp="1"/>
          </p:cNvSpPr>
          <p:nvPr>
            <p:ph type="title"/>
            <p:custDataLst>
              <p:tags r:id="rId1"/>
            </p:custDataLst>
          </p:nvPr>
        </p:nvSpPr>
        <p:spPr>
          <a:xfrm>
            <a:off x="228600" y="152400"/>
            <a:ext cx="8686800" cy="533400"/>
          </a:xfrm>
        </p:spPr>
        <p:txBody>
          <a:bodyPr>
            <a:normAutofit fontScale="90000"/>
          </a:bodyPr>
          <a:lstStyle/>
          <a:p>
            <a:r>
              <a:rPr lang="en-US" dirty="0" smtClean="0"/>
              <a:t>SRAM</a:t>
            </a:r>
            <a:endParaRPr lang="en-US" dirty="0"/>
          </a:p>
        </p:txBody>
      </p:sp>
      <p:sp>
        <p:nvSpPr>
          <p:cNvPr id="6" name="Text Box 108"/>
          <p:cNvSpPr txBox="1">
            <a:spLocks noChangeArrowheads="1"/>
          </p:cNvSpPr>
          <p:nvPr>
            <p:custDataLst>
              <p:tags r:id="rId2"/>
            </p:custDataLst>
          </p:nvPr>
        </p:nvSpPr>
        <p:spPr bwMode="auto">
          <a:xfrm>
            <a:off x="3487624" y="3174747"/>
            <a:ext cx="527709"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22</a:t>
            </a:r>
            <a:endParaRPr lang="en-US" sz="2400" dirty="0">
              <a:solidFill>
                <a:schemeClr val="tx2"/>
              </a:solidFill>
              <a:latin typeface="Source Sans Pro"/>
            </a:endParaRPr>
          </a:p>
        </p:txBody>
      </p:sp>
      <p:sp>
        <p:nvSpPr>
          <p:cNvPr id="7" name="Text Box 108"/>
          <p:cNvSpPr txBox="1">
            <a:spLocks noChangeArrowheads="1"/>
          </p:cNvSpPr>
          <p:nvPr>
            <p:custDataLst>
              <p:tags r:id="rId3"/>
            </p:custDataLst>
          </p:nvPr>
        </p:nvSpPr>
        <p:spPr bwMode="auto">
          <a:xfrm>
            <a:off x="2484354" y="3403296"/>
            <a:ext cx="1314784"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endParaRPr lang="en-US" sz="2400" baseline="-25000" dirty="0">
              <a:solidFill>
                <a:schemeClr val="tx2"/>
              </a:solidFill>
              <a:latin typeface="Source Sans Pro"/>
            </a:endParaRPr>
          </a:p>
        </p:txBody>
      </p:sp>
      <p:sp>
        <p:nvSpPr>
          <p:cNvPr id="8" name="Text Box 108"/>
          <p:cNvSpPr txBox="1">
            <a:spLocks noChangeArrowheads="1"/>
          </p:cNvSpPr>
          <p:nvPr>
            <p:custDataLst>
              <p:tags r:id="rId4"/>
            </p:custDataLst>
          </p:nvPr>
        </p:nvSpPr>
        <p:spPr bwMode="auto">
          <a:xfrm>
            <a:off x="5774369" y="6096000"/>
            <a:ext cx="69281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err="1" smtClean="0">
                <a:solidFill>
                  <a:schemeClr val="tx2"/>
                </a:solidFill>
                <a:latin typeface="Source Sans Pro"/>
              </a:rPr>
              <a:t>D</a:t>
            </a:r>
            <a:r>
              <a:rPr lang="en-US" sz="2400" baseline="-25000" dirty="0" err="1" smtClean="0">
                <a:solidFill>
                  <a:schemeClr val="tx2"/>
                </a:solidFill>
                <a:latin typeface="Source Sans Pro"/>
              </a:rPr>
              <a:t>out</a:t>
            </a:r>
            <a:endParaRPr lang="en-US" sz="2400" baseline="-25000" dirty="0">
              <a:solidFill>
                <a:schemeClr val="tx2"/>
              </a:solidFill>
              <a:latin typeface="Source Sans Pro"/>
            </a:endParaRPr>
          </a:p>
        </p:txBody>
      </p:sp>
      <p:sp>
        <p:nvSpPr>
          <p:cNvPr id="9" name="Text Box 108"/>
          <p:cNvSpPr txBox="1">
            <a:spLocks noChangeArrowheads="1"/>
          </p:cNvSpPr>
          <p:nvPr>
            <p:custDataLst>
              <p:tags r:id="rId5"/>
            </p:custDataLst>
          </p:nvPr>
        </p:nvSpPr>
        <p:spPr bwMode="auto">
          <a:xfrm>
            <a:off x="5853855" y="457200"/>
            <a:ext cx="566181"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D</a:t>
            </a:r>
            <a:r>
              <a:rPr lang="en-US" sz="2400" baseline="-25000" dirty="0" smtClean="0">
                <a:solidFill>
                  <a:schemeClr val="tx2"/>
                </a:solidFill>
                <a:latin typeface="Source Sans Pro"/>
              </a:rPr>
              <a:t>in</a:t>
            </a:r>
            <a:endParaRPr lang="en-US" sz="2400" baseline="-25000" dirty="0">
              <a:solidFill>
                <a:schemeClr val="tx2"/>
              </a:solidFill>
              <a:latin typeface="Source Sans Pro"/>
            </a:endParaRPr>
          </a:p>
        </p:txBody>
      </p:sp>
      <p:cxnSp>
        <p:nvCxnSpPr>
          <p:cNvPr id="10" name="Straight Connector 9"/>
          <p:cNvCxnSpPr/>
          <p:nvPr/>
        </p:nvCxnSpPr>
        <p:spPr>
          <a:xfrm flipV="1">
            <a:off x="3701133"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51479"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827679" y="5689768"/>
            <a:ext cx="1621413" cy="2523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Box 108"/>
          <p:cNvSpPr txBox="1">
            <a:spLocks noChangeArrowheads="1"/>
          </p:cNvSpPr>
          <p:nvPr>
            <p:custDataLst>
              <p:tags r:id="rId6"/>
            </p:custDataLst>
          </p:nvPr>
        </p:nvSpPr>
        <p:spPr bwMode="auto">
          <a:xfrm>
            <a:off x="2016938" y="5410200"/>
            <a:ext cx="1942391"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Write Enable</a:t>
            </a:r>
            <a:endParaRPr lang="en-US" sz="2400" baseline="-25000" dirty="0">
              <a:solidFill>
                <a:schemeClr val="tx2"/>
              </a:solidFill>
              <a:latin typeface="Source Sans Pro"/>
            </a:endParaRPr>
          </a:p>
        </p:txBody>
      </p:sp>
      <p:cxnSp>
        <p:nvCxnSpPr>
          <p:cNvPr id="14" name="Straight Connector 13"/>
          <p:cNvCxnSpPr>
            <a:endCxn id="15" idx="3"/>
          </p:cNvCxnSpPr>
          <p:nvPr/>
        </p:nvCxnSpPr>
        <p:spPr>
          <a:xfrm flipH="1">
            <a:off x="3978806" y="5924728"/>
            <a:ext cx="1816647" cy="129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Box 108"/>
          <p:cNvSpPr txBox="1">
            <a:spLocks noChangeArrowheads="1"/>
          </p:cNvSpPr>
          <p:nvPr>
            <p:custDataLst>
              <p:tags r:id="rId7"/>
            </p:custDataLst>
          </p:nvPr>
        </p:nvSpPr>
        <p:spPr bwMode="auto">
          <a:xfrm>
            <a:off x="1825651" y="5677256"/>
            <a:ext cx="2153155"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Output Enable</a:t>
            </a:r>
            <a:endParaRPr lang="en-US" sz="2400" baseline="-25000" dirty="0">
              <a:solidFill>
                <a:schemeClr val="tx2"/>
              </a:solidFill>
              <a:latin typeface="Source Sans Pro"/>
            </a:endParaRPr>
          </a:p>
        </p:txBody>
      </p:sp>
      <p:sp>
        <p:nvSpPr>
          <p:cNvPr id="16" name="Rectangle 15"/>
          <p:cNvSpPr/>
          <p:nvPr/>
        </p:nvSpPr>
        <p:spPr>
          <a:xfrm>
            <a:off x="4051857" y="1066800"/>
            <a:ext cx="4939743" cy="5022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65640" y="3359395"/>
            <a:ext cx="2400016" cy="523220"/>
          </a:xfrm>
          <a:prstGeom prst="rect">
            <a:avLst/>
          </a:prstGeom>
          <a:noFill/>
        </p:spPr>
        <p:txBody>
          <a:bodyPr wrap="none" rtlCol="0">
            <a:spAutoFit/>
          </a:bodyPr>
          <a:lstStyle/>
          <a:p>
            <a:r>
              <a:rPr lang="en-US" sz="2800" dirty="0" smtClean="0">
                <a:solidFill>
                  <a:schemeClr val="tx2"/>
                </a:solidFill>
                <a:latin typeface="Source Sans Pro"/>
              </a:rPr>
              <a:t>4M x </a:t>
            </a:r>
            <a:r>
              <a:rPr lang="en-US" sz="2800" dirty="0">
                <a:solidFill>
                  <a:schemeClr val="tx2"/>
                </a:solidFill>
                <a:latin typeface="Source Sans Pro"/>
              </a:rPr>
              <a:t>8</a:t>
            </a:r>
            <a:r>
              <a:rPr lang="en-US" sz="2800" dirty="0" smtClean="0">
                <a:solidFill>
                  <a:schemeClr val="tx2"/>
                </a:solidFill>
                <a:latin typeface="Source Sans Pro"/>
              </a:rPr>
              <a:t> SRAM</a:t>
            </a:r>
          </a:p>
        </p:txBody>
      </p:sp>
      <p:cxnSp>
        <p:nvCxnSpPr>
          <p:cNvPr id="18" name="Straight Connector 17"/>
          <p:cNvCxnSpPr>
            <a:stCxn id="16" idx="0"/>
          </p:cNvCxnSpPr>
          <p:nvPr/>
        </p:nvCxnSpPr>
        <p:spPr>
          <a:xfrm flipH="1" flipV="1">
            <a:off x="6521728" y="704672"/>
            <a:ext cx="1" cy="362128"/>
          </a:xfrm>
          <a:prstGeom prst="line">
            <a:avLst/>
          </a:prstGeom>
          <a:ln w="25400">
            <a:solidFill>
              <a:schemeClr val="tx2"/>
            </a:solidFill>
            <a:head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32271" y="733336"/>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Box 108"/>
          <p:cNvSpPr txBox="1">
            <a:spLocks noChangeArrowheads="1"/>
          </p:cNvSpPr>
          <p:nvPr>
            <p:custDataLst>
              <p:tags r:id="rId8"/>
            </p:custDataLst>
          </p:nvPr>
        </p:nvSpPr>
        <p:spPr bwMode="auto">
          <a:xfrm>
            <a:off x="6586027" y="571856"/>
            <a:ext cx="356188"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8</a:t>
            </a:r>
          </a:p>
        </p:txBody>
      </p:sp>
      <p:cxnSp>
        <p:nvCxnSpPr>
          <p:cNvPr id="21" name="Straight Connector 20"/>
          <p:cNvCxnSpPr/>
          <p:nvPr/>
        </p:nvCxnSpPr>
        <p:spPr>
          <a:xfrm flipH="1" flipV="1">
            <a:off x="6520182" y="6076416"/>
            <a:ext cx="1" cy="362128"/>
          </a:xfrm>
          <a:prstGeom prst="line">
            <a:avLst/>
          </a:prstGeom>
          <a:ln w="25400">
            <a:solidFill>
              <a:schemeClr val="tx2"/>
            </a:solidFill>
            <a:head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30725" y="61050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Box 108"/>
          <p:cNvSpPr txBox="1">
            <a:spLocks noChangeArrowheads="1"/>
          </p:cNvSpPr>
          <p:nvPr>
            <p:custDataLst>
              <p:tags r:id="rId9"/>
            </p:custDataLst>
          </p:nvPr>
        </p:nvSpPr>
        <p:spPr bwMode="auto">
          <a:xfrm>
            <a:off x="6584481" y="5943600"/>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8</a:t>
            </a:r>
          </a:p>
        </p:txBody>
      </p:sp>
      <p:sp>
        <p:nvSpPr>
          <p:cNvPr id="24" name="TextBox 23"/>
          <p:cNvSpPr txBox="1"/>
          <p:nvPr/>
        </p:nvSpPr>
        <p:spPr>
          <a:xfrm>
            <a:off x="186131" y="888321"/>
            <a:ext cx="4124601" cy="1938992"/>
          </a:xfrm>
          <a:prstGeom prst="rect">
            <a:avLst/>
          </a:prstGeom>
          <a:noFill/>
        </p:spPr>
        <p:txBody>
          <a:bodyPr wrap="square" rtlCol="0">
            <a:spAutoFit/>
          </a:bodyPr>
          <a:lstStyle/>
          <a:p>
            <a:r>
              <a:rPr lang="en-US" dirty="0" smtClean="0">
                <a:solidFill>
                  <a:schemeClr val="accent1"/>
                </a:solidFill>
                <a:latin typeface="Source Sans Pro"/>
              </a:rPr>
              <a:t>E.g. How do we design </a:t>
            </a:r>
          </a:p>
          <a:p>
            <a:r>
              <a:rPr lang="en-US" dirty="0" smtClean="0">
                <a:solidFill>
                  <a:schemeClr val="accent1"/>
                </a:solidFill>
                <a:latin typeface="Source Sans Pro"/>
              </a:rPr>
              <a:t>a </a:t>
            </a:r>
            <a:r>
              <a:rPr lang="en-US" b="1" i="1" dirty="0" smtClean="0">
                <a:solidFill>
                  <a:schemeClr val="accent1"/>
                </a:solidFill>
                <a:latin typeface="Source Sans Pro"/>
              </a:rPr>
              <a:t>4M x 8</a:t>
            </a:r>
            <a:r>
              <a:rPr lang="en-US" dirty="0" smtClean="0">
                <a:solidFill>
                  <a:schemeClr val="accent1"/>
                </a:solidFill>
                <a:latin typeface="Source Sans Pro"/>
              </a:rPr>
              <a:t> SRAM Module?</a:t>
            </a:r>
          </a:p>
          <a:p>
            <a:endParaRPr lang="en-US" dirty="0">
              <a:solidFill>
                <a:schemeClr val="tx2"/>
              </a:solidFill>
              <a:latin typeface="Source Sans Pro"/>
            </a:endParaRPr>
          </a:p>
          <a:p>
            <a:r>
              <a:rPr lang="en-US" dirty="0">
                <a:solidFill>
                  <a:schemeClr val="tx2"/>
                </a:solidFill>
                <a:latin typeface="Source Sans Pro"/>
              </a:rPr>
              <a:t>(i.e. </a:t>
            </a:r>
            <a:r>
              <a:rPr lang="en-US" dirty="0" smtClean="0">
                <a:solidFill>
                  <a:schemeClr val="tx2"/>
                </a:solidFill>
                <a:latin typeface="Source Sans Pro"/>
              </a:rPr>
              <a:t>4M </a:t>
            </a:r>
            <a:r>
              <a:rPr lang="en-US" dirty="0">
                <a:solidFill>
                  <a:schemeClr val="tx2"/>
                </a:solidFill>
                <a:latin typeface="Source Sans Pro"/>
              </a:rPr>
              <a:t>word lines that </a:t>
            </a:r>
            <a:endParaRPr lang="en-US" dirty="0" smtClean="0">
              <a:solidFill>
                <a:schemeClr val="tx2"/>
              </a:solidFill>
              <a:latin typeface="Source Sans Pro"/>
            </a:endParaRPr>
          </a:p>
          <a:p>
            <a:r>
              <a:rPr lang="en-US" dirty="0" smtClean="0">
                <a:solidFill>
                  <a:schemeClr val="tx2"/>
                </a:solidFill>
                <a:latin typeface="Source Sans Pro"/>
              </a:rPr>
              <a:t>are each 8 </a:t>
            </a:r>
            <a:r>
              <a:rPr lang="en-US" dirty="0">
                <a:solidFill>
                  <a:schemeClr val="tx2"/>
                </a:solidFill>
                <a:latin typeface="Source Sans Pro"/>
              </a:rPr>
              <a:t>bits wide</a:t>
            </a:r>
            <a:r>
              <a:rPr lang="en-US" dirty="0" smtClean="0">
                <a:solidFill>
                  <a:schemeClr val="tx2"/>
                </a:solidFill>
                <a:latin typeface="Source Sans Pro"/>
              </a:rPr>
              <a:t>)?</a:t>
            </a:r>
            <a:endParaRPr lang="en-US" dirty="0">
              <a:solidFill>
                <a:schemeClr val="tx2"/>
              </a:solidFill>
              <a:latin typeface="Source Sans Pro"/>
            </a:endParaRPr>
          </a:p>
        </p:txBody>
      </p:sp>
      <p:sp>
        <p:nvSpPr>
          <p:cNvPr id="25" name="Text Box 108"/>
          <p:cNvSpPr txBox="1">
            <a:spLocks noChangeArrowheads="1"/>
          </p:cNvSpPr>
          <p:nvPr>
            <p:custDataLst>
              <p:tags r:id="rId10"/>
            </p:custDataLst>
          </p:nvPr>
        </p:nvSpPr>
        <p:spPr bwMode="auto">
          <a:xfrm>
            <a:off x="2075256" y="5029200"/>
            <a:ext cx="176041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Chip Select</a:t>
            </a:r>
            <a:endParaRPr lang="en-US" sz="2400" baseline="-25000" dirty="0">
              <a:solidFill>
                <a:schemeClr val="tx2"/>
              </a:solidFill>
              <a:latin typeface="Source Sans Pro"/>
            </a:endParaRPr>
          </a:p>
        </p:txBody>
      </p:sp>
      <p:cxnSp>
        <p:nvCxnSpPr>
          <p:cNvPr id="26" name="Straight Connector 25"/>
          <p:cNvCxnSpPr/>
          <p:nvPr/>
        </p:nvCxnSpPr>
        <p:spPr>
          <a:xfrm flipH="1">
            <a:off x="3827679" y="5276672"/>
            <a:ext cx="17825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3007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52</a:t>
            </a:fld>
            <a:endParaRPr lang="en-US" dirty="0"/>
          </a:p>
        </p:txBody>
      </p:sp>
      <p:sp>
        <p:nvSpPr>
          <p:cNvPr id="5" name="Title 4"/>
          <p:cNvSpPr>
            <a:spLocks noGrp="1"/>
          </p:cNvSpPr>
          <p:nvPr>
            <p:ph type="title"/>
            <p:custDataLst>
              <p:tags r:id="rId1"/>
            </p:custDataLst>
          </p:nvPr>
        </p:nvSpPr>
        <p:spPr>
          <a:xfrm>
            <a:off x="228600" y="152400"/>
            <a:ext cx="8686800" cy="533400"/>
          </a:xfrm>
        </p:spPr>
        <p:txBody>
          <a:bodyPr>
            <a:normAutofit fontScale="90000"/>
          </a:bodyPr>
          <a:lstStyle/>
          <a:p>
            <a:r>
              <a:rPr lang="en-US" dirty="0"/>
              <a:t>SRAM</a:t>
            </a:r>
          </a:p>
        </p:txBody>
      </p:sp>
      <p:sp>
        <p:nvSpPr>
          <p:cNvPr id="6" name="Text Box 108"/>
          <p:cNvSpPr txBox="1">
            <a:spLocks noChangeArrowheads="1"/>
          </p:cNvSpPr>
          <p:nvPr>
            <p:custDataLst>
              <p:tags r:id="rId2"/>
            </p:custDataLst>
          </p:nvPr>
        </p:nvSpPr>
        <p:spPr bwMode="auto">
          <a:xfrm>
            <a:off x="1774321" y="3174747"/>
            <a:ext cx="527709"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12</a:t>
            </a:r>
            <a:endParaRPr lang="en-US" sz="2400" dirty="0">
              <a:solidFill>
                <a:schemeClr val="tx2"/>
              </a:solidFill>
              <a:latin typeface="Source Sans Pro"/>
            </a:endParaRPr>
          </a:p>
        </p:txBody>
      </p:sp>
      <p:sp>
        <p:nvSpPr>
          <p:cNvPr id="7" name="Text Box 108"/>
          <p:cNvSpPr txBox="1">
            <a:spLocks noChangeArrowheads="1"/>
          </p:cNvSpPr>
          <p:nvPr>
            <p:custDataLst>
              <p:tags r:id="rId3"/>
            </p:custDataLst>
          </p:nvPr>
        </p:nvSpPr>
        <p:spPr bwMode="auto">
          <a:xfrm>
            <a:off x="-108218" y="3403296"/>
            <a:ext cx="2182008"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r>
              <a:rPr lang="en-US" sz="2000" dirty="0" smtClean="0">
                <a:solidFill>
                  <a:schemeClr val="tx2"/>
                </a:solidFill>
                <a:latin typeface="Source Sans Pro"/>
              </a:rPr>
              <a:t> [21-10]</a:t>
            </a:r>
            <a:endParaRPr lang="en-US" sz="2000" baseline="-25000" dirty="0">
              <a:solidFill>
                <a:schemeClr val="tx2"/>
              </a:solidFill>
              <a:latin typeface="Source Sans Pro"/>
            </a:endParaRPr>
          </a:p>
        </p:txBody>
      </p:sp>
      <p:cxnSp>
        <p:nvCxnSpPr>
          <p:cNvPr id="8" name="Straight Connector 7"/>
          <p:cNvCxnSpPr/>
          <p:nvPr/>
        </p:nvCxnSpPr>
        <p:spPr>
          <a:xfrm flipV="1">
            <a:off x="1905000"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61975"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9458"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2" name="Rectangle 11"/>
          <p:cNvSpPr/>
          <p:nvPr/>
        </p:nvSpPr>
        <p:spPr>
          <a:xfrm>
            <a:off x="4542983"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53525"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4" name="Rectangle 13"/>
          <p:cNvSpPr/>
          <p:nvPr/>
        </p:nvSpPr>
        <p:spPr>
          <a:xfrm>
            <a:off x="5145417"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55959"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6" name="Rectangle 15"/>
          <p:cNvSpPr/>
          <p:nvPr/>
        </p:nvSpPr>
        <p:spPr>
          <a:xfrm>
            <a:off x="5788942"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99484"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8" name="Rectangle 17"/>
          <p:cNvSpPr/>
          <p:nvPr/>
        </p:nvSpPr>
        <p:spPr>
          <a:xfrm>
            <a:off x="6414058"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24600"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0" name="Rectangle 19"/>
          <p:cNvSpPr/>
          <p:nvPr/>
        </p:nvSpPr>
        <p:spPr>
          <a:xfrm>
            <a:off x="7057583"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68125"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2" name="Rectangle 21"/>
          <p:cNvSpPr/>
          <p:nvPr/>
        </p:nvSpPr>
        <p:spPr>
          <a:xfrm>
            <a:off x="7660017"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70559"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4" name="Rectangle 23"/>
          <p:cNvSpPr/>
          <p:nvPr/>
        </p:nvSpPr>
        <p:spPr>
          <a:xfrm>
            <a:off x="8303542"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14084"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6" name="Rectangle 25"/>
          <p:cNvSpPr/>
          <p:nvPr/>
        </p:nvSpPr>
        <p:spPr>
          <a:xfrm>
            <a:off x="2493933" y="2514600"/>
            <a:ext cx="901460" cy="18269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38400" y="2590800"/>
            <a:ext cx="1111202" cy="1015663"/>
          </a:xfrm>
          <a:prstGeom prst="rect">
            <a:avLst/>
          </a:prstGeom>
          <a:noFill/>
          <a:ln>
            <a:noFill/>
          </a:ln>
        </p:spPr>
        <p:txBody>
          <a:bodyPr wrap="none" rtlCol="0">
            <a:spAutoFit/>
          </a:bodyPr>
          <a:lstStyle/>
          <a:p>
            <a:r>
              <a:rPr lang="en-US" sz="2000" dirty="0" smtClean="0">
                <a:solidFill>
                  <a:schemeClr val="tx2"/>
                </a:solidFill>
                <a:latin typeface="Source Sans Pro"/>
              </a:rPr>
              <a:t>12 x </a:t>
            </a:r>
          </a:p>
          <a:p>
            <a:r>
              <a:rPr lang="en-US" sz="2000" dirty="0">
                <a:solidFill>
                  <a:schemeClr val="tx2"/>
                </a:solidFill>
                <a:latin typeface="Source Sans Pro"/>
              </a:rPr>
              <a:t> </a:t>
            </a:r>
            <a:r>
              <a:rPr lang="en-US" sz="2000" dirty="0" smtClean="0">
                <a:solidFill>
                  <a:schemeClr val="tx2"/>
                </a:solidFill>
                <a:latin typeface="Source Sans Pro"/>
              </a:rPr>
              <a:t>4096</a:t>
            </a:r>
            <a:endParaRPr lang="en-US" sz="2000" dirty="0">
              <a:solidFill>
                <a:schemeClr val="tx2"/>
              </a:solidFill>
              <a:latin typeface="Source Sans Pro"/>
            </a:endParaRPr>
          </a:p>
          <a:p>
            <a:r>
              <a:rPr lang="en-US" sz="2000" dirty="0" smtClean="0">
                <a:solidFill>
                  <a:schemeClr val="tx2"/>
                </a:solidFill>
                <a:latin typeface="Source Sans Pro"/>
              </a:rPr>
              <a:t>decoder</a:t>
            </a:r>
          </a:p>
        </p:txBody>
      </p:sp>
      <p:sp>
        <p:nvSpPr>
          <p:cNvPr id="28" name="TextBox 27"/>
          <p:cNvSpPr txBox="1"/>
          <p:nvPr/>
        </p:nvSpPr>
        <p:spPr>
          <a:xfrm>
            <a:off x="3895363"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29" name="Trapezoid 28"/>
          <p:cNvSpPr/>
          <p:nvPr/>
        </p:nvSpPr>
        <p:spPr>
          <a:xfrm flipV="1">
            <a:off x="3886200"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a:stCxn id="10" idx="2"/>
            <a:endCxn id="28" idx="0"/>
          </p:cNvCxnSpPr>
          <p:nvPr/>
        </p:nvCxnSpPr>
        <p:spPr>
          <a:xfrm flipH="1">
            <a:off x="4205705" y="4343400"/>
            <a:ext cx="8887"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381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Box 108"/>
          <p:cNvSpPr txBox="1">
            <a:spLocks noChangeArrowheads="1"/>
          </p:cNvSpPr>
          <p:nvPr>
            <p:custDataLst>
              <p:tags r:id="rId4"/>
            </p:custDataLst>
          </p:nvPr>
        </p:nvSpPr>
        <p:spPr bwMode="auto">
          <a:xfrm>
            <a:off x="41717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33" name="TextBox 32"/>
          <p:cNvSpPr txBox="1"/>
          <p:nvPr/>
        </p:nvSpPr>
        <p:spPr>
          <a:xfrm>
            <a:off x="4513116"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34" name="Trapezoid 33"/>
          <p:cNvSpPr/>
          <p:nvPr/>
        </p:nvSpPr>
        <p:spPr>
          <a:xfrm flipV="1">
            <a:off x="4503953"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a:endCxn id="34" idx="2"/>
          </p:cNvCxnSpPr>
          <p:nvPr/>
        </p:nvCxnSpPr>
        <p:spPr>
          <a:xfrm flipH="1">
            <a:off x="4825716"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558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 Box 108"/>
          <p:cNvSpPr txBox="1">
            <a:spLocks noChangeArrowheads="1"/>
          </p:cNvSpPr>
          <p:nvPr>
            <p:custDataLst>
              <p:tags r:id="rId5"/>
            </p:custDataLst>
          </p:nvPr>
        </p:nvSpPr>
        <p:spPr bwMode="auto">
          <a:xfrm>
            <a:off x="47895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38" name="TextBox 37"/>
          <p:cNvSpPr txBox="1"/>
          <p:nvPr/>
        </p:nvSpPr>
        <p:spPr>
          <a:xfrm>
            <a:off x="5114563"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39" name="Trapezoid 38"/>
          <p:cNvSpPr/>
          <p:nvPr/>
        </p:nvSpPr>
        <p:spPr>
          <a:xfrm flipV="1">
            <a:off x="5105400"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a:endCxn id="39" idx="2"/>
          </p:cNvCxnSpPr>
          <p:nvPr/>
        </p:nvCxnSpPr>
        <p:spPr>
          <a:xfrm flipH="1">
            <a:off x="5427163"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573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 Box 108"/>
          <p:cNvSpPr txBox="1">
            <a:spLocks noChangeArrowheads="1"/>
          </p:cNvSpPr>
          <p:nvPr>
            <p:custDataLst>
              <p:tags r:id="rId6"/>
            </p:custDataLst>
          </p:nvPr>
        </p:nvSpPr>
        <p:spPr bwMode="auto">
          <a:xfrm>
            <a:off x="53909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43" name="TextBox 42"/>
          <p:cNvSpPr txBox="1"/>
          <p:nvPr/>
        </p:nvSpPr>
        <p:spPr>
          <a:xfrm>
            <a:off x="5808516"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44" name="Trapezoid 43"/>
          <p:cNvSpPr/>
          <p:nvPr/>
        </p:nvSpPr>
        <p:spPr>
          <a:xfrm flipV="1">
            <a:off x="5799353"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a:endCxn id="43" idx="0"/>
          </p:cNvCxnSpPr>
          <p:nvPr/>
        </p:nvCxnSpPr>
        <p:spPr>
          <a:xfrm flipH="1">
            <a:off x="61188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0512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 Box 108"/>
          <p:cNvSpPr txBox="1">
            <a:spLocks noChangeArrowheads="1"/>
          </p:cNvSpPr>
          <p:nvPr>
            <p:custDataLst>
              <p:tags r:id="rId7"/>
            </p:custDataLst>
          </p:nvPr>
        </p:nvSpPr>
        <p:spPr bwMode="auto">
          <a:xfrm>
            <a:off x="60849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48" name="TextBox 47"/>
          <p:cNvSpPr txBox="1"/>
          <p:nvPr/>
        </p:nvSpPr>
        <p:spPr>
          <a:xfrm>
            <a:off x="6409963"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49" name="Trapezoid 48"/>
          <p:cNvSpPr/>
          <p:nvPr/>
        </p:nvSpPr>
        <p:spPr>
          <a:xfrm flipV="1">
            <a:off x="6400800"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a:endCxn id="49" idx="2"/>
          </p:cNvCxnSpPr>
          <p:nvPr/>
        </p:nvCxnSpPr>
        <p:spPr>
          <a:xfrm flipH="1">
            <a:off x="6722563"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6527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027716"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53" name="Text Box 108"/>
          <p:cNvSpPr txBox="1">
            <a:spLocks noChangeArrowheads="1"/>
          </p:cNvSpPr>
          <p:nvPr>
            <p:custDataLst>
              <p:tags r:id="rId8"/>
            </p:custDataLst>
          </p:nvPr>
        </p:nvSpPr>
        <p:spPr bwMode="auto">
          <a:xfrm>
            <a:off x="66863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54" name="Trapezoid 53"/>
          <p:cNvSpPr/>
          <p:nvPr/>
        </p:nvSpPr>
        <p:spPr>
          <a:xfrm flipV="1">
            <a:off x="7018553"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endCxn id="52" idx="0"/>
          </p:cNvCxnSpPr>
          <p:nvPr/>
        </p:nvCxnSpPr>
        <p:spPr>
          <a:xfrm flipH="1">
            <a:off x="73380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2704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7" name="Text Box 108"/>
          <p:cNvSpPr txBox="1">
            <a:spLocks noChangeArrowheads="1"/>
          </p:cNvSpPr>
          <p:nvPr>
            <p:custDataLst>
              <p:tags r:id="rId9"/>
            </p:custDataLst>
          </p:nvPr>
        </p:nvSpPr>
        <p:spPr bwMode="auto">
          <a:xfrm>
            <a:off x="73041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58" name="TextBox 57"/>
          <p:cNvSpPr txBox="1"/>
          <p:nvPr/>
        </p:nvSpPr>
        <p:spPr>
          <a:xfrm>
            <a:off x="7637316" y="4932029"/>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sp>
        <p:nvSpPr>
          <p:cNvPr id="59" name="Trapezoid 58"/>
          <p:cNvSpPr/>
          <p:nvPr/>
        </p:nvSpPr>
        <p:spPr>
          <a:xfrm flipV="1">
            <a:off x="7628153"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a:endCxn id="58" idx="0"/>
          </p:cNvCxnSpPr>
          <p:nvPr/>
        </p:nvCxnSpPr>
        <p:spPr>
          <a:xfrm flipH="1">
            <a:off x="79476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8800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Box 108"/>
          <p:cNvSpPr txBox="1">
            <a:spLocks noChangeArrowheads="1"/>
          </p:cNvSpPr>
          <p:nvPr>
            <p:custDataLst>
              <p:tags r:id="rId10"/>
            </p:custDataLst>
          </p:nvPr>
        </p:nvSpPr>
        <p:spPr bwMode="auto">
          <a:xfrm>
            <a:off x="79137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63" name="Trapezoid 62"/>
          <p:cNvSpPr/>
          <p:nvPr/>
        </p:nvSpPr>
        <p:spPr>
          <a:xfrm flipV="1">
            <a:off x="8313953" y="4964295"/>
            <a:ext cx="643525" cy="304800"/>
          </a:xfrm>
          <a:prstGeom prst="trapezoid">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8303557" y="4915660"/>
            <a:ext cx="620683" cy="369332"/>
          </a:xfrm>
          <a:prstGeom prst="rect">
            <a:avLst/>
          </a:prstGeom>
          <a:noFill/>
          <a:ln>
            <a:noFill/>
          </a:ln>
        </p:spPr>
        <p:txBody>
          <a:bodyPr wrap="none" rtlCol="0">
            <a:spAutoFit/>
          </a:bodyPr>
          <a:lstStyle/>
          <a:p>
            <a:r>
              <a:rPr lang="en-US" sz="1800" dirty="0" smtClean="0">
                <a:solidFill>
                  <a:schemeClr val="tx2"/>
                </a:solidFill>
                <a:latin typeface="Source Sans Pro"/>
              </a:rPr>
              <a:t>mux</a:t>
            </a:r>
            <a:endParaRPr lang="en-US" sz="1800" dirty="0">
              <a:solidFill>
                <a:schemeClr val="tx2"/>
              </a:solidFill>
              <a:latin typeface="Source Sans Pro"/>
            </a:endParaRPr>
          </a:p>
        </p:txBody>
      </p:sp>
      <p:cxnSp>
        <p:nvCxnSpPr>
          <p:cNvPr id="65" name="Straight Connector 64"/>
          <p:cNvCxnSpPr>
            <a:endCxn id="64" idx="0"/>
          </p:cNvCxnSpPr>
          <p:nvPr/>
        </p:nvCxnSpPr>
        <p:spPr>
          <a:xfrm flipH="1">
            <a:off x="8613899" y="4327031"/>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5658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 Box 108"/>
          <p:cNvSpPr txBox="1">
            <a:spLocks noChangeArrowheads="1"/>
          </p:cNvSpPr>
          <p:nvPr>
            <p:custDataLst>
              <p:tags r:id="rId11"/>
            </p:custDataLst>
          </p:nvPr>
        </p:nvSpPr>
        <p:spPr bwMode="auto">
          <a:xfrm>
            <a:off x="85995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68" name="Text Box 108"/>
          <p:cNvSpPr txBox="1">
            <a:spLocks noChangeArrowheads="1"/>
          </p:cNvSpPr>
          <p:nvPr>
            <p:custDataLst>
              <p:tags r:id="rId12"/>
            </p:custDataLst>
          </p:nvPr>
        </p:nvSpPr>
        <p:spPr bwMode="auto">
          <a:xfrm>
            <a:off x="3804698" y="5529961"/>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[7]</a:t>
            </a:r>
            <a:endParaRPr lang="en-US" sz="1800" baseline="-25000" dirty="0">
              <a:solidFill>
                <a:schemeClr val="tx2"/>
              </a:solidFill>
              <a:latin typeface="Source Sans Pro"/>
            </a:endParaRPr>
          </a:p>
        </p:txBody>
      </p:sp>
      <p:cxnSp>
        <p:nvCxnSpPr>
          <p:cNvPr id="69" name="Straight Connector 68"/>
          <p:cNvCxnSpPr/>
          <p:nvPr/>
        </p:nvCxnSpPr>
        <p:spPr>
          <a:xfrm>
            <a:off x="4214592" y="5301361"/>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114800" y="5301361"/>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Text Box 108"/>
          <p:cNvSpPr txBox="1">
            <a:spLocks noChangeArrowheads="1"/>
          </p:cNvSpPr>
          <p:nvPr>
            <p:custDataLst>
              <p:tags r:id="rId13"/>
            </p:custDataLst>
          </p:nvPr>
        </p:nvSpPr>
        <p:spPr bwMode="auto">
          <a:xfrm>
            <a:off x="4186191" y="5228237"/>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72" name="Text Box 108"/>
          <p:cNvSpPr txBox="1">
            <a:spLocks noChangeArrowheads="1"/>
          </p:cNvSpPr>
          <p:nvPr>
            <p:custDataLst>
              <p:tags r:id="rId14"/>
            </p:custDataLst>
          </p:nvPr>
        </p:nvSpPr>
        <p:spPr bwMode="auto">
          <a:xfrm>
            <a:off x="4414298" y="5529961"/>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[6]</a:t>
            </a:r>
            <a:endParaRPr lang="en-US" sz="1800" baseline="-25000" dirty="0">
              <a:solidFill>
                <a:schemeClr val="tx2"/>
              </a:solidFill>
              <a:latin typeface="Source Sans Pro"/>
            </a:endParaRPr>
          </a:p>
        </p:txBody>
      </p:sp>
      <p:cxnSp>
        <p:nvCxnSpPr>
          <p:cNvPr id="73" name="Straight Connector 72"/>
          <p:cNvCxnSpPr/>
          <p:nvPr/>
        </p:nvCxnSpPr>
        <p:spPr>
          <a:xfrm>
            <a:off x="4824192" y="5298285"/>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24400" y="5298285"/>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Text Box 108"/>
          <p:cNvSpPr txBox="1">
            <a:spLocks noChangeArrowheads="1"/>
          </p:cNvSpPr>
          <p:nvPr>
            <p:custDataLst>
              <p:tags r:id="rId15"/>
            </p:custDataLst>
          </p:nvPr>
        </p:nvSpPr>
        <p:spPr bwMode="auto">
          <a:xfrm>
            <a:off x="4795791" y="5273423"/>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76" name="Text Box 108"/>
          <p:cNvSpPr txBox="1">
            <a:spLocks noChangeArrowheads="1"/>
          </p:cNvSpPr>
          <p:nvPr>
            <p:custDataLst>
              <p:tags r:id="rId16"/>
            </p:custDataLst>
          </p:nvPr>
        </p:nvSpPr>
        <p:spPr bwMode="auto">
          <a:xfrm>
            <a:off x="5057562" y="5526885"/>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[5]</a:t>
            </a:r>
            <a:endParaRPr lang="en-US" sz="1800" baseline="-25000" dirty="0">
              <a:solidFill>
                <a:schemeClr val="tx2"/>
              </a:solidFill>
              <a:latin typeface="Source Sans Pro"/>
            </a:endParaRPr>
          </a:p>
        </p:txBody>
      </p:sp>
      <p:cxnSp>
        <p:nvCxnSpPr>
          <p:cNvPr id="77" name="Straight Connector 76"/>
          <p:cNvCxnSpPr/>
          <p:nvPr/>
        </p:nvCxnSpPr>
        <p:spPr>
          <a:xfrm>
            <a:off x="5467456" y="5298285"/>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367664" y="5298285"/>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9" name="Text Box 108"/>
          <p:cNvSpPr txBox="1">
            <a:spLocks noChangeArrowheads="1"/>
          </p:cNvSpPr>
          <p:nvPr>
            <p:custDataLst>
              <p:tags r:id="rId17"/>
            </p:custDataLst>
          </p:nvPr>
        </p:nvSpPr>
        <p:spPr bwMode="auto">
          <a:xfrm>
            <a:off x="5439055" y="5225161"/>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80" name="Text Box 108"/>
          <p:cNvSpPr txBox="1">
            <a:spLocks noChangeArrowheads="1"/>
          </p:cNvSpPr>
          <p:nvPr>
            <p:custDataLst>
              <p:tags r:id="rId18"/>
            </p:custDataLst>
          </p:nvPr>
        </p:nvSpPr>
        <p:spPr bwMode="auto">
          <a:xfrm>
            <a:off x="5667162" y="5526885"/>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[4]</a:t>
            </a:r>
            <a:endParaRPr lang="en-US" sz="1800" baseline="-25000" dirty="0">
              <a:solidFill>
                <a:schemeClr val="tx2"/>
              </a:solidFill>
              <a:latin typeface="Source Sans Pro"/>
            </a:endParaRPr>
          </a:p>
        </p:txBody>
      </p:sp>
      <p:cxnSp>
        <p:nvCxnSpPr>
          <p:cNvPr id="81" name="Straight Connector 80"/>
          <p:cNvCxnSpPr/>
          <p:nvPr/>
        </p:nvCxnSpPr>
        <p:spPr>
          <a:xfrm>
            <a:off x="6077056" y="5295209"/>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77264" y="5295209"/>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Text Box 108"/>
          <p:cNvSpPr txBox="1">
            <a:spLocks noChangeArrowheads="1"/>
          </p:cNvSpPr>
          <p:nvPr>
            <p:custDataLst>
              <p:tags r:id="rId19"/>
            </p:custDataLst>
          </p:nvPr>
        </p:nvSpPr>
        <p:spPr bwMode="auto">
          <a:xfrm>
            <a:off x="6048655" y="5270347"/>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84" name="Text Box 108"/>
          <p:cNvSpPr txBox="1">
            <a:spLocks noChangeArrowheads="1"/>
          </p:cNvSpPr>
          <p:nvPr>
            <p:custDataLst>
              <p:tags r:id="rId20"/>
            </p:custDataLst>
          </p:nvPr>
        </p:nvSpPr>
        <p:spPr bwMode="auto">
          <a:xfrm>
            <a:off x="6319298" y="5529961"/>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[3]</a:t>
            </a:r>
            <a:endParaRPr lang="en-US" sz="1800" baseline="-25000" dirty="0">
              <a:solidFill>
                <a:schemeClr val="tx2"/>
              </a:solidFill>
              <a:latin typeface="Source Sans Pro"/>
            </a:endParaRPr>
          </a:p>
        </p:txBody>
      </p:sp>
      <p:cxnSp>
        <p:nvCxnSpPr>
          <p:cNvPr id="85" name="Straight Connector 84"/>
          <p:cNvCxnSpPr/>
          <p:nvPr/>
        </p:nvCxnSpPr>
        <p:spPr>
          <a:xfrm>
            <a:off x="6729192" y="5301361"/>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629400" y="5301361"/>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Text Box 108"/>
          <p:cNvSpPr txBox="1">
            <a:spLocks noChangeArrowheads="1"/>
          </p:cNvSpPr>
          <p:nvPr>
            <p:custDataLst>
              <p:tags r:id="rId21"/>
            </p:custDataLst>
          </p:nvPr>
        </p:nvSpPr>
        <p:spPr bwMode="auto">
          <a:xfrm>
            <a:off x="6700791" y="5228237"/>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88" name="Text Box 108"/>
          <p:cNvSpPr txBox="1">
            <a:spLocks noChangeArrowheads="1"/>
          </p:cNvSpPr>
          <p:nvPr>
            <p:custDataLst>
              <p:tags r:id="rId22"/>
            </p:custDataLst>
          </p:nvPr>
        </p:nvSpPr>
        <p:spPr bwMode="auto">
          <a:xfrm>
            <a:off x="6928898" y="5529961"/>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a:t>
            </a:r>
            <a:r>
              <a:rPr lang="en-US" sz="1800" dirty="0">
                <a:solidFill>
                  <a:schemeClr val="tx2"/>
                </a:solidFill>
                <a:latin typeface="Source Sans Pro"/>
              </a:rPr>
              <a:t>2</a:t>
            </a:r>
            <a:r>
              <a:rPr lang="en-US" sz="1800" dirty="0" smtClean="0">
                <a:solidFill>
                  <a:schemeClr val="tx2"/>
                </a:solidFill>
                <a:latin typeface="Source Sans Pro"/>
              </a:rPr>
              <a:t>]</a:t>
            </a:r>
            <a:endParaRPr lang="en-US" sz="1800" baseline="-25000" dirty="0">
              <a:solidFill>
                <a:schemeClr val="tx2"/>
              </a:solidFill>
              <a:latin typeface="Source Sans Pro"/>
            </a:endParaRPr>
          </a:p>
        </p:txBody>
      </p:sp>
      <p:cxnSp>
        <p:nvCxnSpPr>
          <p:cNvPr id="89" name="Straight Connector 88"/>
          <p:cNvCxnSpPr/>
          <p:nvPr/>
        </p:nvCxnSpPr>
        <p:spPr>
          <a:xfrm>
            <a:off x="7338792" y="5298285"/>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239000" y="5298285"/>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1" name="Text Box 108"/>
          <p:cNvSpPr txBox="1">
            <a:spLocks noChangeArrowheads="1"/>
          </p:cNvSpPr>
          <p:nvPr>
            <p:custDataLst>
              <p:tags r:id="rId23"/>
            </p:custDataLst>
          </p:nvPr>
        </p:nvSpPr>
        <p:spPr bwMode="auto">
          <a:xfrm>
            <a:off x="7310391" y="5273423"/>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92" name="Text Box 108"/>
          <p:cNvSpPr txBox="1">
            <a:spLocks noChangeArrowheads="1"/>
          </p:cNvSpPr>
          <p:nvPr>
            <p:custDataLst>
              <p:tags r:id="rId24"/>
            </p:custDataLst>
          </p:nvPr>
        </p:nvSpPr>
        <p:spPr bwMode="auto">
          <a:xfrm>
            <a:off x="7572162" y="5526885"/>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[1]</a:t>
            </a:r>
            <a:endParaRPr lang="en-US" sz="1800" baseline="-25000" dirty="0">
              <a:solidFill>
                <a:schemeClr val="tx2"/>
              </a:solidFill>
              <a:latin typeface="Source Sans Pro"/>
            </a:endParaRPr>
          </a:p>
        </p:txBody>
      </p:sp>
      <p:cxnSp>
        <p:nvCxnSpPr>
          <p:cNvPr id="93" name="Straight Connector 92"/>
          <p:cNvCxnSpPr/>
          <p:nvPr/>
        </p:nvCxnSpPr>
        <p:spPr>
          <a:xfrm>
            <a:off x="7982056" y="5298285"/>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882264" y="5298285"/>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Text Box 108"/>
          <p:cNvSpPr txBox="1">
            <a:spLocks noChangeArrowheads="1"/>
          </p:cNvSpPr>
          <p:nvPr>
            <p:custDataLst>
              <p:tags r:id="rId25"/>
            </p:custDataLst>
          </p:nvPr>
        </p:nvSpPr>
        <p:spPr bwMode="auto">
          <a:xfrm>
            <a:off x="7953655" y="5225161"/>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96" name="Text Box 108"/>
          <p:cNvSpPr txBox="1">
            <a:spLocks noChangeArrowheads="1"/>
          </p:cNvSpPr>
          <p:nvPr>
            <p:custDataLst>
              <p:tags r:id="rId26"/>
            </p:custDataLst>
          </p:nvPr>
        </p:nvSpPr>
        <p:spPr bwMode="auto">
          <a:xfrm>
            <a:off x="8181762" y="5526885"/>
            <a:ext cx="821059" cy="413639"/>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800" dirty="0" err="1" smtClean="0">
                <a:solidFill>
                  <a:schemeClr val="tx2"/>
                </a:solidFill>
                <a:latin typeface="Source Sans Pro"/>
              </a:rPr>
              <a:t>D</a:t>
            </a:r>
            <a:r>
              <a:rPr lang="en-US" sz="1800" baseline="-25000" dirty="0" err="1" smtClean="0">
                <a:solidFill>
                  <a:schemeClr val="tx2"/>
                </a:solidFill>
                <a:latin typeface="Source Sans Pro"/>
              </a:rPr>
              <a:t>out</a:t>
            </a:r>
            <a:r>
              <a:rPr lang="en-US" sz="1800" dirty="0" smtClean="0">
                <a:solidFill>
                  <a:schemeClr val="tx2"/>
                </a:solidFill>
                <a:latin typeface="Source Sans Pro"/>
              </a:rPr>
              <a:t>[0]</a:t>
            </a:r>
            <a:endParaRPr lang="en-US" sz="1800" baseline="-25000" dirty="0">
              <a:solidFill>
                <a:schemeClr val="tx2"/>
              </a:solidFill>
              <a:latin typeface="Source Sans Pro"/>
            </a:endParaRPr>
          </a:p>
        </p:txBody>
      </p:sp>
      <p:cxnSp>
        <p:nvCxnSpPr>
          <p:cNvPr id="97" name="Straight Connector 96"/>
          <p:cNvCxnSpPr/>
          <p:nvPr/>
        </p:nvCxnSpPr>
        <p:spPr>
          <a:xfrm>
            <a:off x="8591656" y="5295209"/>
            <a:ext cx="1128" cy="316468"/>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491864" y="5295209"/>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9" name="Text Box 108"/>
          <p:cNvSpPr txBox="1">
            <a:spLocks noChangeArrowheads="1"/>
          </p:cNvSpPr>
          <p:nvPr>
            <p:custDataLst>
              <p:tags r:id="rId27"/>
            </p:custDataLst>
          </p:nvPr>
        </p:nvSpPr>
        <p:spPr bwMode="auto">
          <a:xfrm>
            <a:off x="8563255" y="5270347"/>
            <a:ext cx="298480"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a:t>
            </a:r>
            <a:endParaRPr lang="en-US" sz="1600" dirty="0">
              <a:solidFill>
                <a:schemeClr val="tx2"/>
              </a:solidFill>
              <a:latin typeface="Source Sans Pro"/>
            </a:endParaRPr>
          </a:p>
        </p:txBody>
      </p:sp>
      <p:sp>
        <p:nvSpPr>
          <p:cNvPr id="100" name="Text Box 108"/>
          <p:cNvSpPr txBox="1">
            <a:spLocks noChangeArrowheads="1"/>
          </p:cNvSpPr>
          <p:nvPr>
            <p:custDataLst>
              <p:tags r:id="rId28"/>
            </p:custDataLst>
          </p:nvPr>
        </p:nvSpPr>
        <p:spPr bwMode="auto">
          <a:xfrm>
            <a:off x="50077" y="4508416"/>
            <a:ext cx="1896673"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r>
              <a:rPr lang="en-US" sz="2000" dirty="0" smtClean="0">
                <a:solidFill>
                  <a:schemeClr val="tx2"/>
                </a:solidFill>
                <a:latin typeface="Source Sans Pro"/>
              </a:rPr>
              <a:t> [9-0]</a:t>
            </a:r>
            <a:endParaRPr lang="en-US" sz="2000" baseline="-25000" dirty="0">
              <a:solidFill>
                <a:schemeClr val="tx2"/>
              </a:solidFill>
              <a:latin typeface="Source Sans Pro"/>
            </a:endParaRPr>
          </a:p>
        </p:txBody>
      </p:sp>
      <p:cxnSp>
        <p:nvCxnSpPr>
          <p:cNvPr id="101" name="Straight Connector 100"/>
          <p:cNvCxnSpPr/>
          <p:nvPr/>
        </p:nvCxnSpPr>
        <p:spPr>
          <a:xfrm>
            <a:off x="1920629" y="4807145"/>
            <a:ext cx="6393324"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8862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8862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4958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958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1054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1054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7912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7912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4008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4008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0104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0104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620000" y="4800600"/>
            <a:ext cx="0" cy="381000"/>
          </a:xfrm>
          <a:prstGeom prst="line">
            <a:avLst/>
          </a:prstGeom>
          <a:ln w="381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6200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8305800" y="4800600"/>
            <a:ext cx="0" cy="381000"/>
          </a:xfrm>
          <a:prstGeom prst="line">
            <a:avLst/>
          </a:prstGeom>
          <a:ln w="381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305800" y="5181600"/>
            <a:ext cx="76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18" name="Text Box 108"/>
          <p:cNvSpPr txBox="1">
            <a:spLocks noChangeArrowheads="1"/>
          </p:cNvSpPr>
          <p:nvPr>
            <p:custDataLst>
              <p:tags r:id="rId29"/>
            </p:custDataLst>
          </p:nvPr>
        </p:nvSpPr>
        <p:spPr bwMode="auto">
          <a:xfrm>
            <a:off x="1736571" y="4337077"/>
            <a:ext cx="527709"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10</a:t>
            </a:r>
            <a:endParaRPr lang="en-US" sz="2400" dirty="0">
              <a:solidFill>
                <a:schemeClr val="tx2"/>
              </a:solidFill>
              <a:latin typeface="Source Sans Pro"/>
            </a:endParaRPr>
          </a:p>
        </p:txBody>
      </p:sp>
      <p:cxnSp>
        <p:nvCxnSpPr>
          <p:cNvPr id="119" name="Straight Connector 118"/>
          <p:cNvCxnSpPr/>
          <p:nvPr/>
        </p:nvCxnSpPr>
        <p:spPr>
          <a:xfrm>
            <a:off x="2076625" y="474373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395393" y="3790670"/>
            <a:ext cx="460560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003193" y="3790670"/>
            <a:ext cx="0" cy="133410"/>
          </a:xfrm>
          <a:prstGeom prst="line">
            <a:avLst/>
          </a:prstGeom>
          <a:ln w="254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914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7056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0960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4102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8006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1910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983184" y="392408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73914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721906"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0960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54102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48006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1910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677609"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657600" y="394341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665640" y="1915180"/>
            <a:ext cx="2400016" cy="523220"/>
          </a:xfrm>
          <a:prstGeom prst="rect">
            <a:avLst/>
          </a:prstGeom>
          <a:noFill/>
          <a:ln>
            <a:noFill/>
          </a:ln>
        </p:spPr>
        <p:txBody>
          <a:bodyPr wrap="none" rtlCol="0">
            <a:spAutoFit/>
          </a:bodyPr>
          <a:lstStyle/>
          <a:p>
            <a:r>
              <a:rPr lang="en-US" sz="2800" dirty="0" smtClean="0">
                <a:solidFill>
                  <a:schemeClr val="tx2"/>
                </a:solidFill>
                <a:latin typeface="Source Sans Pro"/>
              </a:rPr>
              <a:t>4M x </a:t>
            </a:r>
            <a:r>
              <a:rPr lang="en-US" sz="2800" dirty="0">
                <a:solidFill>
                  <a:schemeClr val="tx2"/>
                </a:solidFill>
                <a:latin typeface="Source Sans Pro"/>
              </a:rPr>
              <a:t>8</a:t>
            </a:r>
            <a:r>
              <a:rPr lang="en-US" sz="2800" dirty="0" smtClean="0">
                <a:solidFill>
                  <a:schemeClr val="tx2"/>
                </a:solidFill>
                <a:latin typeface="Source Sans Pro"/>
              </a:rPr>
              <a:t> SRAM</a:t>
            </a:r>
          </a:p>
        </p:txBody>
      </p:sp>
      <p:sp>
        <p:nvSpPr>
          <p:cNvPr id="138" name="TextBox 137"/>
          <p:cNvSpPr txBox="1"/>
          <p:nvPr/>
        </p:nvSpPr>
        <p:spPr>
          <a:xfrm>
            <a:off x="186131" y="888321"/>
            <a:ext cx="4201791" cy="1384995"/>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a:t>
            </a:r>
            <a:r>
              <a:rPr lang="en-US" sz="2800" b="1" i="1" dirty="0" smtClean="0">
                <a:solidFill>
                  <a:schemeClr val="accent1"/>
                </a:solidFill>
                <a:latin typeface="Source Sans Pro"/>
              </a:rPr>
              <a:t>4M x 8</a:t>
            </a:r>
            <a:r>
              <a:rPr lang="en-US" sz="2800" dirty="0" smtClean="0">
                <a:solidFill>
                  <a:schemeClr val="accent1"/>
                </a:solidFill>
                <a:latin typeface="Source Sans Pro"/>
              </a:rPr>
              <a:t> SRAM Module?</a:t>
            </a:r>
          </a:p>
          <a:p>
            <a:endParaRPr lang="en-US" sz="2800" dirty="0">
              <a:solidFill>
                <a:schemeClr val="accent1"/>
              </a:solidFill>
              <a:latin typeface="Source Sans Pro"/>
            </a:endParaRPr>
          </a:p>
        </p:txBody>
      </p:sp>
    </p:spTree>
    <p:extLst>
      <p:ext uri="{BB962C8B-B14F-4D97-AF65-F5344CB8AC3E}">
        <p14:creationId xmlns:p14="http://schemas.microsoft.com/office/powerpoint/2010/main" val="324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0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2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2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2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3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3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6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2"/>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5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6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69"/>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7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7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72"/>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7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7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7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7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7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79"/>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0"/>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81"/>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8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8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85"/>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86"/>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8"/>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8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90"/>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93"/>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9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0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03"/>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04"/>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0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06"/>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07"/>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08"/>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09"/>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10"/>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11"/>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12"/>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13"/>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1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15"/>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P spid="27" grpId="0"/>
      <p:bldP spid="28" grpId="0"/>
      <p:bldP spid="29" grpId="0" animBg="1"/>
      <p:bldP spid="32" grpId="0"/>
      <p:bldP spid="33" grpId="0"/>
      <p:bldP spid="34" grpId="0" animBg="1"/>
      <p:bldP spid="37" grpId="0"/>
      <p:bldP spid="38" grpId="0"/>
      <p:bldP spid="39" grpId="0" animBg="1"/>
      <p:bldP spid="42" grpId="0"/>
      <p:bldP spid="43" grpId="0"/>
      <p:bldP spid="44" grpId="0" animBg="1"/>
      <p:bldP spid="47" grpId="0"/>
      <p:bldP spid="48" grpId="0"/>
      <p:bldP spid="49" grpId="0" animBg="1"/>
      <p:bldP spid="52" grpId="0"/>
      <p:bldP spid="53" grpId="0"/>
      <p:bldP spid="54" grpId="0" animBg="1"/>
      <p:bldP spid="57" grpId="0"/>
      <p:bldP spid="58" grpId="0"/>
      <p:bldP spid="59" grpId="0" animBg="1"/>
      <p:bldP spid="62" grpId="0"/>
      <p:bldP spid="63" grpId="0" animBg="1"/>
      <p:bldP spid="64" grpId="0"/>
      <p:bldP spid="67" grpId="0"/>
      <p:bldP spid="68" grpId="0"/>
      <p:bldP spid="71" grpId="0"/>
      <p:bldP spid="72" grpId="0"/>
      <p:bldP spid="75" grpId="0"/>
      <p:bldP spid="76" grpId="0"/>
      <p:bldP spid="79" grpId="0"/>
      <p:bldP spid="80" grpId="0"/>
      <p:bldP spid="83" grpId="0"/>
      <p:bldP spid="84" grpId="0"/>
      <p:bldP spid="87" grpId="0"/>
      <p:bldP spid="88" grpId="0"/>
      <p:bldP spid="91" grpId="0"/>
      <p:bldP spid="92" grpId="0"/>
      <p:bldP spid="95" grpId="0"/>
      <p:bldP spid="96" grpId="0"/>
      <p:bldP spid="99" grpId="0"/>
      <p:bldP spid="100" grpId="0"/>
      <p:bldP spid="1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53</a:t>
            </a:fld>
            <a:endParaRPr lang="en-US" dirty="0"/>
          </a:p>
        </p:txBody>
      </p:sp>
      <p:sp>
        <p:nvSpPr>
          <p:cNvPr id="5" name="Title 4"/>
          <p:cNvSpPr>
            <a:spLocks noGrp="1"/>
          </p:cNvSpPr>
          <p:nvPr>
            <p:ph type="title"/>
            <p:custDataLst>
              <p:tags r:id="rId1"/>
            </p:custDataLst>
          </p:nvPr>
        </p:nvSpPr>
        <p:spPr>
          <a:xfrm>
            <a:off x="228600" y="152400"/>
            <a:ext cx="8686800" cy="533400"/>
          </a:xfrm>
        </p:spPr>
        <p:txBody>
          <a:bodyPr>
            <a:normAutofit fontScale="90000"/>
          </a:bodyPr>
          <a:lstStyle/>
          <a:p>
            <a:r>
              <a:rPr lang="en-US" dirty="0"/>
              <a:t>SRAM</a:t>
            </a:r>
          </a:p>
        </p:txBody>
      </p:sp>
      <p:sp>
        <p:nvSpPr>
          <p:cNvPr id="6" name="Text Box 108"/>
          <p:cNvSpPr txBox="1">
            <a:spLocks noChangeArrowheads="1"/>
          </p:cNvSpPr>
          <p:nvPr>
            <p:custDataLst>
              <p:tags r:id="rId2"/>
            </p:custDataLst>
          </p:nvPr>
        </p:nvSpPr>
        <p:spPr bwMode="auto">
          <a:xfrm>
            <a:off x="1774321" y="3174747"/>
            <a:ext cx="527709"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12</a:t>
            </a:r>
            <a:endParaRPr lang="en-US" sz="2400" dirty="0">
              <a:solidFill>
                <a:schemeClr val="tx2"/>
              </a:solidFill>
              <a:latin typeface="Source Sans Pro"/>
            </a:endParaRPr>
          </a:p>
        </p:txBody>
      </p:sp>
      <p:sp>
        <p:nvSpPr>
          <p:cNvPr id="7" name="Text Box 108"/>
          <p:cNvSpPr txBox="1">
            <a:spLocks noChangeArrowheads="1"/>
          </p:cNvSpPr>
          <p:nvPr>
            <p:custDataLst>
              <p:tags r:id="rId3"/>
            </p:custDataLst>
          </p:nvPr>
        </p:nvSpPr>
        <p:spPr bwMode="auto">
          <a:xfrm>
            <a:off x="-108218" y="3403296"/>
            <a:ext cx="2182008"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r>
              <a:rPr lang="en-US" sz="2000" dirty="0" smtClean="0">
                <a:solidFill>
                  <a:schemeClr val="tx2"/>
                </a:solidFill>
                <a:latin typeface="Source Sans Pro"/>
              </a:rPr>
              <a:t> [21-10]</a:t>
            </a:r>
            <a:endParaRPr lang="en-US" sz="2000" baseline="-25000" dirty="0">
              <a:solidFill>
                <a:schemeClr val="tx2"/>
              </a:solidFill>
              <a:latin typeface="Source Sans Pro"/>
            </a:endParaRPr>
          </a:p>
        </p:txBody>
      </p:sp>
      <p:cxnSp>
        <p:nvCxnSpPr>
          <p:cNvPr id="8" name="Straight Connector 7"/>
          <p:cNvCxnSpPr/>
          <p:nvPr/>
        </p:nvCxnSpPr>
        <p:spPr>
          <a:xfrm flipV="1">
            <a:off x="1905000" y="3677735"/>
            <a:ext cx="609600" cy="24290"/>
          </a:xfrm>
          <a:prstGeom prst="line">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61975" y="358140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9458"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2" name="Rectangle 11"/>
          <p:cNvSpPr/>
          <p:nvPr/>
        </p:nvSpPr>
        <p:spPr>
          <a:xfrm>
            <a:off x="4542983"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53525"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4" name="Rectangle 13"/>
          <p:cNvSpPr/>
          <p:nvPr/>
        </p:nvSpPr>
        <p:spPr>
          <a:xfrm>
            <a:off x="5145417"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55959"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6" name="Rectangle 15"/>
          <p:cNvSpPr/>
          <p:nvPr/>
        </p:nvSpPr>
        <p:spPr>
          <a:xfrm>
            <a:off x="5788942"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99484"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18" name="Rectangle 17"/>
          <p:cNvSpPr/>
          <p:nvPr/>
        </p:nvSpPr>
        <p:spPr>
          <a:xfrm>
            <a:off x="6414058"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324600"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0" name="Rectangle 19"/>
          <p:cNvSpPr/>
          <p:nvPr/>
        </p:nvSpPr>
        <p:spPr>
          <a:xfrm>
            <a:off x="7057583"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68125"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2" name="Rectangle 21"/>
          <p:cNvSpPr/>
          <p:nvPr/>
        </p:nvSpPr>
        <p:spPr>
          <a:xfrm>
            <a:off x="7660017" y="2516446"/>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70559" y="2590800"/>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4" name="Rectangle 23"/>
          <p:cNvSpPr/>
          <p:nvPr/>
        </p:nvSpPr>
        <p:spPr>
          <a:xfrm>
            <a:off x="8303542" y="2514600"/>
            <a:ext cx="630267" cy="18269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14084" y="2588954"/>
            <a:ext cx="851515" cy="923330"/>
          </a:xfrm>
          <a:prstGeom prst="rect">
            <a:avLst/>
          </a:prstGeom>
          <a:noFill/>
          <a:ln>
            <a:noFill/>
          </a:ln>
        </p:spPr>
        <p:txBody>
          <a:bodyPr wrap="none" rtlCol="0">
            <a:spAutoFit/>
          </a:bodyPr>
          <a:lstStyle/>
          <a:p>
            <a:r>
              <a:rPr lang="en-US" sz="1800" dirty="0" smtClean="0">
                <a:solidFill>
                  <a:schemeClr val="tx2"/>
                </a:solidFill>
                <a:latin typeface="Source Sans Pro"/>
              </a:rPr>
              <a:t>4k x </a:t>
            </a:r>
          </a:p>
          <a:p>
            <a:r>
              <a:rPr lang="en-US" sz="1800" dirty="0">
                <a:solidFill>
                  <a:schemeClr val="tx2"/>
                </a:solidFill>
                <a:latin typeface="Source Sans Pro"/>
              </a:rPr>
              <a:t> </a:t>
            </a:r>
            <a:r>
              <a:rPr lang="en-US" sz="1800" dirty="0" smtClean="0">
                <a:solidFill>
                  <a:schemeClr val="tx2"/>
                </a:solidFill>
                <a:latin typeface="Source Sans Pro"/>
              </a:rPr>
              <a:t>1024</a:t>
            </a:r>
            <a:endParaRPr lang="en-US" sz="1800" dirty="0">
              <a:solidFill>
                <a:schemeClr val="tx2"/>
              </a:solidFill>
              <a:latin typeface="Source Sans Pro"/>
            </a:endParaRPr>
          </a:p>
          <a:p>
            <a:r>
              <a:rPr lang="en-US" sz="1800" dirty="0" smtClean="0">
                <a:solidFill>
                  <a:schemeClr val="tx2"/>
                </a:solidFill>
                <a:latin typeface="Source Sans Pro"/>
              </a:rPr>
              <a:t>SRAM</a:t>
            </a:r>
          </a:p>
        </p:txBody>
      </p:sp>
      <p:sp>
        <p:nvSpPr>
          <p:cNvPr id="26" name="Rectangle 25"/>
          <p:cNvSpPr/>
          <p:nvPr/>
        </p:nvSpPr>
        <p:spPr>
          <a:xfrm>
            <a:off x="2493933" y="2514600"/>
            <a:ext cx="901460" cy="18269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00756" y="2660107"/>
            <a:ext cx="1079296" cy="646331"/>
          </a:xfrm>
          <a:prstGeom prst="rect">
            <a:avLst/>
          </a:prstGeom>
          <a:noFill/>
          <a:ln>
            <a:noFill/>
          </a:ln>
        </p:spPr>
        <p:txBody>
          <a:bodyPr wrap="square" rtlCol="0">
            <a:spAutoFit/>
          </a:bodyPr>
          <a:lstStyle/>
          <a:p>
            <a:pPr algn="ctr"/>
            <a:r>
              <a:rPr lang="en-US" sz="1800" dirty="0" smtClean="0">
                <a:solidFill>
                  <a:schemeClr val="tx2"/>
                </a:solidFill>
                <a:latin typeface="Source Sans Pro"/>
              </a:rPr>
              <a:t>row</a:t>
            </a:r>
            <a:endParaRPr lang="en-US" sz="1800" dirty="0">
              <a:solidFill>
                <a:schemeClr val="tx2"/>
              </a:solidFill>
              <a:latin typeface="Source Sans Pro"/>
            </a:endParaRPr>
          </a:p>
          <a:p>
            <a:pPr algn="ctr"/>
            <a:r>
              <a:rPr lang="en-US" sz="1800" dirty="0" smtClean="0">
                <a:solidFill>
                  <a:schemeClr val="tx2"/>
                </a:solidFill>
                <a:latin typeface="Source Sans Pro"/>
              </a:rPr>
              <a:t>decoder</a:t>
            </a:r>
          </a:p>
        </p:txBody>
      </p:sp>
      <p:cxnSp>
        <p:nvCxnSpPr>
          <p:cNvPr id="30" name="Straight Connector 29"/>
          <p:cNvCxnSpPr>
            <a:stCxn id="10" idx="2"/>
            <a:endCxn id="28" idx="0"/>
          </p:cNvCxnSpPr>
          <p:nvPr/>
        </p:nvCxnSpPr>
        <p:spPr>
          <a:xfrm flipH="1">
            <a:off x="4205705" y="4343400"/>
            <a:ext cx="8887"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381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Box 108"/>
          <p:cNvSpPr txBox="1">
            <a:spLocks noChangeArrowheads="1"/>
          </p:cNvSpPr>
          <p:nvPr>
            <p:custDataLst>
              <p:tags r:id="rId4"/>
            </p:custDataLst>
          </p:nvPr>
        </p:nvSpPr>
        <p:spPr bwMode="auto">
          <a:xfrm>
            <a:off x="41717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35" name="Straight Connector 34"/>
          <p:cNvCxnSpPr>
            <a:endCxn id="34" idx="2"/>
          </p:cNvCxnSpPr>
          <p:nvPr/>
        </p:nvCxnSpPr>
        <p:spPr>
          <a:xfrm flipH="1">
            <a:off x="4825716"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558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 Box 108"/>
          <p:cNvSpPr txBox="1">
            <a:spLocks noChangeArrowheads="1"/>
          </p:cNvSpPr>
          <p:nvPr>
            <p:custDataLst>
              <p:tags r:id="rId5"/>
            </p:custDataLst>
          </p:nvPr>
        </p:nvSpPr>
        <p:spPr bwMode="auto">
          <a:xfrm>
            <a:off x="47895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40" name="Straight Connector 39"/>
          <p:cNvCxnSpPr>
            <a:endCxn id="39" idx="2"/>
          </p:cNvCxnSpPr>
          <p:nvPr/>
        </p:nvCxnSpPr>
        <p:spPr>
          <a:xfrm flipH="1">
            <a:off x="5427163"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573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 Box 108"/>
          <p:cNvSpPr txBox="1">
            <a:spLocks noChangeArrowheads="1"/>
          </p:cNvSpPr>
          <p:nvPr>
            <p:custDataLst>
              <p:tags r:id="rId6"/>
            </p:custDataLst>
          </p:nvPr>
        </p:nvSpPr>
        <p:spPr bwMode="auto">
          <a:xfrm>
            <a:off x="53909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45" name="Straight Connector 44"/>
          <p:cNvCxnSpPr>
            <a:endCxn id="43" idx="0"/>
          </p:cNvCxnSpPr>
          <p:nvPr/>
        </p:nvCxnSpPr>
        <p:spPr>
          <a:xfrm flipH="1">
            <a:off x="61188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0512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 Box 108"/>
          <p:cNvSpPr txBox="1">
            <a:spLocks noChangeArrowheads="1"/>
          </p:cNvSpPr>
          <p:nvPr>
            <p:custDataLst>
              <p:tags r:id="rId7"/>
            </p:custDataLst>
          </p:nvPr>
        </p:nvSpPr>
        <p:spPr bwMode="auto">
          <a:xfrm>
            <a:off x="60849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50" name="Straight Connector 49"/>
          <p:cNvCxnSpPr>
            <a:endCxn id="49" idx="2"/>
          </p:cNvCxnSpPr>
          <p:nvPr/>
        </p:nvCxnSpPr>
        <p:spPr>
          <a:xfrm flipH="1">
            <a:off x="6722563" y="4343400"/>
            <a:ext cx="6629" cy="6208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652718"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 Box 108"/>
          <p:cNvSpPr txBox="1">
            <a:spLocks noChangeArrowheads="1"/>
          </p:cNvSpPr>
          <p:nvPr>
            <p:custDataLst>
              <p:tags r:id="rId8"/>
            </p:custDataLst>
          </p:nvPr>
        </p:nvSpPr>
        <p:spPr bwMode="auto">
          <a:xfrm>
            <a:off x="6686364"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55" name="Straight Connector 54"/>
          <p:cNvCxnSpPr>
            <a:endCxn id="52" idx="0"/>
          </p:cNvCxnSpPr>
          <p:nvPr/>
        </p:nvCxnSpPr>
        <p:spPr>
          <a:xfrm flipH="1">
            <a:off x="73380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2704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7" name="Text Box 108"/>
          <p:cNvSpPr txBox="1">
            <a:spLocks noChangeArrowheads="1"/>
          </p:cNvSpPr>
          <p:nvPr>
            <p:custDataLst>
              <p:tags r:id="rId9"/>
            </p:custDataLst>
          </p:nvPr>
        </p:nvSpPr>
        <p:spPr bwMode="auto">
          <a:xfrm>
            <a:off x="73041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60" name="Straight Connector 59"/>
          <p:cNvCxnSpPr>
            <a:endCxn id="58" idx="0"/>
          </p:cNvCxnSpPr>
          <p:nvPr/>
        </p:nvCxnSpPr>
        <p:spPr>
          <a:xfrm flipH="1">
            <a:off x="7947658" y="4343400"/>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8800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Box 108"/>
          <p:cNvSpPr txBox="1">
            <a:spLocks noChangeArrowheads="1"/>
          </p:cNvSpPr>
          <p:nvPr>
            <p:custDataLst>
              <p:tags r:id="rId10"/>
            </p:custDataLst>
          </p:nvPr>
        </p:nvSpPr>
        <p:spPr bwMode="auto">
          <a:xfrm>
            <a:off x="79137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cxnSp>
        <p:nvCxnSpPr>
          <p:cNvPr id="65" name="Straight Connector 64"/>
          <p:cNvCxnSpPr>
            <a:endCxn id="64" idx="0"/>
          </p:cNvCxnSpPr>
          <p:nvPr/>
        </p:nvCxnSpPr>
        <p:spPr>
          <a:xfrm flipH="1">
            <a:off x="8613899" y="4327031"/>
            <a:ext cx="8888" cy="5886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565871" y="442868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 Box 108"/>
          <p:cNvSpPr txBox="1">
            <a:spLocks noChangeArrowheads="1"/>
          </p:cNvSpPr>
          <p:nvPr>
            <p:custDataLst>
              <p:tags r:id="rId11"/>
            </p:custDataLst>
          </p:nvPr>
        </p:nvSpPr>
        <p:spPr bwMode="auto">
          <a:xfrm>
            <a:off x="8599517" y="4346476"/>
            <a:ext cx="639919" cy="37792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a:rPr>
              <a:t>1024</a:t>
            </a:r>
            <a:endParaRPr lang="en-US" sz="1600" dirty="0">
              <a:solidFill>
                <a:schemeClr val="tx2"/>
              </a:solidFill>
              <a:latin typeface="Source Sans Pro"/>
            </a:endParaRPr>
          </a:p>
        </p:txBody>
      </p:sp>
      <p:sp>
        <p:nvSpPr>
          <p:cNvPr id="100" name="Text Box 108"/>
          <p:cNvSpPr txBox="1">
            <a:spLocks noChangeArrowheads="1"/>
          </p:cNvSpPr>
          <p:nvPr>
            <p:custDataLst>
              <p:tags r:id="rId12"/>
            </p:custDataLst>
          </p:nvPr>
        </p:nvSpPr>
        <p:spPr bwMode="auto">
          <a:xfrm>
            <a:off x="50077" y="4508416"/>
            <a:ext cx="1896673"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Address</a:t>
            </a:r>
            <a:r>
              <a:rPr lang="en-US" sz="2000" dirty="0" smtClean="0">
                <a:solidFill>
                  <a:schemeClr val="tx2"/>
                </a:solidFill>
                <a:latin typeface="Source Sans Pro"/>
              </a:rPr>
              <a:t> [9-0]</a:t>
            </a:r>
            <a:endParaRPr lang="en-US" sz="2000" baseline="-25000" dirty="0">
              <a:solidFill>
                <a:schemeClr val="tx2"/>
              </a:solidFill>
              <a:latin typeface="Source Sans Pro"/>
            </a:endParaRPr>
          </a:p>
        </p:txBody>
      </p:sp>
      <p:sp>
        <p:nvSpPr>
          <p:cNvPr id="118" name="Text Box 108"/>
          <p:cNvSpPr txBox="1">
            <a:spLocks noChangeArrowheads="1"/>
          </p:cNvSpPr>
          <p:nvPr>
            <p:custDataLst>
              <p:tags r:id="rId13"/>
            </p:custDataLst>
          </p:nvPr>
        </p:nvSpPr>
        <p:spPr bwMode="auto">
          <a:xfrm>
            <a:off x="1736571" y="4337077"/>
            <a:ext cx="527709" cy="483722"/>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smtClean="0">
                <a:solidFill>
                  <a:schemeClr val="tx2"/>
                </a:solidFill>
                <a:latin typeface="Source Sans Pro"/>
              </a:rPr>
              <a:t>10</a:t>
            </a:r>
            <a:endParaRPr lang="en-US" sz="2400" dirty="0">
              <a:solidFill>
                <a:schemeClr val="tx2"/>
              </a:solidFill>
              <a:latin typeface="Source Sans Pro"/>
            </a:endParaRPr>
          </a:p>
        </p:txBody>
      </p:sp>
      <p:cxnSp>
        <p:nvCxnSpPr>
          <p:cNvPr id="119" name="Straight Connector 118"/>
          <p:cNvCxnSpPr/>
          <p:nvPr/>
        </p:nvCxnSpPr>
        <p:spPr>
          <a:xfrm>
            <a:off x="2076625" y="4743730"/>
            <a:ext cx="76200" cy="20927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395393" y="3790670"/>
            <a:ext cx="460560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003193" y="3790670"/>
            <a:ext cx="0" cy="133410"/>
          </a:xfrm>
          <a:prstGeom prst="line">
            <a:avLst/>
          </a:prstGeom>
          <a:ln w="254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914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7056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0960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4102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8006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191000"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983184" y="392408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73914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721906"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0960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54102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48006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191000" y="39624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677609" y="3810000"/>
            <a:ext cx="0" cy="133410"/>
          </a:xfrm>
          <a:prstGeom prst="line">
            <a:avLst/>
          </a:prstGeom>
          <a:ln w="2540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657600" y="394341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665640" y="1915180"/>
            <a:ext cx="2400016" cy="523220"/>
          </a:xfrm>
          <a:prstGeom prst="rect">
            <a:avLst/>
          </a:prstGeom>
          <a:noFill/>
          <a:ln>
            <a:noFill/>
          </a:ln>
        </p:spPr>
        <p:txBody>
          <a:bodyPr wrap="none" rtlCol="0">
            <a:spAutoFit/>
          </a:bodyPr>
          <a:lstStyle/>
          <a:p>
            <a:r>
              <a:rPr lang="en-US" sz="2800" dirty="0" smtClean="0">
                <a:solidFill>
                  <a:schemeClr val="tx2"/>
                </a:solidFill>
                <a:latin typeface="Source Sans Pro"/>
              </a:rPr>
              <a:t>4M x </a:t>
            </a:r>
            <a:r>
              <a:rPr lang="en-US" sz="2800" dirty="0">
                <a:solidFill>
                  <a:schemeClr val="tx2"/>
                </a:solidFill>
                <a:latin typeface="Source Sans Pro"/>
              </a:rPr>
              <a:t>8</a:t>
            </a:r>
            <a:r>
              <a:rPr lang="en-US" sz="2800" dirty="0" smtClean="0">
                <a:solidFill>
                  <a:schemeClr val="tx2"/>
                </a:solidFill>
                <a:latin typeface="Source Sans Pro"/>
              </a:rPr>
              <a:t> SRAM</a:t>
            </a:r>
          </a:p>
        </p:txBody>
      </p:sp>
      <p:sp>
        <p:nvSpPr>
          <p:cNvPr id="138" name="TextBox 137"/>
          <p:cNvSpPr txBox="1"/>
          <p:nvPr/>
        </p:nvSpPr>
        <p:spPr>
          <a:xfrm>
            <a:off x="186131" y="888321"/>
            <a:ext cx="4201791" cy="1384995"/>
          </a:xfrm>
          <a:prstGeom prst="rect">
            <a:avLst/>
          </a:prstGeom>
          <a:noFill/>
        </p:spPr>
        <p:txBody>
          <a:bodyPr wrap="none" rtlCol="0">
            <a:spAutoFit/>
          </a:bodyPr>
          <a:lstStyle/>
          <a:p>
            <a:r>
              <a:rPr lang="en-US" sz="2800" dirty="0" smtClean="0">
                <a:solidFill>
                  <a:schemeClr val="accent1"/>
                </a:solidFill>
                <a:latin typeface="Source Sans Pro"/>
              </a:rPr>
              <a:t>E.g. How do we design </a:t>
            </a:r>
          </a:p>
          <a:p>
            <a:r>
              <a:rPr lang="en-US" sz="2800" dirty="0" smtClean="0">
                <a:solidFill>
                  <a:schemeClr val="accent1"/>
                </a:solidFill>
                <a:latin typeface="Source Sans Pro"/>
              </a:rPr>
              <a:t>a </a:t>
            </a:r>
            <a:r>
              <a:rPr lang="en-US" sz="2800" b="1" i="1" dirty="0" smtClean="0">
                <a:solidFill>
                  <a:schemeClr val="accent1"/>
                </a:solidFill>
                <a:latin typeface="Source Sans Pro"/>
              </a:rPr>
              <a:t>4M x 8</a:t>
            </a:r>
            <a:r>
              <a:rPr lang="en-US" sz="2800" dirty="0" smtClean="0">
                <a:solidFill>
                  <a:schemeClr val="accent1"/>
                </a:solidFill>
                <a:latin typeface="Source Sans Pro"/>
              </a:rPr>
              <a:t> SRAM Module?</a:t>
            </a:r>
          </a:p>
          <a:p>
            <a:endParaRPr lang="en-US" sz="2800" dirty="0">
              <a:solidFill>
                <a:schemeClr val="accent1"/>
              </a:solidFill>
              <a:latin typeface="Source Sans Pro"/>
            </a:endParaRPr>
          </a:p>
        </p:txBody>
      </p:sp>
      <p:sp>
        <p:nvSpPr>
          <p:cNvPr id="139" name="Rectangle 138"/>
          <p:cNvSpPr/>
          <p:nvPr/>
        </p:nvSpPr>
        <p:spPr>
          <a:xfrm>
            <a:off x="2286000" y="1915180"/>
            <a:ext cx="6858000" cy="38760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a:off x="1920629" y="4807145"/>
            <a:ext cx="160458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1" name="Rectangle 140"/>
          <p:cNvSpPr/>
          <p:nvPr>
            <p:custDataLst>
              <p:tags r:id="rId14"/>
            </p:custDataLst>
          </p:nvPr>
        </p:nvSpPr>
        <p:spPr>
          <a:xfrm>
            <a:off x="3810000" y="4876800"/>
            <a:ext cx="4953000" cy="685800"/>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Source Sans Pro"/>
              </a:rPr>
              <a:t>column selector, sense amp, and I/O circuits</a:t>
            </a:r>
            <a:endParaRPr lang="en-US" sz="2000" dirty="0">
              <a:solidFill>
                <a:schemeClr val="tx2"/>
              </a:solidFill>
              <a:latin typeface="Source Sans Pro"/>
            </a:endParaRPr>
          </a:p>
        </p:txBody>
      </p:sp>
      <p:cxnSp>
        <p:nvCxnSpPr>
          <p:cNvPr id="142" name="Straight Arrow Connector 141"/>
          <p:cNvCxnSpPr/>
          <p:nvPr/>
        </p:nvCxnSpPr>
        <p:spPr>
          <a:xfrm>
            <a:off x="3505200" y="4953000"/>
            <a:ext cx="28849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525209" y="4819590"/>
            <a:ext cx="0" cy="133410"/>
          </a:xfrm>
          <a:prstGeom prst="line">
            <a:avLst/>
          </a:prstGeom>
          <a:ln w="25400">
            <a:solidFill>
              <a:schemeClr val="tx2"/>
            </a:solidFill>
            <a:headEnd type="none"/>
          </a:ln>
        </p:spPr>
        <p:style>
          <a:lnRef idx="1">
            <a:schemeClr val="accent1"/>
          </a:lnRef>
          <a:fillRef idx="0">
            <a:schemeClr val="accent1"/>
          </a:fillRef>
          <a:effectRef idx="0">
            <a:schemeClr val="accent1"/>
          </a:effectRef>
          <a:fontRef idx="minor">
            <a:schemeClr val="tx1"/>
          </a:fontRef>
        </p:style>
      </p:cxnSp>
      <p:sp>
        <p:nvSpPr>
          <p:cNvPr id="144" name="TextBox 143"/>
          <p:cNvSpPr txBox="1"/>
          <p:nvPr>
            <p:custDataLst>
              <p:tags r:id="rId15"/>
            </p:custDataLst>
          </p:nvPr>
        </p:nvSpPr>
        <p:spPr>
          <a:xfrm>
            <a:off x="4495800" y="6106180"/>
            <a:ext cx="3200400" cy="461665"/>
          </a:xfrm>
          <a:prstGeom prst="rect">
            <a:avLst/>
          </a:prstGeom>
          <a:noFill/>
        </p:spPr>
        <p:txBody>
          <a:bodyPr wrap="square" rtlCol="0">
            <a:spAutoFit/>
          </a:bodyPr>
          <a:lstStyle/>
          <a:p>
            <a:pPr algn="ctr"/>
            <a:r>
              <a:rPr lang="en-US" dirty="0" smtClean="0">
                <a:solidFill>
                  <a:schemeClr val="tx2"/>
                </a:solidFill>
                <a:latin typeface="Source Sans Pro"/>
              </a:rPr>
              <a:t>Shared Data Bus</a:t>
            </a:r>
          </a:p>
        </p:txBody>
      </p:sp>
      <p:sp>
        <p:nvSpPr>
          <p:cNvPr id="145" name="Text Box 108"/>
          <p:cNvSpPr txBox="1">
            <a:spLocks noChangeArrowheads="1"/>
          </p:cNvSpPr>
          <p:nvPr>
            <p:custDataLst>
              <p:tags r:id="rId16"/>
            </p:custDataLst>
          </p:nvPr>
        </p:nvSpPr>
        <p:spPr bwMode="auto">
          <a:xfrm>
            <a:off x="-62574" y="5029200"/>
            <a:ext cx="2095445" cy="418513"/>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Chip Select (CS)</a:t>
            </a:r>
            <a:endParaRPr lang="en-US" sz="1800" baseline="-25000" dirty="0">
              <a:solidFill>
                <a:schemeClr val="tx2"/>
              </a:solidFill>
              <a:latin typeface="Source Sans Pro"/>
            </a:endParaRPr>
          </a:p>
        </p:txBody>
      </p:sp>
      <p:sp>
        <p:nvSpPr>
          <p:cNvPr id="146" name="Text Box 108"/>
          <p:cNvSpPr txBox="1">
            <a:spLocks noChangeArrowheads="1"/>
          </p:cNvSpPr>
          <p:nvPr>
            <p:custDataLst>
              <p:tags r:id="rId17"/>
            </p:custDataLst>
          </p:nvPr>
        </p:nvSpPr>
        <p:spPr bwMode="auto">
          <a:xfrm>
            <a:off x="284529" y="5372456"/>
            <a:ext cx="1553630" cy="418513"/>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a:rPr>
              <a:t>R/W Enable</a:t>
            </a:r>
            <a:endParaRPr lang="en-US" sz="1800" baseline="-25000" dirty="0">
              <a:solidFill>
                <a:schemeClr val="tx2"/>
              </a:solidFill>
              <a:latin typeface="Source Sans Pro"/>
            </a:endParaRPr>
          </a:p>
        </p:txBody>
      </p:sp>
      <p:cxnSp>
        <p:nvCxnSpPr>
          <p:cNvPr id="150" name="Straight Arrow Connector 149"/>
          <p:cNvCxnSpPr/>
          <p:nvPr/>
        </p:nvCxnSpPr>
        <p:spPr>
          <a:xfrm>
            <a:off x="1981200" y="5334000"/>
            <a:ext cx="304800"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1981200" y="5638800"/>
            <a:ext cx="304800"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2" name="Text Box 108"/>
          <p:cNvSpPr txBox="1">
            <a:spLocks noChangeArrowheads="1"/>
          </p:cNvSpPr>
          <p:nvPr>
            <p:custDataLst>
              <p:tags r:id="rId18"/>
            </p:custDataLst>
          </p:nvPr>
        </p:nvSpPr>
        <p:spPr bwMode="auto">
          <a:xfrm>
            <a:off x="6087985" y="5715000"/>
            <a:ext cx="356188" cy="520784"/>
          </a:xfrm>
          <a:prstGeom prst="rect">
            <a:avLst/>
          </a:prstGeom>
          <a:noFill/>
          <a:ln w="25400" algn="ctr">
            <a:noFill/>
            <a:miter lim="800000"/>
            <a:headEnd/>
            <a:tailEnd/>
          </a:ln>
          <a:effectLst/>
        </p:spPr>
        <p:txBody>
          <a:bodyPr wrap="none">
            <a:spAutoFit/>
          </a:bodyPr>
          <a:lstStyle/>
          <a:p>
            <a:pPr algn="ctr" eaLnBrk="1" hangingPunct="1">
              <a:lnSpc>
                <a:spcPct val="116000"/>
              </a:lnSpc>
              <a:buClr>
                <a:srgbClr val="40458C"/>
              </a:buClr>
              <a:buSzPct val="100000"/>
              <a:buFont typeface="Times New Roman" pitchFamily="18" charset="0"/>
              <a:buNone/>
            </a:pPr>
            <a:r>
              <a:rPr lang="en-US" sz="2400" dirty="0">
                <a:solidFill>
                  <a:schemeClr val="tx2"/>
                </a:solidFill>
                <a:latin typeface="Source Sans Pro"/>
              </a:rPr>
              <a:t>8</a:t>
            </a:r>
          </a:p>
        </p:txBody>
      </p:sp>
      <p:cxnSp>
        <p:nvCxnSpPr>
          <p:cNvPr id="153" name="Straight Arrow Connector 152"/>
          <p:cNvCxnSpPr/>
          <p:nvPr>
            <p:custDataLst>
              <p:tags r:id="rId19"/>
            </p:custDataLst>
          </p:nvPr>
        </p:nvCxnSpPr>
        <p:spPr>
          <a:xfrm flipV="1">
            <a:off x="6096000" y="5562600"/>
            <a:ext cx="795" cy="685800"/>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019800" y="5867400"/>
            <a:ext cx="120929"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9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4" grpId="0"/>
      <p:bldP spid="145" grpId="0"/>
      <p:bldP spid="146" grpId="0"/>
      <p:bldP spid="1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54</a:t>
            </a:fld>
            <a:endParaRPr lang="en-US" dirty="0"/>
          </a:p>
        </p:txBody>
      </p:sp>
      <p:sp>
        <p:nvSpPr>
          <p:cNvPr id="5" name="Rectangle 4"/>
          <p:cNvSpPr/>
          <p:nvPr>
            <p:custDataLst>
              <p:tags r:id="rId1"/>
            </p:custDataLst>
          </p:nvPr>
        </p:nvSpPr>
        <p:spPr>
          <a:xfrm>
            <a:off x="914400" y="914400"/>
            <a:ext cx="838200" cy="914400"/>
          </a:xfrm>
          <a:prstGeom prst="rect">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custDataLst>
              <p:tags r:id="rId2"/>
            </p:custDataLst>
          </p:nvPr>
        </p:nvSpPr>
        <p:spPr>
          <a:xfrm>
            <a:off x="228600" y="152400"/>
            <a:ext cx="8686800" cy="533400"/>
          </a:xfrm>
        </p:spPr>
        <p:txBody>
          <a:bodyPr>
            <a:normAutofit fontScale="90000"/>
          </a:bodyPr>
          <a:lstStyle/>
          <a:p>
            <a:r>
              <a:rPr lang="en-US" dirty="0" smtClean="0"/>
              <a:t>SRAM Modules and Arrays</a:t>
            </a:r>
            <a:endParaRPr lang="en-US" dirty="0"/>
          </a:p>
        </p:txBody>
      </p:sp>
      <p:sp>
        <p:nvSpPr>
          <p:cNvPr id="7" name="Rectangle 6"/>
          <p:cNvSpPr/>
          <p:nvPr>
            <p:custDataLst>
              <p:tags r:id="rId3"/>
            </p:custDataLst>
          </p:nvPr>
        </p:nvSpPr>
        <p:spPr>
          <a:xfrm>
            <a:off x="609600" y="838200"/>
            <a:ext cx="1219200" cy="1295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custDataLst>
              <p:tags r:id="rId4"/>
            </p:custDataLst>
          </p:nvPr>
        </p:nvSpPr>
        <p:spPr>
          <a:xfrm>
            <a:off x="4648200" y="12954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custDataLst>
              <p:tags r:id="rId5"/>
            </p:custDataLst>
          </p:nvPr>
        </p:nvSpPr>
        <p:spPr>
          <a:xfrm>
            <a:off x="4800600" y="12954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custDataLst>
              <p:tags r:id="rId6"/>
            </p:custDataLst>
          </p:nvPr>
        </p:nvSpPr>
        <p:spPr>
          <a:xfrm>
            <a:off x="4953000" y="1295400"/>
            <a:ext cx="76200" cy="762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custDataLst>
              <p:tags r:id="rId7"/>
            </p:custDataLst>
          </p:nvPr>
        </p:nvSpPr>
        <p:spPr>
          <a:xfrm>
            <a:off x="6400800" y="990600"/>
            <a:ext cx="662361" cy="400110"/>
          </a:xfrm>
          <a:prstGeom prst="rect">
            <a:avLst/>
          </a:prstGeom>
          <a:noFill/>
          <a:ln>
            <a:noFill/>
          </a:ln>
        </p:spPr>
        <p:txBody>
          <a:bodyPr wrap="none" rtlCol="0">
            <a:spAutoFit/>
          </a:bodyPr>
          <a:lstStyle/>
          <a:p>
            <a:r>
              <a:rPr lang="en-US" sz="2000" dirty="0" smtClean="0">
                <a:solidFill>
                  <a:schemeClr val="tx2"/>
                </a:solidFill>
                <a:latin typeface="Source Sans Pro"/>
              </a:rPr>
              <a:t>A</a:t>
            </a:r>
            <a:r>
              <a:rPr lang="en-US" sz="1800" baseline="-25000" dirty="0" smtClean="0">
                <a:solidFill>
                  <a:schemeClr val="tx2"/>
                </a:solidFill>
                <a:latin typeface="Source Sans Pro"/>
              </a:rPr>
              <a:t>21-0</a:t>
            </a:r>
            <a:endParaRPr lang="en-US" sz="2000" baseline="-25000" dirty="0" smtClean="0">
              <a:solidFill>
                <a:schemeClr val="tx2"/>
              </a:solidFill>
              <a:latin typeface="Source Sans Pro"/>
            </a:endParaRPr>
          </a:p>
        </p:txBody>
      </p:sp>
      <p:sp>
        <p:nvSpPr>
          <p:cNvPr id="12" name="Rectangle 11"/>
          <p:cNvSpPr/>
          <p:nvPr>
            <p:custDataLst>
              <p:tags r:id="rId8"/>
            </p:custDataLst>
          </p:nvPr>
        </p:nvSpPr>
        <p:spPr>
          <a:xfrm>
            <a:off x="457200" y="685800"/>
            <a:ext cx="6629400" cy="21336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custDataLst>
              <p:tags r:id="rId9"/>
            </p:custDataLst>
          </p:nvPr>
        </p:nvCxnSpPr>
        <p:spPr>
          <a:xfrm rot="5400000">
            <a:off x="1295400" y="21336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10"/>
            </p:custDataLst>
          </p:nvPr>
        </p:nvCxnSpPr>
        <p:spPr>
          <a:xfrm rot="16200000" flipH="1">
            <a:off x="1371600" y="2209800"/>
            <a:ext cx="152400" cy="15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11"/>
            </p:custDataLst>
          </p:nvPr>
        </p:nvCxnSpPr>
        <p:spPr>
          <a:xfrm>
            <a:off x="1524000" y="2362200"/>
            <a:ext cx="55626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2"/>
            </p:custDataLst>
          </p:nvPr>
        </p:nvCxnSpPr>
        <p:spPr>
          <a:xfrm rot="5400000">
            <a:off x="2590800" y="21336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rot="16200000" flipH="1">
            <a:off x="2667000" y="2209800"/>
            <a:ext cx="152400" cy="15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rot="5400000">
            <a:off x="4038600" y="21336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5"/>
            </p:custDataLst>
          </p:nvPr>
        </p:nvCxnSpPr>
        <p:spPr>
          <a:xfrm rot="16200000" flipH="1">
            <a:off x="4114800" y="2209800"/>
            <a:ext cx="152400" cy="15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6"/>
            </p:custDataLst>
          </p:nvPr>
        </p:nvCxnSpPr>
        <p:spPr>
          <a:xfrm rot="5400000">
            <a:off x="5791200" y="21336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7"/>
            </p:custDataLst>
          </p:nvPr>
        </p:nvCxnSpPr>
        <p:spPr>
          <a:xfrm rot="16200000" flipH="1">
            <a:off x="5867400" y="2209800"/>
            <a:ext cx="152400" cy="152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custDataLst>
              <p:tags r:id="rId18"/>
            </p:custDataLst>
          </p:nvPr>
        </p:nvSpPr>
        <p:spPr>
          <a:xfrm>
            <a:off x="457200" y="3048000"/>
            <a:ext cx="6629400" cy="76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2"/>
                </a:solidFill>
                <a:latin typeface="Source Sans Pro"/>
              </a:rPr>
              <a:t>Bank 2</a:t>
            </a:r>
            <a:endParaRPr lang="en-US" sz="3200" dirty="0">
              <a:solidFill>
                <a:schemeClr val="tx2"/>
              </a:solidFill>
              <a:latin typeface="Source Sans Pro"/>
            </a:endParaRPr>
          </a:p>
        </p:txBody>
      </p:sp>
      <p:sp>
        <p:nvSpPr>
          <p:cNvPr id="23" name="Rectangle 22"/>
          <p:cNvSpPr/>
          <p:nvPr>
            <p:custDataLst>
              <p:tags r:id="rId19"/>
            </p:custDataLst>
          </p:nvPr>
        </p:nvSpPr>
        <p:spPr>
          <a:xfrm>
            <a:off x="457200" y="4114800"/>
            <a:ext cx="6629400" cy="76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2"/>
                </a:solidFill>
                <a:latin typeface="Source Sans Pro"/>
              </a:rPr>
              <a:t>Bank 3</a:t>
            </a:r>
            <a:endParaRPr lang="en-US" sz="3200" dirty="0">
              <a:solidFill>
                <a:schemeClr val="tx2"/>
              </a:solidFill>
              <a:latin typeface="Source Sans Pro"/>
            </a:endParaRPr>
          </a:p>
        </p:txBody>
      </p:sp>
      <p:sp>
        <p:nvSpPr>
          <p:cNvPr id="24" name="Rectangle 23"/>
          <p:cNvSpPr/>
          <p:nvPr>
            <p:custDataLst>
              <p:tags r:id="rId20"/>
            </p:custDataLst>
          </p:nvPr>
        </p:nvSpPr>
        <p:spPr>
          <a:xfrm>
            <a:off x="457200" y="5181600"/>
            <a:ext cx="6629400" cy="76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2"/>
                </a:solidFill>
                <a:latin typeface="Source Sans Pro"/>
              </a:rPr>
              <a:t>Bank 4</a:t>
            </a:r>
            <a:endParaRPr lang="en-US" sz="3200" dirty="0">
              <a:solidFill>
                <a:schemeClr val="tx2"/>
              </a:solidFill>
              <a:latin typeface="Source Sans Pro"/>
            </a:endParaRPr>
          </a:p>
        </p:txBody>
      </p:sp>
      <p:sp>
        <p:nvSpPr>
          <p:cNvPr id="25" name="Rectangle 24"/>
          <p:cNvSpPr/>
          <p:nvPr>
            <p:custDataLst>
              <p:tags r:id="rId21"/>
            </p:custDataLst>
          </p:nvPr>
        </p:nvSpPr>
        <p:spPr>
          <a:xfrm>
            <a:off x="914400" y="1905000"/>
            <a:ext cx="838200" cy="152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custDataLst>
              <p:tags r:id="rId22"/>
            </p:custDataLst>
          </p:nvPr>
        </p:nvSpPr>
        <p:spPr>
          <a:xfrm>
            <a:off x="685800" y="914400"/>
            <a:ext cx="152400" cy="914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custDataLst>
              <p:tags r:id="rId23"/>
            </p:custDataLst>
          </p:nvPr>
        </p:nvSpPr>
        <p:spPr>
          <a:xfrm>
            <a:off x="914400" y="953869"/>
            <a:ext cx="838200" cy="646331"/>
          </a:xfrm>
          <a:prstGeom prst="rect">
            <a:avLst/>
          </a:prstGeom>
          <a:ln>
            <a:noFill/>
          </a:ln>
        </p:spPr>
        <p:txBody>
          <a:bodyPr wrap="none" lIns="0" tIns="0" rIns="0" bIns="0">
            <a:noAutofit/>
          </a:bodyPr>
          <a:lstStyle/>
          <a:p>
            <a:pPr algn="ctr"/>
            <a:r>
              <a:rPr lang="en-US" sz="2000" b="1" dirty="0">
                <a:solidFill>
                  <a:schemeClr val="tx2"/>
                </a:solidFill>
                <a:latin typeface="Source Sans Pro"/>
              </a:rPr>
              <a:t>4</a:t>
            </a:r>
            <a:r>
              <a:rPr lang="en-US" sz="2000" b="1" dirty="0" smtClean="0">
                <a:solidFill>
                  <a:schemeClr val="tx2"/>
                </a:solidFill>
                <a:latin typeface="Source Sans Pro"/>
              </a:rPr>
              <a:t>M x 8</a:t>
            </a:r>
            <a:br>
              <a:rPr lang="en-US" sz="2000" b="1" dirty="0" smtClean="0">
                <a:solidFill>
                  <a:schemeClr val="tx2"/>
                </a:solidFill>
                <a:latin typeface="Source Sans Pro"/>
              </a:rPr>
            </a:br>
            <a:r>
              <a:rPr lang="en-US" sz="2000" b="1" dirty="0" smtClean="0">
                <a:solidFill>
                  <a:schemeClr val="tx2"/>
                </a:solidFill>
                <a:latin typeface="Source Sans Pro"/>
              </a:rPr>
              <a:t>SRAM</a:t>
            </a:r>
            <a:endParaRPr lang="en-US" sz="2000" b="1" dirty="0">
              <a:solidFill>
                <a:schemeClr val="tx2"/>
              </a:solidFill>
              <a:latin typeface="Source Sans Pro"/>
            </a:endParaRPr>
          </a:p>
        </p:txBody>
      </p:sp>
      <p:sp>
        <p:nvSpPr>
          <p:cNvPr id="28" name="Rectangle 27"/>
          <p:cNvSpPr/>
          <p:nvPr>
            <p:custDataLst>
              <p:tags r:id="rId24"/>
            </p:custDataLst>
          </p:nvPr>
        </p:nvSpPr>
        <p:spPr>
          <a:xfrm>
            <a:off x="2286000" y="914400"/>
            <a:ext cx="838200" cy="914400"/>
          </a:xfrm>
          <a:prstGeom prst="rect">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custDataLst>
              <p:tags r:id="rId25"/>
            </p:custDataLst>
          </p:nvPr>
        </p:nvSpPr>
        <p:spPr>
          <a:xfrm>
            <a:off x="1981200" y="838200"/>
            <a:ext cx="1219200" cy="1295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custDataLst>
              <p:tags r:id="rId26"/>
            </p:custDataLst>
          </p:nvPr>
        </p:nvSpPr>
        <p:spPr>
          <a:xfrm>
            <a:off x="2286000" y="1905000"/>
            <a:ext cx="838200" cy="152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custDataLst>
              <p:tags r:id="rId27"/>
            </p:custDataLst>
          </p:nvPr>
        </p:nvSpPr>
        <p:spPr>
          <a:xfrm>
            <a:off x="2057400" y="914400"/>
            <a:ext cx="152400" cy="914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custDataLst>
              <p:tags r:id="rId28"/>
            </p:custDataLst>
          </p:nvPr>
        </p:nvSpPr>
        <p:spPr>
          <a:xfrm>
            <a:off x="2286000" y="953869"/>
            <a:ext cx="838200" cy="646331"/>
          </a:xfrm>
          <a:prstGeom prst="rect">
            <a:avLst/>
          </a:prstGeom>
          <a:ln>
            <a:noFill/>
          </a:ln>
        </p:spPr>
        <p:txBody>
          <a:bodyPr wrap="none" lIns="0" tIns="0" rIns="0" bIns="0">
            <a:noAutofit/>
          </a:bodyPr>
          <a:lstStyle/>
          <a:p>
            <a:pPr algn="ctr"/>
            <a:r>
              <a:rPr lang="en-US" sz="2000" b="1" dirty="0">
                <a:solidFill>
                  <a:schemeClr val="tx2"/>
                </a:solidFill>
                <a:latin typeface="Source Sans Pro"/>
              </a:rPr>
              <a:t>4</a:t>
            </a:r>
            <a:r>
              <a:rPr lang="en-US" sz="2000" b="1" dirty="0" smtClean="0">
                <a:solidFill>
                  <a:schemeClr val="tx2"/>
                </a:solidFill>
                <a:latin typeface="Source Sans Pro"/>
              </a:rPr>
              <a:t>M x 8</a:t>
            </a:r>
            <a:br>
              <a:rPr lang="en-US" sz="2000" b="1" dirty="0" smtClean="0">
                <a:solidFill>
                  <a:schemeClr val="tx2"/>
                </a:solidFill>
                <a:latin typeface="Source Sans Pro"/>
              </a:rPr>
            </a:br>
            <a:r>
              <a:rPr lang="en-US" sz="2000" b="1" dirty="0" smtClean="0">
                <a:solidFill>
                  <a:schemeClr val="tx2"/>
                </a:solidFill>
                <a:latin typeface="Source Sans Pro"/>
              </a:rPr>
              <a:t>SRAM</a:t>
            </a:r>
            <a:endParaRPr lang="en-US" sz="2000" b="1" dirty="0">
              <a:solidFill>
                <a:schemeClr val="tx2"/>
              </a:solidFill>
              <a:latin typeface="Source Sans Pro"/>
            </a:endParaRPr>
          </a:p>
        </p:txBody>
      </p:sp>
      <p:sp>
        <p:nvSpPr>
          <p:cNvPr id="33" name="Rectangle 32"/>
          <p:cNvSpPr/>
          <p:nvPr>
            <p:custDataLst>
              <p:tags r:id="rId29"/>
            </p:custDataLst>
          </p:nvPr>
        </p:nvSpPr>
        <p:spPr>
          <a:xfrm>
            <a:off x="3657600" y="914400"/>
            <a:ext cx="838200" cy="914400"/>
          </a:xfrm>
          <a:prstGeom prst="rect">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custDataLst>
              <p:tags r:id="rId30"/>
            </p:custDataLst>
          </p:nvPr>
        </p:nvSpPr>
        <p:spPr>
          <a:xfrm>
            <a:off x="3352800" y="838200"/>
            <a:ext cx="1219200" cy="1295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custDataLst>
              <p:tags r:id="rId31"/>
            </p:custDataLst>
          </p:nvPr>
        </p:nvSpPr>
        <p:spPr>
          <a:xfrm>
            <a:off x="3657600" y="1905000"/>
            <a:ext cx="838200" cy="152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custDataLst>
              <p:tags r:id="rId32"/>
            </p:custDataLst>
          </p:nvPr>
        </p:nvSpPr>
        <p:spPr>
          <a:xfrm>
            <a:off x="3429000" y="914400"/>
            <a:ext cx="152400" cy="914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custDataLst>
              <p:tags r:id="rId33"/>
            </p:custDataLst>
          </p:nvPr>
        </p:nvSpPr>
        <p:spPr>
          <a:xfrm>
            <a:off x="3657600" y="953869"/>
            <a:ext cx="838200" cy="646331"/>
          </a:xfrm>
          <a:prstGeom prst="rect">
            <a:avLst/>
          </a:prstGeom>
          <a:ln>
            <a:noFill/>
          </a:ln>
        </p:spPr>
        <p:txBody>
          <a:bodyPr wrap="none" lIns="0" tIns="0" rIns="0" bIns="0">
            <a:noAutofit/>
          </a:bodyPr>
          <a:lstStyle/>
          <a:p>
            <a:pPr algn="ctr"/>
            <a:r>
              <a:rPr lang="en-US" sz="2000" b="1" dirty="0">
                <a:solidFill>
                  <a:schemeClr val="tx2"/>
                </a:solidFill>
                <a:latin typeface="Source Sans Pro"/>
              </a:rPr>
              <a:t>4</a:t>
            </a:r>
            <a:r>
              <a:rPr lang="en-US" sz="2000" b="1" dirty="0" smtClean="0">
                <a:solidFill>
                  <a:schemeClr val="tx2"/>
                </a:solidFill>
                <a:latin typeface="Source Sans Pro"/>
              </a:rPr>
              <a:t>M x 8</a:t>
            </a:r>
            <a:br>
              <a:rPr lang="en-US" sz="2000" b="1" dirty="0" smtClean="0">
                <a:solidFill>
                  <a:schemeClr val="tx2"/>
                </a:solidFill>
                <a:latin typeface="Source Sans Pro"/>
              </a:rPr>
            </a:br>
            <a:r>
              <a:rPr lang="en-US" sz="2000" b="1" dirty="0" smtClean="0">
                <a:solidFill>
                  <a:schemeClr val="tx2"/>
                </a:solidFill>
                <a:latin typeface="Source Sans Pro"/>
              </a:rPr>
              <a:t>SRAM</a:t>
            </a:r>
            <a:endParaRPr lang="en-US" sz="2000" b="1" dirty="0">
              <a:solidFill>
                <a:schemeClr val="tx2"/>
              </a:solidFill>
              <a:latin typeface="Source Sans Pro"/>
            </a:endParaRPr>
          </a:p>
        </p:txBody>
      </p:sp>
      <p:sp>
        <p:nvSpPr>
          <p:cNvPr id="38" name="Rectangle 37"/>
          <p:cNvSpPr/>
          <p:nvPr>
            <p:custDataLst>
              <p:tags r:id="rId34"/>
            </p:custDataLst>
          </p:nvPr>
        </p:nvSpPr>
        <p:spPr>
          <a:xfrm>
            <a:off x="5410200" y="914400"/>
            <a:ext cx="838200" cy="914400"/>
          </a:xfrm>
          <a:prstGeom prst="rect">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custDataLst>
              <p:tags r:id="rId35"/>
            </p:custDataLst>
          </p:nvPr>
        </p:nvSpPr>
        <p:spPr>
          <a:xfrm>
            <a:off x="5105400" y="838200"/>
            <a:ext cx="1219200" cy="1295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custDataLst>
              <p:tags r:id="rId36"/>
            </p:custDataLst>
          </p:nvPr>
        </p:nvSpPr>
        <p:spPr>
          <a:xfrm>
            <a:off x="5410200" y="1905000"/>
            <a:ext cx="838200" cy="152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custDataLst>
              <p:tags r:id="rId37"/>
            </p:custDataLst>
          </p:nvPr>
        </p:nvSpPr>
        <p:spPr>
          <a:xfrm>
            <a:off x="5181600" y="914400"/>
            <a:ext cx="152400" cy="914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custDataLst>
              <p:tags r:id="rId38"/>
            </p:custDataLst>
          </p:nvPr>
        </p:nvSpPr>
        <p:spPr>
          <a:xfrm>
            <a:off x="5410200" y="953869"/>
            <a:ext cx="838200" cy="646331"/>
          </a:xfrm>
          <a:prstGeom prst="rect">
            <a:avLst/>
          </a:prstGeom>
          <a:ln>
            <a:noFill/>
          </a:ln>
        </p:spPr>
        <p:txBody>
          <a:bodyPr wrap="none" lIns="0" tIns="0" rIns="0" bIns="0">
            <a:noAutofit/>
          </a:bodyPr>
          <a:lstStyle/>
          <a:p>
            <a:pPr algn="ctr"/>
            <a:r>
              <a:rPr lang="en-US" sz="2000" b="1" dirty="0">
                <a:solidFill>
                  <a:schemeClr val="tx2"/>
                </a:solidFill>
                <a:latin typeface="Source Sans Pro"/>
              </a:rPr>
              <a:t>4</a:t>
            </a:r>
            <a:r>
              <a:rPr lang="en-US" sz="2000" b="1" dirty="0" smtClean="0">
                <a:solidFill>
                  <a:schemeClr val="tx2"/>
                </a:solidFill>
                <a:latin typeface="Source Sans Pro"/>
              </a:rPr>
              <a:t>M x 8</a:t>
            </a:r>
            <a:br>
              <a:rPr lang="en-US" sz="2000" b="1" dirty="0" smtClean="0">
                <a:solidFill>
                  <a:schemeClr val="tx2"/>
                </a:solidFill>
                <a:latin typeface="Source Sans Pro"/>
              </a:rPr>
            </a:br>
            <a:r>
              <a:rPr lang="en-US" sz="2000" b="1" dirty="0" smtClean="0">
                <a:solidFill>
                  <a:schemeClr val="tx2"/>
                </a:solidFill>
                <a:latin typeface="Source Sans Pro"/>
              </a:rPr>
              <a:t>SRAM</a:t>
            </a:r>
            <a:endParaRPr lang="en-US" sz="2000" b="1" dirty="0">
              <a:solidFill>
                <a:schemeClr val="tx2"/>
              </a:solidFill>
              <a:latin typeface="Source Sans Pro"/>
            </a:endParaRPr>
          </a:p>
        </p:txBody>
      </p:sp>
      <p:sp>
        <p:nvSpPr>
          <p:cNvPr id="43" name="TextBox 42"/>
          <p:cNvSpPr txBox="1"/>
          <p:nvPr>
            <p:custDataLst>
              <p:tags r:id="rId39"/>
            </p:custDataLst>
          </p:nvPr>
        </p:nvSpPr>
        <p:spPr>
          <a:xfrm>
            <a:off x="6435460" y="762000"/>
            <a:ext cx="633507" cy="369332"/>
          </a:xfrm>
          <a:prstGeom prst="rect">
            <a:avLst/>
          </a:prstGeom>
          <a:noFill/>
          <a:ln>
            <a:noFill/>
          </a:ln>
        </p:spPr>
        <p:txBody>
          <a:bodyPr wrap="none" rtlCol="0">
            <a:spAutoFit/>
          </a:bodyPr>
          <a:lstStyle/>
          <a:p>
            <a:r>
              <a:rPr lang="en-US" sz="1800" dirty="0" smtClean="0">
                <a:solidFill>
                  <a:schemeClr val="tx2"/>
                </a:solidFill>
                <a:latin typeface="Source Sans Pro"/>
              </a:rPr>
              <a:t>R/W</a:t>
            </a:r>
          </a:p>
        </p:txBody>
      </p:sp>
      <p:cxnSp>
        <p:nvCxnSpPr>
          <p:cNvPr id="44" name="Straight Arrow Connector 43"/>
          <p:cNvCxnSpPr/>
          <p:nvPr>
            <p:custDataLst>
              <p:tags r:id="rId40"/>
            </p:custDataLst>
          </p:nvPr>
        </p:nvCxnSpPr>
        <p:spPr>
          <a:xfrm>
            <a:off x="7924800" y="129381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custDataLst>
              <p:tags r:id="rId41"/>
            </p:custDataLst>
          </p:nvPr>
        </p:nvSpPr>
        <p:spPr>
          <a:xfrm>
            <a:off x="1127108" y="2343090"/>
            <a:ext cx="668773" cy="400110"/>
          </a:xfrm>
          <a:prstGeom prst="rect">
            <a:avLst/>
          </a:prstGeom>
          <a:noFill/>
          <a:ln>
            <a:noFill/>
          </a:ln>
        </p:spPr>
        <p:txBody>
          <a:bodyPr wrap="none" rtlCol="0">
            <a:spAutoFit/>
          </a:bodyPr>
          <a:lstStyle/>
          <a:p>
            <a:r>
              <a:rPr lang="en-US" sz="2000" dirty="0" err="1" smtClean="0">
                <a:solidFill>
                  <a:schemeClr val="tx2"/>
                </a:solidFill>
                <a:latin typeface="Source Sans Pro"/>
              </a:rPr>
              <a:t>msb</a:t>
            </a:r>
            <a:endParaRPr lang="en-US" sz="2000" dirty="0" smtClean="0">
              <a:solidFill>
                <a:schemeClr val="tx2"/>
              </a:solidFill>
              <a:latin typeface="Source Sans Pro"/>
            </a:endParaRPr>
          </a:p>
        </p:txBody>
      </p:sp>
      <p:sp>
        <p:nvSpPr>
          <p:cNvPr id="46" name="TextBox 45"/>
          <p:cNvSpPr txBox="1"/>
          <p:nvPr>
            <p:custDataLst>
              <p:tags r:id="rId42"/>
            </p:custDataLst>
          </p:nvPr>
        </p:nvSpPr>
        <p:spPr>
          <a:xfrm>
            <a:off x="5715000" y="2362200"/>
            <a:ext cx="513282" cy="400110"/>
          </a:xfrm>
          <a:prstGeom prst="rect">
            <a:avLst/>
          </a:prstGeom>
          <a:noFill/>
          <a:ln>
            <a:noFill/>
          </a:ln>
        </p:spPr>
        <p:txBody>
          <a:bodyPr wrap="none" rtlCol="0">
            <a:spAutoFit/>
          </a:bodyPr>
          <a:lstStyle/>
          <a:p>
            <a:r>
              <a:rPr lang="en-US" sz="2000" dirty="0" err="1" smtClean="0">
                <a:solidFill>
                  <a:schemeClr val="tx2"/>
                </a:solidFill>
                <a:latin typeface="Source Sans Pro"/>
              </a:rPr>
              <a:t>lsb</a:t>
            </a:r>
            <a:endParaRPr lang="en-US" sz="2000" dirty="0" smtClean="0">
              <a:solidFill>
                <a:schemeClr val="tx2"/>
              </a:solidFill>
              <a:latin typeface="Source Sans Pro"/>
            </a:endParaRPr>
          </a:p>
        </p:txBody>
      </p:sp>
      <p:cxnSp>
        <p:nvCxnSpPr>
          <p:cNvPr id="47" name="Straight Connector 46"/>
          <p:cNvCxnSpPr/>
          <p:nvPr>
            <p:custDataLst>
              <p:tags r:id="rId43"/>
            </p:custDataLst>
          </p:nvPr>
        </p:nvCxnSpPr>
        <p:spPr>
          <a:xfrm rot="5400000">
            <a:off x="5638800" y="3657600"/>
            <a:ext cx="563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44"/>
            </p:custDataLst>
          </p:nvPr>
        </p:nvCxnSpPr>
        <p:spPr>
          <a:xfrm rot="5400000">
            <a:off x="6019800" y="3657600"/>
            <a:ext cx="563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45"/>
            </p:custDataLst>
          </p:nvPr>
        </p:nvCxnSpPr>
        <p:spPr>
          <a:xfrm rot="5400000">
            <a:off x="5257800" y="3657600"/>
            <a:ext cx="563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custDataLst>
              <p:tags r:id="rId46"/>
            </p:custDataLst>
          </p:nvPr>
        </p:nvCxnSpPr>
        <p:spPr>
          <a:xfrm rot="5400000">
            <a:off x="8838406" y="2362200"/>
            <a:ext cx="1588" cy="1588"/>
          </a:xfrm>
          <a:prstGeom prst="straightConnector1">
            <a:avLst/>
          </a:prstGeom>
          <a:ln w="28575">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custDataLst>
              <p:tags r:id="rId47"/>
            </p:custDataLst>
          </p:nvPr>
        </p:nvCxnSpPr>
        <p:spPr>
          <a:xfrm>
            <a:off x="7086600" y="1295400"/>
            <a:ext cx="838200" cy="1588"/>
          </a:xfrm>
          <a:prstGeom prst="straightConnector1">
            <a:avLst/>
          </a:prstGeom>
          <a:ln w="28575" cap="sq">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custDataLst>
              <p:tags r:id="rId48"/>
            </p:custDataLst>
          </p:nvPr>
        </p:nvCxnSpPr>
        <p:spPr>
          <a:xfrm rot="5400000">
            <a:off x="8838406" y="4799012"/>
            <a:ext cx="1588" cy="1588"/>
          </a:xfrm>
          <a:prstGeom prst="straightConnector1">
            <a:avLst/>
          </a:prstGeom>
          <a:ln w="28575">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custDataLst>
              <p:tags r:id="rId49"/>
            </p:custDataLst>
          </p:nvPr>
        </p:nvCxnSpPr>
        <p:spPr>
          <a:xfrm rot="5400000">
            <a:off x="8838406" y="3714690"/>
            <a:ext cx="1588" cy="1588"/>
          </a:xfrm>
          <a:prstGeom prst="straightConnector1">
            <a:avLst/>
          </a:prstGeom>
          <a:ln w="28575">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custDataLst>
              <p:tags r:id="rId50"/>
            </p:custDataLst>
          </p:nvPr>
        </p:nvCxnSpPr>
        <p:spPr>
          <a:xfrm rot="5400000">
            <a:off x="8838406" y="5865812"/>
            <a:ext cx="1588" cy="1588"/>
          </a:xfrm>
          <a:prstGeom prst="straightConnector1">
            <a:avLst/>
          </a:prstGeom>
          <a:ln w="28575">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custDataLst>
              <p:tags r:id="rId51"/>
            </p:custDataLst>
          </p:nvPr>
        </p:nvCxnSpPr>
        <p:spPr>
          <a:xfrm>
            <a:off x="7086600" y="2362200"/>
            <a:ext cx="17526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custDataLst>
              <p:tags r:id="rId52"/>
            </p:custDataLst>
          </p:nvPr>
        </p:nvCxnSpPr>
        <p:spPr>
          <a:xfrm>
            <a:off x="7086600" y="4799012"/>
            <a:ext cx="17526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custDataLst>
              <p:tags r:id="rId53"/>
            </p:custDataLst>
          </p:nvPr>
        </p:nvCxnSpPr>
        <p:spPr>
          <a:xfrm>
            <a:off x="7086600" y="3714690"/>
            <a:ext cx="17526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custDataLst>
              <p:tags r:id="rId54"/>
            </p:custDataLst>
          </p:nvPr>
        </p:nvCxnSpPr>
        <p:spPr>
          <a:xfrm>
            <a:off x="7086600" y="5865812"/>
            <a:ext cx="17526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custDataLst>
              <p:tags r:id="rId55"/>
            </p:custDataLst>
          </p:nvPr>
        </p:nvCxnSpPr>
        <p:spPr>
          <a:xfrm>
            <a:off x="7086600" y="990600"/>
            <a:ext cx="1371600" cy="1588"/>
          </a:xfrm>
          <a:prstGeom prst="straightConnector1">
            <a:avLst/>
          </a:prstGeom>
          <a:ln w="28575">
            <a:solidFill>
              <a:schemeClr val="tx2"/>
            </a:solidFill>
            <a:headEnd type="arrow" w="med" len="med"/>
            <a:tailEnd type="oval"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custDataLst>
              <p:tags r:id="rId56"/>
            </p:custDataLst>
          </p:nvPr>
        </p:nvSpPr>
        <p:spPr>
          <a:xfrm>
            <a:off x="6629400" y="4094102"/>
            <a:ext cx="542136" cy="400110"/>
          </a:xfrm>
          <a:prstGeom prst="rect">
            <a:avLst/>
          </a:prstGeom>
          <a:noFill/>
          <a:ln>
            <a:noFill/>
          </a:ln>
        </p:spPr>
        <p:txBody>
          <a:bodyPr wrap="none" rtlCol="0">
            <a:spAutoFit/>
          </a:bodyPr>
          <a:lstStyle/>
          <a:p>
            <a:r>
              <a:rPr lang="en-US" sz="2000" dirty="0" smtClean="0">
                <a:solidFill>
                  <a:schemeClr val="tx2"/>
                </a:solidFill>
                <a:latin typeface="Source Sans Pro"/>
              </a:rPr>
              <a:t>CS</a:t>
            </a:r>
          </a:p>
        </p:txBody>
      </p:sp>
      <p:cxnSp>
        <p:nvCxnSpPr>
          <p:cNvPr id="66" name="Straight Arrow Connector 65"/>
          <p:cNvCxnSpPr/>
          <p:nvPr>
            <p:custDataLst>
              <p:tags r:id="rId57"/>
            </p:custDataLst>
          </p:nvPr>
        </p:nvCxnSpPr>
        <p:spPr>
          <a:xfrm>
            <a:off x="7086600" y="4341812"/>
            <a:ext cx="228600" cy="1588"/>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Flowchart: Delay 66"/>
          <p:cNvSpPr/>
          <p:nvPr>
            <p:custDataLst>
              <p:tags r:id="rId58"/>
            </p:custDataLst>
          </p:nvPr>
        </p:nvSpPr>
        <p:spPr>
          <a:xfrm rot="10800000">
            <a:off x="7315200" y="4056122"/>
            <a:ext cx="304800" cy="6096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custDataLst>
              <p:tags r:id="rId59"/>
            </p:custDataLst>
          </p:nvPr>
        </p:nvCxnSpPr>
        <p:spPr>
          <a:xfrm>
            <a:off x="7924800" y="413232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custDataLst>
              <p:tags r:id="rId60"/>
            </p:custDataLst>
          </p:nvPr>
        </p:nvCxnSpPr>
        <p:spPr>
          <a:xfrm>
            <a:off x="7924800" y="4359334"/>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custDataLst>
              <p:tags r:id="rId61"/>
            </p:custDataLst>
          </p:nvPr>
        </p:nvCxnSpPr>
        <p:spPr>
          <a:xfrm>
            <a:off x="7924800" y="4587934"/>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Flowchart: Connector 70"/>
          <p:cNvSpPr/>
          <p:nvPr>
            <p:custDataLst>
              <p:tags r:id="rId62"/>
            </p:custDataLst>
          </p:nvPr>
        </p:nvSpPr>
        <p:spPr>
          <a:xfrm>
            <a:off x="7620000" y="4056122"/>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custDataLst>
              <p:tags r:id="rId63"/>
            </p:custDataLst>
          </p:nvPr>
        </p:nvSpPr>
        <p:spPr>
          <a:xfrm>
            <a:off x="7620000" y="4513322"/>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custDataLst>
              <p:tags r:id="rId64"/>
            </p:custDataLst>
          </p:nvPr>
        </p:nvCxnSpPr>
        <p:spPr>
          <a:xfrm>
            <a:off x="7772400" y="4132322"/>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7" idx="1"/>
          </p:cNvCxnSpPr>
          <p:nvPr>
            <p:custDataLst>
              <p:tags r:id="rId65"/>
            </p:custDataLst>
          </p:nvPr>
        </p:nvCxnSpPr>
        <p:spPr>
          <a:xfrm flipV="1">
            <a:off x="7620000" y="4359334"/>
            <a:ext cx="3048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custDataLst>
              <p:tags r:id="rId66"/>
            </p:custDataLst>
          </p:nvPr>
        </p:nvCxnSpPr>
        <p:spPr>
          <a:xfrm>
            <a:off x="7772400" y="4587934"/>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custDataLst>
              <p:tags r:id="rId67"/>
            </p:custDataLst>
          </p:nvPr>
        </p:nvSpPr>
        <p:spPr>
          <a:xfrm>
            <a:off x="6629400" y="3009780"/>
            <a:ext cx="542136" cy="400110"/>
          </a:xfrm>
          <a:prstGeom prst="rect">
            <a:avLst/>
          </a:prstGeom>
          <a:noFill/>
          <a:ln>
            <a:noFill/>
          </a:ln>
        </p:spPr>
        <p:txBody>
          <a:bodyPr wrap="none" rtlCol="0">
            <a:spAutoFit/>
          </a:bodyPr>
          <a:lstStyle/>
          <a:p>
            <a:r>
              <a:rPr lang="en-US" sz="2000" dirty="0" smtClean="0">
                <a:solidFill>
                  <a:schemeClr val="tx2"/>
                </a:solidFill>
                <a:latin typeface="Source Sans Pro"/>
              </a:rPr>
              <a:t>CS</a:t>
            </a:r>
          </a:p>
        </p:txBody>
      </p:sp>
      <p:cxnSp>
        <p:nvCxnSpPr>
          <p:cNvPr id="77" name="Straight Arrow Connector 76"/>
          <p:cNvCxnSpPr/>
          <p:nvPr>
            <p:custDataLst>
              <p:tags r:id="rId68"/>
            </p:custDataLst>
          </p:nvPr>
        </p:nvCxnSpPr>
        <p:spPr>
          <a:xfrm>
            <a:off x="7086600" y="3257490"/>
            <a:ext cx="228600" cy="1588"/>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Flowchart: Delay 77"/>
          <p:cNvSpPr/>
          <p:nvPr>
            <p:custDataLst>
              <p:tags r:id="rId69"/>
            </p:custDataLst>
          </p:nvPr>
        </p:nvSpPr>
        <p:spPr>
          <a:xfrm rot="10800000">
            <a:off x="7315200" y="2971800"/>
            <a:ext cx="304800" cy="6096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p:nvPr>
            <p:custDataLst>
              <p:tags r:id="rId70"/>
            </p:custDataLst>
          </p:nvPr>
        </p:nvCxnSpPr>
        <p:spPr>
          <a:xfrm>
            <a:off x="7924800" y="3048000"/>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custDataLst>
              <p:tags r:id="rId71"/>
            </p:custDataLst>
          </p:nvPr>
        </p:nvCxnSpPr>
        <p:spPr>
          <a:xfrm>
            <a:off x="7924800" y="327501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custDataLst>
              <p:tags r:id="rId72"/>
            </p:custDataLst>
          </p:nvPr>
        </p:nvCxnSpPr>
        <p:spPr>
          <a:xfrm>
            <a:off x="7924800" y="350361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82" name="Flowchart: Connector 81"/>
          <p:cNvSpPr/>
          <p:nvPr>
            <p:custDataLst>
              <p:tags r:id="rId73"/>
            </p:custDataLst>
          </p:nvPr>
        </p:nvSpPr>
        <p:spPr>
          <a:xfrm>
            <a:off x="7620000" y="3200400"/>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p:cNvSpPr/>
          <p:nvPr>
            <p:custDataLst>
              <p:tags r:id="rId74"/>
            </p:custDataLst>
          </p:nvPr>
        </p:nvSpPr>
        <p:spPr>
          <a:xfrm>
            <a:off x="7620000" y="3429000"/>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custDataLst>
              <p:tags r:id="rId75"/>
            </p:custDataLst>
          </p:nvPr>
        </p:nvCxnSpPr>
        <p:spPr>
          <a:xfrm>
            <a:off x="7620000" y="30480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76"/>
            </p:custDataLst>
          </p:nvPr>
        </p:nvCxnSpPr>
        <p:spPr>
          <a:xfrm>
            <a:off x="7772400" y="3275012"/>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custDataLst>
              <p:tags r:id="rId77"/>
            </p:custDataLst>
          </p:nvPr>
        </p:nvCxnSpPr>
        <p:spPr>
          <a:xfrm>
            <a:off x="7772400" y="3503612"/>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custDataLst>
              <p:tags r:id="rId78"/>
            </p:custDataLst>
          </p:nvPr>
        </p:nvSpPr>
        <p:spPr>
          <a:xfrm>
            <a:off x="6629400" y="5160902"/>
            <a:ext cx="542136" cy="400110"/>
          </a:xfrm>
          <a:prstGeom prst="rect">
            <a:avLst/>
          </a:prstGeom>
          <a:noFill/>
          <a:ln>
            <a:noFill/>
          </a:ln>
        </p:spPr>
        <p:txBody>
          <a:bodyPr wrap="none" rtlCol="0">
            <a:spAutoFit/>
          </a:bodyPr>
          <a:lstStyle/>
          <a:p>
            <a:r>
              <a:rPr lang="en-US" sz="2000" dirty="0" smtClean="0">
                <a:solidFill>
                  <a:schemeClr val="tx2"/>
                </a:solidFill>
                <a:latin typeface="Source Sans Pro"/>
              </a:rPr>
              <a:t>CS</a:t>
            </a:r>
          </a:p>
        </p:txBody>
      </p:sp>
      <p:cxnSp>
        <p:nvCxnSpPr>
          <p:cNvPr id="88" name="Straight Arrow Connector 87"/>
          <p:cNvCxnSpPr/>
          <p:nvPr>
            <p:custDataLst>
              <p:tags r:id="rId79"/>
            </p:custDataLst>
          </p:nvPr>
        </p:nvCxnSpPr>
        <p:spPr>
          <a:xfrm>
            <a:off x="7086600" y="5408612"/>
            <a:ext cx="228600" cy="1588"/>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Flowchart: Delay 88"/>
          <p:cNvSpPr/>
          <p:nvPr>
            <p:custDataLst>
              <p:tags r:id="rId80"/>
            </p:custDataLst>
          </p:nvPr>
        </p:nvSpPr>
        <p:spPr>
          <a:xfrm rot="10800000">
            <a:off x="7315200" y="5122922"/>
            <a:ext cx="304800" cy="6096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p:nvPr>
            <p:custDataLst>
              <p:tags r:id="rId81"/>
            </p:custDataLst>
          </p:nvPr>
        </p:nvCxnSpPr>
        <p:spPr>
          <a:xfrm>
            <a:off x="7924800" y="519912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custDataLst>
              <p:tags r:id="rId82"/>
            </p:custDataLst>
          </p:nvPr>
        </p:nvCxnSpPr>
        <p:spPr>
          <a:xfrm>
            <a:off x="7924800" y="5426134"/>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custDataLst>
              <p:tags r:id="rId83"/>
            </p:custDataLst>
          </p:nvPr>
        </p:nvCxnSpPr>
        <p:spPr>
          <a:xfrm>
            <a:off x="7924800" y="5654734"/>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3" name="Flowchart: Connector 92"/>
          <p:cNvSpPr/>
          <p:nvPr>
            <p:custDataLst>
              <p:tags r:id="rId84"/>
            </p:custDataLst>
          </p:nvPr>
        </p:nvSpPr>
        <p:spPr>
          <a:xfrm>
            <a:off x="7620000" y="5580122"/>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custDataLst>
              <p:tags r:id="rId85"/>
            </p:custDataLst>
          </p:nvPr>
        </p:nvCxnSpPr>
        <p:spPr>
          <a:xfrm>
            <a:off x="7620000" y="5181600"/>
            <a:ext cx="304800" cy="1752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9" idx="1"/>
          </p:cNvCxnSpPr>
          <p:nvPr>
            <p:custDataLst>
              <p:tags r:id="rId86"/>
            </p:custDataLst>
          </p:nvPr>
        </p:nvCxnSpPr>
        <p:spPr>
          <a:xfrm flipV="1">
            <a:off x="7620000" y="5426134"/>
            <a:ext cx="3048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custDataLst>
              <p:tags r:id="rId87"/>
            </p:custDataLst>
          </p:nvPr>
        </p:nvCxnSpPr>
        <p:spPr>
          <a:xfrm>
            <a:off x="7772400" y="5654734"/>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custDataLst>
              <p:tags r:id="rId88"/>
            </p:custDataLst>
          </p:nvPr>
        </p:nvSpPr>
        <p:spPr>
          <a:xfrm>
            <a:off x="6629400" y="1581090"/>
            <a:ext cx="542136" cy="400110"/>
          </a:xfrm>
          <a:prstGeom prst="rect">
            <a:avLst/>
          </a:prstGeom>
          <a:noFill/>
          <a:ln>
            <a:noFill/>
          </a:ln>
        </p:spPr>
        <p:txBody>
          <a:bodyPr wrap="none" rtlCol="0">
            <a:spAutoFit/>
          </a:bodyPr>
          <a:lstStyle/>
          <a:p>
            <a:r>
              <a:rPr lang="en-US" sz="2000" dirty="0" smtClean="0">
                <a:solidFill>
                  <a:schemeClr val="tx2"/>
                </a:solidFill>
                <a:latin typeface="Source Sans Pro"/>
              </a:rPr>
              <a:t>CS</a:t>
            </a:r>
          </a:p>
        </p:txBody>
      </p:sp>
      <p:cxnSp>
        <p:nvCxnSpPr>
          <p:cNvPr id="98" name="Straight Arrow Connector 97"/>
          <p:cNvCxnSpPr/>
          <p:nvPr>
            <p:custDataLst>
              <p:tags r:id="rId89"/>
            </p:custDataLst>
          </p:nvPr>
        </p:nvCxnSpPr>
        <p:spPr>
          <a:xfrm>
            <a:off x="7086600" y="1827212"/>
            <a:ext cx="228600" cy="1588"/>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Flowchart: Delay 98"/>
          <p:cNvSpPr/>
          <p:nvPr>
            <p:custDataLst>
              <p:tags r:id="rId90"/>
            </p:custDataLst>
          </p:nvPr>
        </p:nvSpPr>
        <p:spPr>
          <a:xfrm rot="10800000">
            <a:off x="7315200" y="1524000"/>
            <a:ext cx="304800" cy="609600"/>
          </a:xfrm>
          <a:prstGeom prst="flowChartDelay">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p:nvPr>
            <p:custDataLst>
              <p:tags r:id="rId91"/>
            </p:custDataLst>
          </p:nvPr>
        </p:nvCxnSpPr>
        <p:spPr>
          <a:xfrm>
            <a:off x="7924800" y="1600200"/>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custDataLst>
              <p:tags r:id="rId92"/>
            </p:custDataLst>
          </p:nvPr>
        </p:nvCxnSpPr>
        <p:spPr>
          <a:xfrm>
            <a:off x="7924800" y="182721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custDataLst>
              <p:tags r:id="rId93"/>
            </p:custDataLst>
          </p:nvPr>
        </p:nvCxnSpPr>
        <p:spPr>
          <a:xfrm>
            <a:off x="7924800" y="2055812"/>
            <a:ext cx="152400" cy="77788"/>
          </a:xfrm>
          <a:prstGeom prst="straightConnector1">
            <a:avLst/>
          </a:prstGeom>
          <a:ln w="28575" cap="sq">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3" name="Flowchart: Connector 102"/>
          <p:cNvSpPr/>
          <p:nvPr>
            <p:custDataLst>
              <p:tags r:id="rId94"/>
            </p:custDataLst>
          </p:nvPr>
        </p:nvSpPr>
        <p:spPr>
          <a:xfrm>
            <a:off x="7620000" y="1524000"/>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p:cNvSpPr/>
          <p:nvPr>
            <p:custDataLst>
              <p:tags r:id="rId95"/>
            </p:custDataLst>
          </p:nvPr>
        </p:nvSpPr>
        <p:spPr>
          <a:xfrm>
            <a:off x="7620000" y="1752600"/>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p:cNvSpPr/>
          <p:nvPr>
            <p:custDataLst>
              <p:tags r:id="rId96"/>
            </p:custDataLst>
          </p:nvPr>
        </p:nvSpPr>
        <p:spPr>
          <a:xfrm>
            <a:off x="7620000" y="1981200"/>
            <a:ext cx="152400" cy="152400"/>
          </a:xfrm>
          <a:prstGeom prst="flowChartConnector">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custDataLst>
              <p:tags r:id="rId97"/>
            </p:custDataLst>
          </p:nvPr>
        </p:nvCxnSpPr>
        <p:spPr>
          <a:xfrm>
            <a:off x="7772400" y="16002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custDataLst>
              <p:tags r:id="rId98"/>
            </p:custDataLst>
          </p:nvPr>
        </p:nvCxnSpPr>
        <p:spPr>
          <a:xfrm>
            <a:off x="7772400" y="1827212"/>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custDataLst>
              <p:tags r:id="rId99"/>
            </p:custDataLst>
          </p:nvPr>
        </p:nvCxnSpPr>
        <p:spPr>
          <a:xfrm>
            <a:off x="7772400" y="2055812"/>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9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9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0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0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4"/>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0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p:bldP spid="12"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32" grpId="0"/>
      <p:bldP spid="38" grpId="0" animBg="1"/>
      <p:bldP spid="39" grpId="0" animBg="1"/>
      <p:bldP spid="40" grpId="0" animBg="1"/>
      <p:bldP spid="41" grpId="0" animBg="1"/>
      <p:bldP spid="42" grpId="0"/>
      <p:bldP spid="43" grpId="0"/>
      <p:bldP spid="45" grpId="0"/>
      <p:bldP spid="46" grpId="0"/>
      <p:bldP spid="65" grpId="0"/>
      <p:bldP spid="67" grpId="0" animBg="1"/>
      <p:bldP spid="71" grpId="0" animBg="1"/>
      <p:bldP spid="72" grpId="0" animBg="1"/>
      <p:bldP spid="76" grpId="0"/>
      <p:bldP spid="78" grpId="0" animBg="1"/>
      <p:bldP spid="82" grpId="0" animBg="1"/>
      <p:bldP spid="83" grpId="0" animBg="1"/>
      <p:bldP spid="87" grpId="0"/>
      <p:bldP spid="89" grpId="0" animBg="1"/>
      <p:bldP spid="93" grpId="0" animBg="1"/>
      <p:bldP spid="97" grpId="0"/>
      <p:bldP spid="99" grpId="0" animBg="1"/>
      <p:bldP spid="103" grpId="0" animBg="1"/>
      <p:bldP spid="104" grpId="0" animBg="1"/>
      <p:bldP spid="10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55</a:t>
            </a:fld>
            <a:endParaRPr lang="en-US"/>
          </a:p>
        </p:txBody>
      </p:sp>
      <p:sp>
        <p:nvSpPr>
          <p:cNvPr id="5" name="Rectangle 3"/>
          <p:cNvSpPr>
            <a:spLocks noGrp="1" noChangeArrowheads="1"/>
          </p:cNvSpPr>
          <p:nvPr>
            <p:ph idx="1"/>
            <p:custDataLst>
              <p:tags r:id="rId1"/>
            </p:custDataLst>
          </p:nvPr>
        </p:nvSpPr>
        <p:spPr>
          <a:xfrm>
            <a:off x="228600" y="838200"/>
            <a:ext cx="8686800" cy="5638800"/>
          </a:xfrm>
        </p:spPr>
        <p:txBody>
          <a:bodyPr/>
          <a:lstStyle/>
          <a:p>
            <a:pPr marL="0" indent="0">
              <a:buNone/>
            </a:pPr>
            <a:r>
              <a:rPr lang="en-US" dirty="0" smtClean="0">
                <a:solidFill>
                  <a:schemeClr val="accent1"/>
                </a:solidFill>
              </a:rPr>
              <a:t>SRAM</a:t>
            </a:r>
          </a:p>
          <a:p>
            <a:pPr>
              <a:buClr>
                <a:schemeClr val="accent5">
                  <a:lumMod val="60000"/>
                  <a:lumOff val="40000"/>
                </a:schemeClr>
              </a:buClr>
              <a:buFont typeface="Arial" pitchFamily="34" charset="0"/>
              <a:buChar char="•"/>
            </a:pPr>
            <a:r>
              <a:rPr lang="en-US" dirty="0" smtClean="0"/>
              <a:t>A </a:t>
            </a:r>
            <a:r>
              <a:rPr lang="en-US" dirty="0"/>
              <a:t>few </a:t>
            </a:r>
            <a:r>
              <a:rPr lang="en-US" dirty="0" smtClean="0"/>
              <a:t>transistors (~6) per cell</a:t>
            </a:r>
            <a:endParaRPr lang="en-US" dirty="0"/>
          </a:p>
          <a:p>
            <a:pPr>
              <a:buClr>
                <a:schemeClr val="accent5">
                  <a:lumMod val="60000"/>
                  <a:lumOff val="40000"/>
                </a:schemeClr>
              </a:buClr>
              <a:buFont typeface="Arial" pitchFamily="34" charset="0"/>
              <a:buChar char="•"/>
            </a:pPr>
            <a:r>
              <a:rPr lang="en-US" dirty="0"/>
              <a:t>Used for </a:t>
            </a:r>
            <a:r>
              <a:rPr lang="en-US" dirty="0" smtClean="0"/>
              <a:t>working memory</a:t>
            </a:r>
            <a:r>
              <a:rPr lang="en-US" dirty="0"/>
              <a:t> </a:t>
            </a:r>
            <a:r>
              <a:rPr lang="en-US" dirty="0" smtClean="0"/>
              <a:t>(caches)</a:t>
            </a:r>
          </a:p>
          <a:p>
            <a:pPr>
              <a:buClr>
                <a:schemeClr val="accent5">
                  <a:lumMod val="60000"/>
                  <a:lumOff val="40000"/>
                </a:schemeClr>
              </a:buClr>
              <a:buFont typeface="Arial" pitchFamily="34" charset="0"/>
              <a:buChar char="•"/>
            </a:pPr>
            <a:endParaRPr lang="en-US" dirty="0"/>
          </a:p>
          <a:p>
            <a:pPr>
              <a:buClr>
                <a:schemeClr val="accent5">
                  <a:lumMod val="60000"/>
                  <a:lumOff val="40000"/>
                </a:schemeClr>
              </a:buClr>
              <a:buFont typeface="Arial" pitchFamily="34" charset="0"/>
              <a:buChar char="•"/>
            </a:pPr>
            <a:r>
              <a:rPr lang="en-US" dirty="0" smtClean="0"/>
              <a:t>But for even higher density…</a:t>
            </a:r>
            <a:endParaRPr lang="en-US" dirty="0"/>
          </a:p>
        </p:txBody>
      </p:sp>
      <p:sp>
        <p:nvSpPr>
          <p:cNvPr id="6" name="Title 3"/>
          <p:cNvSpPr>
            <a:spLocks noGrp="1"/>
          </p:cNvSpPr>
          <p:nvPr>
            <p:ph type="title"/>
            <p:custDataLst>
              <p:tags r:id="rId2"/>
            </p:custDataLst>
          </p:nvPr>
        </p:nvSpPr>
        <p:spPr>
          <a:xfrm>
            <a:off x="228600" y="152400"/>
            <a:ext cx="8686800" cy="533400"/>
          </a:xfrm>
        </p:spPr>
        <p:txBody>
          <a:bodyPr>
            <a:normAutofit fontScale="90000"/>
          </a:bodyPr>
          <a:lstStyle/>
          <a:p>
            <a:r>
              <a:rPr lang="en-US" dirty="0" smtClean="0"/>
              <a:t>SRAM Summary</a:t>
            </a:r>
            <a:endParaRPr lang="en-US" dirty="0"/>
          </a:p>
        </p:txBody>
      </p:sp>
    </p:spTree>
    <p:extLst>
      <p:ext uri="{BB962C8B-B14F-4D97-AF65-F5344CB8AC3E}">
        <p14:creationId xmlns:p14="http://schemas.microsoft.com/office/powerpoint/2010/main" val="27311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56</a:t>
            </a:fld>
            <a:endParaRPr lang="en-US"/>
          </a:p>
        </p:txBody>
      </p:sp>
      <p:sp>
        <p:nvSpPr>
          <p:cNvPr id="7" name="Title 4"/>
          <p:cNvSpPr>
            <a:spLocks noGrp="1"/>
          </p:cNvSpPr>
          <p:nvPr>
            <p:ph type="title"/>
            <p:custDataLst>
              <p:tags r:id="rId1"/>
            </p:custDataLst>
          </p:nvPr>
        </p:nvSpPr>
        <p:spPr>
          <a:xfrm>
            <a:off x="0" y="131335"/>
            <a:ext cx="8686800" cy="533400"/>
          </a:xfrm>
        </p:spPr>
        <p:txBody>
          <a:bodyPr>
            <a:normAutofit fontScale="90000"/>
          </a:bodyPr>
          <a:lstStyle/>
          <a:p>
            <a:r>
              <a:rPr lang="en-US" dirty="0" smtClean="0"/>
              <a:t>Dynamic RAM: DRAM</a:t>
            </a:r>
            <a:endParaRPr lang="en-US" dirty="0"/>
          </a:p>
        </p:txBody>
      </p:sp>
      <p:sp>
        <p:nvSpPr>
          <p:cNvPr id="8" name="Rectangle 3"/>
          <p:cNvSpPr>
            <a:spLocks noGrp="1" noChangeArrowheads="1"/>
          </p:cNvSpPr>
          <p:nvPr>
            <p:ph idx="1"/>
            <p:custDataLst>
              <p:tags r:id="rId2"/>
            </p:custDataLst>
          </p:nvPr>
        </p:nvSpPr>
        <p:spPr>
          <a:xfrm>
            <a:off x="0" y="914400"/>
            <a:ext cx="8686800" cy="5791200"/>
          </a:xfrm>
        </p:spPr>
        <p:txBody>
          <a:bodyPr>
            <a:normAutofit/>
          </a:bodyPr>
          <a:lstStyle/>
          <a:p>
            <a:pPr marL="0" indent="0">
              <a:lnSpc>
                <a:spcPct val="82000"/>
              </a:lnSpc>
              <a:buNone/>
            </a:pPr>
            <a:r>
              <a:rPr lang="en-US" sz="2800" dirty="0" smtClean="0">
                <a:solidFill>
                  <a:schemeClr val="accent1"/>
                </a:solidFill>
              </a:rPr>
              <a:t>Dynamic-RAM (DRAM)</a:t>
            </a:r>
            <a:endParaRPr lang="en-US" sz="2800" dirty="0">
              <a:solidFill>
                <a:schemeClr val="accent1"/>
              </a:solidFill>
            </a:endParaRPr>
          </a:p>
          <a:p>
            <a:pPr lvl="1">
              <a:lnSpc>
                <a:spcPct val="82000"/>
              </a:lnSpc>
            </a:pPr>
            <a:r>
              <a:rPr lang="en-US" sz="2400" dirty="0"/>
              <a:t>Data values require constant </a:t>
            </a:r>
            <a:r>
              <a:rPr lang="en-US" sz="2400" dirty="0" smtClean="0"/>
              <a:t>refresh</a:t>
            </a:r>
          </a:p>
          <a:p>
            <a:endParaRPr lang="en-US" sz="2800" dirty="0"/>
          </a:p>
        </p:txBody>
      </p:sp>
      <p:cxnSp>
        <p:nvCxnSpPr>
          <p:cNvPr id="9" name="Straight Connector 8"/>
          <p:cNvCxnSpPr/>
          <p:nvPr>
            <p:custDataLst>
              <p:tags r:id="rId3"/>
            </p:custDataLst>
          </p:nvPr>
        </p:nvCxnSpPr>
        <p:spPr>
          <a:xfrm rot="5400000">
            <a:off x="4572000" y="28956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4"/>
            </p:custDataLst>
          </p:nvPr>
        </p:nvCxnSpPr>
        <p:spPr>
          <a:xfrm rot="10800000">
            <a:off x="4724401" y="2743200"/>
            <a:ext cx="73743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5"/>
            </p:custDataLst>
          </p:nvPr>
        </p:nvCxnSpPr>
        <p:spPr>
          <a:xfrm rot="5400000" flipH="1" flipV="1">
            <a:off x="5385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custDataLst>
              <p:tags r:id="rId6"/>
            </p:custDataLst>
          </p:nvPr>
        </p:nvCxnSpPr>
        <p:spPr>
          <a:xfrm>
            <a:off x="5461835"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7"/>
            </p:custDataLst>
          </p:nvPr>
        </p:nvCxnSpPr>
        <p:spPr>
          <a:xfrm rot="5400000">
            <a:off x="5766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8"/>
            </p:custDataLst>
          </p:nvPr>
        </p:nvCxnSpPr>
        <p:spPr>
          <a:xfrm>
            <a:off x="5842835"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9"/>
            </p:custDataLst>
          </p:nvPr>
        </p:nvCxnSpPr>
        <p:spPr>
          <a:xfrm>
            <a:off x="5461835"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0"/>
            </p:custDataLst>
          </p:nvPr>
        </p:nvCxnSpPr>
        <p:spPr>
          <a:xfrm rot="5400000" flipH="1" flipV="1">
            <a:off x="5306847"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1"/>
            </p:custDataLst>
          </p:nvPr>
        </p:nvCxnSpPr>
        <p:spPr>
          <a:xfrm>
            <a:off x="990600" y="1828800"/>
            <a:ext cx="515703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2"/>
            </p:custDataLst>
          </p:nvPr>
        </p:nvCxnSpPr>
        <p:spPr>
          <a:xfrm rot="5400000">
            <a:off x="4661735" y="2781300"/>
            <a:ext cx="3124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3"/>
            </p:custDataLst>
          </p:nvPr>
        </p:nvCxnSpPr>
        <p:spPr>
          <a:xfrm>
            <a:off x="6300035"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custDataLst>
              <p:tags r:id="rId14"/>
            </p:custDataLst>
          </p:nvPr>
        </p:nvSpPr>
        <p:spPr>
          <a:xfrm>
            <a:off x="3581400" y="3581400"/>
            <a:ext cx="938965" cy="523221"/>
          </a:xfrm>
          <a:prstGeom prst="rect">
            <a:avLst/>
          </a:prstGeom>
          <a:noFill/>
          <a:ln>
            <a:noFill/>
          </a:ln>
        </p:spPr>
        <p:txBody>
          <a:bodyPr wrap="square" rtlCol="0">
            <a:spAutoFit/>
          </a:bodyPr>
          <a:lstStyle/>
          <a:p>
            <a:r>
              <a:rPr lang="en-US" sz="2800" dirty="0" err="1" smtClean="0">
                <a:solidFill>
                  <a:schemeClr val="tx2"/>
                </a:solidFill>
                <a:latin typeface="Source Sans Pro"/>
              </a:rPr>
              <a:t>Gnd</a:t>
            </a:r>
            <a:endParaRPr lang="en-US" sz="2800" dirty="0" smtClean="0">
              <a:solidFill>
                <a:schemeClr val="tx2"/>
              </a:solidFill>
              <a:latin typeface="Source Sans Pro"/>
            </a:endParaRPr>
          </a:p>
        </p:txBody>
      </p:sp>
      <p:sp>
        <p:nvSpPr>
          <p:cNvPr id="21" name="TextBox 20"/>
          <p:cNvSpPr txBox="1"/>
          <p:nvPr>
            <p:custDataLst>
              <p:tags r:id="rId15"/>
            </p:custDataLst>
          </p:nvPr>
        </p:nvSpPr>
        <p:spPr>
          <a:xfrm>
            <a:off x="6909635"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22" name="TextBox 21"/>
          <p:cNvSpPr txBox="1"/>
          <p:nvPr>
            <p:custDataLst>
              <p:tags r:id="rId16"/>
            </p:custDataLst>
          </p:nvPr>
        </p:nvSpPr>
        <p:spPr>
          <a:xfrm>
            <a:off x="61662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p:cxnSp>
        <p:nvCxnSpPr>
          <p:cNvPr id="23" name="Straight Connector 22"/>
          <p:cNvCxnSpPr/>
          <p:nvPr>
            <p:custDataLst>
              <p:tags r:id="rId17"/>
            </p:custDataLst>
          </p:nvPr>
        </p:nvCxnSpPr>
        <p:spPr>
          <a:xfrm>
            <a:off x="4419600" y="30480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8"/>
            </p:custDataLst>
          </p:nvPr>
        </p:nvCxnSpPr>
        <p:spPr>
          <a:xfrm>
            <a:off x="4419600" y="32004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9"/>
            </p:custDataLst>
          </p:nvPr>
        </p:nvCxnSpPr>
        <p:spPr>
          <a:xfrm rot="5400000">
            <a:off x="4419600" y="3505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0"/>
            </p:custDataLst>
          </p:nvPr>
        </p:nvCxnSpPr>
        <p:spPr>
          <a:xfrm>
            <a:off x="4495800" y="3810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1"/>
            </p:custDataLst>
          </p:nvPr>
        </p:nvCxnSpPr>
        <p:spPr>
          <a:xfrm>
            <a:off x="4572000" y="38862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2"/>
            </p:custDataLst>
          </p:nvPr>
        </p:nvCxnSpPr>
        <p:spPr>
          <a:xfrm>
            <a:off x="4648200" y="39624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23"/>
            </p:custDataLst>
          </p:nvPr>
        </p:nvSpPr>
        <p:spPr>
          <a:xfrm>
            <a:off x="2794835" y="2819400"/>
            <a:ext cx="1777165" cy="523221"/>
          </a:xfrm>
          <a:prstGeom prst="rect">
            <a:avLst/>
          </a:prstGeom>
          <a:noFill/>
          <a:ln>
            <a:noFill/>
          </a:ln>
        </p:spPr>
        <p:txBody>
          <a:bodyPr wrap="square" rtlCol="0">
            <a:spAutoFit/>
          </a:bodyPr>
          <a:lstStyle/>
          <a:p>
            <a:r>
              <a:rPr lang="en-US" sz="2800" dirty="0" smtClean="0">
                <a:solidFill>
                  <a:schemeClr val="tx2"/>
                </a:solidFill>
                <a:latin typeface="Source Sans Pro"/>
              </a:rPr>
              <a:t>Capacitor</a:t>
            </a:r>
          </a:p>
        </p:txBody>
      </p:sp>
      <p:sp>
        <p:nvSpPr>
          <p:cNvPr id="30" name="TextBox 29"/>
          <p:cNvSpPr txBox="1"/>
          <p:nvPr>
            <p:custDataLst>
              <p:tags r:id="rId24"/>
            </p:custDataLst>
          </p:nvPr>
        </p:nvSpPr>
        <p:spPr>
          <a:xfrm>
            <a:off x="228600" y="4191000"/>
            <a:ext cx="8763000" cy="461665"/>
          </a:xfrm>
          <a:prstGeom prst="rect">
            <a:avLst/>
          </a:prstGeom>
          <a:noFill/>
          <a:ln>
            <a:noFill/>
          </a:ln>
        </p:spPr>
        <p:txBody>
          <a:bodyPr wrap="square" rtlCol="0">
            <a:spAutoFit/>
          </a:bodyPr>
          <a:lstStyle/>
          <a:p>
            <a:pPr marL="230188" indent="-230188">
              <a:buClr>
                <a:schemeClr val="accent1"/>
              </a:buClr>
            </a:pPr>
            <a:r>
              <a:rPr lang="en-US" sz="2400" dirty="0" smtClean="0">
                <a:solidFill>
                  <a:schemeClr val="tx2"/>
                </a:solidFill>
                <a:latin typeface="Source Sans Pro"/>
              </a:rPr>
              <a:t>Each cell stores one bit, and requires </a:t>
            </a:r>
            <a:r>
              <a:rPr lang="en-US" sz="2400" dirty="0">
                <a:solidFill>
                  <a:schemeClr val="tx2"/>
                </a:solidFill>
                <a:latin typeface="Source Sans Pro"/>
              </a:rPr>
              <a:t>1</a:t>
            </a:r>
            <a:r>
              <a:rPr lang="en-US" sz="2400" dirty="0" smtClean="0">
                <a:solidFill>
                  <a:schemeClr val="tx2"/>
                </a:solidFill>
                <a:latin typeface="Source Sans Pro"/>
              </a:rPr>
              <a:t> transistors</a:t>
            </a:r>
          </a:p>
        </p:txBody>
      </p:sp>
    </p:spTree>
    <p:extLst>
      <p:ext uri="{BB962C8B-B14F-4D97-AF65-F5344CB8AC3E}">
        <p14:creationId xmlns:p14="http://schemas.microsoft.com/office/powerpoint/2010/main" val="13124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57</a:t>
            </a:fld>
            <a:endParaRPr lang="en-US"/>
          </a:p>
        </p:txBody>
      </p:sp>
      <p:sp>
        <p:nvSpPr>
          <p:cNvPr id="7" name="Title 4"/>
          <p:cNvSpPr>
            <a:spLocks noGrp="1"/>
          </p:cNvSpPr>
          <p:nvPr>
            <p:ph type="title"/>
            <p:custDataLst>
              <p:tags r:id="rId1"/>
            </p:custDataLst>
          </p:nvPr>
        </p:nvSpPr>
        <p:spPr>
          <a:xfrm>
            <a:off x="0" y="131335"/>
            <a:ext cx="8686800" cy="533400"/>
          </a:xfrm>
        </p:spPr>
        <p:txBody>
          <a:bodyPr>
            <a:normAutofit fontScale="90000"/>
          </a:bodyPr>
          <a:lstStyle/>
          <a:p>
            <a:r>
              <a:rPr lang="en-US" dirty="0" smtClean="0"/>
              <a:t>Dynamic RAM: DRAM</a:t>
            </a:r>
            <a:endParaRPr lang="en-US" dirty="0"/>
          </a:p>
        </p:txBody>
      </p:sp>
      <p:sp>
        <p:nvSpPr>
          <p:cNvPr id="8" name="Rectangle 3"/>
          <p:cNvSpPr>
            <a:spLocks noGrp="1" noChangeArrowheads="1"/>
          </p:cNvSpPr>
          <p:nvPr>
            <p:ph idx="1"/>
            <p:custDataLst>
              <p:tags r:id="rId2"/>
            </p:custDataLst>
          </p:nvPr>
        </p:nvSpPr>
        <p:spPr>
          <a:xfrm>
            <a:off x="0" y="914400"/>
            <a:ext cx="8686800" cy="5791200"/>
          </a:xfrm>
        </p:spPr>
        <p:txBody>
          <a:bodyPr>
            <a:normAutofit/>
          </a:bodyPr>
          <a:lstStyle/>
          <a:p>
            <a:pPr marL="0" indent="0">
              <a:lnSpc>
                <a:spcPct val="82000"/>
              </a:lnSpc>
              <a:buNone/>
            </a:pPr>
            <a:r>
              <a:rPr lang="en-US" sz="2800" dirty="0" smtClean="0">
                <a:solidFill>
                  <a:schemeClr val="accent1"/>
                </a:solidFill>
              </a:rPr>
              <a:t>Dynamic-RAM (DRAM)</a:t>
            </a:r>
            <a:endParaRPr lang="en-US" sz="2800" dirty="0">
              <a:solidFill>
                <a:schemeClr val="accent1"/>
              </a:solidFill>
            </a:endParaRPr>
          </a:p>
          <a:p>
            <a:pPr lvl="1">
              <a:lnSpc>
                <a:spcPct val="82000"/>
              </a:lnSpc>
            </a:pPr>
            <a:r>
              <a:rPr lang="en-US" sz="2400" dirty="0"/>
              <a:t>Data values require constant </a:t>
            </a:r>
            <a:r>
              <a:rPr lang="en-US" sz="2400" dirty="0" smtClean="0"/>
              <a:t>refresh</a:t>
            </a:r>
          </a:p>
          <a:p>
            <a:endParaRPr lang="en-US" sz="2800" dirty="0"/>
          </a:p>
        </p:txBody>
      </p:sp>
      <p:cxnSp>
        <p:nvCxnSpPr>
          <p:cNvPr id="9" name="Straight Connector 8"/>
          <p:cNvCxnSpPr/>
          <p:nvPr>
            <p:custDataLst>
              <p:tags r:id="rId3"/>
            </p:custDataLst>
          </p:nvPr>
        </p:nvCxnSpPr>
        <p:spPr>
          <a:xfrm rot="5400000">
            <a:off x="4572000" y="28956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4"/>
            </p:custDataLst>
          </p:nvPr>
        </p:nvCxnSpPr>
        <p:spPr>
          <a:xfrm rot="10800000">
            <a:off x="4724401" y="2743200"/>
            <a:ext cx="73743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5"/>
            </p:custDataLst>
          </p:nvPr>
        </p:nvCxnSpPr>
        <p:spPr>
          <a:xfrm rot="5400000" flipH="1" flipV="1">
            <a:off x="5385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custDataLst>
              <p:tags r:id="rId6"/>
            </p:custDataLst>
          </p:nvPr>
        </p:nvCxnSpPr>
        <p:spPr>
          <a:xfrm>
            <a:off x="5461835"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7"/>
            </p:custDataLst>
          </p:nvPr>
        </p:nvCxnSpPr>
        <p:spPr>
          <a:xfrm rot="5400000">
            <a:off x="5766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8"/>
            </p:custDataLst>
          </p:nvPr>
        </p:nvCxnSpPr>
        <p:spPr>
          <a:xfrm>
            <a:off x="5842835"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9"/>
            </p:custDataLst>
          </p:nvPr>
        </p:nvCxnSpPr>
        <p:spPr>
          <a:xfrm>
            <a:off x="5461835"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0"/>
            </p:custDataLst>
          </p:nvPr>
        </p:nvCxnSpPr>
        <p:spPr>
          <a:xfrm rot="5400000" flipH="1" flipV="1">
            <a:off x="5306847"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1"/>
            </p:custDataLst>
          </p:nvPr>
        </p:nvCxnSpPr>
        <p:spPr>
          <a:xfrm>
            <a:off x="990600" y="1828800"/>
            <a:ext cx="515703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2"/>
            </p:custDataLst>
          </p:nvPr>
        </p:nvCxnSpPr>
        <p:spPr>
          <a:xfrm rot="5400000">
            <a:off x="4661735" y="2781300"/>
            <a:ext cx="3124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3"/>
            </p:custDataLst>
          </p:nvPr>
        </p:nvCxnSpPr>
        <p:spPr>
          <a:xfrm>
            <a:off x="6300035"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custDataLst>
              <p:tags r:id="rId14"/>
            </p:custDataLst>
          </p:nvPr>
        </p:nvSpPr>
        <p:spPr>
          <a:xfrm>
            <a:off x="3581400" y="3581400"/>
            <a:ext cx="938965" cy="523221"/>
          </a:xfrm>
          <a:prstGeom prst="rect">
            <a:avLst/>
          </a:prstGeom>
          <a:noFill/>
          <a:ln>
            <a:noFill/>
          </a:ln>
        </p:spPr>
        <p:txBody>
          <a:bodyPr wrap="square" rtlCol="0">
            <a:spAutoFit/>
          </a:bodyPr>
          <a:lstStyle/>
          <a:p>
            <a:r>
              <a:rPr lang="en-US" sz="2800" dirty="0" err="1" smtClean="0">
                <a:solidFill>
                  <a:schemeClr val="tx2"/>
                </a:solidFill>
                <a:latin typeface="Source Sans Pro"/>
              </a:rPr>
              <a:t>Gnd</a:t>
            </a:r>
            <a:endParaRPr lang="en-US" sz="2800" dirty="0" smtClean="0">
              <a:solidFill>
                <a:schemeClr val="tx2"/>
              </a:solidFill>
              <a:latin typeface="Source Sans Pro"/>
            </a:endParaRPr>
          </a:p>
        </p:txBody>
      </p:sp>
      <p:sp>
        <p:nvSpPr>
          <p:cNvPr id="21" name="TextBox 20"/>
          <p:cNvSpPr txBox="1"/>
          <p:nvPr>
            <p:custDataLst>
              <p:tags r:id="rId15"/>
            </p:custDataLst>
          </p:nvPr>
        </p:nvSpPr>
        <p:spPr>
          <a:xfrm>
            <a:off x="6909635"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22" name="TextBox 21"/>
          <p:cNvSpPr txBox="1"/>
          <p:nvPr>
            <p:custDataLst>
              <p:tags r:id="rId16"/>
            </p:custDataLst>
          </p:nvPr>
        </p:nvSpPr>
        <p:spPr>
          <a:xfrm>
            <a:off x="61662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p:cxnSp>
        <p:nvCxnSpPr>
          <p:cNvPr id="23" name="Straight Connector 22"/>
          <p:cNvCxnSpPr/>
          <p:nvPr>
            <p:custDataLst>
              <p:tags r:id="rId17"/>
            </p:custDataLst>
          </p:nvPr>
        </p:nvCxnSpPr>
        <p:spPr>
          <a:xfrm>
            <a:off x="4419600" y="30480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8"/>
            </p:custDataLst>
          </p:nvPr>
        </p:nvCxnSpPr>
        <p:spPr>
          <a:xfrm>
            <a:off x="4419600" y="32004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9"/>
            </p:custDataLst>
          </p:nvPr>
        </p:nvCxnSpPr>
        <p:spPr>
          <a:xfrm rot="5400000">
            <a:off x="4419600" y="3505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0"/>
            </p:custDataLst>
          </p:nvPr>
        </p:nvCxnSpPr>
        <p:spPr>
          <a:xfrm>
            <a:off x="4495800" y="3810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1"/>
            </p:custDataLst>
          </p:nvPr>
        </p:nvCxnSpPr>
        <p:spPr>
          <a:xfrm>
            <a:off x="4572000" y="38862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2"/>
            </p:custDataLst>
          </p:nvPr>
        </p:nvCxnSpPr>
        <p:spPr>
          <a:xfrm>
            <a:off x="4648200" y="39624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23"/>
            </p:custDataLst>
          </p:nvPr>
        </p:nvSpPr>
        <p:spPr>
          <a:xfrm>
            <a:off x="2794835" y="2819400"/>
            <a:ext cx="1777165" cy="523221"/>
          </a:xfrm>
          <a:prstGeom prst="rect">
            <a:avLst/>
          </a:prstGeom>
          <a:noFill/>
          <a:ln>
            <a:noFill/>
          </a:ln>
        </p:spPr>
        <p:txBody>
          <a:bodyPr wrap="square" rtlCol="0">
            <a:spAutoFit/>
          </a:bodyPr>
          <a:lstStyle/>
          <a:p>
            <a:r>
              <a:rPr lang="en-US" sz="2800" dirty="0" smtClean="0">
                <a:solidFill>
                  <a:schemeClr val="tx2"/>
                </a:solidFill>
                <a:latin typeface="Source Sans Pro"/>
              </a:rPr>
              <a:t>Capacitor</a:t>
            </a:r>
          </a:p>
        </p:txBody>
      </p:sp>
      <p:sp>
        <p:nvSpPr>
          <p:cNvPr id="30" name="TextBox 29"/>
          <p:cNvSpPr txBox="1"/>
          <p:nvPr>
            <p:custDataLst>
              <p:tags r:id="rId24"/>
            </p:custDataLst>
          </p:nvPr>
        </p:nvSpPr>
        <p:spPr>
          <a:xfrm>
            <a:off x="228600" y="4191000"/>
            <a:ext cx="8763000" cy="461665"/>
          </a:xfrm>
          <a:prstGeom prst="rect">
            <a:avLst/>
          </a:prstGeom>
          <a:noFill/>
          <a:ln>
            <a:noFill/>
          </a:ln>
        </p:spPr>
        <p:txBody>
          <a:bodyPr wrap="square" rtlCol="0">
            <a:spAutoFit/>
          </a:bodyPr>
          <a:lstStyle/>
          <a:p>
            <a:pPr marL="230188" indent="-230188">
              <a:buClr>
                <a:schemeClr val="accent1"/>
              </a:buClr>
            </a:pPr>
            <a:r>
              <a:rPr lang="en-US" sz="2400" dirty="0" smtClean="0">
                <a:solidFill>
                  <a:schemeClr val="tx2"/>
                </a:solidFill>
                <a:latin typeface="Source Sans Pro"/>
              </a:rPr>
              <a:t>Each cell stores one bit, and requires </a:t>
            </a:r>
            <a:r>
              <a:rPr lang="en-US" sz="2400" dirty="0">
                <a:solidFill>
                  <a:schemeClr val="tx2"/>
                </a:solidFill>
                <a:latin typeface="Source Sans Pro"/>
              </a:rPr>
              <a:t>1</a:t>
            </a:r>
            <a:r>
              <a:rPr lang="en-US" sz="2400" dirty="0" smtClean="0">
                <a:solidFill>
                  <a:schemeClr val="tx2"/>
                </a:solidFill>
                <a:latin typeface="Source Sans Pro"/>
              </a:rPr>
              <a:t> transistors</a:t>
            </a:r>
          </a:p>
        </p:txBody>
      </p:sp>
      <p:sp>
        <p:nvSpPr>
          <p:cNvPr id="31" name="Oval 30"/>
          <p:cNvSpPr/>
          <p:nvPr/>
        </p:nvSpPr>
        <p:spPr>
          <a:xfrm>
            <a:off x="5234868" y="2209800"/>
            <a:ext cx="887766" cy="9499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011966" y="609600"/>
            <a:ext cx="2236434" cy="95065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3" name="TextBox 32"/>
          <p:cNvSpPr txBox="1"/>
          <p:nvPr/>
        </p:nvSpPr>
        <p:spPr>
          <a:xfrm>
            <a:off x="4240312" y="691454"/>
            <a:ext cx="1795684" cy="707886"/>
          </a:xfrm>
          <a:prstGeom prst="rect">
            <a:avLst/>
          </a:prstGeom>
          <a:noFill/>
        </p:spPr>
        <p:txBody>
          <a:bodyPr wrap="none" rtlCol="0">
            <a:spAutoFit/>
          </a:bodyPr>
          <a:lstStyle/>
          <a:p>
            <a:r>
              <a:rPr lang="en-US" sz="2000" dirty="0" smtClean="0">
                <a:solidFill>
                  <a:schemeClr val="accent6"/>
                </a:solidFill>
                <a:latin typeface="Source Sans Pro"/>
              </a:rPr>
              <a:t>Pass-Through</a:t>
            </a:r>
          </a:p>
          <a:p>
            <a:r>
              <a:rPr lang="en-US" sz="2000" dirty="0" smtClean="0">
                <a:solidFill>
                  <a:schemeClr val="accent6"/>
                </a:solidFill>
                <a:latin typeface="Source Sans Pro"/>
              </a:rPr>
              <a:t>Transistors</a:t>
            </a:r>
            <a:endParaRPr lang="en-US" sz="2000" dirty="0">
              <a:solidFill>
                <a:schemeClr val="accent6"/>
              </a:solidFill>
              <a:latin typeface="Source Sans Pro"/>
            </a:endParaRPr>
          </a:p>
        </p:txBody>
      </p:sp>
      <p:cxnSp>
        <p:nvCxnSpPr>
          <p:cNvPr id="34" name="Straight Connector 33"/>
          <p:cNvCxnSpPr/>
          <p:nvPr/>
        </p:nvCxnSpPr>
        <p:spPr>
          <a:xfrm flipV="1">
            <a:off x="5678751" y="1421035"/>
            <a:ext cx="242131" cy="78876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2077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58</a:t>
            </a:fld>
            <a:endParaRPr lang="en-US"/>
          </a:p>
        </p:txBody>
      </p:sp>
      <p:sp>
        <p:nvSpPr>
          <p:cNvPr id="7" name="Title 4"/>
          <p:cNvSpPr>
            <a:spLocks noGrp="1"/>
          </p:cNvSpPr>
          <p:nvPr>
            <p:ph type="title"/>
            <p:custDataLst>
              <p:tags r:id="rId1"/>
            </p:custDataLst>
          </p:nvPr>
        </p:nvSpPr>
        <p:spPr>
          <a:xfrm>
            <a:off x="0" y="113862"/>
            <a:ext cx="8686800" cy="533400"/>
          </a:xfrm>
        </p:spPr>
        <p:txBody>
          <a:bodyPr>
            <a:normAutofit fontScale="90000"/>
          </a:bodyPr>
          <a:lstStyle/>
          <a:p>
            <a:r>
              <a:rPr lang="en-US" dirty="0" smtClean="0"/>
              <a:t>Dynamic RAM: DRAM</a:t>
            </a:r>
            <a:endParaRPr lang="en-US" dirty="0"/>
          </a:p>
        </p:txBody>
      </p:sp>
      <p:sp>
        <p:nvSpPr>
          <p:cNvPr id="8" name="Rectangle 3"/>
          <p:cNvSpPr>
            <a:spLocks noGrp="1" noChangeArrowheads="1"/>
          </p:cNvSpPr>
          <p:nvPr>
            <p:ph idx="1"/>
            <p:custDataLst>
              <p:tags r:id="rId2"/>
            </p:custDataLst>
          </p:nvPr>
        </p:nvSpPr>
        <p:spPr>
          <a:xfrm>
            <a:off x="0" y="914400"/>
            <a:ext cx="8686800" cy="5791200"/>
          </a:xfrm>
        </p:spPr>
        <p:txBody>
          <a:bodyPr>
            <a:normAutofit/>
          </a:bodyPr>
          <a:lstStyle/>
          <a:p>
            <a:pPr marL="0" indent="0">
              <a:lnSpc>
                <a:spcPct val="82000"/>
              </a:lnSpc>
              <a:buNone/>
            </a:pPr>
            <a:r>
              <a:rPr lang="en-US" sz="2800" dirty="0" smtClean="0">
                <a:solidFill>
                  <a:schemeClr val="accent1"/>
                </a:solidFill>
              </a:rPr>
              <a:t>Dynamic-RAM (DRAM)</a:t>
            </a:r>
            <a:endParaRPr lang="en-US" sz="2800" dirty="0">
              <a:solidFill>
                <a:schemeClr val="accent1"/>
              </a:solidFill>
            </a:endParaRPr>
          </a:p>
          <a:p>
            <a:pPr marL="0" indent="0">
              <a:buNone/>
            </a:pPr>
            <a:endParaRPr lang="en-US" sz="2800" dirty="0"/>
          </a:p>
        </p:txBody>
      </p:sp>
      <p:cxnSp>
        <p:nvCxnSpPr>
          <p:cNvPr id="9" name="Straight Connector 8"/>
          <p:cNvCxnSpPr/>
          <p:nvPr>
            <p:custDataLst>
              <p:tags r:id="rId3"/>
            </p:custDataLst>
          </p:nvPr>
        </p:nvCxnSpPr>
        <p:spPr>
          <a:xfrm rot="5400000">
            <a:off x="4572000" y="28956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4"/>
            </p:custDataLst>
          </p:nvPr>
        </p:nvCxnSpPr>
        <p:spPr>
          <a:xfrm rot="10800000">
            <a:off x="4724401" y="2743200"/>
            <a:ext cx="73743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5"/>
            </p:custDataLst>
          </p:nvPr>
        </p:nvCxnSpPr>
        <p:spPr>
          <a:xfrm rot="5400000" flipH="1" flipV="1">
            <a:off x="5385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custDataLst>
              <p:tags r:id="rId6"/>
            </p:custDataLst>
          </p:nvPr>
        </p:nvCxnSpPr>
        <p:spPr>
          <a:xfrm>
            <a:off x="5461835"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7"/>
            </p:custDataLst>
          </p:nvPr>
        </p:nvCxnSpPr>
        <p:spPr>
          <a:xfrm rot="5400000">
            <a:off x="5766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8"/>
            </p:custDataLst>
          </p:nvPr>
        </p:nvCxnSpPr>
        <p:spPr>
          <a:xfrm>
            <a:off x="5842835"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9"/>
            </p:custDataLst>
          </p:nvPr>
        </p:nvCxnSpPr>
        <p:spPr>
          <a:xfrm>
            <a:off x="5461835"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0"/>
            </p:custDataLst>
          </p:nvPr>
        </p:nvCxnSpPr>
        <p:spPr>
          <a:xfrm rot="5400000" flipH="1" flipV="1">
            <a:off x="5306847"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1"/>
            </p:custDataLst>
          </p:nvPr>
        </p:nvCxnSpPr>
        <p:spPr>
          <a:xfrm>
            <a:off x="990600" y="1828800"/>
            <a:ext cx="515703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2"/>
            </p:custDataLst>
          </p:nvPr>
        </p:nvCxnSpPr>
        <p:spPr>
          <a:xfrm rot="5400000">
            <a:off x="4661735" y="2781300"/>
            <a:ext cx="3124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3"/>
            </p:custDataLst>
          </p:nvPr>
        </p:nvCxnSpPr>
        <p:spPr>
          <a:xfrm>
            <a:off x="6300035"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custDataLst>
              <p:tags r:id="rId14"/>
            </p:custDataLst>
          </p:nvPr>
        </p:nvSpPr>
        <p:spPr>
          <a:xfrm>
            <a:off x="3581400" y="3581400"/>
            <a:ext cx="938965" cy="523221"/>
          </a:xfrm>
          <a:prstGeom prst="rect">
            <a:avLst/>
          </a:prstGeom>
          <a:noFill/>
          <a:ln>
            <a:noFill/>
          </a:ln>
        </p:spPr>
        <p:txBody>
          <a:bodyPr wrap="square" rtlCol="0">
            <a:spAutoFit/>
          </a:bodyPr>
          <a:lstStyle/>
          <a:p>
            <a:r>
              <a:rPr lang="en-US" sz="2800" dirty="0" err="1" smtClean="0">
                <a:solidFill>
                  <a:schemeClr val="tx2"/>
                </a:solidFill>
                <a:latin typeface="Source Sans Pro"/>
              </a:rPr>
              <a:t>Gnd</a:t>
            </a:r>
            <a:endParaRPr lang="en-US" sz="2800" dirty="0" smtClean="0">
              <a:solidFill>
                <a:schemeClr val="tx2"/>
              </a:solidFill>
              <a:latin typeface="Source Sans Pro"/>
            </a:endParaRPr>
          </a:p>
        </p:txBody>
      </p:sp>
      <p:sp>
        <p:nvSpPr>
          <p:cNvPr id="21" name="TextBox 20"/>
          <p:cNvSpPr txBox="1"/>
          <p:nvPr>
            <p:custDataLst>
              <p:tags r:id="rId15"/>
            </p:custDataLst>
          </p:nvPr>
        </p:nvSpPr>
        <p:spPr>
          <a:xfrm>
            <a:off x="6909635"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22" name="TextBox 21"/>
          <p:cNvSpPr txBox="1"/>
          <p:nvPr>
            <p:custDataLst>
              <p:tags r:id="rId16"/>
            </p:custDataLst>
          </p:nvPr>
        </p:nvSpPr>
        <p:spPr>
          <a:xfrm>
            <a:off x="61662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p:cxnSp>
        <p:nvCxnSpPr>
          <p:cNvPr id="23" name="Straight Connector 22"/>
          <p:cNvCxnSpPr/>
          <p:nvPr>
            <p:custDataLst>
              <p:tags r:id="rId17"/>
            </p:custDataLst>
          </p:nvPr>
        </p:nvCxnSpPr>
        <p:spPr>
          <a:xfrm>
            <a:off x="4419600" y="30480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8"/>
            </p:custDataLst>
          </p:nvPr>
        </p:nvCxnSpPr>
        <p:spPr>
          <a:xfrm>
            <a:off x="4419600" y="32004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9"/>
            </p:custDataLst>
          </p:nvPr>
        </p:nvCxnSpPr>
        <p:spPr>
          <a:xfrm rot="5400000">
            <a:off x="4419600" y="3505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0"/>
            </p:custDataLst>
          </p:nvPr>
        </p:nvCxnSpPr>
        <p:spPr>
          <a:xfrm>
            <a:off x="4495800" y="3810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1"/>
            </p:custDataLst>
          </p:nvPr>
        </p:nvCxnSpPr>
        <p:spPr>
          <a:xfrm>
            <a:off x="4572000" y="38862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2"/>
            </p:custDataLst>
          </p:nvPr>
        </p:nvCxnSpPr>
        <p:spPr>
          <a:xfrm>
            <a:off x="4648200" y="39624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23"/>
            </p:custDataLst>
          </p:nvPr>
        </p:nvSpPr>
        <p:spPr>
          <a:xfrm>
            <a:off x="2794835" y="2819400"/>
            <a:ext cx="1777165" cy="523221"/>
          </a:xfrm>
          <a:prstGeom prst="rect">
            <a:avLst/>
          </a:prstGeom>
          <a:noFill/>
          <a:ln>
            <a:noFill/>
          </a:ln>
        </p:spPr>
        <p:txBody>
          <a:bodyPr wrap="square" rtlCol="0">
            <a:spAutoFit/>
          </a:bodyPr>
          <a:lstStyle/>
          <a:p>
            <a:r>
              <a:rPr lang="en-US" sz="2800" dirty="0" smtClean="0">
                <a:solidFill>
                  <a:schemeClr val="tx2"/>
                </a:solidFill>
                <a:latin typeface="Source Sans Pro"/>
              </a:rPr>
              <a:t>Capacitor</a:t>
            </a:r>
          </a:p>
        </p:txBody>
      </p:sp>
      <mc:AlternateContent xmlns:mc="http://schemas.openxmlformats.org/markup-compatibility/2006" xmlns:a14="http://schemas.microsoft.com/office/drawing/2010/main">
        <mc:Choice Requires="a14">
          <p:sp>
            <p:nvSpPr>
              <p:cNvPr id="35" name="TextBox 34"/>
              <p:cNvSpPr txBox="1"/>
              <p:nvPr>
                <p:custDataLst>
                  <p:tags r:id="rId24"/>
                </p:custDataLst>
              </p:nvPr>
            </p:nvSpPr>
            <p:spPr>
              <a:xfrm>
                <a:off x="228600" y="4191000"/>
                <a:ext cx="8763000" cy="1938992"/>
              </a:xfrm>
              <a:prstGeom prst="rect">
                <a:avLst/>
              </a:prstGeom>
              <a:noFill/>
            </p:spPr>
            <p:txBody>
              <a:bodyPr wrap="square" rtlCol="0">
                <a:spAutoFit/>
              </a:bodyPr>
              <a:lstStyle/>
              <a:p>
                <a:pPr marL="230188" indent="-230188">
                  <a:buClr>
                    <a:schemeClr val="accent1"/>
                  </a:buClr>
                </a:pPr>
                <a:r>
                  <a:rPr lang="en-US" sz="2400" dirty="0" smtClean="0">
                    <a:solidFill>
                      <a:schemeClr val="tx2"/>
                    </a:solidFill>
                    <a:latin typeface="Source Sans Pro"/>
                  </a:rPr>
                  <a:t>Each cell stores one bit, and requires </a:t>
                </a:r>
                <a:r>
                  <a:rPr lang="en-US" sz="2400" dirty="0">
                    <a:solidFill>
                      <a:schemeClr val="tx2"/>
                    </a:solidFill>
                    <a:latin typeface="Source Sans Pro"/>
                  </a:rPr>
                  <a:t>1</a:t>
                </a:r>
                <a:r>
                  <a:rPr lang="en-US" sz="2400" dirty="0" smtClean="0">
                    <a:solidFill>
                      <a:schemeClr val="tx2"/>
                    </a:solidFill>
                    <a:latin typeface="Source Sans Pro"/>
                  </a:rPr>
                  <a:t> transistors</a:t>
                </a:r>
              </a:p>
              <a:p>
                <a:pPr marL="230188" indent="-230188">
                  <a:buClr>
                    <a:schemeClr val="accent1"/>
                  </a:buClr>
                </a:pPr>
                <a:r>
                  <a:rPr lang="en-US" sz="2400" dirty="0" smtClean="0">
                    <a:solidFill>
                      <a:schemeClr val="accent1"/>
                    </a:solidFill>
                    <a:latin typeface="Source Sans Pro"/>
                  </a:rPr>
                  <a:t>Read:</a:t>
                </a:r>
              </a:p>
              <a:p>
                <a:pPr marL="230188" indent="-230188">
                  <a:buClr>
                    <a:schemeClr val="accent5">
                      <a:lumMod val="60000"/>
                      <a:lumOff val="40000"/>
                    </a:schemeClr>
                  </a:buClr>
                  <a:buFont typeface="Arial" pitchFamily="34" charset="0"/>
                  <a:buChar char="•"/>
                </a:pPr>
                <a:r>
                  <a:rPr lang="en-US" sz="2400" dirty="0" smtClean="0">
                    <a:solidFill>
                      <a:schemeClr val="tx2"/>
                    </a:solidFill>
                    <a:latin typeface="Source Sans Pro"/>
                  </a:rPr>
                  <a:t>pre-charge B and </a:t>
                </a:r>
                <a14:m>
                  <m:oMath xmlns:m="http://schemas.openxmlformats.org/officeDocument/2006/math">
                    <m:acc>
                      <m:accPr>
                        <m:chr m:val="̅"/>
                        <m:ctrlPr>
                          <a:rPr lang="en-US" sz="2400" i="1" smtClean="0">
                            <a:solidFill>
                              <a:schemeClr val="tx2"/>
                            </a:solidFill>
                            <a:latin typeface="Cambria Math" panose="02040503050406030204" pitchFamily="18" charset="0"/>
                          </a:rPr>
                        </m:ctrlPr>
                      </m:accPr>
                      <m:e>
                        <m:r>
                          <m:rPr>
                            <m:sty m:val="p"/>
                          </m:rPr>
                          <a:rPr lang="en-US" sz="2400" b="0" i="0" smtClean="0">
                            <a:solidFill>
                              <a:schemeClr val="tx2"/>
                            </a:solidFill>
                            <a:latin typeface="Cambria Math" panose="02040503050406030204" pitchFamily="18" charset="0"/>
                          </a:rPr>
                          <m:t>B</m:t>
                        </m:r>
                      </m:e>
                    </m:acc>
                  </m:oMath>
                </a14:m>
                <a:r>
                  <a:rPr lang="en-US" sz="2400" dirty="0" smtClean="0">
                    <a:solidFill>
                      <a:schemeClr val="tx2"/>
                    </a:solidFill>
                    <a:latin typeface="Source Sans Pro"/>
                  </a:rPr>
                  <a:t> to </a:t>
                </a:r>
                <a:r>
                  <a:rPr lang="en-US" sz="2400" dirty="0" err="1" smtClean="0">
                    <a:solidFill>
                      <a:schemeClr val="tx2"/>
                    </a:solidFill>
                    <a:latin typeface="Source Sans Pro"/>
                  </a:rPr>
                  <a:t>V</a:t>
                </a:r>
                <a:r>
                  <a:rPr lang="en-US" sz="2400" baseline="-25000" dirty="0" err="1" smtClean="0">
                    <a:solidFill>
                      <a:schemeClr val="tx2"/>
                    </a:solidFill>
                    <a:latin typeface="Source Sans Pro"/>
                  </a:rPr>
                  <a:t>supply</a:t>
                </a:r>
                <a:r>
                  <a:rPr lang="en-US" sz="2400" dirty="0" smtClean="0">
                    <a:solidFill>
                      <a:schemeClr val="tx2"/>
                    </a:solidFill>
                    <a:latin typeface="Source Sans Pro"/>
                  </a:rPr>
                  <a:t>/2</a:t>
                </a:r>
              </a:p>
              <a:p>
                <a:pPr marL="230188" indent="-230188">
                  <a:buClr>
                    <a:schemeClr val="accent5">
                      <a:lumMod val="60000"/>
                      <a:lumOff val="40000"/>
                    </a:schemeClr>
                  </a:buClr>
                  <a:buFont typeface="Arial" pitchFamily="34" charset="0"/>
                  <a:buChar char="•"/>
                </a:pPr>
                <a:r>
                  <a:rPr lang="en-US" sz="2400" dirty="0" smtClean="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400" dirty="0" smtClean="0">
                    <a:solidFill>
                      <a:schemeClr val="tx2"/>
                    </a:solidFill>
                    <a:latin typeface="Source Sans Pro"/>
                  </a:rPr>
                  <a:t>cell pulls B low, sense amp detects voltage difference</a:t>
                </a:r>
              </a:p>
            </p:txBody>
          </p:sp>
        </mc:Choice>
        <mc:Fallback xmlns="">
          <p:sp>
            <p:nvSpPr>
              <p:cNvPr id="35" name="TextBox 34"/>
              <p:cNvSpPr txBox="1">
                <a:spLocks noRot="1" noChangeAspect="1" noMove="1" noResize="1" noEditPoints="1" noAdjustHandles="1" noChangeArrowheads="1" noChangeShapeType="1" noTextEdit="1"/>
              </p:cNvSpPr>
              <p:nvPr>
                <p:custDataLst>
                  <p:tags r:id="rId32"/>
                </p:custDataLst>
              </p:nvPr>
            </p:nvSpPr>
            <p:spPr>
              <a:xfrm>
                <a:off x="228600" y="4191000"/>
                <a:ext cx="8763000" cy="1938992"/>
              </a:xfrm>
              <a:prstGeom prst="rect">
                <a:avLst/>
              </a:prstGeom>
              <a:blipFill>
                <a:blip r:embed="rId33"/>
                <a:stretch>
                  <a:fillRect l="-1113" t="-2201" b="-6289"/>
                </a:stretch>
              </a:blipFill>
            </p:spPr>
            <p:txBody>
              <a:bodyPr/>
              <a:lstStyle/>
              <a:p>
                <a:r>
                  <a:rPr lang="en-US">
                    <a:noFill/>
                  </a:rPr>
                  <a:t> </a:t>
                </a:r>
              </a:p>
            </p:txBody>
          </p:sp>
        </mc:Fallback>
      </mc:AlternateContent>
      <p:sp>
        <p:nvSpPr>
          <p:cNvPr id="36" name="TextBox 35"/>
          <p:cNvSpPr txBox="1"/>
          <p:nvPr>
            <p:custDataLst>
              <p:tags r:id="rId25"/>
            </p:custDataLst>
          </p:nvPr>
        </p:nvSpPr>
        <p:spPr>
          <a:xfrm>
            <a:off x="4572000" y="2143780"/>
            <a:ext cx="457200" cy="461665"/>
          </a:xfrm>
          <a:prstGeom prst="rect">
            <a:avLst/>
          </a:prstGeom>
          <a:noFill/>
          <a:ln>
            <a:noFill/>
          </a:ln>
        </p:spPr>
        <p:txBody>
          <a:bodyPr wrap="square" rtlCol="0">
            <a:spAutoFit/>
          </a:bodyPr>
          <a:lstStyle/>
          <a:p>
            <a:r>
              <a:rPr lang="en-US" dirty="0">
                <a:solidFill>
                  <a:schemeClr val="accent1"/>
                </a:solidFill>
                <a:latin typeface="Source Sans Pro"/>
              </a:rPr>
              <a:t>0</a:t>
            </a:r>
            <a:endParaRPr lang="en-US" dirty="0" smtClean="0">
              <a:solidFill>
                <a:schemeClr val="accent1"/>
              </a:solidFill>
              <a:latin typeface="Source Sans Pro"/>
            </a:endParaRPr>
          </a:p>
        </p:txBody>
      </p:sp>
      <p:sp>
        <p:nvSpPr>
          <p:cNvPr id="37" name="TextBox 36"/>
          <p:cNvSpPr txBox="1"/>
          <p:nvPr>
            <p:custDataLst>
              <p:tags r:id="rId26"/>
            </p:custDataLst>
          </p:nvPr>
        </p:nvSpPr>
        <p:spPr>
          <a:xfrm>
            <a:off x="2957397" y="1465287"/>
            <a:ext cx="3180056" cy="400110"/>
          </a:xfrm>
          <a:prstGeom prst="rect">
            <a:avLst/>
          </a:prstGeom>
          <a:noFill/>
          <a:ln>
            <a:noFill/>
          </a:ln>
        </p:spPr>
        <p:txBody>
          <a:bodyPr wrap="square" rtlCol="0">
            <a:spAutoFit/>
          </a:bodyPr>
          <a:lstStyle/>
          <a:p>
            <a:r>
              <a:rPr lang="en-US" sz="2000" dirty="0" smtClean="0">
                <a:solidFill>
                  <a:schemeClr val="accent1"/>
                </a:solidFill>
                <a:latin typeface="Source Sans Pro"/>
              </a:rPr>
              <a:t>Disable (</a:t>
            </a:r>
            <a:r>
              <a:rPr lang="en-US" sz="2000" dirty="0" err="1" smtClean="0">
                <a:solidFill>
                  <a:schemeClr val="accent1"/>
                </a:solidFill>
                <a:latin typeface="Source Sans Pro"/>
              </a:rPr>
              <a:t>wordline</a:t>
            </a:r>
            <a:r>
              <a:rPr lang="en-US" sz="2000" dirty="0" smtClean="0">
                <a:solidFill>
                  <a:schemeClr val="accent1"/>
                </a:solidFill>
                <a:latin typeface="Source Sans Pro"/>
              </a:rPr>
              <a:t> = 0)</a:t>
            </a:r>
          </a:p>
        </p:txBody>
      </p:sp>
      <p:sp>
        <p:nvSpPr>
          <p:cNvPr id="38" name="TextBox 37"/>
          <p:cNvSpPr txBox="1"/>
          <p:nvPr>
            <p:custDataLst>
              <p:tags r:id="rId27"/>
            </p:custDataLst>
          </p:nvPr>
        </p:nvSpPr>
        <p:spPr>
          <a:xfrm>
            <a:off x="6208873" y="2209800"/>
            <a:ext cx="2875256" cy="646331"/>
          </a:xfrm>
          <a:prstGeom prst="rect">
            <a:avLst/>
          </a:prstGeom>
          <a:noFill/>
          <a:ln>
            <a:noFill/>
          </a:ln>
        </p:spPr>
        <p:txBody>
          <a:bodyPr wrap="square" rtlCol="0">
            <a:spAutoFit/>
          </a:bodyPr>
          <a:lstStyle/>
          <a:p>
            <a:pPr marL="457200" indent="-457200">
              <a:buAutoNum type="arabicParenR"/>
            </a:pPr>
            <a:r>
              <a:rPr lang="en-US" sz="1800" dirty="0" smtClean="0">
                <a:solidFill>
                  <a:schemeClr val="accent1"/>
                </a:solidFill>
                <a:latin typeface="Source Sans Pro"/>
              </a:rPr>
              <a:t>Pre-charge</a:t>
            </a:r>
          </a:p>
          <a:p>
            <a:r>
              <a:rPr lang="en-US" sz="1800" dirty="0">
                <a:solidFill>
                  <a:schemeClr val="accent1"/>
                </a:solidFill>
                <a:latin typeface="Source Sans Pro"/>
              </a:rPr>
              <a:t> </a:t>
            </a:r>
            <a:r>
              <a:rPr lang="en-US" sz="1800" dirty="0" smtClean="0">
                <a:solidFill>
                  <a:schemeClr val="accent1"/>
                </a:solidFill>
                <a:latin typeface="Source Sans Pro"/>
              </a:rPr>
              <a:t>        B = </a:t>
            </a:r>
            <a:r>
              <a:rPr lang="en-US" sz="1800" dirty="0" err="1" smtClean="0">
                <a:solidFill>
                  <a:schemeClr val="accent1"/>
                </a:solidFill>
                <a:latin typeface="Source Sans Pro"/>
              </a:rPr>
              <a:t>V</a:t>
            </a:r>
            <a:r>
              <a:rPr lang="en-US" sz="1800" baseline="-25000" dirty="0" err="1" smtClean="0">
                <a:solidFill>
                  <a:schemeClr val="accent1"/>
                </a:solidFill>
                <a:latin typeface="Source Sans Pro"/>
              </a:rPr>
              <a:t>supply</a:t>
            </a:r>
            <a:r>
              <a:rPr lang="en-US" sz="1800" dirty="0" smtClean="0">
                <a:solidFill>
                  <a:schemeClr val="accent1"/>
                </a:solidFill>
                <a:latin typeface="Source Sans Pro"/>
              </a:rPr>
              <a:t>/2</a:t>
            </a:r>
          </a:p>
        </p:txBody>
      </p:sp>
      <p:sp>
        <p:nvSpPr>
          <p:cNvPr id="40" name="TextBox 39"/>
          <p:cNvSpPr txBox="1"/>
          <p:nvPr>
            <p:custDataLst>
              <p:tags r:id="rId28"/>
            </p:custDataLst>
          </p:nvPr>
        </p:nvSpPr>
        <p:spPr>
          <a:xfrm>
            <a:off x="6172200" y="2782534"/>
            <a:ext cx="2875256" cy="646331"/>
          </a:xfrm>
          <a:prstGeom prst="rect">
            <a:avLst/>
          </a:prstGeom>
          <a:noFill/>
          <a:ln>
            <a:noFill/>
          </a:ln>
        </p:spPr>
        <p:txBody>
          <a:bodyPr wrap="square" rtlCol="0">
            <a:spAutoFit/>
          </a:bodyPr>
          <a:lstStyle/>
          <a:p>
            <a:r>
              <a:rPr lang="en-US" sz="1800" dirty="0">
                <a:solidFill>
                  <a:schemeClr val="accent1"/>
                </a:solidFill>
                <a:latin typeface="Source Sans Pro"/>
              </a:rPr>
              <a:t>3</a:t>
            </a:r>
            <a:r>
              <a:rPr lang="en-US" sz="1800" dirty="0" smtClean="0">
                <a:solidFill>
                  <a:schemeClr val="accent1"/>
                </a:solidFill>
                <a:latin typeface="Source Sans Pro"/>
              </a:rPr>
              <a:t>) Cell pulls B low</a:t>
            </a:r>
          </a:p>
          <a:p>
            <a:r>
              <a:rPr lang="en-US" sz="1800" dirty="0">
                <a:solidFill>
                  <a:schemeClr val="accent1"/>
                </a:solidFill>
                <a:latin typeface="Source Sans Pro"/>
              </a:rPr>
              <a:t> </a:t>
            </a:r>
            <a:r>
              <a:rPr lang="en-US" sz="1800" dirty="0" smtClean="0">
                <a:solidFill>
                  <a:schemeClr val="accent1"/>
                </a:solidFill>
                <a:latin typeface="Source Sans Pro"/>
              </a:rPr>
              <a:t>         i.e. B = 0</a:t>
            </a:r>
          </a:p>
        </p:txBody>
      </p:sp>
      <p:cxnSp>
        <p:nvCxnSpPr>
          <p:cNvPr id="41" name="Straight Connector 40"/>
          <p:cNvCxnSpPr/>
          <p:nvPr/>
        </p:nvCxnSpPr>
        <p:spPr>
          <a:xfrm>
            <a:off x="5458280"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486400"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custDataLst>
              <p:tags r:id="rId29"/>
            </p:custDataLst>
          </p:nvPr>
        </p:nvSpPr>
        <p:spPr>
          <a:xfrm>
            <a:off x="2738979" y="1424832"/>
            <a:ext cx="3180056" cy="400110"/>
          </a:xfrm>
          <a:prstGeom prst="rect">
            <a:avLst/>
          </a:prstGeom>
          <a:solidFill>
            <a:schemeClr val="bg1"/>
          </a:solidFill>
          <a:ln>
            <a:noFill/>
          </a:ln>
        </p:spPr>
        <p:txBody>
          <a:bodyPr wrap="square" rtlCol="0">
            <a:spAutoFit/>
          </a:bodyPr>
          <a:lstStyle/>
          <a:p>
            <a:r>
              <a:rPr lang="en-US" sz="2000" dirty="0" smtClean="0">
                <a:solidFill>
                  <a:schemeClr val="accent1"/>
                </a:solidFill>
                <a:latin typeface="Source Sans Pro"/>
              </a:rPr>
              <a:t>2) Enable (</a:t>
            </a:r>
            <a:r>
              <a:rPr lang="en-US" sz="2000" dirty="0" err="1" smtClean="0">
                <a:solidFill>
                  <a:schemeClr val="accent1"/>
                </a:solidFill>
                <a:latin typeface="Source Sans Pro"/>
              </a:rPr>
              <a:t>wordline</a:t>
            </a:r>
            <a:r>
              <a:rPr lang="en-US" sz="2000" dirty="0" smtClean="0">
                <a:solidFill>
                  <a:schemeClr val="accent1"/>
                </a:solidFill>
                <a:latin typeface="Source Sans Pro"/>
              </a:rPr>
              <a:t> = 1)</a:t>
            </a:r>
          </a:p>
        </p:txBody>
      </p:sp>
      <p:sp>
        <p:nvSpPr>
          <p:cNvPr id="43" name="TextBox 42"/>
          <p:cNvSpPr txBox="1"/>
          <p:nvPr/>
        </p:nvSpPr>
        <p:spPr>
          <a:xfrm>
            <a:off x="5356506" y="2895599"/>
            <a:ext cx="470000" cy="400110"/>
          </a:xfrm>
          <a:prstGeom prst="rect">
            <a:avLst/>
          </a:prstGeom>
          <a:noFill/>
          <a:ln>
            <a:noFill/>
          </a:ln>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39" name="TextBox 38"/>
          <p:cNvSpPr txBox="1"/>
          <p:nvPr/>
        </p:nvSpPr>
        <p:spPr>
          <a:xfrm>
            <a:off x="5348405" y="2895600"/>
            <a:ext cx="463781" cy="400110"/>
          </a:xfrm>
          <a:prstGeom prst="rect">
            <a:avLst/>
          </a:prstGeom>
          <a:solidFill>
            <a:schemeClr val="bg1"/>
          </a:solidFill>
          <a:ln>
            <a:noFill/>
          </a:ln>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Tree>
    <p:extLst>
      <p:ext uri="{BB962C8B-B14F-4D97-AF65-F5344CB8AC3E}">
        <p14:creationId xmlns:p14="http://schemas.microsoft.com/office/powerpoint/2010/main" val="25587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8" grpId="1"/>
      <p:bldP spid="40" grpId="0"/>
      <p:bldP spid="34" grpId="0" animBg="1"/>
      <p:bldP spid="43" grpId="0"/>
      <p:bldP spid="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59</a:t>
            </a:fld>
            <a:endParaRPr lang="en-US"/>
          </a:p>
        </p:txBody>
      </p:sp>
      <p:sp>
        <p:nvSpPr>
          <p:cNvPr id="7" name="Title 4"/>
          <p:cNvSpPr>
            <a:spLocks noGrp="1"/>
          </p:cNvSpPr>
          <p:nvPr>
            <p:ph type="title"/>
            <p:custDataLst>
              <p:tags r:id="rId1"/>
            </p:custDataLst>
          </p:nvPr>
        </p:nvSpPr>
        <p:spPr>
          <a:xfrm>
            <a:off x="0" y="131335"/>
            <a:ext cx="8686800" cy="533400"/>
          </a:xfrm>
        </p:spPr>
        <p:txBody>
          <a:bodyPr>
            <a:normAutofit fontScale="90000"/>
          </a:bodyPr>
          <a:lstStyle/>
          <a:p>
            <a:r>
              <a:rPr lang="en-US" dirty="0" smtClean="0"/>
              <a:t>Dynamic RAM: DRAM</a:t>
            </a:r>
            <a:endParaRPr lang="en-US" dirty="0"/>
          </a:p>
        </p:txBody>
      </p:sp>
      <p:sp>
        <p:nvSpPr>
          <p:cNvPr id="8" name="Rectangle 3"/>
          <p:cNvSpPr>
            <a:spLocks noGrp="1" noChangeArrowheads="1"/>
          </p:cNvSpPr>
          <p:nvPr>
            <p:ph idx="1"/>
            <p:custDataLst>
              <p:tags r:id="rId2"/>
            </p:custDataLst>
          </p:nvPr>
        </p:nvSpPr>
        <p:spPr>
          <a:xfrm>
            <a:off x="0" y="914400"/>
            <a:ext cx="8686800" cy="5791200"/>
          </a:xfrm>
        </p:spPr>
        <p:txBody>
          <a:bodyPr>
            <a:normAutofit/>
          </a:bodyPr>
          <a:lstStyle/>
          <a:p>
            <a:pPr marL="0" indent="0">
              <a:lnSpc>
                <a:spcPct val="82000"/>
              </a:lnSpc>
              <a:buNone/>
            </a:pPr>
            <a:r>
              <a:rPr lang="en-US" sz="2800" dirty="0" smtClean="0">
                <a:solidFill>
                  <a:schemeClr val="accent1"/>
                </a:solidFill>
              </a:rPr>
              <a:t>Dynamic-RAM (DRAM)</a:t>
            </a:r>
            <a:endParaRPr lang="en-US" sz="2800" dirty="0">
              <a:solidFill>
                <a:schemeClr val="accent1"/>
              </a:solidFill>
            </a:endParaRPr>
          </a:p>
          <a:p>
            <a:pPr marL="0" indent="0">
              <a:buNone/>
            </a:pPr>
            <a:endParaRPr lang="en-US" sz="2800" dirty="0"/>
          </a:p>
        </p:txBody>
      </p:sp>
      <p:cxnSp>
        <p:nvCxnSpPr>
          <p:cNvPr id="9" name="Straight Connector 8"/>
          <p:cNvCxnSpPr/>
          <p:nvPr>
            <p:custDataLst>
              <p:tags r:id="rId3"/>
            </p:custDataLst>
          </p:nvPr>
        </p:nvCxnSpPr>
        <p:spPr>
          <a:xfrm rot="5400000">
            <a:off x="4572000" y="28956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4"/>
            </p:custDataLst>
          </p:nvPr>
        </p:nvCxnSpPr>
        <p:spPr>
          <a:xfrm rot="10800000">
            <a:off x="4724401" y="2743200"/>
            <a:ext cx="73743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5"/>
            </p:custDataLst>
          </p:nvPr>
        </p:nvCxnSpPr>
        <p:spPr>
          <a:xfrm rot="5400000" flipH="1" flipV="1">
            <a:off x="5385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custDataLst>
              <p:tags r:id="rId6"/>
            </p:custDataLst>
          </p:nvPr>
        </p:nvCxnSpPr>
        <p:spPr>
          <a:xfrm>
            <a:off x="5461835" y="25908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7"/>
            </p:custDataLst>
          </p:nvPr>
        </p:nvCxnSpPr>
        <p:spPr>
          <a:xfrm rot="5400000">
            <a:off x="5766635" y="26670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8"/>
            </p:custDataLst>
          </p:nvPr>
        </p:nvCxnSpPr>
        <p:spPr>
          <a:xfrm>
            <a:off x="5842835" y="2743200"/>
            <a:ext cx="3810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9"/>
            </p:custDataLst>
          </p:nvPr>
        </p:nvCxnSpPr>
        <p:spPr>
          <a:xfrm>
            <a:off x="5461835" y="2514600"/>
            <a:ext cx="381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0"/>
            </p:custDataLst>
          </p:nvPr>
        </p:nvCxnSpPr>
        <p:spPr>
          <a:xfrm rot="5400000" flipH="1" flipV="1">
            <a:off x="5306847" y="2171700"/>
            <a:ext cx="685800" cy="0"/>
          </a:xfrm>
          <a:prstGeom prst="line">
            <a:avLst/>
          </a:prstGeom>
          <a:ln w="28575">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1"/>
            </p:custDataLst>
          </p:nvPr>
        </p:nvCxnSpPr>
        <p:spPr>
          <a:xfrm>
            <a:off x="990600" y="1828800"/>
            <a:ext cx="515703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2"/>
            </p:custDataLst>
          </p:nvPr>
        </p:nvCxnSpPr>
        <p:spPr>
          <a:xfrm rot="5400000">
            <a:off x="4661735" y="2781300"/>
            <a:ext cx="3124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3"/>
            </p:custDataLst>
          </p:nvPr>
        </p:nvCxnSpPr>
        <p:spPr>
          <a:xfrm>
            <a:off x="6300035" y="1828800"/>
            <a:ext cx="2057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custDataLst>
              <p:tags r:id="rId14"/>
            </p:custDataLst>
          </p:nvPr>
        </p:nvSpPr>
        <p:spPr>
          <a:xfrm>
            <a:off x="3581400" y="3581400"/>
            <a:ext cx="938965" cy="523221"/>
          </a:xfrm>
          <a:prstGeom prst="rect">
            <a:avLst/>
          </a:prstGeom>
          <a:noFill/>
          <a:ln>
            <a:noFill/>
          </a:ln>
        </p:spPr>
        <p:txBody>
          <a:bodyPr wrap="square" rtlCol="0">
            <a:spAutoFit/>
          </a:bodyPr>
          <a:lstStyle/>
          <a:p>
            <a:r>
              <a:rPr lang="en-US" sz="2800" dirty="0" err="1" smtClean="0">
                <a:solidFill>
                  <a:schemeClr val="tx2"/>
                </a:solidFill>
                <a:latin typeface="Source Sans Pro"/>
              </a:rPr>
              <a:t>Gnd</a:t>
            </a:r>
            <a:endParaRPr lang="en-US" sz="2800" dirty="0" smtClean="0">
              <a:solidFill>
                <a:schemeClr val="tx2"/>
              </a:solidFill>
              <a:latin typeface="Source Sans Pro"/>
            </a:endParaRPr>
          </a:p>
        </p:txBody>
      </p:sp>
      <p:sp>
        <p:nvSpPr>
          <p:cNvPr id="21" name="TextBox 20"/>
          <p:cNvSpPr txBox="1"/>
          <p:nvPr>
            <p:custDataLst>
              <p:tags r:id="rId15"/>
            </p:custDataLst>
          </p:nvPr>
        </p:nvSpPr>
        <p:spPr>
          <a:xfrm>
            <a:off x="6909635" y="1381780"/>
            <a:ext cx="1625766" cy="523220"/>
          </a:xfrm>
          <a:prstGeom prst="rect">
            <a:avLst/>
          </a:prstGeom>
          <a:noFill/>
          <a:ln>
            <a:noFill/>
          </a:ln>
        </p:spPr>
        <p:txBody>
          <a:bodyPr wrap="none" rtlCol="0">
            <a:spAutoFit/>
          </a:bodyPr>
          <a:lstStyle/>
          <a:p>
            <a:r>
              <a:rPr lang="en-US" sz="2800" dirty="0" smtClean="0">
                <a:solidFill>
                  <a:schemeClr val="tx2"/>
                </a:solidFill>
                <a:latin typeface="Source Sans Pro"/>
              </a:rPr>
              <a:t>word line</a:t>
            </a:r>
          </a:p>
        </p:txBody>
      </p:sp>
      <p:sp>
        <p:nvSpPr>
          <p:cNvPr id="22" name="TextBox 21"/>
          <p:cNvSpPr txBox="1"/>
          <p:nvPr>
            <p:custDataLst>
              <p:tags r:id="rId16"/>
            </p:custDataLst>
          </p:nvPr>
        </p:nvSpPr>
        <p:spPr>
          <a:xfrm>
            <a:off x="6166247" y="572731"/>
            <a:ext cx="615553" cy="1132682"/>
          </a:xfrm>
          <a:prstGeom prst="rect">
            <a:avLst/>
          </a:prstGeom>
          <a:noFill/>
          <a:ln>
            <a:noFill/>
          </a:ln>
        </p:spPr>
        <p:txBody>
          <a:bodyPr vert="vert270" wrap="none" rtlCol="0">
            <a:spAutoFit/>
          </a:bodyPr>
          <a:lstStyle/>
          <a:p>
            <a:r>
              <a:rPr lang="en-US" sz="2800" dirty="0" smtClean="0">
                <a:solidFill>
                  <a:schemeClr val="tx2"/>
                </a:solidFill>
                <a:latin typeface="Source Sans Pro"/>
              </a:rPr>
              <a:t>bit line</a:t>
            </a:r>
          </a:p>
        </p:txBody>
      </p:sp>
      <p:cxnSp>
        <p:nvCxnSpPr>
          <p:cNvPr id="23" name="Straight Connector 22"/>
          <p:cNvCxnSpPr/>
          <p:nvPr>
            <p:custDataLst>
              <p:tags r:id="rId17"/>
            </p:custDataLst>
          </p:nvPr>
        </p:nvCxnSpPr>
        <p:spPr>
          <a:xfrm>
            <a:off x="4419600" y="30480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8"/>
            </p:custDataLst>
          </p:nvPr>
        </p:nvCxnSpPr>
        <p:spPr>
          <a:xfrm>
            <a:off x="4419600" y="32004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19"/>
            </p:custDataLst>
          </p:nvPr>
        </p:nvCxnSpPr>
        <p:spPr>
          <a:xfrm rot="5400000">
            <a:off x="4419600" y="3505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0"/>
            </p:custDataLst>
          </p:nvPr>
        </p:nvCxnSpPr>
        <p:spPr>
          <a:xfrm>
            <a:off x="4495800" y="3810000"/>
            <a:ext cx="4572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1"/>
            </p:custDataLst>
          </p:nvPr>
        </p:nvCxnSpPr>
        <p:spPr>
          <a:xfrm>
            <a:off x="4572000" y="3886200"/>
            <a:ext cx="304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2"/>
            </p:custDataLst>
          </p:nvPr>
        </p:nvCxnSpPr>
        <p:spPr>
          <a:xfrm>
            <a:off x="4648200" y="3962400"/>
            <a:ext cx="152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custDataLst>
              <p:tags r:id="rId23"/>
            </p:custDataLst>
          </p:nvPr>
        </p:nvSpPr>
        <p:spPr>
          <a:xfrm>
            <a:off x="2794835" y="2819400"/>
            <a:ext cx="1777165" cy="523221"/>
          </a:xfrm>
          <a:prstGeom prst="rect">
            <a:avLst/>
          </a:prstGeom>
          <a:noFill/>
          <a:ln>
            <a:noFill/>
          </a:ln>
        </p:spPr>
        <p:txBody>
          <a:bodyPr wrap="square" rtlCol="0">
            <a:spAutoFit/>
          </a:bodyPr>
          <a:lstStyle/>
          <a:p>
            <a:r>
              <a:rPr lang="en-US" sz="2800" dirty="0" smtClean="0">
                <a:solidFill>
                  <a:schemeClr val="tx2"/>
                </a:solidFill>
                <a:latin typeface="Source Sans Pro"/>
              </a:rPr>
              <a:t>Capacitor</a:t>
            </a:r>
          </a:p>
        </p:txBody>
      </p:sp>
      <mc:AlternateContent xmlns:mc="http://schemas.openxmlformats.org/markup-compatibility/2006" xmlns:a14="http://schemas.microsoft.com/office/drawing/2010/main">
        <mc:Choice Requires="a14">
          <p:sp>
            <p:nvSpPr>
              <p:cNvPr id="35" name="TextBox 34"/>
              <p:cNvSpPr txBox="1"/>
              <p:nvPr>
                <p:custDataLst>
                  <p:tags r:id="rId24"/>
                </p:custDataLst>
              </p:nvPr>
            </p:nvSpPr>
            <p:spPr>
              <a:xfrm>
                <a:off x="228600" y="4191000"/>
                <a:ext cx="8763000" cy="2616101"/>
              </a:xfrm>
              <a:prstGeom prst="rect">
                <a:avLst/>
              </a:prstGeom>
              <a:noFill/>
            </p:spPr>
            <p:txBody>
              <a:bodyPr wrap="square" rtlCol="0">
                <a:spAutoFit/>
              </a:bodyPr>
              <a:lstStyle/>
              <a:p>
                <a:pPr marL="230188" indent="-230188">
                  <a:buClr>
                    <a:schemeClr val="accent1"/>
                  </a:buClr>
                </a:pPr>
                <a:r>
                  <a:rPr lang="en-US" sz="2000" dirty="0" smtClean="0">
                    <a:solidFill>
                      <a:schemeClr val="tx2"/>
                    </a:solidFill>
                    <a:latin typeface="Source Sans Pro"/>
                  </a:rPr>
                  <a:t>Each cell stores one bit, and requires </a:t>
                </a:r>
                <a:r>
                  <a:rPr lang="en-US" sz="2000" dirty="0">
                    <a:solidFill>
                      <a:schemeClr val="tx2"/>
                    </a:solidFill>
                    <a:latin typeface="Source Sans Pro"/>
                  </a:rPr>
                  <a:t>1</a:t>
                </a:r>
                <a:r>
                  <a:rPr lang="en-US" sz="2000" dirty="0" smtClean="0">
                    <a:solidFill>
                      <a:schemeClr val="tx2"/>
                    </a:solidFill>
                    <a:latin typeface="Source Sans Pro"/>
                  </a:rPr>
                  <a:t> transistors</a:t>
                </a:r>
              </a:p>
              <a:p>
                <a:pPr marL="230188" indent="-230188">
                  <a:buClr>
                    <a:schemeClr val="accent1"/>
                  </a:buClr>
                </a:pPr>
                <a:r>
                  <a:rPr lang="en-US" sz="2000" dirty="0" smtClean="0">
                    <a:solidFill>
                      <a:schemeClr val="accent1"/>
                    </a:solidFill>
                    <a:latin typeface="Source Sans Pro"/>
                  </a:rPr>
                  <a:t>Read:</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pre-charge B and </a:t>
                </a:r>
                <a14:m>
                  <m:oMath xmlns:m="http://schemas.openxmlformats.org/officeDocument/2006/math">
                    <m:acc>
                      <m:accPr>
                        <m:chr m:val="̅"/>
                        <m:ctrlPr>
                          <a:rPr lang="en-US" sz="2000" i="1" smtClean="0">
                            <a:solidFill>
                              <a:schemeClr val="tx2"/>
                            </a:solidFill>
                            <a:latin typeface="Cambria Math" panose="02040503050406030204" pitchFamily="18" charset="0"/>
                          </a:rPr>
                        </m:ctrlPr>
                      </m:accPr>
                      <m:e>
                        <m:r>
                          <m:rPr>
                            <m:sty m:val="p"/>
                          </m:rPr>
                          <a:rPr lang="en-US" sz="2000" b="0" i="0" smtClean="0">
                            <a:solidFill>
                              <a:schemeClr val="tx2"/>
                            </a:solidFill>
                            <a:latin typeface="Cambria Math" panose="02040503050406030204" pitchFamily="18" charset="0"/>
                          </a:rPr>
                          <m:t>B</m:t>
                        </m:r>
                      </m:e>
                    </m:acc>
                  </m:oMath>
                </a14:m>
                <a:r>
                  <a:rPr lang="en-US" sz="2000" dirty="0" smtClean="0">
                    <a:solidFill>
                      <a:schemeClr val="tx2"/>
                    </a:solidFill>
                    <a:latin typeface="Source Sans Pro"/>
                  </a:rPr>
                  <a:t> to </a:t>
                </a:r>
                <a:r>
                  <a:rPr lang="en-US" sz="2000" dirty="0" err="1" smtClean="0">
                    <a:solidFill>
                      <a:schemeClr val="tx2"/>
                    </a:solidFill>
                    <a:latin typeface="Source Sans Pro"/>
                  </a:rPr>
                  <a:t>V</a:t>
                </a:r>
                <a:r>
                  <a:rPr lang="en-US" sz="2000" baseline="-25000" dirty="0" err="1" smtClean="0">
                    <a:solidFill>
                      <a:schemeClr val="tx2"/>
                    </a:solidFill>
                    <a:latin typeface="Source Sans Pro"/>
                  </a:rPr>
                  <a:t>supply</a:t>
                </a:r>
                <a:r>
                  <a:rPr lang="en-US" sz="2000" dirty="0" smtClean="0">
                    <a:solidFill>
                      <a:schemeClr val="tx2"/>
                    </a:solidFill>
                    <a:latin typeface="Source Sans Pro"/>
                  </a:rPr>
                  <a:t>/2</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000" dirty="0" smtClean="0">
                    <a:solidFill>
                      <a:schemeClr val="tx2"/>
                    </a:solidFill>
                    <a:latin typeface="Source Sans Pro"/>
                  </a:rPr>
                  <a:t>cell pulls B low, sense amp detects voltage difference</a:t>
                </a:r>
              </a:p>
              <a:p>
                <a:pPr marL="230188" indent="-230188">
                  <a:buClr>
                    <a:schemeClr val="accent1"/>
                  </a:buClr>
                </a:pPr>
                <a:r>
                  <a:rPr lang="en-US" sz="2000" dirty="0">
                    <a:solidFill>
                      <a:schemeClr val="accent1"/>
                    </a:solidFill>
                    <a:latin typeface="Source Sans Pro"/>
                  </a:rPr>
                  <a:t>Write:</a:t>
                </a:r>
              </a:p>
              <a:p>
                <a:pPr marL="230188" indent="-230188">
                  <a:buClr>
                    <a:schemeClr val="accent5">
                      <a:lumMod val="60000"/>
                      <a:lumOff val="40000"/>
                    </a:schemeClr>
                  </a:buClr>
                  <a:buFont typeface="Arial" pitchFamily="34" charset="0"/>
                  <a:buChar char="•"/>
                </a:pPr>
                <a:r>
                  <a:rPr lang="en-US" sz="2000" dirty="0">
                    <a:solidFill>
                      <a:schemeClr val="tx2"/>
                    </a:solidFill>
                    <a:latin typeface="Source Sans Pro"/>
                  </a:rPr>
                  <a:t>pull word line high</a:t>
                </a:r>
              </a:p>
              <a:p>
                <a:pPr marL="230188" indent="-230188">
                  <a:buClr>
                    <a:schemeClr val="accent5">
                      <a:lumMod val="60000"/>
                      <a:lumOff val="40000"/>
                    </a:schemeClr>
                  </a:buClr>
                  <a:buFont typeface="Arial" pitchFamily="34" charset="0"/>
                  <a:buChar char="•"/>
                </a:pPr>
                <a:r>
                  <a:rPr lang="en-US" sz="2000" dirty="0">
                    <a:solidFill>
                      <a:schemeClr val="tx2"/>
                    </a:solidFill>
                    <a:latin typeface="Source Sans Pro"/>
                  </a:rPr>
                  <a:t>drive B charges </a:t>
                </a:r>
                <a:r>
                  <a:rPr lang="en-US" sz="2000" dirty="0" smtClean="0">
                    <a:solidFill>
                      <a:schemeClr val="tx2"/>
                    </a:solidFill>
                    <a:latin typeface="Source Sans Pro"/>
                  </a:rPr>
                  <a:t>capacitor</a:t>
                </a:r>
                <a:endParaRPr lang="en-US" sz="2000" dirty="0">
                  <a:solidFill>
                    <a:schemeClr val="tx2"/>
                  </a:solidFill>
                  <a:latin typeface="Source Sans Pro"/>
                </a:endParaRPr>
              </a:p>
            </p:txBody>
          </p:sp>
        </mc:Choice>
        <mc:Fallback xmlns="">
          <p:sp>
            <p:nvSpPr>
              <p:cNvPr id="35" name="TextBox 34"/>
              <p:cNvSpPr txBox="1">
                <a:spLocks noRot="1" noChangeAspect="1" noMove="1" noResize="1" noEditPoints="1" noAdjustHandles="1" noChangeArrowheads="1" noChangeShapeType="1" noTextEdit="1"/>
              </p:cNvSpPr>
              <p:nvPr>
                <p:custDataLst>
                  <p:tags r:id="rId33"/>
                </p:custDataLst>
              </p:nvPr>
            </p:nvSpPr>
            <p:spPr>
              <a:xfrm>
                <a:off x="228600" y="4191000"/>
                <a:ext cx="8763000" cy="2616101"/>
              </a:xfrm>
              <a:prstGeom prst="rect">
                <a:avLst/>
              </a:prstGeom>
              <a:blipFill>
                <a:blip r:embed="rId34"/>
                <a:stretch>
                  <a:fillRect l="-765" t="-1166" b="-932"/>
                </a:stretch>
              </a:blipFill>
            </p:spPr>
            <p:txBody>
              <a:bodyPr/>
              <a:lstStyle/>
              <a:p>
                <a:r>
                  <a:rPr lang="en-US">
                    <a:noFill/>
                  </a:rPr>
                  <a:t> </a:t>
                </a:r>
              </a:p>
            </p:txBody>
          </p:sp>
        </mc:Fallback>
      </mc:AlternateContent>
      <p:sp>
        <p:nvSpPr>
          <p:cNvPr id="36" name="TextBox 35"/>
          <p:cNvSpPr txBox="1"/>
          <p:nvPr>
            <p:custDataLst>
              <p:tags r:id="rId25"/>
            </p:custDataLst>
          </p:nvPr>
        </p:nvSpPr>
        <p:spPr>
          <a:xfrm>
            <a:off x="4538882" y="2193471"/>
            <a:ext cx="457200" cy="461665"/>
          </a:xfrm>
          <a:prstGeom prst="rect">
            <a:avLst/>
          </a:prstGeom>
          <a:noFill/>
          <a:ln>
            <a:noFill/>
          </a:ln>
        </p:spPr>
        <p:txBody>
          <a:bodyPr wrap="square" rtlCol="0">
            <a:spAutoFit/>
          </a:bodyPr>
          <a:lstStyle/>
          <a:p>
            <a:r>
              <a:rPr lang="en-US" dirty="0">
                <a:solidFill>
                  <a:schemeClr val="accent1"/>
                </a:solidFill>
                <a:latin typeface="Source Sans Pro"/>
              </a:rPr>
              <a:t>0</a:t>
            </a:r>
            <a:endParaRPr lang="en-US" dirty="0" smtClean="0">
              <a:solidFill>
                <a:schemeClr val="accent1"/>
              </a:solidFill>
              <a:latin typeface="Source Sans Pro"/>
            </a:endParaRPr>
          </a:p>
        </p:txBody>
      </p:sp>
      <p:cxnSp>
        <p:nvCxnSpPr>
          <p:cNvPr id="41" name="Straight Connector 40"/>
          <p:cNvCxnSpPr/>
          <p:nvPr/>
        </p:nvCxnSpPr>
        <p:spPr>
          <a:xfrm>
            <a:off x="5458280" y="2667000"/>
            <a:ext cx="28484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486400" y="2667000"/>
            <a:ext cx="256720" cy="1701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custDataLst>
              <p:tags r:id="rId26"/>
            </p:custDataLst>
          </p:nvPr>
        </p:nvSpPr>
        <p:spPr>
          <a:xfrm>
            <a:off x="5001080" y="2143780"/>
            <a:ext cx="409120" cy="523220"/>
          </a:xfrm>
          <a:prstGeom prst="rect">
            <a:avLst/>
          </a:prstGeom>
          <a:noFill/>
        </p:spPr>
        <p:txBody>
          <a:bodyPr wrap="square" rtlCol="0">
            <a:spAutoFit/>
          </a:bodyPr>
          <a:lstStyle/>
          <a:p>
            <a:r>
              <a:rPr lang="en-US" sz="2800" dirty="0" smtClean="0">
                <a:solidFill>
                  <a:schemeClr val="accent1"/>
                </a:solidFill>
                <a:latin typeface="Source Sans Pro"/>
              </a:rPr>
              <a:t>1</a:t>
            </a:r>
          </a:p>
        </p:txBody>
      </p:sp>
      <p:sp>
        <p:nvSpPr>
          <p:cNvPr id="43" name="TextBox 42"/>
          <p:cNvSpPr txBox="1"/>
          <p:nvPr>
            <p:custDataLst>
              <p:tags r:id="rId27"/>
            </p:custDataLst>
          </p:nvPr>
        </p:nvSpPr>
        <p:spPr>
          <a:xfrm>
            <a:off x="4696280" y="2143780"/>
            <a:ext cx="433160" cy="523220"/>
          </a:xfrm>
          <a:prstGeom prst="rect">
            <a:avLst/>
          </a:prstGeom>
          <a:noFill/>
        </p:spPr>
        <p:txBody>
          <a:bodyPr wrap="square" rtlCol="0">
            <a:spAutoFit/>
          </a:bodyPr>
          <a:lstStyle/>
          <a:p>
            <a:r>
              <a:rPr lang="en-US" sz="2800" dirty="0" smtClean="0">
                <a:solidFill>
                  <a:schemeClr val="accent1"/>
                </a:solidFill>
                <a:latin typeface="Source Sans Pro"/>
              </a:rPr>
              <a:t>→</a:t>
            </a:r>
          </a:p>
        </p:txBody>
      </p:sp>
      <p:sp>
        <p:nvSpPr>
          <p:cNvPr id="44" name="TextBox 43"/>
          <p:cNvSpPr txBox="1"/>
          <p:nvPr>
            <p:custDataLst>
              <p:tags r:id="rId28"/>
            </p:custDataLst>
          </p:nvPr>
        </p:nvSpPr>
        <p:spPr>
          <a:xfrm>
            <a:off x="6172200" y="2782534"/>
            <a:ext cx="2875256" cy="1015663"/>
          </a:xfrm>
          <a:prstGeom prst="rect">
            <a:avLst/>
          </a:prstGeom>
          <a:noFill/>
        </p:spPr>
        <p:txBody>
          <a:bodyPr wrap="square" rtlCol="0">
            <a:spAutoFit/>
          </a:bodyPr>
          <a:lstStyle/>
          <a:p>
            <a:r>
              <a:rPr lang="en-US" sz="2000" dirty="0" smtClean="0">
                <a:solidFill>
                  <a:schemeClr val="accent1"/>
                </a:solidFill>
                <a:latin typeface="Source Sans Pro"/>
              </a:rPr>
              <a:t>2) Drive B high</a:t>
            </a:r>
          </a:p>
          <a:p>
            <a:r>
              <a:rPr lang="en-US" sz="2000" dirty="0">
                <a:solidFill>
                  <a:schemeClr val="accent1"/>
                </a:solidFill>
                <a:latin typeface="Source Sans Pro"/>
              </a:rPr>
              <a:t> </a:t>
            </a:r>
            <a:r>
              <a:rPr lang="en-US" sz="2000" dirty="0" smtClean="0">
                <a:solidFill>
                  <a:schemeClr val="accent1"/>
                </a:solidFill>
                <a:latin typeface="Source Sans Pro"/>
              </a:rPr>
              <a:t>         i.e. B = 1</a:t>
            </a:r>
          </a:p>
          <a:p>
            <a:r>
              <a:rPr lang="en-US" sz="2000" dirty="0" smtClean="0">
                <a:solidFill>
                  <a:schemeClr val="accent1"/>
                </a:solidFill>
                <a:latin typeface="Source Sans Pro"/>
              </a:rPr>
              <a:t>         Charges capacitor</a:t>
            </a:r>
          </a:p>
        </p:txBody>
      </p:sp>
      <p:sp>
        <p:nvSpPr>
          <p:cNvPr id="38" name="TextBox 37"/>
          <p:cNvSpPr txBox="1"/>
          <p:nvPr/>
        </p:nvSpPr>
        <p:spPr>
          <a:xfrm>
            <a:off x="5353533" y="2859748"/>
            <a:ext cx="470000" cy="400110"/>
          </a:xfrm>
          <a:prstGeom prst="rect">
            <a:avLst/>
          </a:prstGeom>
          <a:noFill/>
          <a:ln>
            <a:noFill/>
          </a:ln>
        </p:spPr>
        <p:txBody>
          <a:bodyPr wrap="none" rtlCol="0">
            <a:spAutoFit/>
          </a:bodyPr>
          <a:lstStyle/>
          <a:p>
            <a:r>
              <a:rPr lang="en-US" sz="2000" dirty="0" smtClean="0">
                <a:solidFill>
                  <a:schemeClr val="accent1"/>
                </a:solidFill>
                <a:latin typeface="Source Sans Pro"/>
              </a:rPr>
              <a:t>on</a:t>
            </a:r>
            <a:endParaRPr lang="en-US" sz="2000" dirty="0">
              <a:solidFill>
                <a:schemeClr val="accent1"/>
              </a:solidFill>
              <a:latin typeface="Source Sans Pro"/>
            </a:endParaRPr>
          </a:p>
        </p:txBody>
      </p:sp>
      <p:sp>
        <p:nvSpPr>
          <p:cNvPr id="39" name="TextBox 38"/>
          <p:cNvSpPr txBox="1"/>
          <p:nvPr/>
        </p:nvSpPr>
        <p:spPr>
          <a:xfrm>
            <a:off x="5348405" y="2895600"/>
            <a:ext cx="463781" cy="400110"/>
          </a:xfrm>
          <a:prstGeom prst="rect">
            <a:avLst/>
          </a:prstGeom>
          <a:solidFill>
            <a:schemeClr val="bg1"/>
          </a:solidFill>
          <a:ln>
            <a:noFill/>
          </a:ln>
        </p:spPr>
        <p:txBody>
          <a:bodyPr wrap="none" rtlCol="0">
            <a:spAutoFit/>
          </a:bodyPr>
          <a:lstStyle/>
          <a:p>
            <a:r>
              <a:rPr lang="en-US" sz="2000" dirty="0" smtClean="0">
                <a:solidFill>
                  <a:schemeClr val="accent1"/>
                </a:solidFill>
                <a:latin typeface="Source Sans Pro"/>
              </a:rPr>
              <a:t>off</a:t>
            </a:r>
            <a:endParaRPr lang="en-US" sz="2000" dirty="0">
              <a:solidFill>
                <a:schemeClr val="accent1"/>
              </a:solidFill>
              <a:latin typeface="Source Sans Pro"/>
            </a:endParaRPr>
          </a:p>
        </p:txBody>
      </p:sp>
      <p:sp>
        <p:nvSpPr>
          <p:cNvPr id="40" name="TextBox 39"/>
          <p:cNvSpPr txBox="1"/>
          <p:nvPr>
            <p:custDataLst>
              <p:tags r:id="rId29"/>
            </p:custDataLst>
          </p:nvPr>
        </p:nvSpPr>
        <p:spPr>
          <a:xfrm>
            <a:off x="2957397" y="1465287"/>
            <a:ext cx="3180056" cy="400110"/>
          </a:xfrm>
          <a:prstGeom prst="rect">
            <a:avLst/>
          </a:prstGeom>
          <a:noFill/>
          <a:ln>
            <a:noFill/>
          </a:ln>
        </p:spPr>
        <p:txBody>
          <a:bodyPr wrap="square" rtlCol="0">
            <a:spAutoFit/>
          </a:bodyPr>
          <a:lstStyle/>
          <a:p>
            <a:r>
              <a:rPr lang="en-US" sz="2000" dirty="0" smtClean="0">
                <a:solidFill>
                  <a:schemeClr val="accent1"/>
                </a:solidFill>
                <a:latin typeface="Source Sans Pro"/>
              </a:rPr>
              <a:t>Disable (</a:t>
            </a:r>
            <a:r>
              <a:rPr lang="en-US" sz="2000" dirty="0" err="1" smtClean="0">
                <a:solidFill>
                  <a:schemeClr val="accent1"/>
                </a:solidFill>
                <a:latin typeface="Source Sans Pro"/>
              </a:rPr>
              <a:t>wordline</a:t>
            </a:r>
            <a:r>
              <a:rPr lang="en-US" sz="2000" dirty="0" smtClean="0">
                <a:solidFill>
                  <a:schemeClr val="accent1"/>
                </a:solidFill>
                <a:latin typeface="Source Sans Pro"/>
              </a:rPr>
              <a:t> = 0)</a:t>
            </a:r>
          </a:p>
        </p:txBody>
      </p:sp>
      <p:sp>
        <p:nvSpPr>
          <p:cNvPr id="37" name="TextBox 36"/>
          <p:cNvSpPr txBox="1"/>
          <p:nvPr>
            <p:custDataLst>
              <p:tags r:id="rId30"/>
            </p:custDataLst>
          </p:nvPr>
        </p:nvSpPr>
        <p:spPr>
          <a:xfrm>
            <a:off x="2738979" y="1399706"/>
            <a:ext cx="3180056" cy="400110"/>
          </a:xfrm>
          <a:prstGeom prst="rect">
            <a:avLst/>
          </a:prstGeom>
          <a:solidFill>
            <a:schemeClr val="bg1"/>
          </a:solidFill>
          <a:ln>
            <a:noFill/>
          </a:ln>
        </p:spPr>
        <p:txBody>
          <a:bodyPr wrap="square" rtlCol="0">
            <a:spAutoFit/>
          </a:bodyPr>
          <a:lstStyle/>
          <a:p>
            <a:r>
              <a:rPr lang="en-US" sz="2000" dirty="0">
                <a:solidFill>
                  <a:schemeClr val="accent1"/>
                </a:solidFill>
                <a:latin typeface="Source Sans Pro"/>
              </a:rPr>
              <a:t>1</a:t>
            </a:r>
            <a:r>
              <a:rPr lang="en-US" sz="2000" dirty="0" smtClean="0">
                <a:solidFill>
                  <a:schemeClr val="accent1"/>
                </a:solidFill>
                <a:latin typeface="Source Sans Pro"/>
              </a:rPr>
              <a:t>) Enable (</a:t>
            </a:r>
            <a:r>
              <a:rPr lang="en-US" sz="2000" dirty="0" err="1" smtClean="0">
                <a:solidFill>
                  <a:schemeClr val="accent1"/>
                </a:solidFill>
                <a:latin typeface="Source Sans Pro"/>
              </a:rPr>
              <a:t>wordline</a:t>
            </a:r>
            <a:r>
              <a:rPr lang="en-US" sz="2000" dirty="0" smtClean="0">
                <a:solidFill>
                  <a:schemeClr val="accent1"/>
                </a:solidFill>
                <a:latin typeface="Source Sans Pro"/>
              </a:rPr>
              <a:t> = 1)</a:t>
            </a:r>
          </a:p>
        </p:txBody>
      </p:sp>
    </p:spTree>
    <p:extLst>
      <p:ext uri="{BB962C8B-B14F-4D97-AF65-F5344CB8AC3E}">
        <p14:creationId xmlns:p14="http://schemas.microsoft.com/office/powerpoint/2010/main" val="22833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p:bldP spid="43" grpId="0"/>
      <p:bldP spid="43" grpId="1"/>
      <p:bldP spid="44" grpId="0"/>
      <p:bldP spid="38" grpId="0"/>
      <p:bldP spid="39" grpId="0" animBg="1"/>
      <p:bldP spid="40"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 for today</a:t>
            </a:r>
            <a:endParaRPr lang="en-US" dirty="0"/>
          </a:p>
        </p:txBody>
      </p:sp>
      <p:sp>
        <p:nvSpPr>
          <p:cNvPr id="3" name="Content Placeholder 2"/>
          <p:cNvSpPr>
            <a:spLocks noGrp="1"/>
          </p:cNvSpPr>
          <p:nvPr>
            <p:ph idx="1"/>
          </p:nvPr>
        </p:nvSpPr>
        <p:spPr>
          <a:xfrm>
            <a:off x="228600" y="990600"/>
            <a:ext cx="9303818" cy="5742048"/>
          </a:xfrm>
        </p:spPr>
        <p:txBody>
          <a:bodyPr/>
          <a:lstStyle/>
          <a:p>
            <a:pPr marL="0" indent="0">
              <a:buNone/>
            </a:pPr>
            <a:r>
              <a:rPr lang="en-US" dirty="0" smtClean="0"/>
              <a:t>Memory</a:t>
            </a:r>
          </a:p>
          <a:p>
            <a:pPr lvl="1"/>
            <a:r>
              <a:rPr lang="en-US" dirty="0" smtClean="0"/>
              <a:t>CPU: Register Files (i.e. Memory w/in the CPU)</a:t>
            </a:r>
          </a:p>
          <a:p>
            <a:pPr lvl="1"/>
            <a:r>
              <a:rPr lang="en-US" dirty="0" smtClean="0"/>
              <a:t>Scaling Memory: Tri-state devices</a:t>
            </a:r>
          </a:p>
          <a:p>
            <a:pPr lvl="1"/>
            <a:r>
              <a:rPr lang="en-US" dirty="0" smtClean="0"/>
              <a:t>Cache: SRAM (Static RAM—random access memory)</a:t>
            </a:r>
          </a:p>
          <a:p>
            <a:pPr lvl="1"/>
            <a:r>
              <a:rPr lang="en-US" dirty="0" smtClean="0"/>
              <a:t>Memory: DRAM (Dynamic RAM)</a:t>
            </a:r>
            <a:endParaRPr lang="en-US" dirty="0"/>
          </a:p>
        </p:txBody>
      </p:sp>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6</a:t>
            </a:fld>
            <a:endParaRPr lang="en-US"/>
          </a:p>
        </p:txBody>
      </p:sp>
    </p:spTree>
    <p:extLst>
      <p:ext uri="{BB962C8B-B14F-4D97-AF65-F5344CB8AC3E}">
        <p14:creationId xmlns:p14="http://schemas.microsoft.com/office/powerpoint/2010/main" val="37871772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60</a:t>
            </a:fld>
            <a:endParaRPr lang="en-US"/>
          </a:p>
        </p:txBody>
      </p:sp>
      <p:sp>
        <p:nvSpPr>
          <p:cNvPr id="5" name="Rectangle 3"/>
          <p:cNvSpPr>
            <a:spLocks noGrp="1" noChangeArrowheads="1"/>
          </p:cNvSpPr>
          <p:nvPr>
            <p:ph idx="1"/>
            <p:custDataLst>
              <p:tags r:id="rId1"/>
            </p:custDataLst>
          </p:nvPr>
        </p:nvSpPr>
        <p:spPr>
          <a:xfrm>
            <a:off x="228600" y="838200"/>
            <a:ext cx="8686800" cy="5638800"/>
          </a:xfrm>
        </p:spPr>
        <p:txBody>
          <a:bodyPr/>
          <a:lstStyle/>
          <a:p>
            <a:pPr marL="0" indent="0">
              <a:lnSpc>
                <a:spcPct val="90000"/>
              </a:lnSpc>
              <a:buNone/>
            </a:pPr>
            <a:r>
              <a:rPr lang="en-US" dirty="0"/>
              <a:t>Single transistor vs. many gates</a:t>
            </a:r>
          </a:p>
          <a:p>
            <a:pPr lvl="1">
              <a:lnSpc>
                <a:spcPct val="90000"/>
              </a:lnSpc>
            </a:pPr>
            <a:r>
              <a:rPr lang="en-US" dirty="0" smtClean="0"/>
              <a:t>Denser, cheaper ($30/1GB vs. $30/2MB)</a:t>
            </a:r>
          </a:p>
          <a:p>
            <a:pPr lvl="1">
              <a:lnSpc>
                <a:spcPct val="90000"/>
              </a:lnSpc>
            </a:pPr>
            <a:r>
              <a:rPr lang="en-US" dirty="0" smtClean="0"/>
              <a:t>But more complicated, and has analog sensing</a:t>
            </a:r>
            <a:endParaRPr lang="en-US" dirty="0"/>
          </a:p>
          <a:p>
            <a:pPr lvl="1">
              <a:lnSpc>
                <a:spcPct val="90000"/>
              </a:lnSpc>
            </a:pPr>
            <a:endParaRPr lang="en-US" dirty="0"/>
          </a:p>
          <a:p>
            <a:pPr marL="0" indent="0">
              <a:lnSpc>
                <a:spcPct val="90000"/>
              </a:lnSpc>
              <a:buNone/>
            </a:pPr>
            <a:r>
              <a:rPr lang="en-US" dirty="0" smtClean="0"/>
              <a:t>Also needs </a:t>
            </a:r>
            <a:r>
              <a:rPr lang="en-US" dirty="0"/>
              <a:t>refresh</a:t>
            </a:r>
          </a:p>
          <a:p>
            <a:pPr lvl="1">
              <a:lnSpc>
                <a:spcPct val="90000"/>
              </a:lnSpc>
            </a:pPr>
            <a:r>
              <a:rPr lang="en-US" dirty="0" smtClean="0"/>
              <a:t>Read </a:t>
            </a:r>
            <a:r>
              <a:rPr lang="en-US" dirty="0"/>
              <a:t>and write </a:t>
            </a:r>
            <a:r>
              <a:rPr lang="en-US" dirty="0" smtClean="0"/>
              <a:t>back…</a:t>
            </a:r>
            <a:endParaRPr lang="en-US" dirty="0"/>
          </a:p>
          <a:p>
            <a:pPr lvl="1">
              <a:lnSpc>
                <a:spcPct val="90000"/>
              </a:lnSpc>
            </a:pPr>
            <a:r>
              <a:rPr lang="en-US" dirty="0" smtClean="0"/>
              <a:t>…every </a:t>
            </a:r>
            <a:r>
              <a:rPr lang="en-US" dirty="0"/>
              <a:t>few </a:t>
            </a:r>
            <a:r>
              <a:rPr lang="en-US" dirty="0" smtClean="0"/>
              <a:t>milliseconds</a:t>
            </a:r>
            <a:endParaRPr lang="en-US" dirty="0"/>
          </a:p>
          <a:p>
            <a:pPr lvl="1">
              <a:lnSpc>
                <a:spcPct val="90000"/>
              </a:lnSpc>
            </a:pPr>
            <a:r>
              <a:rPr lang="en-US" dirty="0" smtClean="0"/>
              <a:t>Organized </a:t>
            </a:r>
            <a:r>
              <a:rPr lang="en-US" dirty="0"/>
              <a:t>in 2D grid, so can do rows at a time</a:t>
            </a:r>
          </a:p>
          <a:p>
            <a:pPr lvl="1">
              <a:lnSpc>
                <a:spcPct val="90000"/>
              </a:lnSpc>
            </a:pPr>
            <a:r>
              <a:rPr lang="en-US" dirty="0" smtClean="0"/>
              <a:t>Chip can do refresh internally</a:t>
            </a:r>
            <a:endParaRPr lang="en-US" dirty="0"/>
          </a:p>
          <a:p>
            <a:pPr>
              <a:lnSpc>
                <a:spcPct val="90000"/>
              </a:lnSpc>
            </a:pPr>
            <a:endParaRPr lang="en-US" dirty="0" smtClean="0"/>
          </a:p>
          <a:p>
            <a:pPr marL="0" indent="0">
              <a:lnSpc>
                <a:spcPct val="90000"/>
              </a:lnSpc>
              <a:buNone/>
            </a:pPr>
            <a:r>
              <a:rPr lang="en-US" dirty="0" smtClean="0"/>
              <a:t>Hence… slower and energy inefficient</a:t>
            </a:r>
            <a:endParaRPr lang="en-US" dirty="0"/>
          </a:p>
        </p:txBody>
      </p:sp>
      <p:sp>
        <p:nvSpPr>
          <p:cNvPr id="6" name="Title 3"/>
          <p:cNvSpPr>
            <a:spLocks noGrp="1"/>
          </p:cNvSpPr>
          <p:nvPr>
            <p:ph type="title"/>
            <p:custDataLst>
              <p:tags r:id="rId2"/>
            </p:custDataLst>
          </p:nvPr>
        </p:nvSpPr>
        <p:spPr>
          <a:xfrm>
            <a:off x="228600" y="152400"/>
            <a:ext cx="8686800" cy="533400"/>
          </a:xfrm>
        </p:spPr>
        <p:txBody>
          <a:bodyPr>
            <a:normAutofit fontScale="90000"/>
          </a:bodyPr>
          <a:lstStyle/>
          <a:p>
            <a:r>
              <a:rPr lang="en-US" dirty="0" smtClean="0"/>
              <a:t>DRAM vs. SRAM</a:t>
            </a:r>
            <a:endParaRPr lang="en-US" dirty="0"/>
          </a:p>
        </p:txBody>
      </p:sp>
    </p:spTree>
    <p:extLst>
      <p:ext uri="{BB962C8B-B14F-4D97-AF65-F5344CB8AC3E}">
        <p14:creationId xmlns:p14="http://schemas.microsoft.com/office/powerpoint/2010/main" val="42195765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61</a:t>
            </a:fld>
            <a:endParaRPr lang="en-US"/>
          </a:p>
        </p:txBody>
      </p:sp>
      <p:sp>
        <p:nvSpPr>
          <p:cNvPr id="5" name="Rectangle 2"/>
          <p:cNvSpPr>
            <a:spLocks noGrp="1" noChangeArrowheads="1"/>
          </p:cNvSpPr>
          <p:nvPr>
            <p:ph type="title"/>
            <p:custDataLst>
              <p:tags r:id="rId1"/>
            </p:custDataLst>
          </p:nvPr>
        </p:nvSpPr>
        <p:spPr>
          <a:xfrm>
            <a:off x="228600" y="152400"/>
            <a:ext cx="8686800" cy="533400"/>
          </a:xfrm>
        </p:spPr>
        <p:txBody>
          <a:bodyPr>
            <a:noAutofit/>
          </a:bodyPr>
          <a:lstStyle/>
          <a:p>
            <a:r>
              <a:rPr lang="en-US"/>
              <a:t>Memory</a:t>
            </a:r>
          </a:p>
        </p:txBody>
      </p:sp>
      <p:sp>
        <p:nvSpPr>
          <p:cNvPr id="6" name="Rectangle 3"/>
          <p:cNvSpPr>
            <a:spLocks noGrp="1" noChangeArrowheads="1"/>
          </p:cNvSpPr>
          <p:nvPr>
            <p:ph idx="1"/>
            <p:custDataLst>
              <p:tags r:id="rId2"/>
            </p:custDataLst>
          </p:nvPr>
        </p:nvSpPr>
        <p:spPr>
          <a:xfrm>
            <a:off x="228600" y="838200"/>
            <a:ext cx="8686800" cy="5638800"/>
          </a:xfrm>
        </p:spPr>
        <p:txBody>
          <a:bodyPr>
            <a:noAutofit/>
          </a:bodyPr>
          <a:lstStyle/>
          <a:p>
            <a:pPr marL="0" indent="0">
              <a:lnSpc>
                <a:spcPct val="82000"/>
              </a:lnSpc>
              <a:buNone/>
            </a:pPr>
            <a:r>
              <a:rPr lang="en-US" sz="2800" dirty="0" smtClean="0">
                <a:solidFill>
                  <a:schemeClr val="accent1"/>
                </a:solidFill>
              </a:rPr>
              <a:t>Register File </a:t>
            </a:r>
            <a:r>
              <a:rPr lang="en-US" sz="2800" dirty="0" smtClean="0"/>
              <a:t>tradeoffs</a:t>
            </a:r>
          </a:p>
          <a:p>
            <a:pPr lvl="1">
              <a:lnSpc>
                <a:spcPct val="82000"/>
              </a:lnSpc>
              <a:buNone/>
            </a:pPr>
            <a:r>
              <a:rPr lang="en-US" sz="2400" dirty="0" smtClean="0">
                <a:solidFill>
                  <a:schemeClr val="accent1"/>
                </a:solidFill>
              </a:rPr>
              <a:t>+</a:t>
            </a:r>
            <a:r>
              <a:rPr lang="en-US" sz="2400" dirty="0" smtClean="0"/>
              <a:t>	Very fast (a few gate delays for both read and write)</a:t>
            </a:r>
          </a:p>
          <a:p>
            <a:pPr lvl="1">
              <a:lnSpc>
                <a:spcPct val="82000"/>
              </a:lnSpc>
              <a:buNone/>
            </a:pPr>
            <a:r>
              <a:rPr lang="en-US" sz="2400" dirty="0" smtClean="0">
                <a:solidFill>
                  <a:schemeClr val="accent1"/>
                </a:solidFill>
              </a:rPr>
              <a:t>+</a:t>
            </a:r>
            <a:r>
              <a:rPr lang="en-US" sz="2400" dirty="0" smtClean="0"/>
              <a:t>	Adding extra ports is straightforward</a:t>
            </a:r>
          </a:p>
          <a:p>
            <a:pPr lvl="1">
              <a:lnSpc>
                <a:spcPct val="82000"/>
              </a:lnSpc>
              <a:buNone/>
            </a:pPr>
            <a:r>
              <a:rPr lang="en-US" sz="2400" dirty="0" smtClean="0">
                <a:solidFill>
                  <a:schemeClr val="accent1"/>
                </a:solidFill>
              </a:rPr>
              <a:t>–</a:t>
            </a:r>
            <a:r>
              <a:rPr lang="en-US" sz="2400" dirty="0" smtClean="0"/>
              <a:t> 	Expensive, doesn’t scale</a:t>
            </a:r>
          </a:p>
          <a:p>
            <a:pPr lvl="1">
              <a:lnSpc>
                <a:spcPct val="82000"/>
              </a:lnSpc>
              <a:buNone/>
            </a:pPr>
            <a:r>
              <a:rPr lang="en-US" sz="2400" dirty="0" smtClean="0">
                <a:solidFill>
                  <a:schemeClr val="accent1"/>
                </a:solidFill>
              </a:rPr>
              <a:t>–</a:t>
            </a:r>
            <a:r>
              <a:rPr lang="en-US" sz="2400" dirty="0" smtClean="0"/>
              <a:t> 	Volatile</a:t>
            </a:r>
          </a:p>
          <a:p>
            <a:pPr>
              <a:lnSpc>
                <a:spcPct val="82000"/>
              </a:lnSpc>
            </a:pPr>
            <a:endParaRPr lang="en-US" sz="2800" dirty="0" smtClean="0">
              <a:solidFill>
                <a:schemeClr val="accent1"/>
              </a:solidFill>
            </a:endParaRPr>
          </a:p>
          <a:p>
            <a:pPr marL="0" indent="0">
              <a:lnSpc>
                <a:spcPct val="82000"/>
              </a:lnSpc>
              <a:buNone/>
            </a:pPr>
            <a:r>
              <a:rPr lang="en-US" sz="2800" dirty="0" smtClean="0">
                <a:solidFill>
                  <a:schemeClr val="accent1"/>
                </a:solidFill>
              </a:rPr>
              <a:t>Volatile Memory</a:t>
            </a:r>
            <a:r>
              <a:rPr lang="en-US" sz="2800" dirty="0" smtClean="0">
                <a:solidFill>
                  <a:schemeClr val="accent5">
                    <a:lumMod val="60000"/>
                    <a:lumOff val="40000"/>
                  </a:schemeClr>
                </a:solidFill>
              </a:rPr>
              <a:t> </a:t>
            </a:r>
            <a:r>
              <a:rPr lang="en-US" sz="2800" dirty="0" smtClean="0"/>
              <a:t>alternatives: SRAM, DRAM, …</a:t>
            </a:r>
          </a:p>
          <a:p>
            <a:pPr lvl="1">
              <a:lnSpc>
                <a:spcPct val="82000"/>
              </a:lnSpc>
              <a:buNone/>
            </a:pPr>
            <a:r>
              <a:rPr lang="en-US" sz="2400" dirty="0" smtClean="0">
                <a:solidFill>
                  <a:schemeClr val="accent1"/>
                </a:solidFill>
              </a:rPr>
              <a:t>–</a:t>
            </a:r>
            <a:r>
              <a:rPr lang="en-US" sz="2400" dirty="0" smtClean="0"/>
              <a:t> 	Slower</a:t>
            </a:r>
          </a:p>
          <a:p>
            <a:pPr lvl="1">
              <a:lnSpc>
                <a:spcPct val="82000"/>
              </a:lnSpc>
              <a:buNone/>
            </a:pPr>
            <a:r>
              <a:rPr lang="en-US" sz="2400" dirty="0" smtClean="0">
                <a:solidFill>
                  <a:schemeClr val="accent1"/>
                </a:solidFill>
              </a:rPr>
              <a:t>+</a:t>
            </a:r>
            <a:r>
              <a:rPr lang="en-US" sz="2400" dirty="0" smtClean="0"/>
              <a:t>	Cheaper, and scales well</a:t>
            </a:r>
          </a:p>
          <a:p>
            <a:pPr lvl="1">
              <a:lnSpc>
                <a:spcPct val="82000"/>
              </a:lnSpc>
              <a:buNone/>
            </a:pPr>
            <a:r>
              <a:rPr lang="en-US" sz="2400" dirty="0" smtClean="0">
                <a:solidFill>
                  <a:schemeClr val="accent1"/>
                </a:solidFill>
              </a:rPr>
              <a:t>–</a:t>
            </a:r>
            <a:r>
              <a:rPr lang="en-US" sz="2400" dirty="0" smtClean="0"/>
              <a:t> 	Volatile</a:t>
            </a:r>
          </a:p>
          <a:p>
            <a:pPr>
              <a:lnSpc>
                <a:spcPct val="82000"/>
              </a:lnSpc>
            </a:pPr>
            <a:endParaRPr lang="en-US" sz="2800" dirty="0" smtClean="0"/>
          </a:p>
          <a:p>
            <a:pPr marL="342900" lvl="1" indent="-342900">
              <a:lnSpc>
                <a:spcPct val="82000"/>
              </a:lnSpc>
              <a:buClrTx/>
              <a:buSzPct val="80000"/>
              <a:buNone/>
            </a:pPr>
            <a:r>
              <a:rPr lang="en-US" sz="2800" dirty="0" smtClean="0">
                <a:solidFill>
                  <a:schemeClr val="accent1"/>
                </a:solidFill>
              </a:rPr>
              <a:t>Non-Volatile Memory (NV-RAM): </a:t>
            </a:r>
            <a:r>
              <a:rPr lang="en-US" sz="2400" dirty="0" smtClean="0"/>
              <a:t>Flash, EEPROM, …</a:t>
            </a:r>
          </a:p>
          <a:p>
            <a:pPr lvl="1">
              <a:lnSpc>
                <a:spcPct val="82000"/>
              </a:lnSpc>
              <a:buNone/>
            </a:pPr>
            <a:r>
              <a:rPr lang="en-US" sz="2400" dirty="0" smtClean="0">
                <a:solidFill>
                  <a:schemeClr val="accent1"/>
                </a:solidFill>
              </a:rPr>
              <a:t>+</a:t>
            </a:r>
            <a:r>
              <a:rPr lang="en-US" sz="2400" dirty="0" smtClean="0"/>
              <a:t>	Scales well</a:t>
            </a:r>
            <a:endParaRPr lang="en-US" sz="2400" dirty="0"/>
          </a:p>
          <a:p>
            <a:pPr lvl="1">
              <a:lnSpc>
                <a:spcPct val="82000"/>
              </a:lnSpc>
              <a:buNone/>
            </a:pPr>
            <a:r>
              <a:rPr lang="en-US" sz="2400" dirty="0" smtClean="0">
                <a:solidFill>
                  <a:schemeClr val="accent1"/>
                </a:solidFill>
              </a:rPr>
              <a:t>– </a:t>
            </a:r>
            <a:r>
              <a:rPr lang="en-US" sz="2400" dirty="0" smtClean="0"/>
              <a:t>	Limited </a:t>
            </a:r>
            <a:r>
              <a:rPr lang="en-US" sz="2400" dirty="0"/>
              <a:t>lifetime; </a:t>
            </a:r>
            <a:r>
              <a:rPr lang="en-US" sz="2400" dirty="0" smtClean="0"/>
              <a:t>degrades after </a:t>
            </a:r>
            <a:r>
              <a:rPr lang="en-US" sz="2400" dirty="0"/>
              <a:t>100000 to 1M </a:t>
            </a:r>
            <a:r>
              <a:rPr lang="en-US" sz="2400" dirty="0" smtClean="0"/>
              <a:t>writes</a:t>
            </a:r>
            <a:endParaRPr lang="en-US" sz="2400" dirty="0"/>
          </a:p>
        </p:txBody>
      </p:sp>
    </p:spTree>
    <p:extLst>
      <p:ext uri="{BB962C8B-B14F-4D97-AF65-F5344CB8AC3E}">
        <p14:creationId xmlns:p14="http://schemas.microsoft.com/office/powerpoint/2010/main" val="14924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62</a:t>
            </a:fld>
            <a:endParaRPr lang="en-US"/>
          </a:p>
        </p:txBody>
      </p:sp>
      <p:sp>
        <p:nvSpPr>
          <p:cNvPr id="5" name="Rectangle 2"/>
          <p:cNvSpPr>
            <a:spLocks noGrp="1" noChangeArrowheads="1"/>
          </p:cNvSpPr>
          <p:nvPr>
            <p:ph type="title"/>
            <p:custDataLst>
              <p:tags r:id="rId1"/>
            </p:custDataLst>
          </p:nvPr>
        </p:nvSpPr>
        <p:spPr>
          <a:xfrm>
            <a:off x="228600" y="152400"/>
            <a:ext cx="8686800" cy="533400"/>
          </a:xfrm>
        </p:spPr>
        <p:txBody>
          <a:bodyPr>
            <a:normAutofit fontScale="90000"/>
          </a:bodyPr>
          <a:lstStyle/>
          <a:p>
            <a:r>
              <a:rPr lang="en-US"/>
              <a:t>Summary</a:t>
            </a:r>
          </a:p>
        </p:txBody>
      </p:sp>
      <p:sp>
        <p:nvSpPr>
          <p:cNvPr id="6" name="Rectangle 3"/>
          <p:cNvSpPr>
            <a:spLocks noGrp="1" noChangeArrowheads="1"/>
          </p:cNvSpPr>
          <p:nvPr>
            <p:ph idx="1"/>
            <p:custDataLst>
              <p:tags r:id="rId2"/>
            </p:custDataLst>
          </p:nvPr>
        </p:nvSpPr>
        <p:spPr>
          <a:xfrm>
            <a:off x="228600" y="838200"/>
            <a:ext cx="8686800" cy="5638800"/>
          </a:xfrm>
        </p:spPr>
        <p:txBody>
          <a:bodyPr>
            <a:normAutofit lnSpcReduction="10000"/>
          </a:bodyPr>
          <a:lstStyle/>
          <a:p>
            <a:pPr marL="0" indent="0">
              <a:buNone/>
            </a:pPr>
            <a:r>
              <a:rPr lang="en-US" dirty="0"/>
              <a:t>We now have enough building blocks to build machines that can perform non-trivial computational tasks</a:t>
            </a:r>
          </a:p>
          <a:p>
            <a:endParaRPr lang="en-US" dirty="0" smtClean="0"/>
          </a:p>
          <a:p>
            <a:pPr marL="0" indent="0">
              <a:buNone/>
            </a:pPr>
            <a:r>
              <a:rPr lang="en-US" dirty="0" smtClean="0"/>
              <a:t>Register File: Tens of words of working memory</a:t>
            </a:r>
            <a:endParaRPr lang="en-US" dirty="0"/>
          </a:p>
          <a:p>
            <a:pPr marL="0" indent="0">
              <a:buNone/>
            </a:pPr>
            <a:r>
              <a:rPr lang="en-US" dirty="0"/>
              <a:t>SRAM: </a:t>
            </a:r>
            <a:r>
              <a:rPr lang="en-US" dirty="0" smtClean="0"/>
              <a:t>Millions of words of working memory</a:t>
            </a:r>
            <a:endParaRPr lang="en-US" dirty="0"/>
          </a:p>
          <a:p>
            <a:pPr marL="0" indent="0">
              <a:buNone/>
            </a:pPr>
            <a:r>
              <a:rPr lang="en-US" dirty="0"/>
              <a:t>DRAM: </a:t>
            </a:r>
            <a:r>
              <a:rPr lang="en-US" dirty="0" smtClean="0"/>
              <a:t>Billions of words of working memory</a:t>
            </a:r>
          </a:p>
          <a:p>
            <a:pPr marL="0" indent="0">
              <a:buNone/>
            </a:pPr>
            <a:r>
              <a:rPr lang="en-US" dirty="0" smtClean="0"/>
              <a:t>NVRAM: long term storage </a:t>
            </a:r>
            <a:br>
              <a:rPr lang="en-US" dirty="0" smtClean="0"/>
            </a:br>
            <a:r>
              <a:rPr lang="en-US" dirty="0" smtClean="0"/>
              <a:t>	(</a:t>
            </a:r>
            <a:r>
              <a:rPr lang="en-US" dirty="0" err="1" smtClean="0"/>
              <a:t>usb</a:t>
            </a:r>
            <a:r>
              <a:rPr lang="en-US" dirty="0" smtClean="0"/>
              <a:t> fob, solid state disks, BIOS, …)</a:t>
            </a:r>
          </a:p>
          <a:p>
            <a:endParaRPr lang="en-US" dirty="0"/>
          </a:p>
          <a:p>
            <a:pPr marL="0" indent="0">
              <a:buNone/>
            </a:pPr>
            <a:r>
              <a:rPr lang="en-US" dirty="0" smtClean="0">
                <a:solidFill>
                  <a:schemeClr val="accent1"/>
                </a:solidFill>
              </a:rPr>
              <a:t>Next time we will build a simple processor!</a:t>
            </a:r>
          </a:p>
          <a:p>
            <a:endParaRPr lang="en-US" dirty="0"/>
          </a:p>
        </p:txBody>
      </p:sp>
    </p:spTree>
    <p:extLst>
      <p:ext uri="{BB962C8B-B14F-4D97-AF65-F5344CB8AC3E}">
        <p14:creationId xmlns:p14="http://schemas.microsoft.com/office/powerpoint/2010/main" val="3250517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custDataLst>
              <p:tags r:id="rId1"/>
            </p:custDataLst>
          </p:nvPr>
        </p:nvSpPr>
        <p:spPr/>
        <p:txBody>
          <a:bodyPr>
            <a:noAutofit/>
          </a:bodyPr>
          <a:lstStyle/>
          <a:p>
            <a:r>
              <a:rPr lang="en-US" sz="4000" dirty="0" smtClean="0"/>
              <a:t>Last time: How do we store one bit</a:t>
            </a:r>
            <a:endParaRPr lang="en-US" sz="4000" dirty="0"/>
          </a:p>
        </p:txBody>
      </p:sp>
      <p:sp>
        <p:nvSpPr>
          <p:cNvPr id="4" name="Slide Number Placeholder 3"/>
          <p:cNvSpPr>
            <a:spLocks noGrp="1"/>
          </p:cNvSpPr>
          <p:nvPr>
            <p:ph type="sldNum" sz="quarter" idx="10"/>
          </p:nvPr>
        </p:nvSpPr>
        <p:spPr/>
        <p:txBody>
          <a:bodyPr/>
          <a:lstStyle/>
          <a:p>
            <a:pPr>
              <a:defRPr/>
            </a:pPr>
            <a:fld id="{EFE0FDE5-1195-4879-940F-31B1BE8EAA1F}" type="slidenum">
              <a:rPr lang="en-US" smtClean="0"/>
              <a:pPr>
                <a:defRPr/>
              </a:pPr>
              <a:t>7</a:t>
            </a:fld>
            <a:endParaRPr lang="en-US" dirty="0"/>
          </a:p>
        </p:txBody>
      </p:sp>
      <p:sp>
        <p:nvSpPr>
          <p:cNvPr id="6" name="Rectangle 4"/>
          <p:cNvSpPr>
            <a:spLocks noChangeArrowheads="1"/>
          </p:cNvSpPr>
          <p:nvPr>
            <p:custDataLst>
              <p:tags r:id="rId2"/>
            </p:custDataLst>
          </p:nvPr>
        </p:nvSpPr>
        <p:spPr bwMode="auto">
          <a:xfrm>
            <a:off x="1624467" y="1260328"/>
            <a:ext cx="412750"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7" name="Line 7"/>
          <p:cNvSpPr>
            <a:spLocks noChangeShapeType="1"/>
          </p:cNvSpPr>
          <p:nvPr>
            <p:custDataLst>
              <p:tags r:id="rId3"/>
            </p:custDataLst>
          </p:nvPr>
        </p:nvSpPr>
        <p:spPr bwMode="auto">
          <a:xfrm flipH="1" flipV="1">
            <a:off x="929141" y="1407966"/>
            <a:ext cx="695325" cy="4762"/>
          </a:xfrm>
          <a:prstGeom prst="line">
            <a:avLst/>
          </a:prstGeom>
          <a:noFill/>
          <a:ln w="28575">
            <a:solidFill>
              <a:schemeClr val="tx2"/>
            </a:solidFill>
            <a:round/>
            <a:headEnd/>
            <a:tailEnd/>
          </a:ln>
          <a:effectLst/>
        </p:spPr>
        <p:txBody>
          <a:bodyPr anchor="ctr">
            <a:noAutofit/>
          </a:bodyPr>
          <a:lstStyle/>
          <a:p>
            <a:endParaRPr lang="en-US"/>
          </a:p>
        </p:txBody>
      </p:sp>
      <p:sp>
        <p:nvSpPr>
          <p:cNvPr id="8" name="Line 8"/>
          <p:cNvSpPr>
            <a:spLocks noChangeShapeType="1"/>
          </p:cNvSpPr>
          <p:nvPr>
            <p:custDataLst>
              <p:tags r:id="rId4"/>
            </p:custDataLst>
          </p:nvPr>
        </p:nvSpPr>
        <p:spPr bwMode="auto">
          <a:xfrm flipH="1">
            <a:off x="1122816" y="1723878"/>
            <a:ext cx="501650" cy="4763"/>
          </a:xfrm>
          <a:prstGeom prst="line">
            <a:avLst/>
          </a:prstGeom>
          <a:noFill/>
          <a:ln w="28575">
            <a:solidFill>
              <a:schemeClr val="tx2"/>
            </a:solidFill>
            <a:round/>
            <a:headEnd/>
            <a:tailEnd/>
          </a:ln>
          <a:effectLst/>
        </p:spPr>
        <p:txBody>
          <a:bodyPr anchor="ctr">
            <a:noAutofit/>
          </a:bodyPr>
          <a:lstStyle/>
          <a:p>
            <a:endParaRPr lang="en-US"/>
          </a:p>
        </p:txBody>
      </p:sp>
      <p:sp>
        <p:nvSpPr>
          <p:cNvPr id="9" name="Line 10"/>
          <p:cNvSpPr>
            <a:spLocks noChangeShapeType="1"/>
          </p:cNvSpPr>
          <p:nvPr>
            <p:custDataLst>
              <p:tags r:id="rId5"/>
            </p:custDataLst>
          </p:nvPr>
        </p:nvSpPr>
        <p:spPr bwMode="auto">
          <a:xfrm flipH="1">
            <a:off x="2037216" y="1412728"/>
            <a:ext cx="533400" cy="0"/>
          </a:xfrm>
          <a:prstGeom prst="line">
            <a:avLst/>
          </a:prstGeom>
          <a:noFill/>
          <a:ln w="25400">
            <a:solidFill>
              <a:schemeClr val="bg2">
                <a:lumMod val="75000"/>
              </a:schemeClr>
            </a:solidFill>
            <a:round/>
            <a:headEnd/>
            <a:tailEnd/>
          </a:ln>
          <a:effectLst/>
        </p:spPr>
        <p:txBody>
          <a:bodyPr anchor="ctr">
            <a:noAutofit/>
          </a:bodyPr>
          <a:lstStyle/>
          <a:p>
            <a:endParaRPr lang="en-US"/>
          </a:p>
        </p:txBody>
      </p:sp>
      <p:sp>
        <p:nvSpPr>
          <p:cNvPr id="10" name="Line 16"/>
          <p:cNvSpPr>
            <a:spLocks noChangeShapeType="1"/>
          </p:cNvSpPr>
          <p:nvPr>
            <p:custDataLst>
              <p:tags r:id="rId6"/>
            </p:custDataLst>
          </p:nvPr>
        </p:nvSpPr>
        <p:spPr bwMode="auto">
          <a:xfrm flipH="1">
            <a:off x="2265816" y="1735955"/>
            <a:ext cx="173038" cy="0"/>
          </a:xfrm>
          <a:prstGeom prst="line">
            <a:avLst/>
          </a:prstGeom>
          <a:noFill/>
          <a:ln w="25400">
            <a:solidFill>
              <a:schemeClr val="bg2">
                <a:lumMod val="75000"/>
              </a:schemeClr>
            </a:solidFill>
            <a:round/>
            <a:headEnd/>
            <a:tailEnd/>
          </a:ln>
          <a:effectLst/>
        </p:spPr>
        <p:txBody>
          <a:bodyPr wrap="none" anchor="ctr">
            <a:noAutofit/>
          </a:bodyPr>
          <a:lstStyle/>
          <a:p>
            <a:endParaRPr lang="en-US"/>
          </a:p>
        </p:txBody>
      </p:sp>
      <p:sp>
        <p:nvSpPr>
          <p:cNvPr id="11" name="Line 18"/>
          <p:cNvSpPr>
            <a:spLocks noChangeShapeType="1"/>
          </p:cNvSpPr>
          <p:nvPr>
            <p:custDataLst>
              <p:tags r:id="rId7"/>
            </p:custDataLst>
          </p:nvPr>
        </p:nvSpPr>
        <p:spPr bwMode="auto">
          <a:xfrm flipH="1">
            <a:off x="2951616" y="1412728"/>
            <a:ext cx="338138" cy="0"/>
          </a:xfrm>
          <a:prstGeom prst="line">
            <a:avLst/>
          </a:prstGeom>
          <a:noFill/>
          <a:ln w="28575">
            <a:solidFill>
              <a:schemeClr val="tx2"/>
            </a:solidFill>
            <a:round/>
            <a:headEnd/>
            <a:tailEnd/>
          </a:ln>
          <a:effectLst/>
        </p:spPr>
        <p:txBody>
          <a:bodyPr wrap="none" anchor="ctr">
            <a:noAutofit/>
          </a:bodyPr>
          <a:lstStyle/>
          <a:p>
            <a:endParaRPr lang="en-US"/>
          </a:p>
        </p:txBody>
      </p:sp>
      <p:sp>
        <p:nvSpPr>
          <p:cNvPr id="12" name="Line 21"/>
          <p:cNvSpPr>
            <a:spLocks noChangeShapeType="1"/>
          </p:cNvSpPr>
          <p:nvPr>
            <p:custDataLst>
              <p:tags r:id="rId8"/>
            </p:custDataLst>
          </p:nvPr>
        </p:nvSpPr>
        <p:spPr bwMode="auto">
          <a:xfrm flipH="1" flipV="1">
            <a:off x="1451429" y="1723878"/>
            <a:ext cx="0" cy="266700"/>
          </a:xfrm>
          <a:prstGeom prst="line">
            <a:avLst/>
          </a:prstGeom>
          <a:noFill/>
          <a:ln w="25400">
            <a:solidFill>
              <a:schemeClr val="bg2">
                <a:lumMod val="75000"/>
              </a:schemeClr>
            </a:solidFill>
            <a:round/>
            <a:headEnd/>
            <a:tailEnd type="oval"/>
          </a:ln>
          <a:effectLst/>
        </p:spPr>
        <p:txBody>
          <a:bodyPr anchor="ctr">
            <a:noAutofit/>
          </a:bodyPr>
          <a:lstStyle/>
          <a:p>
            <a:endParaRPr lang="en-US"/>
          </a:p>
        </p:txBody>
      </p:sp>
      <p:sp>
        <p:nvSpPr>
          <p:cNvPr id="13" name="Line 22"/>
          <p:cNvSpPr>
            <a:spLocks noChangeShapeType="1"/>
          </p:cNvSpPr>
          <p:nvPr>
            <p:custDataLst>
              <p:tags r:id="rId9"/>
            </p:custDataLst>
          </p:nvPr>
        </p:nvSpPr>
        <p:spPr bwMode="auto">
          <a:xfrm flipH="1" flipV="1">
            <a:off x="2265816" y="1724843"/>
            <a:ext cx="0" cy="277812"/>
          </a:xfrm>
          <a:prstGeom prst="line">
            <a:avLst/>
          </a:prstGeom>
          <a:noFill/>
          <a:ln w="25400">
            <a:solidFill>
              <a:schemeClr val="bg2">
                <a:lumMod val="75000"/>
              </a:schemeClr>
            </a:solidFill>
            <a:round/>
            <a:headEnd/>
            <a:tailEnd/>
          </a:ln>
          <a:effectLst/>
        </p:spPr>
        <p:txBody>
          <a:bodyPr anchor="ctr">
            <a:noAutofit/>
          </a:bodyPr>
          <a:lstStyle/>
          <a:p>
            <a:endParaRPr lang="en-US"/>
          </a:p>
        </p:txBody>
      </p:sp>
      <p:sp>
        <p:nvSpPr>
          <p:cNvPr id="14" name="Line 23"/>
          <p:cNvSpPr>
            <a:spLocks noChangeShapeType="1"/>
          </p:cNvSpPr>
          <p:nvPr>
            <p:custDataLst>
              <p:tags r:id="rId10"/>
            </p:custDataLst>
          </p:nvPr>
        </p:nvSpPr>
        <p:spPr bwMode="auto">
          <a:xfrm flipH="1" flipV="1">
            <a:off x="1451426" y="1990578"/>
            <a:ext cx="814390" cy="0"/>
          </a:xfrm>
          <a:prstGeom prst="line">
            <a:avLst/>
          </a:prstGeom>
          <a:noFill/>
          <a:ln w="25400">
            <a:solidFill>
              <a:schemeClr val="bg2">
                <a:lumMod val="75000"/>
              </a:schemeClr>
            </a:solidFill>
            <a:round/>
            <a:headEnd/>
            <a:tailEnd/>
          </a:ln>
          <a:effectLst/>
        </p:spPr>
        <p:txBody>
          <a:bodyPr anchor="ctr">
            <a:noAutofit/>
          </a:bodyPr>
          <a:lstStyle/>
          <a:p>
            <a:endParaRPr lang="en-US"/>
          </a:p>
        </p:txBody>
      </p:sp>
      <p:sp>
        <p:nvSpPr>
          <p:cNvPr id="15" name="Oval 25"/>
          <p:cNvSpPr>
            <a:spLocks noChangeArrowheads="1"/>
          </p:cNvSpPr>
          <p:nvPr>
            <p:custDataLst>
              <p:tags r:id="rId11"/>
            </p:custDataLst>
          </p:nvPr>
        </p:nvSpPr>
        <p:spPr bwMode="auto">
          <a:xfrm>
            <a:off x="2439733" y="1694195"/>
            <a:ext cx="87312" cy="88900"/>
          </a:xfrm>
          <a:prstGeom prst="ellipse">
            <a:avLst/>
          </a:prstGeom>
          <a:noFill/>
          <a:ln w="25400" algn="ctr">
            <a:solidFill>
              <a:schemeClr val="bg2">
                <a:lumMod val="75000"/>
              </a:schemeClr>
            </a:solidFill>
            <a:round/>
            <a:headEnd/>
            <a:tailEnd/>
          </a:ln>
          <a:effectLst/>
        </p:spPr>
        <p:txBody>
          <a:bodyPr wrap="none" anchor="ctr">
            <a:noAutofit/>
          </a:bodyPr>
          <a:lstStyle/>
          <a:p>
            <a:endParaRPr lang="en-US"/>
          </a:p>
        </p:txBody>
      </p:sp>
      <p:sp>
        <p:nvSpPr>
          <p:cNvPr id="16" name="Rectangle 26"/>
          <p:cNvSpPr>
            <a:spLocks noChangeArrowheads="1"/>
          </p:cNvSpPr>
          <p:nvPr>
            <p:custDataLst>
              <p:tags r:id="rId12"/>
            </p:custDataLst>
          </p:nvPr>
        </p:nvSpPr>
        <p:spPr bwMode="auto">
          <a:xfrm>
            <a:off x="1348241" y="1184128"/>
            <a:ext cx="1755775" cy="914400"/>
          </a:xfrm>
          <a:prstGeom prst="rect">
            <a:avLst/>
          </a:prstGeom>
          <a:noFill/>
          <a:ln w="28575" algn="ctr">
            <a:solidFill>
              <a:schemeClr val="accent6"/>
            </a:solidFill>
            <a:miter lim="800000"/>
            <a:headEnd/>
            <a:tailEnd/>
          </a:ln>
          <a:effectLst/>
        </p:spPr>
        <p:txBody>
          <a:bodyPr anchor="ctr">
            <a:noAutofit/>
          </a:bodyPr>
          <a:lstStyle/>
          <a:p>
            <a:endParaRPr lang="en-US"/>
          </a:p>
        </p:txBody>
      </p:sp>
      <p:sp>
        <p:nvSpPr>
          <p:cNvPr id="17" name="Rectangle 4"/>
          <p:cNvSpPr>
            <a:spLocks noChangeArrowheads="1"/>
          </p:cNvSpPr>
          <p:nvPr>
            <p:custDataLst>
              <p:tags r:id="rId13"/>
            </p:custDataLst>
          </p:nvPr>
        </p:nvSpPr>
        <p:spPr bwMode="auto">
          <a:xfrm>
            <a:off x="2570617" y="1260328"/>
            <a:ext cx="380999" cy="641350"/>
          </a:xfrm>
          <a:prstGeom prst="rect">
            <a:avLst/>
          </a:prstGeom>
          <a:noFill/>
          <a:ln w="38100" algn="ctr">
            <a:solidFill>
              <a:schemeClr val="accent1"/>
            </a:solidFill>
            <a:miter lim="800000"/>
            <a:headEnd/>
            <a:tailEnd/>
          </a:ln>
          <a:effectLst/>
        </p:spPr>
        <p:txBody>
          <a:bodyPr anchor="ctr">
            <a:noAutofit/>
          </a:bodyPr>
          <a:lstStyle/>
          <a:p>
            <a:endParaRPr lang="en-US"/>
          </a:p>
        </p:txBody>
      </p:sp>
      <p:sp>
        <p:nvSpPr>
          <p:cNvPr id="18" name="TextBox 17"/>
          <p:cNvSpPr txBox="1"/>
          <p:nvPr/>
        </p:nvSpPr>
        <p:spPr>
          <a:xfrm>
            <a:off x="4015060" y="1366277"/>
            <a:ext cx="3781805" cy="523220"/>
          </a:xfrm>
          <a:prstGeom prst="rect">
            <a:avLst/>
          </a:prstGeom>
          <a:noFill/>
        </p:spPr>
        <p:txBody>
          <a:bodyPr wrap="none" rtlCol="0">
            <a:spAutoFit/>
          </a:bodyPr>
          <a:lstStyle/>
          <a:p>
            <a:r>
              <a:rPr lang="en-US" sz="2800" dirty="0" smtClean="0">
                <a:solidFill>
                  <a:schemeClr val="tx2"/>
                </a:solidFill>
                <a:latin typeface="Source Sans Pro"/>
              </a:rPr>
              <a:t>D Flip Flop stores 1 bit</a:t>
            </a:r>
            <a:endParaRPr lang="en-US" sz="2800" dirty="0">
              <a:solidFill>
                <a:schemeClr val="tx2"/>
              </a:solidFill>
              <a:latin typeface="Source Sans Pro"/>
            </a:endParaRPr>
          </a:p>
        </p:txBody>
      </p:sp>
      <p:sp>
        <p:nvSpPr>
          <p:cNvPr id="19" name="TextBox 18"/>
          <p:cNvSpPr txBox="1"/>
          <p:nvPr/>
        </p:nvSpPr>
        <p:spPr>
          <a:xfrm>
            <a:off x="3158535" y="1002412"/>
            <a:ext cx="395877" cy="461665"/>
          </a:xfrm>
          <a:prstGeom prst="rect">
            <a:avLst/>
          </a:prstGeom>
          <a:noFill/>
        </p:spPr>
        <p:txBody>
          <a:bodyPr wrap="square" rtlCol="0">
            <a:spAutoFit/>
          </a:bodyPr>
          <a:lstStyle/>
          <a:p>
            <a:r>
              <a:rPr lang="en-US" sz="2400" dirty="0" smtClean="0">
                <a:solidFill>
                  <a:schemeClr val="tx2"/>
                </a:solidFill>
                <a:latin typeface="Source Sans Pro"/>
              </a:rPr>
              <a:t>Q</a:t>
            </a:r>
            <a:endParaRPr lang="en-US" sz="2400" dirty="0">
              <a:solidFill>
                <a:schemeClr val="tx2"/>
              </a:solidFill>
              <a:latin typeface="Source Sans Pro"/>
            </a:endParaRPr>
          </a:p>
        </p:txBody>
      </p:sp>
      <p:sp>
        <p:nvSpPr>
          <p:cNvPr id="20" name="TextBox 19"/>
          <p:cNvSpPr txBox="1"/>
          <p:nvPr/>
        </p:nvSpPr>
        <p:spPr>
          <a:xfrm>
            <a:off x="685664" y="990600"/>
            <a:ext cx="395877" cy="461665"/>
          </a:xfrm>
          <a:prstGeom prst="rect">
            <a:avLst/>
          </a:prstGeom>
          <a:noFill/>
        </p:spPr>
        <p:txBody>
          <a:bodyPr wrap="square" rtlCol="0">
            <a:spAutoFit/>
          </a:bodyPr>
          <a:lstStyle/>
          <a:p>
            <a:r>
              <a:rPr lang="en-US" sz="2400" dirty="0">
                <a:solidFill>
                  <a:schemeClr val="tx2"/>
                </a:solidFill>
                <a:latin typeface="Source Sans Pro"/>
              </a:rPr>
              <a:t>D</a:t>
            </a:r>
          </a:p>
        </p:txBody>
      </p:sp>
      <p:sp>
        <p:nvSpPr>
          <p:cNvPr id="21" name="TextBox 20"/>
          <p:cNvSpPr txBox="1"/>
          <p:nvPr/>
        </p:nvSpPr>
        <p:spPr>
          <a:xfrm>
            <a:off x="563115" y="1479702"/>
            <a:ext cx="632726" cy="461665"/>
          </a:xfrm>
          <a:prstGeom prst="rect">
            <a:avLst/>
          </a:prstGeom>
          <a:noFill/>
        </p:spPr>
        <p:txBody>
          <a:bodyPr wrap="square" rtlCol="0">
            <a:spAutoFit/>
          </a:bodyPr>
          <a:lstStyle/>
          <a:p>
            <a:r>
              <a:rPr lang="en-US" sz="2400" dirty="0" err="1" smtClean="0">
                <a:solidFill>
                  <a:schemeClr val="tx2"/>
                </a:solidFill>
                <a:latin typeface="Source Sans Pro"/>
              </a:rPr>
              <a:t>clk</a:t>
            </a:r>
            <a:endParaRPr lang="en-US" sz="2400" dirty="0">
              <a:solidFill>
                <a:schemeClr val="tx2"/>
              </a:solidFill>
              <a:latin typeface="Source Sans Pro"/>
            </a:endParaRPr>
          </a:p>
        </p:txBody>
      </p:sp>
    </p:spTree>
    <p:extLst>
      <p:ext uri="{BB962C8B-B14F-4D97-AF65-F5344CB8AC3E}">
        <p14:creationId xmlns:p14="http://schemas.microsoft.com/office/powerpoint/2010/main" val="31760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8</a:t>
            </a:fld>
            <a:endParaRPr lang="en-US"/>
          </a:p>
        </p:txBody>
      </p:sp>
      <p:sp>
        <p:nvSpPr>
          <p:cNvPr id="5" name="Title 1"/>
          <p:cNvSpPr>
            <a:spLocks noGrp="1"/>
          </p:cNvSpPr>
          <p:nvPr>
            <p:ph type="title"/>
          </p:nvPr>
        </p:nvSpPr>
        <p:spPr>
          <a:xfrm>
            <a:off x="228600" y="152400"/>
            <a:ext cx="8686800" cy="533400"/>
          </a:xfrm>
        </p:spPr>
        <p:txBody>
          <a:bodyPr>
            <a:normAutofit fontScale="90000"/>
          </a:bodyPr>
          <a:lstStyle/>
          <a:p>
            <a:r>
              <a:rPr lang="en-US" dirty="0" smtClean="0"/>
              <a:t>Goal for today</a:t>
            </a:r>
            <a:endParaRPr lang="en-US" dirty="0"/>
          </a:p>
        </p:txBody>
      </p:sp>
      <p:sp>
        <p:nvSpPr>
          <p:cNvPr id="6" name="Content Placeholder 2"/>
          <p:cNvSpPr>
            <a:spLocks noGrp="1"/>
          </p:cNvSpPr>
          <p:nvPr>
            <p:ph idx="1"/>
          </p:nvPr>
        </p:nvSpPr>
        <p:spPr>
          <a:xfrm>
            <a:off x="152400" y="685800"/>
            <a:ext cx="9144000" cy="5638800"/>
          </a:xfrm>
        </p:spPr>
        <p:txBody>
          <a:bodyPr/>
          <a:lstStyle/>
          <a:p>
            <a:pPr marL="0" indent="0">
              <a:buNone/>
            </a:pPr>
            <a:r>
              <a:rPr lang="en-US" dirty="0" smtClean="0"/>
              <a:t>How do we store results from ALU computations?</a:t>
            </a:r>
          </a:p>
          <a:p>
            <a:endParaRPr lang="en-US" sz="1200" dirty="0" smtClean="0"/>
          </a:p>
        </p:txBody>
      </p:sp>
    </p:spTree>
    <p:extLst>
      <p:ext uri="{BB962C8B-B14F-4D97-AF65-F5344CB8AC3E}">
        <p14:creationId xmlns:p14="http://schemas.microsoft.com/office/powerpoint/2010/main" val="2060708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FE0FDE5-1195-4879-940F-31B1BE8EAA1F}" type="slidenum">
              <a:rPr lang="en-US" smtClean="0"/>
              <a:pPr>
                <a:defRPr/>
              </a:pPr>
              <a:t>9</a:t>
            </a:fld>
            <a:endParaRPr lang="en-US"/>
          </a:p>
        </p:txBody>
      </p:sp>
      <p:sp>
        <p:nvSpPr>
          <p:cNvPr id="7" name="Line 34"/>
          <p:cNvSpPr>
            <a:spLocks noChangeShapeType="1"/>
          </p:cNvSpPr>
          <p:nvPr>
            <p:custDataLst>
              <p:tags r:id="rId1"/>
            </p:custDataLst>
          </p:nvPr>
        </p:nvSpPr>
        <p:spPr bwMode="auto">
          <a:xfrm flipV="1">
            <a:off x="2286000" y="4191000"/>
            <a:ext cx="304800" cy="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8" name="Line 43"/>
          <p:cNvSpPr>
            <a:spLocks noChangeShapeType="1"/>
          </p:cNvSpPr>
          <p:nvPr>
            <p:custDataLst>
              <p:tags r:id="rId2"/>
            </p:custDataLst>
          </p:nvPr>
        </p:nvSpPr>
        <p:spPr bwMode="auto">
          <a:xfrm>
            <a:off x="3733800" y="2209800"/>
            <a:ext cx="2286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9" name="Line 44"/>
          <p:cNvSpPr>
            <a:spLocks noChangeShapeType="1"/>
          </p:cNvSpPr>
          <p:nvPr>
            <p:custDataLst>
              <p:tags r:id="rId3"/>
            </p:custDataLst>
          </p:nvPr>
        </p:nvSpPr>
        <p:spPr bwMode="auto">
          <a:xfrm>
            <a:off x="3733800" y="3048000"/>
            <a:ext cx="1905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10" name="Line 47"/>
          <p:cNvSpPr>
            <a:spLocks noChangeShapeType="1"/>
          </p:cNvSpPr>
          <p:nvPr>
            <p:custDataLst>
              <p:tags r:id="rId4"/>
            </p:custDataLst>
          </p:nvPr>
        </p:nvSpPr>
        <p:spPr bwMode="auto">
          <a:xfrm flipV="1">
            <a:off x="8686800" y="1143000"/>
            <a:ext cx="0" cy="16764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11" name="Line 48"/>
          <p:cNvSpPr>
            <a:spLocks noChangeShapeType="1"/>
          </p:cNvSpPr>
          <p:nvPr>
            <p:custDataLst>
              <p:tags r:id="rId5"/>
            </p:custDataLst>
          </p:nvPr>
        </p:nvSpPr>
        <p:spPr bwMode="auto">
          <a:xfrm flipH="1">
            <a:off x="6629400" y="2590800"/>
            <a:ext cx="16764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12" name="Line 49"/>
          <p:cNvSpPr>
            <a:spLocks noChangeShapeType="1"/>
          </p:cNvSpPr>
          <p:nvPr>
            <p:custDataLst>
              <p:tags r:id="rId6"/>
            </p:custDataLst>
          </p:nvPr>
        </p:nvSpPr>
        <p:spPr bwMode="auto">
          <a:xfrm flipV="1">
            <a:off x="1981200" y="1143000"/>
            <a:ext cx="6705600" cy="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13" name="Line 51"/>
          <p:cNvSpPr>
            <a:spLocks noChangeShapeType="1"/>
          </p:cNvSpPr>
          <p:nvPr>
            <p:custDataLst>
              <p:tags r:id="rId7"/>
            </p:custDataLst>
          </p:nvPr>
        </p:nvSpPr>
        <p:spPr bwMode="auto">
          <a:xfrm flipV="1">
            <a:off x="1981200" y="2895600"/>
            <a:ext cx="228600" cy="0"/>
          </a:xfrm>
          <a:prstGeom prst="line">
            <a:avLst/>
          </a:prstGeom>
          <a:noFill/>
          <a:ln w="25400" cap="sq">
            <a:solidFill>
              <a:schemeClr val="accent4"/>
            </a:solidFill>
            <a:round/>
            <a:headEnd type="none" w="med" len="med"/>
            <a:tailEnd type="arrow" w="med" len="med"/>
          </a:ln>
          <a:effectLst/>
        </p:spPr>
        <p:txBody>
          <a:bodyPr anchor="ctr" anchorCtr="1">
            <a:noAutofit/>
          </a:bodyPr>
          <a:lstStyle/>
          <a:p>
            <a:endParaRPr lang="en-US">
              <a:latin typeface="Source Sans Pro" panose="020B0503030403020204"/>
            </a:endParaRPr>
          </a:p>
        </p:txBody>
      </p:sp>
      <p:sp>
        <p:nvSpPr>
          <p:cNvPr id="14" name="Text Box 52"/>
          <p:cNvSpPr txBox="1">
            <a:spLocks noChangeArrowheads="1"/>
          </p:cNvSpPr>
          <p:nvPr>
            <p:custDataLst>
              <p:tags r:id="rId8"/>
            </p:custDataLst>
          </p:nvPr>
        </p:nvSpPr>
        <p:spPr bwMode="auto">
          <a:xfrm>
            <a:off x="6172200" y="2438400"/>
            <a:ext cx="470000" cy="394275"/>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800" dirty="0" err="1">
                <a:solidFill>
                  <a:schemeClr val="tx2"/>
                </a:solidFill>
                <a:latin typeface="Source Sans Pro" panose="020B0503030403020204"/>
              </a:rPr>
              <a:t>alu</a:t>
            </a:r>
            <a:endParaRPr lang="en-US" sz="1800" dirty="0">
              <a:solidFill>
                <a:schemeClr val="tx2"/>
              </a:solidFill>
              <a:latin typeface="Source Sans Pro" panose="020B0503030403020204"/>
            </a:endParaRPr>
          </a:p>
        </p:txBody>
      </p:sp>
      <p:sp>
        <p:nvSpPr>
          <p:cNvPr id="15" name="Line 8"/>
          <p:cNvSpPr>
            <a:spLocks noChangeShapeType="1"/>
          </p:cNvSpPr>
          <p:nvPr>
            <p:custDataLst>
              <p:tags r:id="rId9"/>
            </p:custDataLst>
          </p:nvPr>
        </p:nvSpPr>
        <p:spPr bwMode="auto">
          <a:xfrm flipH="1">
            <a:off x="758320" y="2971800"/>
            <a:ext cx="3678" cy="762000"/>
          </a:xfrm>
          <a:prstGeom prst="line">
            <a:avLst/>
          </a:prstGeom>
          <a:noFill/>
          <a:ln w="25400" cap="sq">
            <a:solidFill>
              <a:schemeClr val="accent1"/>
            </a:solidFill>
            <a:round/>
            <a:headEnd type="arrow" w="med" len="med"/>
            <a:tailEnd type="none" w="med" len="med"/>
          </a:ln>
          <a:effectLst/>
        </p:spPr>
        <p:txBody>
          <a:bodyPr wrap="square" anchor="ctr" anchorCtr="1">
            <a:noAutofit/>
          </a:bodyPr>
          <a:lstStyle/>
          <a:p>
            <a:endParaRPr lang="en-US">
              <a:latin typeface="Source Sans Pro" panose="020B0503030403020204"/>
            </a:endParaRPr>
          </a:p>
        </p:txBody>
      </p:sp>
      <p:sp>
        <p:nvSpPr>
          <p:cNvPr id="16" name="Text Box 11"/>
          <p:cNvSpPr txBox="1">
            <a:spLocks noChangeArrowheads="1"/>
          </p:cNvSpPr>
          <p:nvPr>
            <p:custDataLst>
              <p:tags r:id="rId10"/>
            </p:custDataLst>
          </p:nvPr>
        </p:nvSpPr>
        <p:spPr bwMode="auto">
          <a:xfrm>
            <a:off x="381000" y="3733800"/>
            <a:ext cx="762000" cy="304799"/>
          </a:xfrm>
          <a:prstGeom prst="rect">
            <a:avLst/>
          </a:prstGeom>
          <a:noFill/>
          <a:ln w="25400" cap="sq" algn="ctr">
            <a:solidFill>
              <a:schemeClr val="tx2"/>
            </a:solid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dirty="0" smtClean="0">
                <a:solidFill>
                  <a:schemeClr val="tx2"/>
                </a:solidFill>
                <a:latin typeface="Source Sans Pro" panose="020B0503030403020204"/>
              </a:rPr>
              <a:t>PC</a:t>
            </a:r>
            <a:endParaRPr lang="en-US" dirty="0">
              <a:solidFill>
                <a:schemeClr val="tx2"/>
              </a:solidFill>
              <a:latin typeface="Source Sans Pro" panose="020B0503030403020204"/>
            </a:endParaRPr>
          </a:p>
        </p:txBody>
      </p:sp>
      <p:sp>
        <p:nvSpPr>
          <p:cNvPr id="17" name="Line 18"/>
          <p:cNvSpPr>
            <a:spLocks noChangeShapeType="1"/>
          </p:cNvSpPr>
          <p:nvPr>
            <p:custDataLst>
              <p:tags r:id="rId11"/>
            </p:custDataLst>
          </p:nvPr>
        </p:nvSpPr>
        <p:spPr bwMode="auto">
          <a:xfrm flipH="1">
            <a:off x="1295400" y="3352800"/>
            <a:ext cx="0" cy="1143000"/>
          </a:xfrm>
          <a:prstGeom prst="line">
            <a:avLst/>
          </a:prstGeom>
          <a:noFill/>
          <a:ln w="25400" cap="sq">
            <a:solidFill>
              <a:schemeClr val="accent1"/>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18" name="Line 21"/>
          <p:cNvSpPr>
            <a:spLocks noChangeShapeType="1"/>
          </p:cNvSpPr>
          <p:nvPr>
            <p:custDataLst>
              <p:tags r:id="rId12"/>
            </p:custDataLst>
          </p:nvPr>
        </p:nvSpPr>
        <p:spPr bwMode="auto">
          <a:xfrm>
            <a:off x="761998" y="4038598"/>
            <a:ext cx="2" cy="457201"/>
          </a:xfrm>
          <a:prstGeom prst="line">
            <a:avLst/>
          </a:prstGeom>
          <a:noFill/>
          <a:ln w="25400" cap="sq">
            <a:solidFill>
              <a:schemeClr val="accent1"/>
            </a:solidFill>
            <a:round/>
            <a:headEnd type="arrow" w="med" len="med"/>
            <a:tailEnd type="none" w="med" len="med"/>
          </a:ln>
          <a:effectLst/>
        </p:spPr>
        <p:txBody>
          <a:bodyPr wrap="square" anchor="ctr">
            <a:spAutoFit/>
          </a:bodyPr>
          <a:lstStyle/>
          <a:p>
            <a:endParaRPr lang="en-US">
              <a:latin typeface="Source Sans Pro" panose="020B0503030403020204"/>
            </a:endParaRPr>
          </a:p>
        </p:txBody>
      </p:sp>
      <p:sp>
        <p:nvSpPr>
          <p:cNvPr id="19" name="Line 49"/>
          <p:cNvSpPr>
            <a:spLocks noChangeShapeType="1"/>
          </p:cNvSpPr>
          <p:nvPr>
            <p:custDataLst>
              <p:tags r:id="rId13"/>
            </p:custDataLst>
          </p:nvPr>
        </p:nvSpPr>
        <p:spPr bwMode="auto">
          <a:xfrm flipH="1">
            <a:off x="1981200" y="1143000"/>
            <a:ext cx="0" cy="17526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20" name="Line 49"/>
          <p:cNvSpPr>
            <a:spLocks noChangeShapeType="1"/>
          </p:cNvSpPr>
          <p:nvPr>
            <p:custDataLst>
              <p:tags r:id="rId14"/>
            </p:custDataLst>
          </p:nvPr>
        </p:nvSpPr>
        <p:spPr bwMode="auto">
          <a:xfrm flipH="1" flipV="1">
            <a:off x="1295400" y="2438400"/>
            <a:ext cx="2286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21" name="Line 44"/>
          <p:cNvSpPr>
            <a:spLocks noChangeShapeType="1"/>
          </p:cNvSpPr>
          <p:nvPr>
            <p:custDataLst>
              <p:tags r:id="rId15"/>
            </p:custDataLst>
          </p:nvPr>
        </p:nvSpPr>
        <p:spPr bwMode="auto">
          <a:xfrm>
            <a:off x="5791200" y="3200400"/>
            <a:ext cx="228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2" name="Line 44"/>
          <p:cNvSpPr>
            <a:spLocks noChangeShapeType="1"/>
          </p:cNvSpPr>
          <p:nvPr>
            <p:custDataLst>
              <p:tags r:id="rId16"/>
            </p:custDataLst>
          </p:nvPr>
        </p:nvSpPr>
        <p:spPr bwMode="auto">
          <a:xfrm>
            <a:off x="5257800" y="3505200"/>
            <a:ext cx="381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3" name="Line 49"/>
          <p:cNvSpPr>
            <a:spLocks noChangeShapeType="1"/>
          </p:cNvSpPr>
          <p:nvPr>
            <p:custDataLst>
              <p:tags r:id="rId17"/>
            </p:custDataLst>
          </p:nvPr>
        </p:nvSpPr>
        <p:spPr bwMode="auto">
          <a:xfrm>
            <a:off x="2286000" y="4876800"/>
            <a:ext cx="152400" cy="152400"/>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sp>
        <p:nvSpPr>
          <p:cNvPr id="24" name="Text Box 29"/>
          <p:cNvSpPr txBox="1">
            <a:spLocks noChangeArrowheads="1"/>
          </p:cNvSpPr>
          <p:nvPr>
            <p:custDataLst>
              <p:tags r:id="rId18"/>
            </p:custDataLst>
          </p:nvPr>
        </p:nvSpPr>
        <p:spPr bwMode="auto">
          <a:xfrm>
            <a:off x="2343960" y="4724400"/>
            <a:ext cx="55164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err="1" smtClean="0">
                <a:solidFill>
                  <a:schemeClr val="tx2"/>
                </a:solidFill>
                <a:latin typeface="Source Sans Pro" panose="020B0503030403020204"/>
              </a:rPr>
              <a:t>imm</a:t>
            </a:r>
            <a:endParaRPr lang="en-US" sz="1600" dirty="0">
              <a:solidFill>
                <a:schemeClr val="tx2"/>
              </a:solidFill>
              <a:latin typeface="Source Sans Pro" panose="020B0503030403020204"/>
            </a:endParaRPr>
          </a:p>
        </p:txBody>
      </p:sp>
      <p:sp>
        <p:nvSpPr>
          <p:cNvPr id="25" name="Rectangle 4"/>
          <p:cNvSpPr>
            <a:spLocks noChangeArrowheads="1"/>
          </p:cNvSpPr>
          <p:nvPr>
            <p:custDataLst>
              <p:tags r:id="rId19"/>
            </p:custDataLst>
          </p:nvPr>
        </p:nvSpPr>
        <p:spPr bwMode="auto">
          <a:xfrm>
            <a:off x="304800" y="1905000"/>
            <a:ext cx="990600" cy="1066800"/>
          </a:xfrm>
          <a:prstGeom prst="rect">
            <a:avLst/>
          </a:prstGeom>
          <a:noFill/>
          <a:ln w="25400" cap="sq" algn="ctr">
            <a:solidFill>
              <a:schemeClr val="tx2"/>
            </a:solidFill>
            <a:miter lim="800000"/>
            <a:headEnd/>
            <a:tailEnd/>
          </a:ln>
          <a:effectLst/>
        </p:spPr>
        <p:txBody>
          <a:bodyPr wrap="square" anchor="ctr" anchorCtr="1">
            <a:noAutofit/>
          </a:bodyPr>
          <a:lstStyle/>
          <a:p>
            <a:pPr algn="ctr"/>
            <a:r>
              <a:rPr lang="en-US" sz="1700" dirty="0" smtClean="0">
                <a:solidFill>
                  <a:schemeClr val="tx2"/>
                </a:solidFill>
                <a:latin typeface="Source Sans Pro" panose="020B0503030403020204"/>
              </a:rPr>
              <a:t>memory</a:t>
            </a:r>
            <a:endParaRPr lang="en-US" sz="1700" dirty="0">
              <a:solidFill>
                <a:schemeClr val="tx2"/>
              </a:solidFill>
              <a:latin typeface="Source Sans Pro" panose="020B0503030403020204"/>
            </a:endParaRPr>
          </a:p>
        </p:txBody>
      </p:sp>
      <p:sp>
        <p:nvSpPr>
          <p:cNvPr id="26" name="Text Box 5"/>
          <p:cNvSpPr txBox="1">
            <a:spLocks noChangeArrowheads="1"/>
          </p:cNvSpPr>
          <p:nvPr>
            <p:custDataLst>
              <p:tags r:id="rId20"/>
            </p:custDataLst>
          </p:nvPr>
        </p:nvSpPr>
        <p:spPr bwMode="auto">
          <a:xfrm>
            <a:off x="6670274" y="4114800"/>
            <a:ext cx="1357099" cy="394274"/>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a:solidFill>
                  <a:schemeClr val="tx2"/>
                </a:solidFill>
                <a:latin typeface="Source Sans Pro" panose="020B0503030403020204"/>
              </a:rPr>
              <a:t>memory</a:t>
            </a:r>
          </a:p>
        </p:txBody>
      </p:sp>
      <p:sp>
        <p:nvSpPr>
          <p:cNvPr id="27" name="Line 49"/>
          <p:cNvSpPr>
            <a:spLocks noChangeShapeType="1"/>
          </p:cNvSpPr>
          <p:nvPr>
            <p:custDataLst>
              <p:tags r:id="rId21"/>
            </p:custDataLst>
          </p:nvPr>
        </p:nvSpPr>
        <p:spPr bwMode="auto">
          <a:xfrm flipV="1">
            <a:off x="5029200" y="3048000"/>
            <a:ext cx="0" cy="914400"/>
          </a:xfrm>
          <a:prstGeom prst="line">
            <a:avLst/>
          </a:prstGeom>
          <a:noFill/>
          <a:ln w="25400" cap="sq">
            <a:solidFill>
              <a:schemeClr val="accent4"/>
            </a:solidFill>
            <a:round/>
            <a:headEnd/>
            <a:tailEnd type="oval"/>
          </a:ln>
          <a:effectLst/>
        </p:spPr>
        <p:txBody>
          <a:bodyPr wrap="square" anchor="ctr" anchorCtr="1">
            <a:noAutofit/>
          </a:bodyPr>
          <a:lstStyle/>
          <a:p>
            <a:endParaRPr lang="en-US">
              <a:latin typeface="Source Sans Pro" panose="020B0503030403020204"/>
            </a:endParaRPr>
          </a:p>
        </p:txBody>
      </p:sp>
      <p:sp>
        <p:nvSpPr>
          <p:cNvPr id="28" name="Line 44"/>
          <p:cNvSpPr>
            <a:spLocks noChangeShapeType="1"/>
          </p:cNvSpPr>
          <p:nvPr>
            <p:custDataLst>
              <p:tags r:id="rId22"/>
            </p:custDataLst>
          </p:nvPr>
        </p:nvSpPr>
        <p:spPr bwMode="auto">
          <a:xfrm>
            <a:off x="5029200" y="3962400"/>
            <a:ext cx="1752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29" name="Text Box 5"/>
          <p:cNvSpPr txBox="1">
            <a:spLocks noChangeArrowheads="1"/>
          </p:cNvSpPr>
          <p:nvPr>
            <p:custDataLst>
              <p:tags r:id="rId23"/>
            </p:custDataLst>
          </p:nvPr>
        </p:nvSpPr>
        <p:spPr bwMode="auto">
          <a:xfrm>
            <a:off x="6705600" y="3733800"/>
            <a:ext cx="518900" cy="394275"/>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smtClean="0">
                <a:solidFill>
                  <a:schemeClr val="tx2"/>
                </a:solidFill>
                <a:latin typeface="Source Sans Pro" panose="020B0503030403020204"/>
              </a:rPr>
              <a:t>d</a:t>
            </a:r>
            <a:r>
              <a:rPr lang="en-US" sz="2000" baseline="-25000" dirty="0" smtClean="0">
                <a:solidFill>
                  <a:schemeClr val="tx2"/>
                </a:solidFill>
                <a:latin typeface="Source Sans Pro" panose="020B0503030403020204"/>
              </a:rPr>
              <a:t>in</a:t>
            </a:r>
            <a:endParaRPr lang="en-US" sz="2000" baseline="-25000" dirty="0">
              <a:solidFill>
                <a:schemeClr val="tx2"/>
              </a:solidFill>
              <a:latin typeface="Source Sans Pro" panose="020B0503030403020204"/>
            </a:endParaRPr>
          </a:p>
        </p:txBody>
      </p:sp>
      <p:sp>
        <p:nvSpPr>
          <p:cNvPr id="30" name="Text Box 5"/>
          <p:cNvSpPr txBox="1">
            <a:spLocks noChangeArrowheads="1"/>
          </p:cNvSpPr>
          <p:nvPr>
            <p:custDataLst>
              <p:tags r:id="rId24"/>
            </p:custDataLst>
          </p:nvPr>
        </p:nvSpPr>
        <p:spPr bwMode="auto">
          <a:xfrm>
            <a:off x="7315201" y="3733800"/>
            <a:ext cx="685799" cy="367726"/>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d</a:t>
            </a:r>
            <a:r>
              <a:rPr lang="en-US" sz="2000" baseline="-25000" dirty="0" err="1" smtClean="0">
                <a:solidFill>
                  <a:schemeClr val="tx2"/>
                </a:solidFill>
                <a:latin typeface="Source Sans Pro" panose="020B0503030403020204"/>
              </a:rPr>
              <a:t>out</a:t>
            </a:r>
            <a:endParaRPr lang="en-US" sz="2000" baseline="-25000" dirty="0">
              <a:solidFill>
                <a:schemeClr val="tx2"/>
              </a:solidFill>
              <a:latin typeface="Source Sans Pro" panose="020B0503030403020204"/>
            </a:endParaRPr>
          </a:p>
        </p:txBody>
      </p:sp>
      <p:sp>
        <p:nvSpPr>
          <p:cNvPr id="31" name="Line 45"/>
          <p:cNvSpPr>
            <a:spLocks noChangeShapeType="1"/>
          </p:cNvSpPr>
          <p:nvPr>
            <p:custDataLst>
              <p:tags r:id="rId25"/>
            </p:custDataLst>
          </p:nvPr>
        </p:nvSpPr>
        <p:spPr bwMode="auto">
          <a:xfrm flipV="1">
            <a:off x="7239000" y="44958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32" name="Text Box 5"/>
          <p:cNvSpPr txBox="1">
            <a:spLocks noChangeArrowheads="1"/>
          </p:cNvSpPr>
          <p:nvPr>
            <p:custDataLst>
              <p:tags r:id="rId26"/>
            </p:custDataLst>
          </p:nvPr>
        </p:nvSpPr>
        <p:spPr bwMode="auto">
          <a:xfrm>
            <a:off x="6781799" y="3415725"/>
            <a:ext cx="976100" cy="394275"/>
          </a:xfrm>
          <a:prstGeom prst="rect">
            <a:avLst/>
          </a:prstGeom>
          <a:noFill/>
          <a:ln w="25400" cap="sq" algn="ctr">
            <a:noFill/>
            <a:miter lim="800000"/>
            <a:headEnd/>
            <a:tailEnd/>
          </a:ln>
          <a:effectLst/>
        </p:spPr>
        <p:txBody>
          <a:bodyPr wrap="square" anchor="ctr" anchorCtr="1">
            <a:noAutofit/>
          </a:bodyPr>
          <a:lstStyle/>
          <a:p>
            <a:pPr algn="ctr" eaLnBrk="1" hangingPunct="1">
              <a:lnSpc>
                <a:spcPct val="116000"/>
              </a:lnSpc>
              <a:buClr>
                <a:srgbClr val="40458C"/>
              </a:buClr>
              <a:buSzPct val="100000"/>
              <a:buFont typeface="Times New Roman" pitchFamily="18" charset="0"/>
              <a:buNone/>
            </a:pPr>
            <a:r>
              <a:rPr lang="en-US" sz="2000" dirty="0" err="1" smtClean="0">
                <a:solidFill>
                  <a:schemeClr val="tx2"/>
                </a:solidFill>
                <a:latin typeface="Source Sans Pro" panose="020B0503030403020204"/>
              </a:rPr>
              <a:t>addr</a:t>
            </a:r>
            <a:endParaRPr lang="en-US" sz="2000" dirty="0">
              <a:solidFill>
                <a:schemeClr val="tx2"/>
              </a:solidFill>
              <a:latin typeface="Source Sans Pro" panose="020B0503030403020204"/>
            </a:endParaRPr>
          </a:p>
        </p:txBody>
      </p:sp>
      <p:sp>
        <p:nvSpPr>
          <p:cNvPr id="33" name="Line 44"/>
          <p:cNvSpPr>
            <a:spLocks noChangeShapeType="1"/>
          </p:cNvSpPr>
          <p:nvPr>
            <p:custDataLst>
              <p:tags r:id="rId27"/>
            </p:custDataLst>
          </p:nvPr>
        </p:nvSpPr>
        <p:spPr bwMode="auto">
          <a:xfrm>
            <a:off x="7239000" y="2590800"/>
            <a:ext cx="0" cy="83820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34" name="Line 48"/>
          <p:cNvSpPr>
            <a:spLocks noChangeShapeType="1"/>
          </p:cNvSpPr>
          <p:nvPr>
            <p:custDataLst>
              <p:tags r:id="rId28"/>
            </p:custDataLst>
          </p:nvPr>
        </p:nvSpPr>
        <p:spPr bwMode="auto">
          <a:xfrm flipH="1">
            <a:off x="8458200" y="2819400"/>
            <a:ext cx="2286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35" name="Line 44"/>
          <p:cNvSpPr>
            <a:spLocks noChangeShapeType="1"/>
          </p:cNvSpPr>
          <p:nvPr>
            <p:custDataLst>
              <p:tags r:id="rId29"/>
            </p:custDataLst>
          </p:nvPr>
        </p:nvSpPr>
        <p:spPr bwMode="auto">
          <a:xfrm>
            <a:off x="8077200" y="3048000"/>
            <a:ext cx="2286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36" name="Line 49"/>
          <p:cNvSpPr>
            <a:spLocks noChangeShapeType="1"/>
          </p:cNvSpPr>
          <p:nvPr>
            <p:custDataLst>
              <p:tags r:id="rId30"/>
            </p:custDataLst>
          </p:nvPr>
        </p:nvSpPr>
        <p:spPr bwMode="auto">
          <a:xfrm>
            <a:off x="8077200" y="3048000"/>
            <a:ext cx="0" cy="9144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37" name="Line 49"/>
          <p:cNvSpPr>
            <a:spLocks noChangeShapeType="1"/>
          </p:cNvSpPr>
          <p:nvPr>
            <p:custDataLst>
              <p:tags r:id="rId31"/>
            </p:custDataLst>
          </p:nvPr>
        </p:nvSpPr>
        <p:spPr bwMode="auto">
          <a:xfrm flipV="1">
            <a:off x="7924800" y="3962400"/>
            <a:ext cx="1524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38" name="Line 49"/>
          <p:cNvSpPr>
            <a:spLocks noChangeShapeType="1"/>
          </p:cNvSpPr>
          <p:nvPr>
            <p:custDataLst>
              <p:tags r:id="rId32"/>
            </p:custDataLst>
          </p:nvPr>
        </p:nvSpPr>
        <p:spPr bwMode="auto">
          <a:xfrm flipV="1">
            <a:off x="2123844" y="4648200"/>
            <a:ext cx="152400" cy="1524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39" name="Text Box 29"/>
          <p:cNvSpPr txBox="1">
            <a:spLocks noChangeArrowheads="1"/>
          </p:cNvSpPr>
          <p:nvPr>
            <p:custDataLst>
              <p:tags r:id="rId33"/>
            </p:custDataLst>
          </p:nvPr>
        </p:nvSpPr>
        <p:spPr bwMode="auto">
          <a:xfrm>
            <a:off x="1676400" y="4495800"/>
            <a:ext cx="45720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target</a:t>
            </a:r>
            <a:endParaRPr lang="en-US" sz="1600" dirty="0">
              <a:solidFill>
                <a:schemeClr val="tx2"/>
              </a:solidFill>
              <a:latin typeface="Source Sans Pro" panose="020B0503030403020204"/>
            </a:endParaRPr>
          </a:p>
        </p:txBody>
      </p:sp>
      <p:sp>
        <p:nvSpPr>
          <p:cNvPr id="40" name="Line 34"/>
          <p:cNvSpPr>
            <a:spLocks noChangeShapeType="1"/>
          </p:cNvSpPr>
          <p:nvPr>
            <p:custDataLst>
              <p:tags r:id="rId34"/>
            </p:custDataLst>
          </p:nvPr>
        </p:nvSpPr>
        <p:spPr bwMode="auto">
          <a:xfrm flipH="1" flipV="1">
            <a:off x="1742844" y="4800600"/>
            <a:ext cx="381000" cy="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1" name="Line 45"/>
          <p:cNvSpPr>
            <a:spLocks noChangeShapeType="1"/>
          </p:cNvSpPr>
          <p:nvPr>
            <p:custDataLst>
              <p:tags r:id="rId35"/>
            </p:custDataLst>
          </p:nvPr>
        </p:nvSpPr>
        <p:spPr bwMode="auto">
          <a:xfrm flipH="1" flipV="1">
            <a:off x="1752600" y="5181600"/>
            <a:ext cx="457200" cy="45720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2" name="Line 49"/>
          <p:cNvSpPr>
            <a:spLocks noChangeShapeType="1"/>
          </p:cNvSpPr>
          <p:nvPr>
            <p:custDataLst>
              <p:tags r:id="rId36"/>
            </p:custDataLst>
          </p:nvPr>
        </p:nvSpPr>
        <p:spPr bwMode="auto">
          <a:xfrm flipV="1">
            <a:off x="4800600" y="4191000"/>
            <a:ext cx="0" cy="14478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43" name="Line 49"/>
          <p:cNvSpPr>
            <a:spLocks noChangeShapeType="1"/>
          </p:cNvSpPr>
          <p:nvPr>
            <p:custDataLst>
              <p:tags r:id="rId37"/>
            </p:custDataLst>
          </p:nvPr>
        </p:nvSpPr>
        <p:spPr bwMode="auto">
          <a:xfrm flipV="1">
            <a:off x="2123844" y="4267200"/>
            <a:ext cx="152400" cy="15240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44" name="Line 34"/>
          <p:cNvSpPr>
            <a:spLocks noChangeShapeType="1"/>
          </p:cNvSpPr>
          <p:nvPr>
            <p:custDataLst>
              <p:tags r:id="rId38"/>
            </p:custDataLst>
          </p:nvPr>
        </p:nvSpPr>
        <p:spPr bwMode="auto">
          <a:xfrm flipH="1" flipV="1">
            <a:off x="1742844" y="4419600"/>
            <a:ext cx="381000" cy="0"/>
          </a:xfrm>
          <a:prstGeom prst="line">
            <a:avLst/>
          </a:prstGeom>
          <a:noFill/>
          <a:ln w="25400" cap="sq">
            <a:solidFill>
              <a:schemeClr val="accent1"/>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5" name="Text Box 29"/>
          <p:cNvSpPr txBox="1">
            <a:spLocks noChangeArrowheads="1"/>
          </p:cNvSpPr>
          <p:nvPr>
            <p:custDataLst>
              <p:tags r:id="rId39"/>
            </p:custDataLst>
          </p:nvPr>
        </p:nvSpPr>
        <p:spPr bwMode="auto">
          <a:xfrm>
            <a:off x="1676400" y="4114800"/>
            <a:ext cx="53340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offset</a:t>
            </a:r>
            <a:endParaRPr lang="en-US" sz="1600" dirty="0">
              <a:solidFill>
                <a:schemeClr val="tx2"/>
              </a:solidFill>
              <a:latin typeface="Source Sans Pro" panose="020B0503030403020204"/>
            </a:endParaRPr>
          </a:p>
        </p:txBody>
      </p:sp>
      <p:sp>
        <p:nvSpPr>
          <p:cNvPr id="46" name="Line 44"/>
          <p:cNvSpPr>
            <a:spLocks noChangeShapeType="1"/>
          </p:cNvSpPr>
          <p:nvPr>
            <p:custDataLst>
              <p:tags r:id="rId40"/>
            </p:custDataLst>
          </p:nvPr>
        </p:nvSpPr>
        <p:spPr bwMode="auto">
          <a:xfrm flipH="1">
            <a:off x="4419600" y="3657600"/>
            <a:ext cx="609600" cy="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47" name="Line 45"/>
          <p:cNvSpPr>
            <a:spLocks noChangeShapeType="1"/>
          </p:cNvSpPr>
          <p:nvPr>
            <p:custDataLst>
              <p:tags r:id="rId41"/>
            </p:custDataLst>
          </p:nvPr>
        </p:nvSpPr>
        <p:spPr bwMode="auto">
          <a:xfrm flipH="1">
            <a:off x="3810000" y="4191000"/>
            <a:ext cx="228600" cy="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8" name="Line 45"/>
          <p:cNvSpPr>
            <a:spLocks noChangeShapeType="1"/>
          </p:cNvSpPr>
          <p:nvPr>
            <p:custDataLst>
              <p:tags r:id="rId42"/>
            </p:custDataLst>
          </p:nvPr>
        </p:nvSpPr>
        <p:spPr bwMode="auto">
          <a:xfrm flipH="1">
            <a:off x="3733800" y="3733800"/>
            <a:ext cx="76200" cy="3048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49" name="Line 49"/>
          <p:cNvSpPr>
            <a:spLocks noChangeShapeType="1"/>
          </p:cNvSpPr>
          <p:nvPr>
            <p:custDataLst>
              <p:tags r:id="rId43"/>
            </p:custDataLst>
          </p:nvPr>
        </p:nvSpPr>
        <p:spPr bwMode="auto">
          <a:xfrm flipV="1">
            <a:off x="3810000" y="3733800"/>
            <a:ext cx="228600" cy="0"/>
          </a:xfrm>
          <a:prstGeom prst="line">
            <a:avLst/>
          </a:prstGeom>
          <a:noFill/>
          <a:ln w="25400" cap="sq">
            <a:solidFill>
              <a:schemeClr val="accent2"/>
            </a:solidFill>
            <a:round/>
            <a:headEnd/>
            <a:tailEnd/>
          </a:ln>
          <a:effectLst/>
        </p:spPr>
        <p:txBody>
          <a:bodyPr wrap="square" anchor="ctr" anchorCtr="1">
            <a:noAutofit/>
          </a:bodyPr>
          <a:lstStyle/>
          <a:p>
            <a:endParaRPr lang="en-US" dirty="0">
              <a:latin typeface="Source Sans Pro" panose="020B0503030403020204"/>
            </a:endParaRPr>
          </a:p>
        </p:txBody>
      </p:sp>
      <p:sp>
        <p:nvSpPr>
          <p:cNvPr id="50" name="Text Box 11"/>
          <p:cNvSpPr txBox="1">
            <a:spLocks noChangeArrowheads="1"/>
          </p:cNvSpPr>
          <p:nvPr>
            <p:custDataLst>
              <p:tags r:id="rId44"/>
            </p:custDataLst>
          </p:nvPr>
        </p:nvSpPr>
        <p:spPr bwMode="auto">
          <a:xfrm>
            <a:off x="4038600" y="4038600"/>
            <a:ext cx="3810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sz="1400" dirty="0" err="1" smtClean="0">
                <a:solidFill>
                  <a:schemeClr val="tx2"/>
                </a:solidFill>
                <a:latin typeface="Source Sans Pro" panose="020B0503030403020204"/>
              </a:rPr>
              <a:t>cmp</a:t>
            </a:r>
            <a:endParaRPr lang="en-US" sz="1400" dirty="0">
              <a:solidFill>
                <a:schemeClr val="tx2"/>
              </a:solidFill>
              <a:latin typeface="Source Sans Pro" panose="020B0503030403020204"/>
            </a:endParaRPr>
          </a:p>
        </p:txBody>
      </p:sp>
      <p:sp>
        <p:nvSpPr>
          <p:cNvPr id="51" name="Line 45"/>
          <p:cNvSpPr>
            <a:spLocks noChangeShapeType="1"/>
          </p:cNvSpPr>
          <p:nvPr>
            <p:custDataLst>
              <p:tags r:id="rId45"/>
            </p:custDataLst>
          </p:nvPr>
        </p:nvSpPr>
        <p:spPr bwMode="auto">
          <a:xfrm flipV="1">
            <a:off x="4191000" y="4343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2" name="Line 49"/>
          <p:cNvSpPr>
            <a:spLocks noChangeShapeType="1"/>
          </p:cNvSpPr>
          <p:nvPr>
            <p:custDataLst>
              <p:tags r:id="rId46"/>
            </p:custDataLst>
          </p:nvPr>
        </p:nvSpPr>
        <p:spPr bwMode="auto">
          <a:xfrm>
            <a:off x="2286000" y="3962400"/>
            <a:ext cx="0" cy="11430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53" name="Oval 24"/>
          <p:cNvSpPr>
            <a:spLocks noChangeArrowheads="1"/>
          </p:cNvSpPr>
          <p:nvPr>
            <p:custDataLst>
              <p:tags r:id="rId47"/>
            </p:custDataLst>
          </p:nvPr>
        </p:nvSpPr>
        <p:spPr bwMode="auto">
          <a:xfrm>
            <a:off x="2590800" y="3962401"/>
            <a:ext cx="1219200" cy="457199"/>
          </a:xfrm>
          <a:prstGeom prst="ellipse">
            <a:avLst/>
          </a:prstGeom>
          <a:noFill/>
          <a:ln w="25400" cap="sq" algn="ctr">
            <a:solidFill>
              <a:schemeClr val="accent2"/>
            </a:solidFill>
            <a:round/>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800" dirty="0">
                <a:solidFill>
                  <a:schemeClr val="tx2"/>
                </a:solidFill>
                <a:latin typeface="Source Sans Pro" panose="020B0503030403020204"/>
              </a:rPr>
              <a:t>control</a:t>
            </a:r>
          </a:p>
        </p:txBody>
      </p:sp>
      <p:sp>
        <p:nvSpPr>
          <p:cNvPr id="54" name="Text Box 11"/>
          <p:cNvSpPr txBox="1">
            <a:spLocks noChangeArrowheads="1"/>
          </p:cNvSpPr>
          <p:nvPr>
            <p:custDataLst>
              <p:tags r:id="rId48"/>
            </p:custDataLst>
          </p:nvPr>
        </p:nvSpPr>
        <p:spPr bwMode="auto">
          <a:xfrm>
            <a:off x="4038600" y="3581400"/>
            <a:ext cx="3810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dirty="0" smtClean="0">
                <a:solidFill>
                  <a:schemeClr val="tx2"/>
                </a:solidFill>
                <a:latin typeface="Source Sans Pro" panose="020B0503030403020204"/>
              </a:rPr>
              <a:t>=?</a:t>
            </a:r>
            <a:endParaRPr lang="en-US" dirty="0">
              <a:solidFill>
                <a:schemeClr val="tx2"/>
              </a:solidFill>
              <a:latin typeface="Source Sans Pro" panose="020B0503030403020204"/>
            </a:endParaRPr>
          </a:p>
        </p:txBody>
      </p:sp>
      <p:sp>
        <p:nvSpPr>
          <p:cNvPr id="55" name="Line 44"/>
          <p:cNvSpPr>
            <a:spLocks noChangeShapeType="1"/>
          </p:cNvSpPr>
          <p:nvPr>
            <p:custDataLst>
              <p:tags r:id="rId49"/>
            </p:custDataLst>
          </p:nvPr>
        </p:nvSpPr>
        <p:spPr bwMode="auto">
          <a:xfrm flipH="1">
            <a:off x="4419600" y="3810000"/>
            <a:ext cx="381000" cy="0"/>
          </a:xfrm>
          <a:prstGeom prst="line">
            <a:avLst/>
          </a:prstGeom>
          <a:noFill/>
          <a:ln w="25400" cap="sq">
            <a:solidFill>
              <a:schemeClr val="accent4"/>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56" name="Line 44"/>
          <p:cNvSpPr>
            <a:spLocks noChangeShapeType="1"/>
          </p:cNvSpPr>
          <p:nvPr>
            <p:custDataLst>
              <p:tags r:id="rId50"/>
            </p:custDataLst>
          </p:nvPr>
        </p:nvSpPr>
        <p:spPr bwMode="auto">
          <a:xfrm flipH="1">
            <a:off x="4419600" y="4191000"/>
            <a:ext cx="3810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7" name="Line 44"/>
          <p:cNvSpPr>
            <a:spLocks noChangeShapeType="1"/>
          </p:cNvSpPr>
          <p:nvPr>
            <p:custDataLst>
              <p:tags r:id="rId51"/>
            </p:custDataLst>
          </p:nvPr>
        </p:nvSpPr>
        <p:spPr bwMode="auto">
          <a:xfrm>
            <a:off x="2438400" y="5029200"/>
            <a:ext cx="533400" cy="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8" name="Line 45"/>
          <p:cNvSpPr>
            <a:spLocks noChangeShapeType="1"/>
          </p:cNvSpPr>
          <p:nvPr>
            <p:custDataLst>
              <p:tags r:id="rId52"/>
            </p:custDataLst>
          </p:nvPr>
        </p:nvSpPr>
        <p:spPr bwMode="auto">
          <a:xfrm flipV="1">
            <a:off x="8382000" y="3200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59" name="Line 45"/>
          <p:cNvSpPr>
            <a:spLocks noChangeShapeType="1"/>
          </p:cNvSpPr>
          <p:nvPr>
            <p:custDataLst>
              <p:tags r:id="rId53"/>
            </p:custDataLst>
          </p:nvPr>
        </p:nvSpPr>
        <p:spPr bwMode="auto">
          <a:xfrm flipV="1">
            <a:off x="6400800" y="32004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0" name="Line 45"/>
          <p:cNvSpPr>
            <a:spLocks noChangeShapeType="1"/>
          </p:cNvSpPr>
          <p:nvPr>
            <p:custDataLst>
              <p:tags r:id="rId54"/>
            </p:custDataLst>
          </p:nvPr>
        </p:nvSpPr>
        <p:spPr bwMode="auto">
          <a:xfrm flipV="1">
            <a:off x="5715000" y="3657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1" name="Line 45"/>
          <p:cNvSpPr>
            <a:spLocks noChangeShapeType="1"/>
          </p:cNvSpPr>
          <p:nvPr>
            <p:custDataLst>
              <p:tags r:id="rId55"/>
            </p:custDataLst>
          </p:nvPr>
        </p:nvSpPr>
        <p:spPr bwMode="auto">
          <a:xfrm flipV="1">
            <a:off x="3200400" y="5181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2" name="Line 45"/>
          <p:cNvSpPr>
            <a:spLocks noChangeShapeType="1"/>
          </p:cNvSpPr>
          <p:nvPr>
            <p:custDataLst>
              <p:tags r:id="rId56"/>
            </p:custDataLst>
          </p:nvPr>
        </p:nvSpPr>
        <p:spPr bwMode="auto">
          <a:xfrm flipV="1">
            <a:off x="1066800" y="51816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63" name="Freeform 62"/>
          <p:cNvSpPr/>
          <p:nvPr>
            <p:custDataLst>
              <p:tags r:id="rId57"/>
            </p:custDataLst>
          </p:nvPr>
        </p:nvSpPr>
        <p:spPr>
          <a:xfrm>
            <a:off x="6019800" y="1905000"/>
            <a:ext cx="609600" cy="15240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270000">
                <a:moveTo>
                  <a:pt x="0" y="0"/>
                </a:moveTo>
                <a:lnTo>
                  <a:pt x="685800" y="317500"/>
                </a:lnTo>
                <a:lnTo>
                  <a:pt x="685800" y="952500"/>
                </a:lnTo>
                <a:lnTo>
                  <a:pt x="0" y="1270000"/>
                </a:lnTo>
                <a:lnTo>
                  <a:pt x="0" y="762000"/>
                </a:lnTo>
                <a:lnTo>
                  <a:pt x="171450" y="635000"/>
                </a:lnTo>
                <a:lnTo>
                  <a:pt x="0" y="508000"/>
                </a:lnTo>
                <a:lnTo>
                  <a:pt x="0" y="0"/>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a:endParaRPr>
          </a:p>
        </p:txBody>
      </p:sp>
      <p:sp>
        <p:nvSpPr>
          <p:cNvPr id="64" name="Oval 17"/>
          <p:cNvSpPr>
            <a:spLocks noChangeArrowheads="1"/>
          </p:cNvSpPr>
          <p:nvPr>
            <p:custDataLst>
              <p:tags r:id="rId58"/>
            </p:custDataLst>
          </p:nvPr>
        </p:nvSpPr>
        <p:spPr bwMode="auto">
          <a:xfrm>
            <a:off x="457200" y="4495800"/>
            <a:ext cx="1143000" cy="685800"/>
          </a:xfrm>
          <a:prstGeom prst="ellipse">
            <a:avLst/>
          </a:prstGeom>
          <a:noFill/>
          <a:ln w="25400" algn="ctr">
            <a:solidFill>
              <a:schemeClr val="tx2"/>
            </a:solidFill>
            <a:round/>
            <a:headEnd/>
            <a:tailEnd/>
          </a:ln>
          <a:effectLst/>
        </p:spPr>
        <p:txBody>
          <a:bodyPr wrap="none" anchor="ctr">
            <a:noAutofit/>
          </a:bodyPr>
          <a:lstStyle/>
          <a:p>
            <a:pPr algn="ctr" eaLnBrk="1" hangingPunct="1">
              <a:lnSpc>
                <a:spcPct val="116000"/>
              </a:lnSpc>
              <a:buClr>
                <a:srgbClr val="40458C"/>
              </a:buClr>
              <a:buSzPct val="100000"/>
              <a:buFont typeface="Times New Roman" pitchFamily="18" charset="0"/>
              <a:buNone/>
            </a:pPr>
            <a:r>
              <a:rPr lang="en-US" sz="1600" dirty="0">
                <a:solidFill>
                  <a:schemeClr val="tx2"/>
                </a:solidFill>
                <a:latin typeface="Source Sans Pro" panose="020B0503030403020204"/>
              </a:rPr>
              <a:t>new </a:t>
            </a:r>
            <a:r>
              <a:rPr lang="en-US" sz="1600" dirty="0" smtClean="0">
                <a:solidFill>
                  <a:schemeClr val="tx2"/>
                </a:solidFill>
                <a:latin typeface="Source Sans Pro" panose="020B0503030403020204"/>
              </a:rPr>
              <a:t/>
            </a:r>
            <a:br>
              <a:rPr lang="en-US" sz="1600" dirty="0" smtClean="0">
                <a:solidFill>
                  <a:schemeClr val="tx2"/>
                </a:solidFill>
                <a:latin typeface="Source Sans Pro" panose="020B0503030403020204"/>
              </a:rPr>
            </a:br>
            <a:r>
              <a:rPr lang="en-US" sz="1600" dirty="0" smtClean="0">
                <a:solidFill>
                  <a:schemeClr val="tx2"/>
                </a:solidFill>
                <a:latin typeface="Source Sans Pro" panose="020B0503030403020204"/>
              </a:rPr>
              <a:t>pc</a:t>
            </a:r>
            <a:endParaRPr lang="en-US" sz="1600" dirty="0">
              <a:solidFill>
                <a:schemeClr val="tx2"/>
              </a:solidFill>
              <a:latin typeface="Source Sans Pro" panose="020B0503030403020204"/>
            </a:endParaRPr>
          </a:p>
        </p:txBody>
      </p:sp>
      <p:sp>
        <p:nvSpPr>
          <p:cNvPr id="65" name="Line 49"/>
          <p:cNvSpPr>
            <a:spLocks noChangeShapeType="1"/>
          </p:cNvSpPr>
          <p:nvPr>
            <p:custDataLst>
              <p:tags r:id="rId59"/>
            </p:custDataLst>
          </p:nvPr>
        </p:nvSpPr>
        <p:spPr bwMode="auto">
          <a:xfrm flipH="1" flipV="1">
            <a:off x="2209800" y="5638800"/>
            <a:ext cx="2590800" cy="0"/>
          </a:xfrm>
          <a:prstGeom prst="line">
            <a:avLst/>
          </a:prstGeom>
          <a:noFill/>
          <a:ln w="25400" cap="sq">
            <a:solidFill>
              <a:schemeClr val="accent1"/>
            </a:solidFill>
            <a:round/>
            <a:headEnd/>
            <a:tailEnd/>
          </a:ln>
          <a:effectLst/>
        </p:spPr>
        <p:txBody>
          <a:bodyPr wrap="square" anchor="ctr" anchorCtr="1">
            <a:noAutofit/>
          </a:bodyPr>
          <a:lstStyle/>
          <a:p>
            <a:endParaRPr lang="en-US">
              <a:latin typeface="Source Sans Pro" panose="020B0503030403020204"/>
            </a:endParaRPr>
          </a:p>
        </p:txBody>
      </p:sp>
      <p:sp>
        <p:nvSpPr>
          <p:cNvPr id="66" name="Rectangle 19"/>
          <p:cNvSpPr>
            <a:spLocks noChangeArrowheads="1"/>
          </p:cNvSpPr>
          <p:nvPr>
            <p:custDataLst>
              <p:tags r:id="rId60"/>
            </p:custDataLst>
          </p:nvPr>
        </p:nvSpPr>
        <p:spPr bwMode="auto">
          <a:xfrm>
            <a:off x="8305800" y="24384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67" name="Line 49"/>
          <p:cNvSpPr>
            <a:spLocks noChangeShapeType="1"/>
          </p:cNvSpPr>
          <p:nvPr>
            <p:custDataLst>
              <p:tags r:id="rId61"/>
            </p:custDataLst>
          </p:nvPr>
        </p:nvSpPr>
        <p:spPr bwMode="auto">
          <a:xfrm flipH="1" flipV="1">
            <a:off x="1524000" y="2438400"/>
            <a:ext cx="0" cy="152400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68" name="Line 49"/>
          <p:cNvSpPr>
            <a:spLocks noChangeShapeType="1"/>
          </p:cNvSpPr>
          <p:nvPr>
            <p:custDataLst>
              <p:tags r:id="rId62"/>
            </p:custDataLst>
          </p:nvPr>
        </p:nvSpPr>
        <p:spPr bwMode="auto">
          <a:xfrm flipV="1">
            <a:off x="1524000" y="3962400"/>
            <a:ext cx="762000" cy="0"/>
          </a:xfrm>
          <a:prstGeom prst="line">
            <a:avLst/>
          </a:prstGeom>
          <a:noFill/>
          <a:ln w="25400" cap="sq">
            <a:solidFill>
              <a:schemeClr val="tx2"/>
            </a:solidFill>
            <a:round/>
            <a:headEnd/>
            <a:tailEnd/>
          </a:ln>
          <a:effectLst/>
        </p:spPr>
        <p:txBody>
          <a:bodyPr wrap="square" anchor="ctr" anchorCtr="1">
            <a:noAutofit/>
          </a:bodyPr>
          <a:lstStyle/>
          <a:p>
            <a:endParaRPr lang="en-US">
              <a:latin typeface="Source Sans Pro" panose="020B0503030403020204"/>
            </a:endParaRPr>
          </a:p>
        </p:txBody>
      </p:sp>
      <p:sp>
        <p:nvSpPr>
          <p:cNvPr id="69" name="Rectangle 19"/>
          <p:cNvSpPr>
            <a:spLocks noChangeArrowheads="1"/>
          </p:cNvSpPr>
          <p:nvPr>
            <p:custDataLst>
              <p:tags r:id="rId63"/>
            </p:custDataLst>
          </p:nvPr>
        </p:nvSpPr>
        <p:spPr bwMode="auto">
          <a:xfrm>
            <a:off x="5638800" y="28956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70" name="Rectangle 4"/>
          <p:cNvSpPr>
            <a:spLocks noChangeArrowheads="1"/>
          </p:cNvSpPr>
          <p:nvPr>
            <p:custDataLst>
              <p:tags r:id="rId64"/>
            </p:custDataLst>
          </p:nvPr>
        </p:nvSpPr>
        <p:spPr bwMode="auto">
          <a:xfrm>
            <a:off x="6781800" y="3429000"/>
            <a:ext cx="1143000" cy="1066800"/>
          </a:xfrm>
          <a:prstGeom prst="rect">
            <a:avLst/>
          </a:prstGeom>
          <a:noFill/>
          <a:ln w="25400" cap="sq" algn="ctr">
            <a:solidFill>
              <a:schemeClr val="tx2"/>
            </a:solidFill>
            <a:miter lim="800000"/>
            <a:headEnd/>
            <a:tailEnd/>
          </a:ln>
          <a:effectLst/>
        </p:spPr>
        <p:txBody>
          <a:bodyPr wrap="square" anchor="ctr" anchorCtr="1">
            <a:noAutofit/>
          </a:bodyPr>
          <a:lstStyle/>
          <a:p>
            <a:endParaRPr lang="en-US">
              <a:solidFill>
                <a:schemeClr val="tx2"/>
              </a:solidFill>
              <a:latin typeface="Source Sans Pro" panose="020B0503030403020204"/>
            </a:endParaRPr>
          </a:p>
        </p:txBody>
      </p:sp>
      <p:sp>
        <p:nvSpPr>
          <p:cNvPr id="71" name="Line 48"/>
          <p:cNvSpPr>
            <a:spLocks noChangeShapeType="1"/>
          </p:cNvSpPr>
          <p:nvPr>
            <p:custDataLst>
              <p:tags r:id="rId65"/>
            </p:custDataLst>
          </p:nvPr>
        </p:nvSpPr>
        <p:spPr bwMode="auto">
          <a:xfrm flipH="1">
            <a:off x="2362200" y="3124200"/>
            <a:ext cx="2286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72" name="Line 45"/>
          <p:cNvSpPr>
            <a:spLocks noChangeShapeType="1"/>
          </p:cNvSpPr>
          <p:nvPr>
            <p:custDataLst>
              <p:tags r:id="rId66"/>
            </p:custDataLst>
          </p:nvPr>
        </p:nvSpPr>
        <p:spPr bwMode="auto">
          <a:xfrm flipV="1">
            <a:off x="2286000" y="3505200"/>
            <a:ext cx="0" cy="228600"/>
          </a:xfrm>
          <a:prstGeom prst="line">
            <a:avLst/>
          </a:prstGeom>
          <a:noFill/>
          <a:ln w="25400" cap="sq">
            <a:solidFill>
              <a:schemeClr val="accent2"/>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73" name="Rectangle 19"/>
          <p:cNvSpPr>
            <a:spLocks noChangeArrowheads="1"/>
          </p:cNvSpPr>
          <p:nvPr>
            <p:custDataLst>
              <p:tags r:id="rId67"/>
            </p:custDataLst>
          </p:nvPr>
        </p:nvSpPr>
        <p:spPr bwMode="auto">
          <a:xfrm>
            <a:off x="2209800" y="2743200"/>
            <a:ext cx="152400" cy="762000"/>
          </a:xfrm>
          <a:custGeom>
            <a:avLst/>
            <a:gdLst>
              <a:gd name="connsiteX0" fmla="*/ 0 w 609600"/>
              <a:gd name="connsiteY0" fmla="*/ 0 h 1143000"/>
              <a:gd name="connsiteX1" fmla="*/ 609600 w 609600"/>
              <a:gd name="connsiteY1" fmla="*/ 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1143000 h 1143000"/>
              <a:gd name="connsiteX3" fmla="*/ 0 w 609600"/>
              <a:gd name="connsiteY3" fmla="*/ 1143000 h 1143000"/>
              <a:gd name="connsiteX4" fmla="*/ 0 w 609600"/>
              <a:gd name="connsiteY4" fmla="*/ 0 h 1143000"/>
              <a:gd name="connsiteX0" fmla="*/ 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0 w 609600"/>
              <a:gd name="connsiteY4" fmla="*/ 0 h 1143000"/>
              <a:gd name="connsiteX0" fmla="*/ 304800 w 609600"/>
              <a:gd name="connsiteY0" fmla="*/ 0 h 1143000"/>
              <a:gd name="connsiteX1" fmla="*/ 609600 w 609600"/>
              <a:gd name="connsiteY1" fmla="*/ 152400 h 1143000"/>
              <a:gd name="connsiteX2" fmla="*/ 609600 w 609600"/>
              <a:gd name="connsiteY2" fmla="*/ 990600 h 1143000"/>
              <a:gd name="connsiteX3" fmla="*/ 0 w 609600"/>
              <a:gd name="connsiteY3" fmla="*/ 1143000 h 1143000"/>
              <a:gd name="connsiteX4" fmla="*/ 304800 w 609600"/>
              <a:gd name="connsiteY4" fmla="*/ 0 h 1143000"/>
              <a:gd name="connsiteX0" fmla="*/ 0 w 304800"/>
              <a:gd name="connsiteY0" fmla="*/ 0 h 1143000"/>
              <a:gd name="connsiteX1" fmla="*/ 304800 w 304800"/>
              <a:gd name="connsiteY1" fmla="*/ 152400 h 1143000"/>
              <a:gd name="connsiteX2" fmla="*/ 304800 w 304800"/>
              <a:gd name="connsiteY2" fmla="*/ 990600 h 1143000"/>
              <a:gd name="connsiteX3" fmla="*/ 0 w 304800"/>
              <a:gd name="connsiteY3" fmla="*/ 1143000 h 1143000"/>
              <a:gd name="connsiteX4" fmla="*/ 0 w 3048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143000">
                <a:moveTo>
                  <a:pt x="0" y="0"/>
                </a:moveTo>
                <a:lnTo>
                  <a:pt x="304800" y="152400"/>
                </a:lnTo>
                <a:lnTo>
                  <a:pt x="304800" y="990600"/>
                </a:lnTo>
                <a:lnTo>
                  <a:pt x="0" y="1143000"/>
                </a:lnTo>
                <a:lnTo>
                  <a:pt x="0" y="0"/>
                </a:lnTo>
                <a:close/>
              </a:path>
            </a:pathLst>
          </a:custGeom>
          <a:noFill/>
          <a:ln w="25400" cap="sq" algn="ctr">
            <a:solidFill>
              <a:schemeClr val="tx2"/>
            </a:solidFill>
            <a:miter lim="800000"/>
            <a:headEnd/>
            <a:tailEnd/>
          </a:ln>
          <a:effectLst/>
        </p:spPr>
        <p:txBody>
          <a:bodyPr wrap="square" anchor="ctr" anchorCtr="1">
            <a:noAutofit/>
          </a:bodyPr>
          <a:lstStyle/>
          <a:p>
            <a:endParaRPr lang="en-US">
              <a:latin typeface="Source Sans Pro" panose="020B0503030403020204"/>
            </a:endParaRPr>
          </a:p>
        </p:txBody>
      </p:sp>
      <p:sp>
        <p:nvSpPr>
          <p:cNvPr id="74" name="Rectangle 22"/>
          <p:cNvSpPr>
            <a:spLocks noChangeArrowheads="1"/>
          </p:cNvSpPr>
          <p:nvPr>
            <p:custDataLst>
              <p:tags r:id="rId68"/>
            </p:custDataLst>
          </p:nvPr>
        </p:nvSpPr>
        <p:spPr bwMode="auto">
          <a:xfrm>
            <a:off x="2590799" y="1981200"/>
            <a:ext cx="1143001" cy="1363663"/>
          </a:xfrm>
          <a:prstGeom prst="rect">
            <a:avLst/>
          </a:prstGeom>
          <a:noFill/>
          <a:ln w="25400" cap="sq" algn="ctr">
            <a:solidFill>
              <a:schemeClr val="tx2"/>
            </a:solidFill>
            <a:miter lim="800000"/>
            <a:headEnd/>
            <a:tailEnd/>
          </a:ln>
          <a:effectLst/>
        </p:spPr>
        <p:txBody>
          <a:bodyPr anchor="ctr" anchorCtr="1">
            <a:noAutofit/>
          </a:bodyPr>
          <a:lstStyle/>
          <a:p>
            <a:pPr algn="ctr"/>
            <a:r>
              <a:rPr lang="en-US" sz="2000" dirty="0" smtClean="0">
                <a:solidFill>
                  <a:schemeClr val="tx2"/>
                </a:solidFill>
                <a:latin typeface="Source Sans Pro" panose="020B0503030403020204"/>
              </a:rPr>
              <a:t>register</a:t>
            </a:r>
            <a:br>
              <a:rPr lang="en-US" sz="2000" dirty="0" smtClean="0">
                <a:solidFill>
                  <a:schemeClr val="tx2"/>
                </a:solidFill>
                <a:latin typeface="Source Sans Pro" panose="020B0503030403020204"/>
              </a:rPr>
            </a:br>
            <a:r>
              <a:rPr lang="en-US" sz="2000" dirty="0" smtClean="0">
                <a:solidFill>
                  <a:schemeClr val="tx2"/>
                </a:solidFill>
                <a:latin typeface="Source Sans Pro" panose="020B0503030403020204"/>
              </a:rPr>
              <a:t>file</a:t>
            </a:r>
            <a:endParaRPr lang="en-US" sz="2000" dirty="0">
              <a:solidFill>
                <a:schemeClr val="tx2"/>
              </a:solidFill>
              <a:latin typeface="Source Sans Pro" panose="020B0503030403020204"/>
            </a:endParaRPr>
          </a:p>
        </p:txBody>
      </p:sp>
      <p:sp>
        <p:nvSpPr>
          <p:cNvPr id="75" name="Text Box 29"/>
          <p:cNvSpPr txBox="1">
            <a:spLocks noChangeArrowheads="1"/>
          </p:cNvSpPr>
          <p:nvPr>
            <p:custDataLst>
              <p:tags r:id="rId69"/>
            </p:custDataLst>
          </p:nvPr>
        </p:nvSpPr>
        <p:spPr bwMode="auto">
          <a:xfrm>
            <a:off x="1295400" y="2212876"/>
            <a:ext cx="399240" cy="225524"/>
          </a:xfrm>
          <a:prstGeom prst="rect">
            <a:avLst/>
          </a:prstGeom>
          <a:noFill/>
          <a:ln w="25400" cap="sq" algn="ctr">
            <a:noFill/>
            <a:miter lim="800000"/>
            <a:headEnd/>
            <a:tailEnd/>
          </a:ln>
          <a:effectLst/>
        </p:spPr>
        <p:txBody>
          <a:bodyPr wrap="none"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inst</a:t>
            </a:r>
            <a:endParaRPr lang="en-US" sz="1600" dirty="0">
              <a:solidFill>
                <a:schemeClr val="tx2"/>
              </a:solidFill>
              <a:latin typeface="Source Sans Pro" panose="020B0503030403020204"/>
            </a:endParaRPr>
          </a:p>
        </p:txBody>
      </p:sp>
      <p:sp>
        <p:nvSpPr>
          <p:cNvPr id="76" name="Line 25"/>
          <p:cNvSpPr>
            <a:spLocks noChangeShapeType="1"/>
          </p:cNvSpPr>
          <p:nvPr>
            <p:custDataLst>
              <p:tags r:id="rId70"/>
            </p:custDataLst>
          </p:nvPr>
        </p:nvSpPr>
        <p:spPr bwMode="auto">
          <a:xfrm flipV="1">
            <a:off x="2743200"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7" name="Line 25"/>
          <p:cNvSpPr>
            <a:spLocks noChangeShapeType="1"/>
          </p:cNvSpPr>
          <p:nvPr>
            <p:custDataLst>
              <p:tags r:id="rId71"/>
            </p:custDataLst>
          </p:nvPr>
        </p:nvSpPr>
        <p:spPr bwMode="auto">
          <a:xfrm flipV="1">
            <a:off x="31241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8" name="Line 25"/>
          <p:cNvSpPr>
            <a:spLocks noChangeShapeType="1"/>
          </p:cNvSpPr>
          <p:nvPr>
            <p:custDataLst>
              <p:tags r:id="rId72"/>
            </p:custDataLst>
          </p:nvPr>
        </p:nvSpPr>
        <p:spPr bwMode="auto">
          <a:xfrm flipV="1">
            <a:off x="33527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79" name="Line 25"/>
          <p:cNvSpPr>
            <a:spLocks noChangeShapeType="1"/>
          </p:cNvSpPr>
          <p:nvPr>
            <p:custDataLst>
              <p:tags r:id="rId73"/>
            </p:custDataLst>
          </p:nvPr>
        </p:nvSpPr>
        <p:spPr bwMode="auto">
          <a:xfrm flipV="1">
            <a:off x="3581399" y="3352800"/>
            <a:ext cx="1" cy="228600"/>
          </a:xfrm>
          <a:prstGeom prst="line">
            <a:avLst/>
          </a:prstGeom>
          <a:noFill/>
          <a:ln w="25400" cap="sq">
            <a:solidFill>
              <a:schemeClr val="accent2"/>
            </a:solidFill>
            <a:round/>
            <a:headEnd type="none" w="med" len="med"/>
            <a:tailEnd type="arrow" w="med" len="med"/>
          </a:ln>
          <a:effectLst/>
        </p:spPr>
        <p:txBody>
          <a:bodyPr anchor="ctr" anchorCtr="1">
            <a:noAutofit/>
          </a:bodyPr>
          <a:lstStyle/>
          <a:p>
            <a:endParaRPr lang="en-US" dirty="0">
              <a:latin typeface="Source Sans Pro" panose="020B0503030403020204"/>
            </a:endParaRPr>
          </a:p>
        </p:txBody>
      </p:sp>
      <p:sp>
        <p:nvSpPr>
          <p:cNvPr id="80" name="Line 44"/>
          <p:cNvSpPr>
            <a:spLocks noChangeShapeType="1"/>
          </p:cNvSpPr>
          <p:nvPr>
            <p:custDataLst>
              <p:tags r:id="rId74"/>
            </p:custDataLst>
          </p:nvPr>
        </p:nvSpPr>
        <p:spPr bwMode="auto">
          <a:xfrm>
            <a:off x="771120" y="3357373"/>
            <a:ext cx="1447800" cy="0"/>
          </a:xfrm>
          <a:prstGeom prst="line">
            <a:avLst/>
          </a:prstGeom>
          <a:noFill/>
          <a:ln w="25400" cap="sq">
            <a:solidFill>
              <a:schemeClr val="accent1"/>
            </a:solidFill>
            <a:round/>
            <a:headEnd type="oval" w="med" len="med"/>
            <a:tailEnd type="arrow" w="med" len="med"/>
          </a:ln>
          <a:effectLst/>
        </p:spPr>
        <p:txBody>
          <a:bodyPr wrap="square" anchor="ctr" anchorCtr="1">
            <a:noAutofit/>
          </a:bodyPr>
          <a:lstStyle/>
          <a:p>
            <a:endParaRPr lang="en-US">
              <a:latin typeface="Source Sans Pro" panose="020B0503030403020204"/>
            </a:endParaRPr>
          </a:p>
        </p:txBody>
      </p:sp>
      <p:sp>
        <p:nvSpPr>
          <p:cNvPr id="81" name="Line 49"/>
          <p:cNvSpPr>
            <a:spLocks noChangeShapeType="1"/>
          </p:cNvSpPr>
          <p:nvPr>
            <p:custDataLst>
              <p:tags r:id="rId75"/>
            </p:custDataLst>
          </p:nvPr>
        </p:nvSpPr>
        <p:spPr bwMode="auto">
          <a:xfrm flipV="1">
            <a:off x="3657600" y="5029200"/>
            <a:ext cx="1600200" cy="0"/>
          </a:xfrm>
          <a:prstGeom prst="line">
            <a:avLst/>
          </a:prstGeom>
          <a:noFill/>
          <a:ln w="25400" cap="sq">
            <a:solidFill>
              <a:schemeClr val="accent4"/>
            </a:solidFill>
            <a:round/>
            <a:headEnd/>
            <a:tailEnd/>
          </a:ln>
          <a:effectLst/>
        </p:spPr>
        <p:txBody>
          <a:bodyPr wrap="square" anchor="ctr" anchorCtr="1">
            <a:noAutofit/>
          </a:bodyPr>
          <a:lstStyle/>
          <a:p>
            <a:endParaRPr lang="en-US" dirty="0">
              <a:latin typeface="Source Sans Pro" panose="020B0503030403020204"/>
            </a:endParaRPr>
          </a:p>
        </p:txBody>
      </p:sp>
      <p:sp>
        <p:nvSpPr>
          <p:cNvPr id="82" name="Text Box 11"/>
          <p:cNvSpPr txBox="1">
            <a:spLocks noChangeArrowheads="1"/>
          </p:cNvSpPr>
          <p:nvPr>
            <p:custDataLst>
              <p:tags r:id="rId76"/>
            </p:custDataLst>
          </p:nvPr>
        </p:nvSpPr>
        <p:spPr bwMode="auto">
          <a:xfrm>
            <a:off x="2971800" y="4876800"/>
            <a:ext cx="685800" cy="304800"/>
          </a:xfrm>
          <a:prstGeom prst="rect">
            <a:avLst/>
          </a:prstGeom>
          <a:noFill/>
          <a:ln w="25400" cap="sq" algn="ctr">
            <a:solidFill>
              <a:schemeClr val="tx2"/>
            </a:solidFill>
            <a:miter lim="800000"/>
            <a:headEnd/>
            <a:tailEnd/>
          </a:ln>
          <a:effectLst/>
        </p:spPr>
        <p:txBody>
          <a:bodyPr wrap="square" lIns="0" r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extend</a:t>
            </a:r>
            <a:endParaRPr lang="en-US" sz="1600" dirty="0">
              <a:solidFill>
                <a:schemeClr val="tx2"/>
              </a:solidFill>
              <a:latin typeface="Source Sans Pro" panose="020B0503030403020204"/>
            </a:endParaRPr>
          </a:p>
        </p:txBody>
      </p:sp>
      <p:sp>
        <p:nvSpPr>
          <p:cNvPr id="83" name="Line 49"/>
          <p:cNvSpPr>
            <a:spLocks noChangeShapeType="1"/>
          </p:cNvSpPr>
          <p:nvPr>
            <p:custDataLst>
              <p:tags r:id="rId77"/>
            </p:custDataLst>
          </p:nvPr>
        </p:nvSpPr>
        <p:spPr bwMode="auto">
          <a:xfrm flipV="1">
            <a:off x="4800600" y="2209800"/>
            <a:ext cx="0" cy="1981200"/>
          </a:xfrm>
          <a:prstGeom prst="line">
            <a:avLst/>
          </a:prstGeom>
          <a:noFill/>
          <a:ln w="25400" cap="sq">
            <a:solidFill>
              <a:schemeClr val="accent4"/>
            </a:solidFill>
            <a:round/>
            <a:headEnd type="oval" w="med" len="med"/>
            <a:tailEnd type="oval" w="med" len="med"/>
          </a:ln>
          <a:effectLst/>
        </p:spPr>
        <p:txBody>
          <a:bodyPr wrap="square" anchor="ctr" anchorCtr="1">
            <a:noAutofit/>
          </a:bodyPr>
          <a:lstStyle/>
          <a:p>
            <a:endParaRPr lang="en-US">
              <a:latin typeface="Source Sans Pro" panose="020B0503030403020204"/>
            </a:endParaRPr>
          </a:p>
        </p:txBody>
      </p:sp>
      <p:sp>
        <p:nvSpPr>
          <p:cNvPr id="84" name="Line 49"/>
          <p:cNvSpPr>
            <a:spLocks noChangeShapeType="1"/>
          </p:cNvSpPr>
          <p:nvPr>
            <p:custDataLst>
              <p:tags r:id="rId78"/>
            </p:custDataLst>
          </p:nvPr>
        </p:nvSpPr>
        <p:spPr bwMode="auto">
          <a:xfrm>
            <a:off x="5257800" y="3505201"/>
            <a:ext cx="0" cy="1523999"/>
          </a:xfrm>
          <a:prstGeom prst="line">
            <a:avLst/>
          </a:prstGeom>
          <a:noFill/>
          <a:ln w="25400" cap="sq">
            <a:solidFill>
              <a:schemeClr val="accent4"/>
            </a:solidFill>
            <a:round/>
            <a:headEnd/>
            <a:tailEnd/>
          </a:ln>
          <a:effectLst/>
        </p:spPr>
        <p:txBody>
          <a:bodyPr wrap="square" anchor="ctr" anchorCtr="1">
            <a:noAutofit/>
          </a:bodyPr>
          <a:lstStyle/>
          <a:p>
            <a:endParaRPr lang="en-US">
              <a:latin typeface="Source Sans Pro" panose="020B0503030403020204"/>
            </a:endParaRPr>
          </a:p>
        </p:txBody>
      </p:sp>
      <p:grpSp>
        <p:nvGrpSpPr>
          <p:cNvPr id="85" name="Group 84"/>
          <p:cNvGrpSpPr/>
          <p:nvPr>
            <p:custDataLst>
              <p:tags r:id="rId79"/>
            </p:custDataLst>
          </p:nvPr>
        </p:nvGrpSpPr>
        <p:grpSpPr>
          <a:xfrm>
            <a:off x="914400" y="3200400"/>
            <a:ext cx="304800" cy="304800"/>
            <a:chOff x="914400" y="3200400"/>
            <a:chExt cx="304800" cy="304800"/>
          </a:xfrm>
        </p:grpSpPr>
        <p:sp>
          <p:nvSpPr>
            <p:cNvPr id="86" name="Freeform 85"/>
            <p:cNvSpPr/>
            <p:nvPr>
              <p:custDataLst>
                <p:tags r:id="rId85"/>
              </p:custDataLst>
            </p:nvPr>
          </p:nvSpPr>
          <p:spPr>
            <a:xfrm>
              <a:off x="914400" y="3200400"/>
              <a:ext cx="304800" cy="3048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489857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55625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14375 h 1270000"/>
                <a:gd name="connsiteX5" fmla="*/ 40821 w 489857"/>
                <a:gd name="connsiteY5" fmla="*/ 635000 h 1270000"/>
                <a:gd name="connsiteX6" fmla="*/ 0 w 489857"/>
                <a:gd name="connsiteY6" fmla="*/ 555625 h 1270000"/>
                <a:gd name="connsiteX7" fmla="*/ 0 w 489857"/>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857" h="1270000">
                  <a:moveTo>
                    <a:pt x="0" y="0"/>
                  </a:moveTo>
                  <a:lnTo>
                    <a:pt x="489857" y="317500"/>
                  </a:lnTo>
                  <a:lnTo>
                    <a:pt x="489857" y="952500"/>
                  </a:lnTo>
                  <a:lnTo>
                    <a:pt x="0" y="1270000"/>
                  </a:lnTo>
                  <a:lnTo>
                    <a:pt x="0" y="714375"/>
                  </a:lnTo>
                  <a:lnTo>
                    <a:pt x="40821" y="635000"/>
                  </a:lnTo>
                  <a:lnTo>
                    <a:pt x="0" y="555625"/>
                  </a:lnTo>
                  <a:lnTo>
                    <a:pt x="0" y="0"/>
                  </a:lnTo>
                  <a:close/>
                </a:path>
              </a:pathLst>
            </a:custGeom>
            <a:solidFill>
              <a:schemeClr val="tx1"/>
            </a:solidFill>
            <a:ln w="2857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Source Sans Pro" panose="020B0503030403020204"/>
              </a:endParaRPr>
            </a:p>
          </p:txBody>
        </p:sp>
        <p:sp>
          <p:nvSpPr>
            <p:cNvPr id="87" name="Text Box 11"/>
            <p:cNvSpPr txBox="1">
              <a:spLocks noChangeArrowheads="1"/>
            </p:cNvSpPr>
            <p:nvPr>
              <p:custDataLst>
                <p:tags r:id="rId86"/>
              </p:custDataLst>
            </p:nvPr>
          </p:nvSpPr>
          <p:spPr bwMode="auto">
            <a:xfrm>
              <a:off x="1004886" y="3231353"/>
              <a:ext cx="152400" cy="228600"/>
            </a:xfrm>
            <a:prstGeom prst="rect">
              <a:avLst/>
            </a:prstGeom>
            <a:noFill/>
            <a:ln w="25400" algn="ctr">
              <a:noFill/>
              <a:miter lim="800000"/>
              <a:headEnd/>
              <a:tailEnd/>
            </a:ln>
            <a:effectLst/>
          </p:spPr>
          <p:txBody>
            <a:bodyPr wrap="none" lIns="0" tIns="0" rIns="0" b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+4</a:t>
              </a:r>
              <a:endParaRPr lang="en-US" sz="1600" dirty="0">
                <a:solidFill>
                  <a:schemeClr val="tx2"/>
                </a:solidFill>
                <a:latin typeface="Source Sans Pro" panose="020B0503030403020204"/>
              </a:endParaRPr>
            </a:p>
          </p:txBody>
        </p:sp>
      </p:grpSp>
      <p:grpSp>
        <p:nvGrpSpPr>
          <p:cNvPr id="88" name="Group 87"/>
          <p:cNvGrpSpPr/>
          <p:nvPr>
            <p:custDataLst>
              <p:tags r:id="rId80"/>
            </p:custDataLst>
          </p:nvPr>
        </p:nvGrpSpPr>
        <p:grpSpPr>
          <a:xfrm>
            <a:off x="1676400" y="3200400"/>
            <a:ext cx="304800" cy="304800"/>
            <a:chOff x="1676400" y="3200400"/>
            <a:chExt cx="304800" cy="304800"/>
          </a:xfrm>
        </p:grpSpPr>
        <p:sp>
          <p:nvSpPr>
            <p:cNvPr id="89" name="Freeform 88"/>
            <p:cNvSpPr/>
            <p:nvPr>
              <p:custDataLst>
                <p:tags r:id="rId83"/>
              </p:custDataLst>
            </p:nvPr>
          </p:nvSpPr>
          <p:spPr>
            <a:xfrm>
              <a:off x="1676400" y="3200400"/>
              <a:ext cx="304800" cy="304800"/>
            </a:xfrm>
            <a:custGeom>
              <a:avLst/>
              <a:gdLst>
                <a:gd name="connsiteX0" fmla="*/ 0 w 685800"/>
                <a:gd name="connsiteY0" fmla="*/ 0 h 762000"/>
                <a:gd name="connsiteX1" fmla="*/ 685800 w 685800"/>
                <a:gd name="connsiteY1" fmla="*/ 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7620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190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762000"/>
                <a:gd name="connsiteX1" fmla="*/ 685800 w 685800"/>
                <a:gd name="connsiteY1" fmla="*/ 317500 h 762000"/>
                <a:gd name="connsiteX2" fmla="*/ 685800 w 685800"/>
                <a:gd name="connsiteY2" fmla="*/ 571500 h 762000"/>
                <a:gd name="connsiteX3" fmla="*/ 0 w 685800"/>
                <a:gd name="connsiteY3" fmla="*/ 762000 h 762000"/>
                <a:gd name="connsiteX4" fmla="*/ 0 w 685800"/>
                <a:gd name="connsiteY4" fmla="*/ 0 h 762000"/>
                <a:gd name="connsiteX0" fmla="*/ 0 w 685800"/>
                <a:gd name="connsiteY0" fmla="*/ 0 h 952500"/>
                <a:gd name="connsiteX1" fmla="*/ 685800 w 685800"/>
                <a:gd name="connsiteY1" fmla="*/ 317500 h 952500"/>
                <a:gd name="connsiteX2" fmla="*/ 685800 w 685800"/>
                <a:gd name="connsiteY2" fmla="*/ 952500 h 952500"/>
                <a:gd name="connsiteX3" fmla="*/ 0 w 685800"/>
                <a:gd name="connsiteY3" fmla="*/ 762000 h 952500"/>
                <a:gd name="connsiteX4" fmla="*/ 0 w 685800"/>
                <a:gd name="connsiteY4" fmla="*/ 0 h 9525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171450 w 685800"/>
                <a:gd name="connsiteY4" fmla="*/ 635000 h 1270000"/>
                <a:gd name="connsiteX5" fmla="*/ 0 w 685800"/>
                <a:gd name="connsiteY5" fmla="*/ 508000 h 1270000"/>
                <a:gd name="connsiteX6" fmla="*/ 0 w 685800"/>
                <a:gd name="connsiteY6"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171450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685800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685800"/>
                <a:gd name="connsiteY0" fmla="*/ 0 h 1270000"/>
                <a:gd name="connsiteX1" fmla="*/ 489857 w 685800"/>
                <a:gd name="connsiteY1" fmla="*/ 317500 h 1270000"/>
                <a:gd name="connsiteX2" fmla="*/ 685800 w 685800"/>
                <a:gd name="connsiteY2" fmla="*/ 952500 h 1270000"/>
                <a:gd name="connsiteX3" fmla="*/ 0 w 685800"/>
                <a:gd name="connsiteY3" fmla="*/ 1270000 h 1270000"/>
                <a:gd name="connsiteX4" fmla="*/ 0 w 685800"/>
                <a:gd name="connsiteY4" fmla="*/ 762000 h 1270000"/>
                <a:gd name="connsiteX5" fmla="*/ 97971 w 685800"/>
                <a:gd name="connsiteY5" fmla="*/ 635000 h 1270000"/>
                <a:gd name="connsiteX6" fmla="*/ 0 w 685800"/>
                <a:gd name="connsiteY6" fmla="*/ 508000 h 1270000"/>
                <a:gd name="connsiteX7" fmla="*/ 0 w 685800"/>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9797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08000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62000 h 1270000"/>
                <a:gd name="connsiteX5" fmla="*/ 40821 w 489857"/>
                <a:gd name="connsiteY5" fmla="*/ 635000 h 1270000"/>
                <a:gd name="connsiteX6" fmla="*/ 0 w 489857"/>
                <a:gd name="connsiteY6" fmla="*/ 555625 h 1270000"/>
                <a:gd name="connsiteX7" fmla="*/ 0 w 489857"/>
                <a:gd name="connsiteY7" fmla="*/ 0 h 1270000"/>
                <a:gd name="connsiteX0" fmla="*/ 0 w 489857"/>
                <a:gd name="connsiteY0" fmla="*/ 0 h 1270000"/>
                <a:gd name="connsiteX1" fmla="*/ 489857 w 489857"/>
                <a:gd name="connsiteY1" fmla="*/ 317500 h 1270000"/>
                <a:gd name="connsiteX2" fmla="*/ 489857 w 489857"/>
                <a:gd name="connsiteY2" fmla="*/ 952500 h 1270000"/>
                <a:gd name="connsiteX3" fmla="*/ 0 w 489857"/>
                <a:gd name="connsiteY3" fmla="*/ 1270000 h 1270000"/>
                <a:gd name="connsiteX4" fmla="*/ 0 w 489857"/>
                <a:gd name="connsiteY4" fmla="*/ 714375 h 1270000"/>
                <a:gd name="connsiteX5" fmla="*/ 40821 w 489857"/>
                <a:gd name="connsiteY5" fmla="*/ 635000 h 1270000"/>
                <a:gd name="connsiteX6" fmla="*/ 0 w 489857"/>
                <a:gd name="connsiteY6" fmla="*/ 555625 h 1270000"/>
                <a:gd name="connsiteX7" fmla="*/ 0 w 489857"/>
                <a:gd name="connsiteY7"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857" h="1270000">
                  <a:moveTo>
                    <a:pt x="0" y="0"/>
                  </a:moveTo>
                  <a:lnTo>
                    <a:pt x="489857" y="317500"/>
                  </a:lnTo>
                  <a:lnTo>
                    <a:pt x="489857" y="952500"/>
                  </a:lnTo>
                  <a:lnTo>
                    <a:pt x="0" y="1270000"/>
                  </a:lnTo>
                  <a:lnTo>
                    <a:pt x="0" y="714375"/>
                  </a:lnTo>
                  <a:lnTo>
                    <a:pt x="40821" y="635000"/>
                  </a:lnTo>
                  <a:lnTo>
                    <a:pt x="0" y="555625"/>
                  </a:lnTo>
                  <a:lnTo>
                    <a:pt x="0" y="0"/>
                  </a:lnTo>
                  <a:close/>
                </a:path>
              </a:pathLst>
            </a:custGeom>
            <a:solidFill>
              <a:schemeClr val="tx1"/>
            </a:solidFill>
            <a:ln w="2857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Source Sans Pro" panose="020B0503030403020204"/>
              </a:endParaRPr>
            </a:p>
          </p:txBody>
        </p:sp>
        <p:sp>
          <p:nvSpPr>
            <p:cNvPr id="90" name="Text Box 11"/>
            <p:cNvSpPr txBox="1">
              <a:spLocks noChangeArrowheads="1"/>
            </p:cNvSpPr>
            <p:nvPr>
              <p:custDataLst>
                <p:tags r:id="rId84"/>
              </p:custDataLst>
            </p:nvPr>
          </p:nvSpPr>
          <p:spPr bwMode="auto">
            <a:xfrm>
              <a:off x="1766886" y="3231353"/>
              <a:ext cx="152400" cy="228600"/>
            </a:xfrm>
            <a:prstGeom prst="rect">
              <a:avLst/>
            </a:prstGeom>
            <a:noFill/>
            <a:ln w="25400" algn="ctr">
              <a:noFill/>
              <a:miter lim="800000"/>
              <a:headEnd/>
              <a:tailEnd/>
            </a:ln>
            <a:effectLst/>
          </p:spPr>
          <p:txBody>
            <a:bodyPr wrap="none" lIns="0" tIns="0" rIns="0" bIns="0" anchor="ctr" anchorCtr="1">
              <a:noAutofit/>
            </a:bodyPr>
            <a:lstStyle/>
            <a:p>
              <a:pPr algn="ctr" eaLnBrk="1" hangingPunct="1">
                <a:lnSpc>
                  <a:spcPct val="116000"/>
                </a:lnSpc>
                <a:buClr>
                  <a:srgbClr val="40458C"/>
                </a:buClr>
                <a:buSzPct val="100000"/>
                <a:buFont typeface="Times New Roman" pitchFamily="18" charset="0"/>
                <a:buNone/>
              </a:pPr>
              <a:r>
                <a:rPr lang="en-US" sz="1600" dirty="0" smtClean="0">
                  <a:solidFill>
                    <a:schemeClr val="tx2"/>
                  </a:solidFill>
                  <a:latin typeface="Source Sans Pro" panose="020B0503030403020204"/>
                </a:rPr>
                <a:t>+4</a:t>
              </a:r>
              <a:endParaRPr lang="en-US" sz="1600" dirty="0">
                <a:solidFill>
                  <a:schemeClr val="tx2"/>
                </a:solidFill>
                <a:latin typeface="Source Sans Pro" panose="020B0503030403020204"/>
              </a:endParaRPr>
            </a:p>
          </p:txBody>
        </p:sp>
      </p:grpSp>
      <p:sp>
        <p:nvSpPr>
          <p:cNvPr id="91" name="Line 45"/>
          <p:cNvSpPr>
            <a:spLocks noChangeShapeType="1"/>
          </p:cNvSpPr>
          <p:nvPr>
            <p:custDataLst>
              <p:tags r:id="rId81"/>
            </p:custDataLst>
          </p:nvPr>
        </p:nvSpPr>
        <p:spPr bwMode="auto">
          <a:xfrm flipV="1">
            <a:off x="6553200" y="3124200"/>
            <a:ext cx="0" cy="228600"/>
          </a:xfrm>
          <a:prstGeom prst="line">
            <a:avLst/>
          </a:prstGeom>
          <a:noFill/>
          <a:ln w="25400" cap="sq">
            <a:solidFill>
              <a:schemeClr val="accent4"/>
            </a:solidFill>
            <a:round/>
            <a:headEnd type="none" w="med" len="med"/>
            <a:tailEnd type="arrow" w="med" len="med"/>
          </a:ln>
          <a:effectLst/>
        </p:spPr>
        <p:txBody>
          <a:bodyPr wrap="square" anchor="ctr" anchorCtr="1">
            <a:noAutofit/>
          </a:bodyPr>
          <a:lstStyle/>
          <a:p>
            <a:endParaRPr lang="en-US">
              <a:latin typeface="Source Sans Pro" panose="020B0503030403020204"/>
            </a:endParaRPr>
          </a:p>
        </p:txBody>
      </p:sp>
      <p:sp>
        <p:nvSpPr>
          <p:cNvPr id="92" name="Rectangle 2"/>
          <p:cNvSpPr>
            <a:spLocks noGrp="1" noChangeArrowheads="1"/>
          </p:cNvSpPr>
          <p:nvPr>
            <p:ph type="title"/>
            <p:custDataLst>
              <p:tags r:id="rId82"/>
            </p:custDataLst>
          </p:nvPr>
        </p:nvSpPr>
        <p:spPr>
          <a:xfrm>
            <a:off x="228600" y="152400"/>
            <a:ext cx="8686800" cy="533400"/>
          </a:xfrm>
        </p:spPr>
        <p:txBody>
          <a:bodyPr>
            <a:noAutofit/>
          </a:bodyPr>
          <a:lstStyle/>
          <a:p>
            <a:r>
              <a:rPr lang="en-US" dirty="0" smtClean="0"/>
              <a:t>Big Picture:  Building a Processor</a:t>
            </a:r>
            <a:endParaRPr lang="en-US" dirty="0"/>
          </a:p>
        </p:txBody>
      </p:sp>
      <p:sp>
        <p:nvSpPr>
          <p:cNvPr id="93" name="TextBox 92"/>
          <p:cNvSpPr txBox="1"/>
          <p:nvPr/>
        </p:nvSpPr>
        <p:spPr>
          <a:xfrm>
            <a:off x="1843086" y="5943600"/>
            <a:ext cx="4101829" cy="523220"/>
          </a:xfrm>
          <a:prstGeom prst="rect">
            <a:avLst/>
          </a:prstGeom>
          <a:noFill/>
        </p:spPr>
        <p:txBody>
          <a:bodyPr wrap="none" rtlCol="0">
            <a:spAutoFit/>
          </a:bodyPr>
          <a:lstStyle/>
          <a:p>
            <a:r>
              <a:rPr lang="en-US" sz="2800" dirty="0" smtClean="0">
                <a:solidFill>
                  <a:schemeClr val="tx2"/>
                </a:solidFill>
                <a:latin typeface="Source Sans Pro" panose="020B0503030403020204"/>
              </a:rPr>
              <a:t>A Single cycle processor</a:t>
            </a:r>
          </a:p>
        </p:txBody>
      </p:sp>
    </p:spTree>
    <p:extLst>
      <p:ext uri="{BB962C8B-B14F-4D97-AF65-F5344CB8AC3E}">
        <p14:creationId xmlns:p14="http://schemas.microsoft.com/office/powerpoint/2010/main" val="18427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racy_theme">
  <a:themeElements>
    <a:clrScheme name="Custom 6">
      <a:dk1>
        <a:srgbClr val="FFFFFF"/>
      </a:dk1>
      <a:lt1>
        <a:srgbClr val="FFFFFF"/>
      </a:lt1>
      <a:dk2>
        <a:srgbClr val="424242"/>
      </a:dk2>
      <a:lt2>
        <a:srgbClr val="D8D8D8"/>
      </a:lt2>
      <a:accent1>
        <a:srgbClr val="0070C0"/>
      </a:accent1>
      <a:accent2>
        <a:srgbClr val="FF0000"/>
      </a:accent2>
      <a:accent3>
        <a:srgbClr val="7030A0"/>
      </a:accent3>
      <a:accent4>
        <a:srgbClr val="53A016"/>
      </a:accent4>
      <a:accent5>
        <a:srgbClr val="00B0F0"/>
      </a:accent5>
      <a:accent6>
        <a:srgbClr val="FFC000"/>
      </a:accent6>
      <a:hlink>
        <a:srgbClr val="6565FF"/>
      </a:hlink>
      <a:folHlink>
        <a:srgbClr val="A2A2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acy_theme" id="{87D39A7C-5058-483C-A408-E26106E53CCF}" vid="{8AF49146-2743-4A8D-8229-299168E9D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Bracy_theme</Template>
  <TotalTime>1494</TotalTime>
  <Words>4632</Words>
  <Application>Microsoft Office PowerPoint</Application>
  <PresentationFormat>On-screen Show (4:3)</PresentationFormat>
  <Paragraphs>1614</Paragraphs>
  <Slides>62</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vt:lpstr>
      <vt:lpstr>Arial Unicode MS</vt:lpstr>
      <vt:lpstr>Calibri</vt:lpstr>
      <vt:lpstr>Cambria Math</vt:lpstr>
      <vt:lpstr>Consolas</vt:lpstr>
      <vt:lpstr>Lucida Grande</vt:lpstr>
      <vt:lpstr>Osaka</vt:lpstr>
      <vt:lpstr>Source Sans Pro</vt:lpstr>
      <vt:lpstr>Source Sans Pro Light</vt:lpstr>
      <vt:lpstr>Tahoma</vt:lpstr>
      <vt:lpstr>Times New Roman</vt:lpstr>
      <vt:lpstr>Wingdings</vt:lpstr>
      <vt:lpstr>Bracy_theme</vt:lpstr>
      <vt:lpstr>Memory</vt:lpstr>
      <vt:lpstr>Announcements</vt:lpstr>
      <vt:lpstr>Announcements</vt:lpstr>
      <vt:lpstr>Announcements</vt:lpstr>
      <vt:lpstr>Announcements</vt:lpstr>
      <vt:lpstr>Goals for today</vt:lpstr>
      <vt:lpstr>Last time: How do we store one bit</vt:lpstr>
      <vt:lpstr>Goal for today</vt:lpstr>
      <vt:lpstr>Big Picture:  Building a Processor</vt:lpstr>
      <vt:lpstr>Big Picture:  Building a Processor</vt:lpstr>
      <vt:lpstr>Goal for today</vt:lpstr>
      <vt:lpstr>Register File</vt:lpstr>
      <vt:lpstr>Register File</vt:lpstr>
      <vt:lpstr>Register File</vt:lpstr>
      <vt:lpstr>Register File</vt:lpstr>
      <vt:lpstr>Aside: 3-to-8 decoder truth table &amp; circuit </vt:lpstr>
      <vt:lpstr>Aside: 3-to-8 decoder truth table &amp; circuit </vt:lpstr>
      <vt:lpstr>Register File</vt:lpstr>
      <vt:lpstr>Register File</vt:lpstr>
      <vt:lpstr>Register File</vt:lpstr>
      <vt:lpstr>Register File</vt:lpstr>
      <vt:lpstr>Tradeoffs</vt:lpstr>
      <vt:lpstr>Takeway</vt:lpstr>
      <vt:lpstr>Goals for today</vt:lpstr>
      <vt:lpstr>Next Goal</vt:lpstr>
      <vt:lpstr>Building Large Memories</vt:lpstr>
      <vt:lpstr>Tri-State Devices</vt:lpstr>
      <vt:lpstr>Tri-State Devices</vt:lpstr>
      <vt:lpstr>Tri-State Devices</vt:lpstr>
      <vt:lpstr>Tri-State Devices</vt:lpstr>
      <vt:lpstr>Tri-State Devices</vt:lpstr>
      <vt:lpstr>Tri-State Devices</vt:lpstr>
      <vt:lpstr>Shared Bus</vt:lpstr>
      <vt:lpstr>Takeway</vt:lpstr>
      <vt:lpstr>Goals for today</vt:lpstr>
      <vt:lpstr>Next Goal</vt:lpstr>
      <vt:lpstr>Memory</vt:lpstr>
      <vt:lpstr>Memory</vt:lpstr>
      <vt:lpstr>Memory</vt:lpstr>
      <vt:lpstr>Memory</vt:lpstr>
      <vt:lpstr>Memory</vt:lpstr>
      <vt:lpstr>Register File</vt:lpstr>
      <vt:lpstr>Memory</vt:lpstr>
      <vt:lpstr>Memory</vt:lpstr>
      <vt:lpstr>iClicker Question</vt:lpstr>
      <vt:lpstr>SRAM Cell</vt:lpstr>
      <vt:lpstr>SRAM Cell</vt:lpstr>
      <vt:lpstr>SRAM Cell</vt:lpstr>
      <vt:lpstr>SRAM</vt:lpstr>
      <vt:lpstr>SRAM</vt:lpstr>
      <vt:lpstr>SRAM</vt:lpstr>
      <vt:lpstr>SRAM</vt:lpstr>
      <vt:lpstr>SRAM</vt:lpstr>
      <vt:lpstr>SRAM Modules and Arrays</vt:lpstr>
      <vt:lpstr>SRAM Summary</vt:lpstr>
      <vt:lpstr>Dynamic RAM: DRAM</vt:lpstr>
      <vt:lpstr>Dynamic RAM: DRAM</vt:lpstr>
      <vt:lpstr>Dynamic RAM: DRAM</vt:lpstr>
      <vt:lpstr>Dynamic RAM: DRAM</vt:lpstr>
      <vt:lpstr>DRAM vs. SRAM</vt:lpstr>
      <vt:lpstr>Memory</vt:lpstr>
      <vt:lpstr>Summary</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loaner</dc:creator>
  <cp:lastModifiedBy>Hakim Weatherspoon</cp:lastModifiedBy>
  <cp:revision>38</cp:revision>
  <cp:lastPrinted>2019-02-06T03:56:33Z</cp:lastPrinted>
  <dcterms:created xsi:type="dcterms:W3CDTF">2018-12-30T21:34:54Z</dcterms:created>
  <dcterms:modified xsi:type="dcterms:W3CDTF">2019-02-06T03:57:48Z</dcterms:modified>
</cp:coreProperties>
</file>