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3" r:id="rId6"/>
    <p:sldId id="271" r:id="rId7"/>
    <p:sldId id="278" r:id="rId8"/>
    <p:sldId id="274" r:id="rId9"/>
    <p:sldId id="279" r:id="rId10"/>
    <p:sldId id="275" r:id="rId11"/>
    <p:sldId id="277" r:id="rId12"/>
    <p:sldId id="276" r:id="rId13"/>
    <p:sldId id="273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8361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34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5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64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Just bring up why malloc returns a void *, and how we casted it to a char * for the string manipulation last time.</a:t>
            </a:r>
          </a:p>
        </p:txBody>
      </p:sp>
    </p:spTree>
    <p:extLst>
      <p:ext uri="{BB962C8B-B14F-4D97-AF65-F5344CB8AC3E}">
        <p14:creationId xmlns:p14="http://schemas.microsoft.com/office/powerpoint/2010/main" val="194953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Answer: If the memory is found in a separate segment of memory, ptr will</a:t>
            </a:r>
            <a:r>
              <a:rPr lang="en" baseline="0"/>
              <a:t> now point to invalid memory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63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Mention that the sequence: malloc, free, malloc, free, … , free</a:t>
            </a:r>
          </a:p>
          <a:p>
            <a:pPr>
              <a:buNone/>
            </a:pPr>
            <a:r>
              <a:rPr lang="en"/>
              <a:t>is ok.</a:t>
            </a:r>
          </a:p>
        </p:txBody>
      </p:sp>
    </p:spTree>
    <p:extLst>
      <p:ext uri="{BB962C8B-B14F-4D97-AF65-F5344CB8AC3E}">
        <p14:creationId xmlns:p14="http://schemas.microsoft.com/office/powerpoint/2010/main" val="400364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Just bring up why malloc returns a void *, and how we casted it to a char * for the string manipulation last time.</a:t>
            </a:r>
          </a:p>
        </p:txBody>
      </p:sp>
    </p:spTree>
    <p:extLst>
      <p:ext uri="{BB962C8B-B14F-4D97-AF65-F5344CB8AC3E}">
        <p14:creationId xmlns:p14="http://schemas.microsoft.com/office/powerpoint/2010/main" val="390752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80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marL="0" indent="304800"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C Lab </a:t>
            </a:r>
            <a:r>
              <a:rPr lang="en-US" dirty="0"/>
              <a:t>4</a:t>
            </a:r>
            <a:endParaRPr lang="en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err="1"/>
              <a:t>Arraylist</a:t>
            </a:r>
            <a:r>
              <a:rPr lang="en-US" dirty="0"/>
              <a:t> Implementation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is a list of pointers to memory locations.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Therefore, the buffer variable is a pointer to a pointer (void** type)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We use a void** pointer so that the </a:t>
            </a:r>
            <a:r>
              <a:rPr lang="en-US" dirty="0" err="1"/>
              <a:t>arraylist</a:t>
            </a:r>
            <a:r>
              <a:rPr lang="en-US" dirty="0"/>
              <a:t> can be used to store variables of any type.</a:t>
            </a:r>
          </a:p>
        </p:txBody>
      </p:sp>
    </p:spTree>
    <p:extLst>
      <p:ext uri="{BB962C8B-B14F-4D97-AF65-F5344CB8AC3E}">
        <p14:creationId xmlns:p14="http://schemas.microsoft.com/office/powerpoint/2010/main" val="273752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/>
              <a:buChar char="•"/>
            </a:pPr>
            <a:r>
              <a:rPr lang="en-US" dirty="0"/>
              <a:t>Gnu Project Debugger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Tool used to find errors in your code.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See C-lab 3 web page for basic commands.</a:t>
            </a:r>
          </a:p>
          <a:p>
            <a:pPr marL="647700" indent="-457200">
              <a:buFont typeface="Arial"/>
              <a:buChar char="•"/>
            </a:pPr>
            <a:endParaRPr lang="en-US" dirty="0"/>
          </a:p>
          <a:p>
            <a:pPr marL="6477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/>
              <a:buChar char="•"/>
            </a:pPr>
            <a:r>
              <a:rPr lang="en-US" dirty="0"/>
              <a:t>Preprocessor directive to include a header file in your C code.</a:t>
            </a:r>
          </a:p>
          <a:p>
            <a:pPr marL="1047750" lvl="1" indent="-457200">
              <a:buFont typeface="Arial"/>
              <a:buChar char="•"/>
            </a:pPr>
            <a:r>
              <a:rPr lang="en-US" dirty="0"/>
              <a:t>Example: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Performs textual inclusion (“copy-paste”).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In practice, works like import statements in java, but there are some differences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136403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Debugging with GDB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Begin the lab exercise</a:t>
            </a:r>
          </a:p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Where/When might realloc be useful?</a:t>
            </a:r>
          </a:p>
          <a:p>
            <a:pPr marL="457200" lvl="0" indent="-41910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Where/When might free be useful?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Review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dirty="0"/>
              <a:t>Referencing/Dereferencing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 dirty="0"/>
              <a:t>Free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realloc</a:t>
            </a:r>
            <a:r>
              <a:rPr lang="en-US" dirty="0"/>
              <a:t> and </a:t>
            </a:r>
            <a:r>
              <a:rPr lang="en-US" dirty="0" err="1"/>
              <a:t>memmove</a:t>
            </a:r>
            <a:endParaRPr lang="en-US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ArrayList</a:t>
            </a:r>
            <a:endParaRPr lang="en-US" dirty="0"/>
          </a:p>
          <a:p>
            <a:pPr marL="457200" lvl="0" indent="-419100" rtl="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Debugging with GDB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Review: Pointer Syntax</a:t>
            </a:r>
            <a:endParaRPr lang="en"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get pointer to something, use ‘&amp;’</a:t>
            </a:r>
          </a:p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‘&amp;’ allows to pass items by reference</a:t>
            </a:r>
          </a:p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dereference or get item pointed to use ‘*’</a:t>
            </a:r>
          </a:p>
          <a:p>
            <a:pPr marL="457200" lvl="0" indent="-419100" rtl="0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‘*’ is the opposite of ‘&amp;’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r</a:t>
            </a:r>
            <a:r>
              <a:rPr lang="en" dirty="0"/>
              <a:t>ealloc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3425" y="14385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realloc increases the size of memory allotted to pointer</a:t>
            </a:r>
            <a:endParaRPr lang="en-US" sz="2400" dirty="0"/>
          </a:p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Arguments: pointer, amount of memory to allocate</a:t>
            </a:r>
          </a:p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Returns a void* pointer to the reallocated memory</a:t>
            </a:r>
          </a:p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Preserves data pointed to by original pointer</a:t>
            </a:r>
          </a:p>
          <a:p>
            <a:pPr marL="457200" lvl="0" indent="-381000">
              <a:lnSpc>
                <a:spcPct val="120000"/>
              </a:lnSpc>
              <a:spcBef>
                <a:spcPts val="10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 dirty="0"/>
              <a:t>Original pointer should be set to NULL, if space is found elsewhere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Realloc and Equivalent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460500"/>
            <a:ext cx="4199399" cy="129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ptr = malloc(2);</a:t>
            </a:r>
          </a:p>
          <a:p>
            <a:pPr lvl="0" rtl="0">
              <a:buNone/>
            </a:pPr>
            <a:r>
              <a:rPr lang="en"/>
              <a:t>ptr = realloc(ptr, 1000);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ptr = malloc(2);</a:t>
            </a:r>
          </a:p>
          <a:p>
            <a:pPr lvl="0" rtl="0">
              <a:buNone/>
            </a:pPr>
            <a:r>
              <a:rPr lang="en"/>
              <a:t>ptr2 = malloc(1000);</a:t>
            </a:r>
          </a:p>
          <a:p>
            <a:pPr lvl="0" rtl="0">
              <a:buNone/>
            </a:pPr>
            <a:r>
              <a:rPr lang="en"/>
              <a:t>memcpy(ptr2, ptr, 2);</a:t>
            </a:r>
          </a:p>
          <a:p>
            <a:pPr lvl="0" rtl="0">
              <a:buNone/>
            </a:pPr>
            <a:r>
              <a:rPr lang="en"/>
              <a:t>free(ptr);</a:t>
            </a:r>
          </a:p>
          <a:p>
            <a:pPr lvl="0" rtl="0">
              <a:buNone/>
            </a:pPr>
            <a:r>
              <a:rPr lang="en"/>
              <a:t>ptr = ptr2;</a:t>
            </a:r>
          </a:p>
          <a:p>
            <a:pPr>
              <a:buNone/>
            </a:pPr>
            <a:r>
              <a:rPr lang="en"/>
              <a:t>ptr2 = NULL;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55950" y="3140800"/>
            <a:ext cx="3843300" cy="143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Why not:</a:t>
            </a:r>
          </a:p>
          <a:p>
            <a:pPr lvl="0" rtl="0">
              <a:buNone/>
            </a:pPr>
            <a:r>
              <a:rPr lang="en" sz="3000"/>
              <a:t>ptr = malloc(2);</a:t>
            </a:r>
          </a:p>
          <a:p>
            <a:pPr lvl="0" rtl="0">
              <a:buNone/>
            </a:pPr>
            <a:r>
              <a:rPr lang="en" sz="3000"/>
              <a:t>realloc(ptr, 1000);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Review: free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1724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Remember to match each call to </a:t>
            </a:r>
            <a:r>
              <a:rPr lang="en-US" dirty="0" err="1"/>
              <a:t>malloc</a:t>
            </a:r>
            <a:r>
              <a:rPr lang="en-US" dirty="0"/>
              <a:t> with one call to free.</a:t>
            </a:r>
            <a:endParaRPr lang="en" dirty="0"/>
          </a:p>
        </p:txBody>
      </p:sp>
      <p:sp>
        <p:nvSpPr>
          <p:cNvPr id="126" name="Shape 126"/>
          <p:cNvSpPr txBox="1"/>
          <p:nvPr/>
        </p:nvSpPr>
        <p:spPr>
          <a:xfrm>
            <a:off x="776975" y="3297625"/>
            <a:ext cx="3657600" cy="14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int num = 3;</a:t>
            </a:r>
          </a:p>
          <a:p>
            <a:pPr>
              <a:buNone/>
            </a:pPr>
            <a:r>
              <a:rPr lang="en" sz="2400"/>
              <a:t>free(&amp;num); // :,O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434575" y="3250250"/>
            <a:ext cx="3657600" cy="14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int *num = malloc(4)</a:t>
            </a:r>
          </a:p>
          <a:p>
            <a:pPr lvl="0" rtl="0">
              <a:buNone/>
            </a:pPr>
            <a:r>
              <a:rPr lang="en" sz="2400"/>
              <a:t>free(num); //yaaaayyy</a:t>
            </a:r>
          </a:p>
          <a:p>
            <a:pPr lvl="0" rtl="0">
              <a:buNone/>
            </a:pPr>
            <a:r>
              <a:rPr lang="en" sz="2400"/>
              <a:t>free(num); //staaahp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err="1"/>
              <a:t>memmove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3425" y="1438599"/>
            <a:ext cx="8229600" cy="346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Moves data from one memory address to another.</a:t>
            </a:r>
          </a:p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Provide as arguments destination and source memory addresses, as well as the number of bytes to move.</a:t>
            </a:r>
          </a:p>
          <a:p>
            <a:pPr marL="457200" lvl="0" indent="-381000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Syntax:</a:t>
            </a:r>
          </a:p>
          <a:p>
            <a:pPr marL="476250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dirty="0"/>
              <a:t>	</a:t>
            </a:r>
            <a:r>
              <a:rPr lang="en-US" sz="1800" dirty="0" err="1"/>
              <a:t>memmove</a:t>
            </a:r>
            <a:r>
              <a:rPr lang="en-US" sz="1800" dirty="0"/>
              <a:t>(</a:t>
            </a:r>
            <a:r>
              <a:rPr lang="en-US" sz="1800" dirty="0" err="1"/>
              <a:t>dest_addr</a:t>
            </a:r>
            <a:r>
              <a:rPr lang="en-US" sz="1800" dirty="0"/>
              <a:t>, </a:t>
            </a:r>
            <a:r>
              <a:rPr lang="en-US" sz="1800" dirty="0" err="1"/>
              <a:t>source_addr</a:t>
            </a:r>
            <a:r>
              <a:rPr lang="en-US" sz="1800" dirty="0"/>
              <a:t>, </a:t>
            </a:r>
            <a:r>
              <a:rPr lang="en-US" sz="1800" dirty="0" err="1"/>
              <a:t>num_bytes</a:t>
            </a:r>
            <a:r>
              <a:rPr lang="en-US" sz="1800" dirty="0"/>
              <a:t>);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7403718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/>
              <a:buChar char="•"/>
            </a:pPr>
            <a:r>
              <a:rPr lang="en-US" dirty="0"/>
              <a:t>Implemented as a </a:t>
            </a:r>
            <a:r>
              <a:rPr lang="en-US" dirty="0" err="1"/>
              <a:t>struct</a:t>
            </a:r>
            <a:r>
              <a:rPr lang="en-US" dirty="0"/>
              <a:t> with these fields:</a:t>
            </a:r>
          </a:p>
          <a:p>
            <a:pPr marL="1047750" lvl="1" indent="-457200">
              <a:buFont typeface="Arial"/>
              <a:buChar char="•"/>
            </a:pPr>
            <a:r>
              <a:rPr lang="en-US" dirty="0"/>
              <a:t>void** buffer;</a:t>
            </a:r>
          </a:p>
          <a:p>
            <a:pPr marL="1047750" lvl="1" indent="-457200">
              <a:buFont typeface="Arial"/>
              <a:buChar char="•"/>
            </a:pPr>
            <a:r>
              <a:rPr lang="en-US" dirty="0"/>
              <a:t>unsigned int </a:t>
            </a:r>
            <a:r>
              <a:rPr lang="en-US" dirty="0" err="1"/>
              <a:t>buffer_size</a:t>
            </a:r>
            <a:r>
              <a:rPr lang="en-US" dirty="0"/>
              <a:t>;</a:t>
            </a:r>
          </a:p>
          <a:p>
            <a:pPr marL="1047750" lvl="1" indent="-457200">
              <a:buFont typeface="Arial"/>
              <a:buChar char="•"/>
            </a:pPr>
            <a:r>
              <a:rPr lang="en-US" dirty="0"/>
              <a:t>unsigned int length;</a:t>
            </a:r>
          </a:p>
          <a:p>
            <a:pPr marL="647700" indent="-457200">
              <a:buFont typeface="Arial"/>
              <a:buChar char="•"/>
            </a:pPr>
            <a:r>
              <a:rPr lang="en-US" dirty="0"/>
              <a:t>Buffer size and length are different!</a:t>
            </a:r>
          </a:p>
          <a:p>
            <a:pPr marL="647700" indent="-457200">
              <a:buFont typeface="Arial"/>
              <a:buChar char="•"/>
            </a:pPr>
            <a:r>
              <a:rPr lang="en-US" sz="2600" dirty="0"/>
              <a:t>Recall: access </a:t>
            </a:r>
            <a:r>
              <a:rPr lang="en-US" sz="2600" dirty="0" err="1"/>
              <a:t>struct</a:t>
            </a:r>
            <a:r>
              <a:rPr lang="en-US" sz="2600" dirty="0"/>
              <a:t> fields with </a:t>
            </a:r>
            <a:r>
              <a:rPr lang="en-US" sz="2600" dirty="0" err="1"/>
              <a:t>a.length</a:t>
            </a:r>
            <a:r>
              <a:rPr lang="en-US" sz="2600" dirty="0"/>
              <a:t>, (a is a </a:t>
            </a:r>
            <a:r>
              <a:rPr lang="en-US" sz="2600" dirty="0" err="1"/>
              <a:t>struct</a:t>
            </a:r>
            <a:r>
              <a:rPr lang="en-US" sz="2600" dirty="0"/>
              <a:t>), or a-&gt;length, (a is a pointer to a </a:t>
            </a:r>
            <a:r>
              <a:rPr lang="en-US" sz="2600" dirty="0" err="1"/>
              <a:t>struct</a:t>
            </a:r>
            <a:r>
              <a:rPr lang="en-US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50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Arial"/>
              <a:buChar char="•"/>
            </a:pPr>
            <a:r>
              <a:rPr lang="en-US" sz="2000" dirty="0"/>
              <a:t>Buffer size and length are different!</a:t>
            </a:r>
          </a:p>
          <a:p>
            <a:pPr marL="647700" indent="-457200">
              <a:buFont typeface="Arial"/>
              <a:buChar char="•"/>
            </a:pPr>
            <a:r>
              <a:rPr lang="en-US" sz="2000" dirty="0"/>
              <a:t>Buffer size: The maximum number of elements the array list can hold, directly related to the amount of allocated memory.</a:t>
            </a:r>
          </a:p>
          <a:p>
            <a:pPr marL="647700" indent="-457200">
              <a:buFont typeface="Arial"/>
              <a:buChar char="•"/>
            </a:pPr>
            <a:r>
              <a:rPr lang="en-US" sz="2000" dirty="0"/>
              <a:t>Length: The number of elements the array </a:t>
            </a:r>
            <a:r>
              <a:rPr lang="en-US" sz="2000"/>
              <a:t>list actually holds.</a:t>
            </a:r>
          </a:p>
          <a:p>
            <a:pPr marL="647700" indent="-457200">
              <a:buFont typeface="Arial"/>
              <a:buChar char="•"/>
            </a:pPr>
            <a:r>
              <a:rPr lang="en-US" sz="2000" dirty="0"/>
              <a:t>When the array list is full, expand it by doubling the amount of memory allocated for the buffer.</a:t>
            </a:r>
          </a:p>
          <a:p>
            <a:pPr marL="1047750" lvl="1" indent="-457200">
              <a:buFont typeface="Arial"/>
              <a:buChar char="•"/>
            </a:pPr>
            <a:r>
              <a:rPr lang="en-US" sz="2000" dirty="0"/>
              <a:t>Need to figure out how to detect this condition.</a:t>
            </a:r>
          </a:p>
        </p:txBody>
      </p:sp>
    </p:spTree>
    <p:extLst>
      <p:ext uri="{BB962C8B-B14F-4D97-AF65-F5344CB8AC3E}">
        <p14:creationId xmlns:p14="http://schemas.microsoft.com/office/powerpoint/2010/main" val="87122061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613</Words>
  <Application>Microsoft Office PowerPoint</Application>
  <PresentationFormat>On-screen Show (16:9)</PresentationFormat>
  <Paragraphs>79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modern</vt:lpstr>
      <vt:lpstr>C Lab 4</vt:lpstr>
      <vt:lpstr>Goals</vt:lpstr>
      <vt:lpstr>Review: Pointer Syntax</vt:lpstr>
      <vt:lpstr>realloc</vt:lpstr>
      <vt:lpstr>Realloc and Equivalent</vt:lpstr>
      <vt:lpstr>Review: free</vt:lpstr>
      <vt:lpstr>memmove</vt:lpstr>
      <vt:lpstr>C Arraylist</vt:lpstr>
      <vt:lpstr>C Arraylist</vt:lpstr>
      <vt:lpstr>C Arraylist</vt:lpstr>
      <vt:lpstr>GDB</vt:lpstr>
      <vt:lpstr>#include </vt:lpstr>
      <vt:lpstr>Debugging with GDB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Lab 3</dc:title>
  <cp:lastModifiedBy>Henry Liu</cp:lastModifiedBy>
  <cp:revision>21</cp:revision>
  <dcterms:modified xsi:type="dcterms:W3CDTF">2018-03-26T19:35:18Z</dcterms:modified>
</cp:coreProperties>
</file>