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8" r:id="rId8"/>
    <p:sldId id="261" r:id="rId9"/>
    <p:sldId id="262" r:id="rId10"/>
    <p:sldId id="263" r:id="rId11"/>
    <p:sldId id="264" r:id="rId12"/>
    <p:sldId id="266" r:id="rId13"/>
    <p:sldId id="270" r:id="rId14"/>
    <p:sldId id="267" r:id="rId15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182" autoAdjust="0"/>
  </p:normalViewPr>
  <p:slideViewPr>
    <p:cSldViewPr snapToGrid="0">
      <p:cViewPr varScale="1">
        <p:scale>
          <a:sx n="67" d="100"/>
          <a:sy n="67" d="100"/>
        </p:scale>
        <p:origin x="126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3109F-E924-8549-8F4C-B443CC85BC8C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FF723-9840-5C48-B613-B31BFF601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4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FF723-9840-5C48-B613-B31BFF6014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4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0" name="Picture 39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9" name="Picture 78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Picture 79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rgbClr val="BD582C"/>
          </a:solidFill>
          <a:ln>
            <a:noFill/>
          </a:ln>
        </p:spPr>
      </p:sp>
      <p:sp>
        <p:nvSpPr>
          <p:cNvPr id="9" name="CustomShape 2"/>
          <p:cNvSpPr/>
          <p:nvPr/>
        </p:nvSpPr>
        <p:spPr>
          <a:xfrm>
            <a:off x="0" y="6334200"/>
            <a:ext cx="12191040" cy="64800"/>
          </a:xfrm>
          <a:prstGeom prst="rect">
            <a:avLst/>
          </a:prstGeom>
          <a:solidFill>
            <a:srgbClr val="E48312"/>
          </a:solidFill>
          <a:ln>
            <a:noFill/>
          </a:ln>
        </p:spPr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rgbClr val="BD582C"/>
          </a:solidFill>
          <a:ln>
            <a:noFill/>
          </a:ln>
        </p:spPr>
      </p:sp>
      <p:sp>
        <p:nvSpPr>
          <p:cNvPr id="4" name="CustomShape 5"/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rgbClr val="E48312"/>
          </a:solidFill>
          <a:ln>
            <a:noFill/>
          </a:ln>
        </p:spPr>
      </p:sp>
      <p:sp>
        <p:nvSpPr>
          <p:cNvPr id="5" name="Line 6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00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rgbClr val="BD582C"/>
          </a:solidFill>
          <a:ln>
            <a:noFill/>
          </a:ln>
        </p:spPr>
      </p:sp>
      <p:sp>
        <p:nvSpPr>
          <p:cNvPr id="43" name="CustomShape 2"/>
          <p:cNvSpPr/>
          <p:nvPr/>
        </p:nvSpPr>
        <p:spPr>
          <a:xfrm>
            <a:off x="0" y="6334200"/>
            <a:ext cx="12191040" cy="64800"/>
          </a:xfrm>
          <a:prstGeom prst="rect">
            <a:avLst/>
          </a:prstGeom>
          <a:solidFill>
            <a:srgbClr val="E48312"/>
          </a:solidFill>
          <a:ln>
            <a:noFill/>
          </a:ln>
        </p:spPr>
      </p:sp>
      <p:sp>
        <p:nvSpPr>
          <p:cNvPr id="44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097280" y="758880"/>
            <a:ext cx="10057320" cy="3565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8000" dirty="0">
                <a:solidFill>
                  <a:srgbClr val="637052"/>
                </a:solidFill>
                <a:latin typeface="Calibri Light"/>
              </a:rPr>
              <a:t>Introduction to C</a:t>
            </a:r>
            <a:endParaRPr lang="en-US" sz="8000" dirty="0"/>
          </a:p>
        </p:txBody>
      </p:sp>
      <p:sp>
        <p:nvSpPr>
          <p:cNvPr id="82" name="CustomShape 2"/>
          <p:cNvSpPr/>
          <p:nvPr/>
        </p:nvSpPr>
        <p:spPr>
          <a:xfrm>
            <a:off x="1100160" y="4455720"/>
            <a:ext cx="1005732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637052"/>
                </a:solidFill>
                <a:latin typeface="Calibri Light"/>
              </a:rPr>
              <a:t>CS 3410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Pointers</a:t>
            </a:r>
            <a:endParaRPr/>
          </a:p>
        </p:txBody>
      </p:sp>
      <p:pic>
        <p:nvPicPr>
          <p:cNvPr id="101" name="Content Placeholder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21920" y="1806480"/>
            <a:ext cx="9832680" cy="433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Pointers: A visual representation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1509480" y="3800880"/>
            <a:ext cx="1607400" cy="2323440"/>
          </a:xfrm>
          <a:prstGeom prst="rect">
            <a:avLst/>
          </a:prstGeom>
          <a:solidFill>
            <a:srgbClr val="ADC8DD"/>
          </a:solidFill>
          <a:ln w="15840">
            <a:solidFill>
              <a:srgbClr val="A8600D"/>
            </a:solidFill>
            <a:round/>
          </a:ln>
        </p:spPr>
      </p:sp>
      <p:sp>
        <p:nvSpPr>
          <p:cNvPr id="107" name="CustomShape 4"/>
          <p:cNvSpPr/>
          <p:nvPr/>
        </p:nvSpPr>
        <p:spPr>
          <a:xfrm>
            <a:off x="1667880" y="3132360"/>
            <a:ext cx="1289880" cy="516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000000"/>
                </a:solidFill>
                <a:latin typeface="Calibri"/>
              </a:rPr>
              <a:t>Stack</a:t>
            </a:r>
            <a:endParaRPr/>
          </a:p>
        </p:txBody>
      </p:sp>
      <p:sp>
        <p:nvSpPr>
          <p:cNvPr id="108" name="CustomShape 5"/>
          <p:cNvSpPr/>
          <p:nvPr/>
        </p:nvSpPr>
        <p:spPr>
          <a:xfrm>
            <a:off x="1509480" y="3800880"/>
            <a:ext cx="1607400" cy="583200"/>
          </a:xfrm>
          <a:prstGeom prst="rect">
            <a:avLst/>
          </a:prstGeom>
          <a:solidFill>
            <a:srgbClr val="ADC8DD"/>
          </a:solidFill>
          <a:ln w="15840">
            <a:solidFill>
              <a:srgbClr val="A8600D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char* d1 </a:t>
            </a:r>
            <a:endParaRPr/>
          </a:p>
        </p:txBody>
      </p:sp>
      <p:sp>
        <p:nvSpPr>
          <p:cNvPr id="109" name="CustomShape 6"/>
          <p:cNvSpPr/>
          <p:nvPr/>
        </p:nvSpPr>
        <p:spPr>
          <a:xfrm>
            <a:off x="8183065" y="2285280"/>
            <a:ext cx="1210680" cy="516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Calibri"/>
              </a:rPr>
              <a:t>Memory</a:t>
            </a:r>
            <a:endParaRPr dirty="0"/>
          </a:p>
        </p:txBody>
      </p:sp>
      <p:sp>
        <p:nvSpPr>
          <p:cNvPr id="110" name="CustomShape 7"/>
          <p:cNvSpPr/>
          <p:nvPr/>
        </p:nvSpPr>
        <p:spPr>
          <a:xfrm>
            <a:off x="3538296" y="4092479"/>
            <a:ext cx="4006997" cy="1674815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11" name="CustomShape 8"/>
          <p:cNvSpPr/>
          <p:nvPr/>
        </p:nvSpPr>
        <p:spPr>
          <a:xfrm>
            <a:off x="1507320" y="4383000"/>
            <a:ext cx="1607400" cy="583200"/>
          </a:xfrm>
          <a:prstGeom prst="rect">
            <a:avLst/>
          </a:prstGeom>
          <a:solidFill>
            <a:srgbClr val="ADC8DD"/>
          </a:solidFill>
          <a:ln w="15840">
            <a:solidFill>
              <a:srgbClr val="A8600D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char* d2 </a:t>
            </a:r>
            <a:endParaRPr/>
          </a:p>
        </p:txBody>
      </p:sp>
      <p:sp>
        <p:nvSpPr>
          <p:cNvPr id="113" name="CustomShape 10"/>
          <p:cNvSpPr/>
          <p:nvPr/>
        </p:nvSpPr>
        <p:spPr>
          <a:xfrm>
            <a:off x="3588120" y="1954080"/>
            <a:ext cx="141336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DejaVu Sans Mono"/>
              </a:rPr>
              <a:t>char* d1;</a:t>
            </a:r>
            <a:endParaRPr/>
          </a:p>
        </p:txBody>
      </p:sp>
      <p:sp>
        <p:nvSpPr>
          <p:cNvPr id="114" name="CustomShape 11"/>
          <p:cNvSpPr/>
          <p:nvPr/>
        </p:nvSpPr>
        <p:spPr>
          <a:xfrm>
            <a:off x="3561840" y="2299680"/>
            <a:ext cx="209916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DejaVu Sans Mono"/>
              </a:rPr>
              <a:t>d1 = “CS3410”;</a:t>
            </a:r>
            <a:endParaRPr/>
          </a:p>
        </p:txBody>
      </p:sp>
      <p:sp>
        <p:nvSpPr>
          <p:cNvPr id="115" name="CustomShape 12"/>
          <p:cNvSpPr/>
          <p:nvPr/>
        </p:nvSpPr>
        <p:spPr>
          <a:xfrm>
            <a:off x="3588120" y="2654280"/>
            <a:ext cx="141336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DejaVu Sans Mono"/>
              </a:rPr>
              <a:t>char* d2;</a:t>
            </a:r>
            <a:endParaRPr/>
          </a:p>
        </p:txBody>
      </p:sp>
      <p:sp>
        <p:nvSpPr>
          <p:cNvPr id="116" name="CustomShape 13"/>
          <p:cNvSpPr/>
          <p:nvPr/>
        </p:nvSpPr>
        <p:spPr>
          <a:xfrm>
            <a:off x="3583080" y="3014280"/>
            <a:ext cx="155052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nsolas"/>
              </a:rPr>
              <a:t>d2 = d1+1;</a:t>
            </a:r>
            <a:endParaRPr/>
          </a:p>
        </p:txBody>
      </p:sp>
      <p:sp>
        <p:nvSpPr>
          <p:cNvPr id="117" name="CustomShape 14"/>
          <p:cNvSpPr/>
          <p:nvPr/>
        </p:nvSpPr>
        <p:spPr>
          <a:xfrm>
            <a:off x="3567240" y="3378600"/>
            <a:ext cx="196200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DejaVu Sans Mono"/>
              </a:rPr>
              <a:t>//d2[0]==‘S’;</a:t>
            </a:r>
            <a:endParaRPr/>
          </a:p>
        </p:txBody>
      </p:sp>
      <p:sp>
        <p:nvSpPr>
          <p:cNvPr id="118" name="CustomShape 15"/>
          <p:cNvSpPr/>
          <p:nvPr/>
        </p:nvSpPr>
        <p:spPr>
          <a:xfrm>
            <a:off x="3677040" y="5299200"/>
            <a:ext cx="110700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d2[6]=?</a:t>
            </a:r>
            <a:endParaRPr/>
          </a:p>
        </p:txBody>
      </p:sp>
      <p:sp>
        <p:nvSpPr>
          <p:cNvPr id="119" name="CustomShape 16"/>
          <p:cNvSpPr/>
          <p:nvPr/>
        </p:nvSpPr>
        <p:spPr>
          <a:xfrm>
            <a:off x="3536137" y="4777738"/>
            <a:ext cx="3994216" cy="601085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type="triangle" w="med" len="med"/>
          </a:ln>
        </p:spPr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603049"/>
              </p:ext>
            </p:extLst>
          </p:nvPr>
        </p:nvGraphicFramePr>
        <p:xfrm>
          <a:off x="7534310" y="3014280"/>
          <a:ext cx="2969480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0x07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‘\0’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‘1’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‘4’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‘3’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‘S’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‘C’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 fill="freeze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800" fill="hold"/>
                                        <p:tgtEl>
                                          <p:spTgt spid="113"/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id="10" dur="800" fill="hold"/>
                                        <p:tgtEl>
                                          <p:spTgt spid="113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 fill="freeze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800" fill="hold"/>
                                        <p:tgtEl>
                                          <p:spTgt spid="114"/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id="18" dur="800" fill="hold"/>
                                        <p:tgtEl>
                                          <p:spTgt spid="114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 fill="freeze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800" fill="hold"/>
                                        <p:tgtEl>
                                          <p:spTgt spid="115"/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id="26" dur="800" fill="hold"/>
                                        <p:tgtEl>
                                          <p:spTgt spid="115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 fill="freeze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800" fill="hold"/>
                                        <p:tgtEl>
                                          <p:spTgt spid="116"/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id="34" dur="800" fill="hold"/>
                                        <p:tgtEl>
                                          <p:spTgt spid="116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800" fill="hold"/>
                                        <p:tgtEl>
                                          <p:spTgt spid="117"/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id="39" dur="800" fill="hold"/>
                                        <p:tgtEl>
                                          <p:spTgt spid="117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404040"/>
                </a:solidFill>
                <a:latin typeface="Calibri Light"/>
              </a:rPr>
              <a:t>Pointers: A visual representation</a:t>
            </a:r>
            <a:endParaRPr dirty="0"/>
          </a:p>
        </p:txBody>
      </p:sp>
      <p:sp>
        <p:nvSpPr>
          <p:cNvPr id="105" name="CustomShape 2"/>
          <p:cNvSpPr/>
          <p:nvPr/>
        </p:nvSpPr>
        <p:spPr>
          <a:xfrm>
            <a:off x="1509480" y="3800880"/>
            <a:ext cx="1607400" cy="2323440"/>
          </a:xfrm>
          <a:prstGeom prst="rect">
            <a:avLst/>
          </a:prstGeom>
          <a:solidFill>
            <a:srgbClr val="ADC8DD"/>
          </a:solidFill>
          <a:ln w="15840">
            <a:solidFill>
              <a:srgbClr val="A8600D"/>
            </a:solidFill>
            <a:round/>
          </a:ln>
        </p:spPr>
      </p:sp>
      <p:sp>
        <p:nvSpPr>
          <p:cNvPr id="107" name="CustomShape 4"/>
          <p:cNvSpPr/>
          <p:nvPr/>
        </p:nvSpPr>
        <p:spPr>
          <a:xfrm>
            <a:off x="1667880" y="3132360"/>
            <a:ext cx="1289880" cy="516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000000"/>
                </a:solidFill>
                <a:latin typeface="Calibri"/>
              </a:rPr>
              <a:t>Stack</a:t>
            </a:r>
            <a:endParaRPr/>
          </a:p>
        </p:txBody>
      </p:sp>
      <p:sp>
        <p:nvSpPr>
          <p:cNvPr id="108" name="CustomShape 5"/>
          <p:cNvSpPr/>
          <p:nvPr/>
        </p:nvSpPr>
        <p:spPr>
          <a:xfrm>
            <a:off x="1509480" y="3800880"/>
            <a:ext cx="1607400" cy="583200"/>
          </a:xfrm>
          <a:prstGeom prst="rect">
            <a:avLst/>
          </a:prstGeom>
          <a:solidFill>
            <a:srgbClr val="ADC8DD"/>
          </a:solidFill>
          <a:ln w="15840">
            <a:solidFill>
              <a:srgbClr val="A8600D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* d1 </a:t>
            </a:r>
            <a:endParaRPr dirty="0"/>
          </a:p>
        </p:txBody>
      </p:sp>
      <p:sp>
        <p:nvSpPr>
          <p:cNvPr id="109" name="CustomShape 6"/>
          <p:cNvSpPr/>
          <p:nvPr/>
        </p:nvSpPr>
        <p:spPr>
          <a:xfrm>
            <a:off x="8183065" y="2285280"/>
            <a:ext cx="1210680" cy="516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Calibri"/>
              </a:rPr>
              <a:t>Memory</a:t>
            </a:r>
            <a:endParaRPr dirty="0"/>
          </a:p>
        </p:txBody>
      </p:sp>
      <p:sp>
        <p:nvSpPr>
          <p:cNvPr id="110" name="CustomShape 7"/>
          <p:cNvSpPr/>
          <p:nvPr/>
        </p:nvSpPr>
        <p:spPr>
          <a:xfrm>
            <a:off x="3538296" y="4092479"/>
            <a:ext cx="4006997" cy="1674815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11" name="CustomShape 8"/>
          <p:cNvSpPr/>
          <p:nvPr/>
        </p:nvSpPr>
        <p:spPr>
          <a:xfrm>
            <a:off x="1507320" y="4383000"/>
            <a:ext cx="1607400" cy="583200"/>
          </a:xfrm>
          <a:prstGeom prst="rect">
            <a:avLst/>
          </a:prstGeom>
          <a:solidFill>
            <a:srgbClr val="ADC8DD"/>
          </a:solidFill>
          <a:ln w="15840">
            <a:solidFill>
              <a:srgbClr val="A8600D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* d2 </a:t>
            </a:r>
            <a:endParaRPr dirty="0"/>
          </a:p>
        </p:txBody>
      </p:sp>
      <p:sp>
        <p:nvSpPr>
          <p:cNvPr id="113" name="CustomShape 10"/>
          <p:cNvSpPr/>
          <p:nvPr/>
        </p:nvSpPr>
        <p:spPr>
          <a:xfrm>
            <a:off x="3588120" y="1954080"/>
            <a:ext cx="141336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DejaVu Sans Mono"/>
              </a:rPr>
              <a:t>int</a:t>
            </a:r>
            <a:r>
              <a:rPr lang="en-US" dirty="0">
                <a:solidFill>
                  <a:srgbClr val="000000"/>
                </a:solidFill>
                <a:latin typeface="DejaVu Sans Mono"/>
              </a:rPr>
              <a:t>* d1;</a:t>
            </a:r>
            <a:endParaRPr dirty="0"/>
          </a:p>
        </p:txBody>
      </p:sp>
      <p:sp>
        <p:nvSpPr>
          <p:cNvPr id="114" name="CustomShape 11"/>
          <p:cNvSpPr/>
          <p:nvPr/>
        </p:nvSpPr>
        <p:spPr>
          <a:xfrm>
            <a:off x="3561840" y="2299680"/>
            <a:ext cx="209916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DejaVu Sans Mono"/>
              </a:rPr>
              <a:t>d1 = {3,4,1,0,9,8,7};</a:t>
            </a:r>
            <a:endParaRPr dirty="0"/>
          </a:p>
        </p:txBody>
      </p:sp>
      <p:sp>
        <p:nvSpPr>
          <p:cNvPr id="115" name="CustomShape 12"/>
          <p:cNvSpPr/>
          <p:nvPr/>
        </p:nvSpPr>
        <p:spPr>
          <a:xfrm>
            <a:off x="3588120" y="2654280"/>
            <a:ext cx="141336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DejaVu Sans Mono"/>
              </a:rPr>
              <a:t>int</a:t>
            </a:r>
            <a:r>
              <a:rPr lang="en-US" dirty="0">
                <a:solidFill>
                  <a:srgbClr val="000000"/>
                </a:solidFill>
                <a:latin typeface="DejaVu Sans Mono"/>
              </a:rPr>
              <a:t>* d2;</a:t>
            </a:r>
            <a:endParaRPr dirty="0"/>
          </a:p>
        </p:txBody>
      </p:sp>
      <p:sp>
        <p:nvSpPr>
          <p:cNvPr id="116" name="CustomShape 13"/>
          <p:cNvSpPr/>
          <p:nvPr/>
        </p:nvSpPr>
        <p:spPr>
          <a:xfrm>
            <a:off x="3583080" y="3014280"/>
            <a:ext cx="155052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nsolas"/>
              </a:rPr>
              <a:t>d2 = d1+1;</a:t>
            </a:r>
            <a:endParaRPr/>
          </a:p>
        </p:txBody>
      </p:sp>
      <p:sp>
        <p:nvSpPr>
          <p:cNvPr id="117" name="CustomShape 14"/>
          <p:cNvSpPr/>
          <p:nvPr/>
        </p:nvSpPr>
        <p:spPr>
          <a:xfrm>
            <a:off x="3567240" y="3378600"/>
            <a:ext cx="196200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DejaVu Sans Mono"/>
              </a:rPr>
              <a:t>//d2[0]==4;</a:t>
            </a:r>
            <a:endParaRPr dirty="0"/>
          </a:p>
        </p:txBody>
      </p:sp>
      <p:sp>
        <p:nvSpPr>
          <p:cNvPr id="118" name="CustomShape 15"/>
          <p:cNvSpPr/>
          <p:nvPr/>
        </p:nvSpPr>
        <p:spPr>
          <a:xfrm>
            <a:off x="3677040" y="5299200"/>
            <a:ext cx="110700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d2[6]=?</a:t>
            </a:r>
            <a:endParaRPr/>
          </a:p>
        </p:txBody>
      </p:sp>
      <p:sp>
        <p:nvSpPr>
          <p:cNvPr id="119" name="CustomShape 16"/>
          <p:cNvSpPr/>
          <p:nvPr/>
        </p:nvSpPr>
        <p:spPr>
          <a:xfrm>
            <a:off x="3536137" y="4777738"/>
            <a:ext cx="3994216" cy="601085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type="triangle" w="med" len="med"/>
          </a:ln>
        </p:spPr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383149"/>
              </p:ext>
            </p:extLst>
          </p:nvPr>
        </p:nvGraphicFramePr>
        <p:xfrm>
          <a:off x="7534310" y="3014280"/>
          <a:ext cx="2969480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0x18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3302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 fill="freeze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800" fill="hold"/>
                                        <p:tgtEl>
                                          <p:spTgt spid="113"/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id="10" dur="800" fill="hold"/>
                                        <p:tgtEl>
                                          <p:spTgt spid="113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 fill="freeze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800" fill="hold"/>
                                        <p:tgtEl>
                                          <p:spTgt spid="114"/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id="18" dur="800" fill="hold"/>
                                        <p:tgtEl>
                                          <p:spTgt spid="114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 fill="freeze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800" fill="hold"/>
                                        <p:tgtEl>
                                          <p:spTgt spid="115"/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id="26" dur="800" fill="hold"/>
                                        <p:tgtEl>
                                          <p:spTgt spid="115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 fill="freeze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800" fill="hold"/>
                                        <p:tgtEl>
                                          <p:spTgt spid="116"/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id="34" dur="800" fill="hold"/>
                                        <p:tgtEl>
                                          <p:spTgt spid="116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800" fill="hold"/>
                                        <p:tgtEl>
                                          <p:spTgt spid="117"/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id="39" dur="800" fill="hold"/>
                                        <p:tgtEl>
                                          <p:spTgt spid="117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Pointers to stack variables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1509480" y="3800880"/>
            <a:ext cx="1607400" cy="2323440"/>
          </a:xfrm>
          <a:prstGeom prst="rect">
            <a:avLst/>
          </a:prstGeom>
          <a:solidFill>
            <a:srgbClr val="ADC8DD"/>
          </a:solidFill>
          <a:ln w="15840">
            <a:solidFill>
              <a:srgbClr val="A8600D"/>
            </a:solidFill>
            <a:round/>
          </a:ln>
        </p:spPr>
      </p:sp>
      <p:sp>
        <p:nvSpPr>
          <p:cNvPr id="123" name="CustomShape 4"/>
          <p:cNvSpPr/>
          <p:nvPr/>
        </p:nvSpPr>
        <p:spPr>
          <a:xfrm>
            <a:off x="1667880" y="3132360"/>
            <a:ext cx="1289880" cy="516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000000"/>
                </a:solidFill>
                <a:latin typeface="Calibri"/>
              </a:rPr>
              <a:t>Stack</a:t>
            </a:r>
            <a:endParaRPr/>
          </a:p>
        </p:txBody>
      </p:sp>
      <p:sp>
        <p:nvSpPr>
          <p:cNvPr id="124" name="CustomShape 5"/>
          <p:cNvSpPr/>
          <p:nvPr/>
        </p:nvSpPr>
        <p:spPr>
          <a:xfrm>
            <a:off x="1509480" y="3800880"/>
            <a:ext cx="1607400" cy="583200"/>
          </a:xfrm>
          <a:prstGeom prst="rect">
            <a:avLst/>
          </a:prstGeom>
          <a:solidFill>
            <a:srgbClr val="ADC8DD"/>
          </a:solidFill>
          <a:ln w="15840">
            <a:solidFill>
              <a:srgbClr val="A8600D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float* d1 </a:t>
            </a:r>
            <a:endParaRPr dirty="0"/>
          </a:p>
        </p:txBody>
      </p:sp>
      <p:sp>
        <p:nvSpPr>
          <p:cNvPr id="126" name="CustomShape 7"/>
          <p:cNvSpPr/>
          <p:nvPr/>
        </p:nvSpPr>
        <p:spPr>
          <a:xfrm>
            <a:off x="1507320" y="4383000"/>
            <a:ext cx="1607400" cy="583200"/>
          </a:xfrm>
          <a:prstGeom prst="rect">
            <a:avLst/>
          </a:prstGeom>
          <a:solidFill>
            <a:srgbClr val="ADC8DD"/>
          </a:solidFill>
          <a:ln w="15840">
            <a:solidFill>
              <a:srgbClr val="A8600D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local = 42.42</a:t>
            </a:r>
            <a:endParaRPr/>
          </a:p>
        </p:txBody>
      </p:sp>
      <p:sp>
        <p:nvSpPr>
          <p:cNvPr id="127" name="CustomShape 8"/>
          <p:cNvSpPr/>
          <p:nvPr/>
        </p:nvSpPr>
        <p:spPr>
          <a:xfrm>
            <a:off x="3549214" y="1954079"/>
            <a:ext cx="2045346" cy="57558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float* d1;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8" name="CustomShape 9"/>
          <p:cNvSpPr/>
          <p:nvPr/>
        </p:nvSpPr>
        <p:spPr>
          <a:xfrm>
            <a:off x="3530160" y="2299679"/>
            <a:ext cx="3854672" cy="57558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  <a:cs typeface="Calibri"/>
              </a:rPr>
              <a:t>float local = 42.42;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9" name="CustomShape 10"/>
          <p:cNvSpPr/>
          <p:nvPr/>
        </p:nvSpPr>
        <p:spPr>
          <a:xfrm>
            <a:off x="3572279" y="2654279"/>
            <a:ext cx="2407211" cy="57558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d1 = &amp;local;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0" name="CustomShape 11"/>
          <p:cNvSpPr/>
          <p:nvPr/>
        </p:nvSpPr>
        <p:spPr>
          <a:xfrm>
            <a:off x="3554253" y="3014279"/>
            <a:ext cx="1864413" cy="57558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*d1 = 25;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1" name="CustomShape 12"/>
          <p:cNvSpPr/>
          <p:nvPr/>
        </p:nvSpPr>
        <p:spPr>
          <a:xfrm>
            <a:off x="3115080" y="4092840"/>
            <a:ext cx="720" cy="5810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32" name="CustomShape 13"/>
          <p:cNvSpPr/>
          <p:nvPr/>
        </p:nvSpPr>
        <p:spPr>
          <a:xfrm>
            <a:off x="1505520" y="4381200"/>
            <a:ext cx="1607400" cy="583200"/>
          </a:xfrm>
          <a:prstGeom prst="rect">
            <a:avLst/>
          </a:prstGeom>
          <a:solidFill>
            <a:srgbClr val="ADC8DD"/>
          </a:solidFill>
          <a:ln w="15840">
            <a:solidFill>
              <a:srgbClr val="A8600D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local = 25</a:t>
            </a:r>
            <a:endParaRPr/>
          </a:p>
        </p:txBody>
      </p:sp>
      <p:cxnSp>
        <p:nvCxnSpPr>
          <p:cNvPr id="133" name="Line 14"/>
          <p:cNvCxnSpPr/>
          <p:nvPr/>
        </p:nvCxnSpPr>
        <p:spPr>
          <a:xfrm flipH="1">
            <a:off x="3250018" y="4091040"/>
            <a:ext cx="2880" cy="580320"/>
          </a:xfrm>
          <a:prstGeom prst="curvedConnector3">
            <a:avLst>
              <a:gd name="adj1" fmla="val -17023125"/>
            </a:avLst>
          </a:prstGeom>
          <a:ln>
            <a:solidFill>
              <a:srgbClr val="000000"/>
            </a:solidFill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 fill="freeze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800" fill="hold"/>
                                        <p:tgtEl>
                                          <p:spTgt spid="127"/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id="10" dur="800" fill="hold"/>
                                        <p:tgtEl>
                                          <p:spTgt spid="127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 fill="freeze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800" fill="hold"/>
                                        <p:tgtEl>
                                          <p:spTgt spid="128"/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id="18" dur="800" fill="hold"/>
                                        <p:tgtEl>
                                          <p:spTgt spid="128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 fill="freeze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800" fill="hold"/>
                                        <p:tgtEl>
                                          <p:spTgt spid="129"/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id="26" dur="800" fill="hold"/>
                                        <p:tgtEl>
                                          <p:spTgt spid="129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 fill="freeze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800" fill="hold"/>
                                        <p:tgtEl>
                                          <p:spTgt spid="130"/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id="34" dur="800" fill="hold"/>
                                        <p:tgtEl>
                                          <p:spTgt spid="130"/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404040"/>
                </a:solidFill>
                <a:latin typeface="Calibri Light"/>
              </a:rPr>
              <a:t>Basics of C</a:t>
            </a:r>
            <a:endParaRPr dirty="0"/>
          </a:p>
        </p:txBody>
      </p:sp>
      <p:sp>
        <p:nvSpPr>
          <p:cNvPr id="84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45000"/>
          <a:lstStyle/>
          <a:p>
            <a:pPr marL="457200" indent="-457200">
              <a:lnSpc>
                <a:spcPct val="90000"/>
              </a:lnSpc>
              <a:buFont typeface="Arial"/>
              <a:buChar char="•"/>
            </a:pPr>
            <a:r>
              <a:rPr lang="en-US" sz="3200" dirty="0">
                <a:solidFill>
                  <a:srgbClr val="404040"/>
                </a:solidFill>
                <a:latin typeface="Calibri"/>
                <a:cs typeface="Calibri"/>
              </a:rPr>
              <a:t>Developed by </a:t>
            </a:r>
            <a:r>
              <a:rPr lang="en-US" sz="3200" b="1" dirty="0">
                <a:solidFill>
                  <a:srgbClr val="404040"/>
                </a:solidFill>
                <a:latin typeface="Calibri"/>
                <a:cs typeface="Calibri"/>
              </a:rPr>
              <a:t>Dennis Ritchie </a:t>
            </a:r>
            <a:r>
              <a:rPr lang="en-US" sz="3200" dirty="0">
                <a:solidFill>
                  <a:srgbClr val="404040"/>
                </a:solidFill>
                <a:latin typeface="Calibri"/>
                <a:cs typeface="Calibri"/>
              </a:rPr>
              <a:t>in the 1970s.</a:t>
            </a:r>
            <a:endParaRPr sz="3200" dirty="0">
              <a:latin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buFont typeface="Arial"/>
              <a:buChar char="•"/>
            </a:pPr>
            <a:r>
              <a:rPr lang="en-US" sz="3200" dirty="0">
                <a:solidFill>
                  <a:srgbClr val="404040"/>
                </a:solidFill>
                <a:latin typeface="Calibri"/>
                <a:cs typeface="Calibri"/>
              </a:rPr>
              <a:t>Maps very easily to </a:t>
            </a:r>
            <a:r>
              <a:rPr lang="en-US" sz="3200" b="1" dirty="0">
                <a:solidFill>
                  <a:srgbClr val="404040"/>
                </a:solidFill>
                <a:latin typeface="Calibri"/>
                <a:cs typeface="Calibri"/>
              </a:rPr>
              <a:t>machine instructions</a:t>
            </a:r>
            <a:r>
              <a:rPr lang="en-US" sz="32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  <a:p>
            <a:pPr marL="914400" lvl="1" indent="-457200">
              <a:lnSpc>
                <a:spcPct val="90000"/>
              </a:lnSpc>
              <a:buFont typeface="Arial"/>
              <a:buChar char="•"/>
            </a:pPr>
            <a:r>
              <a:rPr lang="en-US" sz="3200" dirty="0">
                <a:solidFill>
                  <a:srgbClr val="404040"/>
                </a:solidFill>
                <a:latin typeface="Calibri"/>
                <a:cs typeface="Calibri"/>
              </a:rPr>
              <a:t> Even allows inline assembly!</a:t>
            </a:r>
            <a:endParaRPr sz="3200" dirty="0">
              <a:latin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buFont typeface="Arial"/>
              <a:buChar char="•"/>
            </a:pPr>
            <a:r>
              <a:rPr lang="en-US" sz="3200" dirty="0">
                <a:solidFill>
                  <a:srgbClr val="404040"/>
                </a:solidFill>
                <a:latin typeface="Calibri"/>
                <a:cs typeface="Calibri"/>
              </a:rPr>
              <a:t>Unlike Java or Python, the programmer is in charge of </a:t>
            </a:r>
            <a:r>
              <a:rPr lang="en-US" sz="3200" b="1" dirty="0">
                <a:solidFill>
                  <a:srgbClr val="404040"/>
                </a:solidFill>
                <a:latin typeface="Calibri"/>
                <a:cs typeface="Calibri"/>
              </a:rPr>
              <a:t>memory management</a:t>
            </a:r>
            <a:r>
              <a:rPr lang="en-US" sz="32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  <a:p>
            <a:pPr marL="914400" lvl="1" indent="-457200">
              <a:lnSpc>
                <a:spcPct val="90000"/>
              </a:lnSpc>
              <a:buFont typeface="Arial"/>
              <a:buChar char="•"/>
            </a:pPr>
            <a:r>
              <a:rPr lang="en-US" sz="3200" dirty="0">
                <a:solidFill>
                  <a:srgbClr val="404040"/>
                </a:solidFill>
                <a:latin typeface="Calibri"/>
                <a:cs typeface="Calibri"/>
              </a:rPr>
              <a:t>There is no garbage collector.</a:t>
            </a:r>
            <a:endParaRPr sz="3200" dirty="0">
              <a:latin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buFont typeface="Arial"/>
              <a:buChar char="•"/>
            </a:pPr>
            <a:r>
              <a:rPr lang="en-US" sz="3200" dirty="0">
                <a:solidFill>
                  <a:srgbClr val="404040"/>
                </a:solidFill>
                <a:latin typeface="Calibri"/>
                <a:cs typeface="Calibri"/>
              </a:rPr>
              <a:t>Not Object Oriented!</a:t>
            </a:r>
          </a:p>
          <a:p>
            <a:pPr marL="914400" lvl="1" indent="-457200">
              <a:lnSpc>
                <a:spcPct val="90000"/>
              </a:lnSpc>
              <a:buFont typeface="Arial"/>
              <a:buChar char="•"/>
            </a:pPr>
            <a:r>
              <a:rPr lang="en-US" sz="3200" dirty="0">
                <a:solidFill>
                  <a:srgbClr val="404040"/>
                </a:solidFill>
                <a:latin typeface="Calibri"/>
                <a:cs typeface="Calibri"/>
              </a:rPr>
              <a:t>No inheritance or interfaces.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Terminology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45000"/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800" b="1" dirty="0">
                <a:solidFill>
                  <a:srgbClr val="404040"/>
                </a:solidFill>
                <a:latin typeface="Calibri"/>
              </a:rPr>
              <a:t>Compiler: </a:t>
            </a:r>
            <a:r>
              <a:rPr lang="en-US" sz="2800" dirty="0">
                <a:solidFill>
                  <a:srgbClr val="404040"/>
                </a:solidFill>
                <a:latin typeface="Calibri"/>
              </a:rPr>
              <a:t>The program that converts source code into object code (assembly/machine code)</a:t>
            </a:r>
            <a:endParaRPr lang="en-US" sz="2800" dirty="0"/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Calibri"/>
              </a:rPr>
              <a:t>You will be using </a:t>
            </a:r>
            <a:r>
              <a:rPr lang="en-US" sz="2800" b="1" dirty="0">
                <a:solidFill>
                  <a:srgbClr val="404040"/>
                </a:solidFill>
                <a:latin typeface="Calibri"/>
              </a:rPr>
              <a:t>GCC</a:t>
            </a:r>
            <a:r>
              <a:rPr lang="en-US" sz="2800" dirty="0">
                <a:solidFill>
                  <a:srgbClr val="404040"/>
                </a:solidFill>
                <a:latin typeface="Calibri"/>
              </a:rPr>
              <a:t> to compile your source before you can run it.</a:t>
            </a:r>
            <a:endParaRPr sz="2800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800" b="1" dirty="0">
                <a:solidFill>
                  <a:srgbClr val="404040"/>
                </a:solidFill>
                <a:latin typeface="Calibri"/>
              </a:rPr>
              <a:t>Debugger</a:t>
            </a:r>
            <a:r>
              <a:rPr lang="en-US" sz="2800" dirty="0">
                <a:solidFill>
                  <a:srgbClr val="404040"/>
                </a:solidFill>
                <a:latin typeface="Calibri"/>
              </a:rPr>
              <a:t>: The program that allows you to inspect a program while it is running.</a:t>
            </a:r>
            <a:endParaRPr lang="en-US" sz="2800" dirty="0"/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Calibri"/>
              </a:rPr>
              <a:t>You will be using </a:t>
            </a:r>
            <a:r>
              <a:rPr lang="en-US" sz="2800" b="1" dirty="0">
                <a:solidFill>
                  <a:srgbClr val="404040"/>
                </a:solidFill>
                <a:latin typeface="Calibri"/>
              </a:rPr>
              <a:t>GDB.</a:t>
            </a:r>
            <a:endParaRPr lang="en-US" sz="2800" b="1" dirty="0"/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Calibri"/>
              </a:rPr>
              <a:t>A good alternative is to use print statements everywhere!</a:t>
            </a:r>
            <a:endParaRPr sz="2800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800" b="1" dirty="0">
                <a:solidFill>
                  <a:srgbClr val="404040"/>
                </a:solidFill>
                <a:latin typeface="Calibri"/>
              </a:rPr>
              <a:t>Header</a:t>
            </a:r>
            <a:r>
              <a:rPr lang="en-US" sz="2800" dirty="0">
                <a:solidFill>
                  <a:srgbClr val="404040"/>
                </a:solidFill>
                <a:latin typeface="Calibri"/>
              </a:rPr>
              <a:t>: File of function and variable declarations</a:t>
            </a:r>
            <a:endParaRPr lang="en-US" sz="2800" dirty="0"/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Calibri"/>
              </a:rPr>
              <a:t>If you want to use functions defined in other files, you must include a corresponding header (.h) file.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Structure of a C Program</a:t>
            </a:r>
            <a:endParaRPr/>
          </a:p>
        </p:txBody>
      </p:sp>
      <p:pic>
        <p:nvPicPr>
          <p:cNvPr id="88" name="Content Placeholder 3"/>
          <p:cNvPicPr/>
          <p:nvPr/>
        </p:nvPicPr>
        <p:blipFill>
          <a:blip r:embed="rId3"/>
          <a:stretch>
            <a:fillRect/>
          </a:stretch>
        </p:blipFill>
        <p:spPr>
          <a:xfrm>
            <a:off x="4002120" y="2852640"/>
            <a:ext cx="4246920" cy="2008800"/>
          </a:xfrm>
          <a:prstGeom prst="rect">
            <a:avLst/>
          </a:prstGeom>
          <a:ln>
            <a:noFill/>
          </a:ln>
        </p:spPr>
      </p:pic>
      <p:sp>
        <p:nvSpPr>
          <p:cNvPr id="89" name="CustomShape 2"/>
          <p:cNvSpPr/>
          <p:nvPr/>
        </p:nvSpPr>
        <p:spPr>
          <a:xfrm>
            <a:off x="662759" y="5331239"/>
            <a:ext cx="10811195" cy="84188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Which lines are preprocessor directives? Function declarations?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sz="3200" dirty="0"/>
          </a:p>
        </p:txBody>
      </p:sp>
      <p:pic>
        <p:nvPicPr>
          <p:cNvPr id="90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3986280" y="1924200"/>
            <a:ext cx="4218480" cy="300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4"/>
          <p:cNvGrpSpPr>
            <a:grpSpLocks/>
          </p:cNvGrpSpPr>
          <p:nvPr/>
        </p:nvGrpSpPr>
        <p:grpSpPr bwMode="auto">
          <a:xfrm>
            <a:off x="8619597" y="142878"/>
            <a:ext cx="2878138" cy="6459539"/>
            <a:chOff x="3947" y="154"/>
            <a:chExt cx="1813" cy="4069"/>
          </a:xfrm>
        </p:grpSpPr>
        <p:sp>
          <p:nvSpPr>
            <p:cNvPr id="64" name="Rectangle 32"/>
            <p:cNvSpPr>
              <a:spLocks noChangeArrowheads="1"/>
            </p:cNvSpPr>
            <p:nvPr/>
          </p:nvSpPr>
          <p:spPr bwMode="auto">
            <a:xfrm>
              <a:off x="4055" y="154"/>
              <a:ext cx="1609" cy="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dirty="0">
                  <a:latin typeface="Courier New" charset="0"/>
                </a:rPr>
                <a:t>Name of array (Note that all elements of this array have the same name, </a:t>
              </a:r>
              <a:r>
                <a:rPr lang="en-US" b="1" dirty="0">
                  <a:latin typeface="Courier New" charset="0"/>
                </a:rPr>
                <a:t>c</a:t>
              </a:r>
              <a:r>
                <a:rPr lang="en-US" dirty="0">
                  <a:latin typeface="Courier New" charset="0"/>
                </a:rPr>
                <a:t>)</a:t>
              </a:r>
            </a:p>
            <a:p>
              <a:pPr>
                <a:spcBef>
                  <a:spcPct val="0"/>
                </a:spcBef>
              </a:pPr>
              <a:endParaRPr lang="en-US" sz="1400" dirty="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65" name="Rectangle 45"/>
            <p:cNvSpPr>
              <a:spLocks noChangeArrowheads="1"/>
            </p:cNvSpPr>
            <p:nvPr/>
          </p:nvSpPr>
          <p:spPr bwMode="auto">
            <a:xfrm>
              <a:off x="3947" y="3631"/>
              <a:ext cx="1813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dirty="0">
                  <a:latin typeface="Courier New" charset="0"/>
                </a:rPr>
                <a:t>Position number of the element within array </a:t>
              </a:r>
              <a:r>
                <a:rPr lang="en-US" b="1" dirty="0">
                  <a:latin typeface="Courier New" charset="0"/>
                </a:rPr>
                <a:t>c</a:t>
              </a:r>
              <a:endParaRPr lang="en-US" dirty="0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66" name="Freeform 46"/>
            <p:cNvSpPr>
              <a:spLocks/>
            </p:cNvSpPr>
            <p:nvPr/>
          </p:nvSpPr>
          <p:spPr bwMode="auto">
            <a:xfrm>
              <a:off x="4147" y="3408"/>
              <a:ext cx="0" cy="23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995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58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grpSp>
          <p:nvGrpSpPr>
            <p:cNvPr id="67" name="Group 63"/>
            <p:cNvGrpSpPr>
              <a:grpSpLocks/>
            </p:cNvGrpSpPr>
            <p:nvPr/>
          </p:nvGrpSpPr>
          <p:grpSpPr bwMode="auto">
            <a:xfrm>
              <a:off x="4032" y="1070"/>
              <a:ext cx="1308" cy="2290"/>
              <a:chOff x="4032" y="1304"/>
              <a:chExt cx="1308" cy="2290"/>
            </a:xfrm>
          </p:grpSpPr>
          <p:grpSp>
            <p:nvGrpSpPr>
              <p:cNvPr id="68" name="Group 5"/>
              <p:cNvGrpSpPr>
                <a:grpSpLocks/>
              </p:cNvGrpSpPr>
              <p:nvPr/>
            </p:nvGrpSpPr>
            <p:grpSpPr bwMode="auto">
              <a:xfrm>
                <a:off x="4528" y="1514"/>
                <a:ext cx="812" cy="2080"/>
                <a:chOff x="0" y="-2"/>
                <a:chExt cx="20000" cy="20004"/>
              </a:xfrm>
            </p:grpSpPr>
            <p:sp>
              <p:nvSpPr>
                <p:cNvPr id="110" name="Freeform 6"/>
                <p:cNvSpPr>
                  <a:spLocks/>
                </p:cNvSpPr>
                <p:nvPr/>
              </p:nvSpPr>
              <p:spPr bwMode="auto">
                <a:xfrm>
                  <a:off x="0" y="10000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86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4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grpSp>
              <p:nvGrpSpPr>
                <p:cNvPr id="111" name="Group 7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20000" cy="20004"/>
                  <a:chOff x="0" y="0"/>
                  <a:chExt cx="20000" cy="20004"/>
                </a:xfrm>
              </p:grpSpPr>
              <p:sp>
                <p:nvSpPr>
                  <p:cNvPr id="112" name="Freeform 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4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113" name="Freeform 9"/>
                  <p:cNvSpPr>
                    <a:spLocks/>
                  </p:cNvSpPr>
                  <p:nvPr/>
                </p:nvSpPr>
                <p:spPr bwMode="auto">
                  <a:xfrm>
                    <a:off x="0" y="166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4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114" name="Freeform 10"/>
                  <p:cNvSpPr>
                    <a:spLocks/>
                  </p:cNvSpPr>
                  <p:nvPr/>
                </p:nvSpPr>
                <p:spPr bwMode="auto">
                  <a:xfrm>
                    <a:off x="0" y="3334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4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115" name="Freeform 11"/>
                  <p:cNvSpPr>
                    <a:spLocks/>
                  </p:cNvSpPr>
                  <p:nvPr/>
                </p:nvSpPr>
                <p:spPr bwMode="auto">
                  <a:xfrm>
                    <a:off x="0" y="5001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400"/>
                  </a:p>
                </p:txBody>
              </p:sp>
              <p:sp>
                <p:nvSpPr>
                  <p:cNvPr id="116" name="Freeform 12"/>
                  <p:cNvSpPr>
                    <a:spLocks/>
                  </p:cNvSpPr>
                  <p:nvPr/>
                </p:nvSpPr>
                <p:spPr bwMode="auto">
                  <a:xfrm>
                    <a:off x="0" y="6668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4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117" name="Freeform 13"/>
                  <p:cNvSpPr>
                    <a:spLocks/>
                  </p:cNvSpPr>
                  <p:nvPr/>
                </p:nvSpPr>
                <p:spPr bwMode="auto">
                  <a:xfrm>
                    <a:off x="0" y="8335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4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118" name="Freeform 14"/>
                  <p:cNvSpPr>
                    <a:spLocks/>
                  </p:cNvSpPr>
                  <p:nvPr/>
                </p:nvSpPr>
                <p:spPr bwMode="auto">
                  <a:xfrm>
                    <a:off x="0" y="11669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4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119" name="Freeform 15"/>
                  <p:cNvSpPr>
                    <a:spLocks/>
                  </p:cNvSpPr>
                  <p:nvPr/>
                </p:nvSpPr>
                <p:spPr bwMode="auto">
                  <a:xfrm>
                    <a:off x="0" y="13336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4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120" name="Freeform 16"/>
                  <p:cNvSpPr>
                    <a:spLocks/>
                  </p:cNvSpPr>
                  <p:nvPr/>
                </p:nvSpPr>
                <p:spPr bwMode="auto">
                  <a:xfrm>
                    <a:off x="0" y="15003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4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121" name="Freeform 17"/>
                  <p:cNvSpPr>
                    <a:spLocks/>
                  </p:cNvSpPr>
                  <p:nvPr/>
                </p:nvSpPr>
                <p:spPr bwMode="auto">
                  <a:xfrm>
                    <a:off x="0" y="1667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4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122" name="Freeform 18"/>
                  <p:cNvSpPr>
                    <a:spLocks/>
                  </p:cNvSpPr>
                  <p:nvPr/>
                </p:nvSpPr>
                <p:spPr bwMode="auto">
                  <a:xfrm>
                    <a:off x="0" y="1833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4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69" name="Rectangle 19"/>
              <p:cNvSpPr>
                <a:spLocks noChangeArrowheads="1"/>
              </p:cNvSpPr>
              <p:nvPr/>
            </p:nvSpPr>
            <p:spPr bwMode="auto">
              <a:xfrm>
                <a:off x="4100" y="2579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400" b="1">
                    <a:latin typeface="Courier New" charset="0"/>
                  </a:rPr>
                  <a:t>c[6]</a:t>
                </a:r>
                <a:endParaRPr lang="en-US" sz="1400">
                  <a:latin typeface="Courier New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400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  <p:sp>
            <p:nvSpPr>
              <p:cNvPr id="70" name="Rectangle 20"/>
              <p:cNvSpPr>
                <a:spLocks noChangeArrowheads="1"/>
              </p:cNvSpPr>
              <p:nvPr/>
            </p:nvSpPr>
            <p:spPr bwMode="auto">
              <a:xfrm>
                <a:off x="4800" y="1539"/>
                <a:ext cx="22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400" b="1">
                    <a:latin typeface="Courier New" charset="0"/>
                  </a:rPr>
                  <a:t>-45</a:t>
                </a:r>
                <a:endParaRPr lang="en-US" sz="1400">
                  <a:latin typeface="Courier New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400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  <p:sp>
            <p:nvSpPr>
              <p:cNvPr id="71" name="Rectangle 21"/>
              <p:cNvSpPr>
                <a:spLocks noChangeArrowheads="1"/>
              </p:cNvSpPr>
              <p:nvPr/>
            </p:nvSpPr>
            <p:spPr bwMode="auto">
              <a:xfrm>
                <a:off x="4935" y="1712"/>
                <a:ext cx="90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400" b="1">
                    <a:latin typeface="Courier New" charset="0"/>
                  </a:rPr>
                  <a:t>6</a:t>
                </a:r>
                <a:endParaRPr lang="en-US" sz="1400">
                  <a:latin typeface="Courier New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400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  <p:sp>
            <p:nvSpPr>
              <p:cNvPr id="72" name="Rectangle 22"/>
              <p:cNvSpPr>
                <a:spLocks noChangeArrowheads="1"/>
              </p:cNvSpPr>
              <p:nvPr/>
            </p:nvSpPr>
            <p:spPr bwMode="auto">
              <a:xfrm>
                <a:off x="4935" y="1886"/>
                <a:ext cx="90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400" b="1">
                    <a:latin typeface="Courier New" charset="0"/>
                  </a:rPr>
                  <a:t>0</a:t>
                </a:r>
                <a:endParaRPr lang="en-US" sz="1400">
                  <a:latin typeface="Courier New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400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  <p:sp>
            <p:nvSpPr>
              <p:cNvPr id="73" name="Rectangle 23"/>
              <p:cNvSpPr>
                <a:spLocks noChangeArrowheads="1"/>
              </p:cNvSpPr>
              <p:nvPr/>
            </p:nvSpPr>
            <p:spPr bwMode="auto">
              <a:xfrm>
                <a:off x="4868" y="2059"/>
                <a:ext cx="15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400" b="1">
                    <a:latin typeface="Courier New" charset="0"/>
                  </a:rPr>
                  <a:t>72</a:t>
                </a:r>
                <a:endParaRPr lang="en-US" sz="1400">
                  <a:latin typeface="Courier New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400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  <p:sp>
            <p:nvSpPr>
              <p:cNvPr id="74" name="Rectangle 24"/>
              <p:cNvSpPr>
                <a:spLocks noChangeArrowheads="1"/>
              </p:cNvSpPr>
              <p:nvPr/>
            </p:nvSpPr>
            <p:spPr bwMode="auto">
              <a:xfrm>
                <a:off x="4732" y="2232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400" b="1">
                    <a:latin typeface="Courier New" charset="0"/>
                  </a:rPr>
                  <a:t>1543</a:t>
                </a:r>
                <a:endParaRPr lang="en-US" sz="1400">
                  <a:latin typeface="Courier New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400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  <p:sp>
            <p:nvSpPr>
              <p:cNvPr id="75" name="Rectangle 25"/>
              <p:cNvSpPr>
                <a:spLocks noChangeArrowheads="1"/>
              </p:cNvSpPr>
              <p:nvPr/>
            </p:nvSpPr>
            <p:spPr bwMode="auto">
              <a:xfrm>
                <a:off x="4800" y="2406"/>
                <a:ext cx="22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400" b="1">
                    <a:latin typeface="Courier New" charset="0"/>
                  </a:rPr>
                  <a:t>-89</a:t>
                </a:r>
                <a:endParaRPr lang="en-US" sz="1400">
                  <a:latin typeface="Courier New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400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  <p:sp>
            <p:nvSpPr>
              <p:cNvPr id="76" name="Rectangle 26"/>
              <p:cNvSpPr>
                <a:spLocks noChangeArrowheads="1"/>
              </p:cNvSpPr>
              <p:nvPr/>
            </p:nvSpPr>
            <p:spPr bwMode="auto">
              <a:xfrm>
                <a:off x="4935" y="2579"/>
                <a:ext cx="90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400" b="1">
                    <a:latin typeface="Courier New" charset="0"/>
                  </a:rPr>
                  <a:t>0</a:t>
                </a:r>
                <a:endParaRPr lang="en-US" sz="1400">
                  <a:latin typeface="Courier New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400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  <p:sp>
            <p:nvSpPr>
              <p:cNvPr id="77" name="Rectangle 27"/>
              <p:cNvSpPr>
                <a:spLocks noChangeArrowheads="1"/>
              </p:cNvSpPr>
              <p:nvPr/>
            </p:nvSpPr>
            <p:spPr bwMode="auto">
              <a:xfrm>
                <a:off x="4868" y="2752"/>
                <a:ext cx="15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400" b="1">
                    <a:latin typeface="Courier New" charset="0"/>
                  </a:rPr>
                  <a:t>62</a:t>
                </a:r>
                <a:endParaRPr lang="en-US" sz="1400">
                  <a:latin typeface="Courier New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400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  <p:sp>
            <p:nvSpPr>
              <p:cNvPr id="78" name="Rectangle 28"/>
              <p:cNvSpPr>
                <a:spLocks noChangeArrowheads="1"/>
              </p:cNvSpPr>
              <p:nvPr/>
            </p:nvSpPr>
            <p:spPr bwMode="auto">
              <a:xfrm>
                <a:off x="4868" y="2926"/>
                <a:ext cx="15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400" b="1">
                    <a:latin typeface="Courier New" charset="0"/>
                  </a:rPr>
                  <a:t>-3</a:t>
                </a:r>
                <a:endParaRPr lang="en-US" sz="1400">
                  <a:latin typeface="Courier New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400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  <p:sp>
            <p:nvSpPr>
              <p:cNvPr id="79" name="Rectangle 29"/>
              <p:cNvSpPr>
                <a:spLocks noChangeArrowheads="1"/>
              </p:cNvSpPr>
              <p:nvPr/>
            </p:nvSpPr>
            <p:spPr bwMode="auto">
              <a:xfrm>
                <a:off x="4935" y="3099"/>
                <a:ext cx="90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400" b="1">
                    <a:latin typeface="Courier New" charset="0"/>
                  </a:rPr>
                  <a:t>1</a:t>
                </a:r>
                <a:endParaRPr lang="en-US" sz="1400">
                  <a:latin typeface="Courier New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400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  <p:sp>
            <p:nvSpPr>
              <p:cNvPr id="80" name="Rectangle 30"/>
              <p:cNvSpPr>
                <a:spLocks noChangeArrowheads="1"/>
              </p:cNvSpPr>
              <p:nvPr/>
            </p:nvSpPr>
            <p:spPr bwMode="auto">
              <a:xfrm>
                <a:off x="4732" y="3272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400" b="1">
                    <a:latin typeface="Courier New" charset="0"/>
                  </a:rPr>
                  <a:t>6453</a:t>
                </a:r>
                <a:endParaRPr lang="en-US" sz="1400">
                  <a:latin typeface="Courier New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400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  <p:sp>
            <p:nvSpPr>
              <p:cNvPr id="81" name="Rectangle 31"/>
              <p:cNvSpPr>
                <a:spLocks noChangeArrowheads="1"/>
              </p:cNvSpPr>
              <p:nvPr/>
            </p:nvSpPr>
            <p:spPr bwMode="auto">
              <a:xfrm>
                <a:off x="4868" y="3446"/>
                <a:ext cx="15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400" b="1">
                    <a:latin typeface="Courier New" charset="0"/>
                  </a:rPr>
                  <a:t>78</a:t>
                </a:r>
                <a:endParaRPr lang="en-US" sz="1400">
                  <a:latin typeface="Courier New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400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  <p:sp>
            <p:nvSpPr>
              <p:cNvPr id="82" name="Freeform 33"/>
              <p:cNvSpPr>
                <a:spLocks/>
              </p:cNvSpPr>
              <p:nvPr/>
            </p:nvSpPr>
            <p:spPr bwMode="auto">
              <a:xfrm>
                <a:off x="4173" y="1304"/>
                <a:ext cx="0" cy="231"/>
              </a:xfrm>
              <a:custGeom>
                <a:avLst/>
                <a:gdLst>
                  <a:gd name="T0" fmla="*/ 0 w 20000"/>
                  <a:gd name="T1" fmla="*/ 19958 h 20000"/>
                  <a:gd name="T2" fmla="*/ 0 w 20000"/>
                  <a:gd name="T3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0" y="19958"/>
                    </a:move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" name="Rectangle 34"/>
              <p:cNvSpPr>
                <a:spLocks noChangeArrowheads="1"/>
              </p:cNvSpPr>
              <p:nvPr/>
            </p:nvSpPr>
            <p:spPr bwMode="auto">
              <a:xfrm>
                <a:off x="4100" y="1539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400" b="1" dirty="0">
                    <a:latin typeface="Courier New" charset="0"/>
                  </a:rPr>
                  <a:t>c[0]</a:t>
                </a:r>
                <a:endParaRPr lang="en-US" sz="1400" dirty="0">
                  <a:latin typeface="Courier New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400" dirty="0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  <p:sp>
            <p:nvSpPr>
              <p:cNvPr id="84" name="Rectangle 35"/>
              <p:cNvSpPr>
                <a:spLocks noChangeArrowheads="1"/>
              </p:cNvSpPr>
              <p:nvPr/>
            </p:nvSpPr>
            <p:spPr bwMode="auto">
              <a:xfrm>
                <a:off x="4100" y="1712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400" b="1" dirty="0">
                    <a:latin typeface="Courier New" charset="0"/>
                  </a:rPr>
                  <a:t>c[1]</a:t>
                </a:r>
                <a:endParaRPr lang="en-US" sz="1400" dirty="0">
                  <a:latin typeface="Courier New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400" dirty="0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  <p:sp>
            <p:nvSpPr>
              <p:cNvPr id="85" name="Rectangle 36"/>
              <p:cNvSpPr>
                <a:spLocks noChangeArrowheads="1"/>
              </p:cNvSpPr>
              <p:nvPr/>
            </p:nvSpPr>
            <p:spPr bwMode="auto">
              <a:xfrm>
                <a:off x="4100" y="1886"/>
                <a:ext cx="293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400" b="1" dirty="0">
                    <a:latin typeface="Courier New" charset="0"/>
                  </a:rPr>
                  <a:t>c[2]</a:t>
                </a:r>
                <a:endParaRPr lang="en-US" sz="1400" dirty="0">
                  <a:latin typeface="Courier New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400" dirty="0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  <p:sp>
            <p:nvSpPr>
              <p:cNvPr id="86" name="Rectangle 37"/>
              <p:cNvSpPr>
                <a:spLocks noChangeArrowheads="1"/>
              </p:cNvSpPr>
              <p:nvPr/>
            </p:nvSpPr>
            <p:spPr bwMode="auto">
              <a:xfrm>
                <a:off x="4100" y="2059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400" b="1">
                    <a:latin typeface="Courier New" charset="0"/>
                  </a:rPr>
                  <a:t>c[3]</a:t>
                </a:r>
                <a:endParaRPr lang="en-US" sz="1400">
                  <a:latin typeface="Courier New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400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  <p:sp>
            <p:nvSpPr>
              <p:cNvPr id="87" name="Rectangle 38"/>
              <p:cNvSpPr>
                <a:spLocks noChangeArrowheads="1"/>
              </p:cNvSpPr>
              <p:nvPr/>
            </p:nvSpPr>
            <p:spPr bwMode="auto">
              <a:xfrm>
                <a:off x="4032" y="3446"/>
                <a:ext cx="36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400" b="1">
                    <a:latin typeface="Courier New" charset="0"/>
                  </a:rPr>
                  <a:t>c[11]</a:t>
                </a:r>
                <a:endParaRPr lang="en-US" sz="1400">
                  <a:latin typeface="Courier New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400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  <p:sp>
            <p:nvSpPr>
              <p:cNvPr id="88" name="Rectangle 39"/>
              <p:cNvSpPr>
                <a:spLocks noChangeArrowheads="1"/>
              </p:cNvSpPr>
              <p:nvPr/>
            </p:nvSpPr>
            <p:spPr bwMode="auto">
              <a:xfrm>
                <a:off x="4032" y="3272"/>
                <a:ext cx="36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400" b="1">
                    <a:latin typeface="Courier New" charset="0"/>
                  </a:rPr>
                  <a:t>c[10]</a:t>
                </a:r>
                <a:endParaRPr lang="en-US" sz="1400">
                  <a:latin typeface="Courier New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400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  <p:sp>
            <p:nvSpPr>
              <p:cNvPr id="89" name="Rectangle 40"/>
              <p:cNvSpPr>
                <a:spLocks noChangeArrowheads="1"/>
              </p:cNvSpPr>
              <p:nvPr/>
            </p:nvSpPr>
            <p:spPr bwMode="auto">
              <a:xfrm>
                <a:off x="4100" y="3099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400" b="1">
                    <a:latin typeface="Courier New" charset="0"/>
                  </a:rPr>
                  <a:t>c[9]</a:t>
                </a:r>
                <a:endParaRPr lang="en-US" sz="1400">
                  <a:latin typeface="Courier New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400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  <p:sp>
            <p:nvSpPr>
              <p:cNvPr id="90" name="Rectangle 41"/>
              <p:cNvSpPr>
                <a:spLocks noChangeArrowheads="1"/>
              </p:cNvSpPr>
              <p:nvPr/>
            </p:nvSpPr>
            <p:spPr bwMode="auto">
              <a:xfrm>
                <a:off x="4100" y="2926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400" b="1">
                    <a:latin typeface="Courier New" charset="0"/>
                  </a:rPr>
                  <a:t>c[8]</a:t>
                </a:r>
                <a:endParaRPr lang="en-US" sz="1400">
                  <a:latin typeface="Courier New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400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  <p:sp>
            <p:nvSpPr>
              <p:cNvPr id="93" name="Rectangle 42"/>
              <p:cNvSpPr>
                <a:spLocks noChangeArrowheads="1"/>
              </p:cNvSpPr>
              <p:nvPr/>
            </p:nvSpPr>
            <p:spPr bwMode="auto">
              <a:xfrm>
                <a:off x="4100" y="2752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400" b="1">
                    <a:latin typeface="Courier New" charset="0"/>
                  </a:rPr>
                  <a:t>c[7]</a:t>
                </a:r>
                <a:endParaRPr lang="en-US" sz="1400">
                  <a:latin typeface="Courier New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400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  <p:sp>
            <p:nvSpPr>
              <p:cNvPr id="94" name="Rectangle 43"/>
              <p:cNvSpPr>
                <a:spLocks noChangeArrowheads="1"/>
              </p:cNvSpPr>
              <p:nvPr/>
            </p:nvSpPr>
            <p:spPr bwMode="auto">
              <a:xfrm>
                <a:off x="4100" y="2406"/>
                <a:ext cx="293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400" b="1">
                    <a:latin typeface="Courier New" charset="0"/>
                  </a:rPr>
                  <a:t>c[5]</a:t>
                </a:r>
                <a:endParaRPr lang="en-US" sz="1400">
                  <a:latin typeface="Courier New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400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  <p:sp>
            <p:nvSpPr>
              <p:cNvPr id="95" name="Rectangle 44"/>
              <p:cNvSpPr>
                <a:spLocks noChangeArrowheads="1"/>
              </p:cNvSpPr>
              <p:nvPr/>
            </p:nvSpPr>
            <p:spPr bwMode="auto">
              <a:xfrm>
                <a:off x="4100" y="2232"/>
                <a:ext cx="29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400" b="1" dirty="0">
                    <a:latin typeface="Courier New" charset="0"/>
                  </a:rPr>
                  <a:t>c[4]</a:t>
                </a:r>
                <a:endParaRPr lang="en-US" sz="1400" dirty="0">
                  <a:latin typeface="Courier New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1400" dirty="0">
                  <a:solidFill>
                    <a:schemeClr val="tx1"/>
                  </a:solidFill>
                  <a:latin typeface="Courier New" charset="0"/>
                </a:endParaRPr>
              </a:p>
            </p:txBody>
          </p:sp>
          <p:grpSp>
            <p:nvGrpSpPr>
              <p:cNvPr id="96" name="Group 47"/>
              <p:cNvGrpSpPr>
                <a:grpSpLocks/>
              </p:cNvGrpSpPr>
              <p:nvPr/>
            </p:nvGrpSpPr>
            <p:grpSpPr bwMode="auto">
              <a:xfrm>
                <a:off x="4528" y="1514"/>
                <a:ext cx="812" cy="2080"/>
                <a:chOff x="0" y="-2"/>
                <a:chExt cx="20000" cy="20004"/>
              </a:xfrm>
            </p:grpSpPr>
            <p:sp>
              <p:nvSpPr>
                <p:cNvPr id="97" name="Freeform 48"/>
                <p:cNvSpPr>
                  <a:spLocks/>
                </p:cNvSpPr>
                <p:nvPr/>
              </p:nvSpPr>
              <p:spPr bwMode="auto">
                <a:xfrm>
                  <a:off x="0" y="10000"/>
                  <a:ext cx="20000" cy="1667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86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grpSp>
              <p:nvGrpSpPr>
                <p:cNvPr id="98" name="Group 49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20000" cy="20004"/>
                  <a:chOff x="0" y="0"/>
                  <a:chExt cx="20000" cy="20004"/>
                </a:xfrm>
              </p:grpSpPr>
              <p:sp>
                <p:nvSpPr>
                  <p:cNvPr id="99" name="Freeform 50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400"/>
                  </a:p>
                </p:txBody>
              </p:sp>
              <p:sp>
                <p:nvSpPr>
                  <p:cNvPr id="100" name="Freeform 51"/>
                  <p:cNvSpPr>
                    <a:spLocks/>
                  </p:cNvSpPr>
                  <p:nvPr/>
                </p:nvSpPr>
                <p:spPr bwMode="auto">
                  <a:xfrm>
                    <a:off x="0" y="166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400"/>
                  </a:p>
                </p:txBody>
              </p:sp>
              <p:sp>
                <p:nvSpPr>
                  <p:cNvPr id="101" name="Freeform 52"/>
                  <p:cNvSpPr>
                    <a:spLocks/>
                  </p:cNvSpPr>
                  <p:nvPr/>
                </p:nvSpPr>
                <p:spPr bwMode="auto">
                  <a:xfrm>
                    <a:off x="0" y="3334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400"/>
                  </a:p>
                </p:txBody>
              </p:sp>
              <p:sp>
                <p:nvSpPr>
                  <p:cNvPr id="102" name="Freeform 53"/>
                  <p:cNvSpPr>
                    <a:spLocks/>
                  </p:cNvSpPr>
                  <p:nvPr/>
                </p:nvSpPr>
                <p:spPr bwMode="auto">
                  <a:xfrm>
                    <a:off x="0" y="5001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4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103" name="Freeform 54"/>
                  <p:cNvSpPr>
                    <a:spLocks/>
                  </p:cNvSpPr>
                  <p:nvPr/>
                </p:nvSpPr>
                <p:spPr bwMode="auto">
                  <a:xfrm>
                    <a:off x="0" y="6668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400"/>
                  </a:p>
                </p:txBody>
              </p:sp>
              <p:sp>
                <p:nvSpPr>
                  <p:cNvPr id="104" name="Freeform 55"/>
                  <p:cNvSpPr>
                    <a:spLocks/>
                  </p:cNvSpPr>
                  <p:nvPr/>
                </p:nvSpPr>
                <p:spPr bwMode="auto">
                  <a:xfrm>
                    <a:off x="0" y="8335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400"/>
                  </a:p>
                </p:txBody>
              </p:sp>
              <p:sp>
                <p:nvSpPr>
                  <p:cNvPr id="105" name="Freeform 56"/>
                  <p:cNvSpPr>
                    <a:spLocks/>
                  </p:cNvSpPr>
                  <p:nvPr/>
                </p:nvSpPr>
                <p:spPr bwMode="auto">
                  <a:xfrm>
                    <a:off x="0" y="11669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400"/>
                  </a:p>
                </p:txBody>
              </p:sp>
              <p:sp>
                <p:nvSpPr>
                  <p:cNvPr id="106" name="Freeform 57"/>
                  <p:cNvSpPr>
                    <a:spLocks/>
                  </p:cNvSpPr>
                  <p:nvPr/>
                </p:nvSpPr>
                <p:spPr bwMode="auto">
                  <a:xfrm>
                    <a:off x="0" y="13336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400"/>
                  </a:p>
                </p:txBody>
              </p:sp>
              <p:sp>
                <p:nvSpPr>
                  <p:cNvPr id="107" name="Freeform 58"/>
                  <p:cNvSpPr>
                    <a:spLocks/>
                  </p:cNvSpPr>
                  <p:nvPr/>
                </p:nvSpPr>
                <p:spPr bwMode="auto">
                  <a:xfrm>
                    <a:off x="0" y="15003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400"/>
                  </a:p>
                </p:txBody>
              </p:sp>
              <p:sp>
                <p:nvSpPr>
                  <p:cNvPr id="108" name="Freeform 59"/>
                  <p:cNvSpPr>
                    <a:spLocks/>
                  </p:cNvSpPr>
                  <p:nvPr/>
                </p:nvSpPr>
                <p:spPr bwMode="auto">
                  <a:xfrm>
                    <a:off x="0" y="16670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400"/>
                  </a:p>
                </p:txBody>
              </p:sp>
              <p:sp>
                <p:nvSpPr>
                  <p:cNvPr id="109" name="Freeform 60"/>
                  <p:cNvSpPr>
                    <a:spLocks/>
                  </p:cNvSpPr>
                  <p:nvPr/>
                </p:nvSpPr>
                <p:spPr bwMode="auto">
                  <a:xfrm>
                    <a:off x="0" y="18337"/>
                    <a:ext cx="20000" cy="1667"/>
                  </a:xfrm>
                  <a:custGeom>
                    <a:avLst/>
                    <a:gdLst>
                      <a:gd name="T0" fmla="*/ 19986 w 20000"/>
                      <a:gd name="T1" fmla="*/ 0 h 20000"/>
                      <a:gd name="T2" fmla="*/ 19986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86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400"/>
                  </a:p>
                </p:txBody>
              </p:sp>
            </p:grpSp>
          </p:grpSp>
        </p:grpSp>
      </p:grpSp>
      <p:sp>
        <p:nvSpPr>
          <p:cNvPr id="91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404040"/>
                </a:solidFill>
                <a:latin typeface="Calibri Light"/>
              </a:rPr>
              <a:t>Arrays</a:t>
            </a:r>
            <a:endParaRPr dirty="0"/>
          </a:p>
        </p:txBody>
      </p:sp>
      <p:sp>
        <p:nvSpPr>
          <p:cNvPr id="4" name="Rectangle 62"/>
          <p:cNvSpPr txBox="1">
            <a:spLocks noChangeArrowheads="1"/>
          </p:cNvSpPr>
          <p:nvPr/>
        </p:nvSpPr>
        <p:spPr>
          <a:xfrm>
            <a:off x="685800" y="1845733"/>
            <a:ext cx="10896600" cy="46312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Array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Group of consecutive memory locations 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Same name and type</a:t>
            </a:r>
          </a:p>
          <a:p>
            <a:r>
              <a:rPr lang="en-US" dirty="0">
                <a:latin typeface="Calibri"/>
                <a:cs typeface="Calibri"/>
              </a:rPr>
              <a:t>To refer to an element, specify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Array name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Position number</a:t>
            </a:r>
          </a:p>
          <a:p>
            <a:r>
              <a:rPr lang="en-US" dirty="0">
                <a:latin typeface="Calibri"/>
                <a:cs typeface="Calibri"/>
              </a:rPr>
              <a:t>Format:</a:t>
            </a:r>
          </a:p>
          <a:p>
            <a:pPr lvl="2">
              <a:buFontTx/>
              <a:buNone/>
            </a:pPr>
            <a:r>
              <a:rPr lang="en-US" i="1" dirty="0" err="1">
                <a:latin typeface="Calibri"/>
                <a:cs typeface="Calibri"/>
              </a:rPr>
              <a:t>arrayname</a:t>
            </a:r>
            <a:r>
              <a:rPr lang="en-US" b="1" dirty="0">
                <a:latin typeface="Calibri"/>
                <a:cs typeface="Calibri"/>
              </a:rPr>
              <a:t>[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i="1" dirty="0">
                <a:latin typeface="Calibri"/>
                <a:cs typeface="Calibri"/>
              </a:rPr>
              <a:t>position number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b="1" dirty="0">
                <a:latin typeface="Calibri"/>
                <a:cs typeface="Calibri"/>
              </a:rPr>
              <a:t>]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First element at position </a:t>
            </a:r>
            <a:r>
              <a:rPr lang="en-US" b="1" dirty="0">
                <a:latin typeface="Calibri"/>
                <a:cs typeface="Calibri"/>
              </a:rPr>
              <a:t>0</a:t>
            </a:r>
          </a:p>
          <a:p>
            <a:pPr lvl="1"/>
            <a:r>
              <a:rPr lang="en-US" b="1" dirty="0">
                <a:latin typeface="Calibri"/>
                <a:cs typeface="Calibri"/>
              </a:rPr>
              <a:t>n</a:t>
            </a:r>
            <a:r>
              <a:rPr lang="en-US" dirty="0">
                <a:latin typeface="Calibri"/>
                <a:cs typeface="Calibri"/>
              </a:rPr>
              <a:t> element array named </a:t>
            </a:r>
            <a:r>
              <a:rPr lang="en-US" b="1" dirty="0">
                <a:latin typeface="Calibri"/>
                <a:cs typeface="Calibri"/>
              </a:rPr>
              <a:t>c</a:t>
            </a:r>
            <a:r>
              <a:rPr lang="en-US" dirty="0">
                <a:latin typeface="Calibri"/>
                <a:cs typeface="Calibri"/>
              </a:rPr>
              <a:t>:</a:t>
            </a:r>
          </a:p>
          <a:p>
            <a:pPr lvl="2"/>
            <a:r>
              <a:rPr lang="en-US" b="1" dirty="0">
                <a:latin typeface="Calibri"/>
                <a:cs typeface="Calibri"/>
              </a:rPr>
              <a:t>c[ 0 ]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b="1" dirty="0">
                <a:latin typeface="Calibri"/>
                <a:cs typeface="Calibri"/>
              </a:rPr>
              <a:t>c[ 1 ]</a:t>
            </a:r>
            <a:r>
              <a:rPr lang="en-US" dirty="0">
                <a:latin typeface="Calibri"/>
                <a:cs typeface="Calibri"/>
              </a:rPr>
              <a:t>...</a:t>
            </a:r>
            <a:r>
              <a:rPr lang="en-US" b="1" dirty="0">
                <a:latin typeface="Calibri"/>
                <a:cs typeface="Calibri"/>
              </a:rPr>
              <a:t>c[ n – 1 ]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404040"/>
                </a:solidFill>
                <a:latin typeface="Calibri Light"/>
              </a:rPr>
              <a:t>Arrays</a:t>
            </a:r>
            <a:endParaRPr dirty="0"/>
          </a:p>
        </p:txBody>
      </p:sp>
      <p:grpSp>
        <p:nvGrpSpPr>
          <p:cNvPr id="5" name="Group 4"/>
          <p:cNvGrpSpPr/>
          <p:nvPr/>
        </p:nvGrpSpPr>
        <p:grpSpPr>
          <a:xfrm>
            <a:off x="2467800" y="1790280"/>
            <a:ext cx="7049880" cy="4364280"/>
            <a:chOff x="2467800" y="1790280"/>
            <a:chExt cx="7049880" cy="4364280"/>
          </a:xfrm>
        </p:grpSpPr>
        <p:pic>
          <p:nvPicPr>
            <p:cNvPr id="92" name="Content Placeholder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467800" y="1790280"/>
              <a:ext cx="7049880" cy="4364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" name="TextBox 2"/>
            <p:cNvSpPr txBox="1"/>
            <p:nvPr/>
          </p:nvSpPr>
          <p:spPr>
            <a:xfrm>
              <a:off x="3048000" y="2928471"/>
              <a:ext cx="63201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8" name="Straight Arrow Connector 7"/>
          <p:cNvCxnSpPr>
            <a:stCxn id="7" idx="3"/>
          </p:cNvCxnSpPr>
          <p:nvPr/>
        </p:nvCxnSpPr>
        <p:spPr>
          <a:xfrm flipV="1">
            <a:off x="2837185" y="2719294"/>
            <a:ext cx="270580" cy="586085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2" idx="3"/>
          </p:cNvCxnSpPr>
          <p:nvPr/>
        </p:nvCxnSpPr>
        <p:spPr>
          <a:xfrm>
            <a:off x="2746910" y="2357113"/>
            <a:ext cx="360856" cy="33476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18808" y="3120713"/>
            <a:ext cx="151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initialization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0762" y="2172447"/>
            <a:ext cx="14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declaration</a:t>
            </a:r>
          </a:p>
        </p:txBody>
      </p:sp>
    </p:spTree>
    <p:extLst>
      <p:ext uri="{BB962C8B-B14F-4D97-AF65-F5344CB8AC3E}">
        <p14:creationId xmlns:p14="http://schemas.microsoft.com/office/powerpoint/2010/main" val="36362475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404040"/>
                </a:solidFill>
                <a:latin typeface="Calibri Light"/>
              </a:rPr>
              <a:t>Common Array Mistakes</a:t>
            </a:r>
            <a:endParaRPr dirty="0"/>
          </a:p>
        </p:txBody>
      </p:sp>
      <p:sp>
        <p:nvSpPr>
          <p:cNvPr id="94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45000"/>
          <a:lstStyle/>
          <a:p>
            <a:pPr marL="571500" indent="-571500">
              <a:lnSpc>
                <a:spcPct val="90000"/>
              </a:lnSpc>
              <a:buFont typeface="Arial"/>
              <a:buChar char="•"/>
            </a:pPr>
            <a:r>
              <a:rPr lang="en-US" sz="3600" dirty="0">
                <a:solidFill>
                  <a:srgbClr val="404040"/>
                </a:solidFill>
                <a:latin typeface="Calibri"/>
              </a:rPr>
              <a:t>C has </a:t>
            </a:r>
            <a:r>
              <a:rPr lang="en-US" sz="3600" b="1" dirty="0">
                <a:solidFill>
                  <a:srgbClr val="404040"/>
                </a:solidFill>
                <a:latin typeface="Calibri"/>
              </a:rPr>
              <a:t>no</a:t>
            </a:r>
            <a:r>
              <a:rPr lang="en-US" sz="3600" dirty="0">
                <a:solidFill>
                  <a:srgbClr val="404040"/>
                </a:solidFill>
                <a:latin typeface="Calibri"/>
              </a:rPr>
              <a:t> array-bound checks. You won’t even get a warning! At best you’ll get a </a:t>
            </a:r>
            <a:r>
              <a:rPr lang="en-US" sz="3600" dirty="0" err="1">
                <a:solidFill>
                  <a:srgbClr val="404040"/>
                </a:solidFill>
                <a:latin typeface="Calibri"/>
              </a:rPr>
              <a:t>segfault</a:t>
            </a:r>
            <a:r>
              <a:rPr lang="en-US" sz="3600" dirty="0">
                <a:solidFill>
                  <a:srgbClr val="404040"/>
                </a:solidFill>
                <a:latin typeface="Calibri"/>
              </a:rPr>
              <a:t> when you try to run it.</a:t>
            </a:r>
            <a:endParaRPr sz="3200" dirty="0"/>
          </a:p>
          <a:p>
            <a:pPr marL="571500" indent="-571500">
              <a:lnSpc>
                <a:spcPct val="90000"/>
              </a:lnSpc>
              <a:buFont typeface="Arial"/>
              <a:buChar char="•"/>
            </a:pPr>
            <a:r>
              <a:rPr lang="en-US" sz="3600" dirty="0">
                <a:solidFill>
                  <a:srgbClr val="404040"/>
                </a:solidFill>
                <a:latin typeface="Calibri"/>
              </a:rPr>
              <a:t>Do not use </a:t>
            </a:r>
            <a:r>
              <a:rPr lang="en-US" sz="3600" dirty="0" err="1">
                <a:solidFill>
                  <a:srgbClr val="404040"/>
                </a:solidFill>
                <a:latin typeface="Calibri"/>
              </a:rPr>
              <a:t>sizeof</a:t>
            </a:r>
            <a:r>
              <a:rPr lang="en-US" sz="3600" dirty="0">
                <a:solidFill>
                  <a:srgbClr val="404040"/>
                </a:solidFill>
                <a:latin typeface="Calibri"/>
              </a:rPr>
              <a:t>(array), it will return the size of one single element, not the underlying memory size.</a:t>
            </a:r>
            <a:endParaRPr sz="3200" dirty="0"/>
          </a:p>
          <a:p>
            <a:pPr>
              <a:lnSpc>
                <a:spcPct val="90000"/>
              </a:lnSpc>
            </a:pPr>
            <a:endParaRPr dirty="0"/>
          </a:p>
        </p:txBody>
      </p:sp>
      <p:sp>
        <p:nvSpPr>
          <p:cNvPr id="95" name="CustomShape 3"/>
          <p:cNvSpPr/>
          <p:nvPr/>
        </p:nvSpPr>
        <p:spPr>
          <a:xfrm>
            <a:off x="4119480" y="5018842"/>
            <a:ext cx="3952080" cy="9140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1" dirty="0">
                <a:solidFill>
                  <a:srgbClr val="EABAA5"/>
                </a:solidFill>
                <a:latin typeface="Calibri"/>
              </a:rPr>
              <a:t>SEGFAULT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7280" y="265760"/>
            <a:ext cx="10057320" cy="14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r>
              <a:rPr lang="en-US" sz="4800" dirty="0">
                <a:solidFill>
                  <a:srgbClr val="404040"/>
                </a:solidFill>
                <a:latin typeface="Calibri Light"/>
              </a:rPr>
              <a:t>Strings in C…</a:t>
            </a:r>
            <a:endParaRPr dirty="0"/>
          </a:p>
        </p:txBody>
      </p:sp>
      <p:sp>
        <p:nvSpPr>
          <p:cNvPr id="97" name="CustomShape 2"/>
          <p:cNvSpPr/>
          <p:nvPr/>
        </p:nvSpPr>
        <p:spPr>
          <a:xfrm>
            <a:off x="1097280" y="1913467"/>
            <a:ext cx="10057320" cy="4234613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45000"/>
          <a:lstStyle/>
          <a:p>
            <a:pPr marL="571500" indent="-571500">
              <a:lnSpc>
                <a:spcPct val="90000"/>
              </a:lnSpc>
              <a:buFont typeface="Arial"/>
              <a:buChar char="•"/>
            </a:pPr>
            <a:r>
              <a:rPr lang="en-US" sz="4000" dirty="0">
                <a:solidFill>
                  <a:srgbClr val="404040"/>
                </a:solidFill>
                <a:latin typeface="Calibri Light"/>
              </a:rPr>
              <a:t>Just null terminated char arrays!</a:t>
            </a:r>
          </a:p>
          <a:p>
            <a:pPr marL="1028700" lvl="1" indent="-571500">
              <a:lnSpc>
                <a:spcPct val="90000"/>
              </a:lnSpc>
              <a:buFont typeface="Arial"/>
              <a:buChar char="•"/>
            </a:pPr>
            <a:r>
              <a:rPr lang="en-US" sz="4000" dirty="0">
                <a:solidFill>
                  <a:srgbClr val="404040"/>
                </a:solidFill>
                <a:latin typeface="Calibri"/>
              </a:rPr>
              <a:t>For example: “CS3410” is equivalent to:</a:t>
            </a:r>
            <a:endParaRPr lang="en-US" sz="4000" dirty="0"/>
          </a:p>
          <a:p>
            <a:pPr lvl="2">
              <a:lnSpc>
                <a:spcPct val="90000"/>
              </a:lnSpc>
              <a:buFont typeface="Calibri"/>
              <a:buChar char=" "/>
            </a:pPr>
            <a:r>
              <a:rPr lang="en-US" sz="2400" dirty="0">
                <a:solidFill>
                  <a:srgbClr val="404040"/>
                </a:solidFill>
                <a:latin typeface="Courier"/>
                <a:cs typeface="Courier"/>
              </a:rPr>
              <a:t>char </a:t>
            </a:r>
            <a:r>
              <a:rPr lang="en-US" sz="2400" dirty="0" err="1">
                <a:solidFill>
                  <a:srgbClr val="404040"/>
                </a:solidFill>
                <a:latin typeface="Courier"/>
                <a:cs typeface="Courier"/>
              </a:rPr>
              <a:t>str</a:t>
            </a:r>
            <a:r>
              <a:rPr lang="en-US" sz="2400" dirty="0">
                <a:solidFill>
                  <a:srgbClr val="404040"/>
                </a:solidFill>
                <a:latin typeface="Courier"/>
                <a:cs typeface="Courier"/>
              </a:rPr>
              <a:t>[] = {‘C’,‘S’,‘3’,‘4’,‘1’,‘0’,‘\0’};</a:t>
            </a:r>
          </a:p>
          <a:p>
            <a:pPr lvl="2">
              <a:lnSpc>
                <a:spcPct val="90000"/>
              </a:lnSpc>
              <a:buFont typeface="Calibri"/>
              <a:buChar char=" "/>
            </a:pPr>
            <a:endParaRPr lang="en-US" sz="2400" dirty="0">
              <a:latin typeface="Courier"/>
              <a:cs typeface="Courier"/>
            </a:endParaRPr>
          </a:p>
          <a:p>
            <a:pPr marL="571500" indent="-571500">
              <a:lnSpc>
                <a:spcPct val="90000"/>
              </a:lnSpc>
              <a:buFont typeface="Arial"/>
              <a:buChar char="•"/>
            </a:pPr>
            <a:r>
              <a:rPr lang="en-US" sz="4000" dirty="0">
                <a:solidFill>
                  <a:srgbClr val="404040"/>
                </a:solidFill>
                <a:latin typeface="Calibri"/>
              </a:rPr>
              <a:t>Things to note:</a:t>
            </a:r>
            <a:endParaRPr lang="en-US" sz="4000" dirty="0"/>
          </a:p>
          <a:p>
            <a:pPr marL="1028700" lvl="1" indent="-571500"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Calibri"/>
              </a:rPr>
              <a:t>&lt;</a:t>
            </a:r>
            <a:r>
              <a:rPr lang="en-US" sz="2800" dirty="0" err="1">
                <a:solidFill>
                  <a:srgbClr val="404040"/>
                </a:solidFill>
                <a:latin typeface="Calibri"/>
              </a:rPr>
              <a:t>string.h</a:t>
            </a:r>
            <a:r>
              <a:rPr lang="en-US" sz="2800" dirty="0">
                <a:solidFill>
                  <a:srgbClr val="404040"/>
                </a:solidFill>
                <a:latin typeface="Calibri"/>
              </a:rPr>
              <a:t>&gt; has common string functions:</a:t>
            </a:r>
            <a:endParaRPr lang="en-US" sz="2400" dirty="0"/>
          </a:p>
          <a:p>
            <a:pPr marL="1028700" lvl="1" indent="-571500">
              <a:lnSpc>
                <a:spcPct val="90000"/>
              </a:lnSpc>
              <a:buFont typeface="Arial"/>
              <a:buChar char="•"/>
            </a:pPr>
            <a:r>
              <a:rPr lang="en-US" sz="2800" dirty="0" err="1">
                <a:solidFill>
                  <a:srgbClr val="404040"/>
                </a:solidFill>
                <a:latin typeface="Calibri"/>
              </a:rPr>
              <a:t>strlen</a:t>
            </a:r>
            <a:r>
              <a:rPr lang="en-US" sz="2800" dirty="0">
                <a:solidFill>
                  <a:srgbClr val="404040"/>
                </a:solidFill>
                <a:latin typeface="Calibri"/>
              </a:rPr>
              <a:t>(s) does not include the terminal character. Be careful when using memory operations which does include the character!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404040"/>
                </a:solidFill>
                <a:latin typeface="Calibri Light"/>
              </a:rPr>
              <a:t>Pointers</a:t>
            </a:r>
            <a:endParaRPr dirty="0"/>
          </a:p>
        </p:txBody>
      </p:sp>
      <p:sp>
        <p:nvSpPr>
          <p:cNvPr id="99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45000"/>
          <a:lstStyle/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500" dirty="0">
                <a:latin typeface="Calibri"/>
                <a:cs typeface="Calibri"/>
              </a:rPr>
              <a:t>A </a:t>
            </a:r>
            <a:r>
              <a:rPr lang="en-US" sz="2500" b="1" dirty="0">
                <a:latin typeface="Calibri"/>
                <a:cs typeface="Calibri"/>
              </a:rPr>
              <a:t>pointer</a:t>
            </a:r>
            <a:r>
              <a:rPr lang="en-US" sz="2500" dirty="0">
                <a:latin typeface="Calibri"/>
                <a:cs typeface="Calibri"/>
              </a:rPr>
              <a:t> is a bit-pattern (generally a number) that represents a memory location.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500" dirty="0">
                <a:latin typeface="Calibri"/>
                <a:cs typeface="Calibri"/>
              </a:rPr>
              <a:t>To access the data in the memory that the pointer points to, you </a:t>
            </a:r>
            <a:r>
              <a:rPr lang="en-US" sz="2500" b="1" dirty="0">
                <a:latin typeface="Calibri"/>
                <a:cs typeface="Calibri"/>
              </a:rPr>
              <a:t>dereference</a:t>
            </a:r>
            <a:r>
              <a:rPr lang="en-US" sz="2500" dirty="0">
                <a:latin typeface="Calibri"/>
                <a:cs typeface="Calibri"/>
              </a:rPr>
              <a:t> the pointer.</a:t>
            </a:r>
            <a:endParaRPr sz="2500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500" dirty="0">
                <a:latin typeface="Calibri"/>
                <a:cs typeface="Calibri"/>
              </a:rPr>
              <a:t>The </a:t>
            </a:r>
            <a:r>
              <a:rPr lang="en-US" sz="2500" b="1" dirty="0">
                <a:latin typeface="Calibri"/>
                <a:cs typeface="Calibri"/>
              </a:rPr>
              <a:t>type of a pointer</a:t>
            </a:r>
            <a:r>
              <a:rPr lang="en-US" sz="2500" dirty="0">
                <a:latin typeface="Calibri"/>
                <a:cs typeface="Calibri"/>
              </a:rPr>
              <a:t> tells the compiler what kind of object to expect when it is dereferenced.</a:t>
            </a:r>
            <a:endParaRPr sz="2500" dirty="0">
              <a:latin typeface="Calibri"/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500" dirty="0">
                <a:latin typeface="Calibri"/>
                <a:cs typeface="Calibri"/>
              </a:rPr>
              <a:t>A “double*” is a pointer representing the memory location of a double.</a:t>
            </a:r>
            <a:endParaRPr sz="2500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500" dirty="0">
                <a:latin typeface="Calibri"/>
                <a:cs typeface="Calibri"/>
              </a:rPr>
              <a:t>A pointer does not actually create the data it points to. For the pointer to contain data, some other function must create the data it will point to. </a:t>
            </a:r>
          </a:p>
          <a:p>
            <a:pPr marL="800100" lvl="1" indent="-342900">
              <a:buFont typeface="Arial"/>
              <a:buChar char="•"/>
            </a:pPr>
            <a:r>
              <a:rPr lang="en-US" sz="2500" dirty="0">
                <a:latin typeface="Calibri"/>
                <a:cs typeface="Calibri"/>
              </a:rPr>
              <a:t>This is typically a call to </a:t>
            </a:r>
            <a:r>
              <a:rPr lang="en-US" sz="2500" dirty="0" err="1">
                <a:latin typeface="Calibri"/>
                <a:cs typeface="Calibri"/>
              </a:rPr>
              <a:t>malloc</a:t>
            </a:r>
            <a:r>
              <a:rPr lang="en-US" sz="2500" dirty="0">
                <a:latin typeface="Calibri"/>
                <a:cs typeface="Calibri"/>
              </a:rPr>
              <a:t>.</a:t>
            </a:r>
            <a:endParaRPr sz="25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705</Words>
  <Application>Microsoft Office PowerPoint</Application>
  <PresentationFormat>Widescreen</PresentationFormat>
  <Paragraphs>145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Courier</vt:lpstr>
      <vt:lpstr>Courier New</vt:lpstr>
      <vt:lpstr>DejaVu Sans Mono</vt:lpstr>
      <vt:lpstr>StarSymbol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Jonathon Gibson</cp:lastModifiedBy>
  <cp:revision>52</cp:revision>
  <dcterms:modified xsi:type="dcterms:W3CDTF">2019-03-19T18:31:42Z</dcterms:modified>
</cp:coreProperties>
</file>