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A1A"/>
    <a:srgbClr val="BBBB05"/>
    <a:srgbClr val="149EA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DB2E-E201-47F1-8A36-EE3ADDAC78C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C25F-871C-4FCA-9D4F-1DC270397C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4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19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48.png"/><Relationship Id="rId3" Type="http://schemas.openxmlformats.org/officeDocument/2006/relationships/image" Target="../media/image4.svg"/><Relationship Id="rId21" Type="http://schemas.openxmlformats.org/officeDocument/2006/relationships/image" Target="../media/image51.pn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19" Type="http://schemas.openxmlformats.org/officeDocument/2006/relationships/image" Target="../media/image49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4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2.svg"/><Relationship Id="rId2" Type="http://schemas.openxmlformats.org/officeDocument/2006/relationships/image" Target="../media/image1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5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2.svg"/><Relationship Id="rId2" Type="http://schemas.openxmlformats.org/officeDocument/2006/relationships/image" Target="../media/image1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53.sv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svg"/><Relationship Id="rId18" Type="http://schemas.openxmlformats.org/officeDocument/2006/relationships/image" Target="../media/image21.png"/><Relationship Id="rId3" Type="http://schemas.openxmlformats.org/officeDocument/2006/relationships/image" Target="../media/image26.svg"/><Relationship Id="rId21" Type="http://schemas.openxmlformats.org/officeDocument/2006/relationships/image" Target="../media/image24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17" Type="http://schemas.openxmlformats.org/officeDocument/2006/relationships/image" Target="../media/image14.svg"/><Relationship Id="rId2" Type="http://schemas.openxmlformats.org/officeDocument/2006/relationships/image" Target="../media/image25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28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19" Type="http://schemas.openxmlformats.org/officeDocument/2006/relationships/image" Target="../media/image22.svg"/><Relationship Id="rId4" Type="http://schemas.openxmlformats.org/officeDocument/2006/relationships/image" Target="../media/image27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30.svg"/><Relationship Id="rId21" Type="http://schemas.openxmlformats.org/officeDocument/2006/relationships/image" Target="../media/image1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6.svg"/><Relationship Id="rId25" Type="http://schemas.openxmlformats.org/officeDocument/2006/relationships/image" Target="../media/image14.svg"/><Relationship Id="rId2" Type="http://schemas.openxmlformats.org/officeDocument/2006/relationships/image" Target="../media/image2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20.png"/><Relationship Id="rId5" Type="http://schemas.openxmlformats.org/officeDocument/2006/relationships/image" Target="../media/image32.svg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28" Type="http://schemas.openxmlformats.org/officeDocument/2006/relationships/image" Target="../media/image23.png"/><Relationship Id="rId10" Type="http://schemas.openxmlformats.org/officeDocument/2006/relationships/image" Target="../media/image37.png"/><Relationship Id="rId19" Type="http://schemas.openxmlformats.org/officeDocument/2006/relationships/image" Target="../media/image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1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2.svg"/><Relationship Id="rId17" Type="http://schemas.openxmlformats.org/officeDocument/2006/relationships/image" Target="../media/image23.png"/><Relationship Id="rId2" Type="http://schemas.openxmlformats.org/officeDocument/2006/relationships/image" Target="../media/image41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8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18" Type="http://schemas.openxmlformats.org/officeDocument/2006/relationships/image" Target="../media/image24.svg"/><Relationship Id="rId3" Type="http://schemas.openxmlformats.org/officeDocument/2006/relationships/image" Target="../media/image15.png"/><Relationship Id="rId21" Type="http://schemas.openxmlformats.org/officeDocument/2006/relationships/hyperlink" Target="https://ru.wikipedia.org/wiki/%D0%A4%D0%BE%D1%80%D0%BC%D0%B0%D1%82_%D1%84%D0%B0%D0%B9%D0%BB%D0%B0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12.svg"/><Relationship Id="rId17" Type="http://schemas.openxmlformats.org/officeDocument/2006/relationships/image" Target="../media/image23.png"/><Relationship Id="rId2" Type="http://schemas.openxmlformats.org/officeDocument/2006/relationships/image" Target="../media/image42.png"/><Relationship Id="rId16" Type="http://schemas.openxmlformats.org/officeDocument/2006/relationships/image" Target="../media/image22.svg"/><Relationship Id="rId20" Type="http://schemas.openxmlformats.org/officeDocument/2006/relationships/hyperlink" Target="https://ru.wikipedia.org/wiki/%D0%A2%D0%B5%D0%BA%D1%81%D1%82%D0%BE%D0%B2%D1%8B%D0%B9_%D1%84%D0%B0%D0%B9%D0%BB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18.png"/><Relationship Id="rId14" Type="http://schemas.openxmlformats.org/officeDocument/2006/relationships/image" Target="../media/image14.sv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svg"/><Relationship Id="rId18" Type="http://schemas.openxmlformats.org/officeDocument/2006/relationships/image" Target="../media/image4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9.png"/><Relationship Id="rId19" Type="http://schemas.openxmlformats.org/officeDocument/2006/relationships/image" Target="../media/image45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6" y="1108450"/>
            <a:ext cx="8790709" cy="2387600"/>
          </a:xfrm>
        </p:spPr>
        <p:txBody>
          <a:bodyPr>
            <a:noAutofit/>
          </a:bodyPr>
          <a:lstStyle/>
          <a:p>
            <a:r>
              <a:rPr lang="ru-RU" sz="4000" b="1" dirty="0"/>
              <a:t>АЛГОРИТМЫ МАШИННОГО ОБУЧЕНИЯ ДЛЯ ПРЕДОТВРАЩЕНИЯ НЕСАНКЦИАНИРОВАННОГО ДОСТУПА К ЗАЩИЩАЕМОЙ ИНФОРМАЦИИ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922077"/>
            <a:ext cx="7533409" cy="2387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студенты группы ТКИ-311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Меркулов Дмитрий и 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Шаповалов Даниил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Руководитель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Логинова Людмила Николаевна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389CC-8628-4FEA-8948-BB8FD88B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96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Обучение модели </a:t>
            </a:r>
            <a:r>
              <a:rPr lang="en-US" dirty="0">
                <a:solidFill>
                  <a:srgbClr val="000000"/>
                </a:solidFill>
              </a:rPr>
              <a:t>ML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9FBFB8-6EDC-4D80-AEFE-D56049E5BC42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E41935A-9798-40FF-9362-86024BC6AB92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E130B89-53B0-4C2E-B2C7-76253B5863E9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11F4178-5157-43D6-B49E-D82FD0D0D4FC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EAA54E5-E067-40FD-8E61-AF6CA875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7E97580-E65B-4D4B-911A-A47A56B070D9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20FF8D7-4A94-47B7-9575-DBBB292B5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F30B0BC-4630-48A1-B4FB-864AD8180FC4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D5EAFAC-A289-41D0-A477-AB8571D88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575ED28-9BC3-4008-B961-6FC7DF321DCF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C8B279A-1949-4839-B257-05DFD010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307A18B-B115-49CC-A105-1C390CAB5A33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45978F7A-1C16-4103-9394-FF245BC2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7C9D79F-B35E-49FB-BEBB-ABBFDD43C41F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A2D446AF-D690-48F4-90D4-A122BE8D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97DD6BF-DC63-4311-9443-366267679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705910D-F502-4364-A200-B40797C62DFA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E7B1AE91-C8AA-4BEF-B3C1-295BF28F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8CAFCBB-0F9E-497F-9D24-EB5442A53DE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5F15718-75E2-4986-AE48-312FEC7A392A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70907526-A654-43AB-8CC1-3C4DA582694F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C218619-5B4C-4170-ACB3-02A7E92D76F5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BD67532-A2E0-490E-86B1-E33165A6820F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F99B0A8E-E1BC-46D4-A3E9-BA46068B60E0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E5EA128-1047-48A2-A456-DDB651386138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F679B93-BF11-4DC9-B62F-4E4574049D17}"/>
              </a:ext>
            </a:extLst>
          </p:cNvPr>
          <p:cNvSpPr/>
          <p:nvPr/>
        </p:nvSpPr>
        <p:spPr>
          <a:xfrm>
            <a:off x="326350" y="1796367"/>
            <a:ext cx="4253563" cy="2514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clf</a:t>
            </a:r>
            <a:r>
              <a:rPr lang="en-US" sz="1200" dirty="0">
                <a:solidFill>
                  <a:schemeClr val="tx1"/>
                </a:solidFill>
              </a:rPr>
              <a:t> = SVC(kernel='linear', </a:t>
            </a:r>
            <a:r>
              <a:rPr lang="en-US" sz="1200" dirty="0" err="1">
                <a:solidFill>
                  <a:schemeClr val="tx1"/>
                </a:solidFill>
              </a:rPr>
              <a:t>random_state</a:t>
            </a:r>
            <a:r>
              <a:rPr lang="en-US" sz="1200" dirty="0">
                <a:solidFill>
                  <a:schemeClr val="tx1"/>
                </a:solidFill>
              </a:rPr>
              <a:t>=0, C=10)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clf.fit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X_train,y_train</a:t>
            </a:r>
            <a:r>
              <a:rPr lang="ru-RU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df=</a:t>
            </a:r>
            <a:r>
              <a:rPr lang="en-US" sz="1200" dirty="0" err="1">
                <a:solidFill>
                  <a:schemeClr val="tx1"/>
                </a:solidFill>
              </a:rPr>
              <a:t>pd.DataFrame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np.transpose</a:t>
            </a:r>
            <a:r>
              <a:rPr lang="en-US" sz="1200" dirty="0">
                <a:solidFill>
                  <a:schemeClr val="tx1"/>
                </a:solidFill>
              </a:rPr>
              <a:t>(abs(clf.</a:t>
            </a:r>
            <a:r>
              <a:rPr lang="en-US" sz="1200" dirty="0" err="1">
                <a:solidFill>
                  <a:schemeClr val="tx1"/>
                </a:solidFill>
              </a:rPr>
              <a:t>coef</a:t>
            </a:r>
            <a:r>
              <a:rPr lang="en-US" sz="1200" dirty="0">
                <a:solidFill>
                  <a:schemeClr val="tx1"/>
                </a:solidFill>
              </a:rPr>
              <a:t>_.</a:t>
            </a:r>
            <a:r>
              <a:rPr lang="en-US" sz="1200" dirty="0" err="1">
                <a:solidFill>
                  <a:schemeClr val="tx1"/>
                </a:solidFill>
              </a:rPr>
              <a:t>toarray</a:t>
            </a:r>
            <a:r>
              <a:rPr lang="en-US" sz="1200" dirty="0">
                <a:solidFill>
                  <a:schemeClr val="tx1"/>
                </a:solidFill>
              </a:rPr>
              <a:t>())),</a:t>
            </a:r>
            <a:r>
              <a:rPr lang="ru-RU" sz="1200" dirty="0">
                <a:solidFill>
                  <a:schemeClr val="tx1"/>
                </a:solidFill>
              </a:rPr>
              <a:t>   	  	</a:t>
            </a:r>
            <a:r>
              <a:rPr lang="en-US" sz="1200" dirty="0">
                <a:solidFill>
                  <a:schemeClr val="tx1"/>
                </a:solidFill>
              </a:rPr>
              <a:t>index=</a:t>
            </a:r>
            <a:r>
              <a:rPr lang="en-US" sz="1200" dirty="0" err="1">
                <a:solidFill>
                  <a:schemeClr val="tx1"/>
                </a:solidFill>
              </a:rPr>
              <a:t>np.asarray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vectorizer.get_feature_names</a:t>
            </a:r>
            <a:r>
              <a:rPr lang="en-US" sz="1200" dirty="0">
                <a:solidFill>
                  <a:schemeClr val="tx1"/>
                </a:solidFill>
              </a:rPr>
              <a:t>()),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 </a:t>
            </a:r>
            <a:r>
              <a:rPr lang="ru-RU" sz="1200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tx1"/>
                </a:solidFill>
              </a:rPr>
              <a:t>columns=["col"])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 = df1.sort_values(by='col')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display(</a:t>
            </a:r>
            <a:r>
              <a:rPr lang="en-US" sz="1200" dirty="0" err="1">
                <a:solidFill>
                  <a:schemeClr val="tx1"/>
                </a:solidFill>
              </a:rPr>
              <a:t>d.iloc</a:t>
            </a:r>
            <a:r>
              <a:rPr lang="en-US" sz="1200" dirty="0">
                <a:solidFill>
                  <a:schemeClr val="tx1"/>
                </a:solidFill>
              </a:rPr>
              <a:t>[-30:-1])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display(</a:t>
            </a:r>
            <a:r>
              <a:rPr lang="en-US" sz="1200" dirty="0" err="1">
                <a:solidFill>
                  <a:schemeClr val="tx1"/>
                </a:solidFill>
              </a:rPr>
              <a:t>d.iloc</a:t>
            </a:r>
            <a:r>
              <a:rPr lang="en-US" sz="1200" dirty="0">
                <a:solidFill>
                  <a:schemeClr val="tx1"/>
                </a:solidFill>
              </a:rPr>
              <a:t>[0:20])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30" name="Picture 9" descr="https://static.tildacdn.com/tild6263-3430-4361-a131-356365376436/website-frame-png-2.png">
            <a:extLst>
              <a:ext uri="{FF2B5EF4-FFF2-40B4-BE49-F238E27FC236}">
                <a16:creationId xmlns:a16="http://schemas.microsoft.com/office/drawing/2014/main" id="{55CA8C32-A40C-49ED-A9C4-98997B36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" y="1525660"/>
            <a:ext cx="4328449" cy="285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36EA1591-D9EB-46AE-8B67-5EC4E9DE9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32593"/>
              </p:ext>
            </p:extLst>
          </p:nvPr>
        </p:nvGraphicFramePr>
        <p:xfrm>
          <a:off x="4821379" y="1090709"/>
          <a:ext cx="3733691" cy="49674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8397">
                  <a:extLst>
                    <a:ext uri="{9D8B030D-6E8A-4147-A177-3AD203B41FA5}">
                      <a16:colId xmlns:a16="http://schemas.microsoft.com/office/drawing/2014/main" val="2965067772"/>
                    </a:ext>
                  </a:extLst>
                </a:gridCol>
                <a:gridCol w="1365294">
                  <a:extLst>
                    <a:ext uri="{9D8B030D-6E8A-4147-A177-3AD203B41FA5}">
                      <a16:colId xmlns:a16="http://schemas.microsoft.com/office/drawing/2014/main" val="2481904997"/>
                    </a:ext>
                  </a:extLst>
                </a:gridCol>
              </a:tblGrid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Слово из класса</a:t>
                      </a: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“1”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Вес</a:t>
                      </a: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слова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73494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bfilename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1.587296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69450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7c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1.587304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73245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sp_password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1.587306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057745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desc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1.587307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47193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handler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1.587314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869044"/>
                  </a:ext>
                </a:extLst>
              </a:tr>
              <a:tr h="32440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…</a:t>
                      </a: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…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81112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having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1.587617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156228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mail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1.587777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56335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exec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2.180050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514365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select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2.401619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55870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+mn-lt"/>
                          <a:ea typeface="Calibri" panose="020F0502020204030204" pitchFamily="34" charset="0"/>
                        </a:rPr>
                        <a:t>10000000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2.613383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53445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4456A544-BFCE-4654-813B-87D03F3D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8229"/>
              </p:ext>
            </p:extLst>
          </p:nvPr>
        </p:nvGraphicFramePr>
        <p:xfrm>
          <a:off x="669412" y="1090709"/>
          <a:ext cx="3733691" cy="49102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8397">
                  <a:extLst>
                    <a:ext uri="{9D8B030D-6E8A-4147-A177-3AD203B41FA5}">
                      <a16:colId xmlns:a16="http://schemas.microsoft.com/office/drawing/2014/main" val="2965067772"/>
                    </a:ext>
                  </a:extLst>
                </a:gridCol>
                <a:gridCol w="1365294">
                  <a:extLst>
                    <a:ext uri="{9D8B030D-6E8A-4147-A177-3AD203B41FA5}">
                      <a16:colId xmlns:a16="http://schemas.microsoft.com/office/drawing/2014/main" val="2481904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Слово из класса</a:t>
                      </a: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“</a:t>
                      </a: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”</a:t>
                      </a:r>
                      <a:endParaRPr lang="ru-RU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Вес</a:t>
                      </a: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слова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7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quot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-1.346091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6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apos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-1.305127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73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-1.174359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05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fyodor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-1.155974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47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father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-0.895984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86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…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…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8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this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-0.695653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15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result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-0.692443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5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-0.673899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51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year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-0.668261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5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-0.656342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5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6CE34-0D8B-4153-84A9-C057DB84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5" y="1211913"/>
            <a:ext cx="7886700" cy="10502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Метрики качества модели</a:t>
            </a:r>
            <a:br>
              <a:rPr lang="ru-RU" dirty="0">
                <a:solidFill>
                  <a:srgbClr val="000000"/>
                </a:solidFill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CF3C86-BB41-4451-9C84-28ED74DA2B2A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12010C0-53A7-49AA-AC31-CD0B903F9C04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516FBC-3F18-45C8-A3F9-BF3F974A6EFE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6A614FC-871C-423A-99BE-79F31335CF8A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721CA2D-C9CF-4361-8D0F-7710826B1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4DC67C2-BDE3-490A-97C3-7B79AC85B782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D7A3282-FB35-44EE-871C-D6E6E41E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6D4080B0-F3E2-4480-AB2D-A4CCC693CAAF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5CF4D1A-3632-4813-97AB-7B6299DE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C6FCAFB-1032-47C7-8786-2639A9CD8F9F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6987B891-2529-4AC2-BB46-33B38055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F90975F-7CE1-4803-BE1D-3797EC5CEB89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C0E14114-9D6D-45F6-B635-536D400E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6DB5D40-434E-4199-8567-6F52C1D5EBF6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DA0F1ED-90E7-4299-B590-0B23DECA8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D3BD7491-9E6F-4236-9A1B-008781C9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36F602E-5618-49C7-9697-C776398E587F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EE44548F-14C3-4633-B437-2DCF4732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4390BCC4-4FA3-43EC-AFCE-41071AEB40B7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DCDE9E-BA44-4A47-A7BB-00211EE3F51E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FCFB1EB8-E9F5-4002-9723-716FD51C94B8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373BD68E-C1B2-4F06-B631-0590EC0F3FC6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1C1C97D3-F271-4A9E-A2E3-261BC4E6346C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113FDAA-94AC-4FE3-BBE3-2CD1E5B9D618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AC78925A-613A-404D-ADBD-45C3B9696AE9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>
                <a:extLst>
                  <a:ext uri="{FF2B5EF4-FFF2-40B4-BE49-F238E27FC236}">
                    <a16:creationId xmlns:a16="http://schemas.microsoft.com/office/drawing/2014/main" id="{52D53554-8660-46F4-BEFD-63B93ADD3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99629"/>
                  </p:ext>
                </p:extLst>
              </p:nvPr>
            </p:nvGraphicFramePr>
            <p:xfrm>
              <a:off x="1097639" y="1792449"/>
              <a:ext cx="3838043" cy="217169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20751">
                      <a:extLst>
                        <a:ext uri="{9D8B030D-6E8A-4147-A177-3AD203B41FA5}">
                          <a16:colId xmlns:a16="http://schemas.microsoft.com/office/drawing/2014/main" val="524349280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931792384"/>
                        </a:ext>
                      </a:extLst>
                    </a:gridCol>
                    <a:gridCol w="1537874">
                      <a:extLst>
                        <a:ext uri="{9D8B030D-6E8A-4147-A177-3AD203B41FA5}">
                          <a16:colId xmlns:a16="http://schemas.microsoft.com/office/drawing/2014/main" val="2487425856"/>
                        </a:ext>
                      </a:extLst>
                    </a:gridCol>
                  </a:tblGrid>
                  <a:tr h="503283">
                    <a:tc>
                      <a:txBody>
                        <a:bodyPr/>
                        <a:lstStyle/>
                        <a:p>
                          <a:pPr algn="ctr" fontAlgn="t"/>
                          <a:endParaRPr lang="ru-RU" dirty="0">
                            <a:effectLst/>
                          </a:endParaRPr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y=1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>
                              <a:effectLst/>
                            </a:rPr>
                            <a:t>y=0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7624960"/>
                      </a:ext>
                    </a:extLst>
                  </a:tr>
                  <a:tr h="834208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= 1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True Positive (TP)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False Positive (FP)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6205760"/>
                      </a:ext>
                    </a:extLst>
                  </a:tr>
                  <a:tr h="834208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= 0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False Negative (FN)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True Negative (TN)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82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>
                <a:extLst>
                  <a:ext uri="{FF2B5EF4-FFF2-40B4-BE49-F238E27FC236}">
                    <a16:creationId xmlns:a16="http://schemas.microsoft.com/office/drawing/2014/main" id="{52D53554-8660-46F4-BEFD-63B93ADD3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99629"/>
                  </p:ext>
                </p:extLst>
              </p:nvPr>
            </p:nvGraphicFramePr>
            <p:xfrm>
              <a:off x="1097639" y="1792449"/>
              <a:ext cx="3838043" cy="2171699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20751">
                      <a:extLst>
                        <a:ext uri="{9D8B030D-6E8A-4147-A177-3AD203B41FA5}">
                          <a16:colId xmlns:a16="http://schemas.microsoft.com/office/drawing/2014/main" val="524349280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931792384"/>
                        </a:ext>
                      </a:extLst>
                    </a:gridCol>
                    <a:gridCol w="1537874">
                      <a:extLst>
                        <a:ext uri="{9D8B030D-6E8A-4147-A177-3AD203B41FA5}">
                          <a16:colId xmlns:a16="http://schemas.microsoft.com/office/drawing/2014/main" val="2487425856"/>
                        </a:ext>
                      </a:extLst>
                    </a:gridCol>
                  </a:tblGrid>
                  <a:tr h="503283">
                    <a:tc>
                      <a:txBody>
                        <a:bodyPr/>
                        <a:lstStyle/>
                        <a:p>
                          <a:pPr algn="ctr" fontAlgn="t"/>
                          <a:endParaRPr lang="ru-RU" dirty="0">
                            <a:effectLst/>
                          </a:endParaRPr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y=1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>
                              <a:effectLst/>
                            </a:rPr>
                            <a:t>y=0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57624960"/>
                      </a:ext>
                    </a:extLst>
                  </a:tr>
                  <a:tr h="8342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62774" r="-436441" b="-1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True Positive (TP)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False Positive (FP)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26205760"/>
                      </a:ext>
                    </a:extLst>
                  </a:tr>
                  <a:tr h="8342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4300" marR="114300" marT="57150" marB="85725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162774" r="-436441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False Negative (FN)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dirty="0">
                              <a:effectLst/>
                            </a:rPr>
                            <a:t>True Negative (TN)</a:t>
                          </a:r>
                        </a:p>
                      </a:txBody>
                      <a:tcPr marL="114300" marR="114300" marT="57150" marB="85725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82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Rectangle 1">
            <a:extLst>
              <a:ext uri="{FF2B5EF4-FFF2-40B4-BE49-F238E27FC236}">
                <a16:creationId xmlns:a16="http://schemas.microsoft.com/office/drawing/2014/main" id="{6028CEC2-00BB-48F5-B084-578A3B01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357403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33CBC10-A6E1-4EAA-83A7-BF90EDB762B7}"/>
                  </a:ext>
                </a:extLst>
              </p:cNvPr>
              <p:cNvSpPr/>
              <p:nvPr/>
            </p:nvSpPr>
            <p:spPr>
              <a:xfrm>
                <a:off x="1128812" y="4471568"/>
                <a:ext cx="7315325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222222"/>
                    </a:solidFill>
                  </a:rPr>
                  <a:t>Здесь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1600" dirty="0">
                    <a:solidFill>
                      <a:srgbClr val="222222"/>
                    </a:solidFill>
                  </a:rPr>
                  <a:t> — это ответ алгоритма на объекте, а y — истинная метка класса на этом объекте.</a:t>
                </a:r>
                <a:r>
                  <a:rPr lang="en-US" sz="1600" dirty="0">
                    <a:solidFill>
                      <a:srgbClr val="222222"/>
                    </a:solidFill>
                  </a:rPr>
                  <a:t> </a:t>
                </a:r>
                <a:r>
                  <a:rPr lang="ru-RU" sz="1600" dirty="0">
                    <a:solidFill>
                      <a:srgbClr val="222222"/>
                    </a:solidFill>
                  </a:rPr>
                  <a:t>Таким образом, ошибки классификации бывают двух видов: </a:t>
                </a:r>
                <a:endParaRPr lang="en-US" sz="1600" dirty="0">
                  <a:solidFill>
                    <a:srgbClr val="222222"/>
                  </a:solidFill>
                </a:endParaRPr>
              </a:p>
              <a:p>
                <a:r>
                  <a:rPr lang="ru-RU" sz="1600" dirty="0" err="1">
                    <a:solidFill>
                      <a:schemeClr val="bg1"/>
                    </a:solidFill>
                  </a:rPr>
                  <a:t>False</a:t>
                </a: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:r>
                  <a:rPr lang="ru-RU" sz="1600" dirty="0" err="1">
                    <a:solidFill>
                      <a:schemeClr val="bg1"/>
                    </a:solidFill>
                  </a:rPr>
                  <a:t>Negative</a:t>
                </a:r>
                <a:r>
                  <a:rPr lang="ru-RU" sz="1600" dirty="0">
                    <a:solidFill>
                      <a:schemeClr val="bg1"/>
                    </a:solidFill>
                  </a:rPr>
                  <a:t> (FN) и </a:t>
                </a:r>
                <a:r>
                  <a:rPr lang="ru-RU" sz="1600" dirty="0" err="1">
                    <a:solidFill>
                      <a:schemeClr val="bg1"/>
                    </a:solidFill>
                  </a:rPr>
                  <a:t>False</a:t>
                </a: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:r>
                  <a:rPr lang="ru-RU" sz="1600" dirty="0" err="1">
                    <a:solidFill>
                      <a:schemeClr val="bg1"/>
                    </a:solidFill>
                  </a:rPr>
                  <a:t>Positive</a:t>
                </a:r>
                <a:r>
                  <a:rPr lang="ru-RU" sz="1600" dirty="0">
                    <a:solidFill>
                      <a:schemeClr val="bg1"/>
                    </a:solidFill>
                  </a:rPr>
                  <a:t> (FP)</a:t>
                </a:r>
                <a:r>
                  <a:rPr lang="ru-RU" sz="1600" dirty="0"/>
                  <a:t>.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33CBC10-A6E1-4EAA-83A7-BF90EDB76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12" y="4471568"/>
                <a:ext cx="7315325" cy="855427"/>
              </a:xfrm>
              <a:prstGeom prst="rect">
                <a:avLst/>
              </a:prstGeom>
              <a:blipFill>
                <a:blip r:embed="rId19"/>
                <a:stretch>
                  <a:fillRect l="-417" t="-2143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B5D381AF-9522-4571-B3A6-EFCEA10CCCE3}"/>
              </a:ext>
            </a:extLst>
          </p:cNvPr>
          <p:cNvGrpSpPr/>
          <p:nvPr/>
        </p:nvGrpSpPr>
        <p:grpSpPr>
          <a:xfrm>
            <a:off x="5356415" y="1756065"/>
            <a:ext cx="2478325" cy="2364697"/>
            <a:chOff x="5629633" y="1848687"/>
            <a:chExt cx="2215498" cy="2157774"/>
          </a:xfrm>
        </p:grpSpPr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AE20638-F8DC-4B7C-AE47-080AD5685C81}"/>
                </a:ext>
              </a:extLst>
            </p:cNvPr>
            <p:cNvSpPr/>
            <p:nvPr/>
          </p:nvSpPr>
          <p:spPr>
            <a:xfrm>
              <a:off x="5630555" y="2927987"/>
              <a:ext cx="1099347" cy="10784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7CE3472E-1902-4322-8EB2-B9D62668656A}"/>
                </a:ext>
              </a:extLst>
            </p:cNvPr>
            <p:cNvGrpSpPr/>
            <p:nvPr/>
          </p:nvGrpSpPr>
          <p:grpSpPr>
            <a:xfrm>
              <a:off x="5629633" y="1848687"/>
              <a:ext cx="2215498" cy="2156948"/>
              <a:chOff x="5795889" y="1817514"/>
              <a:chExt cx="2215498" cy="2156948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35E645-EA65-4A10-BA97-B91244F98DD5}"/>
                  </a:ext>
                </a:extLst>
              </p:cNvPr>
              <p:cNvGrpSpPr/>
              <p:nvPr/>
            </p:nvGrpSpPr>
            <p:grpSpPr>
              <a:xfrm>
                <a:off x="5795889" y="1817514"/>
                <a:ext cx="2215498" cy="2156948"/>
                <a:chOff x="1278082" y="4023691"/>
                <a:chExt cx="1805084" cy="1710854"/>
              </a:xfrm>
            </p:grpSpPr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46C6FADB-76DB-4434-B1DC-7A4A4339E607}"/>
                    </a:ext>
                  </a:extLst>
                </p:cNvPr>
                <p:cNvSpPr/>
                <p:nvPr/>
              </p:nvSpPr>
              <p:spPr>
                <a:xfrm>
                  <a:off x="1278082" y="4023691"/>
                  <a:ext cx="904009" cy="855427"/>
                </a:xfrm>
                <a:prstGeom prst="rect">
                  <a:avLst/>
                </a:prstGeom>
                <a:solidFill>
                  <a:srgbClr val="76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8" name="Прямоугольник 37">
                  <a:extLst>
                    <a:ext uri="{FF2B5EF4-FFF2-40B4-BE49-F238E27FC236}">
                      <a16:creationId xmlns:a16="http://schemas.microsoft.com/office/drawing/2014/main" id="{C8257B9B-3C4C-4647-A930-6D1B46162063}"/>
                    </a:ext>
                  </a:extLst>
                </p:cNvPr>
                <p:cNvSpPr/>
                <p:nvPr/>
              </p:nvSpPr>
              <p:spPr>
                <a:xfrm>
                  <a:off x="2179157" y="4025000"/>
                  <a:ext cx="904009" cy="8554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>
                  <a:extLst>
                    <a:ext uri="{FF2B5EF4-FFF2-40B4-BE49-F238E27FC236}">
                      <a16:creationId xmlns:a16="http://schemas.microsoft.com/office/drawing/2014/main" id="{2FF6E23F-BE05-467A-A292-C68A2569D383}"/>
                    </a:ext>
                  </a:extLst>
                </p:cNvPr>
                <p:cNvSpPr/>
                <p:nvPr/>
              </p:nvSpPr>
              <p:spPr>
                <a:xfrm>
                  <a:off x="2179157" y="4879118"/>
                  <a:ext cx="904009" cy="85542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ACA2B3-195F-48AE-BDED-287EB8B10F2F}"/>
                  </a:ext>
                </a:extLst>
              </p:cNvPr>
              <p:cNvSpPr txBox="1"/>
              <p:nvPr/>
            </p:nvSpPr>
            <p:spPr>
              <a:xfrm>
                <a:off x="6140443" y="2196197"/>
                <a:ext cx="46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TP</a:t>
                </a:r>
                <a:endParaRPr lang="ru-RU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A15B9B-5C84-41A8-BA3C-23529B2A422A}"/>
                  </a:ext>
                </a:extLst>
              </p:cNvPr>
              <p:cNvSpPr txBox="1"/>
              <p:nvPr/>
            </p:nvSpPr>
            <p:spPr>
              <a:xfrm>
                <a:off x="6141466" y="3255730"/>
                <a:ext cx="46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FN</a:t>
                </a:r>
                <a:endParaRPr lang="ru-RU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CE965B-E655-45F0-B81A-AB86DC9F4856}"/>
                  </a:ext>
                </a:extLst>
              </p:cNvPr>
              <p:cNvSpPr txBox="1"/>
              <p:nvPr/>
            </p:nvSpPr>
            <p:spPr>
              <a:xfrm>
                <a:off x="7260384" y="2182477"/>
                <a:ext cx="46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FP</a:t>
                </a:r>
                <a:endParaRPr lang="ru-RU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940812-E4DA-4F62-8FBE-32F6388A2184}"/>
                  </a:ext>
                </a:extLst>
              </p:cNvPr>
              <p:cNvSpPr txBox="1"/>
              <p:nvPr/>
            </p:nvSpPr>
            <p:spPr>
              <a:xfrm>
                <a:off x="7277162" y="3261776"/>
                <a:ext cx="469592" cy="337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TN</a:t>
                </a:r>
                <a:endParaRPr lang="ru-RU" b="1" dirty="0"/>
              </a:p>
            </p:txBody>
          </p:sp>
        </p:grp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3389891-1E1F-453E-99D9-A894CDD869EE}"/>
              </a:ext>
            </a:extLst>
          </p:cNvPr>
          <p:cNvSpPr/>
          <p:nvPr/>
        </p:nvSpPr>
        <p:spPr>
          <a:xfrm>
            <a:off x="8046361" y="1756065"/>
            <a:ext cx="197318" cy="23637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2"/>
              </a:gs>
              <a:gs pos="100000">
                <a:srgbClr val="761A1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764555-EBBD-4CAB-B371-501BF99D85F3}"/>
              </a:ext>
            </a:extLst>
          </p:cNvPr>
          <p:cNvSpPr txBox="1"/>
          <p:nvPr/>
        </p:nvSpPr>
        <p:spPr>
          <a:xfrm>
            <a:off x="8212173" y="1827748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  <a:endParaRPr lang="ru-RU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5FFC9D-62C4-4D92-A8A9-EC98FF7E2AB8}"/>
              </a:ext>
            </a:extLst>
          </p:cNvPr>
          <p:cNvSpPr txBox="1"/>
          <p:nvPr/>
        </p:nvSpPr>
        <p:spPr>
          <a:xfrm>
            <a:off x="8212340" y="2126095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  <a:endParaRPr lang="ru-R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66317B-4EAF-4FE5-952F-0625EA57E1E5}"/>
              </a:ext>
            </a:extLst>
          </p:cNvPr>
          <p:cNvSpPr txBox="1"/>
          <p:nvPr/>
        </p:nvSpPr>
        <p:spPr>
          <a:xfrm>
            <a:off x="8222122" y="2448502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  <a:endParaRPr lang="ru-R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98039-FFD8-4D4B-9FED-0E491297B99C}"/>
              </a:ext>
            </a:extLst>
          </p:cNvPr>
          <p:cNvSpPr txBox="1"/>
          <p:nvPr/>
        </p:nvSpPr>
        <p:spPr>
          <a:xfrm>
            <a:off x="8222731" y="2777633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222572-84A4-4573-A500-664C89BC4191}"/>
              </a:ext>
            </a:extLst>
          </p:cNvPr>
          <p:cNvSpPr txBox="1"/>
          <p:nvPr/>
        </p:nvSpPr>
        <p:spPr>
          <a:xfrm>
            <a:off x="8217052" y="3078536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300</a:t>
            </a:r>
            <a:endParaRPr lang="ru-R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A38A66-FA31-449C-BCD8-47FF5A72B7AF}"/>
              </a:ext>
            </a:extLst>
          </p:cNvPr>
          <p:cNvSpPr txBox="1"/>
          <p:nvPr/>
        </p:nvSpPr>
        <p:spPr>
          <a:xfrm>
            <a:off x="8217314" y="3407095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71C42C-8547-4905-9143-739D2A13E19D}"/>
              </a:ext>
            </a:extLst>
          </p:cNvPr>
          <p:cNvSpPr txBox="1"/>
          <p:nvPr/>
        </p:nvSpPr>
        <p:spPr>
          <a:xfrm>
            <a:off x="8216719" y="3714872"/>
            <a:ext cx="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  <a:endParaRPr lang="ru-RU" sz="1400" dirty="0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47D085B9-84F9-4D53-816D-BF6CC1D3657A}"/>
              </a:ext>
            </a:extLst>
          </p:cNvPr>
          <p:cNvCxnSpPr>
            <a:cxnSpLocks/>
          </p:cNvCxnSpPr>
          <p:nvPr/>
        </p:nvCxnSpPr>
        <p:spPr>
          <a:xfrm>
            <a:off x="8188037" y="1974275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581614C-17B6-47CD-B597-E746FAF0CC00}"/>
              </a:ext>
            </a:extLst>
          </p:cNvPr>
          <p:cNvCxnSpPr>
            <a:cxnSpLocks/>
          </p:cNvCxnSpPr>
          <p:nvPr/>
        </p:nvCxnSpPr>
        <p:spPr>
          <a:xfrm>
            <a:off x="8184572" y="2282540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2DE7D2B-DBD1-41EF-81BE-0B30290E9C41}"/>
              </a:ext>
            </a:extLst>
          </p:cNvPr>
          <p:cNvCxnSpPr>
            <a:cxnSpLocks/>
          </p:cNvCxnSpPr>
          <p:nvPr/>
        </p:nvCxnSpPr>
        <p:spPr>
          <a:xfrm>
            <a:off x="8184572" y="2604661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340AE9A-EB1F-4B61-9925-3AD4275114F3}"/>
              </a:ext>
            </a:extLst>
          </p:cNvPr>
          <p:cNvCxnSpPr>
            <a:cxnSpLocks/>
          </p:cNvCxnSpPr>
          <p:nvPr/>
        </p:nvCxnSpPr>
        <p:spPr>
          <a:xfrm>
            <a:off x="8191498" y="2933708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56792046-A835-4854-A325-E106AB6F5BF2}"/>
              </a:ext>
            </a:extLst>
          </p:cNvPr>
          <p:cNvCxnSpPr>
            <a:cxnSpLocks/>
          </p:cNvCxnSpPr>
          <p:nvPr/>
        </p:nvCxnSpPr>
        <p:spPr>
          <a:xfrm>
            <a:off x="8194963" y="3238504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506FB5DA-64B1-4A4F-9225-AD37C7D1A0B0}"/>
              </a:ext>
            </a:extLst>
          </p:cNvPr>
          <p:cNvCxnSpPr>
            <a:cxnSpLocks/>
          </p:cNvCxnSpPr>
          <p:nvPr/>
        </p:nvCxnSpPr>
        <p:spPr>
          <a:xfrm>
            <a:off x="8201889" y="3567551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F11EBC2-0F6B-444B-A2D6-14114CA72C01}"/>
              </a:ext>
            </a:extLst>
          </p:cNvPr>
          <p:cNvCxnSpPr>
            <a:cxnSpLocks/>
          </p:cNvCxnSpPr>
          <p:nvPr/>
        </p:nvCxnSpPr>
        <p:spPr>
          <a:xfrm>
            <a:off x="8198424" y="3875816"/>
            <a:ext cx="93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3AD4-DDDB-4E58-BA9C-E7EC3CC0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Accuracy, precision, recall, F-</a:t>
            </a:r>
            <a:r>
              <a:rPr lang="ru-RU" dirty="0"/>
              <a:t>мера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9C92A-5D8E-4D12-9DE1-46147A8E4149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A870C08-F854-4883-A0B9-762B2F3DC6AD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10AFBF0-435F-498C-AFA5-B6FCC16CC8DF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99AB74B-CED6-4F84-B80D-B4DA0B3C7461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08EF27C-C3CA-4540-8AC7-8961AEE6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4FDB708-1946-496C-B378-F7E655B4E666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4C1A696-ECDB-46E8-B3A9-5607C51BB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F11B527-5E98-49FC-B322-DD891F0D5DA5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963B5B2-B233-4BA7-9D74-B8DAB6EF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9264053-5E79-487B-9553-879D749A8211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348840D-9445-4E80-AA1F-D7B5FD82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1018158-3074-44D3-994D-EFB5E72B6C6B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DDF32EB0-AAA1-4E80-8BD9-7C7E6BCC8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F6F4374C-E0A4-4E5B-9E59-47095F771B8A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F569881D-6B5A-4BFB-873B-56DBCFE7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E5EFC661-D6E3-4B2D-BCEF-43957EF9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1330E58-D3DE-44BD-8692-96BAE92C58E5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ED819202-4F22-4D8D-9A88-5E7030DDB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23274627-F9B1-456A-B360-89FE05638A2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FF39686-E90A-4B42-B040-8C5E3BDE4853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C435D61-5F8A-482E-A27F-668ED1880390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E9358B3-FD3B-4FF9-940F-041FF9DF6650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EA5ED3A-4925-48BA-B802-9040B74A2502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21ACCEC-DCCB-4053-BFD7-423904B7B8CA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A787192A-786F-47C8-920F-6A3AABC7866C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A45DC70-8B42-4AE4-97B2-DD76CF5ED3D8}"/>
              </a:ext>
            </a:extLst>
          </p:cNvPr>
          <p:cNvSpPr/>
          <p:nvPr/>
        </p:nvSpPr>
        <p:spPr>
          <a:xfrm>
            <a:off x="120173" y="1838547"/>
            <a:ext cx="2055696" cy="92333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 err="1">
                <a:solidFill>
                  <a:schemeClr val="bg1"/>
                </a:solidFill>
              </a:rPr>
              <a:t>ccuracy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1B7A326-D2EB-416C-82E3-3E783F4F955D}"/>
              </a:ext>
            </a:extLst>
          </p:cNvPr>
          <p:cNvSpPr/>
          <p:nvPr/>
        </p:nvSpPr>
        <p:spPr>
          <a:xfrm>
            <a:off x="2563188" y="1838547"/>
            <a:ext cx="1470466" cy="92333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ru-RU" dirty="0" err="1">
                <a:solidFill>
                  <a:schemeClr val="bg1"/>
                </a:solidFill>
              </a:rPr>
              <a:t>Precision</a:t>
            </a:r>
            <a:r>
              <a:rPr lang="en-US" dirty="0">
                <a:solidFill>
                  <a:schemeClr val="bg1"/>
                </a:solidFill>
              </a:rPr>
              <a:t> (PR)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D802349-5080-4F89-834E-0AB60AF0440B}"/>
              </a:ext>
            </a:extLst>
          </p:cNvPr>
          <p:cNvSpPr/>
          <p:nvPr/>
        </p:nvSpPr>
        <p:spPr>
          <a:xfrm>
            <a:off x="4451504" y="1837779"/>
            <a:ext cx="1781670" cy="92333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Recall (RC)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82A18A-F12D-44F8-A798-1E2FC8CC06C8}"/>
              </a:ext>
            </a:extLst>
          </p:cNvPr>
          <p:cNvSpPr/>
          <p:nvPr/>
        </p:nvSpPr>
        <p:spPr>
          <a:xfrm>
            <a:off x="6454644" y="1838547"/>
            <a:ext cx="2569183" cy="92333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ru-RU" dirty="0">
                <a:solidFill>
                  <a:schemeClr val="bg1"/>
                </a:solidFill>
              </a:rPr>
              <a:t>F-мера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5762800C-DA58-49D8-9890-4B0C3F723A82}"/>
                  </a:ext>
                </a:extLst>
              </p:cNvPr>
              <p:cNvSpPr/>
              <p:nvPr/>
            </p:nvSpPr>
            <p:spPr>
              <a:xfrm>
                <a:off x="120173" y="3169225"/>
                <a:ext cx="2055696" cy="1169487"/>
              </a:xfrm>
              <a:prstGeom prst="rect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5762800C-DA58-49D8-9890-4B0C3F723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" y="3169225"/>
                <a:ext cx="2055696" cy="11694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FB21C99-874D-4D20-AC32-5D3C44A77B9A}"/>
                  </a:ext>
                </a:extLst>
              </p:cNvPr>
              <p:cNvSpPr/>
              <p:nvPr/>
            </p:nvSpPr>
            <p:spPr>
              <a:xfrm>
                <a:off x="2374386" y="3168041"/>
                <a:ext cx="1848070" cy="1169487"/>
              </a:xfrm>
              <a:prstGeom prst="rect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FB21C99-874D-4D20-AC32-5D3C44A77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86" y="3168041"/>
                <a:ext cx="1848070" cy="11694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195B3CAD-2EC4-43E1-A2B7-779A214D9C7A}"/>
                  </a:ext>
                </a:extLst>
              </p:cNvPr>
              <p:cNvSpPr/>
              <p:nvPr/>
            </p:nvSpPr>
            <p:spPr>
              <a:xfrm>
                <a:off x="4460697" y="3169224"/>
                <a:ext cx="1786963" cy="1169487"/>
              </a:xfrm>
              <a:prstGeom prst="rect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195B3CAD-2EC4-43E1-A2B7-779A214D9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97" y="3169224"/>
                <a:ext cx="1786963" cy="11694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4EAC00E-089D-45E6-9EEA-3FF56E0595D4}"/>
                  </a:ext>
                </a:extLst>
              </p:cNvPr>
              <p:cNvSpPr/>
              <p:nvPr/>
            </p:nvSpPr>
            <p:spPr>
              <a:xfrm>
                <a:off x="6458239" y="3096487"/>
                <a:ext cx="2569183" cy="1251305"/>
              </a:xfrm>
              <a:prstGeom prst="rect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4EAC00E-089D-45E6-9EEA-3FF56E05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39" y="3096487"/>
                <a:ext cx="2569183" cy="12513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bg1"/>
                </a:solidFill>
                <a:prstDash val="sys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A98033ED-8C97-4814-88E6-FF9975E55477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148021" y="2761877"/>
            <a:ext cx="0" cy="40734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41BEBBF-3F91-42FD-BB3C-5A257A2FE91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3298421" y="2761877"/>
            <a:ext cx="0" cy="406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A435C57-90D0-4420-AC75-36D9DEACEA60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>
            <a:off x="5342339" y="2761109"/>
            <a:ext cx="11840" cy="4081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9975FD13-CCAF-4C43-A475-4AABEC10AEFA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7739236" y="2761877"/>
            <a:ext cx="3595" cy="3346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9C7109B-9BD8-4796-858F-770C39575AC5}"/>
              </a:ext>
            </a:extLst>
          </p:cNvPr>
          <p:cNvSpPr/>
          <p:nvPr/>
        </p:nvSpPr>
        <p:spPr>
          <a:xfrm>
            <a:off x="120173" y="4801573"/>
            <a:ext cx="2055696" cy="923330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ru-RU" dirty="0"/>
              <a:t>Доля правильных ответов алгоритма</a:t>
            </a:r>
            <a:endParaRPr lang="en-US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F5B8A17-2BD9-47E2-97CD-6E9B91588E3A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1148021" y="4338712"/>
            <a:ext cx="0" cy="462861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F230B60-F362-4C08-A981-113138CCE9E2}"/>
              </a:ext>
            </a:extLst>
          </p:cNvPr>
          <p:cNvSpPr/>
          <p:nvPr/>
        </p:nvSpPr>
        <p:spPr>
          <a:xfrm>
            <a:off x="2390898" y="4799828"/>
            <a:ext cx="1852109" cy="923330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ru-RU" dirty="0"/>
              <a:t>Точность модели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A1E83CC-11EF-45C7-BB58-6D20B3125F8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298421" y="4337528"/>
            <a:ext cx="0" cy="462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546BD89-3024-40BD-9947-C1DC82CEE702}"/>
              </a:ext>
            </a:extLst>
          </p:cNvPr>
          <p:cNvSpPr/>
          <p:nvPr/>
        </p:nvSpPr>
        <p:spPr>
          <a:xfrm>
            <a:off x="4453183" y="4793783"/>
            <a:ext cx="1811010" cy="923330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ru-RU" dirty="0"/>
              <a:t>Полнота модели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B92F345-CBAE-447A-9EDD-FB3B8C6E5DE1}"/>
              </a:ext>
            </a:extLst>
          </p:cNvPr>
          <p:cNvCxnSpPr>
            <a:cxnSpLocks/>
            <a:stCxn id="38" idx="2"/>
            <a:endCxn id="61" idx="0"/>
          </p:cNvCxnSpPr>
          <p:nvPr/>
        </p:nvCxnSpPr>
        <p:spPr>
          <a:xfrm>
            <a:off x="5354179" y="4338711"/>
            <a:ext cx="4509" cy="4550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0EC5055-5323-4561-804B-ADA6D5F7CC7C}"/>
              </a:ext>
            </a:extLst>
          </p:cNvPr>
          <p:cNvSpPr/>
          <p:nvPr/>
        </p:nvSpPr>
        <p:spPr>
          <a:xfrm>
            <a:off x="6465035" y="4777867"/>
            <a:ext cx="2569183" cy="923330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/>
              <a:t>Среднее гармоническое между </a:t>
            </a:r>
            <a:r>
              <a:rPr lang="ru-RU" dirty="0" err="1"/>
              <a:t>precision</a:t>
            </a:r>
            <a:r>
              <a:rPr lang="ru-RU" dirty="0"/>
              <a:t> и </a:t>
            </a:r>
            <a:r>
              <a:rPr lang="ru-RU" dirty="0" err="1"/>
              <a:t>recall</a:t>
            </a:r>
            <a:endParaRPr lang="ru-RU" dirty="0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1FADED2-FA6E-4832-A0D6-229C898C2934}"/>
              </a:ext>
            </a:extLst>
          </p:cNvPr>
          <p:cNvCxnSpPr>
            <a:cxnSpLocks/>
            <a:stCxn id="40" idx="2"/>
            <a:endCxn id="67" idx="0"/>
          </p:cNvCxnSpPr>
          <p:nvPr/>
        </p:nvCxnSpPr>
        <p:spPr>
          <a:xfrm>
            <a:off x="7742831" y="4347792"/>
            <a:ext cx="6796" cy="4300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  <p:bldP spid="53" grpId="0" animBg="1"/>
      <p:bldP spid="55" grpId="0" animBg="1"/>
      <p:bldP spid="61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995B-B0AD-414C-80CA-03E48EAC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8126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Метрики качества модели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5CD34A-C26C-42DE-B319-2AAA990A5F7D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6E3176B-7E8D-490F-9CA3-9964D8CA6AEA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9FC45DF9-92CA-49D7-9D86-EBE44D3088B9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E96FC41-7A0D-489D-ADB9-FC8676B1B5EE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A5890438-5330-4B99-934F-07DD563C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F294184-8332-4A38-A5D0-F36CF0171084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929CB56-7431-4154-8DD5-737D557A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0490F1C-832C-4A17-894D-A8532602CF78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F20299D-8C20-4BB3-A903-5D36A360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41BD77A-B6B3-405B-8C3D-23C7FD781E82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C1694D-9883-4048-9410-CBBA9D3E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3607DA02-5478-438D-BCBE-F8DEC322CF4F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D2CB9C6-929F-4D6A-993D-0726E092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64C4FE0B-FE17-4555-B9DC-31042B3EA9B1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F4C2F25-8E63-41D5-9A49-165F596B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08B9256-B772-4852-8461-710DC471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3E918BD-9562-4B7A-A52E-4E1D1280D72A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DA0F5CB-B36F-4FAF-A71D-D45C0E21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FD30734-70A7-4221-B7FF-4488D61BEE4D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98578F1-58B8-4007-B6F0-22C9E7A36065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701305C6-3231-4CA1-99EC-51C1F3C4A6FF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34E5F0D5-85D8-476C-B444-0AEAD36A5AC2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EE6B363-72A0-49AF-B478-D8D5A9C04C59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36DF02E2-7DDD-4937-A860-C0C8D397EA9E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FEF27F33-4EC4-4B82-A740-AAB1FC07102B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AC4D36B-B8D7-4AA7-88B6-4A9B49CE38B6}"/>
              </a:ext>
            </a:extLst>
          </p:cNvPr>
          <p:cNvSpPr/>
          <p:nvPr/>
        </p:nvSpPr>
        <p:spPr>
          <a:xfrm>
            <a:off x="584574" y="1833863"/>
            <a:ext cx="4329238" cy="254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Доля верно угаданных: ',</a:t>
            </a:r>
            <a:r>
              <a:rPr lang="en-US" dirty="0" err="1">
                <a:solidFill>
                  <a:schemeClr val="tx1"/>
                </a:solidFill>
              </a:rPr>
              <a:t>accuracy_score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y_test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clf.predict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))) </a:t>
            </a:r>
          </a:p>
          <a:p>
            <a:r>
              <a:rPr lang="en-US" dirty="0">
                <a:solidFill>
                  <a:schemeClr val="tx1"/>
                </a:solidFill>
              </a:rPr>
              <a:t>print('F-</a:t>
            </a:r>
            <a:r>
              <a:rPr lang="ru-RU" dirty="0">
                <a:solidFill>
                  <a:schemeClr val="tx1"/>
                </a:solidFill>
              </a:rPr>
              <a:t>мера: ', </a:t>
            </a:r>
            <a:r>
              <a:rPr lang="en-US" dirty="0">
                <a:solidFill>
                  <a:schemeClr val="tx1"/>
                </a:solidFill>
              </a:rPr>
              <a:t>f1_score(</a:t>
            </a:r>
            <a:r>
              <a:rPr lang="en-US" dirty="0" err="1">
                <a:solidFill>
                  <a:schemeClr val="tx1"/>
                </a:solidFill>
              </a:rPr>
              <a:t>y_test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clf.predict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))) </a:t>
            </a:r>
          </a:p>
          <a:p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Точность: ', </a:t>
            </a:r>
            <a:r>
              <a:rPr lang="en-US" dirty="0" err="1">
                <a:solidFill>
                  <a:schemeClr val="tx1"/>
                </a:solidFill>
              </a:rPr>
              <a:t>precision_score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y_test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clf.predict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)))</a:t>
            </a:r>
          </a:p>
          <a:p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Полнота: ',</a:t>
            </a:r>
            <a:r>
              <a:rPr lang="en-US" dirty="0" err="1">
                <a:solidFill>
                  <a:schemeClr val="tx1"/>
                </a:solidFill>
              </a:rPr>
              <a:t>recall_score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y_test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clf.predict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)))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9" name="Picture 9" descr="https://static.tildacdn.com/tild6263-3430-4361-a131-356365376436/website-frame-png-2.png">
            <a:extLst>
              <a:ext uri="{FF2B5EF4-FFF2-40B4-BE49-F238E27FC236}">
                <a16:creationId xmlns:a16="http://schemas.microsoft.com/office/drawing/2014/main" id="{532DB036-35EA-442C-A7E7-77E9D0AB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589089"/>
            <a:ext cx="4405812" cy="285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Облачко с текстом: прямоугольное со скругленными углами 38">
            <a:extLst>
              <a:ext uri="{FF2B5EF4-FFF2-40B4-BE49-F238E27FC236}">
                <a16:creationId xmlns:a16="http://schemas.microsoft.com/office/drawing/2014/main" id="{52A097ED-4694-4CB9-B555-7675C164A884}"/>
              </a:ext>
            </a:extLst>
          </p:cNvPr>
          <p:cNvSpPr/>
          <p:nvPr/>
        </p:nvSpPr>
        <p:spPr>
          <a:xfrm rot="21104583">
            <a:off x="5748305" y="1850599"/>
            <a:ext cx="2910826" cy="2301834"/>
          </a:xfrm>
          <a:prstGeom prst="wedgeRoundRect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Доля верно угаданных:  0.9704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F-мера:  0.946086956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Точность:  0.99633699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Полнота:  0.90066225</a:t>
            </a:r>
            <a:endParaRPr lang="ru-RU" alt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14B105F-00CE-4670-AE9F-BCA8332E66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73919" y="4566243"/>
            <a:ext cx="1496106" cy="14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2CFAE-35B9-4A91-BE85-8D70975C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050"/>
            <a:ext cx="7886700" cy="5461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 и предсказание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E7B949-C37F-4FE0-BC5D-C13AC9710A81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45B161-E917-42E2-8879-3F16965F528E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F12745B-25D4-4753-9817-D50A313B8CAA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3B6DE74F-9786-4FDB-85AB-CBED630A5B03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C998BAA-ECF7-4D5D-8809-6C14BE67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BFC6CA0-514E-42F8-8D4B-A6AB431AD5B3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DF2552C-A600-4433-B1DA-D6D11E0A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1897CB7-9CD9-48AE-B75A-2C45AB1209B9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EA99380-F63D-4A06-B710-63BDBC266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A1EFBD0-F09E-4F0A-9C6D-7C6EE9CD03BE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592B60D-6B5F-4010-B2C3-F73701CF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09AA6EC-E4FC-4033-BF6F-192BD7FD57A5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3DD73245-18DA-4F0C-87FB-DCC0F91EA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98E3FC8-56CF-487F-B7B4-751FD928EC0F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AFF0700D-9C22-4595-B81F-B4E813160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F5EEAFA-1AF7-454E-9508-363346EFE29A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D0D74F5-9060-46B2-840A-A37E99FCA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46A35745-4C7B-4DC7-8B4D-46FC34C4CE7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EA35DAA-E43F-4631-8E5C-F1C19D96D66A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BCE3390-2100-4E04-8438-EE864AA26B2C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F8D8CE3-7E81-4356-B095-CBC3EAE7581E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D4AB9423-E2EF-4B90-B070-721D38E58E64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B1CD9ABA-96AC-441E-94C5-D01CE2C58886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A8C237C3-9292-4A3E-A580-D000A065002D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F2C9C8D6-2CF4-408A-993D-1FDE63A3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D733B89-4C91-4C68-9384-88E4A6F949BD}"/>
              </a:ext>
            </a:extLst>
          </p:cNvPr>
          <p:cNvGrpSpPr/>
          <p:nvPr/>
        </p:nvGrpSpPr>
        <p:grpSpPr>
          <a:xfrm>
            <a:off x="573196" y="1185842"/>
            <a:ext cx="8082430" cy="4583242"/>
            <a:chOff x="573196" y="978022"/>
            <a:chExt cx="8082430" cy="4583242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696AFBE-15A7-42F7-82AD-F631034179F8}"/>
                </a:ext>
              </a:extLst>
            </p:cNvPr>
            <p:cNvSpPr/>
            <p:nvPr/>
          </p:nvSpPr>
          <p:spPr>
            <a:xfrm>
              <a:off x="573196" y="978022"/>
              <a:ext cx="8082430" cy="4583242"/>
            </a:xfrm>
            <a:prstGeom prst="rect">
              <a:avLst/>
            </a:prstGeom>
            <a:ln w="38100">
              <a:solidFill>
                <a:schemeClr val="bg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b="1" dirty="0">
                  <a:ea typeface="Calibri" panose="020F0502020204030204" pitchFamily="34" charset="0"/>
                </a:rPr>
                <a:t> </a:t>
              </a:r>
              <a:r>
                <a:rPr lang="en-US" sz="1400" b="1" dirty="0">
                  <a:ea typeface="Calibri" panose="020F0502020204030204" pitchFamily="34" charset="0"/>
                </a:rPr>
                <a:t>["SELECT `name`, `status`, `books` FROM `members` WHERE name = 'Demo' AND password ='111’”,</a:t>
              </a: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"SELECT * FROM members WHERE username = 'admin'--' AND password = 'password'",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"/*! MYSQL Special SQL */ (M): SELECT /*!32302 1/0, */ 1 FROM </a:t>
              </a:r>
              <a:r>
                <a:rPr lang="en-US" sz="1400" b="1" dirty="0" err="1">
                  <a:ea typeface="Calibri" panose="020F0502020204030204" pitchFamily="34" charset="0"/>
                </a:rPr>
                <a:t>tablename</a:t>
              </a:r>
              <a:r>
                <a:rPr lang="en-US" sz="1400" b="1" dirty="0">
                  <a:ea typeface="Calibri" panose="020F0502020204030204" pitchFamily="34" charset="0"/>
                </a:rPr>
                <a:t>",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"if ((select user) = '</a:t>
              </a:r>
              <a:r>
                <a:rPr lang="en-US" sz="1400" b="1" dirty="0" err="1">
                  <a:ea typeface="Calibri" panose="020F0502020204030204" pitchFamily="34" charset="0"/>
                </a:rPr>
                <a:t>sa</a:t>
              </a:r>
              <a:r>
                <a:rPr lang="en-US" sz="1400" b="1" dirty="0">
                  <a:ea typeface="Calibri" panose="020F0502020204030204" pitchFamily="34" charset="0"/>
                </a:rPr>
                <a:t>' OR (select user) = '</a:t>
              </a:r>
              <a:r>
                <a:rPr lang="en-US" sz="1400" b="1" dirty="0" err="1">
                  <a:ea typeface="Calibri" panose="020F0502020204030204" pitchFamily="34" charset="0"/>
                </a:rPr>
                <a:t>dbo</a:t>
              </a:r>
              <a:r>
                <a:rPr lang="en-US" sz="1400" b="1" dirty="0">
                  <a:ea typeface="Calibri" panose="020F0502020204030204" pitchFamily="34" charset="0"/>
                </a:rPr>
                <a:t>') select 1 else select 1/0 (S)", </a:t>
              </a: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"SELECT LOAD_FILE(0x633A5C626F6F742E696E69)",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"CONCAT(str1, str2, str3, …) (M): SELECT CONCAT(login, password) FROM members",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 "SELECT (</a:t>
              </a:r>
              <a:r>
                <a:rPr lang="en-US" sz="1400" b="1" dirty="0" err="1">
                  <a:ea typeface="Calibri" panose="020F0502020204030204" pitchFamily="34" charset="0"/>
                </a:rPr>
                <a:t>CHaR</a:t>
              </a:r>
              <a:r>
                <a:rPr lang="en-US" sz="1400" b="1" dirty="0">
                  <a:ea typeface="Calibri" panose="020F0502020204030204" pitchFamily="34" charset="0"/>
                </a:rPr>
                <a:t>(75)||</a:t>
              </a:r>
              <a:r>
                <a:rPr lang="en-US" sz="1400" b="1" dirty="0" err="1">
                  <a:ea typeface="Calibri" panose="020F0502020204030204" pitchFamily="34" charset="0"/>
                </a:rPr>
                <a:t>CHaR</a:t>
              </a:r>
              <a:r>
                <a:rPr lang="en-US" sz="1400" b="1" dirty="0">
                  <a:ea typeface="Calibri" panose="020F0502020204030204" pitchFamily="34" charset="0"/>
                </a:rPr>
                <a:t>(76)||</a:t>
              </a:r>
              <a:r>
                <a:rPr lang="en-US" sz="1400" b="1" dirty="0" err="1">
                  <a:ea typeface="Calibri" panose="020F0502020204030204" pitchFamily="34" charset="0"/>
                </a:rPr>
                <a:t>CHaR</a:t>
              </a:r>
              <a:r>
                <a:rPr lang="en-US" sz="1400" b="1" dirty="0">
                  <a:ea typeface="Calibri" panose="020F0502020204030204" pitchFamily="34" charset="0"/>
                </a:rPr>
                <a:t>(77)) (P)",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"SELECT header, txt FROM news UNION ALL SELECT name, pass FROM members",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"') or ('1'='1--",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"GROUP BY table.columnfromerror1, columnfromerror2, columnfromerror3 HAVING 1=1 –", </a:t>
              </a: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"ORDER BY 3—",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"11223344) UNION SELECT NULL,NULL,NULL,NULL WHERE 1=2 –-",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"INSERT INTO members(id, user, pass) VALUES(1, ''+SUBSTRING(@@version,1,10) ,10)", </a:t>
              </a:r>
              <a:endParaRPr lang="ru-RU" sz="1400" b="1" dirty="0">
                <a:ea typeface="Calibri" panose="020F0502020204030204" pitchFamily="34" charset="0"/>
              </a:endParaRPr>
            </a:p>
            <a:p>
              <a:pPr indent="450215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b="1" dirty="0">
                  <a:ea typeface="Calibri" panose="020F0502020204030204" pitchFamily="34" charset="0"/>
                </a:rPr>
                <a:t>  'INSERT </a:t>
              </a:r>
              <a:r>
                <a:rPr lang="en-US" sz="1400" b="1" dirty="0" err="1">
                  <a:ea typeface="Calibri" panose="020F0502020204030204" pitchFamily="34" charset="0"/>
                </a:rPr>
                <a:t>tbl</a:t>
              </a:r>
              <a:r>
                <a:rPr lang="en-US" sz="1400" b="1" dirty="0">
                  <a:ea typeface="Calibri" panose="020F0502020204030204" pitchFamily="34" charset="0"/>
                </a:rPr>
                <a:t> EXEC master..</a:t>
              </a:r>
              <a:r>
                <a:rPr lang="en-US" sz="1400" b="1" dirty="0" err="1">
                  <a:ea typeface="Calibri" panose="020F0502020204030204" pitchFamily="34" charset="0"/>
                </a:rPr>
                <a:t>xp_cmdshell</a:t>
              </a:r>
              <a:r>
                <a:rPr lang="en-US" sz="1400" b="1" dirty="0">
                  <a:ea typeface="Calibri" panose="020F0502020204030204" pitchFamily="34" charset="0"/>
                </a:rPr>
                <a:t> OSQL /Q"DBCC SHOWCONTIG"']</a:t>
              </a:r>
              <a:endParaRPr lang="ru-RU" sz="1400" b="1" dirty="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B99DF0-5BAD-4D7F-AE40-93490E79FF5E}"/>
                </a:ext>
              </a:extLst>
            </p:cNvPr>
            <p:cNvSpPr txBox="1"/>
            <p:nvPr/>
          </p:nvSpPr>
          <p:spPr>
            <a:xfrm>
              <a:off x="6809304" y="2182091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КЛАСС </a:t>
              </a:r>
              <a:r>
                <a:rPr lang="en-US" sz="2400" b="1" dirty="0">
                  <a:solidFill>
                    <a:schemeClr val="bg1"/>
                  </a:solidFill>
                </a:rPr>
                <a:t>“1”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90CA944-ADB2-4FEA-B61D-35302A7BF2DD}"/>
              </a:ext>
            </a:extLst>
          </p:cNvPr>
          <p:cNvGrpSpPr/>
          <p:nvPr/>
        </p:nvGrpSpPr>
        <p:grpSpPr>
          <a:xfrm>
            <a:off x="566309" y="1316052"/>
            <a:ext cx="8082429" cy="4278094"/>
            <a:chOff x="790505" y="2072628"/>
            <a:chExt cx="7990609" cy="3280125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99367CA-3C64-47A4-97EE-D4767F29BDF9}"/>
                </a:ext>
              </a:extLst>
            </p:cNvPr>
            <p:cNvSpPr/>
            <p:nvPr/>
          </p:nvSpPr>
          <p:spPr>
            <a:xfrm>
              <a:off x="790505" y="2072628"/>
              <a:ext cx="7990609" cy="3280125"/>
            </a:xfrm>
            <a:prstGeom prst="rect">
              <a:avLst/>
            </a:prstGeom>
            <a:ln w="38100">
              <a:solidFill>
                <a:schemeClr val="bg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 </a:t>
              </a:r>
            </a:p>
            <a:p>
              <a:endParaRPr lang="en-US" sz="1600" dirty="0"/>
            </a:p>
            <a:p>
              <a:r>
                <a:rPr lang="en-US" sz="1600" dirty="0"/>
                <a:t> </a:t>
              </a:r>
              <a:r>
                <a:rPr lang="ru-RU" sz="1600" dirty="0"/>
                <a:t>['</a:t>
              </a:r>
              <a:r>
                <a:rPr lang="ru-RU" sz="1600" dirty="0" err="1"/>
                <a:t>Let</a:t>
              </a:r>
              <a:r>
                <a:rPr lang="ru-RU" sz="1600" dirty="0"/>
                <a:t> </a:t>
              </a:r>
              <a:r>
                <a:rPr lang="ru-RU" sz="1600" dirty="0" err="1"/>
                <a:t>me</a:t>
              </a:r>
              <a:r>
                <a:rPr lang="ru-RU" sz="1600" dirty="0"/>
                <a:t> </a:t>
              </a:r>
              <a:r>
                <a:rPr lang="ru-RU" sz="1600" dirty="0" err="1"/>
                <a:t>introduce</a:t>
              </a:r>
              <a:r>
                <a:rPr lang="ru-RU" sz="1600" dirty="0"/>
                <a:t> </a:t>
              </a:r>
              <a:r>
                <a:rPr lang="ru-RU" sz="1600" dirty="0" err="1"/>
                <a:t>myself</a:t>
              </a:r>
              <a:r>
                <a:rPr lang="ru-RU" sz="1600" dirty="0"/>
                <a:t>. </a:t>
              </a:r>
              <a:r>
                <a:rPr lang="ru-RU" sz="1600" dirty="0" err="1"/>
                <a:t>My</a:t>
              </a:r>
              <a:r>
                <a:rPr lang="ru-RU" sz="1600" dirty="0"/>
                <a:t> </a:t>
              </a:r>
              <a:r>
                <a:rPr lang="ru-RU" sz="1600" dirty="0" err="1"/>
                <a:t>name</a:t>
              </a:r>
              <a:r>
                <a:rPr lang="ru-RU" sz="1600" dirty="0"/>
                <a:t> </a:t>
              </a:r>
              <a:r>
                <a:rPr lang="ru-RU" sz="1600" dirty="0" err="1"/>
                <a:t>is</a:t>
              </a:r>
              <a:r>
                <a:rPr lang="ru-RU" sz="1600" dirty="0"/>
                <a:t> </a:t>
              </a:r>
              <a:r>
                <a:rPr lang="ru-RU" sz="1600" dirty="0" err="1"/>
                <a:t>Mariya</a:t>
              </a:r>
              <a:r>
                <a:rPr lang="ru-RU" sz="1600" dirty="0"/>
                <a:t> I </a:t>
              </a:r>
              <a:r>
                <a:rPr lang="ru-RU" sz="1600" dirty="0" err="1"/>
                <a:t>am</a:t>
              </a:r>
              <a:r>
                <a:rPr lang="ru-RU" sz="1600" dirty="0"/>
                <a:t> a 20-year-old </a:t>
              </a:r>
              <a:r>
                <a:rPr lang="ru-RU" sz="1600" dirty="0" err="1"/>
                <a:t>student</a:t>
              </a:r>
              <a:r>
                <a:rPr lang="ru-RU" sz="1600" dirty="0"/>
                <a:t> </a:t>
              </a:r>
              <a:r>
                <a:rPr lang="ru-RU" sz="1600" dirty="0" err="1"/>
                <a:t>from</a:t>
              </a:r>
              <a:r>
                <a:rPr lang="ru-RU" sz="1600" dirty="0"/>
                <a:t> </a:t>
              </a:r>
              <a:r>
                <a:rPr lang="ru-RU" sz="1600" dirty="0" err="1"/>
                <a:t>Donetsk</a:t>
              </a:r>
              <a:r>
                <a:rPr lang="ru-RU" sz="1600" dirty="0"/>
                <a:t>.’,</a:t>
              </a:r>
              <a:endParaRPr lang="en-US" sz="1600" dirty="0"/>
            </a:p>
            <a:p>
              <a:r>
                <a:rPr lang="ru-RU" sz="1600" dirty="0"/>
                <a:t>'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advertise</a:t>
              </a:r>
              <a:r>
                <a:rPr lang="ru-RU" sz="1600" dirty="0"/>
                <a:t> </a:t>
              </a:r>
              <a:r>
                <a:rPr lang="ru-RU" sz="1600" dirty="0" err="1"/>
                <a:t>means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make</a:t>
              </a:r>
              <a:r>
                <a:rPr lang="ru-RU" sz="1600" dirty="0"/>
                <a:t> </a:t>
              </a:r>
              <a:r>
                <a:rPr lang="ru-RU" sz="1600" dirty="0" err="1"/>
                <a:t>information</a:t>
              </a:r>
              <a:r>
                <a:rPr lang="ru-RU" sz="1600" dirty="0"/>
                <a:t> </a:t>
              </a:r>
              <a:r>
                <a:rPr lang="ru-RU" sz="1600" dirty="0" err="1"/>
                <a:t>public</a:t>
              </a:r>
              <a:r>
                <a:rPr lang="ru-RU" sz="1600" dirty="0"/>
                <a:t>.', 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But</a:t>
              </a:r>
              <a:r>
                <a:rPr lang="ru-RU" sz="1600" dirty="0"/>
                <a:t> </a:t>
              </a:r>
              <a:r>
                <a:rPr lang="ru-RU" sz="1600" dirty="0" err="1"/>
                <a:t>nowadays</a:t>
              </a:r>
              <a:r>
                <a:rPr lang="ru-RU" sz="1600" dirty="0"/>
                <a:t> </a:t>
              </a:r>
              <a:r>
                <a:rPr lang="ru-RU" sz="1600" dirty="0" err="1"/>
                <a:t>advertising</a:t>
              </a:r>
              <a:r>
                <a:rPr lang="ru-RU" sz="1600" dirty="0"/>
                <a:t> </a:t>
              </a:r>
              <a:r>
                <a:rPr lang="ru-RU" sz="1600" dirty="0" err="1"/>
                <a:t>doesn’t</a:t>
              </a:r>
              <a:r>
                <a:rPr lang="ru-RU" sz="1600" dirty="0"/>
                <a:t> </a:t>
              </a:r>
              <a:r>
                <a:rPr lang="ru-RU" sz="1600" dirty="0" err="1"/>
                <a:t>limit</a:t>
              </a:r>
              <a:r>
                <a:rPr lang="ru-RU" sz="1600" dirty="0"/>
                <a:t> </a:t>
              </a:r>
              <a:r>
                <a:rPr lang="ru-RU" sz="1600" dirty="0" err="1"/>
                <a:t>itself</a:t>
              </a:r>
              <a:r>
                <a:rPr lang="ru-RU" sz="1600" dirty="0"/>
                <a:t> </a:t>
              </a:r>
              <a:r>
                <a:rPr lang="ru-RU" sz="1600" dirty="0" err="1"/>
                <a:t>by</a:t>
              </a:r>
              <a:r>
                <a:rPr lang="ru-RU" sz="1600" dirty="0"/>
                <a:t> a </a:t>
              </a:r>
              <a:r>
                <a:rPr lang="ru-RU" sz="1600" dirty="0" err="1"/>
                <a:t>word</a:t>
              </a:r>
              <a:r>
                <a:rPr lang="ru-RU" sz="1600" dirty="0"/>
                <a:t> ‘</a:t>
              </a:r>
              <a:r>
                <a:rPr lang="ru-RU" sz="1600" dirty="0" err="1"/>
                <a:t>publicity</a:t>
              </a:r>
              <a:r>
                <a:rPr lang="ru-RU" sz="1600" dirty="0"/>
                <a:t>’.',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Modern</a:t>
              </a:r>
              <a:r>
                <a:rPr lang="ru-RU" sz="1600" dirty="0"/>
                <a:t> </a:t>
              </a:r>
              <a:r>
                <a:rPr lang="ru-RU" sz="1600" dirty="0" err="1"/>
                <a:t>advertising</a:t>
              </a:r>
              <a:r>
                <a:rPr lang="ru-RU" sz="1600" dirty="0"/>
                <a:t> </a:t>
              </a:r>
              <a:r>
                <a:rPr lang="ru-RU" sz="1600" dirty="0" err="1"/>
                <a:t>has</a:t>
              </a:r>
              <a:r>
                <a:rPr lang="ru-RU" sz="1600" dirty="0"/>
                <a:t> a </a:t>
              </a:r>
              <a:r>
                <a:rPr lang="ru-RU" sz="1600" dirty="0" err="1"/>
                <a:t>task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show</a:t>
              </a:r>
              <a:r>
                <a:rPr lang="ru-RU" sz="1600" dirty="0"/>
                <a:t> a </a:t>
              </a:r>
              <a:r>
                <a:rPr lang="ru-RU" sz="1600" dirty="0" err="1"/>
                <a:t>product</a:t>
              </a:r>
              <a:r>
                <a:rPr lang="ru-RU" sz="1600" dirty="0"/>
                <a:t> </a:t>
              </a:r>
              <a:r>
                <a:rPr lang="ru-RU" sz="1600" dirty="0" err="1"/>
                <a:t>in</a:t>
              </a:r>
              <a:r>
                <a:rPr lang="ru-RU" sz="1600" dirty="0"/>
                <a:t> a </a:t>
              </a:r>
              <a:r>
                <a:rPr lang="ru-RU" sz="1600" dirty="0" err="1"/>
                <a:t>positive</a:t>
              </a:r>
              <a:r>
                <a:rPr lang="ru-RU" sz="1600" dirty="0"/>
                <a:t> </a:t>
              </a:r>
              <a:r>
                <a:rPr lang="ru-RU" sz="1600" dirty="0" err="1"/>
                <a:t>and</a:t>
              </a:r>
              <a:r>
                <a:rPr lang="ru-RU" sz="1600" dirty="0"/>
                <a:t> </a:t>
              </a:r>
              <a:r>
                <a:rPr lang="ru-RU" sz="1600" dirty="0" err="1"/>
                <a:t>pleasant</a:t>
              </a:r>
              <a:r>
                <a:rPr lang="ru-RU" sz="1600" dirty="0"/>
                <a:t> </a:t>
              </a:r>
              <a:r>
                <a:rPr lang="ru-RU" sz="1600" dirty="0" err="1"/>
                <a:t>way</a:t>
              </a:r>
              <a:r>
                <a:rPr lang="ru-RU" sz="1600" dirty="0"/>
                <a:t>.',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It</a:t>
              </a:r>
              <a:r>
                <a:rPr lang="ru-RU" sz="1600" dirty="0"/>
                <a:t> </a:t>
              </a:r>
              <a:r>
                <a:rPr lang="ru-RU" sz="1600" dirty="0" err="1"/>
                <a:t>has</a:t>
              </a:r>
              <a:r>
                <a:rPr lang="ru-RU" sz="1600" dirty="0"/>
                <a:t> </a:t>
              </a:r>
              <a:r>
                <a:rPr lang="ru-RU" sz="1600" dirty="0" err="1"/>
                <a:t>an</a:t>
              </a:r>
              <a:r>
                <a:rPr lang="ru-RU" sz="1600" dirty="0"/>
                <a:t> </a:t>
              </a:r>
              <a:r>
                <a:rPr lang="ru-RU" sz="1600" dirty="0" err="1"/>
                <a:t>aim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make</a:t>
              </a:r>
              <a:r>
                <a:rPr lang="ru-RU" sz="1600" dirty="0"/>
                <a:t> </a:t>
              </a:r>
              <a:r>
                <a:rPr lang="ru-RU" sz="1600" dirty="0" err="1"/>
                <a:t>us</a:t>
              </a:r>
              <a:r>
                <a:rPr lang="ru-RU" sz="1600" dirty="0"/>
                <a:t> </a:t>
              </a:r>
              <a:r>
                <a:rPr lang="ru-RU" sz="1600" dirty="0" err="1"/>
                <a:t>want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buy</a:t>
              </a:r>
              <a:r>
                <a:rPr lang="ru-RU" sz="1600" dirty="0"/>
                <a:t> </a:t>
              </a:r>
              <a:r>
                <a:rPr lang="ru-RU" sz="1600" dirty="0" err="1"/>
                <a:t>it</a:t>
              </a:r>
              <a:r>
                <a:rPr lang="ru-RU" sz="1600" dirty="0"/>
                <a:t>. </a:t>
              </a:r>
              <a:r>
                <a:rPr lang="ru-RU" sz="1600" dirty="0" err="1"/>
                <a:t>But</a:t>
              </a:r>
              <a:r>
                <a:rPr lang="ru-RU" sz="1600" dirty="0"/>
                <a:t> </a:t>
              </a:r>
              <a:r>
                <a:rPr lang="ru-RU" sz="1600" dirty="0" err="1"/>
                <a:t>how</a:t>
              </a:r>
              <a:r>
                <a:rPr lang="ru-RU" sz="1600" dirty="0"/>
                <a:t> </a:t>
              </a:r>
              <a:r>
                <a:rPr lang="ru-RU" sz="1600" dirty="0" err="1"/>
                <a:t>and</a:t>
              </a:r>
              <a:r>
                <a:rPr lang="ru-RU" sz="1600" dirty="0"/>
                <a:t> </a:t>
              </a:r>
              <a:r>
                <a:rPr lang="ru-RU" sz="1600" dirty="0" err="1"/>
                <a:t>when</a:t>
              </a:r>
              <a:r>
                <a:rPr lang="ru-RU" sz="1600" dirty="0"/>
                <a:t> </a:t>
              </a:r>
              <a:r>
                <a:rPr lang="ru-RU" sz="1600" dirty="0" err="1"/>
                <a:t>did</a:t>
              </a:r>
              <a:r>
                <a:rPr lang="ru-RU" sz="1600" dirty="0"/>
                <a:t> </a:t>
              </a:r>
              <a:r>
                <a:rPr lang="ru-RU" sz="1600" dirty="0" err="1"/>
                <a:t>advertising</a:t>
              </a:r>
              <a:r>
                <a:rPr lang="ru-RU" sz="1600" dirty="0"/>
                <a:t> </a:t>
              </a:r>
              <a:r>
                <a:rPr lang="ru-RU" sz="1600" dirty="0" err="1"/>
                <a:t>appear</a:t>
              </a:r>
              <a:r>
                <a:rPr lang="ru-RU" sz="1600" dirty="0"/>
                <a:t>?', 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In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United</a:t>
              </a:r>
              <a:r>
                <a:rPr lang="ru-RU" sz="1600" dirty="0"/>
                <a:t> </a:t>
              </a:r>
              <a:r>
                <a:rPr lang="ru-RU" sz="1600" dirty="0" err="1"/>
                <a:t>States</a:t>
              </a:r>
              <a:r>
                <a:rPr lang="ru-RU" sz="1600" dirty="0"/>
                <a:t> </a:t>
              </a:r>
              <a:r>
                <a:rPr lang="ru-RU" sz="1600" dirty="0" err="1"/>
                <a:t>companies</a:t>
              </a:r>
              <a:r>
                <a:rPr lang="ru-RU" sz="1600" dirty="0"/>
                <a:t> </a:t>
              </a:r>
              <a:r>
                <a:rPr lang="ru-RU" sz="1600" dirty="0" err="1"/>
                <a:t>have</a:t>
              </a:r>
              <a:r>
                <a:rPr lang="ru-RU" sz="1600" dirty="0"/>
                <a:t> </a:t>
              </a:r>
              <a:r>
                <a:rPr lang="ru-RU" sz="1600" dirty="0" err="1"/>
                <a:t>worked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advertisers</a:t>
              </a:r>
              <a:r>
                <a:rPr lang="ru-RU" sz="1600" dirty="0"/>
                <a:t> </a:t>
              </a:r>
              <a:r>
                <a:rPr lang="ru-RU" sz="1600" dirty="0" err="1"/>
                <a:t>since</a:t>
              </a:r>
              <a:r>
                <a:rPr lang="ru-RU" sz="1600" dirty="0"/>
                <a:t> 1930.’, </a:t>
              </a:r>
              <a:endParaRPr lang="en-US" sz="1600" dirty="0"/>
            </a:p>
            <a:p>
              <a:r>
                <a:rPr lang="ru-RU" sz="1600" dirty="0"/>
                <a:t>'</a:t>
              </a:r>
              <a:r>
                <a:rPr lang="ru-RU" sz="1600" dirty="0" err="1"/>
                <a:t>They</a:t>
              </a:r>
              <a:r>
                <a:rPr lang="ru-RU" sz="1600" dirty="0"/>
                <a:t> </a:t>
              </a:r>
              <a:r>
                <a:rPr lang="ru-RU" sz="1600" dirty="0" err="1"/>
                <a:t>invented</a:t>
              </a:r>
              <a:r>
                <a:rPr lang="ru-RU" sz="1600" dirty="0"/>
                <a:t> </a:t>
              </a:r>
              <a:r>
                <a:rPr lang="ru-RU" sz="1600" dirty="0" err="1"/>
                <a:t>packaging</a:t>
              </a:r>
              <a:r>
                <a:rPr lang="ru-RU" sz="1600" dirty="0"/>
                <a:t> </a:t>
              </a:r>
              <a:r>
                <a:rPr lang="ru-RU" sz="1600" dirty="0" err="1"/>
                <a:t>that</a:t>
              </a:r>
              <a:r>
                <a:rPr lang="ru-RU" sz="1600" dirty="0"/>
                <a:t> </a:t>
              </a:r>
              <a:r>
                <a:rPr lang="ru-RU" sz="1600" dirty="0" err="1"/>
                <a:t>had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attract</a:t>
              </a:r>
              <a:r>
                <a:rPr lang="ru-RU" sz="1600" dirty="0"/>
                <a:t> </a:t>
              </a:r>
              <a:r>
                <a:rPr lang="ru-RU" sz="1600" dirty="0" err="1"/>
                <a:t>customers</a:t>
              </a:r>
              <a:r>
                <a:rPr lang="ru-RU" sz="1600" dirty="0"/>
                <a:t>.',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They</a:t>
              </a:r>
              <a:r>
                <a:rPr lang="ru-RU" sz="1600" dirty="0"/>
                <a:t> </a:t>
              </a:r>
              <a:r>
                <a:rPr lang="ru-RU" sz="1600" dirty="0" err="1"/>
                <a:t>also</a:t>
              </a:r>
              <a:r>
                <a:rPr lang="ru-RU" sz="1600" dirty="0"/>
                <a:t> </a:t>
              </a:r>
              <a:r>
                <a:rPr lang="ru-RU" sz="1600" dirty="0" err="1"/>
                <a:t>created</a:t>
              </a:r>
              <a:r>
                <a:rPr lang="ru-RU" sz="1600" dirty="0"/>
                <a:t> </a:t>
              </a:r>
              <a:r>
                <a:rPr lang="ru-RU" sz="1600" dirty="0" err="1"/>
                <a:t>an</a:t>
              </a:r>
              <a:r>
                <a:rPr lang="ru-RU" sz="1600" dirty="0"/>
                <a:t> </a:t>
              </a:r>
              <a:r>
                <a:rPr lang="ru-RU" sz="1600" dirty="0" err="1"/>
                <a:t>idea</a:t>
              </a:r>
              <a:r>
                <a:rPr lang="ru-RU" sz="1600" dirty="0"/>
                <a:t> </a:t>
              </a:r>
              <a:r>
                <a:rPr lang="ru-RU" sz="1600" dirty="0" err="1"/>
                <a:t>of</a:t>
              </a:r>
              <a:r>
                <a:rPr lang="ru-RU" sz="1600" dirty="0"/>
                <a:t> </a:t>
              </a:r>
              <a:r>
                <a:rPr lang="ru-RU" sz="1600" dirty="0" err="1"/>
                <a:t>product</a:t>
              </a:r>
              <a:r>
                <a:rPr lang="ru-RU" sz="1600" dirty="0"/>
                <a:t> </a:t>
              </a:r>
              <a:r>
                <a:rPr lang="ru-RU" sz="1600" dirty="0" err="1"/>
                <a:t>placement</a:t>
              </a:r>
              <a:r>
                <a:rPr lang="ru-RU" sz="1600" dirty="0"/>
                <a:t>.',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It</a:t>
              </a:r>
              <a:r>
                <a:rPr lang="ru-RU" sz="1600" dirty="0"/>
                <a:t> </a:t>
              </a:r>
              <a:r>
                <a:rPr lang="ru-RU" sz="1600" dirty="0" err="1"/>
                <a:t>means</a:t>
              </a:r>
              <a:r>
                <a:rPr lang="ru-RU" sz="1600" dirty="0"/>
                <a:t> </a:t>
              </a:r>
              <a:r>
                <a:rPr lang="ru-RU" sz="1600" dirty="0" err="1"/>
                <a:t>that</a:t>
              </a:r>
              <a:r>
                <a:rPr lang="ru-RU" sz="1600" dirty="0"/>
                <a:t> a </a:t>
              </a:r>
              <a:r>
                <a:rPr lang="ru-RU" sz="1600" dirty="0" err="1"/>
                <a:t>product</a:t>
              </a:r>
              <a:r>
                <a:rPr lang="ru-RU" sz="1600" dirty="0"/>
                <a:t> </a:t>
              </a:r>
              <a:r>
                <a:rPr lang="ru-RU" sz="1600" dirty="0" err="1"/>
                <a:t>is</a:t>
              </a:r>
              <a:r>
                <a:rPr lang="ru-RU" sz="1600" dirty="0"/>
                <a:t> </a:t>
              </a:r>
              <a:r>
                <a:rPr lang="ru-RU" sz="1600" dirty="0" err="1"/>
                <a:t>shown</a:t>
              </a:r>
              <a:r>
                <a:rPr lang="ru-RU" sz="1600" dirty="0"/>
                <a:t> </a:t>
              </a:r>
              <a:r>
                <a:rPr lang="ru-RU" sz="1600" dirty="0" err="1"/>
                <a:t>in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movies</a:t>
              </a:r>
              <a:r>
                <a:rPr lang="ru-RU" sz="1600" dirty="0"/>
                <a:t>.', 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After</a:t>
              </a:r>
              <a:r>
                <a:rPr lang="ru-RU" sz="1600" dirty="0"/>
                <a:t> </a:t>
              </a:r>
              <a:r>
                <a:rPr lang="ru-RU" sz="1600" dirty="0" err="1"/>
                <a:t>that</a:t>
              </a:r>
              <a:r>
                <a:rPr lang="ru-RU" sz="1600" dirty="0"/>
                <a:t> </a:t>
              </a:r>
              <a:r>
                <a:rPr lang="ru-RU" sz="1600" dirty="0" err="1"/>
                <a:t>it</a:t>
              </a:r>
              <a:r>
                <a:rPr lang="ru-RU" sz="1600" dirty="0"/>
                <a:t> </a:t>
              </a:r>
              <a:r>
                <a:rPr lang="ru-RU" sz="1600" dirty="0" err="1"/>
                <a:t>gets</a:t>
              </a:r>
              <a:r>
                <a:rPr lang="ru-RU" sz="1600" dirty="0"/>
                <a:t> </a:t>
              </a:r>
              <a:r>
                <a:rPr lang="ru-RU" sz="1600" dirty="0" err="1"/>
                <a:t>well-known</a:t>
              </a:r>
              <a:r>
                <a:rPr lang="ru-RU" sz="1600" dirty="0"/>
                <a:t> </a:t>
              </a:r>
              <a:r>
                <a:rPr lang="ru-RU" sz="1600" dirty="0" err="1"/>
                <a:t>and</a:t>
              </a:r>
              <a:r>
                <a:rPr lang="ru-RU" sz="1600" dirty="0"/>
                <a:t> </a:t>
              </a:r>
              <a:r>
                <a:rPr lang="ru-RU" sz="1600" dirty="0" err="1"/>
                <a:t>well-sold</a:t>
              </a:r>
              <a:r>
                <a:rPr lang="ru-RU" sz="1600" dirty="0"/>
                <a:t>.', 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For</a:t>
              </a:r>
              <a:r>
                <a:rPr lang="ru-RU" sz="1600" dirty="0"/>
                <a:t> </a:t>
              </a:r>
              <a:r>
                <a:rPr lang="ru-RU" sz="1600" dirty="0" err="1"/>
                <a:t>example</a:t>
              </a:r>
              <a:r>
                <a:rPr lang="ru-RU" sz="1600" dirty="0"/>
                <a:t>, </a:t>
              </a:r>
              <a:r>
                <a:rPr lang="ru-RU" sz="1600" dirty="0" err="1"/>
                <a:t>it</a:t>
              </a:r>
              <a:r>
                <a:rPr lang="ru-RU" sz="1600" dirty="0"/>
                <a:t> </a:t>
              </a:r>
              <a:r>
                <a:rPr lang="ru-RU" sz="1600" dirty="0" err="1"/>
                <a:t>was</a:t>
              </a:r>
              <a:r>
                <a:rPr lang="ru-RU" sz="1600" dirty="0"/>
                <a:t> </a:t>
              </a:r>
              <a:r>
                <a:rPr lang="ru-RU" sz="1600" dirty="0" err="1"/>
                <a:t>made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luxury</a:t>
              </a:r>
              <a:r>
                <a:rPr lang="ru-RU" sz="1600" dirty="0"/>
                <a:t> </a:t>
              </a:r>
              <a:r>
                <a:rPr lang="ru-RU" sz="1600" dirty="0" err="1"/>
                <a:t>cars</a:t>
              </a:r>
              <a:r>
                <a:rPr lang="ru-RU" sz="1600" dirty="0"/>
                <a:t> </a:t>
              </a:r>
              <a:r>
                <a:rPr lang="ru-RU" sz="1600" dirty="0" err="1"/>
                <a:t>which</a:t>
              </a:r>
              <a:r>
                <a:rPr lang="ru-RU" sz="1600" dirty="0"/>
                <a:t> </a:t>
              </a:r>
              <a:r>
                <a:rPr lang="ru-RU" sz="1600" dirty="0" err="1"/>
                <a:t>were</a:t>
              </a:r>
              <a:r>
                <a:rPr lang="ru-RU" sz="1600" dirty="0"/>
                <a:t> </a:t>
              </a:r>
              <a:r>
                <a:rPr lang="ru-RU" sz="1600" dirty="0" err="1"/>
                <a:t>shown</a:t>
              </a:r>
              <a:r>
                <a:rPr lang="ru-RU" sz="1600" dirty="0"/>
                <a:t> </a:t>
              </a:r>
              <a:r>
                <a:rPr lang="ru-RU" sz="1600" dirty="0" err="1"/>
                <a:t>in</a:t>
              </a:r>
              <a:r>
                <a:rPr lang="ru-RU" sz="1600" dirty="0"/>
                <a:t> </a:t>
              </a:r>
              <a:r>
                <a:rPr lang="ru-RU" sz="1600" dirty="0" err="1"/>
                <a:t>James</a:t>
              </a:r>
              <a:r>
                <a:rPr lang="ru-RU" sz="1600" dirty="0"/>
                <a:t> </a:t>
              </a:r>
              <a:r>
                <a:rPr lang="ru-RU" sz="1600" dirty="0" err="1"/>
                <a:t>Bond</a:t>
              </a:r>
              <a:r>
                <a:rPr lang="ru-RU" sz="1600" dirty="0"/>
                <a:t> </a:t>
              </a:r>
              <a:r>
                <a:rPr lang="ru-RU" sz="1600" dirty="0" err="1"/>
                <a:t>films</a:t>
              </a:r>
              <a:r>
                <a:rPr lang="ru-RU" sz="1600" dirty="0"/>
                <a:t>.',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Nowadays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new</a:t>
              </a:r>
              <a:r>
                <a:rPr lang="ru-RU" sz="1600" dirty="0"/>
                <a:t> </a:t>
              </a:r>
              <a:r>
                <a:rPr lang="ru-RU" sz="1600" dirty="0" err="1"/>
                <a:t>territory</a:t>
              </a:r>
              <a:r>
                <a:rPr lang="ru-RU" sz="1600" dirty="0"/>
                <a:t> </a:t>
              </a:r>
              <a:r>
                <a:rPr lang="ru-RU" sz="1600" dirty="0" err="1"/>
                <a:t>of</a:t>
              </a:r>
              <a:r>
                <a:rPr lang="ru-RU" sz="1600" dirty="0"/>
                <a:t> </a:t>
              </a:r>
              <a:r>
                <a:rPr lang="ru-RU" sz="1600" dirty="0" err="1"/>
                <a:t>commercials</a:t>
              </a:r>
              <a:r>
                <a:rPr lang="ru-RU" sz="1600" dirty="0"/>
                <a:t> </a:t>
              </a:r>
              <a:r>
                <a:rPr lang="ru-RU" sz="1600" dirty="0" err="1"/>
                <a:t>is</a:t>
              </a:r>
              <a:r>
                <a:rPr lang="ru-RU" sz="1600" dirty="0"/>
                <a:t> </a:t>
              </a:r>
              <a:r>
                <a:rPr lang="ru-RU" sz="1600" dirty="0" err="1"/>
                <a:t>Internet</a:t>
              </a:r>
              <a:r>
                <a:rPr lang="ru-RU" sz="1600" dirty="0"/>
                <a:t> </a:t>
              </a:r>
              <a:r>
                <a:rPr lang="ru-RU" sz="1600" dirty="0" err="1"/>
                <a:t>with</a:t>
              </a:r>
              <a:r>
                <a:rPr lang="ru-RU" sz="1600" dirty="0"/>
                <a:t> </a:t>
              </a:r>
              <a:r>
                <a:rPr lang="ru-RU" sz="1600" dirty="0" err="1"/>
                <a:t>social</a:t>
              </a:r>
              <a:r>
                <a:rPr lang="ru-RU" sz="1600" dirty="0"/>
                <a:t> </a:t>
              </a:r>
              <a:r>
                <a:rPr lang="ru-RU" sz="1600" dirty="0" err="1"/>
                <a:t>networks</a:t>
              </a:r>
              <a:r>
                <a:rPr lang="ru-RU" sz="1600" dirty="0"/>
                <a:t>.', </a:t>
              </a:r>
            </a:p>
            <a:p>
              <a:r>
                <a:rPr lang="ru-RU" sz="1600" dirty="0"/>
                <a:t>'</a:t>
              </a:r>
              <a:r>
                <a:rPr lang="ru-RU" sz="1600" dirty="0" err="1"/>
                <a:t>Small</a:t>
              </a:r>
              <a:r>
                <a:rPr lang="ru-RU" sz="1600" dirty="0"/>
                <a:t> </a:t>
              </a:r>
              <a:r>
                <a:rPr lang="ru-RU" sz="1600" dirty="0" err="1"/>
                <a:t>software</a:t>
              </a:r>
              <a:r>
                <a:rPr lang="ru-RU" sz="1600" dirty="0"/>
                <a:t> </a:t>
              </a:r>
              <a:r>
                <a:rPr lang="ru-RU" sz="1600" dirty="0" err="1"/>
                <a:t>called</a:t>
              </a:r>
              <a:r>
                <a:rPr lang="ru-RU" sz="1600" dirty="0"/>
                <a:t> </a:t>
              </a:r>
              <a:r>
                <a:rPr lang="ru-RU" sz="1600" dirty="0" err="1"/>
                <a:t>cookies</a:t>
              </a:r>
              <a:r>
                <a:rPr lang="ru-RU" sz="1600" dirty="0"/>
                <a:t> </a:t>
              </a:r>
              <a:r>
                <a:rPr lang="ru-RU" sz="1600" dirty="0" err="1"/>
                <a:t>allows</a:t>
              </a:r>
              <a:r>
                <a:rPr lang="ru-RU" sz="1600" dirty="0"/>
                <a:t> </a:t>
              </a:r>
              <a:r>
                <a:rPr lang="ru-RU" sz="1600" dirty="0" err="1"/>
                <a:t>offering</a:t>
              </a:r>
              <a:r>
                <a:rPr lang="ru-RU" sz="1600" dirty="0"/>
                <a:t> </a:t>
              </a:r>
              <a:r>
                <a:rPr lang="ru-RU" sz="1600" dirty="0" err="1"/>
                <a:t>ads</a:t>
              </a:r>
              <a:r>
                <a:rPr lang="ru-RU" sz="1600" dirty="0"/>
                <a:t> </a:t>
              </a:r>
              <a:r>
                <a:rPr lang="ru-RU" sz="1600" dirty="0" err="1"/>
                <a:t>according</a:t>
              </a:r>
              <a:r>
                <a:rPr lang="ru-RU" sz="1600" dirty="0"/>
                <a:t> </a:t>
              </a:r>
              <a:r>
                <a:rPr lang="ru-RU" sz="1600" dirty="0" err="1"/>
                <a:t>to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tastes</a:t>
              </a:r>
              <a:r>
                <a:rPr lang="ru-RU" sz="1600" dirty="0"/>
                <a:t> </a:t>
              </a:r>
              <a:r>
                <a:rPr lang="ru-RU" sz="1600" dirty="0" err="1"/>
                <a:t>of</a:t>
              </a:r>
              <a:r>
                <a:rPr lang="ru-RU" sz="1600" dirty="0"/>
                <a:t> </a:t>
              </a:r>
              <a:r>
                <a:rPr lang="ru-RU" sz="1600" dirty="0" err="1"/>
                <a:t>Internet</a:t>
              </a:r>
              <a:r>
                <a:rPr lang="ru-RU" sz="1600" dirty="0"/>
                <a:t> </a:t>
              </a:r>
              <a:r>
                <a:rPr lang="ru-RU" sz="1600" dirty="0" err="1"/>
                <a:t>users</a:t>
              </a:r>
              <a:r>
                <a:rPr lang="ru-RU" sz="1600" dirty="0"/>
                <a:t>.', </a:t>
              </a:r>
            </a:p>
            <a:p>
              <a:r>
                <a:rPr lang="ru-RU" sz="1600" dirty="0"/>
                <a:t> '</a:t>
              </a:r>
              <a:r>
                <a:rPr lang="ru-RU" sz="1600" dirty="0" err="1"/>
                <a:t>Certainly</a:t>
              </a:r>
              <a:r>
                <a:rPr lang="ru-RU" sz="1600" dirty="0"/>
                <a:t>, </a:t>
              </a:r>
              <a:r>
                <a:rPr lang="ru-RU" sz="1600" dirty="0" err="1"/>
                <a:t>in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near</a:t>
              </a:r>
              <a:r>
                <a:rPr lang="ru-RU" sz="1600" dirty="0"/>
                <a:t> </a:t>
              </a:r>
              <a:r>
                <a:rPr lang="ru-RU" sz="1600" dirty="0" err="1"/>
                <a:t>future</a:t>
              </a:r>
              <a:r>
                <a:rPr lang="ru-RU" sz="1600" dirty="0"/>
                <a:t> </a:t>
              </a:r>
              <a:r>
                <a:rPr lang="ru-RU" sz="1600" dirty="0" err="1"/>
                <a:t>the</a:t>
              </a:r>
              <a:r>
                <a:rPr lang="ru-RU" sz="1600" dirty="0"/>
                <a:t> </a:t>
              </a:r>
              <a:r>
                <a:rPr lang="ru-RU" sz="1600" dirty="0" err="1"/>
                <a:t>commercial</a:t>
              </a:r>
              <a:r>
                <a:rPr lang="ru-RU" sz="1600" dirty="0"/>
                <a:t> </a:t>
              </a:r>
              <a:r>
                <a:rPr lang="ru-RU" sz="1600" dirty="0" err="1"/>
                <a:t>advertising</a:t>
              </a:r>
              <a:r>
                <a:rPr lang="ru-RU" sz="1600" dirty="0"/>
                <a:t> </a:t>
              </a:r>
              <a:r>
                <a:rPr lang="ru-RU" sz="1600" dirty="0" err="1"/>
                <a:t>will</a:t>
              </a:r>
              <a:r>
                <a:rPr lang="ru-RU" sz="1600" dirty="0"/>
                <a:t> </a:t>
              </a:r>
              <a:r>
                <a:rPr lang="ru-RU" sz="1600" dirty="0" err="1"/>
                <a:t>be</a:t>
              </a:r>
              <a:r>
                <a:rPr lang="ru-RU" sz="1600" dirty="0"/>
                <a:t> </a:t>
              </a:r>
              <a:r>
                <a:rPr lang="ru-RU" sz="1600" dirty="0" err="1"/>
                <a:t>personalized</a:t>
              </a:r>
              <a:r>
                <a:rPr lang="ru-RU" sz="1600" dirty="0"/>
                <a:t> </a:t>
              </a:r>
              <a:r>
                <a:rPr lang="ru-RU" sz="1600" dirty="0" err="1"/>
                <a:t>for</a:t>
              </a:r>
              <a:r>
                <a:rPr lang="ru-RU" sz="1600" dirty="0"/>
                <a:t> </a:t>
              </a:r>
              <a:r>
                <a:rPr lang="ru-RU" sz="1600" dirty="0" err="1"/>
                <a:t>each</a:t>
              </a:r>
              <a:r>
                <a:rPr lang="ru-RU" sz="1600" dirty="0"/>
                <a:t> </a:t>
              </a:r>
              <a:r>
                <a:rPr lang="ru-RU" sz="1600" dirty="0" err="1"/>
                <a:t>of</a:t>
              </a:r>
              <a:r>
                <a:rPr lang="ru-RU" sz="1600" dirty="0"/>
                <a:t> </a:t>
              </a:r>
              <a:r>
                <a:rPr lang="ru-RU" sz="1600" dirty="0" err="1"/>
                <a:t>us</a:t>
              </a:r>
              <a:r>
                <a:rPr lang="ru-RU" sz="1600" dirty="0"/>
                <a:t>.’]</a:t>
              </a:r>
              <a:endParaRPr lang="en-US" sz="1600" dirty="0"/>
            </a:p>
            <a:p>
              <a:endParaRPr lang="ru-RU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8EFB16-793F-4FEA-83BD-D4D215792957}"/>
                </a:ext>
              </a:extLst>
            </p:cNvPr>
            <p:cNvSpPr txBox="1"/>
            <p:nvPr/>
          </p:nvSpPr>
          <p:spPr>
            <a:xfrm>
              <a:off x="6518358" y="3563823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КЛАСС </a:t>
              </a:r>
              <a:r>
                <a:rPr lang="en-US" sz="2400" b="1" dirty="0">
                  <a:solidFill>
                    <a:schemeClr val="bg1"/>
                  </a:solidFill>
                </a:rPr>
                <a:t>“0”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1659D8-3EB5-4FCD-9489-8EABBCF4CBC0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3F6DBB1-841B-4F52-8CF9-9E61594F616D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2A4E6F8D-2605-4040-AD23-821FB8E2D655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70EF4D2-2776-4955-A90A-88A714AB9194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D6CF257-ED61-4E24-8B67-2C55DA26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90BD4CEB-C2CC-42B7-B278-5CD9E4B67D6F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5A78D8C1-9168-417A-B6D1-4014A677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F57BD35-64C7-4E46-98EB-CA7BB79FB4F2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33B43BE5-CC08-417E-8165-6E06218D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785A61A7-CA56-4789-AE8F-B04C1060945D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7E1261D-B4EA-4B21-B2FB-DEF3F6D71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BD4FF689-BE3C-4DB1-A035-5E89EC22657E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4E6B23-BC4F-4960-9405-AED3FC201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B0D0A30-224E-4FB0-A358-630EA571C435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3E171FF-09FA-4D9D-9F6B-B5BB3CEA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A885AEA-80C0-470B-9097-D34DD488D4CE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3EBE90E-23E7-4F15-8DC8-C031BD832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5B5F692-2CAF-4036-8852-0F99A2712EB0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1B8B7A01-D4FB-40C8-A14E-3CB07E0B61D8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C6147054-7B84-4502-82AF-56C29CD51A33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427C8A61-9328-4A18-9550-C5B7AAC9E23C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AAF2A71-1027-4BDA-B10D-D9E426BDAC79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AF2424B-C97D-455A-92FE-DBC88714C757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F4C8E3-8B0C-41E9-96D9-1590EA362861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D88F83D4-694A-4904-95D6-D1CC62A5B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1F828765-2CD5-4FDB-8D1D-5C2C287B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4193"/>
            <a:ext cx="7886700" cy="5461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Вывод и предсказание</a:t>
            </a:r>
          </a:p>
        </p:txBody>
      </p:sp>
      <p:sp>
        <p:nvSpPr>
          <p:cNvPr id="38" name="Облачко с текстом: прямоугольное со скругленными углами 37">
            <a:extLst>
              <a:ext uri="{FF2B5EF4-FFF2-40B4-BE49-F238E27FC236}">
                <a16:creationId xmlns:a16="http://schemas.microsoft.com/office/drawing/2014/main" id="{8E99480B-CBFF-4E4F-9E34-A62344A8FCB9}"/>
              </a:ext>
            </a:extLst>
          </p:cNvPr>
          <p:cNvSpPr/>
          <p:nvPr/>
        </p:nvSpPr>
        <p:spPr>
          <a:xfrm rot="701586">
            <a:off x="4375831" y="1504657"/>
            <a:ext cx="2845076" cy="1642725"/>
          </a:xfrm>
          <a:prstGeom prst="wedgeRoundRect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Предсказание для второго массива данных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ru-RU" b="1" dirty="0">
                <a:solidFill>
                  <a:schemeClr val="tx1"/>
                </a:solidFill>
              </a:rPr>
              <a:t>0 0 1 0 0 0 0 0 0 0 0 0 0 0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9" name="AutoShape 2" descr="Genie free icon">
            <a:extLst>
              <a:ext uri="{FF2B5EF4-FFF2-40B4-BE49-F238E27FC236}">
                <a16:creationId xmlns:a16="http://schemas.microsoft.com/office/drawing/2014/main" id="{A9B6E0CA-075F-4484-B817-A11ED2674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D4E541D-B96D-4054-B200-EE500B903F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9832" y="3217848"/>
            <a:ext cx="2639951" cy="2639951"/>
          </a:xfrm>
          <a:prstGeom prst="rect">
            <a:avLst/>
          </a:prstGeom>
        </p:spPr>
      </p:pic>
      <p:sp>
        <p:nvSpPr>
          <p:cNvPr id="44" name="Облачко с текстом: прямоугольное со скругленными углами 43">
            <a:extLst>
              <a:ext uri="{FF2B5EF4-FFF2-40B4-BE49-F238E27FC236}">
                <a16:creationId xmlns:a16="http://schemas.microsoft.com/office/drawing/2014/main" id="{A7B25391-4A62-408C-9275-6F65E07A7A14}"/>
              </a:ext>
            </a:extLst>
          </p:cNvPr>
          <p:cNvSpPr/>
          <p:nvPr/>
        </p:nvSpPr>
        <p:spPr>
          <a:xfrm rot="20906759" flipH="1">
            <a:off x="1097647" y="1476350"/>
            <a:ext cx="2845076" cy="1637544"/>
          </a:xfrm>
          <a:prstGeom prst="wedgeRoundRect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Предсказание для первого массива данных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[1 1 1 1 1 1 1 1 1 1 1 1 1 1]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99B04E-FF03-411B-A1C0-BCE3829E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212" y="176212"/>
            <a:ext cx="65055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"/>
            <a:ext cx="7710678" cy="850392"/>
          </a:xfrm>
        </p:spPr>
        <p:txBody>
          <a:bodyPr/>
          <a:lstStyle/>
          <a:p>
            <a:r>
              <a:rPr lang="ru-RU" dirty="0"/>
              <a:t>Список задач</a:t>
            </a:r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064258" y="3447796"/>
            <a:ext cx="5029201" cy="533400"/>
            <a:chOff x="1296" y="1454"/>
            <a:chExt cx="3168" cy="336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gray">
            <a:xfrm>
              <a:off x="1859" y="1488"/>
              <a:ext cx="2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</a:rPr>
                <a:t>Подготовка данных, </a:t>
              </a:r>
              <a:r>
                <a:rPr lang="ru-RU" sz="2400" dirty="0"/>
                <a:t>TF-IDF </a:t>
              </a:r>
              <a:r>
                <a:rPr lang="ru-RU" dirty="0"/>
                <a:t> 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064258" y="933196"/>
            <a:ext cx="5029200" cy="533400"/>
            <a:chOff x="1296" y="2044"/>
            <a:chExt cx="3168" cy="336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gray">
            <a:xfrm>
              <a:off x="1841" y="2072"/>
              <a:ext cx="22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Проблема </a:t>
              </a:r>
              <a:r>
                <a:rPr lang="en-US" sz="2400" dirty="0">
                  <a:solidFill>
                    <a:srgbClr val="000000"/>
                  </a:solidFill>
                </a:rPr>
                <a:t>SQL-</a:t>
              </a:r>
              <a:r>
                <a:rPr lang="ru-RU" sz="2400" dirty="0">
                  <a:solidFill>
                    <a:srgbClr val="000000"/>
                  </a:solidFill>
                </a:rPr>
                <a:t>инъекций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2064258" y="1771396"/>
            <a:ext cx="5029201" cy="533400"/>
            <a:chOff x="1296" y="2654"/>
            <a:chExt cx="3168" cy="336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841" y="2690"/>
              <a:ext cx="2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Ведение в </a:t>
              </a:r>
              <a:r>
                <a:rPr lang="en-US" sz="2400" dirty="0">
                  <a:solidFill>
                    <a:srgbClr val="000000"/>
                  </a:solidFill>
                </a:rPr>
                <a:t>Machine Learning</a:t>
              </a: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2064258" y="2609596"/>
            <a:ext cx="5262564" cy="533400"/>
            <a:chOff x="1296" y="3244"/>
            <a:chExt cx="3315" cy="336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gray">
            <a:xfrm>
              <a:off x="1841" y="3288"/>
              <a:ext cx="27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Метод опорных векторов (</a:t>
              </a:r>
              <a:r>
                <a:rPr lang="en-US" sz="2400" dirty="0">
                  <a:solidFill>
                    <a:srgbClr val="000000"/>
                  </a:solidFill>
                </a:rPr>
                <a:t>SVM)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2064258" y="4308221"/>
            <a:ext cx="5029200" cy="533400"/>
            <a:chOff x="1296" y="3244"/>
            <a:chExt cx="3168" cy="336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gray">
            <a:xfrm>
              <a:off x="1882" y="3280"/>
              <a:ext cx="20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Реализация модели </a:t>
              </a:r>
              <a:r>
                <a:rPr lang="en-US" sz="2400" dirty="0">
                  <a:solidFill>
                    <a:srgbClr val="000000"/>
                  </a:solidFill>
                </a:rPr>
                <a:t>ML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7631E54-7961-46D7-A91A-DE518FFBAE71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id="{693DEB00-54B7-48B9-ADF9-A74AAD28B8B1}"/>
              </a:ext>
            </a:extLst>
          </p:cNvPr>
          <p:cNvGrpSpPr>
            <a:grpSpLocks/>
          </p:cNvGrpSpPr>
          <p:nvPr/>
        </p:nvGrpSpPr>
        <p:grpSpPr bwMode="auto">
          <a:xfrm>
            <a:off x="2035968" y="5244800"/>
            <a:ext cx="5029200" cy="549275"/>
            <a:chOff x="1296" y="3244"/>
            <a:chExt cx="3168" cy="346"/>
          </a:xfrm>
        </p:grpSpPr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1BD17931-CBB1-41FD-9078-B42AAA4F0ED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36311EB6-6FDE-4669-909A-009DC6F623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23" y="3299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Метрики качества модели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C429850C-4FD5-492A-82AB-5000224BBC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A1AB82-D2CE-4C3E-A399-5D1699089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996" y="923628"/>
            <a:ext cx="463725" cy="463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CD4B7D-2327-4941-AFEC-3598B017B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7249" y="1763888"/>
            <a:ext cx="463724" cy="4637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336E26-D149-4C3F-92EB-6D7EFB024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8271" y="2610922"/>
            <a:ext cx="463725" cy="463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855F05-ABDF-4596-8ACB-0EEB5996D4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996" y="3437200"/>
            <a:ext cx="461963" cy="4619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8D726F-1C8B-4E0A-AEA1-E1454D406F7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99926" y="4213126"/>
            <a:ext cx="546102" cy="54610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80B01F3-F343-4FDF-8EEC-C98A56A8FF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1996" y="5180389"/>
            <a:ext cx="463724" cy="463724"/>
          </a:xfrm>
          <a:prstGeom prst="rect">
            <a:avLst/>
          </a:prstGeom>
        </p:spPr>
      </p:pic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1E417A06-70C2-4225-92D1-177530987A00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DB82910C-0949-4B61-B908-21092CA71D7F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A27D88C-45AF-4B6F-BDF8-9948BF8E2678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8632E88E-48C3-480F-8D03-F9705CAD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894D20E-F711-4205-9936-8B1AACE50CBB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272F9E82-BFB7-421A-AF65-EE9C8DD5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246DD5E1-84CE-43E5-AC89-0808BA6FAB6B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9B92E9A2-E48B-4195-876A-3C425E9B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5F29290D-7C0D-48D6-BA83-5B866C49700B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5CD7440C-9D0D-4390-950D-0CFA6DD4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92896433-2271-4AF7-92A1-490365473D3E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29CD0BDC-F763-4B13-986E-644F8139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619154B-8853-404E-93B4-9E319521E5C7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C3F7C59E-CE6C-401C-9AFE-2655C620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66" name="Рисунок 65">
              <a:extLst>
                <a:ext uri="{FF2B5EF4-FFF2-40B4-BE49-F238E27FC236}">
                  <a16:creationId xmlns:a16="http://schemas.microsoft.com/office/drawing/2014/main" id="{017D8CC9-1612-4C7D-88FB-6747C88EE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5B3A5BA0-D20B-479C-8CEA-CF2403CBB453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72B99E45-BBC1-48B4-8055-307D7D91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2BD4AEEC-538E-4AC5-97F2-2FFDA937C640}"/>
                </a:ext>
              </a:extLst>
            </p:cNvPr>
            <p:cNvCxnSpPr>
              <a:stCxn id="70" idx="6"/>
              <a:endCxn id="48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2CB70793-D6FA-40D0-AD0C-FFD0E414AD7B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5105B0DF-6FF0-4C08-98F7-67263B242A7E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401F490-A51B-41D4-90C5-DBCE6A9A7CA9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109DE9E-EE08-4168-A000-F3264135738F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9E9B4D45-D981-4A43-B729-70659090BEA6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C1B64E36-5889-45EF-B4FC-8842431CEE98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69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3C13F-3C62-4FD9-8B6E-BFDD3AB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защиты ресурса от </a:t>
            </a:r>
            <a:r>
              <a:rPr lang="en-US" dirty="0"/>
              <a:t>SQL</a:t>
            </a:r>
            <a:r>
              <a:rPr lang="ru-RU" dirty="0"/>
              <a:t>-инъекций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4D103-BF34-45A4-8852-0D318960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Инъекция SQL</a:t>
            </a:r>
            <a:r>
              <a:rPr lang="ru-RU" sz="2400" dirty="0"/>
              <a:t> (англ. SQL </a:t>
            </a:r>
            <a:r>
              <a:rPr lang="ru-RU" sz="2400" dirty="0" err="1"/>
              <a:t>injection</a:t>
            </a:r>
            <a:r>
              <a:rPr lang="ru-RU" sz="2400" dirty="0"/>
              <a:t> — </a:t>
            </a:r>
            <a:r>
              <a:rPr lang="ru-RU" sz="2400" dirty="0">
                <a:solidFill>
                  <a:schemeClr val="bg1"/>
                </a:solidFill>
              </a:rPr>
              <a:t>«SQL-вторжение»</a:t>
            </a:r>
            <a:r>
              <a:rPr lang="ru-RU" sz="2400" dirty="0"/>
              <a:t>) — один из распространённых способов взлома сайтов и программ, работающих с базами данных, основанный на внедрении в запрос произвольного SQL-кода.</a:t>
            </a:r>
            <a:br>
              <a:rPr lang="ru-RU" sz="2400" dirty="0"/>
            </a:br>
            <a:r>
              <a:rPr lang="ru-RU" sz="2400" dirty="0"/>
              <a:t>Инъекция SQL, в зависимости от типа используемой СУБД и условий инъекции, может дать возможность атакующему выполнить произвольный запрос к базе данных (например, прочитать содержимое любых таблиц, удалить, изменить или добавить данные) </a:t>
            </a:r>
            <a:endParaRPr lang="en-US" sz="2400" dirty="0"/>
          </a:p>
          <a:p>
            <a:r>
              <a:rPr lang="ru-RU" sz="2400" dirty="0"/>
              <a:t>Пример</a:t>
            </a:r>
            <a:r>
              <a:rPr lang="en-US" sz="2400" dirty="0"/>
              <a:t> SQL-</a:t>
            </a:r>
            <a:r>
              <a:rPr lang="ru-RU" sz="2400" dirty="0"/>
              <a:t>запроса к БД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* FROM news WHERE </a:t>
            </a:r>
            <a:r>
              <a:rPr lang="en-US" dirty="0" err="1">
                <a:solidFill>
                  <a:schemeClr val="bg1"/>
                </a:solidFill>
              </a:rPr>
              <a:t>id_news</a:t>
            </a:r>
            <a:r>
              <a:rPr lang="en-US" dirty="0">
                <a:solidFill>
                  <a:schemeClr val="bg1"/>
                </a:solidFill>
              </a:rPr>
              <a:t> = 5</a:t>
            </a:r>
            <a:endParaRPr lang="ru-RU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2A2EBC-EF5D-4EFF-BCF6-849ED3F5E9F7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4C86050-CDEF-429D-B4F2-25072FF78588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1B21C40-1940-457C-B197-139F0BA5FDD6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EA80E00-4B38-4D31-B6C3-0E79195EA712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5898A0F-EB07-4390-86BF-4AB0CFD29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AC2523F-05E9-40F3-8DE4-8EBFDAD57BC3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B08C358-3DA6-48B1-AC44-30F0FE57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B567195-A588-44ED-876C-EBF515B22A17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61352E6-5B1A-446A-AF14-66D11A83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F8E71AE-D915-4534-A554-548E8761290E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71B2FDE7-3826-49F6-9FEB-6688CE6AD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9096986-2884-477F-B2CA-3431D0358827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6F8D4F24-F82E-4075-B4A4-5CC2006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B22BB45-5D51-4711-BC9F-CEBA93935394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9037A476-2207-4A18-A4C1-698B65A7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A1ABCAF-964A-48C4-9AA9-753F8FA19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2BE0258-9A4A-4B2E-9DF7-5536F2DF89BA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BFD7250C-501F-47F7-BCCA-42D383CF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8F2D9AD7-9AD4-4CA1-BDBC-36BC2526FAEC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427A61C-AE8E-4C1F-9348-53D529163673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DCDE173-BCC9-4BC5-A70E-B5D444186B27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6D0CC2E-FFD1-48B0-B912-8BF62C19384A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8512968-FE23-4F22-8DD9-1E5E19117E47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78C02D09-16DB-40F0-82D2-978C18936899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9A756B0-84E7-402B-A40C-4E757C853B81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D6176-0833-438A-B47E-5E01503E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365126"/>
            <a:ext cx="8530936" cy="1325563"/>
          </a:xfrm>
        </p:spPr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Machine Learning</a:t>
            </a:r>
            <a:r>
              <a:rPr lang="ru-RU" dirty="0"/>
              <a:t> (</a:t>
            </a:r>
            <a:r>
              <a:rPr lang="en-US" dirty="0"/>
              <a:t>ML)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1109B4-14E2-435C-9DAF-8BAF527F5A5E}"/>
              </a:ext>
            </a:extLst>
          </p:cNvPr>
          <p:cNvSpPr/>
          <p:nvPr/>
        </p:nvSpPr>
        <p:spPr>
          <a:xfrm>
            <a:off x="3169081" y="1708442"/>
            <a:ext cx="25665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ML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 учителем</a:t>
            </a:r>
            <a:br>
              <a:rPr lang="ru-RU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42D11B-E996-41EC-8ECC-726F4C040D0D}"/>
              </a:ext>
            </a:extLst>
          </p:cNvPr>
          <p:cNvSpPr/>
          <p:nvPr/>
        </p:nvSpPr>
        <p:spPr>
          <a:xfrm>
            <a:off x="3298645" y="549197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ML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без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учителя</a:t>
            </a:r>
            <a:b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6AF15D3-6AED-481B-8D31-2FD757F33512}"/>
              </a:ext>
            </a:extLst>
          </p:cNvPr>
          <p:cNvCxnSpPr>
            <a:cxnSpLocks/>
            <a:stCxn id="6" idx="1"/>
            <a:endCxn id="15" idx="0"/>
          </p:cNvCxnSpPr>
          <p:nvPr/>
        </p:nvCxnSpPr>
        <p:spPr>
          <a:xfrm flipH="1">
            <a:off x="2599320" y="2077774"/>
            <a:ext cx="569761" cy="537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1F92452-17AD-405D-A6AD-7C43D2E2A7D7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452359" y="2447106"/>
            <a:ext cx="4" cy="760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13F2297-2DA8-4918-A6EF-1D1EC36AFAEC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>
            <a:off x="5735636" y="2077774"/>
            <a:ext cx="636046" cy="537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51EBE59-134E-4BC4-95E0-85D0EBFFA364}"/>
              </a:ext>
            </a:extLst>
          </p:cNvPr>
          <p:cNvSpPr/>
          <p:nvPr/>
        </p:nvSpPr>
        <p:spPr>
          <a:xfrm>
            <a:off x="1454199" y="2615480"/>
            <a:ext cx="229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Задача регрессии 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757A0E-4161-4FB3-BA1F-C6ACC84E2D2F}"/>
              </a:ext>
            </a:extLst>
          </p:cNvPr>
          <p:cNvSpPr/>
          <p:nvPr/>
        </p:nvSpPr>
        <p:spPr>
          <a:xfrm>
            <a:off x="2990135" y="3207762"/>
            <a:ext cx="29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Задача классификации 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9716D9A-F73B-4698-A761-4FB829DBBEDC}"/>
              </a:ext>
            </a:extLst>
          </p:cNvPr>
          <p:cNvSpPr/>
          <p:nvPr/>
        </p:nvSpPr>
        <p:spPr>
          <a:xfrm>
            <a:off x="4955845" y="2615480"/>
            <a:ext cx="283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Задача кластеризации </a:t>
            </a:r>
            <a:endParaRPr lang="ru-RU" dirty="0"/>
          </a:p>
        </p:txBody>
      </p:sp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0A9C30BA-9C65-42A0-B1B6-3592F19F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6" y="1614577"/>
            <a:ext cx="1593185" cy="1593185"/>
          </a:xfr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917527C-9348-4C84-9E4A-48A1149C4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4169" y="4729531"/>
            <a:ext cx="1593185" cy="159318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1FE4A15-08F4-45C3-8C43-5FE919963A7C}"/>
              </a:ext>
            </a:extLst>
          </p:cNvPr>
          <p:cNvSpPr/>
          <p:nvPr/>
        </p:nvSpPr>
        <p:spPr>
          <a:xfrm>
            <a:off x="18208" y="3724937"/>
            <a:ext cx="286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ea typeface="Calibri" panose="020F0502020204030204" pitchFamily="34" charset="0"/>
              </a:rPr>
              <a:t>Ожидаемый доход банка</a:t>
            </a:r>
            <a:endParaRPr lang="ru-RU" i="1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CE16958-A3C1-4612-970A-5CC5945E6520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flipH="1">
            <a:off x="1448760" y="2984812"/>
            <a:ext cx="1150560" cy="740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0E91567-508F-4A36-BA8A-0F29DF414161}"/>
              </a:ext>
            </a:extLst>
          </p:cNvPr>
          <p:cNvSpPr/>
          <p:nvPr/>
        </p:nvSpPr>
        <p:spPr>
          <a:xfrm>
            <a:off x="-54729" y="4362589"/>
            <a:ext cx="3006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Ожидаемые цены квартир</a:t>
            </a:r>
            <a:b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в регионе </a:t>
            </a:r>
            <a:endParaRPr lang="ru-RU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5582639-A80D-46F2-B424-8B98D1E6ABA3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1448760" y="4094269"/>
            <a:ext cx="0" cy="268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3BE686B-42AE-436C-9A69-1C63F5D37722}"/>
              </a:ext>
            </a:extLst>
          </p:cNvPr>
          <p:cNvSpPr/>
          <p:nvPr/>
        </p:nvSpPr>
        <p:spPr>
          <a:xfrm>
            <a:off x="2894013" y="3988940"/>
            <a:ext cx="3116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Есть ли на фотографии кот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958FD46-5368-41F1-A49A-56A9E0256B23}"/>
              </a:ext>
            </a:extLst>
          </p:cNvPr>
          <p:cNvSpPr/>
          <p:nvPr/>
        </p:nvSpPr>
        <p:spPr>
          <a:xfrm>
            <a:off x="2922257" y="4581222"/>
            <a:ext cx="306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Болен ли пациент гриппом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1615600-C933-4234-B9B2-1764F00D9BED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452357" y="3577094"/>
            <a:ext cx="6" cy="411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848FC24E-2799-4FDC-9BA5-A07625F25EBA}"/>
              </a:ext>
            </a:extLst>
          </p:cNvPr>
          <p:cNvCxnSpPr>
            <a:cxnSpLocks/>
          </p:cNvCxnSpPr>
          <p:nvPr/>
        </p:nvCxnSpPr>
        <p:spPr>
          <a:xfrm flipH="1">
            <a:off x="4452355" y="4397434"/>
            <a:ext cx="1" cy="22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4D24B505-5DE6-4609-983F-1D0C9934F797}"/>
              </a:ext>
            </a:extLst>
          </p:cNvPr>
          <p:cNvSpPr/>
          <p:nvPr/>
        </p:nvSpPr>
        <p:spPr>
          <a:xfrm>
            <a:off x="5899916" y="3724937"/>
            <a:ext cx="3221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</a:rPr>
              <a:t>Отнесение космических объектов к той или иной категории</a:t>
            </a:r>
            <a:endParaRPr lang="ru-RU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253B0858-4DF7-46E8-B434-EA77F142ED97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>
            <a:off x="6371682" y="2984812"/>
            <a:ext cx="1139125" cy="74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01C53F6-B458-4E11-9A61-A7D3301FC368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A747B69D-1935-4969-8C63-B8B57DF6E1E0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D0FA4DA-2B68-4E8E-ABFA-8E5DAAC56B53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155A722-B235-4FA0-9F08-5820E5C5C612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B0B8077C-2A5B-465C-BC50-CE2C89BF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2C77B9CC-0D49-4774-B079-58A5E0617CD3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9DEC1D87-1374-4ADC-AA0F-5B974372C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5CEAF68-F837-4CD0-AA78-572ECCB0A41D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B98DB60A-8ECC-49A9-8CE8-B0ACCA12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88EDC48F-C784-4C01-AF04-3CA15BDF556C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5A3E6A67-CBEF-41BC-93AB-A9ACB0AF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5065229-8961-49C2-A610-C9E7B9A2391B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7CB22F02-3D42-423D-A0FE-7227BB7A6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B0AB6F7-BD41-4F50-955F-B86A7060BD41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C5D4DDD9-850E-41DF-9465-8FD34EF7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id="{F3C8C9DE-09BD-4F63-95BC-7F89C67DB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518F873F-581A-4AE9-A32E-D9A8446563E7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5EAD53A0-26AD-4A34-AC20-BC35D700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346551B-9251-4AF6-A2A5-5299A3E92314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51E8B931-8924-4638-9A10-D8875499BB58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579E1AC6-84C4-4261-9C5D-D2B019E4C8A3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B6956104-61B6-4A24-8A67-75CD34D46896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0E51CDCC-2564-41B9-B29A-78DB7A0E1D35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6DF4DDB9-DB63-4F57-8668-E59EE89C7679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EEE89796-3BA5-4A0C-99DC-8BB769FA1717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7" grpId="0"/>
      <p:bldP spid="19" grpId="0"/>
      <p:bldP spid="31" grpId="0"/>
      <p:bldP spid="35" grpId="0"/>
      <p:bldP spid="39" grpId="0"/>
      <p:bldP spid="40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75D4-3D05-40B8-BECA-FD8B8A68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365126"/>
            <a:ext cx="8427027" cy="1325563"/>
          </a:xfrm>
        </p:spPr>
        <p:txBody>
          <a:bodyPr/>
          <a:lstStyle/>
          <a:p>
            <a:pPr algn="ctr"/>
            <a:r>
              <a:rPr lang="ru-RU" dirty="0"/>
              <a:t>Введение в </a:t>
            </a:r>
            <a:r>
              <a:rPr lang="en-US" dirty="0"/>
              <a:t>Machine Learning</a:t>
            </a:r>
            <a:r>
              <a:rPr lang="ru-RU" dirty="0"/>
              <a:t> (</a:t>
            </a:r>
            <a:r>
              <a:rPr lang="en-US" dirty="0"/>
              <a:t>ML)</a:t>
            </a:r>
            <a:br>
              <a:rPr lang="en-US" dirty="0"/>
            </a:b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19EAE6-9CE0-4FC1-A9E1-CB0E1FEC2CE8}"/>
              </a:ext>
            </a:extLst>
          </p:cNvPr>
          <p:cNvSpPr/>
          <p:nvPr/>
        </p:nvSpPr>
        <p:spPr>
          <a:xfrm>
            <a:off x="935183" y="1610592"/>
            <a:ext cx="1392381" cy="14197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31A9F7-E096-4CC0-9801-904AAB11E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212" y="1760439"/>
            <a:ext cx="978981" cy="978981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9095F011-0D4E-4679-BB7A-A9ED0A46C295}"/>
              </a:ext>
            </a:extLst>
          </p:cNvPr>
          <p:cNvSpPr/>
          <p:nvPr/>
        </p:nvSpPr>
        <p:spPr>
          <a:xfrm>
            <a:off x="1900192" y="4761902"/>
            <a:ext cx="1025382" cy="10253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44475FF-9B2A-4AF1-9526-FF7B31DAF0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3193" y="4903001"/>
            <a:ext cx="743183" cy="743183"/>
          </a:xfrm>
          <a:prstGeom prst="rect">
            <a:avLst/>
          </a:prstGeom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D0CC1335-C2B1-4590-A1B6-16747CEDE340}"/>
              </a:ext>
            </a:extLst>
          </p:cNvPr>
          <p:cNvSpPr/>
          <p:nvPr/>
        </p:nvSpPr>
        <p:spPr>
          <a:xfrm>
            <a:off x="2454359" y="2739420"/>
            <a:ext cx="1392381" cy="14197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90644BA-FFE6-4A41-9B2B-EF019418EE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2078" y="2970836"/>
            <a:ext cx="956942" cy="956942"/>
          </a:xfrm>
          <a:prstGeom prst="rect">
            <a:avLst/>
          </a:prstGeom>
        </p:spPr>
      </p:pic>
      <p:sp>
        <p:nvSpPr>
          <p:cNvPr id="28" name="Овал 27">
            <a:extLst>
              <a:ext uri="{FF2B5EF4-FFF2-40B4-BE49-F238E27FC236}">
                <a16:creationId xmlns:a16="http://schemas.microsoft.com/office/drawing/2014/main" id="{1E4BA9CE-EB24-47D3-AC7C-FB65CD999E39}"/>
              </a:ext>
            </a:extLst>
          </p:cNvPr>
          <p:cNvSpPr/>
          <p:nvPr/>
        </p:nvSpPr>
        <p:spPr>
          <a:xfrm>
            <a:off x="4652028" y="2077997"/>
            <a:ext cx="1025382" cy="10253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642DAB5-0B12-438E-8590-3979E86B0A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7113" y="2210539"/>
            <a:ext cx="760297" cy="760297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5EBAAA2-8DCB-49E6-B41C-CA0B4A174E5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23655" y="2822445"/>
            <a:ext cx="548423" cy="3414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569AFD9-399D-4541-9F33-C42253A51922}"/>
              </a:ext>
            </a:extLst>
          </p:cNvPr>
          <p:cNvCxnSpPr>
            <a:cxnSpLocks/>
          </p:cNvCxnSpPr>
          <p:nvPr/>
        </p:nvCxnSpPr>
        <p:spPr>
          <a:xfrm flipH="1">
            <a:off x="2597722" y="3972440"/>
            <a:ext cx="327852" cy="8363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E8E1E5F-391C-477D-80E0-AC5D32D14694}"/>
              </a:ext>
            </a:extLst>
          </p:cNvPr>
          <p:cNvCxnSpPr>
            <a:cxnSpLocks/>
          </p:cNvCxnSpPr>
          <p:nvPr/>
        </p:nvCxnSpPr>
        <p:spPr>
          <a:xfrm flipH="1">
            <a:off x="3752850" y="2685209"/>
            <a:ext cx="1046802" cy="5665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A003AC66-48F1-46ED-BBCF-C2F88AC976DD}"/>
              </a:ext>
            </a:extLst>
          </p:cNvPr>
          <p:cNvSpPr/>
          <p:nvPr/>
        </p:nvSpPr>
        <p:spPr>
          <a:xfrm>
            <a:off x="4864657" y="3887818"/>
            <a:ext cx="1392381" cy="14197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02E59901-18C2-445B-9272-37DF6459C0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2698" y="4036209"/>
            <a:ext cx="1085642" cy="1085642"/>
          </a:xfrm>
          <a:prstGeom prst="rect">
            <a:avLst/>
          </a:prstGeom>
        </p:spPr>
      </p:pic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C4A1B4C-AF9E-4549-AF9D-B3C2D4EE2C64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164719" y="3103379"/>
            <a:ext cx="283581" cy="8690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7C395C64-1CBB-48A8-B8AB-40E30A58B38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25574" y="4761902"/>
            <a:ext cx="2137124" cy="5126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196CF57-8F04-45E2-B163-6567C920FEEF}"/>
              </a:ext>
            </a:extLst>
          </p:cNvPr>
          <p:cNvCxnSpPr>
            <a:cxnSpLocks/>
          </p:cNvCxnSpPr>
          <p:nvPr/>
        </p:nvCxnSpPr>
        <p:spPr>
          <a:xfrm>
            <a:off x="6041832" y="4667250"/>
            <a:ext cx="1201976" cy="3449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585AED1A-F08B-441F-BF50-B5306A9DEE30}"/>
              </a:ext>
            </a:extLst>
          </p:cNvPr>
          <p:cNvSpPr/>
          <p:nvPr/>
        </p:nvSpPr>
        <p:spPr>
          <a:xfrm>
            <a:off x="6884479" y="4557605"/>
            <a:ext cx="1280397" cy="10253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8D257F6F-44D9-4D89-8909-3B146EE9D94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6415" y="4372033"/>
            <a:ext cx="1396527" cy="1396527"/>
          </a:xfrm>
          <a:prstGeom prst="rect">
            <a:avLst/>
          </a:prstGeom>
        </p:spPr>
      </p:pic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AE88E8F8-4E60-402A-8249-9F2A72AA693C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270CABD-6CC1-4691-A9FB-92B1BCB80E92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61D23EC2-3231-4BEE-92A1-839D732700ED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7F80A37E-F3B0-4D48-8761-E7E9DF6A81E4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E5772780-4672-47CB-B605-B9576E98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A4A4E4CD-3EDB-4BE0-A5F1-EC256F761378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81BE51EA-830F-4E88-828F-2504D97F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41C69D9E-C14C-4211-B2BF-B10C80EDAA52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id="{08E63230-E2F7-45C2-938F-79B92E19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8B11B988-9DB4-44B7-9548-BB49F00530FA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EF4CB234-35D6-4437-9E97-C2073B53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9B1260B-037D-464E-904E-048AA8F82010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914AB94F-CD5E-4C42-AB7A-9EFA6E21B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1006A5C6-F37E-4F6A-81AC-F524A3085AFE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29AE8CDB-F4E5-4853-8390-BC50D63E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5A3829E7-3A19-4E0A-BA07-C1ED14748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749729A4-83CF-46A2-B37F-11156234B25A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A6CBE9C5-07F8-4066-98B5-4E5A7A494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246E6809-8353-4EE7-B396-E16CD0D59648}"/>
                </a:ext>
              </a:extLst>
            </p:cNvPr>
            <p:cNvCxnSpPr>
              <a:stCxn id="74" idx="6"/>
              <a:endCxn id="75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736DC9C9-AA27-451C-9470-61554A31CB08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BEF5DC2D-7DF0-4DBB-906B-1CAA54BCD2D1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D551657-A4A8-45FC-B2B6-CE98214FF5A6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6170482F-93A0-4D05-BEFE-FF8B80F5C44B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DD8DD4FB-66CB-4F86-B5FE-55D95EDCB5C1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AC6E3A7-7CA8-4018-A4C1-98BE0E5E61B3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2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6" grpId="0" animBg="1"/>
      <p:bldP spid="28" grpId="0" animBg="1"/>
      <p:bldP spid="48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A3271-AFB7-41DC-AB8E-0950D00A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 </a:t>
            </a:r>
            <a:r>
              <a:rPr lang="ru-RU" dirty="0"/>
              <a:t>Метод опорных векторов (SVM)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D8091-4721-42A3-A616-D2B20730F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2718" y="1513688"/>
            <a:ext cx="4931282" cy="3829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Это </a:t>
            </a:r>
            <a:r>
              <a:rPr lang="ru-RU" sz="1800" b="1" dirty="0">
                <a:solidFill>
                  <a:schemeClr val="bg1"/>
                </a:solidFill>
              </a:rPr>
              <a:t>алгоритм</a:t>
            </a:r>
            <a:r>
              <a:rPr lang="ru-RU" sz="1800" dirty="0">
                <a:solidFill>
                  <a:schemeClr val="bg1"/>
                </a:solidFill>
              </a:rPr>
              <a:t>,</a:t>
            </a:r>
            <a:r>
              <a:rPr lang="ru-RU" sz="1800" dirty="0"/>
              <a:t> для решения задач на классификацию и регрессию. Исходя из того что объект, находящийся в N-мерном пространстве, относится к одному из двух классов, метод опорных векторов строит гиперплоскость с мерностью (N – 1), чтобы все объекты оказались в одной из двух групп. </a:t>
            </a:r>
            <a:r>
              <a:rPr lang="ru-RU" sz="1800" dirty="0">
                <a:solidFill>
                  <a:schemeClr val="bg1"/>
                </a:solidFill>
              </a:rPr>
              <a:t>На бумаге это можно изобразить так: есть точки двух разных видов, и их можно линейно разделить. </a:t>
            </a:r>
            <a:r>
              <a:rPr lang="ru-RU" sz="1800" dirty="0"/>
              <a:t>Данный метод генерирует гиперплоскость таким образом, чтобы она была максимально удалена от самой близкой точки каждой группы.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662DF0-2822-41A5-90B2-B2AA4F73D2E2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4A100BC-A2F1-49B8-A6FA-219F95F48FEB}"/>
              </a:ext>
            </a:extLst>
          </p:cNvPr>
          <p:cNvCxnSpPr>
            <a:cxnSpLocks/>
          </p:cNvCxnSpPr>
          <p:nvPr/>
        </p:nvCxnSpPr>
        <p:spPr>
          <a:xfrm flipV="1">
            <a:off x="295275" y="1971675"/>
            <a:ext cx="0" cy="3971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0985305-8043-4899-B81B-CCDC37DC18CE}"/>
              </a:ext>
            </a:extLst>
          </p:cNvPr>
          <p:cNvCxnSpPr>
            <a:cxnSpLocks/>
          </p:cNvCxnSpPr>
          <p:nvPr/>
        </p:nvCxnSpPr>
        <p:spPr>
          <a:xfrm>
            <a:off x="66675" y="5753100"/>
            <a:ext cx="44100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9CFC00D-A9B8-4AF4-B867-C0F0B20A747B}"/>
              </a:ext>
            </a:extLst>
          </p:cNvPr>
          <p:cNvSpPr/>
          <p:nvPr/>
        </p:nvSpPr>
        <p:spPr>
          <a:xfrm>
            <a:off x="571509" y="2828926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30C120C-700F-4CDF-93E9-089168039581}"/>
              </a:ext>
            </a:extLst>
          </p:cNvPr>
          <p:cNvSpPr/>
          <p:nvPr/>
        </p:nvSpPr>
        <p:spPr>
          <a:xfrm>
            <a:off x="1328762" y="2502697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AE670A8-15D6-4A07-95AD-C713784785F2}"/>
              </a:ext>
            </a:extLst>
          </p:cNvPr>
          <p:cNvSpPr/>
          <p:nvPr/>
        </p:nvSpPr>
        <p:spPr>
          <a:xfrm>
            <a:off x="523876" y="3462340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E2271CB-86E3-4B9F-A249-B2997111BA6E}"/>
              </a:ext>
            </a:extLst>
          </p:cNvPr>
          <p:cNvSpPr/>
          <p:nvPr/>
        </p:nvSpPr>
        <p:spPr>
          <a:xfrm>
            <a:off x="1228697" y="3061495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2B7149A-78A5-411F-9C85-75501E535A4E}"/>
              </a:ext>
            </a:extLst>
          </p:cNvPr>
          <p:cNvSpPr/>
          <p:nvPr/>
        </p:nvSpPr>
        <p:spPr>
          <a:xfrm>
            <a:off x="982257" y="3829841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BDD4FF6-1C8C-4722-803E-0953D3D7D5B6}"/>
              </a:ext>
            </a:extLst>
          </p:cNvPr>
          <p:cNvSpPr/>
          <p:nvPr/>
        </p:nvSpPr>
        <p:spPr>
          <a:xfrm>
            <a:off x="2019352" y="3112299"/>
            <a:ext cx="438131" cy="4190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E91971-80CE-4513-953C-CF8C02FD058A}"/>
              </a:ext>
            </a:extLst>
          </p:cNvPr>
          <p:cNvSpPr/>
          <p:nvPr/>
        </p:nvSpPr>
        <p:spPr>
          <a:xfrm>
            <a:off x="1824088" y="4963328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573DD10-9E9C-4778-95D0-8A8C64BB5DEC}"/>
              </a:ext>
            </a:extLst>
          </p:cNvPr>
          <p:cNvSpPr/>
          <p:nvPr/>
        </p:nvSpPr>
        <p:spPr>
          <a:xfrm>
            <a:off x="2676591" y="5250263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C703BC-F6A0-4EB8-82D1-698445099AF6}"/>
              </a:ext>
            </a:extLst>
          </p:cNvPr>
          <p:cNvSpPr/>
          <p:nvPr/>
        </p:nvSpPr>
        <p:spPr>
          <a:xfrm>
            <a:off x="3464768" y="5166520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F4D3C46-774A-420C-9836-188125B27B0E}"/>
              </a:ext>
            </a:extLst>
          </p:cNvPr>
          <p:cNvSpPr/>
          <p:nvPr/>
        </p:nvSpPr>
        <p:spPr>
          <a:xfrm>
            <a:off x="2509887" y="4696622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F2F525-CBD5-4339-A100-73D1BB847478}"/>
              </a:ext>
            </a:extLst>
          </p:cNvPr>
          <p:cNvSpPr/>
          <p:nvPr/>
        </p:nvSpPr>
        <p:spPr>
          <a:xfrm>
            <a:off x="3205253" y="4607722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908CEB7-997B-4128-9729-05B9452593FA}"/>
              </a:ext>
            </a:extLst>
          </p:cNvPr>
          <p:cNvSpPr/>
          <p:nvPr/>
        </p:nvSpPr>
        <p:spPr>
          <a:xfrm>
            <a:off x="2562141" y="3972627"/>
            <a:ext cx="438117" cy="4190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EE466CE-ED22-4B7F-AA49-066B09C2470F}"/>
              </a:ext>
            </a:extLst>
          </p:cNvPr>
          <p:cNvCxnSpPr>
            <a:cxnSpLocks/>
          </p:cNvCxnSpPr>
          <p:nvPr/>
        </p:nvCxnSpPr>
        <p:spPr>
          <a:xfrm flipV="1">
            <a:off x="145306" y="2712246"/>
            <a:ext cx="3464669" cy="3164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8939AB6-2358-4406-981C-B2616086C04D}"/>
              </a:ext>
            </a:extLst>
          </p:cNvPr>
          <p:cNvCxnSpPr>
            <a:cxnSpLocks/>
          </p:cNvCxnSpPr>
          <p:nvPr/>
        </p:nvCxnSpPr>
        <p:spPr>
          <a:xfrm flipV="1">
            <a:off x="145306" y="3372348"/>
            <a:ext cx="3538520" cy="144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63FC686-6C6B-4C89-9D18-041DC78C39B2}"/>
              </a:ext>
            </a:extLst>
          </p:cNvPr>
          <p:cNvCxnSpPr>
            <a:cxnSpLocks/>
          </p:cNvCxnSpPr>
          <p:nvPr/>
        </p:nvCxnSpPr>
        <p:spPr>
          <a:xfrm flipV="1">
            <a:off x="1088271" y="2300984"/>
            <a:ext cx="2388630" cy="3642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BC4568-779C-41F4-92E6-B74D08D61963}"/>
              </a:ext>
            </a:extLst>
          </p:cNvPr>
          <p:cNvSpPr txBox="1"/>
          <p:nvPr/>
        </p:nvSpPr>
        <p:spPr>
          <a:xfrm>
            <a:off x="1336976" y="5421216"/>
            <a:ext cx="6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257D-7B1D-4287-A123-9E925CCDD802}"/>
              </a:ext>
            </a:extLst>
          </p:cNvPr>
          <p:cNvSpPr txBox="1"/>
          <p:nvPr/>
        </p:nvSpPr>
        <p:spPr>
          <a:xfrm>
            <a:off x="298798" y="4298990"/>
            <a:ext cx="6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D8BAE-FF2E-4F86-8C01-B1E1B4CDF577}"/>
              </a:ext>
            </a:extLst>
          </p:cNvPr>
          <p:cNvSpPr txBox="1"/>
          <p:nvPr/>
        </p:nvSpPr>
        <p:spPr>
          <a:xfrm>
            <a:off x="412827" y="5050108"/>
            <a:ext cx="6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93AAD65-24D1-473F-ADDB-87C6A42DC975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2005D2FA-A29B-4FF5-BDF5-234C0F27F98B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C1659BE-03A9-4AA4-8253-11B3CC53AA62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E3C19F8-1288-4871-8D09-8EABF5441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DFEF271-C19F-4E36-A4D7-95586C964897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6" name="Рисунок 65">
              <a:extLst>
                <a:ext uri="{FF2B5EF4-FFF2-40B4-BE49-F238E27FC236}">
                  <a16:creationId xmlns:a16="http://schemas.microsoft.com/office/drawing/2014/main" id="{AF423526-86CE-4E92-9243-784EA956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3C1F94AA-9406-4790-A909-BA199FC7FF63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2823874B-629C-4DEF-B3DF-B4C68C238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5A95CA8-6A9B-4E0C-A3D0-BF8625998989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E5DBC951-29D7-44C8-ADB8-949D09DE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47344807-B1C3-49A6-9F48-7C0CE238E59D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2" name="Рисунок 71">
              <a:extLst>
                <a:ext uri="{FF2B5EF4-FFF2-40B4-BE49-F238E27FC236}">
                  <a16:creationId xmlns:a16="http://schemas.microsoft.com/office/drawing/2014/main" id="{6089E85A-4766-473F-92CB-521632C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8712A00-32AF-4BC8-9686-A16E4ECABFAA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4" name="Рисунок 73">
              <a:extLst>
                <a:ext uri="{FF2B5EF4-FFF2-40B4-BE49-F238E27FC236}">
                  <a16:creationId xmlns:a16="http://schemas.microsoft.com/office/drawing/2014/main" id="{33B5AE03-2609-4BA0-8975-919F52543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7D0B9039-BC8E-40E1-9BBC-64F1D4C06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A91193DB-FA30-4827-889C-C143BED18C58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8E22E63A-184A-4E4C-BCAD-DB4DDA2C6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36EA8955-C797-40F5-9268-783C18D0BF6D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EB98B29E-677F-4EF6-B43E-922AFDF7FBD5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9AD8616-E8A0-42E5-BC7F-419144BDBD5F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F34D993-8060-4FE0-9AD7-7321A6B02454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2E234325-75DE-41EC-9C5A-0277FE02B004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FAC5D98-97C0-4626-9DFC-63AA53FAC056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CEDB9FF5-8364-4B26-B133-4EFB2C08C837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5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7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37D329-CEF4-45EB-8F80-2A5423F53922}"/>
              </a:ext>
            </a:extLst>
          </p:cNvPr>
          <p:cNvSpPr/>
          <p:nvPr/>
        </p:nvSpPr>
        <p:spPr>
          <a:xfrm>
            <a:off x="5495925" y="2143124"/>
            <a:ext cx="1504950" cy="151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72F16D4-347E-48F0-9AC0-505918E7C93D}"/>
              </a:ext>
            </a:extLst>
          </p:cNvPr>
          <p:cNvSpPr/>
          <p:nvPr/>
        </p:nvSpPr>
        <p:spPr>
          <a:xfrm>
            <a:off x="5495925" y="3613740"/>
            <a:ext cx="3067050" cy="234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4E0A9-ADF0-45C8-85B3-46435DF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Подготовка данных, </a:t>
            </a:r>
            <a:r>
              <a:rPr lang="ru-RU" dirty="0"/>
              <a:t>TF-IDF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C5991-3C2E-44E2-ADE7-1FBBAC67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209675"/>
            <a:ext cx="3867150" cy="88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Частота употребления термина в большом наборе документов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85520A-ABAF-42D5-85EE-25D8B97138F6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AF6ED6-377F-492D-8620-8DA8F9323464}"/>
              </a:ext>
            </a:extLst>
          </p:cNvPr>
          <p:cNvSpPr/>
          <p:nvPr/>
        </p:nvSpPr>
        <p:spPr>
          <a:xfrm>
            <a:off x="4933952" y="1088342"/>
            <a:ext cx="3981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Частота употребления термина на одной странице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829668E-F51D-4B7B-A4F1-926346DF306E}"/>
              </a:ext>
            </a:extLst>
          </p:cNvPr>
          <p:cNvSpPr/>
          <p:nvPr/>
        </p:nvSpPr>
        <p:spPr>
          <a:xfrm>
            <a:off x="5610226" y="2438606"/>
            <a:ext cx="1200149" cy="97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E91057-A65E-4EC9-AFB8-50F7282697AC}"/>
              </a:ext>
            </a:extLst>
          </p:cNvPr>
          <p:cNvSpPr/>
          <p:nvPr/>
        </p:nvSpPr>
        <p:spPr>
          <a:xfrm>
            <a:off x="5648326" y="3140460"/>
            <a:ext cx="1200149" cy="97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74B18A8-0821-4C09-9241-775B91D97E93}"/>
              </a:ext>
            </a:extLst>
          </p:cNvPr>
          <p:cNvGrpSpPr/>
          <p:nvPr/>
        </p:nvGrpSpPr>
        <p:grpSpPr>
          <a:xfrm>
            <a:off x="4903647" y="2037256"/>
            <a:ext cx="4257674" cy="4021771"/>
            <a:chOff x="6046874" y="2609069"/>
            <a:chExt cx="4257674" cy="4021771"/>
          </a:xfrm>
        </p:grpSpPr>
        <p:pic>
          <p:nvPicPr>
            <p:cNvPr id="6146" name="Picture 2" descr="https://image.flaticon.com/icons/png/512/19/19801.png">
              <a:extLst>
                <a:ext uri="{FF2B5EF4-FFF2-40B4-BE49-F238E27FC236}">
                  <a16:creationId xmlns:a16="http://schemas.microsoft.com/office/drawing/2014/main" id="{DE0EEEB8-145F-4072-9610-135D3F0F5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874" y="2609069"/>
              <a:ext cx="4257674" cy="4021771"/>
            </a:xfrm>
            <a:prstGeom prst="rect">
              <a:avLst/>
            </a:prstGeom>
            <a:noFill/>
          </p:spPr>
        </p:pic>
        <p:sp>
          <p:nvSpPr>
            <p:cNvPr id="23" name="Прямоугольный треугольник 22">
              <a:extLst>
                <a:ext uri="{FF2B5EF4-FFF2-40B4-BE49-F238E27FC236}">
                  <a16:creationId xmlns:a16="http://schemas.microsoft.com/office/drawing/2014/main" id="{F6B83D24-DF11-45AE-B6B5-00102A043B52}"/>
                </a:ext>
              </a:extLst>
            </p:cNvPr>
            <p:cNvSpPr/>
            <p:nvPr/>
          </p:nvSpPr>
          <p:spPr>
            <a:xfrm>
              <a:off x="8248878" y="2805093"/>
              <a:ext cx="1390650" cy="1282906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79148D5-D958-4AAD-AA14-7F72FB6A54FE}"/>
              </a:ext>
            </a:extLst>
          </p:cNvPr>
          <p:cNvGrpSpPr/>
          <p:nvPr/>
        </p:nvGrpSpPr>
        <p:grpSpPr>
          <a:xfrm>
            <a:off x="276226" y="1986179"/>
            <a:ext cx="771524" cy="740518"/>
            <a:chOff x="2076452" y="2049285"/>
            <a:chExt cx="3086098" cy="3019059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A809935-76DD-4BCB-A8B9-0760889B1F17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116010B-0250-4EBC-ACC1-DB495CDA2CB7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4AC427BB-5667-4ADB-9DAD-33A7FAFFF8EF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34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378852DF-3645-419F-ADDB-6F4561F777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35" name="Прямоугольный треугольник 34">
                <a:extLst>
                  <a:ext uri="{FF2B5EF4-FFF2-40B4-BE49-F238E27FC236}">
                    <a16:creationId xmlns:a16="http://schemas.microsoft.com/office/drawing/2014/main" id="{42136B98-0DE5-431D-84B1-AE71D77ACF5F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AC24D27-E9AE-486A-8CB1-0B92BD400EFA}"/>
              </a:ext>
            </a:extLst>
          </p:cNvPr>
          <p:cNvGrpSpPr/>
          <p:nvPr/>
        </p:nvGrpSpPr>
        <p:grpSpPr>
          <a:xfrm>
            <a:off x="619750" y="2317572"/>
            <a:ext cx="771524" cy="740518"/>
            <a:chOff x="2076452" y="2049285"/>
            <a:chExt cx="3086098" cy="3019059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E51B30E6-048C-4EAA-8B5C-AF30362AB860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4F5F82D8-B234-472E-910B-A4701C78D719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E1B3DB41-F038-4E38-BA48-7FD668C6920F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52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014E1C40-EEB1-4F2B-B228-A67C35411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53" name="Прямоугольный треугольник 52">
                <a:extLst>
                  <a:ext uri="{FF2B5EF4-FFF2-40B4-BE49-F238E27FC236}">
                    <a16:creationId xmlns:a16="http://schemas.microsoft.com/office/drawing/2014/main" id="{E466726E-C2F0-4CDB-A739-11B72EF509AE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6FF6A79-DEC6-4061-A23D-C83A5F9191C6}"/>
              </a:ext>
            </a:extLst>
          </p:cNvPr>
          <p:cNvGrpSpPr/>
          <p:nvPr/>
        </p:nvGrpSpPr>
        <p:grpSpPr>
          <a:xfrm>
            <a:off x="1059969" y="2666820"/>
            <a:ext cx="771524" cy="740518"/>
            <a:chOff x="2076452" y="2049285"/>
            <a:chExt cx="3086098" cy="3019059"/>
          </a:xfrm>
        </p:grpSpPr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CC86F474-2C25-42D0-8E9A-923E50BB16A7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A2B70C8-5F05-4911-A363-2489740657A4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87D6091E-CE1A-4D7C-BEC2-BF92422BF6BC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64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066905BA-BAA6-425C-A2FC-29B714FC2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65" name="Прямоугольный треугольник 64">
                <a:extLst>
                  <a:ext uri="{FF2B5EF4-FFF2-40B4-BE49-F238E27FC236}">
                    <a16:creationId xmlns:a16="http://schemas.microsoft.com/office/drawing/2014/main" id="{97793E29-B9FE-4C4F-A243-AEC57F93AA7F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15CD3EB9-C861-4C4A-8C94-3BB9492761C9}"/>
              </a:ext>
            </a:extLst>
          </p:cNvPr>
          <p:cNvGrpSpPr/>
          <p:nvPr/>
        </p:nvGrpSpPr>
        <p:grpSpPr>
          <a:xfrm>
            <a:off x="1403493" y="2998213"/>
            <a:ext cx="771524" cy="740518"/>
            <a:chOff x="2076452" y="2049285"/>
            <a:chExt cx="3086098" cy="3019059"/>
          </a:xfrm>
        </p:grpSpPr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6EFF14D3-91AC-493B-9A8A-A434626C0E32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2FAB8727-92F1-4568-BBCE-61ABB9E91A60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647267E1-8996-445C-925A-45395BEA0D42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70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4A37446B-D667-4DFC-BA9E-37D96B279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71" name="Прямоугольный треугольник 70">
                <a:extLst>
                  <a:ext uri="{FF2B5EF4-FFF2-40B4-BE49-F238E27FC236}">
                    <a16:creationId xmlns:a16="http://schemas.microsoft.com/office/drawing/2014/main" id="{EEFC272B-0A43-429C-9000-EC0728089CDA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41927D41-4303-4BB1-A1AE-53E8781C9B2C}"/>
              </a:ext>
            </a:extLst>
          </p:cNvPr>
          <p:cNvGrpSpPr/>
          <p:nvPr/>
        </p:nvGrpSpPr>
        <p:grpSpPr>
          <a:xfrm>
            <a:off x="1360006" y="3419282"/>
            <a:ext cx="771524" cy="740518"/>
            <a:chOff x="2076452" y="2049285"/>
            <a:chExt cx="3086098" cy="3019059"/>
          </a:xfrm>
        </p:grpSpPr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36D68978-989D-49DB-80AD-37531CAF5136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2A54A16C-426D-464A-9B97-37BEFEB474D0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1012BF10-DC94-404A-A80F-0CC203B81342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76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D5DC2DE3-F4BC-499C-891B-3C37201D6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77" name="Прямоугольный треугольник 76">
                <a:extLst>
                  <a:ext uri="{FF2B5EF4-FFF2-40B4-BE49-F238E27FC236}">
                    <a16:creationId xmlns:a16="http://schemas.microsoft.com/office/drawing/2014/main" id="{9BAF59C4-DD14-4482-B77C-8C48B8594921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670CF674-EFD3-49BB-B98E-3D45D5EA5221}"/>
              </a:ext>
            </a:extLst>
          </p:cNvPr>
          <p:cNvGrpSpPr/>
          <p:nvPr/>
        </p:nvGrpSpPr>
        <p:grpSpPr>
          <a:xfrm>
            <a:off x="1081400" y="3638958"/>
            <a:ext cx="771524" cy="740518"/>
            <a:chOff x="2076452" y="2049285"/>
            <a:chExt cx="3086098" cy="3019059"/>
          </a:xfrm>
        </p:grpSpPr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1E8643E2-DA56-490D-8A2C-5A290B6331BD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FB057B75-498B-4DEA-9E3B-EC7B881C3630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212E4104-C833-4316-9F91-A4F99684EDFB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82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4033C8F1-CF90-4FB1-B223-B931D2E5A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83" name="Прямоугольный треугольник 82">
                <a:extLst>
                  <a:ext uri="{FF2B5EF4-FFF2-40B4-BE49-F238E27FC236}">
                    <a16:creationId xmlns:a16="http://schemas.microsoft.com/office/drawing/2014/main" id="{8958527C-2FD8-4E60-9AFA-BBBAE7F83B1A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2378B78E-23B3-4BA7-9391-092CB85B45CA}"/>
              </a:ext>
            </a:extLst>
          </p:cNvPr>
          <p:cNvGrpSpPr/>
          <p:nvPr/>
        </p:nvGrpSpPr>
        <p:grpSpPr>
          <a:xfrm>
            <a:off x="674207" y="3934021"/>
            <a:ext cx="771524" cy="740518"/>
            <a:chOff x="2076452" y="2049285"/>
            <a:chExt cx="3086098" cy="3019059"/>
          </a:xfrm>
        </p:grpSpPr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FD47ACF6-A855-4EF0-AA70-881DCA7C7CF0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AC22CD98-6814-4038-8E33-C71909266ED6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7" name="Группа 86">
              <a:extLst>
                <a:ext uri="{FF2B5EF4-FFF2-40B4-BE49-F238E27FC236}">
                  <a16:creationId xmlns:a16="http://schemas.microsoft.com/office/drawing/2014/main" id="{3A7B2BDB-1854-497B-B7D8-E8B0521531BF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88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7070279D-E94B-43C1-804D-A31E31EE7D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89" name="Прямоугольный треугольник 88">
                <a:extLst>
                  <a:ext uri="{FF2B5EF4-FFF2-40B4-BE49-F238E27FC236}">
                    <a16:creationId xmlns:a16="http://schemas.microsoft.com/office/drawing/2014/main" id="{467FFD3E-A326-473E-8E85-E5EE0BD259D9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54216963-CAF6-4BCA-8760-94B6D73AB977}"/>
              </a:ext>
            </a:extLst>
          </p:cNvPr>
          <p:cNvGrpSpPr/>
          <p:nvPr/>
        </p:nvGrpSpPr>
        <p:grpSpPr>
          <a:xfrm>
            <a:off x="341144" y="4260128"/>
            <a:ext cx="771524" cy="740518"/>
            <a:chOff x="2076452" y="2049285"/>
            <a:chExt cx="3086098" cy="3019059"/>
          </a:xfrm>
        </p:grpSpPr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3DFD7A2A-D877-4DF4-9E5D-3BB7C127257D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2DCDA1B2-7D34-49C0-917D-26C5B650CE03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6D31D441-C6AD-4BA8-ADB8-2B7C795A6435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94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BE8211B6-F6EB-4E5A-89CC-5D601D2C8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95" name="Прямоугольный треугольник 94">
                <a:extLst>
                  <a:ext uri="{FF2B5EF4-FFF2-40B4-BE49-F238E27FC236}">
                    <a16:creationId xmlns:a16="http://schemas.microsoft.com/office/drawing/2014/main" id="{3A296DFA-3965-4997-933C-D2FF3469F87C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F5B8409A-306E-4537-BB5D-0C2311C7A833}"/>
              </a:ext>
            </a:extLst>
          </p:cNvPr>
          <p:cNvGrpSpPr/>
          <p:nvPr/>
        </p:nvGrpSpPr>
        <p:grpSpPr>
          <a:xfrm>
            <a:off x="644082" y="4614662"/>
            <a:ext cx="771524" cy="740518"/>
            <a:chOff x="2076452" y="2049285"/>
            <a:chExt cx="3086098" cy="3019059"/>
          </a:xfrm>
        </p:grpSpPr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607C6FD8-379E-4598-8BB4-7A979D978544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4B927A8F-246F-4872-AB67-0B805108ED5E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1DDA6F52-A495-4A82-B162-421CB9341E3D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100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6EF41123-8BA2-42B2-AA98-DFB249804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101" name="Прямоугольный треугольник 100">
                <a:extLst>
                  <a:ext uri="{FF2B5EF4-FFF2-40B4-BE49-F238E27FC236}">
                    <a16:creationId xmlns:a16="http://schemas.microsoft.com/office/drawing/2014/main" id="{165BB452-3032-4631-A004-D347063DC025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D05C60FE-F6B3-404A-9243-61ACE32B9235}"/>
              </a:ext>
            </a:extLst>
          </p:cNvPr>
          <p:cNvGrpSpPr/>
          <p:nvPr/>
        </p:nvGrpSpPr>
        <p:grpSpPr>
          <a:xfrm>
            <a:off x="927450" y="4976420"/>
            <a:ext cx="771524" cy="740518"/>
            <a:chOff x="2076452" y="2049285"/>
            <a:chExt cx="3086098" cy="3019059"/>
          </a:xfrm>
        </p:grpSpPr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F52E6786-7C8E-4EB5-9BCE-AB64BCD54628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DD7BFB43-F722-46D5-8268-59266E524755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5" name="Группа 104">
              <a:extLst>
                <a:ext uri="{FF2B5EF4-FFF2-40B4-BE49-F238E27FC236}">
                  <a16:creationId xmlns:a16="http://schemas.microsoft.com/office/drawing/2014/main" id="{9577CCFD-B9DB-4804-8040-155F9C9606F5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106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1FA20B40-8957-4E63-8671-0EF3EE9DBE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107" name="Прямоугольный треугольник 106">
                <a:extLst>
                  <a:ext uri="{FF2B5EF4-FFF2-40B4-BE49-F238E27FC236}">
                    <a16:creationId xmlns:a16="http://schemas.microsoft.com/office/drawing/2014/main" id="{B841B0E0-DCCA-4FCF-B3F4-7C4FBCFD91C2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320CD057-4D32-41E8-ACBB-7400E2CCF013}"/>
              </a:ext>
            </a:extLst>
          </p:cNvPr>
          <p:cNvGrpSpPr/>
          <p:nvPr/>
        </p:nvGrpSpPr>
        <p:grpSpPr>
          <a:xfrm>
            <a:off x="1270454" y="5320470"/>
            <a:ext cx="771524" cy="740518"/>
            <a:chOff x="2076452" y="2049285"/>
            <a:chExt cx="3086098" cy="3019059"/>
          </a:xfrm>
        </p:grpSpPr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7F78DB2B-026C-4A4D-88BC-8FA2465C128C}"/>
                </a:ext>
              </a:extLst>
            </p:cNvPr>
            <p:cNvSpPr/>
            <p:nvPr/>
          </p:nvSpPr>
          <p:spPr>
            <a:xfrm>
              <a:off x="2505075" y="3237706"/>
              <a:ext cx="2228850" cy="174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0793EE7E-3983-44F1-9B82-EB28507B337B}"/>
                </a:ext>
              </a:extLst>
            </p:cNvPr>
            <p:cNvSpPr/>
            <p:nvPr/>
          </p:nvSpPr>
          <p:spPr>
            <a:xfrm>
              <a:off x="2505075" y="2125120"/>
              <a:ext cx="1095375" cy="117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CAFF3622-898C-4A0A-95B1-27399B3BD18F}"/>
                </a:ext>
              </a:extLst>
            </p:cNvPr>
            <p:cNvGrpSpPr/>
            <p:nvPr/>
          </p:nvGrpSpPr>
          <p:grpSpPr>
            <a:xfrm>
              <a:off x="2076452" y="2049285"/>
              <a:ext cx="3086098" cy="3019059"/>
              <a:chOff x="4572000" y="2029190"/>
              <a:chExt cx="4257674" cy="4021771"/>
            </a:xfrm>
          </p:grpSpPr>
          <p:pic>
            <p:nvPicPr>
              <p:cNvPr id="112" name="Picture 2" descr="https://image.flaticon.com/icons/png/512/19/19801.png">
                <a:extLst>
                  <a:ext uri="{FF2B5EF4-FFF2-40B4-BE49-F238E27FC236}">
                    <a16:creationId xmlns:a16="http://schemas.microsoft.com/office/drawing/2014/main" id="{78AB90CF-4854-4F1F-8DD0-AC19B19F8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029190"/>
                <a:ext cx="4257674" cy="4021771"/>
              </a:xfrm>
              <a:prstGeom prst="rect">
                <a:avLst/>
              </a:prstGeom>
              <a:noFill/>
            </p:spPr>
          </p:pic>
          <p:sp>
            <p:nvSpPr>
              <p:cNvPr id="113" name="Прямоугольный треугольник 112">
                <a:extLst>
                  <a:ext uri="{FF2B5EF4-FFF2-40B4-BE49-F238E27FC236}">
                    <a16:creationId xmlns:a16="http://schemas.microsoft.com/office/drawing/2014/main" id="{55D89CA2-F5A5-4BD0-AD1D-A79DE36C3A38}"/>
                  </a:ext>
                </a:extLst>
              </p:cNvPr>
              <p:cNvSpPr/>
              <p:nvPr/>
            </p:nvSpPr>
            <p:spPr>
              <a:xfrm>
                <a:off x="6772275" y="2222296"/>
                <a:ext cx="1390650" cy="1282906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D0C026-6FF8-4EA1-BC12-D76568B1A78F}"/>
              </a:ext>
            </a:extLst>
          </p:cNvPr>
          <p:cNvSpPr txBox="1"/>
          <p:nvPr/>
        </p:nvSpPr>
        <p:spPr>
          <a:xfrm>
            <a:off x="5533714" y="2197023"/>
            <a:ext cx="19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The,</a:t>
            </a:r>
            <a:r>
              <a:rPr lang="ru-RU" sz="120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and,</a:t>
            </a:r>
            <a:r>
              <a:rPr lang="ru-RU" sz="120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because</a:t>
            </a:r>
            <a:endParaRPr lang="ru-RU" sz="1200" b="1" dirty="0">
              <a:solidFill>
                <a:srgbClr val="C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5C6EB5-DA66-4F73-B1B7-330AE53DDE10}"/>
              </a:ext>
            </a:extLst>
          </p:cNvPr>
          <p:cNvSpPr txBox="1"/>
          <p:nvPr/>
        </p:nvSpPr>
        <p:spPr>
          <a:xfrm>
            <a:off x="5895351" y="3670546"/>
            <a:ext cx="1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car, remained</a:t>
            </a:r>
            <a:endParaRPr lang="ru-RU" sz="1400" b="1" dirty="0">
              <a:solidFill>
                <a:schemeClr val="accent6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68A9BF-CF4A-47D9-AEC1-4655DAD5F626}"/>
              </a:ext>
            </a:extLst>
          </p:cNvPr>
          <p:cNvSpPr txBox="1"/>
          <p:nvPr/>
        </p:nvSpPr>
        <p:spPr>
          <a:xfrm>
            <a:off x="5904876" y="4578659"/>
            <a:ext cx="192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49EA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Auto repair</a:t>
            </a:r>
            <a:endParaRPr lang="ru-RU" sz="1600" b="1" dirty="0">
              <a:solidFill>
                <a:srgbClr val="149EAC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5BB7CDE-F4C0-4690-99CE-526C67F764F1}"/>
              </a:ext>
            </a:extLst>
          </p:cNvPr>
          <p:cNvSpPr txBox="1"/>
          <p:nvPr/>
        </p:nvSpPr>
        <p:spPr>
          <a:xfrm>
            <a:off x="5910574" y="5013836"/>
            <a:ext cx="1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49EA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auto repair</a:t>
            </a:r>
            <a:endParaRPr lang="ru-RU" sz="1400" b="1" dirty="0">
              <a:solidFill>
                <a:srgbClr val="149EAC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82CE3C24-7606-4E8A-81AD-FAFECB4F22F2}"/>
              </a:ext>
            </a:extLst>
          </p:cNvPr>
          <p:cNvSpPr/>
          <p:nvPr/>
        </p:nvSpPr>
        <p:spPr>
          <a:xfrm>
            <a:off x="2273143" y="2257115"/>
            <a:ext cx="213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Обычные стоп- слова. </a:t>
            </a:r>
            <a:endParaRPr lang="en-US" sz="1600" dirty="0"/>
          </a:p>
          <a:p>
            <a:r>
              <a:rPr lang="ru-RU" sz="1600" dirty="0"/>
              <a:t>Низкий</a:t>
            </a:r>
            <a:r>
              <a:rPr lang="en-US" sz="1600" dirty="0"/>
              <a:t> TF-IDF</a:t>
            </a:r>
            <a:endParaRPr lang="ru-RU" sz="1600" dirty="0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1E409FAD-B74C-4C8B-94A2-0821EF0E3EE1}"/>
              </a:ext>
            </a:extLst>
          </p:cNvPr>
          <p:cNvSpPr/>
          <p:nvPr/>
        </p:nvSpPr>
        <p:spPr>
          <a:xfrm>
            <a:off x="2302824" y="3099665"/>
            <a:ext cx="2459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Менее частые термины </a:t>
            </a:r>
            <a:endParaRPr lang="en-US" sz="1600" dirty="0"/>
          </a:p>
          <a:p>
            <a:r>
              <a:rPr lang="ru-RU" sz="1600" dirty="0"/>
              <a:t>зарабатывают более </a:t>
            </a:r>
            <a:endParaRPr lang="en-US" sz="1600" dirty="0"/>
          </a:p>
          <a:p>
            <a:r>
              <a:rPr lang="ru-RU" sz="1600" dirty="0"/>
              <a:t>высокий TF-IDF с </a:t>
            </a:r>
            <a:endParaRPr lang="en-US" sz="1600" dirty="0"/>
          </a:p>
          <a:p>
            <a:r>
              <a:rPr lang="ru-RU" sz="1600" dirty="0"/>
              <a:t>увеличением использования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47DF9ED5-AE7C-4B9E-8A5A-C5F0C78FE87F}"/>
              </a:ext>
            </a:extLst>
          </p:cNvPr>
          <p:cNvSpPr/>
          <p:nvPr/>
        </p:nvSpPr>
        <p:spPr>
          <a:xfrm>
            <a:off x="2289629" y="4580778"/>
            <a:ext cx="2525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Термины с более высоким</a:t>
            </a:r>
            <a:endParaRPr lang="en-US" sz="1600" dirty="0"/>
          </a:p>
          <a:p>
            <a:r>
              <a:rPr lang="ru-RU" sz="1600" dirty="0"/>
              <a:t> TF-IDF</a:t>
            </a:r>
            <a:r>
              <a:rPr lang="en-US" sz="1600" dirty="0"/>
              <a:t> </a:t>
            </a:r>
            <a:r>
              <a:rPr lang="ru-RU" sz="1600" dirty="0"/>
              <a:t>могут указывать </a:t>
            </a:r>
            <a:endParaRPr lang="en-US" sz="1600" dirty="0"/>
          </a:p>
          <a:p>
            <a:r>
              <a:rPr lang="ru-RU" sz="1600" dirty="0"/>
              <a:t>на важность</a:t>
            </a:r>
          </a:p>
        </p:txBody>
      </p:sp>
      <p:sp>
        <p:nvSpPr>
          <p:cNvPr id="121" name="Правая фигурная скобка 120">
            <a:extLst>
              <a:ext uri="{FF2B5EF4-FFF2-40B4-BE49-F238E27FC236}">
                <a16:creationId xmlns:a16="http://schemas.microsoft.com/office/drawing/2014/main" id="{D5012D51-EE30-4187-B796-90684AFD93D6}"/>
              </a:ext>
            </a:extLst>
          </p:cNvPr>
          <p:cNvSpPr/>
          <p:nvPr/>
        </p:nvSpPr>
        <p:spPr>
          <a:xfrm>
            <a:off x="4276725" y="2175522"/>
            <a:ext cx="485464" cy="70446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58D387AA-3FA8-41A9-92DC-7D94A5B92D00}"/>
              </a:ext>
            </a:extLst>
          </p:cNvPr>
          <p:cNvCxnSpPr>
            <a:cxnSpLocks/>
          </p:cNvCxnSpPr>
          <p:nvPr/>
        </p:nvCxnSpPr>
        <p:spPr>
          <a:xfrm>
            <a:off x="4600264" y="2527756"/>
            <a:ext cx="667061" cy="80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авая фигурная скобка 127">
            <a:extLst>
              <a:ext uri="{FF2B5EF4-FFF2-40B4-BE49-F238E27FC236}">
                <a16:creationId xmlns:a16="http://schemas.microsoft.com/office/drawing/2014/main" id="{DC8739CE-0FCB-44F8-B1F0-7A928F3D33FE}"/>
              </a:ext>
            </a:extLst>
          </p:cNvPr>
          <p:cNvSpPr/>
          <p:nvPr/>
        </p:nvSpPr>
        <p:spPr>
          <a:xfrm>
            <a:off x="4345161" y="3141889"/>
            <a:ext cx="485464" cy="1199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0EEAE150-E18E-4F18-81AD-9A0D27D1BAF4}"/>
              </a:ext>
            </a:extLst>
          </p:cNvPr>
          <p:cNvCxnSpPr>
            <a:cxnSpLocks/>
          </p:cNvCxnSpPr>
          <p:nvPr/>
        </p:nvCxnSpPr>
        <p:spPr>
          <a:xfrm>
            <a:off x="4668700" y="3748786"/>
            <a:ext cx="667061" cy="80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авая фигурная скобка 133">
            <a:extLst>
              <a:ext uri="{FF2B5EF4-FFF2-40B4-BE49-F238E27FC236}">
                <a16:creationId xmlns:a16="http://schemas.microsoft.com/office/drawing/2014/main" id="{3F748C9E-77D2-4629-8F2C-AC9AB3B1BC7C}"/>
              </a:ext>
            </a:extLst>
          </p:cNvPr>
          <p:cNvSpPr/>
          <p:nvPr/>
        </p:nvSpPr>
        <p:spPr>
          <a:xfrm>
            <a:off x="4478511" y="4615222"/>
            <a:ext cx="485464" cy="81680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BE1D967C-5A04-4402-A806-319950199F0E}"/>
              </a:ext>
            </a:extLst>
          </p:cNvPr>
          <p:cNvCxnSpPr>
            <a:cxnSpLocks/>
          </p:cNvCxnSpPr>
          <p:nvPr/>
        </p:nvCxnSpPr>
        <p:spPr>
          <a:xfrm>
            <a:off x="4840150" y="5032704"/>
            <a:ext cx="49561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345239AA-8307-4693-A0CF-B16C9867BE97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D8727B14-B661-4366-A275-51ED0289C285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84DE00F2-473E-47E6-8F74-B826B129981A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4" name="Рисунок 143">
              <a:extLst>
                <a:ext uri="{FF2B5EF4-FFF2-40B4-BE49-F238E27FC236}">
                  <a16:creationId xmlns:a16="http://schemas.microsoft.com/office/drawing/2014/main" id="{6733ECA4-6B7A-4604-B422-6D791021C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13C6A42E-DECC-44B4-847D-E68B51EB1916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6" name="Рисунок 145">
              <a:extLst>
                <a:ext uri="{FF2B5EF4-FFF2-40B4-BE49-F238E27FC236}">
                  <a16:creationId xmlns:a16="http://schemas.microsoft.com/office/drawing/2014/main" id="{7273F44C-7DEC-41D0-9C2D-5512111A0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09B4C2A1-CEF7-4E76-A76F-EDBB3F3253FF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Рисунок 147">
              <a:extLst>
                <a:ext uri="{FF2B5EF4-FFF2-40B4-BE49-F238E27FC236}">
                  <a16:creationId xmlns:a16="http://schemas.microsoft.com/office/drawing/2014/main" id="{2AAAC7A3-C871-4BFC-8E82-07E81108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A9BE73EC-E60B-4B9C-AFBB-45EE573CD796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50" name="Рисунок 149">
              <a:extLst>
                <a:ext uri="{FF2B5EF4-FFF2-40B4-BE49-F238E27FC236}">
                  <a16:creationId xmlns:a16="http://schemas.microsoft.com/office/drawing/2014/main" id="{1AC87E66-20CA-4A62-81A5-F69E0393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6CD277D-CF4C-4077-B291-18878330A545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52" name="Рисунок 151">
              <a:extLst>
                <a:ext uri="{FF2B5EF4-FFF2-40B4-BE49-F238E27FC236}">
                  <a16:creationId xmlns:a16="http://schemas.microsoft.com/office/drawing/2014/main" id="{9EC26988-E2EF-455D-B3B4-23573189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6732B144-3AA3-4060-BD26-830E0E84E8DF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54" name="Рисунок 153">
              <a:extLst>
                <a:ext uri="{FF2B5EF4-FFF2-40B4-BE49-F238E27FC236}">
                  <a16:creationId xmlns:a16="http://schemas.microsoft.com/office/drawing/2014/main" id="{890DFE3A-7CFF-4BA1-85E0-CF879C892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2865DF35-D1CC-4861-93C8-80D7B9942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0E88DDCB-386F-4A2F-8619-63DFAB1082A1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57" name="Рисунок 156">
              <a:extLst>
                <a:ext uri="{FF2B5EF4-FFF2-40B4-BE49-F238E27FC236}">
                  <a16:creationId xmlns:a16="http://schemas.microsoft.com/office/drawing/2014/main" id="{4FE07280-7E5F-4526-99B6-0E12F5A2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3DA43B0E-9BCB-4825-B885-BCBCEACEF14B}"/>
                </a:ext>
              </a:extLst>
            </p:cNvPr>
            <p:cNvCxnSpPr>
              <a:stCxn id="142" idx="6"/>
              <a:endCxn id="143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8154DB8A-7D90-4328-9507-2E19779CA002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74A058DC-A2AB-487E-8E6F-4275C7ABE554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A002248E-69AA-48A5-9B10-D4F9E6BEA9BB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A21086AF-9316-4618-B430-C337F1E49896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796990E7-3BCE-4F94-B46F-5249CFAF0A4E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3F30AAB4-8A0B-403F-A1F0-F8BC06E2F27E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9EAB1B3-0714-4561-BE3B-02AD6AD11A1D}"/>
              </a:ext>
            </a:extLst>
          </p:cNvPr>
          <p:cNvCxnSpPr>
            <a:cxnSpLocks/>
          </p:cNvCxnSpPr>
          <p:nvPr/>
        </p:nvCxnSpPr>
        <p:spPr>
          <a:xfrm>
            <a:off x="478737" y="2294842"/>
            <a:ext cx="1784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7182EA63-293F-4BED-8BBD-4029775FD6D7}"/>
              </a:ext>
            </a:extLst>
          </p:cNvPr>
          <p:cNvCxnSpPr>
            <a:cxnSpLocks/>
          </p:cNvCxnSpPr>
          <p:nvPr/>
        </p:nvCxnSpPr>
        <p:spPr>
          <a:xfrm>
            <a:off x="837685" y="2889515"/>
            <a:ext cx="1784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6723AC01-735B-498A-95AF-20E882E04175}"/>
              </a:ext>
            </a:extLst>
          </p:cNvPr>
          <p:cNvCxnSpPr>
            <a:cxnSpLocks/>
          </p:cNvCxnSpPr>
          <p:nvPr/>
        </p:nvCxnSpPr>
        <p:spPr>
          <a:xfrm>
            <a:off x="1688518" y="3739261"/>
            <a:ext cx="1784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452D12F4-DB97-4F56-A447-08255E1F2228}"/>
              </a:ext>
            </a:extLst>
          </p:cNvPr>
          <p:cNvCxnSpPr>
            <a:cxnSpLocks/>
          </p:cNvCxnSpPr>
          <p:nvPr/>
        </p:nvCxnSpPr>
        <p:spPr>
          <a:xfrm>
            <a:off x="535888" y="4742767"/>
            <a:ext cx="1784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857E642E-5F2B-4A3E-B4B0-AA9EBD39E8B3}"/>
              </a:ext>
            </a:extLst>
          </p:cNvPr>
          <p:cNvCxnSpPr>
            <a:cxnSpLocks/>
          </p:cNvCxnSpPr>
          <p:nvPr/>
        </p:nvCxnSpPr>
        <p:spPr>
          <a:xfrm>
            <a:off x="1467162" y="5885767"/>
            <a:ext cx="1784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32147BA8-5717-41F2-9E58-8BD89547A9AD}"/>
              </a:ext>
            </a:extLst>
          </p:cNvPr>
          <p:cNvCxnSpPr>
            <a:cxnSpLocks/>
          </p:cNvCxnSpPr>
          <p:nvPr/>
        </p:nvCxnSpPr>
        <p:spPr>
          <a:xfrm>
            <a:off x="831057" y="2642636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3BDD4670-BDF8-4D2A-A91C-5F8E393DD862}"/>
              </a:ext>
            </a:extLst>
          </p:cNvPr>
          <p:cNvCxnSpPr>
            <a:cxnSpLocks/>
          </p:cNvCxnSpPr>
          <p:nvPr/>
        </p:nvCxnSpPr>
        <p:spPr>
          <a:xfrm>
            <a:off x="1259682" y="3242711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F0709565-FDBB-46B6-94E1-03F7CAB032F8}"/>
              </a:ext>
            </a:extLst>
          </p:cNvPr>
          <p:cNvCxnSpPr>
            <a:cxnSpLocks/>
          </p:cNvCxnSpPr>
          <p:nvPr/>
        </p:nvCxnSpPr>
        <p:spPr>
          <a:xfrm>
            <a:off x="1040607" y="4509536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81F984B9-DB78-467C-A71E-C221EF49D6C0}"/>
              </a:ext>
            </a:extLst>
          </p:cNvPr>
          <p:cNvCxnSpPr>
            <a:cxnSpLocks/>
          </p:cNvCxnSpPr>
          <p:nvPr/>
        </p:nvCxnSpPr>
        <p:spPr>
          <a:xfrm>
            <a:off x="1467162" y="5726463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F58040F2-6278-4506-9BB4-18C606C601AD}"/>
              </a:ext>
            </a:extLst>
          </p:cNvPr>
          <p:cNvCxnSpPr>
            <a:cxnSpLocks/>
          </p:cNvCxnSpPr>
          <p:nvPr/>
        </p:nvCxnSpPr>
        <p:spPr>
          <a:xfrm>
            <a:off x="1800439" y="3324769"/>
            <a:ext cx="1784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61AC585E-EAE4-41AD-B03F-901F3A9332FB}"/>
              </a:ext>
            </a:extLst>
          </p:cNvPr>
          <p:cNvCxnSpPr>
            <a:cxnSpLocks/>
          </p:cNvCxnSpPr>
          <p:nvPr/>
        </p:nvCxnSpPr>
        <p:spPr>
          <a:xfrm>
            <a:off x="1773204" y="3907605"/>
            <a:ext cx="1784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462977A1-6C94-4F08-AA34-DC3854C93028}"/>
              </a:ext>
            </a:extLst>
          </p:cNvPr>
          <p:cNvCxnSpPr>
            <a:cxnSpLocks/>
          </p:cNvCxnSpPr>
          <p:nvPr/>
        </p:nvCxnSpPr>
        <p:spPr>
          <a:xfrm>
            <a:off x="850836" y="5105944"/>
            <a:ext cx="1784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9367D9C2-92C3-4DF9-A182-6C7E2F7E0383}"/>
              </a:ext>
            </a:extLst>
          </p:cNvPr>
          <p:cNvCxnSpPr>
            <a:cxnSpLocks/>
          </p:cNvCxnSpPr>
          <p:nvPr/>
        </p:nvCxnSpPr>
        <p:spPr>
          <a:xfrm>
            <a:off x="1468201" y="5810111"/>
            <a:ext cx="1784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D1D2FCAA-7970-4038-B7EE-476BEB6AB4DE}"/>
              </a:ext>
            </a:extLst>
          </p:cNvPr>
          <p:cNvCxnSpPr>
            <a:cxnSpLocks/>
          </p:cNvCxnSpPr>
          <p:nvPr/>
        </p:nvCxnSpPr>
        <p:spPr>
          <a:xfrm>
            <a:off x="1399665" y="4196814"/>
            <a:ext cx="1784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D41AC347-B68D-4564-ABBA-097E06535E03}"/>
              </a:ext>
            </a:extLst>
          </p:cNvPr>
          <p:cNvCxnSpPr>
            <a:cxnSpLocks/>
          </p:cNvCxnSpPr>
          <p:nvPr/>
        </p:nvCxnSpPr>
        <p:spPr>
          <a:xfrm>
            <a:off x="1296024" y="4046936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F74E0CB2-9C13-494F-A8AD-4EE9D75F19BA}"/>
              </a:ext>
            </a:extLst>
          </p:cNvPr>
          <p:cNvCxnSpPr>
            <a:cxnSpLocks/>
          </p:cNvCxnSpPr>
          <p:nvPr/>
        </p:nvCxnSpPr>
        <p:spPr>
          <a:xfrm>
            <a:off x="1125822" y="5455286"/>
            <a:ext cx="178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3" grpId="0" build="p"/>
      <p:bldP spid="5" grpId="0"/>
      <p:bldP spid="16" grpId="0" animBg="1"/>
      <p:bldP spid="19" grpId="0" animBg="1"/>
      <p:bldP spid="41" grpId="0"/>
      <p:bldP spid="115" grpId="0"/>
      <p:bldP spid="116" grpId="0"/>
      <p:bldP spid="117" grpId="0"/>
      <p:bldP spid="114" grpId="0"/>
      <p:bldP spid="118" grpId="0"/>
      <p:bldP spid="119" grpId="0"/>
      <p:bldP spid="121" grpId="0" animBg="1"/>
      <p:bldP spid="128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01013-E575-4FDF-804C-DC51CFC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77"/>
            <a:ext cx="7886700" cy="4354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Подготовка данных, </a:t>
            </a:r>
            <a:r>
              <a:rPr lang="ru-RU" dirty="0"/>
              <a:t>TF-IDF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D84B4-9D27-4920-A2AE-51D858A0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79164"/>
            <a:ext cx="4421332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После преобразования на </a:t>
            </a:r>
            <a:r>
              <a:rPr lang="en-US" sz="1800" dirty="0"/>
              <a:t>Python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8EC4C78-BF34-493C-9F6D-C015DC1EA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383" y="2668349"/>
            <a:ext cx="3700820" cy="3470057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B3A537D-371E-4A56-819B-5B85F4D36331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04B22D9-8195-4ABD-845B-7215C61C0328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18CF17F-E874-4F27-AA3E-52E12A0C74B5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2C6F4A9-5610-471E-828D-C248CEF6464C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A162FF1B-462F-4037-BD77-5FFB055C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1437BF1-C333-44AC-A56E-83B8FB3181D0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0A413054-2B54-401B-AC1C-B527A903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D21CF3A-5AC1-4E11-B1ED-3EF97644A866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ACA2B5CB-3F08-408C-A94D-78F20E389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5EF9EB74-BE8C-4F75-8A22-E6D4A87A8CCA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6B2AF1A-EE81-4901-8A8B-6186135A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7D8F0-581F-403E-A141-6A25718358DB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747F3937-091C-4AB0-822A-E47E89A9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D9C8A593-CDA1-47EB-84E6-061473766B98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91C83ECE-61E1-4825-8D18-C573093A8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DD477BE1-9B34-43C4-AF60-6D32A702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DC961B2-3512-49C9-9EA8-03540393C0CB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AD331A2F-A520-4E85-B39B-89ECADA73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B6943BC5-DBC2-4C92-A7B2-7E99E5A91DB7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A6C18162-0D20-4C1B-B29C-D87BC8E09148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16A1233-6BCE-4958-8D93-DACB60B43C35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78DB84E-FF11-47D0-8FD9-E1D460547979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B1438CB4-E993-4558-89E7-8D3F774AE57D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27D75E97-77C1-4805-BEA6-513480DF6977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D56CE814-86B9-40A9-9A61-C6D728C9C1F4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CC00C3CD-1AB1-4A11-9722-7F5A28BFB962}"/>
              </a:ext>
            </a:extLst>
          </p:cNvPr>
          <p:cNvSpPr/>
          <p:nvPr/>
        </p:nvSpPr>
        <p:spPr>
          <a:xfrm>
            <a:off x="452147" y="936919"/>
            <a:ext cx="7720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CSV</a:t>
            </a:r>
            <a:r>
              <a:rPr lang="ru-RU" dirty="0"/>
              <a:t> (от </a:t>
            </a:r>
            <a:r>
              <a:rPr lang="ru-RU" dirty="0">
                <a:hlinkClick r:id="rId19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/>
              <a:t> </a:t>
            </a:r>
            <a:r>
              <a:rPr lang="ru-RU" i="1" dirty="0" err="1">
                <a:solidFill>
                  <a:schemeClr val="bg1"/>
                </a:solidFill>
              </a:rPr>
              <a:t>Comma-Separated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i="1" dirty="0" err="1">
                <a:solidFill>
                  <a:schemeClr val="bg1"/>
                </a:solidFill>
              </a:rPr>
              <a:t>Values</a:t>
            </a:r>
            <a:r>
              <a:rPr lang="ru-RU" dirty="0"/>
              <a:t> — значения, разделённые запятыми) — </a:t>
            </a:r>
            <a:r>
              <a:rPr lang="ru-RU" dirty="0">
                <a:solidFill>
                  <a:schemeClr val="bg1"/>
                </a:solidFill>
                <a:hlinkClick r:id="rId20" tooltip="Текстовый фай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текстовый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  <a:hlinkClick r:id="rId21" tooltip="Формат файл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формат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/>
              <a:t>предназначенный для представления табличных данных. Строка таблицы соответствует строке текста, которая содержит одно или несколько полей, разделенных запятыми.</a:t>
            </a:r>
            <a:endParaRPr lang="en-US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1175D9BB-27D0-41F5-97E8-2A9180F2E164}"/>
              </a:ext>
            </a:extLst>
          </p:cNvPr>
          <p:cNvSpPr/>
          <p:nvPr/>
        </p:nvSpPr>
        <p:spPr>
          <a:xfrm>
            <a:off x="1292724" y="2246922"/>
            <a:ext cx="2140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До преобразования</a:t>
            </a:r>
            <a:endParaRPr lang="en-US" dirty="0"/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571500-42F0-49EA-A786-A22320D9F6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31246" y="2691396"/>
            <a:ext cx="3532870" cy="34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2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E5AD7-2356-436A-933D-820E076D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004"/>
            <a:ext cx="7886700" cy="777874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Реализация модели </a:t>
            </a:r>
            <a:r>
              <a:rPr lang="en-US" dirty="0">
                <a:solidFill>
                  <a:srgbClr val="000000"/>
                </a:solidFill>
              </a:rPr>
              <a:t>ML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E50520-93D4-49AE-922A-8E07AF5496CC}"/>
              </a:ext>
            </a:extLst>
          </p:cNvPr>
          <p:cNvSpPr/>
          <p:nvPr/>
        </p:nvSpPr>
        <p:spPr>
          <a:xfrm>
            <a:off x="0" y="6311899"/>
            <a:ext cx="9144000" cy="546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0">
                <a:schemeClr val="accent2">
                  <a:lumMod val="89000"/>
                </a:schemeClr>
              </a:gs>
              <a:gs pos="54000">
                <a:schemeClr val="accent2">
                  <a:lumMod val="75000"/>
                  <a:alpha val="75000"/>
                </a:schemeClr>
              </a:gs>
              <a:gs pos="100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F34C683-2802-40BA-B899-4D38381E990F}"/>
              </a:ext>
            </a:extLst>
          </p:cNvPr>
          <p:cNvGrpSpPr/>
          <p:nvPr/>
        </p:nvGrpSpPr>
        <p:grpSpPr>
          <a:xfrm>
            <a:off x="1933442" y="6366115"/>
            <a:ext cx="5436173" cy="435975"/>
            <a:chOff x="1828667" y="6366115"/>
            <a:chExt cx="5436173" cy="43597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0500D25-6C22-4530-849C-FD001C8ABC46}"/>
                </a:ext>
              </a:extLst>
            </p:cNvPr>
            <p:cNvSpPr/>
            <p:nvPr/>
          </p:nvSpPr>
          <p:spPr>
            <a:xfrm>
              <a:off x="1828667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EC40C15-A399-498D-AD18-BFD7A4392BEB}"/>
                </a:ext>
              </a:extLst>
            </p:cNvPr>
            <p:cNvSpPr/>
            <p:nvPr/>
          </p:nvSpPr>
          <p:spPr>
            <a:xfrm>
              <a:off x="2546925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206FE2C-8363-4C19-9FAC-D14F37DD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5669" y="6448426"/>
              <a:ext cx="254926" cy="276224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BEDD346-DCFC-4F94-8EDE-6CFD39C44C9E}"/>
                </a:ext>
              </a:extLst>
            </p:cNvPr>
            <p:cNvSpPr/>
            <p:nvPr/>
          </p:nvSpPr>
          <p:spPr>
            <a:xfrm>
              <a:off x="3265183" y="6367164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1D1A627-0142-4857-8B3B-06E26C67A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7201" y="6435861"/>
              <a:ext cx="288789" cy="288789"/>
            </a:xfrm>
            <a:prstGeom prst="rect">
              <a:avLst/>
            </a:prstGeom>
          </p:spPr>
        </p:pic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4472675-49B1-4766-8D46-4B2C2D52E5EE}"/>
                </a:ext>
              </a:extLst>
            </p:cNvPr>
            <p:cNvSpPr/>
            <p:nvPr/>
          </p:nvSpPr>
          <p:spPr>
            <a:xfrm>
              <a:off x="3983441" y="6373811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C52CCB4-7FB2-416E-9552-B61B453D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8191" y="6430665"/>
              <a:ext cx="298538" cy="298538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82F5544-B2F9-42C1-98A4-B095FC491B63}"/>
                </a:ext>
              </a:extLst>
            </p:cNvPr>
            <p:cNvSpPr/>
            <p:nvPr/>
          </p:nvSpPr>
          <p:spPr>
            <a:xfrm>
              <a:off x="470169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255BE61-D774-4C97-B80F-1F2A6044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421" y="6438901"/>
              <a:ext cx="276224" cy="276224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D3343FF-7F4F-41F0-A0F4-696FC11A4F67}"/>
                </a:ext>
              </a:extLst>
            </p:cNvPr>
            <p:cNvSpPr/>
            <p:nvPr/>
          </p:nvSpPr>
          <p:spPr>
            <a:xfrm>
              <a:off x="5415049" y="6366115"/>
              <a:ext cx="429351" cy="42827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DA32CB3-2E25-44F7-B4AB-70A8DF764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76280" y="6412020"/>
              <a:ext cx="321750" cy="32175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1E019F9-AF29-4D07-BF7F-67114BDFD3AB}"/>
                </a:ext>
              </a:extLst>
            </p:cNvPr>
            <p:cNvSpPr/>
            <p:nvPr/>
          </p:nvSpPr>
          <p:spPr>
            <a:xfrm>
              <a:off x="612839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3ADB9E35-302C-4FB9-B521-C7A20E1F6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5605" y="6440188"/>
              <a:ext cx="274937" cy="27493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A2C9FED-4A56-423E-A3F8-EA72FE3E1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1958" y="6430665"/>
              <a:ext cx="293985" cy="293985"/>
            </a:xfrm>
            <a:prstGeom prst="rect">
              <a:avLst/>
            </a:prstGeom>
          </p:spPr>
        </p:pic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9935D9B-F6B5-462B-94C0-2490C894543F}"/>
                </a:ext>
              </a:extLst>
            </p:cNvPr>
            <p:cNvSpPr/>
            <p:nvPr/>
          </p:nvSpPr>
          <p:spPr>
            <a:xfrm>
              <a:off x="6835489" y="6366115"/>
              <a:ext cx="429351" cy="428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9C63B6F6-EDCF-4A53-A562-2033D882E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1920340" y="6437881"/>
              <a:ext cx="265055" cy="265055"/>
            </a:xfrm>
            <a:prstGeom prst="rect">
              <a:avLst/>
            </a:prstGeom>
          </p:spPr>
        </p:pic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397C122-14AA-44C8-A3A8-17FB89FFE322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58018" y="6587951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313DE98-3252-4EDB-A9FE-051CB92CE117}"/>
                </a:ext>
              </a:extLst>
            </p:cNvPr>
            <p:cNvCxnSpPr/>
            <p:nvPr/>
          </p:nvCxnSpPr>
          <p:spPr>
            <a:xfrm>
              <a:off x="2979804" y="658945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5BDF5A4C-0708-4B2A-8C1D-CC87D671DB04}"/>
                </a:ext>
              </a:extLst>
            </p:cNvPr>
            <p:cNvCxnSpPr/>
            <p:nvPr/>
          </p:nvCxnSpPr>
          <p:spPr>
            <a:xfrm>
              <a:off x="3694534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FC74FD9-7B18-4959-8591-44AF71B55763}"/>
                </a:ext>
              </a:extLst>
            </p:cNvPr>
            <p:cNvCxnSpPr/>
            <p:nvPr/>
          </p:nvCxnSpPr>
          <p:spPr>
            <a:xfrm>
              <a:off x="4412792" y="6586538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BB90CEEB-4A58-4D3B-AA85-07BDCEA774BE}"/>
                </a:ext>
              </a:extLst>
            </p:cNvPr>
            <p:cNvCxnSpPr/>
            <p:nvPr/>
          </p:nvCxnSpPr>
          <p:spPr>
            <a:xfrm>
              <a:off x="5140633" y="6579933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778E8C5-92F2-4A11-B78A-C69ED2432D2F}"/>
                </a:ext>
              </a:extLst>
            </p:cNvPr>
            <p:cNvCxnSpPr/>
            <p:nvPr/>
          </p:nvCxnSpPr>
          <p:spPr>
            <a:xfrm>
              <a:off x="5844400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16D17E25-2447-4632-AE0A-B489F99C8E28}"/>
                </a:ext>
              </a:extLst>
            </p:cNvPr>
            <p:cNvCxnSpPr/>
            <p:nvPr/>
          </p:nvCxnSpPr>
          <p:spPr>
            <a:xfrm>
              <a:off x="6560076" y="6586109"/>
              <a:ext cx="28890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 descr="https://static.tildacdn.com/tild6263-3430-4361-a131-356365376436/website-frame-png-2.png">
            <a:extLst>
              <a:ext uri="{FF2B5EF4-FFF2-40B4-BE49-F238E27FC236}">
                <a16:creationId xmlns:a16="http://schemas.microsoft.com/office/drawing/2014/main" id="{42206DE0-6DCF-4FA4-8800-18FEE038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2" y="945517"/>
            <a:ext cx="3323088" cy="21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Облачко с текстом: прямоугольное со скругленными углами 39">
            <a:extLst>
              <a:ext uri="{FF2B5EF4-FFF2-40B4-BE49-F238E27FC236}">
                <a16:creationId xmlns:a16="http://schemas.microsoft.com/office/drawing/2014/main" id="{16D69555-409D-4079-9B0F-A10609998424}"/>
              </a:ext>
            </a:extLst>
          </p:cNvPr>
          <p:cNvSpPr/>
          <p:nvPr/>
        </p:nvSpPr>
        <p:spPr>
          <a:xfrm>
            <a:off x="4657240" y="975548"/>
            <a:ext cx="2730558" cy="2111018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ru-RU" sz="1100" dirty="0"/>
              <a:t>(</a:t>
            </a:r>
            <a:r>
              <a:rPr lang="ru-RU" sz="1100" dirty="0">
                <a:solidFill>
                  <a:schemeClr val="tx1"/>
                </a:solidFill>
              </a:rPr>
              <a:t>(2, 114)	0.22408114742580754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1232)	0.20550087147090867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3152)	0.1610509535839669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3181)	0.22408114742580754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3283)	0.16235880672046896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3461)	0.178384229259323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4001)	0.1809390826753678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4666)	0.19049999422553257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4911)	0.14586834227314394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4959)	0.15980395330442418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(2, 5154)	0.12995181225497202</a:t>
            </a:r>
          </a:p>
          <a:p>
            <a:pPr fontAlgn="base" latinLnBrk="1"/>
            <a:r>
              <a:rPr lang="ru-RU" sz="1100" dirty="0">
                <a:solidFill>
                  <a:schemeClr val="tx1"/>
                </a:solidFill>
              </a:rPr>
              <a:t>  </a:t>
            </a:r>
            <a:endParaRPr lang="ru-RU" dirty="0"/>
          </a:p>
        </p:txBody>
      </p:sp>
      <p:sp>
        <p:nvSpPr>
          <p:cNvPr id="49" name="Облачко с текстом: прямоугольное со скругленными углами 48">
            <a:extLst>
              <a:ext uri="{FF2B5EF4-FFF2-40B4-BE49-F238E27FC236}">
                <a16:creationId xmlns:a16="http://schemas.microsoft.com/office/drawing/2014/main" id="{800E5C86-DAC6-4504-BAD9-363616B1815B}"/>
              </a:ext>
            </a:extLst>
          </p:cNvPr>
          <p:cNvSpPr/>
          <p:nvPr/>
        </p:nvSpPr>
        <p:spPr>
          <a:xfrm>
            <a:off x="4372241" y="3583433"/>
            <a:ext cx="4578119" cy="2285999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'split0_test_score': array([0.73290938, 0.73290938, 0.73290938, 0.88394277, 0.92686804, 0.96661367, 0.97138315, 0.89189189, 0.89189189, 0.89189189, 0.89189189]),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'split1_test_score': array([0.75477707, 0.75477707, 0.75477707, 0.88057325, 0.92834395,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       0.96496815, 0.96496815, 0.96496815, 0.96496815, 0.96496815,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       0.96496815]),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'split2_test_score': array([0.73566879, 0.73566879, 0.73566879, 0.87738854, 0.91242038,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       0.96496815, 0.96815287, 0.97133758, 0.8933121 , 0.8933121 ,</a:t>
            </a:r>
          </a:p>
          <a:p>
            <a:pPr fontAlgn="base" latinLnBrk="1"/>
            <a:r>
              <a:rPr lang="en-US" sz="1100" dirty="0">
                <a:solidFill>
                  <a:schemeClr val="tx1"/>
                </a:solidFill>
              </a:rPr>
              <a:t>        0.8933121 ]),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CFC8840-580E-417E-BAF3-ADA2AC887B0A}"/>
              </a:ext>
            </a:extLst>
          </p:cNvPr>
          <p:cNvSpPr/>
          <p:nvPr/>
        </p:nvSpPr>
        <p:spPr>
          <a:xfrm>
            <a:off x="860413" y="1125734"/>
            <a:ext cx="3198040" cy="188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vectorizer = </a:t>
            </a:r>
            <a:r>
              <a:rPr lang="en-US" sz="1200" dirty="0" err="1">
                <a:solidFill>
                  <a:schemeClr val="tx1"/>
                </a:solidFill>
              </a:rPr>
              <a:t>TfidfVectorizer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X_train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vectorizer.fit_transform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X_train</a:t>
            </a:r>
            <a:r>
              <a:rPr lang="en-US" sz="1200" dirty="0">
                <a:solidFill>
                  <a:schemeClr val="tx1"/>
                </a:solidFill>
              </a:rPr>
              <a:t>)   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y_train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y_train.astype</a:t>
            </a:r>
            <a:r>
              <a:rPr lang="en-US" sz="1200" dirty="0">
                <a:solidFill>
                  <a:schemeClr val="tx1"/>
                </a:solidFill>
              </a:rPr>
              <a:t>('int')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X_test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vectorizer.transform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X_test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y_test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y_test.astype</a:t>
            </a:r>
            <a:r>
              <a:rPr lang="en-US" sz="1200" dirty="0">
                <a:solidFill>
                  <a:schemeClr val="tx1"/>
                </a:solidFill>
              </a:rPr>
              <a:t>('int')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57" name="Picture 9" descr="https://static.tildacdn.com/tild6263-3430-4361-a131-356365376436/website-frame-png-2.png">
            <a:extLst>
              <a:ext uri="{FF2B5EF4-FFF2-40B4-BE49-F238E27FC236}">
                <a16:creationId xmlns:a16="http://schemas.microsoft.com/office/drawing/2014/main" id="{AAB26438-98EC-4A56-BF12-EC5DEF21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6" y="3231516"/>
            <a:ext cx="3802945" cy="28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0EB1096-395A-4ABB-9150-5B07A57BE1E8}"/>
              </a:ext>
            </a:extLst>
          </p:cNvPr>
          <p:cNvSpPr/>
          <p:nvPr/>
        </p:nvSpPr>
        <p:spPr>
          <a:xfrm>
            <a:off x="474929" y="3454610"/>
            <a:ext cx="3676638" cy="251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en-US" sz="1200" dirty="0" err="1">
                <a:solidFill>
                  <a:schemeClr val="tx1"/>
                </a:solidFill>
              </a:rPr>
              <a:t>Cетка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параметров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для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перебора</a:t>
            </a:r>
            <a:r>
              <a:rPr lang="en-US" sz="1200" dirty="0">
                <a:solidFill>
                  <a:schemeClr val="tx1"/>
                </a:solidFill>
              </a:rPr>
              <a:t> 10^-5 ... 10^5 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grid = {'C': </a:t>
            </a:r>
            <a:r>
              <a:rPr lang="en-US" sz="1200" dirty="0" err="1">
                <a:solidFill>
                  <a:schemeClr val="tx1"/>
                </a:solidFill>
              </a:rPr>
              <a:t>np.power</a:t>
            </a:r>
            <a:r>
              <a:rPr lang="en-US" sz="1200" dirty="0">
                <a:solidFill>
                  <a:schemeClr val="tx1"/>
                </a:solidFill>
              </a:rPr>
              <a:t>(10.0, </a:t>
            </a:r>
            <a:r>
              <a:rPr lang="en-US" sz="1200" dirty="0" err="1">
                <a:solidFill>
                  <a:schemeClr val="tx1"/>
                </a:solidFill>
              </a:rPr>
              <a:t>np.arange</a:t>
            </a:r>
            <a:r>
              <a:rPr lang="en-US" sz="1200" dirty="0">
                <a:solidFill>
                  <a:schemeClr val="tx1"/>
                </a:solidFill>
              </a:rPr>
              <a:t>(-5, 6))}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en-US" sz="1200" dirty="0" err="1">
                <a:solidFill>
                  <a:schemeClr val="tx1"/>
                </a:solidFill>
              </a:rPr>
              <a:t>Кросс-валидация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по</a:t>
            </a:r>
            <a:r>
              <a:rPr lang="en-US" sz="1200" dirty="0">
                <a:solidFill>
                  <a:schemeClr val="tx1"/>
                </a:solidFill>
              </a:rPr>
              <a:t> 5 </a:t>
            </a:r>
            <a:r>
              <a:rPr lang="en-US" sz="1200" dirty="0" err="1">
                <a:solidFill>
                  <a:schemeClr val="tx1"/>
                </a:solidFill>
              </a:rPr>
              <a:t>блокам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cv = </a:t>
            </a:r>
            <a:r>
              <a:rPr lang="en-US" sz="1200" dirty="0" err="1">
                <a:solidFill>
                  <a:schemeClr val="tx1"/>
                </a:solidFill>
              </a:rPr>
              <a:t>KFold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n_splits</a:t>
            </a:r>
            <a:r>
              <a:rPr lang="en-US" sz="1200" dirty="0">
                <a:solidFill>
                  <a:schemeClr val="tx1"/>
                </a:solidFill>
              </a:rPr>
              <a:t>=5, shuffle=True, </a:t>
            </a:r>
            <a:r>
              <a:rPr lang="en-US" sz="1200" dirty="0" err="1">
                <a:solidFill>
                  <a:schemeClr val="tx1"/>
                </a:solidFill>
              </a:rPr>
              <a:t>random_state</a:t>
            </a:r>
            <a:r>
              <a:rPr lang="en-US" sz="1200" dirty="0">
                <a:solidFill>
                  <a:schemeClr val="tx1"/>
                </a:solidFill>
              </a:rPr>
              <a:t>=0)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en-US" sz="1200" dirty="0" err="1">
                <a:solidFill>
                  <a:schemeClr val="tx1"/>
                </a:solidFill>
              </a:rPr>
              <a:t>Обучение</a:t>
            </a:r>
            <a:r>
              <a:rPr lang="en-US" sz="1200" dirty="0">
                <a:solidFill>
                  <a:schemeClr val="tx1"/>
                </a:solidFill>
              </a:rPr>
              <a:t> и </a:t>
            </a:r>
            <a:r>
              <a:rPr lang="en-US" sz="1200" dirty="0" err="1">
                <a:solidFill>
                  <a:schemeClr val="tx1"/>
                </a:solidFill>
              </a:rPr>
              <a:t>подбор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параметра</a:t>
            </a:r>
            <a:r>
              <a:rPr lang="en-US" sz="1200" dirty="0">
                <a:solidFill>
                  <a:schemeClr val="tx1"/>
                </a:solidFill>
              </a:rPr>
              <a:t> С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clf</a:t>
            </a:r>
            <a:r>
              <a:rPr lang="en-US" sz="1200" dirty="0">
                <a:solidFill>
                  <a:schemeClr val="tx1"/>
                </a:solidFill>
              </a:rPr>
              <a:t> = SVC(kernel='linear', </a:t>
            </a:r>
            <a:r>
              <a:rPr lang="en-US" sz="1200" dirty="0" err="1">
                <a:solidFill>
                  <a:schemeClr val="tx1"/>
                </a:solidFill>
              </a:rPr>
              <a:t>random_state</a:t>
            </a:r>
            <a:r>
              <a:rPr lang="en-US" sz="1200" dirty="0">
                <a:solidFill>
                  <a:schemeClr val="tx1"/>
                </a:solidFill>
              </a:rPr>
              <a:t>=0)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GridSearchCV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clf</a:t>
            </a:r>
            <a:r>
              <a:rPr lang="en-US" sz="1200" dirty="0">
                <a:solidFill>
                  <a:schemeClr val="tx1"/>
                </a:solidFill>
              </a:rPr>
              <a:t>, grid, scoring='accuracy', cv=cv) #</a:t>
            </a:r>
            <a:r>
              <a:rPr lang="en-US" sz="1200" dirty="0" err="1">
                <a:solidFill>
                  <a:schemeClr val="tx1"/>
                </a:solidFill>
              </a:rPr>
              <a:t>Подбор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параметров</a:t>
            </a:r>
            <a:r>
              <a:rPr lang="en-US" sz="1200" dirty="0">
                <a:solidFill>
                  <a:schemeClr val="tx1"/>
                </a:solidFill>
              </a:rPr>
              <a:t> (В </a:t>
            </a:r>
            <a:r>
              <a:rPr lang="en-US" sz="1200" dirty="0" err="1">
                <a:solidFill>
                  <a:schemeClr val="tx1"/>
                </a:solidFill>
              </a:rPr>
              <a:t>нашем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случае</a:t>
            </a:r>
            <a:r>
              <a:rPr lang="en-US" sz="1200" dirty="0">
                <a:solidFill>
                  <a:schemeClr val="tx1"/>
                </a:solidFill>
              </a:rPr>
              <a:t> C)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gs.fit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X_train,y_train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gs.cv_results</a:t>
            </a:r>
            <a:r>
              <a:rPr lang="en-US" sz="1200" dirty="0">
                <a:solidFill>
                  <a:schemeClr val="tx1"/>
                </a:solidFill>
              </a:rPr>
              <a:t>_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DE484DF-33A7-4AB8-BFA8-D46B829F66BC}"/>
              </a:ext>
            </a:extLst>
          </p:cNvPr>
          <p:cNvCxnSpPr>
            <a:cxnSpLocks/>
          </p:cNvCxnSpPr>
          <p:nvPr/>
        </p:nvCxnSpPr>
        <p:spPr>
          <a:xfrm>
            <a:off x="6403899" y="4156364"/>
            <a:ext cx="72635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7B77154-2B45-420B-A357-75C30C2473B9}"/>
              </a:ext>
            </a:extLst>
          </p:cNvPr>
          <p:cNvCxnSpPr>
            <a:cxnSpLocks/>
          </p:cNvCxnSpPr>
          <p:nvPr/>
        </p:nvCxnSpPr>
        <p:spPr>
          <a:xfrm>
            <a:off x="5548379" y="4807532"/>
            <a:ext cx="72635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0FC766-A684-49D2-97CB-8E19896B3FE5}"/>
              </a:ext>
            </a:extLst>
          </p:cNvPr>
          <p:cNvCxnSpPr>
            <a:cxnSpLocks/>
          </p:cNvCxnSpPr>
          <p:nvPr/>
        </p:nvCxnSpPr>
        <p:spPr>
          <a:xfrm>
            <a:off x="5537981" y="5493330"/>
            <a:ext cx="72635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40F6675-27C1-46EB-8F09-384997378E83}"/>
              </a:ext>
            </a:extLst>
          </p:cNvPr>
          <p:cNvCxnSpPr>
            <a:cxnSpLocks/>
          </p:cNvCxnSpPr>
          <p:nvPr/>
        </p:nvCxnSpPr>
        <p:spPr>
          <a:xfrm>
            <a:off x="6303446" y="5500256"/>
            <a:ext cx="72635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1341</Words>
  <Application>Microsoft Office PowerPoint</Application>
  <PresentationFormat>Экран (4:3)</PresentationFormat>
  <Paragraphs>247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Batang</vt:lpstr>
      <vt:lpstr>Arial</vt:lpstr>
      <vt:lpstr>Calibri</vt:lpstr>
      <vt:lpstr>Calibri Light</vt:lpstr>
      <vt:lpstr>Cambria Math</vt:lpstr>
      <vt:lpstr>Times New Roman</vt:lpstr>
      <vt:lpstr>Office Theme</vt:lpstr>
      <vt:lpstr>АЛГОРИТМЫ МАШИННОГО ОБУЧЕНИЯ ДЛЯ ПРЕДОТВРАЩЕНИЯ НЕСАНКЦИАНИРОВАННОГО ДОСТУПА К ЗАЩИЩАЕМОЙ ИНФОРМАЦИИ</vt:lpstr>
      <vt:lpstr>Список задач</vt:lpstr>
      <vt:lpstr>Проблема защиты ресурса от SQL-инъекций </vt:lpstr>
      <vt:lpstr>Введение в Machine Learning (ML)</vt:lpstr>
      <vt:lpstr>Введение в Machine Learning (ML) DataSet</vt:lpstr>
      <vt:lpstr> Метод опорных векторов (SVM) </vt:lpstr>
      <vt:lpstr>Подготовка данных, TF-IDF</vt:lpstr>
      <vt:lpstr>Подготовка данных, TF-IDF</vt:lpstr>
      <vt:lpstr>Реализация модели ML</vt:lpstr>
      <vt:lpstr>Обучение модели ML</vt:lpstr>
      <vt:lpstr>Метрики качества модели   </vt:lpstr>
      <vt:lpstr>Accuracy, precision, recall, F-мера</vt:lpstr>
      <vt:lpstr>Метрики качества модели</vt:lpstr>
      <vt:lpstr>Вывод и предсказание</vt:lpstr>
      <vt:lpstr>Вывод и предсказание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А.И. Аникеев</cp:lastModifiedBy>
  <cp:revision>62</cp:revision>
  <dcterms:created xsi:type="dcterms:W3CDTF">2020-01-15T13:57:31Z</dcterms:created>
  <dcterms:modified xsi:type="dcterms:W3CDTF">2020-03-18T13:14:50Z</dcterms:modified>
</cp:coreProperties>
</file>