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46"/>
  </p:notesMasterIdLst>
  <p:sldIdLst>
    <p:sldId id="256" r:id="rId2"/>
    <p:sldId id="261" r:id="rId3"/>
    <p:sldId id="1167" r:id="rId4"/>
    <p:sldId id="1172" r:id="rId5"/>
    <p:sldId id="1173" r:id="rId6"/>
    <p:sldId id="1174" r:id="rId7"/>
    <p:sldId id="1175" r:id="rId8"/>
    <p:sldId id="1176" r:id="rId9"/>
    <p:sldId id="1177" r:id="rId10"/>
    <p:sldId id="1178" r:id="rId11"/>
    <p:sldId id="1179" r:id="rId12"/>
    <p:sldId id="1180" r:id="rId13"/>
    <p:sldId id="1181" r:id="rId14"/>
    <p:sldId id="1231" r:id="rId15"/>
    <p:sldId id="1182" r:id="rId16"/>
    <p:sldId id="1183" r:id="rId17"/>
    <p:sldId id="1184" r:id="rId18"/>
    <p:sldId id="1185" r:id="rId19"/>
    <p:sldId id="1186" r:id="rId20"/>
    <p:sldId id="1187" r:id="rId21"/>
    <p:sldId id="1188" r:id="rId22"/>
    <p:sldId id="1189" r:id="rId23"/>
    <p:sldId id="1190" r:id="rId24"/>
    <p:sldId id="1191" r:id="rId25"/>
    <p:sldId id="1232" r:id="rId26"/>
    <p:sldId id="1192" r:id="rId27"/>
    <p:sldId id="1230" r:id="rId28"/>
    <p:sldId id="1193" r:id="rId29"/>
    <p:sldId id="1194" r:id="rId30"/>
    <p:sldId id="1195" r:id="rId31"/>
    <p:sldId id="1196" r:id="rId32"/>
    <p:sldId id="1197" r:id="rId33"/>
    <p:sldId id="1198" r:id="rId34"/>
    <p:sldId id="1233" r:id="rId35"/>
    <p:sldId id="1199" r:id="rId36"/>
    <p:sldId id="1200" r:id="rId37"/>
    <p:sldId id="1201" r:id="rId38"/>
    <p:sldId id="1202" r:id="rId39"/>
    <p:sldId id="1203" r:id="rId40"/>
    <p:sldId id="1204" r:id="rId41"/>
    <p:sldId id="1205" r:id="rId42"/>
    <p:sldId id="1206" r:id="rId43"/>
    <p:sldId id="1207" r:id="rId44"/>
    <p:sldId id="1208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DF5E6-1C9C-1645-84C7-07C94D82A3D1}" type="datetimeFigureOut">
              <a:rPr lang="en-US" smtClean="0"/>
              <a:t>12/9/19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97F2A-77BC-2647-88EC-248BB500C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20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5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38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54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2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66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87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55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3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580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0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76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364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7B1F-1643-DB4A-A2FA-8BCD8F58FF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INFO 5871-001: Data Science / Info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303BC-0E65-1448-8347-E5E53CB03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>
            <a:normAutofit/>
          </a:bodyPr>
          <a:lstStyle/>
          <a:p>
            <a:r>
              <a:rPr lang="en-US" dirty="0"/>
              <a:t>Robin burke, Fall 2019</a:t>
            </a:r>
          </a:p>
        </p:txBody>
      </p:sp>
    </p:spTree>
    <p:extLst>
      <p:ext uri="{BB962C8B-B14F-4D97-AF65-F5344CB8AC3E}">
        <p14:creationId xmlns:p14="http://schemas.microsoft.com/office/powerpoint/2010/main" val="2693079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Financial network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weighted in-degree of transaction flow is a very informative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in-degree by itself maybe not</a:t>
            </a:r>
          </a:p>
          <a:p>
            <a:pPr>
              <a:lnSpc>
                <a:spcPct val="120000"/>
              </a:lnSpc>
            </a:pPr>
            <a:r>
              <a:rPr lang="en-US" dirty="0"/>
              <a:t>Advice network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in-degree reflects how trusted an individual is</a:t>
            </a:r>
          </a:p>
          <a:p>
            <a:pPr>
              <a:lnSpc>
                <a:spcPct val="120000"/>
              </a:lnSpc>
            </a:pPr>
            <a:r>
              <a:rPr lang="en-US" dirty="0"/>
              <a:t>Political donations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an individual or group with high weighted out-degree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is potentially influencing many candidates</a:t>
            </a:r>
          </a:p>
        </p:txBody>
      </p:sp>
    </p:spTree>
    <p:extLst>
      <p:ext uri="{BB962C8B-B14F-4D97-AF65-F5344CB8AC3E}">
        <p14:creationId xmlns:p14="http://schemas.microsoft.com/office/powerpoint/2010/main" val="2133542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NetworkX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nx.degree_centrality</a:t>
            </a:r>
            <a:r>
              <a:rPr lang="en-US" dirty="0"/>
              <a:t>(g)</a:t>
            </a:r>
          </a:p>
        </p:txBody>
      </p:sp>
    </p:spTree>
    <p:extLst>
      <p:ext uri="{BB962C8B-B14F-4D97-AF65-F5344CB8AC3E}">
        <p14:creationId xmlns:p14="http://schemas.microsoft.com/office/powerpoint/2010/main" val="2687943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lotr3-wdeg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185" t="11318" r="-35185"/>
          <a:stretch/>
        </p:blipFill>
        <p:spPr>
          <a:xfrm>
            <a:off x="1545021" y="1870840"/>
            <a:ext cx="9962444" cy="518573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LOTR1 network</a:t>
            </a:r>
          </a:p>
        </p:txBody>
      </p:sp>
    </p:spTree>
    <p:extLst>
      <p:ext uri="{BB962C8B-B14F-4D97-AF65-F5344CB8AC3E}">
        <p14:creationId xmlns:p14="http://schemas.microsoft.com/office/powerpoint/2010/main" val="1077701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degree distribution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rcRect l="-8622" r="-86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21066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In-degree centrality</a:t>
            </a:r>
          </a:p>
        </p:txBody>
      </p:sp>
      <p:pic>
        <p:nvPicPr>
          <p:cNvPr id="9" name="Content Placeholder 8" descr="dining-ideg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185" r="-35185"/>
          <a:stretch>
            <a:fillRect/>
          </a:stretch>
        </p:blipFill>
        <p:spPr>
          <a:xfrm>
            <a:off x="1752601" y="2040721"/>
            <a:ext cx="8074572" cy="4739422"/>
          </a:xfrm>
        </p:spPr>
      </p:pic>
    </p:spTree>
    <p:extLst>
      <p:ext uri="{BB962C8B-B14F-4D97-AF65-F5344CB8AC3E}">
        <p14:creationId xmlns:p14="http://schemas.microsoft.com/office/powerpoint/2010/main" val="3949261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Degree centrality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 degree makes a node important IF</a:t>
            </a:r>
          </a:p>
          <a:p>
            <a:pPr lvl="1"/>
            <a:r>
              <a:rPr lang="en-US" dirty="0"/>
              <a:t>immediate connections are important</a:t>
            </a:r>
          </a:p>
          <a:p>
            <a:pPr lvl="1"/>
            <a:r>
              <a:rPr lang="en-US" dirty="0"/>
              <a:t>each neighbor equally valuable</a:t>
            </a:r>
          </a:p>
          <a:p>
            <a:r>
              <a:rPr lang="en-US" dirty="0"/>
              <a:t>Many variants</a:t>
            </a:r>
          </a:p>
          <a:p>
            <a:pPr lvl="1"/>
            <a:r>
              <a:rPr lang="en-US" dirty="0"/>
              <a:t>weighted</a:t>
            </a:r>
          </a:p>
          <a:p>
            <a:pPr lvl="1"/>
            <a:r>
              <a:rPr lang="en-US" dirty="0"/>
              <a:t>in-degree</a:t>
            </a:r>
          </a:p>
          <a:p>
            <a:pPr lvl="1"/>
            <a:r>
              <a:rPr lang="en-US" dirty="0"/>
              <a:t>out-degree</a:t>
            </a:r>
          </a:p>
          <a:p>
            <a:pPr lvl="1"/>
            <a:r>
              <a:rPr lang="en-US" dirty="0"/>
              <a:t>more exotic extensions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 descr="http://www.blog.sofasandsectionals.com/wp-content/uploads/2013/06/three-people-moving-sof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459" y="4267201"/>
            <a:ext cx="2857500" cy="22002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300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Brokerage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1905000"/>
            <a:ext cx="2971800" cy="4114800"/>
          </a:xfrm>
        </p:spPr>
        <p:txBody>
          <a:bodyPr/>
          <a:lstStyle/>
          <a:p>
            <a:r>
              <a:rPr lang="en-US" dirty="0"/>
              <a:t>Not captured by degree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181601"/>
            <a:ext cx="5181600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552" y="1936750"/>
            <a:ext cx="2743200" cy="283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 bwMode="auto">
          <a:xfrm>
            <a:off x="9067800" y="3142473"/>
            <a:ext cx="533400" cy="533400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753100" y="5138737"/>
            <a:ext cx="533400" cy="533400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359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Brokerage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extent to which one individual is an intermediary between different groups</a:t>
            </a:r>
          </a:p>
          <a:p>
            <a:r>
              <a:rPr lang="en-US" dirty="0"/>
              <a:t>who otherwise lack direct connections</a:t>
            </a:r>
          </a:p>
        </p:txBody>
      </p:sp>
    </p:spTree>
    <p:extLst>
      <p:ext uri="{BB962C8B-B14F-4D97-AF65-F5344CB8AC3E}">
        <p14:creationId xmlns:p14="http://schemas.microsoft.com/office/powerpoint/2010/main" val="3410465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Constraint / Structural holes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2830668" y="3341979"/>
            <a:ext cx="1588932" cy="100142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Teachers</a:t>
            </a:r>
          </a:p>
        </p:txBody>
      </p:sp>
      <p:sp>
        <p:nvSpPr>
          <p:cNvPr id="5" name="Smiley Face 4"/>
          <p:cNvSpPr/>
          <p:nvPr/>
        </p:nvSpPr>
        <p:spPr bwMode="auto">
          <a:xfrm>
            <a:off x="5562600" y="2286000"/>
            <a:ext cx="822960" cy="822960"/>
          </a:xfrm>
          <a:prstGeom prst="smileyFac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8077200" y="3276600"/>
            <a:ext cx="1371600" cy="990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Parents</a:t>
            </a:r>
          </a:p>
        </p:txBody>
      </p:sp>
      <p:cxnSp>
        <p:nvCxnSpPr>
          <p:cNvPr id="7" name="Straight Arrow Connector 6"/>
          <p:cNvCxnSpPr>
            <a:stCxn id="5" idx="6"/>
            <a:endCxn id="6" idx="1"/>
          </p:cNvCxnSpPr>
          <p:nvPr/>
        </p:nvCxnSpPr>
        <p:spPr bwMode="auto">
          <a:xfrm>
            <a:off x="6385560" y="2697480"/>
            <a:ext cx="1892506" cy="7241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>
            <a:stCxn id="5" idx="2"/>
            <a:endCxn id="4" idx="7"/>
          </p:cNvCxnSpPr>
          <p:nvPr/>
        </p:nvCxnSpPr>
        <p:spPr bwMode="auto">
          <a:xfrm flipH="1">
            <a:off x="4186906" y="2697481"/>
            <a:ext cx="1375694" cy="7911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6858001" y="2438400"/>
            <a:ext cx="2209579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 homework today!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29000" y="2438400"/>
            <a:ext cx="1475084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My dog ate it!</a:t>
            </a:r>
          </a:p>
        </p:txBody>
      </p:sp>
      <p:cxnSp>
        <p:nvCxnSpPr>
          <p:cNvPr id="17" name="Straight Arrow Connector 16"/>
          <p:cNvCxnSpPr>
            <a:stCxn id="4" idx="6"/>
            <a:endCxn id="6" idx="2"/>
          </p:cNvCxnSpPr>
          <p:nvPr/>
        </p:nvCxnSpPr>
        <p:spPr bwMode="auto">
          <a:xfrm flipV="1">
            <a:off x="4419600" y="3771901"/>
            <a:ext cx="3657600" cy="707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dash"/>
            <a:round/>
            <a:headEnd type="arrow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482420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Intuition: how many pairs of individuals would have to go through you 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in order to reach one another in the minimum number of hops?</a:t>
            </a:r>
          </a:p>
        </p:txBody>
      </p:sp>
      <p:pic>
        <p:nvPicPr>
          <p:cNvPr id="27652" name="Picture 3" descr="xyclos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432300"/>
            <a:ext cx="4519990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Betweeness</a:t>
            </a:r>
            <a:r>
              <a:rPr lang="en-US" dirty="0"/>
              <a:t>: capturing brokerage</a:t>
            </a:r>
          </a:p>
        </p:txBody>
      </p:sp>
    </p:spTree>
    <p:extLst>
      <p:ext uri="{BB962C8B-B14F-4D97-AF65-F5344CB8AC3E}">
        <p14:creationId xmlns:p14="http://schemas.microsoft.com/office/powerpoint/2010/main" val="1617750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D99DC3-F0DD-004F-9FE6-4B85C6356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centrality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1EEB25-5992-4A42-B295-B47A2AA3E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 15,  Part 1</a:t>
            </a:r>
          </a:p>
        </p:txBody>
      </p:sp>
    </p:spTree>
    <p:extLst>
      <p:ext uri="{BB962C8B-B14F-4D97-AF65-F5344CB8AC3E}">
        <p14:creationId xmlns:p14="http://schemas.microsoft.com/office/powerpoint/2010/main" val="974726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ea typeface="ＭＳ Ｐゴシック" charset="0"/>
                <a:cs typeface="ＭＳ Ｐゴシック" charset="0"/>
              </a:rPr>
              <a:t>Betweenness</a:t>
            </a:r>
            <a:r>
              <a:rPr lang="en-US" dirty="0">
                <a:ea typeface="ＭＳ Ｐゴシック" charset="0"/>
                <a:cs typeface="ＭＳ Ｐゴシック" charset="0"/>
              </a:rPr>
              <a:t> examples</a:t>
            </a:r>
          </a:p>
        </p:txBody>
      </p:sp>
      <p:pic>
        <p:nvPicPr>
          <p:cNvPr id="3174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905000"/>
            <a:ext cx="64516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TextBox 4"/>
          <p:cNvSpPr txBox="1">
            <a:spLocks noChangeArrowheads="1"/>
          </p:cNvSpPr>
          <p:nvPr/>
        </p:nvSpPr>
        <p:spPr bwMode="auto">
          <a:xfrm>
            <a:off x="2895600" y="2667000"/>
            <a:ext cx="350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/>
              <a:t>A</a:t>
            </a:r>
          </a:p>
        </p:txBody>
      </p:sp>
      <p:sp>
        <p:nvSpPr>
          <p:cNvPr id="31750" name="TextBox 5"/>
          <p:cNvSpPr txBox="1">
            <a:spLocks noChangeArrowheads="1"/>
          </p:cNvSpPr>
          <p:nvPr/>
        </p:nvSpPr>
        <p:spPr bwMode="auto">
          <a:xfrm>
            <a:off x="4267200" y="2667000"/>
            <a:ext cx="338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/>
              <a:t>B</a:t>
            </a:r>
          </a:p>
        </p:txBody>
      </p:sp>
      <p:sp>
        <p:nvSpPr>
          <p:cNvPr id="31751" name="TextBox 6"/>
          <p:cNvSpPr txBox="1">
            <a:spLocks noChangeArrowheads="1"/>
          </p:cNvSpPr>
          <p:nvPr/>
        </p:nvSpPr>
        <p:spPr bwMode="auto">
          <a:xfrm>
            <a:off x="5638800" y="2667000"/>
            <a:ext cx="350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/>
              <a:t>C</a:t>
            </a:r>
          </a:p>
        </p:txBody>
      </p:sp>
      <p:sp>
        <p:nvSpPr>
          <p:cNvPr id="31752" name="TextBox 7"/>
          <p:cNvSpPr txBox="1">
            <a:spLocks noChangeArrowheads="1"/>
          </p:cNvSpPr>
          <p:nvPr/>
        </p:nvSpPr>
        <p:spPr bwMode="auto">
          <a:xfrm>
            <a:off x="8458200" y="2667000"/>
            <a:ext cx="350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/>
              <a:t>E</a:t>
            </a:r>
          </a:p>
        </p:txBody>
      </p:sp>
      <p:sp>
        <p:nvSpPr>
          <p:cNvPr id="31753" name="TextBox 8"/>
          <p:cNvSpPr txBox="1">
            <a:spLocks noChangeArrowheads="1"/>
          </p:cNvSpPr>
          <p:nvPr/>
        </p:nvSpPr>
        <p:spPr bwMode="auto">
          <a:xfrm>
            <a:off x="7086600" y="2667000"/>
            <a:ext cx="350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/>
              <a:t>D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133600" y="3276600"/>
            <a:ext cx="8229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Clr>
                <a:schemeClr val="bg2"/>
              </a:buClr>
              <a:buSzPct val="90000"/>
              <a:buFont typeface="Wingdings" charset="0"/>
              <a:buChar char="n"/>
            </a:pPr>
            <a:r>
              <a:rPr lang="en-US">
                <a:cs typeface="ＭＳ Ｐゴシック" charset="0"/>
              </a:rPr>
              <a:t>A lies between no two other vertices</a:t>
            </a:r>
          </a:p>
          <a:p>
            <a:pPr>
              <a:buClr>
                <a:schemeClr val="bg2"/>
              </a:buClr>
              <a:buSzPct val="90000"/>
              <a:buFont typeface="Wingdings" charset="0"/>
              <a:buChar char="n"/>
            </a:pPr>
            <a:r>
              <a:rPr lang="en-US">
                <a:cs typeface="ＭＳ Ｐゴシック" charset="0"/>
              </a:rPr>
              <a:t>B lies between A and 3 other vertices: C, D, and E</a:t>
            </a:r>
          </a:p>
          <a:p>
            <a:pPr>
              <a:buClr>
                <a:schemeClr val="bg2"/>
              </a:buClr>
              <a:buSzPct val="90000"/>
              <a:buFont typeface="Wingdings" charset="0"/>
              <a:buChar char="n"/>
            </a:pPr>
            <a:r>
              <a:rPr lang="en-US">
                <a:cs typeface="ＭＳ Ｐゴシック" charset="0"/>
              </a:rPr>
              <a:t>C lies between 4 pairs of vertices (A,D),(A,E),(B,D),(B,E)</a:t>
            </a:r>
          </a:p>
          <a:p>
            <a:pPr>
              <a:buClr>
                <a:schemeClr val="bg2"/>
              </a:buClr>
              <a:buSzPct val="90000"/>
              <a:buFont typeface="Wingdings" charset="0"/>
              <a:buChar char="n"/>
            </a:pPr>
            <a:endParaRPr lang="en-US">
              <a:cs typeface="ＭＳ Ｐゴシック" charset="0"/>
            </a:endParaRPr>
          </a:p>
          <a:p>
            <a:pPr>
              <a:buClr>
                <a:schemeClr val="bg2"/>
              </a:buClr>
              <a:buSzPct val="90000"/>
              <a:buFont typeface="Wingdings" charset="0"/>
              <a:buChar char="n"/>
            </a:pPr>
            <a:r>
              <a:rPr lang="en-US">
                <a:cs typeface="ＭＳ Ｐゴシック" charset="0"/>
              </a:rPr>
              <a:t>note that there are no alternate paths for these pairs to take, so C gets full credit</a:t>
            </a:r>
          </a:p>
          <a:p>
            <a:pPr>
              <a:buClr>
                <a:schemeClr val="bg2"/>
              </a:buClr>
              <a:buSzPct val="90000"/>
              <a:buFont typeface="Wingdings" charset="0"/>
              <a:buChar char="n"/>
            </a:pPr>
            <a:endParaRPr lang="en-US"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083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3581400"/>
            <a:ext cx="7010400" cy="2438400"/>
          </a:xfrm>
        </p:spPr>
        <p:txBody>
          <a:bodyPr/>
          <a:lstStyle/>
          <a:p>
            <a:r>
              <a:rPr lang="en-US" dirty="0"/>
              <a:t>How to account for multiple shortest paths?</a:t>
            </a:r>
          </a:p>
          <a:p>
            <a:pPr lvl="1"/>
            <a:r>
              <a:rPr lang="en-US" dirty="0"/>
              <a:t>C and D “share”</a:t>
            </a:r>
          </a:p>
          <a:p>
            <a:pPr lvl="1"/>
            <a:r>
              <a:rPr lang="en-US" dirty="0"/>
              <a:t>divide by the number of shortest paths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3962400" y="19050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Arial" charset="0"/>
              </a:rPr>
              <a:t>A</a:t>
            </a:r>
          </a:p>
        </p:txBody>
      </p:sp>
      <p:cxnSp>
        <p:nvCxnSpPr>
          <p:cNvPr id="5" name="Straight Connector 4"/>
          <p:cNvCxnSpPr>
            <a:stCxn id="4" idx="6"/>
            <a:endCxn id="9" idx="2"/>
          </p:cNvCxnSpPr>
          <p:nvPr/>
        </p:nvCxnSpPr>
        <p:spPr bwMode="auto">
          <a:xfrm>
            <a:off x="4572000" y="2209800"/>
            <a:ext cx="2209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Oval 5"/>
          <p:cNvSpPr/>
          <p:nvPr/>
        </p:nvSpPr>
        <p:spPr bwMode="auto">
          <a:xfrm>
            <a:off x="4953000" y="19050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Arial" charset="0"/>
              </a:rPr>
              <a:t>B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5867400" y="19050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Arial" charset="0"/>
              </a:rPr>
              <a:t>C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5849203" y="27432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Arial" charset="0"/>
              </a:rPr>
              <a:t>D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6781800" y="19050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Arial" charset="0"/>
              </a:rPr>
              <a:t>E</a:t>
            </a:r>
          </a:p>
        </p:txBody>
      </p:sp>
      <p:cxnSp>
        <p:nvCxnSpPr>
          <p:cNvPr id="10" name="Straight Connector 9"/>
          <p:cNvCxnSpPr>
            <a:stCxn id="6" idx="5"/>
            <a:endCxn id="8" idx="1"/>
          </p:cNvCxnSpPr>
          <p:nvPr/>
        </p:nvCxnSpPr>
        <p:spPr bwMode="auto">
          <a:xfrm>
            <a:off x="5473327" y="2425326"/>
            <a:ext cx="465151" cy="4071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9" idx="3"/>
            <a:endCxn id="8" idx="7"/>
          </p:cNvCxnSpPr>
          <p:nvPr/>
        </p:nvCxnSpPr>
        <p:spPr bwMode="auto">
          <a:xfrm flipH="1">
            <a:off x="6369530" y="2425326"/>
            <a:ext cx="501545" cy="4071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17900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905000"/>
            <a:ext cx="3962400" cy="4051300"/>
          </a:xfrm>
          <a:prstGeom prst="rect">
            <a:avLst/>
          </a:prstGeom>
        </p:spPr>
      </p:pic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ea typeface="ＭＳ Ｐゴシック" charset="0"/>
                <a:cs typeface="ＭＳ Ｐゴシック" charset="0"/>
              </a:rPr>
              <a:t>Betweenness</a:t>
            </a:r>
            <a:r>
              <a:rPr lang="en-US" dirty="0">
                <a:ea typeface="ＭＳ Ｐゴシック" charset="0"/>
                <a:cs typeface="ＭＳ Ｐゴシック" charset="0"/>
              </a:rPr>
              <a:t> examples</a:t>
            </a:r>
          </a:p>
        </p:txBody>
      </p:sp>
      <p:sp>
        <p:nvSpPr>
          <p:cNvPr id="34821" name="TextBox 6"/>
          <p:cNvSpPr txBox="1">
            <a:spLocks noChangeArrowheads="1"/>
          </p:cNvSpPr>
          <p:nvPr/>
        </p:nvSpPr>
        <p:spPr bwMode="auto">
          <a:xfrm>
            <a:off x="1981200" y="4038600"/>
            <a:ext cx="350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/>
              <a:t>A</a:t>
            </a:r>
          </a:p>
        </p:txBody>
      </p:sp>
      <p:sp>
        <p:nvSpPr>
          <p:cNvPr id="34822" name="TextBox 7"/>
          <p:cNvSpPr txBox="1">
            <a:spLocks noChangeArrowheads="1"/>
          </p:cNvSpPr>
          <p:nvPr/>
        </p:nvSpPr>
        <p:spPr bwMode="auto">
          <a:xfrm>
            <a:off x="3048000" y="4114800"/>
            <a:ext cx="338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/>
              <a:t>B</a:t>
            </a:r>
          </a:p>
        </p:txBody>
      </p:sp>
      <p:sp>
        <p:nvSpPr>
          <p:cNvPr id="34823" name="TextBox 8"/>
          <p:cNvSpPr txBox="1">
            <a:spLocks noChangeArrowheads="1"/>
          </p:cNvSpPr>
          <p:nvPr/>
        </p:nvSpPr>
        <p:spPr bwMode="auto">
          <a:xfrm>
            <a:off x="4191000" y="2438400"/>
            <a:ext cx="350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/>
              <a:t>C</a:t>
            </a:r>
          </a:p>
        </p:txBody>
      </p:sp>
      <p:sp>
        <p:nvSpPr>
          <p:cNvPr id="34824" name="TextBox 9"/>
          <p:cNvSpPr txBox="1">
            <a:spLocks noChangeArrowheads="1"/>
          </p:cNvSpPr>
          <p:nvPr/>
        </p:nvSpPr>
        <p:spPr bwMode="auto">
          <a:xfrm>
            <a:off x="5334000" y="4038600"/>
            <a:ext cx="350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 dirty="0"/>
              <a:t>E</a:t>
            </a:r>
          </a:p>
        </p:txBody>
      </p:sp>
      <p:sp>
        <p:nvSpPr>
          <p:cNvPr id="34825" name="TextBox 10"/>
          <p:cNvSpPr txBox="1">
            <a:spLocks noChangeArrowheads="1"/>
          </p:cNvSpPr>
          <p:nvPr/>
        </p:nvSpPr>
        <p:spPr bwMode="auto">
          <a:xfrm>
            <a:off x="4191000" y="5638800"/>
            <a:ext cx="350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/>
              <a:t>D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5715000" y="1905000"/>
            <a:ext cx="4800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800100" indent="-3429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Clr>
                <a:schemeClr val="bg2"/>
              </a:buClr>
              <a:buSzPct val="90000"/>
              <a:buFont typeface="Wingdings" charset="0"/>
              <a:buChar char="n"/>
            </a:pPr>
            <a:r>
              <a:rPr lang="en-US" dirty="0">
                <a:cs typeface="ＭＳ Ｐゴシック" charset="0"/>
              </a:rPr>
              <a:t>why do C and D each have betweenness 1?</a:t>
            </a:r>
          </a:p>
          <a:p>
            <a:pPr>
              <a:buClr>
                <a:schemeClr val="bg2"/>
              </a:buClr>
              <a:buSzPct val="90000"/>
              <a:buFont typeface="Wingdings" charset="0"/>
              <a:buChar char="n"/>
            </a:pPr>
            <a:r>
              <a:rPr lang="en-US" dirty="0">
                <a:cs typeface="ＭＳ Ｐゴシック" charset="0"/>
              </a:rPr>
              <a:t>They are both on shortest paths for pairs (A,E), and (B,E), and so must share credit:</a:t>
            </a:r>
          </a:p>
          <a:p>
            <a:pPr lvl="1">
              <a:buClr>
                <a:schemeClr val="bg2"/>
              </a:buClr>
              <a:buSzPct val="90000"/>
              <a:buFont typeface="Wingdings" charset="0"/>
              <a:buChar char="n"/>
            </a:pPr>
            <a:r>
              <a:rPr lang="en-US" dirty="0">
                <a:ea typeface="ＭＳ Ｐゴシック" charset="0"/>
                <a:cs typeface="ＭＳ Ｐゴシック" charset="0"/>
              </a:rPr>
              <a:t>½+½ =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89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lotr3-be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185" r="-35185"/>
          <a:stretch>
            <a:fillRect/>
          </a:stretch>
        </p:blipFill>
        <p:spPr>
          <a:xfrm>
            <a:off x="1568667" y="762000"/>
            <a:ext cx="11015133" cy="646540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LOTR3 Network</a:t>
            </a:r>
          </a:p>
        </p:txBody>
      </p:sp>
      <p:sp>
        <p:nvSpPr>
          <p:cNvPr id="5" name="Line Callout 1 4"/>
          <p:cNvSpPr/>
          <p:nvPr/>
        </p:nvSpPr>
        <p:spPr bwMode="auto">
          <a:xfrm>
            <a:off x="8426667" y="914400"/>
            <a:ext cx="1676400" cy="990600"/>
          </a:xfrm>
          <a:prstGeom prst="borderCallout1">
            <a:avLst>
              <a:gd name="adj1" fmla="val 112814"/>
              <a:gd name="adj2" fmla="val 23285"/>
              <a:gd name="adj3" fmla="val 268077"/>
              <a:gd name="adj4" fmla="val -5087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Lower degree but higher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betweenness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668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Betweenness</a:t>
            </a:r>
            <a:r>
              <a:rPr lang="en-US" dirty="0"/>
              <a:t> distribution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8465" r="-84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189042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ining-ideg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185" r="-35185"/>
          <a:stretch>
            <a:fillRect/>
          </a:stretch>
        </p:blipFill>
        <p:spPr>
          <a:xfrm>
            <a:off x="1763986" y="1986454"/>
            <a:ext cx="8040025" cy="471914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Dining network</a:t>
            </a:r>
          </a:p>
        </p:txBody>
      </p:sp>
    </p:spTree>
    <p:extLst>
      <p:ext uri="{BB962C8B-B14F-4D97-AF65-F5344CB8AC3E}">
        <p14:creationId xmlns:p14="http://schemas.microsoft.com/office/powerpoint/2010/main" val="23549034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err="1"/>
              <a:t>Betweenness</a:t>
            </a:r>
            <a:r>
              <a:rPr lang="en-US" dirty="0"/>
              <a:t> is kind of slow to compute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especially if you do it in a naive way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O(n</a:t>
            </a:r>
            <a:r>
              <a:rPr lang="en-US" baseline="30000" dirty="0"/>
              <a:t>3</a:t>
            </a:r>
            <a:r>
              <a:rPr lang="en-US" dirty="0"/>
              <a:t>)</a:t>
            </a:r>
          </a:p>
          <a:p>
            <a:pPr>
              <a:lnSpc>
                <a:spcPct val="110000"/>
              </a:lnSpc>
            </a:pPr>
            <a:r>
              <a:rPr lang="en-US" dirty="0"/>
              <a:t>We have to count every path between every pair of nodes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best algorithm is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Compare degree = O(n)</a:t>
            </a:r>
          </a:p>
          <a:p>
            <a:pPr>
              <a:lnSpc>
                <a:spcPct val="110000"/>
              </a:lnSpc>
            </a:pPr>
            <a:r>
              <a:rPr lang="en-US" dirty="0"/>
              <a:t>With very large networks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might not be able to compute this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might prefer measures of lower complexity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2004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tx1"/>
              </a:buClr>
              <a:buSzPct val="70000"/>
              <a:buFont typeface="Wingdings" pitchFamily="2" charset="2"/>
              <a:buChar char="¢"/>
            </a:pPr>
            <a:r>
              <a:rPr lang="en-US" dirty="0"/>
              <a:t>Only use paths of length k</a:t>
            </a:r>
          </a:p>
          <a:p>
            <a:pPr marL="742950" lvl="2" indent="-342900">
              <a:buClr>
                <a:schemeClr val="tx1"/>
              </a:buClr>
              <a:buSzPct val="70000"/>
              <a:buFont typeface="Wingdings" pitchFamily="2" charset="2"/>
              <a:buChar char="¢"/>
            </a:pPr>
            <a:r>
              <a:rPr lang="en-US" dirty="0"/>
              <a:t>becomes linear but has a hard cut-off</a:t>
            </a:r>
          </a:p>
          <a:p>
            <a:pPr marL="742950" lvl="2" indent="-342900">
              <a:buClr>
                <a:schemeClr val="tx1"/>
              </a:buClr>
              <a:buSzPct val="70000"/>
              <a:buFont typeface="Wingdings" pitchFamily="2" charset="2"/>
              <a:buChar char="¢"/>
            </a:pPr>
            <a:r>
              <a:rPr lang="en-US" dirty="0"/>
              <a:t>may miss important non-proximal effects</a:t>
            </a:r>
          </a:p>
          <a:p>
            <a:pPr marL="342900" lvl="1" indent="-342900">
              <a:buClr>
                <a:schemeClr val="tx1"/>
              </a:buClr>
              <a:buSzPct val="70000"/>
              <a:buFont typeface="Wingdings" pitchFamily="2" charset="2"/>
              <a:buChar char="¢"/>
            </a:pPr>
            <a:r>
              <a:rPr lang="en-US" dirty="0"/>
              <a:t>Sample k nodes</a:t>
            </a:r>
          </a:p>
          <a:p>
            <a:pPr marL="742950" lvl="2" indent="-342900">
              <a:buClr>
                <a:schemeClr val="tx1"/>
              </a:buClr>
              <a:buSzPct val="70000"/>
              <a:buFont typeface="Wingdings" pitchFamily="2" charset="2"/>
              <a:buChar char="¢"/>
            </a:pPr>
            <a:r>
              <a:rPr lang="en-US" dirty="0"/>
              <a:t>can tune k to the desired trade-off between accuracy and time</a:t>
            </a:r>
          </a:p>
          <a:p>
            <a:pPr marL="742950" lvl="2" indent="-342900">
              <a:buClr>
                <a:schemeClr val="tx1"/>
              </a:buClr>
              <a:buSzPct val="70000"/>
              <a:buFont typeface="Wingdings" pitchFamily="2" charset="2"/>
              <a:buChar char="¢"/>
            </a:pPr>
            <a:r>
              <a:rPr lang="en-US" dirty="0"/>
              <a:t>implemented in </a:t>
            </a:r>
            <a:r>
              <a:rPr lang="en-US" dirty="0" err="1"/>
              <a:t>NetworkX</a:t>
            </a:r>
            <a:endParaRPr lang="en-US" dirty="0"/>
          </a:p>
          <a:p>
            <a:pPr marL="742950" lvl="2" indent="-342900">
              <a:buClr>
                <a:schemeClr val="tx1"/>
              </a:buClr>
              <a:buSzPct val="70000"/>
              <a:buFont typeface="Wingdings" pitchFamily="2" charset="2"/>
              <a:buChar char="¢"/>
            </a:pPr>
            <a:r>
              <a:rPr lang="en-US" dirty="0" err="1"/>
              <a:t>nx.betweenness</a:t>
            </a:r>
            <a:r>
              <a:rPr lang="en-US" dirty="0"/>
              <a:t>(G, k)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6756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Betweenness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node with high </a:t>
            </a:r>
            <a:r>
              <a:rPr lang="en-US" dirty="0" err="1"/>
              <a:t>betweenness</a:t>
            </a:r>
            <a:r>
              <a:rPr lang="en-US" dirty="0"/>
              <a:t> is important IF</a:t>
            </a:r>
          </a:p>
          <a:p>
            <a:pPr lvl="1"/>
            <a:r>
              <a:rPr lang="en-US" dirty="0"/>
              <a:t>the purpose of the network is communication or the flow of things</a:t>
            </a:r>
          </a:p>
          <a:p>
            <a:pPr lvl="1"/>
            <a:r>
              <a:rPr lang="en-US" dirty="0"/>
              <a:t>and the person benefits from the flow</a:t>
            </a:r>
          </a:p>
        </p:txBody>
      </p:sp>
    </p:spTree>
    <p:extLst>
      <p:ext uri="{BB962C8B-B14F-4D97-AF65-F5344CB8AC3E}">
        <p14:creationId xmlns:p14="http://schemas.microsoft.com/office/powerpoint/2010/main" val="4949843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Closeness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What if it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 not so important to have many direct friends?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Or be 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between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others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But one still wants to be in the 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middle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of things, not too far from the center</a:t>
            </a:r>
          </a:p>
        </p:txBody>
      </p:sp>
    </p:spTree>
    <p:extLst>
      <p:ext uri="{BB962C8B-B14F-4D97-AF65-F5344CB8AC3E}">
        <p14:creationId xmlns:p14="http://schemas.microsoft.com/office/powerpoint/2010/main" val="2985281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most important nodes?</a:t>
            </a:r>
          </a:p>
          <a:p>
            <a:pPr lvl="1"/>
            <a:r>
              <a:rPr lang="en-US" dirty="0"/>
              <a:t>No single answer</a:t>
            </a:r>
          </a:p>
          <a:p>
            <a:pPr lvl="1"/>
            <a:r>
              <a:rPr lang="en-US" dirty="0"/>
              <a:t>depends on the kind of network</a:t>
            </a:r>
          </a:p>
        </p:txBody>
      </p:sp>
    </p:spTree>
    <p:extLst>
      <p:ext uri="{BB962C8B-B14F-4D97-AF65-F5344CB8AC3E}">
        <p14:creationId xmlns:p14="http://schemas.microsoft.com/office/powerpoint/2010/main" val="8499330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without brokerage</a:t>
            </a:r>
          </a:p>
        </p:txBody>
      </p:sp>
      <p:pic>
        <p:nvPicPr>
          <p:cNvPr id="4" name="Picture 10" descr="xyclose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868"/>
          <a:stretch/>
        </p:blipFill>
        <p:spPr bwMode="auto">
          <a:xfrm>
            <a:off x="3759200" y="3820746"/>
            <a:ext cx="515620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5943600" y="3058746"/>
            <a:ext cx="457200" cy="4572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6" name="Straight Connector 5"/>
          <p:cNvCxnSpPr/>
          <p:nvPr/>
        </p:nvCxnSpPr>
        <p:spPr>
          <a:xfrm>
            <a:off x="6172200" y="3515946"/>
            <a:ext cx="0" cy="457200"/>
          </a:xfrm>
          <a:prstGeom prst="line">
            <a:avLst/>
          </a:prstGeom>
          <a:ln w="57150" cmpd="sng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10" descr="xyclose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246"/>
          <a:stretch/>
        </p:blipFill>
        <p:spPr bwMode="auto">
          <a:xfrm rot="19800000">
            <a:off x="3715490" y="3732280"/>
            <a:ext cx="5156200" cy="698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 descr="xyclose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86" t="-3270" r="2786" b="51634"/>
          <a:stretch/>
        </p:blipFill>
        <p:spPr bwMode="auto">
          <a:xfrm rot="2700000">
            <a:off x="3626828" y="3780488"/>
            <a:ext cx="5156200" cy="755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11506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distance to other nodes</a:t>
            </a:r>
          </a:p>
          <a:p>
            <a:r>
              <a:rPr lang="en-US" dirty="0"/>
              <a:t>This gives a strange result</a:t>
            </a:r>
          </a:p>
          <a:p>
            <a:pPr lvl="1"/>
            <a:r>
              <a:rPr lang="en-US" dirty="0"/>
              <a:t>smaller is more important</a:t>
            </a:r>
          </a:p>
          <a:p>
            <a:r>
              <a:rPr lang="en-US" dirty="0"/>
              <a:t>So to match other metrics</a:t>
            </a:r>
          </a:p>
          <a:p>
            <a:pPr lvl="1"/>
            <a:r>
              <a:rPr lang="en-US" dirty="0"/>
              <a:t>1 / (average distance)</a:t>
            </a:r>
          </a:p>
          <a:p>
            <a:r>
              <a:rPr lang="en-US" dirty="0"/>
              <a:t>Now the range is 0 to 1</a:t>
            </a:r>
          </a:p>
          <a:p>
            <a:pPr lvl="1"/>
            <a:r>
              <a:rPr lang="en-US" dirty="0"/>
              <a:t>close to zero means far from most nodes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6546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Closeness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916112"/>
            <a:ext cx="63881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3200400" y="2678112"/>
            <a:ext cx="350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/>
              <a:t>A</a:t>
            </a:r>
          </a:p>
        </p:txBody>
      </p:sp>
      <p:sp>
        <p:nvSpPr>
          <p:cNvPr id="6" name="TextBox 10"/>
          <p:cNvSpPr txBox="1">
            <a:spLocks noChangeArrowheads="1"/>
          </p:cNvSpPr>
          <p:nvPr/>
        </p:nvSpPr>
        <p:spPr bwMode="auto">
          <a:xfrm>
            <a:off x="4572000" y="2678112"/>
            <a:ext cx="338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/>
              <a:t>B</a:t>
            </a: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5943600" y="2678112"/>
            <a:ext cx="350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/>
              <a:t>C</a:t>
            </a:r>
          </a:p>
        </p:txBody>
      </p:sp>
      <p:sp>
        <p:nvSpPr>
          <p:cNvPr id="8" name="TextBox 12"/>
          <p:cNvSpPr txBox="1">
            <a:spLocks noChangeArrowheads="1"/>
          </p:cNvSpPr>
          <p:nvPr/>
        </p:nvSpPr>
        <p:spPr bwMode="auto">
          <a:xfrm>
            <a:off x="8763000" y="2678112"/>
            <a:ext cx="350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/>
              <a:t>E</a:t>
            </a:r>
          </a:p>
        </p:txBody>
      </p:sp>
      <p:sp>
        <p:nvSpPr>
          <p:cNvPr id="9" name="TextBox 13"/>
          <p:cNvSpPr txBox="1">
            <a:spLocks noChangeArrowheads="1"/>
          </p:cNvSpPr>
          <p:nvPr/>
        </p:nvSpPr>
        <p:spPr bwMode="auto">
          <a:xfrm>
            <a:off x="7391400" y="2678112"/>
            <a:ext cx="350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/>
              <a:t>D</a:t>
            </a:r>
          </a:p>
        </p:txBody>
      </p:sp>
      <p:pic>
        <p:nvPicPr>
          <p:cNvPr id="10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505200"/>
            <a:ext cx="2616200" cy="246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581400"/>
            <a:ext cx="28702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30858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lotr3-clo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185" t="14737" r="-35185"/>
          <a:stretch/>
        </p:blipFill>
        <p:spPr>
          <a:xfrm>
            <a:off x="457200" y="1891862"/>
            <a:ext cx="11937998" cy="597444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LOTR 3 Network</a:t>
            </a:r>
          </a:p>
        </p:txBody>
      </p:sp>
    </p:spTree>
    <p:extLst>
      <p:ext uri="{BB962C8B-B14F-4D97-AF65-F5344CB8AC3E}">
        <p14:creationId xmlns:p14="http://schemas.microsoft.com/office/powerpoint/2010/main" val="25066375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Dining network</a:t>
            </a:r>
          </a:p>
        </p:txBody>
      </p:sp>
      <p:pic>
        <p:nvPicPr>
          <p:cNvPr id="4" name="Content Placeholder 3" descr="dining-clo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185" r="-35185"/>
          <a:stretch>
            <a:fillRect/>
          </a:stretch>
        </p:blipFill>
        <p:spPr>
          <a:xfrm>
            <a:off x="1905000" y="1812463"/>
            <a:ext cx="8311055" cy="4878228"/>
          </a:xfrm>
        </p:spPr>
      </p:pic>
    </p:spTree>
    <p:extLst>
      <p:ext uri="{BB962C8B-B14F-4D97-AF65-F5344CB8AC3E}">
        <p14:creationId xmlns:p14="http://schemas.microsoft.com/office/powerpoint/2010/main" val="36171551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Closeness distribution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8780" r="-878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822836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node with high closeness is important IF</a:t>
            </a:r>
          </a:p>
          <a:p>
            <a:pPr lvl="1"/>
            <a:r>
              <a:rPr lang="en-US" dirty="0"/>
              <a:t>reaching others in a small number of steps is important </a:t>
            </a:r>
          </a:p>
        </p:txBody>
      </p:sp>
    </p:spTree>
    <p:extLst>
      <p:ext uri="{BB962C8B-B14F-4D97-AF65-F5344CB8AC3E}">
        <p14:creationId xmlns:p14="http://schemas.microsoft.com/office/powerpoint/2010/main" val="10796709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Centrality 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Normally centrality values are correlated</a:t>
            </a:r>
          </a:p>
          <a:p>
            <a:pPr lvl="1"/>
            <a:r>
              <a:rPr lang="en-US" dirty="0"/>
              <a:t>high degree nodes living the middle of the network</a:t>
            </a:r>
          </a:p>
          <a:p>
            <a:r>
              <a:rPr lang="en-US" dirty="0"/>
              <a:t>But not always</a:t>
            </a:r>
          </a:p>
        </p:txBody>
      </p:sp>
    </p:spTree>
    <p:extLst>
      <p:ext uri="{BB962C8B-B14F-4D97-AF65-F5344CB8AC3E}">
        <p14:creationId xmlns:p14="http://schemas.microsoft.com/office/powerpoint/2010/main" val="30456513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degree / High closeness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0" y="1905000"/>
          <a:ext cx="7162800" cy="3823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degree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closeness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</a:t>
                      </a:r>
                      <a:r>
                        <a:rPr lang="en-US" dirty="0" err="1"/>
                        <a:t>betweenness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0748">
                <a:tc>
                  <a:txBody>
                    <a:bodyPr/>
                    <a:lstStyle/>
                    <a:p>
                      <a:r>
                        <a:rPr lang="en-US" dirty="0"/>
                        <a:t>High degree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6666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666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0748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  <a:r>
                        <a:rPr lang="en-US" baseline="0" dirty="0"/>
                        <a:t> closeness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6666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666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8552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betweenness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6666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666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31413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degree / </a:t>
            </a:r>
            <a:br>
              <a:rPr lang="en-US" dirty="0"/>
            </a:br>
            <a:r>
              <a:rPr lang="en-US" dirty="0"/>
              <a:t>High </a:t>
            </a:r>
            <a:r>
              <a:rPr lang="en-US" dirty="0" err="1"/>
              <a:t>betweenness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0" y="1905000"/>
          <a:ext cx="7162800" cy="3823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degree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closeness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</a:t>
                      </a:r>
                      <a:r>
                        <a:rPr lang="en-US" dirty="0" err="1"/>
                        <a:t>betweenness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0748">
                <a:tc>
                  <a:txBody>
                    <a:bodyPr/>
                    <a:lstStyle/>
                    <a:p>
                      <a:r>
                        <a:rPr lang="en-US" dirty="0"/>
                        <a:t>High degree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6666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666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0748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  <a:r>
                        <a:rPr lang="en-US" baseline="0" dirty="0"/>
                        <a:t> closeness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6666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666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8552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betweenness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6666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666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6666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666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838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ideas of centrality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measures capture different ideas of what makes a node important</a:t>
            </a:r>
          </a:p>
          <a:p>
            <a:r>
              <a:rPr lang="en-US" dirty="0"/>
              <a:t>Here X &gt; Y by different measures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8" descr="xyi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034135"/>
            <a:ext cx="1638300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xyou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034135"/>
            <a:ext cx="1524000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xyclos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4491335"/>
            <a:ext cx="187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 descr="xybet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957935"/>
            <a:ext cx="16637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2"/>
          <p:cNvSpPr txBox="1">
            <a:spLocks noChangeArrowheads="1"/>
          </p:cNvSpPr>
          <p:nvPr/>
        </p:nvSpPr>
        <p:spPr bwMode="auto">
          <a:xfrm>
            <a:off x="2209800" y="5634336"/>
            <a:ext cx="13825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indegree</a:t>
            </a:r>
          </a:p>
        </p:txBody>
      </p:sp>
      <p:sp>
        <p:nvSpPr>
          <p:cNvPr id="9" name="TextBox 14"/>
          <p:cNvSpPr txBox="1">
            <a:spLocks noChangeArrowheads="1"/>
          </p:cNvSpPr>
          <p:nvPr/>
        </p:nvSpPr>
        <p:spPr bwMode="auto">
          <a:xfrm>
            <a:off x="4343401" y="5634336"/>
            <a:ext cx="15708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outdegree</a:t>
            </a:r>
          </a:p>
        </p:txBody>
      </p:sp>
      <p:sp>
        <p:nvSpPr>
          <p:cNvPr id="10" name="TextBox 15"/>
          <p:cNvSpPr txBox="1">
            <a:spLocks noChangeArrowheads="1"/>
          </p:cNvSpPr>
          <p:nvPr/>
        </p:nvSpPr>
        <p:spPr bwMode="auto">
          <a:xfrm>
            <a:off x="6248400" y="5634336"/>
            <a:ext cx="19984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betweenness</a:t>
            </a:r>
          </a:p>
        </p:txBody>
      </p:sp>
      <p:sp>
        <p:nvSpPr>
          <p:cNvPr id="11" name="TextBox 16"/>
          <p:cNvSpPr txBox="1">
            <a:spLocks noChangeArrowheads="1"/>
          </p:cNvSpPr>
          <p:nvPr/>
        </p:nvSpPr>
        <p:spPr bwMode="auto">
          <a:xfrm>
            <a:off x="8458200" y="5634336"/>
            <a:ext cx="15532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closeness</a:t>
            </a:r>
          </a:p>
        </p:txBody>
      </p:sp>
    </p:spTree>
    <p:extLst>
      <p:ext uri="{BB962C8B-B14F-4D97-AF65-F5344CB8AC3E}">
        <p14:creationId xmlns:p14="http://schemas.microsoft.com/office/powerpoint/2010/main" val="12060979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closeness / </a:t>
            </a:r>
            <a:br>
              <a:rPr lang="en-US" dirty="0"/>
            </a:br>
            <a:r>
              <a:rPr lang="en-US" dirty="0"/>
              <a:t>High degree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0" y="1905000"/>
          <a:ext cx="7162800" cy="3823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degree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closeness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</a:t>
                      </a:r>
                      <a:r>
                        <a:rPr lang="en-US" dirty="0" err="1"/>
                        <a:t>betweenness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0748">
                <a:tc>
                  <a:txBody>
                    <a:bodyPr/>
                    <a:lstStyle/>
                    <a:p>
                      <a:r>
                        <a:rPr lang="en-US" dirty="0"/>
                        <a:t>High degree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6666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666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6666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666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0748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  <a:r>
                        <a:rPr lang="en-US" baseline="0" dirty="0"/>
                        <a:t> closeness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6666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666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8552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betweenness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6666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666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0306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closeness / </a:t>
            </a:r>
            <a:br>
              <a:rPr lang="en-US" dirty="0"/>
            </a:br>
            <a:r>
              <a:rPr lang="en-US" dirty="0"/>
              <a:t>High </a:t>
            </a:r>
            <a:r>
              <a:rPr lang="en-US" dirty="0" err="1"/>
              <a:t>betweenness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0" y="1905000"/>
          <a:ext cx="7162800" cy="3823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degree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closeness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</a:t>
                      </a:r>
                      <a:r>
                        <a:rPr lang="en-US" dirty="0" err="1"/>
                        <a:t>betweenness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0748">
                <a:tc>
                  <a:txBody>
                    <a:bodyPr/>
                    <a:lstStyle/>
                    <a:p>
                      <a:r>
                        <a:rPr lang="en-US" dirty="0"/>
                        <a:t>High degree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6666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666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0748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  <a:r>
                        <a:rPr lang="en-US" baseline="0" dirty="0"/>
                        <a:t> closeness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6666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666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8552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betweenness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6666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666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6666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666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86818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degree /</a:t>
            </a:r>
            <a:br>
              <a:rPr lang="en-US" dirty="0"/>
            </a:br>
            <a:r>
              <a:rPr lang="en-US" dirty="0"/>
              <a:t>Low </a:t>
            </a:r>
            <a:r>
              <a:rPr lang="en-US" dirty="0" err="1"/>
              <a:t>betweenness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0" y="1905000"/>
          <a:ext cx="7162800" cy="3823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degree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closeness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</a:t>
                      </a:r>
                      <a:r>
                        <a:rPr lang="en-US" dirty="0" err="1"/>
                        <a:t>betweenness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0748">
                <a:tc>
                  <a:txBody>
                    <a:bodyPr/>
                    <a:lstStyle/>
                    <a:p>
                      <a:r>
                        <a:rPr lang="en-US" dirty="0"/>
                        <a:t>High degree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6666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666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6666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666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0748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  <a:r>
                        <a:rPr lang="en-US" baseline="0" dirty="0"/>
                        <a:t> closeness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6666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666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8552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betweenness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6666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666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94121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closeness /</a:t>
            </a:r>
            <a:br>
              <a:rPr lang="en-US" dirty="0"/>
            </a:br>
            <a:r>
              <a:rPr lang="en-US" dirty="0"/>
              <a:t>Low </a:t>
            </a:r>
            <a:r>
              <a:rPr lang="en-US" dirty="0" err="1"/>
              <a:t>betweenness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0" y="1905000"/>
          <a:ext cx="7162800" cy="3823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degree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closeness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</a:t>
                      </a:r>
                      <a:r>
                        <a:rPr lang="en-US" dirty="0" err="1"/>
                        <a:t>betweenness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0748">
                <a:tc>
                  <a:txBody>
                    <a:bodyPr/>
                    <a:lstStyle/>
                    <a:p>
                      <a:r>
                        <a:rPr lang="en-US" dirty="0"/>
                        <a:t>High degree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6666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666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0748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  <a:r>
                        <a:rPr lang="en-US" baseline="0" dirty="0"/>
                        <a:t> closeness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6666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666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6666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666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8552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betweenness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6666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666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5335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Centrality 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nodes are usually important </a:t>
            </a:r>
          </a:p>
          <a:p>
            <a:pPr lvl="1"/>
            <a:r>
              <a:rPr lang="en-US" dirty="0"/>
              <a:t>no matter how you measure</a:t>
            </a:r>
          </a:p>
          <a:p>
            <a:r>
              <a:rPr lang="en-US" dirty="0"/>
              <a:t>But</a:t>
            </a:r>
          </a:p>
          <a:p>
            <a:pPr lvl="1"/>
            <a:r>
              <a:rPr lang="en-US" dirty="0"/>
              <a:t>sometimes they are not</a:t>
            </a:r>
          </a:p>
          <a:p>
            <a:pPr lvl="1"/>
            <a:r>
              <a:rPr lang="en-US" dirty="0"/>
              <a:t>those differences can be interesting</a:t>
            </a:r>
          </a:p>
        </p:txBody>
      </p:sp>
    </p:spTree>
    <p:extLst>
      <p:ext uri="{BB962C8B-B14F-4D97-AF65-F5344CB8AC3E}">
        <p14:creationId xmlns:p14="http://schemas.microsoft.com/office/powerpoint/2010/main" val="3340119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Degree centrality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We’ve talked a lot about degree</a:t>
            </a:r>
          </a:p>
          <a:p>
            <a:r>
              <a:rPr lang="en-US" dirty="0"/>
              <a:t>Degree centrality</a:t>
            </a:r>
          </a:p>
          <a:p>
            <a:pPr lvl="1"/>
            <a:r>
              <a:rPr lang="en-US" dirty="0"/>
              <a:t>is normalized degree</a:t>
            </a:r>
          </a:p>
          <a:p>
            <a:r>
              <a:rPr lang="en-US" dirty="0"/>
              <a:t>Undirected network</a:t>
            </a:r>
          </a:p>
          <a:p>
            <a:pPr lvl="1"/>
            <a:r>
              <a:rPr lang="en-US" dirty="0"/>
              <a:t>d / max(d) = d / n-1</a:t>
            </a:r>
          </a:p>
          <a:p>
            <a:r>
              <a:rPr lang="en-US" dirty="0"/>
              <a:t>Directed network</a:t>
            </a:r>
          </a:p>
          <a:p>
            <a:pPr lvl="1"/>
            <a:r>
              <a:rPr lang="en-US" dirty="0"/>
              <a:t>d</a:t>
            </a:r>
            <a:r>
              <a:rPr lang="en-US" baseline="-25000" dirty="0"/>
              <a:t>in</a:t>
            </a:r>
            <a:r>
              <a:rPr lang="en-US" dirty="0"/>
              <a:t> / max(d) = d</a:t>
            </a:r>
            <a:r>
              <a:rPr lang="en-US" baseline="-25000" dirty="0"/>
              <a:t>in</a:t>
            </a:r>
            <a:r>
              <a:rPr lang="en-US" dirty="0"/>
              <a:t> / n-1</a:t>
            </a:r>
          </a:p>
          <a:p>
            <a:pPr lvl="1"/>
            <a:r>
              <a:rPr lang="en-US" dirty="0" err="1"/>
              <a:t>d</a:t>
            </a:r>
            <a:r>
              <a:rPr lang="en-US" baseline="-25000" dirty="0" err="1"/>
              <a:t>out</a:t>
            </a:r>
            <a:r>
              <a:rPr lang="en-US" dirty="0"/>
              <a:t> / max(d) = </a:t>
            </a:r>
            <a:r>
              <a:rPr lang="en-US" dirty="0" err="1"/>
              <a:t>d</a:t>
            </a:r>
            <a:r>
              <a:rPr lang="en-US" baseline="-25000" dirty="0" err="1"/>
              <a:t>out</a:t>
            </a:r>
            <a:r>
              <a:rPr lang="en-US" dirty="0"/>
              <a:t> / n-1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163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Dividing by the maximum degree</a:t>
            </a:r>
          </a:p>
          <a:p>
            <a:r>
              <a:rPr lang="en-US" dirty="0"/>
              <a:t>Let’s us compare between networks</a:t>
            </a:r>
          </a:p>
          <a:p>
            <a:pPr lvl="1"/>
            <a:r>
              <a:rPr lang="en-US" dirty="0"/>
              <a:t>degree of 5 means something different</a:t>
            </a:r>
          </a:p>
          <a:p>
            <a:pPr lvl="2"/>
            <a:r>
              <a:rPr lang="en-US" dirty="0"/>
              <a:t>network of size 6</a:t>
            </a:r>
          </a:p>
          <a:p>
            <a:pPr lvl="3"/>
            <a:r>
              <a:rPr lang="en-US" dirty="0"/>
              <a:t>degree centrality = 1</a:t>
            </a:r>
          </a:p>
          <a:p>
            <a:pPr lvl="2"/>
            <a:r>
              <a:rPr lang="en-US" dirty="0"/>
              <a:t>network of size 600</a:t>
            </a:r>
          </a:p>
          <a:p>
            <a:pPr lvl="3"/>
            <a:r>
              <a:rPr lang="en-US" dirty="0"/>
              <a:t>degree centrality = 0.0083</a:t>
            </a:r>
          </a:p>
        </p:txBody>
      </p:sp>
    </p:spTree>
    <p:extLst>
      <p:ext uri="{BB962C8B-B14F-4D97-AF65-F5344CB8AC3E}">
        <p14:creationId xmlns:p14="http://schemas.microsoft.com/office/powerpoint/2010/main" val="2616772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Normalizations of degree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2819401" y="5334000"/>
            <a:ext cx="4518025" cy="736600"/>
            <a:chOff x="1295400" y="5334000"/>
            <a:chExt cx="4518412" cy="736600"/>
          </a:xfrm>
        </p:grpSpPr>
        <p:pic>
          <p:nvPicPr>
            <p:cNvPr id="5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5334000"/>
              <a:ext cx="4518412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" name="Straight Connector 13"/>
            <p:cNvCxnSpPr>
              <a:cxnSpLocks noChangeShapeType="1"/>
            </p:cNvCxnSpPr>
            <p:nvPr/>
          </p:nvCxnSpPr>
          <p:spPr bwMode="auto">
            <a:xfrm>
              <a:off x="1905000" y="5715000"/>
              <a:ext cx="533400" cy="158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7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110" y="1858168"/>
            <a:ext cx="3200400" cy="314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1" y="1905001"/>
            <a:ext cx="293052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0568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relative degree centrality</a:t>
            </a:r>
          </a:p>
          <a:p>
            <a:pPr lvl="1"/>
            <a:r>
              <a:rPr lang="en-US" dirty="0"/>
              <a:t>means that a node has many neighbors</a:t>
            </a:r>
          </a:p>
          <a:p>
            <a:r>
              <a:rPr lang="en-US" dirty="0"/>
              <a:t>Is this node important?</a:t>
            </a:r>
          </a:p>
          <a:p>
            <a:pPr lvl="1"/>
            <a:r>
              <a:rPr lang="en-US" dirty="0"/>
              <a:t>depends on the kind of network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45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Email network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maybe this is the administrative assistant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sending everyone meeting reminders</a:t>
            </a:r>
          </a:p>
          <a:p>
            <a:pPr>
              <a:lnSpc>
                <a:spcPct val="120000"/>
              </a:lnSpc>
            </a:pPr>
            <a:r>
              <a:rPr lang="en-US" dirty="0"/>
              <a:t>Criminal network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maybe this is the street dealer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lots of drug buyers</a:t>
            </a:r>
          </a:p>
          <a:p>
            <a:pPr>
              <a:lnSpc>
                <a:spcPct val="120000"/>
              </a:lnSpc>
            </a:pPr>
            <a:r>
              <a:rPr lang="en-US" dirty="0"/>
              <a:t>Web pages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maybe a page is designed to have high in-degree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part of a spam network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12915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{E1965DA6-1EDB-A44E-B17D-48CC4EF17F92}tf10001123</Template>
  <TotalTime>14184</TotalTime>
  <Words>941</Words>
  <Application>Microsoft Macintosh PowerPoint</Application>
  <PresentationFormat>Widescreen</PresentationFormat>
  <Paragraphs>243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Zapf Dingbats</vt:lpstr>
      <vt:lpstr>Arial</vt:lpstr>
      <vt:lpstr>Calibri</vt:lpstr>
      <vt:lpstr>Gill Sans MT</vt:lpstr>
      <vt:lpstr>Wingdings</vt:lpstr>
      <vt:lpstr>Wingdings 2</vt:lpstr>
      <vt:lpstr>Dividend</vt:lpstr>
      <vt:lpstr>INFO 5871-001: Data Science / Info Science</vt:lpstr>
      <vt:lpstr>centrality 1</vt:lpstr>
      <vt:lpstr>Centrality</vt:lpstr>
      <vt:lpstr>Different ideas of centrality</vt:lpstr>
      <vt:lpstr>Degree centrality</vt:lpstr>
      <vt:lpstr>Normalization</vt:lpstr>
      <vt:lpstr>Normalizations of degree</vt:lpstr>
      <vt:lpstr>Interpretation</vt:lpstr>
      <vt:lpstr>Anti-Examples</vt:lpstr>
      <vt:lpstr>Examples</vt:lpstr>
      <vt:lpstr>In NetworkX</vt:lpstr>
      <vt:lpstr>Example: LOTR1 network</vt:lpstr>
      <vt:lpstr>Weighted degree distribution</vt:lpstr>
      <vt:lpstr>In-degree centrality</vt:lpstr>
      <vt:lpstr>Degree centrality</vt:lpstr>
      <vt:lpstr>Brokerage</vt:lpstr>
      <vt:lpstr>Brokerage</vt:lpstr>
      <vt:lpstr>Constraint / Structural holes</vt:lpstr>
      <vt:lpstr>Betweeness: capturing brokerage</vt:lpstr>
      <vt:lpstr>Betweenness examples</vt:lpstr>
      <vt:lpstr>But</vt:lpstr>
      <vt:lpstr>Betweenness examples</vt:lpstr>
      <vt:lpstr>LOTR3 Network</vt:lpstr>
      <vt:lpstr>Betweenness distribution</vt:lpstr>
      <vt:lpstr>Dining network</vt:lpstr>
      <vt:lpstr>Computation</vt:lpstr>
      <vt:lpstr>Approximations</vt:lpstr>
      <vt:lpstr>Betweenness</vt:lpstr>
      <vt:lpstr>Closeness</vt:lpstr>
      <vt:lpstr>Importance without brokerage</vt:lpstr>
      <vt:lpstr>Closeness</vt:lpstr>
      <vt:lpstr>Closeness examples</vt:lpstr>
      <vt:lpstr>LOTR 3 Network</vt:lpstr>
      <vt:lpstr>Dining network</vt:lpstr>
      <vt:lpstr>Closeness distribution</vt:lpstr>
      <vt:lpstr>Closeness</vt:lpstr>
      <vt:lpstr>Centrality correlation</vt:lpstr>
      <vt:lpstr>Low degree / High closeness</vt:lpstr>
      <vt:lpstr>Low degree /  High betweenness</vt:lpstr>
      <vt:lpstr>Low closeness /  High degree</vt:lpstr>
      <vt:lpstr>Low closeness /  High betweenness</vt:lpstr>
      <vt:lpstr>High degree / Low betweenness</vt:lpstr>
      <vt:lpstr>High closeness / Low betweenness</vt:lpstr>
      <vt:lpstr>Centrality correlation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5871-001: Data Science / Info Science</dc:title>
  <dc:creator>Robin Douglas Burke</dc:creator>
  <cp:lastModifiedBy>Keke Wu</cp:lastModifiedBy>
  <cp:revision>71</cp:revision>
  <dcterms:created xsi:type="dcterms:W3CDTF">2019-08-24T17:30:40Z</dcterms:created>
  <dcterms:modified xsi:type="dcterms:W3CDTF">2019-12-10T01:15:15Z</dcterms:modified>
</cp:coreProperties>
</file>