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1209" r:id="rId4"/>
    <p:sldId id="1210" r:id="rId5"/>
    <p:sldId id="1211" r:id="rId6"/>
    <p:sldId id="1212" r:id="rId7"/>
    <p:sldId id="1216" r:id="rId8"/>
    <p:sldId id="1217" r:id="rId9"/>
    <p:sldId id="1234" r:id="rId10"/>
    <p:sldId id="1219" r:id="rId11"/>
    <p:sldId id="123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DF5E6-1C9C-1645-84C7-07C94D82A3D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7F2A-77BC-2647-88EC-248BB500C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6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364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7B1F-1643-DB4A-A2FA-8BCD8F58F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 5871-001: Data Science / Info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303BC-0E65-1448-8347-E5E53CB0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>
            <a:normAutofit/>
          </a:bodyPr>
          <a:lstStyle/>
          <a:p>
            <a:r>
              <a:rPr lang="en-US" dirty="0"/>
              <a:t>Robin burke, Fall 2019</a:t>
            </a:r>
          </a:p>
        </p:txBody>
      </p:sp>
    </p:spTree>
    <p:extLst>
      <p:ext uri="{BB962C8B-B14F-4D97-AF65-F5344CB8AC3E}">
        <p14:creationId xmlns:p14="http://schemas.microsoft.com/office/powerpoint/2010/main" val="269307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importance is relative</a:t>
            </a:r>
          </a:p>
          <a:p>
            <a:pPr lvl="1"/>
            <a:r>
              <a:rPr lang="en-US" dirty="0"/>
              <a:t>“it’s who you know”</a:t>
            </a:r>
          </a:p>
          <a:p>
            <a:r>
              <a:rPr lang="en-US" dirty="0"/>
              <a:t>assumes no dilution effect</a:t>
            </a:r>
          </a:p>
          <a:p>
            <a:pPr lvl="1"/>
            <a:r>
              <a:rPr lang="en-US" dirty="0"/>
              <a:t>all outbound edges get full weight</a:t>
            </a:r>
          </a:p>
          <a:p>
            <a:r>
              <a:rPr lang="en-US" dirty="0"/>
              <a:t>In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 err="1"/>
              <a:t>nx.eigenvector_centrality</a:t>
            </a:r>
            <a:r>
              <a:rPr lang="en-US" dirty="0"/>
              <a:t>(G)</a:t>
            </a:r>
          </a:p>
          <a:p>
            <a:pPr lvl="1"/>
            <a:r>
              <a:rPr lang="en-US" dirty="0"/>
              <a:t>“power iteration”</a:t>
            </a:r>
          </a:p>
        </p:txBody>
      </p:sp>
    </p:spTree>
    <p:extLst>
      <p:ext uri="{BB962C8B-B14F-4D97-AF65-F5344CB8AC3E}">
        <p14:creationId xmlns:p14="http://schemas.microsoft.com/office/powerpoint/2010/main" val="425120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15D-697D-2A4B-B6C9-C720E36F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9A0F-5C9F-7046-95F6-F96BE021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minutes break plus</a:t>
            </a:r>
          </a:p>
          <a:p>
            <a:r>
              <a:rPr lang="en-US" dirty="0"/>
              <a:t>10 minutes to do the FCQs</a:t>
            </a:r>
          </a:p>
          <a:p>
            <a:r>
              <a:rPr lang="en-US" dirty="0"/>
              <a:t>Lab: </a:t>
            </a:r>
            <a:r>
              <a:rPr lang="en-US" dirty="0" err="1"/>
              <a:t>Gephi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99DC3-F0DD-004F-9FE6-4B85C635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EEB25-5992-4A42-B295-B47A2AA3E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15,  Part 3</a:t>
            </a:r>
          </a:p>
        </p:txBody>
      </p:sp>
    </p:spTree>
    <p:extLst>
      <p:ext uri="{BB962C8B-B14F-4D97-AF65-F5344CB8AC3E}">
        <p14:creationId xmlns:p14="http://schemas.microsoft.com/office/powerpoint/2010/main" val="10135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133600"/>
            <a:ext cx="7010400" cy="4114800"/>
          </a:xfrm>
        </p:spPr>
        <p:txBody>
          <a:bodyPr/>
          <a:lstStyle/>
          <a:p>
            <a:r>
              <a:rPr lang="en-US" dirty="0"/>
              <a:t>What if your centrality depends on your neighbor’s centrality?</a:t>
            </a:r>
          </a:p>
          <a:p>
            <a:r>
              <a:rPr lang="en-US" dirty="0"/>
              <a:t>Centrality as a relational concept</a:t>
            </a:r>
          </a:p>
          <a:p>
            <a:pPr lvl="1"/>
            <a:r>
              <a:rPr lang="en-US" dirty="0"/>
              <a:t>having to do with being associated with other central individuals</a:t>
            </a:r>
          </a:p>
        </p:txBody>
      </p:sp>
    </p:spTree>
    <p:extLst>
      <p:ext uri="{BB962C8B-B14F-4D97-AF65-F5344CB8AC3E}">
        <p14:creationId xmlns:p14="http://schemas.microsoft.com/office/powerpoint/2010/main" val="197890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Content Placeholder 8" descr="dining-ideg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752601" y="1849821"/>
            <a:ext cx="8399808" cy="49303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2" name="Oval 291"/>
          <p:cNvSpPr/>
          <p:nvPr/>
        </p:nvSpPr>
        <p:spPr bwMode="auto">
          <a:xfrm>
            <a:off x="4844996" y="3238500"/>
            <a:ext cx="420687" cy="381000"/>
          </a:xfrm>
          <a:prstGeom prst="ellipse">
            <a:avLst/>
          </a:prstGeom>
          <a:noFill/>
          <a:ln w="38100" cap="flat" cmpd="sng" algn="ctr">
            <a:solidFill>
              <a:schemeClr val="tx1">
                <a:alpha val="81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93" name="Line Callout 1 292"/>
          <p:cNvSpPr/>
          <p:nvPr/>
        </p:nvSpPr>
        <p:spPr bwMode="auto">
          <a:xfrm>
            <a:off x="1676401" y="2061303"/>
            <a:ext cx="1823409" cy="946150"/>
          </a:xfrm>
          <a:prstGeom prst="borderCallout1">
            <a:avLst>
              <a:gd name="adj1" fmla="val 114129"/>
              <a:gd name="adj2" fmla="val 86968"/>
              <a:gd name="adj3" fmla="val 145807"/>
              <a:gd name="adj4" fmla="val 1616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Maxine has low in-degree (2) but her in-links come from Eva (6) and Anna (3)</a:t>
            </a:r>
          </a:p>
        </p:txBody>
      </p:sp>
      <p:sp>
        <p:nvSpPr>
          <p:cNvPr id="582" name="Line Callout 1 581"/>
          <p:cNvSpPr/>
          <p:nvPr/>
        </p:nvSpPr>
        <p:spPr bwMode="auto">
          <a:xfrm>
            <a:off x="8828579" y="3352800"/>
            <a:ext cx="1823409" cy="946150"/>
          </a:xfrm>
          <a:prstGeom prst="borderCallout1">
            <a:avLst>
              <a:gd name="adj1" fmla="val 61140"/>
              <a:gd name="adj2" fmla="val -8333"/>
              <a:gd name="adj3" fmla="val 130171"/>
              <a:gd name="adj4" fmla="val -70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Ellen has the same in-degree (2) but her in-links come from two zero-degree nodes.</a:t>
            </a:r>
          </a:p>
        </p:txBody>
      </p:sp>
      <p:sp>
        <p:nvSpPr>
          <p:cNvPr id="583" name="Oval 582"/>
          <p:cNvSpPr/>
          <p:nvPr/>
        </p:nvSpPr>
        <p:spPr bwMode="auto">
          <a:xfrm>
            <a:off x="7086601" y="4621924"/>
            <a:ext cx="420687" cy="381000"/>
          </a:xfrm>
          <a:prstGeom prst="ellipse">
            <a:avLst/>
          </a:prstGeom>
          <a:noFill/>
          <a:ln w="38100" cap="flat" cmpd="sng" algn="ctr">
            <a:solidFill>
              <a:schemeClr val="tx1">
                <a:alpha val="81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the notion of degree centrality</a:t>
            </a:r>
          </a:p>
          <a:p>
            <a:r>
              <a:rPr lang="en-US" dirty="0"/>
              <a:t>Degree</a:t>
            </a:r>
          </a:p>
          <a:p>
            <a:pPr lvl="1"/>
            <a:r>
              <a:rPr lang="en-US" dirty="0"/>
              <a:t>each neighbor adds 1 to your centrality</a:t>
            </a:r>
          </a:p>
          <a:p>
            <a:r>
              <a:rPr lang="en-US" dirty="0"/>
              <a:t>What if</a:t>
            </a:r>
          </a:p>
          <a:p>
            <a:pPr lvl="1"/>
            <a:r>
              <a:rPr lang="en-US" dirty="0"/>
              <a:t>each neighbor adds their centrality to your centrality?</a:t>
            </a:r>
          </a:p>
          <a:p>
            <a:r>
              <a:rPr lang="en-US" dirty="0"/>
              <a:t>Having influential friends is better</a:t>
            </a:r>
          </a:p>
          <a:p>
            <a:r>
              <a:rPr lang="en-US" dirty="0"/>
              <a:t>Definition is circular, though...</a:t>
            </a:r>
          </a:p>
        </p:txBody>
      </p:sp>
    </p:spTree>
    <p:extLst>
      <p:ext uri="{BB962C8B-B14F-4D97-AF65-F5344CB8AC3E}">
        <p14:creationId xmlns:p14="http://schemas.microsoft.com/office/powerpoint/2010/main" val="2340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as an update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Centrality of user i is the sum of all centralities of its neighbors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’ = sum of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if edge(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/>
              </a:rPr>
              <a:t>In terms of the adjacency matrix M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/>
              </a:rPr>
              <a:t>C’ = M C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/>
              </a:rPr>
              <a:t>Is there a point where the process converges?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/>
              </a:rPr>
              <a:t>C’ =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9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 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eigenvector is a vector such that</a:t>
            </a:r>
          </a:p>
          <a:p>
            <a:pPr lvl="1"/>
            <a:r>
              <a:rPr lang="en-US" dirty="0"/>
              <a:t>M c = </a:t>
            </a:r>
            <a:r>
              <a:rPr lang="en-US" dirty="0">
                <a:sym typeface="Symbol"/>
              </a:rPr>
              <a:t> c</a:t>
            </a:r>
          </a:p>
          <a:p>
            <a:pPr lvl="1"/>
            <a:r>
              <a:rPr lang="en-US" dirty="0">
                <a:sym typeface="Symbol"/>
              </a:rPr>
              <a:t>multiple eigenvectors c</a:t>
            </a:r>
          </a:p>
          <a:p>
            <a:pPr lvl="1"/>
            <a:r>
              <a:rPr lang="en-US" dirty="0">
                <a:sym typeface="Symbol"/>
              </a:rPr>
              <a:t>each with its own eigenvalue </a:t>
            </a:r>
            <a:endParaRPr lang="en-US" dirty="0"/>
          </a:p>
          <a:p>
            <a:r>
              <a:rPr lang="en-US" dirty="0"/>
              <a:t>Eigenvector centrality</a:t>
            </a:r>
          </a:p>
          <a:p>
            <a:pPr lvl="1"/>
            <a:r>
              <a:rPr lang="en-US" dirty="0"/>
              <a:t>largest eigenvalue solution to</a:t>
            </a:r>
          </a:p>
          <a:p>
            <a:pPr lvl="1"/>
            <a:r>
              <a:rPr lang="en-US" dirty="0"/>
              <a:t>M c = </a:t>
            </a:r>
            <a:r>
              <a:rPr lang="en-US" dirty="0">
                <a:sym typeface="Symbol"/>
              </a:rPr>
              <a:t> c</a:t>
            </a:r>
          </a:p>
          <a:p>
            <a:endParaRPr lang="en-US" dirty="0">
              <a:sym typeface="Symbol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ning-ei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05" y="1894487"/>
            <a:ext cx="4953000" cy="495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network again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143302" y="4692868"/>
            <a:ext cx="3810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75690" y="3247696"/>
            <a:ext cx="533400" cy="533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1905000"/>
            <a:ext cx="2353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Square root</a:t>
            </a:r>
            <a:br>
              <a:rPr lang="en-US" dirty="0"/>
            </a:br>
            <a:r>
              <a:rPr lang="en-US" dirty="0"/>
              <a:t>transformation used</a:t>
            </a:r>
          </a:p>
          <a:p>
            <a:r>
              <a:rPr lang="en-US" dirty="0"/>
              <a:t>to reduce skew in sizes</a:t>
            </a:r>
          </a:p>
        </p:txBody>
      </p:sp>
    </p:spTree>
    <p:extLst>
      <p:ext uri="{BB962C8B-B14F-4D97-AF65-F5344CB8AC3E}">
        <p14:creationId xmlns:p14="http://schemas.microsoft.com/office/powerpoint/2010/main" val="406409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network with skew</a:t>
            </a:r>
          </a:p>
        </p:txBody>
      </p:sp>
      <p:pic>
        <p:nvPicPr>
          <p:cNvPr id="4" name="Content Placeholder 3" descr="dining-eig-sk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85" r="-35185"/>
          <a:stretch>
            <a:fillRect/>
          </a:stretch>
        </p:blipFill>
        <p:spPr>
          <a:xfrm>
            <a:off x="1072055" y="1860331"/>
            <a:ext cx="9017000" cy="5292587"/>
          </a:xfrm>
        </p:spPr>
      </p:pic>
    </p:spTree>
    <p:extLst>
      <p:ext uri="{BB962C8B-B14F-4D97-AF65-F5344CB8AC3E}">
        <p14:creationId xmlns:p14="http://schemas.microsoft.com/office/powerpoint/2010/main" val="27626310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{E1965DA6-1EDB-A44E-B17D-48CC4EF17F92}tf10001123</Template>
  <TotalTime>14125</TotalTime>
  <Words>285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INFO 5871-001: Data Science / Info Science</vt:lpstr>
      <vt:lpstr>centrality 2</vt:lpstr>
      <vt:lpstr>Eigenvector centrality</vt:lpstr>
      <vt:lpstr>Example</vt:lpstr>
      <vt:lpstr>Basic idea</vt:lpstr>
      <vt:lpstr>Treat as an update rule</vt:lpstr>
      <vt:lpstr>Eigenvector centrality</vt:lpstr>
      <vt:lpstr>Dining network again</vt:lpstr>
      <vt:lpstr>Dining network with skew</vt:lpstr>
      <vt:lpstr>Uses for eigenvector centrality</vt:lpstr>
      <vt:lpstr>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5871-001: Data Science / Info Science</dc:title>
  <dc:creator>Robin Douglas Burke</dc:creator>
  <cp:lastModifiedBy>Robin Douglas Burke</cp:lastModifiedBy>
  <cp:revision>70</cp:revision>
  <dcterms:created xsi:type="dcterms:W3CDTF">2019-08-24T17:30:40Z</dcterms:created>
  <dcterms:modified xsi:type="dcterms:W3CDTF">2019-12-06T00:35:58Z</dcterms:modified>
</cp:coreProperties>
</file>